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3.xml" ContentType="application/vnd.openxmlformats-officedocument.presentationml.notesSlide+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Override3.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xml" ContentType="application/vnd.openxmlformats-officedocument.drawingml.chart+xml"/>
  <Override PartName="/ppt/theme/theme3.xml" ContentType="application/vnd.openxmlformats-officedocument.theme+xml"/>
  <Override PartName="/ppt/handoutMasters/handoutMaster1.xml" ContentType="application/vnd.openxmlformats-officedocument.presentationml.handoutMaster+xml"/>
  <Override PartName="/ppt/theme/themeOverride4.xml" ContentType="application/vnd.openxmlformats-officedocument.themeOverride+xml"/>
  <Override PartName="/ppt/charts/chart2.xml" ContentType="application/vnd.openxmlformats-officedocument.drawingml.chart+xml"/>
  <Override PartName="/ppt/charts/chart4.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9" r:id="rId1"/>
  </p:sldMasterIdLst>
  <p:notesMasterIdLst>
    <p:notesMasterId r:id="rId16"/>
  </p:notesMasterIdLst>
  <p:handoutMasterIdLst>
    <p:handoutMasterId r:id="rId17"/>
  </p:handoutMasterIdLst>
  <p:sldIdLst>
    <p:sldId id="268" r:id="rId2"/>
    <p:sldId id="269" r:id="rId3"/>
    <p:sldId id="270" r:id="rId4"/>
    <p:sldId id="271" r:id="rId5"/>
    <p:sldId id="278" r:id="rId6"/>
    <p:sldId id="293" r:id="rId7"/>
    <p:sldId id="294" r:id="rId8"/>
    <p:sldId id="296" r:id="rId9"/>
    <p:sldId id="297" r:id="rId10"/>
    <p:sldId id="306" r:id="rId11"/>
    <p:sldId id="301" r:id="rId12"/>
    <p:sldId id="302" r:id="rId13"/>
    <p:sldId id="307" r:id="rId14"/>
    <p:sldId id="305" r:id="rId15"/>
  </p:sldIdLst>
  <p:sldSz cx="6400800" cy="4800600"/>
  <p:notesSz cx="6858000" cy="9144000"/>
  <p:defaultTex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53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799" autoAdjust="0"/>
  </p:normalViewPr>
  <p:slideViewPr>
    <p:cSldViewPr snapToGrid="0">
      <p:cViewPr varScale="1">
        <p:scale>
          <a:sx n="88" d="100"/>
          <a:sy n="88" d="100"/>
        </p:scale>
        <p:origin x="2250" y="78"/>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80" d="100"/>
          <a:sy n="80" d="100"/>
        </p:scale>
        <p:origin x="-202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73809523809524E-2"/>
          <c:y val="0.24188699061565544"/>
          <c:w val="0.91575263335085266"/>
          <c:h val="0.54776202383316963"/>
        </c:manualLayout>
      </c:layout>
      <c:barChart>
        <c:barDir val="col"/>
        <c:grouping val="clustered"/>
        <c:varyColors val="0"/>
        <c:ser>
          <c:idx val="0"/>
          <c:order val="0"/>
          <c:tx>
            <c:strRef>
              <c:f>Sheet1!$B$1</c:f>
              <c:strCache>
                <c:ptCount val="1"/>
                <c:pt idx="0">
                  <c:v>Before </c:v>
                </c:pt>
              </c:strCache>
            </c:strRef>
          </c:tx>
          <c:spPr>
            <a:ln w="9525">
              <a:solidFill>
                <a:schemeClr val="bg1"/>
              </a:solidFill>
            </a:ln>
          </c:spPr>
          <c:invertIfNegative val="0"/>
          <c:cat>
            <c:strRef>
              <c:f>Sheet1!$A$2:$A$3</c:f>
              <c:strCache>
                <c:ptCount val="2"/>
                <c:pt idx="0">
                  <c:v>CT</c:v>
                </c:pt>
                <c:pt idx="1">
                  <c:v>MRI</c:v>
                </c:pt>
              </c:strCache>
            </c:strRef>
          </c:cat>
          <c:val>
            <c:numRef>
              <c:f>Sheet1!$B$2:$B$3</c:f>
              <c:numCache>
                <c:formatCode>General</c:formatCode>
                <c:ptCount val="2"/>
                <c:pt idx="0">
                  <c:v>6</c:v>
                </c:pt>
                <c:pt idx="1">
                  <c:v>6</c:v>
                </c:pt>
              </c:numCache>
            </c:numRef>
          </c:val>
        </c:ser>
        <c:ser>
          <c:idx val="1"/>
          <c:order val="1"/>
          <c:tx>
            <c:strRef>
              <c:f>Sheet1!$C$1</c:f>
              <c:strCache>
                <c:ptCount val="1"/>
                <c:pt idx="0">
                  <c:v>After</c:v>
                </c:pt>
              </c:strCache>
            </c:strRef>
          </c:tx>
          <c:spPr>
            <a:ln w="9525">
              <a:solidFill>
                <a:schemeClr val="bg1"/>
              </a:solidFill>
            </a:ln>
          </c:spPr>
          <c:invertIfNegative val="0"/>
          <c:cat>
            <c:strRef>
              <c:f>Sheet1!$A$2:$A$3</c:f>
              <c:strCache>
                <c:ptCount val="2"/>
                <c:pt idx="0">
                  <c:v>CT</c:v>
                </c:pt>
                <c:pt idx="1">
                  <c:v>MRI</c:v>
                </c:pt>
              </c:strCache>
            </c:strRef>
          </c:cat>
          <c:val>
            <c:numRef>
              <c:f>Sheet1!$C$2:$C$3</c:f>
              <c:numCache>
                <c:formatCode>General</c:formatCode>
                <c:ptCount val="2"/>
                <c:pt idx="0">
                  <c:v>6</c:v>
                </c:pt>
                <c:pt idx="1">
                  <c:v>6</c:v>
                </c:pt>
              </c:numCache>
            </c:numRef>
          </c:val>
        </c:ser>
        <c:dLbls>
          <c:showLegendKey val="0"/>
          <c:showVal val="0"/>
          <c:showCatName val="0"/>
          <c:showSerName val="0"/>
          <c:showPercent val="0"/>
          <c:showBubbleSize val="0"/>
        </c:dLbls>
        <c:gapWidth val="50"/>
        <c:axId val="187726952"/>
        <c:axId val="92357832"/>
      </c:barChart>
      <c:catAx>
        <c:axId val="187726952"/>
        <c:scaling>
          <c:orientation val="minMax"/>
        </c:scaling>
        <c:delete val="0"/>
        <c:axPos val="b"/>
        <c:numFmt formatCode="General" sourceLinked="0"/>
        <c:majorTickMark val="none"/>
        <c:minorTickMark val="none"/>
        <c:tickLblPos val="nextTo"/>
        <c:spPr>
          <a:ln>
            <a:solidFill>
              <a:schemeClr val="accent4"/>
            </a:solidFill>
            <a:miter lim="800000"/>
          </a:ln>
        </c:spPr>
        <c:txPr>
          <a:bodyPr anchor="t"/>
          <a:lstStyle/>
          <a:p>
            <a:pPr>
              <a:defRPr i="1"/>
            </a:pPr>
            <a:endParaRPr lang="en-US"/>
          </a:p>
        </c:txPr>
        <c:crossAx val="92357832"/>
        <c:crosses val="autoZero"/>
        <c:auto val="1"/>
        <c:lblAlgn val="ctr"/>
        <c:lblOffset val="100"/>
        <c:noMultiLvlLbl val="0"/>
      </c:catAx>
      <c:valAx>
        <c:axId val="92357832"/>
        <c:scaling>
          <c:orientation val="minMax"/>
        </c:scaling>
        <c:delete val="1"/>
        <c:axPos val="l"/>
        <c:numFmt formatCode="General" sourceLinked="1"/>
        <c:majorTickMark val="none"/>
        <c:minorTickMark val="none"/>
        <c:tickLblPos val="nextTo"/>
        <c:crossAx val="187726952"/>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73809523809524E-2"/>
          <c:y val="0.38497200665539733"/>
          <c:w val="0.88823510310420917"/>
          <c:h val="0.37191347500695532"/>
        </c:manualLayout>
      </c:layout>
      <c:barChart>
        <c:barDir val="col"/>
        <c:grouping val="clustered"/>
        <c:varyColors val="0"/>
        <c:ser>
          <c:idx val="0"/>
          <c:order val="0"/>
          <c:tx>
            <c:strRef>
              <c:f>Sheet1!$B$1</c:f>
              <c:strCache>
                <c:ptCount val="1"/>
                <c:pt idx="0">
                  <c:v>Before CDS</c:v>
                </c:pt>
              </c:strCache>
            </c:strRef>
          </c:tx>
          <c:spPr>
            <a:ln w="9525">
              <a:solidFill>
                <a:schemeClr val="bg1"/>
              </a:solidFill>
            </a:ln>
          </c:spPr>
          <c:invertIfNegative val="0"/>
          <c:cat>
            <c:strRef>
              <c:f>Sheet1!$A$2:$A$3</c:f>
              <c:strCache>
                <c:ptCount val="2"/>
                <c:pt idx="0">
                  <c:v>CT</c:v>
                </c:pt>
                <c:pt idx="1">
                  <c:v>MRI</c:v>
                </c:pt>
              </c:strCache>
            </c:strRef>
          </c:cat>
          <c:val>
            <c:numRef>
              <c:f>Sheet1!$B$2:$B$3</c:f>
              <c:numCache>
                <c:formatCode>General</c:formatCode>
                <c:ptCount val="2"/>
                <c:pt idx="0">
                  <c:v>6</c:v>
                </c:pt>
                <c:pt idx="1">
                  <c:v>6</c:v>
                </c:pt>
              </c:numCache>
            </c:numRef>
          </c:val>
        </c:ser>
        <c:ser>
          <c:idx val="1"/>
          <c:order val="1"/>
          <c:tx>
            <c:strRef>
              <c:f>Sheet1!$C$1</c:f>
              <c:strCache>
                <c:ptCount val="1"/>
                <c:pt idx="0">
                  <c:v>After CDS</c:v>
                </c:pt>
              </c:strCache>
            </c:strRef>
          </c:tx>
          <c:spPr>
            <a:ln w="9525">
              <a:solidFill>
                <a:schemeClr val="bg1"/>
              </a:solidFill>
            </a:ln>
          </c:spPr>
          <c:invertIfNegative val="0"/>
          <c:cat>
            <c:strRef>
              <c:f>Sheet1!$A$2:$A$3</c:f>
              <c:strCache>
                <c:ptCount val="2"/>
                <c:pt idx="0">
                  <c:v>CT</c:v>
                </c:pt>
                <c:pt idx="1">
                  <c:v>MRI</c:v>
                </c:pt>
              </c:strCache>
            </c:strRef>
          </c:cat>
          <c:val>
            <c:numRef>
              <c:f>Sheet1!$C$2:$C$3</c:f>
              <c:numCache>
                <c:formatCode>General</c:formatCode>
                <c:ptCount val="2"/>
                <c:pt idx="0">
                  <c:v>4</c:v>
                </c:pt>
                <c:pt idx="1">
                  <c:v>5</c:v>
                </c:pt>
              </c:numCache>
            </c:numRef>
          </c:val>
        </c:ser>
        <c:dLbls>
          <c:showLegendKey val="0"/>
          <c:showVal val="0"/>
          <c:showCatName val="0"/>
          <c:showSerName val="0"/>
          <c:showPercent val="0"/>
          <c:showBubbleSize val="0"/>
        </c:dLbls>
        <c:gapWidth val="50"/>
        <c:axId val="92357048"/>
        <c:axId val="189080992"/>
      </c:barChart>
      <c:catAx>
        <c:axId val="92357048"/>
        <c:scaling>
          <c:orientation val="minMax"/>
        </c:scaling>
        <c:delete val="0"/>
        <c:axPos val="b"/>
        <c:numFmt formatCode="General" sourceLinked="0"/>
        <c:majorTickMark val="none"/>
        <c:minorTickMark val="none"/>
        <c:tickLblPos val="nextTo"/>
        <c:spPr>
          <a:ln>
            <a:solidFill>
              <a:schemeClr val="accent4"/>
            </a:solidFill>
            <a:miter lim="800000"/>
          </a:ln>
        </c:spPr>
        <c:txPr>
          <a:bodyPr anchor="t"/>
          <a:lstStyle/>
          <a:p>
            <a:pPr>
              <a:defRPr i="1"/>
            </a:pPr>
            <a:endParaRPr lang="en-US"/>
          </a:p>
        </c:txPr>
        <c:crossAx val="189080992"/>
        <c:crosses val="autoZero"/>
        <c:auto val="1"/>
        <c:lblAlgn val="ctr"/>
        <c:lblOffset val="100"/>
        <c:noMultiLvlLbl val="0"/>
      </c:catAx>
      <c:valAx>
        <c:axId val="189080992"/>
        <c:scaling>
          <c:orientation val="minMax"/>
        </c:scaling>
        <c:delete val="1"/>
        <c:axPos val="l"/>
        <c:numFmt formatCode="General" sourceLinked="1"/>
        <c:majorTickMark val="none"/>
        <c:minorTickMark val="none"/>
        <c:tickLblPos val="nextTo"/>
        <c:crossAx val="92357048"/>
        <c:crosses val="autoZero"/>
        <c:crossBetween val="between"/>
      </c:valAx>
      <c:spPr>
        <a:noFill/>
        <a:ln w="25400">
          <a:noFill/>
        </a:ln>
      </c:spPr>
    </c:plotArea>
    <c:legend>
      <c:legendPos val="t"/>
      <c:layout>
        <c:manualLayout>
          <c:xMode val="edge"/>
          <c:yMode val="edge"/>
          <c:x val="3.5556451088555409E-2"/>
          <c:y val="5.6939615606749781E-2"/>
          <c:w val="0.92166997448803878"/>
          <c:h val="0.10292379220212484"/>
        </c:manualLayout>
      </c:layout>
      <c:overlay val="0"/>
      <c:spPr>
        <a:noFill/>
        <a:ln w="9525">
          <a:solidFill>
            <a:srgbClr val="617685"/>
          </a:solidFill>
          <a:miter lim="800000"/>
        </a:ln>
      </c:spPr>
      <c:txPr>
        <a:bodyPr/>
        <a:lstStyle/>
        <a:p>
          <a:pPr>
            <a:defRPr sz="800"/>
          </a:pPr>
          <a:endParaRPr lang="en-US"/>
        </a:p>
      </c:txPr>
    </c:legend>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73809523809524E-2"/>
          <c:y val="0.10804738689356641"/>
          <c:w val="0.91214203643648939"/>
          <c:h val="0.65606938731548747"/>
        </c:manualLayout>
      </c:layout>
      <c:barChart>
        <c:barDir val="col"/>
        <c:grouping val="clustered"/>
        <c:varyColors val="0"/>
        <c:ser>
          <c:idx val="0"/>
          <c:order val="0"/>
          <c:tx>
            <c:strRef>
              <c:f>Sheet1!$B$1</c:f>
              <c:strCache>
                <c:ptCount val="1"/>
                <c:pt idx="0">
                  <c:v>Before</c:v>
                </c:pt>
              </c:strCache>
            </c:strRef>
          </c:tx>
          <c:spPr>
            <a:ln w="9525">
              <a:solidFill>
                <a:schemeClr val="bg1"/>
              </a:solidFill>
            </a:ln>
          </c:spPr>
          <c:invertIfNegative val="0"/>
          <c:cat>
            <c:strRef>
              <c:f>Sheet1!$A$2:$A$3</c:f>
              <c:strCache>
                <c:ptCount val="2"/>
                <c:pt idx="0">
                  <c:v>CT</c:v>
                </c:pt>
                <c:pt idx="1">
                  <c:v>MRI</c:v>
                </c:pt>
              </c:strCache>
            </c:strRef>
          </c:cat>
          <c:val>
            <c:numRef>
              <c:f>Sheet1!$B$2:$B$3</c:f>
              <c:numCache>
                <c:formatCode>General</c:formatCode>
                <c:ptCount val="2"/>
                <c:pt idx="0">
                  <c:v>5</c:v>
                </c:pt>
                <c:pt idx="1">
                  <c:v>5</c:v>
                </c:pt>
              </c:numCache>
            </c:numRef>
          </c:val>
        </c:ser>
        <c:ser>
          <c:idx val="1"/>
          <c:order val="1"/>
          <c:tx>
            <c:strRef>
              <c:f>Sheet1!$C$1</c:f>
              <c:strCache>
                <c:ptCount val="1"/>
                <c:pt idx="0">
                  <c:v>After</c:v>
                </c:pt>
              </c:strCache>
            </c:strRef>
          </c:tx>
          <c:spPr>
            <a:ln w="9525">
              <a:solidFill>
                <a:schemeClr val="bg1"/>
              </a:solidFill>
            </a:ln>
          </c:spPr>
          <c:invertIfNegative val="0"/>
          <c:cat>
            <c:strRef>
              <c:f>Sheet1!$A$2:$A$3</c:f>
              <c:strCache>
                <c:ptCount val="2"/>
                <c:pt idx="0">
                  <c:v>CT</c:v>
                </c:pt>
                <c:pt idx="1">
                  <c:v>MRI</c:v>
                </c:pt>
              </c:strCache>
            </c:strRef>
          </c:cat>
          <c:val>
            <c:numRef>
              <c:f>Sheet1!$C$2:$C$3</c:f>
              <c:numCache>
                <c:formatCode>General</c:formatCode>
                <c:ptCount val="2"/>
                <c:pt idx="0">
                  <c:v>3</c:v>
                </c:pt>
                <c:pt idx="1">
                  <c:v>6</c:v>
                </c:pt>
              </c:numCache>
            </c:numRef>
          </c:val>
        </c:ser>
        <c:dLbls>
          <c:showLegendKey val="0"/>
          <c:showVal val="0"/>
          <c:showCatName val="0"/>
          <c:showSerName val="0"/>
          <c:showPercent val="0"/>
          <c:showBubbleSize val="0"/>
        </c:dLbls>
        <c:gapWidth val="50"/>
        <c:axId val="144625728"/>
        <c:axId val="144625336"/>
      </c:barChart>
      <c:catAx>
        <c:axId val="144625728"/>
        <c:scaling>
          <c:orientation val="minMax"/>
        </c:scaling>
        <c:delete val="0"/>
        <c:axPos val="b"/>
        <c:numFmt formatCode="General" sourceLinked="0"/>
        <c:majorTickMark val="none"/>
        <c:minorTickMark val="none"/>
        <c:tickLblPos val="nextTo"/>
        <c:spPr>
          <a:ln>
            <a:solidFill>
              <a:schemeClr val="accent4"/>
            </a:solidFill>
            <a:miter lim="800000"/>
          </a:ln>
        </c:spPr>
        <c:txPr>
          <a:bodyPr anchor="t"/>
          <a:lstStyle/>
          <a:p>
            <a:pPr>
              <a:defRPr i="1"/>
            </a:pPr>
            <a:endParaRPr lang="en-US"/>
          </a:p>
        </c:txPr>
        <c:crossAx val="144625336"/>
        <c:crosses val="autoZero"/>
        <c:auto val="1"/>
        <c:lblAlgn val="ctr"/>
        <c:lblOffset val="100"/>
        <c:noMultiLvlLbl val="0"/>
      </c:catAx>
      <c:valAx>
        <c:axId val="144625336"/>
        <c:scaling>
          <c:orientation val="minMax"/>
        </c:scaling>
        <c:delete val="1"/>
        <c:axPos val="l"/>
        <c:numFmt formatCode="General" sourceLinked="1"/>
        <c:majorTickMark val="none"/>
        <c:minorTickMark val="none"/>
        <c:tickLblPos val="nextTo"/>
        <c:crossAx val="144625728"/>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7468530594418"/>
          <c:y val="5.3552459693241503E-2"/>
          <c:w val="0.55873269862482922"/>
          <c:h val="0.67225557952253212"/>
        </c:manualLayout>
      </c:layout>
      <c:lineChart>
        <c:grouping val="standard"/>
        <c:varyColors val="0"/>
        <c:ser>
          <c:idx val="0"/>
          <c:order val="0"/>
          <c:tx>
            <c:strRef>
              <c:f>Sheet1!$B$1</c:f>
              <c:strCache>
                <c:ptCount val="1"/>
                <c:pt idx="0">
                  <c:v>Sinus CT</c:v>
                </c:pt>
              </c:strCache>
            </c:strRef>
          </c:tx>
          <c:spPr>
            <a:ln cap="flat">
              <a:miter lim="800000"/>
            </a:ln>
          </c:spPr>
          <c:marker>
            <c:symbol val="circle"/>
            <c:size val="5"/>
            <c:spPr>
              <a:ln>
                <a:miter lim="800000"/>
              </a:ln>
            </c:spPr>
          </c:marker>
          <c:dLbls>
            <c:delete val="1"/>
          </c:dLbls>
          <c:cat>
            <c:numRef>
              <c:f>Sheet1!$A$2:$A$10</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Sheet1!$B$2:$B$10</c:f>
              <c:numCache>
                <c:formatCode>General</c:formatCode>
                <c:ptCount val="9"/>
                <c:pt idx="1">
                  <c:v>0.13200000000000001</c:v>
                </c:pt>
                <c:pt idx="2">
                  <c:v>0.151</c:v>
                </c:pt>
                <c:pt idx="3">
                  <c:v>0.14899999999999999</c:v>
                </c:pt>
                <c:pt idx="4">
                  <c:v>0.17499999999999999</c:v>
                </c:pt>
                <c:pt idx="5">
                  <c:v>0.159</c:v>
                </c:pt>
                <c:pt idx="6">
                  <c:v>0.13500000000000001</c:v>
                </c:pt>
                <c:pt idx="7">
                  <c:v>0.121</c:v>
                </c:pt>
              </c:numCache>
            </c:numRef>
          </c:val>
          <c:smooth val="0"/>
        </c:ser>
        <c:ser>
          <c:idx val="1"/>
          <c:order val="1"/>
          <c:tx>
            <c:strRef>
              <c:f>Sheet1!$C$1</c:f>
              <c:strCache>
                <c:ptCount val="1"/>
                <c:pt idx="0">
                  <c:v>Head MRI</c:v>
                </c:pt>
              </c:strCache>
            </c:strRef>
          </c:tx>
          <c:spPr>
            <a:ln cap="flat">
              <a:miter lim="800000"/>
            </a:ln>
          </c:spPr>
          <c:marker>
            <c:symbol val="diamond"/>
            <c:size val="7"/>
            <c:spPr>
              <a:ln>
                <a:miter lim="800000"/>
              </a:ln>
            </c:spPr>
          </c:marker>
          <c:dLbls>
            <c:delete val="1"/>
          </c:dLbls>
          <c:cat>
            <c:numRef>
              <c:f>Sheet1!$A$2:$A$10</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Sheet1!$C$2:$C$10</c:f>
              <c:numCache>
                <c:formatCode>General</c:formatCode>
                <c:ptCount val="9"/>
                <c:pt idx="1">
                  <c:v>0.14000000000000001</c:v>
                </c:pt>
                <c:pt idx="2">
                  <c:v>0.14799999999999999</c:v>
                </c:pt>
                <c:pt idx="3">
                  <c:v>0.13300000000000001</c:v>
                </c:pt>
                <c:pt idx="4">
                  <c:v>0.11</c:v>
                </c:pt>
                <c:pt idx="5">
                  <c:v>0.121</c:v>
                </c:pt>
                <c:pt idx="6">
                  <c:v>0.11</c:v>
                </c:pt>
                <c:pt idx="7">
                  <c:v>0.114</c:v>
                </c:pt>
              </c:numCache>
            </c:numRef>
          </c:val>
          <c:smooth val="0"/>
        </c:ser>
        <c:ser>
          <c:idx val="2"/>
          <c:order val="2"/>
          <c:tx>
            <c:strRef>
              <c:f>Sheet1!$D$1</c:f>
              <c:strCache>
                <c:ptCount val="1"/>
                <c:pt idx="0">
                  <c:v>Lumbar MRI</c:v>
                </c:pt>
              </c:strCache>
            </c:strRef>
          </c:tx>
          <c:spPr>
            <a:ln cap="flat">
              <a:miter lim="800000"/>
            </a:ln>
          </c:spPr>
          <c:marker>
            <c:symbol val="square"/>
            <c:size val="5"/>
            <c:spPr>
              <a:ln>
                <a:miter lim="800000"/>
              </a:ln>
            </c:spPr>
          </c:marker>
          <c:dLbls>
            <c:delete val="1"/>
          </c:dLbls>
          <c:cat>
            <c:numRef>
              <c:f>Sheet1!$A$2:$A$10</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Sheet1!$D$2:$D$10</c:f>
              <c:numCache>
                <c:formatCode>General</c:formatCode>
                <c:ptCount val="9"/>
                <c:pt idx="1">
                  <c:v>0.113</c:v>
                </c:pt>
                <c:pt idx="2">
                  <c:v>0.127</c:v>
                </c:pt>
                <c:pt idx="3">
                  <c:v>0.11899999999999999</c:v>
                </c:pt>
                <c:pt idx="4">
                  <c:v>9.2999999999999999E-2</c:v>
                </c:pt>
                <c:pt idx="5">
                  <c:v>9.5000000000000001E-2</c:v>
                </c:pt>
                <c:pt idx="6">
                  <c:v>9.8000000000000004E-2</c:v>
                </c:pt>
                <c:pt idx="7">
                  <c:v>0.10199999999999999</c:v>
                </c:pt>
              </c:numCache>
            </c:numRef>
          </c:val>
          <c:smooth val="0"/>
        </c:ser>
        <c:ser>
          <c:idx val="3"/>
          <c:order val="3"/>
          <c:tx>
            <c:strRef>
              <c:f>Sheet1!$E$1</c:f>
              <c:strCache>
                <c:ptCount val="1"/>
                <c:pt idx="0">
                  <c:v>Head CT</c:v>
                </c:pt>
              </c:strCache>
            </c:strRef>
          </c:tx>
          <c:spPr>
            <a:ln cap="flat">
              <a:miter lim="800000"/>
            </a:ln>
          </c:spPr>
          <c:marker>
            <c:symbol val="triangle"/>
            <c:size val="6"/>
            <c:spPr>
              <a:ln>
                <a:miter lim="800000"/>
              </a:ln>
            </c:spPr>
          </c:marker>
          <c:dLbls>
            <c:delete val="1"/>
          </c:dLbls>
          <c:cat>
            <c:numRef>
              <c:f>Sheet1!$A$2:$A$10</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Sheet1!$E$2:$E$10</c:f>
              <c:numCache>
                <c:formatCode>General</c:formatCode>
                <c:ptCount val="9"/>
                <c:pt idx="1">
                  <c:v>9.4E-2</c:v>
                </c:pt>
                <c:pt idx="2">
                  <c:v>0.09</c:v>
                </c:pt>
                <c:pt idx="3">
                  <c:v>8.5000000000000006E-2</c:v>
                </c:pt>
                <c:pt idx="4">
                  <c:v>8.3000000000000004E-2</c:v>
                </c:pt>
                <c:pt idx="5">
                  <c:v>9.2999999999999999E-2</c:v>
                </c:pt>
                <c:pt idx="6">
                  <c:v>8.6999999999999994E-2</c:v>
                </c:pt>
                <c:pt idx="7">
                  <c:v>8.5000000000000006E-2</c:v>
                </c:pt>
              </c:numCache>
            </c:numRef>
          </c:val>
          <c:smooth val="0"/>
        </c:ser>
        <c:dLbls>
          <c:dLblPos val="t"/>
          <c:showLegendKey val="0"/>
          <c:showVal val="1"/>
          <c:showCatName val="0"/>
          <c:showSerName val="0"/>
          <c:showPercent val="0"/>
          <c:showBubbleSize val="0"/>
        </c:dLbls>
        <c:marker val="1"/>
        <c:smooth val="0"/>
        <c:axId val="142107008"/>
        <c:axId val="140223912"/>
      </c:lineChart>
      <c:catAx>
        <c:axId val="142107008"/>
        <c:scaling>
          <c:orientation val="minMax"/>
        </c:scaling>
        <c:delete val="0"/>
        <c:axPos val="b"/>
        <c:numFmt formatCode="@" sourceLinked="0"/>
        <c:majorTickMark val="none"/>
        <c:minorTickMark val="none"/>
        <c:tickLblPos val="none"/>
        <c:spPr>
          <a:ln>
            <a:solidFill>
              <a:schemeClr val="accent4"/>
            </a:solidFill>
            <a:miter lim="800000"/>
          </a:ln>
        </c:spPr>
        <c:txPr>
          <a:bodyPr/>
          <a:lstStyle/>
          <a:p>
            <a:pPr>
              <a:defRPr i="1"/>
            </a:pPr>
            <a:endParaRPr lang="en-US"/>
          </a:p>
        </c:txPr>
        <c:crossAx val="140223912"/>
        <c:crosses val="autoZero"/>
        <c:auto val="1"/>
        <c:lblAlgn val="ctr"/>
        <c:lblOffset val="100"/>
        <c:noMultiLvlLbl val="0"/>
      </c:catAx>
      <c:valAx>
        <c:axId val="140223912"/>
        <c:scaling>
          <c:orientation val="minMax"/>
          <c:max val="0.18"/>
          <c:min val="0.08"/>
        </c:scaling>
        <c:delete val="0"/>
        <c:axPos val="l"/>
        <c:numFmt formatCode="General" sourceLinked="1"/>
        <c:majorTickMark val="none"/>
        <c:minorTickMark val="none"/>
        <c:tickLblPos val="nextTo"/>
        <c:spPr>
          <a:ln>
            <a:miter lim="800000"/>
          </a:ln>
        </c:spPr>
        <c:txPr>
          <a:bodyPr/>
          <a:lstStyle/>
          <a:p>
            <a:pPr>
              <a:defRPr sz="800" i="0"/>
            </a:pPr>
            <a:endParaRPr lang="en-US"/>
          </a:p>
        </c:txPr>
        <c:crossAx val="142107008"/>
        <c:crosses val="autoZero"/>
        <c:crossBetween val="between"/>
        <c:majorUnit val="0.02"/>
      </c:valAx>
      <c:spPr>
        <a:noFill/>
        <a:ln w="25400">
          <a:noFill/>
        </a:ln>
      </c:spPr>
    </c:plotArea>
    <c:legend>
      <c:legendPos val="b"/>
      <c:layout>
        <c:manualLayout>
          <c:xMode val="edge"/>
          <c:yMode val="edge"/>
          <c:x val="0.10321672117308121"/>
          <c:y val="0.84683320424421848"/>
          <c:w val="0.69422837270487114"/>
          <c:h val="0.12488462896918739"/>
        </c:manualLayout>
      </c:layout>
      <c:overlay val="0"/>
      <c:spPr>
        <a:noFill/>
        <a:ln w="9525">
          <a:solidFill>
            <a:schemeClr val="accent4"/>
          </a:solidFill>
        </a:ln>
      </c:spPr>
      <c:txPr>
        <a:bodyPr/>
        <a:lstStyle/>
        <a:p>
          <a:pPr>
            <a:defRPr sz="750"/>
          </a:pPr>
          <a:endParaRPr lang="en-US"/>
        </a:p>
      </c:txPr>
    </c:legend>
    <c:plotVisOnly val="1"/>
    <c:dispBlanksAs val="gap"/>
    <c:showDLblsOverMax val="0"/>
  </c:chart>
  <c:spPr>
    <a:noFill/>
    <a:ln>
      <a:noFill/>
    </a:ln>
  </c:spPr>
  <c:txPr>
    <a:bodyPr/>
    <a:lstStyle/>
    <a:p>
      <a:pPr>
        <a:defRPr sz="900" baseline="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553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685800" y="5343560"/>
            <a:ext cx="5486400" cy="3108960"/>
          </a:xfrm>
          <a:prstGeom prst="rect">
            <a:avLst/>
          </a:prstGeom>
        </p:spPr>
        <p:txBody>
          <a:bodyPr vert="horz" lIns="91440" tIns="45720" rIns="91440" bIns="45720" rtlCol="0">
            <a:normAutofit/>
          </a:bodyPr>
          <a:lstStyle/>
          <a:p>
            <a:pPr lvl="0"/>
            <a:r>
              <a:rPr lang="en-US" dirty="0" smtClean="0"/>
              <a:t>Click to add speech text.</a:t>
            </a:r>
            <a:endParaRPr lang="en-US" dirty="0"/>
          </a:p>
        </p:txBody>
      </p:sp>
      <p:sp>
        <p:nvSpPr>
          <p:cNvPr id="8" name="Slide Image Placeholder 7"/>
          <p:cNvSpPr>
            <a:spLocks noGrp="1" noRot="1" noChangeAspect="1"/>
          </p:cNvSpPr>
          <p:nvPr>
            <p:ph type="sldImg" idx="2"/>
          </p:nvPr>
        </p:nvSpPr>
        <p:spPr>
          <a:xfrm>
            <a:off x="223455" y="239186"/>
            <a:ext cx="6400800" cy="48006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144894227"/>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900" kern="1200">
        <a:solidFill>
          <a:schemeClr val="tx1"/>
        </a:solidFill>
        <a:latin typeface="+mn-lt"/>
        <a:ea typeface="+mn-ea"/>
        <a:cs typeface="+mn-cs"/>
      </a:defRPr>
    </a:lvl2pPr>
    <a:lvl3pPr marL="914400" algn="l" defTabSz="914400" rtl="0" eaLnBrk="1" latinLnBrk="0" hangingPunct="1">
      <a:defRPr sz="900" kern="1200">
        <a:solidFill>
          <a:schemeClr val="tx1"/>
        </a:solidFill>
        <a:latin typeface="+mn-lt"/>
        <a:ea typeface="+mn-ea"/>
        <a:cs typeface="+mn-cs"/>
      </a:defRPr>
    </a:lvl3pPr>
    <a:lvl4pPr marL="1371600" algn="l" defTabSz="914400" rtl="0" eaLnBrk="1" latinLnBrk="0" hangingPunct="1">
      <a:defRPr sz="900" kern="1200">
        <a:solidFill>
          <a:schemeClr val="tx1"/>
        </a:solidFill>
        <a:latin typeface="+mn-lt"/>
        <a:ea typeface="+mn-ea"/>
        <a:cs typeface="+mn-cs"/>
      </a:defRPr>
    </a:lvl4pPr>
    <a:lvl5pPr marL="1828800" algn="l" defTabSz="914400" rtl="0" eaLnBrk="1" latinLnBrk="0" hangingPunct="1">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sng" dirty="0" smtClean="0"/>
              <a:t>Instructions:</a:t>
            </a:r>
            <a:endParaRPr lang="en-US" u="none" dirty="0" smtClean="0"/>
          </a:p>
          <a:p>
            <a:pPr marL="0" indent="0">
              <a:buFont typeface="Arial" panose="020B0604020202020204" pitchFamily="34" charset="0"/>
              <a:buNone/>
            </a:pPr>
            <a:r>
              <a:rPr lang="en-US" u="none" dirty="0" smtClean="0"/>
              <a:t>Use</a:t>
            </a:r>
            <a:r>
              <a:rPr lang="en-US" u="none" baseline="0" dirty="0" smtClean="0"/>
              <a:t> this PowerPoint to present CDS to stakeholders at your organization or referring providers. We’ve also included some talking points and additional information in the notes section. For more resources to help with CDS implementation, visit </a:t>
            </a:r>
            <a:r>
              <a:rPr lang="en-US" u="none" baseline="0" dirty="0" smtClean="0">
                <a:solidFill>
                  <a:srgbClr val="91BE3A"/>
                </a:solidFill>
              </a:rPr>
              <a:t>www.advisory.com/ipp/cds.</a:t>
            </a:r>
            <a:endParaRPr lang="en-US" u="sng" dirty="0" smtClean="0">
              <a:solidFill>
                <a:srgbClr val="91BE3A"/>
              </a:solidFill>
            </a:endParaRPr>
          </a:p>
          <a:p>
            <a:pPr marL="0" indent="0">
              <a:buFont typeface="Arial" panose="020B0604020202020204" pitchFamily="34" charset="0"/>
              <a:buNone/>
            </a:pPr>
            <a:endParaRPr lang="en-US" dirty="0" smtClean="0"/>
          </a:p>
          <a:p>
            <a:pPr marL="0" indent="0">
              <a:buFont typeface="Arial" panose="020B0604020202020204" pitchFamily="34" charset="0"/>
              <a:buNone/>
            </a:pPr>
            <a:r>
              <a:rPr lang="en-US" b="0" u="sng" dirty="0" smtClean="0"/>
              <a:t>Talking</a:t>
            </a:r>
            <a:r>
              <a:rPr lang="en-US" b="0" u="sng" baseline="0" dirty="0" smtClean="0"/>
              <a:t> points:</a:t>
            </a:r>
            <a:endParaRPr lang="en-US" b="0" u="sng" dirty="0" smtClean="0"/>
          </a:p>
          <a:p>
            <a:pPr marL="171450" indent="-171450">
              <a:buFont typeface="Arial" panose="020B0604020202020204" pitchFamily="34" charset="0"/>
              <a:buChar char="•"/>
            </a:pPr>
            <a:r>
              <a:rPr lang="en-US" dirty="0" smtClean="0"/>
              <a:t>CDS</a:t>
            </a:r>
            <a:r>
              <a:rPr lang="en-US" baseline="0" dirty="0" smtClean="0"/>
              <a:t> is the IT tool that incorporates imaging appropriate use criteria directly into our EHR, to help providers order the correct imaging exam at the point of order.</a:t>
            </a:r>
          </a:p>
          <a:p>
            <a:pPr marL="171450" indent="-171450">
              <a:buFont typeface="Arial" panose="020B0604020202020204" pitchFamily="34" charset="0"/>
              <a:buChar char="•"/>
            </a:pPr>
            <a:r>
              <a:rPr lang="en-US" baseline="0" dirty="0" smtClean="0"/>
              <a:t>CDS is getting a lot of attention right now because CMS mandated that all ordering providers use CDS by 2020, with imaging reimbursement denials beginning in 2021.</a:t>
            </a:r>
          </a:p>
          <a:p>
            <a:pPr marL="171450" indent="-171450">
              <a:buFont typeface="Arial" panose="020B0604020202020204" pitchFamily="34" charset="0"/>
              <a:buChar char="•"/>
            </a:pPr>
            <a:r>
              <a:rPr lang="en-US" baseline="0" dirty="0" smtClean="0"/>
              <a:t>But overall there are great benefits to CDS.</a:t>
            </a:r>
          </a:p>
          <a:p>
            <a:pPr marL="171450" indent="-171450">
              <a:buFont typeface="Arial" panose="020B0604020202020204" pitchFamily="34" charset="0"/>
              <a:buChar char="•"/>
            </a:pPr>
            <a:r>
              <a:rPr lang="en-US" baseline="0" dirty="0" smtClean="0"/>
              <a:t>This presentation walks through what health system leaders, radiologists, ordering providers, and staff need to know about CDS.</a:t>
            </a:r>
            <a:endParaRPr lang="en-US" dirty="0"/>
          </a:p>
        </p:txBody>
      </p:sp>
    </p:spTree>
    <p:extLst>
      <p:ext uri="{BB962C8B-B14F-4D97-AF65-F5344CB8AC3E}">
        <p14:creationId xmlns:p14="http://schemas.microsoft.com/office/powerpoint/2010/main" val="2979422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Additional</a:t>
            </a:r>
            <a:r>
              <a:rPr lang="en-US" u="sng" baseline="0" dirty="0" smtClean="0"/>
              <a:t> notes:</a:t>
            </a:r>
          </a:p>
          <a:p>
            <a:pPr marL="171450" indent="-171450">
              <a:buFont typeface="Arial" panose="020B0604020202020204" pitchFamily="34" charset="0"/>
              <a:buChar char="•"/>
            </a:pPr>
            <a:r>
              <a:rPr lang="en-US" b="0" u="none" baseline="0" dirty="0" smtClean="0"/>
              <a:t>This hidden slide contains more details about the preauthorization negotiations should additional questions arise. </a:t>
            </a:r>
            <a:endParaRPr lang="en-US" b="0" u="none" dirty="0"/>
          </a:p>
        </p:txBody>
      </p:sp>
    </p:spTree>
    <p:extLst>
      <p:ext uri="{BB962C8B-B14F-4D97-AF65-F5344CB8AC3E}">
        <p14:creationId xmlns:p14="http://schemas.microsoft.com/office/powerpoint/2010/main" val="410402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normAutofit/>
          </a:bodyPr>
          <a:lstStyle/>
          <a:p>
            <a:r>
              <a:rPr lang="en-US" u="sng" dirty="0" smtClean="0"/>
              <a:t>Talking points:</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Now,</a:t>
            </a:r>
            <a:r>
              <a:rPr lang="en-US" sz="1000" kern="1200" baseline="0" dirty="0" smtClean="0">
                <a:solidFill>
                  <a:schemeClr val="tx1"/>
                </a:solidFill>
                <a:effectLst/>
                <a:latin typeface="+mn-lt"/>
                <a:ea typeface="+mn-ea"/>
                <a:cs typeface="+mn-cs"/>
              </a:rPr>
              <a:t> let’s discuss the second goal: l</a:t>
            </a:r>
            <a:r>
              <a:rPr lang="en-US" sz="1000" kern="1200" dirty="0" smtClean="0">
                <a:solidFill>
                  <a:schemeClr val="tx1"/>
                </a:solidFill>
                <a:effectLst/>
                <a:latin typeface="+mn-lt"/>
                <a:ea typeface="+mn-ea"/>
                <a:cs typeface="+mn-cs"/>
              </a:rPr>
              <a:t>everaging CDS to standardize imaging in care pathways. Virginia Mason Medical Center did this through standardized care pathways. </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First, VMMC clinical experts, including multiple radiologists, identified common conditions with quality and cost concerns. For imaging this includes MRI for low back pain, CT for uncomplicated headache, and head CT for sinusitis. </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Next, for those identified conditions, experts quantified variation in the use of health care services, including imaging, unrelated to patient symptoms. From there, they worked with a larger cohort of physicians, including radiologists, to develop a standardized care pathway</a:t>
            </a:r>
            <a:r>
              <a:rPr lang="en-US" sz="1000" kern="1200" baseline="0" dirty="0" smtClean="0">
                <a:solidFill>
                  <a:schemeClr val="tx1"/>
                </a:solidFill>
                <a:effectLst/>
                <a:latin typeface="+mn-lt"/>
                <a:ea typeface="+mn-ea"/>
                <a:cs typeface="+mn-cs"/>
              </a:rPr>
              <a:t> called a</a:t>
            </a:r>
            <a:r>
              <a:rPr lang="en-US" sz="1000" kern="1200" dirty="0" smtClean="0">
                <a:solidFill>
                  <a:schemeClr val="tx1"/>
                </a:solidFill>
                <a:effectLst/>
                <a:latin typeface="+mn-lt"/>
                <a:ea typeface="+mn-ea"/>
                <a:cs typeface="+mn-cs"/>
              </a:rPr>
              <a:t> “value stream.”</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VMMC implemented guidelines into their homegrown imaging CDS tool that produced clinical hard stops for inappropriate orders related to the targeted conditions. These hard stops can only be overridden with official sign off. </a:t>
            </a:r>
          </a:p>
          <a:p>
            <a:endParaRPr lang="en-US" u="sng" dirty="0"/>
          </a:p>
        </p:txBody>
      </p:sp>
    </p:spTree>
    <p:extLst>
      <p:ext uri="{BB962C8B-B14F-4D97-AF65-F5344CB8AC3E}">
        <p14:creationId xmlns:p14="http://schemas.microsoft.com/office/powerpoint/2010/main" val="4275772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r>
              <a:rPr lang="en-US" u="sng" dirty="0" smtClean="0"/>
              <a:t>Talking points:</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This was incredibly successful. The graph on the left show imaging utilization rates before and after value stream implementation. For example, the rate of MRIs for headaches dropped 23%. </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Virginia Mason regularly audits access metrics and patient satisfaction scores for these clinical areas in an attempt to show the additional benefits that value streams provide to the system.</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But, their success wasn’t limited to imaging. On the right side of the slide are additional outcomes, including cost savings, increased patient</a:t>
            </a:r>
            <a:r>
              <a:rPr lang="en-US" sz="1000" kern="1200" baseline="0" dirty="0" smtClean="0">
                <a:solidFill>
                  <a:schemeClr val="tx1"/>
                </a:solidFill>
                <a:effectLst/>
                <a:latin typeface="+mn-lt"/>
                <a:ea typeface="+mn-ea"/>
                <a:cs typeface="+mn-cs"/>
              </a:rPr>
              <a:t> access, and improved patient satisfaction scores. </a:t>
            </a:r>
            <a:endParaRPr lang="en-US" u="none" dirty="0"/>
          </a:p>
        </p:txBody>
      </p:sp>
    </p:spTree>
    <p:extLst>
      <p:ext uri="{BB962C8B-B14F-4D97-AF65-F5344CB8AC3E}">
        <p14:creationId xmlns:p14="http://schemas.microsoft.com/office/powerpoint/2010/main" val="1381999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Additional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This hidden slide contains more details about the care pathways should additional questions arise. </a:t>
            </a:r>
            <a:endParaRPr lang="en-US" b="0" u="none" dirty="0" smtClean="0"/>
          </a:p>
          <a:p>
            <a:pPr marL="171450" indent="-171450">
              <a:buFont typeface="Arial" panose="020B0604020202020204" pitchFamily="34" charset="0"/>
              <a:buChar char="•"/>
            </a:pPr>
            <a:endParaRPr lang="en-US" b="0" u="none" dirty="0"/>
          </a:p>
        </p:txBody>
      </p:sp>
    </p:spTree>
    <p:extLst>
      <p:ext uri="{BB962C8B-B14F-4D97-AF65-F5344CB8AC3E}">
        <p14:creationId xmlns:p14="http://schemas.microsoft.com/office/powerpoint/2010/main" val="2212046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r>
              <a:rPr lang="en-US" u="sng" dirty="0" smtClean="0"/>
              <a:t>Talking points:</a:t>
            </a:r>
          </a:p>
          <a:p>
            <a:pPr marL="171450" indent="-171450">
              <a:buFont typeface="Arial" panose="020B0604020202020204" pitchFamily="34" charset="0"/>
              <a:buChar char="•"/>
            </a:pPr>
            <a:r>
              <a:rPr lang="en-US" u="none" dirty="0" smtClean="0"/>
              <a:t>This presentation was intended</a:t>
            </a:r>
            <a:r>
              <a:rPr lang="en-US" u="none" baseline="0" dirty="0" smtClean="0"/>
              <a:t> to give you an overview of CDS implementation and the top line benefits of the software. You likely have additional questions, so we’ve listed both organizational and Advisory Board contact information. </a:t>
            </a:r>
          </a:p>
          <a:p>
            <a:pPr marL="171450" indent="-171450">
              <a:buFont typeface="Arial" panose="020B0604020202020204" pitchFamily="34" charset="0"/>
              <a:buChar char="•"/>
            </a:pPr>
            <a:r>
              <a:rPr lang="en-US" u="none" baseline="0" dirty="0" smtClean="0"/>
              <a:t>Additionally, you can access the full Advisory Board CDS Toolkit at advisory.com/</a:t>
            </a:r>
            <a:r>
              <a:rPr lang="en-US" u="none" baseline="0" dirty="0" err="1" smtClean="0"/>
              <a:t>ipp</a:t>
            </a:r>
            <a:r>
              <a:rPr lang="en-US" u="none" baseline="0" dirty="0" smtClean="0"/>
              <a:t>/</a:t>
            </a:r>
            <a:r>
              <a:rPr lang="en-US" u="none" baseline="0" dirty="0" err="1" smtClean="0"/>
              <a:t>cds</a:t>
            </a:r>
            <a:r>
              <a:rPr lang="en-US" u="none" baseline="0" dirty="0" smtClean="0"/>
              <a:t>. This resource has a number of tools related to CDS education, adherence strategies, and value-based goals. </a:t>
            </a:r>
          </a:p>
        </p:txBody>
      </p:sp>
    </p:spTree>
    <p:extLst>
      <p:ext uri="{BB962C8B-B14F-4D97-AF65-F5344CB8AC3E}">
        <p14:creationId xmlns:p14="http://schemas.microsoft.com/office/powerpoint/2010/main" val="3118396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pPr marL="0" indent="0">
              <a:spcBef>
                <a:spcPts val="500"/>
              </a:spcBef>
              <a:buFont typeface="Arial" panose="020B0604020202020204" pitchFamily="34" charset="0"/>
              <a:buNone/>
            </a:pPr>
            <a:r>
              <a:rPr lang="en-US" sz="1000" b="0" u="sng" dirty="0" smtClean="0"/>
              <a:t>Talking</a:t>
            </a:r>
            <a:r>
              <a:rPr lang="en-US" sz="1000" b="0" u="sng" baseline="0" dirty="0" smtClean="0"/>
              <a:t> points:</a:t>
            </a:r>
            <a:endParaRPr lang="en-US" sz="1000" b="0" u="sng" dirty="0" smtClean="0"/>
          </a:p>
          <a:p>
            <a:pPr marL="171450" indent="-171450">
              <a:spcBef>
                <a:spcPts val="500"/>
              </a:spcBef>
              <a:buFont typeface="Arial" panose="020B0604020202020204" pitchFamily="34" charset="0"/>
              <a:buChar char="•"/>
            </a:pPr>
            <a:r>
              <a:rPr lang="en-US" sz="1000" dirty="0" smtClean="0"/>
              <a:t>CDS is comprised of two components: AUC and a CDS mechanism (CDSM).</a:t>
            </a:r>
          </a:p>
          <a:p>
            <a:pPr marL="171450" indent="-171450">
              <a:spcBef>
                <a:spcPts val="500"/>
              </a:spcBef>
              <a:buFont typeface="Arial" panose="020B0604020202020204" pitchFamily="34" charset="0"/>
              <a:buChar char="•"/>
            </a:pPr>
            <a:r>
              <a:rPr lang="en-US" sz="1000" dirty="0" smtClean="0"/>
              <a:t>AUC provide imaging appropriateness information for specific exams based on patient indications and clinical guidelines. AUC are</a:t>
            </a:r>
            <a:r>
              <a:rPr lang="en-US" sz="1000" baseline="0" dirty="0" smtClean="0"/>
              <a:t> created by qualified provider-led entities (</a:t>
            </a:r>
            <a:r>
              <a:rPr lang="en-US" sz="1000" baseline="0" dirty="0" err="1" smtClean="0"/>
              <a:t>qPLEs</a:t>
            </a:r>
            <a:r>
              <a:rPr lang="en-US" sz="1000" baseline="0" dirty="0" smtClean="0"/>
              <a:t>) approved by CMS.</a:t>
            </a:r>
            <a:endParaRPr lang="en-US" sz="1000" dirty="0" smtClean="0"/>
          </a:p>
          <a:p>
            <a:pPr marL="171450" indent="-171450">
              <a:spcBef>
                <a:spcPts val="500"/>
              </a:spcBef>
              <a:buFont typeface="Arial" panose="020B0604020202020204" pitchFamily="34" charset="0"/>
              <a:buChar char="•"/>
            </a:pPr>
            <a:r>
              <a:rPr lang="en-US" sz="1000" dirty="0" smtClean="0"/>
              <a:t>A </a:t>
            </a:r>
            <a:r>
              <a:rPr lang="en-US" sz="1000" baseline="0" dirty="0" smtClean="0"/>
              <a:t>CDSM is an </a:t>
            </a:r>
            <a:r>
              <a:rPr lang="en-US" sz="1000" dirty="0" smtClean="0"/>
              <a:t>IT tool that uses these criteria to provide actionable ordering guidance. The tool can prompt the ordering provider to consider other imaging exams that may be more appropriate or to consult a radiologist. </a:t>
            </a:r>
          </a:p>
          <a:p>
            <a:pPr marL="171450" indent="-171450">
              <a:spcBef>
                <a:spcPts val="500"/>
              </a:spcBef>
              <a:buFont typeface="Arial" panose="020B0604020202020204" pitchFamily="34" charset="0"/>
              <a:buChar char="•"/>
            </a:pPr>
            <a:r>
              <a:rPr lang="en-US" sz="1000" dirty="0" smtClean="0"/>
              <a:t>Multiple</a:t>
            </a:r>
            <a:r>
              <a:rPr lang="en-US" sz="1000" baseline="0" dirty="0" smtClean="0"/>
              <a:t> organizations and vendors have been approved to create AUC and offer CDSMs. Each year, CMS announces newly qualified PLEs and CDSMs. </a:t>
            </a:r>
            <a:endParaRPr lang="en-US" sz="100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u="sng" baseline="0" dirty="0" smtClean="0"/>
              <a:t>Additional notes:</a:t>
            </a:r>
          </a:p>
          <a:p>
            <a:pPr marL="171450" indent="-171450">
              <a:buFont typeface="Arial" panose="020B0604020202020204" pitchFamily="34" charset="0"/>
              <a:buChar char="•"/>
            </a:pPr>
            <a:r>
              <a:rPr lang="en-US" u="none" baseline="0" dirty="0" smtClean="0"/>
              <a:t>If you have already selected AUCs and an IT vendor, customize this slide by highlighting them under examples for each. Then describe to the audience why you selected each.</a:t>
            </a:r>
          </a:p>
        </p:txBody>
      </p:sp>
    </p:spTree>
    <p:extLst>
      <p:ext uri="{BB962C8B-B14F-4D97-AF65-F5344CB8AC3E}">
        <p14:creationId xmlns:p14="http://schemas.microsoft.com/office/powerpoint/2010/main" val="2319128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u="sng" dirty="0" smtClean="0"/>
              <a:t>Talking</a:t>
            </a:r>
            <a:r>
              <a:rPr lang="en-US" sz="1000" b="0" u="sng" baseline="0" dirty="0" smtClean="0"/>
              <a:t>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smtClean="0"/>
              <a:t>This slide shows an e</a:t>
            </a:r>
            <a:r>
              <a:rPr lang="en-US" dirty="0" smtClean="0"/>
              <a:t>xample</a:t>
            </a:r>
            <a:r>
              <a:rPr lang="en-US" baseline="0" dirty="0" smtClean="0"/>
              <a:t> CDS alert from Massachusetts General Hospital.</a:t>
            </a:r>
          </a:p>
          <a:p>
            <a:pPr marL="171450" indent="-171450">
              <a:buFont typeface="Arial" panose="020B0604020202020204" pitchFamily="34" charset="0"/>
              <a:buChar char="•"/>
            </a:pPr>
            <a:r>
              <a:rPr lang="en-US" baseline="0" dirty="0" smtClean="0"/>
              <a:t>They prefer using the 1-9 American College of Radiology Appropriateness Scale so ordering providers can easily compare the relative appropriateness of their ordered exam and alternative procedures they may should consider.</a:t>
            </a:r>
          </a:p>
          <a:p>
            <a:pPr marL="171450" indent="-171450">
              <a:buFont typeface="Arial" panose="020B0604020202020204" pitchFamily="34" charset="0"/>
              <a:buChar char="•"/>
            </a:pPr>
            <a:r>
              <a:rPr lang="en-US" b="0" u="none" baseline="0" dirty="0" smtClean="0"/>
              <a:t>At MGH this alert only pops up when an order is in that red range—1-3 on the scale, so it does not disturb providers workflow if they are ordering appropriately.</a:t>
            </a:r>
          </a:p>
          <a:p>
            <a:pPr marL="0" indent="0">
              <a:buFont typeface="Arial" panose="020B0604020202020204" pitchFamily="34" charset="0"/>
              <a:buNone/>
            </a:pPr>
            <a:endParaRPr lang="en-US" b="0" u="sng" dirty="0" smtClean="0"/>
          </a:p>
          <a:p>
            <a:pPr marL="0" indent="0">
              <a:buFont typeface="Arial" panose="020B0604020202020204" pitchFamily="34" charset="0"/>
              <a:buNone/>
            </a:pPr>
            <a:endParaRPr lang="en-US" b="0" u="sng" dirty="0" smtClean="0"/>
          </a:p>
          <a:p>
            <a:pPr marL="0" indent="0">
              <a:buFont typeface="Arial" panose="020B0604020202020204" pitchFamily="34" charset="0"/>
              <a:buNone/>
            </a:pPr>
            <a:r>
              <a:rPr lang="en-US" b="0" u="sng" dirty="0" smtClean="0"/>
              <a:t>Additional</a:t>
            </a:r>
            <a:r>
              <a:rPr lang="en-US" b="0" u="sng" baseline="0" dirty="0" smtClean="0"/>
              <a:t> notes:</a:t>
            </a:r>
          </a:p>
          <a:p>
            <a:pPr marL="171450" indent="-171450">
              <a:buFont typeface="Arial" panose="020B0604020202020204" pitchFamily="34" charset="0"/>
              <a:buChar char="•"/>
            </a:pPr>
            <a:r>
              <a:rPr lang="en-US" b="0" u="none" baseline="0" dirty="0" smtClean="0"/>
              <a:t>If you have already selected an IT vendor, contact them for more detailed workflow guidance tailored to their platform. </a:t>
            </a:r>
            <a:endParaRPr lang="en-US" b="0" u="none" dirty="0"/>
          </a:p>
        </p:txBody>
      </p:sp>
    </p:spTree>
    <p:extLst>
      <p:ext uri="{BB962C8B-B14F-4D97-AF65-F5344CB8AC3E}">
        <p14:creationId xmlns:p14="http://schemas.microsoft.com/office/powerpoint/2010/main" val="3213813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u="sng" dirty="0" smtClean="0"/>
              <a:t>Talking</a:t>
            </a:r>
            <a:r>
              <a:rPr lang="en-US" sz="1000" b="0" u="sng" baseline="0" dirty="0" smtClean="0"/>
              <a:t> points:</a:t>
            </a:r>
            <a:endParaRPr lang="en-US" b="0" u="sng"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Let’s look deeper into the Medicare mandate driving CDS implementation to understand what needs to be done when.</a:t>
            </a:r>
            <a:r>
              <a:rPr lang="en-US" baseline="0" dirty="0" smtClean="0"/>
              <a:t> </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Protecting</a:t>
            </a:r>
            <a:r>
              <a:rPr lang="en-US" baseline="0" dirty="0" smtClean="0"/>
              <a:t> Access to Medicare Act, or PAMA, mandated ordering providers use CDS for Medicare patients starting in 2020.</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Before</a:t>
            </a:r>
            <a:r>
              <a:rPr lang="en-US" sz="1000" kern="1200" baseline="0" dirty="0" smtClean="0">
                <a:solidFill>
                  <a:schemeClr val="tx1"/>
                </a:solidFill>
                <a:effectLst/>
                <a:latin typeface="+mn-lt"/>
                <a:ea typeface="+mn-ea"/>
                <a:cs typeface="+mn-cs"/>
              </a:rPr>
              <a:t> then, </a:t>
            </a:r>
            <a:r>
              <a:rPr lang="en-US" sz="1000" kern="1200" dirty="0" smtClean="0">
                <a:solidFill>
                  <a:schemeClr val="tx1"/>
                </a:solidFill>
                <a:effectLst/>
                <a:latin typeface="+mn-lt"/>
                <a:ea typeface="+mn-ea"/>
                <a:cs typeface="+mn-cs"/>
              </a:rPr>
              <a:t>referring providers can use CDS to receive credit under MACRA. Imaging providers may wish to start reporting CDS use to Medicare in order to master the process. </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In January 2020, the Education and Testing years start.</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CDS consultation is now mandatory and imaging providers </a:t>
            </a:r>
            <a:r>
              <a:rPr lang="en-US" sz="1000" u="sng" kern="1200" dirty="0" smtClean="0">
                <a:solidFill>
                  <a:schemeClr val="tx1"/>
                </a:solidFill>
                <a:effectLst/>
                <a:latin typeface="+mn-lt"/>
                <a:ea typeface="+mn-ea"/>
                <a:cs typeface="+mn-cs"/>
              </a:rPr>
              <a:t>must</a:t>
            </a:r>
            <a:r>
              <a:rPr lang="en-US" sz="1000" kern="1200" dirty="0" smtClean="0">
                <a:solidFill>
                  <a:schemeClr val="tx1"/>
                </a:solidFill>
                <a:effectLst/>
                <a:latin typeface="+mn-lt"/>
                <a:ea typeface="+mn-ea"/>
                <a:cs typeface="+mn-cs"/>
              </a:rPr>
              <a:t> report it, but reimbursement penalties do not begin until 2021.</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CMS still needs to clarify a number of important details about this process.</a:t>
            </a:r>
            <a:r>
              <a:rPr lang="en-US" sz="1000" kern="1200" baseline="0" dirty="0" smtClean="0">
                <a:solidFill>
                  <a:schemeClr val="tx1"/>
                </a:solidFill>
                <a:effectLst/>
                <a:latin typeface="+mn-lt"/>
                <a:ea typeface="+mn-ea"/>
                <a:cs typeface="+mn-cs"/>
              </a:rPr>
              <a:t> The bottom on the slide lists the major questions about CDS </a:t>
            </a:r>
            <a:r>
              <a:rPr lang="en-US" sz="1000" kern="1200" dirty="0" smtClean="0">
                <a:solidFill>
                  <a:schemeClr val="tx1"/>
                </a:solidFill>
                <a:effectLst/>
                <a:latin typeface="+mn-lt"/>
                <a:ea typeface="+mn-ea"/>
                <a:cs typeface="+mn-cs"/>
              </a:rPr>
              <a:t>documentation,</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ED exemptions, and how CMS will identify outlier</a:t>
            </a:r>
            <a:r>
              <a:rPr lang="en-US" sz="1000" kern="1200" baseline="0" dirty="0" smtClean="0">
                <a:solidFill>
                  <a:schemeClr val="tx1"/>
                </a:solidFill>
                <a:effectLst/>
                <a:latin typeface="+mn-lt"/>
                <a:ea typeface="+mn-ea"/>
                <a:cs typeface="+mn-cs"/>
              </a:rPr>
              <a:t> ordering providers</a:t>
            </a:r>
            <a:endParaRPr lang="en-US" dirty="0"/>
          </a:p>
        </p:txBody>
      </p:sp>
    </p:spTree>
    <p:extLst>
      <p:ext uri="{BB962C8B-B14F-4D97-AF65-F5344CB8AC3E}">
        <p14:creationId xmlns:p14="http://schemas.microsoft.com/office/powerpoint/2010/main" val="372865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baseline="0" dirty="0" smtClean="0"/>
              <a:t>Talking points: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Preparing to meet the mandate is just one reason to begin CDS implementation now. Using the system also results in two key benefits: reducing unnecessary care and justifying appropriate care.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mn-lt"/>
                <a:ea typeface="+mn-ea"/>
                <a:cs typeface="+mn-cs"/>
              </a:rPr>
              <a:t>Ordering according to established clinical guidelines avoids the possibility of having to re-scan a patient because the initial order was wrong, </a:t>
            </a:r>
            <a:r>
              <a:rPr lang="en-US" sz="1000" u="sng" kern="1200" dirty="0" smtClean="0">
                <a:solidFill>
                  <a:schemeClr val="tx1"/>
                </a:solidFill>
                <a:effectLst/>
                <a:latin typeface="+mn-lt"/>
                <a:ea typeface="+mn-ea"/>
                <a:cs typeface="+mn-cs"/>
              </a:rPr>
              <a:t>and</a:t>
            </a:r>
            <a:r>
              <a:rPr lang="en-US" sz="1000" kern="1200" dirty="0" smtClean="0">
                <a:solidFill>
                  <a:schemeClr val="tx1"/>
                </a:solidFill>
                <a:effectLst/>
                <a:latin typeface="+mn-lt"/>
                <a:ea typeface="+mn-ea"/>
                <a:cs typeface="+mn-cs"/>
              </a:rPr>
              <a:t> can demonstrate that, whatever the cost, you are doing what is clinically necessary for your patients.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mn-lt"/>
                <a:ea typeface="+mn-ea"/>
                <a:cs typeface="+mn-cs"/>
              </a:rPr>
              <a:t>These two outcomes</a:t>
            </a:r>
            <a:r>
              <a:rPr lang="en-US" sz="1000" kern="1200" baseline="0" dirty="0" smtClean="0">
                <a:solidFill>
                  <a:schemeClr val="tx1"/>
                </a:solidFill>
                <a:effectLst/>
                <a:latin typeface="+mn-lt"/>
                <a:ea typeface="+mn-ea"/>
                <a:cs typeface="+mn-cs"/>
              </a:rPr>
              <a:t> may impact imaging volumes.  </a:t>
            </a:r>
            <a:r>
              <a:rPr lang="en-US" dirty="0" smtClean="0"/>
              <a:t>There</a:t>
            </a:r>
            <a:r>
              <a:rPr lang="en-US" baseline="0" dirty="0" smtClean="0"/>
              <a:t> are several scenarios for what may happen to imaging volumes once an organization deploys CDS; the bottom of the slide shows three examples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smtClean="0"/>
              <a:t>But, it’s important to not that if you’ve already gone through preauthorization for advanced imaging, you are unlikely to see a dramatic decline </a:t>
            </a:r>
            <a:r>
              <a:rPr lang="en-US" baseline="0" dirty="0" smtClean="0"/>
              <a:t>in utilization for commercial patients after implementing CDS. </a:t>
            </a:r>
            <a:endParaRPr lang="en-US" sz="1000" kern="1200" dirty="0" smtClean="0">
              <a:solidFill>
                <a:schemeClr val="tx1"/>
              </a:solidFill>
              <a:effectLst/>
              <a:latin typeface="+mn-lt"/>
              <a:ea typeface="+mn-ea"/>
              <a:cs typeface="+mn-cs"/>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901244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Talking points:</a:t>
            </a:r>
          </a:p>
          <a:p>
            <a:pPr marL="171450" indent="-171450">
              <a:buFont typeface="Arial" panose="020B0604020202020204" pitchFamily="34" charset="0"/>
              <a:buChar char="•"/>
            </a:pPr>
            <a:r>
              <a:rPr lang="en-US" u="none" dirty="0" smtClean="0"/>
              <a:t>But, CDS has the potential to impact more than just imaging</a:t>
            </a:r>
            <a:r>
              <a:rPr lang="en-US" u="none" baseline="0" dirty="0" smtClean="0"/>
              <a:t> volumes. In fact, it should be viewed as a tool that improves care coordination, enables higher quality imaging care, and advances progress towards value-based goals. </a:t>
            </a:r>
          </a:p>
          <a:p>
            <a:pPr marL="171450" indent="-171450">
              <a:buFont typeface="Arial" panose="020B0604020202020204" pitchFamily="34" charset="0"/>
              <a:buChar char="•"/>
            </a:pPr>
            <a:r>
              <a:rPr lang="en-US" u="none" baseline="0" dirty="0" smtClean="0"/>
              <a:t>Successful organizations will use CDS beyond meeting the federal mandate to improve the quality of care. </a:t>
            </a:r>
            <a:endParaRPr lang="en-US" u="none" dirty="0"/>
          </a:p>
        </p:txBody>
      </p:sp>
    </p:spTree>
    <p:extLst>
      <p:ext uri="{BB962C8B-B14F-4D97-AF65-F5344CB8AC3E}">
        <p14:creationId xmlns:p14="http://schemas.microsoft.com/office/powerpoint/2010/main" val="539484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Talking</a:t>
            </a:r>
            <a:r>
              <a:rPr lang="en-US" u="sng" baseline="0" dirty="0" smtClean="0"/>
              <a:t> points:</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When</a:t>
            </a:r>
            <a:r>
              <a:rPr lang="en-US" sz="1000" kern="1200" baseline="0" dirty="0" smtClean="0">
                <a:solidFill>
                  <a:schemeClr val="tx1"/>
                </a:solidFill>
                <a:effectLst/>
                <a:latin typeface="+mn-lt"/>
                <a:ea typeface="+mn-ea"/>
                <a:cs typeface="+mn-cs"/>
              </a:rPr>
              <a:t> thinking of how organizations can align CDS with larger organizational goals</a:t>
            </a:r>
            <a:r>
              <a:rPr lang="en-US" sz="1000" kern="1200" dirty="0" smtClean="0">
                <a:solidFill>
                  <a:schemeClr val="tx1"/>
                </a:solidFill>
                <a:effectLst/>
                <a:latin typeface="+mn-lt"/>
                <a:ea typeface="+mn-ea"/>
                <a:cs typeface="+mn-cs"/>
              </a:rPr>
              <a:t>, two goals have broad appeal. </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First, CDS can streamline preauthorization. This relies on the use of CDS to reduce inappropriate ordering. </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Second, </a:t>
            </a:r>
            <a:r>
              <a:rPr lang="en-US" sz="1000" u="none" kern="1200" dirty="0" smtClean="0">
                <a:solidFill>
                  <a:schemeClr val="tx1"/>
                </a:solidFill>
                <a:effectLst/>
                <a:latin typeface="+mn-lt"/>
                <a:ea typeface="+mn-ea"/>
                <a:cs typeface="+mn-cs"/>
              </a:rPr>
              <a:t>leverage the reduced variation in imaging orders that CDS can bring to support development of broader standardization in </a:t>
            </a:r>
            <a:r>
              <a:rPr lang="en-US" sz="1000" kern="1200" dirty="0" smtClean="0">
                <a:solidFill>
                  <a:schemeClr val="tx1"/>
                </a:solidFill>
                <a:effectLst/>
                <a:latin typeface="+mn-lt"/>
                <a:ea typeface="+mn-ea"/>
                <a:cs typeface="+mn-cs"/>
              </a:rPr>
              <a:t>clinical care pathways. </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These</a:t>
            </a:r>
            <a:r>
              <a:rPr lang="en-US" sz="1000" kern="1200" baseline="0" dirty="0" smtClean="0">
                <a:solidFill>
                  <a:schemeClr val="tx1"/>
                </a:solidFill>
                <a:effectLst/>
                <a:latin typeface="+mn-lt"/>
                <a:ea typeface="+mn-ea"/>
                <a:cs typeface="+mn-cs"/>
              </a:rPr>
              <a:t> are definitely not the only goals, but are two areas that we’ve seen organization succeed. </a:t>
            </a:r>
            <a:endParaRPr lang="en-US" sz="1000" kern="1200" dirty="0" smtClean="0">
              <a:solidFill>
                <a:schemeClr val="tx1"/>
              </a:solidFill>
              <a:effectLst/>
              <a:latin typeface="+mn-lt"/>
              <a:ea typeface="+mn-ea"/>
              <a:cs typeface="+mn-cs"/>
            </a:endParaRPr>
          </a:p>
          <a:p>
            <a:endParaRPr lang="en-US" u="sng" dirty="0"/>
          </a:p>
        </p:txBody>
      </p:sp>
    </p:spTree>
    <p:extLst>
      <p:ext uri="{BB962C8B-B14F-4D97-AF65-F5344CB8AC3E}">
        <p14:creationId xmlns:p14="http://schemas.microsoft.com/office/powerpoint/2010/main" val="2504399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Talking</a:t>
            </a:r>
            <a:r>
              <a:rPr lang="en-US" u="sng" baseline="0" dirty="0" smtClean="0"/>
              <a:t> points:</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This</a:t>
            </a:r>
            <a:r>
              <a:rPr lang="en-US" sz="1000" kern="1200" baseline="0" dirty="0" smtClean="0">
                <a:solidFill>
                  <a:schemeClr val="tx1"/>
                </a:solidFill>
                <a:effectLst/>
                <a:latin typeface="+mn-lt"/>
                <a:ea typeface="+mn-ea"/>
                <a:cs typeface="+mn-cs"/>
              </a:rPr>
              <a:t> slide outlines one organization’s, who has a pseudonym for privacy concerns, preauthorization negotiations with a large national payer. </a:t>
            </a:r>
            <a:r>
              <a:rPr lang="en-US" sz="1000" kern="1200" dirty="0" smtClean="0">
                <a:solidFill>
                  <a:schemeClr val="tx1"/>
                </a:solidFill>
                <a:effectLst/>
                <a:latin typeface="+mn-lt"/>
                <a:ea typeface="+mn-ea"/>
                <a:cs typeface="+mn-cs"/>
              </a:rPr>
              <a:t>When a provider orders an outpatient advanced imaging exam for that</a:t>
            </a:r>
            <a:r>
              <a:rPr lang="en-US" sz="1000" kern="1200" baseline="0" dirty="0" smtClean="0">
                <a:solidFill>
                  <a:schemeClr val="tx1"/>
                </a:solidFill>
                <a:effectLst/>
                <a:latin typeface="+mn-lt"/>
                <a:ea typeface="+mn-ea"/>
                <a:cs typeface="+mn-cs"/>
              </a:rPr>
              <a:t> payer’s </a:t>
            </a:r>
            <a:r>
              <a:rPr lang="en-US" sz="1000" kern="1200" dirty="0" smtClean="0">
                <a:solidFill>
                  <a:schemeClr val="tx1"/>
                </a:solidFill>
                <a:effectLst/>
                <a:latin typeface="+mn-lt"/>
                <a:ea typeface="+mn-ea"/>
                <a:cs typeface="+mn-cs"/>
              </a:rPr>
              <a:t>patient, the order goes in one of two ways: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If the order scored </a:t>
            </a:r>
            <a:r>
              <a:rPr lang="en-US" sz="1000" u="sng" kern="1200" dirty="0" smtClean="0">
                <a:solidFill>
                  <a:schemeClr val="tx1"/>
                </a:solidFill>
                <a:effectLst/>
                <a:latin typeface="+mn-lt"/>
                <a:ea typeface="+mn-ea"/>
                <a:cs typeface="+mn-cs"/>
              </a:rPr>
              <a:t>appropriate</a:t>
            </a:r>
            <a:r>
              <a:rPr lang="en-US" sz="1000" kern="1200" dirty="0" smtClean="0">
                <a:solidFill>
                  <a:schemeClr val="tx1"/>
                </a:solidFill>
                <a:effectLst/>
                <a:latin typeface="+mn-lt"/>
                <a:ea typeface="+mn-ea"/>
                <a:cs typeface="+mn-cs"/>
              </a:rPr>
              <a:t> by CDS, it immediately goes to scheduling</a:t>
            </a:r>
            <a:r>
              <a:rPr lang="en-US" sz="1000" kern="1200" baseline="0" dirty="0" smtClean="0">
                <a:solidFill>
                  <a:schemeClr val="tx1"/>
                </a:solidFill>
                <a:effectLst/>
                <a:latin typeface="+mn-lt"/>
                <a:ea typeface="+mn-ea"/>
                <a:cs typeface="+mn-cs"/>
              </a:rPr>
              <a:t> and </a:t>
            </a:r>
            <a:r>
              <a:rPr lang="en-US" sz="1000" kern="1200" dirty="0" smtClean="0">
                <a:solidFill>
                  <a:schemeClr val="tx1"/>
                </a:solidFill>
                <a:effectLst/>
                <a:latin typeface="+mn-lt"/>
                <a:ea typeface="+mn-ea"/>
                <a:cs typeface="+mn-cs"/>
              </a:rPr>
              <a:t>bypasses preauthorization. </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If it is </a:t>
            </a:r>
            <a:r>
              <a:rPr lang="en-US" sz="1000" u="sng" kern="1200" dirty="0" smtClean="0">
                <a:solidFill>
                  <a:schemeClr val="tx1"/>
                </a:solidFill>
                <a:effectLst/>
                <a:latin typeface="+mn-lt"/>
                <a:ea typeface="+mn-ea"/>
                <a:cs typeface="+mn-cs"/>
              </a:rPr>
              <a:t>not</a:t>
            </a:r>
            <a:r>
              <a:rPr lang="en-US" sz="1000" kern="1200" dirty="0" smtClean="0">
                <a:solidFill>
                  <a:schemeClr val="tx1"/>
                </a:solidFill>
                <a:effectLst/>
                <a:latin typeface="+mn-lt"/>
                <a:ea typeface="+mn-ea"/>
                <a:cs typeface="+mn-cs"/>
              </a:rPr>
              <a:t> scored appropriate, which includes anything scored 6 or below on the ACR scale as well </a:t>
            </a:r>
            <a:r>
              <a:rPr lang="en-US" sz="1000" u="none" kern="1200" dirty="0" smtClean="0">
                <a:solidFill>
                  <a:schemeClr val="tx1"/>
                </a:solidFill>
                <a:effectLst/>
                <a:latin typeface="+mn-lt"/>
                <a:ea typeface="+mn-ea"/>
                <a:cs typeface="+mn-cs"/>
              </a:rPr>
              <a:t>as unscored </a:t>
            </a:r>
            <a:r>
              <a:rPr lang="en-US" sz="1000" kern="1200" dirty="0" smtClean="0">
                <a:solidFill>
                  <a:schemeClr val="tx1"/>
                </a:solidFill>
                <a:effectLst/>
                <a:latin typeface="+mn-lt"/>
                <a:ea typeface="+mn-ea"/>
                <a:cs typeface="+mn-cs"/>
              </a:rPr>
              <a:t>exams, the order goes through the traditional preauthorization process. </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The health</a:t>
            </a:r>
            <a:r>
              <a:rPr lang="en-US" sz="1000" kern="1200" baseline="0" dirty="0" smtClean="0">
                <a:solidFill>
                  <a:schemeClr val="tx1"/>
                </a:solidFill>
                <a:effectLst/>
                <a:latin typeface="+mn-lt"/>
                <a:ea typeface="+mn-ea"/>
                <a:cs typeface="+mn-cs"/>
              </a:rPr>
              <a:t> system did take on some </a:t>
            </a:r>
            <a:r>
              <a:rPr lang="en-US" sz="1000" kern="1200" dirty="0" smtClean="0">
                <a:solidFill>
                  <a:schemeClr val="tx1"/>
                </a:solidFill>
                <a:effectLst/>
                <a:latin typeface="+mn-lt"/>
                <a:ea typeface="+mn-ea"/>
                <a:cs typeface="+mn-cs"/>
              </a:rPr>
              <a:t>financial risk with this agreement. The RBM will perform retrospective analyses monthly, and the health system is required to reimburse the payer for exams CDS deemed appropriate but that the RBM would have denied.</a:t>
            </a:r>
          </a:p>
          <a:p>
            <a:endParaRPr lang="en-US" u="none" baseline="0" dirty="0" smtClean="0"/>
          </a:p>
        </p:txBody>
      </p:sp>
    </p:spTree>
    <p:extLst>
      <p:ext uri="{BB962C8B-B14F-4D97-AF65-F5344CB8AC3E}">
        <p14:creationId xmlns:p14="http://schemas.microsoft.com/office/powerpoint/2010/main" val="3848196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normAutofit/>
          </a:bodyPr>
          <a:lstStyle/>
          <a:p>
            <a:r>
              <a:rPr lang="en-US" u="sng" dirty="0" smtClean="0"/>
              <a:t>Talking points:</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These</a:t>
            </a:r>
            <a:r>
              <a:rPr lang="en-US" sz="1000" kern="1200" baseline="0" dirty="0" smtClean="0">
                <a:solidFill>
                  <a:schemeClr val="tx1"/>
                </a:solidFill>
                <a:effectLst/>
                <a:latin typeface="+mn-lt"/>
                <a:ea typeface="+mn-ea"/>
                <a:cs typeface="+mn-cs"/>
              </a:rPr>
              <a:t> negotiations were part of a lengthy process that t</a:t>
            </a:r>
            <a:r>
              <a:rPr lang="en-US" sz="1000" kern="1200" dirty="0" smtClean="0">
                <a:solidFill>
                  <a:schemeClr val="tx1"/>
                </a:solidFill>
                <a:effectLst/>
                <a:latin typeface="+mn-lt"/>
                <a:ea typeface="+mn-ea"/>
                <a:cs typeface="+mn-cs"/>
              </a:rPr>
              <a:t>ook almost </a:t>
            </a:r>
            <a:r>
              <a:rPr lang="en-US" sz="1000" u="none" kern="1200" dirty="0" smtClean="0">
                <a:solidFill>
                  <a:schemeClr val="tx1"/>
                </a:solidFill>
                <a:effectLst/>
                <a:latin typeface="+mn-lt"/>
                <a:ea typeface="+mn-ea"/>
                <a:cs typeface="+mn-cs"/>
              </a:rPr>
              <a:t>4 years</a:t>
            </a:r>
            <a:r>
              <a:rPr lang="en-US" sz="1000" kern="1200" dirty="0" smtClean="0">
                <a:solidFill>
                  <a:schemeClr val="tx1"/>
                </a:solidFill>
                <a:effectLst/>
                <a:latin typeface="+mn-lt"/>
                <a:ea typeface="+mn-ea"/>
                <a:cs typeface="+mn-cs"/>
              </a:rPr>
              <a:t>. It started with the health system collecting and sharing a few relevant metrics with the payers that drove home the value of CDS.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First, the health system had </a:t>
            </a:r>
            <a:r>
              <a:rPr lang="en-US" sz="1000" u="sng" kern="1200" dirty="0" smtClean="0">
                <a:solidFill>
                  <a:schemeClr val="tx1"/>
                </a:solidFill>
                <a:effectLst/>
                <a:latin typeface="+mn-lt"/>
                <a:ea typeface="+mn-ea"/>
                <a:cs typeface="+mn-cs"/>
              </a:rPr>
              <a:t>inpatient</a:t>
            </a:r>
            <a:r>
              <a:rPr lang="en-US" sz="1000" kern="1200" dirty="0" smtClean="0">
                <a:solidFill>
                  <a:schemeClr val="tx1"/>
                </a:solidFill>
                <a:effectLst/>
                <a:latin typeface="+mn-lt"/>
                <a:ea typeface="+mn-ea"/>
                <a:cs typeface="+mn-cs"/>
              </a:rPr>
              <a:t> CDS implemented for some time and over time, they saw increases in the proportion of appropriate exams. This strongly suggested that CDS alerts affected physician ordering patterns. Even though it was limited to the inpatient setting, showing the payer data demonstrating this progress was valuable proof-of-concept. </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Additionally, after implementing outpatient CDS, </a:t>
            </a:r>
            <a:r>
              <a:rPr lang="en-US" sz="1000" u="none" kern="1200" dirty="0" smtClean="0">
                <a:solidFill>
                  <a:schemeClr val="tx1"/>
                </a:solidFill>
                <a:effectLst/>
                <a:latin typeface="+mn-lt"/>
                <a:ea typeface="+mn-ea"/>
                <a:cs typeface="+mn-cs"/>
              </a:rPr>
              <a:t>the health</a:t>
            </a:r>
            <a:r>
              <a:rPr lang="en-US" sz="1000" u="none" kern="1200" baseline="0" dirty="0" smtClean="0">
                <a:solidFill>
                  <a:schemeClr val="tx1"/>
                </a:solidFill>
                <a:effectLst/>
                <a:latin typeface="+mn-lt"/>
                <a:ea typeface="+mn-ea"/>
                <a:cs typeface="+mn-cs"/>
              </a:rPr>
              <a:t> system </a:t>
            </a:r>
            <a:r>
              <a:rPr lang="en-US" sz="1000" u="none" kern="1200" dirty="0" smtClean="0">
                <a:solidFill>
                  <a:schemeClr val="tx1"/>
                </a:solidFill>
                <a:effectLst/>
                <a:latin typeface="+mn-lt"/>
                <a:ea typeface="+mn-ea"/>
                <a:cs typeface="+mn-cs"/>
              </a:rPr>
              <a:t>performed a retrospective analysis of exams, looking at CDS scores side by side with preauthorization decisions. They found that all exams rated appropriate by CDS were also approved by the RBM. There were even a few cases where CDS scored something inappropriate that the RBM passed. </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Showing this data was critical to help the payer see the value of CDS-based utilization management. But just as critical was the negotiation process itself. The</a:t>
            </a:r>
            <a:r>
              <a:rPr lang="en-US" sz="1000" kern="1200" baseline="0" dirty="0" smtClean="0">
                <a:solidFill>
                  <a:schemeClr val="tx1"/>
                </a:solidFill>
                <a:effectLst/>
                <a:latin typeface="+mn-lt"/>
                <a:ea typeface="+mn-ea"/>
                <a:cs typeface="+mn-cs"/>
              </a:rPr>
              <a:t> health system </a:t>
            </a:r>
            <a:r>
              <a:rPr lang="en-US" sz="1000" kern="1200" dirty="0" smtClean="0">
                <a:solidFill>
                  <a:schemeClr val="tx1"/>
                </a:solidFill>
                <a:effectLst/>
                <a:latin typeface="+mn-lt"/>
                <a:ea typeface="+mn-ea"/>
                <a:cs typeface="+mn-cs"/>
              </a:rPr>
              <a:t>went to significant effort to frame the agreement as a partnership. They took </a:t>
            </a:r>
            <a:r>
              <a:rPr lang="en-US" sz="1000" u="none" kern="1200" dirty="0" smtClean="0">
                <a:solidFill>
                  <a:schemeClr val="tx1"/>
                </a:solidFill>
                <a:effectLst/>
                <a:latin typeface="+mn-lt"/>
                <a:ea typeface="+mn-ea"/>
                <a:cs typeface="+mn-cs"/>
              </a:rPr>
              <a:t>the time to build trust with the payer. They also committed to providing the payer ongoing access to their CDS data, allowing the payer to maintain a single dataset </a:t>
            </a:r>
            <a:r>
              <a:rPr lang="en-US" sz="1000" kern="1200" dirty="0" smtClean="0">
                <a:solidFill>
                  <a:schemeClr val="tx1"/>
                </a:solidFill>
                <a:effectLst/>
                <a:latin typeface="+mn-lt"/>
                <a:ea typeface="+mn-ea"/>
                <a:cs typeface="+mn-cs"/>
              </a:rPr>
              <a:t>for beneficiaries. </a:t>
            </a:r>
          </a:p>
          <a:p>
            <a:pPr marL="0" indent="0">
              <a:buFont typeface="Arial" panose="020B0604020202020204" pitchFamily="34" charset="0"/>
              <a:buNone/>
            </a:pPr>
            <a:endParaRPr lang="en-US" u="none" dirty="0"/>
          </a:p>
        </p:txBody>
      </p:sp>
    </p:spTree>
    <p:extLst>
      <p:ext uri="{BB962C8B-B14F-4D97-AF65-F5344CB8AC3E}">
        <p14:creationId xmlns:p14="http://schemas.microsoft.com/office/powerpoint/2010/main" val="3740634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3.tm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dvisory.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dvisory.com/"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2" name="Rectangle 21"/>
          <p:cNvSpPr/>
          <p:nvPr userDrawn="1"/>
        </p:nvSpPr>
        <p:spPr bwMode="gray">
          <a:xfrm>
            <a:off x="0" y="401986"/>
            <a:ext cx="2502244" cy="4398613"/>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3" name="TextBox 22"/>
          <p:cNvSpPr txBox="1"/>
          <p:nvPr userDrawn="1"/>
        </p:nvSpPr>
        <p:spPr bwMode="gray">
          <a:xfrm>
            <a:off x="214681" y="1537982"/>
            <a:ext cx="2068331" cy="692497"/>
          </a:xfrm>
          <a:prstGeom prst="rect">
            <a:avLst/>
          </a:prstGeom>
          <a:noFill/>
        </p:spPr>
        <p:txBody>
          <a:bodyPr wrap="square" lIns="0" tIns="0" rIns="0" bIns="0" rtlCol="0">
            <a:spAutoFit/>
          </a:bodyPr>
          <a:lstStyle/>
          <a:p>
            <a:pPr algn="l">
              <a:spcBef>
                <a:spcPts val="500"/>
              </a:spcBef>
            </a:pPr>
            <a:r>
              <a:rPr lang="en-US" sz="2500" b="1" dirty="0" smtClean="0">
                <a:solidFill>
                  <a:schemeClr val="bg1"/>
                </a:solidFill>
              </a:rPr>
              <a:t>4:3</a:t>
            </a:r>
            <a:br>
              <a:rPr lang="en-US" sz="2500" b="1" dirty="0" smtClean="0">
                <a:solidFill>
                  <a:schemeClr val="bg1"/>
                </a:solidFill>
              </a:rPr>
            </a:br>
            <a:r>
              <a:rPr lang="en-US" sz="2000" b="0" dirty="0" smtClean="0">
                <a:solidFill>
                  <a:schemeClr val="bg1"/>
                </a:solidFill>
              </a:rPr>
              <a:t>On-screen</a:t>
            </a:r>
          </a:p>
        </p:txBody>
      </p:sp>
      <p:cxnSp>
        <p:nvCxnSpPr>
          <p:cNvPr id="25" name="Straight Connector 24"/>
          <p:cNvCxnSpPr/>
          <p:nvPr userDrawn="1"/>
        </p:nvCxnSpPr>
        <p:spPr bwMode="white">
          <a:xfrm>
            <a:off x="222039" y="2406497"/>
            <a:ext cx="206097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bwMode="gray">
          <a:xfrm>
            <a:off x="222039" y="2484809"/>
            <a:ext cx="2173362" cy="169277"/>
          </a:xfrm>
          <a:prstGeom prst="rect">
            <a:avLst/>
          </a:prstGeom>
          <a:noFill/>
        </p:spPr>
        <p:txBody>
          <a:bodyPr wrap="square" lIns="0" tIns="0" rIns="0" bIns="0" rtlCol="0">
            <a:spAutoFit/>
          </a:bodyPr>
          <a:lstStyle/>
          <a:p>
            <a:pPr>
              <a:spcBef>
                <a:spcPts val="500"/>
              </a:spcBef>
            </a:pPr>
            <a:r>
              <a:rPr lang="pt-BR" sz="1100" dirty="0" smtClean="0">
                <a:solidFill>
                  <a:schemeClr val="bg1"/>
                </a:solidFill>
              </a:rPr>
              <a:t>All projected presentations:</a:t>
            </a:r>
            <a:endParaRPr lang="pt-BR" sz="1100" dirty="0">
              <a:solidFill>
                <a:schemeClr val="bg1"/>
              </a:solidFill>
            </a:endParaRPr>
          </a:p>
        </p:txBody>
      </p:sp>
      <p:sp>
        <p:nvSpPr>
          <p:cNvPr id="32" name="TextBox 31"/>
          <p:cNvSpPr txBox="1"/>
          <p:nvPr userDrawn="1"/>
        </p:nvSpPr>
        <p:spPr bwMode="gray">
          <a:xfrm>
            <a:off x="406211" y="2789022"/>
            <a:ext cx="1344839" cy="1025922"/>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000" dirty="0" smtClean="0">
                <a:solidFill>
                  <a:schemeClr val="bg1"/>
                </a:solidFill>
              </a:rPr>
              <a:t>National meetings</a:t>
            </a:r>
          </a:p>
          <a:p>
            <a:pPr marL="112713" indent="-112713">
              <a:spcBef>
                <a:spcPts val="500"/>
              </a:spcBef>
              <a:buFont typeface="Arial" panose="020B0604020202020204" pitchFamily="34" charset="0"/>
              <a:buChar char="•"/>
            </a:pPr>
            <a:r>
              <a:rPr lang="en-US" sz="1000" dirty="0" err="1" smtClean="0">
                <a:solidFill>
                  <a:schemeClr val="bg1"/>
                </a:solidFill>
              </a:rPr>
              <a:t>Webconferences</a:t>
            </a:r>
            <a:endParaRPr lang="en-US" sz="1000" dirty="0" smtClean="0">
              <a:solidFill>
                <a:schemeClr val="bg1"/>
              </a:solidFill>
            </a:endParaRPr>
          </a:p>
          <a:p>
            <a:pPr marL="112713" indent="-112713">
              <a:spcBef>
                <a:spcPts val="500"/>
              </a:spcBef>
              <a:buFont typeface="Arial" panose="020B0604020202020204" pitchFamily="34" charset="0"/>
              <a:buChar char="•"/>
            </a:pPr>
            <a:r>
              <a:rPr lang="en-US" sz="1000" dirty="0" smtClean="0">
                <a:solidFill>
                  <a:schemeClr val="bg1"/>
                </a:solidFill>
              </a:rPr>
              <a:t>Roundtables</a:t>
            </a:r>
          </a:p>
          <a:p>
            <a:pPr marL="112713" indent="-112713">
              <a:spcBef>
                <a:spcPts val="500"/>
              </a:spcBef>
              <a:buFont typeface="Arial" panose="020B0604020202020204" pitchFamily="34" charset="0"/>
              <a:buChar char="•"/>
            </a:pPr>
            <a:r>
              <a:rPr lang="en-US" sz="1000" dirty="0" err="1" smtClean="0">
                <a:solidFill>
                  <a:schemeClr val="bg1"/>
                </a:solidFill>
              </a:rPr>
              <a:t>Onsites</a:t>
            </a:r>
            <a:endParaRPr lang="en-US" sz="1000" dirty="0" smtClean="0">
              <a:solidFill>
                <a:schemeClr val="bg1"/>
              </a:solidFill>
            </a:endParaRPr>
          </a:p>
          <a:p>
            <a:pPr marL="112713" indent="-112713">
              <a:spcBef>
                <a:spcPts val="500"/>
              </a:spcBef>
              <a:buFont typeface="Arial" panose="020B0604020202020204" pitchFamily="34" charset="0"/>
              <a:buChar char="•"/>
            </a:pPr>
            <a:r>
              <a:rPr lang="en-US" sz="1000" dirty="0" smtClean="0">
                <a:solidFill>
                  <a:schemeClr val="bg1"/>
                </a:solidFill>
              </a:rPr>
              <a:t>Conferences</a:t>
            </a:r>
          </a:p>
        </p:txBody>
      </p:sp>
      <p:sp>
        <p:nvSpPr>
          <p:cNvPr id="34" name="Rectangle 33"/>
          <p:cNvSpPr/>
          <p:nvPr userDrawn="1"/>
        </p:nvSpPr>
        <p:spPr bwMode="gray">
          <a:xfrm>
            <a:off x="0" y="0"/>
            <a:ext cx="6400800" cy="40198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Bef>
                <a:spcPts val="500"/>
              </a:spcBef>
            </a:pPr>
            <a:r>
              <a:rPr lang="en-US" sz="1200" b="1" dirty="0" smtClean="0">
                <a:solidFill>
                  <a:schemeClr val="bg1"/>
                </a:solidFill>
              </a:rPr>
              <a:t>Delete Slide </a:t>
            </a:r>
            <a:r>
              <a:rPr lang="en-US" sz="1200" b="1" dirty="0">
                <a:solidFill>
                  <a:schemeClr val="bg1"/>
                </a:solidFill>
              </a:rPr>
              <a:t>A</a:t>
            </a:r>
            <a:r>
              <a:rPr lang="en-US" sz="1200" b="1" dirty="0" smtClean="0">
                <a:solidFill>
                  <a:schemeClr val="bg1"/>
                </a:solidFill>
              </a:rPr>
              <a:t>fter Reading   |   2018</a:t>
            </a:r>
            <a:r>
              <a:rPr lang="en-US" sz="1200" b="1" baseline="0" dirty="0" smtClean="0">
                <a:solidFill>
                  <a:schemeClr val="bg1"/>
                </a:solidFill>
              </a:rPr>
              <a:t> Template Edition</a:t>
            </a:r>
            <a:endParaRPr lang="en-US" sz="1200" b="1" dirty="0" smtClean="0">
              <a:solidFill>
                <a:schemeClr val="bg1"/>
              </a:solidFill>
            </a:endParaRPr>
          </a:p>
        </p:txBody>
      </p:sp>
      <p:sp>
        <p:nvSpPr>
          <p:cNvPr id="35" name="Text Placeholder 7"/>
          <p:cNvSpPr txBox="1">
            <a:spLocks/>
          </p:cNvSpPr>
          <p:nvPr userDrawn="1"/>
        </p:nvSpPr>
        <p:spPr bwMode="gray">
          <a:xfrm>
            <a:off x="228388" y="3997303"/>
            <a:ext cx="2224431" cy="56425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000" b="1" dirty="0">
                <a:solidFill>
                  <a:schemeClr val="bg1"/>
                </a:solidFill>
              </a:rPr>
              <a:t>Need help? </a:t>
            </a:r>
            <a:endParaRPr lang="en-US" sz="1000" b="1" dirty="0" smtClean="0">
              <a:solidFill>
                <a:schemeClr val="bg1"/>
              </a:solidFill>
            </a:endParaRPr>
          </a:p>
          <a:p>
            <a:pPr marL="0" indent="0" algn="l">
              <a:spcBef>
                <a:spcPts val="800"/>
              </a:spcBef>
              <a:buNone/>
            </a:pPr>
            <a:r>
              <a:rPr lang="en-US" sz="1000" dirty="0" smtClean="0">
                <a:solidFill>
                  <a:schemeClr val="bg1"/>
                </a:solidFill>
              </a:rPr>
              <a:t>Visit </a:t>
            </a:r>
            <a:r>
              <a:rPr lang="en-US" sz="1000" b="1" dirty="0" smtClean="0">
                <a:solidFill>
                  <a:schemeClr val="bg1"/>
                </a:solidFill>
              </a:rPr>
              <a:t>portals.advisory.com/</a:t>
            </a:r>
            <a:r>
              <a:rPr lang="en-US" sz="1000" b="1" dirty="0" err="1" smtClean="0">
                <a:solidFill>
                  <a:schemeClr val="bg1"/>
                </a:solidFill>
              </a:rPr>
              <a:t>dss</a:t>
            </a:r>
            <a:r>
              <a:rPr lang="en-US" sz="1000" dirty="0" smtClean="0">
                <a:solidFill>
                  <a:schemeClr val="bg1"/>
                </a:solidFill>
              </a:rPr>
              <a:t> </a:t>
            </a:r>
            <a:r>
              <a:rPr lang="en-US" sz="1000" dirty="0">
                <a:solidFill>
                  <a:schemeClr val="bg1"/>
                </a:solidFill>
              </a:rPr>
              <a:t>or email </a:t>
            </a:r>
            <a:r>
              <a:rPr lang="en-US" sz="1000" b="1" dirty="0" smtClean="0">
                <a:solidFill>
                  <a:schemeClr val="bg1"/>
                </a:solidFill>
              </a:rPr>
              <a:t>DSS_Requests@advisory.com</a:t>
            </a:r>
            <a:endParaRPr lang="en-US" sz="1000" b="1" dirty="0">
              <a:solidFill>
                <a:schemeClr val="bg1"/>
              </a:soli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663289" y="3320517"/>
            <a:ext cx="3459699" cy="1308451"/>
          </a:xfrm>
          <a:prstGeom prst="rect">
            <a:avLst/>
          </a:prstGeom>
        </p:spPr>
      </p:pic>
      <p:sp>
        <p:nvSpPr>
          <p:cNvPr id="13" name="Rectangle 12"/>
          <p:cNvSpPr/>
          <p:nvPr userDrawn="1"/>
        </p:nvSpPr>
        <p:spPr bwMode="gray">
          <a:xfrm>
            <a:off x="0" y="613310"/>
            <a:ext cx="2283012" cy="74971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97342" y="675662"/>
            <a:ext cx="1653708" cy="630859"/>
          </a:xfrm>
          <a:prstGeom prst="rect">
            <a:avLst/>
          </a:prstGeom>
        </p:spPr>
      </p:pic>
      <p:pic>
        <p:nvPicPr>
          <p:cNvPr id="17" name="Picture 16" descr="Screen Clippi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661260" y="612657"/>
            <a:ext cx="3461728" cy="2601337"/>
          </a:xfrm>
          <a:prstGeom prst="rect">
            <a:avLst/>
          </a:prstGeom>
          <a:ln w="6350">
            <a:solidFill>
              <a:schemeClr val="accent4"/>
            </a:solidFill>
          </a:ln>
        </p:spPr>
      </p:pic>
    </p:spTree>
    <p:custDataLst>
      <p:tags r:id="rId1"/>
    </p:custDataLst>
    <p:extLst>
      <p:ext uri="{BB962C8B-B14F-4D97-AF65-F5344CB8AC3E}">
        <p14:creationId xmlns:p14="http://schemas.microsoft.com/office/powerpoint/2010/main" val="239965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pic>
        <p:nvPicPr>
          <p:cNvPr id="15" name="Picture 14"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6" name="Straight Connector 15"/>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14325" y="1219200"/>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smtClean="0">
                <a:solidFill>
                  <a:schemeClr val="bg1"/>
                </a:solidFill>
                <a:latin typeface="Arial" pitchFamily="34" charset="0"/>
                <a:cs typeface="Arial" pitchFamily="34" charset="0"/>
              </a:rPr>
              <a:t>Notes:</a:t>
            </a:r>
          </a:p>
        </p:txBody>
      </p:sp>
      <p:sp>
        <p:nvSpPr>
          <p:cNvPr id="17"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cxnSp>
        <p:nvCxnSpPr>
          <p:cNvPr id="21" name="Straight Connector 20"/>
          <p:cNvCxnSpPr/>
          <p:nvPr userDrawn="1"/>
        </p:nvCxnSpPr>
        <p:spPr bwMode="gray">
          <a:xfrm>
            <a:off x="314325" y="1583777"/>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314325" y="4500396"/>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gray">
          <a:xfrm>
            <a:off x="314325" y="1948354"/>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314325" y="2312931"/>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gray">
          <a:xfrm>
            <a:off x="314325" y="2677508"/>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gray">
          <a:xfrm>
            <a:off x="314325" y="3042085"/>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gray">
          <a:xfrm>
            <a:off x="314325" y="3406662"/>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gray">
          <a:xfrm>
            <a:off x="314325" y="3771239"/>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gray">
          <a:xfrm>
            <a:off x="314325" y="4135816"/>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244389"/>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7"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37831709"/>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5300" y="3609657"/>
            <a:ext cx="5721350" cy="1077218"/>
          </a:xfrm>
        </p:spPr>
        <p:txBody>
          <a:bodyPr/>
          <a:lstStyle>
            <a:lvl1pPr>
              <a:defRPr sz="3500" b="0">
                <a:solidFill>
                  <a:schemeClr val="tx1"/>
                </a:solidFill>
              </a:defRPr>
            </a:lvl1pPr>
          </a:lstStyle>
          <a:p>
            <a:r>
              <a:rPr lang="en-US" dirty="0" smtClean="0"/>
              <a:t>Presentation Title – Arial 35pt Regular, Use Title Case</a:t>
            </a:r>
          </a:p>
        </p:txBody>
      </p:sp>
      <p:sp>
        <p:nvSpPr>
          <p:cNvPr id="6" name="Text Placeholder 5"/>
          <p:cNvSpPr>
            <a:spLocks noGrp="1"/>
          </p:cNvSpPr>
          <p:nvPr>
            <p:ph type="body" sz="quarter" idx="21" hasCustomPrompt="1"/>
          </p:nvPr>
        </p:nvSpPr>
        <p:spPr bwMode="gray">
          <a:xfrm>
            <a:off x="1854301" y="359914"/>
            <a:ext cx="2286000" cy="429768"/>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Program Name Appears Here Identically to Official Lock-up</a:t>
            </a:r>
          </a:p>
        </p:txBody>
      </p:sp>
      <p:cxnSp>
        <p:nvCxnSpPr>
          <p:cNvPr id="12" name="Straight Connector 11"/>
          <p:cNvCxnSpPr/>
          <p:nvPr userDrawn="1"/>
        </p:nvCxnSpPr>
        <p:spPr bwMode="gray">
          <a:xfrm>
            <a:off x="1729422" y="359914"/>
            <a:ext cx="0" cy="432435"/>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bwMode="gray">
          <a:xfrm>
            <a:off x="27303" y="359914"/>
            <a:ext cx="1549400" cy="431800"/>
          </a:xfrm>
          <a:prstGeom prst="rect">
            <a:avLst/>
          </a:prstGeom>
        </p:spPr>
      </p:pic>
    </p:spTree>
    <p:extLst>
      <p:ext uri="{BB962C8B-B14F-4D97-AF65-F5344CB8AC3E}">
        <p14:creationId xmlns:p14="http://schemas.microsoft.com/office/powerpoint/2010/main" val="3846113663"/>
      </p:ext>
    </p:extLst>
  </p:cSld>
  <p:clrMapOvr>
    <a:masterClrMapping/>
  </p:clrMapOvr>
  <p:extLst mod="1">
    <p:ext uri="{DCECCB84-F9BA-43D5-87BE-67443E8EF086}">
      <p15:sldGuideLst xmlns:p15="http://schemas.microsoft.com/office/powerpoint/2012/main">
        <p15:guide id="1" pos="312">
          <p15:clr>
            <a:srgbClr val="FBAE40"/>
          </p15:clr>
        </p15:guide>
        <p15:guide id="2" orient="horz" pos="29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5300" y="3609657"/>
            <a:ext cx="5721350" cy="1077218"/>
          </a:xfrm>
        </p:spPr>
        <p:txBody>
          <a:bodyPr/>
          <a:lstStyle>
            <a:lvl1pPr>
              <a:defRPr sz="3500" b="0">
                <a:solidFill>
                  <a:schemeClr val="tx1"/>
                </a:solidFill>
              </a:defRPr>
            </a:lvl1pPr>
          </a:lstStyle>
          <a:p>
            <a:r>
              <a:rPr lang="en-US" dirty="0" smtClean="0"/>
              <a:t>Presentation Title – Arial 35pt Regular, Use Title Case</a:t>
            </a:r>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bwMode="gray">
          <a:xfrm>
            <a:off x="27303" y="359914"/>
            <a:ext cx="1549400" cy="431800"/>
          </a:xfrm>
          <a:prstGeom prst="rect">
            <a:avLst/>
          </a:prstGeom>
        </p:spPr>
      </p:pic>
    </p:spTree>
    <p:extLst>
      <p:ext uri="{BB962C8B-B14F-4D97-AF65-F5344CB8AC3E}">
        <p14:creationId xmlns:p14="http://schemas.microsoft.com/office/powerpoint/2010/main" val="1927078706"/>
      </p:ext>
    </p:extLst>
  </p:cSld>
  <p:clrMapOvr>
    <a:masterClrMapping/>
  </p:clrMapOvr>
  <p:extLst mod="1">
    <p:ext uri="{DCECCB84-F9BA-43D5-87BE-67443E8EF086}">
      <p15:sldGuideLst xmlns:p15="http://schemas.microsoft.com/office/powerpoint/2012/main">
        <p15:guide id="1" pos="312">
          <p15:clr>
            <a:srgbClr val="FBAE40"/>
          </p15:clr>
        </p15:guide>
        <p15:guide id="2" orient="horz" pos="29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1178" y="16928"/>
            <a:ext cx="5586830" cy="230832"/>
          </a:xfrm>
        </p:spPr>
        <p:txBody>
          <a:bodyPr anchor="t" anchorCtr="0"/>
          <a:lstStyle>
            <a:lvl1pPr>
              <a:defRPr sz="1500" b="0">
                <a:solidFill>
                  <a:schemeClr val="tx1"/>
                </a:solidFill>
              </a:defRPr>
            </a:lvl1pPr>
          </a:lstStyle>
          <a:p>
            <a:r>
              <a:rPr lang="en-US" sz="1500" dirty="0" smtClean="0"/>
              <a:t>Presentation Subtitle – Arial 15pt Regular, Use Title Case</a:t>
            </a:r>
          </a:p>
        </p:txBody>
      </p:sp>
      <p:cxnSp>
        <p:nvCxnSpPr>
          <p:cNvPr id="10" name="Straight Connector 9"/>
          <p:cNvCxnSpPr/>
          <p:nvPr userDrawn="1"/>
        </p:nvCxnSpPr>
        <p:spPr bwMode="gray">
          <a:xfrm>
            <a:off x="-4290" y="4336047"/>
            <a:ext cx="6405090" cy="0"/>
          </a:xfrm>
          <a:prstGeom prst="line">
            <a:avLst/>
          </a:prstGeom>
          <a:noFill/>
          <a:ln w="12700" cap="flat" cmpd="sng" algn="ctr">
            <a:solidFill>
              <a:schemeClr val="accent4"/>
            </a:solidFill>
            <a:prstDash val="solid"/>
            <a:miter lim="800000"/>
          </a:ln>
          <a:effectLst/>
        </p:spPr>
      </p:cxnSp>
      <p:sp>
        <p:nvSpPr>
          <p:cNvPr id="25" name="Text Placeholder 5"/>
          <p:cNvSpPr>
            <a:spLocks noGrp="1"/>
          </p:cNvSpPr>
          <p:nvPr>
            <p:ph type="body" sz="quarter" idx="21" hasCustomPrompt="1"/>
          </p:nvPr>
        </p:nvSpPr>
        <p:spPr bwMode="gray">
          <a:xfrm>
            <a:off x="501178" y="1310192"/>
            <a:ext cx="4572000" cy="169277"/>
          </a:xfrm>
        </p:spPr>
        <p:txBody>
          <a:bodyPr/>
          <a:lstStyle>
            <a:lvl1pPr marL="0" indent="0">
              <a:spcBef>
                <a:spcPts val="0"/>
              </a:spcBef>
              <a:buNone/>
              <a:defRPr sz="1100" b="1"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r>
              <a:rPr lang="en-US" dirty="0" smtClean="0"/>
              <a:t>Add Institution Name (If You Need to Customize)</a:t>
            </a:r>
          </a:p>
        </p:txBody>
      </p:sp>
      <p:sp>
        <p:nvSpPr>
          <p:cNvPr id="26" name="Text Placeholder 5"/>
          <p:cNvSpPr>
            <a:spLocks noGrp="1"/>
          </p:cNvSpPr>
          <p:nvPr>
            <p:ph type="body" sz="quarter" idx="22" hasCustomPrompt="1"/>
          </p:nvPr>
        </p:nvSpPr>
        <p:spPr bwMode="gray">
          <a:xfrm>
            <a:off x="501178" y="1543666"/>
            <a:ext cx="4572000" cy="169277"/>
          </a:xfrm>
        </p:spPr>
        <p:txBody>
          <a:bodyPr/>
          <a:lstStyle>
            <a:lvl1pPr marL="0" indent="0">
              <a:spcBef>
                <a:spcPts val="0"/>
              </a:spcBef>
              <a:buNone/>
              <a:defRPr sz="1100" b="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Add Date of Presentation (If You Need to Customize)</a:t>
            </a:r>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6066" y="4551141"/>
            <a:ext cx="2745138" cy="118694"/>
          </a:xfrm>
          <a:prstGeom prst="rect">
            <a:avLst/>
          </a:prstGeom>
        </p:spPr>
      </p:pic>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736181" y="4474869"/>
            <a:ext cx="2653051" cy="238476"/>
          </a:xfrm>
          <a:prstGeom prst="rect">
            <a:avLst/>
          </a:prstGeom>
        </p:spPr>
      </p:pic>
    </p:spTree>
    <p:extLst>
      <p:ext uri="{BB962C8B-B14F-4D97-AF65-F5344CB8AC3E}">
        <p14:creationId xmlns:p14="http://schemas.microsoft.com/office/powerpoint/2010/main" val="131359951"/>
      </p:ext>
    </p:extLst>
  </p:cSld>
  <p:clrMapOvr>
    <a:masterClrMapping/>
  </p:clrMapOvr>
  <p:extLst mod="1">
    <p:ext uri="{DCECCB84-F9BA-43D5-87BE-67443E8EF086}">
      <p15:sldGuideLst xmlns:p15="http://schemas.microsoft.com/office/powerpoint/2012/main">
        <p15:guide id="1" pos="3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6853" y="318539"/>
            <a:ext cx="3938201" cy="307777"/>
          </a:xfrm>
        </p:spPr>
        <p:txBody>
          <a:bodyPr anchor="t" anchorCtr="0"/>
          <a:lstStyle>
            <a:lvl1pPr>
              <a:defRPr sz="2000" b="0">
                <a:solidFill>
                  <a:schemeClr val="tx1"/>
                </a:solidFill>
              </a:defRPr>
            </a:lvl1pPr>
          </a:lstStyle>
          <a:p>
            <a:r>
              <a:rPr lang="en-US" dirty="0" smtClean="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 Here</a:t>
            </a:r>
          </a:p>
        </p:txBody>
      </p:sp>
      <p:cxnSp>
        <p:nvCxnSpPr>
          <p:cNvPr id="24" name="Straight Connector 23"/>
          <p:cNvCxnSpPr/>
          <p:nvPr userDrawn="1"/>
        </p:nvCxnSpPr>
        <p:spPr bwMode="gray">
          <a:xfrm>
            <a:off x="4879843" y="381000"/>
            <a:ext cx="0" cy="4419599"/>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953943" y="367428"/>
            <a:ext cx="1419725" cy="4425314"/>
          </a:xfrm>
          <a:prstGeom prst="rect">
            <a:avLst/>
          </a:prstGeom>
          <a:noFill/>
        </p:spPr>
        <p:txBody>
          <a:bodyPr wrap="square" lIns="0" tIns="0" rIns="0" bIns="0" rtlCol="0">
            <a:spAutoFit/>
          </a:bodyPr>
          <a:lstStyle/>
          <a:p>
            <a:pPr>
              <a:spcBef>
                <a:spcPts val="400"/>
              </a:spcBef>
            </a:pPr>
            <a:r>
              <a:rPr lang="en-US" sz="530" b="1" baseline="0" dirty="0" smtClean="0">
                <a:solidFill>
                  <a:schemeClr val="tx1"/>
                </a:solidFill>
                <a:latin typeface="+mn-lt"/>
                <a:cs typeface="Arial"/>
              </a:rPr>
              <a:t>LEGAL CAVEAT</a:t>
            </a:r>
          </a:p>
          <a:p>
            <a:pPr>
              <a:spcBef>
                <a:spcPts val="400"/>
              </a:spcBef>
            </a:pPr>
            <a:r>
              <a:rPr lang="en-US" sz="530" baseline="0" dirty="0" smtClean="0">
                <a:solidFill>
                  <a:schemeClr val="tx1"/>
                </a:solidFill>
                <a:latin typeface="+mn-lt"/>
                <a:cs typeface="Aria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lang="en-US" sz="530" baseline="0" dirty="0" smtClean="0">
                <a:solidFill>
                  <a:schemeClr val="tx1"/>
                </a:solidFill>
                <a:latin typeface="+mn-lt"/>
                <a:cs typeface="Arial"/>
              </a:rPr>
            </a:br>
            <a:r>
              <a:rPr lang="en-US" sz="530" baseline="0" dirty="0" smtClean="0">
                <a:solidFill>
                  <a:schemeClr val="tx1"/>
                </a:solidFill>
                <a:latin typeface="+mn-lt"/>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lang="en-US" sz="530" baseline="0" dirty="0" smtClean="0">
                <a:solidFill>
                  <a:schemeClr val="tx1"/>
                </a:solidFill>
                <a:latin typeface="+mn-lt"/>
                <a:cs typeface="Arial"/>
              </a:rPr>
            </a:br>
            <a:r>
              <a:rPr lang="en-US" sz="530" baseline="0" dirty="0" smtClean="0">
                <a:solidFill>
                  <a:schemeClr val="tx1"/>
                </a:solidFill>
                <a:latin typeface="+mn-lt"/>
                <a:cs typeface="Arial"/>
              </a:rPr>
              <a:t>(b) any recommendation or graded ranking by Advisory Board, or (c) failure of member and its employees and agents to abide by the terms set forth herein.</a:t>
            </a:r>
          </a:p>
          <a:p>
            <a:pPr>
              <a:spcBef>
                <a:spcPts val="400"/>
              </a:spcBef>
            </a:pPr>
            <a:r>
              <a:rPr lang="en-US" sz="530" baseline="0" dirty="0" smtClean="0">
                <a:solidFill>
                  <a:schemeClr val="tx1"/>
                </a:solidFill>
                <a:latin typeface="+mn-lt"/>
                <a:cs typeface="Aria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smtClean="0"/>
              <a:t>Insert Project Director email (i.e., smithj@advisory.com)</a:t>
            </a:r>
            <a:endParaRPr lang="en-US" dirty="0"/>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smtClean="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spTree>
    <p:extLst>
      <p:ext uri="{BB962C8B-B14F-4D97-AF65-F5344CB8AC3E}">
        <p14:creationId xmlns:p14="http://schemas.microsoft.com/office/powerpoint/2010/main" val="956866196"/>
      </p:ext>
    </p:extLst>
  </p:cSld>
  <p:clrMapOvr>
    <a:masterClrMapping/>
  </p:clrMapOvr>
  <p:extLst mod="1">
    <p:ext uri="{DCECCB84-F9BA-43D5-87BE-67443E8EF086}">
      <p15:sldGuideLst xmlns:p15="http://schemas.microsoft.com/office/powerpoint/2012/main">
        <p15:guide id="2" pos="2880">
          <p15:clr>
            <a:srgbClr val="FBAE40"/>
          </p15:clr>
        </p15:guide>
        <p15:guide id="3" orient="horz" pos="2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TextBox 7"/>
          <p:cNvSpPr txBox="1"/>
          <p:nvPr userDrawn="1"/>
        </p:nvSpPr>
        <p:spPr bwMode="gray">
          <a:xfrm>
            <a:off x="4953943" y="24057"/>
            <a:ext cx="1419725" cy="4681794"/>
          </a:xfrm>
          <a:prstGeom prst="rect">
            <a:avLst/>
          </a:prstGeom>
          <a:noFill/>
        </p:spPr>
        <p:txBody>
          <a:bodyPr wrap="square" lIns="0" tIns="0" rIns="0" bIns="0" rtlCol="0">
            <a:spAutoFit/>
          </a:bodyPr>
          <a:lstStyle/>
          <a:p>
            <a:pPr>
              <a:spcBef>
                <a:spcPts val="400"/>
              </a:spcBef>
            </a:pPr>
            <a:r>
              <a:rPr lang="en-US" sz="530" b="1" baseline="0" dirty="0" smtClean="0">
                <a:solidFill>
                  <a:schemeClr val="tx1"/>
                </a:solidFill>
                <a:latin typeface="+mn-lt"/>
                <a:cs typeface="Arial"/>
              </a:rPr>
              <a:t>IMPORTANT: Please read the following.</a:t>
            </a:r>
          </a:p>
          <a:p>
            <a:pPr>
              <a:spcBef>
                <a:spcPts val="400"/>
              </a:spcBef>
            </a:pPr>
            <a:r>
              <a:rPr lang="en-US" sz="530" baseline="0" dirty="0" smtClean="0">
                <a:solidFill>
                  <a:schemeClr val="tx1"/>
                </a:solidFill>
                <a:latin typeface="+mn-lt"/>
                <a:cs typeface="Arial"/>
              </a:rPr>
              <a:t>Advisory Board has prepared this report for the exclusive use of its members. Each member acknowledges and agrees that this report and the information contained herein (collectively, the “Report”) are confidential and proprietary</a:t>
            </a:r>
            <a:br>
              <a:rPr lang="en-US" sz="530" baseline="0" dirty="0" smtClean="0">
                <a:solidFill>
                  <a:schemeClr val="tx1"/>
                </a:solidFill>
                <a:latin typeface="+mn-lt"/>
                <a:cs typeface="Arial"/>
              </a:rPr>
            </a:br>
            <a:r>
              <a:rPr lang="en-US" sz="530" baseline="0" dirty="0" smtClean="0">
                <a:solidFill>
                  <a:schemeClr val="tx1"/>
                </a:solidFill>
                <a:latin typeface="+mn-lt"/>
                <a:cs typeface="Arial"/>
              </a:rPr>
              <a:t>to Advisory Board. By accepting delivery of this Report, each member agrees to abide by the terms as stated herein, including the following:</a:t>
            </a:r>
          </a:p>
          <a:p>
            <a:pPr marL="115888" indent="-115888">
              <a:spcBef>
                <a:spcPts val="400"/>
              </a:spcBef>
            </a:pPr>
            <a:r>
              <a:rPr lang="en-US" sz="530" baseline="0" dirty="0" smtClean="0">
                <a:solidFill>
                  <a:schemeClr val="tx1"/>
                </a:solidFill>
                <a:latin typeface="+mn-lt"/>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baseline="0" dirty="0" smtClean="0">
                <a:solidFill>
                  <a:schemeClr val="tx1"/>
                </a:solidFill>
                <a:latin typeface="+mn-lt"/>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baseline="0" dirty="0" smtClean="0">
                <a:solidFill>
                  <a:schemeClr val="tx1"/>
                </a:solidFill>
                <a:latin typeface="+mn-lt"/>
                <a:cs typeface="Arial"/>
              </a:rPr>
            </a:br>
            <a:r>
              <a:rPr lang="en-US" sz="530" baseline="0" dirty="0" smtClean="0">
                <a:solidFill>
                  <a:schemeClr val="tx1"/>
                </a:solidFill>
                <a:latin typeface="+mn-lt"/>
                <a:cs typeface="Arial"/>
              </a:rPr>
              <a:t>(b) any third party.</a:t>
            </a:r>
          </a:p>
          <a:p>
            <a:pPr marL="115888" indent="-115888">
              <a:spcBef>
                <a:spcPts val="400"/>
              </a:spcBef>
            </a:pPr>
            <a:r>
              <a:rPr lang="en-US" sz="530" baseline="0" dirty="0" smtClean="0">
                <a:solidFill>
                  <a:schemeClr val="tx1"/>
                </a:solidFill>
                <a:latin typeface="+mn-lt"/>
                <a:cs typeface="Arial"/>
              </a:rPr>
              <a:t>3.	Each member may make this Report available solely to those of its employees and agents who (a) are registered for the workshop or membership program of</a:t>
            </a:r>
            <a:br>
              <a:rPr lang="en-US" sz="530" baseline="0" dirty="0" smtClean="0">
                <a:solidFill>
                  <a:schemeClr val="tx1"/>
                </a:solidFill>
                <a:latin typeface="+mn-lt"/>
                <a:cs typeface="Arial"/>
              </a:rPr>
            </a:br>
            <a:r>
              <a:rPr lang="en-US" sz="530" baseline="0" dirty="0" smtClean="0">
                <a:solidFill>
                  <a:schemeClr val="tx1"/>
                </a:solidFill>
                <a:latin typeface="+mn-lt"/>
                <a:cs typeface="Arial"/>
              </a:rPr>
              <a:t>which this Report is a part, (b) require access to this Report in order to learn from the information described herein, and</a:t>
            </a:r>
            <a:br>
              <a:rPr lang="en-US" sz="530" baseline="0" dirty="0" smtClean="0">
                <a:solidFill>
                  <a:schemeClr val="tx1"/>
                </a:solidFill>
                <a:latin typeface="+mn-lt"/>
                <a:cs typeface="Arial"/>
              </a:rPr>
            </a:br>
            <a:r>
              <a:rPr lang="en-US" sz="530" baseline="0" dirty="0" smtClean="0">
                <a:solidFill>
                  <a:schemeClr val="tx1"/>
                </a:solidFill>
                <a:latin typeface="+mn-lt"/>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baseline="0" dirty="0" smtClean="0">
                <a:solidFill>
                  <a:schemeClr val="tx1"/>
                </a:solidFill>
                <a:latin typeface="+mn-lt"/>
                <a:cs typeface="Arial"/>
              </a:rPr>
              <a:t>4.	Each member shall not remove from this Report any confidential markings, copyright notices, and/or other similar indicia herein.</a:t>
            </a:r>
          </a:p>
          <a:p>
            <a:pPr marL="115888" indent="-115888">
              <a:spcBef>
                <a:spcPts val="400"/>
              </a:spcBef>
            </a:pPr>
            <a:r>
              <a:rPr lang="en-US" sz="530" baseline="0" dirty="0" smtClean="0">
                <a:solidFill>
                  <a:schemeClr val="tx1"/>
                </a:solidFill>
                <a:latin typeface="+mn-lt"/>
                <a:cs typeface="Arial"/>
              </a:rPr>
              <a:t>5.	Each member is responsible for any breach of its obligations as stated herein by any of its employees or agents.</a:t>
            </a:r>
          </a:p>
          <a:p>
            <a:pPr marL="115888" indent="-115888">
              <a:spcBef>
                <a:spcPts val="400"/>
              </a:spcBef>
            </a:pPr>
            <a:r>
              <a:rPr lang="en-US" sz="530" baseline="0" dirty="0" smtClean="0">
                <a:solidFill>
                  <a:schemeClr val="tx1"/>
                </a:solidFill>
                <a:latin typeface="+mn-lt"/>
                <a:cs typeface="Arial"/>
              </a:rPr>
              <a:t>6.	If a member is unwilling to abide by any</a:t>
            </a:r>
            <a:br>
              <a:rPr lang="en-US" sz="530" baseline="0" dirty="0" smtClean="0">
                <a:solidFill>
                  <a:schemeClr val="tx1"/>
                </a:solidFill>
                <a:latin typeface="+mn-lt"/>
                <a:cs typeface="Arial"/>
              </a:rPr>
            </a:br>
            <a:r>
              <a:rPr lang="en-US" sz="530" baseline="0" dirty="0" smtClean="0">
                <a:solidFill>
                  <a:schemeClr val="tx1"/>
                </a:solidFill>
                <a:latin typeface="+mn-lt"/>
                <a:cs typeface="Arial"/>
              </a:rPr>
              <a:t>of the foregoing obligations, then such member shall promptly return this Report and all copies thereof to Advisory Board.</a:t>
            </a:r>
          </a:p>
        </p:txBody>
      </p:sp>
      <p:cxnSp>
        <p:nvCxnSpPr>
          <p:cNvPr id="9" name="Straight Connector 8"/>
          <p:cNvCxnSpPr/>
          <p:nvPr userDrawn="1"/>
        </p:nvCxnSpPr>
        <p:spPr bwMode="gray">
          <a:xfrm>
            <a:off x="4879843" y="-2108"/>
            <a:ext cx="0" cy="457836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447654"/>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165638"/>
            <a:ext cx="3474720" cy="307777"/>
          </a:xfrm>
        </p:spPr>
        <p:txBody>
          <a:bodyPr anchor="t" anchorCtr="0"/>
          <a:lstStyle>
            <a:lvl1pPr>
              <a:defRPr sz="2000" b="0">
                <a:solidFill>
                  <a:schemeClr val="tx1"/>
                </a:solidFill>
              </a:defRPr>
            </a:lvl1pPr>
          </a:lstStyle>
          <a:p>
            <a:r>
              <a:rPr lang="en-US" dirty="0" smtClean="0"/>
              <a:t>Insert Program Name Here</a:t>
            </a:r>
          </a:p>
        </p:txBody>
      </p:sp>
      <p:sp>
        <p:nvSpPr>
          <p:cNvPr id="3" name="TextBox 2"/>
          <p:cNvSpPr txBox="1"/>
          <p:nvPr userDrawn="1"/>
        </p:nvSpPr>
        <p:spPr bwMode="gray">
          <a:xfrm>
            <a:off x="4222376" y="109807"/>
            <a:ext cx="2110918" cy="4603824"/>
          </a:xfrm>
          <a:prstGeom prst="rect">
            <a:avLst/>
          </a:prstGeom>
          <a:noFill/>
        </p:spPr>
        <p:txBody>
          <a:bodyPr wrap="square" lIns="0" tIns="0" rIns="0" bIns="0" rtlCol="0">
            <a:spAutoFit/>
          </a:bodyPr>
          <a:lstStyle/>
          <a:p>
            <a:pPr>
              <a:spcBef>
                <a:spcPts val="300"/>
              </a:spcBef>
            </a:pPr>
            <a:r>
              <a:rPr lang="en-US" sz="450" b="1" dirty="0" smtClean="0"/>
              <a:t>LEGAL CAVEAT</a:t>
            </a:r>
          </a:p>
          <a:p>
            <a:pPr>
              <a:spcBef>
                <a:spcPts val="300"/>
              </a:spcBef>
            </a:pPr>
            <a:r>
              <a:rPr lang="en-US" sz="450" dirty="0" smtClean="0"/>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lang="en-US" sz="450" dirty="0" smtClean="0"/>
            </a:br>
            <a:r>
              <a:rPr lang="en-US" sz="450" dirty="0" smtClean="0"/>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lang="en-US" sz="450" dirty="0" smtClean="0"/>
            </a:br>
            <a:r>
              <a:rPr lang="en-US" sz="450" dirty="0" smtClean="0"/>
              <a:t>and its employees and agents to abide by the terms set forth herein.</a:t>
            </a:r>
          </a:p>
          <a:p>
            <a:pPr>
              <a:spcBef>
                <a:spcPts val="300"/>
              </a:spcBef>
            </a:pPr>
            <a:r>
              <a:rPr lang="en-US" sz="450" dirty="0" smtClean="0"/>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800"/>
              </a:spcBef>
            </a:pPr>
            <a:r>
              <a:rPr lang="en-US" sz="450" b="1" dirty="0" smtClean="0"/>
              <a:t>IMPORTANT: Please read the following.</a:t>
            </a:r>
          </a:p>
          <a:p>
            <a:pPr>
              <a:spcBef>
                <a:spcPts val="300"/>
              </a:spcBef>
            </a:pPr>
            <a:r>
              <a:rPr lang="en-US" sz="450" dirty="0" smtClean="0"/>
              <a:t>Advisory Board has prepared this report for the exclusive use of its members.</a:t>
            </a:r>
            <a:br>
              <a:rPr lang="en-US" sz="450" dirty="0" smtClean="0"/>
            </a:br>
            <a:r>
              <a:rPr lang="en-US" sz="450" dirty="0" smtClean="0"/>
              <a:t>Each member acknowledges and agrees that this report and the information contained herein (collectively, the “Report”) are confidential and proprietary to Advisory Board. By accepting delivery of this Report, each member agrees to</a:t>
            </a:r>
            <a:br>
              <a:rPr lang="en-US" sz="450" dirty="0" smtClean="0"/>
            </a:br>
            <a:r>
              <a:rPr lang="en-US" sz="450" dirty="0" smtClean="0"/>
              <a:t>abide by the terms as stated herein, including the following:</a:t>
            </a:r>
          </a:p>
          <a:p>
            <a:pPr marL="115888" indent="-115888">
              <a:spcBef>
                <a:spcPts val="300"/>
              </a:spcBef>
            </a:pPr>
            <a:r>
              <a:rPr lang="en-US" sz="450" dirty="0" smtClean="0"/>
              <a:t>1.	Advisory Board owns all right, title, and interest in and to this Report. Except as stated herein, no right, license, permission, or interest of any kind in this Report is intended to be given, transferred to, or acquired by a member.</a:t>
            </a:r>
            <a:br>
              <a:rPr lang="en-US" sz="450" dirty="0" smtClean="0"/>
            </a:br>
            <a:r>
              <a:rPr lang="en-US" sz="450" dirty="0" smtClean="0"/>
              <a:t>Each member is authorized to use</a:t>
            </a:r>
            <a:r>
              <a:rPr lang="en-US" sz="450" baseline="0" dirty="0" smtClean="0"/>
              <a:t> </a:t>
            </a:r>
            <a:r>
              <a:rPr lang="en-US" sz="450" dirty="0" smtClean="0"/>
              <a:t>this Report only to the extent expressly authorized herein.</a:t>
            </a:r>
          </a:p>
          <a:p>
            <a:pPr marL="115888" indent="-115888">
              <a:spcBef>
                <a:spcPts val="300"/>
              </a:spcBef>
            </a:pPr>
            <a:r>
              <a:rPr lang="en-US" sz="450" dirty="0" smtClean="0"/>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smtClean="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smtClean="0"/>
              <a:t>4.	Each member shall not remove from this Report any confidential markings, copyright notices, and/or other similar indicia herein.</a:t>
            </a:r>
          </a:p>
          <a:p>
            <a:pPr marL="115888" indent="-115888">
              <a:spcBef>
                <a:spcPts val="300"/>
              </a:spcBef>
            </a:pPr>
            <a:r>
              <a:rPr lang="en-US" sz="450" dirty="0" smtClean="0"/>
              <a:t>5.	Each member is responsible for any breach of its obligations as stated herein by any of its employees or agents.</a:t>
            </a:r>
          </a:p>
          <a:p>
            <a:pPr marL="115888" indent="-115888">
              <a:spcBef>
                <a:spcPts val="300"/>
              </a:spcBef>
            </a:pPr>
            <a:r>
              <a:rPr lang="en-US" sz="450" dirty="0" smtClean="0"/>
              <a:t>6.	If a member is unwilling to abide by any of the foregoing obligations, then</a:t>
            </a:r>
            <a:br>
              <a:rPr lang="en-US" sz="450" dirty="0" smtClean="0"/>
            </a:br>
            <a:r>
              <a:rPr lang="en-US" sz="450" dirty="0" smtClean="0"/>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smtClean="0"/>
              <a:t>Insert Project Director email (i.e., smithj@advisory.com)</a:t>
            </a:r>
            <a:endParaRPr lang="en-US" dirty="0"/>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smtClean="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spTree>
    <p:extLst>
      <p:ext uri="{BB962C8B-B14F-4D97-AF65-F5344CB8AC3E}">
        <p14:creationId xmlns:p14="http://schemas.microsoft.com/office/powerpoint/2010/main" val="3948356288"/>
      </p:ext>
    </p:extLst>
  </p:cSld>
  <p:clrMapOvr>
    <a:masterClrMapping/>
  </p:clrMapOvr>
  <p:extLst mod="1">
    <p:ext uri="{DCECCB84-F9BA-43D5-87BE-67443E8EF086}">
      <p15:sldGuideLst xmlns:p15="http://schemas.microsoft.com/office/powerpoint/2012/main">
        <p15:guide id="2" orient="horz" pos="144">
          <p15:clr>
            <a:srgbClr val="FBAE40"/>
          </p15:clr>
        </p15:guide>
        <p15:guide id="3" pos="24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483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sp>
        <p:nvSpPr>
          <p:cNvPr id="10" name="Rectangle 9">
            <a:hlinkClick r:id="rId2"/>
          </p:cNvPr>
          <p:cNvSpPr/>
          <p:nvPr userDrawn="1"/>
        </p:nvSpPr>
        <p:spPr bwMode="gray">
          <a:xfrm>
            <a:off x="0" y="3972697"/>
            <a:ext cx="5128054" cy="827903"/>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6" name="Group 5"/>
          <p:cNvGrpSpPr/>
          <p:nvPr userDrawn="1"/>
        </p:nvGrpSpPr>
        <p:grpSpPr bwMode="gray">
          <a:xfrm>
            <a:off x="318996" y="4051728"/>
            <a:ext cx="5746136" cy="532222"/>
            <a:chOff x="381609" y="3980285"/>
            <a:chExt cx="5746136" cy="532222"/>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81609" y="4056523"/>
              <a:ext cx="1369615" cy="379746"/>
            </a:xfrm>
            <a:prstGeom prst="rect">
              <a:avLst/>
            </a:prstGeom>
          </p:spPr>
        </p:pic>
        <p:cxnSp>
          <p:nvCxnSpPr>
            <p:cNvPr id="8" name="Straight Connector 7"/>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pPr algn="l">
                <a:lnSpc>
                  <a:spcPct val="100000"/>
                </a:lnSpc>
                <a:spcBef>
                  <a:spcPts val="0"/>
                </a:spcBef>
              </a:pPr>
              <a:r>
                <a:rPr lang="en-US" sz="1050" b="0" dirty="0" smtClean="0">
                  <a:solidFill>
                    <a:schemeClr val="tx1"/>
                  </a:solidFill>
                </a:rPr>
                <a:t>2445 M Street NW, Washington DC 20037</a:t>
              </a:r>
            </a:p>
            <a:p>
              <a:pPr algn="l">
                <a:lnSpc>
                  <a:spcPct val="100000"/>
                </a:lnSpc>
                <a:spcBef>
                  <a:spcPts val="0"/>
                </a:spcBef>
              </a:pPr>
              <a:r>
                <a:rPr lang="en-US" sz="1050" b="0" dirty="0" smtClean="0">
                  <a:solidFill>
                    <a:schemeClr val="tx1"/>
                  </a:solidFill>
                </a:rPr>
                <a:t>P 202.266.5600 </a:t>
              </a:r>
              <a:r>
                <a:rPr lang="en-US" sz="900" baseline="0" dirty="0" smtClean="0"/>
                <a:t>│</a:t>
              </a:r>
              <a:r>
                <a:rPr lang="en-US" sz="1050" b="0" dirty="0" smtClean="0">
                  <a:solidFill>
                    <a:schemeClr val="tx1"/>
                  </a:solidFill>
                </a:rPr>
                <a:t> F 202.266.5700 </a:t>
              </a:r>
              <a:r>
                <a:rPr lang="en-US" sz="900" dirty="0" smtClean="0"/>
                <a:t>│</a:t>
              </a:r>
              <a:r>
                <a:rPr lang="en-US" sz="1050" b="0" dirty="0" smtClean="0">
                  <a:solidFill>
                    <a:schemeClr val="tx1"/>
                  </a:solidFill>
                </a:rPr>
                <a:t> </a:t>
              </a:r>
              <a:r>
                <a:rPr lang="en-US" sz="1050" b="1" dirty="0" smtClean="0">
                  <a:solidFill>
                    <a:schemeClr val="tx1"/>
                  </a:solidFill>
                </a:rPr>
                <a:t>advisory.com</a:t>
              </a:r>
            </a:p>
          </p:txBody>
        </p:sp>
      </p:grpSp>
    </p:spTree>
    <p:extLst>
      <p:ext uri="{BB962C8B-B14F-4D97-AF65-F5344CB8AC3E}">
        <p14:creationId xmlns:p14="http://schemas.microsoft.com/office/powerpoint/2010/main" val="45395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15" name="Rectangle 14"/>
          <p:cNvSpPr/>
          <p:nvPr userDrawn="1"/>
        </p:nvSpPr>
        <p:spPr bwMode="gray">
          <a:xfrm>
            <a:off x="0" y="1012086"/>
            <a:ext cx="6401037"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3" name="Group 2"/>
          <p:cNvGrpSpPr/>
          <p:nvPr userDrawn="1"/>
        </p:nvGrpSpPr>
        <p:grpSpPr bwMode="gray">
          <a:xfrm>
            <a:off x="2866050" y="1030287"/>
            <a:ext cx="3534988" cy="3408490"/>
            <a:chOff x="2866050" y="1030287"/>
            <a:chExt cx="3534988" cy="3408490"/>
          </a:xfrm>
        </p:grpSpPr>
        <p:sp>
          <p:nvSpPr>
            <p:cNvPr id="28" name="Freeform 6"/>
            <p:cNvSpPr>
              <a:spLocks/>
            </p:cNvSpPr>
            <p:nvPr userDrawn="1"/>
          </p:nvSpPr>
          <p:spPr bwMode="gray">
            <a:xfrm>
              <a:off x="2866050" y="2801691"/>
              <a:ext cx="2101665" cy="1637086"/>
            </a:xfrm>
            <a:custGeom>
              <a:avLst/>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ah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7"/>
            <p:cNvSpPr>
              <a:spLocks/>
            </p:cNvSpPr>
            <p:nvPr userDrawn="1"/>
          </p:nvSpPr>
          <p:spPr bwMode="gray">
            <a:xfrm>
              <a:off x="4003793" y="1030287"/>
              <a:ext cx="2100085" cy="1638667"/>
            </a:xfrm>
            <a:custGeom>
              <a:avLst/>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ahLst/>
              <a:cxnLst>
                <a:cxn ang="0">
                  <a:pos x="T0" y="T1"/>
                </a:cxn>
                <a:cxn ang="0">
                  <a:pos x="T2" y="T3"/>
                </a:cxn>
                <a:cxn ang="0">
                  <a:pos x="T4" y="T5"/>
                </a:cxn>
                <a:cxn ang="0">
                  <a:pos x="T6" y="T7"/>
                </a:cxn>
                <a:cxn ang="0">
                  <a:pos x="T8" y="T9"/>
                </a:cxn>
                <a:cxn ang="0">
                  <a:pos x="T10" y="T11"/>
                </a:cxn>
              </a:cxnLst>
              <a:rect l="0" t="0" r="r" b="b"/>
              <a:pathLst>
                <a:path w="1008"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userDrawn="1"/>
          </p:nvSpPr>
          <p:spPr bwMode="gray">
            <a:xfrm>
              <a:off x="5130476" y="2801691"/>
              <a:ext cx="1270562" cy="1637086"/>
            </a:xfrm>
            <a:custGeom>
              <a:avLst/>
              <a:gdLst/>
              <a:ahLst/>
              <a:cxnLst/>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 name="Rectangle 23"/>
          <p:cNvSpPr/>
          <p:nvPr userDrawn="1"/>
        </p:nvSpPr>
        <p:spPr bwMode="gray">
          <a:xfrm>
            <a:off x="0" y="957154"/>
            <a:ext cx="6400800" cy="83167"/>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8" name="Text Placeholder 5"/>
          <p:cNvSpPr>
            <a:spLocks noGrp="1"/>
          </p:cNvSpPr>
          <p:nvPr>
            <p:ph type="body" sz="quarter" idx="21" hasCustomPrompt="1"/>
          </p:nvPr>
        </p:nvSpPr>
        <p:spPr bwMode="gray">
          <a:xfrm>
            <a:off x="2017639" y="272657"/>
            <a:ext cx="2286000" cy="402336"/>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Program Name Appears Here Identically to Official Lock-up</a:t>
            </a:r>
          </a:p>
        </p:txBody>
      </p:sp>
      <p:cxnSp>
        <p:nvCxnSpPr>
          <p:cNvPr id="16" name="Straight Connector 15"/>
          <p:cNvCxnSpPr/>
          <p:nvPr userDrawn="1"/>
        </p:nvCxnSpPr>
        <p:spPr bwMode="gray">
          <a:xfrm>
            <a:off x="1900314" y="272657"/>
            <a:ext cx="0" cy="398908"/>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18782" y="272657"/>
            <a:ext cx="1438723" cy="398908"/>
          </a:xfrm>
          <a:prstGeom prst="rect">
            <a:avLst/>
          </a:prstGeom>
        </p:spPr>
      </p:pic>
      <p:sp>
        <p:nvSpPr>
          <p:cNvPr id="4" name="Title 3"/>
          <p:cNvSpPr>
            <a:spLocks noGrp="1"/>
          </p:cNvSpPr>
          <p:nvPr userDrawn="1">
            <p:ph type="title" hasCustomPrompt="1"/>
          </p:nvPr>
        </p:nvSpPr>
        <p:spPr bwMode="gray">
          <a:xfrm>
            <a:off x="571499" y="1928736"/>
            <a:ext cx="3657600" cy="738664"/>
          </a:xfrm>
        </p:spPr>
        <p:txBody>
          <a:bodyPr/>
          <a:lstStyle>
            <a:lvl1pPr>
              <a:defRPr sz="2400" b="0"/>
            </a:lvl1pPr>
          </a:lstStyle>
          <a:p>
            <a:r>
              <a:rPr lang="en-US" dirty="0" smtClean="0"/>
              <a:t>Presentation Title – Arial 24pt Regular, Title Case</a:t>
            </a:r>
          </a:p>
        </p:txBody>
      </p:sp>
      <p:sp>
        <p:nvSpPr>
          <p:cNvPr id="6" name="Text Placeholder 5"/>
          <p:cNvSpPr>
            <a:spLocks noGrp="1"/>
          </p:cNvSpPr>
          <p:nvPr userDrawn="1">
            <p:ph type="body" sz="quarter" idx="20" hasCustomPrompt="1"/>
          </p:nvPr>
        </p:nvSpPr>
        <p:spPr bwMode="gray">
          <a:xfrm>
            <a:off x="571500" y="2797788"/>
            <a:ext cx="2743200" cy="369332"/>
          </a:xfrm>
        </p:spPr>
        <p:txBody>
          <a:bodyPr/>
          <a:lstStyle>
            <a:lvl1pPr marL="0" indent="0">
              <a:spcBef>
                <a:spcPts val="0"/>
              </a:spcBef>
              <a:buNone/>
              <a:defRPr sz="1200" baseline="0">
                <a:solidFill>
                  <a:schemeClr val="accent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Presentation Subtitle – Arial 12pt Regular, Title Case</a:t>
            </a: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31" name="Pictur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727429" y="4504549"/>
            <a:ext cx="2351885" cy="211405"/>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18782" y="4562266"/>
            <a:ext cx="2652974" cy="114709"/>
          </a:xfrm>
          <a:prstGeom prst="rect">
            <a:avLst/>
          </a:prstGeom>
        </p:spPr>
      </p:pic>
    </p:spTree>
    <p:extLst>
      <p:ext uri="{BB962C8B-B14F-4D97-AF65-F5344CB8AC3E}">
        <p14:creationId xmlns:p14="http://schemas.microsoft.com/office/powerpoint/2010/main" val="33483809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0">
          <p15:clr>
            <a:srgbClr val="FBAE40"/>
          </p15:clr>
        </p15:guide>
        <p15:guide id="2" orient="horz" pos="1681" userDrawn="1">
          <p15:clr>
            <a:srgbClr val="FBAE40"/>
          </p15:clr>
        </p15:guide>
        <p15:guide id="3" orient="horz" pos="175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sp>
        <p:nvSpPr>
          <p:cNvPr id="7" name="Rectangle 6">
            <a:hlinkClick r:id="rId2"/>
          </p:cNvPr>
          <p:cNvSpPr/>
          <p:nvPr userDrawn="1"/>
        </p:nvSpPr>
        <p:spPr bwMode="gray">
          <a:xfrm>
            <a:off x="0" y="3972697"/>
            <a:ext cx="6400800" cy="827903"/>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6" name="Group 5"/>
          <p:cNvGrpSpPr/>
          <p:nvPr userDrawn="1"/>
        </p:nvGrpSpPr>
        <p:grpSpPr bwMode="gray">
          <a:xfrm>
            <a:off x="318996" y="4051728"/>
            <a:ext cx="5746136" cy="532222"/>
            <a:chOff x="381609" y="3980285"/>
            <a:chExt cx="5746136" cy="532222"/>
          </a:xfrm>
        </p:grpSpPr>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81609" y="4056523"/>
              <a:ext cx="1369615" cy="379746"/>
            </a:xfrm>
            <a:prstGeom prst="rect">
              <a:avLst/>
            </a:prstGeom>
          </p:spPr>
        </p:pic>
        <p:cxnSp>
          <p:nvCxnSpPr>
            <p:cNvPr id="12" name="Straight Connector 11"/>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pPr algn="l">
                <a:lnSpc>
                  <a:spcPct val="100000"/>
                </a:lnSpc>
                <a:spcBef>
                  <a:spcPts val="0"/>
                </a:spcBef>
              </a:pPr>
              <a:r>
                <a:rPr lang="en-US" sz="1050" b="0" dirty="0" smtClean="0">
                  <a:solidFill>
                    <a:schemeClr val="tx1"/>
                  </a:solidFill>
                </a:rPr>
                <a:t>Third Floor,</a:t>
              </a:r>
              <a:r>
                <a:rPr lang="en-US" sz="1050" b="0" baseline="0" dirty="0" smtClean="0">
                  <a:solidFill>
                    <a:schemeClr val="tx1"/>
                  </a:solidFill>
                </a:rPr>
                <a:t> Melbourne House, 46 Aldwych, London WC2B 4LL, UK</a:t>
              </a:r>
              <a:endParaRPr lang="en-US" sz="1050" b="0" dirty="0" smtClean="0">
                <a:solidFill>
                  <a:schemeClr val="tx1"/>
                </a:solidFill>
              </a:endParaRPr>
            </a:p>
            <a:p>
              <a:pPr algn="l">
                <a:lnSpc>
                  <a:spcPct val="100000"/>
                </a:lnSpc>
                <a:spcBef>
                  <a:spcPts val="0"/>
                </a:spcBef>
              </a:pPr>
              <a:r>
                <a:rPr lang="en-US" sz="1050" b="0" dirty="0" smtClean="0">
                  <a:solidFill>
                    <a:schemeClr val="tx1"/>
                  </a:solidFill>
                </a:rPr>
                <a:t>P +44</a:t>
              </a:r>
              <a:r>
                <a:rPr lang="en-US" sz="1050" b="0" baseline="0" dirty="0" smtClean="0">
                  <a:solidFill>
                    <a:schemeClr val="tx1"/>
                  </a:solidFill>
                </a:rPr>
                <a:t> (0) 203 100 6800</a:t>
              </a:r>
              <a:r>
                <a:rPr lang="en-US" sz="1050" b="0" dirty="0" smtClean="0">
                  <a:solidFill>
                    <a:schemeClr val="tx1"/>
                  </a:solidFill>
                </a:rPr>
                <a:t> </a:t>
              </a:r>
              <a:r>
                <a:rPr lang="en-US" sz="900" dirty="0" smtClean="0"/>
                <a:t>│</a:t>
              </a:r>
              <a:r>
                <a:rPr lang="en-US" sz="1050" b="0" dirty="0" smtClean="0">
                  <a:solidFill>
                    <a:schemeClr val="tx1"/>
                  </a:solidFill>
                </a:rPr>
                <a:t> F +44</a:t>
              </a:r>
              <a:r>
                <a:rPr lang="en-US" sz="1050" b="0" baseline="0" dirty="0" smtClean="0">
                  <a:solidFill>
                    <a:schemeClr val="tx1"/>
                  </a:solidFill>
                </a:rPr>
                <a:t> (0) 203 318 3069</a:t>
              </a:r>
              <a:r>
                <a:rPr lang="en-US" sz="1050" b="0" dirty="0" smtClean="0">
                  <a:solidFill>
                    <a:schemeClr val="tx1"/>
                  </a:solidFill>
                </a:rPr>
                <a:t> </a:t>
              </a:r>
              <a:r>
                <a:rPr lang="en-US" sz="900" dirty="0" smtClean="0"/>
                <a:t>│</a:t>
              </a:r>
              <a:r>
                <a:rPr lang="en-US" sz="1050" b="0" dirty="0" smtClean="0">
                  <a:solidFill>
                    <a:schemeClr val="tx1"/>
                  </a:solidFill>
                </a:rPr>
                <a:t> </a:t>
              </a:r>
              <a:r>
                <a:rPr lang="en-US" sz="1050" b="1" dirty="0" smtClean="0">
                  <a:solidFill>
                    <a:schemeClr val="tx1"/>
                  </a:solidFill>
                </a:rPr>
                <a:t>advisory.com</a:t>
              </a:r>
            </a:p>
          </p:txBody>
        </p:sp>
      </p:grpSp>
    </p:spTree>
    <p:extLst>
      <p:ext uri="{BB962C8B-B14F-4D97-AF65-F5344CB8AC3E}">
        <p14:creationId xmlns:p14="http://schemas.microsoft.com/office/powerpoint/2010/main" val="3885140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le: Logo Lock-up">
    <p:spTree>
      <p:nvGrpSpPr>
        <p:cNvPr id="1" name=""/>
        <p:cNvGrpSpPr/>
        <p:nvPr/>
      </p:nvGrpSpPr>
      <p:grpSpPr>
        <a:xfrm>
          <a:off x="0" y="0"/>
          <a:ext cx="0" cy="0"/>
          <a:chOff x="0" y="0"/>
          <a:chExt cx="0" cy="0"/>
        </a:xfrm>
      </p:grpSpPr>
      <p:sp>
        <p:nvSpPr>
          <p:cNvPr id="8" name="Rectangle 7"/>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36" name="Group 35"/>
          <p:cNvGrpSpPr/>
          <p:nvPr userDrawn="1"/>
        </p:nvGrpSpPr>
        <p:grpSpPr bwMode="gray">
          <a:xfrm>
            <a:off x="2469328" y="1009678"/>
            <a:ext cx="3931710" cy="3793330"/>
            <a:chOff x="2469328" y="1009678"/>
            <a:chExt cx="3931710" cy="3793330"/>
          </a:xfrm>
        </p:grpSpPr>
        <p:sp>
          <p:nvSpPr>
            <p:cNvPr id="10"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Rectangle 16"/>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cxnSp>
        <p:nvCxnSpPr>
          <p:cNvPr id="23" name="Straight Connector 22"/>
          <p:cNvCxnSpPr/>
          <p:nvPr userDrawn="1"/>
        </p:nvCxnSpPr>
        <p:spPr bwMode="gray">
          <a:xfrm>
            <a:off x="1745473" y="232899"/>
            <a:ext cx="0" cy="50292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Text Placeholder 14"/>
          <p:cNvSpPr>
            <a:spLocks noGrp="1"/>
          </p:cNvSpPr>
          <p:nvPr userDrawn="1">
            <p:ph type="body" sz="quarter" idx="17" hasCustomPrompt="1"/>
          </p:nvPr>
        </p:nvSpPr>
        <p:spPr bwMode="gray">
          <a:xfrm>
            <a:off x="1866845" y="242958"/>
            <a:ext cx="2170565" cy="490926"/>
          </a:xfrm>
          <a:prstGeom prst="rect">
            <a:avLst/>
          </a:prstGeom>
        </p:spPr>
        <p:txBody>
          <a:bodyPr lIns="0" tIns="0" rIns="0" bIns="0" anchor="ctr" anchorCtr="0"/>
          <a:lstStyle>
            <a:lvl1pPr marL="0" indent="0">
              <a:spcBef>
                <a:spcPts val="0"/>
              </a:spcBef>
              <a:buNone/>
              <a:defRPr sz="1200">
                <a:solidFill>
                  <a:schemeClr val="tx1"/>
                </a:solidFill>
              </a:defRPr>
            </a:lvl1pPr>
          </a:lstStyle>
          <a:p>
            <a:pPr lvl="0"/>
            <a:r>
              <a:rPr lang="en-US" dirty="0" smtClean="0"/>
              <a:t>Program Name Appears Here Identically to Official Lock-up</a:t>
            </a:r>
          </a:p>
        </p:txBody>
      </p:sp>
      <p:sp>
        <p:nvSpPr>
          <p:cNvPr id="27" name="Text Placeholder 15"/>
          <p:cNvSpPr>
            <a:spLocks noGrp="1"/>
          </p:cNvSpPr>
          <p:nvPr userDrawn="1">
            <p:ph type="body" sz="quarter" idx="18" hasCustomPrompt="1"/>
          </p:nvPr>
        </p:nvSpPr>
        <p:spPr bwMode="gray">
          <a:xfrm>
            <a:off x="521743" y="1953544"/>
            <a:ext cx="3685738" cy="615553"/>
          </a:xfrm>
          <a:prstGeom prst="rect">
            <a:avLst/>
          </a:prstGeom>
        </p:spPr>
        <p:txBody>
          <a:bodyPr lIns="0" tIns="0" rIns="0" bIns="0" anchor="b">
            <a:spAutoFit/>
          </a:bodyPr>
          <a:lstStyle>
            <a:lvl1pPr marL="0" indent="0" algn="l">
              <a:spcBef>
                <a:spcPts val="0"/>
              </a:spcBef>
              <a:buNone/>
              <a:defRPr sz="2000" b="0" baseline="0">
                <a:solidFill>
                  <a:schemeClr val="bg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Presentation Title – Arial 20pt Regular, Use Title Case</a:t>
            </a:r>
            <a:endParaRPr lang="en-US" dirty="0"/>
          </a:p>
        </p:txBody>
      </p:sp>
      <p:sp>
        <p:nvSpPr>
          <p:cNvPr id="28" name="Text Placeholder 15"/>
          <p:cNvSpPr>
            <a:spLocks noGrp="1"/>
          </p:cNvSpPr>
          <p:nvPr userDrawn="1">
            <p:ph type="body" sz="quarter" idx="19" hasCustomPrompt="1"/>
          </p:nvPr>
        </p:nvSpPr>
        <p:spPr bwMode="gray">
          <a:xfrm>
            <a:off x="521743" y="2660226"/>
            <a:ext cx="3685032" cy="369332"/>
          </a:xfrm>
          <a:prstGeom prst="rect">
            <a:avLst/>
          </a:prstGeom>
        </p:spPr>
        <p:txBody>
          <a:bodyPr lIns="0" tIns="0" rIns="0" bIns="0" anchor="t">
            <a:spAutoFit/>
          </a:bodyPr>
          <a:lstStyle>
            <a:lvl1pPr marL="0" indent="0" algn="l">
              <a:spcBef>
                <a:spcPts val="0"/>
              </a:spcBef>
              <a:buNone/>
              <a:defRPr sz="1200" b="0" baseline="0">
                <a:solidFill>
                  <a:schemeClr val="bg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Presentation Subtitle – Arial </a:t>
            </a:r>
            <a:br>
              <a:rPr lang="en-US" dirty="0" smtClean="0"/>
            </a:br>
            <a:r>
              <a:rPr lang="en-US" dirty="0" smtClean="0"/>
              <a:t>12pt Regular, Use Title Case</a:t>
            </a: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06723" y="103457"/>
            <a:ext cx="1517904" cy="737308"/>
          </a:xfrm>
          <a:prstGeom prst="rect">
            <a:avLst/>
          </a:prstGeom>
        </p:spPr>
      </p:pic>
    </p:spTree>
    <p:extLst>
      <p:ext uri="{BB962C8B-B14F-4D97-AF65-F5344CB8AC3E}">
        <p14:creationId xmlns:p14="http://schemas.microsoft.com/office/powerpoint/2010/main" val="1350754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smtClean="0"/>
              <a:t>Slide Subtitle – Arial 14pt Regular, Use Title Case</a:t>
            </a:r>
            <a:endParaRPr lang="en-US" dirty="0"/>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smtClean="0"/>
              <a:t>Top Kicker – Arial 9pt Regular, Use Title Case</a:t>
            </a:r>
            <a:endParaRPr lang="en-US" dirty="0"/>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smtClean="0"/>
              <a:t>Slide Title – Arial 18pt Bold, Use Title Case</a:t>
            </a:r>
          </a:p>
        </p:txBody>
      </p:sp>
    </p:spTree>
    <p:extLst>
      <p:ext uri="{BB962C8B-B14F-4D97-AF65-F5344CB8AC3E}">
        <p14:creationId xmlns:p14="http://schemas.microsoft.com/office/powerpoint/2010/main" val="2190522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smtClean="0"/>
              <a:t>Slide Subtitle – Arial 14pt Regular, Use Title Case</a:t>
            </a:r>
            <a:endParaRPr lang="en-US" dirty="0"/>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smtClean="0"/>
              <a:t>Top Kicker – Arial 9pt Regular, Use Title Case</a:t>
            </a:r>
            <a:endParaRPr lang="en-US" dirty="0"/>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smtClean="0"/>
              <a:t>Slide Title – Arial 18pt Bold, Use Title Case</a:t>
            </a:r>
          </a:p>
        </p:txBody>
      </p:sp>
    </p:spTree>
    <p:extLst>
      <p:ext uri="{BB962C8B-B14F-4D97-AF65-F5344CB8AC3E}">
        <p14:creationId xmlns:p14="http://schemas.microsoft.com/office/powerpoint/2010/main" val="2651556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a:prstGeom prst="rect">
            <a:avLst/>
          </a:prstGeom>
        </p:spPr>
        <p:txBody>
          <a:bodyPr/>
          <a:lstStyle/>
          <a:p>
            <a:r>
              <a:rPr lang="en-US" dirty="0" smtClean="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Top Kicker – Arial 9pt Regular, Use Title Case</a:t>
            </a:r>
          </a:p>
        </p:txBody>
      </p:sp>
      <p:sp>
        <p:nvSpPr>
          <p:cNvPr id="7" name="Text Placeholder 6"/>
          <p:cNvSpPr>
            <a:spLocks noGrp="1"/>
          </p:cNvSpPr>
          <p:nvPr>
            <p:ph type="body" sz="quarter" idx="27" hasCustomPrompt="1"/>
          </p:nvPr>
        </p:nvSpPr>
        <p:spPr bwMode="gray">
          <a:xfrm>
            <a:off x="5003006" y="4542068"/>
            <a:ext cx="1397794" cy="258532"/>
          </a:xfrm>
        </p:spPr>
        <p:txBody>
          <a:bodyPr rIns="45720" bIns="27432" anchor="b" anchorCtr="0"/>
          <a:lstStyle>
            <a:lvl1pPr marL="0" indent="0">
              <a:spcBef>
                <a:spcPts val="0"/>
              </a:spcBef>
              <a:buNone/>
              <a:defRPr sz="500" baseline="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10"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Tree>
    <p:extLst>
      <p:ext uri="{BB962C8B-B14F-4D97-AF65-F5344CB8AC3E}">
        <p14:creationId xmlns:p14="http://schemas.microsoft.com/office/powerpoint/2010/main" val="4243055284"/>
      </p:ext>
    </p:extLst>
  </p:cSld>
  <p:clrMapOvr>
    <a:masterClrMapping/>
  </p:clrMapOvr>
  <p:extLst mod="1">
    <p:ext uri="{DCECCB84-F9BA-43D5-87BE-67443E8EF086}">
      <p15:sldGuideLst xmlns:p15="http://schemas.microsoft.com/office/powerpoint/2012/main">
        <p15:guide id="1" orient="horz" pos="2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smtClean="0"/>
              <a:t>Slide Subtitle – Arial 14pt Regular, Use Title Case</a:t>
            </a:r>
            <a:endParaRPr lang="en-US" dirty="0"/>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smtClean="0"/>
              <a:t>Top Kicker – Arial 9pt Regular, Use Title Case</a:t>
            </a:r>
            <a:endParaRPr lang="en-US" dirty="0"/>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smtClean="0"/>
              <a:t>Slide Title – Arial 18pt Bold, Use Title Case</a:t>
            </a:r>
          </a:p>
        </p:txBody>
      </p:sp>
    </p:spTree>
    <p:extLst>
      <p:ext uri="{BB962C8B-B14F-4D97-AF65-F5344CB8AC3E}">
        <p14:creationId xmlns:p14="http://schemas.microsoft.com/office/powerpoint/2010/main" val="1054484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smtClean="0"/>
              <a:t>Slide Subtitle – Arial 14pt Regular, Use Title Case</a:t>
            </a:r>
            <a:endParaRPr lang="en-US" dirty="0"/>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smtClean="0"/>
              <a:t>Top Kicker – Arial 9pt Regular, Use Title Case</a:t>
            </a:r>
            <a:endParaRPr lang="en-US" dirty="0"/>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smtClean="0"/>
              <a:t>Slide Title – Arial 18pt Bold, Use Title Case</a:t>
            </a:r>
          </a:p>
        </p:txBody>
      </p:sp>
    </p:spTree>
    <p:extLst>
      <p:ext uri="{BB962C8B-B14F-4D97-AF65-F5344CB8AC3E}">
        <p14:creationId xmlns:p14="http://schemas.microsoft.com/office/powerpoint/2010/main" val="3580050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smtClean="0"/>
              <a:t>Slide Subtitle – Arial 14pt Regular, Use Title Case</a:t>
            </a:r>
            <a:endParaRPr lang="en-US" dirty="0"/>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smtClean="0"/>
              <a:t>Top Kicker – Arial 9pt Regular, Use Title Case</a:t>
            </a:r>
            <a:endParaRPr lang="en-US" dirty="0"/>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smtClean="0"/>
              <a:t>Slide Title – Arial 18pt Bold, Use Title Case</a:t>
            </a:r>
          </a:p>
        </p:txBody>
      </p:sp>
    </p:spTree>
    <p:extLst>
      <p:ext uri="{BB962C8B-B14F-4D97-AF65-F5344CB8AC3E}">
        <p14:creationId xmlns:p14="http://schemas.microsoft.com/office/powerpoint/2010/main" val="3870335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smtClean="0"/>
              <a:t>Slide Subtitle – Arial 14pt Regular, Use Title Case</a:t>
            </a:r>
            <a:endParaRPr lang="en-US" dirty="0"/>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smtClean="0"/>
              <a:t>Top Kicker – Arial 9pt Regular, Use Title Case</a:t>
            </a:r>
            <a:endParaRPr lang="en-US" dirty="0"/>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smtClean="0"/>
              <a:t>Slide Title – Arial 18pt Bold, Use Title Case</a:t>
            </a:r>
          </a:p>
        </p:txBody>
      </p:sp>
    </p:spTree>
    <p:extLst>
      <p:ext uri="{BB962C8B-B14F-4D97-AF65-F5344CB8AC3E}">
        <p14:creationId xmlns:p14="http://schemas.microsoft.com/office/powerpoint/2010/main" val="2613791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smtClean="0"/>
              <a:t>Slide Subtitle – Arial 14pt Regular, Use Title Case</a:t>
            </a:r>
            <a:endParaRPr lang="en-US" dirty="0"/>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smtClean="0"/>
              <a:t>Top Kicker – Arial 9pt Regular, Use Title Case</a:t>
            </a:r>
            <a:endParaRPr lang="en-US" dirty="0"/>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smtClean="0"/>
              <a:t>Slide Title – Arial 18pt Bold, Use Title Case</a:t>
            </a:r>
          </a:p>
        </p:txBody>
      </p:sp>
    </p:spTree>
    <p:extLst>
      <p:ext uri="{BB962C8B-B14F-4D97-AF65-F5344CB8AC3E}">
        <p14:creationId xmlns:p14="http://schemas.microsoft.com/office/powerpoint/2010/main" val="339163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3" name="Group 2"/>
          <p:cNvGrpSpPr/>
          <p:nvPr userDrawn="1"/>
        </p:nvGrpSpPr>
        <p:grpSpPr bwMode="gray">
          <a:xfrm>
            <a:off x="2866050" y="1030287"/>
            <a:ext cx="3534988" cy="3408490"/>
            <a:chOff x="2866050" y="1030287"/>
            <a:chExt cx="3534988" cy="3408490"/>
          </a:xfrm>
        </p:grpSpPr>
        <p:sp>
          <p:nvSpPr>
            <p:cNvPr id="28" name="Freeform 6"/>
            <p:cNvSpPr>
              <a:spLocks/>
            </p:cNvSpPr>
            <p:nvPr userDrawn="1"/>
          </p:nvSpPr>
          <p:spPr bwMode="gray">
            <a:xfrm>
              <a:off x="2866050" y="2801691"/>
              <a:ext cx="2101665" cy="1637086"/>
            </a:xfrm>
            <a:custGeom>
              <a:avLst/>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ah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7"/>
            <p:cNvSpPr>
              <a:spLocks/>
            </p:cNvSpPr>
            <p:nvPr userDrawn="1"/>
          </p:nvSpPr>
          <p:spPr bwMode="gray">
            <a:xfrm>
              <a:off x="4003793" y="1030287"/>
              <a:ext cx="2100085" cy="1638667"/>
            </a:xfrm>
            <a:custGeom>
              <a:avLst/>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ahLst/>
              <a:cxnLst>
                <a:cxn ang="0">
                  <a:pos x="T0" y="T1"/>
                </a:cxn>
                <a:cxn ang="0">
                  <a:pos x="T2" y="T3"/>
                </a:cxn>
                <a:cxn ang="0">
                  <a:pos x="T4" y="T5"/>
                </a:cxn>
                <a:cxn ang="0">
                  <a:pos x="T6" y="T7"/>
                </a:cxn>
                <a:cxn ang="0">
                  <a:pos x="T8" y="T9"/>
                </a:cxn>
                <a:cxn ang="0">
                  <a:pos x="T10" y="T11"/>
                </a:cxn>
              </a:cxnLst>
              <a:rect l="0" t="0" r="r" b="b"/>
              <a:pathLst>
                <a:path w="1008"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userDrawn="1"/>
          </p:nvSpPr>
          <p:spPr bwMode="gray">
            <a:xfrm>
              <a:off x="5130476" y="2801691"/>
              <a:ext cx="1270562" cy="1637086"/>
            </a:xfrm>
            <a:custGeom>
              <a:avLst/>
              <a:gdLst/>
              <a:ahLst/>
              <a:cxnLst/>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 name="Rectangle 23"/>
          <p:cNvSpPr/>
          <p:nvPr userDrawn="1"/>
        </p:nvSpPr>
        <p:spPr bwMode="gray">
          <a:xfrm>
            <a:off x="0" y="957154"/>
            <a:ext cx="6400800" cy="83167"/>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18782" y="272657"/>
            <a:ext cx="1438723" cy="398908"/>
          </a:xfrm>
          <a:prstGeom prst="rect">
            <a:avLst/>
          </a:prstGeom>
        </p:spPr>
      </p:pic>
      <p:sp>
        <p:nvSpPr>
          <p:cNvPr id="4" name="Title 3"/>
          <p:cNvSpPr>
            <a:spLocks noGrp="1"/>
          </p:cNvSpPr>
          <p:nvPr userDrawn="1">
            <p:ph type="title" hasCustomPrompt="1"/>
          </p:nvPr>
        </p:nvSpPr>
        <p:spPr bwMode="gray">
          <a:xfrm>
            <a:off x="571499" y="1928736"/>
            <a:ext cx="3657600" cy="738664"/>
          </a:xfrm>
        </p:spPr>
        <p:txBody>
          <a:bodyPr/>
          <a:lstStyle>
            <a:lvl1pPr>
              <a:defRPr sz="2400" b="0"/>
            </a:lvl1pPr>
          </a:lstStyle>
          <a:p>
            <a:r>
              <a:rPr lang="en-US" dirty="0" smtClean="0"/>
              <a:t>Presentation Title – Arial 24pt Regular, Title Case</a:t>
            </a:r>
          </a:p>
        </p:txBody>
      </p:sp>
      <p:sp>
        <p:nvSpPr>
          <p:cNvPr id="6" name="Text Placeholder 5"/>
          <p:cNvSpPr>
            <a:spLocks noGrp="1"/>
          </p:cNvSpPr>
          <p:nvPr userDrawn="1">
            <p:ph type="body" sz="quarter" idx="20" hasCustomPrompt="1"/>
          </p:nvPr>
        </p:nvSpPr>
        <p:spPr bwMode="gray">
          <a:xfrm>
            <a:off x="571500" y="2797788"/>
            <a:ext cx="2743200" cy="369332"/>
          </a:xfrm>
        </p:spPr>
        <p:txBody>
          <a:bodyPr/>
          <a:lstStyle>
            <a:lvl1pPr marL="0" indent="0">
              <a:spcBef>
                <a:spcPts val="0"/>
              </a:spcBef>
              <a:buNone/>
              <a:defRPr sz="1200" baseline="0">
                <a:solidFill>
                  <a:schemeClr val="accent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Presentation Subtitle – Arial 12pt Regular, Title Case</a:t>
            </a: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31" name="Pictur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727429" y="4504549"/>
            <a:ext cx="2351885" cy="211405"/>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18782" y="4562266"/>
            <a:ext cx="2652974" cy="114709"/>
          </a:xfrm>
          <a:prstGeom prst="rect">
            <a:avLst/>
          </a:prstGeom>
        </p:spPr>
      </p:pic>
    </p:spTree>
    <p:extLst>
      <p:ext uri="{BB962C8B-B14F-4D97-AF65-F5344CB8AC3E}">
        <p14:creationId xmlns:p14="http://schemas.microsoft.com/office/powerpoint/2010/main" val="273379483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smtClean="0"/>
              <a:t>Slide Subtitle – Arial 14pt Regular, Use Title Case</a:t>
            </a:r>
            <a:endParaRPr lang="en-US" dirty="0"/>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smtClean="0"/>
              <a:t>Top Kicker – Arial 9pt Regular, Use Title Case</a:t>
            </a:r>
            <a:endParaRPr lang="en-US" dirty="0"/>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smtClean="0"/>
              <a:t>Slide Title – Arial 18pt Bold, Use Title Case</a:t>
            </a:r>
          </a:p>
        </p:txBody>
      </p:sp>
    </p:spTree>
    <p:extLst>
      <p:ext uri="{BB962C8B-B14F-4D97-AF65-F5344CB8AC3E}">
        <p14:creationId xmlns:p14="http://schemas.microsoft.com/office/powerpoint/2010/main" val="137558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smtClean="0"/>
              <a:t>Slide Subtitle – Arial 14pt Regular, Use Title Case</a:t>
            </a:r>
            <a:endParaRPr lang="en-US" dirty="0"/>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smtClean="0"/>
              <a:t>Top Kicker – Arial 9pt Regular, Use Title Case</a:t>
            </a:r>
            <a:endParaRPr lang="en-US" dirty="0"/>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smtClean="0"/>
              <a:t>Slide Title – Arial 18pt Bold, Use Title Case</a:t>
            </a:r>
          </a:p>
        </p:txBody>
      </p:sp>
    </p:spTree>
    <p:extLst>
      <p:ext uri="{BB962C8B-B14F-4D97-AF65-F5344CB8AC3E}">
        <p14:creationId xmlns:p14="http://schemas.microsoft.com/office/powerpoint/2010/main" val="1783781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1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smtClean="0"/>
              <a:t>Slide Subtitle – Arial 14pt Regular, Use Title Case</a:t>
            </a:r>
            <a:endParaRPr lang="en-US" dirty="0"/>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smtClean="0"/>
              <a:t>Top Kicker – Arial 9pt Regular, Use Title Case</a:t>
            </a:r>
            <a:endParaRPr lang="en-US" dirty="0"/>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smtClean="0"/>
              <a:t>Slide Title – Arial 18pt Bold, Use Title Case</a:t>
            </a:r>
          </a:p>
        </p:txBody>
      </p:sp>
    </p:spTree>
    <p:extLst>
      <p:ext uri="{BB962C8B-B14F-4D97-AF65-F5344CB8AC3E}">
        <p14:creationId xmlns:p14="http://schemas.microsoft.com/office/powerpoint/2010/main" val="179791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2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smtClean="0"/>
              <a:t>Slide Subtitle – Arial 14pt Regular, Use Title Case</a:t>
            </a:r>
            <a:endParaRPr lang="en-US" dirty="0"/>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smtClean="0"/>
              <a:t>Top Kicker – Arial 9pt Regular, Use Title Case</a:t>
            </a:r>
            <a:endParaRPr lang="en-US" dirty="0"/>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smtClean="0"/>
              <a:t>Slide Title – Arial 18pt Bold, Use Title Case</a:t>
            </a:r>
          </a:p>
        </p:txBody>
      </p:sp>
    </p:spTree>
    <p:extLst>
      <p:ext uri="{BB962C8B-B14F-4D97-AF65-F5344CB8AC3E}">
        <p14:creationId xmlns:p14="http://schemas.microsoft.com/office/powerpoint/2010/main" val="3012336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3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smtClean="0"/>
              <a:t>Slide Subtitle – Arial 14pt Regular, Use Title Case</a:t>
            </a:r>
            <a:endParaRPr lang="en-US" dirty="0"/>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smtClean="0"/>
              <a:t>Top Kicker – Arial 9pt Regular, Use Title Case</a:t>
            </a:r>
            <a:endParaRPr lang="en-US" dirty="0"/>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smtClean="0"/>
              <a:t>Slide Title – Arial 18pt Bold, Use Title Case</a:t>
            </a:r>
          </a:p>
        </p:txBody>
      </p:sp>
    </p:spTree>
    <p:extLst>
      <p:ext uri="{BB962C8B-B14F-4D97-AF65-F5344CB8AC3E}">
        <p14:creationId xmlns:p14="http://schemas.microsoft.com/office/powerpoint/2010/main" val="4207054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smtClean="0"/>
              <a:t>Slide Subtitle – Arial 14pt Regular, Use Title Case</a:t>
            </a:r>
            <a:endParaRPr lang="en-US" dirty="0"/>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smtClean="0"/>
              <a:t>Top Kicker – Arial 9pt Regular, Use Title Case</a:t>
            </a:r>
            <a:endParaRPr lang="en-US" dirty="0"/>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smtClean="0"/>
              <a:t>Slide Title – Arial 18pt Bold, Use Title Case</a:t>
            </a:r>
          </a:p>
        </p:txBody>
      </p:sp>
    </p:spTree>
    <p:extLst>
      <p:ext uri="{BB962C8B-B14F-4D97-AF65-F5344CB8AC3E}">
        <p14:creationId xmlns:p14="http://schemas.microsoft.com/office/powerpoint/2010/main" val="59988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 In-Brief (030117)">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chemeClr val="tx1"/>
                </a:solidFill>
              </a:rPr>
              <a:pPr/>
              <a:t>‹#›</a:t>
            </a:fld>
            <a:endParaRPr lang="en-US" dirty="0">
              <a:solidFill>
                <a:schemeClr val="tx1"/>
              </a:solidFill>
            </a:endParaRPr>
          </a:p>
        </p:txBody>
      </p:sp>
      <p:sp>
        <p:nvSpPr>
          <p:cNvPr id="35" name="Text Placeholder 1"/>
          <p:cNvSpPr txBox="1">
            <a:spLocks/>
          </p:cNvSpPr>
          <p:nvPr userDrawn="1"/>
        </p:nvSpPr>
        <p:spPr bwMode="gray">
          <a:xfrm>
            <a:off x="6494887" y="0"/>
            <a:ext cx="1672929" cy="1254211"/>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endParaRPr>
          </a:p>
        </p:txBody>
      </p:sp>
      <p:sp>
        <p:nvSpPr>
          <p:cNvPr id="37" name="TextBox 36"/>
          <p:cNvSpPr txBox="1"/>
          <p:nvPr userDrawn="1"/>
        </p:nvSpPr>
        <p:spPr bwMode="gray">
          <a:xfrm>
            <a:off x="6578474" y="56014"/>
            <a:ext cx="1329852" cy="553998"/>
          </a:xfrm>
          <a:prstGeom prst="rect">
            <a:avLst/>
          </a:prstGeom>
          <a:noFill/>
        </p:spPr>
        <p:txBody>
          <a:bodyPr wrap="square" lIns="0" tIns="0" rIns="0" bIns="0" rtlCol="0">
            <a:spAutoFit/>
          </a:bodyPr>
          <a:lstStyle/>
          <a:p>
            <a:pPr>
              <a:spcBef>
                <a:spcPts val="500"/>
              </a:spcBef>
            </a:pPr>
            <a:r>
              <a:rPr lang="en-US" sz="1200" b="1" dirty="0" smtClean="0">
                <a:solidFill>
                  <a:schemeClr val="bg1"/>
                </a:solidFill>
              </a:rPr>
              <a:t>DO NOT EDIT THIS SLIDE FOR ANY PURPOSE</a:t>
            </a:r>
          </a:p>
        </p:txBody>
      </p:sp>
      <p:sp>
        <p:nvSpPr>
          <p:cNvPr id="38" name="TextBox 37"/>
          <p:cNvSpPr txBox="1"/>
          <p:nvPr userDrawn="1"/>
        </p:nvSpPr>
        <p:spPr bwMode="gray">
          <a:xfrm>
            <a:off x="6578475" y="728346"/>
            <a:ext cx="1533736" cy="433452"/>
          </a:xfrm>
          <a:prstGeom prst="rect">
            <a:avLst/>
          </a:prstGeom>
          <a:noFill/>
        </p:spPr>
        <p:txBody>
          <a:bodyPr wrap="square" lIns="0" tIns="0" rIns="0" bIns="0" rtlCol="0">
            <a:spAutoFit/>
          </a:bodyPr>
          <a:lstStyle/>
          <a:p>
            <a:pPr>
              <a:spcBef>
                <a:spcPts val="500"/>
              </a:spcBef>
            </a:pPr>
            <a:r>
              <a:rPr lang="en-US" sz="800" dirty="0" smtClean="0">
                <a:solidFill>
                  <a:schemeClr val="bg1"/>
                </a:solidFill>
              </a:rPr>
              <a:t>If an edit is necessary,</a:t>
            </a:r>
            <a:br>
              <a:rPr lang="en-US" sz="800" dirty="0" smtClean="0">
                <a:solidFill>
                  <a:schemeClr val="bg1"/>
                </a:solidFill>
              </a:rPr>
            </a:br>
            <a:r>
              <a:rPr lang="en-US" sz="800" dirty="0" smtClean="0">
                <a:solidFill>
                  <a:schemeClr val="bg1"/>
                </a:solidFill>
              </a:rPr>
              <a:t>please contact:</a:t>
            </a:r>
          </a:p>
          <a:p>
            <a:pPr>
              <a:spcBef>
                <a:spcPts val="500"/>
              </a:spcBef>
            </a:pPr>
            <a:r>
              <a:rPr lang="en-US" sz="800" b="1" dirty="0" smtClean="0">
                <a:solidFill>
                  <a:schemeClr val="bg1"/>
                </a:solidFill>
              </a:rPr>
              <a:t>DSS_Requests@advisory.com</a:t>
            </a:r>
            <a:endParaRPr lang="en-US" sz="800" b="1" i="1" dirty="0">
              <a:solidFill>
                <a:schemeClr val="bg1"/>
              </a:solidFill>
            </a:endParaRPr>
          </a:p>
        </p:txBody>
      </p:sp>
      <p:sp>
        <p:nvSpPr>
          <p:cNvPr id="34" name="Text Placeholder 1"/>
          <p:cNvSpPr txBox="1">
            <a:spLocks/>
          </p:cNvSpPr>
          <p:nvPr userDrawn="1"/>
        </p:nvSpPr>
        <p:spPr bwMode="gray">
          <a:xfrm>
            <a:off x="6494888" y="1355451"/>
            <a:ext cx="1672928" cy="467171"/>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endParaRPr>
          </a:p>
        </p:txBody>
      </p:sp>
      <p:sp>
        <p:nvSpPr>
          <p:cNvPr id="39" name="TextBox 38"/>
          <p:cNvSpPr txBox="1"/>
          <p:nvPr userDrawn="1"/>
        </p:nvSpPr>
        <p:spPr bwMode="gray">
          <a:xfrm>
            <a:off x="6578474" y="1411465"/>
            <a:ext cx="1329852" cy="356508"/>
          </a:xfrm>
          <a:prstGeom prst="rect">
            <a:avLst/>
          </a:prstGeom>
          <a:noFill/>
        </p:spPr>
        <p:txBody>
          <a:bodyPr wrap="square" lIns="0" tIns="0" rIns="0" bIns="0" rtlCol="0">
            <a:spAutoFit/>
          </a:bodyPr>
          <a:lstStyle/>
          <a:p>
            <a:pPr>
              <a:spcBef>
                <a:spcPts val="500"/>
              </a:spcBef>
            </a:pPr>
            <a:r>
              <a:rPr lang="en-US" sz="900" b="1" dirty="0" smtClean="0">
                <a:solidFill>
                  <a:schemeClr val="bg1"/>
                </a:solidFill>
              </a:rPr>
              <a:t>Updated</a:t>
            </a:r>
            <a:r>
              <a:rPr lang="en-US" sz="1000" b="1" dirty="0" smtClean="0">
                <a:solidFill>
                  <a:schemeClr val="bg1"/>
                </a:solidFill>
              </a:rPr>
              <a:t>: </a:t>
            </a:r>
            <a:r>
              <a:rPr lang="en-US" sz="900" b="0" dirty="0" smtClean="0">
                <a:solidFill>
                  <a:schemeClr val="bg1"/>
                </a:solidFill>
              </a:rPr>
              <a:t>03/01/2017</a:t>
            </a:r>
          </a:p>
          <a:p>
            <a:pPr>
              <a:spcBef>
                <a:spcPts val="500"/>
              </a:spcBef>
            </a:pPr>
            <a:r>
              <a:rPr lang="en-US" sz="900" b="1" dirty="0" smtClean="0">
                <a:solidFill>
                  <a:schemeClr val="bg1"/>
                </a:solidFill>
              </a:rPr>
              <a:t>Confirmed: </a:t>
            </a:r>
            <a:r>
              <a:rPr lang="en-US" sz="900" b="0" dirty="0" smtClean="0">
                <a:solidFill>
                  <a:schemeClr val="bg1"/>
                </a:solidFill>
              </a:rPr>
              <a:t>01/01/18</a:t>
            </a:r>
          </a:p>
        </p:txBody>
      </p:sp>
      <p:sp>
        <p:nvSpPr>
          <p:cNvPr id="41" name="TextBox 40"/>
          <p:cNvSpPr txBox="1"/>
          <p:nvPr userDrawn="1"/>
        </p:nvSpPr>
        <p:spPr bwMode="gray">
          <a:xfrm>
            <a:off x="2202568" y="1035575"/>
            <a:ext cx="3916254" cy="2595582"/>
          </a:xfrm>
          <a:prstGeom prst="rect">
            <a:avLst/>
          </a:prstGeom>
          <a:noFill/>
        </p:spPr>
        <p:txBody>
          <a:bodyPr wrap="square" lIns="0" tIns="0" rIns="0" bIns="0" rtlCol="0">
            <a:spAutoFit/>
          </a:bodyPr>
          <a:lstStyle/>
          <a:p>
            <a:pPr marL="1572768">
              <a:spcBef>
                <a:spcPts val="500"/>
              </a:spcBef>
              <a:tabLst>
                <a:tab pos="1601788" algn="l"/>
              </a:tabLst>
            </a:pPr>
            <a:r>
              <a:rPr lang="en-US" sz="750" dirty="0" smtClean="0">
                <a:latin typeface="Arial" panose="020B0604020202020204" pitchFamily="34" charset="0"/>
                <a:cs typeface="Arial" panose="020B0604020202020204" pitchFamily="34" charset="0"/>
              </a:rPr>
              <a:t>WHERE WE RUN THE DEEPEST</a:t>
            </a:r>
          </a:p>
          <a:p>
            <a:pPr marL="1463040">
              <a:spcBef>
                <a:spcPts val="500"/>
              </a:spcBef>
              <a:tabLst>
                <a:tab pos="1427163" algn="l"/>
              </a:tabLst>
            </a:pPr>
            <a:r>
              <a:rPr lang="en-US" sz="750" dirty="0" smtClean="0">
                <a:latin typeface="Arial" panose="020B0604020202020204" pitchFamily="34" charset="0"/>
                <a:cs typeface="Arial" panose="020B0604020202020204" pitchFamily="34" charset="0"/>
              </a:rPr>
              <a:t>In </a:t>
            </a:r>
            <a:r>
              <a:rPr lang="en-US" sz="750" dirty="0">
                <a:latin typeface="Arial" panose="020B0604020202020204" pitchFamily="34" charset="0"/>
                <a:cs typeface="Arial" panose="020B0604020202020204" pitchFamily="34" charset="0"/>
              </a:rPr>
              <a:t>three critical areas, we run even deeper, </a:t>
            </a:r>
            <a:r>
              <a:rPr lang="en-US" sz="750" dirty="0" smtClean="0">
                <a:latin typeface="Arial" panose="020B0604020202020204" pitchFamily="34" charset="0"/>
                <a:cs typeface="Arial" panose="020B0604020202020204" pitchFamily="34" charset="0"/>
              </a:rPr>
              <a:t>providing</a:t>
            </a:r>
          </a:p>
          <a:p>
            <a:pPr marL="1371600">
              <a:tabLst>
                <a:tab pos="1316038" algn="l"/>
              </a:tabLst>
            </a:pPr>
            <a:r>
              <a:rPr lang="en-US" sz="750" dirty="0" smtClean="0">
                <a:latin typeface="Arial" panose="020B0604020202020204" pitchFamily="34" charset="0"/>
                <a:cs typeface="Arial" panose="020B0604020202020204" pitchFamily="34" charset="0"/>
              </a:rPr>
              <a:t>you with</a:t>
            </a:r>
            <a:r>
              <a:rPr lang="en-US" sz="750" dirty="0">
                <a:latin typeface="Arial" panose="020B0604020202020204" pitchFamily="34" charset="0"/>
                <a:cs typeface="Arial" panose="020B0604020202020204" pitchFamily="34" charset="0"/>
              </a:rPr>
              <a:t> the </a:t>
            </a:r>
            <a:r>
              <a:rPr lang="en-US" sz="750" b="1" dirty="0">
                <a:latin typeface="Arial" panose="020B0604020202020204" pitchFamily="34" charset="0"/>
                <a:cs typeface="Arial" panose="020B0604020202020204" pitchFamily="34" charset="0"/>
              </a:rPr>
              <a:t>technology</a:t>
            </a:r>
            <a:r>
              <a:rPr lang="en-US" sz="750" dirty="0">
                <a:latin typeface="Arial" panose="020B0604020202020204" pitchFamily="34" charset="0"/>
                <a:cs typeface="Arial" panose="020B0604020202020204" pitchFamily="34" charset="0"/>
              </a:rPr>
              <a:t> and </a:t>
            </a:r>
            <a:r>
              <a:rPr lang="en-US" sz="750" b="1" dirty="0">
                <a:latin typeface="Arial" panose="020B0604020202020204" pitchFamily="34" charset="0"/>
                <a:cs typeface="Arial" panose="020B0604020202020204" pitchFamily="34" charset="0"/>
              </a:rPr>
              <a:t>consulting</a:t>
            </a:r>
            <a:r>
              <a:rPr lang="en-US" sz="750" dirty="0">
                <a:latin typeface="Arial" panose="020B0604020202020204" pitchFamily="34" charset="0"/>
                <a:cs typeface="Arial" panose="020B0604020202020204" pitchFamily="34" charset="0"/>
              </a:rPr>
              <a:t> </a:t>
            </a:r>
            <a:r>
              <a:rPr lang="en-US" sz="750" dirty="0" smtClean="0">
                <a:latin typeface="Arial" panose="020B0604020202020204" pitchFamily="34" charset="0"/>
                <a:cs typeface="Arial" panose="020B0604020202020204" pitchFamily="34" charset="0"/>
              </a:rPr>
              <a:t>solutions</a:t>
            </a:r>
            <a:endParaRPr lang="en-US" sz="750" dirty="0">
              <a:latin typeface="Arial" panose="020B0604020202020204" pitchFamily="34" charset="0"/>
              <a:cs typeface="Arial" panose="020B0604020202020204" pitchFamily="34" charset="0"/>
            </a:endParaRPr>
          </a:p>
          <a:p>
            <a:pPr marL="1298448">
              <a:tabLst>
                <a:tab pos="1316038" algn="l"/>
              </a:tabLst>
            </a:pPr>
            <a:r>
              <a:rPr lang="en-US" sz="750" dirty="0" smtClean="0">
                <a:latin typeface="Arial" panose="020B0604020202020204" pitchFamily="34" charset="0"/>
                <a:cs typeface="Arial" panose="020B0604020202020204" pitchFamily="34" charset="0"/>
              </a:rPr>
              <a:t>needed to hardwire </a:t>
            </a:r>
            <a:r>
              <a:rPr lang="en-US" sz="750" dirty="0">
                <a:latin typeface="Arial" panose="020B0604020202020204" pitchFamily="34" charset="0"/>
                <a:cs typeface="Arial" panose="020B0604020202020204" pitchFamily="34" charset="0"/>
              </a:rPr>
              <a:t>best practices.</a:t>
            </a:r>
          </a:p>
          <a:p>
            <a:pPr marL="1060704">
              <a:spcBef>
                <a:spcPts val="2000"/>
              </a:spcBef>
            </a:pPr>
            <a:r>
              <a:rPr lang="en-US" sz="900" dirty="0">
                <a:latin typeface="Arial" panose="020B0604020202020204" pitchFamily="34" charset="0"/>
                <a:cs typeface="Arial" panose="020B0604020202020204" pitchFamily="34" charset="0"/>
              </a:rPr>
              <a:t>Drive </a:t>
            </a:r>
            <a:r>
              <a:rPr lang="en-US" sz="900" dirty="0" smtClean="0">
                <a:latin typeface="Arial" panose="020B0604020202020204" pitchFamily="34" charset="0"/>
                <a:cs typeface="Arial" panose="020B0604020202020204" pitchFamily="34" charset="0"/>
              </a:rPr>
              <a:t>Health </a:t>
            </a:r>
            <a:r>
              <a:rPr lang="en-US" sz="900" dirty="0">
                <a:latin typeface="Arial" panose="020B0604020202020204" pitchFamily="34" charset="0"/>
                <a:cs typeface="Arial" panose="020B0604020202020204" pitchFamily="34" charset="0"/>
              </a:rPr>
              <a:t>System </a:t>
            </a:r>
            <a:r>
              <a:rPr lang="en-US" sz="900" b="1" dirty="0" smtClean="0">
                <a:latin typeface="Arial" panose="020B0604020202020204" pitchFamily="34" charset="0"/>
                <a:cs typeface="Arial" panose="020B0604020202020204" pitchFamily="34" charset="0"/>
              </a:rPr>
              <a:t>GROWTH</a:t>
            </a:r>
            <a:endParaRPr lang="en-US" sz="900" b="1" dirty="0">
              <a:latin typeface="Arial" panose="020B0604020202020204" pitchFamily="34" charset="0"/>
              <a:cs typeface="Arial" panose="020B0604020202020204" pitchFamily="34" charset="0"/>
            </a:endParaRPr>
          </a:p>
          <a:p>
            <a:pPr marL="932688">
              <a:spcBef>
                <a:spcPts val="500"/>
              </a:spcBef>
            </a:pPr>
            <a:r>
              <a:rPr lang="en-US" sz="750" dirty="0">
                <a:latin typeface="Arial" panose="020B0604020202020204" pitchFamily="34" charset="0"/>
                <a:cs typeface="Arial" panose="020B0604020202020204" pitchFamily="34" charset="0"/>
              </a:rPr>
              <a:t>Attract and retain the patients you aspire to serve by offering </a:t>
            </a:r>
            <a:r>
              <a:rPr lang="en-US" sz="750" dirty="0" smtClean="0">
                <a:latin typeface="Arial" panose="020B0604020202020204" pitchFamily="34" charset="0"/>
                <a:cs typeface="Arial" panose="020B0604020202020204" pitchFamily="34" charset="0"/>
              </a:rPr>
              <a:t>the</a:t>
            </a:r>
          </a:p>
          <a:p>
            <a:pPr marL="858838"/>
            <a:r>
              <a:rPr lang="en-US" sz="750" dirty="0" smtClean="0">
                <a:latin typeface="Arial" panose="020B0604020202020204" pitchFamily="34" charset="0"/>
                <a:cs typeface="Arial" panose="020B0604020202020204" pitchFamily="34" charset="0"/>
              </a:rPr>
              <a:t>care network</a:t>
            </a:r>
            <a:r>
              <a:rPr lang="en-US" sz="750" dirty="0">
                <a:latin typeface="Arial" panose="020B0604020202020204" pitchFamily="34" charset="0"/>
                <a:cs typeface="Arial" panose="020B0604020202020204" pitchFamily="34" charset="0"/>
              </a:rPr>
              <a:t>, access, and experience they need.</a:t>
            </a:r>
          </a:p>
          <a:p>
            <a:pPr marL="627063">
              <a:spcBef>
                <a:spcPts val="2000"/>
              </a:spcBef>
            </a:pPr>
            <a:r>
              <a:rPr lang="en-US" sz="900" dirty="0">
                <a:latin typeface="Arial" panose="020B0604020202020204" pitchFamily="34" charset="0"/>
                <a:cs typeface="Arial" panose="020B0604020202020204" pitchFamily="34" charset="0"/>
              </a:rPr>
              <a:t>Reduce </a:t>
            </a:r>
            <a:r>
              <a:rPr lang="en-US" sz="900" b="1" dirty="0" smtClean="0">
                <a:latin typeface="Arial" panose="020B0604020202020204" pitchFamily="34" charset="0"/>
                <a:cs typeface="Arial" panose="020B0604020202020204" pitchFamily="34" charset="0"/>
              </a:rPr>
              <a:t>CARE</a:t>
            </a:r>
            <a:r>
              <a:rPr lang="en-US" sz="900" dirty="0" smtClean="0">
                <a:latin typeface="Arial" panose="020B0604020202020204" pitchFamily="34" charset="0"/>
                <a:cs typeface="Arial" panose="020B0604020202020204" pitchFamily="34" charset="0"/>
              </a:rPr>
              <a:t> </a:t>
            </a:r>
            <a:r>
              <a:rPr lang="en-US" sz="900" b="1" dirty="0" smtClean="0">
                <a:latin typeface="Arial" panose="020B0604020202020204" pitchFamily="34" charset="0"/>
                <a:cs typeface="Arial" panose="020B0604020202020204" pitchFamily="34" charset="0"/>
              </a:rPr>
              <a:t>VARIATION</a:t>
            </a:r>
            <a:endParaRPr lang="en-US" sz="900" b="1" dirty="0">
              <a:latin typeface="Arial" panose="020B0604020202020204" pitchFamily="34" charset="0"/>
              <a:cs typeface="Arial" panose="020B0604020202020204" pitchFamily="34" charset="0"/>
            </a:endParaRPr>
          </a:p>
          <a:p>
            <a:pPr marL="502920">
              <a:spcBef>
                <a:spcPts val="500"/>
              </a:spcBef>
            </a:pPr>
            <a:r>
              <a:rPr lang="en-US" sz="750" dirty="0">
                <a:latin typeface="Arial" panose="020B0604020202020204" pitchFamily="34" charset="0"/>
                <a:cs typeface="Arial" panose="020B0604020202020204" pitchFamily="34" charset="0"/>
              </a:rPr>
              <a:t>Improve quality and outcomes and lower costs by </a:t>
            </a:r>
            <a:r>
              <a:rPr lang="en-US" sz="750" dirty="0" smtClean="0">
                <a:latin typeface="Arial" panose="020B0604020202020204" pitchFamily="34" charset="0"/>
                <a:cs typeface="Arial" panose="020B0604020202020204" pitchFamily="34" charset="0"/>
              </a:rPr>
              <a:t>eliminating unwarranted</a:t>
            </a:r>
          </a:p>
          <a:p>
            <a:pPr marL="420624"/>
            <a:r>
              <a:rPr lang="en-US" sz="750" dirty="0" smtClean="0">
                <a:latin typeface="Arial" panose="020B0604020202020204" pitchFamily="34" charset="0"/>
                <a:cs typeface="Arial" panose="020B0604020202020204" pitchFamily="34" charset="0"/>
              </a:rPr>
              <a:t>deviation </a:t>
            </a:r>
            <a:r>
              <a:rPr lang="en-US" sz="750" dirty="0">
                <a:latin typeface="Arial" panose="020B0604020202020204" pitchFamily="34" charset="0"/>
                <a:cs typeface="Arial" panose="020B0604020202020204" pitchFamily="34" charset="0"/>
              </a:rPr>
              <a:t>from the best standard of care.</a:t>
            </a:r>
          </a:p>
          <a:p>
            <a:pPr marL="169863">
              <a:spcBef>
                <a:spcPts val="2000"/>
              </a:spcBef>
              <a:tabLst>
                <a:tab pos="169863" algn="l"/>
              </a:tabLst>
            </a:pPr>
            <a:r>
              <a:rPr lang="en-US" sz="900" dirty="0">
                <a:latin typeface="Arial" panose="020B0604020202020204" pitchFamily="34" charset="0"/>
                <a:cs typeface="Arial" panose="020B0604020202020204" pitchFamily="34" charset="0"/>
              </a:rPr>
              <a:t>Optimize the </a:t>
            </a:r>
            <a:r>
              <a:rPr lang="en-US" sz="900" b="1" dirty="0" smtClean="0">
                <a:latin typeface="Arial" panose="020B0604020202020204" pitchFamily="34" charset="0"/>
                <a:cs typeface="Arial" panose="020B0604020202020204" pitchFamily="34" charset="0"/>
              </a:rPr>
              <a:t>REVENUE CYCLE</a:t>
            </a:r>
          </a:p>
          <a:p>
            <a:pPr marL="73152">
              <a:spcBef>
                <a:spcPts val="500"/>
              </a:spcBef>
            </a:pPr>
            <a:r>
              <a:rPr lang="en-US" sz="750" dirty="0" smtClean="0">
                <a:latin typeface="Arial" panose="020B0604020202020204" pitchFamily="34" charset="0"/>
                <a:cs typeface="Arial" panose="020B0604020202020204" pitchFamily="34" charset="0"/>
              </a:rPr>
              <a:t>Sustain </a:t>
            </a:r>
            <a:r>
              <a:rPr lang="en-US" sz="750" dirty="0">
                <a:latin typeface="Arial" panose="020B0604020202020204" pitchFamily="34" charset="0"/>
                <a:cs typeface="Arial" panose="020B0604020202020204" pitchFamily="34" charset="0"/>
              </a:rPr>
              <a:t>the financial stability necessary to serve your </a:t>
            </a:r>
            <a:r>
              <a:rPr lang="en-US" sz="750" dirty="0" smtClean="0">
                <a:latin typeface="Arial" panose="020B0604020202020204" pitchFamily="34" charset="0"/>
                <a:cs typeface="Arial" panose="020B0604020202020204" pitchFamily="34" charset="0"/>
              </a:rPr>
              <a:t>community by </a:t>
            </a:r>
            <a:r>
              <a:rPr lang="en-US" sz="750" dirty="0">
                <a:latin typeface="Arial" panose="020B0604020202020204" pitchFamily="34" charset="0"/>
                <a:cs typeface="Arial" panose="020B0604020202020204" pitchFamily="34" charset="0"/>
              </a:rPr>
              <a:t>making </a:t>
            </a:r>
            <a:r>
              <a:rPr lang="en-US" sz="750" dirty="0" smtClean="0">
                <a:latin typeface="Arial" panose="020B0604020202020204" pitchFamily="34" charset="0"/>
                <a:cs typeface="Arial" panose="020B0604020202020204" pitchFamily="34" charset="0"/>
              </a:rPr>
              <a:t>sure</a:t>
            </a:r>
          </a:p>
          <a:p>
            <a:r>
              <a:rPr lang="en-US" sz="750" dirty="0" smtClean="0">
                <a:latin typeface="Arial" panose="020B0604020202020204" pitchFamily="34" charset="0"/>
                <a:cs typeface="Arial" panose="020B0604020202020204" pitchFamily="34" charset="0"/>
              </a:rPr>
              <a:t>you</a:t>
            </a:r>
            <a:r>
              <a:rPr lang="en-US" sz="750" dirty="0">
                <a:latin typeface="Arial" panose="020B0604020202020204" pitchFamily="34" charset="0"/>
                <a:cs typeface="Arial" panose="020B0604020202020204" pitchFamily="34" charset="0"/>
              </a:rPr>
              <a:t> are paid efficiently for services rendered.</a:t>
            </a:r>
            <a:endParaRPr lang="en-US" sz="750" dirty="0" smtClean="0"/>
          </a:p>
        </p:txBody>
      </p:sp>
      <p:pic>
        <p:nvPicPr>
          <p:cNvPr id="49" name="Picture 4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20319" y="228311"/>
            <a:ext cx="1133856" cy="314378"/>
          </a:xfrm>
          <a:prstGeom prst="rect">
            <a:avLst/>
          </a:prstGeom>
          <a:noFill/>
          <a:ln>
            <a:noFill/>
          </a:ln>
        </p:spPr>
      </p:pic>
      <p:grpSp>
        <p:nvGrpSpPr>
          <p:cNvPr id="50" name="Group 49"/>
          <p:cNvGrpSpPr/>
          <p:nvPr userDrawn="1"/>
        </p:nvGrpSpPr>
        <p:grpSpPr bwMode="gray">
          <a:xfrm>
            <a:off x="652892" y="4018422"/>
            <a:ext cx="952357" cy="509120"/>
            <a:chOff x="652892" y="4018422"/>
            <a:chExt cx="952357" cy="509120"/>
          </a:xfrm>
        </p:grpSpPr>
        <p:sp>
          <p:nvSpPr>
            <p:cNvPr id="51" name="TextBox 50"/>
            <p:cNvSpPr txBox="1"/>
            <p:nvPr/>
          </p:nvSpPr>
          <p:spPr bwMode="gray">
            <a:xfrm>
              <a:off x="652892" y="4327487"/>
              <a:ext cx="952357" cy="200055"/>
            </a:xfrm>
            <a:prstGeom prst="rect">
              <a:avLst/>
            </a:prstGeom>
            <a:noFill/>
          </p:spPr>
          <p:txBody>
            <a:bodyPr wrap="square" lIns="0" tIns="0" rIns="0" bIns="0" rtlCol="0">
              <a:spAutoFit/>
            </a:bodyPr>
            <a:lstStyle/>
            <a:p>
              <a:pPr>
                <a:spcBef>
                  <a:spcPts val="500"/>
                </a:spcBef>
              </a:pPr>
              <a:r>
                <a:rPr lang="en-US" sz="650" dirty="0"/>
                <a:t>health care organizations in our membership</a:t>
              </a:r>
              <a:endParaRPr lang="en-US" sz="650" dirty="0" smtClean="0"/>
            </a:p>
          </p:txBody>
        </p:sp>
        <p:sp>
          <p:nvSpPr>
            <p:cNvPr id="52" name="TextBox 51"/>
            <p:cNvSpPr txBox="1"/>
            <p:nvPr/>
          </p:nvSpPr>
          <p:spPr bwMode="gray">
            <a:xfrm>
              <a:off x="652892" y="4018422"/>
              <a:ext cx="892013" cy="307777"/>
            </a:xfrm>
            <a:prstGeom prst="rect">
              <a:avLst/>
            </a:prstGeom>
            <a:noFill/>
          </p:spPr>
          <p:txBody>
            <a:bodyPr wrap="square" lIns="0" tIns="0" rIns="0" bIns="0" rtlCol="0">
              <a:spAutoFit/>
            </a:bodyPr>
            <a:lstStyle/>
            <a:p>
              <a:pPr>
                <a:spcBef>
                  <a:spcPts val="500"/>
                </a:spcBef>
              </a:pPr>
              <a:r>
                <a:rPr lang="en-US" sz="2000" dirty="0" smtClean="0">
                  <a:solidFill>
                    <a:schemeClr val="accent6"/>
                  </a:solidFill>
                </a:rPr>
                <a:t>4,000</a:t>
              </a:r>
              <a:r>
                <a:rPr lang="en-US" sz="2000" baseline="30000" dirty="0" smtClean="0">
                  <a:solidFill>
                    <a:schemeClr val="accent6"/>
                  </a:solidFill>
                </a:rPr>
                <a:t>+</a:t>
              </a:r>
              <a:endParaRPr lang="en-US" sz="2000" dirty="0" smtClean="0">
                <a:solidFill>
                  <a:schemeClr val="accent6"/>
                </a:solidFill>
              </a:endParaRPr>
            </a:p>
          </p:txBody>
        </p:sp>
      </p:grpSp>
      <p:pic>
        <p:nvPicPr>
          <p:cNvPr id="53" name="Picture 5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851140" y="346576"/>
            <a:ext cx="2293520" cy="99167"/>
          </a:xfrm>
          <a:prstGeom prst="rect">
            <a:avLst/>
          </a:prstGeom>
        </p:spPr>
      </p:pic>
      <p:grpSp>
        <p:nvGrpSpPr>
          <p:cNvPr id="54" name="Group 53"/>
          <p:cNvGrpSpPr/>
          <p:nvPr userDrawn="1"/>
        </p:nvGrpSpPr>
        <p:grpSpPr bwMode="gray">
          <a:xfrm>
            <a:off x="4486045" y="4018422"/>
            <a:ext cx="1258883" cy="409092"/>
            <a:chOff x="4486045" y="4018422"/>
            <a:chExt cx="1258883" cy="409092"/>
          </a:xfrm>
        </p:grpSpPr>
        <p:sp>
          <p:nvSpPr>
            <p:cNvPr id="55" name="TextBox 54"/>
            <p:cNvSpPr txBox="1"/>
            <p:nvPr/>
          </p:nvSpPr>
          <p:spPr bwMode="gray">
            <a:xfrm>
              <a:off x="4486045" y="4327487"/>
              <a:ext cx="1258883" cy="100027"/>
            </a:xfrm>
            <a:prstGeom prst="rect">
              <a:avLst/>
            </a:prstGeom>
            <a:noFill/>
          </p:spPr>
          <p:txBody>
            <a:bodyPr wrap="square" lIns="0" tIns="0" rIns="0" bIns="0" rtlCol="0">
              <a:spAutoFit/>
            </a:bodyPr>
            <a:lstStyle/>
            <a:p>
              <a:pPr>
                <a:spcBef>
                  <a:spcPts val="500"/>
                </a:spcBef>
              </a:pPr>
              <a:r>
                <a:rPr lang="en-US" sz="650" dirty="0"/>
                <a:t>health care leaders in our network</a:t>
              </a:r>
              <a:endParaRPr lang="en-US" sz="650" dirty="0" smtClean="0"/>
            </a:p>
          </p:txBody>
        </p:sp>
        <p:sp>
          <p:nvSpPr>
            <p:cNvPr id="56" name="TextBox 55"/>
            <p:cNvSpPr txBox="1"/>
            <p:nvPr/>
          </p:nvSpPr>
          <p:spPr bwMode="gray">
            <a:xfrm>
              <a:off x="4490808" y="4018422"/>
              <a:ext cx="1052322" cy="307777"/>
            </a:xfrm>
            <a:prstGeom prst="rect">
              <a:avLst/>
            </a:prstGeom>
            <a:noFill/>
          </p:spPr>
          <p:txBody>
            <a:bodyPr wrap="square" lIns="0" tIns="0" rIns="0" bIns="0" rtlCol="0">
              <a:spAutoFit/>
            </a:bodyPr>
            <a:lstStyle/>
            <a:p>
              <a:pPr>
                <a:spcBef>
                  <a:spcPts val="500"/>
                </a:spcBef>
              </a:pPr>
              <a:r>
                <a:rPr lang="en-US" sz="2000" dirty="0" smtClean="0">
                  <a:solidFill>
                    <a:schemeClr val="accent6"/>
                  </a:solidFill>
                </a:rPr>
                <a:t>250,000</a:t>
              </a:r>
              <a:r>
                <a:rPr lang="en-US" sz="2000" baseline="30000" dirty="0" smtClean="0">
                  <a:solidFill>
                    <a:schemeClr val="accent6"/>
                  </a:solidFill>
                </a:rPr>
                <a:t>+</a:t>
              </a:r>
            </a:p>
          </p:txBody>
        </p:sp>
      </p:grpSp>
      <p:grpSp>
        <p:nvGrpSpPr>
          <p:cNvPr id="57" name="Group 56"/>
          <p:cNvGrpSpPr/>
          <p:nvPr userDrawn="1"/>
        </p:nvGrpSpPr>
        <p:grpSpPr bwMode="gray">
          <a:xfrm>
            <a:off x="2462673" y="4018422"/>
            <a:ext cx="1165949" cy="409092"/>
            <a:chOff x="2453050" y="4018422"/>
            <a:chExt cx="1165949" cy="409092"/>
          </a:xfrm>
        </p:grpSpPr>
        <p:sp>
          <p:nvSpPr>
            <p:cNvPr id="58" name="TextBox 57"/>
            <p:cNvSpPr txBox="1"/>
            <p:nvPr/>
          </p:nvSpPr>
          <p:spPr bwMode="gray">
            <a:xfrm>
              <a:off x="2469718" y="4327487"/>
              <a:ext cx="1149281" cy="100027"/>
            </a:xfrm>
            <a:prstGeom prst="rect">
              <a:avLst/>
            </a:prstGeom>
            <a:noFill/>
          </p:spPr>
          <p:txBody>
            <a:bodyPr wrap="square" lIns="0" tIns="0" rIns="0" bIns="0" rtlCol="0">
              <a:spAutoFit/>
            </a:bodyPr>
            <a:lstStyle/>
            <a:p>
              <a:pPr>
                <a:spcBef>
                  <a:spcPts val="500"/>
                </a:spcBef>
              </a:pPr>
              <a:r>
                <a:rPr lang="en-US" sz="650" dirty="0"/>
                <a:t>in documented ROI each year</a:t>
              </a:r>
              <a:endParaRPr lang="en-US" sz="650" dirty="0" smtClean="0"/>
            </a:p>
          </p:txBody>
        </p:sp>
        <p:sp>
          <p:nvSpPr>
            <p:cNvPr id="59" name="TextBox 58"/>
            <p:cNvSpPr txBox="1"/>
            <p:nvPr/>
          </p:nvSpPr>
          <p:spPr bwMode="gray">
            <a:xfrm>
              <a:off x="2453050" y="4018422"/>
              <a:ext cx="1110016" cy="307777"/>
            </a:xfrm>
            <a:prstGeom prst="rect">
              <a:avLst/>
            </a:prstGeom>
            <a:noFill/>
          </p:spPr>
          <p:txBody>
            <a:bodyPr wrap="square" lIns="0" tIns="0" rIns="0" bIns="0" rtlCol="0">
              <a:spAutoFit/>
            </a:bodyPr>
            <a:lstStyle/>
            <a:p>
              <a:pPr>
                <a:spcBef>
                  <a:spcPts val="500"/>
                </a:spcBef>
              </a:pPr>
              <a:r>
                <a:rPr lang="en-US" sz="2000" dirty="0" smtClean="0">
                  <a:solidFill>
                    <a:schemeClr val="accent6"/>
                  </a:solidFill>
                </a:rPr>
                <a:t>$2 billion</a:t>
              </a:r>
              <a:r>
                <a:rPr lang="en-US" sz="2000" baseline="30000" dirty="0" smtClean="0">
                  <a:solidFill>
                    <a:schemeClr val="accent6"/>
                  </a:solidFill>
                </a:rPr>
                <a:t>+</a:t>
              </a:r>
              <a:endParaRPr lang="en-US" sz="2000" dirty="0">
                <a:solidFill>
                  <a:schemeClr val="accent6"/>
                </a:solidFill>
              </a:endParaRPr>
            </a:p>
          </p:txBody>
        </p:sp>
      </p:grpSp>
      <p:grpSp>
        <p:nvGrpSpPr>
          <p:cNvPr id="60" name="Group 59"/>
          <p:cNvGrpSpPr/>
          <p:nvPr userDrawn="1"/>
        </p:nvGrpSpPr>
        <p:grpSpPr bwMode="gray">
          <a:xfrm>
            <a:off x="0" y="730531"/>
            <a:ext cx="3752990" cy="3146488"/>
            <a:chOff x="0" y="730531"/>
            <a:chExt cx="3752990" cy="3146488"/>
          </a:xfrm>
        </p:grpSpPr>
        <p:sp>
          <p:nvSpPr>
            <p:cNvPr id="61" name="Rectangle 27"/>
            <p:cNvSpPr/>
            <p:nvPr/>
          </p:nvSpPr>
          <p:spPr bwMode="gray">
            <a:xfrm>
              <a:off x="0" y="730531"/>
              <a:ext cx="3752990" cy="3146488"/>
            </a:xfrm>
            <a:custGeom>
              <a:avLst/>
              <a:gdLst/>
              <a:ahLst/>
              <a:cxnLst/>
              <a:rect l="l" t="t" r="r" b="b"/>
              <a:pathLst>
                <a:path w="3752990" h="3146488">
                  <a:moveTo>
                    <a:pt x="0" y="0"/>
                  </a:moveTo>
                  <a:lnTo>
                    <a:pt x="3752990" y="0"/>
                  </a:lnTo>
                  <a:lnTo>
                    <a:pt x="3752990" y="1331"/>
                  </a:lnTo>
                  <a:lnTo>
                    <a:pt x="1728610" y="3146488"/>
                  </a:lnTo>
                  <a:lnTo>
                    <a:pt x="0" y="3146488"/>
                  </a:lnTo>
                  <a:close/>
                </a:path>
              </a:pathLst>
            </a:custGeom>
            <a:solidFill>
              <a:srgbClr val="9EACB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62" name="Rectangle 26"/>
            <p:cNvSpPr/>
            <p:nvPr/>
          </p:nvSpPr>
          <p:spPr bwMode="gray">
            <a:xfrm>
              <a:off x="0" y="730531"/>
              <a:ext cx="3592716" cy="3146488"/>
            </a:xfrm>
            <a:custGeom>
              <a:avLst/>
              <a:gdLst/>
              <a:ahLst/>
              <a:cxnLst/>
              <a:rect l="l" t="t" r="r" b="b"/>
              <a:pathLst>
                <a:path w="3592716" h="3146488">
                  <a:moveTo>
                    <a:pt x="0" y="0"/>
                  </a:moveTo>
                  <a:lnTo>
                    <a:pt x="3592716" y="0"/>
                  </a:lnTo>
                  <a:lnTo>
                    <a:pt x="3592716" y="1331"/>
                  </a:lnTo>
                  <a:lnTo>
                    <a:pt x="1568336" y="3146488"/>
                  </a:lnTo>
                  <a:lnTo>
                    <a:pt x="0" y="3146488"/>
                  </a:lnTo>
                  <a:close/>
                </a:path>
              </a:pathLst>
            </a:custGeom>
            <a:solidFill>
              <a:srgbClr val="BBC6C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63" name="Rectangle 12"/>
            <p:cNvSpPr/>
            <p:nvPr/>
          </p:nvSpPr>
          <p:spPr bwMode="gray">
            <a:xfrm>
              <a:off x="0" y="730531"/>
              <a:ext cx="3433989" cy="3146488"/>
            </a:xfrm>
            <a:custGeom>
              <a:avLst/>
              <a:gdLst/>
              <a:ahLst/>
              <a:cxnLst/>
              <a:rect l="l" t="t" r="r" b="b"/>
              <a:pathLst>
                <a:path w="3433989" h="3146488">
                  <a:moveTo>
                    <a:pt x="0" y="0"/>
                  </a:moveTo>
                  <a:lnTo>
                    <a:pt x="3433989" y="0"/>
                  </a:lnTo>
                  <a:lnTo>
                    <a:pt x="3433989" y="1331"/>
                  </a:lnTo>
                  <a:lnTo>
                    <a:pt x="1409609" y="3146488"/>
                  </a:lnTo>
                  <a:lnTo>
                    <a:pt x="0" y="3146488"/>
                  </a:lnTo>
                  <a:close/>
                </a:path>
              </a:pathLst>
            </a:custGeom>
            <a:solidFill>
              <a:srgbClr val="D5DC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cxnSp>
        <p:nvCxnSpPr>
          <p:cNvPr id="64" name="Straight Connector 63"/>
          <p:cNvCxnSpPr/>
          <p:nvPr userDrawn="1"/>
        </p:nvCxnSpPr>
        <p:spPr bwMode="gray">
          <a:xfrm>
            <a:off x="2913416" y="2420595"/>
            <a:ext cx="27432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bwMode="gray">
          <a:xfrm>
            <a:off x="3342620" y="1737806"/>
            <a:ext cx="27432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bwMode="gray">
          <a:xfrm>
            <a:off x="2460824" y="3104252"/>
            <a:ext cx="27432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bwMode="gray">
          <a:xfrm>
            <a:off x="320319" y="2083700"/>
            <a:ext cx="27432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userDrawn="1"/>
        </p:nvSpPr>
        <p:spPr bwMode="gray">
          <a:xfrm>
            <a:off x="320319" y="1035575"/>
            <a:ext cx="2184445" cy="525785"/>
          </a:xfrm>
          <a:prstGeom prst="rect">
            <a:avLst/>
          </a:prstGeom>
          <a:noFill/>
        </p:spPr>
        <p:txBody>
          <a:bodyPr wrap="square" lIns="0" tIns="0" rIns="0" bIns="0" rtlCol="0">
            <a:spAutoFit/>
          </a:bodyPr>
          <a:lstStyle/>
          <a:p>
            <a:pPr>
              <a:spcBef>
                <a:spcPts val="500"/>
              </a:spcBef>
              <a:tabLst>
                <a:tab pos="1601788" algn="l"/>
              </a:tabLst>
            </a:pPr>
            <a:r>
              <a:rPr lang="en-US" sz="750" dirty="0" smtClean="0">
                <a:latin typeface="Arial" panose="020B0604020202020204" pitchFamily="34" charset="0"/>
                <a:cs typeface="Arial" panose="020B0604020202020204" pitchFamily="34" charset="0"/>
              </a:rPr>
              <a:t>AT THE CORE</a:t>
            </a:r>
          </a:p>
          <a:p>
            <a:pPr>
              <a:spcBef>
                <a:spcPts val="500"/>
              </a:spcBef>
              <a:tabLst>
                <a:tab pos="1427163" algn="l"/>
              </a:tabLst>
            </a:pPr>
            <a:r>
              <a:rPr lang="en-US" sz="750" dirty="0">
                <a:latin typeface="Arial" panose="020B0604020202020204" pitchFamily="34" charset="0"/>
                <a:cs typeface="Arial" panose="020B0604020202020204" pitchFamily="34" charset="0"/>
              </a:rPr>
              <a:t>For 35+ years, our </a:t>
            </a:r>
            <a:r>
              <a:rPr lang="en-US" sz="750" b="1" dirty="0">
                <a:latin typeface="Arial" panose="020B0604020202020204" pitchFamily="34" charset="0"/>
                <a:cs typeface="Arial" panose="020B0604020202020204" pitchFamily="34" charset="0"/>
              </a:rPr>
              <a:t>research</a:t>
            </a:r>
            <a:r>
              <a:rPr lang="en-US" sz="750" dirty="0">
                <a:latin typeface="Arial" panose="020B0604020202020204" pitchFamily="34" charset="0"/>
                <a:cs typeface="Arial" panose="020B0604020202020204" pitchFamily="34" charset="0"/>
              </a:rPr>
              <a:t> has been the health care industry’s guiding light, bringing members closer to best practice performance</a:t>
            </a:r>
            <a:r>
              <a:rPr lang="en-US" sz="750" dirty="0" smtClean="0">
                <a:latin typeface="Arial" panose="020B0604020202020204" pitchFamily="34" charset="0"/>
                <a:cs typeface="Arial" panose="020B0604020202020204" pitchFamily="34" charset="0"/>
              </a:rPr>
              <a:t>.</a:t>
            </a:r>
            <a:endParaRPr lang="en-US" sz="750" dirty="0" smtClean="0"/>
          </a:p>
        </p:txBody>
      </p:sp>
      <p:sp>
        <p:nvSpPr>
          <p:cNvPr id="69" name="TextBox 68"/>
          <p:cNvSpPr txBox="1"/>
          <p:nvPr userDrawn="1"/>
        </p:nvSpPr>
        <p:spPr bwMode="gray">
          <a:xfrm>
            <a:off x="320319" y="2155877"/>
            <a:ext cx="1812496" cy="664284"/>
          </a:xfrm>
          <a:prstGeom prst="rect">
            <a:avLst/>
          </a:prstGeom>
          <a:noFill/>
        </p:spPr>
        <p:txBody>
          <a:bodyPr wrap="square" lIns="0" tIns="0" rIns="0" bIns="0" rtlCol="0">
            <a:spAutoFit/>
          </a:bodyPr>
          <a:lstStyle/>
          <a:p>
            <a:pPr>
              <a:spcBef>
                <a:spcPts val="1800"/>
              </a:spcBef>
            </a:pPr>
            <a:r>
              <a:rPr lang="en-US" sz="900" b="1" dirty="0" smtClean="0">
                <a:latin typeface="Arial" panose="020B0604020202020204" pitchFamily="34" charset="0"/>
                <a:cs typeface="Arial" panose="020B0604020202020204" pitchFamily="34" charset="0"/>
              </a:rPr>
              <a:t>RESEARCH </a:t>
            </a:r>
            <a:r>
              <a:rPr lang="en-US" sz="900" dirty="0" smtClean="0">
                <a:latin typeface="Arial" panose="020B0604020202020204" pitchFamily="34" charset="0"/>
                <a:cs typeface="Arial" panose="020B0604020202020204" pitchFamily="34" charset="0"/>
              </a:rPr>
              <a:t>Platform</a:t>
            </a:r>
            <a:endParaRPr lang="en-US" sz="900" b="1" dirty="0" smtClean="0">
              <a:latin typeface="Arial" panose="020B0604020202020204" pitchFamily="34" charset="0"/>
              <a:cs typeface="Arial" panose="020B0604020202020204" pitchFamily="34" charset="0"/>
            </a:endParaRPr>
          </a:p>
          <a:p>
            <a:pPr>
              <a:spcBef>
                <a:spcPts val="500"/>
              </a:spcBef>
            </a:pPr>
            <a:r>
              <a:rPr lang="en-US" sz="750" dirty="0">
                <a:latin typeface="Arial" panose="020B0604020202020204" pitchFamily="34" charset="0"/>
                <a:cs typeface="Arial" panose="020B0604020202020204" pitchFamily="34" charset="0"/>
              </a:rPr>
              <a:t>Every major player in your </a:t>
            </a:r>
            <a:r>
              <a:rPr lang="en-US" sz="750" dirty="0" smtClean="0">
                <a:latin typeface="Arial" panose="020B0604020202020204" pitchFamily="34" charset="0"/>
                <a:cs typeface="Arial" panose="020B0604020202020204" pitchFamily="34" charset="0"/>
              </a:rPr>
              <a:t>health </a:t>
            </a:r>
            <a:r>
              <a:rPr lang="en-US" sz="750" dirty="0">
                <a:latin typeface="Arial" panose="020B0604020202020204" pitchFamily="34" charset="0"/>
                <a:cs typeface="Arial" panose="020B0604020202020204" pitchFamily="34" charset="0"/>
              </a:rPr>
              <a:t>care organization gets a direct line to the industry’s most‑needed insights </a:t>
            </a:r>
            <a:r>
              <a:rPr lang="en-US" sz="750" dirty="0" smtClean="0">
                <a:latin typeface="Arial" panose="020B0604020202020204" pitchFamily="34" charset="0"/>
                <a:cs typeface="Arial" panose="020B0604020202020204" pitchFamily="34" charset="0"/>
              </a:rPr>
              <a:t>and</a:t>
            </a:r>
            <a:br>
              <a:rPr lang="en-US" sz="750" dirty="0" smtClean="0">
                <a:latin typeface="Arial" panose="020B0604020202020204" pitchFamily="34" charset="0"/>
                <a:cs typeface="Arial" panose="020B0604020202020204" pitchFamily="34" charset="0"/>
              </a:rPr>
            </a:br>
            <a:r>
              <a:rPr lang="en-US" sz="750" dirty="0" smtClean="0">
                <a:latin typeface="Arial" panose="020B0604020202020204" pitchFamily="34" charset="0"/>
                <a:cs typeface="Arial" panose="020B0604020202020204" pitchFamily="34" charset="0"/>
              </a:rPr>
              <a:t>most-successful </a:t>
            </a:r>
            <a:r>
              <a:rPr lang="en-US" sz="750" dirty="0">
                <a:latin typeface="Arial" panose="020B0604020202020204" pitchFamily="34" charset="0"/>
                <a:cs typeface="Arial" panose="020B0604020202020204" pitchFamily="34" charset="0"/>
              </a:rPr>
              <a:t>ideas.</a:t>
            </a:r>
            <a:endParaRPr lang="en-US" sz="750" dirty="0" smtClean="0"/>
          </a:p>
        </p:txBody>
      </p:sp>
    </p:spTree>
    <p:extLst>
      <p:ext uri="{BB962C8B-B14F-4D97-AF65-F5344CB8AC3E}">
        <p14:creationId xmlns:p14="http://schemas.microsoft.com/office/powerpoint/2010/main" val="31980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ad Map (Editable)">
    <p:bg bwMode="gray">
      <p:bgPr>
        <a:solidFill>
          <a:schemeClr val="accent4"/>
        </a:solidFill>
        <a:effectLst/>
      </p:bgPr>
    </p:bg>
    <p:spTree>
      <p:nvGrpSpPr>
        <p:cNvPr id="1" name=""/>
        <p:cNvGrpSpPr/>
        <p:nvPr/>
      </p:nvGrpSpPr>
      <p:grpSpPr>
        <a:xfrm>
          <a:off x="0" y="0"/>
          <a:ext cx="0" cy="0"/>
          <a:chOff x="0" y="0"/>
          <a:chExt cx="0" cy="0"/>
        </a:xfrm>
      </p:grpSpPr>
      <p:sp>
        <p:nvSpPr>
          <p:cNvPr id="11" name="Rectangle 10"/>
          <p:cNvSpPr/>
          <p:nvPr userDrawn="1"/>
        </p:nvSpPr>
        <p:spPr bwMode="gray">
          <a:xfrm rot="10800000">
            <a:off x="5015827" y="1"/>
            <a:ext cx="843487" cy="346342"/>
          </a:xfrm>
          <a:prstGeom prst="rect">
            <a:avLst/>
          </a:prstGeom>
          <a:solidFill>
            <a:schemeClr val="accent6"/>
          </a:solidFill>
          <a:ln w="19050" cap="sq"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5015829" y="141999"/>
            <a:ext cx="843487" cy="138499"/>
          </a:xfrm>
          <a:prstGeom prst="rect">
            <a:avLst/>
          </a:prstGeom>
          <a:noFill/>
        </p:spPr>
        <p:txBody>
          <a:bodyPr wrap="square" lIns="0" tIns="0" rIns="0" bIns="0" rtlCol="0">
            <a:spAutoFit/>
          </a:bodyPr>
          <a:lstStyle/>
          <a:p>
            <a:pPr algn="ctr">
              <a:spcBef>
                <a:spcPts val="500"/>
              </a:spcBef>
            </a:pPr>
            <a:r>
              <a:rPr lang="en-US" sz="900" spc="0" baseline="0" dirty="0" smtClean="0">
                <a:solidFill>
                  <a:schemeClr val="bg1"/>
                </a:solidFill>
                <a:latin typeface="+mj-lt"/>
              </a:rPr>
              <a:t>ROAD MAP</a:t>
            </a:r>
          </a:p>
        </p:txBody>
      </p:sp>
      <p:sp>
        <p:nvSpPr>
          <p:cNvPr id="32" name="Text Placeholder 3"/>
          <p:cNvSpPr>
            <a:spLocks noGrp="1"/>
          </p:cNvSpPr>
          <p:nvPr>
            <p:ph type="body" sz="quarter" idx="13" hasCustomPrompt="1"/>
          </p:nvPr>
        </p:nvSpPr>
        <p:spPr bwMode="gray">
          <a:xfrm>
            <a:off x="1363152" y="1038840"/>
            <a:ext cx="3749040" cy="215444"/>
          </a:xfrm>
        </p:spPr>
        <p:txBody>
          <a:bodyPr anchor="ctr" anchorCtr="0"/>
          <a:lstStyle>
            <a:lvl1pPr marL="0" indent="0">
              <a:spcBef>
                <a:spcPts val="0"/>
              </a:spcBef>
              <a:buNone/>
              <a:defRPr sz="140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14pt, White, Title Case</a:t>
            </a:r>
          </a:p>
        </p:txBody>
      </p:sp>
      <p:sp>
        <p:nvSpPr>
          <p:cNvPr id="18" name="Title 17"/>
          <p:cNvSpPr>
            <a:spLocks noGrp="1"/>
          </p:cNvSpPr>
          <p:nvPr>
            <p:ph type="title" hasCustomPrompt="1"/>
          </p:nvPr>
        </p:nvSpPr>
        <p:spPr bwMode="gray">
          <a:xfrm>
            <a:off x="853936" y="1009402"/>
            <a:ext cx="274320" cy="274320"/>
          </a:xfrm>
          <a:prstGeom prst="ellipse">
            <a:avLst/>
          </a:prstGeom>
          <a:solidFill>
            <a:schemeClr val="bg1"/>
          </a:solidFill>
          <a:ln>
            <a:noFill/>
          </a:ln>
        </p:spPr>
        <p:txBody>
          <a:bodyPr wrap="none" anchor="ctr" anchorCtr="1">
            <a:noAutofit/>
          </a:bodyPr>
          <a:lstStyle>
            <a:lvl1pPr>
              <a:defRPr sz="1400" b="0">
                <a:solidFill>
                  <a:schemeClr val="accent6"/>
                </a:solidFill>
              </a:defRPr>
            </a:lvl1pPr>
          </a:lstStyle>
          <a:p>
            <a:r>
              <a:rPr lang="en-US" dirty="0" smtClean="0"/>
              <a:t>#</a:t>
            </a:r>
            <a:endParaRPr lang="en-US" dirty="0"/>
          </a:p>
        </p:txBody>
      </p:sp>
      <p:sp>
        <p:nvSpPr>
          <p:cNvPr id="20" name="Text Placeholder 19"/>
          <p:cNvSpPr>
            <a:spLocks noGrp="1"/>
          </p:cNvSpPr>
          <p:nvPr>
            <p:ph type="body" sz="quarter" idx="17" hasCustomPrompt="1"/>
          </p:nvPr>
        </p:nvSpPr>
        <p:spPr bwMode="gray">
          <a:xfrm>
            <a:off x="853936" y="158877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smtClean="0"/>
              <a:t>#</a:t>
            </a:r>
            <a:endParaRPr lang="en-US" dirty="0"/>
          </a:p>
        </p:txBody>
      </p:sp>
      <p:sp>
        <p:nvSpPr>
          <p:cNvPr id="39" name="Text Placeholder 3"/>
          <p:cNvSpPr>
            <a:spLocks noGrp="1"/>
          </p:cNvSpPr>
          <p:nvPr>
            <p:ph type="body" sz="quarter" idx="18" hasCustomPrompt="1"/>
          </p:nvPr>
        </p:nvSpPr>
        <p:spPr bwMode="gray">
          <a:xfrm>
            <a:off x="1363152" y="165032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10pt Regular, Accent 1, Title Case</a:t>
            </a:r>
          </a:p>
        </p:txBody>
      </p:sp>
      <p:sp>
        <p:nvSpPr>
          <p:cNvPr id="40" name="Text Placeholder 19"/>
          <p:cNvSpPr>
            <a:spLocks noGrp="1"/>
          </p:cNvSpPr>
          <p:nvPr>
            <p:ph type="body" sz="quarter" idx="19" hasCustomPrompt="1"/>
          </p:nvPr>
        </p:nvSpPr>
        <p:spPr bwMode="gray">
          <a:xfrm>
            <a:off x="853936" y="217082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smtClean="0"/>
              <a:t>#</a:t>
            </a:r>
            <a:endParaRPr lang="en-US" dirty="0"/>
          </a:p>
        </p:txBody>
      </p:sp>
      <p:sp>
        <p:nvSpPr>
          <p:cNvPr id="41" name="Text Placeholder 3"/>
          <p:cNvSpPr>
            <a:spLocks noGrp="1"/>
          </p:cNvSpPr>
          <p:nvPr>
            <p:ph type="body" sz="quarter" idx="20" hasCustomPrompt="1"/>
          </p:nvPr>
        </p:nvSpPr>
        <p:spPr bwMode="gray">
          <a:xfrm>
            <a:off x="1363152" y="223237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10pt Regular, Accent 1, Title Case</a:t>
            </a:r>
          </a:p>
        </p:txBody>
      </p:sp>
      <p:sp>
        <p:nvSpPr>
          <p:cNvPr id="42" name="Text Placeholder 19"/>
          <p:cNvSpPr>
            <a:spLocks noGrp="1"/>
          </p:cNvSpPr>
          <p:nvPr>
            <p:ph type="body" sz="quarter" idx="21" hasCustomPrompt="1"/>
          </p:nvPr>
        </p:nvSpPr>
        <p:spPr bwMode="gray">
          <a:xfrm>
            <a:off x="853936" y="275287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smtClean="0"/>
              <a:t>#</a:t>
            </a:r>
            <a:endParaRPr lang="en-US" dirty="0"/>
          </a:p>
        </p:txBody>
      </p:sp>
      <p:sp>
        <p:nvSpPr>
          <p:cNvPr id="43" name="Text Placeholder 3"/>
          <p:cNvSpPr>
            <a:spLocks noGrp="1"/>
          </p:cNvSpPr>
          <p:nvPr>
            <p:ph type="body" sz="quarter" idx="22" hasCustomPrompt="1"/>
          </p:nvPr>
        </p:nvSpPr>
        <p:spPr bwMode="gray">
          <a:xfrm>
            <a:off x="1363152" y="281442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10pt Regular, Accent 1, Title Case</a:t>
            </a:r>
          </a:p>
        </p:txBody>
      </p:sp>
      <p:sp>
        <p:nvSpPr>
          <p:cNvPr id="44" name="Text Placeholder 19"/>
          <p:cNvSpPr>
            <a:spLocks noGrp="1"/>
          </p:cNvSpPr>
          <p:nvPr>
            <p:ph type="body" sz="quarter" idx="23" hasCustomPrompt="1"/>
          </p:nvPr>
        </p:nvSpPr>
        <p:spPr bwMode="gray">
          <a:xfrm>
            <a:off x="853936" y="3334922"/>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smtClean="0"/>
              <a:t>#</a:t>
            </a:r>
            <a:endParaRPr lang="en-US" dirty="0"/>
          </a:p>
        </p:txBody>
      </p:sp>
      <p:sp>
        <p:nvSpPr>
          <p:cNvPr id="45" name="Text Placeholder 3"/>
          <p:cNvSpPr>
            <a:spLocks noGrp="1"/>
          </p:cNvSpPr>
          <p:nvPr>
            <p:ph type="body" sz="quarter" idx="24" hasCustomPrompt="1"/>
          </p:nvPr>
        </p:nvSpPr>
        <p:spPr bwMode="gray">
          <a:xfrm>
            <a:off x="1363152" y="3396477"/>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10pt Regular, Accent 1, Title Case</a:t>
            </a:r>
          </a:p>
        </p:txBody>
      </p:sp>
      <p:sp>
        <p:nvSpPr>
          <p:cNvPr id="17" name="Slide Number Placeholder 2"/>
          <p:cNvSpPr txBox="1">
            <a:spLocks/>
          </p:cNvSpPr>
          <p:nvPr userDrawn="1"/>
        </p:nvSpPr>
        <p:spPr bwMode="gray">
          <a:xfrm>
            <a:off x="6086961" y="0"/>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
        <p:nvSpPr>
          <p:cNvPr id="19" name="Text Placeholder 1"/>
          <p:cNvSpPr txBox="1">
            <a:spLocks/>
          </p:cNvSpPr>
          <p:nvPr userDrawn="1"/>
        </p:nvSpPr>
        <p:spPr bwMode="gray">
          <a:xfrm>
            <a:off x="6469576" y="0"/>
            <a:ext cx="1685883" cy="3629199"/>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smtClean="0">
                <a:solidFill>
                  <a:schemeClr val="bg1"/>
                </a:solidFill>
              </a:rPr>
              <a:t>How to Use this</a:t>
            </a:r>
            <a:br>
              <a:rPr lang="en-US" sz="1000" b="1" dirty="0" smtClean="0">
                <a:solidFill>
                  <a:schemeClr val="bg1"/>
                </a:solidFill>
              </a:rPr>
            </a:br>
            <a:r>
              <a:rPr lang="en-US" sz="1000" b="1" dirty="0" smtClean="0">
                <a:solidFill>
                  <a:schemeClr val="bg1"/>
                </a:solidFill>
              </a:rPr>
              <a:t>Editable Road Map</a:t>
            </a:r>
          </a:p>
          <a:p>
            <a:pPr marL="169863" indent="-169863">
              <a:buFont typeface="+mj-lt"/>
              <a:buAutoNum type="arabicPeriod"/>
            </a:pPr>
            <a:r>
              <a:rPr lang="en-US" sz="800" dirty="0" smtClean="0">
                <a:solidFill>
                  <a:schemeClr val="bg1"/>
                </a:solidFill>
              </a:rPr>
              <a:t>Insert a road map layout</a:t>
            </a:r>
          </a:p>
          <a:p>
            <a:pPr marL="169863" indent="-169863">
              <a:buFont typeface="+mj-lt"/>
              <a:buAutoNum type="arabicPeriod"/>
            </a:pPr>
            <a:r>
              <a:rPr lang="en-US" sz="800" dirty="0" smtClean="0">
                <a:solidFill>
                  <a:schemeClr val="bg1"/>
                </a:solidFill>
              </a:rPr>
              <a:t>Determine how many sections are needed</a:t>
            </a:r>
          </a:p>
          <a:p>
            <a:pPr marL="169863" indent="-169863">
              <a:buFont typeface="+mj-lt"/>
              <a:buAutoNum type="arabicPeriod"/>
            </a:pPr>
            <a:r>
              <a:rPr lang="en-US" sz="800" dirty="0" smtClean="0">
                <a:solidFill>
                  <a:schemeClr val="bg1"/>
                </a:solidFill>
              </a:rPr>
              <a:t>If only 3, delete rows 2 and 4. If 4, delete row 5.</a:t>
            </a:r>
          </a:p>
          <a:p>
            <a:pPr marL="169863" indent="-169863">
              <a:buFont typeface="+mj-lt"/>
              <a:buAutoNum type="arabicPeriod"/>
            </a:pPr>
            <a:r>
              <a:rPr lang="en-US" sz="800" dirty="0" smtClean="0">
                <a:solidFill>
                  <a:schemeClr val="bg1"/>
                </a:solidFill>
              </a:rPr>
              <a:t>Change the highlighted section title to Arial Regular 10pt, Accent 1 so all the titles are the exact same font style</a:t>
            </a:r>
          </a:p>
          <a:p>
            <a:pPr marL="169863" indent="-169863">
              <a:buFont typeface="+mj-lt"/>
              <a:buAutoNum type="arabicPeriod"/>
            </a:pPr>
            <a:r>
              <a:rPr lang="en-US" sz="800" dirty="0" smtClean="0">
                <a:solidFill>
                  <a:schemeClr val="bg1"/>
                </a:solidFill>
              </a:rPr>
              <a:t>Type in #’s and section titles for all levels</a:t>
            </a:r>
          </a:p>
          <a:p>
            <a:pPr marL="169863" indent="-169863">
              <a:buFont typeface="+mj-lt"/>
              <a:buAutoNum type="arabicPeriod"/>
            </a:pPr>
            <a:r>
              <a:rPr lang="en-US" sz="800" dirty="0" smtClean="0">
                <a:solidFill>
                  <a:schemeClr val="bg1"/>
                </a:solidFill>
              </a:rPr>
              <a:t>Duplicate the slide so you have a slide for each section</a:t>
            </a:r>
          </a:p>
          <a:p>
            <a:pPr marL="169863" indent="-169863">
              <a:buFont typeface="+mj-lt"/>
              <a:buAutoNum type="arabicPeriod"/>
            </a:pPr>
            <a:r>
              <a:rPr lang="en-US" sz="800" dirty="0" smtClean="0">
                <a:solidFill>
                  <a:schemeClr val="bg1"/>
                </a:solidFill>
              </a:rPr>
              <a:t>On each slide, change the highlighted section title back to Arial Regular 14pt white</a:t>
            </a:r>
          </a:p>
          <a:p>
            <a:pPr marL="0" indent="0">
              <a:spcBef>
                <a:spcPts val="1200"/>
              </a:spcBef>
              <a:buFont typeface="+mj-lt"/>
              <a:buNone/>
            </a:pPr>
            <a:r>
              <a:rPr lang="en-US" sz="900" b="1" dirty="0" smtClean="0">
                <a:solidFill>
                  <a:schemeClr val="bg1"/>
                </a:solidFill>
              </a:rPr>
              <a:t>NEED MORE SECTIONS?</a:t>
            </a:r>
          </a:p>
          <a:p>
            <a:pPr marL="0" indent="0">
              <a:spcBef>
                <a:spcPts val="200"/>
              </a:spcBef>
              <a:buFont typeface="+mj-lt"/>
              <a:buNone/>
            </a:pPr>
            <a:r>
              <a:rPr lang="en-US" sz="750" dirty="0" smtClean="0">
                <a:solidFill>
                  <a:schemeClr val="bg1"/>
                </a:solidFill>
              </a:rPr>
              <a:t>See</a:t>
            </a:r>
            <a:r>
              <a:rPr lang="en-US" sz="750" baseline="0" dirty="0" smtClean="0">
                <a:solidFill>
                  <a:schemeClr val="bg1"/>
                </a:solidFill>
              </a:rPr>
              <a:t> the on-screen GLG for a customizable road map layout that includes 8 levels. It can be inserted into this deck. </a:t>
            </a:r>
            <a:endParaRPr lang="en-US" sz="750" dirty="0">
              <a:solidFill>
                <a:schemeClr val="bg1"/>
              </a:solidFill>
            </a:endParaRPr>
          </a:p>
        </p:txBody>
      </p:sp>
    </p:spTree>
    <p:extLst>
      <p:ext uri="{BB962C8B-B14F-4D97-AF65-F5344CB8AC3E}">
        <p14:creationId xmlns:p14="http://schemas.microsoft.com/office/powerpoint/2010/main" val="75462716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8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4194" y="568403"/>
            <a:ext cx="1677880" cy="640080"/>
          </a:xfrm>
          <a:prstGeom prst="rect">
            <a:avLst/>
          </a:prstGeom>
        </p:spPr>
      </p:pic>
      <p:sp>
        <p:nvSpPr>
          <p:cNvPr id="2" name="Title 1"/>
          <p:cNvSpPr>
            <a:spLocks noGrp="1"/>
          </p:cNvSpPr>
          <p:nvPr>
            <p:ph type="title" hasCustomPrompt="1"/>
          </p:nvPr>
        </p:nvSpPr>
        <p:spPr bwMode="gray">
          <a:xfrm>
            <a:off x="595175" y="2061430"/>
            <a:ext cx="4114800" cy="664797"/>
          </a:xfrm>
          <a:prstGeom prst="rect">
            <a:avLst/>
          </a:prstGeom>
        </p:spPr>
        <p:txBody>
          <a:bodyPr lIns="0" tIns="0" rIns="0" bIns="0" anchor="b" anchorCtr="0">
            <a:spAutoFit/>
          </a:bodyPr>
          <a:lstStyle>
            <a:lvl1pPr>
              <a:lnSpc>
                <a:spcPct val="90000"/>
              </a:lnSpc>
              <a:defRPr sz="2400" b="0" baseline="0">
                <a:solidFill>
                  <a:schemeClr val="bg1"/>
                </a:solidFill>
              </a:defRPr>
            </a:lvl1pPr>
          </a:lstStyle>
          <a:p>
            <a:r>
              <a:rPr lang="en-US" dirty="0" smtClean="0"/>
              <a:t>Divider Title – Arial 25pt Regular, Title Case</a:t>
            </a:r>
          </a:p>
        </p:txBody>
      </p:sp>
      <p:sp>
        <p:nvSpPr>
          <p:cNvPr id="4" name="Text Placeholder 3"/>
          <p:cNvSpPr>
            <a:spLocks noGrp="1"/>
          </p:cNvSpPr>
          <p:nvPr>
            <p:ph type="body" sz="quarter" idx="19" hasCustomPrompt="1"/>
          </p:nvPr>
        </p:nvSpPr>
        <p:spPr bwMode="gray">
          <a:xfrm>
            <a:off x="595175" y="2827417"/>
            <a:ext cx="4114800" cy="184666"/>
          </a:xfrm>
        </p:spPr>
        <p:txBody>
          <a:bodyPr/>
          <a:lstStyle>
            <a:lvl1pPr marL="0" indent="0">
              <a:spcBef>
                <a:spcPts val="0"/>
              </a:spcBef>
              <a:buNone/>
              <a:defRPr sz="1200">
                <a:solidFill>
                  <a:schemeClr val="accent2"/>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smtClean="0"/>
              <a:t>Divider Subtitle – Arial 12pt Regular, Title Case</a:t>
            </a:r>
          </a:p>
        </p:txBody>
      </p:sp>
      <p:sp>
        <p:nvSpPr>
          <p:cNvPr id="7" name="Text Placeholder 6"/>
          <p:cNvSpPr>
            <a:spLocks noGrp="1"/>
          </p:cNvSpPr>
          <p:nvPr>
            <p:ph type="body" sz="quarter" idx="20" hasCustomPrompt="1"/>
          </p:nvPr>
        </p:nvSpPr>
        <p:spPr bwMode="gray">
          <a:xfrm>
            <a:off x="595175" y="3711659"/>
            <a:ext cx="2286000" cy="538609"/>
          </a:xfrm>
        </p:spPr>
        <p:txBody>
          <a:bodyPr/>
          <a:lstStyle>
            <a:lvl1pPr>
              <a:spcBef>
                <a:spcPts val="300"/>
              </a:spcBef>
              <a:defRPr sz="10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smtClean="0"/>
              <a:t>Divider Bullet Placement (if needed)</a:t>
            </a:r>
          </a:p>
          <a:p>
            <a:pPr lvl="0"/>
            <a:r>
              <a:rPr lang="en-US" dirty="0" smtClean="0"/>
              <a:t>Divider Bullet Placement (if needed)</a:t>
            </a:r>
          </a:p>
          <a:p>
            <a:pPr lvl="0"/>
            <a:r>
              <a:rPr lang="en-US" dirty="0" smtClean="0"/>
              <a:t>Divider Bullet Placement (if needed)</a:t>
            </a:r>
          </a:p>
        </p:txBody>
      </p:sp>
      <p:sp>
        <p:nvSpPr>
          <p:cNvPr id="16" name="Text Placeholder 15"/>
          <p:cNvSpPr>
            <a:spLocks noGrp="1"/>
          </p:cNvSpPr>
          <p:nvPr>
            <p:ph type="body" sz="quarter" idx="21" hasCustomPrompt="1"/>
          </p:nvPr>
        </p:nvSpPr>
        <p:spPr bwMode="gray">
          <a:xfrm>
            <a:off x="4077912" y="3491875"/>
            <a:ext cx="1272143" cy="193899"/>
          </a:xfrm>
          <a:prstGeom prst="rect">
            <a:avLst/>
          </a:prstGeom>
          <a:solidFill>
            <a:schemeClr val="accent6"/>
          </a:solidFill>
          <a:ln cap="sq">
            <a:noFill/>
            <a:miter lim="800000"/>
          </a:ln>
        </p:spPr>
        <p:txBody>
          <a:bodyPr wrap="none" lIns="45720" tIns="27432" rIns="45720" bIns="27432">
            <a:spAutoFit/>
          </a:bodyPr>
          <a:lstStyle>
            <a:lvl1pPr marL="0" indent="0" algn="r">
              <a:spcBef>
                <a:spcPts val="0"/>
              </a:spcBef>
              <a:buNone/>
              <a:defRPr sz="900" cap="all" spc="0" baseline="0">
                <a:solidFill>
                  <a:schemeClr val="bg1"/>
                </a:solidFill>
                <a:latin typeface="+mj-lt"/>
              </a:defRPr>
            </a:lvl1pPr>
          </a:lstStyle>
          <a:p>
            <a:pPr lvl="0"/>
            <a:r>
              <a:rPr lang="en-US" dirty="0" smtClean="0"/>
              <a:t>Insert break type</a:t>
            </a:r>
          </a:p>
        </p:txBody>
      </p:sp>
      <p:sp>
        <p:nvSpPr>
          <p:cNvPr id="18" name="Text Placeholder 17"/>
          <p:cNvSpPr>
            <a:spLocks noGrp="1"/>
          </p:cNvSpPr>
          <p:nvPr>
            <p:ph type="body" sz="quarter" idx="22" hasCustomPrompt="1"/>
          </p:nvPr>
        </p:nvSpPr>
        <p:spPr bwMode="gray">
          <a:xfrm>
            <a:off x="5397502" y="3171239"/>
            <a:ext cx="685800" cy="1384995"/>
          </a:xfrm>
        </p:spPr>
        <p:txBody>
          <a:bodyPr/>
          <a:lstStyle>
            <a:lvl1pPr marL="0" indent="0" algn="r">
              <a:spcBef>
                <a:spcPts val="0"/>
              </a:spcBef>
              <a:buNone/>
              <a:defRPr sz="9000">
                <a:solidFill>
                  <a:schemeClr val="accent3"/>
                </a:solidFill>
                <a:latin typeface="+mj-lt"/>
              </a:defRPr>
            </a:lvl1pPr>
          </a:lstStyle>
          <a:p>
            <a:pPr lvl="0"/>
            <a:r>
              <a:rPr lang="en-US" dirty="0" smtClean="0"/>
              <a:t>#</a:t>
            </a:r>
            <a:endParaRPr lang="en-US" dirty="0"/>
          </a:p>
        </p:txBody>
      </p:sp>
      <p:sp>
        <p:nvSpPr>
          <p:cNvPr id="12"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cxnSp>
        <p:nvCxnSpPr>
          <p:cNvPr id="11" name="Straight Connector 10"/>
          <p:cNvCxnSpPr/>
          <p:nvPr userDrawn="1"/>
        </p:nvCxnSpPr>
        <p:spPr bwMode="gray">
          <a:xfrm>
            <a:off x="595175" y="3486806"/>
            <a:ext cx="4754880"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1"/>
          <p:cNvSpPr txBox="1">
            <a:spLocks/>
          </p:cNvSpPr>
          <p:nvPr userDrawn="1"/>
        </p:nvSpPr>
        <p:spPr bwMode="gray">
          <a:xfrm>
            <a:off x="6469576" y="3025755"/>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smtClean="0">
                <a:solidFill>
                  <a:schemeClr val="bg1"/>
                </a:solidFill>
              </a:rPr>
              <a:t>What’s a Break Type?</a:t>
            </a:r>
          </a:p>
          <a:p>
            <a:pPr marL="0" indent="0">
              <a:spcBef>
                <a:spcPts val="300"/>
              </a:spcBef>
              <a:buFont typeface="+mj-lt"/>
              <a:buNone/>
            </a:pPr>
            <a:r>
              <a:rPr lang="en-US" sz="800" b="0" dirty="0" smtClean="0">
                <a:solidFill>
                  <a:schemeClr val="bg1"/>
                </a:solidFill>
              </a:rPr>
              <a:t>Break types</a:t>
            </a:r>
            <a:r>
              <a:rPr lang="en-US" sz="800" b="0" baseline="0" dirty="0" smtClean="0">
                <a:solidFill>
                  <a:schemeClr val="bg1"/>
                </a:solidFill>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smtClean="0">
                <a:solidFill>
                  <a:schemeClr val="bg1"/>
                </a:solidFill>
              </a:rPr>
              <a:t>Section</a:t>
            </a:r>
          </a:p>
          <a:p>
            <a:pPr marL="117475" indent="-117475">
              <a:spcBef>
                <a:spcPts val="200"/>
              </a:spcBef>
              <a:buFont typeface="Arial" panose="020B0604020202020204" pitchFamily="34" charset="0"/>
              <a:buChar char="•"/>
            </a:pPr>
            <a:r>
              <a:rPr lang="en-US" sz="800" b="0" baseline="0" dirty="0" smtClean="0">
                <a:solidFill>
                  <a:schemeClr val="bg1"/>
                </a:solidFill>
              </a:rPr>
              <a:t>Chapter</a:t>
            </a:r>
          </a:p>
          <a:p>
            <a:pPr marL="117475" indent="-117475">
              <a:spcBef>
                <a:spcPts val="200"/>
              </a:spcBef>
              <a:buFont typeface="Arial" panose="020B0604020202020204" pitchFamily="34" charset="0"/>
              <a:buChar char="•"/>
            </a:pPr>
            <a:r>
              <a:rPr lang="en-US" sz="800" b="0" baseline="0" dirty="0" smtClean="0">
                <a:solidFill>
                  <a:schemeClr val="bg1"/>
                </a:solidFill>
              </a:rPr>
              <a:t>Essay</a:t>
            </a:r>
          </a:p>
          <a:p>
            <a:pPr marL="117475" indent="-117475">
              <a:spcBef>
                <a:spcPts val="200"/>
              </a:spcBef>
              <a:buFont typeface="Arial" panose="020B0604020202020204" pitchFamily="34" charset="0"/>
              <a:buChar char="•"/>
            </a:pPr>
            <a:r>
              <a:rPr lang="en-US" sz="800" b="0" baseline="0" dirty="0" smtClean="0">
                <a:solidFill>
                  <a:schemeClr val="bg1"/>
                </a:solidFill>
              </a:rPr>
              <a:t>Appendix</a:t>
            </a:r>
          </a:p>
          <a:p>
            <a:pPr marL="117475" indent="-117475">
              <a:spcBef>
                <a:spcPts val="200"/>
              </a:spcBef>
              <a:buFont typeface="Arial" panose="020B0604020202020204" pitchFamily="34" charset="0"/>
              <a:buChar char="•"/>
            </a:pPr>
            <a:r>
              <a:rPr lang="en-US" sz="800" b="0" baseline="0" dirty="0" smtClean="0">
                <a:solidFill>
                  <a:schemeClr val="bg1"/>
                </a:solidFill>
              </a:rPr>
              <a:t>Etc.</a:t>
            </a:r>
          </a:p>
          <a:p>
            <a:pPr marL="0" indent="0">
              <a:spcBef>
                <a:spcPts val="600"/>
              </a:spcBef>
              <a:buFont typeface="Arial" panose="020B0604020202020204" pitchFamily="34" charset="0"/>
              <a:buNone/>
            </a:pPr>
            <a:r>
              <a:rPr lang="en-US" sz="800" b="0" i="1" baseline="0" dirty="0" smtClean="0">
                <a:solidFill>
                  <a:schemeClr val="bg1"/>
                </a:solidFill>
              </a:rPr>
              <a:t>If not needed, you may delete the break type box.</a:t>
            </a:r>
            <a:endParaRPr lang="en-US" sz="800" b="0" i="1" dirty="0">
              <a:solidFill>
                <a:schemeClr val="bg1"/>
              </a:solidFill>
            </a:endParaRPr>
          </a:p>
        </p:txBody>
      </p:sp>
    </p:spTree>
    <p:extLst>
      <p:ext uri="{BB962C8B-B14F-4D97-AF65-F5344CB8AC3E}">
        <p14:creationId xmlns:p14="http://schemas.microsoft.com/office/powerpoint/2010/main" val="99756261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73" userDrawn="1">
          <p15:clr>
            <a:srgbClr val="FBAE40"/>
          </p15:clr>
        </p15:guide>
        <p15:guide id="2" orient="horz" pos="1717" userDrawn="1">
          <p15:clr>
            <a:srgbClr val="FBAE40"/>
          </p15:clr>
        </p15:guide>
        <p15:guide id="3" orient="horz" pos="177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p:spPr>
        <p:txBody>
          <a:bodyPr/>
          <a:lstStyle/>
          <a:p>
            <a:r>
              <a:rPr lang="en-US" dirty="0" smtClean="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Top Kicker – Arial 9pt Regular, Use Title Case</a:t>
            </a:r>
          </a:p>
        </p:txBody>
      </p:sp>
      <p:sp>
        <p:nvSpPr>
          <p:cNvPr id="7" name="Text Placeholder 6"/>
          <p:cNvSpPr>
            <a:spLocks noGrp="1"/>
          </p:cNvSpPr>
          <p:nvPr>
            <p:ph type="body" sz="quarter" idx="27" hasCustomPrompt="1"/>
          </p:nvPr>
        </p:nvSpPr>
        <p:spPr bwMode="gray">
          <a:xfrm>
            <a:off x="5003006" y="4542068"/>
            <a:ext cx="1397794" cy="258532"/>
          </a:xfrm>
        </p:spPr>
        <p:txBody>
          <a:bodyPr rIns="45720" bIns="27432" anchor="b" anchorCtr="0"/>
          <a:lstStyle>
            <a:lvl1pPr marL="0" indent="0">
              <a:spcBef>
                <a:spcPts val="0"/>
              </a:spcBef>
              <a:buNone/>
              <a:defRPr sz="500" baseline="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10"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Tree>
    <p:extLst>
      <p:ext uri="{BB962C8B-B14F-4D97-AF65-F5344CB8AC3E}">
        <p14:creationId xmlns:p14="http://schemas.microsoft.com/office/powerpoint/2010/main" val="2553152389"/>
      </p:ext>
    </p:extLst>
  </p:cSld>
  <p:clrMapOvr>
    <a:masterClrMapping/>
  </p:clrMapOvr>
  <p:extLst mod="1">
    <p:ext uri="{DCECCB84-F9BA-43D5-87BE-67443E8EF086}">
      <p15:sldGuideLst xmlns:p15="http://schemas.microsoft.com/office/powerpoint/2012/main">
        <p15:guide id="1" orient="horz" pos="2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3" name="Straight Connector 12"/>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320675" y="317903"/>
            <a:ext cx="5759450" cy="276999"/>
          </a:xfrm>
        </p:spPr>
        <p:txBody>
          <a:bodyPr/>
          <a:lstStyle/>
          <a:p>
            <a:r>
              <a:rPr lang="en-US" dirty="0" smtClean="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Top Kicker – Arial 9pt Regular, Use Title Case</a:t>
            </a:r>
          </a:p>
        </p:txBody>
      </p:sp>
      <p:sp>
        <p:nvSpPr>
          <p:cNvPr id="10" name="Text Placeholder 6"/>
          <p:cNvSpPr>
            <a:spLocks noGrp="1"/>
          </p:cNvSpPr>
          <p:nvPr>
            <p:ph type="body" sz="quarter" idx="27" hasCustomPrompt="1"/>
          </p:nvPr>
        </p:nvSpPr>
        <p:spPr bwMode="gray">
          <a:xfrm>
            <a:off x="5001768" y="4542068"/>
            <a:ext cx="1399032" cy="258532"/>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15"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Tree>
    <p:extLst>
      <p:ext uri="{BB962C8B-B14F-4D97-AF65-F5344CB8AC3E}">
        <p14:creationId xmlns:p14="http://schemas.microsoft.com/office/powerpoint/2010/main" val="34101580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10" name="Title 2"/>
          <p:cNvSpPr>
            <a:spLocks noGrp="1"/>
          </p:cNvSpPr>
          <p:nvPr>
            <p:ph type="title" hasCustomPrompt="1"/>
          </p:nvPr>
        </p:nvSpPr>
        <p:spPr bwMode="gray">
          <a:xfrm>
            <a:off x="320675" y="317903"/>
            <a:ext cx="5759450" cy="276999"/>
          </a:xfrm>
        </p:spPr>
        <p:txBody>
          <a:bodyPr/>
          <a:lstStyle/>
          <a:p>
            <a:r>
              <a:rPr lang="en-US" dirty="0" smtClean="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Use dark background slides sparingly as impact slides (ex: a single quote, statistic, or large image). See sample impact slides in the AB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5001768" y="4542068"/>
            <a:ext cx="1399032" cy="258532"/>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15"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Tree>
    <p:extLst>
      <p:ext uri="{BB962C8B-B14F-4D97-AF65-F5344CB8AC3E}">
        <p14:creationId xmlns:p14="http://schemas.microsoft.com/office/powerpoint/2010/main" val="1592438710"/>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hyperlink" Target="http://www.advisory.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TextBox 6">
            <a:hlinkClick r:id="rId37"/>
          </p:cNvPr>
          <p:cNvSpPr txBox="1"/>
          <p:nvPr/>
        </p:nvSpPr>
        <p:spPr bwMode="gray">
          <a:xfrm>
            <a:off x="-2" y="4695956"/>
            <a:ext cx="2103120" cy="104644"/>
          </a:xfrm>
          <a:prstGeom prst="rect">
            <a:avLst/>
          </a:prstGeom>
          <a:noFill/>
        </p:spPr>
        <p:txBody>
          <a:bodyPr wrap="square" lIns="45720" tIns="0" rIns="45720" bIns="27432"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mn-cs"/>
              </a:rPr>
              <a:t>©</a:t>
            </a:r>
            <a:r>
              <a:rPr kumimoji="0" lang="en-US" sz="500" b="0" i="0" u="none" strike="noStrike" kern="1200" cap="none" spc="0" normalizeH="0" baseline="0" noProof="0" dirty="0" smtClean="0">
                <a:ln>
                  <a:noFill/>
                </a:ln>
                <a:solidFill>
                  <a:schemeClr val="accent3"/>
                </a:solidFill>
                <a:effectLst/>
                <a:uLnTx/>
                <a:uFillTx/>
                <a:latin typeface="+mn-lt"/>
                <a:ea typeface="+mn-ea"/>
                <a:cs typeface="+mn-cs"/>
              </a:rPr>
              <a:t>2018 Advisory Board </a:t>
            </a:r>
            <a:r>
              <a:rPr kumimoji="0" lang="en-US" sz="500" b="0" i="0" u="none" strike="noStrike" kern="1200" cap="none" spc="0" normalizeH="0" baseline="0" noProof="0" dirty="0" smtClean="0">
                <a:ln>
                  <a:noFill/>
                </a:ln>
                <a:solidFill>
                  <a:schemeClr val="accent3"/>
                </a:solidFill>
                <a:effectLst/>
                <a:uLnTx/>
                <a:uFillTx/>
                <a:latin typeface="Arial"/>
                <a:ea typeface="+mn-ea"/>
                <a:cs typeface="Arial"/>
              </a:rPr>
              <a:t>• All Rights Reserved </a:t>
            </a:r>
            <a:r>
              <a:rPr kumimoji="0" lang="en-US" sz="500" b="0" i="0" u="none" strike="noStrike" kern="1200" cap="none" spc="0" normalizeH="0" baseline="0" noProof="0" dirty="0" smtClean="0">
                <a:ln>
                  <a:noFill/>
                </a:ln>
                <a:solidFill>
                  <a:schemeClr val="accent3"/>
                </a:solidFill>
                <a:effectLst/>
                <a:uLnTx/>
                <a:uFillTx/>
                <a:latin typeface="+mn-lt"/>
                <a:ea typeface="+mn-ea"/>
                <a:cs typeface="+mn-cs"/>
              </a:rPr>
              <a:t>• </a:t>
            </a:r>
            <a:r>
              <a:rPr kumimoji="0" lang="en-US" sz="500" b="1" i="0" u="none" strike="noStrike" kern="1200" cap="none" spc="0" normalizeH="0" baseline="0" noProof="0" dirty="0" smtClean="0">
                <a:ln>
                  <a:noFill/>
                </a:ln>
                <a:solidFill>
                  <a:schemeClr val="accent3"/>
                </a:solidFill>
                <a:effectLst/>
                <a:uLnTx/>
                <a:uFillTx/>
                <a:latin typeface="+mn-lt"/>
                <a:ea typeface="+mn-ea"/>
                <a:cs typeface="+mn-cs"/>
              </a:rPr>
              <a:t>advisory.com</a:t>
            </a:r>
            <a:endParaRPr kumimoji="0" lang="en-US" sz="500" b="0"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16" name="Text Placeholder 1"/>
          <p:cNvSpPr>
            <a:spLocks noGrp="1"/>
          </p:cNvSpPr>
          <p:nvPr>
            <p:ph type="body" idx="1"/>
          </p:nvPr>
        </p:nvSpPr>
        <p:spPr bwMode="gray">
          <a:xfrm>
            <a:off x="2297420" y="1451323"/>
            <a:ext cx="1805960" cy="1897955"/>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smtClean="0"/>
              <a:t>Slide Title – Arial 18pt Bold, Use Title Case</a:t>
            </a:r>
          </a:p>
        </p:txBody>
      </p:sp>
    </p:spTree>
    <p:extLst>
      <p:ext uri="{BB962C8B-B14F-4D97-AF65-F5344CB8AC3E}">
        <p14:creationId xmlns:p14="http://schemas.microsoft.com/office/powerpoint/2010/main" val="196734273"/>
      </p:ext>
    </p:extLst>
  </p:cSld>
  <p:clrMap bg1="lt1" tx1="dk1" bg2="lt2" tx2="dk2" accent1="accent1" accent2="accent2" accent3="accent3" accent4="accent4" accent5="accent5" accent6="accent6" hlink="hlink" folHlink="folHlink"/>
  <p:sldLayoutIdLst>
    <p:sldLayoutId id="2147483796" r:id="rId1"/>
    <p:sldLayoutId id="2147483791" r:id="rId2"/>
    <p:sldLayoutId id="2147483795" r:id="rId3"/>
    <p:sldLayoutId id="2147483773" r:id="rId4"/>
    <p:sldLayoutId id="2147483793" r:id="rId5"/>
    <p:sldLayoutId id="2147483794" r:id="rId6"/>
    <p:sldLayoutId id="2147483776" r:id="rId7"/>
    <p:sldLayoutId id="2147483777" r:id="rId8"/>
    <p:sldLayoutId id="2147483778"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7" r:id="rId21"/>
    <p:sldLayoutId id="2147483798" r:id="rId22"/>
    <p:sldLayoutId id="2147483799" r:id="rId23"/>
    <p:sldLayoutId id="2147483800" r:id="rId24"/>
    <p:sldLayoutId id="2147483802" r:id="rId25"/>
    <p:sldLayoutId id="2147483803" r:id="rId26"/>
    <p:sldLayoutId id="2147483804" r:id="rId27"/>
    <p:sldLayoutId id="2147483805" r:id="rId28"/>
    <p:sldLayoutId id="2147483806" r:id="rId29"/>
    <p:sldLayoutId id="2147483807" r:id="rId30"/>
    <p:sldLayoutId id="2147483808" r:id="rId31"/>
    <p:sldLayoutId id="2147483809" r:id="rId32"/>
    <p:sldLayoutId id="2147483810" r:id="rId33"/>
    <p:sldLayoutId id="2147483811" r:id="rId34"/>
    <p:sldLayoutId id="2147483812" r:id="rId35"/>
  </p:sldLayoutIdLst>
  <p:timing>
    <p:tnLst>
      <p:par>
        <p:cTn id="1" dur="indefinite" restart="never" nodeType="tmRoot"/>
      </p:par>
    </p:tnLst>
  </p:timing>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spcBef>
          <a:spcPts val="300"/>
        </a:spcBef>
        <a:defRPr sz="900" kern="1200">
          <a:solidFill>
            <a:schemeClr val="tx1"/>
          </a:solidFill>
          <a:latin typeface="+mn-lt"/>
          <a:ea typeface="+mn-ea"/>
          <a:cs typeface="+mn-cs"/>
        </a:defRPr>
      </a:lvl1pPr>
      <a:lvl2pPr marL="1143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2pPr>
      <a:lvl3pPr marL="2286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3pPr>
      <a:lvl4pPr marL="3429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4pPr>
      <a:lvl5pPr marL="4572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5pPr>
      <a:lvl6pPr marL="5715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6pPr>
      <a:lvl7pPr marL="6858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7pPr>
      <a:lvl8pPr marL="8001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8pPr>
      <a:lvl9pPr marL="9144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8" userDrawn="1">
          <p15:clr>
            <a:srgbClr val="C35EA4"/>
          </p15:clr>
        </p15:guide>
        <p15:guide id="2" pos="3834" userDrawn="1">
          <p15:clr>
            <a:srgbClr val="C35EA4"/>
          </p15:clr>
        </p15:guide>
        <p15:guide id="3" orient="horz" pos="2837"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chart" Target="../charts/chart1.xml"/><Relationship Id="rId7" Type="http://schemas.openxmlformats.org/officeDocument/2006/relationships/image" Target="../media/image15.png"/><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chart" Target="../charts/chart3.xml"/><Relationship Id="rId10" Type="http://schemas.openxmlformats.org/officeDocument/2006/relationships/image" Target="../media/image18.png"/><Relationship Id="rId4" Type="http://schemas.openxmlformats.org/officeDocument/2006/relationships/chart" Target="../charts/chart2.xml"/><Relationship Id="rId9" Type="http://schemas.openxmlformats.org/officeDocument/2006/relationships/image" Target="../media/image17.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521743" y="1953544"/>
            <a:ext cx="3685738" cy="615553"/>
          </a:xfrm>
        </p:spPr>
        <p:txBody>
          <a:bodyPr/>
          <a:lstStyle/>
          <a:p>
            <a:r>
              <a:rPr lang="en-US" dirty="0" smtClean="0"/>
              <a:t>Clinical Decision Support for Advanced Imaging</a:t>
            </a:r>
            <a:endParaRPr lang="en-US" dirty="0"/>
          </a:p>
        </p:txBody>
      </p:sp>
      <p:sp>
        <p:nvSpPr>
          <p:cNvPr id="6" name="Text Placeholder 5"/>
          <p:cNvSpPr>
            <a:spLocks noGrp="1"/>
          </p:cNvSpPr>
          <p:nvPr>
            <p:ph type="body" sz="quarter" idx="17"/>
          </p:nvPr>
        </p:nvSpPr>
        <p:spPr>
          <a:xfrm>
            <a:off x="1866845" y="396088"/>
            <a:ext cx="2170565" cy="184666"/>
          </a:xfrm>
        </p:spPr>
        <p:txBody>
          <a:bodyPr/>
          <a:lstStyle/>
          <a:p>
            <a:r>
              <a:rPr lang="en-US" dirty="0" smtClean="0"/>
              <a:t>[Your Institution Name Here]</a:t>
            </a:r>
            <a:endParaRPr lang="en-US" dirty="0"/>
          </a:p>
        </p:txBody>
      </p:sp>
      <p:sp>
        <p:nvSpPr>
          <p:cNvPr id="2" name="Text Placeholder 1"/>
          <p:cNvSpPr>
            <a:spLocks noGrp="1"/>
          </p:cNvSpPr>
          <p:nvPr>
            <p:ph type="body" sz="quarter" idx="19"/>
          </p:nvPr>
        </p:nvSpPr>
        <p:spPr/>
        <p:txBody>
          <a:bodyPr/>
          <a:lstStyle/>
          <a:p>
            <a:endParaRPr lang="en-US"/>
          </a:p>
        </p:txBody>
      </p:sp>
      <p:sp>
        <p:nvSpPr>
          <p:cNvPr id="9" name="Line Callout 1 8"/>
          <p:cNvSpPr/>
          <p:nvPr/>
        </p:nvSpPr>
        <p:spPr bwMode="gray">
          <a:xfrm>
            <a:off x="1281954" y="1095474"/>
            <a:ext cx="1476406" cy="369332"/>
          </a:xfrm>
          <a:prstGeom prst="borderCallout1">
            <a:avLst>
              <a:gd name="adj1" fmla="val 1055"/>
              <a:gd name="adj2" fmla="val 29081"/>
              <a:gd name="adj3" fmla="val -69089"/>
              <a:gd name="adj4" fmla="val 12783"/>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t>Copy and past your organization’s logo here</a:t>
            </a:r>
          </a:p>
        </p:txBody>
      </p:sp>
    </p:spTree>
    <p:extLst>
      <p:ext uri="{BB962C8B-B14F-4D97-AF65-F5344CB8AC3E}">
        <p14:creationId xmlns:p14="http://schemas.microsoft.com/office/powerpoint/2010/main" val="1217888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320675" y="317903"/>
            <a:ext cx="5759450" cy="276999"/>
          </a:xfrm>
        </p:spPr>
        <p:txBody>
          <a:bodyPr/>
          <a:lstStyle/>
          <a:p>
            <a:r>
              <a:rPr lang="en-US" dirty="0"/>
              <a:t>Data, Collaboration Key to Successful Negotiation </a:t>
            </a:r>
          </a:p>
        </p:txBody>
      </p:sp>
      <p:sp>
        <p:nvSpPr>
          <p:cNvPr id="8" name="Text Placeholder 7"/>
          <p:cNvSpPr>
            <a:spLocks noGrp="1"/>
          </p:cNvSpPr>
          <p:nvPr>
            <p:ph type="body" sz="quarter" idx="25"/>
          </p:nvPr>
        </p:nvSpPr>
        <p:spPr/>
        <p:txBody>
          <a:bodyPr/>
          <a:lstStyle/>
          <a:p>
            <a:r>
              <a:rPr lang="en-US" i="1" dirty="0" smtClean="0"/>
              <a:t>(Continued)</a:t>
            </a:r>
            <a:endParaRPr lang="en-US" i="1" dirty="0"/>
          </a:p>
        </p:txBody>
      </p:sp>
      <p:sp>
        <p:nvSpPr>
          <p:cNvPr id="9" name="Text Placeholder 8"/>
          <p:cNvSpPr>
            <a:spLocks noGrp="1"/>
          </p:cNvSpPr>
          <p:nvPr>
            <p:ph type="body" sz="quarter" idx="26"/>
          </p:nvPr>
        </p:nvSpPr>
        <p:spPr/>
        <p:txBody>
          <a:bodyPr/>
          <a:lstStyle/>
          <a:p>
            <a:endParaRPr lang="en-US"/>
          </a:p>
        </p:txBody>
      </p:sp>
      <p:sp>
        <p:nvSpPr>
          <p:cNvPr id="10" name="Text Placeholder 9"/>
          <p:cNvSpPr>
            <a:spLocks noGrp="1"/>
          </p:cNvSpPr>
          <p:nvPr>
            <p:ph type="body" sz="quarter" idx="27"/>
          </p:nvPr>
        </p:nvSpPr>
        <p:spPr>
          <a:xfrm>
            <a:off x="4732020" y="4619012"/>
            <a:ext cx="1668780" cy="181588"/>
          </a:xfrm>
        </p:spPr>
        <p:txBody>
          <a:bodyPr/>
          <a:lstStyle/>
          <a:p>
            <a:r>
              <a:rPr lang="en-US" dirty="0" smtClean="0"/>
              <a:t>Source: Imaging Performance Partnership interviews and analysis.  </a:t>
            </a:r>
            <a:endParaRPr lang="en-US" dirty="0"/>
          </a:p>
        </p:txBody>
      </p:sp>
      <p:sp>
        <p:nvSpPr>
          <p:cNvPr id="12" name="TextBox 11"/>
          <p:cNvSpPr txBox="1"/>
          <p:nvPr/>
        </p:nvSpPr>
        <p:spPr bwMode="gray">
          <a:xfrm>
            <a:off x="583976" y="1041751"/>
            <a:ext cx="5232848" cy="3461987"/>
          </a:xfrm>
          <a:prstGeom prst="rect">
            <a:avLst/>
          </a:prstGeom>
          <a:solidFill>
            <a:schemeClr val="accent1"/>
          </a:solidFill>
          <a:ln w="6350">
            <a:solidFill>
              <a:schemeClr val="bg1"/>
            </a:solidFill>
          </a:ln>
        </p:spPr>
        <p:txBody>
          <a:bodyPr wrap="square" lIns="182880" tIns="274320" rIns="182880" bIns="0" rtlCol="0">
            <a:noAutofit/>
          </a:bodyPr>
          <a:lstStyle/>
          <a:p>
            <a:r>
              <a:rPr lang="en-US" sz="1100" b="1" dirty="0">
                <a:solidFill>
                  <a:srgbClr val="333E48"/>
                </a:solidFill>
              </a:rPr>
              <a:t>Case in Brief: </a:t>
            </a:r>
            <a:r>
              <a:rPr lang="en-US" sz="1100" b="1" dirty="0" smtClean="0">
                <a:solidFill>
                  <a:srgbClr val="333E48"/>
                </a:solidFill>
              </a:rPr>
              <a:t>Windsor Health System</a:t>
            </a:r>
            <a:r>
              <a:rPr lang="en-US" sz="1100" b="1" baseline="30000" dirty="0" smtClean="0">
                <a:solidFill>
                  <a:srgbClr val="333E48"/>
                </a:solidFill>
              </a:rPr>
              <a:t>1</a:t>
            </a:r>
            <a:endParaRPr lang="en-US" sz="1100" b="1" baseline="30000" dirty="0">
              <a:solidFill>
                <a:srgbClr val="333E48"/>
              </a:solidFill>
            </a:endParaRPr>
          </a:p>
        </p:txBody>
      </p:sp>
      <p:grpSp>
        <p:nvGrpSpPr>
          <p:cNvPr id="13" name="Group 12"/>
          <p:cNvGrpSpPr/>
          <p:nvPr/>
        </p:nvGrpSpPr>
        <p:grpSpPr bwMode="gray">
          <a:xfrm>
            <a:off x="583977" y="1041753"/>
            <a:ext cx="319390" cy="231410"/>
            <a:chOff x="815763" y="1865419"/>
            <a:chExt cx="319390" cy="218673"/>
          </a:xfrm>
        </p:grpSpPr>
        <p:sp>
          <p:nvSpPr>
            <p:cNvPr id="14" name="Freeform 13"/>
            <p:cNvSpPr/>
            <p:nvPr/>
          </p:nvSpPr>
          <p:spPr bwMode="gray">
            <a:xfrm flipH="1">
              <a:off x="815763" y="186541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Plus 14"/>
            <p:cNvSpPr/>
            <p:nvPr/>
          </p:nvSpPr>
          <p:spPr bwMode="gray">
            <a:xfrm>
              <a:off x="837867" y="188041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rgbClr val="DBE1E5"/>
                </a:solidFill>
              </a:endParaRPr>
            </a:p>
          </p:txBody>
        </p:sp>
      </p:grpSp>
      <p:sp>
        <p:nvSpPr>
          <p:cNvPr id="16" name="Text Placeholder 1"/>
          <p:cNvSpPr txBox="1">
            <a:spLocks/>
          </p:cNvSpPr>
          <p:nvPr/>
        </p:nvSpPr>
        <p:spPr bwMode="gray">
          <a:xfrm>
            <a:off x="599384" y="1488838"/>
            <a:ext cx="5217440" cy="3365024"/>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900" dirty="0" smtClean="0"/>
              <a:t>400-bed academic medical center located in Midwest</a:t>
            </a:r>
            <a:endParaRPr lang="en-US" sz="900" dirty="0"/>
          </a:p>
          <a:p>
            <a:r>
              <a:rPr lang="en-US" sz="900" dirty="0" smtClean="0"/>
              <a:t>Health system, payer developed shared preauthorization model; exams scored appropriate by CDS exempt from preauthorization, managed by health system; all other exams undergo traditional preauthorization process, managed by RBM</a:t>
            </a:r>
          </a:p>
          <a:p>
            <a:r>
              <a:rPr lang="en-US" sz="900" dirty="0" smtClean="0"/>
              <a:t>Health system regularly </a:t>
            </a:r>
            <a:r>
              <a:rPr lang="en-US" sz="900" dirty="0"/>
              <a:t>initiated </a:t>
            </a:r>
            <a:r>
              <a:rPr lang="en-US" sz="900" dirty="0" smtClean="0"/>
              <a:t>imaging utilization management conversations </a:t>
            </a:r>
            <a:r>
              <a:rPr lang="en-US" sz="900" dirty="0"/>
              <a:t>at payer meetings starting in </a:t>
            </a:r>
            <a:r>
              <a:rPr lang="en-US" sz="900" dirty="0" smtClean="0"/>
              <a:t>2014, process began June 2018</a:t>
            </a:r>
          </a:p>
          <a:p>
            <a:r>
              <a:rPr lang="en-US" sz="900" dirty="0" smtClean="0"/>
              <a:t>Challenge to determine exact preauthorization structure; RBM first asked health system to manage all exams scored by CDS, health system then asked to manage only appropriate exams due to lack of infrastructure </a:t>
            </a:r>
            <a:r>
              <a:rPr lang="en-US" sz="900" dirty="0"/>
              <a:t>to review low-scored and unscored </a:t>
            </a:r>
            <a:r>
              <a:rPr lang="en-US" sz="900" dirty="0" smtClean="0"/>
              <a:t>orders, deny </a:t>
            </a:r>
            <a:r>
              <a:rPr lang="en-US" sz="900" dirty="0"/>
              <a:t>physician requests </a:t>
            </a:r>
            <a:endParaRPr lang="en-US" sz="900" dirty="0" smtClean="0"/>
          </a:p>
          <a:p>
            <a:pPr lvl="1"/>
            <a:r>
              <a:rPr lang="en-US" sz="900" dirty="0" smtClean="0"/>
              <a:t>Applicable only for exams ordered and furnished by health system providers</a:t>
            </a:r>
          </a:p>
          <a:p>
            <a:r>
              <a:rPr lang="en-US" sz="900" dirty="0" smtClean="0"/>
              <a:t>Roughly 6% of patient population covered by payer, including health system employees </a:t>
            </a:r>
          </a:p>
          <a:p>
            <a:pPr lvl="1"/>
            <a:r>
              <a:rPr lang="en-US" sz="900" dirty="0" smtClean="0"/>
              <a:t>Expected to impact about 25 advanced imaging exams per week </a:t>
            </a:r>
            <a:endParaRPr lang="en-US" sz="900" dirty="0"/>
          </a:p>
          <a:p>
            <a:r>
              <a:rPr lang="en-US" sz="900" dirty="0" smtClean="0"/>
              <a:t>Plan to first educate schedulers on accommodating same or next-day exams for appropriate exams</a:t>
            </a:r>
          </a:p>
          <a:p>
            <a:pPr lvl="1"/>
            <a:r>
              <a:rPr lang="en-US" sz="900" dirty="0" smtClean="0"/>
              <a:t>Once process runs smoothly will educate physicians about benefits at department meetings, in organization-wide emails</a:t>
            </a:r>
            <a:endParaRPr lang="en-US" sz="900" dirty="0"/>
          </a:p>
          <a:p>
            <a:endParaRPr lang="en-US" sz="900" dirty="0"/>
          </a:p>
          <a:p>
            <a:endParaRPr lang="en-US" sz="900" dirty="0" smtClean="0"/>
          </a:p>
        </p:txBody>
      </p:sp>
      <p:sp>
        <p:nvSpPr>
          <p:cNvPr id="3" name="Text Placeholder 2"/>
          <p:cNvSpPr>
            <a:spLocks noGrp="1"/>
          </p:cNvSpPr>
          <p:nvPr>
            <p:ph type="body" sz="quarter" idx="28"/>
          </p:nvPr>
        </p:nvSpPr>
        <p:spPr>
          <a:xfrm>
            <a:off x="0" y="4544011"/>
            <a:ext cx="1746504" cy="76944"/>
          </a:xfrm>
        </p:spPr>
        <p:txBody>
          <a:bodyPr/>
          <a:lstStyle/>
          <a:p>
            <a:r>
              <a:rPr lang="en-US" dirty="0" smtClean="0"/>
              <a:t>Pseudonym. </a:t>
            </a:r>
            <a:endParaRPr lang="en-US" dirty="0"/>
          </a:p>
        </p:txBody>
      </p:sp>
    </p:spTree>
    <p:extLst>
      <p:ext uri="{BB962C8B-B14F-4D97-AF65-F5344CB8AC3E}">
        <p14:creationId xmlns:p14="http://schemas.microsoft.com/office/powerpoint/2010/main" val="4110669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245861" y="2760769"/>
            <a:ext cx="1681141" cy="777149"/>
            <a:chOff x="245860" y="2760769"/>
            <a:chExt cx="1956319" cy="777149"/>
          </a:xfrm>
        </p:grpSpPr>
        <p:cxnSp>
          <p:nvCxnSpPr>
            <p:cNvPr id="80" name="Straight Connector 79"/>
            <p:cNvCxnSpPr>
              <a:stCxn id="31" idx="1"/>
              <a:endCxn id="31" idx="2"/>
            </p:cNvCxnSpPr>
            <p:nvPr/>
          </p:nvCxnSpPr>
          <p:spPr bwMode="gray">
            <a:xfrm flipH="1">
              <a:off x="1743005" y="2761100"/>
              <a:ext cx="459174" cy="776818"/>
            </a:xfrm>
            <a:prstGeom prst="line">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1" name="Trapezoid 16"/>
            <p:cNvSpPr/>
            <p:nvPr/>
          </p:nvSpPr>
          <p:spPr bwMode="gray">
            <a:xfrm rot="10800000">
              <a:off x="245860" y="2760769"/>
              <a:ext cx="1956319" cy="777149"/>
            </a:xfrm>
            <a:custGeom>
              <a:avLst/>
              <a:gdLst>
                <a:gd name="connsiteX0" fmla="*/ 0 w 2106416"/>
                <a:gd name="connsiteY0" fmla="*/ 564078 h 564078"/>
                <a:gd name="connsiteX1" fmla="*/ 294793 w 2106416"/>
                <a:gd name="connsiteY1" fmla="*/ 0 h 564078"/>
                <a:gd name="connsiteX2" fmla="*/ 1811623 w 2106416"/>
                <a:gd name="connsiteY2" fmla="*/ 0 h 564078"/>
                <a:gd name="connsiteX3" fmla="*/ 2106416 w 2106416"/>
                <a:gd name="connsiteY3" fmla="*/ 564078 h 564078"/>
                <a:gd name="connsiteX4" fmla="*/ 0 w 2106416"/>
                <a:gd name="connsiteY4" fmla="*/ 564078 h 564078"/>
                <a:gd name="connsiteX0" fmla="*/ 0 w 2106416"/>
                <a:gd name="connsiteY0" fmla="*/ 564078 h 564078"/>
                <a:gd name="connsiteX1" fmla="*/ 294793 w 2106416"/>
                <a:gd name="connsiteY1" fmla="*/ 0 h 564078"/>
                <a:gd name="connsiteX2" fmla="*/ 1600607 w 2106416"/>
                <a:gd name="connsiteY2" fmla="*/ 0 h 564078"/>
                <a:gd name="connsiteX3" fmla="*/ 2106416 w 2106416"/>
                <a:gd name="connsiteY3" fmla="*/ 564078 h 564078"/>
                <a:gd name="connsiteX4" fmla="*/ 0 w 2106416"/>
                <a:gd name="connsiteY4" fmla="*/ 564078 h 564078"/>
                <a:gd name="connsiteX0" fmla="*/ 0 w 1605254"/>
                <a:gd name="connsiteY0" fmla="*/ 564078 h 564078"/>
                <a:gd name="connsiteX1" fmla="*/ 294793 w 1605254"/>
                <a:gd name="connsiteY1" fmla="*/ 0 h 564078"/>
                <a:gd name="connsiteX2" fmla="*/ 1600607 w 1605254"/>
                <a:gd name="connsiteY2" fmla="*/ 0 h 564078"/>
                <a:gd name="connsiteX3" fmla="*/ 1605254 w 1605254"/>
                <a:gd name="connsiteY3" fmla="*/ 564078 h 564078"/>
                <a:gd name="connsiteX4" fmla="*/ 0 w 1605254"/>
                <a:gd name="connsiteY4" fmla="*/ 564078 h 564078"/>
                <a:gd name="connsiteX0" fmla="*/ 0 w 1605254"/>
                <a:gd name="connsiteY0" fmla="*/ 564078 h 564078"/>
                <a:gd name="connsiteX1" fmla="*/ 307283 w 1605254"/>
                <a:gd name="connsiteY1" fmla="*/ 0 h 564078"/>
                <a:gd name="connsiteX2" fmla="*/ 1600607 w 1605254"/>
                <a:gd name="connsiteY2" fmla="*/ 0 h 564078"/>
                <a:gd name="connsiteX3" fmla="*/ 1605254 w 1605254"/>
                <a:gd name="connsiteY3" fmla="*/ 564078 h 564078"/>
                <a:gd name="connsiteX4" fmla="*/ 0 w 1605254"/>
                <a:gd name="connsiteY4" fmla="*/ 564078 h 564078"/>
                <a:gd name="connsiteX0" fmla="*/ 1605254 w 1707668"/>
                <a:gd name="connsiteY0" fmla="*/ 564078 h 610146"/>
                <a:gd name="connsiteX1" fmla="*/ 0 w 1707668"/>
                <a:gd name="connsiteY1" fmla="*/ 564078 h 610146"/>
                <a:gd name="connsiteX2" fmla="*/ 307283 w 1707668"/>
                <a:gd name="connsiteY2" fmla="*/ 0 h 610146"/>
                <a:gd name="connsiteX3" fmla="*/ 1600607 w 1707668"/>
                <a:gd name="connsiteY3" fmla="*/ 0 h 610146"/>
                <a:gd name="connsiteX4" fmla="*/ 1707668 w 1707668"/>
                <a:gd name="connsiteY4" fmla="*/ 610146 h 610146"/>
                <a:gd name="connsiteX0" fmla="*/ 1605254 w 1605254"/>
                <a:gd name="connsiteY0" fmla="*/ 564078 h 564078"/>
                <a:gd name="connsiteX1" fmla="*/ 0 w 1605254"/>
                <a:gd name="connsiteY1" fmla="*/ 564078 h 564078"/>
                <a:gd name="connsiteX2" fmla="*/ 307283 w 1605254"/>
                <a:gd name="connsiteY2" fmla="*/ 0 h 564078"/>
                <a:gd name="connsiteX3" fmla="*/ 1600607 w 1605254"/>
                <a:gd name="connsiteY3" fmla="*/ 0 h 564078"/>
                <a:gd name="connsiteX0" fmla="*/ 1605254 w 1605254"/>
                <a:gd name="connsiteY0" fmla="*/ 564078 h 564318"/>
                <a:gd name="connsiteX1" fmla="*/ 1298999 w 1605254"/>
                <a:gd name="connsiteY1" fmla="*/ 564318 h 564318"/>
                <a:gd name="connsiteX2" fmla="*/ 0 w 1605254"/>
                <a:gd name="connsiteY2" fmla="*/ 564078 h 564318"/>
                <a:gd name="connsiteX3" fmla="*/ 307283 w 1605254"/>
                <a:gd name="connsiteY3" fmla="*/ 0 h 564318"/>
                <a:gd name="connsiteX4" fmla="*/ 1600607 w 1605254"/>
                <a:gd name="connsiteY4" fmla="*/ 0 h 564318"/>
                <a:gd name="connsiteX0" fmla="*/ 1605254 w 1605254"/>
                <a:gd name="connsiteY0" fmla="*/ 564078 h 564318"/>
                <a:gd name="connsiteX1" fmla="*/ 1298999 w 1605254"/>
                <a:gd name="connsiteY1" fmla="*/ 564318 h 564318"/>
                <a:gd name="connsiteX2" fmla="*/ 0 w 1605254"/>
                <a:gd name="connsiteY2" fmla="*/ 564078 h 564318"/>
                <a:gd name="connsiteX3" fmla="*/ 307283 w 1605254"/>
                <a:gd name="connsiteY3" fmla="*/ 0 h 564318"/>
                <a:gd name="connsiteX4" fmla="*/ 1309186 w 1605254"/>
                <a:gd name="connsiteY4" fmla="*/ 0 h 564318"/>
                <a:gd name="connsiteX0" fmla="*/ 1298999 w 1309186"/>
                <a:gd name="connsiteY0" fmla="*/ 564318 h 564318"/>
                <a:gd name="connsiteX1" fmla="*/ 0 w 1309186"/>
                <a:gd name="connsiteY1" fmla="*/ 564078 h 564318"/>
                <a:gd name="connsiteX2" fmla="*/ 307283 w 1309186"/>
                <a:gd name="connsiteY2" fmla="*/ 0 h 564318"/>
                <a:gd name="connsiteX3" fmla="*/ 1309186 w 1309186"/>
                <a:gd name="connsiteY3" fmla="*/ 0 h 564318"/>
              </a:gdLst>
              <a:ahLst/>
              <a:cxnLst>
                <a:cxn ang="0">
                  <a:pos x="connsiteX0" y="connsiteY0"/>
                </a:cxn>
                <a:cxn ang="0">
                  <a:pos x="connsiteX1" y="connsiteY1"/>
                </a:cxn>
                <a:cxn ang="0">
                  <a:pos x="connsiteX2" y="connsiteY2"/>
                </a:cxn>
                <a:cxn ang="0">
                  <a:pos x="connsiteX3" y="connsiteY3"/>
                </a:cxn>
              </a:cxnLst>
              <a:rect l="l" t="t" r="r" b="b"/>
              <a:pathLst>
                <a:path w="1309186" h="564318">
                  <a:moveTo>
                    <a:pt x="1298999" y="564318"/>
                  </a:moveTo>
                  <a:lnTo>
                    <a:pt x="0" y="564078"/>
                  </a:lnTo>
                  <a:lnTo>
                    <a:pt x="307283" y="0"/>
                  </a:lnTo>
                  <a:lnTo>
                    <a:pt x="1309186" y="0"/>
                  </a:lnTo>
                </a:path>
              </a:pathLst>
            </a:custGeom>
            <a:solidFill>
              <a:schemeClr val="accent1"/>
            </a:solid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tx1"/>
                </a:solidFill>
              </a:endParaRPr>
            </a:p>
          </p:txBody>
        </p:sp>
      </p:grpSp>
      <p:grpSp>
        <p:nvGrpSpPr>
          <p:cNvPr id="84" name="Group 83"/>
          <p:cNvGrpSpPr/>
          <p:nvPr/>
        </p:nvGrpSpPr>
        <p:grpSpPr>
          <a:xfrm>
            <a:off x="0" y="3653474"/>
            <a:ext cx="1451966" cy="777149"/>
            <a:chOff x="-1" y="3653474"/>
            <a:chExt cx="1689633" cy="777149"/>
          </a:xfrm>
          <a:solidFill>
            <a:schemeClr val="accent6"/>
          </a:solidFill>
        </p:grpSpPr>
        <p:cxnSp>
          <p:nvCxnSpPr>
            <p:cNvPr id="83" name="Straight Connector 82"/>
            <p:cNvCxnSpPr>
              <a:stCxn id="65" idx="1"/>
              <a:endCxn id="65" idx="2"/>
            </p:cNvCxnSpPr>
            <p:nvPr/>
          </p:nvCxnSpPr>
          <p:spPr bwMode="gray">
            <a:xfrm flipH="1">
              <a:off x="1293053" y="3653805"/>
              <a:ext cx="396579" cy="776818"/>
            </a:xfrm>
            <a:prstGeom prst="line">
              <a:avLst/>
            </a:prstGeom>
            <a:grpFill/>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5" name="Trapezoid 16"/>
            <p:cNvSpPr/>
            <p:nvPr/>
          </p:nvSpPr>
          <p:spPr bwMode="gray">
            <a:xfrm rot="10800000">
              <a:off x="-1" y="3653474"/>
              <a:ext cx="1689633" cy="777149"/>
            </a:xfrm>
            <a:custGeom>
              <a:avLst/>
              <a:gdLst>
                <a:gd name="connsiteX0" fmla="*/ 0 w 2106416"/>
                <a:gd name="connsiteY0" fmla="*/ 564078 h 564078"/>
                <a:gd name="connsiteX1" fmla="*/ 294793 w 2106416"/>
                <a:gd name="connsiteY1" fmla="*/ 0 h 564078"/>
                <a:gd name="connsiteX2" fmla="*/ 1811623 w 2106416"/>
                <a:gd name="connsiteY2" fmla="*/ 0 h 564078"/>
                <a:gd name="connsiteX3" fmla="*/ 2106416 w 2106416"/>
                <a:gd name="connsiteY3" fmla="*/ 564078 h 564078"/>
                <a:gd name="connsiteX4" fmla="*/ 0 w 2106416"/>
                <a:gd name="connsiteY4" fmla="*/ 564078 h 564078"/>
                <a:gd name="connsiteX0" fmla="*/ 0 w 2106416"/>
                <a:gd name="connsiteY0" fmla="*/ 564078 h 564078"/>
                <a:gd name="connsiteX1" fmla="*/ 294793 w 2106416"/>
                <a:gd name="connsiteY1" fmla="*/ 0 h 564078"/>
                <a:gd name="connsiteX2" fmla="*/ 1600607 w 2106416"/>
                <a:gd name="connsiteY2" fmla="*/ 0 h 564078"/>
                <a:gd name="connsiteX3" fmla="*/ 2106416 w 2106416"/>
                <a:gd name="connsiteY3" fmla="*/ 564078 h 564078"/>
                <a:gd name="connsiteX4" fmla="*/ 0 w 2106416"/>
                <a:gd name="connsiteY4" fmla="*/ 564078 h 564078"/>
                <a:gd name="connsiteX0" fmla="*/ 0 w 1605254"/>
                <a:gd name="connsiteY0" fmla="*/ 564078 h 564078"/>
                <a:gd name="connsiteX1" fmla="*/ 294793 w 1605254"/>
                <a:gd name="connsiteY1" fmla="*/ 0 h 564078"/>
                <a:gd name="connsiteX2" fmla="*/ 1600607 w 1605254"/>
                <a:gd name="connsiteY2" fmla="*/ 0 h 564078"/>
                <a:gd name="connsiteX3" fmla="*/ 1605254 w 1605254"/>
                <a:gd name="connsiteY3" fmla="*/ 564078 h 564078"/>
                <a:gd name="connsiteX4" fmla="*/ 0 w 1605254"/>
                <a:gd name="connsiteY4" fmla="*/ 564078 h 564078"/>
                <a:gd name="connsiteX0" fmla="*/ 0 w 1605254"/>
                <a:gd name="connsiteY0" fmla="*/ 564078 h 564078"/>
                <a:gd name="connsiteX1" fmla="*/ 307283 w 1605254"/>
                <a:gd name="connsiteY1" fmla="*/ 0 h 564078"/>
                <a:gd name="connsiteX2" fmla="*/ 1600607 w 1605254"/>
                <a:gd name="connsiteY2" fmla="*/ 0 h 564078"/>
                <a:gd name="connsiteX3" fmla="*/ 1605254 w 1605254"/>
                <a:gd name="connsiteY3" fmla="*/ 564078 h 564078"/>
                <a:gd name="connsiteX4" fmla="*/ 0 w 1605254"/>
                <a:gd name="connsiteY4" fmla="*/ 564078 h 564078"/>
                <a:gd name="connsiteX0" fmla="*/ 1605254 w 1707668"/>
                <a:gd name="connsiteY0" fmla="*/ 564078 h 610146"/>
                <a:gd name="connsiteX1" fmla="*/ 0 w 1707668"/>
                <a:gd name="connsiteY1" fmla="*/ 564078 h 610146"/>
                <a:gd name="connsiteX2" fmla="*/ 307283 w 1707668"/>
                <a:gd name="connsiteY2" fmla="*/ 0 h 610146"/>
                <a:gd name="connsiteX3" fmla="*/ 1600607 w 1707668"/>
                <a:gd name="connsiteY3" fmla="*/ 0 h 610146"/>
                <a:gd name="connsiteX4" fmla="*/ 1707668 w 1707668"/>
                <a:gd name="connsiteY4" fmla="*/ 610146 h 610146"/>
                <a:gd name="connsiteX0" fmla="*/ 1605254 w 1605254"/>
                <a:gd name="connsiteY0" fmla="*/ 564078 h 564078"/>
                <a:gd name="connsiteX1" fmla="*/ 0 w 1605254"/>
                <a:gd name="connsiteY1" fmla="*/ 564078 h 564078"/>
                <a:gd name="connsiteX2" fmla="*/ 307283 w 1605254"/>
                <a:gd name="connsiteY2" fmla="*/ 0 h 564078"/>
                <a:gd name="connsiteX3" fmla="*/ 1600607 w 1605254"/>
                <a:gd name="connsiteY3" fmla="*/ 0 h 564078"/>
                <a:gd name="connsiteX0" fmla="*/ 1605254 w 1605254"/>
                <a:gd name="connsiteY0" fmla="*/ 564078 h 564318"/>
                <a:gd name="connsiteX1" fmla="*/ 1298999 w 1605254"/>
                <a:gd name="connsiteY1" fmla="*/ 564318 h 564318"/>
                <a:gd name="connsiteX2" fmla="*/ 0 w 1605254"/>
                <a:gd name="connsiteY2" fmla="*/ 564078 h 564318"/>
                <a:gd name="connsiteX3" fmla="*/ 307283 w 1605254"/>
                <a:gd name="connsiteY3" fmla="*/ 0 h 564318"/>
                <a:gd name="connsiteX4" fmla="*/ 1600607 w 1605254"/>
                <a:gd name="connsiteY4" fmla="*/ 0 h 564318"/>
                <a:gd name="connsiteX0" fmla="*/ 1605254 w 1605254"/>
                <a:gd name="connsiteY0" fmla="*/ 564078 h 564318"/>
                <a:gd name="connsiteX1" fmla="*/ 1298999 w 1605254"/>
                <a:gd name="connsiteY1" fmla="*/ 564318 h 564318"/>
                <a:gd name="connsiteX2" fmla="*/ 0 w 1605254"/>
                <a:gd name="connsiteY2" fmla="*/ 564078 h 564318"/>
                <a:gd name="connsiteX3" fmla="*/ 307283 w 1605254"/>
                <a:gd name="connsiteY3" fmla="*/ 0 h 564318"/>
                <a:gd name="connsiteX4" fmla="*/ 1309186 w 1605254"/>
                <a:gd name="connsiteY4" fmla="*/ 0 h 564318"/>
                <a:gd name="connsiteX0" fmla="*/ 1298999 w 1309186"/>
                <a:gd name="connsiteY0" fmla="*/ 564318 h 564318"/>
                <a:gd name="connsiteX1" fmla="*/ 0 w 1309186"/>
                <a:gd name="connsiteY1" fmla="*/ 564078 h 564318"/>
                <a:gd name="connsiteX2" fmla="*/ 307283 w 1309186"/>
                <a:gd name="connsiteY2" fmla="*/ 0 h 564318"/>
                <a:gd name="connsiteX3" fmla="*/ 1309186 w 1309186"/>
                <a:gd name="connsiteY3" fmla="*/ 0 h 564318"/>
              </a:gdLst>
              <a:ahLst/>
              <a:cxnLst>
                <a:cxn ang="0">
                  <a:pos x="connsiteX0" y="connsiteY0"/>
                </a:cxn>
                <a:cxn ang="0">
                  <a:pos x="connsiteX1" y="connsiteY1"/>
                </a:cxn>
                <a:cxn ang="0">
                  <a:pos x="connsiteX2" y="connsiteY2"/>
                </a:cxn>
                <a:cxn ang="0">
                  <a:pos x="connsiteX3" y="connsiteY3"/>
                </a:cxn>
              </a:cxnLst>
              <a:rect l="l" t="t" r="r" b="b"/>
              <a:pathLst>
                <a:path w="1309186" h="564318">
                  <a:moveTo>
                    <a:pt x="1298999" y="564318"/>
                  </a:moveTo>
                  <a:lnTo>
                    <a:pt x="0" y="564078"/>
                  </a:lnTo>
                  <a:lnTo>
                    <a:pt x="307283" y="0"/>
                  </a:lnTo>
                  <a:lnTo>
                    <a:pt x="1309186" y="0"/>
                  </a:lnTo>
                </a:path>
              </a:pathLst>
            </a:custGeom>
            <a:grpFill/>
            <a:ln w="28575">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tx1"/>
                </a:solidFill>
              </a:endParaRPr>
            </a:p>
          </p:txBody>
        </p:sp>
      </p:grpSp>
      <p:grpSp>
        <p:nvGrpSpPr>
          <p:cNvPr id="75" name="Group 74"/>
          <p:cNvGrpSpPr/>
          <p:nvPr/>
        </p:nvGrpSpPr>
        <p:grpSpPr>
          <a:xfrm>
            <a:off x="268722" y="1385442"/>
            <a:ext cx="2337318" cy="589491"/>
            <a:chOff x="268722" y="1385442"/>
            <a:chExt cx="2719904" cy="589491"/>
          </a:xfrm>
        </p:grpSpPr>
        <p:cxnSp>
          <p:nvCxnSpPr>
            <p:cNvPr id="67" name="Straight Connector 66"/>
            <p:cNvCxnSpPr>
              <a:stCxn id="32" idx="1"/>
              <a:endCxn id="32" idx="2"/>
            </p:cNvCxnSpPr>
            <p:nvPr/>
          </p:nvCxnSpPr>
          <p:spPr bwMode="gray">
            <a:xfrm flipH="1">
              <a:off x="2655223" y="1385442"/>
              <a:ext cx="333403" cy="581870"/>
            </a:xfrm>
            <a:prstGeom prst="line">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2" name="Trapezoid 15"/>
            <p:cNvSpPr/>
            <p:nvPr/>
          </p:nvSpPr>
          <p:spPr bwMode="gray">
            <a:xfrm rot="10800000">
              <a:off x="268722" y="1385442"/>
              <a:ext cx="2719904" cy="589491"/>
            </a:xfrm>
            <a:custGeom>
              <a:avLst/>
              <a:gdLst>
                <a:gd name="connsiteX0" fmla="*/ 0 w 2501772"/>
                <a:gd name="connsiteY0" fmla="*/ 564078 h 564078"/>
                <a:gd name="connsiteX1" fmla="*/ 294793 w 2501772"/>
                <a:gd name="connsiteY1" fmla="*/ 0 h 564078"/>
                <a:gd name="connsiteX2" fmla="*/ 2206979 w 2501772"/>
                <a:gd name="connsiteY2" fmla="*/ 0 h 564078"/>
                <a:gd name="connsiteX3" fmla="*/ 2501772 w 2501772"/>
                <a:gd name="connsiteY3" fmla="*/ 564078 h 564078"/>
                <a:gd name="connsiteX4" fmla="*/ 0 w 2501772"/>
                <a:gd name="connsiteY4" fmla="*/ 564078 h 564078"/>
                <a:gd name="connsiteX0" fmla="*/ 0 w 2501772"/>
                <a:gd name="connsiteY0" fmla="*/ 564078 h 564078"/>
                <a:gd name="connsiteX1" fmla="*/ 294793 w 2501772"/>
                <a:gd name="connsiteY1" fmla="*/ 0 h 564078"/>
                <a:gd name="connsiteX2" fmla="*/ 2026737 w 2501772"/>
                <a:gd name="connsiteY2" fmla="*/ 0 h 564078"/>
                <a:gd name="connsiteX3" fmla="*/ 2501772 w 2501772"/>
                <a:gd name="connsiteY3" fmla="*/ 564078 h 564078"/>
                <a:gd name="connsiteX4" fmla="*/ 0 w 2501772"/>
                <a:gd name="connsiteY4" fmla="*/ 564078 h 564078"/>
                <a:gd name="connsiteX0" fmla="*/ 0 w 2026987"/>
                <a:gd name="connsiteY0" fmla="*/ 564078 h 564078"/>
                <a:gd name="connsiteX1" fmla="*/ 294793 w 2026987"/>
                <a:gd name="connsiteY1" fmla="*/ 0 h 564078"/>
                <a:gd name="connsiteX2" fmla="*/ 2026737 w 2026987"/>
                <a:gd name="connsiteY2" fmla="*/ 0 h 564078"/>
                <a:gd name="connsiteX3" fmla="*/ 2026987 w 2026987"/>
                <a:gd name="connsiteY3" fmla="*/ 559681 h 564078"/>
                <a:gd name="connsiteX4" fmla="*/ 0 w 2026987"/>
                <a:gd name="connsiteY4" fmla="*/ 564078 h 564078"/>
                <a:gd name="connsiteX0" fmla="*/ 0 w 2026987"/>
                <a:gd name="connsiteY0" fmla="*/ 564078 h 564078"/>
                <a:gd name="connsiteX1" fmla="*/ 388002 w 2026987"/>
                <a:gd name="connsiteY1" fmla="*/ 0 h 564078"/>
                <a:gd name="connsiteX2" fmla="*/ 2026737 w 2026987"/>
                <a:gd name="connsiteY2" fmla="*/ 0 h 564078"/>
                <a:gd name="connsiteX3" fmla="*/ 2026987 w 2026987"/>
                <a:gd name="connsiteY3" fmla="*/ 559681 h 564078"/>
                <a:gd name="connsiteX4" fmla="*/ 0 w 2026987"/>
                <a:gd name="connsiteY4" fmla="*/ 564078 h 564078"/>
                <a:gd name="connsiteX0" fmla="*/ 2026987 w 2151916"/>
                <a:gd name="connsiteY0" fmla="*/ 559681 h 620389"/>
                <a:gd name="connsiteX1" fmla="*/ 0 w 2151916"/>
                <a:gd name="connsiteY1" fmla="*/ 564078 h 620389"/>
                <a:gd name="connsiteX2" fmla="*/ 388002 w 2151916"/>
                <a:gd name="connsiteY2" fmla="*/ 0 h 620389"/>
                <a:gd name="connsiteX3" fmla="*/ 2026737 w 2151916"/>
                <a:gd name="connsiteY3" fmla="*/ 0 h 620389"/>
                <a:gd name="connsiteX4" fmla="*/ 2151916 w 2151916"/>
                <a:gd name="connsiteY4" fmla="*/ 620389 h 620389"/>
                <a:gd name="connsiteX0" fmla="*/ 2026987 w 2176291"/>
                <a:gd name="connsiteY0" fmla="*/ 559681 h 620389"/>
                <a:gd name="connsiteX1" fmla="*/ 0 w 2176291"/>
                <a:gd name="connsiteY1" fmla="*/ 564078 h 620389"/>
                <a:gd name="connsiteX2" fmla="*/ 388002 w 2176291"/>
                <a:gd name="connsiteY2" fmla="*/ 0 h 620389"/>
                <a:gd name="connsiteX3" fmla="*/ 2026737 w 2176291"/>
                <a:gd name="connsiteY3" fmla="*/ 0 h 620389"/>
                <a:gd name="connsiteX4" fmla="*/ 2176291 w 2176291"/>
                <a:gd name="connsiteY4" fmla="*/ 620389 h 620389"/>
                <a:gd name="connsiteX0" fmla="*/ 2026987 w 2026987"/>
                <a:gd name="connsiteY0" fmla="*/ 559681 h 564078"/>
                <a:gd name="connsiteX1" fmla="*/ 0 w 2026987"/>
                <a:gd name="connsiteY1" fmla="*/ 564078 h 564078"/>
                <a:gd name="connsiteX2" fmla="*/ 388002 w 2026987"/>
                <a:gd name="connsiteY2" fmla="*/ 0 h 564078"/>
                <a:gd name="connsiteX3" fmla="*/ 2026737 w 2026987"/>
                <a:gd name="connsiteY3" fmla="*/ 0 h 564078"/>
                <a:gd name="connsiteX0" fmla="*/ 2484042 w 2484042"/>
                <a:gd name="connsiteY0" fmla="*/ 559681 h 564078"/>
                <a:gd name="connsiteX1" fmla="*/ 0 w 2484042"/>
                <a:gd name="connsiteY1" fmla="*/ 564078 h 564078"/>
                <a:gd name="connsiteX2" fmla="*/ 388002 w 2484042"/>
                <a:gd name="connsiteY2" fmla="*/ 0 h 564078"/>
                <a:gd name="connsiteX3" fmla="*/ 2026737 w 2484042"/>
                <a:gd name="connsiteY3" fmla="*/ 0 h 564078"/>
                <a:gd name="connsiteX0" fmla="*/ 2484042 w 2484042"/>
                <a:gd name="connsiteY0" fmla="*/ 559681 h 564078"/>
                <a:gd name="connsiteX1" fmla="*/ 0 w 2484042"/>
                <a:gd name="connsiteY1" fmla="*/ 564078 h 564078"/>
                <a:gd name="connsiteX2" fmla="*/ 388002 w 2484042"/>
                <a:gd name="connsiteY2" fmla="*/ 0 h 564078"/>
                <a:gd name="connsiteX3" fmla="*/ 2422852 w 2484042"/>
                <a:gd name="connsiteY3" fmla="*/ 0 h 564078"/>
                <a:gd name="connsiteX0" fmla="*/ 2484042 w 2484042"/>
                <a:gd name="connsiteY0" fmla="*/ 559681 h 564078"/>
                <a:gd name="connsiteX1" fmla="*/ 0 w 2484042"/>
                <a:gd name="connsiteY1" fmla="*/ 564078 h 564078"/>
                <a:gd name="connsiteX2" fmla="*/ 388002 w 2484042"/>
                <a:gd name="connsiteY2" fmla="*/ 0 h 564078"/>
                <a:gd name="connsiteX3" fmla="*/ 2447229 w 2484042"/>
                <a:gd name="connsiteY3" fmla="*/ 0 h 564078"/>
                <a:gd name="connsiteX0" fmla="*/ 2484042 w 2484042"/>
                <a:gd name="connsiteY0" fmla="*/ 559681 h 564078"/>
                <a:gd name="connsiteX1" fmla="*/ 0 w 2484042"/>
                <a:gd name="connsiteY1" fmla="*/ 564078 h 564078"/>
                <a:gd name="connsiteX2" fmla="*/ 304491 w 2484042"/>
                <a:gd name="connsiteY2" fmla="*/ 7292 h 564078"/>
                <a:gd name="connsiteX3" fmla="*/ 2447229 w 2484042"/>
                <a:gd name="connsiteY3" fmla="*/ 0 h 564078"/>
              </a:gdLst>
              <a:ahLst/>
              <a:cxnLst>
                <a:cxn ang="0">
                  <a:pos x="connsiteX0" y="connsiteY0"/>
                </a:cxn>
                <a:cxn ang="0">
                  <a:pos x="connsiteX1" y="connsiteY1"/>
                </a:cxn>
                <a:cxn ang="0">
                  <a:pos x="connsiteX2" y="connsiteY2"/>
                </a:cxn>
                <a:cxn ang="0">
                  <a:pos x="connsiteX3" y="connsiteY3"/>
                </a:cxn>
              </a:cxnLst>
              <a:rect l="l" t="t" r="r" b="b"/>
              <a:pathLst>
                <a:path w="2484042" h="564078">
                  <a:moveTo>
                    <a:pt x="2484042" y="559681"/>
                  </a:moveTo>
                  <a:lnTo>
                    <a:pt x="0" y="564078"/>
                  </a:lnTo>
                  <a:lnTo>
                    <a:pt x="304491" y="7292"/>
                  </a:lnTo>
                  <a:lnTo>
                    <a:pt x="2447229" y="0"/>
                  </a:lnTo>
                </a:path>
              </a:pathLst>
            </a:custGeom>
            <a:solidFill>
              <a:schemeClr val="accent1"/>
            </a:solid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tx1"/>
                </a:solidFill>
              </a:endParaRPr>
            </a:p>
          </p:txBody>
        </p:sp>
      </p:grpSp>
      <p:sp>
        <p:nvSpPr>
          <p:cNvPr id="2" name="Title 1"/>
          <p:cNvSpPr>
            <a:spLocks noGrp="1"/>
          </p:cNvSpPr>
          <p:nvPr>
            <p:ph type="title"/>
          </p:nvPr>
        </p:nvSpPr>
        <p:spPr/>
        <p:txBody>
          <a:bodyPr/>
          <a:lstStyle/>
          <a:p>
            <a:r>
              <a:rPr lang="en-US" dirty="0" smtClean="0"/>
              <a:t>Defining Imaging’s Role in Care Pathways</a:t>
            </a:r>
            <a:endParaRPr lang="en-US" dirty="0"/>
          </a:p>
        </p:txBody>
      </p:sp>
      <p:sp>
        <p:nvSpPr>
          <p:cNvPr id="3" name="Text Placeholder 2"/>
          <p:cNvSpPr>
            <a:spLocks noGrp="1"/>
          </p:cNvSpPr>
          <p:nvPr>
            <p:ph type="body" sz="quarter" idx="25"/>
          </p:nvPr>
        </p:nvSpPr>
        <p:spPr>
          <a:xfrm>
            <a:off x="320675" y="718356"/>
            <a:ext cx="5760720" cy="215444"/>
          </a:xfrm>
        </p:spPr>
        <p:txBody>
          <a:bodyPr/>
          <a:lstStyle/>
          <a:p>
            <a:r>
              <a:rPr lang="en-US" dirty="0"/>
              <a:t>CDS Key to Hardwiring Care Standards</a:t>
            </a:r>
          </a:p>
        </p:txBody>
      </p:sp>
      <p:sp>
        <p:nvSpPr>
          <p:cNvPr id="4" name="Text Placeholder 3"/>
          <p:cNvSpPr>
            <a:spLocks noGrp="1"/>
          </p:cNvSpPr>
          <p:nvPr>
            <p:ph type="body" sz="quarter" idx="26"/>
          </p:nvPr>
        </p:nvSpPr>
        <p:spPr>
          <a:xfrm>
            <a:off x="320675" y="45947"/>
            <a:ext cx="2926080" cy="138499"/>
          </a:xfrm>
        </p:spPr>
        <p:txBody>
          <a:bodyPr/>
          <a:lstStyle/>
          <a:p>
            <a:r>
              <a:rPr lang="en-US" dirty="0" smtClean="0"/>
              <a:t>Goal #2: Integrate Imaging </a:t>
            </a:r>
            <a:r>
              <a:rPr lang="en-US" dirty="0"/>
              <a:t>in Care </a:t>
            </a:r>
            <a:r>
              <a:rPr lang="en-US" dirty="0" smtClean="0"/>
              <a:t>Pathways</a:t>
            </a:r>
            <a:endParaRPr lang="en-US" dirty="0"/>
          </a:p>
        </p:txBody>
      </p:sp>
      <p:sp>
        <p:nvSpPr>
          <p:cNvPr id="5" name="Text Placeholder 4"/>
          <p:cNvSpPr>
            <a:spLocks noGrp="1"/>
          </p:cNvSpPr>
          <p:nvPr>
            <p:ph type="body" sz="quarter" idx="27"/>
          </p:nvPr>
        </p:nvSpPr>
        <p:spPr/>
        <p:txBody>
          <a:bodyPr/>
          <a:lstStyle/>
          <a:p>
            <a:r>
              <a:rPr lang="en-US" dirty="0"/>
              <a:t>Source: Virginia Mason Medical Center, Seattle, WA; Imaging Performance Partnership interviews and analysis. </a:t>
            </a:r>
          </a:p>
        </p:txBody>
      </p:sp>
      <p:sp>
        <p:nvSpPr>
          <p:cNvPr id="6" name="Text Placeholder 5"/>
          <p:cNvSpPr>
            <a:spLocks noGrp="1"/>
          </p:cNvSpPr>
          <p:nvPr>
            <p:ph type="body" sz="quarter" idx="28"/>
          </p:nvPr>
        </p:nvSpPr>
        <p:spPr>
          <a:xfrm>
            <a:off x="0" y="4544011"/>
            <a:ext cx="1746504" cy="76944"/>
          </a:xfrm>
        </p:spPr>
        <p:txBody>
          <a:bodyPr/>
          <a:lstStyle/>
          <a:p>
            <a:r>
              <a:rPr lang="en-US" dirty="0"/>
              <a:t>S</a:t>
            </a:r>
            <a:r>
              <a:rPr lang="en-US" dirty="0" smtClean="0"/>
              <a:t>pecialist </a:t>
            </a:r>
            <a:r>
              <a:rPr lang="en-US" dirty="0"/>
              <a:t>who oversees the entire care </a:t>
            </a:r>
            <a:r>
              <a:rPr lang="en-US" dirty="0" smtClean="0"/>
              <a:t>pathway.</a:t>
            </a:r>
            <a:endParaRPr lang="en-US" dirty="0"/>
          </a:p>
        </p:txBody>
      </p:sp>
      <p:sp>
        <p:nvSpPr>
          <p:cNvPr id="7" name="TextBox 6"/>
          <p:cNvSpPr txBox="1"/>
          <p:nvPr/>
        </p:nvSpPr>
        <p:spPr bwMode="gray">
          <a:xfrm>
            <a:off x="320675" y="1053509"/>
            <a:ext cx="3403176" cy="153888"/>
          </a:xfrm>
          <a:prstGeom prst="rect">
            <a:avLst/>
          </a:prstGeom>
          <a:noFill/>
        </p:spPr>
        <p:txBody>
          <a:bodyPr wrap="square" lIns="0" tIns="0" rIns="0" bIns="0" rtlCol="0">
            <a:spAutoFit/>
          </a:bodyPr>
          <a:lstStyle/>
          <a:p>
            <a:r>
              <a:rPr lang="en-US" sz="1000" b="1" dirty="0" smtClean="0"/>
              <a:t>Virginia Mason’s Value Stream Development Process</a:t>
            </a:r>
            <a:endParaRPr lang="en-US" sz="1000" b="1" dirty="0"/>
          </a:p>
        </p:txBody>
      </p:sp>
      <p:sp>
        <p:nvSpPr>
          <p:cNvPr id="27" name="Title 1"/>
          <p:cNvSpPr txBox="1">
            <a:spLocks/>
          </p:cNvSpPr>
          <p:nvPr/>
        </p:nvSpPr>
        <p:spPr bwMode="gray">
          <a:xfrm>
            <a:off x="679363" y="1595549"/>
            <a:ext cx="1877517" cy="169277"/>
          </a:xfrm>
          <a:prstGeom prst="rect">
            <a:avLst/>
          </a:prstGeom>
          <a:noFill/>
        </p:spPr>
        <p:txBody>
          <a:bodyPr vert="horz" wrap="square" lIns="0" tIns="0" rIns="0" bIns="0" rtlCol="0">
            <a:spAutoFit/>
          </a:bodyPr>
          <a:lstStyle>
            <a:lvl1pPr indent="-114300">
              <a:spcBef>
                <a:spcPts val="500"/>
              </a:spcBef>
              <a:buSzPct val="100000"/>
              <a:buFont typeface="Arial" panose="020B0604020202020204" pitchFamily="34" charset="0"/>
              <a:buChar char="•"/>
              <a:defRPr sz="1200">
                <a:solidFill>
                  <a:schemeClr val="bg1"/>
                </a:solidFill>
                <a:latin typeface="+mj-lt"/>
              </a:defRPr>
            </a:lvl1pPr>
            <a:lvl2pPr marL="228600" indent="-114300">
              <a:spcBef>
                <a:spcPts val="500"/>
              </a:spcBef>
              <a:buFont typeface="Verdana" panose="020B0604030504040204" pitchFamily="34" charset="0"/>
              <a:buChar char="–"/>
              <a:defRPr sz="900"/>
            </a:lvl2pPr>
            <a:lvl3pPr marL="342900" indent="-114300">
              <a:spcBef>
                <a:spcPts val="500"/>
              </a:spcBef>
              <a:buSzPct val="100000"/>
              <a:buFont typeface="Arial" panose="020B0604020202020204" pitchFamily="34" charset="0"/>
              <a:buChar char="•"/>
              <a:defRPr sz="900"/>
            </a:lvl3pPr>
            <a:lvl4pPr marL="457200" indent="-114300">
              <a:spcBef>
                <a:spcPts val="500"/>
              </a:spcBef>
              <a:buFont typeface="Verdana" panose="020B0604030504040204" pitchFamily="34" charset="0"/>
              <a:buChar char="–"/>
              <a:defRPr sz="900"/>
            </a:lvl4pPr>
            <a:lvl5pPr marL="571500" indent="-114300">
              <a:spcBef>
                <a:spcPts val="500"/>
              </a:spcBef>
              <a:buSzPct val="100000"/>
              <a:buFont typeface="Arial" panose="020B0604020202020204" pitchFamily="34" charset="0"/>
              <a:buChar char="•"/>
              <a:defRPr sz="900" baseline="0"/>
            </a:lvl5pPr>
            <a:lvl6pPr marL="687388" indent="-117475">
              <a:spcBef>
                <a:spcPts val="500"/>
              </a:spcBef>
              <a:buFont typeface="Verdana" panose="020B0604030504040204" pitchFamily="34" charset="0"/>
              <a:buChar char="–"/>
              <a:defRPr sz="900"/>
            </a:lvl6pPr>
            <a:lvl7pPr marL="801688" indent="-112713">
              <a:spcBef>
                <a:spcPts val="500"/>
              </a:spcBef>
              <a:buSzPct val="100000"/>
              <a:buFont typeface="Arial" panose="020B0604020202020204" pitchFamily="34" charset="0"/>
              <a:buChar char="•"/>
              <a:defRPr sz="900" baseline="0"/>
            </a:lvl7pPr>
            <a:lvl8pPr marL="914400" indent="-112713">
              <a:spcBef>
                <a:spcPts val="500"/>
              </a:spcBef>
              <a:buFont typeface="Verdana" panose="020B0604030504040204" pitchFamily="34" charset="0"/>
              <a:buChar char="–"/>
              <a:defRPr sz="900" baseline="0"/>
            </a:lvl8pPr>
            <a:lvl9pPr marL="1028700" indent="-114300">
              <a:spcBef>
                <a:spcPts val="500"/>
              </a:spcBef>
              <a:buClr>
                <a:schemeClr val="tx1"/>
              </a:buClr>
              <a:buSzPct val="100000"/>
              <a:buFont typeface="Arial" panose="020B0604020202020204" pitchFamily="34" charset="0"/>
              <a:buChar char="•"/>
              <a:defRPr sz="900" baseline="0"/>
            </a:lvl9pPr>
          </a:lstStyle>
          <a:p>
            <a:pPr indent="0">
              <a:spcBef>
                <a:spcPts val="0"/>
              </a:spcBef>
              <a:buNone/>
            </a:pPr>
            <a:r>
              <a:rPr lang="en-US" sz="1100" b="1" dirty="0" smtClean="0">
                <a:solidFill>
                  <a:schemeClr val="tx1"/>
                </a:solidFill>
                <a:latin typeface="+mn-lt"/>
              </a:rPr>
              <a:t>Identify Targets</a:t>
            </a:r>
          </a:p>
        </p:txBody>
      </p:sp>
      <p:grpSp>
        <p:nvGrpSpPr>
          <p:cNvPr id="78" name="Group 77"/>
          <p:cNvGrpSpPr/>
          <p:nvPr/>
        </p:nvGrpSpPr>
        <p:grpSpPr>
          <a:xfrm>
            <a:off x="268724" y="2062277"/>
            <a:ext cx="2010203" cy="594531"/>
            <a:chOff x="268723" y="2062277"/>
            <a:chExt cx="2339245" cy="594531"/>
          </a:xfrm>
        </p:grpSpPr>
        <p:cxnSp>
          <p:nvCxnSpPr>
            <p:cNvPr id="77" name="Straight Connector 76"/>
            <p:cNvCxnSpPr>
              <a:stCxn id="30" idx="1"/>
              <a:endCxn id="30" idx="2"/>
            </p:cNvCxnSpPr>
            <p:nvPr/>
          </p:nvCxnSpPr>
          <p:spPr bwMode="gray">
            <a:xfrm flipH="1">
              <a:off x="2265753" y="2062277"/>
              <a:ext cx="342215" cy="594531"/>
            </a:xfrm>
            <a:prstGeom prst="line">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0" name="Trapezoid 15"/>
            <p:cNvSpPr/>
            <p:nvPr/>
          </p:nvSpPr>
          <p:spPr bwMode="gray">
            <a:xfrm rot="10800000">
              <a:off x="268723" y="2062277"/>
              <a:ext cx="2339245" cy="594531"/>
            </a:xfrm>
            <a:custGeom>
              <a:avLst/>
              <a:gdLst>
                <a:gd name="connsiteX0" fmla="*/ 0 w 2501772"/>
                <a:gd name="connsiteY0" fmla="*/ 564078 h 564078"/>
                <a:gd name="connsiteX1" fmla="*/ 294793 w 2501772"/>
                <a:gd name="connsiteY1" fmla="*/ 0 h 564078"/>
                <a:gd name="connsiteX2" fmla="*/ 2206979 w 2501772"/>
                <a:gd name="connsiteY2" fmla="*/ 0 h 564078"/>
                <a:gd name="connsiteX3" fmla="*/ 2501772 w 2501772"/>
                <a:gd name="connsiteY3" fmla="*/ 564078 h 564078"/>
                <a:gd name="connsiteX4" fmla="*/ 0 w 2501772"/>
                <a:gd name="connsiteY4" fmla="*/ 564078 h 564078"/>
                <a:gd name="connsiteX0" fmla="*/ 0 w 2501772"/>
                <a:gd name="connsiteY0" fmla="*/ 564078 h 564078"/>
                <a:gd name="connsiteX1" fmla="*/ 294793 w 2501772"/>
                <a:gd name="connsiteY1" fmla="*/ 0 h 564078"/>
                <a:gd name="connsiteX2" fmla="*/ 2026737 w 2501772"/>
                <a:gd name="connsiteY2" fmla="*/ 0 h 564078"/>
                <a:gd name="connsiteX3" fmla="*/ 2501772 w 2501772"/>
                <a:gd name="connsiteY3" fmla="*/ 564078 h 564078"/>
                <a:gd name="connsiteX4" fmla="*/ 0 w 2501772"/>
                <a:gd name="connsiteY4" fmla="*/ 564078 h 564078"/>
                <a:gd name="connsiteX0" fmla="*/ 0 w 2026987"/>
                <a:gd name="connsiteY0" fmla="*/ 564078 h 564078"/>
                <a:gd name="connsiteX1" fmla="*/ 294793 w 2026987"/>
                <a:gd name="connsiteY1" fmla="*/ 0 h 564078"/>
                <a:gd name="connsiteX2" fmla="*/ 2026737 w 2026987"/>
                <a:gd name="connsiteY2" fmla="*/ 0 h 564078"/>
                <a:gd name="connsiteX3" fmla="*/ 2026987 w 2026987"/>
                <a:gd name="connsiteY3" fmla="*/ 559681 h 564078"/>
                <a:gd name="connsiteX4" fmla="*/ 0 w 2026987"/>
                <a:gd name="connsiteY4" fmla="*/ 564078 h 564078"/>
                <a:gd name="connsiteX0" fmla="*/ 0 w 2026987"/>
                <a:gd name="connsiteY0" fmla="*/ 564078 h 564078"/>
                <a:gd name="connsiteX1" fmla="*/ 388002 w 2026987"/>
                <a:gd name="connsiteY1" fmla="*/ 0 h 564078"/>
                <a:gd name="connsiteX2" fmla="*/ 2026737 w 2026987"/>
                <a:gd name="connsiteY2" fmla="*/ 0 h 564078"/>
                <a:gd name="connsiteX3" fmla="*/ 2026987 w 2026987"/>
                <a:gd name="connsiteY3" fmla="*/ 559681 h 564078"/>
                <a:gd name="connsiteX4" fmla="*/ 0 w 2026987"/>
                <a:gd name="connsiteY4" fmla="*/ 564078 h 564078"/>
                <a:gd name="connsiteX0" fmla="*/ 2026987 w 2151916"/>
                <a:gd name="connsiteY0" fmla="*/ 559681 h 620389"/>
                <a:gd name="connsiteX1" fmla="*/ 0 w 2151916"/>
                <a:gd name="connsiteY1" fmla="*/ 564078 h 620389"/>
                <a:gd name="connsiteX2" fmla="*/ 388002 w 2151916"/>
                <a:gd name="connsiteY2" fmla="*/ 0 h 620389"/>
                <a:gd name="connsiteX3" fmla="*/ 2026737 w 2151916"/>
                <a:gd name="connsiteY3" fmla="*/ 0 h 620389"/>
                <a:gd name="connsiteX4" fmla="*/ 2151916 w 2151916"/>
                <a:gd name="connsiteY4" fmla="*/ 620389 h 620389"/>
                <a:gd name="connsiteX0" fmla="*/ 2026987 w 2176291"/>
                <a:gd name="connsiteY0" fmla="*/ 559681 h 620389"/>
                <a:gd name="connsiteX1" fmla="*/ 0 w 2176291"/>
                <a:gd name="connsiteY1" fmla="*/ 564078 h 620389"/>
                <a:gd name="connsiteX2" fmla="*/ 388002 w 2176291"/>
                <a:gd name="connsiteY2" fmla="*/ 0 h 620389"/>
                <a:gd name="connsiteX3" fmla="*/ 2026737 w 2176291"/>
                <a:gd name="connsiteY3" fmla="*/ 0 h 620389"/>
                <a:gd name="connsiteX4" fmla="*/ 2176291 w 2176291"/>
                <a:gd name="connsiteY4" fmla="*/ 620389 h 620389"/>
                <a:gd name="connsiteX0" fmla="*/ 2026987 w 2026987"/>
                <a:gd name="connsiteY0" fmla="*/ 559681 h 564078"/>
                <a:gd name="connsiteX1" fmla="*/ 0 w 2026987"/>
                <a:gd name="connsiteY1" fmla="*/ 564078 h 564078"/>
                <a:gd name="connsiteX2" fmla="*/ 388002 w 2026987"/>
                <a:gd name="connsiteY2" fmla="*/ 0 h 564078"/>
                <a:gd name="connsiteX3" fmla="*/ 2026737 w 2026987"/>
                <a:gd name="connsiteY3" fmla="*/ 0 h 564078"/>
                <a:gd name="connsiteX0" fmla="*/ 2011752 w 2011752"/>
                <a:gd name="connsiteY0" fmla="*/ 559681 h 564078"/>
                <a:gd name="connsiteX1" fmla="*/ 0 w 2011752"/>
                <a:gd name="connsiteY1" fmla="*/ 564078 h 564078"/>
                <a:gd name="connsiteX2" fmla="*/ 372767 w 2011752"/>
                <a:gd name="connsiteY2" fmla="*/ 0 h 564078"/>
                <a:gd name="connsiteX3" fmla="*/ 2011502 w 2011752"/>
                <a:gd name="connsiteY3" fmla="*/ 0 h 564078"/>
                <a:gd name="connsiteX0" fmla="*/ 1981282 w 1981282"/>
                <a:gd name="connsiteY0" fmla="*/ 559681 h 564078"/>
                <a:gd name="connsiteX1" fmla="*/ 0 w 1981282"/>
                <a:gd name="connsiteY1" fmla="*/ 564078 h 564078"/>
                <a:gd name="connsiteX2" fmla="*/ 342297 w 1981282"/>
                <a:gd name="connsiteY2" fmla="*/ 0 h 564078"/>
                <a:gd name="connsiteX3" fmla="*/ 1981032 w 1981282"/>
                <a:gd name="connsiteY3" fmla="*/ 0 h 564078"/>
                <a:gd name="connsiteX0" fmla="*/ 1986360 w 1986360"/>
                <a:gd name="connsiteY0" fmla="*/ 559681 h 561610"/>
                <a:gd name="connsiteX1" fmla="*/ 0 w 1986360"/>
                <a:gd name="connsiteY1" fmla="*/ 561610 h 561610"/>
                <a:gd name="connsiteX2" fmla="*/ 347375 w 1986360"/>
                <a:gd name="connsiteY2" fmla="*/ 0 h 561610"/>
                <a:gd name="connsiteX3" fmla="*/ 1986110 w 1986360"/>
                <a:gd name="connsiteY3" fmla="*/ 0 h 561610"/>
                <a:gd name="connsiteX0" fmla="*/ 1942076 w 1942076"/>
                <a:gd name="connsiteY0" fmla="*/ 559681 h 568901"/>
                <a:gd name="connsiteX1" fmla="*/ 0 w 1942076"/>
                <a:gd name="connsiteY1" fmla="*/ 568901 h 568901"/>
                <a:gd name="connsiteX2" fmla="*/ 303091 w 1942076"/>
                <a:gd name="connsiteY2" fmla="*/ 0 h 568901"/>
                <a:gd name="connsiteX3" fmla="*/ 1941826 w 1942076"/>
                <a:gd name="connsiteY3" fmla="*/ 0 h 568901"/>
                <a:gd name="connsiteX0" fmla="*/ 1942076 w 1942076"/>
                <a:gd name="connsiteY0" fmla="*/ 559681 h 568901"/>
                <a:gd name="connsiteX1" fmla="*/ 0 w 1942076"/>
                <a:gd name="connsiteY1" fmla="*/ 568901 h 568901"/>
                <a:gd name="connsiteX2" fmla="*/ 284112 w 1942076"/>
                <a:gd name="connsiteY2" fmla="*/ 0 h 568901"/>
                <a:gd name="connsiteX3" fmla="*/ 1941826 w 1942076"/>
                <a:gd name="connsiteY3" fmla="*/ 0 h 568901"/>
              </a:gdLst>
              <a:ahLst/>
              <a:cxnLst>
                <a:cxn ang="0">
                  <a:pos x="connsiteX0" y="connsiteY0"/>
                </a:cxn>
                <a:cxn ang="0">
                  <a:pos x="connsiteX1" y="connsiteY1"/>
                </a:cxn>
                <a:cxn ang="0">
                  <a:pos x="connsiteX2" y="connsiteY2"/>
                </a:cxn>
                <a:cxn ang="0">
                  <a:pos x="connsiteX3" y="connsiteY3"/>
                </a:cxn>
              </a:cxnLst>
              <a:rect l="l" t="t" r="r" b="b"/>
              <a:pathLst>
                <a:path w="1942076" h="568901">
                  <a:moveTo>
                    <a:pt x="1942076" y="559681"/>
                  </a:moveTo>
                  <a:lnTo>
                    <a:pt x="0" y="568901"/>
                  </a:lnTo>
                  <a:lnTo>
                    <a:pt x="284112" y="0"/>
                  </a:lnTo>
                  <a:lnTo>
                    <a:pt x="1941826" y="0"/>
                  </a:lnTo>
                </a:path>
              </a:pathLst>
            </a:custGeom>
            <a:solidFill>
              <a:schemeClr val="accent1"/>
            </a:solid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tx1"/>
                </a:solidFill>
              </a:endParaRPr>
            </a:p>
          </p:txBody>
        </p:sp>
      </p:grpSp>
      <p:sp>
        <p:nvSpPr>
          <p:cNvPr id="34" name="Rectangle 33"/>
          <p:cNvSpPr/>
          <p:nvPr/>
        </p:nvSpPr>
        <p:spPr bwMode="gray">
          <a:xfrm>
            <a:off x="0" y="1280160"/>
            <a:ext cx="299209" cy="3185806"/>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5" name="Title 1"/>
          <p:cNvSpPr txBox="1">
            <a:spLocks/>
          </p:cNvSpPr>
          <p:nvPr/>
        </p:nvSpPr>
        <p:spPr bwMode="gray">
          <a:xfrm>
            <a:off x="679363" y="2274904"/>
            <a:ext cx="1605433" cy="169277"/>
          </a:xfrm>
          <a:prstGeom prst="rect">
            <a:avLst/>
          </a:prstGeom>
          <a:noFill/>
        </p:spPr>
        <p:txBody>
          <a:bodyPr vert="horz" wrap="square" lIns="0" tIns="0" rIns="0" bIns="0" rtlCol="0">
            <a:spAutoFit/>
          </a:bodyPr>
          <a:lstStyle>
            <a:lvl1pPr indent="-114300">
              <a:spcBef>
                <a:spcPts val="500"/>
              </a:spcBef>
              <a:buSzPct val="100000"/>
              <a:buFont typeface="Arial" panose="020B0604020202020204" pitchFamily="34" charset="0"/>
              <a:buChar char="•"/>
              <a:defRPr sz="1200">
                <a:solidFill>
                  <a:schemeClr val="bg1"/>
                </a:solidFill>
                <a:latin typeface="+mj-lt"/>
              </a:defRPr>
            </a:lvl1pPr>
            <a:lvl2pPr marL="228600" indent="-114300">
              <a:spcBef>
                <a:spcPts val="500"/>
              </a:spcBef>
              <a:buFont typeface="Verdana" panose="020B0604030504040204" pitchFamily="34" charset="0"/>
              <a:buChar char="–"/>
              <a:defRPr sz="900"/>
            </a:lvl2pPr>
            <a:lvl3pPr marL="342900" indent="-114300">
              <a:spcBef>
                <a:spcPts val="500"/>
              </a:spcBef>
              <a:buSzPct val="100000"/>
              <a:buFont typeface="Arial" panose="020B0604020202020204" pitchFamily="34" charset="0"/>
              <a:buChar char="•"/>
              <a:defRPr sz="900"/>
            </a:lvl3pPr>
            <a:lvl4pPr marL="457200" indent="-114300">
              <a:spcBef>
                <a:spcPts val="500"/>
              </a:spcBef>
              <a:buFont typeface="Verdana" panose="020B0604030504040204" pitchFamily="34" charset="0"/>
              <a:buChar char="–"/>
              <a:defRPr sz="900"/>
            </a:lvl4pPr>
            <a:lvl5pPr marL="571500" indent="-114300">
              <a:spcBef>
                <a:spcPts val="500"/>
              </a:spcBef>
              <a:buSzPct val="100000"/>
              <a:buFont typeface="Arial" panose="020B0604020202020204" pitchFamily="34" charset="0"/>
              <a:buChar char="•"/>
              <a:defRPr sz="900" baseline="0"/>
            </a:lvl5pPr>
            <a:lvl6pPr marL="687388" indent="-117475">
              <a:spcBef>
                <a:spcPts val="500"/>
              </a:spcBef>
              <a:buFont typeface="Verdana" panose="020B0604030504040204" pitchFamily="34" charset="0"/>
              <a:buChar char="–"/>
              <a:defRPr sz="900"/>
            </a:lvl6pPr>
            <a:lvl7pPr marL="801688" indent="-112713">
              <a:spcBef>
                <a:spcPts val="500"/>
              </a:spcBef>
              <a:buSzPct val="100000"/>
              <a:buFont typeface="Arial" panose="020B0604020202020204" pitchFamily="34" charset="0"/>
              <a:buChar char="•"/>
              <a:defRPr sz="900" baseline="0"/>
            </a:lvl7pPr>
            <a:lvl8pPr marL="914400" indent="-112713">
              <a:spcBef>
                <a:spcPts val="500"/>
              </a:spcBef>
              <a:buFont typeface="Verdana" panose="020B0604030504040204" pitchFamily="34" charset="0"/>
              <a:buChar char="–"/>
              <a:defRPr sz="900" baseline="0"/>
            </a:lvl8pPr>
            <a:lvl9pPr marL="1028700" indent="-114300">
              <a:spcBef>
                <a:spcPts val="500"/>
              </a:spcBef>
              <a:buClr>
                <a:schemeClr val="tx1"/>
              </a:buClr>
              <a:buSzPct val="100000"/>
              <a:buFont typeface="Arial" panose="020B0604020202020204" pitchFamily="34" charset="0"/>
              <a:buChar char="•"/>
              <a:defRPr sz="900" baseline="0"/>
            </a:lvl9pPr>
          </a:lstStyle>
          <a:p>
            <a:pPr indent="0">
              <a:spcBef>
                <a:spcPts val="0"/>
              </a:spcBef>
              <a:buNone/>
            </a:pPr>
            <a:r>
              <a:rPr lang="en-US" sz="1100" b="1" dirty="0" smtClean="0">
                <a:solidFill>
                  <a:schemeClr val="tx1"/>
                </a:solidFill>
              </a:rPr>
              <a:t>Quantify Variation</a:t>
            </a:r>
            <a:endParaRPr lang="en-US" sz="1100" b="1" dirty="0" smtClean="0">
              <a:solidFill>
                <a:schemeClr val="tx1"/>
              </a:solidFill>
              <a:latin typeface="+mn-lt"/>
            </a:endParaRPr>
          </a:p>
        </p:txBody>
      </p:sp>
      <p:sp>
        <p:nvSpPr>
          <p:cNvPr id="36" name="Title 1"/>
          <p:cNvSpPr txBox="1">
            <a:spLocks/>
          </p:cNvSpPr>
          <p:nvPr/>
        </p:nvSpPr>
        <p:spPr bwMode="gray">
          <a:xfrm>
            <a:off x="679363" y="3064705"/>
            <a:ext cx="1312369" cy="169277"/>
          </a:xfrm>
          <a:prstGeom prst="rect">
            <a:avLst/>
          </a:prstGeom>
          <a:noFill/>
        </p:spPr>
        <p:txBody>
          <a:bodyPr vert="horz" wrap="square" lIns="0" tIns="0" rIns="0" bIns="0" rtlCol="0">
            <a:spAutoFit/>
          </a:bodyPr>
          <a:lstStyle>
            <a:lvl1pPr indent="-114300">
              <a:spcBef>
                <a:spcPts val="500"/>
              </a:spcBef>
              <a:buSzPct val="100000"/>
              <a:buFont typeface="Arial" panose="020B0604020202020204" pitchFamily="34" charset="0"/>
              <a:buChar char="•"/>
              <a:defRPr sz="1200">
                <a:solidFill>
                  <a:schemeClr val="bg1"/>
                </a:solidFill>
                <a:latin typeface="+mj-lt"/>
              </a:defRPr>
            </a:lvl1pPr>
            <a:lvl2pPr marL="228600" indent="-114300">
              <a:spcBef>
                <a:spcPts val="500"/>
              </a:spcBef>
              <a:buFont typeface="Verdana" panose="020B0604030504040204" pitchFamily="34" charset="0"/>
              <a:buChar char="–"/>
              <a:defRPr sz="900"/>
            </a:lvl2pPr>
            <a:lvl3pPr marL="342900" indent="-114300">
              <a:spcBef>
                <a:spcPts val="500"/>
              </a:spcBef>
              <a:buSzPct val="100000"/>
              <a:buFont typeface="Arial" panose="020B0604020202020204" pitchFamily="34" charset="0"/>
              <a:buChar char="•"/>
              <a:defRPr sz="900"/>
            </a:lvl3pPr>
            <a:lvl4pPr marL="457200" indent="-114300">
              <a:spcBef>
                <a:spcPts val="500"/>
              </a:spcBef>
              <a:buFont typeface="Verdana" panose="020B0604030504040204" pitchFamily="34" charset="0"/>
              <a:buChar char="–"/>
              <a:defRPr sz="900"/>
            </a:lvl4pPr>
            <a:lvl5pPr marL="571500" indent="-114300">
              <a:spcBef>
                <a:spcPts val="500"/>
              </a:spcBef>
              <a:buSzPct val="100000"/>
              <a:buFont typeface="Arial" panose="020B0604020202020204" pitchFamily="34" charset="0"/>
              <a:buChar char="•"/>
              <a:defRPr sz="900" baseline="0"/>
            </a:lvl5pPr>
            <a:lvl6pPr marL="687388" indent="-117475">
              <a:spcBef>
                <a:spcPts val="500"/>
              </a:spcBef>
              <a:buFont typeface="Verdana" panose="020B0604030504040204" pitchFamily="34" charset="0"/>
              <a:buChar char="–"/>
              <a:defRPr sz="900"/>
            </a:lvl6pPr>
            <a:lvl7pPr marL="801688" indent="-112713">
              <a:spcBef>
                <a:spcPts val="500"/>
              </a:spcBef>
              <a:buSzPct val="100000"/>
              <a:buFont typeface="Arial" panose="020B0604020202020204" pitchFamily="34" charset="0"/>
              <a:buChar char="•"/>
              <a:defRPr sz="900" baseline="0"/>
            </a:lvl7pPr>
            <a:lvl8pPr marL="914400" indent="-112713">
              <a:spcBef>
                <a:spcPts val="500"/>
              </a:spcBef>
              <a:buFont typeface="Verdana" panose="020B0604030504040204" pitchFamily="34" charset="0"/>
              <a:buChar char="–"/>
              <a:defRPr sz="900" baseline="0"/>
            </a:lvl8pPr>
            <a:lvl9pPr marL="1028700" indent="-114300">
              <a:spcBef>
                <a:spcPts val="500"/>
              </a:spcBef>
              <a:buClr>
                <a:schemeClr val="tx1"/>
              </a:buClr>
              <a:buSzPct val="100000"/>
              <a:buFont typeface="Arial" panose="020B0604020202020204" pitchFamily="34" charset="0"/>
              <a:buChar char="•"/>
              <a:defRPr sz="900" baseline="0"/>
            </a:lvl9pPr>
          </a:lstStyle>
          <a:p>
            <a:pPr indent="0">
              <a:spcBef>
                <a:spcPts val="0"/>
              </a:spcBef>
              <a:buNone/>
            </a:pPr>
            <a:r>
              <a:rPr lang="en-US" sz="1100" b="1" dirty="0" smtClean="0">
                <a:solidFill>
                  <a:schemeClr val="tx1"/>
                </a:solidFill>
                <a:latin typeface="+mn-lt"/>
              </a:rPr>
              <a:t>Agree on Plan</a:t>
            </a:r>
          </a:p>
        </p:txBody>
      </p:sp>
      <p:sp>
        <p:nvSpPr>
          <p:cNvPr id="37" name="Title 1"/>
          <p:cNvSpPr txBox="1">
            <a:spLocks/>
          </p:cNvSpPr>
          <p:nvPr/>
        </p:nvSpPr>
        <p:spPr bwMode="gray">
          <a:xfrm>
            <a:off x="679363" y="3872771"/>
            <a:ext cx="622962" cy="338554"/>
          </a:xfrm>
          <a:prstGeom prst="rect">
            <a:avLst/>
          </a:prstGeom>
          <a:noFill/>
        </p:spPr>
        <p:txBody>
          <a:bodyPr vert="horz" wrap="square" lIns="0" tIns="0" rIns="0" bIns="0" rtlCol="0">
            <a:spAutoFit/>
          </a:bodyPr>
          <a:lstStyle>
            <a:lvl1pPr indent="-114300">
              <a:spcBef>
                <a:spcPts val="500"/>
              </a:spcBef>
              <a:buSzPct val="100000"/>
              <a:buFont typeface="Arial" panose="020B0604020202020204" pitchFamily="34" charset="0"/>
              <a:buChar char="•"/>
              <a:defRPr sz="1200">
                <a:solidFill>
                  <a:schemeClr val="bg1"/>
                </a:solidFill>
                <a:latin typeface="+mj-lt"/>
              </a:defRPr>
            </a:lvl1pPr>
            <a:lvl2pPr marL="228600" indent="-114300">
              <a:spcBef>
                <a:spcPts val="500"/>
              </a:spcBef>
              <a:buFont typeface="Verdana" panose="020B0604030504040204" pitchFamily="34" charset="0"/>
              <a:buChar char="–"/>
              <a:defRPr sz="900"/>
            </a:lvl2pPr>
            <a:lvl3pPr marL="342900" indent="-114300">
              <a:spcBef>
                <a:spcPts val="500"/>
              </a:spcBef>
              <a:buSzPct val="100000"/>
              <a:buFont typeface="Arial" panose="020B0604020202020204" pitchFamily="34" charset="0"/>
              <a:buChar char="•"/>
              <a:defRPr sz="900"/>
            </a:lvl3pPr>
            <a:lvl4pPr marL="457200" indent="-114300">
              <a:spcBef>
                <a:spcPts val="500"/>
              </a:spcBef>
              <a:buFont typeface="Verdana" panose="020B0604030504040204" pitchFamily="34" charset="0"/>
              <a:buChar char="–"/>
              <a:defRPr sz="900"/>
            </a:lvl4pPr>
            <a:lvl5pPr marL="571500" indent="-114300">
              <a:spcBef>
                <a:spcPts val="500"/>
              </a:spcBef>
              <a:buSzPct val="100000"/>
              <a:buFont typeface="Arial" panose="020B0604020202020204" pitchFamily="34" charset="0"/>
              <a:buChar char="•"/>
              <a:defRPr sz="900" baseline="0"/>
            </a:lvl5pPr>
            <a:lvl6pPr marL="687388" indent="-117475">
              <a:spcBef>
                <a:spcPts val="500"/>
              </a:spcBef>
              <a:buFont typeface="Verdana" panose="020B0604030504040204" pitchFamily="34" charset="0"/>
              <a:buChar char="–"/>
              <a:defRPr sz="900"/>
            </a:lvl6pPr>
            <a:lvl7pPr marL="801688" indent="-112713">
              <a:spcBef>
                <a:spcPts val="500"/>
              </a:spcBef>
              <a:buSzPct val="100000"/>
              <a:buFont typeface="Arial" panose="020B0604020202020204" pitchFamily="34" charset="0"/>
              <a:buChar char="•"/>
              <a:defRPr sz="900" baseline="0"/>
            </a:lvl7pPr>
            <a:lvl8pPr marL="914400" indent="-112713">
              <a:spcBef>
                <a:spcPts val="500"/>
              </a:spcBef>
              <a:buFont typeface="Verdana" panose="020B0604030504040204" pitchFamily="34" charset="0"/>
              <a:buChar char="–"/>
              <a:defRPr sz="900" baseline="0"/>
            </a:lvl8pPr>
            <a:lvl9pPr marL="1028700" indent="-114300">
              <a:spcBef>
                <a:spcPts val="500"/>
              </a:spcBef>
              <a:buClr>
                <a:schemeClr val="tx1"/>
              </a:buClr>
              <a:buSzPct val="100000"/>
              <a:buFont typeface="Arial" panose="020B0604020202020204" pitchFamily="34" charset="0"/>
              <a:buChar char="•"/>
              <a:defRPr sz="900" baseline="0"/>
            </a:lvl9pPr>
          </a:lstStyle>
          <a:p>
            <a:pPr indent="0">
              <a:spcBef>
                <a:spcPts val="0"/>
              </a:spcBef>
              <a:buNone/>
            </a:pPr>
            <a:r>
              <a:rPr lang="en-US" sz="1100" b="1" dirty="0" smtClean="0">
                <a:latin typeface="+mn-lt"/>
              </a:rPr>
              <a:t>Deploy </a:t>
            </a:r>
          </a:p>
          <a:p>
            <a:pPr indent="0">
              <a:spcBef>
                <a:spcPts val="0"/>
              </a:spcBef>
              <a:buNone/>
            </a:pPr>
            <a:r>
              <a:rPr lang="en-US" sz="1100" b="1" dirty="0" smtClean="0">
                <a:latin typeface="+mn-lt"/>
              </a:rPr>
              <a:t>CDS </a:t>
            </a:r>
          </a:p>
        </p:txBody>
      </p:sp>
      <p:cxnSp>
        <p:nvCxnSpPr>
          <p:cNvPr id="39" name="Straight Arrow Connector 38"/>
          <p:cNvCxnSpPr/>
          <p:nvPr/>
        </p:nvCxnSpPr>
        <p:spPr bwMode="gray">
          <a:xfrm flipV="1">
            <a:off x="2474077" y="1680189"/>
            <a:ext cx="358140" cy="0"/>
          </a:xfrm>
          <a:prstGeom prst="straightConnector1">
            <a:avLst/>
          </a:prstGeom>
          <a:ln w="12700">
            <a:solidFill>
              <a:schemeClr val="accent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bwMode="gray">
          <a:xfrm flipV="1">
            <a:off x="2137068" y="2363353"/>
            <a:ext cx="358140" cy="0"/>
          </a:xfrm>
          <a:prstGeom prst="straightConnector1">
            <a:avLst/>
          </a:prstGeom>
          <a:ln w="12700">
            <a:solidFill>
              <a:schemeClr val="accent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bwMode="gray">
          <a:xfrm flipV="1">
            <a:off x="1738887" y="3149345"/>
            <a:ext cx="358140" cy="0"/>
          </a:xfrm>
          <a:prstGeom prst="straightConnector1">
            <a:avLst/>
          </a:prstGeom>
          <a:ln w="12700">
            <a:solidFill>
              <a:schemeClr val="accent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bwMode="gray">
          <a:xfrm flipV="1">
            <a:off x="1306258" y="4025489"/>
            <a:ext cx="358140" cy="0"/>
          </a:xfrm>
          <a:prstGeom prst="straightConnector1">
            <a:avLst/>
          </a:prstGeom>
          <a:ln w="12700">
            <a:solidFill>
              <a:schemeClr val="accent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gray">
          <a:xfrm flipH="1">
            <a:off x="309078" y="2021437"/>
            <a:ext cx="5784806" cy="0"/>
          </a:xfrm>
          <a:prstGeom prst="line">
            <a:avLst/>
          </a:prstGeom>
          <a:ln w="9525">
            <a:solidFill>
              <a:schemeClr val="accent3"/>
            </a:solidFill>
            <a:prstDash val="dash"/>
            <a:headEnd type="none" w="med" len="med"/>
            <a:tailEnd type="none" w="med" len="med"/>
          </a:ln>
        </p:spPr>
        <p:style>
          <a:lnRef idx="1">
            <a:schemeClr val="accent6"/>
          </a:lnRef>
          <a:fillRef idx="0">
            <a:schemeClr val="accent6"/>
          </a:fillRef>
          <a:effectRef idx="0">
            <a:schemeClr val="accent6"/>
          </a:effectRef>
          <a:fontRef idx="minor">
            <a:schemeClr val="tx1"/>
          </a:fontRef>
        </p:style>
      </p:cxnSp>
      <p:grpSp>
        <p:nvGrpSpPr>
          <p:cNvPr id="55" name="Group 54"/>
          <p:cNvGrpSpPr/>
          <p:nvPr/>
        </p:nvGrpSpPr>
        <p:grpSpPr>
          <a:xfrm>
            <a:off x="2902527" y="1364307"/>
            <a:ext cx="3263393" cy="629546"/>
            <a:chOff x="3056921" y="1395979"/>
            <a:chExt cx="3000979" cy="629546"/>
          </a:xfrm>
        </p:grpSpPr>
        <p:sp>
          <p:nvSpPr>
            <p:cNvPr id="44" name="TextBox 43"/>
            <p:cNvSpPr txBox="1"/>
            <p:nvPr/>
          </p:nvSpPr>
          <p:spPr bwMode="gray">
            <a:xfrm>
              <a:off x="3117215" y="1407407"/>
              <a:ext cx="2940685" cy="618118"/>
            </a:xfrm>
            <a:prstGeom prst="rect">
              <a:avLst/>
            </a:prstGeom>
            <a:noFill/>
          </p:spPr>
          <p:txBody>
            <a:bodyPr wrap="square" lIns="0" tIns="0" rIns="0" bIns="0" rtlCol="0">
              <a:spAutoFit/>
            </a:bodyPr>
            <a:lstStyle/>
            <a:p>
              <a:pPr marL="114300" indent="-114300">
                <a:spcBef>
                  <a:spcPts val="500"/>
                </a:spcBef>
                <a:buFont typeface="Arial" panose="020B0604020202020204" pitchFamily="34" charset="0"/>
                <a:buChar char="•"/>
              </a:pPr>
              <a:r>
                <a:rPr lang="en-US" sz="900" b="1" dirty="0" smtClean="0"/>
                <a:t>Identified </a:t>
              </a:r>
              <a:r>
                <a:rPr lang="en-US" sz="900" b="1" dirty="0"/>
                <a:t>common uncomplicated conditions with quality, cost </a:t>
              </a:r>
              <a:r>
                <a:rPr lang="en-US" sz="900" b="1" dirty="0" smtClean="0"/>
                <a:t>concerns</a:t>
              </a:r>
            </a:p>
            <a:p>
              <a:pPr marL="114300" indent="-114300">
                <a:spcBef>
                  <a:spcPts val="500"/>
                </a:spcBef>
                <a:buFont typeface="Arial" panose="020B0604020202020204" pitchFamily="34" charset="0"/>
                <a:buChar char="•"/>
              </a:pPr>
              <a:r>
                <a:rPr lang="en-US" sz="900" dirty="0" smtClean="0"/>
                <a:t>Value streams including imaging: MRI for low back pain, </a:t>
              </a:r>
              <a:br>
                <a:rPr lang="en-US" sz="900" dirty="0" smtClean="0"/>
              </a:br>
              <a:r>
                <a:rPr lang="en-US" sz="900" dirty="0" smtClean="0"/>
                <a:t>CT for uncomplicated headache, breast concerns</a:t>
              </a:r>
              <a:endParaRPr lang="en-US" sz="900" dirty="0"/>
            </a:p>
          </p:txBody>
        </p:sp>
        <p:cxnSp>
          <p:nvCxnSpPr>
            <p:cNvPr id="49" name="Straight Connector 48"/>
            <p:cNvCxnSpPr/>
            <p:nvPr/>
          </p:nvCxnSpPr>
          <p:spPr bwMode="gray">
            <a:xfrm flipH="1">
              <a:off x="3056921" y="1395979"/>
              <a:ext cx="0" cy="603005"/>
            </a:xfrm>
            <a:prstGeom prst="line">
              <a:avLst/>
            </a:prstGeom>
            <a:ln w="12700">
              <a:solidFill>
                <a:schemeClr val="accent6"/>
              </a:solidFill>
              <a:prstDash val="solid"/>
              <a:headEnd type="none" w="med" len="med"/>
              <a:tailEnd type="none" w="med" len="med"/>
            </a:ln>
          </p:spPr>
          <p:style>
            <a:lnRef idx="1">
              <a:schemeClr val="accent6"/>
            </a:lnRef>
            <a:fillRef idx="0">
              <a:schemeClr val="accent6"/>
            </a:fillRef>
            <a:effectRef idx="0">
              <a:schemeClr val="accent6"/>
            </a:effectRef>
            <a:fontRef idx="minor">
              <a:schemeClr val="tx1"/>
            </a:fontRef>
          </p:style>
        </p:cxnSp>
      </p:grpSp>
      <p:cxnSp>
        <p:nvCxnSpPr>
          <p:cNvPr id="50" name="Straight Connector 49"/>
          <p:cNvCxnSpPr/>
          <p:nvPr/>
        </p:nvCxnSpPr>
        <p:spPr bwMode="gray">
          <a:xfrm flipH="1">
            <a:off x="307416" y="2703237"/>
            <a:ext cx="5784806" cy="0"/>
          </a:xfrm>
          <a:prstGeom prst="line">
            <a:avLst/>
          </a:prstGeom>
          <a:ln w="9525">
            <a:solidFill>
              <a:schemeClr val="accent3"/>
            </a:solidFill>
            <a:prstDash val="dash"/>
            <a:headEnd type="none" w="med" len="med"/>
            <a:tailEnd type="none" w="med" len="med"/>
          </a:ln>
        </p:spPr>
        <p:style>
          <a:lnRef idx="1">
            <a:schemeClr val="accent6"/>
          </a:lnRef>
          <a:fillRef idx="0">
            <a:schemeClr val="accent6"/>
          </a:fillRef>
          <a:effectRef idx="0">
            <a:schemeClr val="accent6"/>
          </a:effectRef>
          <a:fontRef idx="minor">
            <a:schemeClr val="tx1"/>
          </a:fontRef>
        </p:style>
      </p:cxnSp>
      <p:grpSp>
        <p:nvGrpSpPr>
          <p:cNvPr id="56" name="Group 55"/>
          <p:cNvGrpSpPr/>
          <p:nvPr/>
        </p:nvGrpSpPr>
        <p:grpSpPr>
          <a:xfrm>
            <a:off x="2567243" y="2089033"/>
            <a:ext cx="3597012" cy="548640"/>
            <a:chOff x="2789604" y="2087991"/>
            <a:chExt cx="3050075" cy="548640"/>
          </a:xfrm>
        </p:grpSpPr>
        <p:sp>
          <p:nvSpPr>
            <p:cNvPr id="46" name="TextBox 45"/>
            <p:cNvSpPr txBox="1"/>
            <p:nvPr/>
          </p:nvSpPr>
          <p:spPr bwMode="gray">
            <a:xfrm>
              <a:off x="2823971" y="2099419"/>
              <a:ext cx="3015708" cy="479618"/>
            </a:xfrm>
            <a:prstGeom prst="rect">
              <a:avLst/>
            </a:prstGeom>
            <a:noFill/>
          </p:spPr>
          <p:txBody>
            <a:bodyPr wrap="square" lIns="0" tIns="0" rIns="0" bIns="0" rtlCol="0">
              <a:spAutoFit/>
            </a:bodyPr>
            <a:lstStyle/>
            <a:p>
              <a:pPr marL="114300" indent="-114300">
                <a:spcBef>
                  <a:spcPts val="500"/>
                </a:spcBef>
                <a:buFont typeface="Arial" panose="020B0604020202020204" pitchFamily="34" charset="0"/>
                <a:buChar char="•"/>
              </a:pPr>
              <a:r>
                <a:rPr lang="en-US" sz="900" dirty="0" smtClean="0"/>
                <a:t>Clinical experts, including radiologists, conducted </a:t>
              </a:r>
              <a:r>
                <a:rPr lang="en-US" sz="900" dirty="0"/>
                <a:t>chart review on identified </a:t>
              </a:r>
              <a:r>
                <a:rPr lang="en-US" sz="900" dirty="0" smtClean="0"/>
                <a:t>conditions, including imaging </a:t>
              </a:r>
              <a:endParaRPr lang="en-US" sz="900" dirty="0"/>
            </a:p>
            <a:p>
              <a:pPr marL="114300" indent="-114300">
                <a:spcBef>
                  <a:spcPts val="500"/>
                </a:spcBef>
                <a:buFont typeface="Arial" panose="020B0604020202020204" pitchFamily="34" charset="0"/>
                <a:buChar char="•"/>
              </a:pPr>
              <a:r>
                <a:rPr lang="en-US" sz="900" b="1" dirty="0" smtClean="0"/>
                <a:t>Found significant proportion of inappropriate imaging studies</a:t>
              </a:r>
              <a:endParaRPr lang="en-US" sz="900" dirty="0"/>
            </a:p>
          </p:txBody>
        </p:sp>
        <p:cxnSp>
          <p:nvCxnSpPr>
            <p:cNvPr id="51" name="Straight Connector 50"/>
            <p:cNvCxnSpPr/>
            <p:nvPr/>
          </p:nvCxnSpPr>
          <p:spPr bwMode="gray">
            <a:xfrm>
              <a:off x="2789604" y="2087991"/>
              <a:ext cx="0" cy="548640"/>
            </a:xfrm>
            <a:prstGeom prst="line">
              <a:avLst/>
            </a:prstGeom>
            <a:ln w="12700">
              <a:solidFill>
                <a:schemeClr val="accent6"/>
              </a:solidFill>
              <a:prstDash val="solid"/>
              <a:headEnd type="none" w="med" len="med"/>
              <a:tailEnd type="none" w="med" len="med"/>
            </a:ln>
          </p:spPr>
          <p:style>
            <a:lnRef idx="1">
              <a:schemeClr val="accent6"/>
            </a:lnRef>
            <a:fillRef idx="0">
              <a:schemeClr val="accent6"/>
            </a:fillRef>
            <a:effectRef idx="0">
              <a:schemeClr val="accent6"/>
            </a:effectRef>
            <a:fontRef idx="minor">
              <a:schemeClr val="tx1"/>
            </a:fontRef>
          </p:style>
        </p:cxnSp>
      </p:grpSp>
      <p:cxnSp>
        <p:nvCxnSpPr>
          <p:cNvPr id="52" name="Straight Connector 51"/>
          <p:cNvCxnSpPr/>
          <p:nvPr/>
        </p:nvCxnSpPr>
        <p:spPr bwMode="gray">
          <a:xfrm flipH="1">
            <a:off x="307852" y="3590563"/>
            <a:ext cx="5784806" cy="0"/>
          </a:xfrm>
          <a:prstGeom prst="line">
            <a:avLst/>
          </a:prstGeom>
          <a:ln w="9525">
            <a:solidFill>
              <a:schemeClr val="accent3"/>
            </a:solidFill>
            <a:prstDash val="dash"/>
            <a:headEnd type="none" w="med" len="med"/>
            <a:tailEnd type="none" w="med" len="med"/>
          </a:ln>
        </p:spPr>
        <p:style>
          <a:lnRef idx="1">
            <a:schemeClr val="accent6"/>
          </a:lnRef>
          <a:fillRef idx="0">
            <a:schemeClr val="accent6"/>
          </a:fillRef>
          <a:effectRef idx="0">
            <a:schemeClr val="accent6"/>
          </a:effectRef>
          <a:fontRef idx="minor">
            <a:schemeClr val="tx1"/>
          </a:fontRef>
        </p:style>
      </p:cxnSp>
      <p:grpSp>
        <p:nvGrpSpPr>
          <p:cNvPr id="57" name="Group 56"/>
          <p:cNvGrpSpPr/>
          <p:nvPr/>
        </p:nvGrpSpPr>
        <p:grpSpPr>
          <a:xfrm>
            <a:off x="2140524" y="2806445"/>
            <a:ext cx="3790938" cy="685800"/>
            <a:chOff x="2294304" y="2803604"/>
            <a:chExt cx="3790938" cy="685800"/>
          </a:xfrm>
        </p:grpSpPr>
        <p:sp>
          <p:nvSpPr>
            <p:cNvPr id="45" name="TextBox 44"/>
            <p:cNvSpPr txBox="1"/>
            <p:nvPr/>
          </p:nvSpPr>
          <p:spPr bwMode="gray">
            <a:xfrm>
              <a:off x="2331016" y="2806668"/>
              <a:ext cx="3754226" cy="618118"/>
            </a:xfrm>
            <a:prstGeom prst="rect">
              <a:avLst/>
            </a:prstGeom>
            <a:noFill/>
          </p:spPr>
          <p:txBody>
            <a:bodyPr wrap="square" lIns="0" tIns="0" rIns="0" bIns="0" rtlCol="0">
              <a:spAutoFit/>
            </a:bodyPr>
            <a:lstStyle/>
            <a:p>
              <a:pPr marL="114300" indent="-114300">
                <a:spcBef>
                  <a:spcPts val="500"/>
                </a:spcBef>
                <a:buFont typeface="Arial" panose="020B0604020202020204" pitchFamily="34" charset="0"/>
                <a:buChar char="•"/>
              </a:pPr>
              <a:r>
                <a:rPr lang="en-US" sz="900" b="1" dirty="0" smtClean="0"/>
                <a:t>Reviewed findings </a:t>
              </a:r>
              <a:r>
                <a:rPr lang="en-US" sz="900" b="1" dirty="0"/>
                <a:t>with </a:t>
              </a:r>
              <a:r>
                <a:rPr lang="en-US" sz="900" b="1" dirty="0" smtClean="0"/>
                <a:t>physician experts, including </a:t>
              </a:r>
              <a:br>
                <a:rPr lang="en-US" sz="900" b="1" dirty="0" smtClean="0"/>
              </a:br>
              <a:r>
                <a:rPr lang="en-US" sz="900" b="1" dirty="0" smtClean="0"/>
                <a:t>radiologists, </a:t>
              </a:r>
              <a:r>
                <a:rPr lang="en-US" sz="900" dirty="0" smtClean="0"/>
                <a:t>value stream directors, payers and employers</a:t>
              </a:r>
              <a:r>
                <a:rPr lang="en-US" sz="900" b="1" dirty="0" smtClean="0"/>
                <a:t> </a:t>
              </a:r>
              <a:r>
                <a:rPr lang="en-US" sz="900" dirty="0"/>
                <a:t>to gather </a:t>
              </a:r>
              <a:r>
                <a:rPr lang="en-US" sz="900" dirty="0" smtClean="0"/>
                <a:t>feedback </a:t>
              </a:r>
              <a:r>
                <a:rPr lang="en-US" sz="900" dirty="0"/>
                <a:t>on </a:t>
              </a:r>
              <a:r>
                <a:rPr lang="en-US" sz="900" dirty="0" smtClean="0"/>
                <a:t>potential targets</a:t>
              </a:r>
            </a:p>
            <a:p>
              <a:pPr marL="114300" indent="-114300">
                <a:spcBef>
                  <a:spcPts val="500"/>
                </a:spcBef>
                <a:buFont typeface="Arial" panose="020B0604020202020204" pitchFamily="34" charset="0"/>
                <a:buChar char="•"/>
              </a:pPr>
              <a:r>
                <a:rPr lang="en-US" sz="900" dirty="0" smtClean="0"/>
                <a:t>Develop evidence-based decision rules based on findings</a:t>
              </a:r>
            </a:p>
          </p:txBody>
        </p:sp>
        <p:cxnSp>
          <p:nvCxnSpPr>
            <p:cNvPr id="53" name="Straight Connector 52"/>
            <p:cNvCxnSpPr/>
            <p:nvPr/>
          </p:nvCxnSpPr>
          <p:spPr bwMode="gray">
            <a:xfrm>
              <a:off x="2294304" y="2803604"/>
              <a:ext cx="0" cy="685800"/>
            </a:xfrm>
            <a:prstGeom prst="line">
              <a:avLst/>
            </a:prstGeom>
            <a:ln w="12700">
              <a:solidFill>
                <a:schemeClr val="accent6"/>
              </a:solidFill>
              <a:prstDash val="solid"/>
              <a:headEnd type="none" w="med" len="med"/>
              <a:tailEnd type="none" w="med" len="med"/>
            </a:ln>
          </p:spPr>
          <p:style>
            <a:lnRef idx="1">
              <a:schemeClr val="accent6"/>
            </a:lnRef>
            <a:fillRef idx="0">
              <a:schemeClr val="accent6"/>
            </a:fillRef>
            <a:effectRef idx="0">
              <a:schemeClr val="accent6"/>
            </a:effectRef>
            <a:fontRef idx="minor">
              <a:schemeClr val="tx1"/>
            </a:fontRef>
          </p:style>
        </p:cxnSp>
      </p:grpSp>
      <p:grpSp>
        <p:nvGrpSpPr>
          <p:cNvPr id="58" name="Group 57"/>
          <p:cNvGrpSpPr/>
          <p:nvPr/>
        </p:nvGrpSpPr>
        <p:grpSpPr>
          <a:xfrm>
            <a:off x="1759524" y="3685653"/>
            <a:ext cx="4037916" cy="677211"/>
            <a:chOff x="1966644" y="3721307"/>
            <a:chExt cx="4037916" cy="677211"/>
          </a:xfrm>
        </p:grpSpPr>
        <p:sp>
          <p:nvSpPr>
            <p:cNvPr id="43" name="TextBox 42"/>
            <p:cNvSpPr txBox="1"/>
            <p:nvPr/>
          </p:nvSpPr>
          <p:spPr bwMode="gray">
            <a:xfrm>
              <a:off x="2007486" y="3721307"/>
              <a:ext cx="3997074" cy="618118"/>
            </a:xfrm>
            <a:prstGeom prst="rect">
              <a:avLst/>
            </a:prstGeom>
            <a:noFill/>
          </p:spPr>
          <p:txBody>
            <a:bodyPr wrap="square" lIns="0" tIns="0" rIns="0" bIns="0" rtlCol="0">
              <a:spAutoFit/>
            </a:bodyPr>
            <a:lstStyle/>
            <a:p>
              <a:pPr marL="114300" lvl="0" indent="-114300">
                <a:buFont typeface="Arial" panose="020B0604020202020204" pitchFamily="34" charset="0"/>
                <a:buChar char="•"/>
              </a:pPr>
              <a:r>
                <a:rPr lang="en-US" sz="900" dirty="0" smtClean="0"/>
                <a:t>Imaging embedded guidelines into CDS</a:t>
              </a:r>
              <a:r>
                <a:rPr lang="en-US" sz="900" b="1" dirty="0" smtClean="0"/>
                <a:t>; hard </a:t>
              </a:r>
              <a:r>
                <a:rPr lang="en-US" sz="900" b="1" dirty="0"/>
                <a:t>stop </a:t>
              </a:r>
              <a:r>
                <a:rPr lang="en-US" sz="900" b="1" dirty="0" smtClean="0"/>
                <a:t>alert deployed </a:t>
              </a:r>
              <a:r>
                <a:rPr lang="en-US" sz="900" b="1" dirty="0"/>
                <a:t>for recognized inappropriate imaging orders within value </a:t>
              </a:r>
              <a:r>
                <a:rPr lang="en-US" sz="900" b="1" dirty="0" smtClean="0"/>
                <a:t>streams</a:t>
              </a:r>
              <a:r>
                <a:rPr lang="en-US" sz="900" dirty="0" smtClean="0"/>
                <a:t> </a:t>
              </a:r>
            </a:p>
            <a:p>
              <a:pPr marL="114300" lvl="0" indent="-114300">
                <a:spcBef>
                  <a:spcPts val="500"/>
                </a:spcBef>
                <a:buFont typeface="Arial" panose="020B0604020202020204" pitchFamily="34" charset="0"/>
                <a:buChar char="•"/>
              </a:pPr>
              <a:r>
                <a:rPr lang="en-US" sz="900" dirty="0" smtClean="0"/>
                <a:t>Required providers ordering inappropriate exams to get sign </a:t>
              </a:r>
              <a:r>
                <a:rPr lang="en-US" sz="900" dirty="0"/>
                <a:t>off from “value stream </a:t>
              </a:r>
              <a:r>
                <a:rPr lang="en-US" sz="900" dirty="0" smtClean="0"/>
                <a:t>owner</a:t>
              </a:r>
              <a:r>
                <a:rPr lang="en-US" sz="900" baseline="30000" dirty="0" smtClean="0"/>
                <a:t>1</a:t>
              </a:r>
              <a:r>
                <a:rPr lang="en-US" sz="900" dirty="0" smtClean="0"/>
                <a:t>”</a:t>
              </a:r>
              <a:endParaRPr lang="en-US" sz="900" dirty="0"/>
            </a:p>
          </p:txBody>
        </p:sp>
        <p:cxnSp>
          <p:nvCxnSpPr>
            <p:cNvPr id="54" name="Straight Connector 53"/>
            <p:cNvCxnSpPr/>
            <p:nvPr/>
          </p:nvCxnSpPr>
          <p:spPr bwMode="gray">
            <a:xfrm>
              <a:off x="1966644" y="3723769"/>
              <a:ext cx="0" cy="674749"/>
            </a:xfrm>
            <a:prstGeom prst="line">
              <a:avLst/>
            </a:prstGeom>
            <a:ln w="12700">
              <a:solidFill>
                <a:schemeClr val="accent6"/>
              </a:solidFill>
              <a:prstDash val="solid"/>
              <a:headEnd type="none" w="med" len="med"/>
              <a:tailEnd type="none" w="med" len="med"/>
            </a:ln>
          </p:spPr>
          <p:style>
            <a:lnRef idx="1">
              <a:schemeClr val="accent6"/>
            </a:lnRef>
            <a:fillRef idx="0">
              <a:schemeClr val="accent6"/>
            </a:fillRef>
            <a:effectRef idx="0">
              <a:schemeClr val="accent6"/>
            </a:effectRef>
            <a:fontRef idx="minor">
              <a:schemeClr val="tx1"/>
            </a:fontRef>
          </p:style>
        </p:cxnSp>
      </p:grpSp>
      <p:pic>
        <p:nvPicPr>
          <p:cNvPr id="59" name="Pictur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28" y="2263595"/>
            <a:ext cx="274320" cy="209398"/>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228" y="3073741"/>
            <a:ext cx="274320" cy="174650"/>
          </a:xfrm>
          <a:prstGeom prst="rect">
            <a:avLst/>
          </a:prstGeom>
        </p:spPr>
      </p:pic>
      <p:pic>
        <p:nvPicPr>
          <p:cNvPr id="61" name="Picture 6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228" y="3956562"/>
            <a:ext cx="274320" cy="226772"/>
          </a:xfrm>
          <a:prstGeom prst="rect">
            <a:avLst/>
          </a:prstGeom>
        </p:spPr>
      </p:pic>
      <p:pic>
        <p:nvPicPr>
          <p:cNvPr id="62" name="Picture 6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636" y="1543028"/>
            <a:ext cx="154473" cy="256032"/>
          </a:xfrm>
          <a:prstGeom prst="rect">
            <a:avLst/>
          </a:prstGeom>
        </p:spPr>
      </p:pic>
    </p:spTree>
    <p:extLst>
      <p:ext uri="{BB962C8B-B14F-4D97-AF65-F5344CB8AC3E}">
        <p14:creationId xmlns:p14="http://schemas.microsoft.com/office/powerpoint/2010/main" val="1519662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80131" y="1544659"/>
            <a:ext cx="4056997" cy="2673614"/>
            <a:chOff x="3944003" y="2898950"/>
            <a:chExt cx="3579701" cy="2245219"/>
          </a:xfrm>
        </p:grpSpPr>
        <p:graphicFrame>
          <p:nvGraphicFramePr>
            <p:cNvPr id="24" name="Chart 23"/>
            <p:cNvGraphicFramePr/>
            <p:nvPr>
              <p:extLst/>
            </p:nvPr>
          </p:nvGraphicFramePr>
          <p:xfrm>
            <a:off x="3944003" y="2898950"/>
            <a:ext cx="3579701" cy="2245219"/>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bwMode="gray">
            <a:xfrm>
              <a:off x="4445370" y="4554472"/>
              <a:ext cx="303600" cy="114605"/>
            </a:xfrm>
            <a:prstGeom prst="rect">
              <a:avLst/>
            </a:prstGeom>
            <a:noFill/>
          </p:spPr>
          <p:txBody>
            <a:bodyPr wrap="square" lIns="0" tIns="0" rIns="0" bIns="0" rtlCol="0">
              <a:spAutoFit/>
            </a:bodyPr>
            <a:lstStyle/>
            <a:p>
              <a:pPr>
                <a:spcBef>
                  <a:spcPts val="500"/>
                </a:spcBef>
              </a:pPr>
              <a:r>
                <a:rPr lang="en-US" sz="800" i="1" dirty="0" smtClean="0"/>
                <a:t>2002 </a:t>
              </a:r>
            </a:p>
          </p:txBody>
        </p:sp>
        <p:sp>
          <p:nvSpPr>
            <p:cNvPr id="26" name="TextBox 25"/>
            <p:cNvSpPr txBox="1"/>
            <p:nvPr/>
          </p:nvSpPr>
          <p:spPr bwMode="gray">
            <a:xfrm>
              <a:off x="4895531" y="4554472"/>
              <a:ext cx="303600" cy="114605"/>
            </a:xfrm>
            <a:prstGeom prst="rect">
              <a:avLst/>
            </a:prstGeom>
            <a:noFill/>
          </p:spPr>
          <p:txBody>
            <a:bodyPr wrap="square" lIns="0" tIns="0" rIns="0" bIns="0" rtlCol="0">
              <a:spAutoFit/>
            </a:bodyPr>
            <a:lstStyle/>
            <a:p>
              <a:pPr>
                <a:spcBef>
                  <a:spcPts val="500"/>
                </a:spcBef>
              </a:pPr>
              <a:r>
                <a:rPr lang="en-US" sz="800" i="1" dirty="0" smtClean="0"/>
                <a:t>2004 </a:t>
              </a:r>
            </a:p>
          </p:txBody>
        </p:sp>
        <p:sp>
          <p:nvSpPr>
            <p:cNvPr id="27" name="TextBox 26"/>
            <p:cNvSpPr txBox="1"/>
            <p:nvPr/>
          </p:nvSpPr>
          <p:spPr bwMode="gray">
            <a:xfrm>
              <a:off x="5345692" y="4554472"/>
              <a:ext cx="303600" cy="114605"/>
            </a:xfrm>
            <a:prstGeom prst="rect">
              <a:avLst/>
            </a:prstGeom>
            <a:noFill/>
          </p:spPr>
          <p:txBody>
            <a:bodyPr wrap="square" lIns="0" tIns="0" rIns="0" bIns="0" rtlCol="0">
              <a:spAutoFit/>
            </a:bodyPr>
            <a:lstStyle/>
            <a:p>
              <a:pPr>
                <a:spcBef>
                  <a:spcPts val="500"/>
                </a:spcBef>
              </a:pPr>
              <a:r>
                <a:rPr lang="en-US" sz="800" i="1" dirty="0" smtClean="0"/>
                <a:t>2006 </a:t>
              </a:r>
            </a:p>
          </p:txBody>
        </p:sp>
        <p:sp>
          <p:nvSpPr>
            <p:cNvPr id="28" name="TextBox 27"/>
            <p:cNvSpPr txBox="1"/>
            <p:nvPr/>
          </p:nvSpPr>
          <p:spPr bwMode="gray">
            <a:xfrm>
              <a:off x="5795853" y="4554472"/>
              <a:ext cx="303600" cy="114605"/>
            </a:xfrm>
            <a:prstGeom prst="rect">
              <a:avLst/>
            </a:prstGeom>
            <a:noFill/>
          </p:spPr>
          <p:txBody>
            <a:bodyPr wrap="square" lIns="0" tIns="0" rIns="0" bIns="0" rtlCol="0">
              <a:spAutoFit/>
            </a:bodyPr>
            <a:lstStyle/>
            <a:p>
              <a:pPr>
                <a:spcBef>
                  <a:spcPts val="500"/>
                </a:spcBef>
              </a:pPr>
              <a:r>
                <a:rPr lang="en-US" sz="800" i="1" dirty="0" smtClean="0"/>
                <a:t>2008 </a:t>
              </a:r>
            </a:p>
          </p:txBody>
        </p:sp>
        <p:sp>
          <p:nvSpPr>
            <p:cNvPr id="29" name="TextBox 28"/>
            <p:cNvSpPr txBox="1"/>
            <p:nvPr/>
          </p:nvSpPr>
          <p:spPr bwMode="gray">
            <a:xfrm>
              <a:off x="6246015" y="4554472"/>
              <a:ext cx="228600" cy="128565"/>
            </a:xfrm>
            <a:prstGeom prst="rect">
              <a:avLst/>
            </a:prstGeom>
            <a:noFill/>
          </p:spPr>
          <p:txBody>
            <a:bodyPr wrap="square" lIns="0" tIns="0" rIns="0" bIns="0" rtlCol="0">
              <a:spAutoFit/>
            </a:bodyPr>
            <a:lstStyle/>
            <a:p>
              <a:pPr>
                <a:spcBef>
                  <a:spcPts val="500"/>
                </a:spcBef>
              </a:pPr>
              <a:r>
                <a:rPr lang="en-US" sz="800" i="1" dirty="0" smtClean="0"/>
                <a:t>2010 </a:t>
              </a:r>
            </a:p>
          </p:txBody>
        </p:sp>
        <p:cxnSp>
          <p:nvCxnSpPr>
            <p:cNvPr id="30" name="Straight Arrow Connector 29"/>
            <p:cNvCxnSpPr/>
            <p:nvPr/>
          </p:nvCxnSpPr>
          <p:spPr bwMode="gray">
            <a:xfrm flipV="1">
              <a:off x="5480790" y="3171891"/>
              <a:ext cx="0" cy="170542"/>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bwMode="gray">
            <a:xfrm flipV="1">
              <a:off x="5006755" y="3540810"/>
              <a:ext cx="0" cy="170542"/>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p:cNvCxnSpPr/>
            <p:nvPr/>
          </p:nvCxnSpPr>
          <p:spPr bwMode="gray">
            <a:xfrm flipV="1">
              <a:off x="5017410" y="3860064"/>
              <a:ext cx="0" cy="170542"/>
            </a:xfrm>
            <a:prstGeom prst="straightConnector1">
              <a:avLst/>
            </a:prstGeom>
            <a:solidFill>
              <a:schemeClr val="accent1"/>
            </a:solidFill>
            <a:ln w="12700" cap="flat" cmpd="sng" algn="ctr">
              <a:solidFill>
                <a:schemeClr val="tx2"/>
              </a:solidFill>
              <a:prstDash val="solid"/>
              <a:miter lim="800000"/>
              <a:headEnd type="none" w="med" len="med"/>
              <a:tailEnd type="triangle"/>
            </a:ln>
            <a:effectLst/>
          </p:spPr>
        </p:cxnSp>
      </p:grpSp>
      <p:sp>
        <p:nvSpPr>
          <p:cNvPr id="2" name="Title 1"/>
          <p:cNvSpPr>
            <a:spLocks noGrp="1"/>
          </p:cNvSpPr>
          <p:nvPr>
            <p:ph type="title"/>
          </p:nvPr>
        </p:nvSpPr>
        <p:spPr>
          <a:xfrm>
            <a:off x="320674" y="317903"/>
            <a:ext cx="6334125" cy="276999"/>
          </a:xfrm>
        </p:spPr>
        <p:txBody>
          <a:bodyPr/>
          <a:lstStyle/>
          <a:p>
            <a:r>
              <a:rPr lang="en-US" dirty="0" smtClean="0"/>
              <a:t>Leverage CDS to Improve Care Across Continuum </a:t>
            </a:r>
            <a:endParaRPr lang="en-US" dirty="0"/>
          </a:p>
        </p:txBody>
      </p:sp>
      <p:sp>
        <p:nvSpPr>
          <p:cNvPr id="4" name="Text Placeholder 3"/>
          <p:cNvSpPr>
            <a:spLocks noGrp="1"/>
          </p:cNvSpPr>
          <p:nvPr>
            <p:ph type="body" sz="quarter" idx="26"/>
          </p:nvPr>
        </p:nvSpPr>
        <p:spPr/>
        <p:txBody>
          <a:bodyPr/>
          <a:lstStyle/>
          <a:p>
            <a:endParaRPr lang="en-US" dirty="0"/>
          </a:p>
        </p:txBody>
      </p:sp>
      <p:sp>
        <p:nvSpPr>
          <p:cNvPr id="5" name="Text Placeholder 4"/>
          <p:cNvSpPr>
            <a:spLocks noGrp="1"/>
          </p:cNvSpPr>
          <p:nvPr>
            <p:ph type="body" sz="quarter" idx="27"/>
          </p:nvPr>
        </p:nvSpPr>
        <p:spPr>
          <a:xfrm>
            <a:off x="2689081" y="4311235"/>
            <a:ext cx="3711720" cy="489365"/>
          </a:xfrm>
        </p:spPr>
        <p:txBody>
          <a:bodyPr/>
          <a:lstStyle/>
          <a:p>
            <a:r>
              <a:rPr lang="en-US" dirty="0"/>
              <a:t>Source: </a:t>
            </a:r>
            <a:r>
              <a:rPr lang="en-US" dirty="0" smtClean="0"/>
              <a:t>Blackmore, C, et al., “At Virginia Mason, Collaboration Among Payers, Employers, And Health Plans To Transform Care Cut Costs and Improved Quality,” </a:t>
            </a:r>
            <a:r>
              <a:rPr lang="en-US" i="1" dirty="0" smtClean="0"/>
              <a:t>Health Affairs</a:t>
            </a:r>
            <a:r>
              <a:rPr lang="en-US" dirty="0" smtClean="0"/>
              <a:t>, 30, no. 9 (2011): 1680-1687; Blackmore, </a:t>
            </a:r>
            <a:r>
              <a:rPr lang="en-US" dirty="0"/>
              <a:t>C, et al., “Effectiveness of Clinical Decision Support in Controlling Inappropriate Imaging,” </a:t>
            </a:r>
            <a:r>
              <a:rPr lang="en-US" i="1" dirty="0"/>
              <a:t>Journal of the American College of </a:t>
            </a:r>
            <a:r>
              <a:rPr lang="en-US" i="1" dirty="0" smtClean="0"/>
              <a:t>Radiology, </a:t>
            </a:r>
            <a:r>
              <a:rPr lang="en-US" dirty="0"/>
              <a:t>8 (2011): 19-25; </a:t>
            </a:r>
            <a:r>
              <a:rPr lang="en-US" dirty="0" smtClean="0"/>
              <a:t>Blackmore, C, et al., “Nurse practitioner-staffed clinic at Virginia Mason improves care and lowers costs for women with benign breast conditions,” </a:t>
            </a:r>
            <a:r>
              <a:rPr lang="en-US" i="1" dirty="0" smtClean="0"/>
              <a:t>Health Affairs, </a:t>
            </a:r>
            <a:r>
              <a:rPr lang="en-US" dirty="0" smtClean="0"/>
              <a:t>32, no. 1 (2013): 20-26; </a:t>
            </a:r>
            <a:r>
              <a:rPr lang="en-US" dirty="0"/>
              <a:t>Imaging Performance Partnership interviews and analysis. </a:t>
            </a:r>
          </a:p>
        </p:txBody>
      </p:sp>
      <p:sp>
        <p:nvSpPr>
          <p:cNvPr id="6" name="Text Placeholder 5"/>
          <p:cNvSpPr>
            <a:spLocks noGrp="1"/>
          </p:cNvSpPr>
          <p:nvPr>
            <p:ph type="body" sz="quarter" idx="28"/>
          </p:nvPr>
        </p:nvSpPr>
        <p:spPr>
          <a:xfrm>
            <a:off x="0" y="4228976"/>
            <a:ext cx="2095130" cy="423193"/>
          </a:xfrm>
        </p:spPr>
        <p:txBody>
          <a:bodyPr/>
          <a:lstStyle/>
          <a:p>
            <a:endParaRPr lang="en-US" dirty="0"/>
          </a:p>
          <a:p>
            <a:r>
              <a:rPr lang="en-US" dirty="0"/>
              <a:t>Arrow indicates year before CDS implemented for </a:t>
            </a:r>
            <a:r>
              <a:rPr lang="en-US" dirty="0" smtClean="0"/>
              <a:t>exam.</a:t>
            </a:r>
          </a:p>
          <a:p>
            <a:r>
              <a:rPr lang="en-US" dirty="0" smtClean="0"/>
              <a:t>Head </a:t>
            </a:r>
            <a:r>
              <a:rPr lang="en-US" dirty="0"/>
              <a:t>CT used as control. </a:t>
            </a:r>
            <a:endParaRPr lang="en-US" dirty="0" smtClean="0"/>
          </a:p>
          <a:p>
            <a:r>
              <a:rPr lang="en-US" dirty="0" smtClean="0"/>
              <a:t>Savings attributed to patient employer; decreased imaging accounted for $47 of total. </a:t>
            </a:r>
            <a:endParaRPr lang="en-US" dirty="0"/>
          </a:p>
        </p:txBody>
      </p:sp>
      <p:sp>
        <p:nvSpPr>
          <p:cNvPr id="7" name="TextBox 30"/>
          <p:cNvSpPr txBox="1"/>
          <p:nvPr/>
        </p:nvSpPr>
        <p:spPr bwMode="gray">
          <a:xfrm>
            <a:off x="317411" y="897813"/>
            <a:ext cx="2476129" cy="338554"/>
          </a:xfrm>
          <a:prstGeom prst="rect">
            <a:avLst/>
          </a:prstGeom>
          <a:noFill/>
        </p:spPr>
        <p:txBody>
          <a:bodyPr wrap="square" lIns="0" tIns="0" rIns="0" bIns="0" rtlCol="0">
            <a:spAutoFit/>
          </a:bodyP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r>
              <a:rPr lang="en-US" sz="1100" b="1" dirty="0" smtClean="0"/>
              <a:t>Utilization for Specific High-Cost</a:t>
            </a:r>
            <a:r>
              <a:rPr lang="en-US" sz="1100" b="1" dirty="0"/>
              <a:t>, </a:t>
            </a:r>
            <a:r>
              <a:rPr lang="en-US" sz="1100" b="1" dirty="0" smtClean="0"/>
              <a:t/>
            </a:r>
            <a:br>
              <a:rPr lang="en-US" sz="1100" b="1" dirty="0" smtClean="0"/>
            </a:br>
            <a:r>
              <a:rPr lang="en-US" sz="1100" b="1" dirty="0" smtClean="0"/>
              <a:t>Low-Value </a:t>
            </a:r>
            <a:r>
              <a:rPr lang="en-US" sz="1100" b="1" dirty="0"/>
              <a:t>Exams </a:t>
            </a:r>
            <a:r>
              <a:rPr lang="en-US" sz="1100" b="1" dirty="0" smtClean="0"/>
              <a:t>at Virginia Mason</a:t>
            </a:r>
            <a:r>
              <a:rPr lang="en-US" sz="1100" b="1" baseline="30000" dirty="0"/>
              <a:t>1</a:t>
            </a:r>
            <a:endParaRPr lang="en-US" sz="1100" b="1" dirty="0"/>
          </a:p>
        </p:txBody>
      </p:sp>
      <p:sp>
        <p:nvSpPr>
          <p:cNvPr id="8" name="TextBox 31"/>
          <p:cNvSpPr txBox="1"/>
          <p:nvPr/>
        </p:nvSpPr>
        <p:spPr bwMode="gray">
          <a:xfrm>
            <a:off x="306542" y="1313912"/>
            <a:ext cx="2721979" cy="246221"/>
          </a:xfrm>
          <a:prstGeom prst="rect">
            <a:avLst/>
          </a:prstGeom>
          <a:noFill/>
        </p:spPr>
        <p:txBody>
          <a:bodyPr wrap="square" lIns="0" tIns="0" rIns="0" bIns="0" rtlCol="0">
            <a:spAutoFit/>
          </a:bodyP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r>
              <a:rPr lang="en-US" sz="800" i="1" dirty="0" smtClean="0"/>
              <a:t>Rate of Imaging for Patients with Disease-Specific Billing Codes From Regional Payer</a:t>
            </a:r>
            <a:endParaRPr lang="en-US" sz="800" i="1" dirty="0"/>
          </a:p>
        </p:txBody>
      </p:sp>
      <p:sp>
        <p:nvSpPr>
          <p:cNvPr id="63" name="TextBox 62"/>
          <p:cNvSpPr txBox="1"/>
          <p:nvPr/>
        </p:nvSpPr>
        <p:spPr bwMode="gray">
          <a:xfrm>
            <a:off x="3675158" y="897813"/>
            <a:ext cx="2388757" cy="338554"/>
          </a:xfrm>
          <a:prstGeom prst="rect">
            <a:avLst/>
          </a:prstGeom>
          <a:noFill/>
        </p:spPr>
        <p:txBody>
          <a:bodyPr wrap="square" lIns="0" tIns="0" rIns="0" bIns="0" rtlCol="0">
            <a:spAutoFit/>
          </a:bodyPr>
          <a:lstStyle/>
          <a:p>
            <a:pPr>
              <a:spcBef>
                <a:spcPts val="500"/>
              </a:spcBef>
            </a:pPr>
            <a:r>
              <a:rPr lang="en-US" sz="1100" b="1" dirty="0" smtClean="0"/>
              <a:t>Cost, Access, Satisfaction Improvements</a:t>
            </a:r>
          </a:p>
        </p:txBody>
      </p:sp>
      <p:sp>
        <p:nvSpPr>
          <p:cNvPr id="9" name="TextBox 8"/>
          <p:cNvSpPr txBox="1"/>
          <p:nvPr/>
        </p:nvSpPr>
        <p:spPr bwMode="gray">
          <a:xfrm>
            <a:off x="2917579" y="3987166"/>
            <a:ext cx="162346" cy="102592"/>
          </a:xfrm>
          <a:prstGeom prst="rect">
            <a:avLst/>
          </a:prstGeom>
          <a:noFill/>
        </p:spPr>
        <p:txBody>
          <a:bodyPr wrap="square" lIns="0" tIns="0" rIns="0" bIns="0" rtlCol="0">
            <a:spAutoFit/>
          </a:bodyPr>
          <a:lstStyle/>
          <a:p>
            <a:pPr>
              <a:spcBef>
                <a:spcPts val="500"/>
              </a:spcBef>
            </a:pPr>
            <a:r>
              <a:rPr lang="en-US" sz="1000" baseline="30000" dirty="0"/>
              <a:t>2</a:t>
            </a:r>
            <a:endParaRPr lang="en-US" sz="1000" baseline="30000" dirty="0" smtClean="0"/>
          </a:p>
        </p:txBody>
      </p:sp>
      <p:sp>
        <p:nvSpPr>
          <p:cNvPr id="38" name="Line Callout 1 37"/>
          <p:cNvSpPr/>
          <p:nvPr/>
        </p:nvSpPr>
        <p:spPr bwMode="gray">
          <a:xfrm>
            <a:off x="2922978" y="3199952"/>
            <a:ext cx="546930" cy="215444"/>
          </a:xfrm>
          <a:prstGeom prst="borderCallout1">
            <a:avLst>
              <a:gd name="adj1" fmla="val 51221"/>
              <a:gd name="adj2" fmla="val -1257"/>
              <a:gd name="adj3" fmla="val 80814"/>
              <a:gd name="adj4" fmla="val -38946"/>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smtClean="0"/>
              <a:t>Control</a:t>
            </a:r>
          </a:p>
        </p:txBody>
      </p:sp>
      <p:sp>
        <p:nvSpPr>
          <p:cNvPr id="36" name="Rectangle 35"/>
          <p:cNvSpPr/>
          <p:nvPr/>
        </p:nvSpPr>
        <p:spPr bwMode="gray">
          <a:xfrm>
            <a:off x="4524772" y="2586037"/>
            <a:ext cx="1574188" cy="415498"/>
          </a:xfrm>
          <a:prstGeom prst="rect">
            <a:avLst/>
          </a:prstGeom>
        </p:spPr>
        <p:txBody>
          <a:bodyPr wrap="square" lIns="0" tIns="0" rIns="0" bIns="0" anchor="t" anchorCtr="0">
            <a:spAutoFit/>
          </a:bodyPr>
          <a:lstStyle/>
          <a:p>
            <a:pPr>
              <a:spcBef>
                <a:spcPts val="500"/>
              </a:spcBef>
            </a:pPr>
            <a:r>
              <a:rPr lang="en-US" sz="900" dirty="0" smtClean="0">
                <a:solidFill>
                  <a:schemeClr val="accent4"/>
                </a:solidFill>
              </a:rPr>
              <a:t>Availability of same-day appointment for patients with uncomplicated headaches </a:t>
            </a:r>
            <a:endParaRPr lang="en-US" sz="900" dirty="0">
              <a:solidFill>
                <a:schemeClr val="accent4"/>
              </a:solidFill>
            </a:endParaRPr>
          </a:p>
        </p:txBody>
      </p:sp>
      <p:grpSp>
        <p:nvGrpSpPr>
          <p:cNvPr id="16" name="Group 15"/>
          <p:cNvGrpSpPr/>
          <p:nvPr/>
        </p:nvGrpSpPr>
        <p:grpSpPr>
          <a:xfrm>
            <a:off x="3675159" y="2544335"/>
            <a:ext cx="902847" cy="457200"/>
            <a:chOff x="3669067" y="2576474"/>
            <a:chExt cx="902847" cy="457200"/>
          </a:xfrm>
        </p:grpSpPr>
        <p:pic>
          <p:nvPicPr>
            <p:cNvPr id="14" name="Picture 13"/>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4002828" y="2576474"/>
              <a:ext cx="365760" cy="457200"/>
            </a:xfrm>
            <a:prstGeom prst="rect">
              <a:avLst/>
            </a:prstGeom>
          </p:spPr>
        </p:pic>
        <p:sp>
          <p:nvSpPr>
            <p:cNvPr id="37" name="Rectangle 36"/>
            <p:cNvSpPr/>
            <p:nvPr/>
          </p:nvSpPr>
          <p:spPr bwMode="gray">
            <a:xfrm>
              <a:off x="3669067" y="2695120"/>
              <a:ext cx="902847" cy="338554"/>
            </a:xfrm>
            <a:prstGeom prst="rect">
              <a:avLst/>
            </a:prstGeom>
          </p:spPr>
          <p:txBody>
            <a:bodyPr wrap="square" lIns="0" tIns="0" rIns="0" bIns="0">
              <a:spAutoFit/>
            </a:bodyPr>
            <a:lstStyle/>
            <a:p>
              <a:pPr>
                <a:spcBef>
                  <a:spcPts val="400"/>
                </a:spcBef>
              </a:pPr>
              <a:r>
                <a:rPr lang="en-US" sz="2200" dirty="0" smtClean="0">
                  <a:solidFill>
                    <a:schemeClr val="accent6"/>
                  </a:solidFill>
                </a:rPr>
                <a:t>95%</a:t>
              </a:r>
              <a:endParaRPr lang="en-US" sz="2200" dirty="0">
                <a:solidFill>
                  <a:schemeClr val="accent6"/>
                </a:solidFill>
              </a:endParaRPr>
            </a:p>
          </p:txBody>
        </p:sp>
      </p:grpSp>
      <p:sp>
        <p:nvSpPr>
          <p:cNvPr id="42" name="Rectangle 41"/>
          <p:cNvSpPr/>
          <p:nvPr/>
        </p:nvSpPr>
        <p:spPr bwMode="gray">
          <a:xfrm>
            <a:off x="4515343" y="3650549"/>
            <a:ext cx="1645952" cy="276999"/>
          </a:xfrm>
          <a:prstGeom prst="rect">
            <a:avLst/>
          </a:prstGeom>
        </p:spPr>
        <p:txBody>
          <a:bodyPr wrap="square" lIns="0" tIns="0" rIns="0" bIns="0" anchor="t" anchorCtr="0">
            <a:spAutoFit/>
          </a:bodyPr>
          <a:lstStyle/>
          <a:p>
            <a:pPr>
              <a:spcBef>
                <a:spcPts val="500"/>
              </a:spcBef>
            </a:pPr>
            <a:r>
              <a:rPr lang="en-US" sz="900" dirty="0" smtClean="0">
                <a:solidFill>
                  <a:schemeClr val="accent4"/>
                </a:solidFill>
              </a:rPr>
              <a:t>Patient satisfaction for patients with uncomplicated headaches</a:t>
            </a:r>
            <a:endParaRPr lang="en-US" sz="900" dirty="0">
              <a:solidFill>
                <a:schemeClr val="accent4"/>
              </a:solidFill>
            </a:endParaRPr>
          </a:p>
        </p:txBody>
      </p:sp>
      <p:grpSp>
        <p:nvGrpSpPr>
          <p:cNvPr id="15" name="Group 14"/>
          <p:cNvGrpSpPr/>
          <p:nvPr/>
        </p:nvGrpSpPr>
        <p:grpSpPr>
          <a:xfrm>
            <a:off x="3675159" y="3470348"/>
            <a:ext cx="902847" cy="457200"/>
            <a:chOff x="3669068" y="3470348"/>
            <a:chExt cx="902847" cy="457200"/>
          </a:xfrm>
        </p:grpSpPr>
        <p:pic>
          <p:nvPicPr>
            <p:cNvPr id="12" name="Picture 11"/>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3919008" y="3470348"/>
              <a:ext cx="449580" cy="457200"/>
            </a:xfrm>
            <a:prstGeom prst="rect">
              <a:avLst/>
            </a:prstGeom>
          </p:spPr>
        </p:pic>
        <p:sp>
          <p:nvSpPr>
            <p:cNvPr id="43" name="Rectangle 42"/>
            <p:cNvSpPr/>
            <p:nvPr/>
          </p:nvSpPr>
          <p:spPr bwMode="gray">
            <a:xfrm>
              <a:off x="3669068" y="3588994"/>
              <a:ext cx="902847" cy="338554"/>
            </a:xfrm>
            <a:prstGeom prst="rect">
              <a:avLst/>
            </a:prstGeom>
          </p:spPr>
          <p:txBody>
            <a:bodyPr wrap="square" lIns="0" tIns="0" rIns="0" bIns="0">
              <a:spAutoFit/>
            </a:bodyPr>
            <a:lstStyle/>
            <a:p>
              <a:pPr>
                <a:spcBef>
                  <a:spcPts val="400"/>
                </a:spcBef>
              </a:pPr>
              <a:r>
                <a:rPr lang="en-US" sz="2200" dirty="0" smtClean="0">
                  <a:solidFill>
                    <a:schemeClr val="accent6"/>
                  </a:solidFill>
                </a:rPr>
                <a:t>91%</a:t>
              </a:r>
              <a:endParaRPr lang="en-US" sz="2200" dirty="0">
                <a:solidFill>
                  <a:schemeClr val="accent6"/>
                </a:solidFill>
              </a:endParaRPr>
            </a:p>
          </p:txBody>
        </p:sp>
      </p:grpSp>
      <p:sp>
        <p:nvSpPr>
          <p:cNvPr id="47" name="Rectangle 46"/>
          <p:cNvSpPr/>
          <p:nvPr/>
        </p:nvSpPr>
        <p:spPr bwMode="gray">
          <a:xfrm>
            <a:off x="4524772" y="1798523"/>
            <a:ext cx="1539498" cy="276999"/>
          </a:xfrm>
          <a:prstGeom prst="rect">
            <a:avLst/>
          </a:prstGeom>
        </p:spPr>
        <p:txBody>
          <a:bodyPr wrap="square" lIns="0" tIns="0" rIns="0" bIns="0" anchor="t" anchorCtr="0">
            <a:spAutoFit/>
          </a:bodyPr>
          <a:lstStyle/>
          <a:p>
            <a:pPr>
              <a:spcBef>
                <a:spcPts val="500"/>
              </a:spcBef>
            </a:pPr>
            <a:r>
              <a:rPr lang="en-US" sz="900" dirty="0">
                <a:solidFill>
                  <a:schemeClr val="accent4"/>
                </a:solidFill>
              </a:rPr>
              <a:t>C</a:t>
            </a:r>
            <a:r>
              <a:rPr lang="en-US" sz="900" dirty="0" smtClean="0">
                <a:solidFill>
                  <a:schemeClr val="accent4"/>
                </a:solidFill>
              </a:rPr>
              <a:t>ost savings per woman with breast concerns</a:t>
            </a:r>
            <a:r>
              <a:rPr lang="en-US" sz="900" baseline="30000" dirty="0" smtClean="0">
                <a:solidFill>
                  <a:schemeClr val="accent4"/>
                </a:solidFill>
              </a:rPr>
              <a:t>3</a:t>
            </a:r>
            <a:endParaRPr lang="en-US" sz="900" baseline="30000" dirty="0">
              <a:solidFill>
                <a:schemeClr val="accent4"/>
              </a:solidFill>
            </a:endParaRPr>
          </a:p>
        </p:txBody>
      </p:sp>
      <p:grpSp>
        <p:nvGrpSpPr>
          <p:cNvPr id="17" name="Group 16"/>
          <p:cNvGrpSpPr/>
          <p:nvPr/>
        </p:nvGrpSpPr>
        <p:grpSpPr>
          <a:xfrm>
            <a:off x="3675159" y="1526882"/>
            <a:ext cx="902847" cy="548640"/>
            <a:chOff x="3669067" y="1526882"/>
            <a:chExt cx="902847" cy="548640"/>
          </a:xfrm>
        </p:grpSpPr>
        <p:pic>
          <p:nvPicPr>
            <p:cNvPr id="10" name="Picture 9"/>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4068665" y="1526882"/>
              <a:ext cx="299923" cy="548640"/>
            </a:xfrm>
            <a:prstGeom prst="rect">
              <a:avLst/>
            </a:prstGeom>
          </p:spPr>
        </p:pic>
        <p:sp>
          <p:nvSpPr>
            <p:cNvPr id="48" name="Rectangle 47"/>
            <p:cNvSpPr/>
            <p:nvPr/>
          </p:nvSpPr>
          <p:spPr bwMode="gray">
            <a:xfrm>
              <a:off x="3669067" y="1736968"/>
              <a:ext cx="902847" cy="338554"/>
            </a:xfrm>
            <a:prstGeom prst="rect">
              <a:avLst/>
            </a:prstGeom>
          </p:spPr>
          <p:txBody>
            <a:bodyPr wrap="square" lIns="0" tIns="0" rIns="0" bIns="0">
              <a:spAutoFit/>
            </a:bodyPr>
            <a:lstStyle/>
            <a:p>
              <a:pPr>
                <a:spcBef>
                  <a:spcPts val="400"/>
                </a:spcBef>
              </a:pPr>
              <a:r>
                <a:rPr lang="en-US" sz="2200" dirty="0" smtClean="0">
                  <a:solidFill>
                    <a:schemeClr val="accent6"/>
                  </a:solidFill>
                </a:rPr>
                <a:t>$316</a:t>
              </a:r>
              <a:endParaRPr lang="en-US" sz="2200" dirty="0">
                <a:solidFill>
                  <a:schemeClr val="accent6"/>
                </a:solidFill>
              </a:endParaRPr>
            </a:p>
          </p:txBody>
        </p:sp>
      </p:grpSp>
      <p:cxnSp>
        <p:nvCxnSpPr>
          <p:cNvPr id="19" name="Straight Connector 18"/>
          <p:cNvCxnSpPr/>
          <p:nvPr/>
        </p:nvCxnSpPr>
        <p:spPr bwMode="gray">
          <a:xfrm flipH="1">
            <a:off x="3534494" y="933800"/>
            <a:ext cx="0" cy="3377435"/>
          </a:xfrm>
          <a:prstGeom prst="line">
            <a:avLst/>
          </a:prstGeom>
          <a:ln w="12700">
            <a:solidFill>
              <a:schemeClr val="bg2"/>
            </a:solidFill>
            <a:prstDash val="lgDash"/>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183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320675" y="317903"/>
            <a:ext cx="5759450" cy="276999"/>
          </a:xfrm>
        </p:spPr>
        <p:txBody>
          <a:bodyPr/>
          <a:lstStyle/>
          <a:p>
            <a:r>
              <a:rPr lang="en-US" dirty="0"/>
              <a:t>Leveraging CDS to Improve Care Delivery </a:t>
            </a:r>
          </a:p>
        </p:txBody>
      </p:sp>
      <p:sp>
        <p:nvSpPr>
          <p:cNvPr id="8" name="Text Placeholder 7"/>
          <p:cNvSpPr>
            <a:spLocks noGrp="1"/>
          </p:cNvSpPr>
          <p:nvPr>
            <p:ph type="body" sz="quarter" idx="25"/>
          </p:nvPr>
        </p:nvSpPr>
        <p:spPr/>
        <p:txBody>
          <a:bodyPr/>
          <a:lstStyle/>
          <a:p>
            <a:r>
              <a:rPr lang="en-US" i="1" dirty="0" smtClean="0"/>
              <a:t>(Continued)</a:t>
            </a:r>
            <a:endParaRPr lang="en-US" i="1" dirty="0"/>
          </a:p>
        </p:txBody>
      </p:sp>
      <p:sp>
        <p:nvSpPr>
          <p:cNvPr id="9" name="Text Placeholder 8"/>
          <p:cNvSpPr>
            <a:spLocks noGrp="1"/>
          </p:cNvSpPr>
          <p:nvPr>
            <p:ph type="body" sz="quarter" idx="26"/>
          </p:nvPr>
        </p:nvSpPr>
        <p:spPr/>
        <p:txBody>
          <a:bodyPr/>
          <a:lstStyle/>
          <a:p>
            <a:endParaRPr lang="en-US"/>
          </a:p>
        </p:txBody>
      </p:sp>
      <p:sp>
        <p:nvSpPr>
          <p:cNvPr id="10" name="Text Placeholder 9"/>
          <p:cNvSpPr>
            <a:spLocks noGrp="1"/>
          </p:cNvSpPr>
          <p:nvPr>
            <p:ph type="body" sz="quarter" idx="27"/>
          </p:nvPr>
        </p:nvSpPr>
        <p:spPr>
          <a:xfrm>
            <a:off x="4732020" y="4542068"/>
            <a:ext cx="1668780" cy="258532"/>
          </a:xfrm>
        </p:spPr>
        <p:txBody>
          <a:bodyPr/>
          <a:lstStyle/>
          <a:p>
            <a:r>
              <a:rPr lang="en-US" dirty="0"/>
              <a:t>Source: Virginia Mason Medical Center, Seattle, WA; Imaging Performance Partnership interviews and analysis. </a:t>
            </a:r>
          </a:p>
        </p:txBody>
      </p:sp>
      <p:grpSp>
        <p:nvGrpSpPr>
          <p:cNvPr id="2" name="Group 1"/>
          <p:cNvGrpSpPr/>
          <p:nvPr/>
        </p:nvGrpSpPr>
        <p:grpSpPr>
          <a:xfrm>
            <a:off x="583976" y="1041751"/>
            <a:ext cx="5232848" cy="3348373"/>
            <a:chOff x="635292" y="1041751"/>
            <a:chExt cx="5232848" cy="3271428"/>
          </a:xfrm>
        </p:grpSpPr>
        <p:sp>
          <p:nvSpPr>
            <p:cNvPr id="12" name="TextBox 11"/>
            <p:cNvSpPr txBox="1"/>
            <p:nvPr/>
          </p:nvSpPr>
          <p:spPr bwMode="gray">
            <a:xfrm>
              <a:off x="635292" y="1041751"/>
              <a:ext cx="5232848" cy="3271428"/>
            </a:xfrm>
            <a:prstGeom prst="rect">
              <a:avLst/>
            </a:prstGeom>
            <a:solidFill>
              <a:schemeClr val="accent1"/>
            </a:solidFill>
            <a:ln w="6350">
              <a:solidFill>
                <a:schemeClr val="bg1"/>
              </a:solidFill>
            </a:ln>
          </p:spPr>
          <p:txBody>
            <a:bodyPr wrap="square" lIns="182880" tIns="274320" rIns="182880" bIns="0" rtlCol="0">
              <a:noAutofit/>
            </a:bodyPr>
            <a:lstStyle/>
            <a:p>
              <a:r>
                <a:rPr lang="en-US" sz="1100" b="1" dirty="0">
                  <a:solidFill>
                    <a:srgbClr val="333E48"/>
                  </a:solidFill>
                </a:rPr>
                <a:t>Case in Brief: </a:t>
              </a:r>
              <a:r>
                <a:rPr lang="en-US" sz="1100" b="1" dirty="0" smtClean="0">
                  <a:solidFill>
                    <a:srgbClr val="333E48"/>
                  </a:solidFill>
                </a:rPr>
                <a:t>Virginia Mason Medical Center  </a:t>
              </a:r>
              <a:endParaRPr lang="en-US" sz="1100" b="1" baseline="30000" dirty="0">
                <a:solidFill>
                  <a:srgbClr val="333E48"/>
                </a:solidFill>
              </a:endParaRPr>
            </a:p>
          </p:txBody>
        </p:sp>
        <p:grpSp>
          <p:nvGrpSpPr>
            <p:cNvPr id="13" name="Group 12"/>
            <p:cNvGrpSpPr/>
            <p:nvPr/>
          </p:nvGrpSpPr>
          <p:grpSpPr bwMode="gray">
            <a:xfrm>
              <a:off x="635293" y="1041753"/>
              <a:ext cx="319390" cy="218673"/>
              <a:chOff x="815763" y="1865419"/>
              <a:chExt cx="319390" cy="218673"/>
            </a:xfrm>
          </p:grpSpPr>
          <p:sp>
            <p:nvSpPr>
              <p:cNvPr id="14" name="Freeform 13"/>
              <p:cNvSpPr/>
              <p:nvPr/>
            </p:nvSpPr>
            <p:spPr bwMode="gray">
              <a:xfrm flipH="1">
                <a:off x="815763" y="186541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Plus 14"/>
              <p:cNvSpPr/>
              <p:nvPr/>
            </p:nvSpPr>
            <p:spPr bwMode="gray">
              <a:xfrm>
                <a:off x="837867" y="188041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rgbClr val="DBE1E5"/>
                  </a:solidFill>
                </a:endParaRPr>
              </a:p>
            </p:txBody>
          </p:sp>
        </p:grpSp>
        <p:sp>
          <p:nvSpPr>
            <p:cNvPr id="16" name="Text Placeholder 1"/>
            <p:cNvSpPr txBox="1">
              <a:spLocks/>
            </p:cNvSpPr>
            <p:nvPr/>
          </p:nvSpPr>
          <p:spPr bwMode="gray">
            <a:xfrm>
              <a:off x="650700" y="1478564"/>
              <a:ext cx="5217440" cy="2756452"/>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900" dirty="0"/>
                <a:t>336-bed acute care hospital with 460-physician employed medical group in Seattle, Washington</a:t>
              </a:r>
            </a:p>
            <a:p>
              <a:r>
                <a:rPr lang="en-US" sz="900" dirty="0" smtClean="0"/>
                <a:t>Developed care pathways called “value streams” for common uncomplicated conditions; </a:t>
              </a:r>
              <a:r>
                <a:rPr lang="en-US" sz="900" dirty="0"/>
                <a:t>embedded imaging guidelines </a:t>
              </a:r>
              <a:r>
                <a:rPr lang="en-US" sz="900" dirty="0" smtClean="0"/>
                <a:t>into homegrown CDS tool, used hard stops to prevent inappropriate imaging orders within value stream </a:t>
              </a:r>
            </a:p>
            <a:p>
              <a:r>
                <a:rPr lang="en-US" sz="900" dirty="0" smtClean="0"/>
                <a:t>Began process in 2002, developed multi-disciplinary committee of clinical experts from different specialties, system leadership, health plan representatives</a:t>
              </a:r>
            </a:p>
            <a:p>
              <a:pPr lvl="1"/>
              <a:r>
                <a:rPr lang="en-US" sz="900" dirty="0" smtClean="0"/>
                <a:t>Identified targets using claims and expenditure data</a:t>
              </a:r>
            </a:p>
            <a:p>
              <a:r>
                <a:rPr lang="en-US" sz="900" dirty="0" smtClean="0"/>
                <a:t>Peer physicians educate outlier providers about patient care benefits of value streams</a:t>
              </a:r>
            </a:p>
            <a:p>
              <a:r>
                <a:rPr lang="en-US" sz="900" dirty="0" smtClean="0"/>
                <a:t>Shared CDS outcomes with payers, negotiated gold card for all imaging exams using tool, not limited to those in value streams</a:t>
              </a:r>
            </a:p>
            <a:p>
              <a:pPr lvl="1"/>
              <a:r>
                <a:rPr lang="en-US" sz="900" dirty="0" smtClean="0"/>
                <a:t>In addition to utilization decreases, regularly audits access metrics and patient satisfaction scores to show additional benefits </a:t>
              </a:r>
            </a:p>
            <a:p>
              <a:r>
                <a:rPr lang="en-US" sz="900" dirty="0" smtClean="0"/>
                <a:t>Selected as Qualified Provider-led Entity (qPLE) to create appropriate use criteria adhering to Medicare mandate</a:t>
              </a:r>
              <a:endParaRPr lang="en-US" sz="900" dirty="0"/>
            </a:p>
            <a:p>
              <a:endParaRPr lang="en-US" sz="900" dirty="0" smtClean="0"/>
            </a:p>
          </p:txBody>
        </p:sp>
      </p:grpSp>
      <p:sp>
        <p:nvSpPr>
          <p:cNvPr id="3" name="Text Placeholder 2"/>
          <p:cNvSpPr>
            <a:spLocks noGrp="1"/>
          </p:cNvSpPr>
          <p:nvPr>
            <p:ph type="body" sz="quarter" idx="28"/>
          </p:nvPr>
        </p:nvSpPr>
        <p:spPr/>
        <p:txBody>
          <a:bodyPr/>
          <a:lstStyle/>
          <a:p>
            <a:endParaRPr lang="en-US"/>
          </a:p>
        </p:txBody>
      </p:sp>
    </p:spTree>
    <p:extLst>
      <p:ext uri="{BB962C8B-B14F-4D97-AF65-F5344CB8AC3E}">
        <p14:creationId xmlns:p14="http://schemas.microsoft.com/office/powerpoint/2010/main" val="3474755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03077" y="4060001"/>
            <a:ext cx="4194647" cy="444706"/>
            <a:chOff x="1103077" y="4060001"/>
            <a:chExt cx="4194647" cy="444706"/>
          </a:xfrm>
        </p:grpSpPr>
        <p:sp>
          <p:nvSpPr>
            <p:cNvPr id="32" name="Rectangle 31"/>
            <p:cNvSpPr/>
            <p:nvPr/>
          </p:nvSpPr>
          <p:spPr bwMode="gray">
            <a:xfrm>
              <a:off x="1213890" y="4060001"/>
              <a:ext cx="4083834" cy="444706"/>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5" name="TextBox 34"/>
            <p:cNvSpPr txBox="1"/>
            <p:nvPr/>
          </p:nvSpPr>
          <p:spPr bwMode="gray">
            <a:xfrm>
              <a:off x="1373974" y="4190021"/>
              <a:ext cx="3923750" cy="184666"/>
            </a:xfrm>
            <a:prstGeom prst="rect">
              <a:avLst/>
            </a:prstGeom>
            <a:noFill/>
          </p:spPr>
          <p:txBody>
            <a:bodyPr wrap="square" lIns="0" tIns="0" rIns="0" bIns="0" rtlCol="0">
              <a:spAutoFit/>
            </a:bodyPr>
            <a:lstStyle/>
            <a:p>
              <a:pPr>
                <a:spcBef>
                  <a:spcPts val="500"/>
                </a:spcBef>
              </a:pPr>
              <a:r>
                <a:rPr lang="en-US" sz="1200" b="1" dirty="0" smtClean="0">
                  <a:solidFill>
                    <a:schemeClr val="bg1"/>
                  </a:solidFill>
                  <a:latin typeface="+mj-lt"/>
                </a:rPr>
                <a:t>Access Complete CDS Toolkit </a:t>
              </a:r>
              <a:r>
                <a:rPr lang="en-US" sz="1200" dirty="0" smtClean="0">
                  <a:solidFill>
                    <a:schemeClr val="bg1"/>
                  </a:solidFill>
                  <a:latin typeface="+mj-lt"/>
                </a:rPr>
                <a:t>at advisory.com/</a:t>
              </a:r>
              <a:r>
                <a:rPr lang="en-US" sz="1200" dirty="0" err="1" smtClean="0">
                  <a:solidFill>
                    <a:schemeClr val="bg1"/>
                  </a:solidFill>
                  <a:latin typeface="+mj-lt"/>
                </a:rPr>
                <a:t>ipp</a:t>
              </a:r>
              <a:r>
                <a:rPr lang="en-US" sz="1200" dirty="0" smtClean="0">
                  <a:solidFill>
                    <a:schemeClr val="bg1"/>
                  </a:solidFill>
                  <a:latin typeface="+mj-lt"/>
                </a:rPr>
                <a:t>/</a:t>
              </a:r>
              <a:r>
                <a:rPr lang="en-US" sz="1200" dirty="0" err="1" smtClean="0">
                  <a:solidFill>
                    <a:schemeClr val="bg1"/>
                  </a:solidFill>
                  <a:latin typeface="+mj-lt"/>
                </a:rPr>
                <a:t>cds</a:t>
              </a:r>
              <a:endParaRPr lang="en-US" sz="1200" dirty="0" smtClean="0">
                <a:solidFill>
                  <a:schemeClr val="bg1"/>
                </a:solidFill>
                <a:latin typeface="+mj-lt"/>
              </a:endParaRPr>
            </a:p>
          </p:txBody>
        </p:sp>
        <p:sp>
          <p:nvSpPr>
            <p:cNvPr id="42" name="Isosceles Triangle 41"/>
            <p:cNvSpPr/>
            <p:nvPr/>
          </p:nvSpPr>
          <p:spPr bwMode="gray">
            <a:xfrm rot="5400000" flipH="1">
              <a:off x="1088916" y="4193848"/>
              <a:ext cx="205334" cy="177012"/>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8" name="Line Callout 1 47"/>
          <p:cNvSpPr/>
          <p:nvPr/>
        </p:nvSpPr>
        <p:spPr bwMode="gray">
          <a:xfrm>
            <a:off x="1371786" y="2333783"/>
            <a:ext cx="1645044" cy="369332"/>
          </a:xfrm>
          <a:prstGeom prst="borderCallout1">
            <a:avLst>
              <a:gd name="adj1" fmla="val 100462"/>
              <a:gd name="adj2" fmla="val 18132"/>
              <a:gd name="adj3" fmla="val 169584"/>
              <a:gd name="adj4" fmla="val -12923"/>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t>Insert contact information specific to your organization</a:t>
            </a:r>
          </a:p>
        </p:txBody>
      </p:sp>
      <p:sp>
        <p:nvSpPr>
          <p:cNvPr id="14" name="Rectangle 13"/>
          <p:cNvSpPr/>
          <p:nvPr/>
        </p:nvSpPr>
        <p:spPr bwMode="gray">
          <a:xfrm>
            <a:off x="3221189" y="1094509"/>
            <a:ext cx="3179611" cy="2374539"/>
          </a:xfrm>
          <a:prstGeom prst="rect">
            <a:avLst/>
          </a:prstGeom>
          <a:solidFill>
            <a:schemeClr val="bg2"/>
          </a:solid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6" name="Title 5"/>
          <p:cNvSpPr>
            <a:spLocks noGrp="1"/>
          </p:cNvSpPr>
          <p:nvPr>
            <p:ph type="title"/>
          </p:nvPr>
        </p:nvSpPr>
        <p:spPr bwMode="gray"/>
        <p:txBody>
          <a:bodyPr/>
          <a:lstStyle/>
          <a:p>
            <a:r>
              <a:rPr lang="en-US" dirty="0" smtClean="0"/>
              <a:t>Additional CDS Questions?</a:t>
            </a:r>
            <a:endParaRPr lang="en-US" dirty="0"/>
          </a:p>
        </p:txBody>
      </p:sp>
      <p:sp>
        <p:nvSpPr>
          <p:cNvPr id="41" name="Text Placeholder 9"/>
          <p:cNvSpPr txBox="1">
            <a:spLocks/>
          </p:cNvSpPr>
          <p:nvPr/>
        </p:nvSpPr>
        <p:spPr bwMode="gray">
          <a:xfrm>
            <a:off x="3536950" y="2654841"/>
            <a:ext cx="1828800" cy="307777"/>
          </a:xfrm>
          <a:prstGeom prst="rect">
            <a:avLst/>
          </a:prstGeom>
          <a:noFill/>
          <a:ln w="19050">
            <a:noFill/>
          </a:ln>
        </p:spPr>
        <p:txBody>
          <a:bodyPr lIns="0" tIns="0" rIns="0" bIns="0">
            <a:sp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2pPr>
            <a:lvl3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3pPr>
            <a:lvl4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4pPr>
            <a:lvl5pPr marL="0" indent="0" algn="l" defTabSz="640080" rtl="0" eaLnBrk="1" latinLnBrk="0" hangingPunct="1">
              <a:spcBef>
                <a:spcPts val="500"/>
              </a:spcBef>
              <a:buFont typeface="Arial" pitchFamily="34" charset="0"/>
              <a:buNone/>
              <a:defRPr sz="18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solidFill>
                  <a:schemeClr val="accent5"/>
                </a:solidFill>
                <a:latin typeface="+mj-lt"/>
              </a:rPr>
              <a:t>Erin Lane</a:t>
            </a:r>
            <a:endParaRPr lang="en-US" dirty="0">
              <a:latin typeface="+mj-lt"/>
            </a:endParaRPr>
          </a:p>
          <a:p>
            <a:r>
              <a:rPr lang="en-US" b="0" i="1" dirty="0" smtClean="0">
                <a:latin typeface="+mj-lt"/>
              </a:rPr>
              <a:t>Consultant </a:t>
            </a:r>
            <a:endParaRPr lang="en-US" b="0" i="1" dirty="0" smtClean="0"/>
          </a:p>
        </p:txBody>
      </p:sp>
      <p:sp>
        <p:nvSpPr>
          <p:cNvPr id="44" name="Text Placeholder 9"/>
          <p:cNvSpPr txBox="1">
            <a:spLocks/>
          </p:cNvSpPr>
          <p:nvPr/>
        </p:nvSpPr>
        <p:spPr bwMode="gray">
          <a:xfrm>
            <a:off x="5080000" y="2654841"/>
            <a:ext cx="1828800" cy="307777"/>
          </a:xfrm>
          <a:prstGeom prst="rect">
            <a:avLst/>
          </a:prstGeom>
          <a:noFill/>
          <a:ln w="19050">
            <a:noFill/>
          </a:ln>
        </p:spPr>
        <p:txBody>
          <a:bodyPr lIns="0" tIns="0" rIns="0" bIns="0">
            <a:sp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2pPr>
            <a:lvl3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3pPr>
            <a:lvl4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4pPr>
            <a:lvl5pPr marL="0" indent="0" algn="l" defTabSz="640080" rtl="0" eaLnBrk="1" latinLnBrk="0" hangingPunct="1">
              <a:spcBef>
                <a:spcPts val="500"/>
              </a:spcBef>
              <a:buFont typeface="Arial" pitchFamily="34" charset="0"/>
              <a:buNone/>
              <a:defRPr sz="18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solidFill>
                  <a:schemeClr val="accent5"/>
                </a:solidFill>
                <a:latin typeface="+mj-lt"/>
              </a:rPr>
              <a:t>Catherine Kosse</a:t>
            </a:r>
            <a:r>
              <a:rPr lang="en-US" dirty="0" smtClean="0">
                <a:latin typeface="+mj-lt"/>
              </a:rPr>
              <a:t/>
            </a:r>
            <a:br>
              <a:rPr lang="en-US" dirty="0" smtClean="0">
                <a:latin typeface="+mj-lt"/>
              </a:rPr>
            </a:br>
            <a:r>
              <a:rPr lang="en-US" b="0" i="1" dirty="0" smtClean="0"/>
              <a:t>Analyst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950" y="1630356"/>
            <a:ext cx="914400" cy="914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00" y="1630356"/>
            <a:ext cx="914400" cy="914400"/>
          </a:xfrm>
          <a:prstGeom prst="rect">
            <a:avLst/>
          </a:prstGeom>
        </p:spPr>
      </p:pic>
      <p:sp>
        <p:nvSpPr>
          <p:cNvPr id="36" name="Text Placeholder 9"/>
          <p:cNvSpPr txBox="1">
            <a:spLocks/>
          </p:cNvSpPr>
          <p:nvPr/>
        </p:nvSpPr>
        <p:spPr bwMode="gray">
          <a:xfrm>
            <a:off x="314325" y="2653315"/>
            <a:ext cx="1828800" cy="692497"/>
          </a:xfrm>
          <a:prstGeom prst="rect">
            <a:avLst/>
          </a:prstGeom>
          <a:noFill/>
          <a:ln w="19050">
            <a:noFill/>
          </a:ln>
        </p:spPr>
        <p:txBody>
          <a:bodyPr lIns="0" tIns="0" rIns="0" bIns="0">
            <a:sp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2pPr>
            <a:lvl3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3pPr>
            <a:lvl4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4pPr>
            <a:lvl5pPr marL="0" indent="0" algn="l" defTabSz="640080" rtl="0" eaLnBrk="1" latinLnBrk="0" hangingPunct="1">
              <a:spcBef>
                <a:spcPts val="500"/>
              </a:spcBef>
              <a:buFont typeface="Arial" pitchFamily="34" charset="0"/>
              <a:buNone/>
              <a:defRPr sz="18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solidFill>
                  <a:schemeClr val="accent5"/>
                </a:solidFill>
                <a:latin typeface="+mj-lt"/>
              </a:rPr>
              <a:t>Name</a:t>
            </a:r>
            <a:endParaRPr lang="en-US" dirty="0">
              <a:latin typeface="+mj-lt"/>
            </a:endParaRPr>
          </a:p>
          <a:p>
            <a:r>
              <a:rPr lang="en-US" b="0" i="1" dirty="0" smtClean="0">
                <a:latin typeface="+mj-lt"/>
              </a:rPr>
              <a:t>Title</a:t>
            </a:r>
            <a:endParaRPr lang="en-US" b="0" i="1" dirty="0" smtClean="0"/>
          </a:p>
          <a:p>
            <a:pPr>
              <a:spcBef>
                <a:spcPts val="600"/>
              </a:spcBef>
            </a:pPr>
            <a:r>
              <a:rPr lang="en-US" b="0" dirty="0" smtClean="0">
                <a:solidFill>
                  <a:schemeClr val="accent3"/>
                </a:solidFill>
              </a:rPr>
              <a:t>Email address</a:t>
            </a:r>
            <a:r>
              <a:rPr lang="en-US" b="0" dirty="0">
                <a:solidFill>
                  <a:schemeClr val="accent3"/>
                </a:solidFill>
              </a:rPr>
              <a:t/>
            </a:r>
            <a:br>
              <a:rPr lang="en-US" b="0" dirty="0">
                <a:solidFill>
                  <a:schemeClr val="accent3"/>
                </a:solidFill>
              </a:rPr>
            </a:br>
            <a:r>
              <a:rPr lang="en-US" b="0" dirty="0" smtClean="0">
                <a:solidFill>
                  <a:schemeClr val="accent3"/>
                </a:solidFill>
              </a:rPr>
              <a:t>Phone number </a:t>
            </a:r>
            <a:endParaRPr lang="en-US" b="0" dirty="0">
              <a:solidFill>
                <a:schemeClr val="accent3"/>
              </a:solidFill>
            </a:endParaRPr>
          </a:p>
        </p:txBody>
      </p:sp>
      <p:grpSp>
        <p:nvGrpSpPr>
          <p:cNvPr id="8" name="Group 7"/>
          <p:cNvGrpSpPr/>
          <p:nvPr/>
        </p:nvGrpSpPr>
        <p:grpSpPr>
          <a:xfrm>
            <a:off x="319551" y="1572337"/>
            <a:ext cx="914400" cy="914400"/>
            <a:chOff x="-328149" y="1286587"/>
            <a:chExt cx="914400" cy="914400"/>
          </a:xfrm>
        </p:grpSpPr>
        <p:sp>
          <p:nvSpPr>
            <p:cNvPr id="4" name="Rectangle 3"/>
            <p:cNvSpPr/>
            <p:nvPr/>
          </p:nvSpPr>
          <p:spPr bwMode="gray">
            <a:xfrm>
              <a:off x="-328149" y="1286587"/>
              <a:ext cx="914400" cy="914400"/>
            </a:xfrm>
            <a:prstGeom prst="rect">
              <a:avLst/>
            </a:prstGeom>
            <a:solidFill>
              <a:schemeClr val="accent3"/>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 name="TextBox 4"/>
            <p:cNvSpPr txBox="1"/>
            <p:nvPr/>
          </p:nvSpPr>
          <p:spPr bwMode="gray">
            <a:xfrm>
              <a:off x="-198023" y="1551055"/>
              <a:ext cx="654148" cy="461665"/>
            </a:xfrm>
            <a:prstGeom prst="rect">
              <a:avLst/>
            </a:prstGeom>
            <a:noFill/>
          </p:spPr>
          <p:txBody>
            <a:bodyPr wrap="square" lIns="0" tIns="0" rIns="0" bIns="0" rtlCol="0">
              <a:spAutoFit/>
            </a:bodyPr>
            <a:lstStyle/>
            <a:p>
              <a:r>
                <a:rPr lang="en-US" sz="1000" b="1" dirty="0" smtClean="0">
                  <a:solidFill>
                    <a:schemeClr val="bg1"/>
                  </a:solidFill>
                </a:rPr>
                <a:t>Insert Headshot</a:t>
              </a:r>
            </a:p>
            <a:p>
              <a:r>
                <a:rPr lang="en-US" sz="1000" b="1" dirty="0" smtClean="0">
                  <a:solidFill>
                    <a:schemeClr val="bg1"/>
                  </a:solidFill>
                </a:rPr>
                <a:t>Here</a:t>
              </a:r>
            </a:p>
          </p:txBody>
        </p:sp>
      </p:grpSp>
      <p:sp>
        <p:nvSpPr>
          <p:cNvPr id="7" name="TextBox 6"/>
          <p:cNvSpPr txBox="1"/>
          <p:nvPr/>
        </p:nvSpPr>
        <p:spPr bwMode="gray">
          <a:xfrm>
            <a:off x="3536950" y="1176953"/>
            <a:ext cx="2640394" cy="169277"/>
          </a:xfrm>
          <a:prstGeom prst="rect">
            <a:avLst/>
          </a:prstGeom>
          <a:noFill/>
        </p:spPr>
        <p:txBody>
          <a:bodyPr wrap="square" lIns="0" tIns="0" rIns="0" bIns="0" rtlCol="0">
            <a:spAutoFit/>
          </a:bodyPr>
          <a:lstStyle/>
          <a:p>
            <a:pPr>
              <a:spcBef>
                <a:spcPts val="500"/>
              </a:spcBef>
            </a:pPr>
            <a:r>
              <a:rPr lang="en-US" sz="1100" b="1" dirty="0" smtClean="0"/>
              <a:t>Connect with Advisory Board Experts</a:t>
            </a:r>
          </a:p>
        </p:txBody>
      </p:sp>
      <p:sp>
        <p:nvSpPr>
          <p:cNvPr id="9" name="TextBox 8"/>
          <p:cNvSpPr txBox="1"/>
          <p:nvPr/>
        </p:nvSpPr>
        <p:spPr bwMode="gray">
          <a:xfrm>
            <a:off x="3832224" y="3097151"/>
            <a:ext cx="1866901" cy="371897"/>
          </a:xfrm>
          <a:prstGeom prst="rect">
            <a:avLst/>
          </a:prstGeom>
          <a:noFill/>
        </p:spPr>
        <p:txBody>
          <a:bodyPr wrap="square" lIns="0" tIns="0" rIns="0" bIns="0" rtlCol="0">
            <a:spAutoFit/>
          </a:bodyPr>
          <a:lstStyle/>
          <a:p>
            <a:pPr>
              <a:spcBef>
                <a:spcPts val="500"/>
              </a:spcBef>
            </a:pPr>
            <a:r>
              <a:rPr lang="en-US" sz="1000" dirty="0">
                <a:solidFill>
                  <a:schemeClr val="accent3"/>
                </a:solidFill>
              </a:rPr>
              <a:t>ippbenchmarking@advisory.com</a:t>
            </a:r>
          </a:p>
          <a:p>
            <a:pPr>
              <a:spcBef>
                <a:spcPts val="500"/>
              </a:spcBef>
            </a:pPr>
            <a:endParaRPr lang="en-US" sz="1000" dirty="0" smtClean="0"/>
          </a:p>
        </p:txBody>
      </p:sp>
      <p:sp>
        <p:nvSpPr>
          <p:cNvPr id="45" name="TextBox 44"/>
          <p:cNvSpPr txBox="1"/>
          <p:nvPr/>
        </p:nvSpPr>
        <p:spPr bwMode="gray">
          <a:xfrm>
            <a:off x="314324" y="1176953"/>
            <a:ext cx="2847975" cy="169277"/>
          </a:xfrm>
          <a:prstGeom prst="rect">
            <a:avLst/>
          </a:prstGeom>
          <a:noFill/>
        </p:spPr>
        <p:txBody>
          <a:bodyPr wrap="square" lIns="0" tIns="0" rIns="0" bIns="0" rtlCol="0">
            <a:spAutoFit/>
          </a:bodyPr>
          <a:lstStyle/>
          <a:p>
            <a:pPr>
              <a:spcBef>
                <a:spcPts val="500"/>
              </a:spcBef>
            </a:pPr>
            <a:r>
              <a:rPr lang="en-US" sz="1100" b="1" dirty="0" smtClean="0"/>
              <a:t>Organizational Contact for CDS Inquiries </a:t>
            </a:r>
          </a:p>
        </p:txBody>
      </p:sp>
    </p:spTree>
    <p:extLst>
      <p:ext uri="{BB962C8B-B14F-4D97-AF65-F5344CB8AC3E}">
        <p14:creationId xmlns:p14="http://schemas.microsoft.com/office/powerpoint/2010/main" val="2212102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675" y="317903"/>
            <a:ext cx="5759450" cy="276999"/>
          </a:xfrm>
        </p:spPr>
        <p:txBody>
          <a:bodyPr/>
          <a:lstStyle/>
          <a:p>
            <a:r>
              <a:rPr lang="en-US" dirty="0"/>
              <a:t>First: What IS Clinical Decision Support</a:t>
            </a:r>
            <a:r>
              <a:rPr lang="en-US" dirty="0" smtClean="0"/>
              <a:t>?</a:t>
            </a:r>
            <a:endParaRPr lang="en-US" dirty="0"/>
          </a:p>
        </p:txBody>
      </p:sp>
      <p:sp>
        <p:nvSpPr>
          <p:cNvPr id="4" name="Text Placeholder 3"/>
          <p:cNvSpPr>
            <a:spLocks noGrp="1"/>
          </p:cNvSpPr>
          <p:nvPr>
            <p:ph type="body" sz="quarter" idx="25"/>
          </p:nvPr>
        </p:nvSpPr>
        <p:spPr/>
        <p:txBody>
          <a:bodyPr/>
          <a:lstStyle/>
          <a:p>
            <a:r>
              <a:rPr lang="en-US" dirty="0" smtClean="0"/>
              <a:t>Selecting CDS Not a One-and-Done Endeavor</a:t>
            </a:r>
            <a:endParaRPr lang="en-US" dirty="0"/>
          </a:p>
        </p:txBody>
      </p:sp>
      <p:sp>
        <p:nvSpPr>
          <p:cNvPr id="2" name="Text Placeholder 1"/>
          <p:cNvSpPr>
            <a:spLocks noGrp="1"/>
          </p:cNvSpPr>
          <p:nvPr>
            <p:ph type="body" sz="quarter" idx="26"/>
          </p:nvPr>
        </p:nvSpPr>
        <p:spPr/>
        <p:txBody>
          <a:bodyPr/>
          <a:lstStyle/>
          <a:p>
            <a:endParaRPr lang="en-US" dirty="0"/>
          </a:p>
        </p:txBody>
      </p:sp>
      <p:sp>
        <p:nvSpPr>
          <p:cNvPr id="3" name="Text Placeholder 2"/>
          <p:cNvSpPr>
            <a:spLocks noGrp="1"/>
          </p:cNvSpPr>
          <p:nvPr>
            <p:ph type="body" sz="quarter" idx="27"/>
          </p:nvPr>
        </p:nvSpPr>
        <p:spPr>
          <a:xfrm>
            <a:off x="5003006" y="4619012"/>
            <a:ext cx="1397794" cy="181588"/>
          </a:xfrm>
        </p:spPr>
        <p:txBody>
          <a:bodyPr/>
          <a:lstStyle/>
          <a:p>
            <a:r>
              <a:rPr lang="en-US" dirty="0" smtClean="0"/>
              <a:t>Source: Imaging Performance Partnership interviews and analysis. </a:t>
            </a:r>
          </a:p>
        </p:txBody>
      </p:sp>
      <p:sp>
        <p:nvSpPr>
          <p:cNvPr id="7" name="Text Placeholder 6"/>
          <p:cNvSpPr>
            <a:spLocks noGrp="1"/>
          </p:cNvSpPr>
          <p:nvPr>
            <p:ph type="body" sz="quarter" idx="28"/>
          </p:nvPr>
        </p:nvSpPr>
        <p:spPr>
          <a:xfrm>
            <a:off x="0" y="4544011"/>
            <a:ext cx="1746504" cy="76944"/>
          </a:xfrm>
        </p:spPr>
        <p:txBody>
          <a:bodyPr/>
          <a:lstStyle/>
          <a:p>
            <a:r>
              <a:rPr lang="en-US" dirty="0"/>
              <a:t>Not a comprehensive list.</a:t>
            </a:r>
          </a:p>
        </p:txBody>
      </p:sp>
      <p:sp>
        <p:nvSpPr>
          <p:cNvPr id="20" name="Rectangle 19"/>
          <p:cNvSpPr/>
          <p:nvPr/>
        </p:nvSpPr>
        <p:spPr bwMode="gray">
          <a:xfrm>
            <a:off x="1604332" y="1285529"/>
            <a:ext cx="1933575" cy="1803655"/>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pic>
        <p:nvPicPr>
          <p:cNvPr id="21" name="Picture 3" descr="L:\public\share\ABC Templates and Resources\ABC Art Icons Logos\ABC Modern Icons\Computer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994" y="1573604"/>
            <a:ext cx="442599" cy="36576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bwMode="gray">
          <a:xfrm>
            <a:off x="4721484" y="2065462"/>
            <a:ext cx="682768" cy="169277"/>
          </a:xfrm>
          <a:prstGeom prst="rect">
            <a:avLst/>
          </a:prstGeom>
          <a:noFill/>
        </p:spPr>
        <p:txBody>
          <a:bodyPr wrap="square" lIns="0" tIns="0" rIns="0" bIns="0" rtlCol="0">
            <a:spAutoFit/>
          </a:bodyPr>
          <a:lstStyle/>
          <a:p>
            <a:pPr>
              <a:spcBef>
                <a:spcPts val="500"/>
              </a:spcBef>
            </a:pPr>
            <a:r>
              <a:rPr lang="en-US" sz="1100" b="1" dirty="0" smtClean="0"/>
              <a:t>IT Vendor</a:t>
            </a:r>
          </a:p>
        </p:txBody>
      </p:sp>
      <p:sp>
        <p:nvSpPr>
          <p:cNvPr id="23" name="TextBox 22"/>
          <p:cNvSpPr txBox="1"/>
          <p:nvPr/>
        </p:nvSpPr>
        <p:spPr bwMode="gray">
          <a:xfrm>
            <a:off x="4269090" y="2313698"/>
            <a:ext cx="1593828" cy="553998"/>
          </a:xfrm>
          <a:prstGeom prst="rect">
            <a:avLst/>
          </a:prstGeom>
          <a:noFill/>
        </p:spPr>
        <p:txBody>
          <a:bodyPr wrap="square" lIns="0" tIns="0" rIns="0" bIns="0" rtlCol="0">
            <a:spAutoFit/>
          </a:bodyPr>
          <a:lstStyle/>
          <a:p>
            <a:pPr>
              <a:spcBef>
                <a:spcPts val="500"/>
              </a:spcBef>
            </a:pPr>
            <a:r>
              <a:rPr lang="en-US" sz="900" dirty="0"/>
              <a:t>Software tools that enable referring providers to consult AUC, available </a:t>
            </a:r>
            <a:r>
              <a:rPr lang="en-US" sz="900" dirty="0" smtClean="0"/>
              <a:t>from </a:t>
            </a:r>
            <a:r>
              <a:rPr lang="en-US" sz="900" dirty="0"/>
              <a:t>vendors approved by CMS</a:t>
            </a:r>
          </a:p>
        </p:txBody>
      </p:sp>
      <p:pic>
        <p:nvPicPr>
          <p:cNvPr id="24" name="Picture 2" descr="L:\public\share\ABC Templates and Resources\ABC Art Icons Logos\ABC Modern Icons\Bo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3137" y="1573604"/>
            <a:ext cx="478814" cy="36576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bwMode="gray">
          <a:xfrm>
            <a:off x="1729309" y="2065462"/>
            <a:ext cx="1683619" cy="169277"/>
          </a:xfrm>
          <a:prstGeom prst="rect">
            <a:avLst/>
          </a:prstGeom>
          <a:noFill/>
        </p:spPr>
        <p:txBody>
          <a:bodyPr wrap="square" lIns="0" tIns="0" rIns="0" bIns="0" rtlCol="0">
            <a:spAutoFit/>
          </a:bodyPr>
          <a:lstStyle/>
          <a:p>
            <a:pPr algn="ctr">
              <a:spcBef>
                <a:spcPts val="500"/>
              </a:spcBef>
            </a:pPr>
            <a:r>
              <a:rPr lang="en-US" sz="1100" b="1" dirty="0" smtClean="0"/>
              <a:t>Appropriate Use Criteria</a:t>
            </a:r>
          </a:p>
        </p:txBody>
      </p:sp>
      <p:sp>
        <p:nvSpPr>
          <p:cNvPr id="26" name="TextBox 25"/>
          <p:cNvSpPr txBox="1"/>
          <p:nvPr/>
        </p:nvSpPr>
        <p:spPr bwMode="gray">
          <a:xfrm>
            <a:off x="1765170" y="2313698"/>
            <a:ext cx="1578666" cy="553998"/>
          </a:xfrm>
          <a:prstGeom prst="rect">
            <a:avLst/>
          </a:prstGeom>
          <a:noFill/>
        </p:spPr>
        <p:txBody>
          <a:bodyPr wrap="square" lIns="0" tIns="0" rIns="0" bIns="0" rtlCol="0">
            <a:spAutoFit/>
          </a:bodyPr>
          <a:lstStyle/>
          <a:p>
            <a:pPr>
              <a:spcBef>
                <a:spcPts val="500"/>
              </a:spcBef>
            </a:pPr>
            <a:r>
              <a:rPr lang="en-US" sz="900" dirty="0"/>
              <a:t>Clinical guidelines for imaging appropriateness created by </a:t>
            </a:r>
            <a:br>
              <a:rPr lang="en-US" sz="900" dirty="0"/>
            </a:br>
            <a:r>
              <a:rPr lang="en-US" sz="900" dirty="0"/>
              <a:t>provider-led entities approved by CMS</a:t>
            </a:r>
          </a:p>
        </p:txBody>
      </p:sp>
      <p:sp>
        <p:nvSpPr>
          <p:cNvPr id="27" name="TextBox 26"/>
          <p:cNvSpPr txBox="1"/>
          <p:nvPr/>
        </p:nvSpPr>
        <p:spPr bwMode="gray">
          <a:xfrm>
            <a:off x="314099" y="1799186"/>
            <a:ext cx="677538" cy="507831"/>
          </a:xfrm>
          <a:prstGeom prst="rect">
            <a:avLst/>
          </a:prstGeom>
          <a:noFill/>
        </p:spPr>
        <p:txBody>
          <a:bodyPr wrap="square" lIns="0" tIns="0" rIns="0" bIns="0" rtlCol="0">
            <a:spAutoFit/>
          </a:bodyPr>
          <a:lstStyle/>
          <a:p>
            <a:pPr>
              <a:spcBef>
                <a:spcPts val="500"/>
              </a:spcBef>
            </a:pPr>
            <a:r>
              <a:rPr lang="en-US" sz="1100" b="1" dirty="0" smtClean="0"/>
              <a:t>Clinical Decision Support</a:t>
            </a:r>
          </a:p>
        </p:txBody>
      </p:sp>
      <p:sp>
        <p:nvSpPr>
          <p:cNvPr id="28" name="Rectangle 27"/>
          <p:cNvSpPr/>
          <p:nvPr/>
        </p:nvSpPr>
        <p:spPr bwMode="gray">
          <a:xfrm>
            <a:off x="4096081" y="1285529"/>
            <a:ext cx="1933575" cy="1803655"/>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9" name="TextBox 28"/>
          <p:cNvSpPr txBox="1"/>
          <p:nvPr/>
        </p:nvSpPr>
        <p:spPr bwMode="gray">
          <a:xfrm>
            <a:off x="1604332" y="3168492"/>
            <a:ext cx="1990285" cy="1179810"/>
          </a:xfrm>
          <a:prstGeom prst="rect">
            <a:avLst/>
          </a:prstGeom>
          <a:noFill/>
        </p:spPr>
        <p:txBody>
          <a:bodyPr wrap="square" lIns="0" tIns="0" rIns="0" bIns="0" rtlCol="0">
            <a:spAutoFit/>
          </a:bodyPr>
          <a:lstStyle/>
          <a:p>
            <a:pPr>
              <a:spcBef>
                <a:spcPts val="500"/>
              </a:spcBef>
            </a:pPr>
            <a:r>
              <a:rPr lang="en-US" sz="1000" b="1" dirty="0" smtClean="0"/>
              <a:t>Examples:</a:t>
            </a:r>
            <a:r>
              <a:rPr lang="en-US" sz="1000" b="1" baseline="30000" dirty="0" smtClean="0"/>
              <a:t>1</a:t>
            </a:r>
          </a:p>
          <a:p>
            <a:pPr marL="171450" indent="-171450">
              <a:spcBef>
                <a:spcPts val="500"/>
              </a:spcBef>
              <a:buFont typeface="Arial" panose="020B0604020202020204" pitchFamily="34" charset="0"/>
              <a:buChar char="•"/>
            </a:pPr>
            <a:r>
              <a:rPr lang="en-US" sz="1000" dirty="0" smtClean="0"/>
              <a:t>American College of Radiology</a:t>
            </a:r>
          </a:p>
          <a:p>
            <a:pPr marL="171450" indent="-171450">
              <a:spcBef>
                <a:spcPts val="500"/>
              </a:spcBef>
              <a:buFont typeface="Arial" panose="020B0604020202020204" pitchFamily="34" charset="0"/>
              <a:buChar char="•"/>
            </a:pPr>
            <a:r>
              <a:rPr lang="en-US" sz="1000" dirty="0" smtClean="0"/>
              <a:t>American College of Cardiology Foundation</a:t>
            </a:r>
          </a:p>
          <a:p>
            <a:pPr marL="171450" indent="-171450">
              <a:spcBef>
                <a:spcPts val="500"/>
              </a:spcBef>
              <a:buFont typeface="Arial" panose="020B0604020202020204" pitchFamily="34" charset="0"/>
              <a:buChar char="•"/>
            </a:pPr>
            <a:r>
              <a:rPr lang="en-US" sz="1000" dirty="0" smtClean="0"/>
              <a:t>Intermountain Healthcare</a:t>
            </a:r>
          </a:p>
          <a:p>
            <a:pPr marL="171450" indent="-171450">
              <a:spcBef>
                <a:spcPts val="500"/>
              </a:spcBef>
              <a:buFont typeface="Arial" panose="020B0604020202020204" pitchFamily="34" charset="0"/>
              <a:buChar char="•"/>
            </a:pPr>
            <a:r>
              <a:rPr lang="en-US" sz="1000" dirty="0" smtClean="0"/>
              <a:t>Virginia Mason Medical Center</a:t>
            </a:r>
          </a:p>
        </p:txBody>
      </p:sp>
      <p:sp>
        <p:nvSpPr>
          <p:cNvPr id="30" name="TextBox 29"/>
          <p:cNvSpPr txBox="1"/>
          <p:nvPr/>
        </p:nvSpPr>
        <p:spPr bwMode="gray">
          <a:xfrm>
            <a:off x="4096080" y="3168492"/>
            <a:ext cx="1984045" cy="1269578"/>
          </a:xfrm>
          <a:prstGeom prst="rect">
            <a:avLst/>
          </a:prstGeom>
          <a:noFill/>
        </p:spPr>
        <p:txBody>
          <a:bodyPr wrap="square" lIns="0" tIns="0" rIns="0" bIns="0" rtlCol="0">
            <a:spAutoFit/>
          </a:bodyPr>
          <a:lstStyle/>
          <a:p>
            <a:pPr>
              <a:spcBef>
                <a:spcPts val="500"/>
              </a:spcBef>
            </a:pPr>
            <a:r>
              <a:rPr lang="en-US" sz="1000" b="1" dirty="0" smtClean="0"/>
              <a:t>Examples:</a:t>
            </a:r>
            <a:r>
              <a:rPr lang="en-US" sz="1000" b="1" baseline="30000" dirty="0" smtClean="0"/>
              <a:t>1</a:t>
            </a:r>
            <a:endParaRPr lang="en-US" sz="1000" b="1" dirty="0" smtClean="0"/>
          </a:p>
          <a:p>
            <a:pPr marL="171450" indent="-171450">
              <a:spcBef>
                <a:spcPts val="500"/>
              </a:spcBef>
              <a:buFont typeface="Arial" panose="020B0604020202020204" pitchFamily="34" charset="0"/>
              <a:buChar char="•"/>
            </a:pPr>
            <a:r>
              <a:rPr lang="en-US" sz="1000" dirty="0" smtClean="0"/>
              <a:t>National Decision Support Company (NDSC) </a:t>
            </a:r>
            <a:r>
              <a:rPr lang="en-US" sz="1000" dirty="0" err="1" smtClean="0"/>
              <a:t>CareSelect</a:t>
            </a:r>
            <a:endParaRPr lang="en-US" sz="1000" baseline="30000" dirty="0" smtClean="0"/>
          </a:p>
          <a:p>
            <a:pPr marL="171450" indent="-171450">
              <a:spcBef>
                <a:spcPts val="500"/>
              </a:spcBef>
              <a:buFont typeface="Arial" panose="020B0604020202020204" pitchFamily="34" charset="0"/>
              <a:buChar char="•"/>
            </a:pPr>
            <a:r>
              <a:rPr lang="en-US" sz="1000" dirty="0" err="1" smtClean="0"/>
              <a:t>Medicalis</a:t>
            </a:r>
            <a:r>
              <a:rPr lang="en-US" sz="1000" dirty="0" smtClean="0"/>
              <a:t> Clinical Decision Support Mechanism </a:t>
            </a:r>
          </a:p>
          <a:p>
            <a:pPr marL="171450" indent="-171450">
              <a:spcBef>
                <a:spcPts val="500"/>
              </a:spcBef>
              <a:buFont typeface="Arial" panose="020B0604020202020204" pitchFamily="34" charset="0"/>
              <a:buChar char="•"/>
            </a:pPr>
            <a:r>
              <a:rPr lang="en-US" sz="1000" dirty="0" err="1"/>
              <a:t>eviCore</a:t>
            </a:r>
            <a:r>
              <a:rPr lang="en-US" sz="1000" dirty="0"/>
              <a:t> healthcare's Clinical Decision Support Mechanism</a:t>
            </a:r>
            <a:endParaRPr lang="en-US" sz="1000" dirty="0" smtClean="0"/>
          </a:p>
        </p:txBody>
      </p:sp>
      <p:sp>
        <p:nvSpPr>
          <p:cNvPr id="31" name="TextBox 30"/>
          <p:cNvSpPr txBox="1"/>
          <p:nvPr/>
        </p:nvSpPr>
        <p:spPr bwMode="gray">
          <a:xfrm>
            <a:off x="3619105" y="1722540"/>
            <a:ext cx="419100" cy="646331"/>
          </a:xfrm>
          <a:prstGeom prst="rect">
            <a:avLst/>
          </a:prstGeom>
          <a:noFill/>
        </p:spPr>
        <p:txBody>
          <a:bodyPr wrap="square" lIns="0" tIns="0" rIns="0" bIns="0" rtlCol="0">
            <a:spAutoFit/>
          </a:bodyPr>
          <a:lstStyle/>
          <a:p>
            <a:pPr algn="ctr">
              <a:spcBef>
                <a:spcPts val="500"/>
              </a:spcBef>
            </a:pPr>
            <a:r>
              <a:rPr lang="en-US" sz="4200" dirty="0" smtClean="0">
                <a:solidFill>
                  <a:schemeClr val="accent6"/>
                </a:solidFill>
              </a:rPr>
              <a:t>+</a:t>
            </a:r>
          </a:p>
        </p:txBody>
      </p:sp>
      <p:sp>
        <p:nvSpPr>
          <p:cNvPr id="32" name="TextBox 31"/>
          <p:cNvSpPr txBox="1"/>
          <p:nvPr/>
        </p:nvSpPr>
        <p:spPr bwMode="gray">
          <a:xfrm>
            <a:off x="1094980" y="1722540"/>
            <a:ext cx="419100" cy="646331"/>
          </a:xfrm>
          <a:prstGeom prst="rect">
            <a:avLst/>
          </a:prstGeom>
          <a:noFill/>
        </p:spPr>
        <p:txBody>
          <a:bodyPr wrap="square" lIns="0" tIns="0" rIns="0" bIns="0" rtlCol="0">
            <a:spAutoFit/>
          </a:bodyPr>
          <a:lstStyle/>
          <a:p>
            <a:pPr algn="ctr">
              <a:spcBef>
                <a:spcPts val="500"/>
              </a:spcBef>
            </a:pPr>
            <a:r>
              <a:rPr lang="en-US" sz="4200" dirty="0" smtClean="0">
                <a:solidFill>
                  <a:schemeClr val="accent6"/>
                </a:solidFill>
              </a:rPr>
              <a:t>=</a:t>
            </a:r>
          </a:p>
        </p:txBody>
      </p:sp>
      <p:sp>
        <p:nvSpPr>
          <p:cNvPr id="33" name="Line Callout 1 32"/>
          <p:cNvSpPr/>
          <p:nvPr/>
        </p:nvSpPr>
        <p:spPr bwMode="gray">
          <a:xfrm>
            <a:off x="4812994" y="999109"/>
            <a:ext cx="1118871" cy="369332"/>
          </a:xfrm>
          <a:prstGeom prst="borderCallout1">
            <a:avLst>
              <a:gd name="adj1" fmla="val 103152"/>
              <a:gd name="adj2" fmla="val 67785"/>
              <a:gd name="adj3" fmla="val 256166"/>
              <a:gd name="adj4" fmla="val 59537"/>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t>Replace with your IT vendor</a:t>
            </a:r>
          </a:p>
        </p:txBody>
      </p:sp>
      <p:sp>
        <p:nvSpPr>
          <p:cNvPr id="36" name="Line Callout 1 35"/>
          <p:cNvSpPr/>
          <p:nvPr/>
        </p:nvSpPr>
        <p:spPr bwMode="gray">
          <a:xfrm>
            <a:off x="2509288" y="999109"/>
            <a:ext cx="1118871" cy="369332"/>
          </a:xfrm>
          <a:prstGeom prst="borderCallout1">
            <a:avLst>
              <a:gd name="adj1" fmla="val 103152"/>
              <a:gd name="adj2" fmla="val 67785"/>
              <a:gd name="adj3" fmla="val 245850"/>
              <a:gd name="adj4" fmla="val 59537"/>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t>Replace with your chosen AUC</a:t>
            </a:r>
          </a:p>
        </p:txBody>
      </p:sp>
    </p:spTree>
    <p:extLst>
      <p:ext uri="{BB962C8B-B14F-4D97-AF65-F5344CB8AC3E}">
        <p14:creationId xmlns:p14="http://schemas.microsoft.com/office/powerpoint/2010/main" val="3938750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20675" y="317903"/>
            <a:ext cx="5759450" cy="276999"/>
          </a:xfrm>
        </p:spPr>
        <p:txBody>
          <a:bodyPr/>
          <a:lstStyle/>
          <a:p>
            <a:r>
              <a:rPr lang="en-US" dirty="0"/>
              <a:t>What Does Decision Support Look Like</a:t>
            </a:r>
            <a:r>
              <a:rPr lang="en-US" dirty="0" smtClean="0"/>
              <a:t>?</a:t>
            </a:r>
            <a:endParaRPr lang="en-US" dirty="0"/>
          </a:p>
        </p:txBody>
      </p:sp>
      <p:sp>
        <p:nvSpPr>
          <p:cNvPr id="2" name="Text Placeholder 1"/>
          <p:cNvSpPr>
            <a:spLocks noGrp="1"/>
          </p:cNvSpPr>
          <p:nvPr>
            <p:ph type="body" sz="quarter" idx="25"/>
          </p:nvPr>
        </p:nvSpPr>
        <p:spPr/>
        <p:txBody>
          <a:bodyPr/>
          <a:lstStyle/>
          <a:p>
            <a:r>
              <a:rPr lang="en-US" dirty="0" smtClean="0"/>
              <a:t>MGH CDS Ranks Appropriateness of Ordered and Alternative Exams</a:t>
            </a:r>
            <a:r>
              <a:rPr lang="en-US" baseline="30000" dirty="0" smtClean="0"/>
              <a:t>1</a:t>
            </a:r>
            <a:endParaRPr lang="en-US" dirty="0"/>
          </a:p>
        </p:txBody>
      </p:sp>
      <p:sp>
        <p:nvSpPr>
          <p:cNvPr id="4" name="Text Placeholder 3"/>
          <p:cNvSpPr>
            <a:spLocks noGrp="1"/>
          </p:cNvSpPr>
          <p:nvPr>
            <p:ph type="body" sz="quarter" idx="26"/>
          </p:nvPr>
        </p:nvSpPr>
        <p:spPr/>
        <p:txBody>
          <a:bodyPr/>
          <a:lstStyle/>
          <a:p>
            <a:endParaRPr lang="en-US" dirty="0"/>
          </a:p>
        </p:txBody>
      </p:sp>
      <p:sp>
        <p:nvSpPr>
          <p:cNvPr id="5" name="Text Placeholder 4"/>
          <p:cNvSpPr>
            <a:spLocks noGrp="1"/>
          </p:cNvSpPr>
          <p:nvPr>
            <p:ph type="body" sz="quarter" idx="27"/>
          </p:nvPr>
        </p:nvSpPr>
        <p:spPr>
          <a:xfrm>
            <a:off x="3329487" y="4676828"/>
            <a:ext cx="3071313" cy="123772"/>
          </a:xfrm>
        </p:spPr>
        <p:txBody>
          <a:bodyPr/>
          <a:lstStyle/>
          <a:p>
            <a:r>
              <a:rPr lang="en-US" dirty="0"/>
              <a:t>Source: </a:t>
            </a:r>
            <a:r>
              <a:rPr lang="en-US" dirty="0" err="1"/>
              <a:t>Sistrom</a:t>
            </a:r>
            <a:r>
              <a:rPr lang="en-US" dirty="0"/>
              <a:t> CL, et al. “Effect of Computerized Order Entry with Integrated Decision Support on the Growth of Outpatient Procedure Volumes: Seven-year Time Series Analysis.” </a:t>
            </a:r>
            <a:r>
              <a:rPr lang="en-US" i="1" dirty="0"/>
              <a:t>Radiology</a:t>
            </a:r>
            <a:r>
              <a:rPr lang="en-US" dirty="0"/>
              <a:t> 251 (2009): 147-155. Imaging Performance Partnership interviews and analysis. </a:t>
            </a:r>
          </a:p>
        </p:txBody>
      </p:sp>
      <p:sp>
        <p:nvSpPr>
          <p:cNvPr id="6" name="Text Placeholder 5"/>
          <p:cNvSpPr>
            <a:spLocks noGrp="1"/>
          </p:cNvSpPr>
          <p:nvPr>
            <p:ph type="body" sz="quarter" idx="28"/>
          </p:nvPr>
        </p:nvSpPr>
        <p:spPr>
          <a:xfrm>
            <a:off x="0" y="4467067"/>
            <a:ext cx="1746504" cy="153888"/>
          </a:xfrm>
        </p:spPr>
        <p:txBody>
          <a:bodyPr/>
          <a:lstStyle/>
          <a:p>
            <a:r>
              <a:rPr lang="en-US" dirty="0"/>
              <a:t>Massachusetts General Hospital </a:t>
            </a:r>
            <a:r>
              <a:rPr lang="en-US" dirty="0" smtClean="0"/>
              <a:t>uses </a:t>
            </a:r>
            <a:r>
              <a:rPr lang="en-US" dirty="0"/>
              <a:t>CDS vendor NDSC/ACR Select. </a:t>
            </a:r>
          </a:p>
        </p:txBody>
      </p:sp>
      <p:sp>
        <p:nvSpPr>
          <p:cNvPr id="7" name="Rectangle 6"/>
          <p:cNvSpPr/>
          <p:nvPr/>
        </p:nvSpPr>
        <p:spPr bwMode="gray">
          <a:xfrm>
            <a:off x="1117622" y="1123173"/>
            <a:ext cx="4672691" cy="1506126"/>
          </a:xfrm>
          <a:prstGeom prst="rect">
            <a:avLst/>
          </a:prstGeom>
          <a:solidFill>
            <a:schemeClr val="accent1">
              <a:lumMod val="20000"/>
              <a:lumOff val="80000"/>
            </a:schemeClr>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8" name="TextBox 7"/>
          <p:cNvSpPr txBox="1"/>
          <p:nvPr/>
        </p:nvSpPr>
        <p:spPr bwMode="gray">
          <a:xfrm>
            <a:off x="1193823" y="1199374"/>
            <a:ext cx="3194050" cy="330966"/>
          </a:xfrm>
          <a:prstGeom prst="rect">
            <a:avLst/>
          </a:prstGeom>
          <a:noFill/>
        </p:spPr>
        <p:txBody>
          <a:bodyPr wrap="square" lIns="0" tIns="0" rIns="0" bIns="0" rtlCol="0">
            <a:spAutoFit/>
          </a:bodyPr>
          <a:lstStyle/>
          <a:p>
            <a:pPr>
              <a:spcBef>
                <a:spcPts val="500"/>
              </a:spcBef>
            </a:pPr>
            <a:r>
              <a:rPr lang="en-US" sz="1050" b="1" dirty="0" smtClean="0">
                <a:solidFill>
                  <a:schemeClr val="accent6"/>
                </a:solidFill>
              </a:rPr>
              <a:t>Head CT has low utility for the clinical indications provided</a:t>
            </a:r>
          </a:p>
        </p:txBody>
      </p:sp>
      <p:sp>
        <p:nvSpPr>
          <p:cNvPr id="15" name="TextBox 14"/>
          <p:cNvSpPr txBox="1"/>
          <p:nvPr/>
        </p:nvSpPr>
        <p:spPr bwMode="gray">
          <a:xfrm>
            <a:off x="4477451" y="1791085"/>
            <a:ext cx="991783" cy="123111"/>
          </a:xfrm>
          <a:prstGeom prst="rect">
            <a:avLst/>
          </a:prstGeom>
          <a:noFill/>
        </p:spPr>
        <p:txBody>
          <a:bodyPr wrap="square" lIns="0" tIns="0" rIns="0" bIns="0" rtlCol="0">
            <a:spAutoFit/>
          </a:bodyPr>
          <a:lstStyle/>
          <a:p>
            <a:pPr>
              <a:spcBef>
                <a:spcPts val="500"/>
              </a:spcBef>
            </a:pPr>
            <a:r>
              <a:rPr lang="en-US" sz="800" u="sng" dirty="0" smtClean="0"/>
              <a:t>Proceed</a:t>
            </a:r>
            <a:r>
              <a:rPr lang="en-US" sz="800" dirty="0" smtClean="0"/>
              <a:t> with exam</a:t>
            </a:r>
            <a:endParaRPr lang="en-US" sz="800" u="sng" dirty="0" smtClean="0"/>
          </a:p>
        </p:txBody>
      </p:sp>
      <p:sp>
        <p:nvSpPr>
          <p:cNvPr id="16" name="TextBox 15"/>
          <p:cNvSpPr txBox="1"/>
          <p:nvPr/>
        </p:nvSpPr>
        <p:spPr bwMode="gray">
          <a:xfrm>
            <a:off x="4477451" y="1938570"/>
            <a:ext cx="1312862" cy="123111"/>
          </a:xfrm>
          <a:prstGeom prst="rect">
            <a:avLst/>
          </a:prstGeom>
          <a:noFill/>
        </p:spPr>
        <p:txBody>
          <a:bodyPr wrap="square" lIns="0" tIns="0" rIns="0" bIns="0" rtlCol="0">
            <a:spAutoFit/>
          </a:bodyPr>
          <a:lstStyle/>
          <a:p>
            <a:pPr>
              <a:spcBef>
                <a:spcPts val="500"/>
              </a:spcBef>
            </a:pPr>
            <a:r>
              <a:rPr lang="en-US" sz="800" u="sng" dirty="0" smtClean="0"/>
              <a:t>Cancel</a:t>
            </a:r>
            <a:r>
              <a:rPr lang="en-US" sz="800" dirty="0" smtClean="0"/>
              <a:t> or select new exam</a:t>
            </a:r>
            <a:endParaRPr lang="en-US" sz="800" u="sng" dirty="0" smtClean="0"/>
          </a:p>
        </p:txBody>
      </p:sp>
      <p:sp>
        <p:nvSpPr>
          <p:cNvPr id="18" name="TextBox 17"/>
          <p:cNvSpPr txBox="1"/>
          <p:nvPr/>
        </p:nvSpPr>
        <p:spPr bwMode="gray">
          <a:xfrm>
            <a:off x="4477451" y="2086055"/>
            <a:ext cx="1388500" cy="246221"/>
          </a:xfrm>
          <a:prstGeom prst="rect">
            <a:avLst/>
          </a:prstGeom>
          <a:noFill/>
        </p:spPr>
        <p:txBody>
          <a:bodyPr wrap="square" lIns="0" tIns="0" rIns="0" bIns="0" rtlCol="0">
            <a:spAutoFit/>
          </a:bodyPr>
          <a:lstStyle/>
          <a:p>
            <a:pPr>
              <a:spcBef>
                <a:spcPts val="500"/>
              </a:spcBef>
            </a:pPr>
            <a:r>
              <a:rPr lang="en-US" sz="800" u="sng" dirty="0" smtClean="0"/>
              <a:t>Change</a:t>
            </a:r>
            <a:r>
              <a:rPr lang="en-US" sz="800" dirty="0" smtClean="0"/>
              <a:t> indications and resubmit</a:t>
            </a:r>
            <a:endParaRPr lang="en-US" sz="800" u="sng" dirty="0" smtClean="0"/>
          </a:p>
        </p:txBody>
      </p:sp>
      <p:sp>
        <p:nvSpPr>
          <p:cNvPr id="19" name="TextBox 18"/>
          <p:cNvSpPr txBox="1"/>
          <p:nvPr/>
        </p:nvSpPr>
        <p:spPr bwMode="gray">
          <a:xfrm>
            <a:off x="4477451" y="1612823"/>
            <a:ext cx="1247140" cy="153888"/>
          </a:xfrm>
          <a:prstGeom prst="rect">
            <a:avLst/>
          </a:prstGeom>
          <a:noFill/>
        </p:spPr>
        <p:txBody>
          <a:bodyPr wrap="square" lIns="0" tIns="0" rIns="0" bIns="0" rtlCol="0">
            <a:spAutoFit/>
          </a:bodyPr>
          <a:lstStyle/>
          <a:p>
            <a:pPr>
              <a:spcBef>
                <a:spcPts val="500"/>
              </a:spcBef>
            </a:pPr>
            <a:r>
              <a:rPr lang="en-US" sz="800" b="1" dirty="0" smtClean="0"/>
              <a:t>Options</a:t>
            </a:r>
            <a:r>
              <a:rPr lang="en-US" sz="1000" b="1" dirty="0" smtClean="0"/>
              <a:t>:</a:t>
            </a:r>
          </a:p>
        </p:txBody>
      </p:sp>
      <p:sp>
        <p:nvSpPr>
          <p:cNvPr id="21" name="TextBox 20"/>
          <p:cNvSpPr txBox="1"/>
          <p:nvPr/>
        </p:nvSpPr>
        <p:spPr bwMode="gray">
          <a:xfrm>
            <a:off x="1193823" y="1654003"/>
            <a:ext cx="228600" cy="190821"/>
          </a:xfrm>
          <a:prstGeom prst="rect">
            <a:avLst/>
          </a:prstGeom>
          <a:solidFill>
            <a:srgbClr val="00CC00"/>
          </a:solidFill>
        </p:spPr>
        <p:txBody>
          <a:bodyPr wrap="square" lIns="0" tIns="18288" rIns="0" bIns="18288" rtlCol="0" anchor="ctr">
            <a:spAutoFit/>
          </a:bodyPr>
          <a:lstStyle/>
          <a:p>
            <a:pPr algn="ctr">
              <a:spcBef>
                <a:spcPts val="500"/>
              </a:spcBef>
            </a:pPr>
            <a:r>
              <a:rPr lang="en-US" sz="1000" b="1" dirty="0" smtClean="0"/>
              <a:t>9</a:t>
            </a:r>
          </a:p>
        </p:txBody>
      </p:sp>
      <p:sp>
        <p:nvSpPr>
          <p:cNvPr id="22" name="TextBox 21"/>
          <p:cNvSpPr txBox="1"/>
          <p:nvPr/>
        </p:nvSpPr>
        <p:spPr bwMode="gray">
          <a:xfrm>
            <a:off x="1532539" y="1654003"/>
            <a:ext cx="228600" cy="190821"/>
          </a:xfrm>
          <a:prstGeom prst="rect">
            <a:avLst/>
          </a:prstGeom>
          <a:solidFill>
            <a:srgbClr val="00CC00"/>
          </a:solidFill>
        </p:spPr>
        <p:txBody>
          <a:bodyPr wrap="square" lIns="0" tIns="18288" rIns="0" bIns="18288" rtlCol="0" anchor="ctr">
            <a:spAutoFit/>
          </a:bodyPr>
          <a:lstStyle/>
          <a:p>
            <a:pPr algn="ctr">
              <a:spcBef>
                <a:spcPts val="500"/>
              </a:spcBef>
            </a:pPr>
            <a:r>
              <a:rPr lang="en-US" sz="1000" b="1" dirty="0"/>
              <a:t>8</a:t>
            </a:r>
            <a:endParaRPr lang="en-US" sz="1000" b="1" dirty="0" smtClean="0"/>
          </a:p>
        </p:txBody>
      </p:sp>
      <p:sp>
        <p:nvSpPr>
          <p:cNvPr id="23" name="TextBox 22"/>
          <p:cNvSpPr txBox="1"/>
          <p:nvPr/>
        </p:nvSpPr>
        <p:spPr bwMode="gray">
          <a:xfrm>
            <a:off x="1871255" y="1654003"/>
            <a:ext cx="228600" cy="190821"/>
          </a:xfrm>
          <a:prstGeom prst="rect">
            <a:avLst/>
          </a:prstGeom>
          <a:solidFill>
            <a:srgbClr val="00CC00"/>
          </a:solidFill>
        </p:spPr>
        <p:txBody>
          <a:bodyPr wrap="square" lIns="0" tIns="18288" rIns="0" bIns="18288" rtlCol="0" anchor="ctr">
            <a:spAutoFit/>
          </a:bodyPr>
          <a:lstStyle/>
          <a:p>
            <a:pPr algn="ctr">
              <a:spcBef>
                <a:spcPts val="500"/>
              </a:spcBef>
            </a:pPr>
            <a:r>
              <a:rPr lang="en-US" sz="1000" b="1" dirty="0" smtClean="0"/>
              <a:t>7</a:t>
            </a:r>
          </a:p>
        </p:txBody>
      </p:sp>
      <p:sp>
        <p:nvSpPr>
          <p:cNvPr id="24" name="TextBox 23"/>
          <p:cNvSpPr txBox="1"/>
          <p:nvPr/>
        </p:nvSpPr>
        <p:spPr bwMode="gray">
          <a:xfrm>
            <a:off x="2209971" y="1654003"/>
            <a:ext cx="228600" cy="190821"/>
          </a:xfrm>
          <a:prstGeom prst="rect">
            <a:avLst/>
          </a:prstGeom>
          <a:solidFill>
            <a:srgbClr val="FFFF00"/>
          </a:solidFill>
        </p:spPr>
        <p:txBody>
          <a:bodyPr wrap="square" lIns="0" tIns="18288" rIns="0" bIns="18288" rtlCol="0" anchor="ctr">
            <a:spAutoFit/>
          </a:bodyPr>
          <a:lstStyle/>
          <a:p>
            <a:pPr algn="ctr">
              <a:spcBef>
                <a:spcPts val="500"/>
              </a:spcBef>
            </a:pPr>
            <a:r>
              <a:rPr lang="en-US" sz="1000" b="1" dirty="0" smtClean="0"/>
              <a:t>6</a:t>
            </a:r>
          </a:p>
        </p:txBody>
      </p:sp>
      <p:sp>
        <p:nvSpPr>
          <p:cNvPr id="25" name="TextBox 24"/>
          <p:cNvSpPr txBox="1"/>
          <p:nvPr/>
        </p:nvSpPr>
        <p:spPr bwMode="gray">
          <a:xfrm>
            <a:off x="2548687" y="1654003"/>
            <a:ext cx="228600" cy="190821"/>
          </a:xfrm>
          <a:prstGeom prst="rect">
            <a:avLst/>
          </a:prstGeom>
          <a:solidFill>
            <a:srgbClr val="FFFF00"/>
          </a:solidFill>
        </p:spPr>
        <p:txBody>
          <a:bodyPr wrap="square" lIns="0" tIns="18288" rIns="0" bIns="18288" rtlCol="0" anchor="ctr">
            <a:spAutoFit/>
          </a:bodyPr>
          <a:lstStyle/>
          <a:p>
            <a:pPr algn="ctr">
              <a:spcBef>
                <a:spcPts val="500"/>
              </a:spcBef>
            </a:pPr>
            <a:r>
              <a:rPr lang="en-US" sz="1000" b="1" dirty="0" smtClean="0"/>
              <a:t>5</a:t>
            </a:r>
          </a:p>
        </p:txBody>
      </p:sp>
      <p:sp>
        <p:nvSpPr>
          <p:cNvPr id="26" name="TextBox 25"/>
          <p:cNvSpPr txBox="1"/>
          <p:nvPr/>
        </p:nvSpPr>
        <p:spPr bwMode="gray">
          <a:xfrm>
            <a:off x="2887403" y="1654003"/>
            <a:ext cx="228600" cy="190821"/>
          </a:xfrm>
          <a:prstGeom prst="rect">
            <a:avLst/>
          </a:prstGeom>
          <a:solidFill>
            <a:srgbClr val="FFFF00"/>
          </a:solidFill>
        </p:spPr>
        <p:txBody>
          <a:bodyPr wrap="square" lIns="0" tIns="18288" rIns="0" bIns="18288" rtlCol="0" anchor="ctr">
            <a:spAutoFit/>
          </a:bodyPr>
          <a:lstStyle/>
          <a:p>
            <a:pPr algn="ctr">
              <a:spcBef>
                <a:spcPts val="500"/>
              </a:spcBef>
            </a:pPr>
            <a:r>
              <a:rPr lang="en-US" sz="1000" b="1" dirty="0" smtClean="0"/>
              <a:t>4</a:t>
            </a:r>
          </a:p>
        </p:txBody>
      </p:sp>
      <p:sp>
        <p:nvSpPr>
          <p:cNvPr id="27" name="TextBox 26"/>
          <p:cNvSpPr txBox="1"/>
          <p:nvPr/>
        </p:nvSpPr>
        <p:spPr bwMode="gray">
          <a:xfrm>
            <a:off x="3226119" y="1654003"/>
            <a:ext cx="228600" cy="190821"/>
          </a:xfrm>
          <a:prstGeom prst="rect">
            <a:avLst/>
          </a:prstGeom>
          <a:solidFill>
            <a:srgbClr val="FF0000"/>
          </a:solidFill>
          <a:ln>
            <a:solidFill>
              <a:srgbClr val="00B0F0"/>
            </a:solidFill>
          </a:ln>
        </p:spPr>
        <p:txBody>
          <a:bodyPr wrap="square" lIns="0" tIns="18288" rIns="0" bIns="18288" rtlCol="0" anchor="ctr">
            <a:spAutoFit/>
          </a:bodyPr>
          <a:lstStyle/>
          <a:p>
            <a:pPr algn="ctr">
              <a:spcBef>
                <a:spcPts val="500"/>
              </a:spcBef>
            </a:pPr>
            <a:r>
              <a:rPr lang="en-US" sz="1000" b="1" dirty="0" smtClean="0"/>
              <a:t>3</a:t>
            </a:r>
          </a:p>
        </p:txBody>
      </p:sp>
      <p:sp>
        <p:nvSpPr>
          <p:cNvPr id="28" name="TextBox 27"/>
          <p:cNvSpPr txBox="1"/>
          <p:nvPr/>
        </p:nvSpPr>
        <p:spPr bwMode="gray">
          <a:xfrm>
            <a:off x="3564835" y="1654003"/>
            <a:ext cx="228600" cy="190821"/>
          </a:xfrm>
          <a:prstGeom prst="rect">
            <a:avLst/>
          </a:prstGeom>
          <a:solidFill>
            <a:srgbClr val="FF0000"/>
          </a:solidFill>
        </p:spPr>
        <p:txBody>
          <a:bodyPr wrap="square" lIns="0" tIns="18288" rIns="0" bIns="18288" rtlCol="0" anchor="ctr">
            <a:spAutoFit/>
          </a:bodyPr>
          <a:lstStyle/>
          <a:p>
            <a:pPr algn="ctr">
              <a:spcBef>
                <a:spcPts val="500"/>
              </a:spcBef>
            </a:pPr>
            <a:r>
              <a:rPr lang="en-US" sz="1000" b="1" dirty="0"/>
              <a:t>2</a:t>
            </a:r>
            <a:endParaRPr lang="en-US" sz="1000" b="1" dirty="0" smtClean="0"/>
          </a:p>
        </p:txBody>
      </p:sp>
      <p:sp>
        <p:nvSpPr>
          <p:cNvPr id="29" name="TextBox 28"/>
          <p:cNvSpPr txBox="1"/>
          <p:nvPr/>
        </p:nvSpPr>
        <p:spPr bwMode="gray">
          <a:xfrm>
            <a:off x="3903552" y="1654003"/>
            <a:ext cx="228600" cy="190821"/>
          </a:xfrm>
          <a:prstGeom prst="rect">
            <a:avLst/>
          </a:prstGeom>
          <a:solidFill>
            <a:srgbClr val="FF0000"/>
          </a:solidFill>
        </p:spPr>
        <p:txBody>
          <a:bodyPr wrap="square" lIns="0" tIns="18288" rIns="0" bIns="18288" rtlCol="0" anchor="ctr">
            <a:spAutoFit/>
          </a:bodyPr>
          <a:lstStyle/>
          <a:p>
            <a:pPr algn="ctr">
              <a:spcBef>
                <a:spcPts val="500"/>
              </a:spcBef>
            </a:pPr>
            <a:r>
              <a:rPr lang="en-US" sz="1000" b="1" dirty="0" smtClean="0"/>
              <a:t>1</a:t>
            </a:r>
          </a:p>
        </p:txBody>
      </p:sp>
      <p:sp>
        <p:nvSpPr>
          <p:cNvPr id="30" name="TextBox 29"/>
          <p:cNvSpPr txBox="1"/>
          <p:nvPr/>
        </p:nvSpPr>
        <p:spPr bwMode="gray">
          <a:xfrm>
            <a:off x="1286097" y="1902431"/>
            <a:ext cx="699295" cy="123111"/>
          </a:xfrm>
          <a:prstGeom prst="rect">
            <a:avLst/>
          </a:prstGeom>
          <a:noFill/>
        </p:spPr>
        <p:txBody>
          <a:bodyPr wrap="square" lIns="0" tIns="0" rIns="0" bIns="0" rtlCol="0">
            <a:spAutoFit/>
          </a:bodyPr>
          <a:lstStyle/>
          <a:p>
            <a:pPr algn="ctr">
              <a:spcBef>
                <a:spcPts val="500"/>
              </a:spcBef>
            </a:pPr>
            <a:r>
              <a:rPr lang="en-US" sz="800" dirty="0" smtClean="0"/>
              <a:t>Indicated 7-9</a:t>
            </a:r>
          </a:p>
        </p:txBody>
      </p:sp>
      <p:sp>
        <p:nvSpPr>
          <p:cNvPr id="31" name="TextBox 30"/>
          <p:cNvSpPr txBox="1"/>
          <p:nvPr/>
        </p:nvSpPr>
        <p:spPr bwMode="gray">
          <a:xfrm>
            <a:off x="2280347" y="1902431"/>
            <a:ext cx="699295" cy="123111"/>
          </a:xfrm>
          <a:prstGeom prst="rect">
            <a:avLst/>
          </a:prstGeom>
          <a:noFill/>
        </p:spPr>
        <p:txBody>
          <a:bodyPr wrap="square" lIns="0" tIns="0" rIns="0" bIns="0" rtlCol="0">
            <a:spAutoFit/>
          </a:bodyPr>
          <a:lstStyle/>
          <a:p>
            <a:pPr algn="ctr">
              <a:spcBef>
                <a:spcPts val="500"/>
              </a:spcBef>
            </a:pPr>
            <a:r>
              <a:rPr lang="en-US" sz="800" dirty="0" smtClean="0"/>
              <a:t>Marginal 4-6</a:t>
            </a:r>
          </a:p>
        </p:txBody>
      </p:sp>
      <p:sp>
        <p:nvSpPr>
          <p:cNvPr id="32" name="TextBox 31"/>
          <p:cNvSpPr txBox="1"/>
          <p:nvPr/>
        </p:nvSpPr>
        <p:spPr bwMode="gray">
          <a:xfrm>
            <a:off x="3329487" y="1902431"/>
            <a:ext cx="699295" cy="123111"/>
          </a:xfrm>
          <a:prstGeom prst="rect">
            <a:avLst/>
          </a:prstGeom>
          <a:noFill/>
        </p:spPr>
        <p:txBody>
          <a:bodyPr wrap="square" lIns="0" tIns="0" rIns="0" bIns="0" rtlCol="0">
            <a:spAutoFit/>
          </a:bodyPr>
          <a:lstStyle/>
          <a:p>
            <a:pPr algn="ctr">
              <a:spcBef>
                <a:spcPts val="500"/>
              </a:spcBef>
            </a:pPr>
            <a:r>
              <a:rPr lang="en-US" sz="800" dirty="0" smtClean="0"/>
              <a:t>Low Utility 1-3</a:t>
            </a:r>
          </a:p>
        </p:txBody>
      </p:sp>
      <p:sp>
        <p:nvSpPr>
          <p:cNvPr id="33" name="Isosceles Triangle 32"/>
          <p:cNvSpPr/>
          <p:nvPr/>
        </p:nvSpPr>
        <p:spPr>
          <a:xfrm rot="10800000" flipH="1">
            <a:off x="3294699" y="1542279"/>
            <a:ext cx="91440" cy="54864"/>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Rectangle 33"/>
          <p:cNvSpPr/>
          <p:nvPr/>
        </p:nvSpPr>
        <p:spPr bwMode="gray">
          <a:xfrm>
            <a:off x="3226119" y="1646672"/>
            <a:ext cx="228600" cy="192024"/>
          </a:xfrm>
          <a:prstGeom prst="rect">
            <a:avLst/>
          </a:prstGeom>
          <a:noFill/>
          <a:ln w="28575">
            <a:solidFill>
              <a:srgbClr val="00B0F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smtClean="0">
              <a:solidFill>
                <a:sysClr val="windowText" lastClr="000000"/>
              </a:solidFill>
            </a:endParaRPr>
          </a:p>
        </p:txBody>
      </p:sp>
      <p:grpSp>
        <p:nvGrpSpPr>
          <p:cNvPr id="42" name="Group 41"/>
          <p:cNvGrpSpPr/>
          <p:nvPr/>
        </p:nvGrpSpPr>
        <p:grpSpPr>
          <a:xfrm>
            <a:off x="1184769" y="2412407"/>
            <a:ext cx="440928" cy="153888"/>
            <a:chOff x="823108" y="2413783"/>
            <a:chExt cx="440928" cy="153888"/>
          </a:xfrm>
        </p:grpSpPr>
        <p:sp>
          <p:nvSpPr>
            <p:cNvPr id="37" name="Rectangle 36"/>
            <p:cNvSpPr/>
            <p:nvPr/>
          </p:nvSpPr>
          <p:spPr bwMode="gray">
            <a:xfrm>
              <a:off x="823108" y="2431889"/>
              <a:ext cx="440928" cy="128016"/>
            </a:xfrm>
            <a:prstGeom prst="rect">
              <a:avLst/>
            </a:prstGeom>
            <a:solidFill>
              <a:srgbClr val="00CC00"/>
            </a:solidFill>
            <a:ln w="19050">
              <a:solidFill>
                <a:srgbClr val="00CC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8" name="TextBox 37"/>
            <p:cNvSpPr txBox="1"/>
            <p:nvPr/>
          </p:nvSpPr>
          <p:spPr bwMode="gray">
            <a:xfrm>
              <a:off x="1004920" y="2413783"/>
              <a:ext cx="258365" cy="153888"/>
            </a:xfrm>
            <a:prstGeom prst="rect">
              <a:avLst/>
            </a:prstGeom>
            <a:noFill/>
          </p:spPr>
          <p:txBody>
            <a:bodyPr wrap="square" lIns="0" tIns="0" rIns="0" bIns="0" rtlCol="0">
              <a:spAutoFit/>
            </a:bodyPr>
            <a:lstStyle/>
            <a:p>
              <a:pPr>
                <a:spcBef>
                  <a:spcPts val="500"/>
                </a:spcBef>
              </a:pPr>
              <a:r>
                <a:rPr lang="en-US" sz="1000" b="1" dirty="0" smtClean="0"/>
                <a:t>8</a:t>
              </a:r>
            </a:p>
          </p:txBody>
        </p:sp>
      </p:grpSp>
      <p:grpSp>
        <p:nvGrpSpPr>
          <p:cNvPr id="41" name="Group 40"/>
          <p:cNvGrpSpPr/>
          <p:nvPr/>
        </p:nvGrpSpPr>
        <p:grpSpPr>
          <a:xfrm>
            <a:off x="1825567" y="2412407"/>
            <a:ext cx="440928" cy="153888"/>
            <a:chOff x="1399836" y="2408613"/>
            <a:chExt cx="440928" cy="153888"/>
          </a:xfrm>
        </p:grpSpPr>
        <p:sp>
          <p:nvSpPr>
            <p:cNvPr id="39" name="Rectangle 38"/>
            <p:cNvSpPr/>
            <p:nvPr/>
          </p:nvSpPr>
          <p:spPr bwMode="gray">
            <a:xfrm>
              <a:off x="1399836" y="2426719"/>
              <a:ext cx="440928" cy="128016"/>
            </a:xfrm>
            <a:prstGeom prst="rect">
              <a:avLst/>
            </a:prstGeom>
            <a:solidFill>
              <a:srgbClr val="00CC00"/>
            </a:solidFill>
            <a:ln w="19050">
              <a:solidFill>
                <a:srgbClr val="00CC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0" name="TextBox 39"/>
            <p:cNvSpPr txBox="1"/>
            <p:nvPr/>
          </p:nvSpPr>
          <p:spPr bwMode="gray">
            <a:xfrm>
              <a:off x="1581648" y="2408613"/>
              <a:ext cx="258365" cy="153888"/>
            </a:xfrm>
            <a:prstGeom prst="rect">
              <a:avLst/>
            </a:prstGeom>
            <a:noFill/>
          </p:spPr>
          <p:txBody>
            <a:bodyPr wrap="square" lIns="0" tIns="0" rIns="0" bIns="0" rtlCol="0">
              <a:spAutoFit/>
            </a:bodyPr>
            <a:lstStyle/>
            <a:p>
              <a:pPr>
                <a:spcBef>
                  <a:spcPts val="500"/>
                </a:spcBef>
              </a:pPr>
              <a:r>
                <a:rPr lang="en-US" sz="1000" b="1" dirty="0" smtClean="0"/>
                <a:t>8</a:t>
              </a:r>
            </a:p>
          </p:txBody>
        </p:sp>
      </p:grpSp>
      <p:grpSp>
        <p:nvGrpSpPr>
          <p:cNvPr id="46" name="Group 45"/>
          <p:cNvGrpSpPr/>
          <p:nvPr/>
        </p:nvGrpSpPr>
        <p:grpSpPr>
          <a:xfrm>
            <a:off x="2466365" y="2412407"/>
            <a:ext cx="442787" cy="153888"/>
            <a:chOff x="2047869" y="2435772"/>
            <a:chExt cx="442787" cy="153888"/>
          </a:xfrm>
        </p:grpSpPr>
        <p:sp>
          <p:nvSpPr>
            <p:cNvPr id="44" name="Rectangle 43"/>
            <p:cNvSpPr/>
            <p:nvPr/>
          </p:nvSpPr>
          <p:spPr bwMode="gray">
            <a:xfrm>
              <a:off x="2047869" y="2453743"/>
              <a:ext cx="440928" cy="128016"/>
            </a:xfrm>
            <a:prstGeom prst="rect">
              <a:avLst/>
            </a:prstGeom>
            <a:solidFill>
              <a:srgbClr val="FF0000"/>
            </a:solid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5" name="TextBox 44"/>
            <p:cNvSpPr txBox="1"/>
            <p:nvPr/>
          </p:nvSpPr>
          <p:spPr bwMode="gray">
            <a:xfrm>
              <a:off x="2232291" y="2435772"/>
              <a:ext cx="258365" cy="153888"/>
            </a:xfrm>
            <a:prstGeom prst="rect">
              <a:avLst/>
            </a:prstGeom>
            <a:noFill/>
            <a:ln>
              <a:noFill/>
            </a:ln>
          </p:spPr>
          <p:txBody>
            <a:bodyPr wrap="square" lIns="0" tIns="0" rIns="0" bIns="0" rtlCol="0">
              <a:spAutoFit/>
            </a:bodyPr>
            <a:lstStyle/>
            <a:p>
              <a:pPr>
                <a:spcBef>
                  <a:spcPts val="500"/>
                </a:spcBef>
              </a:pPr>
              <a:r>
                <a:rPr lang="en-US" sz="1000" b="1" dirty="0" smtClean="0"/>
                <a:t>1</a:t>
              </a:r>
            </a:p>
          </p:txBody>
        </p:sp>
      </p:grpSp>
      <p:grpSp>
        <p:nvGrpSpPr>
          <p:cNvPr id="49" name="Group 48"/>
          <p:cNvGrpSpPr/>
          <p:nvPr/>
        </p:nvGrpSpPr>
        <p:grpSpPr>
          <a:xfrm>
            <a:off x="3109023" y="2412407"/>
            <a:ext cx="440928" cy="153888"/>
            <a:chOff x="2747362" y="2434284"/>
            <a:chExt cx="440928" cy="153888"/>
          </a:xfrm>
        </p:grpSpPr>
        <p:sp>
          <p:nvSpPr>
            <p:cNvPr id="47" name="Rectangle 46"/>
            <p:cNvSpPr/>
            <p:nvPr/>
          </p:nvSpPr>
          <p:spPr bwMode="gray">
            <a:xfrm>
              <a:off x="2747362" y="2452591"/>
              <a:ext cx="440928" cy="128016"/>
            </a:xfrm>
            <a:prstGeom prst="rect">
              <a:avLst/>
            </a:prstGeom>
            <a:solidFill>
              <a:srgbClr val="FF0000"/>
            </a:solid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8" name="TextBox 47"/>
            <p:cNvSpPr txBox="1"/>
            <p:nvPr/>
          </p:nvSpPr>
          <p:spPr bwMode="gray">
            <a:xfrm>
              <a:off x="2929925" y="2434284"/>
              <a:ext cx="258365" cy="153888"/>
            </a:xfrm>
            <a:prstGeom prst="rect">
              <a:avLst/>
            </a:prstGeom>
            <a:noFill/>
            <a:ln>
              <a:noFill/>
            </a:ln>
          </p:spPr>
          <p:txBody>
            <a:bodyPr wrap="square" lIns="0" tIns="0" rIns="0" bIns="0" rtlCol="0">
              <a:spAutoFit/>
            </a:bodyPr>
            <a:lstStyle/>
            <a:p>
              <a:pPr>
                <a:spcBef>
                  <a:spcPts val="500"/>
                </a:spcBef>
              </a:pPr>
              <a:r>
                <a:rPr lang="en-US" sz="1000" b="1" dirty="0" smtClean="0"/>
                <a:t>1</a:t>
              </a:r>
            </a:p>
          </p:txBody>
        </p:sp>
      </p:grpSp>
      <p:sp>
        <p:nvSpPr>
          <p:cNvPr id="50" name="TextBox 49"/>
          <p:cNvSpPr txBox="1"/>
          <p:nvPr/>
        </p:nvSpPr>
        <p:spPr bwMode="gray">
          <a:xfrm>
            <a:off x="1315392" y="2283283"/>
            <a:ext cx="360742" cy="130805"/>
          </a:xfrm>
          <a:prstGeom prst="rect">
            <a:avLst/>
          </a:prstGeom>
          <a:noFill/>
        </p:spPr>
        <p:txBody>
          <a:bodyPr wrap="square" lIns="0" tIns="0" rIns="0" bIns="0" rtlCol="0">
            <a:spAutoFit/>
          </a:bodyPr>
          <a:lstStyle/>
          <a:p>
            <a:pPr>
              <a:spcBef>
                <a:spcPts val="500"/>
              </a:spcBef>
            </a:pPr>
            <a:r>
              <a:rPr lang="en-US" sz="850" dirty="0" smtClean="0"/>
              <a:t>MR</a:t>
            </a:r>
          </a:p>
        </p:txBody>
      </p:sp>
      <p:sp>
        <p:nvSpPr>
          <p:cNvPr id="51" name="TextBox 50"/>
          <p:cNvSpPr txBox="1"/>
          <p:nvPr/>
        </p:nvSpPr>
        <p:spPr bwMode="gray">
          <a:xfrm>
            <a:off x="1946460" y="2285142"/>
            <a:ext cx="360742" cy="130805"/>
          </a:xfrm>
          <a:prstGeom prst="rect">
            <a:avLst/>
          </a:prstGeom>
          <a:noFill/>
        </p:spPr>
        <p:txBody>
          <a:bodyPr wrap="square" lIns="0" tIns="0" rIns="0" bIns="0" rtlCol="0">
            <a:spAutoFit/>
          </a:bodyPr>
          <a:lstStyle/>
          <a:p>
            <a:pPr>
              <a:spcBef>
                <a:spcPts val="500"/>
              </a:spcBef>
            </a:pPr>
            <a:r>
              <a:rPr lang="en-US" sz="850" dirty="0" smtClean="0"/>
              <a:t>PET</a:t>
            </a:r>
          </a:p>
        </p:txBody>
      </p:sp>
      <p:sp>
        <p:nvSpPr>
          <p:cNvPr id="52" name="TextBox 51"/>
          <p:cNvSpPr txBox="1"/>
          <p:nvPr/>
        </p:nvSpPr>
        <p:spPr bwMode="gray">
          <a:xfrm>
            <a:off x="2581090" y="2281602"/>
            <a:ext cx="360742" cy="130805"/>
          </a:xfrm>
          <a:prstGeom prst="rect">
            <a:avLst/>
          </a:prstGeom>
          <a:noFill/>
        </p:spPr>
        <p:txBody>
          <a:bodyPr wrap="square" lIns="0" tIns="0" rIns="0" bIns="0" rtlCol="0">
            <a:spAutoFit/>
          </a:bodyPr>
          <a:lstStyle/>
          <a:p>
            <a:pPr>
              <a:spcBef>
                <a:spcPts val="500"/>
              </a:spcBef>
            </a:pPr>
            <a:r>
              <a:rPr lang="en-US" sz="850" dirty="0" smtClean="0"/>
              <a:t>CTA</a:t>
            </a:r>
          </a:p>
        </p:txBody>
      </p:sp>
      <p:sp>
        <p:nvSpPr>
          <p:cNvPr id="53" name="TextBox 52"/>
          <p:cNvSpPr txBox="1"/>
          <p:nvPr/>
        </p:nvSpPr>
        <p:spPr bwMode="gray">
          <a:xfrm>
            <a:off x="3204205" y="2281602"/>
            <a:ext cx="360742" cy="130805"/>
          </a:xfrm>
          <a:prstGeom prst="rect">
            <a:avLst/>
          </a:prstGeom>
          <a:noFill/>
        </p:spPr>
        <p:txBody>
          <a:bodyPr wrap="square" lIns="0" tIns="0" rIns="0" bIns="0" rtlCol="0">
            <a:spAutoFit/>
          </a:bodyPr>
          <a:lstStyle/>
          <a:p>
            <a:pPr>
              <a:spcBef>
                <a:spcPts val="500"/>
              </a:spcBef>
            </a:pPr>
            <a:r>
              <a:rPr lang="en-US" sz="850" dirty="0" smtClean="0"/>
              <a:t>MRA</a:t>
            </a:r>
          </a:p>
        </p:txBody>
      </p:sp>
      <p:sp>
        <p:nvSpPr>
          <p:cNvPr id="59" name="TextBox 58"/>
          <p:cNvSpPr txBox="1"/>
          <p:nvPr/>
        </p:nvSpPr>
        <p:spPr bwMode="gray">
          <a:xfrm>
            <a:off x="574476" y="2864511"/>
            <a:ext cx="1296779" cy="582320"/>
          </a:xfrm>
          <a:prstGeom prst="rect">
            <a:avLst/>
          </a:prstGeom>
          <a:solidFill>
            <a:schemeClr val="bg1"/>
          </a:solidFill>
          <a:ln w="12700">
            <a:solidFill>
              <a:schemeClr val="accent3"/>
            </a:solidFill>
          </a:ln>
        </p:spPr>
        <p:txBody>
          <a:bodyPr wrap="square" lIns="0" tIns="91440" rIns="0" bIns="91440" rtlCol="0" anchor="ctr">
            <a:noAutofit/>
          </a:bodyPr>
          <a:lstStyle/>
          <a:p>
            <a:pPr marL="91440">
              <a:spcBef>
                <a:spcPts val="1200"/>
              </a:spcBef>
              <a:spcAft>
                <a:spcPts val="600"/>
              </a:spcAft>
            </a:pPr>
            <a:r>
              <a:rPr lang="en-US" sz="1000" dirty="0" smtClean="0"/>
              <a:t>Recommendation presented by text, number, and color</a:t>
            </a:r>
          </a:p>
        </p:txBody>
      </p:sp>
      <p:sp>
        <p:nvSpPr>
          <p:cNvPr id="60" name="TextBox 59"/>
          <p:cNvSpPr txBox="1"/>
          <p:nvPr/>
        </p:nvSpPr>
        <p:spPr bwMode="gray">
          <a:xfrm>
            <a:off x="2088885" y="2864510"/>
            <a:ext cx="2159266" cy="582322"/>
          </a:xfrm>
          <a:prstGeom prst="rect">
            <a:avLst/>
          </a:prstGeom>
          <a:solidFill>
            <a:schemeClr val="bg1"/>
          </a:solidFill>
          <a:ln w="12700">
            <a:solidFill>
              <a:schemeClr val="accent3"/>
            </a:solidFill>
          </a:ln>
        </p:spPr>
        <p:txBody>
          <a:bodyPr wrap="square" lIns="0" tIns="91440" rIns="0" bIns="91440" rtlCol="0" anchor="ctr">
            <a:noAutofit/>
          </a:bodyPr>
          <a:lstStyle/>
          <a:p>
            <a:pPr marL="91440">
              <a:spcBef>
                <a:spcPts val="1200"/>
              </a:spcBef>
              <a:spcAft>
                <a:spcPts val="600"/>
              </a:spcAft>
            </a:pPr>
            <a:r>
              <a:rPr lang="en-US" sz="1000" dirty="0" smtClean="0"/>
              <a:t>Ability to easily evaluate and select alternative procedures, ranked on same appropriateness 1-9 scale </a:t>
            </a:r>
          </a:p>
        </p:txBody>
      </p:sp>
      <p:sp>
        <p:nvSpPr>
          <p:cNvPr id="63" name="TextBox 62"/>
          <p:cNvSpPr txBox="1"/>
          <p:nvPr/>
        </p:nvSpPr>
        <p:spPr bwMode="gray">
          <a:xfrm>
            <a:off x="4462302" y="2864512"/>
            <a:ext cx="1156888" cy="582320"/>
          </a:xfrm>
          <a:prstGeom prst="rect">
            <a:avLst/>
          </a:prstGeom>
          <a:solidFill>
            <a:schemeClr val="bg1"/>
          </a:solidFill>
          <a:ln w="12700">
            <a:solidFill>
              <a:schemeClr val="accent3"/>
            </a:solidFill>
          </a:ln>
        </p:spPr>
        <p:txBody>
          <a:bodyPr wrap="square" lIns="0" tIns="91440" rIns="0" bIns="91440" rtlCol="0" anchor="ctr">
            <a:noAutofit/>
          </a:bodyPr>
          <a:lstStyle/>
          <a:p>
            <a:pPr marL="91440">
              <a:spcBef>
                <a:spcPts val="1200"/>
              </a:spcBef>
              <a:spcAft>
                <a:spcPts val="600"/>
              </a:spcAft>
            </a:pPr>
            <a:r>
              <a:rPr lang="en-US" sz="1000" dirty="0" smtClean="0"/>
              <a:t>Possible courses of action following CDS alert</a:t>
            </a:r>
            <a:endParaRPr lang="en-US" sz="1000" dirty="0"/>
          </a:p>
        </p:txBody>
      </p:sp>
      <p:cxnSp>
        <p:nvCxnSpPr>
          <p:cNvPr id="64" name="Straight Connector 63"/>
          <p:cNvCxnSpPr/>
          <p:nvPr/>
        </p:nvCxnSpPr>
        <p:spPr bwMode="gray">
          <a:xfrm flipH="1">
            <a:off x="1022156" y="1559642"/>
            <a:ext cx="182880" cy="0"/>
          </a:xfrm>
          <a:prstGeom prst="line">
            <a:avLst/>
          </a:prstGeom>
          <a:solidFill>
            <a:schemeClr val="accent1"/>
          </a:solidFill>
          <a:ln w="12700" cap="flat" cmpd="sng" algn="ctr">
            <a:solidFill>
              <a:schemeClr val="accent3"/>
            </a:solidFill>
            <a:prstDash val="solid"/>
            <a:miter lim="800000"/>
            <a:headEnd type="oval" w="med" len="med"/>
            <a:tailEnd type="none" w="sm" len="sm"/>
          </a:ln>
          <a:effectLst/>
        </p:spPr>
      </p:cxnSp>
      <p:cxnSp>
        <p:nvCxnSpPr>
          <p:cNvPr id="67" name="Straight Connector 66"/>
          <p:cNvCxnSpPr/>
          <p:nvPr/>
        </p:nvCxnSpPr>
        <p:spPr bwMode="gray">
          <a:xfrm>
            <a:off x="2368008" y="2412407"/>
            <a:ext cx="0" cy="446973"/>
          </a:xfrm>
          <a:prstGeom prst="line">
            <a:avLst/>
          </a:prstGeom>
          <a:solidFill>
            <a:schemeClr val="accent1"/>
          </a:solidFill>
          <a:ln w="12700" cap="flat" cmpd="sng" algn="ctr">
            <a:solidFill>
              <a:schemeClr val="accent3"/>
            </a:solidFill>
            <a:prstDash val="solid"/>
            <a:miter lim="800000"/>
            <a:headEnd type="oval" w="med" len="med"/>
            <a:tailEnd type="none" w="sm" len="sm"/>
          </a:ln>
          <a:effectLst/>
        </p:spPr>
      </p:cxnSp>
      <p:sp>
        <p:nvSpPr>
          <p:cNvPr id="11" name="TextBox 10"/>
          <p:cNvSpPr txBox="1"/>
          <p:nvPr/>
        </p:nvSpPr>
        <p:spPr bwMode="gray">
          <a:xfrm>
            <a:off x="1193823" y="2109995"/>
            <a:ext cx="2090338" cy="147733"/>
          </a:xfrm>
          <a:prstGeom prst="rect">
            <a:avLst/>
          </a:prstGeom>
          <a:noFill/>
        </p:spPr>
        <p:txBody>
          <a:bodyPr wrap="square" lIns="0" tIns="0" rIns="0" bIns="0" rtlCol="0">
            <a:spAutoFit/>
          </a:bodyPr>
          <a:lstStyle/>
          <a:p>
            <a:pPr>
              <a:spcBef>
                <a:spcPts val="500"/>
              </a:spcBef>
            </a:pPr>
            <a:r>
              <a:rPr lang="en-US" sz="950" b="1" dirty="0" smtClean="0"/>
              <a:t>Alternate procedures to consider:</a:t>
            </a:r>
          </a:p>
        </p:txBody>
      </p:sp>
      <p:cxnSp>
        <p:nvCxnSpPr>
          <p:cNvPr id="73" name="Straight Connector 72"/>
          <p:cNvCxnSpPr/>
          <p:nvPr/>
        </p:nvCxnSpPr>
        <p:spPr bwMode="gray">
          <a:xfrm>
            <a:off x="4983550" y="2350544"/>
            <a:ext cx="0" cy="508836"/>
          </a:xfrm>
          <a:prstGeom prst="line">
            <a:avLst/>
          </a:prstGeom>
          <a:solidFill>
            <a:schemeClr val="accent1"/>
          </a:solidFill>
          <a:ln w="12700" cap="flat" cmpd="sng" algn="ctr">
            <a:solidFill>
              <a:schemeClr val="accent3"/>
            </a:solidFill>
            <a:prstDash val="solid"/>
            <a:miter lim="800000"/>
            <a:headEnd type="oval" w="med" len="med"/>
            <a:tailEnd type="none" w="sm" len="sm"/>
          </a:ln>
          <a:effectLst/>
        </p:spPr>
      </p:cxnSp>
      <p:cxnSp>
        <p:nvCxnSpPr>
          <p:cNvPr id="13" name="Straight Connector 12"/>
          <p:cNvCxnSpPr/>
          <p:nvPr/>
        </p:nvCxnSpPr>
        <p:spPr bwMode="gray">
          <a:xfrm>
            <a:off x="4387873" y="1123173"/>
            <a:ext cx="0" cy="1506126"/>
          </a:xfrm>
          <a:prstGeom prst="line">
            <a:avLst/>
          </a:prstGeom>
          <a:ln w="190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gray">
          <a:xfrm>
            <a:off x="1022156" y="1553808"/>
            <a:ext cx="0" cy="1316736"/>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bwMode="gray">
          <a:xfrm>
            <a:off x="1443370" y="3724341"/>
            <a:ext cx="3514061" cy="470898"/>
            <a:chOff x="4067207" y="4756873"/>
            <a:chExt cx="3514061" cy="470898"/>
          </a:xfrm>
        </p:grpSpPr>
        <p:grpSp>
          <p:nvGrpSpPr>
            <p:cNvPr id="69" name="Group 68"/>
            <p:cNvGrpSpPr/>
            <p:nvPr/>
          </p:nvGrpSpPr>
          <p:grpSpPr bwMode="gray">
            <a:xfrm>
              <a:off x="4067207" y="4759257"/>
              <a:ext cx="438912" cy="468514"/>
              <a:chOff x="4067207" y="4759257"/>
              <a:chExt cx="438912" cy="468514"/>
            </a:xfrm>
          </p:grpSpPr>
          <p:sp>
            <p:nvSpPr>
              <p:cNvPr id="71" name="Rectangle 70"/>
              <p:cNvSpPr/>
              <p:nvPr/>
            </p:nvSpPr>
            <p:spPr bwMode="gray">
              <a:xfrm>
                <a:off x="4067207" y="4759257"/>
                <a:ext cx="438912" cy="468513"/>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72" name="Picture 2" descr="L:\public\share\ABC Templates and Resources\ABC Art Icons Logos\ABC Modern Icons\Magnify_glass.pn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rcRect l="13975" r="5978" b="25523"/>
              <a:stretch/>
            </p:blipFill>
            <p:spPr bwMode="gray">
              <a:xfrm>
                <a:off x="4067207" y="4787414"/>
                <a:ext cx="438912" cy="440357"/>
              </a:xfrm>
              <a:prstGeom prst="rect">
                <a:avLst/>
              </a:prstGeom>
              <a:noFill/>
              <a:extLst>
                <a:ext uri="{909E8E84-426E-40DD-AFC4-6F175D3DCCD1}">
                  <a14:hiddenFill xmlns:a14="http://schemas.microsoft.com/office/drawing/2010/main">
                    <a:solidFill>
                      <a:srgbClr val="FFFFFF"/>
                    </a:solidFill>
                  </a14:hiddenFill>
                </a:ext>
              </a:extLst>
            </p:spPr>
          </p:pic>
        </p:grpSp>
        <p:sp>
          <p:nvSpPr>
            <p:cNvPr id="70" name="Rectangle 69"/>
            <p:cNvSpPr/>
            <p:nvPr/>
          </p:nvSpPr>
          <p:spPr bwMode="gray">
            <a:xfrm>
              <a:off x="4536164" y="4756873"/>
              <a:ext cx="3045104" cy="470898"/>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3152" rIns="91440" bIns="73152" numCol="1" spcCol="0" rtlCol="0" fromWordArt="0" anchor="t" anchorCtr="0" forceAA="0" compatLnSpc="1">
              <a:prstTxWarp prst="textNoShape">
                <a:avLst/>
              </a:prstTxWarp>
              <a:spAutoFit/>
            </a:bodyPr>
            <a:lstStyle/>
            <a:p>
              <a:r>
                <a:rPr lang="en-US" sz="1200" b="1" dirty="0">
                  <a:solidFill>
                    <a:schemeClr val="bg1"/>
                  </a:solidFill>
                </a:rPr>
                <a:t>FOR </a:t>
              </a:r>
              <a:r>
                <a:rPr lang="en-US" sz="1200" b="1" dirty="0" smtClean="0">
                  <a:solidFill>
                    <a:schemeClr val="bg1"/>
                  </a:solidFill>
                </a:rPr>
                <a:t>SPECIFIC WORKFOW GUIDANCE</a:t>
              </a:r>
              <a:endParaRPr lang="en-US" sz="1200" b="1" dirty="0">
                <a:solidFill>
                  <a:schemeClr val="bg1"/>
                </a:solidFill>
              </a:endParaRPr>
            </a:p>
            <a:p>
              <a:r>
                <a:rPr lang="en-US" sz="900" dirty="0" smtClean="0">
                  <a:solidFill>
                    <a:schemeClr val="bg1"/>
                  </a:solidFill>
                </a:rPr>
                <a:t>contact your organization’s IT vendor</a:t>
              </a:r>
              <a:endParaRPr lang="en-US" sz="900" dirty="0">
                <a:solidFill>
                  <a:schemeClr val="bg1"/>
                </a:solidFill>
              </a:endParaRPr>
            </a:p>
          </p:txBody>
        </p:sp>
      </p:grpSp>
    </p:spTree>
    <p:extLst>
      <p:ext uri="{BB962C8B-B14F-4D97-AF65-F5344CB8AC3E}">
        <p14:creationId xmlns:p14="http://schemas.microsoft.com/office/powerpoint/2010/main" val="1321727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5" y="317903"/>
            <a:ext cx="5759450" cy="276999"/>
          </a:xfrm>
        </p:spPr>
        <p:txBody>
          <a:bodyPr/>
          <a:lstStyle/>
          <a:p>
            <a:r>
              <a:rPr lang="en-US" dirty="0"/>
              <a:t>A Closer Look at </a:t>
            </a:r>
            <a:r>
              <a:rPr lang="en-US" dirty="0" smtClean="0"/>
              <a:t>CDS Medicare </a:t>
            </a:r>
            <a:r>
              <a:rPr lang="en-US" dirty="0"/>
              <a:t>Requirements</a:t>
            </a:r>
          </a:p>
        </p:txBody>
      </p:sp>
      <p:sp>
        <p:nvSpPr>
          <p:cNvPr id="4" name="Text Placeholder 3"/>
          <p:cNvSpPr>
            <a:spLocks noGrp="1"/>
          </p:cNvSpPr>
          <p:nvPr>
            <p:ph type="body" sz="quarter" idx="26"/>
          </p:nvPr>
        </p:nvSpPr>
        <p:spPr/>
        <p:txBody>
          <a:bodyPr/>
          <a:lstStyle/>
          <a:p>
            <a:endParaRPr lang="en-US" dirty="0"/>
          </a:p>
        </p:txBody>
      </p:sp>
      <p:sp>
        <p:nvSpPr>
          <p:cNvPr id="5" name="Text Placeholder 4"/>
          <p:cNvSpPr>
            <a:spLocks noGrp="1"/>
          </p:cNvSpPr>
          <p:nvPr>
            <p:ph type="body" sz="quarter" idx="27"/>
          </p:nvPr>
        </p:nvSpPr>
        <p:spPr>
          <a:xfrm>
            <a:off x="4479325" y="4611392"/>
            <a:ext cx="1913856" cy="181588"/>
          </a:xfrm>
        </p:spPr>
        <p:txBody>
          <a:bodyPr/>
          <a:lstStyle/>
          <a:p>
            <a:r>
              <a:rPr lang="en-US" dirty="0"/>
              <a:t>Source: </a:t>
            </a:r>
            <a:r>
              <a:rPr lang="en-US" dirty="0" smtClean="0"/>
              <a:t>Centers for Medicare and Medicaid Services, CMS.gov; </a:t>
            </a:r>
            <a:r>
              <a:rPr lang="en-US" dirty="0"/>
              <a:t>Imaging Performance Partnership interviews and </a:t>
            </a:r>
            <a:r>
              <a:rPr lang="en-US" dirty="0" smtClean="0"/>
              <a:t>analysis.</a:t>
            </a:r>
            <a:endParaRPr lang="en-US" dirty="0"/>
          </a:p>
        </p:txBody>
      </p:sp>
      <p:sp>
        <p:nvSpPr>
          <p:cNvPr id="6" name="Text Placeholder 5"/>
          <p:cNvSpPr>
            <a:spLocks noGrp="1"/>
          </p:cNvSpPr>
          <p:nvPr>
            <p:ph type="body" sz="quarter" idx="28"/>
          </p:nvPr>
        </p:nvSpPr>
        <p:spPr>
          <a:xfrm>
            <a:off x="0" y="4379531"/>
            <a:ext cx="2570205" cy="256480"/>
          </a:xfrm>
        </p:spPr>
        <p:txBody>
          <a:bodyPr numCol="1"/>
          <a:lstStyle/>
          <a:p>
            <a:r>
              <a:rPr lang="en-US" dirty="0" smtClean="0"/>
              <a:t>Healthcare Common Procedure Coding System. </a:t>
            </a:r>
          </a:p>
          <a:p>
            <a:r>
              <a:rPr lang="en-US" dirty="0" smtClean="0"/>
              <a:t>Merit Based Incentive Payments System.</a:t>
            </a:r>
          </a:p>
          <a:p>
            <a:r>
              <a:rPr lang="en-US" dirty="0" smtClean="0"/>
              <a:t>National Provider Identifier.</a:t>
            </a:r>
            <a:endParaRPr lang="en-US" dirty="0"/>
          </a:p>
        </p:txBody>
      </p:sp>
      <p:grpSp>
        <p:nvGrpSpPr>
          <p:cNvPr id="3" name="Group 2"/>
          <p:cNvGrpSpPr/>
          <p:nvPr/>
        </p:nvGrpSpPr>
        <p:grpSpPr>
          <a:xfrm>
            <a:off x="314325" y="838135"/>
            <a:ext cx="5907130" cy="1949272"/>
            <a:chOff x="320675" y="1313870"/>
            <a:chExt cx="5907130" cy="1949272"/>
          </a:xfrm>
        </p:grpSpPr>
        <p:sp>
          <p:nvSpPr>
            <p:cNvPr id="28" name="TextBox 27"/>
            <p:cNvSpPr txBox="1"/>
            <p:nvPr/>
          </p:nvSpPr>
          <p:spPr bwMode="gray">
            <a:xfrm>
              <a:off x="4309284" y="2355201"/>
              <a:ext cx="1770841" cy="730969"/>
            </a:xfrm>
            <a:prstGeom prst="rect">
              <a:avLst/>
            </a:prstGeom>
            <a:noFill/>
          </p:spPr>
          <p:txBody>
            <a:bodyPr wrap="square" lIns="0" tIns="0" rIns="0" bIns="0" rtlCol="0">
              <a:spAutoFit/>
            </a:bodyPr>
            <a:lstStyle/>
            <a:p>
              <a:pPr marL="171450" indent="-171450">
                <a:spcAft>
                  <a:spcPts val="318"/>
                </a:spcAft>
                <a:buFont typeface="Wingdings" panose="05000000000000000000" pitchFamily="2" charset="2"/>
                <a:buChar char="q"/>
              </a:pPr>
              <a:r>
                <a:rPr lang="en-US" sz="900" dirty="0" smtClean="0"/>
                <a:t>Reimbursement denials expected to begin for furnishing providers not documenting AUC consultation</a:t>
              </a:r>
            </a:p>
            <a:p>
              <a:pPr>
                <a:spcAft>
                  <a:spcPts val="318"/>
                </a:spcAft>
              </a:pPr>
              <a:endParaRPr lang="en-US" sz="900" dirty="0" smtClean="0"/>
            </a:p>
          </p:txBody>
        </p:sp>
        <p:sp>
          <p:nvSpPr>
            <p:cNvPr id="29" name="TextBox 28"/>
            <p:cNvSpPr txBox="1"/>
            <p:nvPr/>
          </p:nvSpPr>
          <p:spPr bwMode="gray">
            <a:xfrm>
              <a:off x="330086" y="2355201"/>
              <a:ext cx="1711653" cy="907941"/>
            </a:xfrm>
            <a:prstGeom prst="rect">
              <a:avLst/>
            </a:prstGeom>
            <a:noFill/>
          </p:spPr>
          <p:txBody>
            <a:bodyPr wrap="square" lIns="0" tIns="0" rIns="0" bIns="0" rtlCol="0">
              <a:spAutoFit/>
            </a:bodyPr>
            <a:lstStyle/>
            <a:p>
              <a:pPr marL="171450" indent="-171450">
                <a:spcBef>
                  <a:spcPts val="318"/>
                </a:spcBef>
                <a:spcAft>
                  <a:spcPts val="318"/>
                </a:spcAft>
                <a:buFont typeface="Wingdings" panose="05000000000000000000" pitchFamily="2" charset="2"/>
                <a:buChar char="q"/>
              </a:pPr>
              <a:r>
                <a:rPr lang="en-US" sz="900" dirty="0" smtClean="0"/>
                <a:t>Furnishing providers can report consultation of AUC using HCPCS</a:t>
              </a:r>
              <a:r>
                <a:rPr lang="en-US" sz="900" baseline="30000" dirty="0"/>
                <a:t>1</a:t>
              </a:r>
              <a:r>
                <a:rPr lang="en-US" sz="900" dirty="0" smtClean="0"/>
                <a:t> modifier, QQ</a:t>
              </a:r>
            </a:p>
            <a:p>
              <a:pPr marL="171450" indent="-171450">
                <a:spcBef>
                  <a:spcPts val="318"/>
                </a:spcBef>
                <a:spcAft>
                  <a:spcPts val="318"/>
                </a:spcAft>
                <a:buFont typeface="Wingdings" panose="05000000000000000000" pitchFamily="2" charset="2"/>
                <a:buChar char="q"/>
              </a:pPr>
              <a:r>
                <a:rPr lang="en-US" sz="900" dirty="0" smtClean="0"/>
                <a:t>Ordering providers using CDS can receive credit in two MIPS</a:t>
              </a:r>
              <a:r>
                <a:rPr lang="en-US" sz="900" baseline="30000" dirty="0"/>
                <a:t>2</a:t>
              </a:r>
              <a:r>
                <a:rPr lang="en-US" sz="900" baseline="30000" dirty="0" smtClean="0"/>
                <a:t> </a:t>
              </a:r>
              <a:r>
                <a:rPr lang="en-US" sz="900" dirty="0" smtClean="0"/>
                <a:t>categories</a:t>
              </a:r>
              <a:endParaRPr lang="en-US" sz="900" dirty="0"/>
            </a:p>
          </p:txBody>
        </p:sp>
        <p:sp>
          <p:nvSpPr>
            <p:cNvPr id="30" name="TextBox 29"/>
            <p:cNvSpPr txBox="1"/>
            <p:nvPr/>
          </p:nvSpPr>
          <p:spPr bwMode="gray">
            <a:xfrm>
              <a:off x="2267194" y="1761663"/>
              <a:ext cx="1588114" cy="276999"/>
            </a:xfrm>
            <a:prstGeom prst="rect">
              <a:avLst/>
            </a:prstGeom>
            <a:noFill/>
          </p:spPr>
          <p:txBody>
            <a:bodyPr wrap="square" lIns="0" tIns="0" rIns="0" bIns="0" rtlCol="0" anchor="ctr">
              <a:spAutoFit/>
            </a:bodyPr>
            <a:lstStyle/>
            <a:p>
              <a:r>
                <a:rPr lang="en-US" sz="800" cap="all" dirty="0" smtClean="0">
                  <a:solidFill>
                    <a:schemeClr val="accent6"/>
                  </a:solidFill>
                </a:rPr>
                <a:t>January 1, 2020</a:t>
              </a:r>
              <a:endParaRPr lang="en-US" sz="800" cap="all" dirty="0">
                <a:solidFill>
                  <a:schemeClr val="accent6"/>
                </a:solidFill>
              </a:endParaRPr>
            </a:p>
            <a:p>
              <a:r>
                <a:rPr lang="en-US" sz="1000" b="1" dirty="0" smtClean="0"/>
                <a:t>Education &amp; Testing Year</a:t>
              </a:r>
              <a:endParaRPr lang="en-US" sz="1000" b="1" dirty="0"/>
            </a:p>
          </p:txBody>
        </p:sp>
        <p:sp>
          <p:nvSpPr>
            <p:cNvPr id="31" name="TextBox 30"/>
            <p:cNvSpPr txBox="1"/>
            <p:nvPr/>
          </p:nvSpPr>
          <p:spPr bwMode="gray">
            <a:xfrm>
              <a:off x="4253680" y="1761663"/>
              <a:ext cx="1974125" cy="276999"/>
            </a:xfrm>
            <a:prstGeom prst="rect">
              <a:avLst/>
            </a:prstGeom>
            <a:noFill/>
          </p:spPr>
          <p:txBody>
            <a:bodyPr wrap="square" lIns="0" tIns="0" rIns="0" bIns="0" rtlCol="0" anchor="ctr">
              <a:spAutoFit/>
            </a:bodyPr>
            <a:lstStyle/>
            <a:p>
              <a:r>
                <a:rPr lang="en-US" sz="800" cap="all" dirty="0" smtClean="0">
                  <a:solidFill>
                    <a:schemeClr val="accent6"/>
                  </a:solidFill>
                </a:rPr>
                <a:t>January 1, 2021</a:t>
              </a:r>
              <a:endParaRPr lang="en-US" sz="800" cap="all" dirty="0">
                <a:solidFill>
                  <a:schemeClr val="accent6"/>
                </a:solidFill>
              </a:endParaRPr>
            </a:p>
            <a:p>
              <a:r>
                <a:rPr lang="en-US" sz="1000" b="1" dirty="0" smtClean="0"/>
                <a:t>Reimbursement Denials Begin</a:t>
              </a:r>
              <a:endParaRPr lang="en-US" sz="1000" b="1" dirty="0"/>
            </a:p>
          </p:txBody>
        </p:sp>
        <p:sp>
          <p:nvSpPr>
            <p:cNvPr id="32" name="TextBox 31"/>
            <p:cNvSpPr txBox="1"/>
            <p:nvPr/>
          </p:nvSpPr>
          <p:spPr bwMode="gray">
            <a:xfrm>
              <a:off x="370032" y="1761663"/>
              <a:ext cx="1671707" cy="276999"/>
            </a:xfrm>
            <a:prstGeom prst="rect">
              <a:avLst/>
            </a:prstGeom>
            <a:noFill/>
          </p:spPr>
          <p:txBody>
            <a:bodyPr wrap="square" lIns="0" tIns="0" rIns="0" bIns="0" rtlCol="0" anchor="ctr">
              <a:spAutoFit/>
            </a:bodyPr>
            <a:lstStyle/>
            <a:p>
              <a:r>
                <a:rPr lang="en-US" sz="800" cap="all" dirty="0" smtClean="0">
                  <a:solidFill>
                    <a:schemeClr val="accent6"/>
                  </a:solidFill>
                </a:rPr>
                <a:t>July 1, 2018</a:t>
              </a:r>
              <a:endParaRPr lang="en-US" sz="1000" cap="all" dirty="0">
                <a:solidFill>
                  <a:schemeClr val="accent6"/>
                </a:solidFill>
              </a:endParaRPr>
            </a:p>
            <a:p>
              <a:r>
                <a:rPr lang="en-US" sz="1000" b="1" dirty="0" smtClean="0"/>
                <a:t>Voluntary Reporting Period</a:t>
              </a:r>
              <a:endParaRPr lang="en-US" sz="1000" b="1" dirty="0">
                <a:solidFill>
                  <a:schemeClr val="accent6"/>
                </a:solidFill>
              </a:endParaRPr>
            </a:p>
          </p:txBody>
        </p:sp>
        <p:sp>
          <p:nvSpPr>
            <p:cNvPr id="33" name="TextBox 32"/>
            <p:cNvSpPr txBox="1"/>
            <p:nvPr/>
          </p:nvSpPr>
          <p:spPr bwMode="gray">
            <a:xfrm>
              <a:off x="320675" y="1313870"/>
              <a:ext cx="3163416" cy="169277"/>
            </a:xfrm>
            <a:prstGeom prst="rect">
              <a:avLst/>
            </a:prstGeom>
            <a:noFill/>
          </p:spPr>
          <p:txBody>
            <a:bodyPr vert="horz" wrap="square" lIns="0" tIns="0" rIns="0" bIns="0" rtlCol="0">
              <a:spAutoFit/>
            </a:bodyPr>
            <a:lstStyle/>
            <a:p>
              <a:r>
                <a:rPr lang="en-US" sz="1100" b="1" dirty="0" smtClean="0"/>
                <a:t>Timeline for Clinical Decision Support</a:t>
              </a:r>
              <a:endParaRPr lang="en-US" sz="1100" b="1" dirty="0"/>
            </a:p>
          </p:txBody>
        </p:sp>
        <p:sp>
          <p:nvSpPr>
            <p:cNvPr id="34" name="Right Arrow 33"/>
            <p:cNvSpPr/>
            <p:nvPr/>
          </p:nvSpPr>
          <p:spPr bwMode="gray">
            <a:xfrm>
              <a:off x="320675" y="2147218"/>
              <a:ext cx="5759450" cy="169959"/>
            </a:xfrm>
            <a:prstGeom prst="rightArrow">
              <a:avLst>
                <a:gd name="adj1" fmla="val 50000"/>
                <a:gd name="adj2" fmla="val 86113"/>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57443" tIns="28721" rIns="57443" bIns="28721" rtlCol="0" anchor="ctr"/>
            <a:lstStyle/>
            <a:p>
              <a:pPr algn="ctr"/>
              <a:endParaRPr lang="en-US" dirty="0"/>
            </a:p>
          </p:txBody>
        </p:sp>
      </p:grpSp>
      <p:cxnSp>
        <p:nvCxnSpPr>
          <p:cNvPr id="39" name="Straight Connector 38"/>
          <p:cNvCxnSpPr/>
          <p:nvPr/>
        </p:nvCxnSpPr>
        <p:spPr bwMode="gray">
          <a:xfrm>
            <a:off x="4194075" y="1230232"/>
            <a:ext cx="1" cy="483741"/>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41" name="Straight Connector 40"/>
          <p:cNvCxnSpPr/>
          <p:nvPr/>
        </p:nvCxnSpPr>
        <p:spPr bwMode="gray">
          <a:xfrm>
            <a:off x="2211036" y="1230621"/>
            <a:ext cx="1" cy="483741"/>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42" name="Straight Connector 41"/>
          <p:cNvCxnSpPr/>
          <p:nvPr/>
        </p:nvCxnSpPr>
        <p:spPr bwMode="gray">
          <a:xfrm>
            <a:off x="320675" y="1230232"/>
            <a:ext cx="1" cy="483741"/>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43" name="TextBox 42"/>
          <p:cNvSpPr txBox="1"/>
          <p:nvPr/>
        </p:nvSpPr>
        <p:spPr bwMode="gray">
          <a:xfrm>
            <a:off x="2211037" y="1879465"/>
            <a:ext cx="1823444" cy="769441"/>
          </a:xfrm>
          <a:prstGeom prst="rect">
            <a:avLst/>
          </a:prstGeom>
          <a:noFill/>
        </p:spPr>
        <p:txBody>
          <a:bodyPr wrap="square" lIns="0" tIns="0" rIns="0" bIns="0" rtlCol="0">
            <a:spAutoFit/>
          </a:bodyPr>
          <a:lstStyle/>
          <a:p>
            <a:pPr marL="171450" indent="-171450">
              <a:spcBef>
                <a:spcPts val="318"/>
              </a:spcBef>
              <a:spcAft>
                <a:spcPts val="318"/>
              </a:spcAft>
              <a:buFont typeface="Wingdings" panose="05000000000000000000" pitchFamily="2" charset="2"/>
              <a:buChar char="q"/>
            </a:pPr>
            <a:r>
              <a:rPr lang="en-US" sz="900" dirty="0" smtClean="0"/>
              <a:t>Ordering providers must consult AUC through qualified CDSM</a:t>
            </a:r>
            <a:endParaRPr lang="en-US" sz="900" baseline="30000" dirty="0" smtClean="0"/>
          </a:p>
          <a:p>
            <a:pPr marL="171450" indent="-171450">
              <a:spcBef>
                <a:spcPts val="318"/>
              </a:spcBef>
              <a:spcAft>
                <a:spcPts val="318"/>
              </a:spcAft>
              <a:buFont typeface="Wingdings" panose="05000000000000000000" pitchFamily="2" charset="2"/>
              <a:buChar char="q"/>
            </a:pPr>
            <a:r>
              <a:rPr lang="en-US" sz="900" dirty="0" smtClean="0"/>
              <a:t>Furnishing providers must document consultation on claim, but no reimbursement at-risk</a:t>
            </a:r>
          </a:p>
        </p:txBody>
      </p:sp>
      <p:sp>
        <p:nvSpPr>
          <p:cNvPr id="46" name="Rectangle 45"/>
          <p:cNvSpPr/>
          <p:nvPr/>
        </p:nvSpPr>
        <p:spPr bwMode="gray">
          <a:xfrm>
            <a:off x="314325" y="3060160"/>
            <a:ext cx="5772150" cy="1172205"/>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0" name="TextBox 49"/>
          <p:cNvSpPr txBox="1"/>
          <p:nvPr/>
        </p:nvSpPr>
        <p:spPr bwMode="gray">
          <a:xfrm>
            <a:off x="444843" y="3169400"/>
            <a:ext cx="2125362" cy="153888"/>
          </a:xfrm>
          <a:prstGeom prst="rect">
            <a:avLst/>
          </a:prstGeom>
          <a:noFill/>
        </p:spPr>
        <p:txBody>
          <a:bodyPr wrap="square" lIns="0" tIns="0" rIns="0" bIns="0" rtlCol="0">
            <a:spAutoFit/>
          </a:bodyPr>
          <a:lstStyle/>
          <a:p>
            <a:pPr>
              <a:spcBef>
                <a:spcPts val="500"/>
              </a:spcBef>
            </a:pPr>
            <a:r>
              <a:rPr lang="en-US" sz="1000" b="1" dirty="0" smtClean="0">
                <a:solidFill>
                  <a:schemeClr val="accent4"/>
                </a:solidFill>
              </a:rPr>
              <a:t>Outstanding Questions</a:t>
            </a:r>
          </a:p>
        </p:txBody>
      </p:sp>
      <p:sp>
        <p:nvSpPr>
          <p:cNvPr id="48" name="TextBox 47"/>
          <p:cNvSpPr txBox="1"/>
          <p:nvPr/>
        </p:nvSpPr>
        <p:spPr bwMode="gray">
          <a:xfrm>
            <a:off x="4576579" y="3393509"/>
            <a:ext cx="1644876" cy="772006"/>
          </a:xfrm>
          <a:prstGeom prst="rect">
            <a:avLst/>
          </a:prstGeom>
          <a:noFill/>
        </p:spPr>
        <p:txBody>
          <a:bodyPr wrap="square" lIns="0" tIns="0" rIns="0" bIns="0" rtlCol="0">
            <a:spAutoFit/>
          </a:bodyPr>
          <a:lstStyle/>
          <a:p>
            <a:pPr marL="173038" lvl="0"/>
            <a:r>
              <a:rPr lang="en-US" sz="900" b="1" dirty="0" smtClean="0">
                <a:solidFill>
                  <a:srgbClr val="333E48"/>
                </a:solidFill>
              </a:rPr>
              <a:t>Outliers: </a:t>
            </a:r>
            <a:r>
              <a:rPr lang="en-US" sz="900" dirty="0" smtClean="0">
                <a:solidFill>
                  <a:srgbClr val="333E48"/>
                </a:solidFill>
              </a:rPr>
              <a:t>How </a:t>
            </a:r>
            <a:r>
              <a:rPr lang="en-US" sz="900" dirty="0">
                <a:solidFill>
                  <a:srgbClr val="333E48"/>
                </a:solidFill>
              </a:rPr>
              <a:t>will CMS identify outlier ordering providers </a:t>
            </a:r>
            <a:r>
              <a:rPr lang="en-US" sz="900" dirty="0" smtClean="0">
                <a:solidFill>
                  <a:srgbClr val="333E48"/>
                </a:solidFill>
              </a:rPr>
              <a:t>subject to </a:t>
            </a:r>
            <a:r>
              <a:rPr lang="en-US" sz="900" dirty="0">
                <a:solidFill>
                  <a:srgbClr val="333E48"/>
                </a:solidFill>
              </a:rPr>
              <a:t>preauthorization?</a:t>
            </a:r>
          </a:p>
          <a:p>
            <a:pPr>
              <a:spcBef>
                <a:spcPts val="500"/>
              </a:spcBef>
            </a:pPr>
            <a:endParaRPr lang="en-US" sz="1000" dirty="0" smtClean="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9196" y="3393509"/>
            <a:ext cx="194767" cy="274320"/>
          </a:xfrm>
          <a:prstGeom prst="rect">
            <a:avLst/>
          </a:prstGeom>
        </p:spPr>
      </p:pic>
      <p:sp>
        <p:nvSpPr>
          <p:cNvPr id="47" name="TextBox 46"/>
          <p:cNvSpPr txBox="1"/>
          <p:nvPr/>
        </p:nvSpPr>
        <p:spPr bwMode="gray">
          <a:xfrm>
            <a:off x="576919" y="3393509"/>
            <a:ext cx="1805899" cy="910506"/>
          </a:xfrm>
          <a:prstGeom prst="rect">
            <a:avLst/>
          </a:prstGeom>
          <a:noFill/>
        </p:spPr>
        <p:txBody>
          <a:bodyPr wrap="square" lIns="0" tIns="0" rIns="0" bIns="0" rtlCol="0">
            <a:spAutoFit/>
          </a:bodyPr>
          <a:lstStyle/>
          <a:p>
            <a:pPr marL="173038" lvl="0"/>
            <a:r>
              <a:rPr lang="en-US" sz="900" b="1" dirty="0" smtClean="0">
                <a:solidFill>
                  <a:srgbClr val="333E48"/>
                </a:solidFill>
              </a:rPr>
              <a:t>Documentation: </a:t>
            </a:r>
            <a:r>
              <a:rPr lang="en-US" sz="900" dirty="0" smtClean="0">
                <a:solidFill>
                  <a:srgbClr val="333E48"/>
                </a:solidFill>
              </a:rPr>
              <a:t>How will furnishing providers document ordering practitioner's NPI</a:t>
            </a:r>
            <a:r>
              <a:rPr lang="en-US" sz="900" baseline="30000" dirty="0">
                <a:solidFill>
                  <a:srgbClr val="333E48"/>
                </a:solidFill>
              </a:rPr>
              <a:t>3</a:t>
            </a:r>
            <a:r>
              <a:rPr lang="en-US" sz="900" dirty="0" smtClean="0">
                <a:solidFill>
                  <a:srgbClr val="333E48"/>
                </a:solidFill>
              </a:rPr>
              <a:t>, CDSM </a:t>
            </a:r>
            <a:r>
              <a:rPr lang="en-US" sz="900" dirty="0">
                <a:solidFill>
                  <a:srgbClr val="333E48"/>
                </a:solidFill>
              </a:rPr>
              <a:t>consulted on </a:t>
            </a:r>
            <a:endParaRPr lang="en-US" sz="900" dirty="0" smtClean="0">
              <a:solidFill>
                <a:srgbClr val="333E48"/>
              </a:solidFill>
            </a:endParaRPr>
          </a:p>
          <a:p>
            <a:pPr marL="173038" lvl="0"/>
            <a:r>
              <a:rPr lang="en-US" sz="900" dirty="0" smtClean="0">
                <a:solidFill>
                  <a:srgbClr val="333E48"/>
                </a:solidFill>
              </a:rPr>
              <a:t>required claims?</a:t>
            </a:r>
          </a:p>
          <a:p>
            <a:pPr>
              <a:spcBef>
                <a:spcPts val="500"/>
              </a:spcBef>
            </a:pPr>
            <a:endParaRPr lang="en-US" sz="1000" dirty="0" smtClean="0"/>
          </a:p>
        </p:txBody>
      </p:sp>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36" y="3393509"/>
            <a:ext cx="194767" cy="274320"/>
          </a:xfrm>
          <a:prstGeom prst="rect">
            <a:avLst/>
          </a:prstGeom>
        </p:spPr>
      </p:pic>
      <p:sp>
        <p:nvSpPr>
          <p:cNvPr id="37" name="TextBox 36"/>
          <p:cNvSpPr txBox="1"/>
          <p:nvPr/>
        </p:nvSpPr>
        <p:spPr bwMode="gray">
          <a:xfrm>
            <a:off x="2640734" y="3393509"/>
            <a:ext cx="1708516" cy="772006"/>
          </a:xfrm>
          <a:prstGeom prst="rect">
            <a:avLst/>
          </a:prstGeom>
          <a:noFill/>
        </p:spPr>
        <p:txBody>
          <a:bodyPr wrap="square" lIns="0" tIns="0" rIns="0" bIns="0" rtlCol="0">
            <a:spAutoFit/>
          </a:bodyPr>
          <a:lstStyle/>
          <a:p>
            <a:pPr marL="173038" lvl="0"/>
            <a:r>
              <a:rPr lang="en-US" sz="900" b="1" dirty="0" smtClean="0">
                <a:solidFill>
                  <a:srgbClr val="333E48"/>
                </a:solidFill>
              </a:rPr>
              <a:t>Emergency Department: </a:t>
            </a:r>
            <a:r>
              <a:rPr lang="en-US" sz="900" dirty="0" smtClean="0">
                <a:solidFill>
                  <a:srgbClr val="333E48"/>
                </a:solidFill>
              </a:rPr>
              <a:t>How </a:t>
            </a:r>
            <a:r>
              <a:rPr lang="en-US" sz="900" dirty="0">
                <a:solidFill>
                  <a:srgbClr val="333E48"/>
                </a:solidFill>
              </a:rPr>
              <a:t>will CMS </a:t>
            </a:r>
            <a:r>
              <a:rPr lang="en-US" sz="900" dirty="0" smtClean="0">
                <a:solidFill>
                  <a:srgbClr val="333E48"/>
                </a:solidFill>
              </a:rPr>
              <a:t>apply exemptions to emergency medical conditions?</a:t>
            </a:r>
            <a:endParaRPr lang="en-US" sz="900" dirty="0">
              <a:solidFill>
                <a:srgbClr val="333E48"/>
              </a:solidFill>
            </a:endParaRPr>
          </a:p>
          <a:p>
            <a:pPr>
              <a:spcBef>
                <a:spcPts val="500"/>
              </a:spcBef>
            </a:pPr>
            <a:endParaRPr lang="en-US" sz="1000" dirty="0" smtClean="0"/>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351" y="3393509"/>
            <a:ext cx="194767" cy="274320"/>
          </a:xfrm>
          <a:prstGeom prst="rect">
            <a:avLst/>
          </a:prstGeom>
        </p:spPr>
      </p:pic>
    </p:spTree>
    <p:extLst>
      <p:ext uri="{BB962C8B-B14F-4D97-AF65-F5344CB8AC3E}">
        <p14:creationId xmlns:p14="http://schemas.microsoft.com/office/powerpoint/2010/main" val="1109777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20675" y="317903"/>
            <a:ext cx="5759450" cy="276999"/>
          </a:xfrm>
        </p:spPr>
        <p:txBody>
          <a:bodyPr/>
          <a:lstStyle/>
          <a:p>
            <a:r>
              <a:rPr lang="en-US" dirty="0"/>
              <a:t>Predicting the </a:t>
            </a:r>
            <a:r>
              <a:rPr lang="en-US" dirty="0" smtClean="0"/>
              <a:t>Impact of CDS</a:t>
            </a:r>
            <a:endParaRPr lang="en-US" dirty="0"/>
          </a:p>
        </p:txBody>
      </p:sp>
      <p:sp>
        <p:nvSpPr>
          <p:cNvPr id="2" name="Text Placeholder 1"/>
          <p:cNvSpPr>
            <a:spLocks noGrp="1"/>
          </p:cNvSpPr>
          <p:nvPr>
            <p:ph type="body" sz="quarter" idx="25"/>
          </p:nvPr>
        </p:nvSpPr>
        <p:spPr>
          <a:xfrm>
            <a:off x="320674" y="718356"/>
            <a:ext cx="5927725" cy="215444"/>
          </a:xfrm>
        </p:spPr>
        <p:txBody>
          <a:bodyPr/>
          <a:lstStyle/>
          <a:p>
            <a:r>
              <a:rPr lang="en-US" dirty="0" smtClean="0"/>
              <a:t>CDS Helps Justify Cost and </a:t>
            </a:r>
            <a:r>
              <a:rPr lang="en-US" dirty="0"/>
              <a:t>Care, Though Volumes Uncertain and </a:t>
            </a:r>
            <a:r>
              <a:rPr lang="en-US" dirty="0" smtClean="0"/>
              <a:t>Variable</a:t>
            </a:r>
            <a:endParaRPr lang="en-US" dirty="0"/>
          </a:p>
        </p:txBody>
      </p:sp>
      <p:sp>
        <p:nvSpPr>
          <p:cNvPr id="4" name="Text Placeholder 3"/>
          <p:cNvSpPr>
            <a:spLocks noGrp="1"/>
          </p:cNvSpPr>
          <p:nvPr>
            <p:ph type="body" sz="quarter" idx="26"/>
          </p:nvPr>
        </p:nvSpPr>
        <p:spPr/>
        <p:txBody>
          <a:bodyPr/>
          <a:lstStyle/>
          <a:p>
            <a:endParaRPr lang="en-US" dirty="0"/>
          </a:p>
        </p:txBody>
      </p:sp>
      <p:sp>
        <p:nvSpPr>
          <p:cNvPr id="5" name="Text Placeholder 4"/>
          <p:cNvSpPr>
            <a:spLocks noGrp="1"/>
          </p:cNvSpPr>
          <p:nvPr>
            <p:ph type="body" sz="quarter" idx="27"/>
          </p:nvPr>
        </p:nvSpPr>
        <p:spPr>
          <a:xfrm>
            <a:off x="5003006" y="4619012"/>
            <a:ext cx="1397794" cy="181588"/>
          </a:xfrm>
        </p:spPr>
        <p:txBody>
          <a:bodyPr/>
          <a:lstStyle/>
          <a:p>
            <a:r>
              <a:rPr lang="en-US" dirty="0"/>
              <a:t>Source: Imaging Performance Partnership interviews and analysis.</a:t>
            </a:r>
          </a:p>
        </p:txBody>
      </p:sp>
      <p:sp>
        <p:nvSpPr>
          <p:cNvPr id="6" name="Text Placeholder 5"/>
          <p:cNvSpPr>
            <a:spLocks noGrp="1"/>
          </p:cNvSpPr>
          <p:nvPr>
            <p:ph type="body" sz="quarter" idx="28"/>
          </p:nvPr>
        </p:nvSpPr>
        <p:spPr>
          <a:xfrm>
            <a:off x="0" y="4544011"/>
            <a:ext cx="1746504" cy="76944"/>
          </a:xfrm>
        </p:spPr>
        <p:txBody>
          <a:bodyPr/>
          <a:lstStyle/>
          <a:p>
            <a:r>
              <a:rPr lang="en-US" dirty="0"/>
              <a:t>Illustrative, to postulate different theoretical results.</a:t>
            </a:r>
          </a:p>
        </p:txBody>
      </p:sp>
      <p:graphicFrame>
        <p:nvGraphicFramePr>
          <p:cNvPr id="7" name="Chart 6"/>
          <p:cNvGraphicFramePr/>
          <p:nvPr>
            <p:extLst>
              <p:ext uri="{D42A27DB-BD31-4B8C-83A1-F6EECF244321}">
                <p14:modId xmlns:p14="http://schemas.microsoft.com/office/powerpoint/2010/main" val="1609430099"/>
              </p:ext>
            </p:extLst>
          </p:nvPr>
        </p:nvGraphicFramePr>
        <p:xfrm>
          <a:off x="636445" y="3457922"/>
          <a:ext cx="1577656" cy="11025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2526998960"/>
              </p:ext>
            </p:extLst>
          </p:nvPr>
        </p:nvGraphicFramePr>
        <p:xfrm>
          <a:off x="2449564" y="3075924"/>
          <a:ext cx="1553389" cy="16570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3772447478"/>
              </p:ext>
            </p:extLst>
          </p:nvPr>
        </p:nvGraphicFramePr>
        <p:xfrm>
          <a:off x="4198339" y="3473152"/>
          <a:ext cx="1493092" cy="1123433"/>
        </p:xfrm>
        <a:graphic>
          <a:graphicData uri="http://schemas.openxmlformats.org/drawingml/2006/chart">
            <c:chart xmlns:c="http://schemas.openxmlformats.org/drawingml/2006/chart" xmlns:r="http://schemas.openxmlformats.org/officeDocument/2006/relationships" r:id="rId5"/>
          </a:graphicData>
        </a:graphic>
      </p:graphicFrame>
      <p:cxnSp>
        <p:nvCxnSpPr>
          <p:cNvPr id="16" name="Straight Arrow Connector 15"/>
          <p:cNvCxnSpPr/>
          <p:nvPr/>
        </p:nvCxnSpPr>
        <p:spPr bwMode="gray">
          <a:xfrm>
            <a:off x="4648859" y="3993823"/>
            <a:ext cx="592052" cy="0"/>
          </a:xfrm>
          <a:prstGeom prst="straightConnector1">
            <a:avLst/>
          </a:prstGeom>
          <a:solidFill>
            <a:schemeClr val="accent1"/>
          </a:solidFill>
          <a:ln w="12700" cap="flat" cmpd="sng" algn="ctr">
            <a:solidFill>
              <a:schemeClr val="accent4"/>
            </a:solidFill>
            <a:prstDash val="solid"/>
            <a:miter lim="800000"/>
            <a:headEnd type="none" w="med" len="med"/>
            <a:tailEnd type="triangle"/>
          </a:ln>
          <a:effectLst/>
        </p:spPr>
      </p:cxnSp>
      <p:sp>
        <p:nvSpPr>
          <p:cNvPr id="33" name="TextBox 32"/>
          <p:cNvSpPr txBox="1"/>
          <p:nvPr/>
        </p:nvSpPr>
        <p:spPr bwMode="gray">
          <a:xfrm>
            <a:off x="693630" y="3496144"/>
            <a:ext cx="1379220" cy="153888"/>
          </a:xfrm>
          <a:prstGeom prst="rect">
            <a:avLst/>
          </a:prstGeom>
          <a:noFill/>
        </p:spPr>
        <p:txBody>
          <a:bodyPr wrap="square" lIns="0" tIns="0" rIns="0" bIns="0" rtlCol="0">
            <a:spAutoFit/>
          </a:bodyPr>
          <a:lstStyle/>
          <a:p>
            <a:pPr algn="ctr">
              <a:spcBef>
                <a:spcPts val="500"/>
              </a:spcBef>
            </a:pPr>
            <a:r>
              <a:rPr lang="en-US" sz="1000" i="1" dirty="0" smtClean="0"/>
              <a:t>Scenario 1</a:t>
            </a:r>
            <a:r>
              <a:rPr lang="en-US" sz="1000" i="1" dirty="0"/>
              <a:t>:</a:t>
            </a:r>
            <a:r>
              <a:rPr lang="en-US" sz="1000" i="1" dirty="0" smtClean="0"/>
              <a:t> No Change</a:t>
            </a:r>
          </a:p>
        </p:txBody>
      </p:sp>
      <p:sp>
        <p:nvSpPr>
          <p:cNvPr id="34" name="TextBox 33"/>
          <p:cNvSpPr txBox="1"/>
          <p:nvPr/>
        </p:nvSpPr>
        <p:spPr bwMode="gray">
          <a:xfrm>
            <a:off x="2378816" y="3496144"/>
            <a:ext cx="1619777" cy="153888"/>
          </a:xfrm>
          <a:prstGeom prst="rect">
            <a:avLst/>
          </a:prstGeom>
          <a:noFill/>
        </p:spPr>
        <p:txBody>
          <a:bodyPr wrap="square" lIns="0" tIns="0" rIns="0" bIns="0" rtlCol="0">
            <a:spAutoFit/>
          </a:bodyPr>
          <a:lstStyle/>
          <a:p>
            <a:pPr algn="ctr">
              <a:spcBef>
                <a:spcPts val="500"/>
              </a:spcBef>
            </a:pPr>
            <a:r>
              <a:rPr lang="en-US" sz="1000" i="1" dirty="0" smtClean="0"/>
              <a:t>Scenario 2</a:t>
            </a:r>
            <a:r>
              <a:rPr lang="en-US" sz="1000" i="1" dirty="0"/>
              <a:t>:</a:t>
            </a:r>
            <a:r>
              <a:rPr lang="en-US" sz="1000" i="1" dirty="0" smtClean="0"/>
              <a:t> Overall Decline</a:t>
            </a:r>
          </a:p>
        </p:txBody>
      </p:sp>
      <p:sp>
        <p:nvSpPr>
          <p:cNvPr id="35" name="TextBox 34"/>
          <p:cNvSpPr txBox="1"/>
          <p:nvPr/>
        </p:nvSpPr>
        <p:spPr bwMode="gray">
          <a:xfrm>
            <a:off x="4207977" y="3496144"/>
            <a:ext cx="1446196" cy="153888"/>
          </a:xfrm>
          <a:prstGeom prst="rect">
            <a:avLst/>
          </a:prstGeom>
          <a:noFill/>
        </p:spPr>
        <p:txBody>
          <a:bodyPr wrap="square" lIns="0" tIns="0" rIns="0" bIns="0" rtlCol="0">
            <a:spAutoFit/>
          </a:bodyPr>
          <a:lstStyle/>
          <a:p>
            <a:pPr algn="ctr">
              <a:spcBef>
                <a:spcPts val="500"/>
              </a:spcBef>
            </a:pPr>
            <a:r>
              <a:rPr lang="en-US" sz="1000" i="1" dirty="0" smtClean="0"/>
              <a:t>Scenario 3: Volume Shift</a:t>
            </a:r>
          </a:p>
        </p:txBody>
      </p:sp>
      <p:sp>
        <p:nvSpPr>
          <p:cNvPr id="44" name="TextBox 43"/>
          <p:cNvSpPr txBox="1"/>
          <p:nvPr/>
        </p:nvSpPr>
        <p:spPr bwMode="gray">
          <a:xfrm>
            <a:off x="1744387" y="2883710"/>
            <a:ext cx="2888635" cy="207510"/>
          </a:xfrm>
          <a:prstGeom prst="rect">
            <a:avLst/>
          </a:prstGeom>
          <a:solidFill>
            <a:schemeClr val="bg1"/>
          </a:solidFill>
        </p:spPr>
        <p:txBody>
          <a:bodyPr wrap="square" lIns="0" tIns="0" rIns="0" bIns="0" rtlCol="0" anchor="ctr">
            <a:noAutofit/>
          </a:bodyPr>
          <a:lstStyle/>
          <a:p>
            <a:pPr algn="ctr" defTabSz="914021">
              <a:spcBef>
                <a:spcPts val="449"/>
              </a:spcBef>
            </a:pPr>
            <a:r>
              <a:rPr lang="en-US" sz="1100" b="1" dirty="0" smtClean="0"/>
              <a:t>Potential Impact of CDS On Volumes</a:t>
            </a:r>
            <a:r>
              <a:rPr lang="en-US" sz="1100" baseline="30000" dirty="0" smtClean="0"/>
              <a:t>1</a:t>
            </a:r>
            <a:endParaRPr lang="en-US" sz="1100" baseline="30000" dirty="0"/>
          </a:p>
        </p:txBody>
      </p:sp>
      <p:sp>
        <p:nvSpPr>
          <p:cNvPr id="55" name="TextBox 54"/>
          <p:cNvSpPr txBox="1"/>
          <p:nvPr/>
        </p:nvSpPr>
        <p:spPr bwMode="gray">
          <a:xfrm>
            <a:off x="320675" y="1175532"/>
            <a:ext cx="2336800" cy="206443"/>
          </a:xfrm>
          <a:prstGeom prst="rect">
            <a:avLst/>
          </a:prstGeom>
          <a:solidFill>
            <a:schemeClr val="bg1"/>
          </a:solidFill>
        </p:spPr>
        <p:txBody>
          <a:bodyPr wrap="square" lIns="0" tIns="0" rIns="0" bIns="0" rtlCol="0" anchor="ctr">
            <a:noAutofit/>
          </a:bodyPr>
          <a:lstStyle/>
          <a:p>
            <a:pPr defTabSz="914021">
              <a:spcBef>
                <a:spcPts val="449"/>
              </a:spcBef>
            </a:pPr>
            <a:r>
              <a:rPr lang="en-US" sz="1100" b="1" dirty="0" smtClean="0"/>
              <a:t>Reduces Inappropriate Utilization </a:t>
            </a:r>
            <a:endParaRPr lang="en-US" sz="1100" b="1" cap="all" dirty="0"/>
          </a:p>
        </p:txBody>
      </p:sp>
      <p:sp>
        <p:nvSpPr>
          <p:cNvPr id="59" name="TextBox 58"/>
          <p:cNvSpPr txBox="1"/>
          <p:nvPr/>
        </p:nvSpPr>
        <p:spPr bwMode="gray">
          <a:xfrm>
            <a:off x="3302565" y="1175532"/>
            <a:ext cx="1882384" cy="151833"/>
          </a:xfrm>
          <a:prstGeom prst="rect">
            <a:avLst/>
          </a:prstGeom>
          <a:solidFill>
            <a:schemeClr val="bg1"/>
          </a:solidFill>
        </p:spPr>
        <p:txBody>
          <a:bodyPr wrap="square" lIns="0" tIns="0" rIns="0" bIns="0" rtlCol="0" anchor="ctr">
            <a:noAutofit/>
          </a:bodyPr>
          <a:lstStyle/>
          <a:p>
            <a:pPr defTabSz="914021">
              <a:spcBef>
                <a:spcPts val="449"/>
              </a:spcBef>
            </a:pPr>
            <a:r>
              <a:rPr lang="en-US" sz="1100" b="1" dirty="0" smtClean="0"/>
              <a:t>Justifies Appropriate Care</a:t>
            </a:r>
            <a:endParaRPr lang="en-US" sz="1100" b="1" cap="all" dirty="0"/>
          </a:p>
        </p:txBody>
      </p:sp>
      <p:grpSp>
        <p:nvGrpSpPr>
          <p:cNvPr id="10" name="Group 9"/>
          <p:cNvGrpSpPr/>
          <p:nvPr/>
        </p:nvGrpSpPr>
        <p:grpSpPr>
          <a:xfrm>
            <a:off x="320675" y="1481528"/>
            <a:ext cx="1942200" cy="602993"/>
            <a:chOff x="568590" y="3164894"/>
            <a:chExt cx="2220573" cy="689419"/>
          </a:xfrm>
        </p:grpSpPr>
        <p:sp>
          <p:nvSpPr>
            <p:cNvPr id="72" name="Oval 1"/>
            <p:cNvSpPr/>
            <p:nvPr/>
          </p:nvSpPr>
          <p:spPr bwMode="gray">
            <a:xfrm rot="16200000">
              <a:off x="2032518" y="3106935"/>
              <a:ext cx="213362" cy="1065716"/>
            </a:xfrm>
            <a:custGeom>
              <a:avLst/>
              <a:gdLst>
                <a:gd name="connsiteX0" fmla="*/ 0 w 2218944"/>
                <a:gd name="connsiteY0" fmla="*/ 1297008 h 2594016"/>
                <a:gd name="connsiteX1" fmla="*/ 1109472 w 2218944"/>
                <a:gd name="connsiteY1" fmla="*/ 0 h 2594016"/>
                <a:gd name="connsiteX2" fmla="*/ 2218944 w 2218944"/>
                <a:gd name="connsiteY2" fmla="*/ 1297008 h 2594016"/>
                <a:gd name="connsiteX3" fmla="*/ 1109472 w 2218944"/>
                <a:gd name="connsiteY3" fmla="*/ 2594016 h 2594016"/>
                <a:gd name="connsiteX4" fmla="*/ 0 w 2218944"/>
                <a:gd name="connsiteY4" fmla="*/ 1297008 h 2594016"/>
                <a:gd name="connsiteX0" fmla="*/ 2218944 w 2310384"/>
                <a:gd name="connsiteY0" fmla="*/ 1297008 h 2594016"/>
                <a:gd name="connsiteX1" fmla="*/ 1109472 w 2310384"/>
                <a:gd name="connsiteY1" fmla="*/ 2594016 h 2594016"/>
                <a:gd name="connsiteX2" fmla="*/ 0 w 2310384"/>
                <a:gd name="connsiteY2" fmla="*/ 1297008 h 2594016"/>
                <a:gd name="connsiteX3" fmla="*/ 1109472 w 2310384"/>
                <a:gd name="connsiteY3" fmla="*/ 0 h 2594016"/>
                <a:gd name="connsiteX4" fmla="*/ 2310384 w 2310384"/>
                <a:gd name="connsiteY4" fmla="*/ 1388448 h 2594016"/>
                <a:gd name="connsiteX0" fmla="*/ 2218944 w 2218944"/>
                <a:gd name="connsiteY0" fmla="*/ 1297008 h 2594016"/>
                <a:gd name="connsiteX1" fmla="*/ 1109472 w 2218944"/>
                <a:gd name="connsiteY1" fmla="*/ 2594016 h 2594016"/>
                <a:gd name="connsiteX2" fmla="*/ 0 w 2218944"/>
                <a:gd name="connsiteY2" fmla="*/ 1297008 h 2594016"/>
                <a:gd name="connsiteX3" fmla="*/ 1109472 w 2218944"/>
                <a:gd name="connsiteY3" fmla="*/ 0 h 2594016"/>
                <a:gd name="connsiteX0" fmla="*/ 1109472 w 1109472"/>
                <a:gd name="connsiteY0" fmla="*/ 2594016 h 2594016"/>
                <a:gd name="connsiteX1" fmla="*/ 0 w 1109472"/>
                <a:gd name="connsiteY1" fmla="*/ 1297008 h 2594016"/>
                <a:gd name="connsiteX2" fmla="*/ 1109472 w 1109472"/>
                <a:gd name="connsiteY2" fmla="*/ 0 h 2594016"/>
              </a:gdLst>
              <a:ahLst/>
              <a:cxnLst>
                <a:cxn ang="0">
                  <a:pos x="connsiteX0" y="connsiteY0"/>
                </a:cxn>
                <a:cxn ang="0">
                  <a:pos x="connsiteX1" y="connsiteY1"/>
                </a:cxn>
                <a:cxn ang="0">
                  <a:pos x="connsiteX2" y="connsiteY2"/>
                </a:cxn>
              </a:cxnLst>
              <a:rect l="l" t="t" r="r" b="b"/>
              <a:pathLst>
                <a:path w="1109472" h="2594016">
                  <a:moveTo>
                    <a:pt x="1109472" y="2594016"/>
                  </a:moveTo>
                  <a:cubicBezTo>
                    <a:pt x="496728" y="2594016"/>
                    <a:pt x="0" y="2013326"/>
                    <a:pt x="0" y="1297008"/>
                  </a:cubicBezTo>
                  <a:cubicBezTo>
                    <a:pt x="0" y="580690"/>
                    <a:pt x="496728" y="0"/>
                    <a:pt x="1109472" y="0"/>
                  </a:cubicBezTo>
                </a:path>
              </a:pathLst>
            </a:custGeom>
            <a:noFill/>
            <a:ln w="12700">
              <a:solidFill>
                <a:schemeClr val="accent6"/>
              </a:solidFill>
              <a:miter lim="800000"/>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64" name="Rectangle 63"/>
            <p:cNvSpPr/>
            <p:nvPr/>
          </p:nvSpPr>
          <p:spPr bwMode="gray">
            <a:xfrm>
              <a:off x="2022783" y="3639792"/>
              <a:ext cx="324601" cy="21452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1026" name="Picture 2" descr="L:\public\share\ABC Templates and Resources\ABC Art Icons Logos\ABC Modern Icons\Person_Docto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590" y="3164894"/>
              <a:ext cx="218599"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public\share\ABC Templates and Resources\ABC Art Icons Logos\ABC Modern Icons\CT_Sca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5638" y="3181986"/>
              <a:ext cx="27051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public\share\ABC Templates and Resources\ABC Art Icons Logos\ABC Modern Icons\Document_cancel.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7557" y="3164894"/>
              <a:ext cx="181606"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68" name="Straight Arrow Connector 67"/>
            <p:cNvCxnSpPr/>
            <p:nvPr/>
          </p:nvCxnSpPr>
          <p:spPr bwMode="gray">
            <a:xfrm>
              <a:off x="905851" y="3302054"/>
              <a:ext cx="425083" cy="0"/>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cxnSp>
          <p:nvCxnSpPr>
            <p:cNvPr id="71" name="Straight Arrow Connector 70"/>
            <p:cNvCxnSpPr/>
            <p:nvPr/>
          </p:nvCxnSpPr>
          <p:spPr bwMode="gray">
            <a:xfrm>
              <a:off x="1878648" y="3302054"/>
              <a:ext cx="594360" cy="0"/>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pic>
          <p:nvPicPr>
            <p:cNvPr id="1031" name="Picture 7" descr="L:\public\share\ABC Templates and Resources\ABC Art Icons Logos\ABC Modern Icons\Money.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0403" y="3639792"/>
              <a:ext cx="117316" cy="2145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public\share\ABC Templates and Resources\ABC Art Icons Logos\ABC Modern Icons\Radioactiv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78014" y="3651824"/>
              <a:ext cx="199850" cy="175215"/>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TextBox 64"/>
          <p:cNvSpPr txBox="1"/>
          <p:nvPr/>
        </p:nvSpPr>
        <p:spPr bwMode="gray">
          <a:xfrm>
            <a:off x="320675" y="2249798"/>
            <a:ext cx="2455915" cy="415498"/>
          </a:xfrm>
          <a:prstGeom prst="rect">
            <a:avLst/>
          </a:prstGeom>
          <a:noFill/>
        </p:spPr>
        <p:txBody>
          <a:bodyPr wrap="square" lIns="0" tIns="0" rIns="0" bIns="0" rtlCol="0">
            <a:spAutoFit/>
          </a:bodyPr>
          <a:lstStyle/>
          <a:p>
            <a:pPr>
              <a:spcBef>
                <a:spcPts val="500"/>
              </a:spcBef>
            </a:pPr>
            <a:r>
              <a:rPr lang="en-US" sz="900" dirty="0" smtClean="0"/>
              <a:t>Referring physician orders CT without contrast; patient must be rescanned with contrast, increasing costs (and radiation exposure)</a:t>
            </a:r>
          </a:p>
        </p:txBody>
      </p:sp>
      <p:sp>
        <p:nvSpPr>
          <p:cNvPr id="91" name="TextBox 90"/>
          <p:cNvSpPr txBox="1"/>
          <p:nvPr/>
        </p:nvSpPr>
        <p:spPr bwMode="gray">
          <a:xfrm>
            <a:off x="3302565" y="2249798"/>
            <a:ext cx="2455915" cy="415498"/>
          </a:xfrm>
          <a:prstGeom prst="rect">
            <a:avLst/>
          </a:prstGeom>
          <a:noFill/>
        </p:spPr>
        <p:txBody>
          <a:bodyPr wrap="square" lIns="0" tIns="0" rIns="0" bIns="0" rtlCol="0">
            <a:spAutoFit/>
          </a:bodyPr>
          <a:lstStyle/>
          <a:p>
            <a:pPr>
              <a:spcBef>
                <a:spcPts val="500"/>
              </a:spcBef>
            </a:pPr>
            <a:r>
              <a:rPr lang="en-US" sz="900" dirty="0" smtClean="0"/>
              <a:t>Hospital leadership demands reduced imaging utilization; imaging leader uses CDS analytics to justify appropriateness of current utilization rate</a:t>
            </a:r>
          </a:p>
        </p:txBody>
      </p:sp>
      <p:grpSp>
        <p:nvGrpSpPr>
          <p:cNvPr id="11" name="Group 10"/>
          <p:cNvGrpSpPr/>
          <p:nvPr/>
        </p:nvGrpSpPr>
        <p:grpSpPr>
          <a:xfrm>
            <a:off x="3302565" y="1481529"/>
            <a:ext cx="1975185" cy="646908"/>
            <a:chOff x="3637228" y="3164894"/>
            <a:chExt cx="2186323" cy="716060"/>
          </a:xfrm>
        </p:grpSpPr>
        <p:pic>
          <p:nvPicPr>
            <p:cNvPr id="1033" name="Picture 9" descr="L:\public\share\ABC Templates and Resources\ABC Art Icons Logos\ABC Modern Icons\Person_Exec_m.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37228" y="3164894"/>
              <a:ext cx="218598"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public\share\ABC Templates and Resources\ABC Art Icons Logos\ABC Modern Icons\Computer_2.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0508" y="3193366"/>
              <a:ext cx="263043" cy="217376"/>
            </a:xfrm>
            <a:prstGeom prst="rect">
              <a:avLst/>
            </a:prstGeom>
            <a:noFill/>
            <a:extLst>
              <a:ext uri="{909E8E84-426E-40DD-AFC4-6F175D3DCCD1}">
                <a14:hiddenFill xmlns:a14="http://schemas.microsoft.com/office/drawing/2010/main">
                  <a:solidFill>
                    <a:srgbClr val="FFFFFF"/>
                  </a:solidFill>
                </a14:hiddenFill>
              </a:ext>
            </a:extLst>
          </p:spPr>
        </p:pic>
        <p:sp>
          <p:nvSpPr>
            <p:cNvPr id="82" name="Oval 1"/>
            <p:cNvSpPr/>
            <p:nvPr/>
          </p:nvSpPr>
          <p:spPr bwMode="gray">
            <a:xfrm rot="16200000">
              <a:off x="4649824" y="2716464"/>
              <a:ext cx="248210" cy="1836202"/>
            </a:xfrm>
            <a:custGeom>
              <a:avLst/>
              <a:gdLst>
                <a:gd name="connsiteX0" fmla="*/ 0 w 2218944"/>
                <a:gd name="connsiteY0" fmla="*/ 1297008 h 2594016"/>
                <a:gd name="connsiteX1" fmla="*/ 1109472 w 2218944"/>
                <a:gd name="connsiteY1" fmla="*/ 0 h 2594016"/>
                <a:gd name="connsiteX2" fmla="*/ 2218944 w 2218944"/>
                <a:gd name="connsiteY2" fmla="*/ 1297008 h 2594016"/>
                <a:gd name="connsiteX3" fmla="*/ 1109472 w 2218944"/>
                <a:gd name="connsiteY3" fmla="*/ 2594016 h 2594016"/>
                <a:gd name="connsiteX4" fmla="*/ 0 w 2218944"/>
                <a:gd name="connsiteY4" fmla="*/ 1297008 h 2594016"/>
                <a:gd name="connsiteX0" fmla="*/ 2218944 w 2310384"/>
                <a:gd name="connsiteY0" fmla="*/ 1297008 h 2594016"/>
                <a:gd name="connsiteX1" fmla="*/ 1109472 w 2310384"/>
                <a:gd name="connsiteY1" fmla="*/ 2594016 h 2594016"/>
                <a:gd name="connsiteX2" fmla="*/ 0 w 2310384"/>
                <a:gd name="connsiteY2" fmla="*/ 1297008 h 2594016"/>
                <a:gd name="connsiteX3" fmla="*/ 1109472 w 2310384"/>
                <a:gd name="connsiteY3" fmla="*/ 0 h 2594016"/>
                <a:gd name="connsiteX4" fmla="*/ 2310384 w 2310384"/>
                <a:gd name="connsiteY4" fmla="*/ 1388448 h 2594016"/>
                <a:gd name="connsiteX0" fmla="*/ 2218944 w 2218944"/>
                <a:gd name="connsiteY0" fmla="*/ 1297008 h 2594016"/>
                <a:gd name="connsiteX1" fmla="*/ 1109472 w 2218944"/>
                <a:gd name="connsiteY1" fmla="*/ 2594016 h 2594016"/>
                <a:gd name="connsiteX2" fmla="*/ 0 w 2218944"/>
                <a:gd name="connsiteY2" fmla="*/ 1297008 h 2594016"/>
                <a:gd name="connsiteX3" fmla="*/ 1109472 w 2218944"/>
                <a:gd name="connsiteY3" fmla="*/ 0 h 2594016"/>
                <a:gd name="connsiteX0" fmla="*/ 1109472 w 1109472"/>
                <a:gd name="connsiteY0" fmla="*/ 2594016 h 2594016"/>
                <a:gd name="connsiteX1" fmla="*/ 0 w 1109472"/>
                <a:gd name="connsiteY1" fmla="*/ 1297008 h 2594016"/>
                <a:gd name="connsiteX2" fmla="*/ 1109472 w 1109472"/>
                <a:gd name="connsiteY2" fmla="*/ 0 h 2594016"/>
              </a:gdLst>
              <a:ahLst/>
              <a:cxnLst>
                <a:cxn ang="0">
                  <a:pos x="connsiteX0" y="connsiteY0"/>
                </a:cxn>
                <a:cxn ang="0">
                  <a:pos x="connsiteX1" y="connsiteY1"/>
                </a:cxn>
                <a:cxn ang="0">
                  <a:pos x="connsiteX2" y="connsiteY2"/>
                </a:cxn>
              </a:cxnLst>
              <a:rect l="l" t="t" r="r" b="b"/>
              <a:pathLst>
                <a:path w="1109472" h="2594016">
                  <a:moveTo>
                    <a:pt x="1109472" y="2594016"/>
                  </a:moveTo>
                  <a:cubicBezTo>
                    <a:pt x="496728" y="2594016"/>
                    <a:pt x="0" y="2013326"/>
                    <a:pt x="0" y="1297008"/>
                  </a:cubicBezTo>
                  <a:cubicBezTo>
                    <a:pt x="0" y="580690"/>
                    <a:pt x="496728" y="0"/>
                    <a:pt x="1109472" y="0"/>
                  </a:cubicBezTo>
                </a:path>
              </a:pathLst>
            </a:custGeom>
            <a:noFill/>
            <a:ln w="12700">
              <a:solidFill>
                <a:schemeClr val="accent6"/>
              </a:solidFill>
              <a:miter lim="800000"/>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cxnSp>
          <p:nvCxnSpPr>
            <p:cNvPr id="83" name="Straight Arrow Connector 82"/>
            <p:cNvCxnSpPr/>
            <p:nvPr/>
          </p:nvCxnSpPr>
          <p:spPr bwMode="gray">
            <a:xfrm>
              <a:off x="3992776" y="3302054"/>
              <a:ext cx="445488" cy="0"/>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cxnSp>
          <p:nvCxnSpPr>
            <p:cNvPr id="84" name="Straight Arrow Connector 83"/>
            <p:cNvCxnSpPr/>
            <p:nvPr/>
          </p:nvCxnSpPr>
          <p:spPr bwMode="gray">
            <a:xfrm>
              <a:off x="4944978" y="3302054"/>
              <a:ext cx="428385" cy="0"/>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sp>
          <p:nvSpPr>
            <p:cNvPr id="90" name="Rectangle 89"/>
            <p:cNvSpPr/>
            <p:nvPr/>
          </p:nvSpPr>
          <p:spPr bwMode="gray">
            <a:xfrm>
              <a:off x="4584319" y="3654394"/>
              <a:ext cx="324601" cy="21452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1035" name="Picture 11" descr="L:\public\share\ABC Templates and Resources\ABC Art Icons Logos\ABC Modern Icons\Scorecard_check.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18005" y="3642353"/>
              <a:ext cx="274320" cy="23860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L:\public\share\ABC Templates and Resources\ABC Art Icons Logos\ABC Modern Icons\Person_Doctor_lab_coat.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97314" y="3164894"/>
              <a:ext cx="222885" cy="2743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26574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304800" y="3413702"/>
            <a:ext cx="5778500" cy="1082098"/>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8" name="TextBox 27"/>
          <p:cNvSpPr txBox="1"/>
          <p:nvPr/>
        </p:nvSpPr>
        <p:spPr bwMode="gray">
          <a:xfrm>
            <a:off x="304800" y="1847547"/>
            <a:ext cx="5768976" cy="2648253"/>
          </a:xfrm>
          <a:prstGeom prst="rect">
            <a:avLst/>
          </a:prstGeom>
          <a:noFill/>
          <a:ln w="12700">
            <a:solidFill>
              <a:schemeClr val="accent3"/>
            </a:solidFill>
            <a:miter lim="800000"/>
          </a:ln>
        </p:spPr>
        <p:txBody>
          <a:bodyPr wrap="square" lIns="137160" tIns="91440" rIns="137160" bIns="0" rtlCol="0">
            <a:noAutofit/>
          </a:bodyPr>
          <a:lstStyle/>
          <a:p>
            <a:pPr>
              <a:spcBef>
                <a:spcPts val="500"/>
              </a:spcBef>
            </a:pPr>
            <a:r>
              <a:rPr lang="en-US" sz="1100" b="1" dirty="0" smtClean="0">
                <a:solidFill>
                  <a:schemeClr val="accent3"/>
                </a:solidFill>
              </a:rPr>
              <a:t>   </a:t>
            </a:r>
            <a:endParaRPr lang="en-US" sz="1100" b="1" dirty="0">
              <a:solidFill>
                <a:schemeClr val="accent3"/>
              </a:solidFill>
            </a:endParaRPr>
          </a:p>
        </p:txBody>
      </p:sp>
      <p:sp>
        <p:nvSpPr>
          <p:cNvPr id="2" name="Title 1"/>
          <p:cNvSpPr>
            <a:spLocks noGrp="1"/>
          </p:cNvSpPr>
          <p:nvPr>
            <p:ph type="title"/>
          </p:nvPr>
        </p:nvSpPr>
        <p:spPr/>
        <p:txBody>
          <a:bodyPr/>
          <a:lstStyle/>
          <a:p>
            <a:r>
              <a:rPr lang="en-US" dirty="0" smtClean="0"/>
              <a:t>Opportunity to Deliver Outsized Clinical Value</a:t>
            </a:r>
            <a:endParaRPr lang="en-US" dirty="0"/>
          </a:p>
        </p:txBody>
      </p:sp>
      <p:sp>
        <p:nvSpPr>
          <p:cNvPr id="3" name="Text Placeholder 2"/>
          <p:cNvSpPr>
            <a:spLocks noGrp="1"/>
          </p:cNvSpPr>
          <p:nvPr>
            <p:ph type="body" sz="quarter" idx="25"/>
          </p:nvPr>
        </p:nvSpPr>
        <p:spPr/>
        <p:txBody>
          <a:bodyPr/>
          <a:lstStyle/>
          <a:p>
            <a:r>
              <a:rPr lang="en-US" dirty="0" smtClean="0"/>
              <a:t>Aiming for Benefits Far Beyond Meeting a Federal Mandate</a:t>
            </a:r>
            <a:endParaRPr lang="en-US" dirty="0"/>
          </a:p>
        </p:txBody>
      </p:sp>
      <p:sp>
        <p:nvSpPr>
          <p:cNvPr id="5" name="Text Placeholder 4"/>
          <p:cNvSpPr>
            <a:spLocks noGrp="1"/>
          </p:cNvSpPr>
          <p:nvPr>
            <p:ph type="body" sz="quarter" idx="27"/>
          </p:nvPr>
        </p:nvSpPr>
        <p:spPr>
          <a:xfrm>
            <a:off x="5003006" y="4619012"/>
            <a:ext cx="1397794" cy="181588"/>
          </a:xfrm>
        </p:spPr>
        <p:txBody>
          <a:bodyPr/>
          <a:lstStyle/>
          <a:p>
            <a:r>
              <a:rPr lang="en-US" dirty="0" smtClean="0"/>
              <a:t>Source: Imaging Performance Partnership interviews and analysis. </a:t>
            </a:r>
            <a:endParaRPr lang="en-US" dirty="0"/>
          </a:p>
        </p:txBody>
      </p:sp>
      <p:sp>
        <p:nvSpPr>
          <p:cNvPr id="6" name="Text Placeholder 5"/>
          <p:cNvSpPr>
            <a:spLocks noGrp="1"/>
          </p:cNvSpPr>
          <p:nvPr>
            <p:ph type="body" sz="quarter" idx="28"/>
          </p:nvPr>
        </p:nvSpPr>
        <p:spPr/>
        <p:txBody>
          <a:bodyPr/>
          <a:lstStyle/>
          <a:p>
            <a:endParaRPr lang="en-US"/>
          </a:p>
        </p:txBody>
      </p:sp>
      <p:sp>
        <p:nvSpPr>
          <p:cNvPr id="29" name="Rectangle 28"/>
          <p:cNvSpPr/>
          <p:nvPr/>
        </p:nvSpPr>
        <p:spPr bwMode="gray">
          <a:xfrm>
            <a:off x="914401" y="1669013"/>
            <a:ext cx="4293704" cy="290117"/>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0" name="Oval 29"/>
          <p:cNvSpPr/>
          <p:nvPr/>
        </p:nvSpPr>
        <p:spPr bwMode="gray">
          <a:xfrm>
            <a:off x="4450482" y="1440413"/>
            <a:ext cx="731520" cy="731520"/>
          </a:xfrm>
          <a:prstGeom prst="ellipse">
            <a:avLst/>
          </a:prstGeom>
          <a:ln w="38100"/>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1" name="Oval 30"/>
          <p:cNvSpPr/>
          <p:nvPr/>
        </p:nvSpPr>
        <p:spPr bwMode="gray">
          <a:xfrm>
            <a:off x="920484" y="1440413"/>
            <a:ext cx="731520" cy="731520"/>
          </a:xfrm>
          <a:prstGeom prst="ellipse">
            <a:avLst/>
          </a:prstGeom>
          <a:solidFill>
            <a:schemeClr val="bg1"/>
          </a:solid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2" name="TextBox 31"/>
          <p:cNvSpPr txBox="1"/>
          <p:nvPr/>
        </p:nvSpPr>
        <p:spPr bwMode="gray">
          <a:xfrm>
            <a:off x="632051" y="1020516"/>
            <a:ext cx="1308386" cy="338554"/>
          </a:xfrm>
          <a:prstGeom prst="rect">
            <a:avLst/>
          </a:prstGeom>
          <a:solidFill>
            <a:schemeClr val="bg1"/>
          </a:solidFill>
        </p:spPr>
        <p:txBody>
          <a:bodyPr wrap="square" lIns="0" tIns="0" rIns="0" bIns="0" rtlCol="0">
            <a:spAutoFit/>
          </a:bodyPr>
          <a:lstStyle/>
          <a:p>
            <a:pPr algn="ctr">
              <a:spcBef>
                <a:spcPts val="500"/>
              </a:spcBef>
            </a:pPr>
            <a:r>
              <a:rPr lang="en-US" sz="1100" b="1" dirty="0" smtClean="0"/>
              <a:t>Improves Care Coordination</a:t>
            </a:r>
          </a:p>
        </p:txBody>
      </p:sp>
      <p:sp>
        <p:nvSpPr>
          <p:cNvPr id="33" name="TextBox 32"/>
          <p:cNvSpPr txBox="1"/>
          <p:nvPr/>
        </p:nvSpPr>
        <p:spPr bwMode="gray">
          <a:xfrm>
            <a:off x="3886677" y="1020516"/>
            <a:ext cx="1859130" cy="338554"/>
          </a:xfrm>
          <a:prstGeom prst="rect">
            <a:avLst/>
          </a:prstGeom>
          <a:solidFill>
            <a:schemeClr val="bg1"/>
          </a:solidFill>
        </p:spPr>
        <p:txBody>
          <a:bodyPr wrap="square" lIns="0" tIns="0" rIns="0" bIns="0" rtlCol="0">
            <a:spAutoFit/>
          </a:bodyPr>
          <a:lstStyle/>
          <a:p>
            <a:pPr algn="ctr">
              <a:spcBef>
                <a:spcPts val="500"/>
              </a:spcBef>
            </a:pPr>
            <a:r>
              <a:rPr lang="en-US" sz="1100" b="1" dirty="0" smtClean="0"/>
              <a:t>Advances Progress Toward Value-Based Goals</a:t>
            </a:r>
          </a:p>
        </p:txBody>
      </p:sp>
      <p:cxnSp>
        <p:nvCxnSpPr>
          <p:cNvPr id="36" name="Straight Connector 35"/>
          <p:cNvCxnSpPr/>
          <p:nvPr/>
        </p:nvCxnSpPr>
        <p:spPr bwMode="gray">
          <a:xfrm>
            <a:off x="3402165" y="1801203"/>
            <a:ext cx="977749" cy="0"/>
          </a:xfrm>
          <a:prstGeom prst="line">
            <a:avLst/>
          </a:prstGeom>
          <a:ln w="38100">
            <a:solidFill>
              <a:schemeClr val="accent1"/>
            </a:solidFill>
            <a:headEnd type="none"/>
            <a:tailEnd type="none"/>
          </a:ln>
        </p:spPr>
        <p:style>
          <a:lnRef idx="1">
            <a:schemeClr val="dk1"/>
          </a:lnRef>
          <a:fillRef idx="0">
            <a:schemeClr val="dk1"/>
          </a:fillRef>
          <a:effectRef idx="0">
            <a:schemeClr val="dk1"/>
          </a:effectRef>
          <a:fontRef idx="minor">
            <a:schemeClr val="tx1"/>
          </a:fontRef>
        </p:style>
      </p:cxnSp>
      <p:sp>
        <p:nvSpPr>
          <p:cNvPr id="37" name="Isosceles Triangle 36"/>
          <p:cNvSpPr/>
          <p:nvPr/>
        </p:nvSpPr>
        <p:spPr bwMode="gray">
          <a:xfrm rot="5400000">
            <a:off x="4152172" y="1714733"/>
            <a:ext cx="274320" cy="182880"/>
          </a:xfrm>
          <a:prstGeom prst="triangle">
            <a:avLst/>
          </a:prstGeom>
          <a:solidFill>
            <a:schemeClr val="accent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39" name="Isosceles Triangle 38"/>
          <p:cNvSpPr/>
          <p:nvPr/>
        </p:nvSpPr>
        <p:spPr bwMode="gray">
          <a:xfrm rot="5400000">
            <a:off x="2426786" y="1714733"/>
            <a:ext cx="274320" cy="182880"/>
          </a:xfrm>
          <a:prstGeom prst="triangle">
            <a:avLst/>
          </a:prstGeom>
          <a:solidFill>
            <a:schemeClr val="accent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40" name="Oval 39"/>
          <p:cNvSpPr/>
          <p:nvPr/>
        </p:nvSpPr>
        <p:spPr bwMode="gray">
          <a:xfrm>
            <a:off x="2727438" y="1440413"/>
            <a:ext cx="731520" cy="731520"/>
          </a:xfrm>
          <a:prstGeom prst="ellipse">
            <a:avLst/>
          </a:prstGeom>
          <a:solidFill>
            <a:schemeClr val="bg1"/>
          </a:solidFill>
          <a:ln w="381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1" name="TextBox 40"/>
          <p:cNvSpPr txBox="1"/>
          <p:nvPr/>
        </p:nvSpPr>
        <p:spPr bwMode="gray">
          <a:xfrm>
            <a:off x="2350548" y="1031382"/>
            <a:ext cx="1485300" cy="338554"/>
          </a:xfrm>
          <a:prstGeom prst="rect">
            <a:avLst/>
          </a:prstGeom>
          <a:solidFill>
            <a:schemeClr val="bg1"/>
          </a:solidFill>
        </p:spPr>
        <p:txBody>
          <a:bodyPr wrap="square" lIns="0" tIns="0" rIns="0" bIns="0" rtlCol="0">
            <a:spAutoFit/>
          </a:bodyPr>
          <a:lstStyle/>
          <a:p>
            <a:pPr algn="ctr">
              <a:spcBef>
                <a:spcPts val="500"/>
              </a:spcBef>
            </a:pPr>
            <a:r>
              <a:rPr lang="en-US" sz="1100" b="1" dirty="0" smtClean="0">
                <a:solidFill>
                  <a:schemeClr val="accent4"/>
                </a:solidFill>
              </a:rPr>
              <a:t>Enables Higher Quality Imaging Care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464" y="1533374"/>
            <a:ext cx="503556" cy="488449"/>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780" y="1537188"/>
            <a:ext cx="566928" cy="525353"/>
          </a:xfrm>
          <a:prstGeom prst="rect">
            <a:avLst/>
          </a:prstGeom>
        </p:spPr>
      </p:pic>
      <p:sp>
        <p:nvSpPr>
          <p:cNvPr id="22" name="TextBox 21"/>
          <p:cNvSpPr txBox="1"/>
          <p:nvPr/>
        </p:nvSpPr>
        <p:spPr bwMode="gray">
          <a:xfrm>
            <a:off x="483700" y="2782970"/>
            <a:ext cx="1605089" cy="461665"/>
          </a:xfrm>
          <a:prstGeom prst="rect">
            <a:avLst/>
          </a:prstGeom>
          <a:noFill/>
          <a:ln>
            <a:noFill/>
          </a:ln>
        </p:spPr>
        <p:txBody>
          <a:bodyPr wrap="square" lIns="0" tIns="0" rIns="0" bIns="0" rtlCol="0">
            <a:spAutoFit/>
          </a:bodyPr>
          <a:lstStyle/>
          <a:p>
            <a:pPr algn="ctr">
              <a:spcBef>
                <a:spcPts val="500"/>
              </a:spcBef>
            </a:pPr>
            <a:r>
              <a:rPr lang="en-US" sz="1000" dirty="0" smtClean="0"/>
              <a:t>Reduces back-and-forth between imaging, referrer  to change, correct order </a:t>
            </a:r>
          </a:p>
        </p:txBody>
      </p:sp>
      <p:pic>
        <p:nvPicPr>
          <p:cNvPr id="46" name="Picture 45"/>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rot="16200000">
            <a:off x="1137990" y="2306743"/>
            <a:ext cx="296508" cy="347472"/>
          </a:xfrm>
          <a:prstGeom prst="rect">
            <a:avLst/>
          </a:prstGeom>
        </p:spPr>
      </p:pic>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4308" y="1553919"/>
            <a:ext cx="497781" cy="504508"/>
          </a:xfrm>
          <a:prstGeom prst="rect">
            <a:avLst/>
          </a:prstGeom>
        </p:spPr>
      </p:pic>
      <p:sp>
        <p:nvSpPr>
          <p:cNvPr id="23" name="TextBox 22"/>
          <p:cNvSpPr txBox="1"/>
          <p:nvPr/>
        </p:nvSpPr>
        <p:spPr bwMode="gray">
          <a:xfrm>
            <a:off x="2337934" y="2782970"/>
            <a:ext cx="1510528" cy="461665"/>
          </a:xfrm>
          <a:prstGeom prst="rect">
            <a:avLst/>
          </a:prstGeom>
          <a:noFill/>
          <a:ln>
            <a:noFill/>
          </a:ln>
        </p:spPr>
        <p:txBody>
          <a:bodyPr wrap="square" lIns="0" tIns="0" rIns="0" bIns="0" rtlCol="0">
            <a:spAutoFit/>
          </a:bodyPr>
          <a:lstStyle/>
          <a:p>
            <a:pPr algn="ctr">
              <a:spcBef>
                <a:spcPts val="500"/>
              </a:spcBef>
            </a:pPr>
            <a:r>
              <a:rPr lang="en-US" sz="1000" dirty="0" smtClean="0"/>
              <a:t>Allows imaging to customize protocol, read to address indication</a:t>
            </a:r>
          </a:p>
        </p:txBody>
      </p:sp>
      <p:pic>
        <p:nvPicPr>
          <p:cNvPr id="47" name="Picture 46"/>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2901174" y="2332225"/>
            <a:ext cx="384048" cy="279075"/>
          </a:xfrm>
          <a:prstGeom prst="rect">
            <a:avLst/>
          </a:prstGeom>
        </p:spPr>
      </p:pic>
      <p:sp>
        <p:nvSpPr>
          <p:cNvPr id="48" name="TextBox 47"/>
          <p:cNvSpPr txBox="1"/>
          <p:nvPr/>
        </p:nvSpPr>
        <p:spPr bwMode="gray">
          <a:xfrm>
            <a:off x="610849" y="3551208"/>
            <a:ext cx="5179101" cy="615553"/>
          </a:xfrm>
          <a:prstGeom prst="rect">
            <a:avLst/>
          </a:prstGeom>
          <a:noFill/>
        </p:spPr>
        <p:txBody>
          <a:bodyPr wrap="square" lIns="0" tIns="0" rIns="0" bIns="0" rtlCol="0">
            <a:spAutoFit/>
          </a:bodyPr>
          <a:lstStyle/>
          <a:p>
            <a:r>
              <a:rPr lang="en-US" sz="1000" dirty="0"/>
              <a:t>“If </a:t>
            </a:r>
            <a:r>
              <a:rPr lang="en-US" sz="1000" dirty="0" smtClean="0"/>
              <a:t>organizations </a:t>
            </a:r>
            <a:r>
              <a:rPr lang="en-US" sz="1000" dirty="0"/>
              <a:t>are focusing only on CDS legislative requirements, it’s a missed </a:t>
            </a:r>
            <a:r>
              <a:rPr lang="en-US" sz="1000" dirty="0" smtClean="0"/>
              <a:t>opportunity. </a:t>
            </a:r>
            <a:r>
              <a:rPr lang="en-US" sz="1000" b="1" dirty="0" smtClean="0"/>
              <a:t>This </a:t>
            </a:r>
            <a:r>
              <a:rPr lang="en-US" sz="1000" b="1" dirty="0"/>
              <a:t>is a chance to improve the quality of overall care </a:t>
            </a:r>
            <a:r>
              <a:rPr lang="en-US" sz="1000" dirty="0"/>
              <a:t>at your organization and create a CDS platform that enables improvement throughout the imaging </a:t>
            </a:r>
            <a:r>
              <a:rPr lang="en-US" sz="1000" dirty="0" smtClean="0"/>
              <a:t>process. </a:t>
            </a:r>
            <a:r>
              <a:rPr lang="en-US" sz="1000" b="1" dirty="0" smtClean="0"/>
              <a:t>Don’t </a:t>
            </a:r>
            <a:r>
              <a:rPr lang="en-US" sz="1000" b="1" dirty="0"/>
              <a:t>miss an opportunity to improve outcomes and provide value</a:t>
            </a:r>
            <a:r>
              <a:rPr lang="en-US" sz="1000" dirty="0"/>
              <a:t>.”</a:t>
            </a:r>
          </a:p>
        </p:txBody>
      </p:sp>
      <p:sp>
        <p:nvSpPr>
          <p:cNvPr id="49" name="TextBox 48"/>
          <p:cNvSpPr txBox="1"/>
          <p:nvPr/>
        </p:nvSpPr>
        <p:spPr bwMode="gray">
          <a:xfrm>
            <a:off x="2339064" y="4188671"/>
            <a:ext cx="3448149" cy="138499"/>
          </a:xfrm>
          <a:prstGeom prst="rect">
            <a:avLst/>
          </a:prstGeom>
          <a:noFill/>
        </p:spPr>
        <p:txBody>
          <a:bodyPr wrap="square" lIns="0" tIns="0" rIns="0" bIns="0" rtlCol="0">
            <a:spAutoFit/>
          </a:bodyPr>
          <a:lstStyle/>
          <a:p>
            <a:pPr algn="r">
              <a:spcBef>
                <a:spcPts val="500"/>
              </a:spcBef>
            </a:pPr>
            <a:r>
              <a:rPr lang="en-US" sz="900" i="1" dirty="0" smtClean="0"/>
              <a:t>Dr. </a:t>
            </a:r>
            <a:r>
              <a:rPr lang="en-US" sz="900" i="1" dirty="0"/>
              <a:t>Kevin </a:t>
            </a:r>
            <a:r>
              <a:rPr lang="en-US" sz="900" i="1" dirty="0" smtClean="0"/>
              <a:t>McEnery, MD Anderson </a:t>
            </a:r>
            <a:r>
              <a:rPr lang="en-US" sz="900" i="1" dirty="0"/>
              <a:t>Cancer Center</a:t>
            </a:r>
            <a:endParaRPr lang="en-US" sz="900" i="1" dirty="0" smtClean="0"/>
          </a:p>
        </p:txBody>
      </p:sp>
      <p:sp>
        <p:nvSpPr>
          <p:cNvPr id="50" name="TextBox 49"/>
          <p:cNvSpPr txBox="1"/>
          <p:nvPr/>
        </p:nvSpPr>
        <p:spPr bwMode="gray">
          <a:xfrm>
            <a:off x="4060978" y="2782970"/>
            <a:ext cx="1510528" cy="461665"/>
          </a:xfrm>
          <a:prstGeom prst="rect">
            <a:avLst/>
          </a:prstGeom>
          <a:noFill/>
          <a:ln>
            <a:noFill/>
          </a:ln>
        </p:spPr>
        <p:txBody>
          <a:bodyPr wrap="square" lIns="0" tIns="0" rIns="0" bIns="0" rtlCol="0">
            <a:spAutoFit/>
          </a:bodyPr>
          <a:lstStyle/>
          <a:p>
            <a:pPr algn="ctr">
              <a:spcBef>
                <a:spcPts val="500"/>
              </a:spcBef>
            </a:pPr>
            <a:r>
              <a:rPr lang="en-US" sz="1000" dirty="0" smtClean="0"/>
              <a:t>Aligns imaging’s focus of cost, quality with larger value-based initiatives</a:t>
            </a:r>
          </a:p>
        </p:txBody>
      </p:sp>
      <p:pic>
        <p:nvPicPr>
          <p:cNvPr id="51" name="Picture 50"/>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4699809" y="2332225"/>
            <a:ext cx="232867" cy="365760"/>
          </a:xfrm>
          <a:prstGeom prst="rect">
            <a:avLst/>
          </a:prstGeom>
        </p:spPr>
      </p:pic>
      <p:cxnSp>
        <p:nvCxnSpPr>
          <p:cNvPr id="52" name="Straight Connector 51"/>
          <p:cNvCxnSpPr>
            <a:stCxn id="31" idx="6"/>
          </p:cNvCxnSpPr>
          <p:nvPr/>
        </p:nvCxnSpPr>
        <p:spPr bwMode="gray">
          <a:xfrm>
            <a:off x="1652004" y="1806173"/>
            <a:ext cx="790705" cy="0"/>
          </a:xfrm>
          <a:prstGeom prst="line">
            <a:avLst/>
          </a:prstGeom>
          <a:ln w="38100">
            <a:solidFill>
              <a:schemeClr val="accent1"/>
            </a:solidFill>
            <a:headEnd type="none"/>
            <a:tailEnd type="none"/>
          </a:ln>
        </p:spPr>
        <p:style>
          <a:lnRef idx="1">
            <a:schemeClr val="dk1"/>
          </a:lnRef>
          <a:fillRef idx="0">
            <a:schemeClr val="dk1"/>
          </a:fillRef>
          <a:effectRef idx="0">
            <a:schemeClr val="dk1"/>
          </a:effectRef>
          <a:fontRef idx="minor">
            <a:schemeClr val="tx1"/>
          </a:fontRef>
        </p:style>
      </p:cxnSp>
      <p:sp>
        <p:nvSpPr>
          <p:cNvPr id="7" name="Text Placeholder 6"/>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3419095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5" y="317903"/>
            <a:ext cx="5759450" cy="276999"/>
          </a:xfrm>
        </p:spPr>
        <p:txBody>
          <a:bodyPr/>
          <a:lstStyle/>
          <a:p>
            <a:r>
              <a:rPr lang="en-US" dirty="0"/>
              <a:t>Leverage Tool </a:t>
            </a:r>
            <a:r>
              <a:rPr lang="en-US" dirty="0" smtClean="0"/>
              <a:t>to Accomplish Larger Goals</a:t>
            </a:r>
            <a:endParaRPr lang="en-US" dirty="0"/>
          </a:p>
        </p:txBody>
      </p:sp>
      <p:sp>
        <p:nvSpPr>
          <p:cNvPr id="5" name="Text Placeholder 4"/>
          <p:cNvSpPr>
            <a:spLocks noGrp="1"/>
          </p:cNvSpPr>
          <p:nvPr>
            <p:ph type="body" sz="quarter" idx="27"/>
          </p:nvPr>
        </p:nvSpPr>
        <p:spPr>
          <a:xfrm>
            <a:off x="5003006" y="4619012"/>
            <a:ext cx="1397794" cy="181588"/>
          </a:xfrm>
        </p:spPr>
        <p:txBody>
          <a:bodyPr/>
          <a:lstStyle/>
          <a:p>
            <a:r>
              <a:rPr lang="en-US" dirty="0" smtClean="0"/>
              <a:t>Source: Imaging Performance Partnership interviews and analysis. </a:t>
            </a:r>
            <a:endParaRPr lang="en-US" dirty="0"/>
          </a:p>
        </p:txBody>
      </p:sp>
      <p:sp>
        <p:nvSpPr>
          <p:cNvPr id="11" name="Text Placeholder 10"/>
          <p:cNvSpPr>
            <a:spLocks noGrp="1"/>
          </p:cNvSpPr>
          <p:nvPr>
            <p:ph type="body" sz="quarter" idx="28"/>
          </p:nvPr>
        </p:nvSpPr>
        <p:spPr/>
        <p:txBody>
          <a:bodyPr/>
          <a:lstStyle/>
          <a:p>
            <a:endParaRPr lang="en-US" dirty="0"/>
          </a:p>
        </p:txBody>
      </p:sp>
      <p:cxnSp>
        <p:nvCxnSpPr>
          <p:cNvPr id="24" name="Straight Connector 23"/>
          <p:cNvCxnSpPr/>
          <p:nvPr/>
        </p:nvCxnSpPr>
        <p:spPr bwMode="gray">
          <a:xfrm flipH="1">
            <a:off x="3722687" y="2400300"/>
            <a:ext cx="2184604"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 Placeholder 3"/>
          <p:cNvSpPr txBox="1">
            <a:spLocks/>
          </p:cNvSpPr>
          <p:nvPr/>
        </p:nvSpPr>
        <p:spPr bwMode="gray">
          <a:xfrm>
            <a:off x="629719" y="1942193"/>
            <a:ext cx="2013855" cy="369332"/>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00"/>
              </a:spcBef>
              <a:buNone/>
            </a:pPr>
            <a:r>
              <a:rPr lang="en-US" sz="1200" dirty="0">
                <a:solidFill>
                  <a:schemeClr val="tx1"/>
                </a:solidFill>
              </a:rPr>
              <a:t>Decrease Inappropriate Utilization</a:t>
            </a:r>
          </a:p>
        </p:txBody>
      </p:sp>
      <p:sp>
        <p:nvSpPr>
          <p:cNvPr id="26" name="Text Placeholder 4"/>
          <p:cNvSpPr txBox="1">
            <a:spLocks/>
          </p:cNvSpPr>
          <p:nvPr/>
        </p:nvSpPr>
        <p:spPr bwMode="gray">
          <a:xfrm>
            <a:off x="3786479" y="1942193"/>
            <a:ext cx="2079878" cy="369332"/>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500"/>
              </a:spcBef>
              <a:buNone/>
            </a:pPr>
            <a:r>
              <a:rPr lang="en-US" sz="1200" dirty="0">
                <a:solidFill>
                  <a:schemeClr val="tx1"/>
                </a:solidFill>
              </a:rPr>
              <a:t>Standardize Appropriate </a:t>
            </a:r>
            <a:r>
              <a:rPr lang="en-US" sz="1200" dirty="0" smtClean="0">
                <a:solidFill>
                  <a:schemeClr val="tx1"/>
                </a:solidFill>
              </a:rPr>
              <a:t>Imaging Use</a:t>
            </a:r>
            <a:endParaRPr lang="en-US" sz="1200" dirty="0">
              <a:solidFill>
                <a:schemeClr val="tx1"/>
              </a:solidFill>
            </a:endParaRPr>
          </a:p>
        </p:txBody>
      </p:sp>
      <p:cxnSp>
        <p:nvCxnSpPr>
          <p:cNvPr id="28" name="Straight Connector 27"/>
          <p:cNvCxnSpPr/>
          <p:nvPr/>
        </p:nvCxnSpPr>
        <p:spPr bwMode="gray">
          <a:xfrm flipH="1">
            <a:off x="488046" y="2400300"/>
            <a:ext cx="2205535"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gray">
          <a:xfrm>
            <a:off x="2119455" y="1386720"/>
            <a:ext cx="2161890" cy="1845578"/>
            <a:chOff x="3003550" y="1223963"/>
            <a:chExt cx="2773363" cy="2401888"/>
          </a:xfrm>
          <a:solidFill>
            <a:schemeClr val="bg2"/>
          </a:solidFill>
        </p:grpSpPr>
        <p:sp>
          <p:nvSpPr>
            <p:cNvPr id="32" name="Freeform 5"/>
            <p:cNvSpPr>
              <a:spLocks/>
            </p:cNvSpPr>
            <p:nvPr/>
          </p:nvSpPr>
          <p:spPr bwMode="gray">
            <a:xfrm>
              <a:off x="3003550" y="3525838"/>
              <a:ext cx="2773363" cy="100013"/>
            </a:xfrm>
            <a:custGeom>
              <a:avLst/>
              <a:gdLst>
                <a:gd name="T0" fmla="*/ 2721 w 2903"/>
                <a:gd name="T1" fmla="*/ 0 h 104"/>
                <a:gd name="T2" fmla="*/ 2721 w 2903"/>
                <a:gd name="T3" fmla="*/ 0 h 104"/>
                <a:gd name="T4" fmla="*/ 181 w 2903"/>
                <a:gd name="T5" fmla="*/ 0 h 104"/>
                <a:gd name="T6" fmla="*/ 0 w 2903"/>
                <a:gd name="T7" fmla="*/ 104 h 104"/>
                <a:gd name="T8" fmla="*/ 2903 w 2903"/>
                <a:gd name="T9" fmla="*/ 104 h 104"/>
                <a:gd name="T10" fmla="*/ 2721 w 2903"/>
                <a:gd name="T11" fmla="*/ 0 h 104"/>
              </a:gdLst>
              <a:ahLst/>
              <a:cxnLst>
                <a:cxn ang="0">
                  <a:pos x="T0" y="T1"/>
                </a:cxn>
                <a:cxn ang="0">
                  <a:pos x="T2" y="T3"/>
                </a:cxn>
                <a:cxn ang="0">
                  <a:pos x="T4" y="T5"/>
                </a:cxn>
                <a:cxn ang="0">
                  <a:pos x="T6" y="T7"/>
                </a:cxn>
                <a:cxn ang="0">
                  <a:pos x="T8" y="T9"/>
                </a:cxn>
                <a:cxn ang="0">
                  <a:pos x="T10" y="T11"/>
                </a:cxn>
              </a:cxnLst>
              <a:rect l="0" t="0" r="r" b="b"/>
              <a:pathLst>
                <a:path w="2903" h="104">
                  <a:moveTo>
                    <a:pt x="2721" y="0"/>
                  </a:moveTo>
                  <a:lnTo>
                    <a:pt x="2721" y="0"/>
                  </a:lnTo>
                  <a:lnTo>
                    <a:pt x="181" y="0"/>
                  </a:lnTo>
                  <a:lnTo>
                    <a:pt x="0" y="104"/>
                  </a:lnTo>
                  <a:lnTo>
                    <a:pt x="2903" y="104"/>
                  </a:lnTo>
                  <a:lnTo>
                    <a:pt x="2721" y="0"/>
                  </a:lnTo>
                  <a:close/>
                </a:path>
              </a:pathLst>
            </a:custGeom>
            <a:grp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6"/>
            <p:cNvSpPr>
              <a:spLocks/>
            </p:cNvSpPr>
            <p:nvPr/>
          </p:nvSpPr>
          <p:spPr bwMode="gray">
            <a:xfrm>
              <a:off x="3003550" y="1223963"/>
              <a:ext cx="1385888" cy="2401888"/>
            </a:xfrm>
            <a:custGeom>
              <a:avLst/>
              <a:gdLst>
                <a:gd name="T0" fmla="*/ 181 w 1451"/>
                <a:gd name="T1" fmla="*/ 2410 h 2514"/>
                <a:gd name="T2" fmla="*/ 181 w 1451"/>
                <a:gd name="T3" fmla="*/ 2410 h 2514"/>
                <a:gd name="T4" fmla="*/ 1451 w 1451"/>
                <a:gd name="T5" fmla="*/ 211 h 2514"/>
                <a:gd name="T6" fmla="*/ 1451 w 1451"/>
                <a:gd name="T7" fmla="*/ 0 h 2514"/>
                <a:gd name="T8" fmla="*/ 0 w 1451"/>
                <a:gd name="T9" fmla="*/ 2514 h 2514"/>
                <a:gd name="T10" fmla="*/ 181 w 1451"/>
                <a:gd name="T11" fmla="*/ 2410 h 2514"/>
              </a:gdLst>
              <a:ahLst/>
              <a:cxnLst>
                <a:cxn ang="0">
                  <a:pos x="T0" y="T1"/>
                </a:cxn>
                <a:cxn ang="0">
                  <a:pos x="T2" y="T3"/>
                </a:cxn>
                <a:cxn ang="0">
                  <a:pos x="T4" y="T5"/>
                </a:cxn>
                <a:cxn ang="0">
                  <a:pos x="T6" y="T7"/>
                </a:cxn>
                <a:cxn ang="0">
                  <a:pos x="T8" y="T9"/>
                </a:cxn>
                <a:cxn ang="0">
                  <a:pos x="T10" y="T11"/>
                </a:cxn>
              </a:cxnLst>
              <a:rect l="0" t="0" r="r" b="b"/>
              <a:pathLst>
                <a:path w="1451" h="2514">
                  <a:moveTo>
                    <a:pt x="181" y="2410"/>
                  </a:moveTo>
                  <a:lnTo>
                    <a:pt x="181" y="2410"/>
                  </a:lnTo>
                  <a:lnTo>
                    <a:pt x="1451" y="211"/>
                  </a:lnTo>
                  <a:lnTo>
                    <a:pt x="1451" y="0"/>
                  </a:lnTo>
                  <a:lnTo>
                    <a:pt x="0" y="2514"/>
                  </a:lnTo>
                  <a:lnTo>
                    <a:pt x="181" y="2410"/>
                  </a:lnTo>
                  <a:close/>
                </a:path>
              </a:pathLst>
            </a:custGeom>
            <a:grp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7"/>
            <p:cNvSpPr>
              <a:spLocks/>
            </p:cNvSpPr>
            <p:nvPr/>
          </p:nvSpPr>
          <p:spPr bwMode="gray">
            <a:xfrm>
              <a:off x="4389438" y="1223963"/>
              <a:ext cx="1387475" cy="2401888"/>
            </a:xfrm>
            <a:custGeom>
              <a:avLst/>
              <a:gdLst>
                <a:gd name="T0" fmla="*/ 0 w 1452"/>
                <a:gd name="T1" fmla="*/ 0 h 2514"/>
                <a:gd name="T2" fmla="*/ 0 w 1452"/>
                <a:gd name="T3" fmla="*/ 0 h 2514"/>
                <a:gd name="T4" fmla="*/ 0 w 1452"/>
                <a:gd name="T5" fmla="*/ 211 h 2514"/>
                <a:gd name="T6" fmla="*/ 1270 w 1452"/>
                <a:gd name="T7" fmla="*/ 2410 h 2514"/>
                <a:gd name="T8" fmla="*/ 1452 w 1452"/>
                <a:gd name="T9" fmla="*/ 2514 h 2514"/>
                <a:gd name="T10" fmla="*/ 0 w 1452"/>
                <a:gd name="T11" fmla="*/ 0 h 2514"/>
              </a:gdLst>
              <a:ahLst/>
              <a:cxnLst>
                <a:cxn ang="0">
                  <a:pos x="T0" y="T1"/>
                </a:cxn>
                <a:cxn ang="0">
                  <a:pos x="T2" y="T3"/>
                </a:cxn>
                <a:cxn ang="0">
                  <a:pos x="T4" y="T5"/>
                </a:cxn>
                <a:cxn ang="0">
                  <a:pos x="T6" y="T7"/>
                </a:cxn>
                <a:cxn ang="0">
                  <a:pos x="T8" y="T9"/>
                </a:cxn>
                <a:cxn ang="0">
                  <a:pos x="T10" y="T11"/>
                </a:cxn>
              </a:cxnLst>
              <a:rect l="0" t="0" r="r" b="b"/>
              <a:pathLst>
                <a:path w="1452" h="2514">
                  <a:moveTo>
                    <a:pt x="0" y="0"/>
                  </a:moveTo>
                  <a:lnTo>
                    <a:pt x="0" y="0"/>
                  </a:lnTo>
                  <a:lnTo>
                    <a:pt x="0" y="211"/>
                  </a:lnTo>
                  <a:lnTo>
                    <a:pt x="1270" y="2410"/>
                  </a:lnTo>
                  <a:lnTo>
                    <a:pt x="1452" y="2514"/>
                  </a:lnTo>
                  <a:lnTo>
                    <a:pt x="0" y="0"/>
                  </a:lnTo>
                  <a:close/>
                </a:path>
              </a:pathLst>
            </a:custGeom>
            <a:grp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Text Placeholder 2"/>
          <p:cNvSpPr>
            <a:spLocks noGrp="1"/>
          </p:cNvSpPr>
          <p:nvPr>
            <p:ph type="body" sz="quarter" idx="26"/>
          </p:nvPr>
        </p:nvSpPr>
        <p:spPr/>
        <p:txBody>
          <a:bodyPr/>
          <a:lstStyle/>
          <a:p>
            <a:endParaRPr lang="en-US"/>
          </a:p>
        </p:txBody>
      </p:sp>
      <p:sp>
        <p:nvSpPr>
          <p:cNvPr id="6" name="Text Placeholder 5"/>
          <p:cNvSpPr>
            <a:spLocks noGrp="1"/>
          </p:cNvSpPr>
          <p:nvPr>
            <p:ph type="body" sz="quarter" idx="25"/>
          </p:nvPr>
        </p:nvSpPr>
        <p:spPr>
          <a:xfrm>
            <a:off x="320675" y="718356"/>
            <a:ext cx="5760720" cy="215444"/>
          </a:xfrm>
        </p:spPr>
        <p:txBody>
          <a:bodyPr/>
          <a:lstStyle/>
          <a:p>
            <a:endParaRPr lang="en-US" dirty="0"/>
          </a:p>
        </p:txBody>
      </p:sp>
      <p:sp>
        <p:nvSpPr>
          <p:cNvPr id="27" name="TextBox 26"/>
          <p:cNvSpPr txBox="1"/>
          <p:nvPr/>
        </p:nvSpPr>
        <p:spPr bwMode="gray">
          <a:xfrm>
            <a:off x="2562179" y="2468604"/>
            <a:ext cx="1219739" cy="553998"/>
          </a:xfrm>
          <a:prstGeom prst="rect">
            <a:avLst/>
          </a:prstGeom>
          <a:noFill/>
        </p:spPr>
        <p:txBody>
          <a:bodyPr wrap="square" lIns="0" tIns="0" rIns="0" bIns="0" rtlCol="0">
            <a:spAutoFit/>
          </a:bodyPr>
          <a:lstStyle/>
          <a:p>
            <a:pPr algn="ctr"/>
            <a:r>
              <a:rPr lang="en-US" sz="1200" b="1" dirty="0" smtClean="0">
                <a:solidFill>
                  <a:schemeClr val="accent6"/>
                </a:solidFill>
              </a:rPr>
              <a:t>CDS </a:t>
            </a:r>
          </a:p>
          <a:p>
            <a:pPr algn="ctr"/>
            <a:r>
              <a:rPr lang="en-US" sz="1200" b="1" dirty="0" smtClean="0">
                <a:solidFill>
                  <a:schemeClr val="accent6"/>
                </a:solidFill>
              </a:rPr>
              <a:t>Implementation </a:t>
            </a:r>
          </a:p>
          <a:p>
            <a:pPr algn="ctr"/>
            <a:r>
              <a:rPr lang="en-US" sz="1200" b="1" dirty="0" smtClean="0">
                <a:solidFill>
                  <a:schemeClr val="accent6"/>
                </a:solidFill>
              </a:rPr>
              <a:t>Complete</a:t>
            </a:r>
          </a:p>
        </p:txBody>
      </p:sp>
      <p:pic>
        <p:nvPicPr>
          <p:cNvPr id="29" name="Picture 28"/>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017520" y="2079650"/>
            <a:ext cx="365760" cy="320650"/>
          </a:xfrm>
          <a:prstGeom prst="rect">
            <a:avLst/>
          </a:prstGeom>
        </p:spPr>
      </p:pic>
      <p:pic>
        <p:nvPicPr>
          <p:cNvPr id="17" name="Picture 16"/>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575805" y="2801336"/>
            <a:ext cx="548640" cy="357428"/>
          </a:xfrm>
          <a:prstGeom prst="rect">
            <a:avLst/>
          </a:prstGeom>
        </p:spPr>
      </p:pic>
      <p:pic>
        <p:nvPicPr>
          <p:cNvPr id="18" name="Picture 17"/>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5259222" y="2716320"/>
            <a:ext cx="499264" cy="548640"/>
          </a:xfrm>
          <a:prstGeom prst="rect">
            <a:avLst/>
          </a:prstGeom>
        </p:spPr>
      </p:pic>
      <p:sp>
        <p:nvSpPr>
          <p:cNvPr id="19" name="Down Arrow 18"/>
          <p:cNvSpPr/>
          <p:nvPr/>
        </p:nvSpPr>
        <p:spPr bwMode="gray">
          <a:xfrm>
            <a:off x="1319693" y="2418901"/>
            <a:ext cx="180253" cy="326182"/>
          </a:xfrm>
          <a:prstGeom prst="downArrow">
            <a:avLst/>
          </a:prstGeom>
          <a:solidFill>
            <a:schemeClr val="accent6"/>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0" name="Down Arrow 19"/>
          <p:cNvSpPr/>
          <p:nvPr/>
        </p:nvSpPr>
        <p:spPr bwMode="gray">
          <a:xfrm>
            <a:off x="4757556" y="2418901"/>
            <a:ext cx="180253" cy="326182"/>
          </a:xfrm>
          <a:prstGeom prst="downArrow">
            <a:avLst/>
          </a:prstGeom>
          <a:solidFill>
            <a:schemeClr val="accent6"/>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1" name="TextBox 20"/>
          <p:cNvSpPr txBox="1"/>
          <p:nvPr/>
        </p:nvSpPr>
        <p:spPr bwMode="gray">
          <a:xfrm>
            <a:off x="4408700" y="2906919"/>
            <a:ext cx="1596290" cy="646331"/>
          </a:xfrm>
          <a:prstGeom prst="rect">
            <a:avLst/>
          </a:prstGeom>
          <a:noFill/>
        </p:spPr>
        <p:txBody>
          <a:bodyPr wrap="square" lIns="0" tIns="0" rIns="0" bIns="0" rtlCol="0">
            <a:spAutoFit/>
          </a:bodyPr>
          <a:lstStyle/>
          <a:p>
            <a:pPr>
              <a:spcBef>
                <a:spcPts val="500"/>
              </a:spcBef>
            </a:pPr>
            <a:r>
              <a:rPr lang="en-US" sz="1400" b="1" dirty="0" smtClean="0"/>
              <a:t>Goal #2: </a:t>
            </a:r>
          </a:p>
          <a:p>
            <a:r>
              <a:rPr lang="en-US" sz="1400" b="1" dirty="0" smtClean="0"/>
              <a:t>Integrate Imaging in Care Pathways</a:t>
            </a:r>
          </a:p>
        </p:txBody>
      </p:sp>
      <p:sp>
        <p:nvSpPr>
          <p:cNvPr id="22" name="TextBox 21"/>
          <p:cNvSpPr txBox="1"/>
          <p:nvPr/>
        </p:nvSpPr>
        <p:spPr bwMode="gray">
          <a:xfrm>
            <a:off x="790241" y="2906919"/>
            <a:ext cx="1456774" cy="646331"/>
          </a:xfrm>
          <a:prstGeom prst="rect">
            <a:avLst/>
          </a:prstGeom>
          <a:noFill/>
        </p:spPr>
        <p:txBody>
          <a:bodyPr wrap="square" lIns="0" tIns="0" rIns="0" bIns="0" rtlCol="0">
            <a:spAutoFit/>
          </a:bodyPr>
          <a:lstStyle/>
          <a:p>
            <a:pPr>
              <a:spcBef>
                <a:spcPts val="500"/>
              </a:spcBef>
            </a:pPr>
            <a:r>
              <a:rPr lang="en-US" sz="1400" b="1" dirty="0" smtClean="0"/>
              <a:t>Goal #1: Streamline Preauthorization</a:t>
            </a:r>
          </a:p>
        </p:txBody>
      </p:sp>
    </p:spTree>
    <p:extLst>
      <p:ext uri="{BB962C8B-B14F-4D97-AF65-F5344CB8AC3E}">
        <p14:creationId xmlns:p14="http://schemas.microsoft.com/office/powerpoint/2010/main" val="1458180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5" y="317903"/>
            <a:ext cx="6123374" cy="276999"/>
          </a:xfrm>
        </p:spPr>
        <p:txBody>
          <a:bodyPr/>
          <a:lstStyle/>
          <a:p>
            <a:r>
              <a:rPr lang="en-US" dirty="0" smtClean="0"/>
              <a:t>Sharing Responsibility for Utilization Management</a:t>
            </a:r>
            <a:endParaRPr lang="en-US" dirty="0"/>
          </a:p>
        </p:txBody>
      </p:sp>
      <p:sp>
        <p:nvSpPr>
          <p:cNvPr id="5" name="Text Placeholder 4"/>
          <p:cNvSpPr>
            <a:spLocks noGrp="1"/>
          </p:cNvSpPr>
          <p:nvPr>
            <p:ph type="body" sz="quarter" idx="27"/>
          </p:nvPr>
        </p:nvSpPr>
        <p:spPr>
          <a:xfrm>
            <a:off x="5003006" y="4619012"/>
            <a:ext cx="1397794" cy="181588"/>
          </a:xfrm>
        </p:spPr>
        <p:txBody>
          <a:bodyPr/>
          <a:lstStyle/>
          <a:p>
            <a:r>
              <a:rPr lang="en-US" dirty="0" smtClean="0"/>
              <a:t>Source: Imaging Performance Partnership interviews and analysis.</a:t>
            </a:r>
            <a:endParaRPr lang="en-US" dirty="0"/>
          </a:p>
        </p:txBody>
      </p:sp>
      <p:sp>
        <p:nvSpPr>
          <p:cNvPr id="6" name="Text Placeholder 5"/>
          <p:cNvSpPr>
            <a:spLocks noGrp="1"/>
          </p:cNvSpPr>
          <p:nvPr>
            <p:ph type="body" sz="quarter" idx="28"/>
          </p:nvPr>
        </p:nvSpPr>
        <p:spPr>
          <a:xfrm>
            <a:off x="-1" y="4386215"/>
            <a:ext cx="3172692" cy="234740"/>
          </a:xfrm>
        </p:spPr>
        <p:txBody>
          <a:bodyPr numCol="2"/>
          <a:lstStyle/>
          <a:p>
            <a:r>
              <a:rPr lang="en-US" dirty="0" smtClean="0"/>
              <a:t>Pseudonym. </a:t>
            </a:r>
          </a:p>
          <a:p>
            <a:r>
              <a:rPr lang="en-US" dirty="0" smtClean="0"/>
              <a:t>Appropriate </a:t>
            </a:r>
            <a:r>
              <a:rPr lang="en-US" dirty="0"/>
              <a:t>exams those scored 7-9 on American College of Radiology Appropriateness </a:t>
            </a:r>
            <a:r>
              <a:rPr lang="en-US" dirty="0" smtClean="0"/>
              <a:t>Scale.</a:t>
            </a:r>
          </a:p>
          <a:p>
            <a:r>
              <a:rPr lang="en-US" dirty="0" smtClean="0"/>
              <a:t>Exams scored 1-6, </a:t>
            </a:r>
            <a:r>
              <a:rPr lang="en-US" dirty="0"/>
              <a:t>unscored exams, and those outside of </a:t>
            </a:r>
            <a:r>
              <a:rPr lang="en-US" dirty="0" smtClean="0"/>
              <a:t>CDS.</a:t>
            </a:r>
            <a:endParaRPr lang="en-US" dirty="0"/>
          </a:p>
        </p:txBody>
      </p:sp>
      <p:sp>
        <p:nvSpPr>
          <p:cNvPr id="7" name="Rectangle 10"/>
          <p:cNvSpPr/>
          <p:nvPr/>
        </p:nvSpPr>
        <p:spPr bwMode="gray">
          <a:xfrm>
            <a:off x="1019958" y="1986052"/>
            <a:ext cx="693310" cy="1935025"/>
          </a:xfrm>
          <a:custGeom>
            <a:avLst/>
            <a:gdLst>
              <a:gd name="connsiteX0" fmla="*/ 0 w 763104"/>
              <a:gd name="connsiteY0" fmla="*/ 0 h 2886776"/>
              <a:gd name="connsiteX1" fmla="*/ 763104 w 763104"/>
              <a:gd name="connsiteY1" fmla="*/ 0 h 2886776"/>
              <a:gd name="connsiteX2" fmla="*/ 763104 w 763104"/>
              <a:gd name="connsiteY2" fmla="*/ 2886776 h 2886776"/>
              <a:gd name="connsiteX3" fmla="*/ 0 w 763104"/>
              <a:gd name="connsiteY3" fmla="*/ 2886776 h 2886776"/>
              <a:gd name="connsiteX4" fmla="*/ 0 w 763104"/>
              <a:gd name="connsiteY4" fmla="*/ 0 h 2886776"/>
              <a:gd name="connsiteX0" fmla="*/ 763104 w 854544"/>
              <a:gd name="connsiteY0" fmla="*/ 2886776 h 2978216"/>
              <a:gd name="connsiteX1" fmla="*/ 0 w 854544"/>
              <a:gd name="connsiteY1" fmla="*/ 2886776 h 2978216"/>
              <a:gd name="connsiteX2" fmla="*/ 0 w 854544"/>
              <a:gd name="connsiteY2" fmla="*/ 0 h 2978216"/>
              <a:gd name="connsiteX3" fmla="*/ 763104 w 854544"/>
              <a:gd name="connsiteY3" fmla="*/ 0 h 2978216"/>
              <a:gd name="connsiteX4" fmla="*/ 854544 w 854544"/>
              <a:gd name="connsiteY4" fmla="*/ 2978216 h 2978216"/>
              <a:gd name="connsiteX0" fmla="*/ 763104 w 763104"/>
              <a:gd name="connsiteY0" fmla="*/ 2886776 h 2886776"/>
              <a:gd name="connsiteX1" fmla="*/ 0 w 763104"/>
              <a:gd name="connsiteY1" fmla="*/ 2886776 h 2886776"/>
              <a:gd name="connsiteX2" fmla="*/ 0 w 763104"/>
              <a:gd name="connsiteY2" fmla="*/ 0 h 2886776"/>
              <a:gd name="connsiteX3" fmla="*/ 763104 w 763104"/>
              <a:gd name="connsiteY3" fmla="*/ 0 h 2886776"/>
            </a:gdLst>
            <a:ahLst/>
            <a:cxnLst>
              <a:cxn ang="0">
                <a:pos x="connsiteX0" y="connsiteY0"/>
              </a:cxn>
              <a:cxn ang="0">
                <a:pos x="connsiteX1" y="connsiteY1"/>
              </a:cxn>
              <a:cxn ang="0">
                <a:pos x="connsiteX2" y="connsiteY2"/>
              </a:cxn>
              <a:cxn ang="0">
                <a:pos x="connsiteX3" y="connsiteY3"/>
              </a:cxn>
            </a:cxnLst>
            <a:rect l="l" t="t" r="r" b="b"/>
            <a:pathLst>
              <a:path w="763104" h="2886776">
                <a:moveTo>
                  <a:pt x="763104" y="2886776"/>
                </a:moveTo>
                <a:lnTo>
                  <a:pt x="0" y="2886776"/>
                </a:lnTo>
                <a:lnTo>
                  <a:pt x="0" y="0"/>
                </a:lnTo>
                <a:lnTo>
                  <a:pt x="763104" y="0"/>
                </a:lnTo>
              </a:path>
            </a:pathLst>
          </a:custGeom>
          <a:noFill/>
          <a:ln w="12700">
            <a:solidFill>
              <a:schemeClr val="accent6"/>
            </a:solidFill>
            <a:miter lim="800000"/>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2" name="Rectangle 11"/>
          <p:cNvSpPr/>
          <p:nvPr/>
        </p:nvSpPr>
        <p:spPr bwMode="gray">
          <a:xfrm>
            <a:off x="248793" y="2157884"/>
            <a:ext cx="1557147" cy="1576477"/>
          </a:xfrm>
          <a:prstGeom prst="rect">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294" y="2412722"/>
            <a:ext cx="390144" cy="457200"/>
          </a:xfrm>
          <a:prstGeom prst="rect">
            <a:avLst/>
          </a:prstGeom>
        </p:spPr>
      </p:pic>
      <p:sp>
        <p:nvSpPr>
          <p:cNvPr id="34" name="TextBox 33"/>
          <p:cNvSpPr txBox="1"/>
          <p:nvPr/>
        </p:nvSpPr>
        <p:spPr bwMode="gray">
          <a:xfrm>
            <a:off x="494108" y="3051610"/>
            <a:ext cx="1066517" cy="276999"/>
          </a:xfrm>
          <a:prstGeom prst="rect">
            <a:avLst/>
          </a:prstGeom>
          <a:noFill/>
          <a:ln w="6350">
            <a:noFill/>
          </a:ln>
          <a:effectLst/>
        </p:spPr>
        <p:txBody>
          <a:bodyPr wrap="square" lIns="0" tIns="0" rIns="0" bIns="0" rtlCol="0">
            <a:spAutoFit/>
          </a:bodyPr>
          <a:lstStyle/>
          <a:p>
            <a:r>
              <a:rPr lang="en-US" sz="900" b="1" dirty="0" smtClean="0"/>
              <a:t>Ordering Providers </a:t>
            </a:r>
          </a:p>
          <a:p>
            <a:r>
              <a:rPr lang="en-US" sz="900" b="1" dirty="0" smtClean="0"/>
              <a:t>Consult CDS</a:t>
            </a:r>
            <a:endParaRPr lang="en-US" sz="900" dirty="0" smtClean="0">
              <a:latin typeface="+mn-lt"/>
            </a:endParaRPr>
          </a:p>
        </p:txBody>
      </p:sp>
      <p:sp>
        <p:nvSpPr>
          <p:cNvPr id="20" name="Rectangle 19"/>
          <p:cNvSpPr/>
          <p:nvPr/>
        </p:nvSpPr>
        <p:spPr bwMode="gray">
          <a:xfrm>
            <a:off x="1809960" y="1582748"/>
            <a:ext cx="1937624" cy="1152144"/>
          </a:xfrm>
          <a:prstGeom prst="rect">
            <a:avLst/>
          </a:prstGeom>
          <a:solidFill>
            <a:schemeClr val="accent3"/>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2" name="TextBox 21"/>
          <p:cNvSpPr txBox="1"/>
          <p:nvPr/>
        </p:nvSpPr>
        <p:spPr bwMode="gray">
          <a:xfrm>
            <a:off x="2003908" y="2141603"/>
            <a:ext cx="1562252" cy="453970"/>
          </a:xfrm>
          <a:prstGeom prst="rect">
            <a:avLst/>
          </a:prstGeom>
          <a:noFill/>
          <a:ln w="6350">
            <a:noFill/>
          </a:ln>
          <a:effectLst/>
        </p:spPr>
        <p:txBody>
          <a:bodyPr wrap="square" lIns="0" tIns="0" rIns="0" bIns="0" rtlCol="0">
            <a:spAutoFit/>
          </a:bodyPr>
          <a:lstStyle/>
          <a:p>
            <a:r>
              <a:rPr lang="en-US" sz="900" b="1" dirty="0">
                <a:solidFill>
                  <a:schemeClr val="bg1"/>
                </a:solidFill>
              </a:rPr>
              <a:t>Appropriate </a:t>
            </a:r>
            <a:r>
              <a:rPr lang="en-US" sz="900" b="1" dirty="0" smtClean="0">
                <a:solidFill>
                  <a:schemeClr val="bg1"/>
                </a:solidFill>
              </a:rPr>
              <a:t>Exams</a:t>
            </a:r>
            <a:r>
              <a:rPr lang="en-US" sz="900" baseline="30000" dirty="0">
                <a:solidFill>
                  <a:schemeClr val="bg1"/>
                </a:solidFill>
              </a:rPr>
              <a:t>2</a:t>
            </a:r>
            <a:r>
              <a:rPr lang="en-US" sz="900" b="1" dirty="0" smtClean="0">
                <a:solidFill>
                  <a:schemeClr val="bg1"/>
                </a:solidFill>
              </a:rPr>
              <a:t> Automatically Preauthorized</a:t>
            </a:r>
          </a:p>
          <a:p>
            <a:pPr>
              <a:spcBef>
                <a:spcPts val="300"/>
              </a:spcBef>
            </a:pPr>
            <a:r>
              <a:rPr lang="en-US" sz="900" i="1" dirty="0" smtClean="0">
                <a:solidFill>
                  <a:schemeClr val="bg1"/>
                </a:solidFill>
              </a:rPr>
              <a:t>Managed by Health System </a:t>
            </a:r>
            <a:r>
              <a:rPr lang="en-US" sz="900" b="1" i="1" dirty="0" smtClean="0">
                <a:solidFill>
                  <a:schemeClr val="bg1"/>
                </a:solidFill>
              </a:rPr>
              <a:t> </a:t>
            </a: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1291" y="1749427"/>
            <a:ext cx="365760" cy="291975"/>
          </a:xfrm>
          <a:prstGeom prst="rect">
            <a:avLst/>
          </a:prstGeom>
        </p:spPr>
      </p:pic>
      <p:sp>
        <p:nvSpPr>
          <p:cNvPr id="23" name="Rectangle 22"/>
          <p:cNvSpPr/>
          <p:nvPr/>
        </p:nvSpPr>
        <p:spPr bwMode="gray">
          <a:xfrm>
            <a:off x="1809959" y="2931229"/>
            <a:ext cx="1937625" cy="1152285"/>
          </a:xfrm>
          <a:prstGeom prst="rect">
            <a:avLst/>
          </a:prstGeom>
          <a:solidFill>
            <a:schemeClr val="accent3"/>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5" name="TextBox 24"/>
          <p:cNvSpPr txBox="1"/>
          <p:nvPr/>
        </p:nvSpPr>
        <p:spPr bwMode="gray">
          <a:xfrm>
            <a:off x="2003908" y="3467107"/>
            <a:ext cx="1562252" cy="453970"/>
          </a:xfrm>
          <a:prstGeom prst="rect">
            <a:avLst/>
          </a:prstGeom>
          <a:noFill/>
          <a:ln w="6350">
            <a:noFill/>
          </a:ln>
          <a:effectLst/>
        </p:spPr>
        <p:txBody>
          <a:bodyPr wrap="square" lIns="0" tIns="0" rIns="0" bIns="0" rtlCol="0">
            <a:spAutoFit/>
          </a:bodyPr>
          <a:lstStyle/>
          <a:p>
            <a:r>
              <a:rPr lang="en-US" sz="900" b="1" dirty="0" smtClean="0">
                <a:solidFill>
                  <a:schemeClr val="bg1"/>
                </a:solidFill>
              </a:rPr>
              <a:t>All Other Exams</a:t>
            </a:r>
            <a:r>
              <a:rPr lang="en-US" sz="900" b="1" baseline="30000" dirty="0">
                <a:solidFill>
                  <a:schemeClr val="bg1"/>
                </a:solidFill>
              </a:rPr>
              <a:t>3</a:t>
            </a:r>
            <a:r>
              <a:rPr lang="en-US" sz="900" b="1" dirty="0" smtClean="0">
                <a:solidFill>
                  <a:schemeClr val="bg1"/>
                </a:solidFill>
              </a:rPr>
              <a:t> Undergo Preauthorization Process</a:t>
            </a:r>
          </a:p>
          <a:p>
            <a:pPr>
              <a:spcBef>
                <a:spcPts val="300"/>
              </a:spcBef>
            </a:pPr>
            <a:r>
              <a:rPr lang="en-US" sz="900" i="1" dirty="0" smtClean="0">
                <a:solidFill>
                  <a:schemeClr val="bg1"/>
                </a:solidFill>
              </a:rPr>
              <a:t>Managed by RBM</a:t>
            </a:r>
            <a:r>
              <a:rPr lang="en-US" sz="900" b="1" i="1" dirty="0" smtClean="0">
                <a:solidFill>
                  <a:schemeClr val="bg1"/>
                </a:solidFill>
              </a:rPr>
              <a:t> </a:t>
            </a:r>
            <a:endParaRPr lang="en-US" sz="900" b="1" i="1" dirty="0">
              <a:solidFill>
                <a:schemeClr val="bg1"/>
              </a:solidFill>
            </a:endParaRPr>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1290" y="3004364"/>
            <a:ext cx="365760" cy="365760"/>
          </a:xfrm>
          <a:prstGeom prst="rect">
            <a:avLst/>
          </a:prstGeom>
        </p:spPr>
      </p:pic>
      <p:grpSp>
        <p:nvGrpSpPr>
          <p:cNvPr id="13" name="Group 12"/>
          <p:cNvGrpSpPr/>
          <p:nvPr/>
        </p:nvGrpSpPr>
        <p:grpSpPr>
          <a:xfrm>
            <a:off x="4006192" y="1582748"/>
            <a:ext cx="2080283" cy="1313968"/>
            <a:chOff x="4006192" y="1423427"/>
            <a:chExt cx="2080283" cy="1313968"/>
          </a:xfrm>
        </p:grpSpPr>
        <p:sp>
          <p:nvSpPr>
            <p:cNvPr id="41" name="Isosceles Triangle 40"/>
            <p:cNvSpPr/>
            <p:nvPr/>
          </p:nvSpPr>
          <p:spPr bwMode="gray">
            <a:xfrm rot="5400000" flipH="1">
              <a:off x="3992031" y="1759046"/>
              <a:ext cx="205334" cy="177012"/>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TextBox 41"/>
            <p:cNvSpPr txBox="1"/>
            <p:nvPr/>
          </p:nvSpPr>
          <p:spPr bwMode="gray">
            <a:xfrm>
              <a:off x="4247803" y="1709053"/>
              <a:ext cx="1838672" cy="276999"/>
            </a:xfrm>
            <a:prstGeom prst="rect">
              <a:avLst/>
            </a:prstGeom>
            <a:noFill/>
          </p:spPr>
          <p:txBody>
            <a:bodyPr wrap="square" lIns="0" tIns="0" rIns="0" bIns="0" rtlCol="0">
              <a:spAutoFit/>
            </a:bodyPr>
            <a:lstStyle/>
            <a:p>
              <a:pPr>
                <a:spcBef>
                  <a:spcPts val="500"/>
                </a:spcBef>
              </a:pPr>
              <a:r>
                <a:rPr lang="en-US" sz="900" dirty="0" smtClean="0"/>
                <a:t>Schedulers trained to accept same-day exams for preapproved orders</a:t>
              </a:r>
              <a:endParaRPr lang="en-US" sz="900" dirty="0"/>
            </a:p>
          </p:txBody>
        </p:sp>
        <p:sp>
          <p:nvSpPr>
            <p:cNvPr id="43" name="TextBox 42"/>
            <p:cNvSpPr txBox="1"/>
            <p:nvPr/>
          </p:nvSpPr>
          <p:spPr bwMode="gray">
            <a:xfrm>
              <a:off x="4006192" y="1423427"/>
              <a:ext cx="1531074" cy="153888"/>
            </a:xfrm>
            <a:prstGeom prst="rect">
              <a:avLst/>
            </a:prstGeom>
            <a:noFill/>
          </p:spPr>
          <p:txBody>
            <a:bodyPr wrap="square" lIns="0" tIns="0" rIns="0" bIns="0" rtlCol="0">
              <a:spAutoFit/>
            </a:bodyPr>
            <a:lstStyle/>
            <a:p>
              <a:pPr>
                <a:spcBef>
                  <a:spcPts val="500"/>
                </a:spcBef>
              </a:pPr>
              <a:r>
                <a:rPr lang="en-US" sz="1000" b="1" dirty="0" smtClean="0"/>
                <a:t>Additional Details:</a:t>
              </a:r>
            </a:p>
          </p:txBody>
        </p:sp>
        <p:sp>
          <p:nvSpPr>
            <p:cNvPr id="44" name="Isosceles Triangle 43"/>
            <p:cNvSpPr/>
            <p:nvPr/>
          </p:nvSpPr>
          <p:spPr bwMode="gray">
            <a:xfrm rot="5400000" flipH="1">
              <a:off x="3992031" y="2302640"/>
              <a:ext cx="205334" cy="177012"/>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TextBox 44"/>
            <p:cNvSpPr txBox="1"/>
            <p:nvPr/>
          </p:nvSpPr>
          <p:spPr bwMode="gray">
            <a:xfrm>
              <a:off x="4247801" y="2183397"/>
              <a:ext cx="1838674" cy="553998"/>
            </a:xfrm>
            <a:prstGeom prst="rect">
              <a:avLst/>
            </a:prstGeom>
            <a:noFill/>
          </p:spPr>
          <p:txBody>
            <a:bodyPr wrap="square" lIns="0" tIns="0" rIns="0" bIns="0" rtlCol="0">
              <a:spAutoFit/>
            </a:bodyPr>
            <a:lstStyle/>
            <a:p>
              <a:pPr>
                <a:spcBef>
                  <a:spcPts val="500"/>
                </a:spcBef>
              </a:pPr>
              <a:r>
                <a:rPr lang="en-US" sz="900" dirty="0" smtClean="0"/>
                <a:t>Retrospective analysis of data </a:t>
              </a:r>
              <a:r>
                <a:rPr lang="en-US" sz="900" dirty="0"/>
                <a:t>monthly; </a:t>
              </a:r>
              <a:r>
                <a:rPr lang="en-US" sz="900" dirty="0" smtClean="0"/>
                <a:t>health system at-risk </a:t>
              </a:r>
              <a:r>
                <a:rPr lang="en-US" sz="900" dirty="0"/>
                <a:t>to reimburse payer for exams RBM would have </a:t>
              </a:r>
              <a:r>
                <a:rPr lang="en-US" sz="900" dirty="0" smtClean="0"/>
                <a:t>denied</a:t>
              </a:r>
              <a:r>
                <a:rPr lang="en-US" sz="900" dirty="0"/>
                <a:t>  </a:t>
              </a:r>
            </a:p>
          </p:txBody>
        </p:sp>
      </p:grpSp>
      <p:grpSp>
        <p:nvGrpSpPr>
          <p:cNvPr id="36" name="Group 35"/>
          <p:cNvGrpSpPr/>
          <p:nvPr/>
        </p:nvGrpSpPr>
        <p:grpSpPr bwMode="gray">
          <a:xfrm rot="10800000">
            <a:off x="5923422" y="3902341"/>
            <a:ext cx="326106" cy="298309"/>
            <a:chOff x="1184558" y="1125416"/>
            <a:chExt cx="423178" cy="361740"/>
          </a:xfrm>
        </p:grpSpPr>
        <p:sp>
          <p:nvSpPr>
            <p:cNvPr id="37" name="Rectangle 36"/>
            <p:cNvSpPr/>
            <p:nvPr/>
          </p:nvSpPr>
          <p:spPr bwMode="gray">
            <a:xfrm>
              <a:off x="1184558" y="1125416"/>
              <a:ext cx="423178" cy="361740"/>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39" name="Group 38"/>
            <p:cNvGrpSpPr/>
            <p:nvPr/>
          </p:nvGrpSpPr>
          <p:grpSpPr bwMode="gray">
            <a:xfrm flipH="1" flipV="1">
              <a:off x="1245161" y="1176800"/>
              <a:ext cx="315403" cy="272386"/>
              <a:chOff x="3359444" y="2551001"/>
              <a:chExt cx="394764" cy="340924"/>
            </a:xfrm>
          </p:grpSpPr>
          <p:sp>
            <p:nvSpPr>
              <p:cNvPr id="40" name="Freeform 39"/>
              <p:cNvSpPr>
                <a:spLocks/>
              </p:cNvSpPr>
              <p:nvPr/>
            </p:nvSpPr>
            <p:spPr bwMode="gray">
              <a:xfrm rot="10800000">
                <a:off x="3359444" y="2551001"/>
                <a:ext cx="182786" cy="340924"/>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2"/>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57" name="Freeform 56"/>
              <p:cNvSpPr>
                <a:spLocks/>
              </p:cNvSpPr>
              <p:nvPr/>
            </p:nvSpPr>
            <p:spPr bwMode="gray">
              <a:xfrm rot="10800000">
                <a:off x="3571423" y="2551001"/>
                <a:ext cx="182785" cy="340924"/>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grpSp>
        <p:nvGrpSpPr>
          <p:cNvPr id="58" name="Group 57"/>
          <p:cNvGrpSpPr/>
          <p:nvPr/>
        </p:nvGrpSpPr>
        <p:grpSpPr bwMode="gray">
          <a:xfrm>
            <a:off x="3833560" y="3105363"/>
            <a:ext cx="326106" cy="298309"/>
            <a:chOff x="1184558" y="1125416"/>
            <a:chExt cx="423178" cy="361740"/>
          </a:xfrm>
        </p:grpSpPr>
        <p:sp>
          <p:nvSpPr>
            <p:cNvPr id="59" name="Rectangle 58"/>
            <p:cNvSpPr/>
            <p:nvPr/>
          </p:nvSpPr>
          <p:spPr bwMode="gray">
            <a:xfrm>
              <a:off x="1184558" y="1125416"/>
              <a:ext cx="423178" cy="361740"/>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60" name="Group 59"/>
            <p:cNvGrpSpPr/>
            <p:nvPr/>
          </p:nvGrpSpPr>
          <p:grpSpPr bwMode="gray">
            <a:xfrm flipH="1" flipV="1">
              <a:off x="1245161" y="1176800"/>
              <a:ext cx="315403" cy="272386"/>
              <a:chOff x="3359444" y="2551001"/>
              <a:chExt cx="394764" cy="340924"/>
            </a:xfrm>
          </p:grpSpPr>
          <p:sp>
            <p:nvSpPr>
              <p:cNvPr id="61" name="Freeform 60"/>
              <p:cNvSpPr>
                <a:spLocks/>
              </p:cNvSpPr>
              <p:nvPr/>
            </p:nvSpPr>
            <p:spPr bwMode="gray">
              <a:xfrm rot="10800000">
                <a:off x="3359444" y="2551001"/>
                <a:ext cx="182786" cy="340924"/>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2"/>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62" name="Freeform 61"/>
              <p:cNvSpPr>
                <a:spLocks/>
              </p:cNvSpPr>
              <p:nvPr/>
            </p:nvSpPr>
            <p:spPr bwMode="gray">
              <a:xfrm rot="10800000">
                <a:off x="3571423" y="2551001"/>
                <a:ext cx="182785" cy="340924"/>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sp>
        <p:nvSpPr>
          <p:cNvPr id="63" name="TextBox 62"/>
          <p:cNvSpPr txBox="1"/>
          <p:nvPr/>
        </p:nvSpPr>
        <p:spPr bwMode="gray">
          <a:xfrm>
            <a:off x="4006192" y="3236022"/>
            <a:ext cx="2080283" cy="830997"/>
          </a:xfrm>
          <a:prstGeom prst="rect">
            <a:avLst/>
          </a:prstGeom>
          <a:noFill/>
        </p:spPr>
        <p:txBody>
          <a:bodyPr wrap="square" lIns="0" tIns="0" rIns="0" bIns="0" rtlCol="0">
            <a:spAutoFit/>
          </a:bodyPr>
          <a:lstStyle/>
          <a:p>
            <a:r>
              <a:rPr lang="en-US" sz="900" dirty="0"/>
              <a:t>Everyone is talking about ways to streamline preauthorization, </a:t>
            </a:r>
            <a:r>
              <a:rPr lang="en-US" sz="900" dirty="0" smtClean="0"/>
              <a:t>but both </a:t>
            </a:r>
            <a:r>
              <a:rPr lang="en-US" sz="900" b="1" dirty="0" smtClean="0"/>
              <a:t>payers and health systems </a:t>
            </a:r>
            <a:r>
              <a:rPr lang="en-US" sz="900" b="1" dirty="0"/>
              <a:t>need </a:t>
            </a:r>
            <a:r>
              <a:rPr lang="en-US" sz="900" b="1" dirty="0" smtClean="0"/>
              <a:t>to collaborate </a:t>
            </a:r>
            <a:r>
              <a:rPr lang="en-US" sz="900" dirty="0" smtClean="0"/>
              <a:t>to achieve the goal. </a:t>
            </a:r>
          </a:p>
          <a:p>
            <a:endParaRPr lang="en-US" sz="900" dirty="0" smtClean="0"/>
          </a:p>
          <a:p>
            <a:pPr algn="r"/>
            <a:r>
              <a:rPr lang="en-US" sz="900" i="1" dirty="0" smtClean="0"/>
              <a:t>Health System Imaging Director</a:t>
            </a:r>
          </a:p>
        </p:txBody>
      </p:sp>
      <p:sp>
        <p:nvSpPr>
          <p:cNvPr id="8" name="Text Placeholder 7"/>
          <p:cNvSpPr>
            <a:spLocks noGrp="1"/>
          </p:cNvSpPr>
          <p:nvPr>
            <p:ph type="body" sz="quarter" idx="26"/>
          </p:nvPr>
        </p:nvSpPr>
        <p:spPr>
          <a:xfrm>
            <a:off x="320675" y="45947"/>
            <a:ext cx="2926080" cy="138499"/>
          </a:xfrm>
        </p:spPr>
        <p:txBody>
          <a:bodyPr/>
          <a:lstStyle/>
          <a:p>
            <a:r>
              <a:rPr lang="en-US" dirty="0" smtClean="0"/>
              <a:t>Goal #1: Streamline Preauthorization </a:t>
            </a:r>
            <a:endParaRPr lang="en-US" dirty="0"/>
          </a:p>
        </p:txBody>
      </p:sp>
      <p:sp>
        <p:nvSpPr>
          <p:cNvPr id="64" name="Text Placeholder 2"/>
          <p:cNvSpPr>
            <a:spLocks noGrp="1"/>
          </p:cNvSpPr>
          <p:nvPr>
            <p:ph type="body" sz="quarter" idx="25"/>
          </p:nvPr>
        </p:nvSpPr>
        <p:spPr>
          <a:xfrm>
            <a:off x="320675" y="718356"/>
            <a:ext cx="6123374" cy="215444"/>
          </a:xfrm>
        </p:spPr>
        <p:txBody>
          <a:bodyPr/>
          <a:lstStyle/>
          <a:p>
            <a:r>
              <a:rPr lang="en-US" dirty="0" smtClean="0"/>
              <a:t>Hospital Controls </a:t>
            </a:r>
            <a:r>
              <a:rPr lang="en-US" dirty="0"/>
              <a:t>Appropriate Exams; </a:t>
            </a:r>
            <a:r>
              <a:rPr lang="en-US" dirty="0" smtClean="0"/>
              <a:t>RBM </a:t>
            </a:r>
            <a:r>
              <a:rPr lang="en-US" dirty="0"/>
              <a:t>Manages </a:t>
            </a:r>
            <a:r>
              <a:rPr lang="en-US" dirty="0" smtClean="0"/>
              <a:t>Remaining Orders</a:t>
            </a:r>
            <a:endParaRPr lang="en-US" dirty="0"/>
          </a:p>
        </p:txBody>
      </p:sp>
      <p:sp>
        <p:nvSpPr>
          <p:cNvPr id="67" name="TextBox 66"/>
          <p:cNvSpPr txBox="1"/>
          <p:nvPr/>
        </p:nvSpPr>
        <p:spPr bwMode="gray">
          <a:xfrm>
            <a:off x="314325" y="1110629"/>
            <a:ext cx="4051814" cy="169277"/>
          </a:xfrm>
          <a:prstGeom prst="rect">
            <a:avLst/>
          </a:prstGeom>
          <a:noFill/>
        </p:spPr>
        <p:txBody>
          <a:bodyPr wrap="square" lIns="0" tIns="0" rIns="0" bIns="0" rtlCol="0">
            <a:spAutoFit/>
          </a:bodyPr>
          <a:lstStyle/>
          <a:p>
            <a:r>
              <a:rPr lang="en-US" sz="1100" b="1" dirty="0" smtClean="0">
                <a:solidFill>
                  <a:schemeClr val="accent4"/>
                </a:solidFill>
              </a:rPr>
              <a:t>Process for Windsor Health</a:t>
            </a:r>
            <a:r>
              <a:rPr lang="en-US" sz="1100" b="1" baseline="30000" dirty="0" smtClean="0">
                <a:solidFill>
                  <a:schemeClr val="accent4"/>
                </a:solidFill>
              </a:rPr>
              <a:t>1</a:t>
            </a:r>
            <a:r>
              <a:rPr lang="en-US" sz="1100" b="1" dirty="0" smtClean="0">
                <a:solidFill>
                  <a:schemeClr val="accent4"/>
                </a:solidFill>
              </a:rPr>
              <a:t> Advanced Imaging Orders</a:t>
            </a:r>
          </a:p>
        </p:txBody>
      </p:sp>
    </p:spTree>
    <p:extLst>
      <p:ext uri="{BB962C8B-B14F-4D97-AF65-F5344CB8AC3E}">
        <p14:creationId xmlns:p14="http://schemas.microsoft.com/office/powerpoint/2010/main" val="3980557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06858" y="863005"/>
            <a:ext cx="457200" cy="397764"/>
          </a:xfrm>
          <a:prstGeom prst="rect">
            <a:avLst/>
          </a:prstGeom>
        </p:spPr>
      </p:pic>
      <p:sp>
        <p:nvSpPr>
          <p:cNvPr id="2" name="Title 1"/>
          <p:cNvSpPr>
            <a:spLocks noGrp="1"/>
          </p:cNvSpPr>
          <p:nvPr>
            <p:ph type="title"/>
          </p:nvPr>
        </p:nvSpPr>
        <p:spPr>
          <a:xfrm>
            <a:off x="320674" y="317903"/>
            <a:ext cx="5932779" cy="276999"/>
          </a:xfrm>
        </p:spPr>
        <p:txBody>
          <a:bodyPr/>
          <a:lstStyle/>
          <a:p>
            <a:r>
              <a:rPr lang="en-US" dirty="0"/>
              <a:t>Data, Collaboration Key to Successful Negotiation </a:t>
            </a:r>
          </a:p>
        </p:txBody>
      </p:sp>
      <p:sp>
        <p:nvSpPr>
          <p:cNvPr id="4" name="Text Placeholder 3"/>
          <p:cNvSpPr>
            <a:spLocks noGrp="1"/>
          </p:cNvSpPr>
          <p:nvPr>
            <p:ph type="body" sz="quarter" idx="26"/>
          </p:nvPr>
        </p:nvSpPr>
        <p:spPr/>
        <p:txBody>
          <a:bodyPr/>
          <a:lstStyle/>
          <a:p>
            <a:endParaRPr lang="en-US" dirty="0"/>
          </a:p>
        </p:txBody>
      </p:sp>
      <p:sp>
        <p:nvSpPr>
          <p:cNvPr id="5" name="Text Placeholder 4"/>
          <p:cNvSpPr>
            <a:spLocks noGrp="1"/>
          </p:cNvSpPr>
          <p:nvPr>
            <p:ph type="body" sz="quarter" idx="27"/>
          </p:nvPr>
        </p:nvSpPr>
        <p:spPr>
          <a:xfrm>
            <a:off x="4698069" y="4608390"/>
            <a:ext cx="1702731" cy="181588"/>
          </a:xfrm>
        </p:spPr>
        <p:txBody>
          <a:bodyPr/>
          <a:lstStyle/>
          <a:p>
            <a:r>
              <a:rPr lang="en-US" dirty="0"/>
              <a:t>Source: </a:t>
            </a:r>
            <a:r>
              <a:rPr lang="en-US" dirty="0" smtClean="0"/>
              <a:t>Imaging </a:t>
            </a:r>
            <a:r>
              <a:rPr lang="en-US" dirty="0"/>
              <a:t>Performance Partnership interviews and analysis.</a:t>
            </a:r>
          </a:p>
        </p:txBody>
      </p:sp>
      <p:sp>
        <p:nvSpPr>
          <p:cNvPr id="6" name="Text Placeholder 5"/>
          <p:cNvSpPr>
            <a:spLocks noGrp="1"/>
          </p:cNvSpPr>
          <p:nvPr>
            <p:ph type="body" sz="quarter" idx="28"/>
          </p:nvPr>
        </p:nvSpPr>
        <p:spPr>
          <a:xfrm>
            <a:off x="0" y="4505703"/>
            <a:ext cx="2417618" cy="166712"/>
          </a:xfrm>
        </p:spPr>
        <p:txBody>
          <a:bodyPr numCol="2"/>
          <a:lstStyle/>
          <a:p>
            <a:r>
              <a:rPr lang="en-US" dirty="0" smtClean="0"/>
              <a:t>Chief Medical Informatics Officer.</a:t>
            </a:r>
          </a:p>
          <a:p>
            <a:r>
              <a:rPr lang="en-US" dirty="0" smtClean="0"/>
              <a:t>Chief Financial Officer. </a:t>
            </a:r>
            <a:endParaRPr lang="en-US" dirty="0"/>
          </a:p>
        </p:txBody>
      </p:sp>
      <p:sp>
        <p:nvSpPr>
          <p:cNvPr id="30" name="TextBox 29"/>
          <p:cNvSpPr txBox="1"/>
          <p:nvPr/>
        </p:nvSpPr>
        <p:spPr bwMode="gray">
          <a:xfrm>
            <a:off x="2485715" y="3718140"/>
            <a:ext cx="1551163" cy="618118"/>
          </a:xfrm>
          <a:prstGeom prst="rect">
            <a:avLst/>
          </a:prstGeom>
          <a:noFill/>
        </p:spPr>
        <p:txBody>
          <a:bodyPr wrap="square" lIns="0" tIns="0" rIns="0" bIns="0" rtlCol="0">
            <a:spAutoFit/>
          </a:bodyPr>
          <a:lstStyle/>
          <a:p>
            <a:pPr marL="114300" indent="-114300">
              <a:spcBef>
                <a:spcPts val="500"/>
              </a:spcBef>
              <a:buFont typeface="Arial" panose="020B0604020202020204" pitchFamily="34" charset="0"/>
              <a:buChar char="•"/>
            </a:pPr>
            <a:r>
              <a:rPr lang="en-US" sz="900" dirty="0" smtClean="0"/>
              <a:t>RBM, Payer given </a:t>
            </a:r>
            <a:r>
              <a:rPr lang="en-US" sz="900" dirty="0"/>
              <a:t>access to all </a:t>
            </a:r>
            <a:r>
              <a:rPr lang="en-US" sz="900" dirty="0" smtClean="0"/>
              <a:t>health system CDS </a:t>
            </a:r>
            <a:r>
              <a:rPr lang="en-US" sz="900" dirty="0"/>
              <a:t>data </a:t>
            </a:r>
            <a:endParaRPr lang="en-US" sz="900" dirty="0" smtClean="0"/>
          </a:p>
          <a:p>
            <a:pPr marL="114300" indent="-114300">
              <a:spcBef>
                <a:spcPts val="500"/>
              </a:spcBef>
              <a:buFont typeface="Arial" panose="020B0604020202020204" pitchFamily="34" charset="0"/>
              <a:buChar char="•"/>
            </a:pPr>
            <a:r>
              <a:rPr lang="en-US" sz="900" dirty="0" smtClean="0"/>
              <a:t>Goal to maintain single dataset for payer’s patients</a:t>
            </a:r>
          </a:p>
        </p:txBody>
      </p:sp>
      <p:sp>
        <p:nvSpPr>
          <p:cNvPr id="45" name="TextBox 44"/>
          <p:cNvSpPr txBox="1"/>
          <p:nvPr/>
        </p:nvSpPr>
        <p:spPr bwMode="gray">
          <a:xfrm>
            <a:off x="327845" y="3717658"/>
            <a:ext cx="1972945" cy="756617"/>
          </a:xfrm>
          <a:prstGeom prst="rect">
            <a:avLst/>
          </a:prstGeom>
          <a:noFill/>
        </p:spPr>
        <p:txBody>
          <a:bodyPr wrap="square" lIns="0" tIns="0" rIns="0" bIns="0" rtlCol="0">
            <a:spAutoFit/>
          </a:bodyPr>
          <a:lstStyle/>
          <a:p>
            <a:pPr marL="114300" indent="-114300">
              <a:spcBef>
                <a:spcPts val="500"/>
              </a:spcBef>
              <a:buFont typeface="Arial" panose="020B0604020202020204" pitchFamily="34" charset="0"/>
              <a:buChar char="•"/>
            </a:pPr>
            <a:r>
              <a:rPr lang="en-US" sz="900" dirty="0" smtClean="0"/>
              <a:t>Health system emphasized </a:t>
            </a:r>
            <a:r>
              <a:rPr lang="en-US" sz="900" dirty="0"/>
              <a:t>willingness to </a:t>
            </a:r>
            <a:r>
              <a:rPr lang="en-US" sz="900" dirty="0" smtClean="0"/>
              <a:t>act </a:t>
            </a:r>
            <a:r>
              <a:rPr lang="en-US" sz="900" dirty="0"/>
              <a:t>as partner </a:t>
            </a:r>
            <a:r>
              <a:rPr lang="en-US" sz="900" dirty="0" smtClean="0"/>
              <a:t>throughout </a:t>
            </a:r>
            <a:r>
              <a:rPr lang="en-US" sz="900" dirty="0"/>
              <a:t>process</a:t>
            </a:r>
          </a:p>
          <a:p>
            <a:pPr marL="114300" indent="-114300">
              <a:spcBef>
                <a:spcPts val="500"/>
              </a:spcBef>
              <a:buFont typeface="Arial" panose="020B0604020202020204" pitchFamily="34" charset="0"/>
              <a:buChar char="•"/>
            </a:pPr>
            <a:r>
              <a:rPr lang="en-US" sz="900" dirty="0" smtClean="0"/>
              <a:t>Multi-year </a:t>
            </a:r>
            <a:r>
              <a:rPr lang="en-US" sz="900" dirty="0"/>
              <a:t>negotiations created environment built upon mutual </a:t>
            </a:r>
            <a:r>
              <a:rPr lang="en-US" sz="900" dirty="0" smtClean="0"/>
              <a:t>trust</a:t>
            </a:r>
            <a:endParaRPr lang="en-US" sz="900" dirty="0"/>
          </a:p>
        </p:txBody>
      </p:sp>
      <p:sp>
        <p:nvSpPr>
          <p:cNvPr id="50" name="TextBox 49"/>
          <p:cNvSpPr txBox="1"/>
          <p:nvPr/>
        </p:nvSpPr>
        <p:spPr bwMode="gray">
          <a:xfrm>
            <a:off x="304800" y="2363508"/>
            <a:ext cx="3979480" cy="169277"/>
          </a:xfrm>
          <a:prstGeom prst="rect">
            <a:avLst/>
          </a:prstGeom>
          <a:noFill/>
        </p:spPr>
        <p:txBody>
          <a:bodyPr wrap="square" lIns="0" tIns="0" rIns="0" bIns="0" rtlCol="0">
            <a:spAutoFit/>
          </a:bodyPr>
          <a:lstStyle/>
          <a:p>
            <a:pPr>
              <a:spcBef>
                <a:spcPts val="500"/>
              </a:spcBef>
            </a:pPr>
            <a:r>
              <a:rPr lang="en-US" sz="1100" b="1" dirty="0" smtClean="0"/>
              <a:t>Collaboration at </a:t>
            </a:r>
            <a:r>
              <a:rPr lang="en-US" sz="1100" b="1" dirty="0"/>
              <a:t>Heart of </a:t>
            </a:r>
            <a:r>
              <a:rPr lang="en-US" sz="1100" b="1" dirty="0" smtClean="0"/>
              <a:t>Health System, Payer Agreement </a:t>
            </a:r>
            <a:endParaRPr lang="en-US" sz="1100" b="1" dirty="0"/>
          </a:p>
        </p:txBody>
      </p:sp>
      <p:sp>
        <p:nvSpPr>
          <p:cNvPr id="56" name="TextBox 55"/>
          <p:cNvSpPr txBox="1"/>
          <p:nvPr/>
        </p:nvSpPr>
        <p:spPr bwMode="gray">
          <a:xfrm>
            <a:off x="320675" y="984943"/>
            <a:ext cx="2830901" cy="169277"/>
          </a:xfrm>
          <a:prstGeom prst="rect">
            <a:avLst/>
          </a:prstGeom>
          <a:noFill/>
        </p:spPr>
        <p:txBody>
          <a:bodyPr wrap="square" lIns="0" tIns="0" rIns="0" bIns="0" rtlCol="0">
            <a:spAutoFit/>
          </a:bodyPr>
          <a:lstStyle/>
          <a:p>
            <a:pPr>
              <a:spcBef>
                <a:spcPts val="500"/>
              </a:spcBef>
            </a:pPr>
            <a:r>
              <a:rPr lang="en-US" sz="1100" b="1" dirty="0" smtClean="0"/>
              <a:t>Measures Demonstrating Success</a:t>
            </a:r>
          </a:p>
        </p:txBody>
      </p:sp>
      <p:sp>
        <p:nvSpPr>
          <p:cNvPr id="57" name="TextBox 56"/>
          <p:cNvSpPr txBox="1"/>
          <p:nvPr/>
        </p:nvSpPr>
        <p:spPr bwMode="gray">
          <a:xfrm>
            <a:off x="570743" y="1351438"/>
            <a:ext cx="2676012" cy="756617"/>
          </a:xfrm>
          <a:prstGeom prst="rect">
            <a:avLst/>
          </a:prstGeom>
          <a:noFill/>
        </p:spPr>
        <p:txBody>
          <a:bodyPr wrap="square" lIns="0" tIns="0" rIns="0" bIns="0" rtlCol="0">
            <a:spAutoFit/>
          </a:bodyPr>
          <a:lstStyle/>
          <a:p>
            <a:pPr>
              <a:spcBef>
                <a:spcPts val="500"/>
              </a:spcBef>
            </a:pPr>
            <a:r>
              <a:rPr lang="en-US" sz="900" b="1" dirty="0" smtClean="0">
                <a:solidFill>
                  <a:schemeClr val="accent3"/>
                </a:solidFill>
              </a:rPr>
              <a:t>Changes in Ordering Behavior </a:t>
            </a:r>
          </a:p>
          <a:p>
            <a:pPr>
              <a:spcBef>
                <a:spcPts val="500"/>
              </a:spcBef>
            </a:pPr>
            <a:r>
              <a:rPr lang="en-US" sz="900" dirty="0" smtClean="0"/>
              <a:t>Inpatient appropriateness scores increased after CDS implementation, demonstrating </a:t>
            </a:r>
            <a:r>
              <a:rPr lang="en-US" sz="900" b="1" dirty="0" smtClean="0"/>
              <a:t>educational impact of CDS over time</a:t>
            </a:r>
            <a:r>
              <a:rPr lang="en-US" sz="900" dirty="0" smtClean="0"/>
              <a:t>; </a:t>
            </a:r>
            <a:r>
              <a:rPr lang="en-US" sz="900" dirty="0"/>
              <a:t>inpatient scores presented d</a:t>
            </a:r>
            <a:r>
              <a:rPr lang="en-US" sz="900" dirty="0" smtClean="0"/>
              <a:t>ue </a:t>
            </a:r>
            <a:r>
              <a:rPr lang="en-US" sz="900" dirty="0"/>
              <a:t>to </a:t>
            </a:r>
            <a:r>
              <a:rPr lang="en-US" sz="900" dirty="0" smtClean="0"/>
              <a:t>robust </a:t>
            </a:r>
            <a:r>
              <a:rPr lang="en-US" sz="900" dirty="0"/>
              <a:t>dataset </a:t>
            </a:r>
          </a:p>
        </p:txBody>
      </p:sp>
      <p:sp>
        <p:nvSpPr>
          <p:cNvPr id="61" name="TextBox 60"/>
          <p:cNvSpPr txBox="1"/>
          <p:nvPr/>
        </p:nvSpPr>
        <p:spPr bwMode="gray">
          <a:xfrm>
            <a:off x="3733325" y="1351438"/>
            <a:ext cx="2355577" cy="618118"/>
          </a:xfrm>
          <a:prstGeom prst="rect">
            <a:avLst/>
          </a:prstGeom>
          <a:noFill/>
        </p:spPr>
        <p:txBody>
          <a:bodyPr wrap="square" lIns="0" tIns="0" rIns="0" bIns="0" rtlCol="0">
            <a:spAutoFit/>
          </a:bodyPr>
          <a:lstStyle/>
          <a:p>
            <a:pPr>
              <a:spcBef>
                <a:spcPts val="500"/>
              </a:spcBef>
            </a:pPr>
            <a:r>
              <a:rPr lang="en-US" sz="900" b="1" dirty="0" smtClean="0">
                <a:solidFill>
                  <a:schemeClr val="accent3"/>
                </a:solidFill>
              </a:rPr>
              <a:t>Comparison of CDS, RBM Decisions</a:t>
            </a:r>
          </a:p>
          <a:p>
            <a:pPr>
              <a:spcBef>
                <a:spcPts val="500"/>
              </a:spcBef>
            </a:pPr>
            <a:r>
              <a:rPr lang="en-US" sz="900" dirty="0" smtClean="0"/>
              <a:t>Retrospective analysis compared RBM, CDS decisions for outpatient exams; </a:t>
            </a:r>
            <a:r>
              <a:rPr lang="en-US" sz="900" b="1" dirty="0" smtClean="0"/>
              <a:t>RBM</a:t>
            </a:r>
            <a:r>
              <a:rPr lang="en-US" sz="900" b="1" dirty="0"/>
              <a:t> </a:t>
            </a:r>
            <a:r>
              <a:rPr lang="en-US" sz="900" b="1" dirty="0" smtClean="0"/>
              <a:t>did not </a:t>
            </a:r>
          </a:p>
          <a:p>
            <a:r>
              <a:rPr lang="en-US" sz="900" b="1" dirty="0" smtClean="0"/>
              <a:t>deny any </a:t>
            </a:r>
            <a:r>
              <a:rPr lang="en-US" sz="900" b="1" dirty="0"/>
              <a:t>exams CDS </a:t>
            </a:r>
            <a:r>
              <a:rPr lang="en-US" sz="900" b="1" dirty="0" smtClean="0"/>
              <a:t>scored appropriate </a:t>
            </a:r>
          </a:p>
        </p:txBody>
      </p:sp>
      <p:sp>
        <p:nvSpPr>
          <p:cNvPr id="62" name="Oval 61"/>
          <p:cNvSpPr/>
          <p:nvPr/>
        </p:nvSpPr>
        <p:spPr bwMode="gray">
          <a:xfrm>
            <a:off x="304800" y="1319305"/>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smtClean="0">
                <a:solidFill>
                  <a:schemeClr val="bg1"/>
                </a:solidFill>
              </a:rPr>
              <a:t>1</a:t>
            </a:r>
          </a:p>
        </p:txBody>
      </p:sp>
      <p:sp>
        <p:nvSpPr>
          <p:cNvPr id="64" name="Oval 63"/>
          <p:cNvSpPr/>
          <p:nvPr/>
        </p:nvSpPr>
        <p:spPr bwMode="gray">
          <a:xfrm>
            <a:off x="3463541" y="1319305"/>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smtClean="0">
                <a:solidFill>
                  <a:schemeClr val="bg1"/>
                </a:solidFill>
              </a:rPr>
              <a:t>2</a:t>
            </a:r>
          </a:p>
        </p:txBody>
      </p:sp>
      <p:grpSp>
        <p:nvGrpSpPr>
          <p:cNvPr id="7" name="Group 6"/>
          <p:cNvGrpSpPr/>
          <p:nvPr/>
        </p:nvGrpSpPr>
        <p:grpSpPr>
          <a:xfrm>
            <a:off x="569617" y="2710798"/>
            <a:ext cx="1371600" cy="914400"/>
            <a:chOff x="482346" y="2721094"/>
            <a:chExt cx="1371600" cy="914400"/>
          </a:xfrm>
        </p:grpSpPr>
        <p:sp>
          <p:nvSpPr>
            <p:cNvPr id="35" name="Pentagon 34"/>
            <p:cNvSpPr/>
            <p:nvPr/>
          </p:nvSpPr>
          <p:spPr bwMode="gray">
            <a:xfrm rot="5400000">
              <a:off x="710946" y="2492494"/>
              <a:ext cx="914400" cy="1371600"/>
            </a:xfrm>
            <a:prstGeom prst="homePlate">
              <a:avLst>
                <a:gd name="adj" fmla="val 27630"/>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smtClean="0">
                <a:solidFill>
                  <a:schemeClr val="bg2"/>
                </a:solidFill>
                <a:latin typeface="+mj-lt"/>
              </a:endParaRPr>
            </a:p>
          </p:txBody>
        </p:sp>
        <p:sp>
          <p:nvSpPr>
            <p:cNvPr id="36" name="TextBox 35"/>
            <p:cNvSpPr txBox="1"/>
            <p:nvPr/>
          </p:nvSpPr>
          <p:spPr bwMode="gray">
            <a:xfrm>
              <a:off x="613004" y="2767010"/>
              <a:ext cx="1110284" cy="307777"/>
            </a:xfrm>
            <a:prstGeom prst="rect">
              <a:avLst/>
            </a:prstGeom>
            <a:noFill/>
          </p:spPr>
          <p:txBody>
            <a:bodyPr wrap="square" lIns="0" tIns="0" rIns="0" bIns="0" rtlCol="0">
              <a:spAutoFit/>
            </a:bodyPr>
            <a:lstStyle/>
            <a:p>
              <a:pPr algn="ctr">
                <a:spcBef>
                  <a:spcPts val="500"/>
                </a:spcBef>
              </a:pPr>
              <a:r>
                <a:rPr lang="en-US" sz="1000" b="1" dirty="0" smtClean="0"/>
                <a:t>Framed as Partnership</a:t>
              </a:r>
              <a:endParaRPr lang="en-US" sz="1000" b="1" dirty="0"/>
            </a:p>
          </p:txBody>
        </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266" y="3136115"/>
              <a:ext cx="365760" cy="238963"/>
            </a:xfrm>
            <a:prstGeom prst="rect">
              <a:avLst/>
            </a:prstGeom>
          </p:spPr>
        </p:pic>
      </p:grpSp>
      <p:grpSp>
        <p:nvGrpSpPr>
          <p:cNvPr id="8" name="Group 7"/>
          <p:cNvGrpSpPr/>
          <p:nvPr/>
        </p:nvGrpSpPr>
        <p:grpSpPr>
          <a:xfrm>
            <a:off x="2476566" y="2710798"/>
            <a:ext cx="1371600" cy="914400"/>
            <a:chOff x="4614560" y="2721094"/>
            <a:chExt cx="1371600" cy="914400"/>
          </a:xfrm>
        </p:grpSpPr>
        <p:sp>
          <p:nvSpPr>
            <p:cNvPr id="31" name="Pentagon 30"/>
            <p:cNvSpPr/>
            <p:nvPr/>
          </p:nvSpPr>
          <p:spPr bwMode="gray">
            <a:xfrm rot="5400000">
              <a:off x="4843160" y="2492494"/>
              <a:ext cx="914400" cy="1371600"/>
            </a:xfrm>
            <a:prstGeom prst="homePlate">
              <a:avLst>
                <a:gd name="adj" fmla="val 27630"/>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smtClean="0">
                <a:solidFill>
                  <a:schemeClr val="bg2"/>
                </a:solidFill>
                <a:latin typeface="+mj-lt"/>
              </a:endParaRPr>
            </a:p>
          </p:txBody>
        </p:sp>
        <p:sp>
          <p:nvSpPr>
            <p:cNvPr id="32" name="TextBox 31"/>
            <p:cNvSpPr txBox="1"/>
            <p:nvPr/>
          </p:nvSpPr>
          <p:spPr bwMode="gray">
            <a:xfrm>
              <a:off x="4745218" y="2767010"/>
              <a:ext cx="1110284" cy="307777"/>
            </a:xfrm>
            <a:prstGeom prst="rect">
              <a:avLst/>
            </a:prstGeom>
            <a:noFill/>
          </p:spPr>
          <p:txBody>
            <a:bodyPr wrap="square" lIns="0" tIns="0" rIns="0" bIns="0" rtlCol="0">
              <a:spAutoFit/>
            </a:bodyPr>
            <a:lstStyle/>
            <a:p>
              <a:pPr algn="ctr">
                <a:spcBef>
                  <a:spcPts val="500"/>
                </a:spcBef>
              </a:pPr>
              <a:r>
                <a:rPr lang="en-US" sz="1000" b="1" dirty="0" smtClean="0"/>
                <a:t>Provided Access to Ongoing Data</a:t>
              </a:r>
            </a:p>
          </p:txBody>
        </p:sp>
        <p:pic>
          <p:nvPicPr>
            <p:cNvPr id="71" name="Picture 7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6131" y="3136115"/>
              <a:ext cx="308458" cy="365760"/>
            </a:xfrm>
            <a:prstGeom prst="rect">
              <a:avLst/>
            </a:prstGeom>
          </p:spPr>
        </p:pic>
      </p:grpSp>
      <p:grpSp>
        <p:nvGrpSpPr>
          <p:cNvPr id="12" name="Group 11"/>
          <p:cNvGrpSpPr/>
          <p:nvPr/>
        </p:nvGrpSpPr>
        <p:grpSpPr>
          <a:xfrm>
            <a:off x="4284280" y="2710798"/>
            <a:ext cx="2116520" cy="1750057"/>
            <a:chOff x="4135432" y="2383757"/>
            <a:chExt cx="1969174" cy="1828025"/>
          </a:xfrm>
        </p:grpSpPr>
        <p:sp>
          <p:nvSpPr>
            <p:cNvPr id="49" name="TextBox 48"/>
            <p:cNvSpPr txBox="1"/>
            <p:nvPr/>
          </p:nvSpPr>
          <p:spPr bwMode="gray">
            <a:xfrm>
              <a:off x="4288242" y="3036232"/>
              <a:ext cx="1816364" cy="991257"/>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ü"/>
              </a:pPr>
              <a:r>
                <a:rPr lang="en-US" sz="900" dirty="0" smtClean="0"/>
                <a:t>Associate CMIO</a:t>
              </a:r>
              <a:r>
                <a:rPr lang="en-US" sz="900" baseline="30000" dirty="0"/>
                <a:t>1</a:t>
              </a:r>
              <a:endParaRPr lang="en-US" sz="900" dirty="0"/>
            </a:p>
            <a:p>
              <a:pPr marL="171450" indent="-171450">
                <a:spcBef>
                  <a:spcPts val="500"/>
                </a:spcBef>
                <a:buFont typeface="Wingdings" panose="05000000000000000000" pitchFamily="2" charset="2"/>
                <a:buChar char="ü"/>
              </a:pPr>
              <a:r>
                <a:rPr lang="en-US" sz="900" dirty="0" smtClean="0"/>
                <a:t>Radiology Chair</a:t>
              </a:r>
            </a:p>
            <a:p>
              <a:pPr marL="171450" indent="-171450">
                <a:spcBef>
                  <a:spcPts val="500"/>
                </a:spcBef>
                <a:buFont typeface="Wingdings" panose="05000000000000000000" pitchFamily="2" charset="2"/>
                <a:buChar char="ü"/>
              </a:pPr>
              <a:r>
                <a:rPr lang="en-US" sz="900" dirty="0"/>
                <a:t>P</a:t>
              </a:r>
              <a:r>
                <a:rPr lang="en-US" sz="900" dirty="0" smtClean="0"/>
                <a:t>ayer </a:t>
              </a:r>
              <a:r>
                <a:rPr lang="en-US" sz="900" dirty="0"/>
                <a:t>liaison </a:t>
              </a:r>
              <a:endParaRPr lang="en-US" sz="900" dirty="0" smtClean="0"/>
            </a:p>
            <a:p>
              <a:pPr marL="171450" indent="-171450">
                <a:spcBef>
                  <a:spcPts val="500"/>
                </a:spcBef>
                <a:buFont typeface="Wingdings" panose="05000000000000000000" pitchFamily="2" charset="2"/>
                <a:buChar char="ü"/>
              </a:pPr>
              <a:r>
                <a:rPr lang="en-US" sz="900" dirty="0" smtClean="0"/>
                <a:t>Revenue </a:t>
              </a:r>
              <a:r>
                <a:rPr lang="en-US" sz="900" dirty="0"/>
                <a:t>Cycle </a:t>
              </a:r>
              <a:r>
                <a:rPr lang="en-US" sz="900" dirty="0" smtClean="0"/>
                <a:t>Director</a:t>
              </a:r>
            </a:p>
            <a:p>
              <a:pPr marL="171450" indent="-171450">
                <a:spcBef>
                  <a:spcPts val="500"/>
                </a:spcBef>
                <a:buFont typeface="Wingdings" panose="05000000000000000000" pitchFamily="2" charset="2"/>
                <a:buChar char="ü"/>
              </a:pPr>
              <a:r>
                <a:rPr lang="en-US" sz="900" dirty="0" smtClean="0"/>
                <a:t>CFO</a:t>
              </a:r>
              <a:r>
                <a:rPr lang="en-US" sz="900" baseline="30000" dirty="0"/>
                <a:t>2</a:t>
              </a:r>
            </a:p>
          </p:txBody>
        </p:sp>
        <p:pic>
          <p:nvPicPr>
            <p:cNvPr id="55" name="Picture 54"/>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4191264" y="2599797"/>
              <a:ext cx="457200" cy="291084"/>
            </a:xfrm>
            <a:prstGeom prst="rect">
              <a:avLst/>
            </a:prstGeom>
          </p:spPr>
        </p:pic>
        <p:sp>
          <p:nvSpPr>
            <p:cNvPr id="9" name="Rectangle 8"/>
            <p:cNvSpPr/>
            <p:nvPr/>
          </p:nvSpPr>
          <p:spPr bwMode="gray">
            <a:xfrm>
              <a:off x="4135432" y="2383757"/>
              <a:ext cx="1794314" cy="1828025"/>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1" name="TextBox 10"/>
            <p:cNvSpPr txBox="1"/>
            <p:nvPr/>
          </p:nvSpPr>
          <p:spPr bwMode="gray">
            <a:xfrm>
              <a:off x="4331590" y="2698307"/>
              <a:ext cx="1627927" cy="160744"/>
            </a:xfrm>
            <a:prstGeom prst="rect">
              <a:avLst/>
            </a:prstGeom>
            <a:noFill/>
          </p:spPr>
          <p:txBody>
            <a:bodyPr wrap="square" lIns="0" tIns="0" rIns="0" bIns="0" rtlCol="0">
              <a:spAutoFit/>
            </a:bodyPr>
            <a:lstStyle/>
            <a:p>
              <a:pPr>
                <a:spcBef>
                  <a:spcPts val="500"/>
                </a:spcBef>
              </a:pPr>
              <a:r>
                <a:rPr lang="en-US" sz="1000" b="1" dirty="0" smtClean="0"/>
                <a:t>Health System Leadership </a:t>
              </a:r>
            </a:p>
          </p:txBody>
        </p:sp>
      </p:grpSp>
      <p:sp>
        <p:nvSpPr>
          <p:cNvPr id="10" name="Text Placeholder 9"/>
          <p:cNvSpPr>
            <a:spLocks noGrp="1"/>
          </p:cNvSpPr>
          <p:nvPr>
            <p:ph type="body" sz="quarter" idx="25"/>
          </p:nvPr>
        </p:nvSpPr>
        <p:spPr/>
        <p:txBody>
          <a:bodyPr/>
          <a:lstStyle/>
          <a:p>
            <a:endParaRPr lang="en-US"/>
          </a:p>
        </p:txBody>
      </p:sp>
    </p:spTree>
    <p:extLst>
      <p:ext uri="{BB962C8B-B14F-4D97-AF65-F5344CB8AC3E}">
        <p14:creationId xmlns:p14="http://schemas.microsoft.com/office/powerpoint/2010/main" val="24592399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B1 On-screen">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custClrLst>
    <a:custClr name="Green">
      <a:srgbClr val="91BE3A"/>
    </a:custClr>
    <a:custClr name="Yellow">
      <a:srgbClr val="FFE512"/>
    </a:custClr>
  </a:custClrLst>
  <a:extLst>
    <a:ext uri="{05A4C25C-085E-4340-85A3-A5531E510DB2}">
      <thm15:themeFamily xmlns:thm15="http://schemas.microsoft.com/office/thememl/2012/main" name="AB1 On-screen 010118.potm" id="{3C553A36-485B-427D-B173-618BBD1FE242}" vid="{8DEFCBE0-3A63-4135-B8F3-F34F2521970A}"/>
    </a:ext>
  </a:extLst>
</a:theme>
</file>

<file path=ppt/theme/theme2.xml><?xml version="1.0" encoding="utf-8"?>
<a:theme xmlns:a="http://schemas.openxmlformats.org/drawingml/2006/main" name="Office Theme">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0AF68AFDDC6742A4E204E0523D35EB" ma:contentTypeVersion="16" ma:contentTypeDescription="Create a new document." ma:contentTypeScope="" ma:versionID="84b6fa1d1767d2c1d753a66acd43f21a">
  <xsd:schema xmlns:xsd="http://www.w3.org/2001/XMLSchema" xmlns:xs="http://www.w3.org/2001/XMLSchema" xmlns:p="http://schemas.microsoft.com/office/2006/metadata/properties" xmlns:ns2="f7e4f93e-e6bf-434b-9f44-5cf3f51b7100" xmlns:ns3="79837e85-97c4-49a9-a0d6-139d8727844a" targetNamespace="http://schemas.microsoft.com/office/2006/metadata/properties" ma:root="true" ma:fieldsID="ec51b4b1c174a353a327bad6f24ae0b2" ns2:_="" ns3:_="">
    <xsd:import namespace="f7e4f93e-e6bf-434b-9f44-5cf3f51b7100"/>
    <xsd:import namespace="79837e85-97c4-49a9-a0d6-139d872784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e4f93e-e6bf-434b-9f44-5cf3f51b71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a6b2b66-40d8-4e06-8a39-adc3ecd4519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837e85-97c4-49a9-a0d6-139d872784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9cdf6e6-d84b-4e09-9e02-7d9362edd517}" ma:internalName="TaxCatchAll" ma:showField="CatchAllData" ma:web="79837e85-97c4-49a9-a0d6-139d872784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9837e85-97c4-49a9-a0d6-139d8727844a" xsi:nil="true"/>
    <lcf76f155ced4ddcb4097134ff3c332f xmlns="f7e4f93e-e6bf-434b-9f44-5cf3f51b710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3B631D7-3EE2-44FE-B9F0-E3278615BB3E}"/>
</file>

<file path=customXml/itemProps2.xml><?xml version="1.0" encoding="utf-8"?>
<ds:datastoreItem xmlns:ds="http://schemas.openxmlformats.org/officeDocument/2006/customXml" ds:itemID="{33F1CE67-C1A0-4150-B59F-8B7E4839D636}"/>
</file>

<file path=customXml/itemProps3.xml><?xml version="1.0" encoding="utf-8"?>
<ds:datastoreItem xmlns:ds="http://schemas.openxmlformats.org/officeDocument/2006/customXml" ds:itemID="{72240537-8FC8-42CB-859B-71EAC841255A}"/>
</file>

<file path=docProps/app.xml><?xml version="1.0" encoding="utf-8"?>
<Properties xmlns="http://schemas.openxmlformats.org/officeDocument/2006/extended-properties" xmlns:vt="http://schemas.openxmlformats.org/officeDocument/2006/docPropsVTypes">
  <Template>AB1 On-screen 010118</Template>
  <TotalTime>0</TotalTime>
  <Words>3370</Words>
  <Application>Microsoft Office PowerPoint</Application>
  <PresentationFormat>Custom</PresentationFormat>
  <Paragraphs>311</Paragraphs>
  <Slides>14</Slides>
  <Notes>14</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Wingdings</vt:lpstr>
      <vt:lpstr>AB1 On-screen</vt:lpstr>
      <vt:lpstr>PowerPoint Presentation</vt:lpstr>
      <vt:lpstr>First: What IS Clinical Decision Support?</vt:lpstr>
      <vt:lpstr>What Does Decision Support Look Like?</vt:lpstr>
      <vt:lpstr>A Closer Look at CDS Medicare Requirements</vt:lpstr>
      <vt:lpstr>Predicting the Impact of CDS</vt:lpstr>
      <vt:lpstr>Opportunity to Deliver Outsized Clinical Value</vt:lpstr>
      <vt:lpstr>Leverage Tool to Accomplish Larger Goals</vt:lpstr>
      <vt:lpstr>Sharing Responsibility for Utilization Management</vt:lpstr>
      <vt:lpstr>Data, Collaboration Key to Successful Negotiation </vt:lpstr>
      <vt:lpstr>Data, Collaboration Key to Successful Negotiation </vt:lpstr>
      <vt:lpstr>Defining Imaging’s Role in Care Pathways</vt:lpstr>
      <vt:lpstr>Leverage CDS to Improve Care Across Continuum </vt:lpstr>
      <vt:lpstr>Leveraging CDS to Improve Care Delivery </vt:lpstr>
      <vt:lpstr>Additional CDS Questions?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2018-05-09T17:08:33Z</dcterms:created>
  <dcterms:modified xsi:type="dcterms:W3CDTF">2018-07-10T20:01:19Z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0x010100400AF68AFDDC6742A4E204E0523D35EB</vt:lpwstr>
  </property>
</Properties>
</file>