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20.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33.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32.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34.xml" ContentType="application/vnd.openxmlformats-officedocument.presentationml.slideLayout+xml"/>
  <Override PartName="/ppt/slideLayouts/slideLayout5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20.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17.xml" ContentType="application/vnd.openxmlformats-officedocument.presentationml.slideLayout+xml"/>
  <Override PartName="/ppt/slideLayouts/slideLayout114.xml" ContentType="application/vnd.openxmlformats-officedocument.presentationml.slideLayout+xml"/>
  <Override PartName="/ppt/slideLayouts/slideLayout116.xml" ContentType="application/vnd.openxmlformats-officedocument.presentationml.slideLayout+xml"/>
  <Override PartName="/ppt/notesSlides/notesSlide3.xml" ContentType="application/vnd.openxmlformats-officedocument.presentationml.notesSlide+xml"/>
  <Override PartName="/ppt/slideLayouts/slideLayout115.xml" ContentType="application/vnd.openxmlformats-officedocument.presentationml.slideLayout+xml"/>
  <Override PartName="/ppt/slideLayouts/slideLayout119.xml" ContentType="application/vnd.openxmlformats-officedocument.presentationml.slideLayout+xml"/>
  <Override PartName="/ppt/notesSlides/notesSlide2.xml" ContentType="application/vnd.openxmlformats-officedocument.presentationml.notesSlide+xml"/>
  <Override PartName="/ppt/slideLayouts/slideLayout118.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 id="2147483716" r:id="rId3"/>
    <p:sldMasterId id="2147483744" r:id="rId4"/>
    <p:sldMasterId id="2147483772" r:id="rId5"/>
  </p:sldMasterIdLst>
  <p:notesMasterIdLst>
    <p:notesMasterId r:id="rId26"/>
  </p:notesMasterIdLst>
  <p:handoutMasterIdLst>
    <p:handoutMasterId r:id="rId27"/>
  </p:handoutMasterIdLst>
  <p:sldIdLst>
    <p:sldId id="377" r:id="rId6"/>
    <p:sldId id="418" r:id="rId7"/>
    <p:sldId id="430" r:id="rId8"/>
    <p:sldId id="414" r:id="rId9"/>
    <p:sldId id="428" r:id="rId10"/>
    <p:sldId id="424" r:id="rId11"/>
    <p:sldId id="415" r:id="rId12"/>
    <p:sldId id="416" r:id="rId13"/>
    <p:sldId id="423" r:id="rId14"/>
    <p:sldId id="399" r:id="rId15"/>
    <p:sldId id="431" r:id="rId16"/>
    <p:sldId id="432" r:id="rId17"/>
    <p:sldId id="411" r:id="rId18"/>
    <p:sldId id="389" r:id="rId19"/>
    <p:sldId id="323" r:id="rId20"/>
    <p:sldId id="429" r:id="rId21"/>
    <p:sldId id="336" r:id="rId22"/>
    <p:sldId id="433" r:id="rId23"/>
    <p:sldId id="384" r:id="rId24"/>
    <p:sldId id="3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Rebhan" initials="AR" lastIdx="29" clrIdx="0">
    <p:extLst>
      <p:ext uri="{19B8F6BF-5375-455C-9EA6-DF929625EA0E}">
        <p15:presenceInfo xmlns:p15="http://schemas.microsoft.com/office/powerpoint/2012/main" userId="Andrew Rebhan" providerId="None"/>
      </p:ext>
    </p:extLst>
  </p:cmAuthor>
  <p:cmAuthor id="2" name="Hackmeier, Kirsta E" initials="HKE" lastIdx="2" clrIdx="1">
    <p:extLst>
      <p:ext uri="{19B8F6BF-5375-455C-9EA6-DF929625EA0E}">
        <p15:presenceInfo xmlns:p15="http://schemas.microsoft.com/office/powerpoint/2012/main" userId="S-1-5-21-588371583-1805265460-4214133073-4799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7" autoAdjust="0"/>
    <p:restoredTop sz="74650" autoAdjust="0"/>
  </p:normalViewPr>
  <p:slideViewPr>
    <p:cSldViewPr snapToGrid="0" showGuides="1">
      <p:cViewPr varScale="1">
        <p:scale>
          <a:sx n="48" d="100"/>
          <a:sy n="48" d="100"/>
        </p:scale>
        <p:origin x="1424" y="36"/>
      </p:cViewPr>
      <p:guideLst>
        <p:guide pos="3816"/>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76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96899606299212"/>
          <c:y val="3.3147970452036761E-2"/>
          <c:w val="0.84684350393700791"/>
          <c:h val="0.82677587226380944"/>
        </c:manualLayout>
      </c:layout>
      <c:barChart>
        <c:barDir val="bar"/>
        <c:grouping val="clustered"/>
        <c:varyColors val="0"/>
        <c:ser>
          <c:idx val="0"/>
          <c:order val="0"/>
          <c:tx>
            <c:strRef>
              <c:f>Sheet1!$B$1</c:f>
              <c:strCache>
                <c:ptCount val="1"/>
                <c:pt idx="0">
                  <c:v>Series 1</c:v>
                </c:pt>
              </c:strCache>
            </c:strRef>
          </c:tx>
          <c:spPr>
            <a:solidFill>
              <a:schemeClr val="accent1"/>
            </a:solidFill>
            <a:ln w="19050">
              <a:solidFill>
                <a:schemeClr val="bg1"/>
              </a:solidFill>
              <a:miter lim="800000"/>
            </a:ln>
            <a:effectLst/>
          </c:spPr>
          <c:invertIfNegative val="0"/>
          <c:dPt>
            <c:idx val="2"/>
            <c:invertIfNegative val="0"/>
            <c:bubble3D val="0"/>
            <c:spPr>
              <a:solidFill>
                <a:srgbClr val="9E9E9E"/>
              </a:solidFill>
              <a:ln w="19050">
                <a:solidFill>
                  <a:schemeClr val="bg1"/>
                </a:solidFill>
                <a:miter lim="800000"/>
              </a:ln>
              <a:effectLst/>
            </c:spPr>
            <c:extLst>
              <c:ext xmlns:c16="http://schemas.microsoft.com/office/drawing/2014/chart" uri="{C3380CC4-5D6E-409C-BE32-E72D297353CC}">
                <c16:uniqueId val="{00000002-8982-406C-823B-D85F215A5B5B}"/>
              </c:ext>
            </c:extLst>
          </c:dPt>
          <c:dPt>
            <c:idx val="3"/>
            <c:invertIfNegative val="0"/>
            <c:bubble3D val="0"/>
            <c:spPr>
              <a:solidFill>
                <a:srgbClr val="CCCCCC"/>
              </a:solidFill>
              <a:ln w="19050">
                <a:solidFill>
                  <a:schemeClr val="bg1"/>
                </a:solidFill>
                <a:miter lim="800000"/>
              </a:ln>
              <a:effectLst/>
            </c:spPr>
            <c:extLst>
              <c:ext xmlns:c16="http://schemas.microsoft.com/office/drawing/2014/chart" uri="{C3380CC4-5D6E-409C-BE32-E72D297353CC}">
                <c16:uniqueId val="{00000005-06FF-41EE-B52B-6C6FCC10E74E}"/>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Category 3</c:v>
                </c:pt>
                <c:pt idx="1">
                  <c:v>Category 2</c:v>
                </c:pt>
                <c:pt idx="2">
                  <c:v>Category 1</c:v>
                </c:pt>
              </c:strCache>
            </c:strRef>
          </c:cat>
          <c:val>
            <c:numRef>
              <c:f>Sheet1!$B$2:$B$5</c:f>
              <c:numCache>
                <c:formatCode>0%</c:formatCode>
                <c:ptCount val="4"/>
                <c:pt idx="0">
                  <c:v>0.44</c:v>
                </c:pt>
                <c:pt idx="1">
                  <c:v>0.6</c:v>
                </c:pt>
                <c:pt idx="2">
                  <c:v>0.72</c:v>
                </c:pt>
                <c:pt idx="3">
                  <c:v>0.77</c:v>
                </c:pt>
              </c:numCache>
            </c:numRef>
          </c:val>
          <c:extLst>
            <c:ext xmlns:c16="http://schemas.microsoft.com/office/drawing/2014/chart" uri="{C3380CC4-5D6E-409C-BE32-E72D297353CC}">
              <c16:uniqueId val="{00000000-06FF-41EE-B52B-6C6FCC10E74E}"/>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1"/>
        <c:axPos val="l"/>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b"/>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5/4/2020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5/4/2020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dirty="0"/>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This presentation is about</a:t>
            </a:r>
            <a:r>
              <a:rPr lang="en-US" sz="1200" kern="1200" baseline="0" dirty="0" smtClean="0">
                <a:solidFill>
                  <a:schemeClr val="tx1"/>
                </a:solidFill>
                <a:effectLst/>
                <a:latin typeface="Arial" panose="020B0604020202020204" pitchFamily="34" charset="0"/>
                <a:ea typeface="+mn-ea"/>
                <a:cs typeface="+mn-cs"/>
              </a:rPr>
              <a:t> the tipping point of</a:t>
            </a:r>
            <a:r>
              <a:rPr lang="en-US" sz="1200" kern="1200" dirty="0" smtClean="0">
                <a:solidFill>
                  <a:schemeClr val="tx1"/>
                </a:solidFill>
                <a:effectLst/>
                <a:latin typeface="Arial" panose="020B0604020202020204" pitchFamily="34" charset="0"/>
                <a:ea typeface="+mn-ea"/>
                <a:cs typeface="+mn-cs"/>
              </a:rPr>
              <a:t> telehealth because of COVID-19. Telehealth is no longer a nice-to-have;</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telehealth is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anose="020B0604020202020204" pitchFamily="34" charset="0"/>
                <a:ea typeface="+mn-ea"/>
                <a:cs typeface="+mn-cs"/>
              </a:rPr>
              <a:t>Let’s first go over what we mean by “telehealth”.</a:t>
            </a:r>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a:t>
            </a:fld>
            <a:endParaRPr lang="en-US" dirty="0"/>
          </a:p>
        </p:txBody>
      </p:sp>
    </p:spTree>
    <p:extLst>
      <p:ext uri="{BB962C8B-B14F-4D97-AF65-F5344CB8AC3E}">
        <p14:creationId xmlns:p14="http://schemas.microsoft.com/office/powerpoint/2010/main" val="149079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This slide is essentially a checklist for ensuring technical and operational readiness for telehealth in this situation. Some of them touch on what we’ve been saying all along, like promote telehealth solutions to patients, there on the left. Some are common sense, but they’re easier to overlook when there’s a lot of urgency to get a solution in place. Like making sure you have all the equipment and licenses you need.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I do want to call out two considerations here that are unique to this situation and telehealth. First, the red boxes. On the right, be ready to support patients to use telehealth, and on the left, do the same for clinicians.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Finally, on this slide. Look at the gray box in the lower right hand corner. If you’re rolling out a new telehealth service right now, you should treat this like you would any expansion of services and talk to your legal team. Two reasons: one is that state-by-state licensure generally isn’t aligned with the reality of virtual care. Some states have waived licensing requirements and others haven’t, so talk to legal and make sure you don’t create problems for your organization down the line. The other reason to bring legal in is to make sure that what you’re asking physicians to do doesn’t run up against their employment agreements or compacts. </a:t>
            </a: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10</a:t>
            </a:fld>
            <a:endParaRPr lang="en-US" dirty="0"/>
          </a:p>
        </p:txBody>
      </p:sp>
    </p:spTree>
    <p:extLst>
      <p:ext uri="{BB962C8B-B14F-4D97-AF65-F5344CB8AC3E}">
        <p14:creationId xmlns:p14="http://schemas.microsoft.com/office/powerpoint/2010/main" val="280324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we’ve talked largely about how telehealth is working right now. But what can we expect in the future? There are two big issues: reimbursement and what expanded telehealth use will mean for providers and systems.</a:t>
            </a:r>
          </a:p>
          <a:p>
            <a:endParaRPr lang="en-US" baseline="0" dirty="0" smtClean="0"/>
          </a:p>
          <a:p>
            <a:r>
              <a:rPr lang="en-US" baseline="0" dirty="0" smtClean="0"/>
              <a:t>First, we have to be honest: reimbursement parity for telehealth and in-person interactions is essential if the recent widespread acceptance of telehealth is going to continue after the Covid-19 pandemic. </a:t>
            </a:r>
          </a:p>
          <a:p>
            <a:endParaRPr lang="en-US" baseline="0" dirty="0" smtClean="0"/>
          </a:p>
          <a:p>
            <a:r>
              <a:rPr lang="en-US" baseline="0" dirty="0" smtClean="0"/>
              <a:t>Second, the downstream implications could be transformative. If the millions of consumers using telehealth for the first time in 2020 embrace it in the enthusiastic way that consumers have typically responded once they’ve tried telehealth, we could see a world where having a robust telehealth offering is a basic expectation of their providers. </a:t>
            </a:r>
          </a:p>
          <a:p>
            <a:r>
              <a:rPr lang="en-US" baseline="0" dirty="0" smtClean="0"/>
              <a:t>This also opens the door for providers to reinvent care standards and pathways to incorporate telehealth. It will mean wrestling with issues of scheduling, downstream interactions like labs and referrals, clinical documentation, and training and quality requirements for clinicians.</a:t>
            </a:r>
          </a:p>
          <a:p>
            <a:r>
              <a:rPr lang="en-US" baseline="0" dirty="0" smtClean="0"/>
              <a:t>It could also have major implications for sites of care. Broader acceptance of telehealth could lead to pushing more care outside of the brick and mortar facility.</a:t>
            </a:r>
          </a:p>
          <a:p>
            <a:endParaRPr lang="en-US" baseline="0" dirty="0" smtClean="0"/>
          </a:p>
          <a:p>
            <a:r>
              <a:rPr lang="en-US" baseline="0" dirty="0" smtClean="0"/>
              <a:t>Transition: let’s consider each of these in turn. First, reimbursement outlook.</a:t>
            </a:r>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11</a:t>
            </a:fld>
            <a:endParaRPr lang="en-US" dirty="0"/>
          </a:p>
        </p:txBody>
      </p:sp>
    </p:spTree>
    <p:extLst>
      <p:ext uri="{BB962C8B-B14F-4D97-AF65-F5344CB8AC3E}">
        <p14:creationId xmlns:p14="http://schemas.microsoft.com/office/powerpoint/2010/main" val="247161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now, providers and systems are making plans for this new world of expanded telehealth usage. These organizations are taking prudent initial steps to understand things like:</a:t>
            </a:r>
          </a:p>
          <a:p>
            <a:pPr marL="171450" indent="-171450">
              <a:buFont typeface="Arial" panose="020B0604020202020204" pitchFamily="34" charset="0"/>
              <a:buChar char="•"/>
            </a:pPr>
            <a:r>
              <a:rPr lang="en-US" baseline="0" dirty="0" smtClean="0"/>
              <a:t>consumer demand for telehealth</a:t>
            </a:r>
          </a:p>
          <a:p>
            <a:pPr marL="171450" indent="-171450">
              <a:buFont typeface="Arial" panose="020B0604020202020204" pitchFamily="34" charset="0"/>
              <a:buChar char="•"/>
            </a:pPr>
            <a:r>
              <a:rPr lang="en-US" baseline="0" dirty="0" smtClean="0"/>
              <a:t>what telehealth means for clinician staffing, workflows, and contracting</a:t>
            </a:r>
          </a:p>
          <a:p>
            <a:pPr marL="171450" indent="-171450">
              <a:buFont typeface="Arial" panose="020B0604020202020204" pitchFamily="34" charset="0"/>
              <a:buChar char="•"/>
            </a:pPr>
            <a:r>
              <a:rPr lang="en-US" baseline="0" dirty="0" smtClean="0"/>
              <a:t>And what kind of investments they need to be making, especially in physical assets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the same time, payers and plans are reticent to commit to sustained reimbursement parity. Medicare’s expanded reimbursement only lasts through the public health emergency designation. And many plans still don’t have an answer to their biggest worry about telehealth: that it won’t actually replace other care delivery channels, but will only add to them—and therefore might actually increase overall utilization.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encourage providers and systems to think about reimbursement parity through the eyes of payers and purchasers. The sheer number of telehealth visits being done now can provide the data that these stakeholders seek about the viability of telehealth as an effective care delivery channel in its own right. It can also help payers and purchasers understand how telehealth can help meet their own business objectives, not just those of providers.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Transition: The truth is that we are likely to see considerable new demands on telehealth, regardless of reimbursement. </a:t>
            </a:r>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12</a:t>
            </a:fld>
            <a:endParaRPr lang="en-US" dirty="0"/>
          </a:p>
        </p:txBody>
      </p:sp>
    </p:spTree>
    <p:extLst>
      <p:ext uri="{BB962C8B-B14F-4D97-AF65-F5344CB8AC3E}">
        <p14:creationId xmlns:p14="http://schemas.microsoft.com/office/powerpoint/2010/main" val="84626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Telehealth may become “table stakes”—that is, it will be a requirement for providers to have a robust telehealth platform if they want to engage and retain patients. In that world, we see three things hospitals and systems will need to do—and one thing they need to be careful of.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First, telehealth can’t be a side-hustle or </a:t>
            </a:r>
            <a:r>
              <a:rPr lang="en-US" sz="1200" kern="1200" dirty="0" err="1" smtClean="0">
                <a:solidFill>
                  <a:schemeClr val="tx1"/>
                </a:solidFill>
                <a:effectLst/>
                <a:latin typeface="Arial" panose="020B0604020202020204" pitchFamily="34" charset="0"/>
                <a:ea typeface="+mn-ea"/>
                <a:cs typeface="+mn-cs"/>
              </a:rPr>
              <a:t>siloed</a:t>
            </a:r>
            <a:r>
              <a:rPr lang="en-US" sz="1200" kern="1200" dirty="0" smtClean="0">
                <a:solidFill>
                  <a:schemeClr val="tx1"/>
                </a:solidFill>
                <a:effectLst/>
                <a:latin typeface="Arial" panose="020B0604020202020204" pitchFamily="34" charset="0"/>
                <a:ea typeface="+mn-ea"/>
                <a:cs typeface="+mn-cs"/>
              </a:rPr>
              <a:t> in a specific department or practice. It has to be an enterprise priority, and it has to be built to accommodate unexpected demand surge like we’re seeing surge now.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Second, telehealth has to provide a seamless experience for patients and clinicians. If you want them to keep using it, you have to make it easy. That means convenient and accessible for consumers, and built into existing workflows for clinicians.</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Third, telehealth has to be promoted. Eventually, the free promotion from media interest in telehealth will wane. Marketing is essential for the success of telehealth.</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Finally, a word of caution about the future of telehealth. Telehealth is touted as an effective means</a:t>
            </a:r>
            <a:r>
              <a:rPr lang="en-US" sz="1200" kern="1200" baseline="0" dirty="0" smtClean="0">
                <a:solidFill>
                  <a:schemeClr val="tx1"/>
                </a:solidFill>
                <a:effectLst/>
                <a:latin typeface="Arial" panose="020B0604020202020204" pitchFamily="34" charset="0"/>
                <a:ea typeface="+mn-ea"/>
                <a:cs typeface="+mn-cs"/>
              </a:rPr>
              <a:t> of </a:t>
            </a:r>
            <a:r>
              <a:rPr lang="en-US" sz="1200" kern="1200" dirty="0" smtClean="0">
                <a:solidFill>
                  <a:schemeClr val="tx1"/>
                </a:solidFill>
                <a:effectLst/>
                <a:latin typeface="Arial" panose="020B0604020202020204" pitchFamily="34" charset="0"/>
                <a:ea typeface="+mn-ea"/>
                <a:cs typeface="+mn-cs"/>
              </a:rPr>
              <a:t>addressing COVID-19 today and streamlining care delivery in the future. The truth is that these solutions rely heavily on technology that is often out of reach for populations that are already underserved. However we move forward from here, we have to make sure that telehealth solutions make health care more accessible, not less.</a:t>
            </a: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13</a:t>
            </a:fld>
            <a:endParaRPr lang="en-US" dirty="0"/>
          </a:p>
        </p:txBody>
      </p:sp>
    </p:spTree>
    <p:extLst>
      <p:ext uri="{BB962C8B-B14F-4D97-AF65-F5344CB8AC3E}">
        <p14:creationId xmlns:p14="http://schemas.microsoft.com/office/powerpoint/2010/main" val="400325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Telehealth will also have to demonstrate its utility to clinicians. Historically,</a:t>
            </a:r>
            <a:r>
              <a:rPr lang="en-US" sz="1200" kern="1200" baseline="0" dirty="0" smtClean="0">
                <a:solidFill>
                  <a:schemeClr val="tx1"/>
                </a:solidFill>
                <a:effectLst/>
                <a:latin typeface="Arial" panose="020B0604020202020204" pitchFamily="34" charset="0"/>
                <a:ea typeface="+mn-ea"/>
                <a:cs typeface="+mn-cs"/>
              </a:rPr>
              <a:t> their primary concern has been reimbursement, which is captured in the results of this </a:t>
            </a:r>
            <a:r>
              <a:rPr lang="en-US" sz="1200" kern="1200" baseline="0" dirty="0" err="1" smtClean="0">
                <a:solidFill>
                  <a:schemeClr val="tx1"/>
                </a:solidFill>
                <a:effectLst/>
                <a:latin typeface="Arial" panose="020B0604020202020204" pitchFamily="34" charset="0"/>
                <a:ea typeface="+mn-ea"/>
                <a:cs typeface="+mn-cs"/>
              </a:rPr>
              <a:t>Amwell</a:t>
            </a:r>
            <a:r>
              <a:rPr lang="en-US" sz="1200" kern="1200" baseline="0" dirty="0" smtClean="0">
                <a:solidFill>
                  <a:schemeClr val="tx1"/>
                </a:solidFill>
                <a:effectLst/>
                <a:latin typeface="Arial" panose="020B0604020202020204" pitchFamily="34" charset="0"/>
                <a:ea typeface="+mn-ea"/>
                <a:cs typeface="+mn-cs"/>
              </a:rPr>
              <a:t> survey. These are the top four barriers clinicians identified to their use of telehealth. Reimbursement is first, but clinical appropriateness is a </a:t>
            </a:r>
            <a:r>
              <a:rPr lang="en-US" sz="1200" i="1" kern="1200" baseline="0" dirty="0" smtClean="0">
                <a:solidFill>
                  <a:schemeClr val="tx1"/>
                </a:solidFill>
                <a:effectLst/>
                <a:latin typeface="Arial" panose="020B0604020202020204" pitchFamily="34" charset="0"/>
                <a:ea typeface="+mn-ea"/>
                <a:cs typeface="+mn-cs"/>
              </a:rPr>
              <a:t>very</a:t>
            </a:r>
            <a:r>
              <a:rPr lang="en-US" sz="1200" i="0" kern="1200" baseline="0" dirty="0" smtClean="0">
                <a:solidFill>
                  <a:schemeClr val="tx1"/>
                </a:solidFill>
                <a:effectLst/>
                <a:latin typeface="Arial" panose="020B0604020202020204" pitchFamily="34" charset="0"/>
                <a:ea typeface="+mn-ea"/>
                <a:cs typeface="+mn-cs"/>
              </a:rPr>
              <a:t> close second. </a:t>
            </a:r>
          </a:p>
          <a:p>
            <a:endParaRPr lang="en-US" sz="1200" i="0" kern="1200" baseline="0" dirty="0" smtClean="0">
              <a:solidFill>
                <a:schemeClr val="tx1"/>
              </a:solidFill>
              <a:effectLst/>
              <a:latin typeface="Arial" panose="020B0604020202020204" pitchFamily="34" charset="0"/>
              <a:ea typeface="+mn-ea"/>
              <a:cs typeface="+mn-cs"/>
            </a:endParaRPr>
          </a:p>
          <a:p>
            <a:r>
              <a:rPr lang="en-US" sz="1200" i="0" kern="1200" dirty="0" smtClean="0">
                <a:solidFill>
                  <a:schemeClr val="tx1"/>
                </a:solidFill>
                <a:effectLst/>
                <a:latin typeface="Arial" panose="020B0604020202020204" pitchFamily="34" charset="0"/>
                <a:ea typeface="+mn-ea"/>
                <a:cs typeface="+mn-cs"/>
              </a:rPr>
              <a:t>The</a:t>
            </a:r>
            <a:r>
              <a:rPr lang="en-US" sz="1200" kern="1200" dirty="0" smtClean="0">
                <a:solidFill>
                  <a:schemeClr val="tx1"/>
                </a:solidFill>
                <a:effectLst/>
                <a:latin typeface="Arial" panose="020B0604020202020204" pitchFamily="34" charset="0"/>
                <a:ea typeface="+mn-ea"/>
                <a:cs typeface="+mn-cs"/>
              </a:rPr>
              <a:t> explosion of interest and use of telehealth is providing a “national demonstration case”—or “trial by fire”. Clinicians are getting to</a:t>
            </a:r>
            <a:r>
              <a:rPr lang="en-US" sz="1200" kern="1200" baseline="0" dirty="0" smtClean="0">
                <a:solidFill>
                  <a:schemeClr val="tx1"/>
                </a:solidFill>
                <a:effectLst/>
                <a:latin typeface="Arial" panose="020B0604020202020204" pitchFamily="34" charset="0"/>
                <a:ea typeface="+mn-ea"/>
                <a:cs typeface="+mn-cs"/>
              </a:rPr>
              <a:t> s</a:t>
            </a:r>
            <a:r>
              <a:rPr lang="en-US" sz="1200" kern="1200" dirty="0" smtClean="0">
                <a:solidFill>
                  <a:schemeClr val="tx1"/>
                </a:solidFill>
                <a:effectLst/>
                <a:latin typeface="Arial" panose="020B0604020202020204" pitchFamily="34" charset="0"/>
                <a:ea typeface="+mn-ea"/>
                <a:cs typeface="+mn-cs"/>
              </a:rPr>
              <a:t>ee how this works firsthand,</a:t>
            </a:r>
            <a:r>
              <a:rPr lang="en-US" sz="1200" kern="1200" baseline="0" dirty="0" smtClean="0">
                <a:solidFill>
                  <a:schemeClr val="tx1"/>
                </a:solidFill>
                <a:effectLst/>
                <a:latin typeface="Arial" panose="020B0604020202020204" pitchFamily="34" charset="0"/>
                <a:ea typeface="+mn-ea"/>
                <a:cs typeface="+mn-cs"/>
              </a:rPr>
              <a:t> and should have a much better idea of what works and what doesn’t. That will be the first step in reevaluating care pathways and standards—and clinical workflows. </a:t>
            </a:r>
          </a:p>
          <a:p>
            <a:endParaRPr lang="en-US" sz="1200" kern="1200" baseline="0" dirty="0" smtClean="0">
              <a:solidFill>
                <a:schemeClr val="tx1"/>
              </a:solidFill>
              <a:effectLst/>
              <a:latin typeface="Arial" panose="020B0604020202020204" pitchFamily="34" charset="0"/>
              <a:ea typeface="+mn-ea"/>
              <a:cs typeface="+mn-cs"/>
            </a:endParaRPr>
          </a:p>
          <a:p>
            <a:r>
              <a:rPr lang="en-US" sz="1200" kern="1200" baseline="0" dirty="0" smtClean="0">
                <a:solidFill>
                  <a:schemeClr val="tx1"/>
                </a:solidFill>
                <a:effectLst/>
                <a:latin typeface="Arial" panose="020B0604020202020204" pitchFamily="34" charset="0"/>
                <a:ea typeface="+mn-ea"/>
                <a:cs typeface="+mn-cs"/>
              </a:rPr>
              <a:t>Transition: I have two examples of how this might look in practice.</a:t>
            </a:r>
            <a:endParaRPr lang="en-US" sz="1200" kern="1200" dirty="0" smtClean="0">
              <a:solidFill>
                <a:schemeClr val="tx1"/>
              </a:solidFill>
              <a:effectLst/>
              <a:latin typeface="Arial" panose="020B0604020202020204" pitchFamily="34" charset="0"/>
              <a:ea typeface="+mn-ea"/>
              <a:cs typeface="+mn-cs"/>
            </a:endParaRPr>
          </a:p>
          <a:p>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14</a:t>
            </a:fld>
            <a:endParaRPr lang="en-US" dirty="0"/>
          </a:p>
        </p:txBody>
      </p:sp>
    </p:spTree>
    <p:extLst>
      <p:ext uri="{BB962C8B-B14F-4D97-AF65-F5344CB8AC3E}">
        <p14:creationId xmlns:p14="http://schemas.microsoft.com/office/powerpoint/2010/main" val="108225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anose="020B0604020202020204" pitchFamily="34" charset="0"/>
                <a:ea typeface="+mn-ea"/>
                <a:cs typeface="+mn-cs"/>
              </a:rPr>
              <a:t>First, </a:t>
            </a:r>
            <a:r>
              <a:rPr lang="en-US" sz="1200" b="0" kern="1200" baseline="0" dirty="0" smtClean="0">
                <a:solidFill>
                  <a:schemeClr val="tx1"/>
                </a:solidFill>
                <a:effectLst/>
                <a:latin typeface="Arial" panose="020B0604020202020204" pitchFamily="34" charset="0"/>
                <a:ea typeface="+mn-ea"/>
                <a:cs typeface="+mn-cs"/>
              </a:rPr>
              <a:t>incorporating telehealth and technology into a new kind of care delivery experience for patients and physicians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There are several different flavors of this, but 98point6 essentially operates as an “office-less” practice—they don’t have any sort of physical clinic. They pair artificial</a:t>
            </a:r>
            <a:r>
              <a:rPr lang="en-US" sz="1200" kern="1200" baseline="0" dirty="0" smtClean="0">
                <a:solidFill>
                  <a:schemeClr val="tx1"/>
                </a:solidFill>
                <a:effectLst/>
                <a:latin typeface="Arial" panose="020B0604020202020204" pitchFamily="34" charset="0"/>
                <a:ea typeface="+mn-ea"/>
                <a:cs typeface="+mn-cs"/>
              </a:rPr>
              <a:t> intelligence, which handles </a:t>
            </a:r>
            <a:r>
              <a:rPr lang="en-US" sz="1200" kern="1200" dirty="0" smtClean="0">
                <a:solidFill>
                  <a:schemeClr val="tx1"/>
                </a:solidFill>
                <a:effectLst/>
                <a:latin typeface="Arial" panose="020B0604020202020204" pitchFamily="34" charset="0"/>
                <a:ea typeface="+mn-ea"/>
                <a:cs typeface="+mn-cs"/>
              </a:rPr>
              <a:t>administrative components of visits and provides an initial diagnosis and treatment recommendation, and asynchronous telehealth, basically</a:t>
            </a:r>
            <a:r>
              <a:rPr lang="en-US" sz="1200" kern="1200" baseline="0" dirty="0" smtClean="0">
                <a:solidFill>
                  <a:schemeClr val="tx1"/>
                </a:solidFill>
                <a:effectLst/>
                <a:latin typeface="Arial" panose="020B0604020202020204" pitchFamily="34" charset="0"/>
                <a:ea typeface="+mn-ea"/>
                <a:cs typeface="+mn-cs"/>
              </a:rPr>
              <a:t> a messaging platform for patients and clinicians</a:t>
            </a:r>
            <a:r>
              <a:rPr lang="en-US" sz="1200" kern="1200" dirty="0" smtClean="0">
                <a:solidFill>
                  <a:schemeClr val="tx1"/>
                </a:solidFill>
                <a:effectLst/>
                <a:latin typeface="Arial" panose="020B0604020202020204" pitchFamily="34" charset="0"/>
                <a:ea typeface="+mn-ea"/>
                <a:cs typeface="+mn-cs"/>
              </a:rPr>
              <a:t>. Ultimately, the AI platform is responsible for 90% of the tasks associated with a traditional visit, only requiring the physician to complete the final diagnosis and care plan. This</a:t>
            </a:r>
            <a:r>
              <a:rPr lang="en-US" sz="1200" kern="1200" baseline="0" dirty="0" smtClean="0">
                <a:solidFill>
                  <a:schemeClr val="tx1"/>
                </a:solidFill>
                <a:effectLst/>
                <a:latin typeface="Arial" panose="020B0604020202020204" pitchFamily="34" charset="0"/>
                <a:ea typeface="+mn-ea"/>
                <a:cs typeface="+mn-cs"/>
              </a:rPr>
              <a:t> streamlines clinical workflows, expands clinical capacity, and it’s convenient for the patient.</a:t>
            </a:r>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The one missing component from many virtual platforms though is the ability to complete a physical examination. </a:t>
            </a:r>
          </a:p>
          <a:p>
            <a:endParaRPr lang="en-US" dirty="0"/>
          </a:p>
        </p:txBody>
      </p:sp>
      <p:sp>
        <p:nvSpPr>
          <p:cNvPr id="4" name="Slide Number Placeholder 3"/>
          <p:cNvSpPr>
            <a:spLocks noGrp="1"/>
          </p:cNvSpPr>
          <p:nvPr>
            <p:ph type="sldNum" sz="quarter" idx="10"/>
          </p:nvPr>
        </p:nvSpPr>
        <p:spPr/>
        <p:txBody>
          <a:bodyPr/>
          <a:lstStyle/>
          <a:p>
            <a:pPr defTabSz="914303">
              <a:defRPr/>
            </a:pPr>
            <a:fld id="{0E79F9C1-6A3C-4B55-8C89-00C0FB1E22C3}" type="slidenum">
              <a:rPr lang="en-US">
                <a:solidFill>
                  <a:srgbClr val="323E48"/>
                </a:solidFill>
              </a:rPr>
              <a:pPr defTabSz="914303">
                <a:defRPr/>
              </a:pPr>
              <a:t>15</a:t>
            </a:fld>
            <a:endParaRPr lang="en-US" dirty="0">
              <a:solidFill>
                <a:srgbClr val="323E48"/>
              </a:solidFill>
            </a:endParaRPr>
          </a:p>
        </p:txBody>
      </p:sp>
    </p:spTree>
    <p:extLst>
      <p:ext uri="{BB962C8B-B14F-4D97-AF65-F5344CB8AC3E}">
        <p14:creationId xmlns:p14="http://schemas.microsoft.com/office/powerpoint/2010/main" val="74648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This second example shows how that might work. </a:t>
            </a:r>
            <a:r>
              <a:rPr lang="en-US" sz="1200" kern="1200" dirty="0" err="1" smtClean="0">
                <a:solidFill>
                  <a:schemeClr val="tx1"/>
                </a:solidFill>
                <a:effectLst/>
                <a:latin typeface="Arial" panose="020B0604020202020204" pitchFamily="34" charset="0"/>
                <a:ea typeface="+mn-ea"/>
                <a:cs typeface="+mn-cs"/>
              </a:rPr>
              <a:t>Ochsner</a:t>
            </a:r>
            <a:r>
              <a:rPr lang="en-US" sz="1200" kern="1200" dirty="0" smtClean="0">
                <a:solidFill>
                  <a:schemeClr val="tx1"/>
                </a:solidFill>
                <a:effectLst/>
                <a:latin typeface="Arial" panose="020B0604020202020204" pitchFamily="34" charset="0"/>
                <a:ea typeface="+mn-ea"/>
                <a:cs typeface="+mn-cs"/>
              </a:rPr>
              <a:t> in Louisiana has partnered with </a:t>
            </a:r>
            <a:r>
              <a:rPr lang="en-US" sz="1200" kern="1200" dirty="0" err="1" smtClean="0">
                <a:solidFill>
                  <a:schemeClr val="tx1"/>
                </a:solidFill>
                <a:effectLst/>
                <a:latin typeface="Arial" panose="020B0604020202020204" pitchFamily="34" charset="0"/>
                <a:ea typeface="+mn-ea"/>
                <a:cs typeface="+mn-cs"/>
              </a:rPr>
              <a:t>Amwell</a:t>
            </a:r>
            <a:r>
              <a:rPr lang="en-US" sz="1200" kern="1200" dirty="0" smtClean="0">
                <a:solidFill>
                  <a:schemeClr val="tx1"/>
                </a:solidFill>
                <a:effectLst/>
                <a:latin typeface="Arial" panose="020B0604020202020204" pitchFamily="34" charset="0"/>
                <a:ea typeface="+mn-ea"/>
                <a:cs typeface="+mn-cs"/>
              </a:rPr>
              <a:t> for its virtual care platform called </a:t>
            </a:r>
            <a:r>
              <a:rPr lang="en-US" sz="1200" kern="1200" dirty="0" err="1" smtClean="0">
                <a:solidFill>
                  <a:schemeClr val="tx1"/>
                </a:solidFill>
                <a:effectLst/>
                <a:latin typeface="Arial" panose="020B0604020202020204" pitchFamily="34" charset="0"/>
                <a:ea typeface="+mn-ea"/>
                <a:cs typeface="+mn-cs"/>
              </a:rPr>
              <a:t>Ochsner</a:t>
            </a:r>
            <a:r>
              <a:rPr lang="en-US" sz="1200" kern="1200" dirty="0" smtClean="0">
                <a:solidFill>
                  <a:schemeClr val="tx1"/>
                </a:solidFill>
                <a:effectLst/>
                <a:latin typeface="Arial" panose="020B0604020202020204" pitchFamily="34" charset="0"/>
                <a:ea typeface="+mn-ea"/>
                <a:cs typeface="+mn-cs"/>
              </a:rPr>
              <a:t> Anywhere Care. They’ve also partnered with </a:t>
            </a:r>
            <a:r>
              <a:rPr lang="en-US" sz="1200" kern="1200" dirty="0" err="1" smtClean="0">
                <a:solidFill>
                  <a:schemeClr val="tx1"/>
                </a:solidFill>
                <a:effectLst/>
                <a:latin typeface="Arial" panose="020B0604020202020204" pitchFamily="34" charset="0"/>
                <a:ea typeface="+mn-ea"/>
                <a:cs typeface="+mn-cs"/>
              </a:rPr>
              <a:t>Tyto</a:t>
            </a:r>
            <a:r>
              <a:rPr lang="en-US" sz="1200" kern="1200" dirty="0" smtClean="0">
                <a:solidFill>
                  <a:schemeClr val="tx1"/>
                </a:solidFill>
                <a:effectLst/>
                <a:latin typeface="Arial" panose="020B0604020202020204" pitchFamily="34" charset="0"/>
                <a:ea typeface="+mn-ea"/>
                <a:cs typeface="+mn-cs"/>
              </a:rPr>
              <a:t> Care on a branded home exam kit that can be used to capture information that previously was only possible in an in-person exam. The </a:t>
            </a:r>
            <a:r>
              <a:rPr lang="en-US" sz="1200" kern="1200" dirty="0" err="1" smtClean="0">
                <a:solidFill>
                  <a:schemeClr val="tx1"/>
                </a:solidFill>
                <a:effectLst/>
                <a:latin typeface="Arial" panose="020B0604020202020204" pitchFamily="34" charset="0"/>
                <a:ea typeface="+mn-ea"/>
                <a:cs typeface="+mn-cs"/>
              </a:rPr>
              <a:t>Tyto</a:t>
            </a:r>
            <a:r>
              <a:rPr lang="en-US" sz="1200" kern="1200" dirty="0" smtClean="0">
                <a:solidFill>
                  <a:schemeClr val="tx1"/>
                </a:solidFill>
                <a:effectLst/>
                <a:latin typeface="Arial" panose="020B0604020202020204" pitchFamily="34" charset="0"/>
                <a:ea typeface="+mn-ea"/>
                <a:cs typeface="+mn-cs"/>
              </a:rPr>
              <a:t> device has a digital camera and attachments that allow for remote examinations of ears and throat, heart and lung sounds, and body temperature.</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Transition:</a:t>
            </a:r>
            <a:r>
              <a:rPr lang="en-US" sz="1200" kern="1200" baseline="0" dirty="0" smtClean="0">
                <a:solidFill>
                  <a:schemeClr val="tx1"/>
                </a:solidFill>
                <a:effectLst/>
                <a:latin typeface="Arial" panose="020B0604020202020204" pitchFamily="34" charset="0"/>
                <a:ea typeface="+mn-ea"/>
                <a:cs typeface="+mn-cs"/>
              </a:rPr>
              <a:t> there is one other consideration for expanded telehealth, and that’s about the competition providers and systems will face.</a:t>
            </a: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F9C1-6A3C-4B55-8C89-00C0FB1E22C3}" type="slidenum">
              <a:rPr kumimoji="0" lang="en-US" sz="1200" b="0" i="0" u="none" strike="noStrike" kern="1200" cap="none" spc="0" normalizeH="0" baseline="0" noProof="0" smtClean="0">
                <a:ln>
                  <a:noFill/>
                </a:ln>
                <a:solidFill>
                  <a:srgbClr val="323E48"/>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23E4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3826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Telehealth will undermine</a:t>
            </a:r>
            <a:r>
              <a:rPr lang="en-US" sz="1200" kern="1200" baseline="0" dirty="0" smtClean="0">
                <a:solidFill>
                  <a:schemeClr val="tx1"/>
                </a:solidFill>
                <a:effectLst/>
                <a:latin typeface="Arial" panose="020B0604020202020204" pitchFamily="34" charset="0"/>
                <a:ea typeface="+mn-ea"/>
                <a:cs typeface="+mn-cs"/>
              </a:rPr>
              <a:t> many organizations’ concepts of service area or local competition. New technology like 5G networks will only compound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As 5G networks roll out, the kinds of services and exams we can provide virtually will expand. That’s because of greater bandwidth to send and receive more data, and lower latency so that commands are executed across networks much faster. This will be an enormous shift, much different than what we saw in the shift from 3G to 4G.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In September 2019, a demonstration examination delivered high-resolution, real-time images of an eye from London to an ophthalmologist in Edinburgh using a 5G enabled telephone and a 4K camera. This kind of technology can connect patients in remote locations with specialists for all kinds of purposes, and really expand what is possible through telehealth technology.</a:t>
            </a: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17</a:t>
            </a:fld>
            <a:endParaRPr lang="en-US" dirty="0"/>
          </a:p>
        </p:txBody>
      </p:sp>
    </p:spTree>
    <p:extLst>
      <p:ext uri="{BB962C8B-B14F-4D97-AF65-F5344CB8AC3E}">
        <p14:creationId xmlns:p14="http://schemas.microsoft.com/office/powerpoint/2010/main" val="418632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thing to keep in mind going forward</a:t>
            </a:r>
            <a:r>
              <a:rPr lang="en-US" baseline="0" dirty="0" smtClean="0"/>
              <a:t> is that telehealth can’t be something a health care organization does on the side. </a:t>
            </a:r>
          </a:p>
          <a:p>
            <a:endParaRPr lang="en-US" baseline="0" dirty="0" smtClean="0"/>
          </a:p>
          <a:p>
            <a:r>
              <a:rPr lang="en-US" baseline="0" dirty="0" smtClean="0"/>
              <a:t>Telehealth will be an essential part of care delivery going forward. We can’t think of it as a separate thing anymore. We need to consider how telehealth can support the objectives we have already identified for our organizations. </a:t>
            </a:r>
          </a:p>
          <a:p>
            <a:endParaRPr lang="en-US" baseline="0" dirty="0" smtClean="0"/>
          </a:p>
          <a:p>
            <a:r>
              <a:rPr lang="en-US" baseline="0" dirty="0" smtClean="0"/>
              <a:t>This slide consolidates the questions we need to answer about telehealth priorities, and how to make the case for telehealth reimbursement to payers and purchasers. </a:t>
            </a:r>
          </a:p>
          <a:p>
            <a:endParaRPr lang="en-US" baseline="0" dirty="0" smtClean="0"/>
          </a:p>
          <a:p>
            <a:r>
              <a:rPr lang="en-US" baseline="0" dirty="0" smtClean="0"/>
              <a:t>We’ve also included a quote on this slide from </a:t>
            </a:r>
            <a:r>
              <a:rPr lang="en-US" baseline="0" dirty="0" err="1" smtClean="0"/>
              <a:t>Seema</a:t>
            </a:r>
            <a:r>
              <a:rPr lang="en-US" baseline="0" dirty="0" smtClean="0"/>
              <a:t> </a:t>
            </a:r>
            <a:r>
              <a:rPr lang="en-US" baseline="0" dirty="0" err="1" smtClean="0"/>
              <a:t>Verma</a:t>
            </a:r>
            <a:r>
              <a:rPr lang="en-US" baseline="0" dirty="0" smtClean="0"/>
              <a:t>, administrator of CMS. This is as clear a statement as we’ve seen about the ongoing transformation of telehealth coming out of Covid-19. There’s no going back.</a:t>
            </a:r>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18</a:t>
            </a:fld>
            <a:endParaRPr lang="en-US" dirty="0"/>
          </a:p>
        </p:txBody>
      </p:sp>
    </p:spTree>
    <p:extLst>
      <p:ext uri="{BB962C8B-B14F-4D97-AF65-F5344CB8AC3E}">
        <p14:creationId xmlns:p14="http://schemas.microsoft.com/office/powerpoint/2010/main" val="298004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19</a:t>
            </a:fld>
            <a:endParaRPr lang="en-US" dirty="0"/>
          </a:p>
        </p:txBody>
      </p:sp>
    </p:spTree>
    <p:extLst>
      <p:ext uri="{BB962C8B-B14F-4D97-AF65-F5344CB8AC3E}">
        <p14:creationId xmlns:p14="http://schemas.microsoft.com/office/powerpoint/2010/main" val="423239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Telehealth is more than just virtual visits. When we say telehealth, we’re talking about the interactive, electronic exchange of information for diagnosis, intervention, or care management. We’re also talking about different modalities or channels of communication, and different endpoints, both patient-to-provider and provider-to-provider.</a:t>
            </a:r>
          </a:p>
        </p:txBody>
      </p:sp>
      <p:sp>
        <p:nvSpPr>
          <p:cNvPr id="4" name="Slide Number Placeholder 3"/>
          <p:cNvSpPr>
            <a:spLocks noGrp="1"/>
          </p:cNvSpPr>
          <p:nvPr>
            <p:ph type="sldNum" sz="quarter" idx="10"/>
          </p:nvPr>
        </p:nvSpPr>
        <p:spPr/>
        <p:txBody>
          <a:bodyPr/>
          <a:lstStyle/>
          <a:p>
            <a:fld id="{0E79F9C1-6A3C-4B55-8C89-00C0FB1E22C3}" type="slidenum">
              <a:rPr lang="en-US" smtClean="0"/>
              <a:pPr/>
              <a:t>2</a:t>
            </a:fld>
            <a:endParaRPr lang="en-US" dirty="0"/>
          </a:p>
        </p:txBody>
      </p:sp>
    </p:spTree>
    <p:extLst>
      <p:ext uri="{BB962C8B-B14F-4D97-AF65-F5344CB8AC3E}">
        <p14:creationId xmlns:p14="http://schemas.microsoft.com/office/powerpoint/2010/main" val="812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Telehealth is proving itself to be an essential means</a:t>
            </a:r>
            <a:r>
              <a:rPr lang="en-US" baseline="0" dirty="0" smtClean="0"/>
              <a:t> of care delivery during the Covid-19 pandemic. </a:t>
            </a:r>
          </a:p>
          <a:p>
            <a:pPr marL="171450" indent="-171450">
              <a:buFont typeface="Arial" panose="020B0604020202020204" pitchFamily="34" charset="0"/>
              <a:buChar char="•"/>
            </a:pPr>
            <a:r>
              <a:rPr lang="en-US" baseline="0" dirty="0" smtClean="0"/>
              <a:t>For </a:t>
            </a:r>
            <a:r>
              <a:rPr lang="en-US" baseline="0" dirty="0" err="1" smtClean="0"/>
              <a:t>Covid</a:t>
            </a:r>
            <a:r>
              <a:rPr lang="en-US" baseline="0" dirty="0" smtClean="0"/>
              <a:t> patients, telehealth allows providers to assess symptoms and needs without actual bringing patients into a clinic before it’s absolutely necessary. This limits risk of exposure to others, including providers.</a:t>
            </a:r>
          </a:p>
          <a:p>
            <a:pPr marL="171450" indent="-171450">
              <a:buFont typeface="Arial" panose="020B0604020202020204" pitchFamily="34" charset="0"/>
              <a:buChar char="•"/>
            </a:pPr>
            <a:r>
              <a:rPr lang="en-US" baseline="0" dirty="0" smtClean="0"/>
              <a:t>For non-</a:t>
            </a:r>
            <a:r>
              <a:rPr lang="en-US" baseline="0" dirty="0" err="1" smtClean="0"/>
              <a:t>Covid</a:t>
            </a:r>
            <a:r>
              <a:rPr lang="en-US" baseline="0" dirty="0" smtClean="0"/>
              <a:t> patients, telehealth is potentially the only way that they are able to interact with a clinician. They don’t have to risk exposure, and they’re able to continue monitoring or addressing urgent or even emergent needs.</a:t>
            </a:r>
          </a:p>
          <a:p>
            <a:pPr marL="171450" indent="-171450">
              <a:buFont typeface="Arial" panose="020B0604020202020204" pitchFamily="34" charset="0"/>
              <a:buChar char="•"/>
            </a:pPr>
            <a:r>
              <a:rPr lang="en-US" baseline="0" dirty="0" smtClean="0"/>
              <a:t>For clinicians, I mentioned a moment ago that telehealth allows them to connect with patients without risking exposure to the virus. It also allows clinicians who are in quarantine because of previous exposure or illness to continue to provide care without risking exposure of others.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 together, Forrester Research estimates that there will be 1 billion telehealth visits in 2020. Of course, many organizations are playing catch-up. In January 2020, only about 1 in 4 health care organizations had a virtual care program.</a:t>
            </a:r>
          </a:p>
        </p:txBody>
      </p:sp>
      <p:sp>
        <p:nvSpPr>
          <p:cNvPr id="4" name="Slide Number Placeholder 3"/>
          <p:cNvSpPr>
            <a:spLocks noGrp="1"/>
          </p:cNvSpPr>
          <p:nvPr>
            <p:ph type="sldNum" sz="quarter" idx="10"/>
          </p:nvPr>
        </p:nvSpPr>
        <p:spPr/>
        <p:txBody>
          <a:bodyPr/>
          <a:lstStyle/>
          <a:p>
            <a:fld id="{0E79F9C1-6A3C-4B55-8C89-00C0FB1E22C3}" type="slidenum">
              <a:rPr lang="en-US" smtClean="0"/>
              <a:pPr/>
              <a:t>3</a:t>
            </a:fld>
            <a:endParaRPr lang="en-US" dirty="0"/>
          </a:p>
        </p:txBody>
      </p:sp>
    </p:spTree>
    <p:extLst>
      <p:ext uri="{BB962C8B-B14F-4D97-AF65-F5344CB8AC3E}">
        <p14:creationId xmlns:p14="http://schemas.microsoft.com/office/powerpoint/2010/main" val="24993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To help stand up telehealth quickly, CMS has relaxed where, how,</a:t>
            </a:r>
            <a:r>
              <a:rPr lang="en-US" sz="1200" kern="1200" baseline="0" dirty="0" smtClean="0">
                <a:solidFill>
                  <a:schemeClr val="tx1"/>
                </a:solidFill>
                <a:effectLst/>
                <a:latin typeface="Arial" panose="020B0604020202020204" pitchFamily="34" charset="0"/>
                <a:ea typeface="+mn-ea"/>
                <a:cs typeface="+mn-cs"/>
              </a:rPr>
              <a:t> and with whom patients can access virtual care.</a:t>
            </a:r>
          </a:p>
          <a:p>
            <a:endParaRPr lang="en-US" sz="1200" kern="1200" baseline="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Major shift</a:t>
            </a:r>
            <a:r>
              <a:rPr lang="en-US" sz="1200" kern="1200" baseline="0" dirty="0" smtClean="0">
                <a:solidFill>
                  <a:schemeClr val="tx1"/>
                </a:solidFill>
                <a:effectLst/>
                <a:latin typeface="Arial" panose="020B0604020202020204" pitchFamily="34" charset="0"/>
                <a:ea typeface="+mn-ea"/>
                <a:cs typeface="+mn-cs"/>
              </a:rPr>
              <a:t>s on this slide:</a:t>
            </a:r>
            <a:endParaRPr lang="en-US"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Top left, patients can access telehealth from home. Restrictions on home access to rural areas are lifted, and visits can also occur in any health care facility, not just a hospital, office, or SNF.</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Top right, new patients can access telehealth visits.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Middle left</a:t>
            </a:r>
            <a:r>
              <a:rPr lang="en-US" sz="1200" kern="1200" dirty="0" smtClean="0">
                <a:solidFill>
                  <a:schemeClr val="tx1"/>
                </a:solidFill>
                <a:effectLst/>
                <a:latin typeface="Arial" panose="020B0604020202020204" pitchFamily="34" charset="0"/>
                <a:ea typeface="+mn-ea"/>
                <a:cs typeface="+mn-cs"/>
              </a:rPr>
              <a:t>, telehealth visits can occur over smartphones and other “everyday” communication platforms, like FaceTime and Skype, to provide access via systems that many people already have access to. </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Middle </a:t>
            </a:r>
            <a:r>
              <a:rPr lang="en-US" sz="1200" kern="1200" dirty="0" smtClean="0">
                <a:solidFill>
                  <a:schemeClr val="tx1"/>
                </a:solidFill>
                <a:effectLst/>
                <a:latin typeface="Arial" panose="020B0604020202020204" pitchFamily="34" charset="0"/>
                <a:ea typeface="+mn-ea"/>
                <a:cs typeface="+mn-cs"/>
              </a:rPr>
              <a:t>right, providers have agency to reduce or completely waive co-pays or deductibles without running afoul of anti-kickback regulations. </a:t>
            </a:r>
            <a:endParaRPr lang="en-US" sz="12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Bottom</a:t>
            </a:r>
            <a:r>
              <a:rPr lang="en-US" sz="1200" kern="1200" baseline="0" dirty="0" smtClean="0">
                <a:solidFill>
                  <a:schemeClr val="tx1"/>
                </a:solidFill>
                <a:effectLst/>
                <a:latin typeface="Arial" panose="020B0604020202020204" pitchFamily="34" charset="0"/>
                <a:ea typeface="+mn-ea"/>
                <a:cs typeface="+mn-cs"/>
              </a:rPr>
              <a:t> left, audio-only visits are eligible for reimbursement. Previously, all telehealth visits had to have a video component. Dropping the video requirement makes telehealth more accessible to people who aren’t tech-savvy and to those without smartphones or tablets.</a:t>
            </a:r>
          </a:p>
          <a:p>
            <a:pPr marL="171450" indent="-171450">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mn-cs"/>
              </a:rPr>
              <a:t>Bottom right, Medicare is allowing all eligible providers to use telehealth including </a:t>
            </a:r>
            <a:r>
              <a:rPr lang="en-US" sz="1200" kern="1200" dirty="0" smtClean="0">
                <a:solidFill>
                  <a:schemeClr val="tx1"/>
                </a:solidFill>
                <a:effectLst/>
                <a:latin typeface="Arial" panose="020B0604020202020204" pitchFamily="34" charset="0"/>
                <a:ea typeface="+mn-ea"/>
                <a:cs typeface="+mn-cs"/>
              </a:rPr>
              <a:t>physical therapists, occupational therapists, and speech language pathologists.</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Previously, only physicians, nurse practitioners, physician assistants, certified nurse midwives, nurse anesthetists, licensed clinical social workers, clinical psychologists, and registered dietitians or nutrition professionals could provide telehealth services.</a:t>
            </a:r>
          </a:p>
          <a:p>
            <a:pPr marL="171450" lvl="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Those changes make telehealth easier for Medicare—that’s important because plans as a whole have tended to follow Medicare’s lead on reimbursement for telehealth. However, these changes are slated to last only as long as the public health emergency does.</a:t>
            </a:r>
          </a:p>
          <a:p>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F9C1-6A3C-4B55-8C89-00C0FB1E22C3}" type="slidenum">
              <a:rPr kumimoji="0" lang="en-US" sz="1200" b="0" i="0" u="none" strike="noStrike" kern="1200" cap="none" spc="0" normalizeH="0" baseline="0" noProof="0" smtClean="0">
                <a:ln>
                  <a:noFill/>
                </a:ln>
                <a:solidFill>
                  <a:srgbClr val="323E48"/>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23E4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617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Hospitals’ initial focus for telehealth has been to respond to Covid-19. They’ve focused on two areas</a:t>
            </a:r>
            <a:r>
              <a:rPr lang="en-US" sz="1200" kern="1200" baseline="0" dirty="0" smtClean="0">
                <a:solidFill>
                  <a:schemeClr val="tx1"/>
                </a:solidFill>
                <a:effectLst/>
                <a:latin typeface="Arial" panose="020B0604020202020204" pitchFamily="34" charset="0"/>
                <a:ea typeface="+mn-ea"/>
                <a:cs typeface="+mn-cs"/>
              </a:rPr>
              <a:t> that are perfectly suited to telehealth. </a:t>
            </a:r>
            <a:r>
              <a:rPr lang="en-US" sz="1200" kern="1200" dirty="0" smtClean="0">
                <a:solidFill>
                  <a:schemeClr val="tx1"/>
                </a:solidFill>
                <a:effectLst/>
                <a:latin typeface="Arial" panose="020B0604020202020204" pitchFamily="34" charset="0"/>
                <a:ea typeface="+mn-ea"/>
                <a:cs typeface="+mn-cs"/>
              </a:rPr>
              <a:t> </a:t>
            </a:r>
            <a:endParaRPr lang="en-US" sz="1200" kern="1200" baseline="0" dirty="0" smtClean="0">
              <a:solidFill>
                <a:schemeClr val="tx1"/>
              </a:solidFill>
              <a:effectLst/>
              <a:latin typeface="Arial" panose="020B0604020202020204" pitchFamily="34" charset="0"/>
              <a:ea typeface="+mn-ea"/>
              <a:cs typeface="+mn-cs"/>
            </a:endParaRPr>
          </a:p>
          <a:p>
            <a:endParaRPr lang="en-US" sz="1200" kern="1200" baseline="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First, these organizations have all been deliberate about informing patients that virtual tools exist, that they are available, and where they can be found. This is consistent with what leading telehealth programs have always told us: marketing is essential to drive adoption and utilization.</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Second, telehealth is being used for initial triage, acting as a front door to health systems. There’s a</a:t>
            </a:r>
            <a:r>
              <a:rPr lang="en-US" sz="1200" kern="1200" baseline="0" dirty="0" smtClean="0">
                <a:solidFill>
                  <a:schemeClr val="tx1"/>
                </a:solidFill>
                <a:effectLst/>
                <a:latin typeface="Arial" panose="020B0604020202020204" pitchFamily="34" charset="0"/>
                <a:ea typeface="+mn-ea"/>
                <a:cs typeface="+mn-cs"/>
              </a:rPr>
              <a:t> good example of this on the next slide.</a:t>
            </a:r>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5</a:t>
            </a:fld>
            <a:endParaRPr lang="en-US" dirty="0"/>
          </a:p>
        </p:txBody>
      </p:sp>
    </p:spTree>
    <p:extLst>
      <p:ext uri="{BB962C8B-B14F-4D97-AF65-F5344CB8AC3E}">
        <p14:creationId xmlns:p14="http://schemas.microsoft.com/office/powerpoint/2010/main" val="63915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This example comes from Providence Health in the Pacific Northwest. They took a tool they already had—a </a:t>
            </a:r>
            <a:r>
              <a:rPr lang="en-US" sz="1200" kern="1200" dirty="0" err="1" smtClean="0">
                <a:solidFill>
                  <a:schemeClr val="tx1"/>
                </a:solidFill>
                <a:effectLst/>
                <a:latin typeface="Arial" panose="020B0604020202020204" pitchFamily="34" charset="0"/>
                <a:ea typeface="+mn-ea"/>
                <a:cs typeface="+mn-cs"/>
              </a:rPr>
              <a:t>chatbot</a:t>
            </a:r>
            <a:r>
              <a:rPr lang="en-US" sz="1200" kern="1200" dirty="0" smtClean="0">
                <a:solidFill>
                  <a:schemeClr val="tx1"/>
                </a:solidFill>
                <a:effectLst/>
                <a:latin typeface="Arial" panose="020B0604020202020204" pitchFamily="34" charset="0"/>
                <a:ea typeface="+mn-ea"/>
                <a:cs typeface="+mn-cs"/>
              </a:rPr>
              <a:t> they call “Grace”—and worked</a:t>
            </a:r>
            <a:r>
              <a:rPr lang="en-US" sz="1200" kern="1200" baseline="0" dirty="0" smtClean="0">
                <a:solidFill>
                  <a:schemeClr val="tx1"/>
                </a:solidFill>
                <a:effectLst/>
                <a:latin typeface="Arial" panose="020B0604020202020204" pitchFamily="34" charset="0"/>
                <a:ea typeface="+mn-ea"/>
                <a:cs typeface="+mn-cs"/>
              </a:rPr>
              <a:t> with Microsoft to update Grace to provide information and triage for Covid-19 patients.</a:t>
            </a:r>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But they didn’t just upgrade the tool: they also made sure people could find it: Providence invested heavily in promoting the tool on their website so patients know to use the </a:t>
            </a:r>
            <a:r>
              <a:rPr lang="en-US" sz="1200" kern="1200" dirty="0" err="1" smtClean="0">
                <a:solidFill>
                  <a:schemeClr val="tx1"/>
                </a:solidFill>
                <a:effectLst/>
                <a:latin typeface="Arial" panose="020B0604020202020204" pitchFamily="34" charset="0"/>
                <a:ea typeface="+mn-ea"/>
                <a:cs typeface="+mn-cs"/>
              </a:rPr>
              <a:t>chatbot</a:t>
            </a:r>
            <a:r>
              <a:rPr lang="en-US" sz="1200" kern="1200" dirty="0" smtClean="0">
                <a:solidFill>
                  <a:schemeClr val="tx1"/>
                </a:solidFill>
                <a:effectLst/>
                <a:latin typeface="Arial" panose="020B0604020202020204" pitchFamily="34" charset="0"/>
                <a:ea typeface="+mn-ea"/>
                <a:cs typeface="+mn-cs"/>
              </a:rPr>
              <a:t> </a:t>
            </a:r>
            <a:r>
              <a:rPr lang="en-US" sz="1200" i="1" kern="1200" dirty="0" smtClean="0">
                <a:solidFill>
                  <a:schemeClr val="tx1"/>
                </a:solidFill>
                <a:effectLst/>
                <a:latin typeface="Arial" panose="020B0604020202020204" pitchFamily="34" charset="0"/>
                <a:ea typeface="+mn-ea"/>
                <a:cs typeface="+mn-cs"/>
              </a:rPr>
              <a:t>before</a:t>
            </a:r>
            <a:r>
              <a:rPr lang="en-US" sz="1200" kern="1200" dirty="0" smtClean="0">
                <a:solidFill>
                  <a:schemeClr val="tx1"/>
                </a:solidFill>
                <a:effectLst/>
                <a:latin typeface="Arial" panose="020B0604020202020204" pitchFamily="34" charset="0"/>
                <a:ea typeface="+mn-ea"/>
                <a:cs typeface="+mn-cs"/>
              </a:rPr>
              <a:t> they try to come into the hospital.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Once a patient accesses the tool, the first thing they see are FAQs. </a:t>
            </a:r>
            <a:r>
              <a:rPr lang="en-US" sz="1200" b="0" kern="1200" dirty="0" smtClean="0">
                <a:solidFill>
                  <a:schemeClr val="tx1"/>
                </a:solidFill>
                <a:effectLst/>
                <a:latin typeface="Arial" panose="020B0604020202020204" pitchFamily="34" charset="0"/>
                <a:ea typeface="+mn-ea"/>
                <a:cs typeface="+mn-cs"/>
              </a:rPr>
              <a:t>Most of the users, the so-called “worried well”—are satisfied with the FAQs and don’t require any follow up actions.</a:t>
            </a:r>
          </a:p>
          <a:p>
            <a:r>
              <a:rPr lang="en-US" sz="1200" b="1" kern="1200" dirty="0" smtClean="0">
                <a:solidFill>
                  <a:schemeClr val="tx1"/>
                </a:solidFill>
                <a:effectLst/>
                <a:latin typeface="Arial" panose="020B0604020202020204" pitchFamily="34" charset="0"/>
                <a:ea typeface="+mn-ea"/>
                <a:cs typeface="+mn-cs"/>
              </a:rPr>
              <a:t> </a:t>
            </a:r>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Moving up the pyramid,</a:t>
            </a:r>
            <a:r>
              <a:rPr lang="en-US" sz="1200" kern="1200" baseline="0" dirty="0" smtClean="0">
                <a:solidFill>
                  <a:schemeClr val="tx1"/>
                </a:solidFill>
                <a:effectLst/>
                <a:latin typeface="Arial" panose="020B0604020202020204" pitchFamily="34" charset="0"/>
                <a:ea typeface="+mn-ea"/>
                <a:cs typeface="+mn-cs"/>
              </a:rPr>
              <a:t> u</a:t>
            </a:r>
            <a:r>
              <a:rPr lang="en-US" sz="1200" kern="1200" dirty="0" smtClean="0">
                <a:solidFill>
                  <a:schemeClr val="tx1"/>
                </a:solidFill>
                <a:effectLst/>
                <a:latin typeface="Arial" panose="020B0604020202020204" pitchFamily="34" charset="0"/>
                <a:ea typeface="+mn-ea"/>
                <a:cs typeface="+mn-cs"/>
              </a:rPr>
              <a:t>sers who are experiencing symptoms take the assessment. The </a:t>
            </a:r>
            <a:r>
              <a:rPr lang="en-US" sz="1200" kern="1200" dirty="0" err="1" smtClean="0">
                <a:solidFill>
                  <a:schemeClr val="tx1"/>
                </a:solidFill>
                <a:effectLst/>
                <a:latin typeface="Arial" panose="020B0604020202020204" pitchFamily="34" charset="0"/>
                <a:ea typeface="+mn-ea"/>
                <a:cs typeface="+mn-cs"/>
              </a:rPr>
              <a:t>chatbot</a:t>
            </a:r>
            <a:r>
              <a:rPr lang="en-US" sz="1200" kern="1200" dirty="0" smtClean="0">
                <a:solidFill>
                  <a:schemeClr val="tx1"/>
                </a:solidFill>
                <a:effectLst/>
                <a:latin typeface="Arial" panose="020B0604020202020204" pitchFamily="34" charset="0"/>
                <a:ea typeface="+mn-ea"/>
                <a:cs typeface="+mn-cs"/>
              </a:rPr>
              <a:t> asks a series of questions designed to figure out the severity of a case. Mild cases are directed to self-care at home. Providence is standing up a telehealth team to monitor patients at home through virtual visits and RPM.</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At the top of the pyramid are potential severe cases. These folks are connected with an NP who can do an extensive live video consultation. If the nurse decides the case is severe enough to require hospital care, the patient is directed to come to the hospital following a strict plan that keeps that patient from infecting others.</a:t>
            </a:r>
          </a:p>
          <a:p>
            <a:r>
              <a:rPr lang="en-US" sz="1200" kern="1200" dirty="0" smtClean="0">
                <a:solidFill>
                  <a:schemeClr val="tx1"/>
                </a:solidFill>
                <a:effectLst/>
                <a:latin typeface="Arial" panose="020B0604020202020204" pitchFamily="34" charset="0"/>
                <a:ea typeface="+mn-ea"/>
                <a:cs typeface="+mn-cs"/>
              </a:rPr>
              <a:t> </a:t>
            </a:r>
          </a:p>
          <a:p>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E79F9C1-6A3C-4B55-8C89-00C0FB1E22C3}" type="slidenum">
              <a:rPr lang="en-US" smtClean="0"/>
              <a:pPr/>
              <a:t>6</a:t>
            </a:fld>
            <a:endParaRPr lang="en-US" dirty="0"/>
          </a:p>
        </p:txBody>
      </p:sp>
    </p:spTree>
    <p:extLst>
      <p:ext uri="{BB962C8B-B14F-4D97-AF65-F5344CB8AC3E}">
        <p14:creationId xmlns:p14="http://schemas.microsoft.com/office/powerpoint/2010/main" val="142146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We also see creative uses of telehealth popping</a:t>
            </a:r>
            <a:r>
              <a:rPr lang="en-US" sz="1200" kern="1200" baseline="0" dirty="0" smtClean="0">
                <a:solidFill>
                  <a:schemeClr val="tx1"/>
                </a:solidFill>
                <a:effectLst/>
                <a:latin typeface="Arial" panose="020B0604020202020204" pitchFamily="34" charset="0"/>
                <a:ea typeface="+mn-ea"/>
                <a:cs typeface="+mn-cs"/>
              </a:rPr>
              <a:t> up—on this slide, an example from Israel of using telehealth technology in an acute-care setting to protect providers from exposure to the virus.</a:t>
            </a:r>
          </a:p>
          <a:p>
            <a:endParaRPr lang="en-US" sz="1200" kern="1200" baseline="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Sheba Medical Center in Israel was tasked with preparing for some of the first COVID patients coming off the Princess Diamond cruise ship. The staff worked for 3 days straight to get set up for these patients.</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First, patients are either directed to self-care at home with remote patient monitoring and virtual visits or are admitted to the hospital. They actually do not have a tele-triage process yet, so for now this is done at the hospital. For patients who are isolating at home, the plan is to eventually provide a </a:t>
            </a:r>
            <a:r>
              <a:rPr lang="en-US" sz="1200" kern="1200" dirty="0" err="1" smtClean="0">
                <a:solidFill>
                  <a:schemeClr val="tx1"/>
                </a:solidFill>
                <a:effectLst/>
                <a:latin typeface="Arial" panose="020B0604020202020204" pitchFamily="34" charset="0"/>
                <a:ea typeface="+mn-ea"/>
                <a:cs typeface="+mn-cs"/>
              </a:rPr>
              <a:t>Tyto</a:t>
            </a:r>
            <a:r>
              <a:rPr lang="en-US" sz="1200" kern="1200" dirty="0" smtClean="0">
                <a:solidFill>
                  <a:schemeClr val="tx1"/>
                </a:solidFill>
                <a:effectLst/>
                <a:latin typeface="Arial" panose="020B0604020202020204" pitchFamily="34" charset="0"/>
                <a:ea typeface="+mn-ea"/>
                <a:cs typeface="+mn-cs"/>
              </a:rPr>
              <a:t> Home exam kit.</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Patients with COVID-19 are treated in a field hospital, separate from the main hospital building. They receive care through a robotic telemedicine cart, which they have found patients learn to use relatively quickly. The setup is intuitive, so even older patients can use them effectively. Sheba will next roll out virtual trainings on the cart for patients as another step to protect physicians from potential exposure.</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All the collected information is relayed to dashboards in the main hospital building.</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Sheba stressed that its success is mostly due to the determination of their staff to get it built quickly and correctly.   </a:t>
            </a: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E79F9C1-6A3C-4B55-8C89-00C0FB1E22C3}" type="slidenum">
              <a:rPr lang="en-US" smtClean="0"/>
              <a:pPr/>
              <a:t>7</a:t>
            </a:fld>
            <a:endParaRPr lang="en-US" dirty="0"/>
          </a:p>
        </p:txBody>
      </p:sp>
    </p:spTree>
    <p:extLst>
      <p:ext uri="{BB962C8B-B14F-4D97-AF65-F5344CB8AC3E}">
        <p14:creationId xmlns:p14="http://schemas.microsoft.com/office/powerpoint/2010/main" val="323494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So, you want to get going on telehealth,</a:t>
            </a:r>
            <a:r>
              <a:rPr lang="en-US" sz="1200" kern="1200" baseline="0" dirty="0" smtClean="0">
                <a:solidFill>
                  <a:schemeClr val="tx1"/>
                </a:solidFill>
                <a:effectLst/>
                <a:latin typeface="Arial" panose="020B0604020202020204" pitchFamily="34" charset="0"/>
                <a:ea typeface="+mn-ea"/>
                <a:cs typeface="+mn-cs"/>
              </a:rPr>
              <a:t> and CMS has made it as easy as ever to connect patients and clinicians virtually. </a:t>
            </a:r>
            <a:endParaRPr lang="en-US" sz="1200" kern="1200" dirty="0" smtClean="0">
              <a:solidFill>
                <a:schemeClr val="tx1"/>
              </a:solidFill>
              <a:effectLst/>
              <a:latin typeface="Arial" panose="020B0604020202020204" pitchFamily="34" charset="0"/>
              <a:ea typeface="+mn-ea"/>
              <a:cs typeface="+mn-cs"/>
            </a:endParaRP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CMS has explicitly called out smartphones, FaceTime, Skype, and Google Hangouts, as “everyday” technology that it will allow providers to use to connect with patients. The goal is to make that connection as easy as possible at a distance. So even though those platforms would otherwise be a violation of HIPAA, as long as the public health emergency around COVID-19 lasts, this channel will be available. It’s a short-term solution at best, and we actually expect this to be the first restriction to be restored post-COVID-19.</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There are also challenges that these platforms create. It’s not clear that all providers have the necessary equipment that clinicians can use for some of these interactions. None of them are integrated into existing workflows or systems. And they don’t add clinical capacity.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Long-term, we see this as a double-edged sword. On the one hand, easy-to-use technologies that patients and clinicians are familiar with make that many more folks familiar with virtual visits. And we know that someone who has tried a virtual visit is much more likely to take another.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One the other hand, and especially if patients want more virtual visits in the future, providers are going to have to build out more robust platforms that are integrated into clinicians’ workflows and documentation systems. </a:t>
            </a:r>
          </a:p>
          <a:p>
            <a:r>
              <a:rPr lang="en-US" sz="1200" kern="1200" dirty="0" smtClean="0">
                <a:solidFill>
                  <a:schemeClr val="tx1"/>
                </a:solidFill>
                <a:effectLst/>
                <a:latin typeface="Arial" panose="020B0604020202020204" pitchFamily="34" charset="0"/>
                <a:ea typeface="+mn-ea"/>
                <a:cs typeface="+mn-cs"/>
              </a:rPr>
              <a:t> </a:t>
            </a:r>
          </a:p>
          <a:p>
            <a:r>
              <a:rPr lang="en-US" sz="1200" kern="1200" dirty="0" smtClean="0">
                <a:solidFill>
                  <a:schemeClr val="tx1"/>
                </a:solidFill>
                <a:effectLst/>
                <a:latin typeface="Arial" panose="020B0604020202020204" pitchFamily="34" charset="0"/>
                <a:ea typeface="+mn-ea"/>
                <a:cs typeface="+mn-cs"/>
              </a:rPr>
              <a:t>Transition: So what do you need to do? The first step is to figure out what the actual priority is right now.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F9C1-6A3C-4B55-8C89-00C0FB1E22C3}" type="slidenum">
              <a:rPr kumimoji="0" lang="en-US" sz="1200" b="0" i="0" u="none" strike="noStrike" kern="1200" cap="none" spc="0" normalizeH="0" baseline="0" noProof="0" smtClean="0">
                <a:ln>
                  <a:noFill/>
                </a:ln>
                <a:solidFill>
                  <a:srgbClr val="323E48"/>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323E4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06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 Here are 3 questions that leading telehealth programs consider when they think about prioritizing investments in telehealth.</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First and foremost, what is our unmet need? What can’t we do?</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Second, do we already have something that can do this job? You see that across our examples. Providence adapted its existing </a:t>
            </a:r>
            <a:r>
              <a:rPr lang="en-US" sz="1200" kern="1200" dirty="0" err="1" smtClean="0">
                <a:solidFill>
                  <a:schemeClr val="tx1"/>
                </a:solidFill>
                <a:effectLst/>
                <a:latin typeface="Arial" panose="020B0604020202020204" pitchFamily="34" charset="0"/>
                <a:ea typeface="+mn-ea"/>
                <a:cs typeface="+mn-cs"/>
              </a:rPr>
              <a:t>chatbot</a:t>
            </a:r>
            <a:r>
              <a:rPr lang="en-US" sz="1200" kern="1200" dirty="0" smtClean="0">
                <a:solidFill>
                  <a:schemeClr val="tx1"/>
                </a:solidFill>
                <a:effectLst/>
                <a:latin typeface="Arial" panose="020B0604020202020204" pitchFamily="34" charset="0"/>
                <a:ea typeface="+mn-ea"/>
                <a:cs typeface="+mn-cs"/>
              </a:rPr>
              <a:t>. Sheba used virtual technologies it was already familiar with.</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Finally, do we need to build this or partner?</a:t>
            </a:r>
          </a:p>
          <a:p>
            <a:r>
              <a:rPr lang="en-US" sz="1200" kern="1200" dirty="0" smtClean="0">
                <a:solidFill>
                  <a:schemeClr val="tx1"/>
                </a:solidFill>
                <a:effectLst/>
                <a:latin typeface="Arial" panose="020B060402020202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9</a:t>
            </a:fld>
            <a:endParaRPr lang="en-US" dirty="0"/>
          </a:p>
        </p:txBody>
      </p:sp>
    </p:spTree>
    <p:extLst>
      <p:ext uri="{BB962C8B-B14F-4D97-AF65-F5344CB8AC3E}">
        <p14:creationId xmlns:p14="http://schemas.microsoft.com/office/powerpoint/2010/main" val="298352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smtClean="0">
                <a:solidFill>
                  <a:schemeClr val="bg1"/>
                </a:solidFill>
              </a:rPr>
              <a:t>16:9</a:t>
            </a:r>
            <a:br>
              <a:rPr lang="en-US" sz="3573" b="1" dirty="0" smtClean="0">
                <a:solidFill>
                  <a:schemeClr val="bg1"/>
                </a:solidFill>
              </a:rPr>
            </a:br>
            <a:r>
              <a:rPr lang="en-US" sz="2859" b="0" dirty="0" smtClean="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smtClean="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smtClean="0">
                <a:solidFill>
                  <a:schemeClr val="bg1"/>
                </a:solidFill>
              </a:rPr>
              <a:t>National meetings</a:t>
            </a:r>
          </a:p>
          <a:p>
            <a:pPr marL="161086" indent="-161086">
              <a:spcBef>
                <a:spcPts val="714"/>
              </a:spcBef>
              <a:buFont typeface="Arial" panose="020B0604020202020204" pitchFamily="34" charset="0"/>
              <a:buChar char="•"/>
            </a:pPr>
            <a:r>
              <a:rPr lang="en-US" sz="1429" dirty="0" err="1" smtClean="0">
                <a:solidFill>
                  <a:schemeClr val="bg1"/>
                </a:solidFill>
              </a:rPr>
              <a:t>Webconference</a:t>
            </a:r>
            <a:endParaRPr lang="en-US" sz="1429" dirty="0" smtClean="0">
              <a:solidFill>
                <a:schemeClr val="bg1"/>
              </a:solidFill>
            </a:endParaRPr>
          </a:p>
          <a:p>
            <a:pPr marL="161086" indent="-161086">
              <a:spcBef>
                <a:spcPts val="714"/>
              </a:spcBef>
              <a:buFont typeface="Arial" panose="020B0604020202020204" pitchFamily="34" charset="0"/>
              <a:buChar char="•"/>
            </a:pPr>
            <a:r>
              <a:rPr lang="en-US" sz="1429" dirty="0" smtClean="0">
                <a:solidFill>
                  <a:schemeClr val="bg1"/>
                </a:solidFill>
              </a:rPr>
              <a:t>Roundtables</a:t>
            </a:r>
          </a:p>
          <a:p>
            <a:pPr marL="161086" indent="-161086">
              <a:spcBef>
                <a:spcPts val="714"/>
              </a:spcBef>
              <a:buFont typeface="Arial" panose="020B0604020202020204" pitchFamily="34" charset="0"/>
              <a:buChar char="•"/>
            </a:pPr>
            <a:r>
              <a:rPr lang="en-US" sz="1429" dirty="0" err="1" smtClean="0">
                <a:solidFill>
                  <a:schemeClr val="bg1"/>
                </a:solidFill>
              </a:rPr>
              <a:t>Onsites</a:t>
            </a:r>
            <a:endParaRPr lang="en-US" sz="1429" dirty="0" smtClean="0">
              <a:solidFill>
                <a:schemeClr val="bg1"/>
              </a:solidFill>
            </a:endParaRPr>
          </a:p>
          <a:p>
            <a:pPr marL="161086" indent="-161086">
              <a:spcBef>
                <a:spcPts val="714"/>
              </a:spcBef>
              <a:buFont typeface="Arial" panose="020B0604020202020204" pitchFamily="34" charset="0"/>
              <a:buChar char="•"/>
            </a:pPr>
            <a:r>
              <a:rPr lang="en-US" sz="1429" dirty="0" smtClean="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endParaRPr lang="en-US" sz="1429" b="1" dirty="0" smtClean="0">
              <a:solidFill>
                <a:schemeClr val="bg1"/>
              </a:solidFill>
            </a:endParaRPr>
          </a:p>
          <a:p>
            <a:pPr marL="0" indent="0" algn="l">
              <a:spcBef>
                <a:spcPts val="1143"/>
              </a:spcBef>
              <a:buNone/>
            </a:pPr>
            <a:r>
              <a:rPr lang="en-US" sz="1429" dirty="0" smtClean="0">
                <a:solidFill>
                  <a:schemeClr val="bg1"/>
                </a:solidFill>
              </a:rPr>
              <a:t>Email </a:t>
            </a:r>
            <a:r>
              <a:rPr lang="en-US" sz="1429" b="1" dirty="0" smtClean="0">
                <a:solidFill>
                  <a:schemeClr val="bg1"/>
                </a:solidFill>
              </a:rPr>
              <a:t>CSSinquiries@advisory.com</a:t>
            </a:r>
            <a:endParaRPr lang="en-US" sz="1429" b="1" dirty="0">
              <a:solidFill>
                <a:schemeClr val="bg1"/>
              </a:solidFill>
            </a:endParaRP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smtClean="0">
                <a:solidFill>
                  <a:schemeClr val="bg1"/>
                </a:solidFill>
              </a:rPr>
              <a:t>DELETE SLIDE AFTER READING | 2019</a:t>
            </a:r>
            <a:r>
              <a:rPr lang="en-US" sz="1714" b="1" baseline="0" dirty="0" smtClean="0">
                <a:solidFill>
                  <a:schemeClr val="bg1"/>
                </a:solidFill>
              </a:rPr>
              <a:t> template edition</a:t>
            </a:r>
            <a:endParaRPr lang="en-US" sz="1714" b="1" dirty="0" smtClean="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7510819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guide id="2" orient="horz" pos="379"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a:t>Presentation Title – Arial 30pt Bold, Use Title Case</a:t>
            </a:r>
          </a:p>
        </p:txBody>
      </p:sp>
      <p:sp>
        <p:nvSpPr>
          <p:cNvPr id="4" name="Rectangle 3"/>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Cover Slide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2512080486"/>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a:t>Presentation subtitle – Arial 16pt regular, sentence case</a:t>
            </a:r>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a:t>emailaddress@advisory.com</a:t>
            </a:r>
          </a:p>
        </p:txBody>
      </p:sp>
      <p:sp>
        <p:nvSpPr>
          <p:cNvPr id="10" name="Rectangle 9"/>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Cover Slide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66351416"/>
      </p:ext>
    </p:extLst>
  </p:cSld>
  <p:clrMapOvr>
    <a:masterClrMapping/>
  </p:clrMapOvr>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Credits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3612341874"/>
      </p:ext>
    </p:extLst>
  </p:cSld>
  <p:clrMapOvr>
    <a:masterClrMapping/>
  </p:clrMapOvr>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Credits/Caveat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2427724242"/>
      </p:ext>
    </p:extLst>
  </p:cSld>
  <p:clrMapOvr>
    <a:masterClrMapping/>
  </p:clrMapOvr>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Credits/Caveat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1197655211"/>
      </p:ext>
    </p:extLst>
  </p:cSld>
  <p:clrMapOvr>
    <a:masterClrMapping/>
  </p:clrMapOvr>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Presentation End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39799653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Program Name Appears Here Identically to Official Lock-up</a:t>
            </a:r>
          </a:p>
        </p:txBody>
      </p:sp>
      <p:sp>
        <p:nvSpPr>
          <p:cNvPr id="19" name="Rectangle 18"/>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Cover Slide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1129684171"/>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a:t>Presentation Title – Arial 35pt Regular, Use Title Case</a:t>
            </a:r>
          </a:p>
        </p:txBody>
      </p:sp>
      <p:sp>
        <p:nvSpPr>
          <p:cNvPr id="17" name="Rectangle 16"/>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Cover Slide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475204602"/>
      </p:ext>
    </p:extLst>
  </p:cSld>
  <p:clrMapOvr>
    <a:masterClrMapping/>
  </p:clrMapOvr>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Add Date of Presentation (If You Need to Customize)</a:t>
            </a:r>
          </a:p>
        </p:txBody>
      </p:sp>
      <p:sp>
        <p:nvSpPr>
          <p:cNvPr id="21" name="Rectangle 20"/>
          <p:cNvSpPr/>
          <p:nvPr userDrawn="1"/>
        </p:nvSpPr>
        <p:spPr bwMode="gray">
          <a:xfrm>
            <a:off x="-1" y="3664236"/>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Cover Slide </a:t>
            </a:r>
            <a:r>
              <a:rPr lang="en-US" sz="2000" baseline="0" dirty="0">
                <a:solidFill>
                  <a:schemeClr val="bg1"/>
                </a:solidFill>
              </a:rPr>
              <a:t>layouts. </a:t>
            </a:r>
            <a:endParaRPr lang="en-US" sz="2000" dirty="0">
              <a:solidFill>
                <a:schemeClr val="bg1"/>
              </a:solidFill>
            </a:endParaRPr>
          </a:p>
        </p:txBody>
      </p:sp>
    </p:spTree>
    <p:extLst>
      <p:ext uri="{BB962C8B-B14F-4D97-AF65-F5344CB8AC3E}">
        <p14:creationId xmlns:p14="http://schemas.microsoft.com/office/powerpoint/2010/main" val="2211249744"/>
      </p:ext>
    </p:extLst>
  </p:cSld>
  <p:clrMapOvr>
    <a:masterClrMapping/>
  </p:clrMapOvr>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smtClean="0">
                <a:solidFill>
                  <a:schemeClr val="bg1"/>
                </a:solidFill>
              </a:rPr>
              <a:t>16:9</a:t>
            </a:r>
            <a:br>
              <a:rPr lang="en-US" sz="3573" b="1" dirty="0" smtClean="0">
                <a:solidFill>
                  <a:schemeClr val="bg1"/>
                </a:solidFill>
              </a:rPr>
            </a:br>
            <a:r>
              <a:rPr lang="en-US" sz="2859" b="0" dirty="0" smtClean="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smtClean="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smtClean="0">
                <a:solidFill>
                  <a:schemeClr val="bg1"/>
                </a:solidFill>
              </a:rPr>
              <a:t>National meetings</a:t>
            </a:r>
          </a:p>
          <a:p>
            <a:pPr marL="161086" indent="-161086">
              <a:spcBef>
                <a:spcPts val="714"/>
              </a:spcBef>
              <a:buFont typeface="Arial" panose="020B0604020202020204" pitchFamily="34" charset="0"/>
              <a:buChar char="•"/>
            </a:pPr>
            <a:r>
              <a:rPr lang="en-US" sz="1429" dirty="0" smtClean="0">
                <a:solidFill>
                  <a:schemeClr val="bg1"/>
                </a:solidFill>
              </a:rPr>
              <a:t>Webinars</a:t>
            </a:r>
          </a:p>
          <a:p>
            <a:pPr marL="161086" indent="-161086">
              <a:spcBef>
                <a:spcPts val="714"/>
              </a:spcBef>
              <a:buFont typeface="Arial" panose="020B0604020202020204" pitchFamily="34" charset="0"/>
              <a:buChar char="•"/>
            </a:pPr>
            <a:r>
              <a:rPr lang="en-US" sz="1429" dirty="0" smtClean="0">
                <a:solidFill>
                  <a:schemeClr val="bg1"/>
                </a:solidFill>
              </a:rPr>
              <a:t>Roundtables</a:t>
            </a:r>
          </a:p>
          <a:p>
            <a:pPr marL="161086" indent="-161086">
              <a:spcBef>
                <a:spcPts val="714"/>
              </a:spcBef>
              <a:buFont typeface="Arial" panose="020B0604020202020204" pitchFamily="34" charset="0"/>
              <a:buChar char="•"/>
            </a:pPr>
            <a:r>
              <a:rPr lang="en-US" sz="1429" dirty="0" smtClean="0">
                <a:solidFill>
                  <a:schemeClr val="bg1"/>
                </a:solidFill>
              </a:rPr>
              <a:t>Onsites</a:t>
            </a:r>
          </a:p>
          <a:p>
            <a:pPr marL="161086" indent="-161086">
              <a:spcBef>
                <a:spcPts val="714"/>
              </a:spcBef>
              <a:buFont typeface="Arial" panose="020B0604020202020204" pitchFamily="34" charset="0"/>
              <a:buChar char="•"/>
            </a:pPr>
            <a:r>
              <a:rPr lang="en-US" sz="1429" dirty="0" smtClean="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endParaRPr lang="en-US" sz="1429" b="1" dirty="0" smtClean="0">
              <a:solidFill>
                <a:schemeClr val="bg1"/>
              </a:solidFill>
            </a:endParaRPr>
          </a:p>
          <a:p>
            <a:pPr marL="0" indent="0" algn="l">
              <a:spcBef>
                <a:spcPts val="1143"/>
              </a:spcBef>
              <a:buNone/>
            </a:pPr>
            <a:r>
              <a:rPr lang="en-US" sz="1429" dirty="0" smtClean="0">
                <a:solidFill>
                  <a:schemeClr val="bg1"/>
                </a:solidFill>
              </a:rPr>
              <a:t>Email </a:t>
            </a:r>
            <a:r>
              <a:rPr lang="en-US" sz="1429" b="1" dirty="0" smtClean="0">
                <a:solidFill>
                  <a:schemeClr val="bg1"/>
                </a:solidFill>
              </a:rPr>
              <a:t>CSSinquiries@advisory.com</a:t>
            </a:r>
            <a:endParaRPr lang="en-US" sz="1429" b="1" dirty="0">
              <a:solidFill>
                <a:schemeClr val="bg1"/>
              </a:solidFill>
            </a:endParaRP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smtClean="0">
                <a:solidFill>
                  <a:schemeClr val="bg1"/>
                </a:solidFill>
              </a:rPr>
              <a:t>DELETE SLIDE AFTER READING | 2020</a:t>
            </a:r>
            <a:r>
              <a:rPr lang="en-US" sz="1714" b="1" baseline="0" dirty="0" smtClean="0">
                <a:solidFill>
                  <a:schemeClr val="bg1"/>
                </a:solidFill>
              </a:rPr>
              <a:t> template edition</a:t>
            </a:r>
            <a:endParaRPr lang="en-US" sz="1714" b="1" dirty="0" smtClean="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3074650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9C289FC8-EC5D-4F04-BD40-B807E5099A14}" type="datetime1">
              <a:rPr lang="en-US" smtClean="0"/>
              <a:t>5/4/2020</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smtClean="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smtClean="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11159323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smtClean="0"/>
              <a:t>Presented by</a:t>
            </a:r>
            <a:endParaRPr lang="en-US" sz="1200" dirty="0"/>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4324956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spTree>
    <p:extLst>
      <p:ext uri="{BB962C8B-B14F-4D97-AF65-F5344CB8AC3E}">
        <p14:creationId xmlns:p14="http://schemas.microsoft.com/office/powerpoint/2010/main" val="37758712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897051"/>
            <a:ext cx="1322133"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20pt</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a:t>
            </a:r>
            <a:r>
              <a:rPr lang="en-US" sz="750" dirty="0" smtClean="0">
                <a:solidFill>
                  <a:schemeClr val="bg1"/>
                </a:solidFill>
              </a:rPr>
              <a:t>template</a:t>
            </a:r>
            <a:r>
              <a:rPr lang="en-US" sz="750" baseline="0" dirty="0" smtClean="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smtClean="0"/>
              <a:t>#</a:t>
            </a:r>
            <a:endParaRPr lang="en-US" dirty="0"/>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8129514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897051"/>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smtClean="0"/>
              <a:t>Divider title – Arial 42pt</a:t>
            </a:r>
            <a:endParaRPr lang="en-US" dirty="0"/>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section?</a:t>
            </a:r>
          </a:p>
          <a:p>
            <a:pPr marL="0" indent="0">
              <a:spcBef>
                <a:spcPts val="300"/>
              </a:spcBef>
              <a:buFont typeface="+mj-lt"/>
              <a:buNone/>
            </a:pPr>
            <a:r>
              <a:rPr lang="en-US" sz="800" b="0" dirty="0" smtClean="0">
                <a:solidFill>
                  <a:schemeClr val="bg1"/>
                </a:solidFill>
              </a:rPr>
              <a:t>Sections </a:t>
            </a:r>
            <a:r>
              <a:rPr lang="en-US" sz="800" b="0" baseline="0" dirty="0" smtClean="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2155470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dirty="0" smtClean="0"/>
              <a:t>Slide title, Arial 32pt, sentence case</a:t>
            </a:r>
            <a:endParaRPr lang="en-US" dirty="0"/>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FD0D533D-F132-4AE2-9D96-C390B3445153}" type="datetime1">
              <a:rPr lang="en-US" smtClean="0"/>
              <a:t>5/4/2020</a:t>
            </a:fld>
            <a:endParaRPr lang="en-US"/>
          </a:p>
        </p:txBody>
      </p:sp>
      <p:sp>
        <p:nvSpPr>
          <p:cNvPr id="4" name="Footer Placeholder 3"/>
          <p:cNvSpPr>
            <a:spLocks noGrp="1"/>
          </p:cNvSpPr>
          <p:nvPr>
            <p:ph type="ftr" sz="quarter" idx="30"/>
          </p:nvPr>
        </p:nvSpPr>
        <p:spPr/>
        <p:txBody>
          <a:bodyPr/>
          <a:lstStyle/>
          <a:p>
            <a:r>
              <a:rPr lang="en-US" smtClean="0"/>
              <a:t>[Insert program name interviews and analysis.]</a:t>
            </a:r>
            <a:endParaRPr lang="en-US" dirty="0"/>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3525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smtClean="0">
                  <a:solidFill>
                    <a:schemeClr val="bg1"/>
                  </a:solidFill>
                </a:rPr>
                <a:t>Case</a:t>
              </a:r>
              <a:r>
                <a:rPr lang="en-US" sz="1800" dirty="0" smtClean="0">
                  <a:solidFill>
                    <a:schemeClr val="bg1"/>
                  </a:solidFill>
                </a:rPr>
                <a:t> in brief</a:t>
              </a:r>
              <a:endParaRPr lang="en-US" sz="1800" dirty="0">
                <a:solidFill>
                  <a:schemeClr val="bg1"/>
                </a:solidFill>
              </a:endParaRP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case details (i.e., organization size, location, etc.)</a:t>
            </a:r>
            <a:endParaRPr lang="en-US" dirty="0"/>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smtClean="0"/>
              <a:t>Insert Institution Name</a:t>
            </a:r>
            <a:endParaRPr lang="en-US" dirty="0"/>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4B45D926-EE8E-4005-90BE-2774EE1E376C}" type="datetime1">
              <a:rPr lang="en-US" smtClean="0"/>
              <a:t>5/4/2020</a:t>
            </a:fld>
            <a:endParaRPr lang="en-US"/>
          </a:p>
        </p:txBody>
      </p:sp>
      <p:sp>
        <p:nvSpPr>
          <p:cNvPr id="11" name="Footer Placeholder 10"/>
          <p:cNvSpPr>
            <a:spLocks noGrp="1"/>
          </p:cNvSpPr>
          <p:nvPr>
            <p:ph type="ftr" sz="quarter" idx="31"/>
          </p:nvPr>
        </p:nvSpPr>
        <p:spPr/>
        <p:txBody>
          <a:bodyPr/>
          <a:lstStyle/>
          <a:p>
            <a:r>
              <a:rPr lang="en-US" smtClean="0"/>
              <a:t>[Insert program name interviews and analysis.]</a:t>
            </a:r>
            <a:endParaRPr lang="en-US" dirty="0"/>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5118058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a:solidFill>
                  <a:schemeClr val="bg1"/>
                </a:solidFill>
              </a:defRPr>
            </a:lvl1pPr>
          </a:lstStyle>
          <a:p>
            <a:r>
              <a:rPr lang="en-US" dirty="0" smtClean="0"/>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E3CEA084-F985-42BE-87EF-E8A1AF1541FA}" type="datetime1">
              <a:rPr lang="en-US" smtClean="0"/>
              <a:t>5/4/2020</a:t>
            </a:fld>
            <a:endParaRPr lang="en-US"/>
          </a:p>
        </p:txBody>
      </p:sp>
      <p:sp>
        <p:nvSpPr>
          <p:cNvPr id="7" name="Footer Placeholder 6"/>
          <p:cNvSpPr>
            <a:spLocks noGrp="1"/>
          </p:cNvSpPr>
          <p:nvPr>
            <p:ph type="ftr" sz="quarter" idx="32"/>
          </p:nvPr>
        </p:nvSpPr>
        <p:spPr/>
        <p:txBody>
          <a:bodyPr/>
          <a:lstStyle/>
          <a:p>
            <a:r>
              <a:rPr lang="en-US" smtClean="0"/>
              <a:t>[Insert program name interviews and analysis.]</a:t>
            </a:r>
            <a:endParaRPr lang="en-US" dirty="0"/>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76751224"/>
      </p:ext>
    </p:extLst>
  </p:cSld>
  <p:clrMapOvr>
    <a:masterClrMapping/>
  </p:clrMapOvr>
  <p:extLst mod="1">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C36F7C5A-AEE4-4401-909C-EDA44B809C63}" type="datetime1">
              <a:rPr lang="en-US" smtClean="0"/>
              <a:t>5/4/2020</a:t>
            </a:fld>
            <a:endParaRPr lang="en-US"/>
          </a:p>
        </p:txBody>
      </p:sp>
      <p:sp>
        <p:nvSpPr>
          <p:cNvPr id="6" name="Footer Placeholder 5"/>
          <p:cNvSpPr>
            <a:spLocks noGrp="1"/>
          </p:cNvSpPr>
          <p:nvPr>
            <p:ph type="ftr" sz="quarter" idx="11"/>
          </p:nvPr>
        </p:nvSpPr>
        <p:spPr/>
        <p:txBody>
          <a:bodyPr/>
          <a:lstStyle/>
          <a:p>
            <a:r>
              <a:rPr lang="en-US" smtClean="0"/>
              <a:t>[Insert program name interviews and analysis.]</a:t>
            </a:r>
            <a:endParaRPr lang="en-US" dirty="0"/>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280989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9863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0910F749-0129-4A85-885F-0F2E9428E2D2}" type="datetime1">
              <a:rPr lang="en-US" smtClean="0"/>
              <a:t>5/4/2020</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smtClean="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smtClean="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000170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8EE86343-2D7F-4906-8DF0-80F65A1FD963}" type="datetime1">
              <a:rPr lang="en-US" smtClean="0"/>
              <a:t>5/4/2020</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smtClean="0">
                  <a:solidFill>
                    <a:schemeClr val="accent4"/>
                  </a:solidFill>
                </a:rPr>
                <a:t>LEGAL</a:t>
              </a:r>
              <a:r>
                <a:rPr lang="en-US" sz="800" b="0" spc="50" baseline="0" dirty="0" smtClean="0">
                  <a:solidFill>
                    <a:schemeClr val="accent4"/>
                  </a:solidFill>
                </a:rPr>
                <a:t> CAVEAT</a:t>
              </a:r>
              <a:endParaRPr lang="en-US" sz="800" b="0" spc="50" dirty="0" smtClean="0">
                <a:solidFill>
                  <a:schemeClr val="accent4"/>
                </a:solidFill>
              </a:endParaRPr>
            </a:p>
            <a:p>
              <a:pPr>
                <a:lnSpc>
                  <a:spcPct val="110000"/>
                </a:lnSpc>
                <a:spcBef>
                  <a:spcPts val="1200"/>
                </a:spcBef>
              </a:pPr>
              <a:r>
                <a:rPr lang="en-US" sz="800" dirty="0" smtClean="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smtClean="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smtClean="0">
                  <a:solidFill>
                    <a:schemeClr val="accent2"/>
                  </a:solidFill>
                </a:rPr>
                <a:t>IMPORTANT: Please read the following.</a:t>
              </a:r>
            </a:p>
            <a:p>
              <a:pPr>
                <a:lnSpc>
                  <a:spcPct val="110000"/>
                </a:lnSpc>
                <a:spcBef>
                  <a:spcPts val="400"/>
                </a:spcBef>
              </a:pPr>
              <a:r>
                <a:rPr lang="en-US" sz="800" dirty="0" smtClean="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smtClean="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smtClean="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smtClean="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smtClean="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smtClean="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smtClean="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2020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16928685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6BDE3C16-C46B-4E30-853F-A25FD7D3A552}" type="datetime1">
              <a:rPr lang="en-US" smtClean="0"/>
              <a:t>5/4/2020</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smtClean="0">
                  <a:solidFill>
                    <a:schemeClr val="accent4"/>
                  </a:solidFill>
                </a:rPr>
                <a:t>LEGAL</a:t>
              </a:r>
              <a:r>
                <a:rPr lang="en-US" sz="800" b="0" spc="50" baseline="0" dirty="0" smtClean="0">
                  <a:solidFill>
                    <a:schemeClr val="accent4"/>
                  </a:solidFill>
                </a:rPr>
                <a:t> CAVEAT</a:t>
              </a:r>
              <a:endParaRPr lang="en-US" sz="800" b="0" spc="50" dirty="0" smtClean="0">
                <a:solidFill>
                  <a:schemeClr val="accent4"/>
                </a:solidFill>
              </a:endParaRPr>
            </a:p>
            <a:p>
              <a:pPr>
                <a:lnSpc>
                  <a:spcPct val="110000"/>
                </a:lnSpc>
                <a:spcBef>
                  <a:spcPts val="1200"/>
                </a:spcBef>
              </a:pPr>
              <a:r>
                <a:rPr lang="en-US" sz="800" dirty="0" smtClean="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smtClean="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smtClean="0">
                  <a:solidFill>
                    <a:schemeClr val="accent2"/>
                  </a:solidFill>
                </a:rPr>
                <a:t>IMPORTANT: Please read the following.</a:t>
              </a:r>
            </a:p>
            <a:p>
              <a:pPr>
                <a:lnSpc>
                  <a:spcPct val="110000"/>
                </a:lnSpc>
                <a:spcBef>
                  <a:spcPts val="400"/>
                </a:spcBef>
              </a:pPr>
              <a:r>
                <a:rPr lang="en-US" sz="800" dirty="0" smtClean="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smtClean="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smtClean="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smtClean="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smtClean="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smtClean="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smtClean="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2020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233145156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655 New York Avenue NW, Washington DC 20001</a:t>
            </a:r>
          </a:p>
          <a:p>
            <a:pPr algn="ctr">
              <a:lnSpc>
                <a:spcPct val="100000"/>
              </a:lnSpc>
              <a:spcBef>
                <a:spcPts val="200"/>
              </a:spcBef>
            </a:pPr>
            <a:r>
              <a:rPr lang="en-US" sz="1500" b="0" dirty="0" smtClean="0">
                <a:solidFill>
                  <a:schemeClr val="bg1"/>
                </a:solidFill>
              </a:rPr>
              <a:t>202-266-5600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222040958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Tenth Floor, 5 Merchant Square, London W2 1AS, UK</a:t>
            </a:r>
          </a:p>
          <a:p>
            <a:pPr algn="ctr">
              <a:lnSpc>
                <a:spcPct val="100000"/>
              </a:lnSpc>
              <a:spcBef>
                <a:spcPts val="200"/>
              </a:spcBef>
            </a:pPr>
            <a:r>
              <a:rPr lang="en-US" sz="1500" b="0" dirty="0" smtClean="0">
                <a:solidFill>
                  <a:schemeClr val="bg1"/>
                </a:solidFill>
              </a:rPr>
              <a:t>+44-(0)-207-479-1799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96934596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C3850058-4307-4CC7-8BB3-555B0B2F7FBC}" type="datetime1">
              <a:rPr lang="en-US" smtClean="0"/>
              <a:t>5/4/2020</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smtClean="0"/>
              <a:t>[Insert program name interviews and analysis.]</a:t>
            </a:r>
            <a:endParaRPr lang="en-US" dirty="0"/>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smtClean="0">
                <a:solidFill>
                  <a:schemeClr val="bg1"/>
                </a:solidFill>
              </a:rPr>
              <a:t>DON’T USE LAYOUTS PAST THIS SLIDE</a:t>
            </a:r>
          </a:p>
        </p:txBody>
      </p:sp>
    </p:spTree>
    <p:extLst>
      <p:ext uri="{BB962C8B-B14F-4D97-AF65-F5344CB8AC3E}">
        <p14:creationId xmlns:p14="http://schemas.microsoft.com/office/powerpoint/2010/main" val="110607902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smtClean="0"/>
                <a:t>The divisional</a:t>
              </a:r>
              <a:r>
                <a:rPr lang="en-US" sz="2430" baseline="0" dirty="0" smtClean="0"/>
                <a:t> overview specific to Advisory Board Research will return at a point in the future.</a:t>
              </a:r>
              <a:endParaRPr lang="en-US" sz="2430" dirty="0" smtClean="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smtClean="0">
                  <a:solidFill>
                    <a:schemeClr val="accent2"/>
                  </a:solidFill>
                </a:rPr>
                <a:t>Guidance</a:t>
              </a:r>
              <a:r>
                <a:rPr lang="en-US" sz="1571" baseline="0" dirty="0" smtClean="0">
                  <a:solidFill>
                    <a:schemeClr val="accent2"/>
                  </a:solidFill>
                </a:rPr>
                <a:t> as of 07/23/18</a:t>
              </a:r>
              <a:endParaRPr lang="en-US" sz="1571" dirty="0" smtClean="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4692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Divider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40598215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Standard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385258246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smtClean="0"/>
              <a:t>Presentation Title – Arial 30pt Bold, Use Title Case</a:t>
            </a:r>
            <a:endParaRPr lang="en-US" dirty="0"/>
          </a:p>
        </p:txBody>
      </p:sp>
      <p:sp>
        <p:nvSpPr>
          <p:cNvPr id="4" name="Rectangle 3"/>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2098273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smtClean="0"/>
              <a:t>Presentation subtitle – Arial 16pt regular, sentence case</a:t>
            </a:r>
            <a:endParaRPr lang="en-US" dirty="0"/>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emailaddress@advisory.com</a:t>
            </a:r>
          </a:p>
        </p:txBody>
      </p:sp>
      <p:sp>
        <p:nvSpPr>
          <p:cNvPr id="10" name="Rectangle 9"/>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7896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185810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655 New York Avenue NW, Washington DC 20001</a:t>
            </a:r>
          </a:p>
          <a:p>
            <a:pPr algn="ctr">
              <a:lnSpc>
                <a:spcPct val="100000"/>
              </a:lnSpc>
              <a:spcBef>
                <a:spcPts val="200"/>
              </a:spcBef>
            </a:pPr>
            <a:r>
              <a:rPr lang="en-US" sz="1500" b="0" dirty="0" smtClean="0">
                <a:solidFill>
                  <a:schemeClr val="bg1"/>
                </a:solidFill>
              </a:rPr>
              <a:t>202-266-5600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424534372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11720109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80079106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Presentation End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70595657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Name Appears Here Identically to Official Lock-up</a:t>
            </a:r>
          </a:p>
        </p:txBody>
      </p:sp>
      <p:sp>
        <p:nvSpPr>
          <p:cNvPr id="19" name="Rectangle 18"/>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3707283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smtClean="0"/>
              <a:t>Presentation Title – Arial 35pt Regular, Use Title Case</a:t>
            </a:r>
          </a:p>
        </p:txBody>
      </p:sp>
      <p:sp>
        <p:nvSpPr>
          <p:cNvPr id="17" name="Rectangle 16"/>
          <p:cNvSpPr/>
          <p:nvPr userDrawn="1"/>
        </p:nvSpPr>
        <p:spPr bwMode="gray">
          <a:xfrm>
            <a:off x="-1" y="1954871"/>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3478769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smtClean="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Add Date of Presentation (If You Need to Customize)</a:t>
            </a:r>
          </a:p>
        </p:txBody>
      </p:sp>
      <p:sp>
        <p:nvSpPr>
          <p:cNvPr id="21" name="Rectangle 20"/>
          <p:cNvSpPr/>
          <p:nvPr userDrawn="1"/>
        </p:nvSpPr>
        <p:spPr bwMode="gray">
          <a:xfrm>
            <a:off x="-1" y="3664236"/>
            <a:ext cx="12192001" cy="1183474"/>
          </a:xfrm>
          <a:prstGeom prst="rect">
            <a:avLst/>
          </a:prstGeom>
          <a:solidFill>
            <a:srgbClr val="FF010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420683014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Third Floor, Melbourne House, 46 Aldwych, London WC2B 4LL, UK</a:t>
            </a:r>
          </a:p>
          <a:p>
            <a:pPr algn="ctr">
              <a:lnSpc>
                <a:spcPct val="100000"/>
              </a:lnSpc>
              <a:spcBef>
                <a:spcPts val="200"/>
              </a:spcBef>
            </a:pPr>
            <a:r>
              <a:rPr lang="en-US" sz="1500" b="0" dirty="0" smtClean="0">
                <a:solidFill>
                  <a:schemeClr val="bg1"/>
                </a:solidFill>
              </a:rPr>
              <a:t>+44-(0)-203-100-6800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383970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8A3C29D7-3EB2-4EC5-A0F7-26C7F25E8724}" type="datetime1">
              <a:rPr lang="en-US" smtClean="0"/>
              <a:t>5/4/2020</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smtClean="0"/>
              <a:t>Health Care IT Advisor research and analysis.</a:t>
            </a:r>
            <a:endParaRPr lang="en-US" dirty="0"/>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smtClean="0">
                <a:solidFill>
                  <a:schemeClr val="bg1"/>
                </a:solidFill>
              </a:rPr>
              <a:t>DON’T USE LAYOUTS PAST THIS SLIDE</a:t>
            </a:r>
          </a:p>
        </p:txBody>
      </p:sp>
    </p:spTree>
    <p:extLst>
      <p:ext uri="{BB962C8B-B14F-4D97-AF65-F5344CB8AC3E}">
        <p14:creationId xmlns:p14="http://schemas.microsoft.com/office/powerpoint/2010/main" val="3010806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smtClean="0"/>
                <a:t>The divisional</a:t>
              </a:r>
              <a:r>
                <a:rPr lang="en-US" sz="2430" baseline="0" dirty="0" smtClean="0"/>
                <a:t> overview specific to Advisory Board Research will return at a point in the future.</a:t>
              </a:r>
              <a:endParaRPr lang="en-US" sz="2430" dirty="0" smtClean="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smtClean="0">
                  <a:solidFill>
                    <a:schemeClr val="accent2"/>
                  </a:solidFill>
                </a:rPr>
                <a:t>Guidance</a:t>
              </a:r>
              <a:r>
                <a:rPr lang="en-US" sz="1571" baseline="0" dirty="0" smtClean="0">
                  <a:solidFill>
                    <a:schemeClr val="accent2"/>
                  </a:solidFill>
                </a:rPr>
                <a:t> as of 07/23/18</a:t>
              </a:r>
              <a:endParaRPr lang="en-US" sz="1571" dirty="0" smtClean="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162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Divider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2782144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Standard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390132379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smtClean="0"/>
              <a:t>Presentation Title – Arial 30pt Bold, Use Title Case</a:t>
            </a:r>
            <a:endParaRPr lang="en-US" dirty="0"/>
          </a:p>
        </p:txBody>
      </p:sp>
      <p:sp>
        <p:nvSpPr>
          <p:cNvPr id="4" name="Rectangle 3"/>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9355813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smtClean="0"/>
              <a:t>Presented by</a:t>
            </a:r>
            <a:endParaRPr lang="en-US" sz="1200" dirty="0"/>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16918533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userDrawn="1">
          <p15:clr>
            <a:srgbClr val="FBAE40"/>
          </p15:clr>
        </p15:guide>
        <p15:guide id="2" orient="horz" pos="3838" userDrawn="1">
          <p15:clr>
            <a:srgbClr val="FBAE40"/>
          </p15:clr>
        </p15:guide>
        <p15:guide id="3" orient="horz" pos="2223" userDrawn="1">
          <p15:clr>
            <a:srgbClr val="FBAE40"/>
          </p15:clr>
        </p15:guide>
        <p15:guide id="4" orient="horz" pos="22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smtClean="0"/>
              <a:t>Presentation subtitle – Arial 16pt regular, sentence case</a:t>
            </a:r>
            <a:endParaRPr lang="en-US" dirty="0"/>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emailaddress@advisory.com</a:t>
            </a:r>
          </a:p>
        </p:txBody>
      </p:sp>
      <p:sp>
        <p:nvSpPr>
          <p:cNvPr id="10" name="Rectangle 9"/>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730235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7769849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88555397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925676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Presentation End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5928982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Name Appears Here Identically to Official Lock-up</a:t>
            </a:r>
          </a:p>
        </p:txBody>
      </p:sp>
      <p:sp>
        <p:nvSpPr>
          <p:cNvPr id="19" name="Rectangle 18"/>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564897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smtClean="0"/>
              <a:t>Presentation Title – Arial 35pt Regular, Use Title Case</a:t>
            </a:r>
          </a:p>
        </p:txBody>
      </p:sp>
      <p:sp>
        <p:nvSpPr>
          <p:cNvPr id="17" name="Rectangle 16"/>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47329983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smtClean="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Add Date of Presentation (If You Need to Customize)</a:t>
            </a:r>
          </a:p>
        </p:txBody>
      </p:sp>
      <p:sp>
        <p:nvSpPr>
          <p:cNvPr id="21" name="Rectangle 20"/>
          <p:cNvSpPr/>
          <p:nvPr userDrawn="1"/>
        </p:nvSpPr>
        <p:spPr bwMode="gray">
          <a:xfrm>
            <a:off x="-1" y="3664236"/>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876810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smtClean="0">
                <a:solidFill>
                  <a:schemeClr val="bg1"/>
                </a:solidFill>
              </a:rPr>
              <a:t>16:9</a:t>
            </a:r>
            <a:br>
              <a:rPr lang="en-US" sz="3573" b="1" dirty="0" smtClean="0">
                <a:solidFill>
                  <a:schemeClr val="bg1"/>
                </a:solidFill>
              </a:rPr>
            </a:br>
            <a:r>
              <a:rPr lang="en-US" sz="2859" b="0" dirty="0" smtClean="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smtClean="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smtClean="0">
                <a:solidFill>
                  <a:schemeClr val="bg1"/>
                </a:solidFill>
              </a:rPr>
              <a:t>National meetings</a:t>
            </a:r>
          </a:p>
          <a:p>
            <a:pPr marL="161086" indent="-161086">
              <a:spcBef>
                <a:spcPts val="714"/>
              </a:spcBef>
              <a:buFont typeface="Arial" panose="020B0604020202020204" pitchFamily="34" charset="0"/>
              <a:buChar char="•"/>
            </a:pPr>
            <a:r>
              <a:rPr lang="en-US" sz="1429" dirty="0" smtClean="0">
                <a:solidFill>
                  <a:schemeClr val="bg1"/>
                </a:solidFill>
              </a:rPr>
              <a:t>Webinars</a:t>
            </a:r>
          </a:p>
          <a:p>
            <a:pPr marL="161086" indent="-161086">
              <a:spcBef>
                <a:spcPts val="714"/>
              </a:spcBef>
              <a:buFont typeface="Arial" panose="020B0604020202020204" pitchFamily="34" charset="0"/>
              <a:buChar char="•"/>
            </a:pPr>
            <a:r>
              <a:rPr lang="en-US" sz="1429" dirty="0" smtClean="0">
                <a:solidFill>
                  <a:schemeClr val="bg1"/>
                </a:solidFill>
              </a:rPr>
              <a:t>Roundtables</a:t>
            </a:r>
          </a:p>
          <a:p>
            <a:pPr marL="161086" indent="-161086">
              <a:spcBef>
                <a:spcPts val="714"/>
              </a:spcBef>
              <a:buFont typeface="Arial" panose="020B0604020202020204" pitchFamily="34" charset="0"/>
              <a:buChar char="•"/>
            </a:pPr>
            <a:r>
              <a:rPr lang="en-US" sz="1429" dirty="0" err="1" smtClean="0">
                <a:solidFill>
                  <a:schemeClr val="bg1"/>
                </a:solidFill>
              </a:rPr>
              <a:t>Onsites</a:t>
            </a:r>
            <a:endParaRPr lang="en-US" sz="1429" dirty="0" smtClean="0">
              <a:solidFill>
                <a:schemeClr val="bg1"/>
              </a:solidFill>
            </a:endParaRPr>
          </a:p>
          <a:p>
            <a:pPr marL="161086" indent="-161086">
              <a:spcBef>
                <a:spcPts val="714"/>
              </a:spcBef>
              <a:buFont typeface="Arial" panose="020B0604020202020204" pitchFamily="34" charset="0"/>
              <a:buChar char="•"/>
            </a:pPr>
            <a:r>
              <a:rPr lang="en-US" sz="1429" dirty="0" smtClean="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endParaRPr lang="en-US" sz="1429" b="1" dirty="0" smtClean="0">
              <a:solidFill>
                <a:schemeClr val="bg1"/>
              </a:solidFill>
            </a:endParaRPr>
          </a:p>
          <a:p>
            <a:pPr marL="0" indent="0" algn="l">
              <a:spcBef>
                <a:spcPts val="1143"/>
              </a:spcBef>
              <a:buNone/>
            </a:pPr>
            <a:r>
              <a:rPr lang="en-US" sz="1429" dirty="0" smtClean="0">
                <a:solidFill>
                  <a:schemeClr val="bg1"/>
                </a:solidFill>
              </a:rPr>
              <a:t>Email </a:t>
            </a:r>
            <a:r>
              <a:rPr lang="en-US" sz="1429" b="1" dirty="0" smtClean="0">
                <a:solidFill>
                  <a:schemeClr val="bg1"/>
                </a:solidFill>
              </a:rPr>
              <a:t>CSSinquiries@advisory.com</a:t>
            </a:r>
            <a:endParaRPr lang="en-US" sz="1429" b="1" dirty="0">
              <a:solidFill>
                <a:schemeClr val="bg1"/>
              </a:solidFill>
            </a:endParaRP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smtClean="0">
                <a:solidFill>
                  <a:schemeClr val="bg1"/>
                </a:solidFill>
              </a:rPr>
              <a:t>DELETE SLIDE AFTER READING | 2019</a:t>
            </a:r>
            <a:r>
              <a:rPr lang="en-US" sz="1714" b="1" baseline="0" dirty="0" smtClean="0">
                <a:solidFill>
                  <a:schemeClr val="bg1"/>
                </a:solidFill>
              </a:rPr>
              <a:t> template edition</a:t>
            </a:r>
            <a:endParaRPr lang="en-US" sz="1714" b="1" dirty="0" smtClean="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41263281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smtClean="0"/>
              <a:t>Presented by</a:t>
            </a:r>
            <a:endParaRPr lang="en-US" sz="1200" dirty="0"/>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7545349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spTree>
    <p:extLst>
      <p:ext uri="{BB962C8B-B14F-4D97-AF65-F5344CB8AC3E}">
        <p14:creationId xmlns:p14="http://schemas.microsoft.com/office/powerpoint/2010/main" val="1483245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userDrawn="1">
          <p15:clr>
            <a:srgbClr val="FBAE40"/>
          </p15:clr>
        </p15:guide>
        <p15:guide id="2" orient="horz" pos="3838" userDrawn="1">
          <p15:clr>
            <a:srgbClr val="FBAE40"/>
          </p15:clr>
        </p15:guide>
        <p15:guide id="3" orient="horz" pos="2410" userDrawn="1">
          <p15:clr>
            <a:srgbClr val="FBAE40"/>
          </p15:clr>
        </p15:guide>
        <p15:guide id="4" orient="horz" pos="24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spTree>
    <p:extLst>
      <p:ext uri="{BB962C8B-B14F-4D97-AF65-F5344CB8AC3E}">
        <p14:creationId xmlns:p14="http://schemas.microsoft.com/office/powerpoint/2010/main" val="25169680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897051"/>
            <a:ext cx="1322133"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20pt</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a:t>
            </a:r>
            <a:r>
              <a:rPr lang="en-US" sz="750" dirty="0" smtClean="0">
                <a:solidFill>
                  <a:schemeClr val="bg1"/>
                </a:solidFill>
              </a:rPr>
              <a:t>template</a:t>
            </a:r>
            <a:r>
              <a:rPr lang="en-US" sz="750" baseline="0" dirty="0" smtClean="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smtClean="0"/>
              <a:t>#</a:t>
            </a:r>
            <a:endParaRPr lang="en-US" dirty="0"/>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cxnSp>
        <p:nvCxnSpPr>
          <p:cNvPr id="39" name="Red line"/>
          <p:cNvCxnSpPr/>
          <p:nvPr userDrawn="1"/>
        </p:nvCxnSpPr>
        <p:spPr bwMode="gray">
          <a:xfrm>
            <a:off x="10058400" y="6238274"/>
            <a:ext cx="152082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1519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897051"/>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smtClean="0"/>
              <a:t>Divider title – Arial 42pt</a:t>
            </a:r>
            <a:endParaRPr lang="en-US" dirty="0"/>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section?</a:t>
            </a:r>
          </a:p>
          <a:p>
            <a:pPr marL="0" indent="0">
              <a:spcBef>
                <a:spcPts val="300"/>
              </a:spcBef>
              <a:buFont typeface="+mj-lt"/>
              <a:buNone/>
            </a:pPr>
            <a:r>
              <a:rPr lang="en-US" sz="800" b="0" dirty="0" smtClean="0">
                <a:solidFill>
                  <a:schemeClr val="bg1"/>
                </a:solidFill>
              </a:rPr>
              <a:t>Sections </a:t>
            </a:r>
            <a:r>
              <a:rPr lang="en-US" sz="800" b="0" baseline="0" dirty="0" smtClean="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cxnSp>
        <p:nvCxnSpPr>
          <p:cNvPr id="32" name="Red line"/>
          <p:cNvCxnSpPr/>
          <p:nvPr userDrawn="1"/>
        </p:nvCxnSpPr>
        <p:spPr bwMode="gray">
          <a:xfrm>
            <a:off x="10058400" y="6238274"/>
            <a:ext cx="152082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890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dirty="0" smtClean="0"/>
              <a:t>Slide title, Arial 32pt, sentence case</a:t>
            </a:r>
            <a:endParaRPr lang="en-US" dirty="0"/>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F1A07A81-7630-4DE6-ABC3-D9EA2DDB8910}" type="datetime1">
              <a:rPr lang="en-US" smtClean="0"/>
              <a:t>5/4/2020</a:t>
            </a:fld>
            <a:endParaRPr lang="en-US"/>
          </a:p>
        </p:txBody>
      </p:sp>
      <p:sp>
        <p:nvSpPr>
          <p:cNvPr id="4" name="Footer Placeholder 3"/>
          <p:cNvSpPr>
            <a:spLocks noGrp="1"/>
          </p:cNvSpPr>
          <p:nvPr>
            <p:ph type="ftr" sz="quarter" idx="30"/>
          </p:nvPr>
        </p:nvSpPr>
        <p:spPr/>
        <p:txBody>
          <a:bodyPr/>
          <a:lstStyle/>
          <a:p>
            <a:r>
              <a:rPr lang="en-US" smtClean="0"/>
              <a:t>Health Care IT Advisor research and analysis.</a:t>
            </a:r>
            <a:endParaRPr lang="en-US" dirty="0"/>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1864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smtClean="0">
                  <a:solidFill>
                    <a:schemeClr val="bg1"/>
                  </a:solidFill>
                </a:rPr>
                <a:t>Case</a:t>
              </a:r>
              <a:r>
                <a:rPr lang="en-US" sz="1800" dirty="0" smtClean="0">
                  <a:solidFill>
                    <a:schemeClr val="bg1"/>
                  </a:solidFill>
                </a:rPr>
                <a:t> in brief</a:t>
              </a:r>
              <a:endParaRPr lang="en-US" sz="1800" dirty="0">
                <a:solidFill>
                  <a:schemeClr val="bg1"/>
                </a:solidFill>
              </a:endParaRP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case details (i.e., organization size, location, etc.)</a:t>
            </a:r>
            <a:endParaRPr lang="en-US" dirty="0"/>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smtClean="0"/>
              <a:t>Insert Institution Name</a:t>
            </a:r>
            <a:endParaRPr lang="en-US" dirty="0"/>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C3D13E9B-46C0-499E-9ADB-7C7C615667BB}" type="datetime1">
              <a:rPr lang="en-US" smtClean="0"/>
              <a:t>5/4/2020</a:t>
            </a:fld>
            <a:endParaRPr lang="en-US"/>
          </a:p>
        </p:txBody>
      </p:sp>
      <p:sp>
        <p:nvSpPr>
          <p:cNvPr id="11" name="Footer Placeholder 10"/>
          <p:cNvSpPr>
            <a:spLocks noGrp="1"/>
          </p:cNvSpPr>
          <p:nvPr>
            <p:ph type="ftr" sz="quarter" idx="31"/>
          </p:nvPr>
        </p:nvSpPr>
        <p:spPr/>
        <p:txBody>
          <a:bodyPr/>
          <a:lstStyle/>
          <a:p>
            <a:r>
              <a:rPr lang="en-US" smtClean="0"/>
              <a:t>Health Care IT Advisor research and analysis.</a:t>
            </a:r>
            <a:endParaRPr lang="en-US" dirty="0"/>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113323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a:solidFill>
                  <a:schemeClr val="bg1"/>
                </a:solidFill>
              </a:defRPr>
            </a:lvl1pPr>
          </a:lstStyle>
          <a:p>
            <a:r>
              <a:rPr lang="en-US" dirty="0" smtClean="0"/>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1891169F-119F-43AF-9417-171104EE9D25}" type="datetime1">
              <a:rPr lang="en-US" smtClean="0"/>
              <a:t>5/4/2020</a:t>
            </a:fld>
            <a:endParaRPr lang="en-US"/>
          </a:p>
        </p:txBody>
      </p:sp>
      <p:sp>
        <p:nvSpPr>
          <p:cNvPr id="7" name="Footer Placeholder 6"/>
          <p:cNvSpPr>
            <a:spLocks noGrp="1"/>
          </p:cNvSpPr>
          <p:nvPr>
            <p:ph type="ftr" sz="quarter" idx="32"/>
          </p:nvPr>
        </p:nvSpPr>
        <p:spPr/>
        <p:txBody>
          <a:bodyPr/>
          <a:lstStyle/>
          <a:p>
            <a:r>
              <a:rPr lang="en-US" smtClean="0"/>
              <a:t>Health Care IT Advisor research and analysis.</a:t>
            </a:r>
            <a:endParaRPr lang="en-US" dirty="0"/>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3935756406"/>
      </p:ext>
    </p:extLst>
  </p:cSld>
  <p:clrMapOvr>
    <a:masterClrMapping/>
  </p:clrMapOvr>
  <p:extLst mod="1">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AEDFEEBA-6996-4BD6-8192-C90ECDDCECF6}" type="datetime1">
              <a:rPr lang="en-US" smtClean="0"/>
              <a:t>5/4/2020</a:t>
            </a:fld>
            <a:endParaRPr lang="en-US"/>
          </a:p>
        </p:txBody>
      </p:sp>
      <p:sp>
        <p:nvSpPr>
          <p:cNvPr id="6" name="Footer Placeholder 5"/>
          <p:cNvSpPr>
            <a:spLocks noGrp="1"/>
          </p:cNvSpPr>
          <p:nvPr>
            <p:ph type="ftr" sz="quarter" idx="11"/>
          </p:nvPr>
        </p:nvSpPr>
        <p:spPr/>
        <p:txBody>
          <a:bodyPr/>
          <a:lstStyle/>
          <a:p>
            <a:r>
              <a:rPr lang="en-US" smtClean="0"/>
              <a:t>Health Care IT Advisor research and analysis.</a:t>
            </a:r>
            <a:endParaRPr lang="en-US" dirty="0"/>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2638447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85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1AD57668-6E13-46B0-A107-56E8FCC4FF86}" type="datetime1">
              <a:rPr lang="en-US" smtClean="0"/>
              <a:t>5/4/2020</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smtClean="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smtClean="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41070364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35C18E71-5F77-4C2B-B08A-49348A7C4119}" type="datetime1">
              <a:rPr lang="en-US" smtClean="0"/>
              <a:t>5/4/2020</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smtClean="0">
                  <a:solidFill>
                    <a:schemeClr val="accent4"/>
                  </a:solidFill>
                </a:rPr>
                <a:t>LEGAL</a:t>
              </a:r>
              <a:r>
                <a:rPr lang="en-US" sz="800" b="0" spc="50" baseline="0" dirty="0" smtClean="0">
                  <a:solidFill>
                    <a:schemeClr val="accent4"/>
                  </a:solidFill>
                </a:rPr>
                <a:t> CAVEAT</a:t>
              </a:r>
              <a:endParaRPr lang="en-US" sz="800" b="0" spc="50" dirty="0" smtClean="0">
                <a:solidFill>
                  <a:schemeClr val="accent4"/>
                </a:solidFill>
              </a:endParaRPr>
            </a:p>
            <a:p>
              <a:pPr>
                <a:lnSpc>
                  <a:spcPct val="110000"/>
                </a:lnSpc>
                <a:spcBef>
                  <a:spcPts val="1200"/>
                </a:spcBef>
              </a:pPr>
              <a:r>
                <a:rPr lang="en-US" sz="800" dirty="0" smtClean="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smtClean="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smtClean="0">
                  <a:solidFill>
                    <a:schemeClr val="accent2"/>
                  </a:solidFill>
                </a:rPr>
                <a:t>IMPORTANT: Please read the following.</a:t>
              </a:r>
            </a:p>
            <a:p>
              <a:pPr>
                <a:lnSpc>
                  <a:spcPct val="110000"/>
                </a:lnSpc>
                <a:spcBef>
                  <a:spcPts val="400"/>
                </a:spcBef>
              </a:pPr>
              <a:r>
                <a:rPr lang="en-US" sz="800" dirty="0" smtClean="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smtClean="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smtClean="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smtClean="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smtClean="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smtClean="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smtClean="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2019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1696977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924483"/>
            <a:ext cx="1322133"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20pt</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a:t>
            </a:r>
            <a:r>
              <a:rPr lang="en-US" sz="750" dirty="0" smtClean="0">
                <a:solidFill>
                  <a:schemeClr val="bg1"/>
                </a:solidFill>
              </a:rPr>
              <a:t>template</a:t>
            </a:r>
            <a:r>
              <a:rPr lang="en-US" sz="750" baseline="0" dirty="0" smtClean="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smtClean="0"/>
              <a:t>#</a:t>
            </a:r>
            <a:endParaRPr lang="en-US" dirty="0"/>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979647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655 New York Avenue NW, Washington DC 20001</a:t>
            </a:r>
          </a:p>
          <a:p>
            <a:pPr algn="ctr">
              <a:lnSpc>
                <a:spcPct val="100000"/>
              </a:lnSpc>
              <a:spcBef>
                <a:spcPts val="200"/>
              </a:spcBef>
            </a:pPr>
            <a:r>
              <a:rPr lang="en-US" sz="1500" b="0" dirty="0" smtClean="0">
                <a:solidFill>
                  <a:schemeClr val="bg1"/>
                </a:solidFill>
              </a:rPr>
              <a:t>202-266-5600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37216422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Third Floor, Melbourne House, 46 Aldwych, London WC2B 4LL, UK</a:t>
            </a:r>
          </a:p>
          <a:p>
            <a:pPr algn="ctr">
              <a:lnSpc>
                <a:spcPct val="100000"/>
              </a:lnSpc>
              <a:spcBef>
                <a:spcPts val="200"/>
              </a:spcBef>
            </a:pPr>
            <a:r>
              <a:rPr lang="en-US" sz="1500" b="0" dirty="0" smtClean="0">
                <a:solidFill>
                  <a:schemeClr val="bg1"/>
                </a:solidFill>
              </a:rPr>
              <a:t>+44-(0)-203-100-6800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0237573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D48F34CF-AC05-44AD-BCE8-52DE6FF4DE5A}" type="datetime1">
              <a:rPr lang="en-US" smtClean="0"/>
              <a:t>5/4/2020</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smtClean="0"/>
              <a:t>Health Care IT Advisor research and analysis.</a:t>
            </a:r>
            <a:endParaRPr lang="en-US" dirty="0"/>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smtClean="0">
                <a:solidFill>
                  <a:schemeClr val="bg1"/>
                </a:solidFill>
              </a:rPr>
              <a:t>DON’T USE LAYOUTS PAST THIS SLIDE</a:t>
            </a:r>
          </a:p>
        </p:txBody>
      </p:sp>
    </p:spTree>
    <p:extLst>
      <p:ext uri="{BB962C8B-B14F-4D97-AF65-F5344CB8AC3E}">
        <p14:creationId xmlns:p14="http://schemas.microsoft.com/office/powerpoint/2010/main" val="16304776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smtClean="0"/>
                <a:t>The divisional</a:t>
              </a:r>
              <a:r>
                <a:rPr lang="en-US" sz="2430" baseline="0" dirty="0" smtClean="0"/>
                <a:t> overview specific to Advisory Board Research will return at a point in the future.</a:t>
              </a:r>
              <a:endParaRPr lang="en-US" sz="2430" dirty="0" smtClean="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smtClean="0">
                  <a:solidFill>
                    <a:schemeClr val="accent2"/>
                  </a:solidFill>
                </a:rPr>
                <a:t>Guidance</a:t>
              </a:r>
              <a:r>
                <a:rPr lang="en-US" sz="1571" baseline="0" dirty="0" smtClean="0">
                  <a:solidFill>
                    <a:schemeClr val="accent2"/>
                  </a:solidFill>
                </a:rPr>
                <a:t> as of 07/23/18</a:t>
              </a:r>
              <a:endParaRPr lang="en-US" sz="1571" dirty="0" smtClean="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0146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Divider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14619331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Standard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80325359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smtClean="0"/>
              <a:t>Presentation Title – Arial 30pt Bold, Use Title Case</a:t>
            </a:r>
            <a:endParaRPr lang="en-US" dirty="0"/>
          </a:p>
        </p:txBody>
      </p:sp>
      <p:sp>
        <p:nvSpPr>
          <p:cNvPr id="4" name="Rectangle 3"/>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043709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smtClean="0"/>
              <a:t>Presentation subtitle – Arial 16pt regular, sentence case</a:t>
            </a:r>
            <a:endParaRPr lang="en-US" dirty="0"/>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emailaddress@advisory.com</a:t>
            </a:r>
          </a:p>
        </p:txBody>
      </p:sp>
      <p:sp>
        <p:nvSpPr>
          <p:cNvPr id="10" name="Rectangle 9"/>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4040099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7505160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5292170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924483"/>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smtClean="0"/>
              <a:t>Divider title – Arial 42pt</a:t>
            </a:r>
            <a:endParaRPr lang="en-US" dirty="0"/>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section?</a:t>
            </a:r>
          </a:p>
          <a:p>
            <a:pPr marL="0" indent="0">
              <a:spcBef>
                <a:spcPts val="300"/>
              </a:spcBef>
              <a:buFont typeface="+mj-lt"/>
              <a:buNone/>
            </a:pPr>
            <a:r>
              <a:rPr lang="en-US" sz="800" b="0" dirty="0" smtClean="0">
                <a:solidFill>
                  <a:schemeClr val="bg1"/>
                </a:solidFill>
              </a:rPr>
              <a:t>Sections </a:t>
            </a:r>
            <a:r>
              <a:rPr lang="en-US" sz="800" b="0" baseline="0" dirty="0" smtClean="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017387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userDrawn="1">
          <p15:clr>
            <a:srgbClr val="FBAE40"/>
          </p15:clr>
        </p15:guide>
        <p15:guide id="2" pos="581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6234123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Presentation End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9380899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Name Appears Here Identically to Official Lock-up</a:t>
            </a:r>
          </a:p>
        </p:txBody>
      </p:sp>
      <p:sp>
        <p:nvSpPr>
          <p:cNvPr id="19" name="Rectangle 18"/>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7953760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smtClean="0"/>
              <a:t>Presentation Title – Arial 35pt Regular, Use Title Case</a:t>
            </a:r>
          </a:p>
        </p:txBody>
      </p:sp>
      <p:sp>
        <p:nvSpPr>
          <p:cNvPr id="17" name="Rectangle 16"/>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5435765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smtClean="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Add Date of Presentation (If You Need to Customize)</a:t>
            </a:r>
          </a:p>
        </p:txBody>
      </p:sp>
      <p:sp>
        <p:nvSpPr>
          <p:cNvPr id="21" name="Rectangle 20"/>
          <p:cNvSpPr/>
          <p:nvPr userDrawn="1"/>
        </p:nvSpPr>
        <p:spPr bwMode="gray">
          <a:xfrm>
            <a:off x="-1" y="3664236"/>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254243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smtClean="0">
                <a:solidFill>
                  <a:schemeClr val="bg1"/>
                </a:solidFill>
              </a:rPr>
              <a:t>16:9</a:t>
            </a:r>
            <a:br>
              <a:rPr lang="en-US" sz="3573" b="1" dirty="0" smtClean="0">
                <a:solidFill>
                  <a:schemeClr val="bg1"/>
                </a:solidFill>
              </a:rPr>
            </a:br>
            <a:r>
              <a:rPr lang="en-US" sz="2859" b="0" dirty="0" smtClean="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smtClean="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smtClean="0">
                <a:solidFill>
                  <a:schemeClr val="bg1"/>
                </a:solidFill>
              </a:rPr>
              <a:t>National meetings</a:t>
            </a:r>
          </a:p>
          <a:p>
            <a:pPr marL="161086" indent="-161086">
              <a:spcBef>
                <a:spcPts val="714"/>
              </a:spcBef>
              <a:buFont typeface="Arial" panose="020B0604020202020204" pitchFamily="34" charset="0"/>
              <a:buChar char="•"/>
            </a:pPr>
            <a:r>
              <a:rPr lang="en-US" sz="1429" dirty="0" err="1" smtClean="0">
                <a:solidFill>
                  <a:schemeClr val="bg1"/>
                </a:solidFill>
              </a:rPr>
              <a:t>Webconference</a:t>
            </a:r>
            <a:endParaRPr lang="en-US" sz="1429" dirty="0" smtClean="0">
              <a:solidFill>
                <a:schemeClr val="bg1"/>
              </a:solidFill>
            </a:endParaRPr>
          </a:p>
          <a:p>
            <a:pPr marL="161086" indent="-161086">
              <a:spcBef>
                <a:spcPts val="714"/>
              </a:spcBef>
              <a:buFont typeface="Arial" panose="020B0604020202020204" pitchFamily="34" charset="0"/>
              <a:buChar char="•"/>
            </a:pPr>
            <a:r>
              <a:rPr lang="en-US" sz="1429" dirty="0" smtClean="0">
                <a:solidFill>
                  <a:schemeClr val="bg1"/>
                </a:solidFill>
              </a:rPr>
              <a:t>Roundtables</a:t>
            </a:r>
          </a:p>
          <a:p>
            <a:pPr marL="161086" indent="-161086">
              <a:spcBef>
                <a:spcPts val="714"/>
              </a:spcBef>
              <a:buFont typeface="Arial" panose="020B0604020202020204" pitchFamily="34" charset="0"/>
              <a:buChar char="•"/>
            </a:pPr>
            <a:r>
              <a:rPr lang="en-US" sz="1429" dirty="0" err="1" smtClean="0">
                <a:solidFill>
                  <a:schemeClr val="bg1"/>
                </a:solidFill>
              </a:rPr>
              <a:t>Onsites</a:t>
            </a:r>
            <a:endParaRPr lang="en-US" sz="1429" dirty="0" smtClean="0">
              <a:solidFill>
                <a:schemeClr val="bg1"/>
              </a:solidFill>
            </a:endParaRPr>
          </a:p>
          <a:p>
            <a:pPr marL="161086" indent="-161086">
              <a:spcBef>
                <a:spcPts val="714"/>
              </a:spcBef>
              <a:buFont typeface="Arial" panose="020B0604020202020204" pitchFamily="34" charset="0"/>
              <a:buChar char="•"/>
            </a:pPr>
            <a:r>
              <a:rPr lang="en-US" sz="1429" dirty="0" smtClean="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endParaRPr lang="en-US" sz="1429" b="1" dirty="0" smtClean="0">
              <a:solidFill>
                <a:schemeClr val="bg1"/>
              </a:solidFill>
            </a:endParaRPr>
          </a:p>
          <a:p>
            <a:pPr marL="0" indent="0" algn="l">
              <a:spcBef>
                <a:spcPts val="1143"/>
              </a:spcBef>
              <a:buNone/>
            </a:pPr>
            <a:r>
              <a:rPr lang="en-US" sz="1429" dirty="0" smtClean="0">
                <a:solidFill>
                  <a:schemeClr val="bg1"/>
                </a:solidFill>
              </a:rPr>
              <a:t>Email </a:t>
            </a:r>
            <a:r>
              <a:rPr lang="en-US" sz="1429" b="1" dirty="0" smtClean="0">
                <a:solidFill>
                  <a:schemeClr val="bg1"/>
                </a:solidFill>
              </a:rPr>
              <a:t>CSSinquiries@advisory.com</a:t>
            </a:r>
            <a:endParaRPr lang="en-US" sz="1429" b="1" dirty="0">
              <a:solidFill>
                <a:schemeClr val="bg1"/>
              </a:solidFill>
            </a:endParaRP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smtClean="0">
                <a:solidFill>
                  <a:schemeClr val="bg1"/>
                </a:solidFill>
              </a:rPr>
              <a:t>DELETE SLIDE AFTER READING | 2019</a:t>
            </a:r>
            <a:r>
              <a:rPr lang="en-US" sz="1714" b="1" baseline="0" dirty="0" smtClean="0">
                <a:solidFill>
                  <a:schemeClr val="bg1"/>
                </a:solidFill>
              </a:rPr>
              <a:t> template edition</a:t>
            </a:r>
            <a:endParaRPr lang="en-US" sz="1714" b="1" dirty="0" smtClean="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6419897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smtClean="0"/>
              <a:t>Presented by</a:t>
            </a:r>
            <a:endParaRPr lang="en-US" sz="1200" dirty="0"/>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390338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spTree>
    <p:extLst>
      <p:ext uri="{BB962C8B-B14F-4D97-AF65-F5344CB8AC3E}">
        <p14:creationId xmlns:p14="http://schemas.microsoft.com/office/powerpoint/2010/main" val="17628397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924483"/>
            <a:ext cx="1322133"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20pt</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a:t>
            </a:r>
            <a:r>
              <a:rPr lang="en-US" sz="750" dirty="0" smtClean="0">
                <a:solidFill>
                  <a:schemeClr val="bg1"/>
                </a:solidFill>
              </a:rPr>
              <a:t>template</a:t>
            </a:r>
            <a:r>
              <a:rPr lang="en-US" sz="750" baseline="0" dirty="0" smtClean="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smtClean="0"/>
              <a:t>#</a:t>
            </a:r>
            <a:endParaRPr lang="en-US" dirty="0"/>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4630389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924483"/>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smtClean="0"/>
              <a:t>Divider title – Arial 42pt</a:t>
            </a:r>
            <a:endParaRPr lang="en-US" dirty="0"/>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section?</a:t>
            </a:r>
          </a:p>
          <a:p>
            <a:pPr marL="0" indent="0">
              <a:spcBef>
                <a:spcPts val="300"/>
              </a:spcBef>
              <a:buFont typeface="+mj-lt"/>
              <a:buNone/>
            </a:pPr>
            <a:r>
              <a:rPr lang="en-US" sz="800" b="0" dirty="0" smtClean="0">
                <a:solidFill>
                  <a:schemeClr val="bg1"/>
                </a:solidFill>
              </a:rPr>
              <a:t>Sections </a:t>
            </a:r>
            <a:r>
              <a:rPr lang="en-US" sz="800" b="0" baseline="0" dirty="0" smtClean="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7855729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sz="3200"/>
            </a:lvl1pPr>
          </a:lstStyle>
          <a:p>
            <a:r>
              <a:rPr lang="en-US" dirty="0" smtClean="0"/>
              <a:t>Slide title, Arial 32pt, sentence case</a:t>
            </a:r>
            <a:endParaRPr lang="en-US" dirty="0"/>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B60925BB-BC69-4EE8-B39A-339AE4A45B36}" type="datetime1">
              <a:rPr lang="en-US" smtClean="0"/>
              <a:t>5/4/2020</a:t>
            </a:fld>
            <a:endParaRPr lang="en-US"/>
          </a:p>
        </p:txBody>
      </p:sp>
      <p:sp>
        <p:nvSpPr>
          <p:cNvPr id="4" name="Footer Placeholder 3"/>
          <p:cNvSpPr>
            <a:spLocks noGrp="1"/>
          </p:cNvSpPr>
          <p:nvPr>
            <p:ph type="ftr" sz="quarter" idx="30"/>
          </p:nvPr>
        </p:nvSpPr>
        <p:spPr/>
        <p:txBody>
          <a:bodyPr/>
          <a:lstStyle/>
          <a:p>
            <a:r>
              <a:rPr lang="en-US" smtClean="0"/>
              <a:t>Health Care IT Advisor research and analysis.</a:t>
            </a:r>
            <a:endParaRPr lang="en-US" dirty="0"/>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2823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guide id="2" orient="horz" pos="109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sz="3200"/>
            </a:lvl1pPr>
          </a:lstStyle>
          <a:p>
            <a:r>
              <a:rPr lang="en-US" dirty="0" smtClean="0"/>
              <a:t>Slide title, Arial 32pt, sentence case</a:t>
            </a:r>
            <a:endParaRPr lang="en-US" dirty="0"/>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ADF4407A-124C-4C8D-AEE7-9E223D261D27}" type="datetime1">
              <a:rPr lang="en-US" smtClean="0"/>
              <a:t>5/4/2020</a:t>
            </a:fld>
            <a:endParaRPr lang="en-US"/>
          </a:p>
        </p:txBody>
      </p:sp>
      <p:sp>
        <p:nvSpPr>
          <p:cNvPr id="4" name="Footer Placeholder 3"/>
          <p:cNvSpPr>
            <a:spLocks noGrp="1"/>
          </p:cNvSpPr>
          <p:nvPr>
            <p:ph type="ftr" sz="quarter" idx="30"/>
          </p:nvPr>
        </p:nvSpPr>
        <p:spPr/>
        <p:txBody>
          <a:bodyPr/>
          <a:lstStyle/>
          <a:p>
            <a:r>
              <a:rPr lang="en-US" smtClean="0"/>
              <a:t>Health Plan Advisory Council interviews and analysis.</a:t>
            </a:r>
            <a:endParaRPr lang="en-US" dirty="0"/>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55459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109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smtClean="0">
                  <a:solidFill>
                    <a:schemeClr val="bg1"/>
                  </a:solidFill>
                </a:rPr>
                <a:t>Case</a:t>
              </a:r>
              <a:r>
                <a:rPr lang="en-US" sz="1800" dirty="0" smtClean="0">
                  <a:solidFill>
                    <a:schemeClr val="bg1"/>
                  </a:solidFill>
                </a:rPr>
                <a:t> in brief</a:t>
              </a:r>
              <a:endParaRPr lang="en-US" sz="1800" dirty="0">
                <a:solidFill>
                  <a:schemeClr val="bg1"/>
                </a:solidFill>
              </a:endParaRP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case details (i.e., organization size, location, etc.)</a:t>
            </a:r>
            <a:endParaRPr lang="en-US" dirty="0"/>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smtClean="0"/>
              <a:t>Insert Institution Name</a:t>
            </a:r>
            <a:endParaRPr lang="en-US" dirty="0"/>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79590646-E3BE-4A8E-B478-832CB770DF5F}" type="datetime1">
              <a:rPr lang="en-US" smtClean="0"/>
              <a:t>5/4/2020</a:t>
            </a:fld>
            <a:endParaRPr lang="en-US"/>
          </a:p>
        </p:txBody>
      </p:sp>
      <p:sp>
        <p:nvSpPr>
          <p:cNvPr id="11" name="Footer Placeholder 10"/>
          <p:cNvSpPr>
            <a:spLocks noGrp="1"/>
          </p:cNvSpPr>
          <p:nvPr>
            <p:ph type="ftr" sz="quarter" idx="31"/>
          </p:nvPr>
        </p:nvSpPr>
        <p:spPr/>
        <p:txBody>
          <a:bodyPr/>
          <a:lstStyle/>
          <a:p>
            <a:r>
              <a:rPr lang="en-US" smtClean="0"/>
              <a:t>Health Plan Advisory Council interviews and analysis.</a:t>
            </a:r>
            <a:endParaRPr lang="en-US" dirty="0"/>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15322631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sz="3200">
                <a:solidFill>
                  <a:schemeClr val="bg1"/>
                </a:solidFill>
              </a:defRPr>
            </a:lvl1pPr>
          </a:lstStyle>
          <a:p>
            <a:r>
              <a:rPr lang="en-US" dirty="0" smtClean="0"/>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611AEB8B-D230-4CED-A773-E519956E227B}" type="datetime1">
              <a:rPr lang="en-US" smtClean="0"/>
              <a:t>5/4/2020</a:t>
            </a:fld>
            <a:endParaRPr lang="en-US"/>
          </a:p>
        </p:txBody>
      </p:sp>
      <p:sp>
        <p:nvSpPr>
          <p:cNvPr id="7" name="Footer Placeholder 6"/>
          <p:cNvSpPr>
            <a:spLocks noGrp="1"/>
          </p:cNvSpPr>
          <p:nvPr>
            <p:ph type="ftr" sz="quarter" idx="32"/>
          </p:nvPr>
        </p:nvSpPr>
        <p:spPr/>
        <p:txBody>
          <a:bodyPr/>
          <a:lstStyle/>
          <a:p>
            <a:r>
              <a:rPr lang="en-US" smtClean="0"/>
              <a:t>Health Plan Advisory Council interviews and analysis.</a:t>
            </a:r>
            <a:endParaRPr lang="en-US" dirty="0"/>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2458039672"/>
      </p:ext>
    </p:extLst>
  </p:cSld>
  <p:clrMapOvr>
    <a:masterClrMapping/>
  </p:clrMapOvr>
  <p:extLst mod="1">
    <p:ext uri="{DCECCB84-F9BA-43D5-87BE-67443E8EF086}">
      <p15:sldGuideLst xmlns:p15="http://schemas.microsoft.com/office/powerpoint/2012/main">
        <p15:guide id="1" orient="horz" pos="3889">
          <p15:clr>
            <a:srgbClr val="FBAE40"/>
          </p15:clr>
        </p15:guide>
        <p15:guide id="2" orient="horz" pos="109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06324B2D-B5B0-4A62-A50F-1084F7A9E128}" type="datetime1">
              <a:rPr lang="en-US" smtClean="0"/>
              <a:t>5/4/2020</a:t>
            </a:fld>
            <a:endParaRPr lang="en-US"/>
          </a:p>
        </p:txBody>
      </p:sp>
      <p:sp>
        <p:nvSpPr>
          <p:cNvPr id="6" name="Footer Placeholder 5"/>
          <p:cNvSpPr>
            <a:spLocks noGrp="1"/>
          </p:cNvSpPr>
          <p:nvPr>
            <p:ph type="ftr" sz="quarter" idx="11"/>
          </p:nvPr>
        </p:nvSpPr>
        <p:spPr/>
        <p:txBody>
          <a:bodyPr/>
          <a:lstStyle/>
          <a:p>
            <a:r>
              <a:rPr lang="en-US" smtClean="0"/>
              <a:t>Health Plan Advisory Council interviews and analysis.</a:t>
            </a:r>
            <a:endParaRPr lang="en-US" dirty="0"/>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14045608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3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427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guide id="2" orient="horz" pos="3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4510DCA0-6E89-4479-B2BD-B41CC9040A0F}" type="datetime1">
              <a:rPr lang="en-US" smtClean="0"/>
              <a:t>5/4/2020</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smtClean="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smtClean="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2286710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857D243B-EFB8-4C26-A1A8-F331343D374C}" type="datetime1">
              <a:rPr lang="en-US" smtClean="0"/>
              <a:t>5/4/2020</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smtClean="0">
                  <a:solidFill>
                    <a:schemeClr val="accent4"/>
                  </a:solidFill>
                </a:rPr>
                <a:t>LEGAL</a:t>
              </a:r>
              <a:r>
                <a:rPr lang="en-US" sz="800" b="0" spc="50" baseline="0" dirty="0" smtClean="0">
                  <a:solidFill>
                    <a:schemeClr val="accent4"/>
                  </a:solidFill>
                </a:rPr>
                <a:t> CAVEAT</a:t>
              </a:r>
              <a:endParaRPr lang="en-US" sz="800" b="0" spc="50" dirty="0" smtClean="0">
                <a:solidFill>
                  <a:schemeClr val="accent4"/>
                </a:solidFill>
              </a:endParaRPr>
            </a:p>
            <a:p>
              <a:pPr>
                <a:lnSpc>
                  <a:spcPct val="110000"/>
                </a:lnSpc>
                <a:spcBef>
                  <a:spcPts val="1200"/>
                </a:spcBef>
              </a:pPr>
              <a:r>
                <a:rPr lang="en-US" sz="800" dirty="0" smtClean="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smtClean="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smtClean="0">
                  <a:solidFill>
                    <a:schemeClr val="accent2"/>
                  </a:solidFill>
                </a:rPr>
                <a:t>IMPORTANT: Please read the following.</a:t>
              </a:r>
            </a:p>
            <a:p>
              <a:pPr>
                <a:lnSpc>
                  <a:spcPct val="110000"/>
                </a:lnSpc>
                <a:spcBef>
                  <a:spcPts val="400"/>
                </a:spcBef>
              </a:pPr>
              <a:r>
                <a:rPr lang="en-US" sz="800" dirty="0" smtClean="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smtClean="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smtClean="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smtClean="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smtClean="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smtClean="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smtClean="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2019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51946045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655 New York Avenue NW, Washington DC 20001</a:t>
            </a:r>
          </a:p>
          <a:p>
            <a:pPr algn="ctr">
              <a:lnSpc>
                <a:spcPct val="100000"/>
              </a:lnSpc>
              <a:spcBef>
                <a:spcPts val="200"/>
              </a:spcBef>
            </a:pPr>
            <a:r>
              <a:rPr lang="en-US" sz="1500" b="0" dirty="0" smtClean="0">
                <a:solidFill>
                  <a:schemeClr val="bg1"/>
                </a:solidFill>
              </a:rPr>
              <a:t>202-266-5600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24230185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Third Floor, Melbourne House, 46 Aldwych, London WC2B 4LL, UK</a:t>
            </a:r>
          </a:p>
          <a:p>
            <a:pPr algn="ctr">
              <a:lnSpc>
                <a:spcPct val="100000"/>
              </a:lnSpc>
              <a:spcBef>
                <a:spcPts val="200"/>
              </a:spcBef>
            </a:pPr>
            <a:r>
              <a:rPr lang="en-US" sz="1500" b="0" dirty="0" smtClean="0">
                <a:solidFill>
                  <a:schemeClr val="bg1"/>
                </a:solidFill>
              </a:rPr>
              <a:t>+44-(0)-203-100-6800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6867944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3B7BA330-6DE8-4CA0-BFC7-F2A2380FCBDC}" type="datetime1">
              <a:rPr lang="en-US" smtClean="0"/>
              <a:t>5/4/2020</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smtClean="0"/>
              <a:t>Health Plan Advisory Council interviews and analysis.</a:t>
            </a:r>
            <a:endParaRPr lang="en-US" dirty="0"/>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smtClean="0">
                <a:solidFill>
                  <a:schemeClr val="bg1"/>
                </a:solidFill>
              </a:rPr>
              <a:t>DON’T USE LAYOUTS PAST THIS SLIDE</a:t>
            </a:r>
          </a:p>
        </p:txBody>
      </p:sp>
    </p:spTree>
    <p:extLst>
      <p:ext uri="{BB962C8B-B14F-4D97-AF65-F5344CB8AC3E}">
        <p14:creationId xmlns:p14="http://schemas.microsoft.com/office/powerpoint/2010/main" val="3935170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smtClean="0">
                  <a:solidFill>
                    <a:schemeClr val="bg1"/>
                  </a:solidFill>
                </a:rPr>
                <a:t>Case</a:t>
              </a:r>
              <a:r>
                <a:rPr lang="en-US" sz="1800" dirty="0" smtClean="0">
                  <a:solidFill>
                    <a:schemeClr val="bg1"/>
                  </a:solidFill>
                </a:rPr>
                <a:t> in brief</a:t>
              </a:r>
              <a:endParaRPr lang="en-US" sz="1800" dirty="0">
                <a:solidFill>
                  <a:schemeClr val="bg1"/>
                </a:solidFill>
              </a:endParaRP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case details (i.e., organization size, location, etc.)</a:t>
            </a:r>
            <a:endParaRPr lang="en-US" dirty="0"/>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smtClean="0"/>
              <a:t>Insert Institution Name</a:t>
            </a:r>
            <a:endParaRPr lang="en-US" dirty="0"/>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C5CBEC26-4AE5-4599-97C1-E581046C091C}" type="datetime1">
              <a:rPr lang="en-US" smtClean="0"/>
              <a:t>5/4/2020</a:t>
            </a:fld>
            <a:endParaRPr lang="en-US"/>
          </a:p>
        </p:txBody>
      </p:sp>
      <p:sp>
        <p:nvSpPr>
          <p:cNvPr id="11" name="Footer Placeholder 10"/>
          <p:cNvSpPr>
            <a:spLocks noGrp="1"/>
          </p:cNvSpPr>
          <p:nvPr>
            <p:ph type="ftr" sz="quarter" idx="31"/>
          </p:nvPr>
        </p:nvSpPr>
        <p:spPr/>
        <p:txBody>
          <a:bodyPr/>
          <a:lstStyle/>
          <a:p>
            <a:r>
              <a:rPr lang="en-US" smtClean="0"/>
              <a:t>Health Care IT Advisor research and analysis.</a:t>
            </a:r>
            <a:endParaRPr lang="en-US" dirty="0"/>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12540710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userDrawn="1">
          <p15:clr>
            <a:srgbClr val="FBAE40"/>
          </p15:clr>
        </p15:guide>
        <p15:guide id="5" orient="horz" pos="140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smtClean="0"/>
                <a:t>The divisional</a:t>
              </a:r>
              <a:r>
                <a:rPr lang="en-US" sz="2430" baseline="0" dirty="0" smtClean="0"/>
                <a:t> overview specific to Advisory Board Research will return at a point in the future.</a:t>
              </a:r>
              <a:endParaRPr lang="en-US" sz="2430" dirty="0" smtClean="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smtClean="0">
                  <a:solidFill>
                    <a:schemeClr val="accent2"/>
                  </a:solidFill>
                </a:rPr>
                <a:t>Guidance</a:t>
              </a:r>
              <a:r>
                <a:rPr lang="en-US" sz="1571" baseline="0" dirty="0" smtClean="0">
                  <a:solidFill>
                    <a:schemeClr val="accent2"/>
                  </a:solidFill>
                </a:rPr>
                <a:t> as of 07/23/18</a:t>
              </a:r>
              <a:endParaRPr lang="en-US" sz="1571" dirty="0" smtClean="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8732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Divider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23262050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Standard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396264771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smtClean="0"/>
              <a:t>Presentation Title – Arial 30pt Bold, Use Title Case</a:t>
            </a:r>
            <a:endParaRPr lang="en-US" dirty="0"/>
          </a:p>
        </p:txBody>
      </p:sp>
      <p:sp>
        <p:nvSpPr>
          <p:cNvPr id="4" name="Rectangle 3"/>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16751518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smtClean="0"/>
              <a:t>Presentation subtitle – Arial 16pt regular, sentence case</a:t>
            </a:r>
            <a:endParaRPr lang="en-US" dirty="0"/>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emailaddress@advisory.com</a:t>
            </a:r>
          </a:p>
        </p:txBody>
      </p:sp>
      <p:sp>
        <p:nvSpPr>
          <p:cNvPr id="10" name="Rectangle 9"/>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444726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42926279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54692189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9169474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Presentation End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66880333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Name Appears Here Identically to Official Lock-up</a:t>
            </a:r>
          </a:p>
        </p:txBody>
      </p:sp>
      <p:sp>
        <p:nvSpPr>
          <p:cNvPr id="19" name="Rectangle 18"/>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040122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sz="3200">
                <a:solidFill>
                  <a:schemeClr val="bg1"/>
                </a:solidFill>
              </a:defRPr>
            </a:lvl1pPr>
          </a:lstStyle>
          <a:p>
            <a:r>
              <a:rPr lang="en-US" dirty="0" smtClean="0"/>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FBED051A-1773-479D-9071-2348F460A3BF}" type="datetime1">
              <a:rPr lang="en-US" smtClean="0"/>
              <a:t>5/4/2020</a:t>
            </a:fld>
            <a:endParaRPr lang="en-US"/>
          </a:p>
        </p:txBody>
      </p:sp>
      <p:sp>
        <p:nvSpPr>
          <p:cNvPr id="7" name="Footer Placeholder 6"/>
          <p:cNvSpPr>
            <a:spLocks noGrp="1"/>
          </p:cNvSpPr>
          <p:nvPr>
            <p:ph type="ftr" sz="quarter" idx="32"/>
          </p:nvPr>
        </p:nvSpPr>
        <p:spPr/>
        <p:txBody>
          <a:bodyPr/>
          <a:lstStyle/>
          <a:p>
            <a:r>
              <a:rPr lang="en-US" smtClean="0"/>
              <a:t>Health Care IT Advisor research and analysis.</a:t>
            </a:r>
            <a:endParaRPr lang="en-US" dirty="0"/>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3041529178"/>
      </p:ext>
    </p:extLst>
  </p:cSld>
  <p:clrMapOvr>
    <a:masterClrMapping/>
  </p:clrMapOvr>
  <p:extLst mod="1">
    <p:ext uri="{DCECCB84-F9BA-43D5-87BE-67443E8EF086}">
      <p15:sldGuideLst xmlns:p15="http://schemas.microsoft.com/office/powerpoint/2012/main">
        <p15:guide id="1" orient="horz" pos="3889" userDrawn="1">
          <p15:clr>
            <a:srgbClr val="FBAE40"/>
          </p15:clr>
        </p15:guide>
        <p15:guide id="2" orient="horz" pos="1094"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smtClean="0"/>
              <a:t>Presentation Title – Arial 35pt Regular, Use Title Case</a:t>
            </a:r>
          </a:p>
        </p:txBody>
      </p:sp>
      <p:sp>
        <p:nvSpPr>
          <p:cNvPr id="17" name="Rectangle 16"/>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74711314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smtClean="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Add Date of Presentation (If You Need to Customize)</a:t>
            </a:r>
          </a:p>
        </p:txBody>
      </p:sp>
      <p:sp>
        <p:nvSpPr>
          <p:cNvPr id="21" name="Rectangle 20"/>
          <p:cNvSpPr/>
          <p:nvPr userDrawn="1"/>
        </p:nvSpPr>
        <p:spPr bwMode="gray">
          <a:xfrm>
            <a:off x="-1" y="3664236"/>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400905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a:solidFill>
                  <a:schemeClr val="bg1"/>
                </a:solidFill>
              </a:rPr>
              <a:t>16:9</a:t>
            </a:r>
            <a:br>
              <a:rPr lang="en-US" sz="3573" b="1" dirty="0">
                <a:solidFill>
                  <a:schemeClr val="bg1"/>
                </a:solidFill>
              </a:rPr>
            </a:br>
            <a:r>
              <a:rPr lang="en-US" sz="2859" b="0" dirty="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a:solidFill>
                  <a:schemeClr val="bg1"/>
                </a:solidFill>
              </a:rPr>
              <a:t>National meetings</a:t>
            </a:r>
          </a:p>
          <a:p>
            <a:pPr marL="161086" indent="-161086">
              <a:spcBef>
                <a:spcPts val="714"/>
              </a:spcBef>
              <a:buFont typeface="Arial" panose="020B0604020202020204" pitchFamily="34" charset="0"/>
              <a:buChar char="•"/>
            </a:pPr>
            <a:r>
              <a:rPr lang="en-US" sz="1429" dirty="0">
                <a:solidFill>
                  <a:schemeClr val="bg1"/>
                </a:solidFill>
              </a:rPr>
              <a:t>Webinars</a:t>
            </a:r>
          </a:p>
          <a:p>
            <a:pPr marL="161086" indent="-161086">
              <a:spcBef>
                <a:spcPts val="714"/>
              </a:spcBef>
              <a:buFont typeface="Arial" panose="020B0604020202020204" pitchFamily="34" charset="0"/>
              <a:buChar char="•"/>
            </a:pPr>
            <a:r>
              <a:rPr lang="en-US" sz="1429" dirty="0">
                <a:solidFill>
                  <a:schemeClr val="bg1"/>
                </a:solidFill>
              </a:rPr>
              <a:t>Roundtables</a:t>
            </a:r>
          </a:p>
          <a:p>
            <a:pPr marL="161086" indent="-161086">
              <a:spcBef>
                <a:spcPts val="714"/>
              </a:spcBef>
              <a:buFont typeface="Arial" panose="020B0604020202020204" pitchFamily="34" charset="0"/>
              <a:buChar char="•"/>
            </a:pPr>
            <a:r>
              <a:rPr lang="en-US" sz="1429" dirty="0">
                <a:solidFill>
                  <a:schemeClr val="bg1"/>
                </a:solidFill>
              </a:rPr>
              <a:t>Onsites</a:t>
            </a:r>
          </a:p>
          <a:p>
            <a:pPr marL="161086" indent="-161086">
              <a:spcBef>
                <a:spcPts val="714"/>
              </a:spcBef>
              <a:buFont typeface="Arial" panose="020B0604020202020204" pitchFamily="34" charset="0"/>
              <a:buChar char="•"/>
            </a:pPr>
            <a:r>
              <a:rPr lang="en-US" sz="1429" dirty="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p>
          <a:p>
            <a:pPr marL="0" indent="0" algn="l">
              <a:spcBef>
                <a:spcPts val="1143"/>
              </a:spcBef>
              <a:buNone/>
            </a:pPr>
            <a:r>
              <a:rPr lang="en-US" sz="1429" dirty="0">
                <a:solidFill>
                  <a:schemeClr val="bg1"/>
                </a:solidFill>
              </a:rPr>
              <a:t>Email </a:t>
            </a:r>
            <a:r>
              <a:rPr lang="en-US" sz="1429" b="1" dirty="0">
                <a:solidFill>
                  <a:schemeClr val="bg1"/>
                </a:solidFill>
              </a:rPr>
              <a:t>CSSinquiries@advisory.com</a:t>
            </a: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a:solidFill>
                  <a:schemeClr val="bg1"/>
                </a:solidFill>
              </a:rPr>
              <a:t>DELETE SLIDE AFTER READING | 2019</a:t>
            </a:r>
            <a:r>
              <a:rPr lang="en-US" sz="1714" b="1" baseline="0" dirty="0">
                <a:solidFill>
                  <a:schemeClr val="bg1"/>
                </a:solidFill>
              </a:rPr>
              <a:t> template edition</a:t>
            </a:r>
            <a:endParaRPr lang="en-US" sz="1714" b="1" dirty="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spTree>
    <p:extLst>
      <p:ext uri="{BB962C8B-B14F-4D97-AF65-F5344CB8AC3E}">
        <p14:creationId xmlns:p14="http://schemas.microsoft.com/office/powerpoint/2010/main" val="33680163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a:t>Presented by</a:t>
            </a:r>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a:t>Presentation Title – </a:t>
            </a:r>
            <a:br>
              <a:rPr lang="en-US" dirty="0"/>
            </a:br>
            <a:r>
              <a:rPr lang="en-US" dirty="0"/>
              <a:t>Arial 42pt, Title Case</a:t>
            </a:r>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429428290"/>
      </p:ext>
    </p:extLst>
  </p:cSld>
  <p:clrMapOvr>
    <a:masterClrMapping/>
  </p:clrMapOvr>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223">
          <p15:clr>
            <a:srgbClr val="FBAE40"/>
          </p15:clr>
        </p15:guide>
        <p15:guide id="4" orient="horz" pos="224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a:t>Presentation Title – </a:t>
            </a:r>
            <a:br>
              <a:rPr lang="en-US" dirty="0"/>
            </a:br>
            <a:r>
              <a:rPr lang="en-US" dirty="0"/>
              <a:t>Arial 42pt, Title Case</a:t>
            </a:r>
          </a:p>
        </p:txBody>
      </p:sp>
    </p:spTree>
    <p:extLst>
      <p:ext uri="{BB962C8B-B14F-4D97-AF65-F5344CB8AC3E}">
        <p14:creationId xmlns:p14="http://schemas.microsoft.com/office/powerpoint/2010/main" val="37664754"/>
      </p:ext>
    </p:extLst>
  </p:cSld>
  <p:clrMapOvr>
    <a:masterClrMapping/>
  </p:clrMapOvr>
  <p:extLst mod="1">
    <p:ext uri="{DCECCB84-F9BA-43D5-87BE-67443E8EF086}">
      <p15:sldGuideLst xmlns:p15="http://schemas.microsoft.com/office/powerpoint/2012/main">
        <p15:guide id="1" pos="4992">
          <p15:clr>
            <a:srgbClr val="FBAE40"/>
          </p15:clr>
        </p15:guide>
        <p15:guide id="2" orient="horz" pos="3838">
          <p15:clr>
            <a:srgbClr val="FBAE40"/>
          </p15:clr>
        </p15:guide>
        <p15:guide id="3" orient="horz" pos="2410">
          <p15:clr>
            <a:srgbClr val="FBAE40"/>
          </p15:clr>
        </p15:guide>
        <p15:guide id="4" orient="horz" pos="243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495083" y="0"/>
            <a:ext cx="6529484" cy="3626563"/>
            <a:chOff x="-495083" y="0"/>
            <a:chExt cx="652948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2" name="Freeform 51"/>
            <p:cNvSpPr>
              <a:spLocks/>
            </p:cNvSpPr>
            <p:nvPr userDrawn="1"/>
          </p:nvSpPr>
          <p:spPr bwMode="gray">
            <a:xfrm>
              <a:off x="-495083" y="375646"/>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oad Map"/>
          <p:cNvSpPr txBox="1"/>
          <p:nvPr userDrawn="1"/>
        </p:nvSpPr>
        <p:spPr bwMode="gray">
          <a:xfrm>
            <a:off x="10249263" y="5924483"/>
            <a:ext cx="1322133" cy="307777"/>
          </a:xfrm>
          <a:prstGeom prst="rect">
            <a:avLst/>
          </a:prstGeom>
          <a:noFill/>
        </p:spPr>
        <p:txBody>
          <a:bodyPr wrap="square" lIns="0" tIns="0" rIns="0" bIns="0" rtlCol="0">
            <a:spAutoFit/>
          </a:bodyPr>
          <a:lstStyle/>
          <a:p>
            <a:pPr algn="r">
              <a:spcBef>
                <a:spcPts val="500"/>
              </a:spcBef>
            </a:pPr>
            <a:r>
              <a:rPr lang="en-US" sz="2000" spc="0" baseline="0" dirty="0">
                <a:solidFill>
                  <a:schemeClr val="accent4"/>
                </a:solidFill>
                <a:latin typeface="+mj-lt"/>
              </a:rPr>
              <a:t>Road 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rPr>
              <a:t>How to use this</a:t>
            </a:r>
            <a:br>
              <a:rPr lang="en-US" sz="1000" b="1" dirty="0">
                <a:solidFill>
                  <a:schemeClr val="bg1"/>
                </a:solidFill>
              </a:rPr>
            </a:br>
            <a:r>
              <a:rPr lang="en-US" sz="1000" b="1" dirty="0">
                <a:solidFill>
                  <a:schemeClr val="bg1"/>
                </a:solidFill>
              </a:rPr>
              <a:t>editable road map</a:t>
            </a:r>
          </a:p>
          <a:p>
            <a:pPr marL="169863" indent="-169863">
              <a:buFont typeface="+mj-lt"/>
              <a:buAutoNum type="arabicPeriod"/>
            </a:pPr>
            <a:r>
              <a:rPr lang="en-US" sz="800" dirty="0">
                <a:solidFill>
                  <a:schemeClr val="bg1"/>
                </a:solidFill>
              </a:rPr>
              <a:t>Insert a road map layout</a:t>
            </a:r>
          </a:p>
          <a:p>
            <a:pPr marL="169863" indent="-169863">
              <a:buFont typeface="+mj-lt"/>
              <a:buAutoNum type="arabicPeriod"/>
            </a:pPr>
            <a:r>
              <a:rPr lang="en-US" sz="800" dirty="0">
                <a:solidFill>
                  <a:schemeClr val="bg1"/>
                </a:solidFill>
              </a:rPr>
              <a:t>Determine how many sections are needed</a:t>
            </a:r>
          </a:p>
          <a:p>
            <a:pPr marL="169863" indent="-169863">
              <a:buFont typeface="+mj-lt"/>
              <a:buAutoNum type="arabicPeriod"/>
            </a:pPr>
            <a:r>
              <a:rPr lang="en-US" sz="800" dirty="0">
                <a:solidFill>
                  <a:schemeClr val="bg1"/>
                </a:solidFill>
              </a:rPr>
              <a:t>If only 3, delete rows 2 and 4. If 4, delete row 5.</a:t>
            </a:r>
          </a:p>
          <a:p>
            <a:pPr marL="169863" indent="-169863">
              <a:buFont typeface="+mj-lt"/>
              <a:buAutoNum type="arabicPeriod"/>
            </a:pPr>
            <a:r>
              <a:rPr lang="en-US" sz="800" dirty="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a:solidFill>
                  <a:schemeClr val="bg1"/>
                </a:solidFill>
              </a:rPr>
              <a:t>Type in #’s and section titles for all levels</a:t>
            </a:r>
          </a:p>
          <a:p>
            <a:pPr marL="169863" indent="-169863">
              <a:buFont typeface="+mj-lt"/>
              <a:buAutoNum type="arabicPeriod"/>
            </a:pPr>
            <a:r>
              <a:rPr lang="en-US" sz="800" dirty="0">
                <a:solidFill>
                  <a:schemeClr val="bg1"/>
                </a:solidFill>
              </a:rPr>
              <a:t>Duplicate the slide so you have a slide for each section</a:t>
            </a:r>
          </a:p>
          <a:p>
            <a:pPr marL="169863" indent="-169863">
              <a:buFont typeface="+mj-lt"/>
              <a:buAutoNum type="arabicPeriod"/>
            </a:pPr>
            <a:r>
              <a:rPr lang="en-US" sz="800" dirty="0">
                <a:solidFill>
                  <a:schemeClr val="bg1"/>
                </a:solidFill>
              </a:rPr>
              <a:t>On each slide, change the highlighted section title back to Arial regular 20pt</a:t>
            </a:r>
          </a:p>
          <a:p>
            <a:pPr marL="0" indent="0">
              <a:spcBef>
                <a:spcPts val="1200"/>
              </a:spcBef>
              <a:buFont typeface="+mj-lt"/>
              <a:buNone/>
            </a:pPr>
            <a:r>
              <a:rPr lang="en-US" sz="900" b="1" dirty="0">
                <a:solidFill>
                  <a:schemeClr val="bg1"/>
                </a:solidFill>
              </a:rPr>
              <a:t>NEED MORE SECTIONS?</a:t>
            </a:r>
          </a:p>
          <a:p>
            <a:pPr marL="0" indent="0">
              <a:spcBef>
                <a:spcPts val="200"/>
              </a:spcBef>
              <a:buFont typeface="+mj-lt"/>
              <a:buNone/>
            </a:pPr>
            <a:r>
              <a:rPr lang="en-US" sz="750" dirty="0">
                <a:solidFill>
                  <a:schemeClr val="bg1"/>
                </a:solidFill>
              </a:rPr>
              <a:t>See</a:t>
            </a:r>
            <a:r>
              <a:rPr lang="en-US" sz="750" baseline="0" dirty="0">
                <a:solidFill>
                  <a:schemeClr val="bg1"/>
                </a:solidFill>
              </a:rPr>
              <a:t> the projection GLG for a customizable road map layout that includes 8 levels. It can be inserted into this </a:t>
            </a:r>
            <a:r>
              <a:rPr lang="en-US" sz="750" dirty="0">
                <a:solidFill>
                  <a:schemeClr val="bg1"/>
                </a:solidFill>
              </a:rPr>
              <a:t>template</a:t>
            </a:r>
            <a:r>
              <a:rPr lang="en-US" sz="750" baseline="0" dirty="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a:t>#</a:t>
            </a:r>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a:t>#</a:t>
            </a:r>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a:t>#</a:t>
            </a:r>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a:t>#</a:t>
            </a:r>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a:t>#</a:t>
            </a:r>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382131047"/>
      </p:ext>
    </p:extLst>
  </p:cSld>
  <p:clrMapOvr>
    <a:masterClrMapping/>
  </p:clrMapOvr>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495083" y="0"/>
            <a:ext cx="6529484" cy="3626563"/>
            <a:chOff x="-495083" y="0"/>
            <a:chExt cx="652948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6" name="Freeform 45"/>
            <p:cNvSpPr>
              <a:spLocks/>
            </p:cNvSpPr>
            <p:nvPr userDrawn="1"/>
          </p:nvSpPr>
          <p:spPr bwMode="gray">
            <a:xfrm>
              <a:off x="-495083" y="375646"/>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Placeholder - Section"/>
          <p:cNvSpPr>
            <a:spLocks noGrp="1"/>
          </p:cNvSpPr>
          <p:nvPr>
            <p:ph type="body" sz="quarter" idx="23" hasCustomPrompt="1"/>
          </p:nvPr>
        </p:nvSpPr>
        <p:spPr bwMode="gray">
          <a:xfrm>
            <a:off x="10189607" y="5924483"/>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a:t>Divider title – Arial 42pt</a:t>
            </a:r>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rPr>
              <a:t>What’s a section?</a:t>
            </a:r>
          </a:p>
          <a:p>
            <a:pPr marL="0" indent="0">
              <a:spcBef>
                <a:spcPts val="300"/>
              </a:spcBef>
              <a:buFont typeface="+mj-lt"/>
              <a:buNone/>
            </a:pPr>
            <a:r>
              <a:rPr lang="en-US" sz="800" b="0" dirty="0">
                <a:solidFill>
                  <a:schemeClr val="bg1"/>
                </a:solidFill>
              </a:rPr>
              <a:t>Sections </a:t>
            </a:r>
            <a:r>
              <a:rPr lang="en-US" sz="800" b="0" baseline="0" dirty="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a:solidFill>
                  <a:schemeClr val="bg1"/>
                </a:solidFill>
              </a:rPr>
              <a:t>Section</a:t>
            </a:r>
          </a:p>
          <a:p>
            <a:pPr marL="117475" indent="-117475">
              <a:spcBef>
                <a:spcPts val="200"/>
              </a:spcBef>
              <a:buFont typeface="Arial" panose="020B0604020202020204" pitchFamily="34" charset="0"/>
              <a:buChar char="•"/>
            </a:pPr>
            <a:r>
              <a:rPr lang="en-US" sz="800" b="0" baseline="0" dirty="0">
                <a:solidFill>
                  <a:schemeClr val="bg1"/>
                </a:solidFill>
              </a:rPr>
              <a:t>Chapter</a:t>
            </a:r>
          </a:p>
          <a:p>
            <a:pPr marL="117475" indent="-117475">
              <a:spcBef>
                <a:spcPts val="200"/>
              </a:spcBef>
              <a:buFont typeface="Arial" panose="020B0604020202020204" pitchFamily="34" charset="0"/>
              <a:buChar char="•"/>
            </a:pPr>
            <a:r>
              <a:rPr lang="en-US" sz="800" b="0" baseline="0" dirty="0">
                <a:solidFill>
                  <a:schemeClr val="bg1"/>
                </a:solidFill>
              </a:rPr>
              <a:t>Essay</a:t>
            </a:r>
          </a:p>
          <a:p>
            <a:pPr marL="117475" indent="-117475">
              <a:spcBef>
                <a:spcPts val="200"/>
              </a:spcBef>
              <a:buFont typeface="Arial" panose="020B0604020202020204" pitchFamily="34" charset="0"/>
              <a:buChar char="•"/>
            </a:pPr>
            <a:r>
              <a:rPr lang="en-US" sz="800" b="0" baseline="0" dirty="0">
                <a:solidFill>
                  <a:schemeClr val="bg1"/>
                </a:solidFill>
              </a:rPr>
              <a:t>Appendix</a:t>
            </a:r>
          </a:p>
          <a:p>
            <a:pPr marL="117475" indent="-117475">
              <a:spcBef>
                <a:spcPts val="200"/>
              </a:spcBef>
              <a:buFont typeface="Arial" panose="020B0604020202020204" pitchFamily="34" charset="0"/>
              <a:buChar char="•"/>
            </a:pPr>
            <a:r>
              <a:rPr lang="en-US" sz="800" b="0" baseline="0" dirty="0">
                <a:solidFill>
                  <a:schemeClr val="bg1"/>
                </a:solidFill>
              </a:rPr>
              <a:t>Etc.</a:t>
            </a:r>
          </a:p>
          <a:p>
            <a:pPr marL="0" indent="0">
              <a:spcBef>
                <a:spcPts val="600"/>
              </a:spcBef>
              <a:buFont typeface="Arial" panose="020B0604020202020204" pitchFamily="34" charset="0"/>
              <a:buNone/>
            </a:pPr>
            <a:r>
              <a:rPr lang="en-US" sz="800" b="0" i="1" baseline="0" dirty="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951398745"/>
      </p:ext>
    </p:extLst>
  </p:cSld>
  <p:clrMapOvr>
    <a:masterClrMapping/>
  </p:clrMapOvr>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Arial 24pt, sentence case</a:t>
            </a:r>
          </a:p>
        </p:txBody>
      </p:sp>
      <p:sp>
        <p:nvSpPr>
          <p:cNvPr id="2" name="Placeholder - Slide Title"/>
          <p:cNvSpPr>
            <a:spLocks noGrp="1"/>
          </p:cNvSpPr>
          <p:nvPr>
            <p:ph type="title" hasCustomPrompt="1"/>
          </p:nvPr>
        </p:nvSpPr>
        <p:spPr bwMode="gray">
          <a:xfrm>
            <a:off x="612773" y="558347"/>
            <a:ext cx="10966450" cy="498598"/>
          </a:xfrm>
        </p:spPr>
        <p:txBody>
          <a:bodyPr/>
          <a:lstStyle/>
          <a:p>
            <a:r>
              <a:rPr lang="en-US" dirty="0"/>
              <a:t>Slide title, Arial 36pt, sentence case</a:t>
            </a:r>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BB0076D9-2060-4DF9-B098-79B95DEA61A0}" type="datetime1">
              <a:rPr lang="en-US" smtClean="0"/>
              <a:t>5/4/2020</a:t>
            </a:fld>
            <a:endParaRPr lang="en-US" dirty="0"/>
          </a:p>
        </p:txBody>
      </p:sp>
      <p:sp>
        <p:nvSpPr>
          <p:cNvPr id="4" name="Footer Placeholder 3"/>
          <p:cNvSpPr>
            <a:spLocks noGrp="1"/>
          </p:cNvSpPr>
          <p:nvPr>
            <p:ph type="ftr" sz="quarter" idx="30"/>
          </p:nvPr>
        </p:nvSpPr>
        <p:spPr/>
        <p:txBody>
          <a:bodyPr/>
          <a:lstStyle/>
          <a:p>
            <a:r>
              <a:rPr lang="en-US" dirty="0"/>
              <a:t>Health Care Advisory Board interviews and analysis.</a:t>
            </a:r>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dirty="0"/>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9640551"/>
      </p:ext>
    </p:extLst>
  </p:cSld>
  <p:clrMapOvr>
    <a:masterClrMapping/>
  </p:clrMapOvr>
  <p:extLst mod="1">
    <p:ext uri="{DCECCB84-F9BA-43D5-87BE-67443E8EF086}">
      <p15:sldGuideLst xmlns:p15="http://schemas.microsoft.com/office/powerpoint/2012/main">
        <p15:guide id="1" orient="horz" pos="388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a:solidFill>
                    <a:schemeClr val="bg1"/>
                  </a:solidFill>
                </a:rPr>
                <a:t>Case</a:t>
              </a:r>
              <a:r>
                <a:rPr lang="en-US" sz="1800" dirty="0">
                  <a:solidFill>
                    <a:schemeClr val="bg1"/>
                  </a:solidFill>
                </a:rPr>
                <a:t> in brief</a:t>
              </a: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Basic case details (i.e., organization size, location, etc.)</a:t>
            </a:r>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a:t>Insert Institution Name</a:t>
            </a:r>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9E9A938A-C6ED-4788-BE42-BE749451909E}" type="datetime1">
              <a:rPr lang="en-US" smtClean="0"/>
              <a:t>5/4/2020</a:t>
            </a:fld>
            <a:endParaRPr lang="en-US" dirty="0"/>
          </a:p>
        </p:txBody>
      </p:sp>
      <p:sp>
        <p:nvSpPr>
          <p:cNvPr id="11" name="Footer Placeholder 10"/>
          <p:cNvSpPr>
            <a:spLocks noGrp="1"/>
          </p:cNvSpPr>
          <p:nvPr>
            <p:ph type="ftr" sz="quarter" idx="31"/>
          </p:nvPr>
        </p:nvSpPr>
        <p:spPr/>
        <p:txBody>
          <a:bodyPr/>
          <a:lstStyle/>
          <a:p>
            <a:r>
              <a:rPr lang="en-US" dirty="0"/>
              <a:t>Health Care Advisory Board interviews and analysis.</a:t>
            </a:r>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dirty="0"/>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3086269176"/>
      </p:ext>
    </p:extLst>
  </p:cSld>
  <p:clrMapOvr>
    <a:masterClrMapping/>
  </p:clrMapOvr>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p15:clr>
            <a:srgbClr val="FBAE40"/>
          </p15:clr>
        </p15:guide>
        <p15:guide id="5" orient="horz" pos="140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0" name="Title 2"/>
          <p:cNvSpPr>
            <a:spLocks noGrp="1"/>
          </p:cNvSpPr>
          <p:nvPr userDrawn="1">
            <p:ph type="title" hasCustomPrompt="1"/>
          </p:nvPr>
        </p:nvSpPr>
        <p:spPr bwMode="gray">
          <a:xfrm>
            <a:off x="612773" y="558347"/>
            <a:ext cx="10963656" cy="498598"/>
          </a:xfrm>
        </p:spPr>
        <p:txBody>
          <a:bodyPr/>
          <a:lstStyle>
            <a:lvl1pPr>
              <a:defRPr>
                <a:solidFill>
                  <a:schemeClr val="bg1"/>
                </a:solidFill>
              </a:defRPr>
            </a:lvl1pPr>
          </a:lstStyle>
          <a:p>
            <a:r>
              <a:rPr lang="en-US" dirty="0"/>
              <a:t>Slide title, Arial 36pt,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7F1836B1-13B6-4153-B19E-5F3A2D5311FC}" type="datetime1">
              <a:rPr lang="en-US" smtClean="0"/>
              <a:t>5/4/2020</a:t>
            </a:fld>
            <a:endParaRPr lang="en-US" dirty="0"/>
          </a:p>
        </p:txBody>
      </p:sp>
      <p:sp>
        <p:nvSpPr>
          <p:cNvPr id="7" name="Footer Placeholder 6"/>
          <p:cNvSpPr>
            <a:spLocks noGrp="1"/>
          </p:cNvSpPr>
          <p:nvPr>
            <p:ph type="ftr" sz="quarter" idx="32"/>
          </p:nvPr>
        </p:nvSpPr>
        <p:spPr/>
        <p:txBody>
          <a:bodyPr/>
          <a:lstStyle/>
          <a:p>
            <a:r>
              <a:rPr lang="en-US" dirty="0"/>
              <a:t>Health Care Advisory Board interviews and analysis.</a:t>
            </a:r>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dirty="0"/>
          </a:p>
        </p:txBody>
      </p:sp>
    </p:spTree>
    <p:extLst>
      <p:ext uri="{BB962C8B-B14F-4D97-AF65-F5344CB8AC3E}">
        <p14:creationId xmlns:p14="http://schemas.microsoft.com/office/powerpoint/2010/main" val="1963891762"/>
      </p:ext>
    </p:extLst>
  </p:cSld>
  <p:clrMapOvr>
    <a:masterClrMapping/>
  </p:clrMapOvr>
  <p:extLst mod="1">
    <p:ext uri="{DCECCB84-F9BA-43D5-87BE-67443E8EF086}">
      <p15:sldGuideLst xmlns:p15="http://schemas.microsoft.com/office/powerpoint/2012/main">
        <p15:guide id="1" orient="horz" pos="38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CEF8F939-4816-438D-BBAC-42761F11E945}" type="datetime1">
              <a:rPr lang="en-US" smtClean="0"/>
              <a:t>5/4/2020</a:t>
            </a:fld>
            <a:endParaRPr lang="en-US"/>
          </a:p>
        </p:txBody>
      </p:sp>
      <p:sp>
        <p:nvSpPr>
          <p:cNvPr id="6" name="Footer Placeholder 5"/>
          <p:cNvSpPr>
            <a:spLocks noGrp="1"/>
          </p:cNvSpPr>
          <p:nvPr>
            <p:ph type="ftr" sz="quarter" idx="11"/>
          </p:nvPr>
        </p:nvSpPr>
        <p:spPr/>
        <p:txBody>
          <a:bodyPr/>
          <a:lstStyle/>
          <a:p>
            <a:r>
              <a:rPr lang="en-US" smtClean="0"/>
              <a:t>Health Care IT Advisor research and analysis.</a:t>
            </a:r>
            <a:endParaRPr lang="en-US" dirty="0"/>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17365771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guide id="2" orient="horz" pos="37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976F9D4F-E0D7-42F0-93D5-F3A7CBDE2845}" type="datetime1">
              <a:rPr lang="en-US" smtClean="0"/>
              <a:t>5/4/2020</a:t>
            </a:fld>
            <a:endParaRPr lang="en-US" dirty="0"/>
          </a:p>
        </p:txBody>
      </p:sp>
      <p:sp>
        <p:nvSpPr>
          <p:cNvPr id="6" name="Footer Placeholder 5"/>
          <p:cNvSpPr>
            <a:spLocks noGrp="1"/>
          </p:cNvSpPr>
          <p:nvPr>
            <p:ph type="ftr" sz="quarter" idx="11"/>
          </p:nvPr>
        </p:nvSpPr>
        <p:spPr/>
        <p:txBody>
          <a:bodyPr/>
          <a:lstStyle/>
          <a:p>
            <a:r>
              <a:rPr lang="en-US" dirty="0"/>
              <a:t>Health Care Advisory Board interviews and analysis.</a:t>
            </a:r>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dirty="0"/>
          </a:p>
        </p:txBody>
      </p:sp>
    </p:spTree>
    <p:extLst>
      <p:ext uri="{BB962C8B-B14F-4D97-AF65-F5344CB8AC3E}">
        <p14:creationId xmlns:p14="http://schemas.microsoft.com/office/powerpoint/2010/main" val="1746907969"/>
      </p:ext>
    </p:extLst>
  </p:cSld>
  <p:clrMapOvr>
    <a:masterClrMapping/>
  </p:clrMapOvr>
  <p:extLst mod="1">
    <p:ext uri="{DCECCB84-F9BA-43D5-87BE-67443E8EF086}">
      <p15:sldGuideLst xmlns:p15="http://schemas.microsoft.com/office/powerpoint/2012/main">
        <p15:guide id="1" orient="horz" pos="388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6379"/>
      </p:ext>
    </p:extLst>
  </p:cSld>
  <p:clrMapOvr>
    <a:masterClrMapping/>
  </p:clrMapOvr>
  <p:extLst>
    <p:ext uri="{DCECCB84-F9BA-43D5-87BE-67443E8EF086}">
      <p15:sldGuideLst xmlns:p15="http://schemas.microsoft.com/office/powerpoint/2012/main">
        <p15:guide id="1" orient="horz" pos="388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dirty="0"/>
          </a:p>
        </p:txBody>
      </p:sp>
      <p:sp>
        <p:nvSpPr>
          <p:cNvPr id="3" name="Date Placeholder 2" hidden="1"/>
          <p:cNvSpPr>
            <a:spLocks noGrp="1"/>
          </p:cNvSpPr>
          <p:nvPr>
            <p:ph type="dt" sz="half" idx="10"/>
          </p:nvPr>
        </p:nvSpPr>
        <p:spPr bwMode="gray"/>
        <p:txBody>
          <a:bodyPr/>
          <a:lstStyle/>
          <a:p>
            <a:fld id="{34516E26-AF70-4E17-9ACB-AD359C6149CE}" type="datetime1">
              <a:rPr lang="en-US" smtClean="0"/>
              <a:t>5/4/2020</a:t>
            </a:fld>
            <a:endParaRPr lang="en-US" dirty="0"/>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a:t>Insert Project Director email (i.e., smithj@advisory.com)</a:t>
            </a:r>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918093563"/>
      </p:ext>
    </p:extLst>
  </p:cSld>
  <p:clrMapOvr>
    <a:masterClrMapping/>
  </p:clrMapOvr>
  <p:extLst mod="1">
    <p:ext uri="{DCECCB84-F9BA-43D5-87BE-67443E8EF086}">
      <p15:sldGuideLst xmlns:p15="http://schemas.microsoft.com/office/powerpoint/2012/main">
        <p15:guide id="1" orient="horz" pos="388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55CCFF62-BB27-42E1-BAB8-47B16BA07DEF}" type="datetime1">
              <a:rPr lang="en-US" smtClean="0"/>
              <a:t>5/4/2020</a:t>
            </a:fld>
            <a:endParaRPr lang="en-US" dirty="0"/>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dirty="0"/>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a:solidFill>
                    <a:schemeClr val="accent4"/>
                  </a:solidFill>
                </a:rPr>
                <a:t>LEGAL</a:t>
              </a:r>
              <a:r>
                <a:rPr lang="en-US" sz="800" b="0" spc="50" baseline="0" dirty="0">
                  <a:solidFill>
                    <a:schemeClr val="accent4"/>
                  </a:solidFill>
                </a:rPr>
                <a:t> CAVEAT</a:t>
              </a:r>
              <a:endParaRPr lang="en-US" sz="800" b="0" spc="50" dirty="0">
                <a:solidFill>
                  <a:schemeClr val="accent4"/>
                </a:solidFill>
              </a:endParaRPr>
            </a:p>
            <a:p>
              <a:pPr>
                <a:lnSpc>
                  <a:spcPct val="110000"/>
                </a:lnSpc>
                <a:spcBef>
                  <a:spcPts val="1200"/>
                </a:spcBef>
              </a:pPr>
              <a:r>
                <a:rPr lang="en-US" sz="800" dirty="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a:solidFill>
                    <a:schemeClr val="accent2"/>
                  </a:solidFill>
                </a:rPr>
                <a:t>IMPORTANT: Please read the following.</a:t>
              </a:r>
            </a:p>
            <a:p>
              <a:pPr>
                <a:lnSpc>
                  <a:spcPct val="110000"/>
                </a:lnSpc>
                <a:spcBef>
                  <a:spcPts val="400"/>
                </a:spcBef>
              </a:pPr>
              <a:r>
                <a:rPr lang="en-US" sz="800" dirty="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accent2"/>
                </a:solidFill>
                <a:latin typeface="+mn-lt"/>
                <a:cs typeface="Arial" panose="020B0604020202020204" pitchFamily="34" charset="0"/>
              </a:rPr>
              <a:t>©</a:t>
            </a:r>
            <a:r>
              <a:rPr lang="en-US" sz="600" dirty="0">
                <a:solidFill>
                  <a:schemeClr val="accent2"/>
                </a:solidFill>
                <a:latin typeface="+mn-lt"/>
              </a:rPr>
              <a:t> 2019 Advisory Board </a:t>
            </a:r>
            <a:r>
              <a:rPr lang="en-US" sz="600" dirty="0">
                <a:solidFill>
                  <a:schemeClr val="accent2"/>
                </a:solidFill>
                <a:latin typeface="+mn-lt"/>
                <a:cs typeface="Arial" panose="020B0604020202020204" pitchFamily="34" charset="0"/>
              </a:rPr>
              <a:t>• All rights reserved • </a:t>
            </a:r>
            <a:r>
              <a:rPr lang="en-US" sz="600" b="1" dirty="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2327354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a:solidFill>
                  <a:schemeClr val="bg1"/>
                </a:solidFill>
              </a:rPr>
              <a:t>655 New York Avenue NW, Washington DC 20001</a:t>
            </a:r>
          </a:p>
          <a:p>
            <a:pPr algn="ctr">
              <a:lnSpc>
                <a:spcPct val="100000"/>
              </a:lnSpc>
              <a:spcBef>
                <a:spcPts val="200"/>
              </a:spcBef>
            </a:pPr>
            <a:r>
              <a:rPr lang="en-US" sz="1500" b="0" dirty="0">
                <a:solidFill>
                  <a:schemeClr val="bg1"/>
                </a:solidFill>
              </a:rPr>
              <a:t>202-266-5600 </a:t>
            </a:r>
            <a:r>
              <a:rPr lang="en-US" sz="1300" dirty="0">
                <a:solidFill>
                  <a:schemeClr val="bg1"/>
                </a:solidFill>
              </a:rPr>
              <a:t>│</a:t>
            </a:r>
            <a:r>
              <a:rPr lang="en-US" sz="1500" b="0" dirty="0">
                <a:solidFill>
                  <a:schemeClr val="bg1"/>
                </a:solidFill>
              </a:rPr>
              <a:t> </a:t>
            </a:r>
            <a:r>
              <a:rPr lang="en-US" sz="1500" b="1" dirty="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29139711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a:solidFill>
                  <a:schemeClr val="bg1"/>
                </a:solidFill>
              </a:rPr>
              <a:t>Third Floor, Melbourne House, 46 Aldwych, London WC2B 4LL, UK</a:t>
            </a:r>
          </a:p>
          <a:p>
            <a:pPr algn="ctr">
              <a:lnSpc>
                <a:spcPct val="100000"/>
              </a:lnSpc>
              <a:spcBef>
                <a:spcPts val="200"/>
              </a:spcBef>
            </a:pPr>
            <a:r>
              <a:rPr lang="en-US" sz="1500" b="0" dirty="0">
                <a:solidFill>
                  <a:schemeClr val="bg1"/>
                </a:solidFill>
              </a:rPr>
              <a:t>+44-(0)-203-100-6800 </a:t>
            </a:r>
            <a:r>
              <a:rPr lang="en-US" sz="1300" dirty="0">
                <a:solidFill>
                  <a:schemeClr val="bg1"/>
                </a:solidFill>
              </a:rPr>
              <a:t>│</a:t>
            </a:r>
            <a:r>
              <a:rPr lang="en-US" sz="1500" b="0" dirty="0">
                <a:solidFill>
                  <a:schemeClr val="bg1"/>
                </a:solidFill>
              </a:rPr>
              <a:t> </a:t>
            </a:r>
            <a:r>
              <a:rPr lang="en-US" sz="1500" b="1" dirty="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23250260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875647E6-F54A-4B57-8C38-B7F0B94359EF}" type="datetime1">
              <a:rPr lang="en-US" smtClean="0"/>
              <a:t>5/4/2020</a:t>
            </a:fld>
            <a:endParaRPr lang="en-US" dirty="0"/>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dirty="0"/>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dirty="0"/>
              <a:t>Health Care Advisory Board interviews and analysis.</a:t>
            </a:r>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a:solidFill>
                  <a:schemeClr val="bg1"/>
                </a:solidFill>
              </a:rPr>
              <a:t>DON’T USE LAYOUTS PAST THIS SLIDE</a:t>
            </a:r>
          </a:p>
        </p:txBody>
      </p:sp>
    </p:spTree>
    <p:extLst>
      <p:ext uri="{BB962C8B-B14F-4D97-AF65-F5344CB8AC3E}">
        <p14:creationId xmlns:p14="http://schemas.microsoft.com/office/powerpoint/2010/main" val="3716939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a:t>The divisional</a:t>
              </a:r>
              <a:r>
                <a:rPr lang="en-US" sz="2430" baseline="0" dirty="0"/>
                <a:t> overview specific to Advisory Board Research will return at a point in the future.</a:t>
              </a:r>
              <a:endParaRPr lang="en-US" sz="2430" dirty="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a:solidFill>
                    <a:schemeClr val="accent2"/>
                  </a:solidFill>
                </a:rPr>
                <a:t>Guidance</a:t>
              </a:r>
              <a:r>
                <a:rPr lang="en-US" sz="1571" baseline="0" dirty="0">
                  <a:solidFill>
                    <a:schemeClr val="accent2"/>
                  </a:solidFill>
                </a:rPr>
                <a:t> as of 07/23/18</a:t>
              </a:r>
              <a:endParaRPr lang="en-US" sz="1571" dirty="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340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a:t>#</a:t>
            </a:r>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Divider </a:t>
            </a:r>
            <a:r>
              <a:rPr lang="en-US" sz="2000" baseline="0" dirty="0">
                <a:solidFill>
                  <a:schemeClr val="bg1"/>
                </a:solidFill>
              </a:rPr>
              <a:t>layout. </a:t>
            </a:r>
            <a:endParaRPr lang="en-US" sz="2000" dirty="0">
              <a:solidFill>
                <a:schemeClr val="bg1"/>
              </a:solidFill>
            </a:endParaRPr>
          </a:p>
        </p:txBody>
      </p:sp>
    </p:spTree>
    <p:extLst>
      <p:ext uri="{BB962C8B-B14F-4D97-AF65-F5344CB8AC3E}">
        <p14:creationId xmlns:p14="http://schemas.microsoft.com/office/powerpoint/2010/main" val="2551893233"/>
      </p:ext>
    </p:extLst>
  </p:cSld>
  <p:clrMapOvr>
    <a:masterClrMapping/>
  </p:clrMapOvr>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a:solidFill>
                  <a:schemeClr val="bg1"/>
                </a:solidFill>
              </a:rPr>
              <a:t>This</a:t>
            </a:r>
            <a:r>
              <a:rPr lang="en-US" sz="2000" baseline="0" dirty="0">
                <a:solidFill>
                  <a:schemeClr val="bg1"/>
                </a:solidFill>
              </a:rPr>
              <a:t> layout strategy has been retired from use within the Advisory Board brand. You MUST update with the new </a:t>
            </a:r>
            <a:r>
              <a:rPr lang="en-US" sz="2000" b="1" baseline="0" dirty="0">
                <a:solidFill>
                  <a:schemeClr val="bg1"/>
                </a:solidFill>
              </a:rPr>
              <a:t>Standard </a:t>
            </a:r>
            <a:r>
              <a:rPr lang="en-US" sz="2000" baseline="0" dirty="0">
                <a:solidFill>
                  <a:schemeClr val="bg1"/>
                </a:solidFill>
              </a:rPr>
              <a:t>layout. </a:t>
            </a:r>
            <a:endParaRPr lang="en-US" sz="2000" dirty="0">
              <a:solidFill>
                <a:schemeClr val="bg1"/>
              </a:solidFill>
            </a:endParaRPr>
          </a:p>
        </p:txBody>
      </p:sp>
    </p:spTree>
    <p:extLst>
      <p:ext uri="{BB962C8B-B14F-4D97-AF65-F5344CB8AC3E}">
        <p14:creationId xmlns:p14="http://schemas.microsoft.com/office/powerpoint/2010/main" val="426838999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advisory.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hyperlink" Target="http://www.advisory.com/" TargetMode="Externa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hyperlink" Target="http://www.advisory.com/" TargetMode="Externa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hyperlink" Target="http://www.advisory.com/" TargetMode="Externa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hyperlink" Target="http://www.advisory.com/" TargetMode="Externa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theme" Target="../theme/theme5.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D68D59F0-0886-43F5-8E9A-B46AB4E30516}" type="datetime1">
              <a:rPr lang="en-US" smtClean="0"/>
              <a:t>5/4/2020</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smtClean="0"/>
              <a:t>Health Care IT Advisor research and analysis.</a:t>
            </a:r>
            <a:endParaRPr lang="en-US" dirty="0"/>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dirty="0" smtClean="0"/>
              <a:t>Slide title, Arial 32pt, sentence case</a:t>
            </a:r>
            <a:endParaRPr lang="en-US" dirty="0"/>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2020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r>
              <a:rPr lang="en-US" sz="600" dirty="0" smtClean="0">
                <a:solidFill>
                  <a:schemeClr val="accent2"/>
                </a:solidFill>
                <a:latin typeface="+mn-lt"/>
                <a:cs typeface="Arial" panose="020B0604020202020204" pitchFamily="34" charset="0"/>
              </a:rPr>
              <a:t> </a:t>
            </a:r>
            <a:endParaRPr lang="en-US" sz="600" b="1" dirty="0">
              <a:solidFill>
                <a:schemeClr val="accent2"/>
              </a:solidFill>
              <a:latin typeface="+mn-lt"/>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4" r:id="rId5"/>
    <p:sldLayoutId id="2147483662" r:id="rId6"/>
    <p:sldLayoutId id="2147483687" r:id="rId7"/>
    <p:sldLayoutId id="2147483684" r:id="rId8"/>
    <p:sldLayoutId id="2147483667" r:id="rId9"/>
    <p:sldLayoutId id="2147483655" r:id="rId10"/>
    <p:sldLayoutId id="2147483670" r:id="rId11"/>
    <p:sldLayoutId id="2147483671" r:id="rId12"/>
    <p:sldLayoutId id="2147483668" r:id="rId13"/>
    <p:sldLayoutId id="2147483669" r:id="rId14"/>
    <p:sldLayoutId id="2147483673" r:id="rId15"/>
    <p:sldLayoutId id="2147483674" r:id="rId16"/>
    <p:sldLayoutId id="2147483686" r:id="rId17"/>
    <p:sldLayoutId id="2147483685"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Lst>
  <p:timing>
    <p:tnLst>
      <p:par>
        <p:cTn id="1" dur="indefinite" restart="never" nodeType="tmRoot"/>
      </p:par>
    </p:tnLst>
  </p:timing>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userDrawn="1">
          <p15:clr>
            <a:srgbClr val="C35EA4"/>
          </p15:clr>
        </p15:guide>
        <p15:guide id="2" pos="7292"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8D83F83F-907A-4F1D-919C-BC6B10F6893D}" type="datetime1">
              <a:rPr lang="en-US" smtClean="0"/>
              <a:t>5/4/2020</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smtClean="0"/>
              <a:t>Health Care IT Advisor research and analysis.</a:t>
            </a:r>
            <a:endParaRPr lang="en-US" dirty="0"/>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dirty="0" smtClean="0"/>
              <a:t>Slide title, Arial 32pt, sentence case</a:t>
            </a:r>
            <a:endParaRPr lang="en-US" dirty="0"/>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2020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21613161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timing>
    <p:tnLst>
      <p:par>
        <p:cTn id="1" dur="indefinite" restart="never" nodeType="tmRoot"/>
      </p:par>
    </p:tnLst>
  </p:timing>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715D01DD-EDD9-4044-992C-D0F922E0D7FA}" type="datetime1">
              <a:rPr lang="en-US" smtClean="0"/>
              <a:t>5/4/2020</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smtClean="0"/>
              <a:t>Health Plan Advisory Council interviews and analysis.</a:t>
            </a:r>
            <a:endParaRPr lang="en-US" dirty="0"/>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dirty="0" smtClean="0"/>
              <a:t>Slide title, Arial 32pt, sentence case</a:t>
            </a:r>
            <a:endParaRPr lang="en-US" dirty="0"/>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2019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252013307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timing>
    <p:tnLst>
      <p:par>
        <p:cTn id="1" dur="indefinite" restart="never" nodeType="tmRoot"/>
      </p:par>
    </p:tnLst>
  </p:timing>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73E028D5-0D50-40F1-AB06-358E93675B1C}" type="datetime1">
              <a:rPr lang="en-US" smtClean="0"/>
              <a:t>5/4/2020</a:t>
            </a:fld>
            <a:endParaRPr lang="en-US" dirty="0"/>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dirty="0"/>
          </a:p>
        </p:txBody>
      </p:sp>
      <p:sp>
        <p:nvSpPr>
          <p:cNvPr id="5" name="Program Name Placeholder"/>
          <p:cNvSpPr>
            <a:spLocks noGrp="1"/>
          </p:cNvSpPr>
          <p:nvPr>
            <p:ph type="ftr" sz="quarter" idx="3"/>
          </p:nvPr>
        </p:nvSpPr>
        <p:spPr bwMode="gray">
          <a:xfrm>
            <a:off x="8263890" y="6500561"/>
            <a:ext cx="331717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dirty="0"/>
              <a:t>Health Care Advisory Board interviews and analysis.</a:t>
            </a:r>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p:cNvSpPr>
            <a:spLocks noGrp="1"/>
          </p:cNvSpPr>
          <p:nvPr>
            <p:ph type="title"/>
          </p:nvPr>
        </p:nvSpPr>
        <p:spPr bwMode="gray">
          <a:xfrm>
            <a:off x="612775" y="558347"/>
            <a:ext cx="10966450" cy="498598"/>
          </a:xfrm>
          <a:prstGeom prst="rect">
            <a:avLst/>
          </a:prstGeom>
        </p:spPr>
        <p:txBody>
          <a:bodyPr vert="horz" wrap="square" lIns="0" tIns="0" rIns="0" bIns="0" rtlCol="0" anchor="b" anchorCtr="0">
            <a:spAutoFit/>
          </a:bodyPr>
          <a:lstStyle/>
          <a:p>
            <a:r>
              <a:rPr lang="en-US" dirty="0"/>
              <a:t>Slide title, Arial 36pt, sentence case</a:t>
            </a:r>
          </a:p>
        </p:txBody>
      </p:sp>
      <p:sp>
        <p:nvSpPr>
          <p:cNvPr id="10" name="Copyright">
            <a:hlinkClick r:id="rId29"/>
          </p:cNvPr>
          <p:cNvSpPr txBox="1"/>
          <p:nvPr userDrawn="1"/>
        </p:nvSpPr>
        <p:spPr bwMode="gray">
          <a:xfrm>
            <a:off x="1841678"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accent2"/>
                </a:solidFill>
                <a:latin typeface="+mn-lt"/>
                <a:cs typeface="Arial" panose="020B0604020202020204" pitchFamily="34" charset="0"/>
              </a:rPr>
              <a:t>©</a:t>
            </a:r>
            <a:r>
              <a:rPr lang="en-US" sz="600" dirty="0">
                <a:solidFill>
                  <a:schemeClr val="accent2"/>
                </a:solidFill>
                <a:latin typeface="+mn-lt"/>
              </a:rPr>
              <a:t> 2019 Advisory Board </a:t>
            </a:r>
            <a:r>
              <a:rPr lang="en-US" sz="600" dirty="0">
                <a:solidFill>
                  <a:schemeClr val="accent2"/>
                </a:solidFill>
                <a:latin typeface="+mn-lt"/>
                <a:cs typeface="Arial" panose="020B0604020202020204" pitchFamily="34" charset="0"/>
              </a:rPr>
              <a:t>• All rights reserved • </a:t>
            </a:r>
            <a:r>
              <a:rPr lang="en-US" sz="600" b="1" dirty="0">
                <a:solidFill>
                  <a:schemeClr val="accent2"/>
                </a:solidFill>
                <a:latin typeface="+mn-lt"/>
                <a:cs typeface="Arial" panose="020B0604020202020204" pitchFamily="34" charset="0"/>
              </a:rPr>
              <a:t>advisory.com</a:t>
            </a:r>
            <a:r>
              <a:rPr lang="en-US" sz="600" dirty="0">
                <a:solidFill>
                  <a:schemeClr val="accent2"/>
                </a:solidFill>
                <a:latin typeface="+mn-lt"/>
              </a:rPr>
              <a:t> </a:t>
            </a:r>
            <a:r>
              <a:rPr lang="en-US" sz="600" dirty="0">
                <a:solidFill>
                  <a:schemeClr val="accent2"/>
                </a:solidFill>
                <a:latin typeface="+mn-lt"/>
                <a:cs typeface="Arial" panose="020B0604020202020204" pitchFamily="34" charset="0"/>
              </a:rPr>
              <a:t>• </a:t>
            </a:r>
            <a:r>
              <a:rPr lang="en-US" sz="600" dirty="0" smtClean="0">
                <a:solidFill>
                  <a:schemeClr val="accent2"/>
                </a:solidFill>
                <a:latin typeface="+mn-lt"/>
                <a:cs typeface="Arial" panose="020B0604020202020204" pitchFamily="34" charset="0"/>
              </a:rPr>
              <a:t>WF1435156-a 03/12</a:t>
            </a:r>
            <a:endParaRPr lang="en-US" sz="600" b="1" dirty="0">
              <a:solidFill>
                <a:schemeClr val="accent2"/>
              </a:solidFill>
              <a:latin typeface="+mn-lt"/>
            </a:endParaRPr>
          </a:p>
        </p:txBody>
      </p:sp>
    </p:spTree>
    <p:extLst>
      <p:ext uri="{BB962C8B-B14F-4D97-AF65-F5344CB8AC3E}">
        <p14:creationId xmlns:p14="http://schemas.microsoft.com/office/powerpoint/2010/main" val="29283886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Lst>
  <p:hf sldNum="0" hdr="0" dt="0"/>
  <p:txStyles>
    <p:titleStyle>
      <a:lvl1pPr algn="l" defTabSz="914400" rtl="0" eaLnBrk="1" fontAlgn="ctr"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5F8522D7-5164-4AC3-AA37-F84E6CB3F772}" type="datetime1">
              <a:rPr lang="en-US" smtClean="0"/>
              <a:t>5/4/2020</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smtClean="0"/>
              <a:t>[Insert program name interviews and analysis.]</a:t>
            </a:r>
            <a:endParaRPr lang="en-US" dirty="0"/>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dirty="0" smtClean="0"/>
              <a:t>Slide title, Arial 32pt, sentence case</a:t>
            </a:r>
            <a:endParaRPr lang="en-US" dirty="0"/>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2020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37530650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Lst>
  <p:timing>
    <p:tnLst>
      <p:par>
        <p:cTn id="1" dur="indefinite" restart="never" nodeType="tmRoot"/>
      </p:par>
    </p:tnLst>
  </p:timing>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p15:clr>
            <a:srgbClr val="C35EA4"/>
          </p15:clr>
        </p15:guide>
        <p15:guide id="2" pos="729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hyperlink" Target="https://mhealthintelligence.com/news/ochsner-beefs-up-remote-patient-monitoring-with-tyto-care-deal" TargetMode="External"/><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38.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37.png"/><Relationship Id="rId9" Type="http://schemas.openxmlformats.org/officeDocument/2006/relationships/hyperlink" Target="https://www.americanwell.com/press-release/ochsner-health-system-partners-with-tyto-care-to-expand-telehealth-offering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ealthcare-in-europe.com/en/news/eye-tele-exam-via-5g-smartphone-stream-successful.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7.xml"/><Relationship Id="rId6" Type="http://schemas.openxmlformats.org/officeDocument/2006/relationships/hyperlink" Target="https://go.forrester.com/press-newsroom/healthcare-predictions-2020-virtual-care-visits-will-soar-to-more-than-1-billion-in-the-u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statnews.com/2020/03/17/telehealth-services-overwhelmed-amid-coronavirus-pandemic/"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612775" y="6103335"/>
            <a:ext cx="1798249" cy="215444"/>
          </a:xfrm>
        </p:spPr>
        <p:txBody>
          <a:bodyPr/>
          <a:lstStyle/>
          <a:p>
            <a:r>
              <a:rPr lang="en-US" dirty="0" smtClean="0"/>
              <a:t>Health Care IT Advisor</a:t>
            </a:r>
            <a:endParaRPr lang="en-US" dirty="0"/>
          </a:p>
        </p:txBody>
      </p:sp>
      <p:sp>
        <p:nvSpPr>
          <p:cNvPr id="4" name="Title 3"/>
          <p:cNvSpPr>
            <a:spLocks noGrp="1"/>
          </p:cNvSpPr>
          <p:nvPr>
            <p:ph type="title"/>
          </p:nvPr>
        </p:nvSpPr>
        <p:spPr>
          <a:xfrm>
            <a:off x="612775" y="2340893"/>
            <a:ext cx="9172356" cy="1179554"/>
          </a:xfrm>
        </p:spPr>
        <p:txBody>
          <a:bodyPr/>
          <a:lstStyle/>
          <a:p>
            <a:r>
              <a:rPr lang="en-US" dirty="0" smtClean="0"/>
              <a:t>How COVID-19 is transforming telehealth—now and in the future</a:t>
            </a:r>
            <a:endParaRPr lang="en-US" dirty="0"/>
          </a:p>
        </p:txBody>
      </p:sp>
      <p:sp>
        <p:nvSpPr>
          <p:cNvPr id="5" name="Text Placeholder 4"/>
          <p:cNvSpPr>
            <a:spLocks noGrp="1"/>
          </p:cNvSpPr>
          <p:nvPr>
            <p:ph type="body" sz="quarter" idx="20"/>
          </p:nvPr>
        </p:nvSpPr>
        <p:spPr/>
        <p:txBody>
          <a:bodyPr/>
          <a:lstStyle/>
          <a:p>
            <a:r>
              <a:rPr lang="en-US" dirty="0" smtClean="0"/>
              <a:t>Insight from telehealth’s tipping point</a:t>
            </a:r>
            <a:endParaRPr lang="en-US" dirty="0"/>
          </a:p>
        </p:txBody>
      </p:sp>
      <p:sp>
        <p:nvSpPr>
          <p:cNvPr id="6" name="TextBox 5"/>
          <p:cNvSpPr txBox="1"/>
          <p:nvPr/>
        </p:nvSpPr>
        <p:spPr bwMode="gray">
          <a:xfrm>
            <a:off x="612775" y="4274230"/>
            <a:ext cx="4380836" cy="1210704"/>
          </a:xfrm>
          <a:prstGeom prst="rect">
            <a:avLst/>
          </a:prstGeom>
          <a:noFill/>
        </p:spPr>
        <p:txBody>
          <a:bodyPr wrap="square" lIns="65314" rIns="65314" rtlCol="0">
            <a:noAutofit/>
          </a:bodyPr>
          <a:lstStyle/>
          <a:p>
            <a:pPr>
              <a:spcBef>
                <a:spcPts val="714"/>
              </a:spcBef>
            </a:pPr>
            <a:r>
              <a:rPr lang="en-US" sz="2000" b="1" dirty="0">
                <a:solidFill>
                  <a:schemeClr val="accent6"/>
                </a:solidFill>
              </a:rPr>
              <a:t>Institution name</a:t>
            </a:r>
          </a:p>
          <a:p>
            <a:pPr>
              <a:spcBef>
                <a:spcPts val="714"/>
              </a:spcBef>
            </a:pPr>
            <a:r>
              <a:rPr lang="en-US" sz="1714" dirty="0">
                <a:solidFill>
                  <a:schemeClr val="accent6"/>
                </a:solidFill>
              </a:rPr>
              <a:t>Presenter name, title</a:t>
            </a:r>
            <a:br>
              <a:rPr lang="en-US" sz="1714" dirty="0">
                <a:solidFill>
                  <a:schemeClr val="accent6"/>
                </a:solidFill>
              </a:rPr>
            </a:br>
            <a:r>
              <a:rPr lang="en-US" sz="1714" dirty="0">
                <a:solidFill>
                  <a:schemeClr val="accent6"/>
                </a:solidFill>
              </a:rPr>
              <a:t>E-mail address and phone number</a:t>
            </a:r>
          </a:p>
        </p:txBody>
      </p:sp>
      <p:sp>
        <p:nvSpPr>
          <p:cNvPr id="7" name="Line Callout 1 6"/>
          <p:cNvSpPr/>
          <p:nvPr/>
        </p:nvSpPr>
        <p:spPr bwMode="gray">
          <a:xfrm>
            <a:off x="4644964" y="4380736"/>
            <a:ext cx="2874427" cy="1445301"/>
          </a:xfrm>
          <a:prstGeom prst="borderCallout1">
            <a:avLst>
              <a:gd name="adj1" fmla="val 58547"/>
              <a:gd name="adj2" fmla="val 1955"/>
              <a:gd name="adj3" fmla="val 58555"/>
              <a:gd name="adj4" fmla="val -15648"/>
            </a:avLst>
          </a:prstGeom>
          <a:solidFill>
            <a:srgbClr val="00B0F0"/>
          </a:solidFill>
          <a:ln w="12700" cap="flat" cmpd="sng" algn="ctr">
            <a:solidFill>
              <a:srgbClr val="00B0F0"/>
            </a:solidFill>
            <a:prstDash val="solid"/>
            <a:round/>
            <a:headEnd type="none" w="med" len="med"/>
            <a:tailEnd type="oval" w="sm" len="sm"/>
          </a:ln>
          <a:effectLst/>
        </p:spPr>
        <p:txBody>
          <a:bodyPr vert="horz" wrap="square" lIns="130629" tIns="65314" rIns="130629" bIns="65314" numCol="1" rtlCol="0" anchor="t" anchorCtr="0" compatLnSpc="1">
            <a:prstTxWarp prst="textNoShape">
              <a:avLst/>
            </a:prstTxWarp>
          </a:bodyPr>
          <a:lstStyle/>
          <a:p>
            <a:r>
              <a:rPr lang="en-US" sz="1286" b="1" dirty="0">
                <a:solidFill>
                  <a:schemeClr val="bg1"/>
                </a:solidFill>
              </a:rPr>
              <a:t>Add in institution-specific </a:t>
            </a:r>
            <a:r>
              <a:rPr lang="en-US" sz="1286" b="1" dirty="0" smtClean="0">
                <a:solidFill>
                  <a:schemeClr val="bg1"/>
                </a:solidFill>
              </a:rPr>
              <a:t>information.</a:t>
            </a:r>
          </a:p>
          <a:p>
            <a:r>
              <a:rPr lang="en-US" sz="1286" b="1" dirty="0" smtClean="0">
                <a:solidFill>
                  <a:schemeClr val="bg1"/>
                </a:solidFill>
              </a:rPr>
              <a:t>Refer to the talking points in the “notes” section of the PowerPoint to guide your presentation.</a:t>
            </a:r>
            <a:endParaRPr lang="en-US" sz="1286" b="1" dirty="0">
              <a:solidFill>
                <a:schemeClr val="bg1"/>
              </a:solidFill>
            </a:endParaRPr>
          </a:p>
        </p:txBody>
      </p:sp>
    </p:spTree>
    <p:extLst>
      <p:ext uri="{BB962C8B-B14F-4D97-AF65-F5344CB8AC3E}">
        <p14:creationId xmlns:p14="http://schemas.microsoft.com/office/powerpoint/2010/main" val="4117213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gray">
          <a:xfrm>
            <a:off x="8032068" y="5197660"/>
            <a:ext cx="3544361" cy="996264"/>
          </a:xfrm>
          <a:prstGeom prst="rect">
            <a:avLst/>
          </a:prstGeom>
          <a:solidFill>
            <a:schemeClr val="accent2"/>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dirty="0" err="1">
              <a:solidFill>
                <a:schemeClr val="bg1"/>
              </a:solidFill>
            </a:endParaRPr>
          </a:p>
        </p:txBody>
      </p:sp>
      <p:sp>
        <p:nvSpPr>
          <p:cNvPr id="49" name="Text Placeholder 3"/>
          <p:cNvSpPr>
            <a:spLocks noGrp="1"/>
          </p:cNvSpPr>
          <p:nvPr>
            <p:ph type="body" sz="quarter" idx="25"/>
          </p:nvPr>
        </p:nvSpPr>
        <p:spPr>
          <a:xfrm>
            <a:off x="612773" y="1108422"/>
            <a:ext cx="10963656" cy="341632"/>
          </a:xfrm>
        </p:spPr>
        <p:txBody>
          <a:bodyPr/>
          <a:lstStyle/>
          <a:p>
            <a:r>
              <a:rPr lang="en-US" dirty="0" smtClean="0"/>
              <a:t>Three essential steps to prepare</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Are you ready to deploy telehealth?</a:t>
            </a:r>
            <a:endParaRPr lang="en-US" dirty="0"/>
          </a:p>
        </p:txBody>
      </p:sp>
      <p:sp>
        <p:nvSpPr>
          <p:cNvPr id="11" name="Text Placeholder 2"/>
          <p:cNvSpPr txBox="1">
            <a:spLocks/>
          </p:cNvSpPr>
          <p:nvPr/>
        </p:nvSpPr>
        <p:spPr bwMode="gray">
          <a:xfrm>
            <a:off x="1056552" y="2716338"/>
            <a:ext cx="2810932" cy="492443"/>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Actively promote telehealth services to patients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 name="TextBox 13"/>
          <p:cNvSpPr txBox="1"/>
          <p:nvPr/>
        </p:nvSpPr>
        <p:spPr bwMode="gray">
          <a:xfrm>
            <a:off x="612773" y="2716338"/>
            <a:ext cx="213200" cy="4616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1</a:t>
            </a:r>
          </a:p>
        </p:txBody>
      </p:sp>
      <p:sp>
        <p:nvSpPr>
          <p:cNvPr id="28" name="Text Placeholder"/>
          <p:cNvSpPr txBox="1">
            <a:spLocks/>
          </p:cNvSpPr>
          <p:nvPr/>
        </p:nvSpPr>
        <p:spPr bwMode="gray">
          <a:xfrm>
            <a:off x="1056552" y="3379366"/>
            <a:ext cx="2920025" cy="207749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Advertise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virtual visit options prominently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on your website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Push notifications through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direct-to-patient channels </a:t>
            </a: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Encourage patients to conduct a virtual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visit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before coming onsite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Support patients while using telehealth technology</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2" name="Text Placeholder 2"/>
          <p:cNvSpPr txBox="1">
            <a:spLocks/>
          </p:cNvSpPr>
          <p:nvPr/>
        </p:nvSpPr>
        <p:spPr bwMode="gray">
          <a:xfrm>
            <a:off x="4935508" y="2716338"/>
            <a:ext cx="3096560" cy="492443"/>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Ensure the necessary technology is working properly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5" name="TextBox 14"/>
          <p:cNvSpPr txBox="1"/>
          <p:nvPr/>
        </p:nvSpPr>
        <p:spPr bwMode="gray">
          <a:xfrm>
            <a:off x="4470504" y="2716338"/>
            <a:ext cx="213200" cy="4616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2</a:t>
            </a:r>
          </a:p>
        </p:txBody>
      </p:sp>
      <p:sp>
        <p:nvSpPr>
          <p:cNvPr id="29" name="Text Placeholder"/>
          <p:cNvSpPr txBox="1">
            <a:spLocks/>
          </p:cNvSpPr>
          <p:nvPr/>
        </p:nvSpPr>
        <p:spPr bwMode="gray">
          <a:xfrm>
            <a:off x="4935509" y="3379366"/>
            <a:ext cx="3094717" cy="2308324"/>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Assess the status of necessary licenses</a:t>
            </a: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Check bandwidth capacity and connectivity levels</a:t>
            </a: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Update </a:t>
            </a:r>
            <a:r>
              <a:rPr kumimoji="0" lang="en-US" sz="1500" b="0" i="0" u="none" strike="noStrike" kern="1200" cap="none" spc="0" normalizeH="0" baseline="0" noProof="0" dirty="0" err="1">
                <a:ln>
                  <a:noFill/>
                </a:ln>
                <a:solidFill>
                  <a:srgbClr val="323E48"/>
                </a:solidFill>
                <a:effectLst/>
                <a:uLnTx/>
                <a:uFillTx/>
                <a:latin typeface="Arial" panose="020B0604020202020204"/>
                <a:ea typeface="+mn-ea"/>
                <a:cs typeface="+mn-cs"/>
              </a:rPr>
              <a:t>chatbot</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automated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responses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with relevant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guidelines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as understanding evolves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Make sure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all hardware is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in working condition</a:t>
            </a:r>
          </a:p>
        </p:txBody>
      </p:sp>
      <p:sp>
        <p:nvSpPr>
          <p:cNvPr id="13" name="Text Placeholder 2"/>
          <p:cNvSpPr txBox="1">
            <a:spLocks/>
          </p:cNvSpPr>
          <p:nvPr/>
        </p:nvSpPr>
        <p:spPr bwMode="gray">
          <a:xfrm>
            <a:off x="8931824" y="2818761"/>
            <a:ext cx="2644605"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Support frontline clinicians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6" name="TextBox 15"/>
          <p:cNvSpPr txBox="1"/>
          <p:nvPr/>
        </p:nvSpPr>
        <p:spPr bwMode="gray">
          <a:xfrm>
            <a:off x="8534155" y="2716338"/>
            <a:ext cx="213200" cy="4616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3</a:t>
            </a:r>
          </a:p>
        </p:txBody>
      </p:sp>
      <p:sp>
        <p:nvSpPr>
          <p:cNvPr id="27" name="Text Placeholder"/>
          <p:cNvSpPr txBox="1">
            <a:spLocks/>
          </p:cNvSpPr>
          <p:nvPr/>
        </p:nvSpPr>
        <p:spPr bwMode="gray">
          <a:xfrm>
            <a:off x="8931825" y="3379366"/>
            <a:ext cx="2644605" cy="1461939"/>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Offer training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in advance of  visits for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clinicians who don’t normally do virtual visits</a:t>
            </a:r>
          </a:p>
          <a:p>
            <a:pPr marL="169821" marR="0" lvl="0" indent="-169821"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Provide in-the-moment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support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for issues that arise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during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 virtual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visit</a:t>
            </a:r>
          </a:p>
        </p:txBody>
      </p:sp>
      <p:sp>
        <p:nvSpPr>
          <p:cNvPr id="25" name="Right Arrow 24"/>
          <p:cNvSpPr/>
          <p:nvPr/>
        </p:nvSpPr>
        <p:spPr bwMode="gray">
          <a:xfrm>
            <a:off x="0" y="1971947"/>
            <a:ext cx="11612880" cy="285632"/>
          </a:xfrm>
          <a:prstGeom prst="rightArrow">
            <a:avLst>
              <a:gd name="adj1" fmla="val 50000"/>
              <a:gd name="adj2" fmla="val 8611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61" tIns="41030" rIns="82061" bIns="410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3" name="Group 42"/>
          <p:cNvGrpSpPr/>
          <p:nvPr/>
        </p:nvGrpSpPr>
        <p:grpSpPr>
          <a:xfrm>
            <a:off x="9564425" y="1657563"/>
            <a:ext cx="914400" cy="914400"/>
            <a:chOff x="9772288" y="1544366"/>
            <a:chExt cx="914400" cy="914400"/>
          </a:xfrm>
        </p:grpSpPr>
        <p:sp>
          <p:nvSpPr>
            <p:cNvPr id="32" name="Oval 31"/>
            <p:cNvSpPr/>
            <p:nvPr/>
          </p:nvSpPr>
          <p:spPr bwMode="gray">
            <a:xfrm>
              <a:off x="9772288" y="1544366"/>
              <a:ext cx="914400" cy="914400"/>
            </a:xfrm>
            <a:prstGeom prst="ellipse">
              <a:avLst/>
            </a:prstGeom>
            <a:solidFill>
              <a:schemeClr val="bg1"/>
            </a:solid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0" name="Picture 39"/>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9879328" y="1743206"/>
              <a:ext cx="700320" cy="480400"/>
            </a:xfrm>
            <a:prstGeom prst="rect">
              <a:avLst/>
            </a:prstGeom>
          </p:spPr>
        </p:pic>
      </p:grpSp>
      <p:grpSp>
        <p:nvGrpSpPr>
          <p:cNvPr id="44" name="Group 43"/>
          <p:cNvGrpSpPr/>
          <p:nvPr/>
        </p:nvGrpSpPr>
        <p:grpSpPr>
          <a:xfrm>
            <a:off x="5839412" y="1657563"/>
            <a:ext cx="914400" cy="914400"/>
            <a:chOff x="5811709" y="1544366"/>
            <a:chExt cx="914400" cy="914400"/>
          </a:xfrm>
        </p:grpSpPr>
        <p:sp>
          <p:nvSpPr>
            <p:cNvPr id="35" name="Oval 34"/>
            <p:cNvSpPr/>
            <p:nvPr/>
          </p:nvSpPr>
          <p:spPr bwMode="gray">
            <a:xfrm>
              <a:off x="5811709" y="1544366"/>
              <a:ext cx="914400" cy="914400"/>
            </a:xfrm>
            <a:prstGeom prst="ellipse">
              <a:avLst/>
            </a:prstGeom>
            <a:solidFill>
              <a:schemeClr val="bg1"/>
            </a:solid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1" name="Picture 40"/>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5947572" y="1766990"/>
              <a:ext cx="636108" cy="435418"/>
            </a:xfrm>
            <a:prstGeom prst="rect">
              <a:avLst/>
            </a:prstGeom>
          </p:spPr>
        </p:pic>
      </p:grpSp>
      <p:pic>
        <p:nvPicPr>
          <p:cNvPr id="42" name="Picture 41"/>
          <p:cNvPicPr>
            <a:picLocks/>
          </p:cNvPicPr>
          <p:nvPr/>
        </p:nvPicPr>
        <p:blipFill>
          <a:blip r:embed="rId5">
            <a:extLst>
              <a:ext uri="{28A0092B-C50C-407E-A947-70E740481C1C}">
                <a14:useLocalDpi xmlns:a14="http://schemas.microsoft.com/office/drawing/2010/main" val="0"/>
              </a:ext>
            </a:extLst>
          </a:blip>
          <a:stretch>
            <a:fillRect/>
          </a:stretch>
        </p:blipFill>
        <p:spPr bwMode="gray">
          <a:xfrm>
            <a:off x="1866819" y="1854751"/>
            <a:ext cx="642520" cy="520024"/>
          </a:xfrm>
          <a:prstGeom prst="rect">
            <a:avLst/>
          </a:prstGeom>
        </p:spPr>
      </p:pic>
      <p:grpSp>
        <p:nvGrpSpPr>
          <p:cNvPr id="47" name="Group 46"/>
          <p:cNvGrpSpPr/>
          <p:nvPr/>
        </p:nvGrpSpPr>
        <p:grpSpPr>
          <a:xfrm>
            <a:off x="1782928" y="1657563"/>
            <a:ext cx="914400" cy="914400"/>
            <a:chOff x="1730879" y="1536834"/>
            <a:chExt cx="914400" cy="914400"/>
          </a:xfrm>
        </p:grpSpPr>
        <p:sp>
          <p:nvSpPr>
            <p:cNvPr id="45" name="Oval 44"/>
            <p:cNvSpPr/>
            <p:nvPr/>
          </p:nvSpPr>
          <p:spPr bwMode="gray">
            <a:xfrm>
              <a:off x="1730879" y="1536834"/>
              <a:ext cx="914400" cy="914400"/>
            </a:xfrm>
            <a:prstGeom prst="ellipse">
              <a:avLst/>
            </a:prstGeom>
            <a:solidFill>
              <a:schemeClr val="bg1"/>
            </a:solid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6" name="Picture 45"/>
            <p:cNvPicPr>
              <a:picLocks/>
            </p:cNvPicPr>
            <p:nvPr/>
          </p:nvPicPr>
          <p:blipFill>
            <a:blip r:embed="rId5">
              <a:extLst>
                <a:ext uri="{28A0092B-C50C-407E-A947-70E740481C1C}">
                  <a14:useLocalDpi xmlns:a14="http://schemas.microsoft.com/office/drawing/2010/main" val="0"/>
                </a:ext>
              </a:extLst>
            </a:blip>
            <a:stretch>
              <a:fillRect/>
            </a:stretch>
          </p:blipFill>
          <p:spPr bwMode="gray">
            <a:xfrm>
              <a:off x="1866819" y="1757224"/>
              <a:ext cx="642520" cy="520024"/>
            </a:xfrm>
            <a:prstGeom prst="rect">
              <a:avLst/>
            </a:prstGeom>
          </p:spPr>
        </p:pic>
      </p:grpSp>
      <p:sp>
        <p:nvSpPr>
          <p:cNvPr id="2" name="Text Placeholder 1"/>
          <p:cNvSpPr>
            <a:spLocks noGrp="1"/>
          </p:cNvSpPr>
          <p:nvPr>
            <p:ph type="body" sz="quarter" idx="27"/>
          </p:nvPr>
        </p:nvSpPr>
        <p:spPr/>
        <p:txBody>
          <a:bodyPr/>
          <a:lstStyle/>
          <a:p>
            <a:endParaRPr lang="en-US"/>
          </a:p>
        </p:txBody>
      </p:sp>
      <p:sp>
        <p:nvSpPr>
          <p:cNvPr id="3" name="Footer Placeholder 2"/>
          <p:cNvSpPr>
            <a:spLocks noGrp="1"/>
          </p:cNvSpPr>
          <p:nvPr>
            <p:ph type="ftr" sz="quarter" idx="30"/>
          </p:nvPr>
        </p:nvSpPr>
        <p:spPr/>
        <p:txBody>
          <a:bodyPr/>
          <a:lstStyle/>
          <a:p>
            <a:r>
              <a:rPr lang="en-US" smtClean="0"/>
              <a:t>Health Care IT Advisor research and analysis.</a:t>
            </a:r>
            <a:endParaRPr lang="en-US" dirty="0"/>
          </a:p>
        </p:txBody>
      </p:sp>
      <p:sp>
        <p:nvSpPr>
          <p:cNvPr id="33" name="TextBox 32"/>
          <p:cNvSpPr txBox="1"/>
          <p:nvPr/>
        </p:nvSpPr>
        <p:spPr bwMode="gray">
          <a:xfrm>
            <a:off x="8177048" y="5341441"/>
            <a:ext cx="3252559" cy="769441"/>
          </a:xfrm>
          <a:prstGeom prst="rect">
            <a:avLst/>
          </a:prstGeom>
          <a:noFill/>
        </p:spPr>
        <p:txBody>
          <a:bodyPr wrap="square" lIns="0" tIns="0" rIns="0" bIns="0" rtlCol="0">
            <a:spAutoFit/>
          </a:bodyPr>
          <a:lstStyle/>
          <a:p>
            <a:pPr>
              <a:spcBef>
                <a:spcPts val="600"/>
              </a:spcBef>
            </a:pPr>
            <a:r>
              <a:rPr lang="en-US" sz="1500" b="1" dirty="0" smtClean="0">
                <a:solidFill>
                  <a:schemeClr val="bg1"/>
                </a:solidFill>
              </a:rPr>
              <a:t>Bring legal to the table</a:t>
            </a:r>
            <a:endParaRPr lang="en-US" sz="1500" dirty="0" smtClean="0">
              <a:solidFill>
                <a:schemeClr val="bg1"/>
              </a:solidFill>
            </a:endParaRPr>
          </a:p>
          <a:p>
            <a:pPr>
              <a:spcBef>
                <a:spcPts val="600"/>
              </a:spcBef>
            </a:pPr>
            <a:r>
              <a:rPr lang="en-US" sz="1500" dirty="0" smtClean="0">
                <a:solidFill>
                  <a:schemeClr val="bg1"/>
                </a:solidFill>
              </a:rPr>
              <a:t>Licensure and physician agreements may require clearance from counsel</a:t>
            </a:r>
            <a:endParaRPr lang="en-US" sz="1500" dirty="0">
              <a:solidFill>
                <a:schemeClr val="bg1"/>
              </a:solidFill>
            </a:endParaRPr>
          </a:p>
        </p:txBody>
      </p:sp>
      <p:sp>
        <p:nvSpPr>
          <p:cNvPr id="4" name="TextBox 3"/>
          <p:cNvSpPr txBox="1"/>
          <p:nvPr/>
        </p:nvSpPr>
        <p:spPr bwMode="gray">
          <a:xfrm>
            <a:off x="825973" y="4942471"/>
            <a:ext cx="3041511" cy="548640"/>
          </a:xfrm>
          <a:prstGeom prst="rect">
            <a:avLst/>
          </a:prstGeom>
          <a:ln w="15875">
            <a:solidFill>
              <a:schemeClr val="accent6"/>
            </a:solidFill>
          </a:ln>
        </p:spPr>
        <p:txBody>
          <a:bodyPr vert="horz" wrap="square" lIns="0" tIns="0" rIns="0" bIns="0" rtlCol="0">
            <a:spAutoFit/>
          </a:bodyPr>
          <a:lstStyle/>
          <a:p>
            <a:pPr>
              <a:spcBef>
                <a:spcPts val="600"/>
              </a:spcBef>
              <a:buClr>
                <a:schemeClr val="accent6"/>
              </a:buClr>
            </a:pPr>
            <a:endParaRPr lang="en-US" sz="1500" dirty="0" err="1" smtClean="0"/>
          </a:p>
        </p:txBody>
      </p:sp>
      <p:sp>
        <p:nvSpPr>
          <p:cNvPr id="36" name="TextBox 35"/>
          <p:cNvSpPr txBox="1"/>
          <p:nvPr/>
        </p:nvSpPr>
        <p:spPr bwMode="gray">
          <a:xfrm>
            <a:off x="8760988" y="4082140"/>
            <a:ext cx="2902528" cy="822960"/>
          </a:xfrm>
          <a:prstGeom prst="rect">
            <a:avLst/>
          </a:prstGeom>
          <a:ln w="15875">
            <a:solidFill>
              <a:schemeClr val="accent6"/>
            </a:solidFill>
          </a:ln>
        </p:spPr>
        <p:txBody>
          <a:bodyPr vert="horz" wrap="square" lIns="0" tIns="0" rIns="0" bIns="0" rtlCol="0">
            <a:spAutoFit/>
          </a:bodyPr>
          <a:lstStyle/>
          <a:p>
            <a:pPr>
              <a:spcBef>
                <a:spcPts val="600"/>
              </a:spcBef>
              <a:buClr>
                <a:schemeClr val="accent6"/>
              </a:buClr>
            </a:pPr>
            <a:endParaRPr lang="en-US" sz="1500" dirty="0" err="1" smtClean="0"/>
          </a:p>
        </p:txBody>
      </p:sp>
    </p:spTree>
    <p:extLst>
      <p:ext uri="{BB962C8B-B14F-4D97-AF65-F5344CB8AC3E}">
        <p14:creationId xmlns:p14="http://schemas.microsoft.com/office/powerpoint/2010/main" val="3676783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56" y="2568258"/>
            <a:ext cx="637033" cy="594361"/>
          </a:xfrm>
          <a:prstGeom prst="rect">
            <a:avLst/>
          </a:prstGeom>
        </p:spPr>
      </p:pic>
      <p:sp>
        <p:nvSpPr>
          <p:cNvPr id="5" name="Title 4"/>
          <p:cNvSpPr>
            <a:spLocks noGrp="1"/>
          </p:cNvSpPr>
          <p:nvPr>
            <p:ph type="title"/>
          </p:nvPr>
        </p:nvSpPr>
        <p:spPr>
          <a:xfrm>
            <a:off x="612773" y="544497"/>
            <a:ext cx="10966451" cy="512448"/>
          </a:xfrm>
        </p:spPr>
        <p:txBody>
          <a:bodyPr/>
          <a:lstStyle/>
          <a:p>
            <a:r>
              <a:rPr lang="en-US" dirty="0" smtClean="0"/>
              <a:t>Is telehealth the future—or is it just having a moment?</a:t>
            </a:r>
            <a:endParaRPr lang="en-US" dirty="0"/>
          </a:p>
        </p:txBody>
      </p:sp>
      <p:sp>
        <p:nvSpPr>
          <p:cNvPr id="9" name="TextBox 8"/>
          <p:cNvSpPr txBox="1"/>
          <p:nvPr/>
        </p:nvSpPr>
        <p:spPr bwMode="gray">
          <a:xfrm>
            <a:off x="5376671" y="1684251"/>
            <a:ext cx="386379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Downstream implications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1" name="TextBox 10"/>
          <p:cNvSpPr txBox="1"/>
          <p:nvPr/>
        </p:nvSpPr>
        <p:spPr bwMode="gray">
          <a:xfrm>
            <a:off x="612773" y="3345810"/>
            <a:ext cx="4591979"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Reimbursement parity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2" name="TextBox 11"/>
          <p:cNvSpPr txBox="1"/>
          <p:nvPr/>
        </p:nvSpPr>
        <p:spPr bwMode="gray">
          <a:xfrm>
            <a:off x="6274177" y="2770143"/>
            <a:ext cx="4326483" cy="461665"/>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Telehealth becomes an essential component of basic patient engagement and retention strategies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3" name="TextBox 12"/>
          <p:cNvSpPr txBox="1"/>
          <p:nvPr/>
        </p:nvSpPr>
        <p:spPr bwMode="gray">
          <a:xfrm>
            <a:off x="5376671" y="2079405"/>
            <a:ext cx="5374980" cy="505542"/>
          </a:xfrm>
          <a:prstGeom prst="rect">
            <a:avLst/>
          </a:prstGeom>
          <a:solidFill>
            <a:schemeClr val="bg2"/>
          </a:solidFill>
        </p:spPr>
        <p:txBody>
          <a:bodyPr vert="horz" wrap="square" lIns="326571" tIns="130629" rIns="0" bIns="13062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“Table stakes”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 name="Isosceles Triangle 13"/>
          <p:cNvSpPr/>
          <p:nvPr/>
        </p:nvSpPr>
        <p:spPr bwMode="gray">
          <a:xfrm rot="5400000">
            <a:off x="5141759" y="2223151"/>
            <a:ext cx="457200" cy="261257"/>
          </a:xfrm>
          <a:prstGeom prst="triangle">
            <a:avLst/>
          </a:prstGeom>
          <a:solidFill>
            <a:schemeClr val="accent3"/>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grpSp>
        <p:nvGrpSpPr>
          <p:cNvPr id="15" name="Group 14"/>
          <p:cNvGrpSpPr/>
          <p:nvPr/>
        </p:nvGrpSpPr>
        <p:grpSpPr bwMode="gray">
          <a:xfrm>
            <a:off x="5259352" y="3503302"/>
            <a:ext cx="5492318" cy="505543"/>
            <a:chOff x="5885794" y="2240477"/>
            <a:chExt cx="3844622" cy="353880"/>
          </a:xfrm>
        </p:grpSpPr>
        <p:sp>
          <p:nvSpPr>
            <p:cNvPr id="16" name="TextBox 15"/>
            <p:cNvSpPr txBox="1"/>
            <p:nvPr/>
          </p:nvSpPr>
          <p:spPr bwMode="gray">
            <a:xfrm>
              <a:off x="5967931" y="2240477"/>
              <a:ext cx="3762485" cy="353880"/>
            </a:xfrm>
            <a:prstGeom prst="rect">
              <a:avLst/>
            </a:prstGeom>
            <a:solidFill>
              <a:schemeClr val="bg2"/>
            </a:solidFill>
          </p:spPr>
          <p:txBody>
            <a:bodyPr vert="horz" wrap="square" lIns="326571" tIns="130629" rIns="0" bIns="13062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Revision of care standards and pathways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7" name="Isosceles Triangle 16"/>
            <p:cNvSpPr/>
            <p:nvPr/>
          </p:nvSpPr>
          <p:spPr bwMode="gray">
            <a:xfrm rot="5400000">
              <a:off x="5817214" y="2318314"/>
              <a:ext cx="320040" cy="182880"/>
            </a:xfrm>
            <a:prstGeom prst="triangle">
              <a:avLst/>
            </a:prstGeom>
            <a:solidFill>
              <a:schemeClr val="accent3"/>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grpSp>
      <p:grpSp>
        <p:nvGrpSpPr>
          <p:cNvPr id="18" name="Group 17"/>
          <p:cNvGrpSpPr/>
          <p:nvPr/>
        </p:nvGrpSpPr>
        <p:grpSpPr bwMode="gray">
          <a:xfrm>
            <a:off x="5259352" y="5014894"/>
            <a:ext cx="5492318" cy="505543"/>
            <a:chOff x="5938128" y="5837794"/>
            <a:chExt cx="3844622" cy="353880"/>
          </a:xfrm>
        </p:grpSpPr>
        <p:sp>
          <p:nvSpPr>
            <p:cNvPr id="19" name="TextBox 18"/>
            <p:cNvSpPr txBox="1"/>
            <p:nvPr/>
          </p:nvSpPr>
          <p:spPr bwMode="gray">
            <a:xfrm>
              <a:off x="6020251" y="5837794"/>
              <a:ext cx="3762499" cy="353880"/>
            </a:xfrm>
            <a:prstGeom prst="rect">
              <a:avLst/>
            </a:prstGeom>
            <a:solidFill>
              <a:schemeClr val="bg2"/>
            </a:solidFill>
          </p:spPr>
          <p:txBody>
            <a:bodyPr vert="horz" wrap="square" lIns="326571" tIns="130629" rIns="0" bIns="13062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Site of care shifts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0" name="Isosceles Triangle 19"/>
            <p:cNvSpPr/>
            <p:nvPr/>
          </p:nvSpPr>
          <p:spPr bwMode="gray">
            <a:xfrm rot="5400000">
              <a:off x="5869548" y="5915631"/>
              <a:ext cx="320040" cy="182880"/>
            </a:xfrm>
            <a:prstGeom prst="triangle">
              <a:avLst/>
            </a:prstGeom>
            <a:solidFill>
              <a:schemeClr val="accent3"/>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grpSp>
      <p:cxnSp>
        <p:nvCxnSpPr>
          <p:cNvPr id="21" name="Straight Connector 20"/>
          <p:cNvCxnSpPr/>
          <p:nvPr/>
        </p:nvCxnSpPr>
        <p:spPr bwMode="gray">
          <a:xfrm flipV="1">
            <a:off x="595757" y="3734382"/>
            <a:ext cx="4674258" cy="10929"/>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632222" y="3997665"/>
            <a:ext cx="3534929" cy="69249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Parity for in-person and virtual visits from payers is fundamental to continued utilization and broader adoption</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6" name="Rectangle 5"/>
          <p:cNvSpPr/>
          <p:nvPr/>
        </p:nvSpPr>
        <p:spPr bwMode="gray">
          <a:xfrm rot="16200000">
            <a:off x="3597287" y="3575853"/>
            <a:ext cx="2885016" cy="461427"/>
          </a:xfrm>
          <a:custGeom>
            <a:avLst/>
            <a:gdLst>
              <a:gd name="connsiteX0" fmla="*/ 0 w 1851102"/>
              <a:gd name="connsiteY0" fmla="*/ 0 h 900696"/>
              <a:gd name="connsiteX1" fmla="*/ 1851102 w 1851102"/>
              <a:gd name="connsiteY1" fmla="*/ 0 h 900696"/>
              <a:gd name="connsiteX2" fmla="*/ 1851102 w 1851102"/>
              <a:gd name="connsiteY2" fmla="*/ 900696 h 900696"/>
              <a:gd name="connsiteX3" fmla="*/ 0 w 1851102"/>
              <a:gd name="connsiteY3" fmla="*/ 900696 h 900696"/>
              <a:gd name="connsiteX4" fmla="*/ 0 w 1851102"/>
              <a:gd name="connsiteY4" fmla="*/ 0 h 900696"/>
              <a:gd name="connsiteX0" fmla="*/ 0 w 1851102"/>
              <a:gd name="connsiteY0" fmla="*/ 900696 h 992136"/>
              <a:gd name="connsiteX1" fmla="*/ 0 w 1851102"/>
              <a:gd name="connsiteY1" fmla="*/ 0 h 992136"/>
              <a:gd name="connsiteX2" fmla="*/ 1851102 w 1851102"/>
              <a:gd name="connsiteY2" fmla="*/ 0 h 992136"/>
              <a:gd name="connsiteX3" fmla="*/ 1851102 w 1851102"/>
              <a:gd name="connsiteY3" fmla="*/ 900696 h 992136"/>
              <a:gd name="connsiteX4" fmla="*/ 91440 w 1851102"/>
              <a:gd name="connsiteY4" fmla="*/ 992136 h 992136"/>
              <a:gd name="connsiteX0" fmla="*/ 0 w 1851102"/>
              <a:gd name="connsiteY0" fmla="*/ 900696 h 900696"/>
              <a:gd name="connsiteX1" fmla="*/ 0 w 1851102"/>
              <a:gd name="connsiteY1" fmla="*/ 0 h 900696"/>
              <a:gd name="connsiteX2" fmla="*/ 1851102 w 1851102"/>
              <a:gd name="connsiteY2" fmla="*/ 0 h 900696"/>
              <a:gd name="connsiteX3" fmla="*/ 1851102 w 1851102"/>
              <a:gd name="connsiteY3" fmla="*/ 900696 h 900696"/>
            </a:gdLst>
            <a:ahLst/>
            <a:cxnLst>
              <a:cxn ang="0">
                <a:pos x="connsiteX0" y="connsiteY0"/>
              </a:cxn>
              <a:cxn ang="0">
                <a:pos x="connsiteX1" y="connsiteY1"/>
              </a:cxn>
              <a:cxn ang="0">
                <a:pos x="connsiteX2" y="connsiteY2"/>
              </a:cxn>
              <a:cxn ang="0">
                <a:pos x="connsiteX3" y="connsiteY3"/>
              </a:cxn>
            </a:cxnLst>
            <a:rect l="l" t="t" r="r" b="b"/>
            <a:pathLst>
              <a:path w="1851102" h="900696">
                <a:moveTo>
                  <a:pt x="0" y="900696"/>
                </a:moveTo>
                <a:lnTo>
                  <a:pt x="0" y="0"/>
                </a:lnTo>
                <a:lnTo>
                  <a:pt x="1851102" y="0"/>
                </a:lnTo>
                <a:lnTo>
                  <a:pt x="1851102" y="90069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xt Placeholder 3"/>
          <p:cNvSpPr>
            <a:spLocks noGrp="1"/>
          </p:cNvSpPr>
          <p:nvPr>
            <p:ph type="body" sz="quarter" idx="25"/>
          </p:nvPr>
        </p:nvSpPr>
        <p:spPr>
          <a:xfrm>
            <a:off x="612773" y="1108422"/>
            <a:ext cx="10963656" cy="341632"/>
          </a:xfrm>
        </p:spPr>
        <p:txBody>
          <a:bodyPr/>
          <a:lstStyle/>
          <a:p>
            <a:r>
              <a:rPr lang="en-US" dirty="0" smtClean="0"/>
              <a:t>Widespread adoption of telehealth will disappear without reimbursement parity</a:t>
            </a:r>
            <a:endParaRPr lang="en-US" dirty="0"/>
          </a:p>
        </p:txBody>
      </p:sp>
      <p:sp>
        <p:nvSpPr>
          <p:cNvPr id="29" name="Text Placeholder"/>
          <p:cNvSpPr txBox="1">
            <a:spLocks/>
          </p:cNvSpPr>
          <p:nvPr/>
        </p:nvSpPr>
        <p:spPr bwMode="gray">
          <a:xfrm>
            <a:off x="5731469" y="4116688"/>
            <a:ext cx="1828042" cy="76944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Capture vitals</a:t>
            </a:r>
          </a:p>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Access RPM </a:t>
            </a:r>
            <a:b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and labs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2" name="Text Placeholder"/>
          <p:cNvSpPr txBox="1">
            <a:spLocks/>
          </p:cNvSpPr>
          <p:nvPr/>
        </p:nvSpPr>
        <p:spPr bwMode="gray">
          <a:xfrm>
            <a:off x="7657522" y="4116588"/>
            <a:ext cx="3022118" cy="76944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Integrate virtual visit data </a:t>
            </a:r>
            <a:b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into EMR</a:t>
            </a:r>
          </a:p>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Add training and quality protocols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4" name="TextBox 33"/>
          <p:cNvSpPr txBox="1"/>
          <p:nvPr/>
        </p:nvSpPr>
        <p:spPr bwMode="gray">
          <a:xfrm>
            <a:off x="6410216" y="5690606"/>
            <a:ext cx="4269424" cy="461665"/>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Expansion beyond checkups and e-consults </a:t>
            </a:r>
            <a:b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to effective hospital-at-home </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469" y="5677458"/>
            <a:ext cx="572586" cy="4294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469" y="2775203"/>
            <a:ext cx="390130" cy="450150"/>
          </a:xfrm>
          <a:prstGeom prst="rect">
            <a:avLst/>
          </a:prstGeom>
        </p:spPr>
      </p:pic>
    </p:spTree>
    <p:extLst>
      <p:ext uri="{BB962C8B-B14F-4D97-AF65-F5344CB8AC3E}">
        <p14:creationId xmlns:p14="http://schemas.microsoft.com/office/powerpoint/2010/main" val="2830661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Provider organizations getting ready to pivot despite lack of clarity from payers</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Emerging tension in early planning for telehealth’s future</a:t>
            </a:r>
            <a:endParaRPr lang="en-US" dirty="0"/>
          </a:p>
        </p:txBody>
      </p:sp>
      <p:sp>
        <p:nvSpPr>
          <p:cNvPr id="6" name="Footer Placeholder 5"/>
          <p:cNvSpPr>
            <a:spLocks noGrp="1"/>
          </p:cNvSpPr>
          <p:nvPr>
            <p:ph type="ftr"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9E9E9E"/>
                </a:solidFill>
                <a:effectLst/>
                <a:uLnTx/>
                <a:uFillTx/>
                <a:latin typeface="Arial" panose="020B0604020202020204"/>
                <a:ea typeface="+mn-ea"/>
                <a:cs typeface="+mn-cs"/>
              </a:rPr>
              <a:t>[Insert program name interviews and analysis.]</a:t>
            </a:r>
            <a:endParaRPr kumimoji="0" lang="en-US" sz="800" b="0" i="0" u="none" strike="noStrike" kern="1200" cap="none" spc="0" normalizeH="0" baseline="0" noProof="0" dirty="0">
              <a:ln>
                <a:noFill/>
              </a:ln>
              <a:solidFill>
                <a:srgbClr val="9E9E9E"/>
              </a:solidFill>
              <a:effectLst/>
              <a:uLnTx/>
              <a:uFillTx/>
              <a:latin typeface="Arial" panose="020B0604020202020204"/>
              <a:ea typeface="+mn-ea"/>
              <a:cs typeface="+mn-cs"/>
            </a:endParaRPr>
          </a:p>
        </p:txBody>
      </p:sp>
      <p:sp>
        <p:nvSpPr>
          <p:cNvPr id="15" name="TextBox 14"/>
          <p:cNvSpPr txBox="1"/>
          <p:nvPr/>
        </p:nvSpPr>
        <p:spPr bwMode="gray">
          <a:xfrm>
            <a:off x="612774" y="2179133"/>
            <a:ext cx="305943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Providers and systems making plans for expanded telehealth</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7" name="TextBox 16"/>
          <p:cNvSpPr txBox="1"/>
          <p:nvPr/>
        </p:nvSpPr>
        <p:spPr bwMode="gray">
          <a:xfrm>
            <a:off x="4301738" y="2167657"/>
            <a:ext cx="38000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Payers not showing their hand </a:t>
            </a:r>
            <a:b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beyond public health emergency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8" name="Text Placeholder"/>
          <p:cNvSpPr txBox="1">
            <a:spLocks/>
          </p:cNvSpPr>
          <p:nvPr/>
        </p:nvSpPr>
        <p:spPr bwMode="gray">
          <a:xfrm>
            <a:off x="612773" y="3639255"/>
            <a:ext cx="3200400" cy="2000548"/>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Early efforts to model medium- </a:t>
            </a:r>
            <a:b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and long-term consumer demand for telehealth</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Considering implications of broad use of telehealth on physician hiring, retention, and contracting</a:t>
            </a:r>
          </a:p>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Re-evaluating physical assets and “brick and mortar” footprint</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9" name="Text Placeholder"/>
          <p:cNvSpPr txBox="1">
            <a:spLocks/>
          </p:cNvSpPr>
          <p:nvPr/>
        </p:nvSpPr>
        <p:spPr bwMode="gray">
          <a:xfrm>
            <a:off x="4301738" y="3639257"/>
            <a:ext cx="3200400" cy="1461939"/>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Current Medicare reimbursement parity for virtual and in-person visits is not permanent</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17" marR="0" lvl="0" indent="-169817"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Plans worry that post-</a:t>
            </a:r>
            <a:r>
              <a:rPr kumimoji="0" lang="en-US" sz="1500" b="0" i="0" u="none" strike="noStrike" kern="1200" cap="none" spc="0" normalizeH="0" baseline="0" noProof="0" dirty="0" err="1" smtClean="0">
                <a:ln>
                  <a:noFill/>
                </a:ln>
                <a:solidFill>
                  <a:srgbClr val="323E48"/>
                </a:solidFill>
                <a:effectLst/>
                <a:uLnTx/>
                <a:uFillTx/>
                <a:latin typeface="Arial" panose="020B0604020202020204"/>
                <a:ea typeface="+mn-ea"/>
                <a:cs typeface="+mn-cs"/>
              </a:rPr>
              <a:t>Covid</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telehealth will be a complement to care, not an alternative</a:t>
            </a:r>
          </a:p>
        </p:txBody>
      </p:sp>
      <p:sp>
        <p:nvSpPr>
          <p:cNvPr id="23" name="Text Placeholder">
            <a:extLst>
              <a:ext uri="{FF2B5EF4-FFF2-40B4-BE49-F238E27FC236}">
                <a16:creationId xmlns:a16="http://schemas.microsoft.com/office/drawing/2014/main" id="{81C455EC-B1BA-2544-8858-C78597DCD6BA}"/>
              </a:ext>
            </a:extLst>
          </p:cNvPr>
          <p:cNvSpPr txBox="1">
            <a:spLocks/>
          </p:cNvSpPr>
          <p:nvPr/>
        </p:nvSpPr>
        <p:spPr bwMode="gray">
          <a:xfrm>
            <a:off x="8519472" y="2246082"/>
            <a:ext cx="3056957" cy="3277820"/>
          </a:xfrm>
          <a:prstGeom prst="rect">
            <a:avLst/>
          </a:prstGeom>
          <a:ln w="19050">
            <a:solidFill>
              <a:schemeClr val="accent1"/>
            </a:solidFill>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Making the case for reimbursement parity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Provide data on telehealth visits as a </a:t>
            </a: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viable care delivery channel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in their own right </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Demonstrate how telehealth reimbursement parity can help </a:t>
            </a: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meet payers’ and purchasers’ business objectives</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AC43596D-963B-1744-A790-6C0427E06903}"/>
              </a:ext>
            </a:extLst>
          </p:cNvPr>
          <p:cNvSpPr txBox="1"/>
          <p:nvPr/>
        </p:nvSpPr>
        <p:spPr bwMode="gray">
          <a:xfrm>
            <a:off x="8365814" y="2246082"/>
            <a:ext cx="1627818" cy="184666"/>
          </a:xfrm>
          <a:prstGeom prst="rect">
            <a:avLst/>
          </a:prstGeom>
          <a:solidFill>
            <a:schemeClr val="bg1"/>
          </a:solidFill>
          <a:ln w="38100">
            <a:solidFill>
              <a:schemeClr val="bg1"/>
            </a:solidFill>
          </a:ln>
        </p:spPr>
        <p:txBody>
          <a:bodyPr vert="horz" wrap="none" lIns="0" tIns="0" rIns="182880" bIns="0" rtlCol="0">
            <a:spAutoFit/>
          </a:bodyPr>
          <a:lstStyle/>
          <a:p>
            <a:pPr marL="457200" marR="0" lvl="0" indent="-454025" algn="l" defTabSz="914400" rtl="0" eaLnBrk="1" fontAlgn="auto" latinLnBrk="0" hangingPunct="1">
              <a:lnSpc>
                <a:spcPct val="100000"/>
              </a:lnSpc>
              <a:spcBef>
                <a:spcPts val="600"/>
              </a:spcBef>
              <a:spcAft>
                <a:spcPts val="0"/>
              </a:spcAft>
              <a:buClrTx/>
              <a:buSzPct val="200000"/>
              <a:buFontTx/>
              <a:buBlip>
                <a:blip r:embed="rId3"/>
              </a:buBlip>
              <a:tabLst/>
              <a:defRPr/>
            </a:pPr>
            <a:r>
              <a:rPr kumimoji="0" lang="en-US" sz="1800" b="0" i="0" u="none" strike="noStrike" kern="1200" cap="none" spc="30" normalizeH="0" baseline="36000" noProof="0" dirty="0" smtClean="0">
                <a:ln>
                  <a:noFill/>
                </a:ln>
                <a:solidFill>
                  <a:srgbClr val="9E9E9E"/>
                </a:solidFill>
                <a:effectLst/>
                <a:uLnTx/>
                <a:uFillTx/>
                <a:latin typeface="Arial" panose="020B0604020202020204"/>
                <a:ea typeface="+mn-ea"/>
                <a:cs typeface="+mn-cs"/>
              </a:rPr>
              <a:t>NEXT STEPS</a:t>
            </a:r>
            <a:endParaRPr kumimoji="0" lang="en-US" sz="1800" b="0" i="0" u="none" strike="noStrike" kern="1200" cap="none" spc="30" normalizeH="0" baseline="36000" noProof="0" dirty="0">
              <a:ln>
                <a:noFill/>
              </a:ln>
              <a:solidFill>
                <a:srgbClr val="9E9E9E"/>
              </a:solidFill>
              <a:effectLst/>
              <a:uLnTx/>
              <a:uFillTx/>
              <a:latin typeface="Arial" panose="020B0604020202020204"/>
              <a:ea typeface="+mn-ea"/>
              <a:cs typeface="+mn-cs"/>
            </a:endParaRPr>
          </a:p>
        </p:txBody>
      </p:sp>
      <p:pic>
        <p:nvPicPr>
          <p:cNvPr id="25" name="Picture 24"/>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617702" y="2820580"/>
            <a:ext cx="669671" cy="669671"/>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738" y="2818125"/>
            <a:ext cx="462702" cy="663107"/>
          </a:xfrm>
          <a:prstGeom prst="rect">
            <a:avLst/>
          </a:prstGeom>
        </p:spPr>
      </p:pic>
    </p:spTree>
    <p:extLst>
      <p:ext uri="{BB962C8B-B14F-4D97-AF65-F5344CB8AC3E}">
        <p14:creationId xmlns:p14="http://schemas.microsoft.com/office/powerpoint/2010/main" val="303235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Basic patient engagement and retention efforts will require effective telehealth</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Telehealth poised to become “table stakes” in health care</a:t>
            </a:r>
            <a:endParaRPr lang="en-US" dirty="0"/>
          </a:p>
        </p:txBody>
      </p:sp>
      <p:sp>
        <p:nvSpPr>
          <p:cNvPr id="9" name="Footer Placeholder 8"/>
          <p:cNvSpPr>
            <a:spLocks noGrp="1"/>
          </p:cNvSpPr>
          <p:nvPr>
            <p:ph type="ftr" sz="quarter" idx="30"/>
          </p:nvPr>
        </p:nvSpPr>
        <p:spPr/>
        <p:txBody>
          <a:bodyPr/>
          <a:lstStyle/>
          <a:p>
            <a:r>
              <a:rPr lang="en-US" smtClean="0"/>
              <a:t>Health Care IT Advisor research and analysis.</a:t>
            </a:r>
            <a:endParaRPr lang="en-US" dirty="0"/>
          </a:p>
        </p:txBody>
      </p:sp>
      <p:sp>
        <p:nvSpPr>
          <p:cNvPr id="8" name="TextBox 7"/>
          <p:cNvSpPr txBox="1"/>
          <p:nvPr/>
        </p:nvSpPr>
        <p:spPr bwMode="gray">
          <a:xfrm>
            <a:off x="612775" y="1743045"/>
            <a:ext cx="5007781" cy="246221"/>
          </a:xfrm>
          <a:prstGeom prst="rect">
            <a:avLst/>
          </a:prstGeom>
        </p:spPr>
        <p:txBody>
          <a:bodyPr vert="horz" wrap="none" lIns="0" tIns="0" rIns="0" bIns="0" rtlCol="0">
            <a:spAutoFit/>
          </a:bodyPr>
          <a:lstStyle/>
          <a:p>
            <a:pPr>
              <a:spcBef>
                <a:spcPts val="600"/>
              </a:spcBef>
              <a:buClr>
                <a:schemeClr val="accent6"/>
              </a:buClr>
            </a:pPr>
            <a:r>
              <a:rPr lang="en-US" sz="1600" b="1" dirty="0" smtClean="0"/>
              <a:t>Elevated expectations for telehealth post-COVID-19</a:t>
            </a:r>
          </a:p>
        </p:txBody>
      </p:sp>
      <p:pic>
        <p:nvPicPr>
          <p:cNvPr id="10" name="Picture 9"/>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663038" y="2401617"/>
            <a:ext cx="592141" cy="592141"/>
          </a:xfrm>
          <a:prstGeom prst="rect">
            <a:avLst/>
          </a:prstGeom>
        </p:spPr>
      </p:pic>
      <p:sp>
        <p:nvSpPr>
          <p:cNvPr id="11" name="TextBox 10"/>
          <p:cNvSpPr txBox="1"/>
          <p:nvPr/>
        </p:nvSpPr>
        <p:spPr bwMode="gray">
          <a:xfrm>
            <a:off x="1427854" y="2401617"/>
            <a:ext cx="1966510" cy="461665"/>
          </a:xfrm>
          <a:prstGeom prst="rect">
            <a:avLst/>
          </a:prstGeom>
        </p:spPr>
        <p:txBody>
          <a:bodyPr vert="horz" wrap="square" lIns="0" tIns="0" rIns="0" bIns="0" rtlCol="0">
            <a:spAutoFit/>
          </a:bodyPr>
          <a:lstStyle/>
          <a:p>
            <a:pPr>
              <a:spcBef>
                <a:spcPts val="600"/>
              </a:spcBef>
              <a:buClr>
                <a:schemeClr val="accent6"/>
              </a:buClr>
            </a:pPr>
            <a:r>
              <a:rPr lang="en-US" sz="1500" b="1" dirty="0" smtClean="0"/>
              <a:t>Integrated and well-supported services</a:t>
            </a:r>
          </a:p>
        </p:txBody>
      </p:sp>
      <p:sp>
        <p:nvSpPr>
          <p:cNvPr id="12" name="TextBox 11"/>
          <p:cNvSpPr txBox="1"/>
          <p:nvPr/>
        </p:nvSpPr>
        <p:spPr bwMode="gray">
          <a:xfrm>
            <a:off x="1427854" y="3082892"/>
            <a:ext cx="2493396" cy="1154162"/>
          </a:xfrm>
          <a:prstGeom prst="rect">
            <a:avLst/>
          </a:prstGeom>
        </p:spPr>
        <p:txBody>
          <a:bodyPr vert="horz" wrap="square" lIns="0" tIns="0" rIns="0" bIns="0" rtlCol="0">
            <a:spAutoFit/>
          </a:bodyPr>
          <a:lstStyle/>
          <a:p>
            <a:pPr>
              <a:spcBef>
                <a:spcPts val="600"/>
              </a:spcBef>
              <a:buClr>
                <a:schemeClr val="accent6"/>
              </a:buClr>
            </a:pPr>
            <a:r>
              <a:rPr lang="en-US" sz="1500" dirty="0" smtClean="0"/>
              <a:t>Patchwork of point solutions is insufficient for integrating telehealth across care continuum—or meeting unexpected demand surge</a:t>
            </a:r>
          </a:p>
        </p:txBody>
      </p:sp>
      <p:pic>
        <p:nvPicPr>
          <p:cNvPr id="13" name="Picture 12"/>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4267211" y="2401617"/>
            <a:ext cx="720425" cy="595938"/>
          </a:xfrm>
          <a:prstGeom prst="rect">
            <a:avLst/>
          </a:prstGeom>
        </p:spPr>
      </p:pic>
      <p:sp>
        <p:nvSpPr>
          <p:cNvPr id="14" name="TextBox 13"/>
          <p:cNvSpPr txBox="1"/>
          <p:nvPr/>
        </p:nvSpPr>
        <p:spPr bwMode="gray">
          <a:xfrm>
            <a:off x="5177729" y="2401617"/>
            <a:ext cx="2286000" cy="461665"/>
          </a:xfrm>
          <a:prstGeom prst="rect">
            <a:avLst/>
          </a:prstGeom>
        </p:spPr>
        <p:txBody>
          <a:bodyPr vert="horz" wrap="square" lIns="0" tIns="0" rIns="0" bIns="0" rtlCol="0">
            <a:spAutoFit/>
          </a:bodyPr>
          <a:lstStyle/>
          <a:p>
            <a:pPr>
              <a:spcBef>
                <a:spcPts val="600"/>
              </a:spcBef>
              <a:buClr>
                <a:schemeClr val="accent6"/>
              </a:buClr>
            </a:pPr>
            <a:r>
              <a:rPr lang="en-US" sz="1500" b="1" dirty="0" smtClean="0"/>
              <a:t>Seamless experience for patients and providers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7974" y="2401617"/>
            <a:ext cx="831630" cy="592141"/>
          </a:xfrm>
          <a:prstGeom prst="rect">
            <a:avLst/>
          </a:prstGeom>
        </p:spPr>
      </p:pic>
      <p:sp>
        <p:nvSpPr>
          <p:cNvPr id="16" name="TextBox 15"/>
          <p:cNvSpPr txBox="1"/>
          <p:nvPr/>
        </p:nvSpPr>
        <p:spPr bwMode="gray">
          <a:xfrm>
            <a:off x="9091720" y="2400300"/>
            <a:ext cx="2286000" cy="461665"/>
          </a:xfrm>
          <a:prstGeom prst="rect">
            <a:avLst/>
          </a:prstGeom>
        </p:spPr>
        <p:txBody>
          <a:bodyPr vert="horz" wrap="square" lIns="0" tIns="0" rIns="0" bIns="0" rtlCol="0">
            <a:spAutoFit/>
          </a:bodyPr>
          <a:lstStyle/>
          <a:p>
            <a:pPr>
              <a:spcBef>
                <a:spcPts val="600"/>
              </a:spcBef>
              <a:buClr>
                <a:schemeClr val="accent6"/>
              </a:buClr>
            </a:pPr>
            <a:r>
              <a:rPr lang="en-US" sz="1500" b="1" dirty="0" smtClean="0"/>
              <a:t>Ongoing promotion </a:t>
            </a:r>
            <a:br>
              <a:rPr lang="en-US" sz="1500" b="1" dirty="0" smtClean="0"/>
            </a:br>
            <a:r>
              <a:rPr lang="en-US" sz="1500" b="1" dirty="0" smtClean="0"/>
              <a:t>to patients</a:t>
            </a:r>
          </a:p>
        </p:txBody>
      </p:sp>
      <p:sp>
        <p:nvSpPr>
          <p:cNvPr id="17" name="TextBox 16"/>
          <p:cNvSpPr txBox="1"/>
          <p:nvPr/>
        </p:nvSpPr>
        <p:spPr bwMode="gray">
          <a:xfrm>
            <a:off x="5177729" y="3082892"/>
            <a:ext cx="2493396" cy="923330"/>
          </a:xfrm>
          <a:prstGeom prst="rect">
            <a:avLst/>
          </a:prstGeom>
        </p:spPr>
        <p:txBody>
          <a:bodyPr vert="horz" wrap="square" lIns="0" tIns="0" rIns="0" bIns="0" rtlCol="0">
            <a:spAutoFit/>
          </a:bodyPr>
          <a:lstStyle/>
          <a:p>
            <a:pPr>
              <a:spcBef>
                <a:spcPts val="600"/>
              </a:spcBef>
              <a:buClr>
                <a:schemeClr val="accent6"/>
              </a:buClr>
            </a:pPr>
            <a:r>
              <a:rPr lang="en-US" sz="1500" dirty="0" smtClean="0"/>
              <a:t>Sustained adoption depends on providing an experience that is convenient for patients and fits clinicians’ workflows</a:t>
            </a:r>
          </a:p>
        </p:txBody>
      </p:sp>
      <p:sp>
        <p:nvSpPr>
          <p:cNvPr id="18" name="TextBox 17"/>
          <p:cNvSpPr txBox="1"/>
          <p:nvPr/>
        </p:nvSpPr>
        <p:spPr bwMode="gray">
          <a:xfrm>
            <a:off x="9091720" y="3082892"/>
            <a:ext cx="2493396" cy="923330"/>
          </a:xfrm>
          <a:prstGeom prst="rect">
            <a:avLst/>
          </a:prstGeom>
        </p:spPr>
        <p:txBody>
          <a:bodyPr vert="horz" wrap="square" lIns="0" tIns="0" rIns="0" bIns="0" rtlCol="0">
            <a:spAutoFit/>
          </a:bodyPr>
          <a:lstStyle/>
          <a:p>
            <a:pPr>
              <a:spcBef>
                <a:spcPts val="600"/>
              </a:spcBef>
              <a:buClr>
                <a:schemeClr val="accent6"/>
              </a:buClr>
            </a:pPr>
            <a:r>
              <a:rPr lang="en-US" sz="1500" dirty="0" smtClean="0"/>
              <a:t>Providers must invest in awareness of virtual options in the absence of sustained and free media coverage</a:t>
            </a:r>
          </a:p>
        </p:txBody>
      </p:sp>
      <p:grpSp>
        <p:nvGrpSpPr>
          <p:cNvPr id="6" name="Group 5"/>
          <p:cNvGrpSpPr/>
          <p:nvPr/>
        </p:nvGrpSpPr>
        <p:grpSpPr>
          <a:xfrm>
            <a:off x="770729" y="4677932"/>
            <a:ext cx="10531679" cy="1107996"/>
            <a:chOff x="770729" y="4800095"/>
            <a:chExt cx="10531679" cy="1107996"/>
          </a:xfrm>
        </p:grpSpPr>
        <p:sp>
          <p:nvSpPr>
            <p:cNvPr id="19" name="Text Placeholder">
              <a:extLst>
                <a:ext uri="{FF2B5EF4-FFF2-40B4-BE49-F238E27FC236}">
                  <a16:creationId xmlns:a16="http://schemas.microsoft.com/office/drawing/2014/main" id="{81C455EC-B1BA-2544-8858-C78597DCD6BA}"/>
                </a:ext>
              </a:extLst>
            </p:cNvPr>
            <p:cNvSpPr txBox="1">
              <a:spLocks/>
            </p:cNvSpPr>
            <p:nvPr/>
          </p:nvSpPr>
          <p:spPr bwMode="gray">
            <a:xfrm>
              <a:off x="948481" y="4800095"/>
              <a:ext cx="10353927" cy="1107996"/>
            </a:xfrm>
            <a:prstGeom prst="rect">
              <a:avLst/>
            </a:prstGeom>
            <a:ln w="19050">
              <a:solidFill>
                <a:schemeClr val="accent1"/>
              </a:solidFill>
              <a:miter lim="800000"/>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dirty="0" smtClean="0"/>
                <a:t>Expanded telehealth adoption must not ignore care disparities</a:t>
              </a:r>
              <a:endParaRPr lang="en-US" sz="1600" b="1" dirty="0"/>
            </a:p>
            <a:p>
              <a:pPr marL="0" indent="0">
                <a:buNone/>
              </a:pPr>
              <a:r>
                <a:rPr lang="en-US" dirty="0" smtClean="0"/>
                <a:t>Delivery models reliant on patient access to technology and internet must not overlook the already underserved. </a:t>
              </a:r>
              <a:endParaRPr lang="en-US" dirty="0"/>
            </a:p>
          </p:txBody>
        </p:sp>
        <p:sp>
          <p:nvSpPr>
            <p:cNvPr id="21" name="TextBox 20">
              <a:extLst>
                <a:ext uri="{FF2B5EF4-FFF2-40B4-BE49-F238E27FC236}">
                  <a16:creationId xmlns:a16="http://schemas.microsoft.com/office/drawing/2014/main" id="{AC43596D-963B-1744-A790-6C0427E06903}"/>
                </a:ext>
              </a:extLst>
            </p:cNvPr>
            <p:cNvSpPr txBox="1"/>
            <p:nvPr/>
          </p:nvSpPr>
          <p:spPr bwMode="gray">
            <a:xfrm>
              <a:off x="770729" y="4800095"/>
              <a:ext cx="1356782"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200000"/>
                <a:buBlip>
                  <a:blip r:embed="rId6"/>
                </a:buBlip>
              </a:pPr>
              <a:r>
                <a:rPr lang="en-US" spc="30" baseline="36000" dirty="0" smtClean="0">
                  <a:solidFill>
                    <a:schemeClr val="accent2"/>
                  </a:solidFill>
                </a:rPr>
                <a:t>CAUTION</a:t>
              </a:r>
              <a:endParaRPr lang="en-US" spc="30" baseline="36000" dirty="0">
                <a:solidFill>
                  <a:schemeClr val="accent2"/>
                </a:solidFill>
              </a:endParaRPr>
            </a:p>
          </p:txBody>
        </p:sp>
      </p:grpSp>
    </p:spTree>
    <p:extLst>
      <p:ext uri="{BB962C8B-B14F-4D97-AF65-F5344CB8AC3E}">
        <p14:creationId xmlns:p14="http://schemas.microsoft.com/office/powerpoint/2010/main" val="179129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a:xfrm>
            <a:off x="9234054" y="6015549"/>
            <a:ext cx="2342375" cy="152219"/>
          </a:xfrm>
        </p:spPr>
        <p:txBody>
          <a:bodyPr/>
          <a:lstStyle/>
          <a:p>
            <a:r>
              <a:rPr lang="en-US" dirty="0" smtClean="0"/>
              <a:t>Source: </a:t>
            </a:r>
            <a:r>
              <a:rPr lang="en-US" dirty="0" err="1" smtClean="0"/>
              <a:t>Amwell</a:t>
            </a:r>
            <a:r>
              <a:rPr lang="en-US" dirty="0" smtClean="0"/>
              <a:t>, Telehealth Index: 2019 Physician Survey.</a:t>
            </a:r>
            <a:endParaRPr lang="en-US" dirty="0"/>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“National demonstration” addresses four prominent barriers to telehealth</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COVID-19 serves to answer physicians’ greatest concerns</a:t>
            </a:r>
            <a:endParaRPr lang="en-US" dirty="0"/>
          </a:p>
        </p:txBody>
      </p:sp>
      <p:grpSp>
        <p:nvGrpSpPr>
          <p:cNvPr id="13" name="Group 12"/>
          <p:cNvGrpSpPr/>
          <p:nvPr/>
        </p:nvGrpSpPr>
        <p:grpSpPr>
          <a:xfrm>
            <a:off x="1295215" y="2249093"/>
            <a:ext cx="9601569" cy="3766456"/>
            <a:chOff x="1977656" y="2249093"/>
            <a:chExt cx="9601569" cy="3766456"/>
          </a:xfrm>
        </p:grpSpPr>
        <p:graphicFrame>
          <p:nvGraphicFramePr>
            <p:cNvPr id="6" name="Chart 5"/>
            <p:cNvGraphicFramePr/>
            <p:nvPr>
              <p:extLst>
                <p:ext uri="{D42A27DB-BD31-4B8C-83A1-F6EECF244321}">
                  <p14:modId xmlns:p14="http://schemas.microsoft.com/office/powerpoint/2010/main" val="782540381"/>
                </p:ext>
              </p:extLst>
            </p:nvPr>
          </p:nvGraphicFramePr>
          <p:xfrm>
            <a:off x="3107269" y="2249093"/>
            <a:ext cx="8471956" cy="3766456"/>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977656" y="2612302"/>
              <a:ext cx="1984864" cy="2513597"/>
              <a:chOff x="1977656" y="2612302"/>
              <a:chExt cx="1984864" cy="2513597"/>
            </a:xfrm>
          </p:grpSpPr>
          <p:sp>
            <p:nvSpPr>
              <p:cNvPr id="7" name="TextBox 6">
                <a:extLst>
                  <a:ext uri="{FF2B5EF4-FFF2-40B4-BE49-F238E27FC236}">
                    <a16:creationId xmlns:a16="http://schemas.microsoft.com/office/drawing/2014/main" id="{C93016EB-E709-8444-90AD-E98567449F5A}"/>
                  </a:ext>
                </a:extLst>
              </p:cNvPr>
              <p:cNvSpPr txBox="1"/>
              <p:nvPr/>
            </p:nvSpPr>
            <p:spPr bwMode="gray">
              <a:xfrm>
                <a:off x="2658140" y="2612302"/>
                <a:ext cx="1304380" cy="215444"/>
              </a:xfrm>
              <a:prstGeom prst="rect">
                <a:avLst/>
              </a:prstGeom>
              <a:noFill/>
            </p:spPr>
            <p:txBody>
              <a:bodyPr wrap="square" lIns="0" tIns="0" rIns="0" bIns="0" rtlCol="0">
                <a:spAutoFit/>
              </a:bodyPr>
              <a:lstStyle/>
              <a:p>
                <a:pPr algn="r"/>
                <a:r>
                  <a:rPr lang="en-US" sz="1400" i="1" dirty="0" smtClean="0"/>
                  <a:t>Reimbursement</a:t>
                </a:r>
                <a:endParaRPr lang="en-US" sz="1400" i="1" dirty="0"/>
              </a:p>
            </p:txBody>
          </p:sp>
          <p:sp>
            <p:nvSpPr>
              <p:cNvPr id="8" name="TextBox 7">
                <a:extLst>
                  <a:ext uri="{FF2B5EF4-FFF2-40B4-BE49-F238E27FC236}">
                    <a16:creationId xmlns:a16="http://schemas.microsoft.com/office/drawing/2014/main" id="{C93016EB-E709-8444-90AD-E98567449F5A}"/>
                  </a:ext>
                </a:extLst>
              </p:cNvPr>
              <p:cNvSpPr txBox="1"/>
              <p:nvPr/>
            </p:nvSpPr>
            <p:spPr bwMode="gray">
              <a:xfrm>
                <a:off x="1977656" y="3314984"/>
                <a:ext cx="1984864" cy="430887"/>
              </a:xfrm>
              <a:prstGeom prst="rect">
                <a:avLst/>
              </a:prstGeom>
              <a:noFill/>
            </p:spPr>
            <p:txBody>
              <a:bodyPr wrap="square" lIns="0" tIns="0" rIns="0" bIns="0" rtlCol="0">
                <a:spAutoFit/>
              </a:bodyPr>
              <a:lstStyle/>
              <a:p>
                <a:pPr algn="r"/>
                <a:r>
                  <a:rPr lang="en-US" sz="1400" i="1" dirty="0" smtClean="0"/>
                  <a:t>Questions about </a:t>
                </a:r>
                <a:br>
                  <a:rPr lang="en-US" sz="1400" i="1" dirty="0" smtClean="0"/>
                </a:br>
                <a:r>
                  <a:rPr lang="en-US" sz="1400" i="1" dirty="0" smtClean="0"/>
                  <a:t>clinical appropriateness</a:t>
                </a:r>
                <a:endParaRPr lang="en-US" sz="1400" i="1" dirty="0"/>
              </a:p>
            </p:txBody>
          </p:sp>
          <p:sp>
            <p:nvSpPr>
              <p:cNvPr id="10" name="TextBox 9">
                <a:extLst>
                  <a:ext uri="{FF2B5EF4-FFF2-40B4-BE49-F238E27FC236}">
                    <a16:creationId xmlns:a16="http://schemas.microsoft.com/office/drawing/2014/main" id="{C93016EB-E709-8444-90AD-E98567449F5A}"/>
                  </a:ext>
                </a:extLst>
              </p:cNvPr>
              <p:cNvSpPr txBox="1"/>
              <p:nvPr/>
            </p:nvSpPr>
            <p:spPr bwMode="gray">
              <a:xfrm>
                <a:off x="1977656" y="4205438"/>
                <a:ext cx="1984864" cy="215444"/>
              </a:xfrm>
              <a:prstGeom prst="rect">
                <a:avLst/>
              </a:prstGeom>
              <a:noFill/>
            </p:spPr>
            <p:txBody>
              <a:bodyPr wrap="square" lIns="0" tIns="0" rIns="0" bIns="0" rtlCol="0">
                <a:spAutoFit/>
              </a:bodyPr>
              <a:lstStyle/>
              <a:p>
                <a:pPr algn="r"/>
                <a:r>
                  <a:rPr lang="en-US" sz="1400" i="1" dirty="0" smtClean="0"/>
                  <a:t>Lack of physician buy-in</a:t>
                </a:r>
                <a:endParaRPr lang="en-US" sz="1400" i="1" dirty="0"/>
              </a:p>
            </p:txBody>
          </p:sp>
          <p:sp>
            <p:nvSpPr>
              <p:cNvPr id="11" name="TextBox 10">
                <a:extLst>
                  <a:ext uri="{FF2B5EF4-FFF2-40B4-BE49-F238E27FC236}">
                    <a16:creationId xmlns:a16="http://schemas.microsoft.com/office/drawing/2014/main" id="{C93016EB-E709-8444-90AD-E98567449F5A}"/>
                  </a:ext>
                </a:extLst>
              </p:cNvPr>
              <p:cNvSpPr txBox="1"/>
              <p:nvPr/>
            </p:nvSpPr>
            <p:spPr bwMode="gray">
              <a:xfrm>
                <a:off x="1977656" y="4910455"/>
                <a:ext cx="1984864" cy="215444"/>
              </a:xfrm>
              <a:prstGeom prst="rect">
                <a:avLst/>
              </a:prstGeom>
              <a:noFill/>
            </p:spPr>
            <p:txBody>
              <a:bodyPr wrap="square" lIns="0" tIns="0" rIns="0" bIns="0" rtlCol="0">
                <a:spAutoFit/>
              </a:bodyPr>
              <a:lstStyle/>
              <a:p>
                <a:pPr algn="r"/>
                <a:r>
                  <a:rPr lang="en-US" sz="1400" i="1" dirty="0" smtClean="0"/>
                  <a:t>Poor leadership support</a:t>
                </a:r>
                <a:endParaRPr lang="en-US" sz="1400" i="1" dirty="0"/>
              </a:p>
            </p:txBody>
          </p:sp>
        </p:grpSp>
      </p:grpSp>
      <p:sp>
        <p:nvSpPr>
          <p:cNvPr id="14" name="TextBox 13"/>
          <p:cNvSpPr txBox="1"/>
          <p:nvPr/>
        </p:nvSpPr>
        <p:spPr bwMode="gray">
          <a:xfrm>
            <a:off x="612775" y="1748803"/>
            <a:ext cx="4769464" cy="246221"/>
          </a:xfrm>
          <a:prstGeom prst="rect">
            <a:avLst/>
          </a:prstGeom>
          <a:noFill/>
        </p:spPr>
        <p:txBody>
          <a:bodyPr wrap="square" lIns="0" tIns="0" rIns="0" bIns="0" rtlCol="0">
            <a:spAutoFit/>
          </a:bodyPr>
          <a:lstStyle/>
          <a:p>
            <a:r>
              <a:rPr lang="en-US" sz="1600" b="1" dirty="0" smtClean="0"/>
              <a:t>Percentage of physicians citing specific barrier</a:t>
            </a:r>
            <a:endParaRPr lang="en-US" sz="1600" b="1" dirty="0"/>
          </a:p>
        </p:txBody>
      </p:sp>
      <p:sp>
        <p:nvSpPr>
          <p:cNvPr id="9" name="Footer Placeholder 8"/>
          <p:cNvSpPr>
            <a:spLocks noGrp="1"/>
          </p:cNvSpPr>
          <p:nvPr>
            <p:ph type="ftr" sz="quarter" idx="30"/>
          </p:nvPr>
        </p:nvSpPr>
        <p:spPr/>
        <p:txBody>
          <a:bodyPr/>
          <a:lstStyle/>
          <a:p>
            <a:r>
              <a:rPr lang="en-US" smtClean="0"/>
              <a:t>Health Care IT Advisor research and analysis.</a:t>
            </a:r>
            <a:endParaRPr lang="en-US" dirty="0"/>
          </a:p>
        </p:txBody>
      </p:sp>
    </p:spTree>
    <p:extLst>
      <p:ext uri="{BB962C8B-B14F-4D97-AF65-F5344CB8AC3E}">
        <p14:creationId xmlns:p14="http://schemas.microsoft.com/office/powerpoint/2010/main" val="2509903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2"/>
          <p:cNvSpPr>
            <a:spLocks noGrp="1"/>
          </p:cNvSpPr>
          <p:nvPr>
            <p:ph type="body" sz="quarter" idx="27"/>
          </p:nvPr>
        </p:nvSpPr>
        <p:spPr>
          <a:xfrm>
            <a:off x="7961091" y="6060046"/>
            <a:ext cx="3615339" cy="107722"/>
          </a:xfrm>
        </p:spPr>
        <p:txBody>
          <a:bodyPr/>
          <a:lstStyle/>
          <a:p>
            <a:endParaRPr lang="en-US" dirty="0"/>
          </a:p>
        </p:txBody>
      </p:sp>
      <p:sp>
        <p:nvSpPr>
          <p:cNvPr id="50" name="Text Placeholder 3"/>
          <p:cNvSpPr>
            <a:spLocks noGrp="1"/>
          </p:cNvSpPr>
          <p:nvPr>
            <p:ph type="body" sz="quarter" idx="25"/>
          </p:nvPr>
        </p:nvSpPr>
        <p:spPr>
          <a:xfrm>
            <a:off x="612773" y="1108422"/>
            <a:ext cx="10963656" cy="341632"/>
          </a:xfrm>
        </p:spPr>
        <p:txBody>
          <a:bodyPr/>
          <a:lstStyle/>
          <a:p>
            <a:r>
              <a:rPr lang="en-US" dirty="0" smtClean="0"/>
              <a:t>98point6 AI platform allows physicians to focus their time on clinical care</a:t>
            </a:r>
            <a:endParaRPr lang="en-US" dirty="0"/>
          </a:p>
        </p:txBody>
      </p:sp>
      <p:sp>
        <p:nvSpPr>
          <p:cNvPr id="51" name="Title 4"/>
          <p:cNvSpPr>
            <a:spLocks noGrp="1"/>
          </p:cNvSpPr>
          <p:nvPr>
            <p:ph type="title"/>
          </p:nvPr>
        </p:nvSpPr>
        <p:spPr>
          <a:xfrm>
            <a:off x="612773" y="601436"/>
            <a:ext cx="11056713" cy="455509"/>
          </a:xfrm>
        </p:spPr>
        <p:txBody>
          <a:bodyPr/>
          <a:lstStyle/>
          <a:p>
            <a:r>
              <a:rPr lang="en-US" dirty="0" smtClean="0"/>
              <a:t>“Office-less” practice could drastically increase capacity</a:t>
            </a:r>
            <a:endParaRPr lang="en-US" dirty="0"/>
          </a:p>
        </p:txBody>
      </p:sp>
      <p:sp>
        <p:nvSpPr>
          <p:cNvPr id="38" name="TextBox 37"/>
          <p:cNvSpPr txBox="1"/>
          <p:nvPr/>
        </p:nvSpPr>
        <p:spPr bwMode="gray">
          <a:xfrm>
            <a:off x="612396" y="1748240"/>
            <a:ext cx="935438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323E48"/>
                </a:solidFill>
                <a:latin typeface="Arial" panose="020B0604020202020204"/>
              </a:rPr>
              <a:t>AI offloads significant portions of traditional </a:t>
            </a:r>
            <a:r>
              <a:rPr lang="en-US" sz="1600" b="1" dirty="0" err="1" smtClean="0">
                <a:solidFill>
                  <a:srgbClr val="323E48"/>
                </a:solidFill>
                <a:latin typeface="Arial" panose="020B0604020202020204"/>
              </a:rPr>
              <a:t>i</a:t>
            </a: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n-person 45 minute appointment</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grpSp>
        <p:nvGrpSpPr>
          <p:cNvPr id="37" name="Group 36"/>
          <p:cNvGrpSpPr/>
          <p:nvPr/>
        </p:nvGrpSpPr>
        <p:grpSpPr>
          <a:xfrm>
            <a:off x="612396" y="3106131"/>
            <a:ext cx="10963654" cy="287510"/>
            <a:chOff x="634290" y="3128006"/>
            <a:chExt cx="10854290" cy="261261"/>
          </a:xfrm>
        </p:grpSpPr>
        <p:sp>
          <p:nvSpPr>
            <p:cNvPr id="7" name="Chevron 6"/>
            <p:cNvSpPr/>
            <p:nvPr/>
          </p:nvSpPr>
          <p:spPr bwMode="gray">
            <a:xfrm>
              <a:off x="8635689" y="3128010"/>
              <a:ext cx="1911981" cy="261257"/>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marL="0" marR="0" lvl="0" indent="0" algn="ctr" defTabSz="2091006" rtl="0" eaLnBrk="1" fontAlgn="auto" latinLnBrk="0" hangingPunct="1">
                <a:lnSpc>
                  <a:spcPct val="100000"/>
                </a:lnSpc>
                <a:spcBef>
                  <a:spcPts val="0"/>
                </a:spcBef>
                <a:spcAft>
                  <a:spcPts val="0"/>
                </a:spcAft>
                <a:buClrTx/>
                <a:buSzTx/>
                <a:buFontTx/>
                <a:buNone/>
                <a:tabLst/>
                <a:defRPr/>
              </a:pPr>
              <a:endParaRPr kumimoji="0" lang="en-US" sz="1143" b="0" i="1"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Chevron 7"/>
            <p:cNvSpPr/>
            <p:nvPr/>
          </p:nvSpPr>
          <p:spPr bwMode="gray">
            <a:xfrm>
              <a:off x="6691425" y="3128006"/>
              <a:ext cx="2003028" cy="261257"/>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marL="0" marR="0" lvl="0" indent="0" algn="ctr" defTabSz="2091006" rtl="0" eaLnBrk="1" fontAlgn="auto" latinLnBrk="0" hangingPunct="1">
                <a:lnSpc>
                  <a:spcPct val="100000"/>
                </a:lnSpc>
                <a:spcBef>
                  <a:spcPts val="0"/>
                </a:spcBef>
                <a:spcAft>
                  <a:spcPts val="0"/>
                </a:spcAft>
                <a:buClrTx/>
                <a:buSzTx/>
                <a:buFontTx/>
                <a:buNone/>
                <a:tabLst/>
                <a:defRPr/>
              </a:pPr>
              <a:endParaRPr kumimoji="0" lang="en-US" sz="1143" b="0" i="1"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Chevron 8"/>
            <p:cNvSpPr/>
            <p:nvPr/>
          </p:nvSpPr>
          <p:spPr bwMode="gray">
            <a:xfrm>
              <a:off x="5284261" y="3128006"/>
              <a:ext cx="1456748" cy="261257"/>
            </a:xfrm>
            <a:prstGeom prst="chevron">
              <a:avLst/>
            </a:prstGeom>
            <a:solidFill>
              <a:schemeClr val="accent6"/>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marL="0" marR="0" lvl="0" indent="0" algn="ctr" defTabSz="209100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0" name="Pentagon 9"/>
            <p:cNvSpPr/>
            <p:nvPr/>
          </p:nvSpPr>
          <p:spPr bwMode="gray">
            <a:xfrm>
              <a:off x="634290" y="3128006"/>
              <a:ext cx="4694602" cy="261257"/>
            </a:xfrm>
            <a:prstGeom prst="homePlate">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marL="0" marR="0" lvl="0" indent="0" algn="ctr" defTabSz="2091006" rtl="0" eaLnBrk="1" fontAlgn="auto" latinLnBrk="0" hangingPunct="1">
                <a:lnSpc>
                  <a:spcPct val="100000"/>
                </a:lnSpc>
                <a:spcBef>
                  <a:spcPts val="0"/>
                </a:spcBef>
                <a:spcAft>
                  <a:spcPts val="0"/>
                </a:spcAft>
                <a:buClrTx/>
                <a:buSzTx/>
                <a:buFontTx/>
                <a:buNone/>
                <a:tabLst/>
                <a:defRPr/>
              </a:pPr>
              <a:endParaRPr kumimoji="0" lang="en-US" sz="1143" b="0" i="1"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Chevron 42"/>
            <p:cNvSpPr/>
            <p:nvPr/>
          </p:nvSpPr>
          <p:spPr bwMode="gray">
            <a:xfrm>
              <a:off x="10487066" y="3128006"/>
              <a:ext cx="1001514" cy="261257"/>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marL="0" marR="0" lvl="0" indent="0" algn="ctr" defTabSz="209100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grpSp>
      <p:sp>
        <p:nvSpPr>
          <p:cNvPr id="11" name="Rectangle 10"/>
          <p:cNvSpPr/>
          <p:nvPr/>
        </p:nvSpPr>
        <p:spPr bwMode="gray">
          <a:xfrm>
            <a:off x="2550175" y="2069329"/>
            <a:ext cx="809110" cy="483659"/>
          </a:xfrm>
          <a:prstGeom prst="rect">
            <a:avLst/>
          </a:prstGeom>
        </p:spPr>
        <p:txBody>
          <a:bodyPr vert="horz"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43" b="0" i="0" u="none" strike="noStrike" kern="1200" cap="none" spc="0" normalizeH="0" baseline="0" noProof="0" dirty="0" smtClean="0">
                <a:ln>
                  <a:noFill/>
                </a:ln>
                <a:effectLst/>
                <a:uLnTx/>
                <a:uFillTx/>
                <a:latin typeface="Arial" panose="020B0604020202020204"/>
                <a:ea typeface="+mn-ea"/>
                <a:cs typeface="+mn-cs"/>
              </a:rPr>
              <a:t>50%</a:t>
            </a:r>
            <a:endParaRPr kumimoji="0" lang="en-US" sz="3143" b="0" i="0" u="none" strike="noStrike" kern="1200" cap="none" spc="0" normalizeH="0" baseline="0" noProof="0" dirty="0">
              <a:ln>
                <a:noFill/>
              </a:ln>
              <a:effectLst/>
              <a:uLnTx/>
              <a:uFillTx/>
              <a:latin typeface="Arial" panose="020B0604020202020204"/>
              <a:ea typeface="+mn-ea"/>
              <a:cs typeface="+mn-cs"/>
            </a:endParaRPr>
          </a:p>
        </p:txBody>
      </p:sp>
      <p:sp>
        <p:nvSpPr>
          <p:cNvPr id="13" name="Oval 12"/>
          <p:cNvSpPr/>
          <p:nvPr/>
        </p:nvSpPr>
        <p:spPr bwMode="gray">
          <a:xfrm>
            <a:off x="9455974" y="2936924"/>
            <a:ext cx="589274" cy="589274"/>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4F5861"/>
              </a:solidFill>
              <a:effectLst/>
              <a:uLnTx/>
              <a:uFillTx/>
              <a:latin typeface="Arial" panose="020B0604020202020204"/>
              <a:ea typeface="+mn-ea"/>
              <a:cs typeface="+mn-cs"/>
            </a:endParaRPr>
          </a:p>
        </p:txBody>
      </p:sp>
      <p:sp>
        <p:nvSpPr>
          <p:cNvPr id="15" name="TextBox 14"/>
          <p:cNvSpPr txBox="1"/>
          <p:nvPr/>
        </p:nvSpPr>
        <p:spPr bwMode="gray">
          <a:xfrm>
            <a:off x="9307302" y="2585552"/>
            <a:ext cx="88661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Charting</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6" name="Rectangle 15"/>
          <p:cNvSpPr/>
          <p:nvPr/>
        </p:nvSpPr>
        <p:spPr bwMode="gray">
          <a:xfrm>
            <a:off x="9341189" y="2000219"/>
            <a:ext cx="818844" cy="483658"/>
          </a:xfrm>
          <a:prstGeom prst="rect">
            <a:avLst/>
          </a:prstGeom>
        </p:spPr>
        <p:txBody>
          <a:bodyPr vert="horz"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43" b="0" i="0" u="none" strike="noStrike" kern="1200" cap="none" spc="0" normalizeH="0" baseline="0" noProof="0" dirty="0" smtClean="0">
                <a:ln>
                  <a:noFill/>
                </a:ln>
                <a:effectLst/>
                <a:uLnTx/>
                <a:uFillTx/>
                <a:latin typeface="Arial" panose="020B0604020202020204"/>
                <a:ea typeface="+mn-ea"/>
                <a:cs typeface="+mn-cs"/>
              </a:rPr>
              <a:t>20%</a:t>
            </a:r>
            <a:endParaRPr kumimoji="0" lang="en-US" sz="3143" b="0" i="0" u="none" strike="noStrike" kern="1200" cap="none" spc="0" normalizeH="0" baseline="0" noProof="0" dirty="0">
              <a:ln>
                <a:noFill/>
              </a:ln>
              <a:effectLst/>
              <a:uLnTx/>
              <a:uFillTx/>
              <a:latin typeface="Arial" panose="020B0604020202020204"/>
              <a:ea typeface="+mn-ea"/>
              <a:cs typeface="+mn-cs"/>
            </a:endParaRPr>
          </a:p>
        </p:txBody>
      </p:sp>
      <p:sp>
        <p:nvSpPr>
          <p:cNvPr id="17" name="Rectangle 16"/>
          <p:cNvSpPr/>
          <p:nvPr/>
        </p:nvSpPr>
        <p:spPr bwMode="gray">
          <a:xfrm>
            <a:off x="5682923" y="2046446"/>
            <a:ext cx="809051" cy="483658"/>
          </a:xfrm>
          <a:prstGeom prst="rect">
            <a:avLst/>
          </a:prstGeom>
        </p:spPr>
        <p:txBody>
          <a:bodyPr vert="horz"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43" b="0" i="0" u="none" strike="noStrike" kern="1200" cap="none" spc="0" normalizeH="0" baseline="0" noProof="0" dirty="0" smtClean="0">
                <a:ln>
                  <a:noFill/>
                </a:ln>
                <a:solidFill>
                  <a:srgbClr val="CE0E2D"/>
                </a:solidFill>
                <a:effectLst/>
                <a:uLnTx/>
                <a:uFillTx/>
                <a:latin typeface="Arial" panose="020B0604020202020204"/>
                <a:ea typeface="+mn-ea"/>
                <a:cs typeface="+mn-cs"/>
              </a:rPr>
              <a:t>10%</a:t>
            </a:r>
            <a:endParaRPr kumimoji="0" lang="en-US" sz="3143" b="0" i="0" u="none" strike="noStrike" kern="1200" cap="none" spc="0" normalizeH="0" baseline="0" noProof="0" dirty="0">
              <a:ln>
                <a:noFill/>
              </a:ln>
              <a:solidFill>
                <a:srgbClr val="CE0E2D"/>
              </a:solidFill>
              <a:effectLst/>
              <a:uLnTx/>
              <a:uFillTx/>
              <a:latin typeface="Arial" panose="020B0604020202020204"/>
              <a:ea typeface="+mn-ea"/>
              <a:cs typeface="+mn-cs"/>
            </a:endParaRPr>
          </a:p>
        </p:txBody>
      </p:sp>
      <p:sp>
        <p:nvSpPr>
          <p:cNvPr id="18" name="TextBox 17"/>
          <p:cNvSpPr txBox="1"/>
          <p:nvPr/>
        </p:nvSpPr>
        <p:spPr bwMode="gray">
          <a:xfrm>
            <a:off x="5100713" y="2583283"/>
            <a:ext cx="197347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Diagnose and treat</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9" name="Oval 18"/>
          <p:cNvSpPr/>
          <p:nvPr/>
        </p:nvSpPr>
        <p:spPr bwMode="gray">
          <a:xfrm>
            <a:off x="5788178" y="2936924"/>
            <a:ext cx="589274" cy="589273"/>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4F5861"/>
              </a:solidFill>
              <a:effectLst/>
              <a:uLnTx/>
              <a:uFillTx/>
              <a:latin typeface="Arial" panose="020B0604020202020204"/>
              <a:ea typeface="+mn-ea"/>
              <a:cs typeface="+mn-cs"/>
            </a:endParaRPr>
          </a:p>
        </p:txBody>
      </p:sp>
      <p:sp>
        <p:nvSpPr>
          <p:cNvPr id="22" name="Oval 21"/>
          <p:cNvSpPr/>
          <p:nvPr/>
        </p:nvSpPr>
        <p:spPr bwMode="gray">
          <a:xfrm>
            <a:off x="2660093" y="2936924"/>
            <a:ext cx="589274" cy="589273"/>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4F5861"/>
              </a:solidFill>
              <a:effectLst/>
              <a:uLnTx/>
              <a:uFillTx/>
              <a:latin typeface="Arial" panose="020B0604020202020204"/>
              <a:ea typeface="+mn-ea"/>
              <a:cs typeface="+mn-cs"/>
            </a:endParaRPr>
          </a:p>
        </p:txBody>
      </p:sp>
      <p:sp>
        <p:nvSpPr>
          <p:cNvPr id="24" name="Rectangle 23"/>
          <p:cNvSpPr/>
          <p:nvPr/>
        </p:nvSpPr>
        <p:spPr bwMode="gray">
          <a:xfrm>
            <a:off x="7265045" y="2026854"/>
            <a:ext cx="812433" cy="483658"/>
          </a:xfrm>
          <a:prstGeom prst="rect">
            <a:avLst/>
          </a:prstGeom>
        </p:spPr>
        <p:txBody>
          <a:bodyPr vert="horz"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43" b="0" i="0" u="none" strike="noStrike" kern="1200" cap="none" spc="0" normalizeH="0" baseline="0" noProof="0" dirty="0" smtClean="0">
                <a:ln>
                  <a:noFill/>
                </a:ln>
                <a:effectLst/>
                <a:uLnTx/>
                <a:uFillTx/>
                <a:latin typeface="Arial" panose="020B0604020202020204"/>
                <a:ea typeface="+mn-ea"/>
                <a:cs typeface="+mn-cs"/>
              </a:rPr>
              <a:t>18%</a:t>
            </a:r>
            <a:endParaRPr kumimoji="0" lang="en-US" sz="3143" b="0" i="0" u="none" strike="noStrike" kern="1200" cap="none" spc="0" normalizeH="0" baseline="0" noProof="0" dirty="0">
              <a:ln>
                <a:noFill/>
              </a:ln>
              <a:effectLst/>
              <a:uLnTx/>
              <a:uFillTx/>
              <a:latin typeface="Arial" panose="020B0604020202020204"/>
              <a:ea typeface="+mn-ea"/>
              <a:cs typeface="+mn-cs"/>
            </a:endParaRPr>
          </a:p>
        </p:txBody>
      </p:sp>
      <p:sp>
        <p:nvSpPr>
          <p:cNvPr id="25" name="TextBox 24"/>
          <p:cNvSpPr txBox="1"/>
          <p:nvPr/>
        </p:nvSpPr>
        <p:spPr bwMode="gray">
          <a:xfrm>
            <a:off x="7196450" y="2578165"/>
            <a:ext cx="949622"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Care Plan</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6" name="Oval 25"/>
          <p:cNvSpPr/>
          <p:nvPr/>
        </p:nvSpPr>
        <p:spPr bwMode="gray">
          <a:xfrm>
            <a:off x="7376624" y="2936924"/>
            <a:ext cx="589274" cy="589273"/>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4F5861"/>
              </a:solidFill>
              <a:effectLst/>
              <a:uLnTx/>
              <a:uFillTx/>
              <a:latin typeface="Arial" panose="020B0604020202020204"/>
              <a:ea typeface="+mn-ea"/>
              <a:cs typeface="+mn-cs"/>
            </a:endParaRPr>
          </a:p>
        </p:txBody>
      </p:sp>
      <p:sp>
        <p:nvSpPr>
          <p:cNvPr id="35" name="TextBox 34"/>
          <p:cNvSpPr txBox="1"/>
          <p:nvPr/>
        </p:nvSpPr>
        <p:spPr bwMode="gray">
          <a:xfrm>
            <a:off x="10561444" y="2577209"/>
            <a:ext cx="1062611"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Follow up</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42" name="Rectangle 41"/>
          <p:cNvSpPr/>
          <p:nvPr/>
        </p:nvSpPr>
        <p:spPr bwMode="gray">
          <a:xfrm>
            <a:off x="10771496" y="2002274"/>
            <a:ext cx="642507" cy="483658"/>
          </a:xfrm>
          <a:prstGeom prst="rect">
            <a:avLst/>
          </a:prstGeom>
        </p:spPr>
        <p:txBody>
          <a:bodyPr vert="horz"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43" b="0" i="0" u="none" strike="noStrike" kern="1200" cap="none" spc="0" normalizeH="0" baseline="0" noProof="0" dirty="0" smtClean="0">
                <a:ln>
                  <a:noFill/>
                </a:ln>
                <a:effectLst/>
                <a:uLnTx/>
                <a:uFillTx/>
                <a:latin typeface="Arial" panose="020B0604020202020204"/>
                <a:ea typeface="+mn-ea"/>
                <a:cs typeface="+mn-cs"/>
              </a:rPr>
              <a:t>2%</a:t>
            </a:r>
            <a:endParaRPr kumimoji="0" lang="en-US" sz="3143" b="0" i="0" u="none" strike="noStrike" kern="1200" cap="none" spc="0" normalizeH="0" baseline="0" noProof="0" dirty="0">
              <a:ln>
                <a:noFill/>
              </a:ln>
              <a:effectLst/>
              <a:uLnTx/>
              <a:uFillTx/>
              <a:latin typeface="Arial" panose="020B0604020202020204"/>
              <a:ea typeface="+mn-ea"/>
              <a:cs typeface="+mn-cs"/>
            </a:endParaRPr>
          </a:p>
        </p:txBody>
      </p:sp>
      <p:sp>
        <p:nvSpPr>
          <p:cNvPr id="44" name="Oval 43"/>
          <p:cNvSpPr/>
          <p:nvPr/>
        </p:nvSpPr>
        <p:spPr bwMode="gray">
          <a:xfrm>
            <a:off x="10798112" y="2936924"/>
            <a:ext cx="589274" cy="589274"/>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5887585" y="3015310"/>
            <a:ext cx="411480" cy="411480"/>
          </a:xfrm>
          <a:prstGeom prst="rect">
            <a:avLst/>
          </a:prstGeom>
        </p:spPr>
      </p:pic>
      <p:pic>
        <p:nvPicPr>
          <p:cNvPr id="49" name="Picture 48"/>
          <p:cNvPicPr>
            <a:picLocks noChangeAspect="1"/>
          </p:cNvPicPr>
          <p:nvPr/>
        </p:nvPicPr>
        <p:blipFill>
          <a:blip r:embed="rId4"/>
          <a:stretch>
            <a:fillRect/>
          </a:stretch>
        </p:blipFill>
        <p:spPr>
          <a:xfrm>
            <a:off x="2748990" y="3025820"/>
            <a:ext cx="411480" cy="411480"/>
          </a:xfrm>
          <a:prstGeom prst="rect">
            <a:avLst/>
          </a:prstGeom>
        </p:spPr>
      </p:pic>
      <p:sp>
        <p:nvSpPr>
          <p:cNvPr id="33" name="TextBox 32"/>
          <p:cNvSpPr txBox="1"/>
          <p:nvPr/>
        </p:nvSpPr>
        <p:spPr bwMode="gray">
          <a:xfrm>
            <a:off x="2163316" y="2585374"/>
            <a:ext cx="1582829"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Gather findings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8" name="Rectangle 27"/>
          <p:cNvSpPr/>
          <p:nvPr/>
        </p:nvSpPr>
        <p:spPr>
          <a:xfrm>
            <a:off x="3972914" y="3812492"/>
            <a:ext cx="4246172" cy="1323439"/>
          </a:xfrm>
          <a:prstGeom prst="rect">
            <a:avLst/>
          </a:prstGeom>
          <a:solidFill>
            <a:schemeClr val="bg2"/>
          </a:solidFill>
          <a:ln>
            <a:noFill/>
          </a:ln>
        </p:spPr>
        <p:txBody>
          <a:bodyPr wrap="square">
            <a:spAutoFit/>
          </a:bodyPr>
          <a:lstStyle/>
          <a:p>
            <a:pPr marL="168275" marR="0" lvl="0" indent="-168275" algn="l" defTabSz="914400" rtl="0" eaLnBrk="1" fontAlgn="auto" latinLnBrk="0" hangingPunct="1">
              <a:lnSpc>
                <a:spcPct val="100000"/>
              </a:lnSpc>
              <a:spcBef>
                <a:spcPts val="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Physician reviews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information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and treats patient via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in-app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messaging</a:t>
            </a:r>
          </a:p>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Physicians </a:t>
            </a:r>
            <a:r>
              <a:rPr lang="en-US" sz="1500" dirty="0" smtClean="0">
                <a:solidFill>
                  <a:srgbClr val="323E48"/>
                </a:solidFill>
                <a:latin typeface="Arial" panose="020B0604020202020204"/>
              </a:rPr>
              <a:t>distributed across the country to work standard business hours while maintaining 24-7 access for patients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68" name="Isosceles Triangle 22">
            <a:extLst>
              <a:ext uri="{FF2B5EF4-FFF2-40B4-BE49-F238E27FC236}">
                <a16:creationId xmlns:a16="http://schemas.microsoft.com/office/drawing/2014/main" id="{6B6392CC-581C-1240-87D8-EA29087A2C79}"/>
              </a:ext>
            </a:extLst>
          </p:cNvPr>
          <p:cNvSpPr/>
          <p:nvPr/>
        </p:nvSpPr>
        <p:spPr bwMode="gray">
          <a:xfrm rot="10800000" flipH="1">
            <a:off x="5957023" y="3601940"/>
            <a:ext cx="251321" cy="162777"/>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31" name="Straight Connector 30"/>
          <p:cNvCxnSpPr/>
          <p:nvPr/>
        </p:nvCxnSpPr>
        <p:spPr bwMode="gray">
          <a:xfrm>
            <a:off x="5354299" y="3592815"/>
            <a:ext cx="132106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21712" y="3812492"/>
            <a:ext cx="3083208" cy="1323439"/>
          </a:xfrm>
          <a:prstGeom prst="rect">
            <a:avLst/>
          </a:prstGeom>
          <a:ln>
            <a:solidFill>
              <a:schemeClr val="accent3"/>
            </a:solidFill>
          </a:ln>
        </p:spPr>
        <p:txBody>
          <a:bodyPr wrap="square">
            <a:spAutoFit/>
          </a:bodyPr>
          <a:lstStyle/>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Artificial intelligence gathers details from patient’s history</a:t>
            </a:r>
          </a:p>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Machine learning </a:t>
            </a:r>
            <a:r>
              <a:rPr lang="en-US" sz="1500" dirty="0" smtClean="0">
                <a:solidFill>
                  <a:srgbClr val="323E48"/>
                </a:solidFill>
                <a:latin typeface="Arial" panose="020B0604020202020204"/>
              </a:rPr>
              <a:t>integrates</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patient history and reported symptoms </a:t>
            </a:r>
            <a:r>
              <a:rPr lang="en-US" sz="1500" dirty="0" smtClean="0">
                <a:solidFill>
                  <a:srgbClr val="323E48"/>
                </a:solidFill>
                <a:latin typeface="Arial" panose="020B0604020202020204"/>
              </a:rPr>
              <a:t>into report for PCP</a:t>
            </a:r>
            <a:endPar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endParaRPr>
          </a:p>
        </p:txBody>
      </p:sp>
      <p:sp>
        <p:nvSpPr>
          <p:cNvPr id="70" name="Rectangle 69"/>
          <p:cNvSpPr/>
          <p:nvPr/>
        </p:nvSpPr>
        <p:spPr>
          <a:xfrm>
            <a:off x="8487080" y="3812492"/>
            <a:ext cx="3082103" cy="1400383"/>
          </a:xfrm>
          <a:prstGeom prst="rect">
            <a:avLst/>
          </a:prstGeom>
          <a:ln>
            <a:solidFill>
              <a:schemeClr val="accent2"/>
            </a:solidFill>
          </a:ln>
        </p:spPr>
        <p:txBody>
          <a:bodyPr wrap="square">
            <a:spAutoFit/>
          </a:bodyPr>
          <a:lstStyle/>
          <a:p>
            <a:pPr marL="168275" marR="0" lvl="0" indent="-168275" algn="l" defTabSz="914400" rtl="0" eaLnBrk="1" fontAlgn="auto" latinLnBrk="0" hangingPunct="1">
              <a:lnSpc>
                <a:spcPct val="100000"/>
              </a:lnSpc>
              <a:spcBef>
                <a:spcPts val="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Platform automatically creates care plan </a:t>
            </a:r>
          </a:p>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Platform documents the visit</a:t>
            </a:r>
          </a:p>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App sends care reminders and next steps post-visit</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52" name="Isosceles Triangle 22">
            <a:extLst>
              <a:ext uri="{FF2B5EF4-FFF2-40B4-BE49-F238E27FC236}">
                <a16:creationId xmlns:a16="http://schemas.microsoft.com/office/drawing/2014/main" id="{6B6392CC-581C-1240-87D8-EA29087A2C79}"/>
              </a:ext>
            </a:extLst>
          </p:cNvPr>
          <p:cNvSpPr/>
          <p:nvPr/>
        </p:nvSpPr>
        <p:spPr bwMode="gray">
          <a:xfrm rot="10800000" flipH="1">
            <a:off x="2819966" y="3601940"/>
            <a:ext cx="251321" cy="162777"/>
          </a:xfrm>
          <a:prstGeom prst="triangle">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53" name="Straight Connector 52"/>
          <p:cNvCxnSpPr/>
          <p:nvPr/>
        </p:nvCxnSpPr>
        <p:spPr bwMode="gray">
          <a:xfrm flipV="1">
            <a:off x="612396" y="3601940"/>
            <a:ext cx="4672618" cy="1"/>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4" name="Isosceles Triangle 22">
            <a:extLst>
              <a:ext uri="{FF2B5EF4-FFF2-40B4-BE49-F238E27FC236}">
                <a16:creationId xmlns:a16="http://schemas.microsoft.com/office/drawing/2014/main" id="{6B6392CC-581C-1240-87D8-EA29087A2C79}"/>
              </a:ext>
            </a:extLst>
          </p:cNvPr>
          <p:cNvSpPr/>
          <p:nvPr/>
        </p:nvSpPr>
        <p:spPr bwMode="gray">
          <a:xfrm rot="10800000" flipH="1">
            <a:off x="9034688" y="3596435"/>
            <a:ext cx="251321" cy="162777"/>
          </a:xfrm>
          <a:prstGeom prst="triangle">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55" name="Straight Connector 54"/>
          <p:cNvCxnSpPr/>
          <p:nvPr/>
        </p:nvCxnSpPr>
        <p:spPr bwMode="gray">
          <a:xfrm>
            <a:off x="6744649" y="3592815"/>
            <a:ext cx="4831401"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4"/>
          <a:stretch>
            <a:fillRect/>
          </a:stretch>
        </p:blipFill>
        <p:spPr>
          <a:xfrm>
            <a:off x="7476031" y="3025820"/>
            <a:ext cx="411480" cy="411480"/>
          </a:xfrm>
          <a:prstGeom prst="rect">
            <a:avLst/>
          </a:prstGeom>
        </p:spPr>
      </p:pic>
      <p:pic>
        <p:nvPicPr>
          <p:cNvPr id="60" name="Picture 59"/>
          <p:cNvPicPr>
            <a:picLocks noChangeAspect="1"/>
          </p:cNvPicPr>
          <p:nvPr/>
        </p:nvPicPr>
        <p:blipFill>
          <a:blip r:embed="rId4"/>
          <a:stretch>
            <a:fillRect/>
          </a:stretch>
        </p:blipFill>
        <p:spPr>
          <a:xfrm>
            <a:off x="9555381" y="3025821"/>
            <a:ext cx="411480" cy="411480"/>
          </a:xfrm>
          <a:prstGeom prst="rect">
            <a:avLst/>
          </a:prstGeom>
        </p:spPr>
      </p:pic>
      <p:pic>
        <p:nvPicPr>
          <p:cNvPr id="65" name="Picture 64"/>
          <p:cNvPicPr>
            <a:picLocks noChangeAspect="1"/>
          </p:cNvPicPr>
          <p:nvPr/>
        </p:nvPicPr>
        <p:blipFill>
          <a:blip r:embed="rId4"/>
          <a:stretch>
            <a:fillRect/>
          </a:stretch>
        </p:blipFill>
        <p:spPr>
          <a:xfrm>
            <a:off x="10887009" y="3025821"/>
            <a:ext cx="411480" cy="411480"/>
          </a:xfrm>
          <a:prstGeom prst="rect">
            <a:avLst/>
          </a:prstGeom>
        </p:spPr>
      </p:pic>
      <p:sp>
        <p:nvSpPr>
          <p:cNvPr id="2" name="Footer Placeholder 1"/>
          <p:cNvSpPr>
            <a:spLocks noGrp="1"/>
          </p:cNvSpPr>
          <p:nvPr>
            <p:ph type="ftr" sz="quarter" idx="30"/>
          </p:nvPr>
        </p:nvSpPr>
        <p:spPr/>
        <p:txBody>
          <a:bodyPr/>
          <a:lstStyle/>
          <a:p>
            <a:r>
              <a:rPr lang="en-US" smtClean="0"/>
              <a:t>Health Care IT Advisor research and analysis.</a:t>
            </a:r>
            <a:endParaRPr lang="en-US" dirty="0"/>
          </a:p>
        </p:txBody>
      </p:sp>
    </p:spTree>
    <p:extLst>
      <p:ext uri="{BB962C8B-B14F-4D97-AF65-F5344CB8AC3E}">
        <p14:creationId xmlns:p14="http://schemas.microsoft.com/office/powerpoint/2010/main" val="2266360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3" y="601436"/>
            <a:ext cx="10966451" cy="455509"/>
          </a:xfrm>
        </p:spPr>
        <p:txBody>
          <a:bodyPr/>
          <a:lstStyle/>
          <a:p>
            <a:r>
              <a:rPr lang="en-US" dirty="0" smtClean="0"/>
              <a:t>Remote exam technology is an important next step</a:t>
            </a:r>
            <a:endParaRPr lang="en-US" dirty="0"/>
          </a:p>
        </p:txBody>
      </p:sp>
      <p:sp>
        <p:nvSpPr>
          <p:cNvPr id="7" name="TextBox 6"/>
          <p:cNvSpPr txBox="1"/>
          <p:nvPr/>
        </p:nvSpPr>
        <p:spPr bwMode="gray">
          <a:xfrm>
            <a:off x="9472160" y="3217506"/>
            <a:ext cx="144363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dirty="0" err="1" smtClean="0">
                <a:ln>
                  <a:noFill/>
                </a:ln>
                <a:solidFill>
                  <a:srgbClr val="323E48"/>
                </a:solidFill>
                <a:effectLst/>
                <a:uLnTx/>
                <a:uFillTx/>
                <a:latin typeface="Arial" panose="020B0604020202020204"/>
                <a:ea typeface="+mn-ea"/>
                <a:cs typeface="+mn-cs"/>
              </a:rPr>
              <a:t>Tyto</a:t>
            </a: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 Care</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8" name="TextBox 7"/>
          <p:cNvSpPr txBox="1"/>
          <p:nvPr/>
        </p:nvSpPr>
        <p:spPr bwMode="gray">
          <a:xfrm>
            <a:off x="1281728" y="3253075"/>
            <a:ext cx="152567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American Well</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0" name="Rectangle 1"/>
          <p:cNvSpPr/>
          <p:nvPr/>
        </p:nvSpPr>
        <p:spPr bwMode="gray">
          <a:xfrm flipH="1">
            <a:off x="8063830" y="2672926"/>
            <a:ext cx="3507072"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3" name="Text Placeholder 1"/>
          <p:cNvSpPr txBox="1">
            <a:spLocks/>
          </p:cNvSpPr>
          <p:nvPr/>
        </p:nvSpPr>
        <p:spPr bwMode="gray">
          <a:xfrm>
            <a:off x="621098" y="3547346"/>
            <a:ext cx="3612474"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Partners on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consumer-facing virtual visit platform called Ochsner Anywhere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Care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 name="Text Placeholder 1"/>
          <p:cNvSpPr txBox="1">
            <a:spLocks/>
          </p:cNvSpPr>
          <p:nvPr/>
        </p:nvSpPr>
        <p:spPr bwMode="gray">
          <a:xfrm>
            <a:off x="9037835" y="3634963"/>
            <a:ext cx="2541389" cy="134652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Portable health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kit capable of medical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exam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at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home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3038" marR="0" lvl="0" indent="-173038" algn="l" defTabSz="1018879" rtl="0" eaLnBrk="1" fontAlgn="auto" latinLnBrk="0" hangingPunct="1">
              <a:lnSpc>
                <a:spcPct val="100000"/>
              </a:lnSpc>
              <a:spcBef>
                <a:spcPts val="500"/>
              </a:spcBef>
              <a:spcAft>
                <a:spcPts val="0"/>
              </a:spcAft>
              <a:buClr>
                <a:schemeClr val="accent6"/>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Body temperature</a:t>
            </a:r>
          </a:p>
          <a:p>
            <a:pPr marL="173038" marR="0" lvl="0" indent="-173038" algn="l" defTabSz="1018879" rtl="0" eaLnBrk="1" fontAlgn="auto" latinLnBrk="0" hangingPunct="1">
              <a:lnSpc>
                <a:spcPct val="100000"/>
              </a:lnSpc>
              <a:spcBef>
                <a:spcPts val="500"/>
              </a:spcBef>
              <a:spcAft>
                <a:spcPts val="0"/>
              </a:spcAft>
              <a:buClr>
                <a:schemeClr val="accent6"/>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Heart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and lung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sounds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3038" marR="0" lvl="0" indent="-173038" algn="l" defTabSz="1018879" rtl="0" eaLnBrk="1" fontAlgn="auto" latinLnBrk="0" hangingPunct="1">
              <a:lnSpc>
                <a:spcPct val="100000"/>
              </a:lnSpc>
              <a:spcBef>
                <a:spcPts val="500"/>
              </a:spcBef>
              <a:spcAft>
                <a:spcPts val="0"/>
              </a:spcAft>
              <a:buClr>
                <a:schemeClr val="accent6"/>
              </a:buClr>
              <a:buSzTx/>
              <a:buFont typeface="Arial"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Ears and throat checkups</a:t>
            </a:r>
          </a:p>
        </p:txBody>
      </p:sp>
      <p:sp>
        <p:nvSpPr>
          <p:cNvPr id="16" name="Text Placeholder 1"/>
          <p:cNvSpPr txBox="1">
            <a:spLocks/>
          </p:cNvSpPr>
          <p:nvPr/>
        </p:nvSpPr>
        <p:spPr bwMode="gray">
          <a:xfrm>
            <a:off x="4648323" y="4894401"/>
            <a:ext cx="3219199" cy="115416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Providers consult patients using American Well’s virtual platform and receive biometric data from </a:t>
            </a:r>
            <a:r>
              <a:rPr kumimoji="0" lang="en-US" sz="1500" b="0" i="0" u="none" strike="noStrike" kern="1200" cap="none" spc="0" normalizeH="0" baseline="0" noProof="0" dirty="0" err="1" smtClean="0">
                <a:ln>
                  <a:noFill/>
                </a:ln>
                <a:solidFill>
                  <a:srgbClr val="323E48"/>
                </a:solidFill>
                <a:effectLst/>
                <a:uLnTx/>
                <a:uFillTx/>
                <a:latin typeface="Arial" panose="020B0604020202020204"/>
                <a:ea typeface="+mn-ea"/>
                <a:cs typeface="+mn-cs"/>
              </a:rPr>
              <a:t>Tyto</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Care’s portable health kit to diagnose and treat patients remotely</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1" name="Oval 20"/>
          <p:cNvSpPr/>
          <p:nvPr/>
        </p:nvSpPr>
        <p:spPr bwMode="gray">
          <a:xfrm>
            <a:off x="5600272" y="3610728"/>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23" name="TextBox 22"/>
          <p:cNvSpPr txBox="1"/>
          <p:nvPr/>
        </p:nvSpPr>
        <p:spPr bwMode="gray">
          <a:xfrm>
            <a:off x="5277837" y="4586654"/>
            <a:ext cx="160397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Ochsner Health </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grpSp>
        <p:nvGrpSpPr>
          <p:cNvPr id="31" name="Group 30"/>
          <p:cNvGrpSpPr/>
          <p:nvPr/>
        </p:nvGrpSpPr>
        <p:grpSpPr>
          <a:xfrm>
            <a:off x="7217247" y="1907518"/>
            <a:ext cx="914400" cy="914400"/>
            <a:chOff x="6708003" y="2025675"/>
            <a:chExt cx="914400" cy="914400"/>
          </a:xfrm>
        </p:grpSpPr>
        <p:sp>
          <p:nvSpPr>
            <p:cNvPr id="25" name="Oval 24"/>
            <p:cNvSpPr/>
            <p:nvPr/>
          </p:nvSpPr>
          <p:spPr bwMode="gray">
            <a:xfrm>
              <a:off x="6708003" y="2025675"/>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893293" y="2255956"/>
              <a:ext cx="548640" cy="453837"/>
            </a:xfrm>
            <a:prstGeom prst="rect">
              <a:avLst/>
            </a:prstGeom>
          </p:spPr>
        </p:pic>
      </p:grpSp>
      <p:sp>
        <p:nvSpPr>
          <p:cNvPr id="18" name="Right Arrow 17"/>
          <p:cNvSpPr/>
          <p:nvPr/>
        </p:nvSpPr>
        <p:spPr bwMode="gray">
          <a:xfrm rot="10800000">
            <a:off x="4979936" y="2230575"/>
            <a:ext cx="620336"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marL="0" marR="0" lvl="0" indent="0" algn="l" defTabSz="2091006"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E4E5E5"/>
              </a:solidFill>
              <a:effectLst/>
              <a:uLnTx/>
              <a:uFillTx/>
              <a:latin typeface="Arial" panose="020B0604020202020204"/>
              <a:ea typeface="+mn-ea"/>
              <a:cs typeface="+mn-cs"/>
            </a:endParaRPr>
          </a:p>
        </p:txBody>
      </p:sp>
      <p:sp>
        <p:nvSpPr>
          <p:cNvPr id="19" name="Right Arrow 18"/>
          <p:cNvSpPr/>
          <p:nvPr/>
        </p:nvSpPr>
        <p:spPr bwMode="gray">
          <a:xfrm>
            <a:off x="6559378" y="2230576"/>
            <a:ext cx="617727"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marL="0" marR="0" lvl="0" indent="0" algn="l" defTabSz="2091006"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E4E5E5"/>
              </a:solidFill>
              <a:effectLst/>
              <a:uLnTx/>
              <a:uFillTx/>
              <a:latin typeface="Arial" panose="020B0604020202020204"/>
              <a:ea typeface="+mn-ea"/>
              <a:cs typeface="+mn-cs"/>
            </a:endParaRPr>
          </a:p>
        </p:txBody>
      </p:sp>
      <p:sp>
        <p:nvSpPr>
          <p:cNvPr id="22" name="Right Arrow 21"/>
          <p:cNvSpPr/>
          <p:nvPr/>
        </p:nvSpPr>
        <p:spPr bwMode="gray">
          <a:xfrm rot="5400000">
            <a:off x="5805504" y="2971237"/>
            <a:ext cx="548640"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marL="0" marR="0" lvl="0" indent="0" algn="l" defTabSz="2091006"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E4E5E5"/>
              </a:solidFill>
              <a:effectLst/>
              <a:uLnTx/>
              <a:uFillTx/>
              <a:latin typeface="Arial" panose="020B0604020202020204"/>
              <a:ea typeface="+mn-ea"/>
              <a:cs typeface="+mn-cs"/>
            </a:endParaRPr>
          </a:p>
        </p:txBody>
      </p:sp>
      <p:sp>
        <p:nvSpPr>
          <p:cNvPr id="11" name="Oval 10"/>
          <p:cNvSpPr/>
          <p:nvPr/>
        </p:nvSpPr>
        <p:spPr bwMode="gray">
          <a:xfrm>
            <a:off x="3976058" y="1904005"/>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36" name="Rectangle 1"/>
          <p:cNvSpPr/>
          <p:nvPr/>
        </p:nvSpPr>
        <p:spPr bwMode="gray">
          <a:xfrm>
            <a:off x="621098" y="2684655"/>
            <a:ext cx="3474720" cy="482997"/>
          </a:xfrm>
          <a:custGeom>
            <a:avLst/>
            <a:gdLst>
              <a:gd name="connsiteX0" fmla="*/ 0 w 642170"/>
              <a:gd name="connsiteY0" fmla="*/ 0 h 441044"/>
              <a:gd name="connsiteX1" fmla="*/ 642170 w 642170"/>
              <a:gd name="connsiteY1" fmla="*/ 0 h 441044"/>
              <a:gd name="connsiteX2" fmla="*/ 642170 w 642170"/>
              <a:gd name="connsiteY2" fmla="*/ 441044 h 441044"/>
              <a:gd name="connsiteX3" fmla="*/ 0 w 642170"/>
              <a:gd name="connsiteY3" fmla="*/ 441044 h 441044"/>
              <a:gd name="connsiteX4" fmla="*/ 0 w 642170"/>
              <a:gd name="connsiteY4" fmla="*/ 0 h 441044"/>
              <a:gd name="connsiteX0" fmla="*/ 642170 w 733610"/>
              <a:gd name="connsiteY0" fmla="*/ 0 h 441044"/>
              <a:gd name="connsiteX1" fmla="*/ 642170 w 733610"/>
              <a:gd name="connsiteY1" fmla="*/ 441044 h 441044"/>
              <a:gd name="connsiteX2" fmla="*/ 0 w 733610"/>
              <a:gd name="connsiteY2" fmla="*/ 441044 h 441044"/>
              <a:gd name="connsiteX3" fmla="*/ 0 w 733610"/>
              <a:gd name="connsiteY3" fmla="*/ 0 h 441044"/>
              <a:gd name="connsiteX4" fmla="*/ 733610 w 733610"/>
              <a:gd name="connsiteY4" fmla="*/ 91440 h 441044"/>
              <a:gd name="connsiteX0" fmla="*/ 642170 w 642170"/>
              <a:gd name="connsiteY0" fmla="*/ 0 h 441044"/>
              <a:gd name="connsiteX1" fmla="*/ 642170 w 642170"/>
              <a:gd name="connsiteY1" fmla="*/ 441044 h 441044"/>
              <a:gd name="connsiteX2" fmla="*/ 0 w 642170"/>
              <a:gd name="connsiteY2" fmla="*/ 441044 h 441044"/>
              <a:gd name="connsiteX3" fmla="*/ 0 w 642170"/>
              <a:gd name="connsiteY3" fmla="*/ 0 h 441044"/>
              <a:gd name="connsiteX0" fmla="*/ 642170 w 642170"/>
              <a:gd name="connsiteY0" fmla="*/ 0 h 441044"/>
              <a:gd name="connsiteX1" fmla="*/ 642170 w 642170"/>
              <a:gd name="connsiteY1" fmla="*/ 441044 h 441044"/>
              <a:gd name="connsiteX2" fmla="*/ 0 w 642170"/>
              <a:gd name="connsiteY2" fmla="*/ 441044 h 441044"/>
              <a:gd name="connsiteX0" fmla="*/ 793405 w 793405"/>
              <a:gd name="connsiteY0" fmla="*/ 0 h 338098"/>
              <a:gd name="connsiteX1" fmla="*/ 642170 w 793405"/>
              <a:gd name="connsiteY1" fmla="*/ 338098 h 338098"/>
              <a:gd name="connsiteX2" fmla="*/ 0 w 793405"/>
              <a:gd name="connsiteY2" fmla="*/ 338098 h 338098"/>
              <a:gd name="connsiteX0" fmla="*/ 793405 w 793405"/>
              <a:gd name="connsiteY0" fmla="*/ 0 h 338098"/>
              <a:gd name="connsiteX1" fmla="*/ 728005 w 793405"/>
              <a:gd name="connsiteY1" fmla="*/ 338098 h 338098"/>
              <a:gd name="connsiteX2" fmla="*/ 0 w 793405"/>
              <a:gd name="connsiteY2" fmla="*/ 338098 h 338098"/>
              <a:gd name="connsiteX0" fmla="*/ 793405 w 793405"/>
              <a:gd name="connsiteY0" fmla="*/ 0 h 338098"/>
              <a:gd name="connsiteX1" fmla="*/ 646612 w 793405"/>
              <a:gd name="connsiteY1" fmla="*/ 338098 h 338098"/>
              <a:gd name="connsiteX2" fmla="*/ 0 w 793405"/>
              <a:gd name="connsiteY2" fmla="*/ 338098 h 338098"/>
            </a:gdLst>
            <a:ahLst/>
            <a:cxnLst>
              <a:cxn ang="0">
                <a:pos x="connsiteX0" y="connsiteY0"/>
              </a:cxn>
              <a:cxn ang="0">
                <a:pos x="connsiteX1" y="connsiteY1"/>
              </a:cxn>
              <a:cxn ang="0">
                <a:pos x="connsiteX2" y="connsiteY2"/>
              </a:cxn>
            </a:cxnLst>
            <a:rect l="l" t="t" r="r" b="b"/>
            <a:pathLst>
              <a:path w="793405" h="338098">
                <a:moveTo>
                  <a:pt x="793405" y="0"/>
                </a:moveTo>
                <a:lnTo>
                  <a:pt x="646612" y="338098"/>
                </a:lnTo>
                <a:lnTo>
                  <a:pt x="0" y="338098"/>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0" b="100000" l="7277" r="100000">
                        <a14:foregroundMark x1="18310" y1="35363" x2="22066" y2="53864"/>
                        <a14:foregroundMark x1="29577" y1="2108" x2="11972" y2="36300"/>
                        <a14:foregroundMark x1="16667" y1="17799" x2="20188" y2="42155"/>
                        <a14:foregroundMark x1="16667" y1="56674" x2="24178" y2="73068"/>
                        <a14:foregroundMark x1="22300" y1="5152" x2="8685" y2="22951"/>
                        <a14:foregroundMark x1="13850" y1="13583" x2="18779" y2="7260"/>
                        <a14:foregroundMark x1="47183" y1="8431" x2="55869" y2="8431"/>
                        <a14:foregroundMark x1="18310" y1="43794" x2="22535" y2="68150"/>
                        <a14:foregroundMark x1="15258" y1="48009" x2="13380" y2="60187"/>
                        <a14:foregroundMark x1="15258" y1="66042" x2="42488" y2="90398"/>
                        <a14:foregroundMark x1="50939" y1="90867" x2="75587" y2="90164"/>
                        <a14:foregroundMark x1="78638" y1="90398" x2="86385" y2="88993"/>
                        <a14:foregroundMark x1="75352" y1="89227" x2="75352" y2="89227"/>
                        <a14:foregroundMark x1="87559" y1="87119" x2="87559" y2="87119"/>
                        <a14:foregroundMark x1="89906" y1="85948" x2="89906" y2="85012"/>
                        <a14:foregroundMark x1="91784" y1="84778" x2="91784" y2="84778"/>
                        <a14:foregroundMark x1="25117" y1="4215" x2="31455" y2="2342"/>
                        <a14:foregroundMark x1="34038" y1="1171" x2="34038" y2="1171"/>
                        <a14:foregroundMark x1="18310" y1="46604" x2="14789" y2="41452"/>
                        <a14:foregroundMark x1="19014" y1="40515" x2="16667" y2="40047"/>
                        <a14:foregroundMark x1="16432" y1="42857" x2="16432" y2="42857"/>
                        <a14:foregroundMark x1="16432" y1="42857" x2="13850" y2="38642"/>
                      </a14:backgroundRemoval>
                    </a14:imgEffect>
                  </a14:imgLayer>
                </a14:imgProps>
              </a:ext>
              <a:ext uri="{28A0092B-C50C-407E-A947-70E740481C1C}">
                <a14:useLocalDpi xmlns:a14="http://schemas.microsoft.com/office/drawing/2010/main" val="0"/>
              </a:ext>
            </a:extLst>
          </a:blip>
          <a:stretch>
            <a:fillRect/>
          </a:stretch>
        </p:blipFill>
        <p:spPr>
          <a:xfrm>
            <a:off x="8067130" y="3679185"/>
            <a:ext cx="862740" cy="864765"/>
          </a:xfrm>
          <a:prstGeom prst="rect">
            <a:avLst/>
          </a:prstGeom>
        </p:spPr>
      </p:pic>
      <p:sp>
        <p:nvSpPr>
          <p:cNvPr id="33" name="Text Placeholder 3"/>
          <p:cNvSpPr>
            <a:spLocks noGrp="1"/>
          </p:cNvSpPr>
          <p:nvPr>
            <p:ph type="body" sz="quarter" idx="25"/>
          </p:nvPr>
        </p:nvSpPr>
        <p:spPr>
          <a:xfrm>
            <a:off x="612773" y="1108422"/>
            <a:ext cx="10963656" cy="341632"/>
          </a:xfrm>
        </p:spPr>
        <p:txBody>
          <a:bodyPr/>
          <a:lstStyle/>
          <a:p>
            <a:r>
              <a:rPr lang="en-US" dirty="0" smtClean="0"/>
              <a:t>Three-way partnership between </a:t>
            </a:r>
            <a:r>
              <a:rPr lang="en-US" dirty="0" err="1" smtClean="0"/>
              <a:t>Ochsner</a:t>
            </a:r>
            <a:r>
              <a:rPr lang="en-US" dirty="0" smtClean="0"/>
              <a:t>, </a:t>
            </a:r>
            <a:r>
              <a:rPr lang="en-US" dirty="0" err="1" smtClean="0"/>
              <a:t>Tyto</a:t>
            </a:r>
            <a:r>
              <a:rPr lang="en-US" dirty="0" smtClean="0"/>
              <a:t> Care, and American Well</a:t>
            </a:r>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4491" y="3840386"/>
            <a:ext cx="645962" cy="44311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572" y="2101791"/>
            <a:ext cx="435813" cy="518825"/>
          </a:xfrm>
          <a:prstGeom prst="rect">
            <a:avLst/>
          </a:prstGeom>
        </p:spPr>
      </p:pic>
      <p:sp>
        <p:nvSpPr>
          <p:cNvPr id="32" name="Text Placeholder 4"/>
          <p:cNvSpPr>
            <a:spLocks noGrp="1"/>
          </p:cNvSpPr>
          <p:nvPr>
            <p:ph type="body" sz="quarter" idx="27"/>
          </p:nvPr>
        </p:nvSpPr>
        <p:spPr>
          <a:xfrm>
            <a:off x="8672945" y="5844603"/>
            <a:ext cx="2903485" cy="323165"/>
          </a:xfrm>
        </p:spPr>
        <p:txBody>
          <a:bodyPr/>
          <a:lstStyle/>
          <a:p>
            <a:r>
              <a:rPr lang="en-US" dirty="0" smtClean="0"/>
              <a:t>Sources: </a:t>
            </a:r>
            <a:r>
              <a:rPr lang="en-US" dirty="0" err="1" smtClean="0"/>
              <a:t>Wicklund</a:t>
            </a:r>
            <a:r>
              <a:rPr lang="en-US" dirty="0" smtClean="0"/>
              <a:t> E, </a:t>
            </a:r>
            <a:r>
              <a:rPr lang="en-US" dirty="0" smtClean="0">
                <a:hlinkClick r:id="rId8"/>
              </a:rPr>
              <a:t>“Ochsner Beefs Up Remote Patient Monitoring With </a:t>
            </a:r>
            <a:r>
              <a:rPr lang="en-US" dirty="0" err="1" smtClean="0">
                <a:hlinkClick r:id="rId8"/>
              </a:rPr>
              <a:t>Tyto</a:t>
            </a:r>
            <a:r>
              <a:rPr lang="en-US" dirty="0" smtClean="0">
                <a:hlinkClick r:id="rId8"/>
              </a:rPr>
              <a:t> Care Deal</a:t>
            </a:r>
            <a:r>
              <a:rPr lang="en-US" dirty="0" smtClean="0"/>
              <a:t>,” </a:t>
            </a:r>
            <a:r>
              <a:rPr lang="en-US" dirty="0"/>
              <a:t>mHealth </a:t>
            </a:r>
            <a:r>
              <a:rPr lang="en-US" dirty="0" smtClean="0"/>
              <a:t>Intelligence, April 2019</a:t>
            </a:r>
            <a:r>
              <a:rPr lang="en-US" dirty="0"/>
              <a:t>;</a:t>
            </a:r>
            <a:r>
              <a:rPr lang="en-US" dirty="0" smtClean="0"/>
              <a:t> </a:t>
            </a:r>
            <a:r>
              <a:rPr lang="en-US" dirty="0" err="1" smtClean="0"/>
              <a:t>Amwell</a:t>
            </a:r>
            <a:r>
              <a:rPr lang="en-US" dirty="0" smtClean="0"/>
              <a:t>, </a:t>
            </a:r>
            <a:r>
              <a:rPr lang="en-US" dirty="0" smtClean="0">
                <a:hlinkClick r:id="rId9"/>
              </a:rPr>
              <a:t>“Ochsner Health System Partners with </a:t>
            </a:r>
            <a:r>
              <a:rPr lang="en-US" dirty="0" err="1" smtClean="0">
                <a:hlinkClick r:id="rId9"/>
              </a:rPr>
              <a:t>Tyto</a:t>
            </a:r>
            <a:r>
              <a:rPr lang="en-US" dirty="0" smtClean="0">
                <a:hlinkClick r:id="rId9"/>
              </a:rPr>
              <a:t> Care to Expand Telehealth Offerings</a:t>
            </a:r>
            <a:r>
              <a:rPr lang="en-US" dirty="0" smtClean="0"/>
              <a:t>.”</a:t>
            </a:r>
            <a:endParaRPr lang="en-US" dirty="0"/>
          </a:p>
        </p:txBody>
      </p:sp>
      <p:sp>
        <p:nvSpPr>
          <p:cNvPr id="27" name="Oval 26"/>
          <p:cNvSpPr/>
          <p:nvPr/>
        </p:nvSpPr>
        <p:spPr bwMode="gray">
          <a:xfrm>
            <a:off x="5613203" y="1864718"/>
            <a:ext cx="914400" cy="914400"/>
          </a:xfrm>
          <a:prstGeom prst="ellipse">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4414" y="2096072"/>
            <a:ext cx="472429" cy="489845"/>
          </a:xfrm>
          <a:prstGeom prst="rect">
            <a:avLst/>
          </a:prstGeom>
        </p:spPr>
      </p:pic>
    </p:spTree>
    <p:extLst>
      <p:ext uri="{BB962C8B-B14F-4D97-AF65-F5344CB8AC3E}">
        <p14:creationId xmlns:p14="http://schemas.microsoft.com/office/powerpoint/2010/main" val="2127232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3986649" y="4050460"/>
            <a:ext cx="6755358" cy="1338959"/>
          </a:xfrm>
          <a:prstGeom prst="rect">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2"/>
          <p:cNvSpPr>
            <a:spLocks noGrp="1"/>
          </p:cNvSpPr>
          <p:nvPr>
            <p:ph type="body" sz="quarter" idx="27"/>
          </p:nvPr>
        </p:nvSpPr>
        <p:spPr>
          <a:xfrm>
            <a:off x="9470570" y="5927271"/>
            <a:ext cx="2105859" cy="240497"/>
          </a:xfrm>
        </p:spPr>
        <p:txBody>
          <a:bodyPr/>
          <a:lstStyle/>
          <a:p>
            <a:r>
              <a:rPr lang="en-US" dirty="0" smtClean="0"/>
              <a:t>Source: Healthcare in Europe. </a:t>
            </a:r>
            <a:r>
              <a:rPr lang="en-US" dirty="0" smtClean="0">
                <a:hlinkClick r:id="rId3"/>
              </a:rPr>
              <a:t>“Eye tele-exam via 5G smartphone stream successful</a:t>
            </a:r>
            <a:r>
              <a:rPr lang="en-US" dirty="0" smtClean="0"/>
              <a:t>,” September 2019.</a:t>
            </a:r>
            <a:endParaRPr lang="en-US" dirty="0"/>
          </a:p>
        </p:txBody>
      </p:sp>
      <p:sp>
        <p:nvSpPr>
          <p:cNvPr id="104" name="Text Placeholder 3"/>
          <p:cNvSpPr>
            <a:spLocks noGrp="1"/>
          </p:cNvSpPr>
          <p:nvPr>
            <p:ph type="body" sz="quarter" idx="25"/>
          </p:nvPr>
        </p:nvSpPr>
        <p:spPr>
          <a:xfrm>
            <a:off x="612773" y="1108422"/>
            <a:ext cx="10963656" cy="341632"/>
          </a:xfrm>
        </p:spPr>
        <p:txBody>
          <a:bodyPr/>
          <a:lstStyle/>
          <a:p>
            <a:r>
              <a:rPr lang="en-US" dirty="0" smtClean="0"/>
              <a:t>Improved network capabilities expand use cases—and competition</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5G tele-examination from London to Edinburgh</a:t>
            </a:r>
            <a:endParaRPr lang="en-US" dirty="0"/>
          </a:p>
        </p:txBody>
      </p:sp>
      <p:cxnSp>
        <p:nvCxnSpPr>
          <p:cNvPr id="16" name="Straight Connector 15"/>
          <p:cNvCxnSpPr/>
          <p:nvPr/>
        </p:nvCxnSpPr>
        <p:spPr bwMode="gray">
          <a:xfrm>
            <a:off x="3967399" y="2769504"/>
            <a:ext cx="6766560" cy="0"/>
          </a:xfrm>
          <a:prstGeom prst="line">
            <a:avLst/>
          </a:prstGeom>
          <a:ln w="19050">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3967399" y="4046725"/>
            <a:ext cx="6766560" cy="0"/>
          </a:xfrm>
          <a:prstGeom prst="line">
            <a:avLst/>
          </a:prstGeom>
          <a:ln w="19050">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3967399" y="5400892"/>
            <a:ext cx="6766560" cy="0"/>
          </a:xfrm>
          <a:prstGeom prst="line">
            <a:avLst/>
          </a:prstGeom>
          <a:ln w="19050">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gray">
          <a:xfrm flipH="1" flipV="1">
            <a:off x="3975446" y="1739900"/>
            <a:ext cx="5601" cy="3703320"/>
          </a:xfrm>
          <a:prstGeom prst="straightConnector1">
            <a:avLst/>
          </a:prstGeom>
          <a:solidFill>
            <a:schemeClr val="accent1"/>
          </a:solidFill>
          <a:ln w="38100" cap="flat" cmpd="sng" algn="ctr">
            <a:solidFill>
              <a:schemeClr val="accent6"/>
            </a:solidFill>
            <a:prstDash val="solid"/>
            <a:miter lim="800000"/>
            <a:headEnd type="none" w="med" len="med"/>
            <a:tailEnd type="none"/>
          </a:ln>
          <a:effectLst/>
        </p:spPr>
      </p:cxnSp>
      <p:sp>
        <p:nvSpPr>
          <p:cNvPr id="24" name="Text Placeholder"/>
          <p:cNvSpPr txBox="1">
            <a:spLocks/>
          </p:cNvSpPr>
          <p:nvPr/>
        </p:nvSpPr>
        <p:spPr bwMode="gray">
          <a:xfrm>
            <a:off x="4125833" y="1746173"/>
            <a:ext cx="5163640" cy="76944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smtClean="0"/>
              <a:t>5G powers live image</a:t>
            </a:r>
          </a:p>
          <a:p>
            <a:r>
              <a:rPr lang="en-US" dirty="0" smtClean="0"/>
              <a:t>5G phone attached to portable slit lamp in London provided live image to Edinburgh in real-time</a:t>
            </a:r>
            <a:endParaRPr lang="en-US" dirty="0"/>
          </a:p>
        </p:txBody>
      </p:sp>
      <p:sp>
        <p:nvSpPr>
          <p:cNvPr id="25" name="Text Placeholder"/>
          <p:cNvSpPr txBox="1">
            <a:spLocks/>
          </p:cNvSpPr>
          <p:nvPr/>
        </p:nvSpPr>
        <p:spPr bwMode="gray">
          <a:xfrm>
            <a:off x="4125833" y="3023394"/>
            <a:ext cx="5475367" cy="76944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smtClean="0"/>
              <a:t>4k resolution streams high quality video</a:t>
            </a:r>
            <a:endParaRPr lang="en-US" b="1" dirty="0"/>
          </a:p>
          <a:p>
            <a:r>
              <a:rPr lang="en-US" dirty="0" smtClean="0"/>
              <a:t>Attend </a:t>
            </a:r>
            <a:r>
              <a:rPr lang="en-US" dirty="0" err="1" smtClean="0"/>
              <a:t>Anywhere’s</a:t>
            </a:r>
            <a:r>
              <a:rPr lang="en-US" dirty="0" smtClean="0"/>
              <a:t> conference platform streamed 4k resolution video that could show even the smallest case of disease</a:t>
            </a:r>
            <a:endParaRPr lang="en-US" dirty="0"/>
          </a:p>
        </p:txBody>
      </p:sp>
      <p:sp>
        <p:nvSpPr>
          <p:cNvPr id="26" name="Text Placeholder"/>
          <p:cNvSpPr txBox="1">
            <a:spLocks/>
          </p:cNvSpPr>
          <p:nvPr/>
        </p:nvSpPr>
        <p:spPr bwMode="gray">
          <a:xfrm>
            <a:off x="4125833" y="4300615"/>
            <a:ext cx="6530334" cy="846386"/>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smtClean="0"/>
              <a:t>Benefits patients, specialists</a:t>
            </a:r>
            <a:endParaRPr lang="en-US" b="1" dirty="0"/>
          </a:p>
          <a:p>
            <a:r>
              <a:rPr lang="en-US" dirty="0" smtClean="0"/>
              <a:t>Patients don’t need to travel</a:t>
            </a:r>
            <a:r>
              <a:rPr lang="en-US" dirty="0"/>
              <a:t> </a:t>
            </a:r>
            <a:r>
              <a:rPr lang="en-US" dirty="0" smtClean="0"/>
              <a:t>for access to specialist advice</a:t>
            </a:r>
          </a:p>
          <a:p>
            <a:r>
              <a:rPr lang="en-US" dirty="0" smtClean="0"/>
              <a:t>Specialists increase panel size without additional travel or time per patient</a:t>
            </a:r>
          </a:p>
        </p:txBody>
      </p:sp>
      <p:grpSp>
        <p:nvGrpSpPr>
          <p:cNvPr id="3" name="Group 2"/>
          <p:cNvGrpSpPr/>
          <p:nvPr/>
        </p:nvGrpSpPr>
        <p:grpSpPr>
          <a:xfrm>
            <a:off x="678534" y="1783518"/>
            <a:ext cx="2968971" cy="3972289"/>
            <a:chOff x="684973" y="2116982"/>
            <a:chExt cx="2968971" cy="3972289"/>
          </a:xfrm>
        </p:grpSpPr>
        <p:grpSp>
          <p:nvGrpSpPr>
            <p:cNvPr id="64" name="vMap : United Kingdom &amp; Ireland"/>
            <p:cNvGrpSpPr/>
            <p:nvPr/>
          </p:nvGrpSpPr>
          <p:grpSpPr bwMode="gray">
            <a:xfrm>
              <a:off x="684973" y="2116982"/>
              <a:ext cx="2968971" cy="3972289"/>
              <a:chOff x="2565646" y="1224531"/>
              <a:chExt cx="4012706" cy="5368737"/>
            </a:xfrm>
          </p:grpSpPr>
          <p:sp>
            <p:nvSpPr>
              <p:cNvPr id="65" name="Rupublic of Ireland"/>
              <p:cNvSpPr/>
              <p:nvPr/>
            </p:nvSpPr>
            <p:spPr bwMode="gray">
              <a:xfrm>
                <a:off x="2565646" y="3662485"/>
                <a:ext cx="1466332" cy="2162560"/>
              </a:xfrm>
              <a:custGeom>
                <a:avLst/>
                <a:gdLst/>
                <a:ahLst/>
                <a:cxnLst/>
                <a:rect l="l" t="t" r="r" b="b"/>
                <a:pathLst>
                  <a:path w="3876582" h="5717221">
                    <a:moveTo>
                      <a:pt x="2689933" y="0"/>
                    </a:moveTo>
                    <a:lnTo>
                      <a:pt x="2740240" y="2959"/>
                    </a:lnTo>
                    <a:lnTo>
                      <a:pt x="2755036" y="23674"/>
                    </a:lnTo>
                    <a:lnTo>
                      <a:pt x="2784628" y="23674"/>
                    </a:lnTo>
                    <a:lnTo>
                      <a:pt x="2829016" y="44388"/>
                    </a:lnTo>
                    <a:lnTo>
                      <a:pt x="2894119" y="59184"/>
                    </a:lnTo>
                    <a:lnTo>
                      <a:pt x="2894119" y="85817"/>
                    </a:lnTo>
                    <a:lnTo>
                      <a:pt x="2911875" y="142043"/>
                    </a:lnTo>
                    <a:lnTo>
                      <a:pt x="2959222" y="142043"/>
                    </a:lnTo>
                    <a:lnTo>
                      <a:pt x="3018407" y="168676"/>
                    </a:lnTo>
                    <a:lnTo>
                      <a:pt x="3039121" y="189390"/>
                    </a:lnTo>
                    <a:lnTo>
                      <a:pt x="3092387" y="204186"/>
                    </a:lnTo>
                    <a:lnTo>
                      <a:pt x="3110142" y="227860"/>
                    </a:lnTo>
                    <a:lnTo>
                      <a:pt x="3101265" y="251534"/>
                    </a:lnTo>
                    <a:lnTo>
                      <a:pt x="3056876" y="260412"/>
                    </a:lnTo>
                    <a:lnTo>
                      <a:pt x="2979937" y="281126"/>
                    </a:lnTo>
                    <a:lnTo>
                      <a:pt x="2902997" y="334392"/>
                    </a:lnTo>
                    <a:lnTo>
                      <a:pt x="2843812" y="369903"/>
                    </a:lnTo>
                    <a:lnTo>
                      <a:pt x="2817179" y="429087"/>
                    </a:lnTo>
                    <a:lnTo>
                      <a:pt x="2796465" y="455720"/>
                    </a:lnTo>
                    <a:lnTo>
                      <a:pt x="2789348" y="498419"/>
                    </a:lnTo>
                    <a:lnTo>
                      <a:pt x="2783269" y="503869"/>
                    </a:lnTo>
                    <a:lnTo>
                      <a:pt x="2713930" y="508203"/>
                    </a:lnTo>
                    <a:lnTo>
                      <a:pt x="2648925" y="590542"/>
                    </a:lnTo>
                    <a:lnTo>
                      <a:pt x="2661926" y="672882"/>
                    </a:lnTo>
                    <a:lnTo>
                      <a:pt x="2622924" y="677215"/>
                    </a:lnTo>
                    <a:lnTo>
                      <a:pt x="2627257" y="772556"/>
                    </a:lnTo>
                    <a:lnTo>
                      <a:pt x="2627257" y="802891"/>
                    </a:lnTo>
                    <a:lnTo>
                      <a:pt x="2579587" y="859229"/>
                    </a:lnTo>
                    <a:lnTo>
                      <a:pt x="2540584" y="885230"/>
                    </a:lnTo>
                    <a:lnTo>
                      <a:pt x="2540584" y="967570"/>
                    </a:lnTo>
                    <a:lnTo>
                      <a:pt x="2510249" y="967570"/>
                    </a:lnTo>
                    <a:lnTo>
                      <a:pt x="2479913" y="971903"/>
                    </a:lnTo>
                    <a:lnTo>
                      <a:pt x="2453911" y="971903"/>
                    </a:lnTo>
                    <a:lnTo>
                      <a:pt x="2419242" y="993572"/>
                    </a:lnTo>
                    <a:lnTo>
                      <a:pt x="2384573" y="1010906"/>
                    </a:lnTo>
                    <a:lnTo>
                      <a:pt x="2362905" y="1023907"/>
                    </a:lnTo>
                    <a:lnTo>
                      <a:pt x="2302233" y="1006573"/>
                    </a:lnTo>
                    <a:lnTo>
                      <a:pt x="2289233" y="980571"/>
                    </a:lnTo>
                    <a:lnTo>
                      <a:pt x="2250230" y="1041242"/>
                    </a:lnTo>
                    <a:lnTo>
                      <a:pt x="2215560" y="1041242"/>
                    </a:lnTo>
                    <a:lnTo>
                      <a:pt x="2224228" y="1093246"/>
                    </a:lnTo>
                    <a:lnTo>
                      <a:pt x="2263231" y="1110580"/>
                    </a:lnTo>
                    <a:lnTo>
                      <a:pt x="2267564" y="1145249"/>
                    </a:lnTo>
                    <a:lnTo>
                      <a:pt x="2310901" y="1127915"/>
                    </a:lnTo>
                    <a:lnTo>
                      <a:pt x="2358571" y="1162584"/>
                    </a:lnTo>
                    <a:lnTo>
                      <a:pt x="2401907" y="1132248"/>
                    </a:lnTo>
                    <a:lnTo>
                      <a:pt x="2410575" y="1166918"/>
                    </a:lnTo>
                    <a:lnTo>
                      <a:pt x="2384573" y="1184252"/>
                    </a:lnTo>
                    <a:lnTo>
                      <a:pt x="2354237" y="1214588"/>
                    </a:lnTo>
                    <a:lnTo>
                      <a:pt x="2302233" y="1249257"/>
                    </a:lnTo>
                    <a:lnTo>
                      <a:pt x="2284899" y="1288260"/>
                    </a:lnTo>
                    <a:lnTo>
                      <a:pt x="2228561" y="1279592"/>
                    </a:lnTo>
                    <a:lnTo>
                      <a:pt x="2198226" y="1288260"/>
                    </a:lnTo>
                    <a:lnTo>
                      <a:pt x="2167890" y="1262258"/>
                    </a:lnTo>
                    <a:lnTo>
                      <a:pt x="2141888" y="1275259"/>
                    </a:lnTo>
                    <a:lnTo>
                      <a:pt x="2120220" y="1314262"/>
                    </a:lnTo>
                    <a:lnTo>
                      <a:pt x="2111553" y="1331596"/>
                    </a:lnTo>
                    <a:lnTo>
                      <a:pt x="2115887" y="1366265"/>
                    </a:lnTo>
                    <a:lnTo>
                      <a:pt x="2063883" y="1361932"/>
                    </a:lnTo>
                    <a:lnTo>
                      <a:pt x="2063883" y="1379266"/>
                    </a:lnTo>
                    <a:lnTo>
                      <a:pt x="1994544" y="1383600"/>
                    </a:lnTo>
                    <a:lnTo>
                      <a:pt x="2020546" y="1409602"/>
                    </a:lnTo>
                    <a:lnTo>
                      <a:pt x="2011879" y="1422603"/>
                    </a:lnTo>
                    <a:lnTo>
                      <a:pt x="2085551" y="1504942"/>
                    </a:lnTo>
                    <a:lnTo>
                      <a:pt x="2102886" y="1543945"/>
                    </a:lnTo>
                    <a:lnTo>
                      <a:pt x="2150556" y="1543945"/>
                    </a:lnTo>
                    <a:lnTo>
                      <a:pt x="2189559" y="1630618"/>
                    </a:lnTo>
                    <a:lnTo>
                      <a:pt x="2250230" y="1643619"/>
                    </a:lnTo>
                    <a:lnTo>
                      <a:pt x="2250230" y="1652286"/>
                    </a:lnTo>
                    <a:lnTo>
                      <a:pt x="2271898" y="1686956"/>
                    </a:lnTo>
                    <a:lnTo>
                      <a:pt x="2271898" y="1760628"/>
                    </a:lnTo>
                    <a:lnTo>
                      <a:pt x="2319568" y="1777962"/>
                    </a:lnTo>
                    <a:lnTo>
                      <a:pt x="2367238" y="1760628"/>
                    </a:lnTo>
                    <a:lnTo>
                      <a:pt x="2388906" y="1782296"/>
                    </a:lnTo>
                    <a:lnTo>
                      <a:pt x="2423576" y="1777962"/>
                    </a:lnTo>
                    <a:lnTo>
                      <a:pt x="2432243" y="1816965"/>
                    </a:lnTo>
                    <a:lnTo>
                      <a:pt x="2453911" y="1808298"/>
                    </a:lnTo>
                    <a:lnTo>
                      <a:pt x="2479913" y="1834300"/>
                    </a:lnTo>
                    <a:lnTo>
                      <a:pt x="2484247" y="1868969"/>
                    </a:lnTo>
                    <a:lnTo>
                      <a:pt x="2523250" y="1873302"/>
                    </a:lnTo>
                    <a:lnTo>
                      <a:pt x="2540584" y="1903638"/>
                    </a:lnTo>
                    <a:lnTo>
                      <a:pt x="2557919" y="1877636"/>
                    </a:lnTo>
                    <a:lnTo>
                      <a:pt x="2596922" y="1894971"/>
                    </a:lnTo>
                    <a:lnTo>
                      <a:pt x="2644592" y="1842967"/>
                    </a:lnTo>
                    <a:lnTo>
                      <a:pt x="2653259" y="1886303"/>
                    </a:lnTo>
                    <a:lnTo>
                      <a:pt x="2692262" y="1873302"/>
                    </a:lnTo>
                    <a:lnTo>
                      <a:pt x="2679261" y="1899304"/>
                    </a:lnTo>
                    <a:lnTo>
                      <a:pt x="2713930" y="1890637"/>
                    </a:lnTo>
                    <a:lnTo>
                      <a:pt x="2744266" y="1907972"/>
                    </a:lnTo>
                    <a:lnTo>
                      <a:pt x="2796269" y="1868969"/>
                    </a:lnTo>
                    <a:lnTo>
                      <a:pt x="2804937" y="1829966"/>
                    </a:lnTo>
                    <a:lnTo>
                      <a:pt x="2791936" y="1803964"/>
                    </a:lnTo>
                    <a:lnTo>
                      <a:pt x="2800603" y="1773629"/>
                    </a:lnTo>
                    <a:lnTo>
                      <a:pt x="2835272" y="1756294"/>
                    </a:lnTo>
                    <a:lnTo>
                      <a:pt x="2861274" y="1751960"/>
                    </a:lnTo>
                    <a:lnTo>
                      <a:pt x="2891610" y="1751960"/>
                    </a:lnTo>
                    <a:lnTo>
                      <a:pt x="2874275" y="1712957"/>
                    </a:lnTo>
                    <a:lnTo>
                      <a:pt x="2887276" y="1673955"/>
                    </a:lnTo>
                    <a:lnTo>
                      <a:pt x="2861274" y="1673955"/>
                    </a:lnTo>
                    <a:lnTo>
                      <a:pt x="2856941" y="1643619"/>
                    </a:lnTo>
                    <a:lnTo>
                      <a:pt x="2826605" y="1643619"/>
                    </a:lnTo>
                    <a:lnTo>
                      <a:pt x="2843940" y="1621951"/>
                    </a:lnTo>
                    <a:lnTo>
                      <a:pt x="2861274" y="1604616"/>
                    </a:lnTo>
                    <a:lnTo>
                      <a:pt x="2852607" y="1569947"/>
                    </a:lnTo>
                    <a:lnTo>
                      <a:pt x="2887276" y="1574281"/>
                    </a:lnTo>
                    <a:lnTo>
                      <a:pt x="2917612" y="1552612"/>
                    </a:lnTo>
                    <a:lnTo>
                      <a:pt x="2930613" y="1535278"/>
                    </a:lnTo>
                    <a:lnTo>
                      <a:pt x="2952281" y="1491941"/>
                    </a:lnTo>
                    <a:lnTo>
                      <a:pt x="2982616" y="1457272"/>
                    </a:lnTo>
                    <a:lnTo>
                      <a:pt x="3025953" y="1470273"/>
                    </a:lnTo>
                    <a:lnTo>
                      <a:pt x="3069289" y="1509276"/>
                    </a:lnTo>
                    <a:lnTo>
                      <a:pt x="3086624" y="1522277"/>
                    </a:lnTo>
                    <a:lnTo>
                      <a:pt x="3090958" y="1561280"/>
                    </a:lnTo>
                    <a:lnTo>
                      <a:pt x="3125627" y="1561280"/>
                    </a:lnTo>
                    <a:lnTo>
                      <a:pt x="3142961" y="1617617"/>
                    </a:lnTo>
                    <a:lnTo>
                      <a:pt x="3155962" y="1660954"/>
                    </a:lnTo>
                    <a:lnTo>
                      <a:pt x="3116960" y="1665287"/>
                    </a:lnTo>
                    <a:lnTo>
                      <a:pt x="3155962" y="1686956"/>
                    </a:lnTo>
                    <a:lnTo>
                      <a:pt x="3173297" y="1747627"/>
                    </a:lnTo>
                    <a:lnTo>
                      <a:pt x="3212300" y="1786629"/>
                    </a:lnTo>
                    <a:lnTo>
                      <a:pt x="3251303" y="1812631"/>
                    </a:lnTo>
                    <a:lnTo>
                      <a:pt x="3272971" y="1777962"/>
                    </a:lnTo>
                    <a:lnTo>
                      <a:pt x="3316307" y="1812631"/>
                    </a:lnTo>
                    <a:lnTo>
                      <a:pt x="3333642" y="1842967"/>
                    </a:lnTo>
                    <a:lnTo>
                      <a:pt x="3324975" y="1890637"/>
                    </a:lnTo>
                    <a:lnTo>
                      <a:pt x="3316307" y="1907972"/>
                    </a:lnTo>
                    <a:lnTo>
                      <a:pt x="3320641" y="1942641"/>
                    </a:lnTo>
                    <a:lnTo>
                      <a:pt x="3298973" y="1977310"/>
                    </a:lnTo>
                    <a:lnTo>
                      <a:pt x="3355310" y="2029314"/>
                    </a:lnTo>
                    <a:lnTo>
                      <a:pt x="3376978" y="1994645"/>
                    </a:lnTo>
                    <a:lnTo>
                      <a:pt x="3411648" y="2007646"/>
                    </a:lnTo>
                    <a:lnTo>
                      <a:pt x="3428982" y="1994645"/>
                    </a:lnTo>
                    <a:lnTo>
                      <a:pt x="3450651" y="2003312"/>
                    </a:lnTo>
                    <a:lnTo>
                      <a:pt x="3467985" y="1968643"/>
                    </a:lnTo>
                    <a:lnTo>
                      <a:pt x="3511322" y="1994645"/>
                    </a:lnTo>
                    <a:lnTo>
                      <a:pt x="3545991" y="1985977"/>
                    </a:lnTo>
                    <a:lnTo>
                      <a:pt x="3563325" y="1959975"/>
                    </a:lnTo>
                    <a:lnTo>
                      <a:pt x="3563325" y="1907972"/>
                    </a:lnTo>
                    <a:lnTo>
                      <a:pt x="3584994" y="1912305"/>
                    </a:lnTo>
                    <a:lnTo>
                      <a:pt x="3610996" y="1946974"/>
                    </a:lnTo>
                    <a:lnTo>
                      <a:pt x="3628330" y="1912305"/>
                    </a:lnTo>
                    <a:lnTo>
                      <a:pt x="3653829" y="1923233"/>
                    </a:lnTo>
                    <a:lnTo>
                      <a:pt x="3645762" y="1935332"/>
                    </a:lnTo>
                    <a:lnTo>
                      <a:pt x="3663517" y="1959006"/>
                    </a:lnTo>
                    <a:lnTo>
                      <a:pt x="3687191" y="1973802"/>
                    </a:lnTo>
                    <a:lnTo>
                      <a:pt x="3734539" y="2009313"/>
                    </a:lnTo>
                    <a:lnTo>
                      <a:pt x="3781886" y="2065538"/>
                    </a:lnTo>
                    <a:lnTo>
                      <a:pt x="3773009" y="2086252"/>
                    </a:lnTo>
                    <a:lnTo>
                      <a:pt x="3740457" y="2101048"/>
                    </a:lnTo>
                    <a:lnTo>
                      <a:pt x="3657599" y="2074415"/>
                    </a:lnTo>
                    <a:lnTo>
                      <a:pt x="3577700" y="2047782"/>
                    </a:lnTo>
                    <a:lnTo>
                      <a:pt x="3570144" y="2058519"/>
                    </a:lnTo>
                    <a:lnTo>
                      <a:pt x="3589536" y="2080335"/>
                    </a:lnTo>
                    <a:lnTo>
                      <a:pt x="3565862" y="2101049"/>
                    </a:lnTo>
                    <a:lnTo>
                      <a:pt x="3565862" y="2127682"/>
                    </a:lnTo>
                    <a:lnTo>
                      <a:pt x="3556984" y="2148397"/>
                    </a:lnTo>
                    <a:lnTo>
                      <a:pt x="3554025" y="2183908"/>
                    </a:lnTo>
                    <a:lnTo>
                      <a:pt x="3562903" y="2222378"/>
                    </a:lnTo>
                    <a:lnTo>
                      <a:pt x="3589536" y="2240133"/>
                    </a:lnTo>
                    <a:lnTo>
                      <a:pt x="3622087" y="2251970"/>
                    </a:lnTo>
                    <a:lnTo>
                      <a:pt x="3672394" y="2269725"/>
                    </a:lnTo>
                    <a:lnTo>
                      <a:pt x="3660557" y="2302277"/>
                    </a:lnTo>
                    <a:lnTo>
                      <a:pt x="3642802" y="2334828"/>
                    </a:lnTo>
                    <a:lnTo>
                      <a:pt x="3657598" y="2358502"/>
                    </a:lnTo>
                    <a:lnTo>
                      <a:pt x="3678312" y="2370339"/>
                    </a:lnTo>
                    <a:lnTo>
                      <a:pt x="3669435" y="2388094"/>
                    </a:lnTo>
                    <a:lnTo>
                      <a:pt x="3654639" y="2435442"/>
                    </a:lnTo>
                    <a:lnTo>
                      <a:pt x="3647711" y="2435671"/>
                    </a:lnTo>
                    <a:lnTo>
                      <a:pt x="3654641" y="2438401"/>
                    </a:lnTo>
                    <a:lnTo>
                      <a:pt x="3651681" y="2467993"/>
                    </a:lnTo>
                    <a:lnTo>
                      <a:pt x="3663518" y="2544933"/>
                    </a:lnTo>
                    <a:lnTo>
                      <a:pt x="3675355" y="2556770"/>
                    </a:lnTo>
                    <a:lnTo>
                      <a:pt x="3675355" y="2577484"/>
                    </a:lnTo>
                    <a:lnTo>
                      <a:pt x="3690151" y="2592281"/>
                    </a:lnTo>
                    <a:lnTo>
                      <a:pt x="3687192" y="2610036"/>
                    </a:lnTo>
                    <a:lnTo>
                      <a:pt x="3710866" y="2607077"/>
                    </a:lnTo>
                    <a:lnTo>
                      <a:pt x="3713825" y="2624832"/>
                    </a:lnTo>
                    <a:lnTo>
                      <a:pt x="3728621" y="2651465"/>
                    </a:lnTo>
                    <a:lnTo>
                      <a:pt x="3749336" y="2678098"/>
                    </a:lnTo>
                    <a:lnTo>
                      <a:pt x="3764132" y="2675139"/>
                    </a:lnTo>
                    <a:lnTo>
                      <a:pt x="3805561" y="2722486"/>
                    </a:lnTo>
                    <a:lnTo>
                      <a:pt x="3799643" y="2749119"/>
                    </a:lnTo>
                    <a:lnTo>
                      <a:pt x="3811479" y="2775752"/>
                    </a:lnTo>
                    <a:lnTo>
                      <a:pt x="3775969" y="2775752"/>
                    </a:lnTo>
                    <a:lnTo>
                      <a:pt x="3743417" y="2790548"/>
                    </a:lnTo>
                    <a:lnTo>
                      <a:pt x="3781887" y="2799426"/>
                    </a:lnTo>
                    <a:lnTo>
                      <a:pt x="3793724" y="2820141"/>
                    </a:lnTo>
                    <a:lnTo>
                      <a:pt x="3770050" y="2831978"/>
                    </a:lnTo>
                    <a:lnTo>
                      <a:pt x="3743417" y="2840855"/>
                    </a:lnTo>
                    <a:lnTo>
                      <a:pt x="3716784" y="2840855"/>
                    </a:lnTo>
                    <a:lnTo>
                      <a:pt x="3719743" y="2864529"/>
                    </a:lnTo>
                    <a:lnTo>
                      <a:pt x="3740458" y="2861570"/>
                    </a:lnTo>
                    <a:lnTo>
                      <a:pt x="3773010" y="2888203"/>
                    </a:lnTo>
                    <a:lnTo>
                      <a:pt x="3773010" y="2926673"/>
                    </a:lnTo>
                    <a:lnTo>
                      <a:pt x="3781887" y="2944428"/>
                    </a:lnTo>
                    <a:lnTo>
                      <a:pt x="3755254" y="2965143"/>
                    </a:lnTo>
                    <a:lnTo>
                      <a:pt x="3740458" y="2971061"/>
                    </a:lnTo>
                    <a:lnTo>
                      <a:pt x="3710866" y="3000653"/>
                    </a:lnTo>
                    <a:lnTo>
                      <a:pt x="3675355" y="2994735"/>
                    </a:lnTo>
                    <a:lnTo>
                      <a:pt x="3704947" y="3018409"/>
                    </a:lnTo>
                    <a:lnTo>
                      <a:pt x="3693110" y="3030246"/>
                    </a:lnTo>
                    <a:lnTo>
                      <a:pt x="3699029" y="3062797"/>
                    </a:lnTo>
                    <a:lnTo>
                      <a:pt x="3710866" y="3086471"/>
                    </a:lnTo>
                    <a:lnTo>
                      <a:pt x="3764132" y="3092389"/>
                    </a:lnTo>
                    <a:lnTo>
                      <a:pt x="3793724" y="3116063"/>
                    </a:lnTo>
                    <a:lnTo>
                      <a:pt x="3781887" y="3148614"/>
                    </a:lnTo>
                    <a:lnTo>
                      <a:pt x="3784846" y="3213717"/>
                    </a:lnTo>
                    <a:lnTo>
                      <a:pt x="3805561" y="3249228"/>
                    </a:lnTo>
                    <a:lnTo>
                      <a:pt x="3808520" y="3293616"/>
                    </a:lnTo>
                    <a:lnTo>
                      <a:pt x="3832194" y="3340964"/>
                    </a:lnTo>
                    <a:lnTo>
                      <a:pt x="3835153" y="3391271"/>
                    </a:lnTo>
                    <a:lnTo>
                      <a:pt x="3849949" y="3423822"/>
                    </a:lnTo>
                    <a:lnTo>
                      <a:pt x="3835153" y="3441578"/>
                    </a:lnTo>
                    <a:lnTo>
                      <a:pt x="3841072" y="3477088"/>
                    </a:lnTo>
                    <a:lnTo>
                      <a:pt x="3823316" y="3500762"/>
                    </a:lnTo>
                    <a:lnTo>
                      <a:pt x="3838112" y="3542191"/>
                    </a:lnTo>
                    <a:lnTo>
                      <a:pt x="3849949" y="3559947"/>
                    </a:lnTo>
                    <a:lnTo>
                      <a:pt x="3876582" y="3574743"/>
                    </a:lnTo>
                    <a:lnTo>
                      <a:pt x="3852909" y="3622090"/>
                    </a:lnTo>
                    <a:lnTo>
                      <a:pt x="3838112" y="3663519"/>
                    </a:lnTo>
                    <a:lnTo>
                      <a:pt x="3823316" y="3696071"/>
                    </a:lnTo>
                    <a:lnTo>
                      <a:pt x="3823316" y="3722704"/>
                    </a:lnTo>
                    <a:lnTo>
                      <a:pt x="3793724" y="3752296"/>
                    </a:lnTo>
                    <a:lnTo>
                      <a:pt x="3770050" y="3770051"/>
                    </a:lnTo>
                    <a:lnTo>
                      <a:pt x="3764132" y="3796684"/>
                    </a:lnTo>
                    <a:lnTo>
                      <a:pt x="3746377" y="3814440"/>
                    </a:lnTo>
                    <a:cubicBezTo>
                      <a:pt x="3747363" y="3845019"/>
                      <a:pt x="3748350" y="3875597"/>
                      <a:pt x="3749336" y="3906176"/>
                    </a:cubicBezTo>
                    <a:lnTo>
                      <a:pt x="3716784" y="3947605"/>
                    </a:lnTo>
                    <a:lnTo>
                      <a:pt x="3696070" y="3989034"/>
                    </a:lnTo>
                    <a:lnTo>
                      <a:pt x="3678314" y="4027504"/>
                    </a:lnTo>
                    <a:lnTo>
                      <a:pt x="3675355" y="4068933"/>
                    </a:lnTo>
                    <a:lnTo>
                      <a:pt x="3696070" y="4095566"/>
                    </a:lnTo>
                    <a:lnTo>
                      <a:pt x="3690151" y="4136995"/>
                    </a:lnTo>
                    <a:lnTo>
                      <a:pt x="3701988" y="4157710"/>
                    </a:lnTo>
                    <a:lnTo>
                      <a:pt x="3669437" y="4213935"/>
                    </a:lnTo>
                    <a:lnTo>
                      <a:pt x="3625048" y="4276079"/>
                    </a:lnTo>
                    <a:lnTo>
                      <a:pt x="3601375" y="4323426"/>
                    </a:lnTo>
                    <a:lnTo>
                      <a:pt x="3565864" y="4370774"/>
                    </a:lnTo>
                    <a:lnTo>
                      <a:pt x="3559945" y="4438836"/>
                    </a:lnTo>
                    <a:lnTo>
                      <a:pt x="3542190" y="4447714"/>
                    </a:lnTo>
                    <a:lnTo>
                      <a:pt x="3497802" y="4438836"/>
                    </a:lnTo>
                    <a:lnTo>
                      <a:pt x="3480046" y="4459550"/>
                    </a:lnTo>
                    <a:lnTo>
                      <a:pt x="3471169" y="4426999"/>
                    </a:lnTo>
                    <a:lnTo>
                      <a:pt x="3438617" y="4447714"/>
                    </a:lnTo>
                    <a:lnTo>
                      <a:pt x="3483006" y="4480265"/>
                    </a:lnTo>
                    <a:lnTo>
                      <a:pt x="3485965" y="4515776"/>
                    </a:lnTo>
                    <a:lnTo>
                      <a:pt x="3503720" y="4521694"/>
                    </a:lnTo>
                    <a:lnTo>
                      <a:pt x="3509048" y="4537675"/>
                    </a:lnTo>
                    <a:lnTo>
                      <a:pt x="3524435" y="4542410"/>
                    </a:lnTo>
                    <a:lnTo>
                      <a:pt x="3545149" y="4583839"/>
                    </a:lnTo>
                    <a:lnTo>
                      <a:pt x="3586578" y="4592716"/>
                    </a:lnTo>
                    <a:lnTo>
                      <a:pt x="3586578" y="4631186"/>
                    </a:lnTo>
                    <a:lnTo>
                      <a:pt x="3568823" y="4654860"/>
                    </a:lnTo>
                    <a:lnTo>
                      <a:pt x="3568823" y="4684452"/>
                    </a:lnTo>
                    <a:lnTo>
                      <a:pt x="3565864" y="4719963"/>
                    </a:lnTo>
                    <a:lnTo>
                      <a:pt x="3536272" y="4702208"/>
                    </a:lnTo>
                    <a:lnTo>
                      <a:pt x="3530353" y="4681493"/>
                    </a:lnTo>
                    <a:lnTo>
                      <a:pt x="3494843" y="4681493"/>
                    </a:lnTo>
                    <a:lnTo>
                      <a:pt x="3411984" y="4681493"/>
                    </a:lnTo>
                    <a:lnTo>
                      <a:pt x="3382392" y="4708126"/>
                    </a:lnTo>
                    <a:lnTo>
                      <a:pt x="3349841" y="4711085"/>
                    </a:lnTo>
                    <a:lnTo>
                      <a:pt x="3317289" y="4666697"/>
                    </a:lnTo>
                    <a:lnTo>
                      <a:pt x="3275860" y="4645982"/>
                    </a:lnTo>
                    <a:lnTo>
                      <a:pt x="3225553" y="4643023"/>
                    </a:lnTo>
                    <a:lnTo>
                      <a:pt x="3204839" y="4666697"/>
                    </a:lnTo>
                    <a:lnTo>
                      <a:pt x="3181165" y="4637105"/>
                    </a:lnTo>
                    <a:lnTo>
                      <a:pt x="3213716" y="4589757"/>
                    </a:lnTo>
                    <a:lnTo>
                      <a:pt x="3160450" y="4628227"/>
                    </a:lnTo>
                    <a:lnTo>
                      <a:pt x="3151573" y="4657819"/>
                    </a:lnTo>
                    <a:lnTo>
                      <a:pt x="3154532" y="4684452"/>
                    </a:lnTo>
                    <a:lnTo>
                      <a:pt x="3130858" y="4708126"/>
                    </a:lnTo>
                    <a:lnTo>
                      <a:pt x="3104225" y="4740678"/>
                    </a:lnTo>
                    <a:lnTo>
                      <a:pt x="3068714" y="4758433"/>
                    </a:lnTo>
                    <a:lnTo>
                      <a:pt x="3092388" y="4705167"/>
                    </a:lnTo>
                    <a:lnTo>
                      <a:pt x="3089429" y="4678534"/>
                    </a:lnTo>
                    <a:lnTo>
                      <a:pt x="3077592" y="4654860"/>
                    </a:lnTo>
                    <a:lnTo>
                      <a:pt x="3065755" y="4631186"/>
                    </a:lnTo>
                    <a:lnTo>
                      <a:pt x="3039122" y="4607513"/>
                    </a:lnTo>
                    <a:lnTo>
                      <a:pt x="3030244" y="4651901"/>
                    </a:lnTo>
                    <a:lnTo>
                      <a:pt x="3006571" y="4669656"/>
                    </a:lnTo>
                    <a:lnTo>
                      <a:pt x="3033204" y="4687412"/>
                    </a:lnTo>
                    <a:lnTo>
                      <a:pt x="3039122" y="4705167"/>
                    </a:lnTo>
                    <a:lnTo>
                      <a:pt x="3015448" y="4722922"/>
                    </a:lnTo>
                    <a:lnTo>
                      <a:pt x="2988815" y="4761392"/>
                    </a:lnTo>
                    <a:lnTo>
                      <a:pt x="2947386" y="4761392"/>
                    </a:lnTo>
                    <a:lnTo>
                      <a:pt x="2917794" y="4773229"/>
                    </a:lnTo>
                    <a:lnTo>
                      <a:pt x="2920753" y="4746596"/>
                    </a:lnTo>
                    <a:lnTo>
                      <a:pt x="2941468" y="4719963"/>
                    </a:lnTo>
                    <a:lnTo>
                      <a:pt x="2894120" y="4705167"/>
                    </a:lnTo>
                    <a:lnTo>
                      <a:pt x="2861569" y="4731800"/>
                    </a:lnTo>
                    <a:lnTo>
                      <a:pt x="2861569" y="4758433"/>
                    </a:lnTo>
                    <a:lnTo>
                      <a:pt x="2772792" y="4761392"/>
                    </a:lnTo>
                    <a:lnTo>
                      <a:pt x="2752077" y="4746596"/>
                    </a:lnTo>
                    <a:lnTo>
                      <a:pt x="2722485" y="4767311"/>
                    </a:lnTo>
                    <a:lnTo>
                      <a:pt x="2684015" y="4752515"/>
                    </a:lnTo>
                    <a:lnTo>
                      <a:pt x="2648505" y="4770270"/>
                    </a:lnTo>
                    <a:lnTo>
                      <a:pt x="2604116" y="4773229"/>
                    </a:lnTo>
                    <a:lnTo>
                      <a:pt x="2595239" y="4796903"/>
                    </a:lnTo>
                    <a:lnTo>
                      <a:pt x="2574524" y="4811699"/>
                    </a:lnTo>
                    <a:lnTo>
                      <a:pt x="2562687" y="4793944"/>
                    </a:lnTo>
                    <a:lnTo>
                      <a:pt x="2536054" y="4817617"/>
                    </a:lnTo>
                    <a:lnTo>
                      <a:pt x="2509421" y="4838332"/>
                    </a:lnTo>
                    <a:lnTo>
                      <a:pt x="2500543" y="4805781"/>
                    </a:lnTo>
                    <a:lnTo>
                      <a:pt x="2462074" y="4835373"/>
                    </a:lnTo>
                    <a:lnTo>
                      <a:pt x="2444318" y="4859047"/>
                    </a:lnTo>
                    <a:lnTo>
                      <a:pt x="2470951" y="4859047"/>
                    </a:lnTo>
                    <a:lnTo>
                      <a:pt x="2491666" y="4873843"/>
                    </a:lnTo>
                    <a:lnTo>
                      <a:pt x="2541973" y="4873843"/>
                    </a:lnTo>
                    <a:lnTo>
                      <a:pt x="2518299" y="4888639"/>
                    </a:lnTo>
                    <a:lnTo>
                      <a:pt x="2503503" y="4915272"/>
                    </a:lnTo>
                    <a:lnTo>
                      <a:pt x="2494625" y="4947823"/>
                    </a:lnTo>
                    <a:lnTo>
                      <a:pt x="2467992" y="4977415"/>
                    </a:lnTo>
                    <a:lnTo>
                      <a:pt x="2432481" y="4983334"/>
                    </a:lnTo>
                    <a:lnTo>
                      <a:pt x="2402889" y="4989252"/>
                    </a:lnTo>
                    <a:lnTo>
                      <a:pt x="2382175" y="5009967"/>
                    </a:lnTo>
                    <a:lnTo>
                      <a:pt x="2391052" y="5039559"/>
                    </a:lnTo>
                    <a:lnTo>
                      <a:pt x="2343705" y="5042518"/>
                    </a:lnTo>
                    <a:lnTo>
                      <a:pt x="2337786" y="5009967"/>
                    </a:lnTo>
                    <a:lnTo>
                      <a:pt x="2314112" y="5033641"/>
                    </a:lnTo>
                    <a:lnTo>
                      <a:pt x="2284520" y="5030682"/>
                    </a:lnTo>
                    <a:lnTo>
                      <a:pt x="2290439" y="5001089"/>
                    </a:lnTo>
                    <a:lnTo>
                      <a:pt x="2278602" y="4977415"/>
                    </a:lnTo>
                    <a:lnTo>
                      <a:pt x="2251969" y="4971497"/>
                    </a:lnTo>
                    <a:lnTo>
                      <a:pt x="2257887" y="4998130"/>
                    </a:lnTo>
                    <a:lnTo>
                      <a:pt x="2272683" y="5030682"/>
                    </a:lnTo>
                    <a:lnTo>
                      <a:pt x="2249010" y="5057315"/>
                    </a:lnTo>
                    <a:lnTo>
                      <a:pt x="2234213" y="5080988"/>
                    </a:lnTo>
                    <a:lnTo>
                      <a:pt x="2216458" y="5098744"/>
                    </a:lnTo>
                    <a:lnTo>
                      <a:pt x="2251969" y="5107621"/>
                    </a:lnTo>
                    <a:lnTo>
                      <a:pt x="2240132" y="5116499"/>
                    </a:lnTo>
                    <a:lnTo>
                      <a:pt x="2213499" y="5128336"/>
                    </a:lnTo>
                    <a:lnTo>
                      <a:pt x="2183907" y="5128336"/>
                    </a:lnTo>
                    <a:lnTo>
                      <a:pt x="2148396" y="5137214"/>
                    </a:lnTo>
                    <a:lnTo>
                      <a:pt x="2118804" y="5152010"/>
                    </a:lnTo>
                    <a:lnTo>
                      <a:pt x="2130641" y="5193439"/>
                    </a:lnTo>
                    <a:lnTo>
                      <a:pt x="2092171" y="5214153"/>
                    </a:lnTo>
                    <a:lnTo>
                      <a:pt x="2035945" y="5211194"/>
                    </a:lnTo>
                    <a:lnTo>
                      <a:pt x="1991557" y="5264460"/>
                    </a:lnTo>
                    <a:lnTo>
                      <a:pt x="1982679" y="5240786"/>
                    </a:lnTo>
                    <a:lnTo>
                      <a:pt x="1953087" y="5234868"/>
                    </a:lnTo>
                    <a:lnTo>
                      <a:pt x="1929413" y="5243746"/>
                    </a:lnTo>
                    <a:lnTo>
                      <a:pt x="1911658" y="5199357"/>
                    </a:lnTo>
                    <a:lnTo>
                      <a:pt x="1938291" y="5178643"/>
                    </a:lnTo>
                    <a:lnTo>
                      <a:pt x="1967883" y="5169765"/>
                    </a:lnTo>
                    <a:lnTo>
                      <a:pt x="1956046" y="5149050"/>
                    </a:lnTo>
                    <a:lnTo>
                      <a:pt x="1902780" y="5157928"/>
                    </a:lnTo>
                    <a:lnTo>
                      <a:pt x="1846555" y="5172724"/>
                    </a:lnTo>
                    <a:lnTo>
                      <a:pt x="1876147" y="5175683"/>
                    </a:lnTo>
                    <a:lnTo>
                      <a:pt x="1855433" y="5202316"/>
                    </a:lnTo>
                    <a:lnTo>
                      <a:pt x="1896862" y="5223031"/>
                    </a:lnTo>
                    <a:lnTo>
                      <a:pt x="1882066" y="5252623"/>
                    </a:lnTo>
                    <a:lnTo>
                      <a:pt x="1870229" y="5285175"/>
                    </a:lnTo>
                    <a:lnTo>
                      <a:pt x="1849514" y="5323645"/>
                    </a:lnTo>
                    <a:lnTo>
                      <a:pt x="1834718" y="5350278"/>
                    </a:lnTo>
                    <a:lnTo>
                      <a:pt x="1805126" y="5353237"/>
                    </a:lnTo>
                    <a:lnTo>
                      <a:pt x="1778493" y="5368033"/>
                    </a:lnTo>
                    <a:lnTo>
                      <a:pt x="1748901" y="5388748"/>
                    </a:lnTo>
                    <a:lnTo>
                      <a:pt x="1725227" y="5409462"/>
                    </a:lnTo>
                    <a:lnTo>
                      <a:pt x="1710431" y="5388748"/>
                    </a:lnTo>
                    <a:lnTo>
                      <a:pt x="1692676" y="5356196"/>
                    </a:lnTo>
                    <a:lnTo>
                      <a:pt x="1692676" y="5391707"/>
                    </a:lnTo>
                    <a:lnTo>
                      <a:pt x="1674920" y="5418340"/>
                    </a:lnTo>
                    <a:lnTo>
                      <a:pt x="1666043" y="5447932"/>
                    </a:lnTo>
                    <a:lnTo>
                      <a:pt x="1663083" y="5492320"/>
                    </a:lnTo>
                    <a:lnTo>
                      <a:pt x="1639410" y="5459769"/>
                    </a:lnTo>
                    <a:lnTo>
                      <a:pt x="1580225" y="5456810"/>
                    </a:lnTo>
                    <a:lnTo>
                      <a:pt x="1565429" y="5439054"/>
                    </a:lnTo>
                    <a:lnTo>
                      <a:pt x="1529918" y="5442014"/>
                    </a:lnTo>
                    <a:lnTo>
                      <a:pt x="1476652" y="5444973"/>
                    </a:lnTo>
                    <a:lnTo>
                      <a:pt x="1535837" y="5462728"/>
                    </a:lnTo>
                    <a:lnTo>
                      <a:pt x="1535837" y="5489361"/>
                    </a:lnTo>
                    <a:lnTo>
                      <a:pt x="1524000" y="5515994"/>
                    </a:lnTo>
                    <a:lnTo>
                      <a:pt x="1524000" y="5545586"/>
                    </a:lnTo>
                    <a:lnTo>
                      <a:pt x="1482571" y="5560382"/>
                    </a:lnTo>
                    <a:lnTo>
                      <a:pt x="1479611" y="5533749"/>
                    </a:lnTo>
                    <a:lnTo>
                      <a:pt x="1452978" y="5518953"/>
                    </a:lnTo>
                    <a:lnTo>
                      <a:pt x="1414509" y="5527831"/>
                    </a:lnTo>
                    <a:lnTo>
                      <a:pt x="1402672" y="5501198"/>
                    </a:lnTo>
                    <a:lnTo>
                      <a:pt x="1378998" y="5471606"/>
                    </a:lnTo>
                    <a:lnTo>
                      <a:pt x="1378998" y="5536709"/>
                    </a:lnTo>
                    <a:lnTo>
                      <a:pt x="1364202" y="5569260"/>
                    </a:lnTo>
                    <a:lnTo>
                      <a:pt x="1331650" y="5578138"/>
                    </a:lnTo>
                    <a:lnTo>
                      <a:pt x="1307977" y="5601812"/>
                    </a:lnTo>
                    <a:lnTo>
                      <a:pt x="1305017" y="5572219"/>
                    </a:lnTo>
                    <a:lnTo>
                      <a:pt x="1278384" y="5551505"/>
                    </a:lnTo>
                    <a:lnTo>
                      <a:pt x="1254710" y="5572219"/>
                    </a:lnTo>
                    <a:lnTo>
                      <a:pt x="1216241" y="5584056"/>
                    </a:lnTo>
                    <a:lnTo>
                      <a:pt x="1165934" y="5575179"/>
                    </a:lnTo>
                    <a:lnTo>
                      <a:pt x="1174811" y="5610689"/>
                    </a:lnTo>
                    <a:lnTo>
                      <a:pt x="1127464" y="5628445"/>
                    </a:lnTo>
                    <a:lnTo>
                      <a:pt x="1056443" y="5655078"/>
                    </a:lnTo>
                    <a:lnTo>
                      <a:pt x="1035728" y="5678751"/>
                    </a:lnTo>
                    <a:lnTo>
                      <a:pt x="1015013" y="5652118"/>
                    </a:lnTo>
                    <a:lnTo>
                      <a:pt x="997258" y="5681711"/>
                    </a:lnTo>
                    <a:lnTo>
                      <a:pt x="938074" y="5696507"/>
                    </a:lnTo>
                    <a:lnTo>
                      <a:pt x="970625" y="5652118"/>
                    </a:lnTo>
                    <a:lnTo>
                      <a:pt x="932155" y="5672833"/>
                    </a:lnTo>
                    <a:lnTo>
                      <a:pt x="902563" y="5705384"/>
                    </a:lnTo>
                    <a:lnTo>
                      <a:pt x="908481" y="5663955"/>
                    </a:lnTo>
                    <a:lnTo>
                      <a:pt x="911441" y="5622526"/>
                    </a:lnTo>
                    <a:lnTo>
                      <a:pt x="938074" y="5595893"/>
                    </a:lnTo>
                    <a:lnTo>
                      <a:pt x="899604" y="5584056"/>
                    </a:lnTo>
                    <a:lnTo>
                      <a:pt x="896644" y="5598852"/>
                    </a:lnTo>
                    <a:lnTo>
                      <a:pt x="855215" y="5610689"/>
                    </a:lnTo>
                    <a:lnTo>
                      <a:pt x="810827" y="5604771"/>
                    </a:lnTo>
                    <a:lnTo>
                      <a:pt x="798990" y="5640282"/>
                    </a:lnTo>
                    <a:lnTo>
                      <a:pt x="769398" y="5658037"/>
                    </a:lnTo>
                    <a:lnTo>
                      <a:pt x="722050" y="5669874"/>
                    </a:lnTo>
                    <a:lnTo>
                      <a:pt x="719091" y="5628445"/>
                    </a:lnTo>
                    <a:lnTo>
                      <a:pt x="677662" y="5652118"/>
                    </a:lnTo>
                    <a:lnTo>
                      <a:pt x="671743" y="5675792"/>
                    </a:lnTo>
                    <a:lnTo>
                      <a:pt x="636233" y="5696507"/>
                    </a:lnTo>
                    <a:lnTo>
                      <a:pt x="591844" y="5717221"/>
                    </a:lnTo>
                    <a:lnTo>
                      <a:pt x="568171" y="5702425"/>
                    </a:lnTo>
                    <a:lnTo>
                      <a:pt x="550415" y="5660996"/>
                    </a:lnTo>
                    <a:lnTo>
                      <a:pt x="591844" y="5631404"/>
                    </a:lnTo>
                    <a:lnTo>
                      <a:pt x="639192" y="5607730"/>
                    </a:lnTo>
                    <a:lnTo>
                      <a:pt x="683580" y="5595893"/>
                    </a:lnTo>
                    <a:lnTo>
                      <a:pt x="707254" y="5569260"/>
                    </a:lnTo>
                    <a:lnTo>
                      <a:pt x="745724" y="5536709"/>
                    </a:lnTo>
                    <a:lnTo>
                      <a:pt x="775316" y="5486402"/>
                    </a:lnTo>
                    <a:lnTo>
                      <a:pt x="733887" y="5515994"/>
                    </a:lnTo>
                    <a:lnTo>
                      <a:pt x="704295" y="5530790"/>
                    </a:lnTo>
                    <a:lnTo>
                      <a:pt x="645110" y="5554464"/>
                    </a:lnTo>
                    <a:lnTo>
                      <a:pt x="580008" y="5584056"/>
                    </a:lnTo>
                    <a:lnTo>
                      <a:pt x="544497" y="5578138"/>
                    </a:lnTo>
                    <a:lnTo>
                      <a:pt x="603681" y="5533749"/>
                    </a:lnTo>
                    <a:lnTo>
                      <a:pt x="645110" y="5501198"/>
                    </a:lnTo>
                    <a:lnTo>
                      <a:pt x="713173" y="5471606"/>
                    </a:lnTo>
                    <a:lnTo>
                      <a:pt x="751643" y="5447932"/>
                    </a:lnTo>
                    <a:lnTo>
                      <a:pt x="807868" y="5418340"/>
                    </a:lnTo>
                    <a:lnTo>
                      <a:pt x="861134" y="5400584"/>
                    </a:lnTo>
                    <a:lnTo>
                      <a:pt x="872971" y="5370992"/>
                    </a:lnTo>
                    <a:lnTo>
                      <a:pt x="875930" y="5341400"/>
                    </a:lnTo>
                    <a:lnTo>
                      <a:pt x="837460" y="5356196"/>
                    </a:lnTo>
                    <a:lnTo>
                      <a:pt x="807868" y="5311808"/>
                    </a:lnTo>
                    <a:lnTo>
                      <a:pt x="793072" y="5347318"/>
                    </a:lnTo>
                    <a:lnTo>
                      <a:pt x="748683" y="5385788"/>
                    </a:lnTo>
                    <a:lnTo>
                      <a:pt x="701336" y="5412421"/>
                    </a:lnTo>
                    <a:lnTo>
                      <a:pt x="683580" y="5391707"/>
                    </a:lnTo>
                    <a:lnTo>
                      <a:pt x="627355" y="5412421"/>
                    </a:lnTo>
                    <a:lnTo>
                      <a:pt x="577048" y="5427217"/>
                    </a:lnTo>
                    <a:lnTo>
                      <a:pt x="517864" y="5430177"/>
                    </a:lnTo>
                    <a:lnTo>
                      <a:pt x="488272" y="5450891"/>
                    </a:lnTo>
                    <a:lnTo>
                      <a:pt x="538578" y="5444973"/>
                    </a:lnTo>
                    <a:lnTo>
                      <a:pt x="585926" y="5444973"/>
                    </a:lnTo>
                    <a:lnTo>
                      <a:pt x="571130" y="5471606"/>
                    </a:lnTo>
                    <a:lnTo>
                      <a:pt x="520823" y="5477524"/>
                    </a:lnTo>
                    <a:lnTo>
                      <a:pt x="479394" y="5480483"/>
                    </a:lnTo>
                    <a:lnTo>
                      <a:pt x="429087" y="5486402"/>
                    </a:lnTo>
                    <a:lnTo>
                      <a:pt x="393577" y="5513035"/>
                    </a:lnTo>
                    <a:lnTo>
                      <a:pt x="352147" y="5510076"/>
                    </a:lnTo>
                    <a:lnTo>
                      <a:pt x="316637" y="5510076"/>
                    </a:lnTo>
                    <a:lnTo>
                      <a:pt x="287044" y="5533749"/>
                    </a:lnTo>
                    <a:lnTo>
                      <a:pt x="269289" y="5513035"/>
                    </a:lnTo>
                    <a:lnTo>
                      <a:pt x="195309" y="5539668"/>
                    </a:lnTo>
                    <a:lnTo>
                      <a:pt x="254493" y="5483443"/>
                    </a:lnTo>
                    <a:lnTo>
                      <a:pt x="301841" y="5483443"/>
                    </a:lnTo>
                    <a:lnTo>
                      <a:pt x="343270" y="5474565"/>
                    </a:lnTo>
                    <a:lnTo>
                      <a:pt x="352147" y="5433136"/>
                    </a:lnTo>
                    <a:lnTo>
                      <a:pt x="298881" y="5424258"/>
                    </a:lnTo>
                    <a:lnTo>
                      <a:pt x="343270" y="5403544"/>
                    </a:lnTo>
                    <a:lnTo>
                      <a:pt x="396536" y="5403544"/>
                    </a:lnTo>
                    <a:lnTo>
                      <a:pt x="432046" y="5385788"/>
                    </a:lnTo>
                    <a:lnTo>
                      <a:pt x="435006" y="5350278"/>
                    </a:lnTo>
                    <a:lnTo>
                      <a:pt x="393577" y="5332522"/>
                    </a:lnTo>
                    <a:lnTo>
                      <a:pt x="455720" y="5305889"/>
                    </a:lnTo>
                    <a:lnTo>
                      <a:pt x="497149" y="5285175"/>
                    </a:lnTo>
                    <a:lnTo>
                      <a:pt x="520823" y="5302930"/>
                    </a:lnTo>
                    <a:lnTo>
                      <a:pt x="532660" y="5270379"/>
                    </a:lnTo>
                    <a:lnTo>
                      <a:pt x="582967" y="5282215"/>
                    </a:lnTo>
                    <a:lnTo>
                      <a:pt x="582967" y="5246705"/>
                    </a:lnTo>
                    <a:lnTo>
                      <a:pt x="609600" y="5211194"/>
                    </a:lnTo>
                    <a:lnTo>
                      <a:pt x="662866" y="5172724"/>
                    </a:lnTo>
                    <a:lnTo>
                      <a:pt x="701336" y="5169765"/>
                    </a:lnTo>
                    <a:lnTo>
                      <a:pt x="742765" y="5152010"/>
                    </a:lnTo>
                    <a:lnTo>
                      <a:pt x="719091" y="5128336"/>
                    </a:lnTo>
                    <a:lnTo>
                      <a:pt x="695417" y="5143132"/>
                    </a:lnTo>
                    <a:lnTo>
                      <a:pt x="656947" y="5157928"/>
                    </a:lnTo>
                    <a:lnTo>
                      <a:pt x="609600" y="5175683"/>
                    </a:lnTo>
                    <a:lnTo>
                      <a:pt x="574089" y="5190480"/>
                    </a:lnTo>
                    <a:lnTo>
                      <a:pt x="517864" y="5214153"/>
                    </a:lnTo>
                    <a:lnTo>
                      <a:pt x="491231" y="5240786"/>
                    </a:lnTo>
                    <a:lnTo>
                      <a:pt x="443883" y="5228949"/>
                    </a:lnTo>
                    <a:lnTo>
                      <a:pt x="387658" y="5261501"/>
                    </a:lnTo>
                    <a:lnTo>
                      <a:pt x="346229" y="5285175"/>
                    </a:lnTo>
                    <a:lnTo>
                      <a:pt x="304800" y="5285175"/>
                    </a:lnTo>
                    <a:lnTo>
                      <a:pt x="263371" y="5270379"/>
                    </a:lnTo>
                    <a:lnTo>
                      <a:pt x="207145" y="5261501"/>
                    </a:lnTo>
                    <a:lnTo>
                      <a:pt x="245615" y="5243746"/>
                    </a:lnTo>
                    <a:lnTo>
                      <a:pt x="254493" y="5196398"/>
                    </a:lnTo>
                    <a:lnTo>
                      <a:pt x="236738" y="5157928"/>
                    </a:lnTo>
                    <a:lnTo>
                      <a:pt x="192349" y="5169765"/>
                    </a:lnTo>
                    <a:lnTo>
                      <a:pt x="171635" y="5211194"/>
                    </a:lnTo>
                    <a:lnTo>
                      <a:pt x="133165" y="5246705"/>
                    </a:lnTo>
                    <a:lnTo>
                      <a:pt x="103573" y="5237827"/>
                    </a:lnTo>
                    <a:lnTo>
                      <a:pt x="118369" y="5181602"/>
                    </a:lnTo>
                    <a:lnTo>
                      <a:pt x="88777" y="5160887"/>
                    </a:lnTo>
                    <a:lnTo>
                      <a:pt x="62143" y="5119458"/>
                    </a:lnTo>
                    <a:lnTo>
                      <a:pt x="103573" y="5110581"/>
                    </a:lnTo>
                    <a:lnTo>
                      <a:pt x="168676" y="5063233"/>
                    </a:lnTo>
                    <a:lnTo>
                      <a:pt x="118369" y="5089866"/>
                    </a:lnTo>
                    <a:lnTo>
                      <a:pt x="65103" y="5101703"/>
                    </a:lnTo>
                    <a:lnTo>
                      <a:pt x="32551" y="5122417"/>
                    </a:lnTo>
                    <a:lnTo>
                      <a:pt x="38470" y="5083948"/>
                    </a:lnTo>
                    <a:lnTo>
                      <a:pt x="73980" y="5060274"/>
                    </a:lnTo>
                    <a:lnTo>
                      <a:pt x="118369" y="5042518"/>
                    </a:lnTo>
                    <a:lnTo>
                      <a:pt x="177553" y="5048437"/>
                    </a:lnTo>
                    <a:lnTo>
                      <a:pt x="133165" y="5004048"/>
                    </a:lnTo>
                    <a:lnTo>
                      <a:pt x="165716" y="4998130"/>
                    </a:lnTo>
                    <a:lnTo>
                      <a:pt x="201227" y="4965579"/>
                    </a:lnTo>
                    <a:lnTo>
                      <a:pt x="236738" y="4930068"/>
                    </a:lnTo>
                    <a:lnTo>
                      <a:pt x="275208" y="4912313"/>
                    </a:lnTo>
                    <a:lnTo>
                      <a:pt x="316637" y="4900476"/>
                    </a:lnTo>
                    <a:lnTo>
                      <a:pt x="358066" y="4894557"/>
                    </a:lnTo>
                    <a:lnTo>
                      <a:pt x="396536" y="4885680"/>
                    </a:lnTo>
                    <a:lnTo>
                      <a:pt x="435006" y="4882720"/>
                    </a:lnTo>
                    <a:lnTo>
                      <a:pt x="437965" y="4847210"/>
                    </a:lnTo>
                    <a:lnTo>
                      <a:pt x="470516" y="4820577"/>
                    </a:lnTo>
                    <a:lnTo>
                      <a:pt x="491231" y="4788025"/>
                    </a:lnTo>
                    <a:lnTo>
                      <a:pt x="541538" y="4770270"/>
                    </a:lnTo>
                    <a:lnTo>
                      <a:pt x="591844" y="4770270"/>
                    </a:lnTo>
                    <a:lnTo>
                      <a:pt x="588885" y="4737718"/>
                    </a:lnTo>
                    <a:lnTo>
                      <a:pt x="618477" y="4722922"/>
                    </a:lnTo>
                    <a:lnTo>
                      <a:pt x="582967" y="4725882"/>
                    </a:lnTo>
                    <a:lnTo>
                      <a:pt x="544497" y="4722922"/>
                    </a:lnTo>
                    <a:lnTo>
                      <a:pt x="511945" y="4725882"/>
                    </a:lnTo>
                    <a:lnTo>
                      <a:pt x="476435" y="4740678"/>
                    </a:lnTo>
                    <a:lnTo>
                      <a:pt x="432046" y="4746596"/>
                    </a:lnTo>
                    <a:lnTo>
                      <a:pt x="381740" y="4749555"/>
                    </a:lnTo>
                    <a:lnTo>
                      <a:pt x="319596" y="4779148"/>
                    </a:lnTo>
                    <a:lnTo>
                      <a:pt x="278167" y="4776188"/>
                    </a:lnTo>
                    <a:lnTo>
                      <a:pt x="245615" y="4796903"/>
                    </a:lnTo>
                    <a:lnTo>
                      <a:pt x="227860" y="4782107"/>
                    </a:lnTo>
                    <a:lnTo>
                      <a:pt x="186431" y="4776188"/>
                    </a:lnTo>
                    <a:lnTo>
                      <a:pt x="150920" y="4793944"/>
                    </a:lnTo>
                    <a:lnTo>
                      <a:pt x="124287" y="4785066"/>
                    </a:lnTo>
                    <a:lnTo>
                      <a:pt x="85817" y="4761392"/>
                    </a:lnTo>
                    <a:lnTo>
                      <a:pt x="68062" y="4799862"/>
                    </a:lnTo>
                    <a:lnTo>
                      <a:pt x="20714" y="4811699"/>
                    </a:lnTo>
                    <a:lnTo>
                      <a:pt x="0" y="4790984"/>
                    </a:lnTo>
                    <a:lnTo>
                      <a:pt x="5918" y="4764351"/>
                    </a:lnTo>
                    <a:lnTo>
                      <a:pt x="0" y="4731800"/>
                    </a:lnTo>
                    <a:lnTo>
                      <a:pt x="23674" y="4708126"/>
                    </a:lnTo>
                    <a:lnTo>
                      <a:pt x="0" y="4690371"/>
                    </a:lnTo>
                    <a:lnTo>
                      <a:pt x="29592" y="4666697"/>
                    </a:lnTo>
                    <a:lnTo>
                      <a:pt x="62143" y="4651901"/>
                    </a:lnTo>
                    <a:lnTo>
                      <a:pt x="53266" y="4690371"/>
                    </a:lnTo>
                    <a:lnTo>
                      <a:pt x="82858" y="4702208"/>
                    </a:lnTo>
                    <a:lnTo>
                      <a:pt x="85817" y="4657819"/>
                    </a:lnTo>
                    <a:lnTo>
                      <a:pt x="85817" y="4610472"/>
                    </a:lnTo>
                    <a:lnTo>
                      <a:pt x="109491" y="4622309"/>
                    </a:lnTo>
                    <a:lnTo>
                      <a:pt x="130206" y="4607513"/>
                    </a:lnTo>
                    <a:lnTo>
                      <a:pt x="186431" y="4563124"/>
                    </a:lnTo>
                    <a:lnTo>
                      <a:pt x="207145" y="4560165"/>
                    </a:lnTo>
                    <a:lnTo>
                      <a:pt x="242656" y="4536491"/>
                    </a:lnTo>
                    <a:lnTo>
                      <a:pt x="272248" y="4533532"/>
                    </a:lnTo>
                    <a:lnTo>
                      <a:pt x="275208" y="4569043"/>
                    </a:lnTo>
                    <a:lnTo>
                      <a:pt x="269289" y="4607513"/>
                    </a:lnTo>
                    <a:lnTo>
                      <a:pt x="310718" y="4604553"/>
                    </a:lnTo>
                    <a:lnTo>
                      <a:pt x="358066" y="4580880"/>
                    </a:lnTo>
                    <a:lnTo>
                      <a:pt x="378780" y="4548328"/>
                    </a:lnTo>
                    <a:lnTo>
                      <a:pt x="355107" y="4506899"/>
                    </a:lnTo>
                    <a:lnTo>
                      <a:pt x="384699" y="4518736"/>
                    </a:lnTo>
                    <a:lnTo>
                      <a:pt x="390617" y="4566083"/>
                    </a:lnTo>
                    <a:lnTo>
                      <a:pt x="408373" y="4595676"/>
                    </a:lnTo>
                    <a:lnTo>
                      <a:pt x="458679" y="4619349"/>
                    </a:lnTo>
                    <a:lnTo>
                      <a:pt x="520823" y="4613431"/>
                    </a:lnTo>
                    <a:lnTo>
                      <a:pt x="553375" y="4580880"/>
                    </a:lnTo>
                    <a:lnTo>
                      <a:pt x="562252" y="4604553"/>
                    </a:lnTo>
                    <a:lnTo>
                      <a:pt x="600722" y="4595676"/>
                    </a:lnTo>
                    <a:lnTo>
                      <a:pt x="630314" y="4583839"/>
                    </a:lnTo>
                    <a:lnTo>
                      <a:pt x="597763" y="4554247"/>
                    </a:lnTo>
                    <a:lnTo>
                      <a:pt x="556334" y="4554247"/>
                    </a:lnTo>
                    <a:lnTo>
                      <a:pt x="523782" y="4527614"/>
                    </a:lnTo>
                    <a:lnTo>
                      <a:pt x="565211" y="4515777"/>
                    </a:lnTo>
                    <a:lnTo>
                      <a:pt x="551969" y="4489292"/>
                    </a:lnTo>
                    <a:lnTo>
                      <a:pt x="544497" y="4489143"/>
                    </a:lnTo>
                    <a:lnTo>
                      <a:pt x="547456" y="4400366"/>
                    </a:lnTo>
                    <a:lnTo>
                      <a:pt x="500109" y="4397407"/>
                    </a:lnTo>
                    <a:lnTo>
                      <a:pt x="452761" y="4376692"/>
                    </a:lnTo>
                    <a:lnTo>
                      <a:pt x="452761" y="4347100"/>
                    </a:lnTo>
                    <a:lnTo>
                      <a:pt x="488272" y="4341181"/>
                    </a:lnTo>
                    <a:lnTo>
                      <a:pt x="541538" y="4338222"/>
                    </a:lnTo>
                    <a:lnTo>
                      <a:pt x="594804" y="4311589"/>
                    </a:lnTo>
                    <a:lnTo>
                      <a:pt x="630314" y="4293834"/>
                    </a:lnTo>
                    <a:lnTo>
                      <a:pt x="662866" y="4267201"/>
                    </a:lnTo>
                    <a:lnTo>
                      <a:pt x="686540" y="4246486"/>
                    </a:lnTo>
                    <a:lnTo>
                      <a:pt x="686540" y="4205057"/>
                    </a:lnTo>
                    <a:lnTo>
                      <a:pt x="692458" y="4184343"/>
                    </a:lnTo>
                    <a:lnTo>
                      <a:pt x="686540" y="4154750"/>
                    </a:lnTo>
                    <a:lnTo>
                      <a:pt x="725010" y="4128117"/>
                    </a:lnTo>
                    <a:lnTo>
                      <a:pt x="754602" y="4136995"/>
                    </a:lnTo>
                    <a:lnTo>
                      <a:pt x="801949" y="4151791"/>
                    </a:lnTo>
                    <a:lnTo>
                      <a:pt x="843378" y="4134036"/>
                    </a:lnTo>
                    <a:lnTo>
                      <a:pt x="858175" y="4154750"/>
                    </a:lnTo>
                    <a:lnTo>
                      <a:pt x="893685" y="4122199"/>
                    </a:lnTo>
                    <a:lnTo>
                      <a:pt x="929196" y="4134036"/>
                    </a:lnTo>
                    <a:lnTo>
                      <a:pt x="952870" y="4122199"/>
                    </a:lnTo>
                    <a:lnTo>
                      <a:pt x="961747" y="4145873"/>
                    </a:lnTo>
                    <a:lnTo>
                      <a:pt x="1026850" y="4139954"/>
                    </a:lnTo>
                    <a:lnTo>
                      <a:pt x="1065320" y="4113321"/>
                    </a:lnTo>
                    <a:lnTo>
                      <a:pt x="1127464" y="4092607"/>
                    </a:lnTo>
                    <a:lnTo>
                      <a:pt x="1180730" y="4071892"/>
                    </a:lnTo>
                    <a:lnTo>
                      <a:pt x="1219200" y="4063014"/>
                    </a:lnTo>
                    <a:lnTo>
                      <a:pt x="1248792" y="4068933"/>
                    </a:lnTo>
                    <a:lnTo>
                      <a:pt x="1290221" y="4042300"/>
                    </a:lnTo>
                    <a:lnTo>
                      <a:pt x="1299099" y="4012708"/>
                    </a:lnTo>
                    <a:lnTo>
                      <a:pt x="1358283" y="4018626"/>
                    </a:lnTo>
                    <a:lnTo>
                      <a:pt x="1378998" y="4000871"/>
                    </a:lnTo>
                    <a:lnTo>
                      <a:pt x="1423386" y="4003830"/>
                    </a:lnTo>
                    <a:lnTo>
                      <a:pt x="1452978" y="4024545"/>
                    </a:lnTo>
                    <a:lnTo>
                      <a:pt x="1494408" y="3997912"/>
                    </a:lnTo>
                    <a:lnTo>
                      <a:pt x="1455938" y="3986075"/>
                    </a:lnTo>
                    <a:lnTo>
                      <a:pt x="1426345" y="3971279"/>
                    </a:lnTo>
                    <a:lnTo>
                      <a:pt x="1393794" y="3959442"/>
                    </a:lnTo>
                    <a:lnTo>
                      <a:pt x="1361243" y="3962401"/>
                    </a:lnTo>
                    <a:lnTo>
                      <a:pt x="1337569" y="3977197"/>
                    </a:lnTo>
                    <a:lnTo>
                      <a:pt x="1307977" y="3980156"/>
                    </a:lnTo>
                    <a:lnTo>
                      <a:pt x="1299099" y="3944646"/>
                    </a:lnTo>
                    <a:lnTo>
                      <a:pt x="1313895" y="3920972"/>
                    </a:lnTo>
                    <a:lnTo>
                      <a:pt x="1328691" y="3894339"/>
                    </a:lnTo>
                    <a:lnTo>
                      <a:pt x="1293180" y="3879543"/>
                    </a:lnTo>
                    <a:lnTo>
                      <a:pt x="1322773" y="3846991"/>
                    </a:lnTo>
                    <a:lnTo>
                      <a:pt x="1254710" y="3870665"/>
                    </a:lnTo>
                    <a:lnTo>
                      <a:pt x="1231037" y="3894339"/>
                    </a:lnTo>
                    <a:lnTo>
                      <a:pt x="1251751" y="3926890"/>
                    </a:lnTo>
                    <a:lnTo>
                      <a:pt x="1216241" y="3938727"/>
                    </a:lnTo>
                    <a:lnTo>
                      <a:pt x="1225118" y="3974238"/>
                    </a:lnTo>
                    <a:lnTo>
                      <a:pt x="1201444" y="3997912"/>
                    </a:lnTo>
                    <a:lnTo>
                      <a:pt x="1177771" y="4018626"/>
                    </a:lnTo>
                    <a:lnTo>
                      <a:pt x="1115627" y="4077811"/>
                    </a:lnTo>
                    <a:lnTo>
                      <a:pt x="1080116" y="4063014"/>
                    </a:lnTo>
                    <a:lnTo>
                      <a:pt x="1032769" y="4104444"/>
                    </a:lnTo>
                    <a:lnTo>
                      <a:pt x="988380" y="4113321"/>
                    </a:lnTo>
                    <a:lnTo>
                      <a:pt x="976543" y="4095566"/>
                    </a:lnTo>
                    <a:lnTo>
                      <a:pt x="1038687" y="4051178"/>
                    </a:lnTo>
                    <a:lnTo>
                      <a:pt x="1020932" y="4045259"/>
                    </a:lnTo>
                    <a:lnTo>
                      <a:pt x="964707" y="4071892"/>
                    </a:lnTo>
                    <a:lnTo>
                      <a:pt x="905522" y="4089647"/>
                    </a:lnTo>
                    <a:lnTo>
                      <a:pt x="855215" y="4068933"/>
                    </a:lnTo>
                    <a:lnTo>
                      <a:pt x="813786" y="4048218"/>
                    </a:lnTo>
                    <a:lnTo>
                      <a:pt x="790112" y="4009748"/>
                    </a:lnTo>
                    <a:lnTo>
                      <a:pt x="769398" y="4009748"/>
                    </a:lnTo>
                    <a:lnTo>
                      <a:pt x="787153" y="4045259"/>
                    </a:lnTo>
                    <a:lnTo>
                      <a:pt x="769398" y="4054137"/>
                    </a:lnTo>
                    <a:lnTo>
                      <a:pt x="736846" y="4077811"/>
                    </a:lnTo>
                    <a:lnTo>
                      <a:pt x="701336" y="4071892"/>
                    </a:lnTo>
                    <a:lnTo>
                      <a:pt x="656947" y="4083729"/>
                    </a:lnTo>
                    <a:lnTo>
                      <a:pt x="668784" y="4128117"/>
                    </a:lnTo>
                    <a:lnTo>
                      <a:pt x="639192" y="4119240"/>
                    </a:lnTo>
                    <a:lnTo>
                      <a:pt x="600722" y="4139954"/>
                    </a:lnTo>
                    <a:lnTo>
                      <a:pt x="571130" y="4145873"/>
                    </a:lnTo>
                    <a:lnTo>
                      <a:pt x="544497" y="4136995"/>
                    </a:lnTo>
                    <a:lnTo>
                      <a:pt x="506027" y="4157710"/>
                    </a:lnTo>
                    <a:lnTo>
                      <a:pt x="446843" y="4157710"/>
                    </a:lnTo>
                    <a:lnTo>
                      <a:pt x="508986" y="4119240"/>
                    </a:lnTo>
                    <a:lnTo>
                      <a:pt x="541538" y="4107403"/>
                    </a:lnTo>
                    <a:lnTo>
                      <a:pt x="582967" y="4083729"/>
                    </a:lnTo>
                    <a:lnTo>
                      <a:pt x="588885" y="4063014"/>
                    </a:lnTo>
                    <a:lnTo>
                      <a:pt x="639192" y="4030463"/>
                    </a:lnTo>
                    <a:lnTo>
                      <a:pt x="674703" y="4006789"/>
                    </a:lnTo>
                    <a:lnTo>
                      <a:pt x="710213" y="3971279"/>
                    </a:lnTo>
                    <a:lnTo>
                      <a:pt x="722050" y="3941686"/>
                    </a:lnTo>
                    <a:lnTo>
                      <a:pt x="739806" y="3900257"/>
                    </a:lnTo>
                    <a:lnTo>
                      <a:pt x="787153" y="3882502"/>
                    </a:lnTo>
                    <a:lnTo>
                      <a:pt x="807868" y="3897298"/>
                    </a:lnTo>
                    <a:lnTo>
                      <a:pt x="831542" y="3885461"/>
                    </a:lnTo>
                    <a:lnTo>
                      <a:pt x="849297" y="3870665"/>
                    </a:lnTo>
                    <a:lnTo>
                      <a:pt x="840419" y="3855869"/>
                    </a:lnTo>
                    <a:lnTo>
                      <a:pt x="858175" y="3835154"/>
                    </a:lnTo>
                    <a:lnTo>
                      <a:pt x="846338" y="3817399"/>
                    </a:lnTo>
                    <a:lnTo>
                      <a:pt x="911441" y="3752296"/>
                    </a:lnTo>
                    <a:lnTo>
                      <a:pt x="902563" y="3713826"/>
                    </a:lnTo>
                    <a:lnTo>
                      <a:pt x="887767" y="3690152"/>
                    </a:lnTo>
                    <a:lnTo>
                      <a:pt x="923277" y="3675356"/>
                    </a:lnTo>
                    <a:lnTo>
                      <a:pt x="955829" y="3657601"/>
                    </a:lnTo>
                    <a:lnTo>
                      <a:pt x="979503" y="3628009"/>
                    </a:lnTo>
                    <a:lnTo>
                      <a:pt x="958788" y="3610253"/>
                    </a:lnTo>
                    <a:lnTo>
                      <a:pt x="929196" y="3628009"/>
                    </a:lnTo>
                    <a:lnTo>
                      <a:pt x="899604" y="3628009"/>
                    </a:lnTo>
                    <a:lnTo>
                      <a:pt x="884808" y="3616172"/>
                    </a:lnTo>
                    <a:lnTo>
                      <a:pt x="846338" y="3630968"/>
                    </a:lnTo>
                    <a:lnTo>
                      <a:pt x="870011" y="3595457"/>
                    </a:lnTo>
                    <a:lnTo>
                      <a:pt x="908481" y="3562906"/>
                    </a:lnTo>
                    <a:lnTo>
                      <a:pt x="920318" y="3524436"/>
                    </a:lnTo>
                    <a:lnTo>
                      <a:pt x="946951" y="3530354"/>
                    </a:lnTo>
                    <a:lnTo>
                      <a:pt x="917359" y="3506681"/>
                    </a:lnTo>
                    <a:lnTo>
                      <a:pt x="952870" y="3462292"/>
                    </a:lnTo>
                    <a:lnTo>
                      <a:pt x="958788" y="3444537"/>
                    </a:lnTo>
                    <a:lnTo>
                      <a:pt x="964707" y="3411985"/>
                    </a:lnTo>
                    <a:lnTo>
                      <a:pt x="994299" y="3403108"/>
                    </a:lnTo>
                    <a:lnTo>
                      <a:pt x="1015013" y="3370556"/>
                    </a:lnTo>
                    <a:lnTo>
                      <a:pt x="1020932" y="3332086"/>
                    </a:lnTo>
                    <a:lnTo>
                      <a:pt x="1044606" y="3302494"/>
                    </a:lnTo>
                    <a:lnTo>
                      <a:pt x="1068279" y="3311372"/>
                    </a:lnTo>
                    <a:lnTo>
                      <a:pt x="1097872" y="3332086"/>
                    </a:lnTo>
                    <a:lnTo>
                      <a:pt x="1115627" y="3343923"/>
                    </a:lnTo>
                    <a:lnTo>
                      <a:pt x="1130423" y="3364638"/>
                    </a:lnTo>
                    <a:lnTo>
                      <a:pt x="1157056" y="3335046"/>
                    </a:lnTo>
                    <a:lnTo>
                      <a:pt x="1171852" y="3293616"/>
                    </a:lnTo>
                    <a:lnTo>
                      <a:pt x="1207363" y="3284739"/>
                    </a:lnTo>
                    <a:lnTo>
                      <a:pt x="1236955" y="3308413"/>
                    </a:lnTo>
                    <a:lnTo>
                      <a:pt x="1257670" y="3332086"/>
                    </a:lnTo>
                    <a:lnTo>
                      <a:pt x="1263588" y="3305453"/>
                    </a:lnTo>
                    <a:lnTo>
                      <a:pt x="1239914" y="3284739"/>
                    </a:lnTo>
                    <a:lnTo>
                      <a:pt x="1284303" y="3284739"/>
                    </a:lnTo>
                    <a:lnTo>
                      <a:pt x="1305017" y="3293616"/>
                    </a:lnTo>
                    <a:lnTo>
                      <a:pt x="1331650" y="3326168"/>
                    </a:lnTo>
                    <a:lnTo>
                      <a:pt x="1319813" y="3281780"/>
                    </a:lnTo>
                    <a:lnTo>
                      <a:pt x="1313895" y="3246269"/>
                    </a:lnTo>
                    <a:lnTo>
                      <a:pt x="1337569" y="3234432"/>
                    </a:lnTo>
                    <a:lnTo>
                      <a:pt x="1355324" y="3210758"/>
                    </a:lnTo>
                    <a:lnTo>
                      <a:pt x="1328691" y="3216677"/>
                    </a:lnTo>
                    <a:lnTo>
                      <a:pt x="1284303" y="3246269"/>
                    </a:lnTo>
                    <a:lnTo>
                      <a:pt x="1266547" y="3246269"/>
                    </a:lnTo>
                    <a:lnTo>
                      <a:pt x="1299099" y="3216677"/>
                    </a:lnTo>
                    <a:lnTo>
                      <a:pt x="1233996" y="3219636"/>
                    </a:lnTo>
                    <a:lnTo>
                      <a:pt x="1287262" y="3193003"/>
                    </a:lnTo>
                    <a:lnTo>
                      <a:pt x="1299099" y="3175247"/>
                    </a:lnTo>
                    <a:lnTo>
                      <a:pt x="1316854" y="3151574"/>
                    </a:lnTo>
                    <a:lnTo>
                      <a:pt x="1334610" y="3133818"/>
                    </a:lnTo>
                    <a:lnTo>
                      <a:pt x="1335180" y="3127831"/>
                    </a:lnTo>
                    <a:lnTo>
                      <a:pt x="1334609" y="3127899"/>
                    </a:lnTo>
                    <a:lnTo>
                      <a:pt x="1310935" y="3127899"/>
                    </a:lnTo>
                    <a:lnTo>
                      <a:pt x="1287261" y="3145654"/>
                    </a:lnTo>
                    <a:lnTo>
                      <a:pt x="1269506" y="3139736"/>
                    </a:lnTo>
                    <a:lnTo>
                      <a:pt x="1231036" y="3136777"/>
                    </a:lnTo>
                    <a:lnTo>
                      <a:pt x="1192566" y="3148613"/>
                    </a:lnTo>
                    <a:lnTo>
                      <a:pt x="1154096" y="3148613"/>
                    </a:lnTo>
                    <a:lnTo>
                      <a:pt x="1139300" y="3169328"/>
                    </a:lnTo>
                    <a:lnTo>
                      <a:pt x="1056442" y="3163410"/>
                    </a:lnTo>
                    <a:lnTo>
                      <a:pt x="1029809" y="3172287"/>
                    </a:lnTo>
                    <a:lnTo>
                      <a:pt x="958787" y="3172287"/>
                    </a:lnTo>
                    <a:lnTo>
                      <a:pt x="932154" y="3187083"/>
                    </a:lnTo>
                    <a:lnTo>
                      <a:pt x="867051" y="3175246"/>
                    </a:lnTo>
                    <a:lnTo>
                      <a:pt x="867051" y="3195961"/>
                    </a:lnTo>
                    <a:lnTo>
                      <a:pt x="822663" y="3204839"/>
                    </a:lnTo>
                    <a:lnTo>
                      <a:pt x="798989" y="3195961"/>
                    </a:lnTo>
                    <a:lnTo>
                      <a:pt x="790111" y="3166369"/>
                    </a:lnTo>
                    <a:lnTo>
                      <a:pt x="778275" y="3133817"/>
                    </a:lnTo>
                    <a:lnTo>
                      <a:pt x="769397" y="3113103"/>
                    </a:lnTo>
                    <a:lnTo>
                      <a:pt x="757560" y="3181165"/>
                    </a:lnTo>
                    <a:lnTo>
                      <a:pt x="736845" y="3190043"/>
                    </a:lnTo>
                    <a:lnTo>
                      <a:pt x="725009" y="3160450"/>
                    </a:lnTo>
                    <a:lnTo>
                      <a:pt x="733886" y="3142695"/>
                    </a:lnTo>
                    <a:lnTo>
                      <a:pt x="725009" y="3116062"/>
                    </a:lnTo>
                    <a:lnTo>
                      <a:pt x="742764" y="3110144"/>
                    </a:lnTo>
                    <a:lnTo>
                      <a:pt x="725009" y="3101266"/>
                    </a:lnTo>
                    <a:lnTo>
                      <a:pt x="713172" y="3124940"/>
                    </a:lnTo>
                    <a:lnTo>
                      <a:pt x="707253" y="3148613"/>
                    </a:lnTo>
                    <a:lnTo>
                      <a:pt x="716131" y="3190043"/>
                    </a:lnTo>
                    <a:lnTo>
                      <a:pt x="674702" y="3207798"/>
                    </a:lnTo>
                    <a:lnTo>
                      <a:pt x="651028" y="3181165"/>
                    </a:lnTo>
                    <a:lnTo>
                      <a:pt x="615517" y="3195961"/>
                    </a:lnTo>
                    <a:lnTo>
                      <a:pt x="618476" y="3154532"/>
                    </a:lnTo>
                    <a:lnTo>
                      <a:pt x="645109" y="3172287"/>
                    </a:lnTo>
                    <a:lnTo>
                      <a:pt x="653987" y="3130858"/>
                    </a:lnTo>
                    <a:lnTo>
                      <a:pt x="636232" y="3104225"/>
                    </a:lnTo>
                    <a:lnTo>
                      <a:pt x="653987" y="3095347"/>
                    </a:lnTo>
                    <a:lnTo>
                      <a:pt x="668783" y="3068714"/>
                    </a:lnTo>
                    <a:lnTo>
                      <a:pt x="689498" y="3056878"/>
                    </a:lnTo>
                    <a:lnTo>
                      <a:pt x="704294" y="3030245"/>
                    </a:lnTo>
                    <a:lnTo>
                      <a:pt x="707253" y="3009530"/>
                    </a:lnTo>
                    <a:lnTo>
                      <a:pt x="716131" y="2979938"/>
                    </a:lnTo>
                    <a:lnTo>
                      <a:pt x="680620" y="3003612"/>
                    </a:lnTo>
                    <a:lnTo>
                      <a:pt x="651028" y="3036163"/>
                    </a:lnTo>
                    <a:lnTo>
                      <a:pt x="627354" y="3059837"/>
                    </a:lnTo>
                    <a:lnTo>
                      <a:pt x="618476" y="3083511"/>
                    </a:lnTo>
                    <a:lnTo>
                      <a:pt x="582966" y="3089429"/>
                    </a:lnTo>
                    <a:lnTo>
                      <a:pt x="568170" y="3071674"/>
                    </a:lnTo>
                    <a:lnTo>
                      <a:pt x="541537" y="3101266"/>
                    </a:lnTo>
                    <a:lnTo>
                      <a:pt x="529700" y="3053918"/>
                    </a:lnTo>
                    <a:lnTo>
                      <a:pt x="508985" y="3071674"/>
                    </a:lnTo>
                    <a:lnTo>
                      <a:pt x="488271" y="3039122"/>
                    </a:lnTo>
                    <a:lnTo>
                      <a:pt x="491230" y="3015448"/>
                    </a:lnTo>
                    <a:lnTo>
                      <a:pt x="506026" y="2994734"/>
                    </a:lnTo>
                    <a:lnTo>
                      <a:pt x="526741" y="2976979"/>
                    </a:lnTo>
                    <a:lnTo>
                      <a:pt x="553374" y="2971060"/>
                    </a:lnTo>
                    <a:lnTo>
                      <a:pt x="585925" y="2956264"/>
                    </a:lnTo>
                    <a:lnTo>
                      <a:pt x="580007" y="2941468"/>
                    </a:lnTo>
                    <a:lnTo>
                      <a:pt x="556333" y="2917794"/>
                    </a:lnTo>
                    <a:lnTo>
                      <a:pt x="544496" y="2956264"/>
                    </a:lnTo>
                    <a:lnTo>
                      <a:pt x="511944" y="2956264"/>
                    </a:lnTo>
                    <a:lnTo>
                      <a:pt x="485311" y="2929631"/>
                    </a:lnTo>
                    <a:lnTo>
                      <a:pt x="467556" y="2959223"/>
                    </a:lnTo>
                    <a:lnTo>
                      <a:pt x="435005" y="2976979"/>
                    </a:lnTo>
                    <a:lnTo>
                      <a:pt x="399494" y="2968101"/>
                    </a:lnTo>
                    <a:lnTo>
                      <a:pt x="372861" y="2968101"/>
                    </a:lnTo>
                    <a:lnTo>
                      <a:pt x="375820" y="2938509"/>
                    </a:lnTo>
                    <a:lnTo>
                      <a:pt x="352146" y="2920753"/>
                    </a:lnTo>
                    <a:lnTo>
                      <a:pt x="313676" y="2932590"/>
                    </a:lnTo>
                    <a:lnTo>
                      <a:pt x="278166" y="2932590"/>
                    </a:lnTo>
                    <a:lnTo>
                      <a:pt x="263370" y="2908916"/>
                    </a:lnTo>
                    <a:lnTo>
                      <a:pt x="266329" y="2894120"/>
                    </a:lnTo>
                    <a:lnTo>
                      <a:pt x="295921" y="2858610"/>
                    </a:lnTo>
                    <a:lnTo>
                      <a:pt x="313676" y="2876365"/>
                    </a:lnTo>
                    <a:lnTo>
                      <a:pt x="346228" y="2882283"/>
                    </a:lnTo>
                    <a:lnTo>
                      <a:pt x="346228" y="2858610"/>
                    </a:lnTo>
                    <a:lnTo>
                      <a:pt x="325513" y="2826058"/>
                    </a:lnTo>
                    <a:lnTo>
                      <a:pt x="340309" y="2802384"/>
                    </a:lnTo>
                    <a:lnTo>
                      <a:pt x="301840" y="2799425"/>
                    </a:lnTo>
                    <a:lnTo>
                      <a:pt x="278166" y="2778711"/>
                    </a:lnTo>
                    <a:lnTo>
                      <a:pt x="278166" y="2743200"/>
                    </a:lnTo>
                    <a:lnTo>
                      <a:pt x="257451" y="2755037"/>
                    </a:lnTo>
                    <a:lnTo>
                      <a:pt x="254492" y="2743200"/>
                    </a:lnTo>
                    <a:lnTo>
                      <a:pt x="218981" y="2731363"/>
                    </a:lnTo>
                    <a:lnTo>
                      <a:pt x="239696" y="2719526"/>
                    </a:lnTo>
                    <a:lnTo>
                      <a:pt x="263370" y="2710648"/>
                    </a:lnTo>
                    <a:lnTo>
                      <a:pt x="266329" y="2689934"/>
                    </a:lnTo>
                    <a:lnTo>
                      <a:pt x="287043" y="2698812"/>
                    </a:lnTo>
                    <a:lnTo>
                      <a:pt x="310717" y="2722485"/>
                    </a:lnTo>
                    <a:lnTo>
                      <a:pt x="325513" y="2713608"/>
                    </a:lnTo>
                    <a:lnTo>
                      <a:pt x="287043" y="2681056"/>
                    </a:lnTo>
                    <a:lnTo>
                      <a:pt x="325513" y="2686975"/>
                    </a:lnTo>
                    <a:lnTo>
                      <a:pt x="355106" y="2686975"/>
                    </a:lnTo>
                    <a:lnTo>
                      <a:pt x="375820" y="2701771"/>
                    </a:lnTo>
                    <a:lnTo>
                      <a:pt x="408372" y="2728404"/>
                    </a:lnTo>
                    <a:lnTo>
                      <a:pt x="429086" y="2716567"/>
                    </a:lnTo>
                    <a:lnTo>
                      <a:pt x="429086" y="2689934"/>
                    </a:lnTo>
                    <a:lnTo>
                      <a:pt x="390616" y="2681056"/>
                    </a:lnTo>
                    <a:lnTo>
                      <a:pt x="378779" y="2639627"/>
                    </a:lnTo>
                    <a:lnTo>
                      <a:pt x="390616" y="2624831"/>
                    </a:lnTo>
                    <a:lnTo>
                      <a:pt x="411331" y="2636668"/>
                    </a:lnTo>
                    <a:lnTo>
                      <a:pt x="446842" y="2648505"/>
                    </a:lnTo>
                    <a:lnTo>
                      <a:pt x="482352" y="2642586"/>
                    </a:lnTo>
                    <a:lnTo>
                      <a:pt x="500108" y="2639627"/>
                    </a:lnTo>
                    <a:lnTo>
                      <a:pt x="508985" y="2610035"/>
                    </a:lnTo>
                    <a:lnTo>
                      <a:pt x="520822" y="2583402"/>
                    </a:lnTo>
                    <a:lnTo>
                      <a:pt x="491230" y="2580443"/>
                    </a:lnTo>
                    <a:lnTo>
                      <a:pt x="479393" y="2539013"/>
                    </a:lnTo>
                    <a:lnTo>
                      <a:pt x="473475" y="2515340"/>
                    </a:lnTo>
                    <a:lnTo>
                      <a:pt x="473475" y="2482788"/>
                    </a:lnTo>
                    <a:lnTo>
                      <a:pt x="497148" y="2473911"/>
                    </a:lnTo>
                    <a:lnTo>
                      <a:pt x="485311" y="2447278"/>
                    </a:lnTo>
                    <a:lnTo>
                      <a:pt x="482352" y="2414726"/>
                    </a:lnTo>
                    <a:lnTo>
                      <a:pt x="520822" y="2405848"/>
                    </a:lnTo>
                    <a:lnTo>
                      <a:pt x="550414" y="2411767"/>
                    </a:lnTo>
                    <a:lnTo>
                      <a:pt x="577047" y="2388093"/>
                    </a:lnTo>
                    <a:lnTo>
                      <a:pt x="597762" y="2391052"/>
                    </a:lnTo>
                    <a:lnTo>
                      <a:pt x="609599" y="2396971"/>
                    </a:lnTo>
                    <a:lnTo>
                      <a:pt x="642150" y="2399930"/>
                    </a:lnTo>
                    <a:lnTo>
                      <a:pt x="674702" y="2376256"/>
                    </a:lnTo>
                    <a:lnTo>
                      <a:pt x="725009" y="2385134"/>
                    </a:lnTo>
                    <a:lnTo>
                      <a:pt x="781234" y="2370338"/>
                    </a:lnTo>
                    <a:lnTo>
                      <a:pt x="807867" y="2349623"/>
                    </a:lnTo>
                    <a:lnTo>
                      <a:pt x="745723" y="2337786"/>
                    </a:lnTo>
                    <a:lnTo>
                      <a:pt x="727968" y="2287480"/>
                    </a:lnTo>
                    <a:lnTo>
                      <a:pt x="760519" y="2296357"/>
                    </a:lnTo>
                    <a:lnTo>
                      <a:pt x="793071" y="2284520"/>
                    </a:lnTo>
                    <a:lnTo>
                      <a:pt x="760519" y="2263806"/>
                    </a:lnTo>
                    <a:lnTo>
                      <a:pt x="772356" y="2234213"/>
                    </a:lnTo>
                    <a:lnTo>
                      <a:pt x="719090" y="2219417"/>
                    </a:lnTo>
                    <a:lnTo>
                      <a:pt x="718560" y="2218555"/>
                    </a:lnTo>
                    <a:lnTo>
                      <a:pt x="686539" y="2213499"/>
                    </a:lnTo>
                    <a:lnTo>
                      <a:pt x="618476" y="2213499"/>
                    </a:lnTo>
                    <a:lnTo>
                      <a:pt x="582966" y="2207580"/>
                    </a:lnTo>
                    <a:lnTo>
                      <a:pt x="574088" y="2225336"/>
                    </a:lnTo>
                    <a:lnTo>
                      <a:pt x="541537" y="2254928"/>
                    </a:lnTo>
                    <a:lnTo>
                      <a:pt x="482352" y="2266765"/>
                    </a:lnTo>
                    <a:lnTo>
                      <a:pt x="467556" y="2249010"/>
                    </a:lnTo>
                    <a:lnTo>
                      <a:pt x="461638" y="2222377"/>
                    </a:lnTo>
                    <a:lnTo>
                      <a:pt x="476434" y="2172070"/>
                    </a:lnTo>
                    <a:lnTo>
                      <a:pt x="443882" y="2186866"/>
                    </a:lnTo>
                    <a:lnTo>
                      <a:pt x="458678" y="2219417"/>
                    </a:lnTo>
                    <a:lnTo>
                      <a:pt x="455719" y="2272683"/>
                    </a:lnTo>
                    <a:lnTo>
                      <a:pt x="446842" y="2266765"/>
                    </a:lnTo>
                    <a:lnTo>
                      <a:pt x="411331" y="2246050"/>
                    </a:lnTo>
                    <a:lnTo>
                      <a:pt x="411331" y="2210540"/>
                    </a:lnTo>
                    <a:lnTo>
                      <a:pt x="375820" y="2180947"/>
                    </a:lnTo>
                    <a:lnTo>
                      <a:pt x="358065" y="2192784"/>
                    </a:lnTo>
                    <a:lnTo>
                      <a:pt x="361024" y="2139518"/>
                    </a:lnTo>
                    <a:lnTo>
                      <a:pt x="366942" y="2112885"/>
                    </a:lnTo>
                    <a:lnTo>
                      <a:pt x="340309" y="2112885"/>
                    </a:lnTo>
                    <a:lnTo>
                      <a:pt x="295921" y="2106967"/>
                    </a:lnTo>
                    <a:lnTo>
                      <a:pt x="260410" y="2118804"/>
                    </a:lnTo>
                    <a:lnTo>
                      <a:pt x="236737" y="2130641"/>
                    </a:lnTo>
                    <a:lnTo>
                      <a:pt x="180511" y="2106967"/>
                    </a:lnTo>
                    <a:lnTo>
                      <a:pt x="216022" y="2092171"/>
                    </a:lnTo>
                    <a:lnTo>
                      <a:pt x="242655" y="2083293"/>
                    </a:lnTo>
                    <a:lnTo>
                      <a:pt x="242655" y="2038905"/>
                    </a:lnTo>
                    <a:lnTo>
                      <a:pt x="251533" y="2047782"/>
                    </a:lnTo>
                    <a:lnTo>
                      <a:pt x="272247" y="2056660"/>
                    </a:lnTo>
                    <a:lnTo>
                      <a:pt x="281125" y="2065538"/>
                    </a:lnTo>
                    <a:lnTo>
                      <a:pt x="328473" y="2065538"/>
                    </a:lnTo>
                    <a:lnTo>
                      <a:pt x="334391" y="2035946"/>
                    </a:lnTo>
                    <a:lnTo>
                      <a:pt x="358065" y="2030027"/>
                    </a:lnTo>
                    <a:lnTo>
                      <a:pt x="381739" y="2050742"/>
                    </a:lnTo>
                    <a:lnTo>
                      <a:pt x="414290" y="2050742"/>
                    </a:lnTo>
                    <a:lnTo>
                      <a:pt x="429086" y="2027068"/>
                    </a:lnTo>
                    <a:lnTo>
                      <a:pt x="449801" y="2056660"/>
                    </a:lnTo>
                    <a:lnTo>
                      <a:pt x="443882" y="2086252"/>
                    </a:lnTo>
                    <a:lnTo>
                      <a:pt x="440923" y="2115845"/>
                    </a:lnTo>
                    <a:lnTo>
                      <a:pt x="461638" y="2142478"/>
                    </a:lnTo>
                    <a:lnTo>
                      <a:pt x="479393" y="2124722"/>
                    </a:lnTo>
                    <a:lnTo>
                      <a:pt x="520822" y="2133600"/>
                    </a:lnTo>
                    <a:lnTo>
                      <a:pt x="535618" y="2112885"/>
                    </a:lnTo>
                    <a:lnTo>
                      <a:pt x="541537" y="2071456"/>
                    </a:lnTo>
                    <a:lnTo>
                      <a:pt x="503067" y="2074415"/>
                    </a:lnTo>
                    <a:lnTo>
                      <a:pt x="503067" y="2035946"/>
                    </a:lnTo>
                    <a:lnTo>
                      <a:pt x="482352" y="2003394"/>
                    </a:lnTo>
                    <a:lnTo>
                      <a:pt x="506026" y="2000435"/>
                    </a:lnTo>
                    <a:lnTo>
                      <a:pt x="506026" y="1973802"/>
                    </a:lnTo>
                    <a:lnTo>
                      <a:pt x="517863" y="1950128"/>
                    </a:lnTo>
                    <a:lnTo>
                      <a:pt x="526741" y="1929413"/>
                    </a:lnTo>
                    <a:lnTo>
                      <a:pt x="538577" y="1905740"/>
                    </a:lnTo>
                    <a:lnTo>
                      <a:pt x="508985" y="1908699"/>
                    </a:lnTo>
                    <a:lnTo>
                      <a:pt x="500108" y="1932373"/>
                    </a:lnTo>
                    <a:lnTo>
                      <a:pt x="494189" y="1959006"/>
                    </a:lnTo>
                    <a:lnTo>
                      <a:pt x="461638" y="1979720"/>
                    </a:lnTo>
                    <a:lnTo>
                      <a:pt x="432045" y="1953087"/>
                    </a:lnTo>
                    <a:lnTo>
                      <a:pt x="429086" y="1929413"/>
                    </a:lnTo>
                    <a:lnTo>
                      <a:pt x="408372" y="1917577"/>
                    </a:lnTo>
                    <a:lnTo>
                      <a:pt x="437964" y="1911658"/>
                    </a:lnTo>
                    <a:lnTo>
                      <a:pt x="461638" y="1899821"/>
                    </a:lnTo>
                    <a:lnTo>
                      <a:pt x="485311" y="1893903"/>
                    </a:lnTo>
                    <a:lnTo>
                      <a:pt x="479393" y="1873188"/>
                    </a:lnTo>
                    <a:lnTo>
                      <a:pt x="461638" y="1876147"/>
                    </a:lnTo>
                    <a:lnTo>
                      <a:pt x="446842" y="1864311"/>
                    </a:lnTo>
                    <a:lnTo>
                      <a:pt x="437964" y="1846555"/>
                    </a:lnTo>
                    <a:lnTo>
                      <a:pt x="479393" y="1846555"/>
                    </a:lnTo>
                    <a:lnTo>
                      <a:pt x="458678" y="1837678"/>
                    </a:lnTo>
                    <a:lnTo>
                      <a:pt x="446842" y="1816963"/>
                    </a:lnTo>
                    <a:lnTo>
                      <a:pt x="455719" y="1790330"/>
                    </a:lnTo>
                    <a:lnTo>
                      <a:pt x="464597" y="1778493"/>
                    </a:lnTo>
                    <a:lnTo>
                      <a:pt x="426127" y="1769615"/>
                    </a:lnTo>
                    <a:lnTo>
                      <a:pt x="408372" y="1742982"/>
                    </a:lnTo>
                    <a:lnTo>
                      <a:pt x="393576" y="1757779"/>
                    </a:lnTo>
                    <a:lnTo>
                      <a:pt x="396535" y="1784412"/>
                    </a:lnTo>
                    <a:lnTo>
                      <a:pt x="384698" y="1787371"/>
                    </a:lnTo>
                    <a:lnTo>
                      <a:pt x="381739" y="1811045"/>
                    </a:lnTo>
                    <a:lnTo>
                      <a:pt x="346228" y="1828800"/>
                    </a:lnTo>
                    <a:lnTo>
                      <a:pt x="352146" y="1849514"/>
                    </a:lnTo>
                    <a:lnTo>
                      <a:pt x="334391" y="1885025"/>
                    </a:lnTo>
                    <a:lnTo>
                      <a:pt x="331432" y="1896862"/>
                    </a:lnTo>
                    <a:lnTo>
                      <a:pt x="349187" y="1917577"/>
                    </a:lnTo>
                    <a:lnTo>
                      <a:pt x="328473" y="1941250"/>
                    </a:lnTo>
                    <a:lnTo>
                      <a:pt x="287043" y="1917577"/>
                    </a:lnTo>
                    <a:lnTo>
                      <a:pt x="290003" y="1885025"/>
                    </a:lnTo>
                    <a:lnTo>
                      <a:pt x="292962" y="1861351"/>
                    </a:lnTo>
                    <a:lnTo>
                      <a:pt x="310717" y="1843596"/>
                    </a:lnTo>
                    <a:lnTo>
                      <a:pt x="325513" y="1802167"/>
                    </a:lnTo>
                    <a:lnTo>
                      <a:pt x="307758" y="1769615"/>
                    </a:lnTo>
                    <a:lnTo>
                      <a:pt x="346228" y="1742982"/>
                    </a:lnTo>
                    <a:lnTo>
                      <a:pt x="325513" y="1710431"/>
                    </a:lnTo>
                    <a:lnTo>
                      <a:pt x="337350" y="1692676"/>
                    </a:lnTo>
                    <a:lnTo>
                      <a:pt x="334391" y="1666043"/>
                    </a:lnTo>
                    <a:lnTo>
                      <a:pt x="346228" y="1642369"/>
                    </a:lnTo>
                    <a:lnTo>
                      <a:pt x="361024" y="1642369"/>
                    </a:lnTo>
                    <a:lnTo>
                      <a:pt x="381739" y="1639410"/>
                    </a:lnTo>
                    <a:lnTo>
                      <a:pt x="414290" y="1624613"/>
                    </a:lnTo>
                    <a:lnTo>
                      <a:pt x="440923" y="1657165"/>
                    </a:lnTo>
                    <a:lnTo>
                      <a:pt x="452760" y="1671961"/>
                    </a:lnTo>
                    <a:lnTo>
                      <a:pt x="467556" y="1671961"/>
                    </a:lnTo>
                    <a:lnTo>
                      <a:pt x="482352" y="1671961"/>
                    </a:lnTo>
                    <a:lnTo>
                      <a:pt x="494189" y="1701553"/>
                    </a:lnTo>
                    <a:lnTo>
                      <a:pt x="467556" y="1728186"/>
                    </a:lnTo>
                    <a:lnTo>
                      <a:pt x="437964" y="1748901"/>
                    </a:lnTo>
                    <a:lnTo>
                      <a:pt x="464597" y="1748901"/>
                    </a:lnTo>
                    <a:lnTo>
                      <a:pt x="526741" y="1754819"/>
                    </a:lnTo>
                    <a:lnTo>
                      <a:pt x="511944" y="1719309"/>
                    </a:lnTo>
                    <a:lnTo>
                      <a:pt x="511944" y="1686757"/>
                    </a:lnTo>
                    <a:lnTo>
                      <a:pt x="526741" y="1657165"/>
                    </a:lnTo>
                    <a:lnTo>
                      <a:pt x="550414" y="1657165"/>
                    </a:lnTo>
                    <a:lnTo>
                      <a:pt x="559292" y="1639410"/>
                    </a:lnTo>
                    <a:lnTo>
                      <a:pt x="600721" y="1645328"/>
                    </a:lnTo>
                    <a:lnTo>
                      <a:pt x="600721" y="1630532"/>
                    </a:lnTo>
                    <a:lnTo>
                      <a:pt x="571129" y="1627573"/>
                    </a:lnTo>
                    <a:lnTo>
                      <a:pt x="538577" y="1633491"/>
                    </a:lnTo>
                    <a:lnTo>
                      <a:pt x="526741" y="1592062"/>
                    </a:lnTo>
                    <a:lnTo>
                      <a:pt x="544496" y="1571347"/>
                    </a:lnTo>
                    <a:lnTo>
                      <a:pt x="571129" y="1553592"/>
                    </a:lnTo>
                    <a:lnTo>
                      <a:pt x="591843" y="1550633"/>
                    </a:lnTo>
                    <a:lnTo>
                      <a:pt x="609599" y="1565429"/>
                    </a:lnTo>
                    <a:lnTo>
                      <a:pt x="656946" y="1586144"/>
                    </a:lnTo>
                    <a:lnTo>
                      <a:pt x="701335" y="1589103"/>
                    </a:lnTo>
                    <a:lnTo>
                      <a:pt x="754601" y="1583184"/>
                    </a:lnTo>
                    <a:lnTo>
                      <a:pt x="798989" y="1592062"/>
                    </a:lnTo>
                    <a:lnTo>
                      <a:pt x="825622" y="1609817"/>
                    </a:lnTo>
                    <a:lnTo>
                      <a:pt x="834500" y="1595021"/>
                    </a:lnTo>
                    <a:lnTo>
                      <a:pt x="870010" y="1597980"/>
                    </a:lnTo>
                    <a:lnTo>
                      <a:pt x="914399" y="1603899"/>
                    </a:lnTo>
                    <a:lnTo>
                      <a:pt x="952869" y="1633491"/>
                    </a:lnTo>
                    <a:lnTo>
                      <a:pt x="938073" y="1606858"/>
                    </a:lnTo>
                    <a:lnTo>
                      <a:pt x="976542" y="1595021"/>
                    </a:lnTo>
                    <a:lnTo>
                      <a:pt x="1006135" y="1600940"/>
                    </a:lnTo>
                    <a:lnTo>
                      <a:pt x="1032768" y="1595021"/>
                    </a:lnTo>
                    <a:lnTo>
                      <a:pt x="1056442" y="1621654"/>
                    </a:lnTo>
                    <a:lnTo>
                      <a:pt x="1056442" y="1657165"/>
                    </a:lnTo>
                    <a:lnTo>
                      <a:pt x="1083075" y="1639410"/>
                    </a:lnTo>
                    <a:lnTo>
                      <a:pt x="1088993" y="1657165"/>
                    </a:lnTo>
                    <a:lnTo>
                      <a:pt x="1080115" y="1689716"/>
                    </a:lnTo>
                    <a:lnTo>
                      <a:pt x="1094911" y="1701553"/>
                    </a:lnTo>
                    <a:lnTo>
                      <a:pt x="1100830" y="1725227"/>
                    </a:lnTo>
                    <a:lnTo>
                      <a:pt x="1068278" y="1740023"/>
                    </a:lnTo>
                    <a:lnTo>
                      <a:pt x="1121544" y="1763697"/>
                    </a:lnTo>
                    <a:lnTo>
                      <a:pt x="1133381" y="1781452"/>
                    </a:lnTo>
                    <a:lnTo>
                      <a:pt x="1145218" y="1799208"/>
                    </a:lnTo>
                    <a:lnTo>
                      <a:pt x="1165933" y="1843596"/>
                    </a:lnTo>
                    <a:lnTo>
                      <a:pt x="1160014" y="1778493"/>
                    </a:lnTo>
                    <a:lnTo>
                      <a:pt x="1180729" y="1748901"/>
                    </a:lnTo>
                    <a:lnTo>
                      <a:pt x="1216240" y="1689716"/>
                    </a:lnTo>
                    <a:lnTo>
                      <a:pt x="1222158" y="1648287"/>
                    </a:lnTo>
                    <a:lnTo>
                      <a:pt x="1233995" y="1630532"/>
                    </a:lnTo>
                    <a:lnTo>
                      <a:pt x="1278383" y="1633491"/>
                    </a:lnTo>
                    <a:lnTo>
                      <a:pt x="1346445" y="1636450"/>
                    </a:lnTo>
                    <a:lnTo>
                      <a:pt x="1370119" y="1660124"/>
                    </a:lnTo>
                    <a:lnTo>
                      <a:pt x="1411548" y="1689716"/>
                    </a:lnTo>
                    <a:lnTo>
                      <a:pt x="1452977" y="1686757"/>
                    </a:lnTo>
                    <a:lnTo>
                      <a:pt x="1476651" y="1669002"/>
                    </a:lnTo>
                    <a:lnTo>
                      <a:pt x="1482570" y="1648287"/>
                    </a:lnTo>
                    <a:lnTo>
                      <a:pt x="1509203" y="1671961"/>
                    </a:lnTo>
                    <a:lnTo>
                      <a:pt x="1532876" y="1660124"/>
                    </a:lnTo>
                    <a:lnTo>
                      <a:pt x="1571346" y="1669002"/>
                    </a:lnTo>
                    <a:lnTo>
                      <a:pt x="1577265" y="1698594"/>
                    </a:lnTo>
                    <a:lnTo>
                      <a:pt x="1609816" y="1725227"/>
                    </a:lnTo>
                    <a:lnTo>
                      <a:pt x="1627572" y="1757779"/>
                    </a:lnTo>
                    <a:lnTo>
                      <a:pt x="1657164" y="1740023"/>
                    </a:lnTo>
                    <a:lnTo>
                      <a:pt x="1660123" y="1722268"/>
                    </a:lnTo>
                    <a:lnTo>
                      <a:pt x="1633490" y="1695635"/>
                    </a:lnTo>
                    <a:lnTo>
                      <a:pt x="1615735" y="1669002"/>
                    </a:lnTo>
                    <a:lnTo>
                      <a:pt x="1621653" y="1651246"/>
                    </a:lnTo>
                    <a:lnTo>
                      <a:pt x="1618694" y="1624613"/>
                    </a:lnTo>
                    <a:lnTo>
                      <a:pt x="1642368" y="1612777"/>
                    </a:lnTo>
                    <a:lnTo>
                      <a:pt x="1651245" y="1577266"/>
                    </a:lnTo>
                    <a:lnTo>
                      <a:pt x="1666042" y="1595021"/>
                    </a:lnTo>
                    <a:lnTo>
                      <a:pt x="1686756" y="1606858"/>
                    </a:lnTo>
                    <a:lnTo>
                      <a:pt x="1707471" y="1595021"/>
                    </a:lnTo>
                    <a:lnTo>
                      <a:pt x="1692675" y="1583184"/>
                    </a:lnTo>
                    <a:lnTo>
                      <a:pt x="1651245" y="1559511"/>
                    </a:lnTo>
                    <a:lnTo>
                      <a:pt x="1615735" y="1562470"/>
                    </a:lnTo>
                    <a:lnTo>
                      <a:pt x="1568387" y="1565429"/>
                    </a:lnTo>
                    <a:lnTo>
                      <a:pt x="1556550" y="1529918"/>
                    </a:lnTo>
                    <a:lnTo>
                      <a:pt x="1586142" y="1529918"/>
                    </a:lnTo>
                    <a:lnTo>
                      <a:pt x="1600939" y="1500326"/>
                    </a:lnTo>
                    <a:lnTo>
                      <a:pt x="1633490" y="1488489"/>
                    </a:lnTo>
                    <a:lnTo>
                      <a:pt x="1648286" y="1461856"/>
                    </a:lnTo>
                    <a:lnTo>
                      <a:pt x="1671960" y="1461856"/>
                    </a:lnTo>
                    <a:lnTo>
                      <a:pt x="1698593" y="1444101"/>
                    </a:lnTo>
                    <a:lnTo>
                      <a:pt x="1725226" y="1423386"/>
                    </a:lnTo>
                    <a:lnTo>
                      <a:pt x="1734104" y="1378998"/>
                    </a:lnTo>
                    <a:lnTo>
                      <a:pt x="1734104" y="1367161"/>
                    </a:lnTo>
                    <a:lnTo>
                      <a:pt x="1757777" y="1396753"/>
                    </a:lnTo>
                    <a:lnTo>
                      <a:pt x="1831758" y="1361243"/>
                    </a:lnTo>
                    <a:lnTo>
                      <a:pt x="1890942" y="1358283"/>
                    </a:lnTo>
                    <a:lnTo>
                      <a:pt x="1905739" y="1322773"/>
                    </a:lnTo>
                    <a:lnTo>
                      <a:pt x="1926453" y="1307977"/>
                    </a:lnTo>
                    <a:lnTo>
                      <a:pt x="1905739" y="1278384"/>
                    </a:lnTo>
                    <a:lnTo>
                      <a:pt x="1932372" y="1269507"/>
                    </a:lnTo>
                    <a:lnTo>
                      <a:pt x="1953086" y="1248792"/>
                    </a:lnTo>
                    <a:lnTo>
                      <a:pt x="1953086" y="1204404"/>
                    </a:lnTo>
                    <a:lnTo>
                      <a:pt x="1985638" y="1189608"/>
                    </a:lnTo>
                    <a:lnTo>
                      <a:pt x="2003393" y="1171852"/>
                    </a:lnTo>
                    <a:lnTo>
                      <a:pt x="2024108" y="1171852"/>
                    </a:lnTo>
                    <a:lnTo>
                      <a:pt x="2027067" y="1127464"/>
                    </a:lnTo>
                    <a:lnTo>
                      <a:pt x="2009311" y="1133382"/>
                    </a:lnTo>
                    <a:lnTo>
                      <a:pt x="1985638" y="1115627"/>
                    </a:lnTo>
                    <a:lnTo>
                      <a:pt x="1967882" y="1121546"/>
                    </a:lnTo>
                    <a:lnTo>
                      <a:pt x="1917576" y="1157056"/>
                    </a:lnTo>
                    <a:lnTo>
                      <a:pt x="1861350" y="1183689"/>
                    </a:lnTo>
                    <a:lnTo>
                      <a:pt x="1902779" y="1115627"/>
                    </a:lnTo>
                    <a:lnTo>
                      <a:pt x="1846554" y="1127464"/>
                    </a:lnTo>
                    <a:lnTo>
                      <a:pt x="1837676" y="1157056"/>
                    </a:lnTo>
                    <a:lnTo>
                      <a:pt x="1805125" y="1192567"/>
                    </a:lnTo>
                    <a:lnTo>
                      <a:pt x="1769614" y="1201445"/>
                    </a:lnTo>
                    <a:lnTo>
                      <a:pt x="1740022" y="1231037"/>
                    </a:lnTo>
                    <a:lnTo>
                      <a:pt x="1740022" y="1201445"/>
                    </a:lnTo>
                    <a:lnTo>
                      <a:pt x="1751859" y="1183689"/>
                    </a:lnTo>
                    <a:lnTo>
                      <a:pt x="1778492" y="1189608"/>
                    </a:lnTo>
                    <a:lnTo>
                      <a:pt x="1787370" y="1180730"/>
                    </a:lnTo>
                    <a:lnTo>
                      <a:pt x="1799207" y="1139301"/>
                    </a:lnTo>
                    <a:lnTo>
                      <a:pt x="1775533" y="1121546"/>
                    </a:lnTo>
                    <a:lnTo>
                      <a:pt x="1763696" y="1121546"/>
                    </a:lnTo>
                    <a:lnTo>
                      <a:pt x="1745941" y="1154097"/>
                    </a:lnTo>
                    <a:lnTo>
                      <a:pt x="1722267" y="1168893"/>
                    </a:lnTo>
                    <a:lnTo>
                      <a:pt x="1731144" y="1115627"/>
                    </a:lnTo>
                    <a:lnTo>
                      <a:pt x="1698593" y="1145219"/>
                    </a:lnTo>
                    <a:lnTo>
                      <a:pt x="1627572" y="1154097"/>
                    </a:lnTo>
                    <a:lnTo>
                      <a:pt x="1592061" y="1133382"/>
                    </a:lnTo>
                    <a:lnTo>
                      <a:pt x="1577265" y="1151138"/>
                    </a:lnTo>
                    <a:lnTo>
                      <a:pt x="1538795" y="1136342"/>
                    </a:lnTo>
                    <a:lnTo>
                      <a:pt x="1529917" y="1118586"/>
                    </a:lnTo>
                    <a:lnTo>
                      <a:pt x="1467774" y="1086035"/>
                    </a:lnTo>
                    <a:lnTo>
                      <a:pt x="1447059" y="1071239"/>
                    </a:lnTo>
                    <a:lnTo>
                      <a:pt x="1450018" y="1029810"/>
                    </a:lnTo>
                    <a:lnTo>
                      <a:pt x="1441141" y="1023891"/>
                    </a:lnTo>
                    <a:lnTo>
                      <a:pt x="1497366" y="1012054"/>
                    </a:lnTo>
                    <a:lnTo>
                      <a:pt x="1497366" y="958788"/>
                    </a:lnTo>
                    <a:lnTo>
                      <a:pt x="1532876" y="964707"/>
                    </a:lnTo>
                    <a:lnTo>
                      <a:pt x="1529917" y="941033"/>
                    </a:lnTo>
                    <a:lnTo>
                      <a:pt x="1565428" y="923278"/>
                    </a:lnTo>
                    <a:lnTo>
                      <a:pt x="1589102" y="905522"/>
                    </a:lnTo>
                    <a:lnTo>
                      <a:pt x="1606857" y="917359"/>
                    </a:lnTo>
                    <a:lnTo>
                      <a:pt x="1630531" y="908481"/>
                    </a:lnTo>
                    <a:lnTo>
                      <a:pt x="1651245" y="911441"/>
                    </a:lnTo>
                    <a:lnTo>
                      <a:pt x="1680838" y="920318"/>
                    </a:lnTo>
                    <a:lnTo>
                      <a:pt x="1674919" y="893685"/>
                    </a:lnTo>
                    <a:lnTo>
                      <a:pt x="1695634" y="896645"/>
                    </a:lnTo>
                    <a:lnTo>
                      <a:pt x="1728185" y="899604"/>
                    </a:lnTo>
                    <a:lnTo>
                      <a:pt x="1751859" y="917359"/>
                    </a:lnTo>
                    <a:lnTo>
                      <a:pt x="1772574" y="917359"/>
                    </a:lnTo>
                    <a:lnTo>
                      <a:pt x="1748900" y="902563"/>
                    </a:lnTo>
                    <a:lnTo>
                      <a:pt x="1713389" y="858175"/>
                    </a:lnTo>
                    <a:lnTo>
                      <a:pt x="1698593" y="858175"/>
                    </a:lnTo>
                    <a:lnTo>
                      <a:pt x="1657164" y="825623"/>
                    </a:lnTo>
                    <a:lnTo>
                      <a:pt x="1692675" y="825623"/>
                    </a:lnTo>
                    <a:lnTo>
                      <a:pt x="1713389" y="807868"/>
                    </a:lnTo>
                    <a:lnTo>
                      <a:pt x="1737063" y="796031"/>
                    </a:lnTo>
                    <a:lnTo>
                      <a:pt x="1751859" y="807868"/>
                    </a:lnTo>
                    <a:lnTo>
                      <a:pt x="1784410" y="793072"/>
                    </a:lnTo>
                    <a:lnTo>
                      <a:pt x="1811043" y="807868"/>
                    </a:lnTo>
                    <a:lnTo>
                      <a:pt x="1828799" y="816746"/>
                    </a:lnTo>
                    <a:lnTo>
                      <a:pt x="1852473" y="804909"/>
                    </a:lnTo>
                    <a:lnTo>
                      <a:pt x="1831758" y="798990"/>
                    </a:lnTo>
                    <a:lnTo>
                      <a:pt x="1816962" y="781235"/>
                    </a:lnTo>
                    <a:lnTo>
                      <a:pt x="1816962" y="751643"/>
                    </a:lnTo>
                    <a:lnTo>
                      <a:pt x="1831758" y="745724"/>
                    </a:lnTo>
                    <a:lnTo>
                      <a:pt x="1849513" y="757561"/>
                    </a:lnTo>
                    <a:lnTo>
                      <a:pt x="1855432" y="739806"/>
                    </a:lnTo>
                    <a:lnTo>
                      <a:pt x="1831758" y="713173"/>
                    </a:lnTo>
                    <a:lnTo>
                      <a:pt x="1805125" y="742765"/>
                    </a:lnTo>
                    <a:lnTo>
                      <a:pt x="1775533" y="725010"/>
                    </a:lnTo>
                    <a:lnTo>
                      <a:pt x="1757777" y="722050"/>
                    </a:lnTo>
                    <a:lnTo>
                      <a:pt x="1742981" y="698377"/>
                    </a:lnTo>
                    <a:lnTo>
                      <a:pt x="1740022" y="680621"/>
                    </a:lnTo>
                    <a:lnTo>
                      <a:pt x="1769614" y="671744"/>
                    </a:lnTo>
                    <a:lnTo>
                      <a:pt x="1793288" y="665825"/>
                    </a:lnTo>
                    <a:lnTo>
                      <a:pt x="1805125" y="659907"/>
                    </a:lnTo>
                    <a:lnTo>
                      <a:pt x="1834717" y="645111"/>
                    </a:lnTo>
                    <a:lnTo>
                      <a:pt x="1796247" y="642151"/>
                    </a:lnTo>
                    <a:lnTo>
                      <a:pt x="1760737" y="624396"/>
                    </a:lnTo>
                    <a:lnTo>
                      <a:pt x="1751859" y="612559"/>
                    </a:lnTo>
                    <a:lnTo>
                      <a:pt x="1742981" y="612559"/>
                    </a:lnTo>
                    <a:lnTo>
                      <a:pt x="1728185" y="588885"/>
                    </a:lnTo>
                    <a:lnTo>
                      <a:pt x="1745941" y="582967"/>
                    </a:lnTo>
                    <a:lnTo>
                      <a:pt x="1742981" y="556334"/>
                    </a:lnTo>
                    <a:lnTo>
                      <a:pt x="1763696" y="556334"/>
                    </a:lnTo>
                    <a:lnTo>
                      <a:pt x="1793288" y="568171"/>
                    </a:lnTo>
                    <a:lnTo>
                      <a:pt x="1763696" y="535619"/>
                    </a:lnTo>
                    <a:lnTo>
                      <a:pt x="1763696" y="506027"/>
                    </a:lnTo>
                    <a:lnTo>
                      <a:pt x="1793288" y="508986"/>
                    </a:lnTo>
                    <a:lnTo>
                      <a:pt x="1828799" y="508986"/>
                    </a:lnTo>
                    <a:lnTo>
                      <a:pt x="1843595" y="482353"/>
                    </a:lnTo>
                    <a:lnTo>
                      <a:pt x="1867269" y="485313"/>
                    </a:lnTo>
                    <a:lnTo>
                      <a:pt x="1855432" y="435006"/>
                    </a:lnTo>
                    <a:lnTo>
                      <a:pt x="1861350" y="405413"/>
                    </a:lnTo>
                    <a:lnTo>
                      <a:pt x="1887983" y="384699"/>
                    </a:lnTo>
                    <a:lnTo>
                      <a:pt x="1887983" y="337351"/>
                    </a:lnTo>
                    <a:lnTo>
                      <a:pt x="1929412" y="337351"/>
                    </a:lnTo>
                    <a:lnTo>
                      <a:pt x="1947168" y="352147"/>
                    </a:lnTo>
                    <a:lnTo>
                      <a:pt x="1997475" y="352147"/>
                    </a:lnTo>
                    <a:lnTo>
                      <a:pt x="2003393" y="372862"/>
                    </a:lnTo>
                    <a:lnTo>
                      <a:pt x="2035944" y="369903"/>
                    </a:lnTo>
                    <a:lnTo>
                      <a:pt x="2038904" y="325514"/>
                    </a:lnTo>
                    <a:lnTo>
                      <a:pt x="2086251" y="325514"/>
                    </a:lnTo>
                    <a:lnTo>
                      <a:pt x="2104007" y="313678"/>
                    </a:lnTo>
                    <a:lnTo>
                      <a:pt x="2133599" y="313678"/>
                    </a:lnTo>
                    <a:lnTo>
                      <a:pt x="2124721" y="260412"/>
                    </a:lnTo>
                    <a:lnTo>
                      <a:pt x="2154313" y="260412"/>
                    </a:lnTo>
                    <a:lnTo>
                      <a:pt x="2186865" y="251534"/>
                    </a:lnTo>
                    <a:lnTo>
                      <a:pt x="2160232" y="278167"/>
                    </a:lnTo>
                    <a:lnTo>
                      <a:pt x="2180946" y="292963"/>
                    </a:lnTo>
                    <a:lnTo>
                      <a:pt x="2234212" y="298881"/>
                    </a:lnTo>
                    <a:lnTo>
                      <a:pt x="2257886" y="322555"/>
                    </a:lnTo>
                    <a:lnTo>
                      <a:pt x="2237172" y="361025"/>
                    </a:lnTo>
                    <a:lnTo>
                      <a:pt x="2266764" y="366944"/>
                    </a:lnTo>
                    <a:lnTo>
                      <a:pt x="2269723" y="334392"/>
                    </a:lnTo>
                    <a:lnTo>
                      <a:pt x="2287478" y="304800"/>
                    </a:lnTo>
                    <a:lnTo>
                      <a:pt x="2272682" y="284085"/>
                    </a:lnTo>
                    <a:lnTo>
                      <a:pt x="2237172" y="260412"/>
                    </a:lnTo>
                    <a:lnTo>
                      <a:pt x="2296356" y="260412"/>
                    </a:lnTo>
                    <a:lnTo>
                      <a:pt x="2296356" y="236738"/>
                    </a:lnTo>
                    <a:lnTo>
                      <a:pt x="2314111" y="236738"/>
                    </a:lnTo>
                    <a:lnTo>
                      <a:pt x="2337785" y="236738"/>
                    </a:lnTo>
                    <a:lnTo>
                      <a:pt x="2343704" y="213064"/>
                    </a:lnTo>
                    <a:lnTo>
                      <a:pt x="2373296" y="183472"/>
                    </a:lnTo>
                    <a:lnTo>
                      <a:pt x="2402888" y="201227"/>
                    </a:lnTo>
                    <a:lnTo>
                      <a:pt x="2447276" y="210105"/>
                    </a:lnTo>
                    <a:lnTo>
                      <a:pt x="2447276" y="186431"/>
                    </a:lnTo>
                    <a:lnTo>
                      <a:pt x="2482787" y="147961"/>
                    </a:lnTo>
                    <a:lnTo>
                      <a:pt x="2488706" y="156839"/>
                    </a:lnTo>
                    <a:lnTo>
                      <a:pt x="2506461" y="195309"/>
                    </a:lnTo>
                    <a:lnTo>
                      <a:pt x="2521257" y="233779"/>
                    </a:lnTo>
                    <a:lnTo>
                      <a:pt x="2518298" y="260412"/>
                    </a:lnTo>
                    <a:lnTo>
                      <a:pt x="2476869" y="260412"/>
                    </a:lnTo>
                    <a:lnTo>
                      <a:pt x="2482787" y="287045"/>
                    </a:lnTo>
                    <a:lnTo>
                      <a:pt x="2506461" y="319596"/>
                    </a:lnTo>
                    <a:lnTo>
                      <a:pt x="2553809" y="358066"/>
                    </a:lnTo>
                    <a:lnTo>
                      <a:pt x="2550849" y="384699"/>
                    </a:lnTo>
                    <a:lnTo>
                      <a:pt x="2547890" y="432046"/>
                    </a:lnTo>
                    <a:lnTo>
                      <a:pt x="2527176" y="437965"/>
                    </a:lnTo>
                    <a:lnTo>
                      <a:pt x="2497583" y="461639"/>
                    </a:lnTo>
                    <a:lnTo>
                      <a:pt x="2459113" y="500109"/>
                    </a:lnTo>
                    <a:lnTo>
                      <a:pt x="2509420" y="488272"/>
                    </a:lnTo>
                    <a:lnTo>
                      <a:pt x="2518298" y="508986"/>
                    </a:lnTo>
                    <a:lnTo>
                      <a:pt x="2503502" y="553375"/>
                    </a:lnTo>
                    <a:lnTo>
                      <a:pt x="2465032" y="574089"/>
                    </a:lnTo>
                    <a:lnTo>
                      <a:pt x="2435440" y="627355"/>
                    </a:lnTo>
                    <a:lnTo>
                      <a:pt x="2459113" y="621437"/>
                    </a:lnTo>
                    <a:lnTo>
                      <a:pt x="2524216" y="562252"/>
                    </a:lnTo>
                    <a:lnTo>
                      <a:pt x="2553809" y="526742"/>
                    </a:lnTo>
                    <a:lnTo>
                      <a:pt x="2553809" y="470516"/>
                    </a:lnTo>
                    <a:lnTo>
                      <a:pt x="2586360" y="432046"/>
                    </a:lnTo>
                    <a:lnTo>
                      <a:pt x="2592278" y="405413"/>
                    </a:lnTo>
                    <a:lnTo>
                      <a:pt x="2595238" y="369903"/>
                    </a:lnTo>
                    <a:lnTo>
                      <a:pt x="2586360" y="343270"/>
                    </a:lnTo>
                    <a:lnTo>
                      <a:pt x="2571564" y="304800"/>
                    </a:lnTo>
                    <a:lnTo>
                      <a:pt x="2524216" y="278167"/>
                    </a:lnTo>
                    <a:lnTo>
                      <a:pt x="2559727" y="281126"/>
                    </a:lnTo>
                    <a:lnTo>
                      <a:pt x="2595238" y="210105"/>
                    </a:lnTo>
                    <a:lnTo>
                      <a:pt x="2592278" y="168676"/>
                    </a:lnTo>
                    <a:lnTo>
                      <a:pt x="2604115" y="133165"/>
                    </a:lnTo>
                    <a:lnTo>
                      <a:pt x="2642585" y="124287"/>
                    </a:lnTo>
                    <a:lnTo>
                      <a:pt x="2666259" y="142043"/>
                    </a:lnTo>
                    <a:lnTo>
                      <a:pt x="2701770" y="133165"/>
                    </a:lnTo>
                    <a:lnTo>
                      <a:pt x="2716566" y="103573"/>
                    </a:lnTo>
                    <a:lnTo>
                      <a:pt x="2755036" y="112450"/>
                    </a:lnTo>
                    <a:lnTo>
                      <a:pt x="2763913" y="136124"/>
                    </a:lnTo>
                    <a:lnTo>
                      <a:pt x="2787587" y="162757"/>
                    </a:lnTo>
                    <a:lnTo>
                      <a:pt x="2811261" y="142043"/>
                    </a:lnTo>
                    <a:lnTo>
                      <a:pt x="2769832" y="118369"/>
                    </a:lnTo>
                    <a:lnTo>
                      <a:pt x="2743199" y="73980"/>
                    </a:lnTo>
                    <a:lnTo>
                      <a:pt x="2734321" y="32551"/>
                    </a:lnTo>
                    <a:lnTo>
                      <a:pt x="2716566" y="32551"/>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grpSp>
            <p:nvGrpSpPr>
              <p:cNvPr id="66" name="vMap : United Kingdom"/>
              <p:cNvGrpSpPr/>
              <p:nvPr/>
            </p:nvGrpSpPr>
            <p:grpSpPr bwMode="gray">
              <a:xfrm>
                <a:off x="3320090" y="1224531"/>
                <a:ext cx="3258262" cy="5368737"/>
                <a:chOff x="3320090" y="1224531"/>
                <a:chExt cx="3258262" cy="5368737"/>
              </a:xfrm>
            </p:grpSpPr>
            <p:sp>
              <p:nvSpPr>
                <p:cNvPr id="67" name="Northern Ireland"/>
                <p:cNvSpPr/>
                <p:nvPr/>
              </p:nvSpPr>
              <p:spPr bwMode="gray">
                <a:xfrm>
                  <a:off x="3320090" y="3735241"/>
                  <a:ext cx="896578" cy="694839"/>
                </a:xfrm>
                <a:custGeom>
                  <a:avLst/>
                  <a:gdLst/>
                  <a:ahLst/>
                  <a:cxnLst/>
                  <a:rect l="l" t="t" r="r" b="b"/>
                  <a:pathLst>
                    <a:path w="2370309" h="1836965">
                      <a:moveTo>
                        <a:pt x="1506216" y="0"/>
                      </a:moveTo>
                      <a:lnTo>
                        <a:pt x="1532849" y="29593"/>
                      </a:lnTo>
                      <a:lnTo>
                        <a:pt x="1541727" y="23674"/>
                      </a:lnTo>
                      <a:lnTo>
                        <a:pt x="1571319" y="44389"/>
                      </a:lnTo>
                      <a:lnTo>
                        <a:pt x="1594993" y="23674"/>
                      </a:lnTo>
                      <a:lnTo>
                        <a:pt x="1630503" y="26633"/>
                      </a:lnTo>
                      <a:lnTo>
                        <a:pt x="1660096" y="47348"/>
                      </a:lnTo>
                      <a:lnTo>
                        <a:pt x="1695606" y="65103"/>
                      </a:lnTo>
                      <a:lnTo>
                        <a:pt x="1757750" y="71022"/>
                      </a:lnTo>
                      <a:lnTo>
                        <a:pt x="1784383" y="41430"/>
                      </a:lnTo>
                      <a:lnTo>
                        <a:pt x="1811016" y="73981"/>
                      </a:lnTo>
                      <a:lnTo>
                        <a:pt x="1816934" y="85818"/>
                      </a:lnTo>
                      <a:lnTo>
                        <a:pt x="1834690" y="121329"/>
                      </a:lnTo>
                      <a:lnTo>
                        <a:pt x="1861323" y="145002"/>
                      </a:lnTo>
                      <a:lnTo>
                        <a:pt x="1861323" y="183472"/>
                      </a:lnTo>
                      <a:lnTo>
                        <a:pt x="1831731" y="183472"/>
                      </a:lnTo>
                      <a:lnTo>
                        <a:pt x="1858364" y="210105"/>
                      </a:lnTo>
                      <a:lnTo>
                        <a:pt x="1822853" y="284086"/>
                      </a:lnTo>
                      <a:lnTo>
                        <a:pt x="1840608" y="304800"/>
                      </a:lnTo>
                      <a:lnTo>
                        <a:pt x="1876119" y="284086"/>
                      </a:lnTo>
                      <a:lnTo>
                        <a:pt x="1902752" y="292964"/>
                      </a:lnTo>
                      <a:lnTo>
                        <a:pt x="1905711" y="322556"/>
                      </a:lnTo>
                      <a:lnTo>
                        <a:pt x="1905711" y="358066"/>
                      </a:lnTo>
                      <a:lnTo>
                        <a:pt x="1879078" y="393577"/>
                      </a:lnTo>
                      <a:lnTo>
                        <a:pt x="1887956" y="411332"/>
                      </a:lnTo>
                      <a:lnTo>
                        <a:pt x="1920507" y="408373"/>
                      </a:lnTo>
                      <a:lnTo>
                        <a:pt x="1950099" y="440925"/>
                      </a:lnTo>
                      <a:lnTo>
                        <a:pt x="1973773" y="485313"/>
                      </a:lnTo>
                      <a:lnTo>
                        <a:pt x="1988569" y="529701"/>
                      </a:lnTo>
                      <a:lnTo>
                        <a:pt x="2009284" y="523783"/>
                      </a:lnTo>
                      <a:lnTo>
                        <a:pt x="2015202" y="553375"/>
                      </a:lnTo>
                      <a:lnTo>
                        <a:pt x="2035917" y="574090"/>
                      </a:lnTo>
                      <a:lnTo>
                        <a:pt x="2047754" y="594804"/>
                      </a:lnTo>
                      <a:lnTo>
                        <a:pt x="2035917" y="624397"/>
                      </a:lnTo>
                      <a:lnTo>
                        <a:pt x="2047628" y="653674"/>
                      </a:lnTo>
                      <a:lnTo>
                        <a:pt x="2071428" y="651030"/>
                      </a:lnTo>
                      <a:lnTo>
                        <a:pt x="2118775" y="686540"/>
                      </a:lnTo>
                      <a:lnTo>
                        <a:pt x="2103979" y="645111"/>
                      </a:lnTo>
                      <a:lnTo>
                        <a:pt x="2068468" y="606641"/>
                      </a:lnTo>
                      <a:lnTo>
                        <a:pt x="2092142" y="597764"/>
                      </a:lnTo>
                      <a:lnTo>
                        <a:pt x="2115816" y="621437"/>
                      </a:lnTo>
                      <a:lnTo>
                        <a:pt x="2145408" y="668785"/>
                      </a:lnTo>
                      <a:lnTo>
                        <a:pt x="2154286" y="707255"/>
                      </a:lnTo>
                      <a:lnTo>
                        <a:pt x="2136531" y="757562"/>
                      </a:lnTo>
                      <a:lnTo>
                        <a:pt x="2086224" y="796031"/>
                      </a:lnTo>
                      <a:lnTo>
                        <a:pt x="2062550" y="813787"/>
                      </a:lnTo>
                      <a:lnTo>
                        <a:pt x="2024080" y="819705"/>
                      </a:lnTo>
                      <a:lnTo>
                        <a:pt x="1985610" y="840420"/>
                      </a:lnTo>
                      <a:lnTo>
                        <a:pt x="1973773" y="872971"/>
                      </a:lnTo>
                      <a:lnTo>
                        <a:pt x="1958977" y="899604"/>
                      </a:lnTo>
                      <a:lnTo>
                        <a:pt x="1964896" y="920319"/>
                      </a:lnTo>
                      <a:lnTo>
                        <a:pt x="2012243" y="932156"/>
                      </a:lnTo>
                      <a:lnTo>
                        <a:pt x="2035917" y="887767"/>
                      </a:lnTo>
                      <a:lnTo>
                        <a:pt x="2050713" y="887767"/>
                      </a:lnTo>
                      <a:lnTo>
                        <a:pt x="2071428" y="875931"/>
                      </a:lnTo>
                      <a:lnTo>
                        <a:pt x="2103979" y="861134"/>
                      </a:lnTo>
                      <a:lnTo>
                        <a:pt x="2112857" y="872971"/>
                      </a:lnTo>
                      <a:lnTo>
                        <a:pt x="2136531" y="884808"/>
                      </a:lnTo>
                      <a:lnTo>
                        <a:pt x="2183878" y="884808"/>
                      </a:lnTo>
                      <a:lnTo>
                        <a:pt x="2189797" y="861134"/>
                      </a:lnTo>
                      <a:lnTo>
                        <a:pt x="2231226" y="861134"/>
                      </a:lnTo>
                      <a:lnTo>
                        <a:pt x="2263777" y="884808"/>
                      </a:lnTo>
                      <a:lnTo>
                        <a:pt x="2281532" y="905523"/>
                      </a:lnTo>
                      <a:lnTo>
                        <a:pt x="2284492" y="932156"/>
                      </a:lnTo>
                      <a:lnTo>
                        <a:pt x="2287451" y="958789"/>
                      </a:lnTo>
                      <a:lnTo>
                        <a:pt x="2305206" y="994299"/>
                      </a:lnTo>
                      <a:lnTo>
                        <a:pt x="2334798" y="1023892"/>
                      </a:lnTo>
                      <a:lnTo>
                        <a:pt x="2334798" y="1062362"/>
                      </a:lnTo>
                      <a:lnTo>
                        <a:pt x="2334798" y="1091954"/>
                      </a:lnTo>
                      <a:lnTo>
                        <a:pt x="2349595" y="1130424"/>
                      </a:lnTo>
                      <a:lnTo>
                        <a:pt x="2370309" y="1157057"/>
                      </a:lnTo>
                      <a:lnTo>
                        <a:pt x="2370309" y="1189608"/>
                      </a:lnTo>
                      <a:lnTo>
                        <a:pt x="2355513" y="1213282"/>
                      </a:lnTo>
                      <a:lnTo>
                        <a:pt x="2320002" y="1236956"/>
                      </a:lnTo>
                      <a:lnTo>
                        <a:pt x="2343676" y="1269507"/>
                      </a:lnTo>
                      <a:lnTo>
                        <a:pt x="2343676" y="1293181"/>
                      </a:lnTo>
                      <a:lnTo>
                        <a:pt x="2322962" y="1299099"/>
                      </a:lnTo>
                      <a:lnTo>
                        <a:pt x="2322962" y="1343488"/>
                      </a:lnTo>
                      <a:lnTo>
                        <a:pt x="2317043" y="1384917"/>
                      </a:lnTo>
                      <a:lnTo>
                        <a:pt x="2299288" y="1384917"/>
                      </a:lnTo>
                      <a:lnTo>
                        <a:pt x="2290410" y="1337569"/>
                      </a:lnTo>
                      <a:lnTo>
                        <a:pt x="2251940" y="1293181"/>
                      </a:lnTo>
                      <a:lnTo>
                        <a:pt x="2251940" y="1272466"/>
                      </a:lnTo>
                      <a:lnTo>
                        <a:pt x="2257859" y="1231037"/>
                      </a:lnTo>
                      <a:lnTo>
                        <a:pt x="2278573" y="1168894"/>
                      </a:lnTo>
                      <a:lnTo>
                        <a:pt x="2266736" y="1115628"/>
                      </a:lnTo>
                      <a:lnTo>
                        <a:pt x="2246022" y="1088995"/>
                      </a:lnTo>
                      <a:lnTo>
                        <a:pt x="2213470" y="1062362"/>
                      </a:lnTo>
                      <a:lnTo>
                        <a:pt x="2177960" y="1032769"/>
                      </a:lnTo>
                      <a:lnTo>
                        <a:pt x="2148367" y="1017973"/>
                      </a:lnTo>
                      <a:lnTo>
                        <a:pt x="2127653" y="1053484"/>
                      </a:lnTo>
                      <a:lnTo>
                        <a:pt x="2142449" y="1091954"/>
                      </a:lnTo>
                      <a:lnTo>
                        <a:pt x="2163164" y="1115628"/>
                      </a:lnTo>
                      <a:lnTo>
                        <a:pt x="2175000" y="1148179"/>
                      </a:lnTo>
                      <a:lnTo>
                        <a:pt x="2216430" y="1195527"/>
                      </a:lnTo>
                      <a:lnTo>
                        <a:pt x="2204593" y="1225119"/>
                      </a:lnTo>
                      <a:lnTo>
                        <a:pt x="2192756" y="1260630"/>
                      </a:lnTo>
                      <a:lnTo>
                        <a:pt x="2166123" y="1316855"/>
                      </a:lnTo>
                      <a:lnTo>
                        <a:pt x="2192756" y="1316855"/>
                      </a:lnTo>
                      <a:lnTo>
                        <a:pt x="2222348" y="1307977"/>
                      </a:lnTo>
                      <a:lnTo>
                        <a:pt x="2243063" y="1322773"/>
                      </a:lnTo>
                      <a:lnTo>
                        <a:pt x="2266736" y="1334610"/>
                      </a:lnTo>
                      <a:lnTo>
                        <a:pt x="2275614" y="1381958"/>
                      </a:lnTo>
                      <a:lnTo>
                        <a:pt x="2269696" y="1423387"/>
                      </a:lnTo>
                      <a:lnTo>
                        <a:pt x="2237144" y="1482571"/>
                      </a:lnTo>
                      <a:lnTo>
                        <a:pt x="2192756" y="1512164"/>
                      </a:lnTo>
                      <a:lnTo>
                        <a:pt x="2189797" y="1547674"/>
                      </a:lnTo>
                      <a:lnTo>
                        <a:pt x="2157245" y="1500327"/>
                      </a:lnTo>
                      <a:lnTo>
                        <a:pt x="2124694" y="1512164"/>
                      </a:lnTo>
                      <a:lnTo>
                        <a:pt x="2101020" y="1500327"/>
                      </a:lnTo>
                      <a:lnTo>
                        <a:pt x="2077346" y="1518082"/>
                      </a:lnTo>
                      <a:lnTo>
                        <a:pt x="2032958" y="1521041"/>
                      </a:lnTo>
                      <a:lnTo>
                        <a:pt x="1988569" y="1550633"/>
                      </a:lnTo>
                      <a:lnTo>
                        <a:pt x="1976732" y="1571348"/>
                      </a:lnTo>
                      <a:lnTo>
                        <a:pt x="1982651" y="1592063"/>
                      </a:lnTo>
                      <a:lnTo>
                        <a:pt x="1982651" y="1645329"/>
                      </a:lnTo>
                      <a:lnTo>
                        <a:pt x="1973773" y="1674921"/>
                      </a:lnTo>
                      <a:lnTo>
                        <a:pt x="1964896" y="1707472"/>
                      </a:lnTo>
                      <a:lnTo>
                        <a:pt x="1950099" y="1734105"/>
                      </a:lnTo>
                      <a:lnTo>
                        <a:pt x="1917548" y="1763697"/>
                      </a:lnTo>
                      <a:lnTo>
                        <a:pt x="1896833" y="1778494"/>
                      </a:lnTo>
                      <a:lnTo>
                        <a:pt x="1879078" y="1799208"/>
                      </a:lnTo>
                      <a:lnTo>
                        <a:pt x="1852445" y="1822882"/>
                      </a:lnTo>
                      <a:lnTo>
                        <a:pt x="1822853" y="1834719"/>
                      </a:lnTo>
                      <a:lnTo>
                        <a:pt x="1793261" y="1816964"/>
                      </a:lnTo>
                      <a:lnTo>
                        <a:pt x="1787342" y="1778494"/>
                      </a:lnTo>
                      <a:lnTo>
                        <a:pt x="1766628" y="1772575"/>
                      </a:lnTo>
                      <a:lnTo>
                        <a:pt x="1742954" y="1772575"/>
                      </a:lnTo>
                      <a:lnTo>
                        <a:pt x="1722239" y="1769616"/>
                      </a:lnTo>
                      <a:lnTo>
                        <a:pt x="1713362" y="1725228"/>
                      </a:lnTo>
                      <a:lnTo>
                        <a:pt x="1663055" y="1725228"/>
                      </a:lnTo>
                      <a:lnTo>
                        <a:pt x="1659285" y="1730884"/>
                      </a:lnTo>
                      <a:lnTo>
                        <a:pt x="1633786" y="1719956"/>
                      </a:lnTo>
                      <a:lnTo>
                        <a:pt x="1616452" y="1754625"/>
                      </a:lnTo>
                      <a:lnTo>
                        <a:pt x="1590450" y="1719956"/>
                      </a:lnTo>
                      <a:lnTo>
                        <a:pt x="1568781" y="1715623"/>
                      </a:lnTo>
                      <a:lnTo>
                        <a:pt x="1568781" y="1767626"/>
                      </a:lnTo>
                      <a:lnTo>
                        <a:pt x="1551447" y="1793628"/>
                      </a:lnTo>
                      <a:lnTo>
                        <a:pt x="1516778" y="1802296"/>
                      </a:lnTo>
                      <a:lnTo>
                        <a:pt x="1473441" y="1776294"/>
                      </a:lnTo>
                      <a:lnTo>
                        <a:pt x="1456107" y="1810963"/>
                      </a:lnTo>
                      <a:lnTo>
                        <a:pt x="1434438" y="1802296"/>
                      </a:lnTo>
                      <a:lnTo>
                        <a:pt x="1417104" y="1815297"/>
                      </a:lnTo>
                      <a:lnTo>
                        <a:pt x="1382434" y="1802296"/>
                      </a:lnTo>
                      <a:lnTo>
                        <a:pt x="1360766" y="1836965"/>
                      </a:lnTo>
                      <a:lnTo>
                        <a:pt x="1304429" y="1784961"/>
                      </a:lnTo>
                      <a:lnTo>
                        <a:pt x="1326097" y="1750292"/>
                      </a:lnTo>
                      <a:lnTo>
                        <a:pt x="1321763" y="1715623"/>
                      </a:lnTo>
                      <a:lnTo>
                        <a:pt x="1330431" y="1698288"/>
                      </a:lnTo>
                      <a:lnTo>
                        <a:pt x="1339098" y="1650618"/>
                      </a:lnTo>
                      <a:lnTo>
                        <a:pt x="1321763" y="1620282"/>
                      </a:lnTo>
                      <a:lnTo>
                        <a:pt x="1278427" y="1585613"/>
                      </a:lnTo>
                      <a:lnTo>
                        <a:pt x="1256759" y="1620282"/>
                      </a:lnTo>
                      <a:lnTo>
                        <a:pt x="1217756" y="1594280"/>
                      </a:lnTo>
                      <a:lnTo>
                        <a:pt x="1178753" y="1555278"/>
                      </a:lnTo>
                      <a:lnTo>
                        <a:pt x="1161418" y="1494607"/>
                      </a:lnTo>
                      <a:lnTo>
                        <a:pt x="1122416" y="1472938"/>
                      </a:lnTo>
                      <a:lnTo>
                        <a:pt x="1161418" y="1468605"/>
                      </a:lnTo>
                      <a:lnTo>
                        <a:pt x="1148417" y="1425268"/>
                      </a:lnTo>
                      <a:lnTo>
                        <a:pt x="1131083" y="1368931"/>
                      </a:lnTo>
                      <a:lnTo>
                        <a:pt x="1096414" y="1368931"/>
                      </a:lnTo>
                      <a:lnTo>
                        <a:pt x="1092080" y="1329928"/>
                      </a:lnTo>
                      <a:lnTo>
                        <a:pt x="1074745" y="1316927"/>
                      </a:lnTo>
                      <a:lnTo>
                        <a:pt x="1031409" y="1277924"/>
                      </a:lnTo>
                      <a:lnTo>
                        <a:pt x="988072" y="1264923"/>
                      </a:lnTo>
                      <a:lnTo>
                        <a:pt x="957737" y="1299592"/>
                      </a:lnTo>
                      <a:lnTo>
                        <a:pt x="936069" y="1342929"/>
                      </a:lnTo>
                      <a:lnTo>
                        <a:pt x="923068" y="1360263"/>
                      </a:lnTo>
                      <a:lnTo>
                        <a:pt x="892732" y="1381932"/>
                      </a:lnTo>
                      <a:lnTo>
                        <a:pt x="858063" y="1377598"/>
                      </a:lnTo>
                      <a:lnTo>
                        <a:pt x="866730" y="1412267"/>
                      </a:lnTo>
                      <a:lnTo>
                        <a:pt x="849396" y="1429602"/>
                      </a:lnTo>
                      <a:lnTo>
                        <a:pt x="832061" y="1451270"/>
                      </a:lnTo>
                      <a:lnTo>
                        <a:pt x="862397" y="1451270"/>
                      </a:lnTo>
                      <a:lnTo>
                        <a:pt x="866730" y="1481606"/>
                      </a:lnTo>
                      <a:lnTo>
                        <a:pt x="892732" y="1481606"/>
                      </a:lnTo>
                      <a:lnTo>
                        <a:pt x="879731" y="1520608"/>
                      </a:lnTo>
                      <a:lnTo>
                        <a:pt x="897066" y="1559611"/>
                      </a:lnTo>
                      <a:lnTo>
                        <a:pt x="866730" y="1559611"/>
                      </a:lnTo>
                      <a:lnTo>
                        <a:pt x="840728" y="1563945"/>
                      </a:lnTo>
                      <a:lnTo>
                        <a:pt x="806059" y="1581280"/>
                      </a:lnTo>
                      <a:lnTo>
                        <a:pt x="797392" y="1611615"/>
                      </a:lnTo>
                      <a:lnTo>
                        <a:pt x="810393" y="1637617"/>
                      </a:lnTo>
                      <a:lnTo>
                        <a:pt x="801725" y="1676620"/>
                      </a:lnTo>
                      <a:lnTo>
                        <a:pt x="749722" y="1715623"/>
                      </a:lnTo>
                      <a:lnTo>
                        <a:pt x="719386" y="1698288"/>
                      </a:lnTo>
                      <a:lnTo>
                        <a:pt x="684717" y="1706955"/>
                      </a:lnTo>
                      <a:lnTo>
                        <a:pt x="697718" y="1680953"/>
                      </a:lnTo>
                      <a:lnTo>
                        <a:pt x="658715" y="1693954"/>
                      </a:lnTo>
                      <a:lnTo>
                        <a:pt x="650048" y="1650618"/>
                      </a:lnTo>
                      <a:lnTo>
                        <a:pt x="602378" y="1702622"/>
                      </a:lnTo>
                      <a:lnTo>
                        <a:pt x="563375" y="1685287"/>
                      </a:lnTo>
                      <a:lnTo>
                        <a:pt x="546040" y="1711289"/>
                      </a:lnTo>
                      <a:lnTo>
                        <a:pt x="528706" y="1680953"/>
                      </a:lnTo>
                      <a:lnTo>
                        <a:pt x="489703" y="1676620"/>
                      </a:lnTo>
                      <a:lnTo>
                        <a:pt x="485369" y="1641951"/>
                      </a:lnTo>
                      <a:lnTo>
                        <a:pt x="459367" y="1615949"/>
                      </a:lnTo>
                      <a:lnTo>
                        <a:pt x="437699" y="1624616"/>
                      </a:lnTo>
                      <a:lnTo>
                        <a:pt x="429032" y="1585613"/>
                      </a:lnTo>
                      <a:lnTo>
                        <a:pt x="394362" y="1589947"/>
                      </a:lnTo>
                      <a:lnTo>
                        <a:pt x="372694" y="1568279"/>
                      </a:lnTo>
                      <a:lnTo>
                        <a:pt x="325024" y="1585613"/>
                      </a:lnTo>
                      <a:lnTo>
                        <a:pt x="277354" y="1568279"/>
                      </a:lnTo>
                      <a:lnTo>
                        <a:pt x="277354" y="1494607"/>
                      </a:lnTo>
                      <a:lnTo>
                        <a:pt x="255686" y="1459937"/>
                      </a:lnTo>
                      <a:lnTo>
                        <a:pt x="255686" y="1451270"/>
                      </a:lnTo>
                      <a:lnTo>
                        <a:pt x="195015" y="1438269"/>
                      </a:lnTo>
                      <a:lnTo>
                        <a:pt x="156012" y="1351596"/>
                      </a:lnTo>
                      <a:lnTo>
                        <a:pt x="108342" y="1351596"/>
                      </a:lnTo>
                      <a:lnTo>
                        <a:pt x="91007" y="1312593"/>
                      </a:lnTo>
                      <a:lnTo>
                        <a:pt x="17335" y="1230254"/>
                      </a:lnTo>
                      <a:lnTo>
                        <a:pt x="26002" y="1217253"/>
                      </a:lnTo>
                      <a:lnTo>
                        <a:pt x="0" y="1191251"/>
                      </a:lnTo>
                      <a:lnTo>
                        <a:pt x="69339" y="1186917"/>
                      </a:lnTo>
                      <a:lnTo>
                        <a:pt x="69339" y="1169583"/>
                      </a:lnTo>
                      <a:lnTo>
                        <a:pt x="121343" y="1173916"/>
                      </a:lnTo>
                      <a:lnTo>
                        <a:pt x="117009" y="1139247"/>
                      </a:lnTo>
                      <a:lnTo>
                        <a:pt x="125676" y="1121913"/>
                      </a:lnTo>
                      <a:lnTo>
                        <a:pt x="147344" y="1082910"/>
                      </a:lnTo>
                      <a:lnTo>
                        <a:pt x="173346" y="1069909"/>
                      </a:lnTo>
                      <a:lnTo>
                        <a:pt x="203682" y="1095911"/>
                      </a:lnTo>
                      <a:lnTo>
                        <a:pt x="234017" y="1087243"/>
                      </a:lnTo>
                      <a:lnTo>
                        <a:pt x="290355" y="1095911"/>
                      </a:lnTo>
                      <a:lnTo>
                        <a:pt x="307689" y="1056908"/>
                      </a:lnTo>
                      <a:lnTo>
                        <a:pt x="359693" y="1022239"/>
                      </a:lnTo>
                      <a:lnTo>
                        <a:pt x="390029" y="991903"/>
                      </a:lnTo>
                      <a:lnTo>
                        <a:pt x="416031" y="974569"/>
                      </a:lnTo>
                      <a:lnTo>
                        <a:pt x="407363" y="939899"/>
                      </a:lnTo>
                      <a:lnTo>
                        <a:pt x="364027" y="970235"/>
                      </a:lnTo>
                      <a:lnTo>
                        <a:pt x="316357" y="935566"/>
                      </a:lnTo>
                      <a:lnTo>
                        <a:pt x="273020" y="952900"/>
                      </a:lnTo>
                      <a:lnTo>
                        <a:pt x="268687" y="918231"/>
                      </a:lnTo>
                      <a:lnTo>
                        <a:pt x="229684" y="900897"/>
                      </a:lnTo>
                      <a:lnTo>
                        <a:pt x="221016" y="848893"/>
                      </a:lnTo>
                      <a:lnTo>
                        <a:pt x="255686" y="848893"/>
                      </a:lnTo>
                      <a:lnTo>
                        <a:pt x="294689" y="788222"/>
                      </a:lnTo>
                      <a:lnTo>
                        <a:pt x="307689" y="814224"/>
                      </a:lnTo>
                      <a:lnTo>
                        <a:pt x="368361" y="831558"/>
                      </a:lnTo>
                      <a:lnTo>
                        <a:pt x="390029" y="818557"/>
                      </a:lnTo>
                      <a:lnTo>
                        <a:pt x="424698" y="801223"/>
                      </a:lnTo>
                      <a:lnTo>
                        <a:pt x="459367" y="779554"/>
                      </a:lnTo>
                      <a:lnTo>
                        <a:pt x="485369" y="779554"/>
                      </a:lnTo>
                      <a:lnTo>
                        <a:pt x="515705" y="775221"/>
                      </a:lnTo>
                      <a:lnTo>
                        <a:pt x="546040" y="775221"/>
                      </a:lnTo>
                      <a:lnTo>
                        <a:pt x="546040" y="692881"/>
                      </a:lnTo>
                      <a:lnTo>
                        <a:pt x="585043" y="666880"/>
                      </a:lnTo>
                      <a:lnTo>
                        <a:pt x="632713" y="610542"/>
                      </a:lnTo>
                      <a:lnTo>
                        <a:pt x="632713" y="580207"/>
                      </a:lnTo>
                      <a:lnTo>
                        <a:pt x="628380" y="484866"/>
                      </a:lnTo>
                      <a:lnTo>
                        <a:pt x="667382" y="480533"/>
                      </a:lnTo>
                      <a:lnTo>
                        <a:pt x="654381" y="398193"/>
                      </a:lnTo>
                      <a:lnTo>
                        <a:pt x="719386" y="315854"/>
                      </a:lnTo>
                      <a:lnTo>
                        <a:pt x="788725" y="311520"/>
                      </a:lnTo>
                      <a:lnTo>
                        <a:pt x="794804" y="306070"/>
                      </a:lnTo>
                      <a:lnTo>
                        <a:pt x="801921" y="263371"/>
                      </a:lnTo>
                      <a:lnTo>
                        <a:pt x="793043" y="316637"/>
                      </a:lnTo>
                      <a:lnTo>
                        <a:pt x="797013" y="317707"/>
                      </a:lnTo>
                      <a:lnTo>
                        <a:pt x="855187" y="290004"/>
                      </a:lnTo>
                      <a:lnTo>
                        <a:pt x="881820" y="292964"/>
                      </a:lnTo>
                      <a:lnTo>
                        <a:pt x="881820" y="310719"/>
                      </a:lnTo>
                      <a:lnTo>
                        <a:pt x="929167" y="328474"/>
                      </a:lnTo>
                      <a:lnTo>
                        <a:pt x="932127" y="310719"/>
                      </a:lnTo>
                      <a:lnTo>
                        <a:pt x="955800" y="307760"/>
                      </a:lnTo>
                      <a:lnTo>
                        <a:pt x="1006107" y="272249"/>
                      </a:lnTo>
                      <a:lnTo>
                        <a:pt x="988352" y="257453"/>
                      </a:lnTo>
                      <a:lnTo>
                        <a:pt x="991311" y="236738"/>
                      </a:lnTo>
                      <a:lnTo>
                        <a:pt x="991311" y="221942"/>
                      </a:lnTo>
                      <a:lnTo>
                        <a:pt x="1020903" y="227861"/>
                      </a:lnTo>
                      <a:lnTo>
                        <a:pt x="1009066" y="204187"/>
                      </a:lnTo>
                      <a:lnTo>
                        <a:pt x="1032740" y="177554"/>
                      </a:lnTo>
                      <a:lnTo>
                        <a:pt x="1029781" y="150921"/>
                      </a:lnTo>
                      <a:lnTo>
                        <a:pt x="1041618" y="147962"/>
                      </a:lnTo>
                      <a:lnTo>
                        <a:pt x="1044577" y="91736"/>
                      </a:lnTo>
                      <a:lnTo>
                        <a:pt x="1086006" y="124288"/>
                      </a:lnTo>
                      <a:lnTo>
                        <a:pt x="1094884" y="121329"/>
                      </a:lnTo>
                      <a:lnTo>
                        <a:pt x="1124476" y="130206"/>
                      </a:lnTo>
                      <a:lnTo>
                        <a:pt x="1239886" y="127247"/>
                      </a:lnTo>
                      <a:lnTo>
                        <a:pt x="1254682" y="91736"/>
                      </a:lnTo>
                      <a:lnTo>
                        <a:pt x="1278356" y="82859"/>
                      </a:lnTo>
                      <a:lnTo>
                        <a:pt x="1322744" y="73981"/>
                      </a:lnTo>
                      <a:lnTo>
                        <a:pt x="1378969" y="73981"/>
                      </a:lnTo>
                      <a:lnTo>
                        <a:pt x="1420398" y="71022"/>
                      </a:lnTo>
                      <a:lnTo>
                        <a:pt x="1444072" y="47348"/>
                      </a:lnTo>
                      <a:lnTo>
                        <a:pt x="1467746" y="35511"/>
                      </a:lnTo>
                      <a:lnTo>
                        <a:pt x="1476624" y="8878"/>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grpSp>
              <p:nvGrpSpPr>
                <p:cNvPr id="68" name="England"/>
                <p:cNvGrpSpPr/>
                <p:nvPr/>
              </p:nvGrpSpPr>
              <p:grpSpPr bwMode="gray">
                <a:xfrm>
                  <a:off x="4123907" y="3409894"/>
                  <a:ext cx="2454445" cy="3183374"/>
                  <a:chOff x="5110962" y="8488064"/>
                  <a:chExt cx="6488887" cy="8415986"/>
                </a:xfrm>
                <a:solidFill>
                  <a:schemeClr val="accent3"/>
                </a:solidFill>
              </p:grpSpPr>
              <p:sp>
                <p:nvSpPr>
                  <p:cNvPr id="97" name="Isle of Wight"/>
                  <p:cNvSpPr/>
                  <p:nvPr/>
                </p:nvSpPr>
                <p:spPr bwMode="gray">
                  <a:xfrm>
                    <a:off x="8696150" y="15818644"/>
                    <a:ext cx="452392" cy="254935"/>
                  </a:xfrm>
                  <a:custGeom>
                    <a:avLst/>
                    <a:gdLst>
                      <a:gd name="connsiteX0" fmla="*/ 0 w 504056"/>
                      <a:gd name="connsiteY0" fmla="*/ 0 h 144016"/>
                      <a:gd name="connsiteX1" fmla="*/ 504056 w 504056"/>
                      <a:gd name="connsiteY1" fmla="*/ 0 h 144016"/>
                      <a:gd name="connsiteX2" fmla="*/ 504056 w 504056"/>
                      <a:gd name="connsiteY2" fmla="*/ 144016 h 144016"/>
                      <a:gd name="connsiteX3" fmla="*/ 0 w 504056"/>
                      <a:gd name="connsiteY3" fmla="*/ 144016 h 144016"/>
                      <a:gd name="connsiteX4" fmla="*/ 0 w 504056"/>
                      <a:gd name="connsiteY4" fmla="*/ 0 h 144016"/>
                      <a:gd name="connsiteX0" fmla="*/ 0 w 504056"/>
                      <a:gd name="connsiteY0" fmla="*/ 0 h 196586"/>
                      <a:gd name="connsiteX1" fmla="*/ 504056 w 504056"/>
                      <a:gd name="connsiteY1" fmla="*/ 0 h 196586"/>
                      <a:gd name="connsiteX2" fmla="*/ 504056 w 504056"/>
                      <a:gd name="connsiteY2" fmla="*/ 144016 h 196586"/>
                      <a:gd name="connsiteX3" fmla="*/ 260375 w 504056"/>
                      <a:gd name="connsiteY3" fmla="*/ 196579 h 196586"/>
                      <a:gd name="connsiteX4" fmla="*/ 0 w 504056"/>
                      <a:gd name="connsiteY4" fmla="*/ 144016 h 196586"/>
                      <a:gd name="connsiteX5" fmla="*/ 0 w 504056"/>
                      <a:gd name="connsiteY5" fmla="*/ 0 h 196586"/>
                      <a:gd name="connsiteX0" fmla="*/ 0 w 504056"/>
                      <a:gd name="connsiteY0" fmla="*/ 0 h 196592"/>
                      <a:gd name="connsiteX1" fmla="*/ 504056 w 504056"/>
                      <a:gd name="connsiteY1" fmla="*/ 0 h 196592"/>
                      <a:gd name="connsiteX2" fmla="*/ 384994 w 504056"/>
                      <a:gd name="connsiteY2" fmla="*/ 167829 h 196592"/>
                      <a:gd name="connsiteX3" fmla="*/ 260375 w 504056"/>
                      <a:gd name="connsiteY3" fmla="*/ 196579 h 196592"/>
                      <a:gd name="connsiteX4" fmla="*/ 0 w 504056"/>
                      <a:gd name="connsiteY4" fmla="*/ 144016 h 196592"/>
                      <a:gd name="connsiteX5" fmla="*/ 0 w 504056"/>
                      <a:gd name="connsiteY5" fmla="*/ 0 h 196592"/>
                      <a:gd name="connsiteX0" fmla="*/ 0 w 504056"/>
                      <a:gd name="connsiteY0" fmla="*/ 0 h 196592"/>
                      <a:gd name="connsiteX1" fmla="*/ 504056 w 504056"/>
                      <a:gd name="connsiteY1" fmla="*/ 0 h 196592"/>
                      <a:gd name="connsiteX2" fmla="*/ 388963 w 504056"/>
                      <a:gd name="connsiteY2" fmla="*/ 87041 h 196592"/>
                      <a:gd name="connsiteX3" fmla="*/ 384994 w 504056"/>
                      <a:gd name="connsiteY3" fmla="*/ 167829 h 196592"/>
                      <a:gd name="connsiteX4" fmla="*/ 260375 w 504056"/>
                      <a:gd name="connsiteY4" fmla="*/ 196579 h 196592"/>
                      <a:gd name="connsiteX5" fmla="*/ 0 w 504056"/>
                      <a:gd name="connsiteY5" fmla="*/ 144016 h 196592"/>
                      <a:gd name="connsiteX6" fmla="*/ 0 w 504056"/>
                      <a:gd name="connsiteY6" fmla="*/ 0 h 196592"/>
                      <a:gd name="connsiteX0" fmla="*/ 0 w 504056"/>
                      <a:gd name="connsiteY0" fmla="*/ 0 h 196579"/>
                      <a:gd name="connsiteX1" fmla="*/ 504056 w 504056"/>
                      <a:gd name="connsiteY1" fmla="*/ 0 h 196579"/>
                      <a:gd name="connsiteX2" fmla="*/ 388963 w 504056"/>
                      <a:gd name="connsiteY2" fmla="*/ 87041 h 196579"/>
                      <a:gd name="connsiteX3" fmla="*/ 260375 w 504056"/>
                      <a:gd name="connsiteY3" fmla="*/ 196579 h 196579"/>
                      <a:gd name="connsiteX4" fmla="*/ 0 w 504056"/>
                      <a:gd name="connsiteY4" fmla="*/ 144016 h 196579"/>
                      <a:gd name="connsiteX5" fmla="*/ 0 w 504056"/>
                      <a:gd name="connsiteY5" fmla="*/ 0 h 196579"/>
                      <a:gd name="connsiteX0" fmla="*/ 0 w 504056"/>
                      <a:gd name="connsiteY0" fmla="*/ 0 h 196579"/>
                      <a:gd name="connsiteX1" fmla="*/ 504056 w 504056"/>
                      <a:gd name="connsiteY1" fmla="*/ 0 h 196579"/>
                      <a:gd name="connsiteX2" fmla="*/ 388963 w 504056"/>
                      <a:gd name="connsiteY2" fmla="*/ 87041 h 196579"/>
                      <a:gd name="connsiteX3" fmla="*/ 367532 w 504056"/>
                      <a:gd name="connsiteY3" fmla="*/ 163242 h 196579"/>
                      <a:gd name="connsiteX4" fmla="*/ 260375 w 504056"/>
                      <a:gd name="connsiteY4" fmla="*/ 196579 h 196579"/>
                      <a:gd name="connsiteX5" fmla="*/ 0 w 504056"/>
                      <a:gd name="connsiteY5" fmla="*/ 144016 h 196579"/>
                      <a:gd name="connsiteX6" fmla="*/ 0 w 504056"/>
                      <a:gd name="connsiteY6" fmla="*/ 0 h 196579"/>
                      <a:gd name="connsiteX0" fmla="*/ 0 w 388963"/>
                      <a:gd name="connsiteY0" fmla="*/ 0 h 196579"/>
                      <a:gd name="connsiteX1" fmla="*/ 388963 w 388963"/>
                      <a:gd name="connsiteY1" fmla="*/ 87041 h 196579"/>
                      <a:gd name="connsiteX2" fmla="*/ 367532 w 388963"/>
                      <a:gd name="connsiteY2" fmla="*/ 163242 h 196579"/>
                      <a:gd name="connsiteX3" fmla="*/ 260375 w 388963"/>
                      <a:gd name="connsiteY3" fmla="*/ 196579 h 196579"/>
                      <a:gd name="connsiteX4" fmla="*/ 0 w 388963"/>
                      <a:gd name="connsiteY4" fmla="*/ 144016 h 196579"/>
                      <a:gd name="connsiteX5" fmla="*/ 0 w 388963"/>
                      <a:gd name="connsiteY5" fmla="*/ 0 h 196579"/>
                      <a:gd name="connsiteX0" fmla="*/ 0 w 388963"/>
                      <a:gd name="connsiteY0" fmla="*/ 23082 h 219661"/>
                      <a:gd name="connsiteX1" fmla="*/ 358008 w 388963"/>
                      <a:gd name="connsiteY1" fmla="*/ 2968 h 219661"/>
                      <a:gd name="connsiteX2" fmla="*/ 388963 w 388963"/>
                      <a:gd name="connsiteY2" fmla="*/ 110123 h 219661"/>
                      <a:gd name="connsiteX3" fmla="*/ 367532 w 388963"/>
                      <a:gd name="connsiteY3" fmla="*/ 186324 h 219661"/>
                      <a:gd name="connsiteX4" fmla="*/ 260375 w 388963"/>
                      <a:gd name="connsiteY4" fmla="*/ 219661 h 219661"/>
                      <a:gd name="connsiteX5" fmla="*/ 0 w 388963"/>
                      <a:gd name="connsiteY5" fmla="*/ 167098 h 219661"/>
                      <a:gd name="connsiteX6" fmla="*/ 0 w 388963"/>
                      <a:gd name="connsiteY6" fmla="*/ 23082 h 219661"/>
                      <a:gd name="connsiteX0" fmla="*/ 0 w 388963"/>
                      <a:gd name="connsiteY0" fmla="*/ 32201 h 228780"/>
                      <a:gd name="connsiteX1" fmla="*/ 350865 w 388963"/>
                      <a:gd name="connsiteY1" fmla="*/ 2562 h 228780"/>
                      <a:gd name="connsiteX2" fmla="*/ 388963 w 388963"/>
                      <a:gd name="connsiteY2" fmla="*/ 119242 h 228780"/>
                      <a:gd name="connsiteX3" fmla="*/ 367532 w 388963"/>
                      <a:gd name="connsiteY3" fmla="*/ 195443 h 228780"/>
                      <a:gd name="connsiteX4" fmla="*/ 260375 w 388963"/>
                      <a:gd name="connsiteY4" fmla="*/ 228780 h 228780"/>
                      <a:gd name="connsiteX5" fmla="*/ 0 w 388963"/>
                      <a:gd name="connsiteY5" fmla="*/ 176217 h 228780"/>
                      <a:gd name="connsiteX6" fmla="*/ 0 w 388963"/>
                      <a:gd name="connsiteY6" fmla="*/ 32201 h 228780"/>
                      <a:gd name="connsiteX0" fmla="*/ 0 w 469926"/>
                      <a:gd name="connsiteY0" fmla="*/ 32201 h 228780"/>
                      <a:gd name="connsiteX1" fmla="*/ 350865 w 469926"/>
                      <a:gd name="connsiteY1" fmla="*/ 2562 h 228780"/>
                      <a:gd name="connsiteX2" fmla="*/ 469926 w 469926"/>
                      <a:gd name="connsiteY2" fmla="*/ 81143 h 228780"/>
                      <a:gd name="connsiteX3" fmla="*/ 388963 w 469926"/>
                      <a:gd name="connsiteY3" fmla="*/ 119242 h 228780"/>
                      <a:gd name="connsiteX4" fmla="*/ 367532 w 469926"/>
                      <a:gd name="connsiteY4" fmla="*/ 195443 h 228780"/>
                      <a:gd name="connsiteX5" fmla="*/ 260375 w 469926"/>
                      <a:gd name="connsiteY5" fmla="*/ 228780 h 228780"/>
                      <a:gd name="connsiteX6" fmla="*/ 0 w 469926"/>
                      <a:gd name="connsiteY6" fmla="*/ 176217 h 228780"/>
                      <a:gd name="connsiteX7" fmla="*/ 0 w 469926"/>
                      <a:gd name="connsiteY7" fmla="*/ 32201 h 228780"/>
                      <a:gd name="connsiteX0" fmla="*/ 0 w 470102"/>
                      <a:gd name="connsiteY0" fmla="*/ 32201 h 228780"/>
                      <a:gd name="connsiteX1" fmla="*/ 350865 w 470102"/>
                      <a:gd name="connsiteY1" fmla="*/ 2562 h 228780"/>
                      <a:gd name="connsiteX2" fmla="*/ 412775 w 470102"/>
                      <a:gd name="connsiteY2" fmla="*/ 21612 h 228780"/>
                      <a:gd name="connsiteX3" fmla="*/ 469926 w 470102"/>
                      <a:gd name="connsiteY3" fmla="*/ 81143 h 228780"/>
                      <a:gd name="connsiteX4" fmla="*/ 388963 w 470102"/>
                      <a:gd name="connsiteY4" fmla="*/ 119242 h 228780"/>
                      <a:gd name="connsiteX5" fmla="*/ 367532 w 470102"/>
                      <a:gd name="connsiteY5" fmla="*/ 195443 h 228780"/>
                      <a:gd name="connsiteX6" fmla="*/ 260375 w 470102"/>
                      <a:gd name="connsiteY6" fmla="*/ 228780 h 228780"/>
                      <a:gd name="connsiteX7" fmla="*/ 0 w 470102"/>
                      <a:gd name="connsiteY7" fmla="*/ 176217 h 228780"/>
                      <a:gd name="connsiteX8" fmla="*/ 0 w 470102"/>
                      <a:gd name="connsiteY8" fmla="*/ 32201 h 228780"/>
                      <a:gd name="connsiteX0" fmla="*/ 0 w 472086"/>
                      <a:gd name="connsiteY0" fmla="*/ 32201 h 228780"/>
                      <a:gd name="connsiteX1" fmla="*/ 350865 w 472086"/>
                      <a:gd name="connsiteY1" fmla="*/ 2562 h 228780"/>
                      <a:gd name="connsiteX2" fmla="*/ 412775 w 472086"/>
                      <a:gd name="connsiteY2" fmla="*/ 21612 h 228780"/>
                      <a:gd name="connsiteX3" fmla="*/ 438969 w 472086"/>
                      <a:gd name="connsiteY3" fmla="*/ 52568 h 228780"/>
                      <a:gd name="connsiteX4" fmla="*/ 469926 w 472086"/>
                      <a:gd name="connsiteY4" fmla="*/ 81143 h 228780"/>
                      <a:gd name="connsiteX5" fmla="*/ 388963 w 472086"/>
                      <a:gd name="connsiteY5" fmla="*/ 119242 h 228780"/>
                      <a:gd name="connsiteX6" fmla="*/ 367532 w 472086"/>
                      <a:gd name="connsiteY6" fmla="*/ 195443 h 228780"/>
                      <a:gd name="connsiteX7" fmla="*/ 260375 w 472086"/>
                      <a:gd name="connsiteY7" fmla="*/ 228780 h 228780"/>
                      <a:gd name="connsiteX8" fmla="*/ 0 w 472086"/>
                      <a:gd name="connsiteY8" fmla="*/ 176217 h 228780"/>
                      <a:gd name="connsiteX9" fmla="*/ 0 w 472086"/>
                      <a:gd name="connsiteY9" fmla="*/ 32201 h 228780"/>
                      <a:gd name="connsiteX0" fmla="*/ 0 w 472086"/>
                      <a:gd name="connsiteY0" fmla="*/ 32201 h 228780"/>
                      <a:gd name="connsiteX1" fmla="*/ 350865 w 472086"/>
                      <a:gd name="connsiteY1" fmla="*/ 2562 h 228780"/>
                      <a:gd name="connsiteX2" fmla="*/ 412775 w 472086"/>
                      <a:gd name="connsiteY2" fmla="*/ 21612 h 228780"/>
                      <a:gd name="connsiteX3" fmla="*/ 438969 w 472086"/>
                      <a:gd name="connsiteY3" fmla="*/ 52568 h 228780"/>
                      <a:gd name="connsiteX4" fmla="*/ 469926 w 472086"/>
                      <a:gd name="connsiteY4" fmla="*/ 81143 h 228780"/>
                      <a:gd name="connsiteX5" fmla="*/ 388963 w 472086"/>
                      <a:gd name="connsiteY5" fmla="*/ 119242 h 228780"/>
                      <a:gd name="connsiteX6" fmla="*/ 367532 w 472086"/>
                      <a:gd name="connsiteY6" fmla="*/ 195443 h 228780"/>
                      <a:gd name="connsiteX7" fmla="*/ 327050 w 472086"/>
                      <a:gd name="connsiteY7" fmla="*/ 216874 h 228780"/>
                      <a:gd name="connsiteX8" fmla="*/ 260375 w 472086"/>
                      <a:gd name="connsiteY8" fmla="*/ 228780 h 228780"/>
                      <a:gd name="connsiteX9" fmla="*/ 0 w 472086"/>
                      <a:gd name="connsiteY9" fmla="*/ 176217 h 228780"/>
                      <a:gd name="connsiteX10" fmla="*/ 0 w 472086"/>
                      <a:gd name="connsiteY10" fmla="*/ 32201 h 228780"/>
                      <a:gd name="connsiteX0" fmla="*/ 0 w 472086"/>
                      <a:gd name="connsiteY0" fmla="*/ 32201 h 216874"/>
                      <a:gd name="connsiteX1" fmla="*/ 350865 w 472086"/>
                      <a:gd name="connsiteY1" fmla="*/ 2562 h 216874"/>
                      <a:gd name="connsiteX2" fmla="*/ 412775 w 472086"/>
                      <a:gd name="connsiteY2" fmla="*/ 21612 h 216874"/>
                      <a:gd name="connsiteX3" fmla="*/ 438969 w 472086"/>
                      <a:gd name="connsiteY3" fmla="*/ 52568 h 216874"/>
                      <a:gd name="connsiteX4" fmla="*/ 469926 w 472086"/>
                      <a:gd name="connsiteY4" fmla="*/ 81143 h 216874"/>
                      <a:gd name="connsiteX5" fmla="*/ 388963 w 472086"/>
                      <a:gd name="connsiteY5" fmla="*/ 119242 h 216874"/>
                      <a:gd name="connsiteX6" fmla="*/ 367532 w 472086"/>
                      <a:gd name="connsiteY6" fmla="*/ 195443 h 216874"/>
                      <a:gd name="connsiteX7" fmla="*/ 327050 w 472086"/>
                      <a:gd name="connsiteY7" fmla="*/ 216874 h 216874"/>
                      <a:gd name="connsiteX8" fmla="*/ 0 w 472086"/>
                      <a:gd name="connsiteY8" fmla="*/ 176217 h 216874"/>
                      <a:gd name="connsiteX9" fmla="*/ 0 w 472086"/>
                      <a:gd name="connsiteY9" fmla="*/ 32201 h 216874"/>
                      <a:gd name="connsiteX0" fmla="*/ 0 w 472086"/>
                      <a:gd name="connsiteY0" fmla="*/ 32201 h 216874"/>
                      <a:gd name="connsiteX1" fmla="*/ 350865 w 472086"/>
                      <a:gd name="connsiteY1" fmla="*/ 2562 h 216874"/>
                      <a:gd name="connsiteX2" fmla="*/ 412775 w 472086"/>
                      <a:gd name="connsiteY2" fmla="*/ 21612 h 216874"/>
                      <a:gd name="connsiteX3" fmla="*/ 438969 w 472086"/>
                      <a:gd name="connsiteY3" fmla="*/ 52568 h 216874"/>
                      <a:gd name="connsiteX4" fmla="*/ 469926 w 472086"/>
                      <a:gd name="connsiteY4" fmla="*/ 81143 h 216874"/>
                      <a:gd name="connsiteX5" fmla="*/ 388963 w 472086"/>
                      <a:gd name="connsiteY5" fmla="*/ 119242 h 216874"/>
                      <a:gd name="connsiteX6" fmla="*/ 367532 w 472086"/>
                      <a:gd name="connsiteY6" fmla="*/ 195443 h 216874"/>
                      <a:gd name="connsiteX7" fmla="*/ 327050 w 472086"/>
                      <a:gd name="connsiteY7" fmla="*/ 216874 h 216874"/>
                      <a:gd name="connsiteX8" fmla="*/ 0 w 472086"/>
                      <a:gd name="connsiteY8" fmla="*/ 32201 h 216874"/>
                      <a:gd name="connsiteX0" fmla="*/ 0 w 145036"/>
                      <a:gd name="connsiteY0" fmla="*/ 214312 h 214312"/>
                      <a:gd name="connsiteX1" fmla="*/ 23815 w 145036"/>
                      <a:gd name="connsiteY1" fmla="*/ 0 h 214312"/>
                      <a:gd name="connsiteX2" fmla="*/ 85725 w 145036"/>
                      <a:gd name="connsiteY2" fmla="*/ 19050 h 214312"/>
                      <a:gd name="connsiteX3" fmla="*/ 111919 w 145036"/>
                      <a:gd name="connsiteY3" fmla="*/ 50006 h 214312"/>
                      <a:gd name="connsiteX4" fmla="*/ 142876 w 145036"/>
                      <a:gd name="connsiteY4" fmla="*/ 78581 h 214312"/>
                      <a:gd name="connsiteX5" fmla="*/ 61913 w 145036"/>
                      <a:gd name="connsiteY5" fmla="*/ 116680 h 214312"/>
                      <a:gd name="connsiteX6" fmla="*/ 40482 w 145036"/>
                      <a:gd name="connsiteY6" fmla="*/ 192881 h 214312"/>
                      <a:gd name="connsiteX7" fmla="*/ 0 w 145036"/>
                      <a:gd name="connsiteY7" fmla="*/ 214312 h 214312"/>
                      <a:gd name="connsiteX0" fmla="*/ 307204 w 452240"/>
                      <a:gd name="connsiteY0" fmla="*/ 214312 h 214312"/>
                      <a:gd name="connsiteX1" fmla="*/ 23 w 452240"/>
                      <a:gd name="connsiteY1" fmla="*/ 100012 h 214312"/>
                      <a:gd name="connsiteX2" fmla="*/ 331019 w 452240"/>
                      <a:gd name="connsiteY2" fmla="*/ 0 h 214312"/>
                      <a:gd name="connsiteX3" fmla="*/ 392929 w 452240"/>
                      <a:gd name="connsiteY3" fmla="*/ 19050 h 214312"/>
                      <a:gd name="connsiteX4" fmla="*/ 419123 w 452240"/>
                      <a:gd name="connsiteY4" fmla="*/ 50006 h 214312"/>
                      <a:gd name="connsiteX5" fmla="*/ 450080 w 452240"/>
                      <a:gd name="connsiteY5" fmla="*/ 78581 h 214312"/>
                      <a:gd name="connsiteX6" fmla="*/ 369117 w 452240"/>
                      <a:gd name="connsiteY6" fmla="*/ 116680 h 214312"/>
                      <a:gd name="connsiteX7" fmla="*/ 347686 w 452240"/>
                      <a:gd name="connsiteY7" fmla="*/ 192881 h 214312"/>
                      <a:gd name="connsiteX8" fmla="*/ 307204 w 452240"/>
                      <a:gd name="connsiteY8" fmla="*/ 214312 h 214312"/>
                      <a:gd name="connsiteX0" fmla="*/ 307204 w 452240"/>
                      <a:gd name="connsiteY0" fmla="*/ 214312 h 214312"/>
                      <a:gd name="connsiteX1" fmla="*/ 23 w 452240"/>
                      <a:gd name="connsiteY1" fmla="*/ 100012 h 214312"/>
                      <a:gd name="connsiteX2" fmla="*/ 180998 w 452240"/>
                      <a:gd name="connsiteY2" fmla="*/ 7144 h 214312"/>
                      <a:gd name="connsiteX3" fmla="*/ 331019 w 452240"/>
                      <a:gd name="connsiteY3" fmla="*/ 0 h 214312"/>
                      <a:gd name="connsiteX4" fmla="*/ 392929 w 452240"/>
                      <a:gd name="connsiteY4" fmla="*/ 19050 h 214312"/>
                      <a:gd name="connsiteX5" fmla="*/ 419123 w 452240"/>
                      <a:gd name="connsiteY5" fmla="*/ 50006 h 214312"/>
                      <a:gd name="connsiteX6" fmla="*/ 450080 w 452240"/>
                      <a:gd name="connsiteY6" fmla="*/ 78581 h 214312"/>
                      <a:gd name="connsiteX7" fmla="*/ 369117 w 452240"/>
                      <a:gd name="connsiteY7" fmla="*/ 116680 h 214312"/>
                      <a:gd name="connsiteX8" fmla="*/ 347686 w 452240"/>
                      <a:gd name="connsiteY8" fmla="*/ 192881 h 214312"/>
                      <a:gd name="connsiteX9" fmla="*/ 307204 w 452240"/>
                      <a:gd name="connsiteY9" fmla="*/ 214312 h 214312"/>
                      <a:gd name="connsiteX0" fmla="*/ 307204 w 452240"/>
                      <a:gd name="connsiteY0" fmla="*/ 252412 h 252412"/>
                      <a:gd name="connsiteX1" fmla="*/ 23 w 452240"/>
                      <a:gd name="connsiteY1" fmla="*/ 138112 h 252412"/>
                      <a:gd name="connsiteX2" fmla="*/ 180998 w 452240"/>
                      <a:gd name="connsiteY2" fmla="*/ 45244 h 252412"/>
                      <a:gd name="connsiteX3" fmla="*/ 223861 w 452240"/>
                      <a:gd name="connsiteY3" fmla="*/ 0 h 252412"/>
                      <a:gd name="connsiteX4" fmla="*/ 331019 w 452240"/>
                      <a:gd name="connsiteY4" fmla="*/ 38100 h 252412"/>
                      <a:gd name="connsiteX5" fmla="*/ 392929 w 452240"/>
                      <a:gd name="connsiteY5" fmla="*/ 57150 h 252412"/>
                      <a:gd name="connsiteX6" fmla="*/ 419123 w 452240"/>
                      <a:gd name="connsiteY6" fmla="*/ 88106 h 252412"/>
                      <a:gd name="connsiteX7" fmla="*/ 450080 w 452240"/>
                      <a:gd name="connsiteY7" fmla="*/ 116681 h 252412"/>
                      <a:gd name="connsiteX8" fmla="*/ 369117 w 452240"/>
                      <a:gd name="connsiteY8" fmla="*/ 154780 h 252412"/>
                      <a:gd name="connsiteX9" fmla="*/ 347686 w 452240"/>
                      <a:gd name="connsiteY9" fmla="*/ 230981 h 252412"/>
                      <a:gd name="connsiteX10" fmla="*/ 307204 w 452240"/>
                      <a:gd name="connsiteY10" fmla="*/ 252412 h 252412"/>
                      <a:gd name="connsiteX0" fmla="*/ 307204 w 452240"/>
                      <a:gd name="connsiteY0" fmla="*/ 252412 h 252412"/>
                      <a:gd name="connsiteX1" fmla="*/ 23 w 452240"/>
                      <a:gd name="connsiteY1" fmla="*/ 138112 h 252412"/>
                      <a:gd name="connsiteX2" fmla="*/ 180998 w 452240"/>
                      <a:gd name="connsiteY2" fmla="*/ 45244 h 252412"/>
                      <a:gd name="connsiteX3" fmla="*/ 223861 w 452240"/>
                      <a:gd name="connsiteY3" fmla="*/ 0 h 252412"/>
                      <a:gd name="connsiteX4" fmla="*/ 252436 w 452240"/>
                      <a:gd name="connsiteY4" fmla="*/ 16669 h 252412"/>
                      <a:gd name="connsiteX5" fmla="*/ 331019 w 452240"/>
                      <a:gd name="connsiteY5" fmla="*/ 38100 h 252412"/>
                      <a:gd name="connsiteX6" fmla="*/ 392929 w 452240"/>
                      <a:gd name="connsiteY6" fmla="*/ 57150 h 252412"/>
                      <a:gd name="connsiteX7" fmla="*/ 419123 w 452240"/>
                      <a:gd name="connsiteY7" fmla="*/ 88106 h 252412"/>
                      <a:gd name="connsiteX8" fmla="*/ 450080 w 452240"/>
                      <a:gd name="connsiteY8" fmla="*/ 116681 h 252412"/>
                      <a:gd name="connsiteX9" fmla="*/ 369117 w 452240"/>
                      <a:gd name="connsiteY9" fmla="*/ 154780 h 252412"/>
                      <a:gd name="connsiteX10" fmla="*/ 347686 w 452240"/>
                      <a:gd name="connsiteY10" fmla="*/ 230981 h 252412"/>
                      <a:gd name="connsiteX11" fmla="*/ 307204 w 452240"/>
                      <a:gd name="connsiteY11" fmla="*/ 252412 h 252412"/>
                      <a:gd name="connsiteX0" fmla="*/ 307204 w 452240"/>
                      <a:gd name="connsiteY0" fmla="*/ 252412 h 252412"/>
                      <a:gd name="connsiteX1" fmla="*/ 23 w 452240"/>
                      <a:gd name="connsiteY1" fmla="*/ 138112 h 252412"/>
                      <a:gd name="connsiteX2" fmla="*/ 180998 w 452240"/>
                      <a:gd name="connsiteY2" fmla="*/ 45244 h 252412"/>
                      <a:gd name="connsiteX3" fmla="*/ 223861 w 452240"/>
                      <a:gd name="connsiteY3" fmla="*/ 0 h 252412"/>
                      <a:gd name="connsiteX4" fmla="*/ 252436 w 452240"/>
                      <a:gd name="connsiteY4" fmla="*/ 16669 h 252412"/>
                      <a:gd name="connsiteX5" fmla="*/ 266723 w 452240"/>
                      <a:gd name="connsiteY5" fmla="*/ 2381 h 252412"/>
                      <a:gd name="connsiteX6" fmla="*/ 331019 w 452240"/>
                      <a:gd name="connsiteY6" fmla="*/ 38100 h 252412"/>
                      <a:gd name="connsiteX7" fmla="*/ 392929 w 452240"/>
                      <a:gd name="connsiteY7" fmla="*/ 57150 h 252412"/>
                      <a:gd name="connsiteX8" fmla="*/ 419123 w 452240"/>
                      <a:gd name="connsiteY8" fmla="*/ 88106 h 252412"/>
                      <a:gd name="connsiteX9" fmla="*/ 450080 w 452240"/>
                      <a:gd name="connsiteY9" fmla="*/ 116681 h 252412"/>
                      <a:gd name="connsiteX10" fmla="*/ 369117 w 452240"/>
                      <a:gd name="connsiteY10" fmla="*/ 154780 h 252412"/>
                      <a:gd name="connsiteX11" fmla="*/ 347686 w 452240"/>
                      <a:gd name="connsiteY11" fmla="*/ 230981 h 252412"/>
                      <a:gd name="connsiteX12" fmla="*/ 307204 w 452240"/>
                      <a:gd name="connsiteY12" fmla="*/ 252412 h 252412"/>
                      <a:gd name="connsiteX0" fmla="*/ 307204 w 452240"/>
                      <a:gd name="connsiteY0" fmla="*/ 252412 h 252412"/>
                      <a:gd name="connsiteX1" fmla="*/ 23 w 452240"/>
                      <a:gd name="connsiteY1" fmla="*/ 138112 h 252412"/>
                      <a:gd name="connsiteX2" fmla="*/ 180998 w 452240"/>
                      <a:gd name="connsiteY2" fmla="*/ 45244 h 252412"/>
                      <a:gd name="connsiteX3" fmla="*/ 223861 w 452240"/>
                      <a:gd name="connsiteY3" fmla="*/ 0 h 252412"/>
                      <a:gd name="connsiteX4" fmla="*/ 252436 w 452240"/>
                      <a:gd name="connsiteY4" fmla="*/ 16669 h 252412"/>
                      <a:gd name="connsiteX5" fmla="*/ 266723 w 452240"/>
                      <a:gd name="connsiteY5" fmla="*/ 2381 h 252412"/>
                      <a:gd name="connsiteX6" fmla="*/ 321494 w 452240"/>
                      <a:gd name="connsiteY6" fmla="*/ 45243 h 252412"/>
                      <a:gd name="connsiteX7" fmla="*/ 392929 w 452240"/>
                      <a:gd name="connsiteY7" fmla="*/ 57150 h 252412"/>
                      <a:gd name="connsiteX8" fmla="*/ 419123 w 452240"/>
                      <a:gd name="connsiteY8" fmla="*/ 88106 h 252412"/>
                      <a:gd name="connsiteX9" fmla="*/ 450080 w 452240"/>
                      <a:gd name="connsiteY9" fmla="*/ 116681 h 252412"/>
                      <a:gd name="connsiteX10" fmla="*/ 369117 w 452240"/>
                      <a:gd name="connsiteY10" fmla="*/ 154780 h 252412"/>
                      <a:gd name="connsiteX11" fmla="*/ 347686 w 452240"/>
                      <a:gd name="connsiteY11" fmla="*/ 230981 h 252412"/>
                      <a:gd name="connsiteX12" fmla="*/ 307204 w 452240"/>
                      <a:gd name="connsiteY12" fmla="*/ 252412 h 252412"/>
                      <a:gd name="connsiteX0" fmla="*/ 307181 w 452217"/>
                      <a:gd name="connsiteY0" fmla="*/ 252412 h 252412"/>
                      <a:gd name="connsiteX1" fmla="*/ 169069 w 452217"/>
                      <a:gd name="connsiteY1" fmla="*/ 192881 h 252412"/>
                      <a:gd name="connsiteX2" fmla="*/ 0 w 452217"/>
                      <a:gd name="connsiteY2" fmla="*/ 138112 h 252412"/>
                      <a:gd name="connsiteX3" fmla="*/ 180975 w 452217"/>
                      <a:gd name="connsiteY3" fmla="*/ 45244 h 252412"/>
                      <a:gd name="connsiteX4" fmla="*/ 223838 w 452217"/>
                      <a:gd name="connsiteY4" fmla="*/ 0 h 252412"/>
                      <a:gd name="connsiteX5" fmla="*/ 252413 w 452217"/>
                      <a:gd name="connsiteY5" fmla="*/ 16669 h 252412"/>
                      <a:gd name="connsiteX6" fmla="*/ 266700 w 452217"/>
                      <a:gd name="connsiteY6" fmla="*/ 2381 h 252412"/>
                      <a:gd name="connsiteX7" fmla="*/ 321471 w 452217"/>
                      <a:gd name="connsiteY7" fmla="*/ 45243 h 252412"/>
                      <a:gd name="connsiteX8" fmla="*/ 392906 w 452217"/>
                      <a:gd name="connsiteY8" fmla="*/ 57150 h 252412"/>
                      <a:gd name="connsiteX9" fmla="*/ 419100 w 452217"/>
                      <a:gd name="connsiteY9" fmla="*/ 88106 h 252412"/>
                      <a:gd name="connsiteX10" fmla="*/ 450057 w 452217"/>
                      <a:gd name="connsiteY10" fmla="*/ 116681 h 252412"/>
                      <a:gd name="connsiteX11" fmla="*/ 369094 w 452217"/>
                      <a:gd name="connsiteY11" fmla="*/ 154780 h 252412"/>
                      <a:gd name="connsiteX12" fmla="*/ 347663 w 452217"/>
                      <a:gd name="connsiteY12" fmla="*/ 230981 h 252412"/>
                      <a:gd name="connsiteX13" fmla="*/ 307181 w 452217"/>
                      <a:gd name="connsiteY13" fmla="*/ 252412 h 252412"/>
                      <a:gd name="connsiteX0" fmla="*/ 307181 w 452217"/>
                      <a:gd name="connsiteY0" fmla="*/ 252412 h 254935"/>
                      <a:gd name="connsiteX1" fmla="*/ 235744 w 452217"/>
                      <a:gd name="connsiteY1" fmla="*/ 250031 h 254935"/>
                      <a:gd name="connsiteX2" fmla="*/ 169069 w 452217"/>
                      <a:gd name="connsiteY2" fmla="*/ 192881 h 254935"/>
                      <a:gd name="connsiteX3" fmla="*/ 0 w 452217"/>
                      <a:gd name="connsiteY3" fmla="*/ 138112 h 254935"/>
                      <a:gd name="connsiteX4" fmla="*/ 180975 w 452217"/>
                      <a:gd name="connsiteY4" fmla="*/ 45244 h 254935"/>
                      <a:gd name="connsiteX5" fmla="*/ 223838 w 452217"/>
                      <a:gd name="connsiteY5" fmla="*/ 0 h 254935"/>
                      <a:gd name="connsiteX6" fmla="*/ 252413 w 452217"/>
                      <a:gd name="connsiteY6" fmla="*/ 16669 h 254935"/>
                      <a:gd name="connsiteX7" fmla="*/ 266700 w 452217"/>
                      <a:gd name="connsiteY7" fmla="*/ 2381 h 254935"/>
                      <a:gd name="connsiteX8" fmla="*/ 321471 w 452217"/>
                      <a:gd name="connsiteY8" fmla="*/ 45243 h 254935"/>
                      <a:gd name="connsiteX9" fmla="*/ 392906 w 452217"/>
                      <a:gd name="connsiteY9" fmla="*/ 57150 h 254935"/>
                      <a:gd name="connsiteX10" fmla="*/ 419100 w 452217"/>
                      <a:gd name="connsiteY10" fmla="*/ 88106 h 254935"/>
                      <a:gd name="connsiteX11" fmla="*/ 450057 w 452217"/>
                      <a:gd name="connsiteY11" fmla="*/ 116681 h 254935"/>
                      <a:gd name="connsiteX12" fmla="*/ 369094 w 452217"/>
                      <a:gd name="connsiteY12" fmla="*/ 154780 h 254935"/>
                      <a:gd name="connsiteX13" fmla="*/ 347663 w 452217"/>
                      <a:gd name="connsiteY13" fmla="*/ 230981 h 254935"/>
                      <a:gd name="connsiteX14" fmla="*/ 307181 w 452217"/>
                      <a:gd name="connsiteY14" fmla="*/ 252412 h 254935"/>
                      <a:gd name="connsiteX0" fmla="*/ 309908 w 454944"/>
                      <a:gd name="connsiteY0" fmla="*/ 252412 h 254935"/>
                      <a:gd name="connsiteX1" fmla="*/ 238471 w 454944"/>
                      <a:gd name="connsiteY1" fmla="*/ 250031 h 254935"/>
                      <a:gd name="connsiteX2" fmla="*/ 171796 w 454944"/>
                      <a:gd name="connsiteY2" fmla="*/ 192881 h 254935"/>
                      <a:gd name="connsiteX3" fmla="*/ 81308 w 454944"/>
                      <a:gd name="connsiteY3" fmla="*/ 138112 h 254935"/>
                      <a:gd name="connsiteX4" fmla="*/ 2727 w 454944"/>
                      <a:gd name="connsiteY4" fmla="*/ 138112 h 254935"/>
                      <a:gd name="connsiteX5" fmla="*/ 183702 w 454944"/>
                      <a:gd name="connsiteY5" fmla="*/ 45244 h 254935"/>
                      <a:gd name="connsiteX6" fmla="*/ 226565 w 454944"/>
                      <a:gd name="connsiteY6" fmla="*/ 0 h 254935"/>
                      <a:gd name="connsiteX7" fmla="*/ 255140 w 454944"/>
                      <a:gd name="connsiteY7" fmla="*/ 16669 h 254935"/>
                      <a:gd name="connsiteX8" fmla="*/ 269427 w 454944"/>
                      <a:gd name="connsiteY8" fmla="*/ 2381 h 254935"/>
                      <a:gd name="connsiteX9" fmla="*/ 324198 w 454944"/>
                      <a:gd name="connsiteY9" fmla="*/ 45243 h 254935"/>
                      <a:gd name="connsiteX10" fmla="*/ 395633 w 454944"/>
                      <a:gd name="connsiteY10" fmla="*/ 57150 h 254935"/>
                      <a:gd name="connsiteX11" fmla="*/ 421827 w 454944"/>
                      <a:gd name="connsiteY11" fmla="*/ 88106 h 254935"/>
                      <a:gd name="connsiteX12" fmla="*/ 452784 w 454944"/>
                      <a:gd name="connsiteY12" fmla="*/ 116681 h 254935"/>
                      <a:gd name="connsiteX13" fmla="*/ 371821 w 454944"/>
                      <a:gd name="connsiteY13" fmla="*/ 154780 h 254935"/>
                      <a:gd name="connsiteX14" fmla="*/ 350390 w 454944"/>
                      <a:gd name="connsiteY14" fmla="*/ 230981 h 254935"/>
                      <a:gd name="connsiteX15" fmla="*/ 309908 w 454944"/>
                      <a:gd name="connsiteY15" fmla="*/ 252412 h 254935"/>
                      <a:gd name="connsiteX0" fmla="*/ 309697 w 454733"/>
                      <a:gd name="connsiteY0" fmla="*/ 252412 h 254935"/>
                      <a:gd name="connsiteX1" fmla="*/ 238260 w 454733"/>
                      <a:gd name="connsiteY1" fmla="*/ 250031 h 254935"/>
                      <a:gd name="connsiteX2" fmla="*/ 171585 w 454733"/>
                      <a:gd name="connsiteY2" fmla="*/ 192881 h 254935"/>
                      <a:gd name="connsiteX3" fmla="*/ 128722 w 454733"/>
                      <a:gd name="connsiteY3" fmla="*/ 178594 h 254935"/>
                      <a:gd name="connsiteX4" fmla="*/ 81097 w 454733"/>
                      <a:gd name="connsiteY4" fmla="*/ 138112 h 254935"/>
                      <a:gd name="connsiteX5" fmla="*/ 2516 w 454733"/>
                      <a:gd name="connsiteY5" fmla="*/ 138112 h 254935"/>
                      <a:gd name="connsiteX6" fmla="*/ 183491 w 454733"/>
                      <a:gd name="connsiteY6" fmla="*/ 45244 h 254935"/>
                      <a:gd name="connsiteX7" fmla="*/ 226354 w 454733"/>
                      <a:gd name="connsiteY7" fmla="*/ 0 h 254935"/>
                      <a:gd name="connsiteX8" fmla="*/ 254929 w 454733"/>
                      <a:gd name="connsiteY8" fmla="*/ 16669 h 254935"/>
                      <a:gd name="connsiteX9" fmla="*/ 269216 w 454733"/>
                      <a:gd name="connsiteY9" fmla="*/ 2381 h 254935"/>
                      <a:gd name="connsiteX10" fmla="*/ 323987 w 454733"/>
                      <a:gd name="connsiteY10" fmla="*/ 45243 h 254935"/>
                      <a:gd name="connsiteX11" fmla="*/ 395422 w 454733"/>
                      <a:gd name="connsiteY11" fmla="*/ 57150 h 254935"/>
                      <a:gd name="connsiteX12" fmla="*/ 421616 w 454733"/>
                      <a:gd name="connsiteY12" fmla="*/ 88106 h 254935"/>
                      <a:gd name="connsiteX13" fmla="*/ 452573 w 454733"/>
                      <a:gd name="connsiteY13" fmla="*/ 116681 h 254935"/>
                      <a:gd name="connsiteX14" fmla="*/ 371610 w 454733"/>
                      <a:gd name="connsiteY14" fmla="*/ 154780 h 254935"/>
                      <a:gd name="connsiteX15" fmla="*/ 350179 w 454733"/>
                      <a:gd name="connsiteY15" fmla="*/ 230981 h 254935"/>
                      <a:gd name="connsiteX16" fmla="*/ 309697 w 454733"/>
                      <a:gd name="connsiteY16" fmla="*/ 252412 h 254935"/>
                      <a:gd name="connsiteX0" fmla="*/ 307181 w 452217"/>
                      <a:gd name="connsiteY0" fmla="*/ 252412 h 254935"/>
                      <a:gd name="connsiteX1" fmla="*/ 235744 w 452217"/>
                      <a:gd name="connsiteY1" fmla="*/ 250031 h 254935"/>
                      <a:gd name="connsiteX2" fmla="*/ 169069 w 452217"/>
                      <a:gd name="connsiteY2" fmla="*/ 192881 h 254935"/>
                      <a:gd name="connsiteX3" fmla="*/ 126206 w 452217"/>
                      <a:gd name="connsiteY3" fmla="*/ 178594 h 254935"/>
                      <a:gd name="connsiteX4" fmla="*/ 78581 w 452217"/>
                      <a:gd name="connsiteY4" fmla="*/ 138112 h 254935"/>
                      <a:gd name="connsiteX5" fmla="*/ 0 w 452217"/>
                      <a:gd name="connsiteY5" fmla="*/ 138112 h 254935"/>
                      <a:gd name="connsiteX6" fmla="*/ 59531 w 452217"/>
                      <a:gd name="connsiteY6" fmla="*/ 88106 h 254935"/>
                      <a:gd name="connsiteX7" fmla="*/ 180975 w 452217"/>
                      <a:gd name="connsiteY7" fmla="*/ 45244 h 254935"/>
                      <a:gd name="connsiteX8" fmla="*/ 223838 w 452217"/>
                      <a:gd name="connsiteY8" fmla="*/ 0 h 254935"/>
                      <a:gd name="connsiteX9" fmla="*/ 252413 w 452217"/>
                      <a:gd name="connsiteY9" fmla="*/ 16669 h 254935"/>
                      <a:gd name="connsiteX10" fmla="*/ 266700 w 452217"/>
                      <a:gd name="connsiteY10" fmla="*/ 2381 h 254935"/>
                      <a:gd name="connsiteX11" fmla="*/ 321471 w 452217"/>
                      <a:gd name="connsiteY11" fmla="*/ 45243 h 254935"/>
                      <a:gd name="connsiteX12" fmla="*/ 392906 w 452217"/>
                      <a:gd name="connsiteY12" fmla="*/ 57150 h 254935"/>
                      <a:gd name="connsiteX13" fmla="*/ 419100 w 452217"/>
                      <a:gd name="connsiteY13" fmla="*/ 88106 h 254935"/>
                      <a:gd name="connsiteX14" fmla="*/ 450057 w 452217"/>
                      <a:gd name="connsiteY14" fmla="*/ 116681 h 254935"/>
                      <a:gd name="connsiteX15" fmla="*/ 369094 w 452217"/>
                      <a:gd name="connsiteY15" fmla="*/ 154780 h 254935"/>
                      <a:gd name="connsiteX16" fmla="*/ 347663 w 452217"/>
                      <a:gd name="connsiteY16" fmla="*/ 230981 h 254935"/>
                      <a:gd name="connsiteX17" fmla="*/ 307181 w 452217"/>
                      <a:gd name="connsiteY17" fmla="*/ 252412 h 254935"/>
                      <a:gd name="connsiteX0" fmla="*/ 307181 w 452217"/>
                      <a:gd name="connsiteY0" fmla="*/ 252412 h 254935"/>
                      <a:gd name="connsiteX1" fmla="*/ 235744 w 452217"/>
                      <a:gd name="connsiteY1" fmla="*/ 250031 h 254935"/>
                      <a:gd name="connsiteX2" fmla="*/ 169069 w 452217"/>
                      <a:gd name="connsiteY2" fmla="*/ 192881 h 254935"/>
                      <a:gd name="connsiteX3" fmla="*/ 126206 w 452217"/>
                      <a:gd name="connsiteY3" fmla="*/ 178594 h 254935"/>
                      <a:gd name="connsiteX4" fmla="*/ 78581 w 452217"/>
                      <a:gd name="connsiteY4" fmla="*/ 138112 h 254935"/>
                      <a:gd name="connsiteX5" fmla="*/ 0 w 452217"/>
                      <a:gd name="connsiteY5" fmla="*/ 138112 h 254935"/>
                      <a:gd name="connsiteX6" fmla="*/ 59531 w 452217"/>
                      <a:gd name="connsiteY6" fmla="*/ 88106 h 254935"/>
                      <a:gd name="connsiteX7" fmla="*/ 123825 w 452217"/>
                      <a:gd name="connsiteY7" fmla="*/ 57150 h 254935"/>
                      <a:gd name="connsiteX8" fmla="*/ 180975 w 452217"/>
                      <a:gd name="connsiteY8" fmla="*/ 45244 h 254935"/>
                      <a:gd name="connsiteX9" fmla="*/ 223838 w 452217"/>
                      <a:gd name="connsiteY9" fmla="*/ 0 h 254935"/>
                      <a:gd name="connsiteX10" fmla="*/ 252413 w 452217"/>
                      <a:gd name="connsiteY10" fmla="*/ 16669 h 254935"/>
                      <a:gd name="connsiteX11" fmla="*/ 266700 w 452217"/>
                      <a:gd name="connsiteY11" fmla="*/ 2381 h 254935"/>
                      <a:gd name="connsiteX12" fmla="*/ 321471 w 452217"/>
                      <a:gd name="connsiteY12" fmla="*/ 45243 h 254935"/>
                      <a:gd name="connsiteX13" fmla="*/ 392906 w 452217"/>
                      <a:gd name="connsiteY13" fmla="*/ 57150 h 254935"/>
                      <a:gd name="connsiteX14" fmla="*/ 419100 w 452217"/>
                      <a:gd name="connsiteY14" fmla="*/ 88106 h 254935"/>
                      <a:gd name="connsiteX15" fmla="*/ 450057 w 452217"/>
                      <a:gd name="connsiteY15" fmla="*/ 116681 h 254935"/>
                      <a:gd name="connsiteX16" fmla="*/ 369094 w 452217"/>
                      <a:gd name="connsiteY16" fmla="*/ 154780 h 254935"/>
                      <a:gd name="connsiteX17" fmla="*/ 347663 w 452217"/>
                      <a:gd name="connsiteY17" fmla="*/ 230981 h 254935"/>
                      <a:gd name="connsiteX18" fmla="*/ 307181 w 452217"/>
                      <a:gd name="connsiteY18" fmla="*/ 252412 h 254935"/>
                      <a:gd name="connsiteX0" fmla="*/ 307181 w 452217"/>
                      <a:gd name="connsiteY0" fmla="*/ 252412 h 254935"/>
                      <a:gd name="connsiteX1" fmla="*/ 235744 w 452217"/>
                      <a:gd name="connsiteY1" fmla="*/ 250031 h 254935"/>
                      <a:gd name="connsiteX2" fmla="*/ 169069 w 452217"/>
                      <a:gd name="connsiteY2" fmla="*/ 192881 h 254935"/>
                      <a:gd name="connsiteX3" fmla="*/ 126206 w 452217"/>
                      <a:gd name="connsiteY3" fmla="*/ 178594 h 254935"/>
                      <a:gd name="connsiteX4" fmla="*/ 78581 w 452217"/>
                      <a:gd name="connsiteY4" fmla="*/ 138112 h 254935"/>
                      <a:gd name="connsiteX5" fmla="*/ 0 w 452217"/>
                      <a:gd name="connsiteY5" fmla="*/ 138112 h 254935"/>
                      <a:gd name="connsiteX6" fmla="*/ 59531 w 452217"/>
                      <a:gd name="connsiteY6" fmla="*/ 88106 h 254935"/>
                      <a:gd name="connsiteX7" fmla="*/ 123825 w 452217"/>
                      <a:gd name="connsiteY7" fmla="*/ 57150 h 254935"/>
                      <a:gd name="connsiteX8" fmla="*/ 157163 w 452217"/>
                      <a:gd name="connsiteY8" fmla="*/ 69056 h 254935"/>
                      <a:gd name="connsiteX9" fmla="*/ 180975 w 452217"/>
                      <a:gd name="connsiteY9" fmla="*/ 45244 h 254935"/>
                      <a:gd name="connsiteX10" fmla="*/ 223838 w 452217"/>
                      <a:gd name="connsiteY10" fmla="*/ 0 h 254935"/>
                      <a:gd name="connsiteX11" fmla="*/ 252413 w 452217"/>
                      <a:gd name="connsiteY11" fmla="*/ 16669 h 254935"/>
                      <a:gd name="connsiteX12" fmla="*/ 266700 w 452217"/>
                      <a:gd name="connsiteY12" fmla="*/ 2381 h 254935"/>
                      <a:gd name="connsiteX13" fmla="*/ 321471 w 452217"/>
                      <a:gd name="connsiteY13" fmla="*/ 45243 h 254935"/>
                      <a:gd name="connsiteX14" fmla="*/ 392906 w 452217"/>
                      <a:gd name="connsiteY14" fmla="*/ 57150 h 254935"/>
                      <a:gd name="connsiteX15" fmla="*/ 419100 w 452217"/>
                      <a:gd name="connsiteY15" fmla="*/ 88106 h 254935"/>
                      <a:gd name="connsiteX16" fmla="*/ 450057 w 452217"/>
                      <a:gd name="connsiteY16" fmla="*/ 116681 h 254935"/>
                      <a:gd name="connsiteX17" fmla="*/ 369094 w 452217"/>
                      <a:gd name="connsiteY17" fmla="*/ 154780 h 254935"/>
                      <a:gd name="connsiteX18" fmla="*/ 347663 w 452217"/>
                      <a:gd name="connsiteY18" fmla="*/ 230981 h 254935"/>
                      <a:gd name="connsiteX19" fmla="*/ 307181 w 452217"/>
                      <a:gd name="connsiteY19" fmla="*/ 252412 h 254935"/>
                      <a:gd name="connsiteX0" fmla="*/ 307181 w 452217"/>
                      <a:gd name="connsiteY0" fmla="*/ 252412 h 254935"/>
                      <a:gd name="connsiteX1" fmla="*/ 235744 w 452217"/>
                      <a:gd name="connsiteY1" fmla="*/ 250031 h 254935"/>
                      <a:gd name="connsiteX2" fmla="*/ 169069 w 452217"/>
                      <a:gd name="connsiteY2" fmla="*/ 192881 h 254935"/>
                      <a:gd name="connsiteX3" fmla="*/ 126206 w 452217"/>
                      <a:gd name="connsiteY3" fmla="*/ 178594 h 254935"/>
                      <a:gd name="connsiteX4" fmla="*/ 78581 w 452217"/>
                      <a:gd name="connsiteY4" fmla="*/ 138112 h 254935"/>
                      <a:gd name="connsiteX5" fmla="*/ 0 w 452217"/>
                      <a:gd name="connsiteY5" fmla="*/ 138112 h 254935"/>
                      <a:gd name="connsiteX6" fmla="*/ 59531 w 452217"/>
                      <a:gd name="connsiteY6" fmla="*/ 88106 h 254935"/>
                      <a:gd name="connsiteX7" fmla="*/ 100013 w 452217"/>
                      <a:gd name="connsiteY7" fmla="*/ 80962 h 254935"/>
                      <a:gd name="connsiteX8" fmla="*/ 123825 w 452217"/>
                      <a:gd name="connsiteY8" fmla="*/ 57150 h 254935"/>
                      <a:gd name="connsiteX9" fmla="*/ 157163 w 452217"/>
                      <a:gd name="connsiteY9" fmla="*/ 69056 h 254935"/>
                      <a:gd name="connsiteX10" fmla="*/ 180975 w 452217"/>
                      <a:gd name="connsiteY10" fmla="*/ 45244 h 254935"/>
                      <a:gd name="connsiteX11" fmla="*/ 223838 w 452217"/>
                      <a:gd name="connsiteY11" fmla="*/ 0 h 254935"/>
                      <a:gd name="connsiteX12" fmla="*/ 252413 w 452217"/>
                      <a:gd name="connsiteY12" fmla="*/ 16669 h 254935"/>
                      <a:gd name="connsiteX13" fmla="*/ 266700 w 452217"/>
                      <a:gd name="connsiteY13" fmla="*/ 2381 h 254935"/>
                      <a:gd name="connsiteX14" fmla="*/ 321471 w 452217"/>
                      <a:gd name="connsiteY14" fmla="*/ 45243 h 254935"/>
                      <a:gd name="connsiteX15" fmla="*/ 392906 w 452217"/>
                      <a:gd name="connsiteY15" fmla="*/ 57150 h 254935"/>
                      <a:gd name="connsiteX16" fmla="*/ 419100 w 452217"/>
                      <a:gd name="connsiteY16" fmla="*/ 88106 h 254935"/>
                      <a:gd name="connsiteX17" fmla="*/ 450057 w 452217"/>
                      <a:gd name="connsiteY17" fmla="*/ 116681 h 254935"/>
                      <a:gd name="connsiteX18" fmla="*/ 369094 w 452217"/>
                      <a:gd name="connsiteY18" fmla="*/ 154780 h 254935"/>
                      <a:gd name="connsiteX19" fmla="*/ 347663 w 452217"/>
                      <a:gd name="connsiteY19" fmla="*/ 230981 h 254935"/>
                      <a:gd name="connsiteX20" fmla="*/ 307181 w 452217"/>
                      <a:gd name="connsiteY20" fmla="*/ 252412 h 254935"/>
                      <a:gd name="connsiteX0" fmla="*/ 307181 w 452217"/>
                      <a:gd name="connsiteY0" fmla="*/ 252412 h 254935"/>
                      <a:gd name="connsiteX1" fmla="*/ 235744 w 452217"/>
                      <a:gd name="connsiteY1" fmla="*/ 250031 h 254935"/>
                      <a:gd name="connsiteX2" fmla="*/ 169069 w 452217"/>
                      <a:gd name="connsiteY2" fmla="*/ 192881 h 254935"/>
                      <a:gd name="connsiteX3" fmla="*/ 126206 w 452217"/>
                      <a:gd name="connsiteY3" fmla="*/ 178594 h 254935"/>
                      <a:gd name="connsiteX4" fmla="*/ 78581 w 452217"/>
                      <a:gd name="connsiteY4" fmla="*/ 138112 h 254935"/>
                      <a:gd name="connsiteX5" fmla="*/ 0 w 452217"/>
                      <a:gd name="connsiteY5" fmla="*/ 138112 h 254935"/>
                      <a:gd name="connsiteX6" fmla="*/ 50006 w 452217"/>
                      <a:gd name="connsiteY6" fmla="*/ 83343 h 254935"/>
                      <a:gd name="connsiteX7" fmla="*/ 100013 w 452217"/>
                      <a:gd name="connsiteY7" fmla="*/ 80962 h 254935"/>
                      <a:gd name="connsiteX8" fmla="*/ 123825 w 452217"/>
                      <a:gd name="connsiteY8" fmla="*/ 57150 h 254935"/>
                      <a:gd name="connsiteX9" fmla="*/ 157163 w 452217"/>
                      <a:gd name="connsiteY9" fmla="*/ 69056 h 254935"/>
                      <a:gd name="connsiteX10" fmla="*/ 180975 w 452217"/>
                      <a:gd name="connsiteY10" fmla="*/ 45244 h 254935"/>
                      <a:gd name="connsiteX11" fmla="*/ 223838 w 452217"/>
                      <a:gd name="connsiteY11" fmla="*/ 0 h 254935"/>
                      <a:gd name="connsiteX12" fmla="*/ 252413 w 452217"/>
                      <a:gd name="connsiteY12" fmla="*/ 16669 h 254935"/>
                      <a:gd name="connsiteX13" fmla="*/ 266700 w 452217"/>
                      <a:gd name="connsiteY13" fmla="*/ 2381 h 254935"/>
                      <a:gd name="connsiteX14" fmla="*/ 321471 w 452217"/>
                      <a:gd name="connsiteY14" fmla="*/ 45243 h 254935"/>
                      <a:gd name="connsiteX15" fmla="*/ 392906 w 452217"/>
                      <a:gd name="connsiteY15" fmla="*/ 57150 h 254935"/>
                      <a:gd name="connsiteX16" fmla="*/ 419100 w 452217"/>
                      <a:gd name="connsiteY16" fmla="*/ 88106 h 254935"/>
                      <a:gd name="connsiteX17" fmla="*/ 450057 w 452217"/>
                      <a:gd name="connsiteY17" fmla="*/ 116681 h 254935"/>
                      <a:gd name="connsiteX18" fmla="*/ 369094 w 452217"/>
                      <a:gd name="connsiteY18" fmla="*/ 154780 h 254935"/>
                      <a:gd name="connsiteX19" fmla="*/ 347663 w 452217"/>
                      <a:gd name="connsiteY19" fmla="*/ 230981 h 254935"/>
                      <a:gd name="connsiteX20" fmla="*/ 307181 w 452217"/>
                      <a:gd name="connsiteY20" fmla="*/ 252412 h 254935"/>
                      <a:gd name="connsiteX0" fmla="*/ 308920 w 453956"/>
                      <a:gd name="connsiteY0" fmla="*/ 252412 h 254935"/>
                      <a:gd name="connsiteX1" fmla="*/ 237483 w 453956"/>
                      <a:gd name="connsiteY1" fmla="*/ 250031 h 254935"/>
                      <a:gd name="connsiteX2" fmla="*/ 170808 w 453956"/>
                      <a:gd name="connsiteY2" fmla="*/ 192881 h 254935"/>
                      <a:gd name="connsiteX3" fmla="*/ 127945 w 453956"/>
                      <a:gd name="connsiteY3" fmla="*/ 178594 h 254935"/>
                      <a:gd name="connsiteX4" fmla="*/ 80320 w 453956"/>
                      <a:gd name="connsiteY4" fmla="*/ 138112 h 254935"/>
                      <a:gd name="connsiteX5" fmla="*/ 1739 w 453956"/>
                      <a:gd name="connsiteY5" fmla="*/ 138112 h 254935"/>
                      <a:gd name="connsiteX6" fmla="*/ 30314 w 453956"/>
                      <a:gd name="connsiteY6" fmla="*/ 114300 h 254935"/>
                      <a:gd name="connsiteX7" fmla="*/ 51745 w 453956"/>
                      <a:gd name="connsiteY7" fmla="*/ 83343 h 254935"/>
                      <a:gd name="connsiteX8" fmla="*/ 101752 w 453956"/>
                      <a:gd name="connsiteY8" fmla="*/ 80962 h 254935"/>
                      <a:gd name="connsiteX9" fmla="*/ 125564 w 453956"/>
                      <a:gd name="connsiteY9" fmla="*/ 57150 h 254935"/>
                      <a:gd name="connsiteX10" fmla="*/ 158902 w 453956"/>
                      <a:gd name="connsiteY10" fmla="*/ 69056 h 254935"/>
                      <a:gd name="connsiteX11" fmla="*/ 182714 w 453956"/>
                      <a:gd name="connsiteY11" fmla="*/ 45244 h 254935"/>
                      <a:gd name="connsiteX12" fmla="*/ 225577 w 453956"/>
                      <a:gd name="connsiteY12" fmla="*/ 0 h 254935"/>
                      <a:gd name="connsiteX13" fmla="*/ 254152 w 453956"/>
                      <a:gd name="connsiteY13" fmla="*/ 16669 h 254935"/>
                      <a:gd name="connsiteX14" fmla="*/ 268439 w 453956"/>
                      <a:gd name="connsiteY14" fmla="*/ 2381 h 254935"/>
                      <a:gd name="connsiteX15" fmla="*/ 323210 w 453956"/>
                      <a:gd name="connsiteY15" fmla="*/ 45243 h 254935"/>
                      <a:gd name="connsiteX16" fmla="*/ 394645 w 453956"/>
                      <a:gd name="connsiteY16" fmla="*/ 57150 h 254935"/>
                      <a:gd name="connsiteX17" fmla="*/ 420839 w 453956"/>
                      <a:gd name="connsiteY17" fmla="*/ 88106 h 254935"/>
                      <a:gd name="connsiteX18" fmla="*/ 451796 w 453956"/>
                      <a:gd name="connsiteY18" fmla="*/ 116681 h 254935"/>
                      <a:gd name="connsiteX19" fmla="*/ 370833 w 453956"/>
                      <a:gd name="connsiteY19" fmla="*/ 154780 h 254935"/>
                      <a:gd name="connsiteX20" fmla="*/ 349402 w 453956"/>
                      <a:gd name="connsiteY20" fmla="*/ 230981 h 254935"/>
                      <a:gd name="connsiteX21" fmla="*/ 308920 w 453956"/>
                      <a:gd name="connsiteY21" fmla="*/ 252412 h 254935"/>
                      <a:gd name="connsiteX0" fmla="*/ 307356 w 452392"/>
                      <a:gd name="connsiteY0" fmla="*/ 252412 h 254935"/>
                      <a:gd name="connsiteX1" fmla="*/ 235919 w 452392"/>
                      <a:gd name="connsiteY1" fmla="*/ 250031 h 254935"/>
                      <a:gd name="connsiteX2" fmla="*/ 169244 w 452392"/>
                      <a:gd name="connsiteY2" fmla="*/ 192881 h 254935"/>
                      <a:gd name="connsiteX3" fmla="*/ 126381 w 452392"/>
                      <a:gd name="connsiteY3" fmla="*/ 178594 h 254935"/>
                      <a:gd name="connsiteX4" fmla="*/ 78756 w 452392"/>
                      <a:gd name="connsiteY4" fmla="*/ 138112 h 254935"/>
                      <a:gd name="connsiteX5" fmla="*/ 50181 w 452392"/>
                      <a:gd name="connsiteY5" fmla="*/ 135731 h 254935"/>
                      <a:gd name="connsiteX6" fmla="*/ 175 w 452392"/>
                      <a:gd name="connsiteY6" fmla="*/ 138112 h 254935"/>
                      <a:gd name="connsiteX7" fmla="*/ 28750 w 452392"/>
                      <a:gd name="connsiteY7" fmla="*/ 114300 h 254935"/>
                      <a:gd name="connsiteX8" fmla="*/ 50181 w 452392"/>
                      <a:gd name="connsiteY8" fmla="*/ 83343 h 254935"/>
                      <a:gd name="connsiteX9" fmla="*/ 100188 w 452392"/>
                      <a:gd name="connsiteY9" fmla="*/ 80962 h 254935"/>
                      <a:gd name="connsiteX10" fmla="*/ 124000 w 452392"/>
                      <a:gd name="connsiteY10" fmla="*/ 57150 h 254935"/>
                      <a:gd name="connsiteX11" fmla="*/ 157338 w 452392"/>
                      <a:gd name="connsiteY11" fmla="*/ 69056 h 254935"/>
                      <a:gd name="connsiteX12" fmla="*/ 181150 w 452392"/>
                      <a:gd name="connsiteY12" fmla="*/ 45244 h 254935"/>
                      <a:gd name="connsiteX13" fmla="*/ 224013 w 452392"/>
                      <a:gd name="connsiteY13" fmla="*/ 0 h 254935"/>
                      <a:gd name="connsiteX14" fmla="*/ 252588 w 452392"/>
                      <a:gd name="connsiteY14" fmla="*/ 16669 h 254935"/>
                      <a:gd name="connsiteX15" fmla="*/ 266875 w 452392"/>
                      <a:gd name="connsiteY15" fmla="*/ 2381 h 254935"/>
                      <a:gd name="connsiteX16" fmla="*/ 321646 w 452392"/>
                      <a:gd name="connsiteY16" fmla="*/ 45243 h 254935"/>
                      <a:gd name="connsiteX17" fmla="*/ 393081 w 452392"/>
                      <a:gd name="connsiteY17" fmla="*/ 57150 h 254935"/>
                      <a:gd name="connsiteX18" fmla="*/ 419275 w 452392"/>
                      <a:gd name="connsiteY18" fmla="*/ 88106 h 254935"/>
                      <a:gd name="connsiteX19" fmla="*/ 450232 w 452392"/>
                      <a:gd name="connsiteY19" fmla="*/ 116681 h 254935"/>
                      <a:gd name="connsiteX20" fmla="*/ 369269 w 452392"/>
                      <a:gd name="connsiteY20" fmla="*/ 154780 h 254935"/>
                      <a:gd name="connsiteX21" fmla="*/ 347838 w 452392"/>
                      <a:gd name="connsiteY21" fmla="*/ 230981 h 254935"/>
                      <a:gd name="connsiteX22" fmla="*/ 307356 w 452392"/>
                      <a:gd name="connsiteY22" fmla="*/ 252412 h 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392" h="254935">
                        <a:moveTo>
                          <a:pt x="307356" y="252412"/>
                        </a:moveTo>
                        <a:cubicBezTo>
                          <a:pt x="291084" y="251618"/>
                          <a:pt x="258938" y="259953"/>
                          <a:pt x="235919" y="250031"/>
                        </a:cubicBezTo>
                        <a:cubicBezTo>
                          <a:pt x="212900" y="240109"/>
                          <a:pt x="187500" y="207169"/>
                          <a:pt x="169244" y="192881"/>
                        </a:cubicBezTo>
                        <a:cubicBezTo>
                          <a:pt x="150988" y="178593"/>
                          <a:pt x="141462" y="187722"/>
                          <a:pt x="126381" y="178594"/>
                        </a:cubicBezTo>
                        <a:cubicBezTo>
                          <a:pt x="111300" y="169466"/>
                          <a:pt x="92646" y="144859"/>
                          <a:pt x="78756" y="138112"/>
                        </a:cubicBezTo>
                        <a:cubicBezTo>
                          <a:pt x="64866" y="131365"/>
                          <a:pt x="63278" y="135731"/>
                          <a:pt x="50181" y="135731"/>
                        </a:cubicBezTo>
                        <a:cubicBezTo>
                          <a:pt x="37084" y="135731"/>
                          <a:pt x="2556" y="142081"/>
                          <a:pt x="175" y="138112"/>
                        </a:cubicBezTo>
                        <a:cubicBezTo>
                          <a:pt x="-2206" y="134143"/>
                          <a:pt x="20416" y="123428"/>
                          <a:pt x="28750" y="114300"/>
                        </a:cubicBezTo>
                        <a:cubicBezTo>
                          <a:pt x="37084" y="105172"/>
                          <a:pt x="37481" y="88899"/>
                          <a:pt x="50181" y="83343"/>
                        </a:cubicBezTo>
                        <a:cubicBezTo>
                          <a:pt x="62881" y="77787"/>
                          <a:pt x="89472" y="86121"/>
                          <a:pt x="100188" y="80962"/>
                        </a:cubicBezTo>
                        <a:cubicBezTo>
                          <a:pt x="110904" y="75803"/>
                          <a:pt x="112888" y="58341"/>
                          <a:pt x="124000" y="57150"/>
                        </a:cubicBezTo>
                        <a:cubicBezTo>
                          <a:pt x="135113" y="55959"/>
                          <a:pt x="147813" y="71040"/>
                          <a:pt x="157338" y="69056"/>
                        </a:cubicBezTo>
                        <a:cubicBezTo>
                          <a:pt x="166863" y="67072"/>
                          <a:pt x="170038" y="54372"/>
                          <a:pt x="181150" y="45244"/>
                        </a:cubicBezTo>
                        <a:cubicBezTo>
                          <a:pt x="204963" y="45244"/>
                          <a:pt x="200200" y="0"/>
                          <a:pt x="224013" y="0"/>
                        </a:cubicBezTo>
                        <a:cubicBezTo>
                          <a:pt x="242269" y="6350"/>
                          <a:pt x="234332" y="10319"/>
                          <a:pt x="252588" y="16669"/>
                        </a:cubicBezTo>
                        <a:cubicBezTo>
                          <a:pt x="269257" y="20638"/>
                          <a:pt x="250206" y="-1588"/>
                          <a:pt x="266875" y="2381"/>
                        </a:cubicBezTo>
                        <a:lnTo>
                          <a:pt x="321646" y="45243"/>
                        </a:lnTo>
                        <a:cubicBezTo>
                          <a:pt x="389648" y="47447"/>
                          <a:pt x="373238" y="44053"/>
                          <a:pt x="393081" y="57150"/>
                        </a:cubicBezTo>
                        <a:cubicBezTo>
                          <a:pt x="410146" y="65087"/>
                          <a:pt x="409750" y="78184"/>
                          <a:pt x="419275" y="88106"/>
                        </a:cubicBezTo>
                        <a:cubicBezTo>
                          <a:pt x="428800" y="98028"/>
                          <a:pt x="460948" y="105172"/>
                          <a:pt x="450232" y="116681"/>
                        </a:cubicBezTo>
                        <a:lnTo>
                          <a:pt x="369269" y="154780"/>
                        </a:lnTo>
                        <a:cubicBezTo>
                          <a:pt x="352600" y="170655"/>
                          <a:pt x="364507" y="215106"/>
                          <a:pt x="347838" y="230981"/>
                        </a:cubicBezTo>
                        <a:cubicBezTo>
                          <a:pt x="330375" y="234950"/>
                          <a:pt x="324819" y="248443"/>
                          <a:pt x="307356" y="252412"/>
                        </a:cubicBez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8" name="Isle of Man"/>
                  <p:cNvSpPr/>
                  <p:nvPr/>
                </p:nvSpPr>
                <p:spPr bwMode="gray">
                  <a:xfrm>
                    <a:off x="5894173" y="10602097"/>
                    <a:ext cx="444843" cy="537519"/>
                  </a:xfrm>
                  <a:custGeom>
                    <a:avLst/>
                    <a:gdLst>
                      <a:gd name="connsiteX0" fmla="*/ 0 w 451021"/>
                      <a:gd name="connsiteY0" fmla="*/ 333633 h 537519"/>
                      <a:gd name="connsiteX1" fmla="*/ 395416 w 451021"/>
                      <a:gd name="connsiteY1" fmla="*/ 0 h 537519"/>
                      <a:gd name="connsiteX2" fmla="*/ 376881 w 451021"/>
                      <a:gd name="connsiteY2" fmla="*/ 135925 h 537519"/>
                      <a:gd name="connsiteX3" fmla="*/ 451021 w 451021"/>
                      <a:gd name="connsiteY3" fmla="*/ 179173 h 537519"/>
                      <a:gd name="connsiteX4" fmla="*/ 364524 w 451021"/>
                      <a:gd name="connsiteY4" fmla="*/ 308919 h 537519"/>
                      <a:gd name="connsiteX5" fmla="*/ 284205 w 451021"/>
                      <a:gd name="connsiteY5" fmla="*/ 395417 h 537519"/>
                      <a:gd name="connsiteX6" fmla="*/ 185351 w 451021"/>
                      <a:gd name="connsiteY6" fmla="*/ 481914 h 537519"/>
                      <a:gd name="connsiteX7" fmla="*/ 117389 w 451021"/>
                      <a:gd name="connsiteY7" fmla="*/ 525162 h 537519"/>
                      <a:gd name="connsiteX8" fmla="*/ 92675 w 451021"/>
                      <a:gd name="connsiteY8" fmla="*/ 494271 h 537519"/>
                      <a:gd name="connsiteX9" fmla="*/ 6178 w 451021"/>
                      <a:gd name="connsiteY9" fmla="*/ 537519 h 537519"/>
                      <a:gd name="connsiteX10" fmla="*/ 30891 w 451021"/>
                      <a:gd name="connsiteY10" fmla="*/ 488092 h 537519"/>
                      <a:gd name="connsiteX11" fmla="*/ 74140 w 451021"/>
                      <a:gd name="connsiteY11" fmla="*/ 432487 h 537519"/>
                      <a:gd name="connsiteX12" fmla="*/ 55605 w 451021"/>
                      <a:gd name="connsiteY12" fmla="*/ 364525 h 537519"/>
                      <a:gd name="connsiteX13" fmla="*/ 92675 w 451021"/>
                      <a:gd name="connsiteY13" fmla="*/ 296562 h 537519"/>
                      <a:gd name="connsiteX14" fmla="*/ 160637 w 451021"/>
                      <a:gd name="connsiteY14" fmla="*/ 253314 h 537519"/>
                      <a:gd name="connsiteX15" fmla="*/ 203886 w 451021"/>
                      <a:gd name="connsiteY15" fmla="*/ 203887 h 537519"/>
                      <a:gd name="connsiteX16" fmla="*/ 222421 w 451021"/>
                      <a:gd name="connsiteY16" fmla="*/ 117389 h 537519"/>
                      <a:gd name="connsiteX17" fmla="*/ 259491 w 451021"/>
                      <a:gd name="connsiteY17" fmla="*/ 49427 h 537519"/>
                      <a:gd name="connsiteX18" fmla="*/ 339810 w 451021"/>
                      <a:gd name="connsiteY18" fmla="*/ 18535 h 537519"/>
                      <a:gd name="connsiteX19" fmla="*/ 376881 w 451021"/>
                      <a:gd name="connsiteY19" fmla="*/ 0 h 537519"/>
                      <a:gd name="connsiteX0" fmla="*/ 389238 w 444843"/>
                      <a:gd name="connsiteY0" fmla="*/ 0 h 537519"/>
                      <a:gd name="connsiteX1" fmla="*/ 370703 w 444843"/>
                      <a:gd name="connsiteY1" fmla="*/ 135925 h 537519"/>
                      <a:gd name="connsiteX2" fmla="*/ 444843 w 444843"/>
                      <a:gd name="connsiteY2" fmla="*/ 179173 h 537519"/>
                      <a:gd name="connsiteX3" fmla="*/ 358346 w 444843"/>
                      <a:gd name="connsiteY3" fmla="*/ 308919 h 537519"/>
                      <a:gd name="connsiteX4" fmla="*/ 278027 w 444843"/>
                      <a:gd name="connsiteY4" fmla="*/ 395417 h 537519"/>
                      <a:gd name="connsiteX5" fmla="*/ 179173 w 444843"/>
                      <a:gd name="connsiteY5" fmla="*/ 481914 h 537519"/>
                      <a:gd name="connsiteX6" fmla="*/ 111211 w 444843"/>
                      <a:gd name="connsiteY6" fmla="*/ 525162 h 537519"/>
                      <a:gd name="connsiteX7" fmla="*/ 86497 w 444843"/>
                      <a:gd name="connsiteY7" fmla="*/ 494271 h 537519"/>
                      <a:gd name="connsiteX8" fmla="*/ 0 w 444843"/>
                      <a:gd name="connsiteY8" fmla="*/ 537519 h 537519"/>
                      <a:gd name="connsiteX9" fmla="*/ 24713 w 444843"/>
                      <a:gd name="connsiteY9" fmla="*/ 488092 h 537519"/>
                      <a:gd name="connsiteX10" fmla="*/ 67962 w 444843"/>
                      <a:gd name="connsiteY10" fmla="*/ 432487 h 537519"/>
                      <a:gd name="connsiteX11" fmla="*/ 49427 w 444843"/>
                      <a:gd name="connsiteY11" fmla="*/ 364525 h 537519"/>
                      <a:gd name="connsiteX12" fmla="*/ 86497 w 444843"/>
                      <a:gd name="connsiteY12" fmla="*/ 296562 h 537519"/>
                      <a:gd name="connsiteX13" fmla="*/ 154459 w 444843"/>
                      <a:gd name="connsiteY13" fmla="*/ 253314 h 537519"/>
                      <a:gd name="connsiteX14" fmla="*/ 197708 w 444843"/>
                      <a:gd name="connsiteY14" fmla="*/ 203887 h 537519"/>
                      <a:gd name="connsiteX15" fmla="*/ 216243 w 444843"/>
                      <a:gd name="connsiteY15" fmla="*/ 117389 h 537519"/>
                      <a:gd name="connsiteX16" fmla="*/ 253313 w 444843"/>
                      <a:gd name="connsiteY16" fmla="*/ 49427 h 537519"/>
                      <a:gd name="connsiteX17" fmla="*/ 333632 w 444843"/>
                      <a:gd name="connsiteY17" fmla="*/ 18535 h 537519"/>
                      <a:gd name="connsiteX18" fmla="*/ 370703 w 444843"/>
                      <a:gd name="connsiteY18" fmla="*/ 0 h 537519"/>
                      <a:gd name="connsiteX0" fmla="*/ 389238 w 444843"/>
                      <a:gd name="connsiteY0" fmla="*/ 0 h 537519"/>
                      <a:gd name="connsiteX1" fmla="*/ 370703 w 444843"/>
                      <a:gd name="connsiteY1" fmla="*/ 135925 h 537519"/>
                      <a:gd name="connsiteX2" fmla="*/ 444843 w 444843"/>
                      <a:gd name="connsiteY2" fmla="*/ 179173 h 537519"/>
                      <a:gd name="connsiteX3" fmla="*/ 358346 w 444843"/>
                      <a:gd name="connsiteY3" fmla="*/ 308919 h 537519"/>
                      <a:gd name="connsiteX4" fmla="*/ 278027 w 444843"/>
                      <a:gd name="connsiteY4" fmla="*/ 395417 h 537519"/>
                      <a:gd name="connsiteX5" fmla="*/ 179173 w 444843"/>
                      <a:gd name="connsiteY5" fmla="*/ 481914 h 537519"/>
                      <a:gd name="connsiteX6" fmla="*/ 111211 w 444843"/>
                      <a:gd name="connsiteY6" fmla="*/ 525162 h 537519"/>
                      <a:gd name="connsiteX7" fmla="*/ 86497 w 444843"/>
                      <a:gd name="connsiteY7" fmla="*/ 494271 h 537519"/>
                      <a:gd name="connsiteX8" fmla="*/ 0 w 444843"/>
                      <a:gd name="connsiteY8" fmla="*/ 537519 h 537519"/>
                      <a:gd name="connsiteX9" fmla="*/ 24713 w 444843"/>
                      <a:gd name="connsiteY9" fmla="*/ 488092 h 537519"/>
                      <a:gd name="connsiteX10" fmla="*/ 67962 w 444843"/>
                      <a:gd name="connsiteY10" fmla="*/ 432487 h 537519"/>
                      <a:gd name="connsiteX11" fmla="*/ 49427 w 444843"/>
                      <a:gd name="connsiteY11" fmla="*/ 364525 h 537519"/>
                      <a:gd name="connsiteX12" fmla="*/ 86497 w 444843"/>
                      <a:gd name="connsiteY12" fmla="*/ 296562 h 537519"/>
                      <a:gd name="connsiteX13" fmla="*/ 154459 w 444843"/>
                      <a:gd name="connsiteY13" fmla="*/ 253314 h 537519"/>
                      <a:gd name="connsiteX14" fmla="*/ 197708 w 444843"/>
                      <a:gd name="connsiteY14" fmla="*/ 203887 h 537519"/>
                      <a:gd name="connsiteX15" fmla="*/ 216243 w 444843"/>
                      <a:gd name="connsiteY15" fmla="*/ 117389 h 537519"/>
                      <a:gd name="connsiteX16" fmla="*/ 253313 w 444843"/>
                      <a:gd name="connsiteY16" fmla="*/ 49427 h 537519"/>
                      <a:gd name="connsiteX17" fmla="*/ 333632 w 444843"/>
                      <a:gd name="connsiteY17" fmla="*/ 18535 h 537519"/>
                      <a:gd name="connsiteX18" fmla="*/ 370703 w 444843"/>
                      <a:gd name="connsiteY18" fmla="*/ 0 h 537519"/>
                      <a:gd name="connsiteX19" fmla="*/ 389238 w 444843"/>
                      <a:gd name="connsiteY19" fmla="*/ 0 h 5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4843" h="537519">
                        <a:moveTo>
                          <a:pt x="389238" y="0"/>
                        </a:moveTo>
                        <a:lnTo>
                          <a:pt x="370703" y="135925"/>
                        </a:lnTo>
                        <a:lnTo>
                          <a:pt x="444843" y="179173"/>
                        </a:lnTo>
                        <a:lnTo>
                          <a:pt x="358346" y="308919"/>
                        </a:lnTo>
                        <a:lnTo>
                          <a:pt x="278027" y="395417"/>
                        </a:lnTo>
                        <a:lnTo>
                          <a:pt x="179173" y="481914"/>
                        </a:lnTo>
                        <a:lnTo>
                          <a:pt x="111211" y="525162"/>
                        </a:lnTo>
                        <a:lnTo>
                          <a:pt x="86497" y="494271"/>
                        </a:lnTo>
                        <a:lnTo>
                          <a:pt x="0" y="537519"/>
                        </a:lnTo>
                        <a:lnTo>
                          <a:pt x="24713" y="488092"/>
                        </a:lnTo>
                        <a:lnTo>
                          <a:pt x="67962" y="432487"/>
                        </a:lnTo>
                        <a:lnTo>
                          <a:pt x="49427" y="364525"/>
                        </a:lnTo>
                        <a:lnTo>
                          <a:pt x="86497" y="296562"/>
                        </a:lnTo>
                        <a:lnTo>
                          <a:pt x="154459" y="253314"/>
                        </a:lnTo>
                        <a:lnTo>
                          <a:pt x="197708" y="203887"/>
                        </a:lnTo>
                        <a:lnTo>
                          <a:pt x="216243" y="117389"/>
                        </a:lnTo>
                        <a:lnTo>
                          <a:pt x="253313" y="49427"/>
                        </a:lnTo>
                        <a:lnTo>
                          <a:pt x="333632" y="18535"/>
                        </a:lnTo>
                        <a:lnTo>
                          <a:pt x="370703" y="0"/>
                        </a:lnTo>
                        <a:lnTo>
                          <a:pt x="389238"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9" name="England"/>
                  <p:cNvSpPr/>
                  <p:nvPr/>
                </p:nvSpPr>
                <p:spPr bwMode="gray">
                  <a:xfrm>
                    <a:off x="5110962" y="8488064"/>
                    <a:ext cx="6488887" cy="8415986"/>
                  </a:xfrm>
                  <a:custGeom>
                    <a:avLst/>
                    <a:gdLst/>
                    <a:ahLst/>
                    <a:cxnLst/>
                    <a:rect l="l" t="t" r="r" b="b"/>
                    <a:pathLst>
                      <a:path w="6488887" h="8415986">
                        <a:moveTo>
                          <a:pt x="3229306" y="0"/>
                        </a:moveTo>
                        <a:cubicBezTo>
                          <a:pt x="3239504" y="19196"/>
                          <a:pt x="3249042" y="37226"/>
                          <a:pt x="3257828" y="52308"/>
                        </a:cubicBezTo>
                        <a:cubicBezTo>
                          <a:pt x="3290485" y="108370"/>
                          <a:pt x="3323629" y="146572"/>
                          <a:pt x="3347239" y="182407"/>
                        </a:cubicBezTo>
                        <a:cubicBezTo>
                          <a:pt x="3370849" y="218242"/>
                          <a:pt x="3362479" y="239013"/>
                          <a:pt x="3399490" y="267316"/>
                        </a:cubicBezTo>
                        <a:cubicBezTo>
                          <a:pt x="3436501" y="295619"/>
                          <a:pt x="3521410" y="303783"/>
                          <a:pt x="3552979" y="358756"/>
                        </a:cubicBezTo>
                        <a:cubicBezTo>
                          <a:pt x="3584548" y="413729"/>
                          <a:pt x="3609585" y="501903"/>
                          <a:pt x="3621559" y="561230"/>
                        </a:cubicBezTo>
                        <a:cubicBezTo>
                          <a:pt x="3633533" y="620557"/>
                          <a:pt x="3600876" y="638519"/>
                          <a:pt x="3598699" y="678796"/>
                        </a:cubicBezTo>
                        <a:cubicBezTo>
                          <a:pt x="3596522" y="719073"/>
                          <a:pt x="3644963" y="737034"/>
                          <a:pt x="3654216" y="766970"/>
                        </a:cubicBezTo>
                        <a:cubicBezTo>
                          <a:pt x="3663469" y="796906"/>
                          <a:pt x="3635166" y="812146"/>
                          <a:pt x="3631356" y="838816"/>
                        </a:cubicBezTo>
                        <a:cubicBezTo>
                          <a:pt x="3627546" y="865486"/>
                          <a:pt x="3671089" y="888347"/>
                          <a:pt x="3673810" y="923725"/>
                        </a:cubicBezTo>
                        <a:cubicBezTo>
                          <a:pt x="3676532" y="959104"/>
                          <a:pt x="3630812" y="965090"/>
                          <a:pt x="3647685" y="1051087"/>
                        </a:cubicBezTo>
                        <a:cubicBezTo>
                          <a:pt x="3664558" y="1101161"/>
                          <a:pt x="3703202" y="1153413"/>
                          <a:pt x="3732593" y="1227436"/>
                        </a:cubicBezTo>
                        <a:cubicBezTo>
                          <a:pt x="3750554" y="1270435"/>
                          <a:pt x="3769061" y="1247030"/>
                          <a:pt x="3784845" y="1302547"/>
                        </a:cubicBezTo>
                        <a:cubicBezTo>
                          <a:pt x="3777769" y="1377658"/>
                          <a:pt x="3794480" y="1484648"/>
                          <a:pt x="3827299" y="1560539"/>
                        </a:cubicBezTo>
                        <a:cubicBezTo>
                          <a:pt x="3860118" y="1636430"/>
                          <a:pt x="3885963" y="1699655"/>
                          <a:pt x="3952366" y="1764425"/>
                        </a:cubicBezTo>
                        <a:cubicBezTo>
                          <a:pt x="4018769" y="1829195"/>
                          <a:pt x="4136982" y="1836477"/>
                          <a:pt x="4222450" y="1883845"/>
                        </a:cubicBezTo>
                        <a:cubicBezTo>
                          <a:pt x="4307918" y="1931213"/>
                          <a:pt x="4385780" y="1972093"/>
                          <a:pt x="4465172" y="2048631"/>
                        </a:cubicBezTo>
                        <a:cubicBezTo>
                          <a:pt x="4544564" y="2125169"/>
                          <a:pt x="4625501" y="2318832"/>
                          <a:pt x="4662880" y="2382263"/>
                        </a:cubicBezTo>
                        <a:cubicBezTo>
                          <a:pt x="4700259" y="2445694"/>
                          <a:pt x="4713322" y="2387647"/>
                          <a:pt x="4728636" y="2406359"/>
                        </a:cubicBezTo>
                        <a:cubicBezTo>
                          <a:pt x="4708027" y="2451197"/>
                          <a:pt x="4723150" y="2475586"/>
                          <a:pt x="4754762" y="2494533"/>
                        </a:cubicBezTo>
                        <a:cubicBezTo>
                          <a:pt x="4786374" y="2513480"/>
                          <a:pt x="4886728" y="2529618"/>
                          <a:pt x="4888920" y="2559230"/>
                        </a:cubicBezTo>
                        <a:cubicBezTo>
                          <a:pt x="4891112" y="2588842"/>
                          <a:pt x="4775297" y="2577941"/>
                          <a:pt x="4771178" y="2642814"/>
                        </a:cubicBezTo>
                        <a:cubicBezTo>
                          <a:pt x="4767059" y="2707687"/>
                          <a:pt x="4789302" y="2786005"/>
                          <a:pt x="4854410" y="2932139"/>
                        </a:cubicBezTo>
                        <a:cubicBezTo>
                          <a:pt x="4877064" y="3022755"/>
                          <a:pt x="5056944" y="3215344"/>
                          <a:pt x="5077538" y="3302047"/>
                        </a:cubicBezTo>
                        <a:cubicBezTo>
                          <a:pt x="5023021" y="3261387"/>
                          <a:pt x="4969740" y="3230761"/>
                          <a:pt x="4953264" y="3253415"/>
                        </a:cubicBezTo>
                        <a:cubicBezTo>
                          <a:pt x="4936788" y="3276069"/>
                          <a:pt x="4939878" y="3361065"/>
                          <a:pt x="4965621" y="3424908"/>
                        </a:cubicBezTo>
                        <a:cubicBezTo>
                          <a:pt x="5056678" y="3495283"/>
                          <a:pt x="5096396" y="3504669"/>
                          <a:pt x="5144793" y="3599404"/>
                        </a:cubicBezTo>
                        <a:cubicBezTo>
                          <a:pt x="5193190" y="3694139"/>
                          <a:pt x="5244265" y="3887905"/>
                          <a:pt x="5256004" y="3963928"/>
                        </a:cubicBezTo>
                        <a:cubicBezTo>
                          <a:pt x="5257946" y="4010560"/>
                          <a:pt x="5261757" y="4029390"/>
                          <a:pt x="5244619" y="4062076"/>
                        </a:cubicBezTo>
                        <a:cubicBezTo>
                          <a:pt x="5227482" y="4094763"/>
                          <a:pt x="5165675" y="4093741"/>
                          <a:pt x="5127053" y="4133922"/>
                        </a:cubicBezTo>
                        <a:cubicBezTo>
                          <a:pt x="5088431" y="4174103"/>
                          <a:pt x="5021051" y="4267240"/>
                          <a:pt x="5012887" y="4303163"/>
                        </a:cubicBezTo>
                        <a:cubicBezTo>
                          <a:pt x="5011534" y="4366874"/>
                          <a:pt x="5064026" y="4353262"/>
                          <a:pt x="5104193" y="4375585"/>
                        </a:cubicBezTo>
                        <a:cubicBezTo>
                          <a:pt x="5160688" y="4440362"/>
                          <a:pt x="5208226" y="4491430"/>
                          <a:pt x="5257153" y="4459964"/>
                        </a:cubicBezTo>
                        <a:cubicBezTo>
                          <a:pt x="5378889" y="4457103"/>
                          <a:pt x="5339412" y="4270788"/>
                          <a:pt x="5404285" y="4235777"/>
                        </a:cubicBezTo>
                        <a:cubicBezTo>
                          <a:pt x="5469158" y="4200766"/>
                          <a:pt x="5569042" y="4218272"/>
                          <a:pt x="5682312" y="4217242"/>
                        </a:cubicBezTo>
                        <a:cubicBezTo>
                          <a:pt x="5857182" y="4224855"/>
                          <a:pt x="6027786" y="4254790"/>
                          <a:pt x="6151869" y="4322274"/>
                        </a:cubicBezTo>
                        <a:cubicBezTo>
                          <a:pt x="6275952" y="4389758"/>
                          <a:pt x="6367084" y="4535647"/>
                          <a:pt x="6426808" y="4622144"/>
                        </a:cubicBezTo>
                        <a:cubicBezTo>
                          <a:pt x="6486532" y="4708641"/>
                          <a:pt x="6444621" y="4791455"/>
                          <a:pt x="6448431" y="4841258"/>
                        </a:cubicBezTo>
                        <a:cubicBezTo>
                          <a:pt x="6452241" y="4891061"/>
                          <a:pt x="6487826" y="4893333"/>
                          <a:pt x="6488856" y="4924225"/>
                        </a:cubicBezTo>
                        <a:cubicBezTo>
                          <a:pt x="6489886" y="4955117"/>
                          <a:pt x="6465599" y="4980963"/>
                          <a:pt x="6454610" y="5026609"/>
                        </a:cubicBezTo>
                        <a:cubicBezTo>
                          <a:pt x="6443621" y="5072256"/>
                          <a:pt x="6397121" y="5120698"/>
                          <a:pt x="6383735" y="5194838"/>
                        </a:cubicBezTo>
                        <a:cubicBezTo>
                          <a:pt x="6362625" y="5319914"/>
                          <a:pt x="6365024" y="5409669"/>
                          <a:pt x="6337221" y="5471453"/>
                        </a:cubicBezTo>
                        <a:cubicBezTo>
                          <a:pt x="6309418" y="5533237"/>
                          <a:pt x="6250723" y="5485869"/>
                          <a:pt x="6213653" y="5539415"/>
                        </a:cubicBezTo>
                        <a:cubicBezTo>
                          <a:pt x="6172464" y="5576485"/>
                          <a:pt x="6115829" y="5645477"/>
                          <a:pt x="6077729" y="5693874"/>
                        </a:cubicBezTo>
                        <a:cubicBezTo>
                          <a:pt x="5993806" y="5896180"/>
                          <a:pt x="6081848" y="5845244"/>
                          <a:pt x="5997410" y="5891582"/>
                        </a:cubicBezTo>
                        <a:cubicBezTo>
                          <a:pt x="5969607" y="5920415"/>
                          <a:pt x="5899586" y="5936891"/>
                          <a:pt x="5867664" y="5928653"/>
                        </a:cubicBezTo>
                        <a:cubicBezTo>
                          <a:pt x="5835742" y="5920415"/>
                          <a:pt x="5833683" y="5845244"/>
                          <a:pt x="5805880" y="5842155"/>
                        </a:cubicBezTo>
                        <a:cubicBezTo>
                          <a:pt x="5778077" y="5839066"/>
                          <a:pt x="5777048" y="5900850"/>
                          <a:pt x="5737918" y="5922474"/>
                        </a:cubicBezTo>
                        <a:cubicBezTo>
                          <a:pt x="5698788" y="5944098"/>
                          <a:pt x="5581399" y="5955425"/>
                          <a:pt x="5571102" y="5971901"/>
                        </a:cubicBezTo>
                        <a:cubicBezTo>
                          <a:pt x="5500051" y="6016179"/>
                          <a:pt x="5607143" y="6008971"/>
                          <a:pt x="5639064" y="6008971"/>
                        </a:cubicBezTo>
                        <a:cubicBezTo>
                          <a:pt x="5670985" y="6008971"/>
                          <a:pt x="5749245" y="5930712"/>
                          <a:pt x="5762631" y="5971901"/>
                        </a:cubicBezTo>
                        <a:cubicBezTo>
                          <a:pt x="5776017" y="6013090"/>
                          <a:pt x="5758512" y="6179907"/>
                          <a:pt x="5731739" y="6206680"/>
                        </a:cubicBezTo>
                        <a:cubicBezTo>
                          <a:pt x="5633915" y="6308623"/>
                          <a:pt x="5557891" y="6261638"/>
                          <a:pt x="5487870" y="6288411"/>
                        </a:cubicBezTo>
                        <a:cubicBezTo>
                          <a:pt x="5432809" y="6305446"/>
                          <a:pt x="5387751" y="6291382"/>
                          <a:pt x="5358919" y="6308887"/>
                        </a:cubicBezTo>
                        <a:cubicBezTo>
                          <a:pt x="5330087" y="6326392"/>
                          <a:pt x="5321408" y="6354254"/>
                          <a:pt x="5311611" y="6367317"/>
                        </a:cubicBezTo>
                        <a:cubicBezTo>
                          <a:pt x="5301814" y="6380380"/>
                          <a:pt x="5327085" y="6392649"/>
                          <a:pt x="5342590" y="6387265"/>
                        </a:cubicBezTo>
                        <a:cubicBezTo>
                          <a:pt x="5358095" y="6381881"/>
                          <a:pt x="5375248" y="6335013"/>
                          <a:pt x="5404639" y="6335013"/>
                        </a:cubicBezTo>
                        <a:cubicBezTo>
                          <a:pt x="5434030" y="6335013"/>
                          <a:pt x="5533090" y="6333380"/>
                          <a:pt x="5554862" y="6344810"/>
                        </a:cubicBezTo>
                        <a:cubicBezTo>
                          <a:pt x="5576634" y="6356240"/>
                          <a:pt x="5585490" y="6373569"/>
                          <a:pt x="5580988" y="6393796"/>
                        </a:cubicBezTo>
                        <a:cubicBezTo>
                          <a:pt x="5576485" y="6414023"/>
                          <a:pt x="5420085" y="6430248"/>
                          <a:pt x="5426616" y="6433514"/>
                        </a:cubicBezTo>
                        <a:cubicBezTo>
                          <a:pt x="5433147" y="6436780"/>
                          <a:pt x="5462186" y="6477160"/>
                          <a:pt x="5492813" y="6478705"/>
                        </a:cubicBezTo>
                        <a:cubicBezTo>
                          <a:pt x="5523440" y="6480250"/>
                          <a:pt x="5571588" y="6405153"/>
                          <a:pt x="5610379" y="6393796"/>
                        </a:cubicBezTo>
                        <a:cubicBezTo>
                          <a:pt x="5649170" y="6382440"/>
                          <a:pt x="5729930" y="6434353"/>
                          <a:pt x="5761484" y="6446489"/>
                        </a:cubicBezTo>
                        <a:cubicBezTo>
                          <a:pt x="5793038" y="6458625"/>
                          <a:pt x="5764471" y="6524925"/>
                          <a:pt x="5799702" y="6535193"/>
                        </a:cubicBezTo>
                        <a:cubicBezTo>
                          <a:pt x="5834933" y="6545461"/>
                          <a:pt x="5894937" y="6494503"/>
                          <a:pt x="5959810" y="6481970"/>
                        </a:cubicBezTo>
                        <a:cubicBezTo>
                          <a:pt x="6024683" y="6469437"/>
                          <a:pt x="6160622" y="6444400"/>
                          <a:pt x="6188939" y="6459993"/>
                        </a:cubicBezTo>
                        <a:cubicBezTo>
                          <a:pt x="6266698" y="6560171"/>
                          <a:pt x="6146896" y="6547079"/>
                          <a:pt x="6142777" y="6601655"/>
                        </a:cubicBezTo>
                        <a:cubicBezTo>
                          <a:pt x="6138658" y="6656231"/>
                          <a:pt x="6189038" y="6748516"/>
                          <a:pt x="6164226" y="6787447"/>
                        </a:cubicBezTo>
                        <a:cubicBezTo>
                          <a:pt x="6139415" y="6826378"/>
                          <a:pt x="6106767" y="6817266"/>
                          <a:pt x="6058606" y="6860397"/>
                        </a:cubicBezTo>
                        <a:cubicBezTo>
                          <a:pt x="6002646" y="6889085"/>
                          <a:pt x="5893954" y="6896786"/>
                          <a:pt x="5850545" y="6935020"/>
                        </a:cubicBezTo>
                        <a:cubicBezTo>
                          <a:pt x="5811503" y="6962142"/>
                          <a:pt x="5799349" y="6983836"/>
                          <a:pt x="5791014" y="7013602"/>
                        </a:cubicBezTo>
                        <a:cubicBezTo>
                          <a:pt x="5782679" y="7043368"/>
                          <a:pt x="5795377" y="7115995"/>
                          <a:pt x="5779105" y="7127901"/>
                        </a:cubicBezTo>
                        <a:cubicBezTo>
                          <a:pt x="5762833" y="7139807"/>
                          <a:pt x="5716005" y="7109248"/>
                          <a:pt x="5691002" y="7104089"/>
                        </a:cubicBezTo>
                        <a:cubicBezTo>
                          <a:pt x="5665999" y="7098930"/>
                          <a:pt x="5634643" y="7099327"/>
                          <a:pt x="5595749" y="7111233"/>
                        </a:cubicBezTo>
                        <a:cubicBezTo>
                          <a:pt x="5556855" y="7123139"/>
                          <a:pt x="5532252" y="7173939"/>
                          <a:pt x="5488596" y="7192195"/>
                        </a:cubicBezTo>
                        <a:cubicBezTo>
                          <a:pt x="5444940" y="7210451"/>
                          <a:pt x="5367153" y="7206086"/>
                          <a:pt x="5333815" y="7220770"/>
                        </a:cubicBezTo>
                        <a:cubicBezTo>
                          <a:pt x="5300478" y="7235454"/>
                          <a:pt x="5273092" y="7250536"/>
                          <a:pt x="5257614" y="7263633"/>
                        </a:cubicBezTo>
                        <a:cubicBezTo>
                          <a:pt x="5242136" y="7276730"/>
                          <a:pt x="5244518" y="7298161"/>
                          <a:pt x="5224277" y="7313639"/>
                        </a:cubicBezTo>
                        <a:cubicBezTo>
                          <a:pt x="5204036" y="7329117"/>
                          <a:pt x="5166728" y="7359677"/>
                          <a:pt x="5143312" y="7366027"/>
                        </a:cubicBezTo>
                        <a:cubicBezTo>
                          <a:pt x="5119896" y="7372377"/>
                          <a:pt x="5116723" y="7348961"/>
                          <a:pt x="5086164" y="7337452"/>
                        </a:cubicBezTo>
                        <a:cubicBezTo>
                          <a:pt x="5055605" y="7325943"/>
                          <a:pt x="5010361" y="7314433"/>
                          <a:pt x="4959958" y="7296970"/>
                        </a:cubicBezTo>
                        <a:cubicBezTo>
                          <a:pt x="4909555" y="7279507"/>
                          <a:pt x="4823036" y="7254902"/>
                          <a:pt x="4781364" y="7246964"/>
                        </a:cubicBezTo>
                        <a:cubicBezTo>
                          <a:pt x="4739692" y="7239027"/>
                          <a:pt x="4746439" y="7234661"/>
                          <a:pt x="4709927" y="7239820"/>
                        </a:cubicBezTo>
                        <a:cubicBezTo>
                          <a:pt x="4673415" y="7244979"/>
                          <a:pt x="4603564" y="7271967"/>
                          <a:pt x="4562289" y="7277920"/>
                        </a:cubicBezTo>
                        <a:cubicBezTo>
                          <a:pt x="4521014" y="7283873"/>
                          <a:pt x="4500774" y="7267602"/>
                          <a:pt x="4462277" y="7275539"/>
                        </a:cubicBezTo>
                        <a:cubicBezTo>
                          <a:pt x="4423780" y="7283477"/>
                          <a:pt x="4363455" y="7291811"/>
                          <a:pt x="4331308" y="7308877"/>
                        </a:cubicBezTo>
                        <a:cubicBezTo>
                          <a:pt x="4299161" y="7325943"/>
                          <a:pt x="4302734" y="7380711"/>
                          <a:pt x="4269396" y="7377933"/>
                        </a:cubicBezTo>
                        <a:cubicBezTo>
                          <a:pt x="4236059" y="7375155"/>
                          <a:pt x="4202324" y="7328721"/>
                          <a:pt x="4167002" y="7318402"/>
                        </a:cubicBezTo>
                        <a:cubicBezTo>
                          <a:pt x="4131680" y="7308083"/>
                          <a:pt x="4097549" y="7294589"/>
                          <a:pt x="4062227" y="7292208"/>
                        </a:cubicBezTo>
                        <a:cubicBezTo>
                          <a:pt x="4026905" y="7289827"/>
                          <a:pt x="3999521" y="7325942"/>
                          <a:pt x="3955071" y="7304114"/>
                        </a:cubicBezTo>
                        <a:cubicBezTo>
                          <a:pt x="3910621" y="7282286"/>
                          <a:pt x="3834420" y="7206483"/>
                          <a:pt x="3790764" y="7185052"/>
                        </a:cubicBezTo>
                        <a:cubicBezTo>
                          <a:pt x="3747108" y="7163621"/>
                          <a:pt x="3701864" y="7117584"/>
                          <a:pt x="3700277" y="7130284"/>
                        </a:cubicBezTo>
                        <a:cubicBezTo>
                          <a:pt x="3698690" y="7142984"/>
                          <a:pt x="3809815" y="7223549"/>
                          <a:pt x="3814577" y="7254108"/>
                        </a:cubicBezTo>
                        <a:cubicBezTo>
                          <a:pt x="3819340" y="7284667"/>
                          <a:pt x="3786399" y="7282286"/>
                          <a:pt x="3757427" y="7299352"/>
                        </a:cubicBezTo>
                        <a:cubicBezTo>
                          <a:pt x="3728455" y="7316418"/>
                          <a:pt x="3682019" y="7326736"/>
                          <a:pt x="3662175" y="7339833"/>
                        </a:cubicBezTo>
                        <a:cubicBezTo>
                          <a:pt x="3642331" y="7352930"/>
                          <a:pt x="3620505" y="7358089"/>
                          <a:pt x="3612171" y="7368408"/>
                        </a:cubicBezTo>
                        <a:cubicBezTo>
                          <a:pt x="3603837" y="7378727"/>
                          <a:pt x="3628441" y="7407302"/>
                          <a:pt x="3602644" y="7404127"/>
                        </a:cubicBezTo>
                        <a:cubicBezTo>
                          <a:pt x="3576847" y="7400952"/>
                          <a:pt x="3514936" y="7358486"/>
                          <a:pt x="3483583" y="7358883"/>
                        </a:cubicBezTo>
                        <a:cubicBezTo>
                          <a:pt x="3452230" y="7359280"/>
                          <a:pt x="3451038" y="7402539"/>
                          <a:pt x="3424050" y="7399364"/>
                        </a:cubicBezTo>
                        <a:cubicBezTo>
                          <a:pt x="3397062" y="7396189"/>
                          <a:pt x="3363328" y="7376346"/>
                          <a:pt x="3340706" y="7377933"/>
                        </a:cubicBezTo>
                        <a:cubicBezTo>
                          <a:pt x="3318084" y="7379520"/>
                          <a:pt x="3318482" y="7411270"/>
                          <a:pt x="3288319" y="7408889"/>
                        </a:cubicBezTo>
                        <a:cubicBezTo>
                          <a:pt x="3258157" y="7406508"/>
                          <a:pt x="3171240" y="7379123"/>
                          <a:pt x="3159731" y="7392220"/>
                        </a:cubicBezTo>
                        <a:cubicBezTo>
                          <a:pt x="3148222" y="7405317"/>
                          <a:pt x="3220453" y="7439845"/>
                          <a:pt x="3233550" y="7458895"/>
                        </a:cubicBezTo>
                        <a:cubicBezTo>
                          <a:pt x="3246647" y="7477945"/>
                          <a:pt x="3272743" y="7492580"/>
                          <a:pt x="3274031" y="7508902"/>
                        </a:cubicBezTo>
                        <a:cubicBezTo>
                          <a:pt x="3275319" y="7525224"/>
                          <a:pt x="3251596" y="7545715"/>
                          <a:pt x="3241278" y="7556827"/>
                        </a:cubicBezTo>
                        <a:cubicBezTo>
                          <a:pt x="3230960" y="7567939"/>
                          <a:pt x="3207464" y="7554376"/>
                          <a:pt x="3197833" y="7558908"/>
                        </a:cubicBezTo>
                        <a:cubicBezTo>
                          <a:pt x="3188202" y="7563440"/>
                          <a:pt x="3202992" y="7590546"/>
                          <a:pt x="3183490" y="7584022"/>
                        </a:cubicBezTo>
                        <a:cubicBezTo>
                          <a:pt x="3163988" y="7577498"/>
                          <a:pt x="3130802" y="7543797"/>
                          <a:pt x="3095110" y="7536432"/>
                        </a:cubicBezTo>
                        <a:cubicBezTo>
                          <a:pt x="3059418" y="7529067"/>
                          <a:pt x="3000636" y="7528441"/>
                          <a:pt x="2969337" y="7526234"/>
                        </a:cubicBezTo>
                        <a:cubicBezTo>
                          <a:pt x="2938039" y="7524027"/>
                          <a:pt x="2928848" y="7506972"/>
                          <a:pt x="2907319" y="7504139"/>
                        </a:cubicBezTo>
                        <a:cubicBezTo>
                          <a:pt x="2885790" y="7501306"/>
                          <a:pt x="2855835" y="7503632"/>
                          <a:pt x="2840165" y="7509238"/>
                        </a:cubicBezTo>
                        <a:cubicBezTo>
                          <a:pt x="2824495" y="7514844"/>
                          <a:pt x="2816288" y="7530817"/>
                          <a:pt x="2813299" y="7556827"/>
                        </a:cubicBezTo>
                        <a:cubicBezTo>
                          <a:pt x="2810310" y="7582837"/>
                          <a:pt x="2858949" y="7602244"/>
                          <a:pt x="2857950" y="7615291"/>
                        </a:cubicBezTo>
                        <a:cubicBezTo>
                          <a:pt x="2856951" y="7628338"/>
                          <a:pt x="2832607" y="7664817"/>
                          <a:pt x="2823975" y="7663683"/>
                        </a:cubicBezTo>
                        <a:cubicBezTo>
                          <a:pt x="2815343" y="7662549"/>
                          <a:pt x="2822613" y="7619154"/>
                          <a:pt x="2815680" y="7606107"/>
                        </a:cubicBezTo>
                        <a:cubicBezTo>
                          <a:pt x="2808747" y="7593060"/>
                          <a:pt x="2808439" y="7585721"/>
                          <a:pt x="2782378" y="7556827"/>
                        </a:cubicBezTo>
                        <a:cubicBezTo>
                          <a:pt x="2756317" y="7527933"/>
                          <a:pt x="2679267" y="7479211"/>
                          <a:pt x="2636210" y="7444652"/>
                        </a:cubicBezTo>
                        <a:cubicBezTo>
                          <a:pt x="2593153" y="7410093"/>
                          <a:pt x="2539931" y="7381932"/>
                          <a:pt x="2486109" y="7372867"/>
                        </a:cubicBezTo>
                        <a:cubicBezTo>
                          <a:pt x="2432288" y="7363802"/>
                          <a:pt x="2391281" y="7401038"/>
                          <a:pt x="2360870" y="7410659"/>
                        </a:cubicBezTo>
                        <a:cubicBezTo>
                          <a:pt x="2330459" y="7420280"/>
                          <a:pt x="2305864" y="7406009"/>
                          <a:pt x="2285814" y="7406508"/>
                        </a:cubicBezTo>
                        <a:cubicBezTo>
                          <a:pt x="2265764" y="7407007"/>
                          <a:pt x="2274872" y="7430942"/>
                          <a:pt x="2259621" y="7435083"/>
                        </a:cubicBezTo>
                        <a:cubicBezTo>
                          <a:pt x="2244370" y="7439225"/>
                          <a:pt x="2216526" y="7427496"/>
                          <a:pt x="2194310" y="7431357"/>
                        </a:cubicBezTo>
                        <a:cubicBezTo>
                          <a:pt x="2172094" y="7435218"/>
                          <a:pt x="2143319" y="7445835"/>
                          <a:pt x="2126322" y="7458249"/>
                        </a:cubicBezTo>
                        <a:cubicBezTo>
                          <a:pt x="2109325" y="7470663"/>
                          <a:pt x="2114424" y="7492242"/>
                          <a:pt x="2092329" y="7505839"/>
                        </a:cubicBezTo>
                        <a:cubicBezTo>
                          <a:pt x="2070234" y="7519436"/>
                          <a:pt x="2033408" y="7547196"/>
                          <a:pt x="2014146" y="7539831"/>
                        </a:cubicBezTo>
                        <a:cubicBezTo>
                          <a:pt x="1994884" y="7532466"/>
                          <a:pt x="1970523" y="7412925"/>
                          <a:pt x="1952960" y="7437853"/>
                        </a:cubicBezTo>
                        <a:cubicBezTo>
                          <a:pt x="1935397" y="7462781"/>
                          <a:pt x="1971089" y="7561926"/>
                          <a:pt x="1959758" y="7577223"/>
                        </a:cubicBezTo>
                        <a:cubicBezTo>
                          <a:pt x="1948427" y="7592520"/>
                          <a:pt x="1922367" y="7629911"/>
                          <a:pt x="1915568" y="7648607"/>
                        </a:cubicBezTo>
                        <a:cubicBezTo>
                          <a:pt x="1908770" y="7667303"/>
                          <a:pt x="1904237" y="7674101"/>
                          <a:pt x="1905370" y="7689398"/>
                        </a:cubicBezTo>
                        <a:cubicBezTo>
                          <a:pt x="1906503" y="7704695"/>
                          <a:pt x="1929731" y="7731322"/>
                          <a:pt x="1922366" y="7740387"/>
                        </a:cubicBezTo>
                        <a:cubicBezTo>
                          <a:pt x="1915001" y="7749452"/>
                          <a:pt x="1877610" y="7725091"/>
                          <a:pt x="1874777" y="7743787"/>
                        </a:cubicBezTo>
                        <a:cubicBezTo>
                          <a:pt x="1871944" y="7762483"/>
                          <a:pt x="1854948" y="7785144"/>
                          <a:pt x="1864579" y="7801574"/>
                        </a:cubicBezTo>
                        <a:cubicBezTo>
                          <a:pt x="1874210" y="7818004"/>
                          <a:pt x="1925765" y="7804406"/>
                          <a:pt x="1925765" y="7821969"/>
                        </a:cubicBezTo>
                        <a:cubicBezTo>
                          <a:pt x="1925765" y="7839532"/>
                          <a:pt x="1922933" y="7849730"/>
                          <a:pt x="1905370" y="7872958"/>
                        </a:cubicBezTo>
                        <a:cubicBezTo>
                          <a:pt x="1887807" y="7896186"/>
                          <a:pt x="1829508" y="7930280"/>
                          <a:pt x="1803392" y="7961339"/>
                        </a:cubicBezTo>
                        <a:cubicBezTo>
                          <a:pt x="1777276" y="7992398"/>
                          <a:pt x="1773600" y="8068940"/>
                          <a:pt x="1755471" y="8089902"/>
                        </a:cubicBezTo>
                        <a:cubicBezTo>
                          <a:pt x="1737342" y="8110864"/>
                          <a:pt x="1705891" y="8059249"/>
                          <a:pt x="1684418" y="8056518"/>
                        </a:cubicBezTo>
                        <a:cubicBezTo>
                          <a:pt x="1662945" y="8053787"/>
                          <a:pt x="1644760" y="8089377"/>
                          <a:pt x="1626631" y="8073514"/>
                        </a:cubicBezTo>
                        <a:cubicBezTo>
                          <a:pt x="1608502" y="8057651"/>
                          <a:pt x="1601137" y="8010628"/>
                          <a:pt x="1585840" y="7991932"/>
                        </a:cubicBezTo>
                        <a:cubicBezTo>
                          <a:pt x="1570543" y="7973236"/>
                          <a:pt x="1555813" y="7967571"/>
                          <a:pt x="1534851" y="7961339"/>
                        </a:cubicBezTo>
                        <a:cubicBezTo>
                          <a:pt x="1513889" y="7955107"/>
                          <a:pt x="1469344" y="7969725"/>
                          <a:pt x="1446470" y="7968138"/>
                        </a:cubicBezTo>
                        <a:cubicBezTo>
                          <a:pt x="1423596" y="7966551"/>
                          <a:pt x="1419245" y="7948185"/>
                          <a:pt x="1407133" y="7942289"/>
                        </a:cubicBezTo>
                        <a:cubicBezTo>
                          <a:pt x="1395021" y="7936393"/>
                          <a:pt x="1379304" y="7944661"/>
                          <a:pt x="1373796" y="7932764"/>
                        </a:cubicBezTo>
                        <a:cubicBezTo>
                          <a:pt x="1368288" y="7920867"/>
                          <a:pt x="1370910" y="7885589"/>
                          <a:pt x="1364560" y="7880430"/>
                        </a:cubicBezTo>
                        <a:cubicBezTo>
                          <a:pt x="1358210" y="7875271"/>
                          <a:pt x="1318282" y="7855780"/>
                          <a:pt x="1307121" y="7861327"/>
                        </a:cubicBezTo>
                        <a:cubicBezTo>
                          <a:pt x="1295960" y="7866874"/>
                          <a:pt x="1317387" y="7908500"/>
                          <a:pt x="1314264" y="7920858"/>
                        </a:cubicBezTo>
                        <a:cubicBezTo>
                          <a:pt x="1311141" y="7933216"/>
                          <a:pt x="1299777" y="7941190"/>
                          <a:pt x="1288385" y="7935473"/>
                        </a:cubicBezTo>
                        <a:cubicBezTo>
                          <a:pt x="1276993" y="7929756"/>
                          <a:pt x="1261773" y="7894820"/>
                          <a:pt x="1245914" y="7886555"/>
                        </a:cubicBezTo>
                        <a:cubicBezTo>
                          <a:pt x="1230056" y="7878290"/>
                          <a:pt x="1202856" y="7875225"/>
                          <a:pt x="1181328" y="7876358"/>
                        </a:cubicBezTo>
                        <a:cubicBezTo>
                          <a:pt x="1159800" y="7877491"/>
                          <a:pt x="1136005" y="7868993"/>
                          <a:pt x="1109944" y="7876358"/>
                        </a:cubicBezTo>
                        <a:cubicBezTo>
                          <a:pt x="1083883" y="7883723"/>
                          <a:pt x="1059522" y="7912617"/>
                          <a:pt x="1024963" y="7920548"/>
                        </a:cubicBezTo>
                        <a:cubicBezTo>
                          <a:pt x="990404" y="7928479"/>
                          <a:pt x="934882" y="7939810"/>
                          <a:pt x="909388" y="7940943"/>
                        </a:cubicBezTo>
                        <a:cubicBezTo>
                          <a:pt x="883894" y="7942076"/>
                          <a:pt x="895391" y="7907634"/>
                          <a:pt x="885593" y="7903552"/>
                        </a:cubicBezTo>
                        <a:cubicBezTo>
                          <a:pt x="875795" y="7899470"/>
                          <a:pt x="861931" y="7912484"/>
                          <a:pt x="850600" y="7916450"/>
                        </a:cubicBezTo>
                        <a:cubicBezTo>
                          <a:pt x="839269" y="7920416"/>
                          <a:pt x="824806" y="7913633"/>
                          <a:pt x="817608" y="7927346"/>
                        </a:cubicBezTo>
                        <a:cubicBezTo>
                          <a:pt x="810410" y="7941059"/>
                          <a:pt x="817785" y="7976965"/>
                          <a:pt x="807410" y="7998731"/>
                        </a:cubicBezTo>
                        <a:cubicBezTo>
                          <a:pt x="797035" y="8020497"/>
                          <a:pt x="791052" y="8053980"/>
                          <a:pt x="775755" y="8068143"/>
                        </a:cubicBezTo>
                        <a:cubicBezTo>
                          <a:pt x="760458" y="8082307"/>
                          <a:pt x="741514" y="8059023"/>
                          <a:pt x="715630" y="8063317"/>
                        </a:cubicBezTo>
                        <a:cubicBezTo>
                          <a:pt x="689746" y="8067611"/>
                          <a:pt x="651019" y="8146917"/>
                          <a:pt x="627250" y="8158496"/>
                        </a:cubicBezTo>
                        <a:cubicBezTo>
                          <a:pt x="603481" y="8170075"/>
                          <a:pt x="578679" y="8097096"/>
                          <a:pt x="566215" y="8105594"/>
                        </a:cubicBezTo>
                        <a:cubicBezTo>
                          <a:pt x="553751" y="8114092"/>
                          <a:pt x="538895" y="8192736"/>
                          <a:pt x="535470" y="8226481"/>
                        </a:cubicBezTo>
                        <a:cubicBezTo>
                          <a:pt x="532045" y="8260226"/>
                          <a:pt x="553032" y="8282002"/>
                          <a:pt x="545667" y="8308063"/>
                        </a:cubicBezTo>
                        <a:cubicBezTo>
                          <a:pt x="538302" y="8334123"/>
                          <a:pt x="508943" y="8341323"/>
                          <a:pt x="487880" y="8359051"/>
                        </a:cubicBezTo>
                        <a:cubicBezTo>
                          <a:pt x="466817" y="8376783"/>
                          <a:pt x="441384" y="8425207"/>
                          <a:pt x="419289" y="8414443"/>
                        </a:cubicBezTo>
                        <a:cubicBezTo>
                          <a:pt x="397194" y="8403679"/>
                          <a:pt x="386828" y="8314883"/>
                          <a:pt x="368906" y="8284268"/>
                        </a:cubicBezTo>
                        <a:cubicBezTo>
                          <a:pt x="350984" y="8253654"/>
                          <a:pt x="335552" y="8246057"/>
                          <a:pt x="311757" y="8230760"/>
                        </a:cubicBezTo>
                        <a:cubicBezTo>
                          <a:pt x="287962" y="8215463"/>
                          <a:pt x="265335" y="8228328"/>
                          <a:pt x="239734" y="8223082"/>
                        </a:cubicBezTo>
                        <a:cubicBezTo>
                          <a:pt x="214133" y="8217837"/>
                          <a:pt x="179682" y="8189656"/>
                          <a:pt x="158153" y="8199287"/>
                        </a:cubicBezTo>
                        <a:cubicBezTo>
                          <a:pt x="136625" y="8208918"/>
                          <a:pt x="165371" y="8271704"/>
                          <a:pt x="140889" y="8290531"/>
                        </a:cubicBezTo>
                        <a:cubicBezTo>
                          <a:pt x="116407" y="8309363"/>
                          <a:pt x="52251" y="8335087"/>
                          <a:pt x="34122" y="8322059"/>
                        </a:cubicBezTo>
                        <a:cubicBezTo>
                          <a:pt x="8061" y="8322623"/>
                          <a:pt x="-5026" y="8235591"/>
                          <a:pt x="1786" y="8202686"/>
                        </a:cubicBezTo>
                        <a:cubicBezTo>
                          <a:pt x="8598" y="8169781"/>
                          <a:pt x="47232" y="8145587"/>
                          <a:pt x="74993" y="8124625"/>
                        </a:cubicBezTo>
                        <a:cubicBezTo>
                          <a:pt x="102754" y="8103663"/>
                          <a:pt x="139760" y="8089398"/>
                          <a:pt x="168350" y="8076914"/>
                        </a:cubicBezTo>
                        <a:cubicBezTo>
                          <a:pt x="196940" y="8064430"/>
                          <a:pt x="232567" y="8109373"/>
                          <a:pt x="252396" y="8107107"/>
                        </a:cubicBezTo>
                        <a:cubicBezTo>
                          <a:pt x="272225" y="8104841"/>
                          <a:pt x="257298" y="8058784"/>
                          <a:pt x="270328" y="8046320"/>
                        </a:cubicBezTo>
                        <a:cubicBezTo>
                          <a:pt x="283359" y="8033856"/>
                          <a:pt x="297754" y="8047787"/>
                          <a:pt x="314518" y="8039522"/>
                        </a:cubicBezTo>
                        <a:cubicBezTo>
                          <a:pt x="331282" y="8031257"/>
                          <a:pt x="359424" y="8022455"/>
                          <a:pt x="377442" y="8006525"/>
                        </a:cubicBezTo>
                        <a:cubicBezTo>
                          <a:pt x="395460" y="7990595"/>
                          <a:pt x="405965" y="7965137"/>
                          <a:pt x="422627" y="7943942"/>
                        </a:cubicBezTo>
                        <a:cubicBezTo>
                          <a:pt x="439289" y="7922747"/>
                          <a:pt x="461253" y="7907518"/>
                          <a:pt x="477682" y="7889955"/>
                        </a:cubicBezTo>
                        <a:cubicBezTo>
                          <a:pt x="494111" y="7872392"/>
                          <a:pt x="495945" y="7837159"/>
                          <a:pt x="510473" y="7815038"/>
                        </a:cubicBezTo>
                        <a:cubicBezTo>
                          <a:pt x="525001" y="7792917"/>
                          <a:pt x="548787" y="7801967"/>
                          <a:pt x="564850" y="7770829"/>
                        </a:cubicBezTo>
                        <a:cubicBezTo>
                          <a:pt x="580913" y="7739691"/>
                          <a:pt x="590525" y="7659053"/>
                          <a:pt x="606854" y="7628212"/>
                        </a:cubicBezTo>
                        <a:cubicBezTo>
                          <a:pt x="623183" y="7597371"/>
                          <a:pt x="659321" y="7620540"/>
                          <a:pt x="679150" y="7608642"/>
                        </a:cubicBezTo>
                        <a:cubicBezTo>
                          <a:pt x="698979" y="7596744"/>
                          <a:pt x="682703" y="7571017"/>
                          <a:pt x="706234" y="7563359"/>
                        </a:cubicBezTo>
                        <a:cubicBezTo>
                          <a:pt x="729765" y="7555701"/>
                          <a:pt x="770585" y="7570424"/>
                          <a:pt x="804011" y="7539831"/>
                        </a:cubicBezTo>
                        <a:cubicBezTo>
                          <a:pt x="837437" y="7509238"/>
                          <a:pt x="854849" y="7468305"/>
                          <a:pt x="891189" y="7424256"/>
                        </a:cubicBezTo>
                        <a:cubicBezTo>
                          <a:pt x="927529" y="7380207"/>
                          <a:pt x="982058" y="7346555"/>
                          <a:pt x="998122" y="7298399"/>
                        </a:cubicBezTo>
                        <a:cubicBezTo>
                          <a:pt x="1014186" y="7250243"/>
                          <a:pt x="987652" y="7171154"/>
                          <a:pt x="987571" y="7135320"/>
                        </a:cubicBezTo>
                        <a:cubicBezTo>
                          <a:pt x="987490" y="7099486"/>
                          <a:pt x="1005133" y="7092829"/>
                          <a:pt x="1011365" y="7067335"/>
                        </a:cubicBezTo>
                        <a:cubicBezTo>
                          <a:pt x="1017597" y="7041841"/>
                          <a:pt x="1017598" y="6982353"/>
                          <a:pt x="1045359" y="6972155"/>
                        </a:cubicBezTo>
                        <a:cubicBezTo>
                          <a:pt x="1073120" y="6961957"/>
                          <a:pt x="1111077" y="6998783"/>
                          <a:pt x="1147336" y="6999349"/>
                        </a:cubicBezTo>
                        <a:cubicBezTo>
                          <a:pt x="1183595" y="6999916"/>
                          <a:pt x="1206824" y="7011248"/>
                          <a:pt x="1228919" y="6999350"/>
                        </a:cubicBezTo>
                        <a:cubicBezTo>
                          <a:pt x="1251014" y="6987453"/>
                          <a:pt x="1297101" y="6953059"/>
                          <a:pt x="1295968" y="6913968"/>
                        </a:cubicBezTo>
                        <a:cubicBezTo>
                          <a:pt x="1294835" y="6874877"/>
                          <a:pt x="1260111" y="6844811"/>
                          <a:pt x="1260178" y="6814721"/>
                        </a:cubicBezTo>
                        <a:cubicBezTo>
                          <a:pt x="1260245" y="6784631"/>
                          <a:pt x="1300213" y="6793836"/>
                          <a:pt x="1315965" y="6775885"/>
                        </a:cubicBezTo>
                        <a:cubicBezTo>
                          <a:pt x="1331717" y="6757934"/>
                          <a:pt x="1284350" y="6717648"/>
                          <a:pt x="1354690" y="6707013"/>
                        </a:cubicBezTo>
                        <a:cubicBezTo>
                          <a:pt x="1483813" y="6706175"/>
                          <a:pt x="1554850" y="6689083"/>
                          <a:pt x="1689020" y="6669622"/>
                        </a:cubicBezTo>
                        <a:cubicBezTo>
                          <a:pt x="1767474" y="6668038"/>
                          <a:pt x="1758599" y="6687743"/>
                          <a:pt x="1815619" y="6700773"/>
                        </a:cubicBezTo>
                        <a:cubicBezTo>
                          <a:pt x="1851414" y="6710319"/>
                          <a:pt x="1838482" y="6679872"/>
                          <a:pt x="1874402" y="6687710"/>
                        </a:cubicBezTo>
                        <a:cubicBezTo>
                          <a:pt x="1910322" y="6695548"/>
                          <a:pt x="2011848" y="6754384"/>
                          <a:pt x="2067065" y="6751070"/>
                        </a:cubicBezTo>
                        <a:cubicBezTo>
                          <a:pt x="2122282" y="6747756"/>
                          <a:pt x="2188642" y="6725741"/>
                          <a:pt x="2235098" y="6720076"/>
                        </a:cubicBezTo>
                        <a:cubicBezTo>
                          <a:pt x="2281554" y="6714411"/>
                          <a:pt x="2299117" y="6732508"/>
                          <a:pt x="2333676" y="6713812"/>
                        </a:cubicBezTo>
                        <a:cubicBezTo>
                          <a:pt x="2368235" y="6695116"/>
                          <a:pt x="2327444" y="6567644"/>
                          <a:pt x="2357471" y="6516655"/>
                        </a:cubicBezTo>
                        <a:cubicBezTo>
                          <a:pt x="2387498" y="6465666"/>
                          <a:pt x="2460582" y="6382384"/>
                          <a:pt x="2510438" y="6343293"/>
                        </a:cubicBezTo>
                        <a:cubicBezTo>
                          <a:pt x="2560294" y="6304202"/>
                          <a:pt x="2564826" y="6313833"/>
                          <a:pt x="2592020" y="6302502"/>
                        </a:cubicBezTo>
                        <a:cubicBezTo>
                          <a:pt x="2619214" y="6291171"/>
                          <a:pt x="2624368" y="6267598"/>
                          <a:pt x="2636210" y="6244714"/>
                        </a:cubicBezTo>
                        <a:cubicBezTo>
                          <a:pt x="2648052" y="6221830"/>
                          <a:pt x="2683468" y="6153297"/>
                          <a:pt x="2659673" y="6151598"/>
                        </a:cubicBezTo>
                        <a:lnTo>
                          <a:pt x="2657530" y="6152311"/>
                        </a:lnTo>
                        <a:lnTo>
                          <a:pt x="2657530" y="6146243"/>
                        </a:lnTo>
                        <a:lnTo>
                          <a:pt x="2637992" y="6118889"/>
                        </a:lnTo>
                        <a:lnTo>
                          <a:pt x="2637992" y="6087627"/>
                        </a:lnTo>
                        <a:lnTo>
                          <a:pt x="2653623" y="6064181"/>
                        </a:lnTo>
                        <a:lnTo>
                          <a:pt x="2634084" y="6017289"/>
                        </a:lnTo>
                        <a:lnTo>
                          <a:pt x="2653623" y="5978212"/>
                        </a:lnTo>
                        <a:lnTo>
                          <a:pt x="2641900" y="5946950"/>
                        </a:lnTo>
                        <a:lnTo>
                          <a:pt x="2661438" y="5888335"/>
                        </a:lnTo>
                        <a:lnTo>
                          <a:pt x="2641900" y="5864889"/>
                        </a:lnTo>
                        <a:lnTo>
                          <a:pt x="2626269" y="5849258"/>
                        </a:lnTo>
                        <a:lnTo>
                          <a:pt x="2591100" y="5857073"/>
                        </a:lnTo>
                        <a:lnTo>
                          <a:pt x="2575469" y="5837535"/>
                        </a:lnTo>
                        <a:lnTo>
                          <a:pt x="2555930" y="5802366"/>
                        </a:lnTo>
                        <a:lnTo>
                          <a:pt x="2512946" y="5743750"/>
                        </a:lnTo>
                        <a:lnTo>
                          <a:pt x="2473869" y="5728120"/>
                        </a:lnTo>
                        <a:lnTo>
                          <a:pt x="2387900" y="5759381"/>
                        </a:lnTo>
                        <a:lnTo>
                          <a:pt x="2391807" y="5728120"/>
                        </a:lnTo>
                        <a:lnTo>
                          <a:pt x="2348823" y="5743750"/>
                        </a:lnTo>
                        <a:lnTo>
                          <a:pt x="2356638" y="5700766"/>
                        </a:lnTo>
                        <a:lnTo>
                          <a:pt x="2313653" y="5673412"/>
                        </a:lnTo>
                        <a:lnTo>
                          <a:pt x="2282392" y="5595258"/>
                        </a:lnTo>
                        <a:lnTo>
                          <a:pt x="2286300" y="5563997"/>
                        </a:lnTo>
                        <a:lnTo>
                          <a:pt x="2286300" y="5556181"/>
                        </a:lnTo>
                        <a:lnTo>
                          <a:pt x="2251130" y="5521012"/>
                        </a:lnTo>
                        <a:lnTo>
                          <a:pt x="2255038" y="5493658"/>
                        </a:lnTo>
                        <a:lnTo>
                          <a:pt x="2278484" y="5474120"/>
                        </a:lnTo>
                        <a:lnTo>
                          <a:pt x="2243315" y="5442858"/>
                        </a:lnTo>
                        <a:lnTo>
                          <a:pt x="2298023" y="5419412"/>
                        </a:lnTo>
                        <a:lnTo>
                          <a:pt x="2266761" y="5399873"/>
                        </a:lnTo>
                        <a:lnTo>
                          <a:pt x="2282392" y="5364704"/>
                        </a:lnTo>
                        <a:lnTo>
                          <a:pt x="2301930" y="5321720"/>
                        </a:lnTo>
                        <a:lnTo>
                          <a:pt x="2305838" y="5294366"/>
                        </a:lnTo>
                        <a:lnTo>
                          <a:pt x="2325376" y="5290458"/>
                        </a:lnTo>
                        <a:lnTo>
                          <a:pt x="2325376" y="5278735"/>
                        </a:lnTo>
                        <a:lnTo>
                          <a:pt x="2344915" y="5263104"/>
                        </a:lnTo>
                        <a:lnTo>
                          <a:pt x="2403530" y="5251381"/>
                        </a:lnTo>
                        <a:lnTo>
                          <a:pt x="2364453" y="5227935"/>
                        </a:lnTo>
                        <a:lnTo>
                          <a:pt x="2356638" y="5196673"/>
                        </a:lnTo>
                        <a:lnTo>
                          <a:pt x="2380084" y="5173227"/>
                        </a:lnTo>
                        <a:lnTo>
                          <a:pt x="2403530" y="5145873"/>
                        </a:lnTo>
                        <a:lnTo>
                          <a:pt x="2391807" y="5126335"/>
                        </a:lnTo>
                        <a:lnTo>
                          <a:pt x="2356638" y="5130243"/>
                        </a:lnTo>
                        <a:lnTo>
                          <a:pt x="2313653" y="5134150"/>
                        </a:lnTo>
                        <a:lnTo>
                          <a:pt x="2278484" y="5102889"/>
                        </a:lnTo>
                        <a:lnTo>
                          <a:pt x="2227684" y="5083350"/>
                        </a:lnTo>
                        <a:lnTo>
                          <a:pt x="2223776" y="5052089"/>
                        </a:lnTo>
                        <a:lnTo>
                          <a:pt x="2172976" y="5032550"/>
                        </a:lnTo>
                        <a:lnTo>
                          <a:pt x="2157346" y="4993473"/>
                        </a:lnTo>
                        <a:lnTo>
                          <a:pt x="2196423" y="4962212"/>
                        </a:lnTo>
                        <a:lnTo>
                          <a:pt x="2235500" y="4938766"/>
                        </a:lnTo>
                        <a:lnTo>
                          <a:pt x="2282392" y="4923135"/>
                        </a:lnTo>
                        <a:lnTo>
                          <a:pt x="2333192" y="4919227"/>
                        </a:lnTo>
                        <a:lnTo>
                          <a:pt x="2329284" y="4891873"/>
                        </a:lnTo>
                        <a:lnTo>
                          <a:pt x="2360546" y="4899689"/>
                        </a:lnTo>
                        <a:lnTo>
                          <a:pt x="2356638" y="4868427"/>
                        </a:lnTo>
                        <a:lnTo>
                          <a:pt x="2368361" y="4841073"/>
                        </a:lnTo>
                        <a:lnTo>
                          <a:pt x="2368361" y="4821535"/>
                        </a:lnTo>
                        <a:lnTo>
                          <a:pt x="2337100" y="4817627"/>
                        </a:lnTo>
                        <a:lnTo>
                          <a:pt x="2298023" y="4837166"/>
                        </a:lnTo>
                        <a:lnTo>
                          <a:pt x="2294115" y="4856704"/>
                        </a:lnTo>
                        <a:lnTo>
                          <a:pt x="2258946" y="4876243"/>
                        </a:lnTo>
                        <a:lnTo>
                          <a:pt x="2235500" y="4798089"/>
                        </a:lnTo>
                        <a:lnTo>
                          <a:pt x="2270669" y="4794181"/>
                        </a:lnTo>
                        <a:lnTo>
                          <a:pt x="2290207" y="4759012"/>
                        </a:lnTo>
                        <a:lnTo>
                          <a:pt x="2313653" y="4731658"/>
                        </a:lnTo>
                        <a:lnTo>
                          <a:pt x="2325376" y="4684766"/>
                        </a:lnTo>
                        <a:lnTo>
                          <a:pt x="2333192" y="4641781"/>
                        </a:lnTo>
                        <a:lnTo>
                          <a:pt x="2341007" y="4602704"/>
                        </a:lnTo>
                        <a:lnTo>
                          <a:pt x="2383992" y="4610520"/>
                        </a:lnTo>
                        <a:lnTo>
                          <a:pt x="2399623" y="4587073"/>
                        </a:lnTo>
                        <a:lnTo>
                          <a:pt x="2352730" y="4559720"/>
                        </a:lnTo>
                        <a:lnTo>
                          <a:pt x="2356638" y="4536273"/>
                        </a:lnTo>
                        <a:lnTo>
                          <a:pt x="2333192" y="4540181"/>
                        </a:lnTo>
                        <a:lnTo>
                          <a:pt x="2298023" y="4520643"/>
                        </a:lnTo>
                        <a:lnTo>
                          <a:pt x="2294115" y="4497197"/>
                        </a:lnTo>
                        <a:lnTo>
                          <a:pt x="2255038" y="4516735"/>
                        </a:lnTo>
                        <a:lnTo>
                          <a:pt x="2235500" y="4508920"/>
                        </a:lnTo>
                        <a:lnTo>
                          <a:pt x="2215961" y="4473750"/>
                        </a:lnTo>
                        <a:lnTo>
                          <a:pt x="2231592" y="4446397"/>
                        </a:lnTo>
                        <a:lnTo>
                          <a:pt x="2227684" y="4415135"/>
                        </a:lnTo>
                        <a:lnTo>
                          <a:pt x="2255038" y="4395597"/>
                        </a:lnTo>
                        <a:lnTo>
                          <a:pt x="2235500" y="4368243"/>
                        </a:lnTo>
                        <a:lnTo>
                          <a:pt x="2266761" y="4352612"/>
                        </a:lnTo>
                        <a:lnTo>
                          <a:pt x="2266761" y="4333073"/>
                        </a:lnTo>
                        <a:lnTo>
                          <a:pt x="2270669" y="4305720"/>
                        </a:lnTo>
                        <a:lnTo>
                          <a:pt x="2294115" y="4305720"/>
                        </a:lnTo>
                        <a:lnTo>
                          <a:pt x="2337100" y="4305720"/>
                        </a:lnTo>
                        <a:lnTo>
                          <a:pt x="2380084" y="4254920"/>
                        </a:lnTo>
                        <a:lnTo>
                          <a:pt x="2407438" y="4274458"/>
                        </a:lnTo>
                        <a:lnTo>
                          <a:pt x="2438700" y="4293997"/>
                        </a:lnTo>
                        <a:lnTo>
                          <a:pt x="2458238" y="4278366"/>
                        </a:lnTo>
                        <a:lnTo>
                          <a:pt x="2489500" y="4274458"/>
                        </a:lnTo>
                        <a:lnTo>
                          <a:pt x="2505130" y="4305720"/>
                        </a:lnTo>
                        <a:lnTo>
                          <a:pt x="2544207" y="4348704"/>
                        </a:lnTo>
                        <a:lnTo>
                          <a:pt x="2571561" y="4321350"/>
                        </a:lnTo>
                        <a:lnTo>
                          <a:pt x="2606730" y="4305720"/>
                        </a:lnTo>
                        <a:lnTo>
                          <a:pt x="2598915" y="4227566"/>
                        </a:lnTo>
                        <a:lnTo>
                          <a:pt x="2563746" y="4211935"/>
                        </a:lnTo>
                        <a:lnTo>
                          <a:pt x="2540300" y="4219750"/>
                        </a:lnTo>
                        <a:lnTo>
                          <a:pt x="2520761" y="4215843"/>
                        </a:lnTo>
                        <a:lnTo>
                          <a:pt x="2509038" y="4192397"/>
                        </a:lnTo>
                        <a:lnTo>
                          <a:pt x="2489500" y="4176766"/>
                        </a:lnTo>
                        <a:lnTo>
                          <a:pt x="2481684" y="4141597"/>
                        </a:lnTo>
                        <a:lnTo>
                          <a:pt x="2469961" y="4102520"/>
                        </a:lnTo>
                        <a:lnTo>
                          <a:pt x="2458238" y="4071258"/>
                        </a:lnTo>
                        <a:lnTo>
                          <a:pt x="2469961" y="4028273"/>
                        </a:lnTo>
                        <a:lnTo>
                          <a:pt x="2438700" y="4039997"/>
                        </a:lnTo>
                        <a:lnTo>
                          <a:pt x="2395715" y="4008735"/>
                        </a:lnTo>
                        <a:lnTo>
                          <a:pt x="2376176" y="3977473"/>
                        </a:lnTo>
                        <a:lnTo>
                          <a:pt x="2426976" y="3973566"/>
                        </a:lnTo>
                        <a:lnTo>
                          <a:pt x="2426976" y="3918858"/>
                        </a:lnTo>
                        <a:lnTo>
                          <a:pt x="2391807" y="3871966"/>
                        </a:lnTo>
                        <a:lnTo>
                          <a:pt x="2305838" y="3840704"/>
                        </a:lnTo>
                        <a:lnTo>
                          <a:pt x="2270385" y="3807467"/>
                        </a:lnTo>
                        <a:cubicBezTo>
                          <a:pt x="2248891" y="3738808"/>
                          <a:pt x="2181973" y="3674462"/>
                          <a:pt x="2185350" y="3636474"/>
                        </a:cubicBezTo>
                        <a:cubicBezTo>
                          <a:pt x="2189469" y="3590136"/>
                          <a:pt x="2265669" y="3566452"/>
                          <a:pt x="2302739" y="3574690"/>
                        </a:cubicBezTo>
                        <a:cubicBezTo>
                          <a:pt x="2339809" y="3582928"/>
                          <a:pt x="2371745" y="3682180"/>
                          <a:pt x="2401593" y="3710615"/>
                        </a:cubicBezTo>
                        <a:cubicBezTo>
                          <a:pt x="2431441" y="3739050"/>
                          <a:pt x="2432368" y="3758718"/>
                          <a:pt x="2462230" y="3764896"/>
                        </a:cubicBezTo>
                        <a:cubicBezTo>
                          <a:pt x="2492092" y="3771074"/>
                          <a:pt x="2598257" y="3770972"/>
                          <a:pt x="2580766" y="3747685"/>
                        </a:cubicBezTo>
                        <a:cubicBezTo>
                          <a:pt x="2563275" y="3724398"/>
                          <a:pt x="2427337" y="3669425"/>
                          <a:pt x="2376880" y="3605582"/>
                        </a:cubicBezTo>
                        <a:cubicBezTo>
                          <a:pt x="2326423" y="3541739"/>
                          <a:pt x="2284204" y="3436706"/>
                          <a:pt x="2278026" y="3364625"/>
                        </a:cubicBezTo>
                        <a:cubicBezTo>
                          <a:pt x="2271848" y="3292544"/>
                          <a:pt x="2390120" y="3218609"/>
                          <a:pt x="2399387" y="3152707"/>
                        </a:cubicBezTo>
                        <a:cubicBezTo>
                          <a:pt x="2408654" y="3086805"/>
                          <a:pt x="2323334" y="3144264"/>
                          <a:pt x="2308918" y="3092777"/>
                        </a:cubicBezTo>
                        <a:cubicBezTo>
                          <a:pt x="2294502" y="3041290"/>
                          <a:pt x="2310329" y="2886507"/>
                          <a:pt x="2322686" y="2833991"/>
                        </a:cubicBezTo>
                        <a:cubicBezTo>
                          <a:pt x="2335043" y="2781475"/>
                          <a:pt x="2393356" y="2842553"/>
                          <a:pt x="2420129" y="2827107"/>
                        </a:cubicBezTo>
                        <a:cubicBezTo>
                          <a:pt x="2505685" y="2808396"/>
                          <a:pt x="2445872" y="2757085"/>
                          <a:pt x="2457199" y="2728253"/>
                        </a:cubicBezTo>
                        <a:cubicBezTo>
                          <a:pt x="2468526" y="2699421"/>
                          <a:pt x="2416010" y="2703539"/>
                          <a:pt x="2420129" y="2672647"/>
                        </a:cubicBezTo>
                        <a:cubicBezTo>
                          <a:pt x="2424248" y="2641755"/>
                          <a:pt x="2506626" y="2605714"/>
                          <a:pt x="2518983" y="2561436"/>
                        </a:cubicBezTo>
                        <a:cubicBezTo>
                          <a:pt x="2531340" y="2517158"/>
                          <a:pt x="2471616" y="2451256"/>
                          <a:pt x="2451021" y="2425513"/>
                        </a:cubicBezTo>
                        <a:cubicBezTo>
                          <a:pt x="2430426" y="2399770"/>
                          <a:pt x="2420159" y="2516511"/>
                          <a:pt x="2396475" y="2513422"/>
                        </a:cubicBezTo>
                        <a:cubicBezTo>
                          <a:pt x="2372791" y="2510333"/>
                          <a:pt x="2354932" y="2383793"/>
                          <a:pt x="2321981" y="2397179"/>
                        </a:cubicBezTo>
                        <a:cubicBezTo>
                          <a:pt x="2289030" y="2410565"/>
                          <a:pt x="2267728" y="2566585"/>
                          <a:pt x="2234777" y="2592328"/>
                        </a:cubicBezTo>
                        <a:cubicBezTo>
                          <a:pt x="2201826" y="2618071"/>
                          <a:pt x="2129362" y="2583722"/>
                          <a:pt x="2111210" y="2561436"/>
                        </a:cubicBezTo>
                        <a:cubicBezTo>
                          <a:pt x="2093058" y="2539150"/>
                          <a:pt x="2180702" y="2426247"/>
                          <a:pt x="2187910" y="2393296"/>
                        </a:cubicBezTo>
                        <a:cubicBezTo>
                          <a:pt x="2195118" y="2360345"/>
                          <a:pt x="2166168" y="2367185"/>
                          <a:pt x="2154458" y="2363728"/>
                        </a:cubicBezTo>
                        <a:cubicBezTo>
                          <a:pt x="2142748" y="2360271"/>
                          <a:pt x="2096793" y="2459493"/>
                          <a:pt x="2055604" y="2437869"/>
                        </a:cubicBezTo>
                        <a:cubicBezTo>
                          <a:pt x="2014415" y="2416245"/>
                          <a:pt x="1987289" y="2247486"/>
                          <a:pt x="1944040" y="2167167"/>
                        </a:cubicBezTo>
                        <a:cubicBezTo>
                          <a:pt x="1900791" y="2086848"/>
                          <a:pt x="1809351" y="2028757"/>
                          <a:pt x="1796112" y="1955955"/>
                        </a:cubicBezTo>
                        <a:cubicBezTo>
                          <a:pt x="1874313" y="1892950"/>
                          <a:pt x="1828035" y="1820678"/>
                          <a:pt x="1854808" y="1763013"/>
                        </a:cubicBezTo>
                        <a:cubicBezTo>
                          <a:pt x="1881581" y="1705348"/>
                          <a:pt x="1934243" y="1668969"/>
                          <a:pt x="1956750" y="1609966"/>
                        </a:cubicBezTo>
                        <a:cubicBezTo>
                          <a:pt x="1979257" y="1550963"/>
                          <a:pt x="2011384" y="1440915"/>
                          <a:pt x="2045365" y="1408993"/>
                        </a:cubicBezTo>
                        <a:cubicBezTo>
                          <a:pt x="2079346" y="1377071"/>
                          <a:pt x="2087526" y="1418436"/>
                          <a:pt x="2111210" y="1399901"/>
                        </a:cubicBezTo>
                        <a:cubicBezTo>
                          <a:pt x="2134894" y="1381366"/>
                          <a:pt x="2113269" y="1325967"/>
                          <a:pt x="2148280" y="1323907"/>
                        </a:cubicBezTo>
                        <a:cubicBezTo>
                          <a:pt x="2183291" y="1321847"/>
                          <a:pt x="2248016" y="1354769"/>
                          <a:pt x="2275819" y="1341383"/>
                        </a:cubicBezTo>
                        <a:cubicBezTo>
                          <a:pt x="2302421" y="1328575"/>
                          <a:pt x="2323501" y="1280726"/>
                          <a:pt x="2309975" y="1272357"/>
                        </a:cubicBezTo>
                        <a:lnTo>
                          <a:pt x="2329285" y="1261629"/>
                        </a:lnTo>
                        <a:lnTo>
                          <a:pt x="2337101" y="1171752"/>
                        </a:lnTo>
                        <a:lnTo>
                          <a:pt x="2407439" y="1179568"/>
                        </a:lnTo>
                        <a:lnTo>
                          <a:pt x="2485593" y="1101414"/>
                        </a:lnTo>
                        <a:lnTo>
                          <a:pt x="2509039" y="1042799"/>
                        </a:lnTo>
                        <a:lnTo>
                          <a:pt x="2544208" y="1042799"/>
                        </a:lnTo>
                        <a:lnTo>
                          <a:pt x="2618454" y="980275"/>
                        </a:lnTo>
                        <a:lnTo>
                          <a:pt x="2645808" y="917752"/>
                        </a:lnTo>
                        <a:lnTo>
                          <a:pt x="2688793" y="913845"/>
                        </a:lnTo>
                        <a:lnTo>
                          <a:pt x="2688793" y="882583"/>
                        </a:lnTo>
                        <a:lnTo>
                          <a:pt x="2692701" y="878675"/>
                        </a:lnTo>
                        <a:lnTo>
                          <a:pt x="2665347" y="859137"/>
                        </a:lnTo>
                        <a:lnTo>
                          <a:pt x="2708331" y="823968"/>
                        </a:lnTo>
                        <a:lnTo>
                          <a:pt x="2747408" y="788799"/>
                        </a:lnTo>
                        <a:lnTo>
                          <a:pt x="2778670" y="761445"/>
                        </a:lnTo>
                        <a:lnTo>
                          <a:pt x="2806024" y="718460"/>
                        </a:lnTo>
                        <a:lnTo>
                          <a:pt x="2852916" y="706737"/>
                        </a:lnTo>
                        <a:lnTo>
                          <a:pt x="2884177" y="714552"/>
                        </a:lnTo>
                        <a:lnTo>
                          <a:pt x="2907624" y="722368"/>
                        </a:lnTo>
                        <a:lnTo>
                          <a:pt x="2950608" y="695014"/>
                        </a:lnTo>
                        <a:lnTo>
                          <a:pt x="2942793" y="644214"/>
                        </a:lnTo>
                        <a:lnTo>
                          <a:pt x="3009224" y="593414"/>
                        </a:lnTo>
                        <a:lnTo>
                          <a:pt x="3044393" y="597322"/>
                        </a:lnTo>
                        <a:lnTo>
                          <a:pt x="3063931" y="566060"/>
                        </a:lnTo>
                        <a:lnTo>
                          <a:pt x="3063931" y="550429"/>
                        </a:lnTo>
                        <a:lnTo>
                          <a:pt x="3091285" y="534799"/>
                        </a:lnTo>
                        <a:lnTo>
                          <a:pt x="3056116" y="534799"/>
                        </a:lnTo>
                        <a:lnTo>
                          <a:pt x="3056116" y="507445"/>
                        </a:lnTo>
                        <a:lnTo>
                          <a:pt x="3020947" y="472275"/>
                        </a:lnTo>
                        <a:lnTo>
                          <a:pt x="3032670" y="437106"/>
                        </a:lnTo>
                        <a:lnTo>
                          <a:pt x="3017039" y="405845"/>
                        </a:lnTo>
                        <a:lnTo>
                          <a:pt x="2985777" y="366768"/>
                        </a:lnTo>
                        <a:lnTo>
                          <a:pt x="2981870" y="327691"/>
                        </a:lnTo>
                        <a:lnTo>
                          <a:pt x="2970147" y="308152"/>
                        </a:lnTo>
                        <a:lnTo>
                          <a:pt x="2938885" y="292522"/>
                        </a:lnTo>
                        <a:lnTo>
                          <a:pt x="2942793" y="265168"/>
                        </a:lnTo>
                        <a:lnTo>
                          <a:pt x="2974054" y="261260"/>
                        </a:lnTo>
                        <a:lnTo>
                          <a:pt x="3001408" y="272983"/>
                        </a:lnTo>
                        <a:lnTo>
                          <a:pt x="3028762" y="269075"/>
                        </a:lnTo>
                        <a:lnTo>
                          <a:pt x="3044393" y="226091"/>
                        </a:lnTo>
                        <a:lnTo>
                          <a:pt x="3056116" y="179199"/>
                        </a:lnTo>
                        <a:lnTo>
                          <a:pt x="3087377" y="144029"/>
                        </a:lnTo>
                        <a:lnTo>
                          <a:pt x="3122547" y="140122"/>
                        </a:lnTo>
                        <a:lnTo>
                          <a:pt x="3149901" y="85414"/>
                        </a:lnTo>
                        <a:lnTo>
                          <a:pt x="3157716" y="50245"/>
                        </a:lnTo>
                        <a:lnTo>
                          <a:pt x="3165531" y="30706"/>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grpSp>
            <p:grpSp>
              <p:nvGrpSpPr>
                <p:cNvPr id="69" name="Scotland"/>
                <p:cNvGrpSpPr/>
                <p:nvPr/>
              </p:nvGrpSpPr>
              <p:grpSpPr bwMode="gray">
                <a:xfrm>
                  <a:off x="3519338" y="1224531"/>
                  <a:ext cx="1912118" cy="2857851"/>
                  <a:chOff x="3512634" y="2710543"/>
                  <a:chExt cx="5055104" cy="7555364"/>
                </a:xfrm>
                <a:solidFill>
                  <a:schemeClr val="accent2"/>
                </a:solidFill>
              </p:grpSpPr>
              <p:sp>
                <p:nvSpPr>
                  <p:cNvPr id="71" name="Jura"/>
                  <p:cNvSpPr/>
                  <p:nvPr/>
                </p:nvSpPr>
                <p:spPr bwMode="gray">
                  <a:xfrm>
                    <a:off x="4817269" y="7984331"/>
                    <a:ext cx="352425" cy="550069"/>
                  </a:xfrm>
                  <a:custGeom>
                    <a:avLst/>
                    <a:gdLst>
                      <a:gd name="connsiteX0" fmla="*/ 335756 w 352425"/>
                      <a:gd name="connsiteY0" fmla="*/ 0 h 550069"/>
                      <a:gd name="connsiteX1" fmla="*/ 176212 w 352425"/>
                      <a:gd name="connsiteY1" fmla="*/ 135732 h 550069"/>
                      <a:gd name="connsiteX2" fmla="*/ 114300 w 352425"/>
                      <a:gd name="connsiteY2" fmla="*/ 176213 h 550069"/>
                      <a:gd name="connsiteX3" fmla="*/ 114300 w 352425"/>
                      <a:gd name="connsiteY3" fmla="*/ 202407 h 550069"/>
                      <a:gd name="connsiteX4" fmla="*/ 76200 w 352425"/>
                      <a:gd name="connsiteY4" fmla="*/ 250032 h 550069"/>
                      <a:gd name="connsiteX5" fmla="*/ 104775 w 352425"/>
                      <a:gd name="connsiteY5" fmla="*/ 276225 h 550069"/>
                      <a:gd name="connsiteX6" fmla="*/ 135731 w 352425"/>
                      <a:gd name="connsiteY6" fmla="*/ 273844 h 550069"/>
                      <a:gd name="connsiteX7" fmla="*/ 173831 w 352425"/>
                      <a:gd name="connsiteY7" fmla="*/ 254794 h 550069"/>
                      <a:gd name="connsiteX8" fmla="*/ 185737 w 352425"/>
                      <a:gd name="connsiteY8" fmla="*/ 266700 h 550069"/>
                      <a:gd name="connsiteX9" fmla="*/ 161925 w 352425"/>
                      <a:gd name="connsiteY9" fmla="*/ 285750 h 550069"/>
                      <a:gd name="connsiteX10" fmla="*/ 114300 w 352425"/>
                      <a:gd name="connsiteY10" fmla="*/ 295275 h 550069"/>
                      <a:gd name="connsiteX11" fmla="*/ 54769 w 352425"/>
                      <a:gd name="connsiteY11" fmla="*/ 300038 h 550069"/>
                      <a:gd name="connsiteX12" fmla="*/ 14287 w 352425"/>
                      <a:gd name="connsiteY12" fmla="*/ 373857 h 550069"/>
                      <a:gd name="connsiteX13" fmla="*/ 0 w 352425"/>
                      <a:gd name="connsiteY13" fmla="*/ 392907 h 550069"/>
                      <a:gd name="connsiteX14" fmla="*/ 4762 w 352425"/>
                      <a:gd name="connsiteY14" fmla="*/ 435769 h 550069"/>
                      <a:gd name="connsiteX15" fmla="*/ 16669 w 352425"/>
                      <a:gd name="connsiteY15" fmla="*/ 483394 h 550069"/>
                      <a:gd name="connsiteX16" fmla="*/ 35719 w 352425"/>
                      <a:gd name="connsiteY16" fmla="*/ 531019 h 550069"/>
                      <a:gd name="connsiteX17" fmla="*/ 85725 w 352425"/>
                      <a:gd name="connsiteY17" fmla="*/ 538163 h 550069"/>
                      <a:gd name="connsiteX18" fmla="*/ 109537 w 352425"/>
                      <a:gd name="connsiteY18" fmla="*/ 550069 h 550069"/>
                      <a:gd name="connsiteX19" fmla="*/ 126206 w 352425"/>
                      <a:gd name="connsiteY19" fmla="*/ 531019 h 550069"/>
                      <a:gd name="connsiteX20" fmla="*/ 128587 w 352425"/>
                      <a:gd name="connsiteY20" fmla="*/ 483394 h 550069"/>
                      <a:gd name="connsiteX21" fmla="*/ 126206 w 352425"/>
                      <a:gd name="connsiteY21" fmla="*/ 435769 h 550069"/>
                      <a:gd name="connsiteX22" fmla="*/ 152400 w 352425"/>
                      <a:gd name="connsiteY22" fmla="*/ 421482 h 550069"/>
                      <a:gd name="connsiteX23" fmla="*/ 178594 w 352425"/>
                      <a:gd name="connsiteY23" fmla="*/ 428625 h 550069"/>
                      <a:gd name="connsiteX24" fmla="*/ 178594 w 352425"/>
                      <a:gd name="connsiteY24" fmla="*/ 400050 h 550069"/>
                      <a:gd name="connsiteX25" fmla="*/ 204787 w 352425"/>
                      <a:gd name="connsiteY25" fmla="*/ 338138 h 550069"/>
                      <a:gd name="connsiteX26" fmla="*/ 233362 w 352425"/>
                      <a:gd name="connsiteY26" fmla="*/ 276225 h 550069"/>
                      <a:gd name="connsiteX27" fmla="*/ 280987 w 352425"/>
                      <a:gd name="connsiteY27" fmla="*/ 195263 h 550069"/>
                      <a:gd name="connsiteX28" fmla="*/ 314325 w 352425"/>
                      <a:gd name="connsiteY28" fmla="*/ 133350 h 550069"/>
                      <a:gd name="connsiteX29" fmla="*/ 333375 w 352425"/>
                      <a:gd name="connsiteY29" fmla="*/ 92869 h 550069"/>
                      <a:gd name="connsiteX30" fmla="*/ 326231 w 352425"/>
                      <a:gd name="connsiteY30" fmla="*/ 64294 h 550069"/>
                      <a:gd name="connsiteX31" fmla="*/ 352425 w 352425"/>
                      <a:gd name="connsiteY31" fmla="*/ 57150 h 550069"/>
                      <a:gd name="connsiteX32" fmla="*/ 335756 w 352425"/>
                      <a:gd name="connsiteY3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2425" h="550069">
                        <a:moveTo>
                          <a:pt x="335756" y="0"/>
                        </a:moveTo>
                        <a:lnTo>
                          <a:pt x="176212" y="135732"/>
                        </a:lnTo>
                        <a:lnTo>
                          <a:pt x="114300" y="176213"/>
                        </a:lnTo>
                        <a:lnTo>
                          <a:pt x="114300" y="202407"/>
                        </a:lnTo>
                        <a:lnTo>
                          <a:pt x="76200" y="250032"/>
                        </a:lnTo>
                        <a:lnTo>
                          <a:pt x="104775" y="276225"/>
                        </a:lnTo>
                        <a:lnTo>
                          <a:pt x="135731" y="273844"/>
                        </a:lnTo>
                        <a:lnTo>
                          <a:pt x="173831" y="254794"/>
                        </a:lnTo>
                        <a:lnTo>
                          <a:pt x="185737" y="266700"/>
                        </a:lnTo>
                        <a:lnTo>
                          <a:pt x="161925" y="285750"/>
                        </a:lnTo>
                        <a:lnTo>
                          <a:pt x="114300" y="295275"/>
                        </a:lnTo>
                        <a:lnTo>
                          <a:pt x="54769" y="300038"/>
                        </a:lnTo>
                        <a:lnTo>
                          <a:pt x="14287" y="373857"/>
                        </a:lnTo>
                        <a:lnTo>
                          <a:pt x="0" y="392907"/>
                        </a:lnTo>
                        <a:lnTo>
                          <a:pt x="4762" y="435769"/>
                        </a:lnTo>
                        <a:lnTo>
                          <a:pt x="16669" y="483394"/>
                        </a:lnTo>
                        <a:lnTo>
                          <a:pt x="35719" y="531019"/>
                        </a:lnTo>
                        <a:lnTo>
                          <a:pt x="85725" y="538163"/>
                        </a:lnTo>
                        <a:lnTo>
                          <a:pt x="109537" y="550069"/>
                        </a:lnTo>
                        <a:lnTo>
                          <a:pt x="126206" y="531019"/>
                        </a:lnTo>
                        <a:lnTo>
                          <a:pt x="128587" y="483394"/>
                        </a:lnTo>
                        <a:lnTo>
                          <a:pt x="126206" y="435769"/>
                        </a:lnTo>
                        <a:lnTo>
                          <a:pt x="152400" y="421482"/>
                        </a:lnTo>
                        <a:lnTo>
                          <a:pt x="178594" y="428625"/>
                        </a:lnTo>
                        <a:lnTo>
                          <a:pt x="178594" y="400050"/>
                        </a:lnTo>
                        <a:lnTo>
                          <a:pt x="204787" y="338138"/>
                        </a:lnTo>
                        <a:lnTo>
                          <a:pt x="233362" y="276225"/>
                        </a:lnTo>
                        <a:lnTo>
                          <a:pt x="280987" y="195263"/>
                        </a:lnTo>
                        <a:lnTo>
                          <a:pt x="314325" y="133350"/>
                        </a:lnTo>
                        <a:lnTo>
                          <a:pt x="333375" y="92869"/>
                        </a:lnTo>
                        <a:lnTo>
                          <a:pt x="326231" y="64294"/>
                        </a:lnTo>
                        <a:lnTo>
                          <a:pt x="352425" y="57150"/>
                        </a:lnTo>
                        <a:lnTo>
                          <a:pt x="335756"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2" name="Colonsay"/>
                  <p:cNvSpPr/>
                  <p:nvPr/>
                </p:nvSpPr>
                <p:spPr bwMode="gray">
                  <a:xfrm>
                    <a:off x="4672013" y="7996238"/>
                    <a:ext cx="114300" cy="214312"/>
                  </a:xfrm>
                  <a:custGeom>
                    <a:avLst/>
                    <a:gdLst>
                      <a:gd name="connsiteX0" fmla="*/ 11906 w 114300"/>
                      <a:gd name="connsiteY0" fmla="*/ 214312 h 214312"/>
                      <a:gd name="connsiteX1" fmla="*/ 35718 w 114300"/>
                      <a:gd name="connsiteY1" fmla="*/ 183356 h 214312"/>
                      <a:gd name="connsiteX2" fmla="*/ 57150 w 114300"/>
                      <a:gd name="connsiteY2" fmla="*/ 166687 h 214312"/>
                      <a:gd name="connsiteX3" fmla="*/ 57150 w 114300"/>
                      <a:gd name="connsiteY3" fmla="*/ 154781 h 214312"/>
                      <a:gd name="connsiteX4" fmla="*/ 73818 w 114300"/>
                      <a:gd name="connsiteY4" fmla="*/ 157162 h 214312"/>
                      <a:gd name="connsiteX5" fmla="*/ 69056 w 114300"/>
                      <a:gd name="connsiteY5" fmla="*/ 128587 h 214312"/>
                      <a:gd name="connsiteX6" fmla="*/ 64293 w 114300"/>
                      <a:gd name="connsiteY6" fmla="*/ 104775 h 214312"/>
                      <a:gd name="connsiteX7" fmla="*/ 92868 w 114300"/>
                      <a:gd name="connsiteY7" fmla="*/ 80962 h 214312"/>
                      <a:gd name="connsiteX8" fmla="*/ 85725 w 114300"/>
                      <a:gd name="connsiteY8" fmla="*/ 61912 h 214312"/>
                      <a:gd name="connsiteX9" fmla="*/ 114300 w 114300"/>
                      <a:gd name="connsiteY9" fmla="*/ 52387 h 214312"/>
                      <a:gd name="connsiteX10" fmla="*/ 104775 w 114300"/>
                      <a:gd name="connsiteY10" fmla="*/ 26193 h 214312"/>
                      <a:gd name="connsiteX11" fmla="*/ 109537 w 114300"/>
                      <a:gd name="connsiteY11" fmla="*/ 0 h 214312"/>
                      <a:gd name="connsiteX12" fmla="*/ 80962 w 114300"/>
                      <a:gd name="connsiteY12" fmla="*/ 21431 h 214312"/>
                      <a:gd name="connsiteX13" fmla="*/ 71437 w 114300"/>
                      <a:gd name="connsiteY13" fmla="*/ 35718 h 214312"/>
                      <a:gd name="connsiteX14" fmla="*/ 76200 w 114300"/>
                      <a:gd name="connsiteY14" fmla="*/ 47625 h 214312"/>
                      <a:gd name="connsiteX15" fmla="*/ 69056 w 114300"/>
                      <a:gd name="connsiteY15" fmla="*/ 52387 h 214312"/>
                      <a:gd name="connsiteX16" fmla="*/ 52387 w 114300"/>
                      <a:gd name="connsiteY16" fmla="*/ 40481 h 214312"/>
                      <a:gd name="connsiteX17" fmla="*/ 14287 w 114300"/>
                      <a:gd name="connsiteY17" fmla="*/ 76200 h 214312"/>
                      <a:gd name="connsiteX18" fmla="*/ 9525 w 114300"/>
                      <a:gd name="connsiteY18" fmla="*/ 102393 h 214312"/>
                      <a:gd name="connsiteX19" fmla="*/ 0 w 114300"/>
                      <a:gd name="connsiteY19" fmla="*/ 114300 h 214312"/>
                      <a:gd name="connsiteX20" fmla="*/ 0 w 114300"/>
                      <a:gd name="connsiteY20" fmla="*/ 142875 h 214312"/>
                      <a:gd name="connsiteX21" fmla="*/ 14287 w 114300"/>
                      <a:gd name="connsiteY21" fmla="*/ 147637 h 214312"/>
                      <a:gd name="connsiteX22" fmla="*/ 16668 w 114300"/>
                      <a:gd name="connsiteY22" fmla="*/ 157162 h 214312"/>
                      <a:gd name="connsiteX23" fmla="*/ 35718 w 114300"/>
                      <a:gd name="connsiteY23" fmla="*/ 152400 h 214312"/>
                      <a:gd name="connsiteX24" fmla="*/ 11906 w 114300"/>
                      <a:gd name="connsiteY24" fmla="*/ 214312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 h="214312">
                        <a:moveTo>
                          <a:pt x="11906" y="214312"/>
                        </a:moveTo>
                        <a:lnTo>
                          <a:pt x="35718" y="183356"/>
                        </a:lnTo>
                        <a:lnTo>
                          <a:pt x="57150" y="166687"/>
                        </a:lnTo>
                        <a:lnTo>
                          <a:pt x="57150" y="154781"/>
                        </a:lnTo>
                        <a:lnTo>
                          <a:pt x="73818" y="157162"/>
                        </a:lnTo>
                        <a:lnTo>
                          <a:pt x="69056" y="128587"/>
                        </a:lnTo>
                        <a:lnTo>
                          <a:pt x="64293" y="104775"/>
                        </a:lnTo>
                        <a:lnTo>
                          <a:pt x="92868" y="80962"/>
                        </a:lnTo>
                        <a:lnTo>
                          <a:pt x="85725" y="61912"/>
                        </a:lnTo>
                        <a:lnTo>
                          <a:pt x="114300" y="52387"/>
                        </a:lnTo>
                        <a:lnTo>
                          <a:pt x="104775" y="26193"/>
                        </a:lnTo>
                        <a:lnTo>
                          <a:pt x="109537" y="0"/>
                        </a:lnTo>
                        <a:lnTo>
                          <a:pt x="80962" y="21431"/>
                        </a:lnTo>
                        <a:lnTo>
                          <a:pt x="71437" y="35718"/>
                        </a:lnTo>
                        <a:lnTo>
                          <a:pt x="76200" y="47625"/>
                        </a:lnTo>
                        <a:lnTo>
                          <a:pt x="69056" y="52387"/>
                        </a:lnTo>
                        <a:lnTo>
                          <a:pt x="52387" y="40481"/>
                        </a:lnTo>
                        <a:lnTo>
                          <a:pt x="14287" y="76200"/>
                        </a:lnTo>
                        <a:lnTo>
                          <a:pt x="9525" y="102393"/>
                        </a:lnTo>
                        <a:lnTo>
                          <a:pt x="0" y="114300"/>
                        </a:lnTo>
                        <a:lnTo>
                          <a:pt x="0" y="142875"/>
                        </a:lnTo>
                        <a:lnTo>
                          <a:pt x="14287" y="147637"/>
                        </a:lnTo>
                        <a:lnTo>
                          <a:pt x="16668" y="157162"/>
                        </a:lnTo>
                        <a:lnTo>
                          <a:pt x="35718" y="152400"/>
                        </a:lnTo>
                        <a:lnTo>
                          <a:pt x="11906" y="214312"/>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3" name="Isle of Tiree"/>
                  <p:cNvSpPr/>
                  <p:nvPr/>
                </p:nvSpPr>
                <p:spPr bwMode="gray">
                  <a:xfrm>
                    <a:off x="4050506" y="7341394"/>
                    <a:ext cx="228600" cy="178594"/>
                  </a:xfrm>
                  <a:custGeom>
                    <a:avLst/>
                    <a:gdLst>
                      <a:gd name="connsiteX0" fmla="*/ 66675 w 228600"/>
                      <a:gd name="connsiteY0" fmla="*/ 35719 h 178594"/>
                      <a:gd name="connsiteX1" fmla="*/ 21432 w 228600"/>
                      <a:gd name="connsiteY1" fmla="*/ 61912 h 178594"/>
                      <a:gd name="connsiteX2" fmla="*/ 0 w 228600"/>
                      <a:gd name="connsiteY2" fmla="*/ 76200 h 178594"/>
                      <a:gd name="connsiteX3" fmla="*/ 7144 w 228600"/>
                      <a:gd name="connsiteY3" fmla="*/ 92869 h 178594"/>
                      <a:gd name="connsiteX4" fmla="*/ 4763 w 228600"/>
                      <a:gd name="connsiteY4" fmla="*/ 166687 h 178594"/>
                      <a:gd name="connsiteX5" fmla="*/ 33338 w 228600"/>
                      <a:gd name="connsiteY5" fmla="*/ 152400 h 178594"/>
                      <a:gd name="connsiteX6" fmla="*/ 33338 w 228600"/>
                      <a:gd name="connsiteY6" fmla="*/ 166687 h 178594"/>
                      <a:gd name="connsiteX7" fmla="*/ 50007 w 228600"/>
                      <a:gd name="connsiteY7" fmla="*/ 173831 h 178594"/>
                      <a:gd name="connsiteX8" fmla="*/ 64294 w 228600"/>
                      <a:gd name="connsiteY8" fmla="*/ 178594 h 178594"/>
                      <a:gd name="connsiteX9" fmla="*/ 78582 w 228600"/>
                      <a:gd name="connsiteY9" fmla="*/ 169069 h 178594"/>
                      <a:gd name="connsiteX10" fmla="*/ 80963 w 228600"/>
                      <a:gd name="connsiteY10" fmla="*/ 145256 h 178594"/>
                      <a:gd name="connsiteX11" fmla="*/ 66675 w 228600"/>
                      <a:gd name="connsiteY11" fmla="*/ 123825 h 178594"/>
                      <a:gd name="connsiteX12" fmla="*/ 107157 w 228600"/>
                      <a:gd name="connsiteY12" fmla="*/ 95250 h 178594"/>
                      <a:gd name="connsiteX13" fmla="*/ 130969 w 228600"/>
                      <a:gd name="connsiteY13" fmla="*/ 109537 h 178594"/>
                      <a:gd name="connsiteX14" fmla="*/ 152400 w 228600"/>
                      <a:gd name="connsiteY14" fmla="*/ 104775 h 178594"/>
                      <a:gd name="connsiteX15" fmla="*/ 152400 w 228600"/>
                      <a:gd name="connsiteY15" fmla="*/ 83344 h 178594"/>
                      <a:gd name="connsiteX16" fmla="*/ 147638 w 228600"/>
                      <a:gd name="connsiteY16" fmla="*/ 61912 h 178594"/>
                      <a:gd name="connsiteX17" fmla="*/ 147638 w 228600"/>
                      <a:gd name="connsiteY17" fmla="*/ 47625 h 178594"/>
                      <a:gd name="connsiteX18" fmla="*/ 180975 w 228600"/>
                      <a:gd name="connsiteY18" fmla="*/ 45244 h 178594"/>
                      <a:gd name="connsiteX19" fmla="*/ 204788 w 228600"/>
                      <a:gd name="connsiteY19" fmla="*/ 54769 h 178594"/>
                      <a:gd name="connsiteX20" fmla="*/ 228600 w 228600"/>
                      <a:gd name="connsiteY20" fmla="*/ 47625 h 178594"/>
                      <a:gd name="connsiteX21" fmla="*/ 219075 w 228600"/>
                      <a:gd name="connsiteY21" fmla="*/ 11906 h 178594"/>
                      <a:gd name="connsiteX22" fmla="*/ 207169 w 228600"/>
                      <a:gd name="connsiteY22" fmla="*/ 0 h 178594"/>
                      <a:gd name="connsiteX23" fmla="*/ 185738 w 228600"/>
                      <a:gd name="connsiteY23" fmla="*/ 9525 h 178594"/>
                      <a:gd name="connsiteX24" fmla="*/ 183357 w 228600"/>
                      <a:gd name="connsiteY24" fmla="*/ 21431 h 178594"/>
                      <a:gd name="connsiteX25" fmla="*/ 157163 w 228600"/>
                      <a:gd name="connsiteY25" fmla="*/ 26194 h 178594"/>
                      <a:gd name="connsiteX26" fmla="*/ 142875 w 228600"/>
                      <a:gd name="connsiteY26" fmla="*/ 11906 h 178594"/>
                      <a:gd name="connsiteX27" fmla="*/ 66675 w 228600"/>
                      <a:gd name="connsiteY27" fmla="*/ 35719 h 178594"/>
                      <a:gd name="connsiteX0" fmla="*/ 66675 w 228600"/>
                      <a:gd name="connsiteY0" fmla="*/ 35719 h 178594"/>
                      <a:gd name="connsiteX1" fmla="*/ 21432 w 228600"/>
                      <a:gd name="connsiteY1" fmla="*/ 61912 h 178594"/>
                      <a:gd name="connsiteX2" fmla="*/ 0 w 228600"/>
                      <a:gd name="connsiteY2" fmla="*/ 76200 h 178594"/>
                      <a:gd name="connsiteX3" fmla="*/ 7144 w 228600"/>
                      <a:gd name="connsiteY3" fmla="*/ 92869 h 178594"/>
                      <a:gd name="connsiteX4" fmla="*/ 4763 w 228600"/>
                      <a:gd name="connsiteY4" fmla="*/ 166687 h 178594"/>
                      <a:gd name="connsiteX5" fmla="*/ 33338 w 228600"/>
                      <a:gd name="connsiteY5" fmla="*/ 152400 h 178594"/>
                      <a:gd name="connsiteX6" fmla="*/ 33338 w 228600"/>
                      <a:gd name="connsiteY6" fmla="*/ 166687 h 178594"/>
                      <a:gd name="connsiteX7" fmla="*/ 50007 w 228600"/>
                      <a:gd name="connsiteY7" fmla="*/ 173831 h 178594"/>
                      <a:gd name="connsiteX8" fmla="*/ 64294 w 228600"/>
                      <a:gd name="connsiteY8" fmla="*/ 178594 h 178594"/>
                      <a:gd name="connsiteX9" fmla="*/ 78582 w 228600"/>
                      <a:gd name="connsiteY9" fmla="*/ 169069 h 178594"/>
                      <a:gd name="connsiteX10" fmla="*/ 80963 w 228600"/>
                      <a:gd name="connsiteY10" fmla="*/ 145256 h 178594"/>
                      <a:gd name="connsiteX11" fmla="*/ 66675 w 228600"/>
                      <a:gd name="connsiteY11" fmla="*/ 123825 h 178594"/>
                      <a:gd name="connsiteX12" fmla="*/ 107157 w 228600"/>
                      <a:gd name="connsiteY12" fmla="*/ 95250 h 178594"/>
                      <a:gd name="connsiteX13" fmla="*/ 130969 w 228600"/>
                      <a:gd name="connsiteY13" fmla="*/ 109537 h 178594"/>
                      <a:gd name="connsiteX14" fmla="*/ 152400 w 228600"/>
                      <a:gd name="connsiteY14" fmla="*/ 104775 h 178594"/>
                      <a:gd name="connsiteX15" fmla="*/ 152400 w 228600"/>
                      <a:gd name="connsiteY15" fmla="*/ 83344 h 178594"/>
                      <a:gd name="connsiteX16" fmla="*/ 147638 w 228600"/>
                      <a:gd name="connsiteY16" fmla="*/ 61912 h 178594"/>
                      <a:gd name="connsiteX17" fmla="*/ 147638 w 228600"/>
                      <a:gd name="connsiteY17" fmla="*/ 47625 h 178594"/>
                      <a:gd name="connsiteX18" fmla="*/ 180975 w 228600"/>
                      <a:gd name="connsiteY18" fmla="*/ 45244 h 178594"/>
                      <a:gd name="connsiteX19" fmla="*/ 204788 w 228600"/>
                      <a:gd name="connsiteY19" fmla="*/ 54769 h 178594"/>
                      <a:gd name="connsiteX20" fmla="*/ 228600 w 228600"/>
                      <a:gd name="connsiteY20" fmla="*/ 47625 h 178594"/>
                      <a:gd name="connsiteX21" fmla="*/ 219075 w 228600"/>
                      <a:gd name="connsiteY21" fmla="*/ 11906 h 178594"/>
                      <a:gd name="connsiteX22" fmla="*/ 207169 w 228600"/>
                      <a:gd name="connsiteY22" fmla="*/ 0 h 178594"/>
                      <a:gd name="connsiteX23" fmla="*/ 185738 w 228600"/>
                      <a:gd name="connsiteY23" fmla="*/ 9525 h 178594"/>
                      <a:gd name="connsiteX24" fmla="*/ 183357 w 228600"/>
                      <a:gd name="connsiteY24" fmla="*/ 21431 h 178594"/>
                      <a:gd name="connsiteX25" fmla="*/ 157163 w 228600"/>
                      <a:gd name="connsiteY25" fmla="*/ 26194 h 178594"/>
                      <a:gd name="connsiteX26" fmla="*/ 142875 w 228600"/>
                      <a:gd name="connsiteY26" fmla="*/ 11906 h 178594"/>
                      <a:gd name="connsiteX27" fmla="*/ 95250 w 228600"/>
                      <a:gd name="connsiteY27" fmla="*/ 64294 h 178594"/>
                      <a:gd name="connsiteX28" fmla="*/ 66675 w 228600"/>
                      <a:gd name="connsiteY28" fmla="*/ 35719 h 178594"/>
                      <a:gd name="connsiteX0" fmla="*/ 66675 w 228600"/>
                      <a:gd name="connsiteY0" fmla="*/ 35719 h 178594"/>
                      <a:gd name="connsiteX1" fmla="*/ 28575 w 228600"/>
                      <a:gd name="connsiteY1" fmla="*/ 38100 h 178594"/>
                      <a:gd name="connsiteX2" fmla="*/ 21432 w 228600"/>
                      <a:gd name="connsiteY2" fmla="*/ 61912 h 178594"/>
                      <a:gd name="connsiteX3" fmla="*/ 0 w 228600"/>
                      <a:gd name="connsiteY3" fmla="*/ 76200 h 178594"/>
                      <a:gd name="connsiteX4" fmla="*/ 7144 w 228600"/>
                      <a:gd name="connsiteY4" fmla="*/ 92869 h 178594"/>
                      <a:gd name="connsiteX5" fmla="*/ 4763 w 228600"/>
                      <a:gd name="connsiteY5" fmla="*/ 166687 h 178594"/>
                      <a:gd name="connsiteX6" fmla="*/ 33338 w 228600"/>
                      <a:gd name="connsiteY6" fmla="*/ 152400 h 178594"/>
                      <a:gd name="connsiteX7" fmla="*/ 33338 w 228600"/>
                      <a:gd name="connsiteY7" fmla="*/ 166687 h 178594"/>
                      <a:gd name="connsiteX8" fmla="*/ 50007 w 228600"/>
                      <a:gd name="connsiteY8" fmla="*/ 173831 h 178594"/>
                      <a:gd name="connsiteX9" fmla="*/ 64294 w 228600"/>
                      <a:gd name="connsiteY9" fmla="*/ 178594 h 178594"/>
                      <a:gd name="connsiteX10" fmla="*/ 78582 w 228600"/>
                      <a:gd name="connsiteY10" fmla="*/ 169069 h 178594"/>
                      <a:gd name="connsiteX11" fmla="*/ 80963 w 228600"/>
                      <a:gd name="connsiteY11" fmla="*/ 145256 h 178594"/>
                      <a:gd name="connsiteX12" fmla="*/ 66675 w 228600"/>
                      <a:gd name="connsiteY12" fmla="*/ 123825 h 178594"/>
                      <a:gd name="connsiteX13" fmla="*/ 107157 w 228600"/>
                      <a:gd name="connsiteY13" fmla="*/ 95250 h 178594"/>
                      <a:gd name="connsiteX14" fmla="*/ 130969 w 228600"/>
                      <a:gd name="connsiteY14" fmla="*/ 109537 h 178594"/>
                      <a:gd name="connsiteX15" fmla="*/ 152400 w 228600"/>
                      <a:gd name="connsiteY15" fmla="*/ 104775 h 178594"/>
                      <a:gd name="connsiteX16" fmla="*/ 152400 w 228600"/>
                      <a:gd name="connsiteY16" fmla="*/ 83344 h 178594"/>
                      <a:gd name="connsiteX17" fmla="*/ 147638 w 228600"/>
                      <a:gd name="connsiteY17" fmla="*/ 61912 h 178594"/>
                      <a:gd name="connsiteX18" fmla="*/ 147638 w 228600"/>
                      <a:gd name="connsiteY18" fmla="*/ 47625 h 178594"/>
                      <a:gd name="connsiteX19" fmla="*/ 180975 w 228600"/>
                      <a:gd name="connsiteY19" fmla="*/ 45244 h 178594"/>
                      <a:gd name="connsiteX20" fmla="*/ 204788 w 228600"/>
                      <a:gd name="connsiteY20" fmla="*/ 54769 h 178594"/>
                      <a:gd name="connsiteX21" fmla="*/ 228600 w 228600"/>
                      <a:gd name="connsiteY21" fmla="*/ 47625 h 178594"/>
                      <a:gd name="connsiteX22" fmla="*/ 219075 w 228600"/>
                      <a:gd name="connsiteY22" fmla="*/ 11906 h 178594"/>
                      <a:gd name="connsiteX23" fmla="*/ 207169 w 228600"/>
                      <a:gd name="connsiteY23" fmla="*/ 0 h 178594"/>
                      <a:gd name="connsiteX24" fmla="*/ 185738 w 228600"/>
                      <a:gd name="connsiteY24" fmla="*/ 9525 h 178594"/>
                      <a:gd name="connsiteX25" fmla="*/ 183357 w 228600"/>
                      <a:gd name="connsiteY25" fmla="*/ 21431 h 178594"/>
                      <a:gd name="connsiteX26" fmla="*/ 157163 w 228600"/>
                      <a:gd name="connsiteY26" fmla="*/ 26194 h 178594"/>
                      <a:gd name="connsiteX27" fmla="*/ 142875 w 228600"/>
                      <a:gd name="connsiteY27" fmla="*/ 11906 h 178594"/>
                      <a:gd name="connsiteX28" fmla="*/ 95250 w 228600"/>
                      <a:gd name="connsiteY28" fmla="*/ 64294 h 178594"/>
                      <a:gd name="connsiteX29" fmla="*/ 66675 w 228600"/>
                      <a:gd name="connsiteY29" fmla="*/ 35719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600" h="178594">
                        <a:moveTo>
                          <a:pt x="66675" y="35719"/>
                        </a:moveTo>
                        <a:cubicBezTo>
                          <a:pt x="57944" y="39688"/>
                          <a:pt x="37306" y="34131"/>
                          <a:pt x="28575" y="38100"/>
                        </a:cubicBezTo>
                        <a:lnTo>
                          <a:pt x="21432" y="61912"/>
                        </a:lnTo>
                        <a:lnTo>
                          <a:pt x="0" y="76200"/>
                        </a:lnTo>
                        <a:lnTo>
                          <a:pt x="7144" y="92869"/>
                        </a:lnTo>
                        <a:cubicBezTo>
                          <a:pt x="6350" y="117475"/>
                          <a:pt x="5557" y="142081"/>
                          <a:pt x="4763" y="166687"/>
                        </a:cubicBezTo>
                        <a:lnTo>
                          <a:pt x="33338" y="152400"/>
                        </a:lnTo>
                        <a:lnTo>
                          <a:pt x="33338" y="166687"/>
                        </a:lnTo>
                        <a:lnTo>
                          <a:pt x="50007" y="173831"/>
                        </a:lnTo>
                        <a:lnTo>
                          <a:pt x="64294" y="178594"/>
                        </a:lnTo>
                        <a:lnTo>
                          <a:pt x="78582" y="169069"/>
                        </a:lnTo>
                        <a:lnTo>
                          <a:pt x="80963" y="145256"/>
                        </a:lnTo>
                        <a:lnTo>
                          <a:pt x="66675" y="123825"/>
                        </a:lnTo>
                        <a:lnTo>
                          <a:pt x="107157" y="95250"/>
                        </a:lnTo>
                        <a:lnTo>
                          <a:pt x="130969" y="109537"/>
                        </a:lnTo>
                        <a:lnTo>
                          <a:pt x="152400" y="104775"/>
                        </a:lnTo>
                        <a:lnTo>
                          <a:pt x="152400" y="83344"/>
                        </a:lnTo>
                        <a:lnTo>
                          <a:pt x="147638" y="61912"/>
                        </a:lnTo>
                        <a:lnTo>
                          <a:pt x="147638" y="47625"/>
                        </a:lnTo>
                        <a:lnTo>
                          <a:pt x="180975" y="45244"/>
                        </a:lnTo>
                        <a:lnTo>
                          <a:pt x="204788" y="54769"/>
                        </a:lnTo>
                        <a:lnTo>
                          <a:pt x="228600" y="47625"/>
                        </a:lnTo>
                        <a:lnTo>
                          <a:pt x="219075" y="11906"/>
                        </a:lnTo>
                        <a:lnTo>
                          <a:pt x="207169" y="0"/>
                        </a:lnTo>
                        <a:lnTo>
                          <a:pt x="185738" y="9525"/>
                        </a:lnTo>
                        <a:lnTo>
                          <a:pt x="183357" y="21431"/>
                        </a:lnTo>
                        <a:lnTo>
                          <a:pt x="157163" y="26194"/>
                        </a:lnTo>
                        <a:lnTo>
                          <a:pt x="142875" y="11906"/>
                        </a:lnTo>
                        <a:cubicBezTo>
                          <a:pt x="127794" y="15875"/>
                          <a:pt x="110331" y="60325"/>
                          <a:pt x="95250" y="64294"/>
                        </a:cubicBezTo>
                        <a:lnTo>
                          <a:pt x="66675" y="35719"/>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4" name="Isle of Coll"/>
                  <p:cNvSpPr/>
                  <p:nvPr/>
                </p:nvSpPr>
                <p:spPr bwMode="gray">
                  <a:xfrm>
                    <a:off x="4298156" y="7112794"/>
                    <a:ext cx="219075" cy="228600"/>
                  </a:xfrm>
                  <a:custGeom>
                    <a:avLst/>
                    <a:gdLst>
                      <a:gd name="connsiteX0" fmla="*/ 216694 w 219075"/>
                      <a:gd name="connsiteY0" fmla="*/ 0 h 228600"/>
                      <a:gd name="connsiteX1" fmla="*/ 171450 w 219075"/>
                      <a:gd name="connsiteY1" fmla="*/ 26194 h 228600"/>
                      <a:gd name="connsiteX2" fmla="*/ 145257 w 219075"/>
                      <a:gd name="connsiteY2" fmla="*/ 47625 h 228600"/>
                      <a:gd name="connsiteX3" fmla="*/ 123825 w 219075"/>
                      <a:gd name="connsiteY3" fmla="*/ 38100 h 228600"/>
                      <a:gd name="connsiteX4" fmla="*/ 123825 w 219075"/>
                      <a:gd name="connsiteY4" fmla="*/ 69056 h 228600"/>
                      <a:gd name="connsiteX5" fmla="*/ 100013 w 219075"/>
                      <a:gd name="connsiteY5" fmla="*/ 80962 h 228600"/>
                      <a:gd name="connsiteX6" fmla="*/ 78582 w 219075"/>
                      <a:gd name="connsiteY6" fmla="*/ 88106 h 228600"/>
                      <a:gd name="connsiteX7" fmla="*/ 71438 w 219075"/>
                      <a:gd name="connsiteY7" fmla="*/ 114300 h 228600"/>
                      <a:gd name="connsiteX8" fmla="*/ 54769 w 219075"/>
                      <a:gd name="connsiteY8" fmla="*/ 128587 h 228600"/>
                      <a:gd name="connsiteX9" fmla="*/ 45244 w 219075"/>
                      <a:gd name="connsiteY9" fmla="*/ 161925 h 228600"/>
                      <a:gd name="connsiteX10" fmla="*/ 23813 w 219075"/>
                      <a:gd name="connsiteY10" fmla="*/ 169069 h 228600"/>
                      <a:gd name="connsiteX11" fmla="*/ 0 w 219075"/>
                      <a:gd name="connsiteY11" fmla="*/ 178594 h 228600"/>
                      <a:gd name="connsiteX12" fmla="*/ 7144 w 219075"/>
                      <a:gd name="connsiteY12" fmla="*/ 221456 h 228600"/>
                      <a:gd name="connsiteX13" fmla="*/ 26194 w 219075"/>
                      <a:gd name="connsiteY13" fmla="*/ 188119 h 228600"/>
                      <a:gd name="connsiteX14" fmla="*/ 45244 w 219075"/>
                      <a:gd name="connsiteY14" fmla="*/ 197644 h 228600"/>
                      <a:gd name="connsiteX15" fmla="*/ 64294 w 219075"/>
                      <a:gd name="connsiteY15" fmla="*/ 228600 h 228600"/>
                      <a:gd name="connsiteX16" fmla="*/ 69057 w 219075"/>
                      <a:gd name="connsiteY16" fmla="*/ 209550 h 228600"/>
                      <a:gd name="connsiteX17" fmla="*/ 80963 w 219075"/>
                      <a:gd name="connsiteY17" fmla="*/ 180975 h 228600"/>
                      <a:gd name="connsiteX18" fmla="*/ 109538 w 219075"/>
                      <a:gd name="connsiteY18" fmla="*/ 178594 h 228600"/>
                      <a:gd name="connsiteX19" fmla="*/ 138113 w 219075"/>
                      <a:gd name="connsiteY19" fmla="*/ 166687 h 228600"/>
                      <a:gd name="connsiteX20" fmla="*/ 152400 w 219075"/>
                      <a:gd name="connsiteY20" fmla="*/ 140494 h 228600"/>
                      <a:gd name="connsiteX21" fmla="*/ 154782 w 219075"/>
                      <a:gd name="connsiteY21" fmla="*/ 119062 h 228600"/>
                      <a:gd name="connsiteX22" fmla="*/ 173832 w 219075"/>
                      <a:gd name="connsiteY22" fmla="*/ 133350 h 228600"/>
                      <a:gd name="connsiteX23" fmla="*/ 192882 w 219075"/>
                      <a:gd name="connsiteY23" fmla="*/ 90487 h 228600"/>
                      <a:gd name="connsiteX24" fmla="*/ 219075 w 219075"/>
                      <a:gd name="connsiteY24" fmla="*/ 50006 h 228600"/>
                      <a:gd name="connsiteX25" fmla="*/ 216694 w 219075"/>
                      <a:gd name="connsiteY2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075" h="228600">
                        <a:moveTo>
                          <a:pt x="216694" y="0"/>
                        </a:moveTo>
                        <a:lnTo>
                          <a:pt x="171450" y="26194"/>
                        </a:lnTo>
                        <a:lnTo>
                          <a:pt x="145257" y="47625"/>
                        </a:lnTo>
                        <a:lnTo>
                          <a:pt x="123825" y="38100"/>
                        </a:lnTo>
                        <a:lnTo>
                          <a:pt x="123825" y="69056"/>
                        </a:lnTo>
                        <a:lnTo>
                          <a:pt x="100013" y="80962"/>
                        </a:lnTo>
                        <a:lnTo>
                          <a:pt x="78582" y="88106"/>
                        </a:lnTo>
                        <a:lnTo>
                          <a:pt x="71438" y="114300"/>
                        </a:lnTo>
                        <a:lnTo>
                          <a:pt x="54769" y="128587"/>
                        </a:lnTo>
                        <a:lnTo>
                          <a:pt x="45244" y="161925"/>
                        </a:lnTo>
                        <a:lnTo>
                          <a:pt x="23813" y="169069"/>
                        </a:lnTo>
                        <a:lnTo>
                          <a:pt x="0" y="178594"/>
                        </a:lnTo>
                        <a:lnTo>
                          <a:pt x="7144" y="221456"/>
                        </a:lnTo>
                        <a:lnTo>
                          <a:pt x="26194" y="188119"/>
                        </a:lnTo>
                        <a:lnTo>
                          <a:pt x="45244" y="197644"/>
                        </a:lnTo>
                        <a:lnTo>
                          <a:pt x="64294" y="228600"/>
                        </a:lnTo>
                        <a:lnTo>
                          <a:pt x="69057" y="209550"/>
                        </a:lnTo>
                        <a:lnTo>
                          <a:pt x="80963" y="180975"/>
                        </a:lnTo>
                        <a:lnTo>
                          <a:pt x="109538" y="178594"/>
                        </a:lnTo>
                        <a:lnTo>
                          <a:pt x="138113" y="166687"/>
                        </a:lnTo>
                        <a:lnTo>
                          <a:pt x="152400" y="140494"/>
                        </a:lnTo>
                        <a:lnTo>
                          <a:pt x="154782" y="119062"/>
                        </a:lnTo>
                        <a:lnTo>
                          <a:pt x="173832" y="133350"/>
                        </a:lnTo>
                        <a:lnTo>
                          <a:pt x="192882" y="90487"/>
                        </a:lnTo>
                        <a:lnTo>
                          <a:pt x="219075" y="50006"/>
                        </a:lnTo>
                        <a:lnTo>
                          <a:pt x="216694"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5" name="Islay"/>
                  <p:cNvSpPr/>
                  <p:nvPr/>
                </p:nvSpPr>
                <p:spPr bwMode="gray">
                  <a:xfrm>
                    <a:off x="4438650" y="8301038"/>
                    <a:ext cx="452438" cy="554831"/>
                  </a:xfrm>
                  <a:custGeom>
                    <a:avLst/>
                    <a:gdLst>
                      <a:gd name="connsiteX0" fmla="*/ 357188 w 452438"/>
                      <a:gd name="connsiteY0" fmla="*/ 0 h 554831"/>
                      <a:gd name="connsiteX1" fmla="*/ 311944 w 452438"/>
                      <a:gd name="connsiteY1" fmla="*/ 30956 h 554831"/>
                      <a:gd name="connsiteX2" fmla="*/ 288131 w 452438"/>
                      <a:gd name="connsiteY2" fmla="*/ 21431 h 554831"/>
                      <a:gd name="connsiteX3" fmla="*/ 276225 w 452438"/>
                      <a:gd name="connsiteY3" fmla="*/ 47625 h 554831"/>
                      <a:gd name="connsiteX4" fmla="*/ 228600 w 452438"/>
                      <a:gd name="connsiteY4" fmla="*/ 85725 h 554831"/>
                      <a:gd name="connsiteX5" fmla="*/ 211931 w 452438"/>
                      <a:gd name="connsiteY5" fmla="*/ 102393 h 554831"/>
                      <a:gd name="connsiteX6" fmla="*/ 195263 w 452438"/>
                      <a:gd name="connsiteY6" fmla="*/ 102393 h 554831"/>
                      <a:gd name="connsiteX7" fmla="*/ 192881 w 452438"/>
                      <a:gd name="connsiteY7" fmla="*/ 145256 h 554831"/>
                      <a:gd name="connsiteX8" fmla="*/ 176213 w 452438"/>
                      <a:gd name="connsiteY8" fmla="*/ 176212 h 554831"/>
                      <a:gd name="connsiteX9" fmla="*/ 154781 w 452438"/>
                      <a:gd name="connsiteY9" fmla="*/ 157162 h 554831"/>
                      <a:gd name="connsiteX10" fmla="*/ 166688 w 452438"/>
                      <a:gd name="connsiteY10" fmla="*/ 128587 h 554831"/>
                      <a:gd name="connsiteX11" fmla="*/ 183356 w 452438"/>
                      <a:gd name="connsiteY11" fmla="*/ 83343 h 554831"/>
                      <a:gd name="connsiteX12" fmla="*/ 178594 w 452438"/>
                      <a:gd name="connsiteY12" fmla="*/ 69056 h 554831"/>
                      <a:gd name="connsiteX13" fmla="*/ 152400 w 452438"/>
                      <a:gd name="connsiteY13" fmla="*/ 95250 h 554831"/>
                      <a:gd name="connsiteX14" fmla="*/ 121444 w 452438"/>
                      <a:gd name="connsiteY14" fmla="*/ 128587 h 554831"/>
                      <a:gd name="connsiteX15" fmla="*/ 85725 w 452438"/>
                      <a:gd name="connsiteY15" fmla="*/ 130968 h 554831"/>
                      <a:gd name="connsiteX16" fmla="*/ 61913 w 452438"/>
                      <a:gd name="connsiteY16" fmla="*/ 138112 h 554831"/>
                      <a:gd name="connsiteX17" fmla="*/ 69056 w 452438"/>
                      <a:gd name="connsiteY17" fmla="*/ 188118 h 554831"/>
                      <a:gd name="connsiteX18" fmla="*/ 52388 w 452438"/>
                      <a:gd name="connsiteY18" fmla="*/ 207168 h 554831"/>
                      <a:gd name="connsiteX19" fmla="*/ 42863 w 452438"/>
                      <a:gd name="connsiteY19" fmla="*/ 242887 h 554831"/>
                      <a:gd name="connsiteX20" fmla="*/ 66675 w 452438"/>
                      <a:gd name="connsiteY20" fmla="*/ 245268 h 554831"/>
                      <a:gd name="connsiteX21" fmla="*/ 57150 w 452438"/>
                      <a:gd name="connsiteY21" fmla="*/ 280987 h 554831"/>
                      <a:gd name="connsiteX22" fmla="*/ 42863 w 452438"/>
                      <a:gd name="connsiteY22" fmla="*/ 311943 h 554831"/>
                      <a:gd name="connsiteX23" fmla="*/ 21431 w 452438"/>
                      <a:gd name="connsiteY23" fmla="*/ 328612 h 554831"/>
                      <a:gd name="connsiteX24" fmla="*/ 35719 w 452438"/>
                      <a:gd name="connsiteY24" fmla="*/ 352425 h 554831"/>
                      <a:gd name="connsiteX25" fmla="*/ 14288 w 452438"/>
                      <a:gd name="connsiteY25" fmla="*/ 373856 h 554831"/>
                      <a:gd name="connsiteX26" fmla="*/ 0 w 452438"/>
                      <a:gd name="connsiteY26" fmla="*/ 388143 h 554831"/>
                      <a:gd name="connsiteX27" fmla="*/ 26194 w 452438"/>
                      <a:gd name="connsiteY27" fmla="*/ 409575 h 554831"/>
                      <a:gd name="connsiteX28" fmla="*/ 57150 w 452438"/>
                      <a:gd name="connsiteY28" fmla="*/ 409575 h 554831"/>
                      <a:gd name="connsiteX29" fmla="*/ 107156 w 452438"/>
                      <a:gd name="connsiteY29" fmla="*/ 364331 h 554831"/>
                      <a:gd name="connsiteX30" fmla="*/ 128588 w 452438"/>
                      <a:gd name="connsiteY30" fmla="*/ 326231 h 554831"/>
                      <a:gd name="connsiteX31" fmla="*/ 142875 w 452438"/>
                      <a:gd name="connsiteY31" fmla="*/ 302418 h 554831"/>
                      <a:gd name="connsiteX32" fmla="*/ 142875 w 452438"/>
                      <a:gd name="connsiteY32" fmla="*/ 278606 h 554831"/>
                      <a:gd name="connsiteX33" fmla="*/ 157163 w 452438"/>
                      <a:gd name="connsiteY33" fmla="*/ 252412 h 554831"/>
                      <a:gd name="connsiteX34" fmla="*/ 159544 w 452438"/>
                      <a:gd name="connsiteY34" fmla="*/ 240506 h 554831"/>
                      <a:gd name="connsiteX35" fmla="*/ 240506 w 452438"/>
                      <a:gd name="connsiteY35" fmla="*/ 242887 h 554831"/>
                      <a:gd name="connsiteX36" fmla="*/ 252413 w 452438"/>
                      <a:gd name="connsiteY36" fmla="*/ 259556 h 554831"/>
                      <a:gd name="connsiteX37" fmla="*/ 214313 w 452438"/>
                      <a:gd name="connsiteY37" fmla="*/ 283368 h 554831"/>
                      <a:gd name="connsiteX38" fmla="*/ 188119 w 452438"/>
                      <a:gd name="connsiteY38" fmla="*/ 300037 h 554831"/>
                      <a:gd name="connsiteX39" fmla="*/ 173831 w 452438"/>
                      <a:gd name="connsiteY39" fmla="*/ 316706 h 554831"/>
                      <a:gd name="connsiteX40" fmla="*/ 169069 w 452438"/>
                      <a:gd name="connsiteY40" fmla="*/ 345281 h 554831"/>
                      <a:gd name="connsiteX41" fmla="*/ 197644 w 452438"/>
                      <a:gd name="connsiteY41" fmla="*/ 352425 h 554831"/>
                      <a:gd name="connsiteX42" fmla="*/ 223838 w 452438"/>
                      <a:gd name="connsiteY42" fmla="*/ 378618 h 554831"/>
                      <a:gd name="connsiteX43" fmla="*/ 238125 w 452438"/>
                      <a:gd name="connsiteY43" fmla="*/ 407193 h 554831"/>
                      <a:gd name="connsiteX44" fmla="*/ 238125 w 452438"/>
                      <a:gd name="connsiteY44" fmla="*/ 442912 h 554831"/>
                      <a:gd name="connsiteX45" fmla="*/ 223838 w 452438"/>
                      <a:gd name="connsiteY45" fmla="*/ 452437 h 554831"/>
                      <a:gd name="connsiteX46" fmla="*/ 200025 w 452438"/>
                      <a:gd name="connsiteY46" fmla="*/ 445293 h 554831"/>
                      <a:gd name="connsiteX47" fmla="*/ 178594 w 452438"/>
                      <a:gd name="connsiteY47" fmla="*/ 469106 h 554831"/>
                      <a:gd name="connsiteX48" fmla="*/ 173831 w 452438"/>
                      <a:gd name="connsiteY48" fmla="*/ 492918 h 554831"/>
                      <a:gd name="connsiteX49" fmla="*/ 180975 w 452438"/>
                      <a:gd name="connsiteY49" fmla="*/ 516731 h 554831"/>
                      <a:gd name="connsiteX50" fmla="*/ 169069 w 452438"/>
                      <a:gd name="connsiteY50" fmla="*/ 528637 h 554831"/>
                      <a:gd name="connsiteX51" fmla="*/ 200025 w 452438"/>
                      <a:gd name="connsiteY51" fmla="*/ 554831 h 554831"/>
                      <a:gd name="connsiteX52" fmla="*/ 233363 w 452438"/>
                      <a:gd name="connsiteY52" fmla="*/ 554831 h 554831"/>
                      <a:gd name="connsiteX53" fmla="*/ 252413 w 452438"/>
                      <a:gd name="connsiteY53" fmla="*/ 528637 h 554831"/>
                      <a:gd name="connsiteX54" fmla="*/ 280988 w 452438"/>
                      <a:gd name="connsiteY54" fmla="*/ 502443 h 554831"/>
                      <a:gd name="connsiteX55" fmla="*/ 297656 w 452438"/>
                      <a:gd name="connsiteY55" fmla="*/ 466725 h 554831"/>
                      <a:gd name="connsiteX56" fmla="*/ 304800 w 452438"/>
                      <a:gd name="connsiteY56" fmla="*/ 490537 h 554831"/>
                      <a:gd name="connsiteX57" fmla="*/ 323850 w 452438"/>
                      <a:gd name="connsiteY57" fmla="*/ 478631 h 554831"/>
                      <a:gd name="connsiteX58" fmla="*/ 347663 w 452438"/>
                      <a:gd name="connsiteY58" fmla="*/ 490537 h 554831"/>
                      <a:gd name="connsiteX59" fmla="*/ 359569 w 452438"/>
                      <a:gd name="connsiteY59" fmla="*/ 466725 h 554831"/>
                      <a:gd name="connsiteX60" fmla="*/ 395288 w 452438"/>
                      <a:gd name="connsiteY60" fmla="*/ 461962 h 554831"/>
                      <a:gd name="connsiteX61" fmla="*/ 402431 w 452438"/>
                      <a:gd name="connsiteY61" fmla="*/ 428625 h 554831"/>
                      <a:gd name="connsiteX62" fmla="*/ 426244 w 452438"/>
                      <a:gd name="connsiteY62" fmla="*/ 419100 h 554831"/>
                      <a:gd name="connsiteX63" fmla="*/ 452438 w 452438"/>
                      <a:gd name="connsiteY63" fmla="*/ 392906 h 554831"/>
                      <a:gd name="connsiteX64" fmla="*/ 445294 w 452438"/>
                      <a:gd name="connsiteY64" fmla="*/ 369093 h 554831"/>
                      <a:gd name="connsiteX65" fmla="*/ 421481 w 452438"/>
                      <a:gd name="connsiteY65" fmla="*/ 357187 h 554831"/>
                      <a:gd name="connsiteX66" fmla="*/ 428625 w 452438"/>
                      <a:gd name="connsiteY66" fmla="*/ 340518 h 554831"/>
                      <a:gd name="connsiteX67" fmla="*/ 414338 w 452438"/>
                      <a:gd name="connsiteY67" fmla="*/ 319087 h 554831"/>
                      <a:gd name="connsiteX68" fmla="*/ 414338 w 452438"/>
                      <a:gd name="connsiteY68" fmla="*/ 297656 h 554831"/>
                      <a:gd name="connsiteX69" fmla="*/ 431006 w 452438"/>
                      <a:gd name="connsiteY69" fmla="*/ 276225 h 554831"/>
                      <a:gd name="connsiteX70" fmla="*/ 407194 w 452438"/>
                      <a:gd name="connsiteY70" fmla="*/ 252412 h 554831"/>
                      <a:gd name="connsiteX71" fmla="*/ 385763 w 452438"/>
                      <a:gd name="connsiteY71" fmla="*/ 223837 h 554831"/>
                      <a:gd name="connsiteX72" fmla="*/ 369094 w 452438"/>
                      <a:gd name="connsiteY72" fmla="*/ 188118 h 554831"/>
                      <a:gd name="connsiteX73" fmla="*/ 373856 w 452438"/>
                      <a:gd name="connsiteY73" fmla="*/ 159543 h 554831"/>
                      <a:gd name="connsiteX74" fmla="*/ 371475 w 452438"/>
                      <a:gd name="connsiteY74" fmla="*/ 121443 h 554831"/>
                      <a:gd name="connsiteX75" fmla="*/ 359569 w 452438"/>
                      <a:gd name="connsiteY75" fmla="*/ 97631 h 554831"/>
                      <a:gd name="connsiteX76" fmla="*/ 345281 w 452438"/>
                      <a:gd name="connsiteY76" fmla="*/ 76200 h 554831"/>
                      <a:gd name="connsiteX77" fmla="*/ 347663 w 452438"/>
                      <a:gd name="connsiteY77" fmla="*/ 54768 h 554831"/>
                      <a:gd name="connsiteX78" fmla="*/ 357188 w 452438"/>
                      <a:gd name="connsiteY78" fmla="*/ 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2438" h="554831">
                        <a:moveTo>
                          <a:pt x="357188" y="0"/>
                        </a:moveTo>
                        <a:lnTo>
                          <a:pt x="311944" y="30956"/>
                        </a:lnTo>
                        <a:lnTo>
                          <a:pt x="288131" y="21431"/>
                        </a:lnTo>
                        <a:lnTo>
                          <a:pt x="276225" y="47625"/>
                        </a:lnTo>
                        <a:lnTo>
                          <a:pt x="228600" y="85725"/>
                        </a:lnTo>
                        <a:lnTo>
                          <a:pt x="211931" y="102393"/>
                        </a:lnTo>
                        <a:lnTo>
                          <a:pt x="195263" y="102393"/>
                        </a:lnTo>
                        <a:lnTo>
                          <a:pt x="192881" y="145256"/>
                        </a:lnTo>
                        <a:lnTo>
                          <a:pt x="176213" y="176212"/>
                        </a:lnTo>
                        <a:lnTo>
                          <a:pt x="154781" y="157162"/>
                        </a:lnTo>
                        <a:lnTo>
                          <a:pt x="166688" y="128587"/>
                        </a:lnTo>
                        <a:lnTo>
                          <a:pt x="183356" y="83343"/>
                        </a:lnTo>
                        <a:lnTo>
                          <a:pt x="178594" y="69056"/>
                        </a:lnTo>
                        <a:lnTo>
                          <a:pt x="152400" y="95250"/>
                        </a:lnTo>
                        <a:lnTo>
                          <a:pt x="121444" y="128587"/>
                        </a:lnTo>
                        <a:lnTo>
                          <a:pt x="85725" y="130968"/>
                        </a:lnTo>
                        <a:lnTo>
                          <a:pt x="61913" y="138112"/>
                        </a:lnTo>
                        <a:lnTo>
                          <a:pt x="69056" y="188118"/>
                        </a:lnTo>
                        <a:lnTo>
                          <a:pt x="52388" y="207168"/>
                        </a:lnTo>
                        <a:lnTo>
                          <a:pt x="42863" y="242887"/>
                        </a:lnTo>
                        <a:lnTo>
                          <a:pt x="66675" y="245268"/>
                        </a:lnTo>
                        <a:lnTo>
                          <a:pt x="57150" y="280987"/>
                        </a:lnTo>
                        <a:lnTo>
                          <a:pt x="42863" y="311943"/>
                        </a:lnTo>
                        <a:lnTo>
                          <a:pt x="21431" y="328612"/>
                        </a:lnTo>
                        <a:lnTo>
                          <a:pt x="35719" y="352425"/>
                        </a:lnTo>
                        <a:lnTo>
                          <a:pt x="14288" y="373856"/>
                        </a:lnTo>
                        <a:lnTo>
                          <a:pt x="0" y="388143"/>
                        </a:lnTo>
                        <a:lnTo>
                          <a:pt x="26194" y="409575"/>
                        </a:lnTo>
                        <a:lnTo>
                          <a:pt x="57150" y="409575"/>
                        </a:lnTo>
                        <a:lnTo>
                          <a:pt x="107156" y="364331"/>
                        </a:lnTo>
                        <a:lnTo>
                          <a:pt x="128588" y="326231"/>
                        </a:lnTo>
                        <a:lnTo>
                          <a:pt x="142875" y="302418"/>
                        </a:lnTo>
                        <a:lnTo>
                          <a:pt x="142875" y="278606"/>
                        </a:lnTo>
                        <a:lnTo>
                          <a:pt x="157163" y="252412"/>
                        </a:lnTo>
                        <a:lnTo>
                          <a:pt x="159544" y="240506"/>
                        </a:lnTo>
                        <a:lnTo>
                          <a:pt x="240506" y="242887"/>
                        </a:lnTo>
                        <a:lnTo>
                          <a:pt x="252413" y="259556"/>
                        </a:lnTo>
                        <a:lnTo>
                          <a:pt x="214313" y="283368"/>
                        </a:lnTo>
                        <a:lnTo>
                          <a:pt x="188119" y="300037"/>
                        </a:lnTo>
                        <a:lnTo>
                          <a:pt x="173831" y="316706"/>
                        </a:lnTo>
                        <a:lnTo>
                          <a:pt x="169069" y="345281"/>
                        </a:lnTo>
                        <a:lnTo>
                          <a:pt x="197644" y="352425"/>
                        </a:lnTo>
                        <a:lnTo>
                          <a:pt x="223838" y="378618"/>
                        </a:lnTo>
                        <a:lnTo>
                          <a:pt x="238125" y="407193"/>
                        </a:lnTo>
                        <a:lnTo>
                          <a:pt x="238125" y="442912"/>
                        </a:lnTo>
                        <a:lnTo>
                          <a:pt x="223838" y="452437"/>
                        </a:lnTo>
                        <a:lnTo>
                          <a:pt x="200025" y="445293"/>
                        </a:lnTo>
                        <a:lnTo>
                          <a:pt x="178594" y="469106"/>
                        </a:lnTo>
                        <a:lnTo>
                          <a:pt x="173831" y="492918"/>
                        </a:lnTo>
                        <a:lnTo>
                          <a:pt x="180975" y="516731"/>
                        </a:lnTo>
                        <a:lnTo>
                          <a:pt x="169069" y="528637"/>
                        </a:lnTo>
                        <a:lnTo>
                          <a:pt x="200025" y="554831"/>
                        </a:lnTo>
                        <a:lnTo>
                          <a:pt x="233363" y="554831"/>
                        </a:lnTo>
                        <a:lnTo>
                          <a:pt x="252413" y="528637"/>
                        </a:lnTo>
                        <a:lnTo>
                          <a:pt x="280988" y="502443"/>
                        </a:lnTo>
                        <a:lnTo>
                          <a:pt x="297656" y="466725"/>
                        </a:lnTo>
                        <a:lnTo>
                          <a:pt x="304800" y="490537"/>
                        </a:lnTo>
                        <a:lnTo>
                          <a:pt x="323850" y="478631"/>
                        </a:lnTo>
                        <a:lnTo>
                          <a:pt x="347663" y="490537"/>
                        </a:lnTo>
                        <a:lnTo>
                          <a:pt x="359569" y="466725"/>
                        </a:lnTo>
                        <a:lnTo>
                          <a:pt x="395288" y="461962"/>
                        </a:lnTo>
                        <a:lnTo>
                          <a:pt x="402431" y="428625"/>
                        </a:lnTo>
                        <a:lnTo>
                          <a:pt x="426244" y="419100"/>
                        </a:lnTo>
                        <a:lnTo>
                          <a:pt x="452438" y="392906"/>
                        </a:lnTo>
                        <a:lnTo>
                          <a:pt x="445294" y="369093"/>
                        </a:lnTo>
                        <a:lnTo>
                          <a:pt x="421481" y="357187"/>
                        </a:lnTo>
                        <a:lnTo>
                          <a:pt x="428625" y="340518"/>
                        </a:lnTo>
                        <a:lnTo>
                          <a:pt x="414338" y="319087"/>
                        </a:lnTo>
                        <a:lnTo>
                          <a:pt x="414338" y="297656"/>
                        </a:lnTo>
                        <a:lnTo>
                          <a:pt x="431006" y="276225"/>
                        </a:lnTo>
                        <a:lnTo>
                          <a:pt x="407194" y="252412"/>
                        </a:lnTo>
                        <a:lnTo>
                          <a:pt x="385763" y="223837"/>
                        </a:lnTo>
                        <a:lnTo>
                          <a:pt x="369094" y="188118"/>
                        </a:lnTo>
                        <a:lnTo>
                          <a:pt x="373856" y="159543"/>
                        </a:lnTo>
                        <a:lnTo>
                          <a:pt x="371475" y="121443"/>
                        </a:lnTo>
                        <a:lnTo>
                          <a:pt x="359569" y="97631"/>
                        </a:lnTo>
                        <a:lnTo>
                          <a:pt x="345281" y="76200"/>
                        </a:lnTo>
                        <a:lnTo>
                          <a:pt x="347663" y="54768"/>
                        </a:lnTo>
                        <a:lnTo>
                          <a:pt x="357188"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6" name="Isle of Mull"/>
                  <p:cNvSpPr/>
                  <p:nvPr/>
                </p:nvSpPr>
                <p:spPr bwMode="gray">
                  <a:xfrm>
                    <a:off x="4579144" y="7179469"/>
                    <a:ext cx="623887" cy="611981"/>
                  </a:xfrm>
                  <a:custGeom>
                    <a:avLst/>
                    <a:gdLst>
                      <a:gd name="connsiteX0" fmla="*/ 219075 w 623887"/>
                      <a:gd name="connsiteY0" fmla="*/ 0 h 611981"/>
                      <a:gd name="connsiteX1" fmla="*/ 147637 w 623887"/>
                      <a:gd name="connsiteY1" fmla="*/ 26194 h 611981"/>
                      <a:gd name="connsiteX2" fmla="*/ 119062 w 623887"/>
                      <a:gd name="connsiteY2" fmla="*/ 52387 h 611981"/>
                      <a:gd name="connsiteX3" fmla="*/ 121444 w 623887"/>
                      <a:gd name="connsiteY3" fmla="*/ 78581 h 611981"/>
                      <a:gd name="connsiteX4" fmla="*/ 90487 w 623887"/>
                      <a:gd name="connsiteY4" fmla="*/ 73819 h 611981"/>
                      <a:gd name="connsiteX5" fmla="*/ 64294 w 623887"/>
                      <a:gd name="connsiteY5" fmla="*/ 76200 h 611981"/>
                      <a:gd name="connsiteX6" fmla="*/ 42862 w 623887"/>
                      <a:gd name="connsiteY6" fmla="*/ 88106 h 611981"/>
                      <a:gd name="connsiteX7" fmla="*/ 50006 w 623887"/>
                      <a:gd name="connsiteY7" fmla="*/ 126206 h 611981"/>
                      <a:gd name="connsiteX8" fmla="*/ 78581 w 623887"/>
                      <a:gd name="connsiteY8" fmla="*/ 128587 h 611981"/>
                      <a:gd name="connsiteX9" fmla="*/ 57150 w 623887"/>
                      <a:gd name="connsiteY9" fmla="*/ 157162 h 611981"/>
                      <a:gd name="connsiteX10" fmla="*/ 21431 w 623887"/>
                      <a:gd name="connsiteY10" fmla="*/ 166687 h 611981"/>
                      <a:gd name="connsiteX11" fmla="*/ 26194 w 623887"/>
                      <a:gd name="connsiteY11" fmla="*/ 197644 h 611981"/>
                      <a:gd name="connsiteX12" fmla="*/ 71437 w 623887"/>
                      <a:gd name="connsiteY12" fmla="*/ 211931 h 611981"/>
                      <a:gd name="connsiteX13" fmla="*/ 119062 w 623887"/>
                      <a:gd name="connsiteY13" fmla="*/ 204787 h 611981"/>
                      <a:gd name="connsiteX14" fmla="*/ 171450 w 623887"/>
                      <a:gd name="connsiteY14" fmla="*/ 230981 h 611981"/>
                      <a:gd name="connsiteX15" fmla="*/ 202406 w 623887"/>
                      <a:gd name="connsiteY15" fmla="*/ 261937 h 611981"/>
                      <a:gd name="connsiteX16" fmla="*/ 171450 w 623887"/>
                      <a:gd name="connsiteY16" fmla="*/ 269081 h 611981"/>
                      <a:gd name="connsiteX17" fmla="*/ 145256 w 623887"/>
                      <a:gd name="connsiteY17" fmla="*/ 264319 h 611981"/>
                      <a:gd name="connsiteX18" fmla="*/ 114300 w 623887"/>
                      <a:gd name="connsiteY18" fmla="*/ 247650 h 611981"/>
                      <a:gd name="connsiteX19" fmla="*/ 64294 w 623887"/>
                      <a:gd name="connsiteY19" fmla="*/ 250031 h 611981"/>
                      <a:gd name="connsiteX20" fmla="*/ 50006 w 623887"/>
                      <a:gd name="connsiteY20" fmla="*/ 266700 h 611981"/>
                      <a:gd name="connsiteX21" fmla="*/ 88106 w 623887"/>
                      <a:gd name="connsiteY21" fmla="*/ 292894 h 611981"/>
                      <a:gd name="connsiteX22" fmla="*/ 121444 w 623887"/>
                      <a:gd name="connsiteY22" fmla="*/ 311944 h 611981"/>
                      <a:gd name="connsiteX23" fmla="*/ 178594 w 623887"/>
                      <a:gd name="connsiteY23" fmla="*/ 307181 h 611981"/>
                      <a:gd name="connsiteX24" fmla="*/ 200025 w 623887"/>
                      <a:gd name="connsiteY24" fmla="*/ 292894 h 611981"/>
                      <a:gd name="connsiteX25" fmla="*/ 252412 w 623887"/>
                      <a:gd name="connsiteY25" fmla="*/ 283369 h 611981"/>
                      <a:gd name="connsiteX26" fmla="*/ 283369 w 623887"/>
                      <a:gd name="connsiteY26" fmla="*/ 264319 h 611981"/>
                      <a:gd name="connsiteX27" fmla="*/ 307181 w 623887"/>
                      <a:gd name="connsiteY27" fmla="*/ 245269 h 611981"/>
                      <a:gd name="connsiteX28" fmla="*/ 326231 w 623887"/>
                      <a:gd name="connsiteY28" fmla="*/ 266700 h 611981"/>
                      <a:gd name="connsiteX29" fmla="*/ 311944 w 623887"/>
                      <a:gd name="connsiteY29" fmla="*/ 292894 h 611981"/>
                      <a:gd name="connsiteX30" fmla="*/ 290512 w 623887"/>
                      <a:gd name="connsiteY30" fmla="*/ 314325 h 611981"/>
                      <a:gd name="connsiteX31" fmla="*/ 261937 w 623887"/>
                      <a:gd name="connsiteY31" fmla="*/ 335756 h 611981"/>
                      <a:gd name="connsiteX32" fmla="*/ 223837 w 623887"/>
                      <a:gd name="connsiteY32" fmla="*/ 326231 h 611981"/>
                      <a:gd name="connsiteX33" fmla="*/ 202406 w 623887"/>
                      <a:gd name="connsiteY33" fmla="*/ 338137 h 611981"/>
                      <a:gd name="connsiteX34" fmla="*/ 202406 w 623887"/>
                      <a:gd name="connsiteY34" fmla="*/ 371475 h 611981"/>
                      <a:gd name="connsiteX35" fmla="*/ 171450 w 623887"/>
                      <a:gd name="connsiteY35" fmla="*/ 400050 h 611981"/>
                      <a:gd name="connsiteX36" fmla="*/ 140494 w 623887"/>
                      <a:gd name="connsiteY36" fmla="*/ 419100 h 611981"/>
                      <a:gd name="connsiteX37" fmla="*/ 147637 w 623887"/>
                      <a:gd name="connsiteY37" fmla="*/ 464344 h 611981"/>
                      <a:gd name="connsiteX38" fmla="*/ 180975 w 623887"/>
                      <a:gd name="connsiteY38" fmla="*/ 464344 h 611981"/>
                      <a:gd name="connsiteX39" fmla="*/ 202406 w 623887"/>
                      <a:gd name="connsiteY39" fmla="*/ 452437 h 611981"/>
                      <a:gd name="connsiteX40" fmla="*/ 235744 w 623887"/>
                      <a:gd name="connsiteY40" fmla="*/ 452437 h 611981"/>
                      <a:gd name="connsiteX41" fmla="*/ 264319 w 623887"/>
                      <a:gd name="connsiteY41" fmla="*/ 438150 h 611981"/>
                      <a:gd name="connsiteX42" fmla="*/ 288131 w 623887"/>
                      <a:gd name="connsiteY42" fmla="*/ 419100 h 611981"/>
                      <a:gd name="connsiteX43" fmla="*/ 309562 w 623887"/>
                      <a:gd name="connsiteY43" fmla="*/ 414337 h 611981"/>
                      <a:gd name="connsiteX44" fmla="*/ 323850 w 623887"/>
                      <a:gd name="connsiteY44" fmla="*/ 421481 h 611981"/>
                      <a:gd name="connsiteX45" fmla="*/ 323850 w 623887"/>
                      <a:gd name="connsiteY45" fmla="*/ 445294 h 611981"/>
                      <a:gd name="connsiteX46" fmla="*/ 288131 w 623887"/>
                      <a:gd name="connsiteY46" fmla="*/ 461962 h 611981"/>
                      <a:gd name="connsiteX47" fmla="*/ 228600 w 623887"/>
                      <a:gd name="connsiteY47" fmla="*/ 492919 h 611981"/>
                      <a:gd name="connsiteX48" fmla="*/ 171450 w 623887"/>
                      <a:gd name="connsiteY48" fmla="*/ 504825 h 611981"/>
                      <a:gd name="connsiteX49" fmla="*/ 152400 w 623887"/>
                      <a:gd name="connsiteY49" fmla="*/ 504825 h 611981"/>
                      <a:gd name="connsiteX50" fmla="*/ 114300 w 623887"/>
                      <a:gd name="connsiteY50" fmla="*/ 497681 h 611981"/>
                      <a:gd name="connsiteX51" fmla="*/ 104775 w 623887"/>
                      <a:gd name="connsiteY51" fmla="*/ 507206 h 611981"/>
                      <a:gd name="connsiteX52" fmla="*/ 111919 w 623887"/>
                      <a:gd name="connsiteY52" fmla="*/ 538162 h 611981"/>
                      <a:gd name="connsiteX53" fmla="*/ 90487 w 623887"/>
                      <a:gd name="connsiteY53" fmla="*/ 538162 h 611981"/>
                      <a:gd name="connsiteX54" fmla="*/ 76200 w 623887"/>
                      <a:gd name="connsiteY54" fmla="*/ 502444 h 611981"/>
                      <a:gd name="connsiteX55" fmla="*/ 40481 w 623887"/>
                      <a:gd name="connsiteY55" fmla="*/ 497681 h 611981"/>
                      <a:gd name="connsiteX56" fmla="*/ 19050 w 623887"/>
                      <a:gd name="connsiteY56" fmla="*/ 485775 h 611981"/>
                      <a:gd name="connsiteX57" fmla="*/ 0 w 623887"/>
                      <a:gd name="connsiteY57" fmla="*/ 497681 h 611981"/>
                      <a:gd name="connsiteX58" fmla="*/ 0 w 623887"/>
                      <a:gd name="connsiteY58" fmla="*/ 547687 h 611981"/>
                      <a:gd name="connsiteX59" fmla="*/ 26194 w 623887"/>
                      <a:gd name="connsiteY59" fmla="*/ 564356 h 611981"/>
                      <a:gd name="connsiteX60" fmla="*/ 23812 w 623887"/>
                      <a:gd name="connsiteY60" fmla="*/ 602456 h 611981"/>
                      <a:gd name="connsiteX61" fmla="*/ 64294 w 623887"/>
                      <a:gd name="connsiteY61" fmla="*/ 609600 h 611981"/>
                      <a:gd name="connsiteX62" fmla="*/ 95250 w 623887"/>
                      <a:gd name="connsiteY62" fmla="*/ 611981 h 611981"/>
                      <a:gd name="connsiteX63" fmla="*/ 114300 w 623887"/>
                      <a:gd name="connsiteY63" fmla="*/ 578644 h 611981"/>
                      <a:gd name="connsiteX64" fmla="*/ 130969 w 623887"/>
                      <a:gd name="connsiteY64" fmla="*/ 588169 h 611981"/>
                      <a:gd name="connsiteX65" fmla="*/ 154781 w 623887"/>
                      <a:gd name="connsiteY65" fmla="*/ 581025 h 611981"/>
                      <a:gd name="connsiteX66" fmla="*/ 211931 w 623887"/>
                      <a:gd name="connsiteY66" fmla="*/ 581025 h 611981"/>
                      <a:gd name="connsiteX67" fmla="*/ 238125 w 623887"/>
                      <a:gd name="connsiteY67" fmla="*/ 569119 h 611981"/>
                      <a:gd name="connsiteX68" fmla="*/ 292894 w 623887"/>
                      <a:gd name="connsiteY68" fmla="*/ 569119 h 611981"/>
                      <a:gd name="connsiteX69" fmla="*/ 323850 w 623887"/>
                      <a:gd name="connsiteY69" fmla="*/ 535781 h 611981"/>
                      <a:gd name="connsiteX70" fmla="*/ 340519 w 623887"/>
                      <a:gd name="connsiteY70" fmla="*/ 528637 h 611981"/>
                      <a:gd name="connsiteX71" fmla="*/ 357187 w 623887"/>
                      <a:gd name="connsiteY71" fmla="*/ 535781 h 611981"/>
                      <a:gd name="connsiteX72" fmla="*/ 390525 w 623887"/>
                      <a:gd name="connsiteY72" fmla="*/ 519112 h 611981"/>
                      <a:gd name="connsiteX73" fmla="*/ 414337 w 623887"/>
                      <a:gd name="connsiteY73" fmla="*/ 473869 h 611981"/>
                      <a:gd name="connsiteX74" fmla="*/ 440531 w 623887"/>
                      <a:gd name="connsiteY74" fmla="*/ 483394 h 611981"/>
                      <a:gd name="connsiteX75" fmla="*/ 461962 w 623887"/>
                      <a:gd name="connsiteY75" fmla="*/ 481012 h 611981"/>
                      <a:gd name="connsiteX76" fmla="*/ 442912 w 623887"/>
                      <a:gd name="connsiteY76" fmla="*/ 502444 h 611981"/>
                      <a:gd name="connsiteX77" fmla="*/ 421481 w 623887"/>
                      <a:gd name="connsiteY77" fmla="*/ 531019 h 611981"/>
                      <a:gd name="connsiteX78" fmla="*/ 450056 w 623887"/>
                      <a:gd name="connsiteY78" fmla="*/ 542925 h 611981"/>
                      <a:gd name="connsiteX79" fmla="*/ 450056 w 623887"/>
                      <a:gd name="connsiteY79" fmla="*/ 542925 h 611981"/>
                      <a:gd name="connsiteX80" fmla="*/ 492919 w 623887"/>
                      <a:gd name="connsiteY80" fmla="*/ 526256 h 611981"/>
                      <a:gd name="connsiteX81" fmla="*/ 528637 w 623887"/>
                      <a:gd name="connsiteY81" fmla="*/ 500062 h 611981"/>
                      <a:gd name="connsiteX82" fmla="*/ 571500 w 623887"/>
                      <a:gd name="connsiteY82" fmla="*/ 469106 h 611981"/>
                      <a:gd name="connsiteX83" fmla="*/ 597694 w 623887"/>
                      <a:gd name="connsiteY83" fmla="*/ 433387 h 611981"/>
                      <a:gd name="connsiteX84" fmla="*/ 621506 w 623887"/>
                      <a:gd name="connsiteY84" fmla="*/ 400050 h 611981"/>
                      <a:gd name="connsiteX85" fmla="*/ 623887 w 623887"/>
                      <a:gd name="connsiteY85" fmla="*/ 354806 h 611981"/>
                      <a:gd name="connsiteX86" fmla="*/ 604837 w 623887"/>
                      <a:gd name="connsiteY86" fmla="*/ 316706 h 611981"/>
                      <a:gd name="connsiteX87" fmla="*/ 578644 w 623887"/>
                      <a:gd name="connsiteY87" fmla="*/ 295275 h 611981"/>
                      <a:gd name="connsiteX88" fmla="*/ 535781 w 623887"/>
                      <a:gd name="connsiteY88" fmla="*/ 266700 h 611981"/>
                      <a:gd name="connsiteX89" fmla="*/ 507206 w 623887"/>
                      <a:gd name="connsiteY89" fmla="*/ 233362 h 611981"/>
                      <a:gd name="connsiteX90" fmla="*/ 485775 w 623887"/>
                      <a:gd name="connsiteY90" fmla="*/ 226219 h 611981"/>
                      <a:gd name="connsiteX91" fmla="*/ 469106 w 623887"/>
                      <a:gd name="connsiteY91" fmla="*/ 238125 h 611981"/>
                      <a:gd name="connsiteX92" fmla="*/ 442912 w 623887"/>
                      <a:gd name="connsiteY92" fmla="*/ 214312 h 611981"/>
                      <a:gd name="connsiteX93" fmla="*/ 409575 w 623887"/>
                      <a:gd name="connsiteY93" fmla="*/ 226219 h 611981"/>
                      <a:gd name="connsiteX94" fmla="*/ 373856 w 623887"/>
                      <a:gd name="connsiteY94" fmla="*/ 214312 h 611981"/>
                      <a:gd name="connsiteX95" fmla="*/ 354806 w 623887"/>
                      <a:gd name="connsiteY95" fmla="*/ 211931 h 611981"/>
                      <a:gd name="connsiteX96" fmla="*/ 354806 w 623887"/>
                      <a:gd name="connsiteY96" fmla="*/ 188119 h 611981"/>
                      <a:gd name="connsiteX97" fmla="*/ 350044 w 623887"/>
                      <a:gd name="connsiteY97" fmla="*/ 161925 h 611981"/>
                      <a:gd name="connsiteX98" fmla="*/ 328612 w 623887"/>
                      <a:gd name="connsiteY98" fmla="*/ 140494 h 611981"/>
                      <a:gd name="connsiteX99" fmla="*/ 328612 w 623887"/>
                      <a:gd name="connsiteY99" fmla="*/ 121444 h 611981"/>
                      <a:gd name="connsiteX100" fmla="*/ 304800 w 623887"/>
                      <a:gd name="connsiteY100" fmla="*/ 97631 h 611981"/>
                      <a:gd name="connsiteX101" fmla="*/ 295275 w 623887"/>
                      <a:gd name="connsiteY101" fmla="*/ 69056 h 611981"/>
                      <a:gd name="connsiteX102" fmla="*/ 269081 w 623887"/>
                      <a:gd name="connsiteY102" fmla="*/ 57150 h 611981"/>
                      <a:gd name="connsiteX103" fmla="*/ 219075 w 623887"/>
                      <a:gd name="connsiteY103" fmla="*/ 0 h 61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23887" h="611981">
                        <a:moveTo>
                          <a:pt x="219075" y="0"/>
                        </a:moveTo>
                        <a:lnTo>
                          <a:pt x="147637" y="26194"/>
                        </a:lnTo>
                        <a:lnTo>
                          <a:pt x="119062" y="52387"/>
                        </a:lnTo>
                        <a:lnTo>
                          <a:pt x="121444" y="78581"/>
                        </a:lnTo>
                        <a:lnTo>
                          <a:pt x="90487" y="73819"/>
                        </a:lnTo>
                        <a:lnTo>
                          <a:pt x="64294" y="76200"/>
                        </a:lnTo>
                        <a:lnTo>
                          <a:pt x="42862" y="88106"/>
                        </a:lnTo>
                        <a:lnTo>
                          <a:pt x="50006" y="126206"/>
                        </a:lnTo>
                        <a:lnTo>
                          <a:pt x="78581" y="128587"/>
                        </a:lnTo>
                        <a:lnTo>
                          <a:pt x="57150" y="157162"/>
                        </a:lnTo>
                        <a:lnTo>
                          <a:pt x="21431" y="166687"/>
                        </a:lnTo>
                        <a:lnTo>
                          <a:pt x="26194" y="197644"/>
                        </a:lnTo>
                        <a:lnTo>
                          <a:pt x="71437" y="211931"/>
                        </a:lnTo>
                        <a:lnTo>
                          <a:pt x="119062" y="204787"/>
                        </a:lnTo>
                        <a:lnTo>
                          <a:pt x="171450" y="230981"/>
                        </a:lnTo>
                        <a:lnTo>
                          <a:pt x="202406" y="261937"/>
                        </a:lnTo>
                        <a:lnTo>
                          <a:pt x="171450" y="269081"/>
                        </a:lnTo>
                        <a:lnTo>
                          <a:pt x="145256" y="264319"/>
                        </a:lnTo>
                        <a:lnTo>
                          <a:pt x="114300" y="247650"/>
                        </a:lnTo>
                        <a:lnTo>
                          <a:pt x="64294" y="250031"/>
                        </a:lnTo>
                        <a:lnTo>
                          <a:pt x="50006" y="266700"/>
                        </a:lnTo>
                        <a:lnTo>
                          <a:pt x="88106" y="292894"/>
                        </a:lnTo>
                        <a:lnTo>
                          <a:pt x="121444" y="311944"/>
                        </a:lnTo>
                        <a:lnTo>
                          <a:pt x="178594" y="307181"/>
                        </a:lnTo>
                        <a:lnTo>
                          <a:pt x="200025" y="292894"/>
                        </a:lnTo>
                        <a:lnTo>
                          <a:pt x="252412" y="283369"/>
                        </a:lnTo>
                        <a:lnTo>
                          <a:pt x="283369" y="264319"/>
                        </a:lnTo>
                        <a:lnTo>
                          <a:pt x="307181" y="245269"/>
                        </a:lnTo>
                        <a:lnTo>
                          <a:pt x="326231" y="266700"/>
                        </a:lnTo>
                        <a:lnTo>
                          <a:pt x="311944" y="292894"/>
                        </a:lnTo>
                        <a:lnTo>
                          <a:pt x="290512" y="314325"/>
                        </a:lnTo>
                        <a:lnTo>
                          <a:pt x="261937" y="335756"/>
                        </a:lnTo>
                        <a:lnTo>
                          <a:pt x="223837" y="326231"/>
                        </a:lnTo>
                        <a:lnTo>
                          <a:pt x="202406" y="338137"/>
                        </a:lnTo>
                        <a:lnTo>
                          <a:pt x="202406" y="371475"/>
                        </a:lnTo>
                        <a:lnTo>
                          <a:pt x="171450" y="400050"/>
                        </a:lnTo>
                        <a:lnTo>
                          <a:pt x="140494" y="419100"/>
                        </a:lnTo>
                        <a:lnTo>
                          <a:pt x="147637" y="464344"/>
                        </a:lnTo>
                        <a:lnTo>
                          <a:pt x="180975" y="464344"/>
                        </a:lnTo>
                        <a:lnTo>
                          <a:pt x="202406" y="452437"/>
                        </a:lnTo>
                        <a:lnTo>
                          <a:pt x="235744" y="452437"/>
                        </a:lnTo>
                        <a:lnTo>
                          <a:pt x="264319" y="438150"/>
                        </a:lnTo>
                        <a:lnTo>
                          <a:pt x="288131" y="419100"/>
                        </a:lnTo>
                        <a:lnTo>
                          <a:pt x="309562" y="414337"/>
                        </a:lnTo>
                        <a:lnTo>
                          <a:pt x="323850" y="421481"/>
                        </a:lnTo>
                        <a:lnTo>
                          <a:pt x="323850" y="445294"/>
                        </a:lnTo>
                        <a:lnTo>
                          <a:pt x="288131" y="461962"/>
                        </a:lnTo>
                        <a:lnTo>
                          <a:pt x="228600" y="492919"/>
                        </a:lnTo>
                        <a:lnTo>
                          <a:pt x="171450" y="504825"/>
                        </a:lnTo>
                        <a:lnTo>
                          <a:pt x="152400" y="504825"/>
                        </a:lnTo>
                        <a:lnTo>
                          <a:pt x="114300" y="497681"/>
                        </a:lnTo>
                        <a:lnTo>
                          <a:pt x="104775" y="507206"/>
                        </a:lnTo>
                        <a:lnTo>
                          <a:pt x="111919" y="538162"/>
                        </a:lnTo>
                        <a:lnTo>
                          <a:pt x="90487" y="538162"/>
                        </a:lnTo>
                        <a:lnTo>
                          <a:pt x="76200" y="502444"/>
                        </a:lnTo>
                        <a:lnTo>
                          <a:pt x="40481" y="497681"/>
                        </a:lnTo>
                        <a:lnTo>
                          <a:pt x="19050" y="485775"/>
                        </a:lnTo>
                        <a:lnTo>
                          <a:pt x="0" y="497681"/>
                        </a:lnTo>
                        <a:lnTo>
                          <a:pt x="0" y="547687"/>
                        </a:lnTo>
                        <a:lnTo>
                          <a:pt x="26194" y="564356"/>
                        </a:lnTo>
                        <a:lnTo>
                          <a:pt x="23812" y="602456"/>
                        </a:lnTo>
                        <a:lnTo>
                          <a:pt x="64294" y="609600"/>
                        </a:lnTo>
                        <a:lnTo>
                          <a:pt x="95250" y="611981"/>
                        </a:lnTo>
                        <a:lnTo>
                          <a:pt x="114300" y="578644"/>
                        </a:lnTo>
                        <a:lnTo>
                          <a:pt x="130969" y="588169"/>
                        </a:lnTo>
                        <a:lnTo>
                          <a:pt x="154781" y="581025"/>
                        </a:lnTo>
                        <a:lnTo>
                          <a:pt x="211931" y="581025"/>
                        </a:lnTo>
                        <a:lnTo>
                          <a:pt x="238125" y="569119"/>
                        </a:lnTo>
                        <a:lnTo>
                          <a:pt x="292894" y="569119"/>
                        </a:lnTo>
                        <a:lnTo>
                          <a:pt x="323850" y="535781"/>
                        </a:lnTo>
                        <a:lnTo>
                          <a:pt x="340519" y="528637"/>
                        </a:lnTo>
                        <a:lnTo>
                          <a:pt x="357187" y="535781"/>
                        </a:lnTo>
                        <a:lnTo>
                          <a:pt x="390525" y="519112"/>
                        </a:lnTo>
                        <a:lnTo>
                          <a:pt x="414337" y="473869"/>
                        </a:lnTo>
                        <a:lnTo>
                          <a:pt x="440531" y="483394"/>
                        </a:lnTo>
                        <a:lnTo>
                          <a:pt x="461962" y="481012"/>
                        </a:lnTo>
                        <a:lnTo>
                          <a:pt x="442912" y="502444"/>
                        </a:lnTo>
                        <a:lnTo>
                          <a:pt x="421481" y="531019"/>
                        </a:lnTo>
                        <a:lnTo>
                          <a:pt x="450056" y="542925"/>
                        </a:lnTo>
                        <a:lnTo>
                          <a:pt x="450056" y="542925"/>
                        </a:lnTo>
                        <a:lnTo>
                          <a:pt x="492919" y="526256"/>
                        </a:lnTo>
                        <a:lnTo>
                          <a:pt x="528637" y="500062"/>
                        </a:lnTo>
                        <a:lnTo>
                          <a:pt x="571500" y="469106"/>
                        </a:lnTo>
                        <a:lnTo>
                          <a:pt x="597694" y="433387"/>
                        </a:lnTo>
                        <a:lnTo>
                          <a:pt x="621506" y="400050"/>
                        </a:lnTo>
                        <a:lnTo>
                          <a:pt x="623887" y="354806"/>
                        </a:lnTo>
                        <a:lnTo>
                          <a:pt x="604837" y="316706"/>
                        </a:lnTo>
                        <a:lnTo>
                          <a:pt x="578644" y="295275"/>
                        </a:lnTo>
                        <a:lnTo>
                          <a:pt x="535781" y="266700"/>
                        </a:lnTo>
                        <a:lnTo>
                          <a:pt x="507206" y="233362"/>
                        </a:lnTo>
                        <a:lnTo>
                          <a:pt x="485775" y="226219"/>
                        </a:lnTo>
                        <a:lnTo>
                          <a:pt x="469106" y="238125"/>
                        </a:lnTo>
                        <a:lnTo>
                          <a:pt x="442912" y="214312"/>
                        </a:lnTo>
                        <a:lnTo>
                          <a:pt x="409575" y="226219"/>
                        </a:lnTo>
                        <a:lnTo>
                          <a:pt x="373856" y="214312"/>
                        </a:lnTo>
                        <a:lnTo>
                          <a:pt x="354806" y="211931"/>
                        </a:lnTo>
                        <a:lnTo>
                          <a:pt x="354806" y="188119"/>
                        </a:lnTo>
                        <a:lnTo>
                          <a:pt x="350044" y="161925"/>
                        </a:lnTo>
                        <a:lnTo>
                          <a:pt x="328612" y="140494"/>
                        </a:lnTo>
                        <a:lnTo>
                          <a:pt x="328612" y="121444"/>
                        </a:lnTo>
                        <a:lnTo>
                          <a:pt x="304800" y="97631"/>
                        </a:lnTo>
                        <a:lnTo>
                          <a:pt x="295275" y="69056"/>
                        </a:lnTo>
                        <a:lnTo>
                          <a:pt x="269081" y="57150"/>
                        </a:lnTo>
                        <a:lnTo>
                          <a:pt x="219075"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7" name="Isle of Lewis"/>
                  <p:cNvSpPr/>
                  <p:nvPr/>
                </p:nvSpPr>
                <p:spPr bwMode="gray">
                  <a:xfrm>
                    <a:off x="3888581" y="4171950"/>
                    <a:ext cx="873919" cy="1293019"/>
                  </a:xfrm>
                  <a:custGeom>
                    <a:avLst/>
                    <a:gdLst>
                      <a:gd name="connsiteX0" fmla="*/ 788194 w 873919"/>
                      <a:gd name="connsiteY0" fmla="*/ 0 h 1293019"/>
                      <a:gd name="connsiteX1" fmla="*/ 764382 w 873919"/>
                      <a:gd name="connsiteY1" fmla="*/ 52388 h 1293019"/>
                      <a:gd name="connsiteX2" fmla="*/ 728663 w 873919"/>
                      <a:gd name="connsiteY2" fmla="*/ 71438 h 1293019"/>
                      <a:gd name="connsiteX3" fmla="*/ 683419 w 873919"/>
                      <a:gd name="connsiteY3" fmla="*/ 114300 h 1293019"/>
                      <a:gd name="connsiteX4" fmla="*/ 607219 w 873919"/>
                      <a:gd name="connsiteY4" fmla="*/ 161925 h 1293019"/>
                      <a:gd name="connsiteX5" fmla="*/ 576263 w 873919"/>
                      <a:gd name="connsiteY5" fmla="*/ 192881 h 1293019"/>
                      <a:gd name="connsiteX6" fmla="*/ 557213 w 873919"/>
                      <a:gd name="connsiteY6" fmla="*/ 223838 h 1293019"/>
                      <a:gd name="connsiteX7" fmla="*/ 516732 w 873919"/>
                      <a:gd name="connsiteY7" fmla="*/ 261938 h 1293019"/>
                      <a:gd name="connsiteX8" fmla="*/ 473869 w 873919"/>
                      <a:gd name="connsiteY8" fmla="*/ 288131 h 1293019"/>
                      <a:gd name="connsiteX9" fmla="*/ 438150 w 873919"/>
                      <a:gd name="connsiteY9" fmla="*/ 259556 h 1293019"/>
                      <a:gd name="connsiteX10" fmla="*/ 409575 w 873919"/>
                      <a:gd name="connsiteY10" fmla="*/ 307181 h 1293019"/>
                      <a:gd name="connsiteX11" fmla="*/ 354807 w 873919"/>
                      <a:gd name="connsiteY11" fmla="*/ 335756 h 1293019"/>
                      <a:gd name="connsiteX12" fmla="*/ 311944 w 873919"/>
                      <a:gd name="connsiteY12" fmla="*/ 350044 h 1293019"/>
                      <a:gd name="connsiteX13" fmla="*/ 304800 w 873919"/>
                      <a:gd name="connsiteY13" fmla="*/ 392906 h 1293019"/>
                      <a:gd name="connsiteX14" fmla="*/ 321469 w 873919"/>
                      <a:gd name="connsiteY14" fmla="*/ 452438 h 1293019"/>
                      <a:gd name="connsiteX15" fmla="*/ 361950 w 873919"/>
                      <a:gd name="connsiteY15" fmla="*/ 490538 h 1293019"/>
                      <a:gd name="connsiteX16" fmla="*/ 390525 w 873919"/>
                      <a:gd name="connsiteY16" fmla="*/ 542925 h 1293019"/>
                      <a:gd name="connsiteX17" fmla="*/ 404813 w 873919"/>
                      <a:gd name="connsiteY17" fmla="*/ 554831 h 1293019"/>
                      <a:gd name="connsiteX18" fmla="*/ 366713 w 873919"/>
                      <a:gd name="connsiteY18" fmla="*/ 552450 h 1293019"/>
                      <a:gd name="connsiteX19" fmla="*/ 342900 w 873919"/>
                      <a:gd name="connsiteY19" fmla="*/ 521494 h 1293019"/>
                      <a:gd name="connsiteX20" fmla="*/ 333375 w 873919"/>
                      <a:gd name="connsiteY20" fmla="*/ 492919 h 1293019"/>
                      <a:gd name="connsiteX21" fmla="*/ 309563 w 873919"/>
                      <a:gd name="connsiteY21" fmla="*/ 459581 h 1293019"/>
                      <a:gd name="connsiteX22" fmla="*/ 283369 w 873919"/>
                      <a:gd name="connsiteY22" fmla="*/ 459581 h 1293019"/>
                      <a:gd name="connsiteX23" fmla="*/ 269082 w 873919"/>
                      <a:gd name="connsiteY23" fmla="*/ 416719 h 1293019"/>
                      <a:gd name="connsiteX24" fmla="*/ 247650 w 873919"/>
                      <a:gd name="connsiteY24" fmla="*/ 409575 h 1293019"/>
                      <a:gd name="connsiteX25" fmla="*/ 247650 w 873919"/>
                      <a:gd name="connsiteY25" fmla="*/ 438150 h 1293019"/>
                      <a:gd name="connsiteX26" fmla="*/ 235744 w 873919"/>
                      <a:gd name="connsiteY26" fmla="*/ 450056 h 1293019"/>
                      <a:gd name="connsiteX27" fmla="*/ 276225 w 873919"/>
                      <a:gd name="connsiteY27" fmla="*/ 500063 h 1293019"/>
                      <a:gd name="connsiteX28" fmla="*/ 278607 w 873919"/>
                      <a:gd name="connsiteY28" fmla="*/ 519113 h 1293019"/>
                      <a:gd name="connsiteX29" fmla="*/ 271463 w 873919"/>
                      <a:gd name="connsiteY29" fmla="*/ 545306 h 1293019"/>
                      <a:gd name="connsiteX30" fmla="*/ 245269 w 873919"/>
                      <a:gd name="connsiteY30" fmla="*/ 547688 h 1293019"/>
                      <a:gd name="connsiteX31" fmla="*/ 214313 w 873919"/>
                      <a:gd name="connsiteY31" fmla="*/ 545306 h 1293019"/>
                      <a:gd name="connsiteX32" fmla="*/ 214313 w 873919"/>
                      <a:gd name="connsiteY32" fmla="*/ 495300 h 1293019"/>
                      <a:gd name="connsiteX33" fmla="*/ 192882 w 873919"/>
                      <a:gd name="connsiteY33" fmla="*/ 478631 h 1293019"/>
                      <a:gd name="connsiteX34" fmla="*/ 169069 w 873919"/>
                      <a:gd name="connsiteY34" fmla="*/ 483394 h 1293019"/>
                      <a:gd name="connsiteX35" fmla="*/ 133350 w 873919"/>
                      <a:gd name="connsiteY35" fmla="*/ 459581 h 1293019"/>
                      <a:gd name="connsiteX36" fmla="*/ 116682 w 873919"/>
                      <a:gd name="connsiteY36" fmla="*/ 457200 h 1293019"/>
                      <a:gd name="connsiteX37" fmla="*/ 97632 w 873919"/>
                      <a:gd name="connsiteY37" fmla="*/ 495300 h 1293019"/>
                      <a:gd name="connsiteX38" fmla="*/ 92869 w 873919"/>
                      <a:gd name="connsiteY38" fmla="*/ 523875 h 1293019"/>
                      <a:gd name="connsiteX39" fmla="*/ 128588 w 873919"/>
                      <a:gd name="connsiteY39" fmla="*/ 538163 h 1293019"/>
                      <a:gd name="connsiteX40" fmla="*/ 111919 w 873919"/>
                      <a:gd name="connsiteY40" fmla="*/ 557213 h 1293019"/>
                      <a:gd name="connsiteX41" fmla="*/ 83344 w 873919"/>
                      <a:gd name="connsiteY41" fmla="*/ 550069 h 1293019"/>
                      <a:gd name="connsiteX42" fmla="*/ 61913 w 873919"/>
                      <a:gd name="connsiteY42" fmla="*/ 545306 h 1293019"/>
                      <a:gd name="connsiteX43" fmla="*/ 54769 w 873919"/>
                      <a:gd name="connsiteY43" fmla="*/ 569119 h 1293019"/>
                      <a:gd name="connsiteX44" fmla="*/ 59532 w 873919"/>
                      <a:gd name="connsiteY44" fmla="*/ 588169 h 1293019"/>
                      <a:gd name="connsiteX45" fmla="*/ 40482 w 873919"/>
                      <a:gd name="connsiteY45" fmla="*/ 626269 h 1293019"/>
                      <a:gd name="connsiteX46" fmla="*/ 26194 w 873919"/>
                      <a:gd name="connsiteY46" fmla="*/ 654844 h 1293019"/>
                      <a:gd name="connsiteX47" fmla="*/ 59532 w 873919"/>
                      <a:gd name="connsiteY47" fmla="*/ 685800 h 1293019"/>
                      <a:gd name="connsiteX48" fmla="*/ 57150 w 873919"/>
                      <a:gd name="connsiteY48" fmla="*/ 711994 h 1293019"/>
                      <a:gd name="connsiteX49" fmla="*/ 73819 w 873919"/>
                      <a:gd name="connsiteY49" fmla="*/ 738188 h 1293019"/>
                      <a:gd name="connsiteX50" fmla="*/ 80963 w 873919"/>
                      <a:gd name="connsiteY50" fmla="*/ 750094 h 1293019"/>
                      <a:gd name="connsiteX51" fmla="*/ 126207 w 873919"/>
                      <a:gd name="connsiteY51" fmla="*/ 728663 h 1293019"/>
                      <a:gd name="connsiteX52" fmla="*/ 126207 w 873919"/>
                      <a:gd name="connsiteY52" fmla="*/ 752475 h 1293019"/>
                      <a:gd name="connsiteX53" fmla="*/ 135732 w 873919"/>
                      <a:gd name="connsiteY53" fmla="*/ 790575 h 1293019"/>
                      <a:gd name="connsiteX54" fmla="*/ 102394 w 873919"/>
                      <a:gd name="connsiteY54" fmla="*/ 809625 h 1293019"/>
                      <a:gd name="connsiteX55" fmla="*/ 92869 w 873919"/>
                      <a:gd name="connsiteY55" fmla="*/ 835819 h 1293019"/>
                      <a:gd name="connsiteX56" fmla="*/ 69057 w 873919"/>
                      <a:gd name="connsiteY56" fmla="*/ 807244 h 1293019"/>
                      <a:gd name="connsiteX57" fmla="*/ 52388 w 873919"/>
                      <a:gd name="connsiteY57" fmla="*/ 807244 h 1293019"/>
                      <a:gd name="connsiteX58" fmla="*/ 16669 w 873919"/>
                      <a:gd name="connsiteY58" fmla="*/ 788194 h 1293019"/>
                      <a:gd name="connsiteX59" fmla="*/ 0 w 873919"/>
                      <a:gd name="connsiteY59" fmla="*/ 812006 h 1293019"/>
                      <a:gd name="connsiteX60" fmla="*/ 0 w 873919"/>
                      <a:gd name="connsiteY60" fmla="*/ 838200 h 1293019"/>
                      <a:gd name="connsiteX61" fmla="*/ 33338 w 873919"/>
                      <a:gd name="connsiteY61" fmla="*/ 838200 h 1293019"/>
                      <a:gd name="connsiteX62" fmla="*/ 61913 w 873919"/>
                      <a:gd name="connsiteY62" fmla="*/ 854869 h 1293019"/>
                      <a:gd name="connsiteX63" fmla="*/ 69057 w 873919"/>
                      <a:gd name="connsiteY63" fmla="*/ 897731 h 1293019"/>
                      <a:gd name="connsiteX64" fmla="*/ 107157 w 873919"/>
                      <a:gd name="connsiteY64" fmla="*/ 928688 h 1293019"/>
                      <a:gd name="connsiteX65" fmla="*/ 152400 w 873919"/>
                      <a:gd name="connsiteY65" fmla="*/ 921544 h 1293019"/>
                      <a:gd name="connsiteX66" fmla="*/ 190500 w 873919"/>
                      <a:gd name="connsiteY66" fmla="*/ 926306 h 1293019"/>
                      <a:gd name="connsiteX67" fmla="*/ 235744 w 873919"/>
                      <a:gd name="connsiteY67" fmla="*/ 959644 h 1293019"/>
                      <a:gd name="connsiteX68" fmla="*/ 261938 w 873919"/>
                      <a:gd name="connsiteY68" fmla="*/ 959644 h 1293019"/>
                      <a:gd name="connsiteX69" fmla="*/ 292894 w 873919"/>
                      <a:gd name="connsiteY69" fmla="*/ 1009650 h 1293019"/>
                      <a:gd name="connsiteX70" fmla="*/ 259557 w 873919"/>
                      <a:gd name="connsiteY70" fmla="*/ 1009650 h 1293019"/>
                      <a:gd name="connsiteX71" fmla="*/ 228600 w 873919"/>
                      <a:gd name="connsiteY71" fmla="*/ 997744 h 1293019"/>
                      <a:gd name="connsiteX72" fmla="*/ 207169 w 873919"/>
                      <a:gd name="connsiteY72" fmla="*/ 995363 h 1293019"/>
                      <a:gd name="connsiteX73" fmla="*/ 173832 w 873919"/>
                      <a:gd name="connsiteY73" fmla="*/ 1028700 h 1293019"/>
                      <a:gd name="connsiteX74" fmla="*/ 197644 w 873919"/>
                      <a:gd name="connsiteY74" fmla="*/ 1054894 h 1293019"/>
                      <a:gd name="connsiteX75" fmla="*/ 211932 w 873919"/>
                      <a:gd name="connsiteY75" fmla="*/ 1073944 h 1293019"/>
                      <a:gd name="connsiteX76" fmla="*/ 173832 w 873919"/>
                      <a:gd name="connsiteY76" fmla="*/ 1066800 h 1293019"/>
                      <a:gd name="connsiteX77" fmla="*/ 142875 w 873919"/>
                      <a:gd name="connsiteY77" fmla="*/ 1085850 h 1293019"/>
                      <a:gd name="connsiteX78" fmla="*/ 128588 w 873919"/>
                      <a:gd name="connsiteY78" fmla="*/ 1109663 h 1293019"/>
                      <a:gd name="connsiteX79" fmla="*/ 97632 w 873919"/>
                      <a:gd name="connsiteY79" fmla="*/ 1135856 h 1293019"/>
                      <a:gd name="connsiteX80" fmla="*/ 83344 w 873919"/>
                      <a:gd name="connsiteY80" fmla="*/ 1135856 h 1293019"/>
                      <a:gd name="connsiteX81" fmla="*/ 47625 w 873919"/>
                      <a:gd name="connsiteY81" fmla="*/ 1107281 h 1293019"/>
                      <a:gd name="connsiteX82" fmla="*/ 33338 w 873919"/>
                      <a:gd name="connsiteY82" fmla="*/ 1119188 h 1293019"/>
                      <a:gd name="connsiteX83" fmla="*/ 30957 w 873919"/>
                      <a:gd name="connsiteY83" fmla="*/ 1150144 h 1293019"/>
                      <a:gd name="connsiteX84" fmla="*/ 54769 w 873919"/>
                      <a:gd name="connsiteY84" fmla="*/ 1178719 h 1293019"/>
                      <a:gd name="connsiteX85" fmla="*/ 78582 w 873919"/>
                      <a:gd name="connsiteY85" fmla="*/ 1181100 h 1293019"/>
                      <a:gd name="connsiteX86" fmla="*/ 97632 w 873919"/>
                      <a:gd name="connsiteY86" fmla="*/ 1214438 h 1293019"/>
                      <a:gd name="connsiteX87" fmla="*/ 123825 w 873919"/>
                      <a:gd name="connsiteY87" fmla="*/ 1226344 h 1293019"/>
                      <a:gd name="connsiteX88" fmla="*/ 130969 w 873919"/>
                      <a:gd name="connsiteY88" fmla="*/ 1250156 h 1293019"/>
                      <a:gd name="connsiteX89" fmla="*/ 161925 w 873919"/>
                      <a:gd name="connsiteY89" fmla="*/ 1271588 h 1293019"/>
                      <a:gd name="connsiteX90" fmla="*/ 176213 w 873919"/>
                      <a:gd name="connsiteY90" fmla="*/ 1293019 h 1293019"/>
                      <a:gd name="connsiteX91" fmla="*/ 214313 w 873919"/>
                      <a:gd name="connsiteY91" fmla="*/ 1250156 h 1293019"/>
                      <a:gd name="connsiteX92" fmla="*/ 254794 w 873919"/>
                      <a:gd name="connsiteY92" fmla="*/ 1226344 h 1293019"/>
                      <a:gd name="connsiteX93" fmla="*/ 269082 w 873919"/>
                      <a:gd name="connsiteY93" fmla="*/ 1185863 h 1293019"/>
                      <a:gd name="connsiteX94" fmla="*/ 302419 w 873919"/>
                      <a:gd name="connsiteY94" fmla="*/ 1150144 h 1293019"/>
                      <a:gd name="connsiteX95" fmla="*/ 330994 w 873919"/>
                      <a:gd name="connsiteY95" fmla="*/ 1166813 h 1293019"/>
                      <a:gd name="connsiteX96" fmla="*/ 328613 w 873919"/>
                      <a:gd name="connsiteY96" fmla="*/ 1123950 h 1293019"/>
                      <a:gd name="connsiteX97" fmla="*/ 364332 w 873919"/>
                      <a:gd name="connsiteY97" fmla="*/ 1140619 h 1293019"/>
                      <a:gd name="connsiteX98" fmla="*/ 385763 w 873919"/>
                      <a:gd name="connsiteY98" fmla="*/ 1135856 h 1293019"/>
                      <a:gd name="connsiteX99" fmla="*/ 350044 w 873919"/>
                      <a:gd name="connsiteY99" fmla="*/ 1083469 h 1293019"/>
                      <a:gd name="connsiteX100" fmla="*/ 352425 w 873919"/>
                      <a:gd name="connsiteY100" fmla="*/ 1062038 h 1293019"/>
                      <a:gd name="connsiteX101" fmla="*/ 319088 w 873919"/>
                      <a:gd name="connsiteY101" fmla="*/ 1059656 h 1293019"/>
                      <a:gd name="connsiteX102" fmla="*/ 323850 w 873919"/>
                      <a:gd name="connsiteY102" fmla="*/ 1035844 h 1293019"/>
                      <a:gd name="connsiteX103" fmla="*/ 338138 w 873919"/>
                      <a:gd name="connsiteY103" fmla="*/ 1019175 h 1293019"/>
                      <a:gd name="connsiteX104" fmla="*/ 376238 w 873919"/>
                      <a:gd name="connsiteY104" fmla="*/ 1038225 h 1293019"/>
                      <a:gd name="connsiteX105" fmla="*/ 402432 w 873919"/>
                      <a:gd name="connsiteY105" fmla="*/ 1038225 h 1293019"/>
                      <a:gd name="connsiteX106" fmla="*/ 402432 w 873919"/>
                      <a:gd name="connsiteY106" fmla="*/ 1064419 h 1293019"/>
                      <a:gd name="connsiteX107" fmla="*/ 421482 w 873919"/>
                      <a:gd name="connsiteY107" fmla="*/ 1097756 h 1293019"/>
                      <a:gd name="connsiteX108" fmla="*/ 457200 w 873919"/>
                      <a:gd name="connsiteY108" fmla="*/ 1090613 h 1293019"/>
                      <a:gd name="connsiteX109" fmla="*/ 461963 w 873919"/>
                      <a:gd name="connsiteY109" fmla="*/ 1069181 h 1293019"/>
                      <a:gd name="connsiteX110" fmla="*/ 423863 w 873919"/>
                      <a:gd name="connsiteY110" fmla="*/ 1052513 h 1293019"/>
                      <a:gd name="connsiteX111" fmla="*/ 433388 w 873919"/>
                      <a:gd name="connsiteY111" fmla="*/ 1026319 h 1293019"/>
                      <a:gd name="connsiteX112" fmla="*/ 411957 w 873919"/>
                      <a:gd name="connsiteY112" fmla="*/ 1004888 h 1293019"/>
                      <a:gd name="connsiteX113" fmla="*/ 392907 w 873919"/>
                      <a:gd name="connsiteY113" fmla="*/ 988219 h 1293019"/>
                      <a:gd name="connsiteX114" fmla="*/ 426244 w 873919"/>
                      <a:gd name="connsiteY114" fmla="*/ 952500 h 1293019"/>
                      <a:gd name="connsiteX115" fmla="*/ 454819 w 873919"/>
                      <a:gd name="connsiteY115" fmla="*/ 985838 h 1293019"/>
                      <a:gd name="connsiteX116" fmla="*/ 476250 w 873919"/>
                      <a:gd name="connsiteY116" fmla="*/ 976313 h 1293019"/>
                      <a:gd name="connsiteX117" fmla="*/ 483394 w 873919"/>
                      <a:gd name="connsiteY117" fmla="*/ 959644 h 1293019"/>
                      <a:gd name="connsiteX118" fmla="*/ 502444 w 873919"/>
                      <a:gd name="connsiteY118" fmla="*/ 995363 h 1293019"/>
                      <a:gd name="connsiteX119" fmla="*/ 535782 w 873919"/>
                      <a:gd name="connsiteY119" fmla="*/ 992981 h 1293019"/>
                      <a:gd name="connsiteX120" fmla="*/ 554832 w 873919"/>
                      <a:gd name="connsiteY120" fmla="*/ 981075 h 1293019"/>
                      <a:gd name="connsiteX121" fmla="*/ 545307 w 873919"/>
                      <a:gd name="connsiteY121" fmla="*/ 945356 h 1293019"/>
                      <a:gd name="connsiteX122" fmla="*/ 581025 w 873919"/>
                      <a:gd name="connsiteY122" fmla="*/ 957263 h 1293019"/>
                      <a:gd name="connsiteX123" fmla="*/ 609600 w 873919"/>
                      <a:gd name="connsiteY123" fmla="*/ 938213 h 1293019"/>
                      <a:gd name="connsiteX124" fmla="*/ 611982 w 873919"/>
                      <a:gd name="connsiteY124" fmla="*/ 914400 h 1293019"/>
                      <a:gd name="connsiteX125" fmla="*/ 621507 w 873919"/>
                      <a:gd name="connsiteY125" fmla="*/ 890588 h 1293019"/>
                      <a:gd name="connsiteX126" fmla="*/ 611982 w 873919"/>
                      <a:gd name="connsiteY126" fmla="*/ 859631 h 1293019"/>
                      <a:gd name="connsiteX127" fmla="*/ 590550 w 873919"/>
                      <a:gd name="connsiteY127" fmla="*/ 842963 h 1293019"/>
                      <a:gd name="connsiteX128" fmla="*/ 559594 w 873919"/>
                      <a:gd name="connsiteY128" fmla="*/ 852488 h 1293019"/>
                      <a:gd name="connsiteX129" fmla="*/ 609600 w 873919"/>
                      <a:gd name="connsiteY129" fmla="*/ 831056 h 1293019"/>
                      <a:gd name="connsiteX130" fmla="*/ 654844 w 873919"/>
                      <a:gd name="connsiteY130" fmla="*/ 835819 h 1293019"/>
                      <a:gd name="connsiteX131" fmla="*/ 681038 w 873919"/>
                      <a:gd name="connsiteY131" fmla="*/ 857250 h 1293019"/>
                      <a:gd name="connsiteX132" fmla="*/ 688182 w 873919"/>
                      <a:gd name="connsiteY132" fmla="*/ 826294 h 1293019"/>
                      <a:gd name="connsiteX133" fmla="*/ 707232 w 873919"/>
                      <a:gd name="connsiteY133" fmla="*/ 823913 h 1293019"/>
                      <a:gd name="connsiteX134" fmla="*/ 700088 w 873919"/>
                      <a:gd name="connsiteY134" fmla="*/ 790575 h 1293019"/>
                      <a:gd name="connsiteX135" fmla="*/ 683419 w 873919"/>
                      <a:gd name="connsiteY135" fmla="*/ 747713 h 1293019"/>
                      <a:gd name="connsiteX136" fmla="*/ 697707 w 873919"/>
                      <a:gd name="connsiteY136" fmla="*/ 709613 h 1293019"/>
                      <a:gd name="connsiteX137" fmla="*/ 681038 w 873919"/>
                      <a:gd name="connsiteY137" fmla="*/ 690563 h 1293019"/>
                      <a:gd name="connsiteX138" fmla="*/ 650082 w 873919"/>
                      <a:gd name="connsiteY138" fmla="*/ 669131 h 1293019"/>
                      <a:gd name="connsiteX139" fmla="*/ 602457 w 873919"/>
                      <a:gd name="connsiteY139" fmla="*/ 688181 h 1293019"/>
                      <a:gd name="connsiteX140" fmla="*/ 638175 w 873919"/>
                      <a:gd name="connsiteY140" fmla="*/ 652463 h 1293019"/>
                      <a:gd name="connsiteX141" fmla="*/ 659607 w 873919"/>
                      <a:gd name="connsiteY141" fmla="*/ 638175 h 1293019"/>
                      <a:gd name="connsiteX142" fmla="*/ 697707 w 873919"/>
                      <a:gd name="connsiteY142" fmla="*/ 645319 h 1293019"/>
                      <a:gd name="connsiteX143" fmla="*/ 688182 w 873919"/>
                      <a:gd name="connsiteY143" fmla="*/ 609600 h 1293019"/>
                      <a:gd name="connsiteX144" fmla="*/ 685800 w 873919"/>
                      <a:gd name="connsiteY144" fmla="*/ 585788 h 1293019"/>
                      <a:gd name="connsiteX145" fmla="*/ 683419 w 873919"/>
                      <a:gd name="connsiteY145" fmla="*/ 547688 h 1293019"/>
                      <a:gd name="connsiteX146" fmla="*/ 669132 w 873919"/>
                      <a:gd name="connsiteY146" fmla="*/ 519113 h 1293019"/>
                      <a:gd name="connsiteX147" fmla="*/ 678657 w 873919"/>
                      <a:gd name="connsiteY147" fmla="*/ 509588 h 1293019"/>
                      <a:gd name="connsiteX148" fmla="*/ 726282 w 873919"/>
                      <a:gd name="connsiteY148" fmla="*/ 550069 h 1293019"/>
                      <a:gd name="connsiteX149" fmla="*/ 735807 w 873919"/>
                      <a:gd name="connsiteY149" fmla="*/ 533400 h 1293019"/>
                      <a:gd name="connsiteX150" fmla="*/ 735807 w 873919"/>
                      <a:gd name="connsiteY150" fmla="*/ 516731 h 1293019"/>
                      <a:gd name="connsiteX151" fmla="*/ 747713 w 873919"/>
                      <a:gd name="connsiteY151" fmla="*/ 500063 h 1293019"/>
                      <a:gd name="connsiteX152" fmla="*/ 726282 w 873919"/>
                      <a:gd name="connsiteY152" fmla="*/ 483394 h 1293019"/>
                      <a:gd name="connsiteX153" fmla="*/ 719138 w 873919"/>
                      <a:gd name="connsiteY153" fmla="*/ 464344 h 1293019"/>
                      <a:gd name="connsiteX154" fmla="*/ 742950 w 873919"/>
                      <a:gd name="connsiteY154" fmla="*/ 469106 h 1293019"/>
                      <a:gd name="connsiteX155" fmla="*/ 742950 w 873919"/>
                      <a:gd name="connsiteY155" fmla="*/ 440531 h 1293019"/>
                      <a:gd name="connsiteX156" fmla="*/ 726282 w 873919"/>
                      <a:gd name="connsiteY156" fmla="*/ 414338 h 1293019"/>
                      <a:gd name="connsiteX157" fmla="*/ 757238 w 873919"/>
                      <a:gd name="connsiteY157" fmla="*/ 419100 h 1293019"/>
                      <a:gd name="connsiteX158" fmla="*/ 769144 w 873919"/>
                      <a:gd name="connsiteY158" fmla="*/ 409575 h 1293019"/>
                      <a:gd name="connsiteX159" fmla="*/ 771525 w 873919"/>
                      <a:gd name="connsiteY159" fmla="*/ 373856 h 1293019"/>
                      <a:gd name="connsiteX160" fmla="*/ 781050 w 873919"/>
                      <a:gd name="connsiteY160" fmla="*/ 364331 h 1293019"/>
                      <a:gd name="connsiteX161" fmla="*/ 807244 w 873919"/>
                      <a:gd name="connsiteY161" fmla="*/ 364331 h 1293019"/>
                      <a:gd name="connsiteX162" fmla="*/ 807244 w 873919"/>
                      <a:gd name="connsiteY162" fmla="*/ 340519 h 1293019"/>
                      <a:gd name="connsiteX163" fmla="*/ 823913 w 873919"/>
                      <a:gd name="connsiteY163" fmla="*/ 326231 h 1293019"/>
                      <a:gd name="connsiteX164" fmla="*/ 842963 w 873919"/>
                      <a:gd name="connsiteY164" fmla="*/ 302419 h 1293019"/>
                      <a:gd name="connsiteX165" fmla="*/ 854869 w 873919"/>
                      <a:gd name="connsiteY165" fmla="*/ 295275 h 1293019"/>
                      <a:gd name="connsiteX166" fmla="*/ 873919 w 873919"/>
                      <a:gd name="connsiteY166" fmla="*/ 288131 h 1293019"/>
                      <a:gd name="connsiteX167" fmla="*/ 845344 w 873919"/>
                      <a:gd name="connsiteY167" fmla="*/ 280988 h 1293019"/>
                      <a:gd name="connsiteX168" fmla="*/ 833438 w 873919"/>
                      <a:gd name="connsiteY168" fmla="*/ 261938 h 1293019"/>
                      <a:gd name="connsiteX169" fmla="*/ 826294 w 873919"/>
                      <a:gd name="connsiteY169" fmla="*/ 233363 h 1293019"/>
                      <a:gd name="connsiteX170" fmla="*/ 838200 w 873919"/>
                      <a:gd name="connsiteY170" fmla="*/ 209550 h 1293019"/>
                      <a:gd name="connsiteX171" fmla="*/ 847725 w 873919"/>
                      <a:gd name="connsiteY171" fmla="*/ 188119 h 1293019"/>
                      <a:gd name="connsiteX172" fmla="*/ 862013 w 873919"/>
                      <a:gd name="connsiteY172" fmla="*/ 171450 h 1293019"/>
                      <a:gd name="connsiteX173" fmla="*/ 873919 w 873919"/>
                      <a:gd name="connsiteY173" fmla="*/ 159544 h 1293019"/>
                      <a:gd name="connsiteX174" fmla="*/ 866775 w 873919"/>
                      <a:gd name="connsiteY174" fmla="*/ 133350 h 1293019"/>
                      <a:gd name="connsiteX175" fmla="*/ 845344 w 873919"/>
                      <a:gd name="connsiteY175" fmla="*/ 119063 h 1293019"/>
                      <a:gd name="connsiteX176" fmla="*/ 842963 w 873919"/>
                      <a:gd name="connsiteY176" fmla="*/ 95250 h 1293019"/>
                      <a:gd name="connsiteX177" fmla="*/ 852488 w 873919"/>
                      <a:gd name="connsiteY177" fmla="*/ 78581 h 1293019"/>
                      <a:gd name="connsiteX178" fmla="*/ 826294 w 873919"/>
                      <a:gd name="connsiteY178" fmla="*/ 54769 h 1293019"/>
                      <a:gd name="connsiteX179" fmla="*/ 788194 w 873919"/>
                      <a:gd name="connsiteY179" fmla="*/ 0 h 129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873919" h="1293019">
                        <a:moveTo>
                          <a:pt x="788194" y="0"/>
                        </a:moveTo>
                        <a:lnTo>
                          <a:pt x="764382" y="52388"/>
                        </a:lnTo>
                        <a:lnTo>
                          <a:pt x="728663" y="71438"/>
                        </a:lnTo>
                        <a:lnTo>
                          <a:pt x="683419" y="114300"/>
                        </a:lnTo>
                        <a:lnTo>
                          <a:pt x="607219" y="161925"/>
                        </a:lnTo>
                        <a:lnTo>
                          <a:pt x="576263" y="192881"/>
                        </a:lnTo>
                        <a:lnTo>
                          <a:pt x="557213" y="223838"/>
                        </a:lnTo>
                        <a:lnTo>
                          <a:pt x="516732" y="261938"/>
                        </a:lnTo>
                        <a:lnTo>
                          <a:pt x="473869" y="288131"/>
                        </a:lnTo>
                        <a:lnTo>
                          <a:pt x="438150" y="259556"/>
                        </a:lnTo>
                        <a:lnTo>
                          <a:pt x="409575" y="307181"/>
                        </a:lnTo>
                        <a:lnTo>
                          <a:pt x="354807" y="335756"/>
                        </a:lnTo>
                        <a:lnTo>
                          <a:pt x="311944" y="350044"/>
                        </a:lnTo>
                        <a:lnTo>
                          <a:pt x="304800" y="392906"/>
                        </a:lnTo>
                        <a:lnTo>
                          <a:pt x="321469" y="452438"/>
                        </a:lnTo>
                        <a:lnTo>
                          <a:pt x="361950" y="490538"/>
                        </a:lnTo>
                        <a:lnTo>
                          <a:pt x="390525" y="542925"/>
                        </a:lnTo>
                        <a:lnTo>
                          <a:pt x="404813" y="554831"/>
                        </a:lnTo>
                        <a:lnTo>
                          <a:pt x="366713" y="552450"/>
                        </a:lnTo>
                        <a:lnTo>
                          <a:pt x="342900" y="521494"/>
                        </a:lnTo>
                        <a:lnTo>
                          <a:pt x="333375" y="492919"/>
                        </a:lnTo>
                        <a:lnTo>
                          <a:pt x="309563" y="459581"/>
                        </a:lnTo>
                        <a:lnTo>
                          <a:pt x="283369" y="459581"/>
                        </a:lnTo>
                        <a:lnTo>
                          <a:pt x="269082" y="416719"/>
                        </a:lnTo>
                        <a:lnTo>
                          <a:pt x="247650" y="409575"/>
                        </a:lnTo>
                        <a:lnTo>
                          <a:pt x="247650" y="438150"/>
                        </a:lnTo>
                        <a:lnTo>
                          <a:pt x="235744" y="450056"/>
                        </a:lnTo>
                        <a:lnTo>
                          <a:pt x="276225" y="500063"/>
                        </a:lnTo>
                        <a:lnTo>
                          <a:pt x="278607" y="519113"/>
                        </a:lnTo>
                        <a:lnTo>
                          <a:pt x="271463" y="545306"/>
                        </a:lnTo>
                        <a:lnTo>
                          <a:pt x="245269" y="547688"/>
                        </a:lnTo>
                        <a:lnTo>
                          <a:pt x="214313" y="545306"/>
                        </a:lnTo>
                        <a:lnTo>
                          <a:pt x="214313" y="495300"/>
                        </a:lnTo>
                        <a:lnTo>
                          <a:pt x="192882" y="478631"/>
                        </a:lnTo>
                        <a:lnTo>
                          <a:pt x="169069" y="483394"/>
                        </a:lnTo>
                        <a:lnTo>
                          <a:pt x="133350" y="459581"/>
                        </a:lnTo>
                        <a:lnTo>
                          <a:pt x="116682" y="457200"/>
                        </a:lnTo>
                        <a:lnTo>
                          <a:pt x="97632" y="495300"/>
                        </a:lnTo>
                        <a:lnTo>
                          <a:pt x="92869" y="523875"/>
                        </a:lnTo>
                        <a:lnTo>
                          <a:pt x="128588" y="538163"/>
                        </a:lnTo>
                        <a:lnTo>
                          <a:pt x="111919" y="557213"/>
                        </a:lnTo>
                        <a:lnTo>
                          <a:pt x="83344" y="550069"/>
                        </a:lnTo>
                        <a:lnTo>
                          <a:pt x="61913" y="545306"/>
                        </a:lnTo>
                        <a:lnTo>
                          <a:pt x="54769" y="569119"/>
                        </a:lnTo>
                        <a:lnTo>
                          <a:pt x="59532" y="588169"/>
                        </a:lnTo>
                        <a:lnTo>
                          <a:pt x="40482" y="626269"/>
                        </a:lnTo>
                        <a:lnTo>
                          <a:pt x="26194" y="654844"/>
                        </a:lnTo>
                        <a:lnTo>
                          <a:pt x="59532" y="685800"/>
                        </a:lnTo>
                        <a:lnTo>
                          <a:pt x="57150" y="711994"/>
                        </a:lnTo>
                        <a:lnTo>
                          <a:pt x="73819" y="738188"/>
                        </a:lnTo>
                        <a:lnTo>
                          <a:pt x="80963" y="750094"/>
                        </a:lnTo>
                        <a:lnTo>
                          <a:pt x="126207" y="728663"/>
                        </a:lnTo>
                        <a:lnTo>
                          <a:pt x="126207" y="752475"/>
                        </a:lnTo>
                        <a:lnTo>
                          <a:pt x="135732" y="790575"/>
                        </a:lnTo>
                        <a:lnTo>
                          <a:pt x="102394" y="809625"/>
                        </a:lnTo>
                        <a:lnTo>
                          <a:pt x="92869" y="835819"/>
                        </a:lnTo>
                        <a:lnTo>
                          <a:pt x="69057" y="807244"/>
                        </a:lnTo>
                        <a:lnTo>
                          <a:pt x="52388" y="807244"/>
                        </a:lnTo>
                        <a:lnTo>
                          <a:pt x="16669" y="788194"/>
                        </a:lnTo>
                        <a:lnTo>
                          <a:pt x="0" y="812006"/>
                        </a:lnTo>
                        <a:lnTo>
                          <a:pt x="0" y="838200"/>
                        </a:lnTo>
                        <a:lnTo>
                          <a:pt x="33338" y="838200"/>
                        </a:lnTo>
                        <a:lnTo>
                          <a:pt x="61913" y="854869"/>
                        </a:lnTo>
                        <a:lnTo>
                          <a:pt x="69057" y="897731"/>
                        </a:lnTo>
                        <a:lnTo>
                          <a:pt x="107157" y="928688"/>
                        </a:lnTo>
                        <a:lnTo>
                          <a:pt x="152400" y="921544"/>
                        </a:lnTo>
                        <a:lnTo>
                          <a:pt x="190500" y="926306"/>
                        </a:lnTo>
                        <a:lnTo>
                          <a:pt x="235744" y="959644"/>
                        </a:lnTo>
                        <a:lnTo>
                          <a:pt x="261938" y="959644"/>
                        </a:lnTo>
                        <a:lnTo>
                          <a:pt x="292894" y="1009650"/>
                        </a:lnTo>
                        <a:lnTo>
                          <a:pt x="259557" y="1009650"/>
                        </a:lnTo>
                        <a:lnTo>
                          <a:pt x="228600" y="997744"/>
                        </a:lnTo>
                        <a:lnTo>
                          <a:pt x="207169" y="995363"/>
                        </a:lnTo>
                        <a:lnTo>
                          <a:pt x="173832" y="1028700"/>
                        </a:lnTo>
                        <a:lnTo>
                          <a:pt x="197644" y="1054894"/>
                        </a:lnTo>
                        <a:lnTo>
                          <a:pt x="211932" y="1073944"/>
                        </a:lnTo>
                        <a:lnTo>
                          <a:pt x="173832" y="1066800"/>
                        </a:lnTo>
                        <a:lnTo>
                          <a:pt x="142875" y="1085850"/>
                        </a:lnTo>
                        <a:lnTo>
                          <a:pt x="128588" y="1109663"/>
                        </a:lnTo>
                        <a:lnTo>
                          <a:pt x="97632" y="1135856"/>
                        </a:lnTo>
                        <a:lnTo>
                          <a:pt x="83344" y="1135856"/>
                        </a:lnTo>
                        <a:lnTo>
                          <a:pt x="47625" y="1107281"/>
                        </a:lnTo>
                        <a:lnTo>
                          <a:pt x="33338" y="1119188"/>
                        </a:lnTo>
                        <a:lnTo>
                          <a:pt x="30957" y="1150144"/>
                        </a:lnTo>
                        <a:lnTo>
                          <a:pt x="54769" y="1178719"/>
                        </a:lnTo>
                        <a:lnTo>
                          <a:pt x="78582" y="1181100"/>
                        </a:lnTo>
                        <a:lnTo>
                          <a:pt x="97632" y="1214438"/>
                        </a:lnTo>
                        <a:lnTo>
                          <a:pt x="123825" y="1226344"/>
                        </a:lnTo>
                        <a:lnTo>
                          <a:pt x="130969" y="1250156"/>
                        </a:lnTo>
                        <a:lnTo>
                          <a:pt x="161925" y="1271588"/>
                        </a:lnTo>
                        <a:lnTo>
                          <a:pt x="176213" y="1293019"/>
                        </a:lnTo>
                        <a:lnTo>
                          <a:pt x="214313" y="1250156"/>
                        </a:lnTo>
                        <a:lnTo>
                          <a:pt x="254794" y="1226344"/>
                        </a:lnTo>
                        <a:lnTo>
                          <a:pt x="269082" y="1185863"/>
                        </a:lnTo>
                        <a:lnTo>
                          <a:pt x="302419" y="1150144"/>
                        </a:lnTo>
                        <a:lnTo>
                          <a:pt x="330994" y="1166813"/>
                        </a:lnTo>
                        <a:lnTo>
                          <a:pt x="328613" y="1123950"/>
                        </a:lnTo>
                        <a:lnTo>
                          <a:pt x="364332" y="1140619"/>
                        </a:lnTo>
                        <a:lnTo>
                          <a:pt x="385763" y="1135856"/>
                        </a:lnTo>
                        <a:lnTo>
                          <a:pt x="350044" y="1083469"/>
                        </a:lnTo>
                        <a:lnTo>
                          <a:pt x="352425" y="1062038"/>
                        </a:lnTo>
                        <a:lnTo>
                          <a:pt x="319088" y="1059656"/>
                        </a:lnTo>
                        <a:lnTo>
                          <a:pt x="323850" y="1035844"/>
                        </a:lnTo>
                        <a:lnTo>
                          <a:pt x="338138" y="1019175"/>
                        </a:lnTo>
                        <a:lnTo>
                          <a:pt x="376238" y="1038225"/>
                        </a:lnTo>
                        <a:lnTo>
                          <a:pt x="402432" y="1038225"/>
                        </a:lnTo>
                        <a:lnTo>
                          <a:pt x="402432" y="1064419"/>
                        </a:lnTo>
                        <a:lnTo>
                          <a:pt x="421482" y="1097756"/>
                        </a:lnTo>
                        <a:lnTo>
                          <a:pt x="457200" y="1090613"/>
                        </a:lnTo>
                        <a:lnTo>
                          <a:pt x="461963" y="1069181"/>
                        </a:lnTo>
                        <a:lnTo>
                          <a:pt x="423863" y="1052513"/>
                        </a:lnTo>
                        <a:lnTo>
                          <a:pt x="433388" y="1026319"/>
                        </a:lnTo>
                        <a:lnTo>
                          <a:pt x="411957" y="1004888"/>
                        </a:lnTo>
                        <a:lnTo>
                          <a:pt x="392907" y="988219"/>
                        </a:lnTo>
                        <a:lnTo>
                          <a:pt x="426244" y="952500"/>
                        </a:lnTo>
                        <a:lnTo>
                          <a:pt x="454819" y="985838"/>
                        </a:lnTo>
                        <a:lnTo>
                          <a:pt x="476250" y="976313"/>
                        </a:lnTo>
                        <a:lnTo>
                          <a:pt x="483394" y="959644"/>
                        </a:lnTo>
                        <a:lnTo>
                          <a:pt x="502444" y="995363"/>
                        </a:lnTo>
                        <a:lnTo>
                          <a:pt x="535782" y="992981"/>
                        </a:lnTo>
                        <a:lnTo>
                          <a:pt x="554832" y="981075"/>
                        </a:lnTo>
                        <a:lnTo>
                          <a:pt x="545307" y="945356"/>
                        </a:lnTo>
                        <a:lnTo>
                          <a:pt x="581025" y="957263"/>
                        </a:lnTo>
                        <a:lnTo>
                          <a:pt x="609600" y="938213"/>
                        </a:lnTo>
                        <a:lnTo>
                          <a:pt x="611982" y="914400"/>
                        </a:lnTo>
                        <a:lnTo>
                          <a:pt x="621507" y="890588"/>
                        </a:lnTo>
                        <a:lnTo>
                          <a:pt x="611982" y="859631"/>
                        </a:lnTo>
                        <a:lnTo>
                          <a:pt x="590550" y="842963"/>
                        </a:lnTo>
                        <a:lnTo>
                          <a:pt x="559594" y="852488"/>
                        </a:lnTo>
                        <a:lnTo>
                          <a:pt x="609600" y="831056"/>
                        </a:lnTo>
                        <a:lnTo>
                          <a:pt x="654844" y="835819"/>
                        </a:lnTo>
                        <a:lnTo>
                          <a:pt x="681038" y="857250"/>
                        </a:lnTo>
                        <a:lnTo>
                          <a:pt x="688182" y="826294"/>
                        </a:lnTo>
                        <a:lnTo>
                          <a:pt x="707232" y="823913"/>
                        </a:lnTo>
                        <a:lnTo>
                          <a:pt x="700088" y="790575"/>
                        </a:lnTo>
                        <a:lnTo>
                          <a:pt x="683419" y="747713"/>
                        </a:lnTo>
                        <a:lnTo>
                          <a:pt x="697707" y="709613"/>
                        </a:lnTo>
                        <a:lnTo>
                          <a:pt x="681038" y="690563"/>
                        </a:lnTo>
                        <a:lnTo>
                          <a:pt x="650082" y="669131"/>
                        </a:lnTo>
                        <a:lnTo>
                          <a:pt x="602457" y="688181"/>
                        </a:lnTo>
                        <a:lnTo>
                          <a:pt x="638175" y="652463"/>
                        </a:lnTo>
                        <a:lnTo>
                          <a:pt x="659607" y="638175"/>
                        </a:lnTo>
                        <a:lnTo>
                          <a:pt x="697707" y="645319"/>
                        </a:lnTo>
                        <a:lnTo>
                          <a:pt x="688182" y="609600"/>
                        </a:lnTo>
                        <a:lnTo>
                          <a:pt x="685800" y="585788"/>
                        </a:lnTo>
                        <a:lnTo>
                          <a:pt x="683419" y="547688"/>
                        </a:lnTo>
                        <a:lnTo>
                          <a:pt x="669132" y="519113"/>
                        </a:lnTo>
                        <a:lnTo>
                          <a:pt x="678657" y="509588"/>
                        </a:lnTo>
                        <a:lnTo>
                          <a:pt x="726282" y="550069"/>
                        </a:lnTo>
                        <a:lnTo>
                          <a:pt x="735807" y="533400"/>
                        </a:lnTo>
                        <a:lnTo>
                          <a:pt x="735807" y="516731"/>
                        </a:lnTo>
                        <a:lnTo>
                          <a:pt x="747713" y="500063"/>
                        </a:lnTo>
                        <a:lnTo>
                          <a:pt x="726282" y="483394"/>
                        </a:lnTo>
                        <a:lnTo>
                          <a:pt x="719138" y="464344"/>
                        </a:lnTo>
                        <a:lnTo>
                          <a:pt x="742950" y="469106"/>
                        </a:lnTo>
                        <a:lnTo>
                          <a:pt x="742950" y="440531"/>
                        </a:lnTo>
                        <a:lnTo>
                          <a:pt x="726282" y="414338"/>
                        </a:lnTo>
                        <a:lnTo>
                          <a:pt x="757238" y="419100"/>
                        </a:lnTo>
                        <a:lnTo>
                          <a:pt x="769144" y="409575"/>
                        </a:lnTo>
                        <a:lnTo>
                          <a:pt x="771525" y="373856"/>
                        </a:lnTo>
                        <a:lnTo>
                          <a:pt x="781050" y="364331"/>
                        </a:lnTo>
                        <a:lnTo>
                          <a:pt x="807244" y="364331"/>
                        </a:lnTo>
                        <a:lnTo>
                          <a:pt x="807244" y="340519"/>
                        </a:lnTo>
                        <a:lnTo>
                          <a:pt x="823913" y="326231"/>
                        </a:lnTo>
                        <a:lnTo>
                          <a:pt x="842963" y="302419"/>
                        </a:lnTo>
                        <a:lnTo>
                          <a:pt x="854869" y="295275"/>
                        </a:lnTo>
                        <a:lnTo>
                          <a:pt x="873919" y="288131"/>
                        </a:lnTo>
                        <a:lnTo>
                          <a:pt x="845344" y="280988"/>
                        </a:lnTo>
                        <a:lnTo>
                          <a:pt x="833438" y="261938"/>
                        </a:lnTo>
                        <a:lnTo>
                          <a:pt x="826294" y="233363"/>
                        </a:lnTo>
                        <a:lnTo>
                          <a:pt x="838200" y="209550"/>
                        </a:lnTo>
                        <a:lnTo>
                          <a:pt x="847725" y="188119"/>
                        </a:lnTo>
                        <a:lnTo>
                          <a:pt x="862013" y="171450"/>
                        </a:lnTo>
                        <a:lnTo>
                          <a:pt x="873919" y="159544"/>
                        </a:lnTo>
                        <a:lnTo>
                          <a:pt x="866775" y="133350"/>
                        </a:lnTo>
                        <a:lnTo>
                          <a:pt x="845344" y="119063"/>
                        </a:lnTo>
                        <a:lnTo>
                          <a:pt x="842963" y="95250"/>
                        </a:lnTo>
                        <a:lnTo>
                          <a:pt x="852488" y="78581"/>
                        </a:lnTo>
                        <a:lnTo>
                          <a:pt x="826294" y="54769"/>
                        </a:lnTo>
                        <a:lnTo>
                          <a:pt x="788194"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8" name="Uist"/>
                  <p:cNvSpPr/>
                  <p:nvPr/>
                </p:nvSpPr>
                <p:spPr bwMode="gray">
                  <a:xfrm>
                    <a:off x="3512634" y="6605239"/>
                    <a:ext cx="237893" cy="275063"/>
                  </a:xfrm>
                  <a:custGeom>
                    <a:avLst/>
                    <a:gdLst>
                      <a:gd name="connsiteX0" fmla="*/ 141249 w 237893"/>
                      <a:gd name="connsiteY0" fmla="*/ 0 h 275063"/>
                      <a:gd name="connsiteX1" fmla="*/ 200722 w 237893"/>
                      <a:gd name="connsiteY1" fmla="*/ 22302 h 275063"/>
                      <a:gd name="connsiteX2" fmla="*/ 237893 w 237893"/>
                      <a:gd name="connsiteY2" fmla="*/ 44605 h 275063"/>
                      <a:gd name="connsiteX3" fmla="*/ 170986 w 237893"/>
                      <a:gd name="connsiteY3" fmla="*/ 70624 h 275063"/>
                      <a:gd name="connsiteX4" fmla="*/ 130098 w 237893"/>
                      <a:gd name="connsiteY4" fmla="*/ 107795 h 275063"/>
                      <a:gd name="connsiteX5" fmla="*/ 85493 w 237893"/>
                      <a:gd name="connsiteY5" fmla="*/ 111512 h 275063"/>
                      <a:gd name="connsiteX6" fmla="*/ 66907 w 237893"/>
                      <a:gd name="connsiteY6" fmla="*/ 137532 h 275063"/>
                      <a:gd name="connsiteX7" fmla="*/ 104078 w 237893"/>
                      <a:gd name="connsiteY7" fmla="*/ 141249 h 275063"/>
                      <a:gd name="connsiteX8" fmla="*/ 74342 w 237893"/>
                      <a:gd name="connsiteY8" fmla="*/ 170985 h 275063"/>
                      <a:gd name="connsiteX9" fmla="*/ 96644 w 237893"/>
                      <a:gd name="connsiteY9" fmla="*/ 219307 h 275063"/>
                      <a:gd name="connsiteX10" fmla="*/ 59473 w 237893"/>
                      <a:gd name="connsiteY10" fmla="*/ 226741 h 275063"/>
                      <a:gd name="connsiteX11" fmla="*/ 22303 w 237893"/>
                      <a:gd name="connsiteY11" fmla="*/ 260195 h 275063"/>
                      <a:gd name="connsiteX12" fmla="*/ 0 w 237893"/>
                      <a:gd name="connsiteY12" fmla="*/ 275063 h 275063"/>
                      <a:gd name="connsiteX13" fmla="*/ 26020 w 237893"/>
                      <a:gd name="connsiteY13" fmla="*/ 219307 h 275063"/>
                      <a:gd name="connsiteX14" fmla="*/ 55756 w 237893"/>
                      <a:gd name="connsiteY14" fmla="*/ 215590 h 275063"/>
                      <a:gd name="connsiteX15" fmla="*/ 48322 w 237893"/>
                      <a:gd name="connsiteY15" fmla="*/ 178420 h 275063"/>
                      <a:gd name="connsiteX16" fmla="*/ 18586 w 237893"/>
                      <a:gd name="connsiteY16" fmla="*/ 152400 h 275063"/>
                      <a:gd name="connsiteX17" fmla="*/ 18586 w 237893"/>
                      <a:gd name="connsiteY17" fmla="*/ 111512 h 275063"/>
                      <a:gd name="connsiteX18" fmla="*/ 52039 w 237893"/>
                      <a:gd name="connsiteY18" fmla="*/ 66907 h 275063"/>
                      <a:gd name="connsiteX19" fmla="*/ 74342 w 237893"/>
                      <a:gd name="connsiteY19" fmla="*/ 78059 h 275063"/>
                      <a:gd name="connsiteX20" fmla="*/ 78059 w 237893"/>
                      <a:gd name="connsiteY20" fmla="*/ 22302 h 275063"/>
                      <a:gd name="connsiteX21" fmla="*/ 141249 w 237893"/>
                      <a:gd name="connsiteY21" fmla="*/ 0 h 2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893" h="275063">
                        <a:moveTo>
                          <a:pt x="141249" y="0"/>
                        </a:moveTo>
                        <a:lnTo>
                          <a:pt x="200722" y="22302"/>
                        </a:lnTo>
                        <a:lnTo>
                          <a:pt x="237893" y="44605"/>
                        </a:lnTo>
                        <a:lnTo>
                          <a:pt x="170986" y="70624"/>
                        </a:lnTo>
                        <a:lnTo>
                          <a:pt x="130098" y="107795"/>
                        </a:lnTo>
                        <a:lnTo>
                          <a:pt x="85493" y="111512"/>
                        </a:lnTo>
                        <a:lnTo>
                          <a:pt x="66907" y="137532"/>
                        </a:lnTo>
                        <a:lnTo>
                          <a:pt x="104078" y="141249"/>
                        </a:lnTo>
                        <a:lnTo>
                          <a:pt x="74342" y="170985"/>
                        </a:lnTo>
                        <a:lnTo>
                          <a:pt x="96644" y="219307"/>
                        </a:lnTo>
                        <a:lnTo>
                          <a:pt x="59473" y="226741"/>
                        </a:lnTo>
                        <a:lnTo>
                          <a:pt x="22303" y="260195"/>
                        </a:lnTo>
                        <a:lnTo>
                          <a:pt x="0" y="275063"/>
                        </a:lnTo>
                        <a:lnTo>
                          <a:pt x="26020" y="219307"/>
                        </a:lnTo>
                        <a:lnTo>
                          <a:pt x="55756" y="215590"/>
                        </a:lnTo>
                        <a:lnTo>
                          <a:pt x="48322" y="178420"/>
                        </a:lnTo>
                        <a:lnTo>
                          <a:pt x="18586" y="152400"/>
                        </a:lnTo>
                        <a:lnTo>
                          <a:pt x="18586" y="111512"/>
                        </a:lnTo>
                        <a:lnTo>
                          <a:pt x="52039" y="66907"/>
                        </a:lnTo>
                        <a:lnTo>
                          <a:pt x="74342" y="78059"/>
                        </a:lnTo>
                        <a:lnTo>
                          <a:pt x="78059" y="22302"/>
                        </a:lnTo>
                        <a:lnTo>
                          <a:pt x="141249"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79" name="Uist (North &amp; South)"/>
                  <p:cNvSpPr/>
                  <p:nvPr/>
                </p:nvSpPr>
                <p:spPr bwMode="gray">
                  <a:xfrm>
                    <a:off x="3581400" y="5531644"/>
                    <a:ext cx="400050" cy="954881"/>
                  </a:xfrm>
                  <a:custGeom>
                    <a:avLst/>
                    <a:gdLst>
                      <a:gd name="connsiteX0" fmla="*/ 307181 w 400050"/>
                      <a:gd name="connsiteY0" fmla="*/ 0 h 954881"/>
                      <a:gd name="connsiteX1" fmla="*/ 250031 w 400050"/>
                      <a:gd name="connsiteY1" fmla="*/ 2381 h 954881"/>
                      <a:gd name="connsiteX2" fmla="*/ 235744 w 400050"/>
                      <a:gd name="connsiteY2" fmla="*/ 26194 h 954881"/>
                      <a:gd name="connsiteX3" fmla="*/ 207169 w 400050"/>
                      <a:gd name="connsiteY3" fmla="*/ 50006 h 954881"/>
                      <a:gd name="connsiteX4" fmla="*/ 159544 w 400050"/>
                      <a:gd name="connsiteY4" fmla="*/ 47625 h 954881"/>
                      <a:gd name="connsiteX5" fmla="*/ 142875 w 400050"/>
                      <a:gd name="connsiteY5" fmla="*/ 35719 h 954881"/>
                      <a:gd name="connsiteX6" fmla="*/ 126206 w 400050"/>
                      <a:gd name="connsiteY6" fmla="*/ 73819 h 954881"/>
                      <a:gd name="connsiteX7" fmla="*/ 104775 w 400050"/>
                      <a:gd name="connsiteY7" fmla="*/ 83344 h 954881"/>
                      <a:gd name="connsiteX8" fmla="*/ 76200 w 400050"/>
                      <a:gd name="connsiteY8" fmla="*/ 59531 h 954881"/>
                      <a:gd name="connsiteX9" fmla="*/ 42863 w 400050"/>
                      <a:gd name="connsiteY9" fmla="*/ 42862 h 954881"/>
                      <a:gd name="connsiteX10" fmla="*/ 26194 w 400050"/>
                      <a:gd name="connsiteY10" fmla="*/ 45244 h 954881"/>
                      <a:gd name="connsiteX11" fmla="*/ 26194 w 400050"/>
                      <a:gd name="connsiteY11" fmla="*/ 88106 h 954881"/>
                      <a:gd name="connsiteX12" fmla="*/ 0 w 400050"/>
                      <a:gd name="connsiteY12" fmla="*/ 126206 h 954881"/>
                      <a:gd name="connsiteX13" fmla="*/ 4763 w 400050"/>
                      <a:gd name="connsiteY13" fmla="*/ 157162 h 954881"/>
                      <a:gd name="connsiteX14" fmla="*/ 42863 w 400050"/>
                      <a:gd name="connsiteY14" fmla="*/ 190500 h 954881"/>
                      <a:gd name="connsiteX15" fmla="*/ 59531 w 400050"/>
                      <a:gd name="connsiteY15" fmla="*/ 200025 h 954881"/>
                      <a:gd name="connsiteX16" fmla="*/ 100013 w 400050"/>
                      <a:gd name="connsiteY16" fmla="*/ 176212 h 954881"/>
                      <a:gd name="connsiteX17" fmla="*/ 119063 w 400050"/>
                      <a:gd name="connsiteY17" fmla="*/ 202406 h 954881"/>
                      <a:gd name="connsiteX18" fmla="*/ 147638 w 400050"/>
                      <a:gd name="connsiteY18" fmla="*/ 221456 h 954881"/>
                      <a:gd name="connsiteX19" fmla="*/ 111919 w 400050"/>
                      <a:gd name="connsiteY19" fmla="*/ 245269 h 954881"/>
                      <a:gd name="connsiteX20" fmla="*/ 138113 w 400050"/>
                      <a:gd name="connsiteY20" fmla="*/ 285750 h 954881"/>
                      <a:gd name="connsiteX21" fmla="*/ 142875 w 400050"/>
                      <a:gd name="connsiteY21" fmla="*/ 314325 h 954881"/>
                      <a:gd name="connsiteX22" fmla="*/ 157163 w 400050"/>
                      <a:gd name="connsiteY22" fmla="*/ 266700 h 954881"/>
                      <a:gd name="connsiteX23" fmla="*/ 195263 w 400050"/>
                      <a:gd name="connsiteY23" fmla="*/ 295275 h 954881"/>
                      <a:gd name="connsiteX24" fmla="*/ 200025 w 400050"/>
                      <a:gd name="connsiteY24" fmla="*/ 323850 h 954881"/>
                      <a:gd name="connsiteX25" fmla="*/ 176213 w 400050"/>
                      <a:gd name="connsiteY25" fmla="*/ 330994 h 954881"/>
                      <a:gd name="connsiteX26" fmla="*/ 138113 w 400050"/>
                      <a:gd name="connsiteY26" fmla="*/ 321469 h 954881"/>
                      <a:gd name="connsiteX27" fmla="*/ 109538 w 400050"/>
                      <a:gd name="connsiteY27" fmla="*/ 345281 h 954881"/>
                      <a:gd name="connsiteX28" fmla="*/ 97631 w 400050"/>
                      <a:gd name="connsiteY28" fmla="*/ 361950 h 954881"/>
                      <a:gd name="connsiteX29" fmla="*/ 100013 w 400050"/>
                      <a:gd name="connsiteY29" fmla="*/ 390525 h 954881"/>
                      <a:gd name="connsiteX30" fmla="*/ 119063 w 400050"/>
                      <a:gd name="connsiteY30" fmla="*/ 416719 h 954881"/>
                      <a:gd name="connsiteX31" fmla="*/ 119063 w 400050"/>
                      <a:gd name="connsiteY31" fmla="*/ 435769 h 954881"/>
                      <a:gd name="connsiteX32" fmla="*/ 142875 w 400050"/>
                      <a:gd name="connsiteY32" fmla="*/ 440531 h 954881"/>
                      <a:gd name="connsiteX33" fmla="*/ 166688 w 400050"/>
                      <a:gd name="connsiteY33" fmla="*/ 452437 h 954881"/>
                      <a:gd name="connsiteX34" fmla="*/ 152400 w 400050"/>
                      <a:gd name="connsiteY34" fmla="*/ 466725 h 954881"/>
                      <a:gd name="connsiteX35" fmla="*/ 97631 w 400050"/>
                      <a:gd name="connsiteY35" fmla="*/ 466725 h 954881"/>
                      <a:gd name="connsiteX36" fmla="*/ 85725 w 400050"/>
                      <a:gd name="connsiteY36" fmla="*/ 495300 h 954881"/>
                      <a:gd name="connsiteX37" fmla="*/ 102394 w 400050"/>
                      <a:gd name="connsiteY37" fmla="*/ 535781 h 954881"/>
                      <a:gd name="connsiteX38" fmla="*/ 116681 w 400050"/>
                      <a:gd name="connsiteY38" fmla="*/ 566737 h 954881"/>
                      <a:gd name="connsiteX39" fmla="*/ 114300 w 400050"/>
                      <a:gd name="connsiteY39" fmla="*/ 604837 h 954881"/>
                      <a:gd name="connsiteX40" fmla="*/ 107156 w 400050"/>
                      <a:gd name="connsiteY40" fmla="*/ 642937 h 954881"/>
                      <a:gd name="connsiteX41" fmla="*/ 85725 w 400050"/>
                      <a:gd name="connsiteY41" fmla="*/ 642937 h 954881"/>
                      <a:gd name="connsiteX42" fmla="*/ 88106 w 400050"/>
                      <a:gd name="connsiteY42" fmla="*/ 719137 h 954881"/>
                      <a:gd name="connsiteX43" fmla="*/ 85725 w 400050"/>
                      <a:gd name="connsiteY43" fmla="*/ 773906 h 954881"/>
                      <a:gd name="connsiteX44" fmla="*/ 90488 w 400050"/>
                      <a:gd name="connsiteY44" fmla="*/ 838200 h 954881"/>
                      <a:gd name="connsiteX45" fmla="*/ 104775 w 400050"/>
                      <a:gd name="connsiteY45" fmla="*/ 888206 h 954881"/>
                      <a:gd name="connsiteX46" fmla="*/ 121444 w 400050"/>
                      <a:gd name="connsiteY46" fmla="*/ 933450 h 954881"/>
                      <a:gd name="connsiteX47" fmla="*/ 164306 w 400050"/>
                      <a:gd name="connsiteY47" fmla="*/ 942975 h 954881"/>
                      <a:gd name="connsiteX48" fmla="*/ 207169 w 400050"/>
                      <a:gd name="connsiteY48" fmla="*/ 942975 h 954881"/>
                      <a:gd name="connsiteX49" fmla="*/ 233363 w 400050"/>
                      <a:gd name="connsiteY49" fmla="*/ 954881 h 954881"/>
                      <a:gd name="connsiteX50" fmla="*/ 264319 w 400050"/>
                      <a:gd name="connsiteY50" fmla="*/ 940594 h 954881"/>
                      <a:gd name="connsiteX51" fmla="*/ 276225 w 400050"/>
                      <a:gd name="connsiteY51" fmla="*/ 916781 h 954881"/>
                      <a:gd name="connsiteX52" fmla="*/ 250031 w 400050"/>
                      <a:gd name="connsiteY52" fmla="*/ 890587 h 954881"/>
                      <a:gd name="connsiteX53" fmla="*/ 214313 w 400050"/>
                      <a:gd name="connsiteY53" fmla="*/ 869156 h 954881"/>
                      <a:gd name="connsiteX54" fmla="*/ 250031 w 400050"/>
                      <a:gd name="connsiteY54" fmla="*/ 828675 h 954881"/>
                      <a:gd name="connsiteX55" fmla="*/ 238125 w 400050"/>
                      <a:gd name="connsiteY55" fmla="*/ 797719 h 954881"/>
                      <a:gd name="connsiteX56" fmla="*/ 223838 w 400050"/>
                      <a:gd name="connsiteY56" fmla="*/ 752475 h 954881"/>
                      <a:gd name="connsiteX57" fmla="*/ 235744 w 400050"/>
                      <a:gd name="connsiteY57" fmla="*/ 723900 h 954881"/>
                      <a:gd name="connsiteX58" fmla="*/ 247650 w 400050"/>
                      <a:gd name="connsiteY58" fmla="*/ 681037 h 954881"/>
                      <a:gd name="connsiteX59" fmla="*/ 280988 w 400050"/>
                      <a:gd name="connsiteY59" fmla="*/ 647700 h 954881"/>
                      <a:gd name="connsiteX60" fmla="*/ 266700 w 400050"/>
                      <a:gd name="connsiteY60" fmla="*/ 602456 h 954881"/>
                      <a:gd name="connsiteX61" fmla="*/ 250031 w 400050"/>
                      <a:gd name="connsiteY61" fmla="*/ 576262 h 954881"/>
                      <a:gd name="connsiteX62" fmla="*/ 264319 w 400050"/>
                      <a:gd name="connsiteY62" fmla="*/ 533400 h 954881"/>
                      <a:gd name="connsiteX63" fmla="*/ 238125 w 400050"/>
                      <a:gd name="connsiteY63" fmla="*/ 528637 h 954881"/>
                      <a:gd name="connsiteX64" fmla="*/ 211931 w 400050"/>
                      <a:gd name="connsiteY64" fmla="*/ 490537 h 954881"/>
                      <a:gd name="connsiteX65" fmla="*/ 180975 w 400050"/>
                      <a:gd name="connsiteY65" fmla="*/ 471487 h 954881"/>
                      <a:gd name="connsiteX66" fmla="*/ 192881 w 400050"/>
                      <a:gd name="connsiteY66" fmla="*/ 454819 h 954881"/>
                      <a:gd name="connsiteX67" fmla="*/ 233363 w 400050"/>
                      <a:gd name="connsiteY67" fmla="*/ 478631 h 954881"/>
                      <a:gd name="connsiteX68" fmla="*/ 259556 w 400050"/>
                      <a:gd name="connsiteY68" fmla="*/ 488156 h 954881"/>
                      <a:gd name="connsiteX69" fmla="*/ 292894 w 400050"/>
                      <a:gd name="connsiteY69" fmla="*/ 476250 h 954881"/>
                      <a:gd name="connsiteX70" fmla="*/ 280988 w 400050"/>
                      <a:gd name="connsiteY70" fmla="*/ 426244 h 954881"/>
                      <a:gd name="connsiteX71" fmla="*/ 269081 w 400050"/>
                      <a:gd name="connsiteY71" fmla="*/ 388144 h 954881"/>
                      <a:gd name="connsiteX72" fmla="*/ 259556 w 400050"/>
                      <a:gd name="connsiteY72" fmla="*/ 338137 h 954881"/>
                      <a:gd name="connsiteX73" fmla="*/ 297656 w 400050"/>
                      <a:gd name="connsiteY73" fmla="*/ 338137 h 954881"/>
                      <a:gd name="connsiteX74" fmla="*/ 319088 w 400050"/>
                      <a:gd name="connsiteY74" fmla="*/ 347662 h 954881"/>
                      <a:gd name="connsiteX75" fmla="*/ 326231 w 400050"/>
                      <a:gd name="connsiteY75" fmla="*/ 304800 h 954881"/>
                      <a:gd name="connsiteX76" fmla="*/ 335756 w 400050"/>
                      <a:gd name="connsiteY76" fmla="*/ 259556 h 954881"/>
                      <a:gd name="connsiteX77" fmla="*/ 330994 w 400050"/>
                      <a:gd name="connsiteY77" fmla="*/ 214312 h 954881"/>
                      <a:gd name="connsiteX78" fmla="*/ 366713 w 400050"/>
                      <a:gd name="connsiteY78" fmla="*/ 180975 h 954881"/>
                      <a:gd name="connsiteX79" fmla="*/ 366713 w 400050"/>
                      <a:gd name="connsiteY79" fmla="*/ 154781 h 954881"/>
                      <a:gd name="connsiteX80" fmla="*/ 326231 w 400050"/>
                      <a:gd name="connsiteY80" fmla="*/ 150019 h 954881"/>
                      <a:gd name="connsiteX81" fmla="*/ 326231 w 400050"/>
                      <a:gd name="connsiteY81" fmla="*/ 109537 h 954881"/>
                      <a:gd name="connsiteX82" fmla="*/ 378619 w 400050"/>
                      <a:gd name="connsiteY82" fmla="*/ 114300 h 954881"/>
                      <a:gd name="connsiteX83" fmla="*/ 385763 w 400050"/>
                      <a:gd name="connsiteY83" fmla="*/ 92869 h 954881"/>
                      <a:gd name="connsiteX84" fmla="*/ 400050 w 400050"/>
                      <a:gd name="connsiteY84" fmla="*/ 64294 h 954881"/>
                      <a:gd name="connsiteX85" fmla="*/ 361950 w 400050"/>
                      <a:gd name="connsiteY85" fmla="*/ 38100 h 954881"/>
                      <a:gd name="connsiteX86" fmla="*/ 338138 w 400050"/>
                      <a:gd name="connsiteY86" fmla="*/ 45244 h 954881"/>
                      <a:gd name="connsiteX87" fmla="*/ 311944 w 400050"/>
                      <a:gd name="connsiteY87" fmla="*/ 52387 h 954881"/>
                      <a:gd name="connsiteX88" fmla="*/ 307181 w 400050"/>
                      <a:gd name="connsiteY88" fmla="*/ 0 h 95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0050" h="954881">
                        <a:moveTo>
                          <a:pt x="307181" y="0"/>
                        </a:moveTo>
                        <a:lnTo>
                          <a:pt x="250031" y="2381"/>
                        </a:lnTo>
                        <a:lnTo>
                          <a:pt x="235744" y="26194"/>
                        </a:lnTo>
                        <a:lnTo>
                          <a:pt x="207169" y="50006"/>
                        </a:lnTo>
                        <a:lnTo>
                          <a:pt x="159544" y="47625"/>
                        </a:lnTo>
                        <a:lnTo>
                          <a:pt x="142875" y="35719"/>
                        </a:lnTo>
                        <a:lnTo>
                          <a:pt x="126206" y="73819"/>
                        </a:lnTo>
                        <a:lnTo>
                          <a:pt x="104775" y="83344"/>
                        </a:lnTo>
                        <a:lnTo>
                          <a:pt x="76200" y="59531"/>
                        </a:lnTo>
                        <a:lnTo>
                          <a:pt x="42863" y="42862"/>
                        </a:lnTo>
                        <a:lnTo>
                          <a:pt x="26194" y="45244"/>
                        </a:lnTo>
                        <a:lnTo>
                          <a:pt x="26194" y="88106"/>
                        </a:lnTo>
                        <a:lnTo>
                          <a:pt x="0" y="126206"/>
                        </a:lnTo>
                        <a:lnTo>
                          <a:pt x="4763" y="157162"/>
                        </a:lnTo>
                        <a:lnTo>
                          <a:pt x="42863" y="190500"/>
                        </a:lnTo>
                        <a:lnTo>
                          <a:pt x="59531" y="200025"/>
                        </a:lnTo>
                        <a:lnTo>
                          <a:pt x="100013" y="176212"/>
                        </a:lnTo>
                        <a:lnTo>
                          <a:pt x="119063" y="202406"/>
                        </a:lnTo>
                        <a:lnTo>
                          <a:pt x="147638" y="221456"/>
                        </a:lnTo>
                        <a:lnTo>
                          <a:pt x="111919" y="245269"/>
                        </a:lnTo>
                        <a:lnTo>
                          <a:pt x="138113" y="285750"/>
                        </a:lnTo>
                        <a:lnTo>
                          <a:pt x="142875" y="314325"/>
                        </a:lnTo>
                        <a:lnTo>
                          <a:pt x="157163" y="266700"/>
                        </a:lnTo>
                        <a:lnTo>
                          <a:pt x="195263" y="295275"/>
                        </a:lnTo>
                        <a:lnTo>
                          <a:pt x="200025" y="323850"/>
                        </a:lnTo>
                        <a:lnTo>
                          <a:pt x="176213" y="330994"/>
                        </a:lnTo>
                        <a:lnTo>
                          <a:pt x="138113" y="321469"/>
                        </a:lnTo>
                        <a:lnTo>
                          <a:pt x="109538" y="345281"/>
                        </a:lnTo>
                        <a:lnTo>
                          <a:pt x="97631" y="361950"/>
                        </a:lnTo>
                        <a:lnTo>
                          <a:pt x="100013" y="390525"/>
                        </a:lnTo>
                        <a:lnTo>
                          <a:pt x="119063" y="416719"/>
                        </a:lnTo>
                        <a:lnTo>
                          <a:pt x="119063" y="435769"/>
                        </a:lnTo>
                        <a:lnTo>
                          <a:pt x="142875" y="440531"/>
                        </a:lnTo>
                        <a:lnTo>
                          <a:pt x="166688" y="452437"/>
                        </a:lnTo>
                        <a:lnTo>
                          <a:pt x="152400" y="466725"/>
                        </a:lnTo>
                        <a:lnTo>
                          <a:pt x="97631" y="466725"/>
                        </a:lnTo>
                        <a:lnTo>
                          <a:pt x="85725" y="495300"/>
                        </a:lnTo>
                        <a:lnTo>
                          <a:pt x="102394" y="535781"/>
                        </a:lnTo>
                        <a:lnTo>
                          <a:pt x="116681" y="566737"/>
                        </a:lnTo>
                        <a:lnTo>
                          <a:pt x="114300" y="604837"/>
                        </a:lnTo>
                        <a:lnTo>
                          <a:pt x="107156" y="642937"/>
                        </a:lnTo>
                        <a:lnTo>
                          <a:pt x="85725" y="642937"/>
                        </a:lnTo>
                        <a:cubicBezTo>
                          <a:pt x="86519" y="668337"/>
                          <a:pt x="87312" y="693737"/>
                          <a:pt x="88106" y="719137"/>
                        </a:cubicBezTo>
                        <a:cubicBezTo>
                          <a:pt x="87312" y="737393"/>
                          <a:pt x="86519" y="755650"/>
                          <a:pt x="85725" y="773906"/>
                        </a:cubicBezTo>
                        <a:lnTo>
                          <a:pt x="90488" y="838200"/>
                        </a:lnTo>
                        <a:lnTo>
                          <a:pt x="104775" y="888206"/>
                        </a:lnTo>
                        <a:lnTo>
                          <a:pt x="121444" y="933450"/>
                        </a:lnTo>
                        <a:lnTo>
                          <a:pt x="164306" y="942975"/>
                        </a:lnTo>
                        <a:lnTo>
                          <a:pt x="207169" y="942975"/>
                        </a:lnTo>
                        <a:lnTo>
                          <a:pt x="233363" y="954881"/>
                        </a:lnTo>
                        <a:lnTo>
                          <a:pt x="264319" y="940594"/>
                        </a:lnTo>
                        <a:lnTo>
                          <a:pt x="276225" y="916781"/>
                        </a:lnTo>
                        <a:lnTo>
                          <a:pt x="250031" y="890587"/>
                        </a:lnTo>
                        <a:lnTo>
                          <a:pt x="214313" y="869156"/>
                        </a:lnTo>
                        <a:lnTo>
                          <a:pt x="250031" y="828675"/>
                        </a:lnTo>
                        <a:lnTo>
                          <a:pt x="238125" y="797719"/>
                        </a:lnTo>
                        <a:lnTo>
                          <a:pt x="223838" y="752475"/>
                        </a:lnTo>
                        <a:lnTo>
                          <a:pt x="235744" y="723900"/>
                        </a:lnTo>
                        <a:lnTo>
                          <a:pt x="247650" y="681037"/>
                        </a:lnTo>
                        <a:lnTo>
                          <a:pt x="280988" y="647700"/>
                        </a:lnTo>
                        <a:lnTo>
                          <a:pt x="266700" y="602456"/>
                        </a:lnTo>
                        <a:lnTo>
                          <a:pt x="250031" y="576262"/>
                        </a:lnTo>
                        <a:lnTo>
                          <a:pt x="264319" y="533400"/>
                        </a:lnTo>
                        <a:lnTo>
                          <a:pt x="238125" y="528637"/>
                        </a:lnTo>
                        <a:lnTo>
                          <a:pt x="211931" y="490537"/>
                        </a:lnTo>
                        <a:lnTo>
                          <a:pt x="180975" y="471487"/>
                        </a:lnTo>
                        <a:lnTo>
                          <a:pt x="192881" y="454819"/>
                        </a:lnTo>
                        <a:lnTo>
                          <a:pt x="233363" y="478631"/>
                        </a:lnTo>
                        <a:lnTo>
                          <a:pt x="259556" y="488156"/>
                        </a:lnTo>
                        <a:lnTo>
                          <a:pt x="292894" y="476250"/>
                        </a:lnTo>
                        <a:lnTo>
                          <a:pt x="280988" y="426244"/>
                        </a:lnTo>
                        <a:lnTo>
                          <a:pt x="269081" y="388144"/>
                        </a:lnTo>
                        <a:lnTo>
                          <a:pt x="259556" y="338137"/>
                        </a:lnTo>
                        <a:lnTo>
                          <a:pt x="297656" y="338137"/>
                        </a:lnTo>
                        <a:lnTo>
                          <a:pt x="319088" y="347662"/>
                        </a:lnTo>
                        <a:lnTo>
                          <a:pt x="326231" y="304800"/>
                        </a:lnTo>
                        <a:lnTo>
                          <a:pt x="335756" y="259556"/>
                        </a:lnTo>
                        <a:lnTo>
                          <a:pt x="330994" y="214312"/>
                        </a:lnTo>
                        <a:lnTo>
                          <a:pt x="366713" y="180975"/>
                        </a:lnTo>
                        <a:lnTo>
                          <a:pt x="366713" y="154781"/>
                        </a:lnTo>
                        <a:lnTo>
                          <a:pt x="326231" y="150019"/>
                        </a:lnTo>
                        <a:lnTo>
                          <a:pt x="326231" y="109537"/>
                        </a:lnTo>
                        <a:lnTo>
                          <a:pt x="378619" y="114300"/>
                        </a:lnTo>
                        <a:lnTo>
                          <a:pt x="385763" y="92869"/>
                        </a:lnTo>
                        <a:lnTo>
                          <a:pt x="400050" y="64294"/>
                        </a:lnTo>
                        <a:lnTo>
                          <a:pt x="361950" y="38100"/>
                        </a:lnTo>
                        <a:lnTo>
                          <a:pt x="338138" y="45244"/>
                        </a:lnTo>
                        <a:lnTo>
                          <a:pt x="311944" y="52387"/>
                        </a:lnTo>
                        <a:lnTo>
                          <a:pt x="307181"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85" name="Hoy"/>
                  <p:cNvSpPr/>
                  <p:nvPr/>
                </p:nvSpPr>
                <p:spPr bwMode="gray">
                  <a:xfrm>
                    <a:off x="7122523" y="3471454"/>
                    <a:ext cx="316774" cy="274320"/>
                  </a:xfrm>
                  <a:custGeom>
                    <a:avLst/>
                    <a:gdLst>
                      <a:gd name="connsiteX0" fmla="*/ 65314 w 316774"/>
                      <a:gd name="connsiteY0" fmla="*/ 0 h 274320"/>
                      <a:gd name="connsiteX1" fmla="*/ 114300 w 316774"/>
                      <a:gd name="connsiteY1" fmla="*/ 39189 h 274320"/>
                      <a:gd name="connsiteX2" fmla="*/ 117566 w 316774"/>
                      <a:gd name="connsiteY2" fmla="*/ 55517 h 274320"/>
                      <a:gd name="connsiteX3" fmla="*/ 137160 w 316774"/>
                      <a:gd name="connsiteY3" fmla="*/ 42455 h 274320"/>
                      <a:gd name="connsiteX4" fmla="*/ 169817 w 316774"/>
                      <a:gd name="connsiteY4" fmla="*/ 68580 h 274320"/>
                      <a:gd name="connsiteX5" fmla="*/ 202474 w 316774"/>
                      <a:gd name="connsiteY5" fmla="*/ 107769 h 274320"/>
                      <a:gd name="connsiteX6" fmla="*/ 199208 w 316774"/>
                      <a:gd name="connsiteY6" fmla="*/ 124097 h 274320"/>
                      <a:gd name="connsiteX7" fmla="*/ 209006 w 316774"/>
                      <a:gd name="connsiteY7" fmla="*/ 146957 h 274320"/>
                      <a:gd name="connsiteX8" fmla="*/ 241663 w 316774"/>
                      <a:gd name="connsiteY8" fmla="*/ 156755 h 274320"/>
                      <a:gd name="connsiteX9" fmla="*/ 261257 w 316774"/>
                      <a:gd name="connsiteY9" fmla="*/ 179615 h 274320"/>
                      <a:gd name="connsiteX10" fmla="*/ 316774 w 316774"/>
                      <a:gd name="connsiteY10" fmla="*/ 153489 h 274320"/>
                      <a:gd name="connsiteX11" fmla="*/ 316774 w 316774"/>
                      <a:gd name="connsiteY11" fmla="*/ 179615 h 274320"/>
                      <a:gd name="connsiteX12" fmla="*/ 310243 w 316774"/>
                      <a:gd name="connsiteY12" fmla="*/ 199209 h 274320"/>
                      <a:gd name="connsiteX13" fmla="*/ 261257 w 316774"/>
                      <a:gd name="connsiteY13" fmla="*/ 202475 h 274320"/>
                      <a:gd name="connsiteX14" fmla="*/ 231866 w 316774"/>
                      <a:gd name="connsiteY14" fmla="*/ 199209 h 274320"/>
                      <a:gd name="connsiteX15" fmla="*/ 205740 w 316774"/>
                      <a:gd name="connsiteY15" fmla="*/ 212272 h 274320"/>
                      <a:gd name="connsiteX16" fmla="*/ 215537 w 316774"/>
                      <a:gd name="connsiteY16" fmla="*/ 231866 h 274320"/>
                      <a:gd name="connsiteX17" fmla="*/ 254726 w 316774"/>
                      <a:gd name="connsiteY17" fmla="*/ 225335 h 274320"/>
                      <a:gd name="connsiteX18" fmla="*/ 264523 w 316774"/>
                      <a:gd name="connsiteY18" fmla="*/ 251460 h 274320"/>
                      <a:gd name="connsiteX19" fmla="*/ 228600 w 316774"/>
                      <a:gd name="connsiteY19" fmla="*/ 274320 h 274320"/>
                      <a:gd name="connsiteX20" fmla="*/ 189411 w 316774"/>
                      <a:gd name="connsiteY20" fmla="*/ 264523 h 274320"/>
                      <a:gd name="connsiteX21" fmla="*/ 186146 w 316774"/>
                      <a:gd name="connsiteY21" fmla="*/ 251460 h 274320"/>
                      <a:gd name="connsiteX22" fmla="*/ 186146 w 316774"/>
                      <a:gd name="connsiteY22" fmla="*/ 222069 h 274320"/>
                      <a:gd name="connsiteX23" fmla="*/ 163286 w 316774"/>
                      <a:gd name="connsiteY23" fmla="*/ 222069 h 274320"/>
                      <a:gd name="connsiteX24" fmla="*/ 163286 w 316774"/>
                      <a:gd name="connsiteY24" fmla="*/ 248195 h 274320"/>
                      <a:gd name="connsiteX25" fmla="*/ 176348 w 316774"/>
                      <a:gd name="connsiteY25" fmla="*/ 261257 h 274320"/>
                      <a:gd name="connsiteX26" fmla="*/ 120831 w 316774"/>
                      <a:gd name="connsiteY26" fmla="*/ 261257 h 274320"/>
                      <a:gd name="connsiteX27" fmla="*/ 94706 w 316774"/>
                      <a:gd name="connsiteY27" fmla="*/ 238397 h 274320"/>
                      <a:gd name="connsiteX28" fmla="*/ 101237 w 316774"/>
                      <a:gd name="connsiteY28" fmla="*/ 205740 h 274320"/>
                      <a:gd name="connsiteX29" fmla="*/ 75111 w 316774"/>
                      <a:gd name="connsiteY29" fmla="*/ 169817 h 274320"/>
                      <a:gd name="connsiteX30" fmla="*/ 52251 w 316774"/>
                      <a:gd name="connsiteY30" fmla="*/ 146957 h 274320"/>
                      <a:gd name="connsiteX31" fmla="*/ 55517 w 316774"/>
                      <a:gd name="connsiteY31" fmla="*/ 127363 h 274320"/>
                      <a:gd name="connsiteX32" fmla="*/ 29391 w 316774"/>
                      <a:gd name="connsiteY32" fmla="*/ 97972 h 274320"/>
                      <a:gd name="connsiteX33" fmla="*/ 9797 w 316774"/>
                      <a:gd name="connsiteY33" fmla="*/ 107769 h 274320"/>
                      <a:gd name="connsiteX34" fmla="*/ 9797 w 316774"/>
                      <a:gd name="connsiteY34" fmla="*/ 107769 h 274320"/>
                      <a:gd name="connsiteX35" fmla="*/ 0 w 316774"/>
                      <a:gd name="connsiteY35" fmla="*/ 71846 h 274320"/>
                      <a:gd name="connsiteX36" fmla="*/ 13063 w 316774"/>
                      <a:gd name="connsiteY36" fmla="*/ 45720 h 274320"/>
                      <a:gd name="connsiteX37" fmla="*/ 65314 w 316774"/>
                      <a:gd name="connsiteY37"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6774" h="274320">
                        <a:moveTo>
                          <a:pt x="65314" y="0"/>
                        </a:moveTo>
                        <a:lnTo>
                          <a:pt x="114300" y="39189"/>
                        </a:lnTo>
                        <a:lnTo>
                          <a:pt x="117566" y="55517"/>
                        </a:lnTo>
                        <a:lnTo>
                          <a:pt x="137160" y="42455"/>
                        </a:lnTo>
                        <a:lnTo>
                          <a:pt x="169817" y="68580"/>
                        </a:lnTo>
                        <a:lnTo>
                          <a:pt x="202474" y="107769"/>
                        </a:lnTo>
                        <a:lnTo>
                          <a:pt x="199208" y="124097"/>
                        </a:lnTo>
                        <a:lnTo>
                          <a:pt x="209006" y="146957"/>
                        </a:lnTo>
                        <a:lnTo>
                          <a:pt x="241663" y="156755"/>
                        </a:lnTo>
                        <a:lnTo>
                          <a:pt x="261257" y="179615"/>
                        </a:lnTo>
                        <a:lnTo>
                          <a:pt x="316774" y="153489"/>
                        </a:lnTo>
                        <a:lnTo>
                          <a:pt x="316774" y="179615"/>
                        </a:lnTo>
                        <a:lnTo>
                          <a:pt x="310243" y="199209"/>
                        </a:lnTo>
                        <a:lnTo>
                          <a:pt x="261257" y="202475"/>
                        </a:lnTo>
                        <a:lnTo>
                          <a:pt x="231866" y="199209"/>
                        </a:lnTo>
                        <a:lnTo>
                          <a:pt x="205740" y="212272"/>
                        </a:lnTo>
                        <a:lnTo>
                          <a:pt x="215537" y="231866"/>
                        </a:lnTo>
                        <a:lnTo>
                          <a:pt x="254726" y="225335"/>
                        </a:lnTo>
                        <a:lnTo>
                          <a:pt x="264523" y="251460"/>
                        </a:lnTo>
                        <a:lnTo>
                          <a:pt x="228600" y="274320"/>
                        </a:lnTo>
                        <a:lnTo>
                          <a:pt x="189411" y="264523"/>
                        </a:lnTo>
                        <a:lnTo>
                          <a:pt x="186146" y="251460"/>
                        </a:lnTo>
                        <a:lnTo>
                          <a:pt x="186146" y="222069"/>
                        </a:lnTo>
                        <a:lnTo>
                          <a:pt x="163286" y="222069"/>
                        </a:lnTo>
                        <a:lnTo>
                          <a:pt x="163286" y="248195"/>
                        </a:lnTo>
                        <a:lnTo>
                          <a:pt x="176348" y="261257"/>
                        </a:lnTo>
                        <a:lnTo>
                          <a:pt x="120831" y="261257"/>
                        </a:lnTo>
                        <a:lnTo>
                          <a:pt x="94706" y="238397"/>
                        </a:lnTo>
                        <a:lnTo>
                          <a:pt x="101237" y="205740"/>
                        </a:lnTo>
                        <a:lnTo>
                          <a:pt x="75111" y="169817"/>
                        </a:lnTo>
                        <a:lnTo>
                          <a:pt x="52251" y="146957"/>
                        </a:lnTo>
                        <a:lnTo>
                          <a:pt x="55517" y="127363"/>
                        </a:lnTo>
                        <a:lnTo>
                          <a:pt x="29391" y="97972"/>
                        </a:lnTo>
                        <a:lnTo>
                          <a:pt x="9797" y="107769"/>
                        </a:lnTo>
                        <a:lnTo>
                          <a:pt x="9797" y="107769"/>
                        </a:lnTo>
                        <a:lnTo>
                          <a:pt x="0" y="71846"/>
                        </a:lnTo>
                        <a:lnTo>
                          <a:pt x="13063" y="45720"/>
                        </a:lnTo>
                        <a:lnTo>
                          <a:pt x="65314"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86" name="Orkney Mainland"/>
                  <p:cNvSpPr/>
                  <p:nvPr/>
                </p:nvSpPr>
                <p:spPr bwMode="gray">
                  <a:xfrm>
                    <a:off x="7184570" y="3102429"/>
                    <a:ext cx="578032" cy="480060"/>
                  </a:xfrm>
                  <a:custGeom>
                    <a:avLst/>
                    <a:gdLst/>
                    <a:ahLst/>
                    <a:cxnLst/>
                    <a:rect l="l" t="t" r="r" b="b"/>
                    <a:pathLst>
                      <a:path w="578032" h="480060">
                        <a:moveTo>
                          <a:pt x="130629" y="0"/>
                        </a:moveTo>
                        <a:lnTo>
                          <a:pt x="182880" y="29391"/>
                        </a:lnTo>
                        <a:lnTo>
                          <a:pt x="244929" y="55517"/>
                        </a:lnTo>
                        <a:lnTo>
                          <a:pt x="274320" y="52251"/>
                        </a:lnTo>
                        <a:lnTo>
                          <a:pt x="274320" y="84908"/>
                        </a:lnTo>
                        <a:lnTo>
                          <a:pt x="257992" y="114300"/>
                        </a:lnTo>
                        <a:lnTo>
                          <a:pt x="316775" y="127362"/>
                        </a:lnTo>
                        <a:lnTo>
                          <a:pt x="316775" y="169817"/>
                        </a:lnTo>
                        <a:lnTo>
                          <a:pt x="300446" y="202474"/>
                        </a:lnTo>
                        <a:lnTo>
                          <a:pt x="257992" y="179614"/>
                        </a:lnTo>
                        <a:lnTo>
                          <a:pt x="267789" y="209005"/>
                        </a:lnTo>
                        <a:lnTo>
                          <a:pt x="238398" y="231865"/>
                        </a:lnTo>
                        <a:lnTo>
                          <a:pt x="222069" y="257991"/>
                        </a:lnTo>
                        <a:lnTo>
                          <a:pt x="271055" y="271054"/>
                        </a:lnTo>
                        <a:lnTo>
                          <a:pt x="303712" y="241662"/>
                        </a:lnTo>
                        <a:lnTo>
                          <a:pt x="362495" y="274320"/>
                        </a:lnTo>
                        <a:lnTo>
                          <a:pt x="365760" y="248194"/>
                        </a:lnTo>
                        <a:lnTo>
                          <a:pt x="395152" y="228600"/>
                        </a:lnTo>
                        <a:lnTo>
                          <a:pt x="398418" y="274320"/>
                        </a:lnTo>
                        <a:lnTo>
                          <a:pt x="414746" y="280851"/>
                        </a:lnTo>
                        <a:lnTo>
                          <a:pt x="391886" y="297180"/>
                        </a:lnTo>
                        <a:lnTo>
                          <a:pt x="393927" y="301261"/>
                        </a:lnTo>
                        <a:lnTo>
                          <a:pt x="408215" y="313508"/>
                        </a:lnTo>
                        <a:lnTo>
                          <a:pt x="408826" y="318394"/>
                        </a:lnTo>
                        <a:lnTo>
                          <a:pt x="424543" y="323305"/>
                        </a:lnTo>
                        <a:lnTo>
                          <a:pt x="447403" y="293914"/>
                        </a:lnTo>
                        <a:lnTo>
                          <a:pt x="476795" y="293914"/>
                        </a:lnTo>
                        <a:lnTo>
                          <a:pt x="496389" y="274320"/>
                        </a:lnTo>
                        <a:lnTo>
                          <a:pt x="499655" y="303711"/>
                        </a:lnTo>
                        <a:lnTo>
                          <a:pt x="470263" y="310242"/>
                        </a:lnTo>
                        <a:lnTo>
                          <a:pt x="457200" y="336368"/>
                        </a:lnTo>
                        <a:lnTo>
                          <a:pt x="486592" y="385354"/>
                        </a:lnTo>
                        <a:lnTo>
                          <a:pt x="502920" y="362494"/>
                        </a:lnTo>
                        <a:lnTo>
                          <a:pt x="493123" y="342900"/>
                        </a:lnTo>
                        <a:lnTo>
                          <a:pt x="535578" y="326571"/>
                        </a:lnTo>
                        <a:lnTo>
                          <a:pt x="578032" y="310242"/>
                        </a:lnTo>
                        <a:lnTo>
                          <a:pt x="568235" y="342900"/>
                        </a:lnTo>
                        <a:lnTo>
                          <a:pt x="571500" y="372291"/>
                        </a:lnTo>
                        <a:lnTo>
                          <a:pt x="564969" y="398417"/>
                        </a:lnTo>
                        <a:lnTo>
                          <a:pt x="525780" y="388620"/>
                        </a:lnTo>
                        <a:lnTo>
                          <a:pt x="519249" y="411480"/>
                        </a:lnTo>
                        <a:lnTo>
                          <a:pt x="499655" y="398417"/>
                        </a:lnTo>
                        <a:lnTo>
                          <a:pt x="483326" y="440871"/>
                        </a:lnTo>
                        <a:lnTo>
                          <a:pt x="470263" y="480060"/>
                        </a:lnTo>
                        <a:lnTo>
                          <a:pt x="434340" y="437605"/>
                        </a:lnTo>
                        <a:lnTo>
                          <a:pt x="411480" y="431074"/>
                        </a:lnTo>
                        <a:lnTo>
                          <a:pt x="378823" y="440871"/>
                        </a:lnTo>
                        <a:lnTo>
                          <a:pt x="346166" y="372291"/>
                        </a:lnTo>
                        <a:lnTo>
                          <a:pt x="336369" y="359228"/>
                        </a:lnTo>
                        <a:lnTo>
                          <a:pt x="354278" y="333179"/>
                        </a:lnTo>
                        <a:lnTo>
                          <a:pt x="349432" y="326571"/>
                        </a:lnTo>
                        <a:lnTo>
                          <a:pt x="333103" y="333102"/>
                        </a:lnTo>
                        <a:lnTo>
                          <a:pt x="320040" y="349431"/>
                        </a:lnTo>
                        <a:lnTo>
                          <a:pt x="277586" y="372291"/>
                        </a:lnTo>
                        <a:lnTo>
                          <a:pt x="215538" y="382088"/>
                        </a:lnTo>
                        <a:lnTo>
                          <a:pt x="186146" y="401682"/>
                        </a:lnTo>
                        <a:lnTo>
                          <a:pt x="150223" y="411480"/>
                        </a:lnTo>
                        <a:lnTo>
                          <a:pt x="111035" y="365760"/>
                        </a:lnTo>
                        <a:lnTo>
                          <a:pt x="120832" y="336368"/>
                        </a:lnTo>
                        <a:lnTo>
                          <a:pt x="120832" y="309332"/>
                        </a:lnTo>
                        <a:lnTo>
                          <a:pt x="107215" y="308663"/>
                        </a:lnTo>
                        <a:lnTo>
                          <a:pt x="84909" y="316774"/>
                        </a:lnTo>
                        <a:lnTo>
                          <a:pt x="48986" y="346165"/>
                        </a:lnTo>
                        <a:lnTo>
                          <a:pt x="0" y="297180"/>
                        </a:lnTo>
                        <a:lnTo>
                          <a:pt x="7116" y="294948"/>
                        </a:lnTo>
                        <a:lnTo>
                          <a:pt x="13063" y="205740"/>
                        </a:lnTo>
                        <a:lnTo>
                          <a:pt x="0" y="182880"/>
                        </a:lnTo>
                        <a:lnTo>
                          <a:pt x="22860" y="163285"/>
                        </a:lnTo>
                        <a:lnTo>
                          <a:pt x="22860" y="120831"/>
                        </a:lnTo>
                        <a:lnTo>
                          <a:pt x="9798" y="68580"/>
                        </a:lnTo>
                        <a:lnTo>
                          <a:pt x="35923" y="32657"/>
                        </a:lnTo>
                        <a:lnTo>
                          <a:pt x="88175" y="6531"/>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87" name="South Ronaldsay"/>
                  <p:cNvSpPr/>
                  <p:nvPr/>
                </p:nvSpPr>
                <p:spPr bwMode="gray">
                  <a:xfrm>
                    <a:off x="7468689" y="3569426"/>
                    <a:ext cx="169817" cy="257991"/>
                  </a:xfrm>
                  <a:custGeom>
                    <a:avLst/>
                    <a:gdLst>
                      <a:gd name="connsiteX0" fmla="*/ 39188 w 169817"/>
                      <a:gd name="connsiteY0" fmla="*/ 71845 h 257991"/>
                      <a:gd name="connsiteX1" fmla="*/ 0 w 169817"/>
                      <a:gd name="connsiteY1" fmla="*/ 111034 h 257991"/>
                      <a:gd name="connsiteX2" fmla="*/ 32657 w 169817"/>
                      <a:gd name="connsiteY2" fmla="*/ 146957 h 257991"/>
                      <a:gd name="connsiteX3" fmla="*/ 58782 w 169817"/>
                      <a:gd name="connsiteY3" fmla="*/ 176348 h 257991"/>
                      <a:gd name="connsiteX4" fmla="*/ 52251 w 169817"/>
                      <a:gd name="connsiteY4" fmla="*/ 205740 h 257991"/>
                      <a:gd name="connsiteX5" fmla="*/ 52251 w 169817"/>
                      <a:gd name="connsiteY5" fmla="*/ 235131 h 257991"/>
                      <a:gd name="connsiteX6" fmla="*/ 78377 w 169817"/>
                      <a:gd name="connsiteY6" fmla="*/ 257991 h 257991"/>
                      <a:gd name="connsiteX7" fmla="*/ 78377 w 169817"/>
                      <a:gd name="connsiteY7" fmla="*/ 257991 h 257991"/>
                      <a:gd name="connsiteX8" fmla="*/ 107768 w 169817"/>
                      <a:gd name="connsiteY8" fmla="*/ 215537 h 257991"/>
                      <a:gd name="connsiteX9" fmla="*/ 84908 w 169817"/>
                      <a:gd name="connsiteY9" fmla="*/ 182880 h 257991"/>
                      <a:gd name="connsiteX10" fmla="*/ 84908 w 169817"/>
                      <a:gd name="connsiteY10" fmla="*/ 182880 h 257991"/>
                      <a:gd name="connsiteX11" fmla="*/ 104502 w 169817"/>
                      <a:gd name="connsiteY11" fmla="*/ 153488 h 257991"/>
                      <a:gd name="connsiteX12" fmla="*/ 84908 w 169817"/>
                      <a:gd name="connsiteY12" fmla="*/ 130628 h 257991"/>
                      <a:gd name="connsiteX13" fmla="*/ 120831 w 169817"/>
                      <a:gd name="connsiteY13" fmla="*/ 114300 h 257991"/>
                      <a:gd name="connsiteX14" fmla="*/ 140425 w 169817"/>
                      <a:gd name="connsiteY14" fmla="*/ 91440 h 257991"/>
                      <a:gd name="connsiteX15" fmla="*/ 124097 w 169817"/>
                      <a:gd name="connsiteY15" fmla="*/ 58783 h 257991"/>
                      <a:gd name="connsiteX16" fmla="*/ 169817 w 169817"/>
                      <a:gd name="connsiteY16" fmla="*/ 45720 h 257991"/>
                      <a:gd name="connsiteX17" fmla="*/ 120831 w 169817"/>
                      <a:gd name="connsiteY17" fmla="*/ 32657 h 257991"/>
                      <a:gd name="connsiteX18" fmla="*/ 114300 w 169817"/>
                      <a:gd name="connsiteY18" fmla="*/ 0 h 257991"/>
                      <a:gd name="connsiteX19" fmla="*/ 104502 w 169817"/>
                      <a:gd name="connsiteY19" fmla="*/ 29391 h 257991"/>
                      <a:gd name="connsiteX20" fmla="*/ 39188 w 169817"/>
                      <a:gd name="connsiteY20" fmla="*/ 71845 h 2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817" h="257991">
                        <a:moveTo>
                          <a:pt x="39188" y="71845"/>
                        </a:moveTo>
                        <a:lnTo>
                          <a:pt x="0" y="111034"/>
                        </a:lnTo>
                        <a:lnTo>
                          <a:pt x="32657" y="146957"/>
                        </a:lnTo>
                        <a:lnTo>
                          <a:pt x="58782" y="176348"/>
                        </a:lnTo>
                        <a:lnTo>
                          <a:pt x="52251" y="205740"/>
                        </a:lnTo>
                        <a:lnTo>
                          <a:pt x="52251" y="235131"/>
                        </a:lnTo>
                        <a:lnTo>
                          <a:pt x="78377" y="257991"/>
                        </a:lnTo>
                        <a:lnTo>
                          <a:pt x="78377" y="257991"/>
                        </a:lnTo>
                        <a:lnTo>
                          <a:pt x="107768" y="215537"/>
                        </a:lnTo>
                        <a:lnTo>
                          <a:pt x="84908" y="182880"/>
                        </a:lnTo>
                        <a:lnTo>
                          <a:pt x="84908" y="182880"/>
                        </a:lnTo>
                        <a:lnTo>
                          <a:pt x="104502" y="153488"/>
                        </a:lnTo>
                        <a:lnTo>
                          <a:pt x="84908" y="130628"/>
                        </a:lnTo>
                        <a:lnTo>
                          <a:pt x="120831" y="114300"/>
                        </a:lnTo>
                        <a:lnTo>
                          <a:pt x="140425" y="91440"/>
                        </a:lnTo>
                        <a:lnTo>
                          <a:pt x="124097" y="58783"/>
                        </a:lnTo>
                        <a:lnTo>
                          <a:pt x="169817" y="45720"/>
                        </a:lnTo>
                        <a:lnTo>
                          <a:pt x="120831" y="32657"/>
                        </a:lnTo>
                        <a:lnTo>
                          <a:pt x="114300" y="0"/>
                        </a:lnTo>
                        <a:lnTo>
                          <a:pt x="104502" y="29391"/>
                        </a:lnTo>
                        <a:lnTo>
                          <a:pt x="39188" y="71845"/>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88" name="Shapinsay"/>
                  <p:cNvSpPr/>
                  <p:nvPr/>
                </p:nvSpPr>
                <p:spPr bwMode="gray">
                  <a:xfrm>
                    <a:off x="7560129" y="3210197"/>
                    <a:ext cx="127362" cy="124097"/>
                  </a:xfrm>
                  <a:custGeom>
                    <a:avLst/>
                    <a:gdLst>
                      <a:gd name="connsiteX0" fmla="*/ 0 w 127362"/>
                      <a:gd name="connsiteY0" fmla="*/ 91440 h 124097"/>
                      <a:gd name="connsiteX1" fmla="*/ 26125 w 127362"/>
                      <a:gd name="connsiteY1" fmla="*/ 32657 h 124097"/>
                      <a:gd name="connsiteX2" fmla="*/ 68580 w 127362"/>
                      <a:gd name="connsiteY2" fmla="*/ 55517 h 124097"/>
                      <a:gd name="connsiteX3" fmla="*/ 88174 w 127362"/>
                      <a:gd name="connsiteY3" fmla="*/ 42454 h 124097"/>
                      <a:gd name="connsiteX4" fmla="*/ 88174 w 127362"/>
                      <a:gd name="connsiteY4" fmla="*/ 16329 h 124097"/>
                      <a:gd name="connsiteX5" fmla="*/ 124097 w 127362"/>
                      <a:gd name="connsiteY5" fmla="*/ 0 h 124097"/>
                      <a:gd name="connsiteX6" fmla="*/ 127362 w 127362"/>
                      <a:gd name="connsiteY6" fmla="*/ 42454 h 124097"/>
                      <a:gd name="connsiteX7" fmla="*/ 107768 w 127362"/>
                      <a:gd name="connsiteY7" fmla="*/ 81643 h 124097"/>
                      <a:gd name="connsiteX8" fmla="*/ 124097 w 127362"/>
                      <a:gd name="connsiteY8" fmla="*/ 114300 h 124097"/>
                      <a:gd name="connsiteX9" fmla="*/ 91440 w 127362"/>
                      <a:gd name="connsiteY9" fmla="*/ 124097 h 124097"/>
                      <a:gd name="connsiteX10" fmla="*/ 0 w 127362"/>
                      <a:gd name="connsiteY10" fmla="*/ 91440 h 12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62" h="124097">
                        <a:moveTo>
                          <a:pt x="0" y="91440"/>
                        </a:moveTo>
                        <a:lnTo>
                          <a:pt x="26125" y="32657"/>
                        </a:lnTo>
                        <a:lnTo>
                          <a:pt x="68580" y="55517"/>
                        </a:lnTo>
                        <a:lnTo>
                          <a:pt x="88174" y="42454"/>
                        </a:lnTo>
                        <a:lnTo>
                          <a:pt x="88174" y="16329"/>
                        </a:lnTo>
                        <a:lnTo>
                          <a:pt x="124097" y="0"/>
                        </a:lnTo>
                        <a:lnTo>
                          <a:pt x="127362" y="42454"/>
                        </a:lnTo>
                        <a:lnTo>
                          <a:pt x="107768" y="81643"/>
                        </a:lnTo>
                        <a:lnTo>
                          <a:pt x="124097" y="114300"/>
                        </a:lnTo>
                        <a:lnTo>
                          <a:pt x="91440" y="124097"/>
                        </a:lnTo>
                        <a:lnTo>
                          <a:pt x="0" y="9144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89" name="Orkney Island"/>
                  <p:cNvSpPr/>
                  <p:nvPr/>
                </p:nvSpPr>
                <p:spPr bwMode="gray">
                  <a:xfrm>
                    <a:off x="7396843" y="3027317"/>
                    <a:ext cx="186146" cy="124097"/>
                  </a:xfrm>
                  <a:custGeom>
                    <a:avLst/>
                    <a:gdLst>
                      <a:gd name="connsiteX0" fmla="*/ 104503 w 186146"/>
                      <a:gd name="connsiteY0" fmla="*/ 124097 h 124097"/>
                      <a:gd name="connsiteX1" fmla="*/ 45720 w 186146"/>
                      <a:gd name="connsiteY1" fmla="*/ 101237 h 124097"/>
                      <a:gd name="connsiteX2" fmla="*/ 9797 w 186146"/>
                      <a:gd name="connsiteY2" fmla="*/ 62049 h 124097"/>
                      <a:gd name="connsiteX3" fmla="*/ 0 w 186146"/>
                      <a:gd name="connsiteY3" fmla="*/ 32657 h 124097"/>
                      <a:gd name="connsiteX4" fmla="*/ 26126 w 186146"/>
                      <a:gd name="connsiteY4" fmla="*/ 0 h 124097"/>
                      <a:gd name="connsiteX5" fmla="*/ 58783 w 186146"/>
                      <a:gd name="connsiteY5" fmla="*/ 3266 h 124097"/>
                      <a:gd name="connsiteX6" fmla="*/ 91440 w 186146"/>
                      <a:gd name="connsiteY6" fmla="*/ 35923 h 124097"/>
                      <a:gd name="connsiteX7" fmla="*/ 133894 w 186146"/>
                      <a:gd name="connsiteY7" fmla="*/ 13063 h 124097"/>
                      <a:gd name="connsiteX8" fmla="*/ 156754 w 186146"/>
                      <a:gd name="connsiteY8" fmla="*/ 52252 h 124097"/>
                      <a:gd name="connsiteX9" fmla="*/ 186146 w 186146"/>
                      <a:gd name="connsiteY9" fmla="*/ 52252 h 124097"/>
                      <a:gd name="connsiteX10" fmla="*/ 186146 w 186146"/>
                      <a:gd name="connsiteY10" fmla="*/ 120832 h 124097"/>
                      <a:gd name="connsiteX11" fmla="*/ 153488 w 186146"/>
                      <a:gd name="connsiteY11" fmla="*/ 84909 h 124097"/>
                      <a:gd name="connsiteX12" fmla="*/ 124097 w 186146"/>
                      <a:gd name="connsiteY12" fmla="*/ 52252 h 124097"/>
                      <a:gd name="connsiteX13" fmla="*/ 104503 w 186146"/>
                      <a:gd name="connsiteY13" fmla="*/ 124097 h 12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46" h="124097">
                        <a:moveTo>
                          <a:pt x="104503" y="124097"/>
                        </a:moveTo>
                        <a:lnTo>
                          <a:pt x="45720" y="101237"/>
                        </a:lnTo>
                        <a:lnTo>
                          <a:pt x="9797" y="62049"/>
                        </a:lnTo>
                        <a:lnTo>
                          <a:pt x="0" y="32657"/>
                        </a:lnTo>
                        <a:lnTo>
                          <a:pt x="26126" y="0"/>
                        </a:lnTo>
                        <a:lnTo>
                          <a:pt x="58783" y="3266"/>
                        </a:lnTo>
                        <a:lnTo>
                          <a:pt x="91440" y="35923"/>
                        </a:lnTo>
                        <a:lnTo>
                          <a:pt x="133894" y="13063"/>
                        </a:lnTo>
                        <a:lnTo>
                          <a:pt x="156754" y="52252"/>
                        </a:lnTo>
                        <a:lnTo>
                          <a:pt x="186146" y="52252"/>
                        </a:lnTo>
                        <a:lnTo>
                          <a:pt x="186146" y="120832"/>
                        </a:lnTo>
                        <a:lnTo>
                          <a:pt x="153488" y="84909"/>
                        </a:lnTo>
                        <a:lnTo>
                          <a:pt x="124097" y="52252"/>
                        </a:lnTo>
                        <a:lnTo>
                          <a:pt x="104503" y="124097"/>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0" name="Westray"/>
                  <p:cNvSpPr/>
                  <p:nvPr/>
                </p:nvSpPr>
                <p:spPr bwMode="gray">
                  <a:xfrm>
                    <a:off x="7413171" y="2710543"/>
                    <a:ext cx="205740" cy="228600"/>
                  </a:xfrm>
                  <a:custGeom>
                    <a:avLst/>
                    <a:gdLst>
                      <a:gd name="connsiteX0" fmla="*/ 195943 w 205740"/>
                      <a:gd name="connsiteY0" fmla="*/ 228600 h 228600"/>
                      <a:gd name="connsiteX1" fmla="*/ 140426 w 205740"/>
                      <a:gd name="connsiteY1" fmla="*/ 176348 h 228600"/>
                      <a:gd name="connsiteX2" fmla="*/ 91440 w 205740"/>
                      <a:gd name="connsiteY2" fmla="*/ 212271 h 228600"/>
                      <a:gd name="connsiteX3" fmla="*/ 75112 w 205740"/>
                      <a:gd name="connsiteY3" fmla="*/ 192677 h 228600"/>
                      <a:gd name="connsiteX4" fmla="*/ 71846 w 205740"/>
                      <a:gd name="connsiteY4" fmla="*/ 137160 h 228600"/>
                      <a:gd name="connsiteX5" fmla="*/ 0 w 205740"/>
                      <a:gd name="connsiteY5" fmla="*/ 78377 h 228600"/>
                      <a:gd name="connsiteX6" fmla="*/ 97972 w 205740"/>
                      <a:gd name="connsiteY6" fmla="*/ 94706 h 228600"/>
                      <a:gd name="connsiteX7" fmla="*/ 97972 w 205740"/>
                      <a:gd name="connsiteY7" fmla="*/ 94706 h 228600"/>
                      <a:gd name="connsiteX8" fmla="*/ 117566 w 205740"/>
                      <a:gd name="connsiteY8" fmla="*/ 29391 h 228600"/>
                      <a:gd name="connsiteX9" fmla="*/ 130629 w 205740"/>
                      <a:gd name="connsiteY9" fmla="*/ 55517 h 228600"/>
                      <a:gd name="connsiteX10" fmla="*/ 124098 w 205740"/>
                      <a:gd name="connsiteY10" fmla="*/ 101237 h 228600"/>
                      <a:gd name="connsiteX11" fmla="*/ 160020 w 205740"/>
                      <a:gd name="connsiteY11" fmla="*/ 127363 h 228600"/>
                      <a:gd name="connsiteX12" fmla="*/ 163286 w 205740"/>
                      <a:gd name="connsiteY12" fmla="*/ 68580 h 228600"/>
                      <a:gd name="connsiteX13" fmla="*/ 169818 w 205740"/>
                      <a:gd name="connsiteY13" fmla="*/ 16328 h 228600"/>
                      <a:gd name="connsiteX14" fmla="*/ 192678 w 205740"/>
                      <a:gd name="connsiteY14" fmla="*/ 0 h 228600"/>
                      <a:gd name="connsiteX15" fmla="*/ 199209 w 205740"/>
                      <a:gd name="connsiteY15" fmla="*/ 71846 h 228600"/>
                      <a:gd name="connsiteX16" fmla="*/ 195943 w 205740"/>
                      <a:gd name="connsiteY16" fmla="*/ 111034 h 228600"/>
                      <a:gd name="connsiteX17" fmla="*/ 173083 w 205740"/>
                      <a:gd name="connsiteY17" fmla="*/ 137160 h 228600"/>
                      <a:gd name="connsiteX18" fmla="*/ 205740 w 205740"/>
                      <a:gd name="connsiteY18" fmla="*/ 176348 h 228600"/>
                      <a:gd name="connsiteX19" fmla="*/ 195943 w 205740"/>
                      <a:gd name="connsiteY1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40" h="228600">
                        <a:moveTo>
                          <a:pt x="195943" y="228600"/>
                        </a:moveTo>
                        <a:lnTo>
                          <a:pt x="140426" y="176348"/>
                        </a:lnTo>
                        <a:lnTo>
                          <a:pt x="91440" y="212271"/>
                        </a:lnTo>
                        <a:lnTo>
                          <a:pt x="75112" y="192677"/>
                        </a:lnTo>
                        <a:lnTo>
                          <a:pt x="71846" y="137160"/>
                        </a:lnTo>
                        <a:lnTo>
                          <a:pt x="0" y="78377"/>
                        </a:lnTo>
                        <a:lnTo>
                          <a:pt x="97972" y="94706"/>
                        </a:lnTo>
                        <a:lnTo>
                          <a:pt x="97972" y="94706"/>
                        </a:lnTo>
                        <a:lnTo>
                          <a:pt x="117566" y="29391"/>
                        </a:lnTo>
                        <a:lnTo>
                          <a:pt x="130629" y="55517"/>
                        </a:lnTo>
                        <a:lnTo>
                          <a:pt x="124098" y="101237"/>
                        </a:lnTo>
                        <a:lnTo>
                          <a:pt x="160020" y="127363"/>
                        </a:lnTo>
                        <a:lnTo>
                          <a:pt x="163286" y="68580"/>
                        </a:lnTo>
                        <a:lnTo>
                          <a:pt x="169818" y="16328"/>
                        </a:lnTo>
                        <a:lnTo>
                          <a:pt x="192678" y="0"/>
                        </a:lnTo>
                        <a:lnTo>
                          <a:pt x="199209" y="71846"/>
                        </a:lnTo>
                        <a:lnTo>
                          <a:pt x="195943" y="111034"/>
                        </a:lnTo>
                        <a:lnTo>
                          <a:pt x="173083" y="137160"/>
                        </a:lnTo>
                        <a:lnTo>
                          <a:pt x="205740" y="176348"/>
                        </a:lnTo>
                        <a:lnTo>
                          <a:pt x="195943" y="22860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1" name="Eday"/>
                  <p:cNvSpPr/>
                  <p:nvPr/>
                </p:nvSpPr>
                <p:spPr bwMode="gray">
                  <a:xfrm>
                    <a:off x="7658100" y="2935877"/>
                    <a:ext cx="97971" cy="192677"/>
                  </a:xfrm>
                  <a:custGeom>
                    <a:avLst/>
                    <a:gdLst>
                      <a:gd name="connsiteX0" fmla="*/ 0 w 97971"/>
                      <a:gd name="connsiteY0" fmla="*/ 107769 h 192677"/>
                      <a:gd name="connsiteX1" fmla="*/ 26126 w 97971"/>
                      <a:gd name="connsiteY1" fmla="*/ 186146 h 192677"/>
                      <a:gd name="connsiteX2" fmla="*/ 75111 w 97971"/>
                      <a:gd name="connsiteY2" fmla="*/ 192677 h 192677"/>
                      <a:gd name="connsiteX3" fmla="*/ 52251 w 97971"/>
                      <a:gd name="connsiteY3" fmla="*/ 146957 h 192677"/>
                      <a:gd name="connsiteX4" fmla="*/ 68580 w 97971"/>
                      <a:gd name="connsiteY4" fmla="*/ 81643 h 192677"/>
                      <a:gd name="connsiteX5" fmla="*/ 97971 w 97971"/>
                      <a:gd name="connsiteY5" fmla="*/ 29392 h 192677"/>
                      <a:gd name="connsiteX6" fmla="*/ 52251 w 97971"/>
                      <a:gd name="connsiteY6" fmla="*/ 0 h 192677"/>
                      <a:gd name="connsiteX7" fmla="*/ 13063 w 97971"/>
                      <a:gd name="connsiteY7" fmla="*/ 35923 h 192677"/>
                      <a:gd name="connsiteX8" fmla="*/ 0 w 97971"/>
                      <a:gd name="connsiteY8" fmla="*/ 107769 h 192677"/>
                      <a:gd name="connsiteX0" fmla="*/ 0 w 97971"/>
                      <a:gd name="connsiteY0" fmla="*/ 107769 h 192677"/>
                      <a:gd name="connsiteX1" fmla="*/ 26126 w 97971"/>
                      <a:gd name="connsiteY1" fmla="*/ 186146 h 192677"/>
                      <a:gd name="connsiteX2" fmla="*/ 75111 w 97971"/>
                      <a:gd name="connsiteY2" fmla="*/ 192677 h 192677"/>
                      <a:gd name="connsiteX3" fmla="*/ 52251 w 97971"/>
                      <a:gd name="connsiteY3" fmla="*/ 146957 h 192677"/>
                      <a:gd name="connsiteX4" fmla="*/ 68580 w 97971"/>
                      <a:gd name="connsiteY4" fmla="*/ 81643 h 192677"/>
                      <a:gd name="connsiteX5" fmla="*/ 97971 w 97971"/>
                      <a:gd name="connsiteY5" fmla="*/ 29392 h 192677"/>
                      <a:gd name="connsiteX6" fmla="*/ 52251 w 97971"/>
                      <a:gd name="connsiteY6" fmla="*/ 0 h 192677"/>
                      <a:gd name="connsiteX7" fmla="*/ 13063 w 97971"/>
                      <a:gd name="connsiteY7" fmla="*/ 35923 h 192677"/>
                      <a:gd name="connsiteX8" fmla="*/ 42454 w 97971"/>
                      <a:gd name="connsiteY8" fmla="*/ 94706 h 192677"/>
                      <a:gd name="connsiteX9" fmla="*/ 0 w 97971"/>
                      <a:gd name="connsiteY9" fmla="*/ 107769 h 192677"/>
                      <a:gd name="connsiteX0" fmla="*/ 0 w 97971"/>
                      <a:gd name="connsiteY0" fmla="*/ 107769 h 192677"/>
                      <a:gd name="connsiteX1" fmla="*/ 26126 w 97971"/>
                      <a:gd name="connsiteY1" fmla="*/ 186146 h 192677"/>
                      <a:gd name="connsiteX2" fmla="*/ 75111 w 97971"/>
                      <a:gd name="connsiteY2" fmla="*/ 192677 h 192677"/>
                      <a:gd name="connsiteX3" fmla="*/ 52251 w 97971"/>
                      <a:gd name="connsiteY3" fmla="*/ 146957 h 192677"/>
                      <a:gd name="connsiteX4" fmla="*/ 68580 w 97971"/>
                      <a:gd name="connsiteY4" fmla="*/ 81643 h 192677"/>
                      <a:gd name="connsiteX5" fmla="*/ 97971 w 97971"/>
                      <a:gd name="connsiteY5" fmla="*/ 29392 h 192677"/>
                      <a:gd name="connsiteX6" fmla="*/ 52251 w 97971"/>
                      <a:gd name="connsiteY6" fmla="*/ 0 h 192677"/>
                      <a:gd name="connsiteX7" fmla="*/ 29392 w 97971"/>
                      <a:gd name="connsiteY7" fmla="*/ 35923 h 192677"/>
                      <a:gd name="connsiteX8" fmla="*/ 42454 w 97971"/>
                      <a:gd name="connsiteY8" fmla="*/ 94706 h 192677"/>
                      <a:gd name="connsiteX9" fmla="*/ 0 w 97971"/>
                      <a:gd name="connsiteY9" fmla="*/ 107769 h 1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71" h="192677">
                        <a:moveTo>
                          <a:pt x="0" y="107769"/>
                        </a:moveTo>
                        <a:lnTo>
                          <a:pt x="26126" y="186146"/>
                        </a:lnTo>
                        <a:lnTo>
                          <a:pt x="75111" y="192677"/>
                        </a:lnTo>
                        <a:lnTo>
                          <a:pt x="52251" y="146957"/>
                        </a:lnTo>
                        <a:lnTo>
                          <a:pt x="68580" y="81643"/>
                        </a:lnTo>
                        <a:lnTo>
                          <a:pt x="97971" y="29392"/>
                        </a:lnTo>
                        <a:lnTo>
                          <a:pt x="52251" y="0"/>
                        </a:lnTo>
                        <a:lnTo>
                          <a:pt x="29392" y="35923"/>
                        </a:lnTo>
                        <a:cubicBezTo>
                          <a:pt x="27215" y="45720"/>
                          <a:pt x="44631" y="84909"/>
                          <a:pt x="42454" y="94706"/>
                        </a:cubicBezTo>
                        <a:lnTo>
                          <a:pt x="0" y="107769"/>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2" name="Sanday"/>
                  <p:cNvSpPr/>
                  <p:nvPr/>
                </p:nvSpPr>
                <p:spPr bwMode="gray">
                  <a:xfrm>
                    <a:off x="7759337" y="2834640"/>
                    <a:ext cx="271054" cy="218802"/>
                  </a:xfrm>
                  <a:custGeom>
                    <a:avLst/>
                    <a:gdLst>
                      <a:gd name="connsiteX0" fmla="*/ 0 w 271054"/>
                      <a:gd name="connsiteY0" fmla="*/ 182880 h 182880"/>
                      <a:gd name="connsiteX1" fmla="*/ 35923 w 271054"/>
                      <a:gd name="connsiteY1" fmla="*/ 137160 h 182880"/>
                      <a:gd name="connsiteX2" fmla="*/ 71846 w 271054"/>
                      <a:gd name="connsiteY2" fmla="*/ 104503 h 182880"/>
                      <a:gd name="connsiteX3" fmla="*/ 97972 w 271054"/>
                      <a:gd name="connsiteY3" fmla="*/ 71846 h 182880"/>
                      <a:gd name="connsiteX4" fmla="*/ 75112 w 271054"/>
                      <a:gd name="connsiteY4" fmla="*/ 42454 h 182880"/>
                      <a:gd name="connsiteX5" fmla="*/ 140426 w 271054"/>
                      <a:gd name="connsiteY5" fmla="*/ 9797 h 182880"/>
                      <a:gd name="connsiteX6" fmla="*/ 156754 w 271054"/>
                      <a:gd name="connsiteY6" fmla="*/ 32657 h 182880"/>
                      <a:gd name="connsiteX7" fmla="*/ 104503 w 271054"/>
                      <a:gd name="connsiteY7" fmla="*/ 84909 h 182880"/>
                      <a:gd name="connsiteX8" fmla="*/ 146957 w 271054"/>
                      <a:gd name="connsiteY8" fmla="*/ 84909 h 182880"/>
                      <a:gd name="connsiteX9" fmla="*/ 189412 w 271054"/>
                      <a:gd name="connsiteY9" fmla="*/ 45720 h 182880"/>
                      <a:gd name="connsiteX10" fmla="*/ 215537 w 271054"/>
                      <a:gd name="connsiteY10" fmla="*/ 35923 h 182880"/>
                      <a:gd name="connsiteX11" fmla="*/ 235132 w 271054"/>
                      <a:gd name="connsiteY11" fmla="*/ 0 h 182880"/>
                      <a:gd name="connsiteX12" fmla="*/ 248194 w 271054"/>
                      <a:gd name="connsiteY12" fmla="*/ 42454 h 182880"/>
                      <a:gd name="connsiteX13" fmla="*/ 271054 w 271054"/>
                      <a:gd name="connsiteY13" fmla="*/ 65314 h 182880"/>
                      <a:gd name="connsiteX14" fmla="*/ 205740 w 271054"/>
                      <a:gd name="connsiteY14" fmla="*/ 58783 h 182880"/>
                      <a:gd name="connsiteX15" fmla="*/ 153489 w 271054"/>
                      <a:gd name="connsiteY15" fmla="*/ 127363 h 182880"/>
                      <a:gd name="connsiteX16" fmla="*/ 166552 w 271054"/>
                      <a:gd name="connsiteY16" fmla="*/ 153489 h 182880"/>
                      <a:gd name="connsiteX17" fmla="*/ 117566 w 271054"/>
                      <a:gd name="connsiteY17" fmla="*/ 130629 h 182880"/>
                      <a:gd name="connsiteX18" fmla="*/ 101237 w 271054"/>
                      <a:gd name="connsiteY18" fmla="*/ 143691 h 182880"/>
                      <a:gd name="connsiteX19" fmla="*/ 65314 w 271054"/>
                      <a:gd name="connsiteY19" fmla="*/ 130629 h 182880"/>
                      <a:gd name="connsiteX20" fmla="*/ 0 w 271054"/>
                      <a:gd name="connsiteY20" fmla="*/ 182880 h 182880"/>
                      <a:gd name="connsiteX0" fmla="*/ 0 w 271054"/>
                      <a:gd name="connsiteY0" fmla="*/ 182880 h 202474"/>
                      <a:gd name="connsiteX1" fmla="*/ 35923 w 271054"/>
                      <a:gd name="connsiteY1" fmla="*/ 137160 h 202474"/>
                      <a:gd name="connsiteX2" fmla="*/ 71846 w 271054"/>
                      <a:gd name="connsiteY2" fmla="*/ 104503 h 202474"/>
                      <a:gd name="connsiteX3" fmla="*/ 97972 w 271054"/>
                      <a:gd name="connsiteY3" fmla="*/ 71846 h 202474"/>
                      <a:gd name="connsiteX4" fmla="*/ 75112 w 271054"/>
                      <a:gd name="connsiteY4" fmla="*/ 42454 h 202474"/>
                      <a:gd name="connsiteX5" fmla="*/ 140426 w 271054"/>
                      <a:gd name="connsiteY5" fmla="*/ 9797 h 202474"/>
                      <a:gd name="connsiteX6" fmla="*/ 156754 w 271054"/>
                      <a:gd name="connsiteY6" fmla="*/ 32657 h 202474"/>
                      <a:gd name="connsiteX7" fmla="*/ 104503 w 271054"/>
                      <a:gd name="connsiteY7" fmla="*/ 84909 h 202474"/>
                      <a:gd name="connsiteX8" fmla="*/ 146957 w 271054"/>
                      <a:gd name="connsiteY8" fmla="*/ 84909 h 202474"/>
                      <a:gd name="connsiteX9" fmla="*/ 189412 w 271054"/>
                      <a:gd name="connsiteY9" fmla="*/ 45720 h 202474"/>
                      <a:gd name="connsiteX10" fmla="*/ 215537 w 271054"/>
                      <a:gd name="connsiteY10" fmla="*/ 35923 h 202474"/>
                      <a:gd name="connsiteX11" fmla="*/ 235132 w 271054"/>
                      <a:gd name="connsiteY11" fmla="*/ 0 h 202474"/>
                      <a:gd name="connsiteX12" fmla="*/ 248194 w 271054"/>
                      <a:gd name="connsiteY12" fmla="*/ 42454 h 202474"/>
                      <a:gd name="connsiteX13" fmla="*/ 271054 w 271054"/>
                      <a:gd name="connsiteY13" fmla="*/ 65314 h 202474"/>
                      <a:gd name="connsiteX14" fmla="*/ 205740 w 271054"/>
                      <a:gd name="connsiteY14" fmla="*/ 58783 h 202474"/>
                      <a:gd name="connsiteX15" fmla="*/ 153489 w 271054"/>
                      <a:gd name="connsiteY15" fmla="*/ 127363 h 202474"/>
                      <a:gd name="connsiteX16" fmla="*/ 166552 w 271054"/>
                      <a:gd name="connsiteY16" fmla="*/ 153489 h 202474"/>
                      <a:gd name="connsiteX17" fmla="*/ 117566 w 271054"/>
                      <a:gd name="connsiteY17" fmla="*/ 130629 h 202474"/>
                      <a:gd name="connsiteX18" fmla="*/ 101237 w 271054"/>
                      <a:gd name="connsiteY18" fmla="*/ 143691 h 202474"/>
                      <a:gd name="connsiteX19" fmla="*/ 65314 w 271054"/>
                      <a:gd name="connsiteY19" fmla="*/ 130629 h 202474"/>
                      <a:gd name="connsiteX20" fmla="*/ 32657 w 271054"/>
                      <a:gd name="connsiteY20" fmla="*/ 202474 h 202474"/>
                      <a:gd name="connsiteX21" fmla="*/ 0 w 271054"/>
                      <a:gd name="connsiteY21" fmla="*/ 182880 h 202474"/>
                      <a:gd name="connsiteX0" fmla="*/ 0 w 271054"/>
                      <a:gd name="connsiteY0" fmla="*/ 182880 h 202474"/>
                      <a:gd name="connsiteX1" fmla="*/ 35923 w 271054"/>
                      <a:gd name="connsiteY1" fmla="*/ 137160 h 202474"/>
                      <a:gd name="connsiteX2" fmla="*/ 71846 w 271054"/>
                      <a:gd name="connsiteY2" fmla="*/ 104503 h 202474"/>
                      <a:gd name="connsiteX3" fmla="*/ 97972 w 271054"/>
                      <a:gd name="connsiteY3" fmla="*/ 71846 h 202474"/>
                      <a:gd name="connsiteX4" fmla="*/ 75112 w 271054"/>
                      <a:gd name="connsiteY4" fmla="*/ 42454 h 202474"/>
                      <a:gd name="connsiteX5" fmla="*/ 140426 w 271054"/>
                      <a:gd name="connsiteY5" fmla="*/ 9797 h 202474"/>
                      <a:gd name="connsiteX6" fmla="*/ 156754 w 271054"/>
                      <a:gd name="connsiteY6" fmla="*/ 32657 h 202474"/>
                      <a:gd name="connsiteX7" fmla="*/ 104503 w 271054"/>
                      <a:gd name="connsiteY7" fmla="*/ 84909 h 202474"/>
                      <a:gd name="connsiteX8" fmla="*/ 146957 w 271054"/>
                      <a:gd name="connsiteY8" fmla="*/ 84909 h 202474"/>
                      <a:gd name="connsiteX9" fmla="*/ 189412 w 271054"/>
                      <a:gd name="connsiteY9" fmla="*/ 45720 h 202474"/>
                      <a:gd name="connsiteX10" fmla="*/ 215537 w 271054"/>
                      <a:gd name="connsiteY10" fmla="*/ 35923 h 202474"/>
                      <a:gd name="connsiteX11" fmla="*/ 235132 w 271054"/>
                      <a:gd name="connsiteY11" fmla="*/ 0 h 202474"/>
                      <a:gd name="connsiteX12" fmla="*/ 248194 w 271054"/>
                      <a:gd name="connsiteY12" fmla="*/ 42454 h 202474"/>
                      <a:gd name="connsiteX13" fmla="*/ 271054 w 271054"/>
                      <a:gd name="connsiteY13" fmla="*/ 65314 h 202474"/>
                      <a:gd name="connsiteX14" fmla="*/ 205740 w 271054"/>
                      <a:gd name="connsiteY14" fmla="*/ 58783 h 202474"/>
                      <a:gd name="connsiteX15" fmla="*/ 153489 w 271054"/>
                      <a:gd name="connsiteY15" fmla="*/ 127363 h 202474"/>
                      <a:gd name="connsiteX16" fmla="*/ 166552 w 271054"/>
                      <a:gd name="connsiteY16" fmla="*/ 153489 h 202474"/>
                      <a:gd name="connsiteX17" fmla="*/ 117566 w 271054"/>
                      <a:gd name="connsiteY17" fmla="*/ 130629 h 202474"/>
                      <a:gd name="connsiteX18" fmla="*/ 101237 w 271054"/>
                      <a:gd name="connsiteY18" fmla="*/ 143691 h 202474"/>
                      <a:gd name="connsiteX19" fmla="*/ 65314 w 271054"/>
                      <a:gd name="connsiteY19" fmla="*/ 143692 h 202474"/>
                      <a:gd name="connsiteX20" fmla="*/ 32657 w 271054"/>
                      <a:gd name="connsiteY20" fmla="*/ 202474 h 202474"/>
                      <a:gd name="connsiteX21" fmla="*/ 0 w 271054"/>
                      <a:gd name="connsiteY21" fmla="*/ 182880 h 202474"/>
                      <a:gd name="connsiteX0" fmla="*/ 0 w 271054"/>
                      <a:gd name="connsiteY0" fmla="*/ 182880 h 218802"/>
                      <a:gd name="connsiteX1" fmla="*/ 35923 w 271054"/>
                      <a:gd name="connsiteY1" fmla="*/ 137160 h 218802"/>
                      <a:gd name="connsiteX2" fmla="*/ 71846 w 271054"/>
                      <a:gd name="connsiteY2" fmla="*/ 104503 h 218802"/>
                      <a:gd name="connsiteX3" fmla="*/ 97972 w 271054"/>
                      <a:gd name="connsiteY3" fmla="*/ 71846 h 218802"/>
                      <a:gd name="connsiteX4" fmla="*/ 75112 w 271054"/>
                      <a:gd name="connsiteY4" fmla="*/ 42454 h 218802"/>
                      <a:gd name="connsiteX5" fmla="*/ 140426 w 271054"/>
                      <a:gd name="connsiteY5" fmla="*/ 9797 h 218802"/>
                      <a:gd name="connsiteX6" fmla="*/ 156754 w 271054"/>
                      <a:gd name="connsiteY6" fmla="*/ 32657 h 218802"/>
                      <a:gd name="connsiteX7" fmla="*/ 104503 w 271054"/>
                      <a:gd name="connsiteY7" fmla="*/ 84909 h 218802"/>
                      <a:gd name="connsiteX8" fmla="*/ 146957 w 271054"/>
                      <a:gd name="connsiteY8" fmla="*/ 84909 h 218802"/>
                      <a:gd name="connsiteX9" fmla="*/ 189412 w 271054"/>
                      <a:gd name="connsiteY9" fmla="*/ 45720 h 218802"/>
                      <a:gd name="connsiteX10" fmla="*/ 215537 w 271054"/>
                      <a:gd name="connsiteY10" fmla="*/ 35923 h 218802"/>
                      <a:gd name="connsiteX11" fmla="*/ 235132 w 271054"/>
                      <a:gd name="connsiteY11" fmla="*/ 0 h 218802"/>
                      <a:gd name="connsiteX12" fmla="*/ 248194 w 271054"/>
                      <a:gd name="connsiteY12" fmla="*/ 42454 h 218802"/>
                      <a:gd name="connsiteX13" fmla="*/ 271054 w 271054"/>
                      <a:gd name="connsiteY13" fmla="*/ 65314 h 218802"/>
                      <a:gd name="connsiteX14" fmla="*/ 205740 w 271054"/>
                      <a:gd name="connsiteY14" fmla="*/ 58783 h 218802"/>
                      <a:gd name="connsiteX15" fmla="*/ 153489 w 271054"/>
                      <a:gd name="connsiteY15" fmla="*/ 127363 h 218802"/>
                      <a:gd name="connsiteX16" fmla="*/ 166552 w 271054"/>
                      <a:gd name="connsiteY16" fmla="*/ 153489 h 218802"/>
                      <a:gd name="connsiteX17" fmla="*/ 117566 w 271054"/>
                      <a:gd name="connsiteY17" fmla="*/ 130629 h 218802"/>
                      <a:gd name="connsiteX18" fmla="*/ 101237 w 271054"/>
                      <a:gd name="connsiteY18" fmla="*/ 143691 h 218802"/>
                      <a:gd name="connsiteX19" fmla="*/ 65314 w 271054"/>
                      <a:gd name="connsiteY19" fmla="*/ 143692 h 218802"/>
                      <a:gd name="connsiteX20" fmla="*/ 22860 w 271054"/>
                      <a:gd name="connsiteY20" fmla="*/ 218802 h 218802"/>
                      <a:gd name="connsiteX21" fmla="*/ 0 w 271054"/>
                      <a:gd name="connsiteY21" fmla="*/ 182880 h 21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1054" h="218802">
                        <a:moveTo>
                          <a:pt x="0" y="182880"/>
                        </a:moveTo>
                        <a:lnTo>
                          <a:pt x="35923" y="137160"/>
                        </a:lnTo>
                        <a:lnTo>
                          <a:pt x="71846" y="104503"/>
                        </a:lnTo>
                        <a:lnTo>
                          <a:pt x="97972" y="71846"/>
                        </a:lnTo>
                        <a:lnTo>
                          <a:pt x="75112" y="42454"/>
                        </a:lnTo>
                        <a:lnTo>
                          <a:pt x="140426" y="9797"/>
                        </a:lnTo>
                        <a:lnTo>
                          <a:pt x="156754" y="32657"/>
                        </a:lnTo>
                        <a:lnTo>
                          <a:pt x="104503" y="84909"/>
                        </a:lnTo>
                        <a:lnTo>
                          <a:pt x="146957" y="84909"/>
                        </a:lnTo>
                        <a:lnTo>
                          <a:pt x="189412" y="45720"/>
                        </a:lnTo>
                        <a:lnTo>
                          <a:pt x="215537" y="35923"/>
                        </a:lnTo>
                        <a:lnTo>
                          <a:pt x="235132" y="0"/>
                        </a:lnTo>
                        <a:lnTo>
                          <a:pt x="248194" y="42454"/>
                        </a:lnTo>
                        <a:lnTo>
                          <a:pt x="271054" y="65314"/>
                        </a:lnTo>
                        <a:lnTo>
                          <a:pt x="205740" y="58783"/>
                        </a:lnTo>
                        <a:lnTo>
                          <a:pt x="153489" y="127363"/>
                        </a:lnTo>
                        <a:lnTo>
                          <a:pt x="166552" y="153489"/>
                        </a:lnTo>
                        <a:lnTo>
                          <a:pt x="117566" y="130629"/>
                        </a:lnTo>
                        <a:lnTo>
                          <a:pt x="101237" y="143691"/>
                        </a:lnTo>
                        <a:lnTo>
                          <a:pt x="65314" y="143692"/>
                        </a:lnTo>
                        <a:cubicBezTo>
                          <a:pt x="54428" y="150223"/>
                          <a:pt x="33746" y="212271"/>
                          <a:pt x="22860" y="218802"/>
                        </a:cubicBezTo>
                        <a:lnTo>
                          <a:pt x="0" y="18288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3" name="Stronsay"/>
                  <p:cNvSpPr/>
                  <p:nvPr/>
                </p:nvSpPr>
                <p:spPr bwMode="gray">
                  <a:xfrm>
                    <a:off x="7775665" y="3092632"/>
                    <a:ext cx="146957" cy="160020"/>
                  </a:xfrm>
                  <a:custGeom>
                    <a:avLst/>
                    <a:gdLst>
                      <a:gd name="connsiteX0" fmla="*/ 0 w 137160"/>
                      <a:gd name="connsiteY0" fmla="*/ 39189 h 153489"/>
                      <a:gd name="connsiteX1" fmla="*/ 58783 w 137160"/>
                      <a:gd name="connsiteY1" fmla="*/ 0 h 153489"/>
                      <a:gd name="connsiteX2" fmla="*/ 62048 w 137160"/>
                      <a:gd name="connsiteY2" fmla="*/ 32658 h 153489"/>
                      <a:gd name="connsiteX3" fmla="*/ 114300 w 137160"/>
                      <a:gd name="connsiteY3" fmla="*/ 39189 h 153489"/>
                      <a:gd name="connsiteX4" fmla="*/ 62048 w 137160"/>
                      <a:gd name="connsiteY4" fmla="*/ 55518 h 153489"/>
                      <a:gd name="connsiteX5" fmla="*/ 78377 w 137160"/>
                      <a:gd name="connsiteY5" fmla="*/ 78378 h 153489"/>
                      <a:gd name="connsiteX6" fmla="*/ 127363 w 137160"/>
                      <a:gd name="connsiteY6" fmla="*/ 71846 h 153489"/>
                      <a:gd name="connsiteX7" fmla="*/ 104503 w 137160"/>
                      <a:gd name="connsiteY7" fmla="*/ 104503 h 153489"/>
                      <a:gd name="connsiteX8" fmla="*/ 137160 w 137160"/>
                      <a:gd name="connsiteY8" fmla="*/ 130629 h 153489"/>
                      <a:gd name="connsiteX9" fmla="*/ 107768 w 137160"/>
                      <a:gd name="connsiteY9" fmla="*/ 153489 h 153489"/>
                      <a:gd name="connsiteX10" fmla="*/ 78377 w 137160"/>
                      <a:gd name="connsiteY10" fmla="*/ 137160 h 153489"/>
                      <a:gd name="connsiteX11" fmla="*/ 48986 w 137160"/>
                      <a:gd name="connsiteY11" fmla="*/ 146958 h 153489"/>
                      <a:gd name="connsiteX12" fmla="*/ 52251 w 137160"/>
                      <a:gd name="connsiteY12" fmla="*/ 111035 h 153489"/>
                      <a:gd name="connsiteX13" fmla="*/ 35923 w 137160"/>
                      <a:gd name="connsiteY13" fmla="*/ 104503 h 153489"/>
                      <a:gd name="connsiteX14" fmla="*/ 0 w 137160"/>
                      <a:gd name="connsiteY14" fmla="*/ 39189 h 153489"/>
                      <a:gd name="connsiteX0" fmla="*/ 9797 w 146957"/>
                      <a:gd name="connsiteY0" fmla="*/ 39189 h 160020"/>
                      <a:gd name="connsiteX1" fmla="*/ 68580 w 146957"/>
                      <a:gd name="connsiteY1" fmla="*/ 0 h 160020"/>
                      <a:gd name="connsiteX2" fmla="*/ 71845 w 146957"/>
                      <a:gd name="connsiteY2" fmla="*/ 32658 h 160020"/>
                      <a:gd name="connsiteX3" fmla="*/ 124097 w 146957"/>
                      <a:gd name="connsiteY3" fmla="*/ 39189 h 160020"/>
                      <a:gd name="connsiteX4" fmla="*/ 71845 w 146957"/>
                      <a:gd name="connsiteY4" fmla="*/ 55518 h 160020"/>
                      <a:gd name="connsiteX5" fmla="*/ 88174 w 146957"/>
                      <a:gd name="connsiteY5" fmla="*/ 78378 h 160020"/>
                      <a:gd name="connsiteX6" fmla="*/ 137160 w 146957"/>
                      <a:gd name="connsiteY6" fmla="*/ 71846 h 160020"/>
                      <a:gd name="connsiteX7" fmla="*/ 114300 w 146957"/>
                      <a:gd name="connsiteY7" fmla="*/ 104503 h 160020"/>
                      <a:gd name="connsiteX8" fmla="*/ 146957 w 146957"/>
                      <a:gd name="connsiteY8" fmla="*/ 130629 h 160020"/>
                      <a:gd name="connsiteX9" fmla="*/ 117565 w 146957"/>
                      <a:gd name="connsiteY9" fmla="*/ 153489 h 160020"/>
                      <a:gd name="connsiteX10" fmla="*/ 88174 w 146957"/>
                      <a:gd name="connsiteY10" fmla="*/ 137160 h 160020"/>
                      <a:gd name="connsiteX11" fmla="*/ 58783 w 146957"/>
                      <a:gd name="connsiteY11" fmla="*/ 146958 h 160020"/>
                      <a:gd name="connsiteX12" fmla="*/ 62048 w 146957"/>
                      <a:gd name="connsiteY12" fmla="*/ 111035 h 160020"/>
                      <a:gd name="connsiteX13" fmla="*/ 0 w 146957"/>
                      <a:gd name="connsiteY13" fmla="*/ 160020 h 160020"/>
                      <a:gd name="connsiteX14" fmla="*/ 9797 w 146957"/>
                      <a:gd name="connsiteY14" fmla="*/ 39189 h 160020"/>
                      <a:gd name="connsiteX0" fmla="*/ 9797 w 146957"/>
                      <a:gd name="connsiteY0" fmla="*/ 39189 h 160020"/>
                      <a:gd name="connsiteX1" fmla="*/ 68580 w 146957"/>
                      <a:gd name="connsiteY1" fmla="*/ 0 h 160020"/>
                      <a:gd name="connsiteX2" fmla="*/ 71845 w 146957"/>
                      <a:gd name="connsiteY2" fmla="*/ 32658 h 160020"/>
                      <a:gd name="connsiteX3" fmla="*/ 124097 w 146957"/>
                      <a:gd name="connsiteY3" fmla="*/ 39189 h 160020"/>
                      <a:gd name="connsiteX4" fmla="*/ 71845 w 146957"/>
                      <a:gd name="connsiteY4" fmla="*/ 55518 h 160020"/>
                      <a:gd name="connsiteX5" fmla="*/ 88174 w 146957"/>
                      <a:gd name="connsiteY5" fmla="*/ 78378 h 160020"/>
                      <a:gd name="connsiteX6" fmla="*/ 137160 w 146957"/>
                      <a:gd name="connsiteY6" fmla="*/ 71846 h 160020"/>
                      <a:gd name="connsiteX7" fmla="*/ 114300 w 146957"/>
                      <a:gd name="connsiteY7" fmla="*/ 104503 h 160020"/>
                      <a:gd name="connsiteX8" fmla="*/ 146957 w 146957"/>
                      <a:gd name="connsiteY8" fmla="*/ 130629 h 160020"/>
                      <a:gd name="connsiteX9" fmla="*/ 117565 w 146957"/>
                      <a:gd name="connsiteY9" fmla="*/ 153489 h 160020"/>
                      <a:gd name="connsiteX10" fmla="*/ 88174 w 146957"/>
                      <a:gd name="connsiteY10" fmla="*/ 137160 h 160020"/>
                      <a:gd name="connsiteX11" fmla="*/ 58783 w 146957"/>
                      <a:gd name="connsiteY11" fmla="*/ 146958 h 160020"/>
                      <a:gd name="connsiteX12" fmla="*/ 62048 w 146957"/>
                      <a:gd name="connsiteY12" fmla="*/ 111035 h 160020"/>
                      <a:gd name="connsiteX13" fmla="*/ 0 w 146957"/>
                      <a:gd name="connsiteY13" fmla="*/ 160020 h 160020"/>
                      <a:gd name="connsiteX14" fmla="*/ 32658 w 146957"/>
                      <a:gd name="connsiteY14" fmla="*/ 71845 h 160020"/>
                      <a:gd name="connsiteX15" fmla="*/ 9797 w 146957"/>
                      <a:gd name="connsiteY15" fmla="*/ 39189 h 160020"/>
                      <a:gd name="connsiteX0" fmla="*/ 9797 w 146957"/>
                      <a:gd name="connsiteY0" fmla="*/ 39189 h 160020"/>
                      <a:gd name="connsiteX1" fmla="*/ 68580 w 146957"/>
                      <a:gd name="connsiteY1" fmla="*/ 0 h 160020"/>
                      <a:gd name="connsiteX2" fmla="*/ 71845 w 146957"/>
                      <a:gd name="connsiteY2" fmla="*/ 32658 h 160020"/>
                      <a:gd name="connsiteX3" fmla="*/ 124097 w 146957"/>
                      <a:gd name="connsiteY3" fmla="*/ 39189 h 160020"/>
                      <a:gd name="connsiteX4" fmla="*/ 71845 w 146957"/>
                      <a:gd name="connsiteY4" fmla="*/ 55518 h 160020"/>
                      <a:gd name="connsiteX5" fmla="*/ 88174 w 146957"/>
                      <a:gd name="connsiteY5" fmla="*/ 78378 h 160020"/>
                      <a:gd name="connsiteX6" fmla="*/ 137160 w 146957"/>
                      <a:gd name="connsiteY6" fmla="*/ 71846 h 160020"/>
                      <a:gd name="connsiteX7" fmla="*/ 114300 w 146957"/>
                      <a:gd name="connsiteY7" fmla="*/ 104503 h 160020"/>
                      <a:gd name="connsiteX8" fmla="*/ 146957 w 146957"/>
                      <a:gd name="connsiteY8" fmla="*/ 130629 h 160020"/>
                      <a:gd name="connsiteX9" fmla="*/ 117565 w 146957"/>
                      <a:gd name="connsiteY9" fmla="*/ 153489 h 160020"/>
                      <a:gd name="connsiteX10" fmla="*/ 88174 w 146957"/>
                      <a:gd name="connsiteY10" fmla="*/ 137160 h 160020"/>
                      <a:gd name="connsiteX11" fmla="*/ 58783 w 146957"/>
                      <a:gd name="connsiteY11" fmla="*/ 146958 h 160020"/>
                      <a:gd name="connsiteX12" fmla="*/ 45719 w 146957"/>
                      <a:gd name="connsiteY12" fmla="*/ 107769 h 160020"/>
                      <a:gd name="connsiteX13" fmla="*/ 0 w 146957"/>
                      <a:gd name="connsiteY13" fmla="*/ 160020 h 160020"/>
                      <a:gd name="connsiteX14" fmla="*/ 32658 w 146957"/>
                      <a:gd name="connsiteY14" fmla="*/ 71845 h 160020"/>
                      <a:gd name="connsiteX15" fmla="*/ 9797 w 146957"/>
                      <a:gd name="connsiteY15" fmla="*/ 39189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957" h="160020">
                        <a:moveTo>
                          <a:pt x="9797" y="39189"/>
                        </a:moveTo>
                        <a:lnTo>
                          <a:pt x="68580" y="0"/>
                        </a:lnTo>
                        <a:lnTo>
                          <a:pt x="71845" y="32658"/>
                        </a:lnTo>
                        <a:lnTo>
                          <a:pt x="124097" y="39189"/>
                        </a:lnTo>
                        <a:lnTo>
                          <a:pt x="71845" y="55518"/>
                        </a:lnTo>
                        <a:lnTo>
                          <a:pt x="88174" y="78378"/>
                        </a:lnTo>
                        <a:lnTo>
                          <a:pt x="137160" y="71846"/>
                        </a:lnTo>
                        <a:lnTo>
                          <a:pt x="114300" y="104503"/>
                        </a:lnTo>
                        <a:lnTo>
                          <a:pt x="146957" y="130629"/>
                        </a:lnTo>
                        <a:lnTo>
                          <a:pt x="117565" y="153489"/>
                        </a:lnTo>
                        <a:lnTo>
                          <a:pt x="88174" y="137160"/>
                        </a:lnTo>
                        <a:lnTo>
                          <a:pt x="58783" y="146958"/>
                        </a:lnTo>
                        <a:lnTo>
                          <a:pt x="45719" y="107769"/>
                        </a:lnTo>
                        <a:lnTo>
                          <a:pt x="0" y="160020"/>
                        </a:lnTo>
                        <a:cubicBezTo>
                          <a:pt x="0" y="132806"/>
                          <a:pt x="32658" y="99059"/>
                          <a:pt x="32658" y="71845"/>
                        </a:cubicBezTo>
                        <a:lnTo>
                          <a:pt x="9797" y="39189"/>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4" name="Isle of Arran"/>
                  <p:cNvSpPr/>
                  <p:nvPr/>
                </p:nvSpPr>
                <p:spPr bwMode="gray">
                  <a:xfrm>
                    <a:off x="5430883" y="8634549"/>
                    <a:ext cx="267788" cy="440871"/>
                  </a:xfrm>
                  <a:custGeom>
                    <a:avLst/>
                    <a:gdLst>
                      <a:gd name="connsiteX0" fmla="*/ 101237 w 267788"/>
                      <a:gd name="connsiteY0" fmla="*/ 0 h 440871"/>
                      <a:gd name="connsiteX1" fmla="*/ 176348 w 267788"/>
                      <a:gd name="connsiteY1" fmla="*/ 39188 h 440871"/>
                      <a:gd name="connsiteX2" fmla="*/ 202474 w 267788"/>
                      <a:gd name="connsiteY2" fmla="*/ 101237 h 440871"/>
                      <a:gd name="connsiteX3" fmla="*/ 228600 w 267788"/>
                      <a:gd name="connsiteY3" fmla="*/ 146957 h 440871"/>
                      <a:gd name="connsiteX4" fmla="*/ 212271 w 267788"/>
                      <a:gd name="connsiteY4" fmla="*/ 189411 h 440871"/>
                      <a:gd name="connsiteX5" fmla="*/ 199208 w 267788"/>
                      <a:gd name="connsiteY5" fmla="*/ 218802 h 440871"/>
                      <a:gd name="connsiteX6" fmla="*/ 257991 w 267788"/>
                      <a:gd name="connsiteY6" fmla="*/ 238397 h 440871"/>
                      <a:gd name="connsiteX7" fmla="*/ 254726 w 267788"/>
                      <a:gd name="connsiteY7" fmla="*/ 267788 h 440871"/>
                      <a:gd name="connsiteX8" fmla="*/ 215537 w 267788"/>
                      <a:gd name="connsiteY8" fmla="*/ 303711 h 440871"/>
                      <a:gd name="connsiteX9" fmla="*/ 261257 w 267788"/>
                      <a:gd name="connsiteY9" fmla="*/ 329837 h 440871"/>
                      <a:gd name="connsiteX10" fmla="*/ 264523 w 267788"/>
                      <a:gd name="connsiteY10" fmla="*/ 375557 h 440871"/>
                      <a:gd name="connsiteX11" fmla="*/ 267788 w 267788"/>
                      <a:gd name="connsiteY11" fmla="*/ 418011 h 440871"/>
                      <a:gd name="connsiteX12" fmla="*/ 215537 w 267788"/>
                      <a:gd name="connsiteY12" fmla="*/ 431074 h 440871"/>
                      <a:gd name="connsiteX13" fmla="*/ 146957 w 267788"/>
                      <a:gd name="connsiteY13" fmla="*/ 440871 h 440871"/>
                      <a:gd name="connsiteX14" fmla="*/ 78377 w 267788"/>
                      <a:gd name="connsiteY14" fmla="*/ 411480 h 440871"/>
                      <a:gd name="connsiteX15" fmla="*/ 48986 w 267788"/>
                      <a:gd name="connsiteY15" fmla="*/ 365760 h 440871"/>
                      <a:gd name="connsiteX16" fmla="*/ 35923 w 267788"/>
                      <a:gd name="connsiteY16" fmla="*/ 336368 h 440871"/>
                      <a:gd name="connsiteX17" fmla="*/ 35923 w 267788"/>
                      <a:gd name="connsiteY17" fmla="*/ 277585 h 440871"/>
                      <a:gd name="connsiteX18" fmla="*/ 39188 w 267788"/>
                      <a:gd name="connsiteY18" fmla="*/ 235131 h 440871"/>
                      <a:gd name="connsiteX19" fmla="*/ 6531 w 267788"/>
                      <a:gd name="connsiteY19" fmla="*/ 195942 h 440871"/>
                      <a:gd name="connsiteX20" fmla="*/ 0 w 267788"/>
                      <a:gd name="connsiteY20" fmla="*/ 146957 h 440871"/>
                      <a:gd name="connsiteX21" fmla="*/ 16328 w 267788"/>
                      <a:gd name="connsiteY21" fmla="*/ 78377 h 440871"/>
                      <a:gd name="connsiteX22" fmla="*/ 42454 w 267788"/>
                      <a:gd name="connsiteY22" fmla="*/ 48985 h 440871"/>
                      <a:gd name="connsiteX23" fmla="*/ 101237 w 267788"/>
                      <a:gd name="connsiteY23" fmla="*/ 0 h 4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788" h="440871">
                        <a:moveTo>
                          <a:pt x="101237" y="0"/>
                        </a:moveTo>
                        <a:lnTo>
                          <a:pt x="176348" y="39188"/>
                        </a:lnTo>
                        <a:lnTo>
                          <a:pt x="202474" y="101237"/>
                        </a:lnTo>
                        <a:lnTo>
                          <a:pt x="228600" y="146957"/>
                        </a:lnTo>
                        <a:lnTo>
                          <a:pt x="212271" y="189411"/>
                        </a:lnTo>
                        <a:lnTo>
                          <a:pt x="199208" y="218802"/>
                        </a:lnTo>
                        <a:lnTo>
                          <a:pt x="257991" y="238397"/>
                        </a:lnTo>
                        <a:lnTo>
                          <a:pt x="254726" y="267788"/>
                        </a:lnTo>
                        <a:lnTo>
                          <a:pt x="215537" y="303711"/>
                        </a:lnTo>
                        <a:lnTo>
                          <a:pt x="261257" y="329837"/>
                        </a:lnTo>
                        <a:lnTo>
                          <a:pt x="264523" y="375557"/>
                        </a:lnTo>
                        <a:lnTo>
                          <a:pt x="267788" y="418011"/>
                        </a:lnTo>
                        <a:lnTo>
                          <a:pt x="215537" y="431074"/>
                        </a:lnTo>
                        <a:lnTo>
                          <a:pt x="146957" y="440871"/>
                        </a:lnTo>
                        <a:lnTo>
                          <a:pt x="78377" y="411480"/>
                        </a:lnTo>
                        <a:lnTo>
                          <a:pt x="48986" y="365760"/>
                        </a:lnTo>
                        <a:lnTo>
                          <a:pt x="35923" y="336368"/>
                        </a:lnTo>
                        <a:lnTo>
                          <a:pt x="35923" y="277585"/>
                        </a:lnTo>
                        <a:lnTo>
                          <a:pt x="39188" y="235131"/>
                        </a:lnTo>
                        <a:lnTo>
                          <a:pt x="6531" y="195942"/>
                        </a:lnTo>
                        <a:lnTo>
                          <a:pt x="0" y="146957"/>
                        </a:lnTo>
                        <a:lnTo>
                          <a:pt x="16328" y="78377"/>
                        </a:lnTo>
                        <a:lnTo>
                          <a:pt x="42454" y="48985"/>
                        </a:lnTo>
                        <a:lnTo>
                          <a:pt x="101237" y="0"/>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5" name="Isle of Rum"/>
                  <p:cNvSpPr/>
                  <p:nvPr/>
                </p:nvSpPr>
                <p:spPr bwMode="gray">
                  <a:xfrm>
                    <a:off x="4501376" y="6545766"/>
                    <a:ext cx="193287" cy="193288"/>
                  </a:xfrm>
                  <a:custGeom>
                    <a:avLst/>
                    <a:gdLst>
                      <a:gd name="connsiteX0" fmla="*/ 0 w 193287"/>
                      <a:gd name="connsiteY0" fmla="*/ 78058 h 193288"/>
                      <a:gd name="connsiteX1" fmla="*/ 52039 w 193287"/>
                      <a:gd name="connsiteY1" fmla="*/ 40888 h 193288"/>
                      <a:gd name="connsiteX2" fmla="*/ 81775 w 193287"/>
                      <a:gd name="connsiteY2" fmla="*/ 7434 h 193288"/>
                      <a:gd name="connsiteX3" fmla="*/ 118946 w 193287"/>
                      <a:gd name="connsiteY3" fmla="*/ 0 h 193288"/>
                      <a:gd name="connsiteX4" fmla="*/ 185853 w 193287"/>
                      <a:gd name="connsiteY4" fmla="*/ 40888 h 193288"/>
                      <a:gd name="connsiteX5" fmla="*/ 163551 w 193287"/>
                      <a:gd name="connsiteY5" fmla="*/ 74341 h 193288"/>
                      <a:gd name="connsiteX6" fmla="*/ 193287 w 193287"/>
                      <a:gd name="connsiteY6" fmla="*/ 78058 h 193288"/>
                      <a:gd name="connsiteX7" fmla="*/ 178419 w 193287"/>
                      <a:gd name="connsiteY7" fmla="*/ 126380 h 193288"/>
                      <a:gd name="connsiteX8" fmla="*/ 170985 w 193287"/>
                      <a:gd name="connsiteY8" fmla="*/ 156117 h 193288"/>
                      <a:gd name="connsiteX9" fmla="*/ 122663 w 193287"/>
                      <a:gd name="connsiteY9" fmla="*/ 193288 h 193288"/>
                      <a:gd name="connsiteX10" fmla="*/ 78058 w 193287"/>
                      <a:gd name="connsiteY10" fmla="*/ 167268 h 193288"/>
                      <a:gd name="connsiteX11" fmla="*/ 78058 w 193287"/>
                      <a:gd name="connsiteY11" fmla="*/ 126380 h 193288"/>
                      <a:gd name="connsiteX12" fmla="*/ 44604 w 193287"/>
                      <a:gd name="connsiteY12" fmla="*/ 133814 h 193288"/>
                      <a:gd name="connsiteX13" fmla="*/ 0 w 193287"/>
                      <a:gd name="connsiteY13" fmla="*/ 78058 h 1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287" h="193288">
                        <a:moveTo>
                          <a:pt x="0" y="78058"/>
                        </a:moveTo>
                        <a:lnTo>
                          <a:pt x="52039" y="40888"/>
                        </a:lnTo>
                        <a:lnTo>
                          <a:pt x="81775" y="7434"/>
                        </a:lnTo>
                        <a:lnTo>
                          <a:pt x="118946" y="0"/>
                        </a:lnTo>
                        <a:lnTo>
                          <a:pt x="185853" y="40888"/>
                        </a:lnTo>
                        <a:lnTo>
                          <a:pt x="163551" y="74341"/>
                        </a:lnTo>
                        <a:lnTo>
                          <a:pt x="193287" y="78058"/>
                        </a:lnTo>
                        <a:lnTo>
                          <a:pt x="178419" y="126380"/>
                        </a:lnTo>
                        <a:lnTo>
                          <a:pt x="170985" y="156117"/>
                        </a:lnTo>
                        <a:lnTo>
                          <a:pt x="122663" y="193288"/>
                        </a:lnTo>
                        <a:lnTo>
                          <a:pt x="78058" y="167268"/>
                        </a:lnTo>
                        <a:lnTo>
                          <a:pt x="78058" y="126380"/>
                        </a:lnTo>
                        <a:lnTo>
                          <a:pt x="44604" y="133814"/>
                        </a:lnTo>
                        <a:lnTo>
                          <a:pt x="0" y="78058"/>
                        </a:ln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sp>
                <p:nvSpPr>
                  <p:cNvPr id="96" name="Scotland Mainland"/>
                  <p:cNvSpPr/>
                  <p:nvPr/>
                </p:nvSpPr>
                <p:spPr bwMode="gray">
                  <a:xfrm>
                    <a:off x="4215161" y="3900210"/>
                    <a:ext cx="4352577" cy="6365697"/>
                  </a:xfrm>
                  <a:custGeom>
                    <a:avLst/>
                    <a:gdLst/>
                    <a:ahLst/>
                    <a:cxnLst/>
                    <a:rect l="l" t="t" r="r" b="b"/>
                    <a:pathLst>
                      <a:path w="4352577" h="6365697">
                        <a:moveTo>
                          <a:pt x="2950864" y="942"/>
                        </a:moveTo>
                        <a:cubicBezTo>
                          <a:pt x="2973596" y="6810"/>
                          <a:pt x="3009417" y="38243"/>
                          <a:pt x="3031460" y="41508"/>
                        </a:cubicBezTo>
                        <a:cubicBezTo>
                          <a:pt x="3060851" y="45862"/>
                          <a:pt x="3083168" y="16471"/>
                          <a:pt x="3109838" y="12117"/>
                        </a:cubicBezTo>
                        <a:cubicBezTo>
                          <a:pt x="3136508" y="7763"/>
                          <a:pt x="3147327" y="51555"/>
                          <a:pt x="3171886" y="57836"/>
                        </a:cubicBezTo>
                        <a:cubicBezTo>
                          <a:pt x="3196445" y="64117"/>
                          <a:pt x="3248483" y="29662"/>
                          <a:pt x="3257192" y="49801"/>
                        </a:cubicBezTo>
                        <a:cubicBezTo>
                          <a:pt x="3265901" y="69940"/>
                          <a:pt x="3239783" y="141140"/>
                          <a:pt x="3224138" y="178667"/>
                        </a:cubicBezTo>
                        <a:cubicBezTo>
                          <a:pt x="3208493" y="216194"/>
                          <a:pt x="3167678" y="253191"/>
                          <a:pt x="3163324" y="274962"/>
                        </a:cubicBezTo>
                        <a:cubicBezTo>
                          <a:pt x="3158970" y="296733"/>
                          <a:pt x="3178623" y="324257"/>
                          <a:pt x="3191480" y="335422"/>
                        </a:cubicBezTo>
                        <a:cubicBezTo>
                          <a:pt x="3204337" y="346587"/>
                          <a:pt x="3241408" y="312003"/>
                          <a:pt x="3240466" y="341953"/>
                        </a:cubicBezTo>
                        <a:cubicBezTo>
                          <a:pt x="3239524" y="371904"/>
                          <a:pt x="3219032" y="450899"/>
                          <a:pt x="3192362" y="488999"/>
                        </a:cubicBezTo>
                        <a:cubicBezTo>
                          <a:pt x="3165692" y="527099"/>
                          <a:pt x="3157558" y="569052"/>
                          <a:pt x="3116369" y="599944"/>
                        </a:cubicBezTo>
                        <a:cubicBezTo>
                          <a:pt x="3075180" y="630836"/>
                          <a:pt x="2993668" y="638972"/>
                          <a:pt x="2945227" y="674351"/>
                        </a:cubicBezTo>
                        <a:cubicBezTo>
                          <a:pt x="2896786" y="709730"/>
                          <a:pt x="2897331" y="773616"/>
                          <a:pt x="2855112" y="822013"/>
                        </a:cubicBezTo>
                        <a:cubicBezTo>
                          <a:pt x="2812893" y="870410"/>
                          <a:pt x="2737633" y="929357"/>
                          <a:pt x="2691913" y="964735"/>
                        </a:cubicBezTo>
                        <a:cubicBezTo>
                          <a:pt x="2646193" y="1000113"/>
                          <a:pt x="2603122" y="999833"/>
                          <a:pt x="2570995" y="1017956"/>
                        </a:cubicBezTo>
                        <a:cubicBezTo>
                          <a:pt x="2538868" y="1036079"/>
                          <a:pt x="2568784" y="1085072"/>
                          <a:pt x="2544868" y="1112661"/>
                        </a:cubicBezTo>
                        <a:cubicBezTo>
                          <a:pt x="2520952" y="1140250"/>
                          <a:pt x="2448492" y="1143044"/>
                          <a:pt x="2427499" y="1183489"/>
                        </a:cubicBezTo>
                        <a:cubicBezTo>
                          <a:pt x="2406506" y="1223934"/>
                          <a:pt x="2430103" y="1332197"/>
                          <a:pt x="2418910" y="1355329"/>
                        </a:cubicBezTo>
                        <a:cubicBezTo>
                          <a:pt x="2407717" y="1378461"/>
                          <a:pt x="2381803" y="1326256"/>
                          <a:pt x="2360342" y="1322279"/>
                        </a:cubicBezTo>
                        <a:cubicBezTo>
                          <a:pt x="2338881" y="1318302"/>
                          <a:pt x="2347382" y="1349405"/>
                          <a:pt x="2305011" y="1346332"/>
                        </a:cubicBezTo>
                        <a:cubicBezTo>
                          <a:pt x="2262640" y="1343259"/>
                          <a:pt x="2131586" y="1301033"/>
                          <a:pt x="2106115" y="1303839"/>
                        </a:cubicBezTo>
                        <a:cubicBezTo>
                          <a:pt x="2080644" y="1306645"/>
                          <a:pt x="2129020" y="1348943"/>
                          <a:pt x="2152186" y="1363167"/>
                        </a:cubicBezTo>
                        <a:cubicBezTo>
                          <a:pt x="2175352" y="1377392"/>
                          <a:pt x="2212230" y="1348497"/>
                          <a:pt x="2248830" y="1355732"/>
                        </a:cubicBezTo>
                        <a:cubicBezTo>
                          <a:pt x="2285430" y="1362967"/>
                          <a:pt x="2333979" y="1403780"/>
                          <a:pt x="2371786" y="1406576"/>
                        </a:cubicBezTo>
                        <a:cubicBezTo>
                          <a:pt x="2409593" y="1409372"/>
                          <a:pt x="2450633" y="1381217"/>
                          <a:pt x="2475670" y="1372508"/>
                        </a:cubicBezTo>
                        <a:cubicBezTo>
                          <a:pt x="2500707" y="1363799"/>
                          <a:pt x="2508843" y="1404164"/>
                          <a:pt x="2531806" y="1396779"/>
                        </a:cubicBezTo>
                        <a:cubicBezTo>
                          <a:pt x="2554769" y="1389394"/>
                          <a:pt x="2606683" y="1316960"/>
                          <a:pt x="2613449" y="1328199"/>
                        </a:cubicBezTo>
                        <a:cubicBezTo>
                          <a:pt x="2620215" y="1339438"/>
                          <a:pt x="2596898" y="1388558"/>
                          <a:pt x="2562608" y="1421759"/>
                        </a:cubicBezTo>
                        <a:cubicBezTo>
                          <a:pt x="2528318" y="1454960"/>
                          <a:pt x="2468904" y="1579468"/>
                          <a:pt x="2433835" y="1612316"/>
                        </a:cubicBezTo>
                        <a:cubicBezTo>
                          <a:pt x="2398766" y="1645164"/>
                          <a:pt x="2382127" y="1557343"/>
                          <a:pt x="2355457" y="1560064"/>
                        </a:cubicBezTo>
                        <a:cubicBezTo>
                          <a:pt x="2328787" y="1562785"/>
                          <a:pt x="2327155" y="1591088"/>
                          <a:pt x="2293409" y="1612315"/>
                        </a:cubicBezTo>
                        <a:cubicBezTo>
                          <a:pt x="2259663" y="1633542"/>
                          <a:pt x="2197071" y="1611228"/>
                          <a:pt x="2159515" y="1638442"/>
                        </a:cubicBezTo>
                        <a:cubicBezTo>
                          <a:pt x="2121959" y="1665656"/>
                          <a:pt x="2035961" y="1771247"/>
                          <a:pt x="2048480" y="1791930"/>
                        </a:cubicBezTo>
                        <a:cubicBezTo>
                          <a:pt x="2061001" y="1812613"/>
                          <a:pt x="2189995" y="1676541"/>
                          <a:pt x="2234626" y="1651504"/>
                        </a:cubicBezTo>
                        <a:cubicBezTo>
                          <a:pt x="2279257" y="1626467"/>
                          <a:pt x="2286877" y="1665656"/>
                          <a:pt x="2316269" y="1664567"/>
                        </a:cubicBezTo>
                        <a:cubicBezTo>
                          <a:pt x="2345661" y="1663478"/>
                          <a:pt x="2385395" y="1630275"/>
                          <a:pt x="2410976" y="1644971"/>
                        </a:cubicBezTo>
                        <a:cubicBezTo>
                          <a:pt x="2436558" y="1659667"/>
                          <a:pt x="2358666" y="1728404"/>
                          <a:pt x="2326066" y="1775602"/>
                        </a:cubicBezTo>
                        <a:cubicBezTo>
                          <a:pt x="2293466" y="1822800"/>
                          <a:pt x="2259464" y="1903125"/>
                          <a:pt x="2215377" y="1928162"/>
                        </a:cubicBezTo>
                        <a:cubicBezTo>
                          <a:pt x="2171290" y="1953199"/>
                          <a:pt x="2074663" y="1920771"/>
                          <a:pt x="2061543" y="1925824"/>
                        </a:cubicBezTo>
                        <a:cubicBezTo>
                          <a:pt x="2048423" y="1930877"/>
                          <a:pt x="2103661" y="1954314"/>
                          <a:pt x="2136655" y="1958482"/>
                        </a:cubicBezTo>
                        <a:cubicBezTo>
                          <a:pt x="2169649" y="1962650"/>
                          <a:pt x="2223582" y="1974239"/>
                          <a:pt x="2259505" y="1950835"/>
                        </a:cubicBezTo>
                        <a:cubicBezTo>
                          <a:pt x="2295428" y="1927431"/>
                          <a:pt x="2360692" y="1866856"/>
                          <a:pt x="2381583" y="1837650"/>
                        </a:cubicBezTo>
                        <a:cubicBezTo>
                          <a:pt x="2402474" y="1808444"/>
                          <a:pt x="2352736" y="1782677"/>
                          <a:pt x="2384849" y="1775601"/>
                        </a:cubicBezTo>
                        <a:cubicBezTo>
                          <a:pt x="2416962" y="1768525"/>
                          <a:pt x="2486086" y="1792475"/>
                          <a:pt x="2544869" y="1775602"/>
                        </a:cubicBezTo>
                        <a:cubicBezTo>
                          <a:pt x="2603652" y="1758729"/>
                          <a:pt x="2665156" y="1694504"/>
                          <a:pt x="2708154" y="1667834"/>
                        </a:cubicBezTo>
                        <a:cubicBezTo>
                          <a:pt x="2751153" y="1641164"/>
                          <a:pt x="2803948" y="1683618"/>
                          <a:pt x="2835517" y="1674365"/>
                        </a:cubicBezTo>
                        <a:cubicBezTo>
                          <a:pt x="2867086" y="1665112"/>
                          <a:pt x="2836150" y="1623143"/>
                          <a:pt x="2861643" y="1605785"/>
                        </a:cubicBezTo>
                        <a:cubicBezTo>
                          <a:pt x="2887136" y="1588427"/>
                          <a:pt x="2928016" y="1562817"/>
                          <a:pt x="2988476" y="1570216"/>
                        </a:cubicBezTo>
                        <a:cubicBezTo>
                          <a:pt x="3048936" y="1577615"/>
                          <a:pt x="3138081" y="1651918"/>
                          <a:pt x="3227667" y="1663245"/>
                        </a:cubicBezTo>
                        <a:cubicBezTo>
                          <a:pt x="3317253" y="1674572"/>
                          <a:pt x="3328286" y="1607286"/>
                          <a:pt x="3408605" y="1594929"/>
                        </a:cubicBezTo>
                        <a:cubicBezTo>
                          <a:pt x="3541175" y="1621760"/>
                          <a:pt x="3647503" y="1657743"/>
                          <a:pt x="3742238" y="1656713"/>
                        </a:cubicBezTo>
                        <a:cubicBezTo>
                          <a:pt x="3822528" y="1665054"/>
                          <a:pt x="3872014" y="1651328"/>
                          <a:pt x="3890343" y="1622114"/>
                        </a:cubicBezTo>
                        <a:cubicBezTo>
                          <a:pt x="3931532" y="1619025"/>
                          <a:pt x="3951244" y="1644459"/>
                          <a:pt x="3989373" y="1638178"/>
                        </a:cubicBezTo>
                        <a:cubicBezTo>
                          <a:pt x="4027502" y="1631897"/>
                          <a:pt x="4079989" y="1584632"/>
                          <a:pt x="4119119" y="1607286"/>
                        </a:cubicBezTo>
                        <a:cubicBezTo>
                          <a:pt x="4158249" y="1629940"/>
                          <a:pt x="4259162" y="1679367"/>
                          <a:pt x="4292113" y="1743210"/>
                        </a:cubicBezTo>
                        <a:cubicBezTo>
                          <a:pt x="4325064" y="1807053"/>
                          <a:pt x="4363900" y="1901788"/>
                          <a:pt x="4349484" y="1990345"/>
                        </a:cubicBezTo>
                        <a:cubicBezTo>
                          <a:pt x="4335068" y="2078902"/>
                          <a:pt x="4176622" y="2234009"/>
                          <a:pt x="4137654" y="2305443"/>
                        </a:cubicBezTo>
                        <a:cubicBezTo>
                          <a:pt x="4098686" y="2376877"/>
                          <a:pt x="4093758" y="2433776"/>
                          <a:pt x="4089551" y="2467934"/>
                        </a:cubicBezTo>
                        <a:cubicBezTo>
                          <a:pt x="4085344" y="2502092"/>
                          <a:pt x="4149791" y="2480085"/>
                          <a:pt x="4128740" y="2533248"/>
                        </a:cubicBezTo>
                        <a:cubicBezTo>
                          <a:pt x="4107689" y="2586411"/>
                          <a:pt x="4031282" y="2692209"/>
                          <a:pt x="3995904" y="2764055"/>
                        </a:cubicBezTo>
                        <a:cubicBezTo>
                          <a:pt x="3960526" y="2835901"/>
                          <a:pt x="3999920" y="2865086"/>
                          <a:pt x="3975251" y="2928400"/>
                        </a:cubicBezTo>
                        <a:cubicBezTo>
                          <a:pt x="3950582" y="2991714"/>
                          <a:pt x="3837003" y="3055763"/>
                          <a:pt x="3808700" y="3098217"/>
                        </a:cubicBezTo>
                        <a:cubicBezTo>
                          <a:pt x="3780397" y="3140671"/>
                          <a:pt x="3703241" y="3164413"/>
                          <a:pt x="3691134" y="3192922"/>
                        </a:cubicBezTo>
                        <a:cubicBezTo>
                          <a:pt x="3679027" y="3221431"/>
                          <a:pt x="3757830" y="3209943"/>
                          <a:pt x="3768716" y="3233347"/>
                        </a:cubicBezTo>
                        <a:cubicBezTo>
                          <a:pt x="3779602" y="3256751"/>
                          <a:pt x="3695356" y="3256810"/>
                          <a:pt x="3727057" y="3317020"/>
                        </a:cubicBezTo>
                        <a:cubicBezTo>
                          <a:pt x="3713038" y="3351104"/>
                          <a:pt x="3772056" y="3351707"/>
                          <a:pt x="3684603" y="3437851"/>
                        </a:cubicBezTo>
                        <a:cubicBezTo>
                          <a:pt x="3666642" y="3469419"/>
                          <a:pt x="3624188" y="3459078"/>
                          <a:pt x="3596429" y="3483571"/>
                        </a:cubicBezTo>
                        <a:cubicBezTo>
                          <a:pt x="3568670" y="3508064"/>
                          <a:pt x="3543088" y="3577188"/>
                          <a:pt x="3518051" y="3584808"/>
                        </a:cubicBezTo>
                        <a:cubicBezTo>
                          <a:pt x="3493014" y="3592428"/>
                          <a:pt x="3517507" y="3539088"/>
                          <a:pt x="3469066" y="3552151"/>
                        </a:cubicBezTo>
                        <a:cubicBezTo>
                          <a:pt x="3420625" y="3565214"/>
                          <a:pt x="3293085" y="3571598"/>
                          <a:pt x="3227403" y="3607668"/>
                        </a:cubicBezTo>
                        <a:cubicBezTo>
                          <a:pt x="3161721" y="3643738"/>
                          <a:pt x="3077150" y="3736458"/>
                          <a:pt x="3084770" y="3752242"/>
                        </a:cubicBezTo>
                        <a:cubicBezTo>
                          <a:pt x="3092391" y="3768026"/>
                          <a:pt x="3183757" y="3689281"/>
                          <a:pt x="3246997" y="3666451"/>
                        </a:cubicBezTo>
                        <a:cubicBezTo>
                          <a:pt x="3310237" y="3643621"/>
                          <a:pt x="3389732" y="3606948"/>
                          <a:pt x="3418491" y="3611994"/>
                        </a:cubicBezTo>
                        <a:cubicBezTo>
                          <a:pt x="3506018" y="3608905"/>
                          <a:pt x="3416844" y="3689399"/>
                          <a:pt x="3445676" y="3732648"/>
                        </a:cubicBezTo>
                        <a:cubicBezTo>
                          <a:pt x="3497368" y="3831414"/>
                          <a:pt x="3685602" y="3829443"/>
                          <a:pt x="3637205" y="3874751"/>
                        </a:cubicBezTo>
                        <a:cubicBezTo>
                          <a:pt x="3641647" y="3908894"/>
                          <a:pt x="3500782" y="4003879"/>
                          <a:pt x="3446206" y="4022414"/>
                        </a:cubicBezTo>
                        <a:cubicBezTo>
                          <a:pt x="3391630" y="4040949"/>
                          <a:pt x="3360914" y="3969634"/>
                          <a:pt x="3309751" y="3985962"/>
                        </a:cubicBezTo>
                        <a:cubicBezTo>
                          <a:pt x="3258588" y="4002290"/>
                          <a:pt x="3198673" y="4093627"/>
                          <a:pt x="3158823" y="4126917"/>
                        </a:cubicBezTo>
                        <a:cubicBezTo>
                          <a:pt x="3118973" y="4160207"/>
                          <a:pt x="3181359" y="4193276"/>
                          <a:pt x="3145760" y="4215091"/>
                        </a:cubicBezTo>
                        <a:cubicBezTo>
                          <a:pt x="3084035" y="4220579"/>
                          <a:pt x="3020029" y="4236847"/>
                          <a:pt x="2945227" y="4277404"/>
                        </a:cubicBezTo>
                        <a:cubicBezTo>
                          <a:pt x="2857362" y="4255913"/>
                          <a:pt x="2633219" y="4185729"/>
                          <a:pt x="2661022" y="4233097"/>
                        </a:cubicBezTo>
                        <a:cubicBezTo>
                          <a:pt x="2630763" y="4231420"/>
                          <a:pt x="2670363" y="4280685"/>
                          <a:pt x="2721217" y="4296734"/>
                        </a:cubicBezTo>
                        <a:cubicBezTo>
                          <a:pt x="2744857" y="4310606"/>
                          <a:pt x="2762039" y="4284759"/>
                          <a:pt x="2802860" y="4290202"/>
                        </a:cubicBezTo>
                        <a:cubicBezTo>
                          <a:pt x="2843681" y="4295645"/>
                          <a:pt x="2911173" y="4326670"/>
                          <a:pt x="2966146" y="4329391"/>
                        </a:cubicBezTo>
                        <a:cubicBezTo>
                          <a:pt x="3044758" y="4353060"/>
                          <a:pt x="3087168" y="4324905"/>
                          <a:pt x="3132697" y="4332657"/>
                        </a:cubicBezTo>
                        <a:cubicBezTo>
                          <a:pt x="3178226" y="4340409"/>
                          <a:pt x="3203939" y="4383526"/>
                          <a:pt x="3239318" y="4375906"/>
                        </a:cubicBezTo>
                        <a:cubicBezTo>
                          <a:pt x="3274697" y="4368286"/>
                          <a:pt x="3345322" y="4346941"/>
                          <a:pt x="3377626" y="4319594"/>
                        </a:cubicBezTo>
                        <a:cubicBezTo>
                          <a:pt x="3409930" y="4292247"/>
                          <a:pt x="3418992" y="4222711"/>
                          <a:pt x="3459269" y="4211825"/>
                        </a:cubicBezTo>
                        <a:cubicBezTo>
                          <a:pt x="3499546" y="4200939"/>
                          <a:pt x="3546354" y="4206382"/>
                          <a:pt x="3586631" y="4221622"/>
                        </a:cubicBezTo>
                        <a:cubicBezTo>
                          <a:pt x="3626908" y="4236862"/>
                          <a:pt x="3629086" y="4278228"/>
                          <a:pt x="3674806" y="4303265"/>
                        </a:cubicBezTo>
                        <a:cubicBezTo>
                          <a:pt x="3749918" y="4328302"/>
                          <a:pt x="3801624" y="4355516"/>
                          <a:pt x="3860951" y="4411034"/>
                        </a:cubicBezTo>
                        <a:cubicBezTo>
                          <a:pt x="3920278" y="4433894"/>
                          <a:pt x="3983622" y="4393528"/>
                          <a:pt x="4030769" y="4440425"/>
                        </a:cubicBezTo>
                        <a:cubicBezTo>
                          <a:pt x="4065232" y="4474706"/>
                          <a:pt x="4097510" y="4535639"/>
                          <a:pt x="4125107" y="4587856"/>
                        </a:cubicBezTo>
                        <a:lnTo>
                          <a:pt x="4061332" y="4618562"/>
                        </a:lnTo>
                        <a:lnTo>
                          <a:pt x="4053517" y="4638101"/>
                        </a:lnTo>
                        <a:lnTo>
                          <a:pt x="4045702" y="4673270"/>
                        </a:lnTo>
                        <a:lnTo>
                          <a:pt x="4018348" y="4727978"/>
                        </a:lnTo>
                        <a:lnTo>
                          <a:pt x="3983178" y="4731885"/>
                        </a:lnTo>
                        <a:lnTo>
                          <a:pt x="3951917" y="4767055"/>
                        </a:lnTo>
                        <a:lnTo>
                          <a:pt x="3940194" y="4813947"/>
                        </a:lnTo>
                        <a:lnTo>
                          <a:pt x="3924563" y="4856931"/>
                        </a:lnTo>
                        <a:lnTo>
                          <a:pt x="3897209" y="4860839"/>
                        </a:lnTo>
                        <a:lnTo>
                          <a:pt x="3869855" y="4849116"/>
                        </a:lnTo>
                        <a:lnTo>
                          <a:pt x="3838594" y="4853024"/>
                        </a:lnTo>
                        <a:lnTo>
                          <a:pt x="3834686" y="4880378"/>
                        </a:lnTo>
                        <a:lnTo>
                          <a:pt x="3865948" y="4896008"/>
                        </a:lnTo>
                        <a:lnTo>
                          <a:pt x="3877671" y="4915547"/>
                        </a:lnTo>
                        <a:lnTo>
                          <a:pt x="3881578" y="4954624"/>
                        </a:lnTo>
                        <a:lnTo>
                          <a:pt x="3912840" y="4993701"/>
                        </a:lnTo>
                        <a:lnTo>
                          <a:pt x="3928471" y="5024962"/>
                        </a:lnTo>
                        <a:lnTo>
                          <a:pt x="3916748" y="5060131"/>
                        </a:lnTo>
                        <a:lnTo>
                          <a:pt x="3951917" y="5095301"/>
                        </a:lnTo>
                        <a:lnTo>
                          <a:pt x="3951917" y="5122655"/>
                        </a:lnTo>
                        <a:lnTo>
                          <a:pt x="3987086" y="5122655"/>
                        </a:lnTo>
                        <a:lnTo>
                          <a:pt x="3959732" y="5138285"/>
                        </a:lnTo>
                        <a:lnTo>
                          <a:pt x="3959732" y="5153916"/>
                        </a:lnTo>
                        <a:lnTo>
                          <a:pt x="3940194" y="5185178"/>
                        </a:lnTo>
                        <a:lnTo>
                          <a:pt x="3905025" y="5181270"/>
                        </a:lnTo>
                        <a:lnTo>
                          <a:pt x="3838594" y="5232070"/>
                        </a:lnTo>
                        <a:lnTo>
                          <a:pt x="3846409" y="5282870"/>
                        </a:lnTo>
                        <a:lnTo>
                          <a:pt x="3803425" y="5310224"/>
                        </a:lnTo>
                        <a:lnTo>
                          <a:pt x="3779978" y="5302408"/>
                        </a:lnTo>
                        <a:lnTo>
                          <a:pt x="3748717" y="5294593"/>
                        </a:lnTo>
                        <a:lnTo>
                          <a:pt x="3701825" y="5306316"/>
                        </a:lnTo>
                        <a:lnTo>
                          <a:pt x="3674471" y="5349301"/>
                        </a:lnTo>
                        <a:lnTo>
                          <a:pt x="3643209" y="5376655"/>
                        </a:lnTo>
                        <a:lnTo>
                          <a:pt x="3604132" y="5411824"/>
                        </a:lnTo>
                        <a:lnTo>
                          <a:pt x="3561148" y="5446993"/>
                        </a:lnTo>
                        <a:lnTo>
                          <a:pt x="3588502" y="5466531"/>
                        </a:lnTo>
                        <a:lnTo>
                          <a:pt x="3584594" y="5470439"/>
                        </a:lnTo>
                        <a:lnTo>
                          <a:pt x="3584594" y="5501701"/>
                        </a:lnTo>
                        <a:lnTo>
                          <a:pt x="3541609" y="5505608"/>
                        </a:lnTo>
                        <a:lnTo>
                          <a:pt x="3514255" y="5568131"/>
                        </a:lnTo>
                        <a:lnTo>
                          <a:pt x="3440009" y="5630655"/>
                        </a:lnTo>
                        <a:lnTo>
                          <a:pt x="3404840" y="5630655"/>
                        </a:lnTo>
                        <a:lnTo>
                          <a:pt x="3381394" y="5689270"/>
                        </a:lnTo>
                        <a:lnTo>
                          <a:pt x="3303240" y="5767424"/>
                        </a:lnTo>
                        <a:lnTo>
                          <a:pt x="3232902" y="5759608"/>
                        </a:lnTo>
                        <a:lnTo>
                          <a:pt x="3225086" y="5849485"/>
                        </a:lnTo>
                        <a:lnTo>
                          <a:pt x="3205777" y="5860213"/>
                        </a:lnTo>
                        <a:cubicBezTo>
                          <a:pt x="3206072" y="5858629"/>
                          <a:pt x="3205432" y="5858277"/>
                          <a:pt x="3204719" y="5858010"/>
                        </a:cubicBezTo>
                        <a:cubicBezTo>
                          <a:pt x="3188243" y="5851832"/>
                          <a:pt x="3027605" y="5864188"/>
                          <a:pt x="2951405" y="5858010"/>
                        </a:cubicBezTo>
                        <a:cubicBezTo>
                          <a:pt x="2875205" y="5851832"/>
                          <a:pt x="2815187" y="5916205"/>
                          <a:pt x="2747519" y="5820940"/>
                        </a:cubicBezTo>
                        <a:cubicBezTo>
                          <a:pt x="2712508" y="5849772"/>
                          <a:pt x="2766053" y="5954805"/>
                          <a:pt x="2741340" y="5993935"/>
                        </a:cubicBezTo>
                        <a:cubicBezTo>
                          <a:pt x="2716627" y="6033065"/>
                          <a:pt x="2650372" y="6024179"/>
                          <a:pt x="2580350" y="6050952"/>
                        </a:cubicBezTo>
                        <a:cubicBezTo>
                          <a:pt x="2494000" y="6129976"/>
                          <a:pt x="2423507" y="6183434"/>
                          <a:pt x="2291819" y="6170900"/>
                        </a:cubicBezTo>
                        <a:cubicBezTo>
                          <a:pt x="2196054" y="6161633"/>
                          <a:pt x="2071193" y="5998966"/>
                          <a:pt x="2024649" y="6000113"/>
                        </a:cubicBezTo>
                        <a:cubicBezTo>
                          <a:pt x="1978105" y="6001261"/>
                          <a:pt x="2046245" y="6082639"/>
                          <a:pt x="2094200" y="6135331"/>
                        </a:cubicBezTo>
                        <a:cubicBezTo>
                          <a:pt x="2063779" y="6181493"/>
                          <a:pt x="2078489" y="6315210"/>
                          <a:pt x="2018470" y="6296675"/>
                        </a:cubicBezTo>
                        <a:cubicBezTo>
                          <a:pt x="1918586" y="6265783"/>
                          <a:pt x="1751403" y="6072238"/>
                          <a:pt x="1681837" y="6050246"/>
                        </a:cubicBezTo>
                        <a:cubicBezTo>
                          <a:pt x="1612272" y="6028254"/>
                          <a:pt x="1553253" y="6060985"/>
                          <a:pt x="1552091" y="6115737"/>
                        </a:cubicBezTo>
                        <a:cubicBezTo>
                          <a:pt x="1550929" y="6170489"/>
                          <a:pt x="1634043" y="6366358"/>
                          <a:pt x="1616082" y="6365696"/>
                        </a:cubicBezTo>
                        <a:cubicBezTo>
                          <a:pt x="1540000" y="6358694"/>
                          <a:pt x="1551179" y="6216356"/>
                          <a:pt x="1493308" y="6160751"/>
                        </a:cubicBezTo>
                        <a:cubicBezTo>
                          <a:pt x="1458297" y="6105146"/>
                          <a:pt x="1374889" y="6080432"/>
                          <a:pt x="1363562" y="6012470"/>
                        </a:cubicBezTo>
                        <a:cubicBezTo>
                          <a:pt x="1352235" y="5944508"/>
                          <a:pt x="1360090" y="5831649"/>
                          <a:pt x="1369740" y="5808583"/>
                        </a:cubicBezTo>
                        <a:cubicBezTo>
                          <a:pt x="1379390" y="5785517"/>
                          <a:pt x="1417741" y="5782723"/>
                          <a:pt x="1441057" y="5808760"/>
                        </a:cubicBezTo>
                        <a:cubicBezTo>
                          <a:pt x="1464373" y="5834798"/>
                          <a:pt x="1455031" y="5976899"/>
                          <a:pt x="1509636" y="5964808"/>
                        </a:cubicBezTo>
                        <a:cubicBezTo>
                          <a:pt x="1544647" y="5933122"/>
                          <a:pt x="1470683" y="5849536"/>
                          <a:pt x="1464976" y="5778662"/>
                        </a:cubicBezTo>
                        <a:cubicBezTo>
                          <a:pt x="1500899" y="5716731"/>
                          <a:pt x="1516066" y="5607491"/>
                          <a:pt x="1548826" y="5573628"/>
                        </a:cubicBezTo>
                        <a:cubicBezTo>
                          <a:pt x="1581586" y="5539765"/>
                          <a:pt x="1642487" y="5539560"/>
                          <a:pt x="1671334" y="5500371"/>
                        </a:cubicBezTo>
                        <a:cubicBezTo>
                          <a:pt x="1700181" y="5461183"/>
                          <a:pt x="1703977" y="5404252"/>
                          <a:pt x="1692517" y="5341762"/>
                        </a:cubicBezTo>
                        <a:cubicBezTo>
                          <a:pt x="1759435" y="5302132"/>
                          <a:pt x="1753727" y="5241349"/>
                          <a:pt x="1778926" y="5203808"/>
                        </a:cubicBezTo>
                        <a:cubicBezTo>
                          <a:pt x="1804125" y="5166267"/>
                          <a:pt x="1875528" y="5155572"/>
                          <a:pt x="1873101" y="5113250"/>
                        </a:cubicBezTo>
                        <a:cubicBezTo>
                          <a:pt x="1870674" y="5070928"/>
                          <a:pt x="1852964" y="4972090"/>
                          <a:pt x="1813349" y="4913954"/>
                        </a:cubicBezTo>
                        <a:cubicBezTo>
                          <a:pt x="1773734" y="4855819"/>
                          <a:pt x="1665347" y="4816144"/>
                          <a:pt x="1635411" y="4764437"/>
                        </a:cubicBezTo>
                        <a:cubicBezTo>
                          <a:pt x="1605475" y="4712730"/>
                          <a:pt x="1672114" y="4730647"/>
                          <a:pt x="1676189" y="4669025"/>
                        </a:cubicBezTo>
                        <a:cubicBezTo>
                          <a:pt x="1680264" y="4607403"/>
                          <a:pt x="1603254" y="4425729"/>
                          <a:pt x="1659860" y="4394705"/>
                        </a:cubicBezTo>
                        <a:cubicBezTo>
                          <a:pt x="1716466" y="4363681"/>
                          <a:pt x="1882268" y="4443146"/>
                          <a:pt x="1973369" y="4417565"/>
                        </a:cubicBezTo>
                        <a:cubicBezTo>
                          <a:pt x="1904450" y="4356061"/>
                          <a:pt x="1874662" y="4382334"/>
                          <a:pt x="1814584" y="4319594"/>
                        </a:cubicBezTo>
                        <a:cubicBezTo>
                          <a:pt x="1790429" y="4299308"/>
                          <a:pt x="1671348" y="4184817"/>
                          <a:pt x="1629232" y="4220740"/>
                        </a:cubicBezTo>
                        <a:cubicBezTo>
                          <a:pt x="1586028" y="4225638"/>
                          <a:pt x="1668362" y="4286245"/>
                          <a:pt x="1646797" y="4329391"/>
                        </a:cubicBezTo>
                        <a:cubicBezTo>
                          <a:pt x="1637750" y="4358385"/>
                          <a:pt x="1596179" y="4490500"/>
                          <a:pt x="1571686" y="4515537"/>
                        </a:cubicBezTo>
                        <a:cubicBezTo>
                          <a:pt x="1547193" y="4540574"/>
                          <a:pt x="1505283" y="4440425"/>
                          <a:pt x="1499840" y="4479614"/>
                        </a:cubicBezTo>
                        <a:cubicBezTo>
                          <a:pt x="1494397" y="4518803"/>
                          <a:pt x="1538234" y="4589575"/>
                          <a:pt x="1542294" y="4629837"/>
                        </a:cubicBezTo>
                        <a:cubicBezTo>
                          <a:pt x="1546354" y="4670100"/>
                          <a:pt x="1536719" y="4723910"/>
                          <a:pt x="1524201" y="4721189"/>
                        </a:cubicBezTo>
                        <a:cubicBezTo>
                          <a:pt x="1511683" y="4718468"/>
                          <a:pt x="1456003" y="4670099"/>
                          <a:pt x="1437791" y="4639634"/>
                        </a:cubicBezTo>
                        <a:cubicBezTo>
                          <a:pt x="1419579" y="4609169"/>
                          <a:pt x="1432348" y="4547105"/>
                          <a:pt x="1414931" y="4538397"/>
                        </a:cubicBezTo>
                        <a:cubicBezTo>
                          <a:pt x="1397514" y="4529689"/>
                          <a:pt x="1388747" y="4570951"/>
                          <a:pt x="1362680" y="4561257"/>
                        </a:cubicBezTo>
                        <a:cubicBezTo>
                          <a:pt x="1336613" y="4551563"/>
                          <a:pt x="1257896" y="4544140"/>
                          <a:pt x="1258531" y="4480232"/>
                        </a:cubicBezTo>
                        <a:cubicBezTo>
                          <a:pt x="1259166" y="4416324"/>
                          <a:pt x="1330354" y="4208255"/>
                          <a:pt x="1359959" y="4138619"/>
                        </a:cubicBezTo>
                        <a:cubicBezTo>
                          <a:pt x="1389564" y="4068984"/>
                          <a:pt x="1405997" y="4086232"/>
                          <a:pt x="1421872" y="4076707"/>
                        </a:cubicBezTo>
                        <a:cubicBezTo>
                          <a:pt x="1437747" y="4067182"/>
                          <a:pt x="1462996" y="4065701"/>
                          <a:pt x="1476640" y="4045750"/>
                        </a:cubicBezTo>
                        <a:cubicBezTo>
                          <a:pt x="1490284" y="4025799"/>
                          <a:pt x="1518023" y="3954619"/>
                          <a:pt x="1518023" y="3942713"/>
                        </a:cubicBezTo>
                        <a:cubicBezTo>
                          <a:pt x="1518023" y="3930807"/>
                          <a:pt x="1508540" y="3914675"/>
                          <a:pt x="1493309" y="3924307"/>
                        </a:cubicBezTo>
                        <a:cubicBezTo>
                          <a:pt x="1478078" y="3933939"/>
                          <a:pt x="1464734" y="4015588"/>
                          <a:pt x="1443303" y="4043369"/>
                        </a:cubicBezTo>
                        <a:cubicBezTo>
                          <a:pt x="1421872" y="4071150"/>
                          <a:pt x="1392899" y="4044560"/>
                          <a:pt x="1371865" y="4060038"/>
                        </a:cubicBezTo>
                        <a:cubicBezTo>
                          <a:pt x="1350831" y="4075516"/>
                          <a:pt x="1340116" y="4103297"/>
                          <a:pt x="1317097" y="4136238"/>
                        </a:cubicBezTo>
                        <a:cubicBezTo>
                          <a:pt x="1294078" y="4169179"/>
                          <a:pt x="1253017" y="4276003"/>
                          <a:pt x="1226609" y="4288638"/>
                        </a:cubicBezTo>
                        <a:cubicBezTo>
                          <a:pt x="1200201" y="4301273"/>
                          <a:pt x="1178619" y="4209691"/>
                          <a:pt x="1172934" y="4240626"/>
                        </a:cubicBezTo>
                        <a:cubicBezTo>
                          <a:pt x="1167249" y="4271561"/>
                          <a:pt x="1179242" y="4310327"/>
                          <a:pt x="1178212" y="4381378"/>
                        </a:cubicBezTo>
                        <a:cubicBezTo>
                          <a:pt x="1177182" y="4452429"/>
                          <a:pt x="1250174" y="4550754"/>
                          <a:pt x="1272210" y="4637339"/>
                        </a:cubicBezTo>
                        <a:cubicBezTo>
                          <a:pt x="1215869" y="4707596"/>
                          <a:pt x="1181050" y="4733957"/>
                          <a:pt x="1156940" y="4786591"/>
                        </a:cubicBezTo>
                        <a:cubicBezTo>
                          <a:pt x="1132830" y="4839225"/>
                          <a:pt x="1160750" y="4921574"/>
                          <a:pt x="1153674" y="4979268"/>
                        </a:cubicBezTo>
                        <a:cubicBezTo>
                          <a:pt x="1146598" y="5036962"/>
                          <a:pt x="1056909" y="5131580"/>
                          <a:pt x="1039374" y="5191540"/>
                        </a:cubicBezTo>
                        <a:cubicBezTo>
                          <a:pt x="1077356" y="5248235"/>
                          <a:pt x="1133521" y="5290908"/>
                          <a:pt x="1048466" y="5339026"/>
                        </a:cubicBezTo>
                        <a:cubicBezTo>
                          <a:pt x="1018928" y="5380612"/>
                          <a:pt x="986535" y="5369565"/>
                          <a:pt x="953584" y="5375743"/>
                        </a:cubicBezTo>
                        <a:cubicBezTo>
                          <a:pt x="920633" y="5381921"/>
                          <a:pt x="872381" y="5418772"/>
                          <a:pt x="863819" y="5379363"/>
                        </a:cubicBezTo>
                        <a:cubicBezTo>
                          <a:pt x="855258" y="5339954"/>
                          <a:pt x="852905" y="5247468"/>
                          <a:pt x="931606" y="5181742"/>
                        </a:cubicBezTo>
                        <a:cubicBezTo>
                          <a:pt x="944993" y="5112750"/>
                          <a:pt x="924428" y="5034624"/>
                          <a:pt x="947406" y="4955614"/>
                        </a:cubicBezTo>
                        <a:cubicBezTo>
                          <a:pt x="960469" y="4887034"/>
                          <a:pt x="961336" y="4833900"/>
                          <a:pt x="974060" y="4786591"/>
                        </a:cubicBezTo>
                        <a:cubicBezTo>
                          <a:pt x="986784" y="4739282"/>
                          <a:pt x="1135875" y="4623865"/>
                          <a:pt x="1154381" y="4577057"/>
                        </a:cubicBezTo>
                        <a:lnTo>
                          <a:pt x="1154978" y="4567885"/>
                        </a:lnTo>
                        <a:cubicBezTo>
                          <a:pt x="1142726" y="4564473"/>
                          <a:pt x="1043083" y="4676024"/>
                          <a:pt x="1026311" y="4672291"/>
                        </a:cubicBezTo>
                        <a:cubicBezTo>
                          <a:pt x="1007143" y="4668025"/>
                          <a:pt x="976237" y="4594459"/>
                          <a:pt x="980591" y="4551460"/>
                        </a:cubicBezTo>
                        <a:cubicBezTo>
                          <a:pt x="984945" y="4508462"/>
                          <a:pt x="1054070" y="4439337"/>
                          <a:pt x="1052437" y="4414300"/>
                        </a:cubicBezTo>
                        <a:cubicBezTo>
                          <a:pt x="1050804" y="4389263"/>
                          <a:pt x="979164" y="4473068"/>
                          <a:pt x="960997" y="4466551"/>
                        </a:cubicBezTo>
                        <a:cubicBezTo>
                          <a:pt x="942830" y="4460034"/>
                          <a:pt x="933738" y="4413809"/>
                          <a:pt x="943433" y="4375199"/>
                        </a:cubicBezTo>
                        <a:cubicBezTo>
                          <a:pt x="953128" y="4336589"/>
                          <a:pt x="1010344" y="4208608"/>
                          <a:pt x="1028965" y="4169575"/>
                        </a:cubicBezTo>
                        <a:cubicBezTo>
                          <a:pt x="1047586" y="4130542"/>
                          <a:pt x="1083734" y="4183466"/>
                          <a:pt x="1093259" y="4174338"/>
                        </a:cubicBezTo>
                        <a:cubicBezTo>
                          <a:pt x="1102784" y="4165210"/>
                          <a:pt x="1066593" y="4147436"/>
                          <a:pt x="1062303" y="4129094"/>
                        </a:cubicBezTo>
                        <a:cubicBezTo>
                          <a:pt x="1058013" y="4110752"/>
                          <a:pt x="1079422" y="4067460"/>
                          <a:pt x="1067516" y="4064285"/>
                        </a:cubicBezTo>
                        <a:cubicBezTo>
                          <a:pt x="1055610" y="4061110"/>
                          <a:pt x="1013166" y="4117102"/>
                          <a:pt x="1014678" y="4095757"/>
                        </a:cubicBezTo>
                        <a:cubicBezTo>
                          <a:pt x="1016190" y="4074412"/>
                          <a:pt x="1046824" y="4004873"/>
                          <a:pt x="1057540" y="3981457"/>
                        </a:cubicBezTo>
                        <a:cubicBezTo>
                          <a:pt x="1068256" y="3958041"/>
                          <a:pt x="1121040" y="3914385"/>
                          <a:pt x="1112309" y="3898113"/>
                        </a:cubicBezTo>
                        <a:cubicBezTo>
                          <a:pt x="1103578" y="3881841"/>
                          <a:pt x="1043253" y="3904859"/>
                          <a:pt x="1024203" y="3912400"/>
                        </a:cubicBezTo>
                        <a:cubicBezTo>
                          <a:pt x="1005153" y="3919941"/>
                          <a:pt x="1007137" y="3994157"/>
                          <a:pt x="998009" y="4002888"/>
                        </a:cubicBezTo>
                        <a:cubicBezTo>
                          <a:pt x="988881" y="4011619"/>
                          <a:pt x="968233" y="3985490"/>
                          <a:pt x="969434" y="3964788"/>
                        </a:cubicBezTo>
                        <a:cubicBezTo>
                          <a:pt x="970635" y="3944086"/>
                          <a:pt x="993311" y="3847720"/>
                          <a:pt x="1005217" y="3819145"/>
                        </a:cubicBezTo>
                        <a:cubicBezTo>
                          <a:pt x="1017123" y="3790570"/>
                          <a:pt x="1078189" y="3765492"/>
                          <a:pt x="1088497" y="3745713"/>
                        </a:cubicBezTo>
                        <a:cubicBezTo>
                          <a:pt x="1098805" y="3725934"/>
                          <a:pt x="1045238" y="3721107"/>
                          <a:pt x="1040872" y="3707613"/>
                        </a:cubicBezTo>
                        <a:cubicBezTo>
                          <a:pt x="1036506" y="3694119"/>
                          <a:pt x="1040475" y="3682609"/>
                          <a:pt x="1062303" y="3664750"/>
                        </a:cubicBezTo>
                        <a:lnTo>
                          <a:pt x="1063473" y="3664034"/>
                        </a:lnTo>
                        <a:lnTo>
                          <a:pt x="1070519" y="3664034"/>
                        </a:lnTo>
                        <a:lnTo>
                          <a:pt x="1129990" y="3626864"/>
                        </a:lnTo>
                        <a:lnTo>
                          <a:pt x="1178312" y="3611996"/>
                        </a:lnTo>
                        <a:lnTo>
                          <a:pt x="1241502" y="3611996"/>
                        </a:lnTo>
                        <a:lnTo>
                          <a:pt x="1304693" y="3597128"/>
                        </a:lnTo>
                        <a:lnTo>
                          <a:pt x="1360449" y="3623147"/>
                        </a:lnTo>
                        <a:lnTo>
                          <a:pt x="1338146" y="3589693"/>
                        </a:lnTo>
                        <a:lnTo>
                          <a:pt x="1293541" y="3574825"/>
                        </a:lnTo>
                        <a:lnTo>
                          <a:pt x="1226634" y="3593411"/>
                        </a:lnTo>
                        <a:lnTo>
                          <a:pt x="1208049" y="3567391"/>
                        </a:lnTo>
                        <a:lnTo>
                          <a:pt x="1189463" y="3537654"/>
                        </a:lnTo>
                        <a:lnTo>
                          <a:pt x="1156010" y="3563674"/>
                        </a:lnTo>
                        <a:lnTo>
                          <a:pt x="1152293" y="3515352"/>
                        </a:lnTo>
                        <a:lnTo>
                          <a:pt x="1185746" y="3470747"/>
                        </a:lnTo>
                        <a:lnTo>
                          <a:pt x="1196898" y="3504201"/>
                        </a:lnTo>
                        <a:lnTo>
                          <a:pt x="1222917" y="3507918"/>
                        </a:lnTo>
                        <a:lnTo>
                          <a:pt x="1274956" y="3493050"/>
                        </a:lnTo>
                        <a:lnTo>
                          <a:pt x="1308410" y="3452162"/>
                        </a:lnTo>
                        <a:lnTo>
                          <a:pt x="1274956" y="3463313"/>
                        </a:lnTo>
                        <a:lnTo>
                          <a:pt x="1226634" y="3478181"/>
                        </a:lnTo>
                        <a:lnTo>
                          <a:pt x="1215483" y="3418708"/>
                        </a:lnTo>
                        <a:lnTo>
                          <a:pt x="1237785" y="3370386"/>
                        </a:lnTo>
                        <a:lnTo>
                          <a:pt x="1282390" y="3322064"/>
                        </a:lnTo>
                        <a:lnTo>
                          <a:pt x="1312127" y="3284893"/>
                        </a:lnTo>
                        <a:lnTo>
                          <a:pt x="1349298" y="3240289"/>
                        </a:lnTo>
                        <a:lnTo>
                          <a:pt x="1367883" y="3236571"/>
                        </a:lnTo>
                        <a:lnTo>
                          <a:pt x="1393902" y="3221703"/>
                        </a:lnTo>
                        <a:lnTo>
                          <a:pt x="1345580" y="3210552"/>
                        </a:lnTo>
                        <a:lnTo>
                          <a:pt x="1356732" y="3177098"/>
                        </a:lnTo>
                        <a:lnTo>
                          <a:pt x="1393902" y="3136211"/>
                        </a:lnTo>
                        <a:lnTo>
                          <a:pt x="1442224" y="3061869"/>
                        </a:lnTo>
                        <a:lnTo>
                          <a:pt x="1460810" y="2983811"/>
                        </a:lnTo>
                        <a:lnTo>
                          <a:pt x="1416205" y="3054435"/>
                        </a:lnTo>
                        <a:lnTo>
                          <a:pt x="1356732" y="3106474"/>
                        </a:lnTo>
                        <a:lnTo>
                          <a:pt x="1326995" y="3177098"/>
                        </a:lnTo>
                        <a:lnTo>
                          <a:pt x="1263805" y="3217986"/>
                        </a:lnTo>
                        <a:lnTo>
                          <a:pt x="1237785" y="3270025"/>
                        </a:lnTo>
                        <a:lnTo>
                          <a:pt x="1167161" y="3307196"/>
                        </a:lnTo>
                        <a:lnTo>
                          <a:pt x="1122556" y="3362952"/>
                        </a:lnTo>
                        <a:lnTo>
                          <a:pt x="1085385" y="3418708"/>
                        </a:lnTo>
                        <a:lnTo>
                          <a:pt x="1033346" y="3481898"/>
                        </a:lnTo>
                        <a:lnTo>
                          <a:pt x="962722" y="3526503"/>
                        </a:lnTo>
                        <a:lnTo>
                          <a:pt x="944137" y="3507918"/>
                        </a:lnTo>
                        <a:lnTo>
                          <a:pt x="906966" y="3478181"/>
                        </a:lnTo>
                        <a:lnTo>
                          <a:pt x="862361" y="3463313"/>
                        </a:lnTo>
                        <a:lnTo>
                          <a:pt x="791737" y="3448445"/>
                        </a:lnTo>
                        <a:lnTo>
                          <a:pt x="747132" y="3426142"/>
                        </a:lnTo>
                        <a:lnTo>
                          <a:pt x="698810" y="3370386"/>
                        </a:lnTo>
                        <a:lnTo>
                          <a:pt x="683941" y="3299762"/>
                        </a:lnTo>
                        <a:lnTo>
                          <a:pt x="698810" y="3288611"/>
                        </a:lnTo>
                        <a:lnTo>
                          <a:pt x="739698" y="3273742"/>
                        </a:lnTo>
                        <a:lnTo>
                          <a:pt x="750849" y="3273742"/>
                        </a:lnTo>
                        <a:lnTo>
                          <a:pt x="795454" y="3273742"/>
                        </a:lnTo>
                        <a:lnTo>
                          <a:pt x="847493" y="3251440"/>
                        </a:lnTo>
                        <a:lnTo>
                          <a:pt x="892098" y="3225420"/>
                        </a:lnTo>
                        <a:lnTo>
                          <a:pt x="925551" y="3229137"/>
                        </a:lnTo>
                        <a:lnTo>
                          <a:pt x="977590" y="3247723"/>
                        </a:lnTo>
                        <a:lnTo>
                          <a:pt x="1037063" y="3247723"/>
                        </a:lnTo>
                        <a:lnTo>
                          <a:pt x="1089102" y="3232854"/>
                        </a:lnTo>
                        <a:lnTo>
                          <a:pt x="1081668" y="3221703"/>
                        </a:lnTo>
                        <a:lnTo>
                          <a:pt x="1014761" y="3217986"/>
                        </a:lnTo>
                        <a:lnTo>
                          <a:pt x="970156" y="3221703"/>
                        </a:lnTo>
                        <a:lnTo>
                          <a:pt x="940419" y="3191967"/>
                        </a:lnTo>
                        <a:lnTo>
                          <a:pt x="877229" y="3195684"/>
                        </a:lnTo>
                        <a:lnTo>
                          <a:pt x="862361" y="3206835"/>
                        </a:lnTo>
                        <a:lnTo>
                          <a:pt x="825190" y="3236571"/>
                        </a:lnTo>
                        <a:lnTo>
                          <a:pt x="776868" y="3251440"/>
                        </a:lnTo>
                        <a:lnTo>
                          <a:pt x="747132" y="3236571"/>
                        </a:lnTo>
                        <a:lnTo>
                          <a:pt x="717395" y="3240289"/>
                        </a:lnTo>
                        <a:lnTo>
                          <a:pt x="669073" y="3244006"/>
                        </a:lnTo>
                        <a:lnTo>
                          <a:pt x="624468" y="3217986"/>
                        </a:lnTo>
                        <a:lnTo>
                          <a:pt x="572429" y="3232854"/>
                        </a:lnTo>
                        <a:lnTo>
                          <a:pt x="527824" y="3236571"/>
                        </a:lnTo>
                        <a:lnTo>
                          <a:pt x="490654" y="3195684"/>
                        </a:lnTo>
                        <a:lnTo>
                          <a:pt x="490654" y="3165947"/>
                        </a:lnTo>
                        <a:lnTo>
                          <a:pt x="516673" y="3139928"/>
                        </a:lnTo>
                        <a:lnTo>
                          <a:pt x="538976" y="3128776"/>
                        </a:lnTo>
                        <a:lnTo>
                          <a:pt x="617034" y="3128776"/>
                        </a:lnTo>
                        <a:lnTo>
                          <a:pt x="698810" y="3102757"/>
                        </a:lnTo>
                        <a:lnTo>
                          <a:pt x="709961" y="3076737"/>
                        </a:lnTo>
                        <a:lnTo>
                          <a:pt x="743415" y="3113908"/>
                        </a:lnTo>
                        <a:lnTo>
                          <a:pt x="784302" y="3136211"/>
                        </a:lnTo>
                        <a:lnTo>
                          <a:pt x="765717" y="3102757"/>
                        </a:lnTo>
                        <a:lnTo>
                          <a:pt x="799171" y="3087889"/>
                        </a:lnTo>
                        <a:lnTo>
                          <a:pt x="825190" y="3069303"/>
                        </a:lnTo>
                        <a:lnTo>
                          <a:pt x="776868" y="3065586"/>
                        </a:lnTo>
                        <a:lnTo>
                          <a:pt x="799171" y="3050718"/>
                        </a:lnTo>
                        <a:lnTo>
                          <a:pt x="788019" y="3024698"/>
                        </a:lnTo>
                        <a:lnTo>
                          <a:pt x="799171" y="2998679"/>
                        </a:lnTo>
                        <a:lnTo>
                          <a:pt x="877229" y="2991245"/>
                        </a:lnTo>
                        <a:lnTo>
                          <a:pt x="899532" y="2972659"/>
                        </a:lnTo>
                        <a:lnTo>
                          <a:pt x="862361" y="2965225"/>
                        </a:lnTo>
                        <a:lnTo>
                          <a:pt x="869795" y="2939206"/>
                        </a:lnTo>
                        <a:lnTo>
                          <a:pt x="899532" y="2913186"/>
                        </a:lnTo>
                        <a:lnTo>
                          <a:pt x="869795" y="2909469"/>
                        </a:lnTo>
                        <a:lnTo>
                          <a:pt x="810322" y="2916903"/>
                        </a:lnTo>
                        <a:lnTo>
                          <a:pt x="776868" y="2939206"/>
                        </a:lnTo>
                        <a:lnTo>
                          <a:pt x="754566" y="2905752"/>
                        </a:lnTo>
                        <a:lnTo>
                          <a:pt x="750849" y="2890884"/>
                        </a:lnTo>
                        <a:lnTo>
                          <a:pt x="784302" y="2890884"/>
                        </a:lnTo>
                        <a:lnTo>
                          <a:pt x="817756" y="2883450"/>
                        </a:lnTo>
                        <a:lnTo>
                          <a:pt x="769434" y="2868581"/>
                        </a:lnTo>
                        <a:lnTo>
                          <a:pt x="799171" y="2849996"/>
                        </a:lnTo>
                        <a:lnTo>
                          <a:pt x="814039" y="2812825"/>
                        </a:lnTo>
                        <a:lnTo>
                          <a:pt x="828907" y="2760786"/>
                        </a:lnTo>
                        <a:lnTo>
                          <a:pt x="832624" y="2719898"/>
                        </a:lnTo>
                        <a:lnTo>
                          <a:pt x="862361" y="2716181"/>
                        </a:lnTo>
                        <a:lnTo>
                          <a:pt x="918117" y="2705030"/>
                        </a:lnTo>
                        <a:lnTo>
                          <a:pt x="932985" y="2753352"/>
                        </a:lnTo>
                        <a:lnTo>
                          <a:pt x="966439" y="2771937"/>
                        </a:lnTo>
                        <a:lnTo>
                          <a:pt x="1003610" y="2783089"/>
                        </a:lnTo>
                        <a:lnTo>
                          <a:pt x="1033346" y="2775654"/>
                        </a:lnTo>
                        <a:lnTo>
                          <a:pt x="1111405" y="2749635"/>
                        </a:lnTo>
                        <a:lnTo>
                          <a:pt x="1103971" y="2719898"/>
                        </a:lnTo>
                        <a:lnTo>
                          <a:pt x="1066800" y="2745918"/>
                        </a:lnTo>
                        <a:lnTo>
                          <a:pt x="1025912" y="2753352"/>
                        </a:lnTo>
                        <a:lnTo>
                          <a:pt x="985024" y="2745918"/>
                        </a:lnTo>
                        <a:lnTo>
                          <a:pt x="959005" y="2723615"/>
                        </a:lnTo>
                        <a:lnTo>
                          <a:pt x="962722" y="2686445"/>
                        </a:lnTo>
                        <a:lnTo>
                          <a:pt x="947854" y="2664142"/>
                        </a:lnTo>
                        <a:lnTo>
                          <a:pt x="892098" y="2664142"/>
                        </a:lnTo>
                        <a:lnTo>
                          <a:pt x="877229" y="2652991"/>
                        </a:lnTo>
                        <a:lnTo>
                          <a:pt x="858644" y="2634406"/>
                        </a:lnTo>
                        <a:lnTo>
                          <a:pt x="892098" y="2597235"/>
                        </a:lnTo>
                        <a:lnTo>
                          <a:pt x="918117" y="2578650"/>
                        </a:lnTo>
                        <a:lnTo>
                          <a:pt x="936702" y="2545196"/>
                        </a:lnTo>
                        <a:lnTo>
                          <a:pt x="977590" y="2541479"/>
                        </a:lnTo>
                        <a:lnTo>
                          <a:pt x="1033346" y="2560064"/>
                        </a:lnTo>
                        <a:lnTo>
                          <a:pt x="1070517" y="2600952"/>
                        </a:lnTo>
                        <a:lnTo>
                          <a:pt x="1111405" y="2608386"/>
                        </a:lnTo>
                        <a:lnTo>
                          <a:pt x="1115122" y="2574932"/>
                        </a:lnTo>
                        <a:lnTo>
                          <a:pt x="1081668" y="2560064"/>
                        </a:lnTo>
                        <a:lnTo>
                          <a:pt x="1055649" y="2537762"/>
                        </a:lnTo>
                        <a:lnTo>
                          <a:pt x="1037063" y="2508025"/>
                        </a:lnTo>
                        <a:lnTo>
                          <a:pt x="977590" y="2496874"/>
                        </a:lnTo>
                        <a:lnTo>
                          <a:pt x="944137" y="2467137"/>
                        </a:lnTo>
                        <a:lnTo>
                          <a:pt x="973873" y="2426250"/>
                        </a:lnTo>
                        <a:lnTo>
                          <a:pt x="1003610" y="2422532"/>
                        </a:lnTo>
                        <a:lnTo>
                          <a:pt x="1011044" y="2381645"/>
                        </a:lnTo>
                        <a:lnTo>
                          <a:pt x="985024" y="2374211"/>
                        </a:lnTo>
                        <a:lnTo>
                          <a:pt x="970156" y="2407664"/>
                        </a:lnTo>
                        <a:lnTo>
                          <a:pt x="929268" y="2429967"/>
                        </a:lnTo>
                        <a:lnTo>
                          <a:pt x="895815" y="2463420"/>
                        </a:lnTo>
                        <a:lnTo>
                          <a:pt x="862361" y="2455986"/>
                        </a:lnTo>
                        <a:lnTo>
                          <a:pt x="862361" y="2493157"/>
                        </a:lnTo>
                        <a:lnTo>
                          <a:pt x="858644" y="2537762"/>
                        </a:lnTo>
                        <a:lnTo>
                          <a:pt x="828907" y="2560064"/>
                        </a:lnTo>
                        <a:lnTo>
                          <a:pt x="802888" y="2589801"/>
                        </a:lnTo>
                        <a:lnTo>
                          <a:pt x="769434" y="2645557"/>
                        </a:lnTo>
                        <a:lnTo>
                          <a:pt x="721112" y="2675293"/>
                        </a:lnTo>
                        <a:lnTo>
                          <a:pt x="672790" y="2712464"/>
                        </a:lnTo>
                        <a:lnTo>
                          <a:pt x="669073" y="2667859"/>
                        </a:lnTo>
                        <a:lnTo>
                          <a:pt x="646771" y="2660425"/>
                        </a:lnTo>
                        <a:lnTo>
                          <a:pt x="669073" y="2638123"/>
                        </a:lnTo>
                        <a:lnTo>
                          <a:pt x="672790" y="2589801"/>
                        </a:lnTo>
                        <a:lnTo>
                          <a:pt x="709961" y="2560064"/>
                        </a:lnTo>
                        <a:lnTo>
                          <a:pt x="676507" y="2556347"/>
                        </a:lnTo>
                        <a:lnTo>
                          <a:pt x="713678" y="2530328"/>
                        </a:lnTo>
                        <a:lnTo>
                          <a:pt x="762000" y="2478289"/>
                        </a:lnTo>
                        <a:lnTo>
                          <a:pt x="747132" y="2448552"/>
                        </a:lnTo>
                        <a:lnTo>
                          <a:pt x="698810" y="2470854"/>
                        </a:lnTo>
                        <a:lnTo>
                          <a:pt x="680224" y="2459703"/>
                        </a:lnTo>
                        <a:lnTo>
                          <a:pt x="691376" y="2426250"/>
                        </a:lnTo>
                        <a:lnTo>
                          <a:pt x="669073" y="2437401"/>
                        </a:lnTo>
                        <a:lnTo>
                          <a:pt x="643054" y="2474571"/>
                        </a:lnTo>
                        <a:lnTo>
                          <a:pt x="620751" y="2534045"/>
                        </a:lnTo>
                        <a:lnTo>
                          <a:pt x="602166" y="2530328"/>
                        </a:lnTo>
                        <a:lnTo>
                          <a:pt x="583580" y="2493157"/>
                        </a:lnTo>
                        <a:lnTo>
                          <a:pt x="598449" y="2429967"/>
                        </a:lnTo>
                        <a:lnTo>
                          <a:pt x="550127" y="2433684"/>
                        </a:lnTo>
                        <a:lnTo>
                          <a:pt x="527824" y="2467137"/>
                        </a:lnTo>
                        <a:lnTo>
                          <a:pt x="501805" y="2463420"/>
                        </a:lnTo>
                        <a:lnTo>
                          <a:pt x="449766" y="2463420"/>
                        </a:lnTo>
                        <a:lnTo>
                          <a:pt x="412595" y="2482006"/>
                        </a:lnTo>
                        <a:lnTo>
                          <a:pt x="427463" y="2459703"/>
                        </a:lnTo>
                        <a:lnTo>
                          <a:pt x="442332" y="2415098"/>
                        </a:lnTo>
                        <a:lnTo>
                          <a:pt x="405161" y="2433684"/>
                        </a:lnTo>
                        <a:lnTo>
                          <a:pt x="379141" y="2441118"/>
                        </a:lnTo>
                        <a:lnTo>
                          <a:pt x="349405" y="2392796"/>
                        </a:lnTo>
                        <a:lnTo>
                          <a:pt x="379141" y="2359342"/>
                        </a:lnTo>
                        <a:lnTo>
                          <a:pt x="341971" y="2363059"/>
                        </a:lnTo>
                        <a:lnTo>
                          <a:pt x="304800" y="2348191"/>
                        </a:lnTo>
                        <a:lnTo>
                          <a:pt x="297366" y="2292435"/>
                        </a:lnTo>
                        <a:lnTo>
                          <a:pt x="271346" y="2288718"/>
                        </a:lnTo>
                        <a:lnTo>
                          <a:pt x="256478" y="2240396"/>
                        </a:lnTo>
                        <a:lnTo>
                          <a:pt x="301083" y="2240396"/>
                        </a:lnTo>
                        <a:lnTo>
                          <a:pt x="315951" y="2203225"/>
                        </a:lnTo>
                        <a:lnTo>
                          <a:pt x="353122" y="2221811"/>
                        </a:lnTo>
                        <a:lnTo>
                          <a:pt x="388890" y="2240747"/>
                        </a:lnTo>
                        <a:lnTo>
                          <a:pt x="390293" y="2244113"/>
                        </a:lnTo>
                        <a:lnTo>
                          <a:pt x="416312" y="2255264"/>
                        </a:lnTo>
                        <a:lnTo>
                          <a:pt x="388890" y="2240747"/>
                        </a:lnTo>
                        <a:lnTo>
                          <a:pt x="371707" y="2199508"/>
                        </a:lnTo>
                        <a:lnTo>
                          <a:pt x="323385" y="2169771"/>
                        </a:lnTo>
                        <a:lnTo>
                          <a:pt x="286215" y="2192074"/>
                        </a:lnTo>
                        <a:lnTo>
                          <a:pt x="293649" y="2169771"/>
                        </a:lnTo>
                        <a:lnTo>
                          <a:pt x="275063" y="2136318"/>
                        </a:lnTo>
                        <a:lnTo>
                          <a:pt x="237893" y="2125167"/>
                        </a:lnTo>
                        <a:lnTo>
                          <a:pt x="215590" y="2099147"/>
                        </a:lnTo>
                        <a:lnTo>
                          <a:pt x="189571" y="2140035"/>
                        </a:lnTo>
                        <a:lnTo>
                          <a:pt x="189571" y="2199508"/>
                        </a:lnTo>
                        <a:lnTo>
                          <a:pt x="182137" y="2214376"/>
                        </a:lnTo>
                        <a:lnTo>
                          <a:pt x="144966" y="2173489"/>
                        </a:lnTo>
                        <a:lnTo>
                          <a:pt x="100361" y="2162337"/>
                        </a:lnTo>
                        <a:lnTo>
                          <a:pt x="55756" y="2147469"/>
                        </a:lnTo>
                        <a:lnTo>
                          <a:pt x="52039" y="2102864"/>
                        </a:lnTo>
                        <a:lnTo>
                          <a:pt x="37171" y="2073128"/>
                        </a:lnTo>
                        <a:lnTo>
                          <a:pt x="11151" y="2065693"/>
                        </a:lnTo>
                        <a:lnTo>
                          <a:pt x="0" y="2006220"/>
                        </a:lnTo>
                        <a:lnTo>
                          <a:pt x="63190" y="2013654"/>
                        </a:lnTo>
                        <a:lnTo>
                          <a:pt x="44605" y="1983918"/>
                        </a:lnTo>
                        <a:lnTo>
                          <a:pt x="33454" y="1931879"/>
                        </a:lnTo>
                        <a:lnTo>
                          <a:pt x="74341" y="1905859"/>
                        </a:lnTo>
                        <a:lnTo>
                          <a:pt x="85493" y="1961615"/>
                        </a:lnTo>
                        <a:lnTo>
                          <a:pt x="137532" y="2039674"/>
                        </a:lnTo>
                        <a:lnTo>
                          <a:pt x="178419" y="2017371"/>
                        </a:lnTo>
                        <a:lnTo>
                          <a:pt x="144966" y="1998786"/>
                        </a:lnTo>
                        <a:lnTo>
                          <a:pt x="122663" y="1924445"/>
                        </a:lnTo>
                        <a:lnTo>
                          <a:pt x="137532" y="1917011"/>
                        </a:lnTo>
                        <a:lnTo>
                          <a:pt x="197005" y="1943030"/>
                        </a:lnTo>
                        <a:lnTo>
                          <a:pt x="197005" y="1917011"/>
                        </a:lnTo>
                        <a:lnTo>
                          <a:pt x="156117" y="1879840"/>
                        </a:lnTo>
                        <a:lnTo>
                          <a:pt x="137532" y="1838952"/>
                        </a:lnTo>
                        <a:lnTo>
                          <a:pt x="144966" y="1760893"/>
                        </a:lnTo>
                        <a:lnTo>
                          <a:pt x="193288" y="1801781"/>
                        </a:lnTo>
                        <a:lnTo>
                          <a:pt x="193288" y="1853820"/>
                        </a:lnTo>
                        <a:lnTo>
                          <a:pt x="223024" y="1853820"/>
                        </a:lnTo>
                        <a:lnTo>
                          <a:pt x="271346" y="1909576"/>
                        </a:lnTo>
                        <a:lnTo>
                          <a:pt x="323385" y="1946747"/>
                        </a:lnTo>
                        <a:lnTo>
                          <a:pt x="327102" y="1890991"/>
                        </a:lnTo>
                        <a:lnTo>
                          <a:pt x="364273" y="1928162"/>
                        </a:lnTo>
                        <a:lnTo>
                          <a:pt x="401444" y="1991352"/>
                        </a:lnTo>
                        <a:lnTo>
                          <a:pt x="416312" y="1950464"/>
                        </a:lnTo>
                        <a:lnTo>
                          <a:pt x="360556" y="1894708"/>
                        </a:lnTo>
                        <a:lnTo>
                          <a:pt x="345688" y="1827801"/>
                        </a:lnTo>
                        <a:lnTo>
                          <a:pt x="371707" y="1798064"/>
                        </a:lnTo>
                        <a:lnTo>
                          <a:pt x="338254" y="1786913"/>
                        </a:lnTo>
                        <a:lnTo>
                          <a:pt x="315951" y="1701420"/>
                        </a:lnTo>
                        <a:lnTo>
                          <a:pt x="341971" y="1660532"/>
                        </a:lnTo>
                        <a:lnTo>
                          <a:pt x="386576" y="1664250"/>
                        </a:lnTo>
                        <a:lnTo>
                          <a:pt x="382859" y="1615928"/>
                        </a:lnTo>
                        <a:lnTo>
                          <a:pt x="408878" y="1601059"/>
                        </a:lnTo>
                        <a:lnTo>
                          <a:pt x="475785" y="1705137"/>
                        </a:lnTo>
                        <a:lnTo>
                          <a:pt x="516673" y="1701420"/>
                        </a:lnTo>
                        <a:lnTo>
                          <a:pt x="561278" y="1801781"/>
                        </a:lnTo>
                        <a:lnTo>
                          <a:pt x="561278" y="1868689"/>
                        </a:lnTo>
                        <a:lnTo>
                          <a:pt x="568712" y="2028523"/>
                        </a:lnTo>
                        <a:lnTo>
                          <a:pt x="524107" y="2073128"/>
                        </a:lnTo>
                        <a:lnTo>
                          <a:pt x="576146" y="2102864"/>
                        </a:lnTo>
                        <a:lnTo>
                          <a:pt x="572429" y="2140035"/>
                        </a:lnTo>
                        <a:lnTo>
                          <a:pt x="583580" y="2173489"/>
                        </a:lnTo>
                        <a:lnTo>
                          <a:pt x="598449" y="2221811"/>
                        </a:lnTo>
                        <a:lnTo>
                          <a:pt x="635619" y="2258981"/>
                        </a:lnTo>
                        <a:lnTo>
                          <a:pt x="672790" y="2270132"/>
                        </a:lnTo>
                        <a:lnTo>
                          <a:pt x="669073" y="2218093"/>
                        </a:lnTo>
                        <a:lnTo>
                          <a:pt x="721112" y="2218093"/>
                        </a:lnTo>
                        <a:lnTo>
                          <a:pt x="754566" y="2251547"/>
                        </a:lnTo>
                        <a:lnTo>
                          <a:pt x="735980" y="2296152"/>
                        </a:lnTo>
                        <a:lnTo>
                          <a:pt x="687659" y="2296152"/>
                        </a:lnTo>
                        <a:lnTo>
                          <a:pt x="773151" y="2340757"/>
                        </a:lnTo>
                        <a:lnTo>
                          <a:pt x="832624" y="2322171"/>
                        </a:lnTo>
                        <a:lnTo>
                          <a:pt x="888380" y="2303586"/>
                        </a:lnTo>
                        <a:lnTo>
                          <a:pt x="966439" y="2325889"/>
                        </a:lnTo>
                        <a:lnTo>
                          <a:pt x="1014761" y="2333323"/>
                        </a:lnTo>
                        <a:lnTo>
                          <a:pt x="1096537" y="2292435"/>
                        </a:lnTo>
                        <a:lnTo>
                          <a:pt x="1055649" y="2292435"/>
                        </a:lnTo>
                        <a:lnTo>
                          <a:pt x="914400" y="2273850"/>
                        </a:lnTo>
                        <a:lnTo>
                          <a:pt x="932985" y="2236679"/>
                        </a:lnTo>
                        <a:lnTo>
                          <a:pt x="966439" y="2180923"/>
                        </a:lnTo>
                        <a:lnTo>
                          <a:pt x="1051932" y="2192074"/>
                        </a:lnTo>
                        <a:lnTo>
                          <a:pt x="1111405" y="2162337"/>
                        </a:lnTo>
                        <a:lnTo>
                          <a:pt x="1156010" y="2114015"/>
                        </a:lnTo>
                        <a:lnTo>
                          <a:pt x="1185746" y="2069411"/>
                        </a:lnTo>
                        <a:lnTo>
                          <a:pt x="1141141" y="2084279"/>
                        </a:lnTo>
                        <a:lnTo>
                          <a:pt x="1074234" y="2158620"/>
                        </a:lnTo>
                        <a:lnTo>
                          <a:pt x="1014761" y="2154903"/>
                        </a:lnTo>
                        <a:lnTo>
                          <a:pt x="981307" y="2140035"/>
                        </a:lnTo>
                        <a:lnTo>
                          <a:pt x="1044498" y="2117732"/>
                        </a:lnTo>
                        <a:lnTo>
                          <a:pt x="1011044" y="2084279"/>
                        </a:lnTo>
                        <a:lnTo>
                          <a:pt x="973873" y="2117732"/>
                        </a:lnTo>
                        <a:lnTo>
                          <a:pt x="914400" y="2169771"/>
                        </a:lnTo>
                        <a:lnTo>
                          <a:pt x="862361" y="2184640"/>
                        </a:lnTo>
                        <a:lnTo>
                          <a:pt x="836341" y="2110298"/>
                        </a:lnTo>
                        <a:lnTo>
                          <a:pt x="843776" y="2076845"/>
                        </a:lnTo>
                        <a:lnTo>
                          <a:pt x="851210" y="2024806"/>
                        </a:lnTo>
                        <a:lnTo>
                          <a:pt x="810322" y="2028523"/>
                        </a:lnTo>
                        <a:lnTo>
                          <a:pt x="799171" y="1965332"/>
                        </a:lnTo>
                        <a:lnTo>
                          <a:pt x="802888" y="1887274"/>
                        </a:lnTo>
                        <a:lnTo>
                          <a:pt x="817756" y="1824084"/>
                        </a:lnTo>
                        <a:lnTo>
                          <a:pt x="843776" y="1794347"/>
                        </a:lnTo>
                        <a:lnTo>
                          <a:pt x="895815" y="1850103"/>
                        </a:lnTo>
                        <a:lnTo>
                          <a:pt x="966439" y="1894708"/>
                        </a:lnTo>
                        <a:lnTo>
                          <a:pt x="1037063" y="1887274"/>
                        </a:lnTo>
                        <a:lnTo>
                          <a:pt x="1100254" y="1890991"/>
                        </a:lnTo>
                        <a:lnTo>
                          <a:pt x="1115122" y="1857537"/>
                        </a:lnTo>
                        <a:lnTo>
                          <a:pt x="1074234" y="1850103"/>
                        </a:lnTo>
                        <a:lnTo>
                          <a:pt x="992459" y="1831518"/>
                        </a:lnTo>
                        <a:lnTo>
                          <a:pt x="925551" y="1794347"/>
                        </a:lnTo>
                        <a:lnTo>
                          <a:pt x="910683" y="1738591"/>
                        </a:lnTo>
                        <a:lnTo>
                          <a:pt x="832624" y="1693986"/>
                        </a:lnTo>
                        <a:lnTo>
                          <a:pt x="866078" y="1649381"/>
                        </a:lnTo>
                        <a:lnTo>
                          <a:pt x="851210" y="1615928"/>
                        </a:lnTo>
                        <a:lnTo>
                          <a:pt x="921834" y="1608493"/>
                        </a:lnTo>
                        <a:lnTo>
                          <a:pt x="966439" y="1612211"/>
                        </a:lnTo>
                        <a:lnTo>
                          <a:pt x="951571" y="1567606"/>
                        </a:lnTo>
                        <a:lnTo>
                          <a:pt x="880946" y="1563889"/>
                        </a:lnTo>
                        <a:lnTo>
                          <a:pt x="847493" y="1530435"/>
                        </a:lnTo>
                        <a:lnTo>
                          <a:pt x="854927" y="1478396"/>
                        </a:lnTo>
                        <a:lnTo>
                          <a:pt x="854927" y="1404054"/>
                        </a:lnTo>
                        <a:lnTo>
                          <a:pt x="847493" y="1340864"/>
                        </a:lnTo>
                        <a:lnTo>
                          <a:pt x="925551" y="1325996"/>
                        </a:lnTo>
                        <a:lnTo>
                          <a:pt x="955288" y="1359450"/>
                        </a:lnTo>
                        <a:lnTo>
                          <a:pt x="970156" y="1459811"/>
                        </a:lnTo>
                        <a:lnTo>
                          <a:pt x="1014761" y="1493264"/>
                        </a:lnTo>
                        <a:lnTo>
                          <a:pt x="1044498" y="1448659"/>
                        </a:lnTo>
                        <a:lnTo>
                          <a:pt x="1044498" y="1378035"/>
                        </a:lnTo>
                        <a:lnTo>
                          <a:pt x="992459" y="1340864"/>
                        </a:lnTo>
                        <a:lnTo>
                          <a:pt x="985024" y="1296259"/>
                        </a:lnTo>
                        <a:lnTo>
                          <a:pt x="1003610" y="1247937"/>
                        </a:lnTo>
                        <a:lnTo>
                          <a:pt x="1066800" y="1259089"/>
                        </a:lnTo>
                        <a:lnTo>
                          <a:pt x="1081668" y="1299976"/>
                        </a:lnTo>
                        <a:lnTo>
                          <a:pt x="1092819" y="1337147"/>
                        </a:lnTo>
                        <a:lnTo>
                          <a:pt x="1152293" y="1359450"/>
                        </a:lnTo>
                        <a:lnTo>
                          <a:pt x="1163444" y="1340864"/>
                        </a:lnTo>
                        <a:lnTo>
                          <a:pt x="1174595" y="1266523"/>
                        </a:lnTo>
                        <a:lnTo>
                          <a:pt x="1219200" y="1277674"/>
                        </a:lnTo>
                        <a:lnTo>
                          <a:pt x="1278673" y="1348298"/>
                        </a:lnTo>
                        <a:lnTo>
                          <a:pt x="1356732" y="1385469"/>
                        </a:lnTo>
                        <a:lnTo>
                          <a:pt x="1364166" y="1348298"/>
                        </a:lnTo>
                        <a:lnTo>
                          <a:pt x="1289824" y="1314845"/>
                        </a:lnTo>
                        <a:lnTo>
                          <a:pt x="1226634" y="1273957"/>
                        </a:lnTo>
                        <a:lnTo>
                          <a:pt x="1200615" y="1225635"/>
                        </a:lnTo>
                        <a:lnTo>
                          <a:pt x="1263805" y="1262806"/>
                        </a:lnTo>
                        <a:lnTo>
                          <a:pt x="1319561" y="1255371"/>
                        </a:lnTo>
                        <a:lnTo>
                          <a:pt x="1397619" y="1311128"/>
                        </a:lnTo>
                        <a:lnTo>
                          <a:pt x="1464527" y="1370601"/>
                        </a:lnTo>
                        <a:lnTo>
                          <a:pt x="1501698" y="1415206"/>
                        </a:lnTo>
                        <a:lnTo>
                          <a:pt x="1494263" y="1344581"/>
                        </a:lnTo>
                        <a:lnTo>
                          <a:pt x="1408771" y="1292542"/>
                        </a:lnTo>
                        <a:lnTo>
                          <a:pt x="1397619" y="1221918"/>
                        </a:lnTo>
                        <a:lnTo>
                          <a:pt x="1382751" y="1188464"/>
                        </a:lnTo>
                        <a:lnTo>
                          <a:pt x="1278673" y="1143859"/>
                        </a:lnTo>
                        <a:lnTo>
                          <a:pt x="1208049" y="1069518"/>
                        </a:lnTo>
                        <a:lnTo>
                          <a:pt x="1163444" y="1017479"/>
                        </a:lnTo>
                        <a:lnTo>
                          <a:pt x="1159727" y="987742"/>
                        </a:lnTo>
                        <a:lnTo>
                          <a:pt x="1182029" y="939420"/>
                        </a:lnTo>
                        <a:lnTo>
                          <a:pt x="1189463" y="972874"/>
                        </a:lnTo>
                        <a:lnTo>
                          <a:pt x="1260088" y="1010045"/>
                        </a:lnTo>
                        <a:lnTo>
                          <a:pt x="1304693" y="1010045"/>
                        </a:lnTo>
                        <a:lnTo>
                          <a:pt x="1312127" y="920835"/>
                        </a:lnTo>
                        <a:lnTo>
                          <a:pt x="1286107" y="861362"/>
                        </a:lnTo>
                        <a:lnTo>
                          <a:pt x="1248937" y="794454"/>
                        </a:lnTo>
                        <a:lnTo>
                          <a:pt x="1211766" y="753567"/>
                        </a:lnTo>
                        <a:lnTo>
                          <a:pt x="1219200" y="701528"/>
                        </a:lnTo>
                        <a:lnTo>
                          <a:pt x="1289824" y="742415"/>
                        </a:lnTo>
                        <a:lnTo>
                          <a:pt x="1326995" y="723830"/>
                        </a:lnTo>
                        <a:lnTo>
                          <a:pt x="1319561" y="682942"/>
                        </a:lnTo>
                        <a:lnTo>
                          <a:pt x="1356732" y="708962"/>
                        </a:lnTo>
                        <a:lnTo>
                          <a:pt x="1401337" y="708962"/>
                        </a:lnTo>
                        <a:lnTo>
                          <a:pt x="1427356" y="679225"/>
                        </a:lnTo>
                        <a:lnTo>
                          <a:pt x="1479395" y="708962"/>
                        </a:lnTo>
                        <a:lnTo>
                          <a:pt x="1535151" y="720113"/>
                        </a:lnTo>
                        <a:lnTo>
                          <a:pt x="1642947" y="780528"/>
                        </a:lnTo>
                        <a:lnTo>
                          <a:pt x="1572323" y="708961"/>
                        </a:lnTo>
                        <a:cubicBezTo>
                          <a:pt x="1501570" y="708961"/>
                          <a:pt x="1516309" y="664356"/>
                          <a:pt x="1445556" y="664356"/>
                        </a:cubicBezTo>
                        <a:cubicBezTo>
                          <a:pt x="1477159" y="625705"/>
                          <a:pt x="1367179" y="562220"/>
                          <a:pt x="1388276" y="470464"/>
                        </a:cubicBezTo>
                        <a:cubicBezTo>
                          <a:pt x="1385243" y="431435"/>
                          <a:pt x="1440618" y="471647"/>
                          <a:pt x="1457094" y="456201"/>
                        </a:cubicBezTo>
                        <a:cubicBezTo>
                          <a:pt x="1473570" y="440755"/>
                          <a:pt x="1484376" y="409175"/>
                          <a:pt x="1487130" y="377789"/>
                        </a:cubicBezTo>
                        <a:cubicBezTo>
                          <a:pt x="1507724" y="339689"/>
                          <a:pt x="1435573" y="350657"/>
                          <a:pt x="1447599" y="305054"/>
                        </a:cubicBezTo>
                        <a:cubicBezTo>
                          <a:pt x="1449658" y="266954"/>
                          <a:pt x="1493228" y="244503"/>
                          <a:pt x="1511843" y="211022"/>
                        </a:cubicBezTo>
                        <a:cubicBezTo>
                          <a:pt x="1530458" y="177542"/>
                          <a:pt x="1502652" y="106239"/>
                          <a:pt x="1559287" y="104171"/>
                        </a:cubicBezTo>
                        <a:cubicBezTo>
                          <a:pt x="1615922" y="102103"/>
                          <a:pt x="1816028" y="151715"/>
                          <a:pt x="1851654" y="198616"/>
                        </a:cubicBezTo>
                        <a:cubicBezTo>
                          <a:pt x="1887280" y="245517"/>
                          <a:pt x="1759659" y="393814"/>
                          <a:pt x="1773045" y="385576"/>
                        </a:cubicBezTo>
                        <a:cubicBezTo>
                          <a:pt x="1842187" y="377338"/>
                          <a:pt x="1880717" y="194639"/>
                          <a:pt x="1928256" y="167774"/>
                        </a:cubicBezTo>
                        <a:cubicBezTo>
                          <a:pt x="1975795" y="140909"/>
                          <a:pt x="2045096" y="190092"/>
                          <a:pt x="2058278" y="224388"/>
                        </a:cubicBezTo>
                        <a:cubicBezTo>
                          <a:pt x="2071460" y="258684"/>
                          <a:pt x="1980679" y="364843"/>
                          <a:pt x="2007349" y="373552"/>
                        </a:cubicBezTo>
                        <a:cubicBezTo>
                          <a:pt x="2034019" y="382261"/>
                          <a:pt x="2086257" y="246528"/>
                          <a:pt x="2126858" y="217857"/>
                        </a:cubicBezTo>
                        <a:cubicBezTo>
                          <a:pt x="2167459" y="189186"/>
                          <a:pt x="2189451" y="245615"/>
                          <a:pt x="2218298" y="247248"/>
                        </a:cubicBezTo>
                        <a:cubicBezTo>
                          <a:pt x="2247145" y="248881"/>
                          <a:pt x="2279802" y="185744"/>
                          <a:pt x="2303206" y="178668"/>
                        </a:cubicBezTo>
                        <a:cubicBezTo>
                          <a:pt x="2326610" y="171592"/>
                          <a:pt x="2342394" y="221667"/>
                          <a:pt x="2358723" y="204794"/>
                        </a:cubicBezTo>
                        <a:cubicBezTo>
                          <a:pt x="2375052" y="187921"/>
                          <a:pt x="2375096" y="125093"/>
                          <a:pt x="2397912" y="126417"/>
                        </a:cubicBezTo>
                        <a:cubicBezTo>
                          <a:pt x="2430525" y="186524"/>
                          <a:pt x="2479834" y="173005"/>
                          <a:pt x="2515212" y="176815"/>
                        </a:cubicBezTo>
                        <a:cubicBezTo>
                          <a:pt x="2550591" y="180625"/>
                          <a:pt x="2574216" y="183258"/>
                          <a:pt x="2613449" y="175403"/>
                        </a:cubicBezTo>
                        <a:cubicBezTo>
                          <a:pt x="2652682" y="167548"/>
                          <a:pt x="2690287" y="106823"/>
                          <a:pt x="2737546" y="83963"/>
                        </a:cubicBezTo>
                        <a:cubicBezTo>
                          <a:pt x="2862864" y="124293"/>
                          <a:pt x="2926958" y="135669"/>
                          <a:pt x="2979209" y="132948"/>
                        </a:cubicBezTo>
                        <a:cubicBezTo>
                          <a:pt x="3031460" y="130227"/>
                          <a:pt x="2918793" y="28445"/>
                          <a:pt x="2933489" y="5585"/>
                        </a:cubicBezTo>
                        <a:cubicBezTo>
                          <a:pt x="2937163" y="-130"/>
                          <a:pt x="2943286" y="-1015"/>
                          <a:pt x="2950864" y="942"/>
                        </a:cubicBez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grpSp>
            <p:sp>
              <p:nvSpPr>
                <p:cNvPr id="70" name="Wales"/>
                <p:cNvSpPr/>
                <p:nvPr/>
              </p:nvSpPr>
              <p:spPr bwMode="gray">
                <a:xfrm>
                  <a:off x="4246901" y="4758927"/>
                  <a:ext cx="883706" cy="1096757"/>
                </a:xfrm>
                <a:custGeom>
                  <a:avLst/>
                  <a:gdLst/>
                  <a:ahLst/>
                  <a:cxnLst/>
                  <a:rect l="l" t="t" r="r" b="b"/>
                  <a:pathLst>
                    <a:path w="2336279" h="2899526">
                      <a:moveTo>
                        <a:pt x="817561" y="465"/>
                      </a:moveTo>
                      <a:cubicBezTo>
                        <a:pt x="852997" y="3281"/>
                        <a:pt x="895100" y="18682"/>
                        <a:pt x="922137" y="41235"/>
                      </a:cubicBezTo>
                      <a:cubicBezTo>
                        <a:pt x="958186" y="71306"/>
                        <a:pt x="972591" y="161405"/>
                        <a:pt x="1001448" y="182475"/>
                      </a:cubicBezTo>
                      <a:cubicBezTo>
                        <a:pt x="1030305" y="203545"/>
                        <a:pt x="1034769" y="131565"/>
                        <a:pt x="1095278" y="167657"/>
                      </a:cubicBezTo>
                      <a:cubicBezTo>
                        <a:pt x="1155787" y="203749"/>
                        <a:pt x="1003304" y="288905"/>
                        <a:pt x="1007663" y="309818"/>
                      </a:cubicBezTo>
                      <a:cubicBezTo>
                        <a:pt x="1012022" y="330731"/>
                        <a:pt x="1080260" y="282089"/>
                        <a:pt x="1121434" y="293136"/>
                      </a:cubicBezTo>
                      <a:cubicBezTo>
                        <a:pt x="1162608" y="274792"/>
                        <a:pt x="1266420" y="217392"/>
                        <a:pt x="1290633" y="196489"/>
                      </a:cubicBezTo>
                      <a:cubicBezTo>
                        <a:pt x="1314846" y="175586"/>
                        <a:pt x="1229997" y="126643"/>
                        <a:pt x="1273245" y="131792"/>
                      </a:cubicBezTo>
                      <a:cubicBezTo>
                        <a:pt x="1316494" y="136941"/>
                        <a:pt x="1434472" y="210757"/>
                        <a:pt x="1519939" y="200460"/>
                      </a:cubicBezTo>
                      <a:cubicBezTo>
                        <a:pt x="1605406" y="190163"/>
                        <a:pt x="1669897" y="83748"/>
                        <a:pt x="1753305" y="113610"/>
                      </a:cubicBezTo>
                      <a:cubicBezTo>
                        <a:pt x="1813853" y="163066"/>
                        <a:pt x="1883875" y="259566"/>
                        <a:pt x="1952867" y="286251"/>
                      </a:cubicBezTo>
                      <a:cubicBezTo>
                        <a:pt x="1953530" y="271052"/>
                        <a:pt x="1950811" y="255813"/>
                        <a:pt x="1945226" y="241001"/>
                      </a:cubicBezTo>
                      <a:lnTo>
                        <a:pt x="1980679" y="274238"/>
                      </a:lnTo>
                      <a:lnTo>
                        <a:pt x="2066648" y="305500"/>
                      </a:lnTo>
                      <a:lnTo>
                        <a:pt x="2101817" y="352392"/>
                      </a:lnTo>
                      <a:lnTo>
                        <a:pt x="2101817" y="407100"/>
                      </a:lnTo>
                      <a:lnTo>
                        <a:pt x="2051017" y="411007"/>
                      </a:lnTo>
                      <a:lnTo>
                        <a:pt x="2070556" y="442269"/>
                      </a:lnTo>
                      <a:lnTo>
                        <a:pt x="2113541" y="473531"/>
                      </a:lnTo>
                      <a:lnTo>
                        <a:pt x="2144802" y="461807"/>
                      </a:lnTo>
                      <a:lnTo>
                        <a:pt x="2133079" y="504792"/>
                      </a:lnTo>
                      <a:lnTo>
                        <a:pt x="2144802" y="536054"/>
                      </a:lnTo>
                      <a:lnTo>
                        <a:pt x="2156525" y="575131"/>
                      </a:lnTo>
                      <a:lnTo>
                        <a:pt x="2164341" y="610300"/>
                      </a:lnTo>
                      <a:lnTo>
                        <a:pt x="2183879" y="625931"/>
                      </a:lnTo>
                      <a:lnTo>
                        <a:pt x="2195602" y="649377"/>
                      </a:lnTo>
                      <a:lnTo>
                        <a:pt x="2215141" y="653284"/>
                      </a:lnTo>
                      <a:lnTo>
                        <a:pt x="2238587" y="645469"/>
                      </a:lnTo>
                      <a:lnTo>
                        <a:pt x="2273756" y="661100"/>
                      </a:lnTo>
                      <a:lnTo>
                        <a:pt x="2281571" y="739254"/>
                      </a:lnTo>
                      <a:lnTo>
                        <a:pt x="2246402" y="754884"/>
                      </a:lnTo>
                      <a:lnTo>
                        <a:pt x="2219048" y="782238"/>
                      </a:lnTo>
                      <a:lnTo>
                        <a:pt x="2179971" y="739254"/>
                      </a:lnTo>
                      <a:lnTo>
                        <a:pt x="2164341" y="707992"/>
                      </a:lnTo>
                      <a:lnTo>
                        <a:pt x="2133079" y="711900"/>
                      </a:lnTo>
                      <a:lnTo>
                        <a:pt x="2113541" y="727531"/>
                      </a:lnTo>
                      <a:lnTo>
                        <a:pt x="2082279" y="707992"/>
                      </a:lnTo>
                      <a:lnTo>
                        <a:pt x="2054925" y="688454"/>
                      </a:lnTo>
                      <a:lnTo>
                        <a:pt x="2011941" y="739254"/>
                      </a:lnTo>
                      <a:lnTo>
                        <a:pt x="1968956" y="739254"/>
                      </a:lnTo>
                      <a:lnTo>
                        <a:pt x="1945510" y="739254"/>
                      </a:lnTo>
                      <a:lnTo>
                        <a:pt x="1941602" y="766607"/>
                      </a:lnTo>
                      <a:lnTo>
                        <a:pt x="1941602" y="786146"/>
                      </a:lnTo>
                      <a:lnTo>
                        <a:pt x="1910341" y="801777"/>
                      </a:lnTo>
                      <a:lnTo>
                        <a:pt x="1929879" y="829131"/>
                      </a:lnTo>
                      <a:lnTo>
                        <a:pt x="1902525" y="848669"/>
                      </a:lnTo>
                      <a:lnTo>
                        <a:pt x="1906433" y="879931"/>
                      </a:lnTo>
                      <a:lnTo>
                        <a:pt x="1890802" y="907284"/>
                      </a:lnTo>
                      <a:lnTo>
                        <a:pt x="1910341" y="942454"/>
                      </a:lnTo>
                      <a:lnTo>
                        <a:pt x="1929879" y="950269"/>
                      </a:lnTo>
                      <a:lnTo>
                        <a:pt x="1968956" y="930731"/>
                      </a:lnTo>
                      <a:lnTo>
                        <a:pt x="1972864" y="954177"/>
                      </a:lnTo>
                      <a:lnTo>
                        <a:pt x="2008033" y="973715"/>
                      </a:lnTo>
                      <a:lnTo>
                        <a:pt x="2031479" y="969807"/>
                      </a:lnTo>
                      <a:lnTo>
                        <a:pt x="2027571" y="993254"/>
                      </a:lnTo>
                      <a:lnTo>
                        <a:pt x="2074464" y="1020607"/>
                      </a:lnTo>
                      <a:lnTo>
                        <a:pt x="2058833" y="1044054"/>
                      </a:lnTo>
                      <a:lnTo>
                        <a:pt x="2015848" y="1036238"/>
                      </a:lnTo>
                      <a:lnTo>
                        <a:pt x="2008033" y="1075315"/>
                      </a:lnTo>
                      <a:lnTo>
                        <a:pt x="2000217" y="1118300"/>
                      </a:lnTo>
                      <a:lnTo>
                        <a:pt x="1988494" y="1165192"/>
                      </a:lnTo>
                      <a:lnTo>
                        <a:pt x="1965048" y="1192546"/>
                      </a:lnTo>
                      <a:lnTo>
                        <a:pt x="1945510" y="1227715"/>
                      </a:lnTo>
                      <a:lnTo>
                        <a:pt x="1910341" y="1231623"/>
                      </a:lnTo>
                      <a:lnTo>
                        <a:pt x="1933787" y="1309777"/>
                      </a:lnTo>
                      <a:lnTo>
                        <a:pt x="1968956" y="1290238"/>
                      </a:lnTo>
                      <a:lnTo>
                        <a:pt x="1972864" y="1270700"/>
                      </a:lnTo>
                      <a:lnTo>
                        <a:pt x="2011941" y="1251161"/>
                      </a:lnTo>
                      <a:lnTo>
                        <a:pt x="2043202" y="1255069"/>
                      </a:lnTo>
                      <a:lnTo>
                        <a:pt x="2043202" y="1274607"/>
                      </a:lnTo>
                      <a:lnTo>
                        <a:pt x="2031479" y="1301961"/>
                      </a:lnTo>
                      <a:lnTo>
                        <a:pt x="2035387" y="1333223"/>
                      </a:lnTo>
                      <a:lnTo>
                        <a:pt x="2004125" y="1325407"/>
                      </a:lnTo>
                      <a:lnTo>
                        <a:pt x="2008033" y="1352761"/>
                      </a:lnTo>
                      <a:lnTo>
                        <a:pt x="1957233" y="1356669"/>
                      </a:lnTo>
                      <a:lnTo>
                        <a:pt x="1910341" y="1372300"/>
                      </a:lnTo>
                      <a:lnTo>
                        <a:pt x="1871264" y="1395746"/>
                      </a:lnTo>
                      <a:lnTo>
                        <a:pt x="1832187" y="1427007"/>
                      </a:lnTo>
                      <a:lnTo>
                        <a:pt x="1847817" y="1466084"/>
                      </a:lnTo>
                      <a:lnTo>
                        <a:pt x="1898617" y="1485623"/>
                      </a:lnTo>
                      <a:lnTo>
                        <a:pt x="1902525" y="1516884"/>
                      </a:lnTo>
                      <a:lnTo>
                        <a:pt x="1953325" y="1536423"/>
                      </a:lnTo>
                      <a:lnTo>
                        <a:pt x="1988494" y="1567684"/>
                      </a:lnTo>
                      <a:lnTo>
                        <a:pt x="2031479" y="1563777"/>
                      </a:lnTo>
                      <a:lnTo>
                        <a:pt x="2066648" y="1559869"/>
                      </a:lnTo>
                      <a:lnTo>
                        <a:pt x="2078371" y="1579407"/>
                      </a:lnTo>
                      <a:lnTo>
                        <a:pt x="2054925" y="1606761"/>
                      </a:lnTo>
                      <a:lnTo>
                        <a:pt x="2031479" y="1630207"/>
                      </a:lnTo>
                      <a:lnTo>
                        <a:pt x="2039294" y="1661469"/>
                      </a:lnTo>
                      <a:lnTo>
                        <a:pt x="2078371" y="1684915"/>
                      </a:lnTo>
                      <a:lnTo>
                        <a:pt x="2019756" y="1696638"/>
                      </a:lnTo>
                      <a:lnTo>
                        <a:pt x="2000217" y="1712269"/>
                      </a:lnTo>
                      <a:lnTo>
                        <a:pt x="2000217" y="1723992"/>
                      </a:lnTo>
                      <a:lnTo>
                        <a:pt x="1980679" y="1727900"/>
                      </a:lnTo>
                      <a:lnTo>
                        <a:pt x="1976771" y="1755254"/>
                      </a:lnTo>
                      <a:lnTo>
                        <a:pt x="1957233" y="1798238"/>
                      </a:lnTo>
                      <a:lnTo>
                        <a:pt x="1941602" y="1833407"/>
                      </a:lnTo>
                      <a:lnTo>
                        <a:pt x="1972864" y="1852946"/>
                      </a:lnTo>
                      <a:lnTo>
                        <a:pt x="1918156" y="1876392"/>
                      </a:lnTo>
                      <a:lnTo>
                        <a:pt x="1953325" y="1907654"/>
                      </a:lnTo>
                      <a:lnTo>
                        <a:pt x="1929879" y="1927192"/>
                      </a:lnTo>
                      <a:lnTo>
                        <a:pt x="1925971" y="1954546"/>
                      </a:lnTo>
                      <a:lnTo>
                        <a:pt x="1961141" y="1989715"/>
                      </a:lnTo>
                      <a:lnTo>
                        <a:pt x="1961141" y="1997531"/>
                      </a:lnTo>
                      <a:lnTo>
                        <a:pt x="1957233" y="2028792"/>
                      </a:lnTo>
                      <a:lnTo>
                        <a:pt x="1988494" y="2106946"/>
                      </a:lnTo>
                      <a:lnTo>
                        <a:pt x="2031479" y="2134300"/>
                      </a:lnTo>
                      <a:lnTo>
                        <a:pt x="2023664" y="2177284"/>
                      </a:lnTo>
                      <a:lnTo>
                        <a:pt x="2066648" y="2161654"/>
                      </a:lnTo>
                      <a:lnTo>
                        <a:pt x="2062741" y="2192915"/>
                      </a:lnTo>
                      <a:lnTo>
                        <a:pt x="2148710" y="2161654"/>
                      </a:lnTo>
                      <a:lnTo>
                        <a:pt x="2187787" y="2177284"/>
                      </a:lnTo>
                      <a:lnTo>
                        <a:pt x="2230771" y="2235900"/>
                      </a:lnTo>
                      <a:lnTo>
                        <a:pt x="2250310" y="2271069"/>
                      </a:lnTo>
                      <a:lnTo>
                        <a:pt x="2265941" y="2290607"/>
                      </a:lnTo>
                      <a:lnTo>
                        <a:pt x="2301110" y="2282792"/>
                      </a:lnTo>
                      <a:lnTo>
                        <a:pt x="2316741" y="2298423"/>
                      </a:lnTo>
                      <a:lnTo>
                        <a:pt x="2336279" y="2321869"/>
                      </a:lnTo>
                      <a:lnTo>
                        <a:pt x="2316741" y="2380484"/>
                      </a:lnTo>
                      <a:lnTo>
                        <a:pt x="2328464" y="2411746"/>
                      </a:lnTo>
                      <a:lnTo>
                        <a:pt x="2308925" y="2450823"/>
                      </a:lnTo>
                      <a:lnTo>
                        <a:pt x="2328464" y="2497715"/>
                      </a:lnTo>
                      <a:lnTo>
                        <a:pt x="2312833" y="2521161"/>
                      </a:lnTo>
                      <a:lnTo>
                        <a:pt x="2312833" y="2552423"/>
                      </a:lnTo>
                      <a:lnTo>
                        <a:pt x="2332371" y="2579777"/>
                      </a:lnTo>
                      <a:lnTo>
                        <a:pt x="2332371" y="2585846"/>
                      </a:lnTo>
                      <a:cubicBezTo>
                        <a:pt x="2305484" y="2587164"/>
                        <a:pt x="2216666" y="2650221"/>
                        <a:pt x="2168282" y="2668051"/>
                      </a:cubicBezTo>
                      <a:cubicBezTo>
                        <a:pt x="2118482" y="2686403"/>
                        <a:pt x="2066304" y="2672583"/>
                        <a:pt x="2035711" y="2681648"/>
                      </a:cubicBezTo>
                      <a:cubicBezTo>
                        <a:pt x="2005118" y="2690713"/>
                        <a:pt x="2002851" y="2700910"/>
                        <a:pt x="1984722" y="2722439"/>
                      </a:cubicBezTo>
                      <a:cubicBezTo>
                        <a:pt x="1966593" y="2743968"/>
                        <a:pt x="1919003" y="2758131"/>
                        <a:pt x="1899741" y="2783625"/>
                      </a:cubicBezTo>
                      <a:cubicBezTo>
                        <a:pt x="1880479" y="2809119"/>
                        <a:pt x="1899741" y="2858409"/>
                        <a:pt x="1869148" y="2875405"/>
                      </a:cubicBezTo>
                      <a:cubicBezTo>
                        <a:pt x="1838555" y="2892401"/>
                        <a:pt x="1756972" y="2896934"/>
                        <a:pt x="1716181" y="2899200"/>
                      </a:cubicBezTo>
                      <a:cubicBezTo>
                        <a:pt x="1675390" y="2901466"/>
                        <a:pt x="1654994" y="2891268"/>
                        <a:pt x="1624401" y="2889002"/>
                      </a:cubicBezTo>
                      <a:cubicBezTo>
                        <a:pt x="1593808" y="2886736"/>
                        <a:pt x="1563214" y="2891268"/>
                        <a:pt x="1532621" y="2872006"/>
                      </a:cubicBezTo>
                      <a:cubicBezTo>
                        <a:pt x="1502028" y="2852744"/>
                        <a:pt x="1509393" y="2813086"/>
                        <a:pt x="1474834" y="2793824"/>
                      </a:cubicBezTo>
                      <a:cubicBezTo>
                        <a:pt x="1440275" y="2774562"/>
                        <a:pt x="1423278" y="2787591"/>
                        <a:pt x="1400050" y="2766629"/>
                      </a:cubicBezTo>
                      <a:cubicBezTo>
                        <a:pt x="1376822" y="2745667"/>
                        <a:pt x="1368890" y="2700344"/>
                        <a:pt x="1349061" y="2668051"/>
                      </a:cubicBezTo>
                      <a:cubicBezTo>
                        <a:pt x="1329232" y="2635758"/>
                        <a:pt x="1308837" y="2585336"/>
                        <a:pt x="1281076" y="2572872"/>
                      </a:cubicBezTo>
                      <a:cubicBezTo>
                        <a:pt x="1253316" y="2560408"/>
                        <a:pt x="1191563" y="2580237"/>
                        <a:pt x="1168901" y="2593267"/>
                      </a:cubicBezTo>
                      <a:cubicBezTo>
                        <a:pt x="1146239" y="2606297"/>
                        <a:pt x="1164935" y="2638024"/>
                        <a:pt x="1145106" y="2651054"/>
                      </a:cubicBezTo>
                      <a:cubicBezTo>
                        <a:pt x="1125277" y="2664084"/>
                        <a:pt x="1074855" y="2647088"/>
                        <a:pt x="1049927" y="2647655"/>
                      </a:cubicBezTo>
                      <a:cubicBezTo>
                        <a:pt x="1024999" y="2648222"/>
                        <a:pt x="1017391" y="2679094"/>
                        <a:pt x="995539" y="2681648"/>
                      </a:cubicBezTo>
                      <a:cubicBezTo>
                        <a:pt x="973687" y="2684202"/>
                        <a:pt x="931846" y="2682244"/>
                        <a:pt x="918815" y="2662981"/>
                      </a:cubicBezTo>
                      <a:cubicBezTo>
                        <a:pt x="905785" y="2643719"/>
                        <a:pt x="905135" y="2586757"/>
                        <a:pt x="917356" y="2566073"/>
                      </a:cubicBezTo>
                      <a:cubicBezTo>
                        <a:pt x="929577" y="2545389"/>
                        <a:pt x="979676" y="2558142"/>
                        <a:pt x="998938" y="2552476"/>
                      </a:cubicBezTo>
                      <a:cubicBezTo>
                        <a:pt x="1018201" y="2546811"/>
                        <a:pt x="1059558" y="2536046"/>
                        <a:pt x="1063524" y="2528681"/>
                      </a:cubicBezTo>
                      <a:cubicBezTo>
                        <a:pt x="1067490" y="2521316"/>
                        <a:pt x="1034631" y="2525282"/>
                        <a:pt x="1019334" y="2518483"/>
                      </a:cubicBezTo>
                      <a:cubicBezTo>
                        <a:pt x="1004037" y="2511684"/>
                        <a:pt x="988740" y="2489023"/>
                        <a:pt x="971744" y="2487890"/>
                      </a:cubicBezTo>
                      <a:cubicBezTo>
                        <a:pt x="954748" y="2486757"/>
                        <a:pt x="938318" y="2502053"/>
                        <a:pt x="920755" y="2501487"/>
                      </a:cubicBezTo>
                      <a:cubicBezTo>
                        <a:pt x="903192" y="2500921"/>
                        <a:pt x="882797" y="2495256"/>
                        <a:pt x="866367" y="2484492"/>
                      </a:cubicBezTo>
                      <a:cubicBezTo>
                        <a:pt x="849937" y="2473728"/>
                        <a:pt x="832374" y="2437468"/>
                        <a:pt x="825575" y="2416506"/>
                      </a:cubicBezTo>
                      <a:cubicBezTo>
                        <a:pt x="818777" y="2395544"/>
                        <a:pt x="845971" y="2366650"/>
                        <a:pt x="815378" y="2355319"/>
                      </a:cubicBezTo>
                      <a:cubicBezTo>
                        <a:pt x="784785" y="2343988"/>
                        <a:pt x="818778" y="2396110"/>
                        <a:pt x="784785" y="2413106"/>
                      </a:cubicBezTo>
                      <a:cubicBezTo>
                        <a:pt x="750793" y="2430102"/>
                        <a:pt x="621055" y="2414239"/>
                        <a:pt x="580830" y="2423304"/>
                      </a:cubicBezTo>
                      <a:cubicBezTo>
                        <a:pt x="540606" y="2432369"/>
                        <a:pt x="568366" y="2452198"/>
                        <a:pt x="560434" y="2467495"/>
                      </a:cubicBezTo>
                      <a:cubicBezTo>
                        <a:pt x="552502" y="2482792"/>
                        <a:pt x="544004" y="2499788"/>
                        <a:pt x="533240" y="2515084"/>
                      </a:cubicBezTo>
                      <a:cubicBezTo>
                        <a:pt x="522476" y="2530380"/>
                        <a:pt x="499814" y="2555308"/>
                        <a:pt x="478852" y="2559274"/>
                      </a:cubicBezTo>
                      <a:cubicBezTo>
                        <a:pt x="457890" y="2563240"/>
                        <a:pt x="430454" y="2538290"/>
                        <a:pt x="407467" y="2538879"/>
                      </a:cubicBezTo>
                      <a:cubicBezTo>
                        <a:pt x="384480" y="2539468"/>
                        <a:pt x="371688" y="2607127"/>
                        <a:pt x="350726" y="2615059"/>
                      </a:cubicBezTo>
                      <a:cubicBezTo>
                        <a:pt x="329764" y="2622991"/>
                        <a:pt x="299499" y="2587058"/>
                        <a:pt x="281695" y="2586469"/>
                      </a:cubicBezTo>
                      <a:cubicBezTo>
                        <a:pt x="263891" y="2585880"/>
                        <a:pt x="257900" y="2575137"/>
                        <a:pt x="234105" y="2559274"/>
                      </a:cubicBezTo>
                      <a:cubicBezTo>
                        <a:pt x="210310" y="2543411"/>
                        <a:pt x="238071" y="2530380"/>
                        <a:pt x="237505" y="2518483"/>
                      </a:cubicBezTo>
                      <a:cubicBezTo>
                        <a:pt x="236939" y="2506586"/>
                        <a:pt x="183116" y="2489590"/>
                        <a:pt x="193314" y="2481092"/>
                      </a:cubicBezTo>
                      <a:cubicBezTo>
                        <a:pt x="203513" y="2472594"/>
                        <a:pt x="279995" y="2480525"/>
                        <a:pt x="312288" y="2477692"/>
                      </a:cubicBezTo>
                      <a:cubicBezTo>
                        <a:pt x="344581" y="2474859"/>
                        <a:pt x="353646" y="2455597"/>
                        <a:pt x="373475" y="2447099"/>
                      </a:cubicBezTo>
                      <a:cubicBezTo>
                        <a:pt x="393304" y="2438601"/>
                        <a:pt x="437494" y="2434635"/>
                        <a:pt x="431262" y="2426703"/>
                      </a:cubicBezTo>
                      <a:cubicBezTo>
                        <a:pt x="425030" y="2418771"/>
                        <a:pt x="357612" y="2455598"/>
                        <a:pt x="322486" y="2450499"/>
                      </a:cubicBezTo>
                      <a:cubicBezTo>
                        <a:pt x="287360" y="2445400"/>
                        <a:pt x="217109" y="2440867"/>
                        <a:pt x="183117" y="2433502"/>
                      </a:cubicBezTo>
                      <a:cubicBezTo>
                        <a:pt x="149125" y="2426137"/>
                        <a:pt x="149124" y="2475992"/>
                        <a:pt x="135527" y="2477692"/>
                      </a:cubicBezTo>
                      <a:cubicBezTo>
                        <a:pt x="121930" y="2479392"/>
                        <a:pt x="128729" y="2447099"/>
                        <a:pt x="118531" y="2436901"/>
                      </a:cubicBezTo>
                      <a:cubicBezTo>
                        <a:pt x="108333" y="2426703"/>
                        <a:pt x="73207" y="2425571"/>
                        <a:pt x="74340" y="2416506"/>
                      </a:cubicBezTo>
                      <a:cubicBezTo>
                        <a:pt x="75473" y="2407441"/>
                        <a:pt x="95303" y="2400643"/>
                        <a:pt x="108333" y="2389312"/>
                      </a:cubicBezTo>
                      <a:cubicBezTo>
                        <a:pt x="121364" y="2377981"/>
                        <a:pt x="134393" y="2351353"/>
                        <a:pt x="152523" y="2348520"/>
                      </a:cubicBezTo>
                      <a:cubicBezTo>
                        <a:pt x="170653" y="2345687"/>
                        <a:pt x="192182" y="2376848"/>
                        <a:pt x="196714" y="2362118"/>
                      </a:cubicBezTo>
                      <a:cubicBezTo>
                        <a:pt x="201246" y="2347388"/>
                        <a:pt x="212010" y="2260707"/>
                        <a:pt x="189915" y="2243144"/>
                      </a:cubicBezTo>
                      <a:cubicBezTo>
                        <a:pt x="167820" y="2225581"/>
                        <a:pt x="121363" y="2222182"/>
                        <a:pt x="81139" y="2222748"/>
                      </a:cubicBezTo>
                      <a:cubicBezTo>
                        <a:pt x="40915" y="2223314"/>
                        <a:pt x="19551" y="2254092"/>
                        <a:pt x="5954" y="2249408"/>
                      </a:cubicBezTo>
                      <a:cubicBezTo>
                        <a:pt x="-7643" y="2244724"/>
                        <a:pt x="1988" y="2212061"/>
                        <a:pt x="35481" y="2184845"/>
                      </a:cubicBezTo>
                      <a:cubicBezTo>
                        <a:pt x="68974" y="2157629"/>
                        <a:pt x="169519" y="2117685"/>
                        <a:pt x="206911" y="2086111"/>
                      </a:cubicBezTo>
                      <a:cubicBezTo>
                        <a:pt x="244303" y="2054537"/>
                        <a:pt x="200680" y="2014827"/>
                        <a:pt x="223908" y="2005196"/>
                      </a:cubicBezTo>
                      <a:cubicBezTo>
                        <a:pt x="247136" y="1995565"/>
                        <a:pt x="266965" y="2006329"/>
                        <a:pt x="281695" y="2008595"/>
                      </a:cubicBezTo>
                      <a:cubicBezTo>
                        <a:pt x="296425" y="2010861"/>
                        <a:pt x="296213" y="2049847"/>
                        <a:pt x="312288" y="2049386"/>
                      </a:cubicBezTo>
                      <a:cubicBezTo>
                        <a:pt x="328363" y="2048925"/>
                        <a:pt x="362850" y="2001865"/>
                        <a:pt x="378147" y="2005831"/>
                      </a:cubicBezTo>
                      <a:cubicBezTo>
                        <a:pt x="422337" y="1992953"/>
                        <a:pt x="408124" y="2024828"/>
                        <a:pt x="427863" y="2015393"/>
                      </a:cubicBezTo>
                      <a:cubicBezTo>
                        <a:pt x="447602" y="2005958"/>
                        <a:pt x="470520" y="1971314"/>
                        <a:pt x="496581" y="1949219"/>
                      </a:cubicBezTo>
                      <a:cubicBezTo>
                        <a:pt x="522642" y="1927124"/>
                        <a:pt x="535062" y="1876325"/>
                        <a:pt x="570632" y="1859027"/>
                      </a:cubicBezTo>
                      <a:cubicBezTo>
                        <a:pt x="606202" y="1841729"/>
                        <a:pt x="664996" y="1864587"/>
                        <a:pt x="710001" y="1845431"/>
                      </a:cubicBezTo>
                      <a:cubicBezTo>
                        <a:pt x="755006" y="1826275"/>
                        <a:pt x="777156" y="1784041"/>
                        <a:pt x="840666" y="1744089"/>
                      </a:cubicBezTo>
                      <a:cubicBezTo>
                        <a:pt x="907893" y="1748742"/>
                        <a:pt x="927786" y="1722118"/>
                        <a:pt x="957246" y="1694924"/>
                      </a:cubicBezTo>
                      <a:cubicBezTo>
                        <a:pt x="986706" y="1667730"/>
                        <a:pt x="1012470" y="1632963"/>
                        <a:pt x="1039729" y="1573490"/>
                      </a:cubicBezTo>
                      <a:cubicBezTo>
                        <a:pt x="1066988" y="1514017"/>
                        <a:pt x="1101091" y="1438650"/>
                        <a:pt x="1120797" y="1338084"/>
                      </a:cubicBezTo>
                      <a:cubicBezTo>
                        <a:pt x="1147938" y="1285840"/>
                        <a:pt x="1210615" y="1278796"/>
                        <a:pt x="1202573" y="1260026"/>
                      </a:cubicBezTo>
                      <a:cubicBezTo>
                        <a:pt x="1194531" y="1241256"/>
                        <a:pt x="1119110" y="1293978"/>
                        <a:pt x="1094848" y="1273785"/>
                      </a:cubicBezTo>
                      <a:cubicBezTo>
                        <a:pt x="1070586" y="1253592"/>
                        <a:pt x="1051983" y="1180919"/>
                        <a:pt x="1057002" y="1138868"/>
                      </a:cubicBezTo>
                      <a:cubicBezTo>
                        <a:pt x="1062021" y="1096817"/>
                        <a:pt x="1143499" y="1067816"/>
                        <a:pt x="1124964" y="1021478"/>
                      </a:cubicBezTo>
                      <a:cubicBezTo>
                        <a:pt x="1106429" y="975140"/>
                        <a:pt x="1043998" y="940982"/>
                        <a:pt x="1039879" y="888466"/>
                      </a:cubicBezTo>
                      <a:cubicBezTo>
                        <a:pt x="1035760" y="835950"/>
                        <a:pt x="1058032" y="765076"/>
                        <a:pt x="1032289" y="749630"/>
                      </a:cubicBezTo>
                      <a:cubicBezTo>
                        <a:pt x="1006546" y="734184"/>
                        <a:pt x="908722" y="747571"/>
                        <a:pt x="853116" y="761987"/>
                      </a:cubicBezTo>
                      <a:cubicBezTo>
                        <a:pt x="797511" y="776403"/>
                        <a:pt x="759410" y="833038"/>
                        <a:pt x="717191" y="854662"/>
                      </a:cubicBezTo>
                      <a:cubicBezTo>
                        <a:pt x="674972" y="876286"/>
                        <a:pt x="749113" y="914387"/>
                        <a:pt x="729548" y="928803"/>
                      </a:cubicBezTo>
                      <a:cubicBezTo>
                        <a:pt x="709983" y="943219"/>
                        <a:pt x="668058" y="876544"/>
                        <a:pt x="624516" y="873197"/>
                      </a:cubicBezTo>
                      <a:cubicBezTo>
                        <a:pt x="580974" y="869850"/>
                        <a:pt x="509716" y="955442"/>
                        <a:pt x="510746" y="934848"/>
                      </a:cubicBezTo>
                      <a:cubicBezTo>
                        <a:pt x="511776" y="914254"/>
                        <a:pt x="577060" y="797093"/>
                        <a:pt x="622662" y="749983"/>
                      </a:cubicBezTo>
                      <a:cubicBezTo>
                        <a:pt x="668264" y="702873"/>
                        <a:pt x="744479" y="682366"/>
                        <a:pt x="785153" y="644597"/>
                      </a:cubicBezTo>
                      <a:cubicBezTo>
                        <a:pt x="825828" y="606828"/>
                        <a:pt x="853117" y="569970"/>
                        <a:pt x="873241" y="539696"/>
                      </a:cubicBezTo>
                      <a:cubicBezTo>
                        <a:pt x="893365" y="509422"/>
                        <a:pt x="854514" y="497897"/>
                        <a:pt x="873240" y="462953"/>
                      </a:cubicBezTo>
                      <a:cubicBezTo>
                        <a:pt x="891966" y="428009"/>
                        <a:pt x="994307" y="335473"/>
                        <a:pt x="985598" y="330030"/>
                      </a:cubicBezTo>
                      <a:cubicBezTo>
                        <a:pt x="976890" y="324587"/>
                        <a:pt x="888083" y="421117"/>
                        <a:pt x="853646" y="430296"/>
                      </a:cubicBezTo>
                      <a:cubicBezTo>
                        <a:pt x="819209" y="439475"/>
                        <a:pt x="808308" y="389327"/>
                        <a:pt x="778975" y="385105"/>
                      </a:cubicBezTo>
                      <a:cubicBezTo>
                        <a:pt x="749642" y="380883"/>
                        <a:pt x="747054" y="349065"/>
                        <a:pt x="723370" y="323322"/>
                      </a:cubicBezTo>
                      <a:cubicBezTo>
                        <a:pt x="699686" y="297579"/>
                        <a:pt x="638431" y="245356"/>
                        <a:pt x="609599" y="216524"/>
                      </a:cubicBezTo>
                      <a:cubicBezTo>
                        <a:pt x="567704" y="210552"/>
                        <a:pt x="546256" y="164743"/>
                        <a:pt x="550375" y="150327"/>
                      </a:cubicBezTo>
                      <a:cubicBezTo>
                        <a:pt x="554495" y="135911"/>
                        <a:pt x="640991" y="200667"/>
                        <a:pt x="661586" y="180072"/>
                      </a:cubicBezTo>
                      <a:cubicBezTo>
                        <a:pt x="682181" y="159477"/>
                        <a:pt x="643051" y="39116"/>
                        <a:pt x="673943" y="26759"/>
                      </a:cubicBezTo>
                      <a:cubicBezTo>
                        <a:pt x="704835" y="14402"/>
                        <a:pt x="747053" y="10284"/>
                        <a:pt x="785153" y="2046"/>
                      </a:cubicBezTo>
                      <a:cubicBezTo>
                        <a:pt x="794678" y="-13"/>
                        <a:pt x="805749" y="-473"/>
                        <a:pt x="817561" y="465"/>
                      </a:cubicBezTo>
                      <a:close/>
                    </a:path>
                  </a:pathLst>
                </a:custGeom>
                <a:solidFill>
                  <a:schemeClr val="accent1"/>
                </a:solidFill>
                <a:ln w="12700" cmpd="sng">
                  <a:solidFill>
                    <a:schemeClr val="tx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653"/>
                </a:p>
              </p:txBody>
            </p:sp>
          </p:grpSp>
        </p:grpSp>
        <p:sp>
          <p:nvSpPr>
            <p:cNvPr id="101" name="Oval 100"/>
            <p:cNvSpPr/>
            <p:nvPr/>
          </p:nvSpPr>
          <p:spPr bwMode="gray">
            <a:xfrm>
              <a:off x="3277612" y="5432412"/>
              <a:ext cx="109900" cy="10990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bwMode="gray">
            <a:xfrm>
              <a:off x="2443894" y="3657397"/>
              <a:ext cx="109900" cy="10990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30"/>
          </p:nvPr>
        </p:nvSpPr>
        <p:spPr/>
        <p:txBody>
          <a:bodyPr/>
          <a:lstStyle/>
          <a:p>
            <a:r>
              <a:rPr lang="en-US" smtClean="0"/>
              <a:t>Health Care IT Advisor research and analysis.</a:t>
            </a:r>
            <a:endParaRPr lang="en-US" dirty="0"/>
          </a:p>
        </p:txBody>
      </p:sp>
    </p:spTree>
    <p:extLst>
      <p:ext uri="{BB962C8B-B14F-4D97-AF65-F5344CB8AC3E}">
        <p14:creationId xmlns:p14="http://schemas.microsoft.com/office/powerpoint/2010/main" val="202737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a:xfrm>
            <a:off x="8809022" y="5844603"/>
            <a:ext cx="2767408" cy="323165"/>
          </a:xfrm>
        </p:spPr>
        <p:txBody>
          <a:bodyPr/>
          <a:lstStyle/>
          <a:p>
            <a:r>
              <a:rPr lang="en-US" dirty="0" smtClean="0"/>
              <a:t>Source: </a:t>
            </a:r>
            <a:r>
              <a:rPr lang="en-US" dirty="0" err="1" smtClean="0"/>
              <a:t>Dydra</a:t>
            </a:r>
            <a:r>
              <a:rPr lang="en-US" dirty="0"/>
              <a:t> L, </a:t>
            </a:r>
            <a:r>
              <a:rPr lang="en-US" dirty="0" smtClean="0"/>
              <a:t>“‘The </a:t>
            </a:r>
            <a:r>
              <a:rPr lang="en-US" dirty="0"/>
              <a:t>genie's out of the bottle on this one': </a:t>
            </a:r>
            <a:r>
              <a:rPr lang="en-US" dirty="0" err="1"/>
              <a:t>Seema</a:t>
            </a:r>
            <a:r>
              <a:rPr lang="en-US" dirty="0"/>
              <a:t> </a:t>
            </a:r>
            <a:r>
              <a:rPr lang="en-US" dirty="0" err="1"/>
              <a:t>Verma</a:t>
            </a:r>
            <a:r>
              <a:rPr lang="en-US" dirty="0"/>
              <a:t> hints at the future of telehealth for CMS </a:t>
            </a:r>
            <a:r>
              <a:rPr lang="en-US" dirty="0" smtClean="0"/>
              <a:t>beneficiaries,” </a:t>
            </a:r>
            <a:r>
              <a:rPr lang="en-US" i="1" dirty="0" smtClean="0"/>
              <a:t>Becker’s Hospital Review</a:t>
            </a:r>
            <a:r>
              <a:rPr lang="en-US" dirty="0" smtClean="0"/>
              <a:t>, April 28, 2020.</a:t>
            </a:r>
            <a:endParaRPr lang="en-US" dirty="0"/>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Don’t ask “What should our telehealth strategy be?”</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Integrate telehealth into existing (or evolving) strategy</a:t>
            </a:r>
            <a:endParaRPr lang="en-US" dirty="0"/>
          </a:p>
        </p:txBody>
      </p:sp>
      <p:sp>
        <p:nvSpPr>
          <p:cNvPr id="6" name="Footer Placeholder 5"/>
          <p:cNvSpPr>
            <a:spLocks noGrp="1"/>
          </p:cNvSpPr>
          <p:nvPr>
            <p:ph type="ftr" sz="quarter" idx="30"/>
          </p:nvPr>
        </p:nvSpPr>
        <p:spPr/>
        <p:txBody>
          <a:bodyPr/>
          <a:lstStyle/>
          <a:p>
            <a:r>
              <a:rPr lang="en-US" smtClean="0"/>
              <a:t>Health Care IT Advisor research and analysis.</a:t>
            </a:r>
            <a:endParaRPr lang="en-US" dirty="0"/>
          </a:p>
        </p:txBody>
      </p:sp>
      <p:sp>
        <p:nvSpPr>
          <p:cNvPr id="7" name="Text Placeholder">
            <a:extLst>
              <a:ext uri="{FF2B5EF4-FFF2-40B4-BE49-F238E27FC236}">
                <a16:creationId xmlns:a16="http://schemas.microsoft.com/office/drawing/2014/main" id="{81C455EC-B1BA-2544-8858-C78597DCD6BA}"/>
              </a:ext>
            </a:extLst>
          </p:cNvPr>
          <p:cNvSpPr txBox="1">
            <a:spLocks/>
          </p:cNvSpPr>
          <p:nvPr/>
        </p:nvSpPr>
        <p:spPr bwMode="gray">
          <a:xfrm>
            <a:off x="8519472" y="2246082"/>
            <a:ext cx="3056957" cy="3277820"/>
          </a:xfrm>
          <a:prstGeom prst="rect">
            <a:avLst/>
          </a:prstGeom>
          <a:ln w="19050">
            <a:solidFill>
              <a:schemeClr val="accent1"/>
            </a:solidFill>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Making the case for reimbursement parity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Provide data on telehealth visits as a </a:t>
            </a: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viable care delivery channel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in their own right </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Demonstrate how telehealth reimbursement parity can help </a:t>
            </a: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meet payers’ and purchasers’ business objectives</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AC43596D-963B-1744-A790-6C0427E06903}"/>
              </a:ext>
            </a:extLst>
          </p:cNvPr>
          <p:cNvSpPr txBox="1"/>
          <p:nvPr/>
        </p:nvSpPr>
        <p:spPr bwMode="gray">
          <a:xfrm>
            <a:off x="8365814" y="2246082"/>
            <a:ext cx="1627818" cy="184666"/>
          </a:xfrm>
          <a:prstGeom prst="rect">
            <a:avLst/>
          </a:prstGeom>
          <a:solidFill>
            <a:schemeClr val="bg1"/>
          </a:solidFill>
          <a:ln w="38100">
            <a:solidFill>
              <a:schemeClr val="bg1"/>
            </a:solidFill>
          </a:ln>
        </p:spPr>
        <p:txBody>
          <a:bodyPr vert="horz" wrap="none" lIns="0" tIns="0" rIns="182880" bIns="0" rtlCol="0">
            <a:spAutoFit/>
          </a:bodyPr>
          <a:lstStyle/>
          <a:p>
            <a:pPr marL="457200" marR="0" lvl="0" indent="-454025" algn="l" defTabSz="914400" rtl="0" eaLnBrk="1" fontAlgn="auto" latinLnBrk="0" hangingPunct="1">
              <a:lnSpc>
                <a:spcPct val="100000"/>
              </a:lnSpc>
              <a:spcBef>
                <a:spcPts val="600"/>
              </a:spcBef>
              <a:spcAft>
                <a:spcPts val="0"/>
              </a:spcAft>
              <a:buClrTx/>
              <a:buSzPct val="200000"/>
              <a:buFontTx/>
              <a:buBlip>
                <a:blip r:embed="rId3"/>
              </a:buBlip>
              <a:tabLst/>
              <a:defRPr/>
            </a:pPr>
            <a:r>
              <a:rPr kumimoji="0" lang="en-US" sz="1800" b="0" i="0" u="none" strike="noStrike" kern="1200" cap="none" spc="30" normalizeH="0" baseline="36000" noProof="0" dirty="0" smtClean="0">
                <a:ln>
                  <a:noFill/>
                </a:ln>
                <a:solidFill>
                  <a:srgbClr val="9E9E9E"/>
                </a:solidFill>
                <a:effectLst/>
                <a:uLnTx/>
                <a:uFillTx/>
                <a:latin typeface="Arial" panose="020B0604020202020204"/>
                <a:ea typeface="+mn-ea"/>
                <a:cs typeface="+mn-cs"/>
              </a:rPr>
              <a:t>NEXT STEPS</a:t>
            </a:r>
            <a:endParaRPr kumimoji="0" lang="en-US" sz="1800" b="0" i="0" u="none" strike="noStrike" kern="1200" cap="none" spc="30" normalizeH="0" baseline="36000" noProof="0" dirty="0">
              <a:ln>
                <a:noFill/>
              </a:ln>
              <a:solidFill>
                <a:srgbClr val="9E9E9E"/>
              </a:solidFill>
              <a:effectLst/>
              <a:uLnTx/>
              <a:uFillTx/>
              <a:latin typeface="Arial" panose="020B0604020202020204"/>
              <a:ea typeface="+mn-ea"/>
              <a:cs typeface="+mn-cs"/>
            </a:endParaRPr>
          </a:p>
        </p:txBody>
      </p:sp>
      <p:grpSp>
        <p:nvGrpSpPr>
          <p:cNvPr id="9" name="Group 8"/>
          <p:cNvGrpSpPr/>
          <p:nvPr/>
        </p:nvGrpSpPr>
        <p:grpSpPr>
          <a:xfrm>
            <a:off x="618176" y="2246082"/>
            <a:ext cx="7161514" cy="1954381"/>
            <a:chOff x="1897425" y="2140265"/>
            <a:chExt cx="7161514" cy="1954381"/>
          </a:xfrm>
        </p:grpSpPr>
        <p:sp>
          <p:nvSpPr>
            <p:cNvPr id="10" name="Text Placeholder">
              <a:extLst>
                <a:ext uri="{FF2B5EF4-FFF2-40B4-BE49-F238E27FC236}">
                  <a16:creationId xmlns:a16="http://schemas.microsoft.com/office/drawing/2014/main" id="{81C455EC-B1BA-2544-8858-C78597DCD6BA}"/>
                </a:ext>
              </a:extLst>
            </p:cNvPr>
            <p:cNvSpPr txBox="1">
              <a:spLocks/>
            </p:cNvSpPr>
            <p:nvPr/>
          </p:nvSpPr>
          <p:spPr bwMode="gray">
            <a:xfrm>
              <a:off x="2055984" y="2140265"/>
              <a:ext cx="7002955" cy="1954381"/>
            </a:xfrm>
            <a:prstGeom prst="rect">
              <a:avLst/>
            </a:prstGeom>
            <a:ln w="19050">
              <a:solidFill>
                <a:schemeClr val="accent1"/>
              </a:solidFill>
              <a:miter lim="800000"/>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dirty="0" smtClean="0"/>
                <a:t>Telehealth prioritization questions</a:t>
              </a:r>
              <a:endParaRPr lang="en-US" sz="1600" b="1" dirty="0"/>
            </a:p>
            <a:p>
              <a:pPr marL="342900" indent="-342900">
                <a:buAutoNum type="arabicPeriod"/>
              </a:pPr>
              <a:r>
                <a:rPr lang="en-US" dirty="0" smtClean="0"/>
                <a:t>What is our unmet need?</a:t>
              </a:r>
            </a:p>
            <a:p>
              <a:pPr marL="342900" indent="-342900">
                <a:buAutoNum type="arabicPeriod"/>
              </a:pPr>
              <a:r>
                <a:rPr lang="en-US" dirty="0" smtClean="0"/>
                <a:t>Can we meet this need with something that already exists?</a:t>
              </a:r>
            </a:p>
            <a:p>
              <a:pPr marL="342900" indent="-342900">
                <a:buAutoNum type="arabicPeriod"/>
              </a:pPr>
              <a:r>
                <a:rPr lang="en-US" dirty="0" smtClean="0"/>
                <a:t>Is it worth the investment of time and resources to build a new solution, or should we hire a vendor to provide this solution?</a:t>
              </a:r>
            </a:p>
          </p:txBody>
        </p:sp>
        <p:sp>
          <p:nvSpPr>
            <p:cNvPr id="11" name="TextBox 10">
              <a:extLst>
                <a:ext uri="{FF2B5EF4-FFF2-40B4-BE49-F238E27FC236}">
                  <a16:creationId xmlns:a16="http://schemas.microsoft.com/office/drawing/2014/main" id="{AC43596D-963B-1744-A790-6C0427E06903}"/>
                </a:ext>
              </a:extLst>
            </p:cNvPr>
            <p:cNvSpPr txBox="1"/>
            <p:nvPr/>
          </p:nvSpPr>
          <p:spPr bwMode="gray">
            <a:xfrm>
              <a:off x="1897425" y="2140265"/>
              <a:ext cx="1531830"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190000"/>
                <a:buBlip>
                  <a:blip r:embed="rId4"/>
                </a:buBlip>
              </a:pPr>
              <a:r>
                <a:rPr lang="en-US" spc="30" baseline="36000" dirty="0" smtClean="0">
                  <a:solidFill>
                    <a:schemeClr val="accent2"/>
                  </a:solidFill>
                </a:rPr>
                <a:t>CHECKLIST</a:t>
              </a:r>
              <a:endParaRPr lang="en-US" spc="30" baseline="36000" dirty="0">
                <a:solidFill>
                  <a:schemeClr val="accent2"/>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276212779"/>
              </p:ext>
            </p:extLst>
          </p:nvPr>
        </p:nvGraphicFramePr>
        <p:xfrm>
          <a:off x="776734" y="4521866"/>
          <a:ext cx="7002956" cy="1661160"/>
        </p:xfrm>
        <a:graphic>
          <a:graphicData uri="http://schemas.openxmlformats.org/drawingml/2006/table">
            <a:tbl>
              <a:tblPr firstRow="1" bandRow="1">
                <a:tableStyleId>{2D5ABB26-0587-4C30-8999-92F81FD0307C}</a:tableStyleId>
              </a:tblPr>
              <a:tblGrid>
                <a:gridCol w="7002956">
                  <a:extLst>
                    <a:ext uri="{9D8B030D-6E8A-4147-A177-3AD203B41FA5}">
                      <a16:colId xmlns:a16="http://schemas.microsoft.com/office/drawing/2014/main" val="20000"/>
                    </a:ext>
                  </a:extLst>
                </a:gridCol>
              </a:tblGrid>
              <a:tr h="1394174">
                <a:tc>
                  <a:txBody>
                    <a:bodyPr/>
                    <a:lstStyle/>
                    <a:p>
                      <a:pPr hangingPunct="0">
                        <a:spcBef>
                          <a:spcPts val="600"/>
                        </a:spcBef>
                      </a:pPr>
                      <a:r>
                        <a:rPr lang="en-US" sz="1500" dirty="0" smtClean="0"/>
                        <a:t>“I think the genie’s out of the bottle. I think it's fair to say that the advent of telehealth has been just completely accelerated, that it’s taken this crisis to push us to a new frontier, but </a:t>
                      </a:r>
                      <a:r>
                        <a:rPr lang="en-US" sz="1500" b="1" dirty="0" smtClean="0"/>
                        <a:t>there's absolutely no going back</a:t>
                      </a:r>
                      <a:r>
                        <a:rPr lang="en-US" sz="1500" dirty="0" smtClean="0"/>
                        <a:t>. ”</a:t>
                      </a:r>
                      <a:endParaRPr lang="en-US" sz="1500" dirty="0"/>
                    </a:p>
                    <a:p>
                      <a:pPr algn="r" hangingPunct="0">
                        <a:spcBef>
                          <a:spcPts val="1800"/>
                        </a:spcBef>
                      </a:pPr>
                      <a:r>
                        <a:rPr lang="en-US" sz="1300" i="1" dirty="0" err="1" smtClean="0"/>
                        <a:t>Seema</a:t>
                      </a:r>
                      <a:r>
                        <a:rPr lang="en-US" sz="1300" i="1" dirty="0" smtClean="0"/>
                        <a:t> </a:t>
                      </a:r>
                      <a:r>
                        <a:rPr lang="en-US" sz="1300" i="1" dirty="0" err="1" smtClean="0"/>
                        <a:t>Verma</a:t>
                      </a:r>
                      <a:r>
                        <a:rPr lang="en-US" sz="1300" i="1" dirty="0" smtClean="0"/>
                        <a:t>,</a:t>
                      </a:r>
                      <a:r>
                        <a:rPr lang="en-US" sz="1300" i="1" baseline="0" dirty="0" smtClean="0"/>
                        <a:t> CMS Administrator</a:t>
                      </a:r>
                      <a:endParaRPr lang="en-US" sz="1300" i="1" dirty="0"/>
                    </a:p>
                  </a:txBody>
                  <a:tcPr marL="274320" marR="274320" marT="274320" marB="274320">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868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07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Tools that provide electronic or digital connections for care and management</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What do we mean by “telehealth”?</a:t>
            </a:r>
            <a:endParaRPr lang="en-US" dirty="0"/>
          </a:p>
        </p:txBody>
      </p:sp>
      <p:sp>
        <p:nvSpPr>
          <p:cNvPr id="7" name="Rectangle 6"/>
          <p:cNvSpPr/>
          <p:nvPr/>
        </p:nvSpPr>
        <p:spPr bwMode="gray">
          <a:xfrm>
            <a:off x="614362" y="1736725"/>
            <a:ext cx="10963275" cy="779965"/>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bwMode="gray">
          <a:xfrm>
            <a:off x="650079" y="1906953"/>
            <a:ext cx="10963653" cy="461665"/>
          </a:xfrm>
          <a:prstGeom prst="rect">
            <a:avLst/>
          </a:prstGeom>
          <a:noFill/>
        </p:spPr>
        <p:txBody>
          <a:bodyPr vert="horz" wrap="square" lIns="0" tIns="0" rIns="0" bIns="0" rtlCol="0">
            <a:spAutoFit/>
          </a:bodyPr>
          <a:lstStyle/>
          <a:p>
            <a:pPr>
              <a:spcBef>
                <a:spcPts val="429"/>
              </a:spcBef>
            </a:pPr>
            <a:r>
              <a:rPr lang="en-US" sz="1500" b="1" dirty="0" smtClean="0"/>
              <a:t>Telehealth</a:t>
            </a:r>
            <a:r>
              <a:rPr lang="en-US" sz="1500" dirty="0" smtClean="0"/>
              <a:t> represents the interactive, electronic exchange of information for the purpose of diagnosis, intervention, or ongoing care management between a patient and/or health care providers situated remotely. </a:t>
            </a:r>
            <a:endParaRPr lang="en-US" sz="1500" dirty="0"/>
          </a:p>
        </p:txBody>
      </p:sp>
      <p:sp>
        <p:nvSpPr>
          <p:cNvPr id="9" name="TextBox 8"/>
          <p:cNvSpPr txBox="1"/>
          <p:nvPr/>
        </p:nvSpPr>
        <p:spPr bwMode="gray">
          <a:xfrm>
            <a:off x="1820282" y="3122644"/>
            <a:ext cx="1580396" cy="461665"/>
          </a:xfrm>
          <a:prstGeom prst="rect">
            <a:avLst/>
          </a:prstGeom>
          <a:noFill/>
        </p:spPr>
        <p:txBody>
          <a:bodyPr vert="horz" wrap="square" lIns="0" tIns="0" rIns="0" bIns="0" rtlCol="0">
            <a:spAutoFit/>
          </a:bodyPr>
          <a:lstStyle/>
          <a:p>
            <a:pPr>
              <a:spcBef>
                <a:spcPts val="429"/>
              </a:spcBef>
            </a:pPr>
            <a:r>
              <a:rPr lang="en-US" sz="1500" dirty="0" smtClean="0"/>
              <a:t>Real-time </a:t>
            </a:r>
            <a:br>
              <a:rPr lang="en-US" sz="1500" dirty="0" smtClean="0"/>
            </a:br>
            <a:r>
              <a:rPr lang="en-US" sz="1500" dirty="0" smtClean="0"/>
              <a:t>virtual interaction</a:t>
            </a:r>
            <a:endParaRPr lang="en-US" sz="1500" dirty="0"/>
          </a:p>
        </p:txBody>
      </p:sp>
      <p:sp>
        <p:nvSpPr>
          <p:cNvPr id="10" name="TextBox 9"/>
          <p:cNvSpPr txBox="1"/>
          <p:nvPr/>
        </p:nvSpPr>
        <p:spPr bwMode="gray">
          <a:xfrm>
            <a:off x="1820282" y="3877361"/>
            <a:ext cx="1330325" cy="461665"/>
          </a:xfrm>
          <a:prstGeom prst="rect">
            <a:avLst/>
          </a:prstGeom>
          <a:noFill/>
        </p:spPr>
        <p:txBody>
          <a:bodyPr vert="horz" wrap="square" lIns="0" tIns="0" rIns="0" bIns="0" rtlCol="0">
            <a:spAutoFit/>
          </a:bodyPr>
          <a:lstStyle/>
          <a:p>
            <a:pPr>
              <a:spcBef>
                <a:spcPts val="429"/>
              </a:spcBef>
            </a:pPr>
            <a:r>
              <a:rPr lang="en-US" sz="1500" dirty="0" smtClean="0"/>
              <a:t>Remote patient monitoring</a:t>
            </a:r>
            <a:endParaRPr lang="en-US" sz="1500" dirty="0"/>
          </a:p>
        </p:txBody>
      </p:sp>
      <p:sp>
        <p:nvSpPr>
          <p:cNvPr id="11" name="TextBox 10"/>
          <p:cNvSpPr txBox="1"/>
          <p:nvPr/>
        </p:nvSpPr>
        <p:spPr bwMode="gray">
          <a:xfrm>
            <a:off x="1820282" y="4640886"/>
            <a:ext cx="1580396" cy="461665"/>
          </a:xfrm>
          <a:prstGeom prst="rect">
            <a:avLst/>
          </a:prstGeom>
          <a:noFill/>
        </p:spPr>
        <p:txBody>
          <a:bodyPr vert="horz" wrap="square" lIns="0" tIns="0" rIns="0" bIns="0" rtlCol="0">
            <a:spAutoFit/>
          </a:bodyPr>
          <a:lstStyle/>
          <a:p>
            <a:pPr>
              <a:spcBef>
                <a:spcPts val="429"/>
              </a:spcBef>
            </a:pPr>
            <a:r>
              <a:rPr lang="en-US" sz="1500" dirty="0" smtClean="0"/>
              <a:t>Asynchronous store-and-forward</a:t>
            </a:r>
            <a:endParaRPr lang="en-US" sz="1500" dirty="0"/>
          </a:p>
        </p:txBody>
      </p:sp>
      <p:sp>
        <p:nvSpPr>
          <p:cNvPr id="12" name="TextBox 11"/>
          <p:cNvSpPr txBox="1"/>
          <p:nvPr/>
        </p:nvSpPr>
        <p:spPr bwMode="gray">
          <a:xfrm>
            <a:off x="1039101" y="2678584"/>
            <a:ext cx="2258730" cy="246221"/>
          </a:xfrm>
          <a:prstGeom prst="rect">
            <a:avLst/>
          </a:prstGeom>
          <a:noFill/>
        </p:spPr>
        <p:txBody>
          <a:bodyPr vert="horz" wrap="square" lIns="0" tIns="0" rIns="0" bIns="0" rtlCol="0">
            <a:spAutoFit/>
          </a:bodyPr>
          <a:lstStyle/>
          <a:p>
            <a:pPr>
              <a:spcBef>
                <a:spcPts val="429"/>
              </a:spcBef>
            </a:pPr>
            <a:r>
              <a:rPr lang="en-US" sz="1600" b="1" dirty="0" smtClean="0"/>
              <a:t>Telehealth modalities</a:t>
            </a:r>
            <a:endParaRPr lang="en-US" sz="1600" b="1" dirty="0"/>
          </a:p>
        </p:txBody>
      </p:sp>
      <p:pic>
        <p:nvPicPr>
          <p:cNvPr id="13" name="Picture 12"/>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1039101" y="3109657"/>
            <a:ext cx="602505" cy="487638"/>
          </a:xfrm>
          <a:prstGeom prst="rect">
            <a:avLst/>
          </a:prstGeom>
        </p:spPr>
      </p:pic>
      <p:pic>
        <p:nvPicPr>
          <p:cNvPr id="14" name="Picture 13"/>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1039101" y="3876064"/>
            <a:ext cx="602505" cy="464259"/>
          </a:xfrm>
          <a:prstGeom prst="rect">
            <a:avLst/>
          </a:prstGeom>
        </p:spPr>
      </p:pic>
      <p:pic>
        <p:nvPicPr>
          <p:cNvPr id="15" name="Picture 14"/>
          <p:cNvPicPr>
            <a:picLocks/>
          </p:cNvPicPr>
          <p:nvPr/>
        </p:nvPicPr>
        <p:blipFill>
          <a:blip r:embed="rId5">
            <a:extLst>
              <a:ext uri="{28A0092B-C50C-407E-A947-70E740481C1C}">
                <a14:useLocalDpi xmlns:a14="http://schemas.microsoft.com/office/drawing/2010/main" val="0"/>
              </a:ext>
            </a:extLst>
          </a:blip>
          <a:stretch>
            <a:fillRect/>
          </a:stretch>
        </p:blipFill>
        <p:spPr bwMode="gray">
          <a:xfrm>
            <a:off x="1059733" y="4639588"/>
            <a:ext cx="561240" cy="464260"/>
          </a:xfrm>
          <a:prstGeom prst="rect">
            <a:avLst/>
          </a:prstGeom>
        </p:spPr>
      </p:pic>
      <p:sp>
        <p:nvSpPr>
          <p:cNvPr id="16" name="TextBox 15"/>
          <p:cNvSpPr txBox="1"/>
          <p:nvPr/>
        </p:nvSpPr>
        <p:spPr bwMode="gray">
          <a:xfrm>
            <a:off x="4661360" y="2691428"/>
            <a:ext cx="2895577" cy="246221"/>
          </a:xfrm>
          <a:prstGeom prst="rect">
            <a:avLst/>
          </a:prstGeom>
          <a:noFill/>
        </p:spPr>
        <p:txBody>
          <a:bodyPr vert="horz" wrap="square" lIns="0" tIns="0" rIns="0" bIns="0" rtlCol="0">
            <a:spAutoFit/>
          </a:bodyPr>
          <a:lstStyle/>
          <a:p>
            <a:pPr algn="ctr">
              <a:spcBef>
                <a:spcPts val="429"/>
              </a:spcBef>
            </a:pPr>
            <a:r>
              <a:rPr lang="en-US" sz="1600" b="1" dirty="0" smtClean="0"/>
              <a:t>Patient-to-provider use cases</a:t>
            </a:r>
            <a:endParaRPr lang="en-US" sz="1600" b="1" dirty="0"/>
          </a:p>
        </p:txBody>
      </p:sp>
      <p:sp>
        <p:nvSpPr>
          <p:cNvPr id="17" name="TextBox 16"/>
          <p:cNvSpPr txBox="1"/>
          <p:nvPr/>
        </p:nvSpPr>
        <p:spPr bwMode="gray">
          <a:xfrm>
            <a:off x="8116678" y="2691428"/>
            <a:ext cx="3045308" cy="246221"/>
          </a:xfrm>
          <a:prstGeom prst="rect">
            <a:avLst/>
          </a:prstGeom>
          <a:noFill/>
        </p:spPr>
        <p:txBody>
          <a:bodyPr vert="horz" wrap="square" lIns="0" tIns="0" rIns="0" bIns="0" rtlCol="0">
            <a:spAutoFit/>
          </a:bodyPr>
          <a:lstStyle/>
          <a:p>
            <a:pPr algn="ctr">
              <a:spcBef>
                <a:spcPts val="429"/>
              </a:spcBef>
            </a:pPr>
            <a:r>
              <a:rPr lang="en-US" sz="1600" b="1" dirty="0" smtClean="0"/>
              <a:t>Provider-to-provider use cases</a:t>
            </a:r>
            <a:endParaRPr lang="en-US" sz="1600" b="1" dirty="0"/>
          </a:p>
        </p:txBody>
      </p:sp>
      <p:sp>
        <p:nvSpPr>
          <p:cNvPr id="18" name="TextBox 17"/>
          <p:cNvSpPr txBox="1"/>
          <p:nvPr/>
        </p:nvSpPr>
        <p:spPr bwMode="gray">
          <a:xfrm>
            <a:off x="5366908" y="3214389"/>
            <a:ext cx="1330325" cy="230832"/>
          </a:xfrm>
          <a:prstGeom prst="rect">
            <a:avLst/>
          </a:prstGeom>
          <a:noFill/>
        </p:spPr>
        <p:txBody>
          <a:bodyPr vert="horz" wrap="square" lIns="0" tIns="0" rIns="0" bIns="0" rtlCol="0">
            <a:spAutoFit/>
          </a:bodyPr>
          <a:lstStyle/>
          <a:p>
            <a:pPr algn="ctr">
              <a:spcBef>
                <a:spcPts val="429"/>
              </a:spcBef>
            </a:pPr>
            <a:r>
              <a:rPr lang="en-US" sz="1500" dirty="0" smtClean="0"/>
              <a:t> Virtual visits</a:t>
            </a:r>
            <a:endParaRPr lang="en-US" sz="1500" dirty="0"/>
          </a:p>
        </p:txBody>
      </p:sp>
      <p:sp>
        <p:nvSpPr>
          <p:cNvPr id="19" name="TextBox 18"/>
          <p:cNvSpPr txBox="1"/>
          <p:nvPr/>
        </p:nvSpPr>
        <p:spPr bwMode="gray">
          <a:xfrm>
            <a:off x="5366908" y="3874976"/>
            <a:ext cx="1330325" cy="461665"/>
          </a:xfrm>
          <a:prstGeom prst="rect">
            <a:avLst/>
          </a:prstGeom>
          <a:noFill/>
        </p:spPr>
        <p:txBody>
          <a:bodyPr vert="horz" wrap="square" lIns="0" tIns="0" rIns="0" bIns="0" rtlCol="0">
            <a:spAutoFit/>
          </a:bodyPr>
          <a:lstStyle/>
          <a:p>
            <a:pPr algn="ctr">
              <a:spcBef>
                <a:spcPts val="429"/>
              </a:spcBef>
            </a:pPr>
            <a:r>
              <a:rPr lang="en-US" sz="1500" dirty="0" smtClean="0"/>
              <a:t>Wearables and home exams</a:t>
            </a:r>
            <a:endParaRPr lang="en-US" sz="1500" dirty="0"/>
          </a:p>
        </p:txBody>
      </p:sp>
      <p:sp>
        <p:nvSpPr>
          <p:cNvPr id="20" name="TextBox 19"/>
          <p:cNvSpPr txBox="1"/>
          <p:nvPr/>
        </p:nvSpPr>
        <p:spPr bwMode="gray">
          <a:xfrm>
            <a:off x="5177689" y="4854989"/>
            <a:ext cx="1708764" cy="230832"/>
          </a:xfrm>
          <a:prstGeom prst="rect">
            <a:avLst/>
          </a:prstGeom>
          <a:noFill/>
        </p:spPr>
        <p:txBody>
          <a:bodyPr vert="horz" wrap="square" lIns="0" tIns="0" rIns="0" bIns="0" rtlCol="0">
            <a:spAutoFit/>
          </a:bodyPr>
          <a:lstStyle/>
          <a:p>
            <a:pPr algn="ctr">
              <a:spcBef>
                <a:spcPts val="429"/>
              </a:spcBef>
            </a:pPr>
            <a:r>
              <a:rPr lang="en-US" sz="1500" dirty="0" smtClean="0"/>
              <a:t>Secure messaging</a:t>
            </a:r>
            <a:endParaRPr lang="en-US" sz="1500" dirty="0"/>
          </a:p>
        </p:txBody>
      </p:sp>
      <p:sp>
        <p:nvSpPr>
          <p:cNvPr id="21" name="TextBox 20"/>
          <p:cNvSpPr txBox="1"/>
          <p:nvPr/>
        </p:nvSpPr>
        <p:spPr bwMode="gray">
          <a:xfrm>
            <a:off x="8973467" y="3214389"/>
            <a:ext cx="1330325" cy="230832"/>
          </a:xfrm>
          <a:prstGeom prst="rect">
            <a:avLst/>
          </a:prstGeom>
          <a:noFill/>
        </p:spPr>
        <p:txBody>
          <a:bodyPr vert="horz" wrap="square" lIns="0" tIns="0" rIns="0" bIns="0" rtlCol="0">
            <a:spAutoFit/>
          </a:bodyPr>
          <a:lstStyle/>
          <a:p>
            <a:pPr algn="ctr">
              <a:spcBef>
                <a:spcPts val="429"/>
              </a:spcBef>
            </a:pPr>
            <a:r>
              <a:rPr lang="en-US" sz="1500" dirty="0" smtClean="0"/>
              <a:t>E-consults</a:t>
            </a:r>
            <a:endParaRPr lang="en-US" sz="1500" dirty="0"/>
          </a:p>
        </p:txBody>
      </p:sp>
      <p:sp>
        <p:nvSpPr>
          <p:cNvPr id="22" name="TextBox 21"/>
          <p:cNvSpPr txBox="1"/>
          <p:nvPr/>
        </p:nvSpPr>
        <p:spPr bwMode="gray">
          <a:xfrm>
            <a:off x="8973467" y="3990392"/>
            <a:ext cx="1330325" cy="230832"/>
          </a:xfrm>
          <a:prstGeom prst="rect">
            <a:avLst/>
          </a:prstGeom>
          <a:noFill/>
        </p:spPr>
        <p:txBody>
          <a:bodyPr vert="horz" wrap="square" lIns="0" tIns="0" rIns="0" bIns="0" rtlCol="0">
            <a:spAutoFit/>
          </a:bodyPr>
          <a:lstStyle/>
          <a:p>
            <a:pPr algn="ctr">
              <a:spcBef>
                <a:spcPts val="429"/>
              </a:spcBef>
            </a:pPr>
            <a:r>
              <a:rPr lang="en-US" sz="1500" dirty="0" smtClean="0"/>
              <a:t>Implantables</a:t>
            </a:r>
            <a:endParaRPr lang="en-US" sz="1500" dirty="0"/>
          </a:p>
        </p:txBody>
      </p:sp>
      <p:sp>
        <p:nvSpPr>
          <p:cNvPr id="23" name="TextBox 22"/>
          <p:cNvSpPr txBox="1"/>
          <p:nvPr/>
        </p:nvSpPr>
        <p:spPr bwMode="gray">
          <a:xfrm>
            <a:off x="8561908" y="4854989"/>
            <a:ext cx="2153441" cy="230832"/>
          </a:xfrm>
          <a:prstGeom prst="rect">
            <a:avLst/>
          </a:prstGeom>
          <a:noFill/>
        </p:spPr>
        <p:txBody>
          <a:bodyPr vert="horz" wrap="square" lIns="0" tIns="0" rIns="0" bIns="0" rtlCol="0">
            <a:spAutoFit/>
          </a:bodyPr>
          <a:lstStyle/>
          <a:p>
            <a:pPr algn="ctr">
              <a:spcBef>
                <a:spcPts val="429"/>
              </a:spcBef>
            </a:pPr>
            <a:r>
              <a:rPr lang="en-US" sz="1500" dirty="0" smtClean="0"/>
              <a:t>Second opinion consults</a:t>
            </a:r>
            <a:endParaRPr lang="en-US" sz="1500" dirty="0"/>
          </a:p>
        </p:txBody>
      </p:sp>
      <p:sp>
        <p:nvSpPr>
          <p:cNvPr id="25" name="Footer Placeholder 24"/>
          <p:cNvSpPr>
            <a:spLocks noGrp="1"/>
          </p:cNvSpPr>
          <p:nvPr>
            <p:ph type="ftr" sz="quarter" idx="30"/>
          </p:nvPr>
        </p:nvSpPr>
        <p:spPr/>
        <p:txBody>
          <a:bodyPr/>
          <a:lstStyle/>
          <a:p>
            <a:r>
              <a:rPr lang="en-US" smtClean="0"/>
              <a:t>Health Care IT Advisor research and analysis.</a:t>
            </a:r>
            <a:endParaRPr lang="en-US" dirty="0"/>
          </a:p>
        </p:txBody>
      </p:sp>
    </p:spTree>
    <p:extLst>
      <p:ext uri="{BB962C8B-B14F-4D97-AF65-F5344CB8AC3E}">
        <p14:creationId xmlns:p14="http://schemas.microsoft.com/office/powerpoint/2010/main" val="2117383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349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3" y="544497"/>
            <a:ext cx="10966450" cy="512448"/>
          </a:xfrm>
        </p:spPr>
        <p:txBody>
          <a:bodyPr/>
          <a:lstStyle/>
          <a:p>
            <a:r>
              <a:rPr lang="en-US" dirty="0" smtClean="0"/>
              <a:t>Telehealth is an essential tool against Covid-19</a:t>
            </a:r>
            <a:endParaRPr lang="en-US" dirty="0"/>
          </a:p>
        </p:txBody>
      </p:sp>
      <p:grpSp>
        <p:nvGrpSpPr>
          <p:cNvPr id="2" name="Group 1"/>
          <p:cNvGrpSpPr/>
          <p:nvPr/>
        </p:nvGrpSpPr>
        <p:grpSpPr>
          <a:xfrm>
            <a:off x="644305" y="2179082"/>
            <a:ext cx="2890662" cy="1873438"/>
            <a:chOff x="991002" y="2206471"/>
            <a:chExt cx="2890662" cy="18734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263" y="2206471"/>
              <a:ext cx="513914" cy="532860"/>
            </a:xfrm>
            <a:prstGeom prst="rect">
              <a:avLst/>
            </a:prstGeom>
          </p:spPr>
        </p:pic>
        <p:sp>
          <p:nvSpPr>
            <p:cNvPr id="10" name="Text Placeholder 3"/>
            <p:cNvSpPr txBox="1">
              <a:spLocks/>
            </p:cNvSpPr>
            <p:nvPr/>
          </p:nvSpPr>
          <p:spPr bwMode="gray">
            <a:xfrm>
              <a:off x="992160" y="2762455"/>
              <a:ext cx="2085302"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COVID-19 patients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5" name="Text Placeholder"/>
            <p:cNvSpPr txBox="1">
              <a:spLocks/>
            </p:cNvSpPr>
            <p:nvPr/>
          </p:nvSpPr>
          <p:spPr bwMode="gray">
            <a:xfrm>
              <a:off x="991002" y="3156579"/>
              <a:ext cx="2834640" cy="923330"/>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Tele-triage methods keep mild cases out of the hospital and give hospitals time to prep for high-risk cases.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16" name="Straight Connector 15"/>
            <p:cNvCxnSpPr/>
            <p:nvPr/>
          </p:nvCxnSpPr>
          <p:spPr bwMode="gray">
            <a:xfrm>
              <a:off x="992160" y="2724521"/>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651248" y="2179082"/>
            <a:ext cx="2889504" cy="1900827"/>
            <a:chOff x="4692762" y="2179082"/>
            <a:chExt cx="2889504" cy="190082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371" y="2179082"/>
              <a:ext cx="397869" cy="532860"/>
            </a:xfrm>
            <a:prstGeom prst="rect">
              <a:avLst/>
            </a:prstGeom>
          </p:spPr>
        </p:pic>
        <p:sp>
          <p:nvSpPr>
            <p:cNvPr id="20" name="Text Placeholder 3"/>
            <p:cNvSpPr txBox="1">
              <a:spLocks/>
            </p:cNvSpPr>
            <p:nvPr/>
          </p:nvSpPr>
          <p:spPr bwMode="gray">
            <a:xfrm>
              <a:off x="4692762" y="2760676"/>
              <a:ext cx="2064026"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Non-COVID patients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6" name="Text Placeholder"/>
            <p:cNvSpPr txBox="1">
              <a:spLocks/>
            </p:cNvSpPr>
            <p:nvPr/>
          </p:nvSpPr>
          <p:spPr bwMode="gray">
            <a:xfrm>
              <a:off x="4696796" y="3156579"/>
              <a:ext cx="2885470" cy="923330"/>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Virtual visits and RPM</a:t>
              </a:r>
              <a:r>
                <a:rPr kumimoji="0" lang="en-US" sz="1500" b="0" i="0" u="none" strike="noStrike" kern="1200" cap="none" spc="0" normalizeH="0" baseline="30000" noProof="0" dirty="0" smtClean="0">
                  <a:ln>
                    <a:noFill/>
                  </a:ln>
                  <a:solidFill>
                    <a:srgbClr val="323E48"/>
                  </a:solidFill>
                  <a:effectLst/>
                  <a:uLnTx/>
                  <a:uFillTx/>
                  <a:latin typeface="Arial" panose="020B0604020202020204"/>
                  <a:ea typeface="+mn-ea"/>
                  <a:cs typeface="+mn-cs"/>
                </a:rPr>
                <a:t>1</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help patients continue non-COVID related care without risking exposure in hospital settings.</a:t>
              </a:r>
            </a:p>
          </p:txBody>
        </p:sp>
        <p:cxnSp>
          <p:nvCxnSpPr>
            <p:cNvPr id="15" name="Straight Connector 14"/>
            <p:cNvCxnSpPr/>
            <p:nvPr/>
          </p:nvCxnSpPr>
          <p:spPr bwMode="gray">
            <a:xfrm>
              <a:off x="4692762" y="2722742"/>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686546" y="2206165"/>
            <a:ext cx="2889504" cy="1900827"/>
            <a:chOff x="8326762" y="2179082"/>
            <a:chExt cx="2889504" cy="190082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0371" y="2179082"/>
              <a:ext cx="397869" cy="532860"/>
            </a:xfrm>
            <a:prstGeom prst="rect">
              <a:avLst/>
            </a:prstGeom>
          </p:spPr>
        </p:pic>
        <p:sp>
          <p:nvSpPr>
            <p:cNvPr id="27" name="Text Placeholder"/>
            <p:cNvSpPr txBox="1">
              <a:spLocks/>
            </p:cNvSpPr>
            <p:nvPr/>
          </p:nvSpPr>
          <p:spPr bwMode="gray">
            <a:xfrm>
              <a:off x="8329966" y="3156579"/>
              <a:ext cx="2695940" cy="923330"/>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Remote care protects clinicians from additional exposure and allows quarantined clinicians to continue providing care.</a:t>
              </a:r>
            </a:p>
          </p:txBody>
        </p:sp>
        <p:cxnSp>
          <p:nvCxnSpPr>
            <p:cNvPr id="14" name="Straight Connector 13"/>
            <p:cNvCxnSpPr/>
            <p:nvPr/>
          </p:nvCxnSpPr>
          <p:spPr bwMode="gray">
            <a:xfrm>
              <a:off x="8326762" y="2717442"/>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
            <p:cNvSpPr txBox="1">
              <a:spLocks/>
            </p:cNvSpPr>
            <p:nvPr/>
          </p:nvSpPr>
          <p:spPr bwMode="gray">
            <a:xfrm>
              <a:off x="8326763" y="2755375"/>
              <a:ext cx="2643696"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Clinicians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grpSp>
      <p:sp>
        <p:nvSpPr>
          <p:cNvPr id="29" name="Text Placeholder 3"/>
          <p:cNvSpPr>
            <a:spLocks noGrp="1"/>
          </p:cNvSpPr>
          <p:nvPr>
            <p:ph type="body" sz="quarter" idx="25"/>
          </p:nvPr>
        </p:nvSpPr>
        <p:spPr>
          <a:xfrm>
            <a:off x="612773" y="1108422"/>
            <a:ext cx="10963656" cy="341632"/>
          </a:xfrm>
        </p:spPr>
        <p:txBody>
          <a:bodyPr/>
          <a:lstStyle/>
          <a:p>
            <a:r>
              <a:rPr lang="en-US" dirty="0" smtClean="0"/>
              <a:t>Virtual connections preserve capacity and prevent exposure </a:t>
            </a:r>
            <a:endParaRPr lang="en-US" dirty="0"/>
          </a:p>
        </p:txBody>
      </p:sp>
      <p:sp>
        <p:nvSpPr>
          <p:cNvPr id="34" name="Text Placeholder 3"/>
          <p:cNvSpPr txBox="1">
            <a:spLocks/>
          </p:cNvSpPr>
          <p:nvPr/>
        </p:nvSpPr>
        <p:spPr bwMode="gray">
          <a:xfrm>
            <a:off x="612773" y="1758294"/>
            <a:ext cx="4845706"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Patients and clinicians benefit from telehealth</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43" name="Text Placeholder 1"/>
          <p:cNvSpPr>
            <a:spLocks noGrp="1"/>
          </p:cNvSpPr>
          <p:nvPr>
            <p:ph type="body" sz="quarter" idx="28"/>
          </p:nvPr>
        </p:nvSpPr>
        <p:spPr>
          <a:xfrm>
            <a:off x="612773" y="6060046"/>
            <a:ext cx="3657600" cy="107722"/>
          </a:xfrm>
        </p:spPr>
        <p:txBody>
          <a:bodyPr/>
          <a:lstStyle/>
          <a:p>
            <a:r>
              <a:rPr lang="en-US" dirty="0" smtClean="0"/>
              <a:t>Remote patient monitoring</a:t>
            </a:r>
            <a:endParaRPr lang="en-US" dirty="0"/>
          </a:p>
        </p:txBody>
      </p:sp>
      <p:sp>
        <p:nvSpPr>
          <p:cNvPr id="44" name="Text Placeholder 2"/>
          <p:cNvSpPr>
            <a:spLocks noGrp="1"/>
          </p:cNvSpPr>
          <p:nvPr>
            <p:ph type="body" sz="quarter" idx="27"/>
          </p:nvPr>
        </p:nvSpPr>
        <p:spPr>
          <a:xfrm>
            <a:off x="8809022" y="5952324"/>
            <a:ext cx="2767408" cy="215444"/>
          </a:xfrm>
        </p:spPr>
        <p:txBody>
          <a:bodyPr/>
          <a:lstStyle/>
          <a:p>
            <a:r>
              <a:rPr lang="en-US" dirty="0"/>
              <a:t>Source: </a:t>
            </a:r>
            <a:r>
              <a:rPr lang="en-US" dirty="0" smtClean="0"/>
              <a:t>“</a:t>
            </a:r>
            <a:r>
              <a:rPr lang="en-US" dirty="0" smtClean="0">
                <a:hlinkClick r:id="rId6"/>
              </a:rPr>
              <a:t>Healthcare </a:t>
            </a:r>
            <a:r>
              <a:rPr lang="en-US" dirty="0">
                <a:hlinkClick r:id="rId6"/>
              </a:rPr>
              <a:t>Predictions 2020: Virtual Care Visits Will Soar To More Than 1 Billion In The </a:t>
            </a:r>
            <a:r>
              <a:rPr lang="en-US" dirty="0" smtClean="0">
                <a:hlinkClick r:id="rId6"/>
              </a:rPr>
              <a:t>US</a:t>
            </a:r>
            <a:r>
              <a:rPr lang="en-US" dirty="0" smtClean="0"/>
              <a:t>,” Forrester Research, March 16, 2020.</a:t>
            </a:r>
            <a:endParaRPr lang="en-US" dirty="0"/>
          </a:p>
        </p:txBody>
      </p:sp>
      <p:sp>
        <p:nvSpPr>
          <p:cNvPr id="24" name="Text Placeholder">
            <a:extLst>
              <a:ext uri="{FF2B5EF4-FFF2-40B4-BE49-F238E27FC236}">
                <a16:creationId xmlns:a16="http://schemas.microsoft.com/office/drawing/2014/main" id="{85D50F1C-0FE7-DB4F-BEDA-8DDAA559453F}"/>
              </a:ext>
            </a:extLst>
          </p:cNvPr>
          <p:cNvSpPr txBox="1">
            <a:spLocks/>
          </p:cNvSpPr>
          <p:nvPr/>
        </p:nvSpPr>
        <p:spPr bwMode="gray">
          <a:xfrm>
            <a:off x="3085021" y="4434083"/>
            <a:ext cx="5601525" cy="1733685"/>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0B624C03-4C02-8B45-AA0F-69B94563F87E}"/>
              </a:ext>
            </a:extLst>
          </p:cNvPr>
          <p:cNvSpPr txBox="1"/>
          <p:nvPr/>
        </p:nvSpPr>
        <p:spPr bwMode="gray">
          <a:xfrm>
            <a:off x="2909175" y="4434082"/>
            <a:ext cx="1942327" cy="184666"/>
          </a:xfrm>
          <a:prstGeom prst="rect">
            <a:avLst/>
          </a:prstGeom>
          <a:solidFill>
            <a:schemeClr val="bg1"/>
          </a:solidFill>
          <a:ln w="38100">
            <a:solidFill>
              <a:schemeClr val="bg1"/>
            </a:solidFill>
          </a:ln>
        </p:spPr>
        <p:txBody>
          <a:bodyPr vert="horz" wrap="none" lIns="0" tIns="0" rIns="182880" bIns="0" rtlCol="0">
            <a:spAutoFit/>
          </a:bodyPr>
          <a:lstStyle/>
          <a:p>
            <a:pPr marL="457200" marR="0" lvl="0" indent="-454025" algn="l" defTabSz="914400" rtl="0" eaLnBrk="1" fontAlgn="auto" latinLnBrk="0" hangingPunct="1">
              <a:lnSpc>
                <a:spcPct val="100000"/>
              </a:lnSpc>
              <a:spcBef>
                <a:spcPts val="600"/>
              </a:spcBef>
              <a:spcAft>
                <a:spcPts val="0"/>
              </a:spcAft>
              <a:buClrTx/>
              <a:buSzPct val="230000"/>
              <a:buFontTx/>
              <a:buBlip>
                <a:blip r:embed="rId7"/>
              </a:buBlip>
              <a:tabLst/>
              <a:defRPr/>
            </a:pPr>
            <a:r>
              <a:rPr kumimoji="0" lang="en-US" sz="1800" b="0" i="0" u="none" strike="noStrike" kern="1200" cap="none" spc="0" normalizeH="0" baseline="34000" noProof="0" dirty="0" smtClean="0">
                <a:ln>
                  <a:noFill/>
                </a:ln>
                <a:solidFill>
                  <a:srgbClr val="9E9E9E"/>
                </a:solidFill>
                <a:effectLst/>
                <a:uLnTx/>
                <a:uFillTx/>
                <a:latin typeface="Arial" panose="020B0604020202020204"/>
                <a:ea typeface="+mn-ea"/>
                <a:cs typeface="+mn-cs"/>
              </a:rPr>
              <a:t>DATA SPOTLIGHT</a:t>
            </a:r>
            <a:endParaRPr kumimoji="0" lang="en-US" sz="1800" b="0" i="0" u="none" strike="noStrike" kern="1200" cap="none" spc="0" normalizeH="0" baseline="34000" noProof="0" dirty="0">
              <a:ln>
                <a:noFill/>
              </a:ln>
              <a:solidFill>
                <a:srgbClr val="9E9E9E"/>
              </a:solidFill>
              <a:effectLst/>
              <a:uLnTx/>
              <a:uFillTx/>
              <a:latin typeface="Arial" panose="020B0604020202020204"/>
              <a:ea typeface="+mn-ea"/>
              <a:cs typeface="+mn-cs"/>
            </a:endParaRPr>
          </a:p>
        </p:txBody>
      </p:sp>
      <p:sp>
        <p:nvSpPr>
          <p:cNvPr id="30" name="TextBox 29"/>
          <p:cNvSpPr txBox="1"/>
          <p:nvPr/>
        </p:nvSpPr>
        <p:spPr bwMode="gray">
          <a:xfrm>
            <a:off x="3394116" y="5250458"/>
            <a:ext cx="2286000"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Estimated number of U.S. telehealth visits in 2020</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1" name="TextBox 30"/>
          <p:cNvSpPr txBox="1"/>
          <p:nvPr/>
        </p:nvSpPr>
        <p:spPr bwMode="gray">
          <a:xfrm>
            <a:off x="3394115" y="4753251"/>
            <a:ext cx="2315713"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rgbClr val="CE0E2D"/>
                </a:solidFill>
                <a:effectLst/>
                <a:uLnTx/>
                <a:uFillTx/>
                <a:latin typeface="Arial" panose="020B0604020202020204"/>
                <a:ea typeface="+mn-ea"/>
                <a:cs typeface="+mn-cs"/>
              </a:rPr>
              <a:t>1 billion</a:t>
            </a:r>
            <a:endPar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endParaRPr>
          </a:p>
        </p:txBody>
      </p:sp>
      <p:sp>
        <p:nvSpPr>
          <p:cNvPr id="35" name="TextBox 34"/>
          <p:cNvSpPr txBox="1"/>
          <p:nvPr/>
        </p:nvSpPr>
        <p:spPr bwMode="gray">
          <a:xfrm>
            <a:off x="6134915" y="5250458"/>
            <a:ext cx="2286000"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Health care organizations with existing virtual care program in January 2020</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6" name="TextBox 35"/>
          <p:cNvSpPr txBox="1"/>
          <p:nvPr/>
        </p:nvSpPr>
        <p:spPr bwMode="gray">
          <a:xfrm>
            <a:off x="6134914" y="4753251"/>
            <a:ext cx="2315713"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rgbClr val="CE0E2D"/>
                </a:solidFill>
                <a:effectLst/>
                <a:uLnTx/>
                <a:uFillTx/>
                <a:latin typeface="Arial" panose="020B0604020202020204"/>
                <a:ea typeface="+mn-ea"/>
                <a:cs typeface="+mn-cs"/>
              </a:rPr>
              <a:t>24%</a:t>
            </a:r>
            <a:endPar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33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3" y="3123305"/>
            <a:ext cx="596007" cy="4930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57" y="2196020"/>
            <a:ext cx="507639" cy="5191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259" y="2201851"/>
            <a:ext cx="548640" cy="376354"/>
          </a:xfrm>
          <a:prstGeom prst="rect">
            <a:avLst/>
          </a:prstGeom>
        </p:spPr>
      </p:pic>
      <p:sp>
        <p:nvSpPr>
          <p:cNvPr id="5" name="Title 4"/>
          <p:cNvSpPr>
            <a:spLocks noGrp="1"/>
          </p:cNvSpPr>
          <p:nvPr>
            <p:ph type="title"/>
          </p:nvPr>
        </p:nvSpPr>
        <p:spPr>
          <a:xfrm>
            <a:off x="612773" y="601436"/>
            <a:ext cx="10966450" cy="455509"/>
          </a:xfrm>
        </p:spPr>
        <p:txBody>
          <a:bodyPr/>
          <a:lstStyle/>
          <a:p>
            <a:r>
              <a:rPr lang="en-US" dirty="0"/>
              <a:t>Medicare drops barriers to telehealth </a:t>
            </a:r>
          </a:p>
        </p:txBody>
      </p:sp>
      <p:sp>
        <p:nvSpPr>
          <p:cNvPr id="9" name="TextBox 8"/>
          <p:cNvSpPr txBox="1"/>
          <p:nvPr/>
        </p:nvSpPr>
        <p:spPr bwMode="gray">
          <a:xfrm>
            <a:off x="7022980" y="2427345"/>
            <a:ext cx="3644866"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HHS won’t audit to confirm an existing relationship between patient and provider </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1" name="TextBox 10"/>
          <p:cNvSpPr txBox="1"/>
          <p:nvPr/>
        </p:nvSpPr>
        <p:spPr bwMode="gray">
          <a:xfrm>
            <a:off x="7022980" y="3418346"/>
            <a:ext cx="3267240"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en-US" sz="1500" dirty="0" smtClean="0">
                <a:solidFill>
                  <a:srgbClr val="323E48"/>
                </a:solidFill>
                <a:latin typeface="Arial" panose="020B0604020202020204"/>
              </a:rPr>
              <a:t>No penalty for limiting or eliminating co-pays or deductibles</a:t>
            </a:r>
            <a:endPar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endParaRPr>
          </a:p>
        </p:txBody>
      </p:sp>
      <p:sp>
        <p:nvSpPr>
          <p:cNvPr id="12" name="TextBox 11"/>
          <p:cNvSpPr txBox="1"/>
          <p:nvPr/>
        </p:nvSpPr>
        <p:spPr bwMode="gray">
          <a:xfrm>
            <a:off x="7022980" y="3135191"/>
            <a:ext cx="457200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Providers can reduce or waive cost-sharing</a:t>
            </a:r>
          </a:p>
        </p:txBody>
      </p:sp>
      <p:sp>
        <p:nvSpPr>
          <p:cNvPr id="13" name="TextBox 12"/>
          <p:cNvSpPr txBox="1"/>
          <p:nvPr/>
        </p:nvSpPr>
        <p:spPr bwMode="gray">
          <a:xfrm>
            <a:off x="7022980" y="2149024"/>
            <a:ext cx="457200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New patients can get telehealth visits</a:t>
            </a:r>
          </a:p>
        </p:txBody>
      </p:sp>
      <p:sp>
        <p:nvSpPr>
          <p:cNvPr id="18" name="TextBox 17"/>
          <p:cNvSpPr txBox="1"/>
          <p:nvPr/>
        </p:nvSpPr>
        <p:spPr bwMode="gray">
          <a:xfrm>
            <a:off x="1372338" y="2460776"/>
            <a:ext cx="3920879"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Originating site requirement now includes homes and any health care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facility</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0" name="TextBox 19"/>
          <p:cNvSpPr txBox="1"/>
          <p:nvPr/>
        </p:nvSpPr>
        <p:spPr bwMode="gray">
          <a:xfrm>
            <a:off x="1372338" y="3414346"/>
            <a:ext cx="4572000" cy="461665"/>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500"/>
              </a:spcBef>
              <a:spcAft>
                <a:spcPts val="0"/>
              </a:spcAft>
              <a:buClrTx/>
              <a:buSzTx/>
              <a:tabLst/>
              <a:defRPr/>
            </a:pPr>
            <a:r>
              <a:rPr lang="en-US" sz="1500" dirty="0" smtClean="0">
                <a:solidFill>
                  <a:srgbClr val="323E48"/>
                </a:solidFill>
                <a:latin typeface="Arial" panose="020B0604020202020204"/>
              </a:rPr>
              <a:t>Phones</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with audio/video capabilities and “everyday</a:t>
            </a:r>
            <a:r>
              <a:rPr lang="en-US" sz="1500" dirty="0" smtClean="0">
                <a:solidFill>
                  <a:srgbClr val="323E48"/>
                </a:solidFill>
                <a:latin typeface="Arial" panose="020B0604020202020204"/>
              </a:rPr>
              <a:t>” platforms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like FaceTime and Skype are eligible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1" name="TextBox 20"/>
          <p:cNvSpPr txBox="1"/>
          <p:nvPr/>
        </p:nvSpPr>
        <p:spPr bwMode="gray">
          <a:xfrm>
            <a:off x="1372338" y="3123305"/>
            <a:ext cx="457200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en-US" sz="1500" b="1" dirty="0" smtClean="0">
                <a:solidFill>
                  <a:srgbClr val="323E48"/>
                </a:solidFill>
                <a:latin typeface="Arial" panose="020B0604020202020204"/>
              </a:rPr>
              <a:t>Telehealth visits can use smartphones</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2" name="TextBox 21"/>
          <p:cNvSpPr txBox="1"/>
          <p:nvPr/>
        </p:nvSpPr>
        <p:spPr bwMode="gray">
          <a:xfrm>
            <a:off x="1372338" y="2196020"/>
            <a:ext cx="457200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Patients can access telehealth from home</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52" name="Text Placeholder 3"/>
          <p:cNvSpPr>
            <a:spLocks noGrp="1"/>
          </p:cNvSpPr>
          <p:nvPr>
            <p:ph type="body" sz="quarter" idx="25"/>
          </p:nvPr>
        </p:nvSpPr>
        <p:spPr>
          <a:xfrm>
            <a:off x="612773" y="1108422"/>
            <a:ext cx="10963656" cy="341632"/>
          </a:xfrm>
        </p:spPr>
        <p:txBody>
          <a:bodyPr/>
          <a:lstStyle/>
          <a:p>
            <a:r>
              <a:rPr lang="en-US" dirty="0"/>
              <a:t>Restrictions lifted on where, how, and with whom patients can access virtual care </a:t>
            </a:r>
          </a:p>
        </p:txBody>
      </p:sp>
      <p:sp>
        <p:nvSpPr>
          <p:cNvPr id="57" name="Text Placeholder"/>
          <p:cNvSpPr txBox="1">
            <a:spLocks/>
          </p:cNvSpPr>
          <p:nvPr/>
        </p:nvSpPr>
        <p:spPr bwMode="gray">
          <a:xfrm>
            <a:off x="619214" y="1747595"/>
            <a:ext cx="3749018" cy="24622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defTabSz="914400" rtl="0" eaLnBrk="1" fontAlgn="ctr"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Changes to </a:t>
            </a: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Medicare telehealth</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422" y="3029598"/>
            <a:ext cx="504816" cy="47100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260" y="4181092"/>
            <a:ext cx="311032" cy="41470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7527" y="4177610"/>
            <a:ext cx="338103" cy="452816"/>
          </a:xfrm>
          <a:prstGeom prst="rect">
            <a:avLst/>
          </a:prstGeom>
        </p:spPr>
      </p:pic>
      <p:sp>
        <p:nvSpPr>
          <p:cNvPr id="3" name="Footer Placeholder 2"/>
          <p:cNvSpPr>
            <a:spLocks noGrp="1"/>
          </p:cNvSpPr>
          <p:nvPr>
            <p:ph type="ftr" sz="quarter" idx="30"/>
          </p:nvPr>
        </p:nvSpPr>
        <p:spPr/>
        <p:txBody>
          <a:bodyPr/>
          <a:lstStyle/>
          <a:p>
            <a:r>
              <a:rPr lang="en-US" smtClean="0"/>
              <a:t>Health Care IT Advisor research and analysis.</a:t>
            </a:r>
            <a:endParaRPr lang="en-US" dirty="0"/>
          </a:p>
        </p:txBody>
      </p:sp>
      <p:sp>
        <p:nvSpPr>
          <p:cNvPr id="40" name="TextBox 39"/>
          <p:cNvSpPr txBox="1"/>
          <p:nvPr/>
        </p:nvSpPr>
        <p:spPr bwMode="gray">
          <a:xfrm>
            <a:off x="7020475" y="4456341"/>
            <a:ext cx="3267240" cy="692497"/>
          </a:xfrm>
          <a:prstGeom prst="rect">
            <a:avLst/>
          </a:prstGeom>
          <a:noFill/>
        </p:spPr>
        <p:txBody>
          <a:bodyPr wrap="square" lIns="0" tIns="0" rIns="0" bIns="0" rtlCol="0">
            <a:spAutoFit/>
          </a:bodyPr>
          <a:lstStyle/>
          <a:p>
            <a:pPr lvl="0">
              <a:spcBef>
                <a:spcPts val="500"/>
              </a:spcBef>
              <a:defRPr/>
            </a:pPr>
            <a:r>
              <a:rPr lang="en-US" sz="1500" dirty="0"/>
              <a:t>All health care professionals </a:t>
            </a:r>
            <a:r>
              <a:rPr lang="en-US" sz="1500" dirty="0" smtClean="0"/>
              <a:t>eligible </a:t>
            </a:r>
            <a:r>
              <a:rPr lang="en-US" sz="1500" dirty="0"/>
              <a:t>to bill Medicare for their professional services can now use </a:t>
            </a:r>
            <a:r>
              <a:rPr lang="en-US" sz="1500" dirty="0" smtClean="0"/>
              <a:t>telehealth</a:t>
            </a:r>
            <a:endParaRPr kumimoji="0" lang="en-US" sz="1500" b="0" i="0" u="none" strike="noStrike" kern="1200" cap="none" spc="0" normalizeH="0" baseline="0" noProof="0" dirty="0" smtClean="0">
              <a:ln>
                <a:noFill/>
              </a:ln>
              <a:solidFill>
                <a:srgbClr val="323E48"/>
              </a:solidFill>
              <a:effectLst/>
              <a:uLnTx/>
              <a:uFillTx/>
              <a:latin typeface="Arial" panose="020B0604020202020204"/>
            </a:endParaRPr>
          </a:p>
        </p:txBody>
      </p:sp>
      <p:sp>
        <p:nvSpPr>
          <p:cNvPr id="41" name="TextBox 40"/>
          <p:cNvSpPr txBox="1"/>
          <p:nvPr/>
        </p:nvSpPr>
        <p:spPr bwMode="gray">
          <a:xfrm>
            <a:off x="7020475" y="4173186"/>
            <a:ext cx="457200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All providers</a:t>
            </a:r>
            <a:r>
              <a:rPr kumimoji="0" lang="en-US" sz="1500" b="1" i="0" u="none" strike="noStrike" kern="1200" cap="none" spc="0" normalizeH="0" noProof="0" dirty="0" smtClean="0">
                <a:ln>
                  <a:noFill/>
                </a:ln>
                <a:solidFill>
                  <a:srgbClr val="323E48"/>
                </a:solidFill>
                <a:effectLst/>
                <a:uLnTx/>
                <a:uFillTx/>
                <a:latin typeface="Arial" panose="020B0604020202020204"/>
                <a:ea typeface="+mn-ea"/>
                <a:cs typeface="+mn-cs"/>
              </a:rPr>
              <a:t> are eligible to use telehealth</a:t>
            </a:r>
            <a:endPar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endParaRPr>
          </a:p>
        </p:txBody>
      </p:sp>
      <p:sp>
        <p:nvSpPr>
          <p:cNvPr id="42" name="TextBox 41"/>
          <p:cNvSpPr txBox="1"/>
          <p:nvPr/>
        </p:nvSpPr>
        <p:spPr bwMode="gray">
          <a:xfrm>
            <a:off x="1369833" y="4452341"/>
            <a:ext cx="4572000" cy="923330"/>
          </a:xfrm>
          <a:prstGeom prst="rect">
            <a:avLst/>
          </a:prstGeom>
          <a:noFill/>
        </p:spPr>
        <p:txBody>
          <a:bodyPr wrap="square" lIns="0" tIns="0" rIns="0" bIns="0" rtlCol="0">
            <a:spAutoFit/>
          </a:bodyPr>
          <a:lstStyle/>
          <a:p>
            <a:pPr lvl="0">
              <a:spcBef>
                <a:spcPts val="500"/>
              </a:spcBef>
              <a:defRPr/>
            </a:pPr>
            <a:r>
              <a:rPr lang="en-US" sz="1500"/>
              <a:t>CMS </a:t>
            </a:r>
            <a:r>
              <a:rPr lang="en-US" sz="1500" smtClean="0"/>
              <a:t>added </a:t>
            </a:r>
            <a:r>
              <a:rPr lang="en-US" sz="1500" dirty="0"/>
              <a:t>behavioral and patient education </a:t>
            </a:r>
            <a:r>
              <a:rPr lang="en-US" sz="1500" dirty="0" smtClean="0"/>
              <a:t>services and some evaluation and management services </a:t>
            </a:r>
            <a:r>
              <a:rPr lang="en-US" sz="1500" dirty="0"/>
              <a:t>to the list of services eligible as audio-only </a:t>
            </a:r>
            <a:r>
              <a:rPr lang="en-US" sz="1500" dirty="0" smtClean="0"/>
              <a:t>visits</a:t>
            </a:r>
            <a:endParaRPr kumimoji="0" lang="en-US" sz="1500" b="0" i="0" u="none" strike="noStrike" kern="1200" cap="none" spc="0" normalizeH="0" baseline="0" noProof="0" dirty="0">
              <a:ln>
                <a:noFill/>
              </a:ln>
              <a:solidFill>
                <a:srgbClr val="323E48"/>
              </a:solidFill>
              <a:effectLst/>
              <a:uLnTx/>
              <a:uFillTx/>
              <a:latin typeface="Arial" panose="020B0604020202020204"/>
            </a:endParaRPr>
          </a:p>
        </p:txBody>
      </p:sp>
      <p:sp>
        <p:nvSpPr>
          <p:cNvPr id="43" name="TextBox 42"/>
          <p:cNvSpPr txBox="1"/>
          <p:nvPr/>
        </p:nvSpPr>
        <p:spPr bwMode="gray">
          <a:xfrm>
            <a:off x="1369833" y="4161300"/>
            <a:ext cx="4572000" cy="230832"/>
          </a:xfrm>
          <a:prstGeom prst="rect">
            <a:avLst/>
          </a:prstGeom>
          <a:noFill/>
        </p:spPr>
        <p:txBody>
          <a:bodyPr wrap="square" lIns="0" tIns="0" rIns="0" bIns="0" rtlCol="0">
            <a:spAutoFit/>
          </a:bodyPr>
          <a:lstStyle/>
          <a:p>
            <a:pPr lvl="0">
              <a:spcBef>
                <a:spcPts val="500"/>
              </a:spcBef>
              <a:defRPr/>
            </a:pPr>
            <a:r>
              <a:rPr lang="en-US" sz="1500" b="1" dirty="0" smtClean="0">
                <a:solidFill>
                  <a:srgbClr val="323E48"/>
                </a:solidFill>
              </a:rPr>
              <a:t>Audio-only visits are reimbursable </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 name="Text Placeholder 13"/>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242784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Make patients aware of options and steer them to appropriate setting</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Initial Covid-19 telehealth focus: information and triage</a:t>
            </a:r>
            <a:endParaRPr lang="en-US" dirty="0"/>
          </a:p>
        </p:txBody>
      </p:sp>
      <p:sp>
        <p:nvSpPr>
          <p:cNvPr id="6" name="Footer Placeholder 5"/>
          <p:cNvSpPr>
            <a:spLocks noGrp="1"/>
          </p:cNvSpPr>
          <p:nvPr>
            <p:ph type="ftr" sz="quarter" idx="30"/>
          </p:nvPr>
        </p:nvSpPr>
        <p:spPr/>
        <p:txBody>
          <a:bodyPr/>
          <a:lstStyle/>
          <a:p>
            <a:r>
              <a:rPr lang="en-US" smtClean="0"/>
              <a:t>Health Care IT Advisor research and analysis.</a:t>
            </a:r>
            <a:endParaRPr lang="en-US" dirty="0"/>
          </a:p>
        </p:txBody>
      </p:sp>
      <p:cxnSp>
        <p:nvCxnSpPr>
          <p:cNvPr id="8" name="Straight Arrow Connector 7"/>
          <p:cNvCxnSpPr/>
          <p:nvPr/>
        </p:nvCxnSpPr>
        <p:spPr bwMode="gray">
          <a:xfrm>
            <a:off x="7245133" y="2995332"/>
            <a:ext cx="450743" cy="0"/>
          </a:xfrm>
          <a:prstGeom prst="straightConnector1">
            <a:avLst/>
          </a:prstGeom>
          <a:solidFill>
            <a:schemeClr val="accent1"/>
          </a:solidFill>
          <a:ln w="19050" cap="flat" cmpd="sng" algn="ctr">
            <a:solidFill>
              <a:schemeClr val="accent6"/>
            </a:solidFill>
            <a:prstDash val="solid"/>
            <a:miter lim="800000"/>
            <a:headEnd type="triangle" w="med" len="med"/>
            <a:tailEnd type="triangle"/>
          </a:ln>
          <a:effectLst/>
        </p:spPr>
      </p:cxnSp>
      <p:sp>
        <p:nvSpPr>
          <p:cNvPr id="9" name="TextBox 8"/>
          <p:cNvSpPr txBox="1"/>
          <p:nvPr/>
        </p:nvSpPr>
        <p:spPr bwMode="gray">
          <a:xfrm>
            <a:off x="1798656" y="1932041"/>
            <a:ext cx="2626264" cy="492443"/>
          </a:xfrm>
          <a:prstGeom prst="rect">
            <a:avLst/>
          </a:prstGeom>
          <a:noFill/>
        </p:spPr>
        <p:txBody>
          <a:bodyPr wrap="square" lIns="0" tIns="0" rIns="0" bIns="0" rtlCol="0">
            <a:spAutoFit/>
          </a:bodyPr>
          <a:lstStyle/>
          <a:p>
            <a:r>
              <a:rPr lang="en-US" sz="1600" b="1" dirty="0" smtClean="0"/>
              <a:t>Inform patients about virtual and remote options </a:t>
            </a:r>
            <a:endParaRPr lang="en-US" sz="1600" b="1" dirty="0"/>
          </a:p>
        </p:txBody>
      </p:sp>
      <p:sp>
        <p:nvSpPr>
          <p:cNvPr id="10" name="TextBox 9"/>
          <p:cNvSpPr txBox="1"/>
          <p:nvPr/>
        </p:nvSpPr>
        <p:spPr bwMode="gray">
          <a:xfrm>
            <a:off x="6536222" y="1920565"/>
            <a:ext cx="3800075" cy="246221"/>
          </a:xfrm>
          <a:prstGeom prst="rect">
            <a:avLst/>
          </a:prstGeom>
          <a:noFill/>
        </p:spPr>
        <p:txBody>
          <a:bodyPr wrap="square" lIns="0" tIns="0" rIns="0" bIns="0" rtlCol="0">
            <a:spAutoFit/>
          </a:bodyPr>
          <a:lstStyle/>
          <a:p>
            <a:r>
              <a:rPr lang="en-US" sz="1600" b="1" dirty="0" smtClean="0"/>
              <a:t>Triage patients remotely</a:t>
            </a:r>
            <a:endParaRPr lang="en-US" sz="1600" b="1" dirty="0"/>
          </a:p>
        </p:txBody>
      </p:sp>
      <p:sp>
        <p:nvSpPr>
          <p:cNvPr id="11" name="Text Placeholder"/>
          <p:cNvSpPr txBox="1">
            <a:spLocks/>
          </p:cNvSpPr>
          <p:nvPr/>
        </p:nvSpPr>
        <p:spPr bwMode="gray">
          <a:xfrm>
            <a:off x="1798656" y="3392163"/>
            <a:ext cx="3166150" cy="1461939"/>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indent="-169817"/>
            <a:r>
              <a:rPr lang="en-US" dirty="0" smtClean="0"/>
              <a:t>Nearly all case examples include promotion of telehealth services to patients and community</a:t>
            </a:r>
            <a:endParaRPr lang="en-US" dirty="0"/>
          </a:p>
          <a:p>
            <a:pPr marL="169817" indent="-169817"/>
            <a:r>
              <a:rPr lang="en-US" dirty="0" smtClean="0"/>
              <a:t>Progressive telehealth programs consistently report that marketing is a significant spend</a:t>
            </a:r>
            <a:endParaRPr lang="en-US" dirty="0"/>
          </a:p>
        </p:txBody>
      </p:sp>
      <p:sp>
        <p:nvSpPr>
          <p:cNvPr id="12" name="Text Placeholder"/>
          <p:cNvSpPr txBox="1">
            <a:spLocks/>
          </p:cNvSpPr>
          <p:nvPr/>
        </p:nvSpPr>
        <p:spPr bwMode="gray">
          <a:xfrm>
            <a:off x="6536222" y="3392165"/>
            <a:ext cx="3412708" cy="1231106"/>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17" indent="-169817"/>
            <a:r>
              <a:rPr lang="en-US" dirty="0" smtClean="0"/>
              <a:t>All case examples incorporate remote triage as a means of preserving capacity and limiting exposure</a:t>
            </a:r>
            <a:endParaRPr lang="en-US" dirty="0"/>
          </a:p>
          <a:p>
            <a:pPr marL="169817" indent="-169817"/>
            <a:r>
              <a:rPr lang="en-US" dirty="0" smtClean="0"/>
              <a:t>Technology ranges from advanced (chatbots) to basic (telephone)</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536222" y="2604168"/>
            <a:ext cx="548640" cy="548640"/>
          </a:xfrm>
          <a:prstGeom prst="rect">
            <a:avLst/>
          </a:prstGeom>
        </p:spPr>
      </p:pic>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1798657" y="2598180"/>
            <a:ext cx="719164" cy="59489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147" y="2604168"/>
            <a:ext cx="409652" cy="548640"/>
          </a:xfrm>
          <a:prstGeom prst="rect">
            <a:avLst/>
          </a:prstGeom>
        </p:spPr>
      </p:pic>
    </p:spTree>
    <p:extLst>
      <p:ext uri="{BB962C8B-B14F-4D97-AF65-F5344CB8AC3E}">
        <p14:creationId xmlns:p14="http://schemas.microsoft.com/office/powerpoint/2010/main" val="2268853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980" y="601436"/>
            <a:ext cx="10966450" cy="455509"/>
          </a:xfrm>
        </p:spPr>
        <p:txBody>
          <a:bodyPr/>
          <a:lstStyle/>
          <a:p>
            <a:r>
              <a:rPr lang="en-US" dirty="0"/>
              <a:t>Direct patients to remote triage and virtual visits first</a:t>
            </a:r>
          </a:p>
        </p:txBody>
      </p:sp>
      <p:grpSp>
        <p:nvGrpSpPr>
          <p:cNvPr id="21" name="Group 20"/>
          <p:cNvGrpSpPr/>
          <p:nvPr/>
        </p:nvGrpSpPr>
        <p:grpSpPr bwMode="gray">
          <a:xfrm>
            <a:off x="724376" y="2249748"/>
            <a:ext cx="1769876" cy="3486179"/>
            <a:chOff x="2738231" y="1944583"/>
            <a:chExt cx="2260236" cy="3694716"/>
          </a:xfrm>
        </p:grpSpPr>
        <p:sp>
          <p:nvSpPr>
            <p:cNvPr id="23" name="Rectangle 35"/>
            <p:cNvSpPr/>
            <p:nvPr/>
          </p:nvSpPr>
          <p:spPr bwMode="gray">
            <a:xfrm>
              <a:off x="2934119" y="4432291"/>
              <a:ext cx="1751583" cy="1207008"/>
            </a:xfrm>
            <a:custGeom>
              <a:avLst/>
              <a:gdLst/>
              <a:ahLst/>
              <a:cxnLst/>
              <a:rect l="l" t="t" r="r" b="b"/>
              <a:pathLst>
                <a:path w="1751583" h="1207008">
                  <a:moveTo>
                    <a:pt x="0" y="0"/>
                  </a:moveTo>
                  <a:lnTo>
                    <a:pt x="1179367" y="0"/>
                  </a:lnTo>
                  <a:lnTo>
                    <a:pt x="1751583" y="1207008"/>
                  </a:lnTo>
                  <a:lnTo>
                    <a:pt x="0" y="1207008"/>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36"/>
            <p:cNvSpPr/>
            <p:nvPr/>
          </p:nvSpPr>
          <p:spPr bwMode="gray">
            <a:xfrm>
              <a:off x="2934120" y="3188437"/>
              <a:ext cx="1161899" cy="1207008"/>
            </a:xfrm>
            <a:custGeom>
              <a:avLst/>
              <a:gdLst/>
              <a:ahLst/>
              <a:cxnLst/>
              <a:rect l="l" t="t" r="r" b="b"/>
              <a:pathLst>
                <a:path w="1161899" h="1207008">
                  <a:moveTo>
                    <a:pt x="0" y="0"/>
                  </a:moveTo>
                  <a:lnTo>
                    <a:pt x="589684" y="0"/>
                  </a:lnTo>
                  <a:lnTo>
                    <a:pt x="1161899" y="1207008"/>
                  </a:lnTo>
                  <a:lnTo>
                    <a:pt x="0" y="1207008"/>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37"/>
            <p:cNvSpPr/>
            <p:nvPr/>
          </p:nvSpPr>
          <p:spPr bwMode="gray">
            <a:xfrm>
              <a:off x="2934119" y="1944583"/>
              <a:ext cx="572216" cy="1207008"/>
            </a:xfrm>
            <a:custGeom>
              <a:avLst/>
              <a:gdLst/>
              <a:ahLst/>
              <a:cxnLst/>
              <a:rect l="l" t="t" r="r" b="b"/>
              <a:pathLst>
                <a:path w="572216" h="1207008">
                  <a:moveTo>
                    <a:pt x="0" y="0"/>
                  </a:moveTo>
                  <a:lnTo>
                    <a:pt x="572216" y="1207008"/>
                  </a:lnTo>
                  <a:lnTo>
                    <a:pt x="0" y="1207008"/>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71"/>
            <p:cNvSpPr/>
            <p:nvPr/>
          </p:nvSpPr>
          <p:spPr bwMode="gray">
            <a:xfrm rot="17636618">
              <a:off x="3886058" y="4323977"/>
              <a:ext cx="1215545" cy="1009272"/>
            </a:xfrm>
            <a:custGeom>
              <a:avLst/>
              <a:gdLst/>
              <a:ahLst/>
              <a:cxnLst/>
              <a:rect l="l" t="t" r="r" b="b"/>
              <a:pathLst>
                <a:path w="1215545" h="1009272">
                  <a:moveTo>
                    <a:pt x="1215545" y="0"/>
                  </a:moveTo>
                  <a:lnTo>
                    <a:pt x="516427" y="1009272"/>
                  </a:lnTo>
                  <a:lnTo>
                    <a:pt x="0" y="1009272"/>
                  </a:lnTo>
                  <a:lnTo>
                    <a:pt x="867353" y="0"/>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72"/>
            <p:cNvSpPr/>
            <p:nvPr/>
          </p:nvSpPr>
          <p:spPr bwMode="gray">
            <a:xfrm rot="17636618">
              <a:off x="3343195" y="3152009"/>
              <a:ext cx="1044374" cy="1014027"/>
            </a:xfrm>
            <a:custGeom>
              <a:avLst/>
              <a:gdLst/>
              <a:ahLst/>
              <a:cxnLst/>
              <a:rect l="l" t="t" r="r" b="b"/>
              <a:pathLst>
                <a:path w="1044374" h="1014027">
                  <a:moveTo>
                    <a:pt x="1044374" y="0"/>
                  </a:moveTo>
                  <a:lnTo>
                    <a:pt x="341962" y="1014027"/>
                  </a:lnTo>
                  <a:lnTo>
                    <a:pt x="0" y="1014027"/>
                  </a:lnTo>
                  <a:lnTo>
                    <a:pt x="871439"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73"/>
            <p:cNvSpPr/>
            <p:nvPr/>
          </p:nvSpPr>
          <p:spPr bwMode="gray">
            <a:xfrm rot="17636618">
              <a:off x="2809103" y="1994555"/>
              <a:ext cx="866272" cy="1008016"/>
            </a:xfrm>
            <a:custGeom>
              <a:avLst/>
              <a:gdLst/>
              <a:ahLst/>
              <a:cxnLst/>
              <a:rect l="l" t="t" r="r" b="b"/>
              <a:pathLst>
                <a:path w="866272" h="1008016">
                  <a:moveTo>
                    <a:pt x="866272" y="0"/>
                  </a:moveTo>
                  <a:lnTo>
                    <a:pt x="168025" y="1008016"/>
                  </a:lnTo>
                  <a:lnTo>
                    <a:pt x="0" y="1008016"/>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33" name="Straight Connector 32"/>
          <p:cNvCxnSpPr/>
          <p:nvPr/>
        </p:nvCxnSpPr>
        <p:spPr bwMode="gray">
          <a:xfrm flipH="1">
            <a:off x="609981" y="3406560"/>
            <a:ext cx="9215338" cy="0"/>
          </a:xfrm>
          <a:prstGeom prst="line">
            <a:avLst/>
          </a:prstGeom>
          <a:ln w="15875">
            <a:solidFill>
              <a:schemeClr val="accent3"/>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4" name="Text Placeholder 1"/>
          <p:cNvSpPr txBox="1">
            <a:spLocks/>
          </p:cNvSpPr>
          <p:nvPr/>
        </p:nvSpPr>
        <p:spPr bwMode="gray">
          <a:xfrm>
            <a:off x="4225705" y="2264569"/>
            <a:ext cx="4880195" cy="107721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Assessment tool identifies patient in need of virtual visit</a:t>
            </a:r>
          </a:p>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NP provides in-depth consultation over live video</a:t>
            </a:r>
          </a:p>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Hospital has protocol to safely transfer</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patient without infecting </a:t>
            </a:r>
            <a:r>
              <a:rPr lang="en-US" sz="1500" dirty="0" smtClean="0">
                <a:solidFill>
                  <a:srgbClr val="323E48"/>
                </a:solidFill>
                <a:latin typeface="Arial" panose="020B0604020202020204"/>
              </a:rPr>
              <a:t>others</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a:t>
            </a:r>
          </a:p>
        </p:txBody>
      </p:sp>
      <p:cxnSp>
        <p:nvCxnSpPr>
          <p:cNvPr id="35" name="Straight Connector 34"/>
          <p:cNvCxnSpPr/>
          <p:nvPr/>
        </p:nvCxnSpPr>
        <p:spPr bwMode="gray">
          <a:xfrm>
            <a:off x="4002701" y="2264569"/>
            <a:ext cx="1" cy="808275"/>
          </a:xfrm>
          <a:prstGeom prst="line">
            <a:avLst/>
          </a:prstGeom>
          <a:ln w="1905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6" name="Text Placeholder 31"/>
          <p:cNvSpPr txBox="1">
            <a:spLocks/>
          </p:cNvSpPr>
          <p:nvPr/>
        </p:nvSpPr>
        <p:spPr bwMode="gray">
          <a:xfrm>
            <a:off x="2528867" y="2428743"/>
            <a:ext cx="1222804" cy="2308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Severe cases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37" name="Straight Connector 36"/>
          <p:cNvCxnSpPr/>
          <p:nvPr/>
        </p:nvCxnSpPr>
        <p:spPr bwMode="gray">
          <a:xfrm flipH="1">
            <a:off x="609981" y="4584456"/>
            <a:ext cx="9215338" cy="0"/>
          </a:xfrm>
          <a:prstGeom prst="line">
            <a:avLst/>
          </a:prstGeom>
          <a:ln w="15875">
            <a:solidFill>
              <a:schemeClr val="accent3"/>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8" name="Text Placeholder 1"/>
          <p:cNvSpPr txBox="1">
            <a:spLocks/>
          </p:cNvSpPr>
          <p:nvPr/>
        </p:nvSpPr>
        <p:spPr bwMode="gray">
          <a:xfrm>
            <a:off x="4225705" y="3568958"/>
            <a:ext cx="5044533" cy="76944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Assessment tool </a:t>
            </a:r>
            <a:r>
              <a:rPr lang="en-US" sz="1500" dirty="0" smtClean="0">
                <a:solidFill>
                  <a:srgbClr val="323E48"/>
                </a:solidFill>
                <a:latin typeface="Arial" panose="020B0604020202020204"/>
              </a:rPr>
              <a:t>identifies</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patients to self-care at home</a:t>
            </a:r>
          </a:p>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Telehealth team monitors patient at home using virtual visits and some forms of remote monitoring</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39" name="Straight Connector 38"/>
          <p:cNvCxnSpPr/>
          <p:nvPr/>
        </p:nvCxnSpPr>
        <p:spPr bwMode="gray">
          <a:xfrm>
            <a:off x="4002701" y="3568958"/>
            <a:ext cx="1" cy="808275"/>
          </a:xfrm>
          <a:prstGeom prst="line">
            <a:avLst/>
          </a:prstGeom>
          <a:ln w="1905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0" name="Text Placeholder 31"/>
          <p:cNvSpPr txBox="1">
            <a:spLocks/>
          </p:cNvSpPr>
          <p:nvPr/>
        </p:nvSpPr>
        <p:spPr bwMode="gray">
          <a:xfrm>
            <a:off x="2528867" y="3664208"/>
            <a:ext cx="1222804" cy="2308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Mild cases</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42" name="Text Placeholder 1"/>
          <p:cNvSpPr txBox="1">
            <a:spLocks/>
          </p:cNvSpPr>
          <p:nvPr/>
        </p:nvSpPr>
        <p:spPr bwMode="gray">
          <a:xfrm>
            <a:off x="4225705" y="4737889"/>
            <a:ext cx="4651595" cy="76944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err="1">
                <a:ln>
                  <a:noFill/>
                </a:ln>
                <a:solidFill>
                  <a:srgbClr val="323E48"/>
                </a:solidFill>
                <a:effectLst/>
                <a:uLnTx/>
                <a:uFillTx/>
                <a:latin typeface="Arial" panose="020B0604020202020204"/>
                <a:ea typeface="+mn-ea"/>
                <a:cs typeface="+mn-cs"/>
              </a:rPr>
              <a:t>Chatbot</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prepopulated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with FAQs addressing symptoms, self-isolation, and other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common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worries</a:t>
            </a:r>
          </a:p>
          <a:p>
            <a:pPr marL="173736" marR="0" lvl="0" indent="-173736"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Most users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don’t have to </a:t>
            </a:r>
            <a:r>
              <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rPr>
              <a:t>talk to a physician</a:t>
            </a:r>
          </a:p>
        </p:txBody>
      </p:sp>
      <p:cxnSp>
        <p:nvCxnSpPr>
          <p:cNvPr id="43" name="Straight Connector 42"/>
          <p:cNvCxnSpPr/>
          <p:nvPr/>
        </p:nvCxnSpPr>
        <p:spPr bwMode="gray">
          <a:xfrm>
            <a:off x="4002701" y="4737889"/>
            <a:ext cx="1" cy="808275"/>
          </a:xfrm>
          <a:prstGeom prst="line">
            <a:avLst/>
          </a:prstGeom>
          <a:ln w="19050">
            <a:solidFill>
              <a:schemeClr val="accent6"/>
            </a:solidFill>
            <a:prstDash val="soli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4" name="Text Placeholder 31"/>
          <p:cNvSpPr txBox="1">
            <a:spLocks/>
          </p:cNvSpPr>
          <p:nvPr/>
        </p:nvSpPr>
        <p:spPr bwMode="gray">
          <a:xfrm>
            <a:off x="2528867" y="4833139"/>
            <a:ext cx="1222804" cy="23083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rPr>
              <a:t>Worried well</a:t>
            </a:r>
          </a:p>
        </p:txBody>
      </p:sp>
      <p:sp>
        <p:nvSpPr>
          <p:cNvPr id="50" name="Text Placeholder 31"/>
          <p:cNvSpPr txBox="1">
            <a:spLocks/>
          </p:cNvSpPr>
          <p:nvPr/>
        </p:nvSpPr>
        <p:spPr bwMode="gray">
          <a:xfrm>
            <a:off x="615266" y="1747941"/>
            <a:ext cx="4170895" cy="24622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Providence St. Joseph’s COVID-19 </a:t>
            </a:r>
            <a:r>
              <a:rPr kumimoji="0" lang="en-US" sz="1600" b="1" i="0" u="none" strike="noStrike" kern="1200" cap="none" spc="0" normalizeH="0" baseline="0" noProof="0" dirty="0" err="1" smtClean="0">
                <a:ln>
                  <a:noFill/>
                </a:ln>
                <a:solidFill>
                  <a:srgbClr val="323E48"/>
                </a:solidFill>
                <a:effectLst/>
                <a:uLnTx/>
                <a:uFillTx/>
                <a:latin typeface="Arial" panose="020B0604020202020204"/>
                <a:ea typeface="+mn-ea"/>
                <a:cs typeface="+mn-cs"/>
              </a:rPr>
              <a:t>chatbot</a:t>
            </a:r>
            <a:endPar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49" name="Text Placeholder 3"/>
          <p:cNvSpPr>
            <a:spLocks noGrp="1"/>
          </p:cNvSpPr>
          <p:nvPr>
            <p:ph type="body" sz="quarter" idx="25"/>
          </p:nvPr>
        </p:nvSpPr>
        <p:spPr>
          <a:xfrm>
            <a:off x="612773" y="1108422"/>
            <a:ext cx="10963656" cy="341632"/>
          </a:xfrm>
        </p:spPr>
        <p:txBody>
          <a:bodyPr/>
          <a:lstStyle/>
          <a:p>
            <a:r>
              <a:rPr lang="en-US" dirty="0" smtClean="0"/>
              <a:t>Chatbots increase clinical capacity to focus on severe cases</a:t>
            </a:r>
            <a:endParaRPr lang="en-US" dirty="0"/>
          </a:p>
        </p:txBody>
      </p:sp>
      <p:sp>
        <p:nvSpPr>
          <p:cNvPr id="55" name="Line Callout 1 54">
            <a:extLst>
              <a:ext uri="{FF2B5EF4-FFF2-40B4-BE49-F238E27FC236}">
                <a16:creationId xmlns:a16="http://schemas.microsoft.com/office/drawing/2014/main" id="{0DB2E627-EEAD-CB4C-8238-C574797081AF}"/>
              </a:ext>
            </a:extLst>
          </p:cNvPr>
          <p:cNvSpPr/>
          <p:nvPr/>
        </p:nvSpPr>
        <p:spPr bwMode="gray">
          <a:xfrm>
            <a:off x="9742685" y="4038497"/>
            <a:ext cx="1833744" cy="1424565"/>
          </a:xfrm>
          <a:prstGeom prst="borderCallout1">
            <a:avLst>
              <a:gd name="adj1" fmla="val 75588"/>
              <a:gd name="adj2" fmla="val -237"/>
              <a:gd name="adj3" fmla="val 75810"/>
              <a:gd name="adj4" fmla="val -37937"/>
            </a:avLst>
          </a:prstGeom>
          <a:solidFill>
            <a:schemeClr val="bg2"/>
          </a:solidFill>
          <a:ln w="19050" cap="flat" cmpd="sng" algn="ctr">
            <a:solidFill>
              <a:schemeClr val="accent2"/>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400" b="0" i="0" u="none" strike="noStrike" kern="1200" cap="none" spc="0" normalizeH="0" baseline="0" noProof="0" dirty="0" smtClean="0">
                <a:ln>
                  <a:noFill/>
                </a:ln>
                <a:solidFill>
                  <a:srgbClr val="323E48"/>
                </a:solidFill>
                <a:effectLst/>
                <a:uLnTx/>
                <a:uFillTx/>
                <a:latin typeface="Arial" panose="020B0604020202020204"/>
                <a:ea typeface="+mn-ea"/>
                <a:cs typeface="+mn-cs"/>
              </a:rPr>
              <a:t>Invested heavily in pointing patients to the </a:t>
            </a:r>
            <a:r>
              <a:rPr kumimoji="0" lang="en-US" sz="1400" b="0" i="0" u="none" strike="noStrike" kern="1200" cap="none" spc="0" normalizeH="0" baseline="0" noProof="0" dirty="0" err="1" smtClean="0">
                <a:ln>
                  <a:noFill/>
                </a:ln>
                <a:solidFill>
                  <a:srgbClr val="323E48"/>
                </a:solidFill>
                <a:effectLst/>
                <a:uLnTx/>
                <a:uFillTx/>
                <a:latin typeface="Arial" panose="020B0604020202020204"/>
                <a:ea typeface="+mn-ea"/>
                <a:cs typeface="+mn-cs"/>
              </a:rPr>
              <a:t>chatbot</a:t>
            </a:r>
            <a:r>
              <a:rPr kumimoji="0" lang="en-US" sz="1400" b="0" i="0" u="none" strike="noStrike" kern="1200" cap="none" spc="0" normalizeH="0" baseline="0" noProof="0" dirty="0" smtClean="0">
                <a:ln>
                  <a:noFill/>
                </a:ln>
                <a:solidFill>
                  <a:srgbClr val="323E48"/>
                </a:solidFill>
                <a:effectLst/>
                <a:uLnTx/>
                <a:uFillTx/>
                <a:latin typeface="Arial" panose="020B0604020202020204"/>
                <a:ea typeface="+mn-ea"/>
                <a:cs typeface="+mn-cs"/>
              </a:rPr>
              <a:t>, and gave</a:t>
            </a:r>
            <a:r>
              <a:rPr kumimoji="0" lang="en-US" sz="1400" b="0" i="0" u="none" strike="noStrike" kern="1200" cap="none" spc="0" normalizeH="0" noProof="0" dirty="0" smtClean="0">
                <a:ln>
                  <a:noFill/>
                </a:ln>
                <a:solidFill>
                  <a:srgbClr val="323E48"/>
                </a:solidFill>
                <a:effectLst/>
                <a:uLnTx/>
                <a:uFillTx/>
                <a:latin typeface="Arial" panose="020B0604020202020204"/>
                <a:ea typeface="+mn-ea"/>
                <a:cs typeface="+mn-cs"/>
              </a:rPr>
              <a:t> it prominent positioning on Pr</a:t>
            </a:r>
            <a:r>
              <a:rPr kumimoji="0" lang="en-US" sz="1400" b="0" i="0" u="none" strike="noStrike" kern="1200" cap="none" spc="0" normalizeH="0" baseline="0" noProof="0" dirty="0" smtClean="0">
                <a:ln>
                  <a:noFill/>
                </a:ln>
                <a:solidFill>
                  <a:srgbClr val="323E48"/>
                </a:solidFill>
                <a:effectLst/>
                <a:uLnTx/>
                <a:uFillTx/>
                <a:latin typeface="Arial" panose="020B0604020202020204"/>
                <a:ea typeface="+mn-ea"/>
                <a:cs typeface="+mn-cs"/>
              </a:rPr>
              <a:t>ovidence</a:t>
            </a:r>
            <a:r>
              <a:rPr kumimoji="0" lang="en-US" sz="1400" b="0" i="0" u="none" strike="noStrike" kern="1200" cap="none" spc="0" normalizeH="0" noProof="0" dirty="0" smtClean="0">
                <a:ln>
                  <a:noFill/>
                </a:ln>
                <a:solidFill>
                  <a:srgbClr val="323E48"/>
                </a:solidFill>
                <a:effectLst/>
                <a:uLnTx/>
                <a:uFillTx/>
                <a:latin typeface="Arial" panose="020B0604020202020204"/>
                <a:ea typeface="+mn-ea"/>
                <a:cs typeface="+mn-cs"/>
              </a:rPr>
              <a:t> </a:t>
            </a:r>
            <a:r>
              <a:rPr kumimoji="0" lang="en-US" sz="1400" b="0" i="0" u="none" strike="noStrike" kern="1200" cap="none" spc="0" normalizeH="0" baseline="0" noProof="0" dirty="0" smtClean="0">
                <a:ln>
                  <a:noFill/>
                </a:ln>
                <a:solidFill>
                  <a:srgbClr val="323E48"/>
                </a:solidFill>
                <a:effectLst/>
                <a:uLnTx/>
                <a:uFillTx/>
                <a:latin typeface="Arial" panose="020B0604020202020204"/>
                <a:ea typeface="+mn-ea"/>
                <a:cs typeface="+mn-cs"/>
              </a:rPr>
              <a:t>website</a:t>
            </a:r>
            <a:endParaRPr kumimoji="0" lang="en-US" sz="14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56" name="Line Callout 1 55">
            <a:extLst>
              <a:ext uri="{FF2B5EF4-FFF2-40B4-BE49-F238E27FC236}">
                <a16:creationId xmlns:a16="http://schemas.microsoft.com/office/drawing/2014/main" id="{0DB2E627-EEAD-CB4C-8238-C574797081AF}"/>
              </a:ext>
            </a:extLst>
          </p:cNvPr>
          <p:cNvSpPr/>
          <p:nvPr/>
        </p:nvSpPr>
        <p:spPr bwMode="gray">
          <a:xfrm>
            <a:off x="9725456" y="2044006"/>
            <a:ext cx="1868202" cy="1209122"/>
          </a:xfrm>
          <a:prstGeom prst="borderCallout1">
            <a:avLst>
              <a:gd name="adj1" fmla="val 50630"/>
              <a:gd name="adj2" fmla="val -237"/>
              <a:gd name="adj3" fmla="val 50456"/>
              <a:gd name="adj4" fmla="val -49270"/>
            </a:avLst>
          </a:prstGeom>
          <a:solidFill>
            <a:schemeClr val="bg2"/>
          </a:solidFill>
          <a:ln w="19050" cap="flat" cmpd="sng" algn="ctr">
            <a:solidFill>
              <a:schemeClr val="accent2"/>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400" b="0" i="0" u="none" strike="noStrike" kern="1200" cap="none" spc="0" normalizeH="0" baseline="0" noProof="0" dirty="0" smtClean="0">
                <a:ln>
                  <a:noFill/>
                </a:ln>
                <a:solidFill>
                  <a:srgbClr val="323E48"/>
                </a:solidFill>
                <a:effectLst/>
                <a:uLnTx/>
                <a:uFillTx/>
                <a:latin typeface="Arial" panose="020B0604020202020204"/>
                <a:ea typeface="+mn-ea"/>
                <a:cs typeface="+mn-cs"/>
              </a:rPr>
              <a:t>Preparing to scale up tech capabilities and staffing as number of infected patients increase</a:t>
            </a:r>
            <a:endParaRPr kumimoji="0" lang="en-US" sz="14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 name="Footer Placeholder 2"/>
          <p:cNvSpPr>
            <a:spLocks noGrp="1"/>
          </p:cNvSpPr>
          <p:nvPr>
            <p:ph type="ftr" sz="quarter" idx="30"/>
          </p:nvPr>
        </p:nvSpPr>
        <p:spPr/>
        <p:txBody>
          <a:bodyPr/>
          <a:lstStyle/>
          <a:p>
            <a:r>
              <a:rPr lang="en-US" smtClean="0"/>
              <a:t>Health Care IT Advisor research and analysis.</a:t>
            </a:r>
            <a:endParaRPr lang="en-US" dirty="0"/>
          </a:p>
        </p:txBody>
      </p:sp>
      <p:sp>
        <p:nvSpPr>
          <p:cNvPr id="29" name="Text Placeholder 2"/>
          <p:cNvSpPr>
            <a:spLocks noGrp="1"/>
          </p:cNvSpPr>
          <p:nvPr>
            <p:ph type="body" sz="quarter" idx="27"/>
          </p:nvPr>
        </p:nvSpPr>
        <p:spPr>
          <a:xfrm>
            <a:off x="9441180" y="6009021"/>
            <a:ext cx="2135250" cy="158747"/>
          </a:xfrm>
        </p:spPr>
        <p:txBody>
          <a:bodyPr/>
          <a:lstStyle/>
          <a:p>
            <a:r>
              <a:rPr lang="en-US" dirty="0" smtClean="0"/>
              <a:t>Source: Providence St. Joseph Health, Renton, WA.</a:t>
            </a:r>
            <a:endParaRPr lang="en-US" dirty="0"/>
          </a:p>
        </p:txBody>
      </p:sp>
    </p:spTree>
    <p:extLst>
      <p:ext uri="{BB962C8B-B14F-4D97-AF65-F5344CB8AC3E}">
        <p14:creationId xmlns:p14="http://schemas.microsoft.com/office/powerpoint/2010/main" val="57974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343" y="2532747"/>
            <a:ext cx="546220" cy="553601"/>
          </a:xfrm>
          <a:prstGeom prst="rect">
            <a:avLst/>
          </a:prstGeom>
        </p:spPr>
      </p:pic>
      <p:sp>
        <p:nvSpPr>
          <p:cNvPr id="33" name="Text Placeholder 1"/>
          <p:cNvSpPr txBox="1">
            <a:spLocks/>
          </p:cNvSpPr>
          <p:nvPr/>
        </p:nvSpPr>
        <p:spPr bwMode="gray">
          <a:xfrm>
            <a:off x="2998816" y="3336663"/>
            <a:ext cx="1567199" cy="184665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429"/>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Quarantined patients are kept away from main</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building</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in a field hospital,</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where</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care is delivered through a robotic telemedicine cart.</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834" y="4240116"/>
            <a:ext cx="626989" cy="518648"/>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052" y="2532747"/>
            <a:ext cx="607401" cy="544482"/>
          </a:xfrm>
          <a:prstGeom prst="rect">
            <a:avLst/>
          </a:prstGeom>
        </p:spPr>
      </p:pic>
      <p:sp>
        <p:nvSpPr>
          <p:cNvPr id="5" name="Title 4"/>
          <p:cNvSpPr>
            <a:spLocks noGrp="1"/>
          </p:cNvSpPr>
          <p:nvPr>
            <p:ph type="title"/>
          </p:nvPr>
        </p:nvSpPr>
        <p:spPr>
          <a:xfrm>
            <a:off x="612773" y="613747"/>
            <a:ext cx="10966450" cy="443198"/>
          </a:xfrm>
        </p:spPr>
        <p:txBody>
          <a:bodyPr/>
          <a:lstStyle/>
          <a:p>
            <a:r>
              <a:rPr lang="en-US" dirty="0" smtClean="0"/>
              <a:t>Protect providers in acute-care settings with virtual solutions</a:t>
            </a:r>
            <a:endParaRPr lang="en-US" dirty="0"/>
          </a:p>
        </p:txBody>
      </p:sp>
      <p:sp>
        <p:nvSpPr>
          <p:cNvPr id="21" name="Rectangle 24"/>
          <p:cNvSpPr/>
          <p:nvPr/>
        </p:nvSpPr>
        <p:spPr bwMode="gray">
          <a:xfrm>
            <a:off x="8436217" y="2197877"/>
            <a:ext cx="3143006" cy="3548673"/>
          </a:xfrm>
          <a:custGeom>
            <a:avLst/>
            <a:gdLst/>
            <a:ahLst/>
            <a:cxnLst/>
            <a:rect l="l" t="t" r="r" b="b"/>
            <a:pathLst>
              <a:path w="1553151" h="1677067">
                <a:moveTo>
                  <a:pt x="115502" y="0"/>
                </a:moveTo>
                <a:lnTo>
                  <a:pt x="1553151" y="0"/>
                </a:lnTo>
                <a:lnTo>
                  <a:pt x="1553151" y="1677067"/>
                </a:lnTo>
                <a:lnTo>
                  <a:pt x="115502" y="1677067"/>
                </a:lnTo>
                <a:lnTo>
                  <a:pt x="346190" y="838534"/>
                </a:lnTo>
                <a:close/>
                <a:moveTo>
                  <a:pt x="0" y="0"/>
                </a:moveTo>
                <a:lnTo>
                  <a:pt x="1" y="0"/>
                </a:lnTo>
                <a:lnTo>
                  <a:pt x="1" y="1677067"/>
                </a:lnTo>
                <a:lnTo>
                  <a:pt x="0" y="1677067"/>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26" name="Pentagon 1"/>
          <p:cNvSpPr/>
          <p:nvPr/>
        </p:nvSpPr>
        <p:spPr bwMode="gray">
          <a:xfrm>
            <a:off x="2371747" y="2197877"/>
            <a:ext cx="460026" cy="3548673"/>
          </a:xfrm>
          <a:custGeom>
            <a:avLst/>
            <a:gdLst>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4" fmla="*/ 0 w 1771151"/>
              <a:gd name="connsiteY4" fmla="*/ 404446 h 404446"/>
              <a:gd name="connsiteX5" fmla="*/ 0 w 1771151"/>
              <a:gd name="connsiteY5" fmla="*/ 0 h 404446"/>
              <a:gd name="connsiteX0" fmla="*/ 0 w 1771151"/>
              <a:gd name="connsiteY0" fmla="*/ 404446 h 495886"/>
              <a:gd name="connsiteX1" fmla="*/ 0 w 1771151"/>
              <a:gd name="connsiteY1" fmla="*/ 0 h 495886"/>
              <a:gd name="connsiteX2" fmla="*/ 1568928 w 1771151"/>
              <a:gd name="connsiteY2" fmla="*/ 0 h 495886"/>
              <a:gd name="connsiteX3" fmla="*/ 1771151 w 1771151"/>
              <a:gd name="connsiteY3" fmla="*/ 202223 h 495886"/>
              <a:gd name="connsiteX4" fmla="*/ 1568928 w 1771151"/>
              <a:gd name="connsiteY4" fmla="*/ 404446 h 495886"/>
              <a:gd name="connsiteX5" fmla="*/ 91440 w 1771151"/>
              <a:gd name="connsiteY5" fmla="*/ 495886 h 495886"/>
              <a:gd name="connsiteX0" fmla="*/ 0 w 1771151"/>
              <a:gd name="connsiteY0" fmla="*/ 0 h 495886"/>
              <a:gd name="connsiteX1" fmla="*/ 1568928 w 1771151"/>
              <a:gd name="connsiteY1" fmla="*/ 0 h 495886"/>
              <a:gd name="connsiteX2" fmla="*/ 1771151 w 1771151"/>
              <a:gd name="connsiteY2" fmla="*/ 202223 h 495886"/>
              <a:gd name="connsiteX3" fmla="*/ 1568928 w 1771151"/>
              <a:gd name="connsiteY3" fmla="*/ 404446 h 495886"/>
              <a:gd name="connsiteX4" fmla="*/ 91440 w 1771151"/>
              <a:gd name="connsiteY4" fmla="*/ 495886 h 495886"/>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0" fmla="*/ 0 w 202223"/>
              <a:gd name="connsiteY0" fmla="*/ 0 h 404446"/>
              <a:gd name="connsiteX1" fmla="*/ 202223 w 202223"/>
              <a:gd name="connsiteY1" fmla="*/ 202223 h 404446"/>
              <a:gd name="connsiteX2" fmla="*/ 0 w 202223"/>
              <a:gd name="connsiteY2" fmla="*/ 404446 h 404446"/>
            </a:gdLst>
            <a:ahLst/>
            <a:cxnLst>
              <a:cxn ang="0">
                <a:pos x="connsiteX0" y="connsiteY0"/>
              </a:cxn>
              <a:cxn ang="0">
                <a:pos x="connsiteX1" y="connsiteY1"/>
              </a:cxn>
              <a:cxn ang="0">
                <a:pos x="connsiteX2" y="connsiteY2"/>
              </a:cxn>
            </a:cxnLst>
            <a:rect l="l" t="t" r="r" b="b"/>
            <a:pathLst>
              <a:path w="202223" h="404446">
                <a:moveTo>
                  <a:pt x="0" y="0"/>
                </a:moveTo>
                <a:lnTo>
                  <a:pt x="202223" y="202223"/>
                </a:lnTo>
                <a:lnTo>
                  <a:pt x="0" y="404446"/>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27" name="Pentagon 1"/>
          <p:cNvSpPr/>
          <p:nvPr/>
        </p:nvSpPr>
        <p:spPr bwMode="gray">
          <a:xfrm>
            <a:off x="4543131" y="2185921"/>
            <a:ext cx="460026" cy="3548673"/>
          </a:xfrm>
          <a:custGeom>
            <a:avLst/>
            <a:gdLst>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4" fmla="*/ 0 w 1771151"/>
              <a:gd name="connsiteY4" fmla="*/ 404446 h 404446"/>
              <a:gd name="connsiteX5" fmla="*/ 0 w 1771151"/>
              <a:gd name="connsiteY5" fmla="*/ 0 h 404446"/>
              <a:gd name="connsiteX0" fmla="*/ 0 w 1771151"/>
              <a:gd name="connsiteY0" fmla="*/ 404446 h 495886"/>
              <a:gd name="connsiteX1" fmla="*/ 0 w 1771151"/>
              <a:gd name="connsiteY1" fmla="*/ 0 h 495886"/>
              <a:gd name="connsiteX2" fmla="*/ 1568928 w 1771151"/>
              <a:gd name="connsiteY2" fmla="*/ 0 h 495886"/>
              <a:gd name="connsiteX3" fmla="*/ 1771151 w 1771151"/>
              <a:gd name="connsiteY3" fmla="*/ 202223 h 495886"/>
              <a:gd name="connsiteX4" fmla="*/ 1568928 w 1771151"/>
              <a:gd name="connsiteY4" fmla="*/ 404446 h 495886"/>
              <a:gd name="connsiteX5" fmla="*/ 91440 w 1771151"/>
              <a:gd name="connsiteY5" fmla="*/ 495886 h 495886"/>
              <a:gd name="connsiteX0" fmla="*/ 0 w 1771151"/>
              <a:gd name="connsiteY0" fmla="*/ 0 h 495886"/>
              <a:gd name="connsiteX1" fmla="*/ 1568928 w 1771151"/>
              <a:gd name="connsiteY1" fmla="*/ 0 h 495886"/>
              <a:gd name="connsiteX2" fmla="*/ 1771151 w 1771151"/>
              <a:gd name="connsiteY2" fmla="*/ 202223 h 495886"/>
              <a:gd name="connsiteX3" fmla="*/ 1568928 w 1771151"/>
              <a:gd name="connsiteY3" fmla="*/ 404446 h 495886"/>
              <a:gd name="connsiteX4" fmla="*/ 91440 w 1771151"/>
              <a:gd name="connsiteY4" fmla="*/ 495886 h 495886"/>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0" fmla="*/ 0 w 202223"/>
              <a:gd name="connsiteY0" fmla="*/ 0 h 404446"/>
              <a:gd name="connsiteX1" fmla="*/ 202223 w 202223"/>
              <a:gd name="connsiteY1" fmla="*/ 202223 h 404446"/>
              <a:gd name="connsiteX2" fmla="*/ 0 w 202223"/>
              <a:gd name="connsiteY2" fmla="*/ 404446 h 404446"/>
            </a:gdLst>
            <a:ahLst/>
            <a:cxnLst>
              <a:cxn ang="0">
                <a:pos x="connsiteX0" y="connsiteY0"/>
              </a:cxn>
              <a:cxn ang="0">
                <a:pos x="connsiteX1" y="connsiteY1"/>
              </a:cxn>
              <a:cxn ang="0">
                <a:pos x="connsiteX2" y="connsiteY2"/>
              </a:cxn>
            </a:cxnLst>
            <a:rect l="l" t="t" r="r" b="b"/>
            <a:pathLst>
              <a:path w="202223" h="404446">
                <a:moveTo>
                  <a:pt x="0" y="0"/>
                </a:moveTo>
                <a:lnTo>
                  <a:pt x="202223" y="202223"/>
                </a:lnTo>
                <a:lnTo>
                  <a:pt x="0" y="404446"/>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30" name="Text Placeholder 1"/>
          <p:cNvSpPr txBox="1">
            <a:spLocks/>
          </p:cNvSpPr>
          <p:nvPr/>
        </p:nvSpPr>
        <p:spPr bwMode="gray">
          <a:xfrm>
            <a:off x="9469582" y="3180424"/>
            <a:ext cx="1928756" cy="161582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429"/>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Physicians monitor patients from dashboards in the main hospital building, protecting physicians from additional exposure to infection.</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1" name="Pentagon 1"/>
          <p:cNvSpPr/>
          <p:nvPr/>
        </p:nvSpPr>
        <p:spPr bwMode="gray">
          <a:xfrm>
            <a:off x="8667759" y="2197877"/>
            <a:ext cx="460026" cy="3548673"/>
          </a:xfrm>
          <a:custGeom>
            <a:avLst/>
            <a:gdLst>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4" fmla="*/ 0 w 1771151"/>
              <a:gd name="connsiteY4" fmla="*/ 404446 h 404446"/>
              <a:gd name="connsiteX5" fmla="*/ 0 w 1771151"/>
              <a:gd name="connsiteY5" fmla="*/ 0 h 404446"/>
              <a:gd name="connsiteX0" fmla="*/ 0 w 1771151"/>
              <a:gd name="connsiteY0" fmla="*/ 404446 h 495886"/>
              <a:gd name="connsiteX1" fmla="*/ 0 w 1771151"/>
              <a:gd name="connsiteY1" fmla="*/ 0 h 495886"/>
              <a:gd name="connsiteX2" fmla="*/ 1568928 w 1771151"/>
              <a:gd name="connsiteY2" fmla="*/ 0 h 495886"/>
              <a:gd name="connsiteX3" fmla="*/ 1771151 w 1771151"/>
              <a:gd name="connsiteY3" fmla="*/ 202223 h 495886"/>
              <a:gd name="connsiteX4" fmla="*/ 1568928 w 1771151"/>
              <a:gd name="connsiteY4" fmla="*/ 404446 h 495886"/>
              <a:gd name="connsiteX5" fmla="*/ 91440 w 1771151"/>
              <a:gd name="connsiteY5" fmla="*/ 495886 h 495886"/>
              <a:gd name="connsiteX0" fmla="*/ 0 w 1771151"/>
              <a:gd name="connsiteY0" fmla="*/ 0 h 495886"/>
              <a:gd name="connsiteX1" fmla="*/ 1568928 w 1771151"/>
              <a:gd name="connsiteY1" fmla="*/ 0 h 495886"/>
              <a:gd name="connsiteX2" fmla="*/ 1771151 w 1771151"/>
              <a:gd name="connsiteY2" fmla="*/ 202223 h 495886"/>
              <a:gd name="connsiteX3" fmla="*/ 1568928 w 1771151"/>
              <a:gd name="connsiteY3" fmla="*/ 404446 h 495886"/>
              <a:gd name="connsiteX4" fmla="*/ 91440 w 1771151"/>
              <a:gd name="connsiteY4" fmla="*/ 495886 h 495886"/>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0" fmla="*/ 0 w 202223"/>
              <a:gd name="connsiteY0" fmla="*/ 0 h 404446"/>
              <a:gd name="connsiteX1" fmla="*/ 202223 w 202223"/>
              <a:gd name="connsiteY1" fmla="*/ 202223 h 404446"/>
              <a:gd name="connsiteX2" fmla="*/ 0 w 202223"/>
              <a:gd name="connsiteY2" fmla="*/ 404446 h 404446"/>
            </a:gdLst>
            <a:ahLst/>
            <a:cxnLst>
              <a:cxn ang="0">
                <a:pos x="connsiteX0" y="connsiteY0"/>
              </a:cxn>
              <a:cxn ang="0">
                <a:pos x="connsiteX1" y="connsiteY1"/>
              </a:cxn>
              <a:cxn ang="0">
                <a:pos x="connsiteX2" y="connsiteY2"/>
              </a:cxn>
            </a:cxnLst>
            <a:rect l="l" t="t" r="r" b="b"/>
            <a:pathLst>
              <a:path w="202223" h="404446">
                <a:moveTo>
                  <a:pt x="0" y="0"/>
                </a:moveTo>
                <a:lnTo>
                  <a:pt x="202223" y="202223"/>
                </a:lnTo>
                <a:lnTo>
                  <a:pt x="0" y="404446"/>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cxnSp>
        <p:nvCxnSpPr>
          <p:cNvPr id="36" name="Straight Connector 35"/>
          <p:cNvCxnSpPr>
            <a:stCxn id="27" idx="1"/>
          </p:cNvCxnSpPr>
          <p:nvPr/>
        </p:nvCxnSpPr>
        <p:spPr bwMode="gray">
          <a:xfrm>
            <a:off x="5003157" y="3960258"/>
            <a:ext cx="4124627" cy="0"/>
          </a:xfrm>
          <a:prstGeom prst="line">
            <a:avLst/>
          </a:prstGeom>
          <a:ln w="1905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 Placeholder 1"/>
          <p:cNvSpPr txBox="1">
            <a:spLocks/>
          </p:cNvSpPr>
          <p:nvPr/>
        </p:nvSpPr>
        <p:spPr bwMode="gray">
          <a:xfrm>
            <a:off x="612773" y="3338611"/>
            <a:ext cx="1913640" cy="161582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Physicians decide if the patient can be treated at home with RPM and virtual visits or if they need to be admitted and treated in quarantine.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8" name="Text Placeholder 1"/>
          <p:cNvSpPr txBox="1">
            <a:spLocks/>
          </p:cNvSpPr>
          <p:nvPr/>
        </p:nvSpPr>
        <p:spPr bwMode="gray">
          <a:xfrm>
            <a:off x="5922396" y="2454859"/>
            <a:ext cx="2855351" cy="130805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Remote monitoring</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Sensor patches that measures heart rate and motion</a:t>
            </a: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err="1" smtClean="0">
                <a:ln>
                  <a:noFill/>
                </a:ln>
                <a:solidFill>
                  <a:srgbClr val="323E48"/>
                </a:solidFill>
                <a:effectLst/>
                <a:uLnTx/>
                <a:uFillTx/>
                <a:latin typeface="Arial" panose="020B0604020202020204"/>
                <a:ea typeface="+mn-ea"/>
                <a:cs typeface="+mn-cs"/>
              </a:rPr>
              <a:t>Tyto</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Care devices to </a:t>
            </a:r>
            <a:b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measure blood pressure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9" name="Text Placeholder 1"/>
          <p:cNvSpPr txBox="1">
            <a:spLocks/>
          </p:cNvSpPr>
          <p:nvPr/>
        </p:nvSpPr>
        <p:spPr bwMode="gray">
          <a:xfrm>
            <a:off x="5916865" y="4240116"/>
            <a:ext cx="2402789" cy="146193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Communication</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TV for video conferencing</a:t>
            </a: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Phones</a:t>
            </a: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Emergency buttons</a:t>
            </a: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Security cameras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42" name="TextBox 41"/>
          <p:cNvSpPr txBox="1"/>
          <p:nvPr/>
        </p:nvSpPr>
        <p:spPr bwMode="gray">
          <a:xfrm>
            <a:off x="619699" y="1746812"/>
            <a:ext cx="584073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23E48"/>
                </a:solidFill>
                <a:effectLst/>
                <a:uLnTx/>
                <a:uFillTx/>
                <a:latin typeface="Arial" panose="020B0604020202020204"/>
                <a:ea typeface="+mn-ea"/>
                <a:cs typeface="+mn-cs"/>
              </a:rPr>
              <a:t>Sheba Medical Center’s acute-care telehealth applications</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268" y="2520080"/>
            <a:ext cx="494549" cy="5536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485" y="2622164"/>
            <a:ext cx="558114" cy="445303"/>
          </a:xfrm>
          <a:prstGeom prst="rect">
            <a:avLst/>
          </a:prstGeom>
        </p:spPr>
      </p:pic>
      <p:sp>
        <p:nvSpPr>
          <p:cNvPr id="32" name="Text Placeholder 3"/>
          <p:cNvSpPr>
            <a:spLocks noGrp="1"/>
          </p:cNvSpPr>
          <p:nvPr>
            <p:ph type="body" sz="quarter" idx="25"/>
          </p:nvPr>
        </p:nvSpPr>
        <p:spPr>
          <a:xfrm>
            <a:off x="612773" y="1108422"/>
            <a:ext cx="10963656" cy="341632"/>
          </a:xfrm>
        </p:spPr>
        <p:txBody>
          <a:bodyPr/>
          <a:lstStyle/>
          <a:p>
            <a:r>
              <a:rPr lang="en-US" dirty="0" smtClean="0"/>
              <a:t>RPM and robotics allow providers to deliver necessary care at a distance</a:t>
            </a:r>
            <a:endParaRPr lang="en-US" dirty="0"/>
          </a:p>
        </p:txBody>
      </p:sp>
      <p:sp>
        <p:nvSpPr>
          <p:cNvPr id="22" name="Text Placeholder 2"/>
          <p:cNvSpPr>
            <a:spLocks noGrp="1"/>
          </p:cNvSpPr>
          <p:nvPr>
            <p:ph type="body" sz="quarter" idx="27"/>
          </p:nvPr>
        </p:nvSpPr>
        <p:spPr>
          <a:xfrm>
            <a:off x="9469582" y="6011926"/>
            <a:ext cx="2106848" cy="155842"/>
          </a:xfrm>
        </p:spPr>
        <p:txBody>
          <a:bodyPr/>
          <a:lstStyle/>
          <a:p>
            <a:r>
              <a:rPr lang="en-US" dirty="0" smtClean="0"/>
              <a:t>Source: Sheba Medical Center, Ramat </a:t>
            </a:r>
            <a:r>
              <a:rPr lang="en-US" dirty="0" err="1" smtClean="0"/>
              <a:t>Gan</a:t>
            </a:r>
            <a:r>
              <a:rPr lang="en-US" dirty="0" smtClean="0"/>
              <a:t>, Israel.</a:t>
            </a:r>
            <a:endParaRPr lang="en-US" dirty="0"/>
          </a:p>
        </p:txBody>
      </p:sp>
      <p:sp>
        <p:nvSpPr>
          <p:cNvPr id="2" name="Footer Placeholder 1"/>
          <p:cNvSpPr>
            <a:spLocks noGrp="1"/>
          </p:cNvSpPr>
          <p:nvPr>
            <p:ph type="ftr" sz="quarter" idx="30"/>
          </p:nvPr>
        </p:nvSpPr>
        <p:spPr/>
        <p:txBody>
          <a:bodyPr/>
          <a:lstStyle/>
          <a:p>
            <a:r>
              <a:rPr lang="en-US" smtClean="0"/>
              <a:t>Health Care IT Advisor research and analysis.</a:t>
            </a:r>
            <a:endParaRPr lang="en-US" dirty="0"/>
          </a:p>
        </p:txBody>
      </p:sp>
    </p:spTree>
    <p:extLst>
      <p:ext uri="{BB962C8B-B14F-4D97-AF65-F5344CB8AC3E}">
        <p14:creationId xmlns:p14="http://schemas.microsoft.com/office/powerpoint/2010/main" val="3731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33"/>
          <p:cNvSpPr/>
          <p:nvPr/>
        </p:nvSpPr>
        <p:spPr bwMode="gray">
          <a:xfrm flipH="1">
            <a:off x="6647" y="2065401"/>
            <a:ext cx="3291840" cy="3518638"/>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17" name="Rectangle 33"/>
          <p:cNvSpPr/>
          <p:nvPr/>
        </p:nvSpPr>
        <p:spPr bwMode="gray">
          <a:xfrm flipH="1">
            <a:off x="8900160" y="2065400"/>
            <a:ext cx="3291840" cy="3518638"/>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5" name="Title 4"/>
          <p:cNvSpPr>
            <a:spLocks noGrp="1"/>
          </p:cNvSpPr>
          <p:nvPr>
            <p:ph type="title"/>
          </p:nvPr>
        </p:nvSpPr>
        <p:spPr>
          <a:xfrm>
            <a:off x="612773" y="601436"/>
            <a:ext cx="10966450" cy="455509"/>
          </a:xfrm>
        </p:spPr>
        <p:txBody>
          <a:bodyPr/>
          <a:lstStyle/>
          <a:p>
            <a:r>
              <a:rPr lang="en-US" dirty="0"/>
              <a:t>FaceTime is allowed and easy, but not ideal</a:t>
            </a:r>
          </a:p>
        </p:txBody>
      </p:sp>
      <p:cxnSp>
        <p:nvCxnSpPr>
          <p:cNvPr id="115" name="Straight Connector 114"/>
          <p:cNvCxnSpPr/>
          <p:nvPr/>
        </p:nvCxnSpPr>
        <p:spPr bwMode="gray">
          <a:xfrm>
            <a:off x="11017" y="2065400"/>
            <a:ext cx="12191999" cy="0"/>
          </a:xfrm>
          <a:prstGeom prst="line">
            <a:avLst/>
          </a:prstGeom>
          <a:ln w="285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bwMode="gray">
          <a:xfrm>
            <a:off x="4008491" y="1736725"/>
            <a:ext cx="1258787"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Challenges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1" name="TextBox 140"/>
          <p:cNvSpPr txBox="1"/>
          <p:nvPr/>
        </p:nvSpPr>
        <p:spPr bwMode="gray">
          <a:xfrm>
            <a:off x="4442568" y="2721792"/>
            <a:ext cx="3439192"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500" dirty="0" smtClean="0">
                <a:solidFill>
                  <a:srgbClr val="323E48"/>
                </a:solidFill>
                <a:latin typeface="Arial" panose="020B0604020202020204"/>
              </a:rPr>
              <a:t>Hospitals may</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lack essential</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equipment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laptops, cameras) for provider use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cxnSp>
        <p:nvCxnSpPr>
          <p:cNvPr id="142" name="Straight Arrow Connector 141"/>
          <p:cNvCxnSpPr/>
          <p:nvPr/>
        </p:nvCxnSpPr>
        <p:spPr bwMode="gray">
          <a:xfrm>
            <a:off x="4008491" y="2628750"/>
            <a:ext cx="4319795" cy="0"/>
          </a:xfrm>
          <a:prstGeom prst="straightConnector1">
            <a:avLst/>
          </a:prstGeom>
          <a:ln w="1905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bwMode="gray">
          <a:xfrm>
            <a:off x="3887699" y="2239613"/>
            <a:ext cx="44663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29"/>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1</a:t>
            </a:r>
          </a:p>
        </p:txBody>
      </p:sp>
      <p:sp>
        <p:nvSpPr>
          <p:cNvPr id="144" name="TextBox 143"/>
          <p:cNvSpPr txBox="1"/>
          <p:nvPr/>
        </p:nvSpPr>
        <p:spPr bwMode="gray">
          <a:xfrm>
            <a:off x="4442568" y="3810130"/>
            <a:ext cx="4084696"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Visits still need to be documented, adding additional step to clinician workflow</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5" name="TextBox 144"/>
          <p:cNvSpPr txBox="1"/>
          <p:nvPr/>
        </p:nvSpPr>
        <p:spPr bwMode="gray">
          <a:xfrm>
            <a:off x="3921221" y="3334060"/>
            <a:ext cx="44663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29"/>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2</a:t>
            </a:r>
          </a:p>
        </p:txBody>
      </p:sp>
      <p:cxnSp>
        <p:nvCxnSpPr>
          <p:cNvPr id="146" name="Straight Arrow Connector 145"/>
          <p:cNvCxnSpPr/>
          <p:nvPr/>
        </p:nvCxnSpPr>
        <p:spPr bwMode="gray">
          <a:xfrm>
            <a:off x="4008491" y="3717089"/>
            <a:ext cx="4319795" cy="0"/>
          </a:xfrm>
          <a:prstGeom prst="straightConnector1">
            <a:avLst/>
          </a:prstGeom>
          <a:ln w="1905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bwMode="gray">
          <a:xfrm>
            <a:off x="4442568" y="4898469"/>
            <a:ext cx="4084696"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Short-term fix</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may not provide enough additional access or clinicians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48" name="TextBox 147"/>
          <p:cNvSpPr txBox="1"/>
          <p:nvPr/>
        </p:nvSpPr>
        <p:spPr bwMode="gray">
          <a:xfrm>
            <a:off x="3916222" y="4424757"/>
            <a:ext cx="44663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29"/>
              </a:spcBef>
              <a:spcAft>
                <a:spcPts val="0"/>
              </a:spcAft>
              <a:buClrTx/>
              <a:buSzTx/>
              <a:buFontTx/>
              <a:buNone/>
              <a:tabLst/>
              <a:defRPr/>
            </a:pPr>
            <a:r>
              <a:rPr kumimoji="0" lang="en-US" sz="3000" b="0" i="0" u="none" strike="noStrike" kern="1200" cap="none" spc="0" normalizeH="0" baseline="0" noProof="0" dirty="0">
                <a:ln>
                  <a:noFill/>
                </a:ln>
                <a:solidFill>
                  <a:srgbClr val="CE0E2D"/>
                </a:solidFill>
                <a:effectLst/>
                <a:uLnTx/>
                <a:uFillTx/>
                <a:latin typeface="Arial" panose="020B0604020202020204"/>
                <a:ea typeface="+mn-ea"/>
                <a:cs typeface="+mn-cs"/>
              </a:rPr>
              <a:t>3</a:t>
            </a:r>
          </a:p>
        </p:txBody>
      </p:sp>
      <p:cxnSp>
        <p:nvCxnSpPr>
          <p:cNvPr id="149" name="Straight Arrow Connector 148"/>
          <p:cNvCxnSpPr/>
          <p:nvPr/>
        </p:nvCxnSpPr>
        <p:spPr bwMode="gray">
          <a:xfrm>
            <a:off x="4008491" y="4805427"/>
            <a:ext cx="4319795" cy="0"/>
          </a:xfrm>
          <a:prstGeom prst="straightConnector1">
            <a:avLst/>
          </a:prstGeom>
          <a:ln w="1905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53" name="Text Placeholder 1"/>
          <p:cNvSpPr txBox="1">
            <a:spLocks/>
          </p:cNvSpPr>
          <p:nvPr/>
        </p:nvSpPr>
        <p:spPr bwMode="gray">
          <a:xfrm>
            <a:off x="608715" y="2416247"/>
            <a:ext cx="2428801" cy="246221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Expand access</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CMS aims to increase capacity and make it easier for patients and providers to use telehealth</a:t>
            </a: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lang="en-US" sz="1500" dirty="0" smtClean="0">
                <a:solidFill>
                  <a:srgbClr val="323E48"/>
                </a:solidFill>
                <a:latin typeface="Arial" panose="020B0604020202020204"/>
              </a:rPr>
              <a:t>HHS waives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HIPAA enforcement</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against</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apps like FaceTime, Skype, and Google Hangouts to deliver telehealth visits</a:t>
            </a:r>
          </a:p>
        </p:txBody>
      </p:sp>
      <p:sp>
        <p:nvSpPr>
          <p:cNvPr id="154" name="Text Placeholder 1"/>
          <p:cNvSpPr txBox="1">
            <a:spLocks/>
          </p:cNvSpPr>
          <p:nvPr/>
        </p:nvSpPr>
        <p:spPr bwMode="gray">
          <a:xfrm>
            <a:off x="9206435" y="2416247"/>
            <a:ext cx="2251273" cy="269304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429"/>
              </a:spcBef>
              <a:spcAft>
                <a:spcPts val="0"/>
              </a:spcAft>
              <a:buClrTx/>
              <a:buSzTx/>
              <a:buFont typeface="Arial" pitchFamily="34" charset="0"/>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Long term effects</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a:p>
            <a:pPr marL="169821" marR="0" lvl="0" indent="-169821" algn="l" defTabSz="640080" rtl="0" eaLnBrk="1" fontAlgn="auto" latinLnBrk="0" hangingPunct="1">
              <a:lnSpc>
                <a:spcPct val="100000"/>
              </a:lnSpc>
              <a:spcBef>
                <a:spcPts val="600"/>
              </a:spcBef>
              <a:spcAft>
                <a:spcPts val="0"/>
              </a:spcAft>
              <a:buClr>
                <a:srgbClr val="CE0E2D"/>
              </a:buClr>
              <a:buSzTx/>
              <a:buFont typeface="Arial" pitchFamily="34" charset="0"/>
              <a:buChar char="•"/>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Positive:</a:t>
            </a:r>
            <a:r>
              <a:rPr kumimoji="0" lang="en-US" sz="1500" b="0" i="0" u="none" strike="noStrike" kern="1200" cap="none" spc="0" normalizeH="0" noProof="0" dirty="0" smtClean="0">
                <a:ln>
                  <a:noFill/>
                </a:ln>
                <a:solidFill>
                  <a:srgbClr val="323E48"/>
                </a:solidFill>
                <a:effectLst/>
                <a:uLnTx/>
                <a:uFillTx/>
                <a:latin typeface="Arial" panose="020B0604020202020204"/>
                <a:ea typeface="+mn-ea"/>
                <a:cs typeface="+mn-cs"/>
              </a:rPr>
              <a:t> </a:t>
            </a:r>
            <a:r>
              <a:rPr lang="en-US" sz="1500" dirty="0" smtClean="0">
                <a:solidFill>
                  <a:srgbClr val="323E48"/>
                </a:solidFill>
                <a:latin typeface="Arial" panose="020B0604020202020204"/>
              </a:rPr>
              <a:t>ease of use exposes many new patients and clinicians to telehealth for first time </a:t>
            </a: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 </a:t>
            </a:r>
          </a:p>
          <a:p>
            <a:pPr marL="169821" indent="-169821">
              <a:spcBef>
                <a:spcPts val="600"/>
              </a:spcBef>
              <a:buClr>
                <a:srgbClr val="CE0E2D"/>
              </a:buClr>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Negative</a:t>
            </a:r>
            <a:r>
              <a:rPr lang="en-US" sz="1500" dirty="0">
                <a:solidFill>
                  <a:srgbClr val="323E48"/>
                </a:solidFill>
              </a:rPr>
              <a:t>: Waiver likely to </a:t>
            </a:r>
            <a:r>
              <a:rPr lang="en-US" sz="1500" dirty="0" smtClean="0">
                <a:solidFill>
                  <a:srgbClr val="323E48"/>
                </a:solidFill>
              </a:rPr>
              <a:t>end after COVID-19 </a:t>
            </a:r>
            <a:r>
              <a:rPr lang="en-US" sz="1500" dirty="0">
                <a:solidFill>
                  <a:srgbClr val="323E48"/>
                </a:solidFill>
              </a:rPr>
              <a:t>emergency, forcing providers to </a:t>
            </a:r>
            <a:r>
              <a:rPr lang="en-US" sz="1500" dirty="0" smtClean="0">
                <a:solidFill>
                  <a:srgbClr val="323E48"/>
                </a:solidFill>
              </a:rPr>
              <a:t>build out more robust telehealth platform anyway</a:t>
            </a:r>
            <a:endParaRPr lang="en-US" sz="1500" dirty="0">
              <a:solidFill>
                <a:srgbClr val="323E48"/>
              </a:solidFill>
            </a:endParaRPr>
          </a:p>
        </p:txBody>
      </p:sp>
      <p:sp>
        <p:nvSpPr>
          <p:cNvPr id="22" name="Text Placeholder 3"/>
          <p:cNvSpPr>
            <a:spLocks noGrp="1"/>
          </p:cNvSpPr>
          <p:nvPr>
            <p:ph type="body" sz="quarter" idx="25"/>
          </p:nvPr>
        </p:nvSpPr>
        <p:spPr>
          <a:xfrm>
            <a:off x="612773" y="1108422"/>
            <a:ext cx="10963656" cy="341632"/>
          </a:xfrm>
        </p:spPr>
        <p:txBody>
          <a:bodyPr/>
          <a:lstStyle/>
          <a:p>
            <a:r>
              <a:rPr lang="en-US" dirty="0" smtClean="0"/>
              <a:t>Short-term solution likely doesn’t do enough to address capacity concerns</a:t>
            </a:r>
            <a:endParaRPr lang="en-US" dirty="0"/>
          </a:p>
        </p:txBody>
      </p:sp>
      <p:sp>
        <p:nvSpPr>
          <p:cNvPr id="24" name="TextBox 23"/>
          <p:cNvSpPr txBox="1"/>
          <p:nvPr/>
        </p:nvSpPr>
        <p:spPr bwMode="gray">
          <a:xfrm>
            <a:off x="653369" y="1736725"/>
            <a:ext cx="478516"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Goal</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5" name="Isosceles Triangle 24"/>
          <p:cNvSpPr/>
          <p:nvPr/>
        </p:nvSpPr>
        <p:spPr bwMode="gray">
          <a:xfrm rot="10800000" flipH="1">
            <a:off x="1131885" y="1783561"/>
            <a:ext cx="164592" cy="13716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6" name="TextBox 25"/>
          <p:cNvSpPr txBox="1"/>
          <p:nvPr/>
        </p:nvSpPr>
        <p:spPr bwMode="gray">
          <a:xfrm>
            <a:off x="8955578" y="1736725"/>
            <a:ext cx="811876"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dirty="0" smtClean="0">
                <a:ln>
                  <a:noFill/>
                </a:ln>
                <a:solidFill>
                  <a:srgbClr val="323E48"/>
                </a:solidFill>
                <a:effectLst/>
                <a:uLnTx/>
                <a:uFillTx/>
                <a:latin typeface="Arial" panose="020B0604020202020204"/>
                <a:ea typeface="+mn-ea"/>
                <a:cs typeface="+mn-cs"/>
              </a:rPr>
              <a:t>Outcome</a:t>
            </a:r>
            <a:endParaRPr kumimoji="0" lang="en-US" sz="1500"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7" name="Isosceles Triangle 26"/>
          <p:cNvSpPr/>
          <p:nvPr/>
        </p:nvSpPr>
        <p:spPr bwMode="gray">
          <a:xfrm rot="10800000" flipH="1">
            <a:off x="9828854" y="1783562"/>
            <a:ext cx="164592" cy="13716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8" name="TextBox 27"/>
          <p:cNvSpPr txBox="1"/>
          <p:nvPr/>
        </p:nvSpPr>
        <p:spPr bwMode="gray">
          <a:xfrm>
            <a:off x="4442568" y="2355029"/>
            <a:ext cx="3482514"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Equipment</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0" name="TextBox 29"/>
          <p:cNvSpPr txBox="1"/>
          <p:nvPr/>
        </p:nvSpPr>
        <p:spPr bwMode="gray">
          <a:xfrm>
            <a:off x="4442568" y="3449476"/>
            <a:ext cx="3482514"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Integration</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31" name="TextBox 30"/>
          <p:cNvSpPr txBox="1"/>
          <p:nvPr/>
        </p:nvSpPr>
        <p:spPr bwMode="gray">
          <a:xfrm>
            <a:off x="4442568" y="4540173"/>
            <a:ext cx="3482514"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smtClean="0">
                <a:ln>
                  <a:noFill/>
                </a:ln>
                <a:solidFill>
                  <a:srgbClr val="323E48"/>
                </a:solidFill>
                <a:effectLst/>
                <a:uLnTx/>
                <a:uFillTx/>
                <a:latin typeface="Arial" panose="020B0604020202020204"/>
                <a:ea typeface="+mn-ea"/>
                <a:cs typeface="+mn-cs"/>
              </a:rPr>
              <a:t>Capacity</a:t>
            </a:r>
            <a:endParaRPr kumimoji="0" lang="en-US" sz="15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2" name="Footer Placeholder 1"/>
          <p:cNvSpPr>
            <a:spLocks noGrp="1"/>
          </p:cNvSpPr>
          <p:nvPr>
            <p:ph type="ftr" sz="quarter" idx="30"/>
          </p:nvPr>
        </p:nvSpPr>
        <p:spPr/>
        <p:txBody>
          <a:bodyPr/>
          <a:lstStyle/>
          <a:p>
            <a:r>
              <a:rPr lang="en-US" smtClean="0"/>
              <a:t>Health Care IT Advisor research and analysis.</a:t>
            </a:r>
            <a:endParaRPr lang="en-US" dirty="0"/>
          </a:p>
        </p:txBody>
      </p:sp>
      <p:sp>
        <p:nvSpPr>
          <p:cNvPr id="3" name="Text Placeholder 2"/>
          <p:cNvSpPr>
            <a:spLocks noGrp="1"/>
          </p:cNvSpPr>
          <p:nvPr>
            <p:ph type="body" sz="quarter" idx="27"/>
          </p:nvPr>
        </p:nvSpPr>
        <p:spPr>
          <a:xfrm>
            <a:off x="9109364" y="5934884"/>
            <a:ext cx="2467066" cy="232884"/>
          </a:xfrm>
        </p:spPr>
        <p:txBody>
          <a:bodyPr/>
          <a:lstStyle/>
          <a:p>
            <a:r>
              <a:rPr lang="en-US" dirty="0" smtClean="0"/>
              <a:t>Source: </a:t>
            </a:r>
            <a:r>
              <a:rPr lang="en-US" dirty="0" err="1" smtClean="0"/>
              <a:t>Brodwin</a:t>
            </a:r>
            <a:r>
              <a:rPr lang="en-US" dirty="0" smtClean="0"/>
              <a:t> E, </a:t>
            </a:r>
            <a:r>
              <a:rPr lang="en-US" i="1" dirty="0" smtClean="0"/>
              <a:t>STAT</a:t>
            </a:r>
            <a:r>
              <a:rPr lang="en-US" dirty="0" smtClean="0"/>
              <a:t>, </a:t>
            </a:r>
            <a:r>
              <a:rPr lang="en-US" dirty="0" smtClean="0">
                <a:hlinkClick r:id="rId3"/>
              </a:rPr>
              <a:t>“Surge </a:t>
            </a:r>
            <a:r>
              <a:rPr lang="en-US" dirty="0">
                <a:hlinkClick r:id="rId3"/>
              </a:rPr>
              <a:t>in patients overwhelms telehealth services amid coronavirus </a:t>
            </a:r>
            <a:r>
              <a:rPr lang="en-US" dirty="0" smtClean="0">
                <a:hlinkClick r:id="rId3"/>
              </a:rPr>
              <a:t>pandemic</a:t>
            </a:r>
            <a:r>
              <a:rPr lang="en-US" dirty="0" smtClean="0"/>
              <a:t>,” March 2020</a:t>
            </a:r>
            <a:r>
              <a:rPr lang="en-US" dirty="0"/>
              <a:t>. </a:t>
            </a:r>
          </a:p>
        </p:txBody>
      </p:sp>
    </p:spTree>
    <p:extLst>
      <p:ext uri="{BB962C8B-B14F-4D97-AF65-F5344CB8AC3E}">
        <p14:creationId xmlns:p14="http://schemas.microsoft.com/office/powerpoint/2010/main" val="310258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Broad expansion of telehealth can’t distract from top needs</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Where should you start?</a:t>
            </a:r>
            <a:endParaRPr lang="en-US" dirty="0"/>
          </a:p>
        </p:txBody>
      </p:sp>
      <p:sp>
        <p:nvSpPr>
          <p:cNvPr id="6" name="Footer Placeholder 5"/>
          <p:cNvSpPr>
            <a:spLocks noGrp="1"/>
          </p:cNvSpPr>
          <p:nvPr>
            <p:ph type="ftr" sz="quarter" idx="30"/>
          </p:nvPr>
        </p:nvSpPr>
        <p:spPr/>
        <p:txBody>
          <a:bodyPr/>
          <a:lstStyle/>
          <a:p>
            <a:r>
              <a:rPr lang="en-US" smtClean="0"/>
              <a:t>Health Care IT Advisor research and analysis.</a:t>
            </a:r>
            <a:endParaRPr lang="en-US" dirty="0"/>
          </a:p>
        </p:txBody>
      </p:sp>
      <p:grpSp>
        <p:nvGrpSpPr>
          <p:cNvPr id="9" name="Group 8"/>
          <p:cNvGrpSpPr/>
          <p:nvPr/>
        </p:nvGrpSpPr>
        <p:grpSpPr>
          <a:xfrm>
            <a:off x="2515243" y="2451810"/>
            <a:ext cx="7161514" cy="1954381"/>
            <a:chOff x="1897425" y="2140265"/>
            <a:chExt cx="7161514" cy="1954381"/>
          </a:xfrm>
        </p:grpSpPr>
        <p:sp>
          <p:nvSpPr>
            <p:cNvPr id="7" name="Text Placeholder">
              <a:extLst>
                <a:ext uri="{FF2B5EF4-FFF2-40B4-BE49-F238E27FC236}">
                  <a16:creationId xmlns:a16="http://schemas.microsoft.com/office/drawing/2014/main" id="{81C455EC-B1BA-2544-8858-C78597DCD6BA}"/>
                </a:ext>
              </a:extLst>
            </p:cNvPr>
            <p:cNvSpPr txBox="1">
              <a:spLocks/>
            </p:cNvSpPr>
            <p:nvPr/>
          </p:nvSpPr>
          <p:spPr bwMode="gray">
            <a:xfrm>
              <a:off x="2055984" y="2140265"/>
              <a:ext cx="7002955" cy="1954381"/>
            </a:xfrm>
            <a:prstGeom prst="rect">
              <a:avLst/>
            </a:prstGeom>
            <a:ln w="19050">
              <a:solidFill>
                <a:schemeClr val="accent1"/>
              </a:solidFill>
              <a:miter lim="800000"/>
            </a:ln>
          </p:spPr>
          <p:txBody>
            <a:bodyPr vert="horz" wrap="square" lIns="274320" tIns="274320" rIns="27432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dirty="0" smtClean="0"/>
                <a:t>Telehealth prioritization questions</a:t>
              </a:r>
              <a:endParaRPr lang="en-US" sz="1600" b="1" dirty="0"/>
            </a:p>
            <a:p>
              <a:pPr marL="342900" indent="-342900">
                <a:buAutoNum type="arabicPeriod"/>
              </a:pPr>
              <a:r>
                <a:rPr lang="en-US" dirty="0" smtClean="0"/>
                <a:t>What is our unmet need?</a:t>
              </a:r>
            </a:p>
            <a:p>
              <a:pPr marL="342900" indent="-342900">
                <a:buAutoNum type="arabicPeriod"/>
              </a:pPr>
              <a:r>
                <a:rPr lang="en-US" dirty="0" smtClean="0"/>
                <a:t>Can we meet this need with something that already exists?</a:t>
              </a:r>
            </a:p>
            <a:p>
              <a:pPr marL="342900" indent="-342900">
                <a:buAutoNum type="arabicPeriod"/>
              </a:pPr>
              <a:r>
                <a:rPr lang="en-US" dirty="0" smtClean="0"/>
                <a:t>Is it worth the investment of time and resources to build a new solution, or should we hire a vendor to provide this solution?</a:t>
              </a:r>
            </a:p>
          </p:txBody>
        </p:sp>
        <p:sp>
          <p:nvSpPr>
            <p:cNvPr id="8" name="TextBox 7">
              <a:extLst>
                <a:ext uri="{FF2B5EF4-FFF2-40B4-BE49-F238E27FC236}">
                  <a16:creationId xmlns:a16="http://schemas.microsoft.com/office/drawing/2014/main" id="{AC43596D-963B-1744-A790-6C0427E06903}"/>
                </a:ext>
              </a:extLst>
            </p:cNvPr>
            <p:cNvSpPr txBox="1"/>
            <p:nvPr/>
          </p:nvSpPr>
          <p:spPr bwMode="gray">
            <a:xfrm>
              <a:off x="1897425" y="2140265"/>
              <a:ext cx="1531830"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190000"/>
                <a:buBlip>
                  <a:blip r:embed="rId3"/>
                </a:buBlip>
              </a:pPr>
              <a:r>
                <a:rPr lang="en-US" spc="30" baseline="36000" dirty="0" smtClean="0">
                  <a:solidFill>
                    <a:schemeClr val="accent2"/>
                  </a:solidFill>
                </a:rPr>
                <a:t>CHECKLIST</a:t>
              </a:r>
              <a:endParaRPr lang="en-US" spc="30" baseline="36000" dirty="0">
                <a:solidFill>
                  <a:schemeClr val="accent2"/>
                </a:solidFill>
              </a:endParaRPr>
            </a:p>
          </p:txBody>
        </p:sp>
      </p:grpSp>
    </p:spTree>
    <p:extLst>
      <p:ext uri="{BB962C8B-B14F-4D97-AF65-F5344CB8AC3E}">
        <p14:creationId xmlns:p14="http://schemas.microsoft.com/office/powerpoint/2010/main" val="237549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Unused">
      <a:srgbClr val="FFFFFF"/>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potx" id="{99C012F8-AC66-428A-8E6D-54EE4AF3F840}" vid="{21FE45D8-6606-4A8D-B0D0-43E5918E9C2C}"/>
    </a:ext>
  </a:extLst>
</a:theme>
</file>

<file path=ppt/theme/theme2.xml><?xml version="1.0" encoding="utf-8"?>
<a:theme xmlns:a="http://schemas.openxmlformats.org/drawingml/2006/main" name="2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Unused">
      <a:srgbClr val="FFFFFF"/>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16x9 glg.potx" id="{7DC51D5B-92DA-439C-B310-08E5C1F54BCF}" vid="{16AA9B87-5F57-47E0-A002-6F65B386C640}"/>
    </a:ext>
  </a:extLst>
</a:theme>
</file>

<file path=ppt/theme/theme3.xml><?xml version="1.0" encoding="utf-8"?>
<a:theme xmlns:a="http://schemas.openxmlformats.org/drawingml/2006/main" name="1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Unused">
      <a:srgbClr val="FFFFFF"/>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potx" id="{99C012F8-AC66-428A-8E6D-54EE4AF3F840}" vid="{21FE45D8-6606-4A8D-B0D0-43E5918E9C2C}"/>
    </a:ext>
  </a:extLst>
</a:theme>
</file>

<file path=ppt/theme/theme4.xml><?xml version="1.0" encoding="utf-8"?>
<a:theme xmlns:a="http://schemas.openxmlformats.org/drawingml/2006/main" name="3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Unused">
      <a:srgbClr val="FFFFFF"/>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potx" id="{7E7B0819-C385-480B-9850-57A3844499F4}" vid="{0FF13397-0D81-462F-B388-6496494D068E}"/>
    </a:ext>
  </a:extLst>
</a:theme>
</file>

<file path=ppt/theme/theme5.xml><?xml version="1.0" encoding="utf-8"?>
<a:theme xmlns:a="http://schemas.openxmlformats.org/drawingml/2006/main" name="4_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Error Red">
      <a:srgbClr val="FF0101"/>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16x9 010120.potx" id="{D595CD53-74D5-420B-90FC-6CD05803827F}" vid="{E9A10232-A80A-460F-937E-C8B4FDDF8247}"/>
    </a:ext>
  </a:extLst>
</a:theme>
</file>

<file path=ppt/theme/theme6.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37e85-97c4-49a9-a0d6-139d8727844a" xsi:nil="true"/>
    <lcf76f155ced4ddcb4097134ff3c332f xmlns="f7e4f93e-e6bf-434b-9f44-5cf3f51b71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E38D33-3FEE-487B-946E-0654B84BF3E2}"/>
</file>

<file path=customXml/itemProps2.xml><?xml version="1.0" encoding="utf-8"?>
<ds:datastoreItem xmlns:ds="http://schemas.openxmlformats.org/officeDocument/2006/customXml" ds:itemID="{9A173203-0276-4F6F-8455-2B36B22CBFD2}"/>
</file>

<file path=customXml/itemProps3.xml><?xml version="1.0" encoding="utf-8"?>
<ds:datastoreItem xmlns:ds="http://schemas.openxmlformats.org/officeDocument/2006/customXml" ds:itemID="{DA1F62DC-8333-4574-87B6-6872CF672D45}"/>
</file>

<file path=docProps/app.xml><?xml version="1.0" encoding="utf-8"?>
<Properties xmlns="http://schemas.openxmlformats.org/officeDocument/2006/extended-properties" xmlns:vt="http://schemas.openxmlformats.org/officeDocument/2006/docPropsVTypes">
  <Template>ab1-projection-16x9</Template>
  <TotalTime>32744</TotalTime>
  <Words>5312</Words>
  <Application>Microsoft Office PowerPoint</Application>
  <PresentationFormat>Widescreen</PresentationFormat>
  <Paragraphs>398</Paragraphs>
  <Slides>20</Slides>
  <Notes>19</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20</vt:i4>
      </vt:variant>
    </vt:vector>
  </HeadingPairs>
  <TitlesOfParts>
    <vt:vector size="26" baseType="lpstr">
      <vt:lpstr>Arial</vt:lpstr>
      <vt:lpstr>ab1 projection 16x9</vt:lpstr>
      <vt:lpstr>2_ab1 projection 16x9</vt:lpstr>
      <vt:lpstr>1_ab1 projection 16x9</vt:lpstr>
      <vt:lpstr>3_ab1 projection 16x9</vt:lpstr>
      <vt:lpstr>4_ab1 projection 16x9</vt:lpstr>
      <vt:lpstr>How COVID-19 is transforming telehealth—now and in the future</vt:lpstr>
      <vt:lpstr>What do we mean by “telehealth”?</vt:lpstr>
      <vt:lpstr>Telehealth is an essential tool against Covid-19</vt:lpstr>
      <vt:lpstr>Medicare drops barriers to telehealth </vt:lpstr>
      <vt:lpstr>Initial Covid-19 telehealth focus: information and triage</vt:lpstr>
      <vt:lpstr>Direct patients to remote triage and virtual visits first</vt:lpstr>
      <vt:lpstr>Protect providers in acute-care settings with virtual solutions</vt:lpstr>
      <vt:lpstr>FaceTime is allowed and easy, but not ideal</vt:lpstr>
      <vt:lpstr>Where should you start?</vt:lpstr>
      <vt:lpstr>Are you ready to deploy telehealth?</vt:lpstr>
      <vt:lpstr>Is telehealth the future—or is it just having a moment?</vt:lpstr>
      <vt:lpstr>Emerging tension in early planning for telehealth’s future</vt:lpstr>
      <vt:lpstr>Telehealth poised to become “table stakes” in health care</vt:lpstr>
      <vt:lpstr>COVID-19 serves to answer physicians’ greatest concerns</vt:lpstr>
      <vt:lpstr>“Office-less” practice could drastically increase capacity</vt:lpstr>
      <vt:lpstr>Remote exam technology is an important next step</vt:lpstr>
      <vt:lpstr>5G tele-examination from London to Edinburgh</vt:lpstr>
      <vt:lpstr>Integrate telehealth into existing (or evolving) strategy</vt:lpstr>
      <vt:lpstr>PowerPoint Presentation</vt:lpstr>
      <vt:lpstr>PowerPoint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Hackmeier, Kirsta E</dc:creator>
  <cp:lastModifiedBy>Angers, Jordan</cp:lastModifiedBy>
  <cp:revision>467</cp:revision>
  <dcterms:created xsi:type="dcterms:W3CDTF">2019-08-27T19:35:08Z</dcterms:created>
  <dcterms:modified xsi:type="dcterms:W3CDTF">2020-05-04T14:25:25Z</dcterms:modified>
  <cp:category>Template, June 2019 Release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0x010100400AF68AFDDC6742A4E204E0523D35EB</vt:lpwstr>
  </property>
</Properties>
</file>