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2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chart21.xml" ContentType="application/vnd.openxmlformats-officedocument.drawingml.chart+xml"/>
  <Override PartName="/ppt/theme/themeOverride20.xml" ContentType="application/vnd.openxmlformats-officedocument.themeOverride+xml"/>
  <Override PartName="/ppt/theme/themeOverride16.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charts/chart18.xml" ContentType="application/vnd.openxmlformats-officedocument.drawingml.chart+xml"/>
  <Override PartName="/ppt/theme/themeOverride17.xml" ContentType="application/vnd.openxmlformats-officedocument.themeOverride+xml"/>
  <Override PartName="/ppt/theme/themeOverride19.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notesMasters/notesMaster1.xml" ContentType="application/vnd.openxmlformats-officedocument.presentationml.notesMaster+xml"/>
  <Override PartName="/ppt/charts/chart15.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Override2.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theme/themeOverride10.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9.xml" ContentType="application/vnd.openxmlformats-officedocument.drawingml.chart+xml"/>
  <Override PartName="/ppt/charts/chart4.xml" ContentType="application/vnd.openxmlformats-officedocument.drawingml.chart+xml"/>
  <Override PartName="/ppt/theme/themeOverride7.xml" ContentType="application/vnd.openxmlformats-officedocument.themeOverride+xml"/>
  <Override PartName="/ppt/theme/themeOverride4.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theme/themeOverride5.xml" ContentType="application/vnd.openxmlformats-officedocument.themeOverride+xml"/>
  <Override PartName="/ppt/charts/chart8.xml" ContentType="application/vnd.openxmlformats-officedocument.drawingml.chart+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6"/>
  </p:notesMasterIdLst>
  <p:handoutMasterIdLst>
    <p:handoutMasterId r:id="rId17"/>
  </p:handoutMasterIdLst>
  <p:sldIdLst>
    <p:sldId id="292" r:id="rId2"/>
    <p:sldId id="299" r:id="rId3"/>
    <p:sldId id="303" r:id="rId4"/>
    <p:sldId id="304" r:id="rId5"/>
    <p:sldId id="305" r:id="rId6"/>
    <p:sldId id="301" r:id="rId7"/>
    <p:sldId id="302" r:id="rId8"/>
    <p:sldId id="281" r:id="rId9"/>
    <p:sldId id="280" r:id="rId10"/>
    <p:sldId id="282" r:id="rId11"/>
    <p:sldId id="283" r:id="rId12"/>
    <p:sldId id="284" r:id="rId13"/>
    <p:sldId id="285" r:id="rId14"/>
    <p:sldId id="270" r:id="rId15"/>
  </p:sldIdLst>
  <p:sldSz cx="7772400" cy="10058400"/>
  <p:notesSz cx="7010400" cy="9296400"/>
  <p:defaultTex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0" autoAdjust="0"/>
    <p:restoredTop sz="96323" autoAdjust="0"/>
  </p:normalViewPr>
  <p:slideViewPr>
    <p:cSldViewPr snapToGrid="0">
      <p:cViewPr varScale="1">
        <p:scale>
          <a:sx n="63" d="100"/>
          <a:sy n="63" d="100"/>
        </p:scale>
        <p:origin x="2388" y="90"/>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3" d="100"/>
          <a:sy n="83" d="100"/>
        </p:scale>
        <p:origin x="-381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19742750161472"/>
          <c:y val="7.1287232463302388E-2"/>
          <c:w val="0.44270731463644919"/>
          <c:h val="0.54947169415894581"/>
        </c:manualLayout>
      </c:layout>
      <c:pieChart>
        <c:varyColors val="1"/>
        <c:ser>
          <c:idx val="0"/>
          <c:order val="0"/>
          <c:tx>
            <c:strRef>
              <c:f>Sheet1!$B$1</c:f>
              <c:strCache>
                <c:ptCount val="1"/>
                <c:pt idx="0">
                  <c:v>Series 1</c:v>
                </c:pt>
              </c:strCache>
            </c:strRef>
          </c:tx>
          <c:spPr>
            <a:ln>
              <a:noFill/>
            </a:ln>
          </c:spPr>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Lbls>
            <c:dLbl>
              <c:idx val="3"/>
              <c:layout>
                <c:manualLayout>
                  <c:x val="6.5669194584631552E-2"/>
                  <c:y val="0.11045414318490838"/>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fld id="{08FF3780-FE28-4E23-957B-326D6E91397B}" type="PERCENTAGE">
                      <a:rPr lang="en-US" smtClean="0">
                        <a:solidFill>
                          <a:schemeClr val="bg1"/>
                        </a:solidFill>
                      </a:rPr>
                      <a:pPr>
                        <a:defRPr b="1"/>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6.523996119600424E-2"/>
                      <c:h val="6.7039430954891108E-2"/>
                    </c:manualLayout>
                  </c15:layout>
                  <c15:dlblFieldTable/>
                  <c15:showDataLabelsRange val="0"/>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layout/>
              </c:ext>
            </c:extLst>
          </c:dLbls>
          <c:cat>
            <c:strRef>
              <c:f>Sheet1!$A$2:$A$7</c:f>
              <c:strCache>
                <c:ptCount val="6"/>
                <c:pt idx="0">
                  <c:v>Commercial Insurance</c:v>
                </c:pt>
                <c:pt idx="1">
                  <c:v>Traditional Medicare</c:v>
                </c:pt>
                <c:pt idx="2">
                  <c:v>Medicare Advantage</c:v>
                </c:pt>
                <c:pt idx="3">
                  <c:v>Medicaid</c:v>
                </c:pt>
                <c:pt idx="4">
                  <c:v>Military Insurance</c:v>
                </c:pt>
                <c:pt idx="5">
                  <c:v>No Insurance</c:v>
                </c:pt>
              </c:strCache>
            </c:strRef>
          </c:cat>
          <c:val>
            <c:numRef>
              <c:f>Sheet1!$B$2:$B$7</c:f>
              <c:numCache>
                <c:formatCode>0%</c:formatCode>
                <c:ptCount val="6"/>
                <c:pt idx="0">
                  <c:v>0.52</c:v>
                </c:pt>
                <c:pt idx="1">
                  <c:v>0.21099999999999999</c:v>
                </c:pt>
                <c:pt idx="2">
                  <c:v>0.16700000000000001</c:v>
                </c:pt>
                <c:pt idx="3" formatCode="0.00%">
                  <c:v>0.06</c:v>
                </c:pt>
                <c:pt idx="4" formatCode="0.00%">
                  <c:v>0.02</c:v>
                </c:pt>
                <c:pt idx="5" formatCode="0.00%">
                  <c:v>0.01</c:v>
                </c:pt>
              </c:numCache>
            </c:numRef>
          </c:val>
        </c:ser>
        <c:dLbls>
          <c:showLegendKey val="0"/>
          <c:showVal val="0"/>
          <c:showCatName val="0"/>
          <c:showSerName val="0"/>
          <c:showPercent val="0"/>
          <c:showBubbleSize val="0"/>
          <c:showLeaderLines val="1"/>
        </c:dLbls>
        <c:firstSliceAng val="0"/>
      </c:pieChart>
      <c:spPr>
        <a:noFill/>
        <a:ln w="25400">
          <a:noFill/>
        </a:ln>
        <a:effectLst/>
      </c:spPr>
    </c:plotArea>
    <c:legend>
      <c:legendPos val="b"/>
      <c:layout>
        <c:manualLayout>
          <c:xMode val="edge"/>
          <c:yMode val="edge"/>
          <c:x val="0.12175922473268221"/>
          <c:y val="0.64674677122173996"/>
          <c:w val="0.85412237167409388"/>
          <c:h val="0.28116786154020801"/>
        </c:manualLayout>
      </c:layout>
      <c:overlay val="0"/>
      <c:spPr>
        <a:noFill/>
        <a:ln w="9525">
          <a:solidFill>
            <a:schemeClr val="accent4"/>
          </a:solidFill>
          <a:miter lim="800000"/>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900" baseline="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0.75</c:v>
                </c:pt>
                <c:pt idx="1">
                  <c:v>0.25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spPr>
              <a:solidFill>
                <a:srgbClr val="617685"/>
              </a:solidFill>
              <a:ln w="9525">
                <a:solidFill>
                  <a:schemeClr val="bg1"/>
                </a:solidFill>
              </a:ln>
            </c:spPr>
          </c:dPt>
          <c:dLbls>
            <c:dLbl>
              <c:idx val="0"/>
              <c:numFmt formatCode="0%" sourceLinked="0"/>
              <c:spPr/>
              <c:txPr>
                <a:bodyPr/>
                <a:lstStyle/>
                <a:p>
                  <a:pPr>
                    <a:defRPr>
                      <a:solidFill>
                        <a:schemeClr val="bg1"/>
                      </a:solidFill>
                    </a:defRPr>
                  </a:pPr>
                  <a:endParaRPr lang="en-US"/>
                </a:p>
              </c:txPr>
              <c:dLblPos val="ctr"/>
              <c:showLegendKey val="0"/>
              <c:showVal val="1"/>
              <c:showCatName val="0"/>
              <c:showSerName val="0"/>
              <c:showPercent val="0"/>
              <c:showBubbleSize val="0"/>
            </c:dLbl>
            <c:dLbl>
              <c:idx val="1"/>
              <c:tx>
                <c:rich>
                  <a:bodyPr/>
                  <a:lstStyle/>
                  <a:p>
                    <a:fld id="{883BD6C6-D22E-410E-A4A3-5DF62FF8DD75}"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Sheet1!$B$2:$B$4</c:f>
              <c:numCache>
                <c:formatCode>0%</c:formatCode>
                <c:ptCount val="3"/>
                <c:pt idx="0">
                  <c:v>0.41</c:v>
                </c:pt>
                <c:pt idx="1">
                  <c:v>0.4</c:v>
                </c:pt>
                <c:pt idx="2">
                  <c:v>0.19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Category 1</c:v>
                      </c:pt>
                      <c:pt idx="1">
                        <c:v>Category 2</c:v>
                      </c:pt>
                      <c:pt idx="2">
                        <c:v>Category 3</c:v>
                      </c:pt>
                    </c:strCache>
                  </c:strRef>
                </c15:cat>
              </c15:filteredCategoryTitl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0.89</c:v>
                </c:pt>
                <c:pt idx="1">
                  <c:v>0.11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0.82</c:v>
                </c:pt>
                <c:pt idx="1">
                  <c:v>0.18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0.09</c:v>
                </c:pt>
                <c:pt idx="1">
                  <c:v>0.91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0.45</c:v>
                </c:pt>
                <c:pt idx="1">
                  <c:v>0.55000000000000004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dPt>
          <c:dLbls>
            <c:dLbl>
              <c:idx val="0"/>
              <c:numFmt formatCode="0%" sourceLinked="0"/>
              <c:spPr/>
              <c:txPr>
                <a:bodyPr/>
                <a:lstStyle/>
                <a:p>
                  <a:pPr>
                    <a:defRPr>
                      <a:solidFill>
                        <a:schemeClr val="bg1"/>
                      </a:solidFill>
                    </a:defRPr>
                  </a:pPr>
                  <a:endParaRPr lang="en-US"/>
                </a:p>
              </c:txPr>
              <c:dLblPos val="ctr"/>
              <c:showLegendKey val="0"/>
              <c:showVal val="1"/>
              <c:showCatName val="0"/>
              <c:showSerName val="0"/>
              <c:showPercent val="0"/>
              <c:showBubbleSize val="0"/>
            </c:dLbl>
            <c:dLbl>
              <c:idx val="1"/>
              <c:tx>
                <c:rich>
                  <a:bodyPr/>
                  <a:lstStyle/>
                  <a:p>
                    <a:fld id="{883BD6C6-D22E-410E-A4A3-5DF62FF8DD7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Sheet1!$B$2:$B$4</c:f>
              <c:numCache>
                <c:formatCode>0%</c:formatCode>
                <c:ptCount val="3"/>
                <c:pt idx="0">
                  <c:v>0.53</c:v>
                </c:pt>
                <c:pt idx="1">
                  <c:v>0.37</c:v>
                </c:pt>
                <c:pt idx="2">
                  <c:v>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Category 1</c:v>
                      </c:pt>
                      <c:pt idx="1">
                        <c:v>Category 2</c:v>
                      </c:pt>
                      <c:pt idx="2">
                        <c:v>Category 3</c:v>
                      </c:pt>
                    </c:strCache>
                  </c:strRef>
                </c15:cat>
              </c15:filteredCategoryTitl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0.95</c:v>
                </c:pt>
                <c:pt idx="1">
                  <c:v>0.05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0.11</c:v>
                </c:pt>
                <c:pt idx="1">
                  <c:v>0.89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0.67</c:v>
                </c:pt>
                <c:pt idx="1">
                  <c:v>0.33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94676353830171"/>
          <c:y val="0.15628237513259616"/>
          <c:w val="0.93452380952380953"/>
          <c:h val="0.73245746625421826"/>
        </c:manualLayout>
      </c:layout>
      <c:barChart>
        <c:barDir val="col"/>
        <c:grouping val="clustered"/>
        <c:varyColors val="0"/>
        <c:ser>
          <c:idx val="0"/>
          <c:order val="0"/>
          <c:tx>
            <c:strRef>
              <c:f>Sheet1!$B$1</c:f>
              <c:strCache>
                <c:ptCount val="1"/>
                <c:pt idx="0">
                  <c:v>Consumer Survey</c:v>
                </c:pt>
              </c:strCache>
            </c:strRef>
          </c:tx>
          <c:spPr>
            <a:solidFill>
              <a:srgbClr val="617685"/>
            </a:solidFill>
            <a:ln w="9525">
              <a:noFill/>
              <a:miter lim="800000"/>
            </a:ln>
          </c:spPr>
          <c:invertIfNegative val="0"/>
          <c:dPt>
            <c:idx val="2"/>
            <c:invertIfNegative val="0"/>
            <c:bubble3D val="0"/>
          </c:dPt>
          <c:cat>
            <c:strRef>
              <c:f>Sheet1!$A$2:$A$5</c:f>
              <c:strCache>
                <c:ptCount val="4"/>
                <c:pt idx="0">
                  <c:v>18-40</c:v>
                </c:pt>
                <c:pt idx="1">
                  <c:v>41-60</c:v>
                </c:pt>
                <c:pt idx="2">
                  <c:v>61-80</c:v>
                </c:pt>
                <c:pt idx="3">
                  <c:v>81+</c:v>
                </c:pt>
              </c:strCache>
            </c:strRef>
          </c:cat>
          <c:val>
            <c:numRef>
              <c:f>Sheet1!$B$2:$B$5</c:f>
              <c:numCache>
                <c:formatCode>0.00%</c:formatCode>
                <c:ptCount val="4"/>
                <c:pt idx="0">
                  <c:v>0.17599999999999999</c:v>
                </c:pt>
                <c:pt idx="1">
                  <c:v>0.29499999999999998</c:v>
                </c:pt>
                <c:pt idx="2">
                  <c:v>0.51200000000000001</c:v>
                </c:pt>
                <c:pt idx="3">
                  <c:v>1.7000000000000001E-2</c:v>
                </c:pt>
              </c:numCache>
            </c:numRef>
          </c:val>
        </c:ser>
        <c:ser>
          <c:idx val="1"/>
          <c:order val="1"/>
          <c:tx>
            <c:strRef>
              <c:f>Sheet1!$C$1</c:f>
              <c:strCache>
                <c:ptCount val="1"/>
                <c:pt idx="0">
                  <c:v>National Population</c:v>
                </c:pt>
              </c:strCache>
            </c:strRef>
          </c:tx>
          <c:spPr>
            <a:solidFill>
              <a:srgbClr val="DBE1E5"/>
            </a:solidFill>
            <a:ln w="12700">
              <a:noFill/>
            </a:ln>
          </c:spPr>
          <c:invertIfNegative val="0"/>
          <c:cat>
            <c:strRef>
              <c:f>Sheet1!$A$2:$A$5</c:f>
              <c:strCache>
                <c:ptCount val="4"/>
                <c:pt idx="0">
                  <c:v>18-40</c:v>
                </c:pt>
                <c:pt idx="1">
                  <c:v>41-60</c:v>
                </c:pt>
                <c:pt idx="2">
                  <c:v>61-80</c:v>
                </c:pt>
                <c:pt idx="3">
                  <c:v>81+</c:v>
                </c:pt>
              </c:strCache>
            </c:strRef>
          </c:cat>
          <c:val>
            <c:numRef>
              <c:f>Sheet1!$C$2:$C$5</c:f>
              <c:numCache>
                <c:formatCode>0.00%</c:formatCode>
                <c:ptCount val="4"/>
                <c:pt idx="0">
                  <c:v>0.36199999999999999</c:v>
                </c:pt>
                <c:pt idx="1">
                  <c:v>0.34399999999999997</c:v>
                </c:pt>
                <c:pt idx="2">
                  <c:v>0.24199999999999999</c:v>
                </c:pt>
                <c:pt idx="3" formatCode="0%">
                  <c:v>0.05</c:v>
                </c:pt>
              </c:numCache>
            </c:numRef>
          </c:val>
        </c:ser>
        <c:dLbls>
          <c:showLegendKey val="0"/>
          <c:showVal val="0"/>
          <c:showCatName val="0"/>
          <c:showSerName val="0"/>
          <c:showPercent val="0"/>
          <c:showBubbleSize val="0"/>
        </c:dLbls>
        <c:gapWidth val="50"/>
        <c:axId val="362414736"/>
        <c:axId val="329074192"/>
      </c:barChart>
      <c:catAx>
        <c:axId val="362414736"/>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329074192"/>
        <c:crosses val="autoZero"/>
        <c:auto val="1"/>
        <c:lblAlgn val="ctr"/>
        <c:lblOffset val="100"/>
        <c:noMultiLvlLbl val="0"/>
      </c:catAx>
      <c:valAx>
        <c:axId val="329074192"/>
        <c:scaling>
          <c:orientation val="minMax"/>
        </c:scaling>
        <c:delete val="0"/>
        <c:axPos val="l"/>
        <c:numFmt formatCode="0%" sourceLinked="0"/>
        <c:majorTickMark val="out"/>
        <c:minorTickMark val="none"/>
        <c:tickLblPos val="nextTo"/>
        <c:crossAx val="362414736"/>
        <c:crosses val="autoZero"/>
        <c:crossBetween val="between"/>
      </c:valAx>
      <c:spPr>
        <a:noFill/>
        <a:ln w="25400">
          <a:noFill/>
        </a:ln>
      </c:spPr>
    </c:plotArea>
    <c:legend>
      <c:legendPos val="t"/>
      <c:layout/>
      <c:overlay val="0"/>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0.68</c:v>
                </c:pt>
                <c:pt idx="1">
                  <c:v>0.32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spPr>
              <a:solidFill>
                <a:srgbClr val="617685"/>
              </a:solidFill>
              <a:ln w="9525">
                <a:solidFill>
                  <a:schemeClr val="bg1"/>
                </a:solidFill>
              </a:ln>
            </c:spPr>
          </c:dPt>
          <c:dLbls>
            <c:dLbl>
              <c:idx val="0"/>
              <c:numFmt formatCode="0%" sourceLinked="0"/>
              <c:spPr/>
              <c:txPr>
                <a:bodyPr/>
                <a:lstStyle/>
                <a:p>
                  <a:pPr>
                    <a:defRPr>
                      <a:solidFill>
                        <a:schemeClr val="bg1"/>
                      </a:solidFill>
                    </a:defRPr>
                  </a:pPr>
                  <a:endParaRPr lang="en-US"/>
                </a:p>
              </c:txPr>
              <c:dLblPos val="ctr"/>
              <c:showLegendKey val="0"/>
              <c:showVal val="1"/>
              <c:showCatName val="0"/>
              <c:showSerName val="0"/>
              <c:showPercent val="0"/>
              <c:showBubbleSize val="0"/>
            </c:dLbl>
            <c:dLbl>
              <c:idx val="1"/>
              <c:tx>
                <c:rich>
                  <a:bodyPr/>
                  <a:lstStyle/>
                  <a:p>
                    <a:pPr>
                      <a:defRPr>
                        <a:solidFill>
                          <a:schemeClr val="bg1"/>
                        </a:solidFill>
                      </a:defRPr>
                    </a:pPr>
                    <a:fld id="{883BD6C6-D22E-410E-A4A3-5DF62FF8DD75}" type="VALUE">
                      <a:rPr lang="en-US">
                        <a:solidFill>
                          <a:schemeClr val="bg1"/>
                        </a:solidFill>
                      </a:rPr>
                      <a:pPr>
                        <a:defRPr>
                          <a:solidFill>
                            <a:schemeClr val="bg1"/>
                          </a:solidFill>
                        </a:defRPr>
                      </a:pPr>
                      <a:t>[VALUE]</a:t>
                    </a:fld>
                    <a:endParaRPr lang="en-US"/>
                  </a:p>
                </c:rich>
              </c:tx>
              <c:numFmt formatCode="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Sheet1!$B$2:$B$4</c:f>
              <c:numCache>
                <c:formatCode>0%</c:formatCode>
                <c:ptCount val="3"/>
                <c:pt idx="0">
                  <c:v>0.42</c:v>
                </c:pt>
                <c:pt idx="1">
                  <c:v>0.47</c:v>
                </c:pt>
                <c:pt idx="2">
                  <c:v>0.11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Category 1</c:v>
                      </c:pt>
                      <c:pt idx="1">
                        <c:v>Category 2</c:v>
                      </c:pt>
                      <c:pt idx="2">
                        <c:v>Category 3</c:v>
                      </c:pt>
                    </c:strCache>
                  </c:strRef>
                </c15:cat>
              </c15:filteredCategoryTitl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0.9</c:v>
                </c:pt>
                <c:pt idx="1">
                  <c:v>0.1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0.19</c:v>
                </c:pt>
                <c:pt idx="1">
                  <c:v>0.89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0.87</c:v>
                </c:pt>
                <c:pt idx="1">
                  <c:v>0.13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spPr>
              <a:solidFill>
                <a:srgbClr val="617685"/>
              </a:solidFill>
              <a:ln w="9525">
                <a:solidFill>
                  <a:schemeClr val="bg1"/>
                </a:solidFill>
              </a:ln>
            </c:spPr>
          </c:dPt>
          <c:dLbls>
            <c:dLbl>
              <c:idx val="0"/>
              <c:numFmt formatCode="0%" sourceLinked="0"/>
              <c:spPr/>
              <c:txPr>
                <a:bodyPr/>
                <a:lstStyle/>
                <a:p>
                  <a:pPr>
                    <a:defRPr>
                      <a:solidFill>
                        <a:schemeClr val="bg1"/>
                      </a:solidFill>
                    </a:defRPr>
                  </a:pPr>
                  <a:endParaRPr lang="en-US"/>
                </a:p>
              </c:txPr>
              <c:dLblPos val="ctr"/>
              <c:showLegendKey val="0"/>
              <c:showVal val="1"/>
              <c:showCatName val="0"/>
              <c:showSerName val="0"/>
              <c:showPercent val="0"/>
              <c:showBubbleSize val="0"/>
            </c:dLbl>
            <c:dLbl>
              <c:idx val="1"/>
              <c:tx>
                <c:rich>
                  <a:bodyPr/>
                  <a:lstStyle/>
                  <a:p>
                    <a:fld id="{883BD6C6-D22E-410E-A4A3-5DF62FF8DD75}"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Sheet1!$B$2:$B$4</c:f>
              <c:numCache>
                <c:formatCode>0%</c:formatCode>
                <c:ptCount val="3"/>
                <c:pt idx="0">
                  <c:v>0.44</c:v>
                </c:pt>
                <c:pt idx="1">
                  <c:v>0.41</c:v>
                </c:pt>
                <c:pt idx="2">
                  <c:v>0.15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Category 1</c:v>
                      </c:pt>
                      <c:pt idx="1">
                        <c:v>Category 2</c:v>
                      </c:pt>
                      <c:pt idx="2">
                        <c:v>Category 3</c:v>
                      </c:pt>
                    </c:strCache>
                  </c:strRef>
                </c15:cat>
              </c15:filteredCategoryTitl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0.89</c:v>
                </c:pt>
                <c:pt idx="1">
                  <c:v>0.11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0.92</c:v>
                </c:pt>
                <c:pt idx="1">
                  <c:v>0.08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spPr>
            <a:solidFill>
              <a:srgbClr val="BEC9D0"/>
            </a:solidFill>
            <a:ln w="9525">
              <a:noFill/>
            </a:ln>
          </c:spPr>
          <c:dPt>
            <c:idx val="0"/>
            <c:bubble3D val="0"/>
            <c:spPr>
              <a:solidFill>
                <a:srgbClr val="617685"/>
              </a:solidFill>
              <a:ln w="9525">
                <a:noFill/>
              </a:ln>
            </c:spPr>
          </c:dPt>
          <c:dPt>
            <c:idx val="1"/>
            <c:bubble3D val="0"/>
          </c:dPt>
          <c:val>
            <c:numRef>
              <c:f>Sheet1!$B$2:$B$3</c:f>
              <c:numCache>
                <c:formatCode>0%</c:formatCode>
                <c:ptCount val="2"/>
                <c:pt idx="0">
                  <c:v>0.19</c:v>
                </c:pt>
                <c:pt idx="1">
                  <c:v>0.89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1st Qtr</c:v>
                      </c:pt>
                      <c:pt idx="1">
                        <c:v>2nd Qtr</c:v>
                      </c:pt>
                    </c:strCache>
                  </c:strRef>
                </c15:cat>
              </c15:filteredCategoryTitle>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A44135-346D-4984-992A-2748774C843D}" type="datetimeFigureOut">
              <a:rPr lang="en-US" smtClean="0">
                <a:latin typeface="Arial" panose="020B0604020202020204" pitchFamily="34" charset="0"/>
              </a:rPr>
              <a:pPr/>
              <a:t>12/10/2018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AC5F6-A6E1-42E4-A9E7-356BF7413E45}"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74956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anose="020B0604020202020204" pitchFamily="34" charset="0"/>
              </a:defRPr>
            </a:lvl1pPr>
          </a:lstStyle>
          <a:p>
            <a:fld id="{69A07C00-4D30-4D5D-9A03-C91B9C1FD54F}" type="datetimeFigureOut">
              <a:rPr lang="en-US" smtClean="0"/>
              <a:pPr/>
              <a:t>12/10/2018</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anose="020B0604020202020204" pitchFamily="34" charset="0"/>
              </a:defRPr>
            </a:lvl1pPr>
          </a:lstStyle>
          <a:p>
            <a:fld id="{FB8132A0-C946-4BCE-B355-3FB5DF19E0D3}" type="slidenum">
              <a:rPr lang="en-US" smtClean="0"/>
              <a:pPr/>
              <a:t>‹#›</a:t>
            </a:fld>
            <a:endParaRPr lang="en-US" dirty="0"/>
          </a:p>
        </p:txBody>
      </p:sp>
    </p:spTree>
    <p:extLst>
      <p:ext uri="{BB962C8B-B14F-4D97-AF65-F5344CB8AC3E}">
        <p14:creationId xmlns:p14="http://schemas.microsoft.com/office/powerpoint/2010/main" val="646733796"/>
      </p:ext>
    </p:extLst>
  </p:cSld>
  <p:clrMap bg1="lt1" tx1="dk1" bg2="lt2" tx2="dk2" accent1="accent1" accent2="accent2" accent3="accent3" accent4="accent4" accent5="accent5" accent6="accent6" hlink="hlink" folHlink="folHlink"/>
  <p:notesStyle>
    <a:lvl1pPr marL="0" algn="l" defTabSz="1455542" rtl="0" eaLnBrk="1" latinLnBrk="0" hangingPunct="1">
      <a:defRPr sz="1900" kern="1200">
        <a:solidFill>
          <a:schemeClr val="tx1"/>
        </a:solidFill>
        <a:latin typeface="Arial" panose="020B0604020202020204" pitchFamily="34" charset="0"/>
        <a:ea typeface="+mn-ea"/>
        <a:cs typeface="+mn-cs"/>
      </a:defRPr>
    </a:lvl1pPr>
    <a:lvl2pPr marL="727771" algn="l" defTabSz="1455542" rtl="0" eaLnBrk="1" latinLnBrk="0" hangingPunct="1">
      <a:defRPr sz="1900" kern="1200">
        <a:solidFill>
          <a:schemeClr val="tx1"/>
        </a:solidFill>
        <a:latin typeface="Arial" panose="020B0604020202020204" pitchFamily="34" charset="0"/>
        <a:ea typeface="+mn-ea"/>
        <a:cs typeface="+mn-cs"/>
      </a:defRPr>
    </a:lvl2pPr>
    <a:lvl3pPr marL="1455542" algn="l" defTabSz="1455542" rtl="0" eaLnBrk="1" latinLnBrk="0" hangingPunct="1">
      <a:defRPr sz="1900" kern="1200">
        <a:solidFill>
          <a:schemeClr val="tx1"/>
        </a:solidFill>
        <a:latin typeface="Arial" panose="020B0604020202020204" pitchFamily="34" charset="0"/>
        <a:ea typeface="+mn-ea"/>
        <a:cs typeface="+mn-cs"/>
      </a:defRPr>
    </a:lvl3pPr>
    <a:lvl4pPr marL="2183313" algn="l" defTabSz="1455542" rtl="0" eaLnBrk="1" latinLnBrk="0" hangingPunct="1">
      <a:defRPr sz="1900" kern="1200">
        <a:solidFill>
          <a:schemeClr val="tx1"/>
        </a:solidFill>
        <a:latin typeface="Arial" panose="020B0604020202020204" pitchFamily="34" charset="0"/>
        <a:ea typeface="+mn-ea"/>
        <a:cs typeface="+mn-cs"/>
      </a:defRPr>
    </a:lvl4pPr>
    <a:lvl5pPr marL="2911084" algn="l" defTabSz="1455542" rtl="0" eaLnBrk="1" latinLnBrk="0" hangingPunct="1">
      <a:defRPr sz="1900" kern="1200">
        <a:solidFill>
          <a:schemeClr val="tx1"/>
        </a:solidFill>
        <a:latin typeface="Arial" panose="020B0604020202020204" pitchFamily="34" charset="0"/>
        <a:ea typeface="+mn-ea"/>
        <a:cs typeface="+mn-cs"/>
      </a:defRPr>
    </a:lvl5pPr>
    <a:lvl6pPr marL="3638855" algn="l" defTabSz="1455542" rtl="0" eaLnBrk="1" latinLnBrk="0" hangingPunct="1">
      <a:defRPr sz="1900" kern="1200">
        <a:solidFill>
          <a:schemeClr val="tx1"/>
        </a:solidFill>
        <a:latin typeface="+mn-lt"/>
        <a:ea typeface="+mn-ea"/>
        <a:cs typeface="+mn-cs"/>
      </a:defRPr>
    </a:lvl6pPr>
    <a:lvl7pPr marL="4366626" algn="l" defTabSz="1455542" rtl="0" eaLnBrk="1" latinLnBrk="0" hangingPunct="1">
      <a:defRPr sz="1900" kern="1200">
        <a:solidFill>
          <a:schemeClr val="tx1"/>
        </a:solidFill>
        <a:latin typeface="+mn-lt"/>
        <a:ea typeface="+mn-ea"/>
        <a:cs typeface="+mn-cs"/>
      </a:defRPr>
    </a:lvl7pPr>
    <a:lvl8pPr marL="5094397" algn="l" defTabSz="1455542" rtl="0" eaLnBrk="1" latinLnBrk="0" hangingPunct="1">
      <a:defRPr sz="1900" kern="1200">
        <a:solidFill>
          <a:schemeClr val="tx1"/>
        </a:solidFill>
        <a:latin typeface="+mn-lt"/>
        <a:ea typeface="+mn-ea"/>
        <a:cs typeface="+mn-cs"/>
      </a:defRPr>
    </a:lvl8pPr>
    <a:lvl9pPr marL="5822168" algn="l" defTabSz="1455542"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2" name="Rectangle 21"/>
          <p:cNvSpPr/>
          <p:nvPr userDrawn="1"/>
        </p:nvSpPr>
        <p:spPr bwMode="gray">
          <a:xfrm>
            <a:off x="457200" y="457200"/>
            <a:ext cx="6858000"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smtClean="0">
                <a:solidFill>
                  <a:schemeClr val="bg1"/>
                </a:solidFill>
              </a:rPr>
              <a:t>DELETE PAGE AFTER READING   |   2018</a:t>
            </a:r>
            <a:r>
              <a:rPr lang="en-US" sz="1200" b="1" baseline="0" dirty="0" smtClean="0">
                <a:solidFill>
                  <a:schemeClr val="bg1"/>
                </a:solidFill>
              </a:rPr>
              <a:t> template edition</a:t>
            </a:r>
            <a:endParaRPr lang="en-US" sz="1200" b="1" dirty="0" smtClean="0">
              <a:solidFill>
                <a:schemeClr val="bg1"/>
              </a:solidFill>
            </a:endParaRPr>
          </a:p>
        </p:txBody>
      </p:sp>
      <p:sp>
        <p:nvSpPr>
          <p:cNvPr id="23" name="Rectangle 22"/>
          <p:cNvSpPr/>
          <p:nvPr userDrawn="1"/>
        </p:nvSpPr>
        <p:spPr bwMode="gray">
          <a:xfrm>
            <a:off x="457201" y="995529"/>
            <a:ext cx="3239854" cy="8548522"/>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4" name="TextBox 23"/>
          <p:cNvSpPr txBox="1"/>
          <p:nvPr userDrawn="1"/>
        </p:nvSpPr>
        <p:spPr bwMode="gray">
          <a:xfrm>
            <a:off x="730388" y="2924709"/>
            <a:ext cx="3029982" cy="997196"/>
          </a:xfrm>
          <a:prstGeom prst="rect">
            <a:avLst/>
          </a:prstGeom>
          <a:noFill/>
        </p:spPr>
        <p:txBody>
          <a:bodyPr wrap="square" lIns="0" tIns="0" rIns="0" bIns="0" rtlCol="0">
            <a:spAutoFit/>
          </a:bodyPr>
          <a:lstStyle/>
          <a:p>
            <a:pPr>
              <a:lnSpc>
                <a:spcPct val="90000"/>
              </a:lnSpc>
              <a:spcBef>
                <a:spcPts val="500"/>
              </a:spcBef>
            </a:pPr>
            <a:r>
              <a:rPr lang="en-US" sz="4200" b="1" dirty="0" smtClean="0">
                <a:solidFill>
                  <a:schemeClr val="bg1"/>
                </a:solidFill>
              </a:rPr>
              <a:t>Standard</a:t>
            </a:r>
            <a:r>
              <a:rPr lang="en-US" sz="4200" dirty="0" smtClean="0">
                <a:solidFill>
                  <a:schemeClr val="bg1"/>
                </a:solidFill>
              </a:rPr>
              <a:t> </a:t>
            </a:r>
            <a:r>
              <a:rPr lang="en-US" sz="3000" dirty="0" smtClean="0">
                <a:solidFill>
                  <a:schemeClr val="bg1"/>
                </a:solidFill>
              </a:rPr>
              <a:t>portrait</a:t>
            </a:r>
          </a:p>
        </p:txBody>
      </p:sp>
      <p:cxnSp>
        <p:nvCxnSpPr>
          <p:cNvPr id="25" name="Straight Connector 24"/>
          <p:cNvCxnSpPr/>
          <p:nvPr userDrawn="1"/>
        </p:nvCxnSpPr>
        <p:spPr bwMode="gray">
          <a:xfrm>
            <a:off x="730389" y="4200063"/>
            <a:ext cx="296666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730388" y="4788384"/>
            <a:ext cx="2457128" cy="492443"/>
          </a:xfrm>
          <a:prstGeom prst="rect">
            <a:avLst/>
          </a:prstGeom>
          <a:noFill/>
        </p:spPr>
        <p:txBody>
          <a:bodyPr wrap="square" lIns="0" tIns="0" rIns="0" bIns="0" rtlCol="0">
            <a:spAutoFit/>
          </a:bodyPr>
          <a:lstStyle/>
          <a:p>
            <a:pPr>
              <a:spcBef>
                <a:spcPts val="500"/>
              </a:spcBef>
            </a:pPr>
            <a:r>
              <a:rPr lang="en-US" sz="1600" dirty="0" smtClean="0">
                <a:solidFill>
                  <a:schemeClr val="bg1"/>
                </a:solidFill>
              </a:rPr>
              <a:t>Long documents that have a cover:</a:t>
            </a:r>
          </a:p>
        </p:txBody>
      </p:sp>
      <p:sp>
        <p:nvSpPr>
          <p:cNvPr id="27" name="TextBox 26"/>
          <p:cNvSpPr txBox="1"/>
          <p:nvPr userDrawn="1"/>
        </p:nvSpPr>
        <p:spPr bwMode="gray">
          <a:xfrm>
            <a:off x="900540" y="5493268"/>
            <a:ext cx="1344839" cy="161326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400" dirty="0" smtClean="0">
                <a:solidFill>
                  <a:schemeClr val="bg1"/>
                </a:solidFill>
              </a:rPr>
              <a:t>Studies</a:t>
            </a:r>
          </a:p>
          <a:p>
            <a:pPr marL="112713" indent="-112713">
              <a:spcBef>
                <a:spcPts val="500"/>
              </a:spcBef>
              <a:buFont typeface="Arial" panose="020B0604020202020204" pitchFamily="34" charset="0"/>
              <a:buChar char="•"/>
            </a:pPr>
            <a:r>
              <a:rPr lang="en-US" sz="1400" dirty="0" smtClean="0">
                <a:solidFill>
                  <a:schemeClr val="bg1"/>
                </a:solidFill>
              </a:rPr>
              <a:t>White papers</a:t>
            </a:r>
          </a:p>
          <a:p>
            <a:pPr marL="112713" indent="-112713">
              <a:spcBef>
                <a:spcPts val="500"/>
              </a:spcBef>
              <a:buFont typeface="Arial" panose="020B0604020202020204" pitchFamily="34" charset="0"/>
              <a:buChar char="•"/>
            </a:pPr>
            <a:r>
              <a:rPr lang="en-US" sz="1400" dirty="0" smtClean="0">
                <a:solidFill>
                  <a:schemeClr val="bg1"/>
                </a:solidFill>
              </a:rPr>
              <a:t>Research</a:t>
            </a:r>
          </a:p>
          <a:p>
            <a:pPr marL="112713" indent="-112713">
              <a:spcBef>
                <a:spcPts val="500"/>
              </a:spcBef>
              <a:buFont typeface="Arial" panose="020B0604020202020204" pitchFamily="34" charset="0"/>
              <a:buChar char="•"/>
            </a:pPr>
            <a:r>
              <a:rPr lang="en-US" sz="1400" dirty="0" smtClean="0">
                <a:solidFill>
                  <a:schemeClr val="bg1"/>
                </a:solidFill>
              </a:rPr>
              <a:t>Toolkits</a:t>
            </a:r>
          </a:p>
          <a:p>
            <a:pPr marL="112713" indent="-112713">
              <a:spcBef>
                <a:spcPts val="500"/>
              </a:spcBef>
              <a:buFont typeface="Arial" panose="020B0604020202020204" pitchFamily="34" charset="0"/>
              <a:buChar char="•"/>
            </a:pPr>
            <a:r>
              <a:rPr lang="en-US" sz="1400" dirty="0" smtClean="0">
                <a:solidFill>
                  <a:schemeClr val="bg1"/>
                </a:solidFill>
              </a:rPr>
              <a:t>Manuals</a:t>
            </a:r>
          </a:p>
          <a:p>
            <a:pPr marL="112713" indent="-112713">
              <a:spcBef>
                <a:spcPts val="500"/>
              </a:spcBef>
              <a:buFont typeface="Arial" panose="020B0604020202020204" pitchFamily="34" charset="0"/>
              <a:buChar char="•"/>
            </a:pPr>
            <a:r>
              <a:rPr lang="en-US" sz="1400" dirty="0" smtClean="0">
                <a:solidFill>
                  <a:schemeClr val="bg1"/>
                </a:solidFill>
              </a:rPr>
              <a:t>Assessments</a:t>
            </a:r>
          </a:p>
        </p:txBody>
      </p:sp>
      <p:sp>
        <p:nvSpPr>
          <p:cNvPr id="28" name="Text Placeholder 7"/>
          <p:cNvSpPr txBox="1">
            <a:spLocks/>
          </p:cNvSpPr>
          <p:nvPr userDrawn="1"/>
        </p:nvSpPr>
        <p:spPr bwMode="gray">
          <a:xfrm>
            <a:off x="730387" y="7531618"/>
            <a:ext cx="2841487" cy="70275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300" b="1" dirty="0">
                <a:solidFill>
                  <a:schemeClr val="bg1"/>
                </a:solidFill>
              </a:rPr>
              <a:t>Need help? </a:t>
            </a:r>
            <a:endParaRPr lang="en-US" sz="1300" b="1" dirty="0" smtClean="0">
              <a:solidFill>
                <a:schemeClr val="bg1"/>
              </a:solidFill>
            </a:endParaRPr>
          </a:p>
          <a:p>
            <a:pPr marL="0" indent="0" algn="l">
              <a:spcBef>
                <a:spcPts val="800"/>
              </a:spcBef>
              <a:buNone/>
            </a:pPr>
            <a:r>
              <a:rPr lang="en-US" sz="1300" dirty="0" smtClean="0">
                <a:solidFill>
                  <a:schemeClr val="bg1"/>
                </a:solidFill>
              </a:rPr>
              <a:t>Visit </a:t>
            </a:r>
            <a:r>
              <a:rPr lang="en-US" sz="1300" b="1" dirty="0" smtClean="0">
                <a:solidFill>
                  <a:schemeClr val="bg1"/>
                </a:solidFill>
              </a:rPr>
              <a:t>portals.advisory.com/</a:t>
            </a:r>
            <a:r>
              <a:rPr lang="en-US" sz="1300" b="1" dirty="0" err="1" smtClean="0">
                <a:solidFill>
                  <a:schemeClr val="bg1"/>
                </a:solidFill>
              </a:rPr>
              <a:t>dss</a:t>
            </a:r>
            <a:r>
              <a:rPr lang="en-US" sz="1300" dirty="0" smtClean="0">
                <a:solidFill>
                  <a:schemeClr val="bg1"/>
                </a:solidFill>
              </a:rPr>
              <a:t> </a:t>
            </a:r>
            <a:r>
              <a:rPr lang="en-US" sz="1300" dirty="0">
                <a:solidFill>
                  <a:schemeClr val="bg1"/>
                </a:solidFill>
              </a:rPr>
              <a:t>or email </a:t>
            </a:r>
            <a:r>
              <a:rPr lang="en-US" sz="1300" b="1" dirty="0" smtClean="0">
                <a:solidFill>
                  <a:schemeClr val="bg1"/>
                </a:solidFill>
              </a:rPr>
              <a:t>DSS_Requests@advisory.com</a:t>
            </a:r>
            <a:endParaRPr lang="en-US" sz="1300" b="1" dirty="0">
              <a:solidFill>
                <a:schemeClr val="bg1"/>
              </a:solidFill>
            </a:endParaRPr>
          </a:p>
        </p:txBody>
      </p:sp>
      <p:sp>
        <p:nvSpPr>
          <p:cNvPr id="29" name="TextBox 28"/>
          <p:cNvSpPr txBox="1"/>
          <p:nvPr userDrawn="1"/>
        </p:nvSpPr>
        <p:spPr bwMode="gray">
          <a:xfrm>
            <a:off x="5206449" y="5431712"/>
            <a:ext cx="2113935" cy="123111"/>
          </a:xfrm>
          <a:prstGeom prst="rect">
            <a:avLst/>
          </a:prstGeom>
          <a:noFill/>
        </p:spPr>
        <p:txBody>
          <a:bodyPr wrap="square" lIns="0" tIns="0" rIns="0" bIns="0" rtlCol="0">
            <a:spAutoFit/>
          </a:bodyPr>
          <a:lstStyle/>
          <a:p>
            <a:pPr algn="r">
              <a:spcBef>
                <a:spcPts val="500"/>
              </a:spcBef>
            </a:pPr>
            <a:r>
              <a:rPr lang="en-US" sz="800" dirty="0" smtClean="0">
                <a:latin typeface="+mn-lt"/>
                <a:cs typeface="Arial" panose="020B0604020202020204" pitchFamily="34" charset="0"/>
              </a:rPr>
              <a:t>Page </a:t>
            </a:r>
            <a:r>
              <a:rPr lang="en-US" sz="800" dirty="0">
                <a:latin typeface="+mn-lt"/>
                <a:cs typeface="Arial" panose="020B0604020202020204" pitchFamily="34" charset="0"/>
              </a:rPr>
              <a:t>Size: 8.5ꞌꞌ x 11ꞌꞌ </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924821" y="5971769"/>
            <a:ext cx="3390378" cy="1559849"/>
          </a:xfrm>
          <a:prstGeom prst="rect">
            <a:avLst/>
          </a:prstGeom>
        </p:spPr>
      </p:pic>
      <p:sp>
        <p:nvSpPr>
          <p:cNvPr id="43" name="Rectangle 42"/>
          <p:cNvSpPr/>
          <p:nvPr userDrawn="1"/>
        </p:nvSpPr>
        <p:spPr bwMode="gray">
          <a:xfrm>
            <a:off x="303213" y="1589773"/>
            <a:ext cx="2276103" cy="74069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pic>
        <p:nvPicPr>
          <p:cNvPr id="44" name="Picture 4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77988" y="1589774"/>
            <a:ext cx="1941620" cy="740692"/>
          </a:xfrm>
          <a:prstGeom prst="rect">
            <a:avLst/>
          </a:prstGeom>
        </p:spPr>
      </p:pic>
      <p:pic>
        <p:nvPicPr>
          <p:cNvPr id="16" name="Picture 15" descr="Screen Clippi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1826" y="995529"/>
            <a:ext cx="3379330" cy="4380409"/>
          </a:xfrm>
          <a:prstGeom prst="rect">
            <a:avLst/>
          </a:prstGeom>
          <a:ln w="6350">
            <a:solidFill>
              <a:schemeClr val="accent4"/>
            </a:solidFill>
          </a:ln>
        </p:spPr>
      </p:pic>
    </p:spTree>
    <p:extLst>
      <p:ext uri="{BB962C8B-B14F-4D97-AF65-F5344CB8AC3E}">
        <p14:creationId xmlns:p14="http://schemas.microsoft.com/office/powerpoint/2010/main" val="249739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13" name="Text Placeholder 3"/>
          <p:cNvSpPr>
            <a:spLocks noGrp="1"/>
          </p:cNvSpPr>
          <p:nvPr>
            <p:ph type="body" sz="quarter" idx="28" hasCustomPrompt="1"/>
          </p:nvPr>
        </p:nvSpPr>
        <p:spPr bwMode="gray">
          <a:xfrm>
            <a:off x="457611" y="1135856"/>
            <a:ext cx="6858000" cy="230832"/>
          </a:xfrm>
        </p:spPr>
        <p:txBody>
          <a:bodyPr/>
          <a:lstStyle>
            <a:lvl1pPr marL="0" indent="0">
              <a:spcBef>
                <a:spcPts val="0"/>
              </a:spcBef>
              <a:buNone/>
              <a:defRPr sz="1500">
                <a:solidFill>
                  <a:schemeClr val="accent3"/>
                </a:solidFill>
              </a:defRPr>
            </a:lvl1pPr>
          </a:lstStyle>
          <a:p>
            <a:pPr lvl="0"/>
            <a:r>
              <a:rPr lang="en-US" dirty="0" smtClean="0"/>
              <a:t>Page subtitle – Arial 15pt regular, sentence case</a:t>
            </a:r>
          </a:p>
        </p:txBody>
      </p:sp>
      <p:sp>
        <p:nvSpPr>
          <p:cNvPr id="14" name="Text Placeholder 7"/>
          <p:cNvSpPr>
            <a:spLocks noGrp="1"/>
          </p:cNvSpPr>
          <p:nvPr>
            <p:ph type="body" sz="quarter" idx="29" hasCustomPrompt="1"/>
          </p:nvPr>
        </p:nvSpPr>
        <p:spPr bwMode="gray">
          <a:xfrm>
            <a:off x="457612" y="458112"/>
            <a:ext cx="2926080" cy="138499"/>
          </a:xfrm>
        </p:spPr>
        <p:txBody>
          <a:bodyPr/>
          <a:lstStyle>
            <a:lvl1pPr marL="0" indent="0">
              <a:spcBef>
                <a:spcPts val="0"/>
              </a:spcBef>
              <a:buNone/>
              <a:defRPr sz="900" baseline="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smtClean="0"/>
              <a:t>Top kicker – Arial 9pt regular, sentence case</a:t>
            </a:r>
          </a:p>
        </p:txBody>
      </p:sp>
      <p:sp>
        <p:nvSpPr>
          <p:cNvPr id="3" name="Text Placeholder 2"/>
          <p:cNvSpPr>
            <a:spLocks noGrp="1"/>
          </p:cNvSpPr>
          <p:nvPr>
            <p:ph type="body" sz="quarter" idx="36" hasCustomPrompt="1"/>
          </p:nvPr>
        </p:nvSpPr>
        <p:spPr bwMode="gray">
          <a:xfrm>
            <a:off x="713581" y="5899759"/>
            <a:ext cx="5943600" cy="3046988"/>
          </a:xfrm>
        </p:spPr>
        <p:txBody>
          <a:bodyPr>
            <a:spAutoFit/>
          </a:bodyPr>
          <a:lstStyle>
            <a:lvl1pPr marL="0" marR="0" indent="0" algn="l" defTabSz="1018879" rtl="0" eaLnBrk="1" fontAlgn="auto" latinLnBrk="0" hangingPunct="1">
              <a:lnSpc>
                <a:spcPct val="110000"/>
              </a:lnSpc>
              <a:spcBef>
                <a:spcPts val="800"/>
              </a:spcBef>
              <a:spcAft>
                <a:spcPts val="0"/>
              </a:spcAft>
              <a:buClrTx/>
              <a:buSzTx/>
              <a:buFont typeface="Arial" pitchFamily="34" charset="0"/>
              <a:buNone/>
              <a:tabLst/>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marL="0" marR="0" lvl="0" indent="0" algn="l" defTabSz="1018879" rtl="0" eaLnBrk="1" fontAlgn="auto" latinLnBrk="0" hangingPunct="1">
              <a:lnSpc>
                <a:spcPct val="110000"/>
              </a:lnSpc>
              <a:spcBef>
                <a:spcPts val="800"/>
              </a:spcBef>
              <a:spcAft>
                <a:spcPts val="0"/>
              </a:spcAft>
              <a:buClrTx/>
              <a:buSzTx/>
              <a:buFont typeface="Arial" pitchFamily="34" charset="0"/>
              <a:buNone/>
              <a:tabLst/>
              <a:defRPr/>
            </a:pPr>
            <a:r>
              <a:rPr lang="en-US" dirty="0" smtClean="0"/>
              <a:t>DO NOT ALTER BOX PLACEMENT OR WIDTH           Section text – Arial 10pt regular. Click to add  MAX NUMBER OF LINES IS 18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7" name="Picture Placeholder 6"/>
          <p:cNvSpPr>
            <a:spLocks noGrp="1"/>
          </p:cNvSpPr>
          <p:nvPr>
            <p:ph type="pic" sz="quarter" idx="38" hasCustomPrompt="1"/>
          </p:nvPr>
        </p:nvSpPr>
        <p:spPr bwMode="gray">
          <a:xfrm>
            <a:off x="713581" y="1743869"/>
            <a:ext cx="5760720" cy="379476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smtClean="0"/>
              <a:t>SLIDE REGION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Delete this box after</a:t>
            </a:r>
            <a:br>
              <a:rPr lang="en-US" dirty="0" smtClean="0"/>
            </a:br>
            <a:r>
              <a:rPr lang="en-US" dirty="0" smtClean="0"/>
              <a:t>copying and pasting slide content.</a:t>
            </a:r>
            <a:endParaRPr lang="en-US" dirty="0"/>
          </a:p>
        </p:txBody>
      </p:sp>
      <p:sp>
        <p:nvSpPr>
          <p:cNvPr id="25" name="Text Placeholder 6"/>
          <p:cNvSpPr>
            <a:spLocks noGrp="1"/>
          </p:cNvSpPr>
          <p:nvPr>
            <p:ph type="body" sz="quarter" idx="43" hasCustomPrompt="1"/>
          </p:nvPr>
        </p:nvSpPr>
        <p:spPr bwMode="gray">
          <a:xfrm>
            <a:off x="5962299" y="9321156"/>
            <a:ext cx="1353312" cy="230832"/>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6" name="Text Placeholder 6"/>
          <p:cNvSpPr>
            <a:spLocks noGrp="1"/>
          </p:cNvSpPr>
          <p:nvPr>
            <p:ph type="body" sz="quarter" idx="44" hasCustomPrompt="1"/>
          </p:nvPr>
        </p:nvSpPr>
        <p:spPr bwMode="gray">
          <a:xfrm>
            <a:off x="457199" y="9398101"/>
            <a:ext cx="2615184" cy="153888"/>
          </a:xfrm>
        </p:spPr>
        <p:txBody>
          <a:bodyPr anchor="b" anchorCtr="0"/>
          <a:lstStyle>
            <a:lvl1pPr marL="91440" indent="-9144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457611" y="729525"/>
            <a:ext cx="6858000" cy="307777"/>
          </a:xfrm>
        </p:spPr>
        <p:txBody>
          <a:bodyPr/>
          <a:lstStyle>
            <a:lvl1pPr>
              <a:defRPr/>
            </a:lvl1pPr>
          </a:lstStyle>
          <a:p>
            <a:r>
              <a:rPr lang="en-US" dirty="0" smtClean="0"/>
              <a:t>Page title – Arial 20pt regular, sentence case</a:t>
            </a:r>
            <a:endParaRPr lang="en-US" dirty="0"/>
          </a:p>
        </p:txBody>
      </p:sp>
      <p:cxnSp>
        <p:nvCxnSpPr>
          <p:cNvPr id="12" name="Straight Connector 11"/>
          <p:cNvCxnSpPr/>
          <p:nvPr userDrawn="1"/>
        </p:nvCxnSpPr>
        <p:spPr bwMode="gray">
          <a:xfrm>
            <a:off x="457200" y="1066294"/>
            <a:ext cx="68611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23148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7">
          <p15:clr>
            <a:srgbClr val="FBAE40"/>
          </p15:clr>
        </p15:guide>
        <p15:guide id="2" pos="449">
          <p15:clr>
            <a:srgbClr val="FBAE40"/>
          </p15:clr>
        </p15:guide>
        <p15:guide id="3" orient="horz" pos="716">
          <p15:clr>
            <a:srgbClr val="FBAE40"/>
          </p15:clr>
        </p15:guide>
        <p15:guide id="4" orient="horz" pos="65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tandard">
    <p:spTree>
      <p:nvGrpSpPr>
        <p:cNvPr id="1" name=""/>
        <p:cNvGrpSpPr/>
        <p:nvPr/>
      </p:nvGrpSpPr>
      <p:grpSpPr>
        <a:xfrm>
          <a:off x="0" y="0"/>
          <a:ext cx="0" cy="0"/>
          <a:chOff x="0" y="0"/>
          <a:chExt cx="0" cy="0"/>
        </a:xfrm>
      </p:grpSpPr>
      <p:cxnSp>
        <p:nvCxnSpPr>
          <p:cNvPr id="13" name="Straight Connector 12"/>
          <p:cNvCxnSpPr/>
          <p:nvPr userDrawn="1"/>
        </p:nvCxnSpPr>
        <p:spPr bwMode="gray">
          <a:xfrm>
            <a:off x="2329643" y="1285874"/>
            <a:ext cx="0" cy="789622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bwMode="gray">
          <a:xfrm>
            <a:off x="457612" y="729525"/>
            <a:ext cx="6858000" cy="307777"/>
          </a:xfrm>
        </p:spPr>
        <p:txBody>
          <a:bodyPr/>
          <a:lstStyle>
            <a:lvl1pPr>
              <a:defRPr/>
            </a:lvl1pPr>
          </a:lstStyle>
          <a:p>
            <a:r>
              <a:rPr lang="en-US" dirty="0" smtClean="0"/>
              <a:t>Page title – Arial 20pt regular, sentence case</a:t>
            </a:r>
            <a:endParaRPr lang="en-US" dirty="0"/>
          </a:p>
        </p:txBody>
      </p:sp>
      <p:sp>
        <p:nvSpPr>
          <p:cNvPr id="20" name="Text Placeholder 4"/>
          <p:cNvSpPr>
            <a:spLocks noGrp="1"/>
          </p:cNvSpPr>
          <p:nvPr>
            <p:ph type="body" sz="quarter" idx="25" hasCustomPrompt="1"/>
          </p:nvPr>
        </p:nvSpPr>
        <p:spPr bwMode="gray">
          <a:xfrm>
            <a:off x="2466975" y="1285874"/>
            <a:ext cx="4851400" cy="230832"/>
          </a:xfrm>
        </p:spPr>
        <p:txBody>
          <a:bodyPr/>
          <a:lstStyle>
            <a:lvl1pPr marL="0" indent="0">
              <a:spcBef>
                <a:spcPts val="0"/>
              </a:spcBef>
              <a:buNone/>
              <a:defRPr sz="15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Page subtitle – Arial 15pt regular, sentence case</a:t>
            </a:r>
          </a:p>
        </p:txBody>
      </p:sp>
      <p:sp>
        <p:nvSpPr>
          <p:cNvPr id="21" name="Text Placeholder 4"/>
          <p:cNvSpPr>
            <a:spLocks noGrp="1"/>
          </p:cNvSpPr>
          <p:nvPr>
            <p:ph type="body" sz="quarter" idx="26" hasCustomPrompt="1"/>
          </p:nvPr>
        </p:nvSpPr>
        <p:spPr bwMode="gray">
          <a:xfrm>
            <a:off x="457200" y="457994"/>
            <a:ext cx="2926080" cy="138499"/>
          </a:xfrm>
        </p:spPr>
        <p:txBody>
          <a:bodyPr/>
          <a:lstStyle>
            <a:lvl1pPr marL="0" indent="0">
              <a:spcBef>
                <a:spcPts val="0"/>
              </a:spcBef>
              <a:buNone/>
              <a:defRPr sz="900">
                <a:solidFill>
                  <a:schemeClr val="tx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sentence case</a:t>
            </a:r>
          </a:p>
        </p:txBody>
      </p:sp>
      <p:sp>
        <p:nvSpPr>
          <p:cNvPr id="23" name="Text Placeholder 3"/>
          <p:cNvSpPr>
            <a:spLocks noGrp="1"/>
          </p:cNvSpPr>
          <p:nvPr>
            <p:ph type="body" sz="quarter" idx="48" hasCustomPrompt="1"/>
          </p:nvPr>
        </p:nvSpPr>
        <p:spPr bwMode="gray">
          <a:xfrm>
            <a:off x="460188" y="1285874"/>
            <a:ext cx="1828800" cy="7896226"/>
          </a:xfrm>
        </p:spPr>
        <p:txBody>
          <a:bodyPr>
            <a:noAutofit/>
          </a:bodyPr>
          <a:lstStyle>
            <a:lvl1pPr marL="0" indent="0">
              <a:lnSpc>
                <a:spcPct val="110000"/>
              </a:lnSpc>
              <a:spcBef>
                <a:spcPts val="800"/>
              </a:spcBef>
              <a:buNone/>
              <a:defRPr/>
            </a:lvl1pPr>
            <a:lvl2pPr marL="112713" indent="0">
              <a:lnSpc>
                <a:spcPct val="110000"/>
              </a:lnSpc>
              <a:spcBef>
                <a:spcPts val="800"/>
              </a:spcBef>
              <a:buNone/>
              <a:defRPr/>
            </a:lvl2pPr>
            <a:lvl3pPr marL="230187" indent="0">
              <a:lnSpc>
                <a:spcPct val="110000"/>
              </a:lnSpc>
              <a:spcBef>
                <a:spcPts val="800"/>
              </a:spcBef>
              <a:buNone/>
              <a:defRPr/>
            </a:lvl3pPr>
            <a:lvl4pPr marL="342900" indent="0">
              <a:lnSpc>
                <a:spcPct val="110000"/>
              </a:lnSpc>
              <a:spcBef>
                <a:spcPts val="800"/>
              </a:spcBef>
              <a:buNone/>
              <a:defRPr/>
            </a:lvl4pPr>
            <a:lvl5pPr marL="458787" indent="0">
              <a:lnSpc>
                <a:spcPct val="110000"/>
              </a:lnSpc>
              <a:spcBef>
                <a:spcPts val="800"/>
              </a:spcBef>
              <a:buNone/>
              <a:defRPr/>
            </a:lvl5pPr>
          </a:lstStyle>
          <a:p>
            <a:pPr lvl="0"/>
            <a:r>
              <a:rPr lang="en-US" dirty="0" smtClean="0"/>
              <a:t>Body text – Arial 10pt regular.</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26" name="Text Placeholder 6"/>
          <p:cNvSpPr>
            <a:spLocks noGrp="1"/>
          </p:cNvSpPr>
          <p:nvPr>
            <p:ph type="body" sz="quarter" idx="49" hasCustomPrompt="1"/>
          </p:nvPr>
        </p:nvSpPr>
        <p:spPr bwMode="gray">
          <a:xfrm>
            <a:off x="5961888" y="9321156"/>
            <a:ext cx="1353312" cy="230832"/>
          </a:xfrm>
        </p:spPr>
        <p:txBody>
          <a:bodyPr rIns="0" bIns="0"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7" name="Text Placeholder 6"/>
          <p:cNvSpPr>
            <a:spLocks noGrp="1"/>
          </p:cNvSpPr>
          <p:nvPr>
            <p:ph type="body" sz="quarter" idx="50" hasCustomPrompt="1"/>
          </p:nvPr>
        </p:nvSpPr>
        <p:spPr bwMode="gray">
          <a:xfrm>
            <a:off x="457200" y="9398100"/>
            <a:ext cx="2615184" cy="153888"/>
          </a:xfrm>
        </p:spPr>
        <p:txBody>
          <a:bodyPr lIns="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cxnSp>
        <p:nvCxnSpPr>
          <p:cNvPr id="11" name="Straight Connector 10"/>
          <p:cNvCxnSpPr/>
          <p:nvPr userDrawn="1"/>
        </p:nvCxnSpPr>
        <p:spPr bwMode="gray">
          <a:xfrm>
            <a:off x="457200" y="1066294"/>
            <a:ext cx="68611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orient="horz" pos="654" userDrawn="1">
          <p15:clr>
            <a:srgbClr val="FBAE40"/>
          </p15:clr>
        </p15:guide>
        <p15:guide id="2" orient="horz" pos="808" userDrawn="1">
          <p15:clr>
            <a:srgbClr val="FBAE40"/>
          </p15:clr>
        </p15:guide>
        <p15:guide id="3" pos="1551" userDrawn="1">
          <p15:clr>
            <a:srgbClr val="FBAE40"/>
          </p15:clr>
        </p15:guide>
        <p15:guide id="4" orient="horz" pos="578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tandard Two Slides">
    <p:spTree>
      <p:nvGrpSpPr>
        <p:cNvPr id="1" name=""/>
        <p:cNvGrpSpPr/>
        <p:nvPr/>
      </p:nvGrpSpPr>
      <p:grpSpPr>
        <a:xfrm>
          <a:off x="0" y="0"/>
          <a:ext cx="0" cy="0"/>
          <a:chOff x="0" y="0"/>
          <a:chExt cx="0" cy="0"/>
        </a:xfrm>
      </p:grpSpPr>
      <p:cxnSp>
        <p:nvCxnSpPr>
          <p:cNvPr id="17" name="Straight Connector 16"/>
          <p:cNvCxnSpPr/>
          <p:nvPr userDrawn="1"/>
        </p:nvCxnSpPr>
        <p:spPr bwMode="gray">
          <a:xfrm>
            <a:off x="2329643" y="1279525"/>
            <a:ext cx="0" cy="372160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hasCustomPrompt="1"/>
          </p:nvPr>
        </p:nvSpPr>
        <p:spPr bwMode="gray">
          <a:xfrm>
            <a:off x="457612" y="729525"/>
            <a:ext cx="6858000" cy="307777"/>
          </a:xfrm>
        </p:spPr>
        <p:txBody>
          <a:bodyPr/>
          <a:lstStyle>
            <a:lvl1pPr>
              <a:defRPr/>
            </a:lvl1pPr>
          </a:lstStyle>
          <a:p>
            <a:r>
              <a:rPr lang="en-US" dirty="0" smtClean="0"/>
              <a:t>Page title – Arial 20pt regular, sentence case</a:t>
            </a:r>
            <a:endParaRPr lang="en-US" dirty="0"/>
          </a:p>
        </p:txBody>
      </p:sp>
      <p:sp>
        <p:nvSpPr>
          <p:cNvPr id="27" name="Text Placeholder 4"/>
          <p:cNvSpPr>
            <a:spLocks noGrp="1"/>
          </p:cNvSpPr>
          <p:nvPr>
            <p:ph type="body" sz="quarter" idx="25" hasCustomPrompt="1"/>
          </p:nvPr>
        </p:nvSpPr>
        <p:spPr bwMode="gray">
          <a:xfrm>
            <a:off x="2462213" y="1284041"/>
            <a:ext cx="4858034" cy="230832"/>
          </a:xfrm>
        </p:spPr>
        <p:txBody>
          <a:bodyPr/>
          <a:lstStyle>
            <a:lvl1pPr marL="0" indent="0">
              <a:spcBef>
                <a:spcPts val="0"/>
              </a:spcBef>
              <a:buNone/>
              <a:defRPr sz="15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Page subtitle – Arial 15pt regular, sentence case</a:t>
            </a:r>
          </a:p>
        </p:txBody>
      </p:sp>
      <p:sp>
        <p:nvSpPr>
          <p:cNvPr id="29" name="Text Placeholder 4"/>
          <p:cNvSpPr>
            <a:spLocks noGrp="1"/>
          </p:cNvSpPr>
          <p:nvPr>
            <p:ph type="body" sz="quarter" idx="26" hasCustomPrompt="1"/>
          </p:nvPr>
        </p:nvSpPr>
        <p:spPr bwMode="gray">
          <a:xfrm>
            <a:off x="457612" y="458112"/>
            <a:ext cx="2926080" cy="138499"/>
          </a:xfrm>
        </p:spPr>
        <p:txBody>
          <a:bodyPr/>
          <a:lstStyle>
            <a:lvl1pPr marL="0" indent="0">
              <a:spcBef>
                <a:spcPts val="0"/>
              </a:spcBef>
              <a:buNone/>
              <a:defRPr sz="900">
                <a:solidFill>
                  <a:schemeClr val="tx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sentence case</a:t>
            </a:r>
          </a:p>
        </p:txBody>
      </p:sp>
      <p:sp>
        <p:nvSpPr>
          <p:cNvPr id="33" name="Text Placeholder 4"/>
          <p:cNvSpPr>
            <a:spLocks noGrp="1"/>
          </p:cNvSpPr>
          <p:nvPr>
            <p:ph type="body" sz="quarter" idx="53" hasCustomPrompt="1"/>
          </p:nvPr>
        </p:nvSpPr>
        <p:spPr bwMode="gray">
          <a:xfrm>
            <a:off x="2462213" y="1531691"/>
            <a:ext cx="4858034" cy="184666"/>
          </a:xfrm>
        </p:spPr>
        <p:txBody>
          <a:bodyPr/>
          <a:lstStyle>
            <a:lvl1pPr marL="0" indent="0">
              <a:spcBef>
                <a:spcPts val="0"/>
              </a:spcBef>
              <a:buNone/>
              <a:defRPr sz="1200" i="1">
                <a:solidFill>
                  <a:schemeClr val="tx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Page sub-subtitle – Arial 12pt regular italic, sentence case</a:t>
            </a:r>
          </a:p>
        </p:txBody>
      </p:sp>
      <p:sp>
        <p:nvSpPr>
          <p:cNvPr id="36" name="Text Placeholder 3"/>
          <p:cNvSpPr>
            <a:spLocks noGrp="1"/>
          </p:cNvSpPr>
          <p:nvPr>
            <p:ph type="body" sz="quarter" idx="54" hasCustomPrompt="1"/>
          </p:nvPr>
        </p:nvSpPr>
        <p:spPr bwMode="gray">
          <a:xfrm>
            <a:off x="460188" y="1284677"/>
            <a:ext cx="1828800" cy="3708901"/>
          </a:xfrm>
        </p:spPr>
        <p:txBody>
          <a:bodyPr>
            <a:noAutofit/>
          </a:bodyPr>
          <a:lstStyle>
            <a:lvl1pPr marL="0" indent="0">
              <a:lnSpc>
                <a:spcPct val="110000"/>
              </a:lnSpc>
              <a:spcBef>
                <a:spcPts val="800"/>
              </a:spcBef>
              <a:buNone/>
              <a:defRPr/>
            </a:lvl1pPr>
            <a:lvl2pPr marL="112713" indent="0">
              <a:lnSpc>
                <a:spcPct val="110000"/>
              </a:lnSpc>
              <a:spcBef>
                <a:spcPts val="800"/>
              </a:spcBef>
              <a:buNone/>
              <a:defRPr/>
            </a:lvl2pPr>
            <a:lvl3pPr marL="230187" indent="0">
              <a:lnSpc>
                <a:spcPct val="110000"/>
              </a:lnSpc>
              <a:spcBef>
                <a:spcPts val="800"/>
              </a:spcBef>
              <a:buNone/>
              <a:defRPr/>
            </a:lvl3pPr>
            <a:lvl4pPr marL="342900" indent="0">
              <a:lnSpc>
                <a:spcPct val="110000"/>
              </a:lnSpc>
              <a:spcBef>
                <a:spcPts val="800"/>
              </a:spcBef>
              <a:buNone/>
              <a:defRPr/>
            </a:lvl4pPr>
            <a:lvl5pPr marL="458787" indent="0">
              <a:lnSpc>
                <a:spcPct val="110000"/>
              </a:lnSpc>
              <a:spcBef>
                <a:spcPts val="800"/>
              </a:spcBef>
              <a:buNone/>
              <a:defRPr/>
            </a:lvl5pPr>
          </a:lstStyle>
          <a:p>
            <a:pPr lvl="0"/>
            <a:r>
              <a:rPr lang="en-US" dirty="0" smtClean="0"/>
              <a:t>Body text – Arial 10pt regular.</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37" name="Text Placeholder 4"/>
          <p:cNvSpPr>
            <a:spLocks noGrp="1"/>
          </p:cNvSpPr>
          <p:nvPr>
            <p:ph type="body" sz="quarter" idx="55" hasCustomPrompt="1"/>
          </p:nvPr>
        </p:nvSpPr>
        <p:spPr bwMode="gray">
          <a:xfrm>
            <a:off x="2462213" y="5463667"/>
            <a:ext cx="4853399" cy="230832"/>
          </a:xfrm>
        </p:spPr>
        <p:txBody>
          <a:bodyPr/>
          <a:lstStyle>
            <a:lvl1pPr marL="0" indent="0">
              <a:spcBef>
                <a:spcPts val="0"/>
              </a:spcBef>
              <a:buNone/>
              <a:defRPr sz="15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Page subtitle – Arial 15pt regular, sentence case</a:t>
            </a:r>
          </a:p>
        </p:txBody>
      </p:sp>
      <p:sp>
        <p:nvSpPr>
          <p:cNvPr id="39" name="Text Placeholder 4"/>
          <p:cNvSpPr>
            <a:spLocks noGrp="1"/>
          </p:cNvSpPr>
          <p:nvPr>
            <p:ph type="body" sz="quarter" idx="56" hasCustomPrompt="1"/>
          </p:nvPr>
        </p:nvSpPr>
        <p:spPr bwMode="gray">
          <a:xfrm>
            <a:off x="2462213" y="5711317"/>
            <a:ext cx="4853399" cy="184666"/>
          </a:xfrm>
        </p:spPr>
        <p:txBody>
          <a:bodyPr/>
          <a:lstStyle>
            <a:lvl1pPr marL="0" indent="0">
              <a:spcBef>
                <a:spcPts val="0"/>
              </a:spcBef>
              <a:buNone/>
              <a:defRPr sz="1200" i="1">
                <a:solidFill>
                  <a:schemeClr val="tx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Page sub-subtitle – Arial 12pt regular italic, sentence case</a:t>
            </a:r>
          </a:p>
        </p:txBody>
      </p:sp>
      <p:cxnSp>
        <p:nvCxnSpPr>
          <p:cNvPr id="40" name="Straight Connector 39"/>
          <p:cNvCxnSpPr/>
          <p:nvPr userDrawn="1"/>
        </p:nvCxnSpPr>
        <p:spPr bwMode="gray">
          <a:xfrm>
            <a:off x="2329643" y="5463667"/>
            <a:ext cx="0" cy="372160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 Placeholder 3"/>
          <p:cNvSpPr>
            <a:spLocks noGrp="1"/>
          </p:cNvSpPr>
          <p:nvPr>
            <p:ph type="body" sz="quarter" idx="57" hasCustomPrompt="1"/>
          </p:nvPr>
        </p:nvSpPr>
        <p:spPr bwMode="gray">
          <a:xfrm>
            <a:off x="457612" y="5463667"/>
            <a:ext cx="1828800" cy="3721608"/>
          </a:xfrm>
        </p:spPr>
        <p:txBody>
          <a:bodyPr>
            <a:noAutofit/>
          </a:bodyPr>
          <a:lstStyle>
            <a:lvl1pPr marL="0" indent="0">
              <a:lnSpc>
                <a:spcPct val="110000"/>
              </a:lnSpc>
              <a:spcBef>
                <a:spcPts val="800"/>
              </a:spcBef>
              <a:buNone/>
              <a:defRPr/>
            </a:lvl1pPr>
            <a:lvl2pPr marL="112713" indent="0">
              <a:lnSpc>
                <a:spcPct val="110000"/>
              </a:lnSpc>
              <a:spcBef>
                <a:spcPts val="800"/>
              </a:spcBef>
              <a:buNone/>
              <a:defRPr/>
            </a:lvl2pPr>
            <a:lvl3pPr marL="230187" indent="0">
              <a:lnSpc>
                <a:spcPct val="110000"/>
              </a:lnSpc>
              <a:spcBef>
                <a:spcPts val="800"/>
              </a:spcBef>
              <a:buNone/>
              <a:defRPr/>
            </a:lvl3pPr>
            <a:lvl4pPr marL="342900" indent="0">
              <a:lnSpc>
                <a:spcPct val="110000"/>
              </a:lnSpc>
              <a:spcBef>
                <a:spcPts val="800"/>
              </a:spcBef>
              <a:buNone/>
              <a:defRPr/>
            </a:lvl4pPr>
            <a:lvl5pPr marL="458787" indent="0">
              <a:lnSpc>
                <a:spcPct val="110000"/>
              </a:lnSpc>
              <a:spcBef>
                <a:spcPts val="800"/>
              </a:spcBef>
              <a:buNone/>
              <a:defRPr/>
            </a:lvl5pPr>
          </a:lstStyle>
          <a:p>
            <a:pPr lvl="0"/>
            <a:r>
              <a:rPr lang="en-US" dirty="0" smtClean="0"/>
              <a:t>Body text – Arial 10pt regular.</a:t>
            </a:r>
            <a:br>
              <a:rPr lang="en-US" dirty="0" smtClean="0"/>
            </a:br>
            <a:r>
              <a:rPr lang="en-US" dirty="0" smtClean="0"/>
              <a:t>Click to add text. Click to add text. Click to add text. Click to add text. Click to add text. Click to add text. Click to add text. Click to add text.</a:t>
            </a:r>
            <a:br>
              <a:rPr lang="en-US" dirty="0" smtClean="0"/>
            </a:br>
            <a:r>
              <a:rPr lang="en-US" dirty="0" smtClean="0"/>
              <a:t>Click to add text. Click to add text. Click to add text. Click to add text. Click to add text. Click to add text. Click to add text. Click to add text. </a:t>
            </a:r>
          </a:p>
        </p:txBody>
      </p:sp>
      <p:sp>
        <p:nvSpPr>
          <p:cNvPr id="44" name="Text Placeholder 6"/>
          <p:cNvSpPr>
            <a:spLocks noGrp="1"/>
          </p:cNvSpPr>
          <p:nvPr>
            <p:ph type="body" sz="quarter" idx="58" hasCustomPrompt="1"/>
          </p:nvPr>
        </p:nvSpPr>
        <p:spPr bwMode="gray">
          <a:xfrm>
            <a:off x="5961888" y="9321156"/>
            <a:ext cx="1353312" cy="230832"/>
          </a:xfrm>
        </p:spPr>
        <p:txBody>
          <a:bodyPr rIns="0" bIns="0"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45" name="Text Placeholder 6"/>
          <p:cNvSpPr>
            <a:spLocks noGrp="1"/>
          </p:cNvSpPr>
          <p:nvPr>
            <p:ph type="body" sz="quarter" idx="59" hasCustomPrompt="1"/>
          </p:nvPr>
        </p:nvSpPr>
        <p:spPr bwMode="gray">
          <a:xfrm>
            <a:off x="457612" y="9398100"/>
            <a:ext cx="2615184" cy="153888"/>
          </a:xfrm>
        </p:spPr>
        <p:txBody>
          <a:bodyPr lIns="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cxnSp>
        <p:nvCxnSpPr>
          <p:cNvPr id="16" name="Straight Connector 15"/>
          <p:cNvCxnSpPr/>
          <p:nvPr userDrawn="1"/>
        </p:nvCxnSpPr>
        <p:spPr bwMode="gray">
          <a:xfrm>
            <a:off x="457200" y="1066294"/>
            <a:ext cx="68611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orient="horz" pos="654" userDrawn="1">
          <p15:clr>
            <a:srgbClr val="FBAE40"/>
          </p15:clr>
        </p15:guide>
        <p15:guide id="2" orient="horz" pos="808" userDrawn="1">
          <p15:clr>
            <a:srgbClr val="FBAE40"/>
          </p15:clr>
        </p15:guide>
        <p15:guide id="3" orient="horz" pos="3440" userDrawn="1">
          <p15:clr>
            <a:srgbClr val="FBAE40"/>
          </p15:clr>
        </p15:guide>
        <p15:guide id="4" pos="1551" userDrawn="1">
          <p15:clr>
            <a:srgbClr val="FBAE40"/>
          </p15:clr>
        </p15:guide>
        <p15:guide id="5" orient="horz" pos="5786" userDrawn="1">
          <p15:clr>
            <a:srgbClr val="FBAE40"/>
          </p15:clr>
        </p15:guide>
        <p15:guide id="6" orient="horz" pos="314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5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DC">
    <p:bg>
      <p:bgPr>
        <a:solidFill>
          <a:schemeClr val="accent6"/>
        </a:solidFill>
        <a:effectLst/>
      </p:bgPr>
    </p:bg>
    <p:spTree>
      <p:nvGrpSpPr>
        <p:cNvPr id="1" name=""/>
        <p:cNvGrpSpPr/>
        <p:nvPr/>
      </p:nvGrpSpPr>
      <p:grpSpPr>
        <a:xfrm>
          <a:off x="0" y="0"/>
          <a:ext cx="0" cy="0"/>
          <a:chOff x="0" y="0"/>
          <a:chExt cx="0" cy="0"/>
        </a:xfrm>
      </p:grpSpPr>
      <p:sp>
        <p:nvSpPr>
          <p:cNvPr id="16" name="Rectangle 15">
            <a:hlinkClick r:id="rId2"/>
          </p:cNvPr>
          <p:cNvSpPr/>
          <p:nvPr userDrawn="1"/>
        </p:nvSpPr>
        <p:spPr bwMode="gray">
          <a:xfrm>
            <a:off x="457200" y="8398933"/>
            <a:ext cx="28321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02030" y="8434715"/>
            <a:ext cx="1693763" cy="646139"/>
          </a:xfrm>
          <a:prstGeom prst="rect">
            <a:avLst/>
          </a:prstGeom>
        </p:spPr>
      </p:pic>
      <p:sp>
        <p:nvSpPr>
          <p:cNvPr id="14" name="TextBox 13"/>
          <p:cNvSpPr txBox="1"/>
          <p:nvPr userDrawn="1"/>
        </p:nvSpPr>
        <p:spPr bwMode="gray">
          <a:xfrm>
            <a:off x="619128" y="9135718"/>
            <a:ext cx="2622930"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smtClean="0">
                <a:solidFill>
                  <a:schemeClr val="bg1"/>
                </a:solidFill>
              </a:rPr>
              <a:t>2445 M Street NW, Washington DC 20037</a:t>
            </a:r>
          </a:p>
          <a:p>
            <a:pPr algn="l">
              <a:lnSpc>
                <a:spcPct val="100000"/>
              </a:lnSpc>
              <a:spcBef>
                <a:spcPts val="0"/>
              </a:spcBef>
            </a:pPr>
            <a:r>
              <a:rPr lang="en-US" sz="1050" b="0" dirty="0" smtClean="0">
                <a:solidFill>
                  <a:schemeClr val="bg1"/>
                </a:solidFill>
              </a:rPr>
              <a:t>1-202-266-5600 </a:t>
            </a:r>
            <a:r>
              <a:rPr lang="en-US" sz="900" dirty="0" smtClean="0">
                <a:solidFill>
                  <a:schemeClr val="bg1"/>
                </a:solidFill>
              </a:rPr>
              <a:t>│</a:t>
            </a:r>
            <a:r>
              <a:rPr lang="en-US" sz="1050" b="0" dirty="0" smtClean="0">
                <a:solidFill>
                  <a:schemeClr val="bg1"/>
                </a:solidFill>
              </a:rPr>
              <a:t> </a:t>
            </a:r>
            <a:r>
              <a:rPr lang="en-US" sz="1050" b="1" dirty="0" smtClean="0">
                <a:solidFill>
                  <a:schemeClr val="bg1"/>
                </a:solidFill>
              </a:rPr>
              <a:t>advisory.com</a:t>
            </a:r>
          </a:p>
        </p:txBody>
      </p:sp>
      <p:cxnSp>
        <p:nvCxnSpPr>
          <p:cNvPr id="5" name="Straight Connector 4"/>
          <p:cNvCxnSpPr/>
          <p:nvPr userDrawn="1"/>
        </p:nvCxnSpPr>
        <p:spPr bwMode="gray">
          <a:xfrm>
            <a:off x="2933881" y="3995625"/>
            <a:ext cx="1889471" cy="0"/>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2933881" y="5525403"/>
            <a:ext cx="1889471" cy="0"/>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881" y="4089205"/>
            <a:ext cx="1889471" cy="13604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London">
    <p:bg>
      <p:bgPr>
        <a:solidFill>
          <a:schemeClr val="accent6"/>
        </a:solidFill>
        <a:effectLst/>
      </p:bgPr>
    </p:bg>
    <p:spTree>
      <p:nvGrpSpPr>
        <p:cNvPr id="1" name=""/>
        <p:cNvGrpSpPr/>
        <p:nvPr/>
      </p:nvGrpSpPr>
      <p:grpSpPr>
        <a:xfrm>
          <a:off x="0" y="0"/>
          <a:ext cx="0" cy="0"/>
          <a:chOff x="0" y="0"/>
          <a:chExt cx="0" cy="0"/>
        </a:xfrm>
      </p:grpSpPr>
      <p:sp>
        <p:nvSpPr>
          <p:cNvPr id="10" name="Rectangle 9">
            <a:hlinkClick r:id="rId2"/>
          </p:cNvPr>
          <p:cNvSpPr/>
          <p:nvPr userDrawn="1"/>
        </p:nvSpPr>
        <p:spPr bwMode="gray">
          <a:xfrm>
            <a:off x="457200" y="8398933"/>
            <a:ext cx="42926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11" name="Straight Connector 10"/>
          <p:cNvCxnSpPr/>
          <p:nvPr userDrawn="1"/>
        </p:nvCxnSpPr>
        <p:spPr bwMode="gray">
          <a:xfrm>
            <a:off x="2933881" y="3995625"/>
            <a:ext cx="1889471" cy="0"/>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gray">
          <a:xfrm>
            <a:off x="2933881" y="5525403"/>
            <a:ext cx="1889471" cy="0"/>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3881" y="4089205"/>
            <a:ext cx="1889471" cy="136041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02030" y="8434715"/>
            <a:ext cx="1693763" cy="646139"/>
          </a:xfrm>
          <a:prstGeom prst="rect">
            <a:avLst/>
          </a:prstGeom>
        </p:spPr>
      </p:pic>
      <p:sp>
        <p:nvSpPr>
          <p:cNvPr id="15" name="TextBox 14"/>
          <p:cNvSpPr txBox="1"/>
          <p:nvPr userDrawn="1"/>
        </p:nvSpPr>
        <p:spPr bwMode="gray">
          <a:xfrm>
            <a:off x="619127" y="9135718"/>
            <a:ext cx="4028677"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smtClean="0">
                <a:solidFill>
                  <a:schemeClr val="bg1"/>
                </a:solidFill>
              </a:rPr>
              <a:t>Third Floor, Melbourne House, 46 Aldwych, London WC2B 4LL, UK</a:t>
            </a:r>
          </a:p>
          <a:p>
            <a:pPr algn="l">
              <a:lnSpc>
                <a:spcPct val="100000"/>
              </a:lnSpc>
              <a:spcBef>
                <a:spcPts val="0"/>
              </a:spcBef>
            </a:pPr>
            <a:r>
              <a:rPr lang="en-US" sz="1050" b="0" dirty="0" smtClean="0">
                <a:solidFill>
                  <a:schemeClr val="bg1"/>
                </a:solidFill>
              </a:rPr>
              <a:t>+44-(0)-203-100-6800 </a:t>
            </a:r>
            <a:r>
              <a:rPr lang="en-US" sz="900" dirty="0" smtClean="0">
                <a:solidFill>
                  <a:schemeClr val="bg1"/>
                </a:solidFill>
              </a:rPr>
              <a:t>│</a:t>
            </a:r>
            <a:r>
              <a:rPr lang="en-US" sz="1050" b="0" dirty="0" smtClean="0">
                <a:solidFill>
                  <a:schemeClr val="bg1"/>
                </a:solidFill>
              </a:rPr>
              <a:t> </a:t>
            </a:r>
            <a:r>
              <a:rPr lang="en-US" sz="1050" b="1" dirty="0" smtClean="0">
                <a:solidFill>
                  <a:schemeClr val="bg1"/>
                </a:solidFill>
              </a:rPr>
              <a:t>advisory.com</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DC Alternate">
    <p:bg>
      <p:bgPr>
        <a:solidFill>
          <a:schemeClr val="bg1"/>
        </a:solidFill>
        <a:effectLst/>
      </p:bgPr>
    </p:bg>
    <p:spTree>
      <p:nvGrpSpPr>
        <p:cNvPr id="1" name=""/>
        <p:cNvGrpSpPr/>
        <p:nvPr/>
      </p:nvGrpSpPr>
      <p:grpSpPr>
        <a:xfrm>
          <a:off x="0" y="0"/>
          <a:ext cx="0" cy="0"/>
          <a:chOff x="0" y="0"/>
          <a:chExt cx="0" cy="0"/>
        </a:xfrm>
      </p:grpSpPr>
      <p:sp>
        <p:nvSpPr>
          <p:cNvPr id="16" name="Rectangle 15">
            <a:hlinkClick r:id="rId2"/>
          </p:cNvPr>
          <p:cNvSpPr/>
          <p:nvPr userDrawn="1"/>
        </p:nvSpPr>
        <p:spPr bwMode="gray">
          <a:xfrm>
            <a:off x="457200" y="8398933"/>
            <a:ext cx="2832100" cy="115305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02030" y="8434715"/>
            <a:ext cx="1693762" cy="646139"/>
          </a:xfrm>
          <a:prstGeom prst="rect">
            <a:avLst/>
          </a:prstGeom>
        </p:spPr>
      </p:pic>
      <p:sp>
        <p:nvSpPr>
          <p:cNvPr id="14" name="TextBox 13"/>
          <p:cNvSpPr txBox="1"/>
          <p:nvPr userDrawn="1"/>
        </p:nvSpPr>
        <p:spPr bwMode="gray">
          <a:xfrm>
            <a:off x="619128" y="9135718"/>
            <a:ext cx="2622930" cy="323165"/>
          </a:xfrm>
          <a:prstGeom prst="rect">
            <a:avLst/>
          </a:prstGeom>
          <a:noFill/>
        </p:spPr>
        <p:txBody>
          <a:bodyPr wrap="square" lIns="0" tIns="0" rIns="0" bIns="0" rtlCol="0" anchor="t" anchorCtr="0">
            <a:spAutoFit/>
          </a:bodyPr>
          <a:lstStyle/>
          <a:p>
            <a:pPr algn="l">
              <a:lnSpc>
                <a:spcPct val="100000"/>
              </a:lnSpc>
              <a:spcBef>
                <a:spcPts val="0"/>
              </a:spcBef>
            </a:pPr>
            <a:r>
              <a:rPr lang="en-US" sz="1050" b="0" dirty="0" smtClean="0">
                <a:solidFill>
                  <a:schemeClr val="tx1"/>
                </a:solidFill>
              </a:rPr>
              <a:t>2445 M Street NW, Washington DC 20037</a:t>
            </a:r>
          </a:p>
          <a:p>
            <a:pPr algn="l">
              <a:lnSpc>
                <a:spcPct val="100000"/>
              </a:lnSpc>
              <a:spcBef>
                <a:spcPts val="0"/>
              </a:spcBef>
            </a:pPr>
            <a:r>
              <a:rPr lang="en-US" sz="1050" b="0" dirty="0" smtClean="0">
                <a:solidFill>
                  <a:schemeClr val="tx1"/>
                </a:solidFill>
              </a:rPr>
              <a:t>1-202-266-5600 </a:t>
            </a:r>
            <a:r>
              <a:rPr lang="en-US" sz="900" dirty="0" smtClean="0">
                <a:solidFill>
                  <a:schemeClr val="tx1"/>
                </a:solidFill>
              </a:rPr>
              <a:t>│</a:t>
            </a:r>
            <a:r>
              <a:rPr lang="en-US" sz="1050" b="0" dirty="0" smtClean="0">
                <a:solidFill>
                  <a:schemeClr val="tx1"/>
                </a:solidFill>
              </a:rPr>
              <a:t> </a:t>
            </a:r>
            <a:r>
              <a:rPr lang="en-US" sz="1050" b="1" dirty="0" smtClean="0">
                <a:solidFill>
                  <a:schemeClr val="tx1"/>
                </a:solidFill>
              </a:rPr>
              <a:t>advisory.com</a:t>
            </a:r>
          </a:p>
        </p:txBody>
      </p:sp>
      <p:cxnSp>
        <p:nvCxnSpPr>
          <p:cNvPr id="5" name="Straight Connector 4"/>
          <p:cNvCxnSpPr/>
          <p:nvPr userDrawn="1"/>
        </p:nvCxnSpPr>
        <p:spPr bwMode="gray">
          <a:xfrm>
            <a:off x="2933881" y="3995625"/>
            <a:ext cx="188947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gray">
          <a:xfrm>
            <a:off x="2933881" y="5525403"/>
            <a:ext cx="188947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881" y="4089205"/>
            <a:ext cx="1889470" cy="1360419"/>
          </a:xfrm>
          <a:prstGeom prst="rect">
            <a:avLst/>
          </a:prstGeom>
        </p:spPr>
      </p:pic>
    </p:spTree>
    <p:extLst>
      <p:ext uri="{BB962C8B-B14F-4D97-AF65-F5344CB8AC3E}">
        <p14:creationId xmlns:p14="http://schemas.microsoft.com/office/powerpoint/2010/main" val="2166615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 In-Brief (030117)">
    <p:bg>
      <p:bgPr>
        <a:solidFill>
          <a:schemeClr val="bg1">
            <a:lumMod val="85000"/>
          </a:schemeClr>
        </a:solidFill>
        <a:effectLst/>
      </p:bgPr>
    </p:bg>
    <p:spTree>
      <p:nvGrpSpPr>
        <p:cNvPr id="1" name=""/>
        <p:cNvGrpSpPr/>
        <p:nvPr/>
      </p:nvGrpSpPr>
      <p:grpSpPr>
        <a:xfrm>
          <a:off x="0" y="0"/>
          <a:ext cx="0" cy="0"/>
          <a:chOff x="0" y="0"/>
          <a:chExt cx="0" cy="0"/>
        </a:xfrm>
      </p:grpSpPr>
      <p:sp>
        <p:nvSpPr>
          <p:cNvPr id="28" name="TextBox 27"/>
          <p:cNvSpPr txBox="1"/>
          <p:nvPr userDrawn="1"/>
        </p:nvSpPr>
        <p:spPr bwMode="gray">
          <a:xfrm>
            <a:off x="2151063" y="4746625"/>
            <a:ext cx="3470275" cy="863313"/>
          </a:xfrm>
          <a:prstGeom prst="rect">
            <a:avLst/>
          </a:prstGeom>
          <a:noFill/>
        </p:spPr>
        <p:txBody>
          <a:bodyPr wrap="square" lIns="0" tIns="0" rIns="0" bIns="0" rtlCol="0">
            <a:spAutoFit/>
          </a:bodyPr>
          <a:lstStyle/>
          <a:p>
            <a:pPr>
              <a:lnSpc>
                <a:spcPct val="110000"/>
              </a:lnSpc>
              <a:spcBef>
                <a:spcPts val="500"/>
              </a:spcBef>
            </a:pPr>
            <a:r>
              <a:rPr lang="en-US" sz="1700" dirty="0" smtClean="0"/>
              <a:t>The divisional</a:t>
            </a:r>
            <a:r>
              <a:rPr lang="en-US" sz="1700" baseline="0" dirty="0" smtClean="0"/>
              <a:t> overview specific to Advisory Board Research will return at a point in the future.</a:t>
            </a:r>
            <a:endParaRPr lang="en-US" sz="1700" dirty="0" smtClean="0"/>
          </a:p>
        </p:txBody>
      </p:sp>
      <p:sp>
        <p:nvSpPr>
          <p:cNvPr id="29" name="TextBox 28"/>
          <p:cNvSpPr txBox="1"/>
          <p:nvPr userDrawn="1"/>
        </p:nvSpPr>
        <p:spPr bwMode="gray">
          <a:xfrm>
            <a:off x="2151063" y="4410075"/>
            <a:ext cx="1601787" cy="186205"/>
          </a:xfrm>
          <a:prstGeom prst="rect">
            <a:avLst/>
          </a:prstGeom>
          <a:noFill/>
        </p:spPr>
        <p:txBody>
          <a:bodyPr wrap="square" lIns="0" tIns="0" rIns="0" bIns="0" rtlCol="0">
            <a:spAutoFit/>
          </a:bodyPr>
          <a:lstStyle/>
          <a:p>
            <a:pPr>
              <a:lnSpc>
                <a:spcPct val="110000"/>
              </a:lnSpc>
              <a:spcBef>
                <a:spcPts val="500"/>
              </a:spcBef>
            </a:pPr>
            <a:r>
              <a:rPr lang="en-US" sz="1100" dirty="0" smtClean="0">
                <a:solidFill>
                  <a:schemeClr val="accent2"/>
                </a:solidFill>
              </a:rPr>
              <a:t>Guidance</a:t>
            </a:r>
            <a:r>
              <a:rPr lang="en-US" sz="1100" baseline="0" dirty="0" smtClean="0">
                <a:solidFill>
                  <a:schemeClr val="accent2"/>
                </a:solidFill>
              </a:rPr>
              <a:t> as of 07/23/18</a:t>
            </a:r>
            <a:endParaRPr lang="en-US" sz="1100" dirty="0" smtClean="0">
              <a:solidFill>
                <a:schemeClr val="accent2"/>
              </a:solidFill>
            </a:endParaRPr>
          </a:p>
        </p:txBody>
      </p:sp>
      <p:cxnSp>
        <p:nvCxnSpPr>
          <p:cNvPr id="30" name="Straight Connector 29"/>
          <p:cNvCxnSpPr/>
          <p:nvPr userDrawn="1"/>
        </p:nvCxnSpPr>
        <p:spPr bwMode="gray">
          <a:xfrm>
            <a:off x="1781175" y="4015255"/>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1781175" y="6005980"/>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9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Logo">
    <p:bg>
      <p:bgPr>
        <a:solidFill>
          <a:schemeClr val="bg1">
            <a:lumMod val="85000"/>
          </a:schemeClr>
        </a:solidFill>
        <a:effectLst/>
      </p:bgPr>
    </p:bg>
    <p:spTree>
      <p:nvGrpSpPr>
        <p:cNvPr id="1" name=""/>
        <p:cNvGrpSpPr/>
        <p:nvPr/>
      </p:nvGrpSpPr>
      <p:grpSpPr>
        <a:xfrm>
          <a:off x="0" y="0"/>
          <a:ext cx="0" cy="0"/>
          <a:chOff x="0" y="0"/>
          <a:chExt cx="0" cy="0"/>
        </a:xfrm>
      </p:grpSpPr>
      <p:sp>
        <p:nvSpPr>
          <p:cNvPr id="41" name="Title 1"/>
          <p:cNvSpPr>
            <a:spLocks noGrp="1"/>
          </p:cNvSpPr>
          <p:nvPr userDrawn="1">
            <p:ph type="title" hasCustomPrompt="1"/>
          </p:nvPr>
        </p:nvSpPr>
        <p:spPr bwMode="gray">
          <a:xfrm>
            <a:off x="1095375" y="3885112"/>
            <a:ext cx="5872163" cy="1077218"/>
          </a:xfrm>
        </p:spPr>
        <p:txBody>
          <a:bodyPr/>
          <a:lstStyle>
            <a:lvl1pPr>
              <a:defRPr sz="3500">
                <a:solidFill>
                  <a:schemeClr val="tx1"/>
                </a:solidFill>
              </a:defRPr>
            </a:lvl1pPr>
          </a:lstStyle>
          <a:p>
            <a:r>
              <a:rPr lang="en-US" dirty="0" smtClean="0"/>
              <a:t>Document Title – Arial 35pt Regular with Red Highlight</a:t>
            </a:r>
          </a:p>
        </p:txBody>
      </p:sp>
      <p:sp>
        <p:nvSpPr>
          <p:cNvPr id="42" name="Text Placeholder 3"/>
          <p:cNvSpPr>
            <a:spLocks noGrp="1"/>
          </p:cNvSpPr>
          <p:nvPr userDrawn="1">
            <p:ph type="body" sz="quarter" idx="53" hasCustomPrompt="1"/>
          </p:nvPr>
        </p:nvSpPr>
        <p:spPr bwMode="gray">
          <a:xfrm>
            <a:off x="1095375" y="5174418"/>
            <a:ext cx="5872163" cy="230832"/>
          </a:xfrm>
        </p:spPr>
        <p:txBody>
          <a:bodyPr/>
          <a:lstStyle>
            <a:lvl1pPr marL="0" indent="0">
              <a:spcBef>
                <a:spcPts val="0"/>
              </a:spcBef>
              <a:buNone/>
              <a:defRPr sz="1500"/>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dirty="0" smtClean="0"/>
              <a:t>Document subtitle – Arial 15pt regular, use sentence case</a:t>
            </a:r>
          </a:p>
        </p:txBody>
      </p:sp>
      <p:sp>
        <p:nvSpPr>
          <p:cNvPr id="48" name="Text Placeholder 4"/>
          <p:cNvSpPr>
            <a:spLocks noGrp="1"/>
          </p:cNvSpPr>
          <p:nvPr userDrawn="1">
            <p:ph type="body" sz="quarter" idx="58" hasCustomPrompt="1"/>
          </p:nvPr>
        </p:nvSpPr>
        <p:spPr bwMode="gray">
          <a:xfrm>
            <a:off x="1102099" y="7008210"/>
            <a:ext cx="3200400" cy="153888"/>
          </a:xfrm>
        </p:spPr>
        <p:txBody>
          <a:bodyPr wrap="square" anchor="b" anchorCtr="0">
            <a:spAutoFit/>
          </a:bodyPr>
          <a:lstStyle>
            <a:lvl1pPr marL="0" indent="0">
              <a:spcBef>
                <a:spcPts val="0"/>
              </a:spcBef>
              <a:buNone/>
              <a:defRPr sz="10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Insert instructional header (i.e., Look inside for)</a:t>
            </a:r>
            <a:endParaRPr lang="en-US" dirty="0"/>
          </a:p>
        </p:txBody>
      </p:sp>
      <p:sp>
        <p:nvSpPr>
          <p:cNvPr id="7" name="Text Placeholder 6"/>
          <p:cNvSpPr>
            <a:spLocks noGrp="1"/>
          </p:cNvSpPr>
          <p:nvPr userDrawn="1">
            <p:ph type="body" sz="quarter" idx="59" hasCustomPrompt="1"/>
          </p:nvPr>
        </p:nvSpPr>
        <p:spPr bwMode="gray">
          <a:xfrm>
            <a:off x="1102099" y="7274662"/>
            <a:ext cx="4343400" cy="1179810"/>
          </a:xfrm>
        </p:spPr>
        <p:txBody>
          <a:bodyPr/>
          <a:lstStyle/>
          <a:p>
            <a:pPr lvl="0"/>
            <a:r>
              <a:rPr lang="en-US" dirty="0" smtClean="0"/>
              <a:t>Bulleted text if needed – Arial 10pt Regular. Nine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10"/>
          <p:cNvSpPr/>
          <p:nvPr userDrawn="1"/>
        </p:nvSpPr>
        <p:spPr bwMode="gray">
          <a:xfrm>
            <a:off x="0" y="2015700"/>
            <a:ext cx="77724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2" name="Group 11"/>
          <p:cNvGrpSpPr/>
          <p:nvPr userDrawn="1"/>
        </p:nvGrpSpPr>
        <p:grpSpPr>
          <a:xfrm>
            <a:off x="1065735" y="1799688"/>
            <a:ext cx="1131946" cy="1131944"/>
            <a:chOff x="2758573" y="886345"/>
            <a:chExt cx="1427762" cy="1427760"/>
          </a:xfrm>
        </p:grpSpPr>
        <p:sp>
          <p:nvSpPr>
            <p:cNvPr id="13" name="Octagon 12"/>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4" name="Octagon 13"/>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6" name="TextBox 15"/>
          <p:cNvSpPr txBox="1"/>
          <p:nvPr userDrawn="1"/>
        </p:nvSpPr>
        <p:spPr>
          <a:xfrm>
            <a:off x="1065735" y="2211772"/>
            <a:ext cx="1138490" cy="307777"/>
          </a:xfrm>
          <a:prstGeom prst="rect">
            <a:avLst/>
          </a:prstGeom>
          <a:noFill/>
        </p:spPr>
        <p:txBody>
          <a:bodyPr wrap="square" lIns="0" tIns="0" rIns="0" bIns="0" rtlCol="0">
            <a:spAutoFit/>
          </a:bodyPr>
          <a:lstStyle/>
          <a:p>
            <a:pPr algn="ctr">
              <a:spcBef>
                <a:spcPts val="500"/>
              </a:spcBef>
            </a:pPr>
            <a:r>
              <a:rPr lang="en-US" sz="2000" b="1" dirty="0" smtClean="0">
                <a:solidFill>
                  <a:schemeClr val="bg1"/>
                </a:solidFill>
                <a:cs typeface="Arial" panose="020B0604020202020204" pitchFamily="34" charset="0"/>
              </a:rPr>
              <a:t>STOP</a:t>
            </a:r>
          </a:p>
        </p:txBody>
      </p:sp>
      <p:sp>
        <p:nvSpPr>
          <p:cNvPr id="17" name="TextBox 16"/>
          <p:cNvSpPr txBox="1"/>
          <p:nvPr userDrawn="1"/>
        </p:nvSpPr>
        <p:spPr bwMode="gray">
          <a:xfrm>
            <a:off x="2462645" y="2129166"/>
            <a:ext cx="3065319" cy="461665"/>
          </a:xfrm>
          <a:prstGeom prst="rect">
            <a:avLst/>
          </a:prstGeom>
          <a:noFill/>
        </p:spPr>
        <p:txBody>
          <a:bodyPr wrap="square" lIns="0" tIns="0" rIns="0" bIns="0" rtlCol="0">
            <a:spAutoFit/>
          </a:bodyPr>
          <a:lstStyle/>
          <a:p>
            <a:pPr>
              <a:spcBef>
                <a:spcPts val="500"/>
              </a:spcBef>
            </a:pPr>
            <a:r>
              <a:rPr lang="en-US" sz="1000" dirty="0" smtClean="0">
                <a:solidFill>
                  <a:schemeClr val="bg1"/>
                </a:solidFill>
              </a:rPr>
              <a:t>This</a:t>
            </a:r>
            <a:r>
              <a:rPr lang="en-US" sz="1000" baseline="0" dirty="0" smtClean="0">
                <a:solidFill>
                  <a:schemeClr val="bg1"/>
                </a:solidFill>
              </a:rPr>
              <a:t> cover strategy has been retired from use within the Advisory Board brand. You MUST update with either the </a:t>
            </a:r>
            <a:r>
              <a:rPr lang="en-US" sz="1000" b="1" baseline="0" dirty="0" smtClean="0">
                <a:solidFill>
                  <a:schemeClr val="bg1"/>
                </a:solidFill>
              </a:rPr>
              <a:t>Cover: with PUI </a:t>
            </a:r>
            <a:r>
              <a:rPr lang="en-US" sz="1000" baseline="0" dirty="0" smtClean="0">
                <a:solidFill>
                  <a:schemeClr val="bg1"/>
                </a:solidFill>
              </a:rPr>
              <a:t>or </a:t>
            </a:r>
            <a:r>
              <a:rPr lang="en-US" sz="1000" b="1" baseline="0" dirty="0" smtClean="0">
                <a:solidFill>
                  <a:schemeClr val="bg1"/>
                </a:solidFill>
              </a:rPr>
              <a:t>Cover: No PUI </a:t>
            </a:r>
            <a:r>
              <a:rPr lang="en-US" sz="1000" baseline="0" dirty="0" smtClean="0">
                <a:solidFill>
                  <a:schemeClr val="bg1"/>
                </a:solidFill>
              </a:rPr>
              <a:t>layouts. </a:t>
            </a:r>
            <a:endParaRPr lang="en-US" sz="1000" dirty="0" smtClean="0">
              <a:solidFill>
                <a:schemeClr val="bg1"/>
              </a:solidFill>
            </a:endParaRPr>
          </a:p>
        </p:txBody>
      </p:sp>
    </p:spTree>
    <p:extLst>
      <p:ext uri="{BB962C8B-B14F-4D97-AF65-F5344CB8AC3E}">
        <p14:creationId xmlns:p14="http://schemas.microsoft.com/office/powerpoint/2010/main" val="1326025391"/>
      </p:ext>
    </p:extLst>
  </p:cSld>
  <p:clrMapOvr>
    <a:masterClrMapping/>
  </p:clrMapOvr>
  <p:extLst mod="1">
    <p:ext uri="{DCECCB84-F9BA-43D5-87BE-67443E8EF086}">
      <p15:sldGuideLst xmlns:p15="http://schemas.microsoft.com/office/powerpoint/2012/main">
        <p15:guide id="1" orient="horz" pos="3126">
          <p15:clr>
            <a:srgbClr val="FBAE40"/>
          </p15:clr>
        </p15:guide>
        <p15:guide id="2" pos="690">
          <p15:clr>
            <a:srgbClr val="FBAE40"/>
          </p15:clr>
        </p15:guide>
        <p15:guide id="3" orient="horz" pos="325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PUI">
    <p:spTree>
      <p:nvGrpSpPr>
        <p:cNvPr id="1" name=""/>
        <p:cNvGrpSpPr/>
        <p:nvPr/>
      </p:nvGrpSpPr>
      <p:grpSpPr>
        <a:xfrm>
          <a:off x="0" y="0"/>
          <a:ext cx="0" cy="0"/>
          <a:chOff x="0" y="0"/>
          <a:chExt cx="0" cy="0"/>
        </a:xfrm>
      </p:grpSpPr>
      <p:sp>
        <p:nvSpPr>
          <p:cNvPr id="38" name="Freeform 37"/>
          <p:cNvSpPr/>
          <p:nvPr userDrawn="1"/>
        </p:nvSpPr>
        <p:spPr bwMode="gray">
          <a:xfrm>
            <a:off x="6847736" y="6749290"/>
            <a:ext cx="924665" cy="1443394"/>
          </a:xfrm>
          <a:custGeom>
            <a:avLst/>
            <a:gdLst>
              <a:gd name="connsiteX0" fmla="*/ 0 w 924665"/>
              <a:gd name="connsiteY0" fmla="*/ 0 h 1443394"/>
              <a:gd name="connsiteX1" fmla="*/ 924665 w 924665"/>
              <a:gd name="connsiteY1" fmla="*/ 0 h 1443394"/>
              <a:gd name="connsiteX2" fmla="*/ 924665 w 924665"/>
              <a:gd name="connsiteY2" fmla="*/ 1443394 h 1443394"/>
            </a:gdLst>
            <a:ahLst/>
            <a:cxnLst>
              <a:cxn ang="0">
                <a:pos x="connsiteX0" y="connsiteY0"/>
              </a:cxn>
              <a:cxn ang="0">
                <a:pos x="connsiteX1" y="connsiteY1"/>
              </a:cxn>
              <a:cxn ang="0">
                <a:pos x="connsiteX2" y="connsiteY2"/>
              </a:cxn>
            </a:cxnLst>
            <a:rect l="l" t="t" r="r" b="b"/>
            <a:pathLst>
              <a:path w="924665" h="1443394">
                <a:moveTo>
                  <a:pt x="0" y="0"/>
                </a:moveTo>
                <a:lnTo>
                  <a:pt x="924665" y="0"/>
                </a:lnTo>
                <a:lnTo>
                  <a:pt x="924665" y="1443394"/>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9" name="Rectangle 38"/>
          <p:cNvSpPr/>
          <p:nvPr userDrawn="1"/>
        </p:nvSpPr>
        <p:spPr bwMode="gray">
          <a:xfrm>
            <a:off x="635000" y="635000"/>
            <a:ext cx="6489700" cy="8775700"/>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5" name="Freeform 44"/>
          <p:cNvSpPr/>
          <p:nvPr userDrawn="1"/>
        </p:nvSpPr>
        <p:spPr bwMode="gray">
          <a:xfrm>
            <a:off x="4462266" y="2998787"/>
            <a:ext cx="3310134" cy="3469466"/>
          </a:xfrm>
          <a:custGeom>
            <a:avLst/>
            <a:gdLst>
              <a:gd name="connsiteX0" fmla="*/ 0 w 3310134"/>
              <a:gd name="connsiteY0" fmla="*/ 0 h 3469466"/>
              <a:gd name="connsiteX1" fmla="*/ 2227613 w 3310134"/>
              <a:gd name="connsiteY1" fmla="*/ 0 h 3469466"/>
              <a:gd name="connsiteX2" fmla="*/ 3310134 w 3310134"/>
              <a:gd name="connsiteY2" fmla="*/ 1692712 h 3469466"/>
              <a:gd name="connsiteX3" fmla="*/ 3310134 w 3310134"/>
              <a:gd name="connsiteY3" fmla="*/ 3469466 h 3469466"/>
              <a:gd name="connsiteX4" fmla="*/ 2214379 w 3310134"/>
              <a:gd name="connsiteY4" fmla="*/ 3469466 h 346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134" h="3469466">
                <a:moveTo>
                  <a:pt x="0" y="0"/>
                </a:moveTo>
                <a:lnTo>
                  <a:pt x="2227613" y="0"/>
                </a:lnTo>
                <a:lnTo>
                  <a:pt x="3310134" y="1692712"/>
                </a:lnTo>
                <a:lnTo>
                  <a:pt x="3310134" y="3469466"/>
                </a:lnTo>
                <a:lnTo>
                  <a:pt x="2214379" y="3469466"/>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6" name="Freeform 45"/>
          <p:cNvSpPr/>
          <p:nvPr userDrawn="1"/>
        </p:nvSpPr>
        <p:spPr bwMode="gray">
          <a:xfrm>
            <a:off x="2153865" y="6749290"/>
            <a:ext cx="4349265" cy="3309110"/>
          </a:xfrm>
          <a:custGeom>
            <a:avLst/>
            <a:gdLst>
              <a:gd name="connsiteX0" fmla="*/ 2117776 w 4349265"/>
              <a:gd name="connsiteY0" fmla="*/ 0 h 3309110"/>
              <a:gd name="connsiteX1" fmla="*/ 4349265 w 4349265"/>
              <a:gd name="connsiteY1" fmla="*/ 0 h 3309110"/>
              <a:gd name="connsiteX2" fmla="*/ 2231489 w 4349265"/>
              <a:gd name="connsiteY2" fmla="*/ 3309110 h 3309110"/>
              <a:gd name="connsiteX3" fmla="*/ 0 w 4349265"/>
              <a:gd name="connsiteY3" fmla="*/ 3309110 h 3309110"/>
            </a:gdLst>
            <a:ahLst/>
            <a:cxnLst>
              <a:cxn ang="0">
                <a:pos x="connsiteX0" y="connsiteY0"/>
              </a:cxn>
              <a:cxn ang="0">
                <a:pos x="connsiteX1" y="connsiteY1"/>
              </a:cxn>
              <a:cxn ang="0">
                <a:pos x="connsiteX2" y="connsiteY2"/>
              </a:cxn>
              <a:cxn ang="0">
                <a:pos x="connsiteX3" y="connsiteY3"/>
              </a:cxn>
            </a:cxnLst>
            <a:rect l="l" t="t" r="r" b="b"/>
            <a:pathLst>
              <a:path w="4349265" h="3309110">
                <a:moveTo>
                  <a:pt x="2117776" y="0"/>
                </a:moveTo>
                <a:lnTo>
                  <a:pt x="4349265" y="0"/>
                </a:lnTo>
                <a:lnTo>
                  <a:pt x="2231489" y="3309110"/>
                </a:lnTo>
                <a:lnTo>
                  <a:pt x="0" y="3309110"/>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5" name="Text Placeholder 1"/>
          <p:cNvSpPr txBox="1">
            <a:spLocks/>
          </p:cNvSpPr>
          <p:nvPr userDrawn="1"/>
        </p:nvSpPr>
        <p:spPr bwMode="gray">
          <a:xfrm>
            <a:off x="7909621" y="0"/>
            <a:ext cx="2678275" cy="2927975"/>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26" name="TextBox 25"/>
          <p:cNvSpPr txBox="1"/>
          <p:nvPr userDrawn="1"/>
        </p:nvSpPr>
        <p:spPr bwMode="gray">
          <a:xfrm>
            <a:off x="7993208" y="56014"/>
            <a:ext cx="2121352" cy="400110"/>
          </a:xfrm>
          <a:prstGeom prst="rect">
            <a:avLst/>
          </a:prstGeom>
          <a:noFill/>
        </p:spPr>
        <p:txBody>
          <a:bodyPr wrap="square" lIns="0" tIns="0" rIns="0" bIns="0" rtlCol="0">
            <a:spAutoFit/>
          </a:bodyPr>
          <a:lstStyle/>
          <a:p>
            <a:pPr>
              <a:spcBef>
                <a:spcPts val="500"/>
              </a:spcBef>
            </a:pPr>
            <a:r>
              <a:rPr lang="en-US" sz="1300" b="1" dirty="0" smtClean="0">
                <a:solidFill>
                  <a:schemeClr val="bg1"/>
                </a:solidFill>
              </a:rPr>
              <a:t>Approved taxonomy for Research editorial labels</a:t>
            </a:r>
          </a:p>
        </p:txBody>
      </p:sp>
      <p:sp>
        <p:nvSpPr>
          <p:cNvPr id="27" name="TextBox 26"/>
          <p:cNvSpPr txBox="1"/>
          <p:nvPr userDrawn="1"/>
        </p:nvSpPr>
        <p:spPr bwMode="gray">
          <a:xfrm>
            <a:off x="7993209" y="648399"/>
            <a:ext cx="1480558" cy="169277"/>
          </a:xfrm>
          <a:prstGeom prst="rect">
            <a:avLst/>
          </a:prstGeom>
          <a:noFill/>
        </p:spPr>
        <p:txBody>
          <a:bodyPr wrap="square" lIns="0" tIns="0" rIns="0" bIns="0" rtlCol="0">
            <a:spAutoFit/>
          </a:bodyPr>
          <a:lstStyle/>
          <a:p>
            <a:pPr>
              <a:spcBef>
                <a:spcPts val="500"/>
              </a:spcBef>
            </a:pPr>
            <a:r>
              <a:rPr lang="en-US" sz="1100" b="1" dirty="0" smtClean="0">
                <a:solidFill>
                  <a:schemeClr val="bg1"/>
                </a:solidFill>
              </a:rPr>
              <a:t>Research Report</a:t>
            </a:r>
            <a:endParaRPr lang="en-US" sz="1100" b="1" i="1" dirty="0">
              <a:solidFill>
                <a:schemeClr val="bg1"/>
              </a:solidFill>
            </a:endParaRPr>
          </a:p>
        </p:txBody>
      </p:sp>
      <p:sp>
        <p:nvSpPr>
          <p:cNvPr id="28" name="TextBox 27"/>
          <p:cNvSpPr txBox="1"/>
          <p:nvPr userDrawn="1"/>
        </p:nvSpPr>
        <p:spPr bwMode="gray">
          <a:xfrm>
            <a:off x="7993208" y="1225959"/>
            <a:ext cx="1739455" cy="169277"/>
          </a:xfrm>
          <a:prstGeom prst="rect">
            <a:avLst/>
          </a:prstGeom>
          <a:noFill/>
        </p:spPr>
        <p:txBody>
          <a:bodyPr wrap="square" lIns="0" tIns="0" rIns="0" bIns="0" rtlCol="0">
            <a:spAutoFit/>
          </a:bodyPr>
          <a:lstStyle/>
          <a:p>
            <a:pPr>
              <a:spcBef>
                <a:spcPts val="500"/>
              </a:spcBef>
            </a:pPr>
            <a:r>
              <a:rPr lang="en-US" sz="1100" b="1" dirty="0" smtClean="0">
                <a:solidFill>
                  <a:schemeClr val="bg1"/>
                </a:solidFill>
              </a:rPr>
              <a:t>Implementation Resource</a:t>
            </a:r>
            <a:endParaRPr lang="en-US" sz="1100" b="1" i="1" dirty="0">
              <a:solidFill>
                <a:schemeClr val="bg1"/>
              </a:solidFill>
            </a:endParaRPr>
          </a:p>
        </p:txBody>
      </p:sp>
      <p:sp>
        <p:nvSpPr>
          <p:cNvPr id="29" name="TextBox 28"/>
          <p:cNvSpPr txBox="1"/>
          <p:nvPr userDrawn="1"/>
        </p:nvSpPr>
        <p:spPr bwMode="gray">
          <a:xfrm>
            <a:off x="7993209" y="818585"/>
            <a:ext cx="2008396" cy="276999"/>
          </a:xfrm>
          <a:prstGeom prst="rect">
            <a:avLst/>
          </a:prstGeom>
          <a:noFill/>
        </p:spPr>
        <p:txBody>
          <a:bodyPr wrap="square" lIns="0" tIns="0" rIns="0" bIns="0" rtlCol="0">
            <a:spAutoFit/>
          </a:bodyPr>
          <a:lstStyle/>
          <a:p>
            <a:pPr>
              <a:spcBef>
                <a:spcPts val="500"/>
              </a:spcBef>
            </a:pPr>
            <a:r>
              <a:rPr lang="en-US" sz="900" i="1" dirty="0" smtClean="0">
                <a:solidFill>
                  <a:schemeClr val="bg1"/>
                </a:solidFill>
              </a:rPr>
              <a:t>This label replaces the previous terms “study” and “white paper.”</a:t>
            </a:r>
            <a:endParaRPr lang="en-US" sz="900" b="1" i="1" dirty="0">
              <a:solidFill>
                <a:schemeClr val="bg1"/>
              </a:solidFill>
            </a:endParaRPr>
          </a:p>
        </p:txBody>
      </p:sp>
      <p:sp>
        <p:nvSpPr>
          <p:cNvPr id="30" name="TextBox 29"/>
          <p:cNvSpPr txBox="1"/>
          <p:nvPr userDrawn="1"/>
        </p:nvSpPr>
        <p:spPr bwMode="gray">
          <a:xfrm>
            <a:off x="7993208" y="1397373"/>
            <a:ext cx="2514005" cy="692497"/>
          </a:xfrm>
          <a:prstGeom prst="rect">
            <a:avLst/>
          </a:prstGeom>
          <a:noFill/>
        </p:spPr>
        <p:txBody>
          <a:bodyPr wrap="square" lIns="0" tIns="0" rIns="0" bIns="0" rtlCol="0">
            <a:spAutoFit/>
          </a:bodyPr>
          <a:lstStyle/>
          <a:p>
            <a:pPr>
              <a:spcBef>
                <a:spcPts val="500"/>
              </a:spcBef>
            </a:pPr>
            <a:r>
              <a:rPr lang="en-US" sz="900" i="1" dirty="0" smtClean="0">
                <a:solidFill>
                  <a:schemeClr val="bg1"/>
                </a:solidFill>
              </a:rPr>
              <a:t>This label is the overarching category for toolkits, user guides, benchmarks, audits, etc. The terms previously listed (toolkits, etc.) can be used in the publication title, subtitle, or description, but will always be labeled as Implementation Resources.</a:t>
            </a:r>
            <a:endParaRPr lang="en-US" sz="900" b="1" i="1" dirty="0">
              <a:solidFill>
                <a:schemeClr val="bg1"/>
              </a:solidFill>
            </a:endParaRPr>
          </a:p>
        </p:txBody>
      </p:sp>
      <p:pic>
        <p:nvPicPr>
          <p:cNvPr id="35" name="Picture 34"/>
          <p:cNvPicPr/>
          <p:nvPr userDrawn="1"/>
        </p:nvPicPr>
        <p:blipFill>
          <a:blip r:embed="rId2">
            <a:extLst>
              <a:ext uri="{28A0092B-C50C-407E-A947-70E740481C1C}">
                <a14:useLocalDpi xmlns:a14="http://schemas.microsoft.com/office/drawing/2010/main" val="0"/>
              </a:ext>
            </a:extLst>
          </a:blip>
          <a:stretch>
            <a:fillRect/>
          </a:stretch>
        </p:blipFill>
        <p:spPr bwMode="gray">
          <a:xfrm>
            <a:off x="1097454" y="1578769"/>
            <a:ext cx="1790799" cy="497896"/>
          </a:xfrm>
          <a:prstGeom prst="rect">
            <a:avLst/>
          </a:prstGeom>
        </p:spPr>
      </p:pic>
      <p:cxnSp>
        <p:nvCxnSpPr>
          <p:cNvPr id="44" name="Straight Connector 43"/>
          <p:cNvCxnSpPr/>
          <p:nvPr userDrawn="1"/>
        </p:nvCxnSpPr>
        <p:spPr bwMode="gray">
          <a:xfrm>
            <a:off x="1095376" y="7708900"/>
            <a:ext cx="201305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095376" y="7899507"/>
            <a:ext cx="1367601" cy="123111"/>
          </a:xfrm>
          <a:prstGeom prst="rect">
            <a:avLst/>
          </a:prstGeom>
          <a:noFill/>
        </p:spPr>
        <p:txBody>
          <a:bodyPr wrap="square" lIns="0" tIns="0" rIns="0" bIns="0" rtlCol="0">
            <a:spAutoFit/>
          </a:bodyPr>
          <a:lstStyle/>
          <a:p>
            <a:pPr>
              <a:spcBef>
                <a:spcPts val="500"/>
              </a:spcBef>
            </a:pPr>
            <a:r>
              <a:rPr lang="en-US" sz="800" b="1" dirty="0" smtClean="0"/>
              <a:t>PUBLISHED</a:t>
            </a:r>
            <a:r>
              <a:rPr lang="en-US" sz="800" b="1" baseline="0" dirty="0" smtClean="0"/>
              <a:t> BY</a:t>
            </a:r>
            <a:endParaRPr lang="en-US" sz="800" b="1" dirty="0" smtClean="0"/>
          </a:p>
        </p:txBody>
      </p:sp>
      <p:sp>
        <p:nvSpPr>
          <p:cNvPr id="41" name="Title 1"/>
          <p:cNvSpPr>
            <a:spLocks noGrp="1"/>
          </p:cNvSpPr>
          <p:nvPr userDrawn="1">
            <p:ph type="title" hasCustomPrompt="1"/>
          </p:nvPr>
        </p:nvSpPr>
        <p:spPr bwMode="gray">
          <a:xfrm>
            <a:off x="1099548" y="3970051"/>
            <a:ext cx="5063127" cy="923330"/>
          </a:xfrm>
        </p:spPr>
        <p:txBody>
          <a:bodyPr/>
          <a:lstStyle>
            <a:lvl1pPr>
              <a:defRPr sz="3000" b="1">
                <a:solidFill>
                  <a:schemeClr val="tx1"/>
                </a:solidFill>
              </a:defRPr>
            </a:lvl1pPr>
          </a:lstStyle>
          <a:p>
            <a:r>
              <a:rPr lang="en-US" dirty="0" smtClean="0"/>
              <a:t>Document Title – Arial 30pt Bold, Title Case</a:t>
            </a:r>
          </a:p>
        </p:txBody>
      </p:sp>
      <p:sp>
        <p:nvSpPr>
          <p:cNvPr id="42" name="Text Placeholder 3"/>
          <p:cNvSpPr>
            <a:spLocks noGrp="1"/>
          </p:cNvSpPr>
          <p:nvPr userDrawn="1">
            <p:ph type="body" sz="quarter" idx="53" hasCustomPrompt="1"/>
          </p:nvPr>
        </p:nvSpPr>
        <p:spPr bwMode="gray">
          <a:xfrm>
            <a:off x="1099549" y="5175342"/>
            <a:ext cx="5063126" cy="246221"/>
          </a:xfrm>
        </p:spPr>
        <p:txBody>
          <a:bodyPr/>
          <a:lstStyle>
            <a:lvl1pPr marL="0" indent="0">
              <a:spcBef>
                <a:spcPts val="0"/>
              </a:spcBef>
              <a:buNone/>
              <a:defRPr sz="1600"/>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dirty="0" smtClean="0"/>
              <a:t>Document subtitle – Arial 16pt regular, sentence case</a:t>
            </a:r>
          </a:p>
        </p:txBody>
      </p:sp>
      <p:cxnSp>
        <p:nvCxnSpPr>
          <p:cNvPr id="48" name="Straight Connector 47"/>
          <p:cNvCxnSpPr/>
          <p:nvPr userDrawn="1"/>
        </p:nvCxnSpPr>
        <p:spPr bwMode="gray">
          <a:xfrm>
            <a:off x="3381376" y="7708900"/>
            <a:ext cx="3296870"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userDrawn="1"/>
        </p:nvSpPr>
        <p:spPr bwMode="gray">
          <a:xfrm>
            <a:off x="3381376" y="7899507"/>
            <a:ext cx="549762" cy="123111"/>
          </a:xfrm>
          <a:prstGeom prst="rect">
            <a:avLst/>
          </a:prstGeom>
          <a:noFill/>
        </p:spPr>
        <p:txBody>
          <a:bodyPr wrap="square" lIns="0" tIns="0" rIns="0" bIns="0" rtlCol="0">
            <a:spAutoFit/>
          </a:bodyPr>
          <a:lstStyle/>
          <a:p>
            <a:pPr>
              <a:spcBef>
                <a:spcPts val="500"/>
              </a:spcBef>
            </a:pPr>
            <a:r>
              <a:rPr lang="en-US" sz="800" b="1" dirty="0" smtClean="0"/>
              <a:t>BEST FOR</a:t>
            </a:r>
          </a:p>
        </p:txBody>
      </p:sp>
      <p:sp>
        <p:nvSpPr>
          <p:cNvPr id="50" name="TextBox 49"/>
          <p:cNvSpPr txBox="1"/>
          <p:nvPr userDrawn="1"/>
        </p:nvSpPr>
        <p:spPr bwMode="gray">
          <a:xfrm>
            <a:off x="5668975" y="7899507"/>
            <a:ext cx="755459" cy="123111"/>
          </a:xfrm>
          <a:prstGeom prst="rect">
            <a:avLst/>
          </a:prstGeom>
          <a:noFill/>
        </p:spPr>
        <p:txBody>
          <a:bodyPr wrap="square" lIns="0" tIns="0" rIns="0" bIns="0" rtlCol="0">
            <a:spAutoFit/>
          </a:bodyPr>
          <a:lstStyle/>
          <a:p>
            <a:pPr>
              <a:spcBef>
                <a:spcPts val="500"/>
              </a:spcBef>
            </a:pPr>
            <a:r>
              <a:rPr lang="en-US" sz="800" b="1" dirty="0" smtClean="0"/>
              <a:t>READING TIME</a:t>
            </a:r>
          </a:p>
        </p:txBody>
      </p:sp>
      <p:sp>
        <p:nvSpPr>
          <p:cNvPr id="56" name="TextBox 55"/>
          <p:cNvSpPr txBox="1"/>
          <p:nvPr userDrawn="1"/>
        </p:nvSpPr>
        <p:spPr bwMode="gray">
          <a:xfrm>
            <a:off x="7993208" y="2252266"/>
            <a:ext cx="1739455" cy="169277"/>
          </a:xfrm>
          <a:prstGeom prst="rect">
            <a:avLst/>
          </a:prstGeom>
          <a:noFill/>
        </p:spPr>
        <p:txBody>
          <a:bodyPr wrap="square" lIns="0" tIns="0" rIns="0" bIns="0" rtlCol="0">
            <a:spAutoFit/>
          </a:bodyPr>
          <a:lstStyle/>
          <a:p>
            <a:pPr>
              <a:spcBef>
                <a:spcPts val="500"/>
              </a:spcBef>
            </a:pPr>
            <a:r>
              <a:rPr lang="en-US" sz="1100" b="1" dirty="0" smtClean="0">
                <a:solidFill>
                  <a:schemeClr val="bg1"/>
                </a:solidFill>
              </a:rPr>
              <a:t>No tab</a:t>
            </a:r>
            <a:r>
              <a:rPr lang="en-US" sz="1100" b="1" baseline="0" dirty="0" smtClean="0">
                <a:solidFill>
                  <a:schemeClr val="bg1"/>
                </a:solidFill>
              </a:rPr>
              <a:t> needed?</a:t>
            </a:r>
            <a:endParaRPr lang="en-US" sz="1100" b="1" i="1" dirty="0">
              <a:solidFill>
                <a:schemeClr val="bg1"/>
              </a:solidFill>
            </a:endParaRPr>
          </a:p>
        </p:txBody>
      </p:sp>
      <p:sp>
        <p:nvSpPr>
          <p:cNvPr id="57" name="TextBox 56"/>
          <p:cNvSpPr txBox="1"/>
          <p:nvPr userDrawn="1"/>
        </p:nvSpPr>
        <p:spPr bwMode="gray">
          <a:xfrm>
            <a:off x="7993208" y="2423680"/>
            <a:ext cx="2406315" cy="415498"/>
          </a:xfrm>
          <a:prstGeom prst="rect">
            <a:avLst/>
          </a:prstGeom>
          <a:noFill/>
        </p:spPr>
        <p:txBody>
          <a:bodyPr wrap="square" lIns="0" tIns="0" rIns="0" bIns="0" rtlCol="0">
            <a:spAutoFit/>
          </a:bodyPr>
          <a:lstStyle/>
          <a:p>
            <a:pPr>
              <a:spcBef>
                <a:spcPts val="500"/>
              </a:spcBef>
            </a:pPr>
            <a:r>
              <a:rPr lang="en-US" sz="900" i="1" dirty="0" smtClean="0">
                <a:solidFill>
                  <a:schemeClr val="bg1"/>
                </a:solidFill>
              </a:rPr>
              <a:t>Although this should be rare in following with the approved</a:t>
            </a:r>
            <a:r>
              <a:rPr lang="en-US" sz="900" i="1" baseline="0" dirty="0" smtClean="0">
                <a:solidFill>
                  <a:schemeClr val="bg1"/>
                </a:solidFill>
              </a:rPr>
              <a:t> taxonomies, the editorial label placeholder can be deleted if not needed.</a:t>
            </a:r>
            <a:endParaRPr lang="en-US" sz="900" b="1" i="1" dirty="0">
              <a:solidFill>
                <a:schemeClr val="bg1"/>
              </a:solidFill>
            </a:endParaRPr>
          </a:p>
        </p:txBody>
      </p:sp>
      <p:sp>
        <p:nvSpPr>
          <p:cNvPr id="60" name="Text Placeholder 3"/>
          <p:cNvSpPr>
            <a:spLocks noGrp="1"/>
          </p:cNvSpPr>
          <p:nvPr>
            <p:ph type="body" sz="quarter" idx="61" hasCustomPrompt="1"/>
          </p:nvPr>
        </p:nvSpPr>
        <p:spPr bwMode="gray">
          <a:xfrm>
            <a:off x="5078344" y="635000"/>
            <a:ext cx="2046356" cy="372353"/>
          </a:xfrm>
          <a:solidFill>
            <a:schemeClr val="accent6"/>
          </a:solidFill>
          <a:ln w="12700">
            <a:solidFill>
              <a:schemeClr val="accent6"/>
            </a:solidFill>
            <a:miter lim="800000"/>
          </a:ln>
        </p:spPr>
        <p:txBody>
          <a:bodyPr wrap="square" lIns="0" tIns="36576" rIns="0" bIns="36576" anchor="ctr" anchorCtr="0">
            <a:noAutofit/>
          </a:bodyPr>
          <a:lstStyle>
            <a:lvl1pPr marL="0" indent="0" algn="ctr">
              <a:buNone/>
              <a:defRPr cap="all" baseline="0">
                <a:solidFill>
                  <a:schemeClr val="bg1"/>
                </a:solidFill>
              </a:defRPr>
            </a:lvl1pPr>
            <a:lvl2pPr marL="112713" indent="0">
              <a:buNone/>
              <a:defRPr/>
            </a:lvl2pPr>
            <a:lvl3pPr marL="230187" indent="0">
              <a:buNone/>
              <a:defRPr/>
            </a:lvl3pPr>
            <a:lvl4pPr marL="342900" indent="0">
              <a:buNone/>
              <a:defRPr/>
            </a:lvl4pPr>
            <a:lvl5pPr marL="458787" indent="0">
              <a:buNone/>
              <a:defRPr/>
            </a:lvl5pPr>
          </a:lstStyle>
          <a:p>
            <a:pPr lvl="0"/>
            <a:r>
              <a:rPr lang="en-US" dirty="0" smtClean="0"/>
              <a:t>Insert editorial Label</a:t>
            </a:r>
            <a:endParaRPr lang="en-US" dirty="0"/>
          </a:p>
        </p:txBody>
      </p:sp>
      <p:sp>
        <p:nvSpPr>
          <p:cNvPr id="61" name="Text Placeholder 4"/>
          <p:cNvSpPr>
            <a:spLocks noGrp="1"/>
          </p:cNvSpPr>
          <p:nvPr>
            <p:ph type="body" sz="quarter" idx="57" hasCustomPrompt="1"/>
          </p:nvPr>
        </p:nvSpPr>
        <p:spPr bwMode="gray">
          <a:xfrm>
            <a:off x="1095376" y="8106216"/>
            <a:ext cx="2013051" cy="153888"/>
          </a:xfrm>
        </p:spPr>
        <p:txBody>
          <a:bodyPr anchor="t" anchorCtr="0">
            <a:normAutofit/>
          </a:bodyPr>
          <a:lstStyle>
            <a:lvl1pPr marL="0" indent="0">
              <a:spcBef>
                <a:spcPts val="0"/>
              </a:spcBef>
              <a:buNone/>
              <a:defRPr sz="100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Program Name Here; one line</a:t>
            </a:r>
          </a:p>
        </p:txBody>
      </p:sp>
      <p:sp>
        <p:nvSpPr>
          <p:cNvPr id="62" name="Text Placeholder 4"/>
          <p:cNvSpPr>
            <a:spLocks noGrp="1"/>
          </p:cNvSpPr>
          <p:nvPr>
            <p:ph type="body" sz="quarter" idx="62" hasCustomPrompt="1"/>
          </p:nvPr>
        </p:nvSpPr>
        <p:spPr bwMode="gray">
          <a:xfrm>
            <a:off x="1095376" y="8342791"/>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advisory.com/XXXX</a:t>
            </a:r>
          </a:p>
        </p:txBody>
      </p:sp>
      <p:sp>
        <p:nvSpPr>
          <p:cNvPr id="63" name="Text Placeholder 4"/>
          <p:cNvSpPr>
            <a:spLocks noGrp="1"/>
          </p:cNvSpPr>
          <p:nvPr>
            <p:ph type="body" sz="quarter" idx="63" hasCustomPrompt="1"/>
          </p:nvPr>
        </p:nvSpPr>
        <p:spPr bwMode="gray">
          <a:xfrm>
            <a:off x="1095376" y="8515447"/>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emailaddress@advisory.com</a:t>
            </a:r>
          </a:p>
        </p:txBody>
      </p:sp>
      <p:sp>
        <p:nvSpPr>
          <p:cNvPr id="64" name="Text Placeholder 4"/>
          <p:cNvSpPr>
            <a:spLocks noGrp="1"/>
          </p:cNvSpPr>
          <p:nvPr>
            <p:ph type="body" sz="quarter" idx="64" hasCustomPrompt="1"/>
          </p:nvPr>
        </p:nvSpPr>
        <p:spPr bwMode="gray">
          <a:xfrm>
            <a:off x="3381376" y="8106216"/>
            <a:ext cx="1762124" cy="461665"/>
          </a:xfrm>
        </p:spPr>
        <p:txBody>
          <a:bodyPr wrap="square" anchor="t" anchorCtr="0">
            <a:spAutoFit/>
          </a:bodyPr>
          <a:lstStyle>
            <a:lvl1pPr marL="0" indent="0">
              <a:spcBef>
                <a:spcPts val="0"/>
              </a:spcBef>
              <a:buNone/>
              <a:defRPr sz="1000" b="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Insert audience information here; lowercase and separated by commas</a:t>
            </a:r>
          </a:p>
        </p:txBody>
      </p:sp>
      <p:sp>
        <p:nvSpPr>
          <p:cNvPr id="65" name="Text Placeholder 4"/>
          <p:cNvSpPr>
            <a:spLocks noGrp="1"/>
          </p:cNvSpPr>
          <p:nvPr>
            <p:ph type="body" sz="quarter" idx="65" hasCustomPrompt="1"/>
          </p:nvPr>
        </p:nvSpPr>
        <p:spPr bwMode="gray">
          <a:xfrm>
            <a:off x="5668975" y="8033179"/>
            <a:ext cx="493456" cy="430887"/>
          </a:xfrm>
        </p:spPr>
        <p:txBody>
          <a:bodyPr wrap="square" anchor="t" anchorCtr="0">
            <a:spAutoFit/>
          </a:bodyPr>
          <a:lstStyle>
            <a:lvl1pPr marL="0" indent="0">
              <a:spcBef>
                <a:spcPts val="0"/>
              </a:spcBef>
              <a:buNone/>
              <a:defRPr sz="2800" b="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XX</a:t>
            </a:r>
          </a:p>
        </p:txBody>
      </p:sp>
      <p:sp>
        <p:nvSpPr>
          <p:cNvPr id="66" name="Text Placeholder 4"/>
          <p:cNvSpPr>
            <a:spLocks noGrp="1"/>
          </p:cNvSpPr>
          <p:nvPr>
            <p:ph type="body" sz="quarter" idx="66" hasCustomPrompt="1"/>
          </p:nvPr>
        </p:nvSpPr>
        <p:spPr bwMode="gray">
          <a:xfrm>
            <a:off x="6226673" y="8078632"/>
            <a:ext cx="445947" cy="276999"/>
          </a:xfrm>
        </p:spPr>
        <p:txBody>
          <a:bodyPr wrap="square" anchor="t" anchorCtr="0">
            <a:spAutoFit/>
          </a:bodyPr>
          <a:lstStyle>
            <a:lvl1pPr marL="0" indent="0">
              <a:spcBef>
                <a:spcPts val="0"/>
              </a:spcBef>
              <a:buNone/>
              <a:defRPr sz="1800" b="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min.</a:t>
            </a:r>
          </a:p>
        </p:txBody>
      </p:sp>
      <p:sp>
        <p:nvSpPr>
          <p:cNvPr id="31" name="Text Placeholder 1"/>
          <p:cNvSpPr txBox="1">
            <a:spLocks/>
          </p:cNvSpPr>
          <p:nvPr userDrawn="1"/>
        </p:nvSpPr>
        <p:spPr bwMode="gray">
          <a:xfrm>
            <a:off x="7909622" y="7708900"/>
            <a:ext cx="1909720" cy="1076905"/>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32" name="TextBox 31"/>
          <p:cNvSpPr txBox="1"/>
          <p:nvPr userDrawn="1"/>
        </p:nvSpPr>
        <p:spPr bwMode="gray">
          <a:xfrm>
            <a:off x="7993208" y="7764914"/>
            <a:ext cx="1739455" cy="200055"/>
          </a:xfrm>
          <a:prstGeom prst="rect">
            <a:avLst/>
          </a:prstGeom>
          <a:noFill/>
        </p:spPr>
        <p:txBody>
          <a:bodyPr wrap="square" lIns="0" tIns="0" rIns="0" bIns="0" rtlCol="0">
            <a:spAutoFit/>
          </a:bodyPr>
          <a:lstStyle/>
          <a:p>
            <a:pPr>
              <a:spcBef>
                <a:spcPts val="500"/>
              </a:spcBef>
            </a:pPr>
            <a:r>
              <a:rPr lang="en-US" sz="1300" b="1" dirty="0" smtClean="0">
                <a:solidFill>
                  <a:schemeClr val="bg1"/>
                </a:solidFill>
              </a:rPr>
              <a:t>PUI specific cover</a:t>
            </a:r>
          </a:p>
        </p:txBody>
      </p:sp>
      <p:sp>
        <p:nvSpPr>
          <p:cNvPr id="43" name="TextBox 42"/>
          <p:cNvSpPr txBox="1"/>
          <p:nvPr userDrawn="1"/>
        </p:nvSpPr>
        <p:spPr bwMode="gray">
          <a:xfrm>
            <a:off x="7993209" y="8015007"/>
            <a:ext cx="1739454" cy="692497"/>
          </a:xfrm>
          <a:prstGeom prst="rect">
            <a:avLst/>
          </a:prstGeom>
          <a:noFill/>
        </p:spPr>
        <p:txBody>
          <a:bodyPr wrap="square" lIns="0" tIns="0" rIns="0" bIns="0" rtlCol="0">
            <a:spAutoFit/>
          </a:bodyPr>
          <a:lstStyle/>
          <a:p>
            <a:pPr>
              <a:spcBef>
                <a:spcPts val="500"/>
              </a:spcBef>
            </a:pPr>
            <a:r>
              <a:rPr lang="en-US" sz="900" i="0" dirty="0" smtClean="0">
                <a:solidFill>
                  <a:schemeClr val="bg1"/>
                </a:solidFill>
              </a:rPr>
              <a:t>This cover should be used and completed when</a:t>
            </a:r>
            <a:r>
              <a:rPr lang="en-US" sz="900" i="0" baseline="0" dirty="0" smtClean="0">
                <a:solidFill>
                  <a:schemeClr val="bg1"/>
                </a:solidFill>
              </a:rPr>
              <a:t> a publication is being published without the assistance of CSS and a separate cover produced by a designer.</a:t>
            </a:r>
            <a:endParaRPr lang="en-US" sz="900" b="1" i="0" dirty="0">
              <a:solidFill>
                <a:schemeClr val="bg1"/>
              </a:solidFill>
            </a:endParaRPr>
          </a:p>
        </p:txBody>
      </p:sp>
    </p:spTree>
    <p:extLst>
      <p:ext uri="{BB962C8B-B14F-4D97-AF65-F5344CB8AC3E}">
        <p14:creationId xmlns:p14="http://schemas.microsoft.com/office/powerpoint/2010/main" val="25384830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85" userDrawn="1">
          <p15:clr>
            <a:srgbClr val="FBAE40"/>
          </p15:clr>
        </p15:guide>
        <p15:guide id="2" pos="690">
          <p15:clr>
            <a:srgbClr val="FBAE40"/>
          </p15:clr>
        </p15:guide>
        <p15:guide id="3" orient="horz" pos="3258" userDrawn="1">
          <p15:clr>
            <a:srgbClr val="FBAE40"/>
          </p15:clr>
        </p15:guide>
        <p15:guide id="4" pos="388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Lock-up">
    <p:bg>
      <p:bgPr>
        <a:solidFill>
          <a:schemeClr val="bg1">
            <a:lumMod val="85000"/>
          </a:schemeClr>
        </a:solidFill>
        <a:effectLst/>
      </p:bgPr>
    </p:bg>
    <p:spTree>
      <p:nvGrpSpPr>
        <p:cNvPr id="1" name=""/>
        <p:cNvGrpSpPr/>
        <p:nvPr/>
      </p:nvGrpSpPr>
      <p:grpSpPr>
        <a:xfrm>
          <a:off x="0" y="0"/>
          <a:ext cx="0" cy="0"/>
          <a:chOff x="0" y="0"/>
          <a:chExt cx="0" cy="0"/>
        </a:xfrm>
      </p:grpSpPr>
      <p:sp>
        <p:nvSpPr>
          <p:cNvPr id="41" name="Title 1"/>
          <p:cNvSpPr>
            <a:spLocks noGrp="1"/>
          </p:cNvSpPr>
          <p:nvPr userDrawn="1">
            <p:ph type="title" hasCustomPrompt="1"/>
          </p:nvPr>
        </p:nvSpPr>
        <p:spPr bwMode="gray">
          <a:xfrm>
            <a:off x="1095375" y="3885112"/>
            <a:ext cx="5872163" cy="1077218"/>
          </a:xfrm>
        </p:spPr>
        <p:txBody>
          <a:bodyPr/>
          <a:lstStyle>
            <a:lvl1pPr>
              <a:defRPr sz="3500">
                <a:solidFill>
                  <a:schemeClr val="tx1"/>
                </a:solidFill>
              </a:defRPr>
            </a:lvl1pPr>
          </a:lstStyle>
          <a:p>
            <a:r>
              <a:rPr lang="en-US" dirty="0" smtClean="0"/>
              <a:t>Document Title – Arial 35pt Regular with Red Highlight</a:t>
            </a:r>
          </a:p>
        </p:txBody>
      </p:sp>
      <p:sp>
        <p:nvSpPr>
          <p:cNvPr id="42" name="Text Placeholder 3"/>
          <p:cNvSpPr>
            <a:spLocks noGrp="1"/>
          </p:cNvSpPr>
          <p:nvPr userDrawn="1">
            <p:ph type="body" sz="quarter" idx="53" hasCustomPrompt="1"/>
          </p:nvPr>
        </p:nvSpPr>
        <p:spPr bwMode="gray">
          <a:xfrm>
            <a:off x="1095375" y="5174418"/>
            <a:ext cx="5872163" cy="230832"/>
          </a:xfrm>
        </p:spPr>
        <p:txBody>
          <a:bodyPr/>
          <a:lstStyle>
            <a:lvl1pPr marL="0" indent="0">
              <a:spcBef>
                <a:spcPts val="0"/>
              </a:spcBef>
              <a:buNone/>
              <a:defRPr sz="1500"/>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dirty="0" smtClean="0"/>
              <a:t>Document subtitle – Arial 15pt regular, use sentence case</a:t>
            </a:r>
          </a:p>
        </p:txBody>
      </p:sp>
      <p:sp>
        <p:nvSpPr>
          <p:cNvPr id="5" name="Text Placeholder 4"/>
          <p:cNvSpPr>
            <a:spLocks noGrp="1"/>
          </p:cNvSpPr>
          <p:nvPr userDrawn="1">
            <p:ph type="body" sz="quarter" idx="57" hasCustomPrompt="1"/>
          </p:nvPr>
        </p:nvSpPr>
        <p:spPr bwMode="gray">
          <a:xfrm>
            <a:off x="1102099" y="683857"/>
            <a:ext cx="2286000" cy="429768"/>
          </a:xfrm>
        </p:spPr>
        <p:txBody>
          <a:bodyPr anchor="ctr" anchorCtr="0">
            <a:noAutofit/>
          </a:bodyPr>
          <a:lstStyle>
            <a:lvl1pPr marL="0" indent="0">
              <a:spcBef>
                <a:spcPts val="0"/>
              </a:spcBef>
              <a:buNone/>
              <a:defRPr sz="115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Program Name Appears Here Identically to Official Lock-up</a:t>
            </a:r>
          </a:p>
        </p:txBody>
      </p:sp>
      <p:sp>
        <p:nvSpPr>
          <p:cNvPr id="48" name="Text Placeholder 4"/>
          <p:cNvSpPr>
            <a:spLocks noGrp="1"/>
          </p:cNvSpPr>
          <p:nvPr userDrawn="1">
            <p:ph type="body" sz="quarter" idx="58" hasCustomPrompt="1"/>
          </p:nvPr>
        </p:nvSpPr>
        <p:spPr bwMode="gray">
          <a:xfrm>
            <a:off x="1102099" y="7008210"/>
            <a:ext cx="3200400" cy="153888"/>
          </a:xfrm>
        </p:spPr>
        <p:txBody>
          <a:bodyPr wrap="square" anchor="b" anchorCtr="0">
            <a:spAutoFit/>
          </a:bodyPr>
          <a:lstStyle>
            <a:lvl1pPr marL="0" indent="0">
              <a:spcBef>
                <a:spcPts val="0"/>
              </a:spcBef>
              <a:buNone/>
              <a:defRPr sz="10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Insert instructional header (i.e., Look inside for)</a:t>
            </a:r>
            <a:endParaRPr lang="en-US" dirty="0"/>
          </a:p>
        </p:txBody>
      </p:sp>
      <p:sp>
        <p:nvSpPr>
          <p:cNvPr id="7" name="Text Placeholder 6"/>
          <p:cNvSpPr>
            <a:spLocks noGrp="1"/>
          </p:cNvSpPr>
          <p:nvPr userDrawn="1">
            <p:ph type="body" sz="quarter" idx="59" hasCustomPrompt="1"/>
          </p:nvPr>
        </p:nvSpPr>
        <p:spPr bwMode="gray">
          <a:xfrm>
            <a:off x="1097995" y="7274662"/>
            <a:ext cx="4343400" cy="1179810"/>
          </a:xfrm>
        </p:spPr>
        <p:txBody>
          <a:bodyPr/>
          <a:lstStyle/>
          <a:p>
            <a:pPr lvl="0"/>
            <a:r>
              <a:rPr lang="en-US" dirty="0" smtClean="0"/>
              <a:t>Bulleted text if needed – Arial 10pt Regular. Nine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6"/>
          <p:cNvSpPr/>
          <p:nvPr userDrawn="1"/>
        </p:nvSpPr>
        <p:spPr bwMode="gray">
          <a:xfrm>
            <a:off x="0" y="2015700"/>
            <a:ext cx="77724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8" name="Group 27"/>
          <p:cNvGrpSpPr/>
          <p:nvPr userDrawn="1"/>
        </p:nvGrpSpPr>
        <p:grpSpPr>
          <a:xfrm>
            <a:off x="1065735" y="1799688"/>
            <a:ext cx="1131946" cy="1131944"/>
            <a:chOff x="2758573" y="886345"/>
            <a:chExt cx="1427762" cy="1427760"/>
          </a:xfrm>
        </p:grpSpPr>
        <p:sp>
          <p:nvSpPr>
            <p:cNvPr id="29" name="Octagon 2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30" name="Octagon 29"/>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31" name="TextBox 30"/>
          <p:cNvSpPr txBox="1"/>
          <p:nvPr userDrawn="1"/>
        </p:nvSpPr>
        <p:spPr>
          <a:xfrm>
            <a:off x="1065735" y="2211772"/>
            <a:ext cx="1138490" cy="307777"/>
          </a:xfrm>
          <a:prstGeom prst="rect">
            <a:avLst/>
          </a:prstGeom>
          <a:noFill/>
        </p:spPr>
        <p:txBody>
          <a:bodyPr wrap="square" lIns="0" tIns="0" rIns="0" bIns="0" rtlCol="0">
            <a:spAutoFit/>
          </a:bodyPr>
          <a:lstStyle/>
          <a:p>
            <a:pPr algn="ctr">
              <a:spcBef>
                <a:spcPts val="500"/>
              </a:spcBef>
            </a:pPr>
            <a:r>
              <a:rPr lang="en-US" sz="2000" b="1" dirty="0" smtClean="0">
                <a:solidFill>
                  <a:schemeClr val="bg1"/>
                </a:solidFill>
                <a:cs typeface="Arial" panose="020B0604020202020204" pitchFamily="34" charset="0"/>
              </a:rPr>
              <a:t>STOP</a:t>
            </a:r>
          </a:p>
        </p:txBody>
      </p:sp>
      <p:sp>
        <p:nvSpPr>
          <p:cNvPr id="32" name="TextBox 31"/>
          <p:cNvSpPr txBox="1"/>
          <p:nvPr userDrawn="1"/>
        </p:nvSpPr>
        <p:spPr bwMode="gray">
          <a:xfrm>
            <a:off x="2462645" y="2129166"/>
            <a:ext cx="3065319" cy="461665"/>
          </a:xfrm>
          <a:prstGeom prst="rect">
            <a:avLst/>
          </a:prstGeom>
          <a:noFill/>
        </p:spPr>
        <p:txBody>
          <a:bodyPr wrap="square" lIns="0" tIns="0" rIns="0" bIns="0" rtlCol="0">
            <a:spAutoFit/>
          </a:bodyPr>
          <a:lstStyle/>
          <a:p>
            <a:pPr>
              <a:spcBef>
                <a:spcPts val="500"/>
              </a:spcBef>
            </a:pPr>
            <a:r>
              <a:rPr lang="en-US" sz="1000" dirty="0" smtClean="0">
                <a:solidFill>
                  <a:schemeClr val="bg1"/>
                </a:solidFill>
              </a:rPr>
              <a:t>This</a:t>
            </a:r>
            <a:r>
              <a:rPr lang="en-US" sz="1000" baseline="0" dirty="0" smtClean="0">
                <a:solidFill>
                  <a:schemeClr val="bg1"/>
                </a:solidFill>
              </a:rPr>
              <a:t> cover strategy has been retired from use within the Advisory Board brand. You MUST update with either the </a:t>
            </a:r>
            <a:r>
              <a:rPr lang="en-US" sz="1000" b="1" baseline="0" dirty="0" smtClean="0">
                <a:solidFill>
                  <a:schemeClr val="bg1"/>
                </a:solidFill>
              </a:rPr>
              <a:t>Cover: with PUI </a:t>
            </a:r>
            <a:r>
              <a:rPr lang="en-US" sz="1000" baseline="0" dirty="0" smtClean="0">
                <a:solidFill>
                  <a:schemeClr val="bg1"/>
                </a:solidFill>
              </a:rPr>
              <a:t>or </a:t>
            </a:r>
            <a:r>
              <a:rPr lang="en-US" sz="1000" b="1" baseline="0" dirty="0" smtClean="0">
                <a:solidFill>
                  <a:schemeClr val="bg1"/>
                </a:solidFill>
              </a:rPr>
              <a:t>Cover: No PUI </a:t>
            </a:r>
            <a:r>
              <a:rPr lang="en-US" sz="1000" baseline="0" dirty="0" smtClean="0">
                <a:solidFill>
                  <a:schemeClr val="bg1"/>
                </a:solidFill>
              </a:rPr>
              <a:t>layouts. </a:t>
            </a:r>
            <a:endParaRPr lang="en-US" sz="1000" dirty="0" smtClean="0">
              <a:solidFill>
                <a:schemeClr val="bg1"/>
              </a:solidFill>
            </a:endParaRPr>
          </a:p>
        </p:txBody>
      </p:sp>
    </p:spTree>
    <p:extLst>
      <p:ext uri="{BB962C8B-B14F-4D97-AF65-F5344CB8AC3E}">
        <p14:creationId xmlns:p14="http://schemas.microsoft.com/office/powerpoint/2010/main" val="1468536690"/>
      </p:ext>
    </p:extLst>
  </p:cSld>
  <p:clrMapOvr>
    <a:masterClrMapping/>
  </p:clrMapOvr>
  <p:extLst mod="1">
    <p:ext uri="{DCECCB84-F9BA-43D5-87BE-67443E8EF086}">
      <p15:sldGuideLst xmlns:p15="http://schemas.microsoft.com/office/powerpoint/2012/main">
        <p15:guide id="1" orient="horz" pos="3126">
          <p15:clr>
            <a:srgbClr val="FBAE40"/>
          </p15:clr>
        </p15:guide>
        <p15:guide id="2" pos="690">
          <p15:clr>
            <a:srgbClr val="FBAE40"/>
          </p15:clr>
        </p15:guide>
        <p15:guide id="3" orient="horz" pos="32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search Cover: Logo">
    <p:bg>
      <p:bgPr>
        <a:solidFill>
          <a:schemeClr val="bg1">
            <a:lumMod val="85000"/>
          </a:schemeClr>
        </a:solidFill>
        <a:effectLst/>
      </p:bgPr>
    </p:bg>
    <p:spTree>
      <p:nvGrpSpPr>
        <p:cNvPr id="1" name=""/>
        <p:cNvGrpSpPr/>
        <p:nvPr/>
      </p:nvGrpSpPr>
      <p:grpSpPr>
        <a:xfrm>
          <a:off x="0" y="0"/>
          <a:ext cx="0" cy="0"/>
          <a:chOff x="0" y="0"/>
          <a:chExt cx="0" cy="0"/>
        </a:xfrm>
      </p:grpSpPr>
      <p:sp>
        <p:nvSpPr>
          <p:cNvPr id="41" name="Title 1"/>
          <p:cNvSpPr>
            <a:spLocks noGrp="1"/>
          </p:cNvSpPr>
          <p:nvPr userDrawn="1">
            <p:ph type="title" hasCustomPrompt="1"/>
          </p:nvPr>
        </p:nvSpPr>
        <p:spPr bwMode="gray">
          <a:xfrm>
            <a:off x="1095375" y="3885112"/>
            <a:ext cx="5872163" cy="1077218"/>
          </a:xfrm>
        </p:spPr>
        <p:txBody>
          <a:bodyPr/>
          <a:lstStyle>
            <a:lvl1pPr>
              <a:defRPr sz="3500">
                <a:solidFill>
                  <a:schemeClr val="tx1"/>
                </a:solidFill>
              </a:defRPr>
            </a:lvl1pPr>
          </a:lstStyle>
          <a:p>
            <a:r>
              <a:rPr lang="en-US" dirty="0" smtClean="0"/>
              <a:t>Document Title – Arial 35pt Regular with Red Highlight</a:t>
            </a:r>
          </a:p>
        </p:txBody>
      </p:sp>
      <p:sp>
        <p:nvSpPr>
          <p:cNvPr id="42" name="Text Placeholder 3"/>
          <p:cNvSpPr>
            <a:spLocks noGrp="1"/>
          </p:cNvSpPr>
          <p:nvPr userDrawn="1">
            <p:ph type="body" sz="quarter" idx="53" hasCustomPrompt="1"/>
          </p:nvPr>
        </p:nvSpPr>
        <p:spPr bwMode="gray">
          <a:xfrm>
            <a:off x="1095375" y="5174418"/>
            <a:ext cx="5872163" cy="230832"/>
          </a:xfrm>
        </p:spPr>
        <p:txBody>
          <a:bodyPr/>
          <a:lstStyle>
            <a:lvl1pPr marL="0" indent="0">
              <a:spcBef>
                <a:spcPts val="0"/>
              </a:spcBef>
              <a:buNone/>
              <a:defRPr sz="1500"/>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dirty="0" smtClean="0"/>
              <a:t>Document subtitle – Arial 15pt regular, use sentence case</a:t>
            </a:r>
          </a:p>
        </p:txBody>
      </p:sp>
      <p:sp>
        <p:nvSpPr>
          <p:cNvPr id="20" name="Text Placeholder 3"/>
          <p:cNvSpPr>
            <a:spLocks noGrp="1"/>
          </p:cNvSpPr>
          <p:nvPr>
            <p:ph type="body" sz="quarter" idx="61" hasCustomPrompt="1"/>
          </p:nvPr>
        </p:nvSpPr>
        <p:spPr bwMode="gray">
          <a:xfrm>
            <a:off x="4718114" y="6043352"/>
            <a:ext cx="2249424" cy="227755"/>
          </a:xfrm>
          <a:solidFill>
            <a:schemeClr val="accent4"/>
          </a:solidFill>
        </p:spPr>
        <p:txBody>
          <a:bodyPr wrap="square" lIns="0" tIns="36576" rIns="0" bIns="36576" anchor="ctr" anchorCtr="0">
            <a:noAutofit/>
          </a:bodyPr>
          <a:lstStyle>
            <a:lvl1pPr marL="0" indent="0" algn="ctr">
              <a:buNone/>
              <a:defRPr cap="all" baseline="0">
                <a:solidFill>
                  <a:schemeClr val="bg1"/>
                </a:solidFill>
              </a:defRPr>
            </a:lvl1pPr>
            <a:lvl2pPr marL="112713" indent="0">
              <a:buNone/>
              <a:defRPr/>
            </a:lvl2pPr>
            <a:lvl3pPr marL="230187" indent="0">
              <a:buNone/>
              <a:defRPr/>
            </a:lvl3pPr>
            <a:lvl4pPr marL="342900" indent="0">
              <a:buNone/>
              <a:defRPr/>
            </a:lvl4pPr>
            <a:lvl5pPr marL="458787" indent="0">
              <a:buNone/>
              <a:defRPr/>
            </a:lvl5pPr>
          </a:lstStyle>
          <a:p>
            <a:pPr lvl="0"/>
            <a:r>
              <a:rPr lang="en-US" dirty="0" smtClean="0"/>
              <a:t>Insert editorial Label</a:t>
            </a:r>
            <a:endParaRPr lang="en-US" dirty="0"/>
          </a:p>
        </p:txBody>
      </p:sp>
      <p:sp>
        <p:nvSpPr>
          <p:cNvPr id="23" name="Text Placeholder 4"/>
          <p:cNvSpPr>
            <a:spLocks noGrp="1"/>
          </p:cNvSpPr>
          <p:nvPr>
            <p:ph type="body" sz="quarter" idx="58" hasCustomPrompt="1"/>
          </p:nvPr>
        </p:nvSpPr>
        <p:spPr bwMode="gray">
          <a:xfrm>
            <a:off x="1102099" y="7008210"/>
            <a:ext cx="3200400" cy="153888"/>
          </a:xfrm>
        </p:spPr>
        <p:txBody>
          <a:bodyPr wrap="square" anchor="b" anchorCtr="0">
            <a:spAutoFit/>
          </a:bodyPr>
          <a:lstStyle>
            <a:lvl1pPr marL="0" indent="0">
              <a:spcBef>
                <a:spcPts val="0"/>
              </a:spcBef>
              <a:buNone/>
              <a:defRPr sz="10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Insert instructional header (i.e., Look inside for)</a:t>
            </a:r>
            <a:endParaRPr lang="en-US" dirty="0"/>
          </a:p>
        </p:txBody>
      </p:sp>
      <p:sp>
        <p:nvSpPr>
          <p:cNvPr id="24" name="Text Placeholder 6"/>
          <p:cNvSpPr>
            <a:spLocks noGrp="1"/>
          </p:cNvSpPr>
          <p:nvPr>
            <p:ph type="body" sz="quarter" idx="59" hasCustomPrompt="1"/>
          </p:nvPr>
        </p:nvSpPr>
        <p:spPr bwMode="gray">
          <a:xfrm>
            <a:off x="1097995" y="7274662"/>
            <a:ext cx="4343400" cy="1179810"/>
          </a:xfrm>
        </p:spPr>
        <p:txBody>
          <a:bodyPr/>
          <a:lstStyle/>
          <a:p>
            <a:pPr lvl="0"/>
            <a:r>
              <a:rPr lang="en-US" dirty="0" smtClean="0"/>
              <a:t>Bulleted text if needed – Arial 10pt Regular. Nine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userDrawn="1"/>
        </p:nvSpPr>
        <p:spPr bwMode="gray">
          <a:xfrm>
            <a:off x="0" y="2015700"/>
            <a:ext cx="77724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5" name="Group 24"/>
          <p:cNvGrpSpPr/>
          <p:nvPr userDrawn="1"/>
        </p:nvGrpSpPr>
        <p:grpSpPr>
          <a:xfrm>
            <a:off x="1065735" y="1799688"/>
            <a:ext cx="1131946" cy="1131944"/>
            <a:chOff x="2758573" y="886345"/>
            <a:chExt cx="1427762" cy="1427760"/>
          </a:xfrm>
        </p:grpSpPr>
        <p:sp>
          <p:nvSpPr>
            <p:cNvPr id="33" name="Octagon 32"/>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35" name="Octagon 34"/>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38" name="TextBox 37"/>
          <p:cNvSpPr txBox="1"/>
          <p:nvPr userDrawn="1"/>
        </p:nvSpPr>
        <p:spPr>
          <a:xfrm>
            <a:off x="1065735" y="2211772"/>
            <a:ext cx="1138490" cy="307777"/>
          </a:xfrm>
          <a:prstGeom prst="rect">
            <a:avLst/>
          </a:prstGeom>
          <a:noFill/>
        </p:spPr>
        <p:txBody>
          <a:bodyPr wrap="square" lIns="0" tIns="0" rIns="0" bIns="0" rtlCol="0">
            <a:spAutoFit/>
          </a:bodyPr>
          <a:lstStyle/>
          <a:p>
            <a:pPr algn="ctr">
              <a:spcBef>
                <a:spcPts val="500"/>
              </a:spcBef>
            </a:pPr>
            <a:r>
              <a:rPr lang="en-US" sz="2000" b="1" dirty="0" smtClean="0">
                <a:solidFill>
                  <a:schemeClr val="bg1"/>
                </a:solidFill>
                <a:cs typeface="Arial" panose="020B0604020202020204" pitchFamily="34" charset="0"/>
              </a:rPr>
              <a:t>STOP</a:t>
            </a:r>
          </a:p>
        </p:txBody>
      </p:sp>
      <p:sp>
        <p:nvSpPr>
          <p:cNvPr id="39" name="TextBox 38"/>
          <p:cNvSpPr txBox="1"/>
          <p:nvPr userDrawn="1"/>
        </p:nvSpPr>
        <p:spPr bwMode="gray">
          <a:xfrm>
            <a:off x="2462645" y="2129166"/>
            <a:ext cx="3065319" cy="461665"/>
          </a:xfrm>
          <a:prstGeom prst="rect">
            <a:avLst/>
          </a:prstGeom>
          <a:noFill/>
        </p:spPr>
        <p:txBody>
          <a:bodyPr wrap="square" lIns="0" tIns="0" rIns="0" bIns="0" rtlCol="0">
            <a:spAutoFit/>
          </a:bodyPr>
          <a:lstStyle/>
          <a:p>
            <a:pPr>
              <a:spcBef>
                <a:spcPts val="500"/>
              </a:spcBef>
            </a:pPr>
            <a:r>
              <a:rPr lang="en-US" sz="1000" dirty="0" smtClean="0">
                <a:solidFill>
                  <a:schemeClr val="bg1"/>
                </a:solidFill>
              </a:rPr>
              <a:t>This</a:t>
            </a:r>
            <a:r>
              <a:rPr lang="en-US" sz="1000" baseline="0" dirty="0" smtClean="0">
                <a:solidFill>
                  <a:schemeClr val="bg1"/>
                </a:solidFill>
              </a:rPr>
              <a:t> cover strategy has been retired from use within the Advisory Board brand. You MUST update with either the </a:t>
            </a:r>
            <a:r>
              <a:rPr lang="en-US" sz="1000" b="1" baseline="0" dirty="0" smtClean="0">
                <a:solidFill>
                  <a:schemeClr val="bg1"/>
                </a:solidFill>
              </a:rPr>
              <a:t>Cover: with PUI </a:t>
            </a:r>
            <a:r>
              <a:rPr lang="en-US" sz="1000" baseline="0" dirty="0" smtClean="0">
                <a:solidFill>
                  <a:schemeClr val="bg1"/>
                </a:solidFill>
              </a:rPr>
              <a:t>or </a:t>
            </a:r>
            <a:r>
              <a:rPr lang="en-US" sz="1000" b="1" baseline="0" dirty="0" smtClean="0">
                <a:solidFill>
                  <a:schemeClr val="bg1"/>
                </a:solidFill>
              </a:rPr>
              <a:t>Cover: No PUI </a:t>
            </a:r>
            <a:r>
              <a:rPr lang="en-US" sz="1000" baseline="0" dirty="0" smtClean="0">
                <a:solidFill>
                  <a:schemeClr val="bg1"/>
                </a:solidFill>
              </a:rPr>
              <a:t>layouts. </a:t>
            </a:r>
            <a:endParaRPr lang="en-US" sz="1000" dirty="0" smtClean="0">
              <a:solidFill>
                <a:schemeClr val="bg1"/>
              </a:solidFill>
            </a:endParaRPr>
          </a:p>
        </p:txBody>
      </p:sp>
    </p:spTree>
    <p:extLst>
      <p:ext uri="{BB962C8B-B14F-4D97-AF65-F5344CB8AC3E}">
        <p14:creationId xmlns:p14="http://schemas.microsoft.com/office/powerpoint/2010/main" val="2618805388"/>
      </p:ext>
    </p:extLst>
  </p:cSld>
  <p:clrMapOvr>
    <a:masterClrMapping/>
  </p:clrMapOvr>
  <p:extLst mod="1">
    <p:ext uri="{DCECCB84-F9BA-43D5-87BE-67443E8EF086}">
      <p15:sldGuideLst xmlns:p15="http://schemas.microsoft.com/office/powerpoint/2012/main">
        <p15:guide id="1" orient="horz" pos="3126">
          <p15:clr>
            <a:srgbClr val="FBAE40"/>
          </p15:clr>
        </p15:guide>
        <p15:guide id="2" pos="690">
          <p15:clr>
            <a:srgbClr val="FBAE40"/>
          </p15:clr>
        </p15:guide>
        <p15:guide id="3" orient="horz" pos="3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esearch Cover: Lock-up">
    <p:bg>
      <p:bgPr>
        <a:solidFill>
          <a:schemeClr val="bg1">
            <a:lumMod val="85000"/>
          </a:schemeClr>
        </a:solidFill>
        <a:effectLst/>
      </p:bgPr>
    </p:bg>
    <p:spTree>
      <p:nvGrpSpPr>
        <p:cNvPr id="1" name=""/>
        <p:cNvGrpSpPr/>
        <p:nvPr/>
      </p:nvGrpSpPr>
      <p:grpSpPr>
        <a:xfrm>
          <a:off x="0" y="0"/>
          <a:ext cx="0" cy="0"/>
          <a:chOff x="0" y="0"/>
          <a:chExt cx="0" cy="0"/>
        </a:xfrm>
      </p:grpSpPr>
      <p:sp>
        <p:nvSpPr>
          <p:cNvPr id="41" name="Title 1"/>
          <p:cNvSpPr>
            <a:spLocks noGrp="1"/>
          </p:cNvSpPr>
          <p:nvPr userDrawn="1">
            <p:ph type="title" hasCustomPrompt="1"/>
          </p:nvPr>
        </p:nvSpPr>
        <p:spPr bwMode="gray">
          <a:xfrm>
            <a:off x="1095375" y="3885112"/>
            <a:ext cx="5872163" cy="1077218"/>
          </a:xfrm>
        </p:spPr>
        <p:txBody>
          <a:bodyPr/>
          <a:lstStyle>
            <a:lvl1pPr>
              <a:defRPr sz="3500">
                <a:solidFill>
                  <a:schemeClr val="tx1"/>
                </a:solidFill>
              </a:defRPr>
            </a:lvl1pPr>
          </a:lstStyle>
          <a:p>
            <a:r>
              <a:rPr lang="en-US" dirty="0" smtClean="0"/>
              <a:t>Document Title – Arial 35pt Regular with Red Highlight</a:t>
            </a:r>
          </a:p>
        </p:txBody>
      </p:sp>
      <p:sp>
        <p:nvSpPr>
          <p:cNvPr id="42" name="Text Placeholder 3"/>
          <p:cNvSpPr>
            <a:spLocks noGrp="1"/>
          </p:cNvSpPr>
          <p:nvPr userDrawn="1">
            <p:ph type="body" sz="quarter" idx="53" hasCustomPrompt="1"/>
          </p:nvPr>
        </p:nvSpPr>
        <p:spPr bwMode="gray">
          <a:xfrm>
            <a:off x="1095375" y="5174418"/>
            <a:ext cx="5872163" cy="230832"/>
          </a:xfrm>
        </p:spPr>
        <p:txBody>
          <a:bodyPr/>
          <a:lstStyle>
            <a:lvl1pPr marL="0" indent="0">
              <a:spcBef>
                <a:spcPts val="0"/>
              </a:spcBef>
              <a:buNone/>
              <a:defRPr sz="1500"/>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dirty="0" smtClean="0"/>
              <a:t>Document subtitle – Arial 15pt regular, use sentence case</a:t>
            </a:r>
          </a:p>
        </p:txBody>
      </p:sp>
      <p:sp>
        <p:nvSpPr>
          <p:cNvPr id="20" name="Text Placeholder 3"/>
          <p:cNvSpPr>
            <a:spLocks noGrp="1"/>
          </p:cNvSpPr>
          <p:nvPr>
            <p:ph type="body" sz="quarter" idx="61" hasCustomPrompt="1"/>
          </p:nvPr>
        </p:nvSpPr>
        <p:spPr bwMode="gray">
          <a:xfrm>
            <a:off x="1102099" y="6043352"/>
            <a:ext cx="2249424" cy="227755"/>
          </a:xfrm>
          <a:solidFill>
            <a:schemeClr val="accent4"/>
          </a:solidFill>
        </p:spPr>
        <p:txBody>
          <a:bodyPr wrap="square" lIns="0" tIns="36576" rIns="0" bIns="36576" anchor="ctr" anchorCtr="0">
            <a:noAutofit/>
          </a:bodyPr>
          <a:lstStyle>
            <a:lvl1pPr marL="0" indent="0" algn="ctr">
              <a:buNone/>
              <a:defRPr cap="all" baseline="0">
                <a:solidFill>
                  <a:schemeClr val="bg1"/>
                </a:solidFill>
              </a:defRPr>
            </a:lvl1pPr>
            <a:lvl2pPr marL="112713" indent="0">
              <a:buNone/>
              <a:defRPr/>
            </a:lvl2pPr>
            <a:lvl3pPr marL="230187" indent="0">
              <a:buNone/>
              <a:defRPr/>
            </a:lvl3pPr>
            <a:lvl4pPr marL="342900" indent="0">
              <a:buNone/>
              <a:defRPr/>
            </a:lvl4pPr>
            <a:lvl5pPr marL="458787" indent="0">
              <a:buNone/>
              <a:defRPr/>
            </a:lvl5pPr>
          </a:lstStyle>
          <a:p>
            <a:pPr lvl="0"/>
            <a:r>
              <a:rPr lang="en-US" dirty="0" smtClean="0"/>
              <a:t>Insert editorial Label</a:t>
            </a:r>
            <a:endParaRPr lang="en-US" dirty="0"/>
          </a:p>
        </p:txBody>
      </p:sp>
      <p:sp>
        <p:nvSpPr>
          <p:cNvPr id="22" name="Text Placeholder 4"/>
          <p:cNvSpPr>
            <a:spLocks noGrp="1"/>
          </p:cNvSpPr>
          <p:nvPr>
            <p:ph type="body" sz="quarter" idx="57" hasCustomPrompt="1"/>
          </p:nvPr>
        </p:nvSpPr>
        <p:spPr bwMode="gray">
          <a:xfrm>
            <a:off x="1102099" y="683857"/>
            <a:ext cx="2286000" cy="429768"/>
          </a:xfrm>
        </p:spPr>
        <p:txBody>
          <a:bodyPr anchor="ctr" anchorCtr="0">
            <a:noAutofit/>
          </a:bodyPr>
          <a:lstStyle>
            <a:lvl1pPr marL="0" indent="0">
              <a:spcBef>
                <a:spcPts val="0"/>
              </a:spcBef>
              <a:buNone/>
              <a:defRPr sz="115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Program Name Appears Here Identically to Official Lock-up</a:t>
            </a:r>
          </a:p>
        </p:txBody>
      </p:sp>
      <p:sp>
        <p:nvSpPr>
          <p:cNvPr id="23" name="Text Placeholder 4"/>
          <p:cNvSpPr>
            <a:spLocks noGrp="1"/>
          </p:cNvSpPr>
          <p:nvPr>
            <p:ph type="body" sz="quarter" idx="58" hasCustomPrompt="1"/>
          </p:nvPr>
        </p:nvSpPr>
        <p:spPr bwMode="gray">
          <a:xfrm>
            <a:off x="1102099" y="7008210"/>
            <a:ext cx="3200400" cy="153888"/>
          </a:xfrm>
        </p:spPr>
        <p:txBody>
          <a:bodyPr wrap="square" anchor="b" anchorCtr="0">
            <a:spAutoFit/>
          </a:bodyPr>
          <a:lstStyle>
            <a:lvl1pPr marL="0" indent="0">
              <a:spcBef>
                <a:spcPts val="0"/>
              </a:spcBef>
              <a:buNone/>
              <a:defRPr sz="10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Insert instructional header (i.e., Look inside for)</a:t>
            </a:r>
            <a:endParaRPr lang="en-US" dirty="0"/>
          </a:p>
        </p:txBody>
      </p:sp>
      <p:sp>
        <p:nvSpPr>
          <p:cNvPr id="24" name="Text Placeholder 6"/>
          <p:cNvSpPr>
            <a:spLocks noGrp="1"/>
          </p:cNvSpPr>
          <p:nvPr>
            <p:ph type="body" sz="quarter" idx="59" hasCustomPrompt="1"/>
          </p:nvPr>
        </p:nvSpPr>
        <p:spPr bwMode="gray">
          <a:xfrm>
            <a:off x="1097995" y="7274662"/>
            <a:ext cx="4343400" cy="1179810"/>
          </a:xfrm>
        </p:spPr>
        <p:txBody>
          <a:bodyPr/>
          <a:lstStyle/>
          <a:p>
            <a:pPr lvl="0"/>
            <a:r>
              <a:rPr lang="en-US" dirty="0" smtClean="0"/>
              <a:t>Bulleted text if needed – Arial 10pt Regular. Nine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 name="Rectangle 31"/>
          <p:cNvSpPr/>
          <p:nvPr userDrawn="1"/>
        </p:nvSpPr>
        <p:spPr bwMode="gray">
          <a:xfrm>
            <a:off x="0" y="2015700"/>
            <a:ext cx="7772400" cy="699919"/>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5" name="Group 34"/>
          <p:cNvGrpSpPr/>
          <p:nvPr userDrawn="1"/>
        </p:nvGrpSpPr>
        <p:grpSpPr>
          <a:xfrm>
            <a:off x="1065735" y="1799688"/>
            <a:ext cx="1131946" cy="1131944"/>
            <a:chOff x="2758573" y="886345"/>
            <a:chExt cx="1427762" cy="1427760"/>
          </a:xfrm>
        </p:grpSpPr>
        <p:sp>
          <p:nvSpPr>
            <p:cNvPr id="38" name="Octagon 3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39" name="Octagon 38"/>
            <p:cNvSpPr/>
            <p:nvPr/>
          </p:nvSpPr>
          <p:spPr bwMode="gray">
            <a:xfrm>
              <a:off x="2816200" y="943972"/>
              <a:ext cx="1312508" cy="1312506"/>
            </a:xfrm>
            <a:prstGeom prst="oct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40" name="TextBox 39"/>
          <p:cNvSpPr txBox="1"/>
          <p:nvPr userDrawn="1"/>
        </p:nvSpPr>
        <p:spPr>
          <a:xfrm>
            <a:off x="1065735" y="2211772"/>
            <a:ext cx="1138490" cy="307777"/>
          </a:xfrm>
          <a:prstGeom prst="rect">
            <a:avLst/>
          </a:prstGeom>
          <a:noFill/>
        </p:spPr>
        <p:txBody>
          <a:bodyPr wrap="square" lIns="0" tIns="0" rIns="0" bIns="0" rtlCol="0">
            <a:spAutoFit/>
          </a:bodyPr>
          <a:lstStyle/>
          <a:p>
            <a:pPr algn="ctr">
              <a:spcBef>
                <a:spcPts val="500"/>
              </a:spcBef>
            </a:pPr>
            <a:r>
              <a:rPr lang="en-US" sz="2000" b="1" dirty="0" smtClean="0">
                <a:solidFill>
                  <a:schemeClr val="bg1"/>
                </a:solidFill>
                <a:cs typeface="Arial" panose="020B0604020202020204" pitchFamily="34" charset="0"/>
              </a:rPr>
              <a:t>STOP</a:t>
            </a:r>
          </a:p>
        </p:txBody>
      </p:sp>
      <p:sp>
        <p:nvSpPr>
          <p:cNvPr id="43" name="TextBox 42"/>
          <p:cNvSpPr txBox="1"/>
          <p:nvPr userDrawn="1"/>
        </p:nvSpPr>
        <p:spPr bwMode="gray">
          <a:xfrm>
            <a:off x="2462645" y="2129166"/>
            <a:ext cx="3065319" cy="461665"/>
          </a:xfrm>
          <a:prstGeom prst="rect">
            <a:avLst/>
          </a:prstGeom>
          <a:noFill/>
        </p:spPr>
        <p:txBody>
          <a:bodyPr wrap="square" lIns="0" tIns="0" rIns="0" bIns="0" rtlCol="0">
            <a:spAutoFit/>
          </a:bodyPr>
          <a:lstStyle/>
          <a:p>
            <a:pPr>
              <a:spcBef>
                <a:spcPts val="500"/>
              </a:spcBef>
            </a:pPr>
            <a:r>
              <a:rPr lang="en-US" sz="1000" dirty="0" smtClean="0">
                <a:solidFill>
                  <a:schemeClr val="bg1"/>
                </a:solidFill>
              </a:rPr>
              <a:t>This</a:t>
            </a:r>
            <a:r>
              <a:rPr lang="en-US" sz="1000" baseline="0" dirty="0" smtClean="0">
                <a:solidFill>
                  <a:schemeClr val="bg1"/>
                </a:solidFill>
              </a:rPr>
              <a:t> cover strategy has been retired from use within the Advisory Board brand. You MUST update with either the </a:t>
            </a:r>
            <a:r>
              <a:rPr lang="en-US" sz="1000" b="1" baseline="0" dirty="0" smtClean="0">
                <a:solidFill>
                  <a:schemeClr val="bg1"/>
                </a:solidFill>
              </a:rPr>
              <a:t>Cover: with PUI </a:t>
            </a:r>
            <a:r>
              <a:rPr lang="en-US" sz="1000" baseline="0" dirty="0" smtClean="0">
                <a:solidFill>
                  <a:schemeClr val="bg1"/>
                </a:solidFill>
              </a:rPr>
              <a:t>or </a:t>
            </a:r>
            <a:r>
              <a:rPr lang="en-US" sz="1000" b="1" baseline="0" dirty="0" smtClean="0">
                <a:solidFill>
                  <a:schemeClr val="bg1"/>
                </a:solidFill>
              </a:rPr>
              <a:t>Cover: No PUI </a:t>
            </a:r>
            <a:r>
              <a:rPr lang="en-US" sz="1000" baseline="0" dirty="0" smtClean="0">
                <a:solidFill>
                  <a:schemeClr val="bg1"/>
                </a:solidFill>
              </a:rPr>
              <a:t>layouts. </a:t>
            </a:r>
            <a:endParaRPr lang="en-US" sz="1000" dirty="0" smtClean="0">
              <a:solidFill>
                <a:schemeClr val="bg1"/>
              </a:solidFill>
            </a:endParaRPr>
          </a:p>
        </p:txBody>
      </p:sp>
    </p:spTree>
    <p:extLst>
      <p:ext uri="{BB962C8B-B14F-4D97-AF65-F5344CB8AC3E}">
        <p14:creationId xmlns:p14="http://schemas.microsoft.com/office/powerpoint/2010/main" val="2332339564"/>
      </p:ext>
    </p:extLst>
  </p:cSld>
  <p:clrMapOvr>
    <a:masterClrMapping/>
  </p:clrMapOvr>
  <p:extLst mod="1">
    <p:ext uri="{DCECCB84-F9BA-43D5-87BE-67443E8EF086}">
      <p15:sldGuideLst xmlns:p15="http://schemas.microsoft.com/office/powerpoint/2012/main">
        <p15:guide id="1" orient="horz" pos="3126">
          <p15:clr>
            <a:srgbClr val="FBAE40"/>
          </p15:clr>
        </p15:guide>
        <p15:guide id="2" pos="690">
          <p15:clr>
            <a:srgbClr val="FBAE40"/>
          </p15:clr>
        </p15:guide>
        <p15:guide id="3" orient="horz" pos="32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457612" y="1930070"/>
            <a:ext cx="6858000" cy="338554"/>
          </a:xfrm>
        </p:spPr>
        <p:txBody>
          <a:bodyPr anchor="b" anchorCtr="0"/>
          <a:lstStyle>
            <a:lvl1pPr>
              <a:defRPr sz="2200"/>
            </a:lvl1pPr>
          </a:lstStyle>
          <a:p>
            <a:r>
              <a:rPr lang="en-US" dirty="0" smtClean="0"/>
              <a:t>Page Title – Arial 22pt Regular, Title Case</a:t>
            </a:r>
            <a:endParaRPr lang="en-US" dirty="0"/>
          </a:p>
        </p:txBody>
      </p:sp>
      <p:sp>
        <p:nvSpPr>
          <p:cNvPr id="9" name="Text Placeholder 4"/>
          <p:cNvSpPr>
            <a:spLocks noGrp="1"/>
          </p:cNvSpPr>
          <p:nvPr>
            <p:ph type="body" sz="quarter" idx="25" hasCustomPrompt="1"/>
          </p:nvPr>
        </p:nvSpPr>
        <p:spPr bwMode="gray">
          <a:xfrm>
            <a:off x="457612" y="2312290"/>
            <a:ext cx="6858000" cy="230832"/>
          </a:xfrm>
        </p:spPr>
        <p:txBody>
          <a:bodyPr/>
          <a:lstStyle>
            <a:lvl1pPr marL="0" indent="0">
              <a:spcBef>
                <a:spcPts val="0"/>
              </a:spcBef>
              <a:buNone/>
              <a:defRPr sz="15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Page subtitle – Arial 15pt regular, sentence case</a:t>
            </a:r>
          </a:p>
        </p:txBody>
      </p:sp>
      <p:sp>
        <p:nvSpPr>
          <p:cNvPr id="11" name="Text Placeholder 6"/>
          <p:cNvSpPr>
            <a:spLocks noGrp="1"/>
          </p:cNvSpPr>
          <p:nvPr>
            <p:ph type="body" sz="quarter" idx="27" hasCustomPrompt="1"/>
          </p:nvPr>
        </p:nvSpPr>
        <p:spPr bwMode="gray">
          <a:xfrm>
            <a:off x="5962300" y="9321156"/>
            <a:ext cx="1353312" cy="230832"/>
          </a:xfrm>
        </p:spPr>
        <p:txBody>
          <a:bodyPr rIns="0" bIns="0"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3" name="Text Placeholder 2"/>
          <p:cNvSpPr>
            <a:spLocks noGrp="1"/>
          </p:cNvSpPr>
          <p:nvPr>
            <p:ph type="body" sz="quarter" idx="29" hasCustomPrompt="1"/>
          </p:nvPr>
        </p:nvSpPr>
        <p:spPr bwMode="gray">
          <a:xfrm>
            <a:off x="457200" y="1355899"/>
            <a:ext cx="2721899" cy="161583"/>
          </a:xfrm>
        </p:spPr>
        <p:txBody>
          <a:bodyPr wrap="none" anchor="t" anchorCtr="0">
            <a:spAutoFit/>
          </a:bodyPr>
          <a:lstStyle>
            <a:lvl1pPr marL="0" indent="0">
              <a:spcBef>
                <a:spcPts val="0"/>
              </a:spcBef>
              <a:buNone/>
              <a:defRPr sz="1050" baseline="0"/>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dirty="0" smtClean="0"/>
              <a:t>Published by [Insert Program Name; one line]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162551" y="529213"/>
            <a:ext cx="2143439" cy="344518"/>
          </a:xfrm>
          <a:prstGeom prst="rect">
            <a:avLst/>
          </a:prstGeom>
          <a:noFill/>
          <a:ln>
            <a:noFill/>
          </a:ln>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9993" y="457675"/>
            <a:ext cx="1690359" cy="468678"/>
          </a:xfrm>
          <a:prstGeom prst="rect">
            <a:avLst/>
          </a:prstGeom>
        </p:spPr>
      </p:pic>
      <p:cxnSp>
        <p:nvCxnSpPr>
          <p:cNvPr id="13" name="Straight Connector 12"/>
          <p:cNvCxnSpPr/>
          <p:nvPr userDrawn="1"/>
        </p:nvCxnSpPr>
        <p:spPr bwMode="gray">
          <a:xfrm>
            <a:off x="457200" y="1289046"/>
            <a:ext cx="6858412"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252067"/>
      </p:ext>
    </p:extLst>
  </p:cSld>
  <p:clrMapOvr>
    <a:masterClrMapping/>
  </p:clrMapOvr>
  <p:extLst mod="1">
    <p:ext uri="{DCECCB84-F9BA-43D5-87BE-67443E8EF086}">
      <p15:sldGuideLst xmlns:p15="http://schemas.microsoft.com/office/powerpoint/2012/main">
        <p15:guide id="1" orient="horz" pos="1453">
          <p15:clr>
            <a:srgbClr val="FBAE40"/>
          </p15:clr>
        </p15:guide>
        <p15:guide id="2" orient="horz" pos="1430">
          <p15:clr>
            <a:srgbClr val="FBAE40"/>
          </p15:clr>
        </p15:guide>
        <p15:guide id="3" orient="horz" pos="9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No PUI">
    <p:spTree>
      <p:nvGrpSpPr>
        <p:cNvPr id="1" name=""/>
        <p:cNvGrpSpPr/>
        <p:nvPr/>
      </p:nvGrpSpPr>
      <p:grpSpPr>
        <a:xfrm>
          <a:off x="0" y="0"/>
          <a:ext cx="0" cy="0"/>
          <a:chOff x="0" y="0"/>
          <a:chExt cx="0" cy="0"/>
        </a:xfrm>
      </p:grpSpPr>
      <p:sp>
        <p:nvSpPr>
          <p:cNvPr id="38" name="Freeform 37"/>
          <p:cNvSpPr/>
          <p:nvPr userDrawn="1"/>
        </p:nvSpPr>
        <p:spPr bwMode="gray">
          <a:xfrm>
            <a:off x="6847736" y="6749290"/>
            <a:ext cx="924665" cy="1443394"/>
          </a:xfrm>
          <a:custGeom>
            <a:avLst/>
            <a:gdLst>
              <a:gd name="connsiteX0" fmla="*/ 0 w 924665"/>
              <a:gd name="connsiteY0" fmla="*/ 0 h 1443394"/>
              <a:gd name="connsiteX1" fmla="*/ 924665 w 924665"/>
              <a:gd name="connsiteY1" fmla="*/ 0 h 1443394"/>
              <a:gd name="connsiteX2" fmla="*/ 924665 w 924665"/>
              <a:gd name="connsiteY2" fmla="*/ 1443394 h 1443394"/>
            </a:gdLst>
            <a:ahLst/>
            <a:cxnLst>
              <a:cxn ang="0">
                <a:pos x="connsiteX0" y="connsiteY0"/>
              </a:cxn>
              <a:cxn ang="0">
                <a:pos x="connsiteX1" y="connsiteY1"/>
              </a:cxn>
              <a:cxn ang="0">
                <a:pos x="connsiteX2" y="connsiteY2"/>
              </a:cxn>
            </a:cxnLst>
            <a:rect l="l" t="t" r="r" b="b"/>
            <a:pathLst>
              <a:path w="924665" h="1443394">
                <a:moveTo>
                  <a:pt x="0" y="0"/>
                </a:moveTo>
                <a:lnTo>
                  <a:pt x="924665" y="0"/>
                </a:lnTo>
                <a:lnTo>
                  <a:pt x="924665" y="1443394"/>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9" name="Rectangle 38"/>
          <p:cNvSpPr/>
          <p:nvPr userDrawn="1"/>
        </p:nvSpPr>
        <p:spPr bwMode="gray">
          <a:xfrm>
            <a:off x="635000" y="635000"/>
            <a:ext cx="6489700" cy="8775700"/>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5" name="Freeform 44"/>
          <p:cNvSpPr/>
          <p:nvPr userDrawn="1"/>
        </p:nvSpPr>
        <p:spPr bwMode="gray">
          <a:xfrm>
            <a:off x="4462266" y="2998787"/>
            <a:ext cx="3310134" cy="3469466"/>
          </a:xfrm>
          <a:custGeom>
            <a:avLst/>
            <a:gdLst>
              <a:gd name="connsiteX0" fmla="*/ 0 w 3310134"/>
              <a:gd name="connsiteY0" fmla="*/ 0 h 3469466"/>
              <a:gd name="connsiteX1" fmla="*/ 2227613 w 3310134"/>
              <a:gd name="connsiteY1" fmla="*/ 0 h 3469466"/>
              <a:gd name="connsiteX2" fmla="*/ 3310134 w 3310134"/>
              <a:gd name="connsiteY2" fmla="*/ 1692712 h 3469466"/>
              <a:gd name="connsiteX3" fmla="*/ 3310134 w 3310134"/>
              <a:gd name="connsiteY3" fmla="*/ 3469466 h 3469466"/>
              <a:gd name="connsiteX4" fmla="*/ 2214379 w 3310134"/>
              <a:gd name="connsiteY4" fmla="*/ 3469466 h 346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134" h="3469466">
                <a:moveTo>
                  <a:pt x="0" y="0"/>
                </a:moveTo>
                <a:lnTo>
                  <a:pt x="2227613" y="0"/>
                </a:lnTo>
                <a:lnTo>
                  <a:pt x="3310134" y="1692712"/>
                </a:lnTo>
                <a:lnTo>
                  <a:pt x="3310134" y="3469466"/>
                </a:lnTo>
                <a:lnTo>
                  <a:pt x="2214379" y="3469466"/>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6" name="Freeform 45"/>
          <p:cNvSpPr/>
          <p:nvPr userDrawn="1"/>
        </p:nvSpPr>
        <p:spPr bwMode="gray">
          <a:xfrm>
            <a:off x="2153865" y="6749290"/>
            <a:ext cx="4349265" cy="3309110"/>
          </a:xfrm>
          <a:custGeom>
            <a:avLst/>
            <a:gdLst>
              <a:gd name="connsiteX0" fmla="*/ 2117776 w 4349265"/>
              <a:gd name="connsiteY0" fmla="*/ 0 h 3309110"/>
              <a:gd name="connsiteX1" fmla="*/ 4349265 w 4349265"/>
              <a:gd name="connsiteY1" fmla="*/ 0 h 3309110"/>
              <a:gd name="connsiteX2" fmla="*/ 2231489 w 4349265"/>
              <a:gd name="connsiteY2" fmla="*/ 3309110 h 3309110"/>
              <a:gd name="connsiteX3" fmla="*/ 0 w 4349265"/>
              <a:gd name="connsiteY3" fmla="*/ 3309110 h 3309110"/>
            </a:gdLst>
            <a:ahLst/>
            <a:cxnLst>
              <a:cxn ang="0">
                <a:pos x="connsiteX0" y="connsiteY0"/>
              </a:cxn>
              <a:cxn ang="0">
                <a:pos x="connsiteX1" y="connsiteY1"/>
              </a:cxn>
              <a:cxn ang="0">
                <a:pos x="connsiteX2" y="connsiteY2"/>
              </a:cxn>
              <a:cxn ang="0">
                <a:pos x="connsiteX3" y="connsiteY3"/>
              </a:cxn>
            </a:cxnLst>
            <a:rect l="l" t="t" r="r" b="b"/>
            <a:pathLst>
              <a:path w="4349265" h="3309110">
                <a:moveTo>
                  <a:pt x="2117776" y="0"/>
                </a:moveTo>
                <a:lnTo>
                  <a:pt x="4349265" y="0"/>
                </a:lnTo>
                <a:lnTo>
                  <a:pt x="2231489" y="3309110"/>
                </a:lnTo>
                <a:lnTo>
                  <a:pt x="0" y="3309110"/>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5" name="Picture 34"/>
          <p:cNvPicPr/>
          <p:nvPr userDrawn="1"/>
        </p:nvPicPr>
        <p:blipFill>
          <a:blip r:embed="rId2">
            <a:extLst>
              <a:ext uri="{28A0092B-C50C-407E-A947-70E740481C1C}">
                <a14:useLocalDpi xmlns:a14="http://schemas.microsoft.com/office/drawing/2010/main" val="0"/>
              </a:ext>
            </a:extLst>
          </a:blip>
          <a:stretch>
            <a:fillRect/>
          </a:stretch>
        </p:blipFill>
        <p:spPr bwMode="gray">
          <a:xfrm>
            <a:off x="1097454" y="1578769"/>
            <a:ext cx="1790799" cy="497896"/>
          </a:xfrm>
          <a:prstGeom prst="rect">
            <a:avLst/>
          </a:prstGeom>
        </p:spPr>
      </p:pic>
      <p:cxnSp>
        <p:nvCxnSpPr>
          <p:cNvPr id="44" name="Straight Connector 43"/>
          <p:cNvCxnSpPr/>
          <p:nvPr userDrawn="1"/>
        </p:nvCxnSpPr>
        <p:spPr bwMode="gray">
          <a:xfrm>
            <a:off x="1095376" y="7708900"/>
            <a:ext cx="2013051"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095376" y="7899507"/>
            <a:ext cx="1367601" cy="123111"/>
          </a:xfrm>
          <a:prstGeom prst="rect">
            <a:avLst/>
          </a:prstGeom>
          <a:noFill/>
        </p:spPr>
        <p:txBody>
          <a:bodyPr wrap="square" lIns="0" tIns="0" rIns="0" bIns="0" rtlCol="0">
            <a:spAutoFit/>
          </a:bodyPr>
          <a:lstStyle/>
          <a:p>
            <a:pPr>
              <a:spcBef>
                <a:spcPts val="500"/>
              </a:spcBef>
            </a:pPr>
            <a:r>
              <a:rPr lang="en-US" sz="800" b="1" dirty="0" smtClean="0"/>
              <a:t>PUBLISHED</a:t>
            </a:r>
            <a:r>
              <a:rPr lang="en-US" sz="800" b="1" baseline="0" dirty="0" smtClean="0"/>
              <a:t> BY</a:t>
            </a:r>
            <a:endParaRPr lang="en-US" sz="800" b="1" dirty="0" smtClean="0"/>
          </a:p>
        </p:txBody>
      </p:sp>
      <p:sp>
        <p:nvSpPr>
          <p:cNvPr id="41" name="Title 1"/>
          <p:cNvSpPr>
            <a:spLocks noGrp="1"/>
          </p:cNvSpPr>
          <p:nvPr userDrawn="1">
            <p:ph type="title" hasCustomPrompt="1"/>
          </p:nvPr>
        </p:nvSpPr>
        <p:spPr bwMode="gray">
          <a:xfrm>
            <a:off x="1099548" y="3970051"/>
            <a:ext cx="5063127" cy="923330"/>
          </a:xfrm>
        </p:spPr>
        <p:txBody>
          <a:bodyPr/>
          <a:lstStyle>
            <a:lvl1pPr>
              <a:defRPr sz="3000" b="1">
                <a:solidFill>
                  <a:schemeClr val="tx1"/>
                </a:solidFill>
              </a:defRPr>
            </a:lvl1pPr>
          </a:lstStyle>
          <a:p>
            <a:r>
              <a:rPr lang="en-US" dirty="0" smtClean="0"/>
              <a:t>Document Title – Arial 30pt Bold, Title Case</a:t>
            </a:r>
          </a:p>
        </p:txBody>
      </p:sp>
      <p:sp>
        <p:nvSpPr>
          <p:cNvPr id="42" name="Text Placeholder 3"/>
          <p:cNvSpPr>
            <a:spLocks noGrp="1"/>
          </p:cNvSpPr>
          <p:nvPr userDrawn="1">
            <p:ph type="body" sz="quarter" idx="53" hasCustomPrompt="1"/>
          </p:nvPr>
        </p:nvSpPr>
        <p:spPr bwMode="gray">
          <a:xfrm>
            <a:off x="1099549" y="5175342"/>
            <a:ext cx="5063126" cy="246221"/>
          </a:xfrm>
        </p:spPr>
        <p:txBody>
          <a:bodyPr/>
          <a:lstStyle>
            <a:lvl1pPr marL="0" indent="0">
              <a:spcBef>
                <a:spcPts val="0"/>
              </a:spcBef>
              <a:buNone/>
              <a:defRPr sz="1600"/>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dirty="0" smtClean="0"/>
              <a:t>Document subtitle – Arial 16pt regular, sentence case</a:t>
            </a:r>
          </a:p>
        </p:txBody>
      </p:sp>
      <p:sp>
        <p:nvSpPr>
          <p:cNvPr id="56" name="Text Placeholder 3"/>
          <p:cNvSpPr>
            <a:spLocks noGrp="1"/>
          </p:cNvSpPr>
          <p:nvPr>
            <p:ph type="body" sz="quarter" idx="61" hasCustomPrompt="1"/>
          </p:nvPr>
        </p:nvSpPr>
        <p:spPr bwMode="gray">
          <a:xfrm>
            <a:off x="5078344" y="635000"/>
            <a:ext cx="2046356" cy="372353"/>
          </a:xfrm>
          <a:solidFill>
            <a:schemeClr val="accent6"/>
          </a:solidFill>
          <a:ln w="12700">
            <a:solidFill>
              <a:schemeClr val="accent6"/>
            </a:solidFill>
            <a:miter lim="800000"/>
          </a:ln>
        </p:spPr>
        <p:txBody>
          <a:bodyPr wrap="square" lIns="0" tIns="36576" rIns="0" bIns="36576" anchor="ctr" anchorCtr="0">
            <a:noAutofit/>
          </a:bodyPr>
          <a:lstStyle>
            <a:lvl1pPr marL="0" indent="0" algn="ctr">
              <a:buNone/>
              <a:defRPr cap="all" baseline="0">
                <a:solidFill>
                  <a:schemeClr val="bg1"/>
                </a:solidFill>
              </a:defRPr>
            </a:lvl1pPr>
            <a:lvl2pPr marL="112713" indent="0">
              <a:buNone/>
              <a:defRPr/>
            </a:lvl2pPr>
            <a:lvl3pPr marL="230187" indent="0">
              <a:buNone/>
              <a:defRPr/>
            </a:lvl3pPr>
            <a:lvl4pPr marL="342900" indent="0">
              <a:buNone/>
              <a:defRPr/>
            </a:lvl4pPr>
            <a:lvl5pPr marL="458787" indent="0">
              <a:buNone/>
              <a:defRPr/>
            </a:lvl5pPr>
          </a:lstStyle>
          <a:p>
            <a:pPr lvl="0"/>
            <a:r>
              <a:rPr lang="en-US" dirty="0" smtClean="0"/>
              <a:t>Insert editorial Label</a:t>
            </a:r>
            <a:endParaRPr lang="en-US" dirty="0"/>
          </a:p>
        </p:txBody>
      </p:sp>
      <p:sp>
        <p:nvSpPr>
          <p:cNvPr id="57" name="Text Placeholder 4"/>
          <p:cNvSpPr>
            <a:spLocks noGrp="1"/>
          </p:cNvSpPr>
          <p:nvPr>
            <p:ph type="body" sz="quarter" idx="57" hasCustomPrompt="1"/>
          </p:nvPr>
        </p:nvSpPr>
        <p:spPr bwMode="gray">
          <a:xfrm>
            <a:off x="1095376" y="8106216"/>
            <a:ext cx="2013051" cy="153888"/>
          </a:xfrm>
        </p:spPr>
        <p:txBody>
          <a:bodyPr anchor="t" anchorCtr="0">
            <a:normAutofit/>
          </a:bodyPr>
          <a:lstStyle>
            <a:lvl1pPr marL="0" indent="0">
              <a:spcBef>
                <a:spcPts val="0"/>
              </a:spcBef>
              <a:buNone/>
              <a:defRPr sz="1000"/>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Program Name Here; one line</a:t>
            </a:r>
          </a:p>
        </p:txBody>
      </p:sp>
      <p:sp>
        <p:nvSpPr>
          <p:cNvPr id="58" name="Text Placeholder 4"/>
          <p:cNvSpPr>
            <a:spLocks noGrp="1"/>
          </p:cNvSpPr>
          <p:nvPr>
            <p:ph type="body" sz="quarter" idx="62" hasCustomPrompt="1"/>
          </p:nvPr>
        </p:nvSpPr>
        <p:spPr bwMode="gray">
          <a:xfrm>
            <a:off x="1095376" y="8342791"/>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advisory.com/XXXX</a:t>
            </a:r>
          </a:p>
        </p:txBody>
      </p:sp>
      <p:sp>
        <p:nvSpPr>
          <p:cNvPr id="59" name="Text Placeholder 4"/>
          <p:cNvSpPr>
            <a:spLocks noGrp="1"/>
          </p:cNvSpPr>
          <p:nvPr>
            <p:ph type="body" sz="quarter" idx="63" hasCustomPrompt="1"/>
          </p:nvPr>
        </p:nvSpPr>
        <p:spPr bwMode="gray">
          <a:xfrm>
            <a:off x="1095376" y="8515447"/>
            <a:ext cx="2013051" cy="123111"/>
          </a:xfrm>
        </p:spPr>
        <p:txBody>
          <a:bodyPr anchor="t" anchorCtr="0">
            <a:normAutofit/>
          </a:bodyPr>
          <a:lstStyle>
            <a:lvl1pPr marL="0" indent="0">
              <a:spcBef>
                <a:spcPts val="0"/>
              </a:spcBef>
              <a:buNone/>
              <a:defRPr sz="800" b="1"/>
            </a:lvl1pPr>
            <a:lvl2pPr marL="112713" indent="0">
              <a:spcBef>
                <a:spcPts val="0"/>
              </a:spcBef>
              <a:buNone/>
              <a:defRPr sz="1150"/>
            </a:lvl2pPr>
            <a:lvl3pPr marL="230187" indent="0">
              <a:spcBef>
                <a:spcPts val="0"/>
              </a:spcBef>
              <a:buNone/>
              <a:defRPr sz="1150"/>
            </a:lvl3pPr>
            <a:lvl4pPr marL="342900" indent="0">
              <a:spcBef>
                <a:spcPts val="0"/>
              </a:spcBef>
              <a:buNone/>
              <a:defRPr sz="1150"/>
            </a:lvl4pPr>
            <a:lvl5pPr marL="458787" indent="0">
              <a:spcBef>
                <a:spcPts val="0"/>
              </a:spcBef>
              <a:buNone/>
              <a:defRPr sz="1150"/>
            </a:lvl5pPr>
          </a:lstStyle>
          <a:p>
            <a:pPr lvl="0"/>
            <a:r>
              <a:rPr lang="en-US" dirty="0" smtClean="0"/>
              <a:t>emailaddress@advisory.com</a:t>
            </a:r>
          </a:p>
        </p:txBody>
      </p:sp>
      <p:sp>
        <p:nvSpPr>
          <p:cNvPr id="23" name="Text Placeholder 1"/>
          <p:cNvSpPr txBox="1">
            <a:spLocks/>
          </p:cNvSpPr>
          <p:nvPr userDrawn="1"/>
        </p:nvSpPr>
        <p:spPr bwMode="gray">
          <a:xfrm>
            <a:off x="7909621" y="0"/>
            <a:ext cx="2678275" cy="2927975"/>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24" name="TextBox 23"/>
          <p:cNvSpPr txBox="1"/>
          <p:nvPr userDrawn="1"/>
        </p:nvSpPr>
        <p:spPr bwMode="gray">
          <a:xfrm>
            <a:off x="7993208" y="56014"/>
            <a:ext cx="2121352" cy="400110"/>
          </a:xfrm>
          <a:prstGeom prst="rect">
            <a:avLst/>
          </a:prstGeom>
          <a:noFill/>
        </p:spPr>
        <p:txBody>
          <a:bodyPr wrap="square" lIns="0" tIns="0" rIns="0" bIns="0" rtlCol="0">
            <a:spAutoFit/>
          </a:bodyPr>
          <a:lstStyle/>
          <a:p>
            <a:pPr>
              <a:spcBef>
                <a:spcPts val="500"/>
              </a:spcBef>
            </a:pPr>
            <a:r>
              <a:rPr lang="en-US" sz="1300" b="1" dirty="0" smtClean="0">
                <a:solidFill>
                  <a:schemeClr val="bg1"/>
                </a:solidFill>
              </a:rPr>
              <a:t>Approved taxonomy for Research editorial labels</a:t>
            </a:r>
          </a:p>
        </p:txBody>
      </p:sp>
      <p:sp>
        <p:nvSpPr>
          <p:cNvPr id="25" name="TextBox 24"/>
          <p:cNvSpPr txBox="1"/>
          <p:nvPr userDrawn="1"/>
        </p:nvSpPr>
        <p:spPr bwMode="gray">
          <a:xfrm>
            <a:off x="7993209" y="648399"/>
            <a:ext cx="1480558" cy="169277"/>
          </a:xfrm>
          <a:prstGeom prst="rect">
            <a:avLst/>
          </a:prstGeom>
          <a:noFill/>
        </p:spPr>
        <p:txBody>
          <a:bodyPr wrap="square" lIns="0" tIns="0" rIns="0" bIns="0" rtlCol="0">
            <a:spAutoFit/>
          </a:bodyPr>
          <a:lstStyle/>
          <a:p>
            <a:pPr>
              <a:spcBef>
                <a:spcPts val="500"/>
              </a:spcBef>
            </a:pPr>
            <a:r>
              <a:rPr lang="en-US" sz="1100" b="1" dirty="0" smtClean="0">
                <a:solidFill>
                  <a:schemeClr val="bg1"/>
                </a:solidFill>
              </a:rPr>
              <a:t>Research Report</a:t>
            </a:r>
            <a:endParaRPr lang="en-US" sz="1100" b="1" i="1" dirty="0">
              <a:solidFill>
                <a:schemeClr val="bg1"/>
              </a:solidFill>
            </a:endParaRPr>
          </a:p>
        </p:txBody>
      </p:sp>
      <p:sp>
        <p:nvSpPr>
          <p:cNvPr id="26" name="TextBox 25"/>
          <p:cNvSpPr txBox="1"/>
          <p:nvPr userDrawn="1"/>
        </p:nvSpPr>
        <p:spPr bwMode="gray">
          <a:xfrm>
            <a:off x="7993208" y="1225959"/>
            <a:ext cx="1739455" cy="169277"/>
          </a:xfrm>
          <a:prstGeom prst="rect">
            <a:avLst/>
          </a:prstGeom>
          <a:noFill/>
        </p:spPr>
        <p:txBody>
          <a:bodyPr wrap="square" lIns="0" tIns="0" rIns="0" bIns="0" rtlCol="0">
            <a:spAutoFit/>
          </a:bodyPr>
          <a:lstStyle/>
          <a:p>
            <a:pPr>
              <a:spcBef>
                <a:spcPts val="500"/>
              </a:spcBef>
            </a:pPr>
            <a:r>
              <a:rPr lang="en-US" sz="1100" b="1" dirty="0" smtClean="0">
                <a:solidFill>
                  <a:schemeClr val="bg1"/>
                </a:solidFill>
              </a:rPr>
              <a:t>Implementation Resource</a:t>
            </a:r>
            <a:endParaRPr lang="en-US" sz="1100" b="1" i="1" dirty="0">
              <a:solidFill>
                <a:schemeClr val="bg1"/>
              </a:solidFill>
            </a:endParaRPr>
          </a:p>
        </p:txBody>
      </p:sp>
      <p:sp>
        <p:nvSpPr>
          <p:cNvPr id="27" name="TextBox 26"/>
          <p:cNvSpPr txBox="1"/>
          <p:nvPr userDrawn="1"/>
        </p:nvSpPr>
        <p:spPr bwMode="gray">
          <a:xfrm>
            <a:off x="7993209" y="818585"/>
            <a:ext cx="2008396" cy="276999"/>
          </a:xfrm>
          <a:prstGeom prst="rect">
            <a:avLst/>
          </a:prstGeom>
          <a:noFill/>
        </p:spPr>
        <p:txBody>
          <a:bodyPr wrap="square" lIns="0" tIns="0" rIns="0" bIns="0" rtlCol="0">
            <a:spAutoFit/>
          </a:bodyPr>
          <a:lstStyle/>
          <a:p>
            <a:pPr>
              <a:spcBef>
                <a:spcPts val="500"/>
              </a:spcBef>
            </a:pPr>
            <a:r>
              <a:rPr lang="en-US" sz="900" i="1" dirty="0" smtClean="0">
                <a:solidFill>
                  <a:schemeClr val="bg1"/>
                </a:solidFill>
              </a:rPr>
              <a:t>This label replaces the previous terms “study” and “white paper.”</a:t>
            </a:r>
            <a:endParaRPr lang="en-US" sz="900" b="1" i="1" dirty="0">
              <a:solidFill>
                <a:schemeClr val="bg1"/>
              </a:solidFill>
            </a:endParaRPr>
          </a:p>
        </p:txBody>
      </p:sp>
      <p:sp>
        <p:nvSpPr>
          <p:cNvPr id="28" name="TextBox 27"/>
          <p:cNvSpPr txBox="1"/>
          <p:nvPr userDrawn="1"/>
        </p:nvSpPr>
        <p:spPr bwMode="gray">
          <a:xfrm>
            <a:off x="7993208" y="1397373"/>
            <a:ext cx="2514005" cy="692497"/>
          </a:xfrm>
          <a:prstGeom prst="rect">
            <a:avLst/>
          </a:prstGeom>
          <a:noFill/>
        </p:spPr>
        <p:txBody>
          <a:bodyPr wrap="square" lIns="0" tIns="0" rIns="0" bIns="0" rtlCol="0">
            <a:spAutoFit/>
          </a:bodyPr>
          <a:lstStyle/>
          <a:p>
            <a:pPr>
              <a:spcBef>
                <a:spcPts val="500"/>
              </a:spcBef>
            </a:pPr>
            <a:r>
              <a:rPr lang="en-US" sz="900" i="1" dirty="0" smtClean="0">
                <a:solidFill>
                  <a:schemeClr val="bg1"/>
                </a:solidFill>
              </a:rPr>
              <a:t>This label is the overarching category for toolkits, user guides, benchmarks, audits, etc. The terms previously listed (toolkits, etc.) can be used in the publication title, subtitle, or description, but will always be labeled as Implementation Resources.</a:t>
            </a:r>
            <a:endParaRPr lang="en-US" sz="900" b="1" i="1" dirty="0">
              <a:solidFill>
                <a:schemeClr val="bg1"/>
              </a:solidFill>
            </a:endParaRPr>
          </a:p>
        </p:txBody>
      </p:sp>
      <p:sp>
        <p:nvSpPr>
          <p:cNvPr id="29" name="TextBox 28"/>
          <p:cNvSpPr txBox="1"/>
          <p:nvPr userDrawn="1"/>
        </p:nvSpPr>
        <p:spPr bwMode="gray">
          <a:xfrm>
            <a:off x="7993208" y="2252266"/>
            <a:ext cx="1739455" cy="169277"/>
          </a:xfrm>
          <a:prstGeom prst="rect">
            <a:avLst/>
          </a:prstGeom>
          <a:noFill/>
        </p:spPr>
        <p:txBody>
          <a:bodyPr wrap="square" lIns="0" tIns="0" rIns="0" bIns="0" rtlCol="0">
            <a:spAutoFit/>
          </a:bodyPr>
          <a:lstStyle/>
          <a:p>
            <a:pPr>
              <a:spcBef>
                <a:spcPts val="500"/>
              </a:spcBef>
            </a:pPr>
            <a:r>
              <a:rPr lang="en-US" sz="1100" b="1" dirty="0" smtClean="0">
                <a:solidFill>
                  <a:schemeClr val="bg1"/>
                </a:solidFill>
              </a:rPr>
              <a:t>No tab</a:t>
            </a:r>
            <a:r>
              <a:rPr lang="en-US" sz="1100" b="1" baseline="0" dirty="0" smtClean="0">
                <a:solidFill>
                  <a:schemeClr val="bg1"/>
                </a:solidFill>
              </a:rPr>
              <a:t> needed?</a:t>
            </a:r>
            <a:endParaRPr lang="en-US" sz="1100" b="1" i="1" dirty="0">
              <a:solidFill>
                <a:schemeClr val="bg1"/>
              </a:solidFill>
            </a:endParaRPr>
          </a:p>
        </p:txBody>
      </p:sp>
      <p:sp>
        <p:nvSpPr>
          <p:cNvPr id="30" name="TextBox 29"/>
          <p:cNvSpPr txBox="1"/>
          <p:nvPr userDrawn="1"/>
        </p:nvSpPr>
        <p:spPr bwMode="gray">
          <a:xfrm>
            <a:off x="7993208" y="2423680"/>
            <a:ext cx="2406315" cy="415498"/>
          </a:xfrm>
          <a:prstGeom prst="rect">
            <a:avLst/>
          </a:prstGeom>
          <a:noFill/>
        </p:spPr>
        <p:txBody>
          <a:bodyPr wrap="square" lIns="0" tIns="0" rIns="0" bIns="0" rtlCol="0">
            <a:spAutoFit/>
          </a:bodyPr>
          <a:lstStyle/>
          <a:p>
            <a:pPr>
              <a:spcBef>
                <a:spcPts val="500"/>
              </a:spcBef>
            </a:pPr>
            <a:r>
              <a:rPr lang="en-US" sz="900" i="1" dirty="0" smtClean="0">
                <a:solidFill>
                  <a:schemeClr val="bg1"/>
                </a:solidFill>
              </a:rPr>
              <a:t>Although this should be rare in following with the approved</a:t>
            </a:r>
            <a:r>
              <a:rPr lang="en-US" sz="900" i="1" baseline="0" dirty="0" smtClean="0">
                <a:solidFill>
                  <a:schemeClr val="bg1"/>
                </a:solidFill>
              </a:rPr>
              <a:t> taxonomies, the editorial label placeholder can be deleted if not needed.</a:t>
            </a:r>
            <a:endParaRPr lang="en-US" sz="900" b="1" i="1" dirty="0">
              <a:solidFill>
                <a:schemeClr val="bg1"/>
              </a:solidFill>
            </a:endParaRPr>
          </a:p>
        </p:txBody>
      </p:sp>
      <p:sp>
        <p:nvSpPr>
          <p:cNvPr id="31" name="Text Placeholder 1"/>
          <p:cNvSpPr txBox="1">
            <a:spLocks/>
          </p:cNvSpPr>
          <p:nvPr userDrawn="1"/>
        </p:nvSpPr>
        <p:spPr bwMode="gray">
          <a:xfrm>
            <a:off x="7909622" y="7708901"/>
            <a:ext cx="1823042" cy="92965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32" name="TextBox 31"/>
          <p:cNvSpPr txBox="1"/>
          <p:nvPr userDrawn="1"/>
        </p:nvSpPr>
        <p:spPr bwMode="gray">
          <a:xfrm>
            <a:off x="7993208" y="7764914"/>
            <a:ext cx="1739455" cy="200055"/>
          </a:xfrm>
          <a:prstGeom prst="rect">
            <a:avLst/>
          </a:prstGeom>
          <a:noFill/>
        </p:spPr>
        <p:txBody>
          <a:bodyPr wrap="square" lIns="0" tIns="0" rIns="0" bIns="0" rtlCol="0">
            <a:spAutoFit/>
          </a:bodyPr>
          <a:lstStyle/>
          <a:p>
            <a:pPr>
              <a:spcBef>
                <a:spcPts val="500"/>
              </a:spcBef>
            </a:pPr>
            <a:r>
              <a:rPr lang="en-US" sz="1300" b="1" dirty="0" smtClean="0">
                <a:solidFill>
                  <a:schemeClr val="bg1"/>
                </a:solidFill>
              </a:rPr>
              <a:t>No PUI cover</a:t>
            </a:r>
          </a:p>
        </p:txBody>
      </p:sp>
      <p:sp>
        <p:nvSpPr>
          <p:cNvPr id="33" name="TextBox 32"/>
          <p:cNvSpPr txBox="1"/>
          <p:nvPr userDrawn="1"/>
        </p:nvSpPr>
        <p:spPr bwMode="gray">
          <a:xfrm>
            <a:off x="7993209" y="8015007"/>
            <a:ext cx="1628910" cy="553998"/>
          </a:xfrm>
          <a:prstGeom prst="rect">
            <a:avLst/>
          </a:prstGeom>
          <a:noFill/>
        </p:spPr>
        <p:txBody>
          <a:bodyPr wrap="square" lIns="0" tIns="0" rIns="0" bIns="0" rtlCol="0">
            <a:spAutoFit/>
          </a:bodyPr>
          <a:lstStyle/>
          <a:p>
            <a:pPr>
              <a:spcBef>
                <a:spcPts val="500"/>
              </a:spcBef>
            </a:pPr>
            <a:r>
              <a:rPr lang="en-US" sz="900" i="0" dirty="0" smtClean="0">
                <a:solidFill>
                  <a:schemeClr val="bg1"/>
                </a:solidFill>
              </a:rPr>
              <a:t>This cover should be used and when</a:t>
            </a:r>
            <a:r>
              <a:rPr lang="en-US" sz="900" i="0" baseline="0" dirty="0" smtClean="0">
                <a:solidFill>
                  <a:schemeClr val="bg1"/>
                </a:solidFill>
              </a:rPr>
              <a:t> CSS has produced a separate cover and is assisting in the final stages of design.</a:t>
            </a:r>
            <a:endParaRPr lang="en-US" sz="900" b="1" i="0" dirty="0">
              <a:solidFill>
                <a:schemeClr val="bg1"/>
              </a:solidFill>
            </a:endParaRPr>
          </a:p>
        </p:txBody>
      </p:sp>
    </p:spTree>
    <p:extLst>
      <p:ext uri="{BB962C8B-B14F-4D97-AF65-F5344CB8AC3E}">
        <p14:creationId xmlns:p14="http://schemas.microsoft.com/office/powerpoint/2010/main" val="25578023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85">
          <p15:clr>
            <a:srgbClr val="FBAE40"/>
          </p15:clr>
        </p15:guide>
        <p15:guide id="2" pos="690">
          <p15:clr>
            <a:srgbClr val="FBAE40"/>
          </p15:clr>
        </p15:guide>
        <p15:guide id="3" orient="horz" pos="3258">
          <p15:clr>
            <a:srgbClr val="FBAE40"/>
          </p15:clr>
        </p15:guide>
        <p15:guide id="4" pos="38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dits &amp; Legal Caveat">
    <p:spTree>
      <p:nvGrpSpPr>
        <p:cNvPr id="1" name=""/>
        <p:cNvGrpSpPr/>
        <p:nvPr/>
      </p:nvGrpSpPr>
      <p:grpSpPr>
        <a:xfrm>
          <a:off x="0" y="0"/>
          <a:ext cx="0" cy="0"/>
          <a:chOff x="0" y="0"/>
          <a:chExt cx="0" cy="0"/>
        </a:xfrm>
      </p:grpSpPr>
      <p:sp>
        <p:nvSpPr>
          <p:cNvPr id="16" name="Title 2"/>
          <p:cNvSpPr>
            <a:spLocks noGrp="1"/>
          </p:cNvSpPr>
          <p:nvPr>
            <p:ph type="title" hasCustomPrompt="1"/>
          </p:nvPr>
        </p:nvSpPr>
        <p:spPr bwMode="gray">
          <a:xfrm>
            <a:off x="457200" y="704619"/>
            <a:ext cx="4802188" cy="307777"/>
          </a:xfrm>
        </p:spPr>
        <p:txBody>
          <a:bodyPr anchor="t" anchorCtr="0"/>
          <a:lstStyle>
            <a:lvl1pPr>
              <a:defRPr>
                <a:solidFill>
                  <a:schemeClr val="tx1"/>
                </a:solidFill>
              </a:defRPr>
            </a:lvl1pPr>
          </a:lstStyle>
          <a:p>
            <a:r>
              <a:rPr lang="en-US" dirty="0" smtClean="0"/>
              <a:t>Insert Program Name Here</a:t>
            </a:r>
          </a:p>
        </p:txBody>
      </p:sp>
      <p:sp>
        <p:nvSpPr>
          <p:cNvPr id="35" name="Text Placeholder 5"/>
          <p:cNvSpPr>
            <a:spLocks noGrp="1"/>
          </p:cNvSpPr>
          <p:nvPr>
            <p:ph type="body" sz="quarter" idx="44" hasCustomPrompt="1"/>
          </p:nvPr>
        </p:nvSpPr>
        <p:spPr bwMode="gray">
          <a:xfrm>
            <a:off x="1055179" y="1601346"/>
            <a:ext cx="420624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Project Director (click to add desired text)</a:t>
            </a:r>
          </a:p>
        </p:txBody>
      </p:sp>
      <p:sp>
        <p:nvSpPr>
          <p:cNvPr id="36" name="Text Placeholder 4"/>
          <p:cNvSpPr>
            <a:spLocks noGrp="1"/>
          </p:cNvSpPr>
          <p:nvPr>
            <p:ph type="body" sz="quarter" idx="45" hasCustomPrompt="1"/>
          </p:nvPr>
        </p:nvSpPr>
        <p:spPr bwMode="gray">
          <a:xfrm>
            <a:off x="1055179" y="1806389"/>
            <a:ext cx="420624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 here</a:t>
            </a:r>
          </a:p>
        </p:txBody>
      </p:sp>
      <p:sp>
        <p:nvSpPr>
          <p:cNvPr id="37" name="Text Placeholder 5"/>
          <p:cNvSpPr>
            <a:spLocks noGrp="1"/>
          </p:cNvSpPr>
          <p:nvPr>
            <p:ph type="body" sz="quarter" idx="46" hasCustomPrompt="1"/>
          </p:nvPr>
        </p:nvSpPr>
        <p:spPr bwMode="gray">
          <a:xfrm>
            <a:off x="1055179" y="2004675"/>
            <a:ext cx="420624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email (i.e., smithj@advisory.com)</a:t>
            </a:r>
            <a:endParaRPr lang="en-US" dirty="0"/>
          </a:p>
        </p:txBody>
      </p:sp>
      <p:sp>
        <p:nvSpPr>
          <p:cNvPr id="38" name="Text Placeholder 5"/>
          <p:cNvSpPr>
            <a:spLocks noGrp="1"/>
          </p:cNvSpPr>
          <p:nvPr>
            <p:ph type="body" sz="quarter" idx="47" hasCustomPrompt="1"/>
          </p:nvPr>
        </p:nvSpPr>
        <p:spPr bwMode="gray">
          <a:xfrm>
            <a:off x="1055179" y="2134663"/>
            <a:ext cx="420624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phone (i.e., 1-XXX-XXX-XXXX)</a:t>
            </a:r>
          </a:p>
        </p:txBody>
      </p:sp>
      <p:sp>
        <p:nvSpPr>
          <p:cNvPr id="39" name="Text Placeholder 5"/>
          <p:cNvSpPr>
            <a:spLocks noGrp="1"/>
          </p:cNvSpPr>
          <p:nvPr>
            <p:ph type="body" sz="quarter" idx="48" hasCustomPrompt="1"/>
          </p:nvPr>
        </p:nvSpPr>
        <p:spPr bwMode="gray">
          <a:xfrm>
            <a:off x="1055179" y="2569455"/>
            <a:ext cx="420624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Research Team (click to add desired text)</a:t>
            </a:r>
          </a:p>
        </p:txBody>
      </p:sp>
      <p:sp>
        <p:nvSpPr>
          <p:cNvPr id="40" name="Text Placeholder 4"/>
          <p:cNvSpPr>
            <a:spLocks noGrp="1"/>
          </p:cNvSpPr>
          <p:nvPr>
            <p:ph type="body" sz="quarter" idx="49" hasCustomPrompt="1"/>
          </p:nvPr>
        </p:nvSpPr>
        <p:spPr bwMode="gray">
          <a:xfrm>
            <a:off x="1055179" y="2778982"/>
            <a:ext cx="420624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41" name="Text Placeholder 5"/>
          <p:cNvSpPr>
            <a:spLocks noGrp="1"/>
          </p:cNvSpPr>
          <p:nvPr>
            <p:ph type="body" sz="quarter" idx="50" hasCustomPrompt="1"/>
          </p:nvPr>
        </p:nvSpPr>
        <p:spPr bwMode="gray">
          <a:xfrm>
            <a:off x="1055179" y="3232842"/>
            <a:ext cx="420624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Leadership (click to add desired text)</a:t>
            </a:r>
          </a:p>
        </p:txBody>
      </p:sp>
      <p:sp>
        <p:nvSpPr>
          <p:cNvPr id="42" name="Text Placeholder 4"/>
          <p:cNvSpPr>
            <a:spLocks noGrp="1"/>
          </p:cNvSpPr>
          <p:nvPr>
            <p:ph type="body" sz="quarter" idx="51" hasCustomPrompt="1"/>
          </p:nvPr>
        </p:nvSpPr>
        <p:spPr bwMode="gray">
          <a:xfrm>
            <a:off x="1055179" y="3442369"/>
            <a:ext cx="420624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43" name="Text Placeholder 5"/>
          <p:cNvSpPr>
            <a:spLocks noGrp="1"/>
          </p:cNvSpPr>
          <p:nvPr>
            <p:ph type="body" sz="quarter" idx="52" hasCustomPrompt="1"/>
          </p:nvPr>
        </p:nvSpPr>
        <p:spPr bwMode="gray">
          <a:xfrm>
            <a:off x="1055179" y="3896246"/>
            <a:ext cx="420624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Design Consultant (click to add desired text)</a:t>
            </a:r>
          </a:p>
        </p:txBody>
      </p:sp>
      <p:sp>
        <p:nvSpPr>
          <p:cNvPr id="44" name="Text Placeholder 4"/>
          <p:cNvSpPr>
            <a:spLocks noGrp="1"/>
          </p:cNvSpPr>
          <p:nvPr>
            <p:ph type="body" sz="quarter" idx="53" hasCustomPrompt="1"/>
          </p:nvPr>
        </p:nvSpPr>
        <p:spPr bwMode="gray">
          <a:xfrm>
            <a:off x="1055179" y="4105773"/>
            <a:ext cx="420624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cxnSp>
        <p:nvCxnSpPr>
          <p:cNvPr id="18" name="Straight Connector 17"/>
          <p:cNvCxnSpPr/>
          <p:nvPr userDrawn="1"/>
        </p:nvCxnSpPr>
        <p:spPr bwMode="gray">
          <a:xfrm>
            <a:off x="5638801" y="763588"/>
            <a:ext cx="0" cy="8118498"/>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5711821" y="754818"/>
            <a:ext cx="1572768" cy="8228968"/>
          </a:xfrm>
          <a:prstGeom prst="rect">
            <a:avLst/>
          </a:prstGeom>
          <a:noFill/>
        </p:spPr>
        <p:txBody>
          <a:bodyPr wrap="square" lIns="0" tIns="0" rIns="0" bIns="0" rtlCol="0">
            <a:noAutofit/>
          </a:bodyPr>
          <a:lstStyle/>
          <a:p>
            <a:pPr>
              <a:spcBef>
                <a:spcPts val="400"/>
              </a:spcBef>
            </a:pPr>
            <a:r>
              <a:rPr lang="en-US" sz="530" b="1" dirty="0" smtClean="0"/>
              <a:t>LEGAL</a:t>
            </a:r>
            <a:r>
              <a:rPr lang="en-US" sz="530" b="1" baseline="0" dirty="0" smtClean="0"/>
              <a:t> CAVEAT</a:t>
            </a:r>
            <a:endParaRPr lang="en-US" sz="530" b="1" dirty="0" smtClean="0"/>
          </a:p>
          <a:p>
            <a:pPr>
              <a:spcBef>
                <a:spcPts val="400"/>
              </a:spcBef>
            </a:pPr>
            <a:r>
              <a:rPr lang="en-US" sz="530" dirty="0" smtClean="0"/>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400"/>
              </a:spcBef>
            </a:pPr>
            <a:r>
              <a:rPr lang="en-US" sz="530" dirty="0" smtClean="0"/>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1200"/>
              </a:spcBef>
            </a:pPr>
            <a:r>
              <a:rPr lang="en-US" sz="530" b="1" dirty="0" smtClean="0"/>
              <a:t>IMPORTANT: Please read the following.</a:t>
            </a:r>
          </a:p>
          <a:p>
            <a:pPr>
              <a:spcBef>
                <a:spcPts val="400"/>
              </a:spcBef>
            </a:pPr>
            <a:r>
              <a:rPr lang="en-US" sz="530" dirty="0" smtClean="0"/>
              <a:t>Advisory Board has prepared this report for the exclusive use of its members. Each member acknowledges and agrees that this report and</a:t>
            </a:r>
            <a:br>
              <a:rPr lang="en-US" sz="530" dirty="0" smtClean="0"/>
            </a:br>
            <a:r>
              <a:rPr lang="en-US" sz="530" dirty="0" smtClean="0"/>
              <a:t>the information contained herein (collectively,</a:t>
            </a:r>
            <a:br>
              <a:rPr lang="en-US" sz="530" dirty="0" smtClean="0"/>
            </a:br>
            <a:r>
              <a:rPr lang="en-US" sz="530" dirty="0" smtClean="0"/>
              <a:t>the “Report”) are confidential and proprietary to Advisory Board. By accepting delivery of this Report, each member agrees to abide by the</a:t>
            </a:r>
            <a:br>
              <a:rPr lang="en-US" sz="530" dirty="0" smtClean="0"/>
            </a:br>
            <a:r>
              <a:rPr lang="en-US" sz="530" dirty="0" smtClean="0"/>
              <a:t>terms as stated herein, including the following:</a:t>
            </a:r>
          </a:p>
          <a:p>
            <a:pPr marL="112713" indent="-112713">
              <a:spcBef>
                <a:spcPts val="400"/>
              </a:spcBef>
            </a:pPr>
            <a:r>
              <a:rPr lang="en-US" sz="530" dirty="0" smtClean="0"/>
              <a:t>1.	Advisory Board owns all right, title, and interest in and to this Report. Except as stated herein, no right, license, permission, or interest of any kind in this Report is intended to be given, transferred to, or acquired by a member. Each member is authorized to use</a:t>
            </a:r>
            <a:r>
              <a:rPr lang="en-US" sz="530" baseline="0" dirty="0" smtClean="0"/>
              <a:t> </a:t>
            </a:r>
            <a:r>
              <a:rPr lang="en-US" sz="530" dirty="0" smtClean="0"/>
              <a:t>this Report only to the extent expressly authorized herein.</a:t>
            </a:r>
          </a:p>
          <a:p>
            <a:pPr marL="112713" indent="-112713">
              <a:spcBef>
                <a:spcPts val="400"/>
              </a:spcBef>
            </a:pPr>
            <a:r>
              <a:rPr lang="en-US" sz="530" dirty="0" smtClean="0"/>
              <a:t>2.	Each member shall not sell, license, republish, or post online or otherwise this Report, in part</a:t>
            </a:r>
            <a:br>
              <a:rPr lang="en-US" sz="530" dirty="0" smtClean="0"/>
            </a:br>
            <a:r>
              <a:rPr lang="en-US" sz="530" dirty="0" smtClean="0"/>
              <a:t>or in whole.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400"/>
              </a:spcBef>
            </a:pPr>
            <a:r>
              <a:rPr lang="en-US" sz="530" dirty="0" smtClean="0"/>
              <a:t>3.	Each member may make this Report available solely to those of its employees and agents</a:t>
            </a:r>
            <a:br>
              <a:rPr lang="en-US" sz="530" dirty="0" smtClean="0"/>
            </a:br>
            <a:r>
              <a:rPr lang="en-US" sz="530" dirty="0" smtClean="0"/>
              <a:t>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2713" indent="-112713">
              <a:spcBef>
                <a:spcPts val="400"/>
              </a:spcBef>
            </a:pPr>
            <a:r>
              <a:rPr lang="en-US" sz="530" dirty="0" smtClean="0"/>
              <a:t>4.	Each member shall not remove from this Report any confidential markings, copyright notices, and/or other similar indicia herein.</a:t>
            </a:r>
          </a:p>
          <a:p>
            <a:pPr marL="112713" indent="-112713">
              <a:spcBef>
                <a:spcPts val="400"/>
              </a:spcBef>
            </a:pPr>
            <a:r>
              <a:rPr lang="en-US" sz="530" dirty="0" smtClean="0"/>
              <a:t>5.	Each member is responsible for any breach of its obligations as stated herein by any of its employees or agents.</a:t>
            </a:r>
          </a:p>
          <a:p>
            <a:pPr marL="112713" indent="-112713">
              <a:spcBef>
                <a:spcPts val="400"/>
              </a:spcBef>
            </a:pPr>
            <a:r>
              <a:rPr lang="en-US" sz="530" dirty="0" smtClean="0"/>
              <a:t>6.	If a member is unwilling to abide by any of the foregoing obligations, then such member shall promptly return this Report and all copies thereof to Advisory Board.</a:t>
            </a:r>
          </a:p>
        </p:txBody>
      </p:sp>
    </p:spTree>
  </p:cSld>
  <p:clrMapOvr>
    <a:masterClrMapping/>
  </p:clrMapOvr>
  <p:extLst mod="1">
    <p:ext uri="{DCECCB84-F9BA-43D5-87BE-67443E8EF086}">
      <p15:sldGuideLst xmlns:p15="http://schemas.microsoft.com/office/powerpoint/2012/main">
        <p15:guide id="1" pos="33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7613" y="729525"/>
            <a:ext cx="6860762" cy="307777"/>
          </a:xfrm>
        </p:spPr>
        <p:txBody>
          <a:bodyPr/>
          <a:lstStyle>
            <a:lvl1pPr>
              <a:defRPr baseline="0"/>
            </a:lvl1pPr>
          </a:lstStyle>
          <a:p>
            <a:r>
              <a:rPr lang="en-US" dirty="0" smtClean="0"/>
              <a:t>Page title – Arial 20pt regular, sentence case</a:t>
            </a:r>
            <a:endParaRPr lang="en-US" dirty="0"/>
          </a:p>
        </p:txBody>
      </p:sp>
      <p:sp>
        <p:nvSpPr>
          <p:cNvPr id="4" name="Text Placeholder 3"/>
          <p:cNvSpPr>
            <a:spLocks noGrp="1"/>
          </p:cNvSpPr>
          <p:nvPr>
            <p:ph type="body" sz="quarter" idx="10" hasCustomPrompt="1"/>
          </p:nvPr>
        </p:nvSpPr>
        <p:spPr bwMode="gray">
          <a:xfrm>
            <a:off x="1074621" y="1562100"/>
            <a:ext cx="6309360" cy="5349063"/>
          </a:xfrm>
        </p:spPr>
        <p:txBody>
          <a:bodyPr>
            <a:noAutofit/>
          </a:bodyPr>
          <a:lstStyle>
            <a:lvl1pPr marL="0" marR="0" indent="0" algn="l" defTabSz="1018879" rtl="0" eaLnBrk="1" fontAlgn="auto" latinLnBrk="0" hangingPunct="1">
              <a:lnSpc>
                <a:spcPct val="100000"/>
              </a:lnSpc>
              <a:spcBef>
                <a:spcPts val="600"/>
              </a:spcBef>
              <a:spcAft>
                <a:spcPts val="0"/>
              </a:spcAft>
              <a:buClrTx/>
              <a:buSzTx/>
              <a:buFont typeface="Arial" pitchFamily="34" charset="0"/>
              <a:buNone/>
              <a:tabLst>
                <a:tab pos="6230938" algn="r"/>
              </a:tabLst>
              <a:defRPr sz="1100"/>
            </a:lvl1pPr>
            <a:lvl2pPr marL="112713" indent="0">
              <a:spcBef>
                <a:spcPts val="600"/>
              </a:spcBef>
              <a:buNone/>
              <a:defRPr sz="1100"/>
            </a:lvl2pPr>
            <a:lvl3pPr marL="230187" indent="0">
              <a:spcBef>
                <a:spcPts val="600"/>
              </a:spcBef>
              <a:buNone/>
              <a:defRPr sz="1100"/>
            </a:lvl3pPr>
            <a:lvl4pPr marL="342900" indent="0">
              <a:spcBef>
                <a:spcPts val="600"/>
              </a:spcBef>
              <a:buNone/>
              <a:defRPr sz="1100"/>
            </a:lvl4pPr>
            <a:lvl5pPr marL="458787" indent="0">
              <a:spcBef>
                <a:spcPts val="600"/>
              </a:spcBef>
              <a:buNone/>
              <a:defRPr sz="1100"/>
            </a:lvl5pPr>
          </a:lstStyle>
          <a:p>
            <a:pPr marL="0" marR="0" lvl="0" indent="0" algn="l" defTabSz="1018879" rtl="0" eaLnBrk="1" fontAlgn="auto" latinLnBrk="0" hangingPunct="1">
              <a:lnSpc>
                <a:spcPct val="100000"/>
              </a:lnSpc>
              <a:spcBef>
                <a:spcPts val="600"/>
              </a:spcBef>
              <a:spcAft>
                <a:spcPts val="0"/>
              </a:spcAft>
              <a:buClrTx/>
              <a:buSzTx/>
              <a:buFont typeface="Arial" pitchFamily="34" charset="0"/>
              <a:buNone/>
              <a:tabLst>
                <a:tab pos="6230938" algn="r"/>
              </a:tabLst>
              <a:defRPr/>
            </a:pP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br>
              <a:rPr lang="en-US" dirty="0" smtClean="0"/>
            </a:br>
            <a:r>
              <a:rPr lang="en-US" dirty="0" smtClean="0"/>
              <a:t>Type Section Title, tab, then page number, then period space, period space, etc.	. . . . . . . . . . . . . . . X</a:t>
            </a:r>
          </a:p>
        </p:txBody>
      </p:sp>
      <p:cxnSp>
        <p:nvCxnSpPr>
          <p:cNvPr id="7" name="Straight Connector 6"/>
          <p:cNvCxnSpPr/>
          <p:nvPr userDrawn="1"/>
        </p:nvCxnSpPr>
        <p:spPr bwMode="gray">
          <a:xfrm>
            <a:off x="457200" y="1066294"/>
            <a:ext cx="68611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bwMode="gray">
          <a:xfrm>
            <a:off x="7933450" y="1562100"/>
            <a:ext cx="2489481" cy="4844381"/>
          </a:xfrm>
          <a:prstGeom prst="rect">
            <a:avLst/>
          </a:prstGeom>
          <a:solidFill>
            <a:srgbClr val="009900"/>
          </a:solidFill>
        </p:spPr>
        <p:txBody>
          <a:bodyPr wrap="square" lIns="91440" rIns="91440" rtlCol="0">
            <a:noAutofit/>
          </a:bodyPr>
          <a:lstStyle/>
          <a:p>
            <a:pPr>
              <a:spcBef>
                <a:spcPts val="500"/>
              </a:spcBef>
            </a:pPr>
            <a:r>
              <a:rPr lang="en-US" sz="1500" dirty="0" smtClean="0">
                <a:solidFill>
                  <a:schemeClr val="bg1"/>
                </a:solidFill>
              </a:rPr>
              <a:t>Formatting your Table</a:t>
            </a:r>
            <a:br>
              <a:rPr lang="en-US" sz="1500" dirty="0" smtClean="0">
                <a:solidFill>
                  <a:schemeClr val="bg1"/>
                </a:solidFill>
              </a:rPr>
            </a:br>
            <a:r>
              <a:rPr lang="en-US" sz="1500" dirty="0" smtClean="0">
                <a:solidFill>
                  <a:schemeClr val="bg1"/>
                </a:solidFill>
              </a:rPr>
              <a:t>of Contents (ToC)</a:t>
            </a:r>
          </a:p>
          <a:p>
            <a:pPr>
              <a:spcBef>
                <a:spcPts val="300"/>
              </a:spcBef>
            </a:pPr>
            <a:r>
              <a:rPr lang="en-US" sz="1000" dirty="0" smtClean="0">
                <a:solidFill>
                  <a:schemeClr val="bg1"/>
                </a:solidFill>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smtClean="0">
                <a:solidFill>
                  <a:schemeClr val="bg1"/>
                </a:solidFill>
              </a:rPr>
              <a:t>Type directly</a:t>
            </a:r>
            <a:r>
              <a:rPr lang="en-US" sz="1000" baseline="0" dirty="0" smtClean="0">
                <a:solidFill>
                  <a:schemeClr val="bg1"/>
                </a:solidFill>
              </a:rPr>
              <a:t> into the </a:t>
            </a:r>
            <a:r>
              <a:rPr lang="en-US" sz="1000" baseline="0" dirty="0" err="1" smtClean="0">
                <a:solidFill>
                  <a:schemeClr val="bg1"/>
                </a:solidFill>
              </a:rPr>
              <a:t>ToC</a:t>
            </a:r>
            <a:r>
              <a:rPr lang="en-US" sz="1000" baseline="0" dirty="0" smtClean="0">
                <a:solidFill>
                  <a:schemeClr val="bg1"/>
                </a:solidFill>
              </a:rPr>
              <a:t> placeholder with what the section should be called</a:t>
            </a:r>
            <a:endParaRPr lang="en-US" sz="1000" dirty="0" smtClean="0">
              <a:solidFill>
                <a:schemeClr val="bg1"/>
              </a:solidFill>
            </a:endParaRPr>
          </a:p>
          <a:p>
            <a:pPr marL="171450" indent="-171450">
              <a:spcBef>
                <a:spcPts val="600"/>
              </a:spcBef>
              <a:buFont typeface="+mj-lt"/>
              <a:buAutoNum type="arabicParenR"/>
            </a:pPr>
            <a:r>
              <a:rPr lang="en-US" sz="1000" dirty="0" smtClean="0">
                <a:solidFill>
                  <a:schemeClr val="bg1"/>
                </a:solidFill>
              </a:rPr>
              <a:t>Hit the “Tab” key</a:t>
            </a:r>
          </a:p>
          <a:p>
            <a:pPr marL="171450" indent="-171450">
              <a:spcBef>
                <a:spcPts val="600"/>
              </a:spcBef>
              <a:buFont typeface="+mj-lt"/>
              <a:buAutoNum type="arabicParenR"/>
            </a:pPr>
            <a:r>
              <a:rPr lang="en-US" sz="1000" dirty="0" smtClean="0">
                <a:solidFill>
                  <a:schemeClr val="bg1"/>
                </a:solidFill>
              </a:rPr>
              <a:t>Type in the correct page number</a:t>
            </a:r>
          </a:p>
          <a:p>
            <a:pPr marL="171450" indent="-171450">
              <a:spcBef>
                <a:spcPts val="600"/>
              </a:spcBef>
              <a:buFont typeface="+mj-lt"/>
              <a:buAutoNum type="arabicParenR"/>
            </a:pPr>
            <a:r>
              <a:rPr lang="en-US" sz="1000" dirty="0" smtClean="0">
                <a:solidFill>
                  <a:schemeClr val="bg1"/>
                </a:solidFill>
              </a:rPr>
              <a:t>Nudge your cursor to the left with</a:t>
            </a:r>
            <a:br>
              <a:rPr lang="en-US" sz="1000" dirty="0" smtClean="0">
                <a:solidFill>
                  <a:schemeClr val="bg1"/>
                </a:solidFill>
              </a:rPr>
            </a:br>
            <a:r>
              <a:rPr lang="en-US" sz="1000" dirty="0" smtClean="0">
                <a:solidFill>
                  <a:schemeClr val="bg1"/>
                </a:solidFill>
              </a:rPr>
              <a:t>the arrow key until it is directly before the number</a:t>
            </a:r>
          </a:p>
          <a:p>
            <a:pPr marL="171450" indent="-171450">
              <a:spcBef>
                <a:spcPts val="600"/>
              </a:spcBef>
              <a:buFont typeface="+mj-lt"/>
              <a:buAutoNum type="arabicParenR"/>
            </a:pPr>
            <a:r>
              <a:rPr lang="en-US" sz="1000" dirty="0" smtClean="0">
                <a:solidFill>
                  <a:schemeClr val="bg1"/>
                </a:solidFill>
              </a:rPr>
              <a:t>Alternate between “period” and “space” until it builds back to the </a:t>
            </a:r>
            <a:r>
              <a:rPr lang="en-US" sz="1000" dirty="0" err="1" smtClean="0">
                <a:solidFill>
                  <a:schemeClr val="bg1"/>
                </a:solidFill>
              </a:rPr>
              <a:t>ToC</a:t>
            </a:r>
            <a:r>
              <a:rPr lang="en-US" sz="1000" dirty="0" smtClean="0">
                <a:solidFill>
                  <a:schemeClr val="bg1"/>
                </a:solidFill>
              </a:rPr>
              <a:t> content. This is called a “Leader” and should look something like this:</a:t>
            </a:r>
            <a:br>
              <a:rPr lang="en-US" sz="1000" dirty="0" smtClean="0">
                <a:solidFill>
                  <a:schemeClr val="bg1"/>
                </a:solidFill>
              </a:rPr>
            </a:br>
            <a:r>
              <a:rPr lang="en-US" sz="1000" dirty="0" smtClean="0">
                <a:solidFill>
                  <a:schemeClr val="bg1"/>
                </a:solidFill>
              </a:rPr>
              <a:t>( . . . . . . . . . . . . . . . . )</a:t>
            </a:r>
          </a:p>
          <a:p>
            <a:pPr marL="171450" indent="-171450">
              <a:spcBef>
                <a:spcPts val="600"/>
              </a:spcBef>
              <a:buFont typeface="+mj-lt"/>
              <a:buAutoNum type="arabicParenR"/>
            </a:pPr>
            <a:r>
              <a:rPr lang="en-US" sz="1000" dirty="0" smtClean="0">
                <a:solidFill>
                  <a:schemeClr val="bg1"/>
                </a:solidFill>
              </a:rPr>
              <a:t>Repeat steps 1–5 for each level in</a:t>
            </a:r>
            <a:br>
              <a:rPr lang="en-US" sz="1000" dirty="0" smtClean="0">
                <a:solidFill>
                  <a:schemeClr val="bg1"/>
                </a:solidFill>
              </a:rPr>
            </a:br>
            <a:r>
              <a:rPr lang="en-US" sz="1000" dirty="0" smtClean="0">
                <a:solidFill>
                  <a:schemeClr val="bg1"/>
                </a:solidFill>
              </a:rPr>
              <a:t>the ToC</a:t>
            </a:r>
          </a:p>
          <a:p>
            <a:pPr marL="171450" indent="-171450">
              <a:spcBef>
                <a:spcPts val="300"/>
              </a:spcBef>
              <a:buFont typeface="+mj-lt"/>
              <a:buAutoNum type="arabicParenR"/>
            </a:pPr>
            <a:endParaRPr lang="en-US" sz="1000" dirty="0">
              <a:solidFill>
                <a:schemeClr val="bg1"/>
              </a:solidFill>
            </a:endParaRPr>
          </a:p>
          <a:p>
            <a:pPr>
              <a:spcBef>
                <a:spcPts val="300"/>
              </a:spcBef>
            </a:pPr>
            <a:r>
              <a:rPr lang="en-US" sz="1000" dirty="0" smtClean="0">
                <a:solidFill>
                  <a:schemeClr val="bg1"/>
                </a:solidFill>
              </a:rPr>
              <a:t>NOTE: Since PPT does not have an automated feature for this and it’s quite labor intensive, it’s strongly advised that you complete the ToC last. </a:t>
            </a:r>
          </a:p>
        </p:txBody>
      </p:sp>
    </p:spTree>
    <p:extLst>
      <p:ext uri="{BB962C8B-B14F-4D97-AF65-F5344CB8AC3E}">
        <p14:creationId xmlns:p14="http://schemas.microsoft.com/office/powerpoint/2010/main" val="3469220864"/>
      </p:ext>
    </p:extLst>
  </p:cSld>
  <p:clrMapOvr>
    <a:masterClrMapping/>
  </p:clrMapOvr>
  <p:extLst mod="1">
    <p:ext uri="{DCECCB84-F9BA-43D5-87BE-67443E8EF086}">
      <p15:sldGuideLst xmlns:p15="http://schemas.microsoft.com/office/powerpoint/2012/main">
        <p15:guide id="1" pos="6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Rectangle 39"/>
          <p:cNvSpPr/>
          <p:nvPr userDrawn="1"/>
        </p:nvSpPr>
        <p:spPr bwMode="gray">
          <a:xfrm>
            <a:off x="182880" y="182881"/>
            <a:ext cx="7406639" cy="8285732"/>
          </a:xfrm>
          <a:custGeom>
            <a:avLst/>
            <a:gdLst/>
            <a:ahLst/>
            <a:cxnLst/>
            <a:rect l="l" t="t" r="r" b="b"/>
            <a:pathLst>
              <a:path w="7406639" h="8285732">
                <a:moveTo>
                  <a:pt x="0" y="0"/>
                </a:moveTo>
                <a:lnTo>
                  <a:pt x="3874934" y="0"/>
                </a:lnTo>
                <a:lnTo>
                  <a:pt x="7406639" y="5489460"/>
                </a:lnTo>
                <a:lnTo>
                  <a:pt x="7406639" y="8285732"/>
                </a:lnTo>
                <a:lnTo>
                  <a:pt x="2210169" y="8285732"/>
                </a:lnTo>
                <a:lnTo>
                  <a:pt x="0" y="4850385"/>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4" name="Rectangle 1"/>
          <p:cNvSpPr/>
          <p:nvPr userDrawn="1"/>
        </p:nvSpPr>
        <p:spPr bwMode="gray">
          <a:xfrm>
            <a:off x="457200" y="101601"/>
            <a:ext cx="5825578" cy="5606114"/>
          </a:xfrm>
          <a:custGeom>
            <a:avLst/>
            <a:gdLst>
              <a:gd name="connsiteX0" fmla="*/ 0 w 6735842"/>
              <a:gd name="connsiteY0" fmla="*/ 0 h 6479814"/>
              <a:gd name="connsiteX1" fmla="*/ 2556875 w 6735842"/>
              <a:gd name="connsiteY1" fmla="*/ 0 h 6479814"/>
              <a:gd name="connsiteX2" fmla="*/ 6735842 w 6735842"/>
              <a:gd name="connsiteY2" fmla="*/ 6479814 h 6479814"/>
              <a:gd name="connsiteX3" fmla="*/ 0 w 6735842"/>
              <a:gd name="connsiteY3" fmla="*/ 6479814 h 6479814"/>
              <a:gd name="connsiteX4" fmla="*/ 91440 w 6735842"/>
              <a:gd name="connsiteY4" fmla="*/ 91440 h 6479814"/>
              <a:gd name="connsiteX0" fmla="*/ 0 w 6735842"/>
              <a:gd name="connsiteY0" fmla="*/ 0 h 6479814"/>
              <a:gd name="connsiteX1" fmla="*/ 2556875 w 6735842"/>
              <a:gd name="connsiteY1" fmla="*/ 0 h 6479814"/>
              <a:gd name="connsiteX2" fmla="*/ 6735842 w 6735842"/>
              <a:gd name="connsiteY2" fmla="*/ 6479814 h 6479814"/>
              <a:gd name="connsiteX3" fmla="*/ 0 w 6735842"/>
              <a:gd name="connsiteY3" fmla="*/ 6479814 h 6479814"/>
              <a:gd name="connsiteX0" fmla="*/ 2556875 w 6735842"/>
              <a:gd name="connsiteY0" fmla="*/ 0 h 6479814"/>
              <a:gd name="connsiteX1" fmla="*/ 6735842 w 6735842"/>
              <a:gd name="connsiteY1" fmla="*/ 6479814 h 6479814"/>
              <a:gd name="connsiteX2" fmla="*/ 0 w 6735842"/>
              <a:gd name="connsiteY2" fmla="*/ 6479814 h 6479814"/>
              <a:gd name="connsiteX0" fmla="*/ 2556875 w 6735842"/>
              <a:gd name="connsiteY0" fmla="*/ 0 h 6479814"/>
              <a:gd name="connsiteX1" fmla="*/ 3170379 w 6735842"/>
              <a:gd name="connsiteY1" fmla="*/ 951711 h 6479814"/>
              <a:gd name="connsiteX2" fmla="*/ 6735842 w 6735842"/>
              <a:gd name="connsiteY2" fmla="*/ 6479814 h 6479814"/>
              <a:gd name="connsiteX3" fmla="*/ 0 w 6735842"/>
              <a:gd name="connsiteY3" fmla="*/ 6479814 h 6479814"/>
              <a:gd name="connsiteX0" fmla="*/ 3170379 w 6735842"/>
              <a:gd name="connsiteY0" fmla="*/ 0 h 5528103"/>
              <a:gd name="connsiteX1" fmla="*/ 6735842 w 6735842"/>
              <a:gd name="connsiteY1" fmla="*/ 5528103 h 5528103"/>
              <a:gd name="connsiteX2" fmla="*/ 0 w 6735842"/>
              <a:gd name="connsiteY2" fmla="*/ 5528103 h 5528103"/>
              <a:gd name="connsiteX0" fmla="*/ 3170379 w 6735842"/>
              <a:gd name="connsiteY0" fmla="*/ 0 h 5528103"/>
              <a:gd name="connsiteX1" fmla="*/ 6735842 w 6735842"/>
              <a:gd name="connsiteY1" fmla="*/ 5528103 h 5528103"/>
              <a:gd name="connsiteX2" fmla="*/ 991329 w 6735842"/>
              <a:gd name="connsiteY2" fmla="*/ 5522763 h 5528103"/>
              <a:gd name="connsiteX3" fmla="*/ 0 w 6735842"/>
              <a:gd name="connsiteY3" fmla="*/ 5528103 h 5528103"/>
              <a:gd name="connsiteX0" fmla="*/ 2179050 w 5744513"/>
              <a:gd name="connsiteY0" fmla="*/ 0 h 5528103"/>
              <a:gd name="connsiteX1" fmla="*/ 5744513 w 5744513"/>
              <a:gd name="connsiteY1" fmla="*/ 5528103 h 5528103"/>
              <a:gd name="connsiteX2" fmla="*/ 0 w 5744513"/>
              <a:gd name="connsiteY2" fmla="*/ 5522763 h 5528103"/>
            </a:gdLst>
            <a:ahLst/>
            <a:cxnLst>
              <a:cxn ang="0">
                <a:pos x="connsiteX0" y="connsiteY0"/>
              </a:cxn>
              <a:cxn ang="0">
                <a:pos x="connsiteX1" y="connsiteY1"/>
              </a:cxn>
              <a:cxn ang="0">
                <a:pos x="connsiteX2" y="connsiteY2"/>
              </a:cxn>
            </a:cxnLst>
            <a:rect l="l" t="t" r="r" b="b"/>
            <a:pathLst>
              <a:path w="5744513" h="5528103">
                <a:moveTo>
                  <a:pt x="2179050" y="0"/>
                </a:moveTo>
                <a:lnTo>
                  <a:pt x="5744513" y="5528103"/>
                </a:lnTo>
                <a:lnTo>
                  <a:pt x="0" y="5522763"/>
                </a:lnTo>
              </a:path>
            </a:pathLst>
          </a:custGeom>
          <a:noFill/>
          <a:ln w="317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6" name="Rectangle 1"/>
          <p:cNvSpPr/>
          <p:nvPr userDrawn="1"/>
        </p:nvSpPr>
        <p:spPr bwMode="gray">
          <a:xfrm>
            <a:off x="330200" y="88900"/>
            <a:ext cx="6028777" cy="5449335"/>
          </a:xfrm>
          <a:custGeom>
            <a:avLst/>
            <a:gdLst>
              <a:gd name="connsiteX0" fmla="*/ 0 w 6735842"/>
              <a:gd name="connsiteY0" fmla="*/ 0 h 6479814"/>
              <a:gd name="connsiteX1" fmla="*/ 2556875 w 6735842"/>
              <a:gd name="connsiteY1" fmla="*/ 0 h 6479814"/>
              <a:gd name="connsiteX2" fmla="*/ 6735842 w 6735842"/>
              <a:gd name="connsiteY2" fmla="*/ 6479814 h 6479814"/>
              <a:gd name="connsiteX3" fmla="*/ 0 w 6735842"/>
              <a:gd name="connsiteY3" fmla="*/ 6479814 h 6479814"/>
              <a:gd name="connsiteX4" fmla="*/ 91440 w 6735842"/>
              <a:gd name="connsiteY4" fmla="*/ 91440 h 6479814"/>
              <a:gd name="connsiteX0" fmla="*/ 0 w 6735842"/>
              <a:gd name="connsiteY0" fmla="*/ 0 h 6479814"/>
              <a:gd name="connsiteX1" fmla="*/ 2556875 w 6735842"/>
              <a:gd name="connsiteY1" fmla="*/ 0 h 6479814"/>
              <a:gd name="connsiteX2" fmla="*/ 6735842 w 6735842"/>
              <a:gd name="connsiteY2" fmla="*/ 6479814 h 6479814"/>
              <a:gd name="connsiteX3" fmla="*/ 0 w 6735842"/>
              <a:gd name="connsiteY3" fmla="*/ 6479814 h 6479814"/>
              <a:gd name="connsiteX0" fmla="*/ 2556875 w 6735842"/>
              <a:gd name="connsiteY0" fmla="*/ 0 h 6479814"/>
              <a:gd name="connsiteX1" fmla="*/ 6735842 w 6735842"/>
              <a:gd name="connsiteY1" fmla="*/ 6479814 h 6479814"/>
              <a:gd name="connsiteX2" fmla="*/ 0 w 6735842"/>
              <a:gd name="connsiteY2" fmla="*/ 6479814 h 6479814"/>
              <a:gd name="connsiteX0" fmla="*/ 2556875 w 6735842"/>
              <a:gd name="connsiteY0" fmla="*/ 0 h 6479814"/>
              <a:gd name="connsiteX1" fmla="*/ 3165972 w 6735842"/>
              <a:gd name="connsiteY1" fmla="*/ 964051 h 6479814"/>
              <a:gd name="connsiteX2" fmla="*/ 6735842 w 6735842"/>
              <a:gd name="connsiteY2" fmla="*/ 6479814 h 6479814"/>
              <a:gd name="connsiteX3" fmla="*/ 0 w 6735842"/>
              <a:gd name="connsiteY3" fmla="*/ 6479814 h 6479814"/>
              <a:gd name="connsiteX0" fmla="*/ 3165972 w 6735842"/>
              <a:gd name="connsiteY0" fmla="*/ 0 h 5515763"/>
              <a:gd name="connsiteX1" fmla="*/ 6735842 w 6735842"/>
              <a:gd name="connsiteY1" fmla="*/ 5515763 h 5515763"/>
              <a:gd name="connsiteX2" fmla="*/ 0 w 6735842"/>
              <a:gd name="connsiteY2" fmla="*/ 5515763 h 5515763"/>
              <a:gd name="connsiteX0" fmla="*/ 3165972 w 6735842"/>
              <a:gd name="connsiteY0" fmla="*/ 0 h 5515763"/>
              <a:gd name="connsiteX1" fmla="*/ 6735842 w 6735842"/>
              <a:gd name="connsiteY1" fmla="*/ 5515763 h 5515763"/>
              <a:gd name="connsiteX2" fmla="*/ 633574 w 6735842"/>
              <a:gd name="connsiteY2" fmla="*/ 5514715 h 5515763"/>
              <a:gd name="connsiteX3" fmla="*/ 0 w 6735842"/>
              <a:gd name="connsiteY3" fmla="*/ 5515763 h 5515763"/>
              <a:gd name="connsiteX0" fmla="*/ 2532398 w 6102268"/>
              <a:gd name="connsiteY0" fmla="*/ 0 h 5515763"/>
              <a:gd name="connsiteX1" fmla="*/ 6102268 w 6102268"/>
              <a:gd name="connsiteY1" fmla="*/ 5515763 h 5515763"/>
              <a:gd name="connsiteX2" fmla="*/ 0 w 6102268"/>
              <a:gd name="connsiteY2" fmla="*/ 5514715 h 5515763"/>
            </a:gdLst>
            <a:ahLst/>
            <a:cxnLst>
              <a:cxn ang="0">
                <a:pos x="connsiteX0" y="connsiteY0"/>
              </a:cxn>
              <a:cxn ang="0">
                <a:pos x="connsiteX1" y="connsiteY1"/>
              </a:cxn>
              <a:cxn ang="0">
                <a:pos x="connsiteX2" y="connsiteY2"/>
              </a:cxn>
            </a:cxnLst>
            <a:rect l="l" t="t" r="r" b="b"/>
            <a:pathLst>
              <a:path w="6102268" h="5515763">
                <a:moveTo>
                  <a:pt x="2532398" y="0"/>
                </a:moveTo>
                <a:lnTo>
                  <a:pt x="6102268" y="5515763"/>
                </a:lnTo>
                <a:lnTo>
                  <a:pt x="0" y="5514715"/>
                </a:lnTo>
              </a:path>
            </a:pathLst>
          </a:cu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7" name="Freeform 16"/>
          <p:cNvSpPr/>
          <p:nvPr userDrawn="1"/>
        </p:nvSpPr>
        <p:spPr bwMode="gray">
          <a:xfrm>
            <a:off x="182880" y="4978400"/>
            <a:ext cx="5352947" cy="1270000"/>
          </a:xfrm>
          <a:custGeom>
            <a:avLst/>
            <a:gdLst>
              <a:gd name="connsiteX0" fmla="*/ 0 w 5352947"/>
              <a:gd name="connsiteY0" fmla="*/ 0 h 1270000"/>
              <a:gd name="connsiteX1" fmla="*/ 5352947 w 5352947"/>
              <a:gd name="connsiteY1" fmla="*/ 0 h 1270000"/>
              <a:gd name="connsiteX2" fmla="*/ 5352947 w 5352947"/>
              <a:gd name="connsiteY2" fmla="*/ 1270000 h 1270000"/>
              <a:gd name="connsiteX3" fmla="*/ 781770 w 5352947"/>
              <a:gd name="connsiteY3" fmla="*/ 1270000 h 1270000"/>
              <a:gd name="connsiteX4" fmla="*/ 0 w 5352947"/>
              <a:gd name="connsiteY4" fmla="*/ 54866 h 12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2947" h="1270000">
                <a:moveTo>
                  <a:pt x="0" y="0"/>
                </a:moveTo>
                <a:lnTo>
                  <a:pt x="5352947" y="0"/>
                </a:lnTo>
                <a:lnTo>
                  <a:pt x="5352947" y="1270000"/>
                </a:lnTo>
                <a:lnTo>
                  <a:pt x="781770" y="1270000"/>
                </a:lnTo>
                <a:lnTo>
                  <a:pt x="0" y="54866"/>
                </a:lnTo>
                <a:close/>
              </a:path>
            </a:pathLst>
          </a:cu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2" name="Text Placeholder 5"/>
          <p:cNvSpPr>
            <a:spLocks noGrp="1"/>
          </p:cNvSpPr>
          <p:nvPr>
            <p:ph type="body" sz="quarter" idx="50" hasCustomPrompt="1"/>
          </p:nvPr>
        </p:nvSpPr>
        <p:spPr bwMode="gray">
          <a:xfrm>
            <a:off x="6906811" y="2770224"/>
            <a:ext cx="256480" cy="538609"/>
          </a:xfrm>
        </p:spPr>
        <p:txBody>
          <a:bodyPr wrap="none"/>
          <a:lstStyle>
            <a:lvl1pPr marL="0" indent="0" algn="r">
              <a:spcBef>
                <a:spcPts val="0"/>
              </a:spcBef>
              <a:buNone/>
              <a:defRPr sz="3500" b="0" i="0" spc="50" baseline="0">
                <a:solidFill>
                  <a:schemeClr val="accent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smtClean="0"/>
              <a:t>#</a:t>
            </a:r>
          </a:p>
        </p:txBody>
      </p:sp>
      <p:cxnSp>
        <p:nvCxnSpPr>
          <p:cNvPr id="22" name="Straight Connector 21"/>
          <p:cNvCxnSpPr/>
          <p:nvPr userDrawn="1"/>
        </p:nvCxnSpPr>
        <p:spPr bwMode="gray">
          <a:xfrm>
            <a:off x="7303257" y="458788"/>
            <a:ext cx="0" cy="2759521"/>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bwMode="gray">
          <a:xfrm>
            <a:off x="182880" y="0"/>
            <a:ext cx="4055633" cy="18288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1" name="Title 1"/>
          <p:cNvSpPr>
            <a:spLocks noGrp="1"/>
          </p:cNvSpPr>
          <p:nvPr>
            <p:ph type="title" hasCustomPrompt="1"/>
          </p:nvPr>
        </p:nvSpPr>
        <p:spPr bwMode="gray">
          <a:xfrm>
            <a:off x="1584633" y="5122355"/>
            <a:ext cx="3951194" cy="692497"/>
          </a:xfrm>
        </p:spPr>
        <p:txBody>
          <a:bodyPr/>
          <a:lstStyle>
            <a:lvl1pPr marL="284163" indent="-284163">
              <a:lnSpc>
                <a:spcPct val="90000"/>
              </a:lnSpc>
              <a:buClr>
                <a:schemeClr val="accent6"/>
              </a:buClr>
              <a:buSzPct val="75000"/>
              <a:buFont typeface="Arial" panose="020B0604020202020204" pitchFamily="34" charset="0"/>
              <a:buChar char="►"/>
              <a:defRPr sz="2500" b="0">
                <a:solidFill>
                  <a:schemeClr val="tx1"/>
                </a:solidFill>
              </a:defRPr>
            </a:lvl1pPr>
          </a:lstStyle>
          <a:p>
            <a:r>
              <a:rPr lang="en-US" dirty="0" smtClean="0"/>
              <a:t>Divider title – Arial 25pt regular, sentence case</a:t>
            </a:r>
          </a:p>
        </p:txBody>
      </p:sp>
      <p:sp>
        <p:nvSpPr>
          <p:cNvPr id="12" name="Text Placeholder 3"/>
          <p:cNvSpPr>
            <a:spLocks noGrp="1"/>
          </p:cNvSpPr>
          <p:nvPr>
            <p:ph type="body" sz="quarter" idx="47" hasCustomPrompt="1"/>
          </p:nvPr>
        </p:nvSpPr>
        <p:spPr bwMode="gray">
          <a:xfrm>
            <a:off x="1886921" y="5949809"/>
            <a:ext cx="3655084" cy="184666"/>
          </a:xfrm>
        </p:spPr>
        <p:txBody>
          <a:bodyPr/>
          <a:lstStyle>
            <a:lvl1pPr marL="0" indent="0">
              <a:spcBef>
                <a:spcPts val="0"/>
              </a:spcBef>
              <a:buNone/>
              <a:defRPr sz="12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Divider subtitle – Arial 12pt regular</a:t>
            </a:r>
          </a:p>
        </p:txBody>
      </p:sp>
      <p:sp>
        <p:nvSpPr>
          <p:cNvPr id="13" name="Text Placeholder 5"/>
          <p:cNvSpPr>
            <a:spLocks noGrp="1"/>
          </p:cNvSpPr>
          <p:nvPr>
            <p:ph type="body" sz="quarter" idx="48" hasCustomPrompt="1"/>
          </p:nvPr>
        </p:nvSpPr>
        <p:spPr bwMode="gray">
          <a:xfrm>
            <a:off x="6021244" y="2627585"/>
            <a:ext cx="1141338" cy="138499"/>
          </a:xfrm>
        </p:spPr>
        <p:txBody>
          <a:bodyPr wrap="none" rIns="0"/>
          <a:lstStyle>
            <a:lvl1pPr marL="0" indent="0" algn="r">
              <a:spcBef>
                <a:spcPts val="0"/>
              </a:spcBef>
              <a:buNone/>
              <a:defRPr sz="900" b="1" i="0"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smtClean="0"/>
              <a:t>insert section type</a:t>
            </a:r>
          </a:p>
        </p:txBody>
      </p:sp>
      <p:sp>
        <p:nvSpPr>
          <p:cNvPr id="34" name="Text Placeholder 7"/>
          <p:cNvSpPr>
            <a:spLocks noGrp="1"/>
          </p:cNvSpPr>
          <p:nvPr>
            <p:ph type="body" sz="quarter" idx="51" hasCustomPrompt="1"/>
          </p:nvPr>
        </p:nvSpPr>
        <p:spPr bwMode="gray">
          <a:xfrm>
            <a:off x="2625725" y="6506537"/>
            <a:ext cx="2081968" cy="1269578"/>
          </a:xfrm>
        </p:spPr>
        <p:txBody>
          <a:bodyPr anchor="t" anchorCtr="0"/>
          <a:lstStyle>
            <a:lvl1pPr>
              <a:spcBef>
                <a:spcPts val="500"/>
              </a:spcBef>
              <a:defRPr/>
            </a:lvl1pPr>
            <a:lvl2pPr>
              <a:spcBef>
                <a:spcPts val="500"/>
              </a:spcBef>
              <a:defRPr/>
            </a:lvl2pPr>
            <a:lvl3pPr>
              <a:spcBef>
                <a:spcPts val="500"/>
              </a:spcBef>
              <a:defRPr/>
            </a:lvl3pPr>
            <a:lvl4pPr>
              <a:spcBef>
                <a:spcPts val="500"/>
              </a:spcBef>
              <a:defRPr/>
            </a:lvl4pPr>
            <a:lvl5pPr>
              <a:spcBef>
                <a:spcPts val="300"/>
              </a:spcBef>
              <a:defRPr/>
            </a:lvl5pPr>
          </a:lstStyle>
          <a:p>
            <a:pPr lvl="0"/>
            <a:r>
              <a:rPr lang="en-US" dirty="0" smtClean="0"/>
              <a:t>Bulleted text, if needed – Arial 10pt regular. Nine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p:txBody>
      </p:sp>
      <p:sp>
        <p:nvSpPr>
          <p:cNvPr id="18" name="Text Placeholder 1"/>
          <p:cNvSpPr txBox="1">
            <a:spLocks/>
          </p:cNvSpPr>
          <p:nvPr userDrawn="1"/>
        </p:nvSpPr>
        <p:spPr bwMode="gray">
          <a:xfrm>
            <a:off x="7933450" y="458788"/>
            <a:ext cx="1747667" cy="290335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100" b="1" dirty="0" smtClean="0">
                <a:solidFill>
                  <a:schemeClr val="bg1"/>
                </a:solidFill>
              </a:rPr>
              <a:t>What’s a section type?</a:t>
            </a:r>
          </a:p>
          <a:p>
            <a:pPr marL="0" indent="0">
              <a:spcBef>
                <a:spcPts val="300"/>
              </a:spcBef>
              <a:buFont typeface="+mj-lt"/>
              <a:buNone/>
            </a:pPr>
            <a:r>
              <a:rPr lang="en-US" sz="900" b="0" dirty="0" smtClean="0">
                <a:solidFill>
                  <a:schemeClr val="bg1"/>
                </a:solidFill>
              </a:rPr>
              <a:t>Section types</a:t>
            </a:r>
            <a:r>
              <a:rPr lang="en-US" sz="900" b="0" baseline="0" dirty="0" smtClean="0">
                <a:solidFill>
                  <a:schemeClr val="bg1"/>
                </a:solidFill>
              </a:rPr>
              <a:t> can be anything that you want to consider the section following the divider as:</a:t>
            </a:r>
          </a:p>
          <a:p>
            <a:pPr marL="117475" indent="-117475">
              <a:spcBef>
                <a:spcPts val="500"/>
              </a:spcBef>
              <a:buFont typeface="Arial" panose="020B0604020202020204" pitchFamily="34" charset="0"/>
              <a:buChar char="•"/>
            </a:pPr>
            <a:r>
              <a:rPr lang="en-US" sz="900" b="0" baseline="0" dirty="0" smtClean="0">
                <a:solidFill>
                  <a:schemeClr val="bg1"/>
                </a:solidFill>
              </a:rPr>
              <a:t>Section</a:t>
            </a:r>
          </a:p>
          <a:p>
            <a:pPr marL="117475" indent="-117475">
              <a:spcBef>
                <a:spcPts val="200"/>
              </a:spcBef>
              <a:buFont typeface="Arial" panose="020B0604020202020204" pitchFamily="34" charset="0"/>
              <a:buChar char="•"/>
            </a:pPr>
            <a:r>
              <a:rPr lang="en-US" sz="900" b="0" baseline="0" dirty="0" smtClean="0">
                <a:solidFill>
                  <a:schemeClr val="bg1"/>
                </a:solidFill>
              </a:rPr>
              <a:t>Chapter</a:t>
            </a:r>
          </a:p>
          <a:p>
            <a:pPr marL="117475" indent="-117475">
              <a:spcBef>
                <a:spcPts val="200"/>
              </a:spcBef>
              <a:buFont typeface="Arial" panose="020B0604020202020204" pitchFamily="34" charset="0"/>
              <a:buChar char="•"/>
            </a:pPr>
            <a:r>
              <a:rPr lang="en-US" sz="900" b="0" baseline="0" dirty="0" smtClean="0">
                <a:solidFill>
                  <a:schemeClr val="bg1"/>
                </a:solidFill>
              </a:rPr>
              <a:t>Essay</a:t>
            </a:r>
          </a:p>
          <a:p>
            <a:pPr marL="117475" indent="-117475">
              <a:spcBef>
                <a:spcPts val="200"/>
              </a:spcBef>
              <a:buFont typeface="Arial" panose="020B0604020202020204" pitchFamily="34" charset="0"/>
              <a:buChar char="•"/>
            </a:pPr>
            <a:r>
              <a:rPr lang="en-US" sz="900" b="0" baseline="0" dirty="0" smtClean="0">
                <a:solidFill>
                  <a:schemeClr val="bg1"/>
                </a:solidFill>
              </a:rPr>
              <a:t>Appendix</a:t>
            </a:r>
          </a:p>
          <a:p>
            <a:pPr marL="117475" indent="-117475">
              <a:spcBef>
                <a:spcPts val="200"/>
              </a:spcBef>
              <a:buFont typeface="Arial" panose="020B0604020202020204" pitchFamily="34" charset="0"/>
              <a:buChar char="•"/>
            </a:pPr>
            <a:r>
              <a:rPr lang="en-US" sz="900" b="0" baseline="0" dirty="0" smtClean="0">
                <a:solidFill>
                  <a:schemeClr val="bg1"/>
                </a:solidFill>
              </a:rPr>
              <a:t>Etc.</a:t>
            </a:r>
          </a:p>
          <a:p>
            <a:pPr marL="0" marR="0" lvl="0" indent="0" algn="l" defTabSz="64008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900" b="1" i="0" baseline="0" dirty="0" smtClean="0">
                <a:solidFill>
                  <a:schemeClr val="bg1"/>
                </a:solidFill>
              </a:rPr>
              <a:t>Section label but no #?</a:t>
            </a:r>
          </a:p>
          <a:p>
            <a:pPr marL="0" marR="0" lvl="0" indent="0" algn="l" defTabSz="64008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900" b="0" i="1" baseline="0" dirty="0" smtClean="0">
                <a:solidFill>
                  <a:schemeClr val="bg1"/>
                </a:solidFill>
              </a:rPr>
              <a:t>If section label is needed but not #, delete number box and bottom align label to red line.</a:t>
            </a:r>
          </a:p>
          <a:p>
            <a:pPr marL="0" marR="0" lvl="0" indent="0" algn="l" defTabSz="64008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900" b="1" i="0" baseline="0" dirty="0" smtClean="0">
                <a:solidFill>
                  <a:schemeClr val="bg1"/>
                </a:solidFill>
              </a:rPr>
              <a:t>No label or #?</a:t>
            </a:r>
          </a:p>
          <a:p>
            <a:pPr marL="0" marR="0" lvl="0" indent="0" algn="l" defTabSz="64008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900" b="0" i="1" baseline="0" dirty="0" smtClean="0">
                <a:solidFill>
                  <a:schemeClr val="bg1"/>
                </a:solidFill>
              </a:rPr>
              <a:t>You may ignore the placeholder text boxes.</a:t>
            </a:r>
          </a:p>
        </p:txBody>
      </p:sp>
    </p:spTree>
  </p:cSld>
  <p:clrMapOvr>
    <a:masterClrMapping/>
  </p:clrMapOvr>
  <p:extLst mod="1">
    <p:ext uri="{DCECCB84-F9BA-43D5-87BE-67443E8EF086}">
      <p15:sldGuideLst xmlns:p15="http://schemas.microsoft.com/office/powerpoint/2012/main">
        <p15:guide id="1" orient="horz" pos="3666" userDrawn="1">
          <p15:clr>
            <a:srgbClr val="FBAE40"/>
          </p15:clr>
        </p15:guide>
        <p15:guide id="2" orient="horz" pos="3747" userDrawn="1">
          <p15:clr>
            <a:srgbClr val="FBAE40"/>
          </p15:clr>
        </p15:guide>
        <p15:guide id="3" pos="11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23" name="Straight Connector 22"/>
          <p:cNvCxnSpPr/>
          <p:nvPr userDrawn="1"/>
        </p:nvCxnSpPr>
        <p:spPr bwMode="gray">
          <a:xfrm>
            <a:off x="457200" y="1066294"/>
            <a:ext cx="68611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bwMode="gray">
          <a:xfrm>
            <a:off x="457612" y="729525"/>
            <a:ext cx="6858000" cy="307777"/>
          </a:xfrm>
        </p:spPr>
        <p:txBody>
          <a:bodyPr/>
          <a:lstStyle>
            <a:lvl1pPr>
              <a:defRPr/>
            </a:lvl1pPr>
          </a:lstStyle>
          <a:p>
            <a:r>
              <a:rPr lang="en-US" dirty="0" smtClean="0"/>
              <a:t>Page title – Arial 20pt regular, sentence case</a:t>
            </a:r>
            <a:endParaRPr lang="en-US" dirty="0"/>
          </a:p>
        </p:txBody>
      </p:sp>
      <p:sp>
        <p:nvSpPr>
          <p:cNvPr id="9" name="Text Placeholder 4"/>
          <p:cNvSpPr>
            <a:spLocks noGrp="1"/>
          </p:cNvSpPr>
          <p:nvPr>
            <p:ph type="body" sz="quarter" idx="25" hasCustomPrompt="1"/>
          </p:nvPr>
        </p:nvSpPr>
        <p:spPr bwMode="gray">
          <a:xfrm>
            <a:off x="457200" y="1135856"/>
            <a:ext cx="6858412" cy="230832"/>
          </a:xfrm>
        </p:spPr>
        <p:txBody>
          <a:bodyPr/>
          <a:lstStyle>
            <a:lvl1pPr marL="0" indent="0">
              <a:spcBef>
                <a:spcPts val="0"/>
              </a:spcBef>
              <a:buNone/>
              <a:defRPr sz="15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Page subtitle – Arial 15pt regular, sentence case</a:t>
            </a:r>
          </a:p>
        </p:txBody>
      </p:sp>
      <p:sp>
        <p:nvSpPr>
          <p:cNvPr id="10" name="Text Placeholder 4"/>
          <p:cNvSpPr>
            <a:spLocks noGrp="1"/>
          </p:cNvSpPr>
          <p:nvPr>
            <p:ph type="body" sz="quarter" idx="26" hasCustomPrompt="1"/>
          </p:nvPr>
        </p:nvSpPr>
        <p:spPr bwMode="gray">
          <a:xfrm>
            <a:off x="457612" y="458112"/>
            <a:ext cx="2926080" cy="138499"/>
          </a:xfrm>
        </p:spPr>
        <p:txBody>
          <a:bodyPr/>
          <a:lstStyle>
            <a:lvl1pPr marL="0" indent="0">
              <a:spcBef>
                <a:spcPts val="0"/>
              </a:spcBef>
              <a:buNone/>
              <a:defRPr sz="900">
                <a:solidFill>
                  <a:schemeClr val="tx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sentence case</a:t>
            </a:r>
          </a:p>
        </p:txBody>
      </p:sp>
      <p:sp>
        <p:nvSpPr>
          <p:cNvPr id="11" name="Text Placeholder 6"/>
          <p:cNvSpPr>
            <a:spLocks noGrp="1"/>
          </p:cNvSpPr>
          <p:nvPr>
            <p:ph type="body" sz="quarter" idx="27" hasCustomPrompt="1"/>
          </p:nvPr>
        </p:nvSpPr>
        <p:spPr bwMode="gray">
          <a:xfrm>
            <a:off x="5961888" y="9321156"/>
            <a:ext cx="1353312" cy="230832"/>
          </a:xfrm>
        </p:spPr>
        <p:txBody>
          <a:bodyPr rIns="0" bIns="0"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2" name="Text Placeholder 6"/>
          <p:cNvSpPr>
            <a:spLocks noGrp="1"/>
          </p:cNvSpPr>
          <p:nvPr>
            <p:ph type="body" sz="quarter" idx="28" hasCustomPrompt="1"/>
          </p:nvPr>
        </p:nvSpPr>
        <p:spPr bwMode="gray">
          <a:xfrm>
            <a:off x="457200" y="9398100"/>
            <a:ext cx="2615184" cy="153888"/>
          </a:xfrm>
        </p:spPr>
        <p:txBody>
          <a:bodyPr lIns="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Tree>
  </p:cSld>
  <p:clrMapOvr>
    <a:masterClrMapping/>
  </p:clrMapOvr>
  <p:extLst mod="1">
    <p:ext uri="{DCECCB84-F9BA-43D5-87BE-67443E8EF086}">
      <p15:sldGuideLst xmlns:p15="http://schemas.microsoft.com/office/powerpoint/2012/main">
        <p15:guide id="1" orient="horz" pos="656" userDrawn="1">
          <p15:clr>
            <a:srgbClr val="FBAE40"/>
          </p15:clr>
        </p15:guide>
        <p15:guide id="2" orient="horz" pos="7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3" name="Text Placeholder 3"/>
          <p:cNvSpPr>
            <a:spLocks noGrp="1"/>
          </p:cNvSpPr>
          <p:nvPr>
            <p:ph type="body" sz="quarter" idx="28" hasCustomPrompt="1"/>
          </p:nvPr>
        </p:nvSpPr>
        <p:spPr bwMode="gray">
          <a:xfrm>
            <a:off x="457611" y="1135856"/>
            <a:ext cx="6858000" cy="230832"/>
          </a:xfrm>
        </p:spPr>
        <p:txBody>
          <a:bodyPr/>
          <a:lstStyle>
            <a:lvl1pPr marL="0" indent="0">
              <a:spcBef>
                <a:spcPts val="0"/>
              </a:spcBef>
              <a:buNone/>
              <a:defRPr sz="1500">
                <a:solidFill>
                  <a:schemeClr val="accent3"/>
                </a:solidFill>
              </a:defRPr>
            </a:lvl1pPr>
          </a:lstStyle>
          <a:p>
            <a:pPr lvl="0"/>
            <a:r>
              <a:rPr lang="en-US" dirty="0" smtClean="0"/>
              <a:t>Page subtitle – Arial 15pt regular, sentence case</a:t>
            </a:r>
          </a:p>
        </p:txBody>
      </p:sp>
      <p:sp>
        <p:nvSpPr>
          <p:cNvPr id="14" name="Text Placeholder 7"/>
          <p:cNvSpPr>
            <a:spLocks noGrp="1"/>
          </p:cNvSpPr>
          <p:nvPr>
            <p:ph type="body" sz="quarter" idx="29" hasCustomPrompt="1"/>
          </p:nvPr>
        </p:nvSpPr>
        <p:spPr bwMode="gray">
          <a:xfrm>
            <a:off x="457612" y="458112"/>
            <a:ext cx="2926080" cy="138499"/>
          </a:xfrm>
        </p:spPr>
        <p:txBody>
          <a:bodyPr/>
          <a:lstStyle>
            <a:lvl1pPr marL="0" indent="0">
              <a:spcBef>
                <a:spcPts val="0"/>
              </a:spcBef>
              <a:buNone/>
              <a:defRPr sz="900" baseline="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smtClean="0"/>
              <a:t>Top kicker – Arial 9pt regular, sentence case</a:t>
            </a:r>
          </a:p>
        </p:txBody>
      </p:sp>
      <p:sp>
        <p:nvSpPr>
          <p:cNvPr id="3" name="Text Placeholder 2"/>
          <p:cNvSpPr>
            <a:spLocks noGrp="1"/>
          </p:cNvSpPr>
          <p:nvPr>
            <p:ph type="body" sz="quarter" idx="36" hasCustomPrompt="1"/>
          </p:nvPr>
        </p:nvSpPr>
        <p:spPr bwMode="gray">
          <a:xfrm>
            <a:off x="713581" y="1743572"/>
            <a:ext cx="5943600" cy="979564"/>
          </a:xfrm>
        </p:spPr>
        <p:txBody>
          <a:bodyPr>
            <a:noAutofit/>
          </a:bodyPr>
          <a:lstStyle>
            <a:lvl1pPr marL="0" marR="0" indent="0" algn="l" defTabSz="1018879" rtl="0" eaLnBrk="1" fontAlgn="auto" latinLnBrk="0" hangingPunct="1">
              <a:lnSpc>
                <a:spcPct val="110000"/>
              </a:lnSpc>
              <a:spcBef>
                <a:spcPts val="800"/>
              </a:spcBef>
              <a:spcAft>
                <a:spcPts val="0"/>
              </a:spcAft>
              <a:buClrTx/>
              <a:buSzTx/>
              <a:buFont typeface="Arial" pitchFamily="34" charset="0"/>
              <a:buNone/>
              <a:tabLst/>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marL="0" marR="0" lvl="0" indent="0" algn="l" defTabSz="1018879" rtl="0" eaLnBrk="1" fontAlgn="auto" latinLnBrk="0" hangingPunct="1">
              <a:lnSpc>
                <a:spcPct val="110000"/>
              </a:lnSpc>
              <a:spcBef>
                <a:spcPts val="800"/>
              </a:spcBef>
              <a:spcAft>
                <a:spcPts val="0"/>
              </a:spcAft>
              <a:buClrTx/>
              <a:buSzTx/>
              <a:buFont typeface="Arial" pitchFamily="34" charset="0"/>
              <a:buNone/>
              <a:tabLst/>
              <a:defRPr/>
            </a:pPr>
            <a:r>
              <a:rPr lang="en-US" dirty="0" smtClean="0"/>
              <a:t>DO NOT ALTER BOX PLACEMENT OR WIDTH           Section text – Arial 10pt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Text Placeholder 4"/>
          <p:cNvSpPr>
            <a:spLocks noGrp="1"/>
          </p:cNvSpPr>
          <p:nvPr>
            <p:ph type="body" sz="quarter" idx="37" hasCustomPrompt="1"/>
          </p:nvPr>
        </p:nvSpPr>
        <p:spPr bwMode="gray">
          <a:xfrm>
            <a:off x="713581" y="7253618"/>
            <a:ext cx="5943600" cy="1311962"/>
          </a:xfrm>
        </p:spPr>
        <p:txBody>
          <a:bodyPr>
            <a:noAutofit/>
          </a:bodyPr>
          <a:lstStyle>
            <a:lvl1pPr marL="0" indent="0">
              <a:lnSpc>
                <a:spcPct val="110000"/>
              </a:lnSpc>
              <a:spcBef>
                <a:spcPts val="800"/>
              </a:spcBef>
              <a:buNone/>
              <a:defRPr baseline="0">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smtClean="0"/>
              <a:t>DO NOT ALTER BOX PLACEMENT OR WIDTH            Section text – Arial 10pt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7" name="Picture Placeholder 6"/>
          <p:cNvSpPr>
            <a:spLocks noGrp="1"/>
          </p:cNvSpPr>
          <p:nvPr>
            <p:ph type="pic" sz="quarter" idx="38" hasCustomPrompt="1"/>
          </p:nvPr>
        </p:nvSpPr>
        <p:spPr bwMode="gray">
          <a:xfrm>
            <a:off x="713581" y="3115047"/>
            <a:ext cx="5760720" cy="379476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smtClean="0"/>
              <a:t>SLIDE REGION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Delete this box after</a:t>
            </a:r>
            <a:br>
              <a:rPr lang="en-US" dirty="0" smtClean="0"/>
            </a:br>
            <a:r>
              <a:rPr lang="en-US" dirty="0" smtClean="0"/>
              <a:t>copying and pasting slide content.</a:t>
            </a:r>
            <a:endParaRPr lang="en-US" dirty="0"/>
          </a:p>
        </p:txBody>
      </p:sp>
      <p:sp>
        <p:nvSpPr>
          <p:cNvPr id="25" name="Text Placeholder 6"/>
          <p:cNvSpPr>
            <a:spLocks noGrp="1"/>
          </p:cNvSpPr>
          <p:nvPr>
            <p:ph type="body" sz="quarter" idx="43" hasCustomPrompt="1"/>
          </p:nvPr>
        </p:nvSpPr>
        <p:spPr bwMode="gray">
          <a:xfrm>
            <a:off x="5962299" y="9321156"/>
            <a:ext cx="1353312" cy="230832"/>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6" name="Text Placeholder 6"/>
          <p:cNvSpPr>
            <a:spLocks noGrp="1"/>
          </p:cNvSpPr>
          <p:nvPr>
            <p:ph type="body" sz="quarter" idx="44" hasCustomPrompt="1"/>
          </p:nvPr>
        </p:nvSpPr>
        <p:spPr bwMode="gray">
          <a:xfrm>
            <a:off x="457199" y="9398101"/>
            <a:ext cx="2615184" cy="153888"/>
          </a:xfrm>
        </p:spPr>
        <p:txBody>
          <a:bodyPr anchor="b" anchorCtr="0"/>
          <a:lstStyle>
            <a:lvl1pPr marL="91440" indent="-9144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457611" y="729525"/>
            <a:ext cx="6858000" cy="307777"/>
          </a:xfrm>
        </p:spPr>
        <p:txBody>
          <a:bodyPr/>
          <a:lstStyle>
            <a:lvl1pPr>
              <a:defRPr baseline="0"/>
            </a:lvl1pPr>
          </a:lstStyle>
          <a:p>
            <a:r>
              <a:rPr lang="en-US" dirty="0" smtClean="0"/>
              <a:t>Page title – Arial 20pt regular, sentence case</a:t>
            </a:r>
            <a:endParaRPr lang="en-US" dirty="0"/>
          </a:p>
        </p:txBody>
      </p:sp>
      <p:cxnSp>
        <p:nvCxnSpPr>
          <p:cNvPr id="12" name="Straight Connector 11"/>
          <p:cNvCxnSpPr/>
          <p:nvPr userDrawn="1"/>
        </p:nvCxnSpPr>
        <p:spPr bwMode="gray">
          <a:xfrm>
            <a:off x="457200" y="1066294"/>
            <a:ext cx="68611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0185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7">
          <p15:clr>
            <a:srgbClr val="FBAE40"/>
          </p15:clr>
        </p15:guide>
        <p15:guide id="2" pos="449" userDrawn="1">
          <p15:clr>
            <a:srgbClr val="FBAE40"/>
          </p15:clr>
        </p15:guide>
        <p15:guide id="0" orient="horz" pos="716" userDrawn="1">
          <p15:clr>
            <a:srgbClr val="FBAE40"/>
          </p15:clr>
        </p15:guide>
        <p15:guide id="3" orient="horz" pos="6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13" name="Text Placeholder 3"/>
          <p:cNvSpPr>
            <a:spLocks noGrp="1"/>
          </p:cNvSpPr>
          <p:nvPr>
            <p:ph type="body" sz="quarter" idx="28" hasCustomPrompt="1"/>
          </p:nvPr>
        </p:nvSpPr>
        <p:spPr bwMode="gray">
          <a:xfrm>
            <a:off x="457611" y="1135856"/>
            <a:ext cx="6858000" cy="230832"/>
          </a:xfrm>
        </p:spPr>
        <p:txBody>
          <a:bodyPr/>
          <a:lstStyle>
            <a:lvl1pPr marL="0" indent="0">
              <a:spcBef>
                <a:spcPts val="0"/>
              </a:spcBef>
              <a:buNone/>
              <a:defRPr sz="1500">
                <a:solidFill>
                  <a:schemeClr val="accent3"/>
                </a:solidFill>
              </a:defRPr>
            </a:lvl1pPr>
          </a:lstStyle>
          <a:p>
            <a:pPr lvl="0"/>
            <a:r>
              <a:rPr lang="en-US" dirty="0" smtClean="0"/>
              <a:t>Page subtitle – Arial 15pt regular, sentence case</a:t>
            </a:r>
          </a:p>
        </p:txBody>
      </p:sp>
      <p:sp>
        <p:nvSpPr>
          <p:cNvPr id="14" name="Text Placeholder 7"/>
          <p:cNvSpPr>
            <a:spLocks noGrp="1"/>
          </p:cNvSpPr>
          <p:nvPr>
            <p:ph type="body" sz="quarter" idx="29" hasCustomPrompt="1"/>
          </p:nvPr>
        </p:nvSpPr>
        <p:spPr bwMode="gray">
          <a:xfrm>
            <a:off x="457612" y="458112"/>
            <a:ext cx="2926080" cy="138499"/>
          </a:xfrm>
        </p:spPr>
        <p:txBody>
          <a:bodyPr/>
          <a:lstStyle>
            <a:lvl1pPr marL="0" indent="0">
              <a:spcBef>
                <a:spcPts val="0"/>
              </a:spcBef>
              <a:buNone/>
              <a:defRPr sz="900" baseline="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smtClean="0"/>
              <a:t>Top kicker – Arial 9pt regular, sentence case</a:t>
            </a:r>
          </a:p>
        </p:txBody>
      </p:sp>
      <p:sp>
        <p:nvSpPr>
          <p:cNvPr id="3" name="Text Placeholder 2"/>
          <p:cNvSpPr>
            <a:spLocks noGrp="1"/>
          </p:cNvSpPr>
          <p:nvPr>
            <p:ph type="body" sz="quarter" idx="36" hasCustomPrompt="1"/>
          </p:nvPr>
        </p:nvSpPr>
        <p:spPr bwMode="gray">
          <a:xfrm>
            <a:off x="713581" y="1743572"/>
            <a:ext cx="5943600" cy="3046988"/>
          </a:xfrm>
        </p:spPr>
        <p:txBody>
          <a:bodyPr>
            <a:spAutoFit/>
          </a:bodyPr>
          <a:lstStyle>
            <a:lvl1pPr marL="0" marR="0" indent="0" algn="l" defTabSz="1018879" rtl="0" eaLnBrk="1" fontAlgn="auto" latinLnBrk="0" hangingPunct="1">
              <a:lnSpc>
                <a:spcPct val="110000"/>
              </a:lnSpc>
              <a:spcBef>
                <a:spcPts val="800"/>
              </a:spcBef>
              <a:spcAft>
                <a:spcPts val="0"/>
              </a:spcAft>
              <a:buClrTx/>
              <a:buSzTx/>
              <a:buFont typeface="Arial" pitchFamily="34" charset="0"/>
              <a:buNone/>
              <a:tabLst/>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marL="0" marR="0" lvl="0" indent="0" algn="l" defTabSz="1018879" rtl="0" eaLnBrk="1" fontAlgn="auto" latinLnBrk="0" hangingPunct="1">
              <a:lnSpc>
                <a:spcPct val="110000"/>
              </a:lnSpc>
              <a:spcBef>
                <a:spcPts val="800"/>
              </a:spcBef>
              <a:spcAft>
                <a:spcPts val="0"/>
              </a:spcAft>
              <a:buClrTx/>
              <a:buSzTx/>
              <a:buFont typeface="Arial" pitchFamily="34" charset="0"/>
              <a:buNone/>
              <a:tabLst/>
              <a:defRPr/>
            </a:pPr>
            <a:r>
              <a:rPr lang="en-US" dirty="0" smtClean="0"/>
              <a:t>DO NOT ALTER BOX PLACEMENT OR WIDTH           Section text – Arial 10pt regular. Click to add  MAX NUMBER OF LINES IS 18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7" name="Picture Placeholder 6"/>
          <p:cNvSpPr>
            <a:spLocks noGrp="1"/>
          </p:cNvSpPr>
          <p:nvPr>
            <p:ph type="pic" sz="quarter" idx="38" hasCustomPrompt="1"/>
          </p:nvPr>
        </p:nvSpPr>
        <p:spPr bwMode="gray">
          <a:xfrm>
            <a:off x="713581" y="5102768"/>
            <a:ext cx="5760720" cy="379476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smtClean="0"/>
              <a:t>SLIDE REGION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Delete this box after</a:t>
            </a:r>
            <a:br>
              <a:rPr lang="en-US" dirty="0" smtClean="0"/>
            </a:br>
            <a:r>
              <a:rPr lang="en-US" dirty="0" smtClean="0"/>
              <a:t>copying and pasting slide content.</a:t>
            </a:r>
            <a:endParaRPr lang="en-US" dirty="0"/>
          </a:p>
        </p:txBody>
      </p:sp>
      <p:sp>
        <p:nvSpPr>
          <p:cNvPr id="25" name="Text Placeholder 6"/>
          <p:cNvSpPr>
            <a:spLocks noGrp="1"/>
          </p:cNvSpPr>
          <p:nvPr>
            <p:ph type="body" sz="quarter" idx="43" hasCustomPrompt="1"/>
          </p:nvPr>
        </p:nvSpPr>
        <p:spPr bwMode="gray">
          <a:xfrm>
            <a:off x="5962299" y="9321156"/>
            <a:ext cx="1353312" cy="230832"/>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6" name="Text Placeholder 6"/>
          <p:cNvSpPr>
            <a:spLocks noGrp="1"/>
          </p:cNvSpPr>
          <p:nvPr>
            <p:ph type="body" sz="quarter" idx="44" hasCustomPrompt="1"/>
          </p:nvPr>
        </p:nvSpPr>
        <p:spPr bwMode="gray">
          <a:xfrm>
            <a:off x="457199" y="9398101"/>
            <a:ext cx="2615184" cy="153888"/>
          </a:xfrm>
        </p:spPr>
        <p:txBody>
          <a:bodyPr anchor="b" anchorCtr="0"/>
          <a:lstStyle>
            <a:lvl1pPr marL="91440" indent="-9144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457611" y="729525"/>
            <a:ext cx="6858000" cy="307777"/>
          </a:xfrm>
        </p:spPr>
        <p:txBody>
          <a:bodyPr/>
          <a:lstStyle>
            <a:lvl1pPr>
              <a:defRPr/>
            </a:lvl1pPr>
          </a:lstStyle>
          <a:p>
            <a:r>
              <a:rPr lang="en-US" dirty="0" smtClean="0"/>
              <a:t>Page title – Arial 20pt regular, sentence case</a:t>
            </a:r>
            <a:endParaRPr lang="en-US" dirty="0"/>
          </a:p>
        </p:txBody>
      </p:sp>
      <p:cxnSp>
        <p:nvCxnSpPr>
          <p:cNvPr id="12" name="Straight Connector 11"/>
          <p:cNvCxnSpPr/>
          <p:nvPr userDrawn="1"/>
        </p:nvCxnSpPr>
        <p:spPr bwMode="gray">
          <a:xfrm>
            <a:off x="457200" y="1066294"/>
            <a:ext cx="686117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233705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7">
          <p15:clr>
            <a:srgbClr val="FBAE40"/>
          </p15:clr>
        </p15:guide>
        <p15:guide id="2" pos="449">
          <p15:clr>
            <a:srgbClr val="FBAE40"/>
          </p15:clr>
        </p15:guide>
        <p15:guide id="3" orient="horz" pos="716">
          <p15:clr>
            <a:srgbClr val="FBAE40"/>
          </p15:clr>
        </p15:guide>
        <p15:guide id="4" orient="horz" pos="6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www.advisory.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extBox 11">
            <a:hlinkClick r:id="rId25"/>
          </p:cNvPr>
          <p:cNvSpPr txBox="1"/>
          <p:nvPr userDrawn="1"/>
        </p:nvSpPr>
        <p:spPr bwMode="gray">
          <a:xfrm>
            <a:off x="6530808" y="9645778"/>
            <a:ext cx="785980" cy="92333"/>
          </a:xfrm>
          <a:prstGeom prst="rect">
            <a:avLst/>
          </a:prstGeom>
          <a:noFill/>
        </p:spPr>
        <p:txBody>
          <a:bodyPr wrap="square" lIns="0" tIns="0" rIns="0" bIns="0" rtlCol="0">
            <a:sp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smtClean="0">
                <a:ln>
                  <a:noFill/>
                </a:ln>
                <a:solidFill>
                  <a:schemeClr val="accent3"/>
                </a:solidFill>
                <a:effectLst/>
                <a:uLnTx/>
                <a:uFillTx/>
                <a:latin typeface="+mn-lt"/>
                <a:ea typeface="+mn-ea"/>
                <a:cs typeface="+mn-cs"/>
              </a:rPr>
              <a:t>advisory.com</a:t>
            </a:r>
          </a:p>
        </p:txBody>
      </p:sp>
      <p:sp>
        <p:nvSpPr>
          <p:cNvPr id="13" name="Slide Number Placeholder 5"/>
          <p:cNvSpPr txBox="1">
            <a:spLocks/>
          </p:cNvSpPr>
          <p:nvPr userDrawn="1"/>
        </p:nvSpPr>
        <p:spPr bwMode="gray">
          <a:xfrm>
            <a:off x="3678414" y="9626542"/>
            <a:ext cx="415573" cy="130805"/>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850" smtClean="0">
                <a:solidFill>
                  <a:schemeClr val="tx1"/>
                </a:solidFill>
              </a:rPr>
              <a:pPr/>
              <a:t>‹#›</a:t>
            </a:fld>
            <a:endParaRPr lang="en-US" sz="850" dirty="0">
              <a:solidFill>
                <a:schemeClr val="tx1"/>
              </a:solidFill>
            </a:endParaRPr>
          </a:p>
        </p:txBody>
      </p:sp>
      <p:sp>
        <p:nvSpPr>
          <p:cNvPr id="5" name="Text Placeholder 1"/>
          <p:cNvSpPr>
            <a:spLocks noGrp="1"/>
          </p:cNvSpPr>
          <p:nvPr>
            <p:ph type="body" idx="1"/>
          </p:nvPr>
        </p:nvSpPr>
        <p:spPr bwMode="gray">
          <a:xfrm>
            <a:off x="2986276" y="4080223"/>
            <a:ext cx="1799849" cy="189795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gray">
          <a:xfrm>
            <a:off x="458899" y="729525"/>
            <a:ext cx="6858000" cy="307777"/>
          </a:xfrm>
          <a:prstGeom prst="rect">
            <a:avLst/>
          </a:prstGeom>
        </p:spPr>
        <p:txBody>
          <a:bodyPr vert="horz" lIns="0" tIns="0" rIns="0" bIns="0" rtlCol="0" anchor="b">
            <a:spAutoFit/>
          </a:bodyPr>
          <a:lstStyle/>
          <a:p>
            <a:r>
              <a:rPr lang="en-US" dirty="0" smtClean="0"/>
              <a:t>Page title – Arial 20pt regular, use sentence case</a:t>
            </a:r>
          </a:p>
        </p:txBody>
      </p:sp>
      <p:sp>
        <p:nvSpPr>
          <p:cNvPr id="14" name="TextBox 13"/>
          <p:cNvSpPr txBox="1"/>
          <p:nvPr userDrawn="1"/>
        </p:nvSpPr>
        <p:spPr bwMode="gray">
          <a:xfrm>
            <a:off x="460375" y="9645778"/>
            <a:ext cx="2052190" cy="92333"/>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accent3"/>
                </a:solidFill>
                <a:effectLst/>
                <a:uLnTx/>
                <a:uFillTx/>
                <a:latin typeface="+mn-lt"/>
                <a:ea typeface="+mn-ea"/>
                <a:cs typeface="+mn-cs"/>
              </a:rPr>
              <a:t>© 2018 Advisory Board </a:t>
            </a:r>
            <a:r>
              <a:rPr kumimoji="0" lang="en-US" sz="600" b="0" i="0" u="none" strike="noStrike" kern="1200" cap="none" spc="0" normalizeH="0" baseline="0" noProof="0" dirty="0" smtClean="0">
                <a:ln>
                  <a:noFill/>
                </a:ln>
                <a:solidFill>
                  <a:schemeClr val="accent3"/>
                </a:solidFill>
                <a:effectLst/>
                <a:uLnTx/>
                <a:uFillTx/>
                <a:latin typeface="Arial"/>
                <a:ea typeface="+mn-ea"/>
                <a:cs typeface="Arial"/>
              </a:rPr>
              <a:t>• All rights reserved</a:t>
            </a:r>
            <a:endParaRPr kumimoji="0" lang="en-US" sz="600" b="1" i="0" u="none" strike="noStrike" kern="1200" cap="none" spc="0" normalizeH="0" baseline="0" noProof="0" dirty="0" smtClean="0">
              <a:ln>
                <a:noFill/>
              </a:ln>
              <a:solidFill>
                <a:schemeClr val="accent3"/>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4" r:id="rId1"/>
    <p:sldLayoutId id="2147483729" r:id="rId2"/>
    <p:sldLayoutId id="2147483736" r:id="rId3"/>
    <p:sldLayoutId id="2147483715" r:id="rId4"/>
    <p:sldLayoutId id="2147483723" r:id="rId5"/>
    <p:sldLayoutId id="2147483692" r:id="rId6"/>
    <p:sldLayoutId id="2147483694" r:id="rId7"/>
    <p:sldLayoutId id="2147483731" r:id="rId8"/>
    <p:sldLayoutId id="2147483734" r:id="rId9"/>
    <p:sldLayoutId id="2147483735" r:id="rId10"/>
    <p:sldLayoutId id="2147483718" r:id="rId11"/>
    <p:sldLayoutId id="2147483704" r:id="rId12"/>
    <p:sldLayoutId id="2147483717" r:id="rId13"/>
    <p:sldLayoutId id="2147483721" r:id="rId14"/>
    <p:sldLayoutId id="2147483678" r:id="rId15"/>
    <p:sldLayoutId id="2147483679" r:id="rId16"/>
    <p:sldLayoutId id="2147483737" r:id="rId17"/>
    <p:sldLayoutId id="2147483738" r:id="rId18"/>
    <p:sldLayoutId id="2147483741" r:id="rId19"/>
    <p:sldLayoutId id="2147483739" r:id="rId20"/>
    <p:sldLayoutId id="2147483742" r:id="rId21"/>
    <p:sldLayoutId id="2147483740" r:id="rId22"/>
    <p:sldLayoutId id="2147483743" r:id="rId23"/>
  </p:sldLayoutIdLst>
  <p:hf hdr="0" ftr="0" dt="0"/>
  <p:txStyles>
    <p:titleStyle>
      <a:lvl1pPr algn="l" defTabSz="1018879" rtl="0" eaLnBrk="1" latinLnBrk="0" hangingPunct="1">
        <a:spcBef>
          <a:spcPct val="0"/>
        </a:spcBef>
        <a:buNone/>
        <a:defRPr sz="2000" b="0" kern="1200">
          <a:solidFill>
            <a:schemeClr val="tx1"/>
          </a:solidFill>
          <a:latin typeface="+mj-lt"/>
          <a:ea typeface="+mj-ea"/>
          <a:cs typeface="+mj-cs"/>
        </a:defRPr>
      </a:lvl1pPr>
    </p:titleStyle>
    <p:body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C35EA4"/>
          </p15:clr>
        </p15:guide>
        <p15:guide id="2" pos="4608" userDrawn="1">
          <p15:clr>
            <a:srgbClr val="C35EA4"/>
          </p15:clr>
        </p15:guide>
        <p15:guide id="3" orient="horz" pos="287" userDrawn="1">
          <p15:clr>
            <a:srgbClr val="C35EA4"/>
          </p15:clr>
        </p15:guide>
        <p15:guide id="4" orient="horz" pos="6017"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chart" Target="../charts/chart2.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13"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4.png"/><Relationship Id="rId5" Type="http://schemas.openxmlformats.org/officeDocument/2006/relationships/chart" Target="../charts/chart13.xml"/><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chart" Target="../charts/chart15.xml"/><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hart" Target="../charts/chart18.xml"/><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34.png"/><Relationship Id="rId12"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28.png"/><Relationship Id="rId15" Type="http://schemas.openxmlformats.org/officeDocument/2006/relationships/image" Target="../media/image31.png"/><Relationship Id="rId10" Type="http://schemas.openxmlformats.org/officeDocument/2006/relationships/chart" Target="../charts/chart20.xml"/><Relationship Id="rId4" Type="http://schemas.openxmlformats.org/officeDocument/2006/relationships/chart" Target="../charts/chart17.xml"/><Relationship Id="rId9" Type="http://schemas.openxmlformats.org/officeDocument/2006/relationships/chart" Target="../charts/chart19.xml"/><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21.png"/><Relationship Id="rId2" Type="http://schemas.openxmlformats.org/officeDocument/2006/relationships/image" Target="../media/image22.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chart" Target="../charts/chart3.xml"/><Relationship Id="rId11" Type="http://schemas.openxmlformats.org/officeDocument/2006/relationships/chart" Target="../charts/chart5.xml"/><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chart" Target="../charts/chart4.xml"/><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32.png"/><Relationship Id="rId12" Type="http://schemas.openxmlformats.org/officeDocument/2006/relationships/image" Target="../media/image29.png"/><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4.png"/><Relationship Id="rId5" Type="http://schemas.openxmlformats.org/officeDocument/2006/relationships/chart" Target="../charts/chart8.xml"/><Relationship Id="rId10"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chart" Target="../charts/chart10.xml"/><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711166" y="8698549"/>
            <a:ext cx="340977" cy="355184"/>
          </a:xfrm>
          <a:prstGeom prst="rect">
            <a:avLst/>
          </a:prstGeom>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27482" y="8736494"/>
            <a:ext cx="457861" cy="279295"/>
          </a:xfrm>
          <a:prstGeom prst="rect">
            <a:avLst/>
          </a:prstGeom>
        </p:spPr>
      </p:pic>
      <p:sp>
        <p:nvSpPr>
          <p:cNvPr id="4" name="Text Placeholder 3"/>
          <p:cNvSpPr>
            <a:spLocks noGrp="1"/>
          </p:cNvSpPr>
          <p:nvPr>
            <p:ph type="body" sz="quarter" idx="29"/>
          </p:nvPr>
        </p:nvSpPr>
        <p:spPr>
          <a:xfrm>
            <a:off x="457200" y="1355899"/>
            <a:ext cx="2221762" cy="161583"/>
          </a:xfrm>
        </p:spPr>
        <p:txBody>
          <a:bodyPr/>
          <a:lstStyle/>
          <a:p>
            <a:r>
              <a:rPr lang="en-US" dirty="0" smtClean="0"/>
              <a:t>Revenue Cycle Advancement Center</a:t>
            </a:r>
            <a:endParaRPr lang="en-US" dirty="0"/>
          </a:p>
        </p:txBody>
      </p:sp>
      <p:sp>
        <p:nvSpPr>
          <p:cNvPr id="10" name="Rectangle 9"/>
          <p:cNvSpPr/>
          <p:nvPr/>
        </p:nvSpPr>
        <p:spPr bwMode="gray">
          <a:xfrm>
            <a:off x="4071847" y="2596512"/>
            <a:ext cx="3051967" cy="2031696"/>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TextBox 28"/>
          <p:cNvSpPr txBox="1"/>
          <p:nvPr/>
        </p:nvSpPr>
        <p:spPr bwMode="gray">
          <a:xfrm>
            <a:off x="482232" y="5011558"/>
            <a:ext cx="3916744" cy="184666"/>
          </a:xfrm>
          <a:prstGeom prst="rect">
            <a:avLst/>
          </a:prstGeom>
          <a:solidFill>
            <a:schemeClr val="bg1"/>
          </a:solidFill>
        </p:spPr>
        <p:txBody>
          <a:bodyPr wrap="square" lIns="0" tIns="0" rIns="0" bIns="0" rtlCol="0">
            <a:spAutoFit/>
          </a:bodyPr>
          <a:lstStyle/>
          <a:p>
            <a:pPr>
              <a:spcBef>
                <a:spcPts val="500"/>
              </a:spcBef>
            </a:pPr>
            <a:r>
              <a:rPr lang="en-US" sz="1200" b="1" dirty="0" smtClean="0"/>
              <a:t>A Closer Look at Our Survey Respondents</a:t>
            </a:r>
          </a:p>
        </p:txBody>
      </p:sp>
      <p:sp>
        <p:nvSpPr>
          <p:cNvPr id="30" name="TextBox 29"/>
          <p:cNvSpPr txBox="1"/>
          <p:nvPr/>
        </p:nvSpPr>
        <p:spPr bwMode="gray">
          <a:xfrm>
            <a:off x="4216636" y="2756567"/>
            <a:ext cx="2432258" cy="320688"/>
          </a:xfrm>
          <a:prstGeom prst="rect">
            <a:avLst/>
          </a:prstGeom>
          <a:noFill/>
          <a:ln w="19050">
            <a:noFill/>
            <a:miter lim="800000"/>
          </a:ln>
        </p:spPr>
        <p:txBody>
          <a:bodyPr wrap="square" lIns="0" tIns="0" rIns="0" bIns="0" rtlCol="0">
            <a:noAutofit/>
          </a:bodyPr>
          <a:lstStyle/>
          <a:p>
            <a:r>
              <a:rPr lang="en-US" sz="1000" b="1" dirty="0" smtClean="0">
                <a:latin typeface="+mj-lt"/>
              </a:rPr>
              <a:t>The 2018 Patient Financial Experience Survey</a:t>
            </a:r>
          </a:p>
        </p:txBody>
      </p:sp>
      <p:cxnSp>
        <p:nvCxnSpPr>
          <p:cNvPr id="38" name="Straight Connector 37"/>
          <p:cNvCxnSpPr/>
          <p:nvPr/>
        </p:nvCxnSpPr>
        <p:spPr bwMode="gray">
          <a:xfrm>
            <a:off x="450725" y="5225678"/>
            <a:ext cx="6917955"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3939255" y="9076893"/>
            <a:ext cx="0" cy="540913"/>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 Placeholder 1"/>
          <p:cNvSpPr txBox="1">
            <a:spLocks/>
          </p:cNvSpPr>
          <p:nvPr/>
        </p:nvSpPr>
        <p:spPr bwMode="gray">
          <a:xfrm>
            <a:off x="482232" y="2530542"/>
            <a:ext cx="3423238" cy="2446824"/>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9pPr>
          </a:lstStyle>
          <a:p>
            <a:pPr marL="0" indent="0">
              <a:lnSpc>
                <a:spcPct val="110000"/>
              </a:lnSpc>
              <a:spcBef>
                <a:spcPts val="300"/>
              </a:spcBef>
              <a:buNone/>
            </a:pPr>
            <a:r>
              <a:rPr lang="en-US" dirty="0" smtClean="0"/>
              <a:t>In March 2018, we surveyed a cohort of patients who had recently had a non-emergent surgical procedure. </a:t>
            </a:r>
            <a:r>
              <a:rPr lang="en-US" dirty="0"/>
              <a:t>I</a:t>
            </a:r>
            <a:r>
              <a:rPr lang="en-US" dirty="0" smtClean="0"/>
              <a:t>n addition to asking each patient about their financial experience, we included a forced ranking exercise designed to measure which financial tools frequently offered by hospitals are seen as most valuable to patients.</a:t>
            </a:r>
            <a:endParaRPr lang="en-US" dirty="0"/>
          </a:p>
          <a:p>
            <a:pPr marL="0" indent="0">
              <a:lnSpc>
                <a:spcPct val="110000"/>
              </a:lnSpc>
              <a:spcBef>
                <a:spcPts val="300"/>
              </a:spcBef>
              <a:buNone/>
            </a:pPr>
            <a:r>
              <a:rPr lang="en-US" dirty="0" smtClean="0"/>
              <a:t>This publication details the survey results, providing insight into patient financial preferences. Additionally, three distinct consumer profiles identify key differences among patients with commercial insurance, traditional Medicare, and Medicare Advantage. Hospitals and health systems may </a:t>
            </a:r>
            <a:r>
              <a:rPr lang="en-US" dirty="0"/>
              <a:t>use this information </a:t>
            </a:r>
            <a:r>
              <a:rPr lang="en-US" dirty="0" smtClean="0"/>
              <a:t>to inform investment in and/or prioritization of financial </a:t>
            </a:r>
            <a:r>
              <a:rPr lang="en-US" dirty="0"/>
              <a:t>tools </a:t>
            </a:r>
            <a:r>
              <a:rPr lang="en-US" dirty="0" smtClean="0"/>
              <a:t>according to their particular payer mix.</a:t>
            </a:r>
            <a:endParaRPr lang="en-US" dirty="0"/>
          </a:p>
          <a:p>
            <a:pPr marL="0" indent="0">
              <a:lnSpc>
                <a:spcPct val="110000"/>
              </a:lnSpc>
              <a:spcBef>
                <a:spcPts val="300"/>
              </a:spcBef>
              <a:buNone/>
            </a:pPr>
            <a:endParaRPr lang="en-US" dirty="0"/>
          </a:p>
        </p:txBody>
      </p:sp>
      <p:sp>
        <p:nvSpPr>
          <p:cNvPr id="5" name="Title 4"/>
          <p:cNvSpPr>
            <a:spLocks noGrp="1"/>
          </p:cNvSpPr>
          <p:nvPr>
            <p:ph type="title"/>
          </p:nvPr>
        </p:nvSpPr>
        <p:spPr>
          <a:xfrm>
            <a:off x="457612" y="1673784"/>
            <a:ext cx="6952860" cy="338554"/>
          </a:xfrm>
        </p:spPr>
        <p:txBody>
          <a:bodyPr/>
          <a:lstStyle/>
          <a:p>
            <a:r>
              <a:rPr lang="en-US" dirty="0" smtClean="0"/>
              <a:t>Understanding Patient Financial Preferences</a:t>
            </a:r>
            <a:endParaRPr lang="en-US" dirty="0"/>
          </a:p>
        </p:txBody>
      </p:sp>
      <p:sp>
        <p:nvSpPr>
          <p:cNvPr id="45" name="TextBox 44"/>
          <p:cNvSpPr txBox="1"/>
          <p:nvPr/>
        </p:nvSpPr>
        <p:spPr bwMode="gray">
          <a:xfrm>
            <a:off x="4297817" y="3293366"/>
            <a:ext cx="745791" cy="307777"/>
          </a:xfrm>
          <a:prstGeom prst="rect">
            <a:avLst/>
          </a:prstGeom>
          <a:noFill/>
        </p:spPr>
        <p:txBody>
          <a:bodyPr wrap="square" lIns="0" tIns="0" rIns="0" bIns="0" rtlCol="0">
            <a:spAutoFit/>
          </a:bodyPr>
          <a:lstStyle/>
          <a:p>
            <a:r>
              <a:rPr lang="en-US" sz="2000" dirty="0" smtClean="0">
                <a:solidFill>
                  <a:srgbClr val="CF0A2C"/>
                </a:solidFill>
              </a:rPr>
              <a:t>1,000</a:t>
            </a:r>
          </a:p>
        </p:txBody>
      </p:sp>
      <p:sp>
        <p:nvSpPr>
          <p:cNvPr id="46" name="TextBox 45"/>
          <p:cNvSpPr txBox="1"/>
          <p:nvPr/>
        </p:nvSpPr>
        <p:spPr bwMode="gray">
          <a:xfrm>
            <a:off x="4530643" y="4009016"/>
            <a:ext cx="745791" cy="307777"/>
          </a:xfrm>
          <a:prstGeom prst="rect">
            <a:avLst/>
          </a:prstGeom>
          <a:noFill/>
        </p:spPr>
        <p:txBody>
          <a:bodyPr wrap="square" lIns="0" tIns="0" rIns="0" bIns="0" rtlCol="0">
            <a:spAutoFit/>
          </a:bodyPr>
          <a:lstStyle/>
          <a:p>
            <a:r>
              <a:rPr lang="en-US" sz="2000" dirty="0" smtClean="0">
                <a:solidFill>
                  <a:srgbClr val="CF0A2C"/>
                </a:solidFill>
              </a:rPr>
              <a:t>30+</a:t>
            </a:r>
          </a:p>
        </p:txBody>
      </p:sp>
      <p:sp>
        <p:nvSpPr>
          <p:cNvPr id="47" name="TextBox 46"/>
          <p:cNvSpPr txBox="1"/>
          <p:nvPr/>
        </p:nvSpPr>
        <p:spPr bwMode="gray">
          <a:xfrm>
            <a:off x="5269578" y="3272514"/>
            <a:ext cx="1722943" cy="484748"/>
          </a:xfrm>
          <a:prstGeom prst="rect">
            <a:avLst/>
          </a:prstGeom>
          <a:noFill/>
        </p:spPr>
        <p:txBody>
          <a:bodyPr wrap="square" lIns="0" tIns="0" rIns="0" bIns="0" rtlCol="0">
            <a:spAutoFit/>
          </a:bodyPr>
          <a:lstStyle/>
          <a:p>
            <a:r>
              <a:rPr lang="en-US" sz="1050" dirty="0" smtClean="0">
                <a:solidFill>
                  <a:srgbClr val="333E48"/>
                </a:solidFill>
              </a:rPr>
              <a:t>Survey participants with a           non-emergency surgery in             the past 18 months</a:t>
            </a:r>
            <a:endParaRPr lang="en-US" sz="1050" baseline="30000" dirty="0">
              <a:solidFill>
                <a:srgbClr val="333E48"/>
              </a:solidFill>
            </a:endParaRPr>
          </a:p>
        </p:txBody>
      </p:sp>
      <p:sp>
        <p:nvSpPr>
          <p:cNvPr id="50" name="TextBox 49"/>
          <p:cNvSpPr txBox="1"/>
          <p:nvPr/>
        </p:nvSpPr>
        <p:spPr bwMode="gray">
          <a:xfrm>
            <a:off x="5269578" y="4009016"/>
            <a:ext cx="1930169" cy="323165"/>
          </a:xfrm>
          <a:prstGeom prst="rect">
            <a:avLst/>
          </a:prstGeom>
          <a:noFill/>
        </p:spPr>
        <p:txBody>
          <a:bodyPr wrap="square" lIns="0" tIns="0" rIns="0" bIns="0" rtlCol="0">
            <a:spAutoFit/>
          </a:bodyPr>
          <a:lstStyle/>
          <a:p>
            <a:r>
              <a:rPr lang="en-US" sz="1050" dirty="0" smtClean="0">
                <a:solidFill>
                  <a:srgbClr val="333E48"/>
                </a:solidFill>
              </a:rPr>
              <a:t>Questions on the patient financial experience</a:t>
            </a:r>
            <a:endParaRPr lang="en-US" sz="1050" baseline="30000" dirty="0">
              <a:solidFill>
                <a:srgbClr val="333E48"/>
              </a:solidFill>
            </a:endParaRPr>
          </a:p>
        </p:txBody>
      </p:sp>
      <p:graphicFrame>
        <p:nvGraphicFramePr>
          <p:cNvPr id="51" name="Chart 50"/>
          <p:cNvGraphicFramePr/>
          <p:nvPr>
            <p:extLst>
              <p:ext uri="{D42A27DB-BD31-4B8C-83A1-F6EECF244321}">
                <p14:modId xmlns:p14="http://schemas.microsoft.com/office/powerpoint/2010/main" val="952473018"/>
              </p:ext>
            </p:extLst>
          </p:nvPr>
        </p:nvGraphicFramePr>
        <p:xfrm>
          <a:off x="106602" y="5652554"/>
          <a:ext cx="3699619" cy="2717535"/>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52"/>
          <p:cNvSpPr txBox="1"/>
          <p:nvPr/>
        </p:nvSpPr>
        <p:spPr bwMode="gray">
          <a:xfrm>
            <a:off x="539056" y="5429062"/>
            <a:ext cx="3828761" cy="169277"/>
          </a:xfrm>
          <a:prstGeom prst="rect">
            <a:avLst/>
          </a:prstGeom>
          <a:noFill/>
        </p:spPr>
        <p:txBody>
          <a:bodyPr wrap="square" lIns="0" tIns="0" rIns="0" bIns="0" rtlCol="0">
            <a:spAutoFit/>
          </a:bodyPr>
          <a:lstStyle/>
          <a:p>
            <a:r>
              <a:rPr lang="en-US" sz="1100" b="1" dirty="0" smtClean="0"/>
              <a:t>Respondent Distribution by Payer Mix</a:t>
            </a:r>
          </a:p>
        </p:txBody>
      </p:sp>
      <p:sp>
        <p:nvSpPr>
          <p:cNvPr id="54" name="TextBox 53"/>
          <p:cNvSpPr txBox="1"/>
          <p:nvPr/>
        </p:nvSpPr>
        <p:spPr bwMode="gray">
          <a:xfrm>
            <a:off x="539056" y="5638181"/>
            <a:ext cx="3338625" cy="130805"/>
          </a:xfrm>
          <a:prstGeom prst="rect">
            <a:avLst/>
          </a:prstGeom>
          <a:noFill/>
        </p:spPr>
        <p:txBody>
          <a:bodyPr wrap="square" lIns="0" tIns="0" rIns="0" bIns="0" rtlCol="0">
            <a:spAutoFit/>
          </a:bodyPr>
          <a:lstStyle/>
          <a:p>
            <a:r>
              <a:rPr lang="pt-BR" sz="850" dirty="0" smtClean="0"/>
              <a:t>n=1,000</a:t>
            </a:r>
            <a:endParaRPr lang="pt-BR" sz="850" dirty="0"/>
          </a:p>
        </p:txBody>
      </p:sp>
      <p:sp>
        <p:nvSpPr>
          <p:cNvPr id="55" name="TextBox 54"/>
          <p:cNvSpPr txBox="1"/>
          <p:nvPr/>
        </p:nvSpPr>
        <p:spPr bwMode="gray">
          <a:xfrm>
            <a:off x="4071847" y="5429062"/>
            <a:ext cx="3828761" cy="169277"/>
          </a:xfrm>
          <a:prstGeom prst="rect">
            <a:avLst/>
          </a:prstGeom>
          <a:noFill/>
        </p:spPr>
        <p:txBody>
          <a:bodyPr wrap="square" lIns="0" tIns="0" rIns="0" bIns="0" rtlCol="0">
            <a:spAutoFit/>
          </a:bodyPr>
          <a:lstStyle/>
          <a:p>
            <a:r>
              <a:rPr lang="en-US" sz="1100" b="1" dirty="0" smtClean="0"/>
              <a:t>Respondents by Age Group</a:t>
            </a:r>
          </a:p>
        </p:txBody>
      </p:sp>
      <p:sp>
        <p:nvSpPr>
          <p:cNvPr id="56" name="TextBox 55"/>
          <p:cNvSpPr txBox="1"/>
          <p:nvPr/>
        </p:nvSpPr>
        <p:spPr bwMode="gray">
          <a:xfrm>
            <a:off x="4071847" y="5790912"/>
            <a:ext cx="3338625" cy="130805"/>
          </a:xfrm>
          <a:prstGeom prst="rect">
            <a:avLst/>
          </a:prstGeom>
          <a:noFill/>
        </p:spPr>
        <p:txBody>
          <a:bodyPr wrap="square" lIns="0" tIns="0" rIns="0" bIns="0" rtlCol="0">
            <a:spAutoFit/>
          </a:bodyPr>
          <a:lstStyle/>
          <a:p>
            <a:r>
              <a:rPr lang="pt-BR" sz="850" dirty="0" smtClean="0"/>
              <a:t>n=1,000</a:t>
            </a:r>
            <a:endParaRPr lang="pt-BR" sz="850" dirty="0"/>
          </a:p>
        </p:txBody>
      </p:sp>
      <p:sp>
        <p:nvSpPr>
          <p:cNvPr id="57" name="TextBox 56"/>
          <p:cNvSpPr txBox="1"/>
          <p:nvPr/>
        </p:nvSpPr>
        <p:spPr bwMode="gray">
          <a:xfrm>
            <a:off x="4071847" y="5616835"/>
            <a:ext cx="3629160" cy="138499"/>
          </a:xfrm>
          <a:prstGeom prst="rect">
            <a:avLst/>
          </a:prstGeom>
          <a:noFill/>
        </p:spPr>
        <p:txBody>
          <a:bodyPr wrap="square" lIns="0" tIns="0" rIns="0" bIns="0" rtlCol="0">
            <a:spAutoFit/>
          </a:bodyPr>
          <a:lstStyle/>
          <a:p>
            <a:r>
              <a:rPr lang="pt-BR" sz="900" i="1" dirty="0" smtClean="0"/>
              <a:t>Percentage Per Age Group Verus National Population</a:t>
            </a:r>
            <a:endParaRPr lang="pt-BR" sz="900" i="1" dirty="0"/>
          </a:p>
        </p:txBody>
      </p:sp>
      <p:graphicFrame>
        <p:nvGraphicFramePr>
          <p:cNvPr id="58" name="Chart 57"/>
          <p:cNvGraphicFramePr/>
          <p:nvPr>
            <p:extLst>
              <p:ext uri="{D42A27DB-BD31-4B8C-83A1-F6EECF244321}">
                <p14:modId xmlns:p14="http://schemas.microsoft.com/office/powerpoint/2010/main" val="2224959348"/>
              </p:ext>
            </p:extLst>
          </p:nvPr>
        </p:nvGraphicFramePr>
        <p:xfrm>
          <a:off x="4071847" y="6018060"/>
          <a:ext cx="2988835" cy="1938216"/>
        </p:xfrm>
        <a:graphic>
          <a:graphicData uri="http://schemas.openxmlformats.org/drawingml/2006/chart">
            <c:chart xmlns:c="http://schemas.openxmlformats.org/drawingml/2006/chart" xmlns:r="http://schemas.openxmlformats.org/officeDocument/2006/relationships" r:id="rId5"/>
          </a:graphicData>
        </a:graphic>
      </p:graphicFrame>
      <p:sp>
        <p:nvSpPr>
          <p:cNvPr id="59" name="Rectangle 58"/>
          <p:cNvSpPr/>
          <p:nvPr/>
        </p:nvSpPr>
        <p:spPr bwMode="gray">
          <a:xfrm>
            <a:off x="470862" y="8358302"/>
            <a:ext cx="6831500" cy="906736"/>
          </a:xfrm>
          <a:prstGeom prst="rect">
            <a:avLst/>
          </a:prstGeom>
          <a:noFill/>
          <a:ln w="12700">
            <a:solidFill>
              <a:schemeClr val="tx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0" name="Rectangle 59"/>
          <p:cNvSpPr/>
          <p:nvPr/>
        </p:nvSpPr>
        <p:spPr>
          <a:xfrm>
            <a:off x="466958" y="8401514"/>
            <a:ext cx="4130903" cy="261610"/>
          </a:xfrm>
          <a:prstGeom prst="rect">
            <a:avLst/>
          </a:prstGeom>
        </p:spPr>
        <p:txBody>
          <a:bodyPr wrap="square">
            <a:spAutoFit/>
          </a:bodyPr>
          <a:lstStyle/>
          <a:p>
            <a:r>
              <a:rPr lang="en-US" sz="1100" b="1" dirty="0" smtClean="0"/>
              <a:t>Most Common Surgical Procedures</a:t>
            </a:r>
            <a:r>
              <a:rPr lang="en-US" sz="1100" b="1" baseline="30000" dirty="0" smtClean="0"/>
              <a:t>1</a:t>
            </a:r>
            <a:endParaRPr lang="en-US" sz="1100" b="1" baseline="30000" dirty="0"/>
          </a:p>
        </p:txBody>
      </p:sp>
      <p:sp>
        <p:nvSpPr>
          <p:cNvPr id="62" name="TextBox 61"/>
          <p:cNvSpPr txBox="1"/>
          <p:nvPr/>
        </p:nvSpPr>
        <p:spPr bwMode="gray">
          <a:xfrm>
            <a:off x="801743" y="8813978"/>
            <a:ext cx="1060400" cy="153888"/>
          </a:xfrm>
          <a:prstGeom prst="rect">
            <a:avLst/>
          </a:prstGeom>
          <a:noFill/>
        </p:spPr>
        <p:txBody>
          <a:bodyPr wrap="square" lIns="0" tIns="0" rIns="0" bIns="0" rtlCol="0">
            <a:spAutoFit/>
          </a:bodyPr>
          <a:lstStyle/>
          <a:p>
            <a:r>
              <a:rPr lang="pt-BR" sz="1000" dirty="0" smtClean="0"/>
              <a:t>Cataract Surgery</a:t>
            </a:r>
          </a:p>
        </p:txBody>
      </p:sp>
      <p:sp>
        <p:nvSpPr>
          <p:cNvPr id="63" name="TextBox 62"/>
          <p:cNvSpPr txBox="1"/>
          <p:nvPr/>
        </p:nvSpPr>
        <p:spPr bwMode="gray">
          <a:xfrm>
            <a:off x="5673441" y="8813978"/>
            <a:ext cx="1060401" cy="153888"/>
          </a:xfrm>
          <a:prstGeom prst="rect">
            <a:avLst/>
          </a:prstGeom>
          <a:noFill/>
        </p:spPr>
        <p:txBody>
          <a:bodyPr wrap="square" lIns="0" tIns="0" rIns="0" bIns="0" rtlCol="0">
            <a:spAutoFit/>
          </a:bodyPr>
          <a:lstStyle/>
          <a:p>
            <a:r>
              <a:rPr lang="pt-BR" sz="1000" dirty="0" smtClean="0"/>
              <a:t>Cosmetic Surgery</a:t>
            </a:r>
          </a:p>
        </p:txBody>
      </p:sp>
      <p:sp>
        <p:nvSpPr>
          <p:cNvPr id="64" name="Text Placeholder 4"/>
          <p:cNvSpPr>
            <a:spLocks noGrp="1"/>
          </p:cNvSpPr>
          <p:nvPr>
            <p:ph type="body" sz="quarter" idx="27"/>
          </p:nvPr>
        </p:nvSpPr>
        <p:spPr>
          <a:xfrm>
            <a:off x="4849258" y="9296974"/>
            <a:ext cx="2450965" cy="258532"/>
          </a:xfrm>
        </p:spPr>
        <p:txBody>
          <a:bodyPr/>
          <a:lstStyle/>
          <a:p>
            <a:r>
              <a:rPr lang="en-US" dirty="0" smtClean="0"/>
              <a:t>Source: U.S. </a:t>
            </a:r>
            <a:r>
              <a:rPr lang="en-US" dirty="0"/>
              <a:t>Census Bureau, 2017 American Community Survey 1-Year Estimates, https://</a:t>
            </a:r>
            <a:r>
              <a:rPr lang="en-US" dirty="0" smtClean="0"/>
              <a:t>factfinder.census.gov/faces/tableservices/jsf/pages/productview.xhtml?pid=ACS_17_1YR_S0101&amp;prodType=table; 2018 Consumer Financial Experience Survey.</a:t>
            </a:r>
            <a:endParaRPr lang="en-US" dirty="0"/>
          </a:p>
        </p:txBody>
      </p:sp>
      <p:sp>
        <p:nvSpPr>
          <p:cNvPr id="31" name="Text Placeholder 6"/>
          <p:cNvSpPr>
            <a:spLocks noGrp="1"/>
          </p:cNvSpPr>
          <p:nvPr>
            <p:ph type="body" sz="quarter" idx="4294967295"/>
          </p:nvPr>
        </p:nvSpPr>
        <p:spPr>
          <a:xfrm>
            <a:off x="457200" y="9473176"/>
            <a:ext cx="3272391" cy="153888"/>
          </a:xfrm>
          <a:prstGeom prst="rect">
            <a:avLst/>
          </a:prstGeom>
        </p:spPr>
        <p:txBody>
          <a:bodyPr/>
          <a:lstStyle/>
          <a:p>
            <a:pPr marL="0" indent="0">
              <a:buNone/>
            </a:pPr>
            <a:r>
              <a:rPr lang="en-US" sz="500" dirty="0" smtClean="0"/>
              <a:t>1) The top five most common respondent procedures include: cataract surgery, joint replacement, cosmetic surgery, hysterectomy, kidney and ureter procedures, and spinal fusion.</a:t>
            </a:r>
            <a:endParaRPr lang="en-US" sz="500" dirty="0"/>
          </a:p>
        </p:txBody>
      </p:sp>
      <p:pic>
        <p:nvPicPr>
          <p:cNvPr id="34" name="Picture 33"/>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297032" y="8698549"/>
            <a:ext cx="288883" cy="355184"/>
          </a:xfrm>
          <a:prstGeom prst="rect">
            <a:avLst/>
          </a:prstGeom>
        </p:spPr>
      </p:pic>
      <p:sp>
        <p:nvSpPr>
          <p:cNvPr id="35" name="TextBox 34"/>
          <p:cNvSpPr txBox="1"/>
          <p:nvPr/>
        </p:nvSpPr>
        <p:spPr bwMode="gray">
          <a:xfrm>
            <a:off x="3209882" y="8813978"/>
            <a:ext cx="1115819" cy="153888"/>
          </a:xfrm>
          <a:prstGeom prst="rect">
            <a:avLst/>
          </a:prstGeom>
          <a:noFill/>
        </p:spPr>
        <p:txBody>
          <a:bodyPr wrap="square" lIns="0" tIns="0" rIns="0" bIns="0" rtlCol="0">
            <a:spAutoFit/>
          </a:bodyPr>
          <a:lstStyle/>
          <a:p>
            <a:r>
              <a:rPr lang="pt-BR" sz="1000" dirty="0" smtClean="0"/>
              <a:t>Joint Replacement</a:t>
            </a:r>
          </a:p>
        </p:txBody>
      </p:sp>
      <p:sp>
        <p:nvSpPr>
          <p:cNvPr id="2" name="Text Placeholder 1"/>
          <p:cNvSpPr>
            <a:spLocks noGrp="1"/>
          </p:cNvSpPr>
          <p:nvPr>
            <p:ph type="body" sz="quarter" idx="25"/>
          </p:nvPr>
        </p:nvSpPr>
        <p:spPr>
          <a:xfrm>
            <a:off x="457612" y="2065402"/>
            <a:ext cx="6858000" cy="230832"/>
          </a:xfrm>
        </p:spPr>
        <p:txBody>
          <a:bodyPr/>
          <a:lstStyle/>
          <a:p>
            <a:r>
              <a:rPr lang="en-US" dirty="0" smtClean="0"/>
              <a:t>Results from the 2018 Patient Financial Experience Survey</a:t>
            </a:r>
            <a:endParaRPr lang="en-US" dirty="0"/>
          </a:p>
        </p:txBody>
      </p:sp>
    </p:spTree>
    <p:extLst>
      <p:ext uri="{BB962C8B-B14F-4D97-AF65-F5344CB8AC3E}">
        <p14:creationId xmlns:p14="http://schemas.microsoft.com/office/powerpoint/2010/main" val="7241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 name="Chart 133"/>
          <p:cNvGraphicFramePr/>
          <p:nvPr>
            <p:extLst>
              <p:ext uri="{D42A27DB-BD31-4B8C-83A1-F6EECF244321}">
                <p14:modId xmlns:p14="http://schemas.microsoft.com/office/powerpoint/2010/main" val="2014790849"/>
              </p:ext>
            </p:extLst>
          </p:nvPr>
        </p:nvGraphicFramePr>
        <p:xfrm>
          <a:off x="4327024" y="8176479"/>
          <a:ext cx="1885312" cy="122918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gray"/>
        <p:txBody>
          <a:bodyPr/>
          <a:lstStyle/>
          <a:p>
            <a:r>
              <a:rPr lang="en-US" dirty="0" smtClean="0"/>
              <a:t>The Patient Financial Journey: Traditional Medicare </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7" name="Rectangle 6"/>
          <p:cNvSpPr/>
          <p:nvPr/>
        </p:nvSpPr>
        <p:spPr bwMode="gray">
          <a:xfrm>
            <a:off x="702842" y="2325579"/>
            <a:ext cx="803232" cy="7108718"/>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Oval 17"/>
          <p:cNvSpPr>
            <a:spLocks noChangeAspect="1"/>
          </p:cNvSpPr>
          <p:nvPr/>
        </p:nvSpPr>
        <p:spPr bwMode="gray">
          <a:xfrm rot="16200000">
            <a:off x="1007730" y="241558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2" name="Rectangle 41"/>
          <p:cNvSpPr/>
          <p:nvPr/>
        </p:nvSpPr>
        <p:spPr bwMode="gray">
          <a:xfrm rot="16200000">
            <a:off x="1199258" y="2506169"/>
            <a:ext cx="986479"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TextBox 22"/>
          <p:cNvSpPr txBox="1"/>
          <p:nvPr/>
        </p:nvSpPr>
        <p:spPr bwMode="gray">
          <a:xfrm>
            <a:off x="1593560" y="2316660"/>
            <a:ext cx="4601256" cy="169277"/>
          </a:xfrm>
          <a:prstGeom prst="rect">
            <a:avLst/>
          </a:prstGeom>
          <a:noFill/>
        </p:spPr>
        <p:txBody>
          <a:bodyPr wrap="square" lIns="0" tIns="0" rIns="0" bIns="0" rtlCol="0">
            <a:spAutoFit/>
          </a:bodyPr>
          <a:lstStyle/>
          <a:p>
            <a:pPr defTabSz="640080">
              <a:spcBef>
                <a:spcPts val="500"/>
              </a:spcBef>
            </a:pPr>
            <a:r>
              <a:rPr lang="en-US" sz="1100" b="1" dirty="0" smtClean="0"/>
              <a:t>Whom Should I Choose?</a:t>
            </a:r>
          </a:p>
        </p:txBody>
      </p:sp>
      <p:sp>
        <p:nvSpPr>
          <p:cNvPr id="24" name="TextBox 23"/>
          <p:cNvSpPr txBox="1"/>
          <p:nvPr/>
        </p:nvSpPr>
        <p:spPr bwMode="gray">
          <a:xfrm>
            <a:off x="1589324" y="2505636"/>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Price Shoppers Ask Their Physician for Prices</a:t>
            </a:r>
          </a:p>
        </p:txBody>
      </p:sp>
      <p:sp>
        <p:nvSpPr>
          <p:cNvPr id="43" name="Oval 42"/>
          <p:cNvSpPr>
            <a:spLocks noChangeAspect="1"/>
          </p:cNvSpPr>
          <p:nvPr/>
        </p:nvSpPr>
        <p:spPr bwMode="gray">
          <a:xfrm rot="16200000">
            <a:off x="1007059" y="373126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Rectangle 9"/>
          <p:cNvSpPr/>
          <p:nvPr/>
        </p:nvSpPr>
        <p:spPr bwMode="gray">
          <a:xfrm rot="16200000">
            <a:off x="1130941" y="3982554"/>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6" name="TextBox 25"/>
          <p:cNvSpPr txBox="1"/>
          <p:nvPr/>
        </p:nvSpPr>
        <p:spPr bwMode="gray">
          <a:xfrm>
            <a:off x="1612575" y="3589688"/>
            <a:ext cx="4601256" cy="169277"/>
          </a:xfrm>
          <a:prstGeom prst="rect">
            <a:avLst/>
          </a:prstGeom>
          <a:noFill/>
        </p:spPr>
        <p:txBody>
          <a:bodyPr wrap="square" lIns="0" tIns="0" rIns="0" bIns="0" rtlCol="0">
            <a:spAutoFit/>
          </a:bodyPr>
          <a:lstStyle/>
          <a:p>
            <a:pPr defTabSz="640080">
              <a:spcBef>
                <a:spcPts val="500"/>
              </a:spcBef>
            </a:pPr>
            <a:r>
              <a:rPr lang="en-US" sz="1100" b="1" dirty="0" smtClean="0"/>
              <a:t>How Much Will I Have to Pay?</a:t>
            </a:r>
          </a:p>
        </p:txBody>
      </p:sp>
      <p:sp>
        <p:nvSpPr>
          <p:cNvPr id="27" name="TextBox 26"/>
          <p:cNvSpPr txBox="1"/>
          <p:nvPr/>
        </p:nvSpPr>
        <p:spPr bwMode="gray">
          <a:xfrm>
            <a:off x="1605522" y="3782449"/>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Even Non-Price Shoppers Want to Budget for Their Care</a:t>
            </a:r>
          </a:p>
        </p:txBody>
      </p:sp>
      <p:sp>
        <p:nvSpPr>
          <p:cNvPr id="44" name="Oval 43"/>
          <p:cNvSpPr>
            <a:spLocks noChangeAspect="1"/>
          </p:cNvSpPr>
          <p:nvPr/>
        </p:nvSpPr>
        <p:spPr bwMode="gray">
          <a:xfrm rot="16200000">
            <a:off x="991497" y="529926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5" name="Rectangle 44"/>
          <p:cNvSpPr/>
          <p:nvPr/>
        </p:nvSpPr>
        <p:spPr bwMode="gray">
          <a:xfrm rot="16200000">
            <a:off x="1134169" y="5490906"/>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TextBox 28"/>
          <p:cNvSpPr txBox="1"/>
          <p:nvPr/>
        </p:nvSpPr>
        <p:spPr bwMode="gray">
          <a:xfrm>
            <a:off x="1569448" y="5176906"/>
            <a:ext cx="4601256" cy="169277"/>
          </a:xfrm>
          <a:prstGeom prst="rect">
            <a:avLst/>
          </a:prstGeom>
          <a:noFill/>
        </p:spPr>
        <p:txBody>
          <a:bodyPr wrap="square" lIns="0" tIns="0" rIns="0" bIns="0" rtlCol="0">
            <a:spAutoFit/>
          </a:bodyPr>
          <a:lstStyle/>
          <a:p>
            <a:pPr defTabSz="640080">
              <a:spcBef>
                <a:spcPts val="500"/>
              </a:spcBef>
            </a:pPr>
            <a:r>
              <a:rPr lang="en-US" sz="1100" b="1" dirty="0" smtClean="0"/>
              <a:t>Why/What Should I Pay Now?</a:t>
            </a:r>
          </a:p>
        </p:txBody>
      </p:sp>
      <p:sp>
        <p:nvSpPr>
          <p:cNvPr id="47" name="Oval 46"/>
          <p:cNvSpPr>
            <a:spLocks noChangeAspect="1"/>
          </p:cNvSpPr>
          <p:nvPr/>
        </p:nvSpPr>
        <p:spPr bwMode="gray">
          <a:xfrm rot="16200000">
            <a:off x="1007729" y="8105982"/>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8" name="Rectangle 47"/>
          <p:cNvSpPr/>
          <p:nvPr/>
        </p:nvSpPr>
        <p:spPr bwMode="gray">
          <a:xfrm rot="16200000">
            <a:off x="1130334" y="8244549"/>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4" name="Text Placeholder 2"/>
          <p:cNvSpPr>
            <a:spLocks noGrp="1"/>
          </p:cNvSpPr>
          <p:nvPr>
            <p:ph type="body" sz="quarter" idx="25"/>
          </p:nvPr>
        </p:nvSpPr>
        <p:spPr bwMode="gray">
          <a:xfrm>
            <a:off x="457200" y="1135856"/>
            <a:ext cx="6858412" cy="230832"/>
          </a:xfrm>
        </p:spPr>
        <p:txBody>
          <a:bodyPr/>
          <a:lstStyle/>
          <a:p>
            <a:r>
              <a:rPr lang="en-US" dirty="0" smtClean="0"/>
              <a:t>Despite Minimal Price Shopping, Medicare Patients Still Want Transparency</a:t>
            </a:r>
          </a:p>
        </p:txBody>
      </p:sp>
      <p:sp>
        <p:nvSpPr>
          <p:cNvPr id="35" name="TextBox 34"/>
          <p:cNvSpPr txBox="1"/>
          <p:nvPr/>
        </p:nvSpPr>
        <p:spPr bwMode="gray">
          <a:xfrm>
            <a:off x="702842" y="1971902"/>
            <a:ext cx="5567824" cy="169277"/>
          </a:xfrm>
          <a:prstGeom prst="rect">
            <a:avLst/>
          </a:prstGeom>
          <a:noFill/>
        </p:spPr>
        <p:txBody>
          <a:bodyPr wrap="square" lIns="0" tIns="0" rIns="0" bIns="0" rtlCol="0">
            <a:spAutoFit/>
          </a:bodyPr>
          <a:lstStyle/>
          <a:p>
            <a:r>
              <a:rPr lang="en-US" sz="1100" b="1" dirty="0" smtClean="0"/>
              <a:t>The Financial Journey of the Traditional Medicare Patient</a:t>
            </a:r>
          </a:p>
        </p:txBody>
      </p:sp>
      <p:sp>
        <p:nvSpPr>
          <p:cNvPr id="46" name="Rectangle 45"/>
          <p:cNvSpPr/>
          <p:nvPr/>
        </p:nvSpPr>
        <p:spPr bwMode="gray">
          <a:xfrm>
            <a:off x="4231085" y="2826482"/>
            <a:ext cx="1329492" cy="800219"/>
          </a:xfrm>
          <a:prstGeom prst="rect">
            <a:avLst/>
          </a:prstGeom>
        </p:spPr>
        <p:txBody>
          <a:bodyPr wrap="square" lIns="0" tIns="0" rIns="0" bIns="0">
            <a:spAutoFit/>
          </a:bodyPr>
          <a:lstStyle/>
          <a:p>
            <a:pPr>
              <a:spcBef>
                <a:spcPts val="500"/>
              </a:spcBef>
            </a:pPr>
            <a:r>
              <a:rPr lang="en-US" sz="2200" dirty="0">
                <a:solidFill>
                  <a:schemeClr val="accent6"/>
                </a:solidFill>
              </a:rPr>
              <a:t>7</a:t>
            </a:r>
            <a:r>
              <a:rPr lang="en-US" sz="2200" dirty="0" smtClean="0">
                <a:solidFill>
                  <a:schemeClr val="accent6"/>
                </a:solidFill>
              </a:rPr>
              <a:t>%           </a:t>
            </a:r>
            <a:r>
              <a:rPr lang="en-US" sz="1000" dirty="0" smtClean="0">
                <a:solidFill>
                  <a:schemeClr val="accent4"/>
                </a:solidFill>
              </a:rPr>
              <a:t>of traditional Medicare patients compared prices among providers</a:t>
            </a:r>
          </a:p>
        </p:txBody>
      </p:sp>
      <p:pic>
        <p:nvPicPr>
          <p:cNvPr id="49" name="Picture 4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050399" y="2885560"/>
            <a:ext cx="92537" cy="201168"/>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960056" y="2885560"/>
            <a:ext cx="76700" cy="201168"/>
          </a:xfrm>
          <a:prstGeom prst="rect">
            <a:avLst/>
          </a:prstGeom>
        </p:spPr>
      </p:pic>
      <p:pic>
        <p:nvPicPr>
          <p:cNvPr id="51" name="Picture 5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46922" y="2885560"/>
            <a:ext cx="92537" cy="201168"/>
          </a:xfrm>
          <a:prstGeom prst="rect">
            <a:avLst/>
          </a:prstGeom>
        </p:spPr>
      </p:pic>
      <p:pic>
        <p:nvPicPr>
          <p:cNvPr id="52" name="Picture 5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156579" y="2885560"/>
            <a:ext cx="76700" cy="201168"/>
          </a:xfrm>
          <a:prstGeom prst="rect">
            <a:avLst/>
          </a:prstGeom>
        </p:spPr>
      </p:pic>
      <p:pic>
        <p:nvPicPr>
          <p:cNvPr id="53" name="Picture 5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43445" y="2885560"/>
            <a:ext cx="92537" cy="201168"/>
          </a:xfrm>
          <a:prstGeom prst="rect">
            <a:avLst/>
          </a:prstGeom>
        </p:spPr>
      </p:pic>
      <p:pic>
        <p:nvPicPr>
          <p:cNvPr id="54" name="Picture 5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53102" y="2885560"/>
            <a:ext cx="76700" cy="201168"/>
          </a:xfrm>
          <a:prstGeom prst="rect">
            <a:avLst/>
          </a:prstGeom>
        </p:spPr>
      </p:pic>
      <p:pic>
        <p:nvPicPr>
          <p:cNvPr id="55" name="Picture 5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9968" y="2885560"/>
            <a:ext cx="92537" cy="201168"/>
          </a:xfrm>
          <a:prstGeom prst="rect">
            <a:avLst/>
          </a:prstGeom>
        </p:spPr>
      </p:pic>
      <p:pic>
        <p:nvPicPr>
          <p:cNvPr id="56" name="Picture 5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9625" y="2885560"/>
            <a:ext cx="76700" cy="201168"/>
          </a:xfrm>
          <a:prstGeom prst="rect">
            <a:avLst/>
          </a:prstGeom>
        </p:spPr>
      </p:pic>
      <p:pic>
        <p:nvPicPr>
          <p:cNvPr id="57" name="Picture 5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36491" y="2885560"/>
            <a:ext cx="92537" cy="201168"/>
          </a:xfrm>
          <a:prstGeom prst="rect">
            <a:avLst/>
          </a:prstGeom>
        </p:spPr>
      </p:pic>
      <p:pic>
        <p:nvPicPr>
          <p:cNvPr id="58" name="Picture 5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46148" y="2885560"/>
            <a:ext cx="76700" cy="201168"/>
          </a:xfrm>
          <a:prstGeom prst="rect">
            <a:avLst/>
          </a:prstGeom>
        </p:spPr>
      </p:pic>
      <p:pic>
        <p:nvPicPr>
          <p:cNvPr id="59" name="Picture 5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33017" y="2885560"/>
            <a:ext cx="92537" cy="201168"/>
          </a:xfrm>
          <a:prstGeom prst="rect">
            <a:avLst/>
          </a:prstGeom>
        </p:spPr>
      </p:pic>
      <p:pic>
        <p:nvPicPr>
          <p:cNvPr id="60" name="Picture 5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42671" y="2885560"/>
            <a:ext cx="76700" cy="201168"/>
          </a:xfrm>
          <a:prstGeom prst="rect">
            <a:avLst/>
          </a:prstGeom>
        </p:spPr>
      </p:pic>
      <p:pic>
        <p:nvPicPr>
          <p:cNvPr id="61" name="Picture 6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050399" y="3130758"/>
            <a:ext cx="92537" cy="201168"/>
          </a:xfrm>
          <a:prstGeom prst="rect">
            <a:avLst/>
          </a:prstGeom>
        </p:spPr>
      </p:pic>
      <p:pic>
        <p:nvPicPr>
          <p:cNvPr id="62" name="Picture 6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960056" y="3130758"/>
            <a:ext cx="76700" cy="201168"/>
          </a:xfrm>
          <a:prstGeom prst="rect">
            <a:avLst/>
          </a:prstGeom>
        </p:spPr>
      </p:pic>
      <p:pic>
        <p:nvPicPr>
          <p:cNvPr id="63" name="Picture 6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46922" y="3130758"/>
            <a:ext cx="92537" cy="201168"/>
          </a:xfrm>
          <a:prstGeom prst="rect">
            <a:avLst/>
          </a:prstGeom>
        </p:spPr>
      </p:pic>
      <p:pic>
        <p:nvPicPr>
          <p:cNvPr id="64" name="Picture 63"/>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156579" y="3130758"/>
            <a:ext cx="76700" cy="201168"/>
          </a:xfrm>
          <a:prstGeom prst="rect">
            <a:avLst/>
          </a:prstGeom>
        </p:spPr>
      </p:pic>
      <p:pic>
        <p:nvPicPr>
          <p:cNvPr id="65" name="Picture 6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43445" y="3130758"/>
            <a:ext cx="92537" cy="201168"/>
          </a:xfrm>
          <a:prstGeom prst="rect">
            <a:avLst/>
          </a:prstGeom>
        </p:spPr>
      </p:pic>
      <p:pic>
        <p:nvPicPr>
          <p:cNvPr id="66" name="Picture 6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53102" y="3130758"/>
            <a:ext cx="76700" cy="201168"/>
          </a:xfrm>
          <a:prstGeom prst="rect">
            <a:avLst/>
          </a:prstGeom>
        </p:spPr>
      </p:pic>
      <p:pic>
        <p:nvPicPr>
          <p:cNvPr id="67" name="Picture 6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9968" y="3130758"/>
            <a:ext cx="92537" cy="201168"/>
          </a:xfrm>
          <a:prstGeom prst="rect">
            <a:avLst/>
          </a:prstGeom>
        </p:spPr>
      </p:pic>
      <p:pic>
        <p:nvPicPr>
          <p:cNvPr id="68" name="Picture 6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9625" y="3130758"/>
            <a:ext cx="76700" cy="201168"/>
          </a:xfrm>
          <a:prstGeom prst="rect">
            <a:avLst/>
          </a:prstGeom>
        </p:spPr>
      </p:pic>
      <p:pic>
        <p:nvPicPr>
          <p:cNvPr id="69" name="Picture 6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36491" y="3130758"/>
            <a:ext cx="92537" cy="201168"/>
          </a:xfrm>
          <a:prstGeom prst="rect">
            <a:avLst/>
          </a:prstGeom>
        </p:spPr>
      </p:pic>
      <p:pic>
        <p:nvPicPr>
          <p:cNvPr id="70" name="Picture 6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46148" y="3130758"/>
            <a:ext cx="76700" cy="201168"/>
          </a:xfrm>
          <a:prstGeom prst="rect">
            <a:avLst/>
          </a:prstGeom>
        </p:spPr>
      </p:pic>
      <p:pic>
        <p:nvPicPr>
          <p:cNvPr id="71" name="Picture 7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33017" y="3130758"/>
            <a:ext cx="92537" cy="201168"/>
          </a:xfrm>
          <a:prstGeom prst="rect">
            <a:avLst/>
          </a:prstGeom>
        </p:spPr>
      </p:pic>
      <p:pic>
        <p:nvPicPr>
          <p:cNvPr id="72" name="Picture 7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42671" y="3130758"/>
            <a:ext cx="76700" cy="201168"/>
          </a:xfrm>
          <a:prstGeom prst="rect">
            <a:avLst/>
          </a:prstGeom>
        </p:spPr>
      </p:pic>
      <p:graphicFrame>
        <p:nvGraphicFramePr>
          <p:cNvPr id="91" name="Chart 90"/>
          <p:cNvGraphicFramePr/>
          <p:nvPr>
            <p:extLst>
              <p:ext uri="{D42A27DB-BD31-4B8C-83A1-F6EECF244321}">
                <p14:modId xmlns:p14="http://schemas.microsoft.com/office/powerpoint/2010/main" val="943798118"/>
              </p:ext>
            </p:extLst>
          </p:nvPr>
        </p:nvGraphicFramePr>
        <p:xfrm>
          <a:off x="1203958" y="3891190"/>
          <a:ext cx="1885312" cy="1229183"/>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1813712" y="4308385"/>
            <a:ext cx="768159" cy="400110"/>
          </a:xfrm>
          <a:prstGeom prst="rect">
            <a:avLst/>
          </a:prstGeom>
        </p:spPr>
        <p:txBody>
          <a:bodyPr wrap="none">
            <a:spAutoFit/>
          </a:bodyPr>
          <a:lstStyle/>
          <a:p>
            <a:r>
              <a:rPr lang="en-US" sz="2000" dirty="0">
                <a:solidFill>
                  <a:schemeClr val="accent6"/>
                </a:solidFill>
              </a:rPr>
              <a:t>8</a:t>
            </a:r>
            <a:r>
              <a:rPr lang="en-US" sz="2000" dirty="0" smtClean="0">
                <a:solidFill>
                  <a:schemeClr val="accent6"/>
                </a:solidFill>
              </a:rPr>
              <a:t>2% </a:t>
            </a:r>
            <a:endParaRPr lang="en-US" dirty="0"/>
          </a:p>
        </p:txBody>
      </p:sp>
      <p:sp>
        <p:nvSpPr>
          <p:cNvPr id="92" name="Rectangle 91"/>
          <p:cNvSpPr/>
          <p:nvPr/>
        </p:nvSpPr>
        <p:spPr bwMode="gray">
          <a:xfrm>
            <a:off x="2694618" y="4020834"/>
            <a:ext cx="1375929" cy="923330"/>
          </a:xfrm>
          <a:prstGeom prst="rect">
            <a:avLst/>
          </a:prstGeom>
        </p:spPr>
        <p:txBody>
          <a:bodyPr wrap="square" lIns="0" tIns="0" rIns="0" bIns="0">
            <a:spAutoFit/>
          </a:bodyPr>
          <a:lstStyle/>
          <a:p>
            <a:pPr>
              <a:spcBef>
                <a:spcPts val="500"/>
              </a:spcBef>
            </a:pPr>
            <a:r>
              <a:rPr lang="en-US" sz="1000" dirty="0" smtClean="0">
                <a:solidFill>
                  <a:schemeClr val="accent4"/>
                </a:solidFill>
              </a:rPr>
              <a:t>Percentage of traditional Medicare patients who consider knowing their price before care </a:t>
            </a:r>
            <a:r>
              <a:rPr lang="en-US" sz="1000" b="1" dirty="0" smtClean="0">
                <a:solidFill>
                  <a:schemeClr val="accent4"/>
                </a:solidFill>
              </a:rPr>
              <a:t>somewhat or extremely important</a:t>
            </a:r>
          </a:p>
        </p:txBody>
      </p:sp>
      <p:sp>
        <p:nvSpPr>
          <p:cNvPr id="93" name="TextBox 92"/>
          <p:cNvSpPr txBox="1"/>
          <p:nvPr/>
        </p:nvSpPr>
        <p:spPr bwMode="gray">
          <a:xfrm>
            <a:off x="4590651" y="4032626"/>
            <a:ext cx="2604097" cy="874460"/>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endParaRPr lang="en-US" sz="1100" b="1" dirty="0">
              <a:solidFill>
                <a:schemeClr val="accent3"/>
              </a:solidFill>
            </a:endParaRPr>
          </a:p>
        </p:txBody>
      </p:sp>
      <p:sp>
        <p:nvSpPr>
          <p:cNvPr id="94" name="Rectangle 93"/>
          <p:cNvSpPr/>
          <p:nvPr/>
        </p:nvSpPr>
        <p:spPr bwMode="gray">
          <a:xfrm>
            <a:off x="4668526" y="4087990"/>
            <a:ext cx="2000048" cy="769441"/>
          </a:xfrm>
          <a:prstGeom prst="rect">
            <a:avLst/>
          </a:prstGeom>
        </p:spPr>
        <p:txBody>
          <a:bodyPr wrap="square" lIns="0" tIns="0" rIns="0" bIns="0">
            <a:spAutoFit/>
          </a:bodyPr>
          <a:lstStyle/>
          <a:p>
            <a:pPr>
              <a:spcBef>
                <a:spcPts val="500"/>
              </a:spcBef>
            </a:pPr>
            <a:r>
              <a:rPr lang="en-US" sz="1000" dirty="0" smtClean="0">
                <a:solidFill>
                  <a:schemeClr val="accent4"/>
                </a:solidFill>
              </a:rPr>
              <a:t>Traditional Medicare patients are nearly </a:t>
            </a:r>
            <a:r>
              <a:rPr lang="en-US" sz="1000" b="1" dirty="0" smtClean="0">
                <a:solidFill>
                  <a:schemeClr val="accent4"/>
                </a:solidFill>
              </a:rPr>
              <a:t>twice as likely </a:t>
            </a:r>
            <a:r>
              <a:rPr lang="en-US" sz="1000" dirty="0" smtClean="0">
                <a:solidFill>
                  <a:schemeClr val="accent4"/>
                </a:solidFill>
              </a:rPr>
              <a:t>to prefer that the hospital proactively provides a price estimate (rather than seeking the estimate themselves)</a:t>
            </a:r>
            <a:endParaRPr lang="en-US" sz="1000" b="1" dirty="0" smtClean="0">
              <a:solidFill>
                <a:schemeClr val="accent4"/>
              </a:solidFill>
            </a:endParaRPr>
          </a:p>
        </p:txBody>
      </p:sp>
      <p:pic>
        <p:nvPicPr>
          <p:cNvPr id="11" name="Picture 10"/>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68574" y="4239249"/>
            <a:ext cx="414423" cy="495326"/>
          </a:xfrm>
          <a:prstGeom prst="rect">
            <a:avLst/>
          </a:prstGeom>
        </p:spPr>
      </p:pic>
      <p:sp>
        <p:nvSpPr>
          <p:cNvPr id="96" name="TextBox 95"/>
          <p:cNvSpPr txBox="1"/>
          <p:nvPr/>
        </p:nvSpPr>
        <p:spPr bwMode="gray">
          <a:xfrm>
            <a:off x="1602482" y="7930075"/>
            <a:ext cx="4601256" cy="169277"/>
          </a:xfrm>
          <a:prstGeom prst="rect">
            <a:avLst/>
          </a:prstGeom>
          <a:noFill/>
        </p:spPr>
        <p:txBody>
          <a:bodyPr wrap="square" lIns="0" tIns="0" rIns="0" bIns="0" rtlCol="0">
            <a:spAutoFit/>
          </a:bodyPr>
          <a:lstStyle/>
          <a:p>
            <a:pPr defTabSz="640080">
              <a:spcBef>
                <a:spcPts val="500"/>
              </a:spcBef>
            </a:pPr>
            <a:r>
              <a:rPr lang="en-US" sz="1100" b="1" dirty="0" smtClean="0"/>
              <a:t>How Can I Pay My Bill?</a:t>
            </a:r>
          </a:p>
        </p:txBody>
      </p:sp>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1260333" y="6860151"/>
            <a:ext cx="331838" cy="274320"/>
          </a:xfrm>
          <a:prstGeom prst="rect">
            <a:avLst/>
          </a:prstGeom>
        </p:spPr>
      </p:pic>
      <p:sp>
        <p:nvSpPr>
          <p:cNvPr id="97" name="Oval 96"/>
          <p:cNvSpPr>
            <a:spLocks noChangeAspect="1"/>
          </p:cNvSpPr>
          <p:nvPr/>
        </p:nvSpPr>
        <p:spPr bwMode="gray">
          <a:xfrm rot="16200000">
            <a:off x="1004272" y="658260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9" name="Rectangle 98"/>
          <p:cNvSpPr/>
          <p:nvPr/>
        </p:nvSpPr>
        <p:spPr bwMode="gray">
          <a:xfrm rot="16200000">
            <a:off x="1130334" y="6664506"/>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2" name="TextBox 31"/>
          <p:cNvSpPr txBox="1"/>
          <p:nvPr/>
        </p:nvSpPr>
        <p:spPr bwMode="gray">
          <a:xfrm>
            <a:off x="1582223" y="6443511"/>
            <a:ext cx="4601256" cy="169277"/>
          </a:xfrm>
          <a:prstGeom prst="rect">
            <a:avLst/>
          </a:prstGeom>
          <a:noFill/>
        </p:spPr>
        <p:txBody>
          <a:bodyPr wrap="square" lIns="0" tIns="0" rIns="0" bIns="0" rtlCol="0">
            <a:spAutoFit/>
          </a:bodyPr>
          <a:lstStyle/>
          <a:p>
            <a:pPr defTabSz="640080">
              <a:spcBef>
                <a:spcPts val="500"/>
              </a:spcBef>
            </a:pPr>
            <a:r>
              <a:rPr lang="en-US" sz="1100" b="1" dirty="0" smtClean="0"/>
              <a:t>What Do These Bills Even Mean?</a:t>
            </a:r>
          </a:p>
        </p:txBody>
      </p:sp>
      <p:sp>
        <p:nvSpPr>
          <p:cNvPr id="103" name="Rectangle 102"/>
          <p:cNvSpPr/>
          <p:nvPr/>
        </p:nvSpPr>
        <p:spPr bwMode="gray">
          <a:xfrm>
            <a:off x="4262864" y="5561638"/>
            <a:ext cx="1468458" cy="800219"/>
          </a:xfrm>
          <a:prstGeom prst="rect">
            <a:avLst/>
          </a:prstGeom>
        </p:spPr>
        <p:txBody>
          <a:bodyPr wrap="square" lIns="0" tIns="0" rIns="0" bIns="0">
            <a:spAutoFit/>
          </a:bodyPr>
          <a:lstStyle/>
          <a:p>
            <a:pPr>
              <a:spcBef>
                <a:spcPts val="500"/>
              </a:spcBef>
            </a:pPr>
            <a:r>
              <a:rPr lang="en-US" sz="2200" dirty="0" smtClean="0">
                <a:solidFill>
                  <a:schemeClr val="accent6"/>
                </a:solidFill>
              </a:rPr>
              <a:t>11%            </a:t>
            </a:r>
            <a:r>
              <a:rPr lang="en-US" sz="1000" dirty="0" smtClean="0">
                <a:solidFill>
                  <a:schemeClr val="accent4"/>
                </a:solidFill>
              </a:rPr>
              <a:t>of </a:t>
            </a:r>
            <a:r>
              <a:rPr lang="en-US" sz="1000" dirty="0">
                <a:solidFill>
                  <a:schemeClr val="accent4"/>
                </a:solidFill>
              </a:rPr>
              <a:t>t</a:t>
            </a:r>
            <a:r>
              <a:rPr lang="en-US" sz="1000" dirty="0" smtClean="0">
                <a:solidFill>
                  <a:schemeClr val="accent4"/>
                </a:solidFill>
              </a:rPr>
              <a:t>raditional Medicare patients were asked for point-of-service payment</a:t>
            </a:r>
          </a:p>
        </p:txBody>
      </p:sp>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041278" y="5621818"/>
            <a:ext cx="92537" cy="201168"/>
          </a:xfrm>
          <a:prstGeom prst="rect">
            <a:avLst/>
          </a:prstGeom>
        </p:spPr>
      </p:pic>
      <p:pic>
        <p:nvPicPr>
          <p:cNvPr id="105" name="Picture 10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959644" y="5621818"/>
            <a:ext cx="76700" cy="201168"/>
          </a:xfrm>
          <a:prstGeom prst="rect">
            <a:avLst/>
          </a:prstGeom>
        </p:spPr>
      </p:pic>
      <p:pic>
        <p:nvPicPr>
          <p:cNvPr id="106" name="Picture 10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37801" y="5621818"/>
            <a:ext cx="92537" cy="201168"/>
          </a:xfrm>
          <a:prstGeom prst="rect">
            <a:avLst/>
          </a:prstGeom>
        </p:spPr>
      </p:pic>
      <p:pic>
        <p:nvPicPr>
          <p:cNvPr id="107" name="Picture 10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147458" y="5621818"/>
            <a:ext cx="76700" cy="201168"/>
          </a:xfrm>
          <a:prstGeom prst="rect">
            <a:avLst/>
          </a:prstGeom>
        </p:spPr>
      </p:pic>
      <p:pic>
        <p:nvPicPr>
          <p:cNvPr id="108" name="Picture 10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4324" y="5621818"/>
            <a:ext cx="92537" cy="201168"/>
          </a:xfrm>
          <a:prstGeom prst="rect">
            <a:avLst/>
          </a:prstGeom>
        </p:spPr>
      </p:pic>
      <p:pic>
        <p:nvPicPr>
          <p:cNvPr id="109" name="Picture 10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3981" y="5621818"/>
            <a:ext cx="76700" cy="201168"/>
          </a:xfrm>
          <a:prstGeom prst="rect">
            <a:avLst/>
          </a:prstGeom>
        </p:spPr>
      </p:pic>
      <p:pic>
        <p:nvPicPr>
          <p:cNvPr id="110" name="Picture 10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0847" y="5621818"/>
            <a:ext cx="92537" cy="201168"/>
          </a:xfrm>
          <a:prstGeom prst="rect">
            <a:avLst/>
          </a:prstGeom>
        </p:spPr>
      </p:pic>
      <p:pic>
        <p:nvPicPr>
          <p:cNvPr id="111" name="Picture 11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0504" y="5621818"/>
            <a:ext cx="76700" cy="201168"/>
          </a:xfrm>
          <a:prstGeom prst="rect">
            <a:avLst/>
          </a:prstGeom>
        </p:spPr>
      </p:pic>
      <p:pic>
        <p:nvPicPr>
          <p:cNvPr id="112" name="Picture 11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7370" y="5621818"/>
            <a:ext cx="92537" cy="201168"/>
          </a:xfrm>
          <a:prstGeom prst="rect">
            <a:avLst/>
          </a:prstGeom>
        </p:spPr>
      </p:pic>
      <p:pic>
        <p:nvPicPr>
          <p:cNvPr id="113" name="Picture 11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7027" y="5621818"/>
            <a:ext cx="76700" cy="201168"/>
          </a:xfrm>
          <a:prstGeom prst="rect">
            <a:avLst/>
          </a:prstGeom>
        </p:spPr>
      </p:pic>
      <p:pic>
        <p:nvPicPr>
          <p:cNvPr id="114" name="Picture 11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3896" y="5621818"/>
            <a:ext cx="92537" cy="201168"/>
          </a:xfrm>
          <a:prstGeom prst="rect">
            <a:avLst/>
          </a:prstGeom>
        </p:spPr>
      </p:pic>
      <p:pic>
        <p:nvPicPr>
          <p:cNvPr id="115" name="Picture 1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3550" y="5621818"/>
            <a:ext cx="76700" cy="201168"/>
          </a:xfrm>
          <a:prstGeom prst="rect">
            <a:avLst/>
          </a:prstGeom>
        </p:spPr>
      </p:pic>
      <p:pic>
        <p:nvPicPr>
          <p:cNvPr id="116" name="Picture 11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041278" y="5867016"/>
            <a:ext cx="92537" cy="201168"/>
          </a:xfrm>
          <a:prstGeom prst="rect">
            <a:avLst/>
          </a:prstGeom>
        </p:spPr>
      </p:pic>
      <p:pic>
        <p:nvPicPr>
          <p:cNvPr id="117" name="Picture 11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950935" y="5867016"/>
            <a:ext cx="76700" cy="201168"/>
          </a:xfrm>
          <a:prstGeom prst="rect">
            <a:avLst/>
          </a:prstGeom>
        </p:spPr>
      </p:pic>
      <p:pic>
        <p:nvPicPr>
          <p:cNvPr id="118" name="Picture 11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37801" y="5867016"/>
            <a:ext cx="92537" cy="201168"/>
          </a:xfrm>
          <a:prstGeom prst="rect">
            <a:avLst/>
          </a:prstGeom>
        </p:spPr>
      </p:pic>
      <p:pic>
        <p:nvPicPr>
          <p:cNvPr id="119" name="Picture 11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147458" y="5867016"/>
            <a:ext cx="76700" cy="201168"/>
          </a:xfrm>
          <a:prstGeom prst="rect">
            <a:avLst/>
          </a:prstGeom>
        </p:spPr>
      </p:pic>
      <p:pic>
        <p:nvPicPr>
          <p:cNvPr id="120" name="Picture 11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4324" y="5867016"/>
            <a:ext cx="92537" cy="201168"/>
          </a:xfrm>
          <a:prstGeom prst="rect">
            <a:avLst/>
          </a:prstGeom>
        </p:spPr>
      </p:pic>
      <p:pic>
        <p:nvPicPr>
          <p:cNvPr id="121" name="Picture 1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3981" y="5867016"/>
            <a:ext cx="76700" cy="201168"/>
          </a:xfrm>
          <a:prstGeom prst="rect">
            <a:avLst/>
          </a:prstGeom>
        </p:spPr>
      </p:pic>
      <p:pic>
        <p:nvPicPr>
          <p:cNvPr id="122" name="Picture 12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0847" y="5867016"/>
            <a:ext cx="92537" cy="201168"/>
          </a:xfrm>
          <a:prstGeom prst="rect">
            <a:avLst/>
          </a:prstGeom>
        </p:spPr>
      </p:pic>
      <p:pic>
        <p:nvPicPr>
          <p:cNvPr id="123" name="Picture 12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0504" y="5867016"/>
            <a:ext cx="76700" cy="201168"/>
          </a:xfrm>
          <a:prstGeom prst="rect">
            <a:avLst/>
          </a:prstGeom>
        </p:spPr>
      </p:pic>
      <p:pic>
        <p:nvPicPr>
          <p:cNvPr id="124" name="Picture 12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7370" y="5867016"/>
            <a:ext cx="92537" cy="201168"/>
          </a:xfrm>
          <a:prstGeom prst="rect">
            <a:avLst/>
          </a:prstGeom>
        </p:spPr>
      </p:pic>
      <p:pic>
        <p:nvPicPr>
          <p:cNvPr id="125" name="Picture 12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7027" y="5867016"/>
            <a:ext cx="76700" cy="201168"/>
          </a:xfrm>
          <a:prstGeom prst="rect">
            <a:avLst/>
          </a:prstGeom>
        </p:spPr>
      </p:pic>
      <p:pic>
        <p:nvPicPr>
          <p:cNvPr id="126" name="Picture 1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3896" y="5867016"/>
            <a:ext cx="92537" cy="201168"/>
          </a:xfrm>
          <a:prstGeom prst="rect">
            <a:avLst/>
          </a:prstGeom>
        </p:spPr>
      </p:pic>
      <p:pic>
        <p:nvPicPr>
          <p:cNvPr id="127" name="Picture 12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3550" y="5867016"/>
            <a:ext cx="76700" cy="201168"/>
          </a:xfrm>
          <a:prstGeom prst="rect">
            <a:avLst/>
          </a:prstGeom>
        </p:spPr>
      </p:pic>
      <p:sp>
        <p:nvSpPr>
          <p:cNvPr id="130" name="Rectangle 129"/>
          <p:cNvSpPr/>
          <p:nvPr/>
        </p:nvSpPr>
        <p:spPr>
          <a:xfrm>
            <a:off x="3217640" y="7160197"/>
            <a:ext cx="625492" cy="400110"/>
          </a:xfrm>
          <a:prstGeom prst="rect">
            <a:avLst/>
          </a:prstGeom>
        </p:spPr>
        <p:txBody>
          <a:bodyPr wrap="none">
            <a:spAutoFit/>
          </a:bodyPr>
          <a:lstStyle/>
          <a:p>
            <a:r>
              <a:rPr lang="en-US" sz="2000" dirty="0">
                <a:solidFill>
                  <a:schemeClr val="accent6"/>
                </a:solidFill>
              </a:rPr>
              <a:t>9</a:t>
            </a:r>
            <a:r>
              <a:rPr lang="en-US" sz="2000" dirty="0" smtClean="0">
                <a:solidFill>
                  <a:schemeClr val="accent6"/>
                </a:solidFill>
              </a:rPr>
              <a:t>% </a:t>
            </a:r>
            <a:endParaRPr lang="en-US" dirty="0"/>
          </a:p>
        </p:txBody>
      </p:sp>
      <p:sp>
        <p:nvSpPr>
          <p:cNvPr id="131" name="Rectangle 130"/>
          <p:cNvSpPr/>
          <p:nvPr/>
        </p:nvSpPr>
        <p:spPr bwMode="gray">
          <a:xfrm>
            <a:off x="3951041" y="6926249"/>
            <a:ext cx="1409706" cy="769441"/>
          </a:xfrm>
          <a:prstGeom prst="rect">
            <a:avLst/>
          </a:prstGeom>
        </p:spPr>
        <p:txBody>
          <a:bodyPr wrap="square" lIns="0" tIns="0" rIns="0" bIns="0">
            <a:spAutoFit/>
          </a:bodyPr>
          <a:lstStyle/>
          <a:p>
            <a:pPr>
              <a:spcBef>
                <a:spcPts val="500"/>
              </a:spcBef>
            </a:pPr>
            <a:r>
              <a:rPr lang="en-US" sz="1000" dirty="0" smtClean="0">
                <a:solidFill>
                  <a:schemeClr val="accent4"/>
                </a:solidFill>
              </a:rPr>
              <a:t>Percentage of traditional Medicare patients who found their bill </a:t>
            </a:r>
            <a:r>
              <a:rPr lang="en-US" sz="1000" b="1" dirty="0" smtClean="0">
                <a:solidFill>
                  <a:schemeClr val="accent4"/>
                </a:solidFill>
              </a:rPr>
              <a:t>somewhat or extremely difficult to understand</a:t>
            </a:r>
          </a:p>
        </p:txBody>
      </p:sp>
      <p:sp>
        <p:nvSpPr>
          <p:cNvPr id="33" name="TextBox 32"/>
          <p:cNvSpPr txBox="1"/>
          <p:nvPr/>
        </p:nvSpPr>
        <p:spPr bwMode="gray">
          <a:xfrm>
            <a:off x="1582223" y="6629501"/>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Want an Accurate Bill with Consumer-Friendly Language</a:t>
            </a:r>
          </a:p>
        </p:txBody>
      </p:sp>
      <p:sp>
        <p:nvSpPr>
          <p:cNvPr id="156" name="Rectangle 155"/>
          <p:cNvSpPr/>
          <p:nvPr/>
        </p:nvSpPr>
        <p:spPr bwMode="gray">
          <a:xfrm>
            <a:off x="2662521" y="8484545"/>
            <a:ext cx="1600343" cy="461665"/>
          </a:xfrm>
          <a:prstGeom prst="rect">
            <a:avLst/>
          </a:prstGeom>
        </p:spPr>
        <p:txBody>
          <a:bodyPr wrap="square" lIns="0" tIns="0" rIns="0" bIns="0">
            <a:spAutoFit/>
          </a:bodyPr>
          <a:lstStyle/>
          <a:p>
            <a:pPr>
              <a:spcBef>
                <a:spcPts val="500"/>
              </a:spcBef>
            </a:pPr>
            <a:r>
              <a:rPr lang="en-US" sz="1000" dirty="0" smtClean="0">
                <a:solidFill>
                  <a:schemeClr val="accent4"/>
                </a:solidFill>
              </a:rPr>
              <a:t>Percentage of traditional Medicare patients who were offered a payment plan</a:t>
            </a:r>
            <a:endParaRPr lang="en-US" sz="1000" b="1" dirty="0" smtClean="0">
              <a:solidFill>
                <a:schemeClr val="accent4"/>
              </a:solidFill>
            </a:endParaRPr>
          </a:p>
        </p:txBody>
      </p:sp>
      <p:sp>
        <p:nvSpPr>
          <p:cNvPr id="158" name="Rectangle 157"/>
          <p:cNvSpPr/>
          <p:nvPr/>
        </p:nvSpPr>
        <p:spPr>
          <a:xfrm>
            <a:off x="1816517" y="8571913"/>
            <a:ext cx="768159" cy="400110"/>
          </a:xfrm>
          <a:prstGeom prst="rect">
            <a:avLst/>
          </a:prstGeom>
        </p:spPr>
        <p:txBody>
          <a:bodyPr wrap="none">
            <a:spAutoFit/>
          </a:bodyPr>
          <a:lstStyle/>
          <a:p>
            <a:r>
              <a:rPr lang="en-US" sz="2000" dirty="0" smtClean="0">
                <a:solidFill>
                  <a:schemeClr val="accent6"/>
                </a:solidFill>
              </a:rPr>
              <a:t>45% </a:t>
            </a:r>
            <a:endParaRPr lang="en-US" dirty="0"/>
          </a:p>
        </p:txBody>
      </p:sp>
      <p:sp>
        <p:nvSpPr>
          <p:cNvPr id="159" name="TextBox 158"/>
          <p:cNvSpPr txBox="1"/>
          <p:nvPr/>
        </p:nvSpPr>
        <p:spPr bwMode="gray">
          <a:xfrm>
            <a:off x="1593966" y="8090561"/>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If Offered a Payment Plan, Most Patients Will Enroll</a:t>
            </a:r>
          </a:p>
        </p:txBody>
      </p:sp>
      <p:graphicFrame>
        <p:nvGraphicFramePr>
          <p:cNvPr id="129" name="Chart 128"/>
          <p:cNvGraphicFramePr/>
          <p:nvPr>
            <p:extLst>
              <p:ext uri="{D42A27DB-BD31-4B8C-83A1-F6EECF244321}">
                <p14:modId xmlns:p14="http://schemas.microsoft.com/office/powerpoint/2010/main" val="1436640258"/>
              </p:ext>
            </p:extLst>
          </p:nvPr>
        </p:nvGraphicFramePr>
        <p:xfrm>
          <a:off x="2513060" y="6760712"/>
          <a:ext cx="1885312" cy="1229183"/>
        </p:xfrm>
        <a:graphic>
          <a:graphicData uri="http://schemas.openxmlformats.org/drawingml/2006/chart">
            <c:chart xmlns:c="http://schemas.openxmlformats.org/drawingml/2006/chart" xmlns:r="http://schemas.openxmlformats.org/officeDocument/2006/relationships" r:id="rId8"/>
          </a:graphicData>
        </a:graphic>
      </p:graphicFrame>
      <p:sp>
        <p:nvSpPr>
          <p:cNvPr id="169" name="Text Placeholder 4"/>
          <p:cNvSpPr>
            <a:spLocks noGrp="1"/>
          </p:cNvSpPr>
          <p:nvPr>
            <p:ph type="body" sz="quarter" idx="27"/>
          </p:nvPr>
        </p:nvSpPr>
        <p:spPr bwMode="gray">
          <a:xfrm>
            <a:off x="5213531" y="9358332"/>
            <a:ext cx="2114550" cy="227173"/>
          </a:xfrm>
        </p:spPr>
        <p:txBody>
          <a:bodyPr/>
          <a:lstStyle/>
          <a:p>
            <a:r>
              <a:rPr lang="en-US" dirty="0" smtClean="0"/>
              <a:t>Source: 2018 Consumer Financial Experience Survey</a:t>
            </a:r>
            <a:r>
              <a:rPr lang="en-US" dirty="0"/>
              <a:t>; </a:t>
            </a:r>
            <a:r>
              <a:rPr lang="en-US" dirty="0" err="1"/>
              <a:t>InstaMed</a:t>
            </a:r>
            <a:r>
              <a:rPr lang="en-US" dirty="0"/>
              <a:t>, “Trends in Healthcare Payments Eight Annual Report: 2018,” </a:t>
            </a:r>
            <a:r>
              <a:rPr lang="en-US" i="1" dirty="0" err="1"/>
              <a:t>InstaMed</a:t>
            </a:r>
            <a:r>
              <a:rPr lang="en-US" i="1" dirty="0"/>
              <a:t>, </a:t>
            </a:r>
            <a:r>
              <a:rPr lang="en-US" dirty="0"/>
              <a:t>May 2018; Revenue </a:t>
            </a:r>
            <a:r>
              <a:rPr lang="en-US" dirty="0" smtClean="0"/>
              <a:t>Cycle Advancement Center research and analysis.</a:t>
            </a:r>
            <a:endParaRPr lang="en-US" dirty="0"/>
          </a:p>
        </p:txBody>
      </p:sp>
      <p:sp>
        <p:nvSpPr>
          <p:cNvPr id="101" name="Text Placeholder 7"/>
          <p:cNvSpPr txBox="1">
            <a:spLocks/>
          </p:cNvSpPr>
          <p:nvPr/>
        </p:nvSpPr>
        <p:spPr bwMode="gray">
          <a:xfrm>
            <a:off x="345791" y="1344396"/>
            <a:ext cx="6588354" cy="711306"/>
          </a:xfrm>
          <a:prstGeom prst="rect">
            <a:avLst/>
          </a:prstGeom>
        </p:spPr>
        <p:txBody>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dirty="0" smtClean="0"/>
              <a:t>The data here reflects responses of traditional Medicare patients—patients age 65 or older and patients with certain disabilities. </a:t>
            </a:r>
            <a:r>
              <a:rPr lang="en-US" dirty="0"/>
              <a:t>Hospitals and health systems should use this information to prioritize and/or invest in the financial tools that patients most value to boost collection rates.</a:t>
            </a:r>
          </a:p>
        </p:txBody>
      </p:sp>
      <p:sp>
        <p:nvSpPr>
          <p:cNvPr id="102" name="TextBox 101"/>
          <p:cNvSpPr txBox="1"/>
          <p:nvPr/>
        </p:nvSpPr>
        <p:spPr bwMode="gray">
          <a:xfrm>
            <a:off x="1569448" y="5355728"/>
            <a:ext cx="5334713"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Are More Likely to Pay their Total Obligation After Paying Portion at Point-of-Service</a:t>
            </a:r>
          </a:p>
        </p:txBody>
      </p:sp>
      <p:sp>
        <p:nvSpPr>
          <p:cNvPr id="133" name="TextBox 132"/>
          <p:cNvSpPr txBox="1"/>
          <p:nvPr/>
        </p:nvSpPr>
        <p:spPr bwMode="gray">
          <a:xfrm>
            <a:off x="712166" y="2126001"/>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Data Based on the Responses from 210 Medicare Patients</a:t>
            </a:r>
          </a:p>
        </p:txBody>
      </p:sp>
      <p:sp>
        <p:nvSpPr>
          <p:cNvPr id="128" name="Rectangle 127"/>
          <p:cNvSpPr/>
          <p:nvPr/>
        </p:nvSpPr>
        <p:spPr bwMode="gray">
          <a:xfrm>
            <a:off x="5790236" y="8479804"/>
            <a:ext cx="1409706"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traditional Medicare patients who chose to enroll in their offered payment plan</a:t>
            </a:r>
            <a:endParaRPr lang="en-US" sz="1000" b="1" dirty="0" smtClean="0">
              <a:solidFill>
                <a:schemeClr val="accent4"/>
              </a:solidFill>
            </a:endParaRPr>
          </a:p>
        </p:txBody>
      </p:sp>
      <p:sp>
        <p:nvSpPr>
          <p:cNvPr id="132" name="Rectangle 131"/>
          <p:cNvSpPr/>
          <p:nvPr/>
        </p:nvSpPr>
        <p:spPr>
          <a:xfrm>
            <a:off x="4944232" y="8571913"/>
            <a:ext cx="768159" cy="400110"/>
          </a:xfrm>
          <a:prstGeom prst="rect">
            <a:avLst/>
          </a:prstGeom>
        </p:spPr>
        <p:txBody>
          <a:bodyPr wrap="none">
            <a:spAutoFit/>
          </a:bodyPr>
          <a:lstStyle/>
          <a:p>
            <a:r>
              <a:rPr lang="en-US" sz="2000" dirty="0" smtClean="0">
                <a:solidFill>
                  <a:schemeClr val="accent6"/>
                </a:solidFill>
              </a:rPr>
              <a:t>89% </a:t>
            </a:r>
            <a:endParaRPr lang="en-US" dirty="0"/>
          </a:p>
        </p:txBody>
      </p:sp>
      <p:graphicFrame>
        <p:nvGraphicFramePr>
          <p:cNvPr id="157" name="Chart 156"/>
          <p:cNvGraphicFramePr/>
          <p:nvPr>
            <p:extLst>
              <p:ext uri="{D42A27DB-BD31-4B8C-83A1-F6EECF244321}">
                <p14:modId xmlns:p14="http://schemas.microsoft.com/office/powerpoint/2010/main" val="796787620"/>
              </p:ext>
            </p:extLst>
          </p:nvPr>
        </p:nvGraphicFramePr>
        <p:xfrm>
          <a:off x="1199309" y="8175027"/>
          <a:ext cx="1885312" cy="1229183"/>
        </p:xfrm>
        <a:graphic>
          <a:graphicData uri="http://schemas.openxmlformats.org/drawingml/2006/chart">
            <c:chart xmlns:c="http://schemas.openxmlformats.org/drawingml/2006/chart" xmlns:r="http://schemas.openxmlformats.org/officeDocument/2006/relationships" r:id="rId9"/>
          </a:graphicData>
        </a:graphic>
      </p:graphicFrame>
      <p:pic>
        <p:nvPicPr>
          <p:cNvPr id="100" name="Picture 9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7520" y="3789409"/>
            <a:ext cx="402058" cy="460371"/>
          </a:xfrm>
          <a:prstGeom prst="rect">
            <a:avLst/>
          </a:prstGeom>
        </p:spPr>
      </p:pic>
      <p:pic>
        <p:nvPicPr>
          <p:cNvPr id="135" name="Picture 1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7599" y="6693180"/>
            <a:ext cx="261900" cy="395495"/>
          </a:xfrm>
          <a:prstGeom prst="rect">
            <a:avLst/>
          </a:prstGeom>
        </p:spPr>
      </p:pic>
      <p:pic>
        <p:nvPicPr>
          <p:cNvPr id="136" name="Picture 1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1158" y="5442429"/>
            <a:ext cx="394783" cy="336882"/>
          </a:xfrm>
          <a:prstGeom prst="rect">
            <a:avLst/>
          </a:prstGeom>
        </p:spPr>
      </p:pic>
      <p:pic>
        <p:nvPicPr>
          <p:cNvPr id="137" name="Picture 1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9783" y="2536964"/>
            <a:ext cx="377533" cy="377533"/>
          </a:xfrm>
          <a:prstGeom prst="rect">
            <a:avLst/>
          </a:prstGeom>
        </p:spPr>
      </p:pic>
      <p:pic>
        <p:nvPicPr>
          <p:cNvPr id="138" name="Picture 1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78752" y="8266836"/>
            <a:ext cx="330042" cy="327842"/>
          </a:xfrm>
          <a:prstGeom prst="rect">
            <a:avLst/>
          </a:prstGeom>
        </p:spPr>
      </p:pic>
    </p:spTree>
    <p:extLst>
      <p:ext uri="{BB962C8B-B14F-4D97-AF65-F5344CB8AC3E}">
        <p14:creationId xmlns:p14="http://schemas.microsoft.com/office/powerpoint/2010/main" val="67131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extLst>
              <p:ext uri="{D42A27DB-BD31-4B8C-83A1-F6EECF244321}">
                <p14:modId xmlns:p14="http://schemas.microsoft.com/office/powerpoint/2010/main" val="1646731088"/>
              </p:ext>
            </p:extLst>
          </p:nvPr>
        </p:nvGraphicFramePr>
        <p:xfrm>
          <a:off x="451162" y="5236046"/>
          <a:ext cx="6819463" cy="4109063"/>
        </p:xfrm>
        <a:graphic>
          <a:graphicData uri="http://schemas.openxmlformats.org/drawingml/2006/table">
            <a:tbl>
              <a:tblPr firstRow="1" bandRow="1">
                <a:effectLst/>
                <a:tableStyleId>{F5AB1C69-6EDB-4FF4-983F-18BD219EF322}</a:tableStyleId>
              </a:tblPr>
              <a:tblGrid>
                <a:gridCol w="784634"/>
                <a:gridCol w="1591760"/>
                <a:gridCol w="4443069"/>
              </a:tblGrid>
              <a:tr h="314303">
                <a:tc>
                  <a:txBody>
                    <a:bodyPr/>
                    <a:lstStyle/>
                    <a:p>
                      <a:pPr algn="l">
                        <a:spcBef>
                          <a:spcPts val="300"/>
                        </a:spcBef>
                      </a:pPr>
                      <a:r>
                        <a:rPr lang="en-US" sz="900" b="1" i="0" kern="1200" dirty="0" smtClean="0">
                          <a:solidFill>
                            <a:schemeClr val="bg1"/>
                          </a:solidFill>
                          <a:latin typeface="+mn-lt"/>
                          <a:ea typeface="+mn-ea"/>
                          <a:cs typeface="+mn-cs"/>
                        </a:rPr>
                        <a:t>Tool Rank</a:t>
                      </a:r>
                      <a:endParaRPr lang="en-US" sz="900" b="1" i="0" kern="1200" dirty="0">
                        <a:solidFill>
                          <a:schemeClr val="bg1"/>
                        </a:solidFill>
                        <a:latin typeface="+mn-lt"/>
                        <a:ea typeface="+mn-ea"/>
                        <a:cs typeface="+mn-cs"/>
                      </a:endParaRPr>
                    </a:p>
                  </a:txBody>
                  <a:tcPr marL="64008" marR="64008" anchor="ctr"/>
                </a:tc>
                <a:tc>
                  <a:txBody>
                    <a:bodyPr/>
                    <a:lstStyle/>
                    <a:p>
                      <a:pPr algn="l">
                        <a:spcBef>
                          <a:spcPts val="300"/>
                        </a:spcBef>
                      </a:pPr>
                      <a:r>
                        <a:rPr lang="en-US" sz="900" b="1" kern="1200" dirty="0" smtClean="0">
                          <a:solidFill>
                            <a:schemeClr val="lt1"/>
                          </a:solidFill>
                          <a:latin typeface="+mn-lt"/>
                          <a:ea typeface="+mn-ea"/>
                          <a:cs typeface="+mn-cs"/>
                        </a:rPr>
                        <a:t>Financial Tool</a:t>
                      </a:r>
                      <a:endParaRPr lang="en-US" sz="900" b="1" i="1" kern="1200" dirty="0">
                        <a:solidFill>
                          <a:schemeClr val="lt1"/>
                        </a:solidFill>
                        <a:latin typeface="+mn-lt"/>
                        <a:ea typeface="+mn-ea"/>
                        <a:cs typeface="+mn-cs"/>
                      </a:endParaRPr>
                    </a:p>
                  </a:txBody>
                  <a:tcPr marL="64008" marR="64008" anchor="ctr"/>
                </a:tc>
                <a:tc>
                  <a:txBody>
                    <a:bodyPr/>
                    <a:lstStyle/>
                    <a:p>
                      <a:pPr algn="l">
                        <a:spcBef>
                          <a:spcPts val="300"/>
                        </a:spcBef>
                      </a:pPr>
                      <a:r>
                        <a:rPr lang="en-US" sz="900" b="1" kern="1200" dirty="0" smtClean="0">
                          <a:solidFill>
                            <a:schemeClr val="lt1"/>
                          </a:solidFill>
                          <a:latin typeface="+mn-lt"/>
                          <a:ea typeface="+mn-ea"/>
                          <a:cs typeface="+mn-cs"/>
                        </a:rPr>
                        <a:t>Tool Definition</a:t>
                      </a:r>
                      <a:endParaRPr lang="en-US" sz="900" b="1" kern="1200" dirty="0">
                        <a:solidFill>
                          <a:schemeClr val="lt1"/>
                        </a:solidFill>
                        <a:latin typeface="+mn-lt"/>
                        <a:ea typeface="+mn-ea"/>
                        <a:cs typeface="+mn-cs"/>
                      </a:endParaRPr>
                    </a:p>
                  </a:txBody>
                  <a:tcPr marL="64008" marR="64008" anchor="ctr"/>
                </a:tc>
              </a:tr>
              <a:tr h="507223">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more precise estimate of the total cost of care sent after scheduling but prior to receiving care, including what portion will be covered by insurance, what portion is expected to be paid by the patient, how much must be paid upon arrival for care, and how to pay the patient portion of the bill.</a:t>
                      </a:r>
                      <a:endParaRPr lang="en-US" sz="900" dirty="0">
                        <a:latin typeface="+mn-lt"/>
                      </a:endParaRPr>
                    </a:p>
                  </a:txBody>
                  <a:tcPr marL="64008" marR="64008"/>
                </a:tc>
              </a:tr>
              <a:tr h="4725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baseline="0" dirty="0" smtClean="0">
                          <a:latin typeface="+mn-lt"/>
                        </a:rPr>
                        <a:t>A tool patients can access on the hospital or health care organization’s website, before scheduling a procedure, to get a rough estimate of the total cost of the procedure and how much they will be expected to pay. </a:t>
                      </a:r>
                      <a:endParaRPr lang="en-US" sz="900" dirty="0">
                        <a:latin typeface="+mn-lt"/>
                      </a:endParaRPr>
                    </a:p>
                  </a:txBody>
                  <a:tcPr marL="64008" marR="64008"/>
                </a:tc>
              </a:tr>
              <a:tr h="388644">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baseline="0" dirty="0" smtClean="0">
                          <a:latin typeface="+mn-lt"/>
                        </a:rPr>
                        <a:t>One single bill sent to the patient after receiving care that includes all charges incurred (hospital, physician, and any imaging or lab) and an easy-to-understand explanation of benefits. </a:t>
                      </a:r>
                      <a:endParaRPr lang="en-US" sz="900" dirty="0">
                        <a:latin typeface="+mn-lt"/>
                      </a:endParaRPr>
                    </a:p>
                  </a:txBody>
                  <a:tcPr marL="64008" marR="64008"/>
                </a:tc>
              </a:tr>
              <a:tr h="380655">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 secure, online portal that allows patients to schedule appointments or procedures, access appointment</a:t>
                      </a:r>
                      <a:r>
                        <a:rPr lang="en-US" sz="900" baseline="0" dirty="0" smtClean="0">
                          <a:latin typeface="+mn-lt"/>
                        </a:rPr>
                        <a:t> information, see insurance details and outstanding balances, pay their bills, and securely message providers.</a:t>
                      </a:r>
                      <a:endParaRPr lang="en-US" sz="900" dirty="0">
                        <a:latin typeface="+mn-lt"/>
                      </a:endParaRPr>
                    </a:p>
                  </a:txBody>
                  <a:tcPr marL="64008" marR="64008"/>
                </a:tc>
              </a:tr>
              <a:tr h="4725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n employee of the hospital or health care organization who works with patients regarding their medical bills. They help patients understand what they owe, the types of insurance benefits they have, whether or not they qualify for financial assistance, and may provide payment plan options.</a:t>
                      </a:r>
                      <a:endParaRPr lang="en-US" sz="900" dirty="0">
                        <a:latin typeface="+mn-lt"/>
                      </a:endParaRPr>
                    </a:p>
                  </a:txBody>
                  <a:tcPr marL="64008" marR="64008"/>
                </a:tc>
              </a:tr>
              <a:tr h="378406">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p</a:t>
                      </a:r>
                      <a:r>
                        <a:rPr lang="en-US" sz="900" dirty="0" smtClean="0">
                          <a:latin typeface="+mn-lt"/>
                        </a:rPr>
                        <a:t>lan designed to</a:t>
                      </a:r>
                      <a:r>
                        <a:rPr lang="en-US" sz="900" baseline="0" dirty="0" smtClean="0">
                          <a:latin typeface="+mn-lt"/>
                        </a:rPr>
                        <a:t> help patients pay off their health care bill over the course of several months, via credit card, debit card, or automatic bank withdrawal at low (3%) or zero interest.</a:t>
                      </a:r>
                      <a:endParaRPr lang="en-US" sz="900" dirty="0">
                        <a:latin typeface="+mn-lt"/>
                      </a:endParaRPr>
                    </a:p>
                  </a:txBody>
                  <a:tcPr marL="64008" marR="64008"/>
                </a:tc>
              </a:tr>
              <a:tr h="414867">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single number patients can call to receive information about how much procedures cost, find out about outstanding balances, and pay balances for any hospital, physician, or ambulance bill.</a:t>
                      </a:r>
                      <a:endParaRPr lang="en-US" sz="900" dirty="0">
                        <a:latin typeface="+mn-lt"/>
                      </a:endParaRPr>
                    </a:p>
                  </a:txBody>
                  <a:tcPr marL="64008" marR="64008"/>
                </a:tc>
              </a:tr>
            </a:tbl>
          </a:graphicData>
        </a:graphic>
      </p:graphicFrame>
      <p:sp>
        <p:nvSpPr>
          <p:cNvPr id="2" name="Title 1"/>
          <p:cNvSpPr>
            <a:spLocks noGrp="1"/>
          </p:cNvSpPr>
          <p:nvPr>
            <p:ph type="title"/>
          </p:nvPr>
        </p:nvSpPr>
        <p:spPr bwMode="gray"/>
        <p:txBody>
          <a:bodyPr/>
          <a:lstStyle/>
          <a:p>
            <a:r>
              <a:rPr lang="en-US" dirty="0" smtClean="0"/>
              <a:t>Financial Tool Ranking: Traditional Medicare </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28" name="TextBox 27"/>
          <p:cNvSpPr txBox="1"/>
          <p:nvPr/>
        </p:nvSpPr>
        <p:spPr bwMode="gray">
          <a:xfrm>
            <a:off x="457200" y="1571870"/>
            <a:ext cx="3302000" cy="169277"/>
          </a:xfrm>
          <a:prstGeom prst="rect">
            <a:avLst/>
          </a:prstGeom>
          <a:noFill/>
        </p:spPr>
        <p:txBody>
          <a:bodyPr wrap="square" lIns="0" tIns="0" rIns="0" bIns="0" rtlCol="0">
            <a:spAutoFit/>
          </a:bodyPr>
          <a:lstStyle/>
          <a:p>
            <a:r>
              <a:rPr lang="en-US" sz="1100" b="1" dirty="0" smtClean="0"/>
              <a:t>The Most Important Influence on Provider Choice</a:t>
            </a:r>
          </a:p>
        </p:txBody>
      </p:sp>
      <p:sp>
        <p:nvSpPr>
          <p:cNvPr id="29" name="TextBox 28"/>
          <p:cNvSpPr txBox="1"/>
          <p:nvPr/>
        </p:nvSpPr>
        <p:spPr bwMode="gray">
          <a:xfrm>
            <a:off x="457199" y="1741146"/>
            <a:ext cx="6691841" cy="153888"/>
          </a:xfrm>
          <a:prstGeom prst="rect">
            <a:avLst/>
          </a:prstGeom>
          <a:noFill/>
        </p:spPr>
        <p:txBody>
          <a:bodyPr wrap="square" lIns="0" tIns="0" rIns="0" bIns="0" rtlCol="0">
            <a:spAutoFit/>
          </a:bodyPr>
          <a:lstStyle/>
          <a:p>
            <a:r>
              <a:rPr lang="en-US" sz="1000" i="1" dirty="0" smtClean="0"/>
              <a:t>Which is most important to you when choosing a hospital or health care provider to undergo a non-emergency surgery?</a:t>
            </a:r>
            <a:endParaRPr lang="en-US" sz="1000" i="1" dirty="0"/>
          </a:p>
        </p:txBody>
      </p:sp>
      <p:sp>
        <p:nvSpPr>
          <p:cNvPr id="30" name="TextBox 29"/>
          <p:cNvSpPr txBox="1"/>
          <p:nvPr/>
        </p:nvSpPr>
        <p:spPr bwMode="gray">
          <a:xfrm>
            <a:off x="473765" y="5005292"/>
            <a:ext cx="5567824" cy="130805"/>
          </a:xfrm>
          <a:prstGeom prst="rect">
            <a:avLst/>
          </a:prstGeom>
          <a:noFill/>
        </p:spPr>
        <p:txBody>
          <a:bodyPr wrap="square" lIns="0" tIns="0" rIns="0" bIns="0" rtlCol="0">
            <a:spAutoFit/>
          </a:bodyPr>
          <a:lstStyle/>
          <a:p>
            <a:r>
              <a:rPr lang="pt-BR" sz="850" dirty="0" smtClean="0"/>
              <a:t>n=210</a:t>
            </a:r>
            <a:endParaRPr lang="pt-BR" sz="850" dirty="0"/>
          </a:p>
        </p:txBody>
      </p:sp>
      <p:graphicFrame>
        <p:nvGraphicFramePr>
          <p:cNvPr id="31" name="Chart 30"/>
          <p:cNvGraphicFramePr/>
          <p:nvPr>
            <p:extLst>
              <p:ext uri="{D42A27DB-BD31-4B8C-83A1-F6EECF244321}">
                <p14:modId xmlns:p14="http://schemas.microsoft.com/office/powerpoint/2010/main" val="2745722708"/>
              </p:ext>
            </p:extLst>
          </p:nvPr>
        </p:nvGraphicFramePr>
        <p:xfrm>
          <a:off x="460481" y="2217179"/>
          <a:ext cx="2334125" cy="2103047"/>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p:cNvSpPr txBox="1"/>
          <p:nvPr/>
        </p:nvSpPr>
        <p:spPr bwMode="gray">
          <a:xfrm>
            <a:off x="2560255" y="3089196"/>
            <a:ext cx="1054435" cy="138499"/>
          </a:xfrm>
          <a:prstGeom prst="rect">
            <a:avLst/>
          </a:prstGeom>
          <a:noFill/>
        </p:spPr>
        <p:txBody>
          <a:bodyPr wrap="square" lIns="0" tIns="0" rIns="0" bIns="0" rtlCol="0">
            <a:spAutoFit/>
          </a:bodyPr>
          <a:lstStyle/>
          <a:p>
            <a:pPr algn="ctr"/>
            <a:r>
              <a:rPr lang="en-US" sz="900" i="1" dirty="0" smtClean="0"/>
              <a:t>It’s easy to schedule</a:t>
            </a:r>
          </a:p>
        </p:txBody>
      </p:sp>
      <p:sp>
        <p:nvSpPr>
          <p:cNvPr id="46" name="TextBox 45"/>
          <p:cNvSpPr txBox="1"/>
          <p:nvPr/>
        </p:nvSpPr>
        <p:spPr bwMode="gray">
          <a:xfrm>
            <a:off x="474691" y="4226873"/>
            <a:ext cx="1227132" cy="276999"/>
          </a:xfrm>
          <a:prstGeom prst="rect">
            <a:avLst/>
          </a:prstGeom>
          <a:noFill/>
        </p:spPr>
        <p:txBody>
          <a:bodyPr wrap="square" lIns="0" tIns="0" rIns="0" bIns="0" rtlCol="0">
            <a:spAutoFit/>
          </a:bodyPr>
          <a:lstStyle/>
          <a:p>
            <a:pPr algn="ctr"/>
            <a:r>
              <a:rPr lang="en-US" sz="900" i="1" dirty="0" smtClean="0"/>
              <a:t>I know exactly what I owe before getting care</a:t>
            </a:r>
          </a:p>
        </p:txBody>
      </p:sp>
      <p:sp>
        <p:nvSpPr>
          <p:cNvPr id="47" name="TextBox 46"/>
          <p:cNvSpPr txBox="1"/>
          <p:nvPr/>
        </p:nvSpPr>
        <p:spPr bwMode="gray">
          <a:xfrm>
            <a:off x="473765" y="2156751"/>
            <a:ext cx="801666" cy="276999"/>
          </a:xfrm>
          <a:prstGeom prst="rect">
            <a:avLst/>
          </a:prstGeom>
          <a:noFill/>
        </p:spPr>
        <p:txBody>
          <a:bodyPr wrap="square" lIns="0" tIns="0" rIns="0" bIns="0" rtlCol="0">
            <a:spAutoFit/>
          </a:bodyPr>
          <a:lstStyle/>
          <a:p>
            <a:pPr algn="ctr"/>
            <a:r>
              <a:rPr lang="en-US" sz="900" i="1" dirty="0" smtClean="0"/>
              <a:t>I can pay using a payment plan</a:t>
            </a:r>
          </a:p>
        </p:txBody>
      </p:sp>
      <p:sp>
        <p:nvSpPr>
          <p:cNvPr id="49" name="Line Callout 1 48"/>
          <p:cNvSpPr/>
          <p:nvPr/>
        </p:nvSpPr>
        <p:spPr bwMode="gray">
          <a:xfrm>
            <a:off x="2647052" y="2220214"/>
            <a:ext cx="1227394" cy="646331"/>
          </a:xfrm>
          <a:prstGeom prst="borderCallout1">
            <a:avLst>
              <a:gd name="adj1" fmla="val 47652"/>
              <a:gd name="adj2" fmla="val 158"/>
              <a:gd name="adj3" fmla="val 46601"/>
              <a:gd name="adj4" fmla="val -28459"/>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Traditional Medicare patients value convenience.</a:t>
            </a:r>
            <a:endParaRPr lang="en-US" sz="900" b="1" dirty="0"/>
          </a:p>
        </p:txBody>
      </p:sp>
      <p:sp>
        <p:nvSpPr>
          <p:cNvPr id="50" name="Rectangle 49"/>
          <p:cNvSpPr/>
          <p:nvPr/>
        </p:nvSpPr>
        <p:spPr bwMode="gray">
          <a:xfrm>
            <a:off x="4490581" y="2298131"/>
            <a:ext cx="2658460" cy="2007216"/>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274320" rIns="365760" bIns="274320" numCol="1" spcCol="0" rtlCol="0" fromWordArt="0" anchor="t" anchorCtr="0" forceAA="0" compatLnSpc="1">
            <a:prstTxWarp prst="textNoShape">
              <a:avLst/>
            </a:prstTxWarp>
            <a:spAutoFit/>
          </a:bodyPr>
          <a:lstStyle/>
          <a:p>
            <a:pPr>
              <a:lnSpc>
                <a:spcPct val="110000"/>
              </a:lnSpc>
              <a:spcBef>
                <a:spcPts val="500"/>
              </a:spcBef>
            </a:pPr>
            <a:endParaRPr lang="en-US" sz="1000" dirty="0" smtClean="0">
              <a:solidFill>
                <a:schemeClr val="tx1"/>
              </a:solidFill>
            </a:endParaRPr>
          </a:p>
          <a:p>
            <a:pPr>
              <a:lnSpc>
                <a:spcPct val="110000"/>
              </a:lnSpc>
              <a:spcBef>
                <a:spcPts val="500"/>
              </a:spcBef>
            </a:pPr>
            <a:r>
              <a:rPr lang="en-US" sz="1000" dirty="0" smtClean="0">
                <a:solidFill>
                  <a:schemeClr val="tx1"/>
                </a:solidFill>
              </a:rPr>
              <a:t>“Payment was not an issue as I have Medicare and supplemental insurance. However, I would have appreciated an estimate before surgery.”</a:t>
            </a:r>
          </a:p>
          <a:p>
            <a:pPr algn="r">
              <a:lnSpc>
                <a:spcPct val="110000"/>
              </a:lnSpc>
              <a:spcBef>
                <a:spcPts val="500"/>
              </a:spcBef>
            </a:pPr>
            <a:r>
              <a:rPr lang="en-US" sz="1000" dirty="0" smtClean="0">
                <a:solidFill>
                  <a:schemeClr val="tx1"/>
                </a:solidFill>
              </a:rPr>
              <a:t> Traditional Medicare Respondent</a:t>
            </a:r>
          </a:p>
          <a:p>
            <a:pPr algn="r">
              <a:lnSpc>
                <a:spcPct val="110000"/>
              </a:lnSpc>
              <a:spcBef>
                <a:spcPts val="300"/>
              </a:spcBef>
            </a:pPr>
            <a:r>
              <a:rPr lang="en-US" sz="600" dirty="0" smtClean="0">
                <a:solidFill>
                  <a:schemeClr val="tx1"/>
                </a:solidFill>
              </a:rPr>
              <a:t>Foot Surgery</a:t>
            </a:r>
            <a:endParaRPr lang="en-US" sz="600" dirty="0">
              <a:solidFill>
                <a:schemeClr val="tx1"/>
              </a:solidFill>
            </a:endParaRPr>
          </a:p>
        </p:txBody>
      </p:sp>
      <p:grpSp>
        <p:nvGrpSpPr>
          <p:cNvPr id="51" name="Group 50"/>
          <p:cNvGrpSpPr/>
          <p:nvPr/>
        </p:nvGrpSpPr>
        <p:grpSpPr bwMode="gray">
          <a:xfrm>
            <a:off x="4285957" y="2102006"/>
            <a:ext cx="423178" cy="361740"/>
            <a:chOff x="1184558" y="1125416"/>
            <a:chExt cx="423178" cy="361740"/>
          </a:xfrm>
        </p:grpSpPr>
        <p:sp>
          <p:nvSpPr>
            <p:cNvPr id="52" name="Rectangle 51"/>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3" name="Group 52"/>
            <p:cNvGrpSpPr/>
            <p:nvPr/>
          </p:nvGrpSpPr>
          <p:grpSpPr bwMode="gray">
            <a:xfrm flipH="1" flipV="1">
              <a:off x="1245161" y="1176800"/>
              <a:ext cx="315403" cy="272386"/>
              <a:chOff x="3359444" y="2551001"/>
              <a:chExt cx="394764" cy="340924"/>
            </a:xfrm>
          </p:grpSpPr>
          <p:sp>
            <p:nvSpPr>
              <p:cNvPr id="54" name="Freeform 53"/>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55" name="Freeform 54"/>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56" name="Group 55"/>
          <p:cNvGrpSpPr/>
          <p:nvPr/>
        </p:nvGrpSpPr>
        <p:grpSpPr bwMode="gray">
          <a:xfrm rot="10800000">
            <a:off x="6858659" y="4155522"/>
            <a:ext cx="423178" cy="361740"/>
            <a:chOff x="1184558" y="1125416"/>
            <a:chExt cx="423178" cy="361740"/>
          </a:xfrm>
        </p:grpSpPr>
        <p:sp>
          <p:nvSpPr>
            <p:cNvPr id="57" name="Rectangle 56"/>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8" name="Group 57"/>
            <p:cNvGrpSpPr/>
            <p:nvPr/>
          </p:nvGrpSpPr>
          <p:grpSpPr bwMode="gray">
            <a:xfrm flipH="1" flipV="1">
              <a:off x="1245161" y="1176800"/>
              <a:ext cx="315403" cy="272386"/>
              <a:chOff x="3359444" y="2551001"/>
              <a:chExt cx="394764" cy="340924"/>
            </a:xfrm>
          </p:grpSpPr>
          <p:sp>
            <p:nvSpPr>
              <p:cNvPr id="59" name="Freeform 58"/>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60" name="Freeform 59"/>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61" name="TextBox 60"/>
          <p:cNvSpPr txBox="1"/>
          <p:nvPr/>
        </p:nvSpPr>
        <p:spPr bwMode="gray">
          <a:xfrm>
            <a:off x="473765" y="4634404"/>
            <a:ext cx="4733884" cy="169277"/>
          </a:xfrm>
          <a:prstGeom prst="rect">
            <a:avLst/>
          </a:prstGeom>
          <a:noFill/>
        </p:spPr>
        <p:txBody>
          <a:bodyPr wrap="square" lIns="0" tIns="0" rIns="0" bIns="0" rtlCol="0">
            <a:spAutoFit/>
          </a:bodyPr>
          <a:lstStyle/>
          <a:p>
            <a:r>
              <a:rPr lang="en-US" sz="1100" b="1" dirty="0" smtClean="0"/>
              <a:t>Financial Tools and Support, Ranked by Traditional Medicare Patients </a:t>
            </a:r>
          </a:p>
        </p:txBody>
      </p:sp>
      <p:sp>
        <p:nvSpPr>
          <p:cNvPr id="63" name="TextBox 62"/>
          <p:cNvSpPr txBox="1"/>
          <p:nvPr/>
        </p:nvSpPr>
        <p:spPr bwMode="gray">
          <a:xfrm>
            <a:off x="473765" y="4831613"/>
            <a:ext cx="6910934" cy="153888"/>
          </a:xfrm>
          <a:prstGeom prst="rect">
            <a:avLst/>
          </a:prstGeom>
          <a:noFill/>
        </p:spPr>
        <p:txBody>
          <a:bodyPr wrap="square" lIns="0" tIns="0" rIns="0" bIns="0" rtlCol="0">
            <a:spAutoFit/>
          </a:bodyPr>
          <a:lstStyle/>
          <a:p>
            <a:r>
              <a:rPr lang="en-US" sz="1000" i="1" dirty="0" smtClean="0"/>
              <a:t>“Please rank the offerings according to how beneficial they would be to you if you were undergoing non-emergency surgery”</a:t>
            </a:r>
            <a:endParaRPr lang="en-US" sz="1000" i="1" dirty="0"/>
          </a:p>
        </p:txBody>
      </p:sp>
      <p:sp>
        <p:nvSpPr>
          <p:cNvPr id="12" name="Rectangle 11"/>
          <p:cNvSpPr/>
          <p:nvPr/>
        </p:nvSpPr>
        <p:spPr>
          <a:xfrm>
            <a:off x="1263643" y="5718118"/>
            <a:ext cx="1119217" cy="246221"/>
          </a:xfrm>
          <a:prstGeom prst="rect">
            <a:avLst/>
          </a:prstGeom>
        </p:spPr>
        <p:txBody>
          <a:bodyPr wrap="none">
            <a:spAutoFit/>
          </a:bodyPr>
          <a:lstStyle/>
          <a:p>
            <a:pPr>
              <a:spcBef>
                <a:spcPts val="300"/>
              </a:spcBef>
            </a:pPr>
            <a:r>
              <a:rPr lang="en-US" sz="1000" b="1" dirty="0"/>
              <a:t>Pre-Service Bill</a:t>
            </a:r>
          </a:p>
        </p:txBody>
      </p:sp>
      <p:sp>
        <p:nvSpPr>
          <p:cNvPr id="79" name="Rectangle 78"/>
          <p:cNvSpPr/>
          <p:nvPr/>
        </p:nvSpPr>
        <p:spPr>
          <a:xfrm>
            <a:off x="1263643" y="6227729"/>
            <a:ext cx="1765583" cy="400110"/>
          </a:xfrm>
          <a:prstGeom prst="rect">
            <a:avLst/>
          </a:prstGeom>
        </p:spPr>
        <p:txBody>
          <a:bodyPr wrap="square">
            <a:spAutoFit/>
          </a:bodyPr>
          <a:lstStyle/>
          <a:p>
            <a:pPr>
              <a:spcBef>
                <a:spcPts val="300"/>
              </a:spcBef>
            </a:pPr>
            <a:r>
              <a:rPr lang="en-US" sz="1000" b="1" dirty="0" smtClean="0"/>
              <a:t>Online                           Price Estimator</a:t>
            </a:r>
            <a:endParaRPr lang="en-US" sz="1000" b="1" dirty="0"/>
          </a:p>
        </p:txBody>
      </p:sp>
      <p:sp>
        <p:nvSpPr>
          <p:cNvPr id="80" name="Rectangle 79"/>
          <p:cNvSpPr/>
          <p:nvPr/>
        </p:nvSpPr>
        <p:spPr>
          <a:xfrm>
            <a:off x="1271245" y="6827736"/>
            <a:ext cx="1229824" cy="246221"/>
          </a:xfrm>
          <a:prstGeom prst="rect">
            <a:avLst/>
          </a:prstGeom>
        </p:spPr>
        <p:txBody>
          <a:bodyPr wrap="none">
            <a:spAutoFit/>
          </a:bodyPr>
          <a:lstStyle/>
          <a:p>
            <a:pPr>
              <a:spcBef>
                <a:spcPts val="300"/>
              </a:spcBef>
            </a:pPr>
            <a:r>
              <a:rPr lang="en-US" sz="1000" b="1" dirty="0" smtClean="0"/>
              <a:t>Consolidated Bill</a:t>
            </a:r>
            <a:endParaRPr lang="en-US" sz="1000" b="1" dirty="0"/>
          </a:p>
        </p:txBody>
      </p:sp>
      <p:sp>
        <p:nvSpPr>
          <p:cNvPr id="81" name="Rectangle 80"/>
          <p:cNvSpPr/>
          <p:nvPr/>
        </p:nvSpPr>
        <p:spPr>
          <a:xfrm>
            <a:off x="1263643" y="7301619"/>
            <a:ext cx="1008609" cy="246221"/>
          </a:xfrm>
          <a:prstGeom prst="rect">
            <a:avLst/>
          </a:prstGeom>
        </p:spPr>
        <p:txBody>
          <a:bodyPr wrap="none">
            <a:spAutoFit/>
          </a:bodyPr>
          <a:lstStyle/>
          <a:p>
            <a:pPr>
              <a:spcBef>
                <a:spcPts val="300"/>
              </a:spcBef>
            </a:pPr>
            <a:r>
              <a:rPr lang="en-US" sz="1000" b="1" dirty="0" smtClean="0"/>
              <a:t>Patient Portal</a:t>
            </a:r>
            <a:endParaRPr lang="en-US" sz="1000" b="1" dirty="0"/>
          </a:p>
        </p:txBody>
      </p:sp>
      <p:sp>
        <p:nvSpPr>
          <p:cNvPr id="82" name="Rectangle 81"/>
          <p:cNvSpPr/>
          <p:nvPr/>
        </p:nvSpPr>
        <p:spPr>
          <a:xfrm>
            <a:off x="1263643" y="7888510"/>
            <a:ext cx="1476686" cy="246221"/>
          </a:xfrm>
          <a:prstGeom prst="rect">
            <a:avLst/>
          </a:prstGeom>
        </p:spPr>
        <p:txBody>
          <a:bodyPr wrap="none">
            <a:spAutoFit/>
          </a:bodyPr>
          <a:lstStyle/>
          <a:p>
            <a:pPr>
              <a:spcBef>
                <a:spcPts val="300"/>
              </a:spcBef>
            </a:pPr>
            <a:r>
              <a:rPr lang="en-US" sz="1000" b="1" dirty="0" smtClean="0"/>
              <a:t>Financial Counselors</a:t>
            </a:r>
            <a:endParaRPr lang="en-US" sz="1000" b="1" dirty="0"/>
          </a:p>
        </p:txBody>
      </p:sp>
      <p:sp>
        <p:nvSpPr>
          <p:cNvPr id="83" name="Rectangle 82"/>
          <p:cNvSpPr/>
          <p:nvPr/>
        </p:nvSpPr>
        <p:spPr>
          <a:xfrm>
            <a:off x="1263643" y="8467388"/>
            <a:ext cx="1091966" cy="246221"/>
          </a:xfrm>
          <a:prstGeom prst="rect">
            <a:avLst/>
          </a:prstGeom>
        </p:spPr>
        <p:txBody>
          <a:bodyPr wrap="none">
            <a:spAutoFit/>
          </a:bodyPr>
          <a:lstStyle/>
          <a:p>
            <a:pPr>
              <a:spcBef>
                <a:spcPts val="300"/>
              </a:spcBef>
            </a:pPr>
            <a:r>
              <a:rPr lang="en-US" sz="1000" b="1" dirty="0" smtClean="0"/>
              <a:t>Payment Plans</a:t>
            </a:r>
            <a:endParaRPr lang="en-US" sz="1000" b="1" dirty="0"/>
          </a:p>
        </p:txBody>
      </p:sp>
      <p:sp>
        <p:nvSpPr>
          <p:cNvPr id="84" name="Rectangle 83"/>
          <p:cNvSpPr/>
          <p:nvPr/>
        </p:nvSpPr>
        <p:spPr>
          <a:xfrm>
            <a:off x="1269437" y="8949284"/>
            <a:ext cx="1887390" cy="246221"/>
          </a:xfrm>
          <a:prstGeom prst="rect">
            <a:avLst/>
          </a:prstGeom>
        </p:spPr>
        <p:txBody>
          <a:bodyPr wrap="square">
            <a:spAutoFit/>
          </a:bodyPr>
          <a:lstStyle/>
          <a:p>
            <a:pPr>
              <a:spcBef>
                <a:spcPts val="300"/>
              </a:spcBef>
            </a:pPr>
            <a:r>
              <a:rPr lang="en-US" sz="1000" b="1" dirty="0" smtClean="0"/>
              <a:t>Financial Call Center</a:t>
            </a:r>
            <a:endParaRPr lang="en-US" sz="1000" b="1" dirty="0"/>
          </a:p>
        </p:txBody>
      </p:sp>
      <p:sp>
        <p:nvSpPr>
          <p:cNvPr id="85" name="TextBox 84"/>
          <p:cNvSpPr txBox="1"/>
          <p:nvPr/>
        </p:nvSpPr>
        <p:spPr bwMode="gray">
          <a:xfrm>
            <a:off x="473765" y="1911194"/>
            <a:ext cx="5567824" cy="130805"/>
          </a:xfrm>
          <a:prstGeom prst="rect">
            <a:avLst/>
          </a:prstGeom>
          <a:noFill/>
        </p:spPr>
        <p:txBody>
          <a:bodyPr wrap="square" lIns="0" tIns="0" rIns="0" bIns="0" rtlCol="0">
            <a:spAutoFit/>
          </a:bodyPr>
          <a:lstStyle/>
          <a:p>
            <a:r>
              <a:rPr lang="pt-BR" sz="850" dirty="0" smtClean="0"/>
              <a:t>n=210</a:t>
            </a:r>
            <a:endParaRPr lang="pt-BR" sz="85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762" y="3536817"/>
            <a:ext cx="728473" cy="914402"/>
          </a:xfrm>
          <a:prstGeom prst="rect">
            <a:avLst/>
          </a:prstGeom>
        </p:spPr>
      </p:pic>
      <p:sp>
        <p:nvSpPr>
          <p:cNvPr id="86" name="Text Placeholder 4"/>
          <p:cNvSpPr txBox="1">
            <a:spLocks/>
          </p:cNvSpPr>
          <p:nvPr/>
        </p:nvSpPr>
        <p:spPr bwMode="gray">
          <a:xfrm>
            <a:off x="5601818" y="9329435"/>
            <a:ext cx="1724175" cy="230832"/>
          </a:xfrm>
          <a:prstGeom prst="rect">
            <a:avLst/>
          </a:prstGeom>
        </p:spPr>
        <p:txBody>
          <a:bodyPr vert="horz" wrap="square" lIns="0" tIns="0" rIns="0" bIns="0" rtlCol="0" anchor="b" anchorCtr="0">
            <a:spAutoFit/>
          </a:bodyPr>
          <a:lstStyle>
            <a:lvl1pPr marL="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1pPr>
            <a:lvl2pPr marL="1143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2pPr>
            <a:lvl3pPr marL="2286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3pPr>
            <a:lvl4pPr marL="3429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4pPr>
            <a:lvl5pPr marL="457200" indent="0" algn="l" defTabSz="1018879" rtl="0" eaLnBrk="1" latinLnBrk="0" hangingPunct="1">
              <a:spcBef>
                <a:spcPts val="0"/>
              </a:spcBef>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t>Source: 2018 Consumer Financial Experience Survey; Revenue Cycle Advancement Center research and analysis.</a:t>
            </a:r>
            <a:endParaRPr lang="en-US" dirty="0"/>
          </a:p>
        </p:txBody>
      </p:sp>
      <p:sp>
        <p:nvSpPr>
          <p:cNvPr id="40" name="Text Placeholder 2"/>
          <p:cNvSpPr>
            <a:spLocks noGrp="1"/>
          </p:cNvSpPr>
          <p:nvPr>
            <p:ph type="body" sz="quarter" idx="25"/>
          </p:nvPr>
        </p:nvSpPr>
        <p:spPr bwMode="gray"/>
        <p:txBody>
          <a:bodyPr/>
          <a:lstStyle/>
          <a:p>
            <a:r>
              <a:rPr lang="en-US" dirty="0" smtClean="0"/>
              <a:t>Scheduling Convenience is Critical to Provider Choice</a:t>
            </a:r>
            <a:endParaRPr lang="en-US" dirty="0"/>
          </a:p>
        </p:txBody>
      </p:sp>
      <p:sp>
        <p:nvSpPr>
          <p:cNvPr id="3" name="Text Placeholder 2"/>
          <p:cNvSpPr>
            <a:spLocks noGrp="1"/>
          </p:cNvSpPr>
          <p:nvPr>
            <p:ph type="body" sz="quarter" idx="27"/>
          </p:nvPr>
        </p:nvSpPr>
        <p:spPr/>
        <p:txBody>
          <a:bodyPr/>
          <a:lstStyle/>
          <a:p>
            <a:endParaRPr lang="en-US"/>
          </a:p>
        </p:txBody>
      </p:sp>
      <p:sp>
        <p:nvSpPr>
          <p:cNvPr id="41" name="Rectangle 40"/>
          <p:cNvSpPr/>
          <p:nvPr/>
        </p:nvSpPr>
        <p:spPr>
          <a:xfrm>
            <a:off x="657831" y="5637107"/>
            <a:ext cx="327334" cy="400110"/>
          </a:xfrm>
          <a:prstGeom prst="rect">
            <a:avLst/>
          </a:prstGeom>
        </p:spPr>
        <p:txBody>
          <a:bodyPr wrap="none">
            <a:spAutoFit/>
          </a:bodyPr>
          <a:lstStyle/>
          <a:p>
            <a:r>
              <a:rPr lang="en-US" sz="2000" dirty="0" smtClean="0">
                <a:solidFill>
                  <a:schemeClr val="accent6"/>
                </a:solidFill>
              </a:rPr>
              <a:t>1</a:t>
            </a:r>
            <a:endParaRPr lang="en-US" dirty="0"/>
          </a:p>
        </p:txBody>
      </p:sp>
      <p:sp>
        <p:nvSpPr>
          <p:cNvPr id="42" name="Rectangle 41"/>
          <p:cNvSpPr/>
          <p:nvPr/>
        </p:nvSpPr>
        <p:spPr>
          <a:xfrm>
            <a:off x="657831" y="6249250"/>
            <a:ext cx="327334" cy="400110"/>
          </a:xfrm>
          <a:prstGeom prst="rect">
            <a:avLst/>
          </a:prstGeom>
        </p:spPr>
        <p:txBody>
          <a:bodyPr wrap="none">
            <a:spAutoFit/>
          </a:bodyPr>
          <a:lstStyle/>
          <a:p>
            <a:r>
              <a:rPr lang="en-US" sz="2000" dirty="0">
                <a:solidFill>
                  <a:schemeClr val="accent6"/>
                </a:solidFill>
              </a:rPr>
              <a:t>2</a:t>
            </a:r>
            <a:endParaRPr lang="en-US" dirty="0"/>
          </a:p>
        </p:txBody>
      </p:sp>
      <p:sp>
        <p:nvSpPr>
          <p:cNvPr id="43" name="Rectangle 42"/>
          <p:cNvSpPr/>
          <p:nvPr/>
        </p:nvSpPr>
        <p:spPr>
          <a:xfrm>
            <a:off x="657831" y="6732821"/>
            <a:ext cx="327334" cy="400110"/>
          </a:xfrm>
          <a:prstGeom prst="rect">
            <a:avLst/>
          </a:prstGeom>
        </p:spPr>
        <p:txBody>
          <a:bodyPr wrap="none">
            <a:spAutoFit/>
          </a:bodyPr>
          <a:lstStyle/>
          <a:p>
            <a:r>
              <a:rPr lang="en-US" sz="2000" dirty="0" smtClean="0">
                <a:solidFill>
                  <a:schemeClr val="accent6"/>
                </a:solidFill>
              </a:rPr>
              <a:t>3</a:t>
            </a:r>
            <a:endParaRPr lang="en-US" dirty="0"/>
          </a:p>
        </p:txBody>
      </p:sp>
      <p:sp>
        <p:nvSpPr>
          <p:cNvPr id="44" name="Rectangle 43"/>
          <p:cNvSpPr/>
          <p:nvPr/>
        </p:nvSpPr>
        <p:spPr>
          <a:xfrm>
            <a:off x="657831" y="7256569"/>
            <a:ext cx="327334" cy="400110"/>
          </a:xfrm>
          <a:prstGeom prst="rect">
            <a:avLst/>
          </a:prstGeom>
        </p:spPr>
        <p:txBody>
          <a:bodyPr wrap="none">
            <a:spAutoFit/>
          </a:bodyPr>
          <a:lstStyle/>
          <a:p>
            <a:r>
              <a:rPr lang="en-US" sz="2000" dirty="0">
                <a:solidFill>
                  <a:schemeClr val="accent6"/>
                </a:solidFill>
              </a:rPr>
              <a:t>4</a:t>
            </a:r>
            <a:endParaRPr lang="en-US" dirty="0"/>
          </a:p>
        </p:txBody>
      </p:sp>
      <p:sp>
        <p:nvSpPr>
          <p:cNvPr id="48" name="Rectangle 47"/>
          <p:cNvSpPr/>
          <p:nvPr/>
        </p:nvSpPr>
        <p:spPr>
          <a:xfrm>
            <a:off x="657831" y="7811409"/>
            <a:ext cx="327334" cy="400110"/>
          </a:xfrm>
          <a:prstGeom prst="rect">
            <a:avLst/>
          </a:prstGeom>
        </p:spPr>
        <p:txBody>
          <a:bodyPr wrap="none">
            <a:spAutoFit/>
          </a:bodyPr>
          <a:lstStyle/>
          <a:p>
            <a:r>
              <a:rPr lang="en-US" sz="2000" dirty="0">
                <a:solidFill>
                  <a:schemeClr val="accent6"/>
                </a:solidFill>
              </a:rPr>
              <a:t>5</a:t>
            </a:r>
            <a:endParaRPr lang="en-US" dirty="0"/>
          </a:p>
        </p:txBody>
      </p:sp>
      <p:sp>
        <p:nvSpPr>
          <p:cNvPr id="65" name="Rectangle 64"/>
          <p:cNvSpPr/>
          <p:nvPr/>
        </p:nvSpPr>
        <p:spPr>
          <a:xfrm>
            <a:off x="657831" y="8373230"/>
            <a:ext cx="327334" cy="400110"/>
          </a:xfrm>
          <a:prstGeom prst="rect">
            <a:avLst/>
          </a:prstGeom>
        </p:spPr>
        <p:txBody>
          <a:bodyPr wrap="none">
            <a:spAutoFit/>
          </a:bodyPr>
          <a:lstStyle/>
          <a:p>
            <a:r>
              <a:rPr lang="en-US" sz="2000" dirty="0" smtClean="0">
                <a:solidFill>
                  <a:schemeClr val="accent6"/>
                </a:solidFill>
              </a:rPr>
              <a:t>6</a:t>
            </a:r>
            <a:endParaRPr lang="en-US" dirty="0"/>
          </a:p>
        </p:txBody>
      </p:sp>
      <p:sp>
        <p:nvSpPr>
          <p:cNvPr id="66" name="Rectangle 65"/>
          <p:cNvSpPr/>
          <p:nvPr/>
        </p:nvSpPr>
        <p:spPr>
          <a:xfrm>
            <a:off x="657831" y="8885433"/>
            <a:ext cx="327334" cy="400110"/>
          </a:xfrm>
          <a:prstGeom prst="rect">
            <a:avLst/>
          </a:prstGeom>
        </p:spPr>
        <p:txBody>
          <a:bodyPr wrap="none">
            <a:spAutoFit/>
          </a:bodyPr>
          <a:lstStyle/>
          <a:p>
            <a:r>
              <a:rPr lang="en-US" sz="2000" dirty="0">
                <a:solidFill>
                  <a:schemeClr val="accent6"/>
                </a:solidFill>
              </a:rPr>
              <a:t>7</a:t>
            </a:r>
            <a:endParaRPr lang="en-US" dirty="0"/>
          </a:p>
        </p:txBody>
      </p:sp>
      <p:sp>
        <p:nvSpPr>
          <p:cNvPr id="62" name="TextBox 61"/>
          <p:cNvSpPr txBox="1"/>
          <p:nvPr/>
        </p:nvSpPr>
        <p:spPr bwMode="gray">
          <a:xfrm>
            <a:off x="4598885" y="2530308"/>
            <a:ext cx="3302000" cy="169277"/>
          </a:xfrm>
          <a:prstGeom prst="rect">
            <a:avLst/>
          </a:prstGeom>
          <a:noFill/>
        </p:spPr>
        <p:txBody>
          <a:bodyPr wrap="square" lIns="0" tIns="0" rIns="0" bIns="0" rtlCol="0">
            <a:spAutoFit/>
          </a:bodyPr>
          <a:lstStyle/>
          <a:p>
            <a:r>
              <a:rPr lang="en-US" sz="1100" b="1" dirty="0" smtClean="0"/>
              <a:t>Cost Isn’t Always Top-of-Mind</a:t>
            </a:r>
          </a:p>
        </p:txBody>
      </p:sp>
    </p:spTree>
    <p:extLst>
      <p:ext uri="{BB962C8B-B14F-4D97-AF65-F5344CB8AC3E}">
        <p14:creationId xmlns:p14="http://schemas.microsoft.com/office/powerpoint/2010/main" val="3137175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The Patient Financial Journey: Medicare Advantage </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7" name="Rectangle 6"/>
          <p:cNvSpPr/>
          <p:nvPr/>
        </p:nvSpPr>
        <p:spPr bwMode="gray">
          <a:xfrm>
            <a:off x="702842" y="2325579"/>
            <a:ext cx="803232" cy="7108718"/>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2" name="Text Placeholder 7"/>
          <p:cNvSpPr txBox="1">
            <a:spLocks/>
          </p:cNvSpPr>
          <p:nvPr/>
        </p:nvSpPr>
        <p:spPr bwMode="gray">
          <a:xfrm>
            <a:off x="375828" y="1346664"/>
            <a:ext cx="6329352" cy="711306"/>
          </a:xfrm>
          <a:prstGeom prst="rect">
            <a:avLst/>
          </a:prstGeom>
        </p:spPr>
        <p:txBody>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dirty="0" smtClean="0"/>
              <a:t>The data here reflects responses from patients with Medicare Advantage plans. Hospitals </a:t>
            </a:r>
            <a:r>
              <a:rPr lang="en-US" dirty="0"/>
              <a:t>and health systems should use this information to prioritize and/or invest in the financial tools that patients most value to boost collection rates.</a:t>
            </a:r>
          </a:p>
        </p:txBody>
      </p:sp>
      <p:sp>
        <p:nvSpPr>
          <p:cNvPr id="18" name="Oval 17"/>
          <p:cNvSpPr>
            <a:spLocks noChangeAspect="1"/>
          </p:cNvSpPr>
          <p:nvPr/>
        </p:nvSpPr>
        <p:spPr bwMode="gray">
          <a:xfrm rot="16200000">
            <a:off x="1007730" y="241558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2" name="Rectangle 41"/>
          <p:cNvSpPr/>
          <p:nvPr/>
        </p:nvSpPr>
        <p:spPr bwMode="gray">
          <a:xfrm rot="16200000">
            <a:off x="1199258" y="2506169"/>
            <a:ext cx="986479"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TextBox 22"/>
          <p:cNvSpPr txBox="1"/>
          <p:nvPr/>
        </p:nvSpPr>
        <p:spPr bwMode="gray">
          <a:xfrm>
            <a:off x="1593560" y="2316660"/>
            <a:ext cx="4601256" cy="169277"/>
          </a:xfrm>
          <a:prstGeom prst="rect">
            <a:avLst/>
          </a:prstGeom>
          <a:noFill/>
        </p:spPr>
        <p:txBody>
          <a:bodyPr wrap="square" lIns="0" tIns="0" rIns="0" bIns="0" rtlCol="0">
            <a:spAutoFit/>
          </a:bodyPr>
          <a:lstStyle/>
          <a:p>
            <a:pPr defTabSz="640080">
              <a:spcBef>
                <a:spcPts val="500"/>
              </a:spcBef>
            </a:pPr>
            <a:r>
              <a:rPr lang="en-US" sz="1100" b="1" dirty="0" smtClean="0"/>
              <a:t>Whom Should I Choose?</a:t>
            </a:r>
          </a:p>
        </p:txBody>
      </p:sp>
      <p:sp>
        <p:nvSpPr>
          <p:cNvPr id="24" name="TextBox 23"/>
          <p:cNvSpPr txBox="1"/>
          <p:nvPr/>
        </p:nvSpPr>
        <p:spPr bwMode="gray">
          <a:xfrm>
            <a:off x="1589324" y="2505636"/>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Price Shoppers Ask Their Insurance Company for Prices</a:t>
            </a:r>
          </a:p>
        </p:txBody>
      </p:sp>
      <p:sp>
        <p:nvSpPr>
          <p:cNvPr id="43" name="Oval 42"/>
          <p:cNvSpPr>
            <a:spLocks noChangeAspect="1"/>
          </p:cNvSpPr>
          <p:nvPr/>
        </p:nvSpPr>
        <p:spPr bwMode="gray">
          <a:xfrm rot="16200000">
            <a:off x="1007059" y="373126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Rectangle 9"/>
          <p:cNvSpPr/>
          <p:nvPr/>
        </p:nvSpPr>
        <p:spPr bwMode="gray">
          <a:xfrm rot="16200000">
            <a:off x="1130941" y="3982554"/>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6" name="TextBox 25"/>
          <p:cNvSpPr txBox="1"/>
          <p:nvPr/>
        </p:nvSpPr>
        <p:spPr bwMode="gray">
          <a:xfrm>
            <a:off x="1599943" y="3680566"/>
            <a:ext cx="4601256" cy="169277"/>
          </a:xfrm>
          <a:prstGeom prst="rect">
            <a:avLst/>
          </a:prstGeom>
          <a:noFill/>
        </p:spPr>
        <p:txBody>
          <a:bodyPr wrap="square" lIns="0" tIns="0" rIns="0" bIns="0" rtlCol="0">
            <a:spAutoFit/>
          </a:bodyPr>
          <a:lstStyle/>
          <a:p>
            <a:pPr defTabSz="640080">
              <a:spcBef>
                <a:spcPts val="500"/>
              </a:spcBef>
            </a:pPr>
            <a:r>
              <a:rPr lang="en-US" sz="1100" b="1" dirty="0" smtClean="0"/>
              <a:t>How Much Will I Have to Pay?</a:t>
            </a:r>
          </a:p>
        </p:txBody>
      </p:sp>
      <p:sp>
        <p:nvSpPr>
          <p:cNvPr id="27" name="TextBox 26"/>
          <p:cNvSpPr txBox="1"/>
          <p:nvPr/>
        </p:nvSpPr>
        <p:spPr bwMode="gray">
          <a:xfrm>
            <a:off x="1592890" y="3873327"/>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Even Non-Price Shoppers Want to Budget for Their Care</a:t>
            </a:r>
          </a:p>
        </p:txBody>
      </p:sp>
      <p:sp>
        <p:nvSpPr>
          <p:cNvPr id="44" name="Oval 43"/>
          <p:cNvSpPr>
            <a:spLocks noChangeAspect="1"/>
          </p:cNvSpPr>
          <p:nvPr/>
        </p:nvSpPr>
        <p:spPr bwMode="gray">
          <a:xfrm rot="16200000">
            <a:off x="991497" y="529926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5" name="Rectangle 44"/>
          <p:cNvSpPr/>
          <p:nvPr/>
        </p:nvSpPr>
        <p:spPr bwMode="gray">
          <a:xfrm rot="16200000">
            <a:off x="1132378" y="5415313"/>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TextBox 28"/>
          <p:cNvSpPr txBox="1"/>
          <p:nvPr/>
        </p:nvSpPr>
        <p:spPr bwMode="gray">
          <a:xfrm>
            <a:off x="1569448" y="5176906"/>
            <a:ext cx="4601256" cy="169277"/>
          </a:xfrm>
          <a:prstGeom prst="rect">
            <a:avLst/>
          </a:prstGeom>
          <a:noFill/>
        </p:spPr>
        <p:txBody>
          <a:bodyPr wrap="square" lIns="0" tIns="0" rIns="0" bIns="0" rtlCol="0">
            <a:spAutoFit/>
          </a:bodyPr>
          <a:lstStyle/>
          <a:p>
            <a:pPr defTabSz="640080">
              <a:spcBef>
                <a:spcPts val="500"/>
              </a:spcBef>
            </a:pPr>
            <a:r>
              <a:rPr lang="en-US" sz="1100" b="1" dirty="0" smtClean="0"/>
              <a:t>Why/What Should I Pay Now?</a:t>
            </a:r>
          </a:p>
        </p:txBody>
      </p:sp>
      <p:sp>
        <p:nvSpPr>
          <p:cNvPr id="47" name="Oval 46"/>
          <p:cNvSpPr>
            <a:spLocks noChangeAspect="1"/>
          </p:cNvSpPr>
          <p:nvPr/>
        </p:nvSpPr>
        <p:spPr bwMode="gray">
          <a:xfrm rot="16200000">
            <a:off x="1007729" y="8105982"/>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8" name="Rectangle 47"/>
          <p:cNvSpPr/>
          <p:nvPr/>
        </p:nvSpPr>
        <p:spPr bwMode="gray">
          <a:xfrm rot="16200000">
            <a:off x="1130334" y="8244549"/>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4" name="Text Placeholder 2"/>
          <p:cNvSpPr>
            <a:spLocks noGrp="1"/>
          </p:cNvSpPr>
          <p:nvPr>
            <p:ph type="body" sz="quarter" idx="25"/>
          </p:nvPr>
        </p:nvSpPr>
        <p:spPr bwMode="gray">
          <a:xfrm>
            <a:off x="457200" y="1135856"/>
            <a:ext cx="6858412" cy="230832"/>
          </a:xfrm>
        </p:spPr>
        <p:txBody>
          <a:bodyPr/>
          <a:lstStyle/>
          <a:p>
            <a:r>
              <a:rPr lang="en-US" dirty="0" smtClean="0"/>
              <a:t>Relying More on Payer Than Provider for Price Estimates</a:t>
            </a:r>
          </a:p>
        </p:txBody>
      </p:sp>
      <p:sp>
        <p:nvSpPr>
          <p:cNvPr id="35" name="TextBox 34"/>
          <p:cNvSpPr txBox="1"/>
          <p:nvPr/>
        </p:nvSpPr>
        <p:spPr bwMode="gray">
          <a:xfrm>
            <a:off x="702842" y="1984185"/>
            <a:ext cx="5567824" cy="169277"/>
          </a:xfrm>
          <a:prstGeom prst="rect">
            <a:avLst/>
          </a:prstGeom>
          <a:noFill/>
        </p:spPr>
        <p:txBody>
          <a:bodyPr wrap="square" lIns="0" tIns="0" rIns="0" bIns="0" rtlCol="0">
            <a:spAutoFit/>
          </a:bodyPr>
          <a:lstStyle/>
          <a:p>
            <a:r>
              <a:rPr lang="en-US" sz="1100" b="1" dirty="0" smtClean="0"/>
              <a:t>The Financial Journey of the Medicare Advantage Patient</a:t>
            </a:r>
          </a:p>
        </p:txBody>
      </p:sp>
      <p:sp>
        <p:nvSpPr>
          <p:cNvPr id="46" name="Rectangle 45"/>
          <p:cNvSpPr/>
          <p:nvPr/>
        </p:nvSpPr>
        <p:spPr bwMode="gray">
          <a:xfrm>
            <a:off x="2950935" y="2749025"/>
            <a:ext cx="1329492" cy="800219"/>
          </a:xfrm>
          <a:prstGeom prst="rect">
            <a:avLst/>
          </a:prstGeom>
        </p:spPr>
        <p:txBody>
          <a:bodyPr wrap="square" lIns="0" tIns="0" rIns="0" bIns="0">
            <a:spAutoFit/>
          </a:bodyPr>
          <a:lstStyle/>
          <a:p>
            <a:pPr>
              <a:spcBef>
                <a:spcPts val="500"/>
              </a:spcBef>
            </a:pPr>
            <a:r>
              <a:rPr lang="en-US" sz="2200" dirty="0" smtClean="0">
                <a:solidFill>
                  <a:schemeClr val="accent6"/>
                </a:solidFill>
              </a:rPr>
              <a:t>11%           </a:t>
            </a:r>
            <a:r>
              <a:rPr lang="en-US" sz="1000" dirty="0" smtClean="0">
                <a:solidFill>
                  <a:schemeClr val="accent4"/>
                </a:solidFill>
              </a:rPr>
              <a:t>of Medicare Advantage patients compared prices among providers</a:t>
            </a:r>
          </a:p>
        </p:txBody>
      </p:sp>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770249" y="2808103"/>
            <a:ext cx="92537" cy="201168"/>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679906" y="2808103"/>
            <a:ext cx="76700" cy="201168"/>
          </a:xfrm>
          <a:prstGeom prst="rect">
            <a:avLst/>
          </a:prstGeom>
        </p:spPr>
      </p:pic>
      <p:pic>
        <p:nvPicPr>
          <p:cNvPr id="51" name="Picture 50"/>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966772" y="2808103"/>
            <a:ext cx="92537" cy="201168"/>
          </a:xfrm>
          <a:prstGeom prst="rect">
            <a:avLst/>
          </a:prstGeom>
        </p:spPr>
      </p:pic>
      <p:pic>
        <p:nvPicPr>
          <p:cNvPr id="52" name="Picture 5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876429" y="2808103"/>
            <a:ext cx="76700" cy="201168"/>
          </a:xfrm>
          <a:prstGeom prst="rect">
            <a:avLst/>
          </a:prstGeom>
        </p:spPr>
      </p:pic>
      <p:pic>
        <p:nvPicPr>
          <p:cNvPr id="53" name="Picture 5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163295" y="2808103"/>
            <a:ext cx="92537" cy="201168"/>
          </a:xfrm>
          <a:prstGeom prst="rect">
            <a:avLst/>
          </a:prstGeom>
        </p:spPr>
      </p:pic>
      <p:pic>
        <p:nvPicPr>
          <p:cNvPr id="54" name="Picture 5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72952" y="2808103"/>
            <a:ext cx="76700" cy="201168"/>
          </a:xfrm>
          <a:prstGeom prst="rect">
            <a:avLst/>
          </a:prstGeom>
        </p:spPr>
      </p:pic>
      <p:pic>
        <p:nvPicPr>
          <p:cNvPr id="55" name="Picture 5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359818" y="2808103"/>
            <a:ext cx="92537" cy="201168"/>
          </a:xfrm>
          <a:prstGeom prst="rect">
            <a:avLst/>
          </a:prstGeom>
        </p:spPr>
      </p:pic>
      <p:pic>
        <p:nvPicPr>
          <p:cNvPr id="56" name="Picture 5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269475" y="2808103"/>
            <a:ext cx="76700" cy="201168"/>
          </a:xfrm>
          <a:prstGeom prst="rect">
            <a:avLst/>
          </a:prstGeom>
        </p:spPr>
      </p:pic>
      <p:pic>
        <p:nvPicPr>
          <p:cNvPr id="57" name="Picture 5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56341" y="2808103"/>
            <a:ext cx="92537" cy="201168"/>
          </a:xfrm>
          <a:prstGeom prst="rect">
            <a:avLst/>
          </a:prstGeom>
        </p:spPr>
      </p:pic>
      <p:pic>
        <p:nvPicPr>
          <p:cNvPr id="58" name="Picture 5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465998" y="2808103"/>
            <a:ext cx="76700" cy="201168"/>
          </a:xfrm>
          <a:prstGeom prst="rect">
            <a:avLst/>
          </a:prstGeom>
        </p:spPr>
      </p:pic>
      <p:pic>
        <p:nvPicPr>
          <p:cNvPr id="59" name="Picture 58"/>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752867" y="2808103"/>
            <a:ext cx="92537" cy="201168"/>
          </a:xfrm>
          <a:prstGeom prst="rect">
            <a:avLst/>
          </a:prstGeom>
        </p:spPr>
      </p:pic>
      <p:pic>
        <p:nvPicPr>
          <p:cNvPr id="60" name="Picture 5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62521" y="2808103"/>
            <a:ext cx="76700" cy="201168"/>
          </a:xfrm>
          <a:prstGeom prst="rect">
            <a:avLst/>
          </a:prstGeom>
        </p:spPr>
      </p:pic>
      <p:pic>
        <p:nvPicPr>
          <p:cNvPr id="61" name="Picture 6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770249" y="3053301"/>
            <a:ext cx="92537" cy="201168"/>
          </a:xfrm>
          <a:prstGeom prst="rect">
            <a:avLst/>
          </a:prstGeom>
        </p:spPr>
      </p:pic>
      <p:pic>
        <p:nvPicPr>
          <p:cNvPr id="62" name="Picture 6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679906" y="3053301"/>
            <a:ext cx="76700" cy="201168"/>
          </a:xfrm>
          <a:prstGeom prst="rect">
            <a:avLst/>
          </a:prstGeom>
        </p:spPr>
      </p:pic>
      <p:pic>
        <p:nvPicPr>
          <p:cNvPr id="63" name="Picture 6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966772" y="3053301"/>
            <a:ext cx="92537" cy="201168"/>
          </a:xfrm>
          <a:prstGeom prst="rect">
            <a:avLst/>
          </a:prstGeom>
        </p:spPr>
      </p:pic>
      <p:pic>
        <p:nvPicPr>
          <p:cNvPr id="64" name="Picture 6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876429" y="3053301"/>
            <a:ext cx="76700" cy="201168"/>
          </a:xfrm>
          <a:prstGeom prst="rect">
            <a:avLst/>
          </a:prstGeom>
        </p:spPr>
      </p:pic>
      <p:pic>
        <p:nvPicPr>
          <p:cNvPr id="65" name="Picture 6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163295" y="3053301"/>
            <a:ext cx="92537" cy="201168"/>
          </a:xfrm>
          <a:prstGeom prst="rect">
            <a:avLst/>
          </a:prstGeom>
        </p:spPr>
      </p:pic>
      <p:pic>
        <p:nvPicPr>
          <p:cNvPr id="66" name="Picture 6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72952" y="3053301"/>
            <a:ext cx="76700" cy="201168"/>
          </a:xfrm>
          <a:prstGeom prst="rect">
            <a:avLst/>
          </a:prstGeom>
        </p:spPr>
      </p:pic>
      <p:pic>
        <p:nvPicPr>
          <p:cNvPr id="67" name="Picture 6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359818" y="3053301"/>
            <a:ext cx="92537" cy="201168"/>
          </a:xfrm>
          <a:prstGeom prst="rect">
            <a:avLst/>
          </a:prstGeom>
        </p:spPr>
      </p:pic>
      <p:pic>
        <p:nvPicPr>
          <p:cNvPr id="68" name="Picture 6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269475" y="3053301"/>
            <a:ext cx="76700" cy="201168"/>
          </a:xfrm>
          <a:prstGeom prst="rect">
            <a:avLst/>
          </a:prstGeom>
        </p:spPr>
      </p:pic>
      <p:pic>
        <p:nvPicPr>
          <p:cNvPr id="69" name="Picture 68"/>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56341" y="3053301"/>
            <a:ext cx="92537" cy="201168"/>
          </a:xfrm>
          <a:prstGeom prst="rect">
            <a:avLst/>
          </a:prstGeom>
        </p:spPr>
      </p:pic>
      <p:pic>
        <p:nvPicPr>
          <p:cNvPr id="70" name="Picture 6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465998" y="3053301"/>
            <a:ext cx="76700" cy="201168"/>
          </a:xfrm>
          <a:prstGeom prst="rect">
            <a:avLst/>
          </a:prstGeom>
        </p:spPr>
      </p:pic>
      <p:pic>
        <p:nvPicPr>
          <p:cNvPr id="71" name="Picture 70"/>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752867" y="3053301"/>
            <a:ext cx="92537" cy="201168"/>
          </a:xfrm>
          <a:prstGeom prst="rect">
            <a:avLst/>
          </a:prstGeom>
        </p:spPr>
      </p:pic>
      <p:pic>
        <p:nvPicPr>
          <p:cNvPr id="72" name="Picture 7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62521" y="3053301"/>
            <a:ext cx="76700" cy="201168"/>
          </a:xfrm>
          <a:prstGeom prst="rect">
            <a:avLst/>
          </a:prstGeom>
        </p:spPr>
      </p:pic>
      <p:sp>
        <p:nvSpPr>
          <p:cNvPr id="90" name="Line Callout 1 89"/>
          <p:cNvSpPr/>
          <p:nvPr/>
        </p:nvSpPr>
        <p:spPr bwMode="gray">
          <a:xfrm>
            <a:off x="5018769" y="2777142"/>
            <a:ext cx="2164429" cy="507831"/>
          </a:xfrm>
          <a:prstGeom prst="borderCallout1">
            <a:avLst>
              <a:gd name="adj1" fmla="val 59903"/>
              <a:gd name="adj2" fmla="val 1896"/>
              <a:gd name="adj3" fmla="val 60288"/>
              <a:gd name="adj4" fmla="val -1268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Price shoppers were </a:t>
            </a:r>
            <a:r>
              <a:rPr lang="en-US" sz="900" b="1" dirty="0" smtClean="0">
                <a:solidFill>
                  <a:schemeClr val="bg1"/>
                </a:solidFill>
              </a:rPr>
              <a:t>most likely to call their health insurance company</a:t>
            </a:r>
            <a:r>
              <a:rPr lang="en-US" sz="900" dirty="0" smtClean="0">
                <a:solidFill>
                  <a:schemeClr val="bg1"/>
                </a:solidFill>
              </a:rPr>
              <a:t> when looking for prices</a:t>
            </a:r>
            <a:endParaRPr lang="en-US" sz="900" dirty="0">
              <a:solidFill>
                <a:schemeClr val="bg1"/>
              </a:solidFill>
            </a:endParaRPr>
          </a:p>
        </p:txBody>
      </p:sp>
      <p:graphicFrame>
        <p:nvGraphicFramePr>
          <p:cNvPr id="91" name="Chart 90"/>
          <p:cNvGraphicFramePr/>
          <p:nvPr>
            <p:extLst>
              <p:ext uri="{D42A27DB-BD31-4B8C-83A1-F6EECF244321}">
                <p14:modId xmlns:p14="http://schemas.microsoft.com/office/powerpoint/2010/main" val="3184380081"/>
              </p:ext>
            </p:extLst>
          </p:nvPr>
        </p:nvGraphicFramePr>
        <p:xfrm>
          <a:off x="1191326" y="3982068"/>
          <a:ext cx="1885312" cy="1229183"/>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801080" y="4399263"/>
            <a:ext cx="768159" cy="400110"/>
          </a:xfrm>
          <a:prstGeom prst="rect">
            <a:avLst/>
          </a:prstGeom>
        </p:spPr>
        <p:txBody>
          <a:bodyPr wrap="none">
            <a:spAutoFit/>
          </a:bodyPr>
          <a:lstStyle/>
          <a:p>
            <a:r>
              <a:rPr lang="en-US" sz="2000" dirty="0" smtClean="0">
                <a:solidFill>
                  <a:schemeClr val="accent6"/>
                </a:solidFill>
              </a:rPr>
              <a:t>95% </a:t>
            </a:r>
            <a:endParaRPr lang="en-US" dirty="0"/>
          </a:p>
        </p:txBody>
      </p:sp>
      <p:sp>
        <p:nvSpPr>
          <p:cNvPr id="92" name="Rectangle 91"/>
          <p:cNvSpPr/>
          <p:nvPr/>
        </p:nvSpPr>
        <p:spPr bwMode="gray">
          <a:xfrm>
            <a:off x="2681986" y="4111712"/>
            <a:ext cx="1498128" cy="769441"/>
          </a:xfrm>
          <a:prstGeom prst="rect">
            <a:avLst/>
          </a:prstGeom>
        </p:spPr>
        <p:txBody>
          <a:bodyPr wrap="square" lIns="0" tIns="0" rIns="0" bIns="0">
            <a:spAutoFit/>
          </a:bodyPr>
          <a:lstStyle/>
          <a:p>
            <a:pPr>
              <a:spcBef>
                <a:spcPts val="500"/>
              </a:spcBef>
            </a:pPr>
            <a:r>
              <a:rPr lang="en-US" sz="1000" dirty="0" smtClean="0">
                <a:solidFill>
                  <a:schemeClr val="accent4"/>
                </a:solidFill>
              </a:rPr>
              <a:t>Percentage of MA</a:t>
            </a:r>
            <a:r>
              <a:rPr lang="en-US" sz="1000" baseline="30000" dirty="0" smtClean="0">
                <a:solidFill>
                  <a:schemeClr val="accent4"/>
                </a:solidFill>
              </a:rPr>
              <a:t>1</a:t>
            </a:r>
            <a:r>
              <a:rPr lang="en-US" sz="1000" dirty="0" smtClean="0">
                <a:solidFill>
                  <a:schemeClr val="accent4"/>
                </a:solidFill>
              </a:rPr>
              <a:t> patients who consider knowing their price before care </a:t>
            </a:r>
            <a:r>
              <a:rPr lang="en-US" sz="1000" b="1" dirty="0" smtClean="0">
                <a:solidFill>
                  <a:schemeClr val="accent4"/>
                </a:solidFill>
              </a:rPr>
              <a:t>somewhat or extremely important</a:t>
            </a:r>
          </a:p>
        </p:txBody>
      </p:sp>
      <p:sp>
        <p:nvSpPr>
          <p:cNvPr id="93" name="TextBox 92"/>
          <p:cNvSpPr txBox="1"/>
          <p:nvPr/>
        </p:nvSpPr>
        <p:spPr bwMode="gray">
          <a:xfrm>
            <a:off x="4578019" y="4123504"/>
            <a:ext cx="2604097" cy="874460"/>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endParaRPr lang="en-US" sz="1100" b="1" dirty="0">
              <a:solidFill>
                <a:schemeClr val="accent3"/>
              </a:solidFill>
            </a:endParaRPr>
          </a:p>
        </p:txBody>
      </p:sp>
      <p:sp>
        <p:nvSpPr>
          <p:cNvPr id="94" name="Rectangle 93"/>
          <p:cNvSpPr/>
          <p:nvPr/>
        </p:nvSpPr>
        <p:spPr bwMode="gray">
          <a:xfrm>
            <a:off x="4655894" y="4178868"/>
            <a:ext cx="1888297" cy="769441"/>
          </a:xfrm>
          <a:prstGeom prst="rect">
            <a:avLst/>
          </a:prstGeom>
        </p:spPr>
        <p:txBody>
          <a:bodyPr wrap="square" lIns="0" tIns="0" rIns="0" bIns="0">
            <a:spAutoFit/>
          </a:bodyPr>
          <a:lstStyle/>
          <a:p>
            <a:pPr>
              <a:spcBef>
                <a:spcPts val="500"/>
              </a:spcBef>
            </a:pPr>
            <a:r>
              <a:rPr lang="en-US" sz="1000" dirty="0" smtClean="0">
                <a:solidFill>
                  <a:schemeClr val="accent4"/>
                </a:solidFill>
              </a:rPr>
              <a:t>Medicare Advantage patients are nearly </a:t>
            </a:r>
            <a:r>
              <a:rPr lang="en-US" sz="1000" b="1" dirty="0" smtClean="0">
                <a:solidFill>
                  <a:schemeClr val="accent4"/>
                </a:solidFill>
              </a:rPr>
              <a:t>twice as likely </a:t>
            </a:r>
            <a:r>
              <a:rPr lang="en-US" sz="1000" dirty="0" smtClean="0">
                <a:solidFill>
                  <a:schemeClr val="accent4"/>
                </a:solidFill>
              </a:rPr>
              <a:t>to prefer the hospital proactively provides a price estimate, rather than seeking the estimate themselves</a:t>
            </a:r>
            <a:endParaRPr lang="en-US" sz="1000" b="1" dirty="0" smtClean="0">
              <a:solidFill>
                <a:schemeClr val="accent4"/>
              </a:solidFill>
            </a:endParaRPr>
          </a:p>
        </p:txBody>
      </p:sp>
      <p:pic>
        <p:nvPicPr>
          <p:cNvPr id="11" name="Picture 10"/>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55942" y="4330127"/>
            <a:ext cx="414423" cy="495326"/>
          </a:xfrm>
          <a:prstGeom prst="rect">
            <a:avLst/>
          </a:prstGeom>
        </p:spPr>
      </p:pic>
      <p:sp>
        <p:nvSpPr>
          <p:cNvPr id="96" name="TextBox 95"/>
          <p:cNvSpPr txBox="1"/>
          <p:nvPr/>
        </p:nvSpPr>
        <p:spPr bwMode="gray">
          <a:xfrm>
            <a:off x="1602482" y="7930075"/>
            <a:ext cx="4601256" cy="169277"/>
          </a:xfrm>
          <a:prstGeom prst="rect">
            <a:avLst/>
          </a:prstGeom>
          <a:noFill/>
        </p:spPr>
        <p:txBody>
          <a:bodyPr wrap="square" lIns="0" tIns="0" rIns="0" bIns="0" rtlCol="0">
            <a:spAutoFit/>
          </a:bodyPr>
          <a:lstStyle/>
          <a:p>
            <a:pPr defTabSz="640080">
              <a:spcBef>
                <a:spcPts val="500"/>
              </a:spcBef>
            </a:pPr>
            <a:r>
              <a:rPr lang="en-US" sz="1100" b="1" dirty="0" smtClean="0"/>
              <a:t>How Can I Pay My Bill?</a:t>
            </a:r>
          </a:p>
        </p:txBody>
      </p:sp>
      <p:pic>
        <p:nvPicPr>
          <p:cNvPr id="98" name="Picture 97"/>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1260333" y="6860151"/>
            <a:ext cx="331838" cy="274320"/>
          </a:xfrm>
          <a:prstGeom prst="rect">
            <a:avLst/>
          </a:prstGeom>
        </p:spPr>
      </p:pic>
      <p:sp>
        <p:nvSpPr>
          <p:cNvPr id="97" name="Oval 96"/>
          <p:cNvSpPr>
            <a:spLocks noChangeAspect="1"/>
          </p:cNvSpPr>
          <p:nvPr/>
        </p:nvSpPr>
        <p:spPr bwMode="gray">
          <a:xfrm rot="16200000">
            <a:off x="1004272" y="658260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9" name="Rectangle 98"/>
          <p:cNvSpPr/>
          <p:nvPr/>
        </p:nvSpPr>
        <p:spPr bwMode="gray">
          <a:xfrm rot="16200000">
            <a:off x="1152951" y="6658124"/>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2" name="TextBox 31"/>
          <p:cNvSpPr txBox="1"/>
          <p:nvPr/>
        </p:nvSpPr>
        <p:spPr bwMode="gray">
          <a:xfrm>
            <a:off x="1582223" y="6443511"/>
            <a:ext cx="4601256" cy="169277"/>
          </a:xfrm>
          <a:prstGeom prst="rect">
            <a:avLst/>
          </a:prstGeom>
          <a:noFill/>
        </p:spPr>
        <p:txBody>
          <a:bodyPr wrap="square" lIns="0" tIns="0" rIns="0" bIns="0" rtlCol="0">
            <a:spAutoFit/>
          </a:bodyPr>
          <a:lstStyle/>
          <a:p>
            <a:pPr defTabSz="640080">
              <a:spcBef>
                <a:spcPts val="500"/>
              </a:spcBef>
            </a:pPr>
            <a:r>
              <a:rPr lang="en-US" sz="1100" b="1" dirty="0" smtClean="0"/>
              <a:t>What Do These Bills Even Mean?</a:t>
            </a:r>
          </a:p>
        </p:txBody>
      </p:sp>
      <p:sp>
        <p:nvSpPr>
          <p:cNvPr id="103" name="Rectangle 102"/>
          <p:cNvSpPr/>
          <p:nvPr/>
        </p:nvSpPr>
        <p:spPr bwMode="gray">
          <a:xfrm>
            <a:off x="4218215" y="5587815"/>
            <a:ext cx="1451066" cy="800219"/>
          </a:xfrm>
          <a:prstGeom prst="rect">
            <a:avLst/>
          </a:prstGeom>
        </p:spPr>
        <p:txBody>
          <a:bodyPr wrap="square" lIns="0" tIns="0" rIns="0" bIns="0">
            <a:spAutoFit/>
          </a:bodyPr>
          <a:lstStyle/>
          <a:p>
            <a:pPr>
              <a:spcBef>
                <a:spcPts val="500"/>
              </a:spcBef>
            </a:pPr>
            <a:r>
              <a:rPr lang="en-US" sz="2200" dirty="0" smtClean="0">
                <a:solidFill>
                  <a:schemeClr val="accent6"/>
                </a:solidFill>
              </a:rPr>
              <a:t>25%           </a:t>
            </a:r>
            <a:r>
              <a:rPr lang="en-US" sz="1000" dirty="0" smtClean="0">
                <a:solidFill>
                  <a:schemeClr val="accent4"/>
                </a:solidFill>
              </a:rPr>
              <a:t>of Medicare Advantage patients were asked for point-of-service payment</a:t>
            </a:r>
          </a:p>
        </p:txBody>
      </p:sp>
      <p:pic>
        <p:nvPicPr>
          <p:cNvPr id="104" name="Picture 10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041278" y="5639420"/>
            <a:ext cx="92537" cy="201168"/>
          </a:xfrm>
          <a:prstGeom prst="rect">
            <a:avLst/>
          </a:prstGeom>
        </p:spPr>
      </p:pic>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959644" y="5639420"/>
            <a:ext cx="76700" cy="201168"/>
          </a:xfrm>
          <a:prstGeom prst="rect">
            <a:avLst/>
          </a:prstGeom>
        </p:spPr>
      </p:pic>
      <p:pic>
        <p:nvPicPr>
          <p:cNvPr id="106" name="Picture 10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37801" y="5639420"/>
            <a:ext cx="92537" cy="201168"/>
          </a:xfrm>
          <a:prstGeom prst="rect">
            <a:avLst/>
          </a:prstGeom>
        </p:spPr>
      </p:pic>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147458" y="5639420"/>
            <a:ext cx="76700" cy="201168"/>
          </a:xfrm>
          <a:prstGeom prst="rect">
            <a:avLst/>
          </a:prstGeom>
        </p:spPr>
      </p:pic>
      <p:pic>
        <p:nvPicPr>
          <p:cNvPr id="108" name="Picture 107"/>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4324" y="5639420"/>
            <a:ext cx="92537" cy="201168"/>
          </a:xfrm>
          <a:prstGeom prst="rect">
            <a:avLst/>
          </a:prstGeom>
        </p:spPr>
      </p:pic>
      <p:pic>
        <p:nvPicPr>
          <p:cNvPr id="109" name="Picture 10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3981" y="5639420"/>
            <a:ext cx="76700" cy="201168"/>
          </a:xfrm>
          <a:prstGeom prst="rect">
            <a:avLst/>
          </a:prstGeom>
        </p:spPr>
      </p:pic>
      <p:pic>
        <p:nvPicPr>
          <p:cNvPr id="110" name="Picture 10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0847" y="5639420"/>
            <a:ext cx="92537" cy="201168"/>
          </a:xfrm>
          <a:prstGeom prst="rect">
            <a:avLst/>
          </a:prstGeom>
        </p:spPr>
      </p:pic>
      <p:pic>
        <p:nvPicPr>
          <p:cNvPr id="111" name="Picture 11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0504" y="5639420"/>
            <a:ext cx="76700" cy="201168"/>
          </a:xfrm>
          <a:prstGeom prst="rect">
            <a:avLst/>
          </a:prstGeom>
        </p:spPr>
      </p:pic>
      <p:pic>
        <p:nvPicPr>
          <p:cNvPr id="112" name="Picture 11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7370" y="5639420"/>
            <a:ext cx="92537" cy="201168"/>
          </a:xfrm>
          <a:prstGeom prst="rect">
            <a:avLst/>
          </a:prstGeom>
        </p:spPr>
      </p:pic>
      <p:pic>
        <p:nvPicPr>
          <p:cNvPr id="113" name="Picture 11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7027" y="5639420"/>
            <a:ext cx="76700" cy="201168"/>
          </a:xfrm>
          <a:prstGeom prst="rect">
            <a:avLst/>
          </a:prstGeom>
        </p:spPr>
      </p:pic>
      <p:pic>
        <p:nvPicPr>
          <p:cNvPr id="114" name="Picture 11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3896" y="5639420"/>
            <a:ext cx="92537" cy="201168"/>
          </a:xfrm>
          <a:prstGeom prst="rect">
            <a:avLst/>
          </a:prstGeom>
        </p:spPr>
      </p:pic>
      <p:pic>
        <p:nvPicPr>
          <p:cNvPr id="115" name="Picture 11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3550" y="5639420"/>
            <a:ext cx="76700" cy="201168"/>
          </a:xfrm>
          <a:prstGeom prst="rect">
            <a:avLst/>
          </a:prstGeom>
        </p:spPr>
      </p:pic>
      <p:pic>
        <p:nvPicPr>
          <p:cNvPr id="116" name="Picture 11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041278" y="5884618"/>
            <a:ext cx="92537" cy="201168"/>
          </a:xfrm>
          <a:prstGeom prst="rect">
            <a:avLst/>
          </a:prstGeom>
        </p:spPr>
      </p:pic>
      <p:pic>
        <p:nvPicPr>
          <p:cNvPr id="117" name="Picture 11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950935" y="5884618"/>
            <a:ext cx="76700" cy="201168"/>
          </a:xfrm>
          <a:prstGeom prst="rect">
            <a:avLst/>
          </a:prstGeom>
        </p:spPr>
      </p:pic>
      <p:pic>
        <p:nvPicPr>
          <p:cNvPr id="118" name="Picture 11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37801" y="5884618"/>
            <a:ext cx="92537" cy="201168"/>
          </a:xfrm>
          <a:prstGeom prst="rect">
            <a:avLst/>
          </a:prstGeom>
        </p:spPr>
      </p:pic>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147458" y="5884618"/>
            <a:ext cx="76700" cy="201168"/>
          </a:xfrm>
          <a:prstGeom prst="rect">
            <a:avLst/>
          </a:prstGeom>
        </p:spPr>
      </p:pic>
      <p:pic>
        <p:nvPicPr>
          <p:cNvPr id="120" name="Picture 11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4324" y="5884618"/>
            <a:ext cx="92537" cy="201168"/>
          </a:xfrm>
          <a:prstGeom prst="rect">
            <a:avLst/>
          </a:prstGeom>
        </p:spPr>
      </p:pic>
      <p:pic>
        <p:nvPicPr>
          <p:cNvPr id="121" name="Picture 12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3981" y="5884618"/>
            <a:ext cx="76700" cy="201168"/>
          </a:xfrm>
          <a:prstGeom prst="rect">
            <a:avLst/>
          </a:prstGeom>
        </p:spPr>
      </p:pic>
      <p:pic>
        <p:nvPicPr>
          <p:cNvPr id="122" name="Picture 12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0847" y="5884618"/>
            <a:ext cx="92537" cy="201168"/>
          </a:xfrm>
          <a:prstGeom prst="rect">
            <a:avLst/>
          </a:prstGeom>
        </p:spPr>
      </p:pic>
      <p:pic>
        <p:nvPicPr>
          <p:cNvPr id="123" name="Picture 12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0504" y="5884618"/>
            <a:ext cx="76700" cy="201168"/>
          </a:xfrm>
          <a:prstGeom prst="rect">
            <a:avLst/>
          </a:prstGeom>
        </p:spPr>
      </p:pic>
      <p:pic>
        <p:nvPicPr>
          <p:cNvPr id="124" name="Picture 12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7370" y="5884618"/>
            <a:ext cx="92537" cy="201168"/>
          </a:xfrm>
          <a:prstGeom prst="rect">
            <a:avLst/>
          </a:prstGeom>
        </p:spPr>
      </p:pic>
      <p:pic>
        <p:nvPicPr>
          <p:cNvPr id="125" name="Picture 12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7027" y="5884618"/>
            <a:ext cx="76700" cy="201168"/>
          </a:xfrm>
          <a:prstGeom prst="rect">
            <a:avLst/>
          </a:prstGeom>
        </p:spPr>
      </p:pic>
      <p:pic>
        <p:nvPicPr>
          <p:cNvPr id="126" name="Picture 125"/>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3896" y="5884618"/>
            <a:ext cx="92537" cy="201168"/>
          </a:xfrm>
          <a:prstGeom prst="rect">
            <a:avLst/>
          </a:prstGeom>
        </p:spPr>
      </p:pic>
      <p:pic>
        <p:nvPicPr>
          <p:cNvPr id="127" name="Picture 12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3550" y="5884618"/>
            <a:ext cx="76700" cy="201168"/>
          </a:xfrm>
          <a:prstGeom prst="rect">
            <a:avLst/>
          </a:prstGeom>
        </p:spPr>
      </p:pic>
      <p:sp>
        <p:nvSpPr>
          <p:cNvPr id="130" name="Rectangle 129"/>
          <p:cNvSpPr/>
          <p:nvPr/>
        </p:nvSpPr>
        <p:spPr>
          <a:xfrm>
            <a:off x="3148672" y="7121100"/>
            <a:ext cx="749116" cy="400110"/>
          </a:xfrm>
          <a:prstGeom prst="rect">
            <a:avLst/>
          </a:prstGeom>
        </p:spPr>
        <p:txBody>
          <a:bodyPr wrap="none">
            <a:spAutoFit/>
          </a:bodyPr>
          <a:lstStyle/>
          <a:p>
            <a:r>
              <a:rPr lang="en-US" sz="2000" dirty="0" smtClean="0">
                <a:solidFill>
                  <a:schemeClr val="accent6"/>
                </a:solidFill>
              </a:rPr>
              <a:t>11% </a:t>
            </a:r>
            <a:endParaRPr lang="en-US" dirty="0"/>
          </a:p>
        </p:txBody>
      </p:sp>
      <p:sp>
        <p:nvSpPr>
          <p:cNvPr id="131" name="Rectangle 130"/>
          <p:cNvSpPr/>
          <p:nvPr/>
        </p:nvSpPr>
        <p:spPr bwMode="gray">
          <a:xfrm>
            <a:off x="3980679" y="6895917"/>
            <a:ext cx="1948712"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Medicare Advantage patients who found their bill </a:t>
            </a:r>
            <a:r>
              <a:rPr lang="en-US" sz="1000" b="1" dirty="0" smtClean="0">
                <a:solidFill>
                  <a:schemeClr val="accent4"/>
                </a:solidFill>
              </a:rPr>
              <a:t>somewhat or extremely difficult to understand</a:t>
            </a:r>
          </a:p>
        </p:txBody>
      </p:sp>
      <p:sp>
        <p:nvSpPr>
          <p:cNvPr id="33" name="TextBox 32"/>
          <p:cNvSpPr txBox="1"/>
          <p:nvPr/>
        </p:nvSpPr>
        <p:spPr bwMode="gray">
          <a:xfrm>
            <a:off x="1582223" y="6629501"/>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Want an Accurate Bill with Consumer-Friendly Language</a:t>
            </a:r>
          </a:p>
        </p:txBody>
      </p:sp>
      <p:sp>
        <p:nvSpPr>
          <p:cNvPr id="159" name="TextBox 158"/>
          <p:cNvSpPr txBox="1"/>
          <p:nvPr/>
        </p:nvSpPr>
        <p:spPr bwMode="gray">
          <a:xfrm>
            <a:off x="1599943" y="8128685"/>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When Offered a Payment Plan, Most Patients Will Enroll</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3627" y="2795813"/>
            <a:ext cx="327115" cy="460726"/>
          </a:xfrm>
          <a:prstGeom prst="rect">
            <a:avLst/>
          </a:prstGeom>
        </p:spPr>
      </p:pic>
      <p:graphicFrame>
        <p:nvGraphicFramePr>
          <p:cNvPr id="129" name="Chart 128"/>
          <p:cNvGraphicFramePr/>
          <p:nvPr>
            <p:extLst>
              <p:ext uri="{D42A27DB-BD31-4B8C-83A1-F6EECF244321}">
                <p14:modId xmlns:p14="http://schemas.microsoft.com/office/powerpoint/2010/main" val="661434206"/>
              </p:ext>
            </p:extLst>
          </p:nvPr>
        </p:nvGraphicFramePr>
        <p:xfrm>
          <a:off x="2542698" y="6730380"/>
          <a:ext cx="1885312" cy="1229183"/>
        </p:xfrm>
        <a:graphic>
          <a:graphicData uri="http://schemas.openxmlformats.org/drawingml/2006/chart">
            <c:chart xmlns:c="http://schemas.openxmlformats.org/drawingml/2006/chart" xmlns:r="http://schemas.openxmlformats.org/officeDocument/2006/relationships" r:id="rId8"/>
          </a:graphicData>
        </a:graphic>
      </p:graphicFrame>
      <p:sp>
        <p:nvSpPr>
          <p:cNvPr id="169" name="Text Placeholder 4"/>
          <p:cNvSpPr>
            <a:spLocks noGrp="1"/>
          </p:cNvSpPr>
          <p:nvPr>
            <p:ph type="body" sz="quarter" idx="27"/>
          </p:nvPr>
        </p:nvSpPr>
        <p:spPr bwMode="gray">
          <a:xfrm>
            <a:off x="5187950" y="9321156"/>
            <a:ext cx="2127250" cy="230832"/>
          </a:xfrm>
        </p:spPr>
        <p:txBody>
          <a:bodyPr/>
          <a:lstStyle/>
          <a:p>
            <a:r>
              <a:rPr lang="en-US" dirty="0" smtClean="0"/>
              <a:t>Source: 2018 Consumer Financial Experience Survey</a:t>
            </a:r>
            <a:r>
              <a:rPr lang="en-US" dirty="0"/>
              <a:t>; </a:t>
            </a:r>
            <a:r>
              <a:rPr lang="en-US" dirty="0" err="1"/>
              <a:t>InstaMed</a:t>
            </a:r>
            <a:r>
              <a:rPr lang="en-US" dirty="0"/>
              <a:t>, “Trends in Healthcare Payments Eight Annual Report: 2018,” </a:t>
            </a:r>
            <a:r>
              <a:rPr lang="en-US" i="1" dirty="0" err="1"/>
              <a:t>InstaMed</a:t>
            </a:r>
            <a:r>
              <a:rPr lang="en-US" i="1" dirty="0"/>
              <a:t>, </a:t>
            </a:r>
            <a:r>
              <a:rPr lang="en-US" dirty="0"/>
              <a:t>May 2018; Revenue </a:t>
            </a:r>
            <a:r>
              <a:rPr lang="en-US" dirty="0" smtClean="0"/>
              <a:t>Cycle Advancement Center research and analysis.</a:t>
            </a:r>
            <a:endParaRPr lang="en-US" dirty="0"/>
          </a:p>
        </p:txBody>
      </p:sp>
      <p:sp>
        <p:nvSpPr>
          <p:cNvPr id="102" name="TextBox 101"/>
          <p:cNvSpPr txBox="1"/>
          <p:nvPr/>
        </p:nvSpPr>
        <p:spPr bwMode="gray">
          <a:xfrm>
            <a:off x="1569448" y="5338816"/>
            <a:ext cx="5334713"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Are More Likely To Pay their Total Obligation After Paying Portion at Point-of-Service</a:t>
            </a:r>
          </a:p>
        </p:txBody>
      </p:sp>
      <p:sp>
        <p:nvSpPr>
          <p:cNvPr id="133" name="Text Placeholder 6"/>
          <p:cNvSpPr>
            <a:spLocks noGrp="1"/>
          </p:cNvSpPr>
          <p:nvPr>
            <p:ph type="body" sz="quarter" idx="4294967295"/>
          </p:nvPr>
        </p:nvSpPr>
        <p:spPr>
          <a:xfrm>
            <a:off x="457200" y="9470730"/>
            <a:ext cx="3403704" cy="76944"/>
          </a:xfrm>
          <a:prstGeom prst="rect">
            <a:avLst/>
          </a:prstGeom>
        </p:spPr>
        <p:txBody>
          <a:bodyPr/>
          <a:lstStyle/>
          <a:p>
            <a:pPr marL="0" indent="0">
              <a:buNone/>
            </a:pPr>
            <a:r>
              <a:rPr lang="en-US" sz="500" dirty="0" smtClean="0"/>
              <a:t>1) Medicare Advantage</a:t>
            </a:r>
          </a:p>
        </p:txBody>
      </p:sp>
      <p:sp>
        <p:nvSpPr>
          <p:cNvPr id="134" name="TextBox 133"/>
          <p:cNvSpPr txBox="1"/>
          <p:nvPr/>
        </p:nvSpPr>
        <p:spPr bwMode="gray">
          <a:xfrm>
            <a:off x="712165" y="2126001"/>
            <a:ext cx="4306603"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Data Based on the Responses from 166 Medicare Advantage Patients</a:t>
            </a:r>
          </a:p>
        </p:txBody>
      </p:sp>
      <p:graphicFrame>
        <p:nvGraphicFramePr>
          <p:cNvPr id="135" name="Chart 134"/>
          <p:cNvGraphicFramePr/>
          <p:nvPr>
            <p:extLst>
              <p:ext uri="{D42A27DB-BD31-4B8C-83A1-F6EECF244321}">
                <p14:modId xmlns:p14="http://schemas.microsoft.com/office/powerpoint/2010/main" val="3048093243"/>
              </p:ext>
            </p:extLst>
          </p:nvPr>
        </p:nvGraphicFramePr>
        <p:xfrm>
          <a:off x="4245294" y="8205114"/>
          <a:ext cx="1885312" cy="1229183"/>
        </p:xfrm>
        <a:graphic>
          <a:graphicData uri="http://schemas.openxmlformats.org/drawingml/2006/chart">
            <c:chart xmlns:c="http://schemas.openxmlformats.org/drawingml/2006/chart" xmlns:r="http://schemas.openxmlformats.org/officeDocument/2006/relationships" r:id="rId9"/>
          </a:graphicData>
        </a:graphic>
      </p:graphicFrame>
      <p:sp>
        <p:nvSpPr>
          <p:cNvPr id="136" name="Rectangle 135"/>
          <p:cNvSpPr/>
          <p:nvPr/>
        </p:nvSpPr>
        <p:spPr bwMode="gray">
          <a:xfrm>
            <a:off x="2646925" y="8494838"/>
            <a:ext cx="1409706"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Medicare Advantage patients who were offered a payment plan</a:t>
            </a:r>
            <a:endParaRPr lang="en-US" sz="1000" b="1" dirty="0" smtClean="0">
              <a:solidFill>
                <a:schemeClr val="accent4"/>
              </a:solidFill>
            </a:endParaRPr>
          </a:p>
        </p:txBody>
      </p:sp>
      <p:sp>
        <p:nvSpPr>
          <p:cNvPr id="137" name="Rectangle 136"/>
          <p:cNvSpPr/>
          <p:nvPr/>
        </p:nvSpPr>
        <p:spPr>
          <a:xfrm>
            <a:off x="1772357" y="8629920"/>
            <a:ext cx="768159" cy="400110"/>
          </a:xfrm>
          <a:prstGeom prst="rect">
            <a:avLst/>
          </a:prstGeom>
        </p:spPr>
        <p:txBody>
          <a:bodyPr wrap="none">
            <a:spAutoFit/>
          </a:bodyPr>
          <a:lstStyle/>
          <a:p>
            <a:r>
              <a:rPr lang="en-US" sz="2000" dirty="0" smtClean="0">
                <a:solidFill>
                  <a:schemeClr val="accent6"/>
                </a:solidFill>
              </a:rPr>
              <a:t>68% </a:t>
            </a:r>
            <a:endParaRPr lang="en-US" dirty="0"/>
          </a:p>
        </p:txBody>
      </p:sp>
      <p:sp>
        <p:nvSpPr>
          <p:cNvPr id="138" name="Rectangle 137"/>
          <p:cNvSpPr/>
          <p:nvPr/>
        </p:nvSpPr>
        <p:spPr bwMode="gray">
          <a:xfrm>
            <a:off x="5708506" y="8494838"/>
            <a:ext cx="1409706"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Medicare Advantage patients who chose to enroll in their offered payment plan</a:t>
            </a:r>
            <a:endParaRPr lang="en-US" sz="1000" b="1" dirty="0" smtClean="0">
              <a:solidFill>
                <a:schemeClr val="accent4"/>
              </a:solidFill>
            </a:endParaRPr>
          </a:p>
        </p:txBody>
      </p:sp>
      <p:sp>
        <p:nvSpPr>
          <p:cNvPr id="139" name="Rectangle 138"/>
          <p:cNvSpPr/>
          <p:nvPr/>
        </p:nvSpPr>
        <p:spPr>
          <a:xfrm>
            <a:off x="4863376" y="8629920"/>
            <a:ext cx="768159" cy="400110"/>
          </a:xfrm>
          <a:prstGeom prst="rect">
            <a:avLst/>
          </a:prstGeom>
        </p:spPr>
        <p:txBody>
          <a:bodyPr wrap="none">
            <a:spAutoFit/>
          </a:bodyPr>
          <a:lstStyle/>
          <a:p>
            <a:r>
              <a:rPr lang="en-US" sz="2000" dirty="0" smtClean="0">
                <a:solidFill>
                  <a:schemeClr val="accent6"/>
                </a:solidFill>
              </a:rPr>
              <a:t>67% </a:t>
            </a:r>
            <a:endParaRPr lang="en-US" dirty="0"/>
          </a:p>
        </p:txBody>
      </p:sp>
      <p:graphicFrame>
        <p:nvGraphicFramePr>
          <p:cNvPr id="140" name="Chart 139"/>
          <p:cNvGraphicFramePr/>
          <p:nvPr>
            <p:extLst>
              <p:ext uri="{D42A27DB-BD31-4B8C-83A1-F6EECF244321}">
                <p14:modId xmlns:p14="http://schemas.microsoft.com/office/powerpoint/2010/main" val="1096501970"/>
              </p:ext>
            </p:extLst>
          </p:nvPr>
        </p:nvGraphicFramePr>
        <p:xfrm>
          <a:off x="1176210" y="8205114"/>
          <a:ext cx="1885312" cy="1229183"/>
        </p:xfrm>
        <a:graphic>
          <a:graphicData uri="http://schemas.openxmlformats.org/drawingml/2006/chart">
            <c:chart xmlns:c="http://schemas.openxmlformats.org/drawingml/2006/chart" xmlns:r="http://schemas.openxmlformats.org/officeDocument/2006/relationships" r:id="rId10"/>
          </a:graphicData>
        </a:graphic>
      </p:graphicFrame>
      <p:pic>
        <p:nvPicPr>
          <p:cNvPr id="100" name="Picture 9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4994" y="3780904"/>
            <a:ext cx="402058" cy="460371"/>
          </a:xfrm>
          <a:prstGeom prst="rect">
            <a:avLst/>
          </a:prstGeom>
        </p:spPr>
      </p:pic>
      <p:pic>
        <p:nvPicPr>
          <p:cNvPr id="101" name="Picture 10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85073" y="6684675"/>
            <a:ext cx="261900" cy="395495"/>
          </a:xfrm>
          <a:prstGeom prst="rect">
            <a:avLst/>
          </a:prstGeom>
        </p:spPr>
      </p:pic>
      <p:pic>
        <p:nvPicPr>
          <p:cNvPr id="128" name="Picture 1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8632" y="5433924"/>
            <a:ext cx="394783" cy="336882"/>
          </a:xfrm>
          <a:prstGeom prst="rect">
            <a:avLst/>
          </a:prstGeom>
        </p:spPr>
      </p:pic>
      <p:pic>
        <p:nvPicPr>
          <p:cNvPr id="132" name="Picture 1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7257" y="2528459"/>
            <a:ext cx="377533" cy="377533"/>
          </a:xfrm>
          <a:prstGeom prst="rect">
            <a:avLst/>
          </a:prstGeom>
        </p:spPr>
      </p:pic>
      <p:pic>
        <p:nvPicPr>
          <p:cNvPr id="141" name="Picture 14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66226" y="8258331"/>
            <a:ext cx="330042" cy="327842"/>
          </a:xfrm>
          <a:prstGeom prst="rect">
            <a:avLst/>
          </a:prstGeom>
        </p:spPr>
      </p:pic>
    </p:spTree>
    <p:extLst>
      <p:ext uri="{BB962C8B-B14F-4D97-AF65-F5344CB8AC3E}">
        <p14:creationId xmlns:p14="http://schemas.microsoft.com/office/powerpoint/2010/main" val="742743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extLst>
              <p:ext uri="{D42A27DB-BD31-4B8C-83A1-F6EECF244321}">
                <p14:modId xmlns:p14="http://schemas.microsoft.com/office/powerpoint/2010/main" val="1436361122"/>
              </p:ext>
            </p:extLst>
          </p:nvPr>
        </p:nvGraphicFramePr>
        <p:xfrm>
          <a:off x="457199" y="5255125"/>
          <a:ext cx="6819463" cy="4164943"/>
        </p:xfrm>
        <a:graphic>
          <a:graphicData uri="http://schemas.openxmlformats.org/drawingml/2006/table">
            <a:tbl>
              <a:tblPr firstRow="1" bandRow="1">
                <a:effectLst/>
                <a:tableStyleId>{F5AB1C69-6EDB-4FF4-983F-18BD219EF322}</a:tableStyleId>
              </a:tblPr>
              <a:tblGrid>
                <a:gridCol w="773377"/>
                <a:gridCol w="1603017"/>
                <a:gridCol w="4443069"/>
              </a:tblGrid>
              <a:tr h="314303">
                <a:tc>
                  <a:txBody>
                    <a:bodyPr/>
                    <a:lstStyle/>
                    <a:p>
                      <a:pPr algn="l">
                        <a:spcBef>
                          <a:spcPts val="300"/>
                        </a:spcBef>
                      </a:pPr>
                      <a:r>
                        <a:rPr lang="en-US" sz="900" b="1" i="0" kern="1200" dirty="0" smtClean="0">
                          <a:solidFill>
                            <a:schemeClr val="lt1"/>
                          </a:solidFill>
                          <a:latin typeface="+mn-lt"/>
                          <a:ea typeface="+mn-ea"/>
                          <a:cs typeface="+mn-cs"/>
                        </a:rPr>
                        <a:t>Tool Rank</a:t>
                      </a:r>
                      <a:endParaRPr lang="en-US" sz="900" b="1" i="0" kern="1200" dirty="0">
                        <a:solidFill>
                          <a:schemeClr val="lt1"/>
                        </a:solidFill>
                        <a:latin typeface="+mn-lt"/>
                        <a:ea typeface="+mn-ea"/>
                        <a:cs typeface="+mn-cs"/>
                      </a:endParaRPr>
                    </a:p>
                  </a:txBody>
                  <a:tcPr marL="64008" marR="64008" anchor="ctr"/>
                </a:tc>
                <a:tc>
                  <a:txBody>
                    <a:bodyPr/>
                    <a:lstStyle/>
                    <a:p>
                      <a:pPr algn="l">
                        <a:spcBef>
                          <a:spcPts val="300"/>
                        </a:spcBef>
                      </a:pPr>
                      <a:r>
                        <a:rPr lang="en-US" sz="900" b="1" kern="1200" dirty="0" smtClean="0">
                          <a:solidFill>
                            <a:schemeClr val="lt1"/>
                          </a:solidFill>
                          <a:latin typeface="+mn-lt"/>
                          <a:ea typeface="+mn-ea"/>
                          <a:cs typeface="+mn-cs"/>
                        </a:rPr>
                        <a:t>Financial Tool</a:t>
                      </a:r>
                      <a:endParaRPr lang="en-US" sz="900" b="1" i="1" kern="1200" dirty="0">
                        <a:solidFill>
                          <a:schemeClr val="lt1"/>
                        </a:solidFill>
                        <a:latin typeface="+mn-lt"/>
                        <a:ea typeface="+mn-ea"/>
                        <a:cs typeface="+mn-cs"/>
                      </a:endParaRPr>
                    </a:p>
                  </a:txBody>
                  <a:tcPr marL="64008" marR="64008" anchor="ctr"/>
                </a:tc>
                <a:tc>
                  <a:txBody>
                    <a:bodyPr/>
                    <a:lstStyle/>
                    <a:p>
                      <a:pPr algn="l">
                        <a:spcBef>
                          <a:spcPts val="300"/>
                        </a:spcBef>
                      </a:pPr>
                      <a:r>
                        <a:rPr lang="en-US" sz="900" b="1" kern="1200" dirty="0" smtClean="0">
                          <a:solidFill>
                            <a:schemeClr val="lt1"/>
                          </a:solidFill>
                          <a:latin typeface="+mn-lt"/>
                          <a:ea typeface="+mn-ea"/>
                          <a:cs typeface="+mn-cs"/>
                        </a:rPr>
                        <a:t>Tool Definition</a:t>
                      </a:r>
                      <a:endParaRPr lang="en-US" sz="900" b="1" kern="1200" dirty="0">
                        <a:solidFill>
                          <a:schemeClr val="lt1"/>
                        </a:solidFill>
                        <a:latin typeface="+mn-lt"/>
                        <a:ea typeface="+mn-ea"/>
                        <a:cs typeface="+mn-cs"/>
                      </a:endParaRPr>
                    </a:p>
                  </a:txBody>
                  <a:tcPr marL="64008" marR="64008" anchor="ctr"/>
                </a:tc>
              </a:tr>
              <a:tr h="507223">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more precise estimate of the total cost of care sent after scheduling but prior to receiving care, including what portion will be covered by insurance, what portion is expected to be paid by the patient, how much must be paid upon arrival for care, and how to pay the patient portion of the bill.</a:t>
                      </a:r>
                      <a:endParaRPr lang="en-US" sz="900" dirty="0">
                        <a:latin typeface="+mn-lt"/>
                      </a:endParaRPr>
                    </a:p>
                  </a:txBody>
                  <a:tcPr marL="64008" marR="64008"/>
                </a:tc>
              </a:tr>
              <a:tr h="404731">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One</a:t>
                      </a:r>
                      <a:r>
                        <a:rPr lang="en-US" sz="900" baseline="0" dirty="0" smtClean="0">
                          <a:latin typeface="+mn-lt"/>
                        </a:rPr>
                        <a:t> single bill sent to the patient after receiving care that includes all charges incurred (hospital, physician, and any imaging or lab) and an easy-to-understand explanation of benefits.</a:t>
                      </a:r>
                      <a:endParaRPr lang="en-US" sz="900" dirty="0">
                        <a:latin typeface="+mn-lt"/>
                      </a:endParaRPr>
                    </a:p>
                  </a:txBody>
                  <a:tcPr marL="64008" marR="64008"/>
                </a:tc>
              </a:tr>
              <a:tr h="5588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baseline="0" dirty="0" smtClean="0">
                          <a:latin typeface="+mn-lt"/>
                        </a:rPr>
                        <a:t>A tool patients can access on a hospital or health care organization’s website, before scheduling a procedure, to get a rough estimate of the total cost of the procedure and how much they will be expected to pay.</a:t>
                      </a:r>
                      <a:endParaRPr lang="en-US" sz="900" dirty="0">
                        <a:latin typeface="+mn-lt"/>
                      </a:endParaRPr>
                    </a:p>
                  </a:txBody>
                  <a:tcPr marL="64008" marR="64008"/>
                </a:tc>
              </a:tr>
              <a:tr h="380655">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An</a:t>
                      </a:r>
                      <a:r>
                        <a:rPr lang="en-US" sz="900" baseline="0" dirty="0" smtClean="0">
                          <a:latin typeface="+mn-lt"/>
                        </a:rPr>
                        <a:t> employee of the hospital or health care organization who works with patients regarding their medical bills. They help patients understand what they owe, the types of insurance benefits they have, whether or not they qualify for financial assistance, and may provide payment plan options.</a:t>
                      </a:r>
                      <a:endParaRPr lang="en-US" sz="900" dirty="0">
                        <a:latin typeface="+mn-lt"/>
                      </a:endParaRPr>
                    </a:p>
                  </a:txBody>
                  <a:tcPr marL="64008" marR="64008"/>
                </a:tc>
              </a:tr>
              <a:tr h="4725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Secure</a:t>
                      </a:r>
                      <a:r>
                        <a:rPr lang="en-US" sz="900" baseline="0" dirty="0" smtClean="0">
                          <a:latin typeface="+mn-lt"/>
                        </a:rPr>
                        <a:t>, online portal that allows patients to schedule appointments or procedures, access appointment information, see insurance details and outstanding balances, pay their bills, and securely message providers.</a:t>
                      </a:r>
                      <a:endParaRPr lang="en-US" sz="900" dirty="0">
                        <a:latin typeface="+mn-lt"/>
                      </a:endParaRPr>
                    </a:p>
                  </a:txBody>
                  <a:tcPr marL="64008" marR="64008"/>
                </a:tc>
              </a:tr>
              <a:tr h="378406">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single number patients can call to receive information about what procedures cost, find out about outstanding balances, and pay balances for any hospital, physician, or ambulance bill.</a:t>
                      </a:r>
                      <a:endParaRPr lang="en-US" sz="900" dirty="0">
                        <a:latin typeface="+mn-lt"/>
                      </a:endParaRPr>
                    </a:p>
                  </a:txBody>
                  <a:tcPr marL="64008" marR="64008"/>
                </a:tc>
              </a:tr>
              <a:tr h="414867">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plan designed to help patients pay off any health care bills over the course of several months, via credit card, debit card, or automatic bank withdrawal at low (3%) or zero interest.</a:t>
                      </a:r>
                      <a:endParaRPr lang="en-US" sz="900" dirty="0">
                        <a:latin typeface="+mn-lt"/>
                      </a:endParaRPr>
                    </a:p>
                  </a:txBody>
                  <a:tcPr marL="64008" marR="64008"/>
                </a:tc>
              </a:tr>
            </a:tbl>
          </a:graphicData>
        </a:graphic>
      </p:graphicFrame>
      <p:sp>
        <p:nvSpPr>
          <p:cNvPr id="2" name="Title 1"/>
          <p:cNvSpPr>
            <a:spLocks noGrp="1"/>
          </p:cNvSpPr>
          <p:nvPr>
            <p:ph type="title"/>
          </p:nvPr>
        </p:nvSpPr>
        <p:spPr bwMode="gray"/>
        <p:txBody>
          <a:bodyPr/>
          <a:lstStyle/>
          <a:p>
            <a:r>
              <a:rPr lang="en-US" dirty="0" smtClean="0"/>
              <a:t>Financial Tool Ranking: Medicare Advantage </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28" name="TextBox 27"/>
          <p:cNvSpPr txBox="1"/>
          <p:nvPr/>
        </p:nvSpPr>
        <p:spPr bwMode="gray">
          <a:xfrm>
            <a:off x="457200" y="1494459"/>
            <a:ext cx="3302000" cy="169277"/>
          </a:xfrm>
          <a:prstGeom prst="rect">
            <a:avLst/>
          </a:prstGeom>
          <a:noFill/>
        </p:spPr>
        <p:txBody>
          <a:bodyPr wrap="square" lIns="0" tIns="0" rIns="0" bIns="0" rtlCol="0">
            <a:spAutoFit/>
          </a:bodyPr>
          <a:lstStyle/>
          <a:p>
            <a:r>
              <a:rPr lang="en-US" sz="1100" b="1" dirty="0" smtClean="0"/>
              <a:t>The Most Important Influence on Provider Choice</a:t>
            </a:r>
          </a:p>
        </p:txBody>
      </p:sp>
      <p:sp>
        <p:nvSpPr>
          <p:cNvPr id="29" name="TextBox 28"/>
          <p:cNvSpPr txBox="1"/>
          <p:nvPr/>
        </p:nvSpPr>
        <p:spPr bwMode="gray">
          <a:xfrm>
            <a:off x="457199" y="1663735"/>
            <a:ext cx="6925734" cy="153888"/>
          </a:xfrm>
          <a:prstGeom prst="rect">
            <a:avLst/>
          </a:prstGeom>
          <a:noFill/>
        </p:spPr>
        <p:txBody>
          <a:bodyPr wrap="square" lIns="0" tIns="0" rIns="0" bIns="0" rtlCol="0">
            <a:spAutoFit/>
          </a:bodyPr>
          <a:lstStyle/>
          <a:p>
            <a:r>
              <a:rPr lang="en-US" sz="1000" i="1" dirty="0" smtClean="0"/>
              <a:t>“Which is most important to you when choosing a hospital or health care provider to undergo a non-emergency surgery?”</a:t>
            </a:r>
            <a:endParaRPr lang="en-US" sz="1000" i="1" dirty="0"/>
          </a:p>
        </p:txBody>
      </p:sp>
      <p:sp>
        <p:nvSpPr>
          <p:cNvPr id="30" name="TextBox 29"/>
          <p:cNvSpPr txBox="1"/>
          <p:nvPr/>
        </p:nvSpPr>
        <p:spPr bwMode="gray">
          <a:xfrm>
            <a:off x="471999" y="5033930"/>
            <a:ext cx="5567824" cy="130805"/>
          </a:xfrm>
          <a:prstGeom prst="rect">
            <a:avLst/>
          </a:prstGeom>
          <a:noFill/>
        </p:spPr>
        <p:txBody>
          <a:bodyPr wrap="square" lIns="0" tIns="0" rIns="0" bIns="0" rtlCol="0">
            <a:spAutoFit/>
          </a:bodyPr>
          <a:lstStyle/>
          <a:p>
            <a:r>
              <a:rPr lang="pt-BR" sz="850" dirty="0" smtClean="0"/>
              <a:t>n=166</a:t>
            </a:r>
            <a:endParaRPr lang="pt-BR" sz="850" dirty="0"/>
          </a:p>
        </p:txBody>
      </p:sp>
      <p:graphicFrame>
        <p:nvGraphicFramePr>
          <p:cNvPr id="31" name="Chart 30"/>
          <p:cNvGraphicFramePr/>
          <p:nvPr>
            <p:extLst>
              <p:ext uri="{D42A27DB-BD31-4B8C-83A1-F6EECF244321}">
                <p14:modId xmlns:p14="http://schemas.microsoft.com/office/powerpoint/2010/main" val="1769976867"/>
              </p:ext>
            </p:extLst>
          </p:nvPr>
        </p:nvGraphicFramePr>
        <p:xfrm>
          <a:off x="460481" y="2139768"/>
          <a:ext cx="2334125" cy="2103047"/>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p:cNvSpPr txBox="1"/>
          <p:nvPr/>
        </p:nvSpPr>
        <p:spPr bwMode="gray">
          <a:xfrm>
            <a:off x="2560255" y="3011785"/>
            <a:ext cx="1054435" cy="138499"/>
          </a:xfrm>
          <a:prstGeom prst="rect">
            <a:avLst/>
          </a:prstGeom>
          <a:noFill/>
        </p:spPr>
        <p:txBody>
          <a:bodyPr wrap="square" lIns="0" tIns="0" rIns="0" bIns="0" rtlCol="0">
            <a:spAutoFit/>
          </a:bodyPr>
          <a:lstStyle/>
          <a:p>
            <a:pPr algn="ctr"/>
            <a:r>
              <a:rPr lang="en-US" sz="900" i="1" dirty="0" smtClean="0"/>
              <a:t>It’s easy to schedule</a:t>
            </a:r>
          </a:p>
        </p:txBody>
      </p:sp>
      <p:sp>
        <p:nvSpPr>
          <p:cNvPr id="46" name="TextBox 45"/>
          <p:cNvSpPr txBox="1"/>
          <p:nvPr/>
        </p:nvSpPr>
        <p:spPr bwMode="gray">
          <a:xfrm>
            <a:off x="474691" y="4149462"/>
            <a:ext cx="1010463" cy="415498"/>
          </a:xfrm>
          <a:prstGeom prst="rect">
            <a:avLst/>
          </a:prstGeom>
          <a:noFill/>
        </p:spPr>
        <p:txBody>
          <a:bodyPr wrap="square" lIns="0" tIns="0" rIns="0" bIns="0" rtlCol="0">
            <a:spAutoFit/>
          </a:bodyPr>
          <a:lstStyle/>
          <a:p>
            <a:pPr algn="ctr"/>
            <a:r>
              <a:rPr lang="en-US" sz="900" i="1" dirty="0" smtClean="0"/>
              <a:t>I know exactly what I owe before getting care</a:t>
            </a:r>
          </a:p>
        </p:txBody>
      </p:sp>
      <p:sp>
        <p:nvSpPr>
          <p:cNvPr id="47" name="TextBox 46"/>
          <p:cNvSpPr txBox="1"/>
          <p:nvPr/>
        </p:nvSpPr>
        <p:spPr bwMode="gray">
          <a:xfrm>
            <a:off x="473765" y="2079340"/>
            <a:ext cx="801666" cy="276999"/>
          </a:xfrm>
          <a:prstGeom prst="rect">
            <a:avLst/>
          </a:prstGeom>
          <a:noFill/>
        </p:spPr>
        <p:txBody>
          <a:bodyPr wrap="square" lIns="0" tIns="0" rIns="0" bIns="0" rtlCol="0">
            <a:spAutoFit/>
          </a:bodyPr>
          <a:lstStyle/>
          <a:p>
            <a:pPr algn="ctr"/>
            <a:r>
              <a:rPr lang="en-US" sz="900" i="1" dirty="0" smtClean="0"/>
              <a:t>I can pay using a payment plan</a:t>
            </a:r>
          </a:p>
        </p:txBody>
      </p:sp>
      <p:sp>
        <p:nvSpPr>
          <p:cNvPr id="49" name="Line Callout 1 48"/>
          <p:cNvSpPr/>
          <p:nvPr/>
        </p:nvSpPr>
        <p:spPr bwMode="gray">
          <a:xfrm>
            <a:off x="2560255" y="2075979"/>
            <a:ext cx="1325945" cy="646331"/>
          </a:xfrm>
          <a:prstGeom prst="borderCallout1">
            <a:avLst>
              <a:gd name="adj1" fmla="val 47652"/>
              <a:gd name="adj2" fmla="val 158"/>
              <a:gd name="adj3" fmla="val 46601"/>
              <a:gd name="adj4" fmla="val -28459"/>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Medicare Advantage patients value price transparency and convenience.</a:t>
            </a:r>
            <a:endParaRPr lang="en-US" sz="900" b="1" dirty="0"/>
          </a:p>
        </p:txBody>
      </p:sp>
      <p:sp>
        <p:nvSpPr>
          <p:cNvPr id="50" name="Rectangle 49"/>
          <p:cNvSpPr/>
          <p:nvPr/>
        </p:nvSpPr>
        <p:spPr bwMode="gray">
          <a:xfrm>
            <a:off x="4500751" y="2220720"/>
            <a:ext cx="2648289" cy="2176493"/>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274320" rIns="365760" bIns="274320" numCol="1" spcCol="0" rtlCol="0" fromWordArt="0" anchor="t" anchorCtr="0" forceAA="0" compatLnSpc="1">
            <a:prstTxWarp prst="textNoShape">
              <a:avLst/>
            </a:prstTxWarp>
            <a:spAutoFit/>
          </a:bodyPr>
          <a:lstStyle/>
          <a:p>
            <a:pPr>
              <a:lnSpc>
                <a:spcPct val="110000"/>
              </a:lnSpc>
              <a:spcBef>
                <a:spcPts val="500"/>
              </a:spcBef>
            </a:pPr>
            <a:endParaRPr lang="en-US" sz="1000" dirty="0" smtClean="0">
              <a:solidFill>
                <a:schemeClr val="tx1"/>
              </a:solidFill>
            </a:endParaRPr>
          </a:p>
          <a:p>
            <a:pPr>
              <a:lnSpc>
                <a:spcPct val="110000"/>
              </a:lnSpc>
              <a:spcBef>
                <a:spcPts val="500"/>
              </a:spcBef>
            </a:pPr>
            <a:r>
              <a:rPr lang="en-US" sz="1000" dirty="0" smtClean="0">
                <a:solidFill>
                  <a:schemeClr val="tx1"/>
                </a:solidFill>
              </a:rPr>
              <a:t>“I picked an in-network hospital. Then I paid two $350 copays.       A month later, I got more bills because the in-network hospital used an out-of-network anesthesiologist.”</a:t>
            </a:r>
          </a:p>
          <a:p>
            <a:pPr>
              <a:lnSpc>
                <a:spcPct val="110000"/>
              </a:lnSpc>
              <a:spcBef>
                <a:spcPts val="500"/>
              </a:spcBef>
            </a:pPr>
            <a:r>
              <a:rPr lang="en-US" sz="1000" dirty="0" smtClean="0">
                <a:solidFill>
                  <a:schemeClr val="tx1"/>
                </a:solidFill>
              </a:rPr>
              <a:t>Medicare Advantage Respondent</a:t>
            </a:r>
          </a:p>
          <a:p>
            <a:pPr algn="r">
              <a:lnSpc>
                <a:spcPct val="110000"/>
              </a:lnSpc>
              <a:spcBef>
                <a:spcPts val="300"/>
              </a:spcBef>
            </a:pPr>
            <a:r>
              <a:rPr lang="en-US" sz="600" dirty="0" smtClean="0">
                <a:solidFill>
                  <a:schemeClr val="tx1"/>
                </a:solidFill>
              </a:rPr>
              <a:t>Cataract Surgery</a:t>
            </a:r>
            <a:endParaRPr lang="en-US" sz="600" dirty="0">
              <a:solidFill>
                <a:schemeClr val="tx1"/>
              </a:solidFill>
            </a:endParaRPr>
          </a:p>
        </p:txBody>
      </p:sp>
      <p:grpSp>
        <p:nvGrpSpPr>
          <p:cNvPr id="51" name="Group 50"/>
          <p:cNvGrpSpPr/>
          <p:nvPr/>
        </p:nvGrpSpPr>
        <p:grpSpPr bwMode="gray">
          <a:xfrm>
            <a:off x="4285957" y="2024595"/>
            <a:ext cx="423178" cy="361740"/>
            <a:chOff x="1184558" y="1125416"/>
            <a:chExt cx="423178" cy="361740"/>
          </a:xfrm>
        </p:grpSpPr>
        <p:sp>
          <p:nvSpPr>
            <p:cNvPr id="52" name="Rectangle 51"/>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3" name="Group 52"/>
            <p:cNvGrpSpPr/>
            <p:nvPr/>
          </p:nvGrpSpPr>
          <p:grpSpPr bwMode="gray">
            <a:xfrm flipH="1" flipV="1">
              <a:off x="1245161" y="1176800"/>
              <a:ext cx="315403" cy="272386"/>
              <a:chOff x="3359444" y="2551001"/>
              <a:chExt cx="394764" cy="340924"/>
            </a:xfrm>
          </p:grpSpPr>
          <p:sp>
            <p:nvSpPr>
              <p:cNvPr id="54" name="Freeform 53"/>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55" name="Freeform 54"/>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56" name="Group 55"/>
          <p:cNvGrpSpPr/>
          <p:nvPr/>
        </p:nvGrpSpPr>
        <p:grpSpPr bwMode="gray">
          <a:xfrm rot="10800000">
            <a:off x="6913794" y="4245788"/>
            <a:ext cx="423178" cy="361740"/>
            <a:chOff x="1184558" y="1125416"/>
            <a:chExt cx="423178" cy="361740"/>
          </a:xfrm>
        </p:grpSpPr>
        <p:sp>
          <p:nvSpPr>
            <p:cNvPr id="57" name="Rectangle 56"/>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8" name="Group 57"/>
            <p:cNvGrpSpPr/>
            <p:nvPr/>
          </p:nvGrpSpPr>
          <p:grpSpPr bwMode="gray">
            <a:xfrm flipH="1" flipV="1">
              <a:off x="1245161" y="1176800"/>
              <a:ext cx="315403" cy="272386"/>
              <a:chOff x="3359444" y="2551001"/>
              <a:chExt cx="394764" cy="340924"/>
            </a:xfrm>
          </p:grpSpPr>
          <p:sp>
            <p:nvSpPr>
              <p:cNvPr id="59" name="Freeform 58"/>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60" name="Freeform 59"/>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61" name="TextBox 60"/>
          <p:cNvSpPr txBox="1"/>
          <p:nvPr/>
        </p:nvSpPr>
        <p:spPr bwMode="gray">
          <a:xfrm>
            <a:off x="473765" y="4624832"/>
            <a:ext cx="4733884" cy="169277"/>
          </a:xfrm>
          <a:prstGeom prst="rect">
            <a:avLst/>
          </a:prstGeom>
          <a:noFill/>
        </p:spPr>
        <p:txBody>
          <a:bodyPr wrap="square" lIns="0" tIns="0" rIns="0" bIns="0" rtlCol="0">
            <a:spAutoFit/>
          </a:bodyPr>
          <a:lstStyle/>
          <a:p>
            <a:r>
              <a:rPr lang="en-US" sz="1100" b="1" dirty="0" smtClean="0"/>
              <a:t>Financial Tools and Support, Ranked by Medicare Advantage Patients</a:t>
            </a:r>
          </a:p>
        </p:txBody>
      </p:sp>
      <p:sp>
        <p:nvSpPr>
          <p:cNvPr id="63" name="TextBox 62"/>
          <p:cNvSpPr txBox="1"/>
          <p:nvPr/>
        </p:nvSpPr>
        <p:spPr bwMode="gray">
          <a:xfrm>
            <a:off x="471999" y="4860671"/>
            <a:ext cx="6910934" cy="153888"/>
          </a:xfrm>
          <a:prstGeom prst="rect">
            <a:avLst/>
          </a:prstGeom>
          <a:noFill/>
        </p:spPr>
        <p:txBody>
          <a:bodyPr wrap="square" lIns="0" tIns="0" rIns="0" bIns="0" rtlCol="0">
            <a:spAutoFit/>
          </a:bodyPr>
          <a:lstStyle/>
          <a:p>
            <a:r>
              <a:rPr lang="en-US" sz="1000" i="1" dirty="0" smtClean="0"/>
              <a:t>“Please rank the offerings according to how beneficial they would be to you if you were undergoing non-emergency surgery”</a:t>
            </a:r>
            <a:endParaRPr lang="en-US" sz="1000" i="1" dirty="0"/>
          </a:p>
        </p:txBody>
      </p:sp>
      <p:sp>
        <p:nvSpPr>
          <p:cNvPr id="12" name="Rectangle 11"/>
          <p:cNvSpPr/>
          <p:nvPr/>
        </p:nvSpPr>
        <p:spPr>
          <a:xfrm>
            <a:off x="1275580" y="5764664"/>
            <a:ext cx="1119217" cy="246221"/>
          </a:xfrm>
          <a:prstGeom prst="rect">
            <a:avLst/>
          </a:prstGeom>
        </p:spPr>
        <p:txBody>
          <a:bodyPr wrap="none">
            <a:spAutoFit/>
          </a:bodyPr>
          <a:lstStyle/>
          <a:p>
            <a:pPr>
              <a:spcBef>
                <a:spcPts val="300"/>
              </a:spcBef>
            </a:pPr>
            <a:r>
              <a:rPr lang="en-US" sz="1000" b="1" dirty="0"/>
              <a:t>Pre-Service Bill</a:t>
            </a:r>
          </a:p>
        </p:txBody>
      </p:sp>
      <p:sp>
        <p:nvSpPr>
          <p:cNvPr id="79" name="Rectangle 78"/>
          <p:cNvSpPr/>
          <p:nvPr/>
        </p:nvSpPr>
        <p:spPr>
          <a:xfrm>
            <a:off x="1275580" y="6297827"/>
            <a:ext cx="1765583" cy="246221"/>
          </a:xfrm>
          <a:prstGeom prst="rect">
            <a:avLst/>
          </a:prstGeom>
        </p:spPr>
        <p:txBody>
          <a:bodyPr wrap="square">
            <a:spAutoFit/>
          </a:bodyPr>
          <a:lstStyle/>
          <a:p>
            <a:pPr>
              <a:spcBef>
                <a:spcPts val="300"/>
              </a:spcBef>
            </a:pPr>
            <a:r>
              <a:rPr lang="en-US" sz="1000" b="1" dirty="0" smtClean="0"/>
              <a:t>Consolidated Bill</a:t>
            </a:r>
            <a:endParaRPr lang="en-US" sz="1000" b="1" dirty="0"/>
          </a:p>
        </p:txBody>
      </p:sp>
      <p:sp>
        <p:nvSpPr>
          <p:cNvPr id="80" name="Rectangle 79"/>
          <p:cNvSpPr/>
          <p:nvPr/>
        </p:nvSpPr>
        <p:spPr>
          <a:xfrm>
            <a:off x="1277282" y="6752839"/>
            <a:ext cx="1120820" cy="438582"/>
          </a:xfrm>
          <a:prstGeom prst="rect">
            <a:avLst/>
          </a:prstGeom>
        </p:spPr>
        <p:txBody>
          <a:bodyPr wrap="none">
            <a:spAutoFit/>
          </a:bodyPr>
          <a:lstStyle/>
          <a:p>
            <a:pPr>
              <a:spcBef>
                <a:spcPts val="300"/>
              </a:spcBef>
            </a:pPr>
            <a:r>
              <a:rPr lang="en-US" sz="1000" b="1" dirty="0" smtClean="0"/>
              <a:t>Online</a:t>
            </a:r>
          </a:p>
          <a:p>
            <a:pPr>
              <a:spcBef>
                <a:spcPts val="300"/>
              </a:spcBef>
            </a:pPr>
            <a:r>
              <a:rPr lang="en-US" sz="1000" b="1" dirty="0" smtClean="0"/>
              <a:t>Price Estimator</a:t>
            </a:r>
            <a:endParaRPr lang="en-US" sz="1000" b="1" dirty="0"/>
          </a:p>
        </p:txBody>
      </p:sp>
      <p:sp>
        <p:nvSpPr>
          <p:cNvPr id="81" name="Rectangle 80"/>
          <p:cNvSpPr/>
          <p:nvPr/>
        </p:nvSpPr>
        <p:spPr>
          <a:xfrm>
            <a:off x="1256184" y="7460811"/>
            <a:ext cx="1476686" cy="246221"/>
          </a:xfrm>
          <a:prstGeom prst="rect">
            <a:avLst/>
          </a:prstGeom>
        </p:spPr>
        <p:txBody>
          <a:bodyPr wrap="none">
            <a:spAutoFit/>
          </a:bodyPr>
          <a:lstStyle/>
          <a:p>
            <a:pPr>
              <a:spcBef>
                <a:spcPts val="300"/>
              </a:spcBef>
            </a:pPr>
            <a:r>
              <a:rPr lang="en-US" sz="1000" b="1" dirty="0" smtClean="0"/>
              <a:t>Financial Counselors</a:t>
            </a:r>
            <a:endParaRPr lang="en-US" sz="1000" b="1" dirty="0"/>
          </a:p>
        </p:txBody>
      </p:sp>
      <p:sp>
        <p:nvSpPr>
          <p:cNvPr id="82" name="Rectangle 81"/>
          <p:cNvSpPr/>
          <p:nvPr/>
        </p:nvSpPr>
        <p:spPr>
          <a:xfrm>
            <a:off x="1277282" y="8012252"/>
            <a:ext cx="1008609" cy="246221"/>
          </a:xfrm>
          <a:prstGeom prst="rect">
            <a:avLst/>
          </a:prstGeom>
        </p:spPr>
        <p:txBody>
          <a:bodyPr wrap="none">
            <a:spAutoFit/>
          </a:bodyPr>
          <a:lstStyle/>
          <a:p>
            <a:pPr>
              <a:spcBef>
                <a:spcPts val="300"/>
              </a:spcBef>
            </a:pPr>
            <a:r>
              <a:rPr lang="en-US" sz="1000" b="1" dirty="0" smtClean="0"/>
              <a:t>Patient Portal</a:t>
            </a:r>
            <a:endParaRPr lang="en-US" sz="1000" b="1" dirty="0"/>
          </a:p>
        </p:txBody>
      </p:sp>
      <p:sp>
        <p:nvSpPr>
          <p:cNvPr id="83" name="Rectangle 82"/>
          <p:cNvSpPr/>
          <p:nvPr/>
        </p:nvSpPr>
        <p:spPr>
          <a:xfrm>
            <a:off x="1239115" y="8529887"/>
            <a:ext cx="1447832" cy="246221"/>
          </a:xfrm>
          <a:prstGeom prst="rect">
            <a:avLst/>
          </a:prstGeom>
        </p:spPr>
        <p:txBody>
          <a:bodyPr wrap="none">
            <a:spAutoFit/>
          </a:bodyPr>
          <a:lstStyle/>
          <a:p>
            <a:pPr>
              <a:spcBef>
                <a:spcPts val="300"/>
              </a:spcBef>
            </a:pPr>
            <a:r>
              <a:rPr lang="en-US" sz="1000" b="1" dirty="0" smtClean="0"/>
              <a:t>Financial Call Center</a:t>
            </a:r>
            <a:endParaRPr lang="en-US" sz="1000" b="1" dirty="0"/>
          </a:p>
        </p:txBody>
      </p:sp>
      <p:sp>
        <p:nvSpPr>
          <p:cNvPr id="84" name="Rectangle 83"/>
          <p:cNvSpPr/>
          <p:nvPr/>
        </p:nvSpPr>
        <p:spPr>
          <a:xfrm>
            <a:off x="1209368" y="9033847"/>
            <a:ext cx="1091966" cy="246221"/>
          </a:xfrm>
          <a:prstGeom prst="rect">
            <a:avLst/>
          </a:prstGeom>
        </p:spPr>
        <p:txBody>
          <a:bodyPr wrap="none">
            <a:spAutoFit/>
          </a:bodyPr>
          <a:lstStyle/>
          <a:p>
            <a:pPr>
              <a:spcBef>
                <a:spcPts val="300"/>
              </a:spcBef>
            </a:pPr>
            <a:r>
              <a:rPr lang="en-US" sz="1000" b="1" dirty="0" smtClean="0"/>
              <a:t>Payment Plans</a:t>
            </a:r>
            <a:endParaRPr lang="en-US" sz="1000" b="1" dirty="0"/>
          </a:p>
        </p:txBody>
      </p:sp>
      <p:sp>
        <p:nvSpPr>
          <p:cNvPr id="85" name="TextBox 84"/>
          <p:cNvSpPr txBox="1"/>
          <p:nvPr/>
        </p:nvSpPr>
        <p:spPr bwMode="gray">
          <a:xfrm>
            <a:off x="473765" y="1833783"/>
            <a:ext cx="5567824" cy="130805"/>
          </a:xfrm>
          <a:prstGeom prst="rect">
            <a:avLst/>
          </a:prstGeom>
          <a:noFill/>
        </p:spPr>
        <p:txBody>
          <a:bodyPr wrap="square" lIns="0" tIns="0" rIns="0" bIns="0" rtlCol="0">
            <a:spAutoFit/>
          </a:bodyPr>
          <a:lstStyle/>
          <a:p>
            <a:r>
              <a:rPr lang="pt-BR" sz="850" dirty="0" smtClean="0"/>
              <a:t>n=166</a:t>
            </a:r>
            <a:endParaRPr lang="pt-BR" sz="85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686" y="3643868"/>
            <a:ext cx="728473" cy="914402"/>
          </a:xfrm>
          <a:prstGeom prst="rect">
            <a:avLst/>
          </a:prstGeom>
        </p:spPr>
      </p:pic>
      <p:sp>
        <p:nvSpPr>
          <p:cNvPr id="86" name="Text Placeholder 4"/>
          <p:cNvSpPr txBox="1">
            <a:spLocks/>
          </p:cNvSpPr>
          <p:nvPr/>
        </p:nvSpPr>
        <p:spPr bwMode="gray">
          <a:xfrm>
            <a:off x="5658758" y="9407889"/>
            <a:ext cx="1724175" cy="230832"/>
          </a:xfrm>
          <a:prstGeom prst="rect">
            <a:avLst/>
          </a:prstGeom>
        </p:spPr>
        <p:txBody>
          <a:bodyPr vert="horz" wrap="square" lIns="0" tIns="0" rIns="0" bIns="0" rtlCol="0" anchor="b" anchorCtr="0">
            <a:spAutoFit/>
          </a:bodyPr>
          <a:lstStyle>
            <a:lvl1pPr marL="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1pPr>
            <a:lvl2pPr marL="1143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2pPr>
            <a:lvl3pPr marL="2286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3pPr>
            <a:lvl4pPr marL="3429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4pPr>
            <a:lvl5pPr marL="457200" indent="0" algn="l" defTabSz="1018879" rtl="0" eaLnBrk="1" latinLnBrk="0" hangingPunct="1">
              <a:spcBef>
                <a:spcPts val="0"/>
              </a:spcBef>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t>Source: 2018 Consumer Financial Experience Survey; Revenue Cycle Advancement Center research and analysis.</a:t>
            </a:r>
            <a:endParaRPr lang="en-US" dirty="0"/>
          </a:p>
        </p:txBody>
      </p:sp>
      <p:sp>
        <p:nvSpPr>
          <p:cNvPr id="40" name="Text Placeholder 2"/>
          <p:cNvSpPr>
            <a:spLocks noGrp="1"/>
          </p:cNvSpPr>
          <p:nvPr>
            <p:ph type="body" sz="quarter" idx="25"/>
          </p:nvPr>
        </p:nvSpPr>
        <p:spPr bwMode="gray"/>
        <p:txBody>
          <a:bodyPr/>
          <a:lstStyle/>
          <a:p>
            <a:r>
              <a:rPr lang="en-US" dirty="0" smtClean="0"/>
              <a:t>Equally Value Convenience and Price in Provider Choice</a:t>
            </a:r>
            <a:endParaRPr lang="en-US" dirty="0"/>
          </a:p>
        </p:txBody>
      </p:sp>
      <p:sp>
        <p:nvSpPr>
          <p:cNvPr id="41" name="Rectangle 40"/>
          <p:cNvSpPr/>
          <p:nvPr/>
        </p:nvSpPr>
        <p:spPr>
          <a:xfrm>
            <a:off x="657831" y="5685495"/>
            <a:ext cx="327334" cy="400110"/>
          </a:xfrm>
          <a:prstGeom prst="rect">
            <a:avLst/>
          </a:prstGeom>
        </p:spPr>
        <p:txBody>
          <a:bodyPr wrap="none">
            <a:spAutoFit/>
          </a:bodyPr>
          <a:lstStyle/>
          <a:p>
            <a:r>
              <a:rPr lang="en-US" sz="2000" dirty="0" smtClean="0">
                <a:solidFill>
                  <a:schemeClr val="accent6"/>
                </a:solidFill>
              </a:rPr>
              <a:t>1</a:t>
            </a:r>
            <a:endParaRPr lang="en-US" dirty="0"/>
          </a:p>
        </p:txBody>
      </p:sp>
      <p:sp>
        <p:nvSpPr>
          <p:cNvPr id="42" name="Rectangle 41"/>
          <p:cNvSpPr/>
          <p:nvPr/>
        </p:nvSpPr>
        <p:spPr>
          <a:xfrm>
            <a:off x="657831" y="6249250"/>
            <a:ext cx="327334" cy="400110"/>
          </a:xfrm>
          <a:prstGeom prst="rect">
            <a:avLst/>
          </a:prstGeom>
        </p:spPr>
        <p:txBody>
          <a:bodyPr wrap="none">
            <a:spAutoFit/>
          </a:bodyPr>
          <a:lstStyle/>
          <a:p>
            <a:r>
              <a:rPr lang="en-US" sz="2000" dirty="0">
                <a:solidFill>
                  <a:schemeClr val="accent6"/>
                </a:solidFill>
              </a:rPr>
              <a:t>2</a:t>
            </a:r>
            <a:endParaRPr lang="en-US" dirty="0"/>
          </a:p>
        </p:txBody>
      </p:sp>
      <p:sp>
        <p:nvSpPr>
          <p:cNvPr id="43" name="Rectangle 42"/>
          <p:cNvSpPr/>
          <p:nvPr/>
        </p:nvSpPr>
        <p:spPr>
          <a:xfrm>
            <a:off x="657831" y="6775770"/>
            <a:ext cx="327334" cy="400110"/>
          </a:xfrm>
          <a:prstGeom prst="rect">
            <a:avLst/>
          </a:prstGeom>
        </p:spPr>
        <p:txBody>
          <a:bodyPr wrap="none">
            <a:spAutoFit/>
          </a:bodyPr>
          <a:lstStyle/>
          <a:p>
            <a:r>
              <a:rPr lang="en-US" sz="2000" dirty="0" smtClean="0">
                <a:solidFill>
                  <a:schemeClr val="accent6"/>
                </a:solidFill>
              </a:rPr>
              <a:t>3</a:t>
            </a:r>
            <a:endParaRPr lang="en-US" dirty="0"/>
          </a:p>
        </p:txBody>
      </p:sp>
      <p:sp>
        <p:nvSpPr>
          <p:cNvPr id="44" name="Rectangle 43"/>
          <p:cNvSpPr/>
          <p:nvPr/>
        </p:nvSpPr>
        <p:spPr>
          <a:xfrm>
            <a:off x="650288" y="7363077"/>
            <a:ext cx="327334" cy="400110"/>
          </a:xfrm>
          <a:prstGeom prst="rect">
            <a:avLst/>
          </a:prstGeom>
        </p:spPr>
        <p:txBody>
          <a:bodyPr wrap="none">
            <a:spAutoFit/>
          </a:bodyPr>
          <a:lstStyle/>
          <a:p>
            <a:r>
              <a:rPr lang="en-US" sz="2000" dirty="0">
                <a:solidFill>
                  <a:schemeClr val="accent6"/>
                </a:solidFill>
              </a:rPr>
              <a:t>4</a:t>
            </a:r>
            <a:endParaRPr lang="en-US" dirty="0"/>
          </a:p>
        </p:txBody>
      </p:sp>
      <p:sp>
        <p:nvSpPr>
          <p:cNvPr id="48" name="Rectangle 47"/>
          <p:cNvSpPr/>
          <p:nvPr/>
        </p:nvSpPr>
        <p:spPr>
          <a:xfrm>
            <a:off x="657831" y="7946795"/>
            <a:ext cx="327334" cy="400110"/>
          </a:xfrm>
          <a:prstGeom prst="rect">
            <a:avLst/>
          </a:prstGeom>
        </p:spPr>
        <p:txBody>
          <a:bodyPr wrap="none">
            <a:spAutoFit/>
          </a:bodyPr>
          <a:lstStyle/>
          <a:p>
            <a:r>
              <a:rPr lang="en-US" sz="2000" dirty="0">
                <a:solidFill>
                  <a:schemeClr val="accent6"/>
                </a:solidFill>
              </a:rPr>
              <a:t>5</a:t>
            </a:r>
            <a:endParaRPr lang="en-US" dirty="0"/>
          </a:p>
        </p:txBody>
      </p:sp>
      <p:sp>
        <p:nvSpPr>
          <p:cNvPr id="65" name="Rectangle 64"/>
          <p:cNvSpPr/>
          <p:nvPr/>
        </p:nvSpPr>
        <p:spPr>
          <a:xfrm>
            <a:off x="650288" y="8476904"/>
            <a:ext cx="327334" cy="400110"/>
          </a:xfrm>
          <a:prstGeom prst="rect">
            <a:avLst/>
          </a:prstGeom>
        </p:spPr>
        <p:txBody>
          <a:bodyPr wrap="none">
            <a:spAutoFit/>
          </a:bodyPr>
          <a:lstStyle/>
          <a:p>
            <a:r>
              <a:rPr lang="en-US" sz="2000" dirty="0" smtClean="0">
                <a:solidFill>
                  <a:schemeClr val="accent6"/>
                </a:solidFill>
              </a:rPr>
              <a:t>6</a:t>
            </a:r>
            <a:endParaRPr lang="en-US" dirty="0"/>
          </a:p>
        </p:txBody>
      </p:sp>
      <p:sp>
        <p:nvSpPr>
          <p:cNvPr id="66" name="Rectangle 65"/>
          <p:cNvSpPr/>
          <p:nvPr/>
        </p:nvSpPr>
        <p:spPr>
          <a:xfrm>
            <a:off x="650288" y="8959105"/>
            <a:ext cx="296139" cy="400110"/>
          </a:xfrm>
          <a:prstGeom prst="rect">
            <a:avLst/>
          </a:prstGeom>
        </p:spPr>
        <p:txBody>
          <a:bodyPr wrap="square">
            <a:spAutoFit/>
          </a:bodyPr>
          <a:lstStyle/>
          <a:p>
            <a:r>
              <a:rPr lang="en-US" sz="2000" dirty="0">
                <a:solidFill>
                  <a:schemeClr val="accent6"/>
                </a:solidFill>
              </a:rPr>
              <a:t>7</a:t>
            </a:r>
            <a:endParaRPr lang="en-US" dirty="0"/>
          </a:p>
        </p:txBody>
      </p:sp>
      <p:sp>
        <p:nvSpPr>
          <p:cNvPr id="62" name="TextBox 61"/>
          <p:cNvSpPr txBox="1"/>
          <p:nvPr/>
        </p:nvSpPr>
        <p:spPr bwMode="gray">
          <a:xfrm>
            <a:off x="4582806" y="2474053"/>
            <a:ext cx="3302000" cy="169277"/>
          </a:xfrm>
          <a:prstGeom prst="rect">
            <a:avLst/>
          </a:prstGeom>
          <a:noFill/>
        </p:spPr>
        <p:txBody>
          <a:bodyPr wrap="square" lIns="0" tIns="0" rIns="0" bIns="0" rtlCol="0">
            <a:spAutoFit/>
          </a:bodyPr>
          <a:lstStyle/>
          <a:p>
            <a:r>
              <a:rPr lang="en-US" sz="1100" b="1" dirty="0" smtClean="0"/>
              <a:t>These Customers Are Savvy</a:t>
            </a:r>
          </a:p>
        </p:txBody>
      </p:sp>
    </p:spTree>
    <p:extLst>
      <p:ext uri="{BB962C8B-B14F-4D97-AF65-F5344CB8AC3E}">
        <p14:creationId xmlns:p14="http://schemas.microsoft.com/office/powerpoint/2010/main" val="3162169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605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23238" y="7297108"/>
            <a:ext cx="725425" cy="914402"/>
          </a:xfrm>
          <a:prstGeom prst="rect">
            <a:avLst/>
          </a:prstGeom>
        </p:spPr>
      </p:pic>
      <p:sp>
        <p:nvSpPr>
          <p:cNvPr id="2" name="Title 1"/>
          <p:cNvSpPr>
            <a:spLocks noGrp="1"/>
          </p:cNvSpPr>
          <p:nvPr>
            <p:ph type="title"/>
          </p:nvPr>
        </p:nvSpPr>
        <p:spPr bwMode="gray"/>
        <p:txBody>
          <a:bodyPr/>
          <a:lstStyle/>
          <a:p>
            <a:r>
              <a:rPr lang="en-US" dirty="0" smtClean="0"/>
              <a:t>Six Imperatives for Revenue Cycle Leaders</a:t>
            </a:r>
            <a:endParaRPr lang="en-US" dirty="0"/>
          </a:p>
        </p:txBody>
      </p:sp>
      <p:sp>
        <p:nvSpPr>
          <p:cNvPr id="3" name="Text Placeholder 2"/>
          <p:cNvSpPr>
            <a:spLocks noGrp="1"/>
          </p:cNvSpPr>
          <p:nvPr>
            <p:ph type="body" sz="quarter" idx="25"/>
          </p:nvPr>
        </p:nvSpPr>
        <p:spPr bwMode="gray"/>
        <p:txBody>
          <a:bodyPr/>
          <a:lstStyle/>
          <a:p>
            <a:r>
              <a:rPr lang="en-US" dirty="0" smtClean="0"/>
              <a:t>Findings from the 2018 Patient Financial Experience Survey</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49" name="Text Placeholder 4"/>
          <p:cNvSpPr>
            <a:spLocks noGrp="1"/>
          </p:cNvSpPr>
          <p:nvPr>
            <p:ph type="body" sz="quarter" idx="27"/>
          </p:nvPr>
        </p:nvSpPr>
        <p:spPr>
          <a:xfrm>
            <a:off x="5539740" y="9321156"/>
            <a:ext cx="1775460" cy="242886"/>
          </a:xfrm>
        </p:spPr>
        <p:txBody>
          <a:bodyPr/>
          <a:lstStyle/>
          <a:p>
            <a:r>
              <a:rPr lang="en-US" dirty="0" smtClean="0"/>
              <a:t>Source: 2018 Consumer Financial Experience Survey: Revenue Cycle Advancement Center interviews and analysis.</a:t>
            </a:r>
            <a:endParaRPr lang="en-US" dirty="0"/>
          </a:p>
        </p:txBody>
      </p:sp>
      <p:sp>
        <p:nvSpPr>
          <p:cNvPr id="19" name="TextBox 18"/>
          <p:cNvSpPr txBox="1"/>
          <p:nvPr/>
        </p:nvSpPr>
        <p:spPr bwMode="gray">
          <a:xfrm>
            <a:off x="1004974" y="6344794"/>
            <a:ext cx="5489505" cy="184666"/>
          </a:xfrm>
          <a:prstGeom prst="rect">
            <a:avLst/>
          </a:prstGeom>
          <a:noFill/>
        </p:spPr>
        <p:txBody>
          <a:bodyPr vert="horz" wrap="square" lIns="0" tIns="0" rIns="0" bIns="0" rtlCol="0">
            <a:spAutoFit/>
          </a:bodyPr>
          <a:lstStyle/>
          <a:p>
            <a:pPr>
              <a:spcBef>
                <a:spcPts val="500"/>
              </a:spcBef>
            </a:pPr>
            <a:r>
              <a:rPr lang="en-US" sz="1200" b="1" dirty="0" smtClean="0"/>
              <a:t>Don’t put all your efforts toward consolidated billing.</a:t>
            </a:r>
            <a:endParaRPr lang="en-US" sz="1200" b="1" dirty="0"/>
          </a:p>
        </p:txBody>
      </p:sp>
      <p:sp>
        <p:nvSpPr>
          <p:cNvPr id="16" name="Rectangle 15"/>
          <p:cNvSpPr/>
          <p:nvPr/>
        </p:nvSpPr>
        <p:spPr>
          <a:xfrm>
            <a:off x="636917" y="6455773"/>
            <a:ext cx="6273700" cy="246221"/>
          </a:xfrm>
          <a:prstGeom prst="rect">
            <a:avLst/>
          </a:prstGeom>
        </p:spPr>
        <p:txBody>
          <a:bodyPr wrap="square">
            <a:spAutoFit/>
          </a:bodyPr>
          <a:lstStyle/>
          <a:p>
            <a:pPr>
              <a:spcBef>
                <a:spcPts val="500"/>
              </a:spcBef>
            </a:pPr>
            <a:endParaRPr lang="en-US" sz="1000" dirty="0"/>
          </a:p>
        </p:txBody>
      </p:sp>
      <p:sp>
        <p:nvSpPr>
          <p:cNvPr id="26" name="Rectangle 25"/>
          <p:cNvSpPr/>
          <p:nvPr/>
        </p:nvSpPr>
        <p:spPr>
          <a:xfrm>
            <a:off x="959254" y="6625050"/>
            <a:ext cx="5324276" cy="261610"/>
          </a:xfrm>
          <a:prstGeom prst="rect">
            <a:avLst/>
          </a:prstGeom>
        </p:spPr>
        <p:txBody>
          <a:bodyPr wrap="square">
            <a:spAutoFit/>
          </a:bodyPr>
          <a:lstStyle/>
          <a:p>
            <a:pPr>
              <a:spcBef>
                <a:spcPts val="500"/>
              </a:spcBef>
            </a:pPr>
            <a:r>
              <a:rPr lang="en-US" sz="1100" i="1" dirty="0"/>
              <a:t>W</a:t>
            </a:r>
            <a:r>
              <a:rPr lang="en-US" sz="1100" i="1" dirty="0" smtClean="0"/>
              <a:t>hile </a:t>
            </a:r>
            <a:r>
              <a:rPr lang="en-US" sz="1100" i="1" dirty="0"/>
              <a:t>patients see the benefits of a single bill, it </a:t>
            </a:r>
            <a:r>
              <a:rPr lang="en-US" sz="1100" i="1" dirty="0" smtClean="0"/>
              <a:t>is not the </a:t>
            </a:r>
            <a:r>
              <a:rPr lang="en-US" sz="1100" i="1" dirty="0"/>
              <a:t>most important offering.</a:t>
            </a:r>
          </a:p>
        </p:txBody>
      </p:sp>
      <p:sp>
        <p:nvSpPr>
          <p:cNvPr id="43" name="Rectangle 42"/>
          <p:cNvSpPr/>
          <p:nvPr/>
        </p:nvSpPr>
        <p:spPr>
          <a:xfrm>
            <a:off x="939870" y="6971281"/>
            <a:ext cx="726830" cy="369332"/>
          </a:xfrm>
          <a:prstGeom prst="rect">
            <a:avLst/>
          </a:prstGeom>
        </p:spPr>
        <p:txBody>
          <a:bodyPr wrap="square">
            <a:spAutoFit/>
          </a:bodyPr>
          <a:lstStyle/>
          <a:p>
            <a:pPr>
              <a:spcBef>
                <a:spcPts val="500"/>
              </a:spcBef>
            </a:pPr>
            <a:r>
              <a:rPr lang="en-US" sz="1800" dirty="0" smtClean="0">
                <a:solidFill>
                  <a:srgbClr val="C00000"/>
                </a:solidFill>
              </a:rPr>
              <a:t>29%</a:t>
            </a:r>
            <a:endParaRPr lang="en-US" sz="1800" dirty="0">
              <a:solidFill>
                <a:srgbClr val="C00000"/>
              </a:solidFill>
            </a:endParaRPr>
          </a:p>
        </p:txBody>
      </p:sp>
      <p:sp>
        <p:nvSpPr>
          <p:cNvPr id="46" name="Rectangle 45"/>
          <p:cNvSpPr/>
          <p:nvPr/>
        </p:nvSpPr>
        <p:spPr>
          <a:xfrm>
            <a:off x="916016" y="7278028"/>
            <a:ext cx="1480736" cy="707886"/>
          </a:xfrm>
          <a:prstGeom prst="rect">
            <a:avLst/>
          </a:prstGeom>
        </p:spPr>
        <p:txBody>
          <a:bodyPr wrap="square">
            <a:spAutoFit/>
          </a:bodyPr>
          <a:lstStyle/>
          <a:p>
            <a:pPr>
              <a:spcBef>
                <a:spcPts val="500"/>
              </a:spcBef>
            </a:pPr>
            <a:r>
              <a:rPr lang="en-US" sz="1000" dirty="0"/>
              <a:t>o</a:t>
            </a:r>
            <a:r>
              <a:rPr lang="en-US" sz="1000" dirty="0" smtClean="0"/>
              <a:t>f patients with Medicare Advantage ranked consolidated bills first</a:t>
            </a:r>
            <a:endParaRPr lang="en-US" sz="1000" dirty="0"/>
          </a:p>
        </p:txBody>
      </p:sp>
      <p:sp>
        <p:nvSpPr>
          <p:cNvPr id="47" name="Rectangle 46"/>
          <p:cNvSpPr/>
          <p:nvPr/>
        </p:nvSpPr>
        <p:spPr>
          <a:xfrm>
            <a:off x="961774" y="7969410"/>
            <a:ext cx="726830" cy="369332"/>
          </a:xfrm>
          <a:prstGeom prst="rect">
            <a:avLst/>
          </a:prstGeom>
        </p:spPr>
        <p:txBody>
          <a:bodyPr wrap="square">
            <a:spAutoFit/>
          </a:bodyPr>
          <a:lstStyle/>
          <a:p>
            <a:pPr>
              <a:spcBef>
                <a:spcPts val="500"/>
              </a:spcBef>
            </a:pPr>
            <a:r>
              <a:rPr lang="en-US" sz="1800" dirty="0" smtClean="0">
                <a:solidFill>
                  <a:srgbClr val="C00000"/>
                </a:solidFill>
              </a:rPr>
              <a:t>26%</a:t>
            </a:r>
            <a:endParaRPr lang="en-US" sz="1800" dirty="0">
              <a:solidFill>
                <a:srgbClr val="C00000"/>
              </a:solidFill>
            </a:endParaRPr>
          </a:p>
        </p:txBody>
      </p:sp>
      <p:sp>
        <p:nvSpPr>
          <p:cNvPr id="48" name="Rectangle 47"/>
          <p:cNvSpPr/>
          <p:nvPr/>
        </p:nvSpPr>
        <p:spPr>
          <a:xfrm>
            <a:off x="935450" y="8257885"/>
            <a:ext cx="1334147" cy="707886"/>
          </a:xfrm>
          <a:prstGeom prst="rect">
            <a:avLst/>
          </a:prstGeom>
        </p:spPr>
        <p:txBody>
          <a:bodyPr wrap="square">
            <a:spAutoFit/>
          </a:bodyPr>
          <a:lstStyle/>
          <a:p>
            <a:pPr>
              <a:spcBef>
                <a:spcPts val="500"/>
              </a:spcBef>
            </a:pPr>
            <a:r>
              <a:rPr lang="en-US" sz="1000" dirty="0"/>
              <a:t>o</a:t>
            </a:r>
            <a:r>
              <a:rPr lang="en-US" sz="1000" dirty="0" smtClean="0"/>
              <a:t>f patients with traditional Medicare ranked consolidated bills first</a:t>
            </a:r>
            <a:endParaRPr lang="en-US" sz="1000" dirty="0"/>
          </a:p>
        </p:txBody>
      </p:sp>
      <p:sp>
        <p:nvSpPr>
          <p:cNvPr id="13" name="Rectangle 12"/>
          <p:cNvSpPr/>
          <p:nvPr/>
        </p:nvSpPr>
        <p:spPr>
          <a:xfrm>
            <a:off x="2361536" y="7207604"/>
            <a:ext cx="4333424" cy="1169551"/>
          </a:xfrm>
          <a:prstGeom prst="rect">
            <a:avLst/>
          </a:prstGeom>
        </p:spPr>
        <p:txBody>
          <a:bodyPr wrap="square">
            <a:spAutoFit/>
          </a:bodyPr>
          <a:lstStyle/>
          <a:p>
            <a:pPr>
              <a:spcBef>
                <a:spcPts val="300"/>
              </a:spcBef>
            </a:pPr>
            <a:r>
              <a:rPr lang="en-US" sz="1000" dirty="0"/>
              <a:t>The unified (or consolidated) bill has captured the time and attention of many health system finance leaders trying to make their revenue cycle more responsive to consumers' </a:t>
            </a:r>
            <a:r>
              <a:rPr lang="en-US" sz="1000" dirty="0" smtClean="0"/>
              <a:t>expectations.</a:t>
            </a:r>
            <a:r>
              <a:rPr lang="en-US" sz="1000" dirty="0"/>
              <a:t> </a:t>
            </a:r>
            <a:r>
              <a:rPr lang="en-US" sz="1000" dirty="0" smtClean="0"/>
              <a:t>Overall however, survey </a:t>
            </a:r>
            <a:r>
              <a:rPr lang="en-US" sz="1000" dirty="0"/>
              <a:t>respondents were more likely to prefer a pre-service price estimate over a consolidated </a:t>
            </a:r>
            <a:r>
              <a:rPr lang="en-US" sz="1000" dirty="0" smtClean="0"/>
              <a:t>bill. This isn’t to say that the consolidated bill isn’t important; overall it ranked 4</a:t>
            </a:r>
            <a:r>
              <a:rPr lang="en-US" sz="1000" baseline="30000" dirty="0" smtClean="0"/>
              <a:t>th</a:t>
            </a:r>
            <a:r>
              <a:rPr lang="en-US" sz="1000" dirty="0" smtClean="0"/>
              <a:t> in importance, and was ranked 1</a:t>
            </a:r>
            <a:r>
              <a:rPr lang="en-US" sz="1000" baseline="30000" dirty="0" smtClean="0"/>
              <a:t>st</a:t>
            </a:r>
            <a:r>
              <a:rPr lang="en-US" sz="1000" dirty="0" smtClean="0"/>
              <a:t> among a sizeable segment of both Medicare and MA patients. </a:t>
            </a:r>
            <a:endParaRPr lang="en-US" sz="1000" dirty="0"/>
          </a:p>
        </p:txBody>
      </p:sp>
      <p:cxnSp>
        <p:nvCxnSpPr>
          <p:cNvPr id="57" name="Straight Connector 56"/>
          <p:cNvCxnSpPr/>
          <p:nvPr/>
        </p:nvCxnSpPr>
        <p:spPr bwMode="gray">
          <a:xfrm flipV="1">
            <a:off x="959254" y="6571478"/>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bwMode="gray">
          <a:xfrm>
            <a:off x="601544" y="6273628"/>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3</a:t>
            </a:r>
          </a:p>
        </p:txBody>
      </p:sp>
      <p:pic>
        <p:nvPicPr>
          <p:cNvPr id="50" name="Picture 4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53311" y="2190813"/>
            <a:ext cx="464066" cy="700787"/>
          </a:xfrm>
          <a:prstGeom prst="rect">
            <a:avLst/>
          </a:prstGeom>
        </p:spPr>
      </p:pic>
      <p:sp>
        <p:nvSpPr>
          <p:cNvPr id="17" name="TextBox 16"/>
          <p:cNvSpPr txBox="1"/>
          <p:nvPr/>
        </p:nvSpPr>
        <p:spPr bwMode="gray">
          <a:xfrm>
            <a:off x="959254" y="1591896"/>
            <a:ext cx="5551001" cy="184666"/>
          </a:xfrm>
          <a:prstGeom prst="rect">
            <a:avLst/>
          </a:prstGeom>
          <a:noFill/>
        </p:spPr>
        <p:txBody>
          <a:bodyPr vert="horz" wrap="square" lIns="0" tIns="0" rIns="0" bIns="0" rtlCol="0">
            <a:spAutoFit/>
          </a:bodyPr>
          <a:lstStyle/>
          <a:p>
            <a:r>
              <a:rPr lang="en-US" sz="1200" b="1" dirty="0" smtClean="0"/>
              <a:t>Above all else, offer your patients a pre-service price estimate.</a:t>
            </a:r>
            <a:endParaRPr lang="en-US" sz="1200" b="1" dirty="0"/>
          </a:p>
        </p:txBody>
      </p:sp>
      <p:sp>
        <p:nvSpPr>
          <p:cNvPr id="22" name="Text Placeholder 1"/>
          <p:cNvSpPr txBox="1">
            <a:spLocks/>
          </p:cNvSpPr>
          <p:nvPr/>
        </p:nvSpPr>
        <p:spPr bwMode="gray">
          <a:xfrm>
            <a:off x="959254" y="1850860"/>
            <a:ext cx="5230316" cy="16927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100" i="1" dirty="0" smtClean="0"/>
              <a:t>Across all coverage categories, </a:t>
            </a:r>
            <a:r>
              <a:rPr lang="en-US" sz="1100" i="1" dirty="0"/>
              <a:t>patients ranked pre-service bills as a </a:t>
            </a:r>
            <a:r>
              <a:rPr lang="en-US" sz="1100" i="1" dirty="0" smtClean="0"/>
              <a:t>top preference. </a:t>
            </a:r>
          </a:p>
        </p:txBody>
      </p:sp>
      <p:sp>
        <p:nvSpPr>
          <p:cNvPr id="28" name="Rectangle 27"/>
          <p:cNvSpPr/>
          <p:nvPr/>
        </p:nvSpPr>
        <p:spPr>
          <a:xfrm>
            <a:off x="1171903" y="2505619"/>
            <a:ext cx="726830" cy="369332"/>
          </a:xfrm>
          <a:prstGeom prst="rect">
            <a:avLst/>
          </a:prstGeom>
        </p:spPr>
        <p:txBody>
          <a:bodyPr wrap="square">
            <a:spAutoFit/>
          </a:bodyPr>
          <a:lstStyle/>
          <a:p>
            <a:pPr>
              <a:spcBef>
                <a:spcPts val="500"/>
              </a:spcBef>
            </a:pPr>
            <a:r>
              <a:rPr lang="en-US" sz="1800" dirty="0">
                <a:solidFill>
                  <a:srgbClr val="C00000"/>
                </a:solidFill>
              </a:rPr>
              <a:t>90%</a:t>
            </a:r>
          </a:p>
        </p:txBody>
      </p:sp>
      <p:sp>
        <p:nvSpPr>
          <p:cNvPr id="11" name="Rectangle 10"/>
          <p:cNvSpPr/>
          <p:nvPr/>
        </p:nvSpPr>
        <p:spPr>
          <a:xfrm>
            <a:off x="2279177" y="2181947"/>
            <a:ext cx="4441870" cy="1015663"/>
          </a:xfrm>
          <a:prstGeom prst="rect">
            <a:avLst/>
          </a:prstGeom>
        </p:spPr>
        <p:txBody>
          <a:bodyPr wrap="square">
            <a:spAutoFit/>
          </a:bodyPr>
          <a:lstStyle/>
          <a:p>
            <a:pPr>
              <a:spcBef>
                <a:spcPts val="500"/>
              </a:spcBef>
            </a:pPr>
            <a:r>
              <a:rPr lang="en-US" sz="1000" dirty="0"/>
              <a:t>Patients’ desire for pre-service bills reflects broader patient anxiety around the cost of </a:t>
            </a:r>
            <a:r>
              <a:rPr lang="en-US" sz="1000" dirty="0" smtClean="0"/>
              <a:t>care. 90</a:t>
            </a:r>
            <a:r>
              <a:rPr lang="en-US" sz="1000" dirty="0"/>
              <a:t>% </a:t>
            </a:r>
            <a:r>
              <a:rPr lang="en-US" sz="1000" dirty="0" smtClean="0"/>
              <a:t>of </a:t>
            </a:r>
            <a:r>
              <a:rPr lang="en-US" sz="1000" dirty="0"/>
              <a:t>total survey respondents consider pre-care price estimates to be somewhat or extremely </a:t>
            </a:r>
            <a:r>
              <a:rPr lang="en-US" sz="1000" dirty="0" smtClean="0"/>
              <a:t>important. Furthermore, our survey illustrated patients who receive a pre-care price estimate are more likely to pay their bill in full within one month—likely because estimates give patients the opportunity to budget for </a:t>
            </a:r>
            <a:r>
              <a:rPr lang="en-US" sz="1000" dirty="0"/>
              <a:t>their future medical bill</a:t>
            </a:r>
            <a:r>
              <a:rPr lang="en-US" sz="1000" dirty="0" smtClean="0"/>
              <a:t>.</a:t>
            </a:r>
            <a:endParaRPr lang="en-US" sz="1000" dirty="0"/>
          </a:p>
        </p:txBody>
      </p:sp>
      <p:cxnSp>
        <p:nvCxnSpPr>
          <p:cNvPr id="20" name="Straight Connector 19"/>
          <p:cNvCxnSpPr/>
          <p:nvPr/>
        </p:nvCxnSpPr>
        <p:spPr bwMode="gray">
          <a:xfrm flipV="1">
            <a:off x="959254" y="1797050"/>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bwMode="gray">
          <a:xfrm>
            <a:off x="601544" y="1518744"/>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1</a:t>
            </a:r>
          </a:p>
        </p:txBody>
      </p:sp>
      <p:sp>
        <p:nvSpPr>
          <p:cNvPr id="33" name="Text Placeholder 1"/>
          <p:cNvSpPr txBox="1">
            <a:spLocks/>
          </p:cNvSpPr>
          <p:nvPr/>
        </p:nvSpPr>
        <p:spPr bwMode="gray">
          <a:xfrm>
            <a:off x="1053311" y="2794474"/>
            <a:ext cx="1226779"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Of patients consider pre-care price estimates to be somewhat or extremely important.</a:t>
            </a:r>
          </a:p>
        </p:txBody>
      </p:sp>
      <p:sp>
        <p:nvSpPr>
          <p:cNvPr id="14" name="Rectangle 13"/>
          <p:cNvSpPr/>
          <p:nvPr/>
        </p:nvSpPr>
        <p:spPr>
          <a:xfrm>
            <a:off x="931822" y="3678112"/>
            <a:ext cx="3188307" cy="276999"/>
          </a:xfrm>
          <a:prstGeom prst="rect">
            <a:avLst/>
          </a:prstGeom>
        </p:spPr>
        <p:txBody>
          <a:bodyPr wrap="square">
            <a:spAutoFit/>
          </a:bodyPr>
          <a:lstStyle/>
          <a:p>
            <a:r>
              <a:rPr lang="en-US" sz="1200" b="1" dirty="0" smtClean="0"/>
              <a:t>Frontload your financial counseling. </a:t>
            </a:r>
            <a:endParaRPr lang="en-US" sz="1200" b="1" dirty="0"/>
          </a:p>
        </p:txBody>
      </p:sp>
      <p:sp>
        <p:nvSpPr>
          <p:cNvPr id="15" name="Rectangle 14"/>
          <p:cNvSpPr/>
          <p:nvPr/>
        </p:nvSpPr>
        <p:spPr>
          <a:xfrm>
            <a:off x="959254" y="3989088"/>
            <a:ext cx="5745850" cy="430887"/>
          </a:xfrm>
          <a:prstGeom prst="rect">
            <a:avLst/>
          </a:prstGeom>
        </p:spPr>
        <p:txBody>
          <a:bodyPr wrap="square">
            <a:spAutoFit/>
          </a:bodyPr>
          <a:lstStyle/>
          <a:p>
            <a:pPr>
              <a:spcBef>
                <a:spcPts val="500"/>
              </a:spcBef>
            </a:pPr>
            <a:r>
              <a:rPr lang="en-US" sz="1100" i="1" dirty="0" smtClean="0"/>
              <a:t>More than half of patients would prefer access to a financial counselor prior to scheduling their procedure.</a:t>
            </a:r>
            <a:endParaRPr lang="en-US" sz="1100" i="1" dirty="0"/>
          </a:p>
        </p:txBody>
      </p:sp>
      <p:pic>
        <p:nvPicPr>
          <p:cNvPr id="51" name="Picture 3" descr="L:\public\share\ABC Templates and Resources\ABC Art Icons Logos\ABC Modern Icons\Group.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1171903" y="4639441"/>
            <a:ext cx="628096" cy="5844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79177" y="4552152"/>
            <a:ext cx="4351878" cy="1015663"/>
          </a:xfrm>
          <a:prstGeom prst="rect">
            <a:avLst/>
          </a:prstGeom>
        </p:spPr>
        <p:txBody>
          <a:bodyPr wrap="square">
            <a:spAutoFit/>
          </a:bodyPr>
          <a:lstStyle/>
          <a:p>
            <a:r>
              <a:rPr lang="en-US" sz="1000" dirty="0" smtClean="0"/>
              <a:t>Many patients enter an episode of care with questions—even fear—around the costs of their care. Introducing financial counselors early </a:t>
            </a:r>
            <a:r>
              <a:rPr lang="en-US" sz="1000" dirty="0"/>
              <a:t>in the </a:t>
            </a:r>
            <a:r>
              <a:rPr lang="en-US" sz="1000" dirty="0" smtClean="0"/>
              <a:t>journey can eliminate much of the uncertainty patients face. Specifically, counselors </a:t>
            </a:r>
            <a:r>
              <a:rPr lang="en-US" sz="1000" dirty="0"/>
              <a:t>can assist patients with price estimates and eligibility screenings, </a:t>
            </a:r>
            <a:r>
              <a:rPr lang="en-US" sz="1000" dirty="0" smtClean="0"/>
              <a:t>explain </a:t>
            </a:r>
            <a:r>
              <a:rPr lang="en-US" sz="1000" dirty="0"/>
              <a:t>payment options, and </a:t>
            </a:r>
            <a:r>
              <a:rPr lang="en-US" sz="1000" dirty="0" smtClean="0"/>
              <a:t>answer any other questions patients may have.</a:t>
            </a:r>
            <a:endParaRPr lang="en-US" sz="1000" dirty="0"/>
          </a:p>
        </p:txBody>
      </p:sp>
      <p:sp>
        <p:nvSpPr>
          <p:cNvPr id="45" name="TextBox 44"/>
          <p:cNvSpPr txBox="1"/>
          <p:nvPr/>
        </p:nvSpPr>
        <p:spPr bwMode="gray">
          <a:xfrm>
            <a:off x="601544" y="3615092"/>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2</a:t>
            </a:r>
          </a:p>
        </p:txBody>
      </p:sp>
      <p:cxnSp>
        <p:nvCxnSpPr>
          <p:cNvPr id="54" name="Straight Connector 53"/>
          <p:cNvCxnSpPr/>
          <p:nvPr/>
        </p:nvCxnSpPr>
        <p:spPr bwMode="gray">
          <a:xfrm flipV="1">
            <a:off x="959254" y="3937493"/>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268883" y="4914472"/>
            <a:ext cx="726830" cy="369332"/>
          </a:xfrm>
          <a:prstGeom prst="rect">
            <a:avLst/>
          </a:prstGeom>
        </p:spPr>
        <p:txBody>
          <a:bodyPr wrap="square">
            <a:spAutoFit/>
          </a:bodyPr>
          <a:lstStyle/>
          <a:p>
            <a:pPr>
              <a:spcBef>
                <a:spcPts val="500"/>
              </a:spcBef>
            </a:pPr>
            <a:r>
              <a:rPr lang="en-US" sz="1800" dirty="0" smtClean="0">
                <a:solidFill>
                  <a:srgbClr val="C00000"/>
                </a:solidFill>
              </a:rPr>
              <a:t>56%</a:t>
            </a:r>
            <a:endParaRPr lang="en-US" sz="1800" dirty="0">
              <a:solidFill>
                <a:srgbClr val="C00000"/>
              </a:solidFill>
            </a:endParaRPr>
          </a:p>
        </p:txBody>
      </p:sp>
      <p:sp>
        <p:nvSpPr>
          <p:cNvPr id="34" name="Text Placeholder 1"/>
          <p:cNvSpPr txBox="1">
            <a:spLocks/>
          </p:cNvSpPr>
          <p:nvPr/>
        </p:nvSpPr>
        <p:spPr bwMode="gray">
          <a:xfrm>
            <a:off x="1148097" y="5257896"/>
            <a:ext cx="1136242"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Of patients would prefer to access a financial counselor prior to scheduling their procedure.</a:t>
            </a:r>
          </a:p>
        </p:txBody>
      </p:sp>
    </p:spTree>
    <p:extLst>
      <p:ext uri="{BB962C8B-B14F-4D97-AF65-F5344CB8AC3E}">
        <p14:creationId xmlns:p14="http://schemas.microsoft.com/office/powerpoint/2010/main" val="102136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69931" y="7626986"/>
            <a:ext cx="914402" cy="566929"/>
          </a:xfrm>
          <a:prstGeom prst="rect">
            <a:avLst/>
          </a:prstGeom>
        </p:spPr>
      </p:pic>
      <p:sp>
        <p:nvSpPr>
          <p:cNvPr id="2" name="Title 1"/>
          <p:cNvSpPr>
            <a:spLocks noGrp="1"/>
          </p:cNvSpPr>
          <p:nvPr>
            <p:ph type="title"/>
          </p:nvPr>
        </p:nvSpPr>
        <p:spPr bwMode="gray"/>
        <p:txBody>
          <a:bodyPr/>
          <a:lstStyle/>
          <a:p>
            <a:r>
              <a:rPr lang="en-US" dirty="0" smtClean="0"/>
              <a:t>Six Imperatives for Revenue Cycle Leaders (continued)</a:t>
            </a:r>
            <a:endParaRPr lang="en-US" dirty="0"/>
          </a:p>
        </p:txBody>
      </p:sp>
      <p:sp>
        <p:nvSpPr>
          <p:cNvPr id="3" name="Text Placeholder 2"/>
          <p:cNvSpPr>
            <a:spLocks noGrp="1"/>
          </p:cNvSpPr>
          <p:nvPr>
            <p:ph type="body" sz="quarter" idx="25"/>
          </p:nvPr>
        </p:nvSpPr>
        <p:spPr bwMode="gray"/>
        <p:txBody>
          <a:bodyPr/>
          <a:lstStyle/>
          <a:p>
            <a:r>
              <a:rPr lang="en-US" dirty="0" smtClean="0"/>
              <a:t>Findings from the 2018 Patient Financial Experience Survey</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49" name="Text Placeholder 4"/>
          <p:cNvSpPr>
            <a:spLocks noGrp="1"/>
          </p:cNvSpPr>
          <p:nvPr>
            <p:ph type="body" sz="quarter" idx="27"/>
          </p:nvPr>
        </p:nvSpPr>
        <p:spPr>
          <a:xfrm>
            <a:off x="5539740" y="9321156"/>
            <a:ext cx="1775460" cy="242886"/>
          </a:xfrm>
        </p:spPr>
        <p:txBody>
          <a:bodyPr/>
          <a:lstStyle/>
          <a:p>
            <a:r>
              <a:rPr lang="en-US" dirty="0" smtClean="0"/>
              <a:t>Source: 2018 Consumer Financial Experience Survey: Revenue Cycle Advancement Center interviews and analysis.</a:t>
            </a:r>
            <a:endParaRPr lang="en-US" dirty="0"/>
          </a:p>
        </p:txBody>
      </p:sp>
      <p:pic>
        <p:nvPicPr>
          <p:cNvPr id="38" name="Picture 3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19967" y="2375865"/>
            <a:ext cx="780083" cy="683873"/>
          </a:xfrm>
          <a:prstGeom prst="rect">
            <a:avLst/>
          </a:prstGeom>
        </p:spPr>
      </p:pic>
      <p:sp>
        <p:nvSpPr>
          <p:cNvPr id="17" name="TextBox 16"/>
          <p:cNvSpPr txBox="1"/>
          <p:nvPr/>
        </p:nvSpPr>
        <p:spPr bwMode="gray">
          <a:xfrm>
            <a:off x="899503" y="1812436"/>
            <a:ext cx="5551001" cy="184666"/>
          </a:xfrm>
          <a:prstGeom prst="rect">
            <a:avLst/>
          </a:prstGeom>
          <a:noFill/>
        </p:spPr>
        <p:txBody>
          <a:bodyPr vert="horz" wrap="square" lIns="0" tIns="0" rIns="0" bIns="0" rtlCol="0">
            <a:spAutoFit/>
          </a:bodyPr>
          <a:lstStyle/>
          <a:p>
            <a:r>
              <a:rPr lang="en-US" sz="1200" b="1" dirty="0" smtClean="0"/>
              <a:t>See payment plans as a need-to-have resource.</a:t>
            </a:r>
            <a:endParaRPr lang="en-US" sz="1200" b="1" dirty="0"/>
          </a:p>
        </p:txBody>
      </p:sp>
      <p:sp>
        <p:nvSpPr>
          <p:cNvPr id="28" name="Rectangle 27"/>
          <p:cNvSpPr/>
          <p:nvPr/>
        </p:nvSpPr>
        <p:spPr>
          <a:xfrm>
            <a:off x="1017693" y="2655454"/>
            <a:ext cx="726830" cy="369332"/>
          </a:xfrm>
          <a:prstGeom prst="rect">
            <a:avLst/>
          </a:prstGeom>
        </p:spPr>
        <p:txBody>
          <a:bodyPr wrap="square">
            <a:spAutoFit/>
          </a:bodyPr>
          <a:lstStyle/>
          <a:p>
            <a:pPr>
              <a:spcBef>
                <a:spcPts val="500"/>
              </a:spcBef>
            </a:pPr>
            <a:r>
              <a:rPr lang="en-US" sz="1800" dirty="0" smtClean="0">
                <a:solidFill>
                  <a:srgbClr val="C00000"/>
                </a:solidFill>
              </a:rPr>
              <a:t>85%</a:t>
            </a:r>
            <a:endParaRPr lang="en-US" sz="1800" dirty="0">
              <a:solidFill>
                <a:srgbClr val="C00000"/>
              </a:solidFill>
            </a:endParaRPr>
          </a:p>
        </p:txBody>
      </p:sp>
      <p:cxnSp>
        <p:nvCxnSpPr>
          <p:cNvPr id="20" name="Straight Connector 19"/>
          <p:cNvCxnSpPr/>
          <p:nvPr/>
        </p:nvCxnSpPr>
        <p:spPr bwMode="gray">
          <a:xfrm flipV="1">
            <a:off x="857168" y="2059925"/>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bwMode="gray">
          <a:xfrm>
            <a:off x="541103" y="1746971"/>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4</a:t>
            </a:r>
          </a:p>
        </p:txBody>
      </p:sp>
      <p:sp>
        <p:nvSpPr>
          <p:cNvPr id="33" name="Text Placeholder 1"/>
          <p:cNvSpPr txBox="1">
            <a:spLocks/>
          </p:cNvSpPr>
          <p:nvPr/>
        </p:nvSpPr>
        <p:spPr bwMode="gray">
          <a:xfrm>
            <a:off x="923701" y="3003418"/>
            <a:ext cx="995478"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Of patients will choose to enroll in their offered payment plan.</a:t>
            </a:r>
          </a:p>
        </p:txBody>
      </p:sp>
      <p:sp>
        <p:nvSpPr>
          <p:cNvPr id="8" name="Rectangle 7"/>
          <p:cNvSpPr/>
          <p:nvPr/>
        </p:nvSpPr>
        <p:spPr>
          <a:xfrm>
            <a:off x="784627" y="2089633"/>
            <a:ext cx="6153232" cy="261610"/>
          </a:xfrm>
          <a:prstGeom prst="rect">
            <a:avLst/>
          </a:prstGeom>
        </p:spPr>
        <p:txBody>
          <a:bodyPr wrap="square">
            <a:spAutoFit/>
          </a:bodyPr>
          <a:lstStyle/>
          <a:p>
            <a:pPr>
              <a:spcBef>
                <a:spcPts val="500"/>
              </a:spcBef>
            </a:pPr>
            <a:r>
              <a:rPr lang="en-US" sz="1100" i="1" dirty="0"/>
              <a:t>M</a:t>
            </a:r>
            <a:r>
              <a:rPr lang="en-US" sz="1100" i="1" dirty="0" smtClean="0"/>
              <a:t>ost </a:t>
            </a:r>
            <a:r>
              <a:rPr lang="en-US" sz="1100" i="1" dirty="0"/>
              <a:t>patients </a:t>
            </a:r>
            <a:r>
              <a:rPr lang="en-US" sz="1100" i="1" dirty="0" smtClean="0"/>
              <a:t>will </a:t>
            </a:r>
            <a:r>
              <a:rPr lang="en-US" sz="1100" i="1" dirty="0"/>
              <a:t>choose to enroll in </a:t>
            </a:r>
            <a:r>
              <a:rPr lang="en-US" sz="1100" i="1" dirty="0" smtClean="0"/>
              <a:t>a payment plan, if offered. </a:t>
            </a:r>
            <a:endParaRPr lang="en-US" sz="1100" i="1" dirty="0"/>
          </a:p>
        </p:txBody>
      </p:sp>
      <p:sp>
        <p:nvSpPr>
          <p:cNvPr id="9" name="Rectangle 8"/>
          <p:cNvSpPr/>
          <p:nvPr/>
        </p:nvSpPr>
        <p:spPr>
          <a:xfrm>
            <a:off x="2133801" y="2431569"/>
            <a:ext cx="4435774" cy="1233671"/>
          </a:xfrm>
          <a:prstGeom prst="rect">
            <a:avLst/>
          </a:prstGeom>
        </p:spPr>
        <p:txBody>
          <a:bodyPr wrap="square">
            <a:spAutoFit/>
          </a:bodyPr>
          <a:lstStyle/>
          <a:p>
            <a:pPr>
              <a:spcBef>
                <a:spcPts val="500"/>
              </a:spcBef>
            </a:pPr>
            <a:r>
              <a:rPr lang="en-US" sz="1000" dirty="0"/>
              <a:t>While most patients want to pay their medical bill, few have the financial resources to immediately front the cost</a:t>
            </a:r>
            <a:r>
              <a:rPr lang="en-US" sz="1000" dirty="0" smtClean="0"/>
              <a:t>. </a:t>
            </a:r>
            <a:r>
              <a:rPr lang="en-US" sz="1000" dirty="0"/>
              <a:t>Only 35% of American households have the financial liquidity to cover a $2,500 deductible. </a:t>
            </a:r>
            <a:endParaRPr lang="en-US" sz="1000" dirty="0" smtClean="0"/>
          </a:p>
          <a:p>
            <a:pPr>
              <a:spcBef>
                <a:spcPts val="500"/>
              </a:spcBef>
            </a:pPr>
            <a:r>
              <a:rPr lang="en-US" sz="1000" dirty="0" smtClean="0"/>
              <a:t>Customized </a:t>
            </a:r>
            <a:r>
              <a:rPr lang="en-US" sz="1000" dirty="0"/>
              <a:t>payment plans empower patients who may not otherwise have the ability to pay. These plans are particularly crucial for the uninsured and HDHP</a:t>
            </a:r>
            <a:r>
              <a:rPr lang="en-US" sz="1000" baseline="30000" dirty="0"/>
              <a:t>1</a:t>
            </a:r>
            <a:r>
              <a:rPr lang="en-US" sz="1000" dirty="0"/>
              <a:t> </a:t>
            </a:r>
            <a:r>
              <a:rPr lang="en-US" sz="1000" dirty="0" smtClean="0"/>
              <a:t>patients. Systems </a:t>
            </a:r>
            <a:r>
              <a:rPr lang="en-US" sz="1000" dirty="0"/>
              <a:t>can establish payment plans in-house, through a third-party vendor, or via partnership with a local bank</a:t>
            </a:r>
            <a:r>
              <a:rPr lang="en-US" sz="1000" dirty="0" smtClean="0"/>
              <a:t>.</a:t>
            </a:r>
            <a:endParaRPr lang="en-US" sz="1000" dirty="0"/>
          </a:p>
        </p:txBody>
      </p:sp>
      <p:pic>
        <p:nvPicPr>
          <p:cNvPr id="42" name="Picture 4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26255" y="4827917"/>
            <a:ext cx="571323" cy="714154"/>
          </a:xfrm>
          <a:prstGeom prst="rect">
            <a:avLst/>
          </a:prstGeom>
        </p:spPr>
      </p:pic>
      <p:sp>
        <p:nvSpPr>
          <p:cNvPr id="23" name="Text Placeholder 1"/>
          <p:cNvSpPr txBox="1">
            <a:spLocks/>
          </p:cNvSpPr>
          <p:nvPr/>
        </p:nvSpPr>
        <p:spPr bwMode="gray">
          <a:xfrm>
            <a:off x="920265" y="4361847"/>
            <a:ext cx="5552047"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endParaRPr lang="en-US" dirty="0" smtClean="0"/>
          </a:p>
        </p:txBody>
      </p:sp>
      <p:sp>
        <p:nvSpPr>
          <p:cNvPr id="15" name="Rectangle 14"/>
          <p:cNvSpPr/>
          <p:nvPr/>
        </p:nvSpPr>
        <p:spPr>
          <a:xfrm>
            <a:off x="789500" y="4271789"/>
            <a:ext cx="5745850" cy="261610"/>
          </a:xfrm>
          <a:prstGeom prst="rect">
            <a:avLst/>
          </a:prstGeom>
        </p:spPr>
        <p:txBody>
          <a:bodyPr wrap="square">
            <a:spAutoFit/>
          </a:bodyPr>
          <a:lstStyle/>
          <a:p>
            <a:pPr>
              <a:spcBef>
                <a:spcPts val="500"/>
              </a:spcBef>
            </a:pPr>
            <a:endParaRPr lang="en-US" sz="1100" i="1" dirty="0"/>
          </a:p>
        </p:txBody>
      </p:sp>
      <p:sp>
        <p:nvSpPr>
          <p:cNvPr id="45" name="TextBox 44"/>
          <p:cNvSpPr txBox="1"/>
          <p:nvPr/>
        </p:nvSpPr>
        <p:spPr bwMode="gray">
          <a:xfrm>
            <a:off x="541103" y="3908982"/>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5</a:t>
            </a:r>
          </a:p>
        </p:txBody>
      </p:sp>
      <p:cxnSp>
        <p:nvCxnSpPr>
          <p:cNvPr id="54" name="Straight Connector 53"/>
          <p:cNvCxnSpPr/>
          <p:nvPr/>
        </p:nvCxnSpPr>
        <p:spPr bwMode="gray">
          <a:xfrm flipV="1">
            <a:off x="900295" y="4207378"/>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196483" y="5232321"/>
            <a:ext cx="726830" cy="369332"/>
          </a:xfrm>
          <a:prstGeom prst="rect">
            <a:avLst/>
          </a:prstGeom>
        </p:spPr>
        <p:txBody>
          <a:bodyPr wrap="square">
            <a:spAutoFit/>
          </a:bodyPr>
          <a:lstStyle/>
          <a:p>
            <a:pPr>
              <a:spcBef>
                <a:spcPts val="500"/>
              </a:spcBef>
            </a:pPr>
            <a:r>
              <a:rPr lang="en-US" sz="1800" dirty="0" smtClean="0">
                <a:solidFill>
                  <a:srgbClr val="C00000"/>
                </a:solidFill>
              </a:rPr>
              <a:t>2X</a:t>
            </a:r>
            <a:endParaRPr lang="en-US" sz="1800" dirty="0">
              <a:solidFill>
                <a:srgbClr val="C00000"/>
              </a:solidFill>
            </a:endParaRPr>
          </a:p>
        </p:txBody>
      </p:sp>
      <p:sp>
        <p:nvSpPr>
          <p:cNvPr id="34" name="Text Placeholder 1"/>
          <p:cNvSpPr txBox="1">
            <a:spLocks/>
          </p:cNvSpPr>
          <p:nvPr/>
        </p:nvSpPr>
        <p:spPr bwMode="gray">
          <a:xfrm>
            <a:off x="900294" y="5636536"/>
            <a:ext cx="1240497"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Patients who pay a portion of their care at service are twice as likely to pay their total patient obligation.</a:t>
            </a:r>
          </a:p>
        </p:txBody>
      </p:sp>
      <p:sp>
        <p:nvSpPr>
          <p:cNvPr id="12" name="Rectangle 11"/>
          <p:cNvSpPr/>
          <p:nvPr/>
        </p:nvSpPr>
        <p:spPr>
          <a:xfrm>
            <a:off x="844530" y="3920584"/>
            <a:ext cx="5002877" cy="276999"/>
          </a:xfrm>
          <a:prstGeom prst="rect">
            <a:avLst/>
          </a:prstGeom>
        </p:spPr>
        <p:txBody>
          <a:bodyPr wrap="square">
            <a:spAutoFit/>
          </a:bodyPr>
          <a:lstStyle/>
          <a:p>
            <a:r>
              <a:rPr lang="en-US" sz="1200" b="1" dirty="0"/>
              <a:t>Don’t </a:t>
            </a:r>
            <a:r>
              <a:rPr lang="en-US" sz="1200" b="1" dirty="0" smtClean="0"/>
              <a:t>shy </a:t>
            </a:r>
            <a:r>
              <a:rPr lang="en-US" sz="1200" b="1" dirty="0"/>
              <a:t>a</a:t>
            </a:r>
            <a:r>
              <a:rPr lang="en-US" sz="1200" b="1" dirty="0" smtClean="0"/>
              <a:t>way </a:t>
            </a:r>
            <a:r>
              <a:rPr lang="en-US" sz="1200" b="1" dirty="0"/>
              <a:t>f</a:t>
            </a:r>
            <a:r>
              <a:rPr lang="en-US" sz="1200" b="1" dirty="0" smtClean="0"/>
              <a:t>rom </a:t>
            </a:r>
            <a:r>
              <a:rPr lang="en-US" sz="1200" b="1" dirty="0"/>
              <a:t>a</a:t>
            </a:r>
            <a:r>
              <a:rPr lang="en-US" sz="1200" b="1" dirty="0" smtClean="0"/>
              <a:t>sking </a:t>
            </a:r>
            <a:r>
              <a:rPr lang="en-US" sz="1200" b="1" dirty="0"/>
              <a:t>f</a:t>
            </a:r>
            <a:r>
              <a:rPr lang="en-US" sz="1200" b="1" dirty="0" smtClean="0"/>
              <a:t>or point-of-service </a:t>
            </a:r>
            <a:r>
              <a:rPr lang="en-US" sz="1200" b="1" dirty="0"/>
              <a:t>(POS) </a:t>
            </a:r>
            <a:r>
              <a:rPr lang="en-US" sz="1200" b="1" dirty="0" smtClean="0"/>
              <a:t>payment</a:t>
            </a:r>
            <a:r>
              <a:rPr lang="en-US" sz="1200" b="1" dirty="0"/>
              <a:t>.</a:t>
            </a:r>
          </a:p>
        </p:txBody>
      </p:sp>
      <p:sp>
        <p:nvSpPr>
          <p:cNvPr id="18" name="Rectangle 17"/>
          <p:cNvSpPr/>
          <p:nvPr/>
        </p:nvSpPr>
        <p:spPr>
          <a:xfrm>
            <a:off x="807373" y="4256260"/>
            <a:ext cx="5966240" cy="261610"/>
          </a:xfrm>
          <a:prstGeom prst="rect">
            <a:avLst/>
          </a:prstGeom>
        </p:spPr>
        <p:txBody>
          <a:bodyPr wrap="square">
            <a:spAutoFit/>
          </a:bodyPr>
          <a:lstStyle/>
          <a:p>
            <a:r>
              <a:rPr lang="en-US" sz="1100" i="1" dirty="0" smtClean="0"/>
              <a:t>Asked for appropriately, POS payments increase likelihood of full payment.</a:t>
            </a:r>
            <a:endParaRPr lang="en-US" sz="1100" i="1" dirty="0"/>
          </a:p>
        </p:txBody>
      </p:sp>
      <p:sp>
        <p:nvSpPr>
          <p:cNvPr id="21" name="Rectangle 20"/>
          <p:cNvSpPr/>
          <p:nvPr/>
        </p:nvSpPr>
        <p:spPr>
          <a:xfrm>
            <a:off x="2140792" y="4748403"/>
            <a:ext cx="4729135" cy="1695336"/>
          </a:xfrm>
          <a:prstGeom prst="rect">
            <a:avLst/>
          </a:prstGeom>
        </p:spPr>
        <p:txBody>
          <a:bodyPr wrap="square">
            <a:spAutoFit/>
          </a:bodyPr>
          <a:lstStyle/>
          <a:p>
            <a:pPr>
              <a:spcBef>
                <a:spcPts val="500"/>
              </a:spcBef>
            </a:pPr>
            <a:r>
              <a:rPr lang="en-US" sz="1000" dirty="0"/>
              <a:t>Previous RCAC research illustrates that patients who pay a portion of their care at service are twice </a:t>
            </a:r>
            <a:r>
              <a:rPr lang="en-US" sz="1000" dirty="0" smtClean="0"/>
              <a:t>as </a:t>
            </a:r>
            <a:r>
              <a:rPr lang="en-US" sz="1000" dirty="0"/>
              <a:t>likely to pay their total patient </a:t>
            </a:r>
            <a:r>
              <a:rPr lang="en-US" sz="1000" dirty="0" smtClean="0"/>
              <a:t>obligation than patients that do not. While collecting prior to care is now an accepted part of best practice revenue cycle operations, some leaders have voiced concern around potential patient unhappiness when asked for payment. Our data show there may not be too much reason for concern, particularly around how access staff are asking for payment. Only 8% of survey respondents reported poor customer service skills from staff members asking for point-of-service payments. </a:t>
            </a:r>
          </a:p>
          <a:p>
            <a:pPr>
              <a:spcBef>
                <a:spcPts val="500"/>
              </a:spcBef>
            </a:pPr>
            <a:r>
              <a:rPr lang="en-US" sz="1000" dirty="0" smtClean="0"/>
              <a:t>Revenue cycle leaders should continue to invest time and resources in training and upskilling front office staff to ensure a high level of customer service.</a:t>
            </a:r>
            <a:endParaRPr lang="en-US" sz="1000" dirty="0"/>
          </a:p>
        </p:txBody>
      </p:sp>
      <p:sp>
        <p:nvSpPr>
          <p:cNvPr id="52" name="Text Placeholder 6"/>
          <p:cNvSpPr>
            <a:spLocks noGrp="1"/>
          </p:cNvSpPr>
          <p:nvPr>
            <p:ph type="body" sz="quarter" idx="4294967295"/>
          </p:nvPr>
        </p:nvSpPr>
        <p:spPr>
          <a:xfrm>
            <a:off x="457200" y="9417195"/>
            <a:ext cx="3272391" cy="76944"/>
          </a:xfrm>
          <a:prstGeom prst="rect">
            <a:avLst/>
          </a:prstGeom>
        </p:spPr>
        <p:txBody>
          <a:bodyPr/>
          <a:lstStyle/>
          <a:p>
            <a:pPr marL="0" indent="0">
              <a:buNone/>
            </a:pPr>
            <a:r>
              <a:rPr lang="en-US" sz="500" dirty="0" smtClean="0"/>
              <a:t>1) High deductible health plan</a:t>
            </a:r>
            <a:endParaRPr lang="en-US" sz="500" dirty="0"/>
          </a:p>
        </p:txBody>
      </p:sp>
      <p:sp>
        <p:nvSpPr>
          <p:cNvPr id="25" name="TextBox 24"/>
          <p:cNvSpPr txBox="1"/>
          <p:nvPr/>
        </p:nvSpPr>
        <p:spPr bwMode="gray">
          <a:xfrm>
            <a:off x="617236" y="6663088"/>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6</a:t>
            </a:r>
          </a:p>
        </p:txBody>
      </p:sp>
      <p:cxnSp>
        <p:nvCxnSpPr>
          <p:cNvPr id="26" name="Straight Connector 25"/>
          <p:cNvCxnSpPr/>
          <p:nvPr/>
        </p:nvCxnSpPr>
        <p:spPr bwMode="gray">
          <a:xfrm flipV="1">
            <a:off x="921901" y="6991636"/>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66136" y="6704842"/>
            <a:ext cx="5002877" cy="276999"/>
          </a:xfrm>
          <a:prstGeom prst="rect">
            <a:avLst/>
          </a:prstGeom>
        </p:spPr>
        <p:txBody>
          <a:bodyPr wrap="square">
            <a:spAutoFit/>
          </a:bodyPr>
          <a:lstStyle/>
          <a:p>
            <a:r>
              <a:rPr lang="en-US" sz="1200" b="1" dirty="0" smtClean="0"/>
              <a:t>Link physicians with price estimation information.</a:t>
            </a:r>
            <a:endParaRPr lang="en-US" sz="1200" b="1" dirty="0"/>
          </a:p>
        </p:txBody>
      </p:sp>
      <p:sp>
        <p:nvSpPr>
          <p:cNvPr id="29" name="Rectangle 28"/>
          <p:cNvSpPr/>
          <p:nvPr/>
        </p:nvSpPr>
        <p:spPr>
          <a:xfrm>
            <a:off x="828979" y="7040518"/>
            <a:ext cx="5966240" cy="261610"/>
          </a:xfrm>
          <a:prstGeom prst="rect">
            <a:avLst/>
          </a:prstGeom>
        </p:spPr>
        <p:txBody>
          <a:bodyPr wrap="square">
            <a:spAutoFit/>
          </a:bodyPr>
          <a:lstStyle/>
          <a:p>
            <a:r>
              <a:rPr lang="en-US" sz="1100" i="1" dirty="0" smtClean="0"/>
              <a:t>The majority of patients asked their physician for information around costs and obligations.</a:t>
            </a:r>
            <a:endParaRPr lang="en-US" sz="1100" i="1" dirty="0"/>
          </a:p>
        </p:txBody>
      </p:sp>
      <p:sp>
        <p:nvSpPr>
          <p:cNvPr id="30" name="Rectangle 29"/>
          <p:cNvSpPr/>
          <p:nvPr/>
        </p:nvSpPr>
        <p:spPr>
          <a:xfrm>
            <a:off x="1264219" y="7753588"/>
            <a:ext cx="726830" cy="369332"/>
          </a:xfrm>
          <a:prstGeom prst="rect">
            <a:avLst/>
          </a:prstGeom>
        </p:spPr>
        <p:txBody>
          <a:bodyPr wrap="square">
            <a:spAutoFit/>
          </a:bodyPr>
          <a:lstStyle/>
          <a:p>
            <a:pPr>
              <a:spcBef>
                <a:spcPts val="500"/>
              </a:spcBef>
            </a:pPr>
            <a:r>
              <a:rPr lang="en-US" sz="1800" dirty="0" smtClean="0">
                <a:solidFill>
                  <a:srgbClr val="C00000"/>
                </a:solidFill>
              </a:rPr>
              <a:t>58%</a:t>
            </a:r>
            <a:endParaRPr lang="en-US" sz="1800" dirty="0">
              <a:solidFill>
                <a:srgbClr val="C00000"/>
              </a:solidFill>
            </a:endParaRPr>
          </a:p>
        </p:txBody>
      </p:sp>
      <p:sp>
        <p:nvSpPr>
          <p:cNvPr id="6" name="TextBox 5"/>
          <p:cNvSpPr txBox="1"/>
          <p:nvPr/>
        </p:nvSpPr>
        <p:spPr bwMode="gray">
          <a:xfrm>
            <a:off x="2280533" y="7498203"/>
            <a:ext cx="4391199" cy="1603003"/>
          </a:xfrm>
          <a:prstGeom prst="rect">
            <a:avLst/>
          </a:prstGeom>
          <a:noFill/>
        </p:spPr>
        <p:txBody>
          <a:bodyPr wrap="square" lIns="0" tIns="0" rIns="0" bIns="0" rtlCol="0">
            <a:spAutoFit/>
          </a:bodyPr>
          <a:lstStyle/>
          <a:p>
            <a:r>
              <a:rPr lang="en-US" sz="1000" dirty="0" smtClean="0">
                <a:latin typeface="Arial" panose="020B0604020202020204" pitchFamily="34" charset="0"/>
              </a:rPr>
              <a:t>When looking for cost information, patients turn to their physicians more frequently than any other source of information.  However, </a:t>
            </a:r>
            <a:r>
              <a:rPr lang="en-US" sz="1000" dirty="0">
                <a:latin typeface="Arial" panose="020B0604020202020204" pitchFamily="34" charset="0"/>
              </a:rPr>
              <a:t>63% of physicians report an incomplete understanding of </a:t>
            </a:r>
            <a:r>
              <a:rPr lang="en-US" sz="1000" dirty="0" smtClean="0">
                <a:latin typeface="Arial" panose="020B0604020202020204" pitchFamily="34" charset="0"/>
              </a:rPr>
              <a:t>cost</a:t>
            </a:r>
            <a:r>
              <a:rPr lang="en-US" sz="1000" dirty="0">
                <a:latin typeface="Arial" panose="020B0604020202020204" pitchFamily="34" charset="0"/>
              </a:rPr>
              <a:t>, meaning they are unable to answer patient pricing questions or provide inaccurate information. </a:t>
            </a:r>
            <a:endParaRPr lang="en-US" sz="1000" dirty="0" smtClean="0">
              <a:latin typeface="Arial" panose="020B0604020202020204" pitchFamily="34" charset="0"/>
            </a:endParaRPr>
          </a:p>
          <a:p>
            <a:endParaRPr lang="en-US" sz="1000" dirty="0">
              <a:latin typeface="Arial" panose="020B0604020202020204" pitchFamily="34" charset="0"/>
            </a:endParaRPr>
          </a:p>
          <a:p>
            <a:r>
              <a:rPr lang="en-US" sz="1000" dirty="0" smtClean="0">
                <a:latin typeface="Arial" panose="020B0604020202020204" pitchFamily="34" charset="0"/>
              </a:rPr>
              <a:t>To </a:t>
            </a:r>
            <a:r>
              <a:rPr lang="en-US" sz="1000" dirty="0">
                <a:latin typeface="Arial" panose="020B0604020202020204" pitchFamily="34" charset="0"/>
              </a:rPr>
              <a:t>counter this behavior, </a:t>
            </a:r>
            <a:r>
              <a:rPr lang="en-US" sz="1000" dirty="0" smtClean="0">
                <a:latin typeface="Arial" panose="020B0604020202020204" pitchFamily="34" charset="0"/>
              </a:rPr>
              <a:t>health systems </a:t>
            </a:r>
            <a:r>
              <a:rPr lang="en-US" sz="1000" dirty="0">
                <a:latin typeface="Arial" panose="020B0604020202020204" pitchFamily="34" charset="0"/>
              </a:rPr>
              <a:t>should </a:t>
            </a:r>
            <a:r>
              <a:rPr lang="en-US" sz="1000" dirty="0" smtClean="0">
                <a:latin typeface="Arial" panose="020B0604020202020204" pitchFamily="34" charset="0"/>
              </a:rPr>
              <a:t>train </a:t>
            </a:r>
            <a:r>
              <a:rPr lang="en-US" sz="1000" dirty="0">
                <a:latin typeface="Arial" panose="020B0604020202020204" pitchFamily="34" charset="0"/>
              </a:rPr>
              <a:t>physicians to redirect patient price inquires to a hospital-managed resource, like a financial counselor or call </a:t>
            </a:r>
            <a:r>
              <a:rPr lang="en-US" sz="1000" dirty="0" smtClean="0">
                <a:latin typeface="Arial" panose="020B0604020202020204" pitchFamily="34" charset="0"/>
              </a:rPr>
              <a:t>center, or consider </a:t>
            </a:r>
            <a:r>
              <a:rPr lang="en-US" sz="1000" dirty="0">
                <a:latin typeface="Arial" panose="020B0604020202020204" pitchFamily="34" charset="0"/>
              </a:rPr>
              <a:t>embedding price transparency tools within physician offices.</a:t>
            </a:r>
          </a:p>
          <a:p>
            <a:pPr>
              <a:spcBef>
                <a:spcPts val="500"/>
              </a:spcBef>
            </a:pPr>
            <a:endParaRPr lang="en-US" sz="1000" dirty="0" smtClean="0"/>
          </a:p>
        </p:txBody>
      </p:sp>
      <p:sp>
        <p:nvSpPr>
          <p:cNvPr id="32" name="Text Placeholder 1"/>
          <p:cNvSpPr txBox="1">
            <a:spLocks/>
          </p:cNvSpPr>
          <p:nvPr/>
        </p:nvSpPr>
        <p:spPr bwMode="gray">
          <a:xfrm>
            <a:off x="891973" y="8280447"/>
            <a:ext cx="1023611"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Of all survey respondents asked their physician for price information</a:t>
            </a:r>
          </a:p>
        </p:txBody>
      </p:sp>
    </p:spTree>
    <p:extLst>
      <p:ext uri="{BB962C8B-B14F-4D97-AF65-F5344CB8AC3E}">
        <p14:creationId xmlns:p14="http://schemas.microsoft.com/office/powerpoint/2010/main" val="2054700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Notable Patient Differences by Payer</a:t>
            </a:r>
            <a:endParaRPr lang="en-US" dirty="0"/>
          </a:p>
        </p:txBody>
      </p:sp>
      <p:sp>
        <p:nvSpPr>
          <p:cNvPr id="3" name="Text Placeholder 2"/>
          <p:cNvSpPr>
            <a:spLocks noGrp="1"/>
          </p:cNvSpPr>
          <p:nvPr>
            <p:ph type="body" sz="quarter" idx="25"/>
          </p:nvPr>
        </p:nvSpPr>
        <p:spPr bwMode="gray">
          <a:xfrm>
            <a:off x="457200" y="1135856"/>
            <a:ext cx="6858412" cy="230832"/>
          </a:xfrm>
        </p:spPr>
        <p:txBody>
          <a:bodyPr/>
          <a:lstStyle/>
          <a:p>
            <a:r>
              <a:rPr lang="en-US" dirty="0"/>
              <a:t>Type of Insurance Coverage Influences Certain Consumer </a:t>
            </a:r>
            <a:r>
              <a:rPr lang="en-US" dirty="0" smtClean="0"/>
              <a:t>Preferences</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32" name="Text Placeholder 6"/>
          <p:cNvSpPr>
            <a:spLocks noGrp="1"/>
          </p:cNvSpPr>
          <p:nvPr>
            <p:ph type="body" sz="quarter" idx="4294967295"/>
          </p:nvPr>
        </p:nvSpPr>
        <p:spPr>
          <a:xfrm>
            <a:off x="464332" y="9247000"/>
            <a:ext cx="2588560" cy="294953"/>
          </a:xfrm>
          <a:prstGeom prst="rect">
            <a:avLst/>
          </a:prstGeom>
        </p:spPr>
        <p:txBody>
          <a:bodyPr/>
          <a:lstStyle/>
          <a:p>
            <a:pPr marL="0" indent="0">
              <a:buNone/>
            </a:pPr>
            <a:r>
              <a:rPr lang="en-US" sz="500" dirty="0" smtClean="0"/>
              <a:t>1) </a:t>
            </a:r>
            <a:r>
              <a:rPr lang="en-US" sz="500" dirty="0"/>
              <a:t>Price shoppers are also more likely to be under 40, have a health savings account (HSA), and are more likely to make health care decisions for another adult family member.</a:t>
            </a:r>
          </a:p>
          <a:p>
            <a:pPr marL="0" indent="0">
              <a:buNone/>
            </a:pPr>
            <a:r>
              <a:rPr lang="en-US" sz="500" dirty="0" smtClean="0"/>
              <a:t>2) Medicare Advantage</a:t>
            </a:r>
            <a:endParaRPr lang="en-US" sz="500" dirty="0"/>
          </a:p>
        </p:txBody>
      </p:sp>
      <p:pic>
        <p:nvPicPr>
          <p:cNvPr id="35" name="Picture 3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48097" y="2294194"/>
            <a:ext cx="712330" cy="581301"/>
          </a:xfrm>
          <a:prstGeom prst="rect">
            <a:avLst/>
          </a:prstGeom>
        </p:spPr>
      </p:pic>
      <p:sp>
        <p:nvSpPr>
          <p:cNvPr id="17" name="TextBox 16"/>
          <p:cNvSpPr txBox="1"/>
          <p:nvPr/>
        </p:nvSpPr>
        <p:spPr bwMode="gray">
          <a:xfrm>
            <a:off x="961774" y="1570632"/>
            <a:ext cx="5551001" cy="184666"/>
          </a:xfrm>
          <a:prstGeom prst="rect">
            <a:avLst/>
          </a:prstGeom>
          <a:noFill/>
        </p:spPr>
        <p:txBody>
          <a:bodyPr vert="horz" wrap="square" lIns="0" tIns="0" rIns="0" bIns="0" rtlCol="0">
            <a:spAutoFit/>
          </a:bodyPr>
          <a:lstStyle/>
          <a:p>
            <a:r>
              <a:rPr lang="en-US" sz="1200" b="1" dirty="0"/>
              <a:t>Commercially-insured patients are twice as likely to price shop.</a:t>
            </a:r>
          </a:p>
        </p:txBody>
      </p:sp>
      <p:sp>
        <p:nvSpPr>
          <p:cNvPr id="22" name="Text Placeholder 1"/>
          <p:cNvSpPr txBox="1">
            <a:spLocks/>
          </p:cNvSpPr>
          <p:nvPr/>
        </p:nvSpPr>
        <p:spPr bwMode="gray">
          <a:xfrm>
            <a:off x="961773" y="1886300"/>
            <a:ext cx="5847401"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100" i="1" dirty="0" smtClean="0"/>
              <a:t>25% of commercially-insured patients compared prices between two providers, compared to 11% of patients with Medicare Advantage and 7% of patients with traditional Medicare.</a:t>
            </a:r>
            <a:r>
              <a:rPr lang="en-US" sz="1100" i="1" baseline="30000" dirty="0" smtClean="0"/>
              <a:t>1</a:t>
            </a:r>
          </a:p>
        </p:txBody>
      </p:sp>
      <p:sp>
        <p:nvSpPr>
          <p:cNvPr id="28" name="Rectangle 27"/>
          <p:cNvSpPr/>
          <p:nvPr/>
        </p:nvSpPr>
        <p:spPr>
          <a:xfrm>
            <a:off x="1404618" y="2581168"/>
            <a:ext cx="587430" cy="369332"/>
          </a:xfrm>
          <a:prstGeom prst="rect">
            <a:avLst/>
          </a:prstGeom>
        </p:spPr>
        <p:txBody>
          <a:bodyPr wrap="square">
            <a:spAutoFit/>
          </a:bodyPr>
          <a:lstStyle/>
          <a:p>
            <a:pPr>
              <a:spcBef>
                <a:spcPts val="500"/>
              </a:spcBef>
            </a:pPr>
            <a:r>
              <a:rPr lang="en-US" sz="1800" dirty="0" smtClean="0">
                <a:solidFill>
                  <a:srgbClr val="C00000"/>
                </a:solidFill>
              </a:rPr>
              <a:t>2X</a:t>
            </a:r>
            <a:endParaRPr lang="en-US" sz="1800" dirty="0">
              <a:solidFill>
                <a:srgbClr val="C00000"/>
              </a:solidFill>
            </a:endParaRPr>
          </a:p>
        </p:txBody>
      </p:sp>
      <p:cxnSp>
        <p:nvCxnSpPr>
          <p:cNvPr id="20" name="Straight Connector 19"/>
          <p:cNvCxnSpPr/>
          <p:nvPr/>
        </p:nvCxnSpPr>
        <p:spPr bwMode="gray">
          <a:xfrm flipV="1">
            <a:off x="961774" y="1797050"/>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bwMode="gray">
          <a:xfrm>
            <a:off x="667660" y="1481824"/>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1</a:t>
            </a:r>
          </a:p>
        </p:txBody>
      </p:sp>
      <p:sp>
        <p:nvSpPr>
          <p:cNvPr id="33" name="Text Placeholder 1"/>
          <p:cNvSpPr txBox="1">
            <a:spLocks/>
          </p:cNvSpPr>
          <p:nvPr/>
        </p:nvSpPr>
        <p:spPr bwMode="gray">
          <a:xfrm>
            <a:off x="1154723" y="2876929"/>
            <a:ext cx="1160927"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Patients with commercial insurance are twice as likely to price shop.</a:t>
            </a:r>
          </a:p>
        </p:txBody>
      </p:sp>
      <p:sp>
        <p:nvSpPr>
          <p:cNvPr id="5" name="Rectangle 4"/>
          <p:cNvSpPr/>
          <p:nvPr/>
        </p:nvSpPr>
        <p:spPr>
          <a:xfrm>
            <a:off x="2444276" y="2354469"/>
            <a:ext cx="4500072" cy="1387559"/>
          </a:xfrm>
          <a:prstGeom prst="rect">
            <a:avLst/>
          </a:prstGeom>
        </p:spPr>
        <p:txBody>
          <a:bodyPr wrap="square">
            <a:spAutoFit/>
          </a:bodyPr>
          <a:lstStyle/>
          <a:p>
            <a:pPr>
              <a:spcBef>
                <a:spcPts val="500"/>
              </a:spcBef>
            </a:pPr>
            <a:r>
              <a:rPr lang="en-US" sz="1000" dirty="0"/>
              <a:t>With continued cost-shifting from employers to employees, it follows that commercially-insured patients are more likely to compare prices among providers. </a:t>
            </a:r>
            <a:endParaRPr lang="en-US" sz="1000" dirty="0" smtClean="0"/>
          </a:p>
          <a:p>
            <a:pPr>
              <a:spcBef>
                <a:spcPts val="500"/>
              </a:spcBef>
            </a:pPr>
            <a:r>
              <a:rPr lang="en-US" sz="1000" dirty="0" smtClean="0"/>
              <a:t>Systems in markets with a large proportions of price shoppers </a:t>
            </a:r>
            <a:r>
              <a:rPr lang="en-US" sz="1000" dirty="0"/>
              <a:t>should prioritize financial tools that offer patients accurate cost information, such as an online cost estimator </a:t>
            </a:r>
            <a:r>
              <a:rPr lang="en-US" sz="1000" dirty="0" smtClean="0"/>
              <a:t>and a pre-service </a:t>
            </a:r>
            <a:r>
              <a:rPr lang="en-US" sz="1000" dirty="0"/>
              <a:t>bill. Without these tools, price shoppers may base their provider decision on an inaccurate price quote from a physician or internet search.</a:t>
            </a:r>
          </a:p>
        </p:txBody>
      </p:sp>
      <p:pic>
        <p:nvPicPr>
          <p:cNvPr id="51" name="Picture 3" descr="L:\public\share\ABC Templates and Resources\ABC Art Icons Logos\ABC Modern Icons\Group.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gray">
          <a:xfrm>
            <a:off x="1201257" y="7519738"/>
            <a:ext cx="628096" cy="58447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bwMode="gray">
          <a:xfrm>
            <a:off x="642811" y="3730234"/>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2</a:t>
            </a:r>
          </a:p>
        </p:txBody>
      </p:sp>
      <p:sp>
        <p:nvSpPr>
          <p:cNvPr id="56" name="Rectangle 55"/>
          <p:cNvSpPr/>
          <p:nvPr/>
        </p:nvSpPr>
        <p:spPr>
          <a:xfrm>
            <a:off x="1298237" y="7794769"/>
            <a:ext cx="726830" cy="369332"/>
          </a:xfrm>
          <a:prstGeom prst="rect">
            <a:avLst/>
          </a:prstGeom>
        </p:spPr>
        <p:txBody>
          <a:bodyPr wrap="square">
            <a:spAutoFit/>
          </a:bodyPr>
          <a:lstStyle/>
          <a:p>
            <a:pPr>
              <a:spcBef>
                <a:spcPts val="500"/>
              </a:spcBef>
            </a:pPr>
            <a:r>
              <a:rPr lang="en-US" sz="1800" dirty="0" smtClean="0">
                <a:solidFill>
                  <a:srgbClr val="C00000"/>
                </a:solidFill>
              </a:rPr>
              <a:t>61%</a:t>
            </a:r>
            <a:endParaRPr lang="en-US" sz="1800" dirty="0">
              <a:solidFill>
                <a:srgbClr val="C00000"/>
              </a:solidFill>
            </a:endParaRPr>
          </a:p>
        </p:txBody>
      </p:sp>
      <p:sp>
        <p:nvSpPr>
          <p:cNvPr id="34" name="Text Placeholder 1"/>
          <p:cNvSpPr txBox="1">
            <a:spLocks/>
          </p:cNvSpPr>
          <p:nvPr/>
        </p:nvSpPr>
        <p:spPr bwMode="gray">
          <a:xfrm>
            <a:off x="1154723" y="8218727"/>
            <a:ext cx="1023611"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Of all Medicare Advantage patients asked their physician for price information</a:t>
            </a:r>
          </a:p>
        </p:txBody>
      </p:sp>
      <p:sp>
        <p:nvSpPr>
          <p:cNvPr id="6" name="Rectangle 5"/>
          <p:cNvSpPr/>
          <p:nvPr/>
        </p:nvSpPr>
        <p:spPr>
          <a:xfrm>
            <a:off x="1007723" y="6527813"/>
            <a:ext cx="5961507" cy="276999"/>
          </a:xfrm>
          <a:prstGeom prst="rect">
            <a:avLst/>
          </a:prstGeom>
        </p:spPr>
        <p:txBody>
          <a:bodyPr wrap="square">
            <a:spAutoFit/>
          </a:bodyPr>
          <a:lstStyle/>
          <a:p>
            <a:r>
              <a:rPr lang="en-US" sz="1200" b="1" dirty="0" smtClean="0"/>
              <a:t>MA</a:t>
            </a:r>
            <a:r>
              <a:rPr lang="en-US" sz="1200" b="1" baseline="30000" dirty="0" smtClean="0"/>
              <a:t>2</a:t>
            </a:r>
            <a:r>
              <a:rPr lang="en-US" sz="1200" b="1" dirty="0" smtClean="0"/>
              <a:t> patients tend to ask their insurance company for price information.</a:t>
            </a:r>
            <a:endParaRPr lang="en-US" sz="1200" b="1" dirty="0"/>
          </a:p>
        </p:txBody>
      </p:sp>
      <p:sp>
        <p:nvSpPr>
          <p:cNvPr id="7" name="Rectangle 6"/>
          <p:cNvSpPr/>
          <p:nvPr/>
        </p:nvSpPr>
        <p:spPr>
          <a:xfrm>
            <a:off x="1038913" y="6898183"/>
            <a:ext cx="5961507" cy="430887"/>
          </a:xfrm>
          <a:prstGeom prst="rect">
            <a:avLst/>
          </a:prstGeom>
        </p:spPr>
        <p:txBody>
          <a:bodyPr wrap="square">
            <a:spAutoFit/>
          </a:bodyPr>
          <a:lstStyle/>
          <a:p>
            <a:r>
              <a:rPr lang="en-US" sz="1100" i="1" dirty="0" smtClean="0"/>
              <a:t>The majority of MA </a:t>
            </a:r>
            <a:r>
              <a:rPr lang="en-US" sz="1100" i="1" dirty="0"/>
              <a:t>respondents reported asking their insurance company for </a:t>
            </a:r>
            <a:r>
              <a:rPr lang="en-US" sz="1100" i="1" dirty="0" smtClean="0"/>
              <a:t>prices, contrasting with all other patients who were </a:t>
            </a:r>
            <a:r>
              <a:rPr lang="en-US" sz="1100" i="1" dirty="0"/>
              <a:t>more likely to ask their physician.</a:t>
            </a:r>
          </a:p>
        </p:txBody>
      </p:sp>
      <p:sp>
        <p:nvSpPr>
          <p:cNvPr id="9" name="Rectangle 8"/>
          <p:cNvSpPr/>
          <p:nvPr/>
        </p:nvSpPr>
        <p:spPr>
          <a:xfrm>
            <a:off x="2444276" y="7500531"/>
            <a:ext cx="4529298" cy="1477328"/>
          </a:xfrm>
          <a:prstGeom prst="rect">
            <a:avLst/>
          </a:prstGeom>
        </p:spPr>
        <p:txBody>
          <a:bodyPr wrap="square">
            <a:spAutoFit/>
          </a:bodyPr>
          <a:lstStyle/>
          <a:p>
            <a:r>
              <a:rPr lang="en-US" sz="1000" dirty="0" smtClean="0">
                <a:latin typeface="Arial" panose="020B0604020202020204" pitchFamily="34" charset="0"/>
              </a:rPr>
              <a:t>Having MA </a:t>
            </a:r>
            <a:r>
              <a:rPr lang="en-US" sz="1000" dirty="0">
                <a:latin typeface="Arial" panose="020B0604020202020204" pitchFamily="34" charset="0"/>
              </a:rPr>
              <a:t>coverage may mean this population of patients is more comfortable </a:t>
            </a:r>
            <a:r>
              <a:rPr lang="en-US" sz="1000" dirty="0" smtClean="0">
                <a:latin typeface="Arial" panose="020B0604020202020204" pitchFamily="34" charset="0"/>
              </a:rPr>
              <a:t>interacting with their insurer than other patients. For </a:t>
            </a:r>
            <a:r>
              <a:rPr lang="en-US" sz="1000" dirty="0">
                <a:latin typeface="Arial" panose="020B0604020202020204" pitchFamily="34" charset="0"/>
              </a:rPr>
              <a:t>all other patients, their physician may be their primary conduit to the health system, </a:t>
            </a:r>
            <a:r>
              <a:rPr lang="en-US" sz="1000" dirty="0" smtClean="0">
                <a:latin typeface="Arial" panose="020B0604020202020204" pitchFamily="34" charset="0"/>
              </a:rPr>
              <a:t>and </a:t>
            </a:r>
            <a:r>
              <a:rPr lang="en-US" sz="1000" dirty="0">
                <a:latin typeface="Arial" panose="020B0604020202020204" pitchFamily="34" charset="0"/>
              </a:rPr>
              <a:t>as such serve as their source for both clinical and financial </a:t>
            </a:r>
            <a:r>
              <a:rPr lang="en-US" sz="1000" dirty="0" smtClean="0">
                <a:latin typeface="Arial" panose="020B0604020202020204" pitchFamily="34" charset="0"/>
              </a:rPr>
              <a:t>questions. </a:t>
            </a:r>
          </a:p>
          <a:p>
            <a:endParaRPr lang="en-US" sz="1000" dirty="0">
              <a:latin typeface="Arial" panose="020B0604020202020204" pitchFamily="34" charset="0"/>
            </a:endParaRPr>
          </a:p>
          <a:p>
            <a:r>
              <a:rPr lang="en-US" sz="1000" dirty="0" smtClean="0">
                <a:latin typeface="Arial" panose="020B0604020202020204" pitchFamily="34" charset="0"/>
              </a:rPr>
              <a:t>Health systems may want to consider proactively reaching out to MA patients with information on price to try and build a positive financial relationship with these patients. </a:t>
            </a:r>
          </a:p>
          <a:p>
            <a:endParaRPr lang="en-US" sz="1000" dirty="0" smtClean="0">
              <a:latin typeface="Arial" panose="020B0604020202020204" pitchFamily="34" charset="0"/>
            </a:endParaRPr>
          </a:p>
        </p:txBody>
      </p:sp>
      <p:pic>
        <p:nvPicPr>
          <p:cNvPr id="68" name="Picture 6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163963" y="4607289"/>
            <a:ext cx="524023" cy="606976"/>
          </a:xfrm>
          <a:prstGeom prst="rect">
            <a:avLst/>
          </a:prstGeom>
        </p:spPr>
      </p:pic>
      <p:sp>
        <p:nvSpPr>
          <p:cNvPr id="19" name="TextBox 18"/>
          <p:cNvSpPr txBox="1"/>
          <p:nvPr/>
        </p:nvSpPr>
        <p:spPr bwMode="gray">
          <a:xfrm>
            <a:off x="1004693" y="3833923"/>
            <a:ext cx="5935753" cy="184666"/>
          </a:xfrm>
          <a:prstGeom prst="rect">
            <a:avLst/>
          </a:prstGeom>
          <a:noFill/>
        </p:spPr>
        <p:txBody>
          <a:bodyPr vert="horz" wrap="square" lIns="0" tIns="0" rIns="0" bIns="0" rtlCol="0">
            <a:spAutoFit/>
          </a:bodyPr>
          <a:lstStyle/>
          <a:p>
            <a:pPr>
              <a:spcBef>
                <a:spcPts val="500"/>
              </a:spcBef>
            </a:pPr>
            <a:r>
              <a:rPr lang="en-US" sz="1200" b="1" dirty="0" smtClean="0"/>
              <a:t>The commercially-insured are </a:t>
            </a:r>
            <a:r>
              <a:rPr lang="en-US" sz="1200" b="1" dirty="0"/>
              <a:t>more likely to receive inaccurate price estimates.</a:t>
            </a:r>
          </a:p>
        </p:txBody>
      </p:sp>
      <p:sp>
        <p:nvSpPr>
          <p:cNvPr id="58" name="TextBox 57"/>
          <p:cNvSpPr txBox="1"/>
          <p:nvPr/>
        </p:nvSpPr>
        <p:spPr bwMode="gray">
          <a:xfrm>
            <a:off x="667660" y="6501979"/>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3</a:t>
            </a:r>
          </a:p>
        </p:txBody>
      </p:sp>
      <p:sp>
        <p:nvSpPr>
          <p:cNvPr id="12" name="Rectangle 11"/>
          <p:cNvSpPr/>
          <p:nvPr/>
        </p:nvSpPr>
        <p:spPr>
          <a:xfrm>
            <a:off x="909081" y="4120279"/>
            <a:ext cx="6060578" cy="430887"/>
          </a:xfrm>
          <a:prstGeom prst="rect">
            <a:avLst/>
          </a:prstGeom>
        </p:spPr>
        <p:txBody>
          <a:bodyPr wrap="square">
            <a:spAutoFit/>
          </a:bodyPr>
          <a:lstStyle/>
          <a:p>
            <a:pPr>
              <a:spcBef>
                <a:spcPts val="300"/>
              </a:spcBef>
            </a:pPr>
            <a:r>
              <a:rPr lang="en-US" sz="1100" i="1" dirty="0" smtClean="0"/>
              <a:t>Over half of privately-insured patients </a:t>
            </a:r>
            <a:r>
              <a:rPr lang="en-US" sz="1100" i="1" dirty="0"/>
              <a:t>reported receiving inaccurate price estimates before care, compared to 30% of Medicare and MA respondents.</a:t>
            </a:r>
          </a:p>
        </p:txBody>
      </p:sp>
      <p:sp>
        <p:nvSpPr>
          <p:cNvPr id="63" name="Rectangle 62"/>
          <p:cNvSpPr/>
          <p:nvPr/>
        </p:nvSpPr>
        <p:spPr>
          <a:xfrm>
            <a:off x="2444276" y="4693492"/>
            <a:ext cx="4655126" cy="1515800"/>
          </a:xfrm>
          <a:prstGeom prst="rect">
            <a:avLst/>
          </a:prstGeom>
        </p:spPr>
        <p:txBody>
          <a:bodyPr wrap="square">
            <a:spAutoFit/>
          </a:bodyPr>
          <a:lstStyle/>
          <a:p>
            <a:pPr>
              <a:spcBef>
                <a:spcPts val="300"/>
              </a:spcBef>
            </a:pPr>
            <a:r>
              <a:rPr lang="en-US" sz="1000" dirty="0" smtClean="0"/>
              <a:t>Given </a:t>
            </a:r>
            <a:r>
              <a:rPr lang="en-US" sz="1000" dirty="0"/>
              <a:t>the variation in benefits and plan design among the commercially-insured, price estimates are more challenging </a:t>
            </a:r>
            <a:r>
              <a:rPr lang="en-US" sz="1000" dirty="0" smtClean="0"/>
              <a:t>than estimates for patients with public coverage. While estimates are not intended to be perfect predictions, health systems must strive to provide the most accurate estimates possible (acknowledging that complications and/or changes in treatment impact final cost).  </a:t>
            </a:r>
          </a:p>
          <a:p>
            <a:pPr>
              <a:spcBef>
                <a:spcPts val="300"/>
              </a:spcBef>
            </a:pPr>
            <a:r>
              <a:rPr lang="en-US" sz="1000" dirty="0" smtClean="0"/>
              <a:t>At a minimum, patient access staff and hospital-patient communications must include language explaining that information provided is just an estimate, and how circumstances may impact the final bill.</a:t>
            </a:r>
          </a:p>
        </p:txBody>
      </p:sp>
      <p:sp>
        <p:nvSpPr>
          <p:cNvPr id="65" name="Rectangle 64"/>
          <p:cNvSpPr/>
          <p:nvPr/>
        </p:nvSpPr>
        <p:spPr>
          <a:xfrm>
            <a:off x="1292612" y="4870841"/>
            <a:ext cx="726830" cy="369332"/>
          </a:xfrm>
          <a:prstGeom prst="rect">
            <a:avLst/>
          </a:prstGeom>
        </p:spPr>
        <p:txBody>
          <a:bodyPr wrap="square">
            <a:spAutoFit/>
          </a:bodyPr>
          <a:lstStyle/>
          <a:p>
            <a:pPr>
              <a:spcBef>
                <a:spcPts val="500"/>
              </a:spcBef>
            </a:pPr>
            <a:r>
              <a:rPr lang="en-US" sz="1800" dirty="0" smtClean="0">
                <a:solidFill>
                  <a:srgbClr val="C00000"/>
                </a:solidFill>
              </a:rPr>
              <a:t>58%</a:t>
            </a:r>
            <a:endParaRPr lang="en-US" sz="1800" dirty="0">
              <a:solidFill>
                <a:srgbClr val="C00000"/>
              </a:solidFill>
            </a:endParaRPr>
          </a:p>
        </p:txBody>
      </p:sp>
      <p:sp>
        <p:nvSpPr>
          <p:cNvPr id="66" name="Text Placeholder 1"/>
          <p:cNvSpPr txBox="1">
            <a:spLocks/>
          </p:cNvSpPr>
          <p:nvPr/>
        </p:nvSpPr>
        <p:spPr bwMode="gray">
          <a:xfrm>
            <a:off x="1154723" y="5341265"/>
            <a:ext cx="1136242"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Of commercially-insured respondents report receiving inaccurate price estimates.</a:t>
            </a:r>
          </a:p>
        </p:txBody>
      </p:sp>
      <p:sp>
        <p:nvSpPr>
          <p:cNvPr id="74" name="Text Placeholder 4"/>
          <p:cNvSpPr>
            <a:spLocks noGrp="1"/>
          </p:cNvSpPr>
          <p:nvPr>
            <p:ph type="body" sz="quarter" idx="27"/>
          </p:nvPr>
        </p:nvSpPr>
        <p:spPr>
          <a:xfrm>
            <a:off x="5520267" y="9234177"/>
            <a:ext cx="1794933" cy="307777"/>
          </a:xfrm>
        </p:spPr>
        <p:txBody>
          <a:bodyPr/>
          <a:lstStyle/>
          <a:p>
            <a:r>
              <a:rPr lang="en-US" dirty="0" smtClean="0"/>
              <a:t>Source: 2018 Consumer Financial Experience Survey: </a:t>
            </a:r>
            <a:r>
              <a:rPr lang="en-US" dirty="0"/>
              <a:t>Colla et al., “Physician Perceptions of Choosing Wisely and Drivers of Overuse,” </a:t>
            </a:r>
            <a:r>
              <a:rPr lang="en-US" i="1" dirty="0"/>
              <a:t>The American Journal of Managed Care, </a:t>
            </a:r>
            <a:r>
              <a:rPr lang="en-US" dirty="0"/>
              <a:t>May 2016; Revenue </a:t>
            </a:r>
            <a:r>
              <a:rPr lang="en-US" dirty="0" smtClean="0"/>
              <a:t>Cycle Advancement Center interviews and analysis.</a:t>
            </a:r>
            <a:endParaRPr lang="en-US" dirty="0"/>
          </a:p>
        </p:txBody>
      </p:sp>
      <p:cxnSp>
        <p:nvCxnSpPr>
          <p:cNvPr id="36" name="Straight Connector 35"/>
          <p:cNvCxnSpPr/>
          <p:nvPr/>
        </p:nvCxnSpPr>
        <p:spPr bwMode="gray">
          <a:xfrm flipV="1">
            <a:off x="1035466" y="4068976"/>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flipV="1">
            <a:off x="1104730" y="6841838"/>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88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55106" y="2543226"/>
            <a:ext cx="565173" cy="647143"/>
          </a:xfrm>
          <a:prstGeom prst="rect">
            <a:avLst/>
          </a:prstGeom>
        </p:spPr>
      </p:pic>
      <p:sp>
        <p:nvSpPr>
          <p:cNvPr id="2" name="Title 1"/>
          <p:cNvSpPr>
            <a:spLocks noGrp="1"/>
          </p:cNvSpPr>
          <p:nvPr>
            <p:ph type="title"/>
          </p:nvPr>
        </p:nvSpPr>
        <p:spPr bwMode="gray"/>
        <p:txBody>
          <a:bodyPr/>
          <a:lstStyle/>
          <a:p>
            <a:r>
              <a:rPr lang="en-US" dirty="0" smtClean="0"/>
              <a:t>Notable Patient Differences by Payer  (continued)</a:t>
            </a:r>
            <a:endParaRPr lang="en-US" dirty="0"/>
          </a:p>
        </p:txBody>
      </p:sp>
      <p:sp>
        <p:nvSpPr>
          <p:cNvPr id="3" name="Text Placeholder 2"/>
          <p:cNvSpPr>
            <a:spLocks noGrp="1"/>
          </p:cNvSpPr>
          <p:nvPr>
            <p:ph type="body" sz="quarter" idx="25"/>
          </p:nvPr>
        </p:nvSpPr>
        <p:spPr bwMode="gray">
          <a:xfrm>
            <a:off x="457200" y="1135856"/>
            <a:ext cx="6858412" cy="230832"/>
          </a:xfrm>
        </p:spPr>
        <p:txBody>
          <a:bodyPr/>
          <a:lstStyle/>
          <a:p>
            <a:r>
              <a:rPr lang="en-US" dirty="0"/>
              <a:t>Type of Insurance Coverage Influences Certain Consumer </a:t>
            </a:r>
            <a:r>
              <a:rPr lang="en-US" dirty="0" smtClean="0"/>
              <a:t>Preferences</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17" name="TextBox 16"/>
          <p:cNvSpPr txBox="1"/>
          <p:nvPr/>
        </p:nvSpPr>
        <p:spPr bwMode="gray">
          <a:xfrm>
            <a:off x="875011" y="1704333"/>
            <a:ext cx="5805190" cy="369332"/>
          </a:xfrm>
          <a:prstGeom prst="rect">
            <a:avLst/>
          </a:prstGeom>
          <a:noFill/>
        </p:spPr>
        <p:txBody>
          <a:bodyPr vert="horz" wrap="square" lIns="0" tIns="0" rIns="0" bIns="0" rtlCol="0">
            <a:spAutoFit/>
          </a:bodyPr>
          <a:lstStyle/>
          <a:p>
            <a:r>
              <a:rPr lang="en-US" sz="1200" b="1" dirty="0"/>
              <a:t>Commercially-insured patients with a high deductible</a:t>
            </a:r>
            <a:r>
              <a:rPr lang="en-US" sz="1200" b="1" baseline="30000" dirty="0"/>
              <a:t>1 </a:t>
            </a:r>
            <a:r>
              <a:rPr lang="en-US" sz="1200" b="1" dirty="0"/>
              <a:t>were most likely to report bill confusion.</a:t>
            </a:r>
          </a:p>
        </p:txBody>
      </p:sp>
      <p:sp>
        <p:nvSpPr>
          <p:cNvPr id="28" name="Rectangle 27"/>
          <p:cNvSpPr/>
          <p:nvPr/>
        </p:nvSpPr>
        <p:spPr>
          <a:xfrm>
            <a:off x="1183755" y="2899775"/>
            <a:ext cx="699436" cy="369332"/>
          </a:xfrm>
          <a:prstGeom prst="rect">
            <a:avLst/>
          </a:prstGeom>
        </p:spPr>
        <p:txBody>
          <a:bodyPr wrap="square">
            <a:spAutoFit/>
          </a:bodyPr>
          <a:lstStyle/>
          <a:p>
            <a:pPr>
              <a:spcBef>
                <a:spcPts val="500"/>
              </a:spcBef>
            </a:pPr>
            <a:r>
              <a:rPr lang="en-US" sz="1800" dirty="0" smtClean="0">
                <a:solidFill>
                  <a:srgbClr val="C00000"/>
                </a:solidFill>
              </a:rPr>
              <a:t>19%</a:t>
            </a:r>
            <a:endParaRPr lang="en-US" sz="1800" dirty="0">
              <a:solidFill>
                <a:srgbClr val="C00000"/>
              </a:solidFill>
            </a:endParaRPr>
          </a:p>
        </p:txBody>
      </p:sp>
      <p:cxnSp>
        <p:nvCxnSpPr>
          <p:cNvPr id="20" name="Straight Connector 19"/>
          <p:cNvCxnSpPr/>
          <p:nvPr/>
        </p:nvCxnSpPr>
        <p:spPr bwMode="gray">
          <a:xfrm flipV="1">
            <a:off x="852917" y="2120303"/>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bwMode="gray">
          <a:xfrm>
            <a:off x="541066" y="1690489"/>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4</a:t>
            </a:r>
          </a:p>
        </p:txBody>
      </p:sp>
      <p:sp>
        <p:nvSpPr>
          <p:cNvPr id="33" name="Text Placeholder 1"/>
          <p:cNvSpPr txBox="1">
            <a:spLocks/>
          </p:cNvSpPr>
          <p:nvPr/>
        </p:nvSpPr>
        <p:spPr bwMode="gray">
          <a:xfrm>
            <a:off x="1071634" y="3200182"/>
            <a:ext cx="1160927"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of high-deductible patients reported being somewhat or extremely confused by their medical bill.</a:t>
            </a:r>
          </a:p>
        </p:txBody>
      </p:sp>
      <p:pic>
        <p:nvPicPr>
          <p:cNvPr id="51" name="Picture 3" descr="L:\public\share\ABC Templates and Resources\ABC Art Icons Logos\ABC Modern Icons\Group.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gray">
          <a:xfrm>
            <a:off x="968086" y="5338720"/>
            <a:ext cx="628096" cy="584478"/>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bwMode="gray">
          <a:xfrm>
            <a:off x="541066" y="4231039"/>
            <a:ext cx="266270" cy="430887"/>
          </a:xfrm>
          <a:prstGeom prst="rect">
            <a:avLst/>
          </a:prstGeom>
          <a:noFill/>
        </p:spPr>
        <p:txBody>
          <a:bodyPr wrap="square" lIns="0" tIns="0" rIns="0" bIns="0" rtlCol="0">
            <a:spAutoFit/>
          </a:bodyP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spcBef>
                <a:spcPts val="500"/>
              </a:spcBef>
            </a:pPr>
            <a:r>
              <a:rPr lang="en-GB" sz="2800" dirty="0">
                <a:solidFill>
                  <a:schemeClr val="accent6"/>
                </a:solidFill>
              </a:rPr>
              <a:t>5</a:t>
            </a:r>
          </a:p>
        </p:txBody>
      </p:sp>
      <p:cxnSp>
        <p:nvCxnSpPr>
          <p:cNvPr id="54" name="Straight Connector 53"/>
          <p:cNvCxnSpPr/>
          <p:nvPr/>
        </p:nvCxnSpPr>
        <p:spPr bwMode="gray">
          <a:xfrm flipV="1">
            <a:off x="870931" y="4647973"/>
            <a:ext cx="5669280" cy="14179"/>
          </a:xfrm>
          <a:prstGeom prst="line">
            <a:avLst/>
          </a:prstGeom>
          <a:ln w="12700">
            <a:solidFill>
              <a:srgbClr val="C0000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171503" y="5615793"/>
            <a:ext cx="726830" cy="369332"/>
          </a:xfrm>
          <a:prstGeom prst="rect">
            <a:avLst/>
          </a:prstGeom>
        </p:spPr>
        <p:txBody>
          <a:bodyPr wrap="square">
            <a:spAutoFit/>
          </a:bodyPr>
          <a:lstStyle/>
          <a:p>
            <a:pPr>
              <a:spcBef>
                <a:spcPts val="500"/>
              </a:spcBef>
            </a:pPr>
            <a:r>
              <a:rPr lang="en-US" sz="1800" dirty="0" smtClean="0">
                <a:solidFill>
                  <a:srgbClr val="C00000"/>
                </a:solidFill>
              </a:rPr>
              <a:t>3X</a:t>
            </a:r>
            <a:endParaRPr lang="en-US" sz="1800" dirty="0">
              <a:solidFill>
                <a:srgbClr val="C00000"/>
              </a:solidFill>
            </a:endParaRPr>
          </a:p>
        </p:txBody>
      </p:sp>
      <p:sp>
        <p:nvSpPr>
          <p:cNvPr id="34" name="Text Placeholder 1"/>
          <p:cNvSpPr txBox="1">
            <a:spLocks/>
          </p:cNvSpPr>
          <p:nvPr/>
        </p:nvSpPr>
        <p:spPr bwMode="gray">
          <a:xfrm>
            <a:off x="967262" y="5968376"/>
            <a:ext cx="1149405" cy="8309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900" dirty="0" smtClean="0"/>
              <a:t>Commercially-insured patients with a high deductible are three times more likely to be turned over to collections.</a:t>
            </a:r>
          </a:p>
        </p:txBody>
      </p:sp>
      <p:sp>
        <p:nvSpPr>
          <p:cNvPr id="8" name="Rectangle 7"/>
          <p:cNvSpPr/>
          <p:nvPr/>
        </p:nvSpPr>
        <p:spPr>
          <a:xfrm>
            <a:off x="783290" y="2150865"/>
            <a:ext cx="5747374" cy="430887"/>
          </a:xfrm>
          <a:prstGeom prst="rect">
            <a:avLst/>
          </a:prstGeom>
        </p:spPr>
        <p:txBody>
          <a:bodyPr wrap="square">
            <a:spAutoFit/>
          </a:bodyPr>
          <a:lstStyle/>
          <a:p>
            <a:r>
              <a:rPr lang="en-US" sz="1100" i="1" dirty="0" smtClean="0"/>
              <a:t>Almost double the number of patients with high-deductibles report being confused about bills compared with all other patients.</a:t>
            </a:r>
            <a:endParaRPr lang="en-US" sz="1100" i="1" dirty="0"/>
          </a:p>
        </p:txBody>
      </p:sp>
      <p:sp>
        <p:nvSpPr>
          <p:cNvPr id="10" name="Rectangle 9"/>
          <p:cNvSpPr/>
          <p:nvPr/>
        </p:nvSpPr>
        <p:spPr>
          <a:xfrm>
            <a:off x="2335307" y="2669053"/>
            <a:ext cx="4468961" cy="1541448"/>
          </a:xfrm>
          <a:prstGeom prst="rect">
            <a:avLst/>
          </a:prstGeom>
        </p:spPr>
        <p:txBody>
          <a:bodyPr wrap="square">
            <a:spAutoFit/>
          </a:bodyPr>
          <a:lstStyle/>
          <a:p>
            <a:pPr>
              <a:spcBef>
                <a:spcPts val="500"/>
              </a:spcBef>
            </a:pPr>
            <a:r>
              <a:rPr lang="en-US" sz="1000" dirty="0"/>
              <a:t>Patient billing can be </a:t>
            </a:r>
            <a:r>
              <a:rPr lang="en-US" sz="1000" dirty="0" smtClean="0"/>
              <a:t>complicated and laced with medical jargon. </a:t>
            </a:r>
            <a:r>
              <a:rPr lang="en-US" sz="1000" dirty="0"/>
              <a:t>S</a:t>
            </a:r>
            <a:r>
              <a:rPr lang="en-US" sz="1000" dirty="0" smtClean="0"/>
              <a:t>urvey data show that patients </a:t>
            </a:r>
            <a:r>
              <a:rPr lang="en-US" sz="1000" dirty="0"/>
              <a:t>with the largest share of financial responsibility were </a:t>
            </a:r>
            <a:r>
              <a:rPr lang="en-US" sz="1000" dirty="0" smtClean="0"/>
              <a:t>those </a:t>
            </a:r>
            <a:r>
              <a:rPr lang="en-US" sz="1000" dirty="0"/>
              <a:t>most likely to </a:t>
            </a:r>
            <a:r>
              <a:rPr lang="en-US" sz="1000" dirty="0" smtClean="0"/>
              <a:t>report confusion. Complex or convoluted bills may cause patients to delay, or even </a:t>
            </a:r>
            <a:r>
              <a:rPr lang="en-US" sz="1000" dirty="0"/>
              <a:t>skip </a:t>
            </a:r>
            <a:r>
              <a:rPr lang="en-US" sz="1000" dirty="0" smtClean="0"/>
              <a:t>payment, negatively impacting hospital collections. </a:t>
            </a:r>
          </a:p>
          <a:p>
            <a:pPr>
              <a:spcBef>
                <a:spcPts val="500"/>
              </a:spcBef>
            </a:pPr>
            <a:r>
              <a:rPr lang="en-US" sz="1000" dirty="0" smtClean="0"/>
              <a:t>Revenue cycle leaders should push for accurate</a:t>
            </a:r>
            <a:r>
              <a:rPr lang="en-US" sz="1000" dirty="0"/>
              <a:t>, consumer-friendly language to ensure each patient understands their financial </a:t>
            </a:r>
            <a:r>
              <a:rPr lang="en-US" sz="1000" dirty="0" smtClean="0"/>
              <a:t>obligation, and also ensure bills include </a:t>
            </a:r>
            <a:r>
              <a:rPr lang="en-US" sz="1000" dirty="0"/>
              <a:t>information </a:t>
            </a:r>
            <a:r>
              <a:rPr lang="en-US" sz="1000" dirty="0" smtClean="0"/>
              <a:t>to direct patient questions </a:t>
            </a:r>
            <a:r>
              <a:rPr lang="en-US" sz="1000" dirty="0"/>
              <a:t>to a financial counselor or call center.</a:t>
            </a:r>
          </a:p>
        </p:txBody>
      </p:sp>
      <p:sp>
        <p:nvSpPr>
          <p:cNvPr id="37" name="Text Placeholder 6"/>
          <p:cNvSpPr>
            <a:spLocks noGrp="1"/>
          </p:cNvSpPr>
          <p:nvPr>
            <p:ph type="body" sz="quarter" idx="4294967295"/>
          </p:nvPr>
        </p:nvSpPr>
        <p:spPr>
          <a:xfrm>
            <a:off x="457200" y="9417195"/>
            <a:ext cx="3272391" cy="108441"/>
          </a:xfrm>
          <a:prstGeom prst="rect">
            <a:avLst/>
          </a:prstGeom>
        </p:spPr>
        <p:txBody>
          <a:bodyPr/>
          <a:lstStyle/>
          <a:p>
            <a:pPr marL="0" indent="0">
              <a:buNone/>
            </a:pPr>
            <a:r>
              <a:rPr lang="en-US" sz="500" dirty="0" smtClean="0"/>
              <a:t>1) High deductible health plan defined </a:t>
            </a:r>
            <a:r>
              <a:rPr lang="en-US" sz="500" dirty="0"/>
              <a:t>as commercial plans reaching an annual deductible of at least </a:t>
            </a:r>
            <a:r>
              <a:rPr lang="en-US" sz="500" dirty="0" smtClean="0"/>
              <a:t>$2,500.</a:t>
            </a:r>
            <a:endParaRPr lang="en-US" sz="500" dirty="0"/>
          </a:p>
        </p:txBody>
      </p:sp>
      <p:sp>
        <p:nvSpPr>
          <p:cNvPr id="38" name="Text Placeholder 4"/>
          <p:cNvSpPr>
            <a:spLocks noGrp="1"/>
          </p:cNvSpPr>
          <p:nvPr>
            <p:ph type="body" sz="quarter" idx="27"/>
          </p:nvPr>
        </p:nvSpPr>
        <p:spPr>
          <a:xfrm>
            <a:off x="5577577" y="9380965"/>
            <a:ext cx="1737623" cy="150370"/>
          </a:xfrm>
        </p:spPr>
        <p:txBody>
          <a:bodyPr/>
          <a:lstStyle/>
          <a:p>
            <a:r>
              <a:rPr lang="en-US" dirty="0" smtClean="0"/>
              <a:t>Source: 2018 Consumer Financial Experience Survey: Revenue Cycle Advancement Center interviews and analysis.</a:t>
            </a:r>
            <a:endParaRPr lang="en-US" dirty="0"/>
          </a:p>
        </p:txBody>
      </p:sp>
      <p:sp>
        <p:nvSpPr>
          <p:cNvPr id="13" name="Rectangle 12"/>
          <p:cNvSpPr/>
          <p:nvPr/>
        </p:nvSpPr>
        <p:spPr>
          <a:xfrm>
            <a:off x="803356" y="4194282"/>
            <a:ext cx="5790691" cy="461665"/>
          </a:xfrm>
          <a:prstGeom prst="rect">
            <a:avLst/>
          </a:prstGeom>
        </p:spPr>
        <p:txBody>
          <a:bodyPr wrap="square">
            <a:spAutoFit/>
          </a:bodyPr>
          <a:lstStyle/>
          <a:p>
            <a:r>
              <a:rPr lang="en-US" sz="1200" b="1" dirty="0" smtClean="0"/>
              <a:t>Patients with high deductibles are much more </a:t>
            </a:r>
            <a:r>
              <a:rPr lang="en-US" sz="1200" b="1" dirty="0"/>
              <a:t>likely to be turned over to </a:t>
            </a:r>
            <a:r>
              <a:rPr lang="en-US" sz="1200" b="1" dirty="0" smtClean="0"/>
              <a:t>a collection agency.</a:t>
            </a:r>
            <a:endParaRPr lang="en-US" sz="1200" b="1" dirty="0"/>
          </a:p>
        </p:txBody>
      </p:sp>
      <p:sp>
        <p:nvSpPr>
          <p:cNvPr id="14" name="Rectangle 13"/>
          <p:cNvSpPr/>
          <p:nvPr/>
        </p:nvSpPr>
        <p:spPr>
          <a:xfrm>
            <a:off x="2335307" y="5251536"/>
            <a:ext cx="4297131" cy="1233671"/>
          </a:xfrm>
          <a:prstGeom prst="rect">
            <a:avLst/>
          </a:prstGeom>
        </p:spPr>
        <p:txBody>
          <a:bodyPr wrap="square">
            <a:spAutoFit/>
          </a:bodyPr>
          <a:lstStyle/>
          <a:p>
            <a:pPr>
              <a:spcBef>
                <a:spcPts val="500"/>
              </a:spcBef>
            </a:pPr>
            <a:r>
              <a:rPr lang="en-US" sz="1000" dirty="0" smtClean="0"/>
              <a:t>With deductibles that may reach well into the thousands of dollars under high-deductible plans, patients may struggle to pay their balance.</a:t>
            </a:r>
            <a:endParaRPr lang="en-US" sz="1000" dirty="0"/>
          </a:p>
          <a:p>
            <a:pPr>
              <a:spcBef>
                <a:spcPts val="500"/>
              </a:spcBef>
            </a:pPr>
            <a:r>
              <a:rPr lang="en-US" sz="1000" dirty="0"/>
              <a:t>Customized payment plans are particularly crucial for the high deductible population. Allowing patients to choose from a curated selection of payment plans turns that large lump sum into a series of accessible payments. These plans decrease the patient’s financial anxiety and ultimately empower patients who may not otherwise pay their bill.</a:t>
            </a:r>
          </a:p>
        </p:txBody>
      </p:sp>
      <p:sp>
        <p:nvSpPr>
          <p:cNvPr id="15" name="Rectangle 14"/>
          <p:cNvSpPr/>
          <p:nvPr/>
        </p:nvSpPr>
        <p:spPr>
          <a:xfrm>
            <a:off x="777955" y="4691594"/>
            <a:ext cx="5697715" cy="430887"/>
          </a:xfrm>
          <a:prstGeom prst="rect">
            <a:avLst/>
          </a:prstGeom>
        </p:spPr>
        <p:txBody>
          <a:bodyPr wrap="square">
            <a:spAutoFit/>
          </a:bodyPr>
          <a:lstStyle/>
          <a:p>
            <a:r>
              <a:rPr lang="en-US" sz="1100" i="1" dirty="0"/>
              <a:t>29% of </a:t>
            </a:r>
            <a:r>
              <a:rPr lang="en-US" sz="1100" i="1" dirty="0" smtClean="0"/>
              <a:t>high-deductible </a:t>
            </a:r>
            <a:r>
              <a:rPr lang="en-US" sz="1100" i="1" dirty="0"/>
              <a:t>patients were turned over to collections compared to 0% of traditional Medicare, Medicaid, and commercially-insured </a:t>
            </a:r>
            <a:r>
              <a:rPr lang="en-US" sz="1100" i="1" dirty="0" smtClean="0"/>
              <a:t>low-deductible </a:t>
            </a:r>
            <a:r>
              <a:rPr lang="en-US" sz="1100" i="1" dirty="0"/>
              <a:t>patients.</a:t>
            </a:r>
          </a:p>
        </p:txBody>
      </p:sp>
    </p:spTree>
    <p:extLst>
      <p:ext uri="{BB962C8B-B14F-4D97-AF65-F5344CB8AC3E}">
        <p14:creationId xmlns:p14="http://schemas.microsoft.com/office/powerpoint/2010/main" val="419651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159927" y="7252447"/>
            <a:ext cx="418017" cy="341381"/>
          </a:xfrm>
          <a:prstGeom prst="rect">
            <a:avLst/>
          </a:prstGeom>
        </p:spPr>
      </p:pic>
      <p:sp>
        <p:nvSpPr>
          <p:cNvPr id="2" name="Title 1"/>
          <p:cNvSpPr>
            <a:spLocks noGrp="1"/>
          </p:cNvSpPr>
          <p:nvPr>
            <p:ph type="title"/>
          </p:nvPr>
        </p:nvSpPr>
        <p:spPr bwMode="gray"/>
        <p:txBody>
          <a:bodyPr/>
          <a:lstStyle/>
          <a:p>
            <a:r>
              <a:rPr lang="en-US" dirty="0" smtClean="0"/>
              <a:t>The Patient Financial Journey: All Survey Respondents</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7" name="Rectangle 6"/>
          <p:cNvSpPr/>
          <p:nvPr/>
        </p:nvSpPr>
        <p:spPr bwMode="gray">
          <a:xfrm>
            <a:off x="702842" y="2437619"/>
            <a:ext cx="803232" cy="6970190"/>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2" name="Text Placeholder 7"/>
          <p:cNvSpPr txBox="1">
            <a:spLocks/>
          </p:cNvSpPr>
          <p:nvPr/>
        </p:nvSpPr>
        <p:spPr bwMode="gray">
          <a:xfrm>
            <a:off x="411761" y="1377723"/>
            <a:ext cx="6991402" cy="711306"/>
          </a:xfrm>
          <a:prstGeom prst="rect">
            <a:avLst/>
          </a:prstGeom>
        </p:spPr>
        <p:txBody>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dirty="0" smtClean="0"/>
              <a:t>This profile examines preferences of the entire survey population, showing patient preferences at each step of the patient financial journey, a series of six critical flashpoints identified by previous RCAC research. Hospitals and health systems should use this information to prioritize and/or invest in the financial tools that patients most value.</a:t>
            </a:r>
            <a:endParaRPr lang="en-US" dirty="0"/>
          </a:p>
        </p:txBody>
      </p:sp>
      <p:sp>
        <p:nvSpPr>
          <p:cNvPr id="18" name="Oval 17"/>
          <p:cNvSpPr>
            <a:spLocks noChangeAspect="1"/>
          </p:cNvSpPr>
          <p:nvPr/>
        </p:nvSpPr>
        <p:spPr bwMode="gray">
          <a:xfrm rot="16200000">
            <a:off x="1007730" y="252762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2" name="Rectangle 41"/>
          <p:cNvSpPr/>
          <p:nvPr/>
        </p:nvSpPr>
        <p:spPr bwMode="gray">
          <a:xfrm rot="16200000">
            <a:off x="1211025" y="2632058"/>
            <a:ext cx="986479"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TextBox 22"/>
          <p:cNvSpPr txBox="1"/>
          <p:nvPr/>
        </p:nvSpPr>
        <p:spPr bwMode="gray">
          <a:xfrm>
            <a:off x="1593560" y="2428700"/>
            <a:ext cx="4601256" cy="169277"/>
          </a:xfrm>
          <a:prstGeom prst="rect">
            <a:avLst/>
          </a:prstGeom>
          <a:noFill/>
        </p:spPr>
        <p:txBody>
          <a:bodyPr wrap="square" lIns="0" tIns="0" rIns="0" bIns="0" rtlCol="0">
            <a:spAutoFit/>
          </a:bodyPr>
          <a:lstStyle/>
          <a:p>
            <a:pPr defTabSz="640080">
              <a:spcBef>
                <a:spcPts val="500"/>
              </a:spcBef>
            </a:pPr>
            <a:r>
              <a:rPr lang="en-US" sz="1100" b="1" dirty="0" smtClean="0"/>
              <a:t>Whom Should I Choose?</a:t>
            </a:r>
          </a:p>
        </p:txBody>
      </p:sp>
      <p:sp>
        <p:nvSpPr>
          <p:cNvPr id="24" name="TextBox 23"/>
          <p:cNvSpPr txBox="1"/>
          <p:nvPr/>
        </p:nvSpPr>
        <p:spPr bwMode="gray">
          <a:xfrm>
            <a:off x="1589324" y="2617676"/>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Price Shoppers</a:t>
            </a:r>
            <a:r>
              <a:rPr lang="en-US" sz="1000" i="1" baseline="30000" dirty="0">
                <a:solidFill>
                  <a:schemeClr val="accent3"/>
                </a:solidFill>
              </a:rPr>
              <a:t>2</a:t>
            </a:r>
            <a:r>
              <a:rPr lang="en-US" sz="1000" i="1" dirty="0" smtClean="0">
                <a:solidFill>
                  <a:schemeClr val="accent3"/>
                </a:solidFill>
              </a:rPr>
              <a:t> Ask Their Physician </a:t>
            </a:r>
            <a:r>
              <a:rPr lang="en-US" sz="1000" i="1" dirty="0">
                <a:solidFill>
                  <a:schemeClr val="accent3"/>
                </a:solidFill>
              </a:rPr>
              <a:t>f</a:t>
            </a:r>
            <a:r>
              <a:rPr lang="en-US" sz="1000" i="1" dirty="0" smtClean="0">
                <a:solidFill>
                  <a:schemeClr val="accent3"/>
                </a:solidFill>
              </a:rPr>
              <a:t>or Prices</a:t>
            </a:r>
          </a:p>
        </p:txBody>
      </p:sp>
      <p:sp>
        <p:nvSpPr>
          <p:cNvPr id="43" name="Oval 42"/>
          <p:cNvSpPr>
            <a:spLocks noChangeAspect="1"/>
          </p:cNvSpPr>
          <p:nvPr/>
        </p:nvSpPr>
        <p:spPr bwMode="gray">
          <a:xfrm rot="16200000">
            <a:off x="1007059" y="373697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Rectangle 9"/>
          <p:cNvSpPr/>
          <p:nvPr/>
        </p:nvSpPr>
        <p:spPr bwMode="gray">
          <a:xfrm rot="16200000">
            <a:off x="1130334" y="3963077"/>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6" name="TextBox 25"/>
          <p:cNvSpPr txBox="1"/>
          <p:nvPr/>
        </p:nvSpPr>
        <p:spPr bwMode="gray">
          <a:xfrm>
            <a:off x="1599943" y="3686276"/>
            <a:ext cx="4601256" cy="169277"/>
          </a:xfrm>
          <a:prstGeom prst="rect">
            <a:avLst/>
          </a:prstGeom>
          <a:noFill/>
        </p:spPr>
        <p:txBody>
          <a:bodyPr wrap="square" lIns="0" tIns="0" rIns="0" bIns="0" rtlCol="0">
            <a:spAutoFit/>
          </a:bodyPr>
          <a:lstStyle/>
          <a:p>
            <a:pPr defTabSz="640080">
              <a:spcBef>
                <a:spcPts val="500"/>
              </a:spcBef>
            </a:pPr>
            <a:r>
              <a:rPr lang="en-US" sz="1100" b="1" dirty="0" smtClean="0"/>
              <a:t>How Much Will I Have to Pay?</a:t>
            </a:r>
          </a:p>
        </p:txBody>
      </p:sp>
      <p:sp>
        <p:nvSpPr>
          <p:cNvPr id="27" name="TextBox 26"/>
          <p:cNvSpPr txBox="1"/>
          <p:nvPr/>
        </p:nvSpPr>
        <p:spPr bwMode="gray">
          <a:xfrm>
            <a:off x="1592890" y="3879037"/>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Even Non-Price Shoppers Want to Budget for Their Care</a:t>
            </a:r>
          </a:p>
        </p:txBody>
      </p:sp>
      <p:sp>
        <p:nvSpPr>
          <p:cNvPr id="44" name="Oval 43"/>
          <p:cNvSpPr>
            <a:spLocks noChangeAspect="1"/>
          </p:cNvSpPr>
          <p:nvPr/>
        </p:nvSpPr>
        <p:spPr bwMode="gray">
          <a:xfrm rot="16200000">
            <a:off x="991497" y="541130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5" name="Rectangle 44"/>
          <p:cNvSpPr/>
          <p:nvPr/>
        </p:nvSpPr>
        <p:spPr bwMode="gray">
          <a:xfrm rot="16200000">
            <a:off x="1133609" y="5537391"/>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TextBox 28"/>
          <p:cNvSpPr txBox="1"/>
          <p:nvPr/>
        </p:nvSpPr>
        <p:spPr bwMode="gray">
          <a:xfrm>
            <a:off x="1569448" y="5288946"/>
            <a:ext cx="4601256" cy="169277"/>
          </a:xfrm>
          <a:prstGeom prst="rect">
            <a:avLst/>
          </a:prstGeom>
          <a:noFill/>
        </p:spPr>
        <p:txBody>
          <a:bodyPr wrap="square" lIns="0" tIns="0" rIns="0" bIns="0" rtlCol="0">
            <a:spAutoFit/>
          </a:bodyPr>
          <a:lstStyle/>
          <a:p>
            <a:pPr defTabSz="640080">
              <a:spcBef>
                <a:spcPts val="500"/>
              </a:spcBef>
            </a:pPr>
            <a:r>
              <a:rPr lang="en-US" sz="1100" b="1" dirty="0" smtClean="0"/>
              <a:t>Why/What Should I Pay Now?</a:t>
            </a:r>
          </a:p>
        </p:txBody>
      </p:sp>
      <p:sp>
        <p:nvSpPr>
          <p:cNvPr id="47" name="Oval 46"/>
          <p:cNvSpPr>
            <a:spLocks noChangeAspect="1"/>
          </p:cNvSpPr>
          <p:nvPr/>
        </p:nvSpPr>
        <p:spPr bwMode="gray">
          <a:xfrm rot="16200000">
            <a:off x="1007729" y="8218022"/>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8" name="Rectangle 47"/>
          <p:cNvSpPr/>
          <p:nvPr/>
        </p:nvSpPr>
        <p:spPr bwMode="gray">
          <a:xfrm rot="16200000">
            <a:off x="1130334" y="8356589"/>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4" name="Text Placeholder 2"/>
          <p:cNvSpPr>
            <a:spLocks noGrp="1"/>
          </p:cNvSpPr>
          <p:nvPr>
            <p:ph type="body" sz="quarter" idx="25"/>
          </p:nvPr>
        </p:nvSpPr>
        <p:spPr bwMode="gray">
          <a:xfrm>
            <a:off x="457200" y="1135856"/>
            <a:ext cx="6858412" cy="230832"/>
          </a:xfrm>
        </p:spPr>
        <p:txBody>
          <a:bodyPr/>
          <a:lstStyle/>
          <a:p>
            <a:r>
              <a:rPr lang="en-US" dirty="0" smtClean="0"/>
              <a:t>Whether to Budget or Price Shop, Patients Want a Pre-Care Price Estimate</a:t>
            </a:r>
          </a:p>
        </p:txBody>
      </p:sp>
      <p:sp>
        <p:nvSpPr>
          <p:cNvPr id="35" name="TextBox 34"/>
          <p:cNvSpPr txBox="1"/>
          <p:nvPr/>
        </p:nvSpPr>
        <p:spPr bwMode="gray">
          <a:xfrm>
            <a:off x="511209" y="1954903"/>
            <a:ext cx="5567824" cy="169277"/>
          </a:xfrm>
          <a:prstGeom prst="rect">
            <a:avLst/>
          </a:prstGeom>
          <a:noFill/>
        </p:spPr>
        <p:txBody>
          <a:bodyPr wrap="square" lIns="0" tIns="0" rIns="0" bIns="0" rtlCol="0">
            <a:spAutoFit/>
          </a:bodyPr>
          <a:lstStyle/>
          <a:p>
            <a:r>
              <a:rPr lang="en-US" sz="1100" b="1" dirty="0" smtClean="0"/>
              <a:t>The Patient Financial Journey</a:t>
            </a:r>
          </a:p>
        </p:txBody>
      </p:sp>
      <p:sp>
        <p:nvSpPr>
          <p:cNvPr id="46" name="Rectangle 45"/>
          <p:cNvSpPr/>
          <p:nvPr/>
        </p:nvSpPr>
        <p:spPr bwMode="gray">
          <a:xfrm>
            <a:off x="2950935" y="2861066"/>
            <a:ext cx="1372082" cy="646331"/>
          </a:xfrm>
          <a:prstGeom prst="rect">
            <a:avLst/>
          </a:prstGeom>
        </p:spPr>
        <p:txBody>
          <a:bodyPr wrap="square" lIns="0" tIns="0" rIns="0" bIns="0">
            <a:spAutoFit/>
          </a:bodyPr>
          <a:lstStyle/>
          <a:p>
            <a:pPr>
              <a:spcBef>
                <a:spcPts val="500"/>
              </a:spcBef>
            </a:pPr>
            <a:r>
              <a:rPr lang="en-US" sz="2200" dirty="0" smtClean="0">
                <a:solidFill>
                  <a:schemeClr val="accent6"/>
                </a:solidFill>
              </a:rPr>
              <a:t>18%          </a:t>
            </a:r>
            <a:r>
              <a:rPr lang="en-US" sz="1000" dirty="0" smtClean="0">
                <a:solidFill>
                  <a:schemeClr val="accent4"/>
                </a:solidFill>
              </a:rPr>
              <a:t>of patients compared prices among providers</a:t>
            </a: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770249" y="2920143"/>
            <a:ext cx="92537" cy="201168"/>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679906" y="2920143"/>
            <a:ext cx="76700" cy="201168"/>
          </a:xfrm>
          <a:prstGeom prst="rect">
            <a:avLst/>
          </a:prstGeom>
        </p:spPr>
      </p:pic>
      <p:pic>
        <p:nvPicPr>
          <p:cNvPr id="51" name="Picture 5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966772" y="2920143"/>
            <a:ext cx="92537" cy="201168"/>
          </a:xfrm>
          <a:prstGeom prst="rect">
            <a:avLst/>
          </a:prstGeom>
        </p:spPr>
      </p:pic>
      <p:pic>
        <p:nvPicPr>
          <p:cNvPr id="52" name="Picture 5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876429" y="2920143"/>
            <a:ext cx="76700" cy="201168"/>
          </a:xfrm>
          <a:prstGeom prst="rect">
            <a:avLst/>
          </a:prstGeom>
        </p:spPr>
      </p:pic>
      <p:pic>
        <p:nvPicPr>
          <p:cNvPr id="53" name="Picture 5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163295" y="2920143"/>
            <a:ext cx="92537" cy="201168"/>
          </a:xfrm>
          <a:prstGeom prst="rect">
            <a:avLst/>
          </a:prstGeom>
        </p:spPr>
      </p:pic>
      <p:pic>
        <p:nvPicPr>
          <p:cNvPr id="54" name="Picture 5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72952" y="2920143"/>
            <a:ext cx="76700" cy="201168"/>
          </a:xfrm>
          <a:prstGeom prst="rect">
            <a:avLst/>
          </a:prstGeom>
        </p:spPr>
      </p:pic>
      <p:pic>
        <p:nvPicPr>
          <p:cNvPr id="55" name="Picture 5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359818" y="2920143"/>
            <a:ext cx="92537" cy="201168"/>
          </a:xfrm>
          <a:prstGeom prst="rect">
            <a:avLst/>
          </a:prstGeom>
        </p:spPr>
      </p:pic>
      <p:pic>
        <p:nvPicPr>
          <p:cNvPr id="56" name="Picture 5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269475" y="2920143"/>
            <a:ext cx="76700" cy="201168"/>
          </a:xfrm>
          <a:prstGeom prst="rect">
            <a:avLst/>
          </a:prstGeom>
        </p:spPr>
      </p:pic>
      <p:pic>
        <p:nvPicPr>
          <p:cNvPr id="57" name="Picture 5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56341" y="2920143"/>
            <a:ext cx="92537" cy="201168"/>
          </a:xfrm>
          <a:prstGeom prst="rect">
            <a:avLst/>
          </a:prstGeom>
        </p:spPr>
      </p:pic>
      <p:pic>
        <p:nvPicPr>
          <p:cNvPr id="58" name="Picture 5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465998" y="2920143"/>
            <a:ext cx="76700" cy="201168"/>
          </a:xfrm>
          <a:prstGeom prst="rect">
            <a:avLst/>
          </a:prstGeom>
        </p:spPr>
      </p:pic>
      <p:pic>
        <p:nvPicPr>
          <p:cNvPr id="59" name="Picture 5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752867" y="2920143"/>
            <a:ext cx="92537" cy="201168"/>
          </a:xfrm>
          <a:prstGeom prst="rect">
            <a:avLst/>
          </a:prstGeom>
        </p:spPr>
      </p:pic>
      <p:pic>
        <p:nvPicPr>
          <p:cNvPr id="60" name="Picture 5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62521" y="2920143"/>
            <a:ext cx="76700" cy="201168"/>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770249" y="3165341"/>
            <a:ext cx="92537" cy="201168"/>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679906" y="3165341"/>
            <a:ext cx="76700" cy="201168"/>
          </a:xfrm>
          <a:prstGeom prst="rect">
            <a:avLst/>
          </a:prstGeom>
        </p:spPr>
      </p:pic>
      <p:pic>
        <p:nvPicPr>
          <p:cNvPr id="63" name="Picture 6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966772" y="3165341"/>
            <a:ext cx="92537" cy="201168"/>
          </a:xfrm>
          <a:prstGeom prst="rect">
            <a:avLst/>
          </a:prstGeom>
        </p:spPr>
      </p:pic>
      <p:pic>
        <p:nvPicPr>
          <p:cNvPr id="64" name="Picture 63"/>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876429" y="3165341"/>
            <a:ext cx="76700" cy="201168"/>
          </a:xfrm>
          <a:prstGeom prst="rect">
            <a:avLst/>
          </a:prstGeom>
        </p:spPr>
      </p:pic>
      <p:pic>
        <p:nvPicPr>
          <p:cNvPr id="65" name="Picture 6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163295" y="3165341"/>
            <a:ext cx="92537" cy="201168"/>
          </a:xfrm>
          <a:prstGeom prst="rect">
            <a:avLst/>
          </a:prstGeom>
        </p:spPr>
      </p:pic>
      <p:pic>
        <p:nvPicPr>
          <p:cNvPr id="66" name="Picture 6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72952" y="3165341"/>
            <a:ext cx="76700" cy="201168"/>
          </a:xfrm>
          <a:prstGeom prst="rect">
            <a:avLst/>
          </a:prstGeom>
        </p:spPr>
      </p:pic>
      <p:pic>
        <p:nvPicPr>
          <p:cNvPr id="67" name="Picture 6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359818" y="3165341"/>
            <a:ext cx="92537" cy="201168"/>
          </a:xfrm>
          <a:prstGeom prst="rect">
            <a:avLst/>
          </a:prstGeom>
        </p:spPr>
      </p:pic>
      <p:pic>
        <p:nvPicPr>
          <p:cNvPr id="68" name="Picture 6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269475" y="3165341"/>
            <a:ext cx="76700" cy="201168"/>
          </a:xfrm>
          <a:prstGeom prst="rect">
            <a:avLst/>
          </a:prstGeom>
        </p:spPr>
      </p:pic>
      <p:pic>
        <p:nvPicPr>
          <p:cNvPr id="69" name="Picture 6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56341" y="3165341"/>
            <a:ext cx="92537" cy="201168"/>
          </a:xfrm>
          <a:prstGeom prst="rect">
            <a:avLst/>
          </a:prstGeom>
        </p:spPr>
      </p:pic>
      <p:pic>
        <p:nvPicPr>
          <p:cNvPr id="70" name="Picture 6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465998" y="3165341"/>
            <a:ext cx="76700" cy="201168"/>
          </a:xfrm>
          <a:prstGeom prst="rect">
            <a:avLst/>
          </a:prstGeom>
        </p:spPr>
      </p:pic>
      <p:pic>
        <p:nvPicPr>
          <p:cNvPr id="71" name="Picture 7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752867" y="3165341"/>
            <a:ext cx="92537" cy="201168"/>
          </a:xfrm>
          <a:prstGeom prst="rect">
            <a:avLst/>
          </a:prstGeom>
        </p:spPr>
      </p:pic>
      <p:pic>
        <p:nvPicPr>
          <p:cNvPr id="72" name="Picture 7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62521" y="3165341"/>
            <a:ext cx="76700" cy="201168"/>
          </a:xfrm>
          <a:prstGeom prst="rect">
            <a:avLst/>
          </a:prstGeom>
        </p:spPr>
      </p:pic>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429" y="2907207"/>
            <a:ext cx="471489" cy="446343"/>
          </a:xfrm>
          <a:prstGeom prst="rect">
            <a:avLst/>
          </a:prstGeom>
        </p:spPr>
      </p:pic>
      <p:sp>
        <p:nvSpPr>
          <p:cNvPr id="90" name="Line Callout 1 89"/>
          <p:cNvSpPr/>
          <p:nvPr/>
        </p:nvSpPr>
        <p:spPr bwMode="gray">
          <a:xfrm>
            <a:off x="5150771" y="2875266"/>
            <a:ext cx="2164429" cy="507831"/>
          </a:xfrm>
          <a:prstGeom prst="borderCallout1">
            <a:avLst>
              <a:gd name="adj1" fmla="val 59903"/>
              <a:gd name="adj2" fmla="val 1896"/>
              <a:gd name="adj3" fmla="val 60288"/>
              <a:gd name="adj4" fmla="val -1268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Price shoppers are </a:t>
            </a:r>
            <a:r>
              <a:rPr lang="en-US" sz="900" b="1" dirty="0" smtClean="0">
                <a:solidFill>
                  <a:schemeClr val="bg1"/>
                </a:solidFill>
              </a:rPr>
              <a:t>twice as likely</a:t>
            </a:r>
            <a:r>
              <a:rPr lang="en-US" sz="900" dirty="0" smtClean="0">
                <a:solidFill>
                  <a:schemeClr val="bg1"/>
                </a:solidFill>
              </a:rPr>
              <a:t> to ask their physician for price than call the hospital billing department</a:t>
            </a:r>
            <a:endParaRPr lang="en-US" sz="900" dirty="0">
              <a:solidFill>
                <a:schemeClr val="bg1"/>
              </a:solidFill>
            </a:endParaRPr>
          </a:p>
        </p:txBody>
      </p:sp>
      <p:graphicFrame>
        <p:nvGraphicFramePr>
          <p:cNvPr id="91" name="Chart 90"/>
          <p:cNvGraphicFramePr/>
          <p:nvPr>
            <p:extLst>
              <p:ext uri="{D42A27DB-BD31-4B8C-83A1-F6EECF244321}">
                <p14:modId xmlns:p14="http://schemas.microsoft.com/office/powerpoint/2010/main" val="1011790552"/>
              </p:ext>
            </p:extLst>
          </p:nvPr>
        </p:nvGraphicFramePr>
        <p:xfrm>
          <a:off x="1186815" y="4010752"/>
          <a:ext cx="1885312" cy="1229183"/>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7"/>
          <p:cNvSpPr/>
          <p:nvPr/>
        </p:nvSpPr>
        <p:spPr>
          <a:xfrm>
            <a:off x="1801080" y="4404973"/>
            <a:ext cx="768159" cy="400110"/>
          </a:xfrm>
          <a:prstGeom prst="rect">
            <a:avLst/>
          </a:prstGeom>
        </p:spPr>
        <p:txBody>
          <a:bodyPr wrap="none">
            <a:spAutoFit/>
          </a:bodyPr>
          <a:lstStyle/>
          <a:p>
            <a:r>
              <a:rPr lang="en-US" sz="2000" dirty="0" smtClean="0">
                <a:solidFill>
                  <a:schemeClr val="accent6"/>
                </a:solidFill>
              </a:rPr>
              <a:t>90% </a:t>
            </a:r>
            <a:endParaRPr lang="en-US" dirty="0"/>
          </a:p>
        </p:txBody>
      </p:sp>
      <p:sp>
        <p:nvSpPr>
          <p:cNvPr id="92" name="Rectangle 91"/>
          <p:cNvSpPr/>
          <p:nvPr/>
        </p:nvSpPr>
        <p:spPr bwMode="gray">
          <a:xfrm>
            <a:off x="2667475" y="4196901"/>
            <a:ext cx="1896383"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patients who consider knowing their price before care </a:t>
            </a:r>
            <a:r>
              <a:rPr lang="en-US" sz="1000" b="1" dirty="0" smtClean="0">
                <a:solidFill>
                  <a:schemeClr val="accent4"/>
                </a:solidFill>
              </a:rPr>
              <a:t>somewhat or extremely important</a:t>
            </a:r>
          </a:p>
        </p:txBody>
      </p:sp>
      <p:sp>
        <p:nvSpPr>
          <p:cNvPr id="95" name="TextBox 94"/>
          <p:cNvSpPr txBox="1"/>
          <p:nvPr/>
        </p:nvSpPr>
        <p:spPr bwMode="gray">
          <a:xfrm>
            <a:off x="1576657" y="5472237"/>
            <a:ext cx="5537100"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Are More Likely to Pay Their Total Obligation After Paying a Portion at Point-of-Service</a:t>
            </a:r>
          </a:p>
        </p:txBody>
      </p:sp>
      <p:sp>
        <p:nvSpPr>
          <p:cNvPr id="96" name="TextBox 95"/>
          <p:cNvSpPr txBox="1"/>
          <p:nvPr/>
        </p:nvSpPr>
        <p:spPr bwMode="gray">
          <a:xfrm>
            <a:off x="1602482" y="8042115"/>
            <a:ext cx="4601256" cy="169277"/>
          </a:xfrm>
          <a:prstGeom prst="rect">
            <a:avLst/>
          </a:prstGeom>
          <a:noFill/>
        </p:spPr>
        <p:txBody>
          <a:bodyPr wrap="square" lIns="0" tIns="0" rIns="0" bIns="0" rtlCol="0">
            <a:spAutoFit/>
          </a:bodyPr>
          <a:lstStyle/>
          <a:p>
            <a:pPr defTabSz="640080">
              <a:spcBef>
                <a:spcPts val="500"/>
              </a:spcBef>
            </a:pPr>
            <a:r>
              <a:rPr lang="en-US" sz="1100" b="1" dirty="0" smtClean="0"/>
              <a:t>How Can I Pay My Bill?</a:t>
            </a:r>
          </a:p>
        </p:txBody>
      </p:sp>
      <p:pic>
        <p:nvPicPr>
          <p:cNvPr id="98" name="Picture 97"/>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1260333" y="6972191"/>
            <a:ext cx="331838" cy="274320"/>
          </a:xfrm>
          <a:prstGeom prst="rect">
            <a:avLst/>
          </a:prstGeom>
        </p:spPr>
      </p:pic>
      <p:sp>
        <p:nvSpPr>
          <p:cNvPr id="97" name="Oval 96"/>
          <p:cNvSpPr>
            <a:spLocks noChangeAspect="1"/>
          </p:cNvSpPr>
          <p:nvPr/>
        </p:nvSpPr>
        <p:spPr bwMode="gray">
          <a:xfrm rot="16200000">
            <a:off x="1004272" y="669464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9" name="Rectangle 98"/>
          <p:cNvSpPr/>
          <p:nvPr/>
        </p:nvSpPr>
        <p:spPr bwMode="gray">
          <a:xfrm rot="16200000">
            <a:off x="1138841" y="6820526"/>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2" name="TextBox 31"/>
          <p:cNvSpPr txBox="1"/>
          <p:nvPr/>
        </p:nvSpPr>
        <p:spPr bwMode="gray">
          <a:xfrm>
            <a:off x="1586566" y="6547870"/>
            <a:ext cx="4601256" cy="169277"/>
          </a:xfrm>
          <a:prstGeom prst="rect">
            <a:avLst/>
          </a:prstGeom>
          <a:noFill/>
        </p:spPr>
        <p:txBody>
          <a:bodyPr wrap="square" lIns="0" tIns="0" rIns="0" bIns="0" rtlCol="0">
            <a:spAutoFit/>
          </a:bodyPr>
          <a:lstStyle/>
          <a:p>
            <a:pPr defTabSz="640080">
              <a:spcBef>
                <a:spcPts val="500"/>
              </a:spcBef>
            </a:pPr>
            <a:r>
              <a:rPr lang="en-US" sz="1100" b="1" dirty="0" smtClean="0"/>
              <a:t>What Do These Bills Even Mean?</a:t>
            </a:r>
          </a:p>
        </p:txBody>
      </p:sp>
      <p:sp>
        <p:nvSpPr>
          <p:cNvPr id="101" name="Line Callout 1 100"/>
          <p:cNvSpPr/>
          <p:nvPr/>
        </p:nvSpPr>
        <p:spPr bwMode="gray">
          <a:xfrm>
            <a:off x="5535773" y="5708595"/>
            <a:ext cx="1778825" cy="646331"/>
          </a:xfrm>
          <a:prstGeom prst="borderCallout1">
            <a:avLst>
              <a:gd name="adj1" fmla="val 59903"/>
              <a:gd name="adj2" fmla="val 1896"/>
              <a:gd name="adj3" fmla="val 60288"/>
              <a:gd name="adj4" fmla="val -1268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Patients are </a:t>
            </a:r>
            <a:r>
              <a:rPr lang="en-US" sz="900" b="1" dirty="0" smtClean="0">
                <a:solidFill>
                  <a:schemeClr val="bg1"/>
                </a:solidFill>
              </a:rPr>
              <a:t>twice as likely </a:t>
            </a:r>
            <a:r>
              <a:rPr lang="en-US" sz="900" dirty="0" smtClean="0">
                <a:solidFill>
                  <a:schemeClr val="bg1"/>
                </a:solidFill>
              </a:rPr>
              <a:t>to pay their total patient obligation after paying a portion at point-of-service</a:t>
            </a:r>
            <a:endParaRPr lang="en-US" sz="900" dirty="0">
              <a:solidFill>
                <a:schemeClr val="bg1"/>
              </a:solidFill>
            </a:endParaRPr>
          </a:p>
        </p:txBody>
      </p:sp>
      <p:sp>
        <p:nvSpPr>
          <p:cNvPr id="103" name="Rectangle 102"/>
          <p:cNvSpPr/>
          <p:nvPr/>
        </p:nvSpPr>
        <p:spPr bwMode="gray">
          <a:xfrm>
            <a:off x="2845403" y="5690728"/>
            <a:ext cx="1518697" cy="646331"/>
          </a:xfrm>
          <a:prstGeom prst="rect">
            <a:avLst/>
          </a:prstGeom>
        </p:spPr>
        <p:txBody>
          <a:bodyPr wrap="square" lIns="0" tIns="0" rIns="0" bIns="0">
            <a:spAutoFit/>
          </a:bodyPr>
          <a:lstStyle/>
          <a:p>
            <a:pPr>
              <a:spcBef>
                <a:spcPts val="500"/>
              </a:spcBef>
            </a:pPr>
            <a:r>
              <a:rPr lang="en-US" sz="2200" dirty="0" smtClean="0">
                <a:solidFill>
                  <a:schemeClr val="accent6"/>
                </a:solidFill>
              </a:rPr>
              <a:t>25%              </a:t>
            </a:r>
            <a:r>
              <a:rPr lang="en-US" sz="1000" dirty="0" smtClean="0">
                <a:solidFill>
                  <a:schemeClr val="accent4"/>
                </a:solidFill>
              </a:rPr>
              <a:t>of patients were asked for point-of-service payment</a:t>
            </a:r>
          </a:p>
        </p:txBody>
      </p:sp>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690286" y="5708436"/>
            <a:ext cx="92537" cy="201168"/>
          </a:xfrm>
          <a:prstGeom prst="rect">
            <a:avLst/>
          </a:prstGeom>
        </p:spPr>
      </p:pic>
      <p:pic>
        <p:nvPicPr>
          <p:cNvPr id="105" name="Picture 10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608652" y="5708436"/>
            <a:ext cx="76700" cy="201168"/>
          </a:xfrm>
          <a:prstGeom prst="rect">
            <a:avLst/>
          </a:prstGeom>
        </p:spPr>
      </p:pic>
      <p:pic>
        <p:nvPicPr>
          <p:cNvPr id="106" name="Picture 10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886809" y="5708436"/>
            <a:ext cx="92537" cy="201168"/>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796466" y="5708436"/>
            <a:ext cx="76700" cy="201168"/>
          </a:xfrm>
          <a:prstGeom prst="rect">
            <a:avLst/>
          </a:prstGeom>
        </p:spPr>
      </p:pic>
      <p:pic>
        <p:nvPicPr>
          <p:cNvPr id="108" name="Picture 10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83332" y="5708436"/>
            <a:ext cx="92537" cy="201168"/>
          </a:xfrm>
          <a:prstGeom prst="rect">
            <a:avLst/>
          </a:prstGeom>
        </p:spPr>
      </p:pic>
      <p:pic>
        <p:nvPicPr>
          <p:cNvPr id="109" name="Picture 10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992989" y="5708436"/>
            <a:ext cx="76700" cy="201168"/>
          </a:xfrm>
          <a:prstGeom prst="rect">
            <a:avLst/>
          </a:prstGeom>
        </p:spPr>
      </p:pic>
      <p:pic>
        <p:nvPicPr>
          <p:cNvPr id="110" name="Picture 10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279855" y="5708436"/>
            <a:ext cx="92537" cy="201168"/>
          </a:xfrm>
          <a:prstGeom prst="rect">
            <a:avLst/>
          </a:prstGeom>
        </p:spPr>
      </p:pic>
      <p:pic>
        <p:nvPicPr>
          <p:cNvPr id="111" name="Picture 11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189512" y="5708436"/>
            <a:ext cx="76700" cy="201168"/>
          </a:xfrm>
          <a:prstGeom prst="rect">
            <a:avLst/>
          </a:prstGeom>
        </p:spPr>
      </p:pic>
      <p:pic>
        <p:nvPicPr>
          <p:cNvPr id="112" name="Picture 11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476378" y="5708436"/>
            <a:ext cx="92537" cy="201168"/>
          </a:xfrm>
          <a:prstGeom prst="rect">
            <a:avLst/>
          </a:prstGeom>
        </p:spPr>
      </p:pic>
      <p:pic>
        <p:nvPicPr>
          <p:cNvPr id="113" name="Picture 11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386035" y="5708436"/>
            <a:ext cx="76700" cy="201168"/>
          </a:xfrm>
          <a:prstGeom prst="rect">
            <a:avLst/>
          </a:prstGeom>
        </p:spPr>
      </p:pic>
      <p:pic>
        <p:nvPicPr>
          <p:cNvPr id="114" name="Picture 11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72904" y="5708436"/>
            <a:ext cx="92537" cy="201168"/>
          </a:xfrm>
          <a:prstGeom prst="rect">
            <a:avLst/>
          </a:prstGeom>
        </p:spPr>
      </p:pic>
      <p:pic>
        <p:nvPicPr>
          <p:cNvPr id="115" name="Picture 1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82558" y="5708436"/>
            <a:ext cx="76700" cy="201168"/>
          </a:xfrm>
          <a:prstGeom prst="rect">
            <a:avLst/>
          </a:prstGeom>
        </p:spPr>
      </p:pic>
      <p:pic>
        <p:nvPicPr>
          <p:cNvPr id="116" name="Picture 11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1690286" y="5953634"/>
            <a:ext cx="92537" cy="201168"/>
          </a:xfrm>
          <a:prstGeom prst="rect">
            <a:avLst/>
          </a:prstGeom>
        </p:spPr>
      </p:pic>
      <p:pic>
        <p:nvPicPr>
          <p:cNvPr id="117" name="Picture 11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599943" y="5953634"/>
            <a:ext cx="76700" cy="201168"/>
          </a:xfrm>
          <a:prstGeom prst="rect">
            <a:avLst/>
          </a:prstGeom>
        </p:spPr>
      </p:pic>
      <p:pic>
        <p:nvPicPr>
          <p:cNvPr id="118" name="Picture 11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886809" y="5953634"/>
            <a:ext cx="92537" cy="201168"/>
          </a:xfrm>
          <a:prstGeom prst="rect">
            <a:avLst/>
          </a:prstGeom>
        </p:spPr>
      </p:pic>
      <p:pic>
        <p:nvPicPr>
          <p:cNvPr id="119" name="Picture 1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1796466" y="5953634"/>
            <a:ext cx="76700" cy="201168"/>
          </a:xfrm>
          <a:prstGeom prst="rect">
            <a:avLst/>
          </a:prstGeom>
        </p:spPr>
      </p:pic>
      <p:pic>
        <p:nvPicPr>
          <p:cNvPr id="120" name="Picture 11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83332" y="5953634"/>
            <a:ext cx="92537" cy="201168"/>
          </a:xfrm>
          <a:prstGeom prst="rect">
            <a:avLst/>
          </a:prstGeom>
        </p:spPr>
      </p:pic>
      <p:pic>
        <p:nvPicPr>
          <p:cNvPr id="121" name="Picture 1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992989" y="5953634"/>
            <a:ext cx="76700" cy="201168"/>
          </a:xfrm>
          <a:prstGeom prst="rect">
            <a:avLst/>
          </a:prstGeom>
        </p:spPr>
      </p:pic>
      <p:pic>
        <p:nvPicPr>
          <p:cNvPr id="122" name="Picture 12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279855" y="5953634"/>
            <a:ext cx="92537" cy="201168"/>
          </a:xfrm>
          <a:prstGeom prst="rect">
            <a:avLst/>
          </a:prstGeom>
        </p:spPr>
      </p:pic>
      <p:pic>
        <p:nvPicPr>
          <p:cNvPr id="123" name="Picture 12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189512" y="5953634"/>
            <a:ext cx="76700" cy="201168"/>
          </a:xfrm>
          <a:prstGeom prst="rect">
            <a:avLst/>
          </a:prstGeom>
        </p:spPr>
      </p:pic>
      <p:pic>
        <p:nvPicPr>
          <p:cNvPr id="124" name="Picture 12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476378" y="5953634"/>
            <a:ext cx="92537" cy="201168"/>
          </a:xfrm>
          <a:prstGeom prst="rect">
            <a:avLst/>
          </a:prstGeom>
        </p:spPr>
      </p:pic>
      <p:pic>
        <p:nvPicPr>
          <p:cNvPr id="125" name="Picture 12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386035" y="5953634"/>
            <a:ext cx="76700" cy="201168"/>
          </a:xfrm>
          <a:prstGeom prst="rect">
            <a:avLst/>
          </a:prstGeom>
        </p:spPr>
      </p:pic>
      <p:pic>
        <p:nvPicPr>
          <p:cNvPr id="126" name="Picture 1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72904" y="5953634"/>
            <a:ext cx="92537" cy="201168"/>
          </a:xfrm>
          <a:prstGeom prst="rect">
            <a:avLst/>
          </a:prstGeom>
        </p:spPr>
      </p:pic>
      <p:pic>
        <p:nvPicPr>
          <p:cNvPr id="127" name="Picture 12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582558" y="5953634"/>
            <a:ext cx="76700" cy="201168"/>
          </a:xfrm>
          <a:prstGeom prst="rect">
            <a:avLst/>
          </a:prstGeom>
        </p:spPr>
      </p:pic>
      <p:pic>
        <p:nvPicPr>
          <p:cNvPr id="128" name="Picture 1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5687" y="5908547"/>
            <a:ext cx="485739" cy="446880"/>
          </a:xfrm>
          <a:prstGeom prst="rect">
            <a:avLst/>
          </a:prstGeom>
        </p:spPr>
      </p:pic>
      <p:sp>
        <p:nvSpPr>
          <p:cNvPr id="130" name="Rectangle 129"/>
          <p:cNvSpPr/>
          <p:nvPr/>
        </p:nvSpPr>
        <p:spPr>
          <a:xfrm>
            <a:off x="1769991" y="7244298"/>
            <a:ext cx="768159" cy="400110"/>
          </a:xfrm>
          <a:prstGeom prst="rect">
            <a:avLst/>
          </a:prstGeom>
        </p:spPr>
        <p:txBody>
          <a:bodyPr wrap="none">
            <a:spAutoFit/>
          </a:bodyPr>
          <a:lstStyle/>
          <a:p>
            <a:r>
              <a:rPr lang="en-US" sz="2000" dirty="0" smtClean="0">
                <a:solidFill>
                  <a:schemeClr val="accent6"/>
                </a:solidFill>
              </a:rPr>
              <a:t>14% </a:t>
            </a:r>
            <a:endParaRPr lang="en-US" dirty="0"/>
          </a:p>
        </p:txBody>
      </p:sp>
      <p:sp>
        <p:nvSpPr>
          <p:cNvPr id="131" name="Rectangle 130"/>
          <p:cNvSpPr/>
          <p:nvPr/>
        </p:nvSpPr>
        <p:spPr bwMode="gray">
          <a:xfrm>
            <a:off x="2629307" y="6998976"/>
            <a:ext cx="1409706"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patients who found their bill </a:t>
            </a:r>
            <a:r>
              <a:rPr lang="en-US" sz="1000" b="1" dirty="0" smtClean="0">
                <a:solidFill>
                  <a:schemeClr val="accent4"/>
                </a:solidFill>
              </a:rPr>
              <a:t>somewhat or extremely difficult to understand</a:t>
            </a:r>
          </a:p>
        </p:txBody>
      </p:sp>
      <p:sp>
        <p:nvSpPr>
          <p:cNvPr id="33" name="TextBox 32"/>
          <p:cNvSpPr txBox="1"/>
          <p:nvPr/>
        </p:nvSpPr>
        <p:spPr bwMode="gray">
          <a:xfrm>
            <a:off x="1582223" y="6741541"/>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Want an Accurate Bill with Consumer-Friendly Language</a:t>
            </a:r>
          </a:p>
        </p:txBody>
      </p:sp>
      <p:sp>
        <p:nvSpPr>
          <p:cNvPr id="156" name="Rectangle 155"/>
          <p:cNvSpPr/>
          <p:nvPr/>
        </p:nvSpPr>
        <p:spPr bwMode="gray">
          <a:xfrm>
            <a:off x="2655521" y="8516975"/>
            <a:ext cx="1383491"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patients who chose to enroll in their offered payment plan</a:t>
            </a:r>
            <a:endParaRPr lang="en-US" sz="1000" b="1" dirty="0" smtClean="0">
              <a:solidFill>
                <a:schemeClr val="accent4"/>
              </a:solidFill>
            </a:endParaRPr>
          </a:p>
        </p:txBody>
      </p:sp>
      <p:sp>
        <p:nvSpPr>
          <p:cNvPr id="158" name="Rectangle 157"/>
          <p:cNvSpPr/>
          <p:nvPr/>
        </p:nvSpPr>
        <p:spPr>
          <a:xfrm>
            <a:off x="1816517" y="8683227"/>
            <a:ext cx="768159" cy="400110"/>
          </a:xfrm>
          <a:prstGeom prst="rect">
            <a:avLst/>
          </a:prstGeom>
        </p:spPr>
        <p:txBody>
          <a:bodyPr wrap="none">
            <a:spAutoFit/>
          </a:bodyPr>
          <a:lstStyle/>
          <a:p>
            <a:r>
              <a:rPr lang="en-US" sz="2000" dirty="0" smtClean="0">
                <a:solidFill>
                  <a:schemeClr val="accent6"/>
                </a:solidFill>
              </a:rPr>
              <a:t>85% </a:t>
            </a:r>
            <a:endParaRPr lang="en-US" dirty="0"/>
          </a:p>
        </p:txBody>
      </p:sp>
      <p:sp>
        <p:nvSpPr>
          <p:cNvPr id="159" name="TextBox 158"/>
          <p:cNvSpPr txBox="1"/>
          <p:nvPr/>
        </p:nvSpPr>
        <p:spPr bwMode="gray">
          <a:xfrm>
            <a:off x="1593966" y="8202601"/>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If Offered a Payment Plan, Most Patients Will Enroll</a:t>
            </a:r>
          </a:p>
        </p:txBody>
      </p:sp>
      <p:sp>
        <p:nvSpPr>
          <p:cNvPr id="162" name="Text Placeholder 4"/>
          <p:cNvSpPr>
            <a:spLocks noGrp="1"/>
          </p:cNvSpPr>
          <p:nvPr>
            <p:ph type="body" sz="quarter" idx="27"/>
          </p:nvPr>
        </p:nvSpPr>
        <p:spPr bwMode="gray">
          <a:xfrm>
            <a:off x="5292146" y="9319285"/>
            <a:ext cx="2023054" cy="322280"/>
          </a:xfrm>
        </p:spPr>
        <p:txBody>
          <a:bodyPr/>
          <a:lstStyle/>
          <a:p>
            <a:r>
              <a:rPr lang="en-US" dirty="0" smtClean="0"/>
              <a:t>Source: 2018 Consumer Financial Experience Survey</a:t>
            </a:r>
            <a:r>
              <a:rPr lang="en-US" dirty="0"/>
              <a:t>; </a:t>
            </a:r>
            <a:r>
              <a:rPr lang="en-US" dirty="0" err="1"/>
              <a:t>InstaMed</a:t>
            </a:r>
            <a:r>
              <a:rPr lang="en-US" dirty="0"/>
              <a:t>, “Trends in Healthcare Payments Eight Annual Report: 2018,” </a:t>
            </a:r>
            <a:r>
              <a:rPr lang="en-US" i="1" dirty="0" err="1"/>
              <a:t>InstaMed</a:t>
            </a:r>
            <a:r>
              <a:rPr lang="en-US" i="1" dirty="0"/>
              <a:t>, </a:t>
            </a:r>
            <a:r>
              <a:rPr lang="en-US" dirty="0"/>
              <a:t>May 2018; Revenue </a:t>
            </a:r>
            <a:r>
              <a:rPr lang="en-US" dirty="0" smtClean="0"/>
              <a:t>Cycle Advancement Center research and analysis.</a:t>
            </a:r>
            <a:endParaRPr lang="en-US" dirty="0"/>
          </a:p>
        </p:txBody>
      </p:sp>
      <p:sp>
        <p:nvSpPr>
          <p:cNvPr id="178" name="Rectangle 177"/>
          <p:cNvSpPr/>
          <p:nvPr/>
        </p:nvSpPr>
        <p:spPr bwMode="gray">
          <a:xfrm>
            <a:off x="4603205" y="6970665"/>
            <a:ext cx="1901118" cy="800219"/>
          </a:xfrm>
          <a:prstGeom prst="rect">
            <a:avLst/>
          </a:prstGeom>
        </p:spPr>
        <p:txBody>
          <a:bodyPr wrap="square" lIns="0" tIns="0" rIns="0" bIns="0">
            <a:spAutoFit/>
          </a:bodyPr>
          <a:lstStyle/>
          <a:p>
            <a:pPr>
              <a:spcBef>
                <a:spcPts val="500"/>
              </a:spcBef>
            </a:pPr>
            <a:r>
              <a:rPr lang="en-US" sz="2200" dirty="0" smtClean="0">
                <a:solidFill>
                  <a:schemeClr val="accent6"/>
                </a:solidFill>
              </a:rPr>
              <a:t>65%                </a:t>
            </a:r>
            <a:r>
              <a:rPr lang="en-US" sz="1000" dirty="0" smtClean="0">
                <a:solidFill>
                  <a:schemeClr val="accent4"/>
                </a:solidFill>
              </a:rPr>
              <a:t>of patients would consider switching providers for a better health care payment experience</a:t>
            </a:r>
          </a:p>
        </p:txBody>
      </p:sp>
      <p:sp>
        <p:nvSpPr>
          <p:cNvPr id="137" name="Text Placeholder 6"/>
          <p:cNvSpPr>
            <a:spLocks noGrp="1"/>
          </p:cNvSpPr>
          <p:nvPr>
            <p:ph type="body" sz="quarter" idx="4294967295"/>
          </p:nvPr>
        </p:nvSpPr>
        <p:spPr>
          <a:xfrm>
            <a:off x="440113" y="9409206"/>
            <a:ext cx="4201620" cy="218008"/>
          </a:xfrm>
          <a:prstGeom prst="rect">
            <a:avLst/>
          </a:prstGeom>
        </p:spPr>
        <p:txBody>
          <a:bodyPr/>
          <a:lstStyle/>
          <a:p>
            <a:pPr marL="228600" indent="-228600">
              <a:buAutoNum type="arabicParenR"/>
            </a:pPr>
            <a:r>
              <a:rPr lang="en-US" sz="500" dirty="0" smtClean="0"/>
              <a:t>Price shoppers defined as patients who compare prices among two or more systems before selecting a provider.</a:t>
            </a:r>
          </a:p>
          <a:p>
            <a:pPr marL="228600" indent="-228600">
              <a:buAutoNum type="arabicParenR"/>
            </a:pPr>
            <a:r>
              <a:rPr lang="en-US" sz="500" dirty="0" smtClean="0"/>
              <a:t>Due to a small sample size, we are unable to make custom profiles for Medicaid, the uninsured, or patients with military insurance.</a:t>
            </a:r>
            <a:endParaRPr lang="en-US" sz="500" dirty="0"/>
          </a:p>
        </p:txBody>
      </p:sp>
      <p:sp>
        <p:nvSpPr>
          <p:cNvPr id="102" name="TextBox 101"/>
          <p:cNvSpPr txBox="1"/>
          <p:nvPr/>
        </p:nvSpPr>
        <p:spPr bwMode="gray">
          <a:xfrm>
            <a:off x="4563858" y="8495678"/>
            <a:ext cx="2604097" cy="874460"/>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endParaRPr lang="en-US" sz="1100" b="1" dirty="0">
              <a:solidFill>
                <a:schemeClr val="accent3"/>
              </a:solidFill>
            </a:endParaRPr>
          </a:p>
        </p:txBody>
      </p:sp>
      <p:sp>
        <p:nvSpPr>
          <p:cNvPr id="135" name="Rectangle 134"/>
          <p:cNvSpPr/>
          <p:nvPr/>
        </p:nvSpPr>
        <p:spPr bwMode="gray">
          <a:xfrm>
            <a:off x="5141367" y="8636412"/>
            <a:ext cx="2026587" cy="615553"/>
          </a:xfrm>
          <a:prstGeom prst="rect">
            <a:avLst/>
          </a:prstGeom>
        </p:spPr>
        <p:txBody>
          <a:bodyPr wrap="square" lIns="0" tIns="0" rIns="0" bIns="0">
            <a:spAutoFit/>
          </a:bodyPr>
          <a:lstStyle/>
          <a:p>
            <a:pPr>
              <a:spcBef>
                <a:spcPts val="500"/>
              </a:spcBef>
            </a:pPr>
            <a:r>
              <a:rPr lang="en-US" sz="1000" b="1" dirty="0" smtClean="0">
                <a:solidFill>
                  <a:schemeClr val="accent4"/>
                </a:solidFill>
              </a:rPr>
              <a:t>50% </a:t>
            </a:r>
            <a:r>
              <a:rPr lang="en-US" sz="1000" dirty="0" smtClean="0">
                <a:solidFill>
                  <a:schemeClr val="accent4"/>
                </a:solidFill>
              </a:rPr>
              <a:t>of patients would prefer to pay their medical bill online via their provider’s website, plan website,   or automatic bank bill-pay portal.</a:t>
            </a:r>
            <a:endParaRPr lang="en-US" sz="1000" b="1" dirty="0" smtClean="0">
              <a:solidFill>
                <a:schemeClr val="accent4"/>
              </a:solidFill>
            </a:endParaRPr>
          </a:p>
        </p:txBody>
      </p:sp>
      <p:pic>
        <p:nvPicPr>
          <p:cNvPr id="136" name="Picture 135"/>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4675276" y="8783024"/>
            <a:ext cx="372863" cy="308234"/>
          </a:xfrm>
          <a:prstGeom prst="rect">
            <a:avLst/>
          </a:prstGeom>
        </p:spPr>
      </p:pic>
      <p:sp>
        <p:nvSpPr>
          <p:cNvPr id="132" name="TextBox 131"/>
          <p:cNvSpPr txBox="1"/>
          <p:nvPr/>
        </p:nvSpPr>
        <p:spPr bwMode="gray">
          <a:xfrm>
            <a:off x="518292" y="2145809"/>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Data Based on the Responses from 1,000 Adult Patients</a:t>
            </a:r>
          </a:p>
        </p:txBody>
      </p:sp>
      <p:sp>
        <p:nvSpPr>
          <p:cNvPr id="133" name="TextBox 132"/>
          <p:cNvSpPr txBox="1"/>
          <p:nvPr/>
        </p:nvSpPr>
        <p:spPr bwMode="gray">
          <a:xfrm>
            <a:off x="4563858" y="4120070"/>
            <a:ext cx="2604097" cy="874460"/>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endParaRPr lang="en-US" sz="1100" b="1" dirty="0">
              <a:solidFill>
                <a:schemeClr val="accent3"/>
              </a:solidFill>
            </a:endParaRPr>
          </a:p>
        </p:txBody>
      </p:sp>
      <p:sp>
        <p:nvSpPr>
          <p:cNvPr id="134" name="Rectangle 133"/>
          <p:cNvSpPr/>
          <p:nvPr/>
        </p:nvSpPr>
        <p:spPr bwMode="gray">
          <a:xfrm>
            <a:off x="4641733" y="4175434"/>
            <a:ext cx="2000048" cy="769441"/>
          </a:xfrm>
          <a:prstGeom prst="rect">
            <a:avLst/>
          </a:prstGeom>
        </p:spPr>
        <p:txBody>
          <a:bodyPr wrap="square" lIns="0" tIns="0" rIns="0" bIns="0">
            <a:spAutoFit/>
          </a:bodyPr>
          <a:lstStyle/>
          <a:p>
            <a:pPr>
              <a:spcBef>
                <a:spcPts val="500"/>
              </a:spcBef>
            </a:pPr>
            <a:r>
              <a:rPr lang="en-US" sz="1000" dirty="0" smtClean="0">
                <a:solidFill>
                  <a:schemeClr val="accent4"/>
                </a:solidFill>
              </a:rPr>
              <a:t>Patients are </a:t>
            </a:r>
            <a:r>
              <a:rPr lang="en-US" sz="1000" b="1" dirty="0" smtClean="0">
                <a:solidFill>
                  <a:schemeClr val="accent4"/>
                </a:solidFill>
              </a:rPr>
              <a:t>twice as likely </a:t>
            </a:r>
            <a:r>
              <a:rPr lang="en-US" sz="1000" dirty="0" smtClean="0">
                <a:solidFill>
                  <a:schemeClr val="accent4"/>
                </a:solidFill>
              </a:rPr>
              <a:t>to prefer that the hospital proactively provides a price estimate (rather than seeking the estimate themselves)</a:t>
            </a:r>
            <a:endParaRPr lang="en-US" sz="1000" b="1" dirty="0" smtClean="0">
              <a:solidFill>
                <a:schemeClr val="accent4"/>
              </a:solidFill>
            </a:endParaRPr>
          </a:p>
        </p:txBody>
      </p:sp>
      <p:pic>
        <p:nvPicPr>
          <p:cNvPr id="138" name="Picture 137"/>
          <p:cNvPicPr>
            <a:picLocks noChangeAspect="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641781" y="4326693"/>
            <a:ext cx="414423" cy="495326"/>
          </a:xfrm>
          <a:prstGeom prst="rect">
            <a:avLst/>
          </a:prstGeom>
        </p:spPr>
      </p:pic>
      <p:graphicFrame>
        <p:nvGraphicFramePr>
          <p:cNvPr id="129" name="Chart 128"/>
          <p:cNvGraphicFramePr/>
          <p:nvPr>
            <p:extLst>
              <p:ext uri="{D42A27DB-BD31-4B8C-83A1-F6EECF244321}">
                <p14:modId xmlns:p14="http://schemas.microsoft.com/office/powerpoint/2010/main" val="1333281521"/>
              </p:ext>
            </p:extLst>
          </p:nvPr>
        </p:nvGraphicFramePr>
        <p:xfrm>
          <a:off x="1191326" y="6833439"/>
          <a:ext cx="1885312" cy="122918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7" name="Chart 156"/>
          <p:cNvGraphicFramePr/>
          <p:nvPr>
            <p:extLst>
              <p:ext uri="{D42A27DB-BD31-4B8C-83A1-F6EECF244321}">
                <p14:modId xmlns:p14="http://schemas.microsoft.com/office/powerpoint/2010/main" val="2328921234"/>
              </p:ext>
            </p:extLst>
          </p:nvPr>
        </p:nvGraphicFramePr>
        <p:xfrm>
          <a:off x="1199309" y="8287067"/>
          <a:ext cx="1885312" cy="1229183"/>
        </p:xfrm>
        <a:graphic>
          <a:graphicData uri="http://schemas.openxmlformats.org/drawingml/2006/chart">
            <c:chart xmlns:c="http://schemas.openxmlformats.org/drawingml/2006/chart" xmlns:r="http://schemas.openxmlformats.org/officeDocument/2006/relationships" r:id="rId11"/>
          </a:graphicData>
        </a:graphic>
      </p:graphicFrame>
      <p:sp>
        <p:nvSpPr>
          <p:cNvPr id="139" name="Rectangle 138"/>
          <p:cNvSpPr/>
          <p:nvPr/>
        </p:nvSpPr>
        <p:spPr>
          <a:xfrm>
            <a:off x="1800756" y="4405862"/>
            <a:ext cx="768159" cy="400110"/>
          </a:xfrm>
          <a:prstGeom prst="rect">
            <a:avLst/>
          </a:prstGeom>
        </p:spPr>
        <p:txBody>
          <a:bodyPr wrap="none">
            <a:spAutoFit/>
          </a:bodyPr>
          <a:lstStyle/>
          <a:p>
            <a:r>
              <a:rPr lang="en-US" sz="2000" dirty="0" smtClean="0">
                <a:solidFill>
                  <a:schemeClr val="accent6"/>
                </a:solidFill>
              </a:rPr>
              <a:t>90% </a:t>
            </a:r>
            <a:endParaRPr lang="en-US" dirty="0"/>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7082" y="3789831"/>
            <a:ext cx="402058" cy="460371"/>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07161" y="6799932"/>
            <a:ext cx="261900" cy="39549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0720" y="5549181"/>
            <a:ext cx="394783" cy="336882"/>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9345" y="2643716"/>
            <a:ext cx="377533" cy="377533"/>
          </a:xfrm>
          <a:prstGeom prst="rect">
            <a:avLst/>
          </a:prstGeom>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88314" y="8373588"/>
            <a:ext cx="330042" cy="327842"/>
          </a:xfrm>
          <a:prstGeom prst="rect">
            <a:avLst/>
          </a:prstGeom>
        </p:spPr>
      </p:pic>
    </p:spTree>
    <p:extLst>
      <p:ext uri="{BB962C8B-B14F-4D97-AF65-F5344CB8AC3E}">
        <p14:creationId xmlns:p14="http://schemas.microsoft.com/office/powerpoint/2010/main" val="3360302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extLst>
              <p:ext uri="{D42A27DB-BD31-4B8C-83A1-F6EECF244321}">
                <p14:modId xmlns:p14="http://schemas.microsoft.com/office/powerpoint/2010/main" val="2874926930"/>
              </p:ext>
            </p:extLst>
          </p:nvPr>
        </p:nvGraphicFramePr>
        <p:xfrm>
          <a:off x="455167" y="5126379"/>
          <a:ext cx="6819463" cy="4109063"/>
        </p:xfrm>
        <a:graphic>
          <a:graphicData uri="http://schemas.openxmlformats.org/drawingml/2006/table">
            <a:tbl>
              <a:tblPr firstRow="1" bandRow="1">
                <a:effectLst/>
                <a:tableStyleId>{F5AB1C69-6EDB-4FF4-983F-18BD219EF322}</a:tableStyleId>
              </a:tblPr>
              <a:tblGrid>
                <a:gridCol w="901193"/>
                <a:gridCol w="1475201"/>
                <a:gridCol w="4443069"/>
              </a:tblGrid>
              <a:tr h="314303">
                <a:tc>
                  <a:txBody>
                    <a:bodyPr/>
                    <a:lstStyle/>
                    <a:p>
                      <a:pPr algn="l">
                        <a:spcBef>
                          <a:spcPts val="300"/>
                        </a:spcBef>
                      </a:pPr>
                      <a:r>
                        <a:rPr lang="en-US" sz="900" b="1" i="0" kern="1200" dirty="0" smtClean="0">
                          <a:solidFill>
                            <a:schemeClr val="bg1"/>
                          </a:solidFill>
                          <a:latin typeface="+mn-lt"/>
                          <a:ea typeface="+mn-ea"/>
                          <a:cs typeface="+mn-cs"/>
                        </a:rPr>
                        <a:t>Tool</a:t>
                      </a:r>
                      <a:r>
                        <a:rPr lang="en-US" sz="900" b="1" i="0" kern="1200" baseline="0" dirty="0" smtClean="0">
                          <a:solidFill>
                            <a:schemeClr val="bg1"/>
                          </a:solidFill>
                          <a:latin typeface="+mn-lt"/>
                          <a:ea typeface="+mn-ea"/>
                          <a:cs typeface="+mn-cs"/>
                        </a:rPr>
                        <a:t> Rank</a:t>
                      </a:r>
                      <a:endParaRPr lang="en-US" sz="900" b="1" i="0" kern="1200" dirty="0">
                        <a:solidFill>
                          <a:schemeClr val="bg1"/>
                        </a:solidFill>
                        <a:latin typeface="+mn-lt"/>
                        <a:ea typeface="+mn-ea"/>
                        <a:cs typeface="+mn-cs"/>
                      </a:endParaRPr>
                    </a:p>
                  </a:txBody>
                  <a:tcPr marL="64008" marR="64008" anchor="ctr"/>
                </a:tc>
                <a:tc>
                  <a:txBody>
                    <a:bodyPr/>
                    <a:lstStyle/>
                    <a:p>
                      <a:pPr algn="l">
                        <a:spcBef>
                          <a:spcPts val="300"/>
                        </a:spcBef>
                      </a:pPr>
                      <a:r>
                        <a:rPr lang="en-US" sz="900" b="1" i="0" kern="1200" baseline="0" dirty="0" smtClean="0">
                          <a:solidFill>
                            <a:schemeClr val="lt1"/>
                          </a:solidFill>
                          <a:latin typeface="+mn-lt"/>
                          <a:ea typeface="+mn-ea"/>
                          <a:cs typeface="+mn-cs"/>
                        </a:rPr>
                        <a:t>Financial Tool</a:t>
                      </a:r>
                    </a:p>
                  </a:txBody>
                  <a:tcPr marL="64008" marR="64008" anchor="ctr"/>
                </a:tc>
                <a:tc>
                  <a:txBody>
                    <a:bodyPr/>
                    <a:lstStyle/>
                    <a:p>
                      <a:pPr algn="l">
                        <a:spcBef>
                          <a:spcPts val="300"/>
                        </a:spcBef>
                      </a:pPr>
                      <a:r>
                        <a:rPr lang="en-US" sz="900" b="1" kern="1200" dirty="0" smtClean="0">
                          <a:solidFill>
                            <a:schemeClr val="lt1"/>
                          </a:solidFill>
                          <a:latin typeface="+mn-lt"/>
                          <a:ea typeface="+mn-ea"/>
                          <a:cs typeface="+mn-cs"/>
                        </a:rPr>
                        <a:t>Tool Definition</a:t>
                      </a:r>
                      <a:endParaRPr lang="en-US" sz="900" b="1" kern="1200" dirty="0">
                        <a:solidFill>
                          <a:schemeClr val="lt1"/>
                        </a:solidFill>
                        <a:latin typeface="+mn-lt"/>
                        <a:ea typeface="+mn-ea"/>
                        <a:cs typeface="+mn-cs"/>
                      </a:endParaRPr>
                    </a:p>
                  </a:txBody>
                  <a:tcPr marL="64008" marR="64008" anchor="ctr"/>
                </a:tc>
              </a:tr>
              <a:tr h="507223">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more precise estimate of the total cost of care sent after scheduling but prior to receiving care, including what portion will be covered by insurance, what portion is expected to be paid by the patient, how much must be paid upon arrival for care, and how to pay the patient portion of the bill.</a:t>
                      </a:r>
                      <a:endParaRPr lang="en-US" sz="900" dirty="0">
                        <a:latin typeface="+mn-lt"/>
                      </a:endParaRPr>
                    </a:p>
                  </a:txBody>
                  <a:tcPr marL="64008" marR="64008"/>
                </a:tc>
              </a:tr>
              <a:tr h="4725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baseline="0" dirty="0" smtClean="0">
                          <a:latin typeface="+mn-lt"/>
                        </a:rPr>
                        <a:t>A tool patients can access on the hospital or health care organization’s website, before scheduling a procedure, to get a rough estimate of the total cost of the procedure and how much they will be expected to pay. </a:t>
                      </a:r>
                      <a:endParaRPr lang="en-US" sz="900" dirty="0">
                        <a:latin typeface="+mn-lt"/>
                      </a:endParaRPr>
                    </a:p>
                  </a:txBody>
                  <a:tcPr marL="64008" marR="64008"/>
                </a:tc>
              </a:tr>
              <a:tr h="50673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baseline="0" dirty="0" smtClean="0">
                          <a:latin typeface="+mn-lt"/>
                        </a:rPr>
                        <a:t>An employee of the hospital or health care organization who works with patients regarding their medical bills. They help patients understand what they owe, the types of insurance benefits they have, whether or not they qualify for financial assistance, and may provide payment portions.</a:t>
                      </a:r>
                      <a:endParaRPr lang="en-US" sz="900" dirty="0">
                        <a:latin typeface="+mn-lt"/>
                      </a:endParaRPr>
                    </a:p>
                  </a:txBody>
                  <a:tcPr marL="64008" marR="64008"/>
                </a:tc>
              </a:tr>
              <a:tr h="380655">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One</a:t>
                      </a:r>
                      <a:r>
                        <a:rPr lang="en-US" sz="900" baseline="0" dirty="0" smtClean="0">
                          <a:latin typeface="+mn-lt"/>
                        </a:rPr>
                        <a:t> single bill sent to the patient after receiving care that includes all charges incurred (hospital, physician, and any imaging or lab) and an easy-to-understand explanation of benefits.</a:t>
                      </a:r>
                      <a:endParaRPr lang="en-US" sz="900" dirty="0">
                        <a:latin typeface="+mn-lt"/>
                      </a:endParaRPr>
                    </a:p>
                  </a:txBody>
                  <a:tcPr marL="64008" marR="64008"/>
                </a:tc>
              </a:tr>
              <a:tr h="4725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s</a:t>
                      </a:r>
                      <a:r>
                        <a:rPr lang="en-US" sz="900" dirty="0" smtClean="0">
                          <a:latin typeface="+mn-lt"/>
                        </a:rPr>
                        <a:t>ecure, online portal that allows patients to schedule</a:t>
                      </a:r>
                      <a:r>
                        <a:rPr lang="en-US" sz="900" baseline="0" dirty="0" smtClean="0">
                          <a:latin typeface="+mn-lt"/>
                        </a:rPr>
                        <a:t> appointments or procedures, access appointment information, see insurance details and outstanding balances, pay their bills, and securely message providers.</a:t>
                      </a:r>
                      <a:endParaRPr lang="en-US" sz="900" dirty="0">
                        <a:latin typeface="+mn-lt"/>
                      </a:endParaRPr>
                    </a:p>
                  </a:txBody>
                  <a:tcPr marL="64008" marR="64008"/>
                </a:tc>
              </a:tr>
              <a:tr h="397943">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 plan designed to</a:t>
                      </a:r>
                      <a:r>
                        <a:rPr lang="en-US" sz="900" baseline="0" dirty="0" smtClean="0">
                          <a:latin typeface="+mn-lt"/>
                        </a:rPr>
                        <a:t> help patients pay off their health care bill over the course of several months, via credit card, debit card, or automatic bank withdrawal at low (3%) or zero interest.</a:t>
                      </a:r>
                      <a:endParaRPr lang="en-US" sz="900" dirty="0">
                        <a:latin typeface="+mn-lt"/>
                      </a:endParaRPr>
                    </a:p>
                  </a:txBody>
                  <a:tcPr marL="64008" marR="64008"/>
                </a:tc>
              </a:tr>
              <a:tr h="430618">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single number patients can call to receive information about how much procedures cost, find out about outstanding balances, and pay balances for any hospital, physician, or ambulance bill.</a:t>
                      </a:r>
                      <a:endParaRPr lang="en-US" sz="900" dirty="0">
                        <a:latin typeface="+mn-lt"/>
                      </a:endParaRPr>
                    </a:p>
                  </a:txBody>
                  <a:tcPr marL="64008" marR="64008"/>
                </a:tc>
              </a:tr>
            </a:tbl>
          </a:graphicData>
        </a:graphic>
      </p:graphicFrame>
      <p:sp>
        <p:nvSpPr>
          <p:cNvPr id="2" name="Title 1"/>
          <p:cNvSpPr>
            <a:spLocks noGrp="1"/>
          </p:cNvSpPr>
          <p:nvPr>
            <p:ph type="title"/>
          </p:nvPr>
        </p:nvSpPr>
        <p:spPr bwMode="gray"/>
        <p:txBody>
          <a:bodyPr/>
          <a:lstStyle/>
          <a:p>
            <a:r>
              <a:rPr lang="en-US" dirty="0" smtClean="0"/>
              <a:t>Financial Tool Ranking: All Survey Respondents</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6" name="Text Placeholder 5"/>
          <p:cNvSpPr>
            <a:spLocks noGrp="1"/>
          </p:cNvSpPr>
          <p:nvPr>
            <p:ph type="body" sz="quarter" idx="28"/>
          </p:nvPr>
        </p:nvSpPr>
        <p:spPr bwMode="gray">
          <a:xfrm>
            <a:off x="455167" y="9385770"/>
            <a:ext cx="2615184" cy="153888"/>
          </a:xfrm>
        </p:spPr>
        <p:txBody>
          <a:bodyPr/>
          <a:lstStyle/>
          <a:p>
            <a:endParaRPr lang="en-US" dirty="0"/>
          </a:p>
        </p:txBody>
      </p:sp>
      <p:sp>
        <p:nvSpPr>
          <p:cNvPr id="28" name="TextBox 27"/>
          <p:cNvSpPr txBox="1"/>
          <p:nvPr/>
        </p:nvSpPr>
        <p:spPr bwMode="gray">
          <a:xfrm>
            <a:off x="457200" y="1571870"/>
            <a:ext cx="3302000" cy="169277"/>
          </a:xfrm>
          <a:prstGeom prst="rect">
            <a:avLst/>
          </a:prstGeom>
          <a:noFill/>
        </p:spPr>
        <p:txBody>
          <a:bodyPr wrap="square" lIns="0" tIns="0" rIns="0" bIns="0" rtlCol="0">
            <a:spAutoFit/>
          </a:bodyPr>
          <a:lstStyle/>
          <a:p>
            <a:r>
              <a:rPr lang="en-US" sz="1100" b="1" dirty="0" smtClean="0"/>
              <a:t>The Most Important Influence on Provider Choice</a:t>
            </a:r>
          </a:p>
        </p:txBody>
      </p:sp>
      <p:sp>
        <p:nvSpPr>
          <p:cNvPr id="29" name="TextBox 28"/>
          <p:cNvSpPr txBox="1"/>
          <p:nvPr/>
        </p:nvSpPr>
        <p:spPr bwMode="gray">
          <a:xfrm>
            <a:off x="457199" y="1741146"/>
            <a:ext cx="6858001" cy="153888"/>
          </a:xfrm>
          <a:prstGeom prst="rect">
            <a:avLst/>
          </a:prstGeom>
          <a:noFill/>
        </p:spPr>
        <p:txBody>
          <a:bodyPr wrap="square" lIns="0" tIns="0" rIns="0" bIns="0" rtlCol="0">
            <a:spAutoFit/>
          </a:bodyPr>
          <a:lstStyle/>
          <a:p>
            <a:r>
              <a:rPr lang="en-US" sz="1000" i="1" dirty="0" smtClean="0"/>
              <a:t>“Which is most important to you when choosing a hospital or health care provider to undergo a non-emergency surgery?”</a:t>
            </a:r>
            <a:endParaRPr lang="en-US" sz="1000" i="1" dirty="0"/>
          </a:p>
        </p:txBody>
      </p:sp>
      <p:sp>
        <p:nvSpPr>
          <p:cNvPr id="30" name="TextBox 29"/>
          <p:cNvSpPr txBox="1"/>
          <p:nvPr/>
        </p:nvSpPr>
        <p:spPr bwMode="gray">
          <a:xfrm>
            <a:off x="473765" y="4853973"/>
            <a:ext cx="5567824" cy="130805"/>
          </a:xfrm>
          <a:prstGeom prst="rect">
            <a:avLst/>
          </a:prstGeom>
          <a:noFill/>
        </p:spPr>
        <p:txBody>
          <a:bodyPr wrap="square" lIns="0" tIns="0" rIns="0" bIns="0" rtlCol="0">
            <a:spAutoFit/>
          </a:bodyPr>
          <a:lstStyle/>
          <a:p>
            <a:r>
              <a:rPr lang="pt-BR" sz="850" dirty="0" smtClean="0"/>
              <a:t>n= 1,000</a:t>
            </a:r>
            <a:endParaRPr lang="pt-BR" sz="850" dirty="0"/>
          </a:p>
        </p:txBody>
      </p:sp>
      <p:graphicFrame>
        <p:nvGraphicFramePr>
          <p:cNvPr id="31" name="Chart 30"/>
          <p:cNvGraphicFramePr/>
          <p:nvPr>
            <p:extLst>
              <p:ext uri="{D42A27DB-BD31-4B8C-83A1-F6EECF244321}">
                <p14:modId xmlns:p14="http://schemas.microsoft.com/office/powerpoint/2010/main" val="2249814624"/>
              </p:ext>
            </p:extLst>
          </p:nvPr>
        </p:nvGraphicFramePr>
        <p:xfrm>
          <a:off x="2244869" y="2078590"/>
          <a:ext cx="2334125" cy="2103047"/>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p:cNvSpPr txBox="1"/>
          <p:nvPr/>
        </p:nvSpPr>
        <p:spPr bwMode="gray">
          <a:xfrm>
            <a:off x="4344643" y="2950607"/>
            <a:ext cx="1054435" cy="138499"/>
          </a:xfrm>
          <a:prstGeom prst="rect">
            <a:avLst/>
          </a:prstGeom>
          <a:noFill/>
        </p:spPr>
        <p:txBody>
          <a:bodyPr wrap="square" lIns="0" tIns="0" rIns="0" bIns="0" rtlCol="0">
            <a:spAutoFit/>
          </a:bodyPr>
          <a:lstStyle/>
          <a:p>
            <a:pPr algn="ctr"/>
            <a:r>
              <a:rPr lang="en-US" sz="900" i="1" dirty="0" smtClean="0"/>
              <a:t>It’s easy to schedule</a:t>
            </a:r>
          </a:p>
        </p:txBody>
      </p:sp>
      <p:sp>
        <p:nvSpPr>
          <p:cNvPr id="46" name="TextBox 45"/>
          <p:cNvSpPr txBox="1"/>
          <p:nvPr/>
        </p:nvSpPr>
        <p:spPr bwMode="gray">
          <a:xfrm>
            <a:off x="2259079" y="4088284"/>
            <a:ext cx="1232872" cy="276999"/>
          </a:xfrm>
          <a:prstGeom prst="rect">
            <a:avLst/>
          </a:prstGeom>
          <a:noFill/>
        </p:spPr>
        <p:txBody>
          <a:bodyPr wrap="square" lIns="0" tIns="0" rIns="0" bIns="0" rtlCol="0">
            <a:spAutoFit/>
          </a:bodyPr>
          <a:lstStyle/>
          <a:p>
            <a:pPr algn="ctr"/>
            <a:r>
              <a:rPr lang="en-US" sz="900" i="1" dirty="0" smtClean="0"/>
              <a:t>I know exactly what I owe before getting care</a:t>
            </a:r>
          </a:p>
        </p:txBody>
      </p:sp>
      <p:sp>
        <p:nvSpPr>
          <p:cNvPr id="47" name="TextBox 46"/>
          <p:cNvSpPr txBox="1"/>
          <p:nvPr/>
        </p:nvSpPr>
        <p:spPr bwMode="gray">
          <a:xfrm>
            <a:off x="2258153" y="2018162"/>
            <a:ext cx="801666" cy="276999"/>
          </a:xfrm>
          <a:prstGeom prst="rect">
            <a:avLst/>
          </a:prstGeom>
          <a:noFill/>
        </p:spPr>
        <p:txBody>
          <a:bodyPr wrap="square" lIns="0" tIns="0" rIns="0" bIns="0" rtlCol="0">
            <a:spAutoFit/>
          </a:bodyPr>
          <a:lstStyle/>
          <a:p>
            <a:pPr algn="ctr"/>
            <a:r>
              <a:rPr lang="en-US" sz="900" i="1" dirty="0" smtClean="0"/>
              <a:t>I can pay using a payment plan</a:t>
            </a:r>
          </a:p>
        </p:txBody>
      </p:sp>
      <p:sp>
        <p:nvSpPr>
          <p:cNvPr id="49" name="Line Callout 1 48"/>
          <p:cNvSpPr/>
          <p:nvPr/>
        </p:nvSpPr>
        <p:spPr bwMode="gray">
          <a:xfrm>
            <a:off x="4488091" y="2147230"/>
            <a:ext cx="1738537" cy="369332"/>
          </a:xfrm>
          <a:prstGeom prst="borderCallout1">
            <a:avLst>
              <a:gd name="adj1" fmla="val 47652"/>
              <a:gd name="adj2" fmla="val 158"/>
              <a:gd name="adj3" fmla="val 46601"/>
              <a:gd name="adj4" fmla="val -28459"/>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a:t>P</a:t>
            </a:r>
            <a:r>
              <a:rPr lang="en-US" sz="900" b="1" dirty="0" smtClean="0"/>
              <a:t>atients value convenience and price transparency.</a:t>
            </a:r>
            <a:endParaRPr lang="en-US" sz="900" b="1" dirty="0"/>
          </a:p>
        </p:txBody>
      </p:sp>
      <p:sp>
        <p:nvSpPr>
          <p:cNvPr id="61" name="TextBox 60"/>
          <p:cNvSpPr txBox="1"/>
          <p:nvPr/>
        </p:nvSpPr>
        <p:spPr bwMode="gray">
          <a:xfrm>
            <a:off x="455167" y="4515611"/>
            <a:ext cx="5326144" cy="169277"/>
          </a:xfrm>
          <a:prstGeom prst="rect">
            <a:avLst/>
          </a:prstGeom>
          <a:noFill/>
        </p:spPr>
        <p:txBody>
          <a:bodyPr wrap="square" lIns="0" tIns="0" rIns="0" bIns="0" rtlCol="0">
            <a:spAutoFit/>
          </a:bodyPr>
          <a:lstStyle/>
          <a:p>
            <a:r>
              <a:rPr lang="en-US" sz="1100" b="1" dirty="0" smtClean="0"/>
              <a:t>Financial Tools and Support, Ranked by All Respondents</a:t>
            </a:r>
          </a:p>
        </p:txBody>
      </p:sp>
      <p:sp>
        <p:nvSpPr>
          <p:cNvPr id="63" name="TextBox 62"/>
          <p:cNvSpPr txBox="1"/>
          <p:nvPr/>
        </p:nvSpPr>
        <p:spPr bwMode="gray">
          <a:xfrm>
            <a:off x="471999" y="4681582"/>
            <a:ext cx="7001951" cy="153888"/>
          </a:xfrm>
          <a:prstGeom prst="rect">
            <a:avLst/>
          </a:prstGeom>
          <a:noFill/>
        </p:spPr>
        <p:txBody>
          <a:bodyPr wrap="square" lIns="0" tIns="0" rIns="0" bIns="0" rtlCol="0">
            <a:spAutoFit/>
          </a:bodyPr>
          <a:lstStyle/>
          <a:p>
            <a:r>
              <a:rPr lang="en-US" sz="1000" i="1" dirty="0" smtClean="0"/>
              <a:t>“Please rank the offerings according to how beneficial they would be to you if you were undergoing non-emergency surgery”</a:t>
            </a:r>
            <a:endParaRPr lang="en-US" sz="1000" i="1" dirty="0"/>
          </a:p>
        </p:txBody>
      </p:sp>
      <p:sp>
        <p:nvSpPr>
          <p:cNvPr id="12" name="Rectangle 11"/>
          <p:cNvSpPr/>
          <p:nvPr/>
        </p:nvSpPr>
        <p:spPr>
          <a:xfrm>
            <a:off x="1411419" y="5598808"/>
            <a:ext cx="1119217" cy="246221"/>
          </a:xfrm>
          <a:prstGeom prst="rect">
            <a:avLst/>
          </a:prstGeom>
        </p:spPr>
        <p:txBody>
          <a:bodyPr wrap="none">
            <a:spAutoFit/>
          </a:bodyPr>
          <a:lstStyle/>
          <a:p>
            <a:pPr>
              <a:spcBef>
                <a:spcPts val="300"/>
              </a:spcBef>
            </a:pPr>
            <a:r>
              <a:rPr lang="en-US" sz="1000" b="1" dirty="0"/>
              <a:t>Pre-Service Bill</a:t>
            </a:r>
          </a:p>
        </p:txBody>
      </p:sp>
      <p:sp>
        <p:nvSpPr>
          <p:cNvPr id="79" name="Rectangle 78"/>
          <p:cNvSpPr/>
          <p:nvPr/>
        </p:nvSpPr>
        <p:spPr>
          <a:xfrm>
            <a:off x="1411419" y="6111797"/>
            <a:ext cx="1765583" cy="400110"/>
          </a:xfrm>
          <a:prstGeom prst="rect">
            <a:avLst/>
          </a:prstGeom>
        </p:spPr>
        <p:txBody>
          <a:bodyPr wrap="square">
            <a:spAutoFit/>
          </a:bodyPr>
          <a:lstStyle/>
          <a:p>
            <a:pPr>
              <a:spcBef>
                <a:spcPts val="300"/>
              </a:spcBef>
            </a:pPr>
            <a:r>
              <a:rPr lang="en-US" sz="1000" b="1" dirty="0" smtClean="0"/>
              <a:t>Online                           Price Estimator</a:t>
            </a:r>
            <a:endParaRPr lang="en-US" sz="1000" b="1" dirty="0"/>
          </a:p>
        </p:txBody>
      </p:sp>
      <p:sp>
        <p:nvSpPr>
          <p:cNvPr id="80" name="Rectangle 79"/>
          <p:cNvSpPr/>
          <p:nvPr/>
        </p:nvSpPr>
        <p:spPr>
          <a:xfrm>
            <a:off x="1369857" y="6783270"/>
            <a:ext cx="1406154" cy="246221"/>
          </a:xfrm>
          <a:prstGeom prst="rect">
            <a:avLst/>
          </a:prstGeom>
        </p:spPr>
        <p:txBody>
          <a:bodyPr wrap="none">
            <a:spAutoFit/>
          </a:bodyPr>
          <a:lstStyle/>
          <a:p>
            <a:pPr>
              <a:spcBef>
                <a:spcPts val="300"/>
              </a:spcBef>
            </a:pPr>
            <a:r>
              <a:rPr lang="en-US" sz="1000" b="1" dirty="0" smtClean="0"/>
              <a:t>Financial Counselor</a:t>
            </a:r>
            <a:endParaRPr lang="en-US" sz="1000" b="1" dirty="0"/>
          </a:p>
        </p:txBody>
      </p:sp>
      <p:sp>
        <p:nvSpPr>
          <p:cNvPr id="81" name="Rectangle 80"/>
          <p:cNvSpPr/>
          <p:nvPr/>
        </p:nvSpPr>
        <p:spPr>
          <a:xfrm>
            <a:off x="1384284" y="7336209"/>
            <a:ext cx="1229824" cy="246221"/>
          </a:xfrm>
          <a:prstGeom prst="rect">
            <a:avLst/>
          </a:prstGeom>
        </p:spPr>
        <p:txBody>
          <a:bodyPr wrap="none">
            <a:spAutoFit/>
          </a:bodyPr>
          <a:lstStyle/>
          <a:p>
            <a:pPr>
              <a:spcBef>
                <a:spcPts val="300"/>
              </a:spcBef>
            </a:pPr>
            <a:r>
              <a:rPr lang="en-US" sz="1000" b="1" dirty="0" smtClean="0"/>
              <a:t>Consolidated Bill</a:t>
            </a:r>
            <a:endParaRPr lang="en-US" sz="1000" b="1" dirty="0"/>
          </a:p>
        </p:txBody>
      </p:sp>
      <p:sp>
        <p:nvSpPr>
          <p:cNvPr id="82" name="Rectangle 81"/>
          <p:cNvSpPr/>
          <p:nvPr/>
        </p:nvSpPr>
        <p:spPr>
          <a:xfrm>
            <a:off x="1384284" y="7863456"/>
            <a:ext cx="1008609" cy="246221"/>
          </a:xfrm>
          <a:prstGeom prst="rect">
            <a:avLst/>
          </a:prstGeom>
        </p:spPr>
        <p:txBody>
          <a:bodyPr wrap="none">
            <a:spAutoFit/>
          </a:bodyPr>
          <a:lstStyle/>
          <a:p>
            <a:pPr>
              <a:spcBef>
                <a:spcPts val="300"/>
              </a:spcBef>
            </a:pPr>
            <a:r>
              <a:rPr lang="en-US" sz="1000" b="1" dirty="0" smtClean="0"/>
              <a:t>Patient Portal</a:t>
            </a:r>
            <a:endParaRPr lang="en-US" sz="1000" b="1" dirty="0"/>
          </a:p>
        </p:txBody>
      </p:sp>
      <p:sp>
        <p:nvSpPr>
          <p:cNvPr id="83" name="Rectangle 82"/>
          <p:cNvSpPr/>
          <p:nvPr/>
        </p:nvSpPr>
        <p:spPr>
          <a:xfrm>
            <a:off x="1396971" y="8349954"/>
            <a:ext cx="1091966" cy="246221"/>
          </a:xfrm>
          <a:prstGeom prst="rect">
            <a:avLst/>
          </a:prstGeom>
        </p:spPr>
        <p:txBody>
          <a:bodyPr wrap="none">
            <a:spAutoFit/>
          </a:bodyPr>
          <a:lstStyle/>
          <a:p>
            <a:pPr>
              <a:spcBef>
                <a:spcPts val="300"/>
              </a:spcBef>
            </a:pPr>
            <a:r>
              <a:rPr lang="en-US" sz="1000" b="1" dirty="0" smtClean="0"/>
              <a:t>Payment Plans</a:t>
            </a:r>
            <a:endParaRPr lang="en-US" sz="1000" b="1" dirty="0"/>
          </a:p>
        </p:txBody>
      </p:sp>
      <p:sp>
        <p:nvSpPr>
          <p:cNvPr id="84" name="Rectangle 83"/>
          <p:cNvSpPr/>
          <p:nvPr/>
        </p:nvSpPr>
        <p:spPr>
          <a:xfrm>
            <a:off x="1384284" y="8869414"/>
            <a:ext cx="1447832" cy="246221"/>
          </a:xfrm>
          <a:prstGeom prst="rect">
            <a:avLst/>
          </a:prstGeom>
        </p:spPr>
        <p:txBody>
          <a:bodyPr wrap="none">
            <a:spAutoFit/>
          </a:bodyPr>
          <a:lstStyle/>
          <a:p>
            <a:pPr>
              <a:spcBef>
                <a:spcPts val="300"/>
              </a:spcBef>
            </a:pPr>
            <a:r>
              <a:rPr lang="en-US" sz="1000" b="1" dirty="0" smtClean="0"/>
              <a:t>Financial Call Center</a:t>
            </a:r>
            <a:endParaRPr lang="en-US" sz="1000" b="1" dirty="0"/>
          </a:p>
        </p:txBody>
      </p:sp>
      <p:sp>
        <p:nvSpPr>
          <p:cNvPr id="85" name="TextBox 84"/>
          <p:cNvSpPr txBox="1"/>
          <p:nvPr/>
        </p:nvSpPr>
        <p:spPr bwMode="gray">
          <a:xfrm>
            <a:off x="473765" y="1911194"/>
            <a:ext cx="5567824" cy="130805"/>
          </a:xfrm>
          <a:prstGeom prst="rect">
            <a:avLst/>
          </a:prstGeom>
          <a:noFill/>
        </p:spPr>
        <p:txBody>
          <a:bodyPr wrap="square" lIns="0" tIns="0" rIns="0" bIns="0" rtlCol="0">
            <a:spAutoFit/>
          </a:bodyPr>
          <a:lstStyle/>
          <a:p>
            <a:r>
              <a:rPr lang="pt-BR" sz="850" dirty="0" smtClean="0"/>
              <a:t>n=1,000</a:t>
            </a:r>
            <a:endParaRPr lang="pt-BR" sz="850" dirty="0"/>
          </a:p>
        </p:txBody>
      </p:sp>
      <p:sp>
        <p:nvSpPr>
          <p:cNvPr id="87" name="Text Placeholder 2"/>
          <p:cNvSpPr>
            <a:spLocks noGrp="1"/>
          </p:cNvSpPr>
          <p:nvPr>
            <p:ph type="body" sz="quarter" idx="25"/>
          </p:nvPr>
        </p:nvSpPr>
        <p:spPr bwMode="gray"/>
        <p:txBody>
          <a:bodyPr/>
          <a:lstStyle/>
          <a:p>
            <a:r>
              <a:rPr lang="en-US" dirty="0" smtClean="0"/>
              <a:t>Patients Value Scheduling Convenience and Price Transparency</a:t>
            </a:r>
            <a:endParaRPr lang="en-US" dirty="0"/>
          </a:p>
        </p:txBody>
      </p:sp>
      <p:sp>
        <p:nvSpPr>
          <p:cNvPr id="5" name="Rectangle 4"/>
          <p:cNvSpPr/>
          <p:nvPr/>
        </p:nvSpPr>
        <p:spPr>
          <a:xfrm>
            <a:off x="716982" y="5532752"/>
            <a:ext cx="327334" cy="400110"/>
          </a:xfrm>
          <a:prstGeom prst="rect">
            <a:avLst/>
          </a:prstGeom>
        </p:spPr>
        <p:txBody>
          <a:bodyPr wrap="none">
            <a:spAutoFit/>
          </a:bodyPr>
          <a:lstStyle/>
          <a:p>
            <a:r>
              <a:rPr lang="en-US" sz="2000" dirty="0" smtClean="0">
                <a:solidFill>
                  <a:schemeClr val="accent6"/>
                </a:solidFill>
              </a:rPr>
              <a:t>1</a:t>
            </a:r>
            <a:endParaRPr lang="en-US" dirty="0"/>
          </a:p>
        </p:txBody>
      </p:sp>
      <p:sp>
        <p:nvSpPr>
          <p:cNvPr id="41" name="Rectangle 40"/>
          <p:cNvSpPr/>
          <p:nvPr/>
        </p:nvSpPr>
        <p:spPr>
          <a:xfrm>
            <a:off x="716982" y="6105020"/>
            <a:ext cx="327334" cy="400110"/>
          </a:xfrm>
          <a:prstGeom prst="rect">
            <a:avLst/>
          </a:prstGeom>
        </p:spPr>
        <p:txBody>
          <a:bodyPr wrap="none">
            <a:spAutoFit/>
          </a:bodyPr>
          <a:lstStyle/>
          <a:p>
            <a:r>
              <a:rPr lang="en-US" sz="2000" dirty="0">
                <a:solidFill>
                  <a:schemeClr val="accent6"/>
                </a:solidFill>
              </a:rPr>
              <a:t>2</a:t>
            </a:r>
            <a:endParaRPr lang="en-US" dirty="0"/>
          </a:p>
        </p:txBody>
      </p:sp>
      <p:sp>
        <p:nvSpPr>
          <p:cNvPr id="42" name="Rectangle 41"/>
          <p:cNvSpPr/>
          <p:nvPr/>
        </p:nvSpPr>
        <p:spPr>
          <a:xfrm>
            <a:off x="716982" y="6706325"/>
            <a:ext cx="327334" cy="400110"/>
          </a:xfrm>
          <a:prstGeom prst="rect">
            <a:avLst/>
          </a:prstGeom>
        </p:spPr>
        <p:txBody>
          <a:bodyPr wrap="none">
            <a:spAutoFit/>
          </a:bodyPr>
          <a:lstStyle/>
          <a:p>
            <a:r>
              <a:rPr lang="en-US" sz="2000" dirty="0" smtClean="0">
                <a:solidFill>
                  <a:schemeClr val="accent6"/>
                </a:solidFill>
              </a:rPr>
              <a:t>3</a:t>
            </a:r>
            <a:endParaRPr lang="en-US" dirty="0"/>
          </a:p>
        </p:txBody>
      </p:sp>
      <p:sp>
        <p:nvSpPr>
          <p:cNvPr id="43" name="Rectangle 42"/>
          <p:cNvSpPr/>
          <p:nvPr/>
        </p:nvSpPr>
        <p:spPr>
          <a:xfrm>
            <a:off x="716982" y="7277121"/>
            <a:ext cx="327334" cy="400110"/>
          </a:xfrm>
          <a:prstGeom prst="rect">
            <a:avLst/>
          </a:prstGeom>
        </p:spPr>
        <p:txBody>
          <a:bodyPr wrap="none">
            <a:spAutoFit/>
          </a:bodyPr>
          <a:lstStyle/>
          <a:p>
            <a:r>
              <a:rPr lang="en-US" sz="2000" dirty="0">
                <a:solidFill>
                  <a:schemeClr val="accent6"/>
                </a:solidFill>
              </a:rPr>
              <a:t>4</a:t>
            </a:r>
            <a:endParaRPr lang="en-US" dirty="0"/>
          </a:p>
        </p:txBody>
      </p:sp>
      <p:sp>
        <p:nvSpPr>
          <p:cNvPr id="44" name="Rectangle 43"/>
          <p:cNvSpPr/>
          <p:nvPr/>
        </p:nvSpPr>
        <p:spPr>
          <a:xfrm>
            <a:off x="716982" y="7788481"/>
            <a:ext cx="327334" cy="400110"/>
          </a:xfrm>
          <a:prstGeom prst="rect">
            <a:avLst/>
          </a:prstGeom>
        </p:spPr>
        <p:txBody>
          <a:bodyPr wrap="none">
            <a:spAutoFit/>
          </a:bodyPr>
          <a:lstStyle/>
          <a:p>
            <a:r>
              <a:rPr lang="en-US" sz="2000" dirty="0">
                <a:solidFill>
                  <a:schemeClr val="accent6"/>
                </a:solidFill>
              </a:rPr>
              <a:t>5</a:t>
            </a:r>
            <a:endParaRPr lang="en-US" dirty="0"/>
          </a:p>
        </p:txBody>
      </p:sp>
      <p:sp>
        <p:nvSpPr>
          <p:cNvPr id="48" name="Rectangle 47"/>
          <p:cNvSpPr/>
          <p:nvPr/>
        </p:nvSpPr>
        <p:spPr>
          <a:xfrm>
            <a:off x="716982" y="8268970"/>
            <a:ext cx="327334" cy="400110"/>
          </a:xfrm>
          <a:prstGeom prst="rect">
            <a:avLst/>
          </a:prstGeom>
        </p:spPr>
        <p:txBody>
          <a:bodyPr wrap="none">
            <a:spAutoFit/>
          </a:bodyPr>
          <a:lstStyle/>
          <a:p>
            <a:r>
              <a:rPr lang="en-US" sz="2000" dirty="0" smtClean="0">
                <a:solidFill>
                  <a:schemeClr val="accent6"/>
                </a:solidFill>
              </a:rPr>
              <a:t>6</a:t>
            </a:r>
            <a:endParaRPr lang="en-US" dirty="0"/>
          </a:p>
        </p:txBody>
      </p:sp>
      <p:sp>
        <p:nvSpPr>
          <p:cNvPr id="7" name="Text Placeholder 6"/>
          <p:cNvSpPr>
            <a:spLocks noGrp="1"/>
          </p:cNvSpPr>
          <p:nvPr>
            <p:ph type="body" sz="quarter" idx="27"/>
          </p:nvPr>
        </p:nvSpPr>
        <p:spPr>
          <a:xfrm>
            <a:off x="5547360" y="9321156"/>
            <a:ext cx="1767840" cy="242112"/>
          </a:xfrm>
        </p:spPr>
        <p:txBody>
          <a:bodyPr/>
          <a:lstStyle/>
          <a:p>
            <a:r>
              <a:rPr lang="en-US" dirty="0" smtClean="0"/>
              <a:t>Source: 2018 Consumer Financial Experience Survey; Revenue Cycle Advancement Center research and analysis.</a:t>
            </a:r>
            <a:endParaRPr lang="en-US" dirty="0"/>
          </a:p>
        </p:txBody>
      </p:sp>
      <p:sp>
        <p:nvSpPr>
          <p:cNvPr id="65" name="Rectangle 64"/>
          <p:cNvSpPr/>
          <p:nvPr/>
        </p:nvSpPr>
        <p:spPr>
          <a:xfrm>
            <a:off x="716982" y="8780330"/>
            <a:ext cx="327334" cy="400110"/>
          </a:xfrm>
          <a:prstGeom prst="rect">
            <a:avLst/>
          </a:prstGeom>
        </p:spPr>
        <p:txBody>
          <a:bodyPr wrap="none">
            <a:spAutoFit/>
          </a:bodyPr>
          <a:lstStyle/>
          <a:p>
            <a:r>
              <a:rPr lang="en-US" sz="2000" dirty="0">
                <a:solidFill>
                  <a:schemeClr val="accent6"/>
                </a:solidFill>
              </a:rPr>
              <a:t>7</a:t>
            </a:r>
            <a:endParaRPr lang="en-US" dirty="0"/>
          </a:p>
        </p:txBody>
      </p:sp>
    </p:spTree>
    <p:extLst>
      <p:ext uri="{BB962C8B-B14F-4D97-AF65-F5344CB8AC3E}">
        <p14:creationId xmlns:p14="http://schemas.microsoft.com/office/powerpoint/2010/main" val="1560493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 name="Chart 139"/>
          <p:cNvGraphicFramePr/>
          <p:nvPr>
            <p:extLst>
              <p:ext uri="{D42A27DB-BD31-4B8C-83A1-F6EECF244321}">
                <p14:modId xmlns:p14="http://schemas.microsoft.com/office/powerpoint/2010/main" val="1384558211"/>
              </p:ext>
            </p:extLst>
          </p:nvPr>
        </p:nvGraphicFramePr>
        <p:xfrm>
          <a:off x="4295416" y="8219837"/>
          <a:ext cx="1885312" cy="122918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bwMode="gray">
          <a:xfrm>
            <a:off x="457612" y="729525"/>
            <a:ext cx="7040468" cy="307777"/>
          </a:xfrm>
        </p:spPr>
        <p:txBody>
          <a:bodyPr/>
          <a:lstStyle/>
          <a:p>
            <a:r>
              <a:rPr lang="en-US" dirty="0" smtClean="0"/>
              <a:t>The Patient Financial Journey: Commercially-Insured </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7" name="Rectangle 6"/>
          <p:cNvSpPr/>
          <p:nvPr/>
        </p:nvSpPr>
        <p:spPr bwMode="gray">
          <a:xfrm>
            <a:off x="702842" y="2437619"/>
            <a:ext cx="803232" cy="6970190"/>
          </a:xfrm>
          <a:prstGeom prst="rect">
            <a:avLst/>
          </a:prstGeom>
          <a:solidFill>
            <a:schemeClr val="bg2"/>
          </a:solidFill>
          <a:ln w="127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2" name="Text Placeholder 7"/>
          <p:cNvSpPr txBox="1">
            <a:spLocks/>
          </p:cNvSpPr>
          <p:nvPr/>
        </p:nvSpPr>
        <p:spPr bwMode="gray">
          <a:xfrm>
            <a:off x="319550" y="1350008"/>
            <a:ext cx="6588354" cy="711306"/>
          </a:xfrm>
          <a:prstGeom prst="rect">
            <a:avLst/>
          </a:prstGeom>
        </p:spPr>
        <p:txBody>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dirty="0" smtClean="0"/>
              <a:t>The data here reflects the preferences of commercially-insured patients—patients who obtain coverage through an employer, the exchanges, or an insurance company.</a:t>
            </a:r>
            <a:r>
              <a:rPr lang="en-US" baseline="30000" dirty="0" smtClean="0"/>
              <a:t>1 </a:t>
            </a:r>
            <a:r>
              <a:rPr lang="en-US" dirty="0" smtClean="0"/>
              <a:t>Hospitals and health systems should use this information to prioritize and/or invest in the financial tools that patients most value to boost collection rates.</a:t>
            </a:r>
            <a:endParaRPr lang="en-US" dirty="0"/>
          </a:p>
        </p:txBody>
      </p:sp>
      <p:sp>
        <p:nvSpPr>
          <p:cNvPr id="18" name="Oval 17"/>
          <p:cNvSpPr>
            <a:spLocks noChangeAspect="1"/>
          </p:cNvSpPr>
          <p:nvPr/>
        </p:nvSpPr>
        <p:spPr bwMode="gray">
          <a:xfrm rot="16200000">
            <a:off x="1007730" y="252762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2" name="Rectangle 41"/>
          <p:cNvSpPr/>
          <p:nvPr/>
        </p:nvSpPr>
        <p:spPr bwMode="gray">
          <a:xfrm rot="16200000">
            <a:off x="1211025" y="2632058"/>
            <a:ext cx="986479"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TextBox 22"/>
          <p:cNvSpPr txBox="1"/>
          <p:nvPr/>
        </p:nvSpPr>
        <p:spPr bwMode="gray">
          <a:xfrm>
            <a:off x="1560276" y="2428700"/>
            <a:ext cx="4601256" cy="169277"/>
          </a:xfrm>
          <a:prstGeom prst="rect">
            <a:avLst/>
          </a:prstGeom>
          <a:noFill/>
        </p:spPr>
        <p:txBody>
          <a:bodyPr wrap="square" lIns="0" tIns="0" rIns="0" bIns="0" rtlCol="0">
            <a:spAutoFit/>
          </a:bodyPr>
          <a:lstStyle/>
          <a:p>
            <a:pPr defTabSz="640080">
              <a:spcBef>
                <a:spcPts val="500"/>
              </a:spcBef>
            </a:pPr>
            <a:r>
              <a:rPr lang="en-US" sz="1100" b="1" dirty="0" smtClean="0"/>
              <a:t>Whom Should I Choose?</a:t>
            </a:r>
          </a:p>
        </p:txBody>
      </p:sp>
      <p:sp>
        <p:nvSpPr>
          <p:cNvPr id="24" name="TextBox 23"/>
          <p:cNvSpPr txBox="1"/>
          <p:nvPr/>
        </p:nvSpPr>
        <p:spPr bwMode="gray">
          <a:xfrm>
            <a:off x="1560276" y="2617676"/>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Price Shoppers Ask Their Physician </a:t>
            </a:r>
            <a:r>
              <a:rPr lang="en-US" sz="1000" i="1" dirty="0">
                <a:solidFill>
                  <a:schemeClr val="accent3"/>
                </a:solidFill>
              </a:rPr>
              <a:t>f</a:t>
            </a:r>
            <a:r>
              <a:rPr lang="en-US" sz="1000" i="1" dirty="0" smtClean="0">
                <a:solidFill>
                  <a:schemeClr val="accent3"/>
                </a:solidFill>
              </a:rPr>
              <a:t>or Prices</a:t>
            </a:r>
          </a:p>
        </p:txBody>
      </p:sp>
      <p:sp>
        <p:nvSpPr>
          <p:cNvPr id="43" name="Oval 42"/>
          <p:cNvSpPr>
            <a:spLocks noChangeAspect="1"/>
          </p:cNvSpPr>
          <p:nvPr/>
        </p:nvSpPr>
        <p:spPr bwMode="gray">
          <a:xfrm rot="16200000">
            <a:off x="1007059" y="384330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Rectangle 9"/>
          <p:cNvSpPr/>
          <p:nvPr/>
        </p:nvSpPr>
        <p:spPr bwMode="gray">
          <a:xfrm rot="16200000">
            <a:off x="1130334" y="4069407"/>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6" name="TextBox 25"/>
          <p:cNvSpPr txBox="1"/>
          <p:nvPr/>
        </p:nvSpPr>
        <p:spPr bwMode="gray">
          <a:xfrm>
            <a:off x="1560276" y="3710169"/>
            <a:ext cx="4601256" cy="169277"/>
          </a:xfrm>
          <a:prstGeom prst="rect">
            <a:avLst/>
          </a:prstGeom>
          <a:noFill/>
        </p:spPr>
        <p:txBody>
          <a:bodyPr wrap="square" lIns="0" tIns="0" rIns="0" bIns="0" rtlCol="0">
            <a:spAutoFit/>
          </a:bodyPr>
          <a:lstStyle/>
          <a:p>
            <a:pPr defTabSz="640080">
              <a:spcBef>
                <a:spcPts val="500"/>
              </a:spcBef>
            </a:pPr>
            <a:r>
              <a:rPr lang="en-US" sz="1100" b="1" dirty="0" smtClean="0"/>
              <a:t>How Much Will I Have to Pay?</a:t>
            </a:r>
          </a:p>
        </p:txBody>
      </p:sp>
      <p:sp>
        <p:nvSpPr>
          <p:cNvPr id="27" name="TextBox 26"/>
          <p:cNvSpPr txBox="1"/>
          <p:nvPr/>
        </p:nvSpPr>
        <p:spPr bwMode="gray">
          <a:xfrm>
            <a:off x="1553223" y="3902930"/>
            <a:ext cx="3817484"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Even Non-Price Shoppers Want to Budget for Their Care</a:t>
            </a:r>
          </a:p>
        </p:txBody>
      </p:sp>
      <p:sp>
        <p:nvSpPr>
          <p:cNvPr id="44" name="Oval 43"/>
          <p:cNvSpPr>
            <a:spLocks noChangeAspect="1"/>
          </p:cNvSpPr>
          <p:nvPr/>
        </p:nvSpPr>
        <p:spPr bwMode="gray">
          <a:xfrm rot="16200000">
            <a:off x="991497" y="5411303"/>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5" name="Rectangle 44"/>
          <p:cNvSpPr/>
          <p:nvPr/>
        </p:nvSpPr>
        <p:spPr bwMode="gray">
          <a:xfrm rot="16200000">
            <a:off x="1133609" y="5537391"/>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9" name="TextBox 28"/>
          <p:cNvSpPr txBox="1"/>
          <p:nvPr/>
        </p:nvSpPr>
        <p:spPr bwMode="gray">
          <a:xfrm>
            <a:off x="1560276" y="5288946"/>
            <a:ext cx="4601256" cy="169277"/>
          </a:xfrm>
          <a:prstGeom prst="rect">
            <a:avLst/>
          </a:prstGeom>
          <a:noFill/>
        </p:spPr>
        <p:txBody>
          <a:bodyPr wrap="square" lIns="0" tIns="0" rIns="0" bIns="0" rtlCol="0">
            <a:spAutoFit/>
          </a:bodyPr>
          <a:lstStyle/>
          <a:p>
            <a:pPr defTabSz="640080">
              <a:spcBef>
                <a:spcPts val="500"/>
              </a:spcBef>
            </a:pPr>
            <a:r>
              <a:rPr lang="en-US" sz="1100" b="1" dirty="0" smtClean="0"/>
              <a:t>Why/What Should I Pay Now?</a:t>
            </a:r>
          </a:p>
        </p:txBody>
      </p:sp>
      <p:sp>
        <p:nvSpPr>
          <p:cNvPr id="47" name="Oval 46"/>
          <p:cNvSpPr>
            <a:spLocks noChangeAspect="1"/>
          </p:cNvSpPr>
          <p:nvPr/>
        </p:nvSpPr>
        <p:spPr bwMode="gray">
          <a:xfrm rot="16200000">
            <a:off x="1007729" y="8218022"/>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8" name="Rectangle 47"/>
          <p:cNvSpPr/>
          <p:nvPr/>
        </p:nvSpPr>
        <p:spPr bwMode="gray">
          <a:xfrm rot="16200000">
            <a:off x="1130334" y="8356589"/>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4" name="Text Placeholder 2"/>
          <p:cNvSpPr>
            <a:spLocks noGrp="1"/>
          </p:cNvSpPr>
          <p:nvPr>
            <p:ph type="body" sz="quarter" idx="25"/>
          </p:nvPr>
        </p:nvSpPr>
        <p:spPr bwMode="gray">
          <a:xfrm>
            <a:off x="457200" y="1135856"/>
            <a:ext cx="6858412" cy="230832"/>
          </a:xfrm>
        </p:spPr>
        <p:txBody>
          <a:bodyPr/>
          <a:lstStyle/>
          <a:p>
            <a:r>
              <a:rPr lang="en-US" dirty="0" smtClean="0"/>
              <a:t>Meeting the Needs of This Critical Cohort</a:t>
            </a:r>
          </a:p>
        </p:txBody>
      </p:sp>
      <p:sp>
        <p:nvSpPr>
          <p:cNvPr id="35" name="TextBox 34"/>
          <p:cNvSpPr txBox="1"/>
          <p:nvPr/>
        </p:nvSpPr>
        <p:spPr bwMode="gray">
          <a:xfrm>
            <a:off x="398419" y="1963740"/>
            <a:ext cx="5567824" cy="169277"/>
          </a:xfrm>
          <a:prstGeom prst="rect">
            <a:avLst/>
          </a:prstGeom>
          <a:noFill/>
        </p:spPr>
        <p:txBody>
          <a:bodyPr wrap="square" lIns="0" tIns="0" rIns="0" bIns="0" rtlCol="0">
            <a:spAutoFit/>
          </a:bodyPr>
          <a:lstStyle/>
          <a:p>
            <a:r>
              <a:rPr lang="en-US" sz="1100" b="1" dirty="0" smtClean="0"/>
              <a:t>The Financial J</a:t>
            </a:r>
            <a:r>
              <a:rPr lang="en-US" sz="1100" b="1" dirty="0"/>
              <a:t>o</a:t>
            </a:r>
            <a:r>
              <a:rPr lang="en-US" sz="1100" b="1" dirty="0" smtClean="0"/>
              <a:t>urney of the Commercially-Insured Patient</a:t>
            </a:r>
          </a:p>
        </p:txBody>
      </p:sp>
      <p:sp>
        <p:nvSpPr>
          <p:cNvPr id="46" name="Rectangle 45"/>
          <p:cNvSpPr/>
          <p:nvPr/>
        </p:nvSpPr>
        <p:spPr bwMode="gray">
          <a:xfrm>
            <a:off x="4218487" y="2834103"/>
            <a:ext cx="1372082" cy="800219"/>
          </a:xfrm>
          <a:prstGeom prst="rect">
            <a:avLst/>
          </a:prstGeom>
        </p:spPr>
        <p:txBody>
          <a:bodyPr wrap="square" lIns="0" tIns="0" rIns="0" bIns="0">
            <a:spAutoFit/>
          </a:bodyPr>
          <a:lstStyle/>
          <a:p>
            <a:pPr>
              <a:spcBef>
                <a:spcPts val="500"/>
              </a:spcBef>
            </a:pPr>
            <a:r>
              <a:rPr lang="en-US" sz="2200" dirty="0" smtClean="0">
                <a:solidFill>
                  <a:schemeClr val="accent6"/>
                </a:solidFill>
              </a:rPr>
              <a:t>25%          </a:t>
            </a:r>
            <a:r>
              <a:rPr lang="en-US" sz="1000" dirty="0" smtClean="0">
                <a:solidFill>
                  <a:schemeClr val="accent4"/>
                </a:solidFill>
              </a:rPr>
              <a:t>of commercially-insured patients compared prices among providers</a:t>
            </a:r>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037801" y="2893180"/>
            <a:ext cx="92537" cy="201168"/>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947458" y="2893180"/>
            <a:ext cx="76700" cy="201168"/>
          </a:xfrm>
          <a:prstGeom prst="rect">
            <a:avLst/>
          </a:prstGeom>
        </p:spPr>
      </p:pic>
      <p:pic>
        <p:nvPicPr>
          <p:cNvPr id="51" name="Picture 5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34324" y="2893180"/>
            <a:ext cx="92537" cy="201168"/>
          </a:xfrm>
          <a:prstGeom prst="rect">
            <a:avLst/>
          </a:prstGeom>
        </p:spPr>
      </p:pic>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143981" y="2893180"/>
            <a:ext cx="76700" cy="201168"/>
          </a:xfrm>
          <a:prstGeom prst="rect">
            <a:avLst/>
          </a:prstGeom>
        </p:spPr>
      </p:pic>
      <p:pic>
        <p:nvPicPr>
          <p:cNvPr id="53" name="Picture 5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0847" y="2893180"/>
            <a:ext cx="92537" cy="201168"/>
          </a:xfrm>
          <a:prstGeom prst="rect">
            <a:avLst/>
          </a:prstGeom>
        </p:spPr>
      </p:pic>
      <p:pic>
        <p:nvPicPr>
          <p:cNvPr id="54" name="Picture 5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0504" y="2893180"/>
            <a:ext cx="76700" cy="201168"/>
          </a:xfrm>
          <a:prstGeom prst="rect">
            <a:avLst/>
          </a:prstGeom>
        </p:spPr>
      </p:pic>
      <p:pic>
        <p:nvPicPr>
          <p:cNvPr id="55" name="Picture 5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27370" y="2893180"/>
            <a:ext cx="92537" cy="201168"/>
          </a:xfrm>
          <a:prstGeom prst="rect">
            <a:avLst/>
          </a:prstGeom>
        </p:spPr>
      </p:pic>
      <p:pic>
        <p:nvPicPr>
          <p:cNvPr id="56" name="Picture 5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37027" y="2893180"/>
            <a:ext cx="76700" cy="201168"/>
          </a:xfrm>
          <a:prstGeom prst="rect">
            <a:avLst/>
          </a:prstGeom>
        </p:spPr>
      </p:pic>
      <p:pic>
        <p:nvPicPr>
          <p:cNvPr id="57" name="Picture 5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3893" y="2893180"/>
            <a:ext cx="92537" cy="201168"/>
          </a:xfrm>
          <a:prstGeom prst="rect">
            <a:avLst/>
          </a:prstGeom>
        </p:spPr>
      </p:pic>
      <p:pic>
        <p:nvPicPr>
          <p:cNvPr id="58" name="Picture 5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3550" y="2893180"/>
            <a:ext cx="76700" cy="201168"/>
          </a:xfrm>
          <a:prstGeom prst="rect">
            <a:avLst/>
          </a:prstGeom>
        </p:spPr>
      </p:pic>
      <p:pic>
        <p:nvPicPr>
          <p:cNvPr id="59" name="Picture 5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0419" y="2893180"/>
            <a:ext cx="92537" cy="201168"/>
          </a:xfrm>
          <a:prstGeom prst="rect">
            <a:avLst/>
          </a:prstGeom>
        </p:spPr>
      </p:pic>
      <p:pic>
        <p:nvPicPr>
          <p:cNvPr id="60" name="Picture 5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0073" y="2893180"/>
            <a:ext cx="76700" cy="201168"/>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037801" y="3138378"/>
            <a:ext cx="92537" cy="201168"/>
          </a:xfrm>
          <a:prstGeom prst="rect">
            <a:avLst/>
          </a:prstGeom>
        </p:spPr>
      </p:pic>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947458" y="3138378"/>
            <a:ext cx="76700" cy="201168"/>
          </a:xfrm>
          <a:prstGeom prst="rect">
            <a:avLst/>
          </a:prstGeom>
        </p:spPr>
      </p:pic>
      <p:pic>
        <p:nvPicPr>
          <p:cNvPr id="63" name="Picture 6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234324" y="3138378"/>
            <a:ext cx="92537" cy="201168"/>
          </a:xfrm>
          <a:prstGeom prst="rect">
            <a:avLst/>
          </a:prstGeom>
        </p:spPr>
      </p:pic>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143981" y="3138378"/>
            <a:ext cx="76700" cy="201168"/>
          </a:xfrm>
          <a:prstGeom prst="rect">
            <a:avLst/>
          </a:prstGeom>
        </p:spPr>
      </p:pic>
      <p:pic>
        <p:nvPicPr>
          <p:cNvPr id="65" name="Picture 6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0847" y="3138378"/>
            <a:ext cx="92537" cy="201168"/>
          </a:xfrm>
          <a:prstGeom prst="rect">
            <a:avLst/>
          </a:prstGeom>
        </p:spPr>
      </p:pic>
      <p:pic>
        <p:nvPicPr>
          <p:cNvPr id="66" name="Picture 65"/>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0504" y="3138378"/>
            <a:ext cx="76700" cy="201168"/>
          </a:xfrm>
          <a:prstGeom prst="rect">
            <a:avLst/>
          </a:prstGeom>
        </p:spPr>
      </p:pic>
      <p:pic>
        <p:nvPicPr>
          <p:cNvPr id="67" name="Picture 6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27370" y="3138378"/>
            <a:ext cx="92537" cy="201168"/>
          </a:xfrm>
          <a:prstGeom prst="rect">
            <a:avLst/>
          </a:prstGeom>
        </p:spPr>
      </p:pic>
      <p:pic>
        <p:nvPicPr>
          <p:cNvPr id="68" name="Picture 6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37027" y="3138378"/>
            <a:ext cx="76700" cy="201168"/>
          </a:xfrm>
          <a:prstGeom prst="rect">
            <a:avLst/>
          </a:prstGeom>
        </p:spPr>
      </p:pic>
      <p:pic>
        <p:nvPicPr>
          <p:cNvPr id="69" name="Picture 6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3893" y="3138378"/>
            <a:ext cx="92537" cy="201168"/>
          </a:xfrm>
          <a:prstGeom prst="rect">
            <a:avLst/>
          </a:prstGeom>
        </p:spPr>
      </p:pic>
      <p:pic>
        <p:nvPicPr>
          <p:cNvPr id="70" name="Picture 69"/>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3550" y="3138378"/>
            <a:ext cx="76700" cy="201168"/>
          </a:xfrm>
          <a:prstGeom prst="rect">
            <a:avLst/>
          </a:prstGeom>
        </p:spPr>
      </p:pic>
      <p:pic>
        <p:nvPicPr>
          <p:cNvPr id="71" name="Picture 7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0419" y="3138378"/>
            <a:ext cx="92537" cy="201168"/>
          </a:xfrm>
          <a:prstGeom prst="rect">
            <a:avLst/>
          </a:prstGeom>
        </p:spPr>
      </p:pic>
      <p:pic>
        <p:nvPicPr>
          <p:cNvPr id="72" name="Picture 7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0073" y="3138378"/>
            <a:ext cx="76700" cy="201168"/>
          </a:xfrm>
          <a:prstGeom prst="rect">
            <a:avLst/>
          </a:prstGeom>
        </p:spPr>
      </p:pic>
      <p:graphicFrame>
        <p:nvGraphicFramePr>
          <p:cNvPr id="91" name="Chart 90"/>
          <p:cNvGraphicFramePr/>
          <p:nvPr>
            <p:extLst>
              <p:ext uri="{D42A27DB-BD31-4B8C-83A1-F6EECF244321}">
                <p14:modId xmlns:p14="http://schemas.microsoft.com/office/powerpoint/2010/main" val="1489037788"/>
              </p:ext>
            </p:extLst>
          </p:nvPr>
        </p:nvGraphicFramePr>
        <p:xfrm>
          <a:off x="1151659" y="4011671"/>
          <a:ext cx="1885312" cy="1229183"/>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1761413" y="4428866"/>
            <a:ext cx="768159" cy="400110"/>
          </a:xfrm>
          <a:prstGeom prst="rect">
            <a:avLst/>
          </a:prstGeom>
        </p:spPr>
        <p:txBody>
          <a:bodyPr wrap="none">
            <a:spAutoFit/>
          </a:bodyPr>
          <a:lstStyle/>
          <a:p>
            <a:r>
              <a:rPr lang="en-US" sz="2000" dirty="0" smtClean="0">
                <a:solidFill>
                  <a:schemeClr val="accent6"/>
                </a:solidFill>
              </a:rPr>
              <a:t>92% </a:t>
            </a:r>
            <a:endParaRPr lang="en-US" dirty="0"/>
          </a:p>
        </p:txBody>
      </p:sp>
      <p:sp>
        <p:nvSpPr>
          <p:cNvPr id="92" name="Rectangle 91"/>
          <p:cNvSpPr/>
          <p:nvPr/>
        </p:nvSpPr>
        <p:spPr bwMode="gray">
          <a:xfrm>
            <a:off x="2642319" y="4141315"/>
            <a:ext cx="1375929" cy="923330"/>
          </a:xfrm>
          <a:prstGeom prst="rect">
            <a:avLst/>
          </a:prstGeom>
        </p:spPr>
        <p:txBody>
          <a:bodyPr wrap="square" lIns="0" tIns="0" rIns="0" bIns="0">
            <a:spAutoFit/>
          </a:bodyPr>
          <a:lstStyle/>
          <a:p>
            <a:pPr>
              <a:spcBef>
                <a:spcPts val="500"/>
              </a:spcBef>
            </a:pPr>
            <a:r>
              <a:rPr lang="en-US" sz="1000" dirty="0" smtClean="0">
                <a:solidFill>
                  <a:schemeClr val="accent4"/>
                </a:solidFill>
              </a:rPr>
              <a:t>Percentage of commercially-insured patients who consider knowing their price before care </a:t>
            </a:r>
            <a:r>
              <a:rPr lang="en-US" sz="1000" b="1" dirty="0" smtClean="0">
                <a:solidFill>
                  <a:schemeClr val="accent4"/>
                </a:solidFill>
              </a:rPr>
              <a:t>somewhat or extremely important</a:t>
            </a:r>
          </a:p>
        </p:txBody>
      </p:sp>
      <p:sp>
        <p:nvSpPr>
          <p:cNvPr id="95" name="TextBox 94"/>
          <p:cNvSpPr txBox="1"/>
          <p:nvPr/>
        </p:nvSpPr>
        <p:spPr bwMode="gray">
          <a:xfrm>
            <a:off x="1569448" y="5455557"/>
            <a:ext cx="5537100"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Are More Likely to Pay Their Total Obligation After Paying a Portion at Point-of-Service</a:t>
            </a:r>
          </a:p>
        </p:txBody>
      </p:sp>
      <p:sp>
        <p:nvSpPr>
          <p:cNvPr id="96" name="TextBox 95"/>
          <p:cNvSpPr txBox="1"/>
          <p:nvPr/>
        </p:nvSpPr>
        <p:spPr bwMode="gray">
          <a:xfrm>
            <a:off x="1560276" y="8042115"/>
            <a:ext cx="4601256" cy="169277"/>
          </a:xfrm>
          <a:prstGeom prst="rect">
            <a:avLst/>
          </a:prstGeom>
          <a:noFill/>
        </p:spPr>
        <p:txBody>
          <a:bodyPr wrap="square" lIns="0" tIns="0" rIns="0" bIns="0" rtlCol="0">
            <a:spAutoFit/>
          </a:bodyPr>
          <a:lstStyle/>
          <a:p>
            <a:pPr defTabSz="640080">
              <a:spcBef>
                <a:spcPts val="500"/>
              </a:spcBef>
            </a:pPr>
            <a:r>
              <a:rPr lang="en-US" sz="1100" b="1" dirty="0" smtClean="0"/>
              <a:t>How Can I Pay My Bill?</a:t>
            </a:r>
          </a:p>
        </p:txBody>
      </p:sp>
      <p:pic>
        <p:nvPicPr>
          <p:cNvPr id="98" name="Picture 97"/>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1260333" y="6972191"/>
            <a:ext cx="331838" cy="274320"/>
          </a:xfrm>
          <a:prstGeom prst="rect">
            <a:avLst/>
          </a:prstGeom>
        </p:spPr>
      </p:pic>
      <p:sp>
        <p:nvSpPr>
          <p:cNvPr id="97" name="Oval 96"/>
          <p:cNvSpPr>
            <a:spLocks noChangeAspect="1"/>
          </p:cNvSpPr>
          <p:nvPr/>
        </p:nvSpPr>
        <p:spPr bwMode="gray">
          <a:xfrm rot="16200000">
            <a:off x="1004272" y="6694646"/>
            <a:ext cx="667183" cy="64008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9" name="Rectangle 98"/>
          <p:cNvSpPr/>
          <p:nvPr/>
        </p:nvSpPr>
        <p:spPr bwMode="gray">
          <a:xfrm rot="16200000">
            <a:off x="1138841" y="6820526"/>
            <a:ext cx="1134200" cy="353902"/>
          </a:xfrm>
          <a:prstGeom prst="rect">
            <a:avLst/>
          </a:prstGeom>
          <a:solidFill>
            <a:schemeClr val="bg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2" name="TextBox 31"/>
          <p:cNvSpPr txBox="1"/>
          <p:nvPr/>
        </p:nvSpPr>
        <p:spPr bwMode="gray">
          <a:xfrm>
            <a:off x="1560276" y="6531255"/>
            <a:ext cx="4601256" cy="169277"/>
          </a:xfrm>
          <a:prstGeom prst="rect">
            <a:avLst/>
          </a:prstGeom>
          <a:noFill/>
        </p:spPr>
        <p:txBody>
          <a:bodyPr wrap="square" lIns="0" tIns="0" rIns="0" bIns="0" rtlCol="0">
            <a:spAutoFit/>
          </a:bodyPr>
          <a:lstStyle/>
          <a:p>
            <a:pPr defTabSz="640080">
              <a:spcBef>
                <a:spcPts val="500"/>
              </a:spcBef>
            </a:pPr>
            <a:r>
              <a:rPr lang="en-US" sz="1100" b="1" dirty="0" smtClean="0"/>
              <a:t>What Do These Bills Even Mean?</a:t>
            </a:r>
          </a:p>
        </p:txBody>
      </p:sp>
      <p:sp>
        <p:nvSpPr>
          <p:cNvPr id="103" name="Rectangle 102"/>
          <p:cNvSpPr/>
          <p:nvPr/>
        </p:nvSpPr>
        <p:spPr bwMode="gray">
          <a:xfrm>
            <a:off x="4197349" y="5640631"/>
            <a:ext cx="1443454" cy="800219"/>
          </a:xfrm>
          <a:prstGeom prst="rect">
            <a:avLst/>
          </a:prstGeom>
        </p:spPr>
        <p:txBody>
          <a:bodyPr wrap="square" lIns="0" tIns="0" rIns="0" bIns="0">
            <a:spAutoFit/>
          </a:bodyPr>
          <a:lstStyle/>
          <a:p>
            <a:pPr>
              <a:spcBef>
                <a:spcPts val="500"/>
              </a:spcBef>
            </a:pPr>
            <a:r>
              <a:rPr lang="en-US" sz="2200" dirty="0" smtClean="0">
                <a:solidFill>
                  <a:schemeClr val="accent6"/>
                </a:solidFill>
              </a:rPr>
              <a:t>33%              </a:t>
            </a:r>
            <a:r>
              <a:rPr lang="en-US" sz="1000" dirty="0" smtClean="0">
                <a:solidFill>
                  <a:schemeClr val="accent4"/>
                </a:solidFill>
              </a:rPr>
              <a:t>of commercially-insured patients were asked for                 point-of-service payment</a:t>
            </a:r>
          </a:p>
        </p:txBody>
      </p:sp>
      <p:pic>
        <p:nvPicPr>
          <p:cNvPr id="104" name="Picture 10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042231" y="5658339"/>
            <a:ext cx="92537" cy="201168"/>
          </a:xfrm>
          <a:prstGeom prst="rect">
            <a:avLst/>
          </a:prstGeom>
        </p:spPr>
      </p:pic>
      <p:pic>
        <p:nvPicPr>
          <p:cNvPr id="105" name="Picture 10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960597" y="5658339"/>
            <a:ext cx="76700" cy="201168"/>
          </a:xfrm>
          <a:prstGeom prst="rect">
            <a:avLst/>
          </a:prstGeom>
        </p:spPr>
      </p:pic>
      <p:pic>
        <p:nvPicPr>
          <p:cNvPr id="106" name="Picture 10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238754" y="5658339"/>
            <a:ext cx="92537" cy="201168"/>
          </a:xfrm>
          <a:prstGeom prst="rect">
            <a:avLst/>
          </a:prstGeom>
        </p:spPr>
      </p:pic>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148411" y="5658339"/>
            <a:ext cx="76700" cy="201168"/>
          </a:xfrm>
          <a:prstGeom prst="rect">
            <a:avLst/>
          </a:prstGeom>
        </p:spPr>
      </p:pic>
      <p:pic>
        <p:nvPicPr>
          <p:cNvPr id="108" name="Picture 10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5277" y="5658339"/>
            <a:ext cx="92537" cy="201168"/>
          </a:xfrm>
          <a:prstGeom prst="rect">
            <a:avLst/>
          </a:prstGeom>
        </p:spPr>
      </p:pic>
      <p:pic>
        <p:nvPicPr>
          <p:cNvPr id="109" name="Picture 10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4934" y="5658339"/>
            <a:ext cx="76700" cy="201168"/>
          </a:xfrm>
          <a:prstGeom prst="rect">
            <a:avLst/>
          </a:prstGeom>
        </p:spPr>
      </p:pic>
      <p:pic>
        <p:nvPicPr>
          <p:cNvPr id="110" name="Picture 10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1800" y="5658339"/>
            <a:ext cx="92537" cy="201168"/>
          </a:xfrm>
          <a:prstGeom prst="rect">
            <a:avLst/>
          </a:prstGeom>
        </p:spPr>
      </p:pic>
      <p:pic>
        <p:nvPicPr>
          <p:cNvPr id="111" name="Picture 11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1457" y="5658339"/>
            <a:ext cx="76700" cy="201168"/>
          </a:xfrm>
          <a:prstGeom prst="rect">
            <a:avLst/>
          </a:prstGeom>
        </p:spPr>
      </p:pic>
      <p:pic>
        <p:nvPicPr>
          <p:cNvPr id="112" name="Picture 11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8323" y="5658339"/>
            <a:ext cx="92537" cy="201168"/>
          </a:xfrm>
          <a:prstGeom prst="rect">
            <a:avLst/>
          </a:prstGeom>
        </p:spPr>
      </p:pic>
      <p:pic>
        <p:nvPicPr>
          <p:cNvPr id="113" name="Picture 11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7980" y="5658339"/>
            <a:ext cx="76700" cy="201168"/>
          </a:xfrm>
          <a:prstGeom prst="rect">
            <a:avLst/>
          </a:prstGeom>
        </p:spPr>
      </p:pic>
      <p:pic>
        <p:nvPicPr>
          <p:cNvPr id="114" name="Picture 11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4849" y="5658339"/>
            <a:ext cx="92537" cy="201168"/>
          </a:xfrm>
          <a:prstGeom prst="rect">
            <a:avLst/>
          </a:prstGeom>
        </p:spPr>
      </p:pic>
      <p:pic>
        <p:nvPicPr>
          <p:cNvPr id="115" name="Picture 11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4503" y="5658339"/>
            <a:ext cx="76700" cy="201168"/>
          </a:xfrm>
          <a:prstGeom prst="rect">
            <a:avLst/>
          </a:prstGeom>
        </p:spPr>
      </p:pic>
      <p:pic>
        <p:nvPicPr>
          <p:cNvPr id="116" name="Picture 11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042231" y="5903537"/>
            <a:ext cx="92537" cy="201168"/>
          </a:xfrm>
          <a:prstGeom prst="rect">
            <a:avLst/>
          </a:prstGeom>
        </p:spPr>
      </p:pic>
      <p:pic>
        <p:nvPicPr>
          <p:cNvPr id="117" name="Picture 116"/>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951888" y="5903537"/>
            <a:ext cx="76700" cy="201168"/>
          </a:xfrm>
          <a:prstGeom prst="rect">
            <a:avLst/>
          </a:prstGeom>
        </p:spPr>
      </p:pic>
      <p:pic>
        <p:nvPicPr>
          <p:cNvPr id="118" name="Picture 11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238754" y="5903537"/>
            <a:ext cx="92537" cy="201168"/>
          </a:xfrm>
          <a:prstGeom prst="rect">
            <a:avLst/>
          </a:prstGeom>
        </p:spPr>
      </p:pic>
      <p:pic>
        <p:nvPicPr>
          <p:cNvPr id="119" name="Picture 11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148411" y="5903537"/>
            <a:ext cx="76700" cy="201168"/>
          </a:xfrm>
          <a:prstGeom prst="rect">
            <a:avLst/>
          </a:prstGeom>
        </p:spPr>
      </p:pic>
      <p:pic>
        <p:nvPicPr>
          <p:cNvPr id="120" name="Picture 119"/>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435277" y="5903537"/>
            <a:ext cx="92537" cy="201168"/>
          </a:xfrm>
          <a:prstGeom prst="rect">
            <a:avLst/>
          </a:prstGeom>
        </p:spPr>
      </p:pic>
      <p:pic>
        <p:nvPicPr>
          <p:cNvPr id="121" name="Picture 1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344934" y="5903537"/>
            <a:ext cx="76700" cy="201168"/>
          </a:xfrm>
          <a:prstGeom prst="rect">
            <a:avLst/>
          </a:prstGeom>
        </p:spPr>
      </p:pic>
      <p:pic>
        <p:nvPicPr>
          <p:cNvPr id="122" name="Picture 12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631800" y="5903537"/>
            <a:ext cx="92537" cy="201168"/>
          </a:xfrm>
          <a:prstGeom prst="rect">
            <a:avLst/>
          </a:prstGeom>
        </p:spPr>
      </p:pic>
      <p:pic>
        <p:nvPicPr>
          <p:cNvPr id="123" name="Picture 12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41457" y="5903537"/>
            <a:ext cx="76700" cy="201168"/>
          </a:xfrm>
          <a:prstGeom prst="rect">
            <a:avLst/>
          </a:prstGeom>
        </p:spPr>
      </p:pic>
      <p:pic>
        <p:nvPicPr>
          <p:cNvPr id="124" name="Picture 12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828323" y="5903537"/>
            <a:ext cx="92537" cy="201168"/>
          </a:xfrm>
          <a:prstGeom prst="rect">
            <a:avLst/>
          </a:prstGeom>
        </p:spPr>
      </p:pic>
      <p:pic>
        <p:nvPicPr>
          <p:cNvPr id="125" name="Picture 12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737980" y="5903537"/>
            <a:ext cx="76700" cy="201168"/>
          </a:xfrm>
          <a:prstGeom prst="rect">
            <a:avLst/>
          </a:prstGeom>
        </p:spPr>
      </p:pic>
      <p:pic>
        <p:nvPicPr>
          <p:cNvPr id="126" name="Picture 125"/>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4024849" y="5903537"/>
            <a:ext cx="92537" cy="201168"/>
          </a:xfrm>
          <a:prstGeom prst="rect">
            <a:avLst/>
          </a:prstGeom>
        </p:spPr>
      </p:pic>
      <p:pic>
        <p:nvPicPr>
          <p:cNvPr id="127" name="Picture 126"/>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934503" y="5903537"/>
            <a:ext cx="76700" cy="201168"/>
          </a:xfrm>
          <a:prstGeom prst="rect">
            <a:avLst/>
          </a:prstGeom>
        </p:spPr>
      </p:pic>
      <p:sp>
        <p:nvSpPr>
          <p:cNvPr id="130" name="Rectangle 129"/>
          <p:cNvSpPr/>
          <p:nvPr/>
        </p:nvSpPr>
        <p:spPr>
          <a:xfrm>
            <a:off x="3095338" y="7258211"/>
            <a:ext cx="768159" cy="400110"/>
          </a:xfrm>
          <a:prstGeom prst="rect">
            <a:avLst/>
          </a:prstGeom>
        </p:spPr>
        <p:txBody>
          <a:bodyPr wrap="none">
            <a:spAutoFit/>
          </a:bodyPr>
          <a:lstStyle/>
          <a:p>
            <a:r>
              <a:rPr lang="en-US" sz="2000" dirty="0" smtClean="0">
                <a:solidFill>
                  <a:schemeClr val="accent6"/>
                </a:solidFill>
              </a:rPr>
              <a:t>19% </a:t>
            </a:r>
            <a:endParaRPr lang="en-US" dirty="0"/>
          </a:p>
        </p:txBody>
      </p:sp>
      <p:sp>
        <p:nvSpPr>
          <p:cNvPr id="131" name="Rectangle 130"/>
          <p:cNvSpPr/>
          <p:nvPr/>
        </p:nvSpPr>
        <p:spPr bwMode="gray">
          <a:xfrm>
            <a:off x="3954654" y="7012889"/>
            <a:ext cx="1409706" cy="923330"/>
          </a:xfrm>
          <a:prstGeom prst="rect">
            <a:avLst/>
          </a:prstGeom>
        </p:spPr>
        <p:txBody>
          <a:bodyPr wrap="square" lIns="0" tIns="0" rIns="0" bIns="0">
            <a:spAutoFit/>
          </a:bodyPr>
          <a:lstStyle/>
          <a:p>
            <a:pPr>
              <a:spcBef>
                <a:spcPts val="500"/>
              </a:spcBef>
            </a:pPr>
            <a:r>
              <a:rPr lang="en-US" sz="1000" dirty="0" smtClean="0">
                <a:solidFill>
                  <a:schemeClr val="accent4"/>
                </a:solidFill>
              </a:rPr>
              <a:t>Percentage of commercially-insured high deductible patients</a:t>
            </a:r>
            <a:r>
              <a:rPr lang="en-US" sz="1000" baseline="30000" dirty="0" smtClean="0">
                <a:solidFill>
                  <a:schemeClr val="accent4"/>
                </a:solidFill>
              </a:rPr>
              <a:t>1</a:t>
            </a:r>
            <a:r>
              <a:rPr lang="en-US" sz="1000" dirty="0" smtClean="0">
                <a:solidFill>
                  <a:schemeClr val="accent4"/>
                </a:solidFill>
              </a:rPr>
              <a:t> who found their bill </a:t>
            </a:r>
            <a:r>
              <a:rPr lang="en-US" sz="1000" b="1" dirty="0" smtClean="0">
                <a:solidFill>
                  <a:schemeClr val="accent4"/>
                </a:solidFill>
              </a:rPr>
              <a:t>somewhat or extremely difficult to understand</a:t>
            </a:r>
          </a:p>
        </p:txBody>
      </p:sp>
      <p:sp>
        <p:nvSpPr>
          <p:cNvPr id="33" name="TextBox 32"/>
          <p:cNvSpPr txBox="1"/>
          <p:nvPr/>
        </p:nvSpPr>
        <p:spPr bwMode="gray">
          <a:xfrm>
            <a:off x="1569448" y="6715699"/>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Patients Want an Accurate Bill with Consumer-Friendly Language</a:t>
            </a:r>
          </a:p>
        </p:txBody>
      </p:sp>
      <p:sp>
        <p:nvSpPr>
          <p:cNvPr id="159" name="TextBox 158"/>
          <p:cNvSpPr txBox="1"/>
          <p:nvPr/>
        </p:nvSpPr>
        <p:spPr bwMode="gray">
          <a:xfrm>
            <a:off x="1560276" y="8202601"/>
            <a:ext cx="5329148"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If Offered a Payment Plan, Most Patients Will Enroll</a:t>
            </a:r>
          </a:p>
        </p:txBody>
      </p:sp>
      <p:sp>
        <p:nvSpPr>
          <p:cNvPr id="162" name="Text Placeholder 4"/>
          <p:cNvSpPr>
            <a:spLocks noGrp="1"/>
          </p:cNvSpPr>
          <p:nvPr>
            <p:ph type="body" sz="quarter" idx="27"/>
          </p:nvPr>
        </p:nvSpPr>
        <p:spPr bwMode="gray">
          <a:xfrm>
            <a:off x="5292146" y="9319285"/>
            <a:ext cx="2023054" cy="322280"/>
          </a:xfrm>
        </p:spPr>
        <p:txBody>
          <a:bodyPr/>
          <a:lstStyle/>
          <a:p>
            <a:r>
              <a:rPr lang="en-US" dirty="0" smtClean="0"/>
              <a:t>Source: 2018 Consumer Financial Experience Survey</a:t>
            </a:r>
            <a:r>
              <a:rPr lang="en-US" dirty="0"/>
              <a:t>; </a:t>
            </a:r>
            <a:r>
              <a:rPr lang="en-US" dirty="0" err="1"/>
              <a:t>InstaMed</a:t>
            </a:r>
            <a:r>
              <a:rPr lang="en-US" dirty="0"/>
              <a:t>, “Trends in Healthcare Payments Eight Annual Report: 2018,” </a:t>
            </a:r>
            <a:r>
              <a:rPr lang="en-US" i="1" dirty="0" err="1"/>
              <a:t>InstaMed</a:t>
            </a:r>
            <a:r>
              <a:rPr lang="en-US" i="1" dirty="0"/>
              <a:t>, </a:t>
            </a:r>
            <a:r>
              <a:rPr lang="en-US" dirty="0"/>
              <a:t>May 2018; Revenue </a:t>
            </a:r>
            <a:r>
              <a:rPr lang="en-US" dirty="0" smtClean="0"/>
              <a:t>Cycle Advancement Center research and analysis.</a:t>
            </a:r>
            <a:endParaRPr lang="en-US" dirty="0"/>
          </a:p>
        </p:txBody>
      </p:sp>
      <p:sp>
        <p:nvSpPr>
          <p:cNvPr id="166" name="Rectangle 165"/>
          <p:cNvSpPr/>
          <p:nvPr/>
        </p:nvSpPr>
        <p:spPr bwMode="gray">
          <a:xfrm>
            <a:off x="4726562" y="4114712"/>
            <a:ext cx="2548971" cy="1071906"/>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endParaRPr lang="en-US" sz="1000" b="1" dirty="0">
              <a:solidFill>
                <a:schemeClr val="tx1"/>
              </a:solidFill>
            </a:endParaRPr>
          </a:p>
        </p:txBody>
      </p:sp>
      <p:sp>
        <p:nvSpPr>
          <p:cNvPr id="12" name="Rectangle 11"/>
          <p:cNvSpPr/>
          <p:nvPr/>
        </p:nvSpPr>
        <p:spPr>
          <a:xfrm>
            <a:off x="4762840" y="4127647"/>
            <a:ext cx="2044657" cy="1015663"/>
          </a:xfrm>
          <a:prstGeom prst="rect">
            <a:avLst/>
          </a:prstGeom>
        </p:spPr>
        <p:txBody>
          <a:bodyPr wrap="square">
            <a:spAutoFit/>
          </a:bodyPr>
          <a:lstStyle/>
          <a:p>
            <a:pPr>
              <a:spcBef>
                <a:spcPts val="500"/>
              </a:spcBef>
            </a:pPr>
            <a:r>
              <a:rPr lang="en-US" sz="1000" dirty="0"/>
              <a:t>Our survey showed that </a:t>
            </a:r>
            <a:r>
              <a:rPr lang="en-US" sz="1000" dirty="0" smtClean="0"/>
              <a:t>commercially-insured patients </a:t>
            </a:r>
            <a:r>
              <a:rPr lang="en-US" sz="1000" dirty="0"/>
              <a:t>who </a:t>
            </a:r>
            <a:r>
              <a:rPr lang="en-US" sz="1000" dirty="0" smtClean="0"/>
              <a:t>receive pre-care </a:t>
            </a:r>
            <a:r>
              <a:rPr lang="en-US" sz="1000" dirty="0"/>
              <a:t>price estimates are </a:t>
            </a:r>
            <a:r>
              <a:rPr lang="en-US" sz="1000" b="1" dirty="0"/>
              <a:t>more likely </a:t>
            </a:r>
            <a:r>
              <a:rPr lang="en-US" sz="1000" dirty="0"/>
              <a:t>t</a:t>
            </a:r>
            <a:r>
              <a:rPr lang="en-US" sz="1000" dirty="0" smtClean="0"/>
              <a:t>o </a:t>
            </a:r>
            <a:r>
              <a:rPr lang="en-US" sz="1000" dirty="0"/>
              <a:t>pay their bill in full within </a:t>
            </a:r>
            <a:r>
              <a:rPr lang="en-US" sz="1000" dirty="0" smtClean="0"/>
              <a:t>one month of arrival</a:t>
            </a:r>
            <a:endParaRPr lang="en-US" sz="1000" b="1" dirty="0"/>
          </a:p>
        </p:txBody>
      </p:sp>
      <p:pic>
        <p:nvPicPr>
          <p:cNvPr id="167" name="Picture 2" descr="L:\Public\Share\ABC Templates and Resources\ABC Art Icons Logos\ABC Modern Icons\Light_bul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6871703" y="4449911"/>
            <a:ext cx="202387" cy="365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7" name="Text Placeholder 6"/>
          <p:cNvSpPr>
            <a:spLocks noGrp="1"/>
          </p:cNvSpPr>
          <p:nvPr>
            <p:ph type="body" sz="quarter" idx="4294967295"/>
          </p:nvPr>
        </p:nvSpPr>
        <p:spPr>
          <a:xfrm>
            <a:off x="457200" y="9341112"/>
            <a:ext cx="3403704" cy="218008"/>
          </a:xfrm>
          <a:prstGeom prst="rect">
            <a:avLst/>
          </a:prstGeom>
        </p:spPr>
        <p:txBody>
          <a:bodyPr/>
          <a:lstStyle/>
          <a:p>
            <a:pPr marL="0" indent="0">
              <a:buNone/>
            </a:pPr>
            <a:r>
              <a:rPr lang="en-US" sz="500" dirty="0" smtClean="0"/>
              <a:t>1) Respondent deductibles ranged from $0 to over $8,500</a:t>
            </a:r>
          </a:p>
          <a:p>
            <a:pPr marL="0" indent="0">
              <a:buNone/>
            </a:pPr>
            <a:r>
              <a:rPr lang="en-US" sz="500" dirty="0" smtClean="0"/>
              <a:t>2) High deductible health plan defined </a:t>
            </a:r>
            <a:r>
              <a:rPr lang="en-US" sz="500" dirty="0"/>
              <a:t>as commercial plans reaching an annual deductible of at least </a:t>
            </a:r>
            <a:r>
              <a:rPr lang="en-US" sz="500" dirty="0" smtClean="0"/>
              <a:t>$2,500</a:t>
            </a:r>
          </a:p>
        </p:txBody>
      </p:sp>
      <p:graphicFrame>
        <p:nvGraphicFramePr>
          <p:cNvPr id="129" name="Chart 128"/>
          <p:cNvGraphicFramePr/>
          <p:nvPr>
            <p:extLst>
              <p:ext uri="{D42A27DB-BD31-4B8C-83A1-F6EECF244321}">
                <p14:modId xmlns:p14="http://schemas.microsoft.com/office/powerpoint/2010/main" val="2892246125"/>
              </p:ext>
            </p:extLst>
          </p:nvPr>
        </p:nvGraphicFramePr>
        <p:xfrm>
          <a:off x="2516673" y="6847352"/>
          <a:ext cx="1885312" cy="1229183"/>
        </p:xfrm>
        <a:graphic>
          <a:graphicData uri="http://schemas.openxmlformats.org/drawingml/2006/chart">
            <c:chart xmlns:c="http://schemas.openxmlformats.org/drawingml/2006/chart" xmlns:r="http://schemas.openxmlformats.org/officeDocument/2006/relationships" r:id="rId8"/>
          </a:graphicData>
        </a:graphic>
      </p:graphicFrame>
      <p:sp>
        <p:nvSpPr>
          <p:cNvPr id="132" name="TextBox 131"/>
          <p:cNvSpPr txBox="1"/>
          <p:nvPr/>
        </p:nvSpPr>
        <p:spPr bwMode="gray">
          <a:xfrm>
            <a:off x="712165" y="2201790"/>
            <a:ext cx="4575845" cy="153888"/>
          </a:xfrm>
          <a:prstGeom prst="rect">
            <a:avLst/>
          </a:prstGeom>
          <a:noFill/>
        </p:spPr>
        <p:txBody>
          <a:bodyPr wrap="square" lIns="0" tIns="0" rIns="0" bIns="0" rtlCol="0">
            <a:spAutoFit/>
          </a:bodyPr>
          <a:lstStyle/>
          <a:p>
            <a:pPr defTabSz="640080">
              <a:spcBef>
                <a:spcPts val="500"/>
              </a:spcBef>
            </a:pPr>
            <a:r>
              <a:rPr lang="en-US" sz="1000" i="1" dirty="0" smtClean="0">
                <a:solidFill>
                  <a:schemeClr val="accent3"/>
                </a:solidFill>
              </a:rPr>
              <a:t>Data Based on the Responses from 517 Commercially-Insured Patients</a:t>
            </a:r>
          </a:p>
        </p:txBody>
      </p:sp>
      <p:sp>
        <p:nvSpPr>
          <p:cNvPr id="133" name="Rectangle 132"/>
          <p:cNvSpPr/>
          <p:nvPr/>
        </p:nvSpPr>
        <p:spPr bwMode="gray">
          <a:xfrm>
            <a:off x="2704564" y="8497180"/>
            <a:ext cx="1409706" cy="615553"/>
          </a:xfrm>
          <a:prstGeom prst="rect">
            <a:avLst/>
          </a:prstGeom>
        </p:spPr>
        <p:txBody>
          <a:bodyPr wrap="square" lIns="0" tIns="0" rIns="0" bIns="0">
            <a:spAutoFit/>
          </a:bodyPr>
          <a:lstStyle/>
          <a:p>
            <a:pPr>
              <a:spcBef>
                <a:spcPts val="500"/>
              </a:spcBef>
            </a:pPr>
            <a:r>
              <a:rPr lang="en-US" sz="1000" dirty="0" smtClean="0">
                <a:solidFill>
                  <a:schemeClr val="accent4"/>
                </a:solidFill>
              </a:rPr>
              <a:t>Percentage of commercially-insured patients who were offered a payment plan</a:t>
            </a:r>
            <a:endParaRPr lang="en-US" sz="1000" b="1" dirty="0" smtClean="0">
              <a:solidFill>
                <a:schemeClr val="accent4"/>
              </a:solidFill>
            </a:endParaRPr>
          </a:p>
        </p:txBody>
      </p:sp>
      <p:sp>
        <p:nvSpPr>
          <p:cNvPr id="134" name="Rectangle 133"/>
          <p:cNvSpPr/>
          <p:nvPr/>
        </p:nvSpPr>
        <p:spPr>
          <a:xfrm>
            <a:off x="1835018" y="8644134"/>
            <a:ext cx="768159" cy="400110"/>
          </a:xfrm>
          <a:prstGeom prst="rect">
            <a:avLst/>
          </a:prstGeom>
        </p:spPr>
        <p:txBody>
          <a:bodyPr wrap="none">
            <a:spAutoFit/>
          </a:bodyPr>
          <a:lstStyle/>
          <a:p>
            <a:r>
              <a:rPr lang="en-US" sz="2000" dirty="0" smtClean="0">
                <a:solidFill>
                  <a:schemeClr val="accent6"/>
                </a:solidFill>
              </a:rPr>
              <a:t>75% </a:t>
            </a:r>
            <a:endParaRPr lang="en-US" dirty="0"/>
          </a:p>
        </p:txBody>
      </p:sp>
      <p:sp>
        <p:nvSpPr>
          <p:cNvPr id="138" name="Rectangle 137"/>
          <p:cNvSpPr/>
          <p:nvPr/>
        </p:nvSpPr>
        <p:spPr bwMode="gray">
          <a:xfrm>
            <a:off x="5787132" y="8420236"/>
            <a:ext cx="1409706" cy="769441"/>
          </a:xfrm>
          <a:prstGeom prst="rect">
            <a:avLst/>
          </a:prstGeom>
        </p:spPr>
        <p:txBody>
          <a:bodyPr wrap="square" lIns="0" tIns="0" rIns="0" bIns="0">
            <a:spAutoFit/>
          </a:bodyPr>
          <a:lstStyle/>
          <a:p>
            <a:pPr>
              <a:spcBef>
                <a:spcPts val="500"/>
              </a:spcBef>
            </a:pPr>
            <a:r>
              <a:rPr lang="en-US" sz="1000" dirty="0" smtClean="0">
                <a:solidFill>
                  <a:schemeClr val="accent4"/>
                </a:solidFill>
              </a:rPr>
              <a:t>Percentage of commercially-insured patients who chose to enroll in their offered payment plan</a:t>
            </a:r>
            <a:endParaRPr lang="en-US" sz="1000" b="1" dirty="0" smtClean="0">
              <a:solidFill>
                <a:schemeClr val="accent4"/>
              </a:solidFill>
            </a:endParaRPr>
          </a:p>
        </p:txBody>
      </p:sp>
      <p:sp>
        <p:nvSpPr>
          <p:cNvPr id="139" name="Rectangle 138"/>
          <p:cNvSpPr/>
          <p:nvPr/>
        </p:nvSpPr>
        <p:spPr>
          <a:xfrm>
            <a:off x="4892241" y="8644134"/>
            <a:ext cx="768159" cy="400110"/>
          </a:xfrm>
          <a:prstGeom prst="rect">
            <a:avLst/>
          </a:prstGeom>
        </p:spPr>
        <p:txBody>
          <a:bodyPr wrap="none">
            <a:spAutoFit/>
          </a:bodyPr>
          <a:lstStyle/>
          <a:p>
            <a:r>
              <a:rPr lang="en-US" sz="2000" dirty="0" smtClean="0">
                <a:solidFill>
                  <a:schemeClr val="accent6"/>
                </a:solidFill>
              </a:rPr>
              <a:t>87% </a:t>
            </a:r>
            <a:endParaRPr lang="en-US" dirty="0"/>
          </a:p>
        </p:txBody>
      </p:sp>
      <p:graphicFrame>
        <p:nvGraphicFramePr>
          <p:cNvPr id="141" name="Chart 140"/>
          <p:cNvGraphicFramePr/>
          <p:nvPr>
            <p:extLst>
              <p:ext uri="{D42A27DB-BD31-4B8C-83A1-F6EECF244321}">
                <p14:modId xmlns:p14="http://schemas.microsoft.com/office/powerpoint/2010/main" val="1553092127"/>
              </p:ext>
            </p:extLst>
          </p:nvPr>
        </p:nvGraphicFramePr>
        <p:xfrm>
          <a:off x="1226332" y="8219837"/>
          <a:ext cx="1885312" cy="1229183"/>
        </p:xfrm>
        <a:graphic>
          <a:graphicData uri="http://schemas.openxmlformats.org/drawingml/2006/chart">
            <c:chart xmlns:c="http://schemas.openxmlformats.org/drawingml/2006/chart" xmlns:r="http://schemas.openxmlformats.org/officeDocument/2006/relationships" r:id="rId9"/>
          </a:graphicData>
        </a:graphic>
      </p:graphicFrame>
      <p:pic>
        <p:nvPicPr>
          <p:cNvPr id="100" name="Picture 9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082" y="3896161"/>
            <a:ext cx="402058" cy="460371"/>
          </a:xfrm>
          <a:prstGeom prst="rect">
            <a:avLst/>
          </a:prstGeom>
        </p:spPr>
      </p:pic>
      <p:pic>
        <p:nvPicPr>
          <p:cNvPr id="101" name="Picture 10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7161" y="6799932"/>
            <a:ext cx="261900" cy="395495"/>
          </a:xfrm>
          <a:prstGeom prst="rect">
            <a:avLst/>
          </a:prstGeom>
        </p:spPr>
      </p:pic>
      <p:pic>
        <p:nvPicPr>
          <p:cNvPr id="102" name="Picture 10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0720" y="5549181"/>
            <a:ext cx="394783" cy="336882"/>
          </a:xfrm>
          <a:prstGeom prst="rect">
            <a:avLst/>
          </a:prstGeom>
        </p:spPr>
      </p:pic>
      <p:pic>
        <p:nvPicPr>
          <p:cNvPr id="128" name="Picture 1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9345" y="2643716"/>
            <a:ext cx="377533" cy="377533"/>
          </a:xfrm>
          <a:prstGeom prst="rect">
            <a:avLst/>
          </a:prstGeom>
        </p:spPr>
      </p:pic>
      <p:pic>
        <p:nvPicPr>
          <p:cNvPr id="135" name="Picture 1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8314" y="8373588"/>
            <a:ext cx="330042" cy="327842"/>
          </a:xfrm>
          <a:prstGeom prst="rect">
            <a:avLst/>
          </a:prstGeom>
        </p:spPr>
      </p:pic>
    </p:spTree>
    <p:extLst>
      <p:ext uri="{BB962C8B-B14F-4D97-AF65-F5344CB8AC3E}">
        <p14:creationId xmlns:p14="http://schemas.microsoft.com/office/powerpoint/2010/main" val="142047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extLst>
              <p:ext uri="{D42A27DB-BD31-4B8C-83A1-F6EECF244321}">
                <p14:modId xmlns:p14="http://schemas.microsoft.com/office/powerpoint/2010/main" val="1161702619"/>
              </p:ext>
            </p:extLst>
          </p:nvPr>
        </p:nvGraphicFramePr>
        <p:xfrm>
          <a:off x="457200" y="5223466"/>
          <a:ext cx="6343482" cy="4109063"/>
        </p:xfrm>
        <a:graphic>
          <a:graphicData uri="http://schemas.openxmlformats.org/drawingml/2006/table">
            <a:tbl>
              <a:tblPr firstRow="1" bandRow="1">
                <a:effectLst/>
                <a:tableStyleId>{F5AB1C69-6EDB-4FF4-983F-18BD219EF322}</a:tableStyleId>
              </a:tblPr>
              <a:tblGrid>
                <a:gridCol w="712216"/>
                <a:gridCol w="1232917"/>
                <a:gridCol w="4398349"/>
              </a:tblGrid>
              <a:tr h="314303">
                <a:tc>
                  <a:txBody>
                    <a:bodyPr/>
                    <a:lstStyle/>
                    <a:p>
                      <a:pPr algn="l">
                        <a:spcBef>
                          <a:spcPts val="300"/>
                        </a:spcBef>
                      </a:pPr>
                      <a:r>
                        <a:rPr lang="en-US" sz="900" b="1" i="0" kern="1200" dirty="0" smtClean="0">
                          <a:solidFill>
                            <a:schemeClr val="bg1"/>
                          </a:solidFill>
                          <a:latin typeface="+mn-lt"/>
                          <a:ea typeface="+mn-ea"/>
                          <a:cs typeface="+mn-cs"/>
                        </a:rPr>
                        <a:t>Tool</a:t>
                      </a:r>
                      <a:r>
                        <a:rPr lang="en-US" sz="900" b="1" i="0" kern="1200" baseline="0" dirty="0" smtClean="0">
                          <a:solidFill>
                            <a:schemeClr val="bg1"/>
                          </a:solidFill>
                          <a:latin typeface="+mn-lt"/>
                          <a:ea typeface="+mn-ea"/>
                          <a:cs typeface="+mn-cs"/>
                        </a:rPr>
                        <a:t> Rank</a:t>
                      </a:r>
                      <a:endParaRPr lang="en-US" sz="900" b="1" i="0" kern="1200" dirty="0">
                        <a:solidFill>
                          <a:schemeClr val="bg1"/>
                        </a:solidFill>
                        <a:latin typeface="+mn-lt"/>
                        <a:ea typeface="+mn-ea"/>
                        <a:cs typeface="+mn-cs"/>
                      </a:endParaRPr>
                    </a:p>
                  </a:txBody>
                  <a:tcPr marL="64008" marR="64008" anchor="ctr"/>
                </a:tc>
                <a:tc>
                  <a:txBody>
                    <a:bodyPr/>
                    <a:lstStyle/>
                    <a:p>
                      <a:pPr algn="l">
                        <a:spcBef>
                          <a:spcPts val="300"/>
                        </a:spcBef>
                      </a:pPr>
                      <a:r>
                        <a:rPr lang="en-US" sz="900" b="1" i="0" kern="1200" baseline="0" dirty="0" smtClean="0">
                          <a:solidFill>
                            <a:schemeClr val="lt1"/>
                          </a:solidFill>
                          <a:latin typeface="+mn-lt"/>
                          <a:ea typeface="+mn-ea"/>
                          <a:cs typeface="+mn-cs"/>
                        </a:rPr>
                        <a:t>Financial Tool</a:t>
                      </a:r>
                    </a:p>
                  </a:txBody>
                  <a:tcPr marL="64008" marR="64008" anchor="ctr"/>
                </a:tc>
                <a:tc>
                  <a:txBody>
                    <a:bodyPr/>
                    <a:lstStyle/>
                    <a:p>
                      <a:pPr algn="l">
                        <a:spcBef>
                          <a:spcPts val="300"/>
                        </a:spcBef>
                      </a:pPr>
                      <a:r>
                        <a:rPr lang="en-US" sz="900" b="1" kern="1200" dirty="0" smtClean="0">
                          <a:solidFill>
                            <a:schemeClr val="lt1"/>
                          </a:solidFill>
                          <a:latin typeface="+mn-lt"/>
                          <a:ea typeface="+mn-ea"/>
                          <a:cs typeface="+mn-cs"/>
                        </a:rPr>
                        <a:t>Tool Definition</a:t>
                      </a:r>
                      <a:endParaRPr lang="en-US" sz="900" b="1" kern="1200" dirty="0">
                        <a:solidFill>
                          <a:schemeClr val="lt1"/>
                        </a:solidFill>
                        <a:latin typeface="+mn-lt"/>
                        <a:ea typeface="+mn-ea"/>
                        <a:cs typeface="+mn-cs"/>
                      </a:endParaRPr>
                    </a:p>
                  </a:txBody>
                  <a:tcPr marL="64008" marR="64008" anchor="ctr"/>
                </a:tc>
              </a:tr>
              <a:tr h="507223">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more precise estimate of the total cost of care sent after scheduling but prior to receiving care, including what portion will be covered by insurance, what portion is expected to be paid by the patient, how much must be paid upon arrival for care, and how to pay the patient portion of the bill.</a:t>
                      </a:r>
                      <a:endParaRPr lang="en-US" sz="900" dirty="0">
                        <a:latin typeface="+mn-lt"/>
                      </a:endParaRPr>
                    </a:p>
                  </a:txBody>
                  <a:tcPr marL="64008" marR="64008"/>
                </a:tc>
              </a:tr>
              <a:tr h="4725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baseline="0" dirty="0" smtClean="0">
                          <a:latin typeface="+mn-lt"/>
                        </a:rPr>
                        <a:t>A tool patients can access on the hospital or health care organization’s website, before scheduling a procedure, to get a rough estimate of the total cost of the procedure and how much they will be expected to pay. </a:t>
                      </a:r>
                      <a:endParaRPr lang="en-US" sz="900" dirty="0">
                        <a:latin typeface="+mn-lt"/>
                      </a:endParaRPr>
                    </a:p>
                  </a:txBody>
                  <a:tcPr marL="64008" marR="64008"/>
                </a:tc>
              </a:tr>
              <a:tr h="50673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baseline="0" dirty="0" smtClean="0">
                          <a:latin typeface="+mn-lt"/>
                        </a:rPr>
                        <a:t>An employee of the hospital or health care organization who works with patients regarding their medical bills. They help patients understand what they owe, the types of insurance benefits they have, whether or not they qualify for financial assistance, and may provide payment portions.</a:t>
                      </a:r>
                      <a:endParaRPr lang="en-US" sz="900" dirty="0">
                        <a:latin typeface="+mn-lt"/>
                      </a:endParaRPr>
                    </a:p>
                  </a:txBody>
                  <a:tcPr marL="64008" marR="64008"/>
                </a:tc>
              </a:tr>
              <a:tr h="380655">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One</a:t>
                      </a:r>
                      <a:r>
                        <a:rPr lang="en-US" sz="900" baseline="0" dirty="0" smtClean="0">
                          <a:latin typeface="+mn-lt"/>
                        </a:rPr>
                        <a:t> single bill sent to the patient after receiving care that includes all charges incurred (hospital, physician, and any imaging or lab) and an easy-to-understand explanation of benefits.</a:t>
                      </a:r>
                      <a:endParaRPr lang="en-US" sz="900" dirty="0">
                        <a:latin typeface="+mn-lt"/>
                      </a:endParaRPr>
                    </a:p>
                  </a:txBody>
                  <a:tcPr marL="64008" marR="64008"/>
                </a:tc>
              </a:tr>
              <a:tr h="472500">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s</a:t>
                      </a:r>
                      <a:r>
                        <a:rPr lang="en-US" sz="900" dirty="0" smtClean="0">
                          <a:latin typeface="+mn-lt"/>
                        </a:rPr>
                        <a:t>ecure, online portal that allows patients to schedule</a:t>
                      </a:r>
                      <a:r>
                        <a:rPr lang="en-US" sz="900" baseline="0" dirty="0" smtClean="0">
                          <a:latin typeface="+mn-lt"/>
                        </a:rPr>
                        <a:t> appointments or procedures, access appointment information, see insurance details and outstanding balances, pay their bills, and securely message providers.</a:t>
                      </a:r>
                      <a:endParaRPr lang="en-US" sz="900" dirty="0">
                        <a:latin typeface="+mn-lt"/>
                      </a:endParaRPr>
                    </a:p>
                  </a:txBody>
                  <a:tcPr marL="64008" marR="64008"/>
                </a:tc>
              </a:tr>
              <a:tr h="397943">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 plan designed to</a:t>
                      </a:r>
                      <a:r>
                        <a:rPr lang="en-US" sz="900" baseline="0" dirty="0" smtClean="0">
                          <a:latin typeface="+mn-lt"/>
                        </a:rPr>
                        <a:t> help patients pay off their health care bill over the course of several months, via credit card, debit card, or automatic bank withdrawal at low (3%) or zero interest.</a:t>
                      </a:r>
                      <a:endParaRPr lang="en-US" sz="900" dirty="0">
                        <a:latin typeface="+mn-lt"/>
                      </a:endParaRPr>
                    </a:p>
                  </a:txBody>
                  <a:tcPr marL="64008" marR="64008"/>
                </a:tc>
              </a:tr>
              <a:tr h="430618">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endParaRPr lang="en-US" sz="900" b="1" kern="1200" dirty="0">
                        <a:solidFill>
                          <a:schemeClr val="tx1"/>
                        </a:solidFill>
                        <a:latin typeface="+mn-lt"/>
                        <a:ea typeface="+mn-ea"/>
                        <a:cs typeface="+mn-cs"/>
                      </a:endParaRPr>
                    </a:p>
                  </a:txBody>
                  <a:tcPr marL="64008" marR="64008"/>
                </a:tc>
                <a:tc>
                  <a:txBody>
                    <a:bodyPr/>
                    <a:lstStyle/>
                    <a:p>
                      <a:pPr algn="l">
                        <a:spcBef>
                          <a:spcPts val="300"/>
                        </a:spcBef>
                      </a:pPr>
                      <a:r>
                        <a:rPr lang="en-US" sz="900" dirty="0" smtClean="0">
                          <a:latin typeface="+mn-lt"/>
                        </a:rPr>
                        <a:t>A</a:t>
                      </a:r>
                      <a:r>
                        <a:rPr lang="en-US" sz="900" baseline="0" dirty="0" smtClean="0">
                          <a:latin typeface="+mn-lt"/>
                        </a:rPr>
                        <a:t> single number patients can call to receive information about how much procedures cost, find out about outstanding balances, and pay balances for any hospital, physician, or ambulance bill.</a:t>
                      </a:r>
                      <a:endParaRPr lang="en-US" sz="900" dirty="0">
                        <a:latin typeface="+mn-lt"/>
                      </a:endParaRPr>
                    </a:p>
                  </a:txBody>
                  <a:tcPr marL="64008" marR="64008"/>
                </a:tc>
              </a:tr>
            </a:tbl>
          </a:graphicData>
        </a:graphic>
      </p:graphicFrame>
      <p:sp>
        <p:nvSpPr>
          <p:cNvPr id="2" name="Title 1"/>
          <p:cNvSpPr>
            <a:spLocks noGrp="1"/>
          </p:cNvSpPr>
          <p:nvPr>
            <p:ph type="title"/>
          </p:nvPr>
        </p:nvSpPr>
        <p:spPr bwMode="gray"/>
        <p:txBody>
          <a:bodyPr/>
          <a:lstStyle/>
          <a:p>
            <a:r>
              <a:rPr lang="en-US" dirty="0" smtClean="0"/>
              <a:t>Financial Tool Ranking: Commercially-Insured </a:t>
            </a:r>
            <a:endParaRPr lang="en-US" dirty="0"/>
          </a:p>
        </p:txBody>
      </p:sp>
      <p:sp>
        <p:nvSpPr>
          <p:cNvPr id="4" name="Text Placeholder 3"/>
          <p:cNvSpPr>
            <a:spLocks noGrp="1"/>
          </p:cNvSpPr>
          <p:nvPr>
            <p:ph type="body" sz="quarter" idx="26"/>
          </p:nvPr>
        </p:nvSpPr>
        <p:spPr bwMode="gray"/>
        <p:txBody>
          <a:bodyPr/>
          <a:lstStyle/>
          <a:p>
            <a:endParaRPr lang="en-US"/>
          </a:p>
        </p:txBody>
      </p:sp>
      <p:sp>
        <p:nvSpPr>
          <p:cNvPr id="28" name="TextBox 27"/>
          <p:cNvSpPr txBox="1"/>
          <p:nvPr/>
        </p:nvSpPr>
        <p:spPr bwMode="gray">
          <a:xfrm>
            <a:off x="457200" y="1571870"/>
            <a:ext cx="3302000" cy="169277"/>
          </a:xfrm>
          <a:prstGeom prst="rect">
            <a:avLst/>
          </a:prstGeom>
          <a:noFill/>
        </p:spPr>
        <p:txBody>
          <a:bodyPr wrap="square" lIns="0" tIns="0" rIns="0" bIns="0" rtlCol="0">
            <a:spAutoFit/>
          </a:bodyPr>
          <a:lstStyle/>
          <a:p>
            <a:r>
              <a:rPr lang="en-US" sz="1100" b="1" dirty="0" smtClean="0"/>
              <a:t>The Most Important Influence on Provider Choice</a:t>
            </a:r>
          </a:p>
        </p:txBody>
      </p:sp>
      <p:sp>
        <p:nvSpPr>
          <p:cNvPr id="29" name="TextBox 28"/>
          <p:cNvSpPr txBox="1"/>
          <p:nvPr/>
        </p:nvSpPr>
        <p:spPr bwMode="gray">
          <a:xfrm>
            <a:off x="457199" y="1741146"/>
            <a:ext cx="6858001" cy="153888"/>
          </a:xfrm>
          <a:prstGeom prst="rect">
            <a:avLst/>
          </a:prstGeom>
          <a:noFill/>
        </p:spPr>
        <p:txBody>
          <a:bodyPr wrap="square" lIns="0" tIns="0" rIns="0" bIns="0" rtlCol="0">
            <a:spAutoFit/>
          </a:bodyPr>
          <a:lstStyle/>
          <a:p>
            <a:r>
              <a:rPr lang="en-US" sz="1000" i="1" dirty="0" smtClean="0"/>
              <a:t>“Which is most important to you when choosing a hospital or health care provider to undergo a non-emergency surgery?”</a:t>
            </a:r>
            <a:endParaRPr lang="en-US" sz="1000" i="1" dirty="0"/>
          </a:p>
        </p:txBody>
      </p:sp>
      <p:sp>
        <p:nvSpPr>
          <p:cNvPr id="30" name="TextBox 29"/>
          <p:cNvSpPr txBox="1"/>
          <p:nvPr/>
        </p:nvSpPr>
        <p:spPr bwMode="gray">
          <a:xfrm>
            <a:off x="473765" y="4947415"/>
            <a:ext cx="5567824" cy="130805"/>
          </a:xfrm>
          <a:prstGeom prst="rect">
            <a:avLst/>
          </a:prstGeom>
          <a:noFill/>
        </p:spPr>
        <p:txBody>
          <a:bodyPr wrap="square" lIns="0" tIns="0" rIns="0" bIns="0" rtlCol="0">
            <a:spAutoFit/>
          </a:bodyPr>
          <a:lstStyle/>
          <a:p>
            <a:r>
              <a:rPr lang="pt-BR" sz="850" dirty="0" smtClean="0"/>
              <a:t>n=517</a:t>
            </a:r>
            <a:endParaRPr lang="pt-BR" sz="850" dirty="0"/>
          </a:p>
        </p:txBody>
      </p:sp>
      <p:graphicFrame>
        <p:nvGraphicFramePr>
          <p:cNvPr id="31" name="Chart 30"/>
          <p:cNvGraphicFramePr/>
          <p:nvPr>
            <p:extLst>
              <p:ext uri="{D42A27DB-BD31-4B8C-83A1-F6EECF244321}">
                <p14:modId xmlns:p14="http://schemas.microsoft.com/office/powerpoint/2010/main" val="1945003215"/>
              </p:ext>
            </p:extLst>
          </p:nvPr>
        </p:nvGraphicFramePr>
        <p:xfrm>
          <a:off x="460481" y="2217179"/>
          <a:ext cx="2334125" cy="2103047"/>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p:cNvSpPr txBox="1"/>
          <p:nvPr/>
        </p:nvSpPr>
        <p:spPr bwMode="gray">
          <a:xfrm>
            <a:off x="2560255" y="3089196"/>
            <a:ext cx="1054435" cy="138499"/>
          </a:xfrm>
          <a:prstGeom prst="rect">
            <a:avLst/>
          </a:prstGeom>
          <a:noFill/>
        </p:spPr>
        <p:txBody>
          <a:bodyPr wrap="square" lIns="0" tIns="0" rIns="0" bIns="0" rtlCol="0">
            <a:spAutoFit/>
          </a:bodyPr>
          <a:lstStyle/>
          <a:p>
            <a:pPr algn="ctr"/>
            <a:r>
              <a:rPr lang="en-US" sz="900" i="1" dirty="0" smtClean="0"/>
              <a:t>It’s easy to schedule</a:t>
            </a:r>
          </a:p>
        </p:txBody>
      </p:sp>
      <p:sp>
        <p:nvSpPr>
          <p:cNvPr id="46" name="TextBox 45"/>
          <p:cNvSpPr txBox="1"/>
          <p:nvPr/>
        </p:nvSpPr>
        <p:spPr bwMode="gray">
          <a:xfrm>
            <a:off x="474691" y="4226873"/>
            <a:ext cx="1232872" cy="276999"/>
          </a:xfrm>
          <a:prstGeom prst="rect">
            <a:avLst/>
          </a:prstGeom>
          <a:noFill/>
        </p:spPr>
        <p:txBody>
          <a:bodyPr wrap="square" lIns="0" tIns="0" rIns="0" bIns="0" rtlCol="0">
            <a:spAutoFit/>
          </a:bodyPr>
          <a:lstStyle/>
          <a:p>
            <a:pPr algn="ctr"/>
            <a:r>
              <a:rPr lang="en-US" sz="900" i="1" dirty="0" smtClean="0"/>
              <a:t>I know exactly what I owe before getting care</a:t>
            </a:r>
          </a:p>
        </p:txBody>
      </p:sp>
      <p:sp>
        <p:nvSpPr>
          <p:cNvPr id="47" name="TextBox 46"/>
          <p:cNvSpPr txBox="1"/>
          <p:nvPr/>
        </p:nvSpPr>
        <p:spPr bwMode="gray">
          <a:xfrm>
            <a:off x="473765" y="2156751"/>
            <a:ext cx="801666" cy="276999"/>
          </a:xfrm>
          <a:prstGeom prst="rect">
            <a:avLst/>
          </a:prstGeom>
          <a:noFill/>
        </p:spPr>
        <p:txBody>
          <a:bodyPr wrap="square" lIns="0" tIns="0" rIns="0" bIns="0" rtlCol="0">
            <a:spAutoFit/>
          </a:bodyPr>
          <a:lstStyle/>
          <a:p>
            <a:pPr algn="ctr"/>
            <a:r>
              <a:rPr lang="en-US" sz="900" i="1" dirty="0" smtClean="0"/>
              <a:t>I can pay using a payment plan</a:t>
            </a:r>
          </a:p>
        </p:txBody>
      </p:sp>
      <p:sp>
        <p:nvSpPr>
          <p:cNvPr id="49" name="Line Callout 1 48"/>
          <p:cNvSpPr/>
          <p:nvPr/>
        </p:nvSpPr>
        <p:spPr bwMode="gray">
          <a:xfrm>
            <a:off x="2462044" y="2120720"/>
            <a:ext cx="1506919" cy="646331"/>
          </a:xfrm>
          <a:prstGeom prst="borderCallout1">
            <a:avLst>
              <a:gd name="adj1" fmla="val 47652"/>
              <a:gd name="adj2" fmla="val 158"/>
              <a:gd name="adj3" fmla="val 46601"/>
              <a:gd name="adj4" fmla="val -28459"/>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Commercially-insured patients value convenience and price transparency.</a:t>
            </a:r>
            <a:endParaRPr lang="en-US" sz="900" b="1" dirty="0"/>
          </a:p>
        </p:txBody>
      </p:sp>
      <p:sp>
        <p:nvSpPr>
          <p:cNvPr id="50" name="Rectangle 49"/>
          <p:cNvSpPr/>
          <p:nvPr/>
        </p:nvSpPr>
        <p:spPr bwMode="gray">
          <a:xfrm>
            <a:off x="4323237" y="2298131"/>
            <a:ext cx="2825804" cy="2007216"/>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5760" tIns="274320" rIns="365760" bIns="274320" numCol="1" spcCol="0" rtlCol="0" fromWordArt="0" anchor="t" anchorCtr="0" forceAA="0" compatLnSpc="1">
            <a:prstTxWarp prst="textNoShape">
              <a:avLst/>
            </a:prstTxWarp>
            <a:spAutoFit/>
          </a:bodyPr>
          <a:lstStyle/>
          <a:p>
            <a:pPr>
              <a:lnSpc>
                <a:spcPct val="110000"/>
              </a:lnSpc>
              <a:spcBef>
                <a:spcPts val="500"/>
              </a:spcBef>
            </a:pPr>
            <a:endParaRPr lang="en-US" sz="1000" dirty="0" smtClean="0">
              <a:solidFill>
                <a:schemeClr val="tx1"/>
              </a:solidFill>
            </a:endParaRPr>
          </a:p>
          <a:p>
            <a:pPr>
              <a:lnSpc>
                <a:spcPct val="110000"/>
              </a:lnSpc>
              <a:spcBef>
                <a:spcPts val="500"/>
              </a:spcBef>
            </a:pPr>
            <a:r>
              <a:rPr lang="en-US" sz="1000" dirty="0" smtClean="0">
                <a:solidFill>
                  <a:schemeClr val="tx1"/>
                </a:solidFill>
              </a:rPr>
              <a:t>“My bills were confusing and bill collectors started calling—some of those were quite rude. […]   The whole process was more stressful than the surgery!”</a:t>
            </a:r>
          </a:p>
          <a:p>
            <a:pPr algn="r">
              <a:lnSpc>
                <a:spcPct val="110000"/>
              </a:lnSpc>
              <a:spcBef>
                <a:spcPts val="500"/>
              </a:spcBef>
            </a:pPr>
            <a:r>
              <a:rPr lang="en-US" sz="1000" dirty="0" smtClean="0">
                <a:solidFill>
                  <a:schemeClr val="tx1"/>
                </a:solidFill>
              </a:rPr>
              <a:t>Commercially-Insured Respondent</a:t>
            </a:r>
          </a:p>
          <a:p>
            <a:pPr algn="r">
              <a:lnSpc>
                <a:spcPct val="110000"/>
              </a:lnSpc>
              <a:spcBef>
                <a:spcPts val="300"/>
              </a:spcBef>
            </a:pPr>
            <a:r>
              <a:rPr lang="en-US" sz="600" dirty="0" smtClean="0">
                <a:solidFill>
                  <a:schemeClr val="tx1"/>
                </a:solidFill>
              </a:rPr>
              <a:t>Kidney Stone Removal</a:t>
            </a:r>
            <a:endParaRPr lang="en-US" sz="600" dirty="0">
              <a:solidFill>
                <a:schemeClr val="tx1"/>
              </a:solidFill>
            </a:endParaRPr>
          </a:p>
        </p:txBody>
      </p:sp>
      <p:grpSp>
        <p:nvGrpSpPr>
          <p:cNvPr id="51" name="Group 50"/>
          <p:cNvGrpSpPr/>
          <p:nvPr/>
        </p:nvGrpSpPr>
        <p:grpSpPr bwMode="gray">
          <a:xfrm>
            <a:off x="4113391" y="2088622"/>
            <a:ext cx="423178" cy="361740"/>
            <a:chOff x="1184558" y="1125416"/>
            <a:chExt cx="423178" cy="361740"/>
          </a:xfrm>
        </p:grpSpPr>
        <p:sp>
          <p:nvSpPr>
            <p:cNvPr id="52" name="Rectangle 51"/>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3" name="Group 52"/>
            <p:cNvGrpSpPr/>
            <p:nvPr/>
          </p:nvGrpSpPr>
          <p:grpSpPr bwMode="gray">
            <a:xfrm flipH="1" flipV="1">
              <a:off x="1245161" y="1176800"/>
              <a:ext cx="315403" cy="272386"/>
              <a:chOff x="3359444" y="2551001"/>
              <a:chExt cx="394764" cy="340924"/>
            </a:xfrm>
          </p:grpSpPr>
          <p:sp>
            <p:nvSpPr>
              <p:cNvPr id="54" name="Freeform 53"/>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55" name="Freeform 54"/>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pSp>
        <p:nvGrpSpPr>
          <p:cNvPr id="56" name="Group 55"/>
          <p:cNvGrpSpPr/>
          <p:nvPr/>
        </p:nvGrpSpPr>
        <p:grpSpPr bwMode="gray">
          <a:xfrm rot="10800000">
            <a:off x="6844879" y="4120859"/>
            <a:ext cx="423178" cy="361740"/>
            <a:chOff x="1184558" y="1125416"/>
            <a:chExt cx="423178" cy="361740"/>
          </a:xfrm>
        </p:grpSpPr>
        <p:sp>
          <p:nvSpPr>
            <p:cNvPr id="57" name="Rectangle 56"/>
            <p:cNvSpPr/>
            <p:nvPr/>
          </p:nvSpPr>
          <p:spPr bwMode="gray">
            <a:xfrm>
              <a:off x="1184558" y="1125416"/>
              <a:ext cx="423178" cy="36174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8" name="Group 57"/>
            <p:cNvGrpSpPr/>
            <p:nvPr/>
          </p:nvGrpSpPr>
          <p:grpSpPr bwMode="gray">
            <a:xfrm flipH="1" flipV="1">
              <a:off x="1245161" y="1176800"/>
              <a:ext cx="315403" cy="272386"/>
              <a:chOff x="3359444" y="2551001"/>
              <a:chExt cx="394764" cy="340924"/>
            </a:xfrm>
          </p:grpSpPr>
          <p:sp>
            <p:nvSpPr>
              <p:cNvPr id="59" name="Freeform 58"/>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60" name="Freeform 59"/>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sp>
        <p:nvSpPr>
          <p:cNvPr id="61" name="TextBox 60"/>
          <p:cNvSpPr txBox="1"/>
          <p:nvPr/>
        </p:nvSpPr>
        <p:spPr bwMode="gray">
          <a:xfrm>
            <a:off x="457199" y="4607468"/>
            <a:ext cx="5326144" cy="169277"/>
          </a:xfrm>
          <a:prstGeom prst="rect">
            <a:avLst/>
          </a:prstGeom>
          <a:noFill/>
        </p:spPr>
        <p:txBody>
          <a:bodyPr wrap="square" lIns="0" tIns="0" rIns="0" bIns="0" rtlCol="0">
            <a:spAutoFit/>
          </a:bodyPr>
          <a:lstStyle/>
          <a:p>
            <a:r>
              <a:rPr lang="en-US" sz="1100" b="1" dirty="0" smtClean="0"/>
              <a:t>Financial Tools and Support, Ranked by Commercially-Insured Patients </a:t>
            </a:r>
          </a:p>
        </p:txBody>
      </p:sp>
      <p:sp>
        <p:nvSpPr>
          <p:cNvPr id="63" name="TextBox 62"/>
          <p:cNvSpPr txBox="1"/>
          <p:nvPr/>
        </p:nvSpPr>
        <p:spPr bwMode="gray">
          <a:xfrm>
            <a:off x="457199" y="4800976"/>
            <a:ext cx="7001951" cy="153888"/>
          </a:xfrm>
          <a:prstGeom prst="rect">
            <a:avLst/>
          </a:prstGeom>
          <a:noFill/>
        </p:spPr>
        <p:txBody>
          <a:bodyPr wrap="square" lIns="0" tIns="0" rIns="0" bIns="0" rtlCol="0">
            <a:spAutoFit/>
          </a:bodyPr>
          <a:lstStyle/>
          <a:p>
            <a:r>
              <a:rPr lang="en-US" sz="1000" i="1" dirty="0" smtClean="0"/>
              <a:t>“Please rank the offerings according to how beneficial they would be to you if you were undergoing non-emergency surgery”</a:t>
            </a:r>
            <a:endParaRPr lang="en-US" sz="1000" i="1" dirty="0"/>
          </a:p>
        </p:txBody>
      </p:sp>
      <p:sp>
        <p:nvSpPr>
          <p:cNvPr id="12" name="Rectangle 11"/>
          <p:cNvSpPr/>
          <p:nvPr/>
        </p:nvSpPr>
        <p:spPr>
          <a:xfrm>
            <a:off x="1195543" y="5719095"/>
            <a:ext cx="1119217" cy="246221"/>
          </a:xfrm>
          <a:prstGeom prst="rect">
            <a:avLst/>
          </a:prstGeom>
        </p:spPr>
        <p:txBody>
          <a:bodyPr wrap="none">
            <a:spAutoFit/>
          </a:bodyPr>
          <a:lstStyle/>
          <a:p>
            <a:pPr>
              <a:spcBef>
                <a:spcPts val="300"/>
              </a:spcBef>
            </a:pPr>
            <a:r>
              <a:rPr lang="en-US" sz="1000" b="1" dirty="0"/>
              <a:t>Pre-Service Bill</a:t>
            </a:r>
          </a:p>
        </p:txBody>
      </p:sp>
      <p:sp>
        <p:nvSpPr>
          <p:cNvPr id="79" name="Rectangle 78"/>
          <p:cNvSpPr/>
          <p:nvPr/>
        </p:nvSpPr>
        <p:spPr>
          <a:xfrm>
            <a:off x="1195543" y="6228968"/>
            <a:ext cx="1765583" cy="400110"/>
          </a:xfrm>
          <a:prstGeom prst="rect">
            <a:avLst/>
          </a:prstGeom>
        </p:spPr>
        <p:txBody>
          <a:bodyPr wrap="square">
            <a:spAutoFit/>
          </a:bodyPr>
          <a:lstStyle/>
          <a:p>
            <a:pPr>
              <a:spcBef>
                <a:spcPts val="300"/>
              </a:spcBef>
            </a:pPr>
            <a:r>
              <a:rPr lang="en-US" sz="1000" b="1" dirty="0" smtClean="0"/>
              <a:t>Online                           Price Estimator</a:t>
            </a:r>
            <a:endParaRPr lang="en-US" sz="1000" b="1" dirty="0"/>
          </a:p>
        </p:txBody>
      </p:sp>
      <p:sp>
        <p:nvSpPr>
          <p:cNvPr id="80" name="Rectangle 79"/>
          <p:cNvSpPr/>
          <p:nvPr/>
        </p:nvSpPr>
        <p:spPr>
          <a:xfrm>
            <a:off x="1205291" y="6804968"/>
            <a:ext cx="888385" cy="438582"/>
          </a:xfrm>
          <a:prstGeom prst="rect">
            <a:avLst/>
          </a:prstGeom>
        </p:spPr>
        <p:txBody>
          <a:bodyPr wrap="none">
            <a:spAutoFit/>
          </a:bodyPr>
          <a:lstStyle/>
          <a:p>
            <a:pPr>
              <a:spcBef>
                <a:spcPts val="300"/>
              </a:spcBef>
            </a:pPr>
            <a:r>
              <a:rPr lang="en-US" sz="1000" b="1" dirty="0" smtClean="0"/>
              <a:t>Financial </a:t>
            </a:r>
          </a:p>
          <a:p>
            <a:pPr>
              <a:spcBef>
                <a:spcPts val="300"/>
              </a:spcBef>
            </a:pPr>
            <a:r>
              <a:rPr lang="en-US" sz="1000" b="1" dirty="0" smtClean="0"/>
              <a:t>Counselors</a:t>
            </a:r>
            <a:endParaRPr lang="en-US" sz="1000" b="1" dirty="0"/>
          </a:p>
        </p:txBody>
      </p:sp>
      <p:sp>
        <p:nvSpPr>
          <p:cNvPr id="81" name="Rectangle 80"/>
          <p:cNvSpPr/>
          <p:nvPr/>
        </p:nvSpPr>
        <p:spPr>
          <a:xfrm>
            <a:off x="1195543" y="7429140"/>
            <a:ext cx="1229824" cy="246221"/>
          </a:xfrm>
          <a:prstGeom prst="rect">
            <a:avLst/>
          </a:prstGeom>
        </p:spPr>
        <p:txBody>
          <a:bodyPr wrap="none">
            <a:spAutoFit/>
          </a:bodyPr>
          <a:lstStyle/>
          <a:p>
            <a:pPr>
              <a:spcBef>
                <a:spcPts val="300"/>
              </a:spcBef>
            </a:pPr>
            <a:r>
              <a:rPr lang="en-US" sz="1000" b="1" dirty="0" smtClean="0"/>
              <a:t>Consolidated Bill</a:t>
            </a:r>
            <a:endParaRPr lang="en-US" sz="1000" b="1" dirty="0"/>
          </a:p>
        </p:txBody>
      </p:sp>
      <p:sp>
        <p:nvSpPr>
          <p:cNvPr id="82" name="Rectangle 81"/>
          <p:cNvSpPr/>
          <p:nvPr/>
        </p:nvSpPr>
        <p:spPr>
          <a:xfrm>
            <a:off x="1205291" y="7959945"/>
            <a:ext cx="1008609" cy="246221"/>
          </a:xfrm>
          <a:prstGeom prst="rect">
            <a:avLst/>
          </a:prstGeom>
        </p:spPr>
        <p:txBody>
          <a:bodyPr wrap="none">
            <a:spAutoFit/>
          </a:bodyPr>
          <a:lstStyle/>
          <a:p>
            <a:pPr>
              <a:spcBef>
                <a:spcPts val="300"/>
              </a:spcBef>
            </a:pPr>
            <a:r>
              <a:rPr lang="en-US" sz="1000" b="1" dirty="0" smtClean="0"/>
              <a:t>Patient Portal</a:t>
            </a:r>
            <a:endParaRPr lang="en-US" sz="1000" b="1" dirty="0"/>
          </a:p>
        </p:txBody>
      </p:sp>
      <p:sp>
        <p:nvSpPr>
          <p:cNvPr id="83" name="Rectangle 82"/>
          <p:cNvSpPr/>
          <p:nvPr/>
        </p:nvSpPr>
        <p:spPr>
          <a:xfrm>
            <a:off x="1195543" y="8467451"/>
            <a:ext cx="1091966" cy="246221"/>
          </a:xfrm>
          <a:prstGeom prst="rect">
            <a:avLst/>
          </a:prstGeom>
        </p:spPr>
        <p:txBody>
          <a:bodyPr wrap="none">
            <a:spAutoFit/>
          </a:bodyPr>
          <a:lstStyle/>
          <a:p>
            <a:pPr>
              <a:spcBef>
                <a:spcPts val="300"/>
              </a:spcBef>
            </a:pPr>
            <a:r>
              <a:rPr lang="en-US" sz="1000" b="1" dirty="0" smtClean="0"/>
              <a:t>Payment Plans</a:t>
            </a:r>
            <a:endParaRPr lang="en-US" sz="1000" b="1" dirty="0"/>
          </a:p>
        </p:txBody>
      </p:sp>
      <p:sp>
        <p:nvSpPr>
          <p:cNvPr id="84" name="Rectangle 83"/>
          <p:cNvSpPr/>
          <p:nvPr/>
        </p:nvSpPr>
        <p:spPr>
          <a:xfrm>
            <a:off x="1195543" y="8899262"/>
            <a:ext cx="894816" cy="400110"/>
          </a:xfrm>
          <a:prstGeom prst="rect">
            <a:avLst/>
          </a:prstGeom>
        </p:spPr>
        <p:txBody>
          <a:bodyPr wrap="square">
            <a:spAutoFit/>
          </a:bodyPr>
          <a:lstStyle/>
          <a:p>
            <a:pPr>
              <a:spcBef>
                <a:spcPts val="300"/>
              </a:spcBef>
            </a:pPr>
            <a:r>
              <a:rPr lang="en-US" sz="1000" b="1" dirty="0" smtClean="0"/>
              <a:t>Financial Call Center</a:t>
            </a:r>
            <a:endParaRPr lang="en-US" sz="1000" b="1" dirty="0"/>
          </a:p>
        </p:txBody>
      </p:sp>
      <p:sp>
        <p:nvSpPr>
          <p:cNvPr id="85" name="TextBox 84"/>
          <p:cNvSpPr txBox="1"/>
          <p:nvPr/>
        </p:nvSpPr>
        <p:spPr bwMode="gray">
          <a:xfrm>
            <a:off x="473765" y="1911194"/>
            <a:ext cx="5567824" cy="130805"/>
          </a:xfrm>
          <a:prstGeom prst="rect">
            <a:avLst/>
          </a:prstGeom>
          <a:noFill/>
        </p:spPr>
        <p:txBody>
          <a:bodyPr wrap="square" lIns="0" tIns="0" rIns="0" bIns="0" rtlCol="0">
            <a:spAutoFit/>
          </a:bodyPr>
          <a:lstStyle/>
          <a:p>
            <a:r>
              <a:rPr lang="pt-BR" sz="850" dirty="0" smtClean="0"/>
              <a:t>n=517</a:t>
            </a:r>
            <a:endParaRPr lang="pt-BR" sz="85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963" y="3523794"/>
            <a:ext cx="728473" cy="914402"/>
          </a:xfrm>
          <a:prstGeom prst="rect">
            <a:avLst/>
          </a:prstGeom>
        </p:spPr>
      </p:pic>
      <p:sp>
        <p:nvSpPr>
          <p:cNvPr id="87" name="Text Placeholder 2"/>
          <p:cNvSpPr>
            <a:spLocks noGrp="1"/>
          </p:cNvSpPr>
          <p:nvPr>
            <p:ph type="body" sz="quarter" idx="25"/>
          </p:nvPr>
        </p:nvSpPr>
        <p:spPr bwMode="gray"/>
        <p:txBody>
          <a:bodyPr/>
          <a:lstStyle/>
          <a:p>
            <a:r>
              <a:rPr lang="en-US" dirty="0" smtClean="0"/>
              <a:t>Equally Valuing Convenience and Price in Provider Choice</a:t>
            </a:r>
            <a:endParaRPr lang="en-US" dirty="0"/>
          </a:p>
        </p:txBody>
      </p:sp>
      <p:sp>
        <p:nvSpPr>
          <p:cNvPr id="40" name="Rectangle 39"/>
          <p:cNvSpPr/>
          <p:nvPr/>
        </p:nvSpPr>
        <p:spPr>
          <a:xfrm>
            <a:off x="657831" y="5637107"/>
            <a:ext cx="327334" cy="400110"/>
          </a:xfrm>
          <a:prstGeom prst="rect">
            <a:avLst/>
          </a:prstGeom>
        </p:spPr>
        <p:txBody>
          <a:bodyPr wrap="none">
            <a:spAutoFit/>
          </a:bodyPr>
          <a:lstStyle/>
          <a:p>
            <a:r>
              <a:rPr lang="en-US" sz="2000" dirty="0" smtClean="0">
                <a:solidFill>
                  <a:schemeClr val="accent6"/>
                </a:solidFill>
              </a:rPr>
              <a:t>1</a:t>
            </a:r>
            <a:endParaRPr lang="en-US" dirty="0"/>
          </a:p>
        </p:txBody>
      </p:sp>
      <p:sp>
        <p:nvSpPr>
          <p:cNvPr id="41" name="Rectangle 40"/>
          <p:cNvSpPr/>
          <p:nvPr/>
        </p:nvSpPr>
        <p:spPr>
          <a:xfrm>
            <a:off x="657831" y="6249250"/>
            <a:ext cx="327334" cy="400110"/>
          </a:xfrm>
          <a:prstGeom prst="rect">
            <a:avLst/>
          </a:prstGeom>
        </p:spPr>
        <p:txBody>
          <a:bodyPr wrap="none">
            <a:spAutoFit/>
          </a:bodyPr>
          <a:lstStyle/>
          <a:p>
            <a:r>
              <a:rPr lang="en-US" sz="2000" dirty="0">
                <a:solidFill>
                  <a:schemeClr val="accent6"/>
                </a:solidFill>
              </a:rPr>
              <a:t>2</a:t>
            </a:r>
            <a:endParaRPr lang="en-US" dirty="0"/>
          </a:p>
        </p:txBody>
      </p:sp>
      <p:sp>
        <p:nvSpPr>
          <p:cNvPr id="42" name="Rectangle 41"/>
          <p:cNvSpPr/>
          <p:nvPr/>
        </p:nvSpPr>
        <p:spPr>
          <a:xfrm>
            <a:off x="657831" y="6824204"/>
            <a:ext cx="327334" cy="400110"/>
          </a:xfrm>
          <a:prstGeom prst="rect">
            <a:avLst/>
          </a:prstGeom>
        </p:spPr>
        <p:txBody>
          <a:bodyPr wrap="none">
            <a:spAutoFit/>
          </a:bodyPr>
          <a:lstStyle/>
          <a:p>
            <a:r>
              <a:rPr lang="en-US" sz="2000" dirty="0" smtClean="0">
                <a:solidFill>
                  <a:schemeClr val="accent6"/>
                </a:solidFill>
              </a:rPr>
              <a:t>3</a:t>
            </a:r>
            <a:endParaRPr lang="en-US" dirty="0"/>
          </a:p>
        </p:txBody>
      </p:sp>
      <p:sp>
        <p:nvSpPr>
          <p:cNvPr id="43" name="Rectangle 42"/>
          <p:cNvSpPr/>
          <p:nvPr/>
        </p:nvSpPr>
        <p:spPr>
          <a:xfrm>
            <a:off x="657831" y="7367552"/>
            <a:ext cx="327334" cy="400110"/>
          </a:xfrm>
          <a:prstGeom prst="rect">
            <a:avLst/>
          </a:prstGeom>
        </p:spPr>
        <p:txBody>
          <a:bodyPr wrap="none">
            <a:spAutoFit/>
          </a:bodyPr>
          <a:lstStyle/>
          <a:p>
            <a:r>
              <a:rPr lang="en-US" sz="2000" dirty="0">
                <a:solidFill>
                  <a:schemeClr val="accent6"/>
                </a:solidFill>
              </a:rPr>
              <a:t>4</a:t>
            </a:r>
            <a:endParaRPr lang="en-US" dirty="0"/>
          </a:p>
        </p:txBody>
      </p:sp>
      <p:sp>
        <p:nvSpPr>
          <p:cNvPr id="44" name="Rectangle 43"/>
          <p:cNvSpPr/>
          <p:nvPr/>
        </p:nvSpPr>
        <p:spPr>
          <a:xfrm>
            <a:off x="657831" y="7865229"/>
            <a:ext cx="327334" cy="400110"/>
          </a:xfrm>
          <a:prstGeom prst="rect">
            <a:avLst/>
          </a:prstGeom>
        </p:spPr>
        <p:txBody>
          <a:bodyPr wrap="none">
            <a:spAutoFit/>
          </a:bodyPr>
          <a:lstStyle/>
          <a:p>
            <a:r>
              <a:rPr lang="en-US" sz="2000" dirty="0">
                <a:solidFill>
                  <a:schemeClr val="accent6"/>
                </a:solidFill>
              </a:rPr>
              <a:t>5</a:t>
            </a:r>
            <a:endParaRPr lang="en-US" dirty="0"/>
          </a:p>
        </p:txBody>
      </p:sp>
      <p:sp>
        <p:nvSpPr>
          <p:cNvPr id="48" name="Rectangle 47"/>
          <p:cNvSpPr/>
          <p:nvPr/>
        </p:nvSpPr>
        <p:spPr>
          <a:xfrm>
            <a:off x="657831" y="8388977"/>
            <a:ext cx="327334" cy="400110"/>
          </a:xfrm>
          <a:prstGeom prst="rect">
            <a:avLst/>
          </a:prstGeom>
        </p:spPr>
        <p:txBody>
          <a:bodyPr wrap="none">
            <a:spAutoFit/>
          </a:bodyPr>
          <a:lstStyle/>
          <a:p>
            <a:r>
              <a:rPr lang="en-US" sz="2000" dirty="0" smtClean="0">
                <a:solidFill>
                  <a:schemeClr val="accent6"/>
                </a:solidFill>
              </a:rPr>
              <a:t>6</a:t>
            </a:r>
            <a:endParaRPr lang="en-US" dirty="0"/>
          </a:p>
        </p:txBody>
      </p:sp>
      <p:sp>
        <p:nvSpPr>
          <p:cNvPr id="65" name="Rectangle 64"/>
          <p:cNvSpPr/>
          <p:nvPr/>
        </p:nvSpPr>
        <p:spPr>
          <a:xfrm>
            <a:off x="657831" y="8924560"/>
            <a:ext cx="327334" cy="400110"/>
          </a:xfrm>
          <a:prstGeom prst="rect">
            <a:avLst/>
          </a:prstGeom>
        </p:spPr>
        <p:txBody>
          <a:bodyPr wrap="none">
            <a:spAutoFit/>
          </a:bodyPr>
          <a:lstStyle/>
          <a:p>
            <a:r>
              <a:rPr lang="en-US" sz="2000" dirty="0">
                <a:solidFill>
                  <a:schemeClr val="accent6"/>
                </a:solidFill>
              </a:rPr>
              <a:t>7</a:t>
            </a:r>
            <a:endParaRPr lang="en-US" dirty="0"/>
          </a:p>
        </p:txBody>
      </p:sp>
      <p:sp>
        <p:nvSpPr>
          <p:cNvPr id="66" name="Text Placeholder 4"/>
          <p:cNvSpPr txBox="1">
            <a:spLocks noGrp="1"/>
          </p:cNvSpPr>
          <p:nvPr>
            <p:ph type="body" sz="quarter" idx="27"/>
          </p:nvPr>
        </p:nvSpPr>
        <p:spPr bwMode="gray">
          <a:xfrm>
            <a:off x="5562600" y="9404910"/>
            <a:ext cx="1735138" cy="153888"/>
          </a:xfrm>
          <a:prstGeom prst="rect">
            <a:avLst/>
          </a:prstGeom>
        </p:spPr>
        <p:txBody>
          <a:bodyPr vert="horz" wrap="square" lIns="0" tIns="0" rIns="0" bIns="0" rtlCol="0" anchor="b" anchorCtr="0">
            <a:spAutoFit/>
          </a:bodyPr>
          <a:lstStyle>
            <a:lvl1pPr marL="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1pPr>
            <a:lvl2pPr marL="1143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2pPr>
            <a:lvl3pPr marL="2286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3pPr>
            <a:lvl4pPr marL="342900" indent="0" algn="l" defTabSz="1018879" rtl="0" eaLnBrk="1" latinLnBrk="0" hangingPunct="1">
              <a:spcBef>
                <a:spcPts val="0"/>
              </a:spcBef>
              <a:buFont typeface="Arial" pitchFamily="34" charset="0"/>
              <a:buNone/>
              <a:defRPr sz="500" kern="1200">
                <a:solidFill>
                  <a:schemeClr val="tx1"/>
                </a:solidFill>
                <a:latin typeface="+mn-lt"/>
                <a:ea typeface="+mn-ea"/>
                <a:cs typeface="+mn-cs"/>
              </a:defRPr>
            </a:lvl4pPr>
            <a:lvl5pPr marL="457200" indent="0" algn="l" defTabSz="1018879" rtl="0" eaLnBrk="1" latinLnBrk="0" hangingPunct="1">
              <a:spcBef>
                <a:spcPts val="0"/>
              </a:spcBef>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6pPr>
            <a:lvl7pPr marL="8001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7pPr>
            <a:lvl8pPr marL="9144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8pPr>
            <a:lvl9pPr marL="1028700" indent="-114300"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t>Source: 2018 Consumer Financial Experience Survey; Revenue Cycle Advancement Center research and analysis.</a:t>
            </a:r>
            <a:endParaRPr lang="en-US" dirty="0"/>
          </a:p>
        </p:txBody>
      </p:sp>
      <p:sp>
        <p:nvSpPr>
          <p:cNvPr id="62" name="TextBox 61"/>
          <p:cNvSpPr txBox="1"/>
          <p:nvPr/>
        </p:nvSpPr>
        <p:spPr bwMode="gray">
          <a:xfrm>
            <a:off x="4426963" y="2529815"/>
            <a:ext cx="3302000" cy="169277"/>
          </a:xfrm>
          <a:prstGeom prst="rect">
            <a:avLst/>
          </a:prstGeom>
          <a:noFill/>
        </p:spPr>
        <p:txBody>
          <a:bodyPr wrap="square" lIns="0" tIns="0" rIns="0" bIns="0" rtlCol="0">
            <a:spAutoFit/>
          </a:bodyPr>
          <a:lstStyle/>
          <a:p>
            <a:r>
              <a:rPr lang="en-US" sz="1100" b="1" dirty="0" smtClean="0"/>
              <a:t>Customer Service Matters</a:t>
            </a:r>
          </a:p>
        </p:txBody>
      </p:sp>
    </p:spTree>
    <p:extLst>
      <p:ext uri="{BB962C8B-B14F-4D97-AF65-F5344CB8AC3E}">
        <p14:creationId xmlns:p14="http://schemas.microsoft.com/office/powerpoint/2010/main" val="33254514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b2 portrait standard">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Orange">
      <a:srgbClr val="EE9A1A"/>
    </a:custClr>
    <a:custClr name="Green">
      <a:srgbClr val="91BE38"/>
    </a:custClr>
    <a:custClr name="Light Blue">
      <a:srgbClr val="00A4E4"/>
    </a:custClr>
    <a:custClr name="Purple">
      <a:srgbClr val="716FB3"/>
    </a:custClr>
    <a:custClr name="Teal">
      <a:srgbClr val="00B1B0"/>
    </a:custClr>
    <a:custClr name="Dark Blue">
      <a:srgbClr val="007DB1"/>
    </a:custClr>
    <a:custClr name="Yellow">
      <a:srgbClr val="FFE512"/>
    </a:custClr>
    <a:custClr name="Unused">
      <a:srgbClr val="FFFFFF"/>
    </a:custClr>
    <a:custClr name="Unused">
      <a:srgbClr val="FFFFFF"/>
    </a:custClr>
    <a:custClr name="Unused">
      <a:srgbClr val="FFFFFF"/>
    </a:custClr>
    <a:custClr name="Orange Tint">
      <a:srgbClr val="F7C688"/>
    </a:custClr>
    <a:custClr name="Green Tint">
      <a:srgbClr val="C3D896"/>
    </a:custClr>
    <a:custClr name="Light Blue Tint">
      <a:srgbClr val="73C4EE"/>
    </a:custClr>
    <a:custClr name="Purple Tint">
      <a:srgbClr val="AEABD5"/>
    </a:custClr>
    <a:custClr name="Teal Tint">
      <a:srgbClr val="7FCECF"/>
    </a:custClr>
    <a:custClr name="Dark Blue Tint">
      <a:srgbClr val="74B3D5"/>
    </a:custClr>
    <a:custClr name="Yellow Tint">
      <a:srgbClr val="FFEF9B"/>
    </a:custClr>
    <a:custClr name="Unused">
      <a:srgbClr val="FFFFFF"/>
    </a:custClr>
    <a:custClr name="Unused">
      <a:srgbClr val="FFFFFF"/>
    </a:custClr>
    <a:custClr name="Unused">
      <a:srgbClr val="FFFFFF"/>
    </a:custClr>
    <a:custClr name="Orange Shade">
      <a:srgbClr val="D5801D"/>
    </a:custClr>
    <a:custClr name="Green Shade">
      <a:srgbClr val="7EA732"/>
    </a:custClr>
    <a:custClr name="Light Blue Shade">
      <a:srgbClr val="0086B9"/>
    </a:custClr>
    <a:custClr name="Purple Shade">
      <a:srgbClr val="5C598A"/>
    </a:custClr>
    <a:custClr name="Teal Shade">
      <a:srgbClr val="009695"/>
    </a:custClr>
    <a:custClr name="Dark Blue Shade">
      <a:srgbClr val="006995"/>
    </a:custClr>
    <a:custClr name="Yellow Shade">
      <a:srgbClr val="F8CA10"/>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2 portrait standard 082018.potm" id="{7B5B20B4-C415-4BE8-BC2B-7049A8BD1AB1}" vid="{34846B6A-E53F-4FB1-B200-95F900C56F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837e85-97c4-49a9-a0d6-139d8727844a" xsi:nil="true"/>
    <lcf76f155ced4ddcb4097134ff3c332f xmlns="f7e4f93e-e6bf-434b-9f44-5cf3f51b71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18EBBA-73F2-4153-B988-F50E81648E93}"/>
</file>

<file path=customXml/itemProps2.xml><?xml version="1.0" encoding="utf-8"?>
<ds:datastoreItem xmlns:ds="http://schemas.openxmlformats.org/officeDocument/2006/customXml" ds:itemID="{AF6BF2F0-E187-4C37-86D8-F1B1FC9AFBDB}"/>
</file>

<file path=customXml/itemProps3.xml><?xml version="1.0" encoding="utf-8"?>
<ds:datastoreItem xmlns:ds="http://schemas.openxmlformats.org/officeDocument/2006/customXml" ds:itemID="{9732ED70-A75E-4BD5-B4BA-4A5ECD26E956}"/>
</file>

<file path=docProps/app.xml><?xml version="1.0" encoding="utf-8"?>
<Properties xmlns="http://schemas.openxmlformats.org/officeDocument/2006/extended-properties" xmlns:vt="http://schemas.openxmlformats.org/officeDocument/2006/docPropsVTypes">
  <Template>ab2 portrait standard 082018</Template>
  <TotalTime>0</TotalTime>
  <Words>5121</Words>
  <Application>Microsoft Office PowerPoint</Application>
  <PresentationFormat>Custom</PresentationFormat>
  <Paragraphs>403</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ab2 portrait standard</vt:lpstr>
      <vt:lpstr>Understanding Patient Financial Preferences</vt:lpstr>
      <vt:lpstr>Six Imperatives for Revenue Cycle Leaders</vt:lpstr>
      <vt:lpstr>Six Imperatives for Revenue Cycle Leaders (continued)</vt:lpstr>
      <vt:lpstr>Notable Patient Differences by Payer</vt:lpstr>
      <vt:lpstr>Notable Patient Differences by Payer  (continued)</vt:lpstr>
      <vt:lpstr>The Patient Financial Journey: All Survey Respondents</vt:lpstr>
      <vt:lpstr>Financial Tool Ranking: All Survey Respondents</vt:lpstr>
      <vt:lpstr>The Patient Financial Journey: Commercially-Insured </vt:lpstr>
      <vt:lpstr>Financial Tool Ranking: Commercially-Insured </vt:lpstr>
      <vt:lpstr>The Patient Financial Journey: Traditional Medicare </vt:lpstr>
      <vt:lpstr>Financial Tool Ranking: Traditional Medicare </vt:lpstr>
      <vt:lpstr>The Patient Financial Journey: Medicare Advantage </vt:lpstr>
      <vt:lpstr>Financial Tool Ranking: Medicare Advantage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2018-10-30T15:57:26Z</dcterms:created>
  <dcterms:modified xsi:type="dcterms:W3CDTF">2018-12-10T15:25:40Z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0x010100400AF68AFDDC6742A4E204E0523D35EB</vt:lpwstr>
  </property>
</Properties>
</file>