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27.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6.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5.xml" ContentType="application/vnd.openxmlformats-officedocument.presentationml.slideLayout+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harts/chart1.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68" r:id="rId2"/>
    <p:sldId id="262" r:id="rId3"/>
    <p:sldId id="260" r:id="rId4"/>
    <p:sldId id="257" r:id="rId5"/>
    <p:sldId id="258" r:id="rId6"/>
    <p:sldId id="261" r:id="rId7"/>
    <p:sldId id="263" r:id="rId8"/>
    <p:sldId id="264" r:id="rId9"/>
    <p:sldId id="273"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no, Elizabeth" initials="BE" lastIdx="3" clrIdx="0">
    <p:extLst>
      <p:ext uri="{19B8F6BF-5375-455C-9EA6-DF929625EA0E}">
        <p15:presenceInfo xmlns:p15="http://schemas.microsoft.com/office/powerpoint/2012/main" userId="S-1-5-21-588371583-1805265460-4214133073-36577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2193" autoAdjust="0"/>
  </p:normalViewPr>
  <p:slideViewPr>
    <p:cSldViewPr snapToGrid="0" showGuides="1">
      <p:cViewPr varScale="1">
        <p:scale>
          <a:sx n="58" d="100"/>
          <a:sy n="58" d="100"/>
        </p:scale>
        <p:origin x="988" y="40"/>
      </p:cViewPr>
      <p:guideLst/>
    </p:cSldViewPr>
  </p:slideViewPr>
  <p:notesTextViewPr>
    <p:cViewPr>
      <p:scale>
        <a:sx n="1" d="1"/>
        <a:sy n="1" d="1"/>
      </p:scale>
      <p:origin x="0" y="0"/>
    </p:cViewPr>
  </p:notesTextViewPr>
  <p:sorterViewPr>
    <p:cViewPr>
      <p:scale>
        <a:sx n="100" d="100"/>
        <a:sy n="100" d="100"/>
      </p:scale>
      <p:origin x="0" y="-5592"/>
    </p:cViewPr>
  </p:sorterViewPr>
  <p:notesViewPr>
    <p:cSldViewPr snapToGrid="0" showGuides="1">
      <p:cViewPr varScale="1">
        <p:scale>
          <a:sx n="81" d="100"/>
          <a:sy n="81" d="100"/>
        </p:scale>
        <p:origin x="389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661544660973012E-2"/>
          <c:y val="7.7171566469585021E-2"/>
          <c:w val="0.73181702884913746"/>
          <c:h val="0.92212832361104902"/>
        </c:manualLayout>
      </c:layout>
      <c:barChart>
        <c:barDir val="bar"/>
        <c:grouping val="clustered"/>
        <c:varyColors val="0"/>
        <c:ser>
          <c:idx val="0"/>
          <c:order val="0"/>
          <c:tx>
            <c:strRef>
              <c:f>Sheet1!$B$1</c:f>
              <c:strCache>
                <c:ptCount val="1"/>
                <c:pt idx="0">
                  <c:v>Series 1</c:v>
                </c:pt>
              </c:strCache>
            </c:strRef>
          </c:tx>
          <c:invertIfNegative val="0"/>
          <c:dPt>
            <c:idx val="4"/>
            <c:invertIfNegative val="0"/>
            <c:bubble3D val="0"/>
            <c:spPr>
              <a:solidFill>
                <a:schemeClr val="accent6"/>
              </a:solidFill>
            </c:spPr>
            <c:extLst>
              <c:ext xmlns:c16="http://schemas.microsoft.com/office/drawing/2014/chart" uri="{C3380CC4-5D6E-409C-BE32-E72D297353CC}">
                <c16:uniqueId val="{00000001-4D7D-4052-AB75-96A8D694C761}"/>
              </c:ext>
            </c:extLst>
          </c:dPt>
          <c:dPt>
            <c:idx val="5"/>
            <c:invertIfNegative val="0"/>
            <c:bubble3D val="0"/>
            <c:spPr>
              <a:solidFill>
                <a:schemeClr val="accent6"/>
              </a:solidFill>
            </c:spPr>
            <c:extLst>
              <c:ext xmlns:c16="http://schemas.microsoft.com/office/drawing/2014/chart" uri="{C3380CC4-5D6E-409C-BE32-E72D297353CC}">
                <c16:uniqueId val="{00000003-4D7D-4052-AB75-96A8D694C761}"/>
              </c:ext>
            </c:extLst>
          </c:dPt>
          <c:dLbls>
            <c:dLbl>
              <c:idx val="0"/>
              <c:layout>
                <c:manualLayout>
                  <c:x val="5.0118344007286262E-3"/>
                  <c:y val="1.3179780108548669E-6"/>
                </c:manualLayout>
              </c:layout>
              <c:tx>
                <c:rich>
                  <a:bodyPr/>
                  <a:lstStyle/>
                  <a:p>
                    <a:fld id="{7B0D429C-766C-40CE-BB94-5F8650D967F0}"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4-4D7D-4052-AB75-96A8D694C761}"/>
                </c:ext>
              </c:extLst>
            </c:dLbl>
            <c:dLbl>
              <c:idx val="1"/>
              <c:layout>
                <c:manualLayout>
                  <c:x val="7.8743726178618079E-3"/>
                  <c:y val="5.2719120434194675E-7"/>
                </c:manualLayout>
              </c:layout>
              <c:tx>
                <c:rich>
                  <a:bodyPr/>
                  <a:lstStyle/>
                  <a:p>
                    <a:fld id="{03750BBD-44F3-4B4E-A5AD-11A210C70D5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5-4D7D-4052-AB75-96A8D694C761}"/>
                </c:ext>
              </c:extLst>
            </c:dLbl>
            <c:dLbl>
              <c:idx val="2"/>
              <c:layout>
                <c:manualLayout>
                  <c:x val="1.3897385597783413E-2"/>
                  <c:y val="4.1181540927171167E-3"/>
                </c:manualLayout>
              </c:layout>
              <c:tx>
                <c:rich>
                  <a:bodyPr/>
                  <a:lstStyle/>
                  <a:p>
                    <a:fld id="{B57830E8-066F-4B7A-A8AF-F0BF682AF95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6-4D7D-4052-AB75-96A8D694C761}"/>
                </c:ext>
              </c:extLst>
            </c:dLbl>
            <c:dLbl>
              <c:idx val="3"/>
              <c:layout>
                <c:manualLayout>
                  <c:x val="-9.0346510881774283E-3"/>
                  <c:y val="4.1182750970154992E-3"/>
                </c:manualLayout>
              </c:layout>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D7D-4052-AB75-96A8D694C761}"/>
                </c:ext>
              </c:extLst>
            </c:dLbl>
            <c:dLbl>
              <c:idx val="4"/>
              <c:layout>
                <c:manualLayout>
                  <c:x val="-7.182979264338693E-4"/>
                  <c:y val="4.1184176883192879E-3"/>
                </c:manualLayout>
              </c:layout>
              <c:tx>
                <c:rich>
                  <a:bodyPr/>
                  <a:lstStyle/>
                  <a:p>
                    <a:fld id="{4E231EC1-7A8B-4812-9D3A-502F0E95487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1-4D7D-4052-AB75-96A8D694C761}"/>
                </c:ext>
              </c:extLst>
            </c:dLbl>
            <c:dLbl>
              <c:idx val="5"/>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7D-4052-AB75-96A8D694C761}"/>
                </c:ext>
              </c:extLst>
            </c:dLbl>
            <c:dLbl>
              <c:idx val="6"/>
              <c:layout/>
              <c:tx>
                <c:rich>
                  <a:bodyPr/>
                  <a:lstStyle/>
                  <a:p>
                    <a:fld id="{5D32707E-E758-4D37-960B-7DD01741DF3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4D7D-4052-AB75-96A8D694C761}"/>
                </c:ext>
              </c:extLst>
            </c:dLbl>
            <c:dLbl>
              <c:idx val="7"/>
              <c:layout/>
              <c:tx>
                <c:rich>
                  <a:bodyPr/>
                  <a:lstStyle/>
                  <a:p>
                    <a:fld id="{DF297E85-49C0-4EE9-9494-BFD2CF8D63E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4D7D-4052-AB75-96A8D694C761}"/>
                </c:ext>
              </c:extLst>
            </c:dLbl>
            <c:dLbl>
              <c:idx val="8"/>
              <c:layout/>
              <c:tx>
                <c:rich>
                  <a:bodyPr/>
                  <a:lstStyle/>
                  <a:p>
                    <a:fld id="{FD98E216-AB4F-47E3-A100-39F0FD7327C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A-4D7D-4052-AB75-96A8D694C761}"/>
                </c:ext>
              </c:extLst>
            </c:dLbl>
            <c:numFmt formatCode="General" sourceLinked="0"/>
            <c:spPr>
              <a:noFill/>
              <a:ln>
                <a:noFill/>
              </a:ln>
              <a:effectLst/>
            </c:spPr>
            <c:txPr>
              <a:bodyPr/>
              <a:lstStyle/>
              <a:p>
                <a:pPr>
                  <a:defRPr sz="1400" b="1"/>
                </a:pPr>
                <a:endParaRPr lang="en-US"/>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0"/>
              </c:ext>
            </c:extLst>
          </c:dLbls>
          <c:cat>
            <c:strRef>
              <c:f>Sheet1!$A$2:$A$10</c:f>
              <c:strCache>
                <c:ptCount val="3"/>
                <c:pt idx="0">
                  <c:v>Category 1</c:v>
                </c:pt>
                <c:pt idx="1">
                  <c:v>Category 2</c:v>
                </c:pt>
                <c:pt idx="2">
                  <c:v>Category 3</c:v>
                </c:pt>
              </c:strCache>
            </c:strRef>
          </c:cat>
          <c:val>
            <c:numRef>
              <c:f>Sheet1!$B$2:$B$10</c:f>
              <c:numCache>
                <c:formatCode>0%</c:formatCode>
                <c:ptCount val="9"/>
                <c:pt idx="0">
                  <c:v>0.54</c:v>
                </c:pt>
                <c:pt idx="1">
                  <c:v>0.53</c:v>
                </c:pt>
                <c:pt idx="2">
                  <c:v>0.52</c:v>
                </c:pt>
                <c:pt idx="4">
                  <c:v>0.43</c:v>
                </c:pt>
                <c:pt idx="6">
                  <c:v>0.33</c:v>
                </c:pt>
                <c:pt idx="7">
                  <c:v>0.32</c:v>
                </c:pt>
                <c:pt idx="8">
                  <c:v>0.28000000000000003</c:v>
                </c:pt>
              </c:numCache>
            </c:numRef>
          </c:val>
          <c:extLst>
            <c:ext xmlns:c15="http://schemas.microsoft.com/office/drawing/2012/chart" uri="{02D57815-91ED-43cb-92C2-25804820EDAC}">
              <c15:datalabelsRange>
                <c15:f>Sheet1!$B$2:$B$12</c15:f>
                <c15:dlblRangeCache>
                  <c:ptCount val="11"/>
                  <c:pt idx="0">
                    <c:v>54%</c:v>
                  </c:pt>
                  <c:pt idx="1">
                    <c:v>53%</c:v>
                  </c:pt>
                  <c:pt idx="2">
                    <c:v>52%</c:v>
                  </c:pt>
                  <c:pt idx="4">
                    <c:v>43%</c:v>
                  </c:pt>
                  <c:pt idx="6">
                    <c:v>33%</c:v>
                  </c:pt>
                  <c:pt idx="7">
                    <c:v>32%</c:v>
                  </c:pt>
                  <c:pt idx="8">
                    <c:v>28%</c:v>
                  </c:pt>
                  <c:pt idx="9">
                    <c:v>17%</c:v>
                  </c:pt>
                  <c:pt idx="10">
                    <c:v>16%</c:v>
                  </c:pt>
                </c15:dlblRangeCache>
              </c15:datalabelsRange>
            </c:ext>
            <c:ext xmlns:c16="http://schemas.microsoft.com/office/drawing/2014/chart" uri="{C3380CC4-5D6E-409C-BE32-E72D297353CC}">
              <c16:uniqueId val="{0000000B-4D7D-4052-AB75-96A8D694C761}"/>
            </c:ext>
          </c:extLst>
        </c:ser>
        <c:dLbls>
          <c:showLegendKey val="0"/>
          <c:showVal val="0"/>
          <c:showCatName val="0"/>
          <c:showSerName val="0"/>
          <c:showPercent val="0"/>
          <c:showBubbleSize val="0"/>
        </c:dLbls>
        <c:gapWidth val="69"/>
        <c:axId val="323697384"/>
        <c:axId val="323697776"/>
      </c:barChart>
      <c:catAx>
        <c:axId val="323697384"/>
        <c:scaling>
          <c:orientation val="maxMin"/>
        </c:scaling>
        <c:delete val="1"/>
        <c:axPos val="l"/>
        <c:numFmt formatCode="General" sourceLinked="0"/>
        <c:majorTickMark val="none"/>
        <c:minorTickMark val="none"/>
        <c:tickLblPos val="none"/>
        <c:crossAx val="323697776"/>
        <c:crosses val="autoZero"/>
        <c:auto val="1"/>
        <c:lblAlgn val="ctr"/>
        <c:lblOffset val="100"/>
        <c:noMultiLvlLbl val="0"/>
      </c:catAx>
      <c:valAx>
        <c:axId val="323697776"/>
        <c:scaling>
          <c:orientation val="minMax"/>
        </c:scaling>
        <c:delete val="1"/>
        <c:axPos val="t"/>
        <c:numFmt formatCode="0%" sourceLinked="1"/>
        <c:majorTickMark val="out"/>
        <c:minorTickMark val="none"/>
        <c:tickLblPos val="nextTo"/>
        <c:crossAx val="3236973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2FBAE2-62E3-4BA7-B72C-E61F40A650E6}" type="datetimeFigureOut">
              <a:rPr lang="en-US" smtClean="0"/>
              <a:t>3/6/2020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A3A9F5-9ADE-4929-816F-16D8DB7BF2CB}" type="slidenum">
              <a:rPr lang="en-US" smtClean="0"/>
              <a:t>‹#›</a:t>
            </a:fld>
            <a:endParaRPr lang="en-US"/>
          </a:p>
        </p:txBody>
      </p:sp>
    </p:spTree>
    <p:extLst>
      <p:ext uri="{BB962C8B-B14F-4D97-AF65-F5344CB8AC3E}">
        <p14:creationId xmlns:p14="http://schemas.microsoft.com/office/powerpoint/2010/main" val="1649682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BD72B10A-2312-4A62-9267-C7D3A9196FC3}" type="datetimeFigureOut">
              <a:rPr lang="en-US" smtClean="0"/>
              <a:pPr/>
              <a:t>3/6/2020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0E79F9C1-6A3C-4B55-8C89-00C0FB1E22C3}" type="slidenum">
              <a:rPr lang="en-US" smtClean="0"/>
              <a:pPr/>
              <a:t>‹#›</a:t>
            </a:fld>
            <a:endParaRPr lang="en-US" dirty="0"/>
          </a:p>
        </p:txBody>
      </p:sp>
    </p:spTree>
    <p:extLst>
      <p:ext uri="{BB962C8B-B14F-4D97-AF65-F5344CB8AC3E}">
        <p14:creationId xmlns:p14="http://schemas.microsoft.com/office/powerpoint/2010/main" val="2721455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mn-cs"/>
              </a:rPr>
              <a:t>Physician burnout has become an increasingly difficult and prevalent issue across the nation. </a:t>
            </a:r>
            <a:r>
              <a:rPr lang="en-US" baseline="0" dirty="0" smtClean="0"/>
              <a:t>This is a common term, and not just in medicine, and it’s important to set the foundation for this discussion by defining what we’re talking about. </a:t>
            </a:r>
          </a:p>
          <a:p>
            <a:endParaRPr lang="en-US" sz="1200" kern="1200" dirty="0" smtClean="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n-ea"/>
                <a:cs typeface="+mn-cs"/>
              </a:rPr>
              <a:t>The American Medical Association defines</a:t>
            </a:r>
            <a:r>
              <a:rPr lang="en-US" sz="1200" kern="1200" baseline="0" dirty="0" smtClean="0">
                <a:solidFill>
                  <a:schemeClr val="tx1"/>
                </a:solidFill>
                <a:effectLst/>
                <a:latin typeface="Arial" panose="020B0604020202020204" pitchFamily="34" charset="0"/>
                <a:ea typeface="+mn-ea"/>
                <a:cs typeface="+mn-cs"/>
              </a:rPr>
              <a:t> physician burnout as “a</a:t>
            </a:r>
            <a:r>
              <a:rPr lang="en-US" sz="1200" kern="1200" dirty="0" smtClean="0">
                <a:solidFill>
                  <a:schemeClr val="tx1"/>
                </a:solidFill>
                <a:effectLst/>
                <a:latin typeface="Arial" panose="020B0604020202020204" pitchFamily="34" charset="0"/>
                <a:ea typeface="+mn-ea"/>
                <a:cs typeface="+mn-cs"/>
              </a:rPr>
              <a:t> long-term stress reaction characterized by depersonalization, including negative attitudes towards patients, emotional exhaustion, and lack of empathy.”</a:t>
            </a:r>
          </a:p>
          <a:p>
            <a:endParaRPr lang="en-US"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Burnout</a:t>
            </a:r>
            <a:r>
              <a:rPr lang="en-US" sz="1200" kern="1200" baseline="0" dirty="0" smtClean="0">
                <a:solidFill>
                  <a:schemeClr val="tx1"/>
                </a:solidFill>
                <a:effectLst/>
                <a:latin typeface="Arial" panose="020B0604020202020204" pitchFamily="34" charset="0"/>
                <a:ea typeface="+mn-ea"/>
                <a:cs typeface="+mn-cs"/>
              </a:rPr>
              <a:t> goes beyond being </a:t>
            </a:r>
            <a:r>
              <a:rPr lang="en-US" sz="1200" kern="1200" dirty="0" smtClean="0">
                <a:solidFill>
                  <a:schemeClr val="tx1"/>
                </a:solidFill>
                <a:effectLst/>
                <a:latin typeface="Arial" panose="020B0604020202020204" pitchFamily="34" charset="0"/>
                <a:ea typeface="+mn-ea"/>
                <a:cs typeface="+mn-cs"/>
              </a:rPr>
              <a:t>tired – it’s a build-up. It starts with dissatisfaction – the feeling of not enjoying your job. It’s also more than</a:t>
            </a:r>
            <a:r>
              <a:rPr lang="en-US" sz="1200" kern="1200" baseline="0" dirty="0" smtClean="0">
                <a:solidFill>
                  <a:schemeClr val="tx1"/>
                </a:solidFill>
                <a:effectLst/>
                <a:latin typeface="Arial" panose="020B0604020202020204" pitchFamily="34" charset="0"/>
                <a:ea typeface="+mn-ea"/>
                <a:cs typeface="+mn-cs"/>
              </a:rPr>
              <a:t> </a:t>
            </a:r>
            <a:r>
              <a:rPr lang="en-US" sz="1200" kern="1200" dirty="0" smtClean="0">
                <a:solidFill>
                  <a:schemeClr val="tx1"/>
                </a:solidFill>
                <a:effectLst/>
                <a:latin typeface="Arial" panose="020B0604020202020204" pitchFamily="34" charset="0"/>
                <a:ea typeface="+mn-ea"/>
                <a:cs typeface="+mn-cs"/>
              </a:rPr>
              <a:t>disengagement,</a:t>
            </a:r>
            <a:r>
              <a:rPr lang="en-US" sz="1200" kern="1200" baseline="0" dirty="0" smtClean="0">
                <a:solidFill>
                  <a:schemeClr val="tx1"/>
                </a:solidFill>
                <a:effectLst/>
                <a:latin typeface="Arial" panose="020B0604020202020204" pitchFamily="34" charset="0"/>
                <a:ea typeface="+mn-ea"/>
                <a:cs typeface="+mn-cs"/>
              </a:rPr>
              <a:t> a feeling of  “I </a:t>
            </a:r>
            <a:r>
              <a:rPr lang="en-US" sz="1200" kern="1200" dirty="0" smtClean="0">
                <a:solidFill>
                  <a:schemeClr val="tx1"/>
                </a:solidFill>
                <a:effectLst/>
                <a:latin typeface="Arial" panose="020B0604020202020204" pitchFamily="34" charset="0"/>
                <a:ea typeface="+mn-ea"/>
                <a:cs typeface="+mn-cs"/>
              </a:rPr>
              <a:t>don’t want to do this”. Burnout is the next level, the feeling that “I can’t do this anymore,” and that’s really what we’re trying to avoid. </a:t>
            </a:r>
          </a:p>
          <a:p>
            <a:endParaRPr lang="en-US"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The goal is to target efforts to improve physician engagement before it turns</a:t>
            </a:r>
            <a:r>
              <a:rPr lang="en-US" sz="1200" kern="1200" baseline="0" dirty="0" smtClean="0">
                <a:solidFill>
                  <a:schemeClr val="tx1"/>
                </a:solidFill>
                <a:effectLst/>
                <a:latin typeface="Arial" panose="020B0604020202020204" pitchFamily="34" charset="0"/>
                <a:ea typeface="+mn-ea"/>
                <a:cs typeface="+mn-cs"/>
              </a:rPr>
              <a:t> into burnout. </a:t>
            </a:r>
            <a:endParaRPr lang="en-US" sz="1200" kern="1200" dirty="0" smtClean="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0E79F9C1-6A3C-4B55-8C89-00C0FB1E22C3}" type="slidenum">
              <a:rPr lang="en-US" smtClean="0"/>
              <a:pPr/>
              <a:t>2</a:t>
            </a:fld>
            <a:endParaRPr lang="en-US" dirty="0"/>
          </a:p>
        </p:txBody>
      </p:sp>
    </p:spTree>
    <p:extLst>
      <p:ext uri="{BB962C8B-B14F-4D97-AF65-F5344CB8AC3E}">
        <p14:creationId xmlns:p14="http://schemas.microsoft.com/office/powerpoint/2010/main" val="2067071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mn-cs"/>
              </a:rPr>
              <a:t>It’s important to understand what’s at stake here, because there are significant impacts of burnout on physicians, the CV business, and patient care. </a:t>
            </a:r>
          </a:p>
          <a:p>
            <a:endParaRPr lang="en-US"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On an individual level, the manifestations of burnout can range from feeling overwhelmed and frustrated to mental health concerns. </a:t>
            </a:r>
          </a:p>
          <a:p>
            <a:endParaRPr lang="en-US"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Burnout also</a:t>
            </a:r>
            <a:r>
              <a:rPr lang="en-US" sz="1200" kern="1200" baseline="0" dirty="0" smtClean="0">
                <a:solidFill>
                  <a:schemeClr val="tx1"/>
                </a:solidFill>
                <a:effectLst/>
                <a:latin typeface="Arial" panose="020B0604020202020204" pitchFamily="34" charset="0"/>
                <a:ea typeface="+mn-ea"/>
                <a:cs typeface="+mn-cs"/>
              </a:rPr>
              <a:t> </a:t>
            </a:r>
            <a:r>
              <a:rPr lang="en-US" sz="1200" kern="1200" dirty="0" smtClean="0">
                <a:solidFill>
                  <a:schemeClr val="tx1"/>
                </a:solidFill>
                <a:effectLst/>
                <a:latin typeface="Arial" panose="020B0604020202020204" pitchFamily="34" charset="0"/>
                <a:ea typeface="+mn-ea"/>
                <a:cs typeface="+mn-cs"/>
              </a:rPr>
              <a:t>has real consequences for the service line business.</a:t>
            </a:r>
            <a:r>
              <a:rPr lang="en-US" sz="1200" kern="1200" baseline="0" dirty="0" smtClean="0">
                <a:solidFill>
                  <a:schemeClr val="tx1"/>
                </a:solidFill>
                <a:effectLst/>
                <a:latin typeface="Arial" panose="020B0604020202020204" pitchFamily="34" charset="0"/>
                <a:ea typeface="+mn-ea"/>
                <a:cs typeface="+mn-cs"/>
              </a:rPr>
              <a:t> It </a:t>
            </a:r>
            <a:r>
              <a:rPr lang="en-US" sz="1200" kern="1200" dirty="0" smtClean="0">
                <a:solidFill>
                  <a:schemeClr val="tx1"/>
                </a:solidFill>
                <a:effectLst/>
                <a:latin typeface="Arial" panose="020B0604020202020204" pitchFamily="34" charset="0"/>
                <a:ea typeface="+mn-ea"/>
                <a:cs typeface="+mn-cs"/>
              </a:rPr>
              <a:t>can negatively affect patient experience and result in medical errors. And because burnout has been linked to more turnover and early retirement, it can make it more difficult to recruit and retain enough physicians to meet patient needs. </a:t>
            </a:r>
          </a:p>
        </p:txBody>
      </p:sp>
      <p:sp>
        <p:nvSpPr>
          <p:cNvPr id="4" name="Slide Number Placeholder 3"/>
          <p:cNvSpPr>
            <a:spLocks noGrp="1"/>
          </p:cNvSpPr>
          <p:nvPr>
            <p:ph type="sldNum" sz="quarter" idx="10"/>
          </p:nvPr>
        </p:nvSpPr>
        <p:spPr/>
        <p:txBody>
          <a:bodyPr/>
          <a:lstStyle/>
          <a:p>
            <a:fld id="{0E79F9C1-6A3C-4B55-8C89-00C0FB1E22C3}" type="slidenum">
              <a:rPr lang="en-US" smtClean="0"/>
              <a:pPr/>
              <a:t>3</a:t>
            </a:fld>
            <a:endParaRPr lang="en-US" dirty="0"/>
          </a:p>
        </p:txBody>
      </p:sp>
    </p:spTree>
    <p:extLst>
      <p:ext uri="{BB962C8B-B14F-4D97-AF65-F5344CB8AC3E}">
        <p14:creationId xmlns:p14="http://schemas.microsoft.com/office/powerpoint/2010/main" val="640178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All</a:t>
            </a:r>
            <a:r>
              <a:rPr lang="en-US" baseline="0" dirty="0" smtClean="0"/>
              <a:t> signs are pointing to burnout becoming more pervasive and more difficult to manage, particularly as</a:t>
            </a:r>
            <a:r>
              <a:rPr lang="en-US" dirty="0" smtClean="0"/>
              <a:t> the physician shortage amplifies</a:t>
            </a:r>
            <a:r>
              <a:rPr lang="en-US" baseline="0" dirty="0" smtClean="0"/>
              <a:t>.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An aging CV workforce means that many physicians will be retiring over the next 15 years. </a:t>
            </a:r>
            <a:r>
              <a:rPr lang="en-US" sz="1200" kern="1200" dirty="0" smtClean="0">
                <a:solidFill>
                  <a:schemeClr val="tx1"/>
                </a:solidFill>
                <a:effectLst/>
                <a:latin typeface="Arial" panose="020B0604020202020204" pitchFamily="34" charset="0"/>
                <a:ea typeface="+mn-ea"/>
                <a:cs typeface="+mn-cs"/>
              </a:rPr>
              <a:t>Also, cardiology as a specialty frankly isn’t attractive to many groups – like medical students and women – based on perceived work-life balance issues. </a:t>
            </a:r>
          </a:p>
          <a:p>
            <a:pPr marL="0" indent="0">
              <a:buFont typeface="Arial" panose="020B0604020202020204" pitchFamily="34" charset="0"/>
              <a:buNone/>
            </a:pPr>
            <a:endParaRPr lang="en-US" baseline="0" dirty="0" smtClean="0"/>
          </a:p>
          <a:p>
            <a:r>
              <a:rPr lang="en-US" baseline="0" dirty="0" smtClean="0"/>
              <a:t>Finally, physician burnout is causing physicians to leave hospitals, retire early, and even leave medicine. There are currently 4,000 open CV physician positions, and that number is exactly to quadruple by 2050. </a:t>
            </a:r>
          </a:p>
          <a:p>
            <a:endParaRPr lang="en-US" sz="1200" kern="1200" baseline="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But given the concerns over shortage, the conversation shouldn’t just be about recruitment – it should also be about retention, building an environment that will support physicians. </a:t>
            </a:r>
            <a:endParaRPr lang="en-US" sz="12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0E79F9C1-6A3C-4B55-8C89-00C0FB1E22C3}" type="slidenum">
              <a:rPr lang="en-US" smtClean="0"/>
              <a:pPr/>
              <a:t>4</a:t>
            </a:fld>
            <a:endParaRPr lang="en-US" dirty="0"/>
          </a:p>
        </p:txBody>
      </p:sp>
    </p:spTree>
    <p:extLst>
      <p:ext uri="{BB962C8B-B14F-4D97-AF65-F5344CB8AC3E}">
        <p14:creationId xmlns:p14="http://schemas.microsoft.com/office/powerpoint/2010/main" val="361678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mn-cs"/>
              </a:rPr>
              <a:t>This is where burnout starts</a:t>
            </a:r>
            <a:r>
              <a:rPr lang="en-US" sz="1200" kern="1200" baseline="0" dirty="0" smtClean="0">
                <a:solidFill>
                  <a:schemeClr val="tx1"/>
                </a:solidFill>
                <a:effectLst/>
                <a:latin typeface="Arial" panose="020B0604020202020204" pitchFamily="34" charset="0"/>
                <a:ea typeface="+mn-ea"/>
                <a:cs typeface="+mn-cs"/>
              </a:rPr>
              <a:t> to top the national agenda, as programs seek strategies to develop a physician engagement strategy to minimize the risk of burnout</a:t>
            </a:r>
            <a:r>
              <a:rPr lang="en-US" sz="1200" kern="1200" dirty="0" smtClean="0">
                <a:solidFill>
                  <a:schemeClr val="tx1"/>
                </a:solidFill>
                <a:effectLst/>
                <a:latin typeface="Arial" panose="020B0604020202020204" pitchFamily="34" charset="0"/>
                <a:ea typeface="+mn-ea"/>
                <a:cs typeface="+mn-cs"/>
              </a:rPr>
              <a:t>. </a:t>
            </a:r>
          </a:p>
          <a:p>
            <a:endParaRPr lang="en-US" sz="1200" kern="1200" dirty="0" smtClean="0">
              <a:solidFill>
                <a:schemeClr val="tx1"/>
              </a:solidFill>
              <a:effectLst/>
              <a:latin typeface="Arial" panose="020B0604020202020204" pitchFamily="34" charset="0"/>
              <a:ea typeface="+mn-ea"/>
              <a:cs typeface="+mn-cs"/>
            </a:endParaRPr>
          </a:p>
          <a:p>
            <a:r>
              <a:rPr lang="en-US" sz="1200" kern="1200" dirty="0" smtClean="0">
                <a:solidFill>
                  <a:schemeClr val="tx1"/>
                </a:solidFill>
                <a:effectLst/>
                <a:latin typeface="Arial" panose="020B0604020202020204" pitchFamily="34" charset="0"/>
                <a:ea typeface="+mn-ea"/>
                <a:cs typeface="+mn-cs"/>
              </a:rPr>
              <a:t>Physician burnout has become such a big problem Harvard is calling it a “public health crisis.” National societies, like the American College of Cardiology, have added it to the top of their priority list. And hospitals are starting to understand how big of an issue this is becoming. </a:t>
            </a:r>
          </a:p>
          <a:p>
            <a:r>
              <a:rPr lang="en-US" sz="1200" kern="1200" dirty="0" smtClean="0">
                <a:solidFill>
                  <a:schemeClr val="tx1"/>
                </a:solidFill>
                <a:effectLst/>
                <a:latin typeface="Arial" panose="020B0604020202020204" pitchFamily="34" charset="0"/>
                <a:ea typeface="+mn-ea"/>
                <a:cs typeface="+mn-cs"/>
              </a:rPr>
              <a:t>Burnout should also be on the top of our agenda, too, because almost half of cardiologists are facing this. </a:t>
            </a:r>
            <a:r>
              <a:rPr lang="en-US" baseline="0" dirty="0" smtClean="0"/>
              <a:t> </a:t>
            </a:r>
          </a:p>
          <a:p>
            <a:pPr marL="0" indent="0">
              <a:buFontTx/>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There’s a clear opportunity here, but we have some room to improve. </a:t>
            </a:r>
            <a:endParaRPr lang="en-US" sz="1200" kern="1200" dirty="0" smtClean="0">
              <a:solidFill>
                <a:schemeClr val="tx1"/>
              </a:solidFill>
              <a:effectLst/>
              <a:latin typeface="Arial" panose="020B0604020202020204" pitchFamily="34" charset="0"/>
              <a:ea typeface="+mn-ea"/>
              <a:cs typeface="+mn-cs"/>
            </a:endParaRPr>
          </a:p>
          <a:p>
            <a:pPr marL="0" indent="0">
              <a:buFontTx/>
              <a:buNone/>
            </a:pPr>
            <a:endParaRPr lang="en-US" dirty="0" smtClean="0"/>
          </a:p>
        </p:txBody>
      </p:sp>
      <p:sp>
        <p:nvSpPr>
          <p:cNvPr id="4" name="Slide Number Placeholder 3"/>
          <p:cNvSpPr>
            <a:spLocks noGrp="1"/>
          </p:cNvSpPr>
          <p:nvPr>
            <p:ph type="sldNum" sz="quarter" idx="10"/>
          </p:nvPr>
        </p:nvSpPr>
        <p:spPr/>
        <p:txBody>
          <a:bodyPr/>
          <a:lstStyle/>
          <a:p>
            <a:fld id="{0E79F9C1-6A3C-4B55-8C89-00C0FB1E22C3}" type="slidenum">
              <a:rPr lang="en-US" smtClean="0"/>
              <a:pPr/>
              <a:t>5</a:t>
            </a:fld>
            <a:endParaRPr lang="en-US" dirty="0"/>
          </a:p>
        </p:txBody>
      </p:sp>
    </p:spTree>
    <p:extLst>
      <p:ext uri="{BB962C8B-B14F-4D97-AF65-F5344CB8AC3E}">
        <p14:creationId xmlns:p14="http://schemas.microsoft.com/office/powerpoint/2010/main" val="4136284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anose="020B0604020202020204" pitchFamily="34" charset="0"/>
                <a:ea typeface="+mn-ea"/>
                <a:cs typeface="+mn-cs"/>
              </a:rPr>
              <a:t>Despite</a:t>
            </a:r>
            <a:r>
              <a:rPr lang="en-US" sz="1200" kern="1200" baseline="0" dirty="0" smtClean="0">
                <a:solidFill>
                  <a:schemeClr val="tx1"/>
                </a:solidFill>
                <a:effectLst/>
                <a:latin typeface="Arial" panose="020B0604020202020204" pitchFamily="34" charset="0"/>
                <a:ea typeface="+mn-ea"/>
                <a:cs typeface="+mn-cs"/>
              </a:rPr>
              <a:t> the potential warning signs, let’s take a moment to put this in perspective. </a:t>
            </a:r>
            <a:r>
              <a:rPr lang="en-US" sz="1200" kern="1200" dirty="0" smtClean="0">
                <a:solidFill>
                  <a:schemeClr val="tx1"/>
                </a:solidFill>
                <a:effectLst/>
                <a:latin typeface="Arial" panose="020B0604020202020204" pitchFamily="34" charset="0"/>
                <a:ea typeface="+mn-ea"/>
                <a:cs typeface="+mn-cs"/>
              </a:rPr>
              <a:t>If you’re wondering how big of a problem this is for cardiology, national physician burnout by specialty is outlined on the slide here. The good news</a:t>
            </a:r>
            <a:r>
              <a:rPr lang="en-US" sz="1200" kern="1200" baseline="0" dirty="0" smtClean="0">
                <a:solidFill>
                  <a:schemeClr val="tx1"/>
                </a:solidFill>
                <a:effectLst/>
                <a:latin typeface="Arial" panose="020B0604020202020204" pitchFamily="34" charset="0"/>
                <a:ea typeface="+mn-ea"/>
                <a:cs typeface="+mn-cs"/>
              </a:rPr>
              <a:t> is that</a:t>
            </a:r>
            <a:r>
              <a:rPr lang="en-US" sz="1200" kern="1200" dirty="0" smtClean="0">
                <a:solidFill>
                  <a:schemeClr val="tx1"/>
                </a:solidFill>
                <a:effectLst/>
                <a:latin typeface="Arial" panose="020B0604020202020204" pitchFamily="34" charset="0"/>
                <a:ea typeface="+mn-ea"/>
                <a:cs typeface="+mn-cs"/>
              </a:rPr>
              <a:t> cardiologists aren’t the most burned out. The bad news, cardiologists aren’t the least, either. </a:t>
            </a:r>
          </a:p>
          <a:p>
            <a:endParaRPr lang="en-US" sz="1200" kern="1200" dirty="0" smtClean="0">
              <a:solidFill>
                <a:schemeClr val="tx1"/>
              </a:solidFill>
              <a:effectLst/>
              <a:latin typeface="Arial" panose="020B0604020202020204" pitchFamily="34" charset="0"/>
              <a:ea typeface="+mn-ea"/>
              <a:cs typeface="+mn-cs"/>
            </a:endParaRPr>
          </a:p>
          <a:p>
            <a:r>
              <a:rPr lang="en-US" sz="1200" kern="1200" baseline="0" dirty="0" smtClean="0">
                <a:solidFill>
                  <a:schemeClr val="tx1"/>
                </a:solidFill>
                <a:effectLst/>
                <a:latin typeface="Arial" panose="020B0604020202020204" pitchFamily="34" charset="0"/>
                <a:ea typeface="+mn-ea"/>
                <a:cs typeface="+mn-cs"/>
              </a:rPr>
              <a:t>There is a clear opportunity to improve CV physician engagement, and it’s important to have conversations about this now so that we can prevent further disengagement in the future. </a:t>
            </a:r>
            <a:endParaRPr lang="en-US" sz="1200" kern="1200" dirty="0" smtClean="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fld id="{0E79F9C1-6A3C-4B55-8C89-00C0FB1E22C3}" type="slidenum">
              <a:rPr lang="en-US" smtClean="0"/>
              <a:pPr/>
              <a:t>6</a:t>
            </a:fld>
            <a:endParaRPr lang="en-US" dirty="0"/>
          </a:p>
        </p:txBody>
      </p:sp>
    </p:spTree>
    <p:extLst>
      <p:ext uri="{BB962C8B-B14F-4D97-AF65-F5344CB8AC3E}">
        <p14:creationId xmlns:p14="http://schemas.microsoft.com/office/powerpoint/2010/main" val="2650634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Arial" panose="020B0604020202020204" pitchFamily="34" charset="0"/>
                <a:ea typeface="+mn-ea"/>
                <a:cs typeface="+mn-cs"/>
              </a:rPr>
              <a:t>The first step</a:t>
            </a:r>
            <a:r>
              <a:rPr lang="en-US" sz="1200" kern="1200" baseline="0" dirty="0" smtClean="0">
                <a:solidFill>
                  <a:schemeClr val="tx1"/>
                </a:solidFill>
                <a:effectLst/>
                <a:latin typeface="Arial" panose="020B0604020202020204" pitchFamily="34" charset="0"/>
                <a:ea typeface="+mn-ea"/>
                <a:cs typeface="+mn-cs"/>
              </a:rPr>
              <a:t> to promoting physician engagement is by having an open conversation about burnout, but t</a:t>
            </a:r>
            <a:r>
              <a:rPr lang="en-US" sz="1200" kern="1200" dirty="0" smtClean="0">
                <a:solidFill>
                  <a:schemeClr val="tx1"/>
                </a:solidFill>
                <a:effectLst/>
                <a:latin typeface="Arial" panose="020B0604020202020204" pitchFamily="34" charset="0"/>
                <a:ea typeface="+mn-ea"/>
                <a:cs typeface="+mn-cs"/>
              </a:rPr>
              <a:t>here are a number of barriers that prevent open conversation:</a:t>
            </a:r>
          </a:p>
          <a:p>
            <a:pPr marL="17145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First, some feel that burnout is not a big issue at their organization, even if it makes the news. </a:t>
            </a:r>
          </a:p>
          <a:p>
            <a:pPr marL="17145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Second, others avoid the conversation because they don’t have the solutions</a:t>
            </a:r>
            <a:r>
              <a:rPr lang="en-US" sz="1200" kern="1200" baseline="0" dirty="0" smtClean="0">
                <a:solidFill>
                  <a:schemeClr val="tx1"/>
                </a:solidFill>
                <a:effectLst/>
                <a:latin typeface="Arial" panose="020B0604020202020204" pitchFamily="34" charset="0"/>
                <a:ea typeface="+mn-ea"/>
                <a:cs typeface="+mn-cs"/>
              </a:rPr>
              <a:t> and it can be an overwhelming concern.</a:t>
            </a:r>
            <a:r>
              <a:rPr lang="en-US" sz="1200" kern="1200" dirty="0" smtClean="0">
                <a:solidFill>
                  <a:schemeClr val="tx1"/>
                </a:solidFill>
                <a:effectLst/>
                <a:latin typeface="Arial" panose="020B0604020202020204" pitchFamily="34" charset="0"/>
                <a:ea typeface="+mn-ea"/>
                <a:cs typeface="+mn-cs"/>
              </a:rPr>
              <a:t> </a:t>
            </a:r>
          </a:p>
          <a:p>
            <a:pPr marL="17145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And finally, some CV leaders feel that this is a problem mainly with early tenure physicians, who may have different work-life balance expectations.</a:t>
            </a:r>
          </a:p>
          <a:p>
            <a:pPr marL="171450" indent="-171450">
              <a:buFont typeface="Arial" panose="020B0604020202020204" pitchFamily="34" charset="0"/>
              <a:buChar char="•"/>
            </a:pPr>
            <a:endParaRPr lang="en-US" sz="1200" kern="1200" dirty="0" smtClean="0">
              <a:solidFill>
                <a:schemeClr val="tx1"/>
              </a:solidFill>
              <a:effectLst/>
              <a:latin typeface="Arial" panose="020B0604020202020204" pitchFamily="34" charset="0"/>
              <a:ea typeface="+mn-ea"/>
              <a:cs typeface="+mn-cs"/>
            </a:endParaRPr>
          </a:p>
          <a:p>
            <a:pPr marL="0" indent="0">
              <a:buFont typeface="Arial" panose="020B0604020202020204" pitchFamily="34" charset="0"/>
              <a:buNone/>
            </a:pPr>
            <a:r>
              <a:rPr lang="en-US" sz="1200" kern="1200" dirty="0" smtClean="0">
                <a:solidFill>
                  <a:schemeClr val="tx1"/>
                </a:solidFill>
                <a:effectLst/>
                <a:latin typeface="Arial" panose="020B0604020202020204" pitchFamily="34" charset="0"/>
                <a:ea typeface="+mn-ea"/>
                <a:cs typeface="+mn-cs"/>
              </a:rPr>
              <a:t>These are all real barriers to a</a:t>
            </a:r>
            <a:r>
              <a:rPr lang="en-US" sz="1200" kern="1200" baseline="0" dirty="0" smtClean="0">
                <a:solidFill>
                  <a:schemeClr val="tx1"/>
                </a:solidFill>
                <a:effectLst/>
                <a:latin typeface="Arial" panose="020B0604020202020204" pitchFamily="34" charset="0"/>
                <a:ea typeface="+mn-ea"/>
                <a:cs typeface="+mn-cs"/>
              </a:rPr>
              <a:t> productive</a:t>
            </a:r>
            <a:r>
              <a:rPr lang="en-US" sz="1200" kern="1200" dirty="0" smtClean="0">
                <a:solidFill>
                  <a:schemeClr val="tx1"/>
                </a:solidFill>
                <a:effectLst/>
                <a:latin typeface="Arial" panose="020B0604020202020204" pitchFamily="34" charset="0"/>
                <a:ea typeface="+mn-ea"/>
                <a:cs typeface="+mn-cs"/>
              </a:rPr>
              <a:t> conversation about physician burnout, but there are </a:t>
            </a:r>
            <a:r>
              <a:rPr lang="en-US" sz="1200" u="none" kern="1200" dirty="0" smtClean="0">
                <a:solidFill>
                  <a:schemeClr val="tx1"/>
                </a:solidFill>
                <a:effectLst/>
                <a:latin typeface="Arial" panose="020B0604020202020204" pitchFamily="34" charset="0"/>
                <a:ea typeface="+mn-ea"/>
                <a:cs typeface="+mn-cs"/>
              </a:rPr>
              <a:t>also real benefits </a:t>
            </a:r>
            <a:r>
              <a:rPr lang="en-US" sz="1200" kern="1200" dirty="0" smtClean="0">
                <a:solidFill>
                  <a:schemeClr val="tx1"/>
                </a:solidFill>
                <a:effectLst/>
                <a:latin typeface="Arial" panose="020B0604020202020204" pitchFamily="34" charset="0"/>
                <a:ea typeface="+mn-ea"/>
                <a:cs typeface="+mn-cs"/>
              </a:rPr>
              <a:t>to having these conversations. Talking about burnout can build a culture where physicians feel comfortable telling others that they have symptoms of burnout. And it gives your physicians the opportunity to think about new and innovative solutions.</a:t>
            </a:r>
          </a:p>
          <a:p>
            <a:endParaRPr lang="en-US" dirty="0"/>
          </a:p>
        </p:txBody>
      </p:sp>
      <p:sp>
        <p:nvSpPr>
          <p:cNvPr id="4" name="Slide Number Placeholder 3"/>
          <p:cNvSpPr>
            <a:spLocks noGrp="1"/>
          </p:cNvSpPr>
          <p:nvPr>
            <p:ph type="sldNum" sz="quarter" idx="10"/>
          </p:nvPr>
        </p:nvSpPr>
        <p:spPr/>
        <p:txBody>
          <a:bodyPr/>
          <a:lstStyle/>
          <a:p>
            <a:fld id="{0E79F9C1-6A3C-4B55-8C89-00C0FB1E22C3}" type="slidenum">
              <a:rPr lang="en-US" smtClean="0"/>
              <a:pPr/>
              <a:t>7</a:t>
            </a:fld>
            <a:endParaRPr lang="en-US" dirty="0"/>
          </a:p>
        </p:txBody>
      </p:sp>
    </p:spTree>
    <p:extLst>
      <p:ext uri="{BB962C8B-B14F-4D97-AF65-F5344CB8AC3E}">
        <p14:creationId xmlns:p14="http://schemas.microsoft.com/office/powerpoint/2010/main" val="1973777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Arial" panose="020B0604020202020204" pitchFamily="34" charset="0"/>
                <a:ea typeface="+mn-ea"/>
                <a:cs typeface="+mn-cs"/>
              </a:rPr>
              <a:t>These can be difficult conversations.</a:t>
            </a:r>
            <a:r>
              <a:rPr lang="en-US" sz="1200" kern="1200" baseline="0" dirty="0" smtClean="0">
                <a:solidFill>
                  <a:schemeClr val="tx1"/>
                </a:solidFill>
                <a:effectLst/>
                <a:latin typeface="Arial" panose="020B0604020202020204" pitchFamily="34" charset="0"/>
                <a:ea typeface="+mn-ea"/>
                <a:cs typeface="+mn-cs"/>
              </a:rPr>
              <a:t> Here is some additional </a:t>
            </a:r>
            <a:r>
              <a:rPr lang="en-US" sz="1200" kern="1200" dirty="0" smtClean="0">
                <a:solidFill>
                  <a:schemeClr val="tx1"/>
                </a:solidFill>
                <a:effectLst/>
                <a:latin typeface="Arial" panose="020B0604020202020204" pitchFamily="34" charset="0"/>
                <a:ea typeface="+mn-ea"/>
                <a:cs typeface="+mn-cs"/>
              </a:rPr>
              <a:t>guidance to help CV</a:t>
            </a:r>
            <a:r>
              <a:rPr lang="en-US" sz="1200" kern="1200" baseline="0" dirty="0" smtClean="0">
                <a:solidFill>
                  <a:schemeClr val="tx1"/>
                </a:solidFill>
                <a:effectLst/>
                <a:latin typeface="Arial" panose="020B0604020202020204" pitchFamily="34" charset="0"/>
                <a:ea typeface="+mn-ea"/>
                <a:cs typeface="+mn-cs"/>
              </a:rPr>
              <a:t> leaders when navigating these conversations.</a:t>
            </a:r>
            <a:endParaRPr lang="en-US" sz="1200" kern="1200" dirty="0" smtClean="0">
              <a:solidFill>
                <a:schemeClr val="tx1"/>
              </a:solidFill>
              <a:effectLst/>
              <a:latin typeface="Arial" panose="020B0604020202020204" pitchFamily="34" charset="0"/>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First, consider using an outside facilitator. It can be an important</a:t>
            </a:r>
            <a:r>
              <a:rPr lang="en-US" sz="1200" kern="1200" baseline="0" dirty="0" smtClean="0">
                <a:solidFill>
                  <a:schemeClr val="tx1"/>
                </a:solidFill>
                <a:effectLst/>
                <a:latin typeface="Arial" panose="020B0604020202020204" pitchFamily="34" charset="0"/>
                <a:ea typeface="+mn-ea"/>
                <a:cs typeface="+mn-cs"/>
              </a:rPr>
              <a:t> way of maintaining a sense of neutrality, openness, and comfort during discussion</a:t>
            </a:r>
            <a:r>
              <a:rPr lang="en-US" sz="1200" kern="1200" dirty="0" smtClean="0">
                <a:solidFill>
                  <a:schemeClr val="tx1"/>
                </a:solidFill>
                <a:effectLst/>
                <a:latin typeface="Arial" panose="020B0604020202020204" pitchFamily="34" charset="0"/>
                <a:ea typeface="+mn-ea"/>
                <a:cs typeface="+mn-cs"/>
              </a:rPr>
              <a:t>. </a:t>
            </a:r>
          </a:p>
          <a:p>
            <a:pPr marL="17145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Second,</a:t>
            </a:r>
            <a:r>
              <a:rPr lang="en-US" sz="1200" kern="1200" baseline="0" dirty="0" smtClean="0">
                <a:solidFill>
                  <a:schemeClr val="tx1"/>
                </a:solidFill>
                <a:effectLst/>
                <a:latin typeface="Arial" panose="020B0604020202020204" pitchFamily="34" charset="0"/>
                <a:ea typeface="+mn-ea"/>
                <a:cs typeface="+mn-cs"/>
              </a:rPr>
              <a:t> h</a:t>
            </a:r>
            <a:r>
              <a:rPr lang="en-US" sz="1200" kern="1200" dirty="0" smtClean="0">
                <a:solidFill>
                  <a:schemeClr val="tx1"/>
                </a:solidFill>
                <a:effectLst/>
                <a:latin typeface="Arial" panose="020B0604020202020204" pitchFamily="34" charset="0"/>
                <a:ea typeface="+mn-ea"/>
                <a:cs typeface="+mn-cs"/>
              </a:rPr>
              <a:t>ave these conversations in small</a:t>
            </a:r>
            <a:r>
              <a:rPr lang="en-US" sz="1200" kern="1200" baseline="0" dirty="0" smtClean="0">
                <a:solidFill>
                  <a:schemeClr val="tx1"/>
                </a:solidFill>
                <a:effectLst/>
                <a:latin typeface="Arial" panose="020B0604020202020204" pitchFamily="34" charset="0"/>
                <a:ea typeface="+mn-ea"/>
                <a:cs typeface="+mn-cs"/>
              </a:rPr>
              <a:t> </a:t>
            </a:r>
            <a:r>
              <a:rPr lang="en-US" sz="1200" kern="1200" dirty="0" smtClean="0">
                <a:solidFill>
                  <a:schemeClr val="tx1"/>
                </a:solidFill>
                <a:effectLst/>
                <a:latin typeface="Arial" panose="020B0604020202020204" pitchFamily="34" charset="0"/>
                <a:ea typeface="+mn-ea"/>
                <a:cs typeface="+mn-cs"/>
              </a:rPr>
              <a:t>groups that</a:t>
            </a:r>
            <a:r>
              <a:rPr lang="en-US" sz="1200" kern="1200" baseline="0" dirty="0" smtClean="0">
                <a:solidFill>
                  <a:schemeClr val="tx1"/>
                </a:solidFill>
                <a:effectLst/>
                <a:latin typeface="Arial" panose="020B0604020202020204" pitchFamily="34" charset="0"/>
                <a:ea typeface="+mn-ea"/>
                <a:cs typeface="+mn-cs"/>
              </a:rPr>
              <a:t> are standardized across the service line, to ensure everyone has an opportunity to contribute their thoughts and opinions. </a:t>
            </a:r>
          </a:p>
          <a:p>
            <a:pPr marL="171450" indent="-171450">
              <a:buFont typeface="Arial" panose="020B0604020202020204" pitchFamily="34" charset="0"/>
              <a:buChar char="•"/>
            </a:pPr>
            <a:r>
              <a:rPr lang="en-US" sz="1200" kern="1200" dirty="0" smtClean="0">
                <a:solidFill>
                  <a:schemeClr val="tx1"/>
                </a:solidFill>
                <a:effectLst/>
                <a:latin typeface="Arial" panose="020B0604020202020204" pitchFamily="34" charset="0"/>
                <a:ea typeface="+mn-ea"/>
                <a:cs typeface="+mn-cs"/>
              </a:rPr>
              <a:t>CV</a:t>
            </a:r>
            <a:r>
              <a:rPr lang="en-US" sz="1200" kern="1200" baseline="0" dirty="0" smtClean="0">
                <a:solidFill>
                  <a:schemeClr val="tx1"/>
                </a:solidFill>
                <a:effectLst/>
                <a:latin typeface="Arial" panose="020B0604020202020204" pitchFamily="34" charset="0"/>
                <a:ea typeface="+mn-ea"/>
                <a:cs typeface="+mn-cs"/>
              </a:rPr>
              <a:t> leaders should approach all conversations with openness, curiosity, and an emphasis on what the service line can do better to help physicians manage and prevent burnout.</a:t>
            </a:r>
          </a:p>
          <a:p>
            <a:pPr marL="171450" indent="-171450">
              <a:buFont typeface="Arial" panose="020B0604020202020204" pitchFamily="34" charset="0"/>
              <a:buChar char="•"/>
            </a:pPr>
            <a:r>
              <a:rPr lang="en-US" sz="1200" kern="1200" baseline="0" dirty="0" smtClean="0">
                <a:solidFill>
                  <a:schemeClr val="tx1"/>
                </a:solidFill>
                <a:effectLst/>
                <a:latin typeface="Arial" panose="020B0604020202020204" pitchFamily="34" charset="0"/>
                <a:ea typeface="+mn-ea"/>
                <a:cs typeface="+mn-cs"/>
              </a:rPr>
              <a:t>Finally, ensure that physicians have opportunities to continue to raise concerns and brainstorm solutions after formal discussions end. A formal discussion should be the beginning of a longer conversation.</a:t>
            </a:r>
          </a:p>
          <a:p>
            <a:pPr marL="0" indent="0">
              <a:buFont typeface="Arial" panose="020B0604020202020204" pitchFamily="34" charset="0"/>
              <a:buNone/>
            </a:pPr>
            <a:endParaRPr lang="en-US" sz="1200" kern="1200" dirty="0" smtClean="0">
              <a:solidFill>
                <a:schemeClr val="tx1"/>
              </a:solidFill>
              <a:effectLst/>
              <a:latin typeface="Arial" panose="020B0604020202020204" pitchFamily="34" charset="0"/>
              <a:ea typeface="+mn-ea"/>
              <a:cs typeface="+mn-cs"/>
            </a:endParaRPr>
          </a:p>
          <a:p>
            <a:pPr marL="0" indent="0">
              <a:buFont typeface="Arial" panose="020B0604020202020204" pitchFamily="34" charset="0"/>
              <a:buNone/>
            </a:pPr>
            <a:r>
              <a:rPr lang="en-US" sz="1200" kern="1200" dirty="0" smtClean="0">
                <a:solidFill>
                  <a:schemeClr val="tx1"/>
                </a:solidFill>
                <a:effectLst/>
                <a:latin typeface="Arial" panose="020B0604020202020204" pitchFamily="34" charset="0"/>
                <a:ea typeface="+mn-ea"/>
                <a:cs typeface="+mn-cs"/>
              </a:rPr>
              <a:t>At</a:t>
            </a:r>
            <a:r>
              <a:rPr lang="en-US" sz="1200" kern="1200" baseline="0" dirty="0" smtClean="0">
                <a:solidFill>
                  <a:schemeClr val="tx1"/>
                </a:solidFill>
                <a:effectLst/>
                <a:latin typeface="Arial" panose="020B0604020202020204" pitchFamily="34" charset="0"/>
                <a:ea typeface="+mn-ea"/>
                <a:cs typeface="+mn-cs"/>
              </a:rPr>
              <a:t> the right of the slide is </a:t>
            </a:r>
            <a:r>
              <a:rPr lang="en-US" sz="1200" kern="1200" dirty="0" smtClean="0">
                <a:solidFill>
                  <a:schemeClr val="tx1"/>
                </a:solidFill>
                <a:effectLst/>
                <a:latin typeface="Arial" panose="020B0604020202020204" pitchFamily="34" charset="0"/>
                <a:ea typeface="+mn-ea"/>
                <a:cs typeface="+mn-cs"/>
              </a:rPr>
              <a:t>a resource from the AMA that</a:t>
            </a:r>
            <a:r>
              <a:rPr lang="en-US" sz="1200" kern="1200" baseline="0" dirty="0" smtClean="0">
                <a:solidFill>
                  <a:schemeClr val="tx1"/>
                </a:solidFill>
                <a:effectLst/>
                <a:latin typeface="Arial" panose="020B0604020202020204" pitchFamily="34" charset="0"/>
                <a:ea typeface="+mn-ea"/>
                <a:cs typeface="+mn-cs"/>
              </a:rPr>
              <a:t> includes </a:t>
            </a:r>
            <a:r>
              <a:rPr lang="en-US" sz="1200" kern="1200" dirty="0" smtClean="0">
                <a:solidFill>
                  <a:schemeClr val="tx1"/>
                </a:solidFill>
                <a:effectLst/>
                <a:latin typeface="Arial" panose="020B0604020202020204" pitchFamily="34" charset="0"/>
                <a:ea typeface="+mn-ea"/>
                <a:cs typeface="+mn-cs"/>
              </a:rPr>
              <a:t>free modules on physician burnout and tips for group discussions.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E79F9C1-6A3C-4B55-8C89-00C0FB1E22C3}" type="slidenum">
              <a:rPr lang="en-US" smtClean="0"/>
              <a:pPr/>
              <a:t>8</a:t>
            </a:fld>
            <a:endParaRPr lang="en-US" dirty="0"/>
          </a:p>
        </p:txBody>
      </p:sp>
    </p:spTree>
    <p:extLst>
      <p:ext uri="{BB962C8B-B14F-4D97-AF65-F5344CB8AC3E}">
        <p14:creationId xmlns:p14="http://schemas.microsoft.com/office/powerpoint/2010/main" val="9629180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advisory.com/"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dvisory.com/"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advisory.com/"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14" name="Rectangle 13"/>
          <p:cNvSpPr/>
          <p:nvPr userDrawn="1"/>
        </p:nvSpPr>
        <p:spPr bwMode="gray">
          <a:xfrm>
            <a:off x="0" y="634575"/>
            <a:ext cx="4556043" cy="6223427"/>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dirty="0" smtClean="0">
              <a:solidFill>
                <a:schemeClr val="bg1"/>
              </a:solidFill>
            </a:endParaRPr>
          </a:p>
        </p:txBody>
      </p:sp>
      <p:sp>
        <p:nvSpPr>
          <p:cNvPr id="15" name="TextBox 14"/>
          <p:cNvSpPr txBox="1"/>
          <p:nvPr userDrawn="1"/>
        </p:nvSpPr>
        <p:spPr bwMode="gray">
          <a:xfrm>
            <a:off x="921382" y="2197121"/>
            <a:ext cx="2955859" cy="989823"/>
          </a:xfrm>
          <a:prstGeom prst="rect">
            <a:avLst/>
          </a:prstGeom>
          <a:noFill/>
        </p:spPr>
        <p:txBody>
          <a:bodyPr wrap="square" lIns="0" tIns="0" rIns="0" bIns="0" rtlCol="0">
            <a:spAutoFit/>
          </a:bodyPr>
          <a:lstStyle/>
          <a:p>
            <a:pPr algn="l">
              <a:spcBef>
                <a:spcPts val="714"/>
              </a:spcBef>
            </a:pPr>
            <a:r>
              <a:rPr lang="en-US" sz="3573" b="1" dirty="0" smtClean="0">
                <a:solidFill>
                  <a:schemeClr val="bg1"/>
                </a:solidFill>
              </a:rPr>
              <a:t>16:9</a:t>
            </a:r>
            <a:br>
              <a:rPr lang="en-US" sz="3573" b="1" dirty="0" smtClean="0">
                <a:solidFill>
                  <a:schemeClr val="bg1"/>
                </a:solidFill>
              </a:rPr>
            </a:br>
            <a:r>
              <a:rPr lang="en-US" sz="2859" b="0" dirty="0" smtClean="0">
                <a:solidFill>
                  <a:schemeClr val="bg1"/>
                </a:solidFill>
              </a:rPr>
              <a:t>projection</a:t>
            </a:r>
          </a:p>
        </p:txBody>
      </p:sp>
      <p:cxnSp>
        <p:nvCxnSpPr>
          <p:cNvPr id="16" name="Straight Connector 15"/>
          <p:cNvCxnSpPr/>
          <p:nvPr userDrawn="1"/>
        </p:nvCxnSpPr>
        <p:spPr bwMode="white">
          <a:xfrm>
            <a:off x="931897" y="3437853"/>
            <a:ext cx="314735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gray">
          <a:xfrm>
            <a:off x="931897" y="3549730"/>
            <a:ext cx="3147351" cy="241733"/>
          </a:xfrm>
          <a:prstGeom prst="rect">
            <a:avLst/>
          </a:prstGeom>
          <a:noFill/>
        </p:spPr>
        <p:txBody>
          <a:bodyPr wrap="square" lIns="0" tIns="0" rIns="0" bIns="0" rtlCol="0">
            <a:spAutoFit/>
          </a:bodyPr>
          <a:lstStyle/>
          <a:p>
            <a:pPr>
              <a:spcBef>
                <a:spcPts val="714"/>
              </a:spcBef>
            </a:pPr>
            <a:r>
              <a:rPr lang="pt-BR" sz="1571" dirty="0" smtClean="0">
                <a:solidFill>
                  <a:schemeClr val="bg1"/>
                </a:solidFill>
              </a:rPr>
              <a:t>All projected presentations:</a:t>
            </a:r>
          </a:p>
        </p:txBody>
      </p:sp>
      <p:sp>
        <p:nvSpPr>
          <p:cNvPr id="18" name="TextBox 17"/>
          <p:cNvSpPr txBox="1"/>
          <p:nvPr userDrawn="1"/>
        </p:nvSpPr>
        <p:spPr bwMode="gray">
          <a:xfrm>
            <a:off x="1195101" y="3984318"/>
            <a:ext cx="1921913" cy="1458733"/>
          </a:xfrm>
          <a:prstGeom prst="rect">
            <a:avLst/>
          </a:prstGeom>
          <a:noFill/>
        </p:spPr>
        <p:txBody>
          <a:bodyPr wrap="square" lIns="0" tIns="0" rIns="0" bIns="0" rtlCol="0">
            <a:spAutoFit/>
          </a:bodyPr>
          <a:lstStyle/>
          <a:p>
            <a:pPr marL="161086" indent="-161086">
              <a:spcBef>
                <a:spcPts val="714"/>
              </a:spcBef>
              <a:buFont typeface="Arial" panose="020B0604020202020204" pitchFamily="34" charset="0"/>
              <a:buChar char="•"/>
            </a:pPr>
            <a:r>
              <a:rPr lang="en-US" sz="1429" dirty="0" smtClean="0">
                <a:solidFill>
                  <a:schemeClr val="bg1"/>
                </a:solidFill>
              </a:rPr>
              <a:t>National meetings</a:t>
            </a:r>
          </a:p>
          <a:p>
            <a:pPr marL="161086" indent="-161086">
              <a:spcBef>
                <a:spcPts val="714"/>
              </a:spcBef>
              <a:buFont typeface="Arial" panose="020B0604020202020204" pitchFamily="34" charset="0"/>
              <a:buChar char="•"/>
            </a:pPr>
            <a:r>
              <a:rPr lang="en-US" sz="1429" dirty="0" smtClean="0">
                <a:solidFill>
                  <a:schemeClr val="bg1"/>
                </a:solidFill>
              </a:rPr>
              <a:t>Webinars</a:t>
            </a:r>
          </a:p>
          <a:p>
            <a:pPr marL="161086" indent="-161086">
              <a:spcBef>
                <a:spcPts val="714"/>
              </a:spcBef>
              <a:buFont typeface="Arial" panose="020B0604020202020204" pitchFamily="34" charset="0"/>
              <a:buChar char="•"/>
            </a:pPr>
            <a:r>
              <a:rPr lang="en-US" sz="1429" dirty="0" smtClean="0">
                <a:solidFill>
                  <a:schemeClr val="bg1"/>
                </a:solidFill>
              </a:rPr>
              <a:t>Roundtables</a:t>
            </a:r>
          </a:p>
          <a:p>
            <a:pPr marL="161086" indent="-161086">
              <a:spcBef>
                <a:spcPts val="714"/>
              </a:spcBef>
              <a:buFont typeface="Arial" panose="020B0604020202020204" pitchFamily="34" charset="0"/>
              <a:buChar char="•"/>
            </a:pPr>
            <a:r>
              <a:rPr lang="en-US" sz="1429" dirty="0" smtClean="0">
                <a:solidFill>
                  <a:schemeClr val="bg1"/>
                </a:solidFill>
              </a:rPr>
              <a:t>Onsites</a:t>
            </a:r>
          </a:p>
          <a:p>
            <a:pPr marL="161086" indent="-161086">
              <a:spcBef>
                <a:spcPts val="714"/>
              </a:spcBef>
              <a:buFont typeface="Arial" panose="020B0604020202020204" pitchFamily="34" charset="0"/>
              <a:buChar char="•"/>
            </a:pPr>
            <a:r>
              <a:rPr lang="en-US" sz="1429" dirty="0" smtClean="0">
                <a:solidFill>
                  <a:schemeClr val="bg1"/>
                </a:solidFill>
              </a:rPr>
              <a:t>Conferences</a:t>
            </a:r>
          </a:p>
        </p:txBody>
      </p:sp>
      <p:sp>
        <p:nvSpPr>
          <p:cNvPr id="19" name="Rectangle 18"/>
          <p:cNvSpPr/>
          <p:nvPr userDrawn="1"/>
        </p:nvSpPr>
        <p:spPr bwMode="gray">
          <a:xfrm>
            <a:off x="0" y="876161"/>
            <a:ext cx="3877240" cy="1071016"/>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t" anchorCtr="0" forceAA="0" compatLnSpc="1">
            <a:prstTxWarp prst="textNoShape">
              <a:avLst/>
            </a:prstTxWarp>
            <a:noAutofit/>
          </a:bodyPr>
          <a:lstStyle/>
          <a:p>
            <a:pPr algn="ctr">
              <a:spcBef>
                <a:spcPts val="714"/>
              </a:spcBef>
            </a:pPr>
            <a:endParaRPr lang="en-US" sz="1429" dirty="0" smtClean="0">
              <a:solidFill>
                <a:schemeClr val="bg1"/>
              </a:solidFill>
            </a:endParaRP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753692" y="965235"/>
            <a:ext cx="2363319" cy="901227"/>
          </a:xfrm>
          <a:prstGeom prst="rect">
            <a:avLst/>
          </a:prstGeom>
        </p:spPr>
      </p:pic>
      <p:sp>
        <p:nvSpPr>
          <p:cNvPr id="21" name="Text Placeholder 7"/>
          <p:cNvSpPr txBox="1">
            <a:spLocks/>
          </p:cNvSpPr>
          <p:nvPr userDrawn="1"/>
        </p:nvSpPr>
        <p:spPr bwMode="gray">
          <a:xfrm>
            <a:off x="931900" y="5710436"/>
            <a:ext cx="3178941" cy="58092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3430"/>
              </a:spcBef>
              <a:buNone/>
            </a:pPr>
            <a:r>
              <a:rPr lang="en-US" sz="1429" b="1" dirty="0">
                <a:solidFill>
                  <a:schemeClr val="bg1"/>
                </a:solidFill>
              </a:rPr>
              <a:t>Need help? </a:t>
            </a:r>
            <a:endParaRPr lang="en-US" sz="1429" b="1" dirty="0" smtClean="0">
              <a:solidFill>
                <a:schemeClr val="bg1"/>
              </a:solidFill>
            </a:endParaRPr>
          </a:p>
          <a:p>
            <a:pPr marL="0" indent="0" algn="l">
              <a:spcBef>
                <a:spcPts val="1143"/>
              </a:spcBef>
              <a:buNone/>
            </a:pPr>
            <a:r>
              <a:rPr lang="en-US" sz="1429" dirty="0" smtClean="0">
                <a:solidFill>
                  <a:schemeClr val="bg1"/>
                </a:solidFill>
              </a:rPr>
              <a:t>Email </a:t>
            </a:r>
            <a:r>
              <a:rPr lang="en-US" sz="1429" b="1" dirty="0" smtClean="0">
                <a:solidFill>
                  <a:schemeClr val="bg1"/>
                </a:solidFill>
              </a:rPr>
              <a:t>CSSinquiries@advisory.com</a:t>
            </a:r>
            <a:endParaRPr lang="en-US" sz="1429" b="1" dirty="0">
              <a:solidFill>
                <a:schemeClr val="bg1"/>
              </a:solidFill>
            </a:endParaRPr>
          </a:p>
        </p:txBody>
      </p:sp>
      <p:sp>
        <p:nvSpPr>
          <p:cNvPr id="23" name="Rectangle 22"/>
          <p:cNvSpPr/>
          <p:nvPr userDrawn="1"/>
        </p:nvSpPr>
        <p:spPr bwMode="gray">
          <a:xfrm>
            <a:off x="-1" y="0"/>
            <a:ext cx="12192000" cy="574266"/>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77" tIns="65339" rIns="130677" bIns="65339" numCol="1" spcCol="0" rtlCol="0" fromWordArt="0" anchor="ctr" anchorCtr="0" forceAA="0" compatLnSpc="1">
            <a:prstTxWarp prst="textNoShape">
              <a:avLst/>
            </a:prstTxWarp>
            <a:noAutofit/>
          </a:bodyPr>
          <a:lstStyle/>
          <a:p>
            <a:pPr algn="l">
              <a:spcBef>
                <a:spcPts val="714"/>
              </a:spcBef>
            </a:pPr>
            <a:r>
              <a:rPr lang="en-US" sz="1714" b="1" dirty="0" smtClean="0">
                <a:solidFill>
                  <a:schemeClr val="bg1"/>
                </a:solidFill>
              </a:rPr>
              <a:t>DELETE SLIDE AFTER READING | 2019</a:t>
            </a:r>
            <a:r>
              <a:rPr lang="en-US" sz="1714" b="1" baseline="0" dirty="0" smtClean="0">
                <a:solidFill>
                  <a:schemeClr val="bg1"/>
                </a:solidFill>
              </a:rPr>
              <a:t> template edition</a:t>
            </a:r>
            <a:endParaRPr lang="en-US" sz="1714" b="1" dirty="0" smtClean="0">
              <a:solidFill>
                <a:schemeClr val="bg1"/>
              </a:solidFill>
            </a:endParaRPr>
          </a:p>
        </p:txBody>
      </p:sp>
      <p:pic>
        <p:nvPicPr>
          <p:cNvPr id="11" name="Picture 10" descr="Screen Clippi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09299" y="876161"/>
            <a:ext cx="6469925" cy="3642573"/>
          </a:xfrm>
          <a:prstGeom prst="rect">
            <a:avLst/>
          </a:prstGeom>
          <a:ln>
            <a:solidFill>
              <a:schemeClr val="accent3"/>
            </a:solidFill>
          </a:ln>
        </p:spPr>
      </p:pic>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09299" y="4713684"/>
            <a:ext cx="6035563" cy="1889924"/>
          </a:xfrm>
          <a:prstGeom prst="rect">
            <a:avLst/>
          </a:prstGeom>
        </p:spPr>
      </p:pic>
    </p:spTree>
    <p:extLst>
      <p:ext uri="{BB962C8B-B14F-4D97-AF65-F5344CB8AC3E}">
        <p14:creationId xmlns:p14="http://schemas.microsoft.com/office/powerpoint/2010/main" val="7510819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20305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3889" userDrawn="1">
          <p15:clr>
            <a:srgbClr val="FBAE40"/>
          </p15:clr>
        </p15:guide>
        <p15:guide id="2" orient="horz" pos="3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redits">
    <p:spTree>
      <p:nvGrpSpPr>
        <p:cNvPr id="1" name=""/>
        <p:cNvGrpSpPr/>
        <p:nvPr/>
      </p:nvGrpSpPr>
      <p:grpSpPr>
        <a:xfrm>
          <a:off x="0" y="0"/>
          <a:ext cx="0" cy="0"/>
          <a:chOff x="0" y="0"/>
          <a:chExt cx="0" cy="0"/>
        </a:xfrm>
      </p:grpSpPr>
      <p:sp>
        <p:nvSpPr>
          <p:cNvPr id="4" name="Slide Number Placeholder 3" hidden="1"/>
          <p:cNvSpPr>
            <a:spLocks noGrp="1"/>
          </p:cNvSpPr>
          <p:nvPr>
            <p:ph type="sldNum" sz="quarter" idx="11"/>
          </p:nvPr>
        </p:nvSpPr>
        <p:spPr bwMode="gray"/>
        <p:txBody>
          <a:bodyPr/>
          <a:lstStyle/>
          <a:p>
            <a:fld id="{79A09FC8-B54D-47FB-9034-F0587B1C3005}" type="slidenum">
              <a:rPr lang="en-US" smtClean="0"/>
              <a:pPr/>
              <a:t>‹#›</a:t>
            </a:fld>
            <a:endParaRPr lang="en-US"/>
          </a:p>
        </p:txBody>
      </p:sp>
      <p:sp>
        <p:nvSpPr>
          <p:cNvPr id="3" name="Date Placeholder 2" hidden="1"/>
          <p:cNvSpPr>
            <a:spLocks noGrp="1"/>
          </p:cNvSpPr>
          <p:nvPr>
            <p:ph type="dt" sz="half" idx="10"/>
          </p:nvPr>
        </p:nvSpPr>
        <p:spPr bwMode="gray"/>
        <p:txBody>
          <a:bodyPr/>
          <a:lstStyle/>
          <a:p>
            <a:fld id="{3E437E96-AE66-4F30-BE0C-245C1D89FD81}" type="datetime1">
              <a:rPr lang="en-US" smtClean="0"/>
              <a:t>3/6/2020</a:t>
            </a:fld>
            <a:endParaRPr lang="en-US"/>
          </a:p>
        </p:txBody>
      </p:sp>
      <p:grpSp>
        <p:nvGrpSpPr>
          <p:cNvPr id="5" name="Pattern"/>
          <p:cNvGrpSpPr/>
          <p:nvPr userDrawn="1"/>
        </p:nvGrpSpPr>
        <p:grpSpPr bwMode="gray">
          <a:xfrm>
            <a:off x="0" y="0"/>
            <a:ext cx="12192000" cy="6857998"/>
            <a:chOff x="0" y="0"/>
            <a:chExt cx="12192000" cy="6857998"/>
          </a:xfrm>
        </p:grpSpPr>
        <p:cxnSp>
          <p:nvCxnSpPr>
            <p:cNvPr id="40" name="Red line"/>
            <p:cNvCxnSpPr/>
            <p:nvPr userDrawn="1"/>
          </p:nvCxnSpPr>
          <p:spPr bwMode="gray">
            <a:xfrm>
              <a:off x="2435382" y="1168297"/>
              <a:ext cx="975661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6" name="Freeform 75"/>
            <p:cNvSpPr>
              <a:spLocks/>
            </p:cNvSpPr>
            <p:nvPr userDrawn="1"/>
          </p:nvSpPr>
          <p:spPr bwMode="gray">
            <a:xfrm flipH="1">
              <a:off x="1198211" y="4734181"/>
              <a:ext cx="3394579" cy="2123817"/>
            </a:xfrm>
            <a:custGeom>
              <a:avLst/>
              <a:gdLst>
                <a:gd name="connsiteX0" fmla="*/ 1667460 w 3394579"/>
                <a:gd name="connsiteY0" fmla="*/ 2123814 h 2123817"/>
                <a:gd name="connsiteX1" fmla="*/ 0 w 3394579"/>
                <a:gd name="connsiteY1" fmla="*/ 2123814 h 2123817"/>
                <a:gd name="connsiteX2" fmla="*/ 2 w 3394579"/>
                <a:gd name="connsiteY2" fmla="*/ 2123817 h 2123817"/>
                <a:gd name="connsiteX3" fmla="*/ 1667460 w 3394579"/>
                <a:gd name="connsiteY3" fmla="*/ 2123817 h 2123817"/>
                <a:gd name="connsiteX4" fmla="*/ 2264291 w 3394579"/>
                <a:gd name="connsiteY4" fmla="*/ 0 h 2123817"/>
                <a:gd name="connsiteX5" fmla="*/ 2182837 w 3394579"/>
                <a:gd name="connsiteY5" fmla="*/ 0 h 2123817"/>
                <a:gd name="connsiteX6" fmla="*/ 2182837 w 3394579"/>
                <a:gd name="connsiteY6" fmla="*/ 1754795 h 2123817"/>
                <a:gd name="connsiteX7" fmla="*/ 3394579 w 3394579"/>
                <a:gd name="connsiteY7" fmla="*/ 1754795 h 2123817"/>
                <a:gd name="connsiteX8" fmla="*/ 3079504 w 3394579"/>
                <a:gd name="connsiteY8" fmla="*/ 1265198 h 212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4579" h="2123817">
                  <a:moveTo>
                    <a:pt x="1667460" y="2123814"/>
                  </a:moveTo>
                  <a:lnTo>
                    <a:pt x="0" y="2123814"/>
                  </a:lnTo>
                  <a:lnTo>
                    <a:pt x="2" y="2123817"/>
                  </a:lnTo>
                  <a:lnTo>
                    <a:pt x="1667460" y="2123817"/>
                  </a:lnTo>
                  <a:close/>
                  <a:moveTo>
                    <a:pt x="2264291" y="0"/>
                  </a:moveTo>
                  <a:lnTo>
                    <a:pt x="2182837" y="0"/>
                  </a:lnTo>
                  <a:lnTo>
                    <a:pt x="2182837" y="1754795"/>
                  </a:lnTo>
                  <a:lnTo>
                    <a:pt x="3394579" y="1754795"/>
                  </a:lnTo>
                  <a:lnTo>
                    <a:pt x="3079504" y="1265198"/>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7" name="Freeform 76"/>
            <p:cNvSpPr>
              <a:spLocks/>
            </p:cNvSpPr>
            <p:nvPr userDrawn="1"/>
          </p:nvSpPr>
          <p:spPr bwMode="gray">
            <a:xfrm flipH="1">
              <a:off x="0" y="609599"/>
              <a:ext cx="1062931" cy="1693357"/>
            </a:xfrm>
            <a:custGeom>
              <a:avLst/>
              <a:gdLst>
                <a:gd name="connsiteX0" fmla="*/ 281243 w 1062931"/>
                <a:gd name="connsiteY0" fmla="*/ 0 h 1693357"/>
                <a:gd name="connsiteX1" fmla="*/ 1038919 w 1062931"/>
                <a:gd name="connsiteY1" fmla="*/ 0 h 1693357"/>
                <a:gd name="connsiteX2" fmla="*/ 1062931 w 1062931"/>
                <a:gd name="connsiteY2" fmla="*/ 0 h 1693357"/>
                <a:gd name="connsiteX3" fmla="*/ 1062931 w 1062931"/>
                <a:gd name="connsiteY3" fmla="*/ 1693357 h 1693357"/>
                <a:gd name="connsiteX4" fmla="*/ 1038919 w 1062931"/>
                <a:gd name="connsiteY4" fmla="*/ 1693357 h 1693357"/>
                <a:gd name="connsiteX5" fmla="*/ 808048 w 1062931"/>
                <a:gd name="connsiteY5" fmla="*/ 1693357 h 1693357"/>
                <a:gd name="connsiteX6" fmla="*/ 745083 w 1062931"/>
                <a:gd name="connsiteY6" fmla="*/ 1594735 h 1693357"/>
                <a:gd name="connsiteX7" fmla="*/ 0 w 1062931"/>
                <a:gd name="connsiteY7" fmla="*/ 437503 h 16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931" h="1693357">
                  <a:moveTo>
                    <a:pt x="281243" y="0"/>
                  </a:moveTo>
                  <a:lnTo>
                    <a:pt x="1038919" y="0"/>
                  </a:lnTo>
                  <a:lnTo>
                    <a:pt x="1062931" y="0"/>
                  </a:lnTo>
                  <a:lnTo>
                    <a:pt x="1062931" y="1693357"/>
                  </a:lnTo>
                  <a:lnTo>
                    <a:pt x="1038919" y="1693357"/>
                  </a:lnTo>
                  <a:lnTo>
                    <a:pt x="808048" y="1693357"/>
                  </a:lnTo>
                  <a:lnTo>
                    <a:pt x="745083" y="1594735"/>
                  </a:lnTo>
                  <a:lnTo>
                    <a:pt x="0" y="437503"/>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8" name="Freeform 77"/>
            <p:cNvSpPr>
              <a:spLocks/>
            </p:cNvSpPr>
            <p:nvPr userDrawn="1"/>
          </p:nvSpPr>
          <p:spPr bwMode="gray">
            <a:xfrm flipH="1">
              <a:off x="1" y="5158362"/>
              <a:ext cx="175894" cy="546740"/>
            </a:xfrm>
            <a:custGeom>
              <a:avLst/>
              <a:gdLst>
                <a:gd name="connsiteX0" fmla="*/ 175894 w 175894"/>
                <a:gd name="connsiteY0" fmla="*/ 0 h 546740"/>
                <a:gd name="connsiteX1" fmla="*/ 175894 w 175894"/>
                <a:gd name="connsiteY1" fmla="*/ 546740 h 546740"/>
                <a:gd name="connsiteX2" fmla="*/ 119512 w 175894"/>
                <a:gd name="connsiteY2" fmla="*/ 459109 h 546740"/>
                <a:gd name="connsiteX3" fmla="*/ 0 w 175894"/>
                <a:gd name="connsiteY3" fmla="*/ 273306 h 546740"/>
                <a:gd name="connsiteX4" fmla="*/ 119512 w 175894"/>
                <a:gd name="connsiteY4" fmla="*/ 87504 h 54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94" h="546740">
                  <a:moveTo>
                    <a:pt x="175894" y="0"/>
                  </a:moveTo>
                  <a:lnTo>
                    <a:pt x="175894" y="546740"/>
                  </a:lnTo>
                  <a:lnTo>
                    <a:pt x="119512" y="459109"/>
                  </a:lnTo>
                  <a:lnTo>
                    <a:pt x="0" y="273306"/>
                  </a:lnTo>
                  <a:lnTo>
                    <a:pt x="119512" y="87504"/>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9" name="Freeform 78"/>
            <p:cNvSpPr>
              <a:spLocks/>
            </p:cNvSpPr>
            <p:nvPr userDrawn="1"/>
          </p:nvSpPr>
          <p:spPr bwMode="gray">
            <a:xfrm flipH="1">
              <a:off x="0" y="5737116"/>
              <a:ext cx="1334429" cy="751861"/>
            </a:xfrm>
            <a:custGeom>
              <a:avLst/>
              <a:gdLst>
                <a:gd name="connsiteX0" fmla="*/ 969662 w 1334429"/>
                <a:gd name="connsiteY0" fmla="*/ 0 h 751861"/>
                <a:gd name="connsiteX1" fmla="*/ 795846 w 1334429"/>
                <a:gd name="connsiteY1" fmla="*/ 269436 h 751861"/>
                <a:gd name="connsiteX2" fmla="*/ 623006 w 1334429"/>
                <a:gd name="connsiteY2" fmla="*/ 538873 h 751861"/>
                <a:gd name="connsiteX3" fmla="*/ 0 w 1334429"/>
                <a:gd name="connsiteY3" fmla="*/ 538873 h 751861"/>
                <a:gd name="connsiteX4" fmla="*/ 137101 w 1334429"/>
                <a:gd name="connsiteY4" fmla="*/ 751861 h 751861"/>
                <a:gd name="connsiteX5" fmla="*/ 1334429 w 1334429"/>
                <a:gd name="connsiteY5" fmla="*/ 751861 h 751861"/>
                <a:gd name="connsiteX6" fmla="*/ 1334429 w 1334429"/>
                <a:gd name="connsiteY6" fmla="*/ 566407 h 751861"/>
                <a:gd name="connsiteX7" fmla="*/ 1308507 w 1334429"/>
                <a:gd name="connsiteY7" fmla="*/ 526182 h 7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29" h="751861">
                  <a:moveTo>
                    <a:pt x="969662" y="0"/>
                  </a:moveTo>
                  <a:lnTo>
                    <a:pt x="795846" y="269436"/>
                  </a:lnTo>
                  <a:lnTo>
                    <a:pt x="623006" y="538873"/>
                  </a:lnTo>
                  <a:lnTo>
                    <a:pt x="0" y="538873"/>
                  </a:lnTo>
                  <a:lnTo>
                    <a:pt x="137101" y="751861"/>
                  </a:lnTo>
                  <a:lnTo>
                    <a:pt x="1334429" y="751861"/>
                  </a:lnTo>
                  <a:lnTo>
                    <a:pt x="1334429" y="566407"/>
                  </a:lnTo>
                  <a:lnTo>
                    <a:pt x="1308507" y="526182"/>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0" name="Freeform 79"/>
            <p:cNvSpPr>
              <a:spLocks/>
            </p:cNvSpPr>
            <p:nvPr userDrawn="1"/>
          </p:nvSpPr>
          <p:spPr bwMode="gray">
            <a:xfrm flipH="1">
              <a:off x="2193689" y="2593125"/>
              <a:ext cx="216264" cy="672754"/>
            </a:xfrm>
            <a:custGeom>
              <a:avLst/>
              <a:gdLst>
                <a:gd name="connsiteX0" fmla="*/ 0 w 216264"/>
                <a:gd name="connsiteY0" fmla="*/ 0 h 672754"/>
                <a:gd name="connsiteX1" fmla="*/ 0 w 216264"/>
                <a:gd name="connsiteY1" fmla="*/ 672754 h 672754"/>
                <a:gd name="connsiteX2" fmla="*/ 216264 w 216264"/>
                <a:gd name="connsiteY2" fmla="*/ 336461 h 672754"/>
                <a:gd name="connsiteX3" fmla="*/ 5862 w 216264"/>
                <a:gd name="connsiteY3" fmla="*/ 10261 h 672754"/>
              </a:gdLst>
              <a:ahLst/>
              <a:cxnLst>
                <a:cxn ang="0">
                  <a:pos x="connsiteX0" y="connsiteY0"/>
                </a:cxn>
                <a:cxn ang="0">
                  <a:pos x="connsiteX1" y="connsiteY1"/>
                </a:cxn>
                <a:cxn ang="0">
                  <a:pos x="connsiteX2" y="connsiteY2"/>
                </a:cxn>
                <a:cxn ang="0">
                  <a:pos x="connsiteX3" y="connsiteY3"/>
                </a:cxn>
              </a:cxnLst>
              <a:rect l="l" t="t" r="r" b="b"/>
              <a:pathLst>
                <a:path w="216264" h="672754">
                  <a:moveTo>
                    <a:pt x="0" y="0"/>
                  </a:moveTo>
                  <a:lnTo>
                    <a:pt x="0" y="672754"/>
                  </a:lnTo>
                  <a:lnTo>
                    <a:pt x="216264" y="336461"/>
                  </a:lnTo>
                  <a:lnTo>
                    <a:pt x="5862" y="10261"/>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1" name="Freeform 17"/>
            <p:cNvSpPr>
              <a:spLocks/>
            </p:cNvSpPr>
            <p:nvPr userDrawn="1"/>
          </p:nvSpPr>
          <p:spPr bwMode="gray">
            <a:xfrm flipH="1">
              <a:off x="1246637" y="1437"/>
              <a:ext cx="413076" cy="319883"/>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81"/>
            <p:cNvSpPr>
              <a:spLocks/>
            </p:cNvSpPr>
            <p:nvPr userDrawn="1"/>
          </p:nvSpPr>
          <p:spPr bwMode="gray">
            <a:xfrm flipH="1">
              <a:off x="1" y="0"/>
              <a:ext cx="1453174" cy="1051761"/>
            </a:xfrm>
            <a:custGeom>
              <a:avLst/>
              <a:gdLst>
                <a:gd name="connsiteX0" fmla="*/ 207628 w 1453174"/>
                <a:gd name="connsiteY0" fmla="*/ 0 h 1051761"/>
                <a:gd name="connsiteX1" fmla="*/ 1453174 w 1453174"/>
                <a:gd name="connsiteY1" fmla="*/ 0 h 1051761"/>
                <a:gd name="connsiteX2" fmla="*/ 1453174 w 1453174"/>
                <a:gd name="connsiteY2" fmla="*/ 652985 h 1051761"/>
                <a:gd name="connsiteX3" fmla="*/ 1416881 w 1453174"/>
                <a:gd name="connsiteY3" fmla="*/ 652985 h 1051761"/>
                <a:gd name="connsiteX4" fmla="*/ 726605 w 1453174"/>
                <a:gd name="connsiteY4" fmla="*/ 652985 h 1051761"/>
                <a:gd name="connsiteX5" fmla="*/ 470381 w 1453174"/>
                <a:gd name="connsiteY5" fmla="*/ 1051761 h 1051761"/>
                <a:gd name="connsiteX6" fmla="*/ 0 w 1453174"/>
                <a:gd name="connsiteY6" fmla="*/ 322105 h 1051761"/>
                <a:gd name="connsiteX7" fmla="*/ 206509 w 1453174"/>
                <a:gd name="connsiteY7" fmla="*/ 1745 h 105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174" h="1051761">
                  <a:moveTo>
                    <a:pt x="207628" y="0"/>
                  </a:moveTo>
                  <a:lnTo>
                    <a:pt x="1453174" y="0"/>
                  </a:lnTo>
                  <a:lnTo>
                    <a:pt x="1453174" y="652985"/>
                  </a:lnTo>
                  <a:lnTo>
                    <a:pt x="1416881" y="652985"/>
                  </a:lnTo>
                  <a:lnTo>
                    <a:pt x="726605" y="652985"/>
                  </a:lnTo>
                  <a:lnTo>
                    <a:pt x="470381" y="1051761"/>
                  </a:lnTo>
                  <a:lnTo>
                    <a:pt x="0" y="322105"/>
                  </a:lnTo>
                  <a:lnTo>
                    <a:pt x="206509" y="174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3" name="Freeform 82"/>
            <p:cNvSpPr>
              <a:spLocks/>
            </p:cNvSpPr>
            <p:nvPr userDrawn="1"/>
          </p:nvSpPr>
          <p:spPr bwMode="gray">
            <a:xfrm flipH="1">
              <a:off x="1453175" y="1437"/>
              <a:ext cx="956778" cy="1807223"/>
            </a:xfrm>
            <a:custGeom>
              <a:avLst/>
              <a:gdLst>
                <a:gd name="connsiteX0" fmla="*/ 750152 w 956778"/>
                <a:gd name="connsiteY0" fmla="*/ 0 h 1807223"/>
                <a:gd name="connsiteX1" fmla="*/ 0 w 956778"/>
                <a:gd name="connsiteY1" fmla="*/ 0 h 1807223"/>
                <a:gd name="connsiteX2" fmla="*/ 0 w 956778"/>
                <a:gd name="connsiteY2" fmla="*/ 1807223 h 1807223"/>
                <a:gd name="connsiteX3" fmla="*/ 956778 w 956778"/>
                <a:gd name="connsiteY3" fmla="*/ 320638 h 1807223"/>
              </a:gdLst>
              <a:ahLst/>
              <a:cxnLst>
                <a:cxn ang="0">
                  <a:pos x="connsiteX0" y="connsiteY0"/>
                </a:cxn>
                <a:cxn ang="0">
                  <a:pos x="connsiteX1" y="connsiteY1"/>
                </a:cxn>
                <a:cxn ang="0">
                  <a:pos x="connsiteX2" y="connsiteY2"/>
                </a:cxn>
                <a:cxn ang="0">
                  <a:pos x="connsiteX3" y="connsiteY3"/>
                </a:cxn>
              </a:cxnLst>
              <a:rect l="l" t="t" r="r" b="b"/>
              <a:pathLst>
                <a:path w="956778" h="1807223">
                  <a:moveTo>
                    <a:pt x="750152" y="0"/>
                  </a:moveTo>
                  <a:lnTo>
                    <a:pt x="0" y="0"/>
                  </a:lnTo>
                  <a:lnTo>
                    <a:pt x="0" y="1807223"/>
                  </a:lnTo>
                  <a:lnTo>
                    <a:pt x="956778" y="320638"/>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4" name="Freeform 83"/>
            <p:cNvSpPr>
              <a:spLocks/>
            </p:cNvSpPr>
            <p:nvPr userDrawn="1"/>
          </p:nvSpPr>
          <p:spPr bwMode="gray">
            <a:xfrm flipH="1">
              <a:off x="246690" y="321320"/>
              <a:ext cx="2163263" cy="1876474"/>
            </a:xfrm>
            <a:custGeom>
              <a:avLst/>
              <a:gdLst>
                <a:gd name="connsiteX0" fmla="*/ 956418 w 2163263"/>
                <a:gd name="connsiteY0" fmla="*/ 0 h 1876474"/>
                <a:gd name="connsiteX1" fmla="*/ 0 w 2163263"/>
                <a:gd name="connsiteY1" fmla="*/ 1486898 h 1876474"/>
                <a:gd name="connsiteX2" fmla="*/ 0 w 2163263"/>
                <a:gd name="connsiteY2" fmla="*/ 1605322 h 1876474"/>
                <a:gd name="connsiteX3" fmla="*/ 116790 w 2163263"/>
                <a:gd name="connsiteY3" fmla="*/ 1786480 h 1876474"/>
                <a:gd name="connsiteX4" fmla="*/ 174168 w 2163263"/>
                <a:gd name="connsiteY4" fmla="*/ 1876474 h 1876474"/>
                <a:gd name="connsiteX5" fmla="*/ 689611 w 2163263"/>
                <a:gd name="connsiteY5" fmla="*/ 1876474 h 1876474"/>
                <a:gd name="connsiteX6" fmla="*/ 2163263 w 2163263"/>
                <a:gd name="connsiteY6" fmla="*/ 1876474 h 1876474"/>
                <a:gd name="connsiteX7" fmla="*/ 2105885 w 2163263"/>
                <a:gd name="connsiteY7" fmla="*/ 1786480 h 1876474"/>
                <a:gd name="connsiteX8" fmla="*/ 1426915 w 2163263"/>
                <a:gd name="connsiteY8" fmla="*/ 730485 h 187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3263" h="1876474">
                  <a:moveTo>
                    <a:pt x="956418" y="0"/>
                  </a:moveTo>
                  <a:lnTo>
                    <a:pt x="0" y="1486898"/>
                  </a:lnTo>
                  <a:lnTo>
                    <a:pt x="0" y="1605322"/>
                  </a:lnTo>
                  <a:lnTo>
                    <a:pt x="116790" y="1786480"/>
                  </a:lnTo>
                  <a:lnTo>
                    <a:pt x="174168" y="1876474"/>
                  </a:lnTo>
                  <a:lnTo>
                    <a:pt x="689611" y="1876474"/>
                  </a:lnTo>
                  <a:lnTo>
                    <a:pt x="2163263" y="1876474"/>
                  </a:lnTo>
                  <a:lnTo>
                    <a:pt x="2105885" y="1786480"/>
                  </a:lnTo>
                  <a:lnTo>
                    <a:pt x="1426915" y="730485"/>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5" name="Freeform 84"/>
            <p:cNvSpPr>
              <a:spLocks/>
            </p:cNvSpPr>
            <p:nvPr userDrawn="1"/>
          </p:nvSpPr>
          <p:spPr bwMode="gray">
            <a:xfrm flipH="1">
              <a:off x="1979595" y="2590718"/>
              <a:ext cx="430359" cy="340033"/>
            </a:xfrm>
            <a:custGeom>
              <a:avLst/>
              <a:gdLst>
                <a:gd name="connsiteX0" fmla="*/ 426525 w 430359"/>
                <a:gd name="connsiteY0" fmla="*/ 0 h 340033"/>
                <a:gd name="connsiteX1" fmla="*/ 0 w 430359"/>
                <a:gd name="connsiteY1" fmla="*/ 0 h 340033"/>
                <a:gd name="connsiteX2" fmla="*/ 0 w 430359"/>
                <a:gd name="connsiteY2" fmla="*/ 5014 h 340033"/>
                <a:gd name="connsiteX3" fmla="*/ 4801 w 430359"/>
                <a:gd name="connsiteY3" fmla="*/ 13410 h 340033"/>
                <a:gd name="connsiteX4" fmla="*/ 215663 w 430359"/>
                <a:gd name="connsiteY4" fmla="*/ 340033 h 340033"/>
                <a:gd name="connsiteX5" fmla="*/ 426525 w 430359"/>
                <a:gd name="connsiteY5" fmla="*/ 13410 h 340033"/>
                <a:gd name="connsiteX6" fmla="*/ 430359 w 430359"/>
                <a:gd name="connsiteY6" fmla="*/ 6705 h 34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59" h="340033">
                  <a:moveTo>
                    <a:pt x="426525" y="0"/>
                  </a:moveTo>
                  <a:lnTo>
                    <a:pt x="0" y="0"/>
                  </a:lnTo>
                  <a:lnTo>
                    <a:pt x="0" y="5014"/>
                  </a:lnTo>
                  <a:lnTo>
                    <a:pt x="4801" y="13410"/>
                  </a:lnTo>
                  <a:lnTo>
                    <a:pt x="215663" y="340033"/>
                  </a:lnTo>
                  <a:lnTo>
                    <a:pt x="426525" y="13410"/>
                  </a:lnTo>
                  <a:lnTo>
                    <a:pt x="430359" y="670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6" name="Freeform 24"/>
            <p:cNvSpPr>
              <a:spLocks/>
            </p:cNvSpPr>
            <p:nvPr userDrawn="1"/>
          </p:nvSpPr>
          <p:spPr bwMode="gray">
            <a:xfrm flipH="1">
              <a:off x="604353" y="2598275"/>
              <a:ext cx="1589336" cy="2133387"/>
            </a:xfrm>
            <a:custGeom>
              <a:avLst/>
              <a:gdLst>
                <a:gd name="T0" fmla="*/ 1601 w 1661"/>
                <a:gd name="T1" fmla="*/ 2137 h 2231"/>
                <a:gd name="T2" fmla="*/ 1601 w 1661"/>
                <a:gd name="T3" fmla="*/ 2137 h 2231"/>
                <a:gd name="T4" fmla="*/ 228 w 1661"/>
                <a:gd name="T5" fmla="*/ 7 h 2231"/>
                <a:gd name="T6" fmla="*/ 224 w 1661"/>
                <a:gd name="T7" fmla="*/ 0 h 2231"/>
                <a:gd name="T8" fmla="*/ 220 w 1661"/>
                <a:gd name="T9" fmla="*/ 7 h 2231"/>
                <a:gd name="T10" fmla="*/ 0 w 1661"/>
                <a:gd name="T11" fmla="*/ 348 h 2231"/>
                <a:gd name="T12" fmla="*/ 1152 w 1661"/>
                <a:gd name="T13" fmla="*/ 2137 h 2231"/>
                <a:gd name="T14" fmla="*/ 1213 w 1661"/>
                <a:gd name="T15" fmla="*/ 2231 h 2231"/>
                <a:gd name="T16" fmla="*/ 1661 w 1661"/>
                <a:gd name="T17" fmla="*/ 2231 h 2231"/>
                <a:gd name="T18" fmla="*/ 1601 w 1661"/>
                <a:gd name="T19" fmla="*/ 2137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1" h="2231">
                  <a:moveTo>
                    <a:pt x="1601" y="2137"/>
                  </a:moveTo>
                  <a:lnTo>
                    <a:pt x="1601" y="2137"/>
                  </a:lnTo>
                  <a:lnTo>
                    <a:pt x="228" y="7"/>
                  </a:lnTo>
                  <a:lnTo>
                    <a:pt x="224" y="0"/>
                  </a:lnTo>
                  <a:lnTo>
                    <a:pt x="220" y="7"/>
                  </a:lnTo>
                  <a:lnTo>
                    <a:pt x="0" y="348"/>
                  </a:lnTo>
                  <a:lnTo>
                    <a:pt x="1152" y="2137"/>
                  </a:lnTo>
                  <a:lnTo>
                    <a:pt x="1213" y="2231"/>
                  </a:lnTo>
                  <a:lnTo>
                    <a:pt x="1661" y="2231"/>
                  </a:lnTo>
                  <a:lnTo>
                    <a:pt x="1601" y="2137"/>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86"/>
            <p:cNvSpPr>
              <a:spLocks/>
            </p:cNvSpPr>
            <p:nvPr userDrawn="1"/>
          </p:nvSpPr>
          <p:spPr bwMode="gray">
            <a:xfrm flipH="1">
              <a:off x="1982115" y="2197793"/>
              <a:ext cx="427839" cy="392926"/>
            </a:xfrm>
            <a:custGeom>
              <a:avLst/>
              <a:gdLst>
                <a:gd name="connsiteX0" fmla="*/ 174369 w 427839"/>
                <a:gd name="connsiteY0" fmla="*/ 0 h 392926"/>
                <a:gd name="connsiteX1" fmla="*/ 0 w 427839"/>
                <a:gd name="connsiteY1" fmla="*/ 0 h 392926"/>
                <a:gd name="connsiteX2" fmla="*/ 0 w 427839"/>
                <a:gd name="connsiteY2" fmla="*/ 392926 h 392926"/>
                <a:gd name="connsiteX3" fmla="*/ 427839 w 427839"/>
                <a:gd name="connsiteY3" fmla="*/ 392926 h 392926"/>
              </a:gdLst>
              <a:ahLst/>
              <a:cxnLst>
                <a:cxn ang="0">
                  <a:pos x="connsiteX0" y="connsiteY0"/>
                </a:cxn>
                <a:cxn ang="0">
                  <a:pos x="connsiteX1" y="connsiteY1"/>
                </a:cxn>
                <a:cxn ang="0">
                  <a:pos x="connsiteX2" y="connsiteY2"/>
                </a:cxn>
                <a:cxn ang="0">
                  <a:pos x="connsiteX3" y="connsiteY3"/>
                </a:cxn>
              </a:cxnLst>
              <a:rect l="l" t="t" r="r" b="b"/>
              <a:pathLst>
                <a:path w="427839" h="392926">
                  <a:moveTo>
                    <a:pt x="174369" y="0"/>
                  </a:moveTo>
                  <a:lnTo>
                    <a:pt x="0" y="0"/>
                  </a:lnTo>
                  <a:lnTo>
                    <a:pt x="0" y="392926"/>
                  </a:lnTo>
                  <a:lnTo>
                    <a:pt x="427839" y="392926"/>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8" name="Freeform 87"/>
            <p:cNvSpPr>
              <a:spLocks/>
            </p:cNvSpPr>
            <p:nvPr userDrawn="1"/>
          </p:nvSpPr>
          <p:spPr bwMode="gray">
            <a:xfrm flipH="1">
              <a:off x="1" y="2197792"/>
              <a:ext cx="2236506" cy="2604425"/>
            </a:xfrm>
            <a:custGeom>
              <a:avLst/>
              <a:gdLst>
                <a:gd name="connsiteX0" fmla="*/ 0 w 2236506"/>
                <a:gd name="connsiteY0" fmla="*/ 0 h 2604425"/>
                <a:gd name="connsiteX1" fmla="*/ 529624 w 2236506"/>
                <a:gd name="connsiteY1" fmla="*/ 0 h 2604425"/>
                <a:gd name="connsiteX2" fmla="*/ 2043817 w 2236506"/>
                <a:gd name="connsiteY2" fmla="*/ 0 h 2604425"/>
                <a:gd name="connsiteX3" fmla="*/ 2236506 w 2236506"/>
                <a:gd name="connsiteY3" fmla="*/ 299717 h 2604425"/>
                <a:gd name="connsiteX4" fmla="*/ 2236506 w 2236506"/>
                <a:gd name="connsiteY4" fmla="*/ 2604425 h 2604425"/>
                <a:gd name="connsiteX5" fmla="*/ 1676323 w 2236506"/>
                <a:gd name="connsiteY5" fmla="*/ 2604425 h 2604425"/>
                <a:gd name="connsiteX6" fmla="*/ 1617367 w 2236506"/>
                <a:gd name="connsiteY6" fmla="*/ 2512007 h 2604425"/>
                <a:gd name="connsiteX7" fmla="*/ 268251 w 2236506"/>
                <a:gd name="connsiteY7" fmla="*/ 417849 h 2604425"/>
                <a:gd name="connsiteX8" fmla="*/ 264321 w 2236506"/>
                <a:gd name="connsiteY8" fmla="*/ 410966 h 2604425"/>
                <a:gd name="connsiteX9" fmla="*/ 260390 w 2236506"/>
                <a:gd name="connsiteY9" fmla="*/ 404084 h 26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06" h="2604425">
                  <a:moveTo>
                    <a:pt x="0" y="0"/>
                  </a:moveTo>
                  <a:lnTo>
                    <a:pt x="529624" y="0"/>
                  </a:lnTo>
                  <a:lnTo>
                    <a:pt x="2043817" y="0"/>
                  </a:lnTo>
                  <a:lnTo>
                    <a:pt x="2236506" y="299717"/>
                  </a:lnTo>
                  <a:lnTo>
                    <a:pt x="2236506" y="2604425"/>
                  </a:lnTo>
                  <a:lnTo>
                    <a:pt x="1676323" y="2604425"/>
                  </a:lnTo>
                  <a:lnTo>
                    <a:pt x="1617367" y="2512007"/>
                  </a:lnTo>
                  <a:lnTo>
                    <a:pt x="268251" y="417849"/>
                  </a:lnTo>
                  <a:lnTo>
                    <a:pt x="264321" y="410966"/>
                  </a:lnTo>
                  <a:lnTo>
                    <a:pt x="260390" y="40408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9" name="Freeform 88"/>
            <p:cNvSpPr>
              <a:spLocks/>
            </p:cNvSpPr>
            <p:nvPr userDrawn="1"/>
          </p:nvSpPr>
          <p:spPr bwMode="gray">
            <a:xfrm flipH="1">
              <a:off x="1" y="5431874"/>
              <a:ext cx="367589" cy="904710"/>
            </a:xfrm>
            <a:custGeom>
              <a:avLst/>
              <a:gdLst>
                <a:gd name="connsiteX0" fmla="*/ 213977 w 367589"/>
                <a:gd name="connsiteY0" fmla="*/ 0 h 904710"/>
                <a:gd name="connsiteX1" fmla="*/ 331473 w 367589"/>
                <a:gd name="connsiteY1" fmla="*/ 182724 h 904710"/>
                <a:gd name="connsiteX2" fmla="*/ 367589 w 367589"/>
                <a:gd name="connsiteY2" fmla="*/ 238874 h 904710"/>
                <a:gd name="connsiteX3" fmla="*/ 367589 w 367589"/>
                <a:gd name="connsiteY3" fmla="*/ 904710 h 904710"/>
                <a:gd name="connsiteX4" fmla="*/ 331473 w 367589"/>
                <a:gd name="connsiteY4" fmla="*/ 848567 h 904710"/>
                <a:gd name="connsiteX5" fmla="*/ 0 w 367589"/>
                <a:gd name="connsiteY5" fmla="*/ 332921 h 90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89" h="904710">
                  <a:moveTo>
                    <a:pt x="213977" y="0"/>
                  </a:moveTo>
                  <a:lnTo>
                    <a:pt x="331473" y="182724"/>
                  </a:lnTo>
                  <a:lnTo>
                    <a:pt x="367589" y="238874"/>
                  </a:lnTo>
                  <a:lnTo>
                    <a:pt x="367589" y="904710"/>
                  </a:lnTo>
                  <a:lnTo>
                    <a:pt x="331473" y="848567"/>
                  </a:lnTo>
                  <a:lnTo>
                    <a:pt x="0" y="332921"/>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0" name="Freeform 29"/>
            <p:cNvSpPr>
              <a:spLocks/>
            </p:cNvSpPr>
            <p:nvPr userDrawn="1"/>
          </p:nvSpPr>
          <p:spPr bwMode="gray">
            <a:xfrm flipH="1">
              <a:off x="153495" y="4731660"/>
              <a:ext cx="879047" cy="1032690"/>
            </a:xfrm>
            <a:custGeom>
              <a:avLst/>
              <a:gdLst>
                <a:gd name="T0" fmla="*/ 448 w 919"/>
                <a:gd name="T1" fmla="*/ 0 h 1080"/>
                <a:gd name="T2" fmla="*/ 448 w 919"/>
                <a:gd name="T3" fmla="*/ 0 h 1080"/>
                <a:gd name="T4" fmla="*/ 0 w 919"/>
                <a:gd name="T5" fmla="*/ 0 h 1080"/>
                <a:gd name="T6" fmla="*/ 695 w 919"/>
                <a:gd name="T7" fmla="*/ 1080 h 1080"/>
                <a:gd name="T8" fmla="*/ 919 w 919"/>
                <a:gd name="T9" fmla="*/ 732 h 1080"/>
                <a:gd name="T10" fmla="*/ 448 w 919"/>
                <a:gd name="T11" fmla="*/ 0 h 1080"/>
              </a:gdLst>
              <a:ahLst/>
              <a:cxnLst>
                <a:cxn ang="0">
                  <a:pos x="T0" y="T1"/>
                </a:cxn>
                <a:cxn ang="0">
                  <a:pos x="T2" y="T3"/>
                </a:cxn>
                <a:cxn ang="0">
                  <a:pos x="T4" y="T5"/>
                </a:cxn>
                <a:cxn ang="0">
                  <a:pos x="T6" y="T7"/>
                </a:cxn>
                <a:cxn ang="0">
                  <a:pos x="T8" y="T9"/>
                </a:cxn>
                <a:cxn ang="0">
                  <a:pos x="T10" y="T11"/>
                </a:cxn>
              </a:cxnLst>
              <a:rect l="0" t="0" r="r" b="b"/>
              <a:pathLst>
                <a:path w="919" h="1080">
                  <a:moveTo>
                    <a:pt x="448" y="0"/>
                  </a:moveTo>
                  <a:lnTo>
                    <a:pt x="448" y="0"/>
                  </a:lnTo>
                  <a:lnTo>
                    <a:pt x="0" y="0"/>
                  </a:lnTo>
                  <a:lnTo>
                    <a:pt x="695" y="1080"/>
                  </a:lnTo>
                  <a:lnTo>
                    <a:pt x="919" y="732"/>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90"/>
            <p:cNvSpPr>
              <a:spLocks/>
            </p:cNvSpPr>
            <p:nvPr userDrawn="1"/>
          </p:nvSpPr>
          <p:spPr bwMode="gray">
            <a:xfrm flipH="1">
              <a:off x="1" y="4731660"/>
              <a:ext cx="604352" cy="700214"/>
            </a:xfrm>
            <a:custGeom>
              <a:avLst/>
              <a:gdLst>
                <a:gd name="connsiteX0" fmla="*/ 0 w 604352"/>
                <a:gd name="connsiteY0" fmla="*/ 0 h 700214"/>
                <a:gd name="connsiteX1" fmla="*/ 567994 w 604352"/>
                <a:gd name="connsiteY1" fmla="*/ 0 h 700214"/>
                <a:gd name="connsiteX2" fmla="*/ 604352 w 604352"/>
                <a:gd name="connsiteY2" fmla="*/ 0 h 700214"/>
                <a:gd name="connsiteX3" fmla="*/ 604352 w 604352"/>
                <a:gd name="connsiteY3" fmla="*/ 461127 h 700214"/>
                <a:gd name="connsiteX4" fmla="*/ 567994 w 604352"/>
                <a:gd name="connsiteY4" fmla="*/ 517508 h 700214"/>
                <a:gd name="connsiteX5" fmla="*/ 450379 w 604352"/>
                <a:gd name="connsiteY5" fmla="*/ 700214 h 7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52" h="700214">
                  <a:moveTo>
                    <a:pt x="0" y="0"/>
                  </a:moveTo>
                  <a:lnTo>
                    <a:pt x="567994" y="0"/>
                  </a:lnTo>
                  <a:lnTo>
                    <a:pt x="604352" y="0"/>
                  </a:lnTo>
                  <a:lnTo>
                    <a:pt x="604352" y="461127"/>
                  </a:lnTo>
                  <a:lnTo>
                    <a:pt x="567994" y="517508"/>
                  </a:lnTo>
                  <a:lnTo>
                    <a:pt x="450379" y="700214"/>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2" name="Freeform 33"/>
            <p:cNvSpPr>
              <a:spLocks/>
            </p:cNvSpPr>
            <p:nvPr userDrawn="1"/>
          </p:nvSpPr>
          <p:spPr bwMode="gray">
            <a:xfrm flipH="1">
              <a:off x="367590" y="4731660"/>
              <a:ext cx="1475991" cy="1561629"/>
            </a:xfrm>
            <a:custGeom>
              <a:avLst/>
              <a:gdLst>
                <a:gd name="T0" fmla="*/ 1188 w 1543"/>
                <a:gd name="T1" fmla="*/ 1632 h 1632"/>
                <a:gd name="T2" fmla="*/ 1188 w 1543"/>
                <a:gd name="T3" fmla="*/ 1632 h 1632"/>
                <a:gd name="T4" fmla="*/ 1365 w 1543"/>
                <a:gd name="T5" fmla="*/ 1356 h 1632"/>
                <a:gd name="T6" fmla="*/ 1543 w 1543"/>
                <a:gd name="T7" fmla="*/ 1080 h 1632"/>
                <a:gd name="T8" fmla="*/ 848 w 1543"/>
                <a:gd name="T9" fmla="*/ 0 h 1632"/>
                <a:gd name="T10" fmla="*/ 500 w 1543"/>
                <a:gd name="T11" fmla="*/ 0 h 1632"/>
                <a:gd name="T12" fmla="*/ 0 w 1543"/>
                <a:gd name="T13" fmla="*/ 777 h 1632"/>
                <a:gd name="T14" fmla="*/ 550 w 1543"/>
                <a:gd name="T15" fmla="*/ 1632 h 1632"/>
                <a:gd name="T16" fmla="*/ 1188 w 1543"/>
                <a:gd name="T17" fmla="*/ 1632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3" h="1632">
                  <a:moveTo>
                    <a:pt x="1188" y="1632"/>
                  </a:moveTo>
                  <a:lnTo>
                    <a:pt x="1188" y="1632"/>
                  </a:lnTo>
                  <a:lnTo>
                    <a:pt x="1365" y="1356"/>
                  </a:lnTo>
                  <a:lnTo>
                    <a:pt x="1543" y="1080"/>
                  </a:lnTo>
                  <a:lnTo>
                    <a:pt x="848" y="0"/>
                  </a:lnTo>
                  <a:lnTo>
                    <a:pt x="500" y="0"/>
                  </a:lnTo>
                  <a:lnTo>
                    <a:pt x="0" y="777"/>
                  </a:lnTo>
                  <a:lnTo>
                    <a:pt x="550" y="1632"/>
                  </a:lnTo>
                  <a:lnTo>
                    <a:pt x="1188" y="1632"/>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34"/>
            <p:cNvSpPr>
              <a:spLocks/>
            </p:cNvSpPr>
            <p:nvPr userDrawn="1"/>
          </p:nvSpPr>
          <p:spPr bwMode="gray">
            <a:xfrm flipH="1">
              <a:off x="367591" y="5764350"/>
              <a:ext cx="171275" cy="264470"/>
            </a:xfrm>
            <a:custGeom>
              <a:avLst/>
              <a:gdLst>
                <a:gd name="T0" fmla="*/ 0 w 178"/>
                <a:gd name="T1" fmla="*/ 276 h 276"/>
                <a:gd name="T2" fmla="*/ 0 w 178"/>
                <a:gd name="T3" fmla="*/ 276 h 276"/>
                <a:gd name="T4" fmla="*/ 178 w 178"/>
                <a:gd name="T5" fmla="*/ 0 h 276"/>
                <a:gd name="T6" fmla="*/ 0 w 178"/>
                <a:gd name="T7" fmla="*/ 276 h 276"/>
              </a:gdLst>
              <a:ahLst/>
              <a:cxnLst>
                <a:cxn ang="0">
                  <a:pos x="T0" y="T1"/>
                </a:cxn>
                <a:cxn ang="0">
                  <a:pos x="T2" y="T3"/>
                </a:cxn>
                <a:cxn ang="0">
                  <a:pos x="T4" y="T5"/>
                </a:cxn>
                <a:cxn ang="0">
                  <a:pos x="T6" y="T7"/>
                </a:cxn>
              </a:cxnLst>
              <a:rect l="0" t="0" r="r" b="b"/>
              <a:pathLst>
                <a:path w="178" h="276">
                  <a:moveTo>
                    <a:pt x="0" y="276"/>
                  </a:moveTo>
                  <a:lnTo>
                    <a:pt x="0" y="276"/>
                  </a:lnTo>
                  <a:lnTo>
                    <a:pt x="178" y="0"/>
                  </a:lnTo>
                  <a:lnTo>
                    <a:pt x="0" y="27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38"/>
            <p:cNvSpPr>
              <a:spLocks/>
            </p:cNvSpPr>
            <p:nvPr userDrawn="1"/>
          </p:nvSpPr>
          <p:spPr bwMode="gray">
            <a:xfrm flipH="1">
              <a:off x="2364963" y="6288251"/>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39"/>
            <p:cNvSpPr>
              <a:spLocks/>
            </p:cNvSpPr>
            <p:nvPr userDrawn="1"/>
          </p:nvSpPr>
          <p:spPr bwMode="gray">
            <a:xfrm flipH="1">
              <a:off x="2364963" y="6288251"/>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95"/>
            <p:cNvSpPr>
              <a:spLocks/>
            </p:cNvSpPr>
            <p:nvPr userDrawn="1"/>
          </p:nvSpPr>
          <p:spPr bwMode="gray">
            <a:xfrm flipH="1">
              <a:off x="1191568" y="6293288"/>
              <a:ext cx="1173396" cy="195688"/>
            </a:xfrm>
            <a:custGeom>
              <a:avLst/>
              <a:gdLst>
                <a:gd name="connsiteX0" fmla="*/ 1047420 w 1173396"/>
                <a:gd name="connsiteY0" fmla="*/ 0 h 195688"/>
                <a:gd name="connsiteX1" fmla="*/ 0 w 1173396"/>
                <a:gd name="connsiteY1" fmla="*/ 0 h 195688"/>
                <a:gd name="connsiteX2" fmla="*/ 126115 w 1173396"/>
                <a:gd name="connsiteY2" fmla="*/ 195688 h 195688"/>
                <a:gd name="connsiteX3" fmla="*/ 1173396 w 1173396"/>
                <a:gd name="connsiteY3" fmla="*/ 195688 h 195688"/>
              </a:gdLst>
              <a:ahLst/>
              <a:cxnLst>
                <a:cxn ang="0">
                  <a:pos x="connsiteX0" y="connsiteY0"/>
                </a:cxn>
                <a:cxn ang="0">
                  <a:pos x="connsiteX1" y="connsiteY1"/>
                </a:cxn>
                <a:cxn ang="0">
                  <a:pos x="connsiteX2" y="connsiteY2"/>
                </a:cxn>
                <a:cxn ang="0">
                  <a:pos x="connsiteX3" y="connsiteY3"/>
                </a:cxn>
              </a:cxnLst>
              <a:rect l="l" t="t" r="r" b="b"/>
              <a:pathLst>
                <a:path w="1173396" h="195688">
                  <a:moveTo>
                    <a:pt x="1047420" y="0"/>
                  </a:moveTo>
                  <a:lnTo>
                    <a:pt x="0" y="0"/>
                  </a:lnTo>
                  <a:lnTo>
                    <a:pt x="126115" y="195688"/>
                  </a:lnTo>
                  <a:lnTo>
                    <a:pt x="1173396" y="195688"/>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7" name="Freeform 42"/>
            <p:cNvSpPr>
              <a:spLocks/>
            </p:cNvSpPr>
            <p:nvPr userDrawn="1"/>
          </p:nvSpPr>
          <p:spPr bwMode="gray">
            <a:xfrm flipH="1">
              <a:off x="1319680" y="5474694"/>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43"/>
            <p:cNvSpPr>
              <a:spLocks/>
            </p:cNvSpPr>
            <p:nvPr userDrawn="1"/>
          </p:nvSpPr>
          <p:spPr bwMode="gray">
            <a:xfrm flipH="1">
              <a:off x="1319680" y="5474694"/>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98"/>
            <p:cNvSpPr>
              <a:spLocks/>
            </p:cNvSpPr>
            <p:nvPr userDrawn="1"/>
          </p:nvSpPr>
          <p:spPr bwMode="gray">
            <a:xfrm flipH="1">
              <a:off x="1" y="2197792"/>
              <a:ext cx="246690" cy="382870"/>
            </a:xfrm>
            <a:custGeom>
              <a:avLst/>
              <a:gdLst>
                <a:gd name="connsiteX0" fmla="*/ 0 w 246690"/>
                <a:gd name="connsiteY0" fmla="*/ 0 h 382870"/>
                <a:gd name="connsiteX1" fmla="*/ 230887 w 246690"/>
                <a:gd name="connsiteY1" fmla="*/ 0 h 382870"/>
                <a:gd name="connsiteX2" fmla="*/ 246690 w 246690"/>
                <a:gd name="connsiteY2" fmla="*/ 0 h 382870"/>
                <a:gd name="connsiteX3" fmla="*/ 246690 w 246690"/>
                <a:gd name="connsiteY3" fmla="*/ 382870 h 382870"/>
                <a:gd name="connsiteX4" fmla="*/ 230887 w 246690"/>
                <a:gd name="connsiteY4" fmla="*/ 358657 h 38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0" h="382870">
                  <a:moveTo>
                    <a:pt x="0" y="0"/>
                  </a:moveTo>
                  <a:lnTo>
                    <a:pt x="230887" y="0"/>
                  </a:lnTo>
                  <a:lnTo>
                    <a:pt x="246690" y="0"/>
                  </a:lnTo>
                  <a:lnTo>
                    <a:pt x="246690" y="382870"/>
                  </a:lnTo>
                  <a:lnTo>
                    <a:pt x="230887" y="358657"/>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00" name="Freeform 99"/>
            <p:cNvSpPr>
              <a:spLocks/>
            </p:cNvSpPr>
            <p:nvPr userDrawn="1"/>
          </p:nvSpPr>
          <p:spPr bwMode="gray">
            <a:xfrm flipH="1">
              <a:off x="2364965" y="6218000"/>
              <a:ext cx="44988" cy="75014"/>
            </a:xfrm>
            <a:custGeom>
              <a:avLst/>
              <a:gdLst>
                <a:gd name="connsiteX0" fmla="*/ 0 w 44988"/>
                <a:gd name="connsiteY0" fmla="*/ 0 h 75014"/>
                <a:gd name="connsiteX1" fmla="*/ 0 w 44988"/>
                <a:gd name="connsiteY1" fmla="*/ 75014 h 75014"/>
                <a:gd name="connsiteX2" fmla="*/ 42114 w 44988"/>
                <a:gd name="connsiteY2" fmla="*/ 75014 h 75014"/>
                <a:gd name="connsiteX3" fmla="*/ 44988 w 44988"/>
                <a:gd name="connsiteY3" fmla="*/ 70210 h 75014"/>
              </a:gdLst>
              <a:ahLst/>
              <a:cxnLst>
                <a:cxn ang="0">
                  <a:pos x="connsiteX0" y="connsiteY0"/>
                </a:cxn>
                <a:cxn ang="0">
                  <a:pos x="connsiteX1" y="connsiteY1"/>
                </a:cxn>
                <a:cxn ang="0">
                  <a:pos x="connsiteX2" y="connsiteY2"/>
                </a:cxn>
                <a:cxn ang="0">
                  <a:pos x="connsiteX3" y="connsiteY3"/>
                </a:cxn>
              </a:cxnLst>
              <a:rect l="l" t="t" r="r" b="b"/>
              <a:pathLst>
                <a:path w="44988" h="75014">
                  <a:moveTo>
                    <a:pt x="0" y="0"/>
                  </a:moveTo>
                  <a:lnTo>
                    <a:pt x="0" y="75014"/>
                  </a:lnTo>
                  <a:lnTo>
                    <a:pt x="42114" y="75014"/>
                  </a:lnTo>
                  <a:lnTo>
                    <a:pt x="44988" y="7021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01" name="Freeform 100"/>
            <p:cNvSpPr/>
            <p:nvPr userDrawn="1"/>
          </p:nvSpPr>
          <p:spPr bwMode="gray">
            <a:xfrm>
              <a:off x="1" y="0"/>
              <a:ext cx="1453174" cy="907477"/>
            </a:xfrm>
            <a:custGeom>
              <a:avLst/>
              <a:gdLst>
                <a:gd name="connsiteX0" fmla="*/ 0 w 1453174"/>
                <a:gd name="connsiteY0" fmla="*/ 0 h 907477"/>
                <a:gd name="connsiteX1" fmla="*/ 1245546 w 1453174"/>
                <a:gd name="connsiteY1" fmla="*/ 0 h 907477"/>
                <a:gd name="connsiteX2" fmla="*/ 1246665 w 1453174"/>
                <a:gd name="connsiteY2" fmla="*/ 1745 h 907477"/>
                <a:gd name="connsiteX3" fmla="*/ 1453174 w 1453174"/>
                <a:gd name="connsiteY3" fmla="*/ 322105 h 907477"/>
                <a:gd name="connsiteX4" fmla="*/ 1075807 w 1453174"/>
                <a:gd name="connsiteY4" fmla="*/ 907477 h 907477"/>
                <a:gd name="connsiteX5" fmla="*/ 890087 w 1453174"/>
                <a:gd name="connsiteY5" fmla="*/ 907477 h 907477"/>
                <a:gd name="connsiteX6" fmla="*/ 726569 w 1453174"/>
                <a:gd name="connsiteY6" fmla="*/ 652985 h 907477"/>
                <a:gd name="connsiteX7" fmla="*/ 36293 w 1453174"/>
                <a:gd name="connsiteY7" fmla="*/ 652985 h 907477"/>
                <a:gd name="connsiteX8" fmla="*/ 0 w 1453174"/>
                <a:gd name="connsiteY8" fmla="*/ 652985 h 907477"/>
                <a:gd name="connsiteX9" fmla="*/ 0 w 1453174"/>
                <a:gd name="connsiteY9" fmla="*/ 0 h 90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3174" h="907477">
                  <a:moveTo>
                    <a:pt x="0" y="0"/>
                  </a:moveTo>
                  <a:lnTo>
                    <a:pt x="1245546" y="0"/>
                  </a:lnTo>
                  <a:lnTo>
                    <a:pt x="1246665" y="1745"/>
                  </a:lnTo>
                  <a:lnTo>
                    <a:pt x="1453174" y="322105"/>
                  </a:lnTo>
                  <a:lnTo>
                    <a:pt x="1075807" y="907477"/>
                  </a:lnTo>
                  <a:lnTo>
                    <a:pt x="890087" y="907477"/>
                  </a:lnTo>
                  <a:lnTo>
                    <a:pt x="726569" y="652985"/>
                  </a:lnTo>
                  <a:lnTo>
                    <a:pt x="36293" y="652985"/>
                  </a:lnTo>
                  <a:lnTo>
                    <a:pt x="0" y="652985"/>
                  </a:lnTo>
                  <a:lnTo>
                    <a:pt x="0"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userDrawn="1"/>
          </p:nvSpPr>
          <p:spPr bwMode="gray">
            <a:xfrm>
              <a:off x="1246637" y="1437"/>
              <a:ext cx="413076" cy="319883"/>
            </a:xfrm>
            <a:custGeom>
              <a:avLst/>
              <a:gdLst>
                <a:gd name="connsiteX0" fmla="*/ 0 w 413076"/>
                <a:gd name="connsiteY0" fmla="*/ 0 h 319883"/>
                <a:gd name="connsiteX1" fmla="*/ 413076 w 413076"/>
                <a:gd name="connsiteY1" fmla="*/ 0 h 319883"/>
                <a:gd name="connsiteX2" fmla="*/ 206538 w 413076"/>
                <a:gd name="connsiteY2" fmla="*/ 319883 h 319883"/>
                <a:gd name="connsiteX3" fmla="*/ 0 w 413076"/>
                <a:gd name="connsiteY3" fmla="*/ 0 h 319883"/>
              </a:gdLst>
              <a:ahLst/>
              <a:cxnLst>
                <a:cxn ang="0">
                  <a:pos x="connsiteX0" y="connsiteY0"/>
                </a:cxn>
                <a:cxn ang="0">
                  <a:pos x="connsiteX1" y="connsiteY1"/>
                </a:cxn>
                <a:cxn ang="0">
                  <a:pos x="connsiteX2" y="connsiteY2"/>
                </a:cxn>
                <a:cxn ang="0">
                  <a:pos x="connsiteX3" y="connsiteY3"/>
                </a:cxn>
              </a:cxnLst>
              <a:rect l="l" t="t" r="r" b="b"/>
              <a:pathLst>
                <a:path w="413076" h="319883">
                  <a:moveTo>
                    <a:pt x="0" y="0"/>
                  </a:moveTo>
                  <a:lnTo>
                    <a:pt x="413076" y="0"/>
                  </a:lnTo>
                  <a:lnTo>
                    <a:pt x="206538" y="31988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userDrawn="1"/>
          </p:nvSpPr>
          <p:spPr bwMode="gray">
            <a:xfrm>
              <a:off x="1453175" y="1436"/>
              <a:ext cx="956778" cy="906040"/>
            </a:xfrm>
            <a:custGeom>
              <a:avLst/>
              <a:gdLst>
                <a:gd name="connsiteX0" fmla="*/ 206626 w 956778"/>
                <a:gd name="connsiteY0" fmla="*/ 0 h 906040"/>
                <a:gd name="connsiteX1" fmla="*/ 956778 w 956778"/>
                <a:gd name="connsiteY1" fmla="*/ 0 h 906040"/>
                <a:gd name="connsiteX2" fmla="*/ 956778 w 956778"/>
                <a:gd name="connsiteY2" fmla="*/ 906040 h 906040"/>
                <a:gd name="connsiteX3" fmla="*/ 376769 w 956778"/>
                <a:gd name="connsiteY3" fmla="*/ 906040 h 906040"/>
                <a:gd name="connsiteX4" fmla="*/ 0 w 956778"/>
                <a:gd name="connsiteY4" fmla="*/ 320638 h 906040"/>
                <a:gd name="connsiteX5" fmla="*/ 206626 w 956778"/>
                <a:gd name="connsiteY5" fmla="*/ 0 h 90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778" h="906040">
                  <a:moveTo>
                    <a:pt x="206626" y="0"/>
                  </a:moveTo>
                  <a:lnTo>
                    <a:pt x="956778" y="0"/>
                  </a:lnTo>
                  <a:lnTo>
                    <a:pt x="956778" y="906040"/>
                  </a:lnTo>
                  <a:lnTo>
                    <a:pt x="376769" y="906040"/>
                  </a:lnTo>
                  <a:lnTo>
                    <a:pt x="0" y="320638"/>
                  </a:lnTo>
                  <a:lnTo>
                    <a:pt x="206626"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userDrawn="1"/>
          </p:nvSpPr>
          <p:spPr bwMode="gray">
            <a:xfrm>
              <a:off x="2165677" y="1429118"/>
              <a:ext cx="244276" cy="379542"/>
            </a:xfrm>
            <a:custGeom>
              <a:avLst/>
              <a:gdLst>
                <a:gd name="connsiteX0" fmla="*/ 0 w 244276"/>
                <a:gd name="connsiteY0" fmla="*/ 0 h 379542"/>
                <a:gd name="connsiteX1" fmla="*/ 244276 w 244276"/>
                <a:gd name="connsiteY1" fmla="*/ 0 h 379542"/>
                <a:gd name="connsiteX2" fmla="*/ 244276 w 244276"/>
                <a:gd name="connsiteY2" fmla="*/ 379542 h 379542"/>
                <a:gd name="connsiteX3" fmla="*/ 0 w 244276"/>
                <a:gd name="connsiteY3" fmla="*/ 0 h 379542"/>
              </a:gdLst>
              <a:ahLst/>
              <a:cxnLst>
                <a:cxn ang="0">
                  <a:pos x="connsiteX0" y="connsiteY0"/>
                </a:cxn>
                <a:cxn ang="0">
                  <a:pos x="connsiteX1" y="connsiteY1"/>
                </a:cxn>
                <a:cxn ang="0">
                  <a:pos x="connsiteX2" y="connsiteY2"/>
                </a:cxn>
                <a:cxn ang="0">
                  <a:pos x="connsiteX3" y="connsiteY3"/>
                </a:cxn>
              </a:cxnLst>
              <a:rect l="l" t="t" r="r" b="b"/>
              <a:pathLst>
                <a:path w="244276" h="379542">
                  <a:moveTo>
                    <a:pt x="0" y="0"/>
                  </a:moveTo>
                  <a:lnTo>
                    <a:pt x="244276" y="0"/>
                  </a:lnTo>
                  <a:lnTo>
                    <a:pt x="244276" y="379542"/>
                  </a:lnTo>
                  <a:lnTo>
                    <a:pt x="0"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userDrawn="1"/>
          </p:nvSpPr>
          <p:spPr bwMode="gray">
            <a:xfrm>
              <a:off x="1" y="907477"/>
              <a:ext cx="2096572" cy="521641"/>
            </a:xfrm>
            <a:custGeom>
              <a:avLst/>
              <a:gdLst>
                <a:gd name="connsiteX0" fmla="*/ 0 w 105954"/>
                <a:gd name="connsiteY0" fmla="*/ 0 h 521641"/>
                <a:gd name="connsiteX1" fmla="*/ 105954 w 105954"/>
                <a:gd name="connsiteY1" fmla="*/ 0 h 521641"/>
                <a:gd name="connsiteX2" fmla="*/ 105954 w 105954"/>
                <a:gd name="connsiteY2" fmla="*/ 521641 h 521641"/>
                <a:gd name="connsiteX3" fmla="*/ 0 w 105954"/>
                <a:gd name="connsiteY3" fmla="*/ 521641 h 521641"/>
                <a:gd name="connsiteX4" fmla="*/ 0 w 105954"/>
                <a:gd name="connsiteY4" fmla="*/ 0 h 5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 h="521641">
                  <a:moveTo>
                    <a:pt x="0" y="0"/>
                  </a:moveTo>
                  <a:lnTo>
                    <a:pt x="105954" y="0"/>
                  </a:lnTo>
                  <a:lnTo>
                    <a:pt x="105954" y="521641"/>
                  </a:lnTo>
                  <a:lnTo>
                    <a:pt x="0" y="521641"/>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userDrawn="1"/>
          </p:nvSpPr>
          <p:spPr bwMode="gray">
            <a:xfrm>
              <a:off x="2096573" y="907477"/>
              <a:ext cx="419335" cy="521641"/>
            </a:xfrm>
            <a:custGeom>
              <a:avLst/>
              <a:gdLst>
                <a:gd name="connsiteX0" fmla="*/ 0 w 105954"/>
                <a:gd name="connsiteY0" fmla="*/ 0 h 521641"/>
                <a:gd name="connsiteX1" fmla="*/ 105954 w 105954"/>
                <a:gd name="connsiteY1" fmla="*/ 0 h 521641"/>
                <a:gd name="connsiteX2" fmla="*/ 105954 w 105954"/>
                <a:gd name="connsiteY2" fmla="*/ 521641 h 521641"/>
                <a:gd name="connsiteX3" fmla="*/ 0 w 105954"/>
                <a:gd name="connsiteY3" fmla="*/ 521641 h 521641"/>
                <a:gd name="connsiteX4" fmla="*/ 0 w 105954"/>
                <a:gd name="connsiteY4" fmla="*/ 0 h 5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 h="521641">
                  <a:moveTo>
                    <a:pt x="0" y="0"/>
                  </a:moveTo>
                  <a:lnTo>
                    <a:pt x="105954" y="0"/>
                  </a:lnTo>
                  <a:lnTo>
                    <a:pt x="105954" y="521641"/>
                  </a:lnTo>
                  <a:lnTo>
                    <a:pt x="0" y="521641"/>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userDrawn="1"/>
          </p:nvSpPr>
          <p:spPr bwMode="gray">
            <a:xfrm>
              <a:off x="1829947" y="907477"/>
              <a:ext cx="528040" cy="413503"/>
            </a:xfrm>
            <a:custGeom>
              <a:avLst/>
              <a:gdLst>
                <a:gd name="connsiteX0" fmla="*/ 0 w 432245"/>
                <a:gd name="connsiteY0" fmla="*/ 0 h 413503"/>
                <a:gd name="connsiteX1" fmla="*/ 432245 w 432245"/>
                <a:gd name="connsiteY1" fmla="*/ 0 h 413503"/>
                <a:gd name="connsiteX2" fmla="*/ 266134 w 432245"/>
                <a:gd name="connsiteY2" fmla="*/ 413503 h 413503"/>
                <a:gd name="connsiteX3" fmla="*/ 0 w 432245"/>
                <a:gd name="connsiteY3" fmla="*/ 0 h 413503"/>
                <a:gd name="connsiteX0" fmla="*/ 0 w 558520"/>
                <a:gd name="connsiteY0" fmla="*/ 0 h 413503"/>
                <a:gd name="connsiteX1" fmla="*/ 558520 w 558520"/>
                <a:gd name="connsiteY1" fmla="*/ 0 h 413503"/>
                <a:gd name="connsiteX2" fmla="*/ 266134 w 558520"/>
                <a:gd name="connsiteY2" fmla="*/ 413503 h 413503"/>
                <a:gd name="connsiteX3" fmla="*/ 0 w 558520"/>
                <a:gd name="connsiteY3" fmla="*/ 0 h 413503"/>
                <a:gd name="connsiteX0" fmla="*/ 0 w 501914"/>
                <a:gd name="connsiteY0" fmla="*/ 0 h 413503"/>
                <a:gd name="connsiteX1" fmla="*/ 501914 w 501914"/>
                <a:gd name="connsiteY1" fmla="*/ 0 h 413503"/>
                <a:gd name="connsiteX2" fmla="*/ 266134 w 501914"/>
                <a:gd name="connsiteY2" fmla="*/ 413503 h 413503"/>
                <a:gd name="connsiteX3" fmla="*/ 0 w 501914"/>
                <a:gd name="connsiteY3" fmla="*/ 0 h 413503"/>
                <a:gd name="connsiteX0" fmla="*/ 0 w 528040"/>
                <a:gd name="connsiteY0" fmla="*/ 0 h 413503"/>
                <a:gd name="connsiteX1" fmla="*/ 528040 w 528040"/>
                <a:gd name="connsiteY1" fmla="*/ 0 h 413503"/>
                <a:gd name="connsiteX2" fmla="*/ 266134 w 528040"/>
                <a:gd name="connsiteY2" fmla="*/ 413503 h 413503"/>
                <a:gd name="connsiteX3" fmla="*/ 0 w 528040"/>
                <a:gd name="connsiteY3" fmla="*/ 0 h 413503"/>
              </a:gdLst>
              <a:ahLst/>
              <a:cxnLst>
                <a:cxn ang="0">
                  <a:pos x="connsiteX0" y="connsiteY0"/>
                </a:cxn>
                <a:cxn ang="0">
                  <a:pos x="connsiteX1" y="connsiteY1"/>
                </a:cxn>
                <a:cxn ang="0">
                  <a:pos x="connsiteX2" y="connsiteY2"/>
                </a:cxn>
                <a:cxn ang="0">
                  <a:pos x="connsiteX3" y="connsiteY3"/>
                </a:cxn>
              </a:cxnLst>
              <a:rect l="l" t="t" r="r" b="b"/>
              <a:pathLst>
                <a:path w="528040" h="413503">
                  <a:moveTo>
                    <a:pt x="0" y="0"/>
                  </a:moveTo>
                  <a:lnTo>
                    <a:pt x="528040" y="0"/>
                  </a:lnTo>
                  <a:lnTo>
                    <a:pt x="266134" y="413503"/>
                  </a:lnTo>
                  <a:lnTo>
                    <a:pt x="0" y="0"/>
                  </a:lnTo>
                  <a:close/>
                </a:path>
              </a:pathLst>
            </a:custGeom>
            <a:solidFill>
              <a:srgbClr val="B30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userDrawn="1"/>
          </p:nvSpPr>
          <p:spPr bwMode="gray">
            <a:xfrm>
              <a:off x="2026104" y="1320979"/>
              <a:ext cx="139573" cy="108138"/>
            </a:xfrm>
            <a:custGeom>
              <a:avLst/>
              <a:gdLst>
                <a:gd name="connsiteX0" fmla="*/ 43441 w 113040"/>
                <a:gd name="connsiteY0" fmla="*/ 0 h 108138"/>
                <a:gd name="connsiteX1" fmla="*/ 113040 w 113040"/>
                <a:gd name="connsiteY1" fmla="*/ 108138 h 108138"/>
                <a:gd name="connsiteX2" fmla="*/ 0 w 113040"/>
                <a:gd name="connsiteY2" fmla="*/ 108138 h 108138"/>
                <a:gd name="connsiteX3" fmla="*/ 43441 w 113040"/>
                <a:gd name="connsiteY3" fmla="*/ 0 h 108138"/>
                <a:gd name="connsiteX0" fmla="*/ 65212 w 134811"/>
                <a:gd name="connsiteY0" fmla="*/ 0 h 112492"/>
                <a:gd name="connsiteX1" fmla="*/ 134811 w 134811"/>
                <a:gd name="connsiteY1" fmla="*/ 108138 h 112492"/>
                <a:gd name="connsiteX2" fmla="*/ 0 w 134811"/>
                <a:gd name="connsiteY2" fmla="*/ 112492 h 112492"/>
                <a:gd name="connsiteX3" fmla="*/ 65212 w 134811"/>
                <a:gd name="connsiteY3" fmla="*/ 0 h 112492"/>
                <a:gd name="connsiteX0" fmla="*/ 65212 w 134811"/>
                <a:gd name="connsiteY0" fmla="*/ 0 h 110111"/>
                <a:gd name="connsiteX1" fmla="*/ 134811 w 134811"/>
                <a:gd name="connsiteY1" fmla="*/ 108138 h 110111"/>
                <a:gd name="connsiteX2" fmla="*/ 0 w 134811"/>
                <a:gd name="connsiteY2" fmla="*/ 110111 h 110111"/>
                <a:gd name="connsiteX3" fmla="*/ 65212 w 134811"/>
                <a:gd name="connsiteY3" fmla="*/ 0 h 110111"/>
                <a:gd name="connsiteX0" fmla="*/ 74737 w 144336"/>
                <a:gd name="connsiteY0" fmla="*/ 0 h 108138"/>
                <a:gd name="connsiteX1" fmla="*/ 144336 w 144336"/>
                <a:gd name="connsiteY1" fmla="*/ 108138 h 108138"/>
                <a:gd name="connsiteX2" fmla="*/ 0 w 144336"/>
                <a:gd name="connsiteY2" fmla="*/ 107730 h 108138"/>
                <a:gd name="connsiteX3" fmla="*/ 74737 w 144336"/>
                <a:gd name="connsiteY3" fmla="*/ 0 h 108138"/>
                <a:gd name="connsiteX0" fmla="*/ 69974 w 139573"/>
                <a:gd name="connsiteY0" fmla="*/ 0 h 108138"/>
                <a:gd name="connsiteX1" fmla="*/ 139573 w 139573"/>
                <a:gd name="connsiteY1" fmla="*/ 108138 h 108138"/>
                <a:gd name="connsiteX2" fmla="*/ 0 w 139573"/>
                <a:gd name="connsiteY2" fmla="*/ 107730 h 108138"/>
                <a:gd name="connsiteX3" fmla="*/ 69974 w 139573"/>
                <a:gd name="connsiteY3" fmla="*/ 0 h 108138"/>
              </a:gdLst>
              <a:ahLst/>
              <a:cxnLst>
                <a:cxn ang="0">
                  <a:pos x="connsiteX0" y="connsiteY0"/>
                </a:cxn>
                <a:cxn ang="0">
                  <a:pos x="connsiteX1" y="connsiteY1"/>
                </a:cxn>
                <a:cxn ang="0">
                  <a:pos x="connsiteX2" y="connsiteY2"/>
                </a:cxn>
                <a:cxn ang="0">
                  <a:pos x="connsiteX3" y="connsiteY3"/>
                </a:cxn>
              </a:cxnLst>
              <a:rect l="l" t="t" r="r" b="b"/>
              <a:pathLst>
                <a:path w="139573" h="108138">
                  <a:moveTo>
                    <a:pt x="69974" y="0"/>
                  </a:moveTo>
                  <a:lnTo>
                    <a:pt x="139573" y="108138"/>
                  </a:lnTo>
                  <a:lnTo>
                    <a:pt x="0" y="107730"/>
                  </a:lnTo>
                  <a:lnTo>
                    <a:pt x="69974" y="0"/>
                  </a:lnTo>
                  <a:close/>
                </a:path>
              </a:pathLst>
            </a:custGeom>
            <a:solidFill>
              <a:srgbClr val="B30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p:cNvSpPr txBox="1"/>
            <p:nvPr userDrawn="1"/>
          </p:nvSpPr>
          <p:spPr bwMode="gray">
            <a:xfrm>
              <a:off x="622658" y="1029798"/>
              <a:ext cx="1499616" cy="276999"/>
            </a:xfrm>
            <a:prstGeom prst="rect">
              <a:avLst/>
            </a:prstGeom>
            <a:noFill/>
          </p:spPr>
          <p:txBody>
            <a:bodyPr wrap="square" lIns="0" tIns="0" rIns="0" bIns="0" rtlCol="0">
              <a:spAutoFit/>
            </a:bodyPr>
            <a:lstStyle/>
            <a:p>
              <a:pPr algn="r"/>
              <a:r>
                <a:rPr lang="en-US" sz="1800" b="1" dirty="0" smtClean="0">
                  <a:solidFill>
                    <a:schemeClr val="bg1"/>
                  </a:solidFill>
                </a:rPr>
                <a:t>Credits</a:t>
              </a:r>
              <a:endParaRPr lang="en-US" sz="1800" dirty="0">
                <a:solidFill>
                  <a:schemeClr val="bg1"/>
                </a:solidFill>
              </a:endParaRPr>
            </a:p>
          </p:txBody>
        </p:sp>
      </p:grpSp>
      <p:sp>
        <p:nvSpPr>
          <p:cNvPr id="26" name="Placeholder Designer Name"/>
          <p:cNvSpPr>
            <a:spLocks noGrp="1"/>
          </p:cNvSpPr>
          <p:nvPr>
            <p:ph type="body" sz="quarter" idx="46" hasCustomPrompt="1"/>
          </p:nvPr>
        </p:nvSpPr>
        <p:spPr bwMode="gray">
          <a:xfrm>
            <a:off x="7349424" y="5275171"/>
            <a:ext cx="3956703" cy="200055"/>
          </a:xfrm>
        </p:spPr>
        <p:txBody>
          <a:bodyPr/>
          <a:lstStyle>
            <a:lvl1pPr marL="0" indent="0">
              <a:spcBef>
                <a:spcPts val="600"/>
              </a:spcBef>
              <a:buNone/>
              <a:defRPr sz="1300">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25" name="Placeholder - Designer"/>
          <p:cNvSpPr>
            <a:spLocks noGrp="1"/>
          </p:cNvSpPr>
          <p:nvPr>
            <p:ph type="body" sz="quarter" idx="45" hasCustomPrompt="1"/>
          </p:nvPr>
        </p:nvSpPr>
        <p:spPr bwMode="gray">
          <a:xfrm>
            <a:off x="7349424" y="4975846"/>
            <a:ext cx="3956703" cy="263790"/>
          </a:xfrm>
        </p:spPr>
        <p:txBody>
          <a:bodyPr/>
          <a:lstStyle>
            <a:lvl1pPr marL="0" indent="0">
              <a:spcBef>
                <a:spcPts val="0"/>
              </a:spcBef>
              <a:buNone/>
              <a:defRPr sz="170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Insert Design Consultant heading</a:t>
            </a:r>
          </a:p>
        </p:txBody>
      </p:sp>
      <p:sp>
        <p:nvSpPr>
          <p:cNvPr id="24" name="Placeholder - PL Name"/>
          <p:cNvSpPr>
            <a:spLocks noGrp="1"/>
          </p:cNvSpPr>
          <p:nvPr>
            <p:ph type="body" sz="quarter" idx="44" hasCustomPrompt="1"/>
          </p:nvPr>
        </p:nvSpPr>
        <p:spPr bwMode="gray">
          <a:xfrm>
            <a:off x="7349424" y="4236921"/>
            <a:ext cx="3956703" cy="200055"/>
          </a:xfrm>
        </p:spPr>
        <p:txBody>
          <a:bodyPr/>
          <a:lstStyle>
            <a:lvl1pPr marL="0" indent="0">
              <a:spcBef>
                <a:spcPts val="600"/>
              </a:spcBef>
              <a:buNone/>
              <a:defRPr sz="1300">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23" name="Placeholder - Program Leadership"/>
          <p:cNvSpPr>
            <a:spLocks noGrp="1"/>
          </p:cNvSpPr>
          <p:nvPr>
            <p:ph type="body" sz="quarter" idx="43" hasCustomPrompt="1"/>
          </p:nvPr>
        </p:nvSpPr>
        <p:spPr bwMode="gray">
          <a:xfrm>
            <a:off x="7349424" y="3937596"/>
            <a:ext cx="3956703" cy="263790"/>
          </a:xfrm>
        </p:spPr>
        <p:txBody>
          <a:bodyPr/>
          <a:lstStyle>
            <a:lvl1pPr marL="0" indent="0">
              <a:spcBef>
                <a:spcPts val="0"/>
              </a:spcBef>
              <a:buNone/>
              <a:defRPr sz="170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Insert Program Leadership heading</a:t>
            </a:r>
          </a:p>
        </p:txBody>
      </p:sp>
      <p:sp>
        <p:nvSpPr>
          <p:cNvPr id="22" name="Placeholder - RT Names"/>
          <p:cNvSpPr>
            <a:spLocks noGrp="1"/>
          </p:cNvSpPr>
          <p:nvPr>
            <p:ph type="body" sz="quarter" idx="42" hasCustomPrompt="1"/>
          </p:nvPr>
        </p:nvSpPr>
        <p:spPr bwMode="gray">
          <a:xfrm>
            <a:off x="7349424" y="3198695"/>
            <a:ext cx="3956703" cy="200055"/>
          </a:xfrm>
        </p:spPr>
        <p:txBody>
          <a:bodyPr/>
          <a:lstStyle>
            <a:lvl1pPr marL="0" indent="0">
              <a:spcBef>
                <a:spcPts val="600"/>
              </a:spcBef>
              <a:buNone/>
              <a:defRPr sz="1300">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21" name="Placeholder - Research Team"/>
          <p:cNvSpPr>
            <a:spLocks noGrp="1"/>
          </p:cNvSpPr>
          <p:nvPr>
            <p:ph type="body" sz="quarter" idx="41" hasCustomPrompt="1"/>
          </p:nvPr>
        </p:nvSpPr>
        <p:spPr bwMode="gray">
          <a:xfrm>
            <a:off x="7349424" y="2899370"/>
            <a:ext cx="3956703" cy="263790"/>
          </a:xfrm>
        </p:spPr>
        <p:txBody>
          <a:bodyPr/>
          <a:lstStyle>
            <a:lvl1pPr marL="0" indent="0">
              <a:spcBef>
                <a:spcPts val="0"/>
              </a:spcBef>
              <a:buNone/>
              <a:defRPr sz="170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Insert Research Team heading</a:t>
            </a:r>
          </a:p>
        </p:txBody>
      </p:sp>
      <p:sp>
        <p:nvSpPr>
          <p:cNvPr id="20" name="Placeholder - PD #"/>
          <p:cNvSpPr>
            <a:spLocks noGrp="1"/>
          </p:cNvSpPr>
          <p:nvPr>
            <p:ph type="body" sz="quarter" idx="40" hasCustomPrompt="1"/>
          </p:nvPr>
        </p:nvSpPr>
        <p:spPr bwMode="gray">
          <a:xfrm>
            <a:off x="3112874" y="3672314"/>
            <a:ext cx="3577562" cy="169277"/>
          </a:xfrm>
        </p:spPr>
        <p:txBody>
          <a:bodyPr/>
          <a:lstStyle>
            <a:lvl1pPr marL="0" indent="0">
              <a:spcBef>
                <a:spcPts val="0"/>
              </a:spcBef>
              <a:buNone/>
              <a:defRPr sz="110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smtClean="0"/>
              <a:t>Insert Project Director phone (i.e., XXX-XXX-XXXX)</a:t>
            </a:r>
          </a:p>
        </p:txBody>
      </p:sp>
      <p:sp>
        <p:nvSpPr>
          <p:cNvPr id="19" name="Placeholder - PD Email"/>
          <p:cNvSpPr>
            <a:spLocks noGrp="1"/>
          </p:cNvSpPr>
          <p:nvPr>
            <p:ph type="body" sz="quarter" idx="39" hasCustomPrompt="1"/>
          </p:nvPr>
        </p:nvSpPr>
        <p:spPr bwMode="gray">
          <a:xfrm>
            <a:off x="3112874" y="3486617"/>
            <a:ext cx="3577562" cy="169277"/>
          </a:xfrm>
        </p:spPr>
        <p:txBody>
          <a:bodyPr/>
          <a:lstStyle>
            <a:lvl1pPr marL="0" indent="0">
              <a:spcBef>
                <a:spcPts val="0"/>
              </a:spcBef>
              <a:buNone/>
              <a:defRPr sz="1100" baseline="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smtClean="0"/>
              <a:t>Insert Project Director email (i.e., smithj@advisory.com)</a:t>
            </a:r>
            <a:endParaRPr lang="en-US" dirty="0"/>
          </a:p>
        </p:txBody>
      </p:sp>
      <p:sp>
        <p:nvSpPr>
          <p:cNvPr id="18" name="Placeholder - PD Name"/>
          <p:cNvSpPr>
            <a:spLocks noGrp="1"/>
          </p:cNvSpPr>
          <p:nvPr>
            <p:ph type="body" sz="quarter" idx="38" hasCustomPrompt="1"/>
          </p:nvPr>
        </p:nvSpPr>
        <p:spPr bwMode="gray">
          <a:xfrm>
            <a:off x="3112874" y="3213034"/>
            <a:ext cx="3577562" cy="199230"/>
          </a:xfrm>
        </p:spPr>
        <p:txBody>
          <a:bodyPr/>
          <a:lstStyle>
            <a:lvl1pPr marL="0" indent="0">
              <a:spcBef>
                <a:spcPts val="600"/>
              </a:spcBef>
              <a:buNone/>
              <a:defRPr sz="1300">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 here</a:t>
            </a:r>
          </a:p>
        </p:txBody>
      </p:sp>
      <p:sp>
        <p:nvSpPr>
          <p:cNvPr id="17" name="Placeholder - Project Director"/>
          <p:cNvSpPr>
            <a:spLocks noGrp="1"/>
          </p:cNvSpPr>
          <p:nvPr>
            <p:ph type="body" sz="quarter" idx="37" hasCustomPrompt="1"/>
          </p:nvPr>
        </p:nvSpPr>
        <p:spPr bwMode="gray">
          <a:xfrm>
            <a:off x="3112874" y="2899370"/>
            <a:ext cx="3577562" cy="265596"/>
          </a:xfrm>
        </p:spPr>
        <p:txBody>
          <a:bodyPr/>
          <a:lstStyle>
            <a:lvl1pPr marL="0" indent="0">
              <a:spcBef>
                <a:spcPts val="0"/>
              </a:spcBef>
              <a:buNone/>
              <a:defRPr sz="170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Insert Project Director heading</a:t>
            </a:r>
          </a:p>
        </p:txBody>
      </p:sp>
      <p:sp>
        <p:nvSpPr>
          <p:cNvPr id="2" name="Placeholder - Program"/>
          <p:cNvSpPr>
            <a:spLocks noGrp="1"/>
          </p:cNvSpPr>
          <p:nvPr>
            <p:ph type="title" hasCustomPrompt="1"/>
          </p:nvPr>
        </p:nvSpPr>
        <p:spPr bwMode="gray">
          <a:xfrm>
            <a:off x="3112873" y="1960756"/>
            <a:ext cx="8193254" cy="387798"/>
          </a:xfrm>
        </p:spPr>
        <p:txBody>
          <a:bodyPr/>
          <a:lstStyle>
            <a:lvl1pPr>
              <a:defRPr sz="2800"/>
            </a:lvl1pPr>
          </a:lstStyle>
          <a:p>
            <a:r>
              <a:rPr lang="en-US" dirty="0" smtClean="0"/>
              <a:t>Insert program name here</a:t>
            </a:r>
          </a:p>
        </p:txBody>
      </p:sp>
      <p:sp>
        <p:nvSpPr>
          <p:cNvPr id="52" name="Rectangle 51"/>
          <p:cNvSpPr/>
          <p:nvPr userDrawn="1"/>
        </p:nvSpPr>
        <p:spPr bwMode="gray">
          <a:xfrm>
            <a:off x="0" y="6032702"/>
            <a:ext cx="2435382" cy="46393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54"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Tree>
    <p:extLst>
      <p:ext uri="{BB962C8B-B14F-4D97-AF65-F5344CB8AC3E}">
        <p14:creationId xmlns:p14="http://schemas.microsoft.com/office/powerpoint/2010/main" val="11159323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88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egal Caveat">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bwMode="gray"/>
        <p:txBody>
          <a:bodyPr/>
          <a:lstStyle/>
          <a:p>
            <a:fld id="{06DD3BFF-8B8D-460E-8BC8-AA4E937B40E1}" type="datetime1">
              <a:rPr lang="en-US" smtClean="0"/>
              <a:t>3/6/2020</a:t>
            </a:fld>
            <a:endParaRPr lang="en-US"/>
          </a:p>
        </p:txBody>
      </p:sp>
      <p:sp>
        <p:nvSpPr>
          <p:cNvPr id="4" name="Slide Number Placeholder 3" hidden="1"/>
          <p:cNvSpPr>
            <a:spLocks noGrp="1"/>
          </p:cNvSpPr>
          <p:nvPr>
            <p:ph type="sldNum" sz="quarter" idx="11"/>
          </p:nvPr>
        </p:nvSpPr>
        <p:spPr bwMode="gray"/>
        <p:txBody>
          <a:bodyPr/>
          <a:lstStyle/>
          <a:p>
            <a:fld id="{79A09FC8-B54D-47FB-9034-F0587B1C3005}" type="slidenum">
              <a:rPr lang="en-US" smtClean="0"/>
              <a:pPr/>
              <a:t>‹#›</a:t>
            </a:fld>
            <a:endParaRPr lang="en-US"/>
          </a:p>
        </p:txBody>
      </p:sp>
      <p:grpSp>
        <p:nvGrpSpPr>
          <p:cNvPr id="9" name="Caveat"/>
          <p:cNvGrpSpPr/>
          <p:nvPr userDrawn="1"/>
        </p:nvGrpSpPr>
        <p:grpSpPr bwMode="gray">
          <a:xfrm>
            <a:off x="3041863" y="871768"/>
            <a:ext cx="7937074" cy="5004447"/>
            <a:chOff x="1541904" y="1270121"/>
            <a:chExt cx="7937074" cy="5004447"/>
          </a:xfrm>
        </p:grpSpPr>
        <p:sp>
          <p:nvSpPr>
            <p:cNvPr id="28" name="TextBox 27"/>
            <p:cNvSpPr txBox="1"/>
            <p:nvPr userDrawn="1"/>
          </p:nvSpPr>
          <p:spPr bwMode="gray">
            <a:xfrm>
              <a:off x="1541961" y="1270121"/>
              <a:ext cx="7937017" cy="5004447"/>
            </a:xfrm>
            <a:prstGeom prst="rect">
              <a:avLst/>
            </a:prstGeom>
            <a:noFill/>
          </p:spPr>
          <p:txBody>
            <a:bodyPr wrap="square" lIns="0" tIns="0" rIns="0" bIns="0" rtlCol="0">
              <a:spAutoFit/>
            </a:bodyPr>
            <a:lstStyle/>
            <a:p>
              <a:pPr>
                <a:lnSpc>
                  <a:spcPct val="110000"/>
                </a:lnSpc>
                <a:spcBef>
                  <a:spcPts val="400"/>
                </a:spcBef>
              </a:pPr>
              <a:r>
                <a:rPr lang="en-US" sz="800" b="0" spc="50" dirty="0" smtClean="0">
                  <a:solidFill>
                    <a:schemeClr val="accent4"/>
                  </a:solidFill>
                </a:rPr>
                <a:t>LEGAL</a:t>
              </a:r>
              <a:r>
                <a:rPr lang="en-US" sz="800" b="0" spc="50" baseline="0" dirty="0" smtClean="0">
                  <a:solidFill>
                    <a:schemeClr val="accent4"/>
                  </a:solidFill>
                </a:rPr>
                <a:t> CAVEAT</a:t>
              </a:r>
              <a:endParaRPr lang="en-US" sz="800" b="0" spc="50" dirty="0" smtClean="0">
                <a:solidFill>
                  <a:schemeClr val="accent4"/>
                </a:solidFill>
              </a:endParaRPr>
            </a:p>
            <a:p>
              <a:pPr>
                <a:lnSpc>
                  <a:spcPct val="110000"/>
                </a:lnSpc>
                <a:spcBef>
                  <a:spcPts val="1200"/>
                </a:spcBef>
              </a:pPr>
              <a:r>
                <a:rPr lang="en-US" sz="800" dirty="0" smtClean="0">
                  <a:solidFill>
                    <a:schemeClr val="accent2"/>
                  </a:solidFill>
                </a:rPr>
                <a:t>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 and its employees and agents to abide by the terms set forth herein.</a:t>
              </a:r>
            </a:p>
            <a:p>
              <a:pPr>
                <a:lnSpc>
                  <a:spcPct val="110000"/>
                </a:lnSpc>
                <a:spcBef>
                  <a:spcPts val="800"/>
                </a:spcBef>
              </a:pPr>
              <a:r>
                <a:rPr lang="en-US" sz="800" dirty="0" smtClean="0">
                  <a:solidFill>
                    <a:schemeClr val="accent2"/>
                  </a:solidFill>
                </a:rPr>
                <a:t>Advisory Board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a:lnSpc>
                  <a:spcPct val="110000"/>
                </a:lnSpc>
                <a:spcBef>
                  <a:spcPts val="1200"/>
                </a:spcBef>
              </a:pPr>
              <a:r>
                <a:rPr lang="en-US" sz="800" b="1" dirty="0" smtClean="0">
                  <a:solidFill>
                    <a:schemeClr val="accent2"/>
                  </a:solidFill>
                </a:rPr>
                <a:t>IMPORTANT: Please read the following.</a:t>
              </a:r>
            </a:p>
            <a:p>
              <a:pPr>
                <a:lnSpc>
                  <a:spcPct val="110000"/>
                </a:lnSpc>
                <a:spcBef>
                  <a:spcPts val="400"/>
                </a:spcBef>
              </a:pPr>
              <a:r>
                <a:rPr lang="en-US" sz="800" dirty="0" smtClean="0">
                  <a:solidFill>
                    <a:schemeClr val="accent2"/>
                  </a:solidFill>
                </a:rPr>
                <a:t>Advisory Board has prepared this report for the exclusive use of its members. Each member acknowledges and agrees that this report and the information contained herein (collectively, the “Report”) are confidential and proprietary to Advisory Board. By accepting delivery of this Report, each member agrees to abide by the terms as stated herein, including the following:</a:t>
              </a:r>
            </a:p>
            <a:p>
              <a:pPr marL="171450" indent="-171450">
                <a:lnSpc>
                  <a:spcPct val="110000"/>
                </a:lnSpc>
                <a:spcBef>
                  <a:spcPts val="800"/>
                </a:spcBef>
              </a:pPr>
              <a:r>
                <a:rPr lang="en-US" sz="800" dirty="0" smtClean="0">
                  <a:solidFill>
                    <a:schemeClr val="accent2"/>
                  </a:solidFil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71450" indent="-171450">
                <a:lnSpc>
                  <a:spcPct val="110000"/>
                </a:lnSpc>
                <a:spcBef>
                  <a:spcPts val="800"/>
                </a:spcBef>
              </a:pPr>
              <a:r>
                <a:rPr lang="en-US" sz="800" dirty="0" smtClean="0">
                  <a:solidFill>
                    <a:schemeClr val="accent2"/>
                  </a:solidFil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71450" indent="-171450">
                <a:lnSpc>
                  <a:spcPct val="110000"/>
                </a:lnSpc>
                <a:spcBef>
                  <a:spcPts val="800"/>
                </a:spcBef>
              </a:pPr>
              <a:r>
                <a:rPr lang="en-US" sz="800" dirty="0" smtClean="0">
                  <a:solidFill>
                    <a:schemeClr val="accent2"/>
                  </a:solidFill>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71450" indent="-171450">
                <a:lnSpc>
                  <a:spcPct val="110000"/>
                </a:lnSpc>
                <a:spcBef>
                  <a:spcPts val="800"/>
                </a:spcBef>
              </a:pPr>
              <a:r>
                <a:rPr lang="en-US" sz="800" dirty="0" smtClean="0">
                  <a:solidFill>
                    <a:schemeClr val="accent2"/>
                  </a:solidFill>
                </a:rPr>
                <a:t>4.	Each member shall not remove from this Report any confidential markings, copyright notices, and/or other similar indicia herein.</a:t>
              </a:r>
            </a:p>
            <a:p>
              <a:pPr marL="171450" indent="-171450">
                <a:lnSpc>
                  <a:spcPct val="110000"/>
                </a:lnSpc>
                <a:spcBef>
                  <a:spcPts val="800"/>
                </a:spcBef>
              </a:pPr>
              <a:r>
                <a:rPr lang="en-US" sz="800" dirty="0" smtClean="0">
                  <a:solidFill>
                    <a:schemeClr val="accent2"/>
                  </a:solidFill>
                </a:rPr>
                <a:t>5.	Each member is responsible for any breach of its obligations as stated herein by any of its employees or agents.</a:t>
              </a:r>
            </a:p>
            <a:p>
              <a:pPr marL="171450" indent="-171450">
                <a:lnSpc>
                  <a:spcPct val="110000"/>
                </a:lnSpc>
                <a:spcBef>
                  <a:spcPts val="800"/>
                </a:spcBef>
              </a:pPr>
              <a:r>
                <a:rPr lang="en-US" sz="800" dirty="0" smtClean="0">
                  <a:solidFill>
                    <a:schemeClr val="accent2"/>
                  </a:solidFill>
                </a:rPr>
                <a:t>6.	If a member is unwilling to abide by any of the foregoing obligations, then such member shall promptly return this Report and all copies thereof to Advisory Board.</a:t>
              </a:r>
            </a:p>
          </p:txBody>
        </p:sp>
        <p:cxnSp>
          <p:nvCxnSpPr>
            <p:cNvPr id="27" name="Straight Connector 26"/>
            <p:cNvCxnSpPr/>
            <p:nvPr userDrawn="1"/>
          </p:nvCxnSpPr>
          <p:spPr bwMode="gray">
            <a:xfrm>
              <a:off x="1541904" y="1427230"/>
              <a:ext cx="7937074" cy="0"/>
            </a:xfrm>
            <a:prstGeom prst="line">
              <a:avLst/>
            </a:prstGeom>
            <a:ln w="1905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41" name="Slide Number"/>
          <p:cNvSpPr txBox="1"/>
          <p:nvPr userDrawn="1"/>
        </p:nvSpPr>
        <p:spPr bwMode="gray">
          <a:xfrm>
            <a:off x="11127071" y="634387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pic>
        <p:nvPicPr>
          <p:cNvPr id="31"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811952" y="871768"/>
            <a:ext cx="1596271" cy="442591"/>
          </a:xfrm>
          <a:prstGeom prst="rect">
            <a:avLst/>
          </a:prstGeom>
        </p:spPr>
      </p:pic>
      <p:sp>
        <p:nvSpPr>
          <p:cNvPr id="10" name="Copyright">
            <a:hlinkClick r:id="rId3"/>
          </p:cNvPr>
          <p:cNvSpPr txBox="1"/>
          <p:nvPr userDrawn="1"/>
        </p:nvSpPr>
        <p:spPr bwMode="gray">
          <a:xfrm>
            <a:off x="811952" y="6502287"/>
            <a:ext cx="2850773" cy="9233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accent2"/>
                </a:solidFill>
                <a:latin typeface="+mn-lt"/>
                <a:cs typeface="Arial" panose="020B0604020202020204" pitchFamily="34" charset="0"/>
              </a:rPr>
              <a:t>©</a:t>
            </a:r>
            <a:r>
              <a:rPr lang="en-US" sz="600" dirty="0" smtClean="0">
                <a:solidFill>
                  <a:schemeClr val="accent2"/>
                </a:solidFill>
                <a:latin typeface="+mn-lt"/>
              </a:rPr>
              <a:t> 2019 Advisory Board </a:t>
            </a:r>
            <a:r>
              <a:rPr lang="en-US" sz="600" dirty="0" smtClean="0">
                <a:solidFill>
                  <a:schemeClr val="accent2"/>
                </a:solidFill>
                <a:latin typeface="+mn-lt"/>
                <a:cs typeface="Arial" panose="020B0604020202020204" pitchFamily="34" charset="0"/>
              </a:rPr>
              <a:t>• All rights reserved • </a:t>
            </a:r>
            <a:r>
              <a:rPr lang="en-US" sz="600" b="1" dirty="0" smtClean="0">
                <a:solidFill>
                  <a:schemeClr val="accent2"/>
                </a:solidFill>
                <a:latin typeface="+mn-lt"/>
                <a:cs typeface="Arial" panose="020B0604020202020204" pitchFamily="34" charset="0"/>
              </a:rPr>
              <a:t>advisory.com</a:t>
            </a:r>
            <a:endParaRPr lang="en-US" sz="600" b="1" dirty="0">
              <a:solidFill>
                <a:schemeClr val="accent2"/>
              </a:solidFill>
              <a:latin typeface="+mn-lt"/>
            </a:endParaRPr>
          </a:p>
        </p:txBody>
      </p:sp>
    </p:spTree>
    <p:extLst>
      <p:ext uri="{BB962C8B-B14F-4D97-AF65-F5344CB8AC3E}">
        <p14:creationId xmlns:p14="http://schemas.microsoft.com/office/powerpoint/2010/main" val="1692868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resentation End">
    <p:bg bwMode="gray">
      <p:bgPr>
        <a:solidFill>
          <a:schemeClr val="accent6"/>
        </a:solidFill>
        <a:effectLst/>
      </p:bgPr>
    </p:bg>
    <p:spTree>
      <p:nvGrpSpPr>
        <p:cNvPr id="1" name=""/>
        <p:cNvGrpSpPr/>
        <p:nvPr/>
      </p:nvGrpSpPr>
      <p:grpSpPr>
        <a:xfrm>
          <a:off x="0" y="0"/>
          <a:ext cx="0" cy="0"/>
          <a:chOff x="0" y="0"/>
          <a:chExt cx="0" cy="0"/>
        </a:xfrm>
      </p:grpSpPr>
      <p:sp>
        <p:nvSpPr>
          <p:cNvPr id="5" name="Rectangle 4">
            <a:hlinkClick r:id="rId2"/>
          </p:cNvPr>
          <p:cNvSpPr/>
          <p:nvPr userDrawn="1"/>
        </p:nvSpPr>
        <p:spPr bwMode="gray">
          <a:xfrm>
            <a:off x="3262014" y="5210779"/>
            <a:ext cx="5667972" cy="1647221"/>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t" anchorCtr="0" forceAA="0" compatLnSpc="1">
            <a:prstTxWarp prst="textNoShape">
              <a:avLst/>
            </a:prstTxWarp>
            <a:noAutofit/>
          </a:bodyPr>
          <a:lstStyle/>
          <a:p>
            <a:pPr algn="ctr">
              <a:spcBef>
                <a:spcPts val="667"/>
              </a:spcBef>
            </a:pPr>
            <a:endParaRPr lang="en-US" sz="1333" dirty="0" err="1" smtClean="0">
              <a:solidFill>
                <a:schemeClr val="bg1"/>
              </a:solidFill>
            </a:endParaRPr>
          </a:p>
        </p:txBody>
      </p:sp>
      <p:sp>
        <p:nvSpPr>
          <p:cNvPr id="6" name="TextBox 5"/>
          <p:cNvSpPr txBox="1"/>
          <p:nvPr userDrawn="1"/>
        </p:nvSpPr>
        <p:spPr bwMode="gray">
          <a:xfrm>
            <a:off x="3876696" y="5817257"/>
            <a:ext cx="4438609" cy="487313"/>
          </a:xfrm>
          <a:prstGeom prst="rect">
            <a:avLst/>
          </a:prstGeom>
          <a:noFill/>
        </p:spPr>
        <p:txBody>
          <a:bodyPr wrap="square" lIns="0" tIns="0" rIns="0" bIns="0" rtlCol="0" anchor="t" anchorCtr="0">
            <a:spAutoFit/>
          </a:bodyPr>
          <a:lstStyle/>
          <a:p>
            <a:pPr algn="ctr">
              <a:lnSpc>
                <a:spcPct val="100000"/>
              </a:lnSpc>
              <a:spcBef>
                <a:spcPts val="200"/>
              </a:spcBef>
            </a:pPr>
            <a:r>
              <a:rPr lang="en-US" sz="1500" b="0" dirty="0" smtClean="0">
                <a:solidFill>
                  <a:schemeClr val="bg1"/>
                </a:solidFill>
              </a:rPr>
              <a:t>655 New York Avenue NW, Washington DC 20001</a:t>
            </a:r>
          </a:p>
          <a:p>
            <a:pPr algn="ctr">
              <a:lnSpc>
                <a:spcPct val="100000"/>
              </a:lnSpc>
              <a:spcBef>
                <a:spcPts val="200"/>
              </a:spcBef>
            </a:pPr>
            <a:r>
              <a:rPr lang="en-US" sz="1500" b="0" dirty="0" smtClean="0">
                <a:solidFill>
                  <a:schemeClr val="bg1"/>
                </a:solidFill>
              </a:rPr>
              <a:t>202-266-5600 </a:t>
            </a:r>
            <a:r>
              <a:rPr lang="en-US" sz="1300" dirty="0" smtClean="0">
                <a:solidFill>
                  <a:schemeClr val="bg1"/>
                </a:solidFill>
              </a:rPr>
              <a:t>│</a:t>
            </a:r>
            <a:r>
              <a:rPr lang="en-US" sz="1500" b="0" dirty="0" smtClean="0">
                <a:solidFill>
                  <a:schemeClr val="bg1"/>
                </a:solidFill>
              </a:rPr>
              <a:t> </a:t>
            </a:r>
            <a:r>
              <a:rPr lang="en-US" sz="1500" b="1" dirty="0" smtClean="0">
                <a:solidFill>
                  <a:schemeClr val="bg1"/>
                </a:solidFill>
              </a:rPr>
              <a:t>advisory.com</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972027" y="2368486"/>
            <a:ext cx="4247948" cy="1620514"/>
          </a:xfrm>
          <a:prstGeom prst="rect">
            <a:avLst/>
          </a:prstGeom>
        </p:spPr>
      </p:pic>
    </p:spTree>
    <p:extLst>
      <p:ext uri="{BB962C8B-B14F-4D97-AF65-F5344CB8AC3E}">
        <p14:creationId xmlns:p14="http://schemas.microsoft.com/office/powerpoint/2010/main" val="424534372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tl. Presentation End">
    <p:bg bwMode="gray">
      <p:bgPr>
        <a:solidFill>
          <a:schemeClr val="accent6"/>
        </a:solidFill>
        <a:effectLst/>
      </p:bgPr>
    </p:bg>
    <p:spTree>
      <p:nvGrpSpPr>
        <p:cNvPr id="1" name=""/>
        <p:cNvGrpSpPr/>
        <p:nvPr/>
      </p:nvGrpSpPr>
      <p:grpSpPr>
        <a:xfrm>
          <a:off x="0" y="0"/>
          <a:ext cx="0" cy="0"/>
          <a:chOff x="0" y="0"/>
          <a:chExt cx="0" cy="0"/>
        </a:xfrm>
      </p:grpSpPr>
      <p:sp>
        <p:nvSpPr>
          <p:cNvPr id="5" name="Rectangle 4">
            <a:hlinkClick r:id="rId2"/>
          </p:cNvPr>
          <p:cNvSpPr/>
          <p:nvPr userDrawn="1"/>
        </p:nvSpPr>
        <p:spPr bwMode="gray">
          <a:xfrm>
            <a:off x="2833037" y="5210779"/>
            <a:ext cx="6525927" cy="1647221"/>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t" anchorCtr="0" forceAA="0" compatLnSpc="1">
            <a:prstTxWarp prst="textNoShape">
              <a:avLst/>
            </a:prstTxWarp>
            <a:noAutofit/>
          </a:bodyPr>
          <a:lstStyle/>
          <a:p>
            <a:pPr algn="ctr">
              <a:spcBef>
                <a:spcPts val="667"/>
              </a:spcBef>
            </a:pPr>
            <a:endParaRPr lang="en-US" sz="1333" dirty="0" err="1" smtClean="0">
              <a:solidFill>
                <a:schemeClr val="bg1"/>
              </a:solidFill>
            </a:endParaRPr>
          </a:p>
        </p:txBody>
      </p:sp>
      <p:sp>
        <p:nvSpPr>
          <p:cNvPr id="6" name="TextBox 5"/>
          <p:cNvSpPr txBox="1"/>
          <p:nvPr userDrawn="1"/>
        </p:nvSpPr>
        <p:spPr bwMode="gray">
          <a:xfrm>
            <a:off x="3101401" y="5817257"/>
            <a:ext cx="5989199" cy="502702"/>
          </a:xfrm>
          <a:prstGeom prst="rect">
            <a:avLst/>
          </a:prstGeom>
          <a:noFill/>
        </p:spPr>
        <p:txBody>
          <a:bodyPr wrap="square" lIns="0" tIns="0" rIns="0" bIns="0" rtlCol="0" anchor="t" anchorCtr="0">
            <a:spAutoFit/>
          </a:bodyPr>
          <a:lstStyle/>
          <a:p>
            <a:pPr algn="ctr">
              <a:lnSpc>
                <a:spcPct val="100000"/>
              </a:lnSpc>
              <a:spcBef>
                <a:spcPts val="200"/>
              </a:spcBef>
            </a:pPr>
            <a:r>
              <a:rPr lang="en-US" sz="1500" b="0" dirty="0" smtClean="0">
                <a:solidFill>
                  <a:schemeClr val="bg1"/>
                </a:solidFill>
              </a:rPr>
              <a:t>Third Floor, Melbourne House, 46 Aldwych, London WC2B 4LL, UK</a:t>
            </a:r>
          </a:p>
          <a:p>
            <a:pPr algn="ctr">
              <a:lnSpc>
                <a:spcPct val="100000"/>
              </a:lnSpc>
              <a:spcBef>
                <a:spcPts val="200"/>
              </a:spcBef>
            </a:pPr>
            <a:r>
              <a:rPr lang="en-US" sz="1500" b="0" dirty="0" smtClean="0">
                <a:solidFill>
                  <a:schemeClr val="bg1"/>
                </a:solidFill>
              </a:rPr>
              <a:t>+44-(0)-203-100-6800 </a:t>
            </a:r>
            <a:r>
              <a:rPr lang="en-US" sz="1300" dirty="0" smtClean="0">
                <a:solidFill>
                  <a:schemeClr val="bg1"/>
                </a:solidFill>
              </a:rPr>
              <a:t>│</a:t>
            </a:r>
            <a:r>
              <a:rPr lang="en-US" sz="1500" b="0" dirty="0" smtClean="0">
                <a:solidFill>
                  <a:schemeClr val="bg1"/>
                </a:solidFill>
              </a:rPr>
              <a:t> </a:t>
            </a:r>
            <a:r>
              <a:rPr lang="en-US" sz="1500" b="1" dirty="0" smtClean="0">
                <a:solidFill>
                  <a:schemeClr val="bg1"/>
                </a:solidFill>
              </a:rPr>
              <a:t>advisory.com</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972027" y="2368486"/>
            <a:ext cx="4247948" cy="1620514"/>
          </a:xfrm>
          <a:prstGeom prst="rect">
            <a:avLst/>
          </a:prstGeom>
        </p:spPr>
      </p:pic>
    </p:spTree>
    <p:extLst>
      <p:ext uri="{BB962C8B-B14F-4D97-AF65-F5344CB8AC3E}">
        <p14:creationId xmlns:p14="http://schemas.microsoft.com/office/powerpoint/2010/main" val="13839705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o Not Use">
    <p:bg bwMode="gray">
      <p:bgPr>
        <a:solidFill>
          <a:schemeClr val="accent5"/>
        </a:solidFill>
        <a:effectLst/>
      </p:bgPr>
    </p:bg>
    <p:spTree>
      <p:nvGrpSpPr>
        <p:cNvPr id="1" name=""/>
        <p:cNvGrpSpPr/>
        <p:nvPr/>
      </p:nvGrpSpPr>
      <p:grpSpPr>
        <a:xfrm>
          <a:off x="0" y="0"/>
          <a:ext cx="0" cy="0"/>
          <a:chOff x="0" y="0"/>
          <a:chExt cx="0" cy="0"/>
        </a:xfrm>
      </p:grpSpPr>
      <p:sp>
        <p:nvSpPr>
          <p:cNvPr id="3" name="Date Placeholder 2" hidden="1"/>
          <p:cNvSpPr>
            <a:spLocks noGrp="1"/>
          </p:cNvSpPr>
          <p:nvPr>
            <p:ph type="dt" sz="half" idx="10"/>
          </p:nvPr>
        </p:nvSpPr>
        <p:spPr>
          <a:xfrm>
            <a:off x="314295" y="6930388"/>
            <a:ext cx="298480" cy="15389"/>
          </a:xfrm>
        </p:spPr>
        <p:txBody>
          <a:bodyPr/>
          <a:lstStyle/>
          <a:p>
            <a:fld id="{AE07BF6B-D9CB-4189-9883-7756B2F271CF}" type="datetime1">
              <a:rPr lang="en-US" smtClean="0"/>
              <a:t>3/6/2020</a:t>
            </a:fld>
            <a:endParaRPr lang="en-US"/>
          </a:p>
        </p:txBody>
      </p:sp>
      <p:sp>
        <p:nvSpPr>
          <p:cNvPr id="4" name="Slide Number Placeholder 3" hidden="1"/>
          <p:cNvSpPr>
            <a:spLocks noGrp="1"/>
          </p:cNvSpPr>
          <p:nvPr>
            <p:ph type="sldNum" sz="quarter" idx="11"/>
          </p:nvPr>
        </p:nvSpPr>
        <p:spPr/>
        <p:txBody>
          <a:bodyPr/>
          <a:lstStyle/>
          <a:p>
            <a:fld id="{79A09FC8-B54D-47FB-9034-F0587B1C3005}" type="slidenum">
              <a:rPr lang="en-US" smtClean="0"/>
              <a:pPr/>
              <a:t>‹#›</a:t>
            </a:fld>
            <a:endParaRPr lang="en-US"/>
          </a:p>
        </p:txBody>
      </p:sp>
      <p:sp>
        <p:nvSpPr>
          <p:cNvPr id="5" name="Footer Placeholder 4" hidden="1"/>
          <p:cNvSpPr>
            <a:spLocks noGrp="1"/>
          </p:cNvSpPr>
          <p:nvPr>
            <p:ph type="ftr" sz="quarter" idx="12"/>
          </p:nvPr>
        </p:nvSpPr>
        <p:spPr>
          <a:xfrm>
            <a:off x="11977198" y="6930388"/>
            <a:ext cx="214802" cy="15389"/>
          </a:xfrm>
        </p:spPr>
        <p:txBody>
          <a:bodyPr wrap="none">
            <a:spAutoFit/>
          </a:bodyPr>
          <a:lstStyle>
            <a:lvl1pPr>
              <a:defRPr sz="100"/>
            </a:lvl1pPr>
          </a:lstStyle>
          <a:p>
            <a:r>
              <a:rPr lang="en-US" smtClean="0"/>
              <a:t>Cardiovascular Roundtable research and analysis. </a:t>
            </a:r>
            <a:endParaRPr lang="en-US" dirty="0"/>
          </a:p>
        </p:txBody>
      </p:sp>
      <p:sp>
        <p:nvSpPr>
          <p:cNvPr id="6" name="TextBox 5"/>
          <p:cNvSpPr txBox="1"/>
          <p:nvPr userDrawn="1"/>
        </p:nvSpPr>
        <p:spPr bwMode="gray">
          <a:xfrm>
            <a:off x="534988" y="889844"/>
            <a:ext cx="10614025" cy="5078313"/>
          </a:xfrm>
          <a:prstGeom prst="rect">
            <a:avLst/>
          </a:prstGeom>
          <a:noFill/>
        </p:spPr>
        <p:txBody>
          <a:bodyPr wrap="square" lIns="0" tIns="0" rIns="0" bIns="0" rtlCol="0">
            <a:spAutoFit/>
          </a:bodyPr>
          <a:lstStyle/>
          <a:p>
            <a:pPr>
              <a:spcBef>
                <a:spcPts val="500"/>
              </a:spcBef>
            </a:pPr>
            <a:r>
              <a:rPr lang="en-US" sz="11000" b="1" dirty="0" smtClean="0">
                <a:solidFill>
                  <a:schemeClr val="bg1"/>
                </a:solidFill>
              </a:rPr>
              <a:t>DON’T USE LAYOUTS PAST THIS SLIDE</a:t>
            </a:r>
          </a:p>
        </p:txBody>
      </p:sp>
    </p:spTree>
    <p:extLst>
      <p:ext uri="{BB962C8B-B14F-4D97-AF65-F5344CB8AC3E}">
        <p14:creationId xmlns:p14="http://schemas.microsoft.com/office/powerpoint/2010/main" val="30108065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B In-Brief (030117)">
    <p:bg bwMode="gray">
      <p:bgPr>
        <a:solidFill>
          <a:schemeClr val="bg2"/>
        </a:solidFill>
        <a:effectLst/>
      </p:bgPr>
    </p:bg>
    <p:spTree>
      <p:nvGrpSpPr>
        <p:cNvPr id="1" name=""/>
        <p:cNvGrpSpPr/>
        <p:nvPr/>
      </p:nvGrpSpPr>
      <p:grpSpPr>
        <a:xfrm>
          <a:off x="0" y="0"/>
          <a:ext cx="0" cy="0"/>
          <a:chOff x="0" y="0"/>
          <a:chExt cx="0" cy="0"/>
        </a:xfrm>
      </p:grpSpPr>
      <p:grpSp>
        <p:nvGrpSpPr>
          <p:cNvPr id="3" name="Group 2"/>
          <p:cNvGrpSpPr/>
          <p:nvPr userDrawn="1"/>
        </p:nvGrpSpPr>
        <p:grpSpPr bwMode="gray">
          <a:xfrm>
            <a:off x="3087703" y="1958445"/>
            <a:ext cx="6016596" cy="2843893"/>
            <a:chOff x="1095375" y="1370909"/>
            <a:chExt cx="4210050" cy="1990725"/>
          </a:xfrm>
        </p:grpSpPr>
        <p:sp>
          <p:nvSpPr>
            <p:cNvPr id="30" name="TextBox 29"/>
            <p:cNvSpPr txBox="1"/>
            <p:nvPr userDrawn="1"/>
          </p:nvSpPr>
          <p:spPr bwMode="gray">
            <a:xfrm>
              <a:off x="1465263" y="2102279"/>
              <a:ext cx="3470275" cy="863794"/>
            </a:xfrm>
            <a:prstGeom prst="rect">
              <a:avLst/>
            </a:prstGeom>
            <a:noFill/>
          </p:spPr>
          <p:txBody>
            <a:bodyPr wrap="square" lIns="0" tIns="0" rIns="0" bIns="0" rtlCol="0">
              <a:spAutoFit/>
            </a:bodyPr>
            <a:lstStyle/>
            <a:p>
              <a:pPr>
                <a:lnSpc>
                  <a:spcPct val="110000"/>
                </a:lnSpc>
                <a:spcBef>
                  <a:spcPts val="714"/>
                </a:spcBef>
              </a:pPr>
              <a:r>
                <a:rPr lang="en-US" sz="2430" dirty="0" smtClean="0"/>
                <a:t>The divisional</a:t>
              </a:r>
              <a:r>
                <a:rPr lang="en-US" sz="2430" baseline="0" dirty="0" smtClean="0"/>
                <a:t> overview specific to Advisory Board Research will return at a point in the future.</a:t>
              </a:r>
              <a:endParaRPr lang="en-US" sz="2430" dirty="0" smtClean="0"/>
            </a:p>
          </p:txBody>
        </p:sp>
        <p:sp>
          <p:nvSpPr>
            <p:cNvPr id="31" name="TextBox 30"/>
            <p:cNvSpPr txBox="1"/>
            <p:nvPr userDrawn="1"/>
          </p:nvSpPr>
          <p:spPr bwMode="gray">
            <a:xfrm>
              <a:off x="1465263" y="1765729"/>
              <a:ext cx="1601787" cy="186135"/>
            </a:xfrm>
            <a:prstGeom prst="rect">
              <a:avLst/>
            </a:prstGeom>
            <a:noFill/>
          </p:spPr>
          <p:txBody>
            <a:bodyPr wrap="square" lIns="0" tIns="0" rIns="0" bIns="0" rtlCol="0">
              <a:spAutoFit/>
            </a:bodyPr>
            <a:lstStyle/>
            <a:p>
              <a:pPr>
                <a:lnSpc>
                  <a:spcPct val="110000"/>
                </a:lnSpc>
                <a:spcBef>
                  <a:spcPts val="714"/>
                </a:spcBef>
              </a:pPr>
              <a:r>
                <a:rPr lang="en-US" sz="1571" dirty="0" smtClean="0">
                  <a:solidFill>
                    <a:schemeClr val="accent2"/>
                  </a:solidFill>
                </a:rPr>
                <a:t>Guidance</a:t>
              </a:r>
              <a:r>
                <a:rPr lang="en-US" sz="1571" baseline="0" dirty="0" smtClean="0">
                  <a:solidFill>
                    <a:schemeClr val="accent2"/>
                  </a:solidFill>
                </a:rPr>
                <a:t> as of 07/23/18</a:t>
              </a:r>
              <a:endParaRPr lang="en-US" sz="1571" dirty="0" smtClean="0">
                <a:solidFill>
                  <a:schemeClr val="accent2"/>
                </a:solidFill>
              </a:endParaRPr>
            </a:p>
          </p:txBody>
        </p:sp>
        <p:cxnSp>
          <p:nvCxnSpPr>
            <p:cNvPr id="34" name="Straight Connector 33"/>
            <p:cNvCxnSpPr/>
            <p:nvPr userDrawn="1"/>
          </p:nvCxnSpPr>
          <p:spPr bwMode="gray">
            <a:xfrm>
              <a:off x="1095375" y="1370909"/>
              <a:ext cx="421005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gray">
            <a:xfrm>
              <a:off x="1095375" y="3361634"/>
              <a:ext cx="421005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1623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1133667" y="2944901"/>
            <a:ext cx="7837714" cy="949710"/>
          </a:xfrm>
          <a:prstGeom prst="rect">
            <a:avLst/>
          </a:prstGeom>
        </p:spPr>
        <p:txBody>
          <a:bodyPr lIns="0" tIns="0" rIns="0" bIns="0" anchor="b" anchorCtr="0">
            <a:spAutoFit/>
          </a:bodyPr>
          <a:lstStyle>
            <a:lvl1pPr>
              <a:lnSpc>
                <a:spcPct val="90000"/>
              </a:lnSpc>
              <a:defRPr sz="3429" b="0" baseline="0">
                <a:solidFill>
                  <a:schemeClr val="tx1"/>
                </a:solidFill>
              </a:defRPr>
            </a:lvl1pPr>
          </a:lstStyle>
          <a:p>
            <a:r>
              <a:rPr lang="en-US" dirty="0" smtClean="0"/>
              <a:t>Divider title – Arial 25pt regular, sentence case</a:t>
            </a:r>
          </a:p>
        </p:txBody>
      </p:sp>
      <p:sp>
        <p:nvSpPr>
          <p:cNvPr id="4" name="Text Placeholder 3"/>
          <p:cNvSpPr>
            <a:spLocks noGrp="1"/>
          </p:cNvSpPr>
          <p:nvPr>
            <p:ph type="body" sz="quarter" idx="19" hasCustomPrompt="1"/>
          </p:nvPr>
        </p:nvSpPr>
        <p:spPr bwMode="gray">
          <a:xfrm>
            <a:off x="1133667" y="4039167"/>
            <a:ext cx="7837714" cy="263809"/>
          </a:xfrm>
        </p:spPr>
        <p:txBody>
          <a:bodyPr/>
          <a:lstStyle>
            <a:lvl1pPr marL="0" indent="0">
              <a:spcBef>
                <a:spcPts val="0"/>
              </a:spcBef>
              <a:buNone/>
              <a:defRPr sz="1714">
                <a:solidFill>
                  <a:schemeClr val="tx1"/>
                </a:solidFill>
              </a:defRPr>
            </a:lvl1pPr>
            <a:lvl2pPr marL="163289" indent="0">
              <a:spcBef>
                <a:spcPts val="0"/>
              </a:spcBef>
              <a:buNone/>
              <a:defRPr sz="1571">
                <a:solidFill>
                  <a:schemeClr val="accent1"/>
                </a:solidFill>
              </a:defRPr>
            </a:lvl2pPr>
            <a:lvl3pPr marL="326578" indent="0">
              <a:spcBef>
                <a:spcPts val="0"/>
              </a:spcBef>
              <a:buNone/>
              <a:defRPr sz="1571">
                <a:solidFill>
                  <a:schemeClr val="accent1"/>
                </a:solidFill>
              </a:defRPr>
            </a:lvl3pPr>
            <a:lvl4pPr marL="489867" indent="0">
              <a:spcBef>
                <a:spcPts val="0"/>
              </a:spcBef>
              <a:buNone/>
              <a:defRPr sz="1571">
                <a:solidFill>
                  <a:schemeClr val="accent1"/>
                </a:solidFill>
              </a:defRPr>
            </a:lvl4pPr>
            <a:lvl5pPr marL="653156" indent="0">
              <a:spcBef>
                <a:spcPts val="0"/>
              </a:spcBef>
              <a:buNone/>
              <a:defRPr sz="1571">
                <a:solidFill>
                  <a:schemeClr val="accent1"/>
                </a:solidFill>
              </a:defRPr>
            </a:lvl5pPr>
          </a:lstStyle>
          <a:p>
            <a:pPr lvl="0"/>
            <a:r>
              <a:rPr lang="en-US" dirty="0" smtClean="0"/>
              <a:t>Divider subtitle – Arial 12pt regular, sentence case</a:t>
            </a:r>
          </a:p>
        </p:txBody>
      </p:sp>
      <p:sp>
        <p:nvSpPr>
          <p:cNvPr id="7" name="Text Placeholder 6"/>
          <p:cNvSpPr>
            <a:spLocks noGrp="1"/>
          </p:cNvSpPr>
          <p:nvPr>
            <p:ph type="body" sz="quarter" idx="20" hasCustomPrompt="1"/>
          </p:nvPr>
        </p:nvSpPr>
        <p:spPr bwMode="gray">
          <a:xfrm>
            <a:off x="1133667" y="5302371"/>
            <a:ext cx="4354286" cy="769441"/>
          </a:xfrm>
        </p:spPr>
        <p:txBody>
          <a:bodyPr/>
          <a:lstStyle>
            <a:lvl1pPr>
              <a:spcBef>
                <a:spcPts val="429"/>
              </a:spcBef>
              <a:defRPr sz="1429">
                <a:solidFill>
                  <a:schemeClr val="tx1"/>
                </a:solidFill>
              </a:defRPr>
            </a:lvl1pPr>
            <a:lvl2pPr>
              <a:spcBef>
                <a:spcPts val="429"/>
              </a:spcBef>
              <a:defRPr sz="1143">
                <a:solidFill>
                  <a:schemeClr val="bg1"/>
                </a:solidFill>
              </a:defRPr>
            </a:lvl2pPr>
            <a:lvl3pPr>
              <a:spcBef>
                <a:spcPts val="429"/>
              </a:spcBef>
              <a:defRPr sz="1143">
                <a:solidFill>
                  <a:schemeClr val="bg1"/>
                </a:solidFill>
              </a:defRPr>
            </a:lvl3pPr>
            <a:lvl4pPr>
              <a:spcBef>
                <a:spcPts val="429"/>
              </a:spcBef>
              <a:defRPr sz="1143">
                <a:solidFill>
                  <a:schemeClr val="bg1"/>
                </a:solidFill>
              </a:defRPr>
            </a:lvl4pPr>
            <a:lvl5pPr>
              <a:spcBef>
                <a:spcPts val="429"/>
              </a:spcBef>
              <a:defRPr sz="1143">
                <a:solidFill>
                  <a:schemeClr val="bg1"/>
                </a:solidFill>
              </a:defRPr>
            </a:lvl5pPr>
          </a:lstStyle>
          <a:p>
            <a:pPr lvl="0"/>
            <a:r>
              <a:rPr lang="en-US" dirty="0" smtClean="0"/>
              <a:t>Divider bullet placement (if needed)</a:t>
            </a:r>
          </a:p>
          <a:p>
            <a:pPr lvl="0"/>
            <a:r>
              <a:rPr lang="en-US" dirty="0" smtClean="0"/>
              <a:t>Divider bullet placement (if needed)</a:t>
            </a:r>
          </a:p>
          <a:p>
            <a:pPr lvl="0"/>
            <a:r>
              <a:rPr lang="en-US" dirty="0" smtClean="0"/>
              <a:t>Divider bullet placement (if needed)</a:t>
            </a:r>
          </a:p>
        </p:txBody>
      </p:sp>
      <p:sp>
        <p:nvSpPr>
          <p:cNvPr id="16" name="Text Placeholder 15"/>
          <p:cNvSpPr>
            <a:spLocks noGrp="1"/>
          </p:cNvSpPr>
          <p:nvPr>
            <p:ph type="body" sz="quarter" idx="21" hasCustomPrompt="1"/>
          </p:nvPr>
        </p:nvSpPr>
        <p:spPr bwMode="gray">
          <a:xfrm>
            <a:off x="8414327" y="4988393"/>
            <a:ext cx="1776255" cy="253274"/>
          </a:xfrm>
          <a:prstGeom prst="rect">
            <a:avLst/>
          </a:prstGeom>
          <a:noFill/>
          <a:ln cap="sq">
            <a:noFill/>
            <a:miter lim="800000"/>
          </a:ln>
        </p:spPr>
        <p:txBody>
          <a:bodyPr wrap="none" lIns="45720" tIns="27432" rIns="45720" bIns="27432">
            <a:spAutoFit/>
          </a:bodyPr>
          <a:lstStyle>
            <a:lvl1pPr marL="0" indent="0" algn="r">
              <a:spcBef>
                <a:spcPts val="0"/>
              </a:spcBef>
              <a:buNone/>
              <a:defRPr sz="1286" cap="all" spc="0" baseline="0">
                <a:solidFill>
                  <a:schemeClr val="tx1"/>
                </a:solidFill>
                <a:latin typeface="+mj-lt"/>
              </a:defRPr>
            </a:lvl1pPr>
          </a:lstStyle>
          <a:p>
            <a:pPr lvl="0"/>
            <a:r>
              <a:rPr lang="en-US" dirty="0" smtClean="0"/>
              <a:t>Insert break type</a:t>
            </a:r>
          </a:p>
        </p:txBody>
      </p:sp>
      <p:sp>
        <p:nvSpPr>
          <p:cNvPr id="18" name="Text Placeholder 17"/>
          <p:cNvSpPr>
            <a:spLocks noGrp="1"/>
          </p:cNvSpPr>
          <p:nvPr>
            <p:ph type="body" sz="quarter" idx="22" hasCustomPrompt="1"/>
          </p:nvPr>
        </p:nvSpPr>
        <p:spPr bwMode="gray">
          <a:xfrm>
            <a:off x="10280956" y="4530342"/>
            <a:ext cx="1306286" cy="1978564"/>
          </a:xfrm>
        </p:spPr>
        <p:txBody>
          <a:bodyPr/>
          <a:lstStyle>
            <a:lvl1pPr marL="0" indent="0" algn="r">
              <a:spcBef>
                <a:spcPts val="0"/>
              </a:spcBef>
              <a:buNone/>
              <a:defRPr sz="12857">
                <a:solidFill>
                  <a:schemeClr val="tx1"/>
                </a:solidFill>
                <a:latin typeface="+mj-lt"/>
              </a:defRPr>
            </a:lvl1pPr>
          </a:lstStyle>
          <a:p>
            <a:pPr lvl="0"/>
            <a:r>
              <a:rPr lang="en-US" dirty="0" smtClean="0"/>
              <a:t>#</a:t>
            </a:r>
            <a:endParaRPr lang="en-US" dirty="0"/>
          </a:p>
        </p:txBody>
      </p:sp>
      <p:sp>
        <p:nvSpPr>
          <p:cNvPr id="12" name="Slide Number Placeholder 2"/>
          <p:cNvSpPr txBox="1">
            <a:spLocks/>
          </p:cNvSpPr>
          <p:nvPr userDrawn="1"/>
        </p:nvSpPr>
        <p:spPr bwMode="gray">
          <a:xfrm>
            <a:off x="11594212" y="1"/>
            <a:ext cx="597789" cy="263223"/>
          </a:xfrm>
          <a:prstGeom prst="rect">
            <a:avLst/>
          </a:prstGeom>
        </p:spPr>
        <p:txBody>
          <a:bodyPr vert="horz" lIns="65314" tIns="65314" rIns="65314" bIns="65314"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fld id="{56095604-8455-4BAB-96FE-C18C970BAFF4}" type="slidenum">
              <a:rPr lang="en-US" sz="1143" smtClean="0"/>
              <a:pPr/>
              <a:t>‹#›</a:t>
            </a:fld>
            <a:endParaRPr lang="en-US" sz="1143" dirty="0"/>
          </a:p>
        </p:txBody>
      </p:sp>
      <p:sp>
        <p:nvSpPr>
          <p:cNvPr id="13" name="Rectangle 12"/>
          <p:cNvSpPr/>
          <p:nvPr userDrawn="1"/>
        </p:nvSpPr>
        <p:spPr bwMode="gray">
          <a:xfrm>
            <a:off x="-1" y="765269"/>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15" name="Group 14"/>
          <p:cNvGrpSpPr/>
          <p:nvPr userDrawn="1"/>
        </p:nvGrpSpPr>
        <p:grpSpPr bwMode="gray">
          <a:xfrm>
            <a:off x="785257" y="400020"/>
            <a:ext cx="1913976" cy="1913973"/>
            <a:chOff x="2758573" y="886345"/>
            <a:chExt cx="1427762" cy="1427760"/>
          </a:xfrm>
        </p:grpSpPr>
        <p:sp>
          <p:nvSpPr>
            <p:cNvPr id="17" name="Octagon 16"/>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19" name="Octagon 18"/>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0" name="TextBox 19"/>
          <p:cNvSpPr txBox="1"/>
          <p:nvPr userDrawn="1"/>
        </p:nvSpPr>
        <p:spPr bwMode="gray">
          <a:xfrm>
            <a:off x="785257" y="1096802"/>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1" name="TextBox 20"/>
          <p:cNvSpPr txBox="1"/>
          <p:nvPr userDrawn="1"/>
        </p:nvSpPr>
        <p:spPr bwMode="gray">
          <a:xfrm>
            <a:off x="3223801" y="870497"/>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Divider </a:t>
            </a:r>
            <a:r>
              <a:rPr lang="en-US" sz="2000" baseline="0" dirty="0" smtClean="0">
                <a:solidFill>
                  <a:schemeClr val="bg1"/>
                </a:solidFill>
              </a:rPr>
              <a:t>layout. </a:t>
            </a:r>
            <a:endParaRPr lang="en-US" sz="2000" dirty="0" smtClean="0">
              <a:solidFill>
                <a:schemeClr val="bg1"/>
              </a:solidFill>
            </a:endParaRPr>
          </a:p>
        </p:txBody>
      </p:sp>
    </p:spTree>
    <p:extLst>
      <p:ext uri="{BB962C8B-B14F-4D97-AF65-F5344CB8AC3E}">
        <p14:creationId xmlns:p14="http://schemas.microsoft.com/office/powerpoint/2010/main" val="278214408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6" name="Title 2"/>
          <p:cNvSpPr>
            <a:spLocks noGrp="1"/>
          </p:cNvSpPr>
          <p:nvPr>
            <p:ph type="title" hasCustomPrompt="1"/>
          </p:nvPr>
        </p:nvSpPr>
        <p:spPr bwMode="gray">
          <a:xfrm>
            <a:off x="610810" y="351263"/>
            <a:ext cx="10970381" cy="498598"/>
          </a:xfrm>
        </p:spPr>
        <p:txBody>
          <a:bodyPr/>
          <a:lstStyle>
            <a:lvl1pPr>
              <a:defRPr baseline="0">
                <a:solidFill>
                  <a:schemeClr val="tx1"/>
                </a:solidFill>
              </a:defRPr>
            </a:lvl1pPr>
          </a:lstStyle>
          <a:p>
            <a:r>
              <a:rPr lang="en-US" dirty="0" smtClean="0"/>
              <a:t>Slide title – Arial 18pt bold, sentence case</a:t>
            </a:r>
          </a:p>
        </p:txBody>
      </p:sp>
      <p:sp>
        <p:nvSpPr>
          <p:cNvPr id="7" name="Text Placeholder 4"/>
          <p:cNvSpPr>
            <a:spLocks noGrp="1"/>
          </p:cNvSpPr>
          <p:nvPr>
            <p:ph type="body" sz="quarter" idx="25" hasCustomPrompt="1"/>
          </p:nvPr>
        </p:nvSpPr>
        <p:spPr bwMode="gray">
          <a:xfrm>
            <a:off x="610810" y="1026223"/>
            <a:ext cx="10972800" cy="307777"/>
          </a:xfrm>
        </p:spPr>
        <p:txBody>
          <a:bodyPr/>
          <a:lstStyle>
            <a:lvl1pPr marL="0" indent="0">
              <a:spcBef>
                <a:spcPts val="0"/>
              </a:spcBef>
              <a:buNone/>
              <a:defRPr sz="2000">
                <a:solidFill>
                  <a:schemeClr val="tx1"/>
                </a:solidFill>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dirty="0" smtClean="0"/>
              <a:t>Slide subtitle – Arial 14pt regular, sentence case</a:t>
            </a:r>
          </a:p>
        </p:txBody>
      </p:sp>
      <p:sp>
        <p:nvSpPr>
          <p:cNvPr id="9" name="Text Placeholder 4"/>
          <p:cNvSpPr>
            <a:spLocks noGrp="1"/>
          </p:cNvSpPr>
          <p:nvPr>
            <p:ph type="body" sz="quarter" idx="26" hasCustomPrompt="1"/>
          </p:nvPr>
        </p:nvSpPr>
        <p:spPr bwMode="gray">
          <a:xfrm>
            <a:off x="610809" y="65639"/>
            <a:ext cx="5573486" cy="197856"/>
          </a:xfrm>
        </p:spPr>
        <p:txBody>
          <a:bodyPr/>
          <a:lstStyle>
            <a:lvl1pPr marL="0" indent="0">
              <a:spcBef>
                <a:spcPts val="0"/>
              </a:spcBef>
              <a:buNone/>
              <a:defRPr sz="1286">
                <a:solidFill>
                  <a:schemeClr val="tx1"/>
                </a:solidFill>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dirty="0" smtClean="0"/>
              <a:t>Top kicker – Arial 9pt regular, use title case</a:t>
            </a:r>
          </a:p>
        </p:txBody>
      </p:sp>
      <p:sp>
        <p:nvSpPr>
          <p:cNvPr id="10" name="Text Placeholder 6"/>
          <p:cNvSpPr>
            <a:spLocks noGrp="1"/>
          </p:cNvSpPr>
          <p:nvPr>
            <p:ph type="body" sz="quarter" idx="27" hasCustomPrompt="1"/>
          </p:nvPr>
        </p:nvSpPr>
        <p:spPr bwMode="gray">
          <a:xfrm>
            <a:off x="9336505" y="6610496"/>
            <a:ext cx="2855495" cy="247504"/>
          </a:xfrm>
        </p:spPr>
        <p:txBody>
          <a:bodyPr rIns="45720" bIns="27432" anchor="b" anchorCtr="0"/>
          <a:lstStyle>
            <a:lvl1pPr marL="0" indent="0">
              <a:spcBef>
                <a:spcPts val="0"/>
              </a:spcBef>
              <a:buNone/>
              <a:defRPr sz="714">
                <a:solidFill>
                  <a:schemeClr val="tx1"/>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dirty="0" smtClean="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1" y="6237181"/>
            <a:ext cx="3850105" cy="219804"/>
          </a:xfrm>
        </p:spPr>
        <p:txBody>
          <a:bodyPr lIns="45720" rIns="0" bIns="0" anchor="b" anchorCtr="0"/>
          <a:lstStyle>
            <a:lvl1pPr marL="130631" indent="-130631">
              <a:spcBef>
                <a:spcPts val="143"/>
              </a:spcBef>
              <a:buClr>
                <a:schemeClr val="tx1"/>
              </a:buClr>
              <a:buFont typeface="+mj-lt"/>
              <a:buAutoNum type="arabicPeriod"/>
              <a:defRPr sz="714">
                <a:solidFill>
                  <a:schemeClr val="tx1"/>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dirty="0" smtClean="0"/>
              <a:t>Click to add footnote. Numbers appear automatically (no additional space or tab needed). Use a period at the end of each footnote. Stretch the box to the right as needed.</a:t>
            </a:r>
          </a:p>
        </p:txBody>
      </p:sp>
      <p:sp>
        <p:nvSpPr>
          <p:cNvPr id="14" name="Rectangle 13"/>
          <p:cNvSpPr/>
          <p:nvPr userDrawn="1"/>
        </p:nvSpPr>
        <p:spPr bwMode="gray">
          <a:xfrm>
            <a:off x="-1" y="2951784"/>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16" name="Group 15"/>
          <p:cNvGrpSpPr/>
          <p:nvPr userDrawn="1"/>
        </p:nvGrpSpPr>
        <p:grpSpPr bwMode="gray">
          <a:xfrm>
            <a:off x="785257" y="2586535"/>
            <a:ext cx="1913976" cy="1913973"/>
            <a:chOff x="2758573" y="886345"/>
            <a:chExt cx="1427762" cy="1427760"/>
          </a:xfrm>
        </p:grpSpPr>
        <p:sp>
          <p:nvSpPr>
            <p:cNvPr id="17" name="Octagon 16"/>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18" name="Octagon 17"/>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19" name="TextBox 18"/>
          <p:cNvSpPr txBox="1"/>
          <p:nvPr userDrawn="1"/>
        </p:nvSpPr>
        <p:spPr bwMode="gray">
          <a:xfrm>
            <a:off x="785257" y="3283317"/>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0" name="TextBox 19"/>
          <p:cNvSpPr txBox="1"/>
          <p:nvPr userDrawn="1"/>
        </p:nvSpPr>
        <p:spPr bwMode="gray">
          <a:xfrm>
            <a:off x="3223801" y="3057012"/>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Standard </a:t>
            </a:r>
            <a:r>
              <a:rPr lang="en-US" sz="2000" baseline="0" dirty="0" smtClean="0">
                <a:solidFill>
                  <a:schemeClr val="bg1"/>
                </a:solidFill>
              </a:rPr>
              <a:t>layout. </a:t>
            </a:r>
            <a:endParaRPr lang="en-US" sz="2000" dirty="0" smtClean="0">
              <a:solidFill>
                <a:schemeClr val="bg1"/>
              </a:solidFill>
            </a:endParaRPr>
          </a:p>
        </p:txBody>
      </p:sp>
    </p:spTree>
    <p:extLst>
      <p:ext uri="{BB962C8B-B14F-4D97-AF65-F5344CB8AC3E}">
        <p14:creationId xmlns:p14="http://schemas.microsoft.com/office/powerpoint/2010/main" val="390132379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Page: Top">
    <p:bg bwMode="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bwMode="gray">
          <a:xfrm>
            <a:off x="769323" y="5576066"/>
            <a:ext cx="8528682" cy="1187120"/>
          </a:xfrm>
        </p:spPr>
        <p:txBody>
          <a:bodyPr/>
          <a:lstStyle>
            <a:lvl1pPr>
              <a:defRPr sz="4286">
                <a:solidFill>
                  <a:schemeClr val="tx1"/>
                </a:solidFill>
              </a:defRPr>
            </a:lvl1pPr>
          </a:lstStyle>
          <a:p>
            <a:r>
              <a:rPr lang="en-US" dirty="0" smtClean="0"/>
              <a:t>Presentation Title – Arial 30pt Bold, Use Title Case</a:t>
            </a:r>
            <a:endParaRPr lang="en-US" dirty="0"/>
          </a:p>
        </p:txBody>
      </p:sp>
      <p:sp>
        <p:nvSpPr>
          <p:cNvPr id="4" name="Rectangle 3"/>
          <p:cNvSpPr/>
          <p:nvPr userDrawn="1"/>
        </p:nvSpPr>
        <p:spPr bwMode="gray">
          <a:xfrm>
            <a:off x="-1" y="1954871"/>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5" name="Group 4"/>
          <p:cNvGrpSpPr/>
          <p:nvPr userDrawn="1"/>
        </p:nvGrpSpPr>
        <p:grpSpPr bwMode="gray">
          <a:xfrm>
            <a:off x="785257" y="1589622"/>
            <a:ext cx="1913976" cy="1913973"/>
            <a:chOff x="2758573" y="886345"/>
            <a:chExt cx="1427762" cy="1427760"/>
          </a:xfrm>
        </p:grpSpPr>
        <p:sp>
          <p:nvSpPr>
            <p:cNvPr id="6" name="Octagon 5"/>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8" name="Octagon 7"/>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9" name="TextBox 8"/>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10" name="TextBox 9"/>
          <p:cNvSpPr txBox="1"/>
          <p:nvPr userDrawn="1"/>
        </p:nvSpPr>
        <p:spPr bwMode="gray">
          <a:xfrm>
            <a:off x="3223801" y="2060099"/>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Cover Slide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93558130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with Program">
    <p:spTree>
      <p:nvGrpSpPr>
        <p:cNvPr id="1" name=""/>
        <p:cNvGrpSpPr/>
        <p:nvPr/>
      </p:nvGrpSpPr>
      <p:grpSpPr>
        <a:xfrm>
          <a:off x="0" y="0"/>
          <a:ext cx="0" cy="0"/>
          <a:chOff x="0" y="0"/>
          <a:chExt cx="0" cy="0"/>
        </a:xfrm>
      </p:grpSpPr>
      <p:grpSp>
        <p:nvGrpSpPr>
          <p:cNvPr id="162" name="Pattern"/>
          <p:cNvGrpSpPr/>
          <p:nvPr userDrawn="1"/>
        </p:nvGrpSpPr>
        <p:grpSpPr bwMode="gray">
          <a:xfrm>
            <a:off x="5776877" y="0"/>
            <a:ext cx="6415123" cy="6857998"/>
            <a:chOff x="5776872" y="2"/>
            <a:chExt cx="6415124" cy="6857999"/>
          </a:xfrm>
        </p:grpSpPr>
        <p:sp>
          <p:nvSpPr>
            <p:cNvPr id="132" name="Freeform 131"/>
            <p:cNvSpPr>
              <a:spLocks/>
            </p:cNvSpPr>
            <p:nvPr userDrawn="1"/>
          </p:nvSpPr>
          <p:spPr bwMode="gray">
            <a:xfrm>
              <a:off x="9413923" y="6239983"/>
              <a:ext cx="802481" cy="618017"/>
            </a:xfrm>
            <a:custGeom>
              <a:avLst/>
              <a:gdLst>
                <a:gd name="connsiteX0" fmla="*/ 398244 w 802481"/>
                <a:gd name="connsiteY0" fmla="*/ 0 h 618017"/>
                <a:gd name="connsiteX1" fmla="*/ 404146 w 802481"/>
                <a:gd name="connsiteY1" fmla="*/ 0 h 618017"/>
                <a:gd name="connsiteX2" fmla="*/ 799633 w 802481"/>
                <a:gd name="connsiteY2" fmla="*/ 613609 h 618017"/>
                <a:gd name="connsiteX3" fmla="*/ 802481 w 802481"/>
                <a:gd name="connsiteY3" fmla="*/ 618017 h 618017"/>
                <a:gd name="connsiteX4" fmla="*/ 0 w 802481"/>
                <a:gd name="connsiteY4" fmla="*/ 618017 h 618017"/>
                <a:gd name="connsiteX5" fmla="*/ 2757 w 802481"/>
                <a:gd name="connsiteY5" fmla="*/ 613609 h 61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2481" h="618017">
                  <a:moveTo>
                    <a:pt x="398244" y="0"/>
                  </a:moveTo>
                  <a:lnTo>
                    <a:pt x="404146" y="0"/>
                  </a:lnTo>
                  <a:lnTo>
                    <a:pt x="799633" y="613609"/>
                  </a:lnTo>
                  <a:lnTo>
                    <a:pt x="802481" y="618017"/>
                  </a:lnTo>
                  <a:lnTo>
                    <a:pt x="0" y="618017"/>
                  </a:lnTo>
                  <a:lnTo>
                    <a:pt x="2757" y="613609"/>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61" name="Freeform 160"/>
            <p:cNvSpPr>
              <a:spLocks/>
            </p:cNvSpPr>
            <p:nvPr userDrawn="1"/>
          </p:nvSpPr>
          <p:spPr bwMode="gray">
            <a:xfrm>
              <a:off x="6232089" y="4734184"/>
              <a:ext cx="4999176" cy="2123817"/>
            </a:xfrm>
            <a:custGeom>
              <a:avLst/>
              <a:gdLst>
                <a:gd name="connsiteX0" fmla="*/ 0 w 4999176"/>
                <a:gd name="connsiteY0" fmla="*/ 0 h 2123817"/>
                <a:gd name="connsiteX1" fmla="*/ 3285978 w 4999176"/>
                <a:gd name="connsiteY1" fmla="*/ 0 h 2123817"/>
                <a:gd name="connsiteX2" fmla="*/ 3631408 w 4999176"/>
                <a:gd name="connsiteY2" fmla="*/ 0 h 2123817"/>
                <a:gd name="connsiteX3" fmla="*/ 4446621 w 4999176"/>
                <a:gd name="connsiteY3" fmla="*/ 1265198 h 2123817"/>
                <a:gd name="connsiteX4" fmla="*/ 4999176 w 4999176"/>
                <a:gd name="connsiteY4" fmla="*/ 2123817 h 2123817"/>
                <a:gd name="connsiteX5" fmla="*/ 1367118 w 4999176"/>
                <a:gd name="connsiteY5" fmla="*/ 2123817 h 212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9176" h="2123817">
                  <a:moveTo>
                    <a:pt x="0" y="0"/>
                  </a:moveTo>
                  <a:lnTo>
                    <a:pt x="3285978" y="0"/>
                  </a:lnTo>
                  <a:lnTo>
                    <a:pt x="3631408" y="0"/>
                  </a:lnTo>
                  <a:lnTo>
                    <a:pt x="4446621" y="1265198"/>
                  </a:lnTo>
                  <a:lnTo>
                    <a:pt x="4999176" y="2123817"/>
                  </a:lnTo>
                  <a:lnTo>
                    <a:pt x="1367118" y="2123817"/>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42" name="Freeform 141"/>
            <p:cNvSpPr>
              <a:spLocks/>
            </p:cNvSpPr>
            <p:nvPr userDrawn="1"/>
          </p:nvSpPr>
          <p:spPr bwMode="gray">
            <a:xfrm>
              <a:off x="11129065" y="609601"/>
              <a:ext cx="1062931" cy="1693357"/>
            </a:xfrm>
            <a:custGeom>
              <a:avLst/>
              <a:gdLst>
                <a:gd name="connsiteX0" fmla="*/ 281243 w 1062931"/>
                <a:gd name="connsiteY0" fmla="*/ 0 h 1693357"/>
                <a:gd name="connsiteX1" fmla="*/ 1038919 w 1062931"/>
                <a:gd name="connsiteY1" fmla="*/ 0 h 1693357"/>
                <a:gd name="connsiteX2" fmla="*/ 1062931 w 1062931"/>
                <a:gd name="connsiteY2" fmla="*/ 0 h 1693357"/>
                <a:gd name="connsiteX3" fmla="*/ 1062931 w 1062931"/>
                <a:gd name="connsiteY3" fmla="*/ 1693357 h 1693357"/>
                <a:gd name="connsiteX4" fmla="*/ 1038919 w 1062931"/>
                <a:gd name="connsiteY4" fmla="*/ 1693357 h 1693357"/>
                <a:gd name="connsiteX5" fmla="*/ 808048 w 1062931"/>
                <a:gd name="connsiteY5" fmla="*/ 1693357 h 1693357"/>
                <a:gd name="connsiteX6" fmla="*/ 745083 w 1062931"/>
                <a:gd name="connsiteY6" fmla="*/ 1594735 h 1693357"/>
                <a:gd name="connsiteX7" fmla="*/ 0 w 1062931"/>
                <a:gd name="connsiteY7" fmla="*/ 437503 h 16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931" h="1693357">
                  <a:moveTo>
                    <a:pt x="281243" y="0"/>
                  </a:moveTo>
                  <a:lnTo>
                    <a:pt x="1038919" y="0"/>
                  </a:lnTo>
                  <a:lnTo>
                    <a:pt x="1062931" y="0"/>
                  </a:lnTo>
                  <a:lnTo>
                    <a:pt x="1062931" y="1693357"/>
                  </a:lnTo>
                  <a:lnTo>
                    <a:pt x="1038919" y="1693357"/>
                  </a:lnTo>
                  <a:lnTo>
                    <a:pt x="808048" y="1693357"/>
                  </a:lnTo>
                  <a:lnTo>
                    <a:pt x="745083" y="1594735"/>
                  </a:lnTo>
                  <a:lnTo>
                    <a:pt x="0" y="437503"/>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3" name="Freeform 152"/>
            <p:cNvSpPr>
              <a:spLocks/>
            </p:cNvSpPr>
            <p:nvPr userDrawn="1"/>
          </p:nvSpPr>
          <p:spPr bwMode="gray">
            <a:xfrm>
              <a:off x="12016101" y="5158365"/>
              <a:ext cx="175894" cy="546740"/>
            </a:xfrm>
            <a:custGeom>
              <a:avLst/>
              <a:gdLst>
                <a:gd name="connsiteX0" fmla="*/ 175894 w 175894"/>
                <a:gd name="connsiteY0" fmla="*/ 0 h 546740"/>
                <a:gd name="connsiteX1" fmla="*/ 175894 w 175894"/>
                <a:gd name="connsiteY1" fmla="*/ 546740 h 546740"/>
                <a:gd name="connsiteX2" fmla="*/ 119512 w 175894"/>
                <a:gd name="connsiteY2" fmla="*/ 459109 h 546740"/>
                <a:gd name="connsiteX3" fmla="*/ 0 w 175894"/>
                <a:gd name="connsiteY3" fmla="*/ 273306 h 546740"/>
                <a:gd name="connsiteX4" fmla="*/ 119512 w 175894"/>
                <a:gd name="connsiteY4" fmla="*/ 87504 h 54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94" h="546740">
                  <a:moveTo>
                    <a:pt x="175894" y="0"/>
                  </a:moveTo>
                  <a:lnTo>
                    <a:pt x="175894" y="546740"/>
                  </a:lnTo>
                  <a:lnTo>
                    <a:pt x="119512" y="459109"/>
                  </a:lnTo>
                  <a:lnTo>
                    <a:pt x="0" y="273306"/>
                  </a:lnTo>
                  <a:lnTo>
                    <a:pt x="119512" y="87504"/>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5" name="Freeform 154"/>
            <p:cNvSpPr>
              <a:spLocks/>
            </p:cNvSpPr>
            <p:nvPr userDrawn="1"/>
          </p:nvSpPr>
          <p:spPr bwMode="gray">
            <a:xfrm>
              <a:off x="10857567" y="5737118"/>
              <a:ext cx="1334429" cy="1120880"/>
            </a:xfrm>
            <a:custGeom>
              <a:avLst/>
              <a:gdLst>
                <a:gd name="connsiteX0" fmla="*/ 969662 w 1334429"/>
                <a:gd name="connsiteY0" fmla="*/ 0 h 1120880"/>
                <a:gd name="connsiteX1" fmla="*/ 1308507 w 1334429"/>
                <a:gd name="connsiteY1" fmla="*/ 526182 h 1120880"/>
                <a:gd name="connsiteX2" fmla="*/ 1334429 w 1334429"/>
                <a:gd name="connsiteY2" fmla="*/ 566407 h 1120880"/>
                <a:gd name="connsiteX3" fmla="*/ 1334429 w 1334429"/>
                <a:gd name="connsiteY3" fmla="*/ 1120880 h 1120880"/>
                <a:gd name="connsiteX4" fmla="*/ 374640 w 1334429"/>
                <a:gd name="connsiteY4" fmla="*/ 1120880 h 1120880"/>
                <a:gd name="connsiteX5" fmla="*/ 0 w 1334429"/>
                <a:gd name="connsiteY5" fmla="*/ 538873 h 1120880"/>
                <a:gd name="connsiteX6" fmla="*/ 623006 w 1334429"/>
                <a:gd name="connsiteY6" fmla="*/ 538873 h 1120880"/>
                <a:gd name="connsiteX7" fmla="*/ 795846 w 1334429"/>
                <a:gd name="connsiteY7" fmla="*/ 269436 h 112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29" h="1120880">
                  <a:moveTo>
                    <a:pt x="969662" y="0"/>
                  </a:moveTo>
                  <a:lnTo>
                    <a:pt x="1308507" y="526182"/>
                  </a:lnTo>
                  <a:lnTo>
                    <a:pt x="1334429" y="566407"/>
                  </a:lnTo>
                  <a:lnTo>
                    <a:pt x="1334429" y="1120880"/>
                  </a:lnTo>
                  <a:lnTo>
                    <a:pt x="374640" y="1120880"/>
                  </a:lnTo>
                  <a:lnTo>
                    <a:pt x="0" y="538873"/>
                  </a:lnTo>
                  <a:lnTo>
                    <a:pt x="623006" y="538873"/>
                  </a:lnTo>
                  <a:lnTo>
                    <a:pt x="795846" y="269436"/>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8" name="Freeform 16"/>
            <p:cNvSpPr>
              <a:spLocks/>
            </p:cNvSpPr>
            <p:nvPr userDrawn="1"/>
          </p:nvSpPr>
          <p:spPr bwMode="gray">
            <a:xfrm>
              <a:off x="5776872" y="1439"/>
              <a:ext cx="4221435" cy="4742817"/>
            </a:xfrm>
            <a:custGeom>
              <a:avLst/>
              <a:gdLst>
                <a:gd name="T0" fmla="*/ 2616 w 4414"/>
                <a:gd name="T1" fmla="*/ 0 h 4958"/>
                <a:gd name="T2" fmla="*/ 2616 w 4414"/>
                <a:gd name="T3" fmla="*/ 0 h 4958"/>
                <a:gd name="T4" fmla="*/ 0 w 4414"/>
                <a:gd name="T5" fmla="*/ 0 h 4958"/>
                <a:gd name="T6" fmla="*/ 2616 w 4414"/>
                <a:gd name="T7" fmla="*/ 4063 h 4958"/>
                <a:gd name="T8" fmla="*/ 3123 w 4414"/>
                <a:gd name="T9" fmla="*/ 4850 h 4958"/>
                <a:gd name="T10" fmla="*/ 3193 w 4414"/>
                <a:gd name="T11" fmla="*/ 4958 h 4958"/>
                <a:gd name="T12" fmla="*/ 3262 w 4414"/>
                <a:gd name="T13" fmla="*/ 4850 h 4958"/>
                <a:gd name="T14" fmla="*/ 3801 w 4414"/>
                <a:gd name="T15" fmla="*/ 4014 h 4958"/>
                <a:gd name="T16" fmla="*/ 4414 w 4414"/>
                <a:gd name="T17" fmla="*/ 3061 h 4958"/>
                <a:gd name="T18" fmla="*/ 4194 w 4414"/>
                <a:gd name="T19" fmla="*/ 2720 h 4958"/>
                <a:gd name="T20" fmla="*/ 4186 w 4414"/>
                <a:gd name="T21" fmla="*/ 2706 h 4958"/>
                <a:gd name="T22" fmla="*/ 3801 w 4414"/>
                <a:gd name="T23" fmla="*/ 2706 h 4958"/>
                <a:gd name="T24" fmla="*/ 3660 w 4414"/>
                <a:gd name="T25" fmla="*/ 2706 h 4958"/>
                <a:gd name="T26" fmla="*/ 3801 w 4414"/>
                <a:gd name="T27" fmla="*/ 2488 h 4958"/>
                <a:gd name="T28" fmla="*/ 3923 w 4414"/>
                <a:gd name="T29" fmla="*/ 2298 h 4958"/>
                <a:gd name="T30" fmla="*/ 3921 w 4414"/>
                <a:gd name="T31" fmla="*/ 2295 h 4958"/>
                <a:gd name="T32" fmla="*/ 3925 w 4414"/>
                <a:gd name="T33" fmla="*/ 2295 h 4958"/>
                <a:gd name="T34" fmla="*/ 3985 w 4414"/>
                <a:gd name="T35" fmla="*/ 2201 h 4958"/>
                <a:gd name="T36" fmla="*/ 4147 w 4414"/>
                <a:gd name="T37" fmla="*/ 1950 h 4958"/>
                <a:gd name="T38" fmla="*/ 3540 w 4414"/>
                <a:gd name="T39" fmla="*/ 1007 h 4958"/>
                <a:gd name="T40" fmla="*/ 2891 w 4414"/>
                <a:gd name="T41" fmla="*/ 0 h 4958"/>
                <a:gd name="T42" fmla="*/ 2616 w 4414"/>
                <a:gd name="T43" fmla="*/ 0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14" h="4958">
                  <a:moveTo>
                    <a:pt x="2616" y="0"/>
                  </a:moveTo>
                  <a:lnTo>
                    <a:pt x="2616" y="0"/>
                  </a:lnTo>
                  <a:lnTo>
                    <a:pt x="0" y="0"/>
                  </a:lnTo>
                  <a:lnTo>
                    <a:pt x="2616" y="4063"/>
                  </a:lnTo>
                  <a:lnTo>
                    <a:pt x="3123" y="4850"/>
                  </a:lnTo>
                  <a:lnTo>
                    <a:pt x="3193" y="4958"/>
                  </a:lnTo>
                  <a:lnTo>
                    <a:pt x="3262" y="4850"/>
                  </a:lnTo>
                  <a:lnTo>
                    <a:pt x="3801" y="4014"/>
                  </a:lnTo>
                  <a:lnTo>
                    <a:pt x="4414" y="3061"/>
                  </a:lnTo>
                  <a:lnTo>
                    <a:pt x="4194" y="2720"/>
                  </a:lnTo>
                  <a:lnTo>
                    <a:pt x="4186" y="2706"/>
                  </a:lnTo>
                  <a:lnTo>
                    <a:pt x="3801" y="2706"/>
                  </a:lnTo>
                  <a:lnTo>
                    <a:pt x="3660" y="2706"/>
                  </a:lnTo>
                  <a:lnTo>
                    <a:pt x="3801" y="2488"/>
                  </a:lnTo>
                  <a:lnTo>
                    <a:pt x="3923" y="2298"/>
                  </a:lnTo>
                  <a:lnTo>
                    <a:pt x="3921" y="2295"/>
                  </a:lnTo>
                  <a:lnTo>
                    <a:pt x="3925" y="2295"/>
                  </a:lnTo>
                  <a:lnTo>
                    <a:pt x="3985" y="2201"/>
                  </a:lnTo>
                  <a:lnTo>
                    <a:pt x="4147" y="1950"/>
                  </a:lnTo>
                  <a:lnTo>
                    <a:pt x="3540" y="1007"/>
                  </a:lnTo>
                  <a:lnTo>
                    <a:pt x="2891" y="0"/>
                  </a:lnTo>
                  <a:lnTo>
                    <a:pt x="2616" y="0"/>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7"/>
            <p:cNvSpPr>
              <a:spLocks/>
            </p:cNvSpPr>
            <p:nvPr userDrawn="1"/>
          </p:nvSpPr>
          <p:spPr bwMode="gray">
            <a:xfrm>
              <a:off x="10532283" y="1439"/>
              <a:ext cx="413076" cy="319883"/>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56"/>
            <p:cNvSpPr>
              <a:spLocks/>
            </p:cNvSpPr>
            <p:nvPr userDrawn="1"/>
          </p:nvSpPr>
          <p:spPr bwMode="gray">
            <a:xfrm>
              <a:off x="10738821" y="2"/>
              <a:ext cx="1453174" cy="1051761"/>
            </a:xfrm>
            <a:custGeom>
              <a:avLst/>
              <a:gdLst>
                <a:gd name="connsiteX0" fmla="*/ 207628 w 1453174"/>
                <a:gd name="connsiteY0" fmla="*/ 0 h 1051761"/>
                <a:gd name="connsiteX1" fmla="*/ 1453174 w 1453174"/>
                <a:gd name="connsiteY1" fmla="*/ 0 h 1051761"/>
                <a:gd name="connsiteX2" fmla="*/ 1453174 w 1453174"/>
                <a:gd name="connsiteY2" fmla="*/ 652985 h 1051761"/>
                <a:gd name="connsiteX3" fmla="*/ 1416881 w 1453174"/>
                <a:gd name="connsiteY3" fmla="*/ 652985 h 1051761"/>
                <a:gd name="connsiteX4" fmla="*/ 726605 w 1453174"/>
                <a:gd name="connsiteY4" fmla="*/ 652985 h 1051761"/>
                <a:gd name="connsiteX5" fmla="*/ 470381 w 1453174"/>
                <a:gd name="connsiteY5" fmla="*/ 1051761 h 1051761"/>
                <a:gd name="connsiteX6" fmla="*/ 0 w 1453174"/>
                <a:gd name="connsiteY6" fmla="*/ 322105 h 1051761"/>
                <a:gd name="connsiteX7" fmla="*/ 206509 w 1453174"/>
                <a:gd name="connsiteY7" fmla="*/ 1745 h 105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174" h="1051761">
                  <a:moveTo>
                    <a:pt x="207628" y="0"/>
                  </a:moveTo>
                  <a:lnTo>
                    <a:pt x="1453174" y="0"/>
                  </a:lnTo>
                  <a:lnTo>
                    <a:pt x="1453174" y="652985"/>
                  </a:lnTo>
                  <a:lnTo>
                    <a:pt x="1416881" y="652985"/>
                  </a:lnTo>
                  <a:lnTo>
                    <a:pt x="726605" y="652985"/>
                  </a:lnTo>
                  <a:lnTo>
                    <a:pt x="470381" y="1051761"/>
                  </a:lnTo>
                  <a:lnTo>
                    <a:pt x="0" y="322105"/>
                  </a:lnTo>
                  <a:lnTo>
                    <a:pt x="206509" y="174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02" name="Freeform 20"/>
            <p:cNvSpPr>
              <a:spLocks/>
            </p:cNvSpPr>
            <p:nvPr userDrawn="1"/>
          </p:nvSpPr>
          <p:spPr bwMode="gray">
            <a:xfrm>
              <a:off x="8542466" y="1439"/>
              <a:ext cx="2196355" cy="1866399"/>
            </a:xfrm>
            <a:custGeom>
              <a:avLst/>
              <a:gdLst>
                <a:gd name="T0" fmla="*/ 2080 w 2296"/>
                <a:gd name="T1" fmla="*/ 0 h 1950"/>
                <a:gd name="T2" fmla="*/ 2080 w 2296"/>
                <a:gd name="T3" fmla="*/ 0 h 1950"/>
                <a:gd name="T4" fmla="*/ 649 w 2296"/>
                <a:gd name="T5" fmla="*/ 0 h 1950"/>
                <a:gd name="T6" fmla="*/ 0 w 2296"/>
                <a:gd name="T7" fmla="*/ 0 h 1950"/>
                <a:gd name="T8" fmla="*/ 649 w 2296"/>
                <a:gd name="T9" fmla="*/ 1007 h 1950"/>
                <a:gd name="T10" fmla="*/ 1256 w 2296"/>
                <a:gd name="T11" fmla="*/ 1950 h 1950"/>
                <a:gd name="T12" fmla="*/ 2296 w 2296"/>
                <a:gd name="T13" fmla="*/ 335 h 1950"/>
                <a:gd name="T14" fmla="*/ 2080 w 2296"/>
                <a:gd name="T15" fmla="*/ 0 h 19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6" h="1950">
                  <a:moveTo>
                    <a:pt x="2080" y="0"/>
                  </a:moveTo>
                  <a:lnTo>
                    <a:pt x="2080" y="0"/>
                  </a:lnTo>
                  <a:lnTo>
                    <a:pt x="649" y="0"/>
                  </a:lnTo>
                  <a:lnTo>
                    <a:pt x="0" y="0"/>
                  </a:lnTo>
                  <a:lnTo>
                    <a:pt x="649" y="1007"/>
                  </a:lnTo>
                  <a:lnTo>
                    <a:pt x="1256" y="1950"/>
                  </a:lnTo>
                  <a:lnTo>
                    <a:pt x="2296" y="335"/>
                  </a:lnTo>
                  <a:lnTo>
                    <a:pt x="208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1"/>
            <p:cNvSpPr>
              <a:spLocks/>
            </p:cNvSpPr>
            <p:nvPr userDrawn="1"/>
          </p:nvSpPr>
          <p:spPr bwMode="gray">
            <a:xfrm>
              <a:off x="9743913" y="321322"/>
              <a:ext cx="2201393" cy="1876474"/>
            </a:xfrm>
            <a:custGeom>
              <a:avLst/>
              <a:gdLst>
                <a:gd name="T0" fmla="*/ 2242 w 2302"/>
                <a:gd name="T1" fmla="*/ 1866 h 1960"/>
                <a:gd name="T2" fmla="*/ 2242 w 2302"/>
                <a:gd name="T3" fmla="*/ 1866 h 1960"/>
                <a:gd name="T4" fmla="*/ 1532 w 2302"/>
                <a:gd name="T5" fmla="*/ 763 h 1960"/>
                <a:gd name="T6" fmla="*/ 1040 w 2302"/>
                <a:gd name="T7" fmla="*/ 0 h 1960"/>
                <a:gd name="T8" fmla="*/ 0 w 2302"/>
                <a:gd name="T9" fmla="*/ 1615 h 1960"/>
                <a:gd name="T10" fmla="*/ 162 w 2302"/>
                <a:gd name="T11" fmla="*/ 1866 h 1960"/>
                <a:gd name="T12" fmla="*/ 222 w 2302"/>
                <a:gd name="T13" fmla="*/ 1960 h 1960"/>
                <a:gd name="T14" fmla="*/ 761 w 2302"/>
                <a:gd name="T15" fmla="*/ 1960 h 1960"/>
                <a:gd name="T16" fmla="*/ 2302 w 2302"/>
                <a:gd name="T17" fmla="*/ 1960 h 1960"/>
                <a:gd name="T18" fmla="*/ 2242 w 2302"/>
                <a:gd name="T19" fmla="*/ 186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2" h="1960">
                  <a:moveTo>
                    <a:pt x="2242" y="1866"/>
                  </a:moveTo>
                  <a:lnTo>
                    <a:pt x="2242" y="1866"/>
                  </a:lnTo>
                  <a:lnTo>
                    <a:pt x="1532" y="763"/>
                  </a:lnTo>
                  <a:lnTo>
                    <a:pt x="1040" y="0"/>
                  </a:lnTo>
                  <a:lnTo>
                    <a:pt x="0" y="1615"/>
                  </a:lnTo>
                  <a:lnTo>
                    <a:pt x="162" y="1866"/>
                  </a:lnTo>
                  <a:lnTo>
                    <a:pt x="222" y="1960"/>
                  </a:lnTo>
                  <a:lnTo>
                    <a:pt x="761" y="1960"/>
                  </a:lnTo>
                  <a:lnTo>
                    <a:pt x="2302" y="1960"/>
                  </a:lnTo>
                  <a:lnTo>
                    <a:pt x="2242" y="1866"/>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2"/>
            <p:cNvSpPr>
              <a:spLocks/>
            </p:cNvSpPr>
            <p:nvPr userDrawn="1"/>
          </p:nvSpPr>
          <p:spPr bwMode="gray">
            <a:xfrm>
              <a:off x="9527300" y="2197795"/>
              <a:ext cx="2520" cy="2520"/>
            </a:xfrm>
            <a:custGeom>
              <a:avLst/>
              <a:gdLst>
                <a:gd name="T0" fmla="*/ 0 w 4"/>
                <a:gd name="T1" fmla="*/ 0 h 3"/>
                <a:gd name="T2" fmla="*/ 0 w 4"/>
                <a:gd name="T3" fmla="*/ 0 h 3"/>
                <a:gd name="T4" fmla="*/ 2 w 4"/>
                <a:gd name="T5" fmla="*/ 3 h 3"/>
                <a:gd name="T6" fmla="*/ 4 w 4"/>
                <a:gd name="T7" fmla="*/ 0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0" y="0"/>
                  </a:lnTo>
                  <a:lnTo>
                    <a:pt x="2" y="3"/>
                  </a:lnTo>
                  <a:lnTo>
                    <a:pt x="4" y="0"/>
                  </a:lnTo>
                  <a:lnTo>
                    <a:pt x="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3"/>
            <p:cNvSpPr>
              <a:spLocks/>
            </p:cNvSpPr>
            <p:nvPr userDrawn="1"/>
          </p:nvSpPr>
          <p:spPr bwMode="gray">
            <a:xfrm>
              <a:off x="9779176" y="2590720"/>
              <a:ext cx="433226" cy="340033"/>
            </a:xfrm>
            <a:custGeom>
              <a:avLst/>
              <a:gdLst>
                <a:gd name="T0" fmla="*/ 448 w 452"/>
                <a:gd name="T1" fmla="*/ 0 h 355"/>
                <a:gd name="T2" fmla="*/ 448 w 452"/>
                <a:gd name="T3" fmla="*/ 0 h 355"/>
                <a:gd name="T4" fmla="*/ 0 w 452"/>
                <a:gd name="T5" fmla="*/ 0 h 355"/>
                <a:gd name="T6" fmla="*/ 8 w 452"/>
                <a:gd name="T7" fmla="*/ 14 h 355"/>
                <a:gd name="T8" fmla="*/ 228 w 452"/>
                <a:gd name="T9" fmla="*/ 355 h 355"/>
                <a:gd name="T10" fmla="*/ 448 w 452"/>
                <a:gd name="T11" fmla="*/ 14 h 355"/>
                <a:gd name="T12" fmla="*/ 452 w 452"/>
                <a:gd name="T13" fmla="*/ 7 h 355"/>
                <a:gd name="T14" fmla="*/ 448 w 452"/>
                <a:gd name="T15" fmla="*/ 0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2" h="355">
                  <a:moveTo>
                    <a:pt x="448" y="0"/>
                  </a:moveTo>
                  <a:lnTo>
                    <a:pt x="448" y="0"/>
                  </a:lnTo>
                  <a:lnTo>
                    <a:pt x="0" y="0"/>
                  </a:lnTo>
                  <a:lnTo>
                    <a:pt x="8" y="14"/>
                  </a:lnTo>
                  <a:lnTo>
                    <a:pt x="228" y="355"/>
                  </a:lnTo>
                  <a:lnTo>
                    <a:pt x="448" y="14"/>
                  </a:lnTo>
                  <a:lnTo>
                    <a:pt x="452" y="7"/>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4"/>
            <p:cNvSpPr>
              <a:spLocks/>
            </p:cNvSpPr>
            <p:nvPr userDrawn="1"/>
          </p:nvSpPr>
          <p:spPr bwMode="gray">
            <a:xfrm>
              <a:off x="9998307" y="2598277"/>
              <a:ext cx="1589336" cy="2133387"/>
            </a:xfrm>
            <a:custGeom>
              <a:avLst/>
              <a:gdLst>
                <a:gd name="T0" fmla="*/ 1601 w 1661"/>
                <a:gd name="T1" fmla="*/ 2137 h 2231"/>
                <a:gd name="T2" fmla="*/ 1601 w 1661"/>
                <a:gd name="T3" fmla="*/ 2137 h 2231"/>
                <a:gd name="T4" fmla="*/ 228 w 1661"/>
                <a:gd name="T5" fmla="*/ 7 h 2231"/>
                <a:gd name="T6" fmla="*/ 224 w 1661"/>
                <a:gd name="T7" fmla="*/ 0 h 2231"/>
                <a:gd name="T8" fmla="*/ 220 w 1661"/>
                <a:gd name="T9" fmla="*/ 7 h 2231"/>
                <a:gd name="T10" fmla="*/ 0 w 1661"/>
                <a:gd name="T11" fmla="*/ 348 h 2231"/>
                <a:gd name="T12" fmla="*/ 1152 w 1661"/>
                <a:gd name="T13" fmla="*/ 2137 h 2231"/>
                <a:gd name="T14" fmla="*/ 1213 w 1661"/>
                <a:gd name="T15" fmla="*/ 2231 h 2231"/>
                <a:gd name="T16" fmla="*/ 1661 w 1661"/>
                <a:gd name="T17" fmla="*/ 2231 h 2231"/>
                <a:gd name="T18" fmla="*/ 1601 w 1661"/>
                <a:gd name="T19" fmla="*/ 2137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1" h="2231">
                  <a:moveTo>
                    <a:pt x="1601" y="2137"/>
                  </a:moveTo>
                  <a:lnTo>
                    <a:pt x="1601" y="2137"/>
                  </a:lnTo>
                  <a:lnTo>
                    <a:pt x="228" y="7"/>
                  </a:lnTo>
                  <a:lnTo>
                    <a:pt x="224" y="0"/>
                  </a:lnTo>
                  <a:lnTo>
                    <a:pt x="220" y="7"/>
                  </a:lnTo>
                  <a:lnTo>
                    <a:pt x="0" y="348"/>
                  </a:lnTo>
                  <a:lnTo>
                    <a:pt x="1152" y="2137"/>
                  </a:lnTo>
                  <a:lnTo>
                    <a:pt x="1213" y="2231"/>
                  </a:lnTo>
                  <a:lnTo>
                    <a:pt x="1661" y="2231"/>
                  </a:lnTo>
                  <a:lnTo>
                    <a:pt x="1601" y="2137"/>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25"/>
            <p:cNvSpPr>
              <a:spLocks/>
            </p:cNvSpPr>
            <p:nvPr userDrawn="1"/>
          </p:nvSpPr>
          <p:spPr bwMode="gray">
            <a:xfrm>
              <a:off x="9529818" y="2197795"/>
              <a:ext cx="680064" cy="392926"/>
            </a:xfrm>
            <a:custGeom>
              <a:avLst/>
              <a:gdLst>
                <a:gd name="T0" fmla="*/ 446 w 711"/>
                <a:gd name="T1" fmla="*/ 0 h 411"/>
                <a:gd name="T2" fmla="*/ 446 w 711"/>
                <a:gd name="T3" fmla="*/ 0 h 411"/>
                <a:gd name="T4" fmla="*/ 2 w 711"/>
                <a:gd name="T5" fmla="*/ 0 h 411"/>
                <a:gd name="T6" fmla="*/ 0 w 711"/>
                <a:gd name="T7" fmla="*/ 3 h 411"/>
                <a:gd name="T8" fmla="*/ 263 w 711"/>
                <a:gd name="T9" fmla="*/ 411 h 411"/>
                <a:gd name="T10" fmla="*/ 711 w 711"/>
                <a:gd name="T11" fmla="*/ 411 h 411"/>
                <a:gd name="T12" fmla="*/ 446 w 711"/>
                <a:gd name="T13" fmla="*/ 0 h 411"/>
              </a:gdLst>
              <a:ahLst/>
              <a:cxnLst>
                <a:cxn ang="0">
                  <a:pos x="T0" y="T1"/>
                </a:cxn>
                <a:cxn ang="0">
                  <a:pos x="T2" y="T3"/>
                </a:cxn>
                <a:cxn ang="0">
                  <a:pos x="T4" y="T5"/>
                </a:cxn>
                <a:cxn ang="0">
                  <a:pos x="T6" y="T7"/>
                </a:cxn>
                <a:cxn ang="0">
                  <a:pos x="T8" y="T9"/>
                </a:cxn>
                <a:cxn ang="0">
                  <a:pos x="T10" y="T11"/>
                </a:cxn>
                <a:cxn ang="0">
                  <a:pos x="T12" y="T13"/>
                </a:cxn>
              </a:cxnLst>
              <a:rect l="0" t="0" r="r" b="b"/>
              <a:pathLst>
                <a:path w="711" h="411">
                  <a:moveTo>
                    <a:pt x="446" y="0"/>
                  </a:moveTo>
                  <a:lnTo>
                    <a:pt x="446" y="0"/>
                  </a:lnTo>
                  <a:lnTo>
                    <a:pt x="2" y="0"/>
                  </a:lnTo>
                  <a:lnTo>
                    <a:pt x="0" y="3"/>
                  </a:lnTo>
                  <a:lnTo>
                    <a:pt x="263" y="411"/>
                  </a:lnTo>
                  <a:lnTo>
                    <a:pt x="711" y="411"/>
                  </a:lnTo>
                  <a:lnTo>
                    <a:pt x="446"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45"/>
            <p:cNvSpPr>
              <a:spLocks/>
            </p:cNvSpPr>
            <p:nvPr userDrawn="1"/>
          </p:nvSpPr>
          <p:spPr bwMode="gray">
            <a:xfrm>
              <a:off x="9955489" y="2197794"/>
              <a:ext cx="2236506" cy="2604425"/>
            </a:xfrm>
            <a:custGeom>
              <a:avLst/>
              <a:gdLst>
                <a:gd name="connsiteX0" fmla="*/ 0 w 2236506"/>
                <a:gd name="connsiteY0" fmla="*/ 0 h 2604425"/>
                <a:gd name="connsiteX1" fmla="*/ 529624 w 2236506"/>
                <a:gd name="connsiteY1" fmla="*/ 0 h 2604425"/>
                <a:gd name="connsiteX2" fmla="*/ 2043817 w 2236506"/>
                <a:gd name="connsiteY2" fmla="*/ 0 h 2604425"/>
                <a:gd name="connsiteX3" fmla="*/ 2236506 w 2236506"/>
                <a:gd name="connsiteY3" fmla="*/ 299717 h 2604425"/>
                <a:gd name="connsiteX4" fmla="*/ 2236506 w 2236506"/>
                <a:gd name="connsiteY4" fmla="*/ 2604425 h 2604425"/>
                <a:gd name="connsiteX5" fmla="*/ 1676323 w 2236506"/>
                <a:gd name="connsiteY5" fmla="*/ 2604425 h 2604425"/>
                <a:gd name="connsiteX6" fmla="*/ 1617367 w 2236506"/>
                <a:gd name="connsiteY6" fmla="*/ 2512007 h 2604425"/>
                <a:gd name="connsiteX7" fmla="*/ 268251 w 2236506"/>
                <a:gd name="connsiteY7" fmla="*/ 417849 h 2604425"/>
                <a:gd name="connsiteX8" fmla="*/ 264321 w 2236506"/>
                <a:gd name="connsiteY8" fmla="*/ 410966 h 2604425"/>
                <a:gd name="connsiteX9" fmla="*/ 260390 w 2236506"/>
                <a:gd name="connsiteY9" fmla="*/ 404084 h 26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06" h="2604425">
                  <a:moveTo>
                    <a:pt x="0" y="0"/>
                  </a:moveTo>
                  <a:lnTo>
                    <a:pt x="529624" y="0"/>
                  </a:lnTo>
                  <a:lnTo>
                    <a:pt x="2043817" y="0"/>
                  </a:lnTo>
                  <a:lnTo>
                    <a:pt x="2236506" y="299717"/>
                  </a:lnTo>
                  <a:lnTo>
                    <a:pt x="2236506" y="2604425"/>
                  </a:lnTo>
                  <a:lnTo>
                    <a:pt x="1676323" y="2604425"/>
                  </a:lnTo>
                  <a:lnTo>
                    <a:pt x="1617367" y="2512007"/>
                  </a:lnTo>
                  <a:lnTo>
                    <a:pt x="268251" y="417849"/>
                  </a:lnTo>
                  <a:lnTo>
                    <a:pt x="264321" y="410966"/>
                  </a:lnTo>
                  <a:lnTo>
                    <a:pt x="260390" y="40408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1" name="Freeform 150"/>
            <p:cNvSpPr>
              <a:spLocks/>
            </p:cNvSpPr>
            <p:nvPr userDrawn="1"/>
          </p:nvSpPr>
          <p:spPr bwMode="gray">
            <a:xfrm>
              <a:off x="11824406" y="5431877"/>
              <a:ext cx="367589" cy="904710"/>
            </a:xfrm>
            <a:custGeom>
              <a:avLst/>
              <a:gdLst>
                <a:gd name="connsiteX0" fmla="*/ 213977 w 367589"/>
                <a:gd name="connsiteY0" fmla="*/ 0 h 904710"/>
                <a:gd name="connsiteX1" fmla="*/ 331473 w 367589"/>
                <a:gd name="connsiteY1" fmla="*/ 182724 h 904710"/>
                <a:gd name="connsiteX2" fmla="*/ 367589 w 367589"/>
                <a:gd name="connsiteY2" fmla="*/ 238874 h 904710"/>
                <a:gd name="connsiteX3" fmla="*/ 367589 w 367589"/>
                <a:gd name="connsiteY3" fmla="*/ 904710 h 904710"/>
                <a:gd name="connsiteX4" fmla="*/ 331473 w 367589"/>
                <a:gd name="connsiteY4" fmla="*/ 848567 h 904710"/>
                <a:gd name="connsiteX5" fmla="*/ 0 w 367589"/>
                <a:gd name="connsiteY5" fmla="*/ 332921 h 90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89" h="904710">
                  <a:moveTo>
                    <a:pt x="213977" y="0"/>
                  </a:moveTo>
                  <a:lnTo>
                    <a:pt x="331473" y="182724"/>
                  </a:lnTo>
                  <a:lnTo>
                    <a:pt x="367589" y="238874"/>
                  </a:lnTo>
                  <a:lnTo>
                    <a:pt x="367589" y="904710"/>
                  </a:lnTo>
                  <a:lnTo>
                    <a:pt x="331473" y="848567"/>
                  </a:lnTo>
                  <a:lnTo>
                    <a:pt x="0" y="332921"/>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1" name="Freeform 29"/>
            <p:cNvSpPr>
              <a:spLocks/>
            </p:cNvSpPr>
            <p:nvPr userDrawn="1"/>
          </p:nvSpPr>
          <p:spPr bwMode="gray">
            <a:xfrm>
              <a:off x="11159454" y="4731663"/>
              <a:ext cx="879047" cy="1032690"/>
            </a:xfrm>
            <a:custGeom>
              <a:avLst/>
              <a:gdLst>
                <a:gd name="T0" fmla="*/ 448 w 919"/>
                <a:gd name="T1" fmla="*/ 0 h 1080"/>
                <a:gd name="T2" fmla="*/ 448 w 919"/>
                <a:gd name="T3" fmla="*/ 0 h 1080"/>
                <a:gd name="T4" fmla="*/ 0 w 919"/>
                <a:gd name="T5" fmla="*/ 0 h 1080"/>
                <a:gd name="T6" fmla="*/ 695 w 919"/>
                <a:gd name="T7" fmla="*/ 1080 h 1080"/>
                <a:gd name="T8" fmla="*/ 919 w 919"/>
                <a:gd name="T9" fmla="*/ 732 h 1080"/>
                <a:gd name="T10" fmla="*/ 448 w 919"/>
                <a:gd name="T11" fmla="*/ 0 h 1080"/>
              </a:gdLst>
              <a:ahLst/>
              <a:cxnLst>
                <a:cxn ang="0">
                  <a:pos x="T0" y="T1"/>
                </a:cxn>
                <a:cxn ang="0">
                  <a:pos x="T2" y="T3"/>
                </a:cxn>
                <a:cxn ang="0">
                  <a:pos x="T4" y="T5"/>
                </a:cxn>
                <a:cxn ang="0">
                  <a:pos x="T6" y="T7"/>
                </a:cxn>
                <a:cxn ang="0">
                  <a:pos x="T8" y="T9"/>
                </a:cxn>
                <a:cxn ang="0">
                  <a:pos x="T10" y="T11"/>
                </a:cxn>
              </a:cxnLst>
              <a:rect l="0" t="0" r="r" b="b"/>
              <a:pathLst>
                <a:path w="919" h="1080">
                  <a:moveTo>
                    <a:pt x="448" y="0"/>
                  </a:moveTo>
                  <a:lnTo>
                    <a:pt x="448" y="0"/>
                  </a:lnTo>
                  <a:lnTo>
                    <a:pt x="0" y="0"/>
                  </a:lnTo>
                  <a:lnTo>
                    <a:pt x="695" y="1080"/>
                  </a:lnTo>
                  <a:lnTo>
                    <a:pt x="919" y="732"/>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48"/>
            <p:cNvSpPr>
              <a:spLocks/>
            </p:cNvSpPr>
            <p:nvPr userDrawn="1"/>
          </p:nvSpPr>
          <p:spPr bwMode="gray">
            <a:xfrm>
              <a:off x="11587643" y="4731663"/>
              <a:ext cx="604352" cy="700214"/>
            </a:xfrm>
            <a:custGeom>
              <a:avLst/>
              <a:gdLst>
                <a:gd name="connsiteX0" fmla="*/ 0 w 604352"/>
                <a:gd name="connsiteY0" fmla="*/ 0 h 700214"/>
                <a:gd name="connsiteX1" fmla="*/ 567994 w 604352"/>
                <a:gd name="connsiteY1" fmla="*/ 0 h 700214"/>
                <a:gd name="connsiteX2" fmla="*/ 604352 w 604352"/>
                <a:gd name="connsiteY2" fmla="*/ 0 h 700214"/>
                <a:gd name="connsiteX3" fmla="*/ 604352 w 604352"/>
                <a:gd name="connsiteY3" fmla="*/ 461127 h 700214"/>
                <a:gd name="connsiteX4" fmla="*/ 567994 w 604352"/>
                <a:gd name="connsiteY4" fmla="*/ 517508 h 700214"/>
                <a:gd name="connsiteX5" fmla="*/ 450379 w 604352"/>
                <a:gd name="connsiteY5" fmla="*/ 700214 h 7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52" h="700214">
                  <a:moveTo>
                    <a:pt x="0" y="0"/>
                  </a:moveTo>
                  <a:lnTo>
                    <a:pt x="567994" y="0"/>
                  </a:lnTo>
                  <a:lnTo>
                    <a:pt x="604352" y="0"/>
                  </a:lnTo>
                  <a:lnTo>
                    <a:pt x="604352" y="461127"/>
                  </a:lnTo>
                  <a:lnTo>
                    <a:pt x="567994" y="517508"/>
                  </a:lnTo>
                  <a:lnTo>
                    <a:pt x="450379" y="700214"/>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5" name="Freeform 33"/>
            <p:cNvSpPr>
              <a:spLocks/>
            </p:cNvSpPr>
            <p:nvPr userDrawn="1"/>
          </p:nvSpPr>
          <p:spPr bwMode="gray">
            <a:xfrm>
              <a:off x="10348415" y="4731663"/>
              <a:ext cx="1475991" cy="1561629"/>
            </a:xfrm>
            <a:custGeom>
              <a:avLst/>
              <a:gdLst>
                <a:gd name="T0" fmla="*/ 1188 w 1543"/>
                <a:gd name="T1" fmla="*/ 1632 h 1632"/>
                <a:gd name="T2" fmla="*/ 1188 w 1543"/>
                <a:gd name="T3" fmla="*/ 1632 h 1632"/>
                <a:gd name="T4" fmla="*/ 1365 w 1543"/>
                <a:gd name="T5" fmla="*/ 1356 h 1632"/>
                <a:gd name="T6" fmla="*/ 1543 w 1543"/>
                <a:gd name="T7" fmla="*/ 1080 h 1632"/>
                <a:gd name="T8" fmla="*/ 848 w 1543"/>
                <a:gd name="T9" fmla="*/ 0 h 1632"/>
                <a:gd name="T10" fmla="*/ 500 w 1543"/>
                <a:gd name="T11" fmla="*/ 0 h 1632"/>
                <a:gd name="T12" fmla="*/ 0 w 1543"/>
                <a:gd name="T13" fmla="*/ 777 h 1632"/>
                <a:gd name="T14" fmla="*/ 550 w 1543"/>
                <a:gd name="T15" fmla="*/ 1632 h 1632"/>
                <a:gd name="T16" fmla="*/ 1188 w 1543"/>
                <a:gd name="T17" fmla="*/ 1632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3" h="1632">
                  <a:moveTo>
                    <a:pt x="1188" y="1632"/>
                  </a:moveTo>
                  <a:lnTo>
                    <a:pt x="1188" y="1632"/>
                  </a:lnTo>
                  <a:lnTo>
                    <a:pt x="1365" y="1356"/>
                  </a:lnTo>
                  <a:lnTo>
                    <a:pt x="1543" y="1080"/>
                  </a:lnTo>
                  <a:lnTo>
                    <a:pt x="848" y="0"/>
                  </a:lnTo>
                  <a:lnTo>
                    <a:pt x="500" y="0"/>
                  </a:lnTo>
                  <a:lnTo>
                    <a:pt x="0" y="777"/>
                  </a:lnTo>
                  <a:lnTo>
                    <a:pt x="550" y="1632"/>
                  </a:lnTo>
                  <a:lnTo>
                    <a:pt x="1188" y="1632"/>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34"/>
            <p:cNvSpPr>
              <a:spLocks/>
            </p:cNvSpPr>
            <p:nvPr userDrawn="1"/>
          </p:nvSpPr>
          <p:spPr bwMode="gray">
            <a:xfrm>
              <a:off x="11653130" y="5764353"/>
              <a:ext cx="171275" cy="264470"/>
            </a:xfrm>
            <a:custGeom>
              <a:avLst/>
              <a:gdLst>
                <a:gd name="T0" fmla="*/ 0 w 178"/>
                <a:gd name="T1" fmla="*/ 276 h 276"/>
                <a:gd name="T2" fmla="*/ 0 w 178"/>
                <a:gd name="T3" fmla="*/ 276 h 276"/>
                <a:gd name="T4" fmla="*/ 178 w 178"/>
                <a:gd name="T5" fmla="*/ 0 h 276"/>
                <a:gd name="T6" fmla="*/ 0 w 178"/>
                <a:gd name="T7" fmla="*/ 276 h 276"/>
              </a:gdLst>
              <a:ahLst/>
              <a:cxnLst>
                <a:cxn ang="0">
                  <a:pos x="T0" y="T1"/>
                </a:cxn>
                <a:cxn ang="0">
                  <a:pos x="T2" y="T3"/>
                </a:cxn>
                <a:cxn ang="0">
                  <a:pos x="T4" y="T5"/>
                </a:cxn>
                <a:cxn ang="0">
                  <a:pos x="T6" y="T7"/>
                </a:cxn>
              </a:cxnLst>
              <a:rect l="0" t="0" r="r" b="b"/>
              <a:pathLst>
                <a:path w="178" h="276">
                  <a:moveTo>
                    <a:pt x="0" y="276"/>
                  </a:moveTo>
                  <a:lnTo>
                    <a:pt x="0" y="276"/>
                  </a:lnTo>
                  <a:lnTo>
                    <a:pt x="178" y="0"/>
                  </a:lnTo>
                  <a:lnTo>
                    <a:pt x="0" y="27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36"/>
            <p:cNvSpPr>
              <a:spLocks/>
            </p:cNvSpPr>
            <p:nvPr userDrawn="1"/>
          </p:nvSpPr>
          <p:spPr bwMode="gray">
            <a:xfrm>
              <a:off x="7834696" y="4744257"/>
              <a:ext cx="1989817" cy="1549036"/>
            </a:xfrm>
            <a:custGeom>
              <a:avLst/>
              <a:gdLst>
                <a:gd name="T0" fmla="*/ 2077 w 2080"/>
                <a:gd name="T1" fmla="*/ 1618 h 1618"/>
                <a:gd name="T2" fmla="*/ 2077 w 2080"/>
                <a:gd name="T3" fmla="*/ 1618 h 1618"/>
                <a:gd name="T4" fmla="*/ 2080 w 2080"/>
                <a:gd name="T5" fmla="*/ 1613 h 1618"/>
                <a:gd name="T6" fmla="*/ 1650 w 2080"/>
                <a:gd name="T7" fmla="*/ 944 h 1618"/>
                <a:gd name="T8" fmla="*/ 1042 w 2080"/>
                <a:gd name="T9" fmla="*/ 0 h 1618"/>
                <a:gd name="T10" fmla="*/ 465 w 2080"/>
                <a:gd name="T11" fmla="*/ 895 h 1618"/>
                <a:gd name="T12" fmla="*/ 0 w 2080"/>
                <a:gd name="T13" fmla="*/ 1618 h 1618"/>
                <a:gd name="T14" fmla="*/ 465 w 2080"/>
                <a:gd name="T15" fmla="*/ 1618 h 1618"/>
                <a:gd name="T16" fmla="*/ 1650 w 2080"/>
                <a:gd name="T17" fmla="*/ 1618 h 1618"/>
                <a:gd name="T18" fmla="*/ 2077 w 2080"/>
                <a:gd name="T19" fmla="*/ 161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0" h="1618">
                  <a:moveTo>
                    <a:pt x="2077" y="1618"/>
                  </a:moveTo>
                  <a:lnTo>
                    <a:pt x="2077" y="1618"/>
                  </a:lnTo>
                  <a:lnTo>
                    <a:pt x="2080" y="1613"/>
                  </a:lnTo>
                  <a:lnTo>
                    <a:pt x="1650" y="944"/>
                  </a:lnTo>
                  <a:lnTo>
                    <a:pt x="1042" y="0"/>
                  </a:lnTo>
                  <a:lnTo>
                    <a:pt x="465" y="895"/>
                  </a:lnTo>
                  <a:lnTo>
                    <a:pt x="0" y="1618"/>
                  </a:lnTo>
                  <a:lnTo>
                    <a:pt x="465" y="1618"/>
                  </a:lnTo>
                  <a:lnTo>
                    <a:pt x="1650" y="1618"/>
                  </a:lnTo>
                  <a:lnTo>
                    <a:pt x="2077" y="161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37"/>
            <p:cNvSpPr>
              <a:spLocks/>
            </p:cNvSpPr>
            <p:nvPr userDrawn="1"/>
          </p:nvSpPr>
          <p:spPr bwMode="gray">
            <a:xfrm>
              <a:off x="7834696" y="4733631"/>
              <a:ext cx="1992335" cy="1554624"/>
            </a:xfrm>
            <a:custGeom>
              <a:avLst/>
              <a:gdLst>
                <a:gd name="T0" fmla="*/ 2077 w 2080"/>
                <a:gd name="T1" fmla="*/ 1618 h 1618"/>
                <a:gd name="T2" fmla="*/ 2077 w 2080"/>
                <a:gd name="T3" fmla="*/ 1618 h 1618"/>
                <a:gd name="T4" fmla="*/ 2080 w 2080"/>
                <a:gd name="T5" fmla="*/ 1613 h 1618"/>
                <a:gd name="T6" fmla="*/ 1650 w 2080"/>
                <a:gd name="T7" fmla="*/ 944 h 1618"/>
                <a:gd name="T8" fmla="*/ 1042 w 2080"/>
                <a:gd name="T9" fmla="*/ 0 h 1618"/>
                <a:gd name="T10" fmla="*/ 465 w 2080"/>
                <a:gd name="T11" fmla="*/ 895 h 1618"/>
                <a:gd name="T12" fmla="*/ 0 w 2080"/>
                <a:gd name="T13" fmla="*/ 1618 h 1618"/>
                <a:gd name="T14" fmla="*/ 465 w 2080"/>
                <a:gd name="T15" fmla="*/ 1618 h 1618"/>
                <a:gd name="T16" fmla="*/ 1650 w 2080"/>
                <a:gd name="T17" fmla="*/ 1618 h 1618"/>
                <a:gd name="T18" fmla="*/ 2077 w 2080"/>
                <a:gd name="T19" fmla="*/ 161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0" h="1618">
                  <a:moveTo>
                    <a:pt x="2077" y="1618"/>
                  </a:moveTo>
                  <a:lnTo>
                    <a:pt x="2077" y="1618"/>
                  </a:lnTo>
                  <a:lnTo>
                    <a:pt x="2080" y="1613"/>
                  </a:lnTo>
                  <a:lnTo>
                    <a:pt x="1650" y="944"/>
                  </a:lnTo>
                  <a:lnTo>
                    <a:pt x="1042" y="0"/>
                  </a:lnTo>
                  <a:lnTo>
                    <a:pt x="465" y="895"/>
                  </a:lnTo>
                  <a:lnTo>
                    <a:pt x="0" y="1618"/>
                  </a:lnTo>
                  <a:lnTo>
                    <a:pt x="465" y="1618"/>
                  </a:lnTo>
                  <a:lnTo>
                    <a:pt x="1650" y="1618"/>
                  </a:lnTo>
                  <a:lnTo>
                    <a:pt x="2077" y="1618"/>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38"/>
            <p:cNvSpPr>
              <a:spLocks/>
            </p:cNvSpPr>
            <p:nvPr userDrawn="1"/>
          </p:nvSpPr>
          <p:spPr bwMode="gray">
            <a:xfrm>
              <a:off x="9819476" y="6288254"/>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39"/>
            <p:cNvSpPr>
              <a:spLocks/>
            </p:cNvSpPr>
            <p:nvPr userDrawn="1"/>
          </p:nvSpPr>
          <p:spPr bwMode="gray">
            <a:xfrm>
              <a:off x="9819476" y="6288254"/>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33"/>
            <p:cNvSpPr>
              <a:spLocks/>
            </p:cNvSpPr>
            <p:nvPr userDrawn="1"/>
          </p:nvSpPr>
          <p:spPr bwMode="gray">
            <a:xfrm>
              <a:off x="9827032" y="6293291"/>
              <a:ext cx="1410955" cy="564708"/>
            </a:xfrm>
            <a:custGeom>
              <a:avLst/>
              <a:gdLst>
                <a:gd name="connsiteX0" fmla="*/ 0 w 1410955"/>
                <a:gd name="connsiteY0" fmla="*/ 0 h 564708"/>
                <a:gd name="connsiteX1" fmla="*/ 1047420 w 1410955"/>
                <a:gd name="connsiteY1" fmla="*/ 0 h 564708"/>
                <a:gd name="connsiteX2" fmla="*/ 1410955 w 1410955"/>
                <a:gd name="connsiteY2" fmla="*/ 564708 h 564708"/>
                <a:gd name="connsiteX3" fmla="*/ 363936 w 1410955"/>
                <a:gd name="connsiteY3" fmla="*/ 564708 h 564708"/>
              </a:gdLst>
              <a:ahLst/>
              <a:cxnLst>
                <a:cxn ang="0">
                  <a:pos x="connsiteX0" y="connsiteY0"/>
                </a:cxn>
                <a:cxn ang="0">
                  <a:pos x="connsiteX1" y="connsiteY1"/>
                </a:cxn>
                <a:cxn ang="0">
                  <a:pos x="connsiteX2" y="connsiteY2"/>
                </a:cxn>
                <a:cxn ang="0">
                  <a:pos x="connsiteX3" y="connsiteY3"/>
                </a:cxn>
              </a:cxnLst>
              <a:rect l="l" t="t" r="r" b="b"/>
              <a:pathLst>
                <a:path w="1410955" h="564708">
                  <a:moveTo>
                    <a:pt x="0" y="0"/>
                  </a:moveTo>
                  <a:lnTo>
                    <a:pt x="1047420" y="0"/>
                  </a:lnTo>
                  <a:lnTo>
                    <a:pt x="1410955" y="564708"/>
                  </a:lnTo>
                  <a:lnTo>
                    <a:pt x="363936" y="564708"/>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24" name="Freeform 42"/>
            <p:cNvSpPr>
              <a:spLocks/>
            </p:cNvSpPr>
            <p:nvPr userDrawn="1"/>
          </p:nvSpPr>
          <p:spPr bwMode="gray">
            <a:xfrm>
              <a:off x="9824514" y="5474697"/>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43"/>
            <p:cNvSpPr>
              <a:spLocks/>
            </p:cNvSpPr>
            <p:nvPr userDrawn="1"/>
          </p:nvSpPr>
          <p:spPr bwMode="gray">
            <a:xfrm>
              <a:off x="9824514" y="5474697"/>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userDrawn="1"/>
          </p:nvSpPr>
          <p:spPr bwMode="gray">
            <a:xfrm>
              <a:off x="11945305" y="2197794"/>
              <a:ext cx="246690" cy="382870"/>
            </a:xfrm>
            <a:custGeom>
              <a:avLst/>
              <a:gdLst>
                <a:gd name="connsiteX0" fmla="*/ 0 w 246690"/>
                <a:gd name="connsiteY0" fmla="*/ 0 h 382870"/>
                <a:gd name="connsiteX1" fmla="*/ 230887 w 246690"/>
                <a:gd name="connsiteY1" fmla="*/ 0 h 382870"/>
                <a:gd name="connsiteX2" fmla="*/ 246690 w 246690"/>
                <a:gd name="connsiteY2" fmla="*/ 0 h 382870"/>
                <a:gd name="connsiteX3" fmla="*/ 246690 w 246690"/>
                <a:gd name="connsiteY3" fmla="*/ 382870 h 382870"/>
                <a:gd name="connsiteX4" fmla="*/ 230887 w 246690"/>
                <a:gd name="connsiteY4" fmla="*/ 358657 h 38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0" h="382870">
                  <a:moveTo>
                    <a:pt x="0" y="0"/>
                  </a:moveTo>
                  <a:lnTo>
                    <a:pt x="230887" y="0"/>
                  </a:lnTo>
                  <a:lnTo>
                    <a:pt x="246690" y="0"/>
                  </a:lnTo>
                  <a:lnTo>
                    <a:pt x="246690" y="382870"/>
                  </a:lnTo>
                  <a:lnTo>
                    <a:pt x="230887" y="358657"/>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sp>
        <p:nvSpPr>
          <p:cNvPr id="37" name="Placeholder - Program"/>
          <p:cNvSpPr>
            <a:spLocks noGrp="1"/>
          </p:cNvSpPr>
          <p:nvPr>
            <p:ph type="body" sz="quarter" idx="21" hasCustomPrompt="1"/>
          </p:nvPr>
        </p:nvSpPr>
        <p:spPr bwMode="gray">
          <a:xfrm>
            <a:off x="612775" y="6099587"/>
            <a:ext cx="2584041" cy="215444"/>
          </a:xfrm>
        </p:spPr>
        <p:txBody>
          <a:bodyPr wrap="none" anchor="t" anchorCtr="0">
            <a:spAutoFit/>
          </a:bodyPr>
          <a:lstStyle>
            <a:lvl1pPr marL="0" indent="0">
              <a:spcBef>
                <a:spcPts val="0"/>
              </a:spcBef>
              <a:buNone/>
              <a:defRPr sz="140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Insert program name on one line</a:t>
            </a:r>
          </a:p>
        </p:txBody>
      </p:sp>
      <p:sp>
        <p:nvSpPr>
          <p:cNvPr id="14" name="Presented by"/>
          <p:cNvSpPr txBox="1"/>
          <p:nvPr userDrawn="1"/>
        </p:nvSpPr>
        <p:spPr bwMode="gray">
          <a:xfrm>
            <a:off x="612775" y="5909022"/>
            <a:ext cx="2035134" cy="184666"/>
          </a:xfrm>
          <a:prstGeom prst="rect">
            <a:avLst/>
          </a:prstGeom>
          <a:noFill/>
        </p:spPr>
        <p:txBody>
          <a:bodyPr wrap="square" lIns="0" tIns="0" rIns="0" bIns="0" rtlCol="0">
            <a:spAutoFit/>
          </a:bodyPr>
          <a:lstStyle/>
          <a:p>
            <a:r>
              <a:rPr lang="en-US" sz="1200" dirty="0" smtClean="0"/>
              <a:t>Presented by</a:t>
            </a:r>
            <a:endParaRPr lang="en-US" sz="1200" dirty="0"/>
          </a:p>
        </p:txBody>
      </p:sp>
      <p:cxnSp>
        <p:nvCxnSpPr>
          <p:cNvPr id="9" name="Red line"/>
          <p:cNvCxnSpPr/>
          <p:nvPr userDrawn="1"/>
        </p:nvCxnSpPr>
        <p:spPr bwMode="gray">
          <a:xfrm>
            <a:off x="612775" y="5798372"/>
            <a:ext cx="916322"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8" name="Placeholder - Subtitle"/>
          <p:cNvSpPr>
            <a:spLocks noGrp="1"/>
          </p:cNvSpPr>
          <p:nvPr>
            <p:ph type="body" sz="quarter" idx="20" hasCustomPrompt="1"/>
          </p:nvPr>
        </p:nvSpPr>
        <p:spPr bwMode="gray">
          <a:xfrm>
            <a:off x="612775" y="3563795"/>
            <a:ext cx="7315200" cy="369332"/>
          </a:xfrm>
        </p:spPr>
        <p:txBody>
          <a:bodyPr/>
          <a:lstStyle>
            <a:lvl1pPr marL="0" indent="0">
              <a:spcBef>
                <a:spcPts val="0"/>
              </a:spcBef>
              <a:buNone/>
              <a:defRPr sz="24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Presentation subtitle, Arial 24pt, sentence case</a:t>
            </a:r>
          </a:p>
        </p:txBody>
      </p:sp>
      <p:sp>
        <p:nvSpPr>
          <p:cNvPr id="2" name="Placeholder - Title"/>
          <p:cNvSpPr>
            <a:spLocks noGrp="1"/>
          </p:cNvSpPr>
          <p:nvPr>
            <p:ph type="title" hasCustomPrompt="1"/>
          </p:nvPr>
        </p:nvSpPr>
        <p:spPr bwMode="gray">
          <a:xfrm>
            <a:off x="612775" y="2357052"/>
            <a:ext cx="7315200" cy="1163395"/>
          </a:xfrm>
        </p:spPr>
        <p:txBody>
          <a:bodyPr/>
          <a:lstStyle>
            <a:lvl1pPr>
              <a:defRPr sz="4200">
                <a:latin typeface="+mj-lt"/>
                <a:cs typeface="Arial" panose="020B0604020202020204" pitchFamily="34" charset="0"/>
              </a:defRPr>
            </a:lvl1pPr>
          </a:lstStyle>
          <a:p>
            <a:r>
              <a:rPr lang="en-US" dirty="0" smtClean="0"/>
              <a:t>Presentation Title – </a:t>
            </a:r>
            <a:br>
              <a:rPr lang="en-US" dirty="0" smtClean="0"/>
            </a:br>
            <a:r>
              <a:rPr lang="en-US" dirty="0" smtClean="0"/>
              <a:t>Arial 42pt, Title Case</a:t>
            </a:r>
            <a:endParaRPr lang="en-US" dirty="0"/>
          </a:p>
        </p:txBody>
      </p:sp>
      <p:pic>
        <p:nvPicPr>
          <p:cNvPr id="7"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5" y="633941"/>
            <a:ext cx="2164637" cy="600179"/>
          </a:xfrm>
          <a:prstGeom prst="rect">
            <a:avLst/>
          </a:prstGeom>
        </p:spPr>
      </p:pic>
    </p:spTree>
    <p:extLst>
      <p:ext uri="{BB962C8B-B14F-4D97-AF65-F5344CB8AC3E}">
        <p14:creationId xmlns:p14="http://schemas.microsoft.com/office/powerpoint/2010/main" val="169185336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992" userDrawn="1">
          <p15:clr>
            <a:srgbClr val="FBAE40"/>
          </p15:clr>
        </p15:guide>
        <p15:guide id="2" orient="horz" pos="3838" userDrawn="1">
          <p15:clr>
            <a:srgbClr val="FBAE40"/>
          </p15:clr>
        </p15:guide>
        <p15:guide id="3" orient="horz" pos="2223" userDrawn="1">
          <p15:clr>
            <a:srgbClr val="FBAE40"/>
          </p15:clr>
        </p15:guide>
        <p15:guide id="4" orient="horz" pos="224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Page: Bottom">
    <p:bg bwMode="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bwMode="gray">
          <a:xfrm>
            <a:off x="769323" y="130534"/>
            <a:ext cx="10823964" cy="316562"/>
          </a:xfrm>
        </p:spPr>
        <p:txBody>
          <a:bodyPr anchor="t" anchorCtr="0"/>
          <a:lstStyle>
            <a:lvl1pPr>
              <a:defRPr sz="2286" b="0">
                <a:solidFill>
                  <a:schemeClr val="tx1"/>
                </a:solidFill>
              </a:defRPr>
            </a:lvl1pPr>
          </a:lstStyle>
          <a:p>
            <a:r>
              <a:rPr lang="en-US" dirty="0" smtClean="0"/>
              <a:t>Presentation subtitle – Arial 16pt regular, sentence case</a:t>
            </a:r>
            <a:endParaRPr lang="en-US" dirty="0"/>
          </a:p>
        </p:txBody>
      </p:sp>
      <p:sp>
        <p:nvSpPr>
          <p:cNvPr id="13" name="Text Placeholder 4"/>
          <p:cNvSpPr>
            <a:spLocks noGrp="1"/>
          </p:cNvSpPr>
          <p:nvPr>
            <p:ph type="body" sz="quarter" idx="57" hasCustomPrompt="1"/>
          </p:nvPr>
        </p:nvSpPr>
        <p:spPr bwMode="gray">
          <a:xfrm>
            <a:off x="769323" y="4297319"/>
            <a:ext cx="3834383" cy="219840"/>
          </a:xfrm>
        </p:spPr>
        <p:txBody>
          <a:bodyPr anchor="t" anchorCtr="0">
            <a:normAutofit/>
          </a:bodyPr>
          <a:lstStyle>
            <a:lvl1pPr marL="0" indent="0">
              <a:spcBef>
                <a:spcPts val="0"/>
              </a:spcBef>
              <a:buNone/>
              <a:defRPr sz="1429"/>
            </a:lvl1pPr>
            <a:lvl2pPr marL="161022" indent="0">
              <a:spcBef>
                <a:spcPts val="0"/>
              </a:spcBef>
              <a:buNone/>
              <a:defRPr sz="1643"/>
            </a:lvl2pPr>
            <a:lvl3pPr marL="328845" indent="0">
              <a:spcBef>
                <a:spcPts val="0"/>
              </a:spcBef>
              <a:buNone/>
              <a:defRPr sz="1643"/>
            </a:lvl3pPr>
            <a:lvl4pPr marL="489867" indent="0">
              <a:spcBef>
                <a:spcPts val="0"/>
              </a:spcBef>
              <a:buNone/>
              <a:defRPr sz="1643"/>
            </a:lvl4pPr>
            <a:lvl5pPr marL="655423" indent="0">
              <a:spcBef>
                <a:spcPts val="0"/>
              </a:spcBef>
              <a:buNone/>
              <a:defRPr sz="1643"/>
            </a:lvl5pPr>
          </a:lstStyle>
          <a:p>
            <a:pPr lvl="0"/>
            <a:r>
              <a:rPr lang="en-US" dirty="0" smtClean="0"/>
              <a:t>Insert Program Name Here</a:t>
            </a:r>
          </a:p>
        </p:txBody>
      </p:sp>
      <p:sp>
        <p:nvSpPr>
          <p:cNvPr id="14" name="Text Placeholder 4"/>
          <p:cNvSpPr>
            <a:spLocks noGrp="1"/>
          </p:cNvSpPr>
          <p:nvPr>
            <p:ph type="body" sz="quarter" idx="62" hasCustomPrompt="1"/>
          </p:nvPr>
        </p:nvSpPr>
        <p:spPr bwMode="gray">
          <a:xfrm>
            <a:off x="769323" y="4635284"/>
            <a:ext cx="3834383" cy="175873"/>
          </a:xfrm>
        </p:spPr>
        <p:txBody>
          <a:bodyPr anchor="t" anchorCtr="0">
            <a:normAutofit/>
          </a:bodyPr>
          <a:lstStyle>
            <a:lvl1pPr marL="0" indent="0">
              <a:spcBef>
                <a:spcPts val="0"/>
              </a:spcBef>
              <a:buNone/>
              <a:defRPr sz="1143" b="1"/>
            </a:lvl1pPr>
            <a:lvl2pPr marL="161022" indent="0">
              <a:spcBef>
                <a:spcPts val="0"/>
              </a:spcBef>
              <a:buNone/>
              <a:defRPr sz="1643"/>
            </a:lvl2pPr>
            <a:lvl3pPr marL="328845" indent="0">
              <a:spcBef>
                <a:spcPts val="0"/>
              </a:spcBef>
              <a:buNone/>
              <a:defRPr sz="1643"/>
            </a:lvl3pPr>
            <a:lvl4pPr marL="489867" indent="0">
              <a:spcBef>
                <a:spcPts val="0"/>
              </a:spcBef>
              <a:buNone/>
              <a:defRPr sz="1643"/>
            </a:lvl4pPr>
            <a:lvl5pPr marL="655423" indent="0">
              <a:spcBef>
                <a:spcPts val="0"/>
              </a:spcBef>
              <a:buNone/>
              <a:defRPr sz="1643"/>
            </a:lvl5pPr>
          </a:lstStyle>
          <a:p>
            <a:pPr lvl="0"/>
            <a:r>
              <a:rPr lang="en-US" dirty="0" smtClean="0"/>
              <a:t>advisory.com/XXXX</a:t>
            </a:r>
          </a:p>
        </p:txBody>
      </p:sp>
      <p:sp>
        <p:nvSpPr>
          <p:cNvPr id="15" name="Text Placeholder 4"/>
          <p:cNvSpPr>
            <a:spLocks noGrp="1"/>
          </p:cNvSpPr>
          <p:nvPr>
            <p:ph type="body" sz="quarter" idx="63" hasCustomPrompt="1"/>
          </p:nvPr>
        </p:nvSpPr>
        <p:spPr bwMode="gray">
          <a:xfrm>
            <a:off x="769323" y="4881935"/>
            <a:ext cx="3834383" cy="175873"/>
          </a:xfrm>
        </p:spPr>
        <p:txBody>
          <a:bodyPr anchor="t" anchorCtr="0">
            <a:normAutofit/>
          </a:bodyPr>
          <a:lstStyle>
            <a:lvl1pPr marL="0" indent="0">
              <a:spcBef>
                <a:spcPts val="0"/>
              </a:spcBef>
              <a:buNone/>
              <a:defRPr sz="1143" b="1"/>
            </a:lvl1pPr>
            <a:lvl2pPr marL="161022" indent="0">
              <a:spcBef>
                <a:spcPts val="0"/>
              </a:spcBef>
              <a:buNone/>
              <a:defRPr sz="1643"/>
            </a:lvl2pPr>
            <a:lvl3pPr marL="328845" indent="0">
              <a:spcBef>
                <a:spcPts val="0"/>
              </a:spcBef>
              <a:buNone/>
              <a:defRPr sz="1643"/>
            </a:lvl3pPr>
            <a:lvl4pPr marL="489867" indent="0">
              <a:spcBef>
                <a:spcPts val="0"/>
              </a:spcBef>
              <a:buNone/>
              <a:defRPr sz="1643"/>
            </a:lvl4pPr>
            <a:lvl5pPr marL="655423" indent="0">
              <a:spcBef>
                <a:spcPts val="0"/>
              </a:spcBef>
              <a:buNone/>
              <a:defRPr sz="1643"/>
            </a:lvl5pPr>
          </a:lstStyle>
          <a:p>
            <a:pPr lvl="0"/>
            <a:r>
              <a:rPr lang="en-US" dirty="0" smtClean="0"/>
              <a:t>emailaddress@advisory.com</a:t>
            </a:r>
          </a:p>
        </p:txBody>
      </p:sp>
      <p:sp>
        <p:nvSpPr>
          <p:cNvPr id="10" name="Rectangle 9"/>
          <p:cNvSpPr/>
          <p:nvPr userDrawn="1"/>
        </p:nvSpPr>
        <p:spPr bwMode="gray">
          <a:xfrm>
            <a:off x="-1" y="1954871"/>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11" name="Group 10"/>
          <p:cNvGrpSpPr/>
          <p:nvPr userDrawn="1"/>
        </p:nvGrpSpPr>
        <p:grpSpPr bwMode="gray">
          <a:xfrm>
            <a:off x="785257" y="1589622"/>
            <a:ext cx="1913976" cy="1913973"/>
            <a:chOff x="2758573" y="886345"/>
            <a:chExt cx="1427762" cy="1427760"/>
          </a:xfrm>
        </p:grpSpPr>
        <p:sp>
          <p:nvSpPr>
            <p:cNvPr id="12" name="Octagon 11"/>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16" name="Octagon 15"/>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17" name="TextBox 16"/>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18" name="TextBox 17"/>
          <p:cNvSpPr txBox="1"/>
          <p:nvPr userDrawn="1"/>
        </p:nvSpPr>
        <p:spPr bwMode="gray">
          <a:xfrm>
            <a:off x="3223801" y="2060099"/>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Cover Slide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2730235514"/>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bg bwMode="gray">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622578" y="455057"/>
            <a:ext cx="7501335" cy="395686"/>
          </a:xfrm>
        </p:spPr>
        <p:txBody>
          <a:bodyPr anchor="t" anchorCtr="0"/>
          <a:lstStyle>
            <a:lvl1pPr>
              <a:defRPr sz="2857" b="0">
                <a:solidFill>
                  <a:schemeClr val="tx1"/>
                </a:solidFill>
              </a:defRPr>
            </a:lvl1pPr>
          </a:lstStyle>
          <a:p>
            <a:r>
              <a:rPr lang="en-US" dirty="0" smtClean="0"/>
              <a:t>Insert Program Name Here</a:t>
            </a:r>
          </a:p>
        </p:txBody>
      </p:sp>
      <p:sp>
        <p:nvSpPr>
          <p:cNvPr id="15" name="Text Placeholder 5"/>
          <p:cNvSpPr>
            <a:spLocks noGrp="1"/>
          </p:cNvSpPr>
          <p:nvPr>
            <p:ph type="body" sz="quarter" idx="20" hasCustomPrompt="1"/>
          </p:nvPr>
        </p:nvSpPr>
        <p:spPr bwMode="gray">
          <a:xfrm>
            <a:off x="1493631" y="1633908"/>
            <a:ext cx="6618514"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Project Director (click to add desired text)</a:t>
            </a:r>
          </a:p>
        </p:txBody>
      </p:sp>
      <p:sp>
        <p:nvSpPr>
          <p:cNvPr id="5" name="Text Placeholder 4"/>
          <p:cNvSpPr>
            <a:spLocks noGrp="1"/>
          </p:cNvSpPr>
          <p:nvPr>
            <p:ph type="body" sz="quarter" idx="30" hasCustomPrompt="1"/>
          </p:nvPr>
        </p:nvSpPr>
        <p:spPr bwMode="gray">
          <a:xfrm>
            <a:off x="1493631" y="1926828"/>
            <a:ext cx="6618514" cy="197856"/>
          </a:xfrm>
        </p:spPr>
        <p:txBody>
          <a:bodyPr/>
          <a:lstStyle>
            <a:lvl1pPr marL="0" indent="0">
              <a:spcBef>
                <a:spcPts val="286"/>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 here</a:t>
            </a:r>
          </a:p>
        </p:txBody>
      </p:sp>
      <p:sp>
        <p:nvSpPr>
          <p:cNvPr id="6" name="Text Placeholder 5"/>
          <p:cNvSpPr>
            <a:spLocks noGrp="1"/>
          </p:cNvSpPr>
          <p:nvPr>
            <p:ph type="body" sz="quarter" idx="37" hasCustomPrompt="1"/>
          </p:nvPr>
        </p:nvSpPr>
        <p:spPr bwMode="gray">
          <a:xfrm>
            <a:off x="1493631" y="2210094"/>
            <a:ext cx="6618514" cy="175873"/>
          </a:xfrm>
        </p:spPr>
        <p:txBody>
          <a:bodyPr/>
          <a:lstStyle>
            <a:lvl1pPr marL="0" indent="0">
              <a:spcBef>
                <a:spcPts val="0"/>
              </a:spcBef>
              <a:buNone/>
              <a:defRPr sz="1143" baseline="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smtClean="0"/>
              <a:t>Insert project director email (i.e., smithj@advisory.com)</a:t>
            </a:r>
            <a:endParaRPr lang="en-US" dirty="0"/>
          </a:p>
        </p:txBody>
      </p:sp>
      <p:sp>
        <p:nvSpPr>
          <p:cNvPr id="16" name="Text Placeholder 5"/>
          <p:cNvSpPr>
            <a:spLocks noGrp="1"/>
          </p:cNvSpPr>
          <p:nvPr>
            <p:ph type="body" sz="quarter" idx="38" hasCustomPrompt="1"/>
          </p:nvPr>
        </p:nvSpPr>
        <p:spPr bwMode="gray">
          <a:xfrm>
            <a:off x="1493631" y="2395791"/>
            <a:ext cx="6618514" cy="175873"/>
          </a:xfrm>
        </p:spPr>
        <p:txBody>
          <a:bodyPr/>
          <a:lstStyle>
            <a:lvl1pPr marL="0" indent="0">
              <a:spcBef>
                <a:spcPts val="0"/>
              </a:spcBef>
              <a:buNone/>
              <a:defRPr sz="1143">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smtClean="0"/>
              <a:t>Insert project director phone (i.e., XXX-XXX-XXXX)</a:t>
            </a:r>
          </a:p>
        </p:txBody>
      </p:sp>
      <p:sp>
        <p:nvSpPr>
          <p:cNvPr id="18" name="Text Placeholder 5"/>
          <p:cNvSpPr>
            <a:spLocks noGrp="1"/>
          </p:cNvSpPr>
          <p:nvPr>
            <p:ph type="body" sz="quarter" idx="39" hasCustomPrompt="1"/>
          </p:nvPr>
        </p:nvSpPr>
        <p:spPr bwMode="gray">
          <a:xfrm>
            <a:off x="1493631" y="3016921"/>
            <a:ext cx="6618514"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Research Team (click to add desired text)</a:t>
            </a:r>
          </a:p>
        </p:txBody>
      </p:sp>
      <p:sp>
        <p:nvSpPr>
          <p:cNvPr id="26" name="Text Placeholder 4"/>
          <p:cNvSpPr>
            <a:spLocks noGrp="1"/>
          </p:cNvSpPr>
          <p:nvPr>
            <p:ph type="body" sz="quarter" idx="40" hasCustomPrompt="1"/>
          </p:nvPr>
        </p:nvSpPr>
        <p:spPr bwMode="gray">
          <a:xfrm>
            <a:off x="1493631" y="3316246"/>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27" name="Text Placeholder 5"/>
          <p:cNvSpPr>
            <a:spLocks noGrp="1"/>
          </p:cNvSpPr>
          <p:nvPr>
            <p:ph type="body" sz="quarter" idx="41" hasCustomPrompt="1"/>
          </p:nvPr>
        </p:nvSpPr>
        <p:spPr bwMode="gray">
          <a:xfrm>
            <a:off x="1493631" y="3964617"/>
            <a:ext cx="6618514"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Program Leadership (click to add desired text)</a:t>
            </a:r>
          </a:p>
        </p:txBody>
      </p:sp>
      <p:sp>
        <p:nvSpPr>
          <p:cNvPr id="28" name="Text Placeholder 4"/>
          <p:cNvSpPr>
            <a:spLocks noGrp="1"/>
          </p:cNvSpPr>
          <p:nvPr>
            <p:ph type="body" sz="quarter" idx="42" hasCustomPrompt="1"/>
          </p:nvPr>
        </p:nvSpPr>
        <p:spPr bwMode="gray">
          <a:xfrm>
            <a:off x="1493631" y="4263942"/>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29" name="Text Placeholder 5"/>
          <p:cNvSpPr>
            <a:spLocks noGrp="1"/>
          </p:cNvSpPr>
          <p:nvPr>
            <p:ph type="body" sz="quarter" idx="43" hasCustomPrompt="1"/>
          </p:nvPr>
        </p:nvSpPr>
        <p:spPr bwMode="gray">
          <a:xfrm>
            <a:off x="1493631" y="4912337"/>
            <a:ext cx="6618514"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Design Consultant (click to add desired text)</a:t>
            </a:r>
          </a:p>
        </p:txBody>
      </p:sp>
      <p:sp>
        <p:nvSpPr>
          <p:cNvPr id="30" name="Text Placeholder 4"/>
          <p:cNvSpPr>
            <a:spLocks noGrp="1"/>
          </p:cNvSpPr>
          <p:nvPr>
            <p:ph type="body" sz="quarter" idx="44" hasCustomPrompt="1"/>
          </p:nvPr>
        </p:nvSpPr>
        <p:spPr bwMode="gray">
          <a:xfrm>
            <a:off x="1493631" y="5211662"/>
            <a:ext cx="6618514"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17" name="Rectangle 16"/>
          <p:cNvSpPr/>
          <p:nvPr userDrawn="1"/>
        </p:nvSpPr>
        <p:spPr bwMode="gray">
          <a:xfrm>
            <a:off x="8268101" y="0"/>
            <a:ext cx="3923899" cy="6858000"/>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19" name="Group 18"/>
          <p:cNvGrpSpPr/>
          <p:nvPr userDrawn="1"/>
        </p:nvGrpSpPr>
        <p:grpSpPr bwMode="gray">
          <a:xfrm>
            <a:off x="9336912" y="1366757"/>
            <a:ext cx="1913976" cy="1913973"/>
            <a:chOff x="2758573" y="886345"/>
            <a:chExt cx="1427762" cy="1427760"/>
          </a:xfrm>
        </p:grpSpPr>
        <p:sp>
          <p:nvSpPr>
            <p:cNvPr id="20" name="Octagon 19"/>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3" name="Octagon 22"/>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4" name="TextBox 23"/>
          <p:cNvSpPr txBox="1"/>
          <p:nvPr userDrawn="1"/>
        </p:nvSpPr>
        <p:spPr bwMode="gray">
          <a:xfrm>
            <a:off x="9336912" y="2063539"/>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5" name="TextBox 24"/>
          <p:cNvSpPr txBox="1"/>
          <p:nvPr userDrawn="1"/>
        </p:nvSpPr>
        <p:spPr bwMode="gray">
          <a:xfrm>
            <a:off x="8641881" y="3637263"/>
            <a:ext cx="3176338" cy="1538883"/>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Credits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177698496"/>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nside Cover: Bottom Slide">
    <p:bg bwMode="gray">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8268101" y="0"/>
            <a:ext cx="3923899" cy="6858000"/>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7" name="Group 6"/>
          <p:cNvGrpSpPr/>
          <p:nvPr userDrawn="1"/>
        </p:nvGrpSpPr>
        <p:grpSpPr bwMode="gray">
          <a:xfrm>
            <a:off x="9336912" y="1366757"/>
            <a:ext cx="1913976" cy="1913973"/>
            <a:chOff x="2758573" y="886345"/>
            <a:chExt cx="1427762" cy="1427760"/>
          </a:xfrm>
        </p:grpSpPr>
        <p:sp>
          <p:nvSpPr>
            <p:cNvPr id="8" name="Octagon 7"/>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9" name="Octagon 8"/>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10" name="TextBox 9"/>
          <p:cNvSpPr txBox="1"/>
          <p:nvPr userDrawn="1"/>
        </p:nvSpPr>
        <p:spPr bwMode="gray">
          <a:xfrm>
            <a:off x="9336912" y="2063539"/>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11" name="TextBox 10"/>
          <p:cNvSpPr txBox="1"/>
          <p:nvPr userDrawn="1"/>
        </p:nvSpPr>
        <p:spPr bwMode="gray">
          <a:xfrm>
            <a:off x="8641880" y="3637263"/>
            <a:ext cx="3274195" cy="1538883"/>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Credits/Caveat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288555397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aperless Meeting Credit/Caveat">
    <p:bg bwMode="gray">
      <p:bgPr>
        <a:solidFill>
          <a:schemeClr val="bg2"/>
        </a:solidFill>
        <a:effectLst/>
      </p:bgPr>
    </p:bg>
    <p:spTree>
      <p:nvGrpSpPr>
        <p:cNvPr id="1" name=""/>
        <p:cNvGrpSpPr/>
        <p:nvPr/>
      </p:nvGrpSpPr>
      <p:grpSpPr>
        <a:xfrm>
          <a:off x="0" y="0"/>
          <a:ext cx="0" cy="0"/>
          <a:chOff x="0" y="0"/>
          <a:chExt cx="0" cy="0"/>
        </a:xfrm>
      </p:grpSpPr>
      <p:sp>
        <p:nvSpPr>
          <p:cNvPr id="45" name="Title 2"/>
          <p:cNvSpPr>
            <a:spLocks noGrp="1"/>
          </p:cNvSpPr>
          <p:nvPr userDrawn="1">
            <p:ph type="title" hasCustomPrompt="1"/>
          </p:nvPr>
        </p:nvSpPr>
        <p:spPr bwMode="gray">
          <a:xfrm>
            <a:off x="610810" y="236627"/>
            <a:ext cx="6522358" cy="395686"/>
          </a:xfrm>
        </p:spPr>
        <p:txBody>
          <a:bodyPr anchor="t" anchorCtr="0"/>
          <a:lstStyle>
            <a:lvl1pPr>
              <a:defRPr sz="2857" b="0">
                <a:solidFill>
                  <a:schemeClr val="tx1"/>
                </a:solidFill>
              </a:defRPr>
            </a:lvl1pPr>
          </a:lstStyle>
          <a:p>
            <a:r>
              <a:rPr lang="en-US" dirty="0" smtClean="0"/>
              <a:t>Insert Program Name Here</a:t>
            </a:r>
          </a:p>
        </p:txBody>
      </p:sp>
      <p:sp>
        <p:nvSpPr>
          <p:cNvPr id="23" name="Text Placeholder 5"/>
          <p:cNvSpPr>
            <a:spLocks noGrp="1"/>
          </p:cNvSpPr>
          <p:nvPr>
            <p:ph type="body" sz="quarter" idx="37" hasCustomPrompt="1"/>
          </p:nvPr>
        </p:nvSpPr>
        <p:spPr bwMode="gray">
          <a:xfrm>
            <a:off x="1138401" y="1487806"/>
            <a:ext cx="5994768"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Project Director (click to add desired text)</a:t>
            </a:r>
          </a:p>
        </p:txBody>
      </p:sp>
      <p:sp>
        <p:nvSpPr>
          <p:cNvPr id="24" name="Text Placeholder 4"/>
          <p:cNvSpPr>
            <a:spLocks noGrp="1"/>
          </p:cNvSpPr>
          <p:nvPr>
            <p:ph type="body" sz="quarter" idx="38" hasCustomPrompt="1"/>
          </p:nvPr>
        </p:nvSpPr>
        <p:spPr bwMode="gray">
          <a:xfrm>
            <a:off x="1138401" y="1780725"/>
            <a:ext cx="5994768" cy="197856"/>
          </a:xfrm>
        </p:spPr>
        <p:txBody>
          <a:bodyPr/>
          <a:lstStyle>
            <a:lvl1pPr marL="0" indent="0">
              <a:spcBef>
                <a:spcPts val="286"/>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 here</a:t>
            </a:r>
          </a:p>
        </p:txBody>
      </p:sp>
      <p:sp>
        <p:nvSpPr>
          <p:cNvPr id="25" name="Text Placeholder 5"/>
          <p:cNvSpPr>
            <a:spLocks noGrp="1"/>
          </p:cNvSpPr>
          <p:nvPr>
            <p:ph type="body" sz="quarter" idx="39" hasCustomPrompt="1"/>
          </p:nvPr>
        </p:nvSpPr>
        <p:spPr bwMode="gray">
          <a:xfrm>
            <a:off x="1138401" y="2063991"/>
            <a:ext cx="5994768" cy="175873"/>
          </a:xfrm>
        </p:spPr>
        <p:txBody>
          <a:bodyPr/>
          <a:lstStyle>
            <a:lvl1pPr marL="0" indent="0">
              <a:spcBef>
                <a:spcPts val="0"/>
              </a:spcBef>
              <a:buNone/>
              <a:defRPr sz="1143" baseline="0">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smtClean="0"/>
              <a:t>Insert Project Director email (i.e., smithj@advisory.com)</a:t>
            </a:r>
            <a:endParaRPr lang="en-US" dirty="0"/>
          </a:p>
        </p:txBody>
      </p:sp>
      <p:sp>
        <p:nvSpPr>
          <p:cNvPr id="26" name="Text Placeholder 5"/>
          <p:cNvSpPr>
            <a:spLocks noGrp="1"/>
          </p:cNvSpPr>
          <p:nvPr>
            <p:ph type="body" sz="quarter" idx="40" hasCustomPrompt="1"/>
          </p:nvPr>
        </p:nvSpPr>
        <p:spPr bwMode="gray">
          <a:xfrm>
            <a:off x="1138401" y="2249688"/>
            <a:ext cx="5994768" cy="175873"/>
          </a:xfrm>
        </p:spPr>
        <p:txBody>
          <a:bodyPr/>
          <a:lstStyle>
            <a:lvl1pPr marL="0" indent="0">
              <a:spcBef>
                <a:spcPts val="0"/>
              </a:spcBef>
              <a:buNone/>
              <a:defRPr sz="1143">
                <a:solidFill>
                  <a:schemeClr val="accent3"/>
                </a:solidFill>
              </a:defRPr>
            </a:lvl1pPr>
            <a:lvl2pPr marL="163289" indent="0">
              <a:buNone/>
              <a:defRPr sz="1143">
                <a:solidFill>
                  <a:schemeClr val="accent3"/>
                </a:solidFill>
              </a:defRPr>
            </a:lvl2pPr>
            <a:lvl3pPr marL="326578" indent="0">
              <a:buNone/>
              <a:defRPr sz="1143">
                <a:solidFill>
                  <a:schemeClr val="accent3"/>
                </a:solidFill>
              </a:defRPr>
            </a:lvl3pPr>
            <a:lvl4pPr marL="489867" indent="0">
              <a:buNone/>
              <a:defRPr sz="1143">
                <a:solidFill>
                  <a:schemeClr val="accent3"/>
                </a:solidFill>
              </a:defRPr>
            </a:lvl4pPr>
            <a:lvl5pPr marL="653156" indent="0">
              <a:buNone/>
              <a:defRPr sz="1143">
                <a:solidFill>
                  <a:schemeClr val="accent3"/>
                </a:solidFill>
              </a:defRPr>
            </a:lvl5pPr>
          </a:lstStyle>
          <a:p>
            <a:pPr lvl="0"/>
            <a:r>
              <a:rPr lang="en-US" dirty="0" smtClean="0"/>
              <a:t>Insert Project Director phone (i.e., XXX-XXX-XXXX)</a:t>
            </a:r>
          </a:p>
        </p:txBody>
      </p:sp>
      <p:sp>
        <p:nvSpPr>
          <p:cNvPr id="27" name="Text Placeholder 5"/>
          <p:cNvSpPr>
            <a:spLocks noGrp="1"/>
          </p:cNvSpPr>
          <p:nvPr>
            <p:ph type="body" sz="quarter" idx="41" hasCustomPrompt="1"/>
          </p:nvPr>
        </p:nvSpPr>
        <p:spPr bwMode="gray">
          <a:xfrm>
            <a:off x="1138401" y="2870818"/>
            <a:ext cx="5994768"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Research Team (click to add desired text)</a:t>
            </a:r>
          </a:p>
        </p:txBody>
      </p:sp>
      <p:sp>
        <p:nvSpPr>
          <p:cNvPr id="28" name="Text Placeholder 4"/>
          <p:cNvSpPr>
            <a:spLocks noGrp="1"/>
          </p:cNvSpPr>
          <p:nvPr>
            <p:ph type="body" sz="quarter" idx="42" hasCustomPrompt="1"/>
          </p:nvPr>
        </p:nvSpPr>
        <p:spPr bwMode="gray">
          <a:xfrm>
            <a:off x="1138401" y="3170143"/>
            <a:ext cx="5994768"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29" name="Text Placeholder 5"/>
          <p:cNvSpPr>
            <a:spLocks noGrp="1"/>
          </p:cNvSpPr>
          <p:nvPr>
            <p:ph type="body" sz="quarter" idx="43" hasCustomPrompt="1"/>
          </p:nvPr>
        </p:nvSpPr>
        <p:spPr bwMode="gray">
          <a:xfrm>
            <a:off x="1138401" y="3818514"/>
            <a:ext cx="5994768"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Program Leadership (click to add desired text)</a:t>
            </a:r>
          </a:p>
        </p:txBody>
      </p:sp>
      <p:sp>
        <p:nvSpPr>
          <p:cNvPr id="30" name="Text Placeholder 4"/>
          <p:cNvSpPr>
            <a:spLocks noGrp="1"/>
          </p:cNvSpPr>
          <p:nvPr>
            <p:ph type="body" sz="quarter" idx="44" hasCustomPrompt="1"/>
          </p:nvPr>
        </p:nvSpPr>
        <p:spPr bwMode="gray">
          <a:xfrm>
            <a:off x="1138401" y="4117839"/>
            <a:ext cx="5994768"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31" name="Text Placeholder 5"/>
          <p:cNvSpPr>
            <a:spLocks noGrp="1"/>
          </p:cNvSpPr>
          <p:nvPr>
            <p:ph type="body" sz="quarter" idx="45" hasCustomPrompt="1"/>
          </p:nvPr>
        </p:nvSpPr>
        <p:spPr bwMode="gray">
          <a:xfrm>
            <a:off x="1138401" y="4766234"/>
            <a:ext cx="5994768" cy="263809"/>
          </a:xfrm>
        </p:spPr>
        <p:txBody>
          <a:bodyPr/>
          <a:lstStyle>
            <a:lvl1pPr marL="0" indent="0">
              <a:spcBef>
                <a:spcPts val="0"/>
              </a:spcBef>
              <a:buNone/>
              <a:defRPr sz="1714"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Design Consultant (click to add desired text)</a:t>
            </a:r>
          </a:p>
        </p:txBody>
      </p:sp>
      <p:sp>
        <p:nvSpPr>
          <p:cNvPr id="32" name="Text Placeholder 4"/>
          <p:cNvSpPr>
            <a:spLocks noGrp="1"/>
          </p:cNvSpPr>
          <p:nvPr>
            <p:ph type="body" sz="quarter" idx="46" hasCustomPrompt="1"/>
          </p:nvPr>
        </p:nvSpPr>
        <p:spPr bwMode="gray">
          <a:xfrm>
            <a:off x="1138401" y="5065559"/>
            <a:ext cx="5994768" cy="197856"/>
          </a:xfrm>
        </p:spPr>
        <p:txBody>
          <a:bodyPr/>
          <a:lstStyle>
            <a:lvl1pPr marL="0" indent="0">
              <a:spcBef>
                <a:spcPts val="714"/>
              </a:spcBef>
              <a:buNone/>
              <a:defRPr sz="1286">
                <a:solidFill>
                  <a:schemeClr val="accent3"/>
                </a:solidFill>
              </a:defRPr>
            </a:lvl1pPr>
            <a:lvl2pPr marL="163289" indent="0">
              <a:spcBef>
                <a:spcPts val="286"/>
              </a:spcBef>
              <a:buNone/>
              <a:defRPr>
                <a:solidFill>
                  <a:schemeClr val="accent3"/>
                </a:solidFill>
              </a:defRPr>
            </a:lvl2pPr>
            <a:lvl3pPr marL="326578" indent="0">
              <a:spcBef>
                <a:spcPts val="286"/>
              </a:spcBef>
              <a:buNone/>
              <a:defRPr>
                <a:solidFill>
                  <a:schemeClr val="accent3"/>
                </a:solidFill>
              </a:defRPr>
            </a:lvl3pPr>
            <a:lvl4pPr marL="489867" indent="0">
              <a:spcBef>
                <a:spcPts val="286"/>
              </a:spcBef>
              <a:buNone/>
              <a:defRPr>
                <a:solidFill>
                  <a:schemeClr val="accent3"/>
                </a:solidFill>
              </a:defRPr>
            </a:lvl4pPr>
            <a:lvl5pPr marL="653156" indent="0">
              <a:spcBef>
                <a:spcPts val="286"/>
              </a:spcBef>
              <a:buNone/>
              <a:defRPr>
                <a:solidFill>
                  <a:schemeClr val="accent3"/>
                </a:solidFill>
              </a:defRPr>
            </a:lvl5pPr>
          </a:lstStyle>
          <a:p>
            <a:pPr lvl="0"/>
            <a:r>
              <a:rPr lang="en-US" dirty="0" smtClean="0"/>
              <a:t>Insert Name(s) here</a:t>
            </a:r>
          </a:p>
        </p:txBody>
      </p:sp>
      <p:sp>
        <p:nvSpPr>
          <p:cNvPr id="17" name="Rectangle 16"/>
          <p:cNvSpPr/>
          <p:nvPr userDrawn="1"/>
        </p:nvSpPr>
        <p:spPr bwMode="gray">
          <a:xfrm>
            <a:off x="8268101" y="0"/>
            <a:ext cx="3923899" cy="6858000"/>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18" name="Group 17"/>
          <p:cNvGrpSpPr/>
          <p:nvPr userDrawn="1"/>
        </p:nvGrpSpPr>
        <p:grpSpPr bwMode="gray">
          <a:xfrm>
            <a:off x="9336912" y="1366757"/>
            <a:ext cx="1913976" cy="1913973"/>
            <a:chOff x="2758573" y="886345"/>
            <a:chExt cx="1427762" cy="1427760"/>
          </a:xfrm>
        </p:grpSpPr>
        <p:sp>
          <p:nvSpPr>
            <p:cNvPr id="19" name="Octagon 18"/>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0" name="Octagon 19"/>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1" name="TextBox 20"/>
          <p:cNvSpPr txBox="1"/>
          <p:nvPr userDrawn="1"/>
        </p:nvSpPr>
        <p:spPr bwMode="gray">
          <a:xfrm>
            <a:off x="9336912" y="2063539"/>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2" name="TextBox 21"/>
          <p:cNvSpPr txBox="1"/>
          <p:nvPr userDrawn="1"/>
        </p:nvSpPr>
        <p:spPr bwMode="gray">
          <a:xfrm>
            <a:off x="8641880" y="3637263"/>
            <a:ext cx="3274195" cy="1538883"/>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Credits/Caveat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392567647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1" y="1954871"/>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7" name="Group 6"/>
          <p:cNvGrpSpPr/>
          <p:nvPr userDrawn="1"/>
        </p:nvGrpSpPr>
        <p:grpSpPr bwMode="gray">
          <a:xfrm>
            <a:off x="785257" y="1589622"/>
            <a:ext cx="1913976" cy="1913973"/>
            <a:chOff x="2758573" y="886345"/>
            <a:chExt cx="1427762" cy="1427760"/>
          </a:xfrm>
        </p:grpSpPr>
        <p:sp>
          <p:nvSpPr>
            <p:cNvPr id="8" name="Octagon 7"/>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9" name="Octagon 8"/>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10" name="TextBox 9"/>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11" name="TextBox 10"/>
          <p:cNvSpPr txBox="1"/>
          <p:nvPr userDrawn="1"/>
        </p:nvSpPr>
        <p:spPr bwMode="gray">
          <a:xfrm>
            <a:off x="3223800" y="2060099"/>
            <a:ext cx="5554439"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Presentation End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259289821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bg bwMode="gray">
      <p:bgPr>
        <a:solidFill>
          <a:schemeClr val="bg1">
            <a:lumMod val="85000"/>
          </a:schemeClr>
        </a:solidFill>
        <a:effectLst/>
      </p:bgPr>
    </p:bg>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943428" y="5310541"/>
            <a:ext cx="8412328" cy="1384995"/>
          </a:xfrm>
        </p:spPr>
        <p:txBody>
          <a:bodyPr/>
          <a:lstStyle>
            <a:lvl1pPr>
              <a:defRPr sz="5000" b="0">
                <a:solidFill>
                  <a:schemeClr val="tx1"/>
                </a:solidFill>
              </a:defRPr>
            </a:lvl1pPr>
          </a:lstStyle>
          <a:p>
            <a:r>
              <a:rPr lang="en-US" dirty="0" smtClean="0"/>
              <a:t>Presentation Title – Arial 35pt Regular, Use Title Case</a:t>
            </a:r>
          </a:p>
        </p:txBody>
      </p:sp>
      <p:sp>
        <p:nvSpPr>
          <p:cNvPr id="6" name="Text Placeholder 5"/>
          <p:cNvSpPr>
            <a:spLocks noGrp="1"/>
          </p:cNvSpPr>
          <p:nvPr>
            <p:ph type="body" sz="quarter" idx="21" hasCustomPrompt="1"/>
          </p:nvPr>
        </p:nvSpPr>
        <p:spPr bwMode="gray">
          <a:xfrm>
            <a:off x="943428" y="514163"/>
            <a:ext cx="2964429" cy="613954"/>
          </a:xfrm>
        </p:spPr>
        <p:txBody>
          <a:bodyPr anchor="ctr">
            <a:noAutofit/>
          </a:bodyPr>
          <a:lstStyle>
            <a:lvl1pPr marL="0" indent="0">
              <a:spcBef>
                <a:spcPts val="0"/>
              </a:spcBef>
              <a:buNone/>
              <a:defRPr sz="1643">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Program Name Appears Here Identically to Official Lock-up</a:t>
            </a:r>
          </a:p>
        </p:txBody>
      </p:sp>
      <p:sp>
        <p:nvSpPr>
          <p:cNvPr id="19" name="Rectangle 18"/>
          <p:cNvSpPr/>
          <p:nvPr userDrawn="1"/>
        </p:nvSpPr>
        <p:spPr bwMode="gray">
          <a:xfrm>
            <a:off x="-1" y="1954871"/>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20" name="Group 19"/>
          <p:cNvGrpSpPr/>
          <p:nvPr userDrawn="1"/>
        </p:nvGrpSpPr>
        <p:grpSpPr bwMode="gray">
          <a:xfrm>
            <a:off x="785257" y="1589622"/>
            <a:ext cx="1913976" cy="1913973"/>
            <a:chOff x="2758573" y="886345"/>
            <a:chExt cx="1427762" cy="1427760"/>
          </a:xfrm>
        </p:grpSpPr>
        <p:sp>
          <p:nvSpPr>
            <p:cNvPr id="21" name="Octagon 20"/>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2" name="Octagon 21"/>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3" name="TextBox 22"/>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4" name="TextBox 23"/>
          <p:cNvSpPr txBox="1"/>
          <p:nvPr userDrawn="1"/>
        </p:nvSpPr>
        <p:spPr bwMode="gray">
          <a:xfrm>
            <a:off x="3223801" y="2060099"/>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Cover Slide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156489744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bg bwMode="gray">
      <p:bgPr>
        <a:solidFill>
          <a:schemeClr val="bg1">
            <a:lumMod val="85000"/>
          </a:schemeClr>
        </a:solidFill>
        <a:effectLst/>
      </p:bgPr>
    </p:bg>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943428" y="5310541"/>
            <a:ext cx="8556707" cy="1384995"/>
          </a:xfrm>
        </p:spPr>
        <p:txBody>
          <a:bodyPr/>
          <a:lstStyle>
            <a:lvl1pPr>
              <a:defRPr sz="5000" b="0">
                <a:solidFill>
                  <a:schemeClr val="tx1"/>
                </a:solidFill>
              </a:defRPr>
            </a:lvl1pPr>
          </a:lstStyle>
          <a:p>
            <a:r>
              <a:rPr lang="en-US" dirty="0" smtClean="0"/>
              <a:t>Presentation Title – Arial 35pt Regular, Use Title Case</a:t>
            </a:r>
          </a:p>
        </p:txBody>
      </p:sp>
      <p:sp>
        <p:nvSpPr>
          <p:cNvPr id="17" name="Rectangle 16"/>
          <p:cNvSpPr/>
          <p:nvPr userDrawn="1"/>
        </p:nvSpPr>
        <p:spPr bwMode="gray">
          <a:xfrm>
            <a:off x="-1" y="1954871"/>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18" name="Group 17"/>
          <p:cNvGrpSpPr/>
          <p:nvPr userDrawn="1"/>
        </p:nvGrpSpPr>
        <p:grpSpPr bwMode="gray">
          <a:xfrm>
            <a:off x="785257" y="1589622"/>
            <a:ext cx="1913976" cy="1913973"/>
            <a:chOff x="2758573" y="886345"/>
            <a:chExt cx="1427762" cy="1427760"/>
          </a:xfrm>
        </p:grpSpPr>
        <p:sp>
          <p:nvSpPr>
            <p:cNvPr id="19" name="Octagon 18"/>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0" name="Octagon 19"/>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1" name="TextBox 20"/>
          <p:cNvSpPr txBox="1"/>
          <p:nvPr userDrawn="1"/>
        </p:nvSpPr>
        <p:spPr bwMode="gray">
          <a:xfrm>
            <a:off x="785257" y="2286404"/>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2" name="TextBox 21"/>
          <p:cNvSpPr txBox="1"/>
          <p:nvPr userDrawn="1"/>
        </p:nvSpPr>
        <p:spPr bwMode="gray">
          <a:xfrm>
            <a:off x="3223801" y="2060099"/>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Cover Slide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147329983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bg bwMode="gray">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954625" y="24183"/>
            <a:ext cx="8141249" cy="296813"/>
          </a:xfrm>
        </p:spPr>
        <p:txBody>
          <a:bodyPr anchor="t" anchorCtr="0"/>
          <a:lstStyle>
            <a:lvl1pPr>
              <a:defRPr sz="2143" b="0">
                <a:solidFill>
                  <a:schemeClr val="tx1"/>
                </a:solidFill>
              </a:defRPr>
            </a:lvl1pPr>
          </a:lstStyle>
          <a:p>
            <a:r>
              <a:rPr lang="en-US" sz="2143" dirty="0" smtClean="0"/>
              <a:t>Presentation Subtitle – Arial 15pt Regular, Use Title Case</a:t>
            </a:r>
          </a:p>
        </p:txBody>
      </p:sp>
      <p:sp>
        <p:nvSpPr>
          <p:cNvPr id="25" name="Text Placeholder 5"/>
          <p:cNvSpPr>
            <a:spLocks noGrp="1"/>
          </p:cNvSpPr>
          <p:nvPr>
            <p:ph type="body" sz="quarter" idx="21" hasCustomPrompt="1"/>
          </p:nvPr>
        </p:nvSpPr>
        <p:spPr bwMode="gray">
          <a:xfrm>
            <a:off x="954625" y="1871704"/>
            <a:ext cx="5128541" cy="241824"/>
          </a:xfrm>
        </p:spPr>
        <p:txBody>
          <a:bodyPr/>
          <a:lstStyle>
            <a:lvl1pPr marL="0" indent="0">
              <a:spcBef>
                <a:spcPts val="0"/>
              </a:spcBef>
              <a:buNone/>
              <a:defRPr sz="1571" b="1"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r>
              <a:rPr lang="en-US" dirty="0" smtClean="0"/>
              <a:t>Add Institution Name (If You Need to Customize)</a:t>
            </a:r>
          </a:p>
        </p:txBody>
      </p:sp>
      <p:sp>
        <p:nvSpPr>
          <p:cNvPr id="26" name="Text Placeholder 5"/>
          <p:cNvSpPr>
            <a:spLocks noGrp="1"/>
          </p:cNvSpPr>
          <p:nvPr>
            <p:ph type="body" sz="quarter" idx="22" hasCustomPrompt="1"/>
          </p:nvPr>
        </p:nvSpPr>
        <p:spPr bwMode="gray">
          <a:xfrm>
            <a:off x="954625" y="2205238"/>
            <a:ext cx="5128541" cy="241824"/>
          </a:xfrm>
        </p:spPr>
        <p:txBody>
          <a:bodyPr/>
          <a:lstStyle>
            <a:lvl1pPr marL="0" indent="0">
              <a:spcBef>
                <a:spcPts val="0"/>
              </a:spcBef>
              <a:buNone/>
              <a:defRPr sz="1571" b="0" baseline="0">
                <a:solidFill>
                  <a:schemeClr val="tx1"/>
                </a:solidFill>
              </a:defRPr>
            </a:lvl1pPr>
            <a:lvl2pPr marL="163289" indent="0">
              <a:spcBef>
                <a:spcPts val="0"/>
              </a:spcBef>
              <a:buNone/>
              <a:defRPr sz="1714">
                <a:solidFill>
                  <a:schemeClr val="bg1"/>
                </a:solidFill>
              </a:defRPr>
            </a:lvl2pPr>
            <a:lvl3pPr marL="326578" indent="0">
              <a:spcBef>
                <a:spcPts val="0"/>
              </a:spcBef>
              <a:buNone/>
              <a:defRPr sz="1714">
                <a:solidFill>
                  <a:schemeClr val="bg1"/>
                </a:solidFill>
              </a:defRPr>
            </a:lvl3pPr>
            <a:lvl4pPr marL="489867" indent="0">
              <a:spcBef>
                <a:spcPts val="0"/>
              </a:spcBef>
              <a:buNone/>
              <a:defRPr sz="1714">
                <a:solidFill>
                  <a:schemeClr val="bg1"/>
                </a:solidFill>
              </a:defRPr>
            </a:lvl4pPr>
            <a:lvl5pPr marL="653156" indent="0">
              <a:spcBef>
                <a:spcPts val="0"/>
              </a:spcBef>
              <a:buNone/>
              <a:defRPr sz="1714">
                <a:solidFill>
                  <a:schemeClr val="bg1"/>
                </a:solidFill>
              </a:defRPr>
            </a:lvl5pPr>
          </a:lstStyle>
          <a:p>
            <a:pPr lvl="0"/>
            <a:r>
              <a:rPr lang="en-US" dirty="0" smtClean="0"/>
              <a:t>Add Date of Presentation (If You Need to Customize)</a:t>
            </a:r>
          </a:p>
        </p:txBody>
      </p:sp>
      <p:sp>
        <p:nvSpPr>
          <p:cNvPr id="21" name="Rectangle 20"/>
          <p:cNvSpPr/>
          <p:nvPr userDrawn="1"/>
        </p:nvSpPr>
        <p:spPr bwMode="gray">
          <a:xfrm>
            <a:off x="-1" y="3664236"/>
            <a:ext cx="12192001" cy="1183474"/>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grpSp>
        <p:nvGrpSpPr>
          <p:cNvPr id="22" name="Group 21"/>
          <p:cNvGrpSpPr/>
          <p:nvPr userDrawn="1"/>
        </p:nvGrpSpPr>
        <p:grpSpPr bwMode="gray">
          <a:xfrm>
            <a:off x="785257" y="3298987"/>
            <a:ext cx="1913976" cy="1913973"/>
            <a:chOff x="2758573" y="886345"/>
            <a:chExt cx="1427762" cy="1427760"/>
          </a:xfrm>
        </p:grpSpPr>
        <p:sp>
          <p:nvSpPr>
            <p:cNvPr id="23" name="Octagon 22"/>
            <p:cNvSpPr/>
            <p:nvPr/>
          </p:nvSpPr>
          <p:spPr bwMode="gray">
            <a:xfrm>
              <a:off x="2758573" y="886345"/>
              <a:ext cx="1427762" cy="1427760"/>
            </a:xfrm>
            <a:prstGeom prst="octagon">
              <a:avLst/>
            </a:pr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sp>
          <p:nvSpPr>
            <p:cNvPr id="24" name="Octagon 23"/>
            <p:cNvSpPr/>
            <p:nvPr/>
          </p:nvSpPr>
          <p:spPr bwMode="gray">
            <a:xfrm>
              <a:off x="2816200" y="943972"/>
              <a:ext cx="1312508" cy="1312506"/>
            </a:xfrm>
            <a:prstGeom prst="octagon">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cs typeface="Arial" panose="020B0604020202020204" pitchFamily="34" charset="0"/>
              </a:endParaRPr>
            </a:p>
          </p:txBody>
        </p:sp>
      </p:grpSp>
      <p:sp>
        <p:nvSpPr>
          <p:cNvPr id="27" name="TextBox 26"/>
          <p:cNvSpPr txBox="1"/>
          <p:nvPr userDrawn="1"/>
        </p:nvSpPr>
        <p:spPr bwMode="gray">
          <a:xfrm>
            <a:off x="785257" y="3995769"/>
            <a:ext cx="1925041" cy="615553"/>
          </a:xfrm>
          <a:prstGeom prst="rect">
            <a:avLst/>
          </a:prstGeom>
          <a:noFill/>
        </p:spPr>
        <p:txBody>
          <a:bodyPr wrap="square" lIns="0" tIns="0" rIns="0" bIns="0" rtlCol="0">
            <a:spAutoFit/>
          </a:bodyPr>
          <a:lstStyle/>
          <a:p>
            <a:pPr algn="ctr">
              <a:spcBef>
                <a:spcPts val="500"/>
              </a:spcBef>
            </a:pPr>
            <a:r>
              <a:rPr lang="en-US" sz="4000" b="1" dirty="0" smtClean="0">
                <a:solidFill>
                  <a:schemeClr val="bg1"/>
                </a:solidFill>
                <a:cs typeface="Arial" panose="020B0604020202020204" pitchFamily="34" charset="0"/>
              </a:rPr>
              <a:t>STOP</a:t>
            </a:r>
          </a:p>
        </p:txBody>
      </p:sp>
      <p:sp>
        <p:nvSpPr>
          <p:cNvPr id="28" name="TextBox 27"/>
          <p:cNvSpPr txBox="1"/>
          <p:nvPr userDrawn="1"/>
        </p:nvSpPr>
        <p:spPr bwMode="gray">
          <a:xfrm>
            <a:off x="3223801" y="3769464"/>
            <a:ext cx="5183064" cy="923330"/>
          </a:xfrm>
          <a:prstGeom prst="rect">
            <a:avLst/>
          </a:prstGeom>
          <a:noFill/>
        </p:spPr>
        <p:txBody>
          <a:bodyPr wrap="square" lIns="0" tIns="0" rIns="0" bIns="0" rtlCol="0">
            <a:spAutoFit/>
          </a:bodyPr>
          <a:lstStyle/>
          <a:p>
            <a:pPr>
              <a:spcBef>
                <a:spcPts val="500"/>
              </a:spcBef>
            </a:pPr>
            <a:r>
              <a:rPr lang="en-US" sz="2000" dirty="0" smtClean="0">
                <a:solidFill>
                  <a:schemeClr val="bg1"/>
                </a:solidFill>
              </a:rPr>
              <a:t>This</a:t>
            </a:r>
            <a:r>
              <a:rPr lang="en-US" sz="2000" baseline="0" dirty="0" smtClean="0">
                <a:solidFill>
                  <a:schemeClr val="bg1"/>
                </a:solidFill>
              </a:rPr>
              <a:t> layout strategy has been retired from use within the Advisory Board brand. You MUST update with the new </a:t>
            </a:r>
            <a:r>
              <a:rPr lang="en-US" sz="2000" b="1" baseline="0" dirty="0" smtClean="0">
                <a:solidFill>
                  <a:schemeClr val="bg1"/>
                </a:solidFill>
              </a:rPr>
              <a:t>Cover Slide </a:t>
            </a:r>
            <a:r>
              <a:rPr lang="en-US" sz="2000" baseline="0" dirty="0" smtClean="0">
                <a:solidFill>
                  <a:schemeClr val="bg1"/>
                </a:solidFill>
              </a:rPr>
              <a:t>layouts. </a:t>
            </a:r>
            <a:endParaRPr lang="en-US" sz="2000" dirty="0" smtClean="0">
              <a:solidFill>
                <a:schemeClr val="bg1"/>
              </a:solidFill>
            </a:endParaRPr>
          </a:p>
        </p:txBody>
      </p:sp>
    </p:spTree>
    <p:extLst>
      <p:ext uri="{BB962C8B-B14F-4D97-AF65-F5344CB8AC3E}">
        <p14:creationId xmlns:p14="http://schemas.microsoft.com/office/powerpoint/2010/main" val="187681065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No Program">
    <p:spTree>
      <p:nvGrpSpPr>
        <p:cNvPr id="1" name=""/>
        <p:cNvGrpSpPr/>
        <p:nvPr/>
      </p:nvGrpSpPr>
      <p:grpSpPr>
        <a:xfrm>
          <a:off x="0" y="0"/>
          <a:ext cx="0" cy="0"/>
          <a:chOff x="0" y="0"/>
          <a:chExt cx="0" cy="0"/>
        </a:xfrm>
      </p:grpSpPr>
      <p:grpSp>
        <p:nvGrpSpPr>
          <p:cNvPr id="162" name="Pattern"/>
          <p:cNvGrpSpPr/>
          <p:nvPr userDrawn="1"/>
        </p:nvGrpSpPr>
        <p:grpSpPr bwMode="gray">
          <a:xfrm>
            <a:off x="5776877" y="0"/>
            <a:ext cx="6415123" cy="6857998"/>
            <a:chOff x="5776872" y="2"/>
            <a:chExt cx="6415124" cy="6857999"/>
          </a:xfrm>
        </p:grpSpPr>
        <p:sp>
          <p:nvSpPr>
            <p:cNvPr id="132" name="Freeform 131"/>
            <p:cNvSpPr>
              <a:spLocks/>
            </p:cNvSpPr>
            <p:nvPr userDrawn="1"/>
          </p:nvSpPr>
          <p:spPr bwMode="gray">
            <a:xfrm>
              <a:off x="9413923" y="6239983"/>
              <a:ext cx="802481" cy="618017"/>
            </a:xfrm>
            <a:custGeom>
              <a:avLst/>
              <a:gdLst>
                <a:gd name="connsiteX0" fmla="*/ 398244 w 802481"/>
                <a:gd name="connsiteY0" fmla="*/ 0 h 618017"/>
                <a:gd name="connsiteX1" fmla="*/ 404146 w 802481"/>
                <a:gd name="connsiteY1" fmla="*/ 0 h 618017"/>
                <a:gd name="connsiteX2" fmla="*/ 799633 w 802481"/>
                <a:gd name="connsiteY2" fmla="*/ 613609 h 618017"/>
                <a:gd name="connsiteX3" fmla="*/ 802481 w 802481"/>
                <a:gd name="connsiteY3" fmla="*/ 618017 h 618017"/>
                <a:gd name="connsiteX4" fmla="*/ 0 w 802481"/>
                <a:gd name="connsiteY4" fmla="*/ 618017 h 618017"/>
                <a:gd name="connsiteX5" fmla="*/ 2757 w 802481"/>
                <a:gd name="connsiteY5" fmla="*/ 613609 h 61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2481" h="618017">
                  <a:moveTo>
                    <a:pt x="398244" y="0"/>
                  </a:moveTo>
                  <a:lnTo>
                    <a:pt x="404146" y="0"/>
                  </a:lnTo>
                  <a:lnTo>
                    <a:pt x="799633" y="613609"/>
                  </a:lnTo>
                  <a:lnTo>
                    <a:pt x="802481" y="618017"/>
                  </a:lnTo>
                  <a:lnTo>
                    <a:pt x="0" y="618017"/>
                  </a:lnTo>
                  <a:lnTo>
                    <a:pt x="2757" y="613609"/>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61" name="Freeform 160"/>
            <p:cNvSpPr>
              <a:spLocks/>
            </p:cNvSpPr>
            <p:nvPr userDrawn="1"/>
          </p:nvSpPr>
          <p:spPr bwMode="gray">
            <a:xfrm>
              <a:off x="6232089" y="4734184"/>
              <a:ext cx="4999176" cy="2123817"/>
            </a:xfrm>
            <a:custGeom>
              <a:avLst/>
              <a:gdLst>
                <a:gd name="connsiteX0" fmla="*/ 0 w 4999176"/>
                <a:gd name="connsiteY0" fmla="*/ 0 h 2123817"/>
                <a:gd name="connsiteX1" fmla="*/ 3285978 w 4999176"/>
                <a:gd name="connsiteY1" fmla="*/ 0 h 2123817"/>
                <a:gd name="connsiteX2" fmla="*/ 3631408 w 4999176"/>
                <a:gd name="connsiteY2" fmla="*/ 0 h 2123817"/>
                <a:gd name="connsiteX3" fmla="*/ 4446621 w 4999176"/>
                <a:gd name="connsiteY3" fmla="*/ 1265198 h 2123817"/>
                <a:gd name="connsiteX4" fmla="*/ 4999176 w 4999176"/>
                <a:gd name="connsiteY4" fmla="*/ 2123817 h 2123817"/>
                <a:gd name="connsiteX5" fmla="*/ 1367118 w 4999176"/>
                <a:gd name="connsiteY5" fmla="*/ 2123817 h 212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9176" h="2123817">
                  <a:moveTo>
                    <a:pt x="0" y="0"/>
                  </a:moveTo>
                  <a:lnTo>
                    <a:pt x="3285978" y="0"/>
                  </a:lnTo>
                  <a:lnTo>
                    <a:pt x="3631408" y="0"/>
                  </a:lnTo>
                  <a:lnTo>
                    <a:pt x="4446621" y="1265198"/>
                  </a:lnTo>
                  <a:lnTo>
                    <a:pt x="4999176" y="2123817"/>
                  </a:lnTo>
                  <a:lnTo>
                    <a:pt x="1367118" y="2123817"/>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42" name="Freeform 141"/>
            <p:cNvSpPr>
              <a:spLocks/>
            </p:cNvSpPr>
            <p:nvPr userDrawn="1"/>
          </p:nvSpPr>
          <p:spPr bwMode="gray">
            <a:xfrm>
              <a:off x="11129065" y="609601"/>
              <a:ext cx="1062931" cy="1693357"/>
            </a:xfrm>
            <a:custGeom>
              <a:avLst/>
              <a:gdLst>
                <a:gd name="connsiteX0" fmla="*/ 281243 w 1062931"/>
                <a:gd name="connsiteY0" fmla="*/ 0 h 1693357"/>
                <a:gd name="connsiteX1" fmla="*/ 1038919 w 1062931"/>
                <a:gd name="connsiteY1" fmla="*/ 0 h 1693357"/>
                <a:gd name="connsiteX2" fmla="*/ 1062931 w 1062931"/>
                <a:gd name="connsiteY2" fmla="*/ 0 h 1693357"/>
                <a:gd name="connsiteX3" fmla="*/ 1062931 w 1062931"/>
                <a:gd name="connsiteY3" fmla="*/ 1693357 h 1693357"/>
                <a:gd name="connsiteX4" fmla="*/ 1038919 w 1062931"/>
                <a:gd name="connsiteY4" fmla="*/ 1693357 h 1693357"/>
                <a:gd name="connsiteX5" fmla="*/ 808048 w 1062931"/>
                <a:gd name="connsiteY5" fmla="*/ 1693357 h 1693357"/>
                <a:gd name="connsiteX6" fmla="*/ 745083 w 1062931"/>
                <a:gd name="connsiteY6" fmla="*/ 1594735 h 1693357"/>
                <a:gd name="connsiteX7" fmla="*/ 0 w 1062931"/>
                <a:gd name="connsiteY7" fmla="*/ 437503 h 16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931" h="1693357">
                  <a:moveTo>
                    <a:pt x="281243" y="0"/>
                  </a:moveTo>
                  <a:lnTo>
                    <a:pt x="1038919" y="0"/>
                  </a:lnTo>
                  <a:lnTo>
                    <a:pt x="1062931" y="0"/>
                  </a:lnTo>
                  <a:lnTo>
                    <a:pt x="1062931" y="1693357"/>
                  </a:lnTo>
                  <a:lnTo>
                    <a:pt x="1038919" y="1693357"/>
                  </a:lnTo>
                  <a:lnTo>
                    <a:pt x="808048" y="1693357"/>
                  </a:lnTo>
                  <a:lnTo>
                    <a:pt x="745083" y="1594735"/>
                  </a:lnTo>
                  <a:lnTo>
                    <a:pt x="0" y="437503"/>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3" name="Freeform 152"/>
            <p:cNvSpPr>
              <a:spLocks/>
            </p:cNvSpPr>
            <p:nvPr userDrawn="1"/>
          </p:nvSpPr>
          <p:spPr bwMode="gray">
            <a:xfrm>
              <a:off x="12016101" y="5158365"/>
              <a:ext cx="175894" cy="546740"/>
            </a:xfrm>
            <a:custGeom>
              <a:avLst/>
              <a:gdLst>
                <a:gd name="connsiteX0" fmla="*/ 175894 w 175894"/>
                <a:gd name="connsiteY0" fmla="*/ 0 h 546740"/>
                <a:gd name="connsiteX1" fmla="*/ 175894 w 175894"/>
                <a:gd name="connsiteY1" fmla="*/ 546740 h 546740"/>
                <a:gd name="connsiteX2" fmla="*/ 119512 w 175894"/>
                <a:gd name="connsiteY2" fmla="*/ 459109 h 546740"/>
                <a:gd name="connsiteX3" fmla="*/ 0 w 175894"/>
                <a:gd name="connsiteY3" fmla="*/ 273306 h 546740"/>
                <a:gd name="connsiteX4" fmla="*/ 119512 w 175894"/>
                <a:gd name="connsiteY4" fmla="*/ 87504 h 54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94" h="546740">
                  <a:moveTo>
                    <a:pt x="175894" y="0"/>
                  </a:moveTo>
                  <a:lnTo>
                    <a:pt x="175894" y="546740"/>
                  </a:lnTo>
                  <a:lnTo>
                    <a:pt x="119512" y="459109"/>
                  </a:lnTo>
                  <a:lnTo>
                    <a:pt x="0" y="273306"/>
                  </a:lnTo>
                  <a:lnTo>
                    <a:pt x="119512" y="87504"/>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5" name="Freeform 154"/>
            <p:cNvSpPr>
              <a:spLocks/>
            </p:cNvSpPr>
            <p:nvPr userDrawn="1"/>
          </p:nvSpPr>
          <p:spPr bwMode="gray">
            <a:xfrm>
              <a:off x="10857567" y="5737118"/>
              <a:ext cx="1334429" cy="1120880"/>
            </a:xfrm>
            <a:custGeom>
              <a:avLst/>
              <a:gdLst>
                <a:gd name="connsiteX0" fmla="*/ 969662 w 1334429"/>
                <a:gd name="connsiteY0" fmla="*/ 0 h 1120880"/>
                <a:gd name="connsiteX1" fmla="*/ 1308507 w 1334429"/>
                <a:gd name="connsiteY1" fmla="*/ 526182 h 1120880"/>
                <a:gd name="connsiteX2" fmla="*/ 1334429 w 1334429"/>
                <a:gd name="connsiteY2" fmla="*/ 566407 h 1120880"/>
                <a:gd name="connsiteX3" fmla="*/ 1334429 w 1334429"/>
                <a:gd name="connsiteY3" fmla="*/ 1120880 h 1120880"/>
                <a:gd name="connsiteX4" fmla="*/ 374640 w 1334429"/>
                <a:gd name="connsiteY4" fmla="*/ 1120880 h 1120880"/>
                <a:gd name="connsiteX5" fmla="*/ 0 w 1334429"/>
                <a:gd name="connsiteY5" fmla="*/ 538873 h 1120880"/>
                <a:gd name="connsiteX6" fmla="*/ 623006 w 1334429"/>
                <a:gd name="connsiteY6" fmla="*/ 538873 h 1120880"/>
                <a:gd name="connsiteX7" fmla="*/ 795846 w 1334429"/>
                <a:gd name="connsiteY7" fmla="*/ 269436 h 112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29" h="1120880">
                  <a:moveTo>
                    <a:pt x="969662" y="0"/>
                  </a:moveTo>
                  <a:lnTo>
                    <a:pt x="1308507" y="526182"/>
                  </a:lnTo>
                  <a:lnTo>
                    <a:pt x="1334429" y="566407"/>
                  </a:lnTo>
                  <a:lnTo>
                    <a:pt x="1334429" y="1120880"/>
                  </a:lnTo>
                  <a:lnTo>
                    <a:pt x="374640" y="1120880"/>
                  </a:lnTo>
                  <a:lnTo>
                    <a:pt x="0" y="538873"/>
                  </a:lnTo>
                  <a:lnTo>
                    <a:pt x="623006" y="538873"/>
                  </a:lnTo>
                  <a:lnTo>
                    <a:pt x="795846" y="269436"/>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98" name="Freeform 16"/>
            <p:cNvSpPr>
              <a:spLocks/>
            </p:cNvSpPr>
            <p:nvPr userDrawn="1"/>
          </p:nvSpPr>
          <p:spPr bwMode="gray">
            <a:xfrm>
              <a:off x="5776872" y="1439"/>
              <a:ext cx="4221435" cy="4742817"/>
            </a:xfrm>
            <a:custGeom>
              <a:avLst/>
              <a:gdLst>
                <a:gd name="T0" fmla="*/ 2616 w 4414"/>
                <a:gd name="T1" fmla="*/ 0 h 4958"/>
                <a:gd name="T2" fmla="*/ 2616 w 4414"/>
                <a:gd name="T3" fmla="*/ 0 h 4958"/>
                <a:gd name="T4" fmla="*/ 0 w 4414"/>
                <a:gd name="T5" fmla="*/ 0 h 4958"/>
                <a:gd name="T6" fmla="*/ 2616 w 4414"/>
                <a:gd name="T7" fmla="*/ 4063 h 4958"/>
                <a:gd name="T8" fmla="*/ 3123 w 4414"/>
                <a:gd name="T9" fmla="*/ 4850 h 4958"/>
                <a:gd name="T10" fmla="*/ 3193 w 4414"/>
                <a:gd name="T11" fmla="*/ 4958 h 4958"/>
                <a:gd name="T12" fmla="*/ 3262 w 4414"/>
                <a:gd name="T13" fmla="*/ 4850 h 4958"/>
                <a:gd name="T14" fmla="*/ 3801 w 4414"/>
                <a:gd name="T15" fmla="*/ 4014 h 4958"/>
                <a:gd name="T16" fmla="*/ 4414 w 4414"/>
                <a:gd name="T17" fmla="*/ 3061 h 4958"/>
                <a:gd name="T18" fmla="*/ 4194 w 4414"/>
                <a:gd name="T19" fmla="*/ 2720 h 4958"/>
                <a:gd name="T20" fmla="*/ 4186 w 4414"/>
                <a:gd name="T21" fmla="*/ 2706 h 4958"/>
                <a:gd name="T22" fmla="*/ 3801 w 4414"/>
                <a:gd name="T23" fmla="*/ 2706 h 4958"/>
                <a:gd name="T24" fmla="*/ 3660 w 4414"/>
                <a:gd name="T25" fmla="*/ 2706 h 4958"/>
                <a:gd name="T26" fmla="*/ 3801 w 4414"/>
                <a:gd name="T27" fmla="*/ 2488 h 4958"/>
                <a:gd name="T28" fmla="*/ 3923 w 4414"/>
                <a:gd name="T29" fmla="*/ 2298 h 4958"/>
                <a:gd name="T30" fmla="*/ 3921 w 4414"/>
                <a:gd name="T31" fmla="*/ 2295 h 4958"/>
                <a:gd name="T32" fmla="*/ 3925 w 4414"/>
                <a:gd name="T33" fmla="*/ 2295 h 4958"/>
                <a:gd name="T34" fmla="*/ 3985 w 4414"/>
                <a:gd name="T35" fmla="*/ 2201 h 4958"/>
                <a:gd name="T36" fmla="*/ 4147 w 4414"/>
                <a:gd name="T37" fmla="*/ 1950 h 4958"/>
                <a:gd name="T38" fmla="*/ 3540 w 4414"/>
                <a:gd name="T39" fmla="*/ 1007 h 4958"/>
                <a:gd name="T40" fmla="*/ 2891 w 4414"/>
                <a:gd name="T41" fmla="*/ 0 h 4958"/>
                <a:gd name="T42" fmla="*/ 2616 w 4414"/>
                <a:gd name="T43" fmla="*/ 0 h 4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14" h="4958">
                  <a:moveTo>
                    <a:pt x="2616" y="0"/>
                  </a:moveTo>
                  <a:lnTo>
                    <a:pt x="2616" y="0"/>
                  </a:lnTo>
                  <a:lnTo>
                    <a:pt x="0" y="0"/>
                  </a:lnTo>
                  <a:lnTo>
                    <a:pt x="2616" y="4063"/>
                  </a:lnTo>
                  <a:lnTo>
                    <a:pt x="3123" y="4850"/>
                  </a:lnTo>
                  <a:lnTo>
                    <a:pt x="3193" y="4958"/>
                  </a:lnTo>
                  <a:lnTo>
                    <a:pt x="3262" y="4850"/>
                  </a:lnTo>
                  <a:lnTo>
                    <a:pt x="3801" y="4014"/>
                  </a:lnTo>
                  <a:lnTo>
                    <a:pt x="4414" y="3061"/>
                  </a:lnTo>
                  <a:lnTo>
                    <a:pt x="4194" y="2720"/>
                  </a:lnTo>
                  <a:lnTo>
                    <a:pt x="4186" y="2706"/>
                  </a:lnTo>
                  <a:lnTo>
                    <a:pt x="3801" y="2706"/>
                  </a:lnTo>
                  <a:lnTo>
                    <a:pt x="3660" y="2706"/>
                  </a:lnTo>
                  <a:lnTo>
                    <a:pt x="3801" y="2488"/>
                  </a:lnTo>
                  <a:lnTo>
                    <a:pt x="3923" y="2298"/>
                  </a:lnTo>
                  <a:lnTo>
                    <a:pt x="3921" y="2295"/>
                  </a:lnTo>
                  <a:lnTo>
                    <a:pt x="3925" y="2295"/>
                  </a:lnTo>
                  <a:lnTo>
                    <a:pt x="3985" y="2201"/>
                  </a:lnTo>
                  <a:lnTo>
                    <a:pt x="4147" y="1950"/>
                  </a:lnTo>
                  <a:lnTo>
                    <a:pt x="3540" y="1007"/>
                  </a:lnTo>
                  <a:lnTo>
                    <a:pt x="2891" y="0"/>
                  </a:lnTo>
                  <a:lnTo>
                    <a:pt x="2616" y="0"/>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17"/>
            <p:cNvSpPr>
              <a:spLocks/>
            </p:cNvSpPr>
            <p:nvPr userDrawn="1"/>
          </p:nvSpPr>
          <p:spPr bwMode="gray">
            <a:xfrm>
              <a:off x="10532283" y="1439"/>
              <a:ext cx="413076" cy="319883"/>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56"/>
            <p:cNvSpPr>
              <a:spLocks/>
            </p:cNvSpPr>
            <p:nvPr userDrawn="1"/>
          </p:nvSpPr>
          <p:spPr bwMode="gray">
            <a:xfrm>
              <a:off x="10738821" y="2"/>
              <a:ext cx="1453174" cy="1051761"/>
            </a:xfrm>
            <a:custGeom>
              <a:avLst/>
              <a:gdLst>
                <a:gd name="connsiteX0" fmla="*/ 207628 w 1453174"/>
                <a:gd name="connsiteY0" fmla="*/ 0 h 1051761"/>
                <a:gd name="connsiteX1" fmla="*/ 1453174 w 1453174"/>
                <a:gd name="connsiteY1" fmla="*/ 0 h 1051761"/>
                <a:gd name="connsiteX2" fmla="*/ 1453174 w 1453174"/>
                <a:gd name="connsiteY2" fmla="*/ 652985 h 1051761"/>
                <a:gd name="connsiteX3" fmla="*/ 1416881 w 1453174"/>
                <a:gd name="connsiteY3" fmla="*/ 652985 h 1051761"/>
                <a:gd name="connsiteX4" fmla="*/ 726605 w 1453174"/>
                <a:gd name="connsiteY4" fmla="*/ 652985 h 1051761"/>
                <a:gd name="connsiteX5" fmla="*/ 470381 w 1453174"/>
                <a:gd name="connsiteY5" fmla="*/ 1051761 h 1051761"/>
                <a:gd name="connsiteX6" fmla="*/ 0 w 1453174"/>
                <a:gd name="connsiteY6" fmla="*/ 322105 h 1051761"/>
                <a:gd name="connsiteX7" fmla="*/ 206509 w 1453174"/>
                <a:gd name="connsiteY7" fmla="*/ 1745 h 105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174" h="1051761">
                  <a:moveTo>
                    <a:pt x="207628" y="0"/>
                  </a:moveTo>
                  <a:lnTo>
                    <a:pt x="1453174" y="0"/>
                  </a:lnTo>
                  <a:lnTo>
                    <a:pt x="1453174" y="652985"/>
                  </a:lnTo>
                  <a:lnTo>
                    <a:pt x="1416881" y="652985"/>
                  </a:lnTo>
                  <a:lnTo>
                    <a:pt x="726605" y="652985"/>
                  </a:lnTo>
                  <a:lnTo>
                    <a:pt x="470381" y="1051761"/>
                  </a:lnTo>
                  <a:lnTo>
                    <a:pt x="0" y="322105"/>
                  </a:lnTo>
                  <a:lnTo>
                    <a:pt x="206509" y="174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02" name="Freeform 20"/>
            <p:cNvSpPr>
              <a:spLocks/>
            </p:cNvSpPr>
            <p:nvPr userDrawn="1"/>
          </p:nvSpPr>
          <p:spPr bwMode="gray">
            <a:xfrm>
              <a:off x="8542466" y="1439"/>
              <a:ext cx="2196355" cy="1866399"/>
            </a:xfrm>
            <a:custGeom>
              <a:avLst/>
              <a:gdLst>
                <a:gd name="T0" fmla="*/ 2080 w 2296"/>
                <a:gd name="T1" fmla="*/ 0 h 1950"/>
                <a:gd name="T2" fmla="*/ 2080 w 2296"/>
                <a:gd name="T3" fmla="*/ 0 h 1950"/>
                <a:gd name="T4" fmla="*/ 649 w 2296"/>
                <a:gd name="T5" fmla="*/ 0 h 1950"/>
                <a:gd name="T6" fmla="*/ 0 w 2296"/>
                <a:gd name="T7" fmla="*/ 0 h 1950"/>
                <a:gd name="T8" fmla="*/ 649 w 2296"/>
                <a:gd name="T9" fmla="*/ 1007 h 1950"/>
                <a:gd name="T10" fmla="*/ 1256 w 2296"/>
                <a:gd name="T11" fmla="*/ 1950 h 1950"/>
                <a:gd name="T12" fmla="*/ 2296 w 2296"/>
                <a:gd name="T13" fmla="*/ 335 h 1950"/>
                <a:gd name="T14" fmla="*/ 2080 w 2296"/>
                <a:gd name="T15" fmla="*/ 0 h 19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6" h="1950">
                  <a:moveTo>
                    <a:pt x="2080" y="0"/>
                  </a:moveTo>
                  <a:lnTo>
                    <a:pt x="2080" y="0"/>
                  </a:lnTo>
                  <a:lnTo>
                    <a:pt x="649" y="0"/>
                  </a:lnTo>
                  <a:lnTo>
                    <a:pt x="0" y="0"/>
                  </a:lnTo>
                  <a:lnTo>
                    <a:pt x="649" y="1007"/>
                  </a:lnTo>
                  <a:lnTo>
                    <a:pt x="1256" y="1950"/>
                  </a:lnTo>
                  <a:lnTo>
                    <a:pt x="2296" y="335"/>
                  </a:lnTo>
                  <a:lnTo>
                    <a:pt x="208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1"/>
            <p:cNvSpPr>
              <a:spLocks/>
            </p:cNvSpPr>
            <p:nvPr userDrawn="1"/>
          </p:nvSpPr>
          <p:spPr bwMode="gray">
            <a:xfrm>
              <a:off x="9743913" y="321322"/>
              <a:ext cx="2201393" cy="1876474"/>
            </a:xfrm>
            <a:custGeom>
              <a:avLst/>
              <a:gdLst>
                <a:gd name="T0" fmla="*/ 2242 w 2302"/>
                <a:gd name="T1" fmla="*/ 1866 h 1960"/>
                <a:gd name="T2" fmla="*/ 2242 w 2302"/>
                <a:gd name="T3" fmla="*/ 1866 h 1960"/>
                <a:gd name="T4" fmla="*/ 1532 w 2302"/>
                <a:gd name="T5" fmla="*/ 763 h 1960"/>
                <a:gd name="T6" fmla="*/ 1040 w 2302"/>
                <a:gd name="T7" fmla="*/ 0 h 1960"/>
                <a:gd name="T8" fmla="*/ 0 w 2302"/>
                <a:gd name="T9" fmla="*/ 1615 h 1960"/>
                <a:gd name="T10" fmla="*/ 162 w 2302"/>
                <a:gd name="T11" fmla="*/ 1866 h 1960"/>
                <a:gd name="T12" fmla="*/ 222 w 2302"/>
                <a:gd name="T13" fmla="*/ 1960 h 1960"/>
                <a:gd name="T14" fmla="*/ 761 w 2302"/>
                <a:gd name="T15" fmla="*/ 1960 h 1960"/>
                <a:gd name="T16" fmla="*/ 2302 w 2302"/>
                <a:gd name="T17" fmla="*/ 1960 h 1960"/>
                <a:gd name="T18" fmla="*/ 2242 w 2302"/>
                <a:gd name="T19" fmla="*/ 186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2" h="1960">
                  <a:moveTo>
                    <a:pt x="2242" y="1866"/>
                  </a:moveTo>
                  <a:lnTo>
                    <a:pt x="2242" y="1866"/>
                  </a:lnTo>
                  <a:lnTo>
                    <a:pt x="1532" y="763"/>
                  </a:lnTo>
                  <a:lnTo>
                    <a:pt x="1040" y="0"/>
                  </a:lnTo>
                  <a:lnTo>
                    <a:pt x="0" y="1615"/>
                  </a:lnTo>
                  <a:lnTo>
                    <a:pt x="162" y="1866"/>
                  </a:lnTo>
                  <a:lnTo>
                    <a:pt x="222" y="1960"/>
                  </a:lnTo>
                  <a:lnTo>
                    <a:pt x="761" y="1960"/>
                  </a:lnTo>
                  <a:lnTo>
                    <a:pt x="2302" y="1960"/>
                  </a:lnTo>
                  <a:lnTo>
                    <a:pt x="2242" y="1866"/>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2"/>
            <p:cNvSpPr>
              <a:spLocks/>
            </p:cNvSpPr>
            <p:nvPr userDrawn="1"/>
          </p:nvSpPr>
          <p:spPr bwMode="gray">
            <a:xfrm>
              <a:off x="9527300" y="2197795"/>
              <a:ext cx="2520" cy="2520"/>
            </a:xfrm>
            <a:custGeom>
              <a:avLst/>
              <a:gdLst>
                <a:gd name="T0" fmla="*/ 0 w 4"/>
                <a:gd name="T1" fmla="*/ 0 h 3"/>
                <a:gd name="T2" fmla="*/ 0 w 4"/>
                <a:gd name="T3" fmla="*/ 0 h 3"/>
                <a:gd name="T4" fmla="*/ 2 w 4"/>
                <a:gd name="T5" fmla="*/ 3 h 3"/>
                <a:gd name="T6" fmla="*/ 4 w 4"/>
                <a:gd name="T7" fmla="*/ 0 h 3"/>
                <a:gd name="T8" fmla="*/ 0 w 4"/>
                <a:gd name="T9" fmla="*/ 0 h 3"/>
              </a:gdLst>
              <a:ahLst/>
              <a:cxnLst>
                <a:cxn ang="0">
                  <a:pos x="T0" y="T1"/>
                </a:cxn>
                <a:cxn ang="0">
                  <a:pos x="T2" y="T3"/>
                </a:cxn>
                <a:cxn ang="0">
                  <a:pos x="T4" y="T5"/>
                </a:cxn>
                <a:cxn ang="0">
                  <a:pos x="T6" y="T7"/>
                </a:cxn>
                <a:cxn ang="0">
                  <a:pos x="T8" y="T9"/>
                </a:cxn>
              </a:cxnLst>
              <a:rect l="0" t="0" r="r" b="b"/>
              <a:pathLst>
                <a:path w="4" h="3">
                  <a:moveTo>
                    <a:pt x="0" y="0"/>
                  </a:moveTo>
                  <a:lnTo>
                    <a:pt x="0" y="0"/>
                  </a:lnTo>
                  <a:lnTo>
                    <a:pt x="2" y="3"/>
                  </a:lnTo>
                  <a:lnTo>
                    <a:pt x="4" y="0"/>
                  </a:lnTo>
                  <a:lnTo>
                    <a:pt x="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3"/>
            <p:cNvSpPr>
              <a:spLocks/>
            </p:cNvSpPr>
            <p:nvPr userDrawn="1"/>
          </p:nvSpPr>
          <p:spPr bwMode="gray">
            <a:xfrm>
              <a:off x="9779176" y="2590720"/>
              <a:ext cx="433226" cy="340033"/>
            </a:xfrm>
            <a:custGeom>
              <a:avLst/>
              <a:gdLst>
                <a:gd name="T0" fmla="*/ 448 w 452"/>
                <a:gd name="T1" fmla="*/ 0 h 355"/>
                <a:gd name="T2" fmla="*/ 448 w 452"/>
                <a:gd name="T3" fmla="*/ 0 h 355"/>
                <a:gd name="T4" fmla="*/ 0 w 452"/>
                <a:gd name="T5" fmla="*/ 0 h 355"/>
                <a:gd name="T6" fmla="*/ 8 w 452"/>
                <a:gd name="T7" fmla="*/ 14 h 355"/>
                <a:gd name="T8" fmla="*/ 228 w 452"/>
                <a:gd name="T9" fmla="*/ 355 h 355"/>
                <a:gd name="T10" fmla="*/ 448 w 452"/>
                <a:gd name="T11" fmla="*/ 14 h 355"/>
                <a:gd name="T12" fmla="*/ 452 w 452"/>
                <a:gd name="T13" fmla="*/ 7 h 355"/>
                <a:gd name="T14" fmla="*/ 448 w 452"/>
                <a:gd name="T15" fmla="*/ 0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2" h="355">
                  <a:moveTo>
                    <a:pt x="448" y="0"/>
                  </a:moveTo>
                  <a:lnTo>
                    <a:pt x="448" y="0"/>
                  </a:lnTo>
                  <a:lnTo>
                    <a:pt x="0" y="0"/>
                  </a:lnTo>
                  <a:lnTo>
                    <a:pt x="8" y="14"/>
                  </a:lnTo>
                  <a:lnTo>
                    <a:pt x="228" y="355"/>
                  </a:lnTo>
                  <a:lnTo>
                    <a:pt x="448" y="14"/>
                  </a:lnTo>
                  <a:lnTo>
                    <a:pt x="452" y="7"/>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4"/>
            <p:cNvSpPr>
              <a:spLocks/>
            </p:cNvSpPr>
            <p:nvPr userDrawn="1"/>
          </p:nvSpPr>
          <p:spPr bwMode="gray">
            <a:xfrm>
              <a:off x="9998307" y="2598277"/>
              <a:ext cx="1589336" cy="2133387"/>
            </a:xfrm>
            <a:custGeom>
              <a:avLst/>
              <a:gdLst>
                <a:gd name="T0" fmla="*/ 1601 w 1661"/>
                <a:gd name="T1" fmla="*/ 2137 h 2231"/>
                <a:gd name="T2" fmla="*/ 1601 w 1661"/>
                <a:gd name="T3" fmla="*/ 2137 h 2231"/>
                <a:gd name="T4" fmla="*/ 228 w 1661"/>
                <a:gd name="T5" fmla="*/ 7 h 2231"/>
                <a:gd name="T6" fmla="*/ 224 w 1661"/>
                <a:gd name="T7" fmla="*/ 0 h 2231"/>
                <a:gd name="T8" fmla="*/ 220 w 1661"/>
                <a:gd name="T9" fmla="*/ 7 h 2231"/>
                <a:gd name="T10" fmla="*/ 0 w 1661"/>
                <a:gd name="T11" fmla="*/ 348 h 2231"/>
                <a:gd name="T12" fmla="*/ 1152 w 1661"/>
                <a:gd name="T13" fmla="*/ 2137 h 2231"/>
                <a:gd name="T14" fmla="*/ 1213 w 1661"/>
                <a:gd name="T15" fmla="*/ 2231 h 2231"/>
                <a:gd name="T16" fmla="*/ 1661 w 1661"/>
                <a:gd name="T17" fmla="*/ 2231 h 2231"/>
                <a:gd name="T18" fmla="*/ 1601 w 1661"/>
                <a:gd name="T19" fmla="*/ 2137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1" h="2231">
                  <a:moveTo>
                    <a:pt x="1601" y="2137"/>
                  </a:moveTo>
                  <a:lnTo>
                    <a:pt x="1601" y="2137"/>
                  </a:lnTo>
                  <a:lnTo>
                    <a:pt x="228" y="7"/>
                  </a:lnTo>
                  <a:lnTo>
                    <a:pt x="224" y="0"/>
                  </a:lnTo>
                  <a:lnTo>
                    <a:pt x="220" y="7"/>
                  </a:lnTo>
                  <a:lnTo>
                    <a:pt x="0" y="348"/>
                  </a:lnTo>
                  <a:lnTo>
                    <a:pt x="1152" y="2137"/>
                  </a:lnTo>
                  <a:lnTo>
                    <a:pt x="1213" y="2231"/>
                  </a:lnTo>
                  <a:lnTo>
                    <a:pt x="1661" y="2231"/>
                  </a:lnTo>
                  <a:lnTo>
                    <a:pt x="1601" y="2137"/>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25"/>
            <p:cNvSpPr>
              <a:spLocks/>
            </p:cNvSpPr>
            <p:nvPr userDrawn="1"/>
          </p:nvSpPr>
          <p:spPr bwMode="gray">
            <a:xfrm>
              <a:off x="9529818" y="2197795"/>
              <a:ext cx="680064" cy="392926"/>
            </a:xfrm>
            <a:custGeom>
              <a:avLst/>
              <a:gdLst>
                <a:gd name="T0" fmla="*/ 446 w 711"/>
                <a:gd name="T1" fmla="*/ 0 h 411"/>
                <a:gd name="T2" fmla="*/ 446 w 711"/>
                <a:gd name="T3" fmla="*/ 0 h 411"/>
                <a:gd name="T4" fmla="*/ 2 w 711"/>
                <a:gd name="T5" fmla="*/ 0 h 411"/>
                <a:gd name="T6" fmla="*/ 0 w 711"/>
                <a:gd name="T7" fmla="*/ 3 h 411"/>
                <a:gd name="T8" fmla="*/ 263 w 711"/>
                <a:gd name="T9" fmla="*/ 411 h 411"/>
                <a:gd name="T10" fmla="*/ 711 w 711"/>
                <a:gd name="T11" fmla="*/ 411 h 411"/>
                <a:gd name="T12" fmla="*/ 446 w 711"/>
                <a:gd name="T13" fmla="*/ 0 h 411"/>
              </a:gdLst>
              <a:ahLst/>
              <a:cxnLst>
                <a:cxn ang="0">
                  <a:pos x="T0" y="T1"/>
                </a:cxn>
                <a:cxn ang="0">
                  <a:pos x="T2" y="T3"/>
                </a:cxn>
                <a:cxn ang="0">
                  <a:pos x="T4" y="T5"/>
                </a:cxn>
                <a:cxn ang="0">
                  <a:pos x="T6" y="T7"/>
                </a:cxn>
                <a:cxn ang="0">
                  <a:pos x="T8" y="T9"/>
                </a:cxn>
                <a:cxn ang="0">
                  <a:pos x="T10" y="T11"/>
                </a:cxn>
                <a:cxn ang="0">
                  <a:pos x="T12" y="T13"/>
                </a:cxn>
              </a:cxnLst>
              <a:rect l="0" t="0" r="r" b="b"/>
              <a:pathLst>
                <a:path w="711" h="411">
                  <a:moveTo>
                    <a:pt x="446" y="0"/>
                  </a:moveTo>
                  <a:lnTo>
                    <a:pt x="446" y="0"/>
                  </a:lnTo>
                  <a:lnTo>
                    <a:pt x="2" y="0"/>
                  </a:lnTo>
                  <a:lnTo>
                    <a:pt x="0" y="3"/>
                  </a:lnTo>
                  <a:lnTo>
                    <a:pt x="263" y="411"/>
                  </a:lnTo>
                  <a:lnTo>
                    <a:pt x="711" y="411"/>
                  </a:lnTo>
                  <a:lnTo>
                    <a:pt x="446"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145"/>
            <p:cNvSpPr>
              <a:spLocks/>
            </p:cNvSpPr>
            <p:nvPr userDrawn="1"/>
          </p:nvSpPr>
          <p:spPr bwMode="gray">
            <a:xfrm>
              <a:off x="9955489" y="2197794"/>
              <a:ext cx="2236506" cy="2604425"/>
            </a:xfrm>
            <a:custGeom>
              <a:avLst/>
              <a:gdLst>
                <a:gd name="connsiteX0" fmla="*/ 0 w 2236506"/>
                <a:gd name="connsiteY0" fmla="*/ 0 h 2604425"/>
                <a:gd name="connsiteX1" fmla="*/ 529624 w 2236506"/>
                <a:gd name="connsiteY1" fmla="*/ 0 h 2604425"/>
                <a:gd name="connsiteX2" fmla="*/ 2043817 w 2236506"/>
                <a:gd name="connsiteY2" fmla="*/ 0 h 2604425"/>
                <a:gd name="connsiteX3" fmla="*/ 2236506 w 2236506"/>
                <a:gd name="connsiteY3" fmla="*/ 299717 h 2604425"/>
                <a:gd name="connsiteX4" fmla="*/ 2236506 w 2236506"/>
                <a:gd name="connsiteY4" fmla="*/ 2604425 h 2604425"/>
                <a:gd name="connsiteX5" fmla="*/ 1676323 w 2236506"/>
                <a:gd name="connsiteY5" fmla="*/ 2604425 h 2604425"/>
                <a:gd name="connsiteX6" fmla="*/ 1617367 w 2236506"/>
                <a:gd name="connsiteY6" fmla="*/ 2512007 h 2604425"/>
                <a:gd name="connsiteX7" fmla="*/ 268251 w 2236506"/>
                <a:gd name="connsiteY7" fmla="*/ 417849 h 2604425"/>
                <a:gd name="connsiteX8" fmla="*/ 264321 w 2236506"/>
                <a:gd name="connsiteY8" fmla="*/ 410966 h 2604425"/>
                <a:gd name="connsiteX9" fmla="*/ 260390 w 2236506"/>
                <a:gd name="connsiteY9" fmla="*/ 404084 h 26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06" h="2604425">
                  <a:moveTo>
                    <a:pt x="0" y="0"/>
                  </a:moveTo>
                  <a:lnTo>
                    <a:pt x="529624" y="0"/>
                  </a:lnTo>
                  <a:lnTo>
                    <a:pt x="2043817" y="0"/>
                  </a:lnTo>
                  <a:lnTo>
                    <a:pt x="2236506" y="299717"/>
                  </a:lnTo>
                  <a:lnTo>
                    <a:pt x="2236506" y="2604425"/>
                  </a:lnTo>
                  <a:lnTo>
                    <a:pt x="1676323" y="2604425"/>
                  </a:lnTo>
                  <a:lnTo>
                    <a:pt x="1617367" y="2512007"/>
                  </a:lnTo>
                  <a:lnTo>
                    <a:pt x="268251" y="417849"/>
                  </a:lnTo>
                  <a:lnTo>
                    <a:pt x="264321" y="410966"/>
                  </a:lnTo>
                  <a:lnTo>
                    <a:pt x="260390" y="40408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51" name="Freeform 150"/>
            <p:cNvSpPr>
              <a:spLocks/>
            </p:cNvSpPr>
            <p:nvPr userDrawn="1"/>
          </p:nvSpPr>
          <p:spPr bwMode="gray">
            <a:xfrm>
              <a:off x="11824406" y="5431877"/>
              <a:ext cx="367589" cy="904710"/>
            </a:xfrm>
            <a:custGeom>
              <a:avLst/>
              <a:gdLst>
                <a:gd name="connsiteX0" fmla="*/ 213977 w 367589"/>
                <a:gd name="connsiteY0" fmla="*/ 0 h 904710"/>
                <a:gd name="connsiteX1" fmla="*/ 331473 w 367589"/>
                <a:gd name="connsiteY1" fmla="*/ 182724 h 904710"/>
                <a:gd name="connsiteX2" fmla="*/ 367589 w 367589"/>
                <a:gd name="connsiteY2" fmla="*/ 238874 h 904710"/>
                <a:gd name="connsiteX3" fmla="*/ 367589 w 367589"/>
                <a:gd name="connsiteY3" fmla="*/ 904710 h 904710"/>
                <a:gd name="connsiteX4" fmla="*/ 331473 w 367589"/>
                <a:gd name="connsiteY4" fmla="*/ 848567 h 904710"/>
                <a:gd name="connsiteX5" fmla="*/ 0 w 367589"/>
                <a:gd name="connsiteY5" fmla="*/ 332921 h 90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89" h="904710">
                  <a:moveTo>
                    <a:pt x="213977" y="0"/>
                  </a:moveTo>
                  <a:lnTo>
                    <a:pt x="331473" y="182724"/>
                  </a:lnTo>
                  <a:lnTo>
                    <a:pt x="367589" y="238874"/>
                  </a:lnTo>
                  <a:lnTo>
                    <a:pt x="367589" y="904710"/>
                  </a:lnTo>
                  <a:lnTo>
                    <a:pt x="331473" y="848567"/>
                  </a:lnTo>
                  <a:lnTo>
                    <a:pt x="0" y="332921"/>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1" name="Freeform 29"/>
            <p:cNvSpPr>
              <a:spLocks/>
            </p:cNvSpPr>
            <p:nvPr userDrawn="1"/>
          </p:nvSpPr>
          <p:spPr bwMode="gray">
            <a:xfrm>
              <a:off x="11159454" y="4731663"/>
              <a:ext cx="879047" cy="1032690"/>
            </a:xfrm>
            <a:custGeom>
              <a:avLst/>
              <a:gdLst>
                <a:gd name="T0" fmla="*/ 448 w 919"/>
                <a:gd name="T1" fmla="*/ 0 h 1080"/>
                <a:gd name="T2" fmla="*/ 448 w 919"/>
                <a:gd name="T3" fmla="*/ 0 h 1080"/>
                <a:gd name="T4" fmla="*/ 0 w 919"/>
                <a:gd name="T5" fmla="*/ 0 h 1080"/>
                <a:gd name="T6" fmla="*/ 695 w 919"/>
                <a:gd name="T7" fmla="*/ 1080 h 1080"/>
                <a:gd name="T8" fmla="*/ 919 w 919"/>
                <a:gd name="T9" fmla="*/ 732 h 1080"/>
                <a:gd name="T10" fmla="*/ 448 w 919"/>
                <a:gd name="T11" fmla="*/ 0 h 1080"/>
              </a:gdLst>
              <a:ahLst/>
              <a:cxnLst>
                <a:cxn ang="0">
                  <a:pos x="T0" y="T1"/>
                </a:cxn>
                <a:cxn ang="0">
                  <a:pos x="T2" y="T3"/>
                </a:cxn>
                <a:cxn ang="0">
                  <a:pos x="T4" y="T5"/>
                </a:cxn>
                <a:cxn ang="0">
                  <a:pos x="T6" y="T7"/>
                </a:cxn>
                <a:cxn ang="0">
                  <a:pos x="T8" y="T9"/>
                </a:cxn>
                <a:cxn ang="0">
                  <a:pos x="T10" y="T11"/>
                </a:cxn>
              </a:cxnLst>
              <a:rect l="0" t="0" r="r" b="b"/>
              <a:pathLst>
                <a:path w="919" h="1080">
                  <a:moveTo>
                    <a:pt x="448" y="0"/>
                  </a:moveTo>
                  <a:lnTo>
                    <a:pt x="448" y="0"/>
                  </a:lnTo>
                  <a:lnTo>
                    <a:pt x="0" y="0"/>
                  </a:lnTo>
                  <a:lnTo>
                    <a:pt x="695" y="1080"/>
                  </a:lnTo>
                  <a:lnTo>
                    <a:pt x="919" y="732"/>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148"/>
            <p:cNvSpPr>
              <a:spLocks/>
            </p:cNvSpPr>
            <p:nvPr userDrawn="1"/>
          </p:nvSpPr>
          <p:spPr bwMode="gray">
            <a:xfrm>
              <a:off x="11587643" y="4731663"/>
              <a:ext cx="604352" cy="700214"/>
            </a:xfrm>
            <a:custGeom>
              <a:avLst/>
              <a:gdLst>
                <a:gd name="connsiteX0" fmla="*/ 0 w 604352"/>
                <a:gd name="connsiteY0" fmla="*/ 0 h 700214"/>
                <a:gd name="connsiteX1" fmla="*/ 567994 w 604352"/>
                <a:gd name="connsiteY1" fmla="*/ 0 h 700214"/>
                <a:gd name="connsiteX2" fmla="*/ 604352 w 604352"/>
                <a:gd name="connsiteY2" fmla="*/ 0 h 700214"/>
                <a:gd name="connsiteX3" fmla="*/ 604352 w 604352"/>
                <a:gd name="connsiteY3" fmla="*/ 461127 h 700214"/>
                <a:gd name="connsiteX4" fmla="*/ 567994 w 604352"/>
                <a:gd name="connsiteY4" fmla="*/ 517508 h 700214"/>
                <a:gd name="connsiteX5" fmla="*/ 450379 w 604352"/>
                <a:gd name="connsiteY5" fmla="*/ 700214 h 7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52" h="700214">
                  <a:moveTo>
                    <a:pt x="0" y="0"/>
                  </a:moveTo>
                  <a:lnTo>
                    <a:pt x="567994" y="0"/>
                  </a:lnTo>
                  <a:lnTo>
                    <a:pt x="604352" y="0"/>
                  </a:lnTo>
                  <a:lnTo>
                    <a:pt x="604352" y="461127"/>
                  </a:lnTo>
                  <a:lnTo>
                    <a:pt x="567994" y="517508"/>
                  </a:lnTo>
                  <a:lnTo>
                    <a:pt x="450379" y="700214"/>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5" name="Freeform 33"/>
            <p:cNvSpPr>
              <a:spLocks/>
            </p:cNvSpPr>
            <p:nvPr userDrawn="1"/>
          </p:nvSpPr>
          <p:spPr bwMode="gray">
            <a:xfrm>
              <a:off x="10348415" y="4731663"/>
              <a:ext cx="1475991" cy="1561629"/>
            </a:xfrm>
            <a:custGeom>
              <a:avLst/>
              <a:gdLst>
                <a:gd name="T0" fmla="*/ 1188 w 1543"/>
                <a:gd name="T1" fmla="*/ 1632 h 1632"/>
                <a:gd name="T2" fmla="*/ 1188 w 1543"/>
                <a:gd name="T3" fmla="*/ 1632 h 1632"/>
                <a:gd name="T4" fmla="*/ 1365 w 1543"/>
                <a:gd name="T5" fmla="*/ 1356 h 1632"/>
                <a:gd name="T6" fmla="*/ 1543 w 1543"/>
                <a:gd name="T7" fmla="*/ 1080 h 1632"/>
                <a:gd name="T8" fmla="*/ 848 w 1543"/>
                <a:gd name="T9" fmla="*/ 0 h 1632"/>
                <a:gd name="T10" fmla="*/ 500 w 1543"/>
                <a:gd name="T11" fmla="*/ 0 h 1632"/>
                <a:gd name="T12" fmla="*/ 0 w 1543"/>
                <a:gd name="T13" fmla="*/ 777 h 1632"/>
                <a:gd name="T14" fmla="*/ 550 w 1543"/>
                <a:gd name="T15" fmla="*/ 1632 h 1632"/>
                <a:gd name="T16" fmla="*/ 1188 w 1543"/>
                <a:gd name="T17" fmla="*/ 1632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3" h="1632">
                  <a:moveTo>
                    <a:pt x="1188" y="1632"/>
                  </a:moveTo>
                  <a:lnTo>
                    <a:pt x="1188" y="1632"/>
                  </a:lnTo>
                  <a:lnTo>
                    <a:pt x="1365" y="1356"/>
                  </a:lnTo>
                  <a:lnTo>
                    <a:pt x="1543" y="1080"/>
                  </a:lnTo>
                  <a:lnTo>
                    <a:pt x="848" y="0"/>
                  </a:lnTo>
                  <a:lnTo>
                    <a:pt x="500" y="0"/>
                  </a:lnTo>
                  <a:lnTo>
                    <a:pt x="0" y="777"/>
                  </a:lnTo>
                  <a:lnTo>
                    <a:pt x="550" y="1632"/>
                  </a:lnTo>
                  <a:lnTo>
                    <a:pt x="1188" y="1632"/>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34"/>
            <p:cNvSpPr>
              <a:spLocks/>
            </p:cNvSpPr>
            <p:nvPr userDrawn="1"/>
          </p:nvSpPr>
          <p:spPr bwMode="gray">
            <a:xfrm>
              <a:off x="11653130" y="5764353"/>
              <a:ext cx="171275" cy="264470"/>
            </a:xfrm>
            <a:custGeom>
              <a:avLst/>
              <a:gdLst>
                <a:gd name="T0" fmla="*/ 0 w 178"/>
                <a:gd name="T1" fmla="*/ 276 h 276"/>
                <a:gd name="T2" fmla="*/ 0 w 178"/>
                <a:gd name="T3" fmla="*/ 276 h 276"/>
                <a:gd name="T4" fmla="*/ 178 w 178"/>
                <a:gd name="T5" fmla="*/ 0 h 276"/>
                <a:gd name="T6" fmla="*/ 0 w 178"/>
                <a:gd name="T7" fmla="*/ 276 h 276"/>
              </a:gdLst>
              <a:ahLst/>
              <a:cxnLst>
                <a:cxn ang="0">
                  <a:pos x="T0" y="T1"/>
                </a:cxn>
                <a:cxn ang="0">
                  <a:pos x="T2" y="T3"/>
                </a:cxn>
                <a:cxn ang="0">
                  <a:pos x="T4" y="T5"/>
                </a:cxn>
                <a:cxn ang="0">
                  <a:pos x="T6" y="T7"/>
                </a:cxn>
              </a:cxnLst>
              <a:rect l="0" t="0" r="r" b="b"/>
              <a:pathLst>
                <a:path w="178" h="276">
                  <a:moveTo>
                    <a:pt x="0" y="276"/>
                  </a:moveTo>
                  <a:lnTo>
                    <a:pt x="0" y="276"/>
                  </a:lnTo>
                  <a:lnTo>
                    <a:pt x="178" y="0"/>
                  </a:lnTo>
                  <a:lnTo>
                    <a:pt x="0" y="27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36"/>
            <p:cNvSpPr>
              <a:spLocks/>
            </p:cNvSpPr>
            <p:nvPr userDrawn="1"/>
          </p:nvSpPr>
          <p:spPr bwMode="gray">
            <a:xfrm>
              <a:off x="7834696" y="4744257"/>
              <a:ext cx="1989817" cy="1549036"/>
            </a:xfrm>
            <a:custGeom>
              <a:avLst/>
              <a:gdLst>
                <a:gd name="T0" fmla="*/ 2077 w 2080"/>
                <a:gd name="T1" fmla="*/ 1618 h 1618"/>
                <a:gd name="T2" fmla="*/ 2077 w 2080"/>
                <a:gd name="T3" fmla="*/ 1618 h 1618"/>
                <a:gd name="T4" fmla="*/ 2080 w 2080"/>
                <a:gd name="T5" fmla="*/ 1613 h 1618"/>
                <a:gd name="T6" fmla="*/ 1650 w 2080"/>
                <a:gd name="T7" fmla="*/ 944 h 1618"/>
                <a:gd name="T8" fmla="*/ 1042 w 2080"/>
                <a:gd name="T9" fmla="*/ 0 h 1618"/>
                <a:gd name="T10" fmla="*/ 465 w 2080"/>
                <a:gd name="T11" fmla="*/ 895 h 1618"/>
                <a:gd name="T12" fmla="*/ 0 w 2080"/>
                <a:gd name="T13" fmla="*/ 1618 h 1618"/>
                <a:gd name="T14" fmla="*/ 465 w 2080"/>
                <a:gd name="T15" fmla="*/ 1618 h 1618"/>
                <a:gd name="T16" fmla="*/ 1650 w 2080"/>
                <a:gd name="T17" fmla="*/ 1618 h 1618"/>
                <a:gd name="T18" fmla="*/ 2077 w 2080"/>
                <a:gd name="T19" fmla="*/ 161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0" h="1618">
                  <a:moveTo>
                    <a:pt x="2077" y="1618"/>
                  </a:moveTo>
                  <a:lnTo>
                    <a:pt x="2077" y="1618"/>
                  </a:lnTo>
                  <a:lnTo>
                    <a:pt x="2080" y="1613"/>
                  </a:lnTo>
                  <a:lnTo>
                    <a:pt x="1650" y="944"/>
                  </a:lnTo>
                  <a:lnTo>
                    <a:pt x="1042" y="0"/>
                  </a:lnTo>
                  <a:lnTo>
                    <a:pt x="465" y="895"/>
                  </a:lnTo>
                  <a:lnTo>
                    <a:pt x="0" y="1618"/>
                  </a:lnTo>
                  <a:lnTo>
                    <a:pt x="465" y="1618"/>
                  </a:lnTo>
                  <a:lnTo>
                    <a:pt x="1650" y="1618"/>
                  </a:lnTo>
                  <a:lnTo>
                    <a:pt x="2077" y="161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37"/>
            <p:cNvSpPr>
              <a:spLocks/>
            </p:cNvSpPr>
            <p:nvPr userDrawn="1"/>
          </p:nvSpPr>
          <p:spPr bwMode="gray">
            <a:xfrm>
              <a:off x="7834696" y="4733631"/>
              <a:ext cx="1992335" cy="1554624"/>
            </a:xfrm>
            <a:custGeom>
              <a:avLst/>
              <a:gdLst>
                <a:gd name="T0" fmla="*/ 2077 w 2080"/>
                <a:gd name="T1" fmla="*/ 1618 h 1618"/>
                <a:gd name="T2" fmla="*/ 2077 w 2080"/>
                <a:gd name="T3" fmla="*/ 1618 h 1618"/>
                <a:gd name="T4" fmla="*/ 2080 w 2080"/>
                <a:gd name="T5" fmla="*/ 1613 h 1618"/>
                <a:gd name="T6" fmla="*/ 1650 w 2080"/>
                <a:gd name="T7" fmla="*/ 944 h 1618"/>
                <a:gd name="T8" fmla="*/ 1042 w 2080"/>
                <a:gd name="T9" fmla="*/ 0 h 1618"/>
                <a:gd name="T10" fmla="*/ 465 w 2080"/>
                <a:gd name="T11" fmla="*/ 895 h 1618"/>
                <a:gd name="T12" fmla="*/ 0 w 2080"/>
                <a:gd name="T13" fmla="*/ 1618 h 1618"/>
                <a:gd name="T14" fmla="*/ 465 w 2080"/>
                <a:gd name="T15" fmla="*/ 1618 h 1618"/>
                <a:gd name="T16" fmla="*/ 1650 w 2080"/>
                <a:gd name="T17" fmla="*/ 1618 h 1618"/>
                <a:gd name="T18" fmla="*/ 2077 w 2080"/>
                <a:gd name="T19" fmla="*/ 161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0" h="1618">
                  <a:moveTo>
                    <a:pt x="2077" y="1618"/>
                  </a:moveTo>
                  <a:lnTo>
                    <a:pt x="2077" y="1618"/>
                  </a:lnTo>
                  <a:lnTo>
                    <a:pt x="2080" y="1613"/>
                  </a:lnTo>
                  <a:lnTo>
                    <a:pt x="1650" y="944"/>
                  </a:lnTo>
                  <a:lnTo>
                    <a:pt x="1042" y="0"/>
                  </a:lnTo>
                  <a:lnTo>
                    <a:pt x="465" y="895"/>
                  </a:lnTo>
                  <a:lnTo>
                    <a:pt x="0" y="1618"/>
                  </a:lnTo>
                  <a:lnTo>
                    <a:pt x="465" y="1618"/>
                  </a:lnTo>
                  <a:lnTo>
                    <a:pt x="1650" y="1618"/>
                  </a:lnTo>
                  <a:lnTo>
                    <a:pt x="2077" y="1618"/>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38"/>
            <p:cNvSpPr>
              <a:spLocks/>
            </p:cNvSpPr>
            <p:nvPr userDrawn="1"/>
          </p:nvSpPr>
          <p:spPr bwMode="gray">
            <a:xfrm>
              <a:off x="9819476" y="6288254"/>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39"/>
            <p:cNvSpPr>
              <a:spLocks/>
            </p:cNvSpPr>
            <p:nvPr userDrawn="1"/>
          </p:nvSpPr>
          <p:spPr bwMode="gray">
            <a:xfrm>
              <a:off x="9819476" y="6288254"/>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133"/>
            <p:cNvSpPr>
              <a:spLocks/>
            </p:cNvSpPr>
            <p:nvPr userDrawn="1"/>
          </p:nvSpPr>
          <p:spPr bwMode="gray">
            <a:xfrm>
              <a:off x="9827032" y="6293291"/>
              <a:ext cx="1410955" cy="564708"/>
            </a:xfrm>
            <a:custGeom>
              <a:avLst/>
              <a:gdLst>
                <a:gd name="connsiteX0" fmla="*/ 0 w 1410955"/>
                <a:gd name="connsiteY0" fmla="*/ 0 h 564708"/>
                <a:gd name="connsiteX1" fmla="*/ 1047420 w 1410955"/>
                <a:gd name="connsiteY1" fmla="*/ 0 h 564708"/>
                <a:gd name="connsiteX2" fmla="*/ 1410955 w 1410955"/>
                <a:gd name="connsiteY2" fmla="*/ 564708 h 564708"/>
                <a:gd name="connsiteX3" fmla="*/ 363936 w 1410955"/>
                <a:gd name="connsiteY3" fmla="*/ 564708 h 564708"/>
              </a:gdLst>
              <a:ahLst/>
              <a:cxnLst>
                <a:cxn ang="0">
                  <a:pos x="connsiteX0" y="connsiteY0"/>
                </a:cxn>
                <a:cxn ang="0">
                  <a:pos x="connsiteX1" y="connsiteY1"/>
                </a:cxn>
                <a:cxn ang="0">
                  <a:pos x="connsiteX2" y="connsiteY2"/>
                </a:cxn>
                <a:cxn ang="0">
                  <a:pos x="connsiteX3" y="connsiteY3"/>
                </a:cxn>
              </a:cxnLst>
              <a:rect l="l" t="t" r="r" b="b"/>
              <a:pathLst>
                <a:path w="1410955" h="564708">
                  <a:moveTo>
                    <a:pt x="0" y="0"/>
                  </a:moveTo>
                  <a:lnTo>
                    <a:pt x="1047420" y="0"/>
                  </a:lnTo>
                  <a:lnTo>
                    <a:pt x="1410955" y="564708"/>
                  </a:lnTo>
                  <a:lnTo>
                    <a:pt x="363936" y="564708"/>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24" name="Freeform 42"/>
            <p:cNvSpPr>
              <a:spLocks/>
            </p:cNvSpPr>
            <p:nvPr userDrawn="1"/>
          </p:nvSpPr>
          <p:spPr bwMode="gray">
            <a:xfrm>
              <a:off x="9824514" y="5474697"/>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43"/>
            <p:cNvSpPr>
              <a:spLocks/>
            </p:cNvSpPr>
            <p:nvPr userDrawn="1"/>
          </p:nvSpPr>
          <p:spPr bwMode="gray">
            <a:xfrm>
              <a:off x="9824514" y="5474697"/>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143"/>
            <p:cNvSpPr>
              <a:spLocks/>
            </p:cNvSpPr>
            <p:nvPr userDrawn="1"/>
          </p:nvSpPr>
          <p:spPr bwMode="gray">
            <a:xfrm>
              <a:off x="11945305" y="2197794"/>
              <a:ext cx="246690" cy="382870"/>
            </a:xfrm>
            <a:custGeom>
              <a:avLst/>
              <a:gdLst>
                <a:gd name="connsiteX0" fmla="*/ 0 w 246690"/>
                <a:gd name="connsiteY0" fmla="*/ 0 h 382870"/>
                <a:gd name="connsiteX1" fmla="*/ 230887 w 246690"/>
                <a:gd name="connsiteY1" fmla="*/ 0 h 382870"/>
                <a:gd name="connsiteX2" fmla="*/ 246690 w 246690"/>
                <a:gd name="connsiteY2" fmla="*/ 0 h 382870"/>
                <a:gd name="connsiteX3" fmla="*/ 246690 w 246690"/>
                <a:gd name="connsiteY3" fmla="*/ 382870 h 382870"/>
                <a:gd name="connsiteX4" fmla="*/ 230887 w 246690"/>
                <a:gd name="connsiteY4" fmla="*/ 358657 h 38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0" h="382870">
                  <a:moveTo>
                    <a:pt x="0" y="0"/>
                  </a:moveTo>
                  <a:lnTo>
                    <a:pt x="230887" y="0"/>
                  </a:lnTo>
                  <a:lnTo>
                    <a:pt x="246690" y="0"/>
                  </a:lnTo>
                  <a:lnTo>
                    <a:pt x="246690" y="382870"/>
                  </a:lnTo>
                  <a:lnTo>
                    <a:pt x="230887" y="358657"/>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pic>
        <p:nvPicPr>
          <p:cNvPr id="7"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5" y="633941"/>
            <a:ext cx="2164637" cy="600179"/>
          </a:xfrm>
          <a:prstGeom prst="rect">
            <a:avLst/>
          </a:prstGeom>
        </p:spPr>
      </p:pic>
      <p:sp>
        <p:nvSpPr>
          <p:cNvPr id="37" name="Placeholder - Subtitle"/>
          <p:cNvSpPr>
            <a:spLocks noGrp="1"/>
          </p:cNvSpPr>
          <p:nvPr>
            <p:ph type="body" sz="quarter" idx="20" hasCustomPrompt="1"/>
          </p:nvPr>
        </p:nvSpPr>
        <p:spPr bwMode="gray">
          <a:xfrm>
            <a:off x="612775" y="3869237"/>
            <a:ext cx="7315200" cy="369332"/>
          </a:xfrm>
        </p:spPr>
        <p:txBody>
          <a:bodyPr/>
          <a:lstStyle>
            <a:lvl1pPr marL="0" indent="0">
              <a:spcBef>
                <a:spcPts val="0"/>
              </a:spcBef>
              <a:buNone/>
              <a:defRPr sz="2400" baseline="0">
                <a:solidFill>
                  <a:schemeClr val="tx1"/>
                </a:solidFill>
              </a:defRPr>
            </a:lvl1pPr>
            <a:lvl2pPr marL="114300" indent="0">
              <a:spcBef>
                <a:spcPts val="0"/>
              </a:spcBef>
              <a:buNone/>
              <a:defRPr sz="1200">
                <a:solidFill>
                  <a:schemeClr val="bg1"/>
                </a:solidFill>
              </a:defRPr>
            </a:lvl2pPr>
            <a:lvl3pPr marL="228600" indent="0">
              <a:spcBef>
                <a:spcPts val="0"/>
              </a:spcBef>
              <a:buNone/>
              <a:defRPr sz="1200">
                <a:solidFill>
                  <a:schemeClr val="bg1"/>
                </a:solidFill>
              </a:defRPr>
            </a:lvl3pPr>
            <a:lvl4pPr marL="342900" indent="0">
              <a:spcBef>
                <a:spcPts val="0"/>
              </a:spcBef>
              <a:buNone/>
              <a:defRPr sz="1200">
                <a:solidFill>
                  <a:schemeClr val="bg1"/>
                </a:solidFill>
              </a:defRPr>
            </a:lvl4pPr>
            <a:lvl5pPr marL="457200" indent="0">
              <a:spcBef>
                <a:spcPts val="0"/>
              </a:spcBef>
              <a:buNone/>
              <a:defRPr sz="1200">
                <a:solidFill>
                  <a:schemeClr val="bg1"/>
                </a:solidFill>
              </a:defRPr>
            </a:lvl5pPr>
          </a:lstStyle>
          <a:p>
            <a:pPr lvl="0"/>
            <a:r>
              <a:rPr lang="en-US" dirty="0" smtClean="0"/>
              <a:t>Presentation subtitle, Arial 24pt, sentence case</a:t>
            </a:r>
          </a:p>
        </p:txBody>
      </p:sp>
      <p:sp>
        <p:nvSpPr>
          <p:cNvPr id="2" name="Placeholder - Title"/>
          <p:cNvSpPr>
            <a:spLocks noGrp="1"/>
          </p:cNvSpPr>
          <p:nvPr>
            <p:ph type="title" hasCustomPrompt="1"/>
          </p:nvPr>
        </p:nvSpPr>
        <p:spPr bwMode="gray">
          <a:xfrm>
            <a:off x="612775" y="2662494"/>
            <a:ext cx="7315200" cy="1163395"/>
          </a:xfrm>
        </p:spPr>
        <p:txBody>
          <a:bodyPr/>
          <a:lstStyle>
            <a:lvl1pPr>
              <a:defRPr sz="4200">
                <a:latin typeface="+mj-lt"/>
                <a:cs typeface="Arial" panose="020B0604020202020204" pitchFamily="34" charset="0"/>
              </a:defRPr>
            </a:lvl1pPr>
          </a:lstStyle>
          <a:p>
            <a:r>
              <a:rPr lang="en-US" dirty="0" smtClean="0"/>
              <a:t>Presentation Title – </a:t>
            </a:r>
            <a:br>
              <a:rPr lang="en-US" dirty="0" smtClean="0"/>
            </a:br>
            <a:r>
              <a:rPr lang="en-US" dirty="0" smtClean="0"/>
              <a:t>Arial 42pt, Title Case</a:t>
            </a:r>
            <a:endParaRPr lang="en-US" dirty="0"/>
          </a:p>
        </p:txBody>
      </p:sp>
    </p:spTree>
    <p:extLst>
      <p:ext uri="{BB962C8B-B14F-4D97-AF65-F5344CB8AC3E}">
        <p14:creationId xmlns:p14="http://schemas.microsoft.com/office/powerpoint/2010/main" val="148324506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4992" userDrawn="1">
          <p15:clr>
            <a:srgbClr val="FBAE40"/>
          </p15:clr>
        </p15:guide>
        <p15:guide id="2" orient="horz" pos="3838" userDrawn="1">
          <p15:clr>
            <a:srgbClr val="FBAE40"/>
          </p15:clr>
        </p15:guide>
        <p15:guide id="3" orient="horz" pos="2410" userDrawn="1">
          <p15:clr>
            <a:srgbClr val="FBAE40"/>
          </p15:clr>
        </p15:guide>
        <p15:guide id="4" orient="horz" pos="24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oad Map (Editable)">
    <p:spTree>
      <p:nvGrpSpPr>
        <p:cNvPr id="1" name=""/>
        <p:cNvGrpSpPr/>
        <p:nvPr/>
      </p:nvGrpSpPr>
      <p:grpSpPr>
        <a:xfrm>
          <a:off x="0" y="0"/>
          <a:ext cx="0" cy="0"/>
          <a:chOff x="0" y="0"/>
          <a:chExt cx="0" cy="0"/>
        </a:xfrm>
      </p:grpSpPr>
      <p:grpSp>
        <p:nvGrpSpPr>
          <p:cNvPr id="45" name="Group 44"/>
          <p:cNvGrpSpPr/>
          <p:nvPr userDrawn="1"/>
        </p:nvGrpSpPr>
        <p:grpSpPr>
          <a:xfrm>
            <a:off x="-3" y="0"/>
            <a:ext cx="6034404" cy="3626563"/>
            <a:chOff x="-3" y="0"/>
            <a:chExt cx="6034404" cy="3626563"/>
          </a:xfrm>
        </p:grpSpPr>
        <p:sp>
          <p:nvSpPr>
            <p:cNvPr id="46" name="Freeform 45"/>
            <p:cNvSpPr/>
            <p:nvPr userDrawn="1"/>
          </p:nvSpPr>
          <p:spPr bwMode="gray">
            <a:xfrm>
              <a:off x="650838" y="0"/>
              <a:ext cx="4339771" cy="1098354"/>
            </a:xfrm>
            <a:custGeom>
              <a:avLst/>
              <a:gdLst>
                <a:gd name="connsiteX0" fmla="*/ 0 w 1484233"/>
                <a:gd name="connsiteY0" fmla="*/ 0 h 375645"/>
                <a:gd name="connsiteX1" fmla="*/ 1242212 w 1484233"/>
                <a:gd name="connsiteY1" fmla="*/ 0 h 375645"/>
                <a:gd name="connsiteX2" fmla="*/ 1484233 w 1484233"/>
                <a:gd name="connsiteY2" fmla="*/ 375645 h 375645"/>
                <a:gd name="connsiteX3" fmla="*/ 242021 w 1484233"/>
                <a:gd name="connsiteY3" fmla="*/ 375645 h 375645"/>
              </a:gdLst>
              <a:ahLst/>
              <a:cxnLst>
                <a:cxn ang="0">
                  <a:pos x="connsiteX0" y="connsiteY0"/>
                </a:cxn>
                <a:cxn ang="0">
                  <a:pos x="connsiteX1" y="connsiteY1"/>
                </a:cxn>
                <a:cxn ang="0">
                  <a:pos x="connsiteX2" y="connsiteY2"/>
                </a:cxn>
                <a:cxn ang="0">
                  <a:pos x="connsiteX3" y="connsiteY3"/>
                </a:cxn>
              </a:cxnLst>
              <a:rect l="l" t="t" r="r" b="b"/>
              <a:pathLst>
                <a:path w="1484233" h="375645">
                  <a:moveTo>
                    <a:pt x="0" y="0"/>
                  </a:moveTo>
                  <a:lnTo>
                    <a:pt x="1242212" y="0"/>
                  </a:lnTo>
                  <a:lnTo>
                    <a:pt x="1484233" y="375645"/>
                  </a:lnTo>
                  <a:lnTo>
                    <a:pt x="242021" y="375645"/>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7" name="Freeform 46"/>
            <p:cNvSpPr>
              <a:spLocks/>
            </p:cNvSpPr>
            <p:nvPr userDrawn="1"/>
          </p:nvSpPr>
          <p:spPr bwMode="gray">
            <a:xfrm>
              <a:off x="4231548" y="1"/>
              <a:ext cx="1802853" cy="375645"/>
            </a:xfrm>
            <a:custGeom>
              <a:avLst/>
              <a:gdLst>
                <a:gd name="connsiteX0" fmla="*/ 0 w 1802853"/>
                <a:gd name="connsiteY0" fmla="*/ 0 h 375645"/>
                <a:gd name="connsiteX1" fmla="*/ 1562573 w 1802853"/>
                <a:gd name="connsiteY1" fmla="*/ 0 h 375645"/>
                <a:gd name="connsiteX2" fmla="*/ 1802853 w 1802853"/>
                <a:gd name="connsiteY2" fmla="*/ 375645 h 375645"/>
                <a:gd name="connsiteX3" fmla="*/ 242021 w 1802853"/>
                <a:gd name="connsiteY3" fmla="*/ 375645 h 375645"/>
              </a:gdLst>
              <a:ahLst/>
              <a:cxnLst>
                <a:cxn ang="0">
                  <a:pos x="connsiteX0" y="connsiteY0"/>
                </a:cxn>
                <a:cxn ang="0">
                  <a:pos x="connsiteX1" y="connsiteY1"/>
                </a:cxn>
                <a:cxn ang="0">
                  <a:pos x="connsiteX2" y="connsiteY2"/>
                </a:cxn>
                <a:cxn ang="0">
                  <a:pos x="connsiteX3" y="connsiteY3"/>
                </a:cxn>
              </a:cxnLst>
              <a:rect l="l" t="t" r="r" b="b"/>
              <a:pathLst>
                <a:path w="1802853" h="375645">
                  <a:moveTo>
                    <a:pt x="0" y="0"/>
                  </a:moveTo>
                  <a:lnTo>
                    <a:pt x="1562573" y="0"/>
                  </a:lnTo>
                  <a:lnTo>
                    <a:pt x="1802853" y="375645"/>
                  </a:lnTo>
                  <a:lnTo>
                    <a:pt x="242021" y="375645"/>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8" name="Freeform 47"/>
            <p:cNvSpPr/>
            <p:nvPr userDrawn="1"/>
          </p:nvSpPr>
          <p:spPr bwMode="gray">
            <a:xfrm>
              <a:off x="2967038" y="0"/>
              <a:ext cx="1558598" cy="375646"/>
            </a:xfrm>
            <a:custGeom>
              <a:avLst/>
              <a:gdLst>
                <a:gd name="connsiteX0" fmla="*/ 0 w 1558598"/>
                <a:gd name="connsiteY0" fmla="*/ 0 h 375646"/>
                <a:gd name="connsiteX1" fmla="*/ 1316577 w 1558598"/>
                <a:gd name="connsiteY1" fmla="*/ 0 h 375646"/>
                <a:gd name="connsiteX2" fmla="*/ 1558598 w 1558598"/>
                <a:gd name="connsiteY2" fmla="*/ 375646 h 375646"/>
                <a:gd name="connsiteX3" fmla="*/ 237639 w 1558598"/>
                <a:gd name="connsiteY3" fmla="*/ 375646 h 375646"/>
                <a:gd name="connsiteX4" fmla="*/ 0 w 1558598"/>
                <a:gd name="connsiteY4" fmla="*/ 6802 h 37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598" h="375646">
                  <a:moveTo>
                    <a:pt x="0" y="0"/>
                  </a:moveTo>
                  <a:lnTo>
                    <a:pt x="1316577" y="0"/>
                  </a:lnTo>
                  <a:lnTo>
                    <a:pt x="1558598" y="375646"/>
                  </a:lnTo>
                  <a:lnTo>
                    <a:pt x="237639" y="375646"/>
                  </a:lnTo>
                  <a:lnTo>
                    <a:pt x="0" y="6802"/>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bwMode="gray">
            <a:xfrm>
              <a:off x="-3" y="1098354"/>
              <a:ext cx="316713" cy="1077332"/>
            </a:xfrm>
            <a:prstGeom prst="rect">
              <a:avLst/>
            </a:prstGeom>
            <a:solidFill>
              <a:srgbClr val="D8D8D8"/>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50" name="Rectangle 49"/>
            <p:cNvSpPr/>
            <p:nvPr userDrawn="1"/>
          </p:nvSpPr>
          <p:spPr bwMode="gray">
            <a:xfrm>
              <a:off x="1" y="0"/>
              <a:ext cx="1045206" cy="375643"/>
            </a:xfrm>
            <a:prstGeom prst="rect">
              <a:avLst/>
            </a:prstGeom>
            <a:solidFill>
              <a:srgbClr val="D8D8D8"/>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51" name="Freeform 50"/>
            <p:cNvSpPr>
              <a:spLocks/>
            </p:cNvSpPr>
            <p:nvPr userDrawn="1"/>
          </p:nvSpPr>
          <p:spPr bwMode="gray">
            <a:xfrm>
              <a:off x="1130159" y="244931"/>
              <a:ext cx="168412" cy="130714"/>
            </a:xfrm>
            <a:custGeom>
              <a:avLst/>
              <a:gdLst>
                <a:gd name="connsiteX0" fmla="*/ 84239 w 168412"/>
                <a:gd name="connsiteY0" fmla="*/ 0 h 130714"/>
                <a:gd name="connsiteX1" fmla="*/ 168412 w 168412"/>
                <a:gd name="connsiteY1" fmla="*/ 130714 h 130714"/>
                <a:gd name="connsiteX2" fmla="*/ 0 w 168412"/>
                <a:gd name="connsiteY2" fmla="*/ 130714 h 130714"/>
                <a:gd name="connsiteX3" fmla="*/ 84239 w 168412"/>
                <a:gd name="connsiteY3" fmla="*/ 0 h 130714"/>
              </a:gdLst>
              <a:ahLst/>
              <a:cxnLst>
                <a:cxn ang="0">
                  <a:pos x="connsiteX0" y="connsiteY0"/>
                </a:cxn>
                <a:cxn ang="0">
                  <a:pos x="connsiteX1" y="connsiteY1"/>
                </a:cxn>
                <a:cxn ang="0">
                  <a:pos x="connsiteX2" y="connsiteY2"/>
                </a:cxn>
                <a:cxn ang="0">
                  <a:pos x="connsiteX3" y="connsiteY3"/>
                </a:cxn>
              </a:cxnLst>
              <a:rect l="l" t="t" r="r" b="b"/>
              <a:pathLst>
                <a:path w="168412" h="130714">
                  <a:moveTo>
                    <a:pt x="84239" y="0"/>
                  </a:moveTo>
                  <a:lnTo>
                    <a:pt x="168412" y="130714"/>
                  </a:lnTo>
                  <a:lnTo>
                    <a:pt x="0" y="130714"/>
                  </a:lnTo>
                  <a:lnTo>
                    <a:pt x="84239"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3" name="Freeform 52"/>
            <p:cNvSpPr>
              <a:spLocks/>
            </p:cNvSpPr>
            <p:nvPr userDrawn="1"/>
          </p:nvSpPr>
          <p:spPr bwMode="gray">
            <a:xfrm>
              <a:off x="0" y="375645"/>
              <a:ext cx="1012529" cy="1261374"/>
            </a:xfrm>
            <a:custGeom>
              <a:avLst/>
              <a:gdLst>
                <a:gd name="connsiteX0" fmla="*/ 0 w 1012529"/>
                <a:gd name="connsiteY0" fmla="*/ 0 h 1261374"/>
                <a:gd name="connsiteX1" fmla="*/ 894988 w 1012529"/>
                <a:gd name="connsiteY1" fmla="*/ 0 h 1261374"/>
                <a:gd name="connsiteX2" fmla="*/ 1012529 w 1012529"/>
                <a:gd name="connsiteY2" fmla="*/ 182531 h 1261374"/>
                <a:gd name="connsiteX3" fmla="*/ 317270 w 1012529"/>
                <a:gd name="connsiteY3" fmla="*/ 1261374 h 1261374"/>
                <a:gd name="connsiteX4" fmla="*/ 0 w 1012529"/>
                <a:gd name="connsiteY4" fmla="*/ 768934 h 1261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529" h="1261374">
                  <a:moveTo>
                    <a:pt x="0" y="0"/>
                  </a:moveTo>
                  <a:lnTo>
                    <a:pt x="894988" y="0"/>
                  </a:lnTo>
                  <a:lnTo>
                    <a:pt x="1012529" y="182531"/>
                  </a:lnTo>
                  <a:lnTo>
                    <a:pt x="317270" y="1261374"/>
                  </a:lnTo>
                  <a:lnTo>
                    <a:pt x="0" y="768934"/>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sp>
          <p:nvSpPr>
            <p:cNvPr id="54" name="Freeform 53"/>
            <p:cNvSpPr>
              <a:spLocks/>
            </p:cNvSpPr>
            <p:nvPr userDrawn="1"/>
          </p:nvSpPr>
          <p:spPr bwMode="gray">
            <a:xfrm>
              <a:off x="1214364" y="0"/>
              <a:ext cx="2040115" cy="375646"/>
            </a:xfrm>
            <a:custGeom>
              <a:avLst/>
              <a:gdLst>
                <a:gd name="connsiteX0" fmla="*/ 0 w 2040115"/>
                <a:gd name="connsiteY0" fmla="*/ 0 h 375646"/>
                <a:gd name="connsiteX1" fmla="*/ 1798093 w 2040115"/>
                <a:gd name="connsiteY1" fmla="*/ 0 h 375646"/>
                <a:gd name="connsiteX2" fmla="*/ 2040115 w 2040115"/>
                <a:gd name="connsiteY2" fmla="*/ 375646 h 375646"/>
                <a:gd name="connsiteX3" fmla="*/ 0 w 2040115"/>
                <a:gd name="connsiteY3" fmla="*/ 375646 h 375646"/>
              </a:gdLst>
              <a:ahLst/>
              <a:cxnLst>
                <a:cxn ang="0">
                  <a:pos x="connsiteX0" y="connsiteY0"/>
                </a:cxn>
                <a:cxn ang="0">
                  <a:pos x="connsiteX1" y="connsiteY1"/>
                </a:cxn>
                <a:cxn ang="0">
                  <a:pos x="connsiteX2" y="connsiteY2"/>
                </a:cxn>
                <a:cxn ang="0">
                  <a:pos x="connsiteX3" y="connsiteY3"/>
                </a:cxn>
              </a:cxnLst>
              <a:rect l="l" t="t" r="r" b="b"/>
              <a:pathLst>
                <a:path w="2040115" h="375646">
                  <a:moveTo>
                    <a:pt x="0" y="0"/>
                  </a:moveTo>
                  <a:lnTo>
                    <a:pt x="1798093" y="0"/>
                  </a:lnTo>
                  <a:lnTo>
                    <a:pt x="2040115" y="375646"/>
                  </a:lnTo>
                  <a:lnTo>
                    <a:pt x="0" y="375646"/>
                  </a:lnTo>
                  <a:close/>
                </a:path>
              </a:pathLst>
            </a:custGeom>
            <a:solidFill>
              <a:srgbClr val="C5C5C5"/>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5" name="Freeform 54"/>
            <p:cNvSpPr>
              <a:spLocks/>
            </p:cNvSpPr>
            <p:nvPr userDrawn="1"/>
          </p:nvSpPr>
          <p:spPr bwMode="gray">
            <a:xfrm rot="10800000">
              <a:off x="1097481" y="237439"/>
              <a:ext cx="235172" cy="182531"/>
            </a:xfrm>
            <a:custGeom>
              <a:avLst/>
              <a:gdLst>
                <a:gd name="connsiteX0" fmla="*/ 0 w 235172"/>
                <a:gd name="connsiteY0" fmla="*/ 0 h 182531"/>
                <a:gd name="connsiteX1" fmla="*/ 235172 w 235172"/>
                <a:gd name="connsiteY1" fmla="*/ 0 h 182531"/>
                <a:gd name="connsiteX2" fmla="*/ 117541 w 235172"/>
                <a:gd name="connsiteY2" fmla="*/ 182531 h 182531"/>
                <a:gd name="connsiteX3" fmla="*/ 0 w 235172"/>
                <a:gd name="connsiteY3" fmla="*/ 0 h 182531"/>
              </a:gdLst>
              <a:ahLst/>
              <a:cxnLst>
                <a:cxn ang="0">
                  <a:pos x="connsiteX0" y="connsiteY0"/>
                </a:cxn>
                <a:cxn ang="0">
                  <a:pos x="connsiteX1" y="connsiteY1"/>
                </a:cxn>
                <a:cxn ang="0">
                  <a:pos x="connsiteX2" y="connsiteY2"/>
                </a:cxn>
                <a:cxn ang="0">
                  <a:pos x="connsiteX3" y="connsiteY3"/>
                </a:cxn>
              </a:cxnLst>
              <a:rect l="l" t="t" r="r" b="b"/>
              <a:pathLst>
                <a:path w="235172" h="182531">
                  <a:moveTo>
                    <a:pt x="0" y="0"/>
                  </a:moveTo>
                  <a:lnTo>
                    <a:pt x="235172" y="0"/>
                  </a:lnTo>
                  <a:lnTo>
                    <a:pt x="117541" y="182531"/>
                  </a:lnTo>
                  <a:lnTo>
                    <a:pt x="0"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8" name="Freeform 57"/>
            <p:cNvSpPr>
              <a:spLocks/>
            </p:cNvSpPr>
            <p:nvPr userDrawn="1"/>
          </p:nvSpPr>
          <p:spPr bwMode="gray">
            <a:xfrm>
              <a:off x="651559" y="0"/>
              <a:ext cx="719420" cy="558382"/>
            </a:xfrm>
            <a:custGeom>
              <a:avLst/>
              <a:gdLst>
                <a:gd name="connsiteX0" fmla="*/ 0 w 719420"/>
                <a:gd name="connsiteY0" fmla="*/ 0 h 558382"/>
                <a:gd name="connsiteX1" fmla="*/ 719420 w 719420"/>
                <a:gd name="connsiteY1" fmla="*/ 0 h 558382"/>
                <a:gd name="connsiteX2" fmla="*/ 359572 w 719420"/>
                <a:gd name="connsiteY2" fmla="*/ 558382 h 558382"/>
              </a:gdLst>
              <a:ahLst/>
              <a:cxnLst>
                <a:cxn ang="0">
                  <a:pos x="connsiteX0" y="connsiteY0"/>
                </a:cxn>
                <a:cxn ang="0">
                  <a:pos x="connsiteX1" y="connsiteY1"/>
                </a:cxn>
                <a:cxn ang="0">
                  <a:pos x="connsiteX2" y="connsiteY2"/>
                </a:cxn>
              </a:cxnLst>
              <a:rect l="l" t="t" r="r" b="b"/>
              <a:pathLst>
                <a:path w="719420" h="558382">
                  <a:moveTo>
                    <a:pt x="0" y="0"/>
                  </a:moveTo>
                  <a:lnTo>
                    <a:pt x="719420" y="0"/>
                  </a:lnTo>
                  <a:lnTo>
                    <a:pt x="359572" y="558382"/>
                  </a:lnTo>
                  <a:close/>
                </a:path>
              </a:pathLst>
            </a:custGeom>
            <a:solidFill>
              <a:srgbClr val="C5C5C5"/>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sp>
          <p:nvSpPr>
            <p:cNvPr id="60" name="Freeform 59"/>
            <p:cNvSpPr/>
            <p:nvPr userDrawn="1"/>
          </p:nvSpPr>
          <p:spPr bwMode="gray">
            <a:xfrm>
              <a:off x="-1" y="1637019"/>
              <a:ext cx="1599097" cy="1989544"/>
            </a:xfrm>
            <a:custGeom>
              <a:avLst/>
              <a:gdLst>
                <a:gd name="connsiteX0" fmla="*/ 317271 w 1599097"/>
                <a:gd name="connsiteY0" fmla="*/ 0 h 1989544"/>
                <a:gd name="connsiteX1" fmla="*/ 1599097 w 1599097"/>
                <a:gd name="connsiteY1" fmla="*/ 1989544 h 1989544"/>
                <a:gd name="connsiteX2" fmla="*/ 0 w 1599097"/>
                <a:gd name="connsiteY2" fmla="*/ 1989544 h 1989544"/>
                <a:gd name="connsiteX3" fmla="*/ 0 w 1599097"/>
                <a:gd name="connsiteY3" fmla="*/ 492316 h 1989544"/>
                <a:gd name="connsiteX4" fmla="*/ 317271 w 1599097"/>
                <a:gd name="connsiteY4" fmla="*/ 1 h 198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097" h="1989544">
                  <a:moveTo>
                    <a:pt x="317271" y="0"/>
                  </a:moveTo>
                  <a:lnTo>
                    <a:pt x="1599097" y="1989544"/>
                  </a:lnTo>
                  <a:lnTo>
                    <a:pt x="0" y="1989544"/>
                  </a:lnTo>
                  <a:lnTo>
                    <a:pt x="0" y="492316"/>
                  </a:lnTo>
                  <a:lnTo>
                    <a:pt x="317271" y="1"/>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userDrawn="1"/>
          </p:nvSpPr>
          <p:spPr bwMode="gray">
            <a:xfrm>
              <a:off x="1061290" y="0"/>
              <a:ext cx="306337" cy="237766"/>
            </a:xfrm>
            <a:custGeom>
              <a:avLst/>
              <a:gdLst>
                <a:gd name="connsiteX0" fmla="*/ 0 w 306337"/>
                <a:gd name="connsiteY0" fmla="*/ 0 h 237766"/>
                <a:gd name="connsiteX1" fmla="*/ 306337 w 306337"/>
                <a:gd name="connsiteY1" fmla="*/ 0 h 237766"/>
                <a:gd name="connsiteX2" fmla="*/ 153109 w 306337"/>
                <a:gd name="connsiteY2" fmla="*/ 237766 h 237766"/>
              </a:gdLst>
              <a:ahLst/>
              <a:cxnLst>
                <a:cxn ang="0">
                  <a:pos x="connsiteX0" y="connsiteY0"/>
                </a:cxn>
                <a:cxn ang="0">
                  <a:pos x="connsiteX1" y="connsiteY1"/>
                </a:cxn>
                <a:cxn ang="0">
                  <a:pos x="connsiteX2" y="connsiteY2"/>
                </a:cxn>
              </a:cxnLst>
              <a:rect l="l" t="t" r="r" b="b"/>
              <a:pathLst>
                <a:path w="306337" h="237766">
                  <a:moveTo>
                    <a:pt x="0" y="0"/>
                  </a:moveTo>
                  <a:lnTo>
                    <a:pt x="306337" y="0"/>
                  </a:lnTo>
                  <a:lnTo>
                    <a:pt x="153109" y="237766"/>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62" name="Group 61"/>
          <p:cNvGrpSpPr/>
          <p:nvPr userDrawn="1"/>
        </p:nvGrpSpPr>
        <p:grpSpPr>
          <a:xfrm>
            <a:off x="4985352" y="2927303"/>
            <a:ext cx="7206649" cy="3930698"/>
            <a:chOff x="4985352" y="2927303"/>
            <a:chExt cx="7206649" cy="3930698"/>
          </a:xfrm>
        </p:grpSpPr>
        <p:sp>
          <p:nvSpPr>
            <p:cNvPr id="63" name="Rectangle 62"/>
            <p:cNvSpPr/>
            <p:nvPr userDrawn="1"/>
          </p:nvSpPr>
          <p:spPr bwMode="gray">
            <a:xfrm>
              <a:off x="8963025" y="6050518"/>
              <a:ext cx="1286238" cy="807482"/>
            </a:xfrm>
            <a:prstGeom prst="rect">
              <a:avLst/>
            </a:pr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4" name="Freeform 63"/>
            <p:cNvSpPr/>
            <p:nvPr userDrawn="1"/>
          </p:nvSpPr>
          <p:spPr bwMode="gray">
            <a:xfrm>
              <a:off x="4985352" y="6429426"/>
              <a:ext cx="3109537" cy="428574"/>
            </a:xfrm>
            <a:custGeom>
              <a:avLst/>
              <a:gdLst>
                <a:gd name="connsiteX0" fmla="*/ 0 w 3109537"/>
                <a:gd name="connsiteY0" fmla="*/ 0 h 428574"/>
                <a:gd name="connsiteX1" fmla="*/ 2563870 w 3109537"/>
                <a:gd name="connsiteY1" fmla="*/ 0 h 428574"/>
                <a:gd name="connsiteX2" fmla="*/ 2833390 w 3109537"/>
                <a:gd name="connsiteY2" fmla="*/ 0 h 428574"/>
                <a:gd name="connsiteX3" fmla="*/ 3109537 w 3109537"/>
                <a:gd name="connsiteY3" fmla="*/ 428574 h 428574"/>
                <a:gd name="connsiteX4" fmla="*/ 275877 w 3109537"/>
                <a:gd name="connsiteY4" fmla="*/ 428574 h 428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9537" h="428574">
                  <a:moveTo>
                    <a:pt x="0" y="0"/>
                  </a:moveTo>
                  <a:lnTo>
                    <a:pt x="2563870" y="0"/>
                  </a:lnTo>
                  <a:lnTo>
                    <a:pt x="2833390" y="0"/>
                  </a:lnTo>
                  <a:lnTo>
                    <a:pt x="3109537" y="428574"/>
                  </a:lnTo>
                  <a:lnTo>
                    <a:pt x="275877" y="428574"/>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5" name="Freeform 64">
              <a:extLst>
                <a:ext uri="{FF2B5EF4-FFF2-40B4-BE49-F238E27FC236}">
                  <a16:creationId xmlns:a16="http://schemas.microsoft.com/office/drawing/2014/main" id="{9DA206C5-CD13-ED46-872B-DF5370036544}"/>
                </a:ext>
              </a:extLst>
            </p:cNvPr>
            <p:cNvSpPr>
              <a:spLocks/>
            </p:cNvSpPr>
            <p:nvPr userDrawn="1"/>
          </p:nvSpPr>
          <p:spPr bwMode="gray">
            <a:xfrm>
              <a:off x="10129674" y="2927303"/>
              <a:ext cx="2062326" cy="2888897"/>
            </a:xfrm>
            <a:custGeom>
              <a:avLst/>
              <a:gdLst>
                <a:gd name="connsiteX0" fmla="*/ 1861165 w 2062326"/>
                <a:gd name="connsiteY0" fmla="*/ 0 h 2888897"/>
                <a:gd name="connsiteX1" fmla="*/ 2062326 w 2062326"/>
                <a:gd name="connsiteY1" fmla="*/ 0 h 2888897"/>
                <a:gd name="connsiteX2" fmla="*/ 2062326 w 2062326"/>
                <a:gd name="connsiteY2" fmla="*/ 2888897 h 2888897"/>
                <a:gd name="connsiteX3" fmla="*/ 0 w 2062326"/>
                <a:gd name="connsiteY3" fmla="*/ 2888897 h 2888897"/>
                <a:gd name="connsiteX4" fmla="*/ 59785 w 2062326"/>
                <a:gd name="connsiteY4" fmla="*/ 2796751 h 2888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326" h="2888897">
                  <a:moveTo>
                    <a:pt x="1861165" y="0"/>
                  </a:moveTo>
                  <a:lnTo>
                    <a:pt x="2062326" y="0"/>
                  </a:lnTo>
                  <a:lnTo>
                    <a:pt x="2062326" y="2888897"/>
                  </a:lnTo>
                  <a:lnTo>
                    <a:pt x="0" y="2888897"/>
                  </a:lnTo>
                  <a:lnTo>
                    <a:pt x="59785" y="2796751"/>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66"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
          <p:nvSpPr>
            <p:cNvPr id="67" name="Road Map"/>
            <p:cNvSpPr txBox="1"/>
            <p:nvPr userDrawn="1"/>
          </p:nvSpPr>
          <p:spPr bwMode="gray">
            <a:xfrm>
              <a:off x="10249264" y="5895423"/>
              <a:ext cx="1329960" cy="307777"/>
            </a:xfrm>
            <a:prstGeom prst="rect">
              <a:avLst/>
            </a:prstGeom>
            <a:noFill/>
          </p:spPr>
          <p:txBody>
            <a:bodyPr wrap="square" lIns="0" tIns="0" rIns="0" bIns="0" rtlCol="0">
              <a:spAutoFit/>
            </a:bodyPr>
            <a:lstStyle/>
            <a:p>
              <a:pPr algn="r">
                <a:spcBef>
                  <a:spcPts val="500"/>
                </a:spcBef>
              </a:pPr>
              <a:r>
                <a:rPr lang="en-US" sz="2000" spc="0" baseline="0" dirty="0" smtClean="0">
                  <a:solidFill>
                    <a:schemeClr val="accent4"/>
                  </a:solidFill>
                  <a:latin typeface="+mj-lt"/>
                </a:rPr>
                <a:t>Road map</a:t>
              </a:r>
            </a:p>
          </p:txBody>
        </p:sp>
        <p:sp>
          <p:nvSpPr>
            <p:cNvPr id="68" name="Freeform 67"/>
            <p:cNvSpPr/>
            <p:nvPr userDrawn="1"/>
          </p:nvSpPr>
          <p:spPr bwMode="gray">
            <a:xfrm>
              <a:off x="7517530" y="6050518"/>
              <a:ext cx="2250780" cy="807483"/>
            </a:xfrm>
            <a:custGeom>
              <a:avLst/>
              <a:gdLst>
                <a:gd name="connsiteX0" fmla="*/ 0 w 2250780"/>
                <a:gd name="connsiteY0" fmla="*/ 0 h 807483"/>
                <a:gd name="connsiteX1" fmla="*/ 636218 w 2250780"/>
                <a:gd name="connsiteY1" fmla="*/ 0 h 807483"/>
                <a:gd name="connsiteX2" fmla="*/ 2039034 w 2250780"/>
                <a:gd name="connsiteY2" fmla="*/ 0 h 807483"/>
                <a:gd name="connsiteX3" fmla="*/ 2250780 w 2250780"/>
                <a:gd name="connsiteY3" fmla="*/ 328583 h 807483"/>
                <a:gd name="connsiteX4" fmla="*/ 1942556 w 2250780"/>
                <a:gd name="connsiteY4" fmla="*/ 807483 h 807483"/>
                <a:gd name="connsiteX5" fmla="*/ 520127 w 2250780"/>
                <a:gd name="connsiteY5" fmla="*/ 807483 h 8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780" h="807483">
                  <a:moveTo>
                    <a:pt x="0" y="0"/>
                  </a:moveTo>
                  <a:lnTo>
                    <a:pt x="636218" y="0"/>
                  </a:lnTo>
                  <a:lnTo>
                    <a:pt x="2039034" y="0"/>
                  </a:lnTo>
                  <a:lnTo>
                    <a:pt x="2250780" y="328583"/>
                  </a:lnTo>
                  <a:lnTo>
                    <a:pt x="1942556" y="807483"/>
                  </a:lnTo>
                  <a:lnTo>
                    <a:pt x="520127" y="807483"/>
                  </a:lnTo>
                  <a:close/>
                </a:path>
              </a:pathLst>
            </a:custGeom>
            <a:solidFill>
              <a:schemeClr val="accent3">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9" name="Freeform 68"/>
            <p:cNvSpPr/>
            <p:nvPr userDrawn="1"/>
          </p:nvSpPr>
          <p:spPr bwMode="gray">
            <a:xfrm>
              <a:off x="9768309" y="5815634"/>
              <a:ext cx="2423692" cy="1042367"/>
            </a:xfrm>
            <a:custGeom>
              <a:avLst/>
              <a:gdLst>
                <a:gd name="connsiteX0" fmla="*/ 362508 w 2423692"/>
                <a:gd name="connsiteY0" fmla="*/ 0 h 1042367"/>
                <a:gd name="connsiteX1" fmla="*/ 2423692 w 2423692"/>
                <a:gd name="connsiteY1" fmla="*/ 0 h 1042367"/>
                <a:gd name="connsiteX2" fmla="*/ 2423692 w 2423692"/>
                <a:gd name="connsiteY2" fmla="*/ 902576 h 1042367"/>
                <a:gd name="connsiteX3" fmla="*/ 1451990 w 2423692"/>
                <a:gd name="connsiteY3" fmla="*/ 902576 h 1042367"/>
                <a:gd name="connsiteX4" fmla="*/ 744610 w 2423692"/>
                <a:gd name="connsiteY4" fmla="*/ 902576 h 1042367"/>
                <a:gd name="connsiteX5" fmla="*/ 654791 w 2423692"/>
                <a:gd name="connsiteY5" fmla="*/ 1042367 h 1042367"/>
                <a:gd name="connsiteX6" fmla="*/ 308708 w 2423692"/>
                <a:gd name="connsiteY6" fmla="*/ 1042367 h 1042367"/>
                <a:gd name="connsiteX7" fmla="*/ 0 w 2423692"/>
                <a:gd name="connsiteY7" fmla="*/ 563498 h 1042367"/>
                <a:gd name="connsiteX8" fmla="*/ 211626 w 2423692"/>
                <a:gd name="connsiteY8" fmla="*/ 235199 h 10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692" h="1042367">
                  <a:moveTo>
                    <a:pt x="362508" y="0"/>
                  </a:moveTo>
                  <a:lnTo>
                    <a:pt x="2423692" y="0"/>
                  </a:lnTo>
                  <a:lnTo>
                    <a:pt x="2423692" y="902576"/>
                  </a:lnTo>
                  <a:lnTo>
                    <a:pt x="1451990" y="902576"/>
                  </a:lnTo>
                  <a:lnTo>
                    <a:pt x="744610" y="902576"/>
                  </a:lnTo>
                  <a:lnTo>
                    <a:pt x="654791" y="1042367"/>
                  </a:lnTo>
                  <a:lnTo>
                    <a:pt x="308708" y="1042367"/>
                  </a:lnTo>
                  <a:lnTo>
                    <a:pt x="0" y="563498"/>
                  </a:lnTo>
                  <a:lnTo>
                    <a:pt x="211626" y="235199"/>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70" name="Freeform 69"/>
            <p:cNvSpPr/>
            <p:nvPr userDrawn="1"/>
          </p:nvSpPr>
          <p:spPr bwMode="gray">
            <a:xfrm>
              <a:off x="10404668" y="6673748"/>
              <a:ext cx="1787333" cy="184252"/>
            </a:xfrm>
            <a:custGeom>
              <a:avLst/>
              <a:gdLst>
                <a:gd name="connsiteX0" fmla="*/ 118444 w 1787333"/>
                <a:gd name="connsiteY0" fmla="*/ 0 h 184252"/>
                <a:gd name="connsiteX1" fmla="*/ 894895 w 1787333"/>
                <a:gd name="connsiteY1" fmla="*/ 0 h 184252"/>
                <a:gd name="connsiteX2" fmla="*/ 1787333 w 1787333"/>
                <a:gd name="connsiteY2" fmla="*/ 0 h 184252"/>
                <a:gd name="connsiteX3" fmla="*/ 1787333 w 1787333"/>
                <a:gd name="connsiteY3" fmla="*/ 184252 h 184252"/>
                <a:gd name="connsiteX4" fmla="*/ 0 w 1787333"/>
                <a:gd name="connsiteY4" fmla="*/ 184252 h 184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333" h="184252">
                  <a:moveTo>
                    <a:pt x="118444" y="0"/>
                  </a:moveTo>
                  <a:lnTo>
                    <a:pt x="894895" y="0"/>
                  </a:lnTo>
                  <a:lnTo>
                    <a:pt x="1787333" y="0"/>
                  </a:lnTo>
                  <a:lnTo>
                    <a:pt x="1787333" y="184252"/>
                  </a:lnTo>
                  <a:lnTo>
                    <a:pt x="0" y="184252"/>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oad Map"/>
          <p:cNvSpPr txBox="1"/>
          <p:nvPr userDrawn="1"/>
        </p:nvSpPr>
        <p:spPr bwMode="gray">
          <a:xfrm>
            <a:off x="10249263" y="5897051"/>
            <a:ext cx="1322133" cy="307777"/>
          </a:xfrm>
          <a:prstGeom prst="rect">
            <a:avLst/>
          </a:prstGeom>
          <a:noFill/>
        </p:spPr>
        <p:txBody>
          <a:bodyPr wrap="square" lIns="0" tIns="0" rIns="0" bIns="0" rtlCol="0">
            <a:spAutoFit/>
          </a:bodyPr>
          <a:lstStyle/>
          <a:p>
            <a:pPr algn="r">
              <a:spcBef>
                <a:spcPts val="500"/>
              </a:spcBef>
            </a:pPr>
            <a:r>
              <a:rPr lang="en-US" sz="2000" spc="0" baseline="0" dirty="0" smtClean="0">
                <a:solidFill>
                  <a:schemeClr val="accent4"/>
                </a:solidFill>
                <a:latin typeface="+mj-lt"/>
              </a:rPr>
              <a:t>Roadmap</a:t>
            </a:r>
          </a:p>
        </p:txBody>
      </p:sp>
      <p:cxnSp>
        <p:nvCxnSpPr>
          <p:cNvPr id="56" name="Red line"/>
          <p:cNvCxnSpPr/>
          <p:nvPr userDrawn="1"/>
        </p:nvCxnSpPr>
        <p:spPr bwMode="gray">
          <a:xfrm>
            <a:off x="2830874" y="2050244"/>
            <a:ext cx="89329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Instructions"/>
          <p:cNvSpPr txBox="1">
            <a:spLocks/>
          </p:cNvSpPr>
          <p:nvPr userDrawn="1"/>
        </p:nvSpPr>
        <p:spPr bwMode="gray">
          <a:xfrm>
            <a:off x="12392829" y="0"/>
            <a:ext cx="1685883" cy="3629199"/>
          </a:xfrm>
          <a:prstGeom prst="rect">
            <a:avLst/>
          </a:prstGeom>
          <a:solidFill>
            <a:srgbClr val="539241"/>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smtClean="0">
                <a:solidFill>
                  <a:schemeClr val="bg1"/>
                </a:solidFill>
              </a:rPr>
              <a:t>How to use this</a:t>
            </a:r>
            <a:br>
              <a:rPr lang="en-US" sz="1000" b="1" dirty="0" smtClean="0">
                <a:solidFill>
                  <a:schemeClr val="bg1"/>
                </a:solidFill>
              </a:rPr>
            </a:br>
            <a:r>
              <a:rPr lang="en-US" sz="1000" b="1" dirty="0" smtClean="0">
                <a:solidFill>
                  <a:schemeClr val="bg1"/>
                </a:solidFill>
              </a:rPr>
              <a:t>editable road map</a:t>
            </a:r>
          </a:p>
          <a:p>
            <a:pPr marL="169863" indent="-169863">
              <a:buFont typeface="+mj-lt"/>
              <a:buAutoNum type="arabicPeriod"/>
            </a:pPr>
            <a:r>
              <a:rPr lang="en-US" sz="800" dirty="0" smtClean="0">
                <a:solidFill>
                  <a:schemeClr val="bg1"/>
                </a:solidFill>
              </a:rPr>
              <a:t>Insert a road map layout</a:t>
            </a:r>
          </a:p>
          <a:p>
            <a:pPr marL="169863" indent="-169863">
              <a:buFont typeface="+mj-lt"/>
              <a:buAutoNum type="arabicPeriod"/>
            </a:pPr>
            <a:r>
              <a:rPr lang="en-US" sz="800" dirty="0" smtClean="0">
                <a:solidFill>
                  <a:schemeClr val="bg1"/>
                </a:solidFill>
              </a:rPr>
              <a:t>Determine how many sections are needed</a:t>
            </a:r>
          </a:p>
          <a:p>
            <a:pPr marL="169863" indent="-169863">
              <a:buFont typeface="+mj-lt"/>
              <a:buAutoNum type="arabicPeriod"/>
            </a:pPr>
            <a:r>
              <a:rPr lang="en-US" sz="800" dirty="0" smtClean="0">
                <a:solidFill>
                  <a:schemeClr val="bg1"/>
                </a:solidFill>
              </a:rPr>
              <a:t>If only 3, delete rows 2 and 4. If 4, delete row 5.</a:t>
            </a:r>
          </a:p>
          <a:p>
            <a:pPr marL="169863" indent="-169863">
              <a:buFont typeface="+mj-lt"/>
              <a:buAutoNum type="arabicPeriod"/>
            </a:pPr>
            <a:r>
              <a:rPr lang="en-US" sz="800" dirty="0" smtClean="0">
                <a:solidFill>
                  <a:schemeClr val="bg1"/>
                </a:solidFill>
              </a:rPr>
              <a:t>Change the highlighted section title to Arial regular 15pt, accent 2 so all the titles are the exact same font style</a:t>
            </a:r>
          </a:p>
          <a:p>
            <a:pPr marL="169863" indent="-169863">
              <a:buFont typeface="+mj-lt"/>
              <a:buAutoNum type="arabicPeriod"/>
            </a:pPr>
            <a:r>
              <a:rPr lang="en-US" sz="800" dirty="0" smtClean="0">
                <a:solidFill>
                  <a:schemeClr val="bg1"/>
                </a:solidFill>
              </a:rPr>
              <a:t>Type in #’s and section titles for all levels</a:t>
            </a:r>
          </a:p>
          <a:p>
            <a:pPr marL="169863" indent="-169863">
              <a:buFont typeface="+mj-lt"/>
              <a:buAutoNum type="arabicPeriod"/>
            </a:pPr>
            <a:r>
              <a:rPr lang="en-US" sz="800" dirty="0" smtClean="0">
                <a:solidFill>
                  <a:schemeClr val="bg1"/>
                </a:solidFill>
              </a:rPr>
              <a:t>Duplicate the slide so you have a slide for each section</a:t>
            </a:r>
          </a:p>
          <a:p>
            <a:pPr marL="169863" indent="-169863">
              <a:buFont typeface="+mj-lt"/>
              <a:buAutoNum type="arabicPeriod"/>
            </a:pPr>
            <a:r>
              <a:rPr lang="en-US" sz="800" dirty="0" smtClean="0">
                <a:solidFill>
                  <a:schemeClr val="bg1"/>
                </a:solidFill>
              </a:rPr>
              <a:t>On each slide, change the highlighted section title back to Arial regular 20pt</a:t>
            </a:r>
          </a:p>
          <a:p>
            <a:pPr marL="0" indent="0">
              <a:spcBef>
                <a:spcPts val="1200"/>
              </a:spcBef>
              <a:buFont typeface="+mj-lt"/>
              <a:buNone/>
            </a:pPr>
            <a:r>
              <a:rPr lang="en-US" sz="900" b="1" dirty="0" smtClean="0">
                <a:solidFill>
                  <a:schemeClr val="bg1"/>
                </a:solidFill>
              </a:rPr>
              <a:t>NEED MORE SECTIONS?</a:t>
            </a:r>
          </a:p>
          <a:p>
            <a:pPr marL="0" indent="0">
              <a:spcBef>
                <a:spcPts val="200"/>
              </a:spcBef>
              <a:buFont typeface="+mj-lt"/>
              <a:buNone/>
            </a:pPr>
            <a:r>
              <a:rPr lang="en-US" sz="750" dirty="0" smtClean="0">
                <a:solidFill>
                  <a:schemeClr val="bg1"/>
                </a:solidFill>
              </a:rPr>
              <a:t>See</a:t>
            </a:r>
            <a:r>
              <a:rPr lang="en-US" sz="750" baseline="0" dirty="0" smtClean="0">
                <a:solidFill>
                  <a:schemeClr val="bg1"/>
                </a:solidFill>
              </a:rPr>
              <a:t> the projection GLG for a customizable road map layout that includes 8 levels. It can be inserted into this </a:t>
            </a:r>
            <a:r>
              <a:rPr lang="en-US" sz="750" dirty="0" smtClean="0">
                <a:solidFill>
                  <a:schemeClr val="bg1"/>
                </a:solidFill>
              </a:rPr>
              <a:t>template</a:t>
            </a:r>
            <a:r>
              <a:rPr lang="en-US" sz="750" baseline="0" dirty="0" smtClean="0">
                <a:solidFill>
                  <a:schemeClr val="bg1"/>
                </a:solidFill>
              </a:rPr>
              <a:t>. </a:t>
            </a:r>
            <a:endParaRPr lang="en-US" sz="750" dirty="0">
              <a:solidFill>
                <a:schemeClr val="bg1"/>
              </a:solidFill>
            </a:endParaRPr>
          </a:p>
        </p:txBody>
      </p:sp>
      <p:sp>
        <p:nvSpPr>
          <p:cNvPr id="82" name="Text Placeholder 3"/>
          <p:cNvSpPr>
            <a:spLocks noGrp="1"/>
          </p:cNvSpPr>
          <p:nvPr>
            <p:ph type="body" sz="quarter" idx="13" hasCustomPrompt="1"/>
          </p:nvPr>
        </p:nvSpPr>
        <p:spPr bwMode="gray">
          <a:xfrm>
            <a:off x="3358484" y="2534575"/>
            <a:ext cx="5866479" cy="307777"/>
          </a:xfrm>
        </p:spPr>
        <p:txBody>
          <a:bodyPr anchor="ctr" anchorCtr="0"/>
          <a:lstStyle>
            <a:lvl1pPr marL="0" indent="0">
              <a:spcBef>
                <a:spcPts val="0"/>
              </a:spcBef>
              <a:buNone/>
              <a:defRPr sz="2000">
                <a:solidFill>
                  <a:schemeClr val="tx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20pt, sentence case</a:t>
            </a:r>
          </a:p>
        </p:txBody>
      </p:sp>
      <p:sp>
        <p:nvSpPr>
          <p:cNvPr id="83" name="Title 17"/>
          <p:cNvSpPr>
            <a:spLocks noGrp="1"/>
          </p:cNvSpPr>
          <p:nvPr>
            <p:ph type="title" hasCustomPrompt="1"/>
          </p:nvPr>
        </p:nvSpPr>
        <p:spPr bwMode="gray">
          <a:xfrm>
            <a:off x="2837413" y="2551303"/>
            <a:ext cx="274320" cy="274320"/>
          </a:xfrm>
          <a:prstGeom prst="rect">
            <a:avLst/>
          </a:prstGeom>
          <a:solidFill>
            <a:schemeClr val="bg1"/>
          </a:solidFill>
          <a:ln>
            <a:noFill/>
          </a:ln>
        </p:spPr>
        <p:txBody>
          <a:bodyPr wrap="none" anchor="ctr" anchorCtr="1">
            <a:noAutofit/>
          </a:bodyPr>
          <a:lstStyle>
            <a:lvl1pPr>
              <a:defRPr sz="2000" b="0">
                <a:solidFill>
                  <a:schemeClr val="accent6"/>
                </a:solidFill>
              </a:defRPr>
            </a:lvl1pPr>
          </a:lstStyle>
          <a:p>
            <a:r>
              <a:rPr lang="en-US" dirty="0" smtClean="0"/>
              <a:t>#</a:t>
            </a:r>
            <a:endParaRPr lang="en-US" dirty="0"/>
          </a:p>
        </p:txBody>
      </p:sp>
      <p:sp>
        <p:nvSpPr>
          <p:cNvPr id="84" name="Text Placeholder 19"/>
          <p:cNvSpPr>
            <a:spLocks noGrp="1"/>
          </p:cNvSpPr>
          <p:nvPr>
            <p:ph type="body" sz="quarter" idx="17" hasCustomPrompt="1"/>
          </p:nvPr>
        </p:nvSpPr>
        <p:spPr bwMode="gray">
          <a:xfrm>
            <a:off x="2837413" y="3159528"/>
            <a:ext cx="274320" cy="276999"/>
          </a:xfrm>
          <a:prstGeom prst="rect">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dirty="0" smtClean="0"/>
              <a:t>#</a:t>
            </a:r>
            <a:endParaRPr lang="en-US" dirty="0"/>
          </a:p>
        </p:txBody>
      </p:sp>
      <p:sp>
        <p:nvSpPr>
          <p:cNvPr id="85" name="Text Placeholder 3"/>
          <p:cNvSpPr>
            <a:spLocks noGrp="1"/>
          </p:cNvSpPr>
          <p:nvPr>
            <p:ph type="body" sz="quarter" idx="18" hasCustomPrompt="1"/>
          </p:nvPr>
        </p:nvSpPr>
        <p:spPr bwMode="gray">
          <a:xfrm>
            <a:off x="3358484" y="3182611"/>
            <a:ext cx="5866479" cy="230832"/>
          </a:xfrm>
        </p:spPr>
        <p:txBody>
          <a:bodyPr anchor="ctr" anchorCtr="0"/>
          <a:lstStyle>
            <a:lvl1pPr marL="0" indent="0">
              <a:spcBef>
                <a:spcPts val="0"/>
              </a:spcBef>
              <a:buNone/>
              <a:defRPr sz="1500">
                <a:solidFill>
                  <a:schemeClr val="accent2"/>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15pt regular, accent 2, sentence case</a:t>
            </a:r>
          </a:p>
        </p:txBody>
      </p:sp>
      <p:sp>
        <p:nvSpPr>
          <p:cNvPr id="86" name="Text Placeholder 19"/>
          <p:cNvSpPr>
            <a:spLocks noGrp="1"/>
          </p:cNvSpPr>
          <p:nvPr>
            <p:ph type="body" sz="quarter" idx="19" hasCustomPrompt="1"/>
          </p:nvPr>
        </p:nvSpPr>
        <p:spPr bwMode="gray">
          <a:xfrm>
            <a:off x="2837413" y="3770432"/>
            <a:ext cx="274320" cy="276999"/>
          </a:xfrm>
          <a:prstGeom prst="rect">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dirty="0" smtClean="0"/>
              <a:t>#</a:t>
            </a:r>
            <a:endParaRPr lang="en-US" dirty="0"/>
          </a:p>
        </p:txBody>
      </p:sp>
      <p:sp>
        <p:nvSpPr>
          <p:cNvPr id="87" name="Text Placeholder 3"/>
          <p:cNvSpPr>
            <a:spLocks noGrp="1"/>
          </p:cNvSpPr>
          <p:nvPr>
            <p:ph type="body" sz="quarter" idx="20" hasCustomPrompt="1"/>
          </p:nvPr>
        </p:nvSpPr>
        <p:spPr bwMode="gray">
          <a:xfrm>
            <a:off x="3358484" y="3793515"/>
            <a:ext cx="5866479" cy="230832"/>
          </a:xfrm>
        </p:spPr>
        <p:txBody>
          <a:bodyPr anchor="ctr" anchorCtr="0"/>
          <a:lstStyle>
            <a:lvl1pPr marL="0" indent="0">
              <a:spcBef>
                <a:spcPts val="0"/>
              </a:spcBef>
              <a:buNone/>
              <a:defRPr sz="1500">
                <a:solidFill>
                  <a:schemeClr val="accent2"/>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15pt regular, accent 2, sentence case</a:t>
            </a:r>
          </a:p>
        </p:txBody>
      </p:sp>
      <p:sp>
        <p:nvSpPr>
          <p:cNvPr id="88" name="Text Placeholder 19"/>
          <p:cNvSpPr>
            <a:spLocks noGrp="1"/>
          </p:cNvSpPr>
          <p:nvPr>
            <p:ph type="body" sz="quarter" idx="21" hasCustomPrompt="1"/>
          </p:nvPr>
        </p:nvSpPr>
        <p:spPr bwMode="gray">
          <a:xfrm>
            <a:off x="2837413" y="4381335"/>
            <a:ext cx="274320" cy="276999"/>
          </a:xfrm>
          <a:prstGeom prst="rect">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dirty="0" smtClean="0"/>
              <a:t>#</a:t>
            </a:r>
            <a:endParaRPr lang="en-US" dirty="0"/>
          </a:p>
        </p:txBody>
      </p:sp>
      <p:sp>
        <p:nvSpPr>
          <p:cNvPr id="89" name="Text Placeholder 3"/>
          <p:cNvSpPr>
            <a:spLocks noGrp="1"/>
          </p:cNvSpPr>
          <p:nvPr>
            <p:ph type="body" sz="quarter" idx="22" hasCustomPrompt="1"/>
          </p:nvPr>
        </p:nvSpPr>
        <p:spPr bwMode="gray">
          <a:xfrm>
            <a:off x="3358484" y="4404418"/>
            <a:ext cx="5866479" cy="230832"/>
          </a:xfrm>
        </p:spPr>
        <p:txBody>
          <a:bodyPr anchor="ctr" anchorCtr="0"/>
          <a:lstStyle>
            <a:lvl1pPr marL="0" indent="0">
              <a:spcBef>
                <a:spcPts val="0"/>
              </a:spcBef>
              <a:buNone/>
              <a:defRPr sz="1500">
                <a:solidFill>
                  <a:schemeClr val="accent2"/>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15pt regular, accent 2, sentence case</a:t>
            </a:r>
          </a:p>
        </p:txBody>
      </p:sp>
      <p:sp>
        <p:nvSpPr>
          <p:cNvPr id="90" name="Text Placeholder 19"/>
          <p:cNvSpPr>
            <a:spLocks noGrp="1"/>
          </p:cNvSpPr>
          <p:nvPr>
            <p:ph type="body" sz="quarter" idx="23" hasCustomPrompt="1"/>
          </p:nvPr>
        </p:nvSpPr>
        <p:spPr bwMode="gray">
          <a:xfrm>
            <a:off x="2837413" y="4992238"/>
            <a:ext cx="274320" cy="276999"/>
          </a:xfrm>
          <a:prstGeom prst="rect">
            <a:avLst/>
          </a:prstGeom>
          <a:solidFill>
            <a:schemeClr val="bg1"/>
          </a:solidFill>
          <a:ln>
            <a:noFill/>
          </a:ln>
        </p:spPr>
        <p:txBody>
          <a:bodyPr wrap="none" anchor="ctr" anchorCtr="1">
            <a:noAutofit/>
          </a:bodyPr>
          <a:lstStyle>
            <a:lvl1pPr marL="0" indent="0">
              <a:buNone/>
              <a:defRPr sz="2000">
                <a:solidFill>
                  <a:schemeClr val="accent6"/>
                </a:solidFill>
                <a:latin typeface="+mj-lt"/>
              </a:defRPr>
            </a:lvl1pPr>
          </a:lstStyle>
          <a:p>
            <a:pPr lvl="0"/>
            <a:r>
              <a:rPr lang="en-US" dirty="0" smtClean="0"/>
              <a:t>#</a:t>
            </a:r>
            <a:endParaRPr lang="en-US" dirty="0"/>
          </a:p>
        </p:txBody>
      </p:sp>
      <p:sp>
        <p:nvSpPr>
          <p:cNvPr id="91" name="Text Placeholder 3"/>
          <p:cNvSpPr>
            <a:spLocks noGrp="1"/>
          </p:cNvSpPr>
          <p:nvPr>
            <p:ph type="body" sz="quarter" idx="24" hasCustomPrompt="1"/>
          </p:nvPr>
        </p:nvSpPr>
        <p:spPr bwMode="gray">
          <a:xfrm>
            <a:off x="3358484" y="5015321"/>
            <a:ext cx="5866479" cy="230832"/>
          </a:xfrm>
        </p:spPr>
        <p:txBody>
          <a:bodyPr anchor="ctr" anchorCtr="0"/>
          <a:lstStyle>
            <a:lvl1pPr marL="0" indent="0">
              <a:spcBef>
                <a:spcPts val="0"/>
              </a:spcBef>
              <a:buNone/>
              <a:defRPr sz="1500">
                <a:solidFill>
                  <a:schemeClr val="accent2"/>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smtClean="0"/>
              <a:t>Section title – Arial 15pt regular, accent 2, sentence case</a:t>
            </a:r>
          </a:p>
        </p:txBody>
      </p:sp>
      <p:pic>
        <p:nvPicPr>
          <p:cNvPr id="44"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73"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cxnSp>
        <p:nvCxnSpPr>
          <p:cNvPr id="39" name="Red line"/>
          <p:cNvCxnSpPr/>
          <p:nvPr userDrawn="1"/>
        </p:nvCxnSpPr>
        <p:spPr bwMode="gray">
          <a:xfrm>
            <a:off x="10058400" y="6238274"/>
            <a:ext cx="152082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6477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774">
          <p15:clr>
            <a:srgbClr val="FBAE40"/>
          </p15:clr>
        </p15:guide>
        <p15:guide id="2" pos="581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pSp>
        <p:nvGrpSpPr>
          <p:cNvPr id="39" name="Group 38"/>
          <p:cNvGrpSpPr/>
          <p:nvPr userDrawn="1"/>
        </p:nvGrpSpPr>
        <p:grpSpPr>
          <a:xfrm>
            <a:off x="-3" y="0"/>
            <a:ext cx="6034404" cy="3626563"/>
            <a:chOff x="-3" y="0"/>
            <a:chExt cx="6034404" cy="3626563"/>
          </a:xfrm>
        </p:grpSpPr>
        <p:sp>
          <p:nvSpPr>
            <p:cNvPr id="40" name="Freeform 39"/>
            <p:cNvSpPr/>
            <p:nvPr userDrawn="1"/>
          </p:nvSpPr>
          <p:spPr bwMode="gray">
            <a:xfrm>
              <a:off x="650838" y="0"/>
              <a:ext cx="4339771" cy="1098354"/>
            </a:xfrm>
            <a:custGeom>
              <a:avLst/>
              <a:gdLst>
                <a:gd name="connsiteX0" fmla="*/ 0 w 1484233"/>
                <a:gd name="connsiteY0" fmla="*/ 0 h 375645"/>
                <a:gd name="connsiteX1" fmla="*/ 1242212 w 1484233"/>
                <a:gd name="connsiteY1" fmla="*/ 0 h 375645"/>
                <a:gd name="connsiteX2" fmla="*/ 1484233 w 1484233"/>
                <a:gd name="connsiteY2" fmla="*/ 375645 h 375645"/>
                <a:gd name="connsiteX3" fmla="*/ 242021 w 1484233"/>
                <a:gd name="connsiteY3" fmla="*/ 375645 h 375645"/>
              </a:gdLst>
              <a:ahLst/>
              <a:cxnLst>
                <a:cxn ang="0">
                  <a:pos x="connsiteX0" y="connsiteY0"/>
                </a:cxn>
                <a:cxn ang="0">
                  <a:pos x="connsiteX1" y="connsiteY1"/>
                </a:cxn>
                <a:cxn ang="0">
                  <a:pos x="connsiteX2" y="connsiteY2"/>
                </a:cxn>
                <a:cxn ang="0">
                  <a:pos x="connsiteX3" y="connsiteY3"/>
                </a:cxn>
              </a:cxnLst>
              <a:rect l="l" t="t" r="r" b="b"/>
              <a:pathLst>
                <a:path w="1484233" h="375645">
                  <a:moveTo>
                    <a:pt x="0" y="0"/>
                  </a:moveTo>
                  <a:lnTo>
                    <a:pt x="1242212" y="0"/>
                  </a:lnTo>
                  <a:lnTo>
                    <a:pt x="1484233" y="375645"/>
                  </a:lnTo>
                  <a:lnTo>
                    <a:pt x="242021" y="375645"/>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1" name="Freeform 40"/>
            <p:cNvSpPr>
              <a:spLocks/>
            </p:cNvSpPr>
            <p:nvPr userDrawn="1"/>
          </p:nvSpPr>
          <p:spPr bwMode="gray">
            <a:xfrm>
              <a:off x="4231548" y="1"/>
              <a:ext cx="1802853" cy="375645"/>
            </a:xfrm>
            <a:custGeom>
              <a:avLst/>
              <a:gdLst>
                <a:gd name="connsiteX0" fmla="*/ 0 w 1802853"/>
                <a:gd name="connsiteY0" fmla="*/ 0 h 375645"/>
                <a:gd name="connsiteX1" fmla="*/ 1562573 w 1802853"/>
                <a:gd name="connsiteY1" fmla="*/ 0 h 375645"/>
                <a:gd name="connsiteX2" fmla="*/ 1802853 w 1802853"/>
                <a:gd name="connsiteY2" fmla="*/ 375645 h 375645"/>
                <a:gd name="connsiteX3" fmla="*/ 242021 w 1802853"/>
                <a:gd name="connsiteY3" fmla="*/ 375645 h 375645"/>
              </a:gdLst>
              <a:ahLst/>
              <a:cxnLst>
                <a:cxn ang="0">
                  <a:pos x="connsiteX0" y="connsiteY0"/>
                </a:cxn>
                <a:cxn ang="0">
                  <a:pos x="connsiteX1" y="connsiteY1"/>
                </a:cxn>
                <a:cxn ang="0">
                  <a:pos x="connsiteX2" y="connsiteY2"/>
                </a:cxn>
                <a:cxn ang="0">
                  <a:pos x="connsiteX3" y="connsiteY3"/>
                </a:cxn>
              </a:cxnLst>
              <a:rect l="l" t="t" r="r" b="b"/>
              <a:pathLst>
                <a:path w="1802853" h="375645">
                  <a:moveTo>
                    <a:pt x="0" y="0"/>
                  </a:moveTo>
                  <a:lnTo>
                    <a:pt x="1562573" y="0"/>
                  </a:lnTo>
                  <a:lnTo>
                    <a:pt x="1802853" y="375645"/>
                  </a:lnTo>
                  <a:lnTo>
                    <a:pt x="242021" y="375645"/>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2" name="Freeform 41"/>
            <p:cNvSpPr/>
            <p:nvPr userDrawn="1"/>
          </p:nvSpPr>
          <p:spPr bwMode="gray">
            <a:xfrm>
              <a:off x="2967038" y="0"/>
              <a:ext cx="1558598" cy="375646"/>
            </a:xfrm>
            <a:custGeom>
              <a:avLst/>
              <a:gdLst>
                <a:gd name="connsiteX0" fmla="*/ 0 w 1558598"/>
                <a:gd name="connsiteY0" fmla="*/ 0 h 375646"/>
                <a:gd name="connsiteX1" fmla="*/ 1316577 w 1558598"/>
                <a:gd name="connsiteY1" fmla="*/ 0 h 375646"/>
                <a:gd name="connsiteX2" fmla="*/ 1558598 w 1558598"/>
                <a:gd name="connsiteY2" fmla="*/ 375646 h 375646"/>
                <a:gd name="connsiteX3" fmla="*/ 237639 w 1558598"/>
                <a:gd name="connsiteY3" fmla="*/ 375646 h 375646"/>
                <a:gd name="connsiteX4" fmla="*/ 0 w 1558598"/>
                <a:gd name="connsiteY4" fmla="*/ 6802 h 375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8598" h="375646">
                  <a:moveTo>
                    <a:pt x="0" y="0"/>
                  </a:moveTo>
                  <a:lnTo>
                    <a:pt x="1316577" y="0"/>
                  </a:lnTo>
                  <a:lnTo>
                    <a:pt x="1558598" y="375646"/>
                  </a:lnTo>
                  <a:lnTo>
                    <a:pt x="237639" y="375646"/>
                  </a:lnTo>
                  <a:lnTo>
                    <a:pt x="0" y="6802"/>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bwMode="gray">
            <a:xfrm>
              <a:off x="-3" y="1098354"/>
              <a:ext cx="316713" cy="1077332"/>
            </a:xfrm>
            <a:prstGeom prst="rect">
              <a:avLst/>
            </a:prstGeom>
            <a:solidFill>
              <a:srgbClr val="D8D8D8"/>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4" name="Rectangle 43"/>
            <p:cNvSpPr/>
            <p:nvPr userDrawn="1"/>
          </p:nvSpPr>
          <p:spPr bwMode="gray">
            <a:xfrm>
              <a:off x="1" y="0"/>
              <a:ext cx="1045206" cy="375643"/>
            </a:xfrm>
            <a:prstGeom prst="rect">
              <a:avLst/>
            </a:prstGeom>
            <a:solidFill>
              <a:srgbClr val="D8D8D8"/>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45" name="Freeform 44"/>
            <p:cNvSpPr>
              <a:spLocks/>
            </p:cNvSpPr>
            <p:nvPr userDrawn="1"/>
          </p:nvSpPr>
          <p:spPr bwMode="gray">
            <a:xfrm>
              <a:off x="1130159" y="244931"/>
              <a:ext cx="168412" cy="130714"/>
            </a:xfrm>
            <a:custGeom>
              <a:avLst/>
              <a:gdLst>
                <a:gd name="connsiteX0" fmla="*/ 84239 w 168412"/>
                <a:gd name="connsiteY0" fmla="*/ 0 h 130714"/>
                <a:gd name="connsiteX1" fmla="*/ 168412 w 168412"/>
                <a:gd name="connsiteY1" fmla="*/ 130714 h 130714"/>
                <a:gd name="connsiteX2" fmla="*/ 0 w 168412"/>
                <a:gd name="connsiteY2" fmla="*/ 130714 h 130714"/>
                <a:gd name="connsiteX3" fmla="*/ 84239 w 168412"/>
                <a:gd name="connsiteY3" fmla="*/ 0 h 130714"/>
              </a:gdLst>
              <a:ahLst/>
              <a:cxnLst>
                <a:cxn ang="0">
                  <a:pos x="connsiteX0" y="connsiteY0"/>
                </a:cxn>
                <a:cxn ang="0">
                  <a:pos x="connsiteX1" y="connsiteY1"/>
                </a:cxn>
                <a:cxn ang="0">
                  <a:pos x="connsiteX2" y="connsiteY2"/>
                </a:cxn>
                <a:cxn ang="0">
                  <a:pos x="connsiteX3" y="connsiteY3"/>
                </a:cxn>
              </a:cxnLst>
              <a:rect l="l" t="t" r="r" b="b"/>
              <a:pathLst>
                <a:path w="168412" h="130714">
                  <a:moveTo>
                    <a:pt x="84239" y="0"/>
                  </a:moveTo>
                  <a:lnTo>
                    <a:pt x="168412" y="130714"/>
                  </a:lnTo>
                  <a:lnTo>
                    <a:pt x="0" y="130714"/>
                  </a:lnTo>
                  <a:lnTo>
                    <a:pt x="84239"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7" name="Freeform 46"/>
            <p:cNvSpPr>
              <a:spLocks/>
            </p:cNvSpPr>
            <p:nvPr userDrawn="1"/>
          </p:nvSpPr>
          <p:spPr bwMode="gray">
            <a:xfrm>
              <a:off x="0" y="375645"/>
              <a:ext cx="1012529" cy="1261374"/>
            </a:xfrm>
            <a:custGeom>
              <a:avLst/>
              <a:gdLst>
                <a:gd name="connsiteX0" fmla="*/ 0 w 1012529"/>
                <a:gd name="connsiteY0" fmla="*/ 0 h 1261374"/>
                <a:gd name="connsiteX1" fmla="*/ 894988 w 1012529"/>
                <a:gd name="connsiteY1" fmla="*/ 0 h 1261374"/>
                <a:gd name="connsiteX2" fmla="*/ 1012529 w 1012529"/>
                <a:gd name="connsiteY2" fmla="*/ 182531 h 1261374"/>
                <a:gd name="connsiteX3" fmla="*/ 317270 w 1012529"/>
                <a:gd name="connsiteY3" fmla="*/ 1261374 h 1261374"/>
                <a:gd name="connsiteX4" fmla="*/ 0 w 1012529"/>
                <a:gd name="connsiteY4" fmla="*/ 768934 h 1261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529" h="1261374">
                  <a:moveTo>
                    <a:pt x="0" y="0"/>
                  </a:moveTo>
                  <a:lnTo>
                    <a:pt x="894988" y="0"/>
                  </a:lnTo>
                  <a:lnTo>
                    <a:pt x="1012529" y="182531"/>
                  </a:lnTo>
                  <a:lnTo>
                    <a:pt x="317270" y="1261374"/>
                  </a:lnTo>
                  <a:lnTo>
                    <a:pt x="0" y="768934"/>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sp>
          <p:nvSpPr>
            <p:cNvPr id="48" name="Freeform 47"/>
            <p:cNvSpPr>
              <a:spLocks/>
            </p:cNvSpPr>
            <p:nvPr userDrawn="1"/>
          </p:nvSpPr>
          <p:spPr bwMode="gray">
            <a:xfrm>
              <a:off x="1214364" y="0"/>
              <a:ext cx="2040115" cy="375646"/>
            </a:xfrm>
            <a:custGeom>
              <a:avLst/>
              <a:gdLst>
                <a:gd name="connsiteX0" fmla="*/ 0 w 2040115"/>
                <a:gd name="connsiteY0" fmla="*/ 0 h 375646"/>
                <a:gd name="connsiteX1" fmla="*/ 1798093 w 2040115"/>
                <a:gd name="connsiteY1" fmla="*/ 0 h 375646"/>
                <a:gd name="connsiteX2" fmla="*/ 2040115 w 2040115"/>
                <a:gd name="connsiteY2" fmla="*/ 375646 h 375646"/>
                <a:gd name="connsiteX3" fmla="*/ 0 w 2040115"/>
                <a:gd name="connsiteY3" fmla="*/ 375646 h 375646"/>
              </a:gdLst>
              <a:ahLst/>
              <a:cxnLst>
                <a:cxn ang="0">
                  <a:pos x="connsiteX0" y="connsiteY0"/>
                </a:cxn>
                <a:cxn ang="0">
                  <a:pos x="connsiteX1" y="connsiteY1"/>
                </a:cxn>
                <a:cxn ang="0">
                  <a:pos x="connsiteX2" y="connsiteY2"/>
                </a:cxn>
                <a:cxn ang="0">
                  <a:pos x="connsiteX3" y="connsiteY3"/>
                </a:cxn>
              </a:cxnLst>
              <a:rect l="l" t="t" r="r" b="b"/>
              <a:pathLst>
                <a:path w="2040115" h="375646">
                  <a:moveTo>
                    <a:pt x="0" y="0"/>
                  </a:moveTo>
                  <a:lnTo>
                    <a:pt x="1798093" y="0"/>
                  </a:lnTo>
                  <a:lnTo>
                    <a:pt x="2040115" y="375646"/>
                  </a:lnTo>
                  <a:lnTo>
                    <a:pt x="0" y="375646"/>
                  </a:lnTo>
                  <a:close/>
                </a:path>
              </a:pathLst>
            </a:custGeom>
            <a:solidFill>
              <a:srgbClr val="C5C5C5"/>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9" name="Freeform 48"/>
            <p:cNvSpPr>
              <a:spLocks/>
            </p:cNvSpPr>
            <p:nvPr userDrawn="1"/>
          </p:nvSpPr>
          <p:spPr bwMode="gray">
            <a:xfrm rot="10800000">
              <a:off x="1097481" y="237439"/>
              <a:ext cx="235172" cy="182531"/>
            </a:xfrm>
            <a:custGeom>
              <a:avLst/>
              <a:gdLst>
                <a:gd name="connsiteX0" fmla="*/ 0 w 235172"/>
                <a:gd name="connsiteY0" fmla="*/ 0 h 182531"/>
                <a:gd name="connsiteX1" fmla="*/ 235172 w 235172"/>
                <a:gd name="connsiteY1" fmla="*/ 0 h 182531"/>
                <a:gd name="connsiteX2" fmla="*/ 117541 w 235172"/>
                <a:gd name="connsiteY2" fmla="*/ 182531 h 182531"/>
                <a:gd name="connsiteX3" fmla="*/ 0 w 235172"/>
                <a:gd name="connsiteY3" fmla="*/ 0 h 182531"/>
              </a:gdLst>
              <a:ahLst/>
              <a:cxnLst>
                <a:cxn ang="0">
                  <a:pos x="connsiteX0" y="connsiteY0"/>
                </a:cxn>
                <a:cxn ang="0">
                  <a:pos x="connsiteX1" y="connsiteY1"/>
                </a:cxn>
                <a:cxn ang="0">
                  <a:pos x="connsiteX2" y="connsiteY2"/>
                </a:cxn>
                <a:cxn ang="0">
                  <a:pos x="connsiteX3" y="connsiteY3"/>
                </a:cxn>
              </a:cxnLst>
              <a:rect l="l" t="t" r="r" b="b"/>
              <a:pathLst>
                <a:path w="235172" h="182531">
                  <a:moveTo>
                    <a:pt x="0" y="0"/>
                  </a:moveTo>
                  <a:lnTo>
                    <a:pt x="235172" y="0"/>
                  </a:lnTo>
                  <a:lnTo>
                    <a:pt x="117541" y="182531"/>
                  </a:lnTo>
                  <a:lnTo>
                    <a:pt x="0"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0" name="Freeform 49"/>
            <p:cNvSpPr>
              <a:spLocks/>
            </p:cNvSpPr>
            <p:nvPr userDrawn="1"/>
          </p:nvSpPr>
          <p:spPr bwMode="gray">
            <a:xfrm>
              <a:off x="651559" y="0"/>
              <a:ext cx="719420" cy="558382"/>
            </a:xfrm>
            <a:custGeom>
              <a:avLst/>
              <a:gdLst>
                <a:gd name="connsiteX0" fmla="*/ 0 w 719420"/>
                <a:gd name="connsiteY0" fmla="*/ 0 h 558382"/>
                <a:gd name="connsiteX1" fmla="*/ 719420 w 719420"/>
                <a:gd name="connsiteY1" fmla="*/ 0 h 558382"/>
                <a:gd name="connsiteX2" fmla="*/ 359572 w 719420"/>
                <a:gd name="connsiteY2" fmla="*/ 558382 h 558382"/>
              </a:gdLst>
              <a:ahLst/>
              <a:cxnLst>
                <a:cxn ang="0">
                  <a:pos x="connsiteX0" y="connsiteY0"/>
                </a:cxn>
                <a:cxn ang="0">
                  <a:pos x="connsiteX1" y="connsiteY1"/>
                </a:cxn>
                <a:cxn ang="0">
                  <a:pos x="connsiteX2" y="connsiteY2"/>
                </a:cxn>
              </a:cxnLst>
              <a:rect l="l" t="t" r="r" b="b"/>
              <a:pathLst>
                <a:path w="719420" h="558382">
                  <a:moveTo>
                    <a:pt x="0" y="0"/>
                  </a:moveTo>
                  <a:lnTo>
                    <a:pt x="719420" y="0"/>
                  </a:lnTo>
                  <a:lnTo>
                    <a:pt x="359572" y="558382"/>
                  </a:lnTo>
                  <a:close/>
                </a:path>
              </a:pathLst>
            </a:custGeom>
            <a:solidFill>
              <a:srgbClr val="C5C5C5"/>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sp>
          <p:nvSpPr>
            <p:cNvPr id="51" name="Freeform 50"/>
            <p:cNvSpPr/>
            <p:nvPr userDrawn="1"/>
          </p:nvSpPr>
          <p:spPr bwMode="gray">
            <a:xfrm>
              <a:off x="-1" y="1637019"/>
              <a:ext cx="1599097" cy="1989544"/>
            </a:xfrm>
            <a:custGeom>
              <a:avLst/>
              <a:gdLst>
                <a:gd name="connsiteX0" fmla="*/ 317271 w 1599097"/>
                <a:gd name="connsiteY0" fmla="*/ 0 h 1989544"/>
                <a:gd name="connsiteX1" fmla="*/ 1599097 w 1599097"/>
                <a:gd name="connsiteY1" fmla="*/ 1989544 h 1989544"/>
                <a:gd name="connsiteX2" fmla="*/ 0 w 1599097"/>
                <a:gd name="connsiteY2" fmla="*/ 1989544 h 1989544"/>
                <a:gd name="connsiteX3" fmla="*/ 0 w 1599097"/>
                <a:gd name="connsiteY3" fmla="*/ 492316 h 1989544"/>
                <a:gd name="connsiteX4" fmla="*/ 317271 w 1599097"/>
                <a:gd name="connsiteY4" fmla="*/ 1 h 198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097" h="1989544">
                  <a:moveTo>
                    <a:pt x="317271" y="0"/>
                  </a:moveTo>
                  <a:lnTo>
                    <a:pt x="1599097" y="1989544"/>
                  </a:lnTo>
                  <a:lnTo>
                    <a:pt x="0" y="1989544"/>
                  </a:lnTo>
                  <a:lnTo>
                    <a:pt x="0" y="492316"/>
                  </a:lnTo>
                  <a:lnTo>
                    <a:pt x="317271" y="1"/>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userDrawn="1"/>
          </p:nvSpPr>
          <p:spPr bwMode="gray">
            <a:xfrm>
              <a:off x="1061290" y="0"/>
              <a:ext cx="306337" cy="237766"/>
            </a:xfrm>
            <a:custGeom>
              <a:avLst/>
              <a:gdLst>
                <a:gd name="connsiteX0" fmla="*/ 0 w 306337"/>
                <a:gd name="connsiteY0" fmla="*/ 0 h 237766"/>
                <a:gd name="connsiteX1" fmla="*/ 306337 w 306337"/>
                <a:gd name="connsiteY1" fmla="*/ 0 h 237766"/>
                <a:gd name="connsiteX2" fmla="*/ 153109 w 306337"/>
                <a:gd name="connsiteY2" fmla="*/ 237766 h 237766"/>
              </a:gdLst>
              <a:ahLst/>
              <a:cxnLst>
                <a:cxn ang="0">
                  <a:pos x="connsiteX0" y="connsiteY0"/>
                </a:cxn>
                <a:cxn ang="0">
                  <a:pos x="connsiteX1" y="connsiteY1"/>
                </a:cxn>
                <a:cxn ang="0">
                  <a:pos x="connsiteX2" y="connsiteY2"/>
                </a:cxn>
              </a:cxnLst>
              <a:rect l="l" t="t" r="r" b="b"/>
              <a:pathLst>
                <a:path w="306337" h="237766">
                  <a:moveTo>
                    <a:pt x="0" y="0"/>
                  </a:moveTo>
                  <a:lnTo>
                    <a:pt x="306337" y="0"/>
                  </a:lnTo>
                  <a:lnTo>
                    <a:pt x="153109" y="237766"/>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p>
          </p:txBody>
        </p:sp>
      </p:grpSp>
      <p:grpSp>
        <p:nvGrpSpPr>
          <p:cNvPr id="53" name="Group 52"/>
          <p:cNvGrpSpPr/>
          <p:nvPr userDrawn="1"/>
        </p:nvGrpSpPr>
        <p:grpSpPr>
          <a:xfrm>
            <a:off x="4985352" y="2927303"/>
            <a:ext cx="7206649" cy="3930698"/>
            <a:chOff x="4985352" y="2927303"/>
            <a:chExt cx="7206649" cy="3930698"/>
          </a:xfrm>
        </p:grpSpPr>
        <p:sp>
          <p:nvSpPr>
            <p:cNvPr id="54" name="Rectangle 53"/>
            <p:cNvSpPr/>
            <p:nvPr userDrawn="1"/>
          </p:nvSpPr>
          <p:spPr bwMode="gray">
            <a:xfrm>
              <a:off x="8963025" y="6050518"/>
              <a:ext cx="1286238" cy="807482"/>
            </a:xfrm>
            <a:prstGeom prst="rect">
              <a:avLst/>
            </a:pr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55" name="Freeform 54"/>
            <p:cNvSpPr/>
            <p:nvPr userDrawn="1"/>
          </p:nvSpPr>
          <p:spPr bwMode="gray">
            <a:xfrm>
              <a:off x="4985352" y="6429426"/>
              <a:ext cx="3109537" cy="428574"/>
            </a:xfrm>
            <a:custGeom>
              <a:avLst/>
              <a:gdLst>
                <a:gd name="connsiteX0" fmla="*/ 0 w 3109537"/>
                <a:gd name="connsiteY0" fmla="*/ 0 h 428574"/>
                <a:gd name="connsiteX1" fmla="*/ 2563870 w 3109537"/>
                <a:gd name="connsiteY1" fmla="*/ 0 h 428574"/>
                <a:gd name="connsiteX2" fmla="*/ 2833390 w 3109537"/>
                <a:gd name="connsiteY2" fmla="*/ 0 h 428574"/>
                <a:gd name="connsiteX3" fmla="*/ 3109537 w 3109537"/>
                <a:gd name="connsiteY3" fmla="*/ 428574 h 428574"/>
                <a:gd name="connsiteX4" fmla="*/ 275877 w 3109537"/>
                <a:gd name="connsiteY4" fmla="*/ 428574 h 428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9537" h="428574">
                  <a:moveTo>
                    <a:pt x="0" y="0"/>
                  </a:moveTo>
                  <a:lnTo>
                    <a:pt x="2563870" y="0"/>
                  </a:lnTo>
                  <a:lnTo>
                    <a:pt x="2833390" y="0"/>
                  </a:lnTo>
                  <a:lnTo>
                    <a:pt x="3109537" y="428574"/>
                  </a:lnTo>
                  <a:lnTo>
                    <a:pt x="275877" y="428574"/>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56" name="Freeform 55">
              <a:extLst>
                <a:ext uri="{FF2B5EF4-FFF2-40B4-BE49-F238E27FC236}">
                  <a16:creationId xmlns:a16="http://schemas.microsoft.com/office/drawing/2014/main" id="{9DA206C5-CD13-ED46-872B-DF5370036544}"/>
                </a:ext>
              </a:extLst>
            </p:cNvPr>
            <p:cNvSpPr>
              <a:spLocks/>
            </p:cNvSpPr>
            <p:nvPr userDrawn="1"/>
          </p:nvSpPr>
          <p:spPr bwMode="gray">
            <a:xfrm>
              <a:off x="10129674" y="2927303"/>
              <a:ext cx="2062326" cy="2888897"/>
            </a:xfrm>
            <a:custGeom>
              <a:avLst/>
              <a:gdLst>
                <a:gd name="connsiteX0" fmla="*/ 1861165 w 2062326"/>
                <a:gd name="connsiteY0" fmla="*/ 0 h 2888897"/>
                <a:gd name="connsiteX1" fmla="*/ 2062326 w 2062326"/>
                <a:gd name="connsiteY1" fmla="*/ 0 h 2888897"/>
                <a:gd name="connsiteX2" fmla="*/ 2062326 w 2062326"/>
                <a:gd name="connsiteY2" fmla="*/ 2888897 h 2888897"/>
                <a:gd name="connsiteX3" fmla="*/ 0 w 2062326"/>
                <a:gd name="connsiteY3" fmla="*/ 2888897 h 2888897"/>
                <a:gd name="connsiteX4" fmla="*/ 59785 w 2062326"/>
                <a:gd name="connsiteY4" fmla="*/ 2796751 h 2888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2326" h="2888897">
                  <a:moveTo>
                    <a:pt x="1861165" y="0"/>
                  </a:moveTo>
                  <a:lnTo>
                    <a:pt x="2062326" y="0"/>
                  </a:lnTo>
                  <a:lnTo>
                    <a:pt x="2062326" y="2888897"/>
                  </a:lnTo>
                  <a:lnTo>
                    <a:pt x="0" y="2888897"/>
                  </a:lnTo>
                  <a:lnTo>
                    <a:pt x="59785" y="2796751"/>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
          <p:nvSpPr>
            <p:cNvPr id="58" name="Road Map"/>
            <p:cNvSpPr txBox="1"/>
            <p:nvPr userDrawn="1"/>
          </p:nvSpPr>
          <p:spPr bwMode="gray">
            <a:xfrm>
              <a:off x="10249264" y="5895423"/>
              <a:ext cx="1329960" cy="307777"/>
            </a:xfrm>
            <a:prstGeom prst="rect">
              <a:avLst/>
            </a:prstGeom>
            <a:noFill/>
          </p:spPr>
          <p:txBody>
            <a:bodyPr wrap="square" lIns="0" tIns="0" rIns="0" bIns="0" rtlCol="0">
              <a:spAutoFit/>
            </a:bodyPr>
            <a:lstStyle/>
            <a:p>
              <a:pPr algn="r">
                <a:spcBef>
                  <a:spcPts val="500"/>
                </a:spcBef>
              </a:pPr>
              <a:r>
                <a:rPr lang="en-US" sz="2000" spc="0" baseline="0" dirty="0" smtClean="0">
                  <a:solidFill>
                    <a:schemeClr val="accent4"/>
                  </a:solidFill>
                  <a:latin typeface="+mj-lt"/>
                </a:rPr>
                <a:t>Road map</a:t>
              </a:r>
            </a:p>
          </p:txBody>
        </p:sp>
        <p:sp>
          <p:nvSpPr>
            <p:cNvPr id="59" name="Freeform 58"/>
            <p:cNvSpPr/>
            <p:nvPr userDrawn="1"/>
          </p:nvSpPr>
          <p:spPr bwMode="gray">
            <a:xfrm>
              <a:off x="7517530" y="6050518"/>
              <a:ext cx="2250780" cy="807483"/>
            </a:xfrm>
            <a:custGeom>
              <a:avLst/>
              <a:gdLst>
                <a:gd name="connsiteX0" fmla="*/ 0 w 2250780"/>
                <a:gd name="connsiteY0" fmla="*/ 0 h 807483"/>
                <a:gd name="connsiteX1" fmla="*/ 636218 w 2250780"/>
                <a:gd name="connsiteY1" fmla="*/ 0 h 807483"/>
                <a:gd name="connsiteX2" fmla="*/ 2039034 w 2250780"/>
                <a:gd name="connsiteY2" fmla="*/ 0 h 807483"/>
                <a:gd name="connsiteX3" fmla="*/ 2250780 w 2250780"/>
                <a:gd name="connsiteY3" fmla="*/ 328583 h 807483"/>
                <a:gd name="connsiteX4" fmla="*/ 1942556 w 2250780"/>
                <a:gd name="connsiteY4" fmla="*/ 807483 h 807483"/>
                <a:gd name="connsiteX5" fmla="*/ 520127 w 2250780"/>
                <a:gd name="connsiteY5" fmla="*/ 807483 h 8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50780" h="807483">
                  <a:moveTo>
                    <a:pt x="0" y="0"/>
                  </a:moveTo>
                  <a:lnTo>
                    <a:pt x="636218" y="0"/>
                  </a:lnTo>
                  <a:lnTo>
                    <a:pt x="2039034" y="0"/>
                  </a:lnTo>
                  <a:lnTo>
                    <a:pt x="2250780" y="328583"/>
                  </a:lnTo>
                  <a:lnTo>
                    <a:pt x="1942556" y="807483"/>
                  </a:lnTo>
                  <a:lnTo>
                    <a:pt x="520127" y="807483"/>
                  </a:lnTo>
                  <a:close/>
                </a:path>
              </a:pathLst>
            </a:custGeom>
            <a:solidFill>
              <a:schemeClr val="accent3">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0" name="Freeform 59"/>
            <p:cNvSpPr/>
            <p:nvPr userDrawn="1"/>
          </p:nvSpPr>
          <p:spPr bwMode="gray">
            <a:xfrm>
              <a:off x="9768309" y="5815634"/>
              <a:ext cx="2423692" cy="1042367"/>
            </a:xfrm>
            <a:custGeom>
              <a:avLst/>
              <a:gdLst>
                <a:gd name="connsiteX0" fmla="*/ 362508 w 2423692"/>
                <a:gd name="connsiteY0" fmla="*/ 0 h 1042367"/>
                <a:gd name="connsiteX1" fmla="*/ 2423692 w 2423692"/>
                <a:gd name="connsiteY1" fmla="*/ 0 h 1042367"/>
                <a:gd name="connsiteX2" fmla="*/ 2423692 w 2423692"/>
                <a:gd name="connsiteY2" fmla="*/ 902576 h 1042367"/>
                <a:gd name="connsiteX3" fmla="*/ 1451990 w 2423692"/>
                <a:gd name="connsiteY3" fmla="*/ 902576 h 1042367"/>
                <a:gd name="connsiteX4" fmla="*/ 744610 w 2423692"/>
                <a:gd name="connsiteY4" fmla="*/ 902576 h 1042367"/>
                <a:gd name="connsiteX5" fmla="*/ 654791 w 2423692"/>
                <a:gd name="connsiteY5" fmla="*/ 1042367 h 1042367"/>
                <a:gd name="connsiteX6" fmla="*/ 308708 w 2423692"/>
                <a:gd name="connsiteY6" fmla="*/ 1042367 h 1042367"/>
                <a:gd name="connsiteX7" fmla="*/ 0 w 2423692"/>
                <a:gd name="connsiteY7" fmla="*/ 563498 h 1042367"/>
                <a:gd name="connsiteX8" fmla="*/ 211626 w 2423692"/>
                <a:gd name="connsiteY8" fmla="*/ 235199 h 104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3692" h="1042367">
                  <a:moveTo>
                    <a:pt x="362508" y="0"/>
                  </a:moveTo>
                  <a:lnTo>
                    <a:pt x="2423692" y="0"/>
                  </a:lnTo>
                  <a:lnTo>
                    <a:pt x="2423692" y="902576"/>
                  </a:lnTo>
                  <a:lnTo>
                    <a:pt x="1451990" y="902576"/>
                  </a:lnTo>
                  <a:lnTo>
                    <a:pt x="744610" y="902576"/>
                  </a:lnTo>
                  <a:lnTo>
                    <a:pt x="654791" y="1042367"/>
                  </a:lnTo>
                  <a:lnTo>
                    <a:pt x="308708" y="1042367"/>
                  </a:lnTo>
                  <a:lnTo>
                    <a:pt x="0" y="563498"/>
                  </a:lnTo>
                  <a:lnTo>
                    <a:pt x="211626" y="235199"/>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lvl="0"/>
              <a:endParaRPr lang="en-US">
                <a:solidFill>
                  <a:schemeClr val="tx1"/>
                </a:solidFill>
              </a:endParaRPr>
            </a:p>
          </p:txBody>
        </p:sp>
        <p:sp>
          <p:nvSpPr>
            <p:cNvPr id="61" name="Freeform 60"/>
            <p:cNvSpPr/>
            <p:nvPr userDrawn="1"/>
          </p:nvSpPr>
          <p:spPr bwMode="gray">
            <a:xfrm>
              <a:off x="10404668" y="6673748"/>
              <a:ext cx="1787333" cy="184252"/>
            </a:xfrm>
            <a:custGeom>
              <a:avLst/>
              <a:gdLst>
                <a:gd name="connsiteX0" fmla="*/ 118444 w 1787333"/>
                <a:gd name="connsiteY0" fmla="*/ 0 h 184252"/>
                <a:gd name="connsiteX1" fmla="*/ 894895 w 1787333"/>
                <a:gd name="connsiteY1" fmla="*/ 0 h 184252"/>
                <a:gd name="connsiteX2" fmla="*/ 1787333 w 1787333"/>
                <a:gd name="connsiteY2" fmla="*/ 0 h 184252"/>
                <a:gd name="connsiteX3" fmla="*/ 1787333 w 1787333"/>
                <a:gd name="connsiteY3" fmla="*/ 184252 h 184252"/>
                <a:gd name="connsiteX4" fmla="*/ 0 w 1787333"/>
                <a:gd name="connsiteY4" fmla="*/ 184252 h 184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333" h="184252">
                  <a:moveTo>
                    <a:pt x="118444" y="0"/>
                  </a:moveTo>
                  <a:lnTo>
                    <a:pt x="894895" y="0"/>
                  </a:lnTo>
                  <a:lnTo>
                    <a:pt x="1787333" y="0"/>
                  </a:lnTo>
                  <a:lnTo>
                    <a:pt x="1787333" y="184252"/>
                  </a:lnTo>
                  <a:lnTo>
                    <a:pt x="0" y="184252"/>
                  </a:lnTo>
                  <a:close/>
                </a:path>
              </a:pathLst>
            </a:custGeom>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Placeholder - Section"/>
          <p:cNvSpPr>
            <a:spLocks noGrp="1"/>
          </p:cNvSpPr>
          <p:nvPr>
            <p:ph type="body" sz="quarter" idx="23" hasCustomPrompt="1"/>
          </p:nvPr>
        </p:nvSpPr>
        <p:spPr bwMode="gray">
          <a:xfrm>
            <a:off x="10189607" y="5897051"/>
            <a:ext cx="1381789" cy="307777"/>
          </a:xfrm>
        </p:spPr>
        <p:txBody>
          <a:bodyPr wrap="none"/>
          <a:lstStyle>
            <a:lvl1pPr marL="0" indent="0" algn="r">
              <a:lnSpc>
                <a:spcPct val="100000"/>
              </a:lnSpc>
              <a:spcBef>
                <a:spcPts val="0"/>
              </a:spcBef>
              <a:buNone/>
              <a:defRPr sz="2000">
                <a:solidFill>
                  <a:schemeClr val="tx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smtClean="0"/>
              <a:t>[Section 0X]</a:t>
            </a:r>
          </a:p>
        </p:txBody>
      </p:sp>
      <p:sp>
        <p:nvSpPr>
          <p:cNvPr id="9" name="Placeholder - Bullets"/>
          <p:cNvSpPr>
            <a:spLocks noGrp="1"/>
          </p:cNvSpPr>
          <p:nvPr>
            <p:ph type="body" sz="quarter" idx="20" hasCustomPrompt="1"/>
          </p:nvPr>
        </p:nvSpPr>
        <p:spPr bwMode="gray">
          <a:xfrm>
            <a:off x="2821820" y="4347299"/>
            <a:ext cx="3886200" cy="846386"/>
          </a:xfrm>
        </p:spPr>
        <p:txBody>
          <a:bodyPr/>
          <a:lstStyle>
            <a:lvl1pPr marL="171450" indent="-171450">
              <a:spcBef>
                <a:spcPts val="600"/>
              </a:spcBef>
              <a:defRPr sz="1500">
                <a:solidFill>
                  <a:schemeClr val="accent3"/>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smtClean="0"/>
              <a:t>Divider bullet placement (if needed)</a:t>
            </a:r>
          </a:p>
          <a:p>
            <a:pPr lvl="0"/>
            <a:r>
              <a:rPr lang="en-US" dirty="0" smtClean="0"/>
              <a:t>Divider bullet placement (if needed)</a:t>
            </a:r>
          </a:p>
          <a:p>
            <a:pPr lvl="0"/>
            <a:r>
              <a:rPr lang="en-US" dirty="0" smtClean="0"/>
              <a:t>Divider bullet placement (if needed)</a:t>
            </a:r>
          </a:p>
        </p:txBody>
      </p:sp>
      <p:sp>
        <p:nvSpPr>
          <p:cNvPr id="8" name="Placeholder - Subtitle"/>
          <p:cNvSpPr>
            <a:spLocks noGrp="1"/>
          </p:cNvSpPr>
          <p:nvPr>
            <p:ph type="body" sz="quarter" idx="19" hasCustomPrompt="1"/>
          </p:nvPr>
        </p:nvSpPr>
        <p:spPr bwMode="gray">
          <a:xfrm>
            <a:off x="2821821" y="3436943"/>
            <a:ext cx="6400800" cy="332399"/>
          </a:xfrm>
        </p:spPr>
        <p:txBody>
          <a:bodyPr/>
          <a:lstStyle>
            <a:lvl1pPr marL="0" indent="0">
              <a:lnSpc>
                <a:spcPct val="90000"/>
              </a:lnSpc>
              <a:spcBef>
                <a:spcPts val="0"/>
              </a:spcBef>
              <a:buNone/>
              <a:defRPr sz="2400">
                <a:solidFill>
                  <a:schemeClr val="tx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smtClean="0"/>
              <a:t>Divider subtitle – Arial 24pt, sentence case</a:t>
            </a:r>
          </a:p>
        </p:txBody>
      </p:sp>
      <p:sp>
        <p:nvSpPr>
          <p:cNvPr id="2" name="Placeholder - Title"/>
          <p:cNvSpPr>
            <a:spLocks noGrp="1"/>
          </p:cNvSpPr>
          <p:nvPr>
            <p:ph type="title" hasCustomPrompt="1"/>
          </p:nvPr>
        </p:nvSpPr>
        <p:spPr bwMode="gray">
          <a:xfrm>
            <a:off x="2821821" y="2777569"/>
            <a:ext cx="6400800" cy="581698"/>
          </a:xfrm>
        </p:spPr>
        <p:txBody>
          <a:bodyPr anchor="b" anchorCtr="0"/>
          <a:lstStyle>
            <a:lvl1pPr>
              <a:defRPr sz="4200"/>
            </a:lvl1pPr>
          </a:lstStyle>
          <a:p>
            <a:r>
              <a:rPr lang="en-US" dirty="0" smtClean="0"/>
              <a:t>Divider title – Arial 42pt</a:t>
            </a:r>
            <a:endParaRPr lang="en-US" dirty="0"/>
          </a:p>
        </p:txBody>
      </p:sp>
      <p:cxnSp>
        <p:nvCxnSpPr>
          <p:cNvPr id="7" name="Red line"/>
          <p:cNvCxnSpPr/>
          <p:nvPr userDrawn="1"/>
        </p:nvCxnSpPr>
        <p:spPr bwMode="gray">
          <a:xfrm>
            <a:off x="2830874" y="2050244"/>
            <a:ext cx="893296"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22" name="Instructions"/>
          <p:cNvSpPr txBox="1">
            <a:spLocks/>
          </p:cNvSpPr>
          <p:nvPr userDrawn="1"/>
        </p:nvSpPr>
        <p:spPr bwMode="gray">
          <a:xfrm>
            <a:off x="12392829" y="5098544"/>
            <a:ext cx="1543781" cy="1759456"/>
          </a:xfrm>
          <a:prstGeom prst="rect">
            <a:avLst/>
          </a:prstGeom>
          <a:solidFill>
            <a:srgbClr val="539241"/>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smtClean="0">
                <a:solidFill>
                  <a:schemeClr val="bg1"/>
                </a:solidFill>
              </a:rPr>
              <a:t>What’s a section?</a:t>
            </a:r>
          </a:p>
          <a:p>
            <a:pPr marL="0" indent="0">
              <a:spcBef>
                <a:spcPts val="300"/>
              </a:spcBef>
              <a:buFont typeface="+mj-lt"/>
              <a:buNone/>
            </a:pPr>
            <a:r>
              <a:rPr lang="en-US" sz="800" b="0" dirty="0" smtClean="0">
                <a:solidFill>
                  <a:schemeClr val="bg1"/>
                </a:solidFill>
              </a:rPr>
              <a:t>Sections </a:t>
            </a:r>
            <a:r>
              <a:rPr lang="en-US" sz="800" b="0" baseline="0" dirty="0" smtClean="0">
                <a:solidFill>
                  <a:schemeClr val="bg1"/>
                </a:solidFill>
              </a:rPr>
              <a:t>can be anything that you want to consider the content following the divider:</a:t>
            </a:r>
          </a:p>
          <a:p>
            <a:pPr marL="117475" indent="-117475">
              <a:spcBef>
                <a:spcPts val="500"/>
              </a:spcBef>
              <a:buFont typeface="Arial" panose="020B0604020202020204" pitchFamily="34" charset="0"/>
              <a:buChar char="•"/>
            </a:pPr>
            <a:r>
              <a:rPr lang="en-US" sz="800" b="0" baseline="0" dirty="0" smtClean="0">
                <a:solidFill>
                  <a:schemeClr val="bg1"/>
                </a:solidFill>
              </a:rPr>
              <a:t>Section</a:t>
            </a:r>
          </a:p>
          <a:p>
            <a:pPr marL="117475" indent="-117475">
              <a:spcBef>
                <a:spcPts val="200"/>
              </a:spcBef>
              <a:buFont typeface="Arial" panose="020B0604020202020204" pitchFamily="34" charset="0"/>
              <a:buChar char="•"/>
            </a:pPr>
            <a:r>
              <a:rPr lang="en-US" sz="800" b="0" baseline="0" dirty="0" smtClean="0">
                <a:solidFill>
                  <a:schemeClr val="bg1"/>
                </a:solidFill>
              </a:rPr>
              <a:t>Chapter</a:t>
            </a:r>
          </a:p>
          <a:p>
            <a:pPr marL="117475" indent="-117475">
              <a:spcBef>
                <a:spcPts val="200"/>
              </a:spcBef>
              <a:buFont typeface="Arial" panose="020B0604020202020204" pitchFamily="34" charset="0"/>
              <a:buChar char="•"/>
            </a:pPr>
            <a:r>
              <a:rPr lang="en-US" sz="800" b="0" baseline="0" dirty="0" smtClean="0">
                <a:solidFill>
                  <a:schemeClr val="bg1"/>
                </a:solidFill>
              </a:rPr>
              <a:t>Essay</a:t>
            </a:r>
          </a:p>
          <a:p>
            <a:pPr marL="117475" indent="-117475">
              <a:spcBef>
                <a:spcPts val="200"/>
              </a:spcBef>
              <a:buFont typeface="Arial" panose="020B0604020202020204" pitchFamily="34" charset="0"/>
              <a:buChar char="•"/>
            </a:pPr>
            <a:r>
              <a:rPr lang="en-US" sz="800" b="0" baseline="0" dirty="0" smtClean="0">
                <a:solidFill>
                  <a:schemeClr val="bg1"/>
                </a:solidFill>
              </a:rPr>
              <a:t>Appendix</a:t>
            </a:r>
          </a:p>
          <a:p>
            <a:pPr marL="117475" indent="-117475">
              <a:spcBef>
                <a:spcPts val="200"/>
              </a:spcBef>
              <a:buFont typeface="Arial" panose="020B0604020202020204" pitchFamily="34" charset="0"/>
              <a:buChar char="•"/>
            </a:pPr>
            <a:r>
              <a:rPr lang="en-US" sz="800" b="0" baseline="0" dirty="0" smtClean="0">
                <a:solidFill>
                  <a:schemeClr val="bg1"/>
                </a:solidFill>
              </a:rPr>
              <a:t>Etc.</a:t>
            </a:r>
          </a:p>
          <a:p>
            <a:pPr marL="0" indent="0">
              <a:spcBef>
                <a:spcPts val="600"/>
              </a:spcBef>
              <a:buFont typeface="Arial" panose="020B0604020202020204" pitchFamily="34" charset="0"/>
              <a:buNone/>
            </a:pPr>
            <a:r>
              <a:rPr lang="en-US" sz="800" b="0" i="1" baseline="0" dirty="0" smtClean="0">
                <a:solidFill>
                  <a:schemeClr val="bg1"/>
                </a:solidFill>
              </a:rPr>
              <a:t>If not needed, you may delete the placeholder.</a:t>
            </a:r>
            <a:endParaRPr lang="en-US" sz="800" b="0" i="1" dirty="0">
              <a:solidFill>
                <a:schemeClr val="bg1"/>
              </a:solidFill>
            </a:endParaRPr>
          </a:p>
        </p:txBody>
      </p:sp>
      <p:pic>
        <p:nvPicPr>
          <p:cNvPr id="36"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37"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cxnSp>
        <p:nvCxnSpPr>
          <p:cNvPr id="32" name="Red line"/>
          <p:cNvCxnSpPr/>
          <p:nvPr userDrawn="1"/>
        </p:nvCxnSpPr>
        <p:spPr bwMode="gray">
          <a:xfrm>
            <a:off x="10058400" y="6238274"/>
            <a:ext cx="152082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38785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774" userDrawn="1">
          <p15:clr>
            <a:srgbClr val="FBAE40"/>
          </p15:clr>
        </p15:guide>
        <p15:guide id="2" pos="581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9" name="Placeholder - Footnote"/>
          <p:cNvSpPr>
            <a:spLocks noGrp="1"/>
          </p:cNvSpPr>
          <p:nvPr>
            <p:ph type="body" sz="quarter" idx="28" hasCustomPrompt="1"/>
          </p:nvPr>
        </p:nvSpPr>
        <p:spPr bwMode="gray">
          <a:xfrm>
            <a:off x="612773" y="5952324"/>
            <a:ext cx="3657600" cy="215444"/>
          </a:xfrm>
        </p:spPr>
        <p:txBody>
          <a:bodyPr lIns="0" rIns="0" bIns="0" anchor="b" anchorCtr="0"/>
          <a:lstStyle>
            <a:lvl1pPr marL="115888" indent="-115888">
              <a:spcBef>
                <a:spcPts val="200"/>
              </a:spcBef>
              <a:buClr>
                <a:schemeClr val="accent2"/>
              </a:buClr>
              <a:buFont typeface="+mj-lt"/>
              <a:buAutoNum type="arabicPeriod"/>
              <a:defRPr lang="en-US" sz="700" kern="1200" baseline="0" dirty="0" smtClean="0">
                <a:solidFill>
                  <a:schemeClr val="accent2"/>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Click to add footnote. Numbers appear automatically (no additional space or tab needed). Use a period at the end of each footnote. Stretch the box to the right as needed.</a:t>
            </a:r>
          </a:p>
        </p:txBody>
      </p:sp>
      <p:sp>
        <p:nvSpPr>
          <p:cNvPr id="27" name="Placeholder - Source"/>
          <p:cNvSpPr>
            <a:spLocks noGrp="1"/>
          </p:cNvSpPr>
          <p:nvPr>
            <p:ph type="body" sz="quarter" idx="27" hasCustomPrompt="1"/>
          </p:nvPr>
        </p:nvSpPr>
        <p:spPr bwMode="gray">
          <a:xfrm>
            <a:off x="8809022" y="5952324"/>
            <a:ext cx="2767408" cy="215444"/>
          </a:xfrm>
        </p:spPr>
        <p:txBody>
          <a:bodyPr rIns="0" bIns="0" anchor="b" anchorCtr="0"/>
          <a:lstStyle>
            <a:lvl1pPr marL="0" indent="0">
              <a:spcBef>
                <a:spcPts val="0"/>
              </a:spcBef>
              <a:buNone/>
              <a:defRPr sz="700" baseline="0">
                <a:solidFill>
                  <a:schemeClr val="accent2"/>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Source: Click to add source. Use a single space after “Source:” and a period at the end of the source. Stretch the box to the left as needed.</a:t>
            </a:r>
          </a:p>
        </p:txBody>
      </p:sp>
      <p:sp>
        <p:nvSpPr>
          <p:cNvPr id="25" name="Placeholder - Slide Subtitle"/>
          <p:cNvSpPr>
            <a:spLocks noGrp="1"/>
          </p:cNvSpPr>
          <p:nvPr>
            <p:ph type="body" sz="quarter" idx="25" hasCustomPrompt="1"/>
          </p:nvPr>
        </p:nvSpPr>
        <p:spPr bwMode="gray">
          <a:xfrm>
            <a:off x="612773" y="1108422"/>
            <a:ext cx="10963656" cy="332399"/>
          </a:xfrm>
        </p:spPr>
        <p:txBody>
          <a:bodyPr/>
          <a:lstStyle>
            <a:lvl1pPr marL="0" indent="0">
              <a:lnSpc>
                <a:spcPct val="90000"/>
              </a:lnSpc>
              <a:spcBef>
                <a:spcPts val="0"/>
              </a:spcBef>
              <a:buNone/>
              <a:defRPr sz="2400">
                <a:solidFill>
                  <a:schemeClr val="accent3"/>
                </a:solidFill>
              </a:defRPr>
            </a:lvl1pPr>
            <a:lvl2pPr marL="114300" indent="0">
              <a:spcBef>
                <a:spcPts val="0"/>
              </a:spcBef>
              <a:buNone/>
              <a:defRPr sz="1400">
                <a:solidFill>
                  <a:schemeClr val="accent3"/>
                </a:solidFill>
              </a:defRPr>
            </a:lvl2pPr>
            <a:lvl3pPr marL="228600" indent="0">
              <a:spcBef>
                <a:spcPts val="0"/>
              </a:spcBef>
              <a:buNone/>
              <a:defRPr sz="1400">
                <a:solidFill>
                  <a:schemeClr val="accent3"/>
                </a:solidFill>
              </a:defRPr>
            </a:lvl3pPr>
            <a:lvl4pPr marL="342900" indent="0">
              <a:spcBef>
                <a:spcPts val="0"/>
              </a:spcBef>
              <a:buNone/>
              <a:defRPr sz="1400">
                <a:solidFill>
                  <a:schemeClr val="accent3"/>
                </a:solidFill>
              </a:defRPr>
            </a:lvl4pPr>
            <a:lvl5pPr marL="457200" indent="0">
              <a:spcBef>
                <a:spcPts val="0"/>
              </a:spcBef>
              <a:buNone/>
              <a:defRPr sz="1400">
                <a:solidFill>
                  <a:schemeClr val="accent3"/>
                </a:solidFill>
              </a:defRPr>
            </a:lvl5pPr>
          </a:lstStyle>
          <a:p>
            <a:pPr lvl="0"/>
            <a:r>
              <a:rPr lang="en-US" dirty="0" smtClean="0"/>
              <a:t>Slide subtitle, Arial 24pt, sentence case</a:t>
            </a:r>
          </a:p>
        </p:txBody>
      </p:sp>
      <p:sp>
        <p:nvSpPr>
          <p:cNvPr id="2" name="Placeholder - Slide Title"/>
          <p:cNvSpPr>
            <a:spLocks noGrp="1"/>
          </p:cNvSpPr>
          <p:nvPr>
            <p:ph type="title" hasCustomPrompt="1"/>
          </p:nvPr>
        </p:nvSpPr>
        <p:spPr bwMode="gray">
          <a:xfrm>
            <a:off x="612773" y="613747"/>
            <a:ext cx="10966450" cy="443198"/>
          </a:xfrm>
        </p:spPr>
        <p:txBody>
          <a:bodyPr/>
          <a:lstStyle>
            <a:lvl1pPr>
              <a:defRPr/>
            </a:lvl1pPr>
          </a:lstStyle>
          <a:p>
            <a:r>
              <a:rPr lang="en-US" dirty="0" smtClean="0"/>
              <a:t>Slide title, Arial 32pt, sentence case</a:t>
            </a:r>
            <a:endParaRPr lang="en-US" dirty="0"/>
          </a:p>
        </p:txBody>
      </p:sp>
      <p:sp>
        <p:nvSpPr>
          <p:cNvPr id="40"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pic>
        <p:nvPicPr>
          <p:cNvPr id="41"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3" name="Date Placeholder 2"/>
          <p:cNvSpPr>
            <a:spLocks noGrp="1"/>
          </p:cNvSpPr>
          <p:nvPr>
            <p:ph type="dt" sz="half" idx="29"/>
          </p:nvPr>
        </p:nvSpPr>
        <p:spPr/>
        <p:txBody>
          <a:bodyPr/>
          <a:lstStyle/>
          <a:p>
            <a:fld id="{7BC35B66-72B4-45C2-8766-E2EFE708B031}" type="datetime1">
              <a:rPr lang="en-US" smtClean="0"/>
              <a:t>3/6/2020</a:t>
            </a:fld>
            <a:endParaRPr lang="en-US"/>
          </a:p>
        </p:txBody>
      </p:sp>
      <p:sp>
        <p:nvSpPr>
          <p:cNvPr id="4" name="Footer Placeholder 3"/>
          <p:cNvSpPr>
            <a:spLocks noGrp="1"/>
          </p:cNvSpPr>
          <p:nvPr>
            <p:ph type="ftr" sz="quarter" idx="30"/>
          </p:nvPr>
        </p:nvSpPr>
        <p:spPr/>
        <p:txBody>
          <a:bodyPr/>
          <a:lstStyle/>
          <a:p>
            <a:r>
              <a:rPr lang="en-US" smtClean="0"/>
              <a:t>Cardiovascular Roundtable research and analysis. </a:t>
            </a:r>
            <a:endParaRPr lang="en-US" dirty="0"/>
          </a:p>
        </p:txBody>
      </p:sp>
      <p:sp>
        <p:nvSpPr>
          <p:cNvPr id="5" name="Slide Number Placeholder 4"/>
          <p:cNvSpPr>
            <a:spLocks noGrp="1"/>
          </p:cNvSpPr>
          <p:nvPr>
            <p:ph type="sldNum" sz="quarter" idx="31"/>
          </p:nvPr>
        </p:nvSpPr>
        <p:spPr/>
        <p:txBody>
          <a:bodyPr/>
          <a:lstStyle/>
          <a:p>
            <a:fld id="{79A09FC8-B54D-47FB-9034-F0587B1C3005}" type="slidenum">
              <a:rPr lang="en-US" smtClean="0"/>
              <a:pPr/>
              <a:t>‹#›</a:t>
            </a:fld>
            <a:endParaRPr lang="en-US"/>
          </a:p>
        </p:txBody>
      </p:sp>
      <p:grpSp>
        <p:nvGrpSpPr>
          <p:cNvPr id="8" name="Group 7"/>
          <p:cNvGrpSpPr/>
          <p:nvPr userDrawn="1"/>
        </p:nvGrpSpPr>
        <p:grpSpPr>
          <a:xfrm>
            <a:off x="1869054" y="6286830"/>
            <a:ext cx="9294461" cy="119596"/>
            <a:chOff x="1869054" y="6286830"/>
            <a:chExt cx="9294461" cy="119596"/>
          </a:xfrm>
        </p:grpSpPr>
        <p:grpSp>
          <p:nvGrpSpPr>
            <p:cNvPr id="43" name="Footer Bar"/>
            <p:cNvGrpSpPr/>
            <p:nvPr userDrawn="1"/>
          </p:nvGrpSpPr>
          <p:grpSpPr bwMode="gray">
            <a:xfrm>
              <a:off x="2145806" y="6287443"/>
              <a:ext cx="9017709" cy="118983"/>
              <a:chOff x="2145806" y="6133782"/>
              <a:chExt cx="9017709" cy="118983"/>
            </a:xfrm>
          </p:grpSpPr>
          <p:sp>
            <p:nvSpPr>
              <p:cNvPr id="44" name="Trapezoid 43"/>
              <p:cNvSpPr/>
              <p:nvPr userDrawn="1"/>
            </p:nvSpPr>
            <p:spPr bwMode="gray">
              <a:xfrm>
                <a:off x="2145806" y="6133782"/>
                <a:ext cx="4318965" cy="118981"/>
              </a:xfrm>
              <a:prstGeom prst="trapezoid">
                <a:avLst>
                  <a:gd name="adj" fmla="val 63026"/>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userDrawn="1"/>
            </p:nvSpPr>
            <p:spPr bwMode="gray">
              <a:xfrm>
                <a:off x="5941850" y="6133782"/>
                <a:ext cx="607610" cy="118981"/>
              </a:xfrm>
              <a:prstGeom prst="trapezoid">
                <a:avLst>
                  <a:gd name="adj" fmla="val 63026"/>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userDrawn="1"/>
            </p:nvSpPr>
            <p:spPr bwMode="gray">
              <a:xfrm rot="10800000">
                <a:off x="6159976" y="6133782"/>
                <a:ext cx="1027498" cy="118981"/>
              </a:xfrm>
              <a:prstGeom prst="trapezoid">
                <a:avLst>
                  <a:gd name="adj" fmla="val 63026"/>
                </a:avLst>
              </a:prstGeom>
              <a:solidFill>
                <a:srgbClr val="C5C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userDrawn="1"/>
            </p:nvSpPr>
            <p:spPr bwMode="gray">
              <a:xfrm>
                <a:off x="3206966" y="6133784"/>
                <a:ext cx="866525" cy="118981"/>
              </a:xfrm>
              <a:prstGeom prst="trapezoid">
                <a:avLst>
                  <a:gd name="adj" fmla="val 63026"/>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userDrawn="1"/>
            </p:nvSpPr>
            <p:spPr bwMode="gray">
              <a:xfrm>
                <a:off x="10296990" y="6133784"/>
                <a:ext cx="866525" cy="118981"/>
              </a:xfrm>
              <a:prstGeom prst="trapezoid">
                <a:avLst>
                  <a:gd name="adj" fmla="val 63026"/>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userDrawn="1"/>
            </p:nvSpPr>
            <p:spPr bwMode="gray">
              <a:xfrm>
                <a:off x="9518022" y="6133784"/>
                <a:ext cx="1094322" cy="118981"/>
              </a:xfrm>
              <a:prstGeom prst="trapezoid">
                <a:avLst>
                  <a:gd name="adj" fmla="val 63026"/>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userDrawn="1"/>
            </p:nvSpPr>
            <p:spPr bwMode="gray">
              <a:xfrm rot="10800000">
                <a:off x="6938944" y="6133783"/>
                <a:ext cx="2676306" cy="118981"/>
              </a:xfrm>
              <a:prstGeom prst="trapezoid">
                <a:avLst>
                  <a:gd name="adj" fmla="val 63026"/>
                </a:avLst>
              </a:prstGeom>
              <a:solidFill>
                <a:srgbClr val="B4B4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p:nvPr userDrawn="1"/>
          </p:nvSpPr>
          <p:spPr bwMode="gray">
            <a:xfrm>
              <a:off x="1869054" y="6286830"/>
              <a:ext cx="506313" cy="119593"/>
            </a:xfrm>
            <a:custGeom>
              <a:avLst/>
              <a:gdLst>
                <a:gd name="connsiteX0" fmla="*/ 0 w 1729277"/>
                <a:gd name="connsiteY0" fmla="*/ 0 h 118872"/>
                <a:gd name="connsiteX1" fmla="*/ 1657324 w 1729277"/>
                <a:gd name="connsiteY1" fmla="*/ 0 h 118872"/>
                <a:gd name="connsiteX2" fmla="*/ 1729277 w 1729277"/>
                <a:gd name="connsiteY2" fmla="*/ 118872 h 118872"/>
                <a:gd name="connsiteX3" fmla="*/ 0 w 1729277"/>
                <a:gd name="connsiteY3" fmla="*/ 118872 h 118872"/>
                <a:gd name="connsiteX0" fmla="*/ 0 w 1729277"/>
                <a:gd name="connsiteY0" fmla="*/ 721 h 119593"/>
                <a:gd name="connsiteX1" fmla="*/ 1327342 w 1729277"/>
                <a:gd name="connsiteY1" fmla="*/ 0 h 119593"/>
                <a:gd name="connsiteX2" fmla="*/ 1657324 w 1729277"/>
                <a:gd name="connsiteY2" fmla="*/ 721 h 119593"/>
                <a:gd name="connsiteX3" fmla="*/ 1729277 w 1729277"/>
                <a:gd name="connsiteY3" fmla="*/ 119593 h 119593"/>
                <a:gd name="connsiteX4" fmla="*/ 0 w 1729277"/>
                <a:gd name="connsiteY4" fmla="*/ 119593 h 119593"/>
                <a:gd name="connsiteX5" fmla="*/ 0 w 1729277"/>
                <a:gd name="connsiteY5" fmla="*/ 721 h 119593"/>
                <a:gd name="connsiteX0" fmla="*/ 0 w 1729277"/>
                <a:gd name="connsiteY0" fmla="*/ 721 h 119593"/>
                <a:gd name="connsiteX1" fmla="*/ 1327342 w 1729277"/>
                <a:gd name="connsiteY1" fmla="*/ 0 h 119593"/>
                <a:gd name="connsiteX2" fmla="*/ 1657324 w 1729277"/>
                <a:gd name="connsiteY2" fmla="*/ 721 h 119593"/>
                <a:gd name="connsiteX3" fmla="*/ 1729277 w 1729277"/>
                <a:gd name="connsiteY3" fmla="*/ 119593 h 119593"/>
                <a:gd name="connsiteX4" fmla="*/ 1401554 w 1729277"/>
                <a:gd name="connsiteY4" fmla="*/ 119271 h 119593"/>
                <a:gd name="connsiteX5" fmla="*/ 0 w 1729277"/>
                <a:gd name="connsiteY5" fmla="*/ 119593 h 119593"/>
                <a:gd name="connsiteX6" fmla="*/ 0 w 1729277"/>
                <a:gd name="connsiteY6" fmla="*/ 721 h 119593"/>
                <a:gd name="connsiteX0" fmla="*/ 0 w 1729277"/>
                <a:gd name="connsiteY0" fmla="*/ 721 h 119593"/>
                <a:gd name="connsiteX1" fmla="*/ 1327342 w 1729277"/>
                <a:gd name="connsiteY1" fmla="*/ 0 h 119593"/>
                <a:gd name="connsiteX2" fmla="*/ 1657324 w 1729277"/>
                <a:gd name="connsiteY2" fmla="*/ 721 h 119593"/>
                <a:gd name="connsiteX3" fmla="*/ 1729277 w 1729277"/>
                <a:gd name="connsiteY3" fmla="*/ 119593 h 119593"/>
                <a:gd name="connsiteX4" fmla="*/ 1401554 w 1729277"/>
                <a:gd name="connsiteY4" fmla="*/ 119271 h 119593"/>
                <a:gd name="connsiteX5" fmla="*/ 0 w 1729277"/>
                <a:gd name="connsiteY5" fmla="*/ 721 h 119593"/>
                <a:gd name="connsiteX0" fmla="*/ 74212 w 401935"/>
                <a:gd name="connsiteY0" fmla="*/ 119271 h 119593"/>
                <a:gd name="connsiteX1" fmla="*/ 0 w 401935"/>
                <a:gd name="connsiteY1" fmla="*/ 0 h 119593"/>
                <a:gd name="connsiteX2" fmla="*/ 329982 w 401935"/>
                <a:gd name="connsiteY2" fmla="*/ 721 h 119593"/>
                <a:gd name="connsiteX3" fmla="*/ 401935 w 401935"/>
                <a:gd name="connsiteY3" fmla="*/ 119593 h 119593"/>
                <a:gd name="connsiteX4" fmla="*/ 74212 w 401935"/>
                <a:gd name="connsiteY4" fmla="*/ 119271 h 119593"/>
                <a:gd name="connsiteX0" fmla="*/ 598 w 401935"/>
                <a:gd name="connsiteY0" fmla="*/ 119271 h 119593"/>
                <a:gd name="connsiteX1" fmla="*/ 0 w 401935"/>
                <a:gd name="connsiteY1" fmla="*/ 0 h 119593"/>
                <a:gd name="connsiteX2" fmla="*/ 329982 w 401935"/>
                <a:gd name="connsiteY2" fmla="*/ 721 h 119593"/>
                <a:gd name="connsiteX3" fmla="*/ 401935 w 401935"/>
                <a:gd name="connsiteY3" fmla="*/ 119593 h 119593"/>
                <a:gd name="connsiteX4" fmla="*/ 598 w 401935"/>
                <a:gd name="connsiteY4" fmla="*/ 119271 h 119593"/>
                <a:gd name="connsiteX0" fmla="*/ 1 w 401338"/>
                <a:gd name="connsiteY0" fmla="*/ 119271 h 119593"/>
                <a:gd name="connsiteX1" fmla="*/ 71130 w 401338"/>
                <a:gd name="connsiteY1" fmla="*/ 0 h 119593"/>
                <a:gd name="connsiteX2" fmla="*/ 329385 w 401338"/>
                <a:gd name="connsiteY2" fmla="*/ 721 h 119593"/>
                <a:gd name="connsiteX3" fmla="*/ 401338 w 401338"/>
                <a:gd name="connsiteY3" fmla="*/ 119593 h 119593"/>
                <a:gd name="connsiteX4" fmla="*/ 1 w 401338"/>
                <a:gd name="connsiteY4" fmla="*/ 119271 h 119593"/>
                <a:gd name="connsiteX0" fmla="*/ 1 w 401338"/>
                <a:gd name="connsiteY0" fmla="*/ 119271 h 119593"/>
                <a:gd name="connsiteX1" fmla="*/ 71130 w 401338"/>
                <a:gd name="connsiteY1" fmla="*/ 0 h 119593"/>
                <a:gd name="connsiteX2" fmla="*/ 329385 w 401338"/>
                <a:gd name="connsiteY2" fmla="*/ 721 h 119593"/>
                <a:gd name="connsiteX3" fmla="*/ 401338 w 401338"/>
                <a:gd name="connsiteY3" fmla="*/ 119593 h 119593"/>
                <a:gd name="connsiteX4" fmla="*/ 1 w 401338"/>
                <a:gd name="connsiteY4" fmla="*/ 119271 h 119593"/>
                <a:gd name="connsiteX0" fmla="*/ 0 w 401337"/>
                <a:gd name="connsiteY0" fmla="*/ 119271 h 119593"/>
                <a:gd name="connsiteX1" fmla="*/ 71129 w 401337"/>
                <a:gd name="connsiteY1" fmla="*/ 0 h 119593"/>
                <a:gd name="connsiteX2" fmla="*/ 329384 w 401337"/>
                <a:gd name="connsiteY2" fmla="*/ 721 h 119593"/>
                <a:gd name="connsiteX3" fmla="*/ 401337 w 401337"/>
                <a:gd name="connsiteY3" fmla="*/ 119593 h 119593"/>
                <a:gd name="connsiteX4" fmla="*/ 0 w 401337"/>
                <a:gd name="connsiteY4" fmla="*/ 119271 h 119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37" h="119593">
                  <a:moveTo>
                    <a:pt x="0" y="119271"/>
                  </a:moveTo>
                  <a:lnTo>
                    <a:pt x="71129" y="0"/>
                  </a:lnTo>
                  <a:lnTo>
                    <a:pt x="329384" y="721"/>
                  </a:lnTo>
                  <a:lnTo>
                    <a:pt x="401337" y="119593"/>
                  </a:lnTo>
                  <a:lnTo>
                    <a:pt x="0" y="119271"/>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128236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889" userDrawn="1">
          <p15:clr>
            <a:srgbClr val="FBAE40"/>
          </p15:clr>
        </p15:guide>
        <p15:guide id="2" orient="horz" pos="109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se Example">
    <p:spTree>
      <p:nvGrpSpPr>
        <p:cNvPr id="1" name=""/>
        <p:cNvGrpSpPr/>
        <p:nvPr/>
      </p:nvGrpSpPr>
      <p:grpSpPr>
        <a:xfrm>
          <a:off x="0" y="0"/>
          <a:ext cx="0" cy="0"/>
          <a:chOff x="0" y="0"/>
          <a:chExt cx="0" cy="0"/>
        </a:xfrm>
      </p:grpSpPr>
      <p:cxnSp>
        <p:nvCxnSpPr>
          <p:cNvPr id="20" name="Line"/>
          <p:cNvCxnSpPr/>
          <p:nvPr userDrawn="1"/>
        </p:nvCxnSpPr>
        <p:spPr bwMode="gray">
          <a:xfrm>
            <a:off x="2435382" y="1168297"/>
            <a:ext cx="9756618"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0" name="Pattern"/>
          <p:cNvGrpSpPr/>
          <p:nvPr userDrawn="1"/>
        </p:nvGrpSpPr>
        <p:grpSpPr bwMode="gray">
          <a:xfrm>
            <a:off x="0" y="0"/>
            <a:ext cx="4592790" cy="6857998"/>
            <a:chOff x="0" y="0"/>
            <a:chExt cx="4592790" cy="6857998"/>
          </a:xfrm>
        </p:grpSpPr>
        <p:sp>
          <p:nvSpPr>
            <p:cNvPr id="82" name="Freeform 81"/>
            <p:cNvSpPr>
              <a:spLocks/>
            </p:cNvSpPr>
            <p:nvPr userDrawn="1"/>
          </p:nvSpPr>
          <p:spPr bwMode="gray">
            <a:xfrm flipH="1">
              <a:off x="1198211" y="4734181"/>
              <a:ext cx="3394579" cy="2123817"/>
            </a:xfrm>
            <a:custGeom>
              <a:avLst/>
              <a:gdLst>
                <a:gd name="connsiteX0" fmla="*/ 1667460 w 3394579"/>
                <a:gd name="connsiteY0" fmla="*/ 2123814 h 2123817"/>
                <a:gd name="connsiteX1" fmla="*/ 0 w 3394579"/>
                <a:gd name="connsiteY1" fmla="*/ 2123814 h 2123817"/>
                <a:gd name="connsiteX2" fmla="*/ 2 w 3394579"/>
                <a:gd name="connsiteY2" fmla="*/ 2123817 h 2123817"/>
                <a:gd name="connsiteX3" fmla="*/ 1667460 w 3394579"/>
                <a:gd name="connsiteY3" fmla="*/ 2123817 h 2123817"/>
                <a:gd name="connsiteX4" fmla="*/ 2264291 w 3394579"/>
                <a:gd name="connsiteY4" fmla="*/ 0 h 2123817"/>
                <a:gd name="connsiteX5" fmla="*/ 2182837 w 3394579"/>
                <a:gd name="connsiteY5" fmla="*/ 0 h 2123817"/>
                <a:gd name="connsiteX6" fmla="*/ 2182837 w 3394579"/>
                <a:gd name="connsiteY6" fmla="*/ 1754795 h 2123817"/>
                <a:gd name="connsiteX7" fmla="*/ 3394579 w 3394579"/>
                <a:gd name="connsiteY7" fmla="*/ 1754795 h 2123817"/>
                <a:gd name="connsiteX8" fmla="*/ 3079504 w 3394579"/>
                <a:gd name="connsiteY8" fmla="*/ 1265198 h 212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4579" h="2123817">
                  <a:moveTo>
                    <a:pt x="1667460" y="2123814"/>
                  </a:moveTo>
                  <a:lnTo>
                    <a:pt x="0" y="2123814"/>
                  </a:lnTo>
                  <a:lnTo>
                    <a:pt x="2" y="2123817"/>
                  </a:lnTo>
                  <a:lnTo>
                    <a:pt x="1667460" y="2123817"/>
                  </a:lnTo>
                  <a:close/>
                  <a:moveTo>
                    <a:pt x="2264291" y="0"/>
                  </a:moveTo>
                  <a:lnTo>
                    <a:pt x="2182837" y="0"/>
                  </a:lnTo>
                  <a:lnTo>
                    <a:pt x="2182837" y="1754795"/>
                  </a:lnTo>
                  <a:lnTo>
                    <a:pt x="3394579" y="1754795"/>
                  </a:lnTo>
                  <a:lnTo>
                    <a:pt x="3079504" y="1265198"/>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Freeform 25"/>
            <p:cNvSpPr>
              <a:spLocks/>
            </p:cNvSpPr>
            <p:nvPr userDrawn="1"/>
          </p:nvSpPr>
          <p:spPr bwMode="gray">
            <a:xfrm flipH="1">
              <a:off x="0" y="609599"/>
              <a:ext cx="1062931" cy="1693357"/>
            </a:xfrm>
            <a:custGeom>
              <a:avLst/>
              <a:gdLst>
                <a:gd name="connsiteX0" fmla="*/ 281243 w 1062931"/>
                <a:gd name="connsiteY0" fmla="*/ 0 h 1693357"/>
                <a:gd name="connsiteX1" fmla="*/ 1038919 w 1062931"/>
                <a:gd name="connsiteY1" fmla="*/ 0 h 1693357"/>
                <a:gd name="connsiteX2" fmla="*/ 1062931 w 1062931"/>
                <a:gd name="connsiteY2" fmla="*/ 0 h 1693357"/>
                <a:gd name="connsiteX3" fmla="*/ 1062931 w 1062931"/>
                <a:gd name="connsiteY3" fmla="*/ 1693357 h 1693357"/>
                <a:gd name="connsiteX4" fmla="*/ 1038919 w 1062931"/>
                <a:gd name="connsiteY4" fmla="*/ 1693357 h 1693357"/>
                <a:gd name="connsiteX5" fmla="*/ 808048 w 1062931"/>
                <a:gd name="connsiteY5" fmla="*/ 1693357 h 1693357"/>
                <a:gd name="connsiteX6" fmla="*/ 745083 w 1062931"/>
                <a:gd name="connsiteY6" fmla="*/ 1594735 h 1693357"/>
                <a:gd name="connsiteX7" fmla="*/ 0 w 1062931"/>
                <a:gd name="connsiteY7" fmla="*/ 437503 h 169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2931" h="1693357">
                  <a:moveTo>
                    <a:pt x="281243" y="0"/>
                  </a:moveTo>
                  <a:lnTo>
                    <a:pt x="1038919" y="0"/>
                  </a:lnTo>
                  <a:lnTo>
                    <a:pt x="1062931" y="0"/>
                  </a:lnTo>
                  <a:lnTo>
                    <a:pt x="1062931" y="1693357"/>
                  </a:lnTo>
                  <a:lnTo>
                    <a:pt x="1038919" y="1693357"/>
                  </a:lnTo>
                  <a:lnTo>
                    <a:pt x="808048" y="1693357"/>
                  </a:lnTo>
                  <a:lnTo>
                    <a:pt x="745083" y="1594735"/>
                  </a:lnTo>
                  <a:lnTo>
                    <a:pt x="0" y="437503"/>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7" name="Freeform 26"/>
            <p:cNvSpPr>
              <a:spLocks/>
            </p:cNvSpPr>
            <p:nvPr userDrawn="1"/>
          </p:nvSpPr>
          <p:spPr bwMode="gray">
            <a:xfrm flipH="1">
              <a:off x="1" y="5158362"/>
              <a:ext cx="175894" cy="546740"/>
            </a:xfrm>
            <a:custGeom>
              <a:avLst/>
              <a:gdLst>
                <a:gd name="connsiteX0" fmla="*/ 175894 w 175894"/>
                <a:gd name="connsiteY0" fmla="*/ 0 h 546740"/>
                <a:gd name="connsiteX1" fmla="*/ 175894 w 175894"/>
                <a:gd name="connsiteY1" fmla="*/ 546740 h 546740"/>
                <a:gd name="connsiteX2" fmla="*/ 119512 w 175894"/>
                <a:gd name="connsiteY2" fmla="*/ 459109 h 546740"/>
                <a:gd name="connsiteX3" fmla="*/ 0 w 175894"/>
                <a:gd name="connsiteY3" fmla="*/ 273306 h 546740"/>
                <a:gd name="connsiteX4" fmla="*/ 119512 w 175894"/>
                <a:gd name="connsiteY4" fmla="*/ 87504 h 546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94" h="546740">
                  <a:moveTo>
                    <a:pt x="175894" y="0"/>
                  </a:moveTo>
                  <a:lnTo>
                    <a:pt x="175894" y="546740"/>
                  </a:lnTo>
                  <a:lnTo>
                    <a:pt x="119512" y="459109"/>
                  </a:lnTo>
                  <a:lnTo>
                    <a:pt x="0" y="273306"/>
                  </a:lnTo>
                  <a:lnTo>
                    <a:pt x="119512" y="87504"/>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86" name="Freeform 85"/>
            <p:cNvSpPr>
              <a:spLocks/>
            </p:cNvSpPr>
            <p:nvPr userDrawn="1"/>
          </p:nvSpPr>
          <p:spPr bwMode="gray">
            <a:xfrm flipH="1">
              <a:off x="0" y="5737116"/>
              <a:ext cx="1334429" cy="751861"/>
            </a:xfrm>
            <a:custGeom>
              <a:avLst/>
              <a:gdLst>
                <a:gd name="connsiteX0" fmla="*/ 969662 w 1334429"/>
                <a:gd name="connsiteY0" fmla="*/ 0 h 751861"/>
                <a:gd name="connsiteX1" fmla="*/ 795846 w 1334429"/>
                <a:gd name="connsiteY1" fmla="*/ 269436 h 751861"/>
                <a:gd name="connsiteX2" fmla="*/ 623006 w 1334429"/>
                <a:gd name="connsiteY2" fmla="*/ 538873 h 751861"/>
                <a:gd name="connsiteX3" fmla="*/ 0 w 1334429"/>
                <a:gd name="connsiteY3" fmla="*/ 538873 h 751861"/>
                <a:gd name="connsiteX4" fmla="*/ 137101 w 1334429"/>
                <a:gd name="connsiteY4" fmla="*/ 751861 h 751861"/>
                <a:gd name="connsiteX5" fmla="*/ 1334429 w 1334429"/>
                <a:gd name="connsiteY5" fmla="*/ 751861 h 751861"/>
                <a:gd name="connsiteX6" fmla="*/ 1334429 w 1334429"/>
                <a:gd name="connsiteY6" fmla="*/ 566407 h 751861"/>
                <a:gd name="connsiteX7" fmla="*/ 1308507 w 1334429"/>
                <a:gd name="connsiteY7" fmla="*/ 526182 h 75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4429" h="751861">
                  <a:moveTo>
                    <a:pt x="969662" y="0"/>
                  </a:moveTo>
                  <a:lnTo>
                    <a:pt x="795846" y="269436"/>
                  </a:lnTo>
                  <a:lnTo>
                    <a:pt x="623006" y="538873"/>
                  </a:lnTo>
                  <a:lnTo>
                    <a:pt x="0" y="538873"/>
                  </a:lnTo>
                  <a:lnTo>
                    <a:pt x="137101" y="751861"/>
                  </a:lnTo>
                  <a:lnTo>
                    <a:pt x="1334429" y="751861"/>
                  </a:lnTo>
                  <a:lnTo>
                    <a:pt x="1334429" y="566407"/>
                  </a:lnTo>
                  <a:lnTo>
                    <a:pt x="1308507" y="526182"/>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65" name="Freeform 64"/>
            <p:cNvSpPr>
              <a:spLocks/>
            </p:cNvSpPr>
            <p:nvPr userDrawn="1"/>
          </p:nvSpPr>
          <p:spPr bwMode="gray">
            <a:xfrm flipH="1">
              <a:off x="2193689" y="2593125"/>
              <a:ext cx="216264" cy="672754"/>
            </a:xfrm>
            <a:custGeom>
              <a:avLst/>
              <a:gdLst>
                <a:gd name="connsiteX0" fmla="*/ 0 w 216264"/>
                <a:gd name="connsiteY0" fmla="*/ 0 h 672754"/>
                <a:gd name="connsiteX1" fmla="*/ 0 w 216264"/>
                <a:gd name="connsiteY1" fmla="*/ 672754 h 672754"/>
                <a:gd name="connsiteX2" fmla="*/ 216264 w 216264"/>
                <a:gd name="connsiteY2" fmla="*/ 336461 h 672754"/>
                <a:gd name="connsiteX3" fmla="*/ 5862 w 216264"/>
                <a:gd name="connsiteY3" fmla="*/ 10261 h 672754"/>
              </a:gdLst>
              <a:ahLst/>
              <a:cxnLst>
                <a:cxn ang="0">
                  <a:pos x="connsiteX0" y="connsiteY0"/>
                </a:cxn>
                <a:cxn ang="0">
                  <a:pos x="connsiteX1" y="connsiteY1"/>
                </a:cxn>
                <a:cxn ang="0">
                  <a:pos x="connsiteX2" y="connsiteY2"/>
                </a:cxn>
                <a:cxn ang="0">
                  <a:pos x="connsiteX3" y="connsiteY3"/>
                </a:cxn>
              </a:cxnLst>
              <a:rect l="l" t="t" r="r" b="b"/>
              <a:pathLst>
                <a:path w="216264" h="672754">
                  <a:moveTo>
                    <a:pt x="0" y="0"/>
                  </a:moveTo>
                  <a:lnTo>
                    <a:pt x="0" y="672754"/>
                  </a:lnTo>
                  <a:lnTo>
                    <a:pt x="216264" y="336461"/>
                  </a:lnTo>
                  <a:lnTo>
                    <a:pt x="5862" y="10261"/>
                  </a:lnTo>
                  <a:close/>
                </a:path>
              </a:pathLst>
            </a:custGeom>
            <a:solidFill>
              <a:schemeClr val="accent2">
                <a:lumMod val="20000"/>
                <a:lumOff val="80000"/>
              </a:schemeClr>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0" name="Freeform 17"/>
            <p:cNvSpPr>
              <a:spLocks/>
            </p:cNvSpPr>
            <p:nvPr userDrawn="1"/>
          </p:nvSpPr>
          <p:spPr bwMode="gray">
            <a:xfrm flipH="1">
              <a:off x="1246637" y="1437"/>
              <a:ext cx="413076" cy="319883"/>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userDrawn="1"/>
          </p:nvSpPr>
          <p:spPr bwMode="gray">
            <a:xfrm flipH="1">
              <a:off x="1" y="0"/>
              <a:ext cx="1453174" cy="1051761"/>
            </a:xfrm>
            <a:custGeom>
              <a:avLst/>
              <a:gdLst>
                <a:gd name="connsiteX0" fmla="*/ 207628 w 1453174"/>
                <a:gd name="connsiteY0" fmla="*/ 0 h 1051761"/>
                <a:gd name="connsiteX1" fmla="*/ 1453174 w 1453174"/>
                <a:gd name="connsiteY1" fmla="*/ 0 h 1051761"/>
                <a:gd name="connsiteX2" fmla="*/ 1453174 w 1453174"/>
                <a:gd name="connsiteY2" fmla="*/ 652985 h 1051761"/>
                <a:gd name="connsiteX3" fmla="*/ 1416881 w 1453174"/>
                <a:gd name="connsiteY3" fmla="*/ 652985 h 1051761"/>
                <a:gd name="connsiteX4" fmla="*/ 726605 w 1453174"/>
                <a:gd name="connsiteY4" fmla="*/ 652985 h 1051761"/>
                <a:gd name="connsiteX5" fmla="*/ 470381 w 1453174"/>
                <a:gd name="connsiteY5" fmla="*/ 1051761 h 1051761"/>
                <a:gd name="connsiteX6" fmla="*/ 0 w 1453174"/>
                <a:gd name="connsiteY6" fmla="*/ 322105 h 1051761"/>
                <a:gd name="connsiteX7" fmla="*/ 206509 w 1453174"/>
                <a:gd name="connsiteY7" fmla="*/ 1745 h 105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174" h="1051761">
                  <a:moveTo>
                    <a:pt x="207628" y="0"/>
                  </a:moveTo>
                  <a:lnTo>
                    <a:pt x="1453174" y="0"/>
                  </a:lnTo>
                  <a:lnTo>
                    <a:pt x="1453174" y="652985"/>
                  </a:lnTo>
                  <a:lnTo>
                    <a:pt x="1416881" y="652985"/>
                  </a:lnTo>
                  <a:lnTo>
                    <a:pt x="726605" y="652985"/>
                  </a:lnTo>
                  <a:lnTo>
                    <a:pt x="470381" y="1051761"/>
                  </a:lnTo>
                  <a:lnTo>
                    <a:pt x="0" y="322105"/>
                  </a:lnTo>
                  <a:lnTo>
                    <a:pt x="206509" y="174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5" name="Freeform 54"/>
            <p:cNvSpPr>
              <a:spLocks/>
            </p:cNvSpPr>
            <p:nvPr userDrawn="1"/>
          </p:nvSpPr>
          <p:spPr bwMode="gray">
            <a:xfrm flipH="1">
              <a:off x="1453175" y="1437"/>
              <a:ext cx="956778" cy="1807223"/>
            </a:xfrm>
            <a:custGeom>
              <a:avLst/>
              <a:gdLst>
                <a:gd name="connsiteX0" fmla="*/ 750152 w 956778"/>
                <a:gd name="connsiteY0" fmla="*/ 0 h 1807223"/>
                <a:gd name="connsiteX1" fmla="*/ 0 w 956778"/>
                <a:gd name="connsiteY1" fmla="*/ 0 h 1807223"/>
                <a:gd name="connsiteX2" fmla="*/ 0 w 956778"/>
                <a:gd name="connsiteY2" fmla="*/ 1807223 h 1807223"/>
                <a:gd name="connsiteX3" fmla="*/ 956778 w 956778"/>
                <a:gd name="connsiteY3" fmla="*/ 320638 h 1807223"/>
              </a:gdLst>
              <a:ahLst/>
              <a:cxnLst>
                <a:cxn ang="0">
                  <a:pos x="connsiteX0" y="connsiteY0"/>
                </a:cxn>
                <a:cxn ang="0">
                  <a:pos x="connsiteX1" y="connsiteY1"/>
                </a:cxn>
                <a:cxn ang="0">
                  <a:pos x="connsiteX2" y="connsiteY2"/>
                </a:cxn>
                <a:cxn ang="0">
                  <a:pos x="connsiteX3" y="connsiteY3"/>
                </a:cxn>
              </a:cxnLst>
              <a:rect l="l" t="t" r="r" b="b"/>
              <a:pathLst>
                <a:path w="956778" h="1807223">
                  <a:moveTo>
                    <a:pt x="750152" y="0"/>
                  </a:moveTo>
                  <a:lnTo>
                    <a:pt x="0" y="0"/>
                  </a:lnTo>
                  <a:lnTo>
                    <a:pt x="0" y="1807223"/>
                  </a:lnTo>
                  <a:lnTo>
                    <a:pt x="956778" y="320638"/>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7" name="Freeform 56"/>
            <p:cNvSpPr>
              <a:spLocks/>
            </p:cNvSpPr>
            <p:nvPr userDrawn="1"/>
          </p:nvSpPr>
          <p:spPr bwMode="gray">
            <a:xfrm flipH="1">
              <a:off x="246690" y="321320"/>
              <a:ext cx="2163263" cy="1876474"/>
            </a:xfrm>
            <a:custGeom>
              <a:avLst/>
              <a:gdLst>
                <a:gd name="connsiteX0" fmla="*/ 956418 w 2163263"/>
                <a:gd name="connsiteY0" fmla="*/ 0 h 1876474"/>
                <a:gd name="connsiteX1" fmla="*/ 0 w 2163263"/>
                <a:gd name="connsiteY1" fmla="*/ 1486898 h 1876474"/>
                <a:gd name="connsiteX2" fmla="*/ 0 w 2163263"/>
                <a:gd name="connsiteY2" fmla="*/ 1605322 h 1876474"/>
                <a:gd name="connsiteX3" fmla="*/ 116790 w 2163263"/>
                <a:gd name="connsiteY3" fmla="*/ 1786480 h 1876474"/>
                <a:gd name="connsiteX4" fmla="*/ 174168 w 2163263"/>
                <a:gd name="connsiteY4" fmla="*/ 1876474 h 1876474"/>
                <a:gd name="connsiteX5" fmla="*/ 689611 w 2163263"/>
                <a:gd name="connsiteY5" fmla="*/ 1876474 h 1876474"/>
                <a:gd name="connsiteX6" fmla="*/ 2163263 w 2163263"/>
                <a:gd name="connsiteY6" fmla="*/ 1876474 h 1876474"/>
                <a:gd name="connsiteX7" fmla="*/ 2105885 w 2163263"/>
                <a:gd name="connsiteY7" fmla="*/ 1786480 h 1876474"/>
                <a:gd name="connsiteX8" fmla="*/ 1426915 w 2163263"/>
                <a:gd name="connsiteY8" fmla="*/ 730485 h 187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3263" h="1876474">
                  <a:moveTo>
                    <a:pt x="956418" y="0"/>
                  </a:moveTo>
                  <a:lnTo>
                    <a:pt x="0" y="1486898"/>
                  </a:lnTo>
                  <a:lnTo>
                    <a:pt x="0" y="1605322"/>
                  </a:lnTo>
                  <a:lnTo>
                    <a:pt x="116790" y="1786480"/>
                  </a:lnTo>
                  <a:lnTo>
                    <a:pt x="174168" y="1876474"/>
                  </a:lnTo>
                  <a:lnTo>
                    <a:pt x="689611" y="1876474"/>
                  </a:lnTo>
                  <a:lnTo>
                    <a:pt x="2163263" y="1876474"/>
                  </a:lnTo>
                  <a:lnTo>
                    <a:pt x="2105885" y="1786480"/>
                  </a:lnTo>
                  <a:lnTo>
                    <a:pt x="1426915" y="730485"/>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60" name="Freeform 59"/>
            <p:cNvSpPr>
              <a:spLocks/>
            </p:cNvSpPr>
            <p:nvPr userDrawn="1"/>
          </p:nvSpPr>
          <p:spPr bwMode="gray">
            <a:xfrm flipH="1">
              <a:off x="1979595" y="2590718"/>
              <a:ext cx="430359" cy="340033"/>
            </a:xfrm>
            <a:custGeom>
              <a:avLst/>
              <a:gdLst>
                <a:gd name="connsiteX0" fmla="*/ 426525 w 430359"/>
                <a:gd name="connsiteY0" fmla="*/ 0 h 340033"/>
                <a:gd name="connsiteX1" fmla="*/ 0 w 430359"/>
                <a:gd name="connsiteY1" fmla="*/ 0 h 340033"/>
                <a:gd name="connsiteX2" fmla="*/ 0 w 430359"/>
                <a:gd name="connsiteY2" fmla="*/ 5014 h 340033"/>
                <a:gd name="connsiteX3" fmla="*/ 4801 w 430359"/>
                <a:gd name="connsiteY3" fmla="*/ 13410 h 340033"/>
                <a:gd name="connsiteX4" fmla="*/ 215663 w 430359"/>
                <a:gd name="connsiteY4" fmla="*/ 340033 h 340033"/>
                <a:gd name="connsiteX5" fmla="*/ 426525 w 430359"/>
                <a:gd name="connsiteY5" fmla="*/ 13410 h 340033"/>
                <a:gd name="connsiteX6" fmla="*/ 430359 w 430359"/>
                <a:gd name="connsiteY6" fmla="*/ 6705 h 34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59" h="340033">
                  <a:moveTo>
                    <a:pt x="426525" y="0"/>
                  </a:moveTo>
                  <a:lnTo>
                    <a:pt x="0" y="0"/>
                  </a:lnTo>
                  <a:lnTo>
                    <a:pt x="0" y="5014"/>
                  </a:lnTo>
                  <a:lnTo>
                    <a:pt x="4801" y="13410"/>
                  </a:lnTo>
                  <a:lnTo>
                    <a:pt x="215663" y="340033"/>
                  </a:lnTo>
                  <a:lnTo>
                    <a:pt x="426525" y="13410"/>
                  </a:lnTo>
                  <a:lnTo>
                    <a:pt x="430359" y="670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6" name="Freeform 24"/>
            <p:cNvSpPr>
              <a:spLocks/>
            </p:cNvSpPr>
            <p:nvPr userDrawn="1"/>
          </p:nvSpPr>
          <p:spPr bwMode="gray">
            <a:xfrm flipH="1">
              <a:off x="604353" y="2598275"/>
              <a:ext cx="1589336" cy="2133387"/>
            </a:xfrm>
            <a:custGeom>
              <a:avLst/>
              <a:gdLst>
                <a:gd name="T0" fmla="*/ 1601 w 1661"/>
                <a:gd name="T1" fmla="*/ 2137 h 2231"/>
                <a:gd name="T2" fmla="*/ 1601 w 1661"/>
                <a:gd name="T3" fmla="*/ 2137 h 2231"/>
                <a:gd name="T4" fmla="*/ 228 w 1661"/>
                <a:gd name="T5" fmla="*/ 7 h 2231"/>
                <a:gd name="T6" fmla="*/ 224 w 1661"/>
                <a:gd name="T7" fmla="*/ 0 h 2231"/>
                <a:gd name="T8" fmla="*/ 220 w 1661"/>
                <a:gd name="T9" fmla="*/ 7 h 2231"/>
                <a:gd name="T10" fmla="*/ 0 w 1661"/>
                <a:gd name="T11" fmla="*/ 348 h 2231"/>
                <a:gd name="T12" fmla="*/ 1152 w 1661"/>
                <a:gd name="T13" fmla="*/ 2137 h 2231"/>
                <a:gd name="T14" fmla="*/ 1213 w 1661"/>
                <a:gd name="T15" fmla="*/ 2231 h 2231"/>
                <a:gd name="T16" fmla="*/ 1661 w 1661"/>
                <a:gd name="T17" fmla="*/ 2231 h 2231"/>
                <a:gd name="T18" fmla="*/ 1601 w 1661"/>
                <a:gd name="T19" fmla="*/ 2137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1" h="2231">
                  <a:moveTo>
                    <a:pt x="1601" y="2137"/>
                  </a:moveTo>
                  <a:lnTo>
                    <a:pt x="1601" y="2137"/>
                  </a:lnTo>
                  <a:lnTo>
                    <a:pt x="228" y="7"/>
                  </a:lnTo>
                  <a:lnTo>
                    <a:pt x="224" y="0"/>
                  </a:lnTo>
                  <a:lnTo>
                    <a:pt x="220" y="7"/>
                  </a:lnTo>
                  <a:lnTo>
                    <a:pt x="0" y="348"/>
                  </a:lnTo>
                  <a:lnTo>
                    <a:pt x="1152" y="2137"/>
                  </a:lnTo>
                  <a:lnTo>
                    <a:pt x="1213" y="2231"/>
                  </a:lnTo>
                  <a:lnTo>
                    <a:pt x="1661" y="2231"/>
                  </a:lnTo>
                  <a:lnTo>
                    <a:pt x="1601" y="2137"/>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p:cNvSpPr>
            <p:nvPr userDrawn="1"/>
          </p:nvSpPr>
          <p:spPr bwMode="gray">
            <a:xfrm flipH="1">
              <a:off x="1982115" y="2197793"/>
              <a:ext cx="427839" cy="392926"/>
            </a:xfrm>
            <a:custGeom>
              <a:avLst/>
              <a:gdLst>
                <a:gd name="connsiteX0" fmla="*/ 174369 w 427839"/>
                <a:gd name="connsiteY0" fmla="*/ 0 h 392926"/>
                <a:gd name="connsiteX1" fmla="*/ 0 w 427839"/>
                <a:gd name="connsiteY1" fmla="*/ 0 h 392926"/>
                <a:gd name="connsiteX2" fmla="*/ 0 w 427839"/>
                <a:gd name="connsiteY2" fmla="*/ 392926 h 392926"/>
                <a:gd name="connsiteX3" fmla="*/ 427839 w 427839"/>
                <a:gd name="connsiteY3" fmla="*/ 392926 h 392926"/>
              </a:gdLst>
              <a:ahLst/>
              <a:cxnLst>
                <a:cxn ang="0">
                  <a:pos x="connsiteX0" y="connsiteY0"/>
                </a:cxn>
                <a:cxn ang="0">
                  <a:pos x="connsiteX1" y="connsiteY1"/>
                </a:cxn>
                <a:cxn ang="0">
                  <a:pos x="connsiteX2" y="connsiteY2"/>
                </a:cxn>
                <a:cxn ang="0">
                  <a:pos x="connsiteX3" y="connsiteY3"/>
                </a:cxn>
              </a:cxnLst>
              <a:rect l="l" t="t" r="r" b="b"/>
              <a:pathLst>
                <a:path w="427839" h="392926">
                  <a:moveTo>
                    <a:pt x="174369" y="0"/>
                  </a:moveTo>
                  <a:lnTo>
                    <a:pt x="0" y="0"/>
                  </a:lnTo>
                  <a:lnTo>
                    <a:pt x="0" y="392926"/>
                  </a:lnTo>
                  <a:lnTo>
                    <a:pt x="427839" y="392926"/>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8" name="Freeform 37"/>
            <p:cNvSpPr>
              <a:spLocks/>
            </p:cNvSpPr>
            <p:nvPr userDrawn="1"/>
          </p:nvSpPr>
          <p:spPr bwMode="gray">
            <a:xfrm flipH="1">
              <a:off x="1" y="2197792"/>
              <a:ext cx="2236506" cy="2604425"/>
            </a:xfrm>
            <a:custGeom>
              <a:avLst/>
              <a:gdLst>
                <a:gd name="connsiteX0" fmla="*/ 0 w 2236506"/>
                <a:gd name="connsiteY0" fmla="*/ 0 h 2604425"/>
                <a:gd name="connsiteX1" fmla="*/ 529624 w 2236506"/>
                <a:gd name="connsiteY1" fmla="*/ 0 h 2604425"/>
                <a:gd name="connsiteX2" fmla="*/ 2043817 w 2236506"/>
                <a:gd name="connsiteY2" fmla="*/ 0 h 2604425"/>
                <a:gd name="connsiteX3" fmla="*/ 2236506 w 2236506"/>
                <a:gd name="connsiteY3" fmla="*/ 299717 h 2604425"/>
                <a:gd name="connsiteX4" fmla="*/ 2236506 w 2236506"/>
                <a:gd name="connsiteY4" fmla="*/ 2604425 h 2604425"/>
                <a:gd name="connsiteX5" fmla="*/ 1676323 w 2236506"/>
                <a:gd name="connsiteY5" fmla="*/ 2604425 h 2604425"/>
                <a:gd name="connsiteX6" fmla="*/ 1617367 w 2236506"/>
                <a:gd name="connsiteY6" fmla="*/ 2512007 h 2604425"/>
                <a:gd name="connsiteX7" fmla="*/ 268251 w 2236506"/>
                <a:gd name="connsiteY7" fmla="*/ 417849 h 2604425"/>
                <a:gd name="connsiteX8" fmla="*/ 264321 w 2236506"/>
                <a:gd name="connsiteY8" fmla="*/ 410966 h 2604425"/>
                <a:gd name="connsiteX9" fmla="*/ 260390 w 2236506"/>
                <a:gd name="connsiteY9" fmla="*/ 404084 h 260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6506" h="2604425">
                  <a:moveTo>
                    <a:pt x="0" y="0"/>
                  </a:moveTo>
                  <a:lnTo>
                    <a:pt x="529624" y="0"/>
                  </a:lnTo>
                  <a:lnTo>
                    <a:pt x="2043817" y="0"/>
                  </a:lnTo>
                  <a:lnTo>
                    <a:pt x="2236506" y="299717"/>
                  </a:lnTo>
                  <a:lnTo>
                    <a:pt x="2236506" y="2604425"/>
                  </a:lnTo>
                  <a:lnTo>
                    <a:pt x="1676323" y="2604425"/>
                  </a:lnTo>
                  <a:lnTo>
                    <a:pt x="1617367" y="2512007"/>
                  </a:lnTo>
                  <a:lnTo>
                    <a:pt x="268251" y="417849"/>
                  </a:lnTo>
                  <a:lnTo>
                    <a:pt x="264321" y="410966"/>
                  </a:lnTo>
                  <a:lnTo>
                    <a:pt x="260390" y="404084"/>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9" name="Freeform 38"/>
            <p:cNvSpPr>
              <a:spLocks/>
            </p:cNvSpPr>
            <p:nvPr userDrawn="1"/>
          </p:nvSpPr>
          <p:spPr bwMode="gray">
            <a:xfrm flipH="1">
              <a:off x="1" y="5431874"/>
              <a:ext cx="367589" cy="904710"/>
            </a:xfrm>
            <a:custGeom>
              <a:avLst/>
              <a:gdLst>
                <a:gd name="connsiteX0" fmla="*/ 213977 w 367589"/>
                <a:gd name="connsiteY0" fmla="*/ 0 h 904710"/>
                <a:gd name="connsiteX1" fmla="*/ 331473 w 367589"/>
                <a:gd name="connsiteY1" fmla="*/ 182724 h 904710"/>
                <a:gd name="connsiteX2" fmla="*/ 367589 w 367589"/>
                <a:gd name="connsiteY2" fmla="*/ 238874 h 904710"/>
                <a:gd name="connsiteX3" fmla="*/ 367589 w 367589"/>
                <a:gd name="connsiteY3" fmla="*/ 904710 h 904710"/>
                <a:gd name="connsiteX4" fmla="*/ 331473 w 367589"/>
                <a:gd name="connsiteY4" fmla="*/ 848567 h 904710"/>
                <a:gd name="connsiteX5" fmla="*/ 0 w 367589"/>
                <a:gd name="connsiteY5" fmla="*/ 332921 h 904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7589" h="904710">
                  <a:moveTo>
                    <a:pt x="213977" y="0"/>
                  </a:moveTo>
                  <a:lnTo>
                    <a:pt x="331473" y="182724"/>
                  </a:lnTo>
                  <a:lnTo>
                    <a:pt x="367589" y="238874"/>
                  </a:lnTo>
                  <a:lnTo>
                    <a:pt x="367589" y="904710"/>
                  </a:lnTo>
                  <a:lnTo>
                    <a:pt x="331473" y="848567"/>
                  </a:lnTo>
                  <a:lnTo>
                    <a:pt x="0" y="332921"/>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0" name="Freeform 29"/>
            <p:cNvSpPr>
              <a:spLocks/>
            </p:cNvSpPr>
            <p:nvPr userDrawn="1"/>
          </p:nvSpPr>
          <p:spPr bwMode="gray">
            <a:xfrm flipH="1">
              <a:off x="153495" y="4731660"/>
              <a:ext cx="879047" cy="1032690"/>
            </a:xfrm>
            <a:custGeom>
              <a:avLst/>
              <a:gdLst>
                <a:gd name="T0" fmla="*/ 448 w 919"/>
                <a:gd name="T1" fmla="*/ 0 h 1080"/>
                <a:gd name="T2" fmla="*/ 448 w 919"/>
                <a:gd name="T3" fmla="*/ 0 h 1080"/>
                <a:gd name="T4" fmla="*/ 0 w 919"/>
                <a:gd name="T5" fmla="*/ 0 h 1080"/>
                <a:gd name="T6" fmla="*/ 695 w 919"/>
                <a:gd name="T7" fmla="*/ 1080 h 1080"/>
                <a:gd name="T8" fmla="*/ 919 w 919"/>
                <a:gd name="T9" fmla="*/ 732 h 1080"/>
                <a:gd name="T10" fmla="*/ 448 w 919"/>
                <a:gd name="T11" fmla="*/ 0 h 1080"/>
              </a:gdLst>
              <a:ahLst/>
              <a:cxnLst>
                <a:cxn ang="0">
                  <a:pos x="T0" y="T1"/>
                </a:cxn>
                <a:cxn ang="0">
                  <a:pos x="T2" y="T3"/>
                </a:cxn>
                <a:cxn ang="0">
                  <a:pos x="T4" y="T5"/>
                </a:cxn>
                <a:cxn ang="0">
                  <a:pos x="T6" y="T7"/>
                </a:cxn>
                <a:cxn ang="0">
                  <a:pos x="T8" y="T9"/>
                </a:cxn>
                <a:cxn ang="0">
                  <a:pos x="T10" y="T11"/>
                </a:cxn>
              </a:cxnLst>
              <a:rect l="0" t="0" r="r" b="b"/>
              <a:pathLst>
                <a:path w="919" h="1080">
                  <a:moveTo>
                    <a:pt x="448" y="0"/>
                  </a:moveTo>
                  <a:lnTo>
                    <a:pt x="448" y="0"/>
                  </a:lnTo>
                  <a:lnTo>
                    <a:pt x="0" y="0"/>
                  </a:lnTo>
                  <a:lnTo>
                    <a:pt x="695" y="1080"/>
                  </a:lnTo>
                  <a:lnTo>
                    <a:pt x="919" y="732"/>
                  </a:lnTo>
                  <a:lnTo>
                    <a:pt x="448"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0"/>
            <p:cNvSpPr>
              <a:spLocks/>
            </p:cNvSpPr>
            <p:nvPr userDrawn="1"/>
          </p:nvSpPr>
          <p:spPr bwMode="gray">
            <a:xfrm flipH="1">
              <a:off x="1" y="4731660"/>
              <a:ext cx="604352" cy="700214"/>
            </a:xfrm>
            <a:custGeom>
              <a:avLst/>
              <a:gdLst>
                <a:gd name="connsiteX0" fmla="*/ 0 w 604352"/>
                <a:gd name="connsiteY0" fmla="*/ 0 h 700214"/>
                <a:gd name="connsiteX1" fmla="*/ 567994 w 604352"/>
                <a:gd name="connsiteY1" fmla="*/ 0 h 700214"/>
                <a:gd name="connsiteX2" fmla="*/ 604352 w 604352"/>
                <a:gd name="connsiteY2" fmla="*/ 0 h 700214"/>
                <a:gd name="connsiteX3" fmla="*/ 604352 w 604352"/>
                <a:gd name="connsiteY3" fmla="*/ 461127 h 700214"/>
                <a:gd name="connsiteX4" fmla="*/ 567994 w 604352"/>
                <a:gd name="connsiteY4" fmla="*/ 517508 h 700214"/>
                <a:gd name="connsiteX5" fmla="*/ 450379 w 604352"/>
                <a:gd name="connsiteY5" fmla="*/ 700214 h 70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4352" h="700214">
                  <a:moveTo>
                    <a:pt x="0" y="0"/>
                  </a:moveTo>
                  <a:lnTo>
                    <a:pt x="567994" y="0"/>
                  </a:lnTo>
                  <a:lnTo>
                    <a:pt x="604352" y="0"/>
                  </a:lnTo>
                  <a:lnTo>
                    <a:pt x="604352" y="461127"/>
                  </a:lnTo>
                  <a:lnTo>
                    <a:pt x="567994" y="517508"/>
                  </a:lnTo>
                  <a:lnTo>
                    <a:pt x="450379" y="700214"/>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2" name="Freeform 33"/>
            <p:cNvSpPr>
              <a:spLocks/>
            </p:cNvSpPr>
            <p:nvPr userDrawn="1"/>
          </p:nvSpPr>
          <p:spPr bwMode="gray">
            <a:xfrm flipH="1">
              <a:off x="367590" y="4731660"/>
              <a:ext cx="1475991" cy="1561629"/>
            </a:xfrm>
            <a:custGeom>
              <a:avLst/>
              <a:gdLst>
                <a:gd name="T0" fmla="*/ 1188 w 1543"/>
                <a:gd name="T1" fmla="*/ 1632 h 1632"/>
                <a:gd name="T2" fmla="*/ 1188 w 1543"/>
                <a:gd name="T3" fmla="*/ 1632 h 1632"/>
                <a:gd name="T4" fmla="*/ 1365 w 1543"/>
                <a:gd name="T5" fmla="*/ 1356 h 1632"/>
                <a:gd name="T6" fmla="*/ 1543 w 1543"/>
                <a:gd name="T7" fmla="*/ 1080 h 1632"/>
                <a:gd name="T8" fmla="*/ 848 w 1543"/>
                <a:gd name="T9" fmla="*/ 0 h 1632"/>
                <a:gd name="T10" fmla="*/ 500 w 1543"/>
                <a:gd name="T11" fmla="*/ 0 h 1632"/>
                <a:gd name="T12" fmla="*/ 0 w 1543"/>
                <a:gd name="T13" fmla="*/ 777 h 1632"/>
                <a:gd name="T14" fmla="*/ 550 w 1543"/>
                <a:gd name="T15" fmla="*/ 1632 h 1632"/>
                <a:gd name="T16" fmla="*/ 1188 w 1543"/>
                <a:gd name="T17" fmla="*/ 1632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3" h="1632">
                  <a:moveTo>
                    <a:pt x="1188" y="1632"/>
                  </a:moveTo>
                  <a:lnTo>
                    <a:pt x="1188" y="1632"/>
                  </a:lnTo>
                  <a:lnTo>
                    <a:pt x="1365" y="1356"/>
                  </a:lnTo>
                  <a:lnTo>
                    <a:pt x="1543" y="1080"/>
                  </a:lnTo>
                  <a:lnTo>
                    <a:pt x="848" y="0"/>
                  </a:lnTo>
                  <a:lnTo>
                    <a:pt x="500" y="0"/>
                  </a:lnTo>
                  <a:lnTo>
                    <a:pt x="0" y="777"/>
                  </a:lnTo>
                  <a:lnTo>
                    <a:pt x="550" y="1632"/>
                  </a:lnTo>
                  <a:lnTo>
                    <a:pt x="1188" y="1632"/>
                  </a:lnTo>
                  <a:close/>
                </a:path>
              </a:pathLst>
            </a:custGeom>
            <a:solidFill>
              <a:schemeClr val="accent2">
                <a:lumMod val="20000"/>
                <a:lumOff val="80000"/>
              </a:schemeClr>
            </a:solidFill>
            <a:ln w="3175">
              <a:solidFill>
                <a:schemeClr val="accent2">
                  <a:lumMod val="20000"/>
                  <a:lumOff val="80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34"/>
            <p:cNvSpPr>
              <a:spLocks/>
            </p:cNvSpPr>
            <p:nvPr userDrawn="1"/>
          </p:nvSpPr>
          <p:spPr bwMode="gray">
            <a:xfrm flipH="1">
              <a:off x="367591" y="5764350"/>
              <a:ext cx="171275" cy="264470"/>
            </a:xfrm>
            <a:custGeom>
              <a:avLst/>
              <a:gdLst>
                <a:gd name="T0" fmla="*/ 0 w 178"/>
                <a:gd name="T1" fmla="*/ 276 h 276"/>
                <a:gd name="T2" fmla="*/ 0 w 178"/>
                <a:gd name="T3" fmla="*/ 276 h 276"/>
                <a:gd name="T4" fmla="*/ 178 w 178"/>
                <a:gd name="T5" fmla="*/ 0 h 276"/>
                <a:gd name="T6" fmla="*/ 0 w 178"/>
                <a:gd name="T7" fmla="*/ 276 h 276"/>
              </a:gdLst>
              <a:ahLst/>
              <a:cxnLst>
                <a:cxn ang="0">
                  <a:pos x="T0" y="T1"/>
                </a:cxn>
                <a:cxn ang="0">
                  <a:pos x="T2" y="T3"/>
                </a:cxn>
                <a:cxn ang="0">
                  <a:pos x="T4" y="T5"/>
                </a:cxn>
                <a:cxn ang="0">
                  <a:pos x="T6" y="T7"/>
                </a:cxn>
              </a:cxnLst>
              <a:rect l="0" t="0" r="r" b="b"/>
              <a:pathLst>
                <a:path w="178" h="276">
                  <a:moveTo>
                    <a:pt x="0" y="276"/>
                  </a:moveTo>
                  <a:lnTo>
                    <a:pt x="0" y="276"/>
                  </a:lnTo>
                  <a:lnTo>
                    <a:pt x="178" y="0"/>
                  </a:lnTo>
                  <a:lnTo>
                    <a:pt x="0" y="27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38"/>
            <p:cNvSpPr>
              <a:spLocks/>
            </p:cNvSpPr>
            <p:nvPr userDrawn="1"/>
          </p:nvSpPr>
          <p:spPr bwMode="gray">
            <a:xfrm flipH="1">
              <a:off x="2364963" y="6288251"/>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39"/>
            <p:cNvSpPr>
              <a:spLocks/>
            </p:cNvSpPr>
            <p:nvPr userDrawn="1"/>
          </p:nvSpPr>
          <p:spPr bwMode="gray">
            <a:xfrm flipH="1">
              <a:off x="2364963" y="6288251"/>
              <a:ext cx="7557" cy="5038"/>
            </a:xfrm>
            <a:custGeom>
              <a:avLst/>
              <a:gdLst>
                <a:gd name="T0" fmla="*/ 0 w 6"/>
                <a:gd name="T1" fmla="*/ 5 h 5"/>
                <a:gd name="T2" fmla="*/ 0 w 6"/>
                <a:gd name="T3" fmla="*/ 5 h 5"/>
                <a:gd name="T4" fmla="*/ 6 w 6"/>
                <a:gd name="T5" fmla="*/ 5 h 5"/>
                <a:gd name="T6" fmla="*/ 3 w 6"/>
                <a:gd name="T7" fmla="*/ 0 h 5"/>
                <a:gd name="T8" fmla="*/ 0 w 6"/>
                <a:gd name="T9" fmla="*/ 5 h 5"/>
              </a:gdLst>
              <a:ahLst/>
              <a:cxnLst>
                <a:cxn ang="0">
                  <a:pos x="T0" y="T1"/>
                </a:cxn>
                <a:cxn ang="0">
                  <a:pos x="T2" y="T3"/>
                </a:cxn>
                <a:cxn ang="0">
                  <a:pos x="T4" y="T5"/>
                </a:cxn>
                <a:cxn ang="0">
                  <a:pos x="T6" y="T7"/>
                </a:cxn>
                <a:cxn ang="0">
                  <a:pos x="T8" y="T9"/>
                </a:cxn>
              </a:cxnLst>
              <a:rect l="0" t="0" r="r" b="b"/>
              <a:pathLst>
                <a:path w="6" h="5">
                  <a:moveTo>
                    <a:pt x="0" y="5"/>
                  </a:moveTo>
                  <a:lnTo>
                    <a:pt x="0" y="5"/>
                  </a:lnTo>
                  <a:lnTo>
                    <a:pt x="6" y="5"/>
                  </a:lnTo>
                  <a:lnTo>
                    <a:pt x="3" y="0"/>
                  </a:lnTo>
                  <a:lnTo>
                    <a:pt x="0" y="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83"/>
            <p:cNvSpPr>
              <a:spLocks/>
            </p:cNvSpPr>
            <p:nvPr userDrawn="1"/>
          </p:nvSpPr>
          <p:spPr bwMode="gray">
            <a:xfrm flipH="1">
              <a:off x="1191568" y="6293288"/>
              <a:ext cx="1173396" cy="195688"/>
            </a:xfrm>
            <a:custGeom>
              <a:avLst/>
              <a:gdLst>
                <a:gd name="connsiteX0" fmla="*/ 1047420 w 1173396"/>
                <a:gd name="connsiteY0" fmla="*/ 0 h 195688"/>
                <a:gd name="connsiteX1" fmla="*/ 0 w 1173396"/>
                <a:gd name="connsiteY1" fmla="*/ 0 h 195688"/>
                <a:gd name="connsiteX2" fmla="*/ 126115 w 1173396"/>
                <a:gd name="connsiteY2" fmla="*/ 195688 h 195688"/>
                <a:gd name="connsiteX3" fmla="*/ 1173396 w 1173396"/>
                <a:gd name="connsiteY3" fmla="*/ 195688 h 195688"/>
              </a:gdLst>
              <a:ahLst/>
              <a:cxnLst>
                <a:cxn ang="0">
                  <a:pos x="connsiteX0" y="connsiteY0"/>
                </a:cxn>
                <a:cxn ang="0">
                  <a:pos x="connsiteX1" y="connsiteY1"/>
                </a:cxn>
                <a:cxn ang="0">
                  <a:pos x="connsiteX2" y="connsiteY2"/>
                </a:cxn>
                <a:cxn ang="0">
                  <a:pos x="connsiteX3" y="connsiteY3"/>
                </a:cxn>
              </a:cxnLst>
              <a:rect l="l" t="t" r="r" b="b"/>
              <a:pathLst>
                <a:path w="1173396" h="195688">
                  <a:moveTo>
                    <a:pt x="1047420" y="0"/>
                  </a:moveTo>
                  <a:lnTo>
                    <a:pt x="0" y="0"/>
                  </a:lnTo>
                  <a:lnTo>
                    <a:pt x="126115" y="195688"/>
                  </a:lnTo>
                  <a:lnTo>
                    <a:pt x="1173396" y="195688"/>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9" name="Freeform 42"/>
            <p:cNvSpPr>
              <a:spLocks/>
            </p:cNvSpPr>
            <p:nvPr userDrawn="1"/>
          </p:nvSpPr>
          <p:spPr bwMode="gray">
            <a:xfrm flipH="1">
              <a:off x="1319680" y="5474694"/>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gray">
            <a:xfrm flipH="1">
              <a:off x="1319680" y="5474694"/>
              <a:ext cx="1047802" cy="818596"/>
            </a:xfrm>
            <a:custGeom>
              <a:avLst/>
              <a:gdLst>
                <a:gd name="T0" fmla="*/ 3 w 1098"/>
                <a:gd name="T1" fmla="*/ 855 h 855"/>
                <a:gd name="T2" fmla="*/ 3 w 1098"/>
                <a:gd name="T3" fmla="*/ 855 h 855"/>
                <a:gd name="T4" fmla="*/ 3 w 1098"/>
                <a:gd name="T5" fmla="*/ 855 h 855"/>
                <a:gd name="T6" fmla="*/ 1098 w 1098"/>
                <a:gd name="T7" fmla="*/ 855 h 855"/>
                <a:gd name="T8" fmla="*/ 548 w 1098"/>
                <a:gd name="T9" fmla="*/ 0 h 855"/>
                <a:gd name="T10" fmla="*/ 0 w 1098"/>
                <a:gd name="T11" fmla="*/ 850 h 855"/>
                <a:gd name="T12" fmla="*/ 3 w 1098"/>
                <a:gd name="T13" fmla="*/ 855 h 855"/>
              </a:gdLst>
              <a:ahLst/>
              <a:cxnLst>
                <a:cxn ang="0">
                  <a:pos x="T0" y="T1"/>
                </a:cxn>
                <a:cxn ang="0">
                  <a:pos x="T2" y="T3"/>
                </a:cxn>
                <a:cxn ang="0">
                  <a:pos x="T4" y="T5"/>
                </a:cxn>
                <a:cxn ang="0">
                  <a:pos x="T6" y="T7"/>
                </a:cxn>
                <a:cxn ang="0">
                  <a:pos x="T8" y="T9"/>
                </a:cxn>
                <a:cxn ang="0">
                  <a:pos x="T10" y="T11"/>
                </a:cxn>
                <a:cxn ang="0">
                  <a:pos x="T12" y="T13"/>
                </a:cxn>
              </a:cxnLst>
              <a:rect l="0" t="0" r="r" b="b"/>
              <a:pathLst>
                <a:path w="1098" h="855">
                  <a:moveTo>
                    <a:pt x="3" y="855"/>
                  </a:moveTo>
                  <a:lnTo>
                    <a:pt x="3" y="855"/>
                  </a:lnTo>
                  <a:lnTo>
                    <a:pt x="3" y="855"/>
                  </a:lnTo>
                  <a:lnTo>
                    <a:pt x="1098" y="855"/>
                  </a:lnTo>
                  <a:lnTo>
                    <a:pt x="548" y="0"/>
                  </a:lnTo>
                  <a:lnTo>
                    <a:pt x="0" y="850"/>
                  </a:lnTo>
                  <a:lnTo>
                    <a:pt x="3" y="855"/>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userDrawn="1"/>
          </p:nvSpPr>
          <p:spPr bwMode="gray">
            <a:xfrm flipH="1">
              <a:off x="1" y="2197792"/>
              <a:ext cx="246690" cy="382870"/>
            </a:xfrm>
            <a:custGeom>
              <a:avLst/>
              <a:gdLst>
                <a:gd name="connsiteX0" fmla="*/ 0 w 246690"/>
                <a:gd name="connsiteY0" fmla="*/ 0 h 382870"/>
                <a:gd name="connsiteX1" fmla="*/ 230887 w 246690"/>
                <a:gd name="connsiteY1" fmla="*/ 0 h 382870"/>
                <a:gd name="connsiteX2" fmla="*/ 246690 w 246690"/>
                <a:gd name="connsiteY2" fmla="*/ 0 h 382870"/>
                <a:gd name="connsiteX3" fmla="*/ 246690 w 246690"/>
                <a:gd name="connsiteY3" fmla="*/ 382870 h 382870"/>
                <a:gd name="connsiteX4" fmla="*/ 230887 w 246690"/>
                <a:gd name="connsiteY4" fmla="*/ 358657 h 38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0" h="382870">
                  <a:moveTo>
                    <a:pt x="0" y="0"/>
                  </a:moveTo>
                  <a:lnTo>
                    <a:pt x="230887" y="0"/>
                  </a:lnTo>
                  <a:lnTo>
                    <a:pt x="246690" y="0"/>
                  </a:lnTo>
                  <a:lnTo>
                    <a:pt x="246690" y="382870"/>
                  </a:lnTo>
                  <a:lnTo>
                    <a:pt x="230887" y="358657"/>
                  </a:lnTo>
                  <a:close/>
                </a:path>
              </a:pathLst>
            </a:custGeom>
            <a:solidFill>
              <a:srgbClr val="B4B4B4"/>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1" name="Freeform 70"/>
            <p:cNvSpPr>
              <a:spLocks/>
            </p:cNvSpPr>
            <p:nvPr userDrawn="1"/>
          </p:nvSpPr>
          <p:spPr bwMode="gray">
            <a:xfrm flipH="1">
              <a:off x="2364965" y="6218000"/>
              <a:ext cx="44988" cy="75014"/>
            </a:xfrm>
            <a:custGeom>
              <a:avLst/>
              <a:gdLst>
                <a:gd name="connsiteX0" fmla="*/ 0 w 44988"/>
                <a:gd name="connsiteY0" fmla="*/ 0 h 75014"/>
                <a:gd name="connsiteX1" fmla="*/ 0 w 44988"/>
                <a:gd name="connsiteY1" fmla="*/ 75014 h 75014"/>
                <a:gd name="connsiteX2" fmla="*/ 42114 w 44988"/>
                <a:gd name="connsiteY2" fmla="*/ 75014 h 75014"/>
                <a:gd name="connsiteX3" fmla="*/ 44988 w 44988"/>
                <a:gd name="connsiteY3" fmla="*/ 70210 h 75014"/>
              </a:gdLst>
              <a:ahLst/>
              <a:cxnLst>
                <a:cxn ang="0">
                  <a:pos x="connsiteX0" y="connsiteY0"/>
                </a:cxn>
                <a:cxn ang="0">
                  <a:pos x="connsiteX1" y="connsiteY1"/>
                </a:cxn>
                <a:cxn ang="0">
                  <a:pos x="connsiteX2" y="connsiteY2"/>
                </a:cxn>
                <a:cxn ang="0">
                  <a:pos x="connsiteX3" y="connsiteY3"/>
                </a:cxn>
              </a:cxnLst>
              <a:rect l="l" t="t" r="r" b="b"/>
              <a:pathLst>
                <a:path w="44988" h="75014">
                  <a:moveTo>
                    <a:pt x="0" y="0"/>
                  </a:moveTo>
                  <a:lnTo>
                    <a:pt x="0" y="75014"/>
                  </a:lnTo>
                  <a:lnTo>
                    <a:pt x="42114" y="75014"/>
                  </a:lnTo>
                  <a:lnTo>
                    <a:pt x="44988" y="7021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11" name="Freeform 110"/>
            <p:cNvSpPr/>
            <p:nvPr userDrawn="1"/>
          </p:nvSpPr>
          <p:spPr bwMode="gray">
            <a:xfrm>
              <a:off x="1" y="0"/>
              <a:ext cx="1453174" cy="907477"/>
            </a:xfrm>
            <a:custGeom>
              <a:avLst/>
              <a:gdLst>
                <a:gd name="connsiteX0" fmla="*/ 0 w 1453174"/>
                <a:gd name="connsiteY0" fmla="*/ 0 h 907477"/>
                <a:gd name="connsiteX1" fmla="*/ 1245546 w 1453174"/>
                <a:gd name="connsiteY1" fmla="*/ 0 h 907477"/>
                <a:gd name="connsiteX2" fmla="*/ 1246665 w 1453174"/>
                <a:gd name="connsiteY2" fmla="*/ 1745 h 907477"/>
                <a:gd name="connsiteX3" fmla="*/ 1453174 w 1453174"/>
                <a:gd name="connsiteY3" fmla="*/ 322105 h 907477"/>
                <a:gd name="connsiteX4" fmla="*/ 1075807 w 1453174"/>
                <a:gd name="connsiteY4" fmla="*/ 907477 h 907477"/>
                <a:gd name="connsiteX5" fmla="*/ 890087 w 1453174"/>
                <a:gd name="connsiteY5" fmla="*/ 907477 h 907477"/>
                <a:gd name="connsiteX6" fmla="*/ 726569 w 1453174"/>
                <a:gd name="connsiteY6" fmla="*/ 652985 h 907477"/>
                <a:gd name="connsiteX7" fmla="*/ 36293 w 1453174"/>
                <a:gd name="connsiteY7" fmla="*/ 652985 h 907477"/>
                <a:gd name="connsiteX8" fmla="*/ 0 w 1453174"/>
                <a:gd name="connsiteY8" fmla="*/ 652985 h 907477"/>
                <a:gd name="connsiteX9" fmla="*/ 0 w 1453174"/>
                <a:gd name="connsiteY9" fmla="*/ 0 h 90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3174" h="907477">
                  <a:moveTo>
                    <a:pt x="0" y="0"/>
                  </a:moveTo>
                  <a:lnTo>
                    <a:pt x="1245546" y="0"/>
                  </a:lnTo>
                  <a:lnTo>
                    <a:pt x="1246665" y="1745"/>
                  </a:lnTo>
                  <a:lnTo>
                    <a:pt x="1453174" y="322105"/>
                  </a:lnTo>
                  <a:lnTo>
                    <a:pt x="1075807" y="907477"/>
                  </a:lnTo>
                  <a:lnTo>
                    <a:pt x="890087" y="907477"/>
                  </a:lnTo>
                  <a:lnTo>
                    <a:pt x="726569" y="652985"/>
                  </a:lnTo>
                  <a:lnTo>
                    <a:pt x="36293" y="652985"/>
                  </a:lnTo>
                  <a:lnTo>
                    <a:pt x="0" y="652985"/>
                  </a:lnTo>
                  <a:lnTo>
                    <a:pt x="0"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userDrawn="1"/>
          </p:nvSpPr>
          <p:spPr bwMode="gray">
            <a:xfrm>
              <a:off x="1246637" y="1437"/>
              <a:ext cx="413076" cy="319883"/>
            </a:xfrm>
            <a:custGeom>
              <a:avLst/>
              <a:gdLst>
                <a:gd name="connsiteX0" fmla="*/ 0 w 413076"/>
                <a:gd name="connsiteY0" fmla="*/ 0 h 319883"/>
                <a:gd name="connsiteX1" fmla="*/ 413076 w 413076"/>
                <a:gd name="connsiteY1" fmla="*/ 0 h 319883"/>
                <a:gd name="connsiteX2" fmla="*/ 206538 w 413076"/>
                <a:gd name="connsiteY2" fmla="*/ 319883 h 319883"/>
                <a:gd name="connsiteX3" fmla="*/ 0 w 413076"/>
                <a:gd name="connsiteY3" fmla="*/ 0 h 319883"/>
              </a:gdLst>
              <a:ahLst/>
              <a:cxnLst>
                <a:cxn ang="0">
                  <a:pos x="connsiteX0" y="connsiteY0"/>
                </a:cxn>
                <a:cxn ang="0">
                  <a:pos x="connsiteX1" y="connsiteY1"/>
                </a:cxn>
                <a:cxn ang="0">
                  <a:pos x="connsiteX2" y="connsiteY2"/>
                </a:cxn>
                <a:cxn ang="0">
                  <a:pos x="connsiteX3" y="connsiteY3"/>
                </a:cxn>
              </a:cxnLst>
              <a:rect l="l" t="t" r="r" b="b"/>
              <a:pathLst>
                <a:path w="413076" h="319883">
                  <a:moveTo>
                    <a:pt x="0" y="0"/>
                  </a:moveTo>
                  <a:lnTo>
                    <a:pt x="413076" y="0"/>
                  </a:lnTo>
                  <a:lnTo>
                    <a:pt x="206538" y="319883"/>
                  </a:lnTo>
                  <a:lnTo>
                    <a:pt x="0"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userDrawn="1"/>
          </p:nvSpPr>
          <p:spPr bwMode="gray">
            <a:xfrm>
              <a:off x="1453175" y="1436"/>
              <a:ext cx="956778" cy="906040"/>
            </a:xfrm>
            <a:custGeom>
              <a:avLst/>
              <a:gdLst>
                <a:gd name="connsiteX0" fmla="*/ 206626 w 956778"/>
                <a:gd name="connsiteY0" fmla="*/ 0 h 906040"/>
                <a:gd name="connsiteX1" fmla="*/ 956778 w 956778"/>
                <a:gd name="connsiteY1" fmla="*/ 0 h 906040"/>
                <a:gd name="connsiteX2" fmla="*/ 956778 w 956778"/>
                <a:gd name="connsiteY2" fmla="*/ 906040 h 906040"/>
                <a:gd name="connsiteX3" fmla="*/ 376769 w 956778"/>
                <a:gd name="connsiteY3" fmla="*/ 906040 h 906040"/>
                <a:gd name="connsiteX4" fmla="*/ 0 w 956778"/>
                <a:gd name="connsiteY4" fmla="*/ 320638 h 906040"/>
                <a:gd name="connsiteX5" fmla="*/ 206626 w 956778"/>
                <a:gd name="connsiteY5" fmla="*/ 0 h 90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778" h="906040">
                  <a:moveTo>
                    <a:pt x="206626" y="0"/>
                  </a:moveTo>
                  <a:lnTo>
                    <a:pt x="956778" y="0"/>
                  </a:lnTo>
                  <a:lnTo>
                    <a:pt x="956778" y="906040"/>
                  </a:lnTo>
                  <a:lnTo>
                    <a:pt x="376769" y="906040"/>
                  </a:lnTo>
                  <a:lnTo>
                    <a:pt x="0" y="320638"/>
                  </a:lnTo>
                  <a:lnTo>
                    <a:pt x="206626"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userDrawn="1"/>
          </p:nvSpPr>
          <p:spPr bwMode="gray">
            <a:xfrm>
              <a:off x="2165677" y="1429118"/>
              <a:ext cx="244276" cy="379542"/>
            </a:xfrm>
            <a:custGeom>
              <a:avLst/>
              <a:gdLst>
                <a:gd name="connsiteX0" fmla="*/ 0 w 244276"/>
                <a:gd name="connsiteY0" fmla="*/ 0 h 379542"/>
                <a:gd name="connsiteX1" fmla="*/ 244276 w 244276"/>
                <a:gd name="connsiteY1" fmla="*/ 0 h 379542"/>
                <a:gd name="connsiteX2" fmla="*/ 244276 w 244276"/>
                <a:gd name="connsiteY2" fmla="*/ 379542 h 379542"/>
                <a:gd name="connsiteX3" fmla="*/ 0 w 244276"/>
                <a:gd name="connsiteY3" fmla="*/ 0 h 379542"/>
              </a:gdLst>
              <a:ahLst/>
              <a:cxnLst>
                <a:cxn ang="0">
                  <a:pos x="connsiteX0" y="connsiteY0"/>
                </a:cxn>
                <a:cxn ang="0">
                  <a:pos x="connsiteX1" y="connsiteY1"/>
                </a:cxn>
                <a:cxn ang="0">
                  <a:pos x="connsiteX2" y="connsiteY2"/>
                </a:cxn>
                <a:cxn ang="0">
                  <a:pos x="connsiteX3" y="connsiteY3"/>
                </a:cxn>
              </a:cxnLst>
              <a:rect l="l" t="t" r="r" b="b"/>
              <a:pathLst>
                <a:path w="244276" h="379542">
                  <a:moveTo>
                    <a:pt x="0" y="0"/>
                  </a:moveTo>
                  <a:lnTo>
                    <a:pt x="244276" y="0"/>
                  </a:lnTo>
                  <a:lnTo>
                    <a:pt x="244276" y="379542"/>
                  </a:lnTo>
                  <a:lnTo>
                    <a:pt x="0" y="0"/>
                  </a:lnTo>
                  <a:close/>
                </a:path>
              </a:pathLst>
            </a:cu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userDrawn="1"/>
          </p:nvSpPr>
          <p:spPr bwMode="gray">
            <a:xfrm>
              <a:off x="1" y="907477"/>
              <a:ext cx="2096572" cy="521641"/>
            </a:xfrm>
            <a:custGeom>
              <a:avLst/>
              <a:gdLst>
                <a:gd name="connsiteX0" fmla="*/ 0 w 105954"/>
                <a:gd name="connsiteY0" fmla="*/ 0 h 521641"/>
                <a:gd name="connsiteX1" fmla="*/ 105954 w 105954"/>
                <a:gd name="connsiteY1" fmla="*/ 0 h 521641"/>
                <a:gd name="connsiteX2" fmla="*/ 105954 w 105954"/>
                <a:gd name="connsiteY2" fmla="*/ 521641 h 521641"/>
                <a:gd name="connsiteX3" fmla="*/ 0 w 105954"/>
                <a:gd name="connsiteY3" fmla="*/ 521641 h 521641"/>
                <a:gd name="connsiteX4" fmla="*/ 0 w 105954"/>
                <a:gd name="connsiteY4" fmla="*/ 0 h 5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 h="521641">
                  <a:moveTo>
                    <a:pt x="0" y="0"/>
                  </a:moveTo>
                  <a:lnTo>
                    <a:pt x="105954" y="0"/>
                  </a:lnTo>
                  <a:lnTo>
                    <a:pt x="105954" y="521641"/>
                  </a:lnTo>
                  <a:lnTo>
                    <a:pt x="0" y="521641"/>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userDrawn="1"/>
          </p:nvSpPr>
          <p:spPr bwMode="gray">
            <a:xfrm>
              <a:off x="2096573" y="907477"/>
              <a:ext cx="419335" cy="521641"/>
            </a:xfrm>
            <a:custGeom>
              <a:avLst/>
              <a:gdLst>
                <a:gd name="connsiteX0" fmla="*/ 0 w 105954"/>
                <a:gd name="connsiteY0" fmla="*/ 0 h 521641"/>
                <a:gd name="connsiteX1" fmla="*/ 105954 w 105954"/>
                <a:gd name="connsiteY1" fmla="*/ 0 h 521641"/>
                <a:gd name="connsiteX2" fmla="*/ 105954 w 105954"/>
                <a:gd name="connsiteY2" fmla="*/ 521641 h 521641"/>
                <a:gd name="connsiteX3" fmla="*/ 0 w 105954"/>
                <a:gd name="connsiteY3" fmla="*/ 521641 h 521641"/>
                <a:gd name="connsiteX4" fmla="*/ 0 w 105954"/>
                <a:gd name="connsiteY4" fmla="*/ 0 h 521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54" h="521641">
                  <a:moveTo>
                    <a:pt x="0" y="0"/>
                  </a:moveTo>
                  <a:lnTo>
                    <a:pt x="105954" y="0"/>
                  </a:lnTo>
                  <a:lnTo>
                    <a:pt x="105954" y="521641"/>
                  </a:lnTo>
                  <a:lnTo>
                    <a:pt x="0" y="521641"/>
                  </a:lnTo>
                  <a:lnTo>
                    <a:pt x="0"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userDrawn="1"/>
          </p:nvSpPr>
          <p:spPr bwMode="gray">
            <a:xfrm>
              <a:off x="1829947" y="907477"/>
              <a:ext cx="528040" cy="413503"/>
            </a:xfrm>
            <a:custGeom>
              <a:avLst/>
              <a:gdLst>
                <a:gd name="connsiteX0" fmla="*/ 0 w 432245"/>
                <a:gd name="connsiteY0" fmla="*/ 0 h 413503"/>
                <a:gd name="connsiteX1" fmla="*/ 432245 w 432245"/>
                <a:gd name="connsiteY1" fmla="*/ 0 h 413503"/>
                <a:gd name="connsiteX2" fmla="*/ 266134 w 432245"/>
                <a:gd name="connsiteY2" fmla="*/ 413503 h 413503"/>
                <a:gd name="connsiteX3" fmla="*/ 0 w 432245"/>
                <a:gd name="connsiteY3" fmla="*/ 0 h 413503"/>
                <a:gd name="connsiteX0" fmla="*/ 0 w 558520"/>
                <a:gd name="connsiteY0" fmla="*/ 0 h 413503"/>
                <a:gd name="connsiteX1" fmla="*/ 558520 w 558520"/>
                <a:gd name="connsiteY1" fmla="*/ 0 h 413503"/>
                <a:gd name="connsiteX2" fmla="*/ 266134 w 558520"/>
                <a:gd name="connsiteY2" fmla="*/ 413503 h 413503"/>
                <a:gd name="connsiteX3" fmla="*/ 0 w 558520"/>
                <a:gd name="connsiteY3" fmla="*/ 0 h 413503"/>
                <a:gd name="connsiteX0" fmla="*/ 0 w 501914"/>
                <a:gd name="connsiteY0" fmla="*/ 0 h 413503"/>
                <a:gd name="connsiteX1" fmla="*/ 501914 w 501914"/>
                <a:gd name="connsiteY1" fmla="*/ 0 h 413503"/>
                <a:gd name="connsiteX2" fmla="*/ 266134 w 501914"/>
                <a:gd name="connsiteY2" fmla="*/ 413503 h 413503"/>
                <a:gd name="connsiteX3" fmla="*/ 0 w 501914"/>
                <a:gd name="connsiteY3" fmla="*/ 0 h 413503"/>
                <a:gd name="connsiteX0" fmla="*/ 0 w 528040"/>
                <a:gd name="connsiteY0" fmla="*/ 0 h 413503"/>
                <a:gd name="connsiteX1" fmla="*/ 528040 w 528040"/>
                <a:gd name="connsiteY1" fmla="*/ 0 h 413503"/>
                <a:gd name="connsiteX2" fmla="*/ 266134 w 528040"/>
                <a:gd name="connsiteY2" fmla="*/ 413503 h 413503"/>
                <a:gd name="connsiteX3" fmla="*/ 0 w 528040"/>
                <a:gd name="connsiteY3" fmla="*/ 0 h 413503"/>
              </a:gdLst>
              <a:ahLst/>
              <a:cxnLst>
                <a:cxn ang="0">
                  <a:pos x="connsiteX0" y="connsiteY0"/>
                </a:cxn>
                <a:cxn ang="0">
                  <a:pos x="connsiteX1" y="connsiteY1"/>
                </a:cxn>
                <a:cxn ang="0">
                  <a:pos x="connsiteX2" y="connsiteY2"/>
                </a:cxn>
                <a:cxn ang="0">
                  <a:pos x="connsiteX3" y="connsiteY3"/>
                </a:cxn>
              </a:cxnLst>
              <a:rect l="l" t="t" r="r" b="b"/>
              <a:pathLst>
                <a:path w="528040" h="413503">
                  <a:moveTo>
                    <a:pt x="0" y="0"/>
                  </a:moveTo>
                  <a:lnTo>
                    <a:pt x="528040" y="0"/>
                  </a:lnTo>
                  <a:lnTo>
                    <a:pt x="266134" y="413503"/>
                  </a:lnTo>
                  <a:lnTo>
                    <a:pt x="0" y="0"/>
                  </a:lnTo>
                  <a:close/>
                </a:path>
              </a:pathLst>
            </a:custGeom>
            <a:solidFill>
              <a:srgbClr val="B30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userDrawn="1"/>
          </p:nvSpPr>
          <p:spPr bwMode="gray">
            <a:xfrm>
              <a:off x="2026104" y="1320979"/>
              <a:ext cx="139573" cy="108138"/>
            </a:xfrm>
            <a:custGeom>
              <a:avLst/>
              <a:gdLst>
                <a:gd name="connsiteX0" fmla="*/ 43441 w 113040"/>
                <a:gd name="connsiteY0" fmla="*/ 0 h 108138"/>
                <a:gd name="connsiteX1" fmla="*/ 113040 w 113040"/>
                <a:gd name="connsiteY1" fmla="*/ 108138 h 108138"/>
                <a:gd name="connsiteX2" fmla="*/ 0 w 113040"/>
                <a:gd name="connsiteY2" fmla="*/ 108138 h 108138"/>
                <a:gd name="connsiteX3" fmla="*/ 43441 w 113040"/>
                <a:gd name="connsiteY3" fmla="*/ 0 h 108138"/>
                <a:gd name="connsiteX0" fmla="*/ 65212 w 134811"/>
                <a:gd name="connsiteY0" fmla="*/ 0 h 112492"/>
                <a:gd name="connsiteX1" fmla="*/ 134811 w 134811"/>
                <a:gd name="connsiteY1" fmla="*/ 108138 h 112492"/>
                <a:gd name="connsiteX2" fmla="*/ 0 w 134811"/>
                <a:gd name="connsiteY2" fmla="*/ 112492 h 112492"/>
                <a:gd name="connsiteX3" fmla="*/ 65212 w 134811"/>
                <a:gd name="connsiteY3" fmla="*/ 0 h 112492"/>
                <a:gd name="connsiteX0" fmla="*/ 65212 w 134811"/>
                <a:gd name="connsiteY0" fmla="*/ 0 h 110111"/>
                <a:gd name="connsiteX1" fmla="*/ 134811 w 134811"/>
                <a:gd name="connsiteY1" fmla="*/ 108138 h 110111"/>
                <a:gd name="connsiteX2" fmla="*/ 0 w 134811"/>
                <a:gd name="connsiteY2" fmla="*/ 110111 h 110111"/>
                <a:gd name="connsiteX3" fmla="*/ 65212 w 134811"/>
                <a:gd name="connsiteY3" fmla="*/ 0 h 110111"/>
                <a:gd name="connsiteX0" fmla="*/ 74737 w 144336"/>
                <a:gd name="connsiteY0" fmla="*/ 0 h 108138"/>
                <a:gd name="connsiteX1" fmla="*/ 144336 w 144336"/>
                <a:gd name="connsiteY1" fmla="*/ 108138 h 108138"/>
                <a:gd name="connsiteX2" fmla="*/ 0 w 144336"/>
                <a:gd name="connsiteY2" fmla="*/ 107730 h 108138"/>
                <a:gd name="connsiteX3" fmla="*/ 74737 w 144336"/>
                <a:gd name="connsiteY3" fmla="*/ 0 h 108138"/>
                <a:gd name="connsiteX0" fmla="*/ 69974 w 139573"/>
                <a:gd name="connsiteY0" fmla="*/ 0 h 108138"/>
                <a:gd name="connsiteX1" fmla="*/ 139573 w 139573"/>
                <a:gd name="connsiteY1" fmla="*/ 108138 h 108138"/>
                <a:gd name="connsiteX2" fmla="*/ 0 w 139573"/>
                <a:gd name="connsiteY2" fmla="*/ 107730 h 108138"/>
                <a:gd name="connsiteX3" fmla="*/ 69974 w 139573"/>
                <a:gd name="connsiteY3" fmla="*/ 0 h 108138"/>
              </a:gdLst>
              <a:ahLst/>
              <a:cxnLst>
                <a:cxn ang="0">
                  <a:pos x="connsiteX0" y="connsiteY0"/>
                </a:cxn>
                <a:cxn ang="0">
                  <a:pos x="connsiteX1" y="connsiteY1"/>
                </a:cxn>
                <a:cxn ang="0">
                  <a:pos x="connsiteX2" y="connsiteY2"/>
                </a:cxn>
                <a:cxn ang="0">
                  <a:pos x="connsiteX3" y="connsiteY3"/>
                </a:cxn>
              </a:cxnLst>
              <a:rect l="l" t="t" r="r" b="b"/>
              <a:pathLst>
                <a:path w="139573" h="108138">
                  <a:moveTo>
                    <a:pt x="69974" y="0"/>
                  </a:moveTo>
                  <a:lnTo>
                    <a:pt x="139573" y="108138"/>
                  </a:lnTo>
                  <a:lnTo>
                    <a:pt x="0" y="107730"/>
                  </a:lnTo>
                  <a:lnTo>
                    <a:pt x="69974" y="0"/>
                  </a:lnTo>
                  <a:close/>
                </a:path>
              </a:pathLst>
            </a:custGeom>
            <a:solidFill>
              <a:srgbClr val="B30D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p:cNvSpPr txBox="1"/>
            <p:nvPr userDrawn="1"/>
          </p:nvSpPr>
          <p:spPr bwMode="gray">
            <a:xfrm>
              <a:off x="622386" y="1029798"/>
              <a:ext cx="1499616" cy="276999"/>
            </a:xfrm>
            <a:prstGeom prst="rect">
              <a:avLst/>
            </a:prstGeom>
            <a:noFill/>
          </p:spPr>
          <p:txBody>
            <a:bodyPr wrap="square" lIns="0" tIns="0" rIns="0" bIns="0" rtlCol="0">
              <a:spAutoFit/>
            </a:bodyPr>
            <a:lstStyle/>
            <a:p>
              <a:r>
                <a:rPr lang="en-US" sz="1800" b="1" dirty="0" smtClean="0">
                  <a:solidFill>
                    <a:schemeClr val="bg1"/>
                  </a:solidFill>
                </a:rPr>
                <a:t>Case</a:t>
              </a:r>
              <a:r>
                <a:rPr lang="en-US" sz="1800" dirty="0" smtClean="0">
                  <a:solidFill>
                    <a:schemeClr val="bg1"/>
                  </a:solidFill>
                </a:rPr>
                <a:t> in brief</a:t>
              </a:r>
              <a:endParaRPr lang="en-US" sz="1800" dirty="0">
                <a:solidFill>
                  <a:schemeClr val="bg1"/>
                </a:solidFill>
              </a:endParaRPr>
            </a:p>
          </p:txBody>
        </p:sp>
      </p:grpSp>
      <p:sp>
        <p:nvSpPr>
          <p:cNvPr id="8" name="Placeholder - Body"/>
          <p:cNvSpPr>
            <a:spLocks noGrp="1"/>
          </p:cNvSpPr>
          <p:nvPr>
            <p:ph type="body" sz="quarter" idx="29" hasCustomPrompt="1"/>
          </p:nvPr>
        </p:nvSpPr>
        <p:spPr bwMode="gray">
          <a:xfrm>
            <a:off x="3703636" y="3292554"/>
            <a:ext cx="6400800" cy="923330"/>
          </a:xfrm>
        </p:spPr>
        <p:txBody>
          <a:bodyPr/>
          <a:lstStyle>
            <a:lvl1pPr marL="173038" indent="-173038">
              <a:buClr>
                <a:schemeClr val="accent6"/>
              </a:buClr>
              <a:buFont typeface="Arial" panose="020B0604020202020204" pitchFamily="34" charset="0"/>
              <a:buChar char="•"/>
              <a:defRPr baseline="0">
                <a:solidFill>
                  <a:schemeClr val="tx1"/>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smtClean="0"/>
              <a:t>CIB slides follow a three bullet structure: What happened (overview), how it was done, and results. The CIB slide should serve a specific role as a summary, reminder of each case study; specifically, when referenced in follow-up to the meeting or slides are shared with colleagues.</a:t>
            </a:r>
            <a:endParaRPr lang="en-US" dirty="0"/>
          </a:p>
        </p:txBody>
      </p:sp>
      <p:sp>
        <p:nvSpPr>
          <p:cNvPr id="7" name="Placeholder - Case Details"/>
          <p:cNvSpPr>
            <a:spLocks noGrp="1"/>
          </p:cNvSpPr>
          <p:nvPr>
            <p:ph type="body" sz="quarter" idx="13" hasCustomPrompt="1"/>
          </p:nvPr>
        </p:nvSpPr>
        <p:spPr bwMode="gray">
          <a:xfrm>
            <a:off x="3703636" y="2509883"/>
            <a:ext cx="6400800" cy="276999"/>
          </a:xfrm>
        </p:spPr>
        <p:txBody>
          <a:bodyPr/>
          <a:lstStyle>
            <a:lvl1pPr marL="0" indent="0">
              <a:spcBef>
                <a:spcPts val="0"/>
              </a:spcBef>
              <a:buNone/>
              <a:defRPr sz="1800" baseline="0">
                <a:solidFill>
                  <a:schemeClr val="accent2"/>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US" dirty="0" smtClean="0"/>
              <a:t>Basic case details (i.e., organization size, location, etc.)</a:t>
            </a:r>
            <a:endParaRPr lang="en-US" dirty="0"/>
          </a:p>
        </p:txBody>
      </p:sp>
      <p:sp>
        <p:nvSpPr>
          <p:cNvPr id="2" name="Placeholder - Title"/>
          <p:cNvSpPr>
            <a:spLocks noGrp="1"/>
          </p:cNvSpPr>
          <p:nvPr>
            <p:ph type="title" hasCustomPrompt="1"/>
          </p:nvPr>
        </p:nvSpPr>
        <p:spPr bwMode="gray">
          <a:xfrm>
            <a:off x="3703637" y="2036531"/>
            <a:ext cx="6400800" cy="387798"/>
          </a:xfrm>
        </p:spPr>
        <p:txBody>
          <a:bodyPr/>
          <a:lstStyle>
            <a:lvl1pPr>
              <a:defRPr sz="2800"/>
            </a:lvl1pPr>
          </a:lstStyle>
          <a:p>
            <a:r>
              <a:rPr lang="en-US" dirty="0" smtClean="0"/>
              <a:t>Insert Institution Name</a:t>
            </a:r>
            <a:endParaRPr lang="en-US" dirty="0"/>
          </a:p>
        </p:txBody>
      </p:sp>
      <p:sp>
        <p:nvSpPr>
          <p:cNvPr id="69" name="Placeholder - Footnote"/>
          <p:cNvSpPr>
            <a:spLocks noGrp="1"/>
          </p:cNvSpPr>
          <p:nvPr>
            <p:ph type="body" sz="quarter" idx="28" hasCustomPrompt="1"/>
          </p:nvPr>
        </p:nvSpPr>
        <p:spPr bwMode="gray">
          <a:xfrm>
            <a:off x="3703636" y="5952207"/>
            <a:ext cx="3657600" cy="215444"/>
          </a:xfrm>
        </p:spPr>
        <p:txBody>
          <a:bodyPr lIns="0" rIns="0" bIns="0" anchor="b" anchorCtr="0"/>
          <a:lstStyle>
            <a:lvl1pPr marL="115888" indent="-115888">
              <a:spcBef>
                <a:spcPts val="200"/>
              </a:spcBef>
              <a:buClr>
                <a:schemeClr val="accent2"/>
              </a:buClr>
              <a:buFont typeface="+mj-lt"/>
              <a:buAutoNum type="arabicPeriod"/>
              <a:defRPr lang="en-US" sz="700" kern="1200" baseline="0" dirty="0" smtClean="0">
                <a:solidFill>
                  <a:schemeClr val="accent2"/>
                </a:solidFill>
                <a:latin typeface="+mn-lt"/>
                <a:ea typeface="+mn-ea"/>
                <a:cs typeface="+mn-cs"/>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Click to add footnote. Numbers appear automatically (no additional space or tab needed). Use a period at the end of each footnote. Stretch the box to the right as needed.</a:t>
            </a:r>
          </a:p>
        </p:txBody>
      </p:sp>
      <p:sp>
        <p:nvSpPr>
          <p:cNvPr id="70" name="Placeholder - Source"/>
          <p:cNvSpPr>
            <a:spLocks noGrp="1"/>
          </p:cNvSpPr>
          <p:nvPr>
            <p:ph type="body" sz="quarter" idx="27" hasCustomPrompt="1"/>
          </p:nvPr>
        </p:nvSpPr>
        <p:spPr bwMode="gray">
          <a:xfrm>
            <a:off x="8809022" y="5952207"/>
            <a:ext cx="2767408" cy="215444"/>
          </a:xfrm>
        </p:spPr>
        <p:txBody>
          <a:bodyPr rIns="0" bIns="0" anchor="b" anchorCtr="0"/>
          <a:lstStyle>
            <a:lvl1pPr marL="0" indent="0">
              <a:spcBef>
                <a:spcPts val="0"/>
              </a:spcBef>
              <a:buNone/>
              <a:defRPr sz="700" baseline="0">
                <a:solidFill>
                  <a:schemeClr val="accent2"/>
                </a:solidFill>
              </a:defRPr>
            </a:lvl1pPr>
            <a:lvl2pPr marL="114300" indent="0">
              <a:spcBef>
                <a:spcPts val="0"/>
              </a:spcBef>
              <a:buNone/>
              <a:defRPr sz="500"/>
            </a:lvl2pPr>
            <a:lvl3pPr marL="228600" indent="0">
              <a:spcBef>
                <a:spcPts val="0"/>
              </a:spcBef>
              <a:buNone/>
              <a:defRPr sz="500"/>
            </a:lvl3pPr>
            <a:lvl4pPr marL="342900" indent="0">
              <a:spcBef>
                <a:spcPts val="0"/>
              </a:spcBef>
              <a:buNone/>
              <a:defRPr sz="500"/>
            </a:lvl4pPr>
            <a:lvl5pPr marL="457200" indent="0">
              <a:spcBef>
                <a:spcPts val="0"/>
              </a:spcBef>
              <a:buNone/>
              <a:defRPr sz="500"/>
            </a:lvl5pPr>
          </a:lstStyle>
          <a:p>
            <a:pPr lvl="0"/>
            <a:r>
              <a:rPr lang="en-US" dirty="0" smtClean="0"/>
              <a:t>Source: Click to add source. Use a single space after “Source:” and a period at the end of the source. Stretch the box to the left as needed.</a:t>
            </a:r>
          </a:p>
        </p:txBody>
      </p:sp>
      <p:sp>
        <p:nvSpPr>
          <p:cNvPr id="6" name="Rectangle 5"/>
          <p:cNvSpPr/>
          <p:nvPr userDrawn="1"/>
        </p:nvSpPr>
        <p:spPr bwMode="gray">
          <a:xfrm>
            <a:off x="0" y="6032702"/>
            <a:ext cx="2435382" cy="46393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9" name="Date Placeholder 8"/>
          <p:cNvSpPr>
            <a:spLocks noGrp="1"/>
          </p:cNvSpPr>
          <p:nvPr>
            <p:ph type="dt" sz="half" idx="30"/>
          </p:nvPr>
        </p:nvSpPr>
        <p:spPr/>
        <p:txBody>
          <a:bodyPr/>
          <a:lstStyle/>
          <a:p>
            <a:fld id="{7A703BC0-7BE2-4AF2-8E74-78DE89909AA0}" type="datetime1">
              <a:rPr lang="en-US" smtClean="0"/>
              <a:t>3/6/2020</a:t>
            </a:fld>
            <a:endParaRPr lang="en-US"/>
          </a:p>
        </p:txBody>
      </p:sp>
      <p:sp>
        <p:nvSpPr>
          <p:cNvPr id="11" name="Footer Placeholder 10"/>
          <p:cNvSpPr>
            <a:spLocks noGrp="1"/>
          </p:cNvSpPr>
          <p:nvPr>
            <p:ph type="ftr" sz="quarter" idx="31"/>
          </p:nvPr>
        </p:nvSpPr>
        <p:spPr/>
        <p:txBody>
          <a:bodyPr/>
          <a:lstStyle/>
          <a:p>
            <a:r>
              <a:rPr lang="en-US" smtClean="0"/>
              <a:t>Cardiovascular Roundtable research and analysis. </a:t>
            </a:r>
            <a:endParaRPr lang="en-US" dirty="0"/>
          </a:p>
        </p:txBody>
      </p:sp>
      <p:sp>
        <p:nvSpPr>
          <p:cNvPr id="12" name="Slide Number Placeholder 11"/>
          <p:cNvSpPr>
            <a:spLocks noGrp="1"/>
          </p:cNvSpPr>
          <p:nvPr>
            <p:ph type="sldNum" sz="quarter" idx="32"/>
          </p:nvPr>
        </p:nvSpPr>
        <p:spPr/>
        <p:txBody>
          <a:bodyPr/>
          <a:lstStyle/>
          <a:p>
            <a:fld id="{79A09FC8-B54D-47FB-9034-F0587B1C3005}" type="slidenum">
              <a:rPr lang="en-US" smtClean="0"/>
              <a:pPr/>
              <a:t>‹#›</a:t>
            </a:fld>
            <a:endParaRPr lang="en-US"/>
          </a:p>
        </p:txBody>
      </p:sp>
      <p:sp>
        <p:nvSpPr>
          <p:cNvPr id="53"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Tree>
    <p:extLst>
      <p:ext uri="{BB962C8B-B14F-4D97-AF65-F5344CB8AC3E}">
        <p14:creationId xmlns:p14="http://schemas.microsoft.com/office/powerpoint/2010/main" val="12540710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333">
          <p15:clr>
            <a:srgbClr val="FBAE40"/>
          </p15:clr>
        </p15:guide>
        <p15:guide id="2" pos="6376">
          <p15:clr>
            <a:srgbClr val="FBAE40"/>
          </p15:clr>
        </p15:guide>
        <p15:guide id="3" orient="horz" pos="3889">
          <p15:clr>
            <a:srgbClr val="FBAE40"/>
          </p15:clr>
        </p15:guide>
        <p15:guide id="4" pos="1924" userDrawn="1">
          <p15:clr>
            <a:srgbClr val="FBAE40"/>
          </p15:clr>
        </p15:guide>
        <p15:guide id="5" orient="horz" pos="140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4"/>
        </a:solidFill>
        <a:effectLst/>
      </p:bgPr>
    </p:bg>
    <p:spTree>
      <p:nvGrpSpPr>
        <p:cNvPr id="1" name=""/>
        <p:cNvGrpSpPr/>
        <p:nvPr/>
      </p:nvGrpSpPr>
      <p:grpSpPr>
        <a:xfrm>
          <a:off x="0" y="0"/>
          <a:ext cx="0" cy="0"/>
          <a:chOff x="0" y="0"/>
          <a:chExt cx="0" cy="0"/>
        </a:xfrm>
      </p:grpSpPr>
      <p:grpSp>
        <p:nvGrpSpPr>
          <p:cNvPr id="5" name="Group 4"/>
          <p:cNvGrpSpPr/>
          <p:nvPr userDrawn="1"/>
        </p:nvGrpSpPr>
        <p:grpSpPr bwMode="gray">
          <a:xfrm>
            <a:off x="4429125" y="2685554"/>
            <a:ext cx="7762875" cy="4172446"/>
            <a:chOff x="4429125" y="2685554"/>
            <a:chExt cx="7762875" cy="4172446"/>
          </a:xfrm>
        </p:grpSpPr>
        <p:sp>
          <p:nvSpPr>
            <p:cNvPr id="16" name="Freeform 15"/>
            <p:cNvSpPr>
              <a:spLocks/>
            </p:cNvSpPr>
            <p:nvPr userDrawn="1"/>
          </p:nvSpPr>
          <p:spPr bwMode="gray">
            <a:xfrm>
              <a:off x="8955152" y="6054204"/>
              <a:ext cx="1034716" cy="803795"/>
            </a:xfrm>
            <a:custGeom>
              <a:avLst/>
              <a:gdLst>
                <a:gd name="connsiteX0" fmla="*/ 517026 w 1034716"/>
                <a:gd name="connsiteY0" fmla="*/ 0 h 803795"/>
                <a:gd name="connsiteX1" fmla="*/ 1019836 w 1034716"/>
                <a:gd name="connsiteY1" fmla="*/ 780653 h 803795"/>
                <a:gd name="connsiteX2" fmla="*/ 1034716 w 1034716"/>
                <a:gd name="connsiteY2" fmla="*/ 803795 h 803795"/>
                <a:gd name="connsiteX3" fmla="*/ 0 w 1034716"/>
                <a:gd name="connsiteY3" fmla="*/ 803795 h 803795"/>
              </a:gdLst>
              <a:ahLst/>
              <a:cxnLst>
                <a:cxn ang="0">
                  <a:pos x="connsiteX0" y="connsiteY0"/>
                </a:cxn>
                <a:cxn ang="0">
                  <a:pos x="connsiteX1" y="connsiteY1"/>
                </a:cxn>
                <a:cxn ang="0">
                  <a:pos x="connsiteX2" y="connsiteY2"/>
                </a:cxn>
                <a:cxn ang="0">
                  <a:pos x="connsiteX3" y="connsiteY3"/>
                </a:cxn>
              </a:cxnLst>
              <a:rect l="l" t="t" r="r" b="b"/>
              <a:pathLst>
                <a:path w="1034716" h="803795">
                  <a:moveTo>
                    <a:pt x="517026" y="0"/>
                  </a:moveTo>
                  <a:lnTo>
                    <a:pt x="1019836" y="780653"/>
                  </a:lnTo>
                  <a:lnTo>
                    <a:pt x="1034716" y="803795"/>
                  </a:lnTo>
                  <a:lnTo>
                    <a:pt x="0" y="803795"/>
                  </a:lnTo>
                  <a:close/>
                </a:path>
              </a:pathLst>
            </a:custGeom>
            <a:solidFill>
              <a:srgbClr val="2C3740"/>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7" name="Freeform 16"/>
            <p:cNvSpPr>
              <a:spLocks/>
            </p:cNvSpPr>
            <p:nvPr userDrawn="1"/>
          </p:nvSpPr>
          <p:spPr bwMode="gray">
            <a:xfrm>
              <a:off x="9985459" y="6432000"/>
              <a:ext cx="2206540" cy="425998"/>
            </a:xfrm>
            <a:custGeom>
              <a:avLst/>
              <a:gdLst>
                <a:gd name="connsiteX0" fmla="*/ 273847 w 2206540"/>
                <a:gd name="connsiteY0" fmla="*/ 0 h 425998"/>
                <a:gd name="connsiteX1" fmla="*/ 1050298 w 2206540"/>
                <a:gd name="connsiteY1" fmla="*/ 0 h 425998"/>
                <a:gd name="connsiteX2" fmla="*/ 2206540 w 2206540"/>
                <a:gd name="connsiteY2" fmla="*/ 0 h 425998"/>
                <a:gd name="connsiteX3" fmla="*/ 2206540 w 2206540"/>
                <a:gd name="connsiteY3" fmla="*/ 425998 h 425998"/>
                <a:gd name="connsiteX4" fmla="*/ 0 w 2206540"/>
                <a:gd name="connsiteY4" fmla="*/ 425998 h 425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540" h="425998">
                  <a:moveTo>
                    <a:pt x="273847" y="0"/>
                  </a:moveTo>
                  <a:lnTo>
                    <a:pt x="1050298" y="0"/>
                  </a:lnTo>
                  <a:lnTo>
                    <a:pt x="2206540" y="0"/>
                  </a:lnTo>
                  <a:lnTo>
                    <a:pt x="2206540" y="425998"/>
                  </a:lnTo>
                  <a:lnTo>
                    <a:pt x="0" y="425998"/>
                  </a:lnTo>
                  <a:close/>
                </a:path>
              </a:pathLst>
            </a:custGeom>
            <a:solidFill>
              <a:srgbClr val="232A3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8" name="Freeform 17"/>
            <p:cNvSpPr>
              <a:spLocks/>
            </p:cNvSpPr>
            <p:nvPr userDrawn="1"/>
          </p:nvSpPr>
          <p:spPr bwMode="gray">
            <a:xfrm>
              <a:off x="9865869" y="2685554"/>
              <a:ext cx="2326131" cy="3227528"/>
            </a:xfrm>
            <a:custGeom>
              <a:avLst/>
              <a:gdLst>
                <a:gd name="connsiteX0" fmla="*/ 1861165 w 2326131"/>
                <a:gd name="connsiteY0" fmla="*/ 0 h 3227528"/>
                <a:gd name="connsiteX1" fmla="*/ 2326131 w 2326131"/>
                <a:gd name="connsiteY1" fmla="*/ 0 h 3227528"/>
                <a:gd name="connsiteX2" fmla="*/ 2326131 w 2326131"/>
                <a:gd name="connsiteY2" fmla="*/ 3227528 h 3227528"/>
                <a:gd name="connsiteX3" fmla="*/ 2108145 w 2326131"/>
                <a:gd name="connsiteY3" fmla="*/ 2888897 h 3227528"/>
                <a:gd name="connsiteX4" fmla="*/ 0 w 2326131"/>
                <a:gd name="connsiteY4" fmla="*/ 2888897 h 3227528"/>
                <a:gd name="connsiteX5" fmla="*/ 59785 w 2326131"/>
                <a:gd name="connsiteY5" fmla="*/ 2796751 h 322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6131" h="3227528">
                  <a:moveTo>
                    <a:pt x="1861165" y="0"/>
                  </a:moveTo>
                  <a:lnTo>
                    <a:pt x="2326131" y="0"/>
                  </a:lnTo>
                  <a:lnTo>
                    <a:pt x="2326131" y="3227528"/>
                  </a:lnTo>
                  <a:lnTo>
                    <a:pt x="2108145" y="2888897"/>
                  </a:lnTo>
                  <a:lnTo>
                    <a:pt x="0" y="2888897"/>
                  </a:lnTo>
                  <a:lnTo>
                    <a:pt x="59785" y="2796751"/>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19" name="Freeform 18"/>
            <p:cNvSpPr>
              <a:spLocks/>
            </p:cNvSpPr>
            <p:nvPr userDrawn="1"/>
          </p:nvSpPr>
          <p:spPr bwMode="gray">
            <a:xfrm>
              <a:off x="4429125" y="5808769"/>
              <a:ext cx="3509399" cy="1049230"/>
            </a:xfrm>
            <a:custGeom>
              <a:avLst/>
              <a:gdLst>
                <a:gd name="connsiteX0" fmla="*/ 0 w 3509399"/>
                <a:gd name="connsiteY0" fmla="*/ 0 h 1049230"/>
                <a:gd name="connsiteX1" fmla="*/ 2563870 w 3509399"/>
                <a:gd name="connsiteY1" fmla="*/ 0 h 1049230"/>
                <a:gd name="connsiteX2" fmla="*/ 2833390 w 3509399"/>
                <a:gd name="connsiteY2" fmla="*/ 0 h 1049230"/>
                <a:gd name="connsiteX3" fmla="*/ 3469458 w 3509399"/>
                <a:gd name="connsiteY3" fmla="*/ 987165 h 1049230"/>
                <a:gd name="connsiteX4" fmla="*/ 3509399 w 3509399"/>
                <a:gd name="connsiteY4" fmla="*/ 1049230 h 1049230"/>
                <a:gd name="connsiteX5" fmla="*/ 675398 w 3509399"/>
                <a:gd name="connsiteY5" fmla="*/ 1049230 h 104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9399" h="1049230">
                  <a:moveTo>
                    <a:pt x="0" y="0"/>
                  </a:moveTo>
                  <a:lnTo>
                    <a:pt x="2563870" y="0"/>
                  </a:lnTo>
                  <a:lnTo>
                    <a:pt x="2833390" y="0"/>
                  </a:lnTo>
                  <a:lnTo>
                    <a:pt x="3469458" y="987165"/>
                  </a:lnTo>
                  <a:lnTo>
                    <a:pt x="3509399" y="1049230"/>
                  </a:lnTo>
                  <a:lnTo>
                    <a:pt x="675398" y="1049230"/>
                  </a:lnTo>
                  <a:close/>
                </a:path>
              </a:pathLst>
            </a:custGeom>
            <a:solidFill>
              <a:srgbClr val="2C3740"/>
            </a:solidFill>
            <a:ln w="3175">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0" name="Freeform 17"/>
            <p:cNvSpPr>
              <a:spLocks/>
            </p:cNvSpPr>
            <p:nvPr userDrawn="1"/>
          </p:nvSpPr>
          <p:spPr bwMode="gray">
            <a:xfrm>
              <a:off x="9292849" y="5808769"/>
              <a:ext cx="423312" cy="327810"/>
            </a:xfrm>
            <a:custGeom>
              <a:avLst/>
              <a:gdLst>
                <a:gd name="T0" fmla="*/ 432 w 432"/>
                <a:gd name="T1" fmla="*/ 0 h 335"/>
                <a:gd name="T2" fmla="*/ 432 w 432"/>
                <a:gd name="T3" fmla="*/ 0 h 335"/>
                <a:gd name="T4" fmla="*/ 0 w 432"/>
                <a:gd name="T5" fmla="*/ 0 h 335"/>
                <a:gd name="T6" fmla="*/ 216 w 432"/>
                <a:gd name="T7" fmla="*/ 335 h 335"/>
                <a:gd name="T8" fmla="*/ 432 w 432"/>
                <a:gd name="T9" fmla="*/ 0 h 335"/>
              </a:gdLst>
              <a:ahLst/>
              <a:cxnLst>
                <a:cxn ang="0">
                  <a:pos x="T0" y="T1"/>
                </a:cxn>
                <a:cxn ang="0">
                  <a:pos x="T2" y="T3"/>
                </a:cxn>
                <a:cxn ang="0">
                  <a:pos x="T4" y="T5"/>
                </a:cxn>
                <a:cxn ang="0">
                  <a:pos x="T6" y="T7"/>
                </a:cxn>
                <a:cxn ang="0">
                  <a:pos x="T8" y="T9"/>
                </a:cxn>
              </a:cxnLst>
              <a:rect l="0" t="0" r="r" b="b"/>
              <a:pathLst>
                <a:path w="432" h="335">
                  <a:moveTo>
                    <a:pt x="432" y="0"/>
                  </a:moveTo>
                  <a:lnTo>
                    <a:pt x="432" y="0"/>
                  </a:lnTo>
                  <a:lnTo>
                    <a:pt x="0" y="0"/>
                  </a:lnTo>
                  <a:lnTo>
                    <a:pt x="216" y="335"/>
                  </a:lnTo>
                  <a:lnTo>
                    <a:pt x="432" y="0"/>
                  </a:lnTo>
                  <a:close/>
                </a:path>
              </a:pathLst>
            </a:custGeom>
            <a:solidFill>
              <a:srgbClr val="2C3740"/>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userDrawn="1"/>
          </p:nvSpPr>
          <p:spPr bwMode="gray">
            <a:xfrm>
              <a:off x="9504504" y="5573885"/>
              <a:ext cx="2687495" cy="1284115"/>
            </a:xfrm>
            <a:custGeom>
              <a:avLst/>
              <a:gdLst>
                <a:gd name="connsiteX0" fmla="*/ 362508 w 2687495"/>
                <a:gd name="connsiteY0" fmla="*/ 0 h 1284115"/>
                <a:gd name="connsiteX1" fmla="*/ 2469951 w 2687495"/>
                <a:gd name="connsiteY1" fmla="*/ 0 h 1284115"/>
                <a:gd name="connsiteX2" fmla="*/ 2687495 w 2687495"/>
                <a:gd name="connsiteY2" fmla="*/ 337957 h 1284115"/>
                <a:gd name="connsiteX3" fmla="*/ 2687495 w 2687495"/>
                <a:gd name="connsiteY3" fmla="*/ 902576 h 1284115"/>
                <a:gd name="connsiteX4" fmla="*/ 1451990 w 2687495"/>
                <a:gd name="connsiteY4" fmla="*/ 902576 h 1284115"/>
                <a:gd name="connsiteX5" fmla="*/ 744610 w 2687495"/>
                <a:gd name="connsiteY5" fmla="*/ 902576 h 1284115"/>
                <a:gd name="connsiteX6" fmla="*/ 499462 w 2687495"/>
                <a:gd name="connsiteY6" fmla="*/ 1284115 h 1284115"/>
                <a:gd name="connsiteX7" fmla="*/ 464554 w 2687495"/>
                <a:gd name="connsiteY7" fmla="*/ 1284115 h 1284115"/>
                <a:gd name="connsiteX8" fmla="*/ 0 w 2687495"/>
                <a:gd name="connsiteY8" fmla="*/ 563498 h 1284115"/>
                <a:gd name="connsiteX9" fmla="*/ 211626 w 2687495"/>
                <a:gd name="connsiteY9" fmla="*/ 235199 h 1284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7495" h="1284115">
                  <a:moveTo>
                    <a:pt x="362508" y="0"/>
                  </a:moveTo>
                  <a:lnTo>
                    <a:pt x="2469951" y="0"/>
                  </a:lnTo>
                  <a:lnTo>
                    <a:pt x="2687495" y="337957"/>
                  </a:lnTo>
                  <a:lnTo>
                    <a:pt x="2687495" y="902576"/>
                  </a:lnTo>
                  <a:lnTo>
                    <a:pt x="1451990" y="902576"/>
                  </a:lnTo>
                  <a:lnTo>
                    <a:pt x="744610" y="902576"/>
                  </a:lnTo>
                  <a:lnTo>
                    <a:pt x="499462" y="1284115"/>
                  </a:lnTo>
                  <a:lnTo>
                    <a:pt x="464554" y="1284115"/>
                  </a:lnTo>
                  <a:lnTo>
                    <a:pt x="0" y="563498"/>
                  </a:lnTo>
                  <a:lnTo>
                    <a:pt x="211626" y="235199"/>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2" name="Freeform 21"/>
            <p:cNvSpPr>
              <a:spLocks/>
            </p:cNvSpPr>
            <p:nvPr userDrawn="1"/>
          </p:nvSpPr>
          <p:spPr bwMode="gray">
            <a:xfrm>
              <a:off x="7253725" y="5808769"/>
              <a:ext cx="2250780" cy="1049230"/>
            </a:xfrm>
            <a:custGeom>
              <a:avLst/>
              <a:gdLst>
                <a:gd name="connsiteX0" fmla="*/ 0 w 2250780"/>
                <a:gd name="connsiteY0" fmla="*/ 0 h 1049230"/>
                <a:gd name="connsiteX1" fmla="*/ 636218 w 2250780"/>
                <a:gd name="connsiteY1" fmla="*/ 0 h 1049230"/>
                <a:gd name="connsiteX2" fmla="*/ 2039034 w 2250780"/>
                <a:gd name="connsiteY2" fmla="*/ 0 h 1049230"/>
                <a:gd name="connsiteX3" fmla="*/ 2250780 w 2250780"/>
                <a:gd name="connsiteY3" fmla="*/ 328583 h 1049230"/>
                <a:gd name="connsiteX4" fmla="*/ 1786966 w 2250780"/>
                <a:gd name="connsiteY4" fmla="*/ 1049230 h 1049230"/>
                <a:gd name="connsiteX5" fmla="*/ 675796 w 2250780"/>
                <a:gd name="connsiteY5" fmla="*/ 1049230 h 1049230"/>
                <a:gd name="connsiteX6" fmla="*/ 636218 w 2250780"/>
                <a:gd name="connsiteY6" fmla="*/ 987711 h 104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0780" h="1049230">
                  <a:moveTo>
                    <a:pt x="0" y="0"/>
                  </a:moveTo>
                  <a:lnTo>
                    <a:pt x="636218" y="0"/>
                  </a:lnTo>
                  <a:lnTo>
                    <a:pt x="2039034" y="0"/>
                  </a:lnTo>
                  <a:lnTo>
                    <a:pt x="2250780" y="328583"/>
                  </a:lnTo>
                  <a:lnTo>
                    <a:pt x="1786966" y="1049230"/>
                  </a:lnTo>
                  <a:lnTo>
                    <a:pt x="675796" y="1049230"/>
                  </a:lnTo>
                  <a:lnTo>
                    <a:pt x="636218" y="987711"/>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grpSp>
        <p:nvGrpSpPr>
          <p:cNvPr id="4" name="Group 3"/>
          <p:cNvGrpSpPr/>
          <p:nvPr userDrawn="1"/>
        </p:nvGrpSpPr>
        <p:grpSpPr bwMode="gray">
          <a:xfrm>
            <a:off x="0" y="0"/>
            <a:ext cx="6851169" cy="4084814"/>
            <a:chOff x="0" y="0"/>
            <a:chExt cx="6851169" cy="4084814"/>
          </a:xfrm>
        </p:grpSpPr>
        <p:sp>
          <p:nvSpPr>
            <p:cNvPr id="24" name="Freeform 23"/>
            <p:cNvSpPr>
              <a:spLocks/>
            </p:cNvSpPr>
            <p:nvPr userDrawn="1"/>
          </p:nvSpPr>
          <p:spPr bwMode="gray">
            <a:xfrm>
              <a:off x="0" y="0"/>
              <a:ext cx="1711756" cy="833896"/>
            </a:xfrm>
            <a:custGeom>
              <a:avLst/>
              <a:gdLst>
                <a:gd name="connsiteX0" fmla="*/ 0 w 1711756"/>
                <a:gd name="connsiteY0" fmla="*/ 0 h 833896"/>
                <a:gd name="connsiteX1" fmla="*/ 1174771 w 1711756"/>
                <a:gd name="connsiteY1" fmla="*/ 0 h 833896"/>
                <a:gd name="connsiteX2" fmla="*/ 1711756 w 1711756"/>
                <a:gd name="connsiteY2" fmla="*/ 833896 h 833896"/>
                <a:gd name="connsiteX3" fmla="*/ 321686 w 1711756"/>
                <a:gd name="connsiteY3" fmla="*/ 833896 h 833896"/>
                <a:gd name="connsiteX4" fmla="*/ 0 w 1711756"/>
                <a:gd name="connsiteY4" fmla="*/ 334112 h 833896"/>
                <a:gd name="connsiteX5" fmla="*/ 0 w 1711756"/>
                <a:gd name="connsiteY5" fmla="*/ 0 h 83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1756" h="833896">
                  <a:moveTo>
                    <a:pt x="0" y="0"/>
                  </a:moveTo>
                  <a:lnTo>
                    <a:pt x="1174771" y="0"/>
                  </a:lnTo>
                  <a:lnTo>
                    <a:pt x="1711756" y="833896"/>
                  </a:lnTo>
                  <a:lnTo>
                    <a:pt x="321686" y="833896"/>
                  </a:lnTo>
                  <a:lnTo>
                    <a:pt x="0" y="334112"/>
                  </a:lnTo>
                  <a:lnTo>
                    <a:pt x="0" y="0"/>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5" name="Freeform 24"/>
            <p:cNvSpPr>
              <a:spLocks/>
            </p:cNvSpPr>
            <p:nvPr userDrawn="1"/>
          </p:nvSpPr>
          <p:spPr bwMode="gray">
            <a:xfrm>
              <a:off x="3510863" y="0"/>
              <a:ext cx="1779475" cy="833896"/>
            </a:xfrm>
            <a:custGeom>
              <a:avLst/>
              <a:gdLst>
                <a:gd name="connsiteX0" fmla="*/ 0 w 1779475"/>
                <a:gd name="connsiteY0" fmla="*/ 0 h 833896"/>
                <a:gd name="connsiteX1" fmla="*/ 1242211 w 1779475"/>
                <a:gd name="connsiteY1" fmla="*/ 0 h 833896"/>
                <a:gd name="connsiteX2" fmla="*/ 1779475 w 1779475"/>
                <a:gd name="connsiteY2" fmla="*/ 833896 h 833896"/>
                <a:gd name="connsiteX3" fmla="*/ 537263 w 1779475"/>
                <a:gd name="connsiteY3" fmla="*/ 833896 h 833896"/>
              </a:gdLst>
              <a:ahLst/>
              <a:cxnLst>
                <a:cxn ang="0">
                  <a:pos x="connsiteX0" y="connsiteY0"/>
                </a:cxn>
                <a:cxn ang="0">
                  <a:pos x="connsiteX1" y="connsiteY1"/>
                </a:cxn>
                <a:cxn ang="0">
                  <a:pos x="connsiteX2" y="connsiteY2"/>
                </a:cxn>
                <a:cxn ang="0">
                  <a:pos x="connsiteX3" y="connsiteY3"/>
                </a:cxn>
              </a:cxnLst>
              <a:rect l="l" t="t" r="r" b="b"/>
              <a:pathLst>
                <a:path w="1779475" h="833896">
                  <a:moveTo>
                    <a:pt x="0" y="0"/>
                  </a:moveTo>
                  <a:lnTo>
                    <a:pt x="1242211" y="0"/>
                  </a:lnTo>
                  <a:lnTo>
                    <a:pt x="1779475" y="833896"/>
                  </a:lnTo>
                  <a:lnTo>
                    <a:pt x="537263" y="833896"/>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Freeform 25"/>
            <p:cNvSpPr>
              <a:spLocks/>
            </p:cNvSpPr>
            <p:nvPr userDrawn="1"/>
          </p:nvSpPr>
          <p:spPr bwMode="gray">
            <a:xfrm>
              <a:off x="9626" y="334114"/>
              <a:ext cx="321685" cy="499783"/>
            </a:xfrm>
            <a:custGeom>
              <a:avLst/>
              <a:gdLst>
                <a:gd name="connsiteX0" fmla="*/ 0 w 321685"/>
                <a:gd name="connsiteY0" fmla="*/ 0 h 499783"/>
                <a:gd name="connsiteX1" fmla="*/ 321685 w 321685"/>
                <a:gd name="connsiteY1" fmla="*/ 499783 h 499783"/>
                <a:gd name="connsiteX2" fmla="*/ 0 w 321685"/>
                <a:gd name="connsiteY2" fmla="*/ 499783 h 499783"/>
              </a:gdLst>
              <a:ahLst/>
              <a:cxnLst>
                <a:cxn ang="0">
                  <a:pos x="connsiteX0" y="connsiteY0"/>
                </a:cxn>
                <a:cxn ang="0">
                  <a:pos x="connsiteX1" y="connsiteY1"/>
                </a:cxn>
                <a:cxn ang="0">
                  <a:pos x="connsiteX2" y="connsiteY2"/>
                </a:cxn>
              </a:cxnLst>
              <a:rect l="l" t="t" r="r" b="b"/>
              <a:pathLst>
                <a:path w="321685" h="499783">
                  <a:moveTo>
                    <a:pt x="0" y="0"/>
                  </a:moveTo>
                  <a:lnTo>
                    <a:pt x="321685" y="499783"/>
                  </a:lnTo>
                  <a:lnTo>
                    <a:pt x="0" y="499783"/>
                  </a:lnTo>
                  <a:close/>
                </a:path>
              </a:pathLst>
            </a:custGeom>
            <a:solidFill>
              <a:srgbClr val="232A3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7" name="Freeform 26"/>
            <p:cNvSpPr>
              <a:spLocks/>
            </p:cNvSpPr>
            <p:nvPr userDrawn="1"/>
          </p:nvSpPr>
          <p:spPr bwMode="gray">
            <a:xfrm>
              <a:off x="1946928" y="703182"/>
              <a:ext cx="168412" cy="130714"/>
            </a:xfrm>
            <a:custGeom>
              <a:avLst/>
              <a:gdLst>
                <a:gd name="connsiteX0" fmla="*/ 84239 w 168412"/>
                <a:gd name="connsiteY0" fmla="*/ 0 h 130714"/>
                <a:gd name="connsiteX1" fmla="*/ 168412 w 168412"/>
                <a:gd name="connsiteY1" fmla="*/ 130714 h 130714"/>
                <a:gd name="connsiteX2" fmla="*/ 0 w 168412"/>
                <a:gd name="connsiteY2" fmla="*/ 130714 h 130714"/>
                <a:gd name="connsiteX3" fmla="*/ 84239 w 168412"/>
                <a:gd name="connsiteY3" fmla="*/ 0 h 130714"/>
              </a:gdLst>
              <a:ahLst/>
              <a:cxnLst>
                <a:cxn ang="0">
                  <a:pos x="connsiteX0" y="connsiteY0"/>
                </a:cxn>
                <a:cxn ang="0">
                  <a:pos x="connsiteX1" y="connsiteY1"/>
                </a:cxn>
                <a:cxn ang="0">
                  <a:pos x="connsiteX2" y="connsiteY2"/>
                </a:cxn>
                <a:cxn ang="0">
                  <a:pos x="connsiteX3" y="connsiteY3"/>
                </a:cxn>
              </a:cxnLst>
              <a:rect l="l" t="t" r="r" b="b"/>
              <a:pathLst>
                <a:path w="168412" h="130714">
                  <a:moveTo>
                    <a:pt x="84239" y="0"/>
                  </a:moveTo>
                  <a:lnTo>
                    <a:pt x="168412" y="130714"/>
                  </a:lnTo>
                  <a:lnTo>
                    <a:pt x="0" y="130714"/>
                  </a:lnTo>
                  <a:lnTo>
                    <a:pt x="84239" y="0"/>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8" name="Freeform 27"/>
            <p:cNvSpPr>
              <a:spLocks/>
            </p:cNvSpPr>
            <p:nvPr userDrawn="1"/>
          </p:nvSpPr>
          <p:spPr bwMode="gray">
            <a:xfrm>
              <a:off x="321686" y="833897"/>
              <a:ext cx="812353" cy="1261375"/>
            </a:xfrm>
            <a:custGeom>
              <a:avLst/>
              <a:gdLst>
                <a:gd name="connsiteX0" fmla="*/ 0 w 812353"/>
                <a:gd name="connsiteY0" fmla="*/ 0 h 1261375"/>
                <a:gd name="connsiteX1" fmla="*/ 1 w 812353"/>
                <a:gd name="connsiteY1" fmla="*/ 0 h 1261375"/>
                <a:gd name="connsiteX2" fmla="*/ 333707 w 812353"/>
                <a:gd name="connsiteY2" fmla="*/ 518460 h 1261375"/>
                <a:gd name="connsiteX3" fmla="*/ 812353 w 812353"/>
                <a:gd name="connsiteY3" fmla="*/ 1261374 h 1261375"/>
                <a:gd name="connsiteX4" fmla="*/ 812353 w 812353"/>
                <a:gd name="connsiteY4" fmla="*/ 1261375 h 1261375"/>
                <a:gd name="connsiteX5" fmla="*/ 333707 w 812353"/>
                <a:gd name="connsiteY5" fmla="*/ 518461 h 1261375"/>
                <a:gd name="connsiteX6" fmla="*/ 0 w 812353"/>
                <a:gd name="connsiteY6" fmla="*/ 0 h 1261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353" h="1261375">
                  <a:moveTo>
                    <a:pt x="0" y="0"/>
                  </a:moveTo>
                  <a:lnTo>
                    <a:pt x="1" y="0"/>
                  </a:lnTo>
                  <a:lnTo>
                    <a:pt x="333707" y="518460"/>
                  </a:lnTo>
                  <a:lnTo>
                    <a:pt x="812353" y="1261374"/>
                  </a:lnTo>
                  <a:lnTo>
                    <a:pt x="812353" y="1261375"/>
                  </a:lnTo>
                  <a:lnTo>
                    <a:pt x="333707" y="518461"/>
                  </a:lnTo>
                  <a:lnTo>
                    <a:pt x="0"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9" name="Freeform 28"/>
            <p:cNvSpPr>
              <a:spLocks/>
            </p:cNvSpPr>
            <p:nvPr userDrawn="1"/>
          </p:nvSpPr>
          <p:spPr bwMode="gray">
            <a:xfrm>
              <a:off x="0" y="833896"/>
              <a:ext cx="1134038" cy="3022434"/>
            </a:xfrm>
            <a:custGeom>
              <a:avLst/>
              <a:gdLst>
                <a:gd name="connsiteX0" fmla="*/ 0 w 1134038"/>
                <a:gd name="connsiteY0" fmla="*/ 0 h 3022434"/>
                <a:gd name="connsiteX1" fmla="*/ 321685 w 1134038"/>
                <a:gd name="connsiteY1" fmla="*/ 0 h 3022434"/>
                <a:gd name="connsiteX2" fmla="*/ 655392 w 1134038"/>
                <a:gd name="connsiteY2" fmla="*/ 518461 h 3022434"/>
                <a:gd name="connsiteX3" fmla="*/ 1134038 w 1134038"/>
                <a:gd name="connsiteY3" fmla="*/ 1261375 h 3022434"/>
                <a:gd name="connsiteX4" fmla="*/ 455433 w 1134038"/>
                <a:gd name="connsiteY4" fmla="*/ 2314376 h 3022434"/>
                <a:gd name="connsiteX5" fmla="*/ 0 w 1134038"/>
                <a:gd name="connsiteY5" fmla="*/ 3022434 h 302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4038" h="3022434">
                  <a:moveTo>
                    <a:pt x="0" y="0"/>
                  </a:moveTo>
                  <a:lnTo>
                    <a:pt x="321685" y="0"/>
                  </a:lnTo>
                  <a:lnTo>
                    <a:pt x="655392" y="518461"/>
                  </a:lnTo>
                  <a:lnTo>
                    <a:pt x="1134038" y="1261375"/>
                  </a:lnTo>
                  <a:lnTo>
                    <a:pt x="455433" y="2314376"/>
                  </a:lnTo>
                  <a:lnTo>
                    <a:pt x="0" y="3022434"/>
                  </a:lnTo>
                  <a:close/>
                </a:path>
              </a:pathLst>
            </a:custGeom>
            <a:solidFill>
              <a:srgbClr val="29323B"/>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1" name="Freeform 30"/>
            <p:cNvSpPr>
              <a:spLocks/>
            </p:cNvSpPr>
            <p:nvPr userDrawn="1"/>
          </p:nvSpPr>
          <p:spPr bwMode="gray">
            <a:xfrm>
              <a:off x="1829298" y="0"/>
              <a:ext cx="3926667" cy="1556604"/>
            </a:xfrm>
            <a:custGeom>
              <a:avLst/>
              <a:gdLst>
                <a:gd name="connsiteX0" fmla="*/ 655034 w 3926667"/>
                <a:gd name="connsiteY0" fmla="*/ 0 h 1556604"/>
                <a:gd name="connsiteX1" fmla="*/ 1681565 w 3926667"/>
                <a:gd name="connsiteY1" fmla="*/ 0 h 1556604"/>
                <a:gd name="connsiteX2" fmla="*/ 2218828 w 3926667"/>
                <a:gd name="connsiteY2" fmla="*/ 833896 h 1556604"/>
                <a:gd name="connsiteX3" fmla="*/ 3461040 w 3926667"/>
                <a:gd name="connsiteY3" fmla="*/ 833896 h 1556604"/>
                <a:gd name="connsiteX4" fmla="*/ 3926667 w 3926667"/>
                <a:gd name="connsiteY4" fmla="*/ 1556604 h 1556604"/>
                <a:gd name="connsiteX5" fmla="*/ 1691020 w 3926667"/>
                <a:gd name="connsiteY5" fmla="*/ 1556604 h 1556604"/>
                <a:gd name="connsiteX6" fmla="*/ 347846 w 3926667"/>
                <a:gd name="connsiteY6" fmla="*/ 1556604 h 1556604"/>
                <a:gd name="connsiteX7" fmla="*/ 0 w 3926667"/>
                <a:gd name="connsiteY7" fmla="*/ 1016427 h 1556604"/>
                <a:gd name="connsiteX8" fmla="*/ 117631 w 3926667"/>
                <a:gd name="connsiteY8" fmla="*/ 833896 h 1556604"/>
                <a:gd name="connsiteX9" fmla="*/ 286043 w 3926667"/>
                <a:gd name="connsiteY9" fmla="*/ 833896 h 1556604"/>
                <a:gd name="connsiteX10" fmla="*/ 201870 w 3926667"/>
                <a:gd name="connsiteY10" fmla="*/ 703182 h 1556604"/>
                <a:gd name="connsiteX11" fmla="*/ 655034 w 3926667"/>
                <a:gd name="connsiteY11" fmla="*/ 0 h 155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26667" h="1556604">
                  <a:moveTo>
                    <a:pt x="655034" y="0"/>
                  </a:moveTo>
                  <a:lnTo>
                    <a:pt x="1681565" y="0"/>
                  </a:lnTo>
                  <a:lnTo>
                    <a:pt x="2218828" y="833896"/>
                  </a:lnTo>
                  <a:lnTo>
                    <a:pt x="3461040" y="833896"/>
                  </a:lnTo>
                  <a:lnTo>
                    <a:pt x="3926667" y="1556604"/>
                  </a:lnTo>
                  <a:lnTo>
                    <a:pt x="1691020" y="1556604"/>
                  </a:lnTo>
                  <a:lnTo>
                    <a:pt x="347846" y="1556604"/>
                  </a:lnTo>
                  <a:lnTo>
                    <a:pt x="0" y="1016427"/>
                  </a:lnTo>
                  <a:lnTo>
                    <a:pt x="117631" y="833896"/>
                  </a:lnTo>
                  <a:lnTo>
                    <a:pt x="286043" y="833896"/>
                  </a:lnTo>
                  <a:lnTo>
                    <a:pt x="201870" y="703182"/>
                  </a:lnTo>
                  <a:lnTo>
                    <a:pt x="655034" y="0"/>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2" name="Freeform 31"/>
            <p:cNvSpPr>
              <a:spLocks/>
            </p:cNvSpPr>
            <p:nvPr userDrawn="1"/>
          </p:nvSpPr>
          <p:spPr bwMode="gray">
            <a:xfrm>
              <a:off x="4753073" y="0"/>
              <a:ext cx="2098096" cy="833896"/>
            </a:xfrm>
            <a:custGeom>
              <a:avLst/>
              <a:gdLst>
                <a:gd name="connsiteX0" fmla="*/ 0 w 2098096"/>
                <a:gd name="connsiteY0" fmla="*/ 0 h 833896"/>
                <a:gd name="connsiteX1" fmla="*/ 1564696 w 2098096"/>
                <a:gd name="connsiteY1" fmla="*/ 0 h 833896"/>
                <a:gd name="connsiteX2" fmla="*/ 2098096 w 2098096"/>
                <a:gd name="connsiteY2" fmla="*/ 833896 h 833896"/>
                <a:gd name="connsiteX3" fmla="*/ 537264 w 2098096"/>
                <a:gd name="connsiteY3" fmla="*/ 833896 h 833896"/>
              </a:gdLst>
              <a:ahLst/>
              <a:cxnLst>
                <a:cxn ang="0">
                  <a:pos x="connsiteX0" y="connsiteY0"/>
                </a:cxn>
                <a:cxn ang="0">
                  <a:pos x="connsiteX1" y="connsiteY1"/>
                </a:cxn>
                <a:cxn ang="0">
                  <a:pos x="connsiteX2" y="connsiteY2"/>
                </a:cxn>
                <a:cxn ang="0">
                  <a:pos x="connsiteX3" y="connsiteY3"/>
                </a:cxn>
              </a:cxnLst>
              <a:rect l="l" t="t" r="r" b="b"/>
              <a:pathLst>
                <a:path w="2098096" h="833896">
                  <a:moveTo>
                    <a:pt x="0" y="0"/>
                  </a:moveTo>
                  <a:lnTo>
                    <a:pt x="1564696" y="0"/>
                  </a:lnTo>
                  <a:lnTo>
                    <a:pt x="2098096" y="833896"/>
                  </a:lnTo>
                  <a:lnTo>
                    <a:pt x="537264" y="833896"/>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3" name="Freeform 32"/>
            <p:cNvSpPr>
              <a:spLocks/>
            </p:cNvSpPr>
            <p:nvPr userDrawn="1"/>
          </p:nvSpPr>
          <p:spPr bwMode="gray">
            <a:xfrm>
              <a:off x="0" y="334112"/>
              <a:ext cx="321686" cy="499784"/>
            </a:xfrm>
            <a:custGeom>
              <a:avLst/>
              <a:gdLst>
                <a:gd name="connsiteX0" fmla="*/ 0 w 321686"/>
                <a:gd name="connsiteY0" fmla="*/ 0 h 499784"/>
                <a:gd name="connsiteX1" fmla="*/ 321686 w 321686"/>
                <a:gd name="connsiteY1" fmla="*/ 499784 h 499784"/>
                <a:gd name="connsiteX2" fmla="*/ 321685 w 321686"/>
                <a:gd name="connsiteY2" fmla="*/ 499784 h 499784"/>
                <a:gd name="connsiteX3" fmla="*/ 0 w 321686"/>
                <a:gd name="connsiteY3" fmla="*/ 1 h 499784"/>
                <a:gd name="connsiteX4" fmla="*/ 0 w 321686"/>
                <a:gd name="connsiteY4" fmla="*/ 0 h 499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686" h="499784">
                  <a:moveTo>
                    <a:pt x="0" y="0"/>
                  </a:moveTo>
                  <a:lnTo>
                    <a:pt x="321686" y="499784"/>
                  </a:lnTo>
                  <a:lnTo>
                    <a:pt x="321685" y="499784"/>
                  </a:lnTo>
                  <a:lnTo>
                    <a:pt x="0" y="1"/>
                  </a:lnTo>
                  <a:lnTo>
                    <a:pt x="0" y="0"/>
                  </a:lnTo>
                  <a:close/>
                </a:path>
              </a:pathLst>
            </a:custGeom>
            <a:solidFill>
              <a:srgbClr val="ECECEC"/>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4" name="Freeform 33"/>
            <p:cNvSpPr>
              <a:spLocks/>
            </p:cNvSpPr>
            <p:nvPr userDrawn="1"/>
          </p:nvSpPr>
          <p:spPr bwMode="gray">
            <a:xfrm>
              <a:off x="321687" y="833896"/>
              <a:ext cx="1507611" cy="1261374"/>
            </a:xfrm>
            <a:custGeom>
              <a:avLst/>
              <a:gdLst>
                <a:gd name="connsiteX0" fmla="*/ 0 w 1507611"/>
                <a:gd name="connsiteY0" fmla="*/ 0 h 1261374"/>
                <a:gd name="connsiteX1" fmla="*/ 1390070 w 1507611"/>
                <a:gd name="connsiteY1" fmla="*/ 0 h 1261374"/>
                <a:gd name="connsiteX2" fmla="*/ 1507611 w 1507611"/>
                <a:gd name="connsiteY2" fmla="*/ 182531 h 1261374"/>
                <a:gd name="connsiteX3" fmla="*/ 812352 w 1507611"/>
                <a:gd name="connsiteY3" fmla="*/ 1261374 h 1261374"/>
                <a:gd name="connsiteX4" fmla="*/ 333706 w 1507611"/>
                <a:gd name="connsiteY4" fmla="*/ 518460 h 1261374"/>
                <a:gd name="connsiteX5" fmla="*/ 0 w 1507611"/>
                <a:gd name="connsiteY5" fmla="*/ 0 h 1261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7611" h="1261374">
                  <a:moveTo>
                    <a:pt x="0" y="0"/>
                  </a:moveTo>
                  <a:lnTo>
                    <a:pt x="1390070" y="0"/>
                  </a:lnTo>
                  <a:lnTo>
                    <a:pt x="1507611" y="182531"/>
                  </a:lnTo>
                  <a:lnTo>
                    <a:pt x="812352" y="1261374"/>
                  </a:lnTo>
                  <a:lnTo>
                    <a:pt x="333706" y="518460"/>
                  </a:lnTo>
                  <a:lnTo>
                    <a:pt x="0" y="0"/>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5" name="Freeform 34"/>
            <p:cNvSpPr>
              <a:spLocks/>
            </p:cNvSpPr>
            <p:nvPr userDrawn="1"/>
          </p:nvSpPr>
          <p:spPr bwMode="gray">
            <a:xfrm>
              <a:off x="0" y="2095270"/>
              <a:ext cx="2415865" cy="1989544"/>
            </a:xfrm>
            <a:custGeom>
              <a:avLst/>
              <a:gdLst>
                <a:gd name="connsiteX0" fmla="*/ 1134039 w 2415865"/>
                <a:gd name="connsiteY0" fmla="*/ 0 h 1989544"/>
                <a:gd name="connsiteX1" fmla="*/ 2415865 w 2415865"/>
                <a:gd name="connsiteY1" fmla="*/ 1989544 h 1989544"/>
                <a:gd name="connsiteX2" fmla="*/ 655393 w 2415865"/>
                <a:gd name="connsiteY2" fmla="*/ 1989544 h 1989544"/>
                <a:gd name="connsiteX3" fmla="*/ 0 w 2415865"/>
                <a:gd name="connsiteY3" fmla="*/ 1989544 h 1989544"/>
                <a:gd name="connsiteX4" fmla="*/ 0 w 2415865"/>
                <a:gd name="connsiteY4" fmla="*/ 1761063 h 1989544"/>
                <a:gd name="connsiteX5" fmla="*/ 455434 w 2415865"/>
                <a:gd name="connsiteY5" fmla="*/ 1053003 h 1989544"/>
                <a:gd name="connsiteX6" fmla="*/ 1134039 w 2415865"/>
                <a:gd name="connsiteY6" fmla="*/ 1 h 198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5865" h="1989544">
                  <a:moveTo>
                    <a:pt x="1134039" y="0"/>
                  </a:moveTo>
                  <a:lnTo>
                    <a:pt x="2415865" y="1989544"/>
                  </a:lnTo>
                  <a:lnTo>
                    <a:pt x="655393" y="1989544"/>
                  </a:lnTo>
                  <a:lnTo>
                    <a:pt x="0" y="1989544"/>
                  </a:lnTo>
                  <a:lnTo>
                    <a:pt x="0" y="1761063"/>
                  </a:lnTo>
                  <a:lnTo>
                    <a:pt x="455434" y="1053003"/>
                  </a:lnTo>
                  <a:lnTo>
                    <a:pt x="1134039" y="1"/>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6" name="Freeform 35"/>
            <p:cNvSpPr>
              <a:spLocks/>
            </p:cNvSpPr>
            <p:nvPr userDrawn="1"/>
          </p:nvSpPr>
          <p:spPr bwMode="gray">
            <a:xfrm>
              <a:off x="1208315" y="0"/>
              <a:ext cx="2862933" cy="833897"/>
            </a:xfrm>
            <a:custGeom>
              <a:avLst/>
              <a:gdLst>
                <a:gd name="connsiteX0" fmla="*/ 0 w 2862933"/>
                <a:gd name="connsiteY0" fmla="*/ 0 h 833897"/>
                <a:gd name="connsiteX1" fmla="*/ 2325668 w 2862933"/>
                <a:gd name="connsiteY1" fmla="*/ 0 h 833897"/>
                <a:gd name="connsiteX2" fmla="*/ 2862933 w 2862933"/>
                <a:gd name="connsiteY2" fmla="*/ 833897 h 833897"/>
                <a:gd name="connsiteX3" fmla="*/ 537264 w 2862933"/>
                <a:gd name="connsiteY3" fmla="*/ 833897 h 833897"/>
              </a:gdLst>
              <a:ahLst/>
              <a:cxnLst>
                <a:cxn ang="0">
                  <a:pos x="connsiteX0" y="connsiteY0"/>
                </a:cxn>
                <a:cxn ang="0">
                  <a:pos x="connsiteX1" y="connsiteY1"/>
                </a:cxn>
                <a:cxn ang="0">
                  <a:pos x="connsiteX2" y="connsiteY2"/>
                </a:cxn>
                <a:cxn ang="0">
                  <a:pos x="connsiteX3" y="connsiteY3"/>
                </a:cxn>
              </a:cxnLst>
              <a:rect l="l" t="t" r="r" b="b"/>
              <a:pathLst>
                <a:path w="2862933" h="833897">
                  <a:moveTo>
                    <a:pt x="0" y="0"/>
                  </a:moveTo>
                  <a:lnTo>
                    <a:pt x="2325668" y="0"/>
                  </a:lnTo>
                  <a:lnTo>
                    <a:pt x="2862933" y="833897"/>
                  </a:lnTo>
                  <a:lnTo>
                    <a:pt x="537264" y="833897"/>
                  </a:lnTo>
                  <a:close/>
                </a:path>
              </a:pathLst>
            </a:custGeom>
            <a:solidFill>
              <a:srgbClr val="232A3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37" name="Freeform 36"/>
            <p:cNvSpPr>
              <a:spLocks/>
            </p:cNvSpPr>
            <p:nvPr userDrawn="1"/>
          </p:nvSpPr>
          <p:spPr bwMode="gray">
            <a:xfrm rot="10800000">
              <a:off x="1914250" y="695690"/>
              <a:ext cx="235172" cy="182531"/>
            </a:xfrm>
            <a:custGeom>
              <a:avLst/>
              <a:gdLst>
                <a:gd name="connsiteX0" fmla="*/ 0 w 235172"/>
                <a:gd name="connsiteY0" fmla="*/ 0 h 182531"/>
                <a:gd name="connsiteX1" fmla="*/ 235172 w 235172"/>
                <a:gd name="connsiteY1" fmla="*/ 0 h 182531"/>
                <a:gd name="connsiteX2" fmla="*/ 117541 w 235172"/>
                <a:gd name="connsiteY2" fmla="*/ 182531 h 182531"/>
                <a:gd name="connsiteX3" fmla="*/ 0 w 235172"/>
                <a:gd name="connsiteY3" fmla="*/ 0 h 182531"/>
              </a:gdLst>
              <a:ahLst/>
              <a:cxnLst>
                <a:cxn ang="0">
                  <a:pos x="connsiteX0" y="connsiteY0"/>
                </a:cxn>
                <a:cxn ang="0">
                  <a:pos x="connsiteX1" y="connsiteY1"/>
                </a:cxn>
                <a:cxn ang="0">
                  <a:pos x="connsiteX2" y="connsiteY2"/>
                </a:cxn>
                <a:cxn ang="0">
                  <a:pos x="connsiteX3" y="connsiteY3"/>
                </a:cxn>
              </a:cxnLst>
              <a:rect l="l" t="t" r="r" b="b"/>
              <a:pathLst>
                <a:path w="235172" h="182531">
                  <a:moveTo>
                    <a:pt x="0" y="0"/>
                  </a:moveTo>
                  <a:lnTo>
                    <a:pt x="235172" y="0"/>
                  </a:lnTo>
                  <a:lnTo>
                    <a:pt x="117541" y="182531"/>
                  </a:lnTo>
                  <a:lnTo>
                    <a:pt x="0" y="0"/>
                  </a:lnTo>
                  <a:close/>
                </a:path>
              </a:pathLst>
            </a:custGeom>
            <a:solidFill>
              <a:srgbClr val="2C3740"/>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0" name="Freeform 39"/>
            <p:cNvSpPr>
              <a:spLocks/>
            </p:cNvSpPr>
            <p:nvPr userDrawn="1"/>
          </p:nvSpPr>
          <p:spPr bwMode="gray">
            <a:xfrm>
              <a:off x="1173235" y="0"/>
              <a:ext cx="1309832" cy="1016633"/>
            </a:xfrm>
            <a:custGeom>
              <a:avLst/>
              <a:gdLst>
                <a:gd name="connsiteX0" fmla="*/ 0 w 1309832"/>
                <a:gd name="connsiteY0" fmla="*/ 0 h 1016633"/>
                <a:gd name="connsiteX1" fmla="*/ 1309832 w 1309832"/>
                <a:gd name="connsiteY1" fmla="*/ 0 h 1016633"/>
                <a:gd name="connsiteX2" fmla="*/ 654665 w 1309832"/>
                <a:gd name="connsiteY2" fmla="*/ 1016633 h 1016633"/>
              </a:gdLst>
              <a:ahLst/>
              <a:cxnLst>
                <a:cxn ang="0">
                  <a:pos x="connsiteX0" y="connsiteY0"/>
                </a:cxn>
                <a:cxn ang="0">
                  <a:pos x="connsiteX1" y="connsiteY1"/>
                </a:cxn>
                <a:cxn ang="0">
                  <a:pos x="connsiteX2" y="connsiteY2"/>
                </a:cxn>
              </a:cxnLst>
              <a:rect l="l" t="t" r="r" b="b"/>
              <a:pathLst>
                <a:path w="1309832" h="1016633">
                  <a:moveTo>
                    <a:pt x="0" y="0"/>
                  </a:moveTo>
                  <a:lnTo>
                    <a:pt x="1309832" y="0"/>
                  </a:lnTo>
                  <a:lnTo>
                    <a:pt x="654665" y="1016633"/>
                  </a:lnTo>
                  <a:close/>
                </a:path>
              </a:pathLst>
            </a:custGeom>
            <a:solidFill>
              <a:srgbClr val="232A3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41" name="Freeform 40"/>
            <p:cNvSpPr>
              <a:spLocks/>
            </p:cNvSpPr>
            <p:nvPr userDrawn="1"/>
          </p:nvSpPr>
          <p:spPr bwMode="gray">
            <a:xfrm>
              <a:off x="1582969" y="0"/>
              <a:ext cx="896746" cy="696017"/>
            </a:xfrm>
            <a:custGeom>
              <a:avLst/>
              <a:gdLst>
                <a:gd name="connsiteX0" fmla="*/ 0 w 896746"/>
                <a:gd name="connsiteY0" fmla="*/ 0 h 696017"/>
                <a:gd name="connsiteX1" fmla="*/ 896746 w 896746"/>
                <a:gd name="connsiteY1" fmla="*/ 0 h 696017"/>
                <a:gd name="connsiteX2" fmla="*/ 448199 w 896746"/>
                <a:gd name="connsiteY2" fmla="*/ 696017 h 696017"/>
              </a:gdLst>
              <a:ahLst/>
              <a:cxnLst>
                <a:cxn ang="0">
                  <a:pos x="connsiteX0" y="connsiteY0"/>
                </a:cxn>
                <a:cxn ang="0">
                  <a:pos x="connsiteX1" y="connsiteY1"/>
                </a:cxn>
                <a:cxn ang="0">
                  <a:pos x="connsiteX2" y="connsiteY2"/>
                </a:cxn>
              </a:cxnLst>
              <a:rect l="l" t="t" r="r" b="b"/>
              <a:pathLst>
                <a:path w="896746" h="696017">
                  <a:moveTo>
                    <a:pt x="0" y="0"/>
                  </a:moveTo>
                  <a:lnTo>
                    <a:pt x="896746" y="0"/>
                  </a:lnTo>
                  <a:lnTo>
                    <a:pt x="448199" y="696017"/>
                  </a:lnTo>
                  <a:close/>
                </a:path>
              </a:pathLst>
            </a:custGeom>
            <a:solidFill>
              <a:srgbClr val="1D2329"/>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grpSp>
      <p:sp>
        <p:nvSpPr>
          <p:cNvPr id="10" name="Title 2"/>
          <p:cNvSpPr>
            <a:spLocks noGrp="1"/>
          </p:cNvSpPr>
          <p:nvPr userDrawn="1">
            <p:ph type="title" hasCustomPrompt="1"/>
          </p:nvPr>
        </p:nvSpPr>
        <p:spPr bwMode="gray">
          <a:xfrm>
            <a:off x="612773" y="613747"/>
            <a:ext cx="10963656" cy="443198"/>
          </a:xfrm>
        </p:spPr>
        <p:txBody>
          <a:bodyPr/>
          <a:lstStyle>
            <a:lvl1pPr>
              <a:defRPr>
                <a:solidFill>
                  <a:schemeClr val="bg1"/>
                </a:solidFill>
              </a:defRPr>
            </a:lvl1pPr>
          </a:lstStyle>
          <a:p>
            <a:r>
              <a:rPr lang="en-US" dirty="0" smtClean="0"/>
              <a:t>Slide title, Arial 32pt, sentence case</a:t>
            </a:r>
          </a:p>
        </p:txBody>
      </p:sp>
      <p:sp>
        <p:nvSpPr>
          <p:cNvPr id="12" name="Text Placeholder 4"/>
          <p:cNvSpPr>
            <a:spLocks noGrp="1"/>
          </p:cNvSpPr>
          <p:nvPr userDrawn="1">
            <p:ph type="body" sz="quarter" idx="25" hasCustomPrompt="1"/>
          </p:nvPr>
        </p:nvSpPr>
        <p:spPr bwMode="gray">
          <a:xfrm>
            <a:off x="612773" y="1108422"/>
            <a:ext cx="10963656" cy="332399"/>
          </a:xfrm>
        </p:spPr>
        <p:txBody>
          <a:bodyPr/>
          <a:lstStyle>
            <a:lvl1pPr marL="0" indent="0">
              <a:lnSpc>
                <a:spcPct val="90000"/>
              </a:lnSpc>
              <a:spcBef>
                <a:spcPts val="0"/>
              </a:spcBef>
              <a:buNone/>
              <a:defRPr sz="2400">
                <a:solidFill>
                  <a:schemeClr val="accent1"/>
                </a:solidFill>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dirty="0" smtClean="0"/>
              <a:t>Slide subtitle, Arial 24pt, sentence case</a:t>
            </a:r>
          </a:p>
        </p:txBody>
      </p:sp>
      <p:sp>
        <p:nvSpPr>
          <p:cNvPr id="13" name="Text Placeholder 4"/>
          <p:cNvSpPr>
            <a:spLocks noGrp="1"/>
          </p:cNvSpPr>
          <p:nvPr userDrawn="1">
            <p:ph type="body" sz="quarter" idx="27" hasCustomPrompt="1"/>
          </p:nvPr>
        </p:nvSpPr>
        <p:spPr bwMode="gray">
          <a:xfrm>
            <a:off x="2463330" y="2515470"/>
            <a:ext cx="7265341" cy="1692771"/>
          </a:xfrm>
        </p:spPr>
        <p:txBody>
          <a:bodyPr/>
          <a:lstStyle>
            <a:lvl1pPr marL="0" indent="0">
              <a:lnSpc>
                <a:spcPct val="110000"/>
              </a:lnSpc>
              <a:spcBef>
                <a:spcPts val="1800"/>
              </a:spcBef>
              <a:buNone/>
              <a:defRPr sz="2000" baseline="0">
                <a:solidFill>
                  <a:schemeClr val="bg1"/>
                </a:solidFill>
              </a:defRPr>
            </a:lvl1pPr>
            <a:lvl2pPr marL="163289" indent="0">
              <a:spcBef>
                <a:spcPts val="0"/>
              </a:spcBef>
              <a:buNone/>
              <a:defRPr sz="2000">
                <a:solidFill>
                  <a:schemeClr val="accent3"/>
                </a:solidFill>
              </a:defRPr>
            </a:lvl2pPr>
            <a:lvl3pPr marL="326578" indent="0">
              <a:spcBef>
                <a:spcPts val="0"/>
              </a:spcBef>
              <a:buNone/>
              <a:defRPr sz="2000">
                <a:solidFill>
                  <a:schemeClr val="accent3"/>
                </a:solidFill>
              </a:defRPr>
            </a:lvl3pPr>
            <a:lvl4pPr marL="489867" indent="0">
              <a:spcBef>
                <a:spcPts val="0"/>
              </a:spcBef>
              <a:buNone/>
              <a:defRPr sz="2000">
                <a:solidFill>
                  <a:schemeClr val="accent3"/>
                </a:solidFill>
              </a:defRPr>
            </a:lvl4pPr>
            <a:lvl5pPr marL="653156" indent="0">
              <a:spcBef>
                <a:spcPts val="0"/>
              </a:spcBef>
              <a:buNone/>
              <a:defRPr sz="2000">
                <a:solidFill>
                  <a:schemeClr val="accent3"/>
                </a:solidFill>
              </a:defRPr>
            </a:lvl5pPr>
          </a:lstStyle>
          <a:p>
            <a:pPr lvl="0"/>
            <a:r>
              <a:rPr lang="en-US" dirty="0" smtClean="0"/>
              <a:t>Use dark background slides sparingly as impact slides (ex: a single quote, statistic, or large image). See sample impact slides in the ab1 presentation GLG. Impact quote text – Arial 20pt regular. Keep quote short and minimize slide titling. Be sure to incorporate the large quote graphic from the GLG.</a:t>
            </a:r>
          </a:p>
        </p:txBody>
      </p:sp>
      <p:sp>
        <p:nvSpPr>
          <p:cNvPr id="14" name="Text Placeholder 6"/>
          <p:cNvSpPr>
            <a:spLocks noGrp="1"/>
          </p:cNvSpPr>
          <p:nvPr userDrawn="1">
            <p:ph type="body" sz="quarter" idx="28" hasCustomPrompt="1"/>
          </p:nvPr>
        </p:nvSpPr>
        <p:spPr bwMode="gray">
          <a:xfrm>
            <a:off x="8805798" y="5952207"/>
            <a:ext cx="2770632" cy="215444"/>
          </a:xfrm>
        </p:spPr>
        <p:txBody>
          <a:bodyPr rIns="0" bIns="0" anchor="b" anchorCtr="0"/>
          <a:lstStyle>
            <a:lvl1pPr marL="0" indent="0">
              <a:spcBef>
                <a:spcPts val="0"/>
              </a:spcBef>
              <a:buNone/>
              <a:defRPr sz="700">
                <a:solidFill>
                  <a:schemeClr val="accent2"/>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dirty="0" smtClean="0"/>
              <a:t>Source: Click to add source. Use a single space after “Source:” and a period at the end of the source. Stretch the box to the left as needed.</a:t>
            </a:r>
          </a:p>
        </p:txBody>
      </p:sp>
      <p:sp>
        <p:nvSpPr>
          <p:cNvPr id="9" name="Text Placeholder 6"/>
          <p:cNvSpPr>
            <a:spLocks noGrp="1"/>
          </p:cNvSpPr>
          <p:nvPr userDrawn="1">
            <p:ph type="body" sz="quarter" idx="30" hasCustomPrompt="1"/>
          </p:nvPr>
        </p:nvSpPr>
        <p:spPr bwMode="gray">
          <a:xfrm>
            <a:off x="612773" y="5952207"/>
            <a:ext cx="3657600" cy="215444"/>
          </a:xfrm>
        </p:spPr>
        <p:txBody>
          <a:bodyPr lIns="0" rIns="0" bIns="0" anchor="b" anchorCtr="0"/>
          <a:lstStyle>
            <a:lvl1pPr marL="115888" indent="-115888">
              <a:spcBef>
                <a:spcPts val="200"/>
              </a:spcBef>
              <a:buClr>
                <a:schemeClr val="accent2"/>
              </a:buClr>
              <a:buFont typeface="+mj-lt"/>
              <a:buAutoNum type="arabicPeriod"/>
              <a:defRPr sz="700">
                <a:solidFill>
                  <a:schemeClr val="accent2"/>
                </a:solidFill>
              </a:defRPr>
            </a:lvl1pPr>
            <a:lvl2pPr marL="163289" indent="0">
              <a:spcBef>
                <a:spcPts val="0"/>
              </a:spcBef>
              <a:buNone/>
              <a:defRPr sz="714"/>
            </a:lvl2pPr>
            <a:lvl3pPr marL="326578" indent="0">
              <a:spcBef>
                <a:spcPts val="0"/>
              </a:spcBef>
              <a:buNone/>
              <a:defRPr sz="714"/>
            </a:lvl3pPr>
            <a:lvl4pPr marL="489867" indent="0">
              <a:spcBef>
                <a:spcPts val="0"/>
              </a:spcBef>
              <a:buNone/>
              <a:defRPr sz="714"/>
            </a:lvl4pPr>
            <a:lvl5pPr marL="653156" indent="0">
              <a:spcBef>
                <a:spcPts val="0"/>
              </a:spcBef>
              <a:buNone/>
              <a:defRPr sz="714"/>
            </a:lvl5pPr>
          </a:lstStyle>
          <a:p>
            <a:pPr lvl="0"/>
            <a:r>
              <a:rPr lang="en-US" dirty="0" smtClean="0"/>
              <a:t>Click to add footnote. Numbers appear automatically (no additional space or tab needed). Use a period at the end of each footnote. Stretch the box to the right as needed.</a:t>
            </a:r>
          </a:p>
        </p:txBody>
      </p:sp>
      <p:pic>
        <p:nvPicPr>
          <p:cNvPr id="38" name="Advisory Board Logo"/>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44"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bg1"/>
                </a:solidFill>
                <a:latin typeface="+mn-lt"/>
                <a:cs typeface="Arial" panose="020B0604020202020204" pitchFamily="34" charset="0"/>
              </a:rPr>
              <a:t>‹#›</a:t>
            </a:fld>
            <a:endParaRPr lang="en-US" sz="1200" b="1" dirty="0">
              <a:solidFill>
                <a:schemeClr val="bg1"/>
              </a:solidFill>
              <a:latin typeface="+mn-lt"/>
            </a:endParaRPr>
          </a:p>
        </p:txBody>
      </p:sp>
      <p:sp>
        <p:nvSpPr>
          <p:cNvPr id="6" name="Date Placeholder 5"/>
          <p:cNvSpPr>
            <a:spLocks noGrp="1"/>
          </p:cNvSpPr>
          <p:nvPr>
            <p:ph type="dt" sz="half" idx="31"/>
          </p:nvPr>
        </p:nvSpPr>
        <p:spPr/>
        <p:txBody>
          <a:bodyPr/>
          <a:lstStyle/>
          <a:p>
            <a:fld id="{7075B423-A1F3-4B37-8986-8A58AA317E86}" type="datetime1">
              <a:rPr lang="en-US" smtClean="0"/>
              <a:t>3/6/2020</a:t>
            </a:fld>
            <a:endParaRPr lang="en-US"/>
          </a:p>
        </p:txBody>
      </p:sp>
      <p:sp>
        <p:nvSpPr>
          <p:cNvPr id="7" name="Footer Placeholder 6"/>
          <p:cNvSpPr>
            <a:spLocks noGrp="1"/>
          </p:cNvSpPr>
          <p:nvPr>
            <p:ph type="ftr" sz="quarter" idx="32"/>
          </p:nvPr>
        </p:nvSpPr>
        <p:spPr/>
        <p:txBody>
          <a:bodyPr/>
          <a:lstStyle/>
          <a:p>
            <a:r>
              <a:rPr lang="en-US" smtClean="0"/>
              <a:t>Cardiovascular Roundtable research and analysis. </a:t>
            </a:r>
            <a:endParaRPr lang="en-US" dirty="0"/>
          </a:p>
        </p:txBody>
      </p:sp>
      <p:sp>
        <p:nvSpPr>
          <p:cNvPr id="8" name="Slide Number Placeholder 7"/>
          <p:cNvSpPr>
            <a:spLocks noGrp="1"/>
          </p:cNvSpPr>
          <p:nvPr>
            <p:ph type="sldNum" sz="quarter" idx="33"/>
          </p:nvPr>
        </p:nvSpPr>
        <p:spPr/>
        <p:txBody>
          <a:bodyPr/>
          <a:lstStyle/>
          <a:p>
            <a:fld id="{79A09FC8-B54D-47FB-9034-F0587B1C3005}" type="slidenum">
              <a:rPr lang="en-US" smtClean="0"/>
              <a:pPr/>
              <a:t>‹#›</a:t>
            </a:fld>
            <a:endParaRPr lang="en-US"/>
          </a:p>
        </p:txBody>
      </p:sp>
    </p:spTree>
    <p:extLst>
      <p:ext uri="{BB962C8B-B14F-4D97-AF65-F5344CB8AC3E}">
        <p14:creationId xmlns:p14="http://schemas.microsoft.com/office/powerpoint/2010/main" val="3041529178"/>
      </p:ext>
    </p:extLst>
  </p:cSld>
  <p:clrMapOvr>
    <a:masterClrMapping/>
  </p:clrMapOvr>
  <p:extLst mod="1">
    <p:ext uri="{DCECCB84-F9BA-43D5-87BE-67443E8EF086}">
      <p15:sldGuideLst xmlns:p15="http://schemas.microsoft.com/office/powerpoint/2012/main">
        <p15:guide id="1" orient="horz" pos="3889" userDrawn="1">
          <p15:clr>
            <a:srgbClr val="FBAE40"/>
          </p15:clr>
        </p15:guide>
        <p15:guide id="2" orient="horz" pos="109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Copyright)">
    <p:bg>
      <p:bgRef idx="1001">
        <a:schemeClr val="bg1"/>
      </p:bgRef>
    </p:bg>
    <p:spTree>
      <p:nvGrpSpPr>
        <p:cNvPr id="1" name=""/>
        <p:cNvGrpSpPr/>
        <p:nvPr/>
      </p:nvGrpSpPr>
      <p:grpSpPr>
        <a:xfrm>
          <a:off x="0" y="0"/>
          <a:ext cx="0" cy="0"/>
          <a:chOff x="0" y="0"/>
          <a:chExt cx="0" cy="0"/>
        </a:xfrm>
      </p:grpSpPr>
      <p:pic>
        <p:nvPicPr>
          <p:cNvPr id="7" name="Advisory Board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612773" y="6287442"/>
            <a:ext cx="1050100" cy="291157"/>
          </a:xfrm>
          <a:prstGeom prst="rect">
            <a:avLst/>
          </a:prstGeom>
        </p:spPr>
      </p:pic>
      <p:sp>
        <p:nvSpPr>
          <p:cNvPr id="9" name="Slide Number"/>
          <p:cNvSpPr txBox="1"/>
          <p:nvPr userDrawn="1"/>
        </p:nvSpPr>
        <p:spPr bwMode="gray">
          <a:xfrm>
            <a:off x="11127071" y="6261321"/>
            <a:ext cx="453989" cy="184666"/>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0174E5-5A89-4125-921D-F628A3280987}" type="slidenum">
              <a:rPr lang="en-US" sz="1200" smtClean="0">
                <a:solidFill>
                  <a:schemeClr val="tx1"/>
                </a:solidFill>
                <a:latin typeface="+mn-lt"/>
                <a:cs typeface="Arial" panose="020B0604020202020204" pitchFamily="34" charset="0"/>
              </a:rPr>
              <a:t>‹#›</a:t>
            </a:fld>
            <a:endParaRPr lang="en-US" sz="1200" b="1" dirty="0">
              <a:solidFill>
                <a:schemeClr val="tx1"/>
              </a:solidFill>
              <a:latin typeface="+mn-lt"/>
            </a:endParaRPr>
          </a:p>
        </p:txBody>
      </p:sp>
      <p:sp>
        <p:nvSpPr>
          <p:cNvPr id="2" name="Date Placeholder 1"/>
          <p:cNvSpPr>
            <a:spLocks noGrp="1"/>
          </p:cNvSpPr>
          <p:nvPr>
            <p:ph type="dt" sz="half" idx="10"/>
          </p:nvPr>
        </p:nvSpPr>
        <p:spPr/>
        <p:txBody>
          <a:bodyPr/>
          <a:lstStyle/>
          <a:p>
            <a:fld id="{11F96D14-3E44-49FC-9FDB-3448691D3A4F}" type="datetime1">
              <a:rPr lang="en-US" smtClean="0"/>
              <a:t>3/6/2020</a:t>
            </a:fld>
            <a:endParaRPr lang="en-US"/>
          </a:p>
        </p:txBody>
      </p:sp>
      <p:sp>
        <p:nvSpPr>
          <p:cNvPr id="6" name="Footer Placeholder 5"/>
          <p:cNvSpPr>
            <a:spLocks noGrp="1"/>
          </p:cNvSpPr>
          <p:nvPr>
            <p:ph type="ftr" sz="quarter" idx="11"/>
          </p:nvPr>
        </p:nvSpPr>
        <p:spPr/>
        <p:txBody>
          <a:bodyPr/>
          <a:lstStyle/>
          <a:p>
            <a:r>
              <a:rPr lang="en-US" smtClean="0"/>
              <a:t>Cardiovascular Roundtable research and analysis. </a:t>
            </a:r>
            <a:endParaRPr lang="en-US" dirty="0"/>
          </a:p>
        </p:txBody>
      </p:sp>
      <p:sp>
        <p:nvSpPr>
          <p:cNvPr id="8" name="Slide Number Placeholder 7"/>
          <p:cNvSpPr>
            <a:spLocks noGrp="1"/>
          </p:cNvSpPr>
          <p:nvPr>
            <p:ph type="sldNum" sz="quarter" idx="12"/>
          </p:nvPr>
        </p:nvSpPr>
        <p:spPr/>
        <p:txBody>
          <a:bodyPr/>
          <a:lstStyle/>
          <a:p>
            <a:fld id="{79A09FC8-B54D-47FB-9034-F0587B1C3005}" type="slidenum">
              <a:rPr lang="en-US" smtClean="0"/>
              <a:pPr/>
              <a:t>‹#›</a:t>
            </a:fld>
            <a:endParaRPr lang="en-US"/>
          </a:p>
        </p:txBody>
      </p:sp>
    </p:spTree>
    <p:extLst>
      <p:ext uri="{BB962C8B-B14F-4D97-AF65-F5344CB8AC3E}">
        <p14:creationId xmlns:p14="http://schemas.microsoft.com/office/powerpoint/2010/main" val="173657716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889" userDrawn="1">
          <p15:clr>
            <a:srgbClr val="FBAE40"/>
          </p15:clr>
        </p15:guide>
        <p15:guide id="2" orient="horz" pos="3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www.advisory.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7" name="advisory.com link">
            <a:hlinkClick r:id="rId29"/>
          </p:cNvPr>
          <p:cNvSpPr/>
          <p:nvPr userDrawn="1"/>
        </p:nvSpPr>
        <p:spPr bwMode="gray">
          <a:xfrm>
            <a:off x="2893469" y="6595610"/>
            <a:ext cx="780117" cy="1464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 name="Date Placeholder" hidden="1"/>
          <p:cNvSpPr>
            <a:spLocks noGrp="1"/>
          </p:cNvSpPr>
          <p:nvPr>
            <p:ph type="dt" sz="half" idx="2"/>
          </p:nvPr>
        </p:nvSpPr>
        <p:spPr bwMode="gray">
          <a:xfrm>
            <a:off x="314295" y="6930388"/>
            <a:ext cx="298480" cy="15389"/>
          </a:xfrm>
          <a:prstGeom prst="rect">
            <a:avLst/>
          </a:prstGeom>
        </p:spPr>
        <p:txBody>
          <a:bodyPr vert="horz" wrap="square" lIns="0" tIns="0" rIns="0" bIns="0" rtlCol="0" anchor="ctr">
            <a:spAutoFit/>
          </a:bodyPr>
          <a:lstStyle>
            <a:lvl1pPr algn="l">
              <a:defRPr sz="100">
                <a:solidFill>
                  <a:schemeClr val="accent3"/>
                </a:solidFill>
              </a:defRPr>
            </a:lvl1pPr>
          </a:lstStyle>
          <a:p>
            <a:fld id="{69E9ED85-42DF-4EB8-9AA5-312C16F54676}" type="datetime1">
              <a:rPr lang="en-US" smtClean="0"/>
              <a:t>3/6/2020</a:t>
            </a:fld>
            <a:endParaRPr lang="en-US"/>
          </a:p>
        </p:txBody>
      </p:sp>
      <p:sp>
        <p:nvSpPr>
          <p:cNvPr id="6" name="Slide Number Placeholder" hidden="1"/>
          <p:cNvSpPr>
            <a:spLocks noGrp="1"/>
          </p:cNvSpPr>
          <p:nvPr>
            <p:ph type="sldNum" sz="quarter" idx="4"/>
          </p:nvPr>
        </p:nvSpPr>
        <p:spPr bwMode="gray">
          <a:xfrm>
            <a:off x="0" y="6930388"/>
            <a:ext cx="215122" cy="15389"/>
          </a:xfrm>
          <a:prstGeom prst="rect">
            <a:avLst/>
          </a:prstGeom>
        </p:spPr>
        <p:txBody>
          <a:bodyPr vert="horz" wrap="square" lIns="0" tIns="0" rIns="0" bIns="0" rtlCol="0" anchor="ctr">
            <a:spAutoFit/>
          </a:bodyPr>
          <a:lstStyle>
            <a:lvl1pPr algn="r">
              <a:defRPr sz="100">
                <a:solidFill>
                  <a:schemeClr val="accent3"/>
                </a:solidFill>
              </a:defRPr>
            </a:lvl1pPr>
          </a:lstStyle>
          <a:p>
            <a:fld id="{79A09FC8-B54D-47FB-9034-F0587B1C3005}" type="slidenum">
              <a:rPr lang="en-US" smtClean="0"/>
              <a:pPr/>
              <a:t>‹#›</a:t>
            </a:fld>
            <a:endParaRPr lang="en-US"/>
          </a:p>
        </p:txBody>
      </p:sp>
      <p:sp>
        <p:nvSpPr>
          <p:cNvPr id="5" name="Program Name Placeholder"/>
          <p:cNvSpPr>
            <a:spLocks noGrp="1"/>
          </p:cNvSpPr>
          <p:nvPr>
            <p:ph type="ftr" sz="quarter" idx="3"/>
          </p:nvPr>
        </p:nvSpPr>
        <p:spPr bwMode="gray">
          <a:xfrm>
            <a:off x="7696200" y="6500561"/>
            <a:ext cx="3884860" cy="123111"/>
          </a:xfrm>
          <a:prstGeom prst="rect">
            <a:avLst/>
          </a:prstGeom>
        </p:spPr>
        <p:txBody>
          <a:bodyPr vert="horz" wrap="none" lIns="0" tIns="0" rIns="0" bIns="0" rtlCol="0" anchor="t" anchorCtr="0">
            <a:noAutofit/>
          </a:bodyPr>
          <a:lstStyle>
            <a:lvl1pPr algn="r">
              <a:defRPr sz="800">
                <a:solidFill>
                  <a:schemeClr val="accent2"/>
                </a:solidFill>
              </a:defRPr>
            </a:lvl1pPr>
          </a:lstStyle>
          <a:p>
            <a:r>
              <a:rPr lang="en-US" smtClean="0"/>
              <a:t>Cardiovascular Roundtable research and analysis. </a:t>
            </a:r>
            <a:endParaRPr lang="en-US" dirty="0"/>
          </a:p>
        </p:txBody>
      </p:sp>
      <p:sp>
        <p:nvSpPr>
          <p:cNvPr id="3" name="Text Placeholder"/>
          <p:cNvSpPr>
            <a:spLocks noGrp="1"/>
          </p:cNvSpPr>
          <p:nvPr>
            <p:ph type="body" idx="1"/>
          </p:nvPr>
        </p:nvSpPr>
        <p:spPr bwMode="gray">
          <a:xfrm>
            <a:off x="4495800" y="1825625"/>
            <a:ext cx="3200400" cy="2693045"/>
          </a:xfrm>
          <a:prstGeom prst="rect">
            <a:avLst/>
          </a:prstGeom>
        </p:spPr>
        <p:txBody>
          <a:bodyPr vert="horz" wrap="square" lIns="0" tIns="0" rIns="0" bIns="0" rtlCol="0">
            <a:sp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sp>
        <p:nvSpPr>
          <p:cNvPr id="2" name="Title Placeholder"/>
          <p:cNvSpPr>
            <a:spLocks noGrp="1"/>
          </p:cNvSpPr>
          <p:nvPr>
            <p:ph type="title"/>
          </p:nvPr>
        </p:nvSpPr>
        <p:spPr bwMode="gray">
          <a:xfrm>
            <a:off x="612775" y="613747"/>
            <a:ext cx="10966450" cy="443198"/>
          </a:xfrm>
          <a:prstGeom prst="rect">
            <a:avLst/>
          </a:prstGeom>
        </p:spPr>
        <p:txBody>
          <a:bodyPr vert="horz" wrap="square" lIns="0" tIns="0" rIns="0" bIns="0" rtlCol="0" anchor="b" anchorCtr="0">
            <a:spAutoFit/>
          </a:bodyPr>
          <a:lstStyle/>
          <a:p>
            <a:r>
              <a:rPr lang="en-US" dirty="0" smtClean="0"/>
              <a:t>Slide title, Arial 32pt, sentence case</a:t>
            </a:r>
            <a:endParaRPr lang="en-US" dirty="0"/>
          </a:p>
        </p:txBody>
      </p:sp>
      <p:sp>
        <p:nvSpPr>
          <p:cNvPr id="10" name="Copyright">
            <a:hlinkClick r:id="rId29"/>
          </p:cNvPr>
          <p:cNvSpPr txBox="1"/>
          <p:nvPr userDrawn="1"/>
        </p:nvSpPr>
        <p:spPr bwMode="gray">
          <a:xfrm>
            <a:off x="1869054" y="6502287"/>
            <a:ext cx="2850773" cy="9233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dirty="0" smtClean="0">
                <a:solidFill>
                  <a:schemeClr val="accent2"/>
                </a:solidFill>
                <a:latin typeface="+mn-lt"/>
                <a:cs typeface="Arial" panose="020B0604020202020204" pitchFamily="34" charset="0"/>
              </a:rPr>
              <a:t>©</a:t>
            </a:r>
            <a:r>
              <a:rPr lang="en-US" sz="600" dirty="0" smtClean="0">
                <a:solidFill>
                  <a:schemeClr val="accent2"/>
                </a:solidFill>
                <a:latin typeface="+mn-lt"/>
              </a:rPr>
              <a:t> 2019 Advisory Board </a:t>
            </a:r>
            <a:r>
              <a:rPr lang="en-US" sz="600" dirty="0" smtClean="0">
                <a:solidFill>
                  <a:schemeClr val="accent2"/>
                </a:solidFill>
                <a:latin typeface="+mn-lt"/>
                <a:cs typeface="Arial" panose="020B0604020202020204" pitchFamily="34" charset="0"/>
              </a:rPr>
              <a:t>• All rights reserved • </a:t>
            </a:r>
            <a:r>
              <a:rPr lang="en-US" sz="600" b="1" dirty="0" smtClean="0">
                <a:solidFill>
                  <a:schemeClr val="accent2"/>
                </a:solidFill>
                <a:latin typeface="+mn-lt"/>
                <a:cs typeface="Arial" panose="020B0604020202020204" pitchFamily="34" charset="0"/>
              </a:rPr>
              <a:t>advisory.com</a:t>
            </a:r>
            <a:endParaRPr lang="en-US" sz="600" b="1" dirty="0">
              <a:solidFill>
                <a:schemeClr val="accent2"/>
              </a:solidFill>
              <a:latin typeface="+mn-lt"/>
            </a:endParaRPr>
          </a:p>
        </p:txBody>
      </p:sp>
    </p:spTree>
    <p:extLst>
      <p:ext uri="{BB962C8B-B14F-4D97-AF65-F5344CB8AC3E}">
        <p14:creationId xmlns:p14="http://schemas.microsoft.com/office/powerpoint/2010/main" val="70967072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3" r:id="rId3"/>
    <p:sldLayoutId id="2147483665" r:id="rId4"/>
    <p:sldLayoutId id="2147483664" r:id="rId5"/>
    <p:sldLayoutId id="2147483662" r:id="rId6"/>
    <p:sldLayoutId id="2147483687" r:id="rId7"/>
    <p:sldLayoutId id="2147483684" r:id="rId8"/>
    <p:sldLayoutId id="2147483667" r:id="rId9"/>
    <p:sldLayoutId id="2147483655" r:id="rId10"/>
    <p:sldLayoutId id="2147483670" r:id="rId11"/>
    <p:sldLayoutId id="2147483671" r:id="rId12"/>
    <p:sldLayoutId id="2147483668" r:id="rId13"/>
    <p:sldLayoutId id="2147483669" r:id="rId14"/>
    <p:sldLayoutId id="2147483673" r:id="rId15"/>
    <p:sldLayoutId id="2147483674" r:id="rId16"/>
    <p:sldLayoutId id="2147483686" r:id="rId17"/>
    <p:sldLayoutId id="2147483685" r:id="rId18"/>
    <p:sldLayoutId id="2147483675"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Lst>
  <p:timing>
    <p:tnLst>
      <p:par>
        <p:cTn id="1" dur="indefinite" restart="never" nodeType="tmRoot"/>
      </p:par>
    </p:tnLst>
  </p:timing>
  <p:hf sldNum="0" hdr="0" dt="0"/>
  <p:txStyles>
    <p:titleStyle>
      <a:lvl1pPr algn="l" defTabSz="914400" rtl="0" eaLnBrk="1" fontAlgn="ctr" latinLnBrk="0" hangingPunct="1">
        <a:lnSpc>
          <a:spcPct val="90000"/>
        </a:lnSpc>
        <a:spcBef>
          <a:spcPct val="0"/>
        </a:spcBef>
        <a:buNone/>
        <a:defRPr sz="3200" kern="1200">
          <a:solidFill>
            <a:schemeClr val="tx1"/>
          </a:solidFill>
          <a:latin typeface="+mj-lt"/>
          <a:ea typeface="+mj-ea"/>
          <a:cs typeface="+mj-cs"/>
        </a:defRPr>
      </a:lvl1pPr>
    </p:titleStyle>
    <p:body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fontAlgn="ctr" latinLnBrk="0" hangingPunct="1">
        <a:defRPr sz="1400" kern="1200">
          <a:solidFill>
            <a:schemeClr val="tx1"/>
          </a:solidFill>
          <a:latin typeface="+mn-lt"/>
          <a:ea typeface="+mn-ea"/>
          <a:cs typeface="+mn-cs"/>
        </a:defRPr>
      </a:lvl1pPr>
      <a:lvl2pPr marL="457200" algn="l" defTabSz="914400" rtl="0" eaLnBrk="1" fontAlgn="ctr" latinLnBrk="0" hangingPunct="1">
        <a:defRPr sz="1400" kern="1200">
          <a:solidFill>
            <a:schemeClr val="tx1"/>
          </a:solidFill>
          <a:latin typeface="+mn-lt"/>
          <a:ea typeface="+mn-ea"/>
          <a:cs typeface="+mn-cs"/>
        </a:defRPr>
      </a:lvl2pPr>
      <a:lvl3pPr marL="914400" algn="l" defTabSz="914400" rtl="0" eaLnBrk="1" fontAlgn="ctr" latinLnBrk="0" hangingPunct="1">
        <a:defRPr sz="1400" kern="1200">
          <a:solidFill>
            <a:schemeClr val="tx1"/>
          </a:solidFill>
          <a:latin typeface="+mn-lt"/>
          <a:ea typeface="+mn-ea"/>
          <a:cs typeface="+mn-cs"/>
        </a:defRPr>
      </a:lvl3pPr>
      <a:lvl4pPr marL="1371600" algn="l" defTabSz="914400" rtl="0" eaLnBrk="1" fontAlgn="ctr" latinLnBrk="0" hangingPunct="1">
        <a:defRPr sz="1400" kern="1200">
          <a:solidFill>
            <a:schemeClr val="tx1"/>
          </a:solidFill>
          <a:latin typeface="+mn-lt"/>
          <a:ea typeface="+mn-ea"/>
          <a:cs typeface="+mn-cs"/>
        </a:defRPr>
      </a:lvl4pPr>
      <a:lvl5pPr marL="1828800" algn="l" defTabSz="914400" rtl="0" eaLnBrk="1" fontAlgn="ctr" latinLnBrk="0" hangingPunct="1">
        <a:defRPr sz="1400" kern="1200">
          <a:solidFill>
            <a:schemeClr val="tx1"/>
          </a:solidFill>
          <a:latin typeface="+mn-lt"/>
          <a:ea typeface="+mn-ea"/>
          <a:cs typeface="+mn-cs"/>
        </a:defRPr>
      </a:lvl5pPr>
      <a:lvl6pPr marL="2286000" algn="l" defTabSz="914400" rtl="0" eaLnBrk="1" fontAlgn="ctr" latinLnBrk="0" hangingPunct="1">
        <a:defRPr sz="1400" kern="1200">
          <a:solidFill>
            <a:schemeClr val="tx1"/>
          </a:solidFill>
          <a:latin typeface="+mn-lt"/>
          <a:ea typeface="+mn-ea"/>
          <a:cs typeface="+mn-cs"/>
        </a:defRPr>
      </a:lvl6pPr>
      <a:lvl7pPr marL="2743200" algn="l" defTabSz="914400" rtl="0" eaLnBrk="1" fontAlgn="ctr" latinLnBrk="0" hangingPunct="1">
        <a:defRPr sz="1400" kern="1200">
          <a:solidFill>
            <a:schemeClr val="tx1"/>
          </a:solidFill>
          <a:latin typeface="+mn-lt"/>
          <a:ea typeface="+mn-ea"/>
          <a:cs typeface="+mn-cs"/>
        </a:defRPr>
      </a:lvl7pPr>
      <a:lvl8pPr marL="3200400" algn="l" defTabSz="914400" rtl="0" eaLnBrk="1" fontAlgn="ctr" latinLnBrk="0" hangingPunct="1">
        <a:defRPr sz="1400" kern="1200">
          <a:solidFill>
            <a:schemeClr val="tx1"/>
          </a:solidFill>
          <a:latin typeface="+mn-lt"/>
          <a:ea typeface="+mn-ea"/>
          <a:cs typeface="+mn-cs"/>
        </a:defRPr>
      </a:lvl8pPr>
      <a:lvl9pPr marL="3657600" algn="l" defTabSz="914400" rtl="0" eaLnBrk="1" fontAlgn="ctr"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6" userDrawn="1">
          <p15:clr>
            <a:srgbClr val="C35EA4"/>
          </p15:clr>
        </p15:guide>
        <p15:guide id="2" pos="7292" userDrawn="1">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image" Target="../media/image18.pn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edhub.ama-assn.org/steps-forward/pages/professional-well-being" TargetMode="External"/><Relationship Id="rId11" Type="http://schemas.openxmlformats.org/officeDocument/2006/relationships/image" Target="../media/image28.png"/><Relationship Id="rId5" Type="http://schemas.openxmlformats.org/officeDocument/2006/relationships/image" Target="../media/image21.pn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21"/>
          </p:nvPr>
        </p:nvSpPr>
        <p:spPr>
          <a:xfrm>
            <a:off x="612775" y="6099587"/>
            <a:ext cx="2159245" cy="215444"/>
          </a:xfrm>
        </p:spPr>
        <p:txBody>
          <a:bodyPr/>
          <a:lstStyle/>
          <a:p>
            <a:r>
              <a:rPr lang="en-US" dirty="0" smtClean="0"/>
              <a:t>Cardiovascular Roundtable</a:t>
            </a:r>
            <a:endParaRPr lang="en-US" dirty="0"/>
          </a:p>
        </p:txBody>
      </p:sp>
      <p:sp>
        <p:nvSpPr>
          <p:cNvPr id="6" name="Title 5"/>
          <p:cNvSpPr>
            <a:spLocks noGrp="1"/>
          </p:cNvSpPr>
          <p:nvPr>
            <p:ph type="title"/>
          </p:nvPr>
        </p:nvSpPr>
        <p:spPr>
          <a:xfrm>
            <a:off x="612775" y="2185457"/>
            <a:ext cx="7315200" cy="1761251"/>
          </a:xfrm>
        </p:spPr>
        <p:txBody>
          <a:bodyPr/>
          <a:lstStyle/>
          <a:p>
            <a:r>
              <a:rPr lang="en-US" dirty="0"/>
              <a:t>Why your CV program should care about physician engagement</a:t>
            </a:r>
          </a:p>
        </p:txBody>
      </p:sp>
    </p:spTree>
    <p:extLst>
      <p:ext uri="{BB962C8B-B14F-4D97-AF65-F5344CB8AC3E}">
        <p14:creationId xmlns:p14="http://schemas.microsoft.com/office/powerpoint/2010/main" val="1560803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737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bwMode="gray">
          <a:xfrm>
            <a:off x="803848" y="2358716"/>
            <a:ext cx="3529709" cy="2798070"/>
          </a:xfrm>
          <a:prstGeom prst="rect">
            <a:avLst/>
          </a:prstGeom>
          <a:noFill/>
          <a:ln w="1905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8" name="Rectangle 7"/>
          <p:cNvSpPr/>
          <p:nvPr/>
        </p:nvSpPr>
        <p:spPr bwMode="gray">
          <a:xfrm>
            <a:off x="392368" y="1991958"/>
            <a:ext cx="1080832" cy="766072"/>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28"/>
          </p:nvPr>
        </p:nvSpPr>
        <p:spPr/>
        <p:txBody>
          <a:bodyPr/>
          <a:lstStyle/>
          <a:p>
            <a:endParaRPr lang="en-US"/>
          </a:p>
        </p:txBody>
      </p:sp>
      <p:sp>
        <p:nvSpPr>
          <p:cNvPr id="3" name="Text Placeholder 2"/>
          <p:cNvSpPr>
            <a:spLocks noGrp="1"/>
          </p:cNvSpPr>
          <p:nvPr>
            <p:ph type="body" sz="quarter" idx="27"/>
          </p:nvPr>
        </p:nvSpPr>
        <p:spPr>
          <a:xfrm>
            <a:off x="10014256" y="6060046"/>
            <a:ext cx="1562174" cy="113742"/>
          </a:xfrm>
        </p:spPr>
        <p:txBody>
          <a:bodyPr/>
          <a:lstStyle/>
          <a:p>
            <a:r>
              <a:rPr lang="en-US" dirty="0" smtClean="0"/>
              <a:t>Source: American Medical Association.</a:t>
            </a:r>
            <a:endParaRPr lang="en-US" dirty="0"/>
          </a:p>
        </p:txBody>
      </p:sp>
      <p:sp>
        <p:nvSpPr>
          <p:cNvPr id="4" name="Text Placeholder 3"/>
          <p:cNvSpPr>
            <a:spLocks noGrp="1"/>
          </p:cNvSpPr>
          <p:nvPr>
            <p:ph type="body" sz="quarter" idx="25"/>
          </p:nvPr>
        </p:nvSpPr>
        <p:spPr>
          <a:xfrm>
            <a:off x="612773" y="1108422"/>
            <a:ext cx="10963656" cy="341632"/>
          </a:xfrm>
        </p:spPr>
        <p:txBody>
          <a:bodyPr/>
          <a:lstStyle/>
          <a:p>
            <a:r>
              <a:rPr lang="en-US" dirty="0" smtClean="0"/>
              <a:t>Goal to improve </a:t>
            </a:r>
            <a:r>
              <a:rPr lang="en-US" dirty="0"/>
              <a:t>physician engagement before it turns into </a:t>
            </a:r>
            <a:r>
              <a:rPr lang="en-US" dirty="0" smtClean="0"/>
              <a:t>burnout</a:t>
            </a:r>
            <a:endParaRPr lang="en-US" dirty="0"/>
          </a:p>
        </p:txBody>
      </p:sp>
      <p:sp>
        <p:nvSpPr>
          <p:cNvPr id="5" name="Title 4"/>
          <p:cNvSpPr>
            <a:spLocks noGrp="1"/>
          </p:cNvSpPr>
          <p:nvPr>
            <p:ph type="title"/>
          </p:nvPr>
        </p:nvSpPr>
        <p:spPr>
          <a:xfrm>
            <a:off x="612773" y="601436"/>
            <a:ext cx="10966450" cy="455509"/>
          </a:xfrm>
        </p:spPr>
        <p:txBody>
          <a:bodyPr/>
          <a:lstStyle/>
          <a:p>
            <a:r>
              <a:rPr lang="en-US" dirty="0" smtClean="0"/>
              <a:t>Defining our terms</a:t>
            </a:r>
            <a:endParaRPr lang="en-US" dirty="0"/>
          </a:p>
        </p:txBody>
      </p:sp>
      <p:sp>
        <p:nvSpPr>
          <p:cNvPr id="6" name="Footer Placeholder 5"/>
          <p:cNvSpPr>
            <a:spLocks noGrp="1"/>
          </p:cNvSpPr>
          <p:nvPr>
            <p:ph type="ftr" sz="quarter" idx="30"/>
          </p:nvPr>
        </p:nvSpPr>
        <p:spPr/>
        <p:txBody>
          <a:bodyPr/>
          <a:lstStyle/>
          <a:p>
            <a:r>
              <a:rPr lang="en-US" dirty="0" smtClean="0"/>
              <a:t>Cardiovascular Roundtable research and analysis. </a:t>
            </a:r>
            <a:endParaRPr lang="en-US" dirty="0"/>
          </a:p>
        </p:txBody>
      </p:sp>
      <p:sp>
        <p:nvSpPr>
          <p:cNvPr id="28" name="Trapezoid 15"/>
          <p:cNvSpPr/>
          <p:nvPr/>
        </p:nvSpPr>
        <p:spPr bwMode="gray">
          <a:xfrm rot="10800000">
            <a:off x="7827053" y="3386216"/>
            <a:ext cx="2733977" cy="1133443"/>
          </a:xfrm>
          <a:custGeom>
            <a:avLst/>
            <a:gdLst>
              <a:gd name="connsiteX0" fmla="*/ 0 w 2501772"/>
              <a:gd name="connsiteY0" fmla="*/ 564078 h 564078"/>
              <a:gd name="connsiteX1" fmla="*/ 294793 w 2501772"/>
              <a:gd name="connsiteY1" fmla="*/ 0 h 564078"/>
              <a:gd name="connsiteX2" fmla="*/ 2206979 w 2501772"/>
              <a:gd name="connsiteY2" fmla="*/ 0 h 564078"/>
              <a:gd name="connsiteX3" fmla="*/ 2501772 w 2501772"/>
              <a:gd name="connsiteY3" fmla="*/ 564078 h 564078"/>
              <a:gd name="connsiteX4" fmla="*/ 0 w 2501772"/>
              <a:gd name="connsiteY4" fmla="*/ 564078 h 564078"/>
              <a:gd name="connsiteX0" fmla="*/ 0 w 2501772"/>
              <a:gd name="connsiteY0" fmla="*/ 564078 h 564078"/>
              <a:gd name="connsiteX1" fmla="*/ 294793 w 2501772"/>
              <a:gd name="connsiteY1" fmla="*/ 0 h 564078"/>
              <a:gd name="connsiteX2" fmla="*/ 2026737 w 2501772"/>
              <a:gd name="connsiteY2" fmla="*/ 0 h 564078"/>
              <a:gd name="connsiteX3" fmla="*/ 2501772 w 2501772"/>
              <a:gd name="connsiteY3" fmla="*/ 564078 h 564078"/>
              <a:gd name="connsiteX4" fmla="*/ 0 w 2501772"/>
              <a:gd name="connsiteY4" fmla="*/ 564078 h 564078"/>
              <a:gd name="connsiteX0" fmla="*/ 0 w 2026987"/>
              <a:gd name="connsiteY0" fmla="*/ 564078 h 564078"/>
              <a:gd name="connsiteX1" fmla="*/ 294793 w 2026987"/>
              <a:gd name="connsiteY1" fmla="*/ 0 h 564078"/>
              <a:gd name="connsiteX2" fmla="*/ 2026737 w 2026987"/>
              <a:gd name="connsiteY2" fmla="*/ 0 h 564078"/>
              <a:gd name="connsiteX3" fmla="*/ 2026987 w 2026987"/>
              <a:gd name="connsiteY3" fmla="*/ 559681 h 564078"/>
              <a:gd name="connsiteX4" fmla="*/ 0 w 2026987"/>
              <a:gd name="connsiteY4" fmla="*/ 564078 h 564078"/>
              <a:gd name="connsiteX0" fmla="*/ 0 w 2026987"/>
              <a:gd name="connsiteY0" fmla="*/ 564078 h 564078"/>
              <a:gd name="connsiteX1" fmla="*/ 388002 w 2026987"/>
              <a:gd name="connsiteY1" fmla="*/ 0 h 564078"/>
              <a:gd name="connsiteX2" fmla="*/ 2026737 w 2026987"/>
              <a:gd name="connsiteY2" fmla="*/ 0 h 564078"/>
              <a:gd name="connsiteX3" fmla="*/ 2026987 w 2026987"/>
              <a:gd name="connsiteY3" fmla="*/ 559681 h 564078"/>
              <a:gd name="connsiteX4" fmla="*/ 0 w 2026987"/>
              <a:gd name="connsiteY4" fmla="*/ 564078 h 564078"/>
              <a:gd name="connsiteX0" fmla="*/ 2026987 w 2151916"/>
              <a:gd name="connsiteY0" fmla="*/ 559681 h 620389"/>
              <a:gd name="connsiteX1" fmla="*/ 0 w 2151916"/>
              <a:gd name="connsiteY1" fmla="*/ 564078 h 620389"/>
              <a:gd name="connsiteX2" fmla="*/ 388002 w 2151916"/>
              <a:gd name="connsiteY2" fmla="*/ 0 h 620389"/>
              <a:gd name="connsiteX3" fmla="*/ 2026737 w 2151916"/>
              <a:gd name="connsiteY3" fmla="*/ 0 h 620389"/>
              <a:gd name="connsiteX4" fmla="*/ 2151916 w 2151916"/>
              <a:gd name="connsiteY4" fmla="*/ 620389 h 620389"/>
              <a:gd name="connsiteX0" fmla="*/ 2026987 w 2176291"/>
              <a:gd name="connsiteY0" fmla="*/ 559681 h 620389"/>
              <a:gd name="connsiteX1" fmla="*/ 0 w 2176291"/>
              <a:gd name="connsiteY1" fmla="*/ 564078 h 620389"/>
              <a:gd name="connsiteX2" fmla="*/ 388002 w 2176291"/>
              <a:gd name="connsiteY2" fmla="*/ 0 h 620389"/>
              <a:gd name="connsiteX3" fmla="*/ 2026737 w 2176291"/>
              <a:gd name="connsiteY3" fmla="*/ 0 h 620389"/>
              <a:gd name="connsiteX4" fmla="*/ 2176291 w 2176291"/>
              <a:gd name="connsiteY4" fmla="*/ 620389 h 620389"/>
              <a:gd name="connsiteX0" fmla="*/ 2026987 w 2026987"/>
              <a:gd name="connsiteY0" fmla="*/ 559681 h 564078"/>
              <a:gd name="connsiteX1" fmla="*/ 0 w 2026987"/>
              <a:gd name="connsiteY1" fmla="*/ 564078 h 564078"/>
              <a:gd name="connsiteX2" fmla="*/ 388002 w 2026987"/>
              <a:gd name="connsiteY2" fmla="*/ 0 h 564078"/>
              <a:gd name="connsiteX3" fmla="*/ 2026737 w 2026987"/>
              <a:gd name="connsiteY3" fmla="*/ 0 h 564078"/>
              <a:gd name="connsiteX0" fmla="*/ 2011752 w 2011752"/>
              <a:gd name="connsiteY0" fmla="*/ 559681 h 564078"/>
              <a:gd name="connsiteX1" fmla="*/ 0 w 2011752"/>
              <a:gd name="connsiteY1" fmla="*/ 564078 h 564078"/>
              <a:gd name="connsiteX2" fmla="*/ 372767 w 2011752"/>
              <a:gd name="connsiteY2" fmla="*/ 0 h 564078"/>
              <a:gd name="connsiteX3" fmla="*/ 2011502 w 2011752"/>
              <a:gd name="connsiteY3" fmla="*/ 0 h 564078"/>
              <a:gd name="connsiteX0" fmla="*/ 1981282 w 1981282"/>
              <a:gd name="connsiteY0" fmla="*/ 559681 h 564078"/>
              <a:gd name="connsiteX1" fmla="*/ 0 w 1981282"/>
              <a:gd name="connsiteY1" fmla="*/ 564078 h 564078"/>
              <a:gd name="connsiteX2" fmla="*/ 342297 w 1981282"/>
              <a:gd name="connsiteY2" fmla="*/ 0 h 564078"/>
              <a:gd name="connsiteX3" fmla="*/ 1981032 w 1981282"/>
              <a:gd name="connsiteY3" fmla="*/ 0 h 564078"/>
              <a:gd name="connsiteX0" fmla="*/ 1986360 w 1986360"/>
              <a:gd name="connsiteY0" fmla="*/ 559681 h 561610"/>
              <a:gd name="connsiteX1" fmla="*/ 0 w 1986360"/>
              <a:gd name="connsiteY1" fmla="*/ 561610 h 561610"/>
              <a:gd name="connsiteX2" fmla="*/ 347375 w 1986360"/>
              <a:gd name="connsiteY2" fmla="*/ 0 h 561610"/>
              <a:gd name="connsiteX3" fmla="*/ 1986110 w 1986360"/>
              <a:gd name="connsiteY3" fmla="*/ 0 h 561610"/>
            </a:gdLst>
            <a:ahLst/>
            <a:cxnLst>
              <a:cxn ang="0">
                <a:pos x="connsiteX0" y="connsiteY0"/>
              </a:cxn>
              <a:cxn ang="0">
                <a:pos x="connsiteX1" y="connsiteY1"/>
              </a:cxn>
              <a:cxn ang="0">
                <a:pos x="connsiteX2" y="connsiteY2"/>
              </a:cxn>
              <a:cxn ang="0">
                <a:pos x="connsiteX3" y="connsiteY3"/>
              </a:cxn>
            </a:cxnLst>
            <a:rect l="l" t="t" r="r" b="b"/>
            <a:pathLst>
              <a:path w="1986360" h="561610">
                <a:moveTo>
                  <a:pt x="1986360" y="559681"/>
                </a:moveTo>
                <a:lnTo>
                  <a:pt x="0" y="561610"/>
                </a:lnTo>
                <a:lnTo>
                  <a:pt x="347375" y="0"/>
                </a:lnTo>
                <a:lnTo>
                  <a:pt x="1986110" y="0"/>
                </a:lnTo>
              </a:path>
            </a:pathLst>
          </a:custGeom>
          <a:noFill/>
          <a:ln w="28575">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a:solidFill>
                <a:schemeClr val="tx1"/>
              </a:solidFill>
            </a:endParaRPr>
          </a:p>
        </p:txBody>
      </p:sp>
      <p:sp>
        <p:nvSpPr>
          <p:cNvPr id="29" name="Trapezoid 16"/>
          <p:cNvSpPr/>
          <p:nvPr/>
        </p:nvSpPr>
        <p:spPr bwMode="gray">
          <a:xfrm rot="10800000">
            <a:off x="7820772" y="4705273"/>
            <a:ext cx="2193484" cy="1133856"/>
          </a:xfrm>
          <a:custGeom>
            <a:avLst/>
            <a:gdLst>
              <a:gd name="connsiteX0" fmla="*/ 0 w 2106416"/>
              <a:gd name="connsiteY0" fmla="*/ 564078 h 564078"/>
              <a:gd name="connsiteX1" fmla="*/ 294793 w 2106416"/>
              <a:gd name="connsiteY1" fmla="*/ 0 h 564078"/>
              <a:gd name="connsiteX2" fmla="*/ 1811623 w 2106416"/>
              <a:gd name="connsiteY2" fmla="*/ 0 h 564078"/>
              <a:gd name="connsiteX3" fmla="*/ 2106416 w 2106416"/>
              <a:gd name="connsiteY3" fmla="*/ 564078 h 564078"/>
              <a:gd name="connsiteX4" fmla="*/ 0 w 2106416"/>
              <a:gd name="connsiteY4" fmla="*/ 564078 h 564078"/>
              <a:gd name="connsiteX0" fmla="*/ 0 w 2106416"/>
              <a:gd name="connsiteY0" fmla="*/ 564078 h 564078"/>
              <a:gd name="connsiteX1" fmla="*/ 294793 w 2106416"/>
              <a:gd name="connsiteY1" fmla="*/ 0 h 564078"/>
              <a:gd name="connsiteX2" fmla="*/ 1600607 w 2106416"/>
              <a:gd name="connsiteY2" fmla="*/ 0 h 564078"/>
              <a:gd name="connsiteX3" fmla="*/ 2106416 w 2106416"/>
              <a:gd name="connsiteY3" fmla="*/ 564078 h 564078"/>
              <a:gd name="connsiteX4" fmla="*/ 0 w 2106416"/>
              <a:gd name="connsiteY4" fmla="*/ 564078 h 564078"/>
              <a:gd name="connsiteX0" fmla="*/ 0 w 1605254"/>
              <a:gd name="connsiteY0" fmla="*/ 564078 h 564078"/>
              <a:gd name="connsiteX1" fmla="*/ 294793 w 1605254"/>
              <a:gd name="connsiteY1" fmla="*/ 0 h 564078"/>
              <a:gd name="connsiteX2" fmla="*/ 1600607 w 1605254"/>
              <a:gd name="connsiteY2" fmla="*/ 0 h 564078"/>
              <a:gd name="connsiteX3" fmla="*/ 1605254 w 1605254"/>
              <a:gd name="connsiteY3" fmla="*/ 564078 h 564078"/>
              <a:gd name="connsiteX4" fmla="*/ 0 w 1605254"/>
              <a:gd name="connsiteY4" fmla="*/ 564078 h 564078"/>
              <a:gd name="connsiteX0" fmla="*/ 0 w 1605254"/>
              <a:gd name="connsiteY0" fmla="*/ 564078 h 564078"/>
              <a:gd name="connsiteX1" fmla="*/ 307283 w 1605254"/>
              <a:gd name="connsiteY1" fmla="*/ 0 h 564078"/>
              <a:gd name="connsiteX2" fmla="*/ 1600607 w 1605254"/>
              <a:gd name="connsiteY2" fmla="*/ 0 h 564078"/>
              <a:gd name="connsiteX3" fmla="*/ 1605254 w 1605254"/>
              <a:gd name="connsiteY3" fmla="*/ 564078 h 564078"/>
              <a:gd name="connsiteX4" fmla="*/ 0 w 1605254"/>
              <a:gd name="connsiteY4" fmla="*/ 564078 h 564078"/>
              <a:gd name="connsiteX0" fmla="*/ 1605254 w 1707668"/>
              <a:gd name="connsiteY0" fmla="*/ 564078 h 610146"/>
              <a:gd name="connsiteX1" fmla="*/ 0 w 1707668"/>
              <a:gd name="connsiteY1" fmla="*/ 564078 h 610146"/>
              <a:gd name="connsiteX2" fmla="*/ 307283 w 1707668"/>
              <a:gd name="connsiteY2" fmla="*/ 0 h 610146"/>
              <a:gd name="connsiteX3" fmla="*/ 1600607 w 1707668"/>
              <a:gd name="connsiteY3" fmla="*/ 0 h 610146"/>
              <a:gd name="connsiteX4" fmla="*/ 1707668 w 1707668"/>
              <a:gd name="connsiteY4" fmla="*/ 610146 h 610146"/>
              <a:gd name="connsiteX0" fmla="*/ 1605254 w 1605254"/>
              <a:gd name="connsiteY0" fmla="*/ 564078 h 564078"/>
              <a:gd name="connsiteX1" fmla="*/ 0 w 1605254"/>
              <a:gd name="connsiteY1" fmla="*/ 564078 h 564078"/>
              <a:gd name="connsiteX2" fmla="*/ 307283 w 1605254"/>
              <a:gd name="connsiteY2" fmla="*/ 0 h 564078"/>
              <a:gd name="connsiteX3" fmla="*/ 1600607 w 1605254"/>
              <a:gd name="connsiteY3" fmla="*/ 0 h 564078"/>
              <a:gd name="connsiteX0" fmla="*/ 1605254 w 1605254"/>
              <a:gd name="connsiteY0" fmla="*/ 564078 h 564318"/>
              <a:gd name="connsiteX1" fmla="*/ 1298999 w 1605254"/>
              <a:gd name="connsiteY1" fmla="*/ 564318 h 564318"/>
              <a:gd name="connsiteX2" fmla="*/ 0 w 1605254"/>
              <a:gd name="connsiteY2" fmla="*/ 564078 h 564318"/>
              <a:gd name="connsiteX3" fmla="*/ 307283 w 1605254"/>
              <a:gd name="connsiteY3" fmla="*/ 0 h 564318"/>
              <a:gd name="connsiteX4" fmla="*/ 1600607 w 1605254"/>
              <a:gd name="connsiteY4" fmla="*/ 0 h 564318"/>
              <a:gd name="connsiteX0" fmla="*/ 1605254 w 1605254"/>
              <a:gd name="connsiteY0" fmla="*/ 564078 h 564318"/>
              <a:gd name="connsiteX1" fmla="*/ 1298999 w 1605254"/>
              <a:gd name="connsiteY1" fmla="*/ 564318 h 564318"/>
              <a:gd name="connsiteX2" fmla="*/ 0 w 1605254"/>
              <a:gd name="connsiteY2" fmla="*/ 564078 h 564318"/>
              <a:gd name="connsiteX3" fmla="*/ 307283 w 1605254"/>
              <a:gd name="connsiteY3" fmla="*/ 0 h 564318"/>
              <a:gd name="connsiteX4" fmla="*/ 1309186 w 1605254"/>
              <a:gd name="connsiteY4" fmla="*/ 0 h 564318"/>
              <a:gd name="connsiteX0" fmla="*/ 1298999 w 1309186"/>
              <a:gd name="connsiteY0" fmla="*/ 564318 h 564318"/>
              <a:gd name="connsiteX1" fmla="*/ 0 w 1309186"/>
              <a:gd name="connsiteY1" fmla="*/ 564078 h 564318"/>
              <a:gd name="connsiteX2" fmla="*/ 307283 w 1309186"/>
              <a:gd name="connsiteY2" fmla="*/ 0 h 564318"/>
              <a:gd name="connsiteX3" fmla="*/ 1309186 w 1309186"/>
              <a:gd name="connsiteY3" fmla="*/ 0 h 564318"/>
            </a:gdLst>
            <a:ahLst/>
            <a:cxnLst>
              <a:cxn ang="0">
                <a:pos x="connsiteX0" y="connsiteY0"/>
              </a:cxn>
              <a:cxn ang="0">
                <a:pos x="connsiteX1" y="connsiteY1"/>
              </a:cxn>
              <a:cxn ang="0">
                <a:pos x="connsiteX2" y="connsiteY2"/>
              </a:cxn>
              <a:cxn ang="0">
                <a:pos x="connsiteX3" y="connsiteY3"/>
              </a:cxn>
            </a:cxnLst>
            <a:rect l="l" t="t" r="r" b="b"/>
            <a:pathLst>
              <a:path w="1309186" h="564318">
                <a:moveTo>
                  <a:pt x="1298999" y="564318"/>
                </a:moveTo>
                <a:lnTo>
                  <a:pt x="0" y="564078"/>
                </a:lnTo>
                <a:lnTo>
                  <a:pt x="307283" y="0"/>
                </a:lnTo>
                <a:lnTo>
                  <a:pt x="1309186" y="0"/>
                </a:lnTo>
              </a:path>
            </a:pathLst>
          </a:custGeom>
          <a:noFill/>
          <a:ln w="28575">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a:solidFill>
                <a:schemeClr val="tx1"/>
              </a:solidFill>
            </a:endParaRPr>
          </a:p>
        </p:txBody>
      </p:sp>
      <p:sp>
        <p:nvSpPr>
          <p:cNvPr id="30" name="Isosceles Triangle 29"/>
          <p:cNvSpPr/>
          <p:nvPr/>
        </p:nvSpPr>
        <p:spPr bwMode="gray">
          <a:xfrm rot="10800000">
            <a:off x="8475275" y="2082402"/>
            <a:ext cx="328926" cy="151593"/>
          </a:xfrm>
          <a:prstGeom prst="triangle">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dirty="0">
              <a:solidFill>
                <a:schemeClr val="tx1"/>
              </a:solidFill>
            </a:endParaRPr>
          </a:p>
        </p:txBody>
      </p:sp>
      <p:sp>
        <p:nvSpPr>
          <p:cNvPr id="31" name="Isosceles Triangle 30"/>
          <p:cNvSpPr/>
          <p:nvPr/>
        </p:nvSpPr>
        <p:spPr bwMode="gray">
          <a:xfrm rot="10800000">
            <a:off x="8503672" y="3400268"/>
            <a:ext cx="328926" cy="151593"/>
          </a:xfrm>
          <a:prstGeom prst="triangle">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dirty="0">
              <a:solidFill>
                <a:schemeClr val="tx1"/>
              </a:solidFill>
            </a:endParaRPr>
          </a:p>
        </p:txBody>
      </p:sp>
      <p:sp>
        <p:nvSpPr>
          <p:cNvPr id="32" name="Isosceles Triangle 31"/>
          <p:cNvSpPr/>
          <p:nvPr/>
        </p:nvSpPr>
        <p:spPr bwMode="gray">
          <a:xfrm rot="10800000">
            <a:off x="8503671" y="4715326"/>
            <a:ext cx="328926" cy="151593"/>
          </a:xfrm>
          <a:prstGeom prst="triangle">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dirty="0">
              <a:solidFill>
                <a:schemeClr val="tx1"/>
              </a:solidFill>
            </a:endParaRPr>
          </a:p>
        </p:txBody>
      </p:sp>
      <p:sp>
        <p:nvSpPr>
          <p:cNvPr id="33" name="Trapezoid 15"/>
          <p:cNvSpPr/>
          <p:nvPr/>
        </p:nvSpPr>
        <p:spPr bwMode="gray">
          <a:xfrm rot="10800000">
            <a:off x="7779229" y="2069446"/>
            <a:ext cx="3337560" cy="1118114"/>
          </a:xfrm>
          <a:custGeom>
            <a:avLst/>
            <a:gdLst>
              <a:gd name="connsiteX0" fmla="*/ 0 w 2501772"/>
              <a:gd name="connsiteY0" fmla="*/ 564078 h 564078"/>
              <a:gd name="connsiteX1" fmla="*/ 294793 w 2501772"/>
              <a:gd name="connsiteY1" fmla="*/ 0 h 564078"/>
              <a:gd name="connsiteX2" fmla="*/ 2206979 w 2501772"/>
              <a:gd name="connsiteY2" fmla="*/ 0 h 564078"/>
              <a:gd name="connsiteX3" fmla="*/ 2501772 w 2501772"/>
              <a:gd name="connsiteY3" fmla="*/ 564078 h 564078"/>
              <a:gd name="connsiteX4" fmla="*/ 0 w 2501772"/>
              <a:gd name="connsiteY4" fmla="*/ 564078 h 564078"/>
              <a:gd name="connsiteX0" fmla="*/ 0 w 2501772"/>
              <a:gd name="connsiteY0" fmla="*/ 564078 h 564078"/>
              <a:gd name="connsiteX1" fmla="*/ 294793 w 2501772"/>
              <a:gd name="connsiteY1" fmla="*/ 0 h 564078"/>
              <a:gd name="connsiteX2" fmla="*/ 2026737 w 2501772"/>
              <a:gd name="connsiteY2" fmla="*/ 0 h 564078"/>
              <a:gd name="connsiteX3" fmla="*/ 2501772 w 2501772"/>
              <a:gd name="connsiteY3" fmla="*/ 564078 h 564078"/>
              <a:gd name="connsiteX4" fmla="*/ 0 w 2501772"/>
              <a:gd name="connsiteY4" fmla="*/ 564078 h 564078"/>
              <a:gd name="connsiteX0" fmla="*/ 0 w 2026987"/>
              <a:gd name="connsiteY0" fmla="*/ 564078 h 564078"/>
              <a:gd name="connsiteX1" fmla="*/ 294793 w 2026987"/>
              <a:gd name="connsiteY1" fmla="*/ 0 h 564078"/>
              <a:gd name="connsiteX2" fmla="*/ 2026737 w 2026987"/>
              <a:gd name="connsiteY2" fmla="*/ 0 h 564078"/>
              <a:gd name="connsiteX3" fmla="*/ 2026987 w 2026987"/>
              <a:gd name="connsiteY3" fmla="*/ 559681 h 564078"/>
              <a:gd name="connsiteX4" fmla="*/ 0 w 2026987"/>
              <a:gd name="connsiteY4" fmla="*/ 564078 h 564078"/>
              <a:gd name="connsiteX0" fmla="*/ 0 w 2026987"/>
              <a:gd name="connsiteY0" fmla="*/ 564078 h 564078"/>
              <a:gd name="connsiteX1" fmla="*/ 388002 w 2026987"/>
              <a:gd name="connsiteY1" fmla="*/ 0 h 564078"/>
              <a:gd name="connsiteX2" fmla="*/ 2026737 w 2026987"/>
              <a:gd name="connsiteY2" fmla="*/ 0 h 564078"/>
              <a:gd name="connsiteX3" fmla="*/ 2026987 w 2026987"/>
              <a:gd name="connsiteY3" fmla="*/ 559681 h 564078"/>
              <a:gd name="connsiteX4" fmla="*/ 0 w 2026987"/>
              <a:gd name="connsiteY4" fmla="*/ 564078 h 564078"/>
              <a:gd name="connsiteX0" fmla="*/ 2026987 w 2151916"/>
              <a:gd name="connsiteY0" fmla="*/ 559681 h 620389"/>
              <a:gd name="connsiteX1" fmla="*/ 0 w 2151916"/>
              <a:gd name="connsiteY1" fmla="*/ 564078 h 620389"/>
              <a:gd name="connsiteX2" fmla="*/ 388002 w 2151916"/>
              <a:gd name="connsiteY2" fmla="*/ 0 h 620389"/>
              <a:gd name="connsiteX3" fmla="*/ 2026737 w 2151916"/>
              <a:gd name="connsiteY3" fmla="*/ 0 h 620389"/>
              <a:gd name="connsiteX4" fmla="*/ 2151916 w 2151916"/>
              <a:gd name="connsiteY4" fmla="*/ 620389 h 620389"/>
              <a:gd name="connsiteX0" fmla="*/ 2026987 w 2176291"/>
              <a:gd name="connsiteY0" fmla="*/ 559681 h 620389"/>
              <a:gd name="connsiteX1" fmla="*/ 0 w 2176291"/>
              <a:gd name="connsiteY1" fmla="*/ 564078 h 620389"/>
              <a:gd name="connsiteX2" fmla="*/ 388002 w 2176291"/>
              <a:gd name="connsiteY2" fmla="*/ 0 h 620389"/>
              <a:gd name="connsiteX3" fmla="*/ 2026737 w 2176291"/>
              <a:gd name="connsiteY3" fmla="*/ 0 h 620389"/>
              <a:gd name="connsiteX4" fmla="*/ 2176291 w 2176291"/>
              <a:gd name="connsiteY4" fmla="*/ 620389 h 620389"/>
              <a:gd name="connsiteX0" fmla="*/ 2026987 w 2026987"/>
              <a:gd name="connsiteY0" fmla="*/ 559681 h 564078"/>
              <a:gd name="connsiteX1" fmla="*/ 0 w 2026987"/>
              <a:gd name="connsiteY1" fmla="*/ 564078 h 564078"/>
              <a:gd name="connsiteX2" fmla="*/ 388002 w 2026987"/>
              <a:gd name="connsiteY2" fmla="*/ 0 h 564078"/>
              <a:gd name="connsiteX3" fmla="*/ 2026737 w 2026987"/>
              <a:gd name="connsiteY3" fmla="*/ 0 h 564078"/>
              <a:gd name="connsiteX0" fmla="*/ 2484042 w 2484042"/>
              <a:gd name="connsiteY0" fmla="*/ 559681 h 564078"/>
              <a:gd name="connsiteX1" fmla="*/ 0 w 2484042"/>
              <a:gd name="connsiteY1" fmla="*/ 564078 h 564078"/>
              <a:gd name="connsiteX2" fmla="*/ 388002 w 2484042"/>
              <a:gd name="connsiteY2" fmla="*/ 0 h 564078"/>
              <a:gd name="connsiteX3" fmla="*/ 2026737 w 2484042"/>
              <a:gd name="connsiteY3" fmla="*/ 0 h 564078"/>
              <a:gd name="connsiteX0" fmla="*/ 2484042 w 2484042"/>
              <a:gd name="connsiteY0" fmla="*/ 559681 h 564078"/>
              <a:gd name="connsiteX1" fmla="*/ 0 w 2484042"/>
              <a:gd name="connsiteY1" fmla="*/ 564078 h 564078"/>
              <a:gd name="connsiteX2" fmla="*/ 388002 w 2484042"/>
              <a:gd name="connsiteY2" fmla="*/ 0 h 564078"/>
              <a:gd name="connsiteX3" fmla="*/ 2422852 w 2484042"/>
              <a:gd name="connsiteY3" fmla="*/ 0 h 564078"/>
              <a:gd name="connsiteX0" fmla="*/ 2484042 w 2484042"/>
              <a:gd name="connsiteY0" fmla="*/ 559681 h 564078"/>
              <a:gd name="connsiteX1" fmla="*/ 0 w 2484042"/>
              <a:gd name="connsiteY1" fmla="*/ 564078 h 564078"/>
              <a:gd name="connsiteX2" fmla="*/ 388002 w 2484042"/>
              <a:gd name="connsiteY2" fmla="*/ 0 h 564078"/>
              <a:gd name="connsiteX3" fmla="*/ 2447229 w 2484042"/>
              <a:gd name="connsiteY3" fmla="*/ 0 h 564078"/>
            </a:gdLst>
            <a:ahLst/>
            <a:cxnLst>
              <a:cxn ang="0">
                <a:pos x="connsiteX0" y="connsiteY0"/>
              </a:cxn>
              <a:cxn ang="0">
                <a:pos x="connsiteX1" y="connsiteY1"/>
              </a:cxn>
              <a:cxn ang="0">
                <a:pos x="connsiteX2" y="connsiteY2"/>
              </a:cxn>
              <a:cxn ang="0">
                <a:pos x="connsiteX3" y="connsiteY3"/>
              </a:cxn>
            </a:cxnLst>
            <a:rect l="l" t="t" r="r" b="b"/>
            <a:pathLst>
              <a:path w="2484042" h="564078">
                <a:moveTo>
                  <a:pt x="2484042" y="559681"/>
                </a:moveTo>
                <a:lnTo>
                  <a:pt x="0" y="564078"/>
                </a:lnTo>
                <a:lnTo>
                  <a:pt x="388002" y="0"/>
                </a:lnTo>
                <a:lnTo>
                  <a:pt x="2447229" y="0"/>
                </a:lnTo>
              </a:path>
            </a:pathLst>
          </a:custGeom>
          <a:noFill/>
          <a:ln w="28575">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0629" tIns="65314" rIns="130629" bIns="65314" numCol="1" spcCol="0" rtlCol="0" fromWordArt="0" anchor="t" anchorCtr="0" forceAA="0" compatLnSpc="1">
            <a:prstTxWarp prst="textNoShape">
              <a:avLst/>
            </a:prstTxWarp>
            <a:noAutofit/>
          </a:bodyPr>
          <a:lstStyle/>
          <a:p>
            <a:pPr algn="ctr">
              <a:spcBef>
                <a:spcPts val="714"/>
              </a:spcBef>
            </a:pPr>
            <a:endParaRPr lang="en-US" sz="1429">
              <a:solidFill>
                <a:schemeClr val="tx1"/>
              </a:solidFill>
            </a:endParaRPr>
          </a:p>
        </p:txBody>
      </p:sp>
      <p:sp>
        <p:nvSpPr>
          <p:cNvPr id="35" name="Text Placeholder"/>
          <p:cNvSpPr txBox="1">
            <a:spLocks/>
          </p:cNvSpPr>
          <p:nvPr/>
        </p:nvSpPr>
        <p:spPr bwMode="gray">
          <a:xfrm>
            <a:off x="8465122" y="2510399"/>
            <a:ext cx="1825581" cy="230832"/>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dirty="0" smtClean="0"/>
              <a:t>Dissatisfaction</a:t>
            </a:r>
            <a:endParaRPr lang="en-US" dirty="0"/>
          </a:p>
        </p:txBody>
      </p:sp>
      <p:sp>
        <p:nvSpPr>
          <p:cNvPr id="36" name="Text Placeholder"/>
          <p:cNvSpPr txBox="1">
            <a:spLocks/>
          </p:cNvSpPr>
          <p:nvPr/>
        </p:nvSpPr>
        <p:spPr bwMode="gray">
          <a:xfrm>
            <a:off x="8465122" y="3846525"/>
            <a:ext cx="1697990" cy="230832"/>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dirty="0" smtClean="0"/>
              <a:t>Disengagement</a:t>
            </a:r>
            <a:endParaRPr lang="en-US" dirty="0"/>
          </a:p>
        </p:txBody>
      </p:sp>
      <p:sp>
        <p:nvSpPr>
          <p:cNvPr id="37" name="Text Placeholder"/>
          <p:cNvSpPr txBox="1">
            <a:spLocks/>
          </p:cNvSpPr>
          <p:nvPr/>
        </p:nvSpPr>
        <p:spPr bwMode="gray">
          <a:xfrm>
            <a:off x="8465122" y="5156785"/>
            <a:ext cx="1549134" cy="230832"/>
          </a:xfrm>
          <a:prstGeom prst="rect">
            <a:avLst/>
          </a:prstGeom>
        </p:spPr>
        <p:txBody>
          <a:bodyPr vert="horz" wrap="square" lIns="0" tIns="0" rIns="0" bIns="0" rtlCol="0">
            <a:spAutoFit/>
          </a:bodyPr>
          <a:lstStyle>
            <a:lvl1pPr marL="171450"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1pPr>
            <a:lvl2pPr marL="3444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2pPr>
            <a:lvl3pPr marL="515938"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3pPr>
            <a:lvl4pPr marL="687388" indent="-168275"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4pPr>
            <a:lvl5pPr marL="860425"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baseline="0">
                <a:solidFill>
                  <a:schemeClr val="tx1"/>
                </a:solidFill>
                <a:latin typeface="+mn-lt"/>
                <a:ea typeface="+mn-ea"/>
                <a:cs typeface="+mn-cs"/>
              </a:defRPr>
            </a:lvl5pPr>
            <a:lvl6pPr marL="103187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6pPr>
            <a:lvl7pPr marL="1203325" indent="-171450"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7pPr>
            <a:lvl8pPr marL="1376363" indent="-173038"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8pPr>
            <a:lvl9pPr marL="1539875" indent="-163513" algn="l" defTabSz="914400" rtl="0" eaLnBrk="1" fontAlgn="ctr" latinLnBrk="0" hangingPunct="1">
              <a:lnSpc>
                <a:spcPct val="100000"/>
              </a:lnSpc>
              <a:spcBef>
                <a:spcPts val="600"/>
              </a:spcBef>
              <a:buClr>
                <a:schemeClr val="accent6"/>
              </a:buClr>
              <a:buFont typeface="Arial" panose="020B0604020202020204" pitchFamily="34" charset="0"/>
              <a:buChar char="•"/>
              <a:defRPr sz="1500" kern="1200">
                <a:solidFill>
                  <a:schemeClr val="tx1"/>
                </a:solidFill>
                <a:latin typeface="+mn-lt"/>
                <a:ea typeface="+mn-ea"/>
                <a:cs typeface="+mn-cs"/>
              </a:defRPr>
            </a:lvl9pPr>
          </a:lstStyle>
          <a:p>
            <a:pPr marL="0" indent="0">
              <a:buNone/>
            </a:pPr>
            <a:r>
              <a:rPr lang="en-US" dirty="0" smtClean="0"/>
              <a:t>Burnout</a:t>
            </a:r>
            <a:endParaRPr lang="en-US" dirty="0"/>
          </a:p>
        </p:txBody>
      </p:sp>
      <p:sp>
        <p:nvSpPr>
          <p:cNvPr id="41" name="Rectangle 40"/>
          <p:cNvSpPr/>
          <p:nvPr/>
        </p:nvSpPr>
        <p:spPr bwMode="gray">
          <a:xfrm flipH="1">
            <a:off x="7662504" y="2135977"/>
            <a:ext cx="54864" cy="1005840"/>
          </a:xfrm>
          <a:prstGeom prst="rect">
            <a:avLst/>
          </a:prstGeom>
          <a:solidFill>
            <a:schemeClr val="accent2"/>
          </a:solidFill>
          <a:ln w="127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tx1"/>
              </a:solidFill>
            </a:endParaRPr>
          </a:p>
        </p:txBody>
      </p:sp>
      <p:cxnSp>
        <p:nvCxnSpPr>
          <p:cNvPr id="42" name="Straight Connector 41"/>
          <p:cNvCxnSpPr/>
          <p:nvPr/>
        </p:nvCxnSpPr>
        <p:spPr bwMode="gray">
          <a:xfrm>
            <a:off x="7388184" y="2638897"/>
            <a:ext cx="310896" cy="0"/>
          </a:xfrm>
          <a:prstGeom prst="line">
            <a:avLst/>
          </a:prstGeom>
          <a:ln w="19050">
            <a:solidFill>
              <a:schemeClr val="accent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3" name="Title 1"/>
          <p:cNvSpPr txBox="1">
            <a:spLocks/>
          </p:cNvSpPr>
          <p:nvPr/>
        </p:nvSpPr>
        <p:spPr bwMode="gray">
          <a:xfrm>
            <a:off x="5062672" y="2510399"/>
            <a:ext cx="2188352" cy="230832"/>
          </a:xfrm>
          <a:prstGeom prst="rect">
            <a:avLst/>
          </a:prstGeom>
          <a:noFill/>
        </p:spPr>
        <p:txBody>
          <a:bodyPr vert="horz" wrap="square" lIns="0" tIns="0" rIns="0" bIns="0" rtlCol="0">
            <a:spAutoFit/>
          </a:bodyPr>
          <a:lstStyle>
            <a:lvl1pPr indent="-114300">
              <a:spcBef>
                <a:spcPts val="500"/>
              </a:spcBef>
              <a:buSzPct val="100000"/>
              <a:buFont typeface="Arial" panose="020B0604020202020204" pitchFamily="34" charset="0"/>
              <a:buChar char="•"/>
              <a:defRPr sz="1200">
                <a:solidFill>
                  <a:schemeClr val="bg1"/>
                </a:solidFill>
                <a:latin typeface="+mj-lt"/>
              </a:defRPr>
            </a:lvl1pPr>
            <a:lvl2pPr marL="228600" indent="-114300">
              <a:spcBef>
                <a:spcPts val="500"/>
              </a:spcBef>
              <a:buFont typeface="Verdana" panose="020B0604030504040204" pitchFamily="34" charset="0"/>
              <a:buChar char="–"/>
              <a:defRPr sz="900"/>
            </a:lvl2pPr>
            <a:lvl3pPr marL="342900" indent="-114300">
              <a:spcBef>
                <a:spcPts val="500"/>
              </a:spcBef>
              <a:buSzPct val="100000"/>
              <a:buFont typeface="Arial" panose="020B0604020202020204" pitchFamily="34" charset="0"/>
              <a:buChar char="•"/>
              <a:defRPr sz="900"/>
            </a:lvl3pPr>
            <a:lvl4pPr marL="457200" indent="-114300">
              <a:spcBef>
                <a:spcPts val="500"/>
              </a:spcBef>
              <a:buFont typeface="Verdana" panose="020B0604030504040204" pitchFamily="34" charset="0"/>
              <a:buChar char="–"/>
              <a:defRPr sz="900"/>
            </a:lvl4pPr>
            <a:lvl5pPr marL="571500" indent="-114300">
              <a:spcBef>
                <a:spcPts val="500"/>
              </a:spcBef>
              <a:buSzPct val="100000"/>
              <a:buFont typeface="Arial" panose="020B0604020202020204" pitchFamily="34" charset="0"/>
              <a:buChar char="•"/>
              <a:defRPr sz="900" baseline="0"/>
            </a:lvl5pPr>
            <a:lvl6pPr marL="687388" indent="-117475">
              <a:spcBef>
                <a:spcPts val="500"/>
              </a:spcBef>
              <a:buFont typeface="Verdana" panose="020B0604030504040204" pitchFamily="34" charset="0"/>
              <a:buChar char="–"/>
              <a:defRPr sz="900"/>
            </a:lvl6pPr>
            <a:lvl7pPr marL="801688" indent="-112713">
              <a:spcBef>
                <a:spcPts val="500"/>
              </a:spcBef>
              <a:buSzPct val="100000"/>
              <a:buFont typeface="Arial" panose="020B0604020202020204" pitchFamily="34" charset="0"/>
              <a:buChar char="•"/>
              <a:defRPr sz="900" baseline="0"/>
            </a:lvl7pPr>
            <a:lvl8pPr marL="914400" indent="-112713">
              <a:spcBef>
                <a:spcPts val="500"/>
              </a:spcBef>
              <a:buFont typeface="Verdana" panose="020B0604030504040204" pitchFamily="34" charset="0"/>
              <a:buChar char="–"/>
              <a:defRPr sz="900" baseline="0"/>
            </a:lvl8pPr>
            <a:lvl9pPr marL="1028700" indent="-114300">
              <a:spcBef>
                <a:spcPts val="500"/>
              </a:spcBef>
              <a:buClr>
                <a:schemeClr val="tx1"/>
              </a:buClr>
              <a:buSzPct val="100000"/>
              <a:buFont typeface="Arial" panose="020B0604020202020204" pitchFamily="34" charset="0"/>
              <a:buChar char="•"/>
              <a:defRPr sz="900" baseline="0"/>
            </a:lvl9pPr>
          </a:lstStyle>
          <a:p>
            <a:pPr indent="0" algn="r">
              <a:spcBef>
                <a:spcPts val="0"/>
              </a:spcBef>
              <a:buNone/>
            </a:pPr>
            <a:r>
              <a:rPr lang="en-US" sz="1500" b="1" dirty="0" smtClean="0">
                <a:solidFill>
                  <a:schemeClr val="tx1"/>
                </a:solidFill>
                <a:latin typeface="+mn-lt"/>
              </a:rPr>
              <a:t>“I don’t like this”</a:t>
            </a:r>
          </a:p>
        </p:txBody>
      </p:sp>
      <p:sp>
        <p:nvSpPr>
          <p:cNvPr id="44" name="Text Placeholder 2"/>
          <p:cNvSpPr txBox="1">
            <a:spLocks/>
          </p:cNvSpPr>
          <p:nvPr/>
        </p:nvSpPr>
        <p:spPr bwMode="gray">
          <a:xfrm>
            <a:off x="4756347" y="3846525"/>
            <a:ext cx="2494677" cy="230832"/>
          </a:xfrm>
          <a:prstGeom prst="rect">
            <a:avLst/>
          </a:prstGeom>
          <a:noFill/>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lgn="r">
              <a:spcBef>
                <a:spcPts val="0"/>
              </a:spcBef>
              <a:buFont typeface="Arial" pitchFamily="34" charset="0"/>
              <a:buNone/>
            </a:pPr>
            <a:r>
              <a:rPr lang="en-US" sz="1500" b="1" dirty="0" smtClean="0"/>
              <a:t>“I don’t want to do this”</a:t>
            </a:r>
          </a:p>
        </p:txBody>
      </p:sp>
      <p:sp>
        <p:nvSpPr>
          <p:cNvPr id="45" name="Text Placeholder 3"/>
          <p:cNvSpPr txBox="1">
            <a:spLocks/>
          </p:cNvSpPr>
          <p:nvPr/>
        </p:nvSpPr>
        <p:spPr bwMode="gray">
          <a:xfrm>
            <a:off x="4676504" y="5156785"/>
            <a:ext cx="2574520" cy="230832"/>
          </a:xfrm>
          <a:prstGeom prst="rect">
            <a:avLst/>
          </a:prstGeom>
          <a:noFill/>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lgn="r">
              <a:spcBef>
                <a:spcPts val="0"/>
              </a:spcBef>
              <a:buFont typeface="Arial" pitchFamily="34" charset="0"/>
              <a:buNone/>
            </a:pPr>
            <a:r>
              <a:rPr lang="en-US" sz="1500" b="1" dirty="0" smtClean="0"/>
              <a:t>“I can’t do this”</a:t>
            </a:r>
          </a:p>
        </p:txBody>
      </p:sp>
      <p:sp>
        <p:nvSpPr>
          <p:cNvPr id="46" name="Rectangle 45"/>
          <p:cNvSpPr/>
          <p:nvPr/>
        </p:nvSpPr>
        <p:spPr bwMode="gray">
          <a:xfrm flipH="1">
            <a:off x="7662504" y="3472387"/>
            <a:ext cx="54864" cy="1005840"/>
          </a:xfrm>
          <a:prstGeom prst="rect">
            <a:avLst/>
          </a:prstGeom>
          <a:solidFill>
            <a:schemeClr val="accent3"/>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tx1"/>
              </a:solidFill>
            </a:endParaRPr>
          </a:p>
        </p:txBody>
      </p:sp>
      <p:cxnSp>
        <p:nvCxnSpPr>
          <p:cNvPr id="47" name="Straight Connector 46"/>
          <p:cNvCxnSpPr/>
          <p:nvPr/>
        </p:nvCxnSpPr>
        <p:spPr bwMode="gray">
          <a:xfrm>
            <a:off x="7369896" y="3961941"/>
            <a:ext cx="310896" cy="0"/>
          </a:xfrm>
          <a:prstGeom prst="line">
            <a:avLst/>
          </a:prstGeom>
          <a:ln w="190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bwMode="gray">
          <a:xfrm flipH="1">
            <a:off x="7662504" y="4766757"/>
            <a:ext cx="54864" cy="1005840"/>
          </a:xfrm>
          <a:prstGeom prst="rect">
            <a:avLst/>
          </a:prstGeom>
          <a:solidFill>
            <a:schemeClr val="accent6"/>
          </a:solid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tx1"/>
              </a:solidFill>
            </a:endParaRPr>
          </a:p>
        </p:txBody>
      </p:sp>
      <p:cxnSp>
        <p:nvCxnSpPr>
          <p:cNvPr id="49" name="Straight Connector 48"/>
          <p:cNvCxnSpPr/>
          <p:nvPr/>
        </p:nvCxnSpPr>
        <p:spPr bwMode="gray">
          <a:xfrm>
            <a:off x="7371957" y="5272201"/>
            <a:ext cx="310896" cy="0"/>
          </a:xfrm>
          <a:prstGeom prst="line">
            <a:avLst/>
          </a:prstGeom>
          <a:ln w="1905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bwMode="gray">
          <a:xfrm>
            <a:off x="1021018" y="2829499"/>
            <a:ext cx="3144582" cy="1615827"/>
          </a:xfrm>
          <a:prstGeom prst="rect">
            <a:avLst/>
          </a:prstGeom>
          <a:noFill/>
        </p:spPr>
        <p:txBody>
          <a:bodyPr wrap="square" lIns="0" tIns="0" rIns="0" bIns="0" numCol="1" rtlCol="0">
            <a:spAutoFit/>
          </a:bodyPr>
          <a:lstStyle/>
          <a:p>
            <a:pPr>
              <a:spcBef>
                <a:spcPts val="500"/>
              </a:spcBef>
            </a:pPr>
            <a:r>
              <a:rPr lang="en-US" sz="1500" b="1" u="sng" dirty="0" smtClean="0"/>
              <a:t>Physician burnout</a:t>
            </a:r>
            <a:r>
              <a:rPr lang="en-US" sz="1500" dirty="0"/>
              <a:t>:</a:t>
            </a:r>
            <a:r>
              <a:rPr lang="en-US" sz="1500" dirty="0" smtClean="0"/>
              <a:t> a long-term stress reaction characterized by </a:t>
            </a:r>
            <a:r>
              <a:rPr lang="en-US" sz="1500" b="1" dirty="0" smtClean="0"/>
              <a:t>depersonalization</a:t>
            </a:r>
            <a:r>
              <a:rPr lang="en-US" sz="1500" dirty="0" smtClean="0"/>
              <a:t>, including cynical or negative attitudes toward patients, </a:t>
            </a:r>
            <a:r>
              <a:rPr lang="en-US" sz="1500" b="1" dirty="0" smtClean="0"/>
              <a:t>emotional exhaustion</a:t>
            </a:r>
            <a:r>
              <a:rPr lang="en-US" sz="1500" dirty="0" smtClean="0"/>
              <a:t>, a feeling of </a:t>
            </a:r>
            <a:r>
              <a:rPr lang="en-US" sz="1500" b="1" dirty="0" smtClean="0"/>
              <a:t>decreased personal achievement </a:t>
            </a:r>
            <a:r>
              <a:rPr lang="en-US" sz="1500" dirty="0" smtClean="0"/>
              <a:t>and a </a:t>
            </a:r>
            <a:r>
              <a:rPr lang="en-US" sz="1500" b="1" dirty="0" smtClean="0"/>
              <a:t>lack of empathy </a:t>
            </a:r>
            <a:r>
              <a:rPr lang="en-US" sz="1500" dirty="0" smtClean="0"/>
              <a:t>for patients</a:t>
            </a:r>
            <a:endParaRPr lang="en-US" sz="1500" dirty="0">
              <a:solidFill>
                <a:srgbClr val="00B050"/>
              </a:solidFill>
            </a:endParaRPr>
          </a:p>
        </p:txBody>
      </p:sp>
      <p:sp>
        <p:nvSpPr>
          <p:cNvPr id="76" name="TextBox 75"/>
          <p:cNvSpPr txBox="1"/>
          <p:nvPr/>
        </p:nvSpPr>
        <p:spPr bwMode="gray">
          <a:xfrm>
            <a:off x="1807917" y="4659035"/>
            <a:ext cx="2697113" cy="215444"/>
          </a:xfrm>
          <a:prstGeom prst="rect">
            <a:avLst/>
          </a:prstGeom>
          <a:noFill/>
        </p:spPr>
        <p:txBody>
          <a:bodyPr wrap="square" lIns="0" tIns="0" rIns="0" bIns="0" numCol="1" rtlCol="0">
            <a:spAutoFit/>
          </a:bodyPr>
          <a:lstStyle/>
          <a:p>
            <a:pPr>
              <a:spcBef>
                <a:spcPts val="500"/>
              </a:spcBef>
            </a:pPr>
            <a:r>
              <a:rPr lang="en-US" sz="1400" i="1" dirty="0" smtClean="0"/>
              <a:t> American Medical Association</a:t>
            </a:r>
            <a:endParaRPr lang="en-US" sz="1400" i="1" dirty="0">
              <a:solidFill>
                <a:srgbClr val="00B05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16" y="2103389"/>
            <a:ext cx="655324" cy="564934"/>
          </a:xfrm>
          <a:prstGeom prst="rect">
            <a:avLst/>
          </a:prstGeom>
        </p:spPr>
      </p:pic>
    </p:spTree>
    <p:extLst>
      <p:ext uri="{BB962C8B-B14F-4D97-AF65-F5344CB8AC3E}">
        <p14:creationId xmlns:p14="http://schemas.microsoft.com/office/powerpoint/2010/main" val="3498147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612773" y="6060046"/>
            <a:ext cx="3657600" cy="107722"/>
          </a:xfrm>
        </p:spPr>
        <p:txBody>
          <a:bodyPr/>
          <a:lstStyle/>
          <a:p>
            <a:r>
              <a:rPr lang="en-US" dirty="0"/>
              <a:t>Estimates vary based on specialty, volume, and lost revenue</a:t>
            </a:r>
            <a:r>
              <a:rPr lang="en-US" dirty="0" smtClean="0"/>
              <a:t>.</a:t>
            </a:r>
            <a:endParaRPr lang="en-US" dirty="0"/>
          </a:p>
        </p:txBody>
      </p:sp>
      <p:sp>
        <p:nvSpPr>
          <p:cNvPr id="3" name="Text Placeholder 2"/>
          <p:cNvSpPr>
            <a:spLocks noGrp="1"/>
          </p:cNvSpPr>
          <p:nvPr>
            <p:ph type="body" sz="quarter" idx="27"/>
          </p:nvPr>
        </p:nvSpPr>
        <p:spPr>
          <a:xfrm>
            <a:off x="6360161" y="5844603"/>
            <a:ext cx="5216270" cy="323165"/>
          </a:xfrm>
        </p:spPr>
        <p:txBody>
          <a:bodyPr/>
          <a:lstStyle/>
          <a:p>
            <a:r>
              <a:rPr lang="en-US" dirty="0"/>
              <a:t>Source: </a:t>
            </a:r>
            <a:r>
              <a:rPr lang="en-US" dirty="0" err="1"/>
              <a:t>Anagnostopoulos</a:t>
            </a:r>
            <a:r>
              <a:rPr lang="en-US" dirty="0"/>
              <a:t>, F. et al., “Physician Burnout and Patient Satisfaction with Consultation in Primary Health Care Settings: Evidence of Relationships from a One-with-many Design,” </a:t>
            </a:r>
            <a:r>
              <a:rPr lang="en-US" i="1" dirty="0"/>
              <a:t>Journal of Clinical Psychology in Medical Settings </a:t>
            </a:r>
            <a:r>
              <a:rPr lang="en-US" dirty="0"/>
              <a:t>19, no. 4 (2012): 401-10; </a:t>
            </a:r>
            <a:r>
              <a:rPr lang="en-US" dirty="0" err="1"/>
              <a:t>Shanafelt</a:t>
            </a:r>
            <a:r>
              <a:rPr lang="en-US" dirty="0"/>
              <a:t>, TD, et al., “Burnout and Medical Errors Among American Surgeons.” </a:t>
            </a:r>
            <a:r>
              <a:rPr lang="en-US" i="1" dirty="0"/>
              <a:t>Annals of Surgery </a:t>
            </a:r>
            <a:r>
              <a:rPr lang="en-US" dirty="0"/>
              <a:t>251, no. 6 (2010): </a:t>
            </a:r>
            <a:r>
              <a:rPr lang="en-US" dirty="0" smtClean="0"/>
              <a:t>995-1000</a:t>
            </a:r>
            <a:r>
              <a:rPr lang="en-US" dirty="0"/>
              <a:t>.</a:t>
            </a:r>
          </a:p>
        </p:txBody>
      </p:sp>
      <p:sp>
        <p:nvSpPr>
          <p:cNvPr id="4" name="Text Placeholder 3"/>
          <p:cNvSpPr>
            <a:spLocks noGrp="1"/>
          </p:cNvSpPr>
          <p:nvPr>
            <p:ph type="body" sz="quarter" idx="25"/>
          </p:nvPr>
        </p:nvSpPr>
        <p:spPr>
          <a:xfrm>
            <a:off x="612773" y="1108422"/>
            <a:ext cx="10963656" cy="341632"/>
          </a:xfrm>
        </p:spPr>
        <p:txBody>
          <a:bodyPr/>
          <a:lstStyle/>
          <a:p>
            <a:r>
              <a:rPr lang="en-US" dirty="0"/>
              <a:t>The business case for disengagement and </a:t>
            </a:r>
            <a:r>
              <a:rPr lang="en-US" dirty="0" smtClean="0"/>
              <a:t>burnout</a:t>
            </a:r>
            <a:endParaRPr lang="en-US" dirty="0"/>
          </a:p>
        </p:txBody>
      </p:sp>
      <p:sp>
        <p:nvSpPr>
          <p:cNvPr id="5" name="Title 4"/>
          <p:cNvSpPr>
            <a:spLocks noGrp="1"/>
          </p:cNvSpPr>
          <p:nvPr>
            <p:ph type="title"/>
          </p:nvPr>
        </p:nvSpPr>
        <p:spPr>
          <a:xfrm>
            <a:off x="612773" y="601436"/>
            <a:ext cx="10966450" cy="455509"/>
          </a:xfrm>
        </p:spPr>
        <p:txBody>
          <a:bodyPr/>
          <a:lstStyle/>
          <a:p>
            <a:r>
              <a:rPr lang="en-US" dirty="0"/>
              <a:t>A problem with tangible consequences</a:t>
            </a:r>
          </a:p>
        </p:txBody>
      </p:sp>
      <p:sp>
        <p:nvSpPr>
          <p:cNvPr id="6" name="Footer Placeholder 5"/>
          <p:cNvSpPr>
            <a:spLocks noGrp="1"/>
          </p:cNvSpPr>
          <p:nvPr>
            <p:ph type="ftr" sz="quarter" idx="30"/>
          </p:nvPr>
        </p:nvSpPr>
        <p:spPr/>
        <p:txBody>
          <a:bodyPr/>
          <a:lstStyle/>
          <a:p>
            <a:r>
              <a:rPr lang="en-US" dirty="0" smtClean="0"/>
              <a:t>Cardiovascular Roundtable research and analysis. </a:t>
            </a:r>
            <a:endParaRPr lang="en-US" dirty="0"/>
          </a:p>
        </p:txBody>
      </p:sp>
      <p:sp>
        <p:nvSpPr>
          <p:cNvPr id="7" name="Text Placeholder 1"/>
          <p:cNvSpPr txBox="1">
            <a:spLocks/>
          </p:cNvSpPr>
          <p:nvPr/>
        </p:nvSpPr>
        <p:spPr bwMode="gray">
          <a:xfrm>
            <a:off x="1827756" y="2446226"/>
            <a:ext cx="2071582" cy="46166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sz="1500" dirty="0" smtClean="0"/>
              <a:t>Loss of joy in the practice of medicine</a:t>
            </a:r>
            <a:endParaRPr lang="en-US" sz="1500" dirty="0"/>
          </a:p>
        </p:txBody>
      </p:sp>
      <p:sp>
        <p:nvSpPr>
          <p:cNvPr id="8" name="Rectangle 7"/>
          <p:cNvSpPr/>
          <p:nvPr/>
        </p:nvSpPr>
        <p:spPr bwMode="gray">
          <a:xfrm>
            <a:off x="4830779" y="1670542"/>
            <a:ext cx="6921720" cy="3968280"/>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9" name="TextBox 8"/>
          <p:cNvSpPr txBox="1"/>
          <p:nvPr/>
        </p:nvSpPr>
        <p:spPr bwMode="gray">
          <a:xfrm>
            <a:off x="645381" y="1874958"/>
            <a:ext cx="3970818" cy="246221"/>
          </a:xfrm>
          <a:prstGeom prst="rect">
            <a:avLst/>
          </a:prstGeom>
          <a:noFill/>
          <a:ln w="76200">
            <a:noFill/>
          </a:ln>
        </p:spPr>
        <p:txBody>
          <a:bodyPr wrap="square" lIns="0" tIns="0" rIns="0" bIns="0" rtlCol="0">
            <a:spAutoFit/>
          </a:bodyPr>
          <a:lstStyle/>
          <a:p>
            <a:pPr>
              <a:spcBef>
                <a:spcPts val="500"/>
              </a:spcBef>
            </a:pPr>
            <a:r>
              <a:rPr lang="en-US" sz="1600" b="1" dirty="0" smtClean="0"/>
              <a:t>Impact of burnout </a:t>
            </a:r>
            <a:r>
              <a:rPr lang="en-US" sz="1600" b="1" dirty="0"/>
              <a:t>o</a:t>
            </a:r>
            <a:r>
              <a:rPr lang="en-US" sz="1600" b="1" dirty="0" smtClean="0"/>
              <a:t>n </a:t>
            </a:r>
            <a:r>
              <a:rPr lang="en-US" sz="1600" b="1" dirty="0" smtClean="0">
                <a:solidFill>
                  <a:schemeClr val="accent6"/>
                </a:solidFill>
              </a:rPr>
              <a:t>physicians</a:t>
            </a:r>
          </a:p>
        </p:txBody>
      </p:sp>
      <p:grpSp>
        <p:nvGrpSpPr>
          <p:cNvPr id="10" name="Group 9"/>
          <p:cNvGrpSpPr/>
          <p:nvPr/>
        </p:nvGrpSpPr>
        <p:grpSpPr bwMode="gray">
          <a:xfrm rot="16200000">
            <a:off x="2890468" y="3585451"/>
            <a:ext cx="3968280" cy="138459"/>
            <a:chOff x="-94616" y="2223049"/>
            <a:chExt cx="6660508" cy="112582"/>
          </a:xfrm>
        </p:grpSpPr>
        <p:sp>
          <p:nvSpPr>
            <p:cNvPr id="11" name="Isosceles Triangle 19"/>
            <p:cNvSpPr/>
            <p:nvPr/>
          </p:nvSpPr>
          <p:spPr bwMode="gray">
            <a:xfrm rot="10800000" flipH="1">
              <a:off x="3123423" y="2248214"/>
              <a:ext cx="227607" cy="87417"/>
            </a:xfrm>
            <a:custGeom>
              <a:avLst/>
              <a:gdLst>
                <a:gd name="connsiteX0" fmla="*/ 0 w 806132"/>
                <a:gd name="connsiteY0" fmla="*/ 288652 h 288652"/>
                <a:gd name="connsiteX1" fmla="*/ 403066 w 806132"/>
                <a:gd name="connsiteY1" fmla="*/ 0 h 288652"/>
                <a:gd name="connsiteX2" fmla="*/ 806132 w 806132"/>
                <a:gd name="connsiteY2" fmla="*/ 288652 h 288652"/>
                <a:gd name="connsiteX3" fmla="*/ 0 w 806132"/>
                <a:gd name="connsiteY3" fmla="*/ 288652 h 288652"/>
                <a:gd name="connsiteX0" fmla="*/ 0 w 897572"/>
                <a:gd name="connsiteY0" fmla="*/ 288652 h 380092"/>
                <a:gd name="connsiteX1" fmla="*/ 403066 w 897572"/>
                <a:gd name="connsiteY1" fmla="*/ 0 h 380092"/>
                <a:gd name="connsiteX2" fmla="*/ 897572 w 897572"/>
                <a:gd name="connsiteY2" fmla="*/ 380092 h 380092"/>
                <a:gd name="connsiteX0" fmla="*/ 0 w 785648"/>
                <a:gd name="connsiteY0" fmla="*/ 288652 h 301744"/>
                <a:gd name="connsiteX1" fmla="*/ 403066 w 785648"/>
                <a:gd name="connsiteY1" fmla="*/ 0 h 301744"/>
                <a:gd name="connsiteX2" fmla="*/ 785648 w 785648"/>
                <a:gd name="connsiteY2" fmla="*/ 301744 h 301744"/>
              </a:gdLst>
              <a:ahLst/>
              <a:cxnLst>
                <a:cxn ang="0">
                  <a:pos x="connsiteX0" y="connsiteY0"/>
                </a:cxn>
                <a:cxn ang="0">
                  <a:pos x="connsiteX1" y="connsiteY1"/>
                </a:cxn>
                <a:cxn ang="0">
                  <a:pos x="connsiteX2" y="connsiteY2"/>
                </a:cxn>
              </a:cxnLst>
              <a:rect l="l" t="t" r="r" b="b"/>
              <a:pathLst>
                <a:path w="785648" h="301744">
                  <a:moveTo>
                    <a:pt x="0" y="288652"/>
                  </a:moveTo>
                  <a:lnTo>
                    <a:pt x="403066" y="0"/>
                  </a:lnTo>
                  <a:cubicBezTo>
                    <a:pt x="537421" y="96217"/>
                    <a:pt x="785648" y="301744"/>
                    <a:pt x="785648" y="301744"/>
                  </a:cubicBezTo>
                </a:path>
              </a:pathLst>
            </a:cu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2" name="Straight Connector 11"/>
            <p:cNvCxnSpPr/>
            <p:nvPr/>
          </p:nvCxnSpPr>
          <p:spPr bwMode="gray">
            <a:xfrm>
              <a:off x="-94616" y="2248894"/>
              <a:ext cx="3224391" cy="3544"/>
            </a:xfrm>
            <a:prstGeom prst="line">
              <a:avLst/>
            </a:prstGeom>
            <a:ln w="19050">
              <a:solidFill>
                <a:schemeClr val="tx1"/>
              </a:solidFill>
              <a:prstDash val="solid"/>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gray">
            <a:xfrm>
              <a:off x="3341501" y="2250482"/>
              <a:ext cx="3224391" cy="3544"/>
            </a:xfrm>
            <a:prstGeom prst="line">
              <a:avLst/>
            </a:prstGeom>
            <a:ln w="19050">
              <a:solidFill>
                <a:schemeClr val="tx1"/>
              </a:solidFill>
              <a:prstDash val="solid"/>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Isosceles Triangle 19"/>
            <p:cNvSpPr/>
            <p:nvPr/>
          </p:nvSpPr>
          <p:spPr bwMode="gray">
            <a:xfrm rot="10800000" flipH="1">
              <a:off x="3123423" y="2223049"/>
              <a:ext cx="227607" cy="87417"/>
            </a:xfrm>
            <a:custGeom>
              <a:avLst/>
              <a:gdLst>
                <a:gd name="connsiteX0" fmla="*/ 0 w 806132"/>
                <a:gd name="connsiteY0" fmla="*/ 288652 h 288652"/>
                <a:gd name="connsiteX1" fmla="*/ 403066 w 806132"/>
                <a:gd name="connsiteY1" fmla="*/ 0 h 288652"/>
                <a:gd name="connsiteX2" fmla="*/ 806132 w 806132"/>
                <a:gd name="connsiteY2" fmla="*/ 288652 h 288652"/>
                <a:gd name="connsiteX3" fmla="*/ 0 w 806132"/>
                <a:gd name="connsiteY3" fmla="*/ 288652 h 288652"/>
                <a:gd name="connsiteX0" fmla="*/ 0 w 897572"/>
                <a:gd name="connsiteY0" fmla="*/ 288652 h 380092"/>
                <a:gd name="connsiteX1" fmla="*/ 403066 w 897572"/>
                <a:gd name="connsiteY1" fmla="*/ 0 h 380092"/>
                <a:gd name="connsiteX2" fmla="*/ 897572 w 897572"/>
                <a:gd name="connsiteY2" fmla="*/ 380092 h 380092"/>
                <a:gd name="connsiteX0" fmla="*/ 0 w 785648"/>
                <a:gd name="connsiteY0" fmla="*/ 288652 h 301744"/>
                <a:gd name="connsiteX1" fmla="*/ 403066 w 785648"/>
                <a:gd name="connsiteY1" fmla="*/ 0 h 301744"/>
                <a:gd name="connsiteX2" fmla="*/ 785648 w 785648"/>
                <a:gd name="connsiteY2" fmla="*/ 301744 h 301744"/>
              </a:gdLst>
              <a:ahLst/>
              <a:cxnLst>
                <a:cxn ang="0">
                  <a:pos x="connsiteX0" y="connsiteY0"/>
                </a:cxn>
                <a:cxn ang="0">
                  <a:pos x="connsiteX1" y="connsiteY1"/>
                </a:cxn>
                <a:cxn ang="0">
                  <a:pos x="connsiteX2" y="connsiteY2"/>
                </a:cxn>
              </a:cxnLst>
              <a:rect l="l" t="t" r="r" b="b"/>
              <a:pathLst>
                <a:path w="785648" h="301744">
                  <a:moveTo>
                    <a:pt x="0" y="288652"/>
                  </a:moveTo>
                  <a:lnTo>
                    <a:pt x="403066" y="0"/>
                  </a:lnTo>
                  <a:cubicBezTo>
                    <a:pt x="537421" y="96217"/>
                    <a:pt x="785648" y="301744"/>
                    <a:pt x="785648" y="301744"/>
                  </a:cubicBezTo>
                </a:path>
              </a:pathLst>
            </a:cu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5" name="Text Placeholder 1"/>
          <p:cNvSpPr txBox="1">
            <a:spLocks/>
          </p:cNvSpPr>
          <p:nvPr/>
        </p:nvSpPr>
        <p:spPr bwMode="gray">
          <a:xfrm>
            <a:off x="1827756" y="4162480"/>
            <a:ext cx="2071582" cy="46166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sz="1500" dirty="0" smtClean="0"/>
              <a:t>Feeling overwhelmed and frustrated</a:t>
            </a:r>
            <a:endParaRPr lang="en-US" sz="1500" dirty="0"/>
          </a:p>
        </p:txBody>
      </p:sp>
      <p:sp>
        <p:nvSpPr>
          <p:cNvPr id="16" name="Text Placeholder 1"/>
          <p:cNvSpPr txBox="1">
            <a:spLocks/>
          </p:cNvSpPr>
          <p:nvPr/>
        </p:nvSpPr>
        <p:spPr bwMode="gray">
          <a:xfrm>
            <a:off x="1827755" y="3306796"/>
            <a:ext cx="1810725" cy="46166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sz="1500" dirty="0" smtClean="0"/>
              <a:t>Apathy to patients and colleagues</a:t>
            </a:r>
            <a:endParaRPr lang="en-US" sz="1500" dirty="0"/>
          </a:p>
        </p:txBody>
      </p:sp>
      <p:sp>
        <p:nvSpPr>
          <p:cNvPr id="17" name="TextBox 16"/>
          <p:cNvSpPr txBox="1"/>
          <p:nvPr/>
        </p:nvSpPr>
        <p:spPr bwMode="gray">
          <a:xfrm>
            <a:off x="5138172" y="1874958"/>
            <a:ext cx="3970818" cy="246221"/>
          </a:xfrm>
          <a:prstGeom prst="rect">
            <a:avLst/>
          </a:prstGeom>
          <a:noFill/>
          <a:ln w="76200">
            <a:noFill/>
          </a:ln>
        </p:spPr>
        <p:txBody>
          <a:bodyPr wrap="square" lIns="0" tIns="0" rIns="0" bIns="0" rtlCol="0">
            <a:spAutoFit/>
          </a:bodyPr>
          <a:lstStyle/>
          <a:p>
            <a:pPr>
              <a:spcBef>
                <a:spcPts val="500"/>
              </a:spcBef>
            </a:pPr>
            <a:r>
              <a:rPr lang="en-US" sz="1600" b="1" dirty="0" smtClean="0"/>
              <a:t>Impact of burnout on </a:t>
            </a:r>
            <a:r>
              <a:rPr lang="en-US" sz="1600" b="1" dirty="0" smtClean="0">
                <a:solidFill>
                  <a:schemeClr val="accent6"/>
                </a:solidFill>
              </a:rPr>
              <a:t>the CV business</a:t>
            </a:r>
          </a:p>
        </p:txBody>
      </p:sp>
      <p:sp>
        <p:nvSpPr>
          <p:cNvPr id="18" name="TextBox 17"/>
          <p:cNvSpPr txBox="1"/>
          <p:nvPr/>
        </p:nvSpPr>
        <p:spPr bwMode="gray">
          <a:xfrm>
            <a:off x="5977219" y="2510464"/>
            <a:ext cx="1361484" cy="461665"/>
          </a:xfrm>
          <a:prstGeom prst="rect">
            <a:avLst/>
          </a:prstGeom>
          <a:noFill/>
        </p:spPr>
        <p:txBody>
          <a:bodyPr wrap="square" lIns="0" tIns="0" rIns="0" bIns="0" rtlCol="0">
            <a:spAutoFit/>
          </a:bodyPr>
          <a:lstStyle/>
          <a:p>
            <a:pPr>
              <a:spcBef>
                <a:spcPts val="500"/>
              </a:spcBef>
            </a:pPr>
            <a:r>
              <a:rPr lang="en-US" sz="1500" b="1" dirty="0" smtClean="0"/>
              <a:t>Quality </a:t>
            </a:r>
            <a:br>
              <a:rPr lang="en-US" sz="1500" b="1" dirty="0" smtClean="0"/>
            </a:br>
            <a:r>
              <a:rPr lang="en-US" sz="1500" b="1" dirty="0" smtClean="0"/>
              <a:t>of care</a:t>
            </a:r>
          </a:p>
        </p:txBody>
      </p:sp>
      <p:sp>
        <p:nvSpPr>
          <p:cNvPr id="19" name="Isosceles Triangle 18"/>
          <p:cNvSpPr/>
          <p:nvPr/>
        </p:nvSpPr>
        <p:spPr bwMode="gray">
          <a:xfrm rot="5400000" flipH="1">
            <a:off x="7239672" y="2688239"/>
            <a:ext cx="230248" cy="106115"/>
          </a:xfrm>
          <a:prstGeom prst="triangl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tx1"/>
              </a:solidFill>
            </a:endParaRPr>
          </a:p>
        </p:txBody>
      </p:sp>
      <p:sp>
        <p:nvSpPr>
          <p:cNvPr id="20" name="Rectangle 19"/>
          <p:cNvSpPr/>
          <p:nvPr/>
        </p:nvSpPr>
        <p:spPr bwMode="gray">
          <a:xfrm>
            <a:off x="7681944" y="4776334"/>
            <a:ext cx="1320541" cy="461665"/>
          </a:xfrm>
          <a:prstGeom prst="rect">
            <a:avLst/>
          </a:prstGeom>
        </p:spPr>
        <p:txBody>
          <a:bodyPr wrap="square" lIns="0" tIns="0" rIns="0" bIns="0">
            <a:spAutoFit/>
          </a:bodyPr>
          <a:lstStyle/>
          <a:p>
            <a:pPr algn="ctr">
              <a:spcBef>
                <a:spcPts val="1200"/>
              </a:spcBef>
            </a:pPr>
            <a:r>
              <a:rPr lang="en-US" sz="3000" dirty="0" smtClean="0">
                <a:solidFill>
                  <a:schemeClr val="accent6"/>
                </a:solidFill>
              </a:rPr>
              <a:t>$400K</a:t>
            </a:r>
            <a:r>
              <a:rPr lang="en-US" sz="3000" baseline="30000" dirty="0" smtClean="0">
                <a:solidFill>
                  <a:schemeClr val="accent6"/>
                </a:solidFill>
              </a:rPr>
              <a:t>1</a:t>
            </a:r>
            <a:r>
              <a:rPr lang="en-US" sz="3000" dirty="0" smtClean="0"/>
              <a:t> </a:t>
            </a:r>
            <a:endParaRPr lang="en-US" sz="3000" b="1" dirty="0" smtClean="0">
              <a:solidFill>
                <a:schemeClr val="accent6"/>
              </a:solidFill>
            </a:endParaRPr>
          </a:p>
        </p:txBody>
      </p:sp>
      <p:sp>
        <p:nvSpPr>
          <p:cNvPr id="21" name="Rectangle 20"/>
          <p:cNvSpPr/>
          <p:nvPr/>
        </p:nvSpPr>
        <p:spPr bwMode="gray">
          <a:xfrm>
            <a:off x="7806613" y="2510464"/>
            <a:ext cx="971169" cy="461665"/>
          </a:xfrm>
          <a:prstGeom prst="rect">
            <a:avLst/>
          </a:prstGeom>
        </p:spPr>
        <p:txBody>
          <a:bodyPr wrap="square" lIns="0" tIns="0" rIns="0" bIns="0">
            <a:spAutoFit/>
          </a:bodyPr>
          <a:lstStyle/>
          <a:p>
            <a:pPr algn="ctr">
              <a:spcBef>
                <a:spcPts val="1200"/>
              </a:spcBef>
            </a:pPr>
            <a:r>
              <a:rPr lang="en-US" sz="3000" dirty="0" smtClean="0">
                <a:solidFill>
                  <a:schemeClr val="accent6"/>
                </a:solidFill>
              </a:rPr>
              <a:t>11%</a:t>
            </a:r>
            <a:endParaRPr lang="en-US" sz="3000" b="1" dirty="0" smtClean="0">
              <a:solidFill>
                <a:schemeClr val="accent6"/>
              </a:solidFill>
            </a:endParaRPr>
          </a:p>
        </p:txBody>
      </p:sp>
      <p:sp>
        <p:nvSpPr>
          <p:cNvPr id="22" name="Rectangle 21"/>
          <p:cNvSpPr/>
          <p:nvPr/>
        </p:nvSpPr>
        <p:spPr bwMode="gray">
          <a:xfrm>
            <a:off x="9198708" y="3489691"/>
            <a:ext cx="2625860" cy="692497"/>
          </a:xfrm>
          <a:prstGeom prst="rect">
            <a:avLst/>
          </a:prstGeom>
        </p:spPr>
        <p:txBody>
          <a:bodyPr wrap="square" lIns="0" tIns="0" rIns="0" bIns="0">
            <a:spAutoFit/>
          </a:bodyPr>
          <a:lstStyle/>
          <a:p>
            <a:pPr>
              <a:spcBef>
                <a:spcPts val="1200"/>
              </a:spcBef>
            </a:pPr>
            <a:r>
              <a:rPr lang="en-US" sz="1500" b="1" dirty="0"/>
              <a:t>D</a:t>
            </a:r>
            <a:r>
              <a:rPr lang="en-US" sz="1500" b="1" dirty="0" smtClean="0"/>
              <a:t>ecrease in patient satisfaction </a:t>
            </a:r>
            <a:r>
              <a:rPr lang="en-US" sz="1500" dirty="0" smtClean="0"/>
              <a:t>scores for burnout out physicians</a:t>
            </a:r>
            <a:endParaRPr lang="en-US" sz="1500" b="1" dirty="0" smtClean="0">
              <a:solidFill>
                <a:schemeClr val="accent6"/>
              </a:solidFill>
            </a:endParaRPr>
          </a:p>
        </p:txBody>
      </p:sp>
      <p:sp>
        <p:nvSpPr>
          <p:cNvPr id="23" name="TextBox 22"/>
          <p:cNvSpPr txBox="1"/>
          <p:nvPr/>
        </p:nvSpPr>
        <p:spPr bwMode="gray">
          <a:xfrm>
            <a:off x="5977219" y="3605107"/>
            <a:ext cx="1788543" cy="461665"/>
          </a:xfrm>
          <a:prstGeom prst="rect">
            <a:avLst/>
          </a:prstGeom>
          <a:noFill/>
        </p:spPr>
        <p:txBody>
          <a:bodyPr wrap="square" lIns="0" tIns="0" rIns="0" bIns="0" rtlCol="0">
            <a:spAutoFit/>
          </a:bodyPr>
          <a:lstStyle/>
          <a:p>
            <a:pPr>
              <a:spcBef>
                <a:spcPts val="500"/>
              </a:spcBef>
            </a:pPr>
            <a:r>
              <a:rPr lang="en-US" sz="1500" b="1" dirty="0" smtClean="0"/>
              <a:t>Patient </a:t>
            </a:r>
            <a:br>
              <a:rPr lang="en-US" sz="1500" b="1" dirty="0" smtClean="0"/>
            </a:br>
            <a:r>
              <a:rPr lang="en-US" sz="1500" b="1" dirty="0" smtClean="0"/>
              <a:t>experience </a:t>
            </a:r>
          </a:p>
        </p:txBody>
      </p:sp>
      <p:sp>
        <p:nvSpPr>
          <p:cNvPr id="24" name="TextBox 23"/>
          <p:cNvSpPr txBox="1"/>
          <p:nvPr/>
        </p:nvSpPr>
        <p:spPr bwMode="gray">
          <a:xfrm>
            <a:off x="5977219" y="4891750"/>
            <a:ext cx="1361484" cy="230832"/>
          </a:xfrm>
          <a:prstGeom prst="rect">
            <a:avLst/>
          </a:prstGeom>
          <a:noFill/>
        </p:spPr>
        <p:txBody>
          <a:bodyPr wrap="square" lIns="0" tIns="0" rIns="0" bIns="0" rtlCol="0">
            <a:spAutoFit/>
          </a:bodyPr>
          <a:lstStyle/>
          <a:p>
            <a:pPr>
              <a:spcBef>
                <a:spcPts val="500"/>
              </a:spcBef>
            </a:pPr>
            <a:r>
              <a:rPr lang="en-US" sz="1500" b="1" dirty="0" smtClean="0"/>
              <a:t>Cost</a:t>
            </a:r>
          </a:p>
        </p:txBody>
      </p:sp>
      <p:sp>
        <p:nvSpPr>
          <p:cNvPr id="28" name="Text Placeholder 1"/>
          <p:cNvSpPr txBox="1">
            <a:spLocks/>
          </p:cNvSpPr>
          <p:nvPr/>
        </p:nvSpPr>
        <p:spPr bwMode="gray">
          <a:xfrm>
            <a:off x="1827756" y="4994831"/>
            <a:ext cx="1810724" cy="46166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sz="1500" dirty="0" smtClean="0"/>
              <a:t>Increased mental health concerns</a:t>
            </a:r>
            <a:endParaRPr lang="en-US" sz="1500" dirty="0"/>
          </a:p>
        </p:txBody>
      </p:sp>
      <p:sp>
        <p:nvSpPr>
          <p:cNvPr id="30" name="Rectangle 29"/>
          <p:cNvSpPr/>
          <p:nvPr/>
        </p:nvSpPr>
        <p:spPr bwMode="gray">
          <a:xfrm>
            <a:off x="9198708" y="2510464"/>
            <a:ext cx="2553791" cy="461665"/>
          </a:xfrm>
          <a:prstGeom prst="rect">
            <a:avLst/>
          </a:prstGeom>
        </p:spPr>
        <p:txBody>
          <a:bodyPr wrap="square" lIns="0" tIns="0" rIns="0" bIns="0">
            <a:spAutoFit/>
          </a:bodyPr>
          <a:lstStyle/>
          <a:p>
            <a:pPr>
              <a:spcBef>
                <a:spcPts val="1200"/>
              </a:spcBef>
            </a:pPr>
            <a:r>
              <a:rPr lang="en-US" sz="1500" b="1" dirty="0"/>
              <a:t>I</a:t>
            </a:r>
            <a:r>
              <a:rPr lang="en-US" sz="1500" b="1" dirty="0" smtClean="0"/>
              <a:t>ncrease in medical errors </a:t>
            </a:r>
            <a:r>
              <a:rPr lang="en-US" sz="1500" dirty="0" smtClean="0"/>
              <a:t>in burned out surgeons</a:t>
            </a:r>
            <a:endParaRPr lang="en-US" sz="1500" b="1" dirty="0" smtClean="0">
              <a:solidFill>
                <a:schemeClr val="accent6"/>
              </a:solidFill>
            </a:endParaRPr>
          </a:p>
        </p:txBody>
      </p:sp>
      <p:sp>
        <p:nvSpPr>
          <p:cNvPr id="31" name="Isosceles Triangle 30"/>
          <p:cNvSpPr/>
          <p:nvPr/>
        </p:nvSpPr>
        <p:spPr bwMode="gray">
          <a:xfrm rot="5400000" flipH="1">
            <a:off x="7239672" y="3782882"/>
            <a:ext cx="230248" cy="106115"/>
          </a:xfrm>
          <a:prstGeom prst="triangl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tx1"/>
              </a:solidFill>
            </a:endParaRPr>
          </a:p>
        </p:txBody>
      </p:sp>
      <p:sp>
        <p:nvSpPr>
          <p:cNvPr id="32" name="Isosceles Triangle 31"/>
          <p:cNvSpPr/>
          <p:nvPr/>
        </p:nvSpPr>
        <p:spPr bwMode="gray">
          <a:xfrm rot="5400000" flipH="1">
            <a:off x="7249441" y="4954109"/>
            <a:ext cx="230248" cy="106115"/>
          </a:xfrm>
          <a:prstGeom prst="triangl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smtClean="0">
              <a:solidFill>
                <a:schemeClr val="tx1"/>
              </a:solidFill>
            </a:endParaRPr>
          </a:p>
        </p:txBody>
      </p:sp>
      <p:sp>
        <p:nvSpPr>
          <p:cNvPr id="33" name="Rectangle 32"/>
          <p:cNvSpPr/>
          <p:nvPr/>
        </p:nvSpPr>
        <p:spPr bwMode="gray">
          <a:xfrm>
            <a:off x="9198708" y="4776334"/>
            <a:ext cx="2420798" cy="461665"/>
          </a:xfrm>
          <a:prstGeom prst="rect">
            <a:avLst/>
          </a:prstGeom>
        </p:spPr>
        <p:txBody>
          <a:bodyPr wrap="square" lIns="0" tIns="0" rIns="0" bIns="0">
            <a:spAutoFit/>
          </a:bodyPr>
          <a:lstStyle/>
          <a:p>
            <a:pPr>
              <a:spcBef>
                <a:spcPts val="1200"/>
              </a:spcBef>
            </a:pPr>
            <a:r>
              <a:rPr lang="en-US" sz="1500" dirty="0"/>
              <a:t>E</a:t>
            </a:r>
            <a:r>
              <a:rPr lang="en-US" sz="1500" dirty="0" smtClean="0"/>
              <a:t>stimated cost to </a:t>
            </a:r>
            <a:r>
              <a:rPr lang="en-US" sz="1500" b="1" dirty="0" smtClean="0"/>
              <a:t>replace </a:t>
            </a:r>
            <a:br>
              <a:rPr lang="en-US" sz="1500" b="1" dirty="0" smtClean="0"/>
            </a:br>
            <a:r>
              <a:rPr lang="en-US" sz="1500" b="1" dirty="0" smtClean="0"/>
              <a:t>a single physician</a:t>
            </a:r>
            <a:endParaRPr lang="en-US" sz="1500" b="1" dirty="0" smtClean="0">
              <a:solidFill>
                <a:schemeClr val="accent6"/>
              </a:solidFill>
            </a:endParaRPr>
          </a:p>
        </p:txBody>
      </p:sp>
      <p:sp>
        <p:nvSpPr>
          <p:cNvPr id="34" name="Rectangle 33"/>
          <p:cNvSpPr/>
          <p:nvPr/>
        </p:nvSpPr>
        <p:spPr bwMode="gray">
          <a:xfrm>
            <a:off x="7806613" y="3605107"/>
            <a:ext cx="971169" cy="461665"/>
          </a:xfrm>
          <a:prstGeom prst="rect">
            <a:avLst/>
          </a:prstGeom>
        </p:spPr>
        <p:txBody>
          <a:bodyPr wrap="square" lIns="0" tIns="0" rIns="0" bIns="0">
            <a:spAutoFit/>
          </a:bodyPr>
          <a:lstStyle/>
          <a:p>
            <a:pPr algn="ctr">
              <a:spcBef>
                <a:spcPts val="1200"/>
              </a:spcBef>
            </a:pPr>
            <a:r>
              <a:rPr lang="en-US" sz="3000" dirty="0" smtClean="0">
                <a:solidFill>
                  <a:schemeClr val="accent6"/>
                </a:solidFill>
              </a:rPr>
              <a:t>16%</a:t>
            </a:r>
            <a:endParaRPr lang="en-US" sz="3000" b="1" dirty="0" smtClean="0">
              <a:solidFill>
                <a:schemeClr val="accent6"/>
              </a:solidFill>
            </a:endParaRPr>
          </a:p>
        </p:txBody>
      </p:sp>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7605" y="2466976"/>
            <a:ext cx="548640" cy="548640"/>
          </a:xfrm>
          <a:prstGeom prst="rect">
            <a:avLst/>
          </a:prstGeom>
        </p:spPr>
      </p:pic>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05366" y="4732846"/>
            <a:ext cx="453118" cy="548640"/>
          </a:xfrm>
          <a:prstGeom prst="rect">
            <a:avLst/>
          </a:prstGeom>
        </p:spPr>
      </p:pic>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7359" y="3561619"/>
            <a:ext cx="529133" cy="548640"/>
          </a:xfrm>
          <a:prstGeom prst="rect">
            <a:avLst/>
          </a:prstGeom>
        </p:spPr>
      </p:pic>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868" y="2454309"/>
            <a:ext cx="502920" cy="445499"/>
          </a:xfrm>
          <a:prstGeom prst="rect">
            <a:avLst/>
          </a:prstGeom>
        </p:spPr>
      </p:pic>
      <p:pic>
        <p:nvPicPr>
          <p:cNvPr id="42" name="Picture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868" y="3314879"/>
            <a:ext cx="502920" cy="445499"/>
          </a:xfrm>
          <a:prstGeom prst="rect">
            <a:avLst/>
          </a:prstGeom>
        </p:spPr>
      </p:pic>
      <p:pic>
        <p:nvPicPr>
          <p:cNvPr id="43" name="Picture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868" y="4170563"/>
            <a:ext cx="502920" cy="445499"/>
          </a:xfrm>
          <a:prstGeom prst="rect">
            <a:avLst/>
          </a:prstGeom>
        </p:spPr>
      </p:pic>
      <p:pic>
        <p:nvPicPr>
          <p:cNvPr id="44" name="Pictur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868" y="5002914"/>
            <a:ext cx="502920" cy="445499"/>
          </a:xfrm>
          <a:prstGeom prst="rect">
            <a:avLst/>
          </a:prstGeom>
        </p:spPr>
      </p:pic>
    </p:spTree>
    <p:extLst>
      <p:ext uri="{BB962C8B-B14F-4D97-AF65-F5344CB8AC3E}">
        <p14:creationId xmlns:p14="http://schemas.microsoft.com/office/powerpoint/2010/main" val="3980727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p:txBody>
          <a:bodyPr/>
          <a:lstStyle/>
          <a:p>
            <a:endParaRPr lang="en-US"/>
          </a:p>
        </p:txBody>
      </p:sp>
      <p:sp>
        <p:nvSpPr>
          <p:cNvPr id="3" name="Text Placeholder 2"/>
          <p:cNvSpPr>
            <a:spLocks noGrp="1"/>
          </p:cNvSpPr>
          <p:nvPr>
            <p:ph type="body" sz="quarter" idx="27"/>
          </p:nvPr>
        </p:nvSpPr>
        <p:spPr>
          <a:xfrm>
            <a:off x="4828032" y="5844603"/>
            <a:ext cx="6748398" cy="323165"/>
          </a:xfrm>
        </p:spPr>
        <p:txBody>
          <a:bodyPr/>
          <a:lstStyle/>
          <a:p>
            <a:r>
              <a:rPr lang="en-US" dirty="0"/>
              <a:t>Source: Lewis SJ et al., “Changes in the Professional Lives of Cardiologists Over 2 Decades,” </a:t>
            </a:r>
            <a:r>
              <a:rPr lang="en-US" i="1" dirty="0"/>
              <a:t>JACC, </a:t>
            </a:r>
            <a:r>
              <a:rPr lang="en-US" dirty="0"/>
              <a:t>69, no. 4 (2017): 452-462; Douglas PS et al., “Career Preferences and Perceptions of Cardiology Among US Internal Medicine Trainees,” </a:t>
            </a:r>
            <a:r>
              <a:rPr lang="en-US" i="1" dirty="0"/>
              <a:t>JAMA Cardiology, </a:t>
            </a:r>
            <a:r>
              <a:rPr lang="en-US" dirty="0"/>
              <a:t>3, no. 8 (2018): 682-691; Physician’s Foundation, “2018 Survey of American’s Physicians: Practice Patterns and Perspectives” (2018); </a:t>
            </a:r>
            <a:r>
              <a:rPr lang="en-US" dirty="0" err="1"/>
              <a:t>Narang</a:t>
            </a:r>
            <a:r>
              <a:rPr lang="en-US" dirty="0"/>
              <a:t> A et al., “The Supply and Demand of the Cardiovascular Workforce,” </a:t>
            </a:r>
            <a:r>
              <a:rPr lang="en-US" i="1" dirty="0"/>
              <a:t>JACC, </a:t>
            </a:r>
            <a:r>
              <a:rPr lang="en-US" dirty="0"/>
              <a:t>68, no. 15 (2016): 1680-1689</a:t>
            </a:r>
            <a:r>
              <a:rPr lang="en-US" dirty="0" smtClean="0"/>
              <a:t>;</a:t>
            </a:r>
            <a:endParaRPr lang="en-US" dirty="0"/>
          </a:p>
        </p:txBody>
      </p:sp>
      <p:sp>
        <p:nvSpPr>
          <p:cNvPr id="4" name="Text Placeholder 3"/>
          <p:cNvSpPr>
            <a:spLocks noGrp="1"/>
          </p:cNvSpPr>
          <p:nvPr>
            <p:ph type="body" sz="quarter" idx="25"/>
          </p:nvPr>
        </p:nvSpPr>
        <p:spPr>
          <a:xfrm>
            <a:off x="612773" y="1108422"/>
            <a:ext cx="10963656" cy="341632"/>
          </a:xfrm>
        </p:spPr>
        <p:txBody>
          <a:bodyPr/>
          <a:lstStyle/>
          <a:p>
            <a:r>
              <a:rPr lang="en-US" dirty="0"/>
              <a:t>Hospitals competing to recruit and retain diminishing CV physician workforce </a:t>
            </a:r>
          </a:p>
        </p:txBody>
      </p:sp>
      <p:sp>
        <p:nvSpPr>
          <p:cNvPr id="5" name="Title 4"/>
          <p:cNvSpPr>
            <a:spLocks noGrp="1"/>
          </p:cNvSpPr>
          <p:nvPr>
            <p:ph type="title"/>
          </p:nvPr>
        </p:nvSpPr>
        <p:spPr>
          <a:xfrm>
            <a:off x="612773" y="601436"/>
            <a:ext cx="10966450" cy="455509"/>
          </a:xfrm>
        </p:spPr>
        <p:txBody>
          <a:bodyPr/>
          <a:lstStyle/>
          <a:p>
            <a:r>
              <a:rPr lang="en-US" dirty="0"/>
              <a:t>Finding new partners not getting any easier</a:t>
            </a:r>
          </a:p>
        </p:txBody>
      </p:sp>
      <p:sp>
        <p:nvSpPr>
          <p:cNvPr id="6" name="Footer Placeholder 5"/>
          <p:cNvSpPr>
            <a:spLocks noGrp="1"/>
          </p:cNvSpPr>
          <p:nvPr>
            <p:ph type="ftr" sz="quarter" idx="30"/>
          </p:nvPr>
        </p:nvSpPr>
        <p:spPr/>
        <p:txBody>
          <a:bodyPr/>
          <a:lstStyle/>
          <a:p>
            <a:r>
              <a:rPr lang="en-US" smtClean="0"/>
              <a:t>Cardiovascular Roundtable research and analysis. </a:t>
            </a:r>
            <a:endParaRPr lang="en-US" dirty="0"/>
          </a:p>
        </p:txBody>
      </p:sp>
      <p:sp>
        <p:nvSpPr>
          <p:cNvPr id="7" name="TextBox 6"/>
          <p:cNvSpPr txBox="1"/>
          <p:nvPr/>
        </p:nvSpPr>
        <p:spPr bwMode="gray">
          <a:xfrm>
            <a:off x="8296012" y="2408852"/>
            <a:ext cx="1562100" cy="461665"/>
          </a:xfrm>
          <a:prstGeom prst="rect">
            <a:avLst/>
          </a:prstGeom>
          <a:noFill/>
        </p:spPr>
        <p:txBody>
          <a:bodyPr wrap="square" lIns="0" tIns="0" rIns="0" bIns="0" rtlCol="0">
            <a:spAutoFit/>
          </a:bodyPr>
          <a:lstStyle/>
          <a:p>
            <a:pPr>
              <a:spcBef>
                <a:spcPts val="500"/>
              </a:spcBef>
            </a:pPr>
            <a:r>
              <a:rPr lang="en-US" sz="3000" dirty="0" smtClean="0">
                <a:solidFill>
                  <a:schemeClr val="accent6"/>
                </a:solidFill>
              </a:rPr>
              <a:t>4,000</a:t>
            </a:r>
          </a:p>
        </p:txBody>
      </p:sp>
      <p:sp>
        <p:nvSpPr>
          <p:cNvPr id="8" name="TextBox 7"/>
          <p:cNvSpPr txBox="1"/>
          <p:nvPr/>
        </p:nvSpPr>
        <p:spPr bwMode="gray">
          <a:xfrm>
            <a:off x="8296012" y="2877279"/>
            <a:ext cx="2044709" cy="692497"/>
          </a:xfrm>
          <a:prstGeom prst="rect">
            <a:avLst/>
          </a:prstGeom>
          <a:noFill/>
        </p:spPr>
        <p:txBody>
          <a:bodyPr wrap="square" lIns="0" tIns="0" rIns="0" bIns="0" rtlCol="0">
            <a:spAutoFit/>
          </a:bodyPr>
          <a:lstStyle/>
          <a:p>
            <a:pPr>
              <a:spcBef>
                <a:spcPts val="500"/>
              </a:spcBef>
            </a:pPr>
            <a:r>
              <a:rPr lang="en-US" sz="1500" dirty="0" smtClean="0"/>
              <a:t>Number of open </a:t>
            </a:r>
            <a:br>
              <a:rPr lang="en-US" sz="1500" dirty="0" smtClean="0"/>
            </a:br>
            <a:r>
              <a:rPr lang="en-US" sz="1500" dirty="0" smtClean="0"/>
              <a:t>private-practice and academic CV positions</a:t>
            </a:r>
          </a:p>
        </p:txBody>
      </p:sp>
      <p:sp>
        <p:nvSpPr>
          <p:cNvPr id="9" name="TextBox 8"/>
          <p:cNvSpPr txBox="1"/>
          <p:nvPr/>
        </p:nvSpPr>
        <p:spPr bwMode="gray">
          <a:xfrm>
            <a:off x="8296012" y="2176237"/>
            <a:ext cx="1562100" cy="230832"/>
          </a:xfrm>
          <a:prstGeom prst="rect">
            <a:avLst/>
          </a:prstGeom>
          <a:noFill/>
        </p:spPr>
        <p:txBody>
          <a:bodyPr wrap="square" lIns="0" tIns="0" rIns="0" bIns="0" rtlCol="0">
            <a:spAutoFit/>
          </a:bodyPr>
          <a:lstStyle/>
          <a:p>
            <a:pPr>
              <a:spcBef>
                <a:spcPts val="500"/>
              </a:spcBef>
            </a:pPr>
            <a:r>
              <a:rPr lang="en-US" sz="1500" dirty="0" smtClean="0"/>
              <a:t>2017</a:t>
            </a:r>
          </a:p>
        </p:txBody>
      </p:sp>
      <p:sp>
        <p:nvSpPr>
          <p:cNvPr id="10" name="TextBox 9"/>
          <p:cNvSpPr txBox="1"/>
          <p:nvPr/>
        </p:nvSpPr>
        <p:spPr bwMode="gray">
          <a:xfrm>
            <a:off x="8296012" y="3939333"/>
            <a:ext cx="1562100" cy="230832"/>
          </a:xfrm>
          <a:prstGeom prst="rect">
            <a:avLst/>
          </a:prstGeom>
          <a:noFill/>
        </p:spPr>
        <p:txBody>
          <a:bodyPr wrap="square" lIns="0" tIns="0" rIns="0" bIns="0" rtlCol="0">
            <a:spAutoFit/>
          </a:bodyPr>
          <a:lstStyle/>
          <a:p>
            <a:pPr>
              <a:spcBef>
                <a:spcPts val="500"/>
              </a:spcBef>
            </a:pPr>
            <a:r>
              <a:rPr lang="en-US" sz="1500" dirty="0" smtClean="0"/>
              <a:t>2050</a:t>
            </a:r>
          </a:p>
        </p:txBody>
      </p:sp>
      <p:sp>
        <p:nvSpPr>
          <p:cNvPr id="11" name="TextBox 10"/>
          <p:cNvSpPr txBox="1"/>
          <p:nvPr/>
        </p:nvSpPr>
        <p:spPr bwMode="gray">
          <a:xfrm>
            <a:off x="8296012" y="4202395"/>
            <a:ext cx="1562100" cy="461665"/>
          </a:xfrm>
          <a:prstGeom prst="rect">
            <a:avLst/>
          </a:prstGeom>
          <a:noFill/>
        </p:spPr>
        <p:txBody>
          <a:bodyPr wrap="square" lIns="0" tIns="0" rIns="0" bIns="0" rtlCol="0">
            <a:spAutoFit/>
          </a:bodyPr>
          <a:lstStyle/>
          <a:p>
            <a:pPr>
              <a:spcBef>
                <a:spcPts val="500"/>
              </a:spcBef>
            </a:pPr>
            <a:r>
              <a:rPr lang="en-US" sz="3000" dirty="0" smtClean="0">
                <a:solidFill>
                  <a:schemeClr val="accent6"/>
                </a:solidFill>
              </a:rPr>
              <a:t>16,000</a:t>
            </a:r>
          </a:p>
        </p:txBody>
      </p:sp>
      <p:sp>
        <p:nvSpPr>
          <p:cNvPr id="12" name="TextBox 11"/>
          <p:cNvSpPr txBox="1"/>
          <p:nvPr/>
        </p:nvSpPr>
        <p:spPr bwMode="gray">
          <a:xfrm>
            <a:off x="8296012" y="4678546"/>
            <a:ext cx="2262260" cy="692497"/>
          </a:xfrm>
          <a:prstGeom prst="rect">
            <a:avLst/>
          </a:prstGeom>
          <a:noFill/>
        </p:spPr>
        <p:txBody>
          <a:bodyPr wrap="square" lIns="0" tIns="0" rIns="0" bIns="0" rtlCol="0">
            <a:spAutoFit/>
          </a:bodyPr>
          <a:lstStyle/>
          <a:p>
            <a:pPr>
              <a:spcBef>
                <a:spcPts val="500"/>
              </a:spcBef>
            </a:pPr>
            <a:r>
              <a:rPr lang="en-US" sz="1500" dirty="0" smtClean="0"/>
              <a:t>Estimated number of </a:t>
            </a:r>
            <a:br>
              <a:rPr lang="en-US" sz="1500" dirty="0" smtClean="0"/>
            </a:br>
            <a:r>
              <a:rPr lang="en-US" sz="1500" dirty="0" smtClean="0"/>
              <a:t>open private-practice and academic CV positions</a:t>
            </a:r>
          </a:p>
        </p:txBody>
      </p:sp>
      <p:cxnSp>
        <p:nvCxnSpPr>
          <p:cNvPr id="13" name="Straight Connector 12"/>
          <p:cNvCxnSpPr/>
          <p:nvPr/>
        </p:nvCxnSpPr>
        <p:spPr bwMode="gray">
          <a:xfrm rot="5400000" flipV="1">
            <a:off x="6136227" y="3789440"/>
            <a:ext cx="3657600" cy="0"/>
          </a:xfrm>
          <a:prstGeom prst="line">
            <a:avLst/>
          </a:prstGeom>
          <a:ln w="762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Oval 13"/>
          <p:cNvSpPr/>
          <p:nvPr/>
        </p:nvSpPr>
        <p:spPr bwMode="gray">
          <a:xfrm>
            <a:off x="7827867" y="2164124"/>
            <a:ext cx="274320" cy="27432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5" name="Oval 14"/>
          <p:cNvSpPr/>
          <p:nvPr/>
        </p:nvSpPr>
        <p:spPr bwMode="gray">
          <a:xfrm>
            <a:off x="7827867" y="3895837"/>
            <a:ext cx="274320" cy="274320"/>
          </a:xfrm>
          <a:prstGeom prst="ellipse">
            <a:avLst/>
          </a:prstGeom>
          <a:solidFill>
            <a:schemeClr val="accent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6" name="Rectangle 15"/>
          <p:cNvSpPr/>
          <p:nvPr/>
        </p:nvSpPr>
        <p:spPr bwMode="gray">
          <a:xfrm>
            <a:off x="7682126" y="1956579"/>
            <a:ext cx="3001114" cy="3649308"/>
          </a:xfrm>
          <a:prstGeom prst="rect">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17" name="TextBox 16"/>
          <p:cNvSpPr txBox="1"/>
          <p:nvPr/>
        </p:nvSpPr>
        <p:spPr bwMode="gray">
          <a:xfrm>
            <a:off x="3590860" y="2469299"/>
            <a:ext cx="1884996" cy="461665"/>
          </a:xfrm>
          <a:prstGeom prst="rect">
            <a:avLst/>
          </a:prstGeom>
          <a:noFill/>
        </p:spPr>
        <p:txBody>
          <a:bodyPr wrap="square" lIns="0" tIns="0" rIns="0" bIns="0" rtlCol="0">
            <a:spAutoFit/>
          </a:bodyPr>
          <a:lstStyle/>
          <a:p>
            <a:pPr>
              <a:spcBef>
                <a:spcPts val="500"/>
              </a:spcBef>
            </a:pPr>
            <a:r>
              <a:rPr lang="en-US" sz="1500" dirty="0" smtClean="0"/>
              <a:t>Of CV physicians are ≥ 50 years of age</a:t>
            </a:r>
          </a:p>
        </p:txBody>
      </p:sp>
      <p:sp>
        <p:nvSpPr>
          <p:cNvPr id="18" name="TextBox 17"/>
          <p:cNvSpPr txBox="1"/>
          <p:nvPr/>
        </p:nvSpPr>
        <p:spPr bwMode="gray">
          <a:xfrm>
            <a:off x="2669391" y="2453910"/>
            <a:ext cx="1562100" cy="461665"/>
          </a:xfrm>
          <a:prstGeom prst="rect">
            <a:avLst/>
          </a:prstGeom>
          <a:noFill/>
        </p:spPr>
        <p:txBody>
          <a:bodyPr wrap="square" lIns="0" tIns="0" rIns="0" bIns="0" rtlCol="0">
            <a:spAutoFit/>
          </a:bodyPr>
          <a:lstStyle/>
          <a:p>
            <a:pPr>
              <a:spcBef>
                <a:spcPts val="500"/>
              </a:spcBef>
            </a:pPr>
            <a:r>
              <a:rPr lang="en-US" sz="3000" dirty="0" smtClean="0">
                <a:solidFill>
                  <a:schemeClr val="accent6"/>
                </a:solidFill>
              </a:rPr>
              <a:t>42%</a:t>
            </a:r>
          </a:p>
        </p:txBody>
      </p:sp>
      <p:sp>
        <p:nvSpPr>
          <p:cNvPr id="19" name="TextBox 18"/>
          <p:cNvSpPr txBox="1"/>
          <p:nvPr/>
        </p:nvSpPr>
        <p:spPr bwMode="gray">
          <a:xfrm>
            <a:off x="2669391" y="3751486"/>
            <a:ext cx="4151439" cy="461665"/>
          </a:xfrm>
          <a:prstGeom prst="rect">
            <a:avLst/>
          </a:prstGeom>
          <a:noFill/>
        </p:spPr>
        <p:txBody>
          <a:bodyPr wrap="square" lIns="0" tIns="0" rIns="0" bIns="0" rtlCol="0">
            <a:spAutoFit/>
          </a:bodyPr>
          <a:lstStyle/>
          <a:p>
            <a:pPr>
              <a:spcBef>
                <a:spcPts val="500"/>
              </a:spcBef>
            </a:pPr>
            <a:r>
              <a:rPr lang="en-US" sz="1500" dirty="0" smtClean="0"/>
              <a:t>Perceived lack of work-life balance </a:t>
            </a:r>
            <a:br>
              <a:rPr lang="en-US" sz="1500" dirty="0" smtClean="0"/>
            </a:br>
            <a:r>
              <a:rPr lang="en-US" sz="1500" dirty="0" smtClean="0"/>
              <a:t>discourages trainees from pursuing cardiology</a:t>
            </a:r>
          </a:p>
        </p:txBody>
      </p:sp>
      <p:sp>
        <p:nvSpPr>
          <p:cNvPr id="20" name="TextBox 19"/>
          <p:cNvSpPr txBox="1"/>
          <p:nvPr/>
        </p:nvSpPr>
        <p:spPr bwMode="gray">
          <a:xfrm>
            <a:off x="2669391" y="5144222"/>
            <a:ext cx="1562100" cy="461665"/>
          </a:xfrm>
          <a:prstGeom prst="rect">
            <a:avLst/>
          </a:prstGeom>
          <a:noFill/>
        </p:spPr>
        <p:txBody>
          <a:bodyPr wrap="square" lIns="0" tIns="0" rIns="0" bIns="0" rtlCol="0">
            <a:spAutoFit/>
          </a:bodyPr>
          <a:lstStyle/>
          <a:p>
            <a:pPr>
              <a:spcBef>
                <a:spcPts val="500"/>
              </a:spcBef>
            </a:pPr>
            <a:r>
              <a:rPr lang="en-US" sz="3000" dirty="0" smtClean="0">
                <a:solidFill>
                  <a:schemeClr val="accent6"/>
                </a:solidFill>
              </a:rPr>
              <a:t>80%</a:t>
            </a:r>
          </a:p>
        </p:txBody>
      </p:sp>
      <p:sp>
        <p:nvSpPr>
          <p:cNvPr id="21" name="TextBox 20"/>
          <p:cNvSpPr txBox="1"/>
          <p:nvPr/>
        </p:nvSpPr>
        <p:spPr bwMode="gray">
          <a:xfrm>
            <a:off x="3590859" y="5152030"/>
            <a:ext cx="2701835" cy="461665"/>
          </a:xfrm>
          <a:prstGeom prst="rect">
            <a:avLst/>
          </a:prstGeom>
          <a:noFill/>
        </p:spPr>
        <p:txBody>
          <a:bodyPr wrap="square" lIns="0" tIns="0" rIns="0" bIns="0" rtlCol="0">
            <a:spAutoFit/>
          </a:bodyPr>
          <a:lstStyle/>
          <a:p>
            <a:pPr>
              <a:spcBef>
                <a:spcPts val="500"/>
              </a:spcBef>
            </a:pPr>
            <a:r>
              <a:rPr lang="en-US" sz="1500" dirty="0" smtClean="0"/>
              <a:t>Of specialists say that they are at capacity or overextended</a:t>
            </a:r>
          </a:p>
        </p:txBody>
      </p:sp>
      <p:sp>
        <p:nvSpPr>
          <p:cNvPr id="22" name="Rectangle 21"/>
          <p:cNvSpPr/>
          <p:nvPr/>
        </p:nvSpPr>
        <p:spPr bwMode="gray">
          <a:xfrm>
            <a:off x="2487302" y="1914318"/>
            <a:ext cx="4060686" cy="374904"/>
          </a:xfrm>
          <a:prstGeom prst="rect">
            <a:avLst/>
          </a:prstGeom>
          <a:solidFill>
            <a:schemeClr val="accent3"/>
          </a:solid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3" name="Oval 22"/>
          <p:cNvSpPr/>
          <p:nvPr/>
        </p:nvSpPr>
        <p:spPr bwMode="gray">
          <a:xfrm>
            <a:off x="1645281" y="1644570"/>
            <a:ext cx="914400" cy="914400"/>
          </a:xfrm>
          <a:prstGeom prst="ellipse">
            <a:avLst/>
          </a:prstGeom>
          <a:solidFill>
            <a:schemeClr val="bg1"/>
          </a:solid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5" name="TextBox 24"/>
          <p:cNvSpPr txBox="1"/>
          <p:nvPr/>
        </p:nvSpPr>
        <p:spPr bwMode="gray">
          <a:xfrm>
            <a:off x="2669391" y="1978660"/>
            <a:ext cx="3367552" cy="246221"/>
          </a:xfrm>
          <a:prstGeom prst="rect">
            <a:avLst/>
          </a:prstGeom>
          <a:noFill/>
        </p:spPr>
        <p:txBody>
          <a:bodyPr wrap="square" lIns="0" tIns="0" rIns="0" bIns="0" rtlCol="0">
            <a:spAutoFit/>
          </a:bodyPr>
          <a:lstStyle/>
          <a:p>
            <a:pPr>
              <a:spcBef>
                <a:spcPts val="500"/>
              </a:spcBef>
            </a:pPr>
            <a:r>
              <a:rPr lang="en-US" sz="1600" b="1" dirty="0" smtClean="0">
                <a:solidFill>
                  <a:schemeClr val="bg1"/>
                </a:solidFill>
              </a:rPr>
              <a:t>Aging physician workforce</a:t>
            </a:r>
          </a:p>
        </p:txBody>
      </p:sp>
      <p:sp>
        <p:nvSpPr>
          <p:cNvPr id="26" name="Rectangle 25"/>
          <p:cNvSpPr/>
          <p:nvPr/>
        </p:nvSpPr>
        <p:spPr bwMode="gray">
          <a:xfrm>
            <a:off x="2487302" y="3238285"/>
            <a:ext cx="4060686" cy="374904"/>
          </a:xfrm>
          <a:prstGeom prst="rect">
            <a:avLst/>
          </a:prstGeom>
          <a:solidFill>
            <a:schemeClr val="accent3"/>
          </a:solid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7" name="Rectangle 26"/>
          <p:cNvSpPr/>
          <p:nvPr/>
        </p:nvSpPr>
        <p:spPr bwMode="gray">
          <a:xfrm>
            <a:off x="2487302" y="4625167"/>
            <a:ext cx="4060686" cy="374904"/>
          </a:xfrm>
          <a:prstGeom prst="rect">
            <a:avLst/>
          </a:prstGeom>
          <a:solidFill>
            <a:schemeClr val="accent3"/>
          </a:solid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8" name="TextBox 27"/>
          <p:cNvSpPr txBox="1"/>
          <p:nvPr/>
        </p:nvSpPr>
        <p:spPr bwMode="gray">
          <a:xfrm>
            <a:off x="2669391" y="3302627"/>
            <a:ext cx="3768631" cy="246221"/>
          </a:xfrm>
          <a:prstGeom prst="rect">
            <a:avLst/>
          </a:prstGeom>
          <a:noFill/>
        </p:spPr>
        <p:txBody>
          <a:bodyPr wrap="square" lIns="0" tIns="0" rIns="0" bIns="0" rtlCol="0">
            <a:spAutoFit/>
          </a:bodyPr>
          <a:lstStyle/>
          <a:p>
            <a:pPr>
              <a:spcBef>
                <a:spcPts val="500"/>
              </a:spcBef>
            </a:pPr>
            <a:r>
              <a:rPr lang="en-US" sz="1600" b="1" dirty="0">
                <a:solidFill>
                  <a:schemeClr val="bg1"/>
                </a:solidFill>
              </a:rPr>
              <a:t>CV less appealing to students, women</a:t>
            </a:r>
          </a:p>
        </p:txBody>
      </p:sp>
      <p:sp>
        <p:nvSpPr>
          <p:cNvPr id="29" name="TextBox 28"/>
          <p:cNvSpPr txBox="1"/>
          <p:nvPr/>
        </p:nvSpPr>
        <p:spPr bwMode="gray">
          <a:xfrm>
            <a:off x="2669391" y="4689509"/>
            <a:ext cx="3768631" cy="246221"/>
          </a:xfrm>
          <a:prstGeom prst="rect">
            <a:avLst/>
          </a:prstGeom>
          <a:noFill/>
        </p:spPr>
        <p:txBody>
          <a:bodyPr wrap="square" lIns="0" tIns="0" rIns="0" bIns="0" rtlCol="0">
            <a:spAutoFit/>
          </a:bodyPr>
          <a:lstStyle/>
          <a:p>
            <a:pPr>
              <a:spcBef>
                <a:spcPts val="500"/>
              </a:spcBef>
            </a:pPr>
            <a:r>
              <a:rPr lang="en-US" sz="1600" b="1" dirty="0">
                <a:solidFill>
                  <a:schemeClr val="bg1"/>
                </a:solidFill>
              </a:rPr>
              <a:t>Burnout causing physicians to leave</a:t>
            </a:r>
          </a:p>
        </p:txBody>
      </p:sp>
      <p:sp>
        <p:nvSpPr>
          <p:cNvPr id="30" name="Oval 29"/>
          <p:cNvSpPr/>
          <p:nvPr/>
        </p:nvSpPr>
        <p:spPr bwMode="gray">
          <a:xfrm>
            <a:off x="1644682" y="2968537"/>
            <a:ext cx="914400" cy="914400"/>
          </a:xfrm>
          <a:prstGeom prst="ellipse">
            <a:avLst/>
          </a:prstGeom>
          <a:solidFill>
            <a:schemeClr val="bg1"/>
          </a:solid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1" name="Oval 30"/>
          <p:cNvSpPr/>
          <p:nvPr/>
        </p:nvSpPr>
        <p:spPr bwMode="gray">
          <a:xfrm>
            <a:off x="1644759" y="4355419"/>
            <a:ext cx="914400" cy="914400"/>
          </a:xfrm>
          <a:prstGeom prst="ellipse">
            <a:avLst/>
          </a:prstGeom>
          <a:solidFill>
            <a:schemeClr val="bg1"/>
          </a:solid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3" name="Isosceles Triangle 32"/>
          <p:cNvSpPr/>
          <p:nvPr/>
        </p:nvSpPr>
        <p:spPr bwMode="gray">
          <a:xfrm rot="5400000">
            <a:off x="6561753" y="2026482"/>
            <a:ext cx="264160" cy="150577"/>
          </a:xfrm>
          <a:prstGeom prst="triangle">
            <a:avLst/>
          </a:prstGeom>
          <a:solidFill>
            <a:schemeClr val="accent3"/>
          </a:solid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4" name="Isosceles Triangle 33"/>
          <p:cNvSpPr/>
          <p:nvPr/>
        </p:nvSpPr>
        <p:spPr bwMode="gray">
          <a:xfrm rot="5400000">
            <a:off x="6561753" y="3350449"/>
            <a:ext cx="264160" cy="150577"/>
          </a:xfrm>
          <a:prstGeom prst="triangle">
            <a:avLst/>
          </a:prstGeom>
          <a:solidFill>
            <a:schemeClr val="accent3"/>
          </a:solid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35" name="Isosceles Triangle 34"/>
          <p:cNvSpPr/>
          <p:nvPr/>
        </p:nvSpPr>
        <p:spPr bwMode="gray">
          <a:xfrm rot="5400000">
            <a:off x="6561753" y="4737331"/>
            <a:ext cx="264160" cy="150577"/>
          </a:xfrm>
          <a:prstGeom prst="triangle">
            <a:avLst/>
          </a:prstGeom>
          <a:solidFill>
            <a:schemeClr val="accent3"/>
          </a:solid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7639" y="4551085"/>
            <a:ext cx="548640" cy="523068"/>
          </a:xfrm>
          <a:prstGeom prst="rect">
            <a:avLst/>
          </a:prstGeom>
        </p:spPr>
      </p:pic>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3525" y="1882231"/>
            <a:ext cx="640080" cy="439079"/>
          </a:xfrm>
          <a:prstGeom prst="rect">
            <a:avLst/>
          </a:prstGeom>
        </p:spPr>
      </p:pic>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7562" y="3161968"/>
            <a:ext cx="548640" cy="527538"/>
          </a:xfrm>
          <a:prstGeom prst="rect">
            <a:avLst/>
          </a:prstGeom>
        </p:spPr>
      </p:pic>
    </p:spTree>
    <p:extLst>
      <p:ext uri="{BB962C8B-B14F-4D97-AF65-F5344CB8AC3E}">
        <p14:creationId xmlns:p14="http://schemas.microsoft.com/office/powerpoint/2010/main" val="1749037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612773" y="6060046"/>
            <a:ext cx="3657600" cy="107722"/>
          </a:xfrm>
        </p:spPr>
        <p:txBody>
          <a:bodyPr/>
          <a:lstStyle/>
          <a:p>
            <a:r>
              <a:rPr lang="en-US" dirty="0"/>
              <a:t>American College of Cardiology</a:t>
            </a:r>
            <a:r>
              <a:rPr lang="en-US" dirty="0" smtClean="0"/>
              <a:t>.</a:t>
            </a:r>
            <a:endParaRPr lang="en-US" dirty="0"/>
          </a:p>
        </p:txBody>
      </p:sp>
      <p:sp>
        <p:nvSpPr>
          <p:cNvPr id="3" name="Text Placeholder 2"/>
          <p:cNvSpPr>
            <a:spLocks noGrp="1"/>
          </p:cNvSpPr>
          <p:nvPr>
            <p:ph type="body" sz="quarter" idx="27"/>
          </p:nvPr>
        </p:nvSpPr>
        <p:spPr>
          <a:xfrm>
            <a:off x="8704834" y="5736881"/>
            <a:ext cx="2871596" cy="430887"/>
          </a:xfrm>
        </p:spPr>
        <p:txBody>
          <a:bodyPr/>
          <a:lstStyle/>
          <a:p>
            <a:r>
              <a:rPr lang="en-US" dirty="0"/>
              <a:t>Source: </a:t>
            </a:r>
            <a:r>
              <a:rPr lang="en-US" dirty="0" err="1"/>
              <a:t>Jha</a:t>
            </a:r>
            <a:r>
              <a:rPr lang="en-US" dirty="0"/>
              <a:t> AK et al., “A Crisis In Health Care: A Call To Action On Physician Burnout,” (2018); American College of Cardiology; Medscape National Physician Burnout, Depression &amp; Suicide Report </a:t>
            </a:r>
            <a:r>
              <a:rPr lang="en-US" dirty="0" smtClean="0"/>
              <a:t>2019</a:t>
            </a:r>
            <a:r>
              <a:rPr lang="en-US" dirty="0"/>
              <a:t>.</a:t>
            </a:r>
          </a:p>
        </p:txBody>
      </p:sp>
      <p:sp>
        <p:nvSpPr>
          <p:cNvPr id="4" name="Text Placeholder 3"/>
          <p:cNvSpPr>
            <a:spLocks noGrp="1"/>
          </p:cNvSpPr>
          <p:nvPr>
            <p:ph type="body" sz="quarter" idx="25"/>
          </p:nvPr>
        </p:nvSpPr>
        <p:spPr>
          <a:xfrm>
            <a:off x="612773" y="1108422"/>
            <a:ext cx="10963656" cy="341632"/>
          </a:xfrm>
        </p:spPr>
        <p:txBody>
          <a:bodyPr/>
          <a:lstStyle/>
          <a:p>
            <a:r>
              <a:rPr lang="en-US" dirty="0" smtClean="0"/>
              <a:t>Physician burnout rising to the top of the national agenda</a:t>
            </a:r>
            <a:endParaRPr lang="en-US" dirty="0"/>
          </a:p>
        </p:txBody>
      </p:sp>
      <p:sp>
        <p:nvSpPr>
          <p:cNvPr id="5" name="Title 4"/>
          <p:cNvSpPr>
            <a:spLocks noGrp="1"/>
          </p:cNvSpPr>
          <p:nvPr>
            <p:ph type="title"/>
          </p:nvPr>
        </p:nvSpPr>
        <p:spPr>
          <a:xfrm>
            <a:off x="612773" y="601436"/>
            <a:ext cx="10966450" cy="455509"/>
          </a:xfrm>
        </p:spPr>
        <p:txBody>
          <a:bodyPr/>
          <a:lstStyle/>
          <a:p>
            <a:r>
              <a:rPr lang="en-US" dirty="0"/>
              <a:t>Burnout </a:t>
            </a:r>
            <a:r>
              <a:rPr lang="en-US" dirty="0" smtClean="0"/>
              <a:t>a new enemy to retention</a:t>
            </a:r>
            <a:endParaRPr lang="en-US" dirty="0"/>
          </a:p>
        </p:txBody>
      </p:sp>
      <p:sp>
        <p:nvSpPr>
          <p:cNvPr id="6" name="Footer Placeholder 5"/>
          <p:cNvSpPr>
            <a:spLocks noGrp="1"/>
          </p:cNvSpPr>
          <p:nvPr>
            <p:ph type="ftr" sz="quarter" idx="30"/>
          </p:nvPr>
        </p:nvSpPr>
        <p:spPr/>
        <p:txBody>
          <a:bodyPr/>
          <a:lstStyle/>
          <a:p>
            <a:r>
              <a:rPr lang="en-US" smtClean="0"/>
              <a:t>Cardiovascular Roundtable research and analysis. </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8181" y="2414473"/>
            <a:ext cx="337313" cy="4572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7376" y="2423534"/>
            <a:ext cx="640080" cy="43907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1992" y="4981244"/>
            <a:ext cx="440944" cy="640080"/>
          </a:xfrm>
          <a:prstGeom prst="rect">
            <a:avLst/>
          </a:prstGeom>
        </p:spPr>
      </p:pic>
      <p:cxnSp>
        <p:nvCxnSpPr>
          <p:cNvPr id="11" name="Straight Connector 10"/>
          <p:cNvCxnSpPr/>
          <p:nvPr/>
        </p:nvCxnSpPr>
        <p:spPr bwMode="gray">
          <a:xfrm rot="5400000">
            <a:off x="2193923" y="1551496"/>
            <a:ext cx="0" cy="2926080"/>
          </a:xfrm>
          <a:prstGeom prst="line">
            <a:avLst/>
          </a:prstGeom>
          <a:solidFill>
            <a:schemeClr val="accent1"/>
          </a:solidFill>
          <a:ln w="12700" cap="flat" cmpd="sng" algn="ctr">
            <a:solidFill>
              <a:schemeClr val="accent3"/>
            </a:solidFill>
            <a:prstDash val="solid"/>
            <a:miter lim="800000"/>
            <a:headEnd type="none" w="med" len="med"/>
            <a:tailEnd type="none"/>
          </a:ln>
          <a:effectLst/>
        </p:spPr>
      </p:cxnSp>
      <p:sp>
        <p:nvSpPr>
          <p:cNvPr id="12" name="TextBox 11"/>
          <p:cNvSpPr txBox="1"/>
          <p:nvPr/>
        </p:nvSpPr>
        <p:spPr bwMode="gray">
          <a:xfrm>
            <a:off x="612773" y="1947874"/>
            <a:ext cx="7603554" cy="246221"/>
          </a:xfrm>
          <a:prstGeom prst="rect">
            <a:avLst/>
          </a:prstGeom>
          <a:noFill/>
        </p:spPr>
        <p:txBody>
          <a:bodyPr wrap="square" lIns="0" tIns="0" rIns="0" bIns="0" rtlCol="0">
            <a:spAutoFit/>
          </a:bodyPr>
          <a:lstStyle/>
          <a:p>
            <a:pPr>
              <a:spcBef>
                <a:spcPts val="500"/>
              </a:spcBef>
            </a:pPr>
            <a:r>
              <a:rPr lang="en-US" sz="1600" b="1" dirty="0" smtClean="0"/>
              <a:t>Stakeholders recognizing the important of combatting burnout </a:t>
            </a:r>
          </a:p>
        </p:txBody>
      </p:sp>
      <p:sp>
        <p:nvSpPr>
          <p:cNvPr id="13" name="TextBox 12"/>
          <p:cNvSpPr txBox="1"/>
          <p:nvPr/>
        </p:nvSpPr>
        <p:spPr bwMode="gray">
          <a:xfrm>
            <a:off x="1499095" y="2527657"/>
            <a:ext cx="1847222" cy="230832"/>
          </a:xfrm>
          <a:prstGeom prst="rect">
            <a:avLst/>
          </a:prstGeom>
          <a:noFill/>
        </p:spPr>
        <p:txBody>
          <a:bodyPr wrap="square" lIns="0" tIns="0" rIns="0" bIns="0" rtlCol="0">
            <a:spAutoFit/>
          </a:bodyPr>
          <a:lstStyle/>
          <a:p>
            <a:pPr>
              <a:spcBef>
                <a:spcPts val="500"/>
              </a:spcBef>
            </a:pPr>
            <a:r>
              <a:rPr lang="en-US" sz="1500" b="1" dirty="0" smtClean="0"/>
              <a:t>National leaders</a:t>
            </a:r>
          </a:p>
        </p:txBody>
      </p:sp>
      <p:sp>
        <p:nvSpPr>
          <p:cNvPr id="14" name="TextBox 13"/>
          <p:cNvSpPr txBox="1"/>
          <p:nvPr/>
        </p:nvSpPr>
        <p:spPr bwMode="gray">
          <a:xfrm>
            <a:off x="849118" y="3254954"/>
            <a:ext cx="2438150" cy="692497"/>
          </a:xfrm>
          <a:prstGeom prst="rect">
            <a:avLst/>
          </a:prstGeom>
          <a:noFill/>
        </p:spPr>
        <p:txBody>
          <a:bodyPr wrap="square" lIns="0" tIns="0" rIns="0" bIns="0" rtlCol="0">
            <a:spAutoFit/>
          </a:bodyPr>
          <a:lstStyle/>
          <a:p>
            <a:pPr>
              <a:spcBef>
                <a:spcPts val="500"/>
              </a:spcBef>
            </a:pPr>
            <a:r>
              <a:rPr lang="en-US" sz="1500" dirty="0"/>
              <a:t>Harvard report says physician burnout is a “</a:t>
            </a:r>
            <a:r>
              <a:rPr lang="en-US" sz="1500" b="1" dirty="0"/>
              <a:t>public health crisis</a:t>
            </a:r>
            <a:r>
              <a:rPr lang="en-US" sz="1500" dirty="0"/>
              <a:t>”</a:t>
            </a:r>
            <a:endParaRPr lang="en-US" sz="1500" b="1" dirty="0"/>
          </a:p>
        </p:txBody>
      </p:sp>
      <p:cxnSp>
        <p:nvCxnSpPr>
          <p:cNvPr id="15" name="Straight Connector 14"/>
          <p:cNvCxnSpPr/>
          <p:nvPr/>
        </p:nvCxnSpPr>
        <p:spPr bwMode="gray">
          <a:xfrm rot="5400000">
            <a:off x="5782181" y="1551496"/>
            <a:ext cx="0" cy="2926080"/>
          </a:xfrm>
          <a:prstGeom prst="line">
            <a:avLst/>
          </a:prstGeom>
          <a:solidFill>
            <a:schemeClr val="accent1"/>
          </a:solidFill>
          <a:ln w="12700" cap="flat" cmpd="sng" algn="ctr">
            <a:solidFill>
              <a:schemeClr val="accent3"/>
            </a:solidFill>
            <a:prstDash val="solid"/>
            <a:miter lim="800000"/>
            <a:headEnd type="none" w="med" len="med"/>
            <a:tailEnd type="none"/>
          </a:ln>
          <a:effectLst/>
        </p:spPr>
      </p:cxnSp>
      <p:sp>
        <p:nvSpPr>
          <p:cNvPr id="16" name="TextBox 15"/>
          <p:cNvSpPr txBox="1"/>
          <p:nvPr/>
        </p:nvSpPr>
        <p:spPr bwMode="gray">
          <a:xfrm>
            <a:off x="5234992" y="2527657"/>
            <a:ext cx="2846966" cy="230832"/>
          </a:xfrm>
          <a:prstGeom prst="rect">
            <a:avLst/>
          </a:prstGeom>
          <a:noFill/>
        </p:spPr>
        <p:txBody>
          <a:bodyPr wrap="square" lIns="0" tIns="0" rIns="0" bIns="0" rtlCol="0">
            <a:spAutoFit/>
          </a:bodyPr>
          <a:lstStyle/>
          <a:p>
            <a:pPr>
              <a:spcBef>
                <a:spcPts val="500"/>
              </a:spcBef>
            </a:pPr>
            <a:r>
              <a:rPr lang="en-US" sz="1500" b="1" dirty="0" smtClean="0"/>
              <a:t>Professional societies</a:t>
            </a:r>
          </a:p>
        </p:txBody>
      </p:sp>
      <p:sp>
        <p:nvSpPr>
          <p:cNvPr id="17" name="TextBox 16"/>
          <p:cNvSpPr txBox="1"/>
          <p:nvPr/>
        </p:nvSpPr>
        <p:spPr bwMode="gray">
          <a:xfrm>
            <a:off x="4437376" y="3254954"/>
            <a:ext cx="2486918" cy="692497"/>
          </a:xfrm>
          <a:prstGeom prst="rect">
            <a:avLst/>
          </a:prstGeom>
          <a:noFill/>
        </p:spPr>
        <p:txBody>
          <a:bodyPr wrap="square" lIns="0" tIns="0" rIns="0" bIns="0" rtlCol="0">
            <a:spAutoFit/>
          </a:bodyPr>
          <a:lstStyle/>
          <a:p>
            <a:pPr>
              <a:spcBef>
                <a:spcPts val="500"/>
              </a:spcBef>
            </a:pPr>
            <a:r>
              <a:rPr lang="en-US" sz="1500" dirty="0"/>
              <a:t>The </a:t>
            </a:r>
            <a:r>
              <a:rPr lang="en-US" sz="1500" dirty="0" smtClean="0"/>
              <a:t>ACC</a:t>
            </a:r>
            <a:r>
              <a:rPr lang="en-US" sz="1500" baseline="30000" dirty="0" smtClean="0"/>
              <a:t>1</a:t>
            </a:r>
            <a:r>
              <a:rPr lang="en-US" sz="1500" dirty="0" smtClean="0"/>
              <a:t> expanded </a:t>
            </a:r>
            <a:r>
              <a:rPr lang="en-US" sz="1500" dirty="0"/>
              <a:t>their “triple aim” to a “</a:t>
            </a:r>
            <a:r>
              <a:rPr lang="en-US" sz="1500" b="1" dirty="0"/>
              <a:t>quadruple aim</a:t>
            </a:r>
            <a:r>
              <a:rPr lang="en-US" sz="1500" dirty="0"/>
              <a:t>” to address burnout</a:t>
            </a:r>
            <a:endParaRPr lang="en-US" sz="1500" b="1" dirty="0"/>
          </a:p>
        </p:txBody>
      </p:sp>
      <p:cxnSp>
        <p:nvCxnSpPr>
          <p:cNvPr id="18" name="Straight Connector 17"/>
          <p:cNvCxnSpPr/>
          <p:nvPr/>
        </p:nvCxnSpPr>
        <p:spPr bwMode="gray">
          <a:xfrm rot="5400000">
            <a:off x="9633832" y="1551496"/>
            <a:ext cx="0" cy="2926080"/>
          </a:xfrm>
          <a:prstGeom prst="line">
            <a:avLst/>
          </a:prstGeom>
          <a:solidFill>
            <a:schemeClr val="accent1"/>
          </a:solidFill>
          <a:ln w="12700" cap="flat" cmpd="sng" algn="ctr">
            <a:solidFill>
              <a:schemeClr val="accent3"/>
            </a:solidFill>
            <a:prstDash val="solid"/>
            <a:miter lim="800000"/>
            <a:headEnd type="none" w="med" len="med"/>
            <a:tailEnd type="none"/>
          </a:ln>
          <a:effectLst/>
        </p:spPr>
      </p:cxnSp>
      <p:sp>
        <p:nvSpPr>
          <p:cNvPr id="19" name="TextBox 18"/>
          <p:cNvSpPr txBox="1"/>
          <p:nvPr/>
        </p:nvSpPr>
        <p:spPr bwMode="gray">
          <a:xfrm>
            <a:off x="8848717" y="2527657"/>
            <a:ext cx="1847222" cy="230832"/>
          </a:xfrm>
          <a:prstGeom prst="rect">
            <a:avLst/>
          </a:prstGeom>
          <a:noFill/>
        </p:spPr>
        <p:txBody>
          <a:bodyPr wrap="square" lIns="0" tIns="0" rIns="0" bIns="0" rtlCol="0">
            <a:spAutoFit/>
          </a:bodyPr>
          <a:lstStyle/>
          <a:p>
            <a:pPr>
              <a:spcBef>
                <a:spcPts val="500"/>
              </a:spcBef>
            </a:pPr>
            <a:r>
              <a:rPr lang="en-US" sz="1500" b="1" dirty="0" smtClean="0"/>
              <a:t>Hospital executives</a:t>
            </a:r>
          </a:p>
        </p:txBody>
      </p:sp>
      <p:sp>
        <p:nvSpPr>
          <p:cNvPr id="20" name="TextBox 19"/>
          <p:cNvSpPr txBox="1"/>
          <p:nvPr/>
        </p:nvSpPr>
        <p:spPr bwMode="gray">
          <a:xfrm>
            <a:off x="8220446" y="3254954"/>
            <a:ext cx="2876425" cy="692497"/>
          </a:xfrm>
          <a:prstGeom prst="rect">
            <a:avLst/>
          </a:prstGeom>
          <a:noFill/>
        </p:spPr>
        <p:txBody>
          <a:bodyPr wrap="square" lIns="0" tIns="0" rIns="0" bIns="0" rtlCol="0">
            <a:spAutoFit/>
          </a:bodyPr>
          <a:lstStyle/>
          <a:p>
            <a:pPr>
              <a:spcBef>
                <a:spcPts val="500"/>
              </a:spcBef>
            </a:pPr>
            <a:r>
              <a:rPr lang="en-US" sz="1500" dirty="0"/>
              <a:t>Emergence of </a:t>
            </a:r>
            <a:r>
              <a:rPr lang="en-US" sz="1500" b="1" dirty="0"/>
              <a:t>Chief Wellness Officers </a:t>
            </a:r>
            <a:r>
              <a:rPr lang="en-US" sz="1500" dirty="0" smtClean="0"/>
              <a:t>signals </a:t>
            </a:r>
            <a:r>
              <a:rPr lang="en-US" sz="1500" dirty="0"/>
              <a:t>institutional </a:t>
            </a:r>
            <a:r>
              <a:rPr lang="en-US" sz="1500" dirty="0" smtClean="0"/>
              <a:t>priority for health systems</a:t>
            </a:r>
            <a:endParaRPr lang="en-US" sz="1500" b="1" dirty="0"/>
          </a:p>
        </p:txBody>
      </p:sp>
      <p:sp>
        <p:nvSpPr>
          <p:cNvPr id="21" name="TextBox 20"/>
          <p:cNvSpPr txBox="1"/>
          <p:nvPr/>
        </p:nvSpPr>
        <p:spPr bwMode="gray">
          <a:xfrm>
            <a:off x="4702580" y="5070452"/>
            <a:ext cx="1562100" cy="461665"/>
          </a:xfrm>
          <a:prstGeom prst="rect">
            <a:avLst/>
          </a:prstGeom>
          <a:noFill/>
        </p:spPr>
        <p:txBody>
          <a:bodyPr wrap="square" lIns="0" tIns="0" rIns="0" bIns="0" rtlCol="0">
            <a:spAutoFit/>
          </a:bodyPr>
          <a:lstStyle/>
          <a:p>
            <a:pPr>
              <a:spcBef>
                <a:spcPts val="500"/>
              </a:spcBef>
            </a:pPr>
            <a:r>
              <a:rPr lang="en-US" sz="3000" dirty="0" smtClean="0">
                <a:solidFill>
                  <a:schemeClr val="accent6"/>
                </a:solidFill>
              </a:rPr>
              <a:t>43%</a:t>
            </a:r>
          </a:p>
        </p:txBody>
      </p:sp>
      <p:sp>
        <p:nvSpPr>
          <p:cNvPr id="22" name="TextBox 21"/>
          <p:cNvSpPr txBox="1"/>
          <p:nvPr/>
        </p:nvSpPr>
        <p:spPr bwMode="gray">
          <a:xfrm>
            <a:off x="5569462" y="5185868"/>
            <a:ext cx="3557574" cy="230832"/>
          </a:xfrm>
          <a:prstGeom prst="rect">
            <a:avLst/>
          </a:prstGeom>
          <a:noFill/>
        </p:spPr>
        <p:txBody>
          <a:bodyPr wrap="square" lIns="0" tIns="0" rIns="0" bIns="0" rtlCol="0">
            <a:spAutoFit/>
          </a:bodyPr>
          <a:lstStyle/>
          <a:p>
            <a:pPr>
              <a:spcBef>
                <a:spcPts val="500"/>
              </a:spcBef>
            </a:pPr>
            <a:r>
              <a:rPr lang="en-US" sz="1500" dirty="0" smtClean="0"/>
              <a:t>Of cardiologists are burned out</a:t>
            </a:r>
            <a:endParaRPr lang="en-US" sz="1500" b="1" dirty="0" smtClean="0"/>
          </a:p>
        </p:txBody>
      </p:sp>
      <p:sp>
        <p:nvSpPr>
          <p:cNvPr id="23" name="TextBox 22"/>
          <p:cNvSpPr txBox="1"/>
          <p:nvPr/>
        </p:nvSpPr>
        <p:spPr bwMode="gray">
          <a:xfrm>
            <a:off x="4061992" y="4696550"/>
            <a:ext cx="4344425" cy="230832"/>
          </a:xfrm>
          <a:prstGeom prst="rect">
            <a:avLst/>
          </a:prstGeom>
          <a:noFill/>
        </p:spPr>
        <p:txBody>
          <a:bodyPr wrap="square" lIns="0" tIns="0" rIns="0" bIns="0" rtlCol="0">
            <a:spAutoFit/>
          </a:bodyPr>
          <a:lstStyle/>
          <a:p>
            <a:pPr>
              <a:spcBef>
                <a:spcPts val="500"/>
              </a:spcBef>
            </a:pPr>
            <a:r>
              <a:rPr lang="en-US" sz="1500" b="1" dirty="0" smtClean="0"/>
              <a:t>Burnout should be a priority for CV programs</a:t>
            </a:r>
          </a:p>
        </p:txBody>
      </p:sp>
      <p:sp>
        <p:nvSpPr>
          <p:cNvPr id="25" name="Rectangle 24"/>
          <p:cNvSpPr/>
          <p:nvPr/>
        </p:nvSpPr>
        <p:spPr bwMode="gray">
          <a:xfrm>
            <a:off x="3790984" y="4509434"/>
            <a:ext cx="4615433" cy="1216487"/>
          </a:xfrm>
          <a:prstGeom prst="rect">
            <a:avLst/>
          </a:prstGeom>
          <a:noFill/>
          <a:ln w="19050" cap="flat" cmpd="sng" algn="ctr">
            <a:solidFill>
              <a:schemeClr val="accent1"/>
            </a:solidFill>
            <a:prstDash val="solid"/>
            <a:miter lim="800000"/>
            <a:headEnd type="none" w="med" len="med"/>
            <a:tailEnd type="oval" w="sm" len="sm"/>
          </a:ln>
          <a:effectLst/>
        </p:spPr>
        <p:txBody>
          <a:bodyPr vert="horz" wrap="square" lIns="130629" tIns="65314" rIns="130629" bIns="65314" numCol="1" rtlCol="0" anchor="t" anchorCtr="0" compatLnSpc="1">
            <a:prstTxWarp prst="textNoShape">
              <a:avLst/>
            </a:prstTxWarp>
            <a:noAutofit/>
          </a:bodyPr>
          <a:lstStyle/>
          <a:p>
            <a:pPr algn="l"/>
            <a:endParaRPr lang="en-US" sz="1286" dirty="0"/>
          </a:p>
        </p:txBody>
      </p:sp>
      <p:sp>
        <p:nvSpPr>
          <p:cNvPr id="26" name="Freeform 25"/>
          <p:cNvSpPr/>
          <p:nvPr/>
        </p:nvSpPr>
        <p:spPr bwMode="gray">
          <a:xfrm>
            <a:off x="3790800" y="4510106"/>
            <a:ext cx="130629" cy="13062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38100" cap="flat" cmpd="sng" algn="ctr">
            <a:solidFill>
              <a:schemeClr val="accent6"/>
            </a:solidFill>
            <a:prstDash val="solid"/>
            <a:miter lim="800000"/>
            <a:headEnd type="none" w="med" len="med"/>
            <a:tailEnd type="none" w="med" len="med"/>
          </a:ln>
          <a:effectLst/>
        </p:spPr>
        <p:txBody>
          <a:bodyPr vert="horz" wrap="square" lIns="130629" tIns="65315" rIns="130629" bIns="65315"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2090954"/>
            <a:endParaRPr lang="en-US" sz="1429" b="1" dirty="0">
              <a:solidFill>
                <a:schemeClr val="bg2"/>
              </a:solidFill>
              <a:latin typeface="+mn-lt"/>
            </a:endParaRPr>
          </a:p>
        </p:txBody>
      </p:sp>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118" y="2387803"/>
            <a:ext cx="510541" cy="510541"/>
          </a:xfrm>
          <a:prstGeom prst="rect">
            <a:avLst/>
          </a:prstGeom>
        </p:spPr>
      </p:pic>
    </p:spTree>
    <p:extLst>
      <p:ext uri="{BB962C8B-B14F-4D97-AF65-F5344CB8AC3E}">
        <p14:creationId xmlns:p14="http://schemas.microsoft.com/office/powerpoint/2010/main" val="401890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27"/>
          </p:nvPr>
        </p:nvSpPr>
        <p:spPr>
          <a:xfrm>
            <a:off x="8263890" y="5952324"/>
            <a:ext cx="3312540" cy="221464"/>
          </a:xfrm>
        </p:spPr>
        <p:txBody>
          <a:bodyPr/>
          <a:lstStyle/>
          <a:p>
            <a:r>
              <a:rPr lang="en-US" dirty="0"/>
              <a:t>Source: Medscape National Physician Burnout, Depression &amp; Suicide Report </a:t>
            </a:r>
            <a:r>
              <a:rPr lang="en-US" dirty="0" smtClean="0"/>
              <a:t>2019</a:t>
            </a:r>
            <a:r>
              <a:rPr lang="en-US" dirty="0"/>
              <a:t>.</a:t>
            </a:r>
          </a:p>
        </p:txBody>
      </p:sp>
      <p:sp>
        <p:nvSpPr>
          <p:cNvPr id="4" name="Text Placeholder 3"/>
          <p:cNvSpPr>
            <a:spLocks noGrp="1"/>
          </p:cNvSpPr>
          <p:nvPr>
            <p:ph type="body" sz="quarter" idx="25"/>
          </p:nvPr>
        </p:nvSpPr>
        <p:spPr>
          <a:xfrm>
            <a:off x="612772" y="1108422"/>
            <a:ext cx="11690987" cy="674031"/>
          </a:xfrm>
        </p:spPr>
        <p:txBody>
          <a:bodyPr/>
          <a:lstStyle/>
          <a:p>
            <a:r>
              <a:rPr lang="en-US" dirty="0"/>
              <a:t>Physician engagement efforts not starting from the bottom, but room for </a:t>
            </a:r>
            <a:r>
              <a:rPr lang="en-US" dirty="0" smtClean="0"/>
              <a:t>improvement</a:t>
            </a:r>
            <a:endParaRPr lang="en-US" dirty="0"/>
          </a:p>
        </p:txBody>
      </p:sp>
      <p:sp>
        <p:nvSpPr>
          <p:cNvPr id="5" name="Title 4"/>
          <p:cNvSpPr>
            <a:spLocks noGrp="1"/>
          </p:cNvSpPr>
          <p:nvPr>
            <p:ph type="title"/>
          </p:nvPr>
        </p:nvSpPr>
        <p:spPr>
          <a:xfrm>
            <a:off x="612773" y="601436"/>
            <a:ext cx="10966450" cy="455509"/>
          </a:xfrm>
        </p:spPr>
        <p:txBody>
          <a:bodyPr/>
          <a:lstStyle/>
          <a:p>
            <a:r>
              <a:rPr lang="en-US" dirty="0"/>
              <a:t>Where does CV stand?</a:t>
            </a:r>
          </a:p>
        </p:txBody>
      </p:sp>
      <p:sp>
        <p:nvSpPr>
          <p:cNvPr id="6" name="Footer Placeholder 5"/>
          <p:cNvSpPr>
            <a:spLocks noGrp="1"/>
          </p:cNvSpPr>
          <p:nvPr>
            <p:ph type="ftr" sz="quarter" idx="30"/>
          </p:nvPr>
        </p:nvSpPr>
        <p:spPr/>
        <p:txBody>
          <a:bodyPr/>
          <a:lstStyle/>
          <a:p>
            <a:r>
              <a:rPr lang="en-US" dirty="0" smtClean="0"/>
              <a:t>Cardiovascular Roundtable research and analysis. </a:t>
            </a:r>
            <a:endParaRPr lang="en-US" dirty="0"/>
          </a:p>
        </p:txBody>
      </p:sp>
      <p:graphicFrame>
        <p:nvGraphicFramePr>
          <p:cNvPr id="7" name="Chart 6"/>
          <p:cNvGraphicFramePr/>
          <p:nvPr>
            <p:extLst/>
          </p:nvPr>
        </p:nvGraphicFramePr>
        <p:xfrm>
          <a:off x="4083409" y="2158634"/>
          <a:ext cx="5538092" cy="379369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bwMode="gray">
          <a:xfrm>
            <a:off x="2708920" y="2521174"/>
            <a:ext cx="1332169" cy="230832"/>
          </a:xfrm>
          <a:prstGeom prst="rect">
            <a:avLst/>
          </a:prstGeom>
          <a:noFill/>
        </p:spPr>
        <p:txBody>
          <a:bodyPr wrap="square" lIns="0" tIns="0" rIns="0" bIns="0" rtlCol="0">
            <a:spAutoFit/>
          </a:bodyPr>
          <a:lstStyle/>
          <a:p>
            <a:pPr marL="0" marR="0" lvl="0" indent="0" algn="r" defTabSz="640080" rtl="0" eaLnBrk="1" fontAlgn="auto" latinLnBrk="0" hangingPunct="1">
              <a:lnSpc>
                <a:spcPct val="100000"/>
              </a:lnSpc>
              <a:spcBef>
                <a:spcPts val="500"/>
              </a:spcBef>
              <a:spcAft>
                <a:spcPts val="0"/>
              </a:spcAft>
              <a:buClrTx/>
              <a:buSzTx/>
              <a:buFontTx/>
              <a:buNone/>
              <a:tabLst/>
              <a:defRPr/>
            </a:pPr>
            <a:r>
              <a:rPr kumimoji="0" lang="en-US" sz="1500" b="0" i="1" u="none" strike="noStrike" kern="1200" cap="none" spc="0" normalizeH="0" baseline="0" noProof="0" dirty="0" smtClean="0">
                <a:ln>
                  <a:noFill/>
                </a:ln>
                <a:solidFill>
                  <a:srgbClr val="333E48"/>
                </a:solidFill>
                <a:effectLst/>
                <a:uLnTx/>
                <a:uFillTx/>
                <a:latin typeface="Arial"/>
                <a:ea typeface="+mn-ea"/>
                <a:cs typeface="+mn-cs"/>
              </a:rPr>
              <a:t>Urology</a:t>
            </a:r>
          </a:p>
        </p:txBody>
      </p:sp>
      <p:sp>
        <p:nvSpPr>
          <p:cNvPr id="9" name="TextBox 8"/>
          <p:cNvSpPr txBox="1"/>
          <p:nvPr/>
        </p:nvSpPr>
        <p:spPr bwMode="gray">
          <a:xfrm>
            <a:off x="2708920" y="2904854"/>
            <a:ext cx="1332169" cy="230832"/>
          </a:xfrm>
          <a:prstGeom prst="rect">
            <a:avLst/>
          </a:prstGeom>
          <a:noFill/>
        </p:spPr>
        <p:txBody>
          <a:bodyPr wrap="square" lIns="0" tIns="0" rIns="0" bIns="0" rtlCol="0">
            <a:spAutoFit/>
          </a:bodyPr>
          <a:lstStyle/>
          <a:p>
            <a:pPr marL="0" marR="0" lvl="0" indent="0" algn="r" defTabSz="640080" rtl="0" eaLnBrk="1" fontAlgn="auto" latinLnBrk="0" hangingPunct="1">
              <a:lnSpc>
                <a:spcPct val="100000"/>
              </a:lnSpc>
              <a:spcBef>
                <a:spcPts val="500"/>
              </a:spcBef>
              <a:spcAft>
                <a:spcPts val="0"/>
              </a:spcAft>
              <a:buClrTx/>
              <a:buSzTx/>
              <a:buFontTx/>
              <a:buNone/>
              <a:tabLst/>
              <a:defRPr/>
            </a:pPr>
            <a:r>
              <a:rPr kumimoji="0" lang="en-US" sz="1500" b="0" i="1" u="none" strike="noStrike" kern="1200" cap="none" spc="0" normalizeH="0" baseline="0" noProof="0" dirty="0" smtClean="0">
                <a:ln>
                  <a:noFill/>
                </a:ln>
                <a:solidFill>
                  <a:srgbClr val="333E48"/>
                </a:solidFill>
                <a:effectLst/>
                <a:uLnTx/>
                <a:uFillTx/>
                <a:latin typeface="Arial"/>
                <a:ea typeface="+mn-ea"/>
                <a:cs typeface="+mn-cs"/>
              </a:rPr>
              <a:t>Neurology</a:t>
            </a:r>
          </a:p>
        </p:txBody>
      </p:sp>
      <p:sp>
        <p:nvSpPr>
          <p:cNvPr id="10" name="TextBox 9"/>
          <p:cNvSpPr txBox="1"/>
          <p:nvPr/>
        </p:nvSpPr>
        <p:spPr bwMode="gray">
          <a:xfrm>
            <a:off x="1893212" y="3224277"/>
            <a:ext cx="2147877" cy="461665"/>
          </a:xfrm>
          <a:prstGeom prst="rect">
            <a:avLst/>
          </a:prstGeom>
          <a:noFill/>
        </p:spPr>
        <p:txBody>
          <a:bodyPr wrap="square" lIns="0" tIns="0" rIns="0" bIns="0" rtlCol="0">
            <a:spAutoFit/>
          </a:bodyPr>
          <a:lstStyle/>
          <a:p>
            <a:pPr marL="0" marR="0" lvl="0" indent="0" algn="r" defTabSz="640080" rtl="0" eaLnBrk="1" fontAlgn="auto" latinLnBrk="0" hangingPunct="1">
              <a:lnSpc>
                <a:spcPct val="100000"/>
              </a:lnSpc>
              <a:spcBef>
                <a:spcPts val="500"/>
              </a:spcBef>
              <a:spcAft>
                <a:spcPts val="0"/>
              </a:spcAft>
              <a:buClrTx/>
              <a:buSzTx/>
              <a:buFontTx/>
              <a:buNone/>
              <a:tabLst/>
              <a:defRPr/>
            </a:pPr>
            <a:r>
              <a:rPr kumimoji="0" lang="en-US" sz="1500" b="0" i="1" u="none" strike="noStrike" kern="1200" cap="none" spc="0" normalizeH="0" baseline="0" noProof="0" dirty="0" smtClean="0">
                <a:ln>
                  <a:noFill/>
                </a:ln>
                <a:solidFill>
                  <a:srgbClr val="333E48"/>
                </a:solidFill>
                <a:effectLst/>
                <a:uLnTx/>
                <a:uFillTx/>
                <a:latin typeface="Arial"/>
                <a:ea typeface="+mn-ea"/>
                <a:cs typeface="+mn-cs"/>
              </a:rPr>
              <a:t>Physical</a:t>
            </a:r>
            <a:r>
              <a:rPr kumimoji="0" lang="en-US" sz="1500" b="0" i="1" u="none" strike="noStrike" kern="1200" cap="none" spc="0" normalizeH="0" noProof="0" dirty="0" smtClean="0">
                <a:ln>
                  <a:noFill/>
                </a:ln>
                <a:solidFill>
                  <a:srgbClr val="333E48"/>
                </a:solidFill>
                <a:effectLst/>
                <a:uLnTx/>
                <a:uFillTx/>
                <a:latin typeface="Arial"/>
                <a:ea typeface="+mn-ea"/>
                <a:cs typeface="+mn-cs"/>
              </a:rPr>
              <a:t> Medicine &amp; Rehabilitation</a:t>
            </a:r>
            <a:endParaRPr kumimoji="0" lang="en-US" sz="1500" b="0" i="1" u="none" strike="noStrike" kern="1200" cap="none" spc="0" normalizeH="0" baseline="0" noProof="0" dirty="0" smtClean="0">
              <a:ln>
                <a:noFill/>
              </a:ln>
              <a:solidFill>
                <a:srgbClr val="333E48"/>
              </a:solidFill>
              <a:effectLst/>
              <a:uLnTx/>
              <a:uFillTx/>
              <a:latin typeface="Arial"/>
              <a:ea typeface="+mn-ea"/>
              <a:cs typeface="+mn-cs"/>
            </a:endParaRPr>
          </a:p>
        </p:txBody>
      </p:sp>
      <p:sp>
        <p:nvSpPr>
          <p:cNvPr id="11" name="TextBox 10"/>
          <p:cNvSpPr txBox="1"/>
          <p:nvPr/>
        </p:nvSpPr>
        <p:spPr bwMode="gray">
          <a:xfrm>
            <a:off x="2708920" y="4048835"/>
            <a:ext cx="1332169" cy="230832"/>
          </a:xfrm>
          <a:prstGeom prst="rect">
            <a:avLst/>
          </a:prstGeom>
          <a:noFill/>
        </p:spPr>
        <p:txBody>
          <a:bodyPr wrap="square" lIns="0" tIns="0" rIns="0" bIns="0" rtlCol="0">
            <a:spAutoFit/>
          </a:bodyPr>
          <a:lstStyle/>
          <a:p>
            <a:pPr marL="0" marR="0" lvl="0" indent="0" algn="r" defTabSz="640080" rtl="0" eaLnBrk="1" fontAlgn="auto" latinLnBrk="0" hangingPunct="1">
              <a:lnSpc>
                <a:spcPct val="100000"/>
              </a:lnSpc>
              <a:spcBef>
                <a:spcPts val="500"/>
              </a:spcBef>
              <a:spcAft>
                <a:spcPts val="0"/>
              </a:spcAft>
              <a:buClrTx/>
              <a:buSzTx/>
              <a:buFontTx/>
              <a:buNone/>
              <a:tabLst/>
              <a:defRPr/>
            </a:pPr>
            <a:r>
              <a:rPr kumimoji="0" lang="en-US" sz="1500" b="0" i="1" u="none" strike="noStrike" kern="1200" cap="none" spc="0" normalizeH="0" baseline="0" noProof="0" dirty="0" smtClean="0">
                <a:ln>
                  <a:noFill/>
                </a:ln>
                <a:solidFill>
                  <a:srgbClr val="333E48"/>
                </a:solidFill>
                <a:effectLst/>
                <a:uLnTx/>
                <a:uFillTx/>
                <a:latin typeface="Arial"/>
                <a:ea typeface="+mn-ea"/>
                <a:cs typeface="+mn-cs"/>
              </a:rPr>
              <a:t>Cardiology</a:t>
            </a:r>
          </a:p>
        </p:txBody>
      </p:sp>
      <p:sp>
        <p:nvSpPr>
          <p:cNvPr id="12" name="TextBox 11"/>
          <p:cNvSpPr txBox="1"/>
          <p:nvPr/>
        </p:nvSpPr>
        <p:spPr bwMode="gray">
          <a:xfrm>
            <a:off x="2708920" y="4833237"/>
            <a:ext cx="1332169" cy="230832"/>
          </a:xfrm>
          <a:prstGeom prst="rect">
            <a:avLst/>
          </a:prstGeom>
          <a:noFill/>
        </p:spPr>
        <p:txBody>
          <a:bodyPr wrap="square" lIns="0" tIns="0" rIns="0" bIns="0" rtlCol="0">
            <a:spAutoFit/>
          </a:bodyPr>
          <a:lstStyle/>
          <a:p>
            <a:pPr marL="0" marR="0" lvl="0" indent="0" algn="r" defTabSz="640080" rtl="0" eaLnBrk="1" fontAlgn="auto" latinLnBrk="0" hangingPunct="1">
              <a:lnSpc>
                <a:spcPct val="100000"/>
              </a:lnSpc>
              <a:spcBef>
                <a:spcPts val="500"/>
              </a:spcBef>
              <a:spcAft>
                <a:spcPts val="0"/>
              </a:spcAft>
              <a:buClrTx/>
              <a:buSzTx/>
              <a:buFontTx/>
              <a:buNone/>
              <a:tabLst/>
              <a:defRPr/>
            </a:pPr>
            <a:r>
              <a:rPr kumimoji="0" lang="en-US" sz="1500" b="0" i="1" u="none" strike="noStrike" kern="1200" cap="none" spc="0" normalizeH="0" baseline="0" noProof="0" dirty="0" smtClean="0">
                <a:ln>
                  <a:noFill/>
                </a:ln>
                <a:solidFill>
                  <a:srgbClr val="333E48"/>
                </a:solidFill>
                <a:effectLst/>
                <a:uLnTx/>
                <a:uFillTx/>
                <a:latin typeface="Arial"/>
                <a:ea typeface="+mn-ea"/>
                <a:cs typeface="+mn-cs"/>
              </a:rPr>
              <a:t>Pathology</a:t>
            </a:r>
          </a:p>
        </p:txBody>
      </p:sp>
      <p:sp>
        <p:nvSpPr>
          <p:cNvPr id="13" name="TextBox 12"/>
          <p:cNvSpPr txBox="1"/>
          <p:nvPr/>
        </p:nvSpPr>
        <p:spPr bwMode="gray">
          <a:xfrm>
            <a:off x="2708920" y="5241040"/>
            <a:ext cx="1332169" cy="230832"/>
          </a:xfrm>
          <a:prstGeom prst="rect">
            <a:avLst/>
          </a:prstGeom>
          <a:noFill/>
        </p:spPr>
        <p:txBody>
          <a:bodyPr wrap="square" lIns="0" tIns="0" rIns="0" bIns="0" rtlCol="0">
            <a:spAutoFit/>
          </a:bodyPr>
          <a:lstStyle/>
          <a:p>
            <a:pPr marL="0" marR="0" lvl="0" indent="0" algn="r" defTabSz="640080" rtl="0" eaLnBrk="1" fontAlgn="auto" latinLnBrk="0" hangingPunct="1">
              <a:lnSpc>
                <a:spcPct val="100000"/>
              </a:lnSpc>
              <a:spcBef>
                <a:spcPts val="500"/>
              </a:spcBef>
              <a:spcAft>
                <a:spcPts val="0"/>
              </a:spcAft>
              <a:buClrTx/>
              <a:buSzTx/>
              <a:buFontTx/>
              <a:buNone/>
              <a:tabLst/>
              <a:defRPr/>
            </a:pPr>
            <a:r>
              <a:rPr kumimoji="0" lang="en-US" sz="1500" b="0" i="1" u="none" strike="noStrike" kern="1200" cap="none" spc="0" normalizeH="0" baseline="0" noProof="0" dirty="0" smtClean="0">
                <a:ln>
                  <a:noFill/>
                </a:ln>
                <a:solidFill>
                  <a:srgbClr val="333E48"/>
                </a:solidFill>
                <a:effectLst/>
                <a:uLnTx/>
                <a:uFillTx/>
                <a:latin typeface="Arial"/>
                <a:ea typeface="+mn-ea"/>
                <a:cs typeface="+mn-cs"/>
              </a:rPr>
              <a:t>Nephrology</a:t>
            </a:r>
          </a:p>
        </p:txBody>
      </p:sp>
      <p:sp>
        <p:nvSpPr>
          <p:cNvPr id="14" name="TextBox 13"/>
          <p:cNvSpPr txBox="1"/>
          <p:nvPr/>
        </p:nvSpPr>
        <p:spPr bwMode="gray">
          <a:xfrm>
            <a:off x="1988104" y="5598381"/>
            <a:ext cx="2052985" cy="461665"/>
          </a:xfrm>
          <a:prstGeom prst="rect">
            <a:avLst/>
          </a:prstGeom>
          <a:noFill/>
        </p:spPr>
        <p:txBody>
          <a:bodyPr wrap="square" lIns="0" tIns="0" rIns="0" bIns="0" rtlCol="0">
            <a:spAutoFit/>
          </a:bodyPr>
          <a:lstStyle/>
          <a:p>
            <a:pPr marL="0" marR="0" lvl="0" indent="0" algn="r" defTabSz="640080" rtl="0" eaLnBrk="1" fontAlgn="auto" latinLnBrk="0" hangingPunct="1">
              <a:lnSpc>
                <a:spcPct val="100000"/>
              </a:lnSpc>
              <a:spcBef>
                <a:spcPts val="500"/>
              </a:spcBef>
              <a:spcAft>
                <a:spcPts val="0"/>
              </a:spcAft>
              <a:buClrTx/>
              <a:buSzTx/>
              <a:buFontTx/>
              <a:buNone/>
              <a:tabLst/>
              <a:defRPr/>
            </a:pPr>
            <a:r>
              <a:rPr kumimoji="0" lang="en-US" sz="1500" b="0" i="1" u="none" strike="noStrike" kern="1200" cap="none" spc="0" normalizeH="0" baseline="0" noProof="0" dirty="0" smtClean="0">
                <a:ln>
                  <a:noFill/>
                </a:ln>
                <a:solidFill>
                  <a:srgbClr val="333E48"/>
                </a:solidFill>
                <a:effectLst/>
                <a:uLnTx/>
                <a:uFillTx/>
                <a:latin typeface="Arial"/>
                <a:ea typeface="+mn-ea"/>
                <a:cs typeface="+mn-cs"/>
              </a:rPr>
              <a:t>Public Health</a:t>
            </a:r>
            <a:r>
              <a:rPr kumimoji="0" lang="en-US" sz="1500" b="0" i="1" u="none" strike="noStrike" kern="1200" cap="none" spc="0" normalizeH="0" noProof="0" dirty="0" smtClean="0">
                <a:ln>
                  <a:noFill/>
                </a:ln>
                <a:solidFill>
                  <a:srgbClr val="333E48"/>
                </a:solidFill>
                <a:effectLst/>
                <a:uLnTx/>
                <a:uFillTx/>
                <a:latin typeface="Arial"/>
                <a:ea typeface="+mn-ea"/>
                <a:cs typeface="+mn-cs"/>
              </a:rPr>
              <a:t> &amp; Preventive Medicine</a:t>
            </a:r>
            <a:endParaRPr kumimoji="0" lang="en-US" sz="1500" b="0" i="1" u="none" strike="noStrike" kern="1200" cap="none" spc="0" normalizeH="0" baseline="0" noProof="0" dirty="0" smtClean="0">
              <a:ln>
                <a:noFill/>
              </a:ln>
              <a:solidFill>
                <a:srgbClr val="333E48"/>
              </a:solidFill>
              <a:effectLst/>
              <a:uLnTx/>
              <a:uFillTx/>
              <a:latin typeface="Arial"/>
              <a:ea typeface="+mn-ea"/>
              <a:cs typeface="+mn-cs"/>
            </a:endParaRPr>
          </a:p>
        </p:txBody>
      </p:sp>
      <p:sp>
        <p:nvSpPr>
          <p:cNvPr id="18" name="Rectangle 17"/>
          <p:cNvSpPr/>
          <p:nvPr/>
        </p:nvSpPr>
        <p:spPr bwMode="gray">
          <a:xfrm>
            <a:off x="4164399" y="4461881"/>
            <a:ext cx="45719" cy="58520"/>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smtClean="0">
              <a:solidFill>
                <a:schemeClr val="bg1"/>
              </a:solidFill>
            </a:endParaRPr>
          </a:p>
        </p:txBody>
      </p:sp>
      <p:sp>
        <p:nvSpPr>
          <p:cNvPr id="21" name="TextBox 20"/>
          <p:cNvSpPr txBox="1"/>
          <p:nvPr/>
        </p:nvSpPr>
        <p:spPr bwMode="gray">
          <a:xfrm>
            <a:off x="2256058" y="1756152"/>
            <a:ext cx="5036144" cy="246221"/>
          </a:xfrm>
          <a:prstGeom prst="rect">
            <a:avLst/>
          </a:prstGeom>
          <a:noFill/>
        </p:spPr>
        <p:txBody>
          <a:bodyPr wrap="square" lIns="0" tIns="0" rIns="0" bIns="0" rtlCol="0">
            <a:spAutoFit/>
          </a:bodyPr>
          <a:lstStyle/>
          <a:p>
            <a:pPr>
              <a:spcBef>
                <a:spcPts val="500"/>
              </a:spcBef>
            </a:pPr>
            <a:r>
              <a:rPr lang="en-US" sz="1600" b="1" dirty="0" smtClean="0"/>
              <a:t>National physician burnout by specialty</a:t>
            </a:r>
            <a:endParaRPr lang="en-US" sz="1600" b="1" dirty="0"/>
          </a:p>
        </p:txBody>
      </p:sp>
      <p:sp>
        <p:nvSpPr>
          <p:cNvPr id="22" name="TextBox 21"/>
          <p:cNvSpPr txBox="1"/>
          <p:nvPr/>
        </p:nvSpPr>
        <p:spPr bwMode="gray">
          <a:xfrm>
            <a:off x="2256058" y="2003511"/>
            <a:ext cx="2779968" cy="230832"/>
          </a:xfrm>
          <a:prstGeom prst="rect">
            <a:avLst/>
          </a:prstGeom>
          <a:noFill/>
        </p:spPr>
        <p:txBody>
          <a:bodyPr wrap="square" lIns="0" tIns="0" rIns="0" bIns="0" rtlCol="0">
            <a:spAutoFit/>
          </a:bodyPr>
          <a:lstStyle/>
          <a:p>
            <a:pPr>
              <a:spcBef>
                <a:spcPts val="500"/>
              </a:spcBef>
            </a:pPr>
            <a:r>
              <a:rPr lang="en-US" sz="1500" i="1" dirty="0" smtClean="0"/>
              <a:t>2019 Medscape survey </a:t>
            </a:r>
            <a:endParaRPr lang="en-US" sz="1500" i="1" dirty="0"/>
          </a:p>
        </p:txBody>
      </p:sp>
    </p:spTree>
    <p:extLst>
      <p:ext uri="{BB962C8B-B14F-4D97-AF65-F5344CB8AC3E}">
        <p14:creationId xmlns:p14="http://schemas.microsoft.com/office/powerpoint/2010/main" val="3680680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p:txBody>
          <a:bodyPr/>
          <a:lstStyle/>
          <a:p>
            <a:endParaRPr lang="en-US" dirty="0"/>
          </a:p>
        </p:txBody>
      </p:sp>
      <p:sp>
        <p:nvSpPr>
          <p:cNvPr id="3" name="Text Placeholder 2"/>
          <p:cNvSpPr>
            <a:spLocks noGrp="1"/>
          </p:cNvSpPr>
          <p:nvPr>
            <p:ph type="body" sz="quarter" idx="27"/>
          </p:nvPr>
        </p:nvSpPr>
        <p:spPr/>
        <p:txBody>
          <a:bodyPr/>
          <a:lstStyle/>
          <a:p>
            <a:endParaRPr lang="en-US"/>
          </a:p>
        </p:txBody>
      </p:sp>
      <p:sp>
        <p:nvSpPr>
          <p:cNvPr id="4" name="Text Placeholder 3"/>
          <p:cNvSpPr>
            <a:spLocks noGrp="1"/>
          </p:cNvSpPr>
          <p:nvPr>
            <p:ph type="body" sz="quarter" idx="25"/>
          </p:nvPr>
        </p:nvSpPr>
        <p:spPr/>
        <p:txBody>
          <a:bodyPr/>
          <a:lstStyle/>
          <a:p>
            <a:endParaRPr lang="en-US"/>
          </a:p>
        </p:txBody>
      </p:sp>
      <p:sp>
        <p:nvSpPr>
          <p:cNvPr id="5" name="Title 4"/>
          <p:cNvSpPr>
            <a:spLocks noGrp="1"/>
          </p:cNvSpPr>
          <p:nvPr>
            <p:ph type="title"/>
          </p:nvPr>
        </p:nvSpPr>
        <p:spPr>
          <a:xfrm>
            <a:off x="612773" y="601436"/>
            <a:ext cx="10966450" cy="455509"/>
          </a:xfrm>
        </p:spPr>
        <p:txBody>
          <a:bodyPr/>
          <a:lstStyle/>
          <a:p>
            <a:r>
              <a:rPr lang="en-US" dirty="0" smtClean="0"/>
              <a:t>Break the silence around burnout</a:t>
            </a:r>
            <a:endParaRPr lang="en-US" dirty="0"/>
          </a:p>
        </p:txBody>
      </p:sp>
      <p:sp>
        <p:nvSpPr>
          <p:cNvPr id="6" name="Footer Placeholder 5"/>
          <p:cNvSpPr>
            <a:spLocks noGrp="1"/>
          </p:cNvSpPr>
          <p:nvPr>
            <p:ph type="ftr" sz="quarter" idx="30"/>
          </p:nvPr>
        </p:nvSpPr>
        <p:spPr/>
        <p:txBody>
          <a:bodyPr/>
          <a:lstStyle/>
          <a:p>
            <a:r>
              <a:rPr lang="en-US" smtClean="0"/>
              <a:t>Cardiovascular Roundtable research and analysis. </a:t>
            </a:r>
            <a:endParaRPr lang="en-US" dirty="0"/>
          </a:p>
        </p:txBody>
      </p:sp>
      <p:sp>
        <p:nvSpPr>
          <p:cNvPr id="8" name="TextBox 7"/>
          <p:cNvSpPr txBox="1"/>
          <p:nvPr/>
        </p:nvSpPr>
        <p:spPr bwMode="gray">
          <a:xfrm>
            <a:off x="612775" y="1527393"/>
            <a:ext cx="6981558" cy="246221"/>
          </a:xfrm>
          <a:prstGeom prst="rect">
            <a:avLst/>
          </a:prstGeom>
          <a:noFill/>
        </p:spPr>
        <p:txBody>
          <a:bodyPr wrap="square" lIns="0" tIns="0" rIns="0" bIns="0" rtlCol="0">
            <a:spAutoFit/>
          </a:bodyPr>
          <a:lstStyle/>
          <a:p>
            <a:pPr>
              <a:spcBef>
                <a:spcPts val="500"/>
              </a:spcBef>
            </a:pPr>
            <a:r>
              <a:rPr lang="en-US" sz="1600" b="1" dirty="0" smtClean="0"/>
              <a:t>Three assumptions that prevent burnout from being discussed </a:t>
            </a:r>
            <a:endParaRPr lang="en-US" sz="1600" b="1" dirty="0"/>
          </a:p>
        </p:txBody>
      </p:sp>
      <p:sp>
        <p:nvSpPr>
          <p:cNvPr id="9" name="TextBox 8"/>
          <p:cNvSpPr txBox="1"/>
          <p:nvPr/>
        </p:nvSpPr>
        <p:spPr bwMode="gray">
          <a:xfrm>
            <a:off x="849118" y="3026195"/>
            <a:ext cx="2438150" cy="461665"/>
          </a:xfrm>
          <a:prstGeom prst="rect">
            <a:avLst/>
          </a:prstGeom>
          <a:noFill/>
        </p:spPr>
        <p:txBody>
          <a:bodyPr wrap="square" lIns="0" tIns="0" rIns="0" bIns="0" rtlCol="0">
            <a:spAutoFit/>
          </a:bodyPr>
          <a:lstStyle/>
          <a:p>
            <a:pPr>
              <a:spcBef>
                <a:spcPts val="500"/>
              </a:spcBef>
            </a:pPr>
            <a:r>
              <a:rPr lang="en-US" sz="1500" dirty="0" smtClean="0"/>
              <a:t>“Burnout is only a problem in other hospitals, not here.”</a:t>
            </a:r>
            <a:endParaRPr lang="en-US" sz="1500" b="1" dirty="0"/>
          </a:p>
        </p:txBody>
      </p:sp>
      <p:sp>
        <p:nvSpPr>
          <p:cNvPr id="10" name="TextBox 9"/>
          <p:cNvSpPr txBox="1"/>
          <p:nvPr/>
        </p:nvSpPr>
        <p:spPr bwMode="gray">
          <a:xfrm>
            <a:off x="4437375" y="3026195"/>
            <a:ext cx="2579441" cy="461665"/>
          </a:xfrm>
          <a:prstGeom prst="rect">
            <a:avLst/>
          </a:prstGeom>
          <a:noFill/>
        </p:spPr>
        <p:txBody>
          <a:bodyPr wrap="square" lIns="0" tIns="0" rIns="0" bIns="0" rtlCol="0">
            <a:spAutoFit/>
          </a:bodyPr>
          <a:lstStyle/>
          <a:p>
            <a:pPr>
              <a:spcBef>
                <a:spcPts val="500"/>
              </a:spcBef>
            </a:pPr>
            <a:r>
              <a:rPr lang="en-US" sz="1500" dirty="0" smtClean="0"/>
              <a:t>“There is no way to solve the problem of physician burnout.”</a:t>
            </a:r>
            <a:endParaRPr lang="en-US" sz="1500" b="1" dirty="0"/>
          </a:p>
        </p:txBody>
      </p:sp>
      <p:sp>
        <p:nvSpPr>
          <p:cNvPr id="11" name="TextBox 10"/>
          <p:cNvSpPr txBox="1"/>
          <p:nvPr/>
        </p:nvSpPr>
        <p:spPr bwMode="gray">
          <a:xfrm>
            <a:off x="8220446" y="3026195"/>
            <a:ext cx="2876425" cy="692497"/>
          </a:xfrm>
          <a:prstGeom prst="rect">
            <a:avLst/>
          </a:prstGeom>
          <a:noFill/>
        </p:spPr>
        <p:txBody>
          <a:bodyPr wrap="square" lIns="0" tIns="0" rIns="0" bIns="0" rtlCol="0">
            <a:spAutoFit/>
          </a:bodyPr>
          <a:lstStyle/>
          <a:p>
            <a:pPr>
              <a:spcBef>
                <a:spcPts val="500"/>
              </a:spcBef>
            </a:pPr>
            <a:r>
              <a:rPr lang="en-US" sz="1500" dirty="0" smtClean="0"/>
              <a:t>“Burnout stems from young physicians who are not prepared for the lifestyle.”</a:t>
            </a:r>
            <a:endParaRPr lang="en-US" sz="1500" b="1" dirty="0"/>
          </a:p>
        </p:txBody>
      </p:sp>
      <p:cxnSp>
        <p:nvCxnSpPr>
          <p:cNvPr id="12" name="Straight Connector 11"/>
          <p:cNvCxnSpPr/>
          <p:nvPr/>
        </p:nvCxnSpPr>
        <p:spPr bwMode="gray">
          <a:xfrm rot="5400000">
            <a:off x="2193923" y="1322737"/>
            <a:ext cx="0" cy="2926080"/>
          </a:xfrm>
          <a:prstGeom prst="line">
            <a:avLst/>
          </a:prstGeom>
          <a:solidFill>
            <a:schemeClr val="accent1"/>
          </a:solidFill>
          <a:ln w="12700" cap="flat" cmpd="sng" algn="ctr">
            <a:solidFill>
              <a:schemeClr val="accent3"/>
            </a:solidFill>
            <a:prstDash val="solid"/>
            <a:miter lim="800000"/>
            <a:headEnd type="none" w="med" len="med"/>
            <a:tailEnd type="none"/>
          </a:ln>
          <a:effectLst/>
        </p:spPr>
      </p:cxnSp>
      <p:cxnSp>
        <p:nvCxnSpPr>
          <p:cNvPr id="13" name="Straight Connector 12"/>
          <p:cNvCxnSpPr/>
          <p:nvPr/>
        </p:nvCxnSpPr>
        <p:spPr bwMode="gray">
          <a:xfrm rot="5400000">
            <a:off x="5782181" y="1322737"/>
            <a:ext cx="0" cy="2926080"/>
          </a:xfrm>
          <a:prstGeom prst="line">
            <a:avLst/>
          </a:prstGeom>
          <a:solidFill>
            <a:schemeClr val="accent1"/>
          </a:solidFill>
          <a:ln w="12700" cap="flat" cmpd="sng" algn="ctr">
            <a:solidFill>
              <a:schemeClr val="accent3"/>
            </a:solidFill>
            <a:prstDash val="solid"/>
            <a:miter lim="800000"/>
            <a:headEnd type="none" w="med" len="med"/>
            <a:tailEnd type="none"/>
          </a:ln>
          <a:effectLst/>
        </p:spPr>
      </p:cxnSp>
      <p:cxnSp>
        <p:nvCxnSpPr>
          <p:cNvPr id="14" name="Straight Connector 13"/>
          <p:cNvCxnSpPr/>
          <p:nvPr/>
        </p:nvCxnSpPr>
        <p:spPr bwMode="gray">
          <a:xfrm rot="5400000">
            <a:off x="9633832" y="1322737"/>
            <a:ext cx="0" cy="2926080"/>
          </a:xfrm>
          <a:prstGeom prst="line">
            <a:avLst/>
          </a:prstGeom>
          <a:solidFill>
            <a:schemeClr val="accent1"/>
          </a:solidFill>
          <a:ln w="12700" cap="flat" cmpd="sng" algn="ctr">
            <a:solidFill>
              <a:schemeClr val="accent3"/>
            </a:solidFill>
            <a:prstDash val="solid"/>
            <a:miter lim="800000"/>
            <a:headEnd type="none" w="med" len="med"/>
            <a:tailEnd type="none"/>
          </a:ln>
          <a:effectLst/>
        </p:spPr>
      </p:cxnSp>
      <p:sp>
        <p:nvSpPr>
          <p:cNvPr id="15" name="TextBox 14"/>
          <p:cNvSpPr txBox="1"/>
          <p:nvPr/>
        </p:nvSpPr>
        <p:spPr bwMode="gray">
          <a:xfrm>
            <a:off x="612773" y="3903628"/>
            <a:ext cx="6981558" cy="246221"/>
          </a:xfrm>
          <a:prstGeom prst="rect">
            <a:avLst/>
          </a:prstGeom>
          <a:noFill/>
        </p:spPr>
        <p:txBody>
          <a:bodyPr wrap="square" lIns="0" tIns="0" rIns="0" bIns="0" rtlCol="0">
            <a:spAutoFit/>
          </a:bodyPr>
          <a:lstStyle/>
          <a:p>
            <a:pPr>
              <a:spcBef>
                <a:spcPts val="500"/>
              </a:spcBef>
            </a:pPr>
            <a:r>
              <a:rPr lang="en-US" sz="1600" b="1" dirty="0" smtClean="0"/>
              <a:t>Benefits of discussing burnout openly </a:t>
            </a:r>
            <a:endParaRPr lang="en-US" sz="1600" b="1" dirty="0"/>
          </a:p>
        </p:txBody>
      </p:sp>
      <p:sp>
        <p:nvSpPr>
          <p:cNvPr id="16" name="TextBox 15"/>
          <p:cNvSpPr txBox="1"/>
          <p:nvPr/>
        </p:nvSpPr>
        <p:spPr bwMode="gray">
          <a:xfrm>
            <a:off x="612773" y="5121749"/>
            <a:ext cx="2438150" cy="692497"/>
          </a:xfrm>
          <a:prstGeom prst="rect">
            <a:avLst/>
          </a:prstGeom>
          <a:noFill/>
        </p:spPr>
        <p:txBody>
          <a:bodyPr wrap="square" lIns="0" tIns="0" rIns="0" bIns="0" rtlCol="0">
            <a:spAutoFit/>
          </a:bodyPr>
          <a:lstStyle/>
          <a:p>
            <a:pPr>
              <a:spcBef>
                <a:spcPts val="500"/>
              </a:spcBef>
            </a:pPr>
            <a:r>
              <a:rPr lang="en-US" sz="1500" dirty="0" smtClean="0"/>
              <a:t>Builds culture of people feeling comfortable admitting to feeling burnout</a:t>
            </a:r>
            <a:endParaRPr lang="en-US" sz="1500" b="1" dirty="0"/>
          </a:p>
        </p:txBody>
      </p:sp>
      <p:sp>
        <p:nvSpPr>
          <p:cNvPr id="17" name="TextBox 16"/>
          <p:cNvSpPr txBox="1"/>
          <p:nvPr/>
        </p:nvSpPr>
        <p:spPr bwMode="gray">
          <a:xfrm>
            <a:off x="3876850" y="5121749"/>
            <a:ext cx="1785173" cy="461665"/>
          </a:xfrm>
          <a:prstGeom prst="rect">
            <a:avLst/>
          </a:prstGeom>
          <a:noFill/>
        </p:spPr>
        <p:txBody>
          <a:bodyPr wrap="square" lIns="0" tIns="0" rIns="0" bIns="0" rtlCol="0">
            <a:spAutoFit/>
          </a:bodyPr>
          <a:lstStyle/>
          <a:p>
            <a:pPr>
              <a:spcBef>
                <a:spcPts val="500"/>
              </a:spcBef>
            </a:pPr>
            <a:r>
              <a:rPr lang="en-US" sz="1500" dirty="0" smtClean="0"/>
              <a:t>Creates forum for </a:t>
            </a:r>
            <a:br>
              <a:rPr lang="en-US" sz="1500" dirty="0" smtClean="0"/>
            </a:br>
            <a:r>
              <a:rPr lang="en-US" sz="1500" dirty="0" smtClean="0"/>
              <a:t>building solutions </a:t>
            </a:r>
            <a:endParaRPr lang="en-US" sz="1500" b="1" dirty="0"/>
          </a:p>
        </p:txBody>
      </p:sp>
      <p:sp>
        <p:nvSpPr>
          <p:cNvPr id="18" name="TextBox 17"/>
          <p:cNvSpPr txBox="1"/>
          <p:nvPr/>
        </p:nvSpPr>
        <p:spPr bwMode="gray">
          <a:xfrm>
            <a:off x="6487950" y="5103038"/>
            <a:ext cx="1872618" cy="461665"/>
          </a:xfrm>
          <a:prstGeom prst="rect">
            <a:avLst/>
          </a:prstGeom>
          <a:noFill/>
        </p:spPr>
        <p:txBody>
          <a:bodyPr wrap="square" lIns="0" tIns="0" rIns="0" bIns="0" rtlCol="0">
            <a:spAutoFit/>
          </a:bodyPr>
          <a:lstStyle/>
          <a:p>
            <a:pPr>
              <a:spcBef>
                <a:spcPts val="500"/>
              </a:spcBef>
            </a:pPr>
            <a:r>
              <a:rPr lang="en-US" sz="1500" dirty="0" smtClean="0"/>
              <a:t>Helps identify burnout </a:t>
            </a:r>
            <a:br>
              <a:rPr lang="en-US" sz="1500" dirty="0" smtClean="0"/>
            </a:br>
            <a:r>
              <a:rPr lang="en-US" sz="1500" dirty="0" smtClean="0"/>
              <a:t>within your system</a:t>
            </a:r>
            <a:endParaRPr lang="en-US" sz="1500" b="1" dirty="0"/>
          </a:p>
        </p:txBody>
      </p:sp>
      <p:sp>
        <p:nvSpPr>
          <p:cNvPr id="19" name="TextBox 18"/>
          <p:cNvSpPr txBox="1"/>
          <p:nvPr/>
        </p:nvSpPr>
        <p:spPr bwMode="gray">
          <a:xfrm>
            <a:off x="9186495" y="5103037"/>
            <a:ext cx="2629302" cy="692497"/>
          </a:xfrm>
          <a:prstGeom prst="rect">
            <a:avLst/>
          </a:prstGeom>
          <a:noFill/>
        </p:spPr>
        <p:txBody>
          <a:bodyPr wrap="square" lIns="0" tIns="0" rIns="0" bIns="0" rtlCol="0">
            <a:spAutoFit/>
          </a:bodyPr>
          <a:lstStyle/>
          <a:p>
            <a:pPr>
              <a:spcBef>
                <a:spcPts val="500"/>
              </a:spcBef>
            </a:pPr>
            <a:r>
              <a:rPr lang="en-US" sz="1500" dirty="0" smtClean="0"/>
              <a:t>Serves as launching point for continued discussion as new sources of dissatisfaction arise</a:t>
            </a:r>
            <a:endParaRPr lang="en-US" sz="1500" b="1" dirty="0"/>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5656" y="2061916"/>
            <a:ext cx="602877" cy="574777"/>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8691" y="2060070"/>
            <a:ext cx="399003" cy="576623"/>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6495" y="2045246"/>
            <a:ext cx="836513" cy="573827"/>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6828" y="4468468"/>
            <a:ext cx="688185" cy="565115"/>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80831" y="4428782"/>
            <a:ext cx="640629" cy="516636"/>
          </a:xfrm>
          <a:prstGeom prst="rect">
            <a:avLst/>
          </a:prstGeom>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19141" y="4418465"/>
            <a:ext cx="609475" cy="609475"/>
          </a:xfrm>
          <a:prstGeom prst="rect">
            <a:avLst/>
          </a:prstGeom>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39914" y="4482642"/>
            <a:ext cx="514809" cy="514809"/>
          </a:xfrm>
          <a:prstGeom prst="rect">
            <a:avLst/>
          </a:prstGeom>
        </p:spPr>
      </p:pic>
    </p:spTree>
    <p:extLst>
      <p:ext uri="{BB962C8B-B14F-4D97-AF65-F5344CB8AC3E}">
        <p14:creationId xmlns:p14="http://schemas.microsoft.com/office/powerpoint/2010/main" val="1062121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8"/>
          </p:nvPr>
        </p:nvSpPr>
        <p:spPr>
          <a:xfrm>
            <a:off x="612773" y="6060046"/>
            <a:ext cx="3657600" cy="107722"/>
          </a:xfrm>
        </p:spPr>
        <p:txBody>
          <a:bodyPr/>
          <a:lstStyle/>
          <a:p>
            <a:r>
              <a:rPr lang="en-US" dirty="0" smtClean="0"/>
              <a:t>Continuing medical education. </a:t>
            </a:r>
            <a:endParaRPr lang="en-US" dirty="0"/>
          </a:p>
        </p:txBody>
      </p:sp>
      <p:sp>
        <p:nvSpPr>
          <p:cNvPr id="3" name="Text Placeholder 2"/>
          <p:cNvSpPr>
            <a:spLocks noGrp="1"/>
          </p:cNvSpPr>
          <p:nvPr>
            <p:ph type="body" sz="quarter" idx="27"/>
          </p:nvPr>
        </p:nvSpPr>
        <p:spPr>
          <a:xfrm>
            <a:off x="9974580" y="6060046"/>
            <a:ext cx="1601850" cy="113742"/>
          </a:xfrm>
        </p:spPr>
        <p:txBody>
          <a:bodyPr/>
          <a:lstStyle/>
          <a:p>
            <a:r>
              <a:rPr lang="en-US" dirty="0" smtClean="0"/>
              <a:t>Source: American Medical Association.</a:t>
            </a:r>
            <a:endParaRPr lang="en-US" dirty="0"/>
          </a:p>
        </p:txBody>
      </p:sp>
      <p:sp>
        <p:nvSpPr>
          <p:cNvPr id="5" name="Title 4"/>
          <p:cNvSpPr>
            <a:spLocks noGrp="1"/>
          </p:cNvSpPr>
          <p:nvPr>
            <p:ph type="title"/>
          </p:nvPr>
        </p:nvSpPr>
        <p:spPr>
          <a:xfrm>
            <a:off x="612773" y="601436"/>
            <a:ext cx="10966450" cy="455509"/>
          </a:xfrm>
        </p:spPr>
        <p:txBody>
          <a:bodyPr/>
          <a:lstStyle/>
          <a:p>
            <a:r>
              <a:rPr lang="en-US" dirty="0" smtClean="0"/>
              <a:t>How to lead a discussion on burnout</a:t>
            </a:r>
            <a:endParaRPr lang="en-US" dirty="0"/>
          </a:p>
        </p:txBody>
      </p:sp>
      <p:sp>
        <p:nvSpPr>
          <p:cNvPr id="6" name="Footer Placeholder 5"/>
          <p:cNvSpPr>
            <a:spLocks noGrp="1"/>
          </p:cNvSpPr>
          <p:nvPr>
            <p:ph type="ftr" sz="quarter" idx="30"/>
          </p:nvPr>
        </p:nvSpPr>
        <p:spPr/>
        <p:txBody>
          <a:bodyPr/>
          <a:lstStyle/>
          <a:p>
            <a:r>
              <a:rPr lang="en-US" smtClean="0"/>
              <a:t>Cardiovascular Roundtable research and analysis. </a:t>
            </a:r>
            <a:endParaRPr lang="en-US" dirty="0"/>
          </a:p>
        </p:txBody>
      </p:sp>
      <p:sp>
        <p:nvSpPr>
          <p:cNvPr id="7" name="TextBox 6"/>
          <p:cNvSpPr txBox="1"/>
          <p:nvPr/>
        </p:nvSpPr>
        <p:spPr bwMode="gray">
          <a:xfrm>
            <a:off x="612775" y="1552952"/>
            <a:ext cx="5682147" cy="246221"/>
          </a:xfrm>
          <a:prstGeom prst="rect">
            <a:avLst/>
          </a:prstGeom>
          <a:noFill/>
        </p:spPr>
        <p:txBody>
          <a:bodyPr wrap="square" lIns="0" tIns="0" rIns="0" bIns="0" rtlCol="0">
            <a:spAutoFit/>
          </a:bodyPr>
          <a:lstStyle/>
          <a:p>
            <a:pPr>
              <a:spcBef>
                <a:spcPts val="500"/>
              </a:spcBef>
            </a:pPr>
            <a:r>
              <a:rPr lang="en-US" sz="1600" b="1" dirty="0" smtClean="0"/>
              <a:t>Guidance for productive conversations </a:t>
            </a:r>
            <a:endParaRPr lang="en-US" sz="1600" b="1" dirty="0"/>
          </a:p>
        </p:txBody>
      </p:sp>
      <p:sp>
        <p:nvSpPr>
          <p:cNvPr id="8" name="Text Placeholder 1"/>
          <p:cNvSpPr txBox="1">
            <a:spLocks/>
          </p:cNvSpPr>
          <p:nvPr/>
        </p:nvSpPr>
        <p:spPr bwMode="gray">
          <a:xfrm>
            <a:off x="1404759" y="2398917"/>
            <a:ext cx="2071582" cy="46166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sz="1500" dirty="0" smtClean="0"/>
              <a:t>Consider using an outside facilitator </a:t>
            </a:r>
            <a:endParaRPr lang="en-US" sz="1500" dirty="0"/>
          </a:p>
        </p:txBody>
      </p:sp>
      <p:sp>
        <p:nvSpPr>
          <p:cNvPr id="9" name="Text Placeholder 1"/>
          <p:cNvSpPr txBox="1">
            <a:spLocks/>
          </p:cNvSpPr>
          <p:nvPr/>
        </p:nvSpPr>
        <p:spPr bwMode="gray">
          <a:xfrm>
            <a:off x="4534432" y="3742287"/>
            <a:ext cx="2380075" cy="46166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sz="1500" dirty="0" smtClean="0"/>
              <a:t>Emphasize a solutions-oriented approach </a:t>
            </a:r>
            <a:endParaRPr lang="en-US" sz="1500" dirty="0"/>
          </a:p>
        </p:txBody>
      </p:sp>
      <p:sp>
        <p:nvSpPr>
          <p:cNvPr id="10" name="Text Placeholder 1"/>
          <p:cNvSpPr txBox="1">
            <a:spLocks/>
          </p:cNvSpPr>
          <p:nvPr/>
        </p:nvSpPr>
        <p:spPr bwMode="gray">
          <a:xfrm>
            <a:off x="1404759" y="5076626"/>
            <a:ext cx="2153712" cy="46166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sz="1500" dirty="0" smtClean="0"/>
              <a:t>Standardize engagement with all physicians </a:t>
            </a:r>
            <a:endParaRPr lang="en-US" sz="1500" dirty="0"/>
          </a:p>
        </p:txBody>
      </p:sp>
      <p:sp>
        <p:nvSpPr>
          <p:cNvPr id="11" name="Text Placeholder 1"/>
          <p:cNvSpPr txBox="1">
            <a:spLocks/>
          </p:cNvSpPr>
          <p:nvPr/>
        </p:nvSpPr>
        <p:spPr bwMode="gray">
          <a:xfrm>
            <a:off x="4534433" y="2398917"/>
            <a:ext cx="2071582" cy="692497"/>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sz="1500" dirty="0" smtClean="0"/>
              <a:t>Approach conversation with spirit of openness and curiosity </a:t>
            </a:r>
            <a:endParaRPr lang="en-US" sz="1500" dirty="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70" y="2362724"/>
            <a:ext cx="371734" cy="497858"/>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8351" y="2398979"/>
            <a:ext cx="606719" cy="486873"/>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773" y="3717395"/>
            <a:ext cx="542625" cy="542625"/>
          </a:xfrm>
          <a:prstGeom prst="rect">
            <a:avLst/>
          </a:prstGeom>
        </p:spPr>
      </p:pic>
      <p:sp>
        <p:nvSpPr>
          <p:cNvPr id="18" name="TextBox 17"/>
          <p:cNvSpPr txBox="1"/>
          <p:nvPr/>
        </p:nvSpPr>
        <p:spPr bwMode="gray">
          <a:xfrm>
            <a:off x="7388191" y="1570414"/>
            <a:ext cx="4364255" cy="230832"/>
          </a:xfrm>
          <a:prstGeom prst="rect">
            <a:avLst/>
          </a:prstGeom>
          <a:noFill/>
        </p:spPr>
        <p:txBody>
          <a:bodyPr wrap="square" lIns="0" tIns="0" rIns="0" bIns="0" rtlCol="0" anchor="ctr">
            <a:spAutoFit/>
          </a:bodyPr>
          <a:lstStyle/>
          <a:p>
            <a:r>
              <a:rPr lang="en-US" sz="1500" b="1" dirty="0" smtClean="0"/>
              <a:t>Additional Resources Available from the AMA</a:t>
            </a:r>
            <a:endParaRPr lang="pl-PL" sz="1500" b="1" dirty="0"/>
          </a:p>
        </p:txBody>
      </p:sp>
      <p:sp>
        <p:nvSpPr>
          <p:cNvPr id="25" name="Text Placeholder 1"/>
          <p:cNvSpPr txBox="1">
            <a:spLocks/>
          </p:cNvSpPr>
          <p:nvPr/>
        </p:nvSpPr>
        <p:spPr bwMode="gray">
          <a:xfrm>
            <a:off x="7388190" y="1899137"/>
            <a:ext cx="4187859" cy="230832"/>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sz="1500" i="1" dirty="0" smtClean="0"/>
              <a:t>Professional well-being</a:t>
            </a:r>
            <a:endParaRPr lang="en-US" sz="1500" i="1" dirty="0"/>
          </a:p>
        </p:txBody>
      </p:sp>
      <p:sp>
        <p:nvSpPr>
          <p:cNvPr id="34" name="Text Placeholder 1"/>
          <p:cNvSpPr txBox="1">
            <a:spLocks/>
          </p:cNvSpPr>
          <p:nvPr/>
        </p:nvSpPr>
        <p:spPr bwMode="gray">
          <a:xfrm>
            <a:off x="8121143" y="2398917"/>
            <a:ext cx="2960514" cy="46166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spcBef>
                <a:spcPts val="300"/>
              </a:spcBef>
              <a:buNone/>
            </a:pPr>
            <a:r>
              <a:rPr lang="en-US" sz="1500" dirty="0"/>
              <a:t>Free modules on physician burnout, worth 0.5 </a:t>
            </a:r>
            <a:r>
              <a:rPr lang="en-US" sz="1500" dirty="0" smtClean="0"/>
              <a:t>CME</a:t>
            </a:r>
            <a:r>
              <a:rPr lang="en-US" sz="1500" baseline="30000" dirty="0" smtClean="0"/>
              <a:t>1</a:t>
            </a:r>
            <a:r>
              <a:rPr lang="en-US" sz="1500" dirty="0" smtClean="0"/>
              <a:t> </a:t>
            </a:r>
            <a:r>
              <a:rPr lang="en-US" sz="1500" dirty="0"/>
              <a:t>credits</a:t>
            </a:r>
          </a:p>
        </p:txBody>
      </p:sp>
      <p:sp>
        <p:nvSpPr>
          <p:cNvPr id="35" name="Text Placeholder 1"/>
          <p:cNvSpPr txBox="1">
            <a:spLocks/>
          </p:cNvSpPr>
          <p:nvPr/>
        </p:nvSpPr>
        <p:spPr bwMode="gray">
          <a:xfrm>
            <a:off x="8121143" y="3713243"/>
            <a:ext cx="2960514" cy="692497"/>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sz="1500" dirty="0"/>
              <a:t>Includes tools to help physicians, leaders such as discussion tips, financial case calculator</a:t>
            </a:r>
          </a:p>
        </p:txBody>
      </p:sp>
      <p:sp>
        <p:nvSpPr>
          <p:cNvPr id="36" name="TextBox 35"/>
          <p:cNvSpPr txBox="1"/>
          <p:nvPr/>
        </p:nvSpPr>
        <p:spPr bwMode="gray">
          <a:xfrm>
            <a:off x="8121143" y="5079026"/>
            <a:ext cx="3212292" cy="461665"/>
          </a:xfrm>
          <a:prstGeom prst="rect">
            <a:avLst/>
          </a:prstGeom>
          <a:noFill/>
        </p:spPr>
        <p:txBody>
          <a:bodyPr wrap="square" lIns="0" tIns="0" rIns="0" bIns="0" rtlCol="0">
            <a:spAutoFit/>
          </a:bodyPr>
          <a:lstStyle/>
          <a:p>
            <a:pPr>
              <a:spcBef>
                <a:spcPts val="500"/>
              </a:spcBef>
            </a:pPr>
            <a:r>
              <a:rPr lang="en-US" sz="1500" dirty="0" smtClean="0"/>
              <a:t>Access the Physician well-being modules on </a:t>
            </a:r>
            <a:r>
              <a:rPr lang="en-US" sz="1500" dirty="0" smtClean="0">
                <a:hlinkClick r:id="rId6"/>
              </a:rPr>
              <a:t>the AMA website</a:t>
            </a:r>
            <a:endParaRPr lang="en-US" sz="1500" b="1" dirty="0"/>
          </a:p>
        </p:txBody>
      </p:sp>
      <p:cxnSp>
        <p:nvCxnSpPr>
          <p:cNvPr id="37" name="Straight Connector 36"/>
          <p:cNvCxnSpPr/>
          <p:nvPr/>
        </p:nvCxnSpPr>
        <p:spPr bwMode="gray">
          <a:xfrm>
            <a:off x="7940068" y="5123217"/>
            <a:ext cx="0" cy="500955"/>
          </a:xfrm>
          <a:prstGeom prst="line">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cxnSp>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gray">
          <a:xfrm flipH="1">
            <a:off x="7281536" y="5140698"/>
            <a:ext cx="457200" cy="457200"/>
          </a:xfrm>
          <a:prstGeom prst="rect">
            <a:avLst/>
          </a:prstGeom>
        </p:spPr>
      </p:pic>
      <p:sp>
        <p:nvSpPr>
          <p:cNvPr id="39" name="Text Placeholder 1"/>
          <p:cNvSpPr txBox="1">
            <a:spLocks/>
          </p:cNvSpPr>
          <p:nvPr/>
        </p:nvSpPr>
        <p:spPr bwMode="gray">
          <a:xfrm>
            <a:off x="4534435" y="5076626"/>
            <a:ext cx="2071582" cy="692497"/>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sz="1500" dirty="0" smtClean="0"/>
              <a:t>Keep the conversation going after formal discussions end </a:t>
            </a:r>
            <a:endParaRPr lang="en-US" sz="1500" dirty="0"/>
          </a:p>
        </p:txBody>
      </p:sp>
      <p:sp>
        <p:nvSpPr>
          <p:cNvPr id="40" name="Text Placeholder 1"/>
          <p:cNvSpPr txBox="1">
            <a:spLocks/>
          </p:cNvSpPr>
          <p:nvPr/>
        </p:nvSpPr>
        <p:spPr bwMode="gray">
          <a:xfrm>
            <a:off x="1404761" y="3757876"/>
            <a:ext cx="1897221" cy="461665"/>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sz="1500" dirty="0" smtClean="0"/>
              <a:t>Hold discussion in small group sessions</a:t>
            </a:r>
            <a:endParaRPr lang="en-US" sz="1500" dirty="0"/>
          </a:p>
        </p:txBody>
      </p:sp>
      <p:pic>
        <p:nvPicPr>
          <p:cNvPr id="43" name="Pictur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1963" y="5093460"/>
            <a:ext cx="623923" cy="427996"/>
          </a:xfrm>
          <a:prstGeom prst="rect">
            <a:avLst/>
          </a:prstGeom>
        </p:spPr>
      </p:pic>
      <p:pic>
        <p:nvPicPr>
          <p:cNvPr id="44" name="Picture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55493" y="3706919"/>
            <a:ext cx="431097" cy="477817"/>
          </a:xfrm>
          <a:prstGeom prst="rect">
            <a:avLst/>
          </a:prstGeom>
        </p:spPr>
      </p:pic>
      <p:pic>
        <p:nvPicPr>
          <p:cNvPr id="45" name="Picture 4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88190" y="2410339"/>
            <a:ext cx="470363" cy="529159"/>
          </a:xfrm>
          <a:prstGeom prst="rect">
            <a:avLst/>
          </a:prstGeom>
        </p:spPr>
      </p:pic>
      <p:pic>
        <p:nvPicPr>
          <p:cNvPr id="46" name="Picture 4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388190" y="3744029"/>
            <a:ext cx="475512" cy="475512"/>
          </a:xfrm>
          <a:prstGeom prst="rect">
            <a:avLst/>
          </a:prstGeom>
        </p:spPr>
      </p:pic>
      <p:sp>
        <p:nvSpPr>
          <p:cNvPr id="47" name="Rectangle 46"/>
          <p:cNvSpPr/>
          <p:nvPr/>
        </p:nvSpPr>
        <p:spPr bwMode="gray">
          <a:xfrm>
            <a:off x="6986427" y="1409842"/>
            <a:ext cx="4766019" cy="448295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57340" y="5105031"/>
            <a:ext cx="516167" cy="417761"/>
          </a:xfrm>
          <a:prstGeom prst="rect">
            <a:avLst/>
          </a:prstGeom>
        </p:spPr>
      </p:pic>
    </p:spTree>
    <p:extLst>
      <p:ext uri="{BB962C8B-B14F-4D97-AF65-F5344CB8AC3E}">
        <p14:creationId xmlns:p14="http://schemas.microsoft.com/office/powerpoint/2010/main" val="334903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32"/>
          </p:nvPr>
        </p:nvSpPr>
        <p:spPr/>
        <p:txBody>
          <a:bodyPr/>
          <a:lstStyle/>
          <a:p>
            <a:r>
              <a:rPr lang="en-US" smtClean="0"/>
              <a:t>Cardiovascular Roundtable research and analysis. </a:t>
            </a:r>
            <a:endParaRPr lang="en-US" dirty="0"/>
          </a:p>
        </p:txBody>
      </p:sp>
      <p:sp>
        <p:nvSpPr>
          <p:cNvPr id="10" name="TextBox 9"/>
          <p:cNvSpPr txBox="1"/>
          <p:nvPr/>
        </p:nvSpPr>
        <p:spPr bwMode="gray">
          <a:xfrm>
            <a:off x="3575083" y="2239008"/>
            <a:ext cx="6026118" cy="738664"/>
          </a:xfrm>
          <a:prstGeom prst="rect">
            <a:avLst/>
          </a:prstGeom>
          <a:noFill/>
        </p:spPr>
        <p:txBody>
          <a:bodyPr wrap="square" lIns="0" tIns="0" rIns="0" bIns="0" rtlCol="0" anchor="ctr">
            <a:spAutoFit/>
          </a:bodyPr>
          <a:lstStyle/>
          <a:p>
            <a:r>
              <a:rPr lang="en-US" sz="2400" dirty="0">
                <a:solidFill>
                  <a:schemeClr val="tx2"/>
                </a:solidFill>
              </a:rPr>
              <a:t>Do you need support with your </a:t>
            </a:r>
            <a:br>
              <a:rPr lang="en-US" sz="2400" dirty="0">
                <a:solidFill>
                  <a:schemeClr val="tx2"/>
                </a:solidFill>
              </a:rPr>
            </a:br>
            <a:r>
              <a:rPr lang="en-US" sz="2400" dirty="0">
                <a:solidFill>
                  <a:schemeClr val="tx2"/>
                </a:solidFill>
              </a:rPr>
              <a:t>CV physician engagement strategy? </a:t>
            </a:r>
          </a:p>
        </p:txBody>
      </p:sp>
      <p:sp>
        <p:nvSpPr>
          <p:cNvPr id="12" name="Rectangle 11"/>
          <p:cNvSpPr/>
          <p:nvPr/>
        </p:nvSpPr>
        <p:spPr>
          <a:xfrm>
            <a:off x="3504741" y="3406953"/>
            <a:ext cx="6291353" cy="923330"/>
          </a:xfrm>
          <a:prstGeom prst="rect">
            <a:avLst/>
          </a:prstGeom>
        </p:spPr>
        <p:txBody>
          <a:bodyPr wrap="square">
            <a:spAutoFit/>
          </a:bodyPr>
          <a:lstStyle/>
          <a:p>
            <a:pPr>
              <a:spcBef>
                <a:spcPts val="714"/>
              </a:spcBef>
            </a:pPr>
            <a:r>
              <a:rPr lang="en-US" dirty="0">
                <a:solidFill>
                  <a:schemeClr val="tx2"/>
                </a:solidFill>
              </a:rPr>
              <a:t>We have resources that can help. Contact us at </a:t>
            </a:r>
            <a:r>
              <a:rPr lang="en-US" b="1" dirty="0">
                <a:solidFill>
                  <a:schemeClr val="tx2"/>
                </a:solidFill>
              </a:rPr>
              <a:t>programinquiries@advisory.com</a:t>
            </a:r>
            <a:r>
              <a:rPr lang="en-US" dirty="0">
                <a:solidFill>
                  <a:schemeClr val="tx2"/>
                </a:solidFill>
              </a:rPr>
              <a:t> to learn more or visit us at </a:t>
            </a:r>
            <a:r>
              <a:rPr lang="en-US" b="1" dirty="0">
                <a:solidFill>
                  <a:schemeClr val="tx2"/>
                </a:solidFill>
              </a:rPr>
              <a:t>advisory.com/research/cardiovascular-roundtable</a:t>
            </a:r>
            <a:r>
              <a:rPr lang="en-US" dirty="0">
                <a:solidFill>
                  <a:schemeClr val="tx2"/>
                </a:solidFill>
              </a:rPr>
              <a:t>.</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8323" y="2260162"/>
            <a:ext cx="806570" cy="664755"/>
          </a:xfrm>
          <a:prstGeom prst="rect">
            <a:avLst/>
          </a:prstGeom>
        </p:spPr>
      </p:pic>
      <p:cxnSp>
        <p:nvCxnSpPr>
          <p:cNvPr id="17" name="Straight Connector 16"/>
          <p:cNvCxnSpPr/>
          <p:nvPr/>
        </p:nvCxnSpPr>
        <p:spPr bwMode="gray">
          <a:xfrm>
            <a:off x="3307373" y="2239008"/>
            <a:ext cx="0" cy="2091275"/>
          </a:xfrm>
          <a:prstGeom prst="line">
            <a:avLst/>
          </a:prstGeom>
          <a:ln w="19050">
            <a:solidFill>
              <a:schemeClr val="accent6"/>
            </a:solidFill>
            <a:headEnd type="none" w="med" len="med"/>
            <a:tailE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406078"/>
      </p:ext>
    </p:extLst>
  </p:cSld>
  <p:clrMapOvr>
    <a:masterClrMapping/>
  </p:clrMapOvr>
</p:sld>
</file>

<file path=ppt/theme/theme1.xml><?xml version="1.0" encoding="utf-8"?>
<a:theme xmlns:a="http://schemas.openxmlformats.org/drawingml/2006/main" name="ab1 projection 16x9">
  <a:themeElements>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ln w="190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9050">
          <a:solidFill>
            <a:schemeClr val="accent2"/>
          </a:solidFill>
          <a:headEnd type="none" w="med" len="med"/>
          <a:tailEnd w="med" len="med"/>
        </a:ln>
      </a:spPr>
      <a:bodyPr/>
      <a:lstStyle/>
      <a:style>
        <a:lnRef idx="1">
          <a:schemeClr val="accent1"/>
        </a:lnRef>
        <a:fillRef idx="0">
          <a:schemeClr val="accent1"/>
        </a:fillRef>
        <a:effectRef idx="0">
          <a:schemeClr val="accent1"/>
        </a:effectRef>
        <a:fontRef idx="minor">
          <a:schemeClr val="tx1"/>
        </a:fontRef>
      </a:style>
    </a:lnDef>
    <a:txDef>
      <a:spPr bwMode="gray"/>
      <a:bodyPr vert="horz" wrap="square" lIns="0" tIns="0" rIns="0" bIns="0" rtlCol="0">
        <a:spAutoFit/>
      </a:bodyPr>
      <a:lstStyle>
        <a:defPPr>
          <a:spcBef>
            <a:spcPts val="600"/>
          </a:spcBef>
          <a:buClr>
            <a:schemeClr val="accent6"/>
          </a:buClr>
          <a:defRPr sz="1500" dirty="0" err="1" smtClean="0"/>
        </a:defPPr>
      </a:lstStyle>
    </a:txDef>
  </a:objectDefaults>
  <a:extraClrSchemeLst/>
  <a:custClrLst>
    <a:custClr name="Orange">
      <a:srgbClr val="F04F25"/>
    </a:custClr>
    <a:custClr name="Green">
      <a:srgbClr val="77BC43"/>
    </a:custClr>
    <a:custClr name="Light Blue">
      <a:srgbClr val="0AA6E0"/>
    </a:custClr>
    <a:custClr name="Purple">
      <a:srgbClr val="782D8E"/>
    </a:custClr>
    <a:custClr name="Teal">
      <a:srgbClr val="00AFA9"/>
    </a:custClr>
    <a:custClr name="Dark Blue">
      <a:srgbClr val="164989"/>
    </a:custClr>
    <a:custClr name="Yellow">
      <a:srgbClr val="F1B020"/>
    </a:custClr>
    <a:custClr name="Unused">
      <a:srgbClr val="FFFFFF"/>
    </a:custClr>
    <a:custClr name="Unused">
      <a:srgbClr val="FFFFFF"/>
    </a:custClr>
    <a:custClr name="Unused">
      <a:srgbClr val="FFFFFF"/>
    </a:custClr>
    <a:custClr name="Orange Tint">
      <a:srgbClr val="F6936A"/>
    </a:custClr>
    <a:custClr name="Green Tint">
      <a:srgbClr val="ABD589"/>
    </a:custClr>
    <a:custClr name="Light Blue Tint">
      <a:srgbClr val="88C2EA"/>
    </a:custClr>
    <a:custClr name="Purple Tint">
      <a:srgbClr val="AB88BE"/>
    </a:custClr>
    <a:custClr name="Teal Tint">
      <a:srgbClr val="88C9C6"/>
    </a:custClr>
    <a:custClr name="Dark Blue Tint">
      <a:srgbClr val="7989BB"/>
    </a:custClr>
    <a:custClr name="Yellow Tint">
      <a:srgbClr val="F9CC7D"/>
    </a:custClr>
    <a:custClr name="Unused">
      <a:srgbClr val="FFFFFF"/>
    </a:custClr>
    <a:custClr name="Unused">
      <a:srgbClr val="FFFFFF"/>
    </a:custClr>
    <a:custClr name="Unused">
      <a:srgbClr val="FFFFFF"/>
    </a:custClr>
    <a:custClr name="Orange Shade">
      <a:srgbClr val="C54227"/>
    </a:custClr>
    <a:custClr name="Green Shade">
      <a:srgbClr val="539241"/>
    </a:custClr>
    <a:custClr name="Light Blue Shade">
      <a:srgbClr val="0083B0"/>
    </a:custClr>
    <a:custClr name="Purple Shade">
      <a:srgbClr val="5A266D"/>
    </a:custClr>
    <a:custClr name="Teal Shade">
      <a:srgbClr val="008986"/>
    </a:custClr>
    <a:custClr name="Dark Blue Shade">
      <a:srgbClr val="1F3D72"/>
    </a:custClr>
    <a:custClr name="Yellow Shade">
      <a:srgbClr val="D59E29"/>
    </a:custClr>
    <a:custClr name="Unused">
      <a:srgbClr val="FFFFFF"/>
    </a:custClr>
    <a:custClr name="Unused">
      <a:srgbClr val="FFFFFF"/>
    </a:custClr>
    <a:custClr name="Unused">
      <a:srgbClr val="FFFFFF"/>
    </a:custClr>
  </a:custClrLst>
  <a:extLst>
    <a:ext uri="{05A4C25C-085E-4340-85A3-A5531E510DB2}">
      <thm15:themeFamily xmlns:thm15="http://schemas.microsoft.com/office/thememl/2012/main" name="ab1 projection 16x9 100419.potx" id="{8077590A-88C6-4673-8CB0-315F7DE6C426}" vid="{93C478F0-1065-4E4B-80E4-497D0D592E1A}"/>
    </a:ext>
  </a:extLst>
</a:theme>
</file>

<file path=ppt/theme/theme2.xml><?xml version="1.0" encoding="utf-8"?>
<a:theme xmlns:a="http://schemas.openxmlformats.org/drawingml/2006/main" name="Office Theme">
  <a:themeElements>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dvisory Board 2019">
      <a:dk1>
        <a:srgbClr val="323E48"/>
      </a:dk1>
      <a:lt1>
        <a:srgbClr val="FFFFFF"/>
      </a:lt1>
      <a:dk2>
        <a:srgbClr val="FFFFFF"/>
      </a:dk2>
      <a:lt2>
        <a:srgbClr val="E4E5E5"/>
      </a:lt2>
      <a:accent1>
        <a:srgbClr val="CCCCCC"/>
      </a:accent1>
      <a:accent2>
        <a:srgbClr val="9E9E9E"/>
      </a:accent2>
      <a:accent3>
        <a:srgbClr val="757576"/>
      </a:accent3>
      <a:accent4>
        <a:srgbClr val="323E48"/>
      </a:accent4>
      <a:accent5>
        <a:srgbClr val="151D25"/>
      </a:accent5>
      <a:accent6>
        <a:srgbClr val="CE0E2D"/>
      </a:accent6>
      <a:hlink>
        <a:srgbClr val="CE0E2D"/>
      </a:hlink>
      <a:folHlink>
        <a:srgbClr val="9E9E9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0AF68AFDDC6742A4E204E0523D35EB" ma:contentTypeVersion="16" ma:contentTypeDescription="Create a new document." ma:contentTypeScope="" ma:versionID="84b6fa1d1767d2c1d753a66acd43f21a">
  <xsd:schema xmlns:xsd="http://www.w3.org/2001/XMLSchema" xmlns:xs="http://www.w3.org/2001/XMLSchema" xmlns:p="http://schemas.microsoft.com/office/2006/metadata/properties" xmlns:ns2="f7e4f93e-e6bf-434b-9f44-5cf3f51b7100" xmlns:ns3="79837e85-97c4-49a9-a0d6-139d8727844a" targetNamespace="http://schemas.microsoft.com/office/2006/metadata/properties" ma:root="true" ma:fieldsID="ec51b4b1c174a353a327bad6f24ae0b2" ns2:_="" ns3:_="">
    <xsd:import namespace="f7e4f93e-e6bf-434b-9f44-5cf3f51b7100"/>
    <xsd:import namespace="79837e85-97c4-49a9-a0d6-139d872784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e4f93e-e6bf-434b-9f44-5cf3f51b71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a6b2b66-40d8-4e06-8a39-adc3ecd4519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837e85-97c4-49a9-a0d6-139d872784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9cdf6e6-d84b-4e09-9e02-7d9362edd517}" ma:internalName="TaxCatchAll" ma:showField="CatchAllData" ma:web="79837e85-97c4-49a9-a0d6-139d872784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9837e85-97c4-49a9-a0d6-139d8727844a" xsi:nil="true"/>
    <lcf76f155ced4ddcb4097134ff3c332f xmlns="f7e4f93e-e6bf-434b-9f44-5cf3f51b710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591EDAB-96AC-4E6B-A4DF-24CCEC17F7F2}"/>
</file>

<file path=customXml/itemProps2.xml><?xml version="1.0" encoding="utf-8"?>
<ds:datastoreItem xmlns:ds="http://schemas.openxmlformats.org/officeDocument/2006/customXml" ds:itemID="{20DD4BF0-2E39-42CA-BAE1-57B46DD41350}"/>
</file>

<file path=customXml/itemProps3.xml><?xml version="1.0" encoding="utf-8"?>
<ds:datastoreItem xmlns:ds="http://schemas.openxmlformats.org/officeDocument/2006/customXml" ds:itemID="{BE6E425E-F48D-4448-82EE-4DCFBDD2EB18}"/>
</file>

<file path=docProps/app.xml><?xml version="1.0" encoding="utf-8"?>
<Properties xmlns="http://schemas.openxmlformats.org/officeDocument/2006/extended-properties" xmlns:vt="http://schemas.openxmlformats.org/officeDocument/2006/docPropsVTypes">
  <Template>ab1 projection 16x9 100419</Template>
  <TotalTime>2086</TotalTime>
  <Words>1849</Words>
  <Application>Microsoft Office PowerPoint</Application>
  <PresentationFormat>Widescreen</PresentationFormat>
  <Paragraphs>162</Paragraphs>
  <Slides>10</Slides>
  <Notes>7</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Arial</vt:lpstr>
      <vt:lpstr>ab1 projection 16x9</vt:lpstr>
      <vt:lpstr>Why your CV program should care about physician engagement</vt:lpstr>
      <vt:lpstr>Defining our terms</vt:lpstr>
      <vt:lpstr>A problem with tangible consequences</vt:lpstr>
      <vt:lpstr>Finding new partners not getting any easier</vt:lpstr>
      <vt:lpstr>Burnout a new enemy to retention</vt:lpstr>
      <vt:lpstr>Where does CV stand?</vt:lpstr>
      <vt:lpstr>Break the silence around burnout</vt:lpstr>
      <vt:lpstr>How to lead a discussion on burnout</vt:lpstr>
      <vt:lpstr>PowerPoint Presentation</vt:lpstr>
      <vt:lpstr>PowerPoint Presentation</vt:lpstr>
    </vt:vector>
  </TitlesOfParts>
  <Company>UnitedHealth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problem with tangible consequences</dc:title>
  <dc:creator>Roza, Daniel G</dc:creator>
  <cp:lastModifiedBy>Bruno, Elizabeth</cp:lastModifiedBy>
  <cp:revision>29</cp:revision>
  <dcterms:created xsi:type="dcterms:W3CDTF">2019-10-24T13:16:21Z</dcterms:created>
  <dcterms:modified xsi:type="dcterms:W3CDTF">2020-03-06T20:51:02Z</dcterms:modified>
  <cp:category>Template, June 2019 Release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0x010100400AF68AFDDC6742A4E204E0523D35EB</vt:lpwstr>
  </property>
</Properties>
</file>