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1.xml" ContentType="application/vnd.openxmlformats-officedocument.themeOverride+xml"/>
  <Override PartName="/ppt/notesSlides/notesSlide3.xml" ContentType="application/vnd.openxmlformats-officedocument.presentationml.notesSlid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notesSlides/notesSlide4.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6.xml" ContentType="application/vnd.openxmlformats-officedocument.themeOverride+xml"/>
  <Override PartName="/ppt/notesSlides/notesSlide5.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notesSlides/notesSlide6.xml" ContentType="application/vnd.openxmlformats-officedocument.presentationml.notesSlide+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4.xml" ContentType="application/vnd.openxmlformats-officedocument.themeOverride+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5.xml" ContentType="application/vnd.openxmlformats-officedocument.themeOverride+xml"/>
  <Override PartName="/ppt/notesSlides/notesSlide7.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notesSlides/notesSlide8.xml" ContentType="application/vnd.openxmlformats-officedocument.presentationml.notesSlide+xml"/>
  <Override PartName="/ppt/charts/chart38.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8.xml" ContentType="application/vnd.openxmlformats-officedocument.themeOverride+xml"/>
  <Override PartName="/ppt/charts/chart39.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9.xml" ContentType="application/vnd.openxmlformats-officedocument.themeOverride+xml"/>
  <Override PartName="/ppt/notesSlides/notesSlide9.xml" ContentType="application/vnd.openxmlformats-officedocument.presentationml.notesSlide+xml"/>
  <Override PartName="/ppt/charts/chart40.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0.xml" ContentType="application/vnd.openxmlformats-officedocument.themeOverride+xml"/>
  <Override PartName="/ppt/charts/chart41.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1.xml" ContentType="application/vnd.openxmlformats-officedocument.themeOverride+xml"/>
  <Override PartName="/ppt/notesSlides/notesSlide10.xml" ContentType="application/vnd.openxmlformats-officedocument.presentationml.notesSlide+xml"/>
  <Override PartName="/ppt/charts/chart42.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notesSlides/notesSlide11.xml" ContentType="application/vnd.openxmlformats-officedocument.presentationml.notesSlid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notesSlides/notesSlide12.xml" ContentType="application/vnd.openxmlformats-officedocument.presentationml.notesSlid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charts/chart53.xml" ContentType="application/vnd.openxmlformats-officedocument.drawingml.chart+xml"/>
  <Override PartName="/ppt/theme/themeOverride53.xml" ContentType="application/vnd.openxmlformats-officedocument.themeOverride+xml"/>
  <Override PartName="/ppt/charts/chart54.xml" ContentType="application/vnd.openxmlformats-officedocument.drawingml.chart+xml"/>
  <Override PartName="/ppt/theme/themeOverride54.xml" ContentType="application/vnd.openxmlformats-officedocument.themeOverride+xml"/>
  <Override PartName="/ppt/charts/chart55.xml" ContentType="application/vnd.openxmlformats-officedocument.drawingml.chart+xml"/>
  <Override PartName="/ppt/theme/themeOverride55.xml" ContentType="application/vnd.openxmlformats-officedocument.themeOverride+xml"/>
  <Override PartName="/ppt/charts/chart56.xml" ContentType="application/vnd.openxmlformats-officedocument.drawingml.chart+xml"/>
  <Override PartName="/ppt/theme/themeOverride56.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handoutMasterIdLst>
    <p:handoutMasterId r:id="rId52"/>
  </p:handoutMasterIdLst>
  <p:sldIdLst>
    <p:sldId id="257" r:id="rId5"/>
    <p:sldId id="270" r:id="rId6"/>
    <p:sldId id="271" r:id="rId7"/>
    <p:sldId id="314" r:id="rId8"/>
    <p:sldId id="287" r:id="rId9"/>
    <p:sldId id="285" r:id="rId10"/>
    <p:sldId id="272" r:id="rId11"/>
    <p:sldId id="286" r:id="rId12"/>
    <p:sldId id="273" r:id="rId13"/>
    <p:sldId id="274" r:id="rId14"/>
    <p:sldId id="275" r:id="rId15"/>
    <p:sldId id="276" r:id="rId16"/>
    <p:sldId id="277" r:id="rId17"/>
    <p:sldId id="306" r:id="rId18"/>
    <p:sldId id="307" r:id="rId19"/>
    <p:sldId id="308" r:id="rId20"/>
    <p:sldId id="309" r:id="rId21"/>
    <p:sldId id="311" r:id="rId22"/>
    <p:sldId id="312" r:id="rId23"/>
    <p:sldId id="316" r:id="rId24"/>
    <p:sldId id="317" r:id="rId25"/>
    <p:sldId id="321" r:id="rId26"/>
    <p:sldId id="294" r:id="rId27"/>
    <p:sldId id="283" r:id="rId28"/>
    <p:sldId id="288" r:id="rId29"/>
    <p:sldId id="281" r:id="rId30"/>
    <p:sldId id="305" r:id="rId31"/>
    <p:sldId id="310" r:id="rId32"/>
    <p:sldId id="313" r:id="rId33"/>
    <p:sldId id="318" r:id="rId34"/>
    <p:sldId id="319" r:id="rId35"/>
    <p:sldId id="320" r:id="rId36"/>
    <p:sldId id="327" r:id="rId37"/>
    <p:sldId id="322" r:id="rId38"/>
    <p:sldId id="324" r:id="rId39"/>
    <p:sldId id="325" r:id="rId40"/>
    <p:sldId id="326" r:id="rId41"/>
    <p:sldId id="328" r:id="rId42"/>
    <p:sldId id="329" r:id="rId43"/>
    <p:sldId id="330" r:id="rId44"/>
    <p:sldId id="334" r:id="rId45"/>
    <p:sldId id="336" r:id="rId46"/>
    <p:sldId id="335" r:id="rId47"/>
    <p:sldId id="264" r:id="rId48"/>
    <p:sldId id="265" r:id="rId49"/>
    <p:sldId id="266" r:id="rId50"/>
  </p:sldIdLst>
  <p:sldSz cx="7772400" cy="10058400"/>
  <p:notesSz cx="6858000" cy="9144000"/>
  <p:custDataLst>
    <p:tags r:id="rId53"/>
  </p:custDataLst>
  <p:defaultTex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F9407E-2A4B-A933-33AF-829AEE6C9497}" name="Westhead, Monica K" initials="WMK" userId="S::WestheadM@advisory.com::cd3ddaed-428c-4eeb-871b-545ddfd5e1e8" providerId="AD"/>
  <p188:author id="{85EDE0B1-082B-D7CB-878B-19F6D5721437}" name="Gerstenfeld, Rachel" initials="GR" userId="S::gerstenfeldr@advisory.com::9442a005-fee1-498d-8cd2-9ad6461b1eba" providerId="AD"/>
  <p188:author id="{9E6710D3-7F62-4103-23DC-FD898CE1657E}" name="Goodall, Marissa" initials="GM" userId="S::marissa_goodall@advisory.com::2ddf4c5d-e23a-4227-941d-84d70e7ec9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1EBFD-B930-4682-B8FB-4B43D07A4AD9}" v="66" dt="2022-09-26T14:01:55.015"/>
    <p1510:client id="{9724AF66-2BEE-42EE-BACF-4DD21BD99EAE}" v="508" dt="2022-09-26T14:30:29.145"/>
    <p1510:client id="{A0C4565F-835F-4C0E-84B0-D6CD729312DE}" v="27" dt="2022-09-26T18:50:50.588"/>
  </p1510:revLst>
</p1510:revInfo>
</file>

<file path=ppt/tableStyles.xml><?xml version="1.0" encoding="utf-8"?>
<a:tblStyleLst xmlns:a="http://schemas.openxmlformats.org/drawingml/2006/main" def="{C083E6E3-FA7D-4D7B-A595-EF9225AFEA8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656" y="-1656"/>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6.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7C99AE"/>
            </a:solidFill>
            <a:ln w="19050">
              <a:solidFill>
                <a:srgbClr val="FFFFFF"/>
              </a:solidFill>
              <a:round/>
            </a:ln>
          </c:spPr>
          <c:dPt>
            <c:idx val="0"/>
            <c:bubble3D val="0"/>
            <c:spPr>
              <a:solidFill>
                <a:srgbClr val="222A30"/>
              </a:solidFill>
              <a:ln w="19050">
                <a:solidFill>
                  <a:srgbClr val="FFFFFF"/>
                </a:solidFill>
                <a:round/>
              </a:ln>
              <a:effectLst/>
            </c:spPr>
            <c:extLst>
              <c:ext xmlns:c16="http://schemas.microsoft.com/office/drawing/2014/chart" uri="{C3380CC4-5D6E-409C-BE32-E72D297353CC}">
                <c16:uniqueId val="{00000001-C958-4D0C-8722-85AB61E24241}"/>
              </c:ext>
            </c:extLst>
          </c:dPt>
          <c:dPt>
            <c:idx val="1"/>
            <c:bubble3D val="0"/>
            <c:spPr>
              <a:solidFill>
                <a:srgbClr val="445460"/>
              </a:solidFill>
              <a:ln w="19050">
                <a:solidFill>
                  <a:srgbClr val="FFFFFF"/>
                </a:solidFill>
                <a:round/>
              </a:ln>
              <a:effectLst/>
            </c:spPr>
            <c:extLst>
              <c:ext xmlns:c16="http://schemas.microsoft.com/office/drawing/2014/chart" uri="{C3380CC4-5D6E-409C-BE32-E72D297353CC}">
                <c16:uniqueId val="{00000003-C958-4D0C-8722-85AB61E24241}"/>
              </c:ext>
            </c:extLst>
          </c:dPt>
          <c:dPt>
            <c:idx val="2"/>
            <c:bubble3D val="0"/>
            <c:spPr>
              <a:solidFill>
                <a:srgbClr val="667E90"/>
              </a:solidFill>
              <a:ln w="19050">
                <a:solidFill>
                  <a:srgbClr val="FFFFFF"/>
                </a:solidFill>
                <a:round/>
              </a:ln>
            </c:spPr>
            <c:extLst>
              <c:ext xmlns:c16="http://schemas.microsoft.com/office/drawing/2014/chart" uri="{C3380CC4-5D6E-409C-BE32-E72D297353CC}">
                <c16:uniqueId val="{00000005-C958-4D0C-8722-85AB61E24241}"/>
              </c:ext>
            </c:extLst>
          </c:dPt>
          <c:dPt>
            <c:idx val="3"/>
            <c:bubble3D val="0"/>
            <c:spPr>
              <a:solidFill>
                <a:srgbClr val="667E90"/>
              </a:solidFill>
              <a:ln w="19050">
                <a:solidFill>
                  <a:srgbClr val="FFFFFF"/>
                </a:solidFill>
                <a:round/>
              </a:ln>
            </c:spPr>
            <c:extLst>
              <c:ext xmlns:c16="http://schemas.microsoft.com/office/drawing/2014/chart" uri="{C3380CC4-5D6E-409C-BE32-E72D297353CC}">
                <c16:uniqueId val="{00000007-C958-4D0C-8722-85AB61E24241}"/>
              </c:ext>
            </c:extLst>
          </c:dPt>
          <c:dPt>
            <c:idx val="4"/>
            <c:bubble3D val="0"/>
            <c:extLst>
              <c:ext xmlns:c16="http://schemas.microsoft.com/office/drawing/2014/chart" uri="{C3380CC4-5D6E-409C-BE32-E72D297353CC}">
                <c16:uniqueId val="{00000008-C958-4D0C-8722-85AB61E24241}"/>
              </c:ext>
            </c:extLst>
          </c:dPt>
          <c:dPt>
            <c:idx val="5"/>
            <c:bubble3D val="0"/>
            <c:spPr>
              <a:solidFill>
                <a:srgbClr val="FFFFFF">
                  <a:lumMod val="65000"/>
                </a:srgbClr>
              </a:solidFill>
              <a:ln w="19050">
                <a:solidFill>
                  <a:srgbClr val="FFFFFF"/>
                </a:solidFill>
                <a:round/>
              </a:ln>
            </c:spPr>
            <c:extLst>
              <c:ext xmlns:c16="http://schemas.microsoft.com/office/drawing/2014/chart" uri="{C3380CC4-5D6E-409C-BE32-E72D297353CC}">
                <c16:uniqueId val="{0000000A-C958-4D0C-8722-85AB61E24241}"/>
              </c:ext>
            </c:extLst>
          </c:dPt>
          <c:dPt>
            <c:idx val="6"/>
            <c:bubble3D val="0"/>
            <c:spPr>
              <a:solidFill>
                <a:srgbClr val="FFFFFF">
                  <a:lumMod val="75000"/>
                </a:srgbClr>
              </a:solidFill>
              <a:ln w="19050">
                <a:solidFill>
                  <a:srgbClr val="FFFFFF"/>
                </a:solidFill>
                <a:round/>
              </a:ln>
            </c:spPr>
            <c:extLst>
              <c:ext xmlns:c16="http://schemas.microsoft.com/office/drawing/2014/chart" uri="{C3380CC4-5D6E-409C-BE32-E72D297353CC}">
                <c16:uniqueId val="{0000000C-C958-4D0C-8722-85AB61E24241}"/>
              </c:ext>
            </c:extLst>
          </c:dPt>
          <c:dPt>
            <c:idx val="7"/>
            <c:bubble3D val="0"/>
            <c:spPr>
              <a:solidFill>
                <a:srgbClr val="FFFFFF">
                  <a:lumMod val="75000"/>
                </a:srgbClr>
              </a:solidFill>
              <a:ln w="19050">
                <a:solidFill>
                  <a:srgbClr val="FFFFFF"/>
                </a:solidFill>
                <a:round/>
              </a:ln>
            </c:spPr>
            <c:extLst>
              <c:ext xmlns:c16="http://schemas.microsoft.com/office/drawing/2014/chart" uri="{C3380CC4-5D6E-409C-BE32-E72D297353CC}">
                <c16:uniqueId val="{0000000E-C958-4D0C-8722-85AB61E24241}"/>
              </c:ext>
            </c:extLst>
          </c:dPt>
          <c:dPt>
            <c:idx val="8"/>
            <c:bubble3D val="0"/>
            <c:spPr>
              <a:solidFill>
                <a:srgbClr val="FFFFFF">
                  <a:lumMod val="85000"/>
                </a:srgbClr>
              </a:solidFill>
              <a:ln w="19050">
                <a:solidFill>
                  <a:srgbClr val="FFFFFF"/>
                </a:solidFill>
                <a:round/>
              </a:ln>
            </c:spPr>
            <c:extLst>
              <c:ext xmlns:c16="http://schemas.microsoft.com/office/drawing/2014/chart" uri="{C3380CC4-5D6E-409C-BE32-E72D297353CC}">
                <c16:uniqueId val="{00000010-C958-4D0C-8722-85AB61E24241}"/>
              </c:ext>
            </c:extLst>
          </c:dPt>
          <c:dLbls>
            <c:dLbl>
              <c:idx val="0"/>
              <c:layout>
                <c:manualLayout>
                  <c:x val="-0.2213815583204729"/>
                  <c:y val="0.24486709870945353"/>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5871943068138337"/>
                      <c:h val="0.26317017148946265"/>
                    </c:manualLayout>
                  </c15:layout>
                </c:ext>
                <c:ext xmlns:c16="http://schemas.microsoft.com/office/drawing/2014/chart" uri="{C3380CC4-5D6E-409C-BE32-E72D297353CC}">
                  <c16:uniqueId val="{00000001-C958-4D0C-8722-85AB61E24241}"/>
                </c:ext>
              </c:extLst>
            </c:dLbl>
            <c:dLbl>
              <c:idx val="1"/>
              <c:layout>
                <c:manualLayout>
                  <c:x val="-0.22731959538042962"/>
                  <c:y val="-0.1541085861425417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5871943068138337"/>
                      <c:h val="0.26317017148946265"/>
                    </c:manualLayout>
                  </c15:layout>
                </c:ext>
                <c:ext xmlns:c16="http://schemas.microsoft.com/office/drawing/2014/chart" uri="{C3380CC4-5D6E-409C-BE32-E72D297353CC}">
                  <c16:uniqueId val="{00000003-C958-4D0C-8722-85AB61E24241}"/>
                </c:ext>
              </c:extLst>
            </c:dLbl>
            <c:dLbl>
              <c:idx val="2"/>
              <c:layout>
                <c:manualLayout>
                  <c:x val="0.11770382280997281"/>
                  <c:y val="-0.1750153501657979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58-4D0C-8722-85AB61E24241}"/>
                </c:ext>
              </c:extLst>
            </c:dLbl>
            <c:dLbl>
              <c:idx val="3"/>
              <c:layout>
                <c:manualLayout>
                  <c:x val="0.17344186821178204"/>
                  <c:y val="-0.1094525471567610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58-4D0C-8722-85AB61E24241}"/>
                </c:ext>
              </c:extLst>
            </c:dLbl>
            <c:dLbl>
              <c:idx val="4"/>
              <c:layout>
                <c:manualLayout>
                  <c:x val="0.16989686462677159"/>
                  <c:y val="6.15762092249844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58-4D0C-8722-85AB61E24241}"/>
                </c:ext>
              </c:extLst>
            </c:dLbl>
            <c:dLbl>
              <c:idx val="5"/>
              <c:layout>
                <c:manualLayout>
                  <c:x val="0.1145637111823668"/>
                  <c:y val="0.12609746606986408"/>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958-4D0C-8722-85AB61E24241}"/>
                </c:ext>
              </c:extLst>
            </c:dLbl>
            <c:dLbl>
              <c:idx val="6"/>
              <c:layout>
                <c:manualLayout>
                  <c:x val="9.6272355242613128E-2"/>
                  <c:y val="0.13699102773708219"/>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958-4D0C-8722-85AB61E24241}"/>
                </c:ext>
              </c:extLst>
            </c:dLbl>
            <c:dLbl>
              <c:idx val="7"/>
              <c:layout>
                <c:manualLayout>
                  <c:x val="5.0995390133404379E-2"/>
                  <c:y val="9.5392685150504433E-2"/>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958-4D0C-8722-85AB61E24241}"/>
                </c:ext>
              </c:extLst>
            </c:dLbl>
            <c:dLbl>
              <c:idx val="8"/>
              <c:layout>
                <c:manualLayout>
                  <c:x val="1.9034178045208867E-2"/>
                  <c:y val="5.796254964029261E-4"/>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958-4D0C-8722-85AB61E24241}"/>
                </c:ext>
              </c:extLst>
            </c:dLbl>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Sheet1!$A$2:$A$10</c:f>
              <c:strCache>
                <c:ptCount val="9"/>
                <c:pt idx="0">
                  <c:v>Registered Nurse (RN)</c:v>
                </c:pt>
                <c:pt idx="1">
                  <c:v>Other</c:v>
                </c:pt>
                <c:pt idx="2">
                  <c:v>Medical assistant (MA)</c:v>
                </c:pt>
                <c:pt idx="3">
                  <c:v>Allied health professionals</c:v>
                </c:pt>
                <c:pt idx="4">
                  <c:v>Physician</c:v>
                </c:pt>
                <c:pt idx="5">
                  <c:v>Advanced practice nurse</c:v>
                </c:pt>
                <c:pt idx="6">
                  <c:v>Certified nursing assistant (CNA) or Patient care technician (PCT)</c:v>
                </c:pt>
                <c:pt idx="7">
                  <c:v>Licensed Practical Nurse (LPN) or Licensed Vocational Nurse (LVN)</c:v>
                </c:pt>
                <c:pt idx="8">
                  <c:v>Physician assistant</c:v>
                </c:pt>
              </c:strCache>
            </c:strRef>
          </c:cat>
          <c:val>
            <c:numRef>
              <c:f>Sheet1!$B$2:$B$10</c:f>
              <c:numCache>
                <c:formatCode>0%</c:formatCode>
                <c:ptCount val="9"/>
                <c:pt idx="0">
                  <c:v>0.3007646559048428</c:v>
                </c:pt>
                <c:pt idx="1">
                  <c:v>0.20051359388275247</c:v>
                </c:pt>
                <c:pt idx="2">
                  <c:v>0.11469838572642312</c:v>
                </c:pt>
                <c:pt idx="3">
                  <c:v>0.10620220900594732</c:v>
                </c:pt>
                <c:pt idx="4">
                  <c:v>0.10450297366185217</c:v>
                </c:pt>
                <c:pt idx="5">
                  <c:v>6.117247238742566E-2</c:v>
                </c:pt>
                <c:pt idx="6">
                  <c:v>4.7578589634664402E-2</c:v>
                </c:pt>
                <c:pt idx="7">
                  <c:v>4.5879354290569246E-2</c:v>
                </c:pt>
                <c:pt idx="8">
                  <c:v>1.8691588785046728E-2</c:v>
                </c:pt>
              </c:numCache>
            </c:numRef>
          </c:val>
          <c:extLst>
            <c:ext xmlns:c16="http://schemas.microsoft.com/office/drawing/2014/chart" uri="{C3380CC4-5D6E-409C-BE32-E72D297353CC}">
              <c16:uniqueId val="{00000011-C958-4D0C-8722-85AB61E24241}"/>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47478339023548E-2"/>
          <c:y val="0.11034602883251048"/>
          <c:w val="0.98254683981280788"/>
          <c:h val="0.59835707045170283"/>
        </c:manualLayout>
      </c:layout>
      <c:barChart>
        <c:barDir val="col"/>
        <c:grouping val="clustered"/>
        <c:varyColors val="0"/>
        <c:ser>
          <c:idx val="0"/>
          <c:order val="0"/>
          <c:tx>
            <c:strRef>
              <c:f>Sheet1!$B$1</c:f>
              <c:strCache>
                <c:ptCount val="1"/>
                <c:pt idx="0">
                  <c:v>Average</c:v>
                </c:pt>
              </c:strCache>
            </c:strRef>
          </c:tx>
          <c:spPr>
            <a:solidFill>
              <a:srgbClr val="D6D9DA"/>
            </a:solidFill>
            <a:ln w="19050">
              <a:solidFill>
                <a:schemeClr val="bg1"/>
              </a:solidFill>
              <a:miter lim="800000"/>
            </a:ln>
            <a:effectLst/>
          </c:spPr>
          <c:invertIfNegative val="0"/>
          <c:dPt>
            <c:idx val="5"/>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1-70CC-434D-9FEE-58D4F0A04B79}"/>
              </c:ext>
            </c:extLst>
          </c:dPt>
          <c:dPt>
            <c:idx val="6"/>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3-70CC-434D-9FEE-58D4F0A04B79}"/>
              </c:ext>
            </c:extLst>
          </c:dPt>
          <c:dPt>
            <c:idx val="7"/>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5-70CC-434D-9FEE-58D4F0A04B79}"/>
              </c:ext>
            </c:extLst>
          </c:dPt>
          <c:dLbls>
            <c:spPr>
              <a:noFill/>
              <a:ln>
                <a:noFill/>
              </a:ln>
              <a:effectLst/>
            </c:spPr>
            <c:txPr>
              <a:bodyPr rot="0" spcFirstLastPara="1" vertOverflow="overflow" horzOverflow="overflow"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Sheet1!$A$2:$A$9</c:f>
              <c:strCache>
                <c:ptCount val="8"/>
                <c:pt idx="0">
                  <c:v>MA</c:v>
                </c:pt>
                <c:pt idx="1">
                  <c:v>CNA</c:v>
                </c:pt>
                <c:pt idx="2">
                  <c:v>AHP</c:v>
                </c:pt>
                <c:pt idx="3">
                  <c:v>PA</c:v>
                </c:pt>
                <c:pt idx="4">
                  <c:v>Physician</c:v>
                </c:pt>
                <c:pt idx="5">
                  <c:v>RN</c:v>
                </c:pt>
                <c:pt idx="6">
                  <c:v>LPN</c:v>
                </c:pt>
                <c:pt idx="7">
                  <c:v>APRN</c:v>
                </c:pt>
              </c:strCache>
            </c:strRef>
          </c:cat>
          <c:val>
            <c:numRef>
              <c:f>Sheet1!$B$2:$B$9</c:f>
              <c:numCache>
                <c:formatCode>0%</c:formatCode>
                <c:ptCount val="8"/>
                <c:pt idx="0">
                  <c:v>4.6511627906976744E-2</c:v>
                </c:pt>
                <c:pt idx="1">
                  <c:v>5.6603773584905662E-2</c:v>
                </c:pt>
                <c:pt idx="2">
                  <c:v>5.9322033898305079E-2</c:v>
                </c:pt>
                <c:pt idx="3">
                  <c:v>9.0909090909090912E-2</c:v>
                </c:pt>
                <c:pt idx="4">
                  <c:v>9.4827586206896547E-2</c:v>
                </c:pt>
                <c:pt idx="5">
                  <c:v>0.11337209302325582</c:v>
                </c:pt>
                <c:pt idx="6">
                  <c:v>0.12962962962962962</c:v>
                </c:pt>
                <c:pt idx="7">
                  <c:v>0.15151515151515152</c:v>
                </c:pt>
              </c:numCache>
            </c:numRef>
          </c:val>
          <c:extLst>
            <c:ext xmlns:c16="http://schemas.microsoft.com/office/drawing/2014/chart" uri="{C3380CC4-5D6E-409C-BE32-E72D297353CC}">
              <c16:uniqueId val="{00000006-70CC-434D-9FEE-58D4F0A04B79}"/>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47478339023548E-2"/>
          <c:y val="0.11034602883251048"/>
          <c:w val="0.98254683981280788"/>
          <c:h val="0.70288093000612528"/>
        </c:manualLayout>
      </c:layout>
      <c:barChart>
        <c:barDir val="col"/>
        <c:grouping val="clustered"/>
        <c:varyColors val="0"/>
        <c:ser>
          <c:idx val="0"/>
          <c:order val="0"/>
          <c:tx>
            <c:strRef>
              <c:f>Sheet1!$B$1</c:f>
              <c:strCache>
                <c:ptCount val="1"/>
                <c:pt idx="0">
                  <c:v>Average</c:v>
                </c:pt>
              </c:strCache>
            </c:strRef>
          </c:tx>
          <c:spPr>
            <a:solidFill>
              <a:srgbClr val="D6D9DA"/>
            </a:solidFill>
            <a:ln w="19050">
              <a:solidFill>
                <a:schemeClr val="bg1"/>
              </a:solidFill>
              <a:miter lim="800000"/>
            </a:ln>
            <a:effectLst/>
          </c:spPr>
          <c:invertIfNegative val="0"/>
          <c:dPt>
            <c:idx val="0"/>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1-63AC-4CBD-A04C-EBAFC6D1CAD8}"/>
              </c:ext>
            </c:extLst>
          </c:dPt>
          <c:dPt>
            <c:idx val="1"/>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3-63AC-4CBD-A04C-EBAFC6D1CAD8}"/>
              </c:ext>
            </c:extLst>
          </c:dPt>
          <c:dPt>
            <c:idx val="5"/>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5-63AC-4CBD-A04C-EBAFC6D1CAD8}"/>
              </c:ext>
            </c:extLst>
          </c:dPt>
          <c:dPt>
            <c:idx val="6"/>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7-63AC-4CBD-A04C-EBAFC6D1CAD8}"/>
              </c:ext>
            </c:extLst>
          </c:dPt>
          <c:dPt>
            <c:idx val="7"/>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9-63AC-4CBD-A04C-EBAFC6D1CAD8}"/>
              </c:ext>
            </c:extLst>
          </c:dPt>
          <c:dLbls>
            <c:spPr>
              <a:noFill/>
              <a:ln>
                <a:noFill/>
              </a:ln>
              <a:effectLst/>
            </c:spPr>
            <c:txPr>
              <a:bodyPr rot="0" spcFirstLastPara="1" vertOverflow="overflow" horzOverflow="overflow"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Sheet1!$A$2:$A$9</c:f>
              <c:strCache>
                <c:ptCount val="8"/>
                <c:pt idx="0">
                  <c:v>PA</c:v>
                </c:pt>
                <c:pt idx="1">
                  <c:v>AHP</c:v>
                </c:pt>
                <c:pt idx="2">
                  <c:v>Physician</c:v>
                </c:pt>
                <c:pt idx="3">
                  <c:v>MA</c:v>
                </c:pt>
                <c:pt idx="4">
                  <c:v>APRN</c:v>
                </c:pt>
                <c:pt idx="5">
                  <c:v>RN</c:v>
                </c:pt>
                <c:pt idx="6">
                  <c:v>CNA</c:v>
                </c:pt>
                <c:pt idx="7">
                  <c:v>LPN</c:v>
                </c:pt>
              </c:strCache>
            </c:strRef>
          </c:cat>
          <c:val>
            <c:numRef>
              <c:f>Sheet1!$B$2:$B$9</c:f>
              <c:numCache>
                <c:formatCode>0%</c:formatCode>
                <c:ptCount val="8"/>
                <c:pt idx="0">
                  <c:v>0.22727272727272729</c:v>
                </c:pt>
                <c:pt idx="1">
                  <c:v>0.28947368421052633</c:v>
                </c:pt>
                <c:pt idx="2">
                  <c:v>0.28999999999999998</c:v>
                </c:pt>
                <c:pt idx="3">
                  <c:v>0.37</c:v>
                </c:pt>
                <c:pt idx="4">
                  <c:v>0.38</c:v>
                </c:pt>
                <c:pt idx="5">
                  <c:v>0.39766081871345027</c:v>
                </c:pt>
                <c:pt idx="6">
                  <c:v>0.4042553191489362</c:v>
                </c:pt>
                <c:pt idx="7">
                  <c:v>0.66037735849056611</c:v>
                </c:pt>
              </c:numCache>
            </c:numRef>
          </c:val>
          <c:extLst>
            <c:ext xmlns:c16="http://schemas.microsoft.com/office/drawing/2014/chart" uri="{C3380CC4-5D6E-409C-BE32-E72D297353CC}">
              <c16:uniqueId val="{0000000A-63AC-4CBD-A04C-EBAFC6D1CAD8}"/>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47454753348737E-2"/>
          <c:y val="0.11434894826236913"/>
          <c:w val="0.98254683981280788"/>
          <c:h val="0.59835707045170283"/>
        </c:manualLayout>
      </c:layout>
      <c:barChart>
        <c:barDir val="col"/>
        <c:grouping val="clustered"/>
        <c:varyColors val="0"/>
        <c:ser>
          <c:idx val="0"/>
          <c:order val="0"/>
          <c:tx>
            <c:strRef>
              <c:f>Sheet1!$B$1</c:f>
              <c:strCache>
                <c:ptCount val="1"/>
                <c:pt idx="0">
                  <c:v>Average</c:v>
                </c:pt>
              </c:strCache>
            </c:strRef>
          </c:tx>
          <c:spPr>
            <a:solidFill>
              <a:srgbClr val="D6D9DA"/>
            </a:solidFill>
            <a:ln w="19050">
              <a:solidFill>
                <a:schemeClr val="bg1"/>
              </a:solidFill>
              <a:miter lim="800000"/>
            </a:ln>
            <a:effectLst/>
          </c:spPr>
          <c:invertIfNegative val="0"/>
          <c:dPt>
            <c:idx val="1"/>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1-5B22-4184-896E-5FBB820142CE}"/>
              </c:ext>
            </c:extLst>
          </c:dPt>
          <c:dPt>
            <c:idx val="2"/>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3-5B22-4184-896E-5FBB820142CE}"/>
              </c:ext>
            </c:extLst>
          </c:dPt>
          <c:dPt>
            <c:idx val="5"/>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5-5B22-4184-896E-5FBB820142CE}"/>
              </c:ext>
            </c:extLst>
          </c:dPt>
          <c:dLbls>
            <c:spPr>
              <a:noFill/>
              <a:ln>
                <a:noFill/>
              </a:ln>
              <a:effectLst/>
            </c:spPr>
            <c:txPr>
              <a:bodyPr rot="0" spcFirstLastPara="1" vertOverflow="overflow" horzOverflow="overflow"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Sheet1!$A$2:$A$7</c:f>
              <c:strCache>
                <c:ptCount val="6"/>
                <c:pt idx="0">
                  <c:v>18-24 years old</c:v>
                </c:pt>
                <c:pt idx="1">
                  <c:v>25-34 years old</c:v>
                </c:pt>
                <c:pt idx="2">
                  <c:v>35-44 years old</c:v>
                </c:pt>
                <c:pt idx="3">
                  <c:v>45-54 years old</c:v>
                </c:pt>
                <c:pt idx="4">
                  <c:v>55-64 years old</c:v>
                </c:pt>
                <c:pt idx="5">
                  <c:v>65+ years old</c:v>
                </c:pt>
              </c:strCache>
            </c:strRef>
          </c:cat>
          <c:val>
            <c:numRef>
              <c:f>Sheet1!$B$2:$B$7</c:f>
              <c:numCache>
                <c:formatCode>0%</c:formatCode>
                <c:ptCount val="6"/>
                <c:pt idx="0">
                  <c:v>6.8965517241379309E-2</c:v>
                </c:pt>
                <c:pt idx="1">
                  <c:v>0.14646464646464646</c:v>
                </c:pt>
                <c:pt idx="2">
                  <c:v>0.10130718954248366</c:v>
                </c:pt>
                <c:pt idx="3">
                  <c:v>7.3333333333333334E-2</c:v>
                </c:pt>
                <c:pt idx="4">
                  <c:v>5.0847457627118647E-2</c:v>
                </c:pt>
                <c:pt idx="5">
                  <c:v>5.3571428571428568E-2</c:v>
                </c:pt>
              </c:numCache>
            </c:numRef>
          </c:val>
          <c:extLst>
            <c:ext xmlns:c16="http://schemas.microsoft.com/office/drawing/2014/chart" uri="{C3380CC4-5D6E-409C-BE32-E72D297353CC}">
              <c16:uniqueId val="{00000006-5B22-4184-896E-5FBB820142CE}"/>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47478339023548E-2"/>
          <c:y val="0.11034602883251048"/>
          <c:w val="0.98254683981280788"/>
          <c:h val="0.59835707045170283"/>
        </c:manualLayout>
      </c:layout>
      <c:barChart>
        <c:barDir val="col"/>
        <c:grouping val="clustered"/>
        <c:varyColors val="0"/>
        <c:ser>
          <c:idx val="0"/>
          <c:order val="0"/>
          <c:tx>
            <c:strRef>
              <c:f>Sheet1!$B$1</c:f>
              <c:strCache>
                <c:ptCount val="1"/>
                <c:pt idx="0">
                  <c:v>Column1</c:v>
                </c:pt>
              </c:strCache>
            </c:strRef>
          </c:tx>
          <c:spPr>
            <a:solidFill>
              <a:srgbClr val="D6D9DA"/>
            </a:solidFill>
            <a:ln w="19050">
              <a:solidFill>
                <a:schemeClr val="bg1"/>
              </a:solidFill>
              <a:miter lim="800000"/>
            </a:ln>
            <a:effectLst/>
          </c:spPr>
          <c:invertIfNegative val="0"/>
          <c:dPt>
            <c:idx val="1"/>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1-6911-4085-8AB2-2810A6C52296}"/>
              </c:ext>
            </c:extLst>
          </c:dPt>
          <c:dPt>
            <c:idx val="2"/>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3-6911-4085-8AB2-2810A6C52296}"/>
              </c:ext>
            </c:extLst>
          </c:dPt>
          <c:dPt>
            <c:idx val="5"/>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5-6911-4085-8AB2-2810A6C52296}"/>
              </c:ext>
            </c:extLst>
          </c:dPt>
          <c:dLbls>
            <c:spPr>
              <a:noFill/>
              <a:ln>
                <a:noFill/>
              </a:ln>
              <a:effectLst/>
            </c:spPr>
            <c:txPr>
              <a:bodyPr rot="0" spcFirstLastPara="1" vertOverflow="overflow" horzOverflow="overflow"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Sheet1!$A$2:$A$7</c:f>
              <c:strCache>
                <c:ptCount val="6"/>
                <c:pt idx="0">
                  <c:v>18-24 years old</c:v>
                </c:pt>
                <c:pt idx="1">
                  <c:v>25-34 years old</c:v>
                </c:pt>
                <c:pt idx="2">
                  <c:v>35-44 years old</c:v>
                </c:pt>
                <c:pt idx="3">
                  <c:v>45-54 years old</c:v>
                </c:pt>
                <c:pt idx="4">
                  <c:v>55-64 years old</c:v>
                </c:pt>
                <c:pt idx="5">
                  <c:v>65+ years old</c:v>
                </c:pt>
              </c:strCache>
            </c:strRef>
          </c:cat>
          <c:val>
            <c:numRef>
              <c:f>Sheet1!$B$2:$B$7</c:f>
              <c:numCache>
                <c:formatCode>0%</c:formatCode>
                <c:ptCount val="6"/>
                <c:pt idx="0">
                  <c:v>0.10344827586206896</c:v>
                </c:pt>
                <c:pt idx="1">
                  <c:v>0.16243654822335024</c:v>
                </c:pt>
                <c:pt idx="2">
                  <c:v>0.12745098039215685</c:v>
                </c:pt>
                <c:pt idx="3">
                  <c:v>9.0301003344481601E-2</c:v>
                </c:pt>
                <c:pt idx="4">
                  <c:v>7.6271186440677957E-2</c:v>
                </c:pt>
                <c:pt idx="5">
                  <c:v>8.9285714285714274E-2</c:v>
                </c:pt>
              </c:numCache>
            </c:numRef>
          </c:val>
          <c:extLst>
            <c:ext xmlns:c16="http://schemas.microsoft.com/office/drawing/2014/chart" uri="{C3380CC4-5D6E-409C-BE32-E72D297353CC}">
              <c16:uniqueId val="{00000006-6911-4085-8AB2-2810A6C52296}"/>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47478339023548E-2"/>
          <c:y val="0.11034602883251048"/>
          <c:w val="0.98254683981280788"/>
          <c:h val="0.72505267347830515"/>
        </c:manualLayout>
      </c:layout>
      <c:barChart>
        <c:barDir val="col"/>
        <c:grouping val="clustered"/>
        <c:varyColors val="0"/>
        <c:ser>
          <c:idx val="0"/>
          <c:order val="0"/>
          <c:tx>
            <c:strRef>
              <c:f>Sheet1!$B$1</c:f>
              <c:strCache>
                <c:ptCount val="1"/>
                <c:pt idx="0">
                  <c:v>Average</c:v>
                </c:pt>
              </c:strCache>
            </c:strRef>
          </c:tx>
          <c:spPr>
            <a:solidFill>
              <a:srgbClr val="D6D9DA"/>
            </a:solidFill>
            <a:ln w="19050">
              <a:solidFill>
                <a:schemeClr val="bg1"/>
              </a:solidFill>
              <a:miter lim="800000"/>
            </a:ln>
            <a:effectLst/>
          </c:spPr>
          <c:invertIfNegative val="0"/>
          <c:dPt>
            <c:idx val="0"/>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1-483B-41AF-B36B-E811CF935EA3}"/>
              </c:ext>
            </c:extLst>
          </c:dPt>
          <c:dPt>
            <c:idx val="1"/>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3-483B-41AF-B36B-E811CF935EA3}"/>
              </c:ext>
            </c:extLst>
          </c:dPt>
          <c:dPt>
            <c:idx val="2"/>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5-483B-41AF-B36B-E811CF935EA3}"/>
              </c:ext>
            </c:extLst>
          </c:dPt>
          <c:dPt>
            <c:idx val="5"/>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7-483B-41AF-B36B-E811CF935EA3}"/>
              </c:ext>
            </c:extLst>
          </c:dPt>
          <c:dLbls>
            <c:spPr>
              <a:noFill/>
              <a:ln>
                <a:noFill/>
              </a:ln>
              <a:effectLst/>
            </c:spPr>
            <c:txPr>
              <a:bodyPr rot="0" spcFirstLastPara="1" vertOverflow="overflow" horzOverflow="overflow"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Sheet1!$A$2:$A$7</c:f>
              <c:strCache>
                <c:ptCount val="6"/>
                <c:pt idx="0">
                  <c:v>18-24 years old</c:v>
                </c:pt>
                <c:pt idx="1">
                  <c:v>25-34 years old</c:v>
                </c:pt>
                <c:pt idx="2">
                  <c:v>35-44 years old</c:v>
                </c:pt>
                <c:pt idx="3">
                  <c:v>45-54 years old</c:v>
                </c:pt>
                <c:pt idx="4">
                  <c:v>55-64 years old</c:v>
                </c:pt>
                <c:pt idx="5">
                  <c:v>65+ years old</c:v>
                </c:pt>
              </c:strCache>
            </c:strRef>
          </c:cat>
          <c:val>
            <c:numRef>
              <c:f>Sheet1!$B$2:$B$7</c:f>
              <c:numCache>
                <c:formatCode>0%</c:formatCode>
                <c:ptCount val="6"/>
                <c:pt idx="0">
                  <c:v>0.37</c:v>
                </c:pt>
                <c:pt idx="1">
                  <c:v>0.53</c:v>
                </c:pt>
                <c:pt idx="2">
                  <c:v>0.4</c:v>
                </c:pt>
                <c:pt idx="3">
                  <c:v>0.33</c:v>
                </c:pt>
                <c:pt idx="4">
                  <c:v>0.26</c:v>
                </c:pt>
                <c:pt idx="5">
                  <c:v>0.1090909090909091</c:v>
                </c:pt>
              </c:numCache>
            </c:numRef>
          </c:val>
          <c:extLst>
            <c:ext xmlns:c16="http://schemas.microsoft.com/office/drawing/2014/chart" uri="{C3380CC4-5D6E-409C-BE32-E72D297353CC}">
              <c16:uniqueId val="{00000008-483B-41AF-B36B-E811CF935EA3}"/>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22104281314819"/>
          <c:y val="4.7454784057344209E-4"/>
          <c:w val="0.71003554835045102"/>
          <c:h val="0.99168797787912843"/>
        </c:manualLayout>
      </c:layout>
      <c:barChart>
        <c:barDir val="bar"/>
        <c:grouping val="clustered"/>
        <c:varyColors val="0"/>
        <c:ser>
          <c:idx val="0"/>
          <c:order val="0"/>
          <c:tx>
            <c:strRef>
              <c:f>Sheet1!$B$1</c:f>
              <c:strCache>
                <c:ptCount val="1"/>
                <c:pt idx="0">
                  <c:v>Series 1</c:v>
                </c:pt>
              </c:strCache>
            </c:strRef>
          </c:tx>
          <c:spPr>
            <a:solidFill>
              <a:srgbClr val="D6D9DA"/>
            </a:solidFill>
            <a:ln w="19050">
              <a:solidFill>
                <a:schemeClr val="bg1"/>
              </a:solidFill>
              <a:miter lim="800000"/>
            </a:ln>
            <a:effectLst/>
          </c:spPr>
          <c:invertIfNegative val="0"/>
          <c:dPt>
            <c:idx val="0"/>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1-F528-4DE3-9DE3-6A26184FB03F}"/>
              </c:ext>
            </c:extLst>
          </c:dPt>
          <c:dPt>
            <c:idx val="1"/>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3-F528-4DE3-9DE3-6A26184FB03F}"/>
              </c:ext>
            </c:extLst>
          </c:dPt>
          <c:dPt>
            <c:idx val="3"/>
            <c:invertIfNegative val="0"/>
            <c:bubble3D val="0"/>
            <c:spPr>
              <a:solidFill>
                <a:srgbClr val="7C99AE"/>
              </a:solidFill>
              <a:ln w="19050">
                <a:solidFill>
                  <a:schemeClr val="bg1"/>
                </a:solidFill>
                <a:miter lim="800000"/>
              </a:ln>
              <a:effectLst/>
            </c:spPr>
            <c:extLst>
              <c:ext xmlns:c16="http://schemas.microsoft.com/office/drawing/2014/chart" uri="{C3380CC4-5D6E-409C-BE32-E72D297353CC}">
                <c16:uniqueId val="{00000005-F528-4DE3-9DE3-6A26184FB03F}"/>
              </c:ext>
            </c:extLst>
          </c:dPt>
          <c:dPt>
            <c:idx val="4"/>
            <c:invertIfNegative val="0"/>
            <c:bubble3D val="0"/>
            <c:spPr>
              <a:solidFill>
                <a:srgbClr val="667E90"/>
              </a:solidFill>
              <a:ln w="19050">
                <a:solidFill>
                  <a:schemeClr val="bg1"/>
                </a:solidFill>
                <a:miter lim="800000"/>
              </a:ln>
              <a:effectLst/>
            </c:spPr>
            <c:extLst>
              <c:ext xmlns:c16="http://schemas.microsoft.com/office/drawing/2014/chart" uri="{C3380CC4-5D6E-409C-BE32-E72D297353CC}">
                <c16:uniqueId val="{00000007-F528-4DE3-9DE3-6A26184FB03F}"/>
              </c:ext>
            </c:extLst>
          </c:dPt>
          <c:dPt>
            <c:idx val="5"/>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9-F528-4DE3-9DE3-6A26184FB03F}"/>
              </c:ext>
            </c:extLst>
          </c:dPt>
          <c:dPt>
            <c:idx val="6"/>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B-F528-4DE3-9DE3-6A26184FB03F}"/>
              </c:ext>
            </c:extLst>
          </c:dPt>
          <c:dLbls>
            <c:dLbl>
              <c:idx val="2"/>
              <c:numFmt formatCode="0%" sourceLinked="0"/>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528-4DE3-9DE3-6A26184FB03F}"/>
                </c:ext>
              </c:extLst>
            </c:dLbl>
            <c:numFmt formatCode="0%" sourceLinked="0"/>
            <c:spPr>
              <a:noFill/>
              <a:ln>
                <a:noFill/>
              </a:ln>
              <a:effectLst/>
            </c:spPr>
            <c:txPr>
              <a:bodyPr rot="0" spcFirstLastPara="1" vertOverflow="ellipsis" vert="horz" wrap="square" lIns="45720" tIns="0" rIns="45720" bIns="0" anchor="ctr" anchorCtr="0">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Lack of flexibility</c:v>
                </c:pt>
                <c:pt idx="1">
                  <c:v>Wanted better benefits package</c:v>
                </c:pt>
                <c:pt idx="2">
                  <c:v>Unsafe staffing levels</c:v>
                </c:pt>
                <c:pt idx="3">
                  <c:v>Lack of career growth opportunities</c:v>
                </c:pt>
                <c:pt idx="4">
                  <c:v>Wanted higher compensation</c:v>
                </c:pt>
                <c:pt idx="5">
                  <c:v>Felt burnt out in previous role</c:v>
                </c:pt>
                <c:pt idx="6">
                  <c:v>Felt undervalued in previous role</c:v>
                </c:pt>
              </c:strCache>
            </c:strRef>
          </c:cat>
          <c:val>
            <c:numRef>
              <c:f>Sheet1!$B$2:$B$8</c:f>
              <c:numCache>
                <c:formatCode>0%</c:formatCode>
                <c:ptCount val="7"/>
                <c:pt idx="0" formatCode="General">
                  <c:v>0.17100000000000001</c:v>
                </c:pt>
                <c:pt idx="1">
                  <c:v>0.192</c:v>
                </c:pt>
                <c:pt idx="2" formatCode="General">
                  <c:v>0.22</c:v>
                </c:pt>
                <c:pt idx="3" formatCode="General">
                  <c:v>0.31</c:v>
                </c:pt>
                <c:pt idx="4" formatCode="General">
                  <c:v>0.38</c:v>
                </c:pt>
                <c:pt idx="5" formatCode="General">
                  <c:v>0.44</c:v>
                </c:pt>
                <c:pt idx="6" formatCode="General">
                  <c:v>0.47</c:v>
                </c:pt>
              </c:numCache>
            </c:numRef>
          </c:val>
          <c:extLst>
            <c:ext xmlns:c16="http://schemas.microsoft.com/office/drawing/2014/chart" uri="{C3380CC4-5D6E-409C-BE32-E72D297353CC}">
              <c16:uniqueId val="{0000000D-F528-4DE3-9DE3-6A26184FB03F}"/>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b"/>
        <c:numFmt formatCode="General"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4743580529574"/>
          <c:y val="0.22525318409611594"/>
          <c:w val="0.58042177024404773"/>
          <c:h val="0.60199727027735928"/>
        </c:manualLayout>
      </c:layout>
      <c:barChart>
        <c:barDir val="col"/>
        <c:grouping val="clustered"/>
        <c:varyColors val="0"/>
        <c:ser>
          <c:idx val="0"/>
          <c:order val="0"/>
          <c:tx>
            <c:strRef>
              <c:f>Sheet1!$B$1</c:f>
              <c:strCache>
                <c:ptCount val="1"/>
                <c:pt idx="0">
                  <c:v>Column2</c:v>
                </c:pt>
              </c:strCache>
            </c:strRef>
          </c:tx>
          <c:spPr>
            <a:solidFill>
              <a:srgbClr val="D6D9DA"/>
            </a:solidFill>
            <a:ln w="19050">
              <a:solidFill>
                <a:schemeClr val="bg1"/>
              </a:solidFill>
              <a:miter lim="800000"/>
            </a:ln>
            <a:effectLst/>
          </c:spPr>
          <c:invertIfNegative val="0"/>
          <c:dPt>
            <c:idx val="1"/>
            <c:invertIfNegative val="0"/>
            <c:bubble3D val="0"/>
            <c:spPr>
              <a:solidFill>
                <a:srgbClr val="7C99AE"/>
              </a:solidFill>
              <a:ln w="19050">
                <a:solidFill>
                  <a:schemeClr val="bg1"/>
                </a:solidFill>
                <a:miter lim="800000"/>
              </a:ln>
              <a:effectLst/>
            </c:spPr>
            <c:extLst>
              <c:ext xmlns:c16="http://schemas.microsoft.com/office/drawing/2014/chart" uri="{C3380CC4-5D6E-409C-BE32-E72D297353CC}">
                <c16:uniqueId val="{00000001-2CDB-4749-8A68-B4478B23F327}"/>
              </c:ext>
            </c:extLst>
          </c:dPt>
          <c:dPt>
            <c:idx val="2"/>
            <c:invertIfNegative val="0"/>
            <c:bubble3D val="0"/>
            <c:spPr>
              <a:solidFill>
                <a:srgbClr val="667E90"/>
              </a:solidFill>
              <a:ln w="19050">
                <a:solidFill>
                  <a:schemeClr val="bg1"/>
                </a:solidFill>
                <a:miter lim="800000"/>
              </a:ln>
              <a:effectLst/>
            </c:spPr>
            <c:extLst>
              <c:ext xmlns:c16="http://schemas.microsoft.com/office/drawing/2014/chart" uri="{C3380CC4-5D6E-409C-BE32-E72D297353CC}">
                <c16:uniqueId val="{00000003-2CDB-4749-8A68-B4478B23F327}"/>
              </c:ext>
            </c:extLst>
          </c:dPt>
          <c:dPt>
            <c:idx val="3"/>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5-2CDB-4749-8A68-B4478B23F327}"/>
              </c:ext>
            </c:extLst>
          </c:dPt>
          <c:dPt>
            <c:idx val="4"/>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7-2CDB-4749-8A68-B4478B23F327}"/>
              </c:ext>
            </c:extLst>
          </c:dPt>
          <c:dLbls>
            <c:dLbl>
              <c:idx val="2"/>
              <c:numFmt formatCode="0%" sourceLinked="0"/>
              <c:spPr>
                <a:noFill/>
                <a:ln>
                  <a:noFill/>
                </a:ln>
                <a:effectLst/>
              </c:spPr>
              <c:txPr>
                <a:bodyPr rot="0" spcFirstLastPara="1" vertOverflow="ellipsis" vert="horz" wrap="square" lIns="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CDB-4749-8A68-B4478B23F327}"/>
                </c:ext>
              </c:extLst>
            </c:dLbl>
            <c:numFmt formatCode="0%" sourceLinked="0"/>
            <c:spPr>
              <a:noFill/>
              <a:ln>
                <a:noFill/>
              </a:ln>
              <a:effectLst/>
            </c:spPr>
            <c:txPr>
              <a:bodyPr rot="0" spcFirstLastPara="1" vertOverflow="ellipsis" vert="horz" wrap="square" lIns="0" tIns="0" rIns="45720" bIns="0" anchor="ctr" anchorCtr="0">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18-24 years old</c:v>
                </c:pt>
                <c:pt idx="1">
                  <c:v>25-34 years old</c:v>
                </c:pt>
                <c:pt idx="2">
                  <c:v>35-44 years old</c:v>
                </c:pt>
                <c:pt idx="3">
                  <c:v>45-54 years old</c:v>
                </c:pt>
                <c:pt idx="4">
                  <c:v>55-64 years old</c:v>
                </c:pt>
              </c:strCache>
            </c:strRef>
          </c:cat>
          <c:val>
            <c:numRef>
              <c:f>Sheet1!$B$2:$B$6</c:f>
              <c:numCache>
                <c:formatCode>0.00%</c:formatCode>
                <c:ptCount val="5"/>
                <c:pt idx="0">
                  <c:v>0.27777777777777779</c:v>
                </c:pt>
                <c:pt idx="1">
                  <c:v>0.22222222222222221</c:v>
                </c:pt>
                <c:pt idx="2">
                  <c:v>0.25925925925925924</c:v>
                </c:pt>
                <c:pt idx="3">
                  <c:v>0.24545454545454545</c:v>
                </c:pt>
                <c:pt idx="4">
                  <c:v>0.22222222222222221</c:v>
                </c:pt>
              </c:numCache>
            </c:numRef>
          </c:val>
          <c:extLst>
            <c:ext xmlns:c16="http://schemas.microsoft.com/office/drawing/2014/chart" uri="{C3380CC4-5D6E-409C-BE32-E72D297353CC}">
              <c16:uniqueId val="{00000008-2CDB-4749-8A68-B4478B23F327}"/>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0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4743580529574"/>
          <c:y val="0.22525318409611594"/>
          <c:w val="0.58042177024404773"/>
          <c:h val="0.60199727027735928"/>
        </c:manualLayout>
      </c:layout>
      <c:barChart>
        <c:barDir val="col"/>
        <c:grouping val="clustered"/>
        <c:varyColors val="0"/>
        <c:ser>
          <c:idx val="0"/>
          <c:order val="0"/>
          <c:tx>
            <c:strRef>
              <c:f>Sheet1!$B$1</c:f>
              <c:strCache>
                <c:ptCount val="1"/>
                <c:pt idx="0">
                  <c:v>Column2</c:v>
                </c:pt>
              </c:strCache>
            </c:strRef>
          </c:tx>
          <c:spPr>
            <a:solidFill>
              <a:srgbClr val="D6D9DA"/>
            </a:solidFill>
            <a:ln w="19050">
              <a:solidFill>
                <a:schemeClr val="bg1"/>
              </a:solidFill>
              <a:miter lim="800000"/>
            </a:ln>
          </c:spPr>
          <c:invertIfNegative val="0"/>
          <c:dPt>
            <c:idx val="1"/>
            <c:invertIfNegative val="0"/>
            <c:bubble3D val="0"/>
            <c:spPr>
              <a:solidFill>
                <a:srgbClr val="7C99AE"/>
              </a:solidFill>
              <a:ln w="19050">
                <a:solidFill>
                  <a:schemeClr val="bg1"/>
                </a:solidFill>
                <a:miter lim="800000"/>
              </a:ln>
              <a:effectLst/>
            </c:spPr>
            <c:extLst>
              <c:ext xmlns:c16="http://schemas.microsoft.com/office/drawing/2014/chart" uri="{C3380CC4-5D6E-409C-BE32-E72D297353CC}">
                <c16:uniqueId val="{00000001-839E-4CCD-B171-3C17DA607E5A}"/>
              </c:ext>
            </c:extLst>
          </c:dPt>
          <c:dPt>
            <c:idx val="2"/>
            <c:invertIfNegative val="0"/>
            <c:bubble3D val="0"/>
            <c:spPr>
              <a:solidFill>
                <a:srgbClr val="667E90"/>
              </a:solidFill>
              <a:ln w="19050">
                <a:solidFill>
                  <a:schemeClr val="bg1"/>
                </a:solidFill>
                <a:miter lim="800000"/>
              </a:ln>
              <a:effectLst/>
            </c:spPr>
            <c:extLst>
              <c:ext xmlns:c16="http://schemas.microsoft.com/office/drawing/2014/chart" uri="{C3380CC4-5D6E-409C-BE32-E72D297353CC}">
                <c16:uniqueId val="{00000003-839E-4CCD-B171-3C17DA607E5A}"/>
              </c:ext>
            </c:extLst>
          </c:dPt>
          <c:dPt>
            <c:idx val="3"/>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5-839E-4CCD-B171-3C17DA607E5A}"/>
              </c:ext>
            </c:extLst>
          </c:dPt>
          <c:dPt>
            <c:idx val="4"/>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7-839E-4CCD-B171-3C17DA607E5A}"/>
              </c:ext>
            </c:extLst>
          </c:dPt>
          <c:dLbls>
            <c:dLbl>
              <c:idx val="2"/>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39E-4CCD-B171-3C17DA607E5A}"/>
                </c:ext>
              </c:extLst>
            </c:dLbl>
            <c:spPr>
              <a:noFill/>
              <a:ln>
                <a:noFill/>
              </a:ln>
            </c:spPr>
            <c:txPr>
              <a:bodyPr vertOverflow="overflow" horzOverflow="overflow" lIns="45720" tIns="0" rIns="45720" bIns="0"/>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18-24 years old</c:v>
                </c:pt>
                <c:pt idx="1">
                  <c:v>25-34 years old</c:v>
                </c:pt>
                <c:pt idx="2">
                  <c:v>35-44 years old</c:v>
                </c:pt>
                <c:pt idx="3">
                  <c:v>45-54 years old</c:v>
                </c:pt>
                <c:pt idx="4">
                  <c:v>55-64 years old</c:v>
                </c:pt>
              </c:strCache>
            </c:strRef>
          </c:cat>
          <c:val>
            <c:numRef>
              <c:f>Sheet1!$B$2:$B$6</c:f>
              <c:numCache>
                <c:formatCode>0%</c:formatCode>
                <c:ptCount val="5"/>
                <c:pt idx="0">
                  <c:v>0.16666666666666666</c:v>
                </c:pt>
                <c:pt idx="1">
                  <c:v>0.22222222222222221</c:v>
                </c:pt>
                <c:pt idx="2">
                  <c:v>0.25925925925925924</c:v>
                </c:pt>
                <c:pt idx="3">
                  <c:v>0.2818181818181818</c:v>
                </c:pt>
                <c:pt idx="4">
                  <c:v>0.3611111111111111</c:v>
                </c:pt>
              </c:numCache>
            </c:numRef>
          </c:val>
          <c:extLst>
            <c:ext xmlns:c16="http://schemas.microsoft.com/office/drawing/2014/chart" uri="{C3380CC4-5D6E-409C-BE32-E72D297353CC}">
              <c16:uniqueId val="{00000008-839E-4CCD-B171-3C17DA607E5A}"/>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373771988540479"/>
          <c:y val="4.473548756422357E-3"/>
          <c:w val="0.55216128992392599"/>
          <c:h val="0.99168797787912843"/>
        </c:manualLayout>
      </c:layout>
      <c:barChart>
        <c:barDir val="bar"/>
        <c:grouping val="clustered"/>
        <c:varyColors val="0"/>
        <c:ser>
          <c:idx val="0"/>
          <c:order val="0"/>
          <c:tx>
            <c:strRef>
              <c:f>Sheet1!$B$1</c:f>
              <c:strCache>
                <c:ptCount val="1"/>
                <c:pt idx="0">
                  <c:v>Series 1</c:v>
                </c:pt>
              </c:strCache>
            </c:strRef>
          </c:tx>
          <c:spPr>
            <a:solidFill>
              <a:srgbClr val="D6D9DA"/>
            </a:solidFill>
            <a:ln w="19050">
              <a:solidFill>
                <a:schemeClr val="bg1"/>
              </a:solidFill>
              <a:miter lim="800000"/>
            </a:ln>
            <a:effectLst/>
          </c:spPr>
          <c:invertIfNegative val="0"/>
          <c:dPt>
            <c:idx val="0"/>
            <c:invertIfNegative val="0"/>
            <c:bubble3D val="0"/>
            <c:spPr>
              <a:solidFill>
                <a:srgbClr val="7C99AE"/>
              </a:solidFill>
              <a:ln w="19050">
                <a:solidFill>
                  <a:schemeClr val="bg1"/>
                </a:solidFill>
                <a:miter lim="800000"/>
              </a:ln>
              <a:effectLst/>
            </c:spPr>
            <c:extLst>
              <c:ext xmlns:c16="http://schemas.microsoft.com/office/drawing/2014/chart" uri="{C3380CC4-5D6E-409C-BE32-E72D297353CC}">
                <c16:uniqueId val="{00000001-EEEA-44C1-8342-C7B5AFF41780}"/>
              </c:ext>
            </c:extLst>
          </c:dPt>
          <c:dPt>
            <c:idx val="1"/>
            <c:invertIfNegative val="0"/>
            <c:bubble3D val="0"/>
            <c:spPr>
              <a:solidFill>
                <a:srgbClr val="667E90"/>
              </a:solidFill>
              <a:ln w="19050">
                <a:solidFill>
                  <a:schemeClr val="bg1"/>
                </a:solidFill>
                <a:miter lim="800000"/>
              </a:ln>
              <a:effectLst/>
            </c:spPr>
            <c:extLst>
              <c:ext xmlns:c16="http://schemas.microsoft.com/office/drawing/2014/chart" uri="{C3380CC4-5D6E-409C-BE32-E72D297353CC}">
                <c16:uniqueId val="{00000003-EEEA-44C1-8342-C7B5AFF41780}"/>
              </c:ext>
            </c:extLst>
          </c:dPt>
          <c:dPt>
            <c:idx val="2"/>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5-EEEA-44C1-8342-C7B5AFF41780}"/>
              </c:ext>
            </c:extLst>
          </c:dPt>
          <c:dPt>
            <c:idx val="3"/>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7-EEEA-44C1-8342-C7B5AFF41780}"/>
              </c:ext>
            </c:extLst>
          </c:dPt>
          <c:dLbls>
            <c:dLbl>
              <c:idx val="1"/>
              <c:numFmt formatCode="0%" sourceLinked="0"/>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EEA-44C1-8342-C7B5AFF41780}"/>
                </c:ext>
              </c:extLst>
            </c:dLbl>
            <c:numFmt formatCode="0%" sourceLinked="0"/>
            <c:spPr>
              <a:noFill/>
              <a:ln>
                <a:noFill/>
              </a:ln>
              <a:effectLst/>
            </c:spPr>
            <c:txPr>
              <a:bodyPr rot="0" spcFirstLastPara="1" vertOverflow="ellipsis" vert="horz" wrap="square" lIns="45720" tIns="0" rIns="45720" bIns="0" anchor="ctr" anchorCtr="0">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Lack of career growth opportunities in new role</c:v>
                </c:pt>
                <c:pt idx="1">
                  <c:v>Felt burnt out in previous role</c:v>
                </c:pt>
                <c:pt idx="2">
                  <c:v>Felt undervalued in previous role</c:v>
                </c:pt>
                <c:pt idx="3">
                  <c:v>Wanted higher compensation</c:v>
                </c:pt>
              </c:strCache>
            </c:strRef>
          </c:cat>
          <c:val>
            <c:numRef>
              <c:f>Sheet1!$B$2:$B$5</c:f>
              <c:numCache>
                <c:formatCode>General</c:formatCode>
                <c:ptCount val="4"/>
                <c:pt idx="0">
                  <c:v>0.25</c:v>
                </c:pt>
                <c:pt idx="1">
                  <c:v>0.40400000000000003</c:v>
                </c:pt>
                <c:pt idx="2">
                  <c:v>0.46500000000000002</c:v>
                </c:pt>
                <c:pt idx="3">
                  <c:v>0.50800000000000001</c:v>
                </c:pt>
              </c:numCache>
            </c:numRef>
          </c:val>
          <c:extLst>
            <c:ext xmlns:c16="http://schemas.microsoft.com/office/drawing/2014/chart" uri="{C3380CC4-5D6E-409C-BE32-E72D297353CC}">
              <c16:uniqueId val="{00000008-EEEA-44C1-8342-C7B5AFF41780}"/>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b"/>
        <c:numFmt formatCode="General"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373771988540479"/>
          <c:y val="4.473548756422357E-3"/>
          <c:w val="0.55216128992392599"/>
          <c:h val="0.99168797787912843"/>
        </c:manualLayout>
      </c:layout>
      <c:barChart>
        <c:barDir val="bar"/>
        <c:grouping val="clustered"/>
        <c:varyColors val="0"/>
        <c:ser>
          <c:idx val="0"/>
          <c:order val="0"/>
          <c:tx>
            <c:strRef>
              <c:f>Sheet1!$B$1</c:f>
              <c:strCache>
                <c:ptCount val="1"/>
                <c:pt idx="0">
                  <c:v>Series 1</c:v>
                </c:pt>
              </c:strCache>
            </c:strRef>
          </c:tx>
          <c:spPr>
            <a:solidFill>
              <a:srgbClr val="D6D9DA"/>
            </a:solidFill>
            <a:ln w="19050">
              <a:solidFill>
                <a:schemeClr val="bg1"/>
              </a:solidFill>
              <a:miter lim="800000"/>
            </a:ln>
            <a:effectLst/>
          </c:spPr>
          <c:invertIfNegative val="0"/>
          <c:dPt>
            <c:idx val="0"/>
            <c:invertIfNegative val="0"/>
            <c:bubble3D val="0"/>
            <c:spPr>
              <a:solidFill>
                <a:srgbClr val="7C99AE"/>
              </a:solidFill>
              <a:ln w="19050">
                <a:solidFill>
                  <a:schemeClr val="bg1"/>
                </a:solidFill>
                <a:miter lim="800000"/>
              </a:ln>
              <a:effectLst/>
            </c:spPr>
            <c:extLst>
              <c:ext xmlns:c16="http://schemas.microsoft.com/office/drawing/2014/chart" uri="{C3380CC4-5D6E-409C-BE32-E72D297353CC}">
                <c16:uniqueId val="{00000001-04CC-4769-9F66-1DA7E40F8F3A}"/>
              </c:ext>
            </c:extLst>
          </c:dPt>
          <c:dPt>
            <c:idx val="1"/>
            <c:invertIfNegative val="0"/>
            <c:bubble3D val="0"/>
            <c:spPr>
              <a:solidFill>
                <a:srgbClr val="667E90"/>
              </a:solidFill>
              <a:ln w="19050">
                <a:solidFill>
                  <a:schemeClr val="bg1"/>
                </a:solidFill>
                <a:miter lim="800000"/>
              </a:ln>
              <a:effectLst/>
            </c:spPr>
            <c:extLst>
              <c:ext xmlns:c16="http://schemas.microsoft.com/office/drawing/2014/chart" uri="{C3380CC4-5D6E-409C-BE32-E72D297353CC}">
                <c16:uniqueId val="{00000003-04CC-4769-9F66-1DA7E40F8F3A}"/>
              </c:ext>
            </c:extLst>
          </c:dPt>
          <c:dPt>
            <c:idx val="2"/>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5-04CC-4769-9F66-1DA7E40F8F3A}"/>
              </c:ext>
            </c:extLst>
          </c:dPt>
          <c:dPt>
            <c:idx val="3"/>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7-04CC-4769-9F66-1DA7E40F8F3A}"/>
              </c:ext>
            </c:extLst>
          </c:dPt>
          <c:dLbls>
            <c:dLbl>
              <c:idx val="2"/>
              <c:numFmt formatCode="0%" sourceLinked="0"/>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CC-4769-9F66-1DA7E40F8F3A}"/>
                </c:ext>
              </c:extLst>
            </c:dLbl>
            <c:numFmt formatCode="0%" sourceLinked="0"/>
            <c:spPr>
              <a:noFill/>
              <a:ln>
                <a:noFill/>
              </a:ln>
              <a:effectLst/>
            </c:spPr>
            <c:txPr>
              <a:bodyPr rot="0" spcFirstLastPara="1" vertOverflow="ellipsis" vert="horz" wrap="square" lIns="45720" tIns="0" rIns="45720" bIns="0" anchor="ctr" anchorCtr="0">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Ability to work remotely</c:v>
                </c:pt>
                <c:pt idx="1">
                  <c:v>Flexible work schedule</c:v>
                </c:pt>
                <c:pt idx="2">
                  <c:v>Work-life balance</c:v>
                </c:pt>
                <c:pt idx="3">
                  <c:v>Higher Compensation</c:v>
                </c:pt>
              </c:strCache>
            </c:strRef>
          </c:cat>
          <c:val>
            <c:numRef>
              <c:f>Sheet1!$B$2:$B$5</c:f>
              <c:numCache>
                <c:formatCode>0%</c:formatCode>
                <c:ptCount val="4"/>
                <c:pt idx="0">
                  <c:v>0.4</c:v>
                </c:pt>
                <c:pt idx="1">
                  <c:v>0.43</c:v>
                </c:pt>
                <c:pt idx="2">
                  <c:v>0.45</c:v>
                </c:pt>
                <c:pt idx="3">
                  <c:v>0.72</c:v>
                </c:pt>
              </c:numCache>
            </c:numRef>
          </c:val>
          <c:extLst>
            <c:ext xmlns:c16="http://schemas.microsoft.com/office/drawing/2014/chart" uri="{C3380CC4-5D6E-409C-BE32-E72D297353CC}">
              <c16:uniqueId val="{00000008-04CC-4769-9F66-1DA7E40F8F3A}"/>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b"/>
        <c:numFmt formatCode="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19050">
              <a:solidFill>
                <a:srgbClr val="FFFFFF"/>
              </a:solidFill>
              <a:round/>
            </a:ln>
          </c:spPr>
          <c:dPt>
            <c:idx val="0"/>
            <c:bubble3D val="0"/>
            <c:spPr>
              <a:solidFill>
                <a:srgbClr val="D6D9DA"/>
              </a:solidFill>
              <a:ln w="19050">
                <a:solidFill>
                  <a:srgbClr val="FFFFFF"/>
                </a:solidFill>
                <a:round/>
              </a:ln>
              <a:effectLst/>
            </c:spPr>
            <c:extLst>
              <c:ext xmlns:c16="http://schemas.microsoft.com/office/drawing/2014/chart" uri="{C3380CC4-5D6E-409C-BE32-E72D297353CC}">
                <c16:uniqueId val="{00000001-6490-4A43-B991-447444265453}"/>
              </c:ext>
            </c:extLst>
          </c:dPt>
          <c:dPt>
            <c:idx val="1"/>
            <c:bubble3D val="0"/>
            <c:spPr>
              <a:solidFill>
                <a:srgbClr val="7C99AE"/>
              </a:solidFill>
              <a:ln w="19050">
                <a:solidFill>
                  <a:srgbClr val="FFFFFF"/>
                </a:solidFill>
                <a:round/>
              </a:ln>
              <a:effectLst/>
            </c:spPr>
            <c:extLst>
              <c:ext xmlns:c16="http://schemas.microsoft.com/office/drawing/2014/chart" uri="{C3380CC4-5D6E-409C-BE32-E72D297353CC}">
                <c16:uniqueId val="{00000003-6490-4A43-B991-447444265453}"/>
              </c:ext>
            </c:extLst>
          </c:dPt>
          <c:dPt>
            <c:idx val="2"/>
            <c:bubble3D val="0"/>
            <c:spPr>
              <a:solidFill>
                <a:srgbClr val="667E90"/>
              </a:solidFill>
              <a:ln w="19050">
                <a:solidFill>
                  <a:srgbClr val="FFFFFF"/>
                </a:solidFill>
                <a:round/>
              </a:ln>
              <a:effectLst/>
            </c:spPr>
            <c:extLst>
              <c:ext xmlns:c16="http://schemas.microsoft.com/office/drawing/2014/chart" uri="{C3380CC4-5D6E-409C-BE32-E72D297353CC}">
                <c16:uniqueId val="{00000005-6490-4A43-B991-447444265453}"/>
              </c:ext>
            </c:extLst>
          </c:dPt>
          <c:dPt>
            <c:idx val="4"/>
            <c:bubble3D val="0"/>
            <c:spPr>
              <a:solidFill>
                <a:srgbClr val="222A30"/>
              </a:solidFill>
              <a:ln w="19050">
                <a:solidFill>
                  <a:srgbClr val="FFFFFF"/>
                </a:solidFill>
                <a:round/>
              </a:ln>
            </c:spPr>
            <c:extLst>
              <c:ext xmlns:c16="http://schemas.microsoft.com/office/drawing/2014/chart" uri="{C3380CC4-5D6E-409C-BE32-E72D297353CC}">
                <c16:uniqueId val="{00000007-6490-4A43-B991-447444265453}"/>
              </c:ext>
            </c:extLst>
          </c:dPt>
          <c:dPt>
            <c:idx val="5"/>
            <c:bubble3D val="0"/>
            <c:spPr>
              <a:solidFill>
                <a:srgbClr val="E5E5E5"/>
              </a:solidFill>
              <a:ln w="19050">
                <a:solidFill>
                  <a:srgbClr val="FFFFFF"/>
                </a:solidFill>
                <a:round/>
              </a:ln>
            </c:spPr>
            <c:extLst>
              <c:ext xmlns:c16="http://schemas.microsoft.com/office/drawing/2014/chart" uri="{C3380CC4-5D6E-409C-BE32-E72D297353CC}">
                <c16:uniqueId val="{00000009-6490-4A43-B991-447444265453}"/>
              </c:ext>
            </c:extLst>
          </c:dPt>
          <c:dLbls>
            <c:dLbl>
              <c:idx val="0"/>
              <c:layout>
                <c:manualLayout>
                  <c:x val="-9.9450594366818496E-3"/>
                  <c:y val="9.0090648038959747E-2"/>
                </c:manualLayout>
              </c:layout>
              <c:tx>
                <c:rich>
                  <a:bodyPr/>
                  <a:lstStyle/>
                  <a:p>
                    <a:fld id="{1874F399-4A08-4B49-B2BF-BFF0A890EFEA}" type="VALUE">
                      <a:rPr lang="en-US" sz="900" dirty="0">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90-4A43-B991-447444265453}"/>
                </c:ext>
              </c:extLst>
            </c:dLbl>
            <c:dLbl>
              <c:idx val="1"/>
              <c:layout>
                <c:manualLayout>
                  <c:x val="-0.1527610927714646"/>
                  <c:y val="0.15860061922197194"/>
                </c:manualLayout>
              </c:layout>
              <c:tx>
                <c:rich>
                  <a:bodyPr/>
                  <a:lstStyle/>
                  <a:p>
                    <a:fld id="{22F90476-3F5C-4AF1-88AD-D04FB1C40562}" type="VALUE">
                      <a:rPr lang="en-US" sz="900">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90-4A43-B991-447444265453}"/>
                </c:ext>
              </c:extLst>
            </c:dLbl>
            <c:dLbl>
              <c:idx val="2"/>
              <c:layout>
                <c:manualLayout>
                  <c:x val="-0.17866501672935955"/>
                  <c:y val="-0.10821853375426513"/>
                </c:manualLayout>
              </c:layout>
              <c:tx>
                <c:rich>
                  <a:bodyPr/>
                  <a:lstStyle/>
                  <a:p>
                    <a:fld id="{CB937BEE-05B5-485B-BCA4-EE9AB15FC8B9}" type="VALUE">
                      <a:rPr lang="en-US" sz="900">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490-4A43-B991-447444265453}"/>
                </c:ext>
              </c:extLst>
            </c:dLbl>
            <c:dLbl>
              <c:idx val="3"/>
              <c:layout>
                <c:manualLayout>
                  <c:x val="0.18263202394794989"/>
                  <c:y val="-0.1745870404030740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90-4A43-B991-447444265453}"/>
                </c:ext>
              </c:extLst>
            </c:dLbl>
            <c:dLbl>
              <c:idx val="4"/>
              <c:layout>
                <c:manualLayout>
                  <c:x val="0.18984407610679946"/>
                  <c:y val="0.1281077057767959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90-4A43-B991-447444265453}"/>
                </c:ext>
              </c:extLst>
            </c:dLbl>
            <c:dLbl>
              <c:idx val="5"/>
              <c:layout>
                <c:manualLayout>
                  <c:x val="4.5908223655290334E-2"/>
                  <c:y val="0.11326395952794606"/>
                </c:manualLayout>
              </c:layout>
              <c:tx>
                <c:rich>
                  <a:bodyPr wrap="square" lIns="38100" tIns="19050" rIns="38100" bIns="19050" anchor="ctr">
                    <a:noAutofit/>
                  </a:bodyPr>
                  <a:lstStyle/>
                  <a:p>
                    <a:pPr>
                      <a:defRPr sz="900">
                        <a:solidFill>
                          <a:schemeClr val="bg1"/>
                        </a:solidFill>
                      </a:defRPr>
                    </a:pPr>
                    <a:fld id="{7D2832FA-79B0-4E4C-ABDA-625A417156AC}" type="VALUE">
                      <a:rPr lang="en-US" sz="900" dirty="0">
                        <a:solidFill>
                          <a:schemeClr val="tx1"/>
                        </a:solidFill>
                      </a:rPr>
                      <a:pPr>
                        <a:defRPr sz="900">
                          <a:solidFill>
                            <a:schemeClr val="bg1"/>
                          </a:solidFill>
                        </a:defRPr>
                      </a:pPr>
                      <a:t>[VALUE]</a:t>
                    </a:fld>
                    <a:endParaRPr lang="en-US"/>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14316821344455122"/>
                      <c:h val="0.10106131120092897"/>
                    </c:manualLayout>
                  </c15:layout>
                  <c15:dlblFieldTable/>
                  <c15:showDataLabelsRange val="0"/>
                </c:ext>
                <c:ext xmlns:c16="http://schemas.microsoft.com/office/drawing/2014/chart" uri="{C3380CC4-5D6E-409C-BE32-E72D297353CC}">
                  <c16:uniqueId val="{00000009-6490-4A43-B991-447444265453}"/>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18-24</c:v>
                </c:pt>
                <c:pt idx="1">
                  <c:v>25-34</c:v>
                </c:pt>
                <c:pt idx="2">
                  <c:v>35-44</c:v>
                </c:pt>
                <c:pt idx="3">
                  <c:v>45-54</c:v>
                </c:pt>
                <c:pt idx="4">
                  <c:v>55-64</c:v>
                </c:pt>
                <c:pt idx="5">
                  <c:v>65+</c:v>
                </c:pt>
              </c:strCache>
            </c:strRef>
          </c:cat>
          <c:val>
            <c:numRef>
              <c:f>Sheet1!$B$2:$B$7</c:f>
              <c:numCache>
                <c:formatCode>0%</c:formatCode>
                <c:ptCount val="6"/>
                <c:pt idx="0">
                  <c:v>2.7E-2</c:v>
                </c:pt>
                <c:pt idx="1">
                  <c:v>0.17</c:v>
                </c:pt>
                <c:pt idx="2">
                  <c:v>0.27500000000000002</c:v>
                </c:pt>
                <c:pt idx="3">
                  <c:v>0.27100000000000002</c:v>
                </c:pt>
                <c:pt idx="4">
                  <c:v>0.20799999999999999</c:v>
                </c:pt>
                <c:pt idx="5">
                  <c:v>4.9000000000000002E-2</c:v>
                </c:pt>
              </c:numCache>
            </c:numRef>
          </c:val>
          <c:extLst>
            <c:ext xmlns:c16="http://schemas.microsoft.com/office/drawing/2014/chart" uri="{C3380CC4-5D6E-409C-BE32-E72D297353CC}">
              <c16:uniqueId val="{0000000B-6490-4A43-B991-447444265453}"/>
            </c:ext>
          </c:extLst>
        </c:ser>
        <c:dLbls>
          <c:dLblPos val="bestFit"/>
          <c:showLegendKey val="0"/>
          <c:showVal val="1"/>
          <c:showCatName val="0"/>
          <c:showSerName val="0"/>
          <c:showPercent val="0"/>
          <c:showBubbleSize val="0"/>
          <c:showLeaderLines val="1"/>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07108686985214E-3"/>
          <c:y val="2.055261703521935E-2"/>
          <c:w val="0.98254683981280788"/>
          <c:h val="0.75198111478973695"/>
        </c:manualLayout>
      </c:layout>
      <c:barChart>
        <c:barDir val="col"/>
        <c:grouping val="clustered"/>
        <c:varyColors val="0"/>
        <c:ser>
          <c:idx val="0"/>
          <c:order val="0"/>
          <c:tx>
            <c:strRef>
              <c:f>Sheet1!$B$1</c:f>
              <c:strCache>
                <c:ptCount val="1"/>
                <c:pt idx="0">
                  <c:v>Column1</c:v>
                </c:pt>
              </c:strCache>
            </c:strRef>
          </c:tx>
          <c:spPr>
            <a:solidFill>
              <a:srgbClr val="D6D9DA"/>
            </a:solidFill>
            <a:ln w="19050">
              <a:solidFill>
                <a:schemeClr val="bg1"/>
              </a:solidFill>
              <a:miter lim="800000"/>
            </a:ln>
            <a:effectLst/>
          </c:spPr>
          <c:invertIfNegative val="0"/>
          <c:dPt>
            <c:idx val="0"/>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1-5534-4A87-9DBC-D7D5D36BD5D0}"/>
              </c:ext>
            </c:extLst>
          </c:dPt>
          <c:dPt>
            <c:idx val="5"/>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3-5534-4A87-9DBC-D7D5D36BD5D0}"/>
              </c:ext>
            </c:extLst>
          </c:dPt>
          <c:dLbls>
            <c:numFmt formatCode="0%" sourceLinked="0"/>
            <c:spPr>
              <a:noFill/>
              <a:ln>
                <a:noFill/>
              </a:ln>
              <a:effectLst/>
            </c:spPr>
            <c:txPr>
              <a:bodyPr rot="0" spcFirstLastPara="1" vertOverflow="overflow" horzOverflow="overflow"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Sheet1!$A$2:$A$7</c:f>
              <c:strCache>
                <c:ptCount val="6"/>
                <c:pt idx="0">
                  <c:v>18-24 years old</c:v>
                </c:pt>
                <c:pt idx="1">
                  <c:v>25-34 years old</c:v>
                </c:pt>
                <c:pt idx="2">
                  <c:v>35-44 years old</c:v>
                </c:pt>
                <c:pt idx="3">
                  <c:v>45-54 years old</c:v>
                </c:pt>
                <c:pt idx="4">
                  <c:v>55-64 years old</c:v>
                </c:pt>
                <c:pt idx="5">
                  <c:v>65+ years old</c:v>
                </c:pt>
              </c:strCache>
            </c:strRef>
          </c:cat>
          <c:val>
            <c:numRef>
              <c:f>Sheet1!$B$2:$B$7</c:f>
              <c:numCache>
                <c:formatCode>0.00%</c:formatCode>
                <c:ptCount val="6"/>
                <c:pt idx="0">
                  <c:v>0.42859999999999998</c:v>
                </c:pt>
                <c:pt idx="1">
                  <c:v>0.33100000000000002</c:v>
                </c:pt>
                <c:pt idx="2">
                  <c:v>0.32769999999999999</c:v>
                </c:pt>
                <c:pt idx="3">
                  <c:v>0.27060000000000001</c:v>
                </c:pt>
                <c:pt idx="4">
                  <c:v>0.24490000000000001</c:v>
                </c:pt>
                <c:pt idx="5">
                  <c:v>0.36359999999999998</c:v>
                </c:pt>
              </c:numCache>
            </c:numRef>
          </c:val>
          <c:extLst>
            <c:ext xmlns:c16="http://schemas.microsoft.com/office/drawing/2014/chart" uri="{C3380CC4-5D6E-409C-BE32-E72D297353CC}">
              <c16:uniqueId val="{00000004-5534-4A87-9DBC-D7D5D36BD5D0}"/>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0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230057302597577E-3"/>
          <c:y val="0.13699702643207523"/>
          <c:w val="0.99643582345109516"/>
          <c:h val="0.59835707045170283"/>
        </c:manualLayout>
      </c:layout>
      <c:barChart>
        <c:barDir val="col"/>
        <c:grouping val="clustered"/>
        <c:varyColors val="0"/>
        <c:ser>
          <c:idx val="0"/>
          <c:order val="0"/>
          <c:tx>
            <c:strRef>
              <c:f>Sheet1!$B$1</c:f>
              <c:strCache>
                <c:ptCount val="1"/>
                <c:pt idx="0">
                  <c:v>Column1</c:v>
                </c:pt>
              </c:strCache>
            </c:strRef>
          </c:tx>
          <c:spPr>
            <a:solidFill>
              <a:srgbClr val="D6D9DA"/>
            </a:solidFill>
            <a:ln w="19050">
              <a:solidFill>
                <a:schemeClr val="bg1"/>
              </a:solidFill>
              <a:miter lim="800000"/>
            </a:ln>
            <a:effectLst/>
          </c:spPr>
          <c:invertIfNegative val="0"/>
          <c:dPt>
            <c:idx val="0"/>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1-E89B-43D4-936E-4E6C19C2CD22}"/>
              </c:ext>
            </c:extLst>
          </c:dPt>
          <c:dPt>
            <c:idx val="1"/>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3-E89B-43D4-936E-4E6C19C2CD22}"/>
              </c:ext>
            </c:extLst>
          </c:dPt>
          <c:dPt>
            <c:idx val="2"/>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5-E89B-43D4-936E-4E6C19C2CD22}"/>
              </c:ext>
            </c:extLst>
          </c:dPt>
          <c:dPt>
            <c:idx val="3"/>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7-E89B-43D4-936E-4E6C19C2CD22}"/>
              </c:ext>
            </c:extLst>
          </c:dPt>
          <c:dPt>
            <c:idx val="4"/>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9-E89B-43D4-936E-4E6C19C2CD22}"/>
              </c:ext>
            </c:extLst>
          </c:dPt>
          <c:dPt>
            <c:idx val="5"/>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B-E89B-43D4-936E-4E6C19C2CD22}"/>
              </c:ext>
            </c:extLst>
          </c:dPt>
          <c:dPt>
            <c:idx val="6"/>
            <c:invertIfNegative val="0"/>
            <c:bubble3D val="0"/>
            <c:spPr>
              <a:solidFill>
                <a:srgbClr val="D6D9DA"/>
              </a:solidFill>
              <a:ln w="19050">
                <a:solidFill>
                  <a:schemeClr val="bg1"/>
                </a:solidFill>
                <a:miter lim="800000"/>
              </a:ln>
              <a:effectLst/>
            </c:spPr>
            <c:extLst>
              <c:ext xmlns:c16="http://schemas.microsoft.com/office/drawing/2014/chart" uri="{C3380CC4-5D6E-409C-BE32-E72D297353CC}">
                <c16:uniqueId val="{0000000D-E89B-43D4-936E-4E6C19C2CD22}"/>
              </c:ext>
            </c:extLst>
          </c:dPt>
          <c:dLbls>
            <c:spPr>
              <a:noFill/>
              <a:ln>
                <a:noFill/>
              </a:ln>
              <a:effectLst/>
            </c:spPr>
            <c:txPr>
              <a:bodyPr rot="0" spcFirstLastPara="1" vertOverflow="overflow" horzOverflow="overflow"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Sheet1!$A$2:$A$8</c:f>
              <c:strCache>
                <c:ptCount val="7"/>
                <c:pt idx="0">
                  <c:v>Want to support my team/patients</c:v>
                </c:pt>
                <c:pt idx="1">
                  <c:v>Don't want to lose benefits</c:v>
                </c:pt>
                <c:pt idx="2">
                  <c:v>Don't want disruption in my personal life</c:v>
                </c:pt>
                <c:pt idx="3">
                  <c:v>Can't afford to leave</c:v>
                </c:pt>
                <c:pt idx="4">
                  <c:v>Feel ambivalent about leaving</c:v>
                </c:pt>
                <c:pt idx="5">
                  <c:v>Lack of time to job search</c:v>
                </c:pt>
                <c:pt idx="6">
                  <c:v>Can't find a better role</c:v>
                </c:pt>
              </c:strCache>
            </c:strRef>
          </c:cat>
          <c:val>
            <c:numRef>
              <c:f>Sheet1!$B$2:$B$8</c:f>
              <c:numCache>
                <c:formatCode>0%</c:formatCode>
                <c:ptCount val="7"/>
                <c:pt idx="0">
                  <c:v>0.40400000000000003</c:v>
                </c:pt>
                <c:pt idx="1">
                  <c:v>0.223</c:v>
                </c:pt>
                <c:pt idx="2">
                  <c:v>0.20399999999999999</c:v>
                </c:pt>
                <c:pt idx="3">
                  <c:v>0.192</c:v>
                </c:pt>
                <c:pt idx="4">
                  <c:v>0.17299999999999999</c:v>
                </c:pt>
                <c:pt idx="5">
                  <c:v>0.16200000000000001</c:v>
                </c:pt>
                <c:pt idx="6">
                  <c:v>0.14599999999999999</c:v>
                </c:pt>
              </c:numCache>
            </c:numRef>
          </c:val>
          <c:extLst>
            <c:ext xmlns:c16="http://schemas.microsoft.com/office/drawing/2014/chart" uri="{C3380CC4-5D6E-409C-BE32-E72D297353CC}">
              <c16:uniqueId val="{0000000E-E89B-43D4-936E-4E6C19C2CD22}"/>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47478339023548E-2"/>
          <c:y val="0.11034602883251048"/>
          <c:w val="0.98254683981280788"/>
          <c:h val="0.59835707045170283"/>
        </c:manualLayout>
      </c:layout>
      <c:barChart>
        <c:barDir val="col"/>
        <c:grouping val="clustered"/>
        <c:varyColors val="0"/>
        <c:ser>
          <c:idx val="0"/>
          <c:order val="0"/>
          <c:tx>
            <c:strRef>
              <c:f>Sheet1!$B$1</c:f>
              <c:strCache>
                <c:ptCount val="1"/>
                <c:pt idx="0">
                  <c:v>Column1</c:v>
                </c:pt>
              </c:strCache>
            </c:strRef>
          </c:tx>
          <c:spPr>
            <a:solidFill>
              <a:srgbClr val="D6D9DA"/>
            </a:solidFill>
            <a:ln w="19050">
              <a:solidFill>
                <a:schemeClr val="bg1"/>
              </a:solidFill>
              <a:miter lim="800000"/>
            </a:ln>
            <a:effectLst/>
          </c:spPr>
          <c:invertIfNegative val="0"/>
          <c:dPt>
            <c:idx val="0"/>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1-E5F3-4756-AFAE-0602A67B9585}"/>
              </c:ext>
            </c:extLst>
          </c:dPt>
          <c:dPt>
            <c:idx val="1"/>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3-E5F3-4756-AFAE-0602A67B9585}"/>
              </c:ext>
            </c:extLst>
          </c:dPt>
          <c:dPt>
            <c:idx val="2"/>
            <c:invertIfNegative val="0"/>
            <c:bubble3D val="0"/>
            <c:spPr>
              <a:solidFill>
                <a:srgbClr val="667E90"/>
              </a:solidFill>
              <a:ln w="19050">
                <a:solidFill>
                  <a:schemeClr val="bg1"/>
                </a:solidFill>
                <a:miter lim="800000"/>
              </a:ln>
              <a:effectLst/>
            </c:spPr>
            <c:extLst>
              <c:ext xmlns:c16="http://schemas.microsoft.com/office/drawing/2014/chart" uri="{C3380CC4-5D6E-409C-BE32-E72D297353CC}">
                <c16:uniqueId val="{00000005-E5F3-4756-AFAE-0602A67B9585}"/>
              </c:ext>
            </c:extLst>
          </c:dPt>
          <c:dPt>
            <c:idx val="3"/>
            <c:invertIfNegative val="0"/>
            <c:bubble3D val="0"/>
            <c:spPr>
              <a:solidFill>
                <a:srgbClr val="7C99AE"/>
              </a:solidFill>
              <a:ln w="19050">
                <a:solidFill>
                  <a:schemeClr val="bg1"/>
                </a:solidFill>
                <a:miter lim="800000"/>
              </a:ln>
              <a:effectLst/>
            </c:spPr>
            <c:extLst>
              <c:ext xmlns:c16="http://schemas.microsoft.com/office/drawing/2014/chart" uri="{C3380CC4-5D6E-409C-BE32-E72D297353CC}">
                <c16:uniqueId val="{00000007-E5F3-4756-AFAE-0602A67B9585}"/>
              </c:ext>
            </c:extLst>
          </c:dPt>
          <c:dPt>
            <c:idx val="5"/>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9-E5F3-4756-AFAE-0602A67B9585}"/>
              </c:ext>
            </c:extLst>
          </c:dPt>
          <c:dPt>
            <c:idx val="6"/>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B-E5F3-4756-AFAE-0602A67B9585}"/>
              </c:ext>
            </c:extLst>
          </c:dPt>
          <c:dPt>
            <c:idx val="7"/>
            <c:invertIfNegative val="0"/>
            <c:bubble3D val="0"/>
            <c:spPr>
              <a:solidFill>
                <a:srgbClr val="667E90"/>
              </a:solidFill>
              <a:ln w="19050">
                <a:solidFill>
                  <a:schemeClr val="bg1"/>
                </a:solidFill>
                <a:miter lim="800000"/>
              </a:ln>
              <a:effectLst/>
            </c:spPr>
            <c:extLst>
              <c:ext xmlns:c16="http://schemas.microsoft.com/office/drawing/2014/chart" uri="{C3380CC4-5D6E-409C-BE32-E72D297353CC}">
                <c16:uniqueId val="{0000000D-E5F3-4756-AFAE-0602A67B9585}"/>
              </c:ext>
            </c:extLst>
          </c:dPt>
          <c:dLbls>
            <c:spPr>
              <a:noFill/>
              <a:ln>
                <a:noFill/>
              </a:ln>
              <a:effectLst/>
            </c:spPr>
            <c:txPr>
              <a:bodyPr rot="0" spcFirstLastPara="1" vertOverflow="overflow" horzOverflow="overflow"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Sheet1!$A$2:$A$9</c:f>
              <c:numCache>
                <c:formatCode>General</c:formatCode>
                <c:ptCount val="8"/>
              </c:numCache>
            </c:numRef>
          </c:cat>
          <c:val>
            <c:numRef>
              <c:f>Sheet1!$B$2:$B$9</c:f>
              <c:numCache>
                <c:formatCode>0%</c:formatCode>
                <c:ptCount val="8"/>
                <c:pt idx="0">
                  <c:v>0.5</c:v>
                </c:pt>
                <c:pt idx="1">
                  <c:v>0.3</c:v>
                </c:pt>
                <c:pt idx="2">
                  <c:v>0.1</c:v>
                </c:pt>
                <c:pt idx="3">
                  <c:v>0.08</c:v>
                </c:pt>
                <c:pt idx="4">
                  <c:v>0.05</c:v>
                </c:pt>
                <c:pt idx="5">
                  <c:v>0.03</c:v>
                </c:pt>
                <c:pt idx="6">
                  <c:v>0.02</c:v>
                </c:pt>
                <c:pt idx="7">
                  <c:v>0.01</c:v>
                </c:pt>
              </c:numCache>
            </c:numRef>
          </c:val>
          <c:extLst>
            <c:ext xmlns:c16="http://schemas.microsoft.com/office/drawing/2014/chart" uri="{C3380CC4-5D6E-409C-BE32-E72D297353CC}">
              <c16:uniqueId val="{0000000E-E5F3-4756-AFAE-0602A67B9585}"/>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19050">
              <a:solidFill>
                <a:srgbClr val="FFFFFF"/>
              </a:solidFill>
              <a:round/>
            </a:ln>
          </c:spPr>
          <c:dPt>
            <c:idx val="0"/>
            <c:bubble3D val="0"/>
            <c:spPr>
              <a:solidFill>
                <a:srgbClr val="D6D9DA"/>
              </a:solidFill>
              <a:ln w="19050">
                <a:solidFill>
                  <a:srgbClr val="FFFFFF"/>
                </a:solidFill>
                <a:round/>
              </a:ln>
              <a:effectLst/>
            </c:spPr>
            <c:extLst>
              <c:ext xmlns:c16="http://schemas.microsoft.com/office/drawing/2014/chart" uri="{C3380CC4-5D6E-409C-BE32-E72D297353CC}">
                <c16:uniqueId val="{00000001-6490-4A43-B991-447444265453}"/>
              </c:ext>
            </c:extLst>
          </c:dPt>
          <c:dPt>
            <c:idx val="1"/>
            <c:bubble3D val="0"/>
            <c:spPr>
              <a:solidFill>
                <a:srgbClr val="7C99AE"/>
              </a:solidFill>
              <a:ln w="19050">
                <a:solidFill>
                  <a:srgbClr val="FFFFFF"/>
                </a:solidFill>
                <a:round/>
              </a:ln>
              <a:effectLst/>
            </c:spPr>
            <c:extLst>
              <c:ext xmlns:c16="http://schemas.microsoft.com/office/drawing/2014/chart" uri="{C3380CC4-5D6E-409C-BE32-E72D297353CC}">
                <c16:uniqueId val="{00000003-6490-4A43-B991-447444265453}"/>
              </c:ext>
            </c:extLst>
          </c:dPt>
          <c:dPt>
            <c:idx val="2"/>
            <c:bubble3D val="0"/>
            <c:spPr>
              <a:solidFill>
                <a:srgbClr val="667E90"/>
              </a:solidFill>
              <a:ln w="19050">
                <a:solidFill>
                  <a:srgbClr val="FFFFFF"/>
                </a:solidFill>
                <a:round/>
              </a:ln>
              <a:effectLst/>
            </c:spPr>
            <c:extLst>
              <c:ext xmlns:c16="http://schemas.microsoft.com/office/drawing/2014/chart" uri="{C3380CC4-5D6E-409C-BE32-E72D297353CC}">
                <c16:uniqueId val="{00000005-6490-4A43-B991-447444265453}"/>
              </c:ext>
            </c:extLst>
          </c:dPt>
          <c:dPt>
            <c:idx val="4"/>
            <c:bubble3D val="0"/>
            <c:spPr>
              <a:solidFill>
                <a:srgbClr val="222A30"/>
              </a:solidFill>
              <a:ln w="19050">
                <a:solidFill>
                  <a:srgbClr val="FFFFFF"/>
                </a:solidFill>
                <a:round/>
              </a:ln>
            </c:spPr>
            <c:extLst>
              <c:ext xmlns:c16="http://schemas.microsoft.com/office/drawing/2014/chart" uri="{C3380CC4-5D6E-409C-BE32-E72D297353CC}">
                <c16:uniqueId val="{00000007-6490-4A43-B991-447444265453}"/>
              </c:ext>
            </c:extLst>
          </c:dPt>
          <c:dPt>
            <c:idx val="5"/>
            <c:bubble3D val="0"/>
            <c:spPr>
              <a:solidFill>
                <a:srgbClr val="E5E5E5"/>
              </a:solidFill>
              <a:ln w="19050">
                <a:solidFill>
                  <a:srgbClr val="FFFFFF"/>
                </a:solidFill>
                <a:round/>
              </a:ln>
            </c:spPr>
            <c:extLst>
              <c:ext xmlns:c16="http://schemas.microsoft.com/office/drawing/2014/chart" uri="{C3380CC4-5D6E-409C-BE32-E72D297353CC}">
                <c16:uniqueId val="{00000009-6490-4A43-B991-447444265453}"/>
              </c:ext>
            </c:extLst>
          </c:dPt>
          <c:dLbls>
            <c:dLbl>
              <c:idx val="0"/>
              <c:layout>
                <c:manualLayout>
                  <c:x val="-9.9450594366818496E-3"/>
                  <c:y val="9.0090648038959747E-2"/>
                </c:manualLayout>
              </c:layout>
              <c:tx>
                <c:rich>
                  <a:bodyPr/>
                  <a:lstStyle/>
                  <a:p>
                    <a:fld id="{1874F399-4A08-4B49-B2BF-BFF0A890EFEA}" type="VALUE">
                      <a:rPr lang="en-US" sz="900" dirty="0">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90-4A43-B991-447444265453}"/>
                </c:ext>
              </c:extLst>
            </c:dLbl>
            <c:dLbl>
              <c:idx val="1"/>
              <c:layout>
                <c:manualLayout>
                  <c:x val="-0.1527610927714646"/>
                  <c:y val="0.15860061922197194"/>
                </c:manualLayout>
              </c:layout>
              <c:tx>
                <c:rich>
                  <a:bodyPr/>
                  <a:lstStyle/>
                  <a:p>
                    <a:fld id="{22F90476-3F5C-4AF1-88AD-D04FB1C40562}" type="VALUE">
                      <a:rPr lang="en-US" sz="900">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90-4A43-B991-447444265453}"/>
                </c:ext>
              </c:extLst>
            </c:dLbl>
            <c:dLbl>
              <c:idx val="2"/>
              <c:layout>
                <c:manualLayout>
                  <c:x val="-0.17866501672935955"/>
                  <c:y val="-0.10821853375426513"/>
                </c:manualLayout>
              </c:layout>
              <c:tx>
                <c:rich>
                  <a:bodyPr/>
                  <a:lstStyle/>
                  <a:p>
                    <a:fld id="{CB937BEE-05B5-485B-BCA4-EE9AB15FC8B9}" type="VALUE">
                      <a:rPr lang="en-US" sz="900">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490-4A43-B991-447444265453}"/>
                </c:ext>
              </c:extLst>
            </c:dLbl>
            <c:dLbl>
              <c:idx val="3"/>
              <c:layout>
                <c:manualLayout>
                  <c:x val="0.18263202394794989"/>
                  <c:y val="-0.1745870404030740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90-4A43-B991-447444265453}"/>
                </c:ext>
              </c:extLst>
            </c:dLbl>
            <c:dLbl>
              <c:idx val="4"/>
              <c:layout>
                <c:manualLayout>
                  <c:x val="0.18984407610679946"/>
                  <c:y val="0.1281077057767959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90-4A43-B991-447444265453}"/>
                </c:ext>
              </c:extLst>
            </c:dLbl>
            <c:dLbl>
              <c:idx val="5"/>
              <c:layout>
                <c:manualLayout>
                  <c:x val="4.5908223655290334E-2"/>
                  <c:y val="0.11326395952794606"/>
                </c:manualLayout>
              </c:layout>
              <c:tx>
                <c:rich>
                  <a:bodyPr wrap="square" lIns="38100" tIns="19050" rIns="38100" bIns="19050" anchor="ctr">
                    <a:noAutofit/>
                  </a:bodyPr>
                  <a:lstStyle/>
                  <a:p>
                    <a:pPr>
                      <a:defRPr sz="900">
                        <a:solidFill>
                          <a:schemeClr val="bg1"/>
                        </a:solidFill>
                      </a:defRPr>
                    </a:pPr>
                    <a:fld id="{7D2832FA-79B0-4E4C-ABDA-625A417156AC}" type="VALUE">
                      <a:rPr lang="en-US" sz="900" dirty="0">
                        <a:solidFill>
                          <a:schemeClr val="tx1"/>
                        </a:solidFill>
                      </a:rPr>
                      <a:pPr>
                        <a:defRPr sz="900">
                          <a:solidFill>
                            <a:schemeClr val="bg1"/>
                          </a:solidFill>
                        </a:defRPr>
                      </a:pPr>
                      <a:t>[VALUE]</a:t>
                    </a:fld>
                    <a:endParaRPr lang="en-US"/>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14316821344455122"/>
                      <c:h val="0.10106131120092897"/>
                    </c:manualLayout>
                  </c15:layout>
                  <c15:dlblFieldTable/>
                  <c15:showDataLabelsRange val="0"/>
                </c:ext>
                <c:ext xmlns:c16="http://schemas.microsoft.com/office/drawing/2014/chart" uri="{C3380CC4-5D6E-409C-BE32-E72D297353CC}">
                  <c16:uniqueId val="{00000009-6490-4A43-B991-447444265453}"/>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18-24</c:v>
                </c:pt>
                <c:pt idx="1">
                  <c:v>25-34</c:v>
                </c:pt>
                <c:pt idx="2">
                  <c:v>35-44</c:v>
                </c:pt>
                <c:pt idx="3">
                  <c:v>45-54</c:v>
                </c:pt>
                <c:pt idx="4">
                  <c:v>55-64</c:v>
                </c:pt>
                <c:pt idx="5">
                  <c:v>65+</c:v>
                </c:pt>
              </c:strCache>
            </c:strRef>
          </c:cat>
          <c:val>
            <c:numRef>
              <c:f>Sheet1!$B$2:$B$7</c:f>
              <c:numCache>
                <c:formatCode>0%</c:formatCode>
                <c:ptCount val="6"/>
                <c:pt idx="0">
                  <c:v>2.7E-2</c:v>
                </c:pt>
                <c:pt idx="1">
                  <c:v>0.17</c:v>
                </c:pt>
                <c:pt idx="2">
                  <c:v>0.27500000000000002</c:v>
                </c:pt>
                <c:pt idx="3">
                  <c:v>0.27100000000000002</c:v>
                </c:pt>
                <c:pt idx="4">
                  <c:v>0.20799999999999999</c:v>
                </c:pt>
                <c:pt idx="5">
                  <c:v>4.9000000000000002E-2</c:v>
                </c:pt>
              </c:numCache>
            </c:numRef>
          </c:val>
          <c:extLst>
            <c:ext xmlns:c16="http://schemas.microsoft.com/office/drawing/2014/chart" uri="{C3380CC4-5D6E-409C-BE32-E72D297353CC}">
              <c16:uniqueId val="{0000000B-6490-4A43-B991-447444265453}"/>
            </c:ext>
          </c:extLst>
        </c:ser>
        <c:dLbls>
          <c:dLblPos val="bestFit"/>
          <c:showLegendKey val="0"/>
          <c:showVal val="1"/>
          <c:showCatName val="0"/>
          <c:showSerName val="0"/>
          <c:showPercent val="0"/>
          <c:showBubbleSize val="0"/>
          <c:showLeaderLines val="1"/>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Area</c:v>
                </c:pt>
              </c:strCache>
            </c:strRef>
          </c:tx>
          <c:spPr>
            <a:solidFill>
              <a:srgbClr val="7C99AE"/>
            </a:solidFill>
            <a:ln w="19050">
              <a:solidFill>
                <a:srgbClr val="FFFFFF"/>
              </a:solidFill>
              <a:round/>
            </a:ln>
          </c:spPr>
          <c:dPt>
            <c:idx val="0"/>
            <c:bubble3D val="0"/>
            <c:spPr>
              <a:solidFill>
                <a:srgbClr val="7C99AE"/>
              </a:solidFill>
              <a:ln w="19050">
                <a:solidFill>
                  <a:srgbClr val="FFFFFF"/>
                </a:solidFill>
                <a:round/>
              </a:ln>
              <a:effectLst/>
            </c:spPr>
            <c:extLst>
              <c:ext xmlns:c16="http://schemas.microsoft.com/office/drawing/2014/chart" uri="{C3380CC4-5D6E-409C-BE32-E72D297353CC}">
                <c16:uniqueId val="{00000001-E520-40CB-B9A9-BDAAE41228F4}"/>
              </c:ext>
            </c:extLst>
          </c:dPt>
          <c:dPt>
            <c:idx val="1"/>
            <c:bubble3D val="0"/>
            <c:spPr>
              <a:solidFill>
                <a:srgbClr val="D6D9DA"/>
              </a:solidFill>
              <a:ln w="19050">
                <a:solidFill>
                  <a:srgbClr val="FFFFFF"/>
                </a:solidFill>
                <a:round/>
              </a:ln>
              <a:effectLst/>
            </c:spPr>
            <c:extLst>
              <c:ext xmlns:c16="http://schemas.microsoft.com/office/drawing/2014/chart" uri="{C3380CC4-5D6E-409C-BE32-E72D297353CC}">
                <c16:uniqueId val="{00000003-E520-40CB-B9A9-BDAAE41228F4}"/>
              </c:ext>
            </c:extLst>
          </c:dPt>
          <c:dPt>
            <c:idx val="4"/>
            <c:bubble3D val="0"/>
            <c:extLst>
              <c:ext xmlns:c16="http://schemas.microsoft.com/office/drawing/2014/chart" uri="{C3380CC4-5D6E-409C-BE32-E72D297353CC}">
                <c16:uniqueId val="{00000004-E520-40CB-B9A9-BDAAE41228F4}"/>
              </c:ext>
            </c:extLst>
          </c:dPt>
          <c:dLbls>
            <c:dLbl>
              <c:idx val="0"/>
              <c:layout>
                <c:manualLayout>
                  <c:x val="-0.19153982242453432"/>
                  <c:y val="4.9919953715811913E-2"/>
                </c:manualLayout>
              </c:layout>
              <c:tx>
                <c:rich>
                  <a:bodyPr rot="0" spcFirstLastPara="1" vertOverflow="ellipsis" vert="horz" wrap="square" lIns="45720" tIns="0" rIns="45720" bIns="0" anchor="ctr" anchorCtr="1">
                    <a:spAutoFit/>
                  </a:bodyPr>
                  <a:lstStyle/>
                  <a:p>
                    <a:pPr>
                      <a:defRPr sz="900" b="1" i="0" u="none" strike="noStrike" kern="1200" baseline="0">
                        <a:solidFill>
                          <a:srgbClr val="FFFFFF"/>
                        </a:solidFill>
                        <a:latin typeface="+mn-lt"/>
                        <a:ea typeface="+mn-ea"/>
                        <a:cs typeface="+mn-cs"/>
                      </a:defRPr>
                    </a:pPr>
                    <a:fld id="{4386648D-AE0D-495E-9ED1-E07113D9E446}" type="VALUE">
                      <a:rPr lang="en-US" sz="900"/>
                      <a:pPr>
                        <a:defRPr sz="900" b="1" i="0" u="none" strike="noStrike" kern="1200" baseline="0">
                          <a:solidFill>
                            <a:srgbClr val="FFFFFF"/>
                          </a:solidFill>
                          <a:latin typeface="+mn-lt"/>
                          <a:ea typeface="+mn-ea"/>
                          <a:cs typeface="+mn-cs"/>
                        </a:defRPr>
                      </a:pPr>
                      <a:t>[VALUE]</a:t>
                    </a:fld>
                    <a:endParaRPr lang="en-US"/>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5871943068138337"/>
                      <c:h val="0.26317017148946265"/>
                    </c:manualLayout>
                  </c15:layout>
                  <c15:dlblFieldTable/>
                  <c15:showDataLabelsRange val="0"/>
                </c:ext>
                <c:ext xmlns:c16="http://schemas.microsoft.com/office/drawing/2014/chart" uri="{C3380CC4-5D6E-409C-BE32-E72D297353CC}">
                  <c16:uniqueId val="{00000001-E520-40CB-B9A9-BDAAE41228F4}"/>
                </c:ext>
              </c:extLst>
            </c:dLbl>
            <c:dLbl>
              <c:idx val="1"/>
              <c:layout>
                <c:manualLayout>
                  <c:x val="0.21206437952159751"/>
                  <c:y val="-0.17111676454504388"/>
                </c:manualLayout>
              </c:layout>
              <c:tx>
                <c:rich>
                  <a:bodyPr/>
                  <a:lstStyle/>
                  <a:p>
                    <a:fld id="{98CBE465-A35B-49B6-A166-89E6AD8BEE70}" type="VALUE">
                      <a:rPr lang="en-US" sz="90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25871943068138337"/>
                      <c:h val="0.26317017148946265"/>
                    </c:manualLayout>
                  </c15:layout>
                  <c15:dlblFieldTable/>
                  <c15:showDataLabelsRange val="0"/>
                </c:ext>
                <c:ext xmlns:c16="http://schemas.microsoft.com/office/drawing/2014/chart" uri="{C3380CC4-5D6E-409C-BE32-E72D297353CC}">
                  <c16:uniqueId val="{00000003-E520-40CB-B9A9-BDAAE41228F4}"/>
                </c:ext>
              </c:extLst>
            </c:dLbl>
            <c:dLbl>
              <c:idx val="2"/>
              <c:layout>
                <c:manualLayout>
                  <c:x val="0.12035658672788545"/>
                  <c:y val="0.15681488913541958"/>
                </c:manualLayout>
              </c:layout>
              <c:tx>
                <c:rich>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fld id="{96F912E3-79FB-4E11-B506-19E2A7867F55}" type="VALUE">
                      <a:rPr lang="en-US" sz="900">
                        <a:solidFill>
                          <a:schemeClr val="bg1"/>
                        </a:solidFill>
                      </a:rPr>
                      <a:pPr>
                        <a:defRPr sz="900" b="1" i="0" u="none" strike="noStrike" kern="1200" baseline="0">
                          <a:solidFill>
                            <a:schemeClr val="bg1"/>
                          </a:solidFill>
                          <a:latin typeface="+mn-lt"/>
                          <a:ea typeface="+mn-ea"/>
                          <a:cs typeface="+mn-cs"/>
                        </a:defRPr>
                      </a:pPr>
                      <a:t>[VALUE]</a:t>
                    </a:fld>
                    <a:endParaRPr lang="en-US"/>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E520-40CB-B9A9-BDAAE41228F4}"/>
                </c:ext>
              </c:extLst>
            </c:dLbl>
            <c:dLbl>
              <c:idx val="4"/>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20-40CB-B9A9-BDAAE41228F4}"/>
                </c:ext>
              </c:extLst>
            </c:dLbl>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Surburban</c:v>
                </c:pt>
                <c:pt idx="1">
                  <c:v>Urban</c:v>
                </c:pt>
                <c:pt idx="2">
                  <c:v>Rural</c:v>
                </c:pt>
              </c:strCache>
            </c:strRef>
          </c:cat>
          <c:val>
            <c:numRef>
              <c:f>Sheet1!$B$2:$B$4</c:f>
              <c:numCache>
                <c:formatCode>0%</c:formatCode>
                <c:ptCount val="3"/>
                <c:pt idx="0">
                  <c:v>0.47</c:v>
                </c:pt>
                <c:pt idx="1">
                  <c:v>0.42</c:v>
                </c:pt>
                <c:pt idx="2">
                  <c:v>0.12</c:v>
                </c:pt>
              </c:numCache>
            </c:numRef>
          </c:val>
          <c:extLst>
            <c:ext xmlns:c16="http://schemas.microsoft.com/office/drawing/2014/chart" uri="{C3380CC4-5D6E-409C-BE32-E72D297353CC}">
              <c16:uniqueId val="{00000006-E520-40CB-B9A9-BDAAE41228F4}"/>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w="19050">
              <a:solidFill>
                <a:srgbClr val="FFFFFF"/>
              </a:solidFill>
              <a:round/>
            </a:ln>
          </c:spPr>
          <c:dPt>
            <c:idx val="0"/>
            <c:bubble3D val="0"/>
            <c:spPr>
              <a:solidFill>
                <a:srgbClr val="D6D9DA"/>
              </a:solidFill>
              <a:ln w="19050">
                <a:solidFill>
                  <a:srgbClr val="FFFFFF"/>
                </a:solidFill>
                <a:round/>
              </a:ln>
              <a:effectLst/>
            </c:spPr>
            <c:extLst>
              <c:ext xmlns:c16="http://schemas.microsoft.com/office/drawing/2014/chart" uri="{C3380CC4-5D6E-409C-BE32-E72D297353CC}">
                <c16:uniqueId val="{00000001-B215-458D-AE40-619C1B9C1538}"/>
              </c:ext>
            </c:extLst>
          </c:dPt>
          <c:dPt>
            <c:idx val="1"/>
            <c:bubble3D val="0"/>
            <c:spPr>
              <a:solidFill>
                <a:srgbClr val="7C99AE"/>
              </a:solidFill>
              <a:ln w="19050">
                <a:solidFill>
                  <a:srgbClr val="FFFFFF"/>
                </a:solidFill>
                <a:round/>
              </a:ln>
              <a:effectLst/>
            </c:spPr>
            <c:extLst>
              <c:ext xmlns:c16="http://schemas.microsoft.com/office/drawing/2014/chart" uri="{C3380CC4-5D6E-409C-BE32-E72D297353CC}">
                <c16:uniqueId val="{00000003-B215-458D-AE40-619C1B9C1538}"/>
              </c:ext>
            </c:extLst>
          </c:dPt>
          <c:dPt>
            <c:idx val="2"/>
            <c:bubble3D val="0"/>
            <c:spPr>
              <a:solidFill>
                <a:srgbClr val="667E90"/>
              </a:solidFill>
              <a:ln w="19050">
                <a:solidFill>
                  <a:srgbClr val="FFFFFF"/>
                </a:solidFill>
                <a:round/>
              </a:ln>
              <a:effectLst/>
            </c:spPr>
            <c:extLst>
              <c:ext xmlns:c16="http://schemas.microsoft.com/office/drawing/2014/chart" uri="{C3380CC4-5D6E-409C-BE32-E72D297353CC}">
                <c16:uniqueId val="{00000005-B215-458D-AE40-619C1B9C1538}"/>
              </c:ext>
            </c:extLst>
          </c:dPt>
          <c:dPt>
            <c:idx val="4"/>
            <c:bubble3D val="0"/>
            <c:spPr>
              <a:solidFill>
                <a:srgbClr val="222A30"/>
              </a:solidFill>
              <a:ln w="19050">
                <a:solidFill>
                  <a:srgbClr val="FFFFFF"/>
                </a:solidFill>
                <a:round/>
              </a:ln>
            </c:spPr>
            <c:extLst>
              <c:ext xmlns:c16="http://schemas.microsoft.com/office/drawing/2014/chart" uri="{C3380CC4-5D6E-409C-BE32-E72D297353CC}">
                <c16:uniqueId val="{00000007-B215-458D-AE40-619C1B9C1538}"/>
              </c:ext>
            </c:extLst>
          </c:dPt>
          <c:dLbls>
            <c:dLbl>
              <c:idx val="0"/>
              <c:layout>
                <c:manualLayout>
                  <c:x val="-0.27439072387752611"/>
                  <c:y val="-3.3042391780423237E-2"/>
                </c:manualLayout>
              </c:layout>
              <c:tx>
                <c:rich>
                  <a:bodyPr/>
                  <a:lstStyle/>
                  <a:p>
                    <a:fld id="{74F77D72-ECC2-4BC7-B958-E42190F7E7FF}" type="VALUE">
                      <a:rPr lang="en-US" sz="90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15-458D-AE40-619C1B9C1538}"/>
                </c:ext>
              </c:extLst>
            </c:dLbl>
            <c:dLbl>
              <c:idx val="1"/>
              <c:layout>
                <c:manualLayout>
                  <c:x val="0.25915105716801395"/>
                  <c:y val="7.5512307788254004E-2"/>
                </c:manualLayout>
              </c:layout>
              <c:spPr>
                <a:noFill/>
                <a:ln>
                  <a:noFill/>
                </a:ln>
                <a:effectLst/>
              </c:spPr>
              <c:txPr>
                <a:bodyPr wrap="square" lIns="38100" tIns="19050" rIns="38100" bIns="19050" anchor="ctr">
                  <a:spAutoFit/>
                </a:bodyPr>
                <a:lstStyle/>
                <a:p>
                  <a:pPr>
                    <a:defRPr sz="900">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15-458D-AE40-619C1B9C1538}"/>
                </c:ext>
              </c:extLst>
            </c:dLbl>
            <c:dLbl>
              <c:idx val="2"/>
              <c:layout>
                <c:manualLayout>
                  <c:x val="6.0085649901208828E-2"/>
                  <c:y val="-8.9926815436271818E-2"/>
                </c:manualLayout>
              </c:layout>
              <c:spPr>
                <a:noFill/>
                <a:ln>
                  <a:noFill/>
                </a:ln>
                <a:effectLst/>
              </c:spPr>
              <c:txPr>
                <a:bodyPr wrap="square" lIns="38100" tIns="19050" rIns="38100" bIns="19050" anchor="ctr">
                  <a:spAutoFit/>
                </a:bodyPr>
                <a:lstStyle/>
                <a:p>
                  <a:pPr>
                    <a:defRPr sz="900">
                      <a:solidFill>
                        <a:srgbClr val="FFFFFF"/>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15-458D-AE40-619C1B9C1538}"/>
                </c:ext>
              </c:extLst>
            </c:dLbl>
            <c:dLbl>
              <c:idx val="3"/>
              <c:layout>
                <c:manualLayout>
                  <c:x val="0.23072896502898954"/>
                  <c:y val="3.3162959428926359E-2"/>
                </c:manualLayout>
              </c:layout>
              <c:tx>
                <c:rich>
                  <a:bodyPr/>
                  <a:lstStyle/>
                  <a:p>
                    <a:fld id="{5E541887-EC2D-40C5-89FC-21413698190F}" type="VALUE">
                      <a:rPr lang="en-US">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15-458D-AE40-619C1B9C1538}"/>
                </c:ext>
              </c:extLst>
            </c:dLbl>
            <c:spPr>
              <a:noFill/>
              <a:ln>
                <a:noFill/>
              </a:ln>
              <a:effectLst/>
            </c:spPr>
            <c:txPr>
              <a:bodyPr wrap="square" lIns="38100" tIns="19050" rIns="38100" bIns="19050" anchor="ctr">
                <a:spAutoFit/>
              </a:bodyPr>
              <a:lstStyle/>
              <a:p>
                <a:pPr>
                  <a:defRPr sz="9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0.54020000000000001</c:v>
                </c:pt>
                <c:pt idx="1">
                  <c:v>0.45979999999999999</c:v>
                </c:pt>
              </c:numCache>
            </c:numRef>
          </c:val>
          <c:extLst>
            <c:ext xmlns:c16="http://schemas.microsoft.com/office/drawing/2014/chart" uri="{C3380CC4-5D6E-409C-BE32-E72D297353CC}">
              <c16:uniqueId val="{00000009-B215-458D-AE40-619C1B9C1538}"/>
            </c:ext>
          </c:extLst>
        </c:ser>
        <c:dLbls>
          <c:dLblPos val="bestFit"/>
          <c:showLegendKey val="0"/>
          <c:showVal val="1"/>
          <c:showCatName val="0"/>
          <c:showSerName val="0"/>
          <c:showPercent val="0"/>
          <c:showBubbleSize val="0"/>
          <c:showLeaderLines val="1"/>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47478339023548E-2"/>
          <c:y val="0.11034602883251048"/>
          <c:w val="0.98254683981280788"/>
          <c:h val="0.59835707045170283"/>
        </c:manualLayout>
      </c:layout>
      <c:barChart>
        <c:barDir val="col"/>
        <c:grouping val="clustered"/>
        <c:varyColors val="0"/>
        <c:ser>
          <c:idx val="0"/>
          <c:order val="0"/>
          <c:tx>
            <c:strRef>
              <c:f>Sheet1!$B$1</c:f>
              <c:strCache>
                <c:ptCount val="1"/>
                <c:pt idx="0">
                  <c:v>Column1</c:v>
                </c:pt>
              </c:strCache>
            </c:strRef>
          </c:tx>
          <c:spPr>
            <a:solidFill>
              <a:srgbClr val="D6D9DA"/>
            </a:solidFill>
            <a:ln w="19050">
              <a:solidFill>
                <a:schemeClr val="bg1"/>
              </a:solidFill>
              <a:miter lim="800000"/>
            </a:ln>
            <a:effectLst/>
          </c:spPr>
          <c:invertIfNegative val="0"/>
          <c:dPt>
            <c:idx val="0"/>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1-29C9-4297-87B7-F49DADC8E86D}"/>
              </c:ext>
            </c:extLst>
          </c:dPt>
          <c:dPt>
            <c:idx val="1"/>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3-29C9-4297-87B7-F49DADC8E86D}"/>
              </c:ext>
            </c:extLst>
          </c:dPt>
          <c:dPt>
            <c:idx val="2"/>
            <c:invertIfNegative val="0"/>
            <c:bubble3D val="0"/>
            <c:spPr>
              <a:solidFill>
                <a:srgbClr val="667E90"/>
              </a:solidFill>
              <a:ln w="19050">
                <a:solidFill>
                  <a:schemeClr val="bg1"/>
                </a:solidFill>
                <a:miter lim="800000"/>
              </a:ln>
              <a:effectLst/>
            </c:spPr>
            <c:extLst>
              <c:ext xmlns:c16="http://schemas.microsoft.com/office/drawing/2014/chart" uri="{C3380CC4-5D6E-409C-BE32-E72D297353CC}">
                <c16:uniqueId val="{00000005-29C9-4297-87B7-F49DADC8E86D}"/>
              </c:ext>
            </c:extLst>
          </c:dPt>
          <c:dPt>
            <c:idx val="3"/>
            <c:invertIfNegative val="0"/>
            <c:bubble3D val="0"/>
            <c:spPr>
              <a:solidFill>
                <a:srgbClr val="7C99AE"/>
              </a:solidFill>
              <a:ln w="19050">
                <a:solidFill>
                  <a:schemeClr val="bg1"/>
                </a:solidFill>
                <a:miter lim="800000"/>
              </a:ln>
              <a:effectLst/>
            </c:spPr>
            <c:extLst>
              <c:ext xmlns:c16="http://schemas.microsoft.com/office/drawing/2014/chart" uri="{C3380CC4-5D6E-409C-BE32-E72D297353CC}">
                <c16:uniqueId val="{00000007-29C9-4297-87B7-F49DADC8E86D}"/>
              </c:ext>
            </c:extLst>
          </c:dPt>
          <c:dPt>
            <c:idx val="5"/>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9-29C9-4297-87B7-F49DADC8E86D}"/>
              </c:ext>
            </c:extLst>
          </c:dPt>
          <c:dPt>
            <c:idx val="6"/>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B-29C9-4297-87B7-F49DADC8E86D}"/>
              </c:ext>
            </c:extLst>
          </c:dPt>
          <c:dLbls>
            <c:dLbl>
              <c:idx val="7"/>
              <c:tx>
                <c:rich>
                  <a:bodyPr/>
                  <a:lstStyle/>
                  <a:p>
                    <a:r>
                      <a:rPr lang="en-US"/>
                      <a:t>0.3%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9C9-4297-87B7-F49DADC8E86D}"/>
                </c:ext>
              </c:extLst>
            </c:dLbl>
            <c:spPr>
              <a:noFill/>
              <a:ln>
                <a:noFill/>
              </a:ln>
              <a:effectLst/>
            </c:spPr>
            <c:txPr>
              <a:bodyPr rot="0" spcFirstLastPara="1" vertOverflow="overflow" horzOverflow="overflow"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Sheet1!$A$2:$A$9</c:f>
              <c:numCache>
                <c:formatCode>General</c:formatCode>
                <c:ptCount val="8"/>
              </c:numCache>
            </c:numRef>
          </c:cat>
          <c:val>
            <c:numRef>
              <c:f>Sheet1!$B$2:$B$9</c:f>
              <c:numCache>
                <c:formatCode>0%</c:formatCode>
                <c:ptCount val="8"/>
                <c:pt idx="0">
                  <c:v>0.29399999999999998</c:v>
                </c:pt>
                <c:pt idx="1">
                  <c:v>0.223</c:v>
                </c:pt>
                <c:pt idx="2">
                  <c:v>0.14199999999999999</c:v>
                </c:pt>
                <c:pt idx="3">
                  <c:v>0.13500000000000001</c:v>
                </c:pt>
                <c:pt idx="4">
                  <c:v>0.105</c:v>
                </c:pt>
                <c:pt idx="5">
                  <c:v>5.8999999999999997E-2</c:v>
                </c:pt>
                <c:pt idx="6">
                  <c:v>3.7999999999999999E-2</c:v>
                </c:pt>
                <c:pt idx="7">
                  <c:v>3.0000000000000001E-3</c:v>
                </c:pt>
              </c:numCache>
            </c:numRef>
          </c:val>
          <c:extLst>
            <c:ext xmlns:c16="http://schemas.microsoft.com/office/drawing/2014/chart" uri="{C3380CC4-5D6E-409C-BE32-E72D297353CC}">
              <c16:uniqueId val="{0000000D-29C9-4297-87B7-F49DADC8E86D}"/>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v>Series1</c:v>
          </c:tx>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0B09-4B15-BBB2-AFC990DDEDDF}"/>
              </c:ext>
            </c:extLst>
          </c:dPt>
          <c:dPt>
            <c:idx val="1"/>
            <c:bubble3D val="0"/>
            <c:spPr>
              <a:solidFill>
                <a:srgbClr val="445460"/>
              </a:solidFill>
              <a:ln w="12700">
                <a:solidFill>
                  <a:srgbClr val="FFFFFF"/>
                </a:solidFill>
                <a:round/>
              </a:ln>
              <a:effectLst/>
            </c:spPr>
            <c:extLst>
              <c:ext xmlns:c16="http://schemas.microsoft.com/office/drawing/2014/chart" uri="{C3380CC4-5D6E-409C-BE32-E72D297353CC}">
                <c16:uniqueId val="{00000003-0B09-4B15-BBB2-AFC990DDEDDF}"/>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0B09-4B15-BBB2-AFC990DDEDDF}"/>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0B09-4B15-BBB2-AFC990DDEDDF}"/>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0B09-4B15-BBB2-AFC990DDEDDF}"/>
              </c:ext>
            </c:extLst>
          </c:dPt>
          <c:dLbls>
            <c:dLbl>
              <c:idx val="0"/>
              <c:layout>
                <c:manualLayout>
                  <c:x val="-0.1980789485134182"/>
                  <c:y val="0.18629583407112793"/>
                </c:manualLayout>
              </c:layout>
              <c:spPr>
                <a:noFill/>
                <a:ln>
                  <a:noFill/>
                </a:ln>
                <a:effectLst/>
              </c:spPr>
              <c:txPr>
                <a:bodyPr rot="0" vert="horz"/>
                <a:lstStyle/>
                <a:p>
                  <a:pPr>
                    <a:defRPr>
                      <a:solidFill>
                        <a:schemeClr val="tx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B09-4B15-BBB2-AFC990DDEDDF}"/>
                </c:ext>
              </c:extLst>
            </c:dLbl>
            <c:dLbl>
              <c:idx val="1"/>
              <c:layout>
                <c:manualLayout>
                  <c:x val="0.28676109151567952"/>
                  <c:y val="-0.1967187436152389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09-4B15-BBB2-AFC990DDEDDF}"/>
                </c:ext>
              </c:extLst>
            </c:dLbl>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Sheet1!$B$2:$B$3</c:f>
              <c:numCache>
                <c:formatCode>0%</c:formatCode>
                <c:ptCount val="2"/>
                <c:pt idx="0">
                  <c:v>0.26</c:v>
                </c:pt>
                <c:pt idx="1">
                  <c:v>0.74</c:v>
                </c:pt>
              </c:numCache>
            </c:numRef>
          </c:val>
          <c:extLst>
            <c:ext xmlns:c16="http://schemas.microsoft.com/office/drawing/2014/chart" uri="{C3380CC4-5D6E-409C-BE32-E72D297353CC}">
              <c16:uniqueId val="{0000000A-0B09-4B15-BBB2-AFC990DDEDDF}"/>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7831-4D9D-951C-94BACB13795F}"/>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7831-4D9D-951C-94BACB13795F}"/>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7831-4D9D-951C-94BACB13795F}"/>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7831-4D9D-951C-94BACB13795F}"/>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7831-4D9D-951C-94BACB13795F}"/>
              </c:ext>
            </c:extLst>
          </c:dPt>
          <c:dLbls>
            <c:dLbl>
              <c:idx val="0"/>
              <c:layout>
                <c:manualLayout>
                  <c:x val="-0.17067850615089589"/>
                  <c:y val="-0.30272280262064644"/>
                </c:manualLayout>
              </c:layout>
              <c:spPr>
                <a:noFill/>
                <a:ln>
                  <a:noFill/>
                </a:ln>
                <a:effectLst/>
              </c:spPr>
              <c:txPr>
                <a:bodyPr rot="0" vert="horz"/>
                <a:lstStyle/>
                <a:p>
                  <a:pPr>
                    <a:defRPr>
                      <a:solidFill>
                        <a:schemeClr val="tx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31-4D9D-951C-94BACB13795F}"/>
                </c:ext>
              </c:extLst>
            </c:dLbl>
            <c:dLbl>
              <c:idx val="1"/>
              <c:layout>
                <c:manualLayout>
                  <c:x val="7.4649664488415396E-2"/>
                  <c:y val="9.7627252543688786E-2"/>
                </c:manualLayout>
              </c:layout>
              <c:tx>
                <c:rich>
                  <a:bodyPr/>
                  <a:lstStyle/>
                  <a:p>
                    <a:r>
                      <a:rPr lang="en-US"/>
                      <a:t>7%</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831-4D9D-951C-94BACB13795F}"/>
                </c:ext>
              </c:extLst>
            </c:dLbl>
            <c:dLbl>
              <c:idx val="2"/>
              <c:layout>
                <c:manualLayout>
                  <c:x val="1.8141466110651042E-2"/>
                  <c:y val="5.543760300747781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31-4D9D-951C-94BACB13795F}"/>
                </c:ext>
              </c:extLst>
            </c:dLbl>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Sheet1!$B$2:$B$4</c:f>
              <c:numCache>
                <c:formatCode>0.0%</c:formatCode>
                <c:ptCount val="3"/>
                <c:pt idx="0" formatCode="0%">
                  <c:v>0.9</c:v>
                </c:pt>
                <c:pt idx="1">
                  <c:v>7.0000000000000007E-2</c:v>
                </c:pt>
                <c:pt idx="2" formatCode="0%">
                  <c:v>0.03</c:v>
                </c:pt>
              </c:numCache>
            </c:numRef>
          </c:val>
          <c:extLst>
            <c:ext xmlns:c16="http://schemas.microsoft.com/office/drawing/2014/chart" uri="{C3380CC4-5D6E-409C-BE32-E72D297353CC}">
              <c16:uniqueId val="{0000000A-7831-4D9D-951C-94BACB13795F}"/>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7C99AE"/>
            </a:solidFill>
            <a:ln w="19050">
              <a:solidFill>
                <a:srgbClr val="FFFFFF"/>
              </a:solidFill>
              <a:round/>
            </a:ln>
          </c:spPr>
          <c:dPt>
            <c:idx val="0"/>
            <c:bubble3D val="0"/>
            <c:spPr>
              <a:solidFill>
                <a:srgbClr val="222A30"/>
              </a:solidFill>
              <a:ln w="19050">
                <a:solidFill>
                  <a:srgbClr val="FFFFFF"/>
                </a:solidFill>
                <a:round/>
              </a:ln>
              <a:effectLst/>
            </c:spPr>
            <c:extLst>
              <c:ext xmlns:c16="http://schemas.microsoft.com/office/drawing/2014/chart" uri="{C3380CC4-5D6E-409C-BE32-E72D297353CC}">
                <c16:uniqueId val="{00000001-A21F-4DDE-B6D8-54A316C078BA}"/>
              </c:ext>
            </c:extLst>
          </c:dPt>
          <c:dPt>
            <c:idx val="1"/>
            <c:bubble3D val="0"/>
            <c:spPr>
              <a:solidFill>
                <a:srgbClr val="445460"/>
              </a:solidFill>
              <a:ln w="19050">
                <a:solidFill>
                  <a:srgbClr val="FFFFFF"/>
                </a:solidFill>
                <a:round/>
              </a:ln>
              <a:effectLst/>
            </c:spPr>
            <c:extLst>
              <c:ext xmlns:c16="http://schemas.microsoft.com/office/drawing/2014/chart" uri="{C3380CC4-5D6E-409C-BE32-E72D297353CC}">
                <c16:uniqueId val="{00000003-A21F-4DDE-B6D8-54A316C078BA}"/>
              </c:ext>
            </c:extLst>
          </c:dPt>
          <c:dPt>
            <c:idx val="2"/>
            <c:bubble3D val="0"/>
            <c:spPr>
              <a:solidFill>
                <a:srgbClr val="667E90"/>
              </a:solidFill>
              <a:ln w="19050">
                <a:solidFill>
                  <a:srgbClr val="FFFFFF"/>
                </a:solidFill>
                <a:round/>
              </a:ln>
            </c:spPr>
            <c:extLst>
              <c:ext xmlns:c16="http://schemas.microsoft.com/office/drawing/2014/chart" uri="{C3380CC4-5D6E-409C-BE32-E72D297353CC}">
                <c16:uniqueId val="{00000005-A21F-4DDE-B6D8-54A316C078BA}"/>
              </c:ext>
            </c:extLst>
          </c:dPt>
          <c:dPt>
            <c:idx val="3"/>
            <c:bubble3D val="0"/>
            <c:spPr>
              <a:solidFill>
                <a:srgbClr val="667E90"/>
              </a:solidFill>
              <a:ln w="19050">
                <a:solidFill>
                  <a:srgbClr val="FFFFFF"/>
                </a:solidFill>
                <a:round/>
              </a:ln>
            </c:spPr>
            <c:extLst>
              <c:ext xmlns:c16="http://schemas.microsoft.com/office/drawing/2014/chart" uri="{C3380CC4-5D6E-409C-BE32-E72D297353CC}">
                <c16:uniqueId val="{00000007-A21F-4DDE-B6D8-54A316C078BA}"/>
              </c:ext>
            </c:extLst>
          </c:dPt>
          <c:dPt>
            <c:idx val="4"/>
            <c:bubble3D val="0"/>
            <c:extLst>
              <c:ext xmlns:c16="http://schemas.microsoft.com/office/drawing/2014/chart" uri="{C3380CC4-5D6E-409C-BE32-E72D297353CC}">
                <c16:uniqueId val="{00000008-A21F-4DDE-B6D8-54A316C078BA}"/>
              </c:ext>
            </c:extLst>
          </c:dPt>
          <c:dPt>
            <c:idx val="5"/>
            <c:bubble3D val="0"/>
            <c:spPr>
              <a:solidFill>
                <a:srgbClr val="FFFFFF">
                  <a:lumMod val="65000"/>
                </a:srgbClr>
              </a:solidFill>
              <a:ln w="19050">
                <a:solidFill>
                  <a:srgbClr val="FFFFFF"/>
                </a:solidFill>
                <a:round/>
              </a:ln>
            </c:spPr>
            <c:extLst>
              <c:ext xmlns:c16="http://schemas.microsoft.com/office/drawing/2014/chart" uri="{C3380CC4-5D6E-409C-BE32-E72D297353CC}">
                <c16:uniqueId val="{0000000A-A21F-4DDE-B6D8-54A316C078BA}"/>
              </c:ext>
            </c:extLst>
          </c:dPt>
          <c:dPt>
            <c:idx val="6"/>
            <c:bubble3D val="0"/>
            <c:spPr>
              <a:solidFill>
                <a:srgbClr val="FFFFFF">
                  <a:lumMod val="75000"/>
                </a:srgbClr>
              </a:solidFill>
              <a:ln w="19050">
                <a:solidFill>
                  <a:srgbClr val="FFFFFF"/>
                </a:solidFill>
                <a:round/>
              </a:ln>
            </c:spPr>
            <c:extLst>
              <c:ext xmlns:c16="http://schemas.microsoft.com/office/drawing/2014/chart" uri="{C3380CC4-5D6E-409C-BE32-E72D297353CC}">
                <c16:uniqueId val="{0000000C-A21F-4DDE-B6D8-54A316C078BA}"/>
              </c:ext>
            </c:extLst>
          </c:dPt>
          <c:dPt>
            <c:idx val="7"/>
            <c:bubble3D val="0"/>
            <c:spPr>
              <a:solidFill>
                <a:srgbClr val="FFFFFF">
                  <a:lumMod val="75000"/>
                </a:srgbClr>
              </a:solidFill>
              <a:ln w="19050">
                <a:solidFill>
                  <a:srgbClr val="FFFFFF"/>
                </a:solidFill>
                <a:round/>
              </a:ln>
            </c:spPr>
            <c:extLst>
              <c:ext xmlns:c16="http://schemas.microsoft.com/office/drawing/2014/chart" uri="{C3380CC4-5D6E-409C-BE32-E72D297353CC}">
                <c16:uniqueId val="{0000000E-A21F-4DDE-B6D8-54A316C078BA}"/>
              </c:ext>
            </c:extLst>
          </c:dPt>
          <c:dPt>
            <c:idx val="8"/>
            <c:bubble3D val="0"/>
            <c:spPr>
              <a:solidFill>
                <a:srgbClr val="FFFFFF">
                  <a:lumMod val="85000"/>
                </a:srgbClr>
              </a:solidFill>
              <a:ln w="19050">
                <a:solidFill>
                  <a:srgbClr val="FFFFFF"/>
                </a:solidFill>
                <a:round/>
              </a:ln>
            </c:spPr>
            <c:extLst>
              <c:ext xmlns:c16="http://schemas.microsoft.com/office/drawing/2014/chart" uri="{C3380CC4-5D6E-409C-BE32-E72D297353CC}">
                <c16:uniqueId val="{00000010-A21F-4DDE-B6D8-54A316C078BA}"/>
              </c:ext>
            </c:extLst>
          </c:dPt>
          <c:dLbls>
            <c:dLbl>
              <c:idx val="0"/>
              <c:layout>
                <c:manualLayout>
                  <c:x val="-0.2213815583204729"/>
                  <c:y val="0.24486709870945353"/>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5871943068138337"/>
                      <c:h val="0.26317017148946265"/>
                    </c:manualLayout>
                  </c15:layout>
                </c:ext>
                <c:ext xmlns:c16="http://schemas.microsoft.com/office/drawing/2014/chart" uri="{C3380CC4-5D6E-409C-BE32-E72D297353CC}">
                  <c16:uniqueId val="{00000001-A21F-4DDE-B6D8-54A316C078BA}"/>
                </c:ext>
              </c:extLst>
            </c:dLbl>
            <c:dLbl>
              <c:idx val="1"/>
              <c:layout>
                <c:manualLayout>
                  <c:x val="-0.22731959538042962"/>
                  <c:y val="-0.1541085861425417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5871943068138337"/>
                      <c:h val="0.26317017148946265"/>
                    </c:manualLayout>
                  </c15:layout>
                </c:ext>
                <c:ext xmlns:c16="http://schemas.microsoft.com/office/drawing/2014/chart" uri="{C3380CC4-5D6E-409C-BE32-E72D297353CC}">
                  <c16:uniqueId val="{00000003-A21F-4DDE-B6D8-54A316C078BA}"/>
                </c:ext>
              </c:extLst>
            </c:dLbl>
            <c:dLbl>
              <c:idx val="2"/>
              <c:layout>
                <c:manualLayout>
                  <c:x val="9.9686556310200014E-2"/>
                  <c:y val="-0.1750153501657979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1F-4DDE-B6D8-54A316C078BA}"/>
                </c:ext>
              </c:extLst>
            </c:dLbl>
            <c:dLbl>
              <c:idx val="3"/>
              <c:layout>
                <c:manualLayout>
                  <c:x val="0.17344186821178204"/>
                  <c:y val="-0.1094525471567610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1F-4DDE-B6D8-54A316C078BA}"/>
                </c:ext>
              </c:extLst>
            </c:dLbl>
            <c:dLbl>
              <c:idx val="4"/>
              <c:layout>
                <c:manualLayout>
                  <c:x val="0.16989686462677159"/>
                  <c:y val="6.15762092249844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1F-4DDE-B6D8-54A316C078BA}"/>
                </c:ext>
              </c:extLst>
            </c:dLbl>
            <c:dLbl>
              <c:idx val="5"/>
              <c:layout>
                <c:manualLayout>
                  <c:x val="0.1145637111823668"/>
                  <c:y val="0.12609746606986408"/>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21F-4DDE-B6D8-54A316C078BA}"/>
                </c:ext>
              </c:extLst>
            </c:dLbl>
            <c:dLbl>
              <c:idx val="6"/>
              <c:layout>
                <c:manualLayout>
                  <c:x val="9.6272355242613128E-2"/>
                  <c:y val="0.13699102773708219"/>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21F-4DDE-B6D8-54A316C078BA}"/>
                </c:ext>
              </c:extLst>
            </c:dLbl>
            <c:dLbl>
              <c:idx val="7"/>
              <c:layout>
                <c:manualLayout>
                  <c:x val="5.0995390133404379E-2"/>
                  <c:y val="9.5392685150504433E-2"/>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21F-4DDE-B6D8-54A316C078BA}"/>
                </c:ext>
              </c:extLst>
            </c:dLbl>
            <c:dLbl>
              <c:idx val="8"/>
              <c:layout>
                <c:manualLayout>
                  <c:x val="1.1827271445299721E-2"/>
                  <c:y val="5.7165716264218616E-3"/>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21F-4DDE-B6D8-54A316C078BA}"/>
                </c:ext>
              </c:extLst>
            </c:dLbl>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Sheet1!$A$2:$A$10</c:f>
              <c:strCache>
                <c:ptCount val="9"/>
                <c:pt idx="0">
                  <c:v>Registered Nurse (RN)</c:v>
                </c:pt>
                <c:pt idx="1">
                  <c:v>Other</c:v>
                </c:pt>
                <c:pt idx="2">
                  <c:v>Medical assistant (MA)</c:v>
                </c:pt>
                <c:pt idx="3">
                  <c:v>Allied health professionals</c:v>
                </c:pt>
                <c:pt idx="4">
                  <c:v>Physician</c:v>
                </c:pt>
                <c:pt idx="5">
                  <c:v>Advanced practice nurse</c:v>
                </c:pt>
                <c:pt idx="6">
                  <c:v>Certified nursing assistant (CNA) or Patient care technician (PCT)</c:v>
                </c:pt>
                <c:pt idx="7">
                  <c:v>Licensed Practical Nurse (LPN) or Licensed Vocational Nurse (LVN)</c:v>
                </c:pt>
                <c:pt idx="8">
                  <c:v>Physician assistant</c:v>
                </c:pt>
              </c:strCache>
            </c:strRef>
          </c:cat>
          <c:val>
            <c:numRef>
              <c:f>Sheet1!$B$2:$B$10</c:f>
              <c:numCache>
                <c:formatCode>0%</c:formatCode>
                <c:ptCount val="9"/>
                <c:pt idx="0">
                  <c:v>0.3007646559048428</c:v>
                </c:pt>
                <c:pt idx="1">
                  <c:v>0.20051359388275247</c:v>
                </c:pt>
                <c:pt idx="2">
                  <c:v>0.11469838572642312</c:v>
                </c:pt>
                <c:pt idx="3">
                  <c:v>0.10620220900594732</c:v>
                </c:pt>
                <c:pt idx="4">
                  <c:v>0.10450297366185217</c:v>
                </c:pt>
                <c:pt idx="5">
                  <c:v>6.117247238742566E-2</c:v>
                </c:pt>
                <c:pt idx="6">
                  <c:v>4.7578589634664402E-2</c:v>
                </c:pt>
                <c:pt idx="7">
                  <c:v>4.5879354290569246E-2</c:v>
                </c:pt>
                <c:pt idx="8">
                  <c:v>1.8691588785046728E-2</c:v>
                </c:pt>
              </c:numCache>
            </c:numRef>
          </c:val>
          <c:extLst>
            <c:ext xmlns:c16="http://schemas.microsoft.com/office/drawing/2014/chart" uri="{C3380CC4-5D6E-409C-BE32-E72D297353CC}">
              <c16:uniqueId val="{00000011-A21F-4DDE-B6D8-54A316C078BA}"/>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8813-446E-9AEA-3CA2C37A6BCE}"/>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8813-446E-9AEA-3CA2C37A6BCE}"/>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8813-446E-9AEA-3CA2C37A6BCE}"/>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8813-446E-9AEA-3CA2C37A6BCE}"/>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8813-446E-9AEA-3CA2C37A6BCE}"/>
              </c:ext>
            </c:extLst>
          </c:dPt>
          <c:dLbls>
            <c:dLbl>
              <c:idx val="0"/>
              <c:layout>
                <c:manualLayout>
                  <c:x val="-0.16058905682732053"/>
                  <c:y val="0.13569163431558223"/>
                </c:manualLayout>
              </c:layout>
              <c:tx>
                <c:rich>
                  <a:bodyPr rot="0" vert="horz"/>
                  <a:lstStyle/>
                  <a:p>
                    <a:pPr>
                      <a:defRPr>
                        <a:solidFill>
                          <a:schemeClr val="tx1"/>
                        </a:solidFill>
                      </a:defRPr>
                    </a:pPr>
                    <a:r>
                      <a:rPr lang="en-US"/>
                      <a:t>32%</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8813-446E-9AEA-3CA2C37A6BCE}"/>
                </c:ext>
              </c:extLst>
            </c:dLbl>
            <c:dLbl>
              <c:idx val="1"/>
              <c:layout>
                <c:manualLayout>
                  <c:x val="-4.0659753133814973E-2"/>
                  <c:y val="-0.22134607943584458"/>
                </c:manualLayout>
              </c:layout>
              <c:tx>
                <c:rich>
                  <a:bodyPr/>
                  <a:lstStyle/>
                  <a:p>
                    <a:r>
                      <a:rPr lang="en-US"/>
                      <a:t>32%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813-446E-9AEA-3CA2C37A6BCE}"/>
                </c:ext>
              </c:extLst>
            </c:dLbl>
            <c:dLbl>
              <c:idx val="2"/>
              <c:layout>
                <c:manualLayout>
                  <c:x val="0.1697216053693229"/>
                  <c:y val="0.1123933209519189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13-446E-9AEA-3CA2C37A6BCE}"/>
                </c:ext>
              </c:extLst>
            </c:dLbl>
            <c:dLbl>
              <c:idx val="3"/>
              <c:layout>
                <c:manualLayout>
                  <c:x val="2.5967668450483903E-2"/>
                  <c:y val="0.1188595036807102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13-446E-9AEA-3CA2C37A6BCE}"/>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Sheet1!$B$2:$B$5</c:f>
              <c:numCache>
                <c:formatCode>0.0%</c:formatCode>
                <c:ptCount val="4"/>
                <c:pt idx="0">
                  <c:v>0.32200000000000001</c:v>
                </c:pt>
                <c:pt idx="1">
                  <c:v>0.318</c:v>
                </c:pt>
                <c:pt idx="2" formatCode="0%">
                  <c:v>0.317</c:v>
                </c:pt>
                <c:pt idx="3" formatCode="0%">
                  <c:v>4.2000000000000003E-2</c:v>
                </c:pt>
              </c:numCache>
            </c:numRef>
          </c:val>
          <c:extLst>
            <c:ext xmlns:c16="http://schemas.microsoft.com/office/drawing/2014/chart" uri="{C3380CC4-5D6E-409C-BE32-E72D297353CC}">
              <c16:uniqueId val="{0000000A-8813-446E-9AEA-3CA2C37A6BCE}"/>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A37E-43DB-994E-82EEFD810215}"/>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A37E-43DB-994E-82EEFD810215}"/>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A37E-43DB-994E-82EEFD810215}"/>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A37E-43DB-994E-82EEFD810215}"/>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A37E-43DB-994E-82EEFD810215}"/>
              </c:ext>
            </c:extLst>
          </c:dPt>
          <c:dLbls>
            <c:dLbl>
              <c:idx val="0"/>
              <c:layout>
                <c:manualLayout>
                  <c:x val="-0.19561440336307251"/>
                  <c:y val="-0.23758346057361732"/>
                </c:manualLayout>
              </c:layout>
              <c:spPr>
                <a:noFill/>
                <a:ln>
                  <a:noFill/>
                </a:ln>
                <a:effectLst/>
              </c:spPr>
              <c:txPr>
                <a:bodyPr rot="0" vert="horz"/>
                <a:lstStyle/>
                <a:p>
                  <a:pPr>
                    <a:defRPr>
                      <a:solidFill>
                        <a:srgbClr val="445460"/>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7E-43DB-994E-82EEFD810215}"/>
                </c:ext>
              </c:extLst>
            </c:dLbl>
            <c:dLbl>
              <c:idx val="2"/>
              <c:layout>
                <c:manualLayout>
                  <c:x val="6.1142739056896947E-2"/>
                  <c:y val="9.921885530013618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7E-43DB-994E-82EEFD810215}"/>
                </c:ext>
              </c:extLst>
            </c:dLbl>
            <c:dLbl>
              <c:idx val="3"/>
              <c:layout>
                <c:manualLayout>
                  <c:x val="1.5459927868340639E-2"/>
                  <c:y val="7.933637905333228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7E-43DB-994E-82EEFD810215}"/>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Sheet1!$B$2:$B$5</c:f>
              <c:numCache>
                <c:formatCode>0%</c:formatCode>
                <c:ptCount val="4"/>
                <c:pt idx="0">
                  <c:v>0.81899999999999995</c:v>
                </c:pt>
                <c:pt idx="1">
                  <c:v>0.115</c:v>
                </c:pt>
                <c:pt idx="2">
                  <c:v>3.6999999999999998E-2</c:v>
                </c:pt>
                <c:pt idx="3">
                  <c:v>2.9000000000000001E-2</c:v>
                </c:pt>
              </c:numCache>
            </c:numRef>
          </c:val>
          <c:extLst>
            <c:ext xmlns:c16="http://schemas.microsoft.com/office/drawing/2014/chart" uri="{C3380CC4-5D6E-409C-BE32-E72D297353CC}">
              <c16:uniqueId val="{0000000A-A37E-43DB-994E-82EEFD810215}"/>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0B09-4B15-BBB2-AFC990DDEDDF}"/>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0B09-4B15-BBB2-AFC990DDEDDF}"/>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0B09-4B15-BBB2-AFC990DDEDDF}"/>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0B09-4B15-BBB2-AFC990DDEDDF}"/>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0B09-4B15-BBB2-AFC990DDEDDF}"/>
              </c:ext>
            </c:extLst>
          </c:dPt>
          <c:dLbls>
            <c:dLbl>
              <c:idx val="0"/>
              <c:layout>
                <c:manualLayout>
                  <c:x val="-0.22544400631023295"/>
                  <c:y val="9.6594386138554103E-2"/>
                </c:manualLayout>
              </c:layout>
              <c:spPr>
                <a:noFill/>
                <a:ln>
                  <a:noFill/>
                </a:ln>
                <a:effectLst/>
              </c:spPr>
              <c:txPr>
                <a:bodyPr rot="0" vert="horz"/>
                <a:lstStyle/>
                <a:p>
                  <a:pPr>
                    <a:defRPr sz="900">
                      <a:solidFill>
                        <a:srgbClr val="445460"/>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B09-4B15-BBB2-AFC990DDEDDF}"/>
                </c:ext>
              </c:extLst>
            </c:dLbl>
            <c:dLbl>
              <c:idx val="1"/>
              <c:layout>
                <c:manualLayout>
                  <c:x val="0.11685140281649849"/>
                  <c:y val="-0.1840089641534447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09-4B15-BBB2-AFC990DDEDDF}"/>
                </c:ext>
              </c:extLst>
            </c:dLbl>
            <c:dLbl>
              <c:idx val="2"/>
              <c:layout>
                <c:manualLayout>
                  <c:x val="0.17552450029089239"/>
                  <c:y val="5.966030364661596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09-4B15-BBB2-AFC990DDEDDF}"/>
                </c:ext>
              </c:extLst>
            </c:dLbl>
            <c:dLbl>
              <c:idx val="4"/>
              <c:layout>
                <c:manualLayout>
                  <c:x val="1.7542598886219129E-2"/>
                  <c:y val="8.4259421313200203E-2"/>
                </c:manualLayout>
              </c:layout>
              <c:tx>
                <c:rich>
                  <a:bodyPr/>
                  <a:lstStyle/>
                  <a:p>
                    <a:r>
                      <a:rPr lang="en-US"/>
                      <a:t>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B09-4B15-BBB2-AFC990DDEDDF}"/>
                </c:ext>
              </c:extLst>
            </c:dLbl>
            <c:dLbl>
              <c:idx val="5"/>
              <c:delete val="1"/>
              <c:extLst>
                <c:ext xmlns:c15="http://schemas.microsoft.com/office/drawing/2012/chart" uri="{CE6537A1-D6FC-4f65-9D91-7224C49458BB}"/>
                <c:ext xmlns:c16="http://schemas.microsoft.com/office/drawing/2014/chart" uri="{C3380CC4-5D6E-409C-BE32-E72D297353CC}">
                  <c16:uniqueId val="{00000000-9FD8-4100-8DC5-51DBF452EBBB}"/>
                </c:ext>
              </c:extLst>
            </c:dLbl>
            <c:spPr>
              <a:noFill/>
              <a:ln>
                <a:noFill/>
              </a:ln>
              <a:effectLst/>
            </c:spPr>
            <c:txPr>
              <a:bodyPr rot="0" vert="horz"/>
              <a:lstStyle/>
              <a:p>
                <a:pPr>
                  <a:defRPr sz="900">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Sheet1!$B$2:$B$7</c:f>
              <c:numCache>
                <c:formatCode>0%</c:formatCode>
                <c:ptCount val="6"/>
                <c:pt idx="0">
                  <c:v>0.40400000000000003</c:v>
                </c:pt>
                <c:pt idx="1">
                  <c:v>0.32700000000000001</c:v>
                </c:pt>
                <c:pt idx="2">
                  <c:v>0.17599999999999999</c:v>
                </c:pt>
                <c:pt idx="3">
                  <c:v>6.0999999999999999E-2</c:v>
                </c:pt>
                <c:pt idx="4">
                  <c:v>2.9000000000000001E-2</c:v>
                </c:pt>
                <c:pt idx="5">
                  <c:v>2.9999999999999997E-4</c:v>
                </c:pt>
              </c:numCache>
            </c:numRef>
          </c:val>
          <c:extLst>
            <c:ext xmlns:c16="http://schemas.microsoft.com/office/drawing/2014/chart" uri="{C3380CC4-5D6E-409C-BE32-E72D297353CC}">
              <c16:uniqueId val="{0000000A-0B09-4B15-BBB2-AFC990DDEDDF}"/>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F246-4ABA-8CD7-DEC4857561BC}"/>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F246-4ABA-8CD7-DEC4857561BC}"/>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F246-4ABA-8CD7-DEC4857561BC}"/>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F246-4ABA-8CD7-DEC4857561BC}"/>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F246-4ABA-8CD7-DEC4857561BC}"/>
              </c:ext>
            </c:extLst>
          </c:dPt>
          <c:dLbls>
            <c:dLbl>
              <c:idx val="0"/>
              <c:layout>
                <c:manualLayout>
                  <c:x val="-0.19871295636306247"/>
                  <c:y val="0.11415455117875802"/>
                </c:manualLayout>
              </c:layout>
              <c:tx>
                <c:rich>
                  <a:bodyPr rot="0" vert="horz"/>
                  <a:lstStyle/>
                  <a:p>
                    <a:pPr>
                      <a:defRPr>
                        <a:solidFill>
                          <a:srgbClr val="445460"/>
                        </a:solidFill>
                      </a:defRPr>
                    </a:pPr>
                    <a:r>
                      <a:rPr lang="en-US">
                        <a:solidFill>
                          <a:srgbClr val="445460"/>
                        </a:solidFill>
                      </a:rPr>
                      <a:t>32%</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F246-4ABA-8CD7-DEC4857561BC}"/>
                </c:ext>
              </c:extLst>
            </c:dLbl>
            <c:dLbl>
              <c:idx val="1"/>
              <c:layout>
                <c:manualLayout>
                  <c:x val="-3.7758747141364367E-2"/>
                  <c:y val="-0.19255307378327108"/>
                </c:manualLayout>
              </c:layout>
              <c:tx>
                <c:rich>
                  <a:bodyPr/>
                  <a:lstStyle/>
                  <a:p>
                    <a:r>
                      <a:rPr lang="en-US"/>
                      <a:t>32%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46-4ABA-8CD7-DEC4857561BC}"/>
                </c:ext>
              </c:extLst>
            </c:dLbl>
            <c:dLbl>
              <c:idx val="2"/>
              <c:layout>
                <c:manualLayout>
                  <c:x val="0.21255544059694123"/>
                  <c:y val="3.761765954322251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46-4ABA-8CD7-DEC4857561BC}"/>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Sheet1!$B$2:$B$5</c:f>
              <c:numCache>
                <c:formatCode>0.0%</c:formatCode>
                <c:ptCount val="4"/>
                <c:pt idx="0">
                  <c:v>0.32200000000000001</c:v>
                </c:pt>
                <c:pt idx="1">
                  <c:v>0.318</c:v>
                </c:pt>
                <c:pt idx="2" formatCode="0%">
                  <c:v>0.317</c:v>
                </c:pt>
                <c:pt idx="3" formatCode="0%">
                  <c:v>4.2000000000000003E-2</c:v>
                </c:pt>
              </c:numCache>
            </c:numRef>
          </c:val>
          <c:extLst>
            <c:ext xmlns:c16="http://schemas.microsoft.com/office/drawing/2014/chart" uri="{C3380CC4-5D6E-409C-BE32-E72D297353CC}">
              <c16:uniqueId val="{0000000A-F246-4ABA-8CD7-DEC4857561BC}"/>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6556-454C-B28F-E111C3E5C65D}"/>
              </c:ext>
            </c:extLst>
          </c:dPt>
          <c:dPt>
            <c:idx val="1"/>
            <c:bubble3D val="0"/>
            <c:spPr>
              <a:solidFill>
                <a:srgbClr val="222A30"/>
              </a:solidFill>
              <a:ln w="12700">
                <a:solidFill>
                  <a:srgbClr val="FFFFFF"/>
                </a:solidFill>
                <a:round/>
              </a:ln>
              <a:effectLst/>
            </c:spPr>
            <c:extLst>
              <c:ext xmlns:c16="http://schemas.microsoft.com/office/drawing/2014/chart" uri="{C3380CC4-5D6E-409C-BE32-E72D297353CC}">
                <c16:uniqueId val="{00000003-6556-454C-B28F-E111C3E5C65D}"/>
              </c:ext>
            </c:extLst>
          </c:dPt>
          <c:dPt>
            <c:idx val="2"/>
            <c:bubble3D val="0"/>
            <c:spPr>
              <a:solidFill>
                <a:srgbClr val="445460"/>
              </a:solidFill>
              <a:ln w="12700">
                <a:solidFill>
                  <a:srgbClr val="FFFFFF"/>
                </a:solidFill>
                <a:round/>
              </a:ln>
              <a:effectLst/>
            </c:spPr>
            <c:extLst>
              <c:ext xmlns:c16="http://schemas.microsoft.com/office/drawing/2014/chart" uri="{C3380CC4-5D6E-409C-BE32-E72D297353CC}">
                <c16:uniqueId val="{00000005-6556-454C-B28F-E111C3E5C65D}"/>
              </c:ext>
            </c:extLst>
          </c:dPt>
          <c:dPt>
            <c:idx val="3"/>
            <c:bubble3D val="0"/>
            <c:spPr>
              <a:solidFill>
                <a:srgbClr val="667E90"/>
              </a:solidFill>
              <a:ln w="12700">
                <a:solidFill>
                  <a:srgbClr val="FFFFFF"/>
                </a:solidFill>
                <a:round/>
              </a:ln>
              <a:effectLst/>
            </c:spPr>
            <c:extLst>
              <c:ext xmlns:c16="http://schemas.microsoft.com/office/drawing/2014/chart" uri="{C3380CC4-5D6E-409C-BE32-E72D297353CC}">
                <c16:uniqueId val="{00000007-6556-454C-B28F-E111C3E5C65D}"/>
              </c:ext>
            </c:extLst>
          </c:dPt>
          <c:dPt>
            <c:idx val="4"/>
            <c:bubble3D val="0"/>
            <c:spPr>
              <a:solidFill>
                <a:srgbClr val="7C99AE"/>
              </a:solidFill>
              <a:ln w="12700">
                <a:solidFill>
                  <a:srgbClr val="FFFFFF"/>
                </a:solidFill>
                <a:round/>
              </a:ln>
            </c:spPr>
            <c:extLst>
              <c:ext xmlns:c16="http://schemas.microsoft.com/office/drawing/2014/chart" uri="{C3380CC4-5D6E-409C-BE32-E72D297353CC}">
                <c16:uniqueId val="{00000009-6556-454C-B28F-E111C3E5C65D}"/>
              </c:ext>
            </c:extLst>
          </c:dPt>
          <c:dPt>
            <c:idx val="5"/>
            <c:bubble3D val="0"/>
            <c:spPr>
              <a:solidFill>
                <a:srgbClr val="999FA3"/>
              </a:solidFill>
              <a:ln w="12700">
                <a:solidFill>
                  <a:srgbClr val="FFFFFF"/>
                </a:solidFill>
                <a:round/>
              </a:ln>
            </c:spPr>
            <c:extLst>
              <c:ext xmlns:c16="http://schemas.microsoft.com/office/drawing/2014/chart" uri="{C3380CC4-5D6E-409C-BE32-E72D297353CC}">
                <c16:uniqueId val="{00000000-A31A-4F4D-9F39-969FB2A50E73}"/>
              </c:ext>
            </c:extLst>
          </c:dPt>
          <c:dLbls>
            <c:dLbl>
              <c:idx val="0"/>
              <c:layout>
                <c:manualLayout>
                  <c:x val="-0.4014262872617283"/>
                  <c:y val="0.17096588513531319"/>
                </c:manualLayout>
              </c:layout>
              <c:tx>
                <c:rich>
                  <a:bodyPr rot="0" vert="horz"/>
                  <a:lstStyle/>
                  <a:p>
                    <a:pPr>
                      <a:defRPr>
                        <a:solidFill>
                          <a:schemeClr val="tx1"/>
                        </a:solidFill>
                      </a:defRPr>
                    </a:pPr>
                    <a:r>
                      <a:rPr lang="en-US"/>
                      <a:t>23%</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6556-454C-B28F-E111C3E5C65D}"/>
                </c:ext>
              </c:extLst>
            </c:dLbl>
            <c:dLbl>
              <c:idx val="1"/>
              <c:layout>
                <c:manualLayout>
                  <c:x val="-0.26356686526451806"/>
                  <c:y val="-0.29119179688529345"/>
                </c:manualLayout>
              </c:layout>
              <c:tx>
                <c:rich>
                  <a:bodyPr rot="0" vert="horz"/>
                  <a:lstStyle/>
                  <a:p>
                    <a:pPr>
                      <a:defRPr>
                        <a:solidFill>
                          <a:srgbClr val="445460"/>
                        </a:solidFill>
                      </a:defRPr>
                    </a:pPr>
                    <a:r>
                      <a:rPr lang="en-US">
                        <a:solidFill>
                          <a:srgbClr val="445460"/>
                        </a:solidFill>
                      </a:rPr>
                      <a:t>23%</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6556-454C-B28F-E111C3E5C65D}"/>
                </c:ext>
              </c:extLst>
            </c:dLbl>
            <c:dLbl>
              <c:idx val="2"/>
              <c:layout>
                <c:manualLayout>
                  <c:x val="8.0699202371351322E-2"/>
                  <c:y val="-0.32936226909799993"/>
                </c:manualLayout>
              </c:layout>
              <c:tx>
                <c:rich>
                  <a:bodyPr/>
                  <a:lstStyle/>
                  <a:p>
                    <a:r>
                      <a:rPr lang="en-US"/>
                      <a:t>18%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556-454C-B28F-E111C3E5C65D}"/>
                </c:ext>
              </c:extLst>
            </c:dLbl>
            <c:dLbl>
              <c:idx val="3"/>
              <c:layout>
                <c:manualLayout>
                  <c:x val="0.35858770326018569"/>
                  <c:y val="-6.2252546180400013E-2"/>
                </c:manualLayout>
              </c:layout>
              <c:tx>
                <c:rich>
                  <a:bodyPr/>
                  <a:lstStyle/>
                  <a:p>
                    <a:r>
                      <a:rPr lang="en-US"/>
                      <a:t>17%</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556-454C-B28F-E111C3E5C65D}"/>
                </c:ext>
              </c:extLst>
            </c:dLbl>
            <c:dLbl>
              <c:idx val="4"/>
              <c:layout>
                <c:manualLayout>
                  <c:x val="0.24251246690622269"/>
                  <c:y val="0.20119889522780574"/>
                </c:manualLayout>
              </c:layout>
              <c:tx>
                <c:rich>
                  <a:bodyPr/>
                  <a:lstStyle/>
                  <a:p>
                    <a:r>
                      <a:rPr lang="en-US"/>
                      <a:t>13%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556-454C-B28F-E111C3E5C65D}"/>
                </c:ext>
              </c:extLst>
            </c:dLbl>
            <c:dLbl>
              <c:idx val="5"/>
              <c:layout>
                <c:manualLayout>
                  <c:x val="1.0250801921515102E-2"/>
                  <c:y val="0.35476437126142979"/>
                </c:manualLayout>
              </c:layout>
              <c:tx>
                <c:rich>
                  <a:bodyPr/>
                  <a:lstStyle/>
                  <a:p>
                    <a:r>
                      <a:rPr lang="en-US"/>
                      <a:t>6%</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31A-4F4D-9F39-969FB2A50E73}"/>
                </c:ext>
              </c:extLst>
            </c:dLbl>
            <c:dLbl>
              <c:idx val="6"/>
              <c:layout>
                <c:manualLayout>
                  <c:x val="0.11964394543977958"/>
                  <c:y val="0.1539179227384120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1A-4F4D-9F39-969FB2A50E73}"/>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Sheet1!$B$2:$B$7</c:f>
              <c:numCache>
                <c:formatCode>0.0%</c:formatCode>
                <c:ptCount val="6"/>
                <c:pt idx="0">
                  <c:v>0.22900000000000001</c:v>
                </c:pt>
                <c:pt idx="1">
                  <c:v>0.13300000000000001</c:v>
                </c:pt>
                <c:pt idx="2">
                  <c:v>0.16800000000000001</c:v>
                </c:pt>
                <c:pt idx="3">
                  <c:v>0.17799999999999999</c:v>
                </c:pt>
                <c:pt idx="4">
                  <c:v>6.0999999999999999E-2</c:v>
                </c:pt>
                <c:pt idx="5">
                  <c:v>0.23100000000000001</c:v>
                </c:pt>
              </c:numCache>
            </c:numRef>
          </c:val>
          <c:extLst>
            <c:ext xmlns:c16="http://schemas.microsoft.com/office/drawing/2014/chart" uri="{C3380CC4-5D6E-409C-BE32-E72D297353CC}">
              <c16:uniqueId val="{0000000A-6556-454C-B28F-E111C3E5C65D}"/>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453164900103478E-2"/>
          <c:y val="0.19907291876428992"/>
          <c:w val="0.98254683981280788"/>
          <c:h val="0.75198111478973695"/>
        </c:manualLayout>
      </c:layout>
      <c:barChart>
        <c:barDir val="col"/>
        <c:grouping val="clustered"/>
        <c:varyColors val="0"/>
        <c:ser>
          <c:idx val="0"/>
          <c:order val="0"/>
          <c:tx>
            <c:strRef>
              <c:f>Sheet1!$B$1</c:f>
              <c:strCache>
                <c:ptCount val="1"/>
                <c:pt idx="0">
                  <c:v>Staff nurse</c:v>
                </c:pt>
              </c:strCache>
            </c:strRef>
          </c:tx>
          <c:spPr>
            <a:solidFill>
              <a:srgbClr val="D6D9DA"/>
            </a:solidFill>
            <a:ln w="12700">
              <a:solidFill>
                <a:srgbClr val="FFFFFF"/>
              </a:solidFill>
              <a:miter lim="800000"/>
            </a:ln>
            <a:effectLst/>
          </c:spPr>
          <c:invertIfNegative val="0"/>
          <c:dLbls>
            <c:dLbl>
              <c:idx val="0"/>
              <c:tx>
                <c:rich>
                  <a:bodyPr/>
                  <a:lstStyle/>
                  <a:p>
                    <a:r>
                      <a:rPr lang="en-US"/>
                      <a:t>49%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6CA-4884-94A3-14E1768C531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0.49</c:v>
                </c:pt>
              </c:numCache>
            </c:numRef>
          </c:val>
          <c:extLst>
            <c:ext xmlns:c16="http://schemas.microsoft.com/office/drawing/2014/chart" uri="{C3380CC4-5D6E-409C-BE32-E72D297353CC}">
              <c16:uniqueId val="{00000001-C6CA-4884-94A3-14E1768C5317}"/>
            </c:ext>
          </c:extLst>
        </c:ser>
        <c:ser>
          <c:idx val="1"/>
          <c:order val="1"/>
          <c:tx>
            <c:strRef>
              <c:f>Sheet1!$C$1</c:f>
              <c:strCache>
                <c:ptCount val="1"/>
                <c:pt idx="0">
                  <c:v>A nursing home or long-term care facility</c:v>
                </c:pt>
              </c:strCache>
            </c:strRef>
          </c:tx>
          <c:spPr>
            <a:solidFill>
              <a:srgbClr val="7C99AE"/>
            </a:solidFill>
            <a:ln w="12700">
              <a:solidFill>
                <a:srgbClr val="FFFFFF"/>
              </a:solidFill>
              <a:miter lim="800000"/>
            </a:ln>
            <a:effectLst/>
          </c:spPr>
          <c:invertIfNegative val="0"/>
          <c:dLbls>
            <c:dLbl>
              <c:idx val="0"/>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6CA-4884-94A3-14E1768C531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0.17</c:v>
                </c:pt>
              </c:numCache>
            </c:numRef>
          </c:val>
          <c:extLst>
            <c:ext xmlns:c16="http://schemas.microsoft.com/office/drawing/2014/chart" uri="{C3380CC4-5D6E-409C-BE32-E72D297353CC}">
              <c16:uniqueId val="{00000003-C6CA-4884-94A3-14E1768C5317}"/>
            </c:ext>
          </c:extLst>
        </c:ser>
        <c:ser>
          <c:idx val="2"/>
          <c:order val="2"/>
          <c:tx>
            <c:strRef>
              <c:f>Sheet1!$D$1</c:f>
              <c:strCache>
                <c:ptCount val="1"/>
                <c:pt idx="0">
                  <c:v>A physician's office</c:v>
                </c:pt>
              </c:strCache>
            </c:strRef>
          </c:tx>
          <c:spPr>
            <a:solidFill>
              <a:srgbClr val="667E90"/>
            </a:solidFill>
            <a:ln w="12700">
              <a:solidFill>
                <a:srgbClr val="FFFFFF"/>
              </a:solidFill>
              <a:miter lim="800000"/>
            </a:ln>
            <a:effectLst/>
          </c:spPr>
          <c:invertIfNegative val="0"/>
          <c:dLbls>
            <c:dLbl>
              <c:idx val="0"/>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6CA-4884-94A3-14E1768C531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0.12</c:v>
                </c:pt>
              </c:numCache>
            </c:numRef>
          </c:val>
          <c:extLst>
            <c:ext xmlns:c16="http://schemas.microsoft.com/office/drawing/2014/chart" uri="{C3380CC4-5D6E-409C-BE32-E72D297353CC}">
              <c16:uniqueId val="{00000005-C6CA-4884-94A3-14E1768C5317}"/>
            </c:ext>
          </c:extLst>
        </c:ser>
        <c:ser>
          <c:idx val="3"/>
          <c:order val="3"/>
          <c:tx>
            <c:strRef>
              <c:f>Sheet1!$E$1</c:f>
              <c:strCache>
                <c:ptCount val="1"/>
                <c:pt idx="0">
                  <c:v>An outpatient surgery center</c:v>
                </c:pt>
              </c:strCache>
            </c:strRef>
          </c:tx>
          <c:spPr>
            <a:solidFill>
              <a:srgbClr val="445460"/>
            </a:solidFill>
            <a:ln w="12700">
              <a:solidFill>
                <a:srgbClr val="FFFFFF"/>
              </a:solidFill>
              <a:miter lim="800000"/>
            </a:ln>
            <a:effectLst/>
          </c:spPr>
          <c:invertIfNegative val="0"/>
          <c:dPt>
            <c:idx val="0"/>
            <c:invertIfNegative val="0"/>
            <c:bubble3D val="0"/>
            <c:extLst>
              <c:ext xmlns:c16="http://schemas.microsoft.com/office/drawing/2014/chart" uri="{C3380CC4-5D6E-409C-BE32-E72D297353CC}">
                <c16:uniqueId val="{00000006-C6CA-4884-94A3-14E1768C5317}"/>
              </c:ext>
            </c:extLst>
          </c:dPt>
          <c:dLbls>
            <c:dLbl>
              <c:idx val="0"/>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6CA-4884-94A3-14E1768C531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0.09</c:v>
                </c:pt>
              </c:numCache>
            </c:numRef>
          </c:val>
          <c:extLst>
            <c:ext xmlns:c16="http://schemas.microsoft.com/office/drawing/2014/chart" uri="{C3380CC4-5D6E-409C-BE32-E72D297353CC}">
              <c16:uniqueId val="{00000007-C6CA-4884-94A3-14E1768C5317}"/>
            </c:ext>
          </c:extLst>
        </c:ser>
        <c:ser>
          <c:idx val="4"/>
          <c:order val="4"/>
          <c:tx>
            <c:strRef>
              <c:f>Sheet1!$F$1</c:f>
              <c:strCache>
                <c:ptCount val="1"/>
                <c:pt idx="0">
                  <c:v>A home health agency</c:v>
                </c:pt>
              </c:strCache>
            </c:strRef>
          </c:tx>
          <c:spPr>
            <a:solidFill>
              <a:srgbClr val="222A30"/>
            </a:solidFill>
            <a:ln w="12700">
              <a:solidFill>
                <a:srgbClr val="FFFFFF"/>
              </a:solidFill>
              <a:miter lim="800000"/>
            </a:ln>
            <a:effectLst/>
          </c:spPr>
          <c:invertIfNegative val="0"/>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6CA-4884-94A3-14E1768C531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c:formatCode>
                <c:ptCount val="1"/>
                <c:pt idx="0">
                  <c:v>0.08</c:v>
                </c:pt>
              </c:numCache>
            </c:numRef>
          </c:val>
          <c:extLst xmlns:c15="http://schemas.microsoft.com/office/drawing/2012/chart">
            <c:ext xmlns:c16="http://schemas.microsoft.com/office/drawing/2014/chart" uri="{C3380CC4-5D6E-409C-BE32-E72D297353CC}">
              <c16:uniqueId val="{00000009-C6CA-4884-94A3-14E1768C5317}"/>
            </c:ext>
          </c:extLst>
        </c:ser>
        <c:ser>
          <c:idx val="5"/>
          <c:order val="5"/>
          <c:tx>
            <c:strRef>
              <c:f>Sheet1!$G$1</c:f>
              <c:strCache>
                <c:ptCount val="1"/>
                <c:pt idx="0">
                  <c:v>A hospice provider</c:v>
                </c:pt>
              </c:strCache>
            </c:strRef>
          </c:tx>
          <c:spPr>
            <a:solidFill>
              <a:srgbClr val="D6D9DA"/>
            </a:solidFill>
            <a:ln>
              <a:noFill/>
            </a:ln>
            <a:effectLst/>
          </c:spPr>
          <c:invertIfNegative val="0"/>
          <c:dLbls>
            <c:dLbl>
              <c:idx val="0"/>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6CA-4884-94A3-14E1768C531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0.0%</c:formatCode>
                <c:ptCount val="1"/>
                <c:pt idx="0">
                  <c:v>0.05</c:v>
                </c:pt>
              </c:numCache>
            </c:numRef>
          </c:val>
          <c:extLst>
            <c:ext xmlns:c16="http://schemas.microsoft.com/office/drawing/2014/chart" uri="{C3380CC4-5D6E-409C-BE32-E72D297353CC}">
              <c16:uniqueId val="{0000000B-C6CA-4884-94A3-14E1768C5317}"/>
            </c:ext>
          </c:extLst>
        </c:ser>
        <c:ser>
          <c:idx val="6"/>
          <c:order val="6"/>
          <c:tx>
            <c:strRef>
              <c:f>Sheet1!$H$1</c:f>
              <c:strCache>
                <c:ptCount val="1"/>
                <c:pt idx="0">
                  <c:v>A senior living organizations (such as assisted living)</c:v>
                </c:pt>
              </c:strCache>
            </c:strRef>
          </c:tx>
          <c:spPr>
            <a:solidFill>
              <a:schemeClr val="accent1">
                <a:lumMod val="60000"/>
              </a:schemeClr>
            </a:solidFill>
            <a:ln>
              <a:noFill/>
            </a:ln>
            <a:effectLst/>
          </c:spPr>
          <c:invertIfNegative val="0"/>
          <c:dLbls>
            <c:dLbl>
              <c:idx val="0"/>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6CA-4884-94A3-14E1768C531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0.0%</c:formatCode>
                <c:ptCount val="1"/>
                <c:pt idx="0">
                  <c:v>0.01</c:v>
                </c:pt>
              </c:numCache>
            </c:numRef>
          </c:val>
          <c:extLst>
            <c:ext xmlns:c16="http://schemas.microsoft.com/office/drawing/2014/chart" uri="{C3380CC4-5D6E-409C-BE32-E72D297353CC}">
              <c16:uniqueId val="{0000000D-C6CA-4884-94A3-14E1768C5317}"/>
            </c:ext>
          </c:extLst>
        </c:ser>
        <c:ser>
          <c:idx val="7"/>
          <c:order val="7"/>
          <c:tx>
            <c:strRef>
              <c:f>Sheet1!$I$1</c:f>
              <c:strCache>
                <c:ptCount val="1"/>
                <c:pt idx="0">
                  <c:v>Column1</c:v>
                </c:pt>
              </c:strCache>
            </c:strRef>
          </c:tx>
          <c:spPr>
            <a:solidFill>
              <a:schemeClr val="accent2">
                <a:lumMod val="60000"/>
              </a:schemeClr>
            </a:solidFill>
            <a:ln>
              <a:noFill/>
            </a:ln>
            <a:effectLst/>
          </c:spPr>
          <c:invertIfNegative val="0"/>
          <c:dLbls>
            <c:dLbl>
              <c:idx val="0"/>
              <c:layout>
                <c:manualLayout>
                  <c:x val="1.7529216856702241E-3"/>
                  <c:y val="7.918183798995608E-2"/>
                </c:manualLayout>
              </c:layout>
              <c:tx>
                <c:rich>
                  <a:bodyPr/>
                  <a:lstStyle/>
                  <a:p>
                    <a:fld id="{469BE1F0-9C65-4FAB-B76E-86D9D43308C0}" type="VALUE">
                      <a:rPr lang="en-US">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C6CA-4884-94A3-14E1768C531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c:formatCode>
                <c:ptCount val="1"/>
              </c:numCache>
            </c:numRef>
          </c:val>
          <c:extLst>
            <c:ext xmlns:c16="http://schemas.microsoft.com/office/drawing/2014/chart" uri="{C3380CC4-5D6E-409C-BE32-E72D297353CC}">
              <c16:uniqueId val="{0000000F-C6CA-4884-94A3-14E1768C5317}"/>
            </c:ext>
          </c:extLst>
        </c:ser>
        <c:dLbls>
          <c:dLblPos val="outEnd"/>
          <c:showLegendKey val="0"/>
          <c:showVal val="1"/>
          <c:showCatName val="0"/>
          <c:showSerName val="0"/>
          <c:showPercent val="0"/>
          <c:showBubbleSize val="0"/>
        </c:dLbls>
        <c:gapWidth val="100"/>
        <c:axId val="553888416"/>
        <c:axId val="553889400"/>
        <c:extLst/>
      </c:barChart>
      <c:catAx>
        <c:axId val="553888416"/>
        <c:scaling>
          <c:orientation val="minMax"/>
        </c:scaling>
        <c:delete val="1"/>
        <c:axPos val="b"/>
        <c:numFmt formatCode="General" sourceLinked="1"/>
        <c:majorTickMark val="none"/>
        <c:minorTickMark val="none"/>
        <c:tickLblPos val="nextTo"/>
        <c:crossAx val="553889400"/>
        <c:crosses val="autoZero"/>
        <c:auto val="1"/>
        <c:lblAlgn val="ctr"/>
        <c:lblOffset val="100"/>
        <c:noMultiLvlLbl val="0"/>
      </c:catAx>
      <c:valAx>
        <c:axId val="553889400"/>
        <c:scaling>
          <c:orientation val="minMax"/>
        </c:scaling>
        <c:delete val="1"/>
        <c:axPos val="l"/>
        <c:numFmt formatCode="0.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771812734459804"/>
          <c:y val="9.9941150861497408E-2"/>
          <c:w val="0.69180823195977592"/>
          <c:h val="0.87493061903661085"/>
        </c:manualLayout>
      </c:layout>
      <c:barChart>
        <c:barDir val="bar"/>
        <c:grouping val="clustered"/>
        <c:varyColors val="0"/>
        <c:ser>
          <c:idx val="0"/>
          <c:order val="0"/>
          <c:tx>
            <c:strRef>
              <c:f>Sheet1!$B$1</c:f>
              <c:strCache>
                <c:ptCount val="1"/>
                <c:pt idx="0">
                  <c:v>Oncology</c:v>
                </c:pt>
              </c:strCache>
            </c:strRef>
          </c:tx>
          <c:spPr>
            <a:solidFill>
              <a:srgbClr val="D6D9DA"/>
            </a:solidFill>
            <a:ln w="12700">
              <a:solidFill>
                <a:srgbClr val="FFFFFF"/>
              </a:solidFill>
              <a:miter lim="800000"/>
            </a:ln>
            <a:effectLst/>
          </c:spPr>
          <c:invertIfNegative val="0"/>
          <c:dLbls>
            <c:dLbl>
              <c:idx val="0"/>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245-4079-A210-F7C59A0FA4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0.02</c:v>
                </c:pt>
              </c:numCache>
            </c:numRef>
          </c:val>
          <c:extLst>
            <c:ext xmlns:c16="http://schemas.microsoft.com/office/drawing/2014/chart" uri="{C3380CC4-5D6E-409C-BE32-E72D297353CC}">
              <c16:uniqueId val="{00000001-D245-4079-A210-F7C59A0FA422}"/>
            </c:ext>
          </c:extLst>
        </c:ser>
        <c:ser>
          <c:idx val="1"/>
          <c:order val="1"/>
          <c:tx>
            <c:strRef>
              <c:f>Sheet1!$C$1</c:f>
              <c:strCache>
                <c:ptCount val="1"/>
                <c:pt idx="0">
                  <c:v>Emergency</c:v>
                </c:pt>
              </c:strCache>
            </c:strRef>
          </c:tx>
          <c:spPr>
            <a:solidFill>
              <a:srgbClr val="7C99AE"/>
            </a:solidFill>
            <a:ln w="12700">
              <a:solidFill>
                <a:srgbClr val="FFFFFF"/>
              </a:solidFill>
              <a:miter lim="800000"/>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245-4079-A210-F7C59A0FA4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0.04</c:v>
                </c:pt>
              </c:numCache>
            </c:numRef>
          </c:val>
          <c:extLst>
            <c:ext xmlns:c16="http://schemas.microsoft.com/office/drawing/2014/chart" uri="{C3380CC4-5D6E-409C-BE32-E72D297353CC}">
              <c16:uniqueId val="{00000003-D245-4079-A210-F7C59A0FA422}"/>
            </c:ext>
          </c:extLst>
        </c:ser>
        <c:ser>
          <c:idx val="2"/>
          <c:order val="2"/>
          <c:tx>
            <c:strRef>
              <c:f>Sheet1!$D$1</c:f>
              <c:strCache>
                <c:ptCount val="1"/>
                <c:pt idx="0">
                  <c:v>Pediatrics/neonatal</c:v>
                </c:pt>
              </c:strCache>
            </c:strRef>
          </c:tx>
          <c:spPr>
            <a:solidFill>
              <a:srgbClr val="667E90"/>
            </a:solidFill>
            <a:ln w="12700">
              <a:solidFill>
                <a:srgbClr val="FFFFFF"/>
              </a:solidFill>
              <a:miter lim="800000"/>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245-4079-A210-F7C59A0FA4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0.04</c:v>
                </c:pt>
              </c:numCache>
            </c:numRef>
          </c:val>
          <c:extLst>
            <c:ext xmlns:c16="http://schemas.microsoft.com/office/drawing/2014/chart" uri="{C3380CC4-5D6E-409C-BE32-E72D297353CC}">
              <c16:uniqueId val="{00000005-D245-4079-A210-F7C59A0FA422}"/>
            </c:ext>
          </c:extLst>
        </c:ser>
        <c:ser>
          <c:idx val="3"/>
          <c:order val="3"/>
          <c:tx>
            <c:strRef>
              <c:f>Sheet1!$E$1</c:f>
              <c:strCache>
                <c:ptCount val="1"/>
                <c:pt idx="0">
                  <c:v>Surgery</c:v>
                </c:pt>
              </c:strCache>
            </c:strRef>
          </c:tx>
          <c:spPr>
            <a:solidFill>
              <a:srgbClr val="445460"/>
            </a:solidFill>
            <a:ln w="12700">
              <a:solidFill>
                <a:srgbClr val="FFFFFF"/>
              </a:solidFill>
              <a:miter lim="800000"/>
            </a:ln>
            <a:effectLst/>
          </c:spPr>
          <c:invertIfNegative val="0"/>
          <c:dPt>
            <c:idx val="0"/>
            <c:invertIfNegative val="0"/>
            <c:bubble3D val="0"/>
            <c:extLst>
              <c:ext xmlns:c16="http://schemas.microsoft.com/office/drawing/2014/chart" uri="{C3380CC4-5D6E-409C-BE32-E72D297353CC}">
                <c16:uniqueId val="{00000006-D245-4079-A210-F7C59A0FA422}"/>
              </c:ext>
            </c:extLst>
          </c:dPt>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245-4079-A210-F7C59A0FA4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0.04</c:v>
                </c:pt>
              </c:numCache>
            </c:numRef>
          </c:val>
          <c:extLst>
            <c:ext xmlns:c16="http://schemas.microsoft.com/office/drawing/2014/chart" uri="{C3380CC4-5D6E-409C-BE32-E72D297353CC}">
              <c16:uniqueId val="{00000007-D245-4079-A210-F7C59A0FA422}"/>
            </c:ext>
          </c:extLst>
        </c:ser>
        <c:ser>
          <c:idx val="4"/>
          <c:order val="4"/>
          <c:tx>
            <c:strRef>
              <c:f>Sheet1!$F$1</c:f>
              <c:strCache>
                <c:ptCount val="1"/>
                <c:pt idx="0">
                  <c:v>Telemetry</c:v>
                </c:pt>
              </c:strCache>
            </c:strRef>
          </c:tx>
          <c:spPr>
            <a:solidFill>
              <a:srgbClr val="D6D9DA"/>
            </a:solidFill>
            <a:ln w="12700">
              <a:solidFill>
                <a:srgbClr val="FFFFFF"/>
              </a:solidFill>
              <a:miter lim="800000"/>
            </a:ln>
            <a:effectLst/>
          </c:spPr>
          <c:invertIfNegative val="0"/>
          <c:dLbls>
            <c:dLbl>
              <c:idx val="0"/>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245-4079-A210-F7C59A0FA4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c:formatCode>
                <c:ptCount val="1"/>
                <c:pt idx="0">
                  <c:v>0.05</c:v>
                </c:pt>
              </c:numCache>
            </c:numRef>
          </c:val>
          <c:extLst xmlns:c15="http://schemas.microsoft.com/office/drawing/2012/chart">
            <c:ext xmlns:c16="http://schemas.microsoft.com/office/drawing/2014/chart" uri="{C3380CC4-5D6E-409C-BE32-E72D297353CC}">
              <c16:uniqueId val="{00000009-D245-4079-A210-F7C59A0FA422}"/>
            </c:ext>
          </c:extLst>
        </c:ser>
        <c:ser>
          <c:idx val="5"/>
          <c:order val="5"/>
          <c:tx>
            <c:strRef>
              <c:f>Sheet1!$G$1</c:f>
              <c:strCache>
                <c:ptCount val="1"/>
                <c:pt idx="0">
                  <c:v>Administration (non-practicing RN)</c:v>
                </c:pt>
              </c:strCache>
            </c:strRef>
          </c:tx>
          <c:spPr>
            <a:solidFill>
              <a:srgbClr val="7C99AE"/>
            </a:solidFill>
            <a:ln>
              <a:noFill/>
            </a:ln>
            <a:effectLst/>
          </c:spPr>
          <c:invertIfNegative val="0"/>
          <c:dLbls>
            <c:dLbl>
              <c:idx val="0"/>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245-4079-A210-F7C59A0FA4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0.0%</c:formatCode>
                <c:ptCount val="1"/>
                <c:pt idx="0">
                  <c:v>0.12</c:v>
                </c:pt>
              </c:numCache>
            </c:numRef>
          </c:val>
          <c:extLst>
            <c:ext xmlns:c16="http://schemas.microsoft.com/office/drawing/2014/chart" uri="{C3380CC4-5D6E-409C-BE32-E72D297353CC}">
              <c16:uniqueId val="{0000000B-D245-4079-A210-F7C59A0FA422}"/>
            </c:ext>
          </c:extLst>
        </c:ser>
        <c:ser>
          <c:idx val="6"/>
          <c:order val="6"/>
          <c:tx>
            <c:strRef>
              <c:f>Sheet1!$H$1</c:f>
              <c:strCache>
                <c:ptCount val="1"/>
                <c:pt idx="0">
                  <c:v>Critical care/ICU</c:v>
                </c:pt>
              </c:strCache>
            </c:strRef>
          </c:tx>
          <c:spPr>
            <a:solidFill>
              <a:srgbClr val="667E90"/>
            </a:solidFill>
            <a:ln>
              <a:noFill/>
            </a:ln>
            <a:effectLst/>
          </c:spPr>
          <c:invertIfNegative val="0"/>
          <c:dLbls>
            <c:dLbl>
              <c:idx val="0"/>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245-4079-A210-F7C59A0FA4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0.0%</c:formatCode>
                <c:ptCount val="1"/>
                <c:pt idx="0">
                  <c:v>0.14000000000000001</c:v>
                </c:pt>
              </c:numCache>
            </c:numRef>
          </c:val>
          <c:extLst>
            <c:ext xmlns:c16="http://schemas.microsoft.com/office/drawing/2014/chart" uri="{C3380CC4-5D6E-409C-BE32-E72D297353CC}">
              <c16:uniqueId val="{0000000D-D245-4079-A210-F7C59A0FA422}"/>
            </c:ext>
          </c:extLst>
        </c:ser>
        <c:ser>
          <c:idx val="7"/>
          <c:order val="7"/>
          <c:tx>
            <c:strRef>
              <c:f>Sheet1!$I$1</c:f>
              <c:strCache>
                <c:ptCount val="1"/>
                <c:pt idx="0">
                  <c:v>General medical/surgical</c:v>
                </c:pt>
              </c:strCache>
            </c:strRef>
          </c:tx>
          <c:spPr>
            <a:solidFill>
              <a:srgbClr val="445460"/>
            </a:solidFill>
            <a:ln>
              <a:noFill/>
            </a:ln>
            <a:effectLst/>
          </c:spPr>
          <c:invertIfNegative val="0"/>
          <c:dLbls>
            <c:dLbl>
              <c:idx val="0"/>
              <c:tx>
                <c:rich>
                  <a:bodyPr/>
                  <a:lstStyle/>
                  <a:p>
                    <a:r>
                      <a:rPr lang="en-US"/>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245-4079-A210-F7C59A0FA4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0.0%</c:formatCode>
                <c:ptCount val="1"/>
                <c:pt idx="0">
                  <c:v>0.2</c:v>
                </c:pt>
              </c:numCache>
            </c:numRef>
          </c:val>
          <c:extLst>
            <c:ext xmlns:c16="http://schemas.microsoft.com/office/drawing/2014/chart" uri="{C3380CC4-5D6E-409C-BE32-E72D297353CC}">
              <c16:uniqueId val="{0000000F-D245-4079-A210-F7C59A0FA422}"/>
            </c:ext>
          </c:extLst>
        </c:ser>
        <c:ser>
          <c:idx val="8"/>
          <c:order val="8"/>
          <c:tx>
            <c:strRef>
              <c:f>Sheet1!$J$1</c:f>
              <c:strCache>
                <c:ptCount val="1"/>
                <c:pt idx="0">
                  <c:v>Other</c:v>
                </c:pt>
              </c:strCache>
            </c:strRef>
          </c:tx>
          <c:spPr>
            <a:solidFill>
              <a:srgbClr val="222A30"/>
            </a:solidFill>
            <a:ln>
              <a:noFill/>
            </a:ln>
            <a:effectLst/>
          </c:spPr>
          <c:invertIfNegative val="0"/>
          <c:dLbls>
            <c:dLbl>
              <c:idx val="0"/>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245-4079-A210-F7C59A0FA4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0.0%</c:formatCode>
                <c:ptCount val="1"/>
                <c:pt idx="0">
                  <c:v>0.37</c:v>
                </c:pt>
              </c:numCache>
            </c:numRef>
          </c:val>
          <c:extLst>
            <c:ext xmlns:c16="http://schemas.microsoft.com/office/drawing/2014/chart" uri="{C3380CC4-5D6E-409C-BE32-E72D297353CC}">
              <c16:uniqueId val="{00000011-D245-4079-A210-F7C59A0FA422}"/>
            </c:ext>
          </c:extLst>
        </c:ser>
        <c:dLbls>
          <c:dLblPos val="outEnd"/>
          <c:showLegendKey val="0"/>
          <c:showVal val="1"/>
          <c:showCatName val="0"/>
          <c:showSerName val="0"/>
          <c:showPercent val="0"/>
          <c:showBubbleSize val="0"/>
        </c:dLbls>
        <c:gapWidth val="100"/>
        <c:axId val="553888416"/>
        <c:axId val="553889400"/>
        <c:extLst/>
      </c:barChart>
      <c:catAx>
        <c:axId val="553888416"/>
        <c:scaling>
          <c:orientation val="minMax"/>
        </c:scaling>
        <c:delete val="1"/>
        <c:axPos val="l"/>
        <c:numFmt formatCode="General" sourceLinked="1"/>
        <c:majorTickMark val="none"/>
        <c:minorTickMark val="none"/>
        <c:tickLblPos val="nextTo"/>
        <c:crossAx val="553889400"/>
        <c:crosses val="autoZero"/>
        <c:auto val="1"/>
        <c:lblAlgn val="ctr"/>
        <c:lblOffset val="100"/>
        <c:noMultiLvlLbl val="0"/>
      </c:catAx>
      <c:valAx>
        <c:axId val="553889400"/>
        <c:scaling>
          <c:orientation val="minMax"/>
        </c:scaling>
        <c:delete val="1"/>
        <c:axPos val="b"/>
        <c:numFmt formatCode="0.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8813-446E-9AEA-3CA2C37A6BCE}"/>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8813-446E-9AEA-3CA2C37A6BCE}"/>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8813-446E-9AEA-3CA2C37A6BCE}"/>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8813-446E-9AEA-3CA2C37A6BCE}"/>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8813-446E-9AEA-3CA2C37A6BCE}"/>
              </c:ext>
            </c:extLst>
          </c:dPt>
          <c:dLbls>
            <c:dLbl>
              <c:idx val="0"/>
              <c:layout>
                <c:manualLayout>
                  <c:x val="-0.23414255976118692"/>
                  <c:y val="-2.2401346625776416E-2"/>
                </c:manualLayout>
              </c:layout>
              <c:tx>
                <c:rich>
                  <a:bodyPr rot="0" vert="horz"/>
                  <a:lstStyle/>
                  <a:p>
                    <a:pPr>
                      <a:defRPr>
                        <a:solidFill>
                          <a:schemeClr val="tx1"/>
                        </a:solidFill>
                      </a:defRPr>
                    </a:pPr>
                    <a:r>
                      <a:rPr lang="en-US"/>
                      <a:t>55%</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8813-446E-9AEA-3CA2C37A6BCE}"/>
                </c:ext>
              </c:extLst>
            </c:dLbl>
            <c:dLbl>
              <c:idx val="1"/>
              <c:layout>
                <c:manualLayout>
                  <c:x val="0.13446777269954319"/>
                  <c:y val="-3.6904268337592833E-2"/>
                </c:manualLayout>
              </c:layout>
              <c:tx>
                <c:rich>
                  <a:bodyPr/>
                  <a:lstStyle/>
                  <a:p>
                    <a:r>
                      <a:rPr lang="en-US"/>
                      <a:t>32%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813-446E-9AEA-3CA2C37A6BCE}"/>
                </c:ext>
              </c:extLst>
            </c:dLbl>
            <c:dLbl>
              <c:idx val="2"/>
              <c:layout>
                <c:manualLayout>
                  <c:x val="8.2157911400434422E-2"/>
                  <c:y val="0.1036103775662878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13-446E-9AEA-3CA2C37A6BCE}"/>
                </c:ext>
              </c:extLst>
            </c:dLbl>
            <c:dLbl>
              <c:idx val="3"/>
              <c:layout>
                <c:manualLayout>
                  <c:x val="2.5967668450483903E-2"/>
                  <c:y val="0.1188595036807102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13-446E-9AEA-3CA2C37A6BCE}"/>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Sheet1!$B$2:$B$5</c:f>
              <c:numCache>
                <c:formatCode>0.0%</c:formatCode>
                <c:ptCount val="4"/>
                <c:pt idx="0">
                  <c:v>0.55000000000000004</c:v>
                </c:pt>
                <c:pt idx="1">
                  <c:v>0.33</c:v>
                </c:pt>
                <c:pt idx="2" formatCode="0%">
                  <c:v>0.08</c:v>
                </c:pt>
                <c:pt idx="3" formatCode="0%">
                  <c:v>0.05</c:v>
                </c:pt>
              </c:numCache>
            </c:numRef>
          </c:val>
          <c:extLst>
            <c:ext xmlns:c16="http://schemas.microsoft.com/office/drawing/2014/chart" uri="{C3380CC4-5D6E-409C-BE32-E72D297353CC}">
              <c16:uniqueId val="{0000000A-8813-446E-9AEA-3CA2C37A6BCE}"/>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15E6-446F-B7A1-B3BB9A13D575}"/>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15E6-446F-B7A1-B3BB9A13D575}"/>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15E6-446F-B7A1-B3BB9A13D575}"/>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15E6-446F-B7A1-B3BB9A13D575}"/>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15E6-446F-B7A1-B3BB9A13D575}"/>
              </c:ext>
            </c:extLst>
          </c:dPt>
          <c:dPt>
            <c:idx val="5"/>
            <c:bubble3D val="0"/>
            <c:spPr>
              <a:solidFill>
                <a:srgbClr val="D6D9DA"/>
              </a:solidFill>
              <a:ln w="12700">
                <a:solidFill>
                  <a:srgbClr val="FFFFFF"/>
                </a:solidFill>
                <a:round/>
              </a:ln>
            </c:spPr>
            <c:extLst>
              <c:ext xmlns:c16="http://schemas.microsoft.com/office/drawing/2014/chart" uri="{C3380CC4-5D6E-409C-BE32-E72D297353CC}">
                <c16:uniqueId val="{0000000B-15E6-446F-B7A1-B3BB9A13D575}"/>
              </c:ext>
            </c:extLst>
          </c:dPt>
          <c:dLbls>
            <c:dLbl>
              <c:idx val="0"/>
              <c:delete val="1"/>
              <c:extLst>
                <c:ext xmlns:c15="http://schemas.microsoft.com/office/drawing/2012/chart" uri="{CE6537A1-D6FC-4f65-9D91-7224C49458BB}"/>
                <c:ext xmlns:c16="http://schemas.microsoft.com/office/drawing/2014/chart" uri="{C3380CC4-5D6E-409C-BE32-E72D297353CC}">
                  <c16:uniqueId val="{00000001-15E6-446F-B7A1-B3BB9A13D575}"/>
                </c:ext>
              </c:extLst>
            </c:dLbl>
            <c:dLbl>
              <c:idx val="1"/>
              <c:layout>
                <c:manualLayout>
                  <c:x val="-0.22629464645227765"/>
                  <c:y val="-8.9601928651379045E-2"/>
                </c:manualLayout>
              </c:layout>
              <c:tx>
                <c:rich>
                  <a:bodyPr/>
                  <a:lstStyle/>
                  <a:p>
                    <a:r>
                      <a:rPr lang="en-US"/>
                      <a:t>62%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5E6-446F-B7A1-B3BB9A13D575}"/>
                </c:ext>
              </c:extLst>
            </c:dLbl>
            <c:dLbl>
              <c:idx val="2"/>
              <c:layout>
                <c:manualLayout>
                  <c:x val="0.16271650985181194"/>
                  <c:y val="-3.6916716603808686E-2"/>
                </c:manualLayout>
              </c:layout>
              <c:tx>
                <c:rich>
                  <a:bodyPr/>
                  <a:lstStyle/>
                  <a:p>
                    <a:r>
                      <a:rPr lang="en-US"/>
                      <a:t>22%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5E6-446F-B7A1-B3BB9A13D575}"/>
                </c:ext>
              </c:extLst>
            </c:dLbl>
            <c:dLbl>
              <c:idx val="3"/>
              <c:layout>
                <c:manualLayout>
                  <c:x val="8.5510980349328122E-2"/>
                  <c:y val="9.2510673523817158E-2"/>
                </c:manualLayout>
              </c:layout>
              <c:tx>
                <c:rich>
                  <a:bodyPr/>
                  <a:lstStyle/>
                  <a:p>
                    <a:r>
                      <a:rPr lang="en-US"/>
                      <a:t>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5E6-446F-B7A1-B3BB9A13D575}"/>
                </c:ext>
              </c:extLst>
            </c:dLbl>
            <c:dLbl>
              <c:idx val="4"/>
              <c:tx>
                <c:rich>
                  <a:bodyPr/>
                  <a:lstStyle/>
                  <a:p>
                    <a:r>
                      <a:rPr lang="en-US"/>
                      <a:t>6%</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5E6-446F-B7A1-B3BB9A13D575}"/>
                </c:ext>
              </c:extLst>
            </c:dLbl>
            <c:dLbl>
              <c:idx val="5"/>
              <c:layout>
                <c:manualLayout>
                  <c:x val="9.851536101614702E-3"/>
                  <c:y val="7.7859064187755816E-2"/>
                </c:manualLayout>
              </c:layout>
              <c:tx>
                <c:rich>
                  <a:bodyPr rot="0" vert="horz"/>
                  <a:lstStyle/>
                  <a:p>
                    <a:pPr>
                      <a:defRPr>
                        <a:solidFill>
                          <a:srgbClr val="222A30"/>
                        </a:solidFill>
                      </a:defRPr>
                    </a:pPr>
                    <a:r>
                      <a:rPr lang="en-US">
                        <a:solidFill>
                          <a:srgbClr val="222A30"/>
                        </a:solidFill>
                      </a:rPr>
                      <a:t>2%</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B-15E6-446F-B7A1-B3BB9A13D575}"/>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Sheet1!$B$2:$B$7</c:f>
              <c:numCache>
                <c:formatCode>0.0%</c:formatCode>
                <c:ptCount val="6"/>
                <c:pt idx="0">
                  <c:v>0</c:v>
                </c:pt>
                <c:pt idx="1">
                  <c:v>0.62</c:v>
                </c:pt>
                <c:pt idx="2">
                  <c:v>0.22</c:v>
                </c:pt>
                <c:pt idx="3">
                  <c:v>0.09</c:v>
                </c:pt>
                <c:pt idx="4">
                  <c:v>0.06</c:v>
                </c:pt>
                <c:pt idx="5">
                  <c:v>0.02</c:v>
                </c:pt>
              </c:numCache>
            </c:numRef>
          </c:val>
          <c:extLst>
            <c:ext xmlns:c16="http://schemas.microsoft.com/office/drawing/2014/chart" uri="{C3380CC4-5D6E-409C-BE32-E72D297353CC}">
              <c16:uniqueId val="{0000000A-15E6-446F-B7A1-B3BB9A13D575}"/>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13042812731356"/>
          <c:y val="0.13034484931258072"/>
          <c:w val="0.98254683981280788"/>
          <c:h val="0.75198111478973695"/>
        </c:manualLayout>
      </c:layout>
      <c:pieChart>
        <c:varyColors val="1"/>
        <c:ser>
          <c:idx val="0"/>
          <c:order val="0"/>
          <c:tx>
            <c:strRef>
              <c:f>Sheet1!$B$1</c:f>
              <c:strCache>
                <c:ptCount val="1"/>
                <c:pt idx="0">
                  <c:v>Primary care</c:v>
                </c:pt>
              </c:strCache>
            </c:strRef>
          </c:tx>
          <c:spPr>
            <a:solidFill>
              <a:srgbClr val="D6D9DA"/>
            </a:solidFill>
            <a:ln w="12700">
              <a:solidFill>
                <a:srgbClr val="FFFFFF"/>
              </a:solidFill>
              <a:miter lim="800000"/>
            </a:ln>
          </c:spPr>
          <c:dPt>
            <c:idx val="0"/>
            <c:bubble3D val="0"/>
            <c:spPr>
              <a:solidFill>
                <a:srgbClr val="222A30"/>
              </a:solidFill>
              <a:ln w="12700">
                <a:solidFill>
                  <a:srgbClr val="FFFFFF"/>
                </a:solidFill>
                <a:miter lim="800000"/>
              </a:ln>
              <a:effectLst/>
            </c:spPr>
            <c:extLst>
              <c:ext xmlns:c16="http://schemas.microsoft.com/office/drawing/2014/chart" uri="{C3380CC4-5D6E-409C-BE32-E72D297353CC}">
                <c16:uniqueId val="{00000001-86C5-4CE2-ADAF-932194CF0F6F}"/>
              </c:ext>
            </c:extLst>
          </c:dPt>
          <c:dPt>
            <c:idx val="1"/>
            <c:bubble3D val="0"/>
            <c:spPr>
              <a:solidFill>
                <a:srgbClr val="445460"/>
              </a:solidFill>
              <a:ln w="12700">
                <a:solidFill>
                  <a:srgbClr val="FFFFFF"/>
                </a:solidFill>
                <a:miter lim="800000"/>
              </a:ln>
              <a:effectLst/>
            </c:spPr>
            <c:extLst>
              <c:ext xmlns:c16="http://schemas.microsoft.com/office/drawing/2014/chart" uri="{C3380CC4-5D6E-409C-BE32-E72D297353CC}">
                <c16:uniqueId val="{00000003-86C5-4CE2-ADAF-932194CF0F6F}"/>
              </c:ext>
            </c:extLst>
          </c:dPt>
          <c:dPt>
            <c:idx val="2"/>
            <c:bubble3D val="0"/>
            <c:spPr>
              <a:solidFill>
                <a:srgbClr val="667E90"/>
              </a:solidFill>
              <a:ln w="12700">
                <a:solidFill>
                  <a:srgbClr val="FFFFFF"/>
                </a:solidFill>
                <a:miter lim="800000"/>
              </a:ln>
              <a:effectLst/>
            </c:spPr>
            <c:extLst>
              <c:ext xmlns:c16="http://schemas.microsoft.com/office/drawing/2014/chart" uri="{C3380CC4-5D6E-409C-BE32-E72D297353CC}">
                <c16:uniqueId val="{00000005-86C5-4CE2-ADAF-932194CF0F6F}"/>
              </c:ext>
            </c:extLst>
          </c:dPt>
          <c:dPt>
            <c:idx val="3"/>
            <c:bubble3D val="0"/>
            <c:spPr>
              <a:solidFill>
                <a:srgbClr val="7C99AE"/>
              </a:solidFill>
              <a:ln w="12700">
                <a:solidFill>
                  <a:srgbClr val="FFFFFF"/>
                </a:solidFill>
                <a:miter lim="800000"/>
              </a:ln>
              <a:effectLst/>
            </c:spPr>
            <c:extLst>
              <c:ext xmlns:c16="http://schemas.microsoft.com/office/drawing/2014/chart" uri="{C3380CC4-5D6E-409C-BE32-E72D297353CC}">
                <c16:uniqueId val="{00000007-86C5-4CE2-ADAF-932194CF0F6F}"/>
              </c:ext>
            </c:extLst>
          </c:dPt>
          <c:dPt>
            <c:idx val="4"/>
            <c:bubble3D val="0"/>
            <c:spPr>
              <a:solidFill>
                <a:srgbClr val="D6D9DA"/>
              </a:solidFill>
              <a:ln w="12700">
                <a:solidFill>
                  <a:srgbClr val="FFFFFF"/>
                </a:solidFill>
                <a:miter lim="800000"/>
              </a:ln>
              <a:effectLst/>
            </c:spPr>
            <c:extLst>
              <c:ext xmlns:c16="http://schemas.microsoft.com/office/drawing/2014/chart" uri="{C3380CC4-5D6E-409C-BE32-E72D297353CC}">
                <c16:uniqueId val="{00000009-86C5-4CE2-ADAF-932194CF0F6F}"/>
              </c:ext>
            </c:extLst>
          </c:dPt>
          <c:dLbls>
            <c:dLbl>
              <c:idx val="0"/>
              <c:layout>
                <c:manualLayout>
                  <c:x val="-0.10550040769946871"/>
                  <c:y val="-8.8160896322830404E-2"/>
                </c:manualLayout>
              </c:layout>
              <c:tx>
                <c:rich>
                  <a:bodyPr/>
                  <a:lstStyle/>
                  <a:p>
                    <a:r>
                      <a:rPr lang="en-US">
                        <a:solidFill>
                          <a:schemeClr val="bg1"/>
                        </a:solidFill>
                      </a:rPr>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6C5-4CE2-ADAF-932194CF0F6F}"/>
                </c:ext>
              </c:extLst>
            </c:dLbl>
            <c:dLbl>
              <c:idx val="1"/>
              <c:layout>
                <c:manualLayout>
                  <c:x val="8.7431751980410186E-2"/>
                  <c:y val="-3.6219462702941109E-2"/>
                </c:manualLayout>
              </c:layout>
              <c:tx>
                <c:rich>
                  <a:bodyPr/>
                  <a:lstStyle/>
                  <a:p>
                    <a:r>
                      <a:rPr lang="en-US">
                        <a:solidFill>
                          <a:schemeClr val="bg1"/>
                        </a:solidFill>
                      </a:rPr>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6C5-4CE2-ADAF-932194CF0F6F}"/>
                </c:ext>
              </c:extLst>
            </c:dLbl>
            <c:dLbl>
              <c:idx val="2"/>
              <c:layout>
                <c:manualLayout>
                  <c:x val="5.0389574026092981E-2"/>
                  <c:y val="0.10812431549940978"/>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15%</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6C5-4CE2-ADAF-932194CF0F6F}"/>
                </c:ext>
              </c:extLst>
            </c:dLbl>
            <c:dLbl>
              <c:idx val="3"/>
              <c:layout>
                <c:manualLayout>
                  <c:x val="1.9739935389368104E-2"/>
                  <c:y val="0.11231609982450844"/>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6%</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6C5-4CE2-ADAF-932194CF0F6F}"/>
                </c:ext>
              </c:extLst>
            </c:dLbl>
            <c:dLbl>
              <c:idx val="4"/>
              <c:layout>
                <c:manualLayout>
                  <c:x val="4.3286705708172083E-3"/>
                  <c:y val="7.3840634364107052E-2"/>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6C5-4CE2-ADAF-932194CF0F6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Category 1</c:v>
                </c:pt>
                <c:pt idx="1">
                  <c:v>Category 2</c:v>
                </c:pt>
                <c:pt idx="2">
                  <c:v>Category 3</c:v>
                </c:pt>
              </c:strCache>
            </c:strRef>
          </c:cat>
          <c:val>
            <c:numRef>
              <c:f>Sheet1!$B$2:$B$5</c:f>
              <c:numCache>
                <c:formatCode>0.0%</c:formatCode>
                <c:ptCount val="4"/>
                <c:pt idx="0">
                  <c:v>0.59</c:v>
                </c:pt>
                <c:pt idx="1">
                  <c:v>0.2</c:v>
                </c:pt>
                <c:pt idx="2">
                  <c:v>0.15</c:v>
                </c:pt>
                <c:pt idx="3">
                  <c:v>0.06</c:v>
                </c:pt>
              </c:numCache>
            </c:numRef>
          </c:val>
          <c:extLst>
            <c:ext xmlns:c16="http://schemas.microsoft.com/office/drawing/2014/chart" uri="{C3380CC4-5D6E-409C-BE32-E72D297353CC}">
              <c16:uniqueId val="{0000000A-86C5-4CE2-ADAF-932194CF0F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626480318278791"/>
          <c:y val="0.21916492207208135"/>
          <c:w val="0.64373519681721214"/>
          <c:h val="0.75198111478973695"/>
        </c:manualLayout>
      </c:layout>
      <c:barChart>
        <c:barDir val="bar"/>
        <c:grouping val="clustered"/>
        <c:varyColors val="0"/>
        <c:ser>
          <c:idx val="0"/>
          <c:order val="0"/>
          <c:tx>
            <c:strRef>
              <c:f>Sheet1!$B$1</c:f>
              <c:strCache>
                <c:ptCount val="1"/>
                <c:pt idx="0">
                  <c:v>Fewer than 5 physicians</c:v>
                </c:pt>
              </c:strCache>
            </c:strRef>
          </c:tx>
          <c:spPr>
            <a:solidFill>
              <a:srgbClr val="D6D9DA"/>
            </a:solidFill>
            <a:ln w="12700">
              <a:solidFill>
                <a:srgbClr val="FFFFFF"/>
              </a:solidFill>
              <a:miter lim="800000"/>
            </a:ln>
            <a:effectLst/>
          </c:spPr>
          <c:invertIfNegative val="0"/>
          <c:dLbls>
            <c:dLbl>
              <c:idx val="0"/>
              <c:tx>
                <c:rich>
                  <a:bodyPr/>
                  <a:lstStyle/>
                  <a:p>
                    <a:r>
                      <a:rPr lang="en-US"/>
                      <a:t>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66-4854-997E-55DAABD5BF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0.35</c:v>
                </c:pt>
              </c:numCache>
            </c:numRef>
          </c:val>
          <c:extLst>
            <c:ext xmlns:c16="http://schemas.microsoft.com/office/drawing/2014/chart" uri="{C3380CC4-5D6E-409C-BE32-E72D297353CC}">
              <c16:uniqueId val="{00000001-2566-4854-997E-55DAABD5BF6C}"/>
            </c:ext>
          </c:extLst>
        </c:ser>
        <c:ser>
          <c:idx val="1"/>
          <c:order val="1"/>
          <c:tx>
            <c:strRef>
              <c:f>Sheet1!$C$1</c:f>
              <c:strCache>
                <c:ptCount val="1"/>
                <c:pt idx="0">
                  <c:v>5-10 physicians</c:v>
                </c:pt>
              </c:strCache>
            </c:strRef>
          </c:tx>
          <c:spPr>
            <a:solidFill>
              <a:srgbClr val="7C99AE"/>
            </a:solidFill>
            <a:ln w="12700">
              <a:solidFill>
                <a:srgbClr val="FFFFFF"/>
              </a:solidFill>
              <a:miter lim="800000"/>
            </a:ln>
            <a:effectLst/>
          </c:spPr>
          <c:invertIfNegative val="0"/>
          <c:dLbls>
            <c:dLbl>
              <c:idx val="0"/>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566-4854-997E-55DAABD5BF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7.0000000000000007E-2</c:v>
                </c:pt>
              </c:numCache>
            </c:numRef>
          </c:val>
          <c:extLst>
            <c:ext xmlns:c16="http://schemas.microsoft.com/office/drawing/2014/chart" uri="{C3380CC4-5D6E-409C-BE32-E72D297353CC}">
              <c16:uniqueId val="{00000003-2566-4854-997E-55DAABD5BF6C}"/>
            </c:ext>
          </c:extLst>
        </c:ser>
        <c:ser>
          <c:idx val="2"/>
          <c:order val="2"/>
          <c:tx>
            <c:strRef>
              <c:f>Sheet1!$D$1</c:f>
              <c:strCache>
                <c:ptCount val="1"/>
                <c:pt idx="0">
                  <c:v>11-25 physicians</c:v>
                </c:pt>
              </c:strCache>
            </c:strRef>
          </c:tx>
          <c:spPr>
            <a:solidFill>
              <a:srgbClr val="667E90"/>
            </a:solidFill>
            <a:ln w="12700">
              <a:solidFill>
                <a:srgbClr val="FFFFFF"/>
              </a:solidFill>
              <a:miter lim="800000"/>
            </a:ln>
            <a:effectLst/>
          </c:spPr>
          <c:invertIfNegative val="0"/>
          <c:dLbls>
            <c:dLbl>
              <c:idx val="0"/>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566-4854-997E-55DAABD5BF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0.06</c:v>
                </c:pt>
              </c:numCache>
            </c:numRef>
          </c:val>
          <c:extLst>
            <c:ext xmlns:c16="http://schemas.microsoft.com/office/drawing/2014/chart" uri="{C3380CC4-5D6E-409C-BE32-E72D297353CC}">
              <c16:uniqueId val="{00000005-2566-4854-997E-55DAABD5BF6C}"/>
            </c:ext>
          </c:extLst>
        </c:ser>
        <c:ser>
          <c:idx val="3"/>
          <c:order val="3"/>
          <c:tx>
            <c:strRef>
              <c:f>Sheet1!$E$1</c:f>
              <c:strCache>
                <c:ptCount val="1"/>
                <c:pt idx="0">
                  <c:v>26-50 physicians</c:v>
                </c:pt>
              </c:strCache>
            </c:strRef>
          </c:tx>
          <c:spPr>
            <a:solidFill>
              <a:srgbClr val="445460"/>
            </a:solidFill>
            <a:ln w="12700">
              <a:solidFill>
                <a:srgbClr val="FFFFFF"/>
              </a:solidFill>
              <a:miter lim="800000"/>
            </a:ln>
            <a:effectLst/>
          </c:spPr>
          <c:invertIfNegative val="0"/>
          <c:dPt>
            <c:idx val="0"/>
            <c:invertIfNegative val="0"/>
            <c:bubble3D val="0"/>
            <c:extLst>
              <c:ext xmlns:c16="http://schemas.microsoft.com/office/drawing/2014/chart" uri="{C3380CC4-5D6E-409C-BE32-E72D297353CC}">
                <c16:uniqueId val="{00000006-2566-4854-997E-55DAABD5BF6C}"/>
              </c:ext>
            </c:extLst>
          </c:dPt>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566-4854-997E-55DAABD5BF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0.08</c:v>
                </c:pt>
              </c:numCache>
            </c:numRef>
          </c:val>
          <c:extLst>
            <c:ext xmlns:c16="http://schemas.microsoft.com/office/drawing/2014/chart" uri="{C3380CC4-5D6E-409C-BE32-E72D297353CC}">
              <c16:uniqueId val="{00000007-2566-4854-997E-55DAABD5BF6C}"/>
            </c:ext>
          </c:extLst>
        </c:ser>
        <c:ser>
          <c:idx val="4"/>
          <c:order val="4"/>
          <c:tx>
            <c:strRef>
              <c:f>Sheet1!$F$1</c:f>
              <c:strCache>
                <c:ptCount val="1"/>
                <c:pt idx="0">
                  <c:v>51-100 physicians</c:v>
                </c:pt>
              </c:strCache>
            </c:strRef>
          </c:tx>
          <c:spPr>
            <a:solidFill>
              <a:srgbClr val="222A30"/>
            </a:solidFill>
            <a:ln w="12700">
              <a:solidFill>
                <a:srgbClr val="FFFFFF"/>
              </a:solidFill>
              <a:miter lim="800000"/>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566-4854-997E-55DAABD5BF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c:formatCode>
                <c:ptCount val="1"/>
                <c:pt idx="0">
                  <c:v>0.04</c:v>
                </c:pt>
              </c:numCache>
            </c:numRef>
          </c:val>
          <c:extLst xmlns:c15="http://schemas.microsoft.com/office/drawing/2012/chart">
            <c:ext xmlns:c16="http://schemas.microsoft.com/office/drawing/2014/chart" uri="{C3380CC4-5D6E-409C-BE32-E72D297353CC}">
              <c16:uniqueId val="{00000009-2566-4854-997E-55DAABD5BF6C}"/>
            </c:ext>
          </c:extLst>
        </c:ser>
        <c:ser>
          <c:idx val="5"/>
          <c:order val="5"/>
          <c:tx>
            <c:strRef>
              <c:f>Sheet1!$G$1</c:f>
              <c:strCache>
                <c:ptCount val="1"/>
                <c:pt idx="0">
                  <c:v>101-250 physicians</c:v>
                </c:pt>
              </c:strCache>
            </c:strRef>
          </c:tx>
          <c:spPr>
            <a:solidFill>
              <a:schemeClr val="accent6"/>
            </a:solidFill>
            <a:ln>
              <a:noFill/>
            </a:ln>
            <a:effectLst/>
          </c:spPr>
          <c:invertIfNegative val="0"/>
          <c:dLbls>
            <c:dLbl>
              <c:idx val="0"/>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566-4854-997E-55DAABD5BF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0.0%</c:formatCode>
                <c:ptCount val="1"/>
                <c:pt idx="0">
                  <c:v>0.17</c:v>
                </c:pt>
              </c:numCache>
            </c:numRef>
          </c:val>
          <c:extLst>
            <c:ext xmlns:c16="http://schemas.microsoft.com/office/drawing/2014/chart" uri="{C3380CC4-5D6E-409C-BE32-E72D297353CC}">
              <c16:uniqueId val="{0000000B-2566-4854-997E-55DAABD5BF6C}"/>
            </c:ext>
          </c:extLst>
        </c:ser>
        <c:ser>
          <c:idx val="6"/>
          <c:order val="6"/>
          <c:tx>
            <c:strRef>
              <c:f>Sheet1!$H$1</c:f>
              <c:strCache>
                <c:ptCount val="1"/>
                <c:pt idx="0">
                  <c:v>250+ physicians</c:v>
                </c:pt>
              </c:strCache>
            </c:strRef>
          </c:tx>
          <c:spPr>
            <a:solidFill>
              <a:schemeClr val="accent1">
                <a:lumMod val="60000"/>
              </a:schemeClr>
            </a:solidFill>
            <a:ln>
              <a:noFill/>
            </a:ln>
            <a:effectLst/>
          </c:spPr>
          <c:invertIfNegative val="0"/>
          <c:dLbls>
            <c:dLbl>
              <c:idx val="0"/>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566-4854-997E-55DAABD5BF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0.0%</c:formatCode>
                <c:ptCount val="1"/>
                <c:pt idx="0">
                  <c:v>0.23</c:v>
                </c:pt>
              </c:numCache>
            </c:numRef>
          </c:val>
          <c:extLst>
            <c:ext xmlns:c16="http://schemas.microsoft.com/office/drawing/2014/chart" uri="{C3380CC4-5D6E-409C-BE32-E72D297353CC}">
              <c16:uniqueId val="{0000000D-2566-4854-997E-55DAABD5BF6C}"/>
            </c:ext>
          </c:extLst>
        </c:ser>
        <c:dLbls>
          <c:dLblPos val="outEnd"/>
          <c:showLegendKey val="0"/>
          <c:showVal val="1"/>
          <c:showCatName val="0"/>
          <c:showSerName val="0"/>
          <c:showPercent val="0"/>
          <c:showBubbleSize val="0"/>
        </c:dLbls>
        <c:gapWidth val="100"/>
        <c:axId val="553888416"/>
        <c:axId val="553889400"/>
        <c:extLst/>
      </c:barChart>
      <c:catAx>
        <c:axId val="553888416"/>
        <c:scaling>
          <c:orientation val="minMax"/>
        </c:scaling>
        <c:delete val="1"/>
        <c:axPos val="l"/>
        <c:numFmt formatCode="General" sourceLinked="1"/>
        <c:majorTickMark val="none"/>
        <c:minorTickMark val="none"/>
        <c:tickLblPos val="nextTo"/>
        <c:crossAx val="553889400"/>
        <c:crosses val="autoZero"/>
        <c:auto val="1"/>
        <c:lblAlgn val="ctr"/>
        <c:lblOffset val="100"/>
        <c:noMultiLvlLbl val="0"/>
      </c:catAx>
      <c:valAx>
        <c:axId val="553889400"/>
        <c:scaling>
          <c:orientation val="minMax"/>
        </c:scaling>
        <c:delete val="1"/>
        <c:axPos val="b"/>
        <c:numFmt formatCode="0.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v>Series1</c:v>
          </c:tx>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0B11-490B-82A7-EC87A46E6548}"/>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0B11-490B-82A7-EC87A46E6548}"/>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0B11-490B-82A7-EC87A46E6548}"/>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0B11-490B-82A7-EC87A46E6548}"/>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0B11-490B-82A7-EC87A46E6548}"/>
              </c:ext>
            </c:extLst>
          </c:dPt>
          <c:dLbls>
            <c:dLbl>
              <c:idx val="0"/>
              <c:spPr>
                <a:noFill/>
                <a:ln>
                  <a:noFill/>
                </a:ln>
                <a:effectLst/>
              </c:spPr>
              <c:txPr>
                <a:bodyPr rot="0" vert="horz"/>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B11-490B-82A7-EC87A46E6548}"/>
                </c:ext>
              </c:extLst>
            </c:dLbl>
            <c:dLbl>
              <c:idx val="2"/>
              <c:layout>
                <c:manualLayout>
                  <c:x val="0.15585765496165643"/>
                  <c:y val="0.1784070758278502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11-490B-82A7-EC87A46E6548}"/>
                </c:ext>
              </c:extLst>
            </c:dLbl>
            <c:dLbl>
              <c:idx val="3"/>
              <c:layout>
                <c:manualLayout>
                  <c:x val="8.2392411961691045E-2"/>
                  <c:y val="0.150226728508251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11-490B-82A7-EC87A46E6548}"/>
                </c:ext>
              </c:extLst>
            </c:dLbl>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Sheet1!$B$2:$B$4</c:f>
              <c:numCache>
                <c:formatCode>0%</c:formatCode>
                <c:ptCount val="3"/>
                <c:pt idx="0">
                  <c:v>0.23</c:v>
                </c:pt>
                <c:pt idx="1">
                  <c:v>0.56000000000000005</c:v>
                </c:pt>
                <c:pt idx="2">
                  <c:v>0.21</c:v>
                </c:pt>
              </c:numCache>
            </c:numRef>
          </c:val>
          <c:extLst>
            <c:ext xmlns:c16="http://schemas.microsoft.com/office/drawing/2014/chart" uri="{C3380CC4-5D6E-409C-BE32-E72D297353CC}">
              <c16:uniqueId val="{0000000A-0B11-490B-82A7-EC87A46E6548}"/>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26800816564597"/>
          <c:y val="9.3105842921835172E-2"/>
          <c:w val="0.62513939924176143"/>
          <c:h val="0.87520739856702667"/>
        </c:manualLayout>
      </c:layout>
      <c:barChart>
        <c:barDir val="bar"/>
        <c:grouping val="clustered"/>
        <c:varyColors val="0"/>
        <c:ser>
          <c:idx val="0"/>
          <c:order val="0"/>
          <c:tx>
            <c:strRef>
              <c:f>Sheet1!$B$1</c:f>
              <c:strCache>
                <c:ptCount val="1"/>
                <c:pt idx="0">
                  <c:v>Less than 1 year</c:v>
                </c:pt>
              </c:strCache>
            </c:strRef>
          </c:tx>
          <c:spPr>
            <a:solidFill>
              <a:srgbClr val="D6D9DA"/>
            </a:solidFill>
            <a:ln w="12700">
              <a:solidFill>
                <a:srgbClr val="FFFFFF"/>
              </a:solidFill>
              <a:miter lim="800000"/>
            </a:ln>
            <a:effectLst/>
          </c:spPr>
          <c:invertIfNegative val="0"/>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DEAD-4595-B2E1-AB03D176FE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8.4000000000000005E-2</c:v>
                </c:pt>
              </c:numCache>
            </c:numRef>
          </c:val>
          <c:extLst>
            <c:ext xmlns:c16="http://schemas.microsoft.com/office/drawing/2014/chart" uri="{C3380CC4-5D6E-409C-BE32-E72D297353CC}">
              <c16:uniqueId val="{00000000-DEAD-4595-B2E1-AB03D176FEAA}"/>
            </c:ext>
          </c:extLst>
        </c:ser>
        <c:ser>
          <c:idx val="1"/>
          <c:order val="1"/>
          <c:tx>
            <c:strRef>
              <c:f>Sheet1!$C$1</c:f>
              <c:strCache>
                <c:ptCount val="1"/>
                <c:pt idx="0">
                  <c:v>1- 2 years</c:v>
                </c:pt>
              </c:strCache>
            </c:strRef>
          </c:tx>
          <c:spPr>
            <a:solidFill>
              <a:srgbClr val="7C99AE"/>
            </a:solidFill>
            <a:ln w="12700">
              <a:solidFill>
                <a:srgbClr val="FFFFFF"/>
              </a:solidFill>
              <a:miter lim="800000"/>
            </a:ln>
            <a:effectLst/>
          </c:spPr>
          <c:invertIfNegative val="0"/>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DEAD-4595-B2E1-AB03D176FE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0.08</c:v>
                </c:pt>
              </c:numCache>
            </c:numRef>
          </c:val>
          <c:extLst>
            <c:ext xmlns:c16="http://schemas.microsoft.com/office/drawing/2014/chart" uri="{C3380CC4-5D6E-409C-BE32-E72D297353CC}">
              <c16:uniqueId val="{00000001-DEAD-4595-B2E1-AB03D176FEAA}"/>
            </c:ext>
          </c:extLst>
        </c:ser>
        <c:ser>
          <c:idx val="2"/>
          <c:order val="2"/>
          <c:tx>
            <c:strRef>
              <c:f>Sheet1!$D$1</c:f>
              <c:strCache>
                <c:ptCount val="1"/>
                <c:pt idx="0">
                  <c:v>3-6 years</c:v>
                </c:pt>
              </c:strCache>
            </c:strRef>
          </c:tx>
          <c:spPr>
            <a:solidFill>
              <a:srgbClr val="667E90"/>
            </a:solidFill>
            <a:ln w="12700">
              <a:solidFill>
                <a:srgbClr val="FFFFFF"/>
              </a:solidFill>
              <a:miter lim="800000"/>
            </a:ln>
            <a:effectLst/>
          </c:spPr>
          <c:invertIfNegative val="0"/>
          <c:dLbls>
            <c:dLbl>
              <c:idx val="0"/>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DEAD-4595-B2E1-AB03D176FE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0.128</c:v>
                </c:pt>
              </c:numCache>
            </c:numRef>
          </c:val>
          <c:extLst>
            <c:ext xmlns:c16="http://schemas.microsoft.com/office/drawing/2014/chart" uri="{C3380CC4-5D6E-409C-BE32-E72D297353CC}">
              <c16:uniqueId val="{00000002-DEAD-4595-B2E1-AB03D176FEAA}"/>
            </c:ext>
          </c:extLst>
        </c:ser>
        <c:ser>
          <c:idx val="3"/>
          <c:order val="3"/>
          <c:tx>
            <c:strRef>
              <c:f>Sheet1!$E$1</c:f>
              <c:strCache>
                <c:ptCount val="1"/>
                <c:pt idx="0">
                  <c:v>7-10 years</c:v>
                </c:pt>
              </c:strCache>
            </c:strRef>
          </c:tx>
          <c:spPr>
            <a:solidFill>
              <a:srgbClr val="445460"/>
            </a:solidFill>
            <a:ln w="12700">
              <a:solidFill>
                <a:srgbClr val="FFFFFF"/>
              </a:solidFill>
              <a:miter lim="800000"/>
            </a:ln>
            <a:effectLst/>
          </c:spPr>
          <c:invertIfNegative val="0"/>
          <c:dPt>
            <c:idx val="0"/>
            <c:invertIfNegative val="0"/>
            <c:bubble3D val="0"/>
            <c:extLst>
              <c:ext xmlns:c16="http://schemas.microsoft.com/office/drawing/2014/chart" uri="{C3380CC4-5D6E-409C-BE32-E72D297353CC}">
                <c16:uniqueId val="{00000003-DEAD-4595-B2E1-AB03D176FEAA}"/>
              </c:ext>
            </c:extLst>
          </c:dPt>
          <c:dLbls>
            <c:dLbl>
              <c:idx val="0"/>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EAD-4595-B2E1-AB03D176FE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0.14599999999999999</c:v>
                </c:pt>
              </c:numCache>
            </c:numRef>
          </c:val>
          <c:extLst>
            <c:ext xmlns:c16="http://schemas.microsoft.com/office/drawing/2014/chart" uri="{C3380CC4-5D6E-409C-BE32-E72D297353CC}">
              <c16:uniqueId val="{00000004-DEAD-4595-B2E1-AB03D176FEAA}"/>
            </c:ext>
          </c:extLst>
        </c:ser>
        <c:ser>
          <c:idx val="4"/>
          <c:order val="4"/>
          <c:tx>
            <c:strRef>
              <c:f>Sheet1!$F$1</c:f>
              <c:strCache>
                <c:ptCount val="1"/>
                <c:pt idx="0">
                  <c:v>11-14 years</c:v>
                </c:pt>
              </c:strCache>
            </c:strRef>
          </c:tx>
          <c:spPr>
            <a:solidFill>
              <a:srgbClr val="222A30"/>
            </a:solidFill>
            <a:ln w="12700">
              <a:solidFill>
                <a:srgbClr val="FFFFFF"/>
              </a:solidFill>
              <a:miter lim="800000"/>
            </a:ln>
            <a:effectLst/>
          </c:spPr>
          <c:invertIfNegative val="0"/>
          <c:dLbls>
            <c:dLbl>
              <c:idx val="0"/>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EAD-4595-B2E1-AB03D176FE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c:formatCode>
                <c:ptCount val="1"/>
                <c:pt idx="0">
                  <c:v>0.11899999999999999</c:v>
                </c:pt>
              </c:numCache>
            </c:numRef>
          </c:val>
          <c:extLst xmlns:c15="http://schemas.microsoft.com/office/drawing/2012/chart">
            <c:ext xmlns:c16="http://schemas.microsoft.com/office/drawing/2014/chart" uri="{C3380CC4-5D6E-409C-BE32-E72D297353CC}">
              <c16:uniqueId val="{00000005-DEAD-4595-B2E1-AB03D176FEAA}"/>
            </c:ext>
          </c:extLst>
        </c:ser>
        <c:ser>
          <c:idx val="5"/>
          <c:order val="5"/>
          <c:tx>
            <c:strRef>
              <c:f>Sheet1!$G$1</c:f>
              <c:strCache>
                <c:ptCount val="1"/>
                <c:pt idx="0">
                  <c:v>15-18 years</c:v>
                </c:pt>
              </c:strCache>
            </c:strRef>
          </c:tx>
          <c:spPr>
            <a:solidFill>
              <a:schemeClr val="accent6"/>
            </a:solidFill>
            <a:ln>
              <a:noFill/>
            </a:ln>
            <a:effectLst/>
          </c:spPr>
          <c:invertIfNegative val="0"/>
          <c:dLbls>
            <c:dLbl>
              <c:idx val="0"/>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EAD-4595-B2E1-AB03D176FE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0.0%</c:formatCode>
                <c:ptCount val="1"/>
                <c:pt idx="0">
                  <c:v>0.10299999999999999</c:v>
                </c:pt>
              </c:numCache>
            </c:numRef>
          </c:val>
          <c:extLst>
            <c:ext xmlns:c16="http://schemas.microsoft.com/office/drawing/2014/chart" uri="{C3380CC4-5D6E-409C-BE32-E72D297353CC}">
              <c16:uniqueId val="{00000006-DEAD-4595-B2E1-AB03D176FEAA}"/>
            </c:ext>
          </c:extLst>
        </c:ser>
        <c:ser>
          <c:idx val="6"/>
          <c:order val="6"/>
          <c:tx>
            <c:strRef>
              <c:f>Sheet1!$H$1</c:f>
              <c:strCache>
                <c:ptCount val="1"/>
                <c:pt idx="0">
                  <c:v>19-22 years</c:v>
                </c:pt>
              </c:strCache>
            </c:strRef>
          </c:tx>
          <c:spPr>
            <a:solidFill>
              <a:schemeClr val="accent1">
                <a:lumMod val="60000"/>
              </a:schemeClr>
            </a:solidFill>
            <a:ln>
              <a:noFill/>
            </a:ln>
            <a:effectLst/>
          </c:spPr>
          <c:invertIfNegative val="0"/>
          <c:dLbls>
            <c:dLbl>
              <c:idx val="0"/>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EAD-4595-B2E1-AB03D176FE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0.0%</c:formatCode>
                <c:ptCount val="1"/>
                <c:pt idx="0">
                  <c:v>9.1999999999999998E-2</c:v>
                </c:pt>
              </c:numCache>
            </c:numRef>
          </c:val>
          <c:extLst>
            <c:ext xmlns:c16="http://schemas.microsoft.com/office/drawing/2014/chart" uri="{C3380CC4-5D6E-409C-BE32-E72D297353CC}">
              <c16:uniqueId val="{00000007-DEAD-4595-B2E1-AB03D176FEAA}"/>
            </c:ext>
          </c:extLst>
        </c:ser>
        <c:ser>
          <c:idx val="7"/>
          <c:order val="7"/>
          <c:tx>
            <c:strRef>
              <c:f>Sheet1!$I$1</c:f>
              <c:strCache>
                <c:ptCount val="1"/>
                <c:pt idx="0">
                  <c:v>23-26 years</c:v>
                </c:pt>
              </c:strCache>
            </c:strRef>
          </c:tx>
          <c:spPr>
            <a:solidFill>
              <a:schemeClr val="accent2">
                <a:lumMod val="60000"/>
              </a:schemeClr>
            </a:solidFill>
            <a:ln>
              <a:noFill/>
            </a:ln>
            <a:effectLst/>
          </c:spPr>
          <c:invertIfNegative val="0"/>
          <c:dLbls>
            <c:dLbl>
              <c:idx val="0"/>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EAD-4595-B2E1-AB03D176FE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0.0%</c:formatCode>
                <c:ptCount val="1"/>
                <c:pt idx="0">
                  <c:v>7.0000000000000007E-2</c:v>
                </c:pt>
              </c:numCache>
            </c:numRef>
          </c:val>
          <c:extLst>
            <c:ext xmlns:c16="http://schemas.microsoft.com/office/drawing/2014/chart" uri="{C3380CC4-5D6E-409C-BE32-E72D297353CC}">
              <c16:uniqueId val="{00000008-DEAD-4595-B2E1-AB03D176FEAA}"/>
            </c:ext>
          </c:extLst>
        </c:ser>
        <c:ser>
          <c:idx val="8"/>
          <c:order val="8"/>
          <c:tx>
            <c:strRef>
              <c:f>Sheet1!$J$1</c:f>
              <c:strCache>
                <c:ptCount val="1"/>
                <c:pt idx="0">
                  <c:v>27-30 years</c:v>
                </c:pt>
              </c:strCache>
            </c:strRef>
          </c:tx>
          <c:spPr>
            <a:solidFill>
              <a:schemeClr val="accent3">
                <a:lumMod val="60000"/>
              </a:schemeClr>
            </a:solidFill>
            <a:ln>
              <a:noFill/>
            </a:ln>
            <a:effectLst/>
          </c:spPr>
          <c:invertIfNegative val="0"/>
          <c:dLbls>
            <c:dLbl>
              <c:idx val="0"/>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EAD-4595-B2E1-AB03D176FE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0.0%</c:formatCode>
                <c:ptCount val="1"/>
                <c:pt idx="0">
                  <c:v>5.2999999999999999E-2</c:v>
                </c:pt>
              </c:numCache>
            </c:numRef>
          </c:val>
          <c:extLst>
            <c:ext xmlns:c16="http://schemas.microsoft.com/office/drawing/2014/chart" uri="{C3380CC4-5D6E-409C-BE32-E72D297353CC}">
              <c16:uniqueId val="{00000009-DEAD-4595-B2E1-AB03D176FEAA}"/>
            </c:ext>
          </c:extLst>
        </c:ser>
        <c:ser>
          <c:idx val="9"/>
          <c:order val="9"/>
          <c:tx>
            <c:strRef>
              <c:f>Sheet1!$K$1</c:f>
              <c:strCache>
                <c:ptCount val="1"/>
                <c:pt idx="0">
                  <c:v>30+ years</c:v>
                </c:pt>
              </c:strCache>
            </c:strRef>
          </c:tx>
          <c:spPr>
            <a:solidFill>
              <a:schemeClr val="accent4">
                <a:lumMod val="60000"/>
              </a:schemeClr>
            </a:solidFill>
            <a:ln>
              <a:noFill/>
            </a:ln>
            <a:effectLst/>
          </c:spPr>
          <c:invertIfNegative val="0"/>
          <c:dLbls>
            <c:dLbl>
              <c:idx val="0"/>
              <c:tx>
                <c:rich>
                  <a:bodyPr/>
                  <a:lstStyle/>
                  <a:p>
                    <a:r>
                      <a:rPr lang="en-US" b="1"/>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EAD-4595-B2E1-AB03D176FE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Sheet1!$K$2</c:f>
              <c:numCache>
                <c:formatCode>0.0%</c:formatCode>
                <c:ptCount val="1"/>
                <c:pt idx="0">
                  <c:v>0.125</c:v>
                </c:pt>
              </c:numCache>
            </c:numRef>
          </c:val>
          <c:extLst>
            <c:ext xmlns:c16="http://schemas.microsoft.com/office/drawing/2014/chart" uri="{C3380CC4-5D6E-409C-BE32-E72D297353CC}">
              <c16:uniqueId val="{0000000B-DEAD-4595-B2E1-AB03D176FEAA}"/>
            </c:ext>
          </c:extLst>
        </c:ser>
        <c:dLbls>
          <c:dLblPos val="outEnd"/>
          <c:showLegendKey val="0"/>
          <c:showVal val="1"/>
          <c:showCatName val="0"/>
          <c:showSerName val="0"/>
          <c:showPercent val="0"/>
          <c:showBubbleSize val="0"/>
        </c:dLbls>
        <c:gapWidth val="100"/>
        <c:axId val="553888416"/>
        <c:axId val="553889400"/>
        <c:extLst/>
      </c:barChart>
      <c:catAx>
        <c:axId val="553888416"/>
        <c:scaling>
          <c:orientation val="minMax"/>
        </c:scaling>
        <c:delete val="1"/>
        <c:axPos val="l"/>
        <c:numFmt formatCode="General" sourceLinked="1"/>
        <c:majorTickMark val="none"/>
        <c:minorTickMark val="none"/>
        <c:tickLblPos val="nextTo"/>
        <c:crossAx val="553889400"/>
        <c:crosses val="autoZero"/>
        <c:auto val="1"/>
        <c:lblAlgn val="ctr"/>
        <c:lblOffset val="100"/>
        <c:noMultiLvlLbl val="0"/>
      </c:catAx>
      <c:valAx>
        <c:axId val="553889400"/>
        <c:scaling>
          <c:orientation val="minMax"/>
        </c:scaling>
        <c:delete val="1"/>
        <c:axPos val="b"/>
        <c:numFmt formatCode="0.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13042812731356"/>
          <c:y val="0.13034484931258072"/>
          <c:w val="0.98254683981280788"/>
          <c:h val="0.75198111478973695"/>
        </c:manualLayout>
      </c:layout>
      <c:pieChart>
        <c:varyColors val="1"/>
        <c:ser>
          <c:idx val="0"/>
          <c:order val="0"/>
          <c:tx>
            <c:strRef>
              <c:f>Sheet1!$B$1</c:f>
              <c:strCache>
                <c:ptCount val="1"/>
                <c:pt idx="0">
                  <c:v>Primary care</c:v>
                </c:pt>
              </c:strCache>
            </c:strRef>
          </c:tx>
          <c:spPr>
            <a:solidFill>
              <a:srgbClr val="D6D9DA"/>
            </a:solidFill>
            <a:ln w="12700">
              <a:solidFill>
                <a:srgbClr val="FFFFFF"/>
              </a:solidFill>
              <a:miter lim="800000"/>
            </a:ln>
          </c:spPr>
          <c:dPt>
            <c:idx val="0"/>
            <c:bubble3D val="0"/>
            <c:spPr>
              <a:solidFill>
                <a:srgbClr val="222A30"/>
              </a:solidFill>
              <a:ln w="12700">
                <a:solidFill>
                  <a:srgbClr val="FFFFFF"/>
                </a:solidFill>
                <a:miter lim="800000"/>
              </a:ln>
              <a:effectLst/>
            </c:spPr>
            <c:extLst>
              <c:ext xmlns:c16="http://schemas.microsoft.com/office/drawing/2014/chart" uri="{C3380CC4-5D6E-409C-BE32-E72D297353CC}">
                <c16:uniqueId val="{00000001-F9A6-441C-B173-3EA32C6E0F48}"/>
              </c:ext>
            </c:extLst>
          </c:dPt>
          <c:dPt>
            <c:idx val="1"/>
            <c:bubble3D val="0"/>
            <c:spPr>
              <a:solidFill>
                <a:srgbClr val="445460"/>
              </a:solidFill>
              <a:ln w="12700">
                <a:solidFill>
                  <a:srgbClr val="FFFFFF"/>
                </a:solidFill>
                <a:miter lim="800000"/>
              </a:ln>
              <a:effectLst/>
            </c:spPr>
            <c:extLst>
              <c:ext xmlns:c16="http://schemas.microsoft.com/office/drawing/2014/chart" uri="{C3380CC4-5D6E-409C-BE32-E72D297353CC}">
                <c16:uniqueId val="{00000003-F9A6-441C-B173-3EA32C6E0F48}"/>
              </c:ext>
            </c:extLst>
          </c:dPt>
          <c:dPt>
            <c:idx val="2"/>
            <c:bubble3D val="0"/>
            <c:spPr>
              <a:solidFill>
                <a:srgbClr val="667E90"/>
              </a:solidFill>
              <a:ln w="12700">
                <a:solidFill>
                  <a:srgbClr val="FFFFFF"/>
                </a:solidFill>
                <a:miter lim="800000"/>
              </a:ln>
              <a:effectLst/>
            </c:spPr>
            <c:extLst>
              <c:ext xmlns:c16="http://schemas.microsoft.com/office/drawing/2014/chart" uri="{C3380CC4-5D6E-409C-BE32-E72D297353CC}">
                <c16:uniqueId val="{00000005-F9A6-441C-B173-3EA32C6E0F48}"/>
              </c:ext>
            </c:extLst>
          </c:dPt>
          <c:dPt>
            <c:idx val="3"/>
            <c:bubble3D val="0"/>
            <c:spPr>
              <a:solidFill>
                <a:srgbClr val="7C99AE"/>
              </a:solidFill>
              <a:ln w="12700">
                <a:solidFill>
                  <a:srgbClr val="FFFFFF"/>
                </a:solidFill>
                <a:miter lim="800000"/>
              </a:ln>
              <a:effectLst/>
            </c:spPr>
            <c:extLst>
              <c:ext xmlns:c16="http://schemas.microsoft.com/office/drawing/2014/chart" uri="{C3380CC4-5D6E-409C-BE32-E72D297353CC}">
                <c16:uniqueId val="{00000007-F9A6-441C-B173-3EA32C6E0F48}"/>
              </c:ext>
            </c:extLst>
          </c:dPt>
          <c:dPt>
            <c:idx val="4"/>
            <c:bubble3D val="0"/>
            <c:spPr>
              <a:solidFill>
                <a:srgbClr val="D6D9DA"/>
              </a:solidFill>
              <a:ln w="12700">
                <a:solidFill>
                  <a:srgbClr val="FFFFFF"/>
                </a:solidFill>
                <a:miter lim="800000"/>
              </a:ln>
              <a:effectLst/>
            </c:spPr>
            <c:extLst>
              <c:ext xmlns:c16="http://schemas.microsoft.com/office/drawing/2014/chart" uri="{C3380CC4-5D6E-409C-BE32-E72D297353CC}">
                <c16:uniqueId val="{00000009-F9A6-441C-B173-3EA32C6E0F48}"/>
              </c:ext>
            </c:extLst>
          </c:dPt>
          <c:dLbls>
            <c:dLbl>
              <c:idx val="0"/>
              <c:layout>
                <c:manualLayout>
                  <c:x val="-0.17869086091143918"/>
                  <c:y val="7.1875573312677132E-2"/>
                </c:manualLayout>
              </c:layout>
              <c:tx>
                <c:rich>
                  <a:bodyPr/>
                  <a:lstStyle/>
                  <a:p>
                    <a:r>
                      <a:rPr lang="en-US">
                        <a:solidFill>
                          <a:srgbClr val="445460"/>
                        </a:solidFill>
                      </a:rPr>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9A6-441C-B173-3EA32C6E0F48}"/>
                </c:ext>
              </c:extLst>
            </c:dLbl>
            <c:dLbl>
              <c:idx val="1"/>
              <c:layout>
                <c:manualLayout>
                  <c:x val="-0.23746269665824185"/>
                  <c:y val="-0.16330724741349126"/>
                </c:manualLayout>
              </c:layout>
              <c:tx>
                <c:rich>
                  <a:bodyPr/>
                  <a:lstStyle/>
                  <a:p>
                    <a:r>
                      <a:rPr lang="en-US">
                        <a:solidFill>
                          <a:schemeClr val="bg1"/>
                        </a:solidFill>
                      </a:rPr>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9A6-441C-B173-3EA32C6E0F48}"/>
                </c:ext>
              </c:extLst>
            </c:dLbl>
            <c:dLbl>
              <c:idx val="2"/>
              <c:layout>
                <c:manualLayout>
                  <c:x val="-1.7445545308757388E-2"/>
                  <c:y val="-0.17800740140875085"/>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16%</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9A6-441C-B173-3EA32C6E0F48}"/>
                </c:ext>
              </c:extLst>
            </c:dLbl>
            <c:dLbl>
              <c:idx val="3"/>
              <c:layout>
                <c:manualLayout>
                  <c:x val="0.24466691002597715"/>
                  <c:y val="4.0561350710767875E-3"/>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11%</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9A6-441C-B173-3EA32C6E0F48}"/>
                </c:ext>
              </c:extLst>
            </c:dLbl>
            <c:dLbl>
              <c:idx val="4"/>
              <c:layout>
                <c:manualLayout>
                  <c:x val="0.18105707806619026"/>
                  <c:y val="0.23858405898889418"/>
                </c:manualLayout>
              </c:layout>
              <c:tx>
                <c:rich>
                  <a:bodyPr/>
                  <a:lstStyle/>
                  <a:p>
                    <a:r>
                      <a:rPr lang="en-US">
                        <a:solidFill>
                          <a:schemeClr val="tx2"/>
                        </a:solidFill>
                      </a:rPr>
                      <a:t>29%</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9A6-441C-B173-3EA32C6E0F4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10+ years</c:v>
                </c:pt>
                <c:pt idx="1">
                  <c:v>7-9 years</c:v>
                </c:pt>
                <c:pt idx="2">
                  <c:v>4-6 years</c:v>
                </c:pt>
                <c:pt idx="3">
                  <c:v>1-3 years</c:v>
                </c:pt>
                <c:pt idx="4">
                  <c:v>Less than one year</c:v>
                </c:pt>
              </c:strCache>
            </c:strRef>
          </c:cat>
          <c:val>
            <c:numRef>
              <c:f>Sheet1!$B$2:$B$6</c:f>
              <c:numCache>
                <c:formatCode>0.00%</c:formatCode>
                <c:ptCount val="5"/>
                <c:pt idx="0">
                  <c:v>0.29299999999999998</c:v>
                </c:pt>
                <c:pt idx="1">
                  <c:v>0.105</c:v>
                </c:pt>
                <c:pt idx="2">
                  <c:v>0.16200000000000001</c:v>
                </c:pt>
                <c:pt idx="3">
                  <c:v>0.26900000000000002</c:v>
                </c:pt>
                <c:pt idx="4">
                  <c:v>0.17100000000000001</c:v>
                </c:pt>
              </c:numCache>
            </c:numRef>
          </c:val>
          <c:extLst>
            <c:ext xmlns:c16="http://schemas.microsoft.com/office/drawing/2014/chart" uri="{C3380CC4-5D6E-409C-BE32-E72D297353CC}">
              <c16:uniqueId val="{0000000A-F9A6-441C-B173-3EA32C6E0F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13042812731356"/>
          <c:y val="0.13034484931258072"/>
          <c:w val="0.98254683981280788"/>
          <c:h val="0.75198111478973695"/>
        </c:manualLayout>
      </c:layout>
      <c:pieChart>
        <c:varyColors val="1"/>
        <c:ser>
          <c:idx val="0"/>
          <c:order val="0"/>
          <c:tx>
            <c:strRef>
              <c:f>Sheet1!$B$1</c:f>
              <c:strCache>
                <c:ptCount val="1"/>
                <c:pt idx="0">
                  <c:v>Primary care</c:v>
                </c:pt>
              </c:strCache>
            </c:strRef>
          </c:tx>
          <c:spPr>
            <a:solidFill>
              <a:srgbClr val="D6D9DA"/>
            </a:solidFill>
            <a:ln w="12700">
              <a:solidFill>
                <a:srgbClr val="FFFFFF"/>
              </a:solidFill>
              <a:miter lim="800000"/>
            </a:ln>
          </c:spPr>
          <c:dPt>
            <c:idx val="0"/>
            <c:bubble3D val="0"/>
            <c:spPr>
              <a:solidFill>
                <a:srgbClr val="E5E5E5"/>
              </a:solidFill>
              <a:ln w="12700">
                <a:solidFill>
                  <a:srgbClr val="FFFFFF"/>
                </a:solidFill>
                <a:miter lim="800000"/>
              </a:ln>
              <a:effectLst/>
            </c:spPr>
            <c:extLst>
              <c:ext xmlns:c16="http://schemas.microsoft.com/office/drawing/2014/chart" uri="{C3380CC4-5D6E-409C-BE32-E72D297353CC}">
                <c16:uniqueId val="{00000001-F9A6-441C-B173-3EA32C6E0F48}"/>
              </c:ext>
            </c:extLst>
          </c:dPt>
          <c:dPt>
            <c:idx val="1"/>
            <c:bubble3D val="0"/>
            <c:spPr>
              <a:solidFill>
                <a:srgbClr val="D6D9DA"/>
              </a:solidFill>
              <a:ln w="12700">
                <a:solidFill>
                  <a:srgbClr val="FFFFFF"/>
                </a:solidFill>
                <a:miter lim="800000"/>
              </a:ln>
              <a:effectLst/>
            </c:spPr>
            <c:extLst>
              <c:ext xmlns:c16="http://schemas.microsoft.com/office/drawing/2014/chart" uri="{C3380CC4-5D6E-409C-BE32-E72D297353CC}">
                <c16:uniqueId val="{00000003-F9A6-441C-B173-3EA32C6E0F48}"/>
              </c:ext>
            </c:extLst>
          </c:dPt>
          <c:dPt>
            <c:idx val="2"/>
            <c:bubble3D val="0"/>
            <c:spPr>
              <a:solidFill>
                <a:srgbClr val="999FA3"/>
              </a:solidFill>
              <a:ln w="12700">
                <a:solidFill>
                  <a:srgbClr val="FFFFFF"/>
                </a:solidFill>
                <a:miter lim="800000"/>
              </a:ln>
              <a:effectLst/>
            </c:spPr>
            <c:extLst>
              <c:ext xmlns:c16="http://schemas.microsoft.com/office/drawing/2014/chart" uri="{C3380CC4-5D6E-409C-BE32-E72D297353CC}">
                <c16:uniqueId val="{00000005-F9A6-441C-B173-3EA32C6E0F48}"/>
              </c:ext>
            </c:extLst>
          </c:dPt>
          <c:dPt>
            <c:idx val="3"/>
            <c:bubble3D val="0"/>
            <c:spPr>
              <a:solidFill>
                <a:srgbClr val="7C99AE"/>
              </a:solidFill>
              <a:ln w="12700">
                <a:solidFill>
                  <a:srgbClr val="FFFFFF"/>
                </a:solidFill>
                <a:miter lim="800000"/>
              </a:ln>
              <a:effectLst/>
            </c:spPr>
            <c:extLst>
              <c:ext xmlns:c16="http://schemas.microsoft.com/office/drawing/2014/chart" uri="{C3380CC4-5D6E-409C-BE32-E72D297353CC}">
                <c16:uniqueId val="{00000007-F9A6-441C-B173-3EA32C6E0F48}"/>
              </c:ext>
            </c:extLst>
          </c:dPt>
          <c:dPt>
            <c:idx val="4"/>
            <c:bubble3D val="0"/>
            <c:spPr>
              <a:solidFill>
                <a:srgbClr val="667E90"/>
              </a:solidFill>
              <a:ln w="12700">
                <a:solidFill>
                  <a:srgbClr val="FFFFFF"/>
                </a:solidFill>
                <a:miter lim="800000"/>
              </a:ln>
              <a:effectLst/>
            </c:spPr>
            <c:extLst>
              <c:ext xmlns:c16="http://schemas.microsoft.com/office/drawing/2014/chart" uri="{C3380CC4-5D6E-409C-BE32-E72D297353CC}">
                <c16:uniqueId val="{00000009-F9A6-441C-B173-3EA32C6E0F48}"/>
              </c:ext>
            </c:extLst>
          </c:dPt>
          <c:dPt>
            <c:idx val="5"/>
            <c:bubble3D val="0"/>
            <c:spPr>
              <a:solidFill>
                <a:srgbClr val="445460"/>
              </a:solidFill>
              <a:ln w="12700">
                <a:solidFill>
                  <a:srgbClr val="FFFFFF"/>
                </a:solidFill>
                <a:miter lim="800000"/>
              </a:ln>
              <a:effectLst/>
            </c:spPr>
            <c:extLst>
              <c:ext xmlns:c16="http://schemas.microsoft.com/office/drawing/2014/chart" uri="{C3380CC4-5D6E-409C-BE32-E72D297353CC}">
                <c16:uniqueId val="{0000000C-C560-4A61-A3C7-F66399CF6068}"/>
              </c:ext>
            </c:extLst>
          </c:dPt>
          <c:dPt>
            <c:idx val="6"/>
            <c:bubble3D val="0"/>
            <c:spPr>
              <a:solidFill>
                <a:srgbClr val="222A30"/>
              </a:solidFill>
              <a:ln w="12700">
                <a:solidFill>
                  <a:srgbClr val="FFFFFF"/>
                </a:solidFill>
                <a:miter lim="800000"/>
              </a:ln>
              <a:effectLst/>
            </c:spPr>
            <c:extLst>
              <c:ext xmlns:c16="http://schemas.microsoft.com/office/drawing/2014/chart" uri="{C3380CC4-5D6E-409C-BE32-E72D297353CC}">
                <c16:uniqueId val="{0000000B-C560-4A61-A3C7-F66399CF6068}"/>
              </c:ext>
            </c:extLst>
          </c:dPt>
          <c:dLbls>
            <c:dLbl>
              <c:idx val="0"/>
              <c:layout>
                <c:manualLayout>
                  <c:x val="-1.80287361710041E-2"/>
                  <c:y val="0.11423816821619376"/>
                </c:manualLayout>
              </c:layout>
              <c:tx>
                <c:rich>
                  <a:bodyPr/>
                  <a:lstStyle/>
                  <a:p>
                    <a:r>
                      <a:rPr lang="en-US">
                        <a:solidFill>
                          <a:srgbClr val="445460"/>
                        </a:solidFill>
                      </a:rPr>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9A6-441C-B173-3EA32C6E0F48}"/>
                </c:ext>
              </c:extLst>
            </c:dLbl>
            <c:dLbl>
              <c:idx val="1"/>
              <c:layout>
                <c:manualLayout>
                  <c:x val="-4.8238416408396094E-2"/>
                  <c:y val="0.1240323408576665"/>
                </c:manualLayout>
              </c:layout>
              <c:tx>
                <c:rich>
                  <a:bodyPr rot="0" spcFirstLastPara="1" vertOverflow="ellipsis" vert="horz" wrap="square" lIns="38100" tIns="19050" rIns="38100" bIns="19050" anchor="ctr" anchorCtr="1">
                    <a:spAutoFit/>
                  </a:bodyPr>
                  <a:lstStyle/>
                  <a:p>
                    <a:pPr>
                      <a:defRPr sz="900" b="1" i="0" u="none" strike="noStrike" kern="1200" baseline="0">
                        <a:solidFill>
                          <a:srgbClr val="445460"/>
                        </a:solidFill>
                        <a:latin typeface="+mn-lt"/>
                        <a:ea typeface="+mn-ea"/>
                        <a:cs typeface="+mn-cs"/>
                      </a:defRPr>
                    </a:pPr>
                    <a:r>
                      <a:rPr lang="en-US">
                        <a:solidFill>
                          <a:srgbClr val="445460"/>
                        </a:solidFill>
                      </a:rPr>
                      <a:t>27%</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4454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9A6-441C-B173-3EA32C6E0F48}"/>
                </c:ext>
              </c:extLst>
            </c:dLbl>
            <c:dLbl>
              <c:idx val="2"/>
              <c:layout>
                <c:manualLayout>
                  <c:x val="-6.9214452169564317E-2"/>
                  <c:y val="6.247957663079879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10%</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9A6-441C-B173-3EA32C6E0F48}"/>
                </c:ext>
              </c:extLst>
            </c:dLbl>
            <c:dLbl>
              <c:idx val="3"/>
              <c:layout>
                <c:manualLayout>
                  <c:x val="-8.3797878332245626E-2"/>
                  <c:y val="-9.522214831827315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21%</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9A6-441C-B173-3EA32C6E0F48}"/>
                </c:ext>
              </c:extLst>
            </c:dLbl>
            <c:dLbl>
              <c:idx val="4"/>
              <c:layout>
                <c:manualLayout>
                  <c:x val="7.5847141303533481E-4"/>
                  <c:y val="-0.16257639209160807"/>
                </c:manualLayout>
              </c:layout>
              <c:tx>
                <c:rich>
                  <a:bodyPr/>
                  <a:lstStyle/>
                  <a:p>
                    <a:r>
                      <a:rPr lang="en-US">
                        <a:solidFill>
                          <a:schemeClr val="tx2"/>
                        </a:solidFill>
                      </a:rPr>
                      <a:t>11%</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9A6-441C-B173-3EA32C6E0F48}"/>
                </c:ext>
              </c:extLst>
            </c:dLbl>
            <c:dLbl>
              <c:idx val="5"/>
              <c:layout>
                <c:manualLayout>
                  <c:x val="9.4108928920574014E-2"/>
                  <c:y val="-7.0599097084296084E-2"/>
                </c:manualLayout>
              </c:layout>
              <c:tx>
                <c:rich>
                  <a:bodyPr/>
                  <a:lstStyle/>
                  <a:p>
                    <a:r>
                      <a:rPr lang="en-US">
                        <a:solidFill>
                          <a:schemeClr val="bg1"/>
                        </a:solidFill>
                      </a:rPr>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560-4A61-A3C7-F66399CF6068}"/>
                </c:ext>
              </c:extLst>
            </c:dLbl>
            <c:dLbl>
              <c:idx val="6"/>
              <c:layout>
                <c:manualLayout>
                  <c:x val="6.9450666255851418E-2"/>
                  <c:y val="0.13957707113242226"/>
                </c:manualLayout>
              </c:layout>
              <c:tx>
                <c:rich>
                  <a:bodyPr/>
                  <a:lstStyle/>
                  <a:p>
                    <a:r>
                      <a:rPr lang="en-US">
                        <a:solidFill>
                          <a:schemeClr val="bg1"/>
                        </a:solidFill>
                      </a:rPr>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560-4A61-A3C7-F66399CF606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Definitely leaving</c:v>
                </c:pt>
                <c:pt idx="1">
                  <c:v>Very likely to leave</c:v>
                </c:pt>
                <c:pt idx="2">
                  <c:v>Somewhat likely to leave</c:v>
                </c:pt>
                <c:pt idx="3">
                  <c:v>Neutral/undecided</c:v>
                </c:pt>
                <c:pt idx="4">
                  <c:v>Somewhat unlikely to leave</c:v>
                </c:pt>
                <c:pt idx="5">
                  <c:v>Very unlikely to leave</c:v>
                </c:pt>
                <c:pt idx="6">
                  <c:v>Definitely not leaving</c:v>
                </c:pt>
              </c:strCache>
            </c:strRef>
          </c:cat>
          <c:val>
            <c:numRef>
              <c:f>Sheet1!$B$2:$B$8</c:f>
              <c:numCache>
                <c:formatCode>0.00%</c:formatCode>
                <c:ptCount val="7"/>
                <c:pt idx="0">
                  <c:v>0.05</c:v>
                </c:pt>
                <c:pt idx="1">
                  <c:v>8.4000000000000005E-2</c:v>
                </c:pt>
                <c:pt idx="2">
                  <c:v>0.10199999999999999</c:v>
                </c:pt>
                <c:pt idx="3">
                  <c:v>0.21199999999999999</c:v>
                </c:pt>
                <c:pt idx="4">
                  <c:v>0.105</c:v>
                </c:pt>
                <c:pt idx="5">
                  <c:v>0.25600000000000001</c:v>
                </c:pt>
                <c:pt idx="6">
                  <c:v>0.191</c:v>
                </c:pt>
              </c:numCache>
            </c:numRef>
          </c:val>
          <c:extLst>
            <c:ext xmlns:c16="http://schemas.microsoft.com/office/drawing/2014/chart" uri="{C3380CC4-5D6E-409C-BE32-E72D297353CC}">
              <c16:uniqueId val="{0000000A-F9A6-441C-B173-3EA32C6E0F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7995545223274"/>
          <c:y val="2.1092389350550822E-3"/>
          <c:w val="0.79836755263776094"/>
          <c:h val="0.94171699267354647"/>
        </c:manualLayout>
      </c:layout>
      <c:barChart>
        <c:barDir val="bar"/>
        <c:grouping val="clustered"/>
        <c:varyColors val="0"/>
        <c:ser>
          <c:idx val="0"/>
          <c:order val="0"/>
          <c:tx>
            <c:strRef>
              <c:f>Sheet1!$B$1</c:f>
              <c:strCache>
                <c:ptCount val="1"/>
                <c:pt idx="0">
                  <c:v>Definitely not leaving</c:v>
                </c:pt>
              </c:strCache>
            </c:strRef>
          </c:tx>
          <c:spPr>
            <a:solidFill>
              <a:srgbClr val="667E90"/>
            </a:solidFill>
            <a:ln w="12700">
              <a:solidFill>
                <a:srgbClr val="FFFFFF"/>
              </a:solidFill>
              <a:miter lim="800000"/>
            </a:ln>
            <a:effectLst/>
          </c:spPr>
          <c:invertIfNegative val="0"/>
          <c:dPt>
            <c:idx val="0"/>
            <c:invertIfNegative val="0"/>
            <c:bubble3D val="0"/>
            <c:extLst>
              <c:ext xmlns:c16="http://schemas.microsoft.com/office/drawing/2014/chart" uri="{C3380CC4-5D6E-409C-BE32-E72D297353CC}">
                <c16:uniqueId val="{00000024-FBC9-4194-A1F5-83BDCD3B0105}"/>
              </c:ext>
            </c:extLst>
          </c:dPt>
          <c:dPt>
            <c:idx val="1"/>
            <c:invertIfNegative val="0"/>
            <c:bubble3D val="0"/>
            <c:extLst>
              <c:ext xmlns:c16="http://schemas.microsoft.com/office/drawing/2014/chart" uri="{C3380CC4-5D6E-409C-BE32-E72D297353CC}">
                <c16:uniqueId val="{00000020-FBC9-4194-A1F5-83BDCD3B0105}"/>
              </c:ext>
            </c:extLst>
          </c:dPt>
          <c:dPt>
            <c:idx val="2"/>
            <c:invertIfNegative val="0"/>
            <c:bubble3D val="0"/>
            <c:extLst>
              <c:ext xmlns:c16="http://schemas.microsoft.com/office/drawing/2014/chart" uri="{C3380CC4-5D6E-409C-BE32-E72D297353CC}">
                <c16:uniqueId val="{00000019-FBC9-4194-A1F5-83BDCD3B0105}"/>
              </c:ext>
            </c:extLst>
          </c:dPt>
          <c:dPt>
            <c:idx val="3"/>
            <c:invertIfNegative val="0"/>
            <c:bubble3D val="0"/>
            <c:extLst>
              <c:ext xmlns:c16="http://schemas.microsoft.com/office/drawing/2014/chart" uri="{C3380CC4-5D6E-409C-BE32-E72D297353CC}">
                <c16:uniqueId val="{00000012-FBC9-4194-A1F5-83BDCD3B0105}"/>
              </c:ext>
            </c:extLst>
          </c:dPt>
          <c:dLbls>
            <c:dLbl>
              <c:idx val="0"/>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FBC9-4194-A1F5-83BDCD3B0105}"/>
                </c:ext>
              </c:extLst>
            </c:dLbl>
            <c:dLbl>
              <c:idx val="1"/>
              <c:tx>
                <c:rich>
                  <a:bodyPr/>
                  <a:lstStyle/>
                  <a:p>
                    <a:r>
                      <a:rPr lang="en-US"/>
                      <a:t>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FBC9-4194-A1F5-83BDCD3B0105}"/>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FBC9-4194-A1F5-83BDCD3B0105}"/>
                </c:ext>
              </c:extLst>
            </c:dLbl>
            <c:dLbl>
              <c:idx val="3"/>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BC9-4194-A1F5-83BDCD3B0105}"/>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LPN</c:v>
                </c:pt>
                <c:pt idx="1">
                  <c:v>Physician</c:v>
                </c:pt>
                <c:pt idx="2">
                  <c:v>RN</c:v>
                </c:pt>
                <c:pt idx="3">
                  <c:v>APRN</c:v>
                </c:pt>
              </c:strCache>
            </c:strRef>
          </c:cat>
          <c:val>
            <c:numRef>
              <c:f>Sheet1!$B$2:$B$5</c:f>
              <c:numCache>
                <c:formatCode>0.00%</c:formatCode>
                <c:ptCount val="4"/>
                <c:pt idx="0">
                  <c:v>0.1321</c:v>
                </c:pt>
                <c:pt idx="1">
                  <c:v>0.26719999999999999</c:v>
                </c:pt>
                <c:pt idx="2">
                  <c:v>0.13450000000000001</c:v>
                </c:pt>
                <c:pt idx="3">
                  <c:v>0.18179999999999999</c:v>
                </c:pt>
              </c:numCache>
            </c:numRef>
          </c:val>
          <c:extLst>
            <c:ext xmlns:c16="http://schemas.microsoft.com/office/drawing/2014/chart" uri="{C3380CC4-5D6E-409C-BE32-E72D297353CC}">
              <c16:uniqueId val="{00000000-FBC9-4194-A1F5-83BDCD3B0105}"/>
            </c:ext>
          </c:extLst>
        </c:ser>
        <c:ser>
          <c:idx val="1"/>
          <c:order val="1"/>
          <c:tx>
            <c:strRef>
              <c:f>Sheet1!$C$1</c:f>
              <c:strCache>
                <c:ptCount val="1"/>
                <c:pt idx="0">
                  <c:v>Very unlikely to leave</c:v>
                </c:pt>
              </c:strCache>
            </c:strRef>
          </c:tx>
          <c:spPr>
            <a:solidFill>
              <a:srgbClr val="445460"/>
            </a:solidFill>
            <a:ln w="12700">
              <a:solidFill>
                <a:srgbClr val="FFFFFF"/>
              </a:solidFill>
              <a:miter lim="800000"/>
            </a:ln>
            <a:effectLst/>
          </c:spPr>
          <c:invertIfNegative val="0"/>
          <c:dPt>
            <c:idx val="0"/>
            <c:invertIfNegative val="0"/>
            <c:bubble3D val="0"/>
            <c:extLst>
              <c:ext xmlns:c16="http://schemas.microsoft.com/office/drawing/2014/chart" uri="{C3380CC4-5D6E-409C-BE32-E72D297353CC}">
                <c16:uniqueId val="{00000027-FBC9-4194-A1F5-83BDCD3B0105}"/>
              </c:ext>
            </c:extLst>
          </c:dPt>
          <c:dPt>
            <c:idx val="1"/>
            <c:invertIfNegative val="0"/>
            <c:bubble3D val="0"/>
            <c:extLst>
              <c:ext xmlns:c16="http://schemas.microsoft.com/office/drawing/2014/chart" uri="{C3380CC4-5D6E-409C-BE32-E72D297353CC}">
                <c16:uniqueId val="{0000001F-FBC9-4194-A1F5-83BDCD3B0105}"/>
              </c:ext>
            </c:extLst>
          </c:dPt>
          <c:dPt>
            <c:idx val="2"/>
            <c:invertIfNegative val="0"/>
            <c:bubble3D val="0"/>
            <c:extLst>
              <c:ext xmlns:c16="http://schemas.microsoft.com/office/drawing/2014/chart" uri="{C3380CC4-5D6E-409C-BE32-E72D297353CC}">
                <c16:uniqueId val="{00000018-FBC9-4194-A1F5-83BDCD3B0105}"/>
              </c:ext>
            </c:extLst>
          </c:dPt>
          <c:dPt>
            <c:idx val="3"/>
            <c:invertIfNegative val="0"/>
            <c:bubble3D val="0"/>
            <c:extLst>
              <c:ext xmlns:c16="http://schemas.microsoft.com/office/drawing/2014/chart" uri="{C3380CC4-5D6E-409C-BE32-E72D297353CC}">
                <c16:uniqueId val="{00000011-FBC9-4194-A1F5-83BDCD3B0105}"/>
              </c:ext>
            </c:extLst>
          </c:dPt>
          <c:dLbls>
            <c:dLbl>
              <c:idx val="0"/>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FBC9-4194-A1F5-83BDCD3B0105}"/>
                </c:ext>
              </c:extLst>
            </c:dLbl>
            <c:dLbl>
              <c:idx val="1"/>
              <c:tx>
                <c:rich>
                  <a:bodyPr/>
                  <a:lstStyle/>
                  <a:p>
                    <a:r>
                      <a:rPr lang="en-US"/>
                      <a:t>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FBC9-4194-A1F5-83BDCD3B0105}"/>
                </c:ext>
              </c:extLst>
            </c:dLbl>
            <c:dLbl>
              <c:idx val="2"/>
              <c:tx>
                <c:rich>
                  <a:bodyPr/>
                  <a:lstStyle/>
                  <a:p>
                    <a:r>
                      <a:rPr lang="en-US"/>
                      <a:t>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FBC9-4194-A1F5-83BDCD3B0105}"/>
                </c:ext>
              </c:extLst>
            </c:dLbl>
            <c:dLbl>
              <c:idx val="3"/>
              <c:tx>
                <c:rich>
                  <a:bodyPr/>
                  <a:lstStyle/>
                  <a:p>
                    <a:r>
                      <a:rPr lang="en-US"/>
                      <a:t>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BC9-4194-A1F5-83BDCD3B0105}"/>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LPN</c:v>
                </c:pt>
                <c:pt idx="1">
                  <c:v>Physician</c:v>
                </c:pt>
                <c:pt idx="2">
                  <c:v>RN</c:v>
                </c:pt>
                <c:pt idx="3">
                  <c:v>APRN</c:v>
                </c:pt>
              </c:strCache>
            </c:strRef>
          </c:cat>
          <c:val>
            <c:numRef>
              <c:f>Sheet1!$C$2:$C$5</c:f>
              <c:numCache>
                <c:formatCode>0.00%</c:formatCode>
                <c:ptCount val="4"/>
                <c:pt idx="0">
                  <c:v>0.20749999999999999</c:v>
                </c:pt>
                <c:pt idx="1">
                  <c:v>0.36209999999999998</c:v>
                </c:pt>
                <c:pt idx="2">
                  <c:v>0.23680000000000001</c:v>
                </c:pt>
                <c:pt idx="3">
                  <c:v>0.2727</c:v>
                </c:pt>
              </c:numCache>
            </c:numRef>
          </c:val>
          <c:extLst>
            <c:ext xmlns:c16="http://schemas.microsoft.com/office/drawing/2014/chart" uri="{C3380CC4-5D6E-409C-BE32-E72D297353CC}">
              <c16:uniqueId val="{00000001-FBC9-4194-A1F5-83BDCD3B0105}"/>
            </c:ext>
          </c:extLst>
        </c:ser>
        <c:ser>
          <c:idx val="2"/>
          <c:order val="2"/>
          <c:tx>
            <c:strRef>
              <c:f>Sheet1!$D$1</c:f>
              <c:strCache>
                <c:ptCount val="1"/>
                <c:pt idx="0">
                  <c:v>Somewhat unlikely to leave</c:v>
                </c:pt>
              </c:strCache>
            </c:strRef>
          </c:tx>
          <c:spPr>
            <a:solidFill>
              <a:srgbClr val="222A30"/>
            </a:solidFill>
            <a:ln w="12700">
              <a:solidFill>
                <a:srgbClr val="FFFFFF"/>
              </a:solidFill>
              <a:miter lim="800000"/>
            </a:ln>
            <a:effectLst/>
          </c:spPr>
          <c:invertIfNegative val="0"/>
          <c:dPt>
            <c:idx val="0"/>
            <c:invertIfNegative val="0"/>
            <c:bubble3D val="0"/>
            <c:extLst>
              <c:ext xmlns:c16="http://schemas.microsoft.com/office/drawing/2014/chart" uri="{C3380CC4-5D6E-409C-BE32-E72D297353CC}">
                <c16:uniqueId val="{00000023-FBC9-4194-A1F5-83BDCD3B0105}"/>
              </c:ext>
            </c:extLst>
          </c:dPt>
          <c:dPt>
            <c:idx val="1"/>
            <c:invertIfNegative val="0"/>
            <c:bubble3D val="0"/>
            <c:extLst>
              <c:ext xmlns:c16="http://schemas.microsoft.com/office/drawing/2014/chart" uri="{C3380CC4-5D6E-409C-BE32-E72D297353CC}">
                <c16:uniqueId val="{0000001E-FBC9-4194-A1F5-83BDCD3B0105}"/>
              </c:ext>
            </c:extLst>
          </c:dPt>
          <c:dPt>
            <c:idx val="2"/>
            <c:invertIfNegative val="0"/>
            <c:bubble3D val="0"/>
            <c:extLst>
              <c:ext xmlns:c16="http://schemas.microsoft.com/office/drawing/2014/chart" uri="{C3380CC4-5D6E-409C-BE32-E72D297353CC}">
                <c16:uniqueId val="{00000017-FBC9-4194-A1F5-83BDCD3B0105}"/>
              </c:ext>
            </c:extLst>
          </c:dPt>
          <c:dPt>
            <c:idx val="3"/>
            <c:invertIfNegative val="0"/>
            <c:bubble3D val="0"/>
            <c:extLst>
              <c:ext xmlns:c16="http://schemas.microsoft.com/office/drawing/2014/chart" uri="{C3380CC4-5D6E-409C-BE32-E72D297353CC}">
                <c16:uniqueId val="{00000010-FBC9-4194-A1F5-83BDCD3B0105}"/>
              </c:ext>
            </c:extLst>
          </c:dPt>
          <c:dLbls>
            <c:dLbl>
              <c:idx val="0"/>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FBC9-4194-A1F5-83BDCD3B0105}"/>
                </c:ext>
              </c:extLst>
            </c:dLbl>
            <c:dLbl>
              <c:idx val="1"/>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FBC9-4194-A1F5-83BDCD3B0105}"/>
                </c:ext>
              </c:extLst>
            </c:dLbl>
            <c:dLbl>
              <c:idx val="2"/>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FBC9-4194-A1F5-83BDCD3B0105}"/>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BC9-4194-A1F5-83BDCD3B0105}"/>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LPN</c:v>
                </c:pt>
                <c:pt idx="1">
                  <c:v>Physician</c:v>
                </c:pt>
                <c:pt idx="2">
                  <c:v>RN</c:v>
                </c:pt>
                <c:pt idx="3">
                  <c:v>APRN</c:v>
                </c:pt>
              </c:strCache>
            </c:strRef>
          </c:cat>
          <c:val>
            <c:numRef>
              <c:f>Sheet1!$D$2:$D$5</c:f>
              <c:numCache>
                <c:formatCode>0.00%</c:formatCode>
                <c:ptCount val="4"/>
                <c:pt idx="0">
                  <c:v>0.1321</c:v>
                </c:pt>
                <c:pt idx="1">
                  <c:v>0.11210000000000001</c:v>
                </c:pt>
                <c:pt idx="2">
                  <c:v>0.1023</c:v>
                </c:pt>
                <c:pt idx="3">
                  <c:v>0.1061</c:v>
                </c:pt>
              </c:numCache>
            </c:numRef>
          </c:val>
          <c:extLst>
            <c:ext xmlns:c16="http://schemas.microsoft.com/office/drawing/2014/chart" uri="{C3380CC4-5D6E-409C-BE32-E72D297353CC}">
              <c16:uniqueId val="{00000002-FBC9-4194-A1F5-83BDCD3B0105}"/>
            </c:ext>
          </c:extLst>
        </c:ser>
        <c:ser>
          <c:idx val="3"/>
          <c:order val="3"/>
          <c:tx>
            <c:strRef>
              <c:f>Sheet1!$E$1</c:f>
              <c:strCache>
                <c:ptCount val="1"/>
                <c:pt idx="0">
                  <c:v>Neutral/undecided</c:v>
                </c:pt>
              </c:strCache>
            </c:strRef>
          </c:tx>
          <c:spPr>
            <a:solidFill>
              <a:srgbClr val="445460"/>
            </a:solidFill>
            <a:ln w="12700">
              <a:solidFill>
                <a:srgbClr val="FFFFFF"/>
              </a:solidFill>
              <a:miter lim="800000"/>
            </a:ln>
            <a:effectLst/>
          </c:spPr>
          <c:invertIfNegative val="0"/>
          <c:dPt>
            <c:idx val="0"/>
            <c:invertIfNegative val="0"/>
            <c:bubble3D val="0"/>
            <c:extLst>
              <c:ext xmlns:c16="http://schemas.microsoft.com/office/drawing/2014/chart" uri="{C3380CC4-5D6E-409C-BE32-E72D297353CC}">
                <c16:uniqueId val="{00000022-FBC9-4194-A1F5-83BDCD3B0105}"/>
              </c:ext>
            </c:extLst>
          </c:dPt>
          <c:dLbls>
            <c:dLbl>
              <c:idx val="0"/>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FBC9-4194-A1F5-83BDCD3B0105}"/>
                </c:ext>
              </c:extLst>
            </c:dLbl>
            <c:dLbl>
              <c:idx val="1"/>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FBC9-4194-A1F5-83BDCD3B0105}"/>
                </c:ext>
              </c:extLst>
            </c:dLbl>
            <c:dLbl>
              <c:idx val="2"/>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FBC9-4194-A1F5-83BDCD3B0105}"/>
                </c:ext>
              </c:extLst>
            </c:dLbl>
            <c:dLbl>
              <c:idx val="3"/>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BC9-4194-A1F5-83BDCD3B0105}"/>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LPN</c:v>
                </c:pt>
                <c:pt idx="1">
                  <c:v>Physician</c:v>
                </c:pt>
                <c:pt idx="2">
                  <c:v>RN</c:v>
                </c:pt>
                <c:pt idx="3">
                  <c:v>APRN</c:v>
                </c:pt>
              </c:strCache>
            </c:strRef>
          </c:cat>
          <c:val>
            <c:numRef>
              <c:f>Sheet1!$E$2:$E$5</c:f>
              <c:numCache>
                <c:formatCode>0.00%</c:formatCode>
                <c:ptCount val="4"/>
                <c:pt idx="0">
                  <c:v>0.22639999999999999</c:v>
                </c:pt>
                <c:pt idx="1">
                  <c:v>0.10340000000000001</c:v>
                </c:pt>
                <c:pt idx="2">
                  <c:v>0.21049999999999999</c:v>
                </c:pt>
                <c:pt idx="3">
                  <c:v>0.16669999999999999</c:v>
                </c:pt>
              </c:numCache>
            </c:numRef>
          </c:val>
          <c:extLst>
            <c:ext xmlns:c16="http://schemas.microsoft.com/office/drawing/2014/chart" uri="{C3380CC4-5D6E-409C-BE32-E72D297353CC}">
              <c16:uniqueId val="{00000003-FBC9-4194-A1F5-83BDCD3B0105}"/>
            </c:ext>
          </c:extLst>
        </c:ser>
        <c:ser>
          <c:idx val="4"/>
          <c:order val="4"/>
          <c:tx>
            <c:strRef>
              <c:f>Sheet1!$F$1</c:f>
              <c:strCache>
                <c:ptCount val="1"/>
                <c:pt idx="0">
                  <c:v>Somewhat likely to leave</c:v>
                </c:pt>
              </c:strCache>
            </c:strRef>
          </c:tx>
          <c:spPr>
            <a:solidFill>
              <a:srgbClr val="667E90"/>
            </a:solidFill>
            <a:ln w="12700">
              <a:solidFill>
                <a:srgbClr val="FFFFFF"/>
              </a:solidFill>
              <a:miter lim="800000"/>
            </a:ln>
            <a:effectLst/>
          </c:spPr>
          <c:invertIfNegative val="0"/>
          <c:dLbls>
            <c:dLbl>
              <c:idx val="0"/>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FBC9-4194-A1F5-83BDCD3B0105}"/>
                </c:ext>
              </c:extLst>
            </c:dLbl>
            <c:dLbl>
              <c:idx val="1"/>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FBC9-4194-A1F5-83BDCD3B0105}"/>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BC9-4194-A1F5-83BDCD3B0105}"/>
                </c:ext>
              </c:extLst>
            </c:dLbl>
            <c:dLbl>
              <c:idx val="3"/>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BC9-4194-A1F5-83BDCD3B0105}"/>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LPN</c:v>
                </c:pt>
                <c:pt idx="1">
                  <c:v>Physician</c:v>
                </c:pt>
                <c:pt idx="2">
                  <c:v>RN</c:v>
                </c:pt>
                <c:pt idx="3">
                  <c:v>APRN</c:v>
                </c:pt>
              </c:strCache>
            </c:strRef>
          </c:cat>
          <c:val>
            <c:numRef>
              <c:f>Sheet1!$F$2:$F$5</c:f>
              <c:numCache>
                <c:formatCode>0.00%</c:formatCode>
                <c:ptCount val="4"/>
                <c:pt idx="0">
                  <c:v>0.15090000000000001</c:v>
                </c:pt>
                <c:pt idx="1">
                  <c:v>5.1700000000000003E-2</c:v>
                </c:pt>
                <c:pt idx="2">
                  <c:v>0.13159999999999999</c:v>
                </c:pt>
                <c:pt idx="3">
                  <c:v>0.1212</c:v>
                </c:pt>
              </c:numCache>
            </c:numRef>
          </c:val>
          <c:extLst>
            <c:ext xmlns:c16="http://schemas.microsoft.com/office/drawing/2014/chart" uri="{C3380CC4-5D6E-409C-BE32-E72D297353CC}">
              <c16:uniqueId val="{00000004-FBC9-4194-A1F5-83BDCD3B0105}"/>
            </c:ext>
          </c:extLst>
        </c:ser>
        <c:ser>
          <c:idx val="5"/>
          <c:order val="5"/>
          <c:tx>
            <c:strRef>
              <c:f>Sheet1!$G$1</c:f>
              <c:strCache>
                <c:ptCount val="1"/>
                <c:pt idx="0">
                  <c:v>Very likely to leave</c:v>
                </c:pt>
              </c:strCache>
            </c:strRef>
          </c:tx>
          <c:invertIfNegative val="0"/>
          <c:dPt>
            <c:idx val="0"/>
            <c:invertIfNegative val="0"/>
            <c:bubble3D val="0"/>
            <c:spPr>
              <a:solidFill>
                <a:srgbClr val="7C99AE"/>
              </a:solidFill>
            </c:spPr>
            <c:extLst>
              <c:ext xmlns:c16="http://schemas.microsoft.com/office/drawing/2014/chart" uri="{C3380CC4-5D6E-409C-BE32-E72D297353CC}">
                <c16:uniqueId val="{00000021-FBC9-4194-A1F5-83BDCD3B0105}"/>
              </c:ext>
            </c:extLst>
          </c:dPt>
          <c:dPt>
            <c:idx val="1"/>
            <c:invertIfNegative val="0"/>
            <c:bubble3D val="0"/>
            <c:spPr>
              <a:solidFill>
                <a:srgbClr val="7C99AE"/>
              </a:solidFill>
            </c:spPr>
            <c:extLst>
              <c:ext xmlns:c16="http://schemas.microsoft.com/office/drawing/2014/chart" uri="{C3380CC4-5D6E-409C-BE32-E72D297353CC}">
                <c16:uniqueId val="{0000001B-FBC9-4194-A1F5-83BDCD3B0105}"/>
              </c:ext>
            </c:extLst>
          </c:dPt>
          <c:dPt>
            <c:idx val="2"/>
            <c:invertIfNegative val="0"/>
            <c:bubble3D val="0"/>
            <c:spPr>
              <a:solidFill>
                <a:srgbClr val="7C99AE"/>
              </a:solidFill>
            </c:spPr>
            <c:extLst>
              <c:ext xmlns:c16="http://schemas.microsoft.com/office/drawing/2014/chart" uri="{C3380CC4-5D6E-409C-BE32-E72D297353CC}">
                <c16:uniqueId val="{00000014-FBC9-4194-A1F5-83BDCD3B0105}"/>
              </c:ext>
            </c:extLst>
          </c:dPt>
          <c:dPt>
            <c:idx val="3"/>
            <c:invertIfNegative val="0"/>
            <c:bubble3D val="0"/>
            <c:spPr>
              <a:solidFill>
                <a:srgbClr val="7C99AE"/>
              </a:solidFill>
            </c:spPr>
            <c:extLst>
              <c:ext xmlns:c16="http://schemas.microsoft.com/office/drawing/2014/chart" uri="{C3380CC4-5D6E-409C-BE32-E72D297353CC}">
                <c16:uniqueId val="{0000000D-FBC9-4194-A1F5-83BDCD3B0105}"/>
              </c:ext>
            </c:extLst>
          </c:dPt>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FBC9-4194-A1F5-83BDCD3B0105}"/>
                </c:ext>
              </c:extLst>
            </c:dLbl>
            <c:dLbl>
              <c:idx val="1"/>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FBC9-4194-A1F5-83BDCD3B0105}"/>
                </c:ext>
              </c:extLst>
            </c:dLbl>
            <c:dLbl>
              <c:idx val="2"/>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FBC9-4194-A1F5-83BDCD3B0105}"/>
                </c:ext>
              </c:extLst>
            </c:dLbl>
            <c:dLbl>
              <c:idx val="3"/>
              <c:tx>
                <c:rich>
                  <a:bodyPr/>
                  <a:lstStyle/>
                  <a:p>
                    <a:r>
                      <a:rPr lang="en-US" b="1"/>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BC9-4194-A1F5-83BDCD3B0105}"/>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LPN</c:v>
                </c:pt>
                <c:pt idx="1">
                  <c:v>Physician</c:v>
                </c:pt>
                <c:pt idx="2">
                  <c:v>RN</c:v>
                </c:pt>
                <c:pt idx="3">
                  <c:v>APRN</c:v>
                </c:pt>
              </c:strCache>
            </c:strRef>
          </c:cat>
          <c:val>
            <c:numRef>
              <c:f>Sheet1!$G$2:$G$5</c:f>
              <c:numCache>
                <c:formatCode>0.00%</c:formatCode>
                <c:ptCount val="4"/>
                <c:pt idx="0">
                  <c:v>7.5499999999999998E-2</c:v>
                </c:pt>
                <c:pt idx="1">
                  <c:v>6.0299999999999999E-2</c:v>
                </c:pt>
                <c:pt idx="2">
                  <c:v>0.114</c:v>
                </c:pt>
                <c:pt idx="3">
                  <c:v>0.1212</c:v>
                </c:pt>
              </c:numCache>
            </c:numRef>
          </c:val>
          <c:extLst>
            <c:ext xmlns:c16="http://schemas.microsoft.com/office/drawing/2014/chart" uri="{C3380CC4-5D6E-409C-BE32-E72D297353CC}">
              <c16:uniqueId val="{00000008-FBC9-4194-A1F5-83BDCD3B0105}"/>
            </c:ext>
          </c:extLst>
        </c:ser>
        <c:ser>
          <c:idx val="6"/>
          <c:order val="6"/>
          <c:tx>
            <c:strRef>
              <c:f>Sheet1!$H$1</c:f>
              <c:strCache>
                <c:ptCount val="1"/>
                <c:pt idx="0">
                  <c:v>Definitely leaving</c:v>
                </c:pt>
              </c:strCache>
            </c:strRef>
          </c:tx>
          <c:invertIfNegative val="0"/>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FBC9-4194-A1F5-83BDCD3B0105}"/>
                </c:ext>
              </c:extLst>
            </c:dLbl>
            <c:dLbl>
              <c:idx val="1"/>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FBC9-4194-A1F5-83BDCD3B0105}"/>
                </c:ext>
              </c:extLst>
            </c:dLbl>
            <c:dLbl>
              <c:idx val="2"/>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BC9-4194-A1F5-83BDCD3B0105}"/>
                </c:ext>
              </c:extLst>
            </c:dLbl>
            <c:dLbl>
              <c:idx val="3"/>
              <c:tx>
                <c:rich>
                  <a:bodyPr/>
                  <a:lstStyle/>
                  <a:p>
                    <a:r>
                      <a:rPr lang="en-US" b="1"/>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BC9-4194-A1F5-83BDCD3B0105}"/>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LPN</c:v>
                </c:pt>
                <c:pt idx="1">
                  <c:v>Physician</c:v>
                </c:pt>
                <c:pt idx="2">
                  <c:v>RN</c:v>
                </c:pt>
                <c:pt idx="3">
                  <c:v>APRN</c:v>
                </c:pt>
              </c:strCache>
            </c:strRef>
          </c:cat>
          <c:val>
            <c:numRef>
              <c:f>Sheet1!$H$2:$H$5</c:f>
              <c:numCache>
                <c:formatCode>0.00%</c:formatCode>
                <c:ptCount val="4"/>
                <c:pt idx="0">
                  <c:v>7.5499999999999998E-2</c:v>
                </c:pt>
                <c:pt idx="1">
                  <c:v>4.3099999999999999E-2</c:v>
                </c:pt>
                <c:pt idx="2">
                  <c:v>7.0199999999999999E-2</c:v>
                </c:pt>
                <c:pt idx="3">
                  <c:v>3.0300000000000001E-2</c:v>
                </c:pt>
              </c:numCache>
            </c:numRef>
          </c:val>
          <c:extLst>
            <c:ext xmlns:c16="http://schemas.microsoft.com/office/drawing/2014/chart" uri="{C3380CC4-5D6E-409C-BE32-E72D297353CC}">
              <c16:uniqueId val="{0000000A-FBC9-4194-A1F5-83BDCD3B0105}"/>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i="1"/>
            </a:pPr>
            <a:endParaRPr lang="en-US"/>
          </a:p>
        </c:txPr>
        <c:crossAx val="553889400"/>
        <c:crosses val="autoZero"/>
        <c:auto val="1"/>
        <c:lblAlgn val="ctr"/>
        <c:lblOffset val="100"/>
        <c:noMultiLvlLbl val="0"/>
      </c:catAx>
      <c:valAx>
        <c:axId val="553889400"/>
        <c:scaling>
          <c:orientation val="minMax"/>
        </c:scaling>
        <c:delete val="1"/>
        <c:axPos val="b"/>
        <c:numFmt formatCode="0.0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74346980022272"/>
          <c:y val="4.7454286362985594E-4"/>
          <c:w val="0.79836755263776094"/>
          <c:h val="0.94171699267354647"/>
        </c:manualLayout>
      </c:layout>
      <c:barChart>
        <c:barDir val="bar"/>
        <c:grouping val="clustered"/>
        <c:varyColors val="0"/>
        <c:ser>
          <c:idx val="0"/>
          <c:order val="0"/>
          <c:tx>
            <c:strRef>
              <c:f>Sheet1!$B$1</c:f>
              <c:strCache>
                <c:ptCount val="1"/>
                <c:pt idx="0">
                  <c:v>Definitely not leaving</c:v>
                </c:pt>
              </c:strCache>
            </c:strRef>
          </c:tx>
          <c:spPr>
            <a:solidFill>
              <a:srgbClr val="667E90"/>
            </a:solidFill>
            <a:ln w="12700">
              <a:solidFill>
                <a:srgbClr val="FFFFFF"/>
              </a:solidFill>
              <a:miter lim="800000"/>
            </a:ln>
            <a:effectLst/>
          </c:spPr>
          <c:invertIfNegative val="0"/>
          <c:dPt>
            <c:idx val="0"/>
            <c:invertIfNegative val="0"/>
            <c:bubble3D val="0"/>
            <c:extLst>
              <c:ext xmlns:c16="http://schemas.microsoft.com/office/drawing/2014/chart" uri="{C3380CC4-5D6E-409C-BE32-E72D297353CC}">
                <c16:uniqueId val="{00000024-FBC9-4194-A1F5-83BDCD3B0105}"/>
              </c:ext>
            </c:extLst>
          </c:dPt>
          <c:dPt>
            <c:idx val="1"/>
            <c:invertIfNegative val="0"/>
            <c:bubble3D val="0"/>
            <c:extLst>
              <c:ext xmlns:c16="http://schemas.microsoft.com/office/drawing/2014/chart" uri="{C3380CC4-5D6E-409C-BE32-E72D297353CC}">
                <c16:uniqueId val="{00000020-FBC9-4194-A1F5-83BDCD3B0105}"/>
              </c:ext>
            </c:extLst>
          </c:dPt>
          <c:dLbls>
            <c:dLbl>
              <c:idx val="0"/>
              <c:layout>
                <c:manualLayout>
                  <c:x val="0"/>
                  <c:y val="0"/>
                </c:manualLayout>
              </c:layout>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FBC9-4194-A1F5-83BDCD3B0105}"/>
                </c:ext>
              </c:extLst>
            </c:dLbl>
            <c:dLbl>
              <c:idx val="1"/>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FBC9-4194-A1F5-83BDCD3B0105}"/>
                </c:ext>
              </c:extLst>
            </c:dLbl>
            <c:dLbl>
              <c:idx val="2"/>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FBC9-4194-A1F5-83BDCD3B0105}"/>
                </c:ext>
              </c:extLst>
            </c:dLbl>
            <c:dLbl>
              <c:idx val="3"/>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BC9-4194-A1F5-83BDCD3B0105}"/>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Allied health professional</c:v>
                </c:pt>
                <c:pt idx="1">
                  <c:v>CNA or patient care technician (PCT)</c:v>
                </c:pt>
                <c:pt idx="2">
                  <c:v>MA</c:v>
                </c:pt>
              </c:strCache>
            </c:strRef>
          </c:cat>
          <c:val>
            <c:numRef>
              <c:f>Sheet1!$B$2:$B$4</c:f>
              <c:numCache>
                <c:formatCode>0.00%</c:formatCode>
                <c:ptCount val="3"/>
                <c:pt idx="0">
                  <c:v>0.1842</c:v>
                </c:pt>
                <c:pt idx="1">
                  <c:v>0.1875</c:v>
                </c:pt>
                <c:pt idx="2">
                  <c:v>0.1545</c:v>
                </c:pt>
              </c:numCache>
            </c:numRef>
          </c:val>
          <c:extLst>
            <c:ext xmlns:c16="http://schemas.microsoft.com/office/drawing/2014/chart" uri="{C3380CC4-5D6E-409C-BE32-E72D297353CC}">
              <c16:uniqueId val="{00000000-FBC9-4194-A1F5-83BDCD3B0105}"/>
            </c:ext>
          </c:extLst>
        </c:ser>
        <c:ser>
          <c:idx val="1"/>
          <c:order val="1"/>
          <c:tx>
            <c:strRef>
              <c:f>Sheet1!$C$1</c:f>
              <c:strCache>
                <c:ptCount val="1"/>
                <c:pt idx="0">
                  <c:v>Very unlikely to leave</c:v>
                </c:pt>
              </c:strCache>
            </c:strRef>
          </c:tx>
          <c:spPr>
            <a:solidFill>
              <a:srgbClr val="445460"/>
            </a:solidFill>
            <a:ln w="12700">
              <a:solidFill>
                <a:srgbClr val="FFFFFF"/>
              </a:solidFill>
              <a:miter lim="800000"/>
            </a:ln>
            <a:effectLst/>
          </c:spPr>
          <c:invertIfNegative val="0"/>
          <c:dPt>
            <c:idx val="0"/>
            <c:invertIfNegative val="0"/>
            <c:bubble3D val="0"/>
            <c:extLst>
              <c:ext xmlns:c16="http://schemas.microsoft.com/office/drawing/2014/chart" uri="{C3380CC4-5D6E-409C-BE32-E72D297353CC}">
                <c16:uniqueId val="{00000027-FBC9-4194-A1F5-83BDCD3B0105}"/>
              </c:ext>
            </c:extLst>
          </c:dPt>
          <c:dPt>
            <c:idx val="1"/>
            <c:invertIfNegative val="0"/>
            <c:bubble3D val="0"/>
            <c:extLst>
              <c:ext xmlns:c16="http://schemas.microsoft.com/office/drawing/2014/chart" uri="{C3380CC4-5D6E-409C-BE32-E72D297353CC}">
                <c16:uniqueId val="{0000001F-FBC9-4194-A1F5-83BDCD3B0105}"/>
              </c:ext>
            </c:extLst>
          </c:dPt>
          <c:dLbls>
            <c:dLbl>
              <c:idx val="0"/>
              <c:layout>
                <c:manualLayout>
                  <c:x val="2.1887830555790615E-3"/>
                  <c:y val="0"/>
                </c:manualLayout>
              </c:layout>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FBC9-4194-A1F5-83BDCD3B0105}"/>
                </c:ext>
              </c:extLst>
            </c:dLbl>
            <c:dLbl>
              <c:idx val="1"/>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FBC9-4194-A1F5-83BDCD3B0105}"/>
                </c:ext>
              </c:extLst>
            </c:dLbl>
            <c:dLbl>
              <c:idx val="2"/>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FBC9-4194-A1F5-83BDCD3B0105}"/>
                </c:ext>
              </c:extLst>
            </c:dLbl>
            <c:dLbl>
              <c:idx val="3"/>
              <c:tx>
                <c:rich>
                  <a:bodyPr/>
                  <a:lstStyle/>
                  <a:p>
                    <a:r>
                      <a:rPr lang="en-US"/>
                      <a:t>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BC9-4194-A1F5-83BDCD3B0105}"/>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Allied health professional</c:v>
                </c:pt>
                <c:pt idx="1">
                  <c:v>CNA or patient care technician (PCT)</c:v>
                </c:pt>
                <c:pt idx="2">
                  <c:v>MA</c:v>
                </c:pt>
              </c:strCache>
            </c:strRef>
          </c:cat>
          <c:val>
            <c:numRef>
              <c:f>Sheet1!$C$2:$C$4</c:f>
              <c:numCache>
                <c:formatCode>0.00%</c:formatCode>
                <c:ptCount val="3"/>
                <c:pt idx="0">
                  <c:v>0.26319999999999999</c:v>
                </c:pt>
                <c:pt idx="1">
                  <c:v>0.1875</c:v>
                </c:pt>
                <c:pt idx="2">
                  <c:v>0.2276</c:v>
                </c:pt>
              </c:numCache>
            </c:numRef>
          </c:val>
          <c:extLst>
            <c:ext xmlns:c16="http://schemas.microsoft.com/office/drawing/2014/chart" uri="{C3380CC4-5D6E-409C-BE32-E72D297353CC}">
              <c16:uniqueId val="{00000001-FBC9-4194-A1F5-83BDCD3B0105}"/>
            </c:ext>
          </c:extLst>
        </c:ser>
        <c:ser>
          <c:idx val="2"/>
          <c:order val="2"/>
          <c:tx>
            <c:strRef>
              <c:f>Sheet1!$D$1</c:f>
              <c:strCache>
                <c:ptCount val="1"/>
                <c:pt idx="0">
                  <c:v>Somewhat unlikely to leave</c:v>
                </c:pt>
              </c:strCache>
            </c:strRef>
          </c:tx>
          <c:spPr>
            <a:solidFill>
              <a:srgbClr val="222A30"/>
            </a:solidFill>
            <a:ln w="12700">
              <a:solidFill>
                <a:srgbClr val="FFFFFF"/>
              </a:solidFill>
              <a:miter lim="800000"/>
            </a:ln>
            <a:effectLst/>
          </c:spPr>
          <c:invertIfNegative val="0"/>
          <c:dPt>
            <c:idx val="1"/>
            <c:invertIfNegative val="0"/>
            <c:bubble3D val="0"/>
            <c:extLst>
              <c:ext xmlns:c16="http://schemas.microsoft.com/office/drawing/2014/chart" uri="{C3380CC4-5D6E-409C-BE32-E72D297353CC}">
                <c16:uniqueId val="{0000001E-FBC9-4194-A1F5-83BDCD3B0105}"/>
              </c:ext>
            </c:extLst>
          </c:dPt>
          <c:dLbls>
            <c:dLbl>
              <c:idx val="0"/>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FBC9-4194-A1F5-83BDCD3B0105}"/>
                </c:ext>
              </c:extLst>
            </c:dLbl>
            <c:dLbl>
              <c:idx val="1"/>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FBC9-4194-A1F5-83BDCD3B0105}"/>
                </c:ext>
              </c:extLst>
            </c:dLbl>
            <c:dLbl>
              <c:idx val="2"/>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FBC9-4194-A1F5-83BDCD3B0105}"/>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BC9-4194-A1F5-83BDCD3B0105}"/>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Allied health professional</c:v>
                </c:pt>
                <c:pt idx="1">
                  <c:v>CNA or patient care technician (PCT)</c:v>
                </c:pt>
                <c:pt idx="2">
                  <c:v>MA</c:v>
                </c:pt>
              </c:strCache>
            </c:strRef>
          </c:cat>
          <c:val>
            <c:numRef>
              <c:f>Sheet1!$D$2:$D$4</c:f>
              <c:numCache>
                <c:formatCode>0.00%</c:formatCode>
                <c:ptCount val="3"/>
                <c:pt idx="0">
                  <c:v>0.114</c:v>
                </c:pt>
                <c:pt idx="1">
                  <c:v>4.1700000000000001E-2</c:v>
                </c:pt>
                <c:pt idx="2">
                  <c:v>9.7600000000000006E-2</c:v>
                </c:pt>
              </c:numCache>
            </c:numRef>
          </c:val>
          <c:extLst>
            <c:ext xmlns:c16="http://schemas.microsoft.com/office/drawing/2014/chart" uri="{C3380CC4-5D6E-409C-BE32-E72D297353CC}">
              <c16:uniqueId val="{00000002-FBC9-4194-A1F5-83BDCD3B0105}"/>
            </c:ext>
          </c:extLst>
        </c:ser>
        <c:ser>
          <c:idx val="3"/>
          <c:order val="3"/>
          <c:tx>
            <c:strRef>
              <c:f>Sheet1!$E$1</c:f>
              <c:strCache>
                <c:ptCount val="1"/>
                <c:pt idx="0">
                  <c:v>Neutral/undecided</c:v>
                </c:pt>
              </c:strCache>
            </c:strRef>
          </c:tx>
          <c:spPr>
            <a:solidFill>
              <a:srgbClr val="445460"/>
            </a:solidFill>
            <a:ln w="12700">
              <a:solidFill>
                <a:srgbClr val="FFFFFF"/>
              </a:solidFill>
              <a:miter lim="800000"/>
            </a:ln>
            <a:effectLst/>
          </c:spPr>
          <c:invertIfNegative val="0"/>
          <c:dPt>
            <c:idx val="1"/>
            <c:invertIfNegative val="0"/>
            <c:bubble3D val="0"/>
            <c:extLst>
              <c:ext xmlns:c16="http://schemas.microsoft.com/office/drawing/2014/chart" uri="{C3380CC4-5D6E-409C-BE32-E72D297353CC}">
                <c16:uniqueId val="{0000001D-FBC9-4194-A1F5-83BDCD3B0105}"/>
              </c:ext>
            </c:extLst>
          </c:dPt>
          <c:dLbls>
            <c:dLbl>
              <c:idx val="0"/>
              <c:layout>
                <c:manualLayout>
                  <c:x val="0"/>
                  <c:y val="0"/>
                </c:manualLayout>
              </c:layout>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FBC9-4194-A1F5-83BDCD3B0105}"/>
                </c:ext>
              </c:extLst>
            </c:dLbl>
            <c:dLbl>
              <c:idx val="1"/>
              <c:tx>
                <c:rich>
                  <a:bodyPr/>
                  <a:lstStyle/>
                  <a:p>
                    <a:r>
                      <a:rPr lang="en-US"/>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FBC9-4194-A1F5-83BDCD3B0105}"/>
                </c:ext>
              </c:extLst>
            </c:dLbl>
            <c:dLbl>
              <c:idx val="2"/>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FBC9-4194-A1F5-83BDCD3B0105}"/>
                </c:ext>
              </c:extLst>
            </c:dLbl>
            <c:dLbl>
              <c:idx val="3"/>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BC9-4194-A1F5-83BDCD3B0105}"/>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Allied health professional</c:v>
                </c:pt>
                <c:pt idx="1">
                  <c:v>CNA or patient care technician (PCT)</c:v>
                </c:pt>
                <c:pt idx="2">
                  <c:v>MA</c:v>
                </c:pt>
              </c:strCache>
            </c:strRef>
          </c:cat>
          <c:val>
            <c:numRef>
              <c:f>Sheet1!$E$2:$E$4</c:f>
              <c:numCache>
                <c:formatCode>0.00%</c:formatCode>
                <c:ptCount val="3"/>
                <c:pt idx="0">
                  <c:v>0.24560000000000001</c:v>
                </c:pt>
                <c:pt idx="1">
                  <c:v>0.3125</c:v>
                </c:pt>
                <c:pt idx="2">
                  <c:v>0.2276</c:v>
                </c:pt>
              </c:numCache>
            </c:numRef>
          </c:val>
          <c:extLst>
            <c:ext xmlns:c16="http://schemas.microsoft.com/office/drawing/2014/chart" uri="{C3380CC4-5D6E-409C-BE32-E72D297353CC}">
              <c16:uniqueId val="{00000003-FBC9-4194-A1F5-83BDCD3B0105}"/>
            </c:ext>
          </c:extLst>
        </c:ser>
        <c:ser>
          <c:idx val="4"/>
          <c:order val="4"/>
          <c:tx>
            <c:strRef>
              <c:f>Sheet1!$F$1</c:f>
              <c:strCache>
                <c:ptCount val="1"/>
                <c:pt idx="0">
                  <c:v>Somewhat likely to leave</c:v>
                </c:pt>
              </c:strCache>
            </c:strRef>
          </c:tx>
          <c:spPr>
            <a:solidFill>
              <a:srgbClr val="667E90"/>
            </a:solidFill>
            <a:ln w="12700">
              <a:solidFill>
                <a:srgbClr val="FFFFFF"/>
              </a:solidFill>
              <a:miter lim="800000"/>
            </a:ln>
            <a:effectLst/>
          </c:spPr>
          <c:invertIfNegative val="0"/>
          <c:dLbls>
            <c:dLbl>
              <c:idx val="0"/>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FBC9-4194-A1F5-83BDCD3B0105}"/>
                </c:ext>
              </c:extLst>
            </c:dLbl>
            <c:dLbl>
              <c:idx val="1"/>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FBC9-4194-A1F5-83BDCD3B0105}"/>
                </c:ext>
              </c:extLst>
            </c:dLbl>
            <c:dLbl>
              <c:idx val="2"/>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BC9-4194-A1F5-83BDCD3B0105}"/>
                </c:ext>
              </c:extLst>
            </c:dLbl>
            <c:dLbl>
              <c:idx val="3"/>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BC9-4194-A1F5-83BDCD3B0105}"/>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Allied health professional</c:v>
                </c:pt>
                <c:pt idx="1">
                  <c:v>CNA or patient care technician (PCT)</c:v>
                </c:pt>
                <c:pt idx="2">
                  <c:v>MA</c:v>
                </c:pt>
              </c:strCache>
            </c:strRef>
          </c:cat>
          <c:val>
            <c:numRef>
              <c:f>Sheet1!$F$2:$F$4</c:f>
              <c:numCache>
                <c:formatCode>0.00%</c:formatCode>
                <c:ptCount val="3"/>
                <c:pt idx="0">
                  <c:v>0.1053</c:v>
                </c:pt>
                <c:pt idx="1">
                  <c:v>8.3299999999999999E-2</c:v>
                </c:pt>
                <c:pt idx="2">
                  <c:v>0.16259999999999999</c:v>
                </c:pt>
              </c:numCache>
            </c:numRef>
          </c:val>
          <c:extLst>
            <c:ext xmlns:c16="http://schemas.microsoft.com/office/drawing/2014/chart" uri="{C3380CC4-5D6E-409C-BE32-E72D297353CC}">
              <c16:uniqueId val="{00000004-FBC9-4194-A1F5-83BDCD3B0105}"/>
            </c:ext>
          </c:extLst>
        </c:ser>
        <c:ser>
          <c:idx val="5"/>
          <c:order val="5"/>
          <c:tx>
            <c:strRef>
              <c:f>Sheet1!$G$1</c:f>
              <c:strCache>
                <c:ptCount val="1"/>
                <c:pt idx="0">
                  <c:v>Very likely to leave</c:v>
                </c:pt>
              </c:strCache>
            </c:strRef>
          </c:tx>
          <c:spPr>
            <a:solidFill>
              <a:srgbClr val="7C99AE"/>
            </a:solidFill>
          </c:spPr>
          <c:invertIfNegative val="0"/>
          <c:dLbls>
            <c:dLbl>
              <c:idx val="0"/>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FBC9-4194-A1F5-83BDCD3B0105}"/>
                </c:ext>
              </c:extLst>
            </c:dLbl>
            <c:dLbl>
              <c:idx val="1"/>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FBC9-4194-A1F5-83BDCD3B0105}"/>
                </c:ext>
              </c:extLst>
            </c:dLbl>
            <c:dLbl>
              <c:idx val="2"/>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FBC9-4194-A1F5-83BDCD3B0105}"/>
                </c:ext>
              </c:extLst>
            </c:dLbl>
            <c:dLbl>
              <c:idx val="3"/>
              <c:tx>
                <c:rich>
                  <a:bodyPr/>
                  <a:lstStyle/>
                  <a:p>
                    <a:r>
                      <a:rPr lang="en-US" b="1"/>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BC9-4194-A1F5-83BDCD3B0105}"/>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Allied health professional</c:v>
                </c:pt>
                <c:pt idx="1">
                  <c:v>CNA or patient care technician (PCT)</c:v>
                </c:pt>
                <c:pt idx="2">
                  <c:v>MA</c:v>
                </c:pt>
              </c:strCache>
            </c:strRef>
          </c:cat>
          <c:val>
            <c:numRef>
              <c:f>Sheet1!$G$2:$G$4</c:f>
              <c:numCache>
                <c:formatCode>0.00%</c:formatCode>
                <c:ptCount val="3"/>
                <c:pt idx="0">
                  <c:v>5.2600000000000001E-2</c:v>
                </c:pt>
                <c:pt idx="1">
                  <c:v>8.3299999999999999E-2</c:v>
                </c:pt>
                <c:pt idx="2">
                  <c:v>9.7600000000000006E-2</c:v>
                </c:pt>
              </c:numCache>
            </c:numRef>
          </c:val>
          <c:extLst>
            <c:ext xmlns:c16="http://schemas.microsoft.com/office/drawing/2014/chart" uri="{C3380CC4-5D6E-409C-BE32-E72D297353CC}">
              <c16:uniqueId val="{00000008-FBC9-4194-A1F5-83BDCD3B0105}"/>
            </c:ext>
          </c:extLst>
        </c:ser>
        <c:ser>
          <c:idx val="6"/>
          <c:order val="6"/>
          <c:tx>
            <c:strRef>
              <c:f>Sheet1!$H$1</c:f>
              <c:strCache>
                <c:ptCount val="1"/>
                <c:pt idx="0">
                  <c:v>Definitely leaving</c:v>
                </c:pt>
              </c:strCache>
            </c:strRef>
          </c:tx>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FBC9-4194-A1F5-83BDCD3B0105}"/>
                </c:ext>
              </c:extLst>
            </c:dLbl>
            <c:dLbl>
              <c:idx val="1"/>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FBC9-4194-A1F5-83BDCD3B0105}"/>
                </c:ext>
              </c:extLst>
            </c:dLbl>
            <c:dLbl>
              <c:idx val="2"/>
              <c:tx>
                <c:rich>
                  <a:bodyPr/>
                  <a:lstStyle/>
                  <a:p>
                    <a:r>
                      <a:rPr lang="en-US" b="1"/>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BC9-4194-A1F5-83BDCD3B0105}"/>
                </c:ext>
              </c:extLst>
            </c:dLbl>
            <c:dLbl>
              <c:idx val="3"/>
              <c:tx>
                <c:rich>
                  <a:bodyPr/>
                  <a:lstStyle/>
                  <a:p>
                    <a:r>
                      <a:rPr lang="en-US" b="1"/>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BC9-4194-A1F5-83BDCD3B0105}"/>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Allied health professional</c:v>
                </c:pt>
                <c:pt idx="1">
                  <c:v>CNA or patient care technician (PCT)</c:v>
                </c:pt>
                <c:pt idx="2">
                  <c:v>MA</c:v>
                </c:pt>
              </c:strCache>
            </c:strRef>
          </c:cat>
          <c:val>
            <c:numRef>
              <c:f>Sheet1!$H$2:$H$4</c:f>
              <c:numCache>
                <c:formatCode>0.00%</c:formatCode>
                <c:ptCount val="3"/>
                <c:pt idx="0">
                  <c:v>3.5099999999999999E-2</c:v>
                </c:pt>
                <c:pt idx="1">
                  <c:v>0.1042</c:v>
                </c:pt>
                <c:pt idx="2">
                  <c:v>0.1545</c:v>
                </c:pt>
              </c:numCache>
            </c:numRef>
          </c:val>
          <c:extLst>
            <c:ext xmlns:c16="http://schemas.microsoft.com/office/drawing/2014/chart" uri="{C3380CC4-5D6E-409C-BE32-E72D297353CC}">
              <c16:uniqueId val="{0000000A-FBC9-4194-A1F5-83BDCD3B0105}"/>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i="1"/>
            </a:pPr>
            <a:endParaRPr lang="en-US"/>
          </a:p>
        </c:txPr>
        <c:crossAx val="553889400"/>
        <c:crosses val="autoZero"/>
        <c:auto val="1"/>
        <c:lblAlgn val="ctr"/>
        <c:lblOffset val="100"/>
        <c:noMultiLvlLbl val="0"/>
      </c:catAx>
      <c:valAx>
        <c:axId val="553889400"/>
        <c:scaling>
          <c:orientation val="minMax"/>
        </c:scaling>
        <c:delete val="1"/>
        <c:axPos val="b"/>
        <c:numFmt formatCode="0.0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74346980022272"/>
          <c:y val="4.7448952608557151E-4"/>
          <c:w val="0.79836755263776094"/>
          <c:h val="0.94171699267354647"/>
        </c:manualLayout>
      </c:layout>
      <c:barChart>
        <c:barDir val="bar"/>
        <c:grouping val="clustered"/>
        <c:varyColors val="0"/>
        <c:ser>
          <c:idx val="0"/>
          <c:order val="0"/>
          <c:tx>
            <c:strRef>
              <c:f>Sheet1!$B$1</c:f>
              <c:strCache>
                <c:ptCount val="1"/>
                <c:pt idx="0">
                  <c:v>Definitely not leaving</c:v>
                </c:pt>
              </c:strCache>
            </c:strRef>
          </c:tx>
          <c:spPr>
            <a:solidFill>
              <a:srgbClr val="D6D9DA"/>
            </a:solidFill>
            <a:ln w="12700">
              <a:solidFill>
                <a:srgbClr val="FFFFFF"/>
              </a:solidFill>
              <a:miter lim="800000"/>
            </a:ln>
            <a:effectLst/>
          </c:spPr>
          <c:invertIfNegative val="0"/>
          <c:dLbls>
            <c:dLbl>
              <c:idx val="0"/>
              <c:layout>
                <c:manualLayout>
                  <c:x val="0"/>
                  <c:y val="0"/>
                </c:manualLayout>
              </c:layout>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FBC9-4194-A1F5-83BDCD3B0105}"/>
                </c:ext>
              </c:extLst>
            </c:dLbl>
            <c:dLbl>
              <c:idx val="1"/>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FBC9-4194-A1F5-83BDCD3B0105}"/>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FBC9-4194-A1F5-83BDCD3B0105}"/>
                </c:ext>
              </c:extLst>
            </c:dLbl>
            <c:dLbl>
              <c:idx val="3"/>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BC9-4194-A1F5-83BDCD3B0105}"/>
                </c:ext>
              </c:extLst>
            </c:dLbl>
            <c:dLbl>
              <c:idx val="4"/>
              <c:tx>
                <c:rich>
                  <a:bodyPr/>
                  <a:lstStyle/>
                  <a:p>
                    <a:r>
                      <a:rPr lang="en-US"/>
                      <a:t>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B05-42F9-8461-C744C595F22F}"/>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Worked as a clinician for 11-14 years</c:v>
                </c:pt>
                <c:pt idx="1">
                  <c:v>Worked as a clinician for 7-10 years</c:v>
                </c:pt>
                <c:pt idx="2">
                  <c:v>Worked as a clinician for 3-6 years</c:v>
                </c:pt>
                <c:pt idx="3">
                  <c:v>Worked as a clinician for 1-2 years</c:v>
                </c:pt>
                <c:pt idx="4">
                  <c:v>Worked as a clinician for less than 1 year</c:v>
                </c:pt>
              </c:strCache>
            </c:strRef>
          </c:cat>
          <c:val>
            <c:numRef>
              <c:f>Sheet1!$B$2:$B$6</c:f>
              <c:numCache>
                <c:formatCode>0.00%</c:formatCode>
                <c:ptCount val="5"/>
                <c:pt idx="0">
                  <c:v>0.2077</c:v>
                </c:pt>
                <c:pt idx="1">
                  <c:v>0.1235</c:v>
                </c:pt>
                <c:pt idx="2">
                  <c:v>0.13039999999999999</c:v>
                </c:pt>
                <c:pt idx="3">
                  <c:v>0.14940000000000001</c:v>
                </c:pt>
                <c:pt idx="4">
                  <c:v>0.31759999999999999</c:v>
                </c:pt>
              </c:numCache>
            </c:numRef>
          </c:val>
          <c:extLst>
            <c:ext xmlns:c16="http://schemas.microsoft.com/office/drawing/2014/chart" uri="{C3380CC4-5D6E-409C-BE32-E72D297353CC}">
              <c16:uniqueId val="{00000000-FBC9-4194-A1F5-83BDCD3B0105}"/>
            </c:ext>
          </c:extLst>
        </c:ser>
        <c:ser>
          <c:idx val="1"/>
          <c:order val="1"/>
          <c:tx>
            <c:strRef>
              <c:f>Sheet1!$C$1</c:f>
              <c:strCache>
                <c:ptCount val="1"/>
                <c:pt idx="0">
                  <c:v>Very unlikely to leave</c:v>
                </c:pt>
              </c:strCache>
            </c:strRef>
          </c:tx>
          <c:spPr>
            <a:solidFill>
              <a:srgbClr val="7C99AE"/>
            </a:solidFill>
            <a:ln w="12700">
              <a:solidFill>
                <a:srgbClr val="FFFFFF"/>
              </a:solidFill>
              <a:miter lim="800000"/>
            </a:ln>
            <a:effectLst/>
          </c:spPr>
          <c:invertIfNegative val="0"/>
          <c:dLbls>
            <c:dLbl>
              <c:idx val="0"/>
              <c:layout>
                <c:manualLayout>
                  <c:x val="2.1887830555790615E-3"/>
                  <c:y val="0"/>
                </c:manualLayout>
              </c:layout>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FBC9-4194-A1F5-83BDCD3B0105}"/>
                </c:ext>
              </c:extLst>
            </c:dLbl>
            <c:dLbl>
              <c:idx val="1"/>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FBC9-4194-A1F5-83BDCD3B0105}"/>
                </c:ext>
              </c:extLst>
            </c:dLbl>
            <c:dLbl>
              <c:idx val="2"/>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FBC9-4194-A1F5-83BDCD3B0105}"/>
                </c:ext>
              </c:extLst>
            </c:dLbl>
            <c:dLbl>
              <c:idx val="3"/>
              <c:tx>
                <c:rich>
                  <a:bodyPr/>
                  <a:lstStyle/>
                  <a:p>
                    <a:r>
                      <a:rPr lang="en-US"/>
                      <a:t>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BC9-4194-A1F5-83BDCD3B0105}"/>
                </c:ext>
              </c:extLst>
            </c:dLbl>
            <c:dLbl>
              <c:idx val="4"/>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B05-42F9-8461-C744C595F22F}"/>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Worked as a clinician for 11-14 years</c:v>
                </c:pt>
                <c:pt idx="1">
                  <c:v>Worked as a clinician for 7-10 years</c:v>
                </c:pt>
                <c:pt idx="2">
                  <c:v>Worked as a clinician for 3-6 years</c:v>
                </c:pt>
                <c:pt idx="3">
                  <c:v>Worked as a clinician for 1-2 years</c:v>
                </c:pt>
                <c:pt idx="4">
                  <c:v>Worked as a clinician for less than 1 year</c:v>
                </c:pt>
              </c:strCache>
            </c:strRef>
          </c:cat>
          <c:val>
            <c:numRef>
              <c:f>Sheet1!$C$2:$C$6</c:f>
              <c:numCache>
                <c:formatCode>0.00%</c:formatCode>
                <c:ptCount val="5"/>
                <c:pt idx="0">
                  <c:v>0.26150000000000001</c:v>
                </c:pt>
                <c:pt idx="1">
                  <c:v>0.25309999999999999</c:v>
                </c:pt>
                <c:pt idx="2">
                  <c:v>0.1739</c:v>
                </c:pt>
                <c:pt idx="3">
                  <c:v>0.2414</c:v>
                </c:pt>
                <c:pt idx="4">
                  <c:v>0.18820000000000001</c:v>
                </c:pt>
              </c:numCache>
            </c:numRef>
          </c:val>
          <c:extLst>
            <c:ext xmlns:c16="http://schemas.microsoft.com/office/drawing/2014/chart" uri="{C3380CC4-5D6E-409C-BE32-E72D297353CC}">
              <c16:uniqueId val="{00000001-FBC9-4194-A1F5-83BDCD3B0105}"/>
            </c:ext>
          </c:extLst>
        </c:ser>
        <c:ser>
          <c:idx val="2"/>
          <c:order val="2"/>
          <c:tx>
            <c:strRef>
              <c:f>Sheet1!$D$1</c:f>
              <c:strCache>
                <c:ptCount val="1"/>
                <c:pt idx="0">
                  <c:v>Somewhat unlikely to leave</c:v>
                </c:pt>
              </c:strCache>
            </c:strRef>
          </c:tx>
          <c:spPr>
            <a:solidFill>
              <a:srgbClr val="667E90"/>
            </a:solidFill>
            <a:ln w="12700">
              <a:solidFill>
                <a:srgbClr val="FFFFFF"/>
              </a:solidFill>
              <a:miter lim="800000"/>
            </a:ln>
            <a:effectLst/>
          </c:spPr>
          <c:invertIfNegative val="0"/>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FBC9-4194-A1F5-83BDCD3B0105}"/>
                </c:ext>
              </c:extLst>
            </c:dLbl>
            <c:dLbl>
              <c:idx val="1"/>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FBC9-4194-A1F5-83BDCD3B0105}"/>
                </c:ext>
              </c:extLst>
            </c:dLbl>
            <c:dLbl>
              <c:idx val="2"/>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FBC9-4194-A1F5-83BDCD3B0105}"/>
                </c:ext>
              </c:extLst>
            </c:dLbl>
            <c:dLbl>
              <c:idx val="3"/>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BC9-4194-A1F5-83BDCD3B0105}"/>
                </c:ext>
              </c:extLst>
            </c:dLbl>
            <c:dLbl>
              <c:idx val="4"/>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B05-42F9-8461-C744C595F22F}"/>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Worked as a clinician for 11-14 years</c:v>
                </c:pt>
                <c:pt idx="1">
                  <c:v>Worked as a clinician for 7-10 years</c:v>
                </c:pt>
                <c:pt idx="2">
                  <c:v>Worked as a clinician for 3-6 years</c:v>
                </c:pt>
                <c:pt idx="3">
                  <c:v>Worked as a clinician for 1-2 years</c:v>
                </c:pt>
                <c:pt idx="4">
                  <c:v>Worked as a clinician for less than 1 year</c:v>
                </c:pt>
              </c:strCache>
            </c:strRef>
          </c:cat>
          <c:val>
            <c:numRef>
              <c:f>Sheet1!$D$2:$D$6</c:f>
              <c:numCache>
                <c:formatCode>0.00%</c:formatCode>
                <c:ptCount val="5"/>
                <c:pt idx="0">
                  <c:v>8.4599999999999995E-2</c:v>
                </c:pt>
                <c:pt idx="1">
                  <c:v>9.8799999999999999E-2</c:v>
                </c:pt>
                <c:pt idx="2">
                  <c:v>0.1232</c:v>
                </c:pt>
                <c:pt idx="3">
                  <c:v>3.4500000000000003E-2</c:v>
                </c:pt>
                <c:pt idx="4">
                  <c:v>0.15290000000000001</c:v>
                </c:pt>
              </c:numCache>
            </c:numRef>
          </c:val>
          <c:extLst>
            <c:ext xmlns:c16="http://schemas.microsoft.com/office/drawing/2014/chart" uri="{C3380CC4-5D6E-409C-BE32-E72D297353CC}">
              <c16:uniqueId val="{00000002-FBC9-4194-A1F5-83BDCD3B0105}"/>
            </c:ext>
          </c:extLst>
        </c:ser>
        <c:ser>
          <c:idx val="3"/>
          <c:order val="3"/>
          <c:tx>
            <c:strRef>
              <c:f>Sheet1!$E$1</c:f>
              <c:strCache>
                <c:ptCount val="1"/>
                <c:pt idx="0">
                  <c:v>Neutral/undecided</c:v>
                </c:pt>
              </c:strCache>
            </c:strRef>
          </c:tx>
          <c:spPr>
            <a:solidFill>
              <a:srgbClr val="445460"/>
            </a:solidFill>
            <a:ln w="12700">
              <a:solidFill>
                <a:srgbClr val="FFFFFF"/>
              </a:solidFill>
              <a:miter lim="800000"/>
            </a:ln>
            <a:effectLst/>
          </c:spPr>
          <c:invertIfNegative val="0"/>
          <c:dLbls>
            <c:dLbl>
              <c:idx val="0"/>
              <c:layout>
                <c:manualLayout>
                  <c:x val="0"/>
                  <c:y val="0"/>
                </c:manualLayout>
              </c:layout>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FBC9-4194-A1F5-83BDCD3B0105}"/>
                </c:ext>
              </c:extLst>
            </c:dLbl>
            <c:dLbl>
              <c:idx val="1"/>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FBC9-4194-A1F5-83BDCD3B0105}"/>
                </c:ext>
              </c:extLst>
            </c:dLbl>
            <c:dLbl>
              <c:idx val="2"/>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FBC9-4194-A1F5-83BDCD3B0105}"/>
                </c:ext>
              </c:extLst>
            </c:dLbl>
            <c:dLbl>
              <c:idx val="3"/>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BC9-4194-A1F5-83BDCD3B0105}"/>
                </c:ext>
              </c:extLst>
            </c:dLbl>
            <c:dLbl>
              <c:idx val="4"/>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B05-42F9-8461-C744C595F22F}"/>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Worked as a clinician for 11-14 years</c:v>
                </c:pt>
                <c:pt idx="1">
                  <c:v>Worked as a clinician for 7-10 years</c:v>
                </c:pt>
                <c:pt idx="2">
                  <c:v>Worked as a clinician for 3-6 years</c:v>
                </c:pt>
                <c:pt idx="3">
                  <c:v>Worked as a clinician for 1-2 years</c:v>
                </c:pt>
                <c:pt idx="4">
                  <c:v>Worked as a clinician for less than 1 year</c:v>
                </c:pt>
              </c:strCache>
            </c:strRef>
          </c:cat>
          <c:val>
            <c:numRef>
              <c:f>Sheet1!$E$2:$E$6</c:f>
              <c:numCache>
                <c:formatCode>0.00%</c:formatCode>
                <c:ptCount val="5"/>
                <c:pt idx="0">
                  <c:v>0.23080000000000001</c:v>
                </c:pt>
                <c:pt idx="1">
                  <c:v>0.22839999999999999</c:v>
                </c:pt>
                <c:pt idx="2">
                  <c:v>0.21740000000000001</c:v>
                </c:pt>
                <c:pt idx="3">
                  <c:v>0.26440000000000002</c:v>
                </c:pt>
                <c:pt idx="4">
                  <c:v>0.2235</c:v>
                </c:pt>
              </c:numCache>
            </c:numRef>
          </c:val>
          <c:extLst>
            <c:ext xmlns:c16="http://schemas.microsoft.com/office/drawing/2014/chart" uri="{C3380CC4-5D6E-409C-BE32-E72D297353CC}">
              <c16:uniqueId val="{00000003-FBC9-4194-A1F5-83BDCD3B0105}"/>
            </c:ext>
          </c:extLst>
        </c:ser>
        <c:ser>
          <c:idx val="4"/>
          <c:order val="4"/>
          <c:tx>
            <c:strRef>
              <c:f>Sheet1!$F$1</c:f>
              <c:strCache>
                <c:ptCount val="1"/>
                <c:pt idx="0">
                  <c:v>Somewhat likely to leave</c:v>
                </c:pt>
              </c:strCache>
            </c:strRef>
          </c:tx>
          <c:spPr>
            <a:solidFill>
              <a:srgbClr val="222A30"/>
            </a:solidFill>
            <a:ln w="12700">
              <a:solidFill>
                <a:srgbClr val="FFFFFF"/>
              </a:solidFill>
              <a:miter lim="800000"/>
            </a:ln>
            <a:effectLst/>
          </c:spPr>
          <c:invertIfNegative val="0"/>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FBC9-4194-A1F5-83BDCD3B0105}"/>
                </c:ext>
              </c:extLst>
            </c:dLbl>
            <c:dLbl>
              <c:idx val="1"/>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FBC9-4194-A1F5-83BDCD3B0105}"/>
                </c:ext>
              </c:extLst>
            </c:dLbl>
            <c:dLbl>
              <c:idx val="2"/>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BC9-4194-A1F5-83BDCD3B0105}"/>
                </c:ext>
              </c:extLst>
            </c:dLbl>
            <c:dLbl>
              <c:idx val="3"/>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BC9-4194-A1F5-83BDCD3B0105}"/>
                </c:ext>
              </c:extLst>
            </c:dLbl>
            <c:dLbl>
              <c:idx val="4"/>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05-42F9-8461-C744C595F22F}"/>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Worked as a clinician for 11-14 years</c:v>
                </c:pt>
                <c:pt idx="1">
                  <c:v>Worked as a clinician for 7-10 years</c:v>
                </c:pt>
                <c:pt idx="2">
                  <c:v>Worked as a clinician for 3-6 years</c:v>
                </c:pt>
                <c:pt idx="3">
                  <c:v>Worked as a clinician for 1-2 years</c:v>
                </c:pt>
                <c:pt idx="4">
                  <c:v>Worked as a clinician for less than 1 year</c:v>
                </c:pt>
              </c:strCache>
            </c:strRef>
          </c:cat>
          <c:val>
            <c:numRef>
              <c:f>Sheet1!$F$2:$F$6</c:f>
              <c:numCache>
                <c:formatCode>0.00%</c:formatCode>
                <c:ptCount val="5"/>
                <c:pt idx="0">
                  <c:v>8.4599999999999995E-2</c:v>
                </c:pt>
                <c:pt idx="1">
                  <c:v>0.10489999999999999</c:v>
                </c:pt>
                <c:pt idx="2">
                  <c:v>0.1739</c:v>
                </c:pt>
                <c:pt idx="3">
                  <c:v>0.16089999999999999</c:v>
                </c:pt>
                <c:pt idx="4">
                  <c:v>4.7100000000000003E-2</c:v>
                </c:pt>
              </c:numCache>
            </c:numRef>
          </c:val>
          <c:extLst>
            <c:ext xmlns:c16="http://schemas.microsoft.com/office/drawing/2014/chart" uri="{C3380CC4-5D6E-409C-BE32-E72D297353CC}">
              <c16:uniqueId val="{00000004-FBC9-4194-A1F5-83BDCD3B0105}"/>
            </c:ext>
          </c:extLst>
        </c:ser>
        <c:ser>
          <c:idx val="5"/>
          <c:order val="5"/>
          <c:tx>
            <c:strRef>
              <c:f>Sheet1!$G$1</c:f>
              <c:strCache>
                <c:ptCount val="1"/>
                <c:pt idx="0">
                  <c:v>Very likely to leave</c:v>
                </c:pt>
              </c:strCache>
            </c:strRef>
          </c:tx>
          <c:spPr>
            <a:solidFill>
              <a:srgbClr val="7C99AE"/>
            </a:solidFill>
          </c:spPr>
          <c:invertIfNegative val="0"/>
          <c:dLbls>
            <c:dLbl>
              <c:idx val="0"/>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FBC9-4194-A1F5-83BDCD3B0105}"/>
                </c:ext>
              </c:extLst>
            </c:dLbl>
            <c:dLbl>
              <c:idx val="1"/>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FBC9-4194-A1F5-83BDCD3B0105}"/>
                </c:ext>
              </c:extLst>
            </c:dLbl>
            <c:dLbl>
              <c:idx val="2"/>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FBC9-4194-A1F5-83BDCD3B0105}"/>
                </c:ext>
              </c:extLst>
            </c:dLbl>
            <c:dLbl>
              <c:idx val="3"/>
              <c:tx>
                <c:rich>
                  <a:bodyPr/>
                  <a:lstStyle/>
                  <a:p>
                    <a:r>
                      <a:rPr lang="en-US" b="1"/>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BC9-4194-A1F5-83BDCD3B0105}"/>
                </c:ext>
              </c:extLst>
            </c:dLbl>
            <c:dLbl>
              <c:idx val="4"/>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B05-42F9-8461-C744C595F22F}"/>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Worked as a clinician for 11-14 years</c:v>
                </c:pt>
                <c:pt idx="1">
                  <c:v>Worked as a clinician for 7-10 years</c:v>
                </c:pt>
                <c:pt idx="2">
                  <c:v>Worked as a clinician for 3-6 years</c:v>
                </c:pt>
                <c:pt idx="3">
                  <c:v>Worked as a clinician for 1-2 years</c:v>
                </c:pt>
                <c:pt idx="4">
                  <c:v>Worked as a clinician for less than 1 year</c:v>
                </c:pt>
              </c:strCache>
            </c:strRef>
          </c:cat>
          <c:val>
            <c:numRef>
              <c:f>Sheet1!$G$2:$G$6</c:f>
              <c:numCache>
                <c:formatCode>0.00%</c:formatCode>
                <c:ptCount val="5"/>
                <c:pt idx="0">
                  <c:v>5.2600000000000001E-2</c:v>
                </c:pt>
                <c:pt idx="1">
                  <c:v>0.12959999999999999</c:v>
                </c:pt>
                <c:pt idx="2">
                  <c:v>9.4200000000000006E-2</c:v>
                </c:pt>
                <c:pt idx="3">
                  <c:v>0.10340000000000001</c:v>
                </c:pt>
                <c:pt idx="4">
                  <c:v>2.35E-2</c:v>
                </c:pt>
              </c:numCache>
            </c:numRef>
          </c:val>
          <c:extLst>
            <c:ext xmlns:c16="http://schemas.microsoft.com/office/drawing/2014/chart" uri="{C3380CC4-5D6E-409C-BE32-E72D297353CC}">
              <c16:uniqueId val="{00000008-FBC9-4194-A1F5-83BDCD3B0105}"/>
            </c:ext>
          </c:extLst>
        </c:ser>
        <c:ser>
          <c:idx val="6"/>
          <c:order val="6"/>
          <c:tx>
            <c:strRef>
              <c:f>Sheet1!$H$1</c:f>
              <c:strCache>
                <c:ptCount val="1"/>
                <c:pt idx="0">
                  <c:v>Definitely leaving</c:v>
                </c:pt>
              </c:strCache>
            </c:strRef>
          </c:tx>
          <c:invertIfNegative val="0"/>
          <c:dLbls>
            <c:dLbl>
              <c:idx val="0"/>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FBC9-4194-A1F5-83BDCD3B0105}"/>
                </c:ext>
              </c:extLst>
            </c:dLbl>
            <c:dLbl>
              <c:idx val="1"/>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FBC9-4194-A1F5-83BDCD3B0105}"/>
                </c:ext>
              </c:extLst>
            </c:dLbl>
            <c:dLbl>
              <c:idx val="2"/>
              <c:tx>
                <c:rich>
                  <a:bodyPr/>
                  <a:lstStyle/>
                  <a:p>
                    <a:r>
                      <a:rPr lang="en-US" b="1"/>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BC9-4194-A1F5-83BDCD3B0105}"/>
                </c:ext>
              </c:extLst>
            </c:dLbl>
            <c:dLbl>
              <c:idx val="3"/>
              <c:tx>
                <c:rich>
                  <a:bodyPr/>
                  <a:lstStyle/>
                  <a:p>
                    <a:r>
                      <a:rPr lang="en-US" b="1"/>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BC9-4194-A1F5-83BDCD3B0105}"/>
                </c:ext>
              </c:extLst>
            </c:dLbl>
            <c:dLbl>
              <c:idx val="4"/>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B05-42F9-8461-C744C595F22F}"/>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Worked as a clinician for 11-14 years</c:v>
                </c:pt>
                <c:pt idx="1">
                  <c:v>Worked as a clinician for 7-10 years</c:v>
                </c:pt>
                <c:pt idx="2">
                  <c:v>Worked as a clinician for 3-6 years</c:v>
                </c:pt>
                <c:pt idx="3">
                  <c:v>Worked as a clinician for 1-2 years</c:v>
                </c:pt>
                <c:pt idx="4">
                  <c:v>Worked as a clinician for less than 1 year</c:v>
                </c:pt>
              </c:strCache>
            </c:strRef>
          </c:cat>
          <c:val>
            <c:numRef>
              <c:f>Sheet1!$H$2:$H$6</c:f>
              <c:numCache>
                <c:formatCode>0.00%</c:formatCode>
                <c:ptCount val="5"/>
                <c:pt idx="0">
                  <c:v>5.3800000000000001E-2</c:v>
                </c:pt>
                <c:pt idx="1">
                  <c:v>6.1699999999999998E-2</c:v>
                </c:pt>
                <c:pt idx="2">
                  <c:v>8.6999999999999994E-2</c:v>
                </c:pt>
                <c:pt idx="3">
                  <c:v>4.5999999999999999E-2</c:v>
                </c:pt>
                <c:pt idx="4">
                  <c:v>4.7100000000000003E-2</c:v>
                </c:pt>
              </c:numCache>
            </c:numRef>
          </c:val>
          <c:extLst>
            <c:ext xmlns:c16="http://schemas.microsoft.com/office/drawing/2014/chart" uri="{C3380CC4-5D6E-409C-BE32-E72D297353CC}">
              <c16:uniqueId val="{0000000A-FBC9-4194-A1F5-83BDCD3B0105}"/>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i="1"/>
            </a:pPr>
            <a:endParaRPr lang="en-US"/>
          </a:p>
        </c:txPr>
        <c:crossAx val="553889400"/>
        <c:crosses val="autoZero"/>
        <c:auto val="1"/>
        <c:lblAlgn val="ctr"/>
        <c:lblOffset val="100"/>
        <c:noMultiLvlLbl val="0"/>
      </c:catAx>
      <c:valAx>
        <c:axId val="553889400"/>
        <c:scaling>
          <c:orientation val="minMax"/>
        </c:scaling>
        <c:delete val="1"/>
        <c:axPos val="b"/>
        <c:numFmt formatCode="0.0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74346980022272"/>
          <c:y val="4.7454286362985594E-4"/>
          <c:w val="0.79836755263776094"/>
          <c:h val="0.94171699267354647"/>
        </c:manualLayout>
      </c:layout>
      <c:barChart>
        <c:barDir val="bar"/>
        <c:grouping val="clustered"/>
        <c:varyColors val="0"/>
        <c:ser>
          <c:idx val="0"/>
          <c:order val="0"/>
          <c:tx>
            <c:strRef>
              <c:f>Sheet1!$B$1</c:f>
              <c:strCache>
                <c:ptCount val="1"/>
                <c:pt idx="0">
                  <c:v>Definitely not leaving</c:v>
                </c:pt>
              </c:strCache>
            </c:strRef>
          </c:tx>
          <c:spPr>
            <a:solidFill>
              <a:srgbClr val="D6D9DA"/>
            </a:solidFill>
            <a:ln w="12700">
              <a:solidFill>
                <a:srgbClr val="FFFFFF"/>
              </a:solidFill>
              <a:miter lim="800000"/>
            </a:ln>
            <a:effectLst/>
          </c:spPr>
          <c:invertIfNegative val="0"/>
          <c:dLbls>
            <c:dLbl>
              <c:idx val="0"/>
              <c:layout>
                <c:manualLayout>
                  <c:x val="0"/>
                  <c:y val="0"/>
                </c:manualLayout>
              </c:layout>
              <c:tx>
                <c:rich>
                  <a:bodyPr/>
                  <a:lstStyle/>
                  <a:p>
                    <a:r>
                      <a:rPr lang="en-US"/>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FBC9-4194-A1F5-83BDCD3B0105}"/>
                </c:ext>
              </c:extLst>
            </c:dLbl>
            <c:dLbl>
              <c:idx val="1"/>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FBC9-4194-A1F5-83BDCD3B0105}"/>
                </c:ext>
              </c:extLst>
            </c:dLbl>
            <c:dLbl>
              <c:idx val="2"/>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FBC9-4194-A1F5-83BDCD3B0105}"/>
                </c:ext>
              </c:extLst>
            </c:dLbl>
            <c:dLbl>
              <c:idx val="3"/>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BC9-4194-A1F5-83BDCD3B0105}"/>
                </c:ext>
              </c:extLst>
            </c:dLbl>
            <c:dLbl>
              <c:idx val="4"/>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B05-42F9-8461-C744C595F22F}"/>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Worked as a clinician for 30+ years</c:v>
                </c:pt>
                <c:pt idx="1">
                  <c:v>Worked as a clinician for 27-30 years</c:v>
                </c:pt>
                <c:pt idx="2">
                  <c:v>Worked as a clinician for 23-26 years</c:v>
                </c:pt>
                <c:pt idx="3">
                  <c:v>Worked as a clinician for 19-22 years</c:v>
                </c:pt>
                <c:pt idx="4">
                  <c:v>Worked as a clinician for 15-18 years</c:v>
                </c:pt>
              </c:strCache>
            </c:strRef>
          </c:cat>
          <c:val>
            <c:numRef>
              <c:f>Sheet1!$B$2:$B$6</c:f>
              <c:numCache>
                <c:formatCode>0.00%</c:formatCode>
                <c:ptCount val="5"/>
                <c:pt idx="0">
                  <c:v>0.19570000000000001</c:v>
                </c:pt>
                <c:pt idx="1">
                  <c:v>0.25419999999999998</c:v>
                </c:pt>
                <c:pt idx="2">
                  <c:v>0.16250000000000001</c:v>
                </c:pt>
                <c:pt idx="3">
                  <c:v>0.22220000000000001</c:v>
                </c:pt>
                <c:pt idx="4">
                  <c:v>0.22120000000000001</c:v>
                </c:pt>
              </c:numCache>
            </c:numRef>
          </c:val>
          <c:extLst>
            <c:ext xmlns:c16="http://schemas.microsoft.com/office/drawing/2014/chart" uri="{C3380CC4-5D6E-409C-BE32-E72D297353CC}">
              <c16:uniqueId val="{00000000-FBC9-4194-A1F5-83BDCD3B0105}"/>
            </c:ext>
          </c:extLst>
        </c:ser>
        <c:ser>
          <c:idx val="1"/>
          <c:order val="1"/>
          <c:tx>
            <c:strRef>
              <c:f>Sheet1!$C$1</c:f>
              <c:strCache>
                <c:ptCount val="1"/>
                <c:pt idx="0">
                  <c:v>Very unlikely to leave</c:v>
                </c:pt>
              </c:strCache>
            </c:strRef>
          </c:tx>
          <c:spPr>
            <a:solidFill>
              <a:srgbClr val="7C99AE"/>
            </a:solidFill>
            <a:ln w="12700">
              <a:solidFill>
                <a:srgbClr val="FFFFFF"/>
              </a:solidFill>
              <a:miter lim="800000"/>
            </a:ln>
            <a:effectLst/>
          </c:spPr>
          <c:invertIfNegative val="0"/>
          <c:dLbls>
            <c:dLbl>
              <c:idx val="0"/>
              <c:layout>
                <c:manualLayout>
                  <c:x val="2.1887830555790615E-3"/>
                  <c:y val="0"/>
                </c:manualLayout>
              </c:layout>
              <c:tx>
                <c:rich>
                  <a:bodyPr/>
                  <a:lstStyle/>
                  <a:p>
                    <a:r>
                      <a:rPr lang="en-US"/>
                      <a:t>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FBC9-4194-A1F5-83BDCD3B0105}"/>
                </c:ext>
              </c:extLst>
            </c:dLbl>
            <c:dLbl>
              <c:idx val="1"/>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FBC9-4194-A1F5-83BDCD3B0105}"/>
                </c:ext>
              </c:extLst>
            </c:dLbl>
            <c:dLbl>
              <c:idx val="2"/>
              <c:tx>
                <c:rich>
                  <a:bodyPr/>
                  <a:lstStyle/>
                  <a:p>
                    <a:r>
                      <a:rPr lang="en-US"/>
                      <a:t>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FBC9-4194-A1F5-83BDCD3B0105}"/>
                </c:ext>
              </c:extLst>
            </c:dLbl>
            <c:dLbl>
              <c:idx val="3"/>
              <c:tx>
                <c:rich>
                  <a:bodyPr/>
                  <a:lstStyle/>
                  <a:p>
                    <a:r>
                      <a:rPr lang="en-US"/>
                      <a:t>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BC9-4194-A1F5-83BDCD3B0105}"/>
                </c:ext>
              </c:extLst>
            </c:dLbl>
            <c:dLbl>
              <c:idx val="4"/>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B05-42F9-8461-C744C595F22F}"/>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Worked as a clinician for 30+ years</c:v>
                </c:pt>
                <c:pt idx="1">
                  <c:v>Worked as a clinician for 27-30 years</c:v>
                </c:pt>
                <c:pt idx="2">
                  <c:v>Worked as a clinician for 23-26 years</c:v>
                </c:pt>
                <c:pt idx="3">
                  <c:v>Worked as a clinician for 19-22 years</c:v>
                </c:pt>
                <c:pt idx="4">
                  <c:v>Worked as a clinician for 15-18 years</c:v>
                </c:pt>
              </c:strCache>
            </c:strRef>
          </c:cat>
          <c:val>
            <c:numRef>
              <c:f>Sheet1!$C$2:$C$6</c:f>
              <c:numCache>
                <c:formatCode>0.00%</c:formatCode>
                <c:ptCount val="5"/>
                <c:pt idx="0">
                  <c:v>0.29709999999999998</c:v>
                </c:pt>
                <c:pt idx="1">
                  <c:v>0.25309999999999999</c:v>
                </c:pt>
                <c:pt idx="2">
                  <c:v>0.3</c:v>
                </c:pt>
                <c:pt idx="3">
                  <c:v>0.2727</c:v>
                </c:pt>
                <c:pt idx="4">
                  <c:v>0.28320000000000001</c:v>
                </c:pt>
              </c:numCache>
            </c:numRef>
          </c:val>
          <c:extLst>
            <c:ext xmlns:c16="http://schemas.microsoft.com/office/drawing/2014/chart" uri="{C3380CC4-5D6E-409C-BE32-E72D297353CC}">
              <c16:uniqueId val="{00000001-FBC9-4194-A1F5-83BDCD3B0105}"/>
            </c:ext>
          </c:extLst>
        </c:ser>
        <c:ser>
          <c:idx val="2"/>
          <c:order val="2"/>
          <c:tx>
            <c:strRef>
              <c:f>Sheet1!$D$1</c:f>
              <c:strCache>
                <c:ptCount val="1"/>
                <c:pt idx="0">
                  <c:v>Somewhat unlikely to leave</c:v>
                </c:pt>
              </c:strCache>
            </c:strRef>
          </c:tx>
          <c:spPr>
            <a:solidFill>
              <a:srgbClr val="667E90"/>
            </a:solidFill>
            <a:ln w="12700">
              <a:solidFill>
                <a:srgbClr val="FFFFFF"/>
              </a:solidFill>
              <a:miter lim="800000"/>
            </a:ln>
            <a:effectLst/>
          </c:spPr>
          <c:invertIfNegative val="0"/>
          <c:dLbls>
            <c:dLbl>
              <c:idx val="0"/>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FBC9-4194-A1F5-83BDCD3B0105}"/>
                </c:ext>
              </c:extLst>
            </c:dLbl>
            <c:dLbl>
              <c:idx val="1"/>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FBC9-4194-A1F5-83BDCD3B0105}"/>
                </c:ext>
              </c:extLst>
            </c:dLbl>
            <c:dLbl>
              <c:idx val="2"/>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FBC9-4194-A1F5-83BDCD3B0105}"/>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BC9-4194-A1F5-83BDCD3B0105}"/>
                </c:ext>
              </c:extLst>
            </c:dLbl>
            <c:dLbl>
              <c:idx val="4"/>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B05-42F9-8461-C744C595F22F}"/>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Worked as a clinician for 30+ years</c:v>
                </c:pt>
                <c:pt idx="1">
                  <c:v>Worked as a clinician for 27-30 years</c:v>
                </c:pt>
                <c:pt idx="2">
                  <c:v>Worked as a clinician for 23-26 years</c:v>
                </c:pt>
                <c:pt idx="3">
                  <c:v>Worked as a clinician for 19-22 years</c:v>
                </c:pt>
                <c:pt idx="4">
                  <c:v>Worked as a clinician for 15-18 years</c:v>
                </c:pt>
              </c:strCache>
            </c:strRef>
          </c:cat>
          <c:val>
            <c:numRef>
              <c:f>Sheet1!$D$2:$D$6</c:f>
              <c:numCache>
                <c:formatCode>0.00%</c:formatCode>
                <c:ptCount val="5"/>
                <c:pt idx="0">
                  <c:v>0.1087</c:v>
                </c:pt>
                <c:pt idx="1">
                  <c:v>8.4699999999999998E-2</c:v>
                </c:pt>
                <c:pt idx="2">
                  <c:v>0.17499999999999999</c:v>
                </c:pt>
                <c:pt idx="3">
                  <c:v>0.1111</c:v>
                </c:pt>
                <c:pt idx="4">
                  <c:v>9.7299999999999998E-2</c:v>
                </c:pt>
              </c:numCache>
            </c:numRef>
          </c:val>
          <c:extLst>
            <c:ext xmlns:c16="http://schemas.microsoft.com/office/drawing/2014/chart" uri="{C3380CC4-5D6E-409C-BE32-E72D297353CC}">
              <c16:uniqueId val="{00000002-FBC9-4194-A1F5-83BDCD3B0105}"/>
            </c:ext>
          </c:extLst>
        </c:ser>
        <c:ser>
          <c:idx val="3"/>
          <c:order val="3"/>
          <c:tx>
            <c:strRef>
              <c:f>Sheet1!$E$1</c:f>
              <c:strCache>
                <c:ptCount val="1"/>
                <c:pt idx="0">
                  <c:v>Neutral/undecided</c:v>
                </c:pt>
              </c:strCache>
            </c:strRef>
          </c:tx>
          <c:spPr>
            <a:solidFill>
              <a:srgbClr val="445460"/>
            </a:solidFill>
            <a:ln w="12700">
              <a:solidFill>
                <a:srgbClr val="FFFFFF"/>
              </a:solidFill>
              <a:miter lim="800000"/>
            </a:ln>
            <a:effectLst/>
          </c:spPr>
          <c:invertIfNegative val="0"/>
          <c:dLbls>
            <c:dLbl>
              <c:idx val="0"/>
              <c:layout>
                <c:manualLayout>
                  <c:x val="0"/>
                  <c:y val="0"/>
                </c:manualLayout>
              </c:layout>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FBC9-4194-A1F5-83BDCD3B0105}"/>
                </c:ext>
              </c:extLst>
            </c:dLbl>
            <c:dLbl>
              <c:idx val="1"/>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FBC9-4194-A1F5-83BDCD3B0105}"/>
                </c:ext>
              </c:extLst>
            </c:dLbl>
            <c:dLbl>
              <c:idx val="2"/>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FBC9-4194-A1F5-83BDCD3B0105}"/>
                </c:ext>
              </c:extLst>
            </c:dLbl>
            <c:dLbl>
              <c:idx val="3"/>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BC9-4194-A1F5-83BDCD3B0105}"/>
                </c:ext>
              </c:extLst>
            </c:dLbl>
            <c:dLbl>
              <c:idx val="4"/>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B05-42F9-8461-C744C595F22F}"/>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Worked as a clinician for 30+ years</c:v>
                </c:pt>
                <c:pt idx="1">
                  <c:v>Worked as a clinician for 27-30 years</c:v>
                </c:pt>
                <c:pt idx="2">
                  <c:v>Worked as a clinician for 23-26 years</c:v>
                </c:pt>
                <c:pt idx="3">
                  <c:v>Worked as a clinician for 19-22 years</c:v>
                </c:pt>
                <c:pt idx="4">
                  <c:v>Worked as a clinician for 15-18 years</c:v>
                </c:pt>
              </c:strCache>
            </c:strRef>
          </c:cat>
          <c:val>
            <c:numRef>
              <c:f>Sheet1!$E$2:$E$6</c:f>
              <c:numCache>
                <c:formatCode>0.00%</c:formatCode>
                <c:ptCount val="5"/>
                <c:pt idx="0">
                  <c:v>0.1522</c:v>
                </c:pt>
                <c:pt idx="1">
                  <c:v>0.2203</c:v>
                </c:pt>
                <c:pt idx="2">
                  <c:v>0.16250000000000001</c:v>
                </c:pt>
                <c:pt idx="3">
                  <c:v>0.19189999999999999</c:v>
                </c:pt>
                <c:pt idx="4">
                  <c:v>0.22120000000000001</c:v>
                </c:pt>
              </c:numCache>
            </c:numRef>
          </c:val>
          <c:extLst>
            <c:ext xmlns:c16="http://schemas.microsoft.com/office/drawing/2014/chart" uri="{C3380CC4-5D6E-409C-BE32-E72D297353CC}">
              <c16:uniqueId val="{00000003-FBC9-4194-A1F5-83BDCD3B0105}"/>
            </c:ext>
          </c:extLst>
        </c:ser>
        <c:ser>
          <c:idx val="4"/>
          <c:order val="4"/>
          <c:tx>
            <c:strRef>
              <c:f>Sheet1!$F$1</c:f>
              <c:strCache>
                <c:ptCount val="1"/>
                <c:pt idx="0">
                  <c:v>Somewhat likely to leave</c:v>
                </c:pt>
              </c:strCache>
            </c:strRef>
          </c:tx>
          <c:spPr>
            <a:solidFill>
              <a:srgbClr val="222A30"/>
            </a:solidFill>
            <a:ln w="12700">
              <a:solidFill>
                <a:srgbClr val="FFFFFF"/>
              </a:solidFill>
              <a:miter lim="800000"/>
            </a:ln>
            <a:effectLst/>
          </c:spPr>
          <c:invertIfNegative val="0"/>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FBC9-4194-A1F5-83BDCD3B0105}"/>
                </c:ext>
              </c:extLst>
            </c:dLbl>
            <c:dLbl>
              <c:idx val="1"/>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FBC9-4194-A1F5-83BDCD3B0105}"/>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BC9-4194-A1F5-83BDCD3B0105}"/>
                </c:ext>
              </c:extLst>
            </c:dLbl>
            <c:dLbl>
              <c:idx val="3"/>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BC9-4194-A1F5-83BDCD3B0105}"/>
                </c:ext>
              </c:extLst>
            </c:dLbl>
            <c:dLbl>
              <c:idx val="4"/>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05-42F9-8461-C744C595F22F}"/>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Worked as a clinician for 30+ years</c:v>
                </c:pt>
                <c:pt idx="1">
                  <c:v>Worked as a clinician for 27-30 years</c:v>
                </c:pt>
                <c:pt idx="2">
                  <c:v>Worked as a clinician for 23-26 years</c:v>
                </c:pt>
                <c:pt idx="3">
                  <c:v>Worked as a clinician for 19-22 years</c:v>
                </c:pt>
                <c:pt idx="4">
                  <c:v>Worked as a clinician for 15-18 years</c:v>
                </c:pt>
              </c:strCache>
            </c:strRef>
          </c:cat>
          <c:val>
            <c:numRef>
              <c:f>Sheet1!$F$2:$F$6</c:f>
              <c:numCache>
                <c:formatCode>0.00%</c:formatCode>
                <c:ptCount val="5"/>
                <c:pt idx="0">
                  <c:v>7.9699999999999993E-2</c:v>
                </c:pt>
                <c:pt idx="1">
                  <c:v>8.4699999999999998E-2</c:v>
                </c:pt>
                <c:pt idx="2">
                  <c:v>0.125</c:v>
                </c:pt>
                <c:pt idx="3">
                  <c:v>9.0899999999999995E-2</c:v>
                </c:pt>
                <c:pt idx="4">
                  <c:v>6.1899999999999997E-2</c:v>
                </c:pt>
              </c:numCache>
            </c:numRef>
          </c:val>
          <c:extLst>
            <c:ext xmlns:c16="http://schemas.microsoft.com/office/drawing/2014/chart" uri="{C3380CC4-5D6E-409C-BE32-E72D297353CC}">
              <c16:uniqueId val="{00000004-FBC9-4194-A1F5-83BDCD3B0105}"/>
            </c:ext>
          </c:extLst>
        </c:ser>
        <c:ser>
          <c:idx val="5"/>
          <c:order val="5"/>
          <c:tx>
            <c:strRef>
              <c:f>Sheet1!$G$1</c:f>
              <c:strCache>
                <c:ptCount val="1"/>
                <c:pt idx="0">
                  <c:v>Very likely to leave</c:v>
                </c:pt>
              </c:strCache>
            </c:strRef>
          </c:tx>
          <c:spPr>
            <a:solidFill>
              <a:srgbClr val="7C99AE"/>
            </a:solidFill>
          </c:spPr>
          <c:invertIfNegative val="0"/>
          <c:dLbls>
            <c:dLbl>
              <c:idx val="0"/>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FBC9-4194-A1F5-83BDCD3B0105}"/>
                </c:ext>
              </c:extLst>
            </c:dLbl>
            <c:dLbl>
              <c:idx val="1"/>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FBC9-4194-A1F5-83BDCD3B0105}"/>
                </c:ext>
              </c:extLst>
            </c:dLbl>
            <c:dLbl>
              <c:idx val="2"/>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FBC9-4194-A1F5-83BDCD3B0105}"/>
                </c:ext>
              </c:extLst>
            </c:dLbl>
            <c:dLbl>
              <c:idx val="3"/>
              <c:tx>
                <c:rich>
                  <a:bodyPr/>
                  <a:lstStyle/>
                  <a:p>
                    <a:r>
                      <a:rPr lang="en-US" b="1"/>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BC9-4194-A1F5-83BDCD3B0105}"/>
                </c:ext>
              </c:extLst>
            </c:dLbl>
            <c:dLbl>
              <c:idx val="4"/>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B05-42F9-8461-C744C595F22F}"/>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Worked as a clinician for 30+ years</c:v>
                </c:pt>
                <c:pt idx="1">
                  <c:v>Worked as a clinician for 27-30 years</c:v>
                </c:pt>
                <c:pt idx="2">
                  <c:v>Worked as a clinician for 23-26 years</c:v>
                </c:pt>
                <c:pt idx="3">
                  <c:v>Worked as a clinician for 19-22 years</c:v>
                </c:pt>
                <c:pt idx="4">
                  <c:v>Worked as a clinician for 15-18 years</c:v>
                </c:pt>
              </c:strCache>
            </c:strRef>
          </c:cat>
          <c:val>
            <c:numRef>
              <c:f>Sheet1!$G$2:$G$6</c:f>
              <c:numCache>
                <c:formatCode>0.00%</c:formatCode>
                <c:ptCount val="5"/>
                <c:pt idx="0">
                  <c:v>9.4200000000000006E-2</c:v>
                </c:pt>
                <c:pt idx="1">
                  <c:v>5.0799999999999998E-2</c:v>
                </c:pt>
                <c:pt idx="2">
                  <c:v>6.25E-2</c:v>
                </c:pt>
                <c:pt idx="3">
                  <c:v>9.0899999999999995E-2</c:v>
                </c:pt>
                <c:pt idx="4">
                  <c:v>7.0800000000000002E-2</c:v>
                </c:pt>
              </c:numCache>
            </c:numRef>
          </c:val>
          <c:extLst>
            <c:ext xmlns:c16="http://schemas.microsoft.com/office/drawing/2014/chart" uri="{C3380CC4-5D6E-409C-BE32-E72D297353CC}">
              <c16:uniqueId val="{00000008-FBC9-4194-A1F5-83BDCD3B0105}"/>
            </c:ext>
          </c:extLst>
        </c:ser>
        <c:ser>
          <c:idx val="6"/>
          <c:order val="6"/>
          <c:tx>
            <c:strRef>
              <c:f>Sheet1!$H$1</c:f>
              <c:strCache>
                <c:ptCount val="1"/>
                <c:pt idx="0">
                  <c:v>Definitely leaving</c:v>
                </c:pt>
              </c:strCache>
            </c:strRef>
          </c:tx>
          <c:invertIfNegative val="0"/>
          <c:dLbls>
            <c:dLbl>
              <c:idx val="0"/>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FBC9-4194-A1F5-83BDCD3B0105}"/>
                </c:ext>
              </c:extLst>
            </c:dLbl>
            <c:dLbl>
              <c:idx val="1"/>
              <c:tx>
                <c:rich>
                  <a:bodyPr/>
                  <a:lstStyle/>
                  <a:p>
                    <a:r>
                      <a:rPr lang="en-US"/>
                      <a:t>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FBC9-4194-A1F5-83BDCD3B0105}"/>
                </c:ext>
              </c:extLst>
            </c:dLbl>
            <c:dLbl>
              <c:idx val="2"/>
              <c:tx>
                <c:rich>
                  <a:bodyPr/>
                  <a:lstStyle/>
                  <a:p>
                    <a:r>
                      <a:rPr lang="en-US" b="1"/>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BC9-4194-A1F5-83BDCD3B0105}"/>
                </c:ext>
              </c:extLst>
            </c:dLbl>
            <c:dLbl>
              <c:idx val="3"/>
              <c:tx>
                <c:rich>
                  <a:bodyPr/>
                  <a:lstStyle/>
                  <a:p>
                    <a:r>
                      <a:rPr lang="en-US" b="1"/>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BC9-4194-A1F5-83BDCD3B0105}"/>
                </c:ext>
              </c:extLst>
            </c:dLbl>
            <c:dLbl>
              <c:idx val="4"/>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B05-42F9-8461-C744C595F22F}"/>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Worked as a clinician for 30+ years</c:v>
                </c:pt>
                <c:pt idx="1">
                  <c:v>Worked as a clinician for 27-30 years</c:v>
                </c:pt>
                <c:pt idx="2">
                  <c:v>Worked as a clinician for 23-26 years</c:v>
                </c:pt>
                <c:pt idx="3">
                  <c:v>Worked as a clinician for 19-22 years</c:v>
                </c:pt>
                <c:pt idx="4">
                  <c:v>Worked as a clinician for 15-18 years</c:v>
                </c:pt>
              </c:strCache>
            </c:strRef>
          </c:cat>
          <c:val>
            <c:numRef>
              <c:f>Sheet1!$H$2:$H$6</c:f>
              <c:numCache>
                <c:formatCode>0.00%</c:formatCode>
                <c:ptCount val="5"/>
                <c:pt idx="0">
                  <c:v>7.2499999999999995E-2</c:v>
                </c:pt>
                <c:pt idx="1">
                  <c:v>0</c:v>
                </c:pt>
                <c:pt idx="2">
                  <c:v>1.2500000000000001E-2</c:v>
                </c:pt>
                <c:pt idx="3">
                  <c:v>2.0199999999999999E-2</c:v>
                </c:pt>
                <c:pt idx="4">
                  <c:v>4.4200000000000003E-2</c:v>
                </c:pt>
              </c:numCache>
            </c:numRef>
          </c:val>
          <c:extLst>
            <c:ext xmlns:c16="http://schemas.microsoft.com/office/drawing/2014/chart" uri="{C3380CC4-5D6E-409C-BE32-E72D297353CC}">
              <c16:uniqueId val="{0000000A-FBC9-4194-A1F5-83BDCD3B0105}"/>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i="1"/>
            </a:pPr>
            <a:endParaRPr lang="en-US"/>
          </a:p>
        </c:txPr>
        <c:crossAx val="553889400"/>
        <c:crosses val="autoZero"/>
        <c:auto val="1"/>
        <c:lblAlgn val="ctr"/>
        <c:lblOffset val="100"/>
        <c:noMultiLvlLbl val="0"/>
      </c:catAx>
      <c:valAx>
        <c:axId val="553889400"/>
        <c:scaling>
          <c:orientation val="minMax"/>
        </c:scaling>
        <c:delete val="1"/>
        <c:axPos val="b"/>
        <c:numFmt formatCode="0.0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13042812731356"/>
          <c:y val="0.13034484931258072"/>
          <c:w val="0.98254683981280788"/>
          <c:h val="0.75198111478973695"/>
        </c:manualLayout>
      </c:layout>
      <c:pieChart>
        <c:varyColors val="1"/>
        <c:ser>
          <c:idx val="0"/>
          <c:order val="0"/>
          <c:tx>
            <c:strRef>
              <c:f>Sheet1!$B$1</c:f>
              <c:strCache>
                <c:ptCount val="1"/>
                <c:pt idx="0">
                  <c:v>Primary care</c:v>
                </c:pt>
              </c:strCache>
            </c:strRef>
          </c:tx>
          <c:spPr>
            <a:solidFill>
              <a:srgbClr val="D6D9DA"/>
            </a:solidFill>
            <a:ln w="12700">
              <a:solidFill>
                <a:srgbClr val="FFFFFF"/>
              </a:solidFill>
              <a:miter lim="800000"/>
            </a:ln>
          </c:spPr>
          <c:dPt>
            <c:idx val="0"/>
            <c:bubble3D val="0"/>
            <c:spPr>
              <a:solidFill>
                <a:srgbClr val="D6D9DA"/>
              </a:solidFill>
              <a:ln w="12700">
                <a:solidFill>
                  <a:srgbClr val="FFFFFF"/>
                </a:solidFill>
                <a:miter lim="800000"/>
              </a:ln>
              <a:effectLst/>
            </c:spPr>
            <c:extLst>
              <c:ext xmlns:c16="http://schemas.microsoft.com/office/drawing/2014/chart" uri="{C3380CC4-5D6E-409C-BE32-E72D297353CC}">
                <c16:uniqueId val="{00000001-F9A6-441C-B173-3EA32C6E0F48}"/>
              </c:ext>
            </c:extLst>
          </c:dPt>
          <c:dPt>
            <c:idx val="1"/>
            <c:bubble3D val="0"/>
            <c:spPr>
              <a:solidFill>
                <a:srgbClr val="7C99AE"/>
              </a:solidFill>
              <a:ln w="12700">
                <a:solidFill>
                  <a:srgbClr val="FFFFFF"/>
                </a:solidFill>
                <a:miter lim="800000"/>
              </a:ln>
              <a:effectLst/>
            </c:spPr>
            <c:extLst>
              <c:ext xmlns:c16="http://schemas.microsoft.com/office/drawing/2014/chart" uri="{C3380CC4-5D6E-409C-BE32-E72D297353CC}">
                <c16:uniqueId val="{00000003-F9A6-441C-B173-3EA32C6E0F48}"/>
              </c:ext>
            </c:extLst>
          </c:dPt>
          <c:dPt>
            <c:idx val="2"/>
            <c:bubble3D val="0"/>
            <c:spPr>
              <a:solidFill>
                <a:srgbClr val="667E90"/>
              </a:solidFill>
              <a:ln w="12700">
                <a:solidFill>
                  <a:srgbClr val="FFFFFF"/>
                </a:solidFill>
                <a:miter lim="800000"/>
              </a:ln>
              <a:effectLst/>
            </c:spPr>
            <c:extLst>
              <c:ext xmlns:c16="http://schemas.microsoft.com/office/drawing/2014/chart" uri="{C3380CC4-5D6E-409C-BE32-E72D297353CC}">
                <c16:uniqueId val="{00000005-F9A6-441C-B173-3EA32C6E0F48}"/>
              </c:ext>
            </c:extLst>
          </c:dPt>
          <c:dPt>
            <c:idx val="3"/>
            <c:bubble3D val="0"/>
            <c:spPr>
              <a:solidFill>
                <a:srgbClr val="7C99AE"/>
              </a:solidFill>
              <a:ln w="12700">
                <a:solidFill>
                  <a:srgbClr val="FFFFFF"/>
                </a:solidFill>
                <a:miter lim="800000"/>
              </a:ln>
              <a:effectLst/>
            </c:spPr>
            <c:extLst>
              <c:ext xmlns:c16="http://schemas.microsoft.com/office/drawing/2014/chart" uri="{C3380CC4-5D6E-409C-BE32-E72D297353CC}">
                <c16:uniqueId val="{00000007-F9A6-441C-B173-3EA32C6E0F48}"/>
              </c:ext>
            </c:extLst>
          </c:dPt>
          <c:dPt>
            <c:idx val="4"/>
            <c:bubble3D val="0"/>
            <c:spPr>
              <a:solidFill>
                <a:srgbClr val="667E90"/>
              </a:solidFill>
              <a:ln w="12700">
                <a:solidFill>
                  <a:srgbClr val="FFFFFF"/>
                </a:solidFill>
                <a:miter lim="800000"/>
              </a:ln>
              <a:effectLst/>
            </c:spPr>
            <c:extLst>
              <c:ext xmlns:c16="http://schemas.microsoft.com/office/drawing/2014/chart" uri="{C3380CC4-5D6E-409C-BE32-E72D297353CC}">
                <c16:uniqueId val="{00000009-F9A6-441C-B173-3EA32C6E0F48}"/>
              </c:ext>
            </c:extLst>
          </c:dPt>
          <c:dPt>
            <c:idx val="5"/>
            <c:bubble3D val="0"/>
            <c:spPr>
              <a:solidFill>
                <a:srgbClr val="445460"/>
              </a:solidFill>
              <a:ln w="12700">
                <a:solidFill>
                  <a:srgbClr val="FFFFFF"/>
                </a:solidFill>
                <a:miter lim="800000"/>
              </a:ln>
              <a:effectLst/>
            </c:spPr>
            <c:extLst>
              <c:ext xmlns:c16="http://schemas.microsoft.com/office/drawing/2014/chart" uri="{C3380CC4-5D6E-409C-BE32-E72D297353CC}">
                <c16:uniqueId val="{0000000C-C560-4A61-A3C7-F66399CF6068}"/>
              </c:ext>
            </c:extLst>
          </c:dPt>
          <c:dPt>
            <c:idx val="6"/>
            <c:bubble3D val="0"/>
            <c:spPr>
              <a:solidFill>
                <a:srgbClr val="222A30"/>
              </a:solidFill>
              <a:ln w="12700">
                <a:solidFill>
                  <a:srgbClr val="FFFFFF"/>
                </a:solidFill>
                <a:miter lim="800000"/>
              </a:ln>
              <a:effectLst/>
            </c:spPr>
            <c:extLst>
              <c:ext xmlns:c16="http://schemas.microsoft.com/office/drawing/2014/chart" uri="{C3380CC4-5D6E-409C-BE32-E72D297353CC}">
                <c16:uniqueId val="{0000000B-C560-4A61-A3C7-F66399CF6068}"/>
              </c:ext>
            </c:extLst>
          </c:dPt>
          <c:dLbls>
            <c:dLbl>
              <c:idx val="0"/>
              <c:layout>
                <c:manualLayout>
                  <c:x val="-1.80287361710041E-2"/>
                  <c:y val="0.11423816821619376"/>
                </c:manualLayout>
              </c:layout>
              <c:tx>
                <c:rich>
                  <a:bodyPr/>
                  <a:lstStyle/>
                  <a:p>
                    <a:r>
                      <a:rPr lang="en-US">
                        <a:solidFill>
                          <a:srgbClr val="445460"/>
                        </a:solidFill>
                      </a:rPr>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9A6-441C-B173-3EA32C6E0F48}"/>
                </c:ext>
              </c:extLst>
            </c:dLbl>
            <c:dLbl>
              <c:idx val="1"/>
              <c:layout>
                <c:manualLayout>
                  <c:x val="-0.10179245798854113"/>
                  <c:y val="3.9413046853816185E-2"/>
                </c:manualLayout>
              </c:layout>
              <c:tx>
                <c:rich>
                  <a:bodyPr/>
                  <a:lstStyle/>
                  <a:p>
                    <a:r>
                      <a:rPr lang="en-US">
                        <a:solidFill>
                          <a:schemeClr val="bg1"/>
                        </a:solidFill>
                      </a:rPr>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9A6-441C-B173-3EA32C6E0F48}"/>
                </c:ext>
              </c:extLst>
            </c:dLbl>
            <c:dLbl>
              <c:idx val="2"/>
              <c:layout>
                <c:manualLayout>
                  <c:x val="0.11822469336094342"/>
                  <c:y val="-3.6856214845732656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59%</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9A6-441C-B173-3EA32C6E0F48}"/>
                </c:ext>
              </c:extLst>
            </c:dLbl>
            <c:dLbl>
              <c:idx val="3"/>
              <c:layout>
                <c:manualLayout>
                  <c:x val="-8.3797878332245626E-2"/>
                  <c:y val="-9.522214831827315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21%</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9A6-441C-B173-3EA32C6E0F48}"/>
                </c:ext>
              </c:extLst>
            </c:dLbl>
            <c:dLbl>
              <c:idx val="4"/>
              <c:layout>
                <c:manualLayout>
                  <c:x val="7.5847141303533481E-4"/>
                  <c:y val="-0.16257639209160807"/>
                </c:manualLayout>
              </c:layout>
              <c:tx>
                <c:rich>
                  <a:bodyPr/>
                  <a:lstStyle/>
                  <a:p>
                    <a:r>
                      <a:rPr lang="en-US">
                        <a:solidFill>
                          <a:schemeClr val="tx2"/>
                        </a:solidFill>
                      </a:rPr>
                      <a:t>11%</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9A6-441C-B173-3EA32C6E0F48}"/>
                </c:ext>
              </c:extLst>
            </c:dLbl>
            <c:dLbl>
              <c:idx val="5"/>
              <c:layout>
                <c:manualLayout>
                  <c:x val="9.4108928920574014E-2"/>
                  <c:y val="-7.0599097084296084E-2"/>
                </c:manualLayout>
              </c:layout>
              <c:tx>
                <c:rich>
                  <a:bodyPr/>
                  <a:lstStyle/>
                  <a:p>
                    <a:r>
                      <a:rPr lang="en-US">
                        <a:solidFill>
                          <a:schemeClr val="bg1"/>
                        </a:solidFill>
                      </a:rPr>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560-4A61-A3C7-F66399CF6068}"/>
                </c:ext>
              </c:extLst>
            </c:dLbl>
            <c:dLbl>
              <c:idx val="6"/>
              <c:layout>
                <c:manualLayout>
                  <c:x val="6.9450666255851418E-2"/>
                  <c:y val="0.13957707113242226"/>
                </c:manualLayout>
              </c:layout>
              <c:tx>
                <c:rich>
                  <a:bodyPr/>
                  <a:lstStyle/>
                  <a:p>
                    <a:r>
                      <a:rPr lang="en-US">
                        <a:solidFill>
                          <a:schemeClr val="bg1"/>
                        </a:solidFill>
                      </a:rPr>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560-4A61-A3C7-F66399CF606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For 3+ years</c:v>
                </c:pt>
                <c:pt idx="1">
                  <c:v>For 1 to 2 years</c:v>
                </c:pt>
                <c:pt idx="2">
                  <c:v>For 6 months or less</c:v>
                </c:pt>
              </c:strCache>
            </c:strRef>
          </c:cat>
          <c:val>
            <c:numRef>
              <c:f>Sheet1!$B$2:$B$4</c:f>
              <c:numCache>
                <c:formatCode>0.00%</c:formatCode>
                <c:ptCount val="3"/>
                <c:pt idx="0">
                  <c:v>5.3999999999999999E-2</c:v>
                </c:pt>
                <c:pt idx="1">
                  <c:v>0.35399999999999998</c:v>
                </c:pt>
                <c:pt idx="2">
                  <c:v>0.59199999999999997</c:v>
                </c:pt>
              </c:numCache>
            </c:numRef>
          </c:val>
          <c:extLst>
            <c:ext xmlns:c16="http://schemas.microsoft.com/office/drawing/2014/chart" uri="{C3380CC4-5D6E-409C-BE32-E72D297353CC}">
              <c16:uniqueId val="{0000000A-F9A6-441C-B173-3EA32C6E0F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74346980022272"/>
          <c:y val="4.7454286362985594E-4"/>
          <c:w val="0.79836755263776094"/>
          <c:h val="0.94171699267354647"/>
        </c:manualLayout>
      </c:layout>
      <c:barChart>
        <c:barDir val="bar"/>
        <c:grouping val="clustered"/>
        <c:varyColors val="0"/>
        <c:ser>
          <c:idx val="0"/>
          <c:order val="0"/>
          <c:tx>
            <c:strRef>
              <c:f>Sheet1!$B$1</c:f>
              <c:strCache>
                <c:ptCount val="1"/>
                <c:pt idx="0">
                  <c:v>For 3+ years</c:v>
                </c:pt>
              </c:strCache>
            </c:strRef>
          </c:tx>
          <c:spPr>
            <a:solidFill>
              <a:srgbClr val="D6D9DA"/>
            </a:solidFill>
            <a:ln w="12700">
              <a:solidFill>
                <a:srgbClr val="FFFFFF"/>
              </a:solidFill>
              <a:miter lim="800000"/>
            </a:ln>
            <a:effectLst/>
          </c:spPr>
          <c:invertIfNegative val="0"/>
          <c:dLbls>
            <c:dLbl>
              <c:idx val="0"/>
              <c:layout>
                <c:manualLayout>
                  <c:x val="6.5663491667371848E-3"/>
                  <c:y val="0"/>
                </c:manualLayout>
              </c:layout>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FBC9-4194-A1F5-83BDCD3B0105}"/>
                </c:ext>
              </c:extLst>
            </c:dLbl>
            <c:dLbl>
              <c:idx val="1"/>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FBC9-4194-A1F5-83BDCD3B0105}"/>
                </c:ext>
              </c:extLst>
            </c:dLbl>
            <c:dLbl>
              <c:idx val="2"/>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FBC9-4194-A1F5-83BDCD3B0105}"/>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BC9-4194-A1F5-83BDCD3B0105}"/>
                </c:ext>
              </c:extLst>
            </c:dLbl>
            <c:dLbl>
              <c:idx val="4"/>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2D6-483E-9D37-0BCBAE0B6B62}"/>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Allied health professional</c:v>
                </c:pt>
                <c:pt idx="1">
                  <c:v>Physician</c:v>
                </c:pt>
                <c:pt idx="2">
                  <c:v>RN</c:v>
                </c:pt>
                <c:pt idx="3">
                  <c:v>APRN</c:v>
                </c:pt>
                <c:pt idx="4">
                  <c:v>MA</c:v>
                </c:pt>
              </c:strCache>
            </c:strRef>
          </c:cat>
          <c:val>
            <c:numRef>
              <c:f>Sheet1!$B$2:$B$6</c:f>
              <c:numCache>
                <c:formatCode>0.00%</c:formatCode>
                <c:ptCount val="5"/>
                <c:pt idx="0">
                  <c:v>4.5499999999999999E-2</c:v>
                </c:pt>
                <c:pt idx="1">
                  <c:v>0.22220000000000001</c:v>
                </c:pt>
                <c:pt idx="2">
                  <c:v>4.6300000000000001E-2</c:v>
                </c:pt>
                <c:pt idx="3">
                  <c:v>0.1111</c:v>
                </c:pt>
                <c:pt idx="4">
                  <c:v>2.7799999999999998E-2</c:v>
                </c:pt>
              </c:numCache>
            </c:numRef>
          </c:val>
          <c:extLst>
            <c:ext xmlns:c16="http://schemas.microsoft.com/office/drawing/2014/chart" uri="{C3380CC4-5D6E-409C-BE32-E72D297353CC}">
              <c16:uniqueId val="{00000000-FBC9-4194-A1F5-83BDCD3B0105}"/>
            </c:ext>
          </c:extLst>
        </c:ser>
        <c:ser>
          <c:idx val="1"/>
          <c:order val="1"/>
          <c:tx>
            <c:strRef>
              <c:f>Sheet1!$C$1</c:f>
              <c:strCache>
                <c:ptCount val="1"/>
                <c:pt idx="0">
                  <c:v>For 1-2 years</c:v>
                </c:pt>
              </c:strCache>
            </c:strRef>
          </c:tx>
          <c:spPr>
            <a:solidFill>
              <a:srgbClr val="7C99AE"/>
            </a:solidFill>
            <a:ln w="12700">
              <a:solidFill>
                <a:srgbClr val="FFFFFF"/>
              </a:solidFill>
              <a:miter lim="800000"/>
            </a:ln>
            <a:effectLst/>
          </c:spPr>
          <c:invertIfNegative val="0"/>
          <c:dPt>
            <c:idx val="1"/>
            <c:invertIfNegative val="0"/>
            <c:bubble3D val="0"/>
            <c:extLst>
              <c:ext xmlns:c16="http://schemas.microsoft.com/office/drawing/2014/chart" uri="{C3380CC4-5D6E-409C-BE32-E72D297353CC}">
                <c16:uniqueId val="{0000001F-FBC9-4194-A1F5-83BDCD3B0105}"/>
              </c:ext>
            </c:extLst>
          </c:dPt>
          <c:dLbls>
            <c:dLbl>
              <c:idx val="0"/>
              <c:tx>
                <c:rich>
                  <a:bodyPr/>
                  <a:lstStyle/>
                  <a:p>
                    <a:r>
                      <a:rPr lang="en-US"/>
                      <a:t>55%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FBC9-4194-A1F5-83BDCD3B0105}"/>
                </c:ext>
              </c:extLst>
            </c:dLbl>
            <c:dLbl>
              <c:idx val="1"/>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FBC9-4194-A1F5-83BDCD3B0105}"/>
                </c:ext>
              </c:extLst>
            </c:dLbl>
            <c:dLbl>
              <c:idx val="2"/>
              <c:tx>
                <c:rich>
                  <a:bodyPr/>
                  <a:lstStyle/>
                  <a:p>
                    <a:r>
                      <a:rPr lang="en-US"/>
                      <a:t>39%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FBC9-4194-A1F5-83BDCD3B0105}"/>
                </c:ext>
              </c:extLst>
            </c:dLbl>
            <c:dLbl>
              <c:idx val="3"/>
              <c:tx>
                <c:rich>
                  <a:bodyPr/>
                  <a:lstStyle/>
                  <a:p>
                    <a:r>
                      <a:rPr lang="en-US"/>
                      <a:t>33%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BC9-4194-A1F5-83BDCD3B0105}"/>
                </c:ext>
              </c:extLst>
            </c:dLbl>
            <c:dLbl>
              <c:idx val="4"/>
              <c:tx>
                <c:rich>
                  <a:bodyPr/>
                  <a:lstStyle/>
                  <a:p>
                    <a:r>
                      <a:rPr lang="en-US"/>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2D6-483E-9D37-0BCBAE0B6B62}"/>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Allied health professional</c:v>
                </c:pt>
                <c:pt idx="1">
                  <c:v>Physician</c:v>
                </c:pt>
                <c:pt idx="2">
                  <c:v>RN</c:v>
                </c:pt>
                <c:pt idx="3">
                  <c:v>APRN</c:v>
                </c:pt>
                <c:pt idx="4">
                  <c:v>MA</c:v>
                </c:pt>
              </c:strCache>
            </c:strRef>
          </c:cat>
          <c:val>
            <c:numRef>
              <c:f>Sheet1!$C$2:$C$6</c:f>
              <c:numCache>
                <c:formatCode>0.00%</c:formatCode>
                <c:ptCount val="5"/>
                <c:pt idx="0">
                  <c:v>0.54549999999999998</c:v>
                </c:pt>
                <c:pt idx="1">
                  <c:v>0.22220000000000001</c:v>
                </c:pt>
                <c:pt idx="2">
                  <c:v>0.38890000000000002</c:v>
                </c:pt>
                <c:pt idx="3">
                  <c:v>0.33329999999999999</c:v>
                </c:pt>
                <c:pt idx="4">
                  <c:v>0.30559999999999998</c:v>
                </c:pt>
              </c:numCache>
            </c:numRef>
          </c:val>
          <c:extLst>
            <c:ext xmlns:c16="http://schemas.microsoft.com/office/drawing/2014/chart" uri="{C3380CC4-5D6E-409C-BE32-E72D297353CC}">
              <c16:uniqueId val="{00000001-FBC9-4194-A1F5-83BDCD3B0105}"/>
            </c:ext>
          </c:extLst>
        </c:ser>
        <c:ser>
          <c:idx val="2"/>
          <c:order val="2"/>
          <c:tx>
            <c:strRef>
              <c:f>Sheet1!$D$1</c:f>
              <c:strCache>
                <c:ptCount val="1"/>
                <c:pt idx="0">
                  <c:v>For 6 months or less</c:v>
                </c:pt>
              </c:strCache>
            </c:strRef>
          </c:tx>
          <c:spPr>
            <a:solidFill>
              <a:srgbClr val="667E90"/>
            </a:solidFill>
            <a:ln w="12700">
              <a:solidFill>
                <a:srgbClr val="FFFFFF"/>
              </a:solidFill>
              <a:miter lim="800000"/>
            </a:ln>
            <a:effectLst/>
          </c:spPr>
          <c:invertIfNegative val="0"/>
          <c:dLbls>
            <c:dLbl>
              <c:idx val="0"/>
              <c:tx>
                <c:rich>
                  <a:bodyPr/>
                  <a:lstStyle/>
                  <a:p>
                    <a:r>
                      <a:rPr lang="en-US"/>
                      <a:t>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FBC9-4194-A1F5-83BDCD3B0105}"/>
                </c:ext>
              </c:extLst>
            </c:dLbl>
            <c:dLbl>
              <c:idx val="1"/>
              <c:tx>
                <c:rich>
                  <a:bodyPr/>
                  <a:lstStyle/>
                  <a:p>
                    <a:r>
                      <a:rPr lang="en-US"/>
                      <a:t>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FBC9-4194-A1F5-83BDCD3B0105}"/>
                </c:ext>
              </c:extLst>
            </c:dLbl>
            <c:dLbl>
              <c:idx val="2"/>
              <c:tx>
                <c:rich>
                  <a:bodyPr/>
                  <a:lstStyle/>
                  <a:p>
                    <a:r>
                      <a:rPr lang="en-US"/>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FBC9-4194-A1F5-83BDCD3B0105}"/>
                </c:ext>
              </c:extLst>
            </c:dLbl>
            <c:dLbl>
              <c:idx val="3"/>
              <c:tx>
                <c:rich>
                  <a:bodyPr/>
                  <a:lstStyle/>
                  <a:p>
                    <a:r>
                      <a:rPr lang="en-US"/>
                      <a:t>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BC9-4194-A1F5-83BDCD3B0105}"/>
                </c:ext>
              </c:extLst>
            </c:dLbl>
            <c:dLbl>
              <c:idx val="4"/>
              <c:tx>
                <c:rich>
                  <a:bodyPr/>
                  <a:lstStyle/>
                  <a:p>
                    <a:r>
                      <a:rPr lang="en-US"/>
                      <a:t>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D6-483E-9D37-0BCBAE0B6B62}"/>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Allied health professional</c:v>
                </c:pt>
                <c:pt idx="1">
                  <c:v>Physician</c:v>
                </c:pt>
                <c:pt idx="2">
                  <c:v>RN</c:v>
                </c:pt>
                <c:pt idx="3">
                  <c:v>APRN</c:v>
                </c:pt>
                <c:pt idx="4">
                  <c:v>MA</c:v>
                </c:pt>
              </c:strCache>
            </c:strRef>
          </c:cat>
          <c:val>
            <c:numRef>
              <c:f>Sheet1!$D$2:$D$6</c:f>
              <c:numCache>
                <c:formatCode>0.00%</c:formatCode>
                <c:ptCount val="5"/>
                <c:pt idx="0">
                  <c:v>0.40910000000000002</c:v>
                </c:pt>
                <c:pt idx="1">
                  <c:v>0.55559999999999998</c:v>
                </c:pt>
                <c:pt idx="2">
                  <c:v>0.56479999999999997</c:v>
                </c:pt>
                <c:pt idx="3">
                  <c:v>0.55559999999999998</c:v>
                </c:pt>
                <c:pt idx="4">
                  <c:v>0.66669999999999996</c:v>
                </c:pt>
              </c:numCache>
            </c:numRef>
          </c:val>
          <c:extLst>
            <c:ext xmlns:c16="http://schemas.microsoft.com/office/drawing/2014/chart" uri="{C3380CC4-5D6E-409C-BE32-E72D297353CC}">
              <c16:uniqueId val="{00000002-FBC9-4194-A1F5-83BDCD3B0105}"/>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i="1"/>
            </a:pPr>
            <a:endParaRPr lang="en-US"/>
          </a:p>
        </c:txPr>
        <c:crossAx val="553889400"/>
        <c:crosses val="autoZero"/>
        <c:auto val="1"/>
        <c:lblAlgn val="ctr"/>
        <c:lblOffset val="100"/>
        <c:noMultiLvlLbl val="0"/>
      </c:catAx>
      <c:valAx>
        <c:axId val="553889400"/>
        <c:scaling>
          <c:orientation val="minMax"/>
        </c:scaling>
        <c:delete val="1"/>
        <c:axPos val="b"/>
        <c:numFmt formatCode="0.0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13042812731356"/>
          <c:y val="0.13034484931258072"/>
          <c:w val="0.98254683981280788"/>
          <c:h val="0.75198111478973695"/>
        </c:manualLayout>
      </c:layout>
      <c:pieChart>
        <c:varyColors val="1"/>
        <c:ser>
          <c:idx val="0"/>
          <c:order val="0"/>
          <c:tx>
            <c:strRef>
              <c:f>Sheet1!$B$1</c:f>
              <c:strCache>
                <c:ptCount val="1"/>
                <c:pt idx="0">
                  <c:v>Primary care</c:v>
                </c:pt>
              </c:strCache>
            </c:strRef>
          </c:tx>
          <c:spPr>
            <a:solidFill>
              <a:srgbClr val="D6D9DA"/>
            </a:solidFill>
            <a:ln w="12700">
              <a:solidFill>
                <a:srgbClr val="FFFFFF"/>
              </a:solidFill>
              <a:miter lim="800000"/>
            </a:ln>
          </c:spPr>
          <c:dPt>
            <c:idx val="0"/>
            <c:bubble3D val="0"/>
            <c:spPr>
              <a:solidFill>
                <a:srgbClr val="D6D9DA"/>
              </a:solidFill>
              <a:ln w="12700">
                <a:solidFill>
                  <a:srgbClr val="FFFFFF"/>
                </a:solidFill>
                <a:miter lim="800000"/>
              </a:ln>
              <a:effectLst/>
            </c:spPr>
            <c:extLst>
              <c:ext xmlns:c16="http://schemas.microsoft.com/office/drawing/2014/chart" uri="{C3380CC4-5D6E-409C-BE32-E72D297353CC}">
                <c16:uniqueId val="{00000001-F9A6-441C-B173-3EA32C6E0F48}"/>
              </c:ext>
            </c:extLst>
          </c:dPt>
          <c:dPt>
            <c:idx val="1"/>
            <c:bubble3D val="0"/>
            <c:spPr>
              <a:solidFill>
                <a:srgbClr val="7C99AE"/>
              </a:solidFill>
              <a:ln w="12700">
                <a:solidFill>
                  <a:srgbClr val="FFFFFF"/>
                </a:solidFill>
                <a:miter lim="800000"/>
              </a:ln>
              <a:effectLst/>
            </c:spPr>
            <c:extLst>
              <c:ext xmlns:c16="http://schemas.microsoft.com/office/drawing/2014/chart" uri="{C3380CC4-5D6E-409C-BE32-E72D297353CC}">
                <c16:uniqueId val="{00000003-F9A6-441C-B173-3EA32C6E0F48}"/>
              </c:ext>
            </c:extLst>
          </c:dPt>
          <c:dPt>
            <c:idx val="2"/>
            <c:bubble3D val="0"/>
            <c:spPr>
              <a:solidFill>
                <a:srgbClr val="667E90"/>
              </a:solidFill>
              <a:ln w="12700">
                <a:solidFill>
                  <a:srgbClr val="FFFFFF"/>
                </a:solidFill>
                <a:miter lim="800000"/>
              </a:ln>
              <a:effectLst/>
            </c:spPr>
            <c:extLst>
              <c:ext xmlns:c16="http://schemas.microsoft.com/office/drawing/2014/chart" uri="{C3380CC4-5D6E-409C-BE32-E72D297353CC}">
                <c16:uniqueId val="{00000005-F9A6-441C-B173-3EA32C6E0F48}"/>
              </c:ext>
            </c:extLst>
          </c:dPt>
          <c:dPt>
            <c:idx val="3"/>
            <c:bubble3D val="0"/>
            <c:spPr>
              <a:solidFill>
                <a:srgbClr val="445460"/>
              </a:solidFill>
              <a:ln w="12700">
                <a:solidFill>
                  <a:srgbClr val="FFFFFF"/>
                </a:solidFill>
                <a:miter lim="800000"/>
              </a:ln>
              <a:effectLst/>
            </c:spPr>
            <c:extLst>
              <c:ext xmlns:c16="http://schemas.microsoft.com/office/drawing/2014/chart" uri="{C3380CC4-5D6E-409C-BE32-E72D297353CC}">
                <c16:uniqueId val="{00000007-F9A6-441C-B173-3EA32C6E0F48}"/>
              </c:ext>
            </c:extLst>
          </c:dPt>
          <c:dPt>
            <c:idx val="4"/>
            <c:bubble3D val="0"/>
            <c:spPr>
              <a:solidFill>
                <a:srgbClr val="222A30"/>
              </a:solidFill>
              <a:ln w="12700">
                <a:solidFill>
                  <a:srgbClr val="FFFFFF"/>
                </a:solidFill>
                <a:miter lim="800000"/>
              </a:ln>
              <a:effectLst/>
            </c:spPr>
            <c:extLst>
              <c:ext xmlns:c16="http://schemas.microsoft.com/office/drawing/2014/chart" uri="{C3380CC4-5D6E-409C-BE32-E72D297353CC}">
                <c16:uniqueId val="{00000009-F9A6-441C-B173-3EA32C6E0F48}"/>
              </c:ext>
            </c:extLst>
          </c:dPt>
          <c:dPt>
            <c:idx val="5"/>
            <c:bubble3D val="0"/>
            <c:spPr>
              <a:solidFill>
                <a:srgbClr val="445460"/>
              </a:solidFill>
              <a:ln w="12700">
                <a:solidFill>
                  <a:srgbClr val="FFFFFF"/>
                </a:solidFill>
                <a:miter lim="800000"/>
              </a:ln>
              <a:effectLst/>
            </c:spPr>
            <c:extLst>
              <c:ext xmlns:c16="http://schemas.microsoft.com/office/drawing/2014/chart" uri="{C3380CC4-5D6E-409C-BE32-E72D297353CC}">
                <c16:uniqueId val="{0000000C-C560-4A61-A3C7-F66399CF6068}"/>
              </c:ext>
            </c:extLst>
          </c:dPt>
          <c:dPt>
            <c:idx val="6"/>
            <c:bubble3D val="0"/>
            <c:spPr>
              <a:solidFill>
                <a:srgbClr val="222A30"/>
              </a:solidFill>
              <a:ln w="12700">
                <a:solidFill>
                  <a:srgbClr val="FFFFFF"/>
                </a:solidFill>
                <a:miter lim="800000"/>
              </a:ln>
              <a:effectLst/>
            </c:spPr>
            <c:extLst>
              <c:ext xmlns:c16="http://schemas.microsoft.com/office/drawing/2014/chart" uri="{C3380CC4-5D6E-409C-BE32-E72D297353CC}">
                <c16:uniqueId val="{0000000B-C560-4A61-A3C7-F66399CF6068}"/>
              </c:ext>
            </c:extLst>
          </c:dPt>
          <c:dLbls>
            <c:dLbl>
              <c:idx val="0"/>
              <c:layout>
                <c:manualLayout>
                  <c:x val="-1.80287361710041E-2"/>
                  <c:y val="0.11423816821619376"/>
                </c:manualLayout>
              </c:layout>
              <c:tx>
                <c:rich>
                  <a:bodyPr/>
                  <a:lstStyle/>
                  <a:p>
                    <a:r>
                      <a:rPr lang="en-US">
                        <a:solidFill>
                          <a:srgbClr val="445460"/>
                        </a:solidFill>
                      </a:rPr>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9A6-441C-B173-3EA32C6E0F48}"/>
                </c:ext>
              </c:extLst>
            </c:dLbl>
            <c:dLbl>
              <c:idx val="1"/>
              <c:layout>
                <c:manualLayout>
                  <c:x val="-7.6800571917806912E-2"/>
                  <c:y val="0.10931601122619011"/>
                </c:manualLayout>
              </c:layout>
              <c:tx>
                <c:rich>
                  <a:bodyPr/>
                  <a:lstStyle/>
                  <a:p>
                    <a:r>
                      <a:rPr lang="en-US">
                        <a:solidFill>
                          <a:schemeClr val="bg1"/>
                        </a:solidFill>
                      </a:rPr>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9A6-441C-B173-3EA32C6E0F48}"/>
                </c:ext>
              </c:extLst>
            </c:dLbl>
            <c:dLbl>
              <c:idx val="2"/>
              <c:layout>
                <c:manualLayout>
                  <c:x val="-8.5280664643607687E-2"/>
                  <c:y val="-4.0535318233752199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10%</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9A6-441C-B173-3EA32C6E0F48}"/>
                </c:ext>
              </c:extLst>
            </c:dLbl>
            <c:dLbl>
              <c:idx val="3"/>
              <c:layout>
                <c:manualLayout>
                  <c:x val="-4.8095183945482331E-2"/>
                  <c:y val="-0.13201318219846997"/>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12%</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9A6-441C-B173-3EA32C6E0F48}"/>
                </c:ext>
              </c:extLst>
            </c:dLbl>
            <c:dLbl>
              <c:idx val="4"/>
              <c:layout>
                <c:manualLayout>
                  <c:x val="0.1185773628893544"/>
                  <c:y val="-1.9091359958840395E-2"/>
                </c:manualLayout>
              </c:layout>
              <c:tx>
                <c:rich>
                  <a:bodyPr/>
                  <a:lstStyle/>
                  <a:p>
                    <a:r>
                      <a:rPr lang="en-US">
                        <a:solidFill>
                          <a:schemeClr val="tx2"/>
                        </a:solidFill>
                      </a:rPr>
                      <a:t>53%</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9A6-441C-B173-3EA32C6E0F48}"/>
                </c:ext>
              </c:extLst>
            </c:dLbl>
            <c:dLbl>
              <c:idx val="5"/>
              <c:layout>
                <c:manualLayout>
                  <c:x val="9.4108928920574014E-2"/>
                  <c:y val="-7.0599097084296084E-2"/>
                </c:manualLayout>
              </c:layout>
              <c:tx>
                <c:rich>
                  <a:bodyPr/>
                  <a:lstStyle/>
                  <a:p>
                    <a:r>
                      <a:rPr lang="en-US">
                        <a:solidFill>
                          <a:schemeClr val="bg1"/>
                        </a:solidFill>
                      </a:rPr>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560-4A61-A3C7-F66399CF6068}"/>
                </c:ext>
              </c:extLst>
            </c:dLbl>
            <c:dLbl>
              <c:idx val="6"/>
              <c:layout>
                <c:manualLayout>
                  <c:x val="6.9450666255851418E-2"/>
                  <c:y val="0.13957707113242226"/>
                </c:manualLayout>
              </c:layout>
              <c:tx>
                <c:rich>
                  <a:bodyPr/>
                  <a:lstStyle/>
                  <a:p>
                    <a:r>
                      <a:rPr lang="en-US">
                        <a:solidFill>
                          <a:schemeClr val="bg1"/>
                        </a:solidFill>
                      </a:rPr>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560-4A61-A3C7-F66399CF606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Hasn’t impacted my career plans</c:v>
                </c:pt>
                <c:pt idx="1">
                  <c:v>Somewhat more likely to stay</c:v>
                </c:pt>
                <c:pt idx="2">
                  <c:v>Much more likely to stay </c:v>
                </c:pt>
                <c:pt idx="3">
                  <c:v>Somewhat more likely to leave</c:v>
                </c:pt>
                <c:pt idx="4">
                  <c:v>Much more likely to leave</c:v>
                </c:pt>
              </c:strCache>
            </c:strRef>
          </c:cat>
          <c:val>
            <c:numRef>
              <c:f>Sheet1!$B$2:$B$6</c:f>
              <c:numCache>
                <c:formatCode>0.00%</c:formatCode>
                <c:ptCount val="5"/>
                <c:pt idx="0">
                  <c:v>6.4000000000000001E-2</c:v>
                </c:pt>
                <c:pt idx="1">
                  <c:v>0.188</c:v>
                </c:pt>
                <c:pt idx="2">
                  <c:v>0.1</c:v>
                </c:pt>
                <c:pt idx="3">
                  <c:v>0.11700000000000001</c:v>
                </c:pt>
                <c:pt idx="4">
                  <c:v>0.53200000000000003</c:v>
                </c:pt>
              </c:numCache>
            </c:numRef>
          </c:val>
          <c:extLst>
            <c:ext xmlns:c16="http://schemas.microsoft.com/office/drawing/2014/chart" uri="{C3380CC4-5D6E-409C-BE32-E72D297353CC}">
              <c16:uniqueId val="{0000000A-F9A6-441C-B173-3EA32C6E0F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98854749772108"/>
          <c:y val="4.1180309621689434E-2"/>
          <c:w val="0.64802269683780123"/>
          <c:h val="0.9176393807566211"/>
        </c:manualLayout>
      </c:layout>
      <c:pieChart>
        <c:varyColors val="1"/>
        <c:ser>
          <c:idx val="0"/>
          <c:order val="0"/>
          <c:tx>
            <c:strRef>
              <c:f>Sheet1!$B$1</c:f>
              <c:strCache>
                <c:ptCount val="1"/>
                <c:pt idx="0">
                  <c:v>Sales</c:v>
                </c:pt>
              </c:strCache>
            </c:strRef>
          </c:tx>
          <c:spPr>
            <a:solidFill>
              <a:srgbClr val="7C99AE"/>
            </a:solidFill>
            <a:ln w="19050">
              <a:solidFill>
                <a:srgbClr val="FFFFFF"/>
              </a:solidFill>
              <a:round/>
            </a:ln>
          </c:spPr>
          <c:dPt>
            <c:idx val="0"/>
            <c:bubble3D val="0"/>
            <c:spPr>
              <a:solidFill>
                <a:srgbClr val="222A30"/>
              </a:solidFill>
              <a:ln w="19050">
                <a:solidFill>
                  <a:srgbClr val="FFFFFF"/>
                </a:solidFill>
                <a:round/>
              </a:ln>
              <a:effectLst/>
            </c:spPr>
            <c:extLst>
              <c:ext xmlns:c16="http://schemas.microsoft.com/office/drawing/2014/chart" uri="{C3380CC4-5D6E-409C-BE32-E72D297353CC}">
                <c16:uniqueId val="{00000001-730E-431D-B824-B58B818D88D4}"/>
              </c:ext>
            </c:extLst>
          </c:dPt>
          <c:dPt>
            <c:idx val="1"/>
            <c:bubble3D val="0"/>
            <c:spPr>
              <a:solidFill>
                <a:srgbClr val="445460"/>
              </a:solidFill>
              <a:ln w="19050">
                <a:solidFill>
                  <a:srgbClr val="FFFFFF"/>
                </a:solidFill>
                <a:round/>
              </a:ln>
              <a:effectLst/>
            </c:spPr>
            <c:extLst>
              <c:ext xmlns:c16="http://schemas.microsoft.com/office/drawing/2014/chart" uri="{C3380CC4-5D6E-409C-BE32-E72D297353CC}">
                <c16:uniqueId val="{00000003-730E-431D-B824-B58B818D88D4}"/>
              </c:ext>
            </c:extLst>
          </c:dPt>
          <c:dPt>
            <c:idx val="2"/>
            <c:bubble3D val="0"/>
            <c:spPr>
              <a:solidFill>
                <a:srgbClr val="667E90"/>
              </a:solidFill>
              <a:ln w="19050">
                <a:solidFill>
                  <a:srgbClr val="FFFFFF"/>
                </a:solidFill>
                <a:round/>
              </a:ln>
            </c:spPr>
            <c:extLst>
              <c:ext xmlns:c16="http://schemas.microsoft.com/office/drawing/2014/chart" uri="{C3380CC4-5D6E-409C-BE32-E72D297353CC}">
                <c16:uniqueId val="{00000005-730E-431D-B824-B58B818D88D4}"/>
              </c:ext>
            </c:extLst>
          </c:dPt>
          <c:dPt>
            <c:idx val="3"/>
            <c:bubble3D val="0"/>
            <c:extLst>
              <c:ext xmlns:c16="http://schemas.microsoft.com/office/drawing/2014/chart" uri="{C3380CC4-5D6E-409C-BE32-E72D297353CC}">
                <c16:uniqueId val="{00000006-730E-431D-B824-B58B818D88D4}"/>
              </c:ext>
            </c:extLst>
          </c:dPt>
          <c:dPt>
            <c:idx val="4"/>
            <c:bubble3D val="0"/>
            <c:spPr>
              <a:solidFill>
                <a:srgbClr val="D6D9DA"/>
              </a:solidFill>
              <a:ln w="19050">
                <a:solidFill>
                  <a:srgbClr val="FFFFFF"/>
                </a:solidFill>
                <a:round/>
              </a:ln>
            </c:spPr>
            <c:extLst>
              <c:ext xmlns:c16="http://schemas.microsoft.com/office/drawing/2014/chart" uri="{C3380CC4-5D6E-409C-BE32-E72D297353CC}">
                <c16:uniqueId val="{00000008-730E-431D-B824-B58B818D88D4}"/>
              </c:ext>
            </c:extLst>
          </c:dPt>
          <c:dLbls>
            <c:dLbl>
              <c:idx val="0"/>
              <c:layout>
                <c:manualLayout>
                  <c:x val="-0.20362757634984172"/>
                  <c:y val="0.19976459130090279"/>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60399860533017"/>
                      <c:h val="0.25549226006958176"/>
                    </c:manualLayout>
                  </c15:layout>
                </c:ext>
                <c:ext xmlns:c16="http://schemas.microsoft.com/office/drawing/2014/chart" uri="{C3380CC4-5D6E-409C-BE32-E72D297353CC}">
                  <c16:uniqueId val="{00000001-730E-431D-B824-B58B818D88D4}"/>
                </c:ext>
              </c:extLst>
            </c:dLbl>
            <c:dLbl>
              <c:idx val="1"/>
              <c:layout>
                <c:manualLayout>
                  <c:x val="9.9105590713764263E-2"/>
                  <c:y val="-0.16412578948578563"/>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902307930270643"/>
                      <c:h val="0.25549226006958176"/>
                    </c:manualLayout>
                  </c15:layout>
                </c:ext>
                <c:ext xmlns:c16="http://schemas.microsoft.com/office/drawing/2014/chart" uri="{C3380CC4-5D6E-409C-BE32-E72D297353CC}">
                  <c16:uniqueId val="{00000003-730E-431D-B824-B58B818D88D4}"/>
                </c:ext>
              </c:extLst>
            </c:dLbl>
            <c:dLbl>
              <c:idx val="2"/>
              <c:layout>
                <c:manualLayout>
                  <c:x val="0.15247881851210313"/>
                  <c:y val="0.13204553239330996"/>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rgbClr val="FFFFFF"/>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6931353895401833"/>
                      <c:h val="0.25549226006958176"/>
                    </c:manualLayout>
                  </c15:layout>
                </c:ext>
                <c:ext xmlns:c16="http://schemas.microsoft.com/office/drawing/2014/chart" uri="{C3380CC4-5D6E-409C-BE32-E72D297353CC}">
                  <c16:uniqueId val="{00000005-730E-431D-B824-B58B818D88D4}"/>
                </c:ext>
              </c:extLst>
            </c:dLbl>
            <c:dLbl>
              <c:idx val="3"/>
              <c:layout>
                <c:manualLayout>
                  <c:x val="7.136664181849478E-2"/>
                  <c:y val="0.12269374053398216"/>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30E-431D-B824-B58B818D88D4}"/>
                </c:ext>
              </c:extLst>
            </c:dLbl>
            <c:dLbl>
              <c:idx val="4"/>
              <c:layout>
                <c:manualLayout>
                  <c:x val="1.5611153628571232E-2"/>
                  <c:y val="9.649813000335569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0E-431D-B824-B58B818D88D4}"/>
                </c:ext>
              </c:extLst>
            </c:dLbl>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Sheet1!$A$2:$A$6</c:f>
              <c:strCache>
                <c:ptCount val="5"/>
                <c:pt idx="0">
                  <c:v>Very satisfied</c:v>
                </c:pt>
                <c:pt idx="1">
                  <c:v>Satisfied</c:v>
                </c:pt>
                <c:pt idx="2">
                  <c:v>Neutral</c:v>
                </c:pt>
                <c:pt idx="3">
                  <c:v>Dissatisfied</c:v>
                </c:pt>
                <c:pt idx="4">
                  <c:v>Very dissastisfied</c:v>
                </c:pt>
              </c:strCache>
            </c:strRef>
          </c:cat>
          <c:val>
            <c:numRef>
              <c:f>Sheet1!$B$2:$B$6</c:f>
              <c:numCache>
                <c:formatCode>0%</c:formatCode>
                <c:ptCount val="5"/>
                <c:pt idx="0">
                  <c:v>0.28000000000000003</c:v>
                </c:pt>
                <c:pt idx="1">
                  <c:v>0.48</c:v>
                </c:pt>
                <c:pt idx="2">
                  <c:v>0.15</c:v>
                </c:pt>
                <c:pt idx="3">
                  <c:v>7.0000000000000007E-2</c:v>
                </c:pt>
                <c:pt idx="4">
                  <c:v>0.02</c:v>
                </c:pt>
              </c:numCache>
            </c:numRef>
          </c:val>
          <c:extLst>
            <c:ext xmlns:c16="http://schemas.microsoft.com/office/drawing/2014/chart" uri="{C3380CC4-5D6E-409C-BE32-E72D297353CC}">
              <c16:uniqueId val="{00000009-730E-431D-B824-B58B818D88D4}"/>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v>Series1</c:v>
          </c:tx>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F246-4ABA-8CD7-DEC4857561BC}"/>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F246-4ABA-8CD7-DEC4857561BC}"/>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F246-4ABA-8CD7-DEC4857561BC}"/>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F246-4ABA-8CD7-DEC4857561BC}"/>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F246-4ABA-8CD7-DEC4857561BC}"/>
              </c:ext>
            </c:extLst>
          </c:dPt>
          <c:dLbls>
            <c:dLbl>
              <c:idx val="0"/>
              <c:layout>
                <c:manualLayout>
                  <c:x val="-0.22798975206418343"/>
                  <c:y val="1.1752375319609488E-3"/>
                </c:manualLayout>
              </c:layout>
              <c:tx>
                <c:rich>
                  <a:bodyPr rot="0" vert="horz"/>
                  <a:lstStyle/>
                  <a:p>
                    <a:pPr>
                      <a:defRPr>
                        <a:solidFill>
                          <a:schemeClr val="tx1"/>
                        </a:solidFill>
                      </a:defRPr>
                    </a:pPr>
                    <a:r>
                      <a:rPr lang="en-US"/>
                      <a:t>56%</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F246-4ABA-8CD7-DEC4857561BC}"/>
                </c:ext>
              </c:extLst>
            </c:dLbl>
            <c:dLbl>
              <c:idx val="1"/>
              <c:layout>
                <c:manualLayout>
                  <c:x val="9.6128897604196004E-2"/>
                  <c:y val="-0.11098772659332003"/>
                </c:manualLayout>
              </c:layout>
              <c:tx>
                <c:rich>
                  <a:bodyPr/>
                  <a:lstStyle/>
                  <a:p>
                    <a:r>
                      <a:rPr lang="en-US"/>
                      <a:t>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46-4ABA-8CD7-DEC4857561BC}"/>
                </c:ext>
              </c:extLst>
            </c:dLbl>
            <c:dLbl>
              <c:idx val="2"/>
              <c:layout>
                <c:manualLayout>
                  <c:x val="0.12101531723247967"/>
                  <c:y val="-7.3829137924444413E-2"/>
                </c:manualLayout>
              </c:layout>
              <c:tx>
                <c:rich>
                  <a:bodyPr/>
                  <a:lstStyle/>
                  <a:p>
                    <a:r>
                      <a:rPr lang="en-US"/>
                      <a:t>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246-4ABA-8CD7-DEC4857561BC}"/>
                </c:ext>
              </c:extLst>
            </c:dLbl>
            <c:dLbl>
              <c:idx val="3"/>
              <c:layout>
                <c:manualLayout>
                  <c:x val="0.18877258928175397"/>
                  <c:y val="8.9083890072441413E-2"/>
                </c:manualLayout>
              </c:layout>
              <c:tx>
                <c:rich>
                  <a:bodyPr/>
                  <a:lstStyle/>
                  <a:p>
                    <a:r>
                      <a:rPr lang="en-US"/>
                      <a:t>27%</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246-4ABA-8CD7-DEC4857561BC}"/>
                </c:ext>
              </c:extLst>
            </c:dLbl>
            <c:dLbl>
              <c:idx val="4"/>
              <c:layout>
                <c:manualLayout>
                  <c:x val="2.9947807872177941E-2"/>
                  <c:y val="9.8653566449603797E-2"/>
                </c:manualLayout>
              </c:layout>
              <c:tx>
                <c:rich>
                  <a:bodyPr/>
                  <a:lstStyle/>
                  <a:p>
                    <a:r>
                      <a:rPr lang="en-US"/>
                      <a:t>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246-4ABA-8CD7-DEC4857561BC}"/>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Sheet1!$B$2:$B$6</c:f>
              <c:numCache>
                <c:formatCode>0.00%</c:formatCode>
                <c:ptCount val="5"/>
                <c:pt idx="0">
                  <c:v>0.56059999999999999</c:v>
                </c:pt>
                <c:pt idx="1">
                  <c:v>7.5800000000000006E-2</c:v>
                </c:pt>
                <c:pt idx="2">
                  <c:v>4.5499999999999999E-2</c:v>
                </c:pt>
                <c:pt idx="3">
                  <c:v>0.2727</c:v>
                </c:pt>
                <c:pt idx="4">
                  <c:v>4.5499999999999999E-2</c:v>
                </c:pt>
              </c:numCache>
            </c:numRef>
          </c:val>
          <c:extLst>
            <c:ext xmlns:c16="http://schemas.microsoft.com/office/drawing/2014/chart" uri="{C3380CC4-5D6E-409C-BE32-E72D297353CC}">
              <c16:uniqueId val="{0000000A-F246-4ABA-8CD7-DEC4857561BC}"/>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0B09-4B15-BBB2-AFC990DDEDDF}"/>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0B09-4B15-BBB2-AFC990DDEDDF}"/>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0B09-4B15-BBB2-AFC990DDEDDF}"/>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0B09-4B15-BBB2-AFC990DDEDDF}"/>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0B09-4B15-BBB2-AFC990DDEDDF}"/>
              </c:ext>
            </c:extLst>
          </c:dPt>
          <c:dLbls>
            <c:dLbl>
              <c:idx val="0"/>
              <c:layout>
                <c:manualLayout>
                  <c:x val="-0.2455968314676685"/>
                  <c:y val="8.9464402887139104E-3"/>
                </c:manualLayout>
              </c:layout>
              <c:tx>
                <c:rich>
                  <a:bodyPr rot="0" vert="horz"/>
                  <a:lstStyle/>
                  <a:p>
                    <a:pPr>
                      <a:defRPr>
                        <a:solidFill>
                          <a:schemeClr val="tx1"/>
                        </a:solidFill>
                      </a:defRPr>
                    </a:pPr>
                    <a:r>
                      <a:rPr lang="en-US"/>
                      <a:t>49%</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0B09-4B15-BBB2-AFC990DDEDDF}"/>
                </c:ext>
              </c:extLst>
            </c:dLbl>
            <c:dLbl>
              <c:idx val="1"/>
              <c:layout>
                <c:manualLayout>
                  <c:x val="8.1065286096641362E-2"/>
                  <c:y val="-0.12080736001749781"/>
                </c:manualLayout>
              </c:layout>
              <c:tx>
                <c:rich>
                  <a:bodyPr/>
                  <a:lstStyle/>
                  <a:p>
                    <a:r>
                      <a:rPr lang="en-US"/>
                      <a:t>11%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09-4B15-BBB2-AFC990DDEDDF}"/>
                </c:ext>
              </c:extLst>
            </c:dLbl>
            <c:dLbl>
              <c:idx val="2"/>
              <c:tx>
                <c:rich>
                  <a:bodyPr/>
                  <a:lstStyle/>
                  <a:p>
                    <a:r>
                      <a:rPr lang="en-US"/>
                      <a:t>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B09-4B15-BBB2-AFC990DDEDDF}"/>
                </c:ext>
              </c:extLst>
            </c:dLbl>
            <c:dLbl>
              <c:idx val="3"/>
              <c:layout>
                <c:manualLayout>
                  <c:x val="0.20168472463878048"/>
                  <c:y val="3.803347823709536E-2"/>
                </c:manualLayout>
              </c:layout>
              <c:tx>
                <c:rich>
                  <a:bodyPr/>
                  <a:lstStyle/>
                  <a:p>
                    <a:r>
                      <a:rPr lang="en-US"/>
                      <a:t>49%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B09-4B15-BBB2-AFC990DDEDDF}"/>
                </c:ext>
              </c:extLst>
            </c:dLbl>
            <c:dLbl>
              <c:idx val="4"/>
              <c:tx>
                <c:rich>
                  <a:bodyPr/>
                  <a:lstStyle/>
                  <a:p>
                    <a:r>
                      <a:rPr lang="en-US"/>
                      <a:t>12%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B09-4B15-BBB2-AFC990DDEDDF}"/>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Sheet1!$B$2:$B$6</c:f>
              <c:numCache>
                <c:formatCode>0.00%</c:formatCode>
                <c:ptCount val="5"/>
                <c:pt idx="0">
                  <c:v>0.49419999999999997</c:v>
                </c:pt>
                <c:pt idx="1">
                  <c:v>0.1053</c:v>
                </c:pt>
                <c:pt idx="2" formatCode="0.0%">
                  <c:v>7.8899999999999998E-2</c:v>
                </c:pt>
                <c:pt idx="3" formatCode="0.0%">
                  <c:v>0.20180000000000001</c:v>
                </c:pt>
                <c:pt idx="4" formatCode="0.0%">
                  <c:v>0.11990000000000001</c:v>
                </c:pt>
              </c:numCache>
            </c:numRef>
          </c:val>
          <c:extLst>
            <c:ext xmlns:c16="http://schemas.microsoft.com/office/drawing/2014/chart" uri="{C3380CC4-5D6E-409C-BE32-E72D297353CC}">
              <c16:uniqueId val="{0000000A-0B09-4B15-BBB2-AFC990DDEDDF}"/>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6556-454C-B28F-E111C3E5C65D}"/>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6556-454C-B28F-E111C3E5C65D}"/>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6556-454C-B28F-E111C3E5C65D}"/>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6556-454C-B28F-E111C3E5C65D}"/>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6556-454C-B28F-E111C3E5C65D}"/>
              </c:ext>
            </c:extLst>
          </c:dPt>
          <c:dLbls>
            <c:dLbl>
              <c:idx val="0"/>
              <c:layout>
                <c:manualLayout>
                  <c:x val="-0.22841691051555213"/>
                  <c:y val="-5.6314089433388163E-2"/>
                </c:manualLayout>
              </c:layout>
              <c:tx>
                <c:rich>
                  <a:bodyPr rot="0" vert="horz"/>
                  <a:lstStyle/>
                  <a:p>
                    <a:pPr>
                      <a:defRPr>
                        <a:solidFill>
                          <a:schemeClr val="tx1"/>
                        </a:solidFill>
                      </a:defRPr>
                    </a:pPr>
                    <a:r>
                      <a:rPr lang="en-US"/>
                      <a:t>56%</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6556-454C-B28F-E111C3E5C65D}"/>
                </c:ext>
              </c:extLst>
            </c:dLbl>
            <c:dLbl>
              <c:idx val="1"/>
              <c:tx>
                <c:rich>
                  <a:bodyPr/>
                  <a:lstStyle/>
                  <a:p>
                    <a:r>
                      <a:rPr lang="en-US"/>
                      <a:t>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556-454C-B28F-E111C3E5C65D}"/>
                </c:ext>
              </c:extLst>
            </c:dLbl>
            <c:dLbl>
              <c:idx val="2"/>
              <c:layout>
                <c:manualLayout>
                  <c:x val="0.10913064529522958"/>
                  <c:y val="-6.7174887338470435E-2"/>
                </c:manualLayout>
              </c:layout>
              <c:tx>
                <c:rich>
                  <a:bodyPr/>
                  <a:lstStyle/>
                  <a:p>
                    <a:r>
                      <a:rPr lang="en-US"/>
                      <a:t>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556-454C-B28F-E111C3E5C65D}"/>
                </c:ext>
              </c:extLst>
            </c:dLbl>
            <c:dLbl>
              <c:idx val="3"/>
              <c:layout>
                <c:manualLayout>
                  <c:x val="0.17235664993152527"/>
                  <c:y val="0.10844163731325154"/>
                </c:manualLayout>
              </c:layout>
              <c:tx>
                <c:rich>
                  <a:bodyPr/>
                  <a:lstStyle/>
                  <a:p>
                    <a:r>
                      <a:rPr lang="en-US"/>
                      <a:t>27%</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556-454C-B28F-E111C3E5C65D}"/>
                </c:ext>
              </c:extLst>
            </c:dLbl>
            <c:dLbl>
              <c:idx val="4"/>
              <c:layout>
                <c:manualLayout>
                  <c:x val="2.9844921961319163E-2"/>
                  <c:y val="9.8195150973655013E-2"/>
                </c:manualLayout>
              </c:layout>
              <c:tx>
                <c:rich>
                  <a:bodyPr/>
                  <a:lstStyle/>
                  <a:p>
                    <a:r>
                      <a:rPr lang="en-US"/>
                      <a:t>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556-454C-B28F-E111C3E5C65D}"/>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Sheet1!$B$2:$B$6</c:f>
              <c:numCache>
                <c:formatCode>0.00%</c:formatCode>
                <c:ptCount val="5"/>
                <c:pt idx="0">
                  <c:v>0.56059999999999999</c:v>
                </c:pt>
                <c:pt idx="1">
                  <c:v>7.5800000000000006E-2</c:v>
                </c:pt>
                <c:pt idx="2">
                  <c:v>4.5499999999999999E-2</c:v>
                </c:pt>
                <c:pt idx="3">
                  <c:v>0.2727</c:v>
                </c:pt>
                <c:pt idx="4">
                  <c:v>4.5499999999999999E-2</c:v>
                </c:pt>
              </c:numCache>
            </c:numRef>
          </c:val>
          <c:extLst>
            <c:ext xmlns:c16="http://schemas.microsoft.com/office/drawing/2014/chart" uri="{C3380CC4-5D6E-409C-BE32-E72D297353CC}">
              <c16:uniqueId val="{0000000A-6556-454C-B28F-E111C3E5C65D}"/>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9575-40A9-BE26-3617E077FDE6}"/>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9575-40A9-BE26-3617E077FDE6}"/>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9575-40A9-BE26-3617E077FDE6}"/>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9575-40A9-BE26-3617E077FDE6}"/>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9575-40A9-BE26-3617E077FDE6}"/>
              </c:ext>
            </c:extLst>
          </c:dPt>
          <c:dLbls>
            <c:dLbl>
              <c:idx val="0"/>
              <c:layout>
                <c:manualLayout>
                  <c:x val="-0.20379192652617342"/>
                  <c:y val="-4.4390690980865614E-2"/>
                </c:manualLayout>
              </c:layout>
              <c:tx>
                <c:rich>
                  <a:bodyPr rot="0" vert="horz"/>
                  <a:lstStyle/>
                  <a:p>
                    <a:pPr>
                      <a:defRPr>
                        <a:solidFill>
                          <a:schemeClr val="tx1"/>
                        </a:solidFill>
                      </a:defRPr>
                    </a:pPr>
                    <a:r>
                      <a:rPr lang="en-US"/>
                      <a:t>59%</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9575-40A9-BE26-3617E077FDE6}"/>
                </c:ext>
              </c:extLst>
            </c:dLbl>
            <c:dLbl>
              <c:idx val="1"/>
              <c:tx>
                <c:rich>
                  <a:bodyPr/>
                  <a:lstStyle/>
                  <a:p>
                    <a:r>
                      <a:rPr lang="en-US"/>
                      <a:t>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575-40A9-BE26-3617E077FDE6}"/>
                </c:ext>
              </c:extLst>
            </c:dLbl>
            <c:dLbl>
              <c:idx val="2"/>
              <c:tx>
                <c:rich>
                  <a:bodyPr/>
                  <a:lstStyle/>
                  <a:p>
                    <a:r>
                      <a:rPr lang="en-US"/>
                      <a:t>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575-40A9-BE26-3617E077FDE6}"/>
                </c:ext>
              </c:extLst>
            </c:dLbl>
            <c:dLbl>
              <c:idx val="3"/>
              <c:layout>
                <c:manualLayout>
                  <c:x val="0.13967785951840006"/>
                  <c:y val="0.1384645849286949"/>
                </c:manualLayout>
              </c:layout>
              <c:tx>
                <c:rich>
                  <a:bodyPr/>
                  <a:lstStyle/>
                  <a:p>
                    <a:r>
                      <a:rPr lang="en-US"/>
                      <a:t>21%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575-40A9-BE26-3617E077FDE6}"/>
                </c:ext>
              </c:extLst>
            </c:dLbl>
            <c:dLbl>
              <c:idx val="4"/>
              <c:layout>
                <c:manualLayout>
                  <c:x val="1.7879788481324623E-2"/>
                  <c:y val="1.0715870902289011E-2"/>
                </c:manualLayout>
              </c:layout>
              <c:tx>
                <c:rich>
                  <a:bodyPr/>
                  <a:lstStyle/>
                  <a:p>
                    <a:r>
                      <a:rPr lang="en-US">
                        <a:solidFill>
                          <a:srgbClr val="222A30"/>
                        </a:solidFill>
                      </a:rPr>
                      <a:t>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575-40A9-BE26-3617E077FDE6}"/>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Sheet1!$B$2:$B$6</c:f>
              <c:numCache>
                <c:formatCode>0.00%</c:formatCode>
                <c:ptCount val="5"/>
                <c:pt idx="0">
                  <c:v>0.5948</c:v>
                </c:pt>
                <c:pt idx="1">
                  <c:v>8.6199999999999999E-2</c:v>
                </c:pt>
                <c:pt idx="2">
                  <c:v>8.6199999999999999E-2</c:v>
                </c:pt>
                <c:pt idx="3">
                  <c:v>0.2069</c:v>
                </c:pt>
                <c:pt idx="4">
                  <c:v>2.5899999999999999E-2</c:v>
                </c:pt>
              </c:numCache>
            </c:numRef>
          </c:val>
          <c:extLst>
            <c:ext xmlns:c16="http://schemas.microsoft.com/office/drawing/2014/chart" uri="{C3380CC4-5D6E-409C-BE32-E72D297353CC}">
              <c16:uniqueId val="{0000000A-9575-40A9-BE26-3617E077FDE6}"/>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0B09-4B15-BBB2-AFC990DDEDDF}"/>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0B09-4B15-BBB2-AFC990DDEDDF}"/>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0B09-4B15-BBB2-AFC990DDEDDF}"/>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0B09-4B15-BBB2-AFC990DDEDDF}"/>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0B09-4B15-BBB2-AFC990DDEDDF}"/>
              </c:ext>
            </c:extLst>
          </c:dPt>
          <c:dLbls>
            <c:dLbl>
              <c:idx val="0"/>
              <c:layout>
                <c:manualLayout>
                  <c:x val="-0.21634591008843296"/>
                  <c:y val="-1.655611098247E-2"/>
                </c:manualLayout>
              </c:layout>
              <c:tx>
                <c:rich>
                  <a:bodyPr rot="0" vert="horz"/>
                  <a:lstStyle/>
                  <a:p>
                    <a:pPr>
                      <a:defRPr>
                        <a:solidFill>
                          <a:schemeClr val="tx1"/>
                        </a:solidFill>
                      </a:defRPr>
                    </a:pPr>
                    <a:r>
                      <a:rPr lang="en-US"/>
                      <a:t>51%</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0B09-4B15-BBB2-AFC990DDEDDF}"/>
                </c:ext>
              </c:extLst>
            </c:dLbl>
            <c:dLbl>
              <c:idx val="1"/>
              <c:layout>
                <c:manualLayout>
                  <c:x val="8.803884390270042E-2"/>
                  <c:y val="-0.12958425841426363"/>
                </c:manualLayout>
              </c:layout>
              <c:tx>
                <c:rich>
                  <a:bodyPr/>
                  <a:lstStyle/>
                  <a:p>
                    <a:r>
                      <a:rPr lang="en-US"/>
                      <a:t>11%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09-4B15-BBB2-AFC990DDEDDF}"/>
                </c:ext>
              </c:extLst>
            </c:dLbl>
            <c:dLbl>
              <c:idx val="2"/>
              <c:layout>
                <c:manualLayout>
                  <c:x val="0.12297117164219624"/>
                  <c:y val="-6.0304493509677697E-2"/>
                </c:manualLayout>
              </c:layout>
              <c:tx>
                <c:rich>
                  <a:bodyPr/>
                  <a:lstStyle/>
                  <a:p>
                    <a:r>
                      <a:rPr lang="en-US"/>
                      <a:t>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B09-4B15-BBB2-AFC990DDEDDF}"/>
                </c:ext>
              </c:extLst>
            </c:dLbl>
            <c:dLbl>
              <c:idx val="3"/>
              <c:layout>
                <c:manualLayout>
                  <c:x val="0.1676098004406365"/>
                  <c:y val="9.4978894099328998E-2"/>
                </c:manualLayout>
              </c:layout>
              <c:tx>
                <c:rich>
                  <a:bodyPr/>
                  <a:lstStyle/>
                  <a:p>
                    <a:r>
                      <a:rPr lang="en-US"/>
                      <a:t>20%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B09-4B15-BBB2-AFC990DDEDDF}"/>
                </c:ext>
              </c:extLst>
            </c:dLbl>
            <c:dLbl>
              <c:idx val="4"/>
              <c:layout>
                <c:manualLayout>
                  <c:x val="7.7137998624224463E-2"/>
                  <c:y val="0.1293744126019859"/>
                </c:manualLayout>
              </c:layout>
              <c:tx>
                <c:rich>
                  <a:bodyPr/>
                  <a:lstStyle/>
                  <a:p>
                    <a:r>
                      <a:rPr lang="en-US"/>
                      <a:t>10%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B09-4B15-BBB2-AFC990DDEDDF}"/>
                </c:ext>
              </c:extLst>
            </c:dLbl>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Sheet1!$B$2:$B$6</c:f>
              <c:numCache>
                <c:formatCode>0.00%</c:formatCode>
                <c:ptCount val="5"/>
                <c:pt idx="0">
                  <c:v>0.50880000000000003</c:v>
                </c:pt>
                <c:pt idx="1">
                  <c:v>0.114</c:v>
                </c:pt>
                <c:pt idx="2">
                  <c:v>7.8899999999999998E-2</c:v>
                </c:pt>
                <c:pt idx="3">
                  <c:v>0.20180000000000001</c:v>
                </c:pt>
                <c:pt idx="4">
                  <c:v>9.6500000000000002E-2</c:v>
                </c:pt>
              </c:numCache>
            </c:numRef>
          </c:val>
          <c:extLst>
            <c:ext xmlns:c16="http://schemas.microsoft.com/office/drawing/2014/chart" uri="{C3380CC4-5D6E-409C-BE32-E72D297353CC}">
              <c16:uniqueId val="{0000000A-0B09-4B15-BBB2-AFC990DDEDDF}"/>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F246-4ABA-8CD7-DEC4857561BC}"/>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F246-4ABA-8CD7-DEC4857561BC}"/>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F246-4ABA-8CD7-DEC4857561BC}"/>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F246-4ABA-8CD7-DEC4857561BC}"/>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F246-4ABA-8CD7-DEC4857561BC}"/>
              </c:ext>
            </c:extLst>
          </c:dPt>
          <c:dLbls>
            <c:dLbl>
              <c:idx val="0"/>
              <c:layout>
                <c:manualLayout>
                  <c:x val="-0.22969990451724012"/>
                  <c:y val="-1.3774940581228062E-2"/>
                </c:manualLayout>
              </c:layout>
              <c:tx>
                <c:rich>
                  <a:bodyPr rot="0" vert="horz"/>
                  <a:lstStyle/>
                  <a:p>
                    <a:pPr>
                      <a:defRPr>
                        <a:solidFill>
                          <a:schemeClr val="tx1"/>
                        </a:solidFill>
                      </a:defRPr>
                    </a:pPr>
                    <a:r>
                      <a:rPr lang="en-US"/>
                      <a:t>51%</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F246-4ABA-8CD7-DEC4857561BC}"/>
                </c:ext>
              </c:extLst>
            </c:dLbl>
            <c:dLbl>
              <c:idx val="1"/>
              <c:layout>
                <c:manualLayout>
                  <c:x val="-2.3721031468003782E-2"/>
                  <c:y val="-0.32923726538081538"/>
                </c:manualLayout>
              </c:layout>
              <c:tx>
                <c:rich>
                  <a:bodyPr/>
                  <a:lstStyle/>
                  <a:p>
                    <a:r>
                      <a:rPr lang="en-US"/>
                      <a:t>13%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46-4ABA-8CD7-DEC4857561BC}"/>
                </c:ext>
              </c:extLst>
            </c:dLbl>
            <c:dLbl>
              <c:idx val="2"/>
              <c:layout>
                <c:manualLayout>
                  <c:x val="0.27012406403858713"/>
                  <c:y val="0.16229426872193592"/>
                </c:manualLayout>
              </c:layout>
              <c:tx>
                <c:rich>
                  <a:bodyPr/>
                  <a:lstStyle/>
                  <a:p>
                    <a:r>
                      <a:rPr lang="en-US"/>
                      <a:t>15%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246-4ABA-8CD7-DEC4857561BC}"/>
                </c:ext>
              </c:extLst>
            </c:dLbl>
            <c:dLbl>
              <c:idx val="3"/>
              <c:layout>
                <c:manualLayout>
                  <c:x val="0.11164699022771288"/>
                  <c:y val="0.10494543687490118"/>
                </c:manualLayout>
              </c:layout>
              <c:tx>
                <c:rich>
                  <a:bodyPr/>
                  <a:lstStyle/>
                  <a:p>
                    <a:r>
                      <a:rPr lang="en-US"/>
                      <a:t>18%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246-4ABA-8CD7-DEC4857561BC}"/>
                </c:ext>
              </c:extLst>
            </c:dLbl>
            <c:dLbl>
              <c:idx val="4"/>
              <c:layout>
                <c:manualLayout>
                  <c:x val="2.3048122887560189E-2"/>
                  <c:y val="8.3617105834727395E-2"/>
                </c:manualLayout>
              </c:layout>
              <c:tx>
                <c:rich>
                  <a:bodyPr/>
                  <a:lstStyle/>
                  <a:p>
                    <a:r>
                      <a:rPr lang="en-US"/>
                      <a:t>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246-4ABA-8CD7-DEC4857561BC}"/>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Sheet1!$B$2:$B$6</c:f>
              <c:numCache>
                <c:formatCode>0.00%</c:formatCode>
                <c:ptCount val="5"/>
                <c:pt idx="0">
                  <c:v>0.51219999999999999</c:v>
                </c:pt>
                <c:pt idx="1">
                  <c:v>0.13009999999999999</c:v>
                </c:pt>
                <c:pt idx="2">
                  <c:v>0.14630000000000001</c:v>
                </c:pt>
                <c:pt idx="3">
                  <c:v>0.1789</c:v>
                </c:pt>
                <c:pt idx="4">
                  <c:v>3.2500000000000001E-2</c:v>
                </c:pt>
              </c:numCache>
            </c:numRef>
          </c:val>
          <c:extLst>
            <c:ext xmlns:c16="http://schemas.microsoft.com/office/drawing/2014/chart" uri="{C3380CC4-5D6E-409C-BE32-E72D297353CC}">
              <c16:uniqueId val="{0000000A-F246-4ABA-8CD7-DEC4857561BC}"/>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97184964872755"/>
          <c:y val="0.11031521762940572"/>
          <c:w val="0.65119691205523478"/>
          <c:h val="0.76198221287595014"/>
        </c:manualLayout>
      </c:layout>
      <c:pieChart>
        <c:varyColors val="1"/>
        <c:ser>
          <c:idx val="0"/>
          <c:order val="0"/>
          <c:tx>
            <c:v>Series1</c:v>
          </c:tx>
          <c:spPr>
            <a:ln w="12700">
              <a:solidFill>
                <a:srgbClr val="FFFFFF"/>
              </a:solidFill>
              <a:round/>
            </a:ln>
          </c:spPr>
          <c:dPt>
            <c:idx val="0"/>
            <c:bubble3D val="0"/>
            <c:spPr>
              <a:solidFill>
                <a:srgbClr val="D6D9DA"/>
              </a:solidFill>
              <a:ln w="12700">
                <a:solidFill>
                  <a:srgbClr val="FFFFFF"/>
                </a:solidFill>
                <a:round/>
              </a:ln>
              <a:effectLst/>
            </c:spPr>
            <c:extLst>
              <c:ext xmlns:c16="http://schemas.microsoft.com/office/drawing/2014/chart" uri="{C3380CC4-5D6E-409C-BE32-E72D297353CC}">
                <c16:uniqueId val="{00000001-9575-40A9-BE26-3617E077FDE6}"/>
              </c:ext>
            </c:extLst>
          </c:dPt>
          <c:dPt>
            <c:idx val="1"/>
            <c:bubble3D val="0"/>
            <c:spPr>
              <a:solidFill>
                <a:srgbClr val="7C99AE"/>
              </a:solidFill>
              <a:ln w="12700">
                <a:solidFill>
                  <a:srgbClr val="FFFFFF"/>
                </a:solidFill>
                <a:round/>
              </a:ln>
              <a:effectLst/>
            </c:spPr>
            <c:extLst>
              <c:ext xmlns:c16="http://schemas.microsoft.com/office/drawing/2014/chart" uri="{C3380CC4-5D6E-409C-BE32-E72D297353CC}">
                <c16:uniqueId val="{00000003-9575-40A9-BE26-3617E077FDE6}"/>
              </c:ext>
            </c:extLst>
          </c:dPt>
          <c:dPt>
            <c:idx val="2"/>
            <c:bubble3D val="0"/>
            <c:spPr>
              <a:solidFill>
                <a:srgbClr val="667E90"/>
              </a:solidFill>
              <a:ln w="12700">
                <a:solidFill>
                  <a:srgbClr val="FFFFFF"/>
                </a:solidFill>
                <a:round/>
              </a:ln>
              <a:effectLst/>
            </c:spPr>
            <c:extLst>
              <c:ext xmlns:c16="http://schemas.microsoft.com/office/drawing/2014/chart" uri="{C3380CC4-5D6E-409C-BE32-E72D297353CC}">
                <c16:uniqueId val="{00000005-9575-40A9-BE26-3617E077FDE6}"/>
              </c:ext>
            </c:extLst>
          </c:dPt>
          <c:dPt>
            <c:idx val="3"/>
            <c:bubble3D val="0"/>
            <c:spPr>
              <a:solidFill>
                <a:srgbClr val="445460"/>
              </a:solidFill>
              <a:ln w="12700">
                <a:solidFill>
                  <a:srgbClr val="FFFFFF"/>
                </a:solidFill>
                <a:round/>
              </a:ln>
              <a:effectLst/>
            </c:spPr>
            <c:extLst>
              <c:ext xmlns:c16="http://schemas.microsoft.com/office/drawing/2014/chart" uri="{C3380CC4-5D6E-409C-BE32-E72D297353CC}">
                <c16:uniqueId val="{00000007-9575-40A9-BE26-3617E077FDE6}"/>
              </c:ext>
            </c:extLst>
          </c:dPt>
          <c:dPt>
            <c:idx val="4"/>
            <c:bubble3D val="0"/>
            <c:spPr>
              <a:solidFill>
                <a:srgbClr val="222A30"/>
              </a:solidFill>
              <a:ln w="12700">
                <a:solidFill>
                  <a:srgbClr val="FFFFFF"/>
                </a:solidFill>
                <a:round/>
              </a:ln>
            </c:spPr>
            <c:extLst>
              <c:ext xmlns:c16="http://schemas.microsoft.com/office/drawing/2014/chart" uri="{C3380CC4-5D6E-409C-BE32-E72D297353CC}">
                <c16:uniqueId val="{00000009-9575-40A9-BE26-3617E077FDE6}"/>
              </c:ext>
            </c:extLst>
          </c:dPt>
          <c:dLbls>
            <c:dLbl>
              <c:idx val="0"/>
              <c:layout>
                <c:manualLayout>
                  <c:x val="-0.23118356785621735"/>
                  <c:y val="-6.8983291713215489E-2"/>
                </c:manualLayout>
              </c:layout>
              <c:tx>
                <c:rich>
                  <a:bodyPr rot="0" vert="horz"/>
                  <a:lstStyle/>
                  <a:p>
                    <a:pPr>
                      <a:defRPr>
                        <a:solidFill>
                          <a:schemeClr val="tx1"/>
                        </a:solidFill>
                      </a:defRPr>
                    </a:pPr>
                    <a:r>
                      <a:rPr lang="en-US"/>
                      <a:t>56%</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9575-40A9-BE26-3617E077FDE6}"/>
                </c:ext>
              </c:extLst>
            </c:dLbl>
            <c:dLbl>
              <c:idx val="1"/>
              <c:layout>
                <c:manualLayout>
                  <c:x val="0.11058675864667238"/>
                  <c:y val="-0.12221802370156193"/>
                </c:manualLayout>
              </c:layout>
              <c:tx>
                <c:rich>
                  <a:bodyPr/>
                  <a:lstStyle/>
                  <a:p>
                    <a:r>
                      <a:rPr lang="en-US">
                        <a:solidFill>
                          <a:schemeClr val="bg1"/>
                        </a:solidFill>
                      </a:rPr>
                      <a:t>10%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575-40A9-BE26-3617E077FDE6}"/>
                </c:ext>
              </c:extLst>
            </c:dLbl>
            <c:dLbl>
              <c:idx val="2"/>
              <c:layout>
                <c:manualLayout>
                  <c:x val="0.16197333266251579"/>
                  <c:y val="2.9459239666162844E-3"/>
                </c:manualLayout>
              </c:layout>
              <c:tx>
                <c:rich>
                  <a:bodyPr/>
                  <a:lstStyle/>
                  <a:p>
                    <a:r>
                      <a:rPr lang="en-US"/>
                      <a:t>17%</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575-40A9-BE26-3617E077FDE6}"/>
                </c:ext>
              </c:extLst>
            </c:dLbl>
            <c:dLbl>
              <c:idx val="3"/>
              <c:layout>
                <c:manualLayout>
                  <c:x val="0.11315760838724737"/>
                  <c:y val="0.1558615227486802"/>
                </c:manualLayout>
              </c:layout>
              <c:tx>
                <c:rich>
                  <a:bodyPr/>
                  <a:lstStyle/>
                  <a:p>
                    <a:r>
                      <a:rPr lang="en-US"/>
                      <a:t>15%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575-40A9-BE26-3617E077FDE6}"/>
                </c:ext>
              </c:extLst>
            </c:dLbl>
            <c:dLbl>
              <c:idx val="4"/>
              <c:layout>
                <c:manualLayout>
                  <c:x val="1.7491957502148468E-2"/>
                  <c:y val="1.1317865435587391E-2"/>
                </c:manualLayout>
              </c:layout>
              <c:tx>
                <c:rich>
                  <a:bodyPr/>
                  <a:lstStyle/>
                  <a:p>
                    <a:r>
                      <a:rPr lang="en-US">
                        <a:solidFill>
                          <a:srgbClr val="222A30"/>
                        </a:solidFill>
                      </a:rPr>
                      <a:t>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575-40A9-BE26-3617E077FDE6}"/>
                </c:ext>
              </c:extLst>
            </c:dLbl>
            <c:spPr>
              <a:noFill/>
              <a:ln>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val>
            <c:numRef>
              <c:f>Sheet1!$B$2:$B$6</c:f>
              <c:numCache>
                <c:formatCode>0.00%</c:formatCode>
                <c:ptCount val="5"/>
                <c:pt idx="0">
                  <c:v>0.5625</c:v>
                </c:pt>
                <c:pt idx="1">
                  <c:v>0.1042</c:v>
                </c:pt>
                <c:pt idx="2">
                  <c:v>0.16669999999999999</c:v>
                </c:pt>
                <c:pt idx="3">
                  <c:v>0.14580000000000001</c:v>
                </c:pt>
                <c:pt idx="4">
                  <c:v>2.0799999999999999E-2</c:v>
                </c:pt>
              </c:numCache>
            </c:numRef>
          </c:val>
          <c:extLst>
            <c:ext xmlns:c16="http://schemas.microsoft.com/office/drawing/2014/chart" uri="{C3380CC4-5D6E-409C-BE32-E72D297353CC}">
              <c16:uniqueId val="{0000000A-9575-40A9-BE26-3617E077FDE6}"/>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900" b="1">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98854749772108"/>
          <c:y val="4.1180309621689434E-2"/>
          <c:w val="0.64802269683780123"/>
          <c:h val="0.9176393807566211"/>
        </c:manualLayout>
      </c:layout>
      <c:pieChart>
        <c:varyColors val="1"/>
        <c:ser>
          <c:idx val="0"/>
          <c:order val="0"/>
          <c:tx>
            <c:strRef>
              <c:f>Sheet1!$B$1</c:f>
              <c:strCache>
                <c:ptCount val="1"/>
                <c:pt idx="0">
                  <c:v>Sales</c:v>
                </c:pt>
              </c:strCache>
            </c:strRef>
          </c:tx>
          <c:spPr>
            <a:solidFill>
              <a:srgbClr val="7C99AE"/>
            </a:solidFill>
            <a:ln w="19050">
              <a:solidFill>
                <a:srgbClr val="FFFFFF"/>
              </a:solidFill>
              <a:round/>
            </a:ln>
          </c:spPr>
          <c:dPt>
            <c:idx val="0"/>
            <c:bubble3D val="0"/>
            <c:spPr>
              <a:solidFill>
                <a:srgbClr val="222A30"/>
              </a:solidFill>
              <a:ln w="19050">
                <a:solidFill>
                  <a:srgbClr val="FFFFFF"/>
                </a:solidFill>
                <a:round/>
              </a:ln>
              <a:effectLst/>
            </c:spPr>
            <c:extLst>
              <c:ext xmlns:c16="http://schemas.microsoft.com/office/drawing/2014/chart" uri="{C3380CC4-5D6E-409C-BE32-E72D297353CC}">
                <c16:uniqueId val="{00000001-F119-49D5-B38D-510725995829}"/>
              </c:ext>
            </c:extLst>
          </c:dPt>
          <c:dPt>
            <c:idx val="1"/>
            <c:bubble3D val="0"/>
            <c:spPr>
              <a:solidFill>
                <a:srgbClr val="445460"/>
              </a:solidFill>
              <a:ln w="19050">
                <a:solidFill>
                  <a:srgbClr val="FFFFFF"/>
                </a:solidFill>
                <a:round/>
              </a:ln>
              <a:effectLst/>
            </c:spPr>
            <c:extLst>
              <c:ext xmlns:c16="http://schemas.microsoft.com/office/drawing/2014/chart" uri="{C3380CC4-5D6E-409C-BE32-E72D297353CC}">
                <c16:uniqueId val="{00000003-F119-49D5-B38D-510725995829}"/>
              </c:ext>
            </c:extLst>
          </c:dPt>
          <c:dPt>
            <c:idx val="2"/>
            <c:bubble3D val="0"/>
            <c:spPr>
              <a:solidFill>
                <a:srgbClr val="667E90"/>
              </a:solidFill>
              <a:ln w="19050">
                <a:solidFill>
                  <a:srgbClr val="FFFFFF"/>
                </a:solidFill>
                <a:round/>
              </a:ln>
            </c:spPr>
            <c:extLst>
              <c:ext xmlns:c16="http://schemas.microsoft.com/office/drawing/2014/chart" uri="{C3380CC4-5D6E-409C-BE32-E72D297353CC}">
                <c16:uniqueId val="{00000005-F119-49D5-B38D-510725995829}"/>
              </c:ext>
            </c:extLst>
          </c:dPt>
          <c:dPt>
            <c:idx val="3"/>
            <c:bubble3D val="0"/>
            <c:extLst>
              <c:ext xmlns:c16="http://schemas.microsoft.com/office/drawing/2014/chart" uri="{C3380CC4-5D6E-409C-BE32-E72D297353CC}">
                <c16:uniqueId val="{00000006-F119-49D5-B38D-510725995829}"/>
              </c:ext>
            </c:extLst>
          </c:dPt>
          <c:dPt>
            <c:idx val="4"/>
            <c:bubble3D val="0"/>
            <c:spPr>
              <a:solidFill>
                <a:srgbClr val="D6D9DA"/>
              </a:solidFill>
              <a:ln w="19050">
                <a:solidFill>
                  <a:srgbClr val="FFFFFF"/>
                </a:solidFill>
                <a:round/>
              </a:ln>
            </c:spPr>
            <c:extLst>
              <c:ext xmlns:c16="http://schemas.microsoft.com/office/drawing/2014/chart" uri="{C3380CC4-5D6E-409C-BE32-E72D297353CC}">
                <c16:uniqueId val="{00000008-F119-49D5-B38D-510725995829}"/>
              </c:ext>
            </c:extLst>
          </c:dPt>
          <c:dLbls>
            <c:dLbl>
              <c:idx val="0"/>
              <c:layout>
                <c:manualLayout>
                  <c:x val="-0.20362757634984172"/>
                  <c:y val="0.19976459130090279"/>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60399860533017"/>
                      <c:h val="0.25549226006958176"/>
                    </c:manualLayout>
                  </c15:layout>
                </c:ext>
                <c:ext xmlns:c16="http://schemas.microsoft.com/office/drawing/2014/chart" uri="{C3380CC4-5D6E-409C-BE32-E72D297353CC}">
                  <c16:uniqueId val="{00000001-F119-49D5-B38D-510725995829}"/>
                </c:ext>
              </c:extLst>
            </c:dLbl>
            <c:dLbl>
              <c:idx val="1"/>
              <c:layout>
                <c:manualLayout>
                  <c:x val="3.2577797578964438E-2"/>
                  <c:y val="-0.17268299897348971"/>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902307930270643"/>
                      <c:h val="0.25549226006958176"/>
                    </c:manualLayout>
                  </c15:layout>
                </c:ext>
                <c:ext xmlns:c16="http://schemas.microsoft.com/office/drawing/2014/chart" uri="{C3380CC4-5D6E-409C-BE32-E72D297353CC}">
                  <c16:uniqueId val="{00000003-F119-49D5-B38D-510725995829}"/>
                </c:ext>
              </c:extLst>
            </c:dLbl>
            <c:dLbl>
              <c:idx val="2"/>
              <c:layout>
                <c:manualLayout>
                  <c:x val="0.15247881851210313"/>
                  <c:y val="0.13204553239330996"/>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rgbClr val="FFFFFF"/>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6931353895401833"/>
                      <c:h val="0.25549226006958176"/>
                    </c:manualLayout>
                  </c15:layout>
                </c:ext>
                <c:ext xmlns:c16="http://schemas.microsoft.com/office/drawing/2014/chart" uri="{C3380CC4-5D6E-409C-BE32-E72D297353CC}">
                  <c16:uniqueId val="{00000005-F119-49D5-B38D-510725995829}"/>
                </c:ext>
              </c:extLst>
            </c:dLbl>
            <c:dLbl>
              <c:idx val="3"/>
              <c:layout>
                <c:manualLayout>
                  <c:x val="7.136664181849478E-2"/>
                  <c:y val="0.12269374053398216"/>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119-49D5-B38D-510725995829}"/>
                </c:ext>
              </c:extLst>
            </c:dLbl>
            <c:dLbl>
              <c:idx val="4"/>
              <c:layout>
                <c:manualLayout>
                  <c:x val="1.5611347063953108E-2"/>
                  <c:y val="8.274445193624203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19-49D5-B38D-510725995829}"/>
                </c:ext>
              </c:extLst>
            </c:dLbl>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Sheet1!$A$2:$A$6</c:f>
              <c:strCache>
                <c:ptCount val="5"/>
                <c:pt idx="0">
                  <c:v>Very satisfied</c:v>
                </c:pt>
                <c:pt idx="1">
                  <c:v>Satisfied</c:v>
                </c:pt>
                <c:pt idx="2">
                  <c:v>Neutral</c:v>
                </c:pt>
                <c:pt idx="3">
                  <c:v>Dissatisfied</c:v>
                </c:pt>
                <c:pt idx="4">
                  <c:v>Very dissastisfied</c:v>
                </c:pt>
              </c:strCache>
            </c:strRef>
          </c:cat>
          <c:val>
            <c:numRef>
              <c:f>Sheet1!$B$2:$B$6</c:f>
              <c:numCache>
                <c:formatCode>0%</c:formatCode>
                <c:ptCount val="5"/>
                <c:pt idx="0">
                  <c:v>0.28000000000000003</c:v>
                </c:pt>
                <c:pt idx="1">
                  <c:v>0.46</c:v>
                </c:pt>
                <c:pt idx="2">
                  <c:v>0.16</c:v>
                </c:pt>
                <c:pt idx="3">
                  <c:v>0.08</c:v>
                </c:pt>
                <c:pt idx="4">
                  <c:v>0.03</c:v>
                </c:pt>
              </c:numCache>
            </c:numRef>
          </c:val>
          <c:extLst>
            <c:ext xmlns:c16="http://schemas.microsoft.com/office/drawing/2014/chart" uri="{C3380CC4-5D6E-409C-BE32-E72D297353CC}">
              <c16:uniqueId val="{00000009-F119-49D5-B38D-510725995829}"/>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47478339023548E-2"/>
          <c:y val="0.11034602883251048"/>
          <c:w val="0.98254683981280788"/>
          <c:h val="0.59835707045170283"/>
        </c:manualLayout>
      </c:layout>
      <c:barChart>
        <c:barDir val="col"/>
        <c:grouping val="clustered"/>
        <c:varyColors val="0"/>
        <c:ser>
          <c:idx val="0"/>
          <c:order val="0"/>
          <c:tx>
            <c:strRef>
              <c:f>Sheet1!$B$1</c:f>
              <c:strCache>
                <c:ptCount val="1"/>
                <c:pt idx="0">
                  <c:v>Average</c:v>
                </c:pt>
              </c:strCache>
            </c:strRef>
          </c:tx>
          <c:spPr>
            <a:solidFill>
              <a:srgbClr val="D6D9DA"/>
            </a:solidFill>
            <a:ln w="19050">
              <a:solidFill>
                <a:schemeClr val="bg1"/>
              </a:solidFill>
              <a:miter lim="800000"/>
            </a:ln>
            <a:effectLst/>
          </c:spPr>
          <c:invertIfNegative val="0"/>
          <c:dPt>
            <c:idx val="0"/>
            <c:invertIfNegative val="0"/>
            <c:bubble3D val="0"/>
            <c:spPr>
              <a:solidFill>
                <a:srgbClr val="222A30"/>
              </a:solidFill>
              <a:ln w="19050">
                <a:solidFill>
                  <a:schemeClr val="bg1"/>
                </a:solidFill>
                <a:miter lim="800000"/>
              </a:ln>
              <a:effectLst/>
            </c:spPr>
            <c:extLst>
              <c:ext xmlns:c16="http://schemas.microsoft.com/office/drawing/2014/chart" uri="{C3380CC4-5D6E-409C-BE32-E72D297353CC}">
                <c16:uniqueId val="{00000001-919B-440A-AB2C-CCE0115A407A}"/>
              </c:ext>
            </c:extLst>
          </c:dPt>
          <c:dPt>
            <c:idx val="1"/>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03-919B-440A-AB2C-CCE0115A407A}"/>
              </c:ext>
            </c:extLst>
          </c:dPt>
          <c:dPt>
            <c:idx val="2"/>
            <c:invertIfNegative val="0"/>
            <c:bubble3D val="0"/>
            <c:spPr>
              <a:solidFill>
                <a:srgbClr val="667E90"/>
              </a:solidFill>
              <a:ln w="19050">
                <a:solidFill>
                  <a:schemeClr val="bg1"/>
                </a:solidFill>
                <a:miter lim="800000"/>
              </a:ln>
              <a:effectLst/>
            </c:spPr>
            <c:extLst>
              <c:ext xmlns:c16="http://schemas.microsoft.com/office/drawing/2014/chart" uri="{C3380CC4-5D6E-409C-BE32-E72D297353CC}">
                <c16:uniqueId val="{00000005-919B-440A-AB2C-CCE0115A407A}"/>
              </c:ext>
            </c:extLst>
          </c:dPt>
          <c:dPt>
            <c:idx val="3"/>
            <c:invertIfNegative val="0"/>
            <c:bubble3D val="0"/>
            <c:spPr>
              <a:solidFill>
                <a:srgbClr val="7C99AE"/>
              </a:solidFill>
              <a:ln w="19050">
                <a:solidFill>
                  <a:schemeClr val="bg1"/>
                </a:solidFill>
                <a:miter lim="800000"/>
              </a:ln>
              <a:effectLst/>
            </c:spPr>
            <c:extLst>
              <c:ext xmlns:c16="http://schemas.microsoft.com/office/drawing/2014/chart" uri="{C3380CC4-5D6E-409C-BE32-E72D297353CC}">
                <c16:uniqueId val="{00000007-919B-440A-AB2C-CCE0115A407A}"/>
              </c:ext>
            </c:extLst>
          </c:dPt>
          <c:dPt>
            <c:idx val="5"/>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9-919B-440A-AB2C-CCE0115A407A}"/>
              </c:ext>
            </c:extLst>
          </c:dPt>
          <c:dPt>
            <c:idx val="6"/>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B-919B-440A-AB2C-CCE0115A407A}"/>
              </c:ext>
            </c:extLst>
          </c:dPt>
          <c:dPt>
            <c:idx val="7"/>
            <c:invertIfNegative val="0"/>
            <c:bubble3D val="0"/>
            <c:spPr>
              <a:solidFill>
                <a:srgbClr val="CE0E2D"/>
              </a:solidFill>
              <a:ln w="19050">
                <a:solidFill>
                  <a:schemeClr val="bg1"/>
                </a:solidFill>
                <a:miter lim="800000"/>
              </a:ln>
              <a:effectLst/>
            </c:spPr>
            <c:extLst>
              <c:ext xmlns:c16="http://schemas.microsoft.com/office/drawing/2014/chart" uri="{C3380CC4-5D6E-409C-BE32-E72D297353CC}">
                <c16:uniqueId val="{0000000D-919B-440A-AB2C-CCE0115A407A}"/>
              </c:ext>
            </c:extLst>
          </c:dPt>
          <c:dLbls>
            <c:spPr>
              <a:noFill/>
              <a:ln>
                <a:noFill/>
              </a:ln>
              <a:effectLst/>
            </c:spPr>
            <c:txPr>
              <a:bodyPr rot="0" spcFirstLastPara="1" vertOverflow="overflow" horzOverflow="overflow"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Acute care</c:v>
                </c:pt>
                <c:pt idx="1">
                  <c:v>Ambulatory</c:v>
                </c:pt>
                <c:pt idx="2">
                  <c:v>Other</c:v>
                </c:pt>
                <c:pt idx="3">
                  <c:v>Post-acute/long-term care</c:v>
                </c:pt>
              </c:strCache>
            </c:strRef>
          </c:cat>
          <c:val>
            <c:numRef>
              <c:f>Sheet1!$B$2:$B$5</c:f>
              <c:numCache>
                <c:formatCode>0%</c:formatCode>
                <c:ptCount val="4"/>
                <c:pt idx="0">
                  <c:v>0.1085</c:v>
                </c:pt>
                <c:pt idx="1">
                  <c:v>9.2399999999999996E-2</c:v>
                </c:pt>
                <c:pt idx="2">
                  <c:v>5.0599999999999999E-2</c:v>
                </c:pt>
                <c:pt idx="3">
                  <c:v>4.2299999999999997E-2</c:v>
                </c:pt>
              </c:numCache>
            </c:numRef>
          </c:val>
          <c:extLst>
            <c:ext xmlns:c16="http://schemas.microsoft.com/office/drawing/2014/chart" uri="{C3380CC4-5D6E-409C-BE32-E72D297353CC}">
              <c16:uniqueId val="{0000000E-919B-440A-AB2C-CCE0115A407A}"/>
            </c:ext>
          </c:extLst>
        </c:ser>
        <c:dLbls>
          <c:dLblPos val="outEnd"/>
          <c:showLegendKey val="0"/>
          <c:showVal val="1"/>
          <c:showCatName val="0"/>
          <c:showSerName val="0"/>
          <c:showPercent val="0"/>
          <c:showBubbleSize val="0"/>
        </c:dLbls>
        <c:gapWidth val="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98854749772108"/>
          <c:y val="4.1180309621689434E-2"/>
          <c:w val="0.64802269683780123"/>
          <c:h val="0.9176393807566211"/>
        </c:manualLayout>
      </c:layout>
      <c:pieChart>
        <c:varyColors val="1"/>
        <c:ser>
          <c:idx val="0"/>
          <c:order val="0"/>
          <c:tx>
            <c:strRef>
              <c:f>Sheet1!$B$1</c:f>
              <c:strCache>
                <c:ptCount val="1"/>
                <c:pt idx="0">
                  <c:v>Sales</c:v>
                </c:pt>
              </c:strCache>
            </c:strRef>
          </c:tx>
          <c:spPr>
            <a:solidFill>
              <a:srgbClr val="7C99AE"/>
            </a:solidFill>
            <a:ln w="19050">
              <a:solidFill>
                <a:srgbClr val="FFFFFF"/>
              </a:solidFill>
              <a:round/>
            </a:ln>
          </c:spPr>
          <c:dPt>
            <c:idx val="0"/>
            <c:bubble3D val="0"/>
            <c:spPr>
              <a:solidFill>
                <a:srgbClr val="222A30"/>
              </a:solidFill>
              <a:ln w="19050">
                <a:solidFill>
                  <a:srgbClr val="FFFFFF"/>
                </a:solidFill>
                <a:round/>
              </a:ln>
              <a:effectLst/>
            </c:spPr>
            <c:extLst>
              <c:ext xmlns:c16="http://schemas.microsoft.com/office/drawing/2014/chart" uri="{C3380CC4-5D6E-409C-BE32-E72D297353CC}">
                <c16:uniqueId val="{00000001-CC19-4652-A730-A01F6FC7C5AA}"/>
              </c:ext>
            </c:extLst>
          </c:dPt>
          <c:dPt>
            <c:idx val="1"/>
            <c:bubble3D val="0"/>
            <c:spPr>
              <a:solidFill>
                <a:srgbClr val="445460"/>
              </a:solidFill>
              <a:ln w="19050">
                <a:solidFill>
                  <a:srgbClr val="FFFFFF"/>
                </a:solidFill>
                <a:round/>
              </a:ln>
            </c:spPr>
            <c:extLst>
              <c:ext xmlns:c16="http://schemas.microsoft.com/office/drawing/2014/chart" uri="{C3380CC4-5D6E-409C-BE32-E72D297353CC}">
                <c16:uniqueId val="{00000003-CC19-4652-A730-A01F6FC7C5AA}"/>
              </c:ext>
            </c:extLst>
          </c:dPt>
          <c:dPt>
            <c:idx val="2"/>
            <c:bubble3D val="0"/>
            <c:spPr>
              <a:solidFill>
                <a:srgbClr val="667E90"/>
              </a:solidFill>
              <a:ln w="19050">
                <a:solidFill>
                  <a:srgbClr val="FFFFFF"/>
                </a:solidFill>
                <a:round/>
              </a:ln>
            </c:spPr>
            <c:extLst>
              <c:ext xmlns:c16="http://schemas.microsoft.com/office/drawing/2014/chart" uri="{C3380CC4-5D6E-409C-BE32-E72D297353CC}">
                <c16:uniqueId val="{00000005-CC19-4652-A730-A01F6FC7C5AA}"/>
              </c:ext>
            </c:extLst>
          </c:dPt>
          <c:dPt>
            <c:idx val="3"/>
            <c:bubble3D val="0"/>
            <c:extLst>
              <c:ext xmlns:c16="http://schemas.microsoft.com/office/drawing/2014/chart" uri="{C3380CC4-5D6E-409C-BE32-E72D297353CC}">
                <c16:uniqueId val="{00000006-CC19-4652-A730-A01F6FC7C5AA}"/>
              </c:ext>
            </c:extLst>
          </c:dPt>
          <c:dPt>
            <c:idx val="4"/>
            <c:bubble3D val="0"/>
            <c:spPr>
              <a:solidFill>
                <a:srgbClr val="D6D9DA"/>
              </a:solidFill>
              <a:ln w="19050">
                <a:solidFill>
                  <a:srgbClr val="FFFFFF"/>
                </a:solidFill>
                <a:round/>
              </a:ln>
              <a:effectLst/>
            </c:spPr>
            <c:extLst>
              <c:ext xmlns:c16="http://schemas.microsoft.com/office/drawing/2014/chart" uri="{C3380CC4-5D6E-409C-BE32-E72D297353CC}">
                <c16:uniqueId val="{00000008-CC19-4652-A730-A01F6FC7C5AA}"/>
              </c:ext>
            </c:extLst>
          </c:dPt>
          <c:dLbls>
            <c:dLbl>
              <c:idx val="0"/>
              <c:layout>
                <c:manualLayout>
                  <c:x val="-0.198156571664582"/>
                  <c:y val="0.11212711452314396"/>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902307930270643"/>
                      <c:h val="0.25549226006958176"/>
                    </c:manualLayout>
                  </c15:layout>
                </c:ext>
                <c:ext xmlns:c16="http://schemas.microsoft.com/office/drawing/2014/chart" uri="{C3380CC4-5D6E-409C-BE32-E72D297353CC}">
                  <c16:uniqueId val="{00000001-CC19-4652-A730-A01F6FC7C5AA}"/>
                </c:ext>
              </c:extLst>
            </c:dLbl>
            <c:dLbl>
              <c:idx val="1"/>
              <c:layout>
                <c:manualLayout>
                  <c:x val="-0.14842430047676952"/>
                  <c:y val="7.7783530960608208E-2"/>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rgbClr val="FFFFFF"/>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6931353895401833"/>
                      <c:h val="0.25549226006958176"/>
                    </c:manualLayout>
                  </c15:layout>
                </c:ext>
                <c:ext xmlns:c16="http://schemas.microsoft.com/office/drawing/2014/chart" uri="{C3380CC4-5D6E-409C-BE32-E72D297353CC}">
                  <c16:uniqueId val="{00000003-CC19-4652-A730-A01F6FC7C5AA}"/>
                </c:ext>
              </c:extLst>
            </c:dLbl>
            <c:dLbl>
              <c:idx val="2"/>
              <c:layout>
                <c:manualLayout>
                  <c:x val="-0.12475171129123738"/>
                  <c:y val="-4.9809635189577081E-2"/>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C19-4652-A730-A01F6FC7C5AA}"/>
                </c:ext>
              </c:extLst>
            </c:dLbl>
            <c:dLbl>
              <c:idx val="3"/>
              <c:layout>
                <c:manualLayout>
                  <c:x val="-1.4196907904652133E-2"/>
                  <c:y val="-2.3229337747857598E-2"/>
                </c:manualLayout>
              </c:layout>
              <c:tx>
                <c:rich>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fld id="{7A2D31C1-2E74-4833-8FE1-C1A38EFD3231}" type="VALUE">
                      <a:rPr lang="en-US" sz="900">
                        <a:solidFill>
                          <a:schemeClr val="accent5"/>
                        </a:solidFill>
                      </a:rPr>
                      <a:pPr>
                        <a:defRPr sz="900" b="1" i="0" u="none" strike="noStrike" kern="1200" baseline="0">
                          <a:solidFill>
                            <a:schemeClr val="bg1"/>
                          </a:solidFill>
                          <a:latin typeface="+mn-lt"/>
                          <a:ea typeface="+mn-ea"/>
                          <a:cs typeface="+mn-cs"/>
                        </a:defRPr>
                      </a:pPr>
                      <a:t>[VALUE]</a:t>
                    </a:fld>
                    <a:endParaRPr lang="en-US"/>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CC19-4652-A730-A01F6FC7C5AA}"/>
                </c:ext>
              </c:extLst>
            </c:dLbl>
            <c:dLbl>
              <c:idx val="4"/>
              <c:layout>
                <c:manualLayout>
                  <c:x val="0.21606254218846882"/>
                  <c:y val="-0.225778913311003"/>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60399860533017"/>
                      <c:h val="0.25549226006958176"/>
                    </c:manualLayout>
                  </c15:layout>
                </c:ext>
                <c:ext xmlns:c16="http://schemas.microsoft.com/office/drawing/2014/chart" uri="{C3380CC4-5D6E-409C-BE32-E72D297353CC}">
                  <c16:uniqueId val="{00000008-CC19-4652-A730-A01F6FC7C5AA}"/>
                </c:ext>
              </c:extLst>
            </c:dLbl>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Sheet1!$A$2:$A$7</c:f>
              <c:strCache>
                <c:ptCount val="5"/>
                <c:pt idx="0">
                  <c:v>New job, same employer</c:v>
                </c:pt>
                <c:pt idx="1">
                  <c:v>New employer, same job</c:v>
                </c:pt>
                <c:pt idx="2">
                  <c:v>New employer, new job</c:v>
                </c:pt>
                <c:pt idx="3">
                  <c:v>Left the workforce</c:v>
                </c:pt>
                <c:pt idx="4">
                  <c:v>None</c:v>
                </c:pt>
              </c:strCache>
            </c:strRef>
          </c:cat>
          <c:val>
            <c:numRef>
              <c:f>Sheet1!$B$2:$B$7</c:f>
              <c:numCache>
                <c:formatCode>0%</c:formatCode>
                <c:ptCount val="6"/>
                <c:pt idx="0">
                  <c:v>0.16</c:v>
                </c:pt>
                <c:pt idx="1">
                  <c:v>0.09</c:v>
                </c:pt>
                <c:pt idx="2">
                  <c:v>0.12</c:v>
                </c:pt>
                <c:pt idx="3">
                  <c:v>0.01</c:v>
                </c:pt>
                <c:pt idx="4">
                  <c:v>0.63</c:v>
                </c:pt>
              </c:numCache>
            </c:numRef>
          </c:val>
          <c:extLst>
            <c:ext xmlns:c16="http://schemas.microsoft.com/office/drawing/2014/chart" uri="{C3380CC4-5D6E-409C-BE32-E72D297353CC}">
              <c16:uniqueId val="{00000009-CC19-4652-A730-A01F6FC7C5AA}"/>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98854749772108"/>
          <c:y val="4.1180309621689434E-2"/>
          <c:w val="0.64802269683780123"/>
          <c:h val="0.9176393807566211"/>
        </c:manualLayout>
      </c:layout>
      <c:pieChart>
        <c:varyColors val="1"/>
        <c:ser>
          <c:idx val="0"/>
          <c:order val="0"/>
          <c:tx>
            <c:strRef>
              <c:f>Sheet1!$B$1</c:f>
              <c:strCache>
                <c:ptCount val="1"/>
                <c:pt idx="0">
                  <c:v>Sales</c:v>
                </c:pt>
              </c:strCache>
            </c:strRef>
          </c:tx>
          <c:spPr>
            <a:solidFill>
              <a:srgbClr val="7C99AE"/>
            </a:solidFill>
            <a:ln w="19050">
              <a:solidFill>
                <a:srgbClr val="FFFFFF"/>
              </a:solidFill>
              <a:round/>
            </a:ln>
          </c:spPr>
          <c:dPt>
            <c:idx val="0"/>
            <c:bubble3D val="0"/>
            <c:spPr>
              <a:solidFill>
                <a:srgbClr val="222A30"/>
              </a:solidFill>
              <a:ln w="19050">
                <a:solidFill>
                  <a:srgbClr val="FFFFFF"/>
                </a:solidFill>
                <a:round/>
              </a:ln>
              <a:effectLst/>
            </c:spPr>
            <c:extLst>
              <c:ext xmlns:c16="http://schemas.microsoft.com/office/drawing/2014/chart" uri="{C3380CC4-5D6E-409C-BE32-E72D297353CC}">
                <c16:uniqueId val="{00000001-D64E-4F14-B295-C454D4B9FB8D}"/>
              </c:ext>
            </c:extLst>
          </c:dPt>
          <c:dPt>
            <c:idx val="1"/>
            <c:bubble3D val="0"/>
            <c:spPr>
              <a:solidFill>
                <a:srgbClr val="445460"/>
              </a:solidFill>
              <a:ln w="19050">
                <a:solidFill>
                  <a:srgbClr val="FFFFFF"/>
                </a:solidFill>
                <a:round/>
              </a:ln>
              <a:effectLst/>
            </c:spPr>
            <c:extLst>
              <c:ext xmlns:c16="http://schemas.microsoft.com/office/drawing/2014/chart" uri="{C3380CC4-5D6E-409C-BE32-E72D297353CC}">
                <c16:uniqueId val="{00000003-D64E-4F14-B295-C454D4B9FB8D}"/>
              </c:ext>
            </c:extLst>
          </c:dPt>
          <c:dPt>
            <c:idx val="2"/>
            <c:bubble3D val="0"/>
            <c:spPr>
              <a:solidFill>
                <a:srgbClr val="667E90"/>
              </a:solidFill>
              <a:ln w="19050">
                <a:solidFill>
                  <a:srgbClr val="FFFFFF"/>
                </a:solidFill>
                <a:round/>
              </a:ln>
            </c:spPr>
            <c:extLst>
              <c:ext xmlns:c16="http://schemas.microsoft.com/office/drawing/2014/chart" uri="{C3380CC4-5D6E-409C-BE32-E72D297353CC}">
                <c16:uniqueId val="{00000005-D64E-4F14-B295-C454D4B9FB8D}"/>
              </c:ext>
            </c:extLst>
          </c:dPt>
          <c:dPt>
            <c:idx val="4"/>
            <c:bubble3D val="0"/>
            <c:spPr>
              <a:solidFill>
                <a:srgbClr val="D6D9DA"/>
              </a:solidFill>
              <a:ln w="19050">
                <a:solidFill>
                  <a:srgbClr val="FFFFFF"/>
                </a:solidFill>
                <a:round/>
              </a:ln>
            </c:spPr>
            <c:extLst>
              <c:ext xmlns:c16="http://schemas.microsoft.com/office/drawing/2014/chart" uri="{C3380CC4-5D6E-409C-BE32-E72D297353CC}">
                <c16:uniqueId val="{00000007-D64E-4F14-B295-C454D4B9FB8D}"/>
              </c:ext>
            </c:extLst>
          </c:dPt>
          <c:dPt>
            <c:idx val="5"/>
            <c:bubble3D val="0"/>
            <c:spPr>
              <a:solidFill>
                <a:srgbClr val="222A30"/>
              </a:solidFill>
              <a:ln w="19050">
                <a:solidFill>
                  <a:srgbClr val="FFFFFF"/>
                </a:solidFill>
                <a:round/>
              </a:ln>
            </c:spPr>
            <c:extLst>
              <c:ext xmlns:c16="http://schemas.microsoft.com/office/drawing/2014/chart" uri="{C3380CC4-5D6E-409C-BE32-E72D297353CC}">
                <c16:uniqueId val="{00000009-D64E-4F14-B295-C454D4B9FB8D}"/>
              </c:ext>
            </c:extLst>
          </c:dPt>
          <c:dPt>
            <c:idx val="6"/>
            <c:bubble3D val="0"/>
            <c:spPr>
              <a:solidFill>
                <a:srgbClr val="667E90"/>
              </a:solidFill>
              <a:ln w="19050">
                <a:noFill/>
                <a:round/>
              </a:ln>
            </c:spPr>
            <c:extLst>
              <c:ext xmlns:c16="http://schemas.microsoft.com/office/drawing/2014/chart" uri="{C3380CC4-5D6E-409C-BE32-E72D297353CC}">
                <c16:uniqueId val="{0000000B-D64E-4F14-B295-C454D4B9FB8D}"/>
              </c:ext>
            </c:extLst>
          </c:dPt>
          <c:dPt>
            <c:idx val="7"/>
            <c:bubble3D val="0"/>
            <c:extLst>
              <c:ext xmlns:c16="http://schemas.microsoft.com/office/drawing/2014/chart" uri="{C3380CC4-5D6E-409C-BE32-E72D297353CC}">
                <c16:uniqueId val="{0000000C-D64E-4F14-B295-C454D4B9FB8D}"/>
              </c:ext>
            </c:extLst>
          </c:dPt>
          <c:dLbls>
            <c:dLbl>
              <c:idx val="0"/>
              <c:layout>
                <c:manualLayout>
                  <c:x val="-0.20362757634984172"/>
                  <c:y val="0.19976459130090279"/>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60399860533017"/>
                      <c:h val="0.25549226006958176"/>
                    </c:manualLayout>
                  </c15:layout>
                </c:ext>
                <c:ext xmlns:c16="http://schemas.microsoft.com/office/drawing/2014/chart" uri="{C3380CC4-5D6E-409C-BE32-E72D297353CC}">
                  <c16:uniqueId val="{00000001-D64E-4F14-B295-C454D4B9FB8D}"/>
                </c:ext>
              </c:extLst>
            </c:dLbl>
            <c:dLbl>
              <c:idx val="1"/>
              <c:layout>
                <c:manualLayout>
                  <c:x val="-0.20623629992302164"/>
                  <c:y val="-0.19407565047978503"/>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902307930270643"/>
                      <c:h val="0.25549226006958176"/>
                    </c:manualLayout>
                  </c15:layout>
                </c:ext>
                <c:ext xmlns:c16="http://schemas.microsoft.com/office/drawing/2014/chart" uri="{C3380CC4-5D6E-409C-BE32-E72D297353CC}">
                  <c16:uniqueId val="{00000003-D64E-4F14-B295-C454D4B9FB8D}"/>
                </c:ext>
              </c:extLst>
            </c:dLbl>
            <c:dLbl>
              <c:idx val="2"/>
              <c:layout>
                <c:manualLayout>
                  <c:x val="0.10734705220310464"/>
                  <c:y val="-0.13228238704258904"/>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64E-4F14-B295-C454D4B9FB8D}"/>
                </c:ext>
              </c:extLst>
            </c:dLbl>
            <c:dLbl>
              <c:idx val="3"/>
              <c:layout>
                <c:manualLayout>
                  <c:x val="0.1182879935923779"/>
                  <c:y val="-5.7343423477811781E-2"/>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64E-4F14-B295-C454D4B9FB8D}"/>
                </c:ext>
              </c:extLst>
            </c:dLbl>
            <c:dLbl>
              <c:idx val="4"/>
              <c:layout>
                <c:manualLayout>
                  <c:x val="0.12791514196219808"/>
                  <c:y val="2.8566096049973233E-2"/>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64E-4F14-B295-C454D4B9FB8D}"/>
                </c:ext>
              </c:extLst>
            </c:dLbl>
            <c:dLbl>
              <c:idx val="5"/>
              <c:layout>
                <c:manualLayout>
                  <c:x val="0.1020973804549192"/>
                  <c:y val="8.1773831498001048E-2"/>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64E-4F14-B295-C454D4B9FB8D}"/>
                </c:ext>
              </c:extLst>
            </c:dLbl>
            <c:dLbl>
              <c:idx val="6"/>
              <c:layout>
                <c:manualLayout>
                  <c:x val="0.17243716724642758"/>
                  <c:y val="6.7450001189032369E-2"/>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rgbClr val="FFFFFF"/>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6931353895401833"/>
                      <c:h val="0.25549226006958176"/>
                    </c:manualLayout>
                  </c15:layout>
                </c:ext>
                <c:ext xmlns:c16="http://schemas.microsoft.com/office/drawing/2014/chart" uri="{C3380CC4-5D6E-409C-BE32-E72D297353CC}">
                  <c16:uniqueId val="{0000000B-D64E-4F14-B295-C454D4B9FB8D}"/>
                </c:ext>
              </c:extLst>
            </c:dLbl>
            <c:dLbl>
              <c:idx val="7"/>
              <c:layout>
                <c:manualLayout>
                  <c:x val="2.5211415646028121E-2"/>
                  <c:y val="0.10376514035432295"/>
                </c:manualLayout>
              </c:layout>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64E-4F14-B295-C454D4B9FB8D}"/>
                </c:ext>
              </c:extLst>
            </c:dLbl>
            <c:spPr>
              <a:noFill/>
              <a:ln>
                <a:noFill/>
              </a:ln>
              <a:effectLst/>
            </c:spPr>
            <c:txPr>
              <a:bodyPr rot="0" spcFirstLastPara="1" vertOverflow="ellipsis" vert="horz" wrap="square" lIns="45720" tIns="0" rIns="45720" bIns="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Sheet1!$A$2:$A$9</c:f>
              <c:strCache>
                <c:ptCount val="8"/>
                <c:pt idx="0">
                  <c:v>Same role at a different employer</c:v>
                </c:pt>
                <c:pt idx="1">
                  <c:v>New role at your current employer</c:v>
                </c:pt>
                <c:pt idx="2">
                  <c:v>Undecided</c:v>
                </c:pt>
                <c:pt idx="3">
                  <c:v>Other</c:v>
                </c:pt>
                <c:pt idx="4">
                  <c:v>Pursue further education</c:v>
                </c:pt>
                <c:pt idx="5">
                  <c:v>Pursue a non-direct care role</c:v>
                </c:pt>
                <c:pt idx="6">
                  <c:v>Retirement</c:v>
                </c:pt>
                <c:pt idx="7">
                  <c:v>Leave health care</c:v>
                </c:pt>
              </c:strCache>
            </c:strRef>
          </c:cat>
          <c:val>
            <c:numRef>
              <c:f>Sheet1!$B$2:$B$9</c:f>
              <c:numCache>
                <c:formatCode>0%</c:formatCode>
                <c:ptCount val="8"/>
                <c:pt idx="0">
                  <c:v>0.31</c:v>
                </c:pt>
                <c:pt idx="1">
                  <c:v>0.2</c:v>
                </c:pt>
                <c:pt idx="2">
                  <c:v>0.13</c:v>
                </c:pt>
                <c:pt idx="3">
                  <c:v>0.09</c:v>
                </c:pt>
                <c:pt idx="4">
                  <c:v>0.08</c:v>
                </c:pt>
                <c:pt idx="5">
                  <c:v>0.08</c:v>
                </c:pt>
                <c:pt idx="6">
                  <c:v>7.0000000000000007E-2</c:v>
                </c:pt>
                <c:pt idx="7">
                  <c:v>0.03</c:v>
                </c:pt>
              </c:numCache>
            </c:numRef>
          </c:val>
          <c:extLst>
            <c:ext xmlns:c16="http://schemas.microsoft.com/office/drawing/2014/chart" uri="{C3380CC4-5D6E-409C-BE32-E72D297353CC}">
              <c16:uniqueId val="{0000000E-D64E-4F14-B295-C454D4B9FB8D}"/>
            </c:ext>
          </c:extLst>
        </c:ser>
        <c:dLbls>
          <c:dLblPos val="ctr"/>
          <c:showLegendKey val="0"/>
          <c:showVal val="1"/>
          <c:showCatName val="0"/>
          <c:showSerName val="0"/>
          <c:showPercent val="0"/>
          <c:showBubbleSize val="0"/>
          <c:showLeaderLines val="0"/>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0.56265</cdr:x>
      <cdr:y>0.69195</cdr:y>
    </cdr:from>
    <cdr:to>
      <cdr:x>0.56266</cdr:x>
      <cdr:y>0.76971</cdr:y>
    </cdr:to>
    <cdr:sp macro="" textlink="">
      <cdr:nvSpPr>
        <cdr:cNvPr id="2" name="TextBox 1">
          <a:extLst xmlns:a="http://schemas.openxmlformats.org/drawingml/2006/main">
            <a:ext uri="{FF2B5EF4-FFF2-40B4-BE49-F238E27FC236}">
              <a16:creationId xmlns:a16="http://schemas.microsoft.com/office/drawing/2014/main" id="{BF20B1C5-44F7-4016-9A0B-2E7676432864}"/>
            </a:ext>
          </a:extLst>
        </cdr:cNvPr>
        <cdr:cNvSpPr txBox="1"/>
      </cdr:nvSpPr>
      <cdr:spPr bwMode="gray">
        <a:xfrm xmlns:a="http://schemas.openxmlformats.org/drawingml/2006/main">
          <a:off x="2148155" y="2053909"/>
          <a:ext cx="65" cy="230832"/>
        </a:xfrm>
        <a:prstGeom xmlns:a="http://schemas.openxmlformats.org/drawingml/2006/main" prst="rect">
          <a:avLst/>
        </a:prstGeom>
      </cdr:spPr>
      <cdr:txBody>
        <a:bodyPr xmlns:a="http://schemas.openxmlformats.org/drawingml/2006/main" vertOverflow="clip" vert="horz" wrap="none" lIns="0" tIns="0" rIns="0" bIns="0" rtlCol="0">
          <a:spAutoFit/>
        </a:bodyPr>
        <a:lstStyle xmlns:a="http://schemas.openxmlformats.org/drawingml/2006/main"/>
        <a:p xmlns:a="http://schemas.openxmlformats.org/drawingml/2006/main">
          <a:pPr>
            <a:spcBef>
              <a:spcPts val="600"/>
            </a:spcBef>
            <a:buClr>
              <a:schemeClr val="accent6"/>
            </a:buClr>
          </a:pPr>
          <a:endParaRPr lang="en-US" sz="15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atin typeface="Arial" panose="020B0604020202020204" pitchFamily="34" charset="0"/>
              </a:rPr>
              <a:t>2022 Clinician Survey Data Book</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A44135-346D-4984-992A-2748774C843D}" type="datetimeFigureOut">
              <a:rPr lang="en-US" smtClean="0">
                <a:latin typeface="Arial" panose="020B0604020202020204" pitchFamily="34" charset="0"/>
              </a:rPr>
              <a:pPr/>
              <a:t>4/7/2023</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AAC5F6-A6E1-42E4-A9E7-356BF7413E45}" type="slidenum">
              <a:rPr lang="en-US" smtClean="0">
                <a:latin typeface="Arial" panose="020B0604020202020204" pitchFamily="34" charset="0"/>
              </a:rPr>
              <a:pPr/>
              <a:t>‹#›</a:t>
            </a:fld>
            <a:endParaRPr lang="en-US">
              <a:latin typeface="Arial" panose="020B0604020202020204" pitchFamily="34" charset="0"/>
            </a:endParaRPr>
          </a:p>
        </p:txBody>
      </p:sp>
    </p:spTree>
    <p:extLst>
      <p:ext uri="{BB962C8B-B14F-4D97-AF65-F5344CB8AC3E}">
        <p14:creationId xmlns:p14="http://schemas.microsoft.com/office/powerpoint/2010/main" val="27495694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r>
              <a:rPr lang="en-US"/>
              <a:t>2022 Clinician Survey Data Book</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9A07C00-4D30-4D5D-9A03-C91B9C1FD54F}" type="datetimeFigureOut">
              <a:rPr lang="en-US" smtClean="0"/>
              <a:pPr/>
              <a:t>4/7/2023</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FB8132A0-C946-4BCE-B355-3FB5DF19E0D3}" type="slidenum">
              <a:rPr lang="en-US" smtClean="0"/>
              <a:pPr/>
              <a:t>‹#›</a:t>
            </a:fld>
            <a:endParaRPr lang="en-US"/>
          </a:p>
        </p:txBody>
      </p:sp>
    </p:spTree>
    <p:extLst>
      <p:ext uri="{BB962C8B-B14F-4D97-AF65-F5344CB8AC3E}">
        <p14:creationId xmlns:p14="http://schemas.microsoft.com/office/powerpoint/2010/main" val="646733796"/>
      </p:ext>
    </p:extLst>
  </p:cSld>
  <p:clrMap bg1="lt1" tx1="dk1" bg2="lt2" tx2="dk2" accent1="accent1" accent2="accent2" accent3="accent3" accent4="accent4" accent5="accent5" accent6="accent6" hlink="hlink" folHlink="folHlink"/>
  <p:hf hdr="0" ftr="0" dt="0"/>
  <p:notesStyle>
    <a:lvl1pPr marL="0" algn="l" defTabSz="1455542" rtl="0" eaLnBrk="1" latinLnBrk="0" hangingPunct="1">
      <a:defRPr sz="1900" kern="1200">
        <a:solidFill>
          <a:schemeClr val="tx1"/>
        </a:solidFill>
        <a:latin typeface="Arial" panose="020B0604020202020204" pitchFamily="34" charset="0"/>
        <a:ea typeface="+mn-ea"/>
        <a:cs typeface="+mn-cs"/>
      </a:defRPr>
    </a:lvl1pPr>
    <a:lvl2pPr marL="727771" algn="l" defTabSz="1455542" rtl="0" eaLnBrk="1" latinLnBrk="0" hangingPunct="1">
      <a:defRPr sz="1900" kern="1200">
        <a:solidFill>
          <a:schemeClr val="tx1"/>
        </a:solidFill>
        <a:latin typeface="Arial" panose="020B0604020202020204" pitchFamily="34" charset="0"/>
        <a:ea typeface="+mn-ea"/>
        <a:cs typeface="+mn-cs"/>
      </a:defRPr>
    </a:lvl2pPr>
    <a:lvl3pPr marL="1455542" algn="l" defTabSz="1455542" rtl="0" eaLnBrk="1" latinLnBrk="0" hangingPunct="1">
      <a:defRPr sz="1900" kern="1200">
        <a:solidFill>
          <a:schemeClr val="tx1"/>
        </a:solidFill>
        <a:latin typeface="Arial" panose="020B0604020202020204" pitchFamily="34" charset="0"/>
        <a:ea typeface="+mn-ea"/>
        <a:cs typeface="+mn-cs"/>
      </a:defRPr>
    </a:lvl3pPr>
    <a:lvl4pPr marL="2183313" algn="l" defTabSz="1455542" rtl="0" eaLnBrk="1" latinLnBrk="0" hangingPunct="1">
      <a:defRPr sz="1900" kern="1200">
        <a:solidFill>
          <a:schemeClr val="tx1"/>
        </a:solidFill>
        <a:latin typeface="Arial" panose="020B0604020202020204" pitchFamily="34" charset="0"/>
        <a:ea typeface="+mn-ea"/>
        <a:cs typeface="+mn-cs"/>
      </a:defRPr>
    </a:lvl4pPr>
    <a:lvl5pPr marL="2911084" algn="l" defTabSz="1455542" rtl="0" eaLnBrk="1" latinLnBrk="0" hangingPunct="1">
      <a:defRPr sz="1900" kern="1200">
        <a:solidFill>
          <a:schemeClr val="tx1"/>
        </a:solidFill>
        <a:latin typeface="Arial" panose="020B0604020202020204" pitchFamily="34" charset="0"/>
        <a:ea typeface="+mn-ea"/>
        <a:cs typeface="+mn-cs"/>
      </a:defRPr>
    </a:lvl5pPr>
    <a:lvl6pPr marL="3638855" algn="l" defTabSz="1455542" rtl="0" eaLnBrk="1" latinLnBrk="0" hangingPunct="1">
      <a:defRPr sz="1900" kern="1200">
        <a:solidFill>
          <a:schemeClr val="tx1"/>
        </a:solidFill>
        <a:latin typeface="+mn-lt"/>
        <a:ea typeface="+mn-ea"/>
        <a:cs typeface="+mn-cs"/>
      </a:defRPr>
    </a:lvl6pPr>
    <a:lvl7pPr marL="4366626" algn="l" defTabSz="1455542" rtl="0" eaLnBrk="1" latinLnBrk="0" hangingPunct="1">
      <a:defRPr sz="1900" kern="1200">
        <a:solidFill>
          <a:schemeClr val="tx1"/>
        </a:solidFill>
        <a:latin typeface="+mn-lt"/>
        <a:ea typeface="+mn-ea"/>
        <a:cs typeface="+mn-cs"/>
      </a:defRPr>
    </a:lvl7pPr>
    <a:lvl8pPr marL="5094397" algn="l" defTabSz="1455542" rtl="0" eaLnBrk="1" latinLnBrk="0" hangingPunct="1">
      <a:defRPr sz="1900" kern="1200">
        <a:solidFill>
          <a:schemeClr val="tx1"/>
        </a:solidFill>
        <a:latin typeface="+mn-lt"/>
        <a:ea typeface="+mn-ea"/>
        <a:cs typeface="+mn-cs"/>
      </a:defRPr>
    </a:lvl8pPr>
    <a:lvl9pPr marL="5822168" algn="l" defTabSz="1455542"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3, 4, 5, 25, 26, 27, 35, 45</a:t>
            </a:r>
          </a:p>
        </p:txBody>
      </p:sp>
      <p:sp>
        <p:nvSpPr>
          <p:cNvPr id="4" name="Slide Number Placeholder 3"/>
          <p:cNvSpPr>
            <a:spLocks noGrp="1"/>
          </p:cNvSpPr>
          <p:nvPr>
            <p:ph type="sldNum" sz="quarter" idx="5"/>
          </p:nvPr>
        </p:nvSpPr>
        <p:spPr/>
        <p:txBody>
          <a:bodyPr/>
          <a:lstStyle/>
          <a:p>
            <a:fld id="{FB8132A0-C946-4BCE-B355-3FB5DF19E0D3}" type="slidenum">
              <a:rPr lang="en-US" smtClean="0"/>
              <a:pPr/>
              <a:t>2</a:t>
            </a:fld>
            <a:endParaRPr lang="en-US"/>
          </a:p>
        </p:txBody>
      </p:sp>
    </p:spTree>
    <p:extLst>
      <p:ext uri="{BB962C8B-B14F-4D97-AF65-F5344CB8AC3E}">
        <p14:creationId xmlns:p14="http://schemas.microsoft.com/office/powerpoint/2010/main" val="54649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33</a:t>
            </a:fld>
            <a:endParaRPr lang="en-US"/>
          </a:p>
        </p:txBody>
      </p:sp>
    </p:spTree>
    <p:extLst>
      <p:ext uri="{BB962C8B-B14F-4D97-AF65-F5344CB8AC3E}">
        <p14:creationId xmlns:p14="http://schemas.microsoft.com/office/powerpoint/2010/main" val="78112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38</a:t>
            </a:fld>
            <a:endParaRPr lang="en-US"/>
          </a:p>
        </p:txBody>
      </p:sp>
    </p:spTree>
    <p:extLst>
      <p:ext uri="{BB962C8B-B14F-4D97-AF65-F5344CB8AC3E}">
        <p14:creationId xmlns:p14="http://schemas.microsoft.com/office/powerpoint/2010/main" val="345272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40</a:t>
            </a:fld>
            <a:endParaRPr lang="en-US"/>
          </a:p>
        </p:txBody>
      </p:sp>
    </p:spTree>
    <p:extLst>
      <p:ext uri="{BB962C8B-B14F-4D97-AF65-F5344CB8AC3E}">
        <p14:creationId xmlns:p14="http://schemas.microsoft.com/office/powerpoint/2010/main" val="221024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labels on the right side (horizontal graph)</a:t>
            </a:r>
          </a:p>
        </p:txBody>
      </p:sp>
      <p:sp>
        <p:nvSpPr>
          <p:cNvPr id="4" name="Slide Number Placeholder 3"/>
          <p:cNvSpPr>
            <a:spLocks noGrp="1"/>
          </p:cNvSpPr>
          <p:nvPr>
            <p:ph type="sldNum" sz="quarter" idx="5"/>
          </p:nvPr>
        </p:nvSpPr>
        <p:spPr/>
        <p:txBody>
          <a:bodyPr/>
          <a:lstStyle/>
          <a:p>
            <a:fld id="{FB8132A0-C946-4BCE-B355-3FB5DF19E0D3}" type="slidenum">
              <a:rPr lang="en-US" smtClean="0"/>
              <a:pPr/>
              <a:t>4</a:t>
            </a:fld>
            <a:endParaRPr lang="en-US"/>
          </a:p>
        </p:txBody>
      </p:sp>
    </p:spTree>
    <p:extLst>
      <p:ext uri="{BB962C8B-B14F-4D97-AF65-F5344CB8AC3E}">
        <p14:creationId xmlns:p14="http://schemas.microsoft.com/office/powerpoint/2010/main" val="162722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8132A0-C946-4BCE-B355-3FB5DF19E0D3}" type="slidenum">
              <a:rPr lang="en-US" smtClean="0"/>
              <a:pPr/>
              <a:t>25</a:t>
            </a:fld>
            <a:endParaRPr lang="en-US"/>
          </a:p>
        </p:txBody>
      </p:sp>
    </p:spTree>
    <p:extLst>
      <p:ext uri="{BB962C8B-B14F-4D97-AF65-F5344CB8AC3E}">
        <p14:creationId xmlns:p14="http://schemas.microsoft.com/office/powerpoint/2010/main" val="95239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labels on the right side (horizontal graph)</a:t>
            </a:r>
          </a:p>
        </p:txBody>
      </p:sp>
      <p:sp>
        <p:nvSpPr>
          <p:cNvPr id="4" name="Slide Number Placeholder 3"/>
          <p:cNvSpPr>
            <a:spLocks noGrp="1"/>
          </p:cNvSpPr>
          <p:nvPr>
            <p:ph type="sldNum" sz="quarter" idx="5"/>
          </p:nvPr>
        </p:nvSpPr>
        <p:spPr/>
        <p:txBody>
          <a:bodyPr/>
          <a:lstStyle/>
          <a:p>
            <a:fld id="{FB8132A0-C946-4BCE-B355-3FB5DF19E0D3}" type="slidenum">
              <a:rPr lang="en-US" smtClean="0"/>
              <a:pPr/>
              <a:t>26</a:t>
            </a:fld>
            <a:endParaRPr lang="en-US"/>
          </a:p>
        </p:txBody>
      </p:sp>
    </p:spTree>
    <p:extLst>
      <p:ext uri="{BB962C8B-B14F-4D97-AF65-F5344CB8AC3E}">
        <p14:creationId xmlns:p14="http://schemas.microsoft.com/office/powerpoint/2010/main" val="25466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27</a:t>
            </a:fld>
            <a:endParaRPr lang="en-US"/>
          </a:p>
        </p:txBody>
      </p:sp>
    </p:spTree>
    <p:extLst>
      <p:ext uri="{BB962C8B-B14F-4D97-AF65-F5344CB8AC3E}">
        <p14:creationId xmlns:p14="http://schemas.microsoft.com/office/powerpoint/2010/main" val="422815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29</a:t>
            </a:fld>
            <a:endParaRPr lang="en-US"/>
          </a:p>
        </p:txBody>
      </p:sp>
    </p:spTree>
    <p:extLst>
      <p:ext uri="{BB962C8B-B14F-4D97-AF65-F5344CB8AC3E}">
        <p14:creationId xmlns:p14="http://schemas.microsoft.com/office/powerpoint/2010/main" val="112102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30</a:t>
            </a:fld>
            <a:endParaRPr lang="en-US"/>
          </a:p>
        </p:txBody>
      </p:sp>
    </p:spTree>
    <p:extLst>
      <p:ext uri="{BB962C8B-B14F-4D97-AF65-F5344CB8AC3E}">
        <p14:creationId xmlns:p14="http://schemas.microsoft.com/office/powerpoint/2010/main" val="35375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Label graphs here too?</a:t>
            </a:r>
          </a:p>
        </p:txBody>
      </p:sp>
      <p:sp>
        <p:nvSpPr>
          <p:cNvPr id="4" name="Slide Number Placeholder 3"/>
          <p:cNvSpPr>
            <a:spLocks noGrp="1"/>
          </p:cNvSpPr>
          <p:nvPr>
            <p:ph type="sldNum" sz="quarter" idx="5"/>
          </p:nvPr>
        </p:nvSpPr>
        <p:spPr/>
        <p:txBody>
          <a:bodyPr/>
          <a:lstStyle/>
          <a:p>
            <a:fld id="{FB8132A0-C946-4BCE-B355-3FB5DF19E0D3}" type="slidenum">
              <a:rPr lang="en-US" smtClean="0"/>
              <a:pPr/>
              <a:t>31</a:t>
            </a:fld>
            <a:endParaRPr lang="en-US"/>
          </a:p>
        </p:txBody>
      </p:sp>
    </p:spTree>
    <p:extLst>
      <p:ext uri="{BB962C8B-B14F-4D97-AF65-F5344CB8AC3E}">
        <p14:creationId xmlns:p14="http://schemas.microsoft.com/office/powerpoint/2010/main" val="271392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32</a:t>
            </a:fld>
            <a:endParaRPr lang="en-US"/>
          </a:p>
        </p:txBody>
      </p:sp>
    </p:spTree>
    <p:extLst>
      <p:ext uri="{BB962C8B-B14F-4D97-AF65-F5344CB8AC3E}">
        <p14:creationId xmlns:p14="http://schemas.microsoft.com/office/powerpoint/2010/main" val="2169170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p:cNvSpPr/>
          <p:nvPr userDrawn="1"/>
        </p:nvSpPr>
        <p:spPr bwMode="gray">
          <a:xfrm>
            <a:off x="0" y="-1"/>
            <a:ext cx="7772400" cy="847871"/>
          </a:xfrm>
          <a:prstGeom prst="rect">
            <a:avLst/>
          </a:prstGeom>
          <a:solidFill>
            <a:srgbClr val="0071B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14" name="Rectangle 13"/>
          <p:cNvSpPr/>
          <p:nvPr userDrawn="1"/>
        </p:nvSpPr>
        <p:spPr bwMode="gray">
          <a:xfrm>
            <a:off x="457201" y="475294"/>
            <a:ext cx="6858000" cy="246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spAutoFit/>
          </a:bodyPr>
          <a:lstStyle/>
          <a:p>
            <a:pPr marL="0" indent="0" algn="l">
              <a:spcBef>
                <a:spcPts val="500"/>
              </a:spcBef>
            </a:pPr>
            <a:r>
              <a:rPr lang="en-US" sz="1600" b="1">
                <a:solidFill>
                  <a:schemeClr val="bg1"/>
                </a:solidFill>
              </a:rPr>
              <a:t>DELETE PAGE AFTER READING   |   2022</a:t>
            </a:r>
            <a:r>
              <a:rPr lang="en-US" sz="1600" b="1" baseline="0">
                <a:solidFill>
                  <a:schemeClr val="bg1"/>
                </a:solidFill>
              </a:rPr>
              <a:t> template edition</a:t>
            </a:r>
            <a:endParaRPr lang="en-US" sz="1600" b="1">
              <a:solidFill>
                <a:schemeClr val="bg1"/>
              </a:solidFill>
            </a:endParaRPr>
          </a:p>
        </p:txBody>
      </p:sp>
      <p:sp>
        <p:nvSpPr>
          <p:cNvPr id="16" name="Rectangle 15"/>
          <p:cNvSpPr/>
          <p:nvPr userDrawn="1"/>
        </p:nvSpPr>
        <p:spPr bwMode="gray">
          <a:xfrm>
            <a:off x="457201" y="995529"/>
            <a:ext cx="3239854" cy="854852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17" name="TextBox 16"/>
          <p:cNvSpPr txBox="1"/>
          <p:nvPr userDrawn="1"/>
        </p:nvSpPr>
        <p:spPr bwMode="gray">
          <a:xfrm>
            <a:off x="730388" y="3182219"/>
            <a:ext cx="2966666" cy="941796"/>
          </a:xfrm>
          <a:prstGeom prst="rect">
            <a:avLst/>
          </a:prstGeom>
          <a:noFill/>
        </p:spPr>
        <p:txBody>
          <a:bodyPr wrap="square" lIns="0" tIns="0" rIns="0" bIns="0" rtlCol="0">
            <a:spAutoFit/>
          </a:bodyPr>
          <a:lstStyle/>
          <a:p>
            <a:pPr>
              <a:lnSpc>
                <a:spcPct val="90000"/>
              </a:lnSpc>
              <a:spcBef>
                <a:spcPts val="0"/>
              </a:spcBef>
            </a:pPr>
            <a:r>
              <a:rPr lang="en-US" sz="3800" b="1">
                <a:solidFill>
                  <a:schemeClr val="bg1"/>
                </a:solidFill>
              </a:rPr>
              <a:t>Portrait</a:t>
            </a:r>
            <a:br>
              <a:rPr lang="en-US" sz="3800" b="1">
                <a:solidFill>
                  <a:schemeClr val="bg1"/>
                </a:solidFill>
              </a:rPr>
            </a:br>
            <a:r>
              <a:rPr lang="en-US" sz="3000">
                <a:solidFill>
                  <a:schemeClr val="accent2"/>
                </a:solidFill>
              </a:rPr>
              <a:t>template</a:t>
            </a:r>
          </a:p>
        </p:txBody>
      </p:sp>
      <p:cxnSp>
        <p:nvCxnSpPr>
          <p:cNvPr id="18" name="Straight Connector 17"/>
          <p:cNvCxnSpPr/>
          <p:nvPr userDrawn="1"/>
        </p:nvCxnSpPr>
        <p:spPr bwMode="white">
          <a:xfrm>
            <a:off x="730389" y="2930639"/>
            <a:ext cx="296666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bwMode="gray">
          <a:xfrm>
            <a:off x="5206449" y="5006207"/>
            <a:ext cx="2113935" cy="123111"/>
          </a:xfrm>
          <a:prstGeom prst="rect">
            <a:avLst/>
          </a:prstGeom>
          <a:noFill/>
        </p:spPr>
        <p:txBody>
          <a:bodyPr wrap="square" lIns="0" tIns="0" rIns="0" bIns="0" rtlCol="0">
            <a:spAutoFit/>
          </a:bodyPr>
          <a:lstStyle/>
          <a:p>
            <a:pPr algn="r">
              <a:spcBef>
                <a:spcPts val="500"/>
              </a:spcBef>
            </a:pPr>
            <a:r>
              <a:rPr lang="en-US" sz="800">
                <a:latin typeface="+mn-lt"/>
                <a:cs typeface="Arial" panose="020B0604020202020204" pitchFamily="34" charset="0"/>
              </a:rPr>
              <a:t>Page Size: 8.5ꞌꞌ x 11ꞌꞌ </a:t>
            </a:r>
          </a:p>
        </p:txBody>
      </p:sp>
      <p:sp>
        <p:nvSpPr>
          <p:cNvPr id="32" name="Rectangle 31"/>
          <p:cNvSpPr/>
          <p:nvPr userDrawn="1"/>
        </p:nvSpPr>
        <p:spPr bwMode="gray">
          <a:xfrm>
            <a:off x="303213" y="1589773"/>
            <a:ext cx="2276103" cy="74069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22" name="TextBox 21"/>
          <p:cNvSpPr txBox="1"/>
          <p:nvPr userDrawn="1"/>
        </p:nvSpPr>
        <p:spPr bwMode="gray">
          <a:xfrm>
            <a:off x="730388" y="2673957"/>
            <a:ext cx="3029982" cy="207749"/>
          </a:xfrm>
          <a:prstGeom prst="rect">
            <a:avLst/>
          </a:prstGeom>
          <a:noFill/>
        </p:spPr>
        <p:txBody>
          <a:bodyPr wrap="square" lIns="0" tIns="0" rIns="0" bIns="0" rtlCol="0">
            <a:spAutoFit/>
          </a:bodyPr>
          <a:lstStyle/>
          <a:p>
            <a:pPr>
              <a:lnSpc>
                <a:spcPct val="90000"/>
              </a:lnSpc>
              <a:spcBef>
                <a:spcPts val="500"/>
              </a:spcBef>
            </a:pPr>
            <a:r>
              <a:rPr lang="en-US" sz="1500" b="0">
                <a:solidFill>
                  <a:schemeClr val="bg1"/>
                </a:solidFill>
              </a:rPr>
              <a:t>Non-MODULAR CONTENT</a:t>
            </a:r>
          </a:p>
        </p:txBody>
      </p:sp>
      <p:sp>
        <p:nvSpPr>
          <p:cNvPr id="36" name="Text Placeholder 1"/>
          <p:cNvSpPr txBox="1">
            <a:spLocks/>
          </p:cNvSpPr>
          <p:nvPr userDrawn="1"/>
        </p:nvSpPr>
        <p:spPr bwMode="gray">
          <a:xfrm>
            <a:off x="3932645" y="5467402"/>
            <a:ext cx="2507592"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Use</a:t>
            </a:r>
            <a:r>
              <a:rPr lang="en-US" sz="900" b="0" baseline="0">
                <a:solidFill>
                  <a:schemeClr val="bg1"/>
                </a:solidFill>
              </a:rPr>
              <a:t> the portrait GLG for graphic components and visual elements.</a:t>
            </a:r>
            <a:endParaRPr lang="en-US" sz="900" b="0" i="1" baseline="0">
              <a:solidFill>
                <a:schemeClr val="bg1"/>
              </a:solidFill>
            </a:endParaRPr>
          </a:p>
        </p:txBody>
      </p:sp>
      <p:pic>
        <p:nvPicPr>
          <p:cNvPr id="25" name="Graphic 24">
            <a:extLst>
              <a:ext uri="{FF2B5EF4-FFF2-40B4-BE49-F238E27FC236}">
                <a16:creationId xmlns:a16="http://schemas.microsoft.com/office/drawing/2014/main" id="{038103BD-6ACD-4EFC-AFD2-D6A3CA600F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30388" y="1736002"/>
            <a:ext cx="1642686" cy="454815"/>
          </a:xfrm>
          <a:prstGeom prst="rect">
            <a:avLst/>
          </a:prstGeom>
        </p:spPr>
      </p:pic>
      <p:pic>
        <p:nvPicPr>
          <p:cNvPr id="30" name="Picture 29">
            <a:extLst>
              <a:ext uri="{FF2B5EF4-FFF2-40B4-BE49-F238E27FC236}">
                <a16:creationId xmlns:a16="http://schemas.microsoft.com/office/drawing/2014/main" id="{4A04DDA6-CAA7-4579-8304-4A79758FE95A}"/>
              </a:ext>
            </a:extLst>
          </p:cNvPr>
          <p:cNvPicPr>
            <a:picLocks noChangeAspect="1"/>
          </p:cNvPicPr>
          <p:nvPr userDrawn="1"/>
        </p:nvPicPr>
        <p:blipFill>
          <a:blip r:embed="rId4"/>
          <a:stretch>
            <a:fillRect/>
          </a:stretch>
        </p:blipFill>
        <p:spPr>
          <a:xfrm>
            <a:off x="3932645" y="995529"/>
            <a:ext cx="2418874" cy="3128486"/>
          </a:xfrm>
          <a:prstGeom prst="rect">
            <a:avLst/>
          </a:prstGeom>
          <a:solidFill>
            <a:srgbClr val="FFFFFF"/>
          </a:solidFill>
          <a:ln w="6350">
            <a:solidFill>
              <a:schemeClr val="accent3"/>
            </a:solidFill>
            <a:miter lim="800000"/>
          </a:ln>
        </p:spPr>
      </p:pic>
      <p:pic>
        <p:nvPicPr>
          <p:cNvPr id="3" name="Picture 2">
            <a:extLst>
              <a:ext uri="{FF2B5EF4-FFF2-40B4-BE49-F238E27FC236}">
                <a16:creationId xmlns:a16="http://schemas.microsoft.com/office/drawing/2014/main" id="{490884BF-2A54-47BC-845B-46742A2760F5}"/>
              </a:ext>
            </a:extLst>
          </p:cNvPr>
          <p:cNvPicPr>
            <a:picLocks noChangeAspect="1"/>
          </p:cNvPicPr>
          <p:nvPr userDrawn="1"/>
        </p:nvPicPr>
        <p:blipFill>
          <a:blip r:embed="rId5"/>
          <a:stretch>
            <a:fillRect/>
          </a:stretch>
        </p:blipFill>
        <p:spPr>
          <a:xfrm>
            <a:off x="5099684" y="2049366"/>
            <a:ext cx="2215516" cy="2865470"/>
          </a:xfrm>
          <a:prstGeom prst="rect">
            <a:avLst/>
          </a:prstGeom>
          <a:solidFill>
            <a:srgbClr val="FFFFFF"/>
          </a:solidFill>
          <a:ln w="6350">
            <a:solidFill>
              <a:schemeClr val="accent3"/>
            </a:solidFill>
            <a:miter lim="800000"/>
          </a:ln>
        </p:spPr>
      </p:pic>
    </p:spTree>
    <p:extLst>
      <p:ext uri="{BB962C8B-B14F-4D97-AF65-F5344CB8AC3E}">
        <p14:creationId xmlns:p14="http://schemas.microsoft.com/office/powerpoint/2010/main" val="428148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Blank">
    <p:spTree>
      <p:nvGrpSpPr>
        <p:cNvPr id="1" name=""/>
        <p:cNvGrpSpPr/>
        <p:nvPr/>
      </p:nvGrpSpPr>
      <p:grpSpPr>
        <a:xfrm>
          <a:off x="0" y="0"/>
          <a:ext cx="0" cy="0"/>
          <a:chOff x="0" y="0"/>
          <a:chExt cx="0" cy="0"/>
        </a:xfrm>
      </p:grpSpPr>
      <p:sp>
        <p:nvSpPr>
          <p:cNvPr id="11" name="Text Placeholder 6"/>
          <p:cNvSpPr>
            <a:spLocks noGrp="1"/>
          </p:cNvSpPr>
          <p:nvPr>
            <p:ph type="body" sz="quarter" idx="27" hasCustomPrompt="1"/>
          </p:nvPr>
        </p:nvSpPr>
        <p:spPr bwMode="gray">
          <a:xfrm>
            <a:off x="5367528" y="9398100"/>
            <a:ext cx="1947672"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2" name="Text Placeholder 6"/>
          <p:cNvSpPr>
            <a:spLocks noGrp="1"/>
          </p:cNvSpPr>
          <p:nvPr>
            <p:ph type="body" sz="quarter" idx="28" hasCustomPrompt="1"/>
          </p:nvPr>
        </p:nvSpPr>
        <p:spPr bwMode="gray">
          <a:xfrm>
            <a:off x="457200" y="9398100"/>
            <a:ext cx="2615184" cy="153888"/>
          </a:xfrm>
        </p:spPr>
        <p:txBody>
          <a:bodyPr lIns="0" rIns="0" bIns="0" anchor="b" anchorCtr="0"/>
          <a:lstStyle>
            <a:lvl1pPr marL="91440" indent="-91440">
              <a:spcBef>
                <a:spcPts val="100"/>
              </a:spcBef>
              <a:buClr>
                <a:schemeClr val="accent2"/>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grpSp>
        <p:nvGrpSpPr>
          <p:cNvPr id="13" name="Group 12">
            <a:extLst>
              <a:ext uri="{FF2B5EF4-FFF2-40B4-BE49-F238E27FC236}">
                <a16:creationId xmlns:a16="http://schemas.microsoft.com/office/drawing/2014/main" id="{9E265F06-1E23-4B92-BA41-11E8E4E06574}"/>
              </a:ext>
            </a:extLst>
          </p:cNvPr>
          <p:cNvGrpSpPr/>
          <p:nvPr userDrawn="1"/>
        </p:nvGrpSpPr>
        <p:grpSpPr bwMode="gray">
          <a:xfrm>
            <a:off x="-1269460" y="683697"/>
            <a:ext cx="1173854" cy="369332"/>
            <a:chOff x="-1269460" y="8951295"/>
            <a:chExt cx="1173854" cy="369332"/>
          </a:xfrm>
          <a:solidFill>
            <a:srgbClr val="7EA732"/>
          </a:solidFill>
        </p:grpSpPr>
        <p:sp>
          <p:nvSpPr>
            <p:cNvPr id="14" name="Text Placeholder 1">
              <a:extLst>
                <a:ext uri="{FF2B5EF4-FFF2-40B4-BE49-F238E27FC236}">
                  <a16:creationId xmlns:a16="http://schemas.microsoft.com/office/drawing/2014/main" id="{C24BA7AA-3CD5-444C-AFEF-ABB0B0994901}"/>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above this guide.</a:t>
              </a:r>
              <a:endParaRPr lang="en-US" sz="900" b="0" i="1" baseline="0">
                <a:solidFill>
                  <a:schemeClr val="bg1"/>
                </a:solidFill>
              </a:endParaRPr>
            </a:p>
          </p:txBody>
        </p:sp>
        <p:cxnSp>
          <p:nvCxnSpPr>
            <p:cNvPr id="15" name="Straight Arrow Connector 14">
              <a:extLst>
                <a:ext uri="{FF2B5EF4-FFF2-40B4-BE49-F238E27FC236}">
                  <a16:creationId xmlns:a16="http://schemas.microsoft.com/office/drawing/2014/main" id="{4F541EEC-CC70-485F-9B00-6EBA76925225}"/>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7" name="Footer Placeholder 266">
            <a:extLst>
              <a:ext uri="{FF2B5EF4-FFF2-40B4-BE49-F238E27FC236}">
                <a16:creationId xmlns:a16="http://schemas.microsoft.com/office/drawing/2014/main" id="{966CB7D1-DC52-44FC-BF0C-2ED01351C04E}"/>
              </a:ext>
            </a:extLst>
          </p:cNvPr>
          <p:cNvSpPr>
            <a:spLocks noGrp="1"/>
          </p:cNvSpPr>
          <p:nvPr>
            <p:ph type="ftr" sz="quarter" idx="3"/>
          </p:nvPr>
        </p:nvSpPr>
        <p:spPr bwMode="gray">
          <a:xfrm>
            <a:off x="4753602" y="273187"/>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2022 Clinician Survey Data Book</a:t>
            </a:r>
          </a:p>
        </p:txBody>
      </p:sp>
      <p:pic>
        <p:nvPicPr>
          <p:cNvPr id="8" name="Graphic 7">
            <a:extLst>
              <a:ext uri="{FF2B5EF4-FFF2-40B4-BE49-F238E27FC236}">
                <a16:creationId xmlns:a16="http://schemas.microsoft.com/office/drawing/2014/main" id="{83B57752-9159-4A6C-979A-AD5A17D5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66278" y="472364"/>
            <a:ext cx="6858000" cy="127000"/>
          </a:xfrm>
          <a:prstGeom prst="rect">
            <a:avLst/>
          </a:prstGeom>
        </p:spPr>
      </p:pic>
    </p:spTree>
    <p:extLst>
      <p:ext uri="{BB962C8B-B14F-4D97-AF65-F5344CB8AC3E}">
        <p14:creationId xmlns:p14="http://schemas.microsoft.com/office/powerpoint/2010/main" val="2516995650"/>
      </p:ext>
    </p:extLst>
  </p:cSld>
  <p:clrMapOvr>
    <a:masterClrMapping/>
  </p:clrMapOvr>
  <p:extLst>
    <p:ext uri="{DCECCB84-F9BA-43D5-87BE-67443E8EF086}">
      <p15:sldGuideLst xmlns:p15="http://schemas.microsoft.com/office/powerpoint/2012/main">
        <p15:guide id="1" pos="582" userDrawn="1">
          <p15:clr>
            <a:srgbClr val="FFC000"/>
          </p15:clr>
        </p15:guide>
        <p15:guide id="2" pos="752" userDrawn="1">
          <p15:clr>
            <a:srgbClr val="FFC000"/>
          </p15:clr>
        </p15:guide>
        <p15:guide id="5" orient="horz" pos="547" userDrawn="1">
          <p15:clr>
            <a:srgbClr val="FFC000"/>
          </p15:clr>
        </p15:guide>
        <p15:guide id="6" pos="44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ercise: Title and Subtitle">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927100" y="877585"/>
            <a:ext cx="6070600" cy="346249"/>
          </a:xfrm>
        </p:spPr>
        <p:txBody>
          <a:bodyPr anchor="t"/>
          <a:lstStyle>
            <a:lvl1pPr>
              <a:defRPr sz="2500"/>
            </a:lvl1pPr>
          </a:lstStyle>
          <a:p>
            <a:r>
              <a:rPr lang="en-US"/>
              <a:t>Page title – TNR 25pt regular, sentence case</a:t>
            </a:r>
          </a:p>
        </p:txBody>
      </p:sp>
      <p:sp>
        <p:nvSpPr>
          <p:cNvPr id="9" name="Text Placeholder 4"/>
          <p:cNvSpPr>
            <a:spLocks noGrp="1"/>
          </p:cNvSpPr>
          <p:nvPr>
            <p:ph type="body" sz="quarter" idx="25" hasCustomPrompt="1"/>
          </p:nvPr>
        </p:nvSpPr>
        <p:spPr bwMode="gray">
          <a:xfrm>
            <a:off x="927100" y="1322388"/>
            <a:ext cx="607060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a:t>Page subtitle – Arial 14pt regular, sentence case</a:t>
            </a:r>
          </a:p>
        </p:txBody>
      </p:sp>
      <p:sp>
        <p:nvSpPr>
          <p:cNvPr id="11" name="Text Placeholder 6"/>
          <p:cNvSpPr>
            <a:spLocks noGrp="1"/>
          </p:cNvSpPr>
          <p:nvPr>
            <p:ph type="body" sz="quarter" idx="27" hasCustomPrompt="1"/>
          </p:nvPr>
        </p:nvSpPr>
        <p:spPr bwMode="gray">
          <a:xfrm>
            <a:off x="5367528" y="9398100"/>
            <a:ext cx="1947672"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2" name="Text Placeholder 6"/>
          <p:cNvSpPr>
            <a:spLocks noGrp="1"/>
          </p:cNvSpPr>
          <p:nvPr>
            <p:ph type="body" sz="quarter" idx="28" hasCustomPrompt="1"/>
          </p:nvPr>
        </p:nvSpPr>
        <p:spPr bwMode="gray">
          <a:xfrm>
            <a:off x="457200" y="9398100"/>
            <a:ext cx="2615184" cy="153888"/>
          </a:xfrm>
        </p:spPr>
        <p:txBody>
          <a:bodyPr lIns="0" rIns="0" bIns="0" anchor="b" anchorCtr="0"/>
          <a:lstStyle>
            <a:lvl1pPr marL="91440" indent="-91440">
              <a:spcBef>
                <a:spcPts val="100"/>
              </a:spcBef>
              <a:buClr>
                <a:schemeClr val="accent2"/>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grpSp>
        <p:nvGrpSpPr>
          <p:cNvPr id="13" name="Group 12">
            <a:extLst>
              <a:ext uri="{FF2B5EF4-FFF2-40B4-BE49-F238E27FC236}">
                <a16:creationId xmlns:a16="http://schemas.microsoft.com/office/drawing/2014/main" id="{9E265F06-1E23-4B92-BA41-11E8E4E06574}"/>
              </a:ext>
            </a:extLst>
          </p:cNvPr>
          <p:cNvGrpSpPr/>
          <p:nvPr userDrawn="1"/>
        </p:nvGrpSpPr>
        <p:grpSpPr bwMode="gray">
          <a:xfrm>
            <a:off x="-1269460" y="1671594"/>
            <a:ext cx="1173854" cy="369332"/>
            <a:chOff x="-1269460" y="8951295"/>
            <a:chExt cx="1173854" cy="369332"/>
          </a:xfrm>
          <a:solidFill>
            <a:srgbClr val="7EA732"/>
          </a:solidFill>
        </p:grpSpPr>
        <p:sp>
          <p:nvSpPr>
            <p:cNvPr id="14" name="Text Placeholder 1">
              <a:extLst>
                <a:ext uri="{FF2B5EF4-FFF2-40B4-BE49-F238E27FC236}">
                  <a16:creationId xmlns:a16="http://schemas.microsoft.com/office/drawing/2014/main" id="{C24BA7AA-3CD5-444C-AFEF-ABB0B0994901}"/>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above this guide.</a:t>
              </a:r>
              <a:endParaRPr lang="en-US" sz="900" b="0" i="1" baseline="0">
                <a:solidFill>
                  <a:schemeClr val="bg1"/>
                </a:solidFill>
              </a:endParaRPr>
            </a:p>
          </p:txBody>
        </p:sp>
        <p:cxnSp>
          <p:nvCxnSpPr>
            <p:cNvPr id="15" name="Straight Arrow Connector 14">
              <a:extLst>
                <a:ext uri="{FF2B5EF4-FFF2-40B4-BE49-F238E27FC236}">
                  <a16:creationId xmlns:a16="http://schemas.microsoft.com/office/drawing/2014/main" id="{4F541EEC-CC70-485F-9B00-6EBA76925225}"/>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7" name="Footer Placeholder 266">
            <a:extLst>
              <a:ext uri="{FF2B5EF4-FFF2-40B4-BE49-F238E27FC236}">
                <a16:creationId xmlns:a16="http://schemas.microsoft.com/office/drawing/2014/main" id="{966CB7D1-DC52-44FC-BF0C-2ED01351C04E}"/>
              </a:ext>
            </a:extLst>
          </p:cNvPr>
          <p:cNvSpPr>
            <a:spLocks noGrp="1"/>
          </p:cNvSpPr>
          <p:nvPr>
            <p:ph type="ftr" sz="quarter" idx="3"/>
          </p:nvPr>
        </p:nvSpPr>
        <p:spPr bwMode="gray">
          <a:xfrm>
            <a:off x="4753602" y="273187"/>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2022 Clinician Survey Data Book</a:t>
            </a:r>
          </a:p>
        </p:txBody>
      </p:sp>
      <p:pic>
        <p:nvPicPr>
          <p:cNvPr id="16" name="Graphic 15">
            <a:extLst>
              <a:ext uri="{FF2B5EF4-FFF2-40B4-BE49-F238E27FC236}">
                <a16:creationId xmlns:a16="http://schemas.microsoft.com/office/drawing/2014/main" id="{49008C10-FB14-4353-A12A-E3B7475008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66278" y="472364"/>
            <a:ext cx="6858000" cy="127000"/>
          </a:xfrm>
          <a:prstGeom prst="rect">
            <a:avLst/>
          </a:prstGeom>
        </p:spPr>
      </p:pic>
      <p:sp>
        <p:nvSpPr>
          <p:cNvPr id="18" name="Rectangle 17">
            <a:extLst>
              <a:ext uri="{FF2B5EF4-FFF2-40B4-BE49-F238E27FC236}">
                <a16:creationId xmlns:a16="http://schemas.microsoft.com/office/drawing/2014/main" id="{5E8A3496-B987-4013-A457-5B043922FA6E}"/>
              </a:ext>
            </a:extLst>
          </p:cNvPr>
          <p:cNvSpPr/>
          <p:nvPr userDrawn="1"/>
        </p:nvSpPr>
        <p:spPr bwMode="gray">
          <a:xfrm rot="19807226">
            <a:off x="431681" y="277079"/>
            <a:ext cx="606923" cy="57445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9" name="TextBox 18">
            <a:extLst>
              <a:ext uri="{FF2B5EF4-FFF2-40B4-BE49-F238E27FC236}">
                <a16:creationId xmlns:a16="http://schemas.microsoft.com/office/drawing/2014/main" id="{CC4B20A1-6B2D-439F-AB6F-53DF789B2E10}"/>
              </a:ext>
            </a:extLst>
          </p:cNvPr>
          <p:cNvSpPr txBox="1"/>
          <p:nvPr userDrawn="1"/>
        </p:nvSpPr>
        <p:spPr bwMode="gray">
          <a:xfrm>
            <a:off x="457200" y="457797"/>
            <a:ext cx="516731" cy="156133"/>
          </a:xfrm>
          <a:prstGeom prst="rect">
            <a:avLst/>
          </a:prstGeom>
          <a:noFill/>
        </p:spPr>
        <p:txBody>
          <a:bodyPr wrap="square" lIns="0" tIns="0" rIns="0" bIns="0" rtlCol="0">
            <a:spAutoFit/>
          </a:bodyPr>
          <a:lstStyle/>
          <a:p>
            <a:pPr>
              <a:lnSpc>
                <a:spcPct val="110000"/>
              </a:lnSpc>
              <a:spcBef>
                <a:spcPts val="1200"/>
              </a:spcBef>
              <a:buClr>
                <a:schemeClr val="accent6"/>
              </a:buClr>
            </a:pPr>
            <a:r>
              <a:rPr lang="en-US" sz="1000"/>
              <a:t>Exercise</a:t>
            </a:r>
          </a:p>
        </p:txBody>
      </p:sp>
      <p:grpSp>
        <p:nvGrpSpPr>
          <p:cNvPr id="20" name="Group 19">
            <a:extLst>
              <a:ext uri="{FF2B5EF4-FFF2-40B4-BE49-F238E27FC236}">
                <a16:creationId xmlns:a16="http://schemas.microsoft.com/office/drawing/2014/main" id="{F57AD158-2264-4577-AF6D-4C2D3F20AEFF}"/>
              </a:ext>
            </a:extLst>
          </p:cNvPr>
          <p:cNvGrpSpPr/>
          <p:nvPr userDrawn="1"/>
        </p:nvGrpSpPr>
        <p:grpSpPr bwMode="gray">
          <a:xfrm>
            <a:off x="-1269460" y="877585"/>
            <a:ext cx="1173854" cy="369332"/>
            <a:chOff x="-1269460" y="8951295"/>
            <a:chExt cx="1173854" cy="369332"/>
          </a:xfrm>
          <a:solidFill>
            <a:srgbClr val="7EA732"/>
          </a:solidFill>
        </p:grpSpPr>
        <p:sp>
          <p:nvSpPr>
            <p:cNvPr id="21" name="Text Placeholder 1">
              <a:extLst>
                <a:ext uri="{FF2B5EF4-FFF2-40B4-BE49-F238E27FC236}">
                  <a16:creationId xmlns:a16="http://schemas.microsoft.com/office/drawing/2014/main" id="{866A2B3A-3DF4-4F04-85CD-F6DBBE8AA838}"/>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If two lines, move subtitle down.</a:t>
              </a:r>
              <a:endParaRPr lang="en-US" sz="900" b="0" i="1" baseline="0">
                <a:solidFill>
                  <a:schemeClr val="bg1"/>
                </a:solidFill>
              </a:endParaRPr>
            </a:p>
          </p:txBody>
        </p:sp>
        <p:cxnSp>
          <p:nvCxnSpPr>
            <p:cNvPr id="22" name="Straight Arrow Connector 21">
              <a:extLst>
                <a:ext uri="{FF2B5EF4-FFF2-40B4-BE49-F238E27FC236}">
                  <a16:creationId xmlns:a16="http://schemas.microsoft.com/office/drawing/2014/main" id="{421B207F-357C-4840-8E2F-DB572B0F3F79}"/>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0485708"/>
      </p:ext>
    </p:extLst>
  </p:cSld>
  <p:clrMapOvr>
    <a:masterClrMapping/>
  </p:clrMapOvr>
  <p:extLst>
    <p:ext uri="{DCECCB84-F9BA-43D5-87BE-67443E8EF086}">
      <p15:sldGuideLst xmlns:p15="http://schemas.microsoft.com/office/powerpoint/2012/main">
        <p15:guide id="1" pos="584">
          <p15:clr>
            <a:srgbClr val="FFC000"/>
          </p15:clr>
        </p15:guide>
        <p15:guide id="2" pos="752">
          <p15:clr>
            <a:srgbClr val="FFC000"/>
          </p15:clr>
        </p15:guide>
        <p15:guide id="4" orient="horz" pos="1176">
          <p15:clr>
            <a:srgbClr val="FFC000"/>
          </p15:clr>
        </p15:guide>
        <p15:guide id="5" orient="horz" pos="547">
          <p15:clr>
            <a:srgbClr val="FFC000"/>
          </p15:clr>
        </p15:guide>
        <p15:guide id="6" pos="44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ercis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923925" y="877585"/>
            <a:ext cx="6073776" cy="346249"/>
          </a:xfrm>
        </p:spPr>
        <p:txBody>
          <a:bodyPr anchor="t"/>
          <a:lstStyle>
            <a:lvl1pPr>
              <a:defRPr sz="2500"/>
            </a:lvl1pPr>
          </a:lstStyle>
          <a:p>
            <a:r>
              <a:rPr lang="en-US"/>
              <a:t>Page title – TNR 25pt regular, sentence case</a:t>
            </a:r>
          </a:p>
        </p:txBody>
      </p:sp>
      <p:sp>
        <p:nvSpPr>
          <p:cNvPr id="11" name="Text Placeholder 6"/>
          <p:cNvSpPr>
            <a:spLocks noGrp="1"/>
          </p:cNvSpPr>
          <p:nvPr>
            <p:ph type="body" sz="quarter" idx="27" hasCustomPrompt="1"/>
          </p:nvPr>
        </p:nvSpPr>
        <p:spPr bwMode="gray">
          <a:xfrm>
            <a:off x="5367528" y="9398100"/>
            <a:ext cx="1947672"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2" name="Text Placeholder 6"/>
          <p:cNvSpPr>
            <a:spLocks noGrp="1"/>
          </p:cNvSpPr>
          <p:nvPr>
            <p:ph type="body" sz="quarter" idx="28" hasCustomPrompt="1"/>
          </p:nvPr>
        </p:nvSpPr>
        <p:spPr bwMode="gray">
          <a:xfrm>
            <a:off x="457200" y="9398100"/>
            <a:ext cx="2615184" cy="153888"/>
          </a:xfrm>
        </p:spPr>
        <p:txBody>
          <a:bodyPr lIns="0" rIns="0" bIns="0" anchor="b" anchorCtr="0"/>
          <a:lstStyle>
            <a:lvl1pPr marL="91440" indent="-91440">
              <a:spcBef>
                <a:spcPts val="100"/>
              </a:spcBef>
              <a:buClr>
                <a:schemeClr val="accent2"/>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grpSp>
        <p:nvGrpSpPr>
          <p:cNvPr id="13" name="Group 12">
            <a:extLst>
              <a:ext uri="{FF2B5EF4-FFF2-40B4-BE49-F238E27FC236}">
                <a16:creationId xmlns:a16="http://schemas.microsoft.com/office/drawing/2014/main" id="{9E265F06-1E23-4B92-BA41-11E8E4E06574}"/>
              </a:ext>
            </a:extLst>
          </p:cNvPr>
          <p:cNvGrpSpPr/>
          <p:nvPr userDrawn="1"/>
        </p:nvGrpSpPr>
        <p:grpSpPr bwMode="gray">
          <a:xfrm>
            <a:off x="-1269460" y="1373144"/>
            <a:ext cx="1173854" cy="369332"/>
            <a:chOff x="-1269460" y="8951295"/>
            <a:chExt cx="1173854" cy="369332"/>
          </a:xfrm>
          <a:solidFill>
            <a:srgbClr val="7EA732"/>
          </a:solidFill>
        </p:grpSpPr>
        <p:sp>
          <p:nvSpPr>
            <p:cNvPr id="14" name="Text Placeholder 1">
              <a:extLst>
                <a:ext uri="{FF2B5EF4-FFF2-40B4-BE49-F238E27FC236}">
                  <a16:creationId xmlns:a16="http://schemas.microsoft.com/office/drawing/2014/main" id="{C24BA7AA-3CD5-444C-AFEF-ABB0B0994901}"/>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above this guide.</a:t>
              </a:r>
              <a:endParaRPr lang="en-US" sz="900" b="0" i="1" baseline="0">
                <a:solidFill>
                  <a:schemeClr val="bg1"/>
                </a:solidFill>
              </a:endParaRPr>
            </a:p>
          </p:txBody>
        </p:sp>
        <p:cxnSp>
          <p:nvCxnSpPr>
            <p:cNvPr id="15" name="Straight Arrow Connector 14">
              <a:extLst>
                <a:ext uri="{FF2B5EF4-FFF2-40B4-BE49-F238E27FC236}">
                  <a16:creationId xmlns:a16="http://schemas.microsoft.com/office/drawing/2014/main" id="{4F541EEC-CC70-485F-9B00-6EBA76925225}"/>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7" name="Footer Placeholder 266">
            <a:extLst>
              <a:ext uri="{FF2B5EF4-FFF2-40B4-BE49-F238E27FC236}">
                <a16:creationId xmlns:a16="http://schemas.microsoft.com/office/drawing/2014/main" id="{966CB7D1-DC52-44FC-BF0C-2ED01351C04E}"/>
              </a:ext>
            </a:extLst>
          </p:cNvPr>
          <p:cNvSpPr>
            <a:spLocks noGrp="1"/>
          </p:cNvSpPr>
          <p:nvPr>
            <p:ph type="ftr" sz="quarter" idx="3"/>
          </p:nvPr>
        </p:nvSpPr>
        <p:spPr bwMode="gray">
          <a:xfrm>
            <a:off x="4753602" y="273187"/>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2022 Clinician Survey Data Book</a:t>
            </a:r>
          </a:p>
        </p:txBody>
      </p:sp>
      <p:pic>
        <p:nvPicPr>
          <p:cNvPr id="9" name="Graphic 8">
            <a:extLst>
              <a:ext uri="{FF2B5EF4-FFF2-40B4-BE49-F238E27FC236}">
                <a16:creationId xmlns:a16="http://schemas.microsoft.com/office/drawing/2014/main" id="{10F38169-C43C-4CDD-BCCF-45444D02A0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66278" y="472364"/>
            <a:ext cx="6858000" cy="127000"/>
          </a:xfrm>
          <a:prstGeom prst="rect">
            <a:avLst/>
          </a:prstGeom>
        </p:spPr>
      </p:pic>
      <p:sp>
        <p:nvSpPr>
          <p:cNvPr id="10" name="Rectangle 9">
            <a:extLst>
              <a:ext uri="{FF2B5EF4-FFF2-40B4-BE49-F238E27FC236}">
                <a16:creationId xmlns:a16="http://schemas.microsoft.com/office/drawing/2014/main" id="{09B4CF37-AABB-400D-AB63-470242CD1B54}"/>
              </a:ext>
            </a:extLst>
          </p:cNvPr>
          <p:cNvSpPr/>
          <p:nvPr userDrawn="1"/>
        </p:nvSpPr>
        <p:spPr bwMode="gray">
          <a:xfrm rot="19807226">
            <a:off x="431681" y="277079"/>
            <a:ext cx="606923" cy="57445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6" name="TextBox 15">
            <a:extLst>
              <a:ext uri="{FF2B5EF4-FFF2-40B4-BE49-F238E27FC236}">
                <a16:creationId xmlns:a16="http://schemas.microsoft.com/office/drawing/2014/main" id="{67D462C9-0289-416C-9055-F32A8415489D}"/>
              </a:ext>
            </a:extLst>
          </p:cNvPr>
          <p:cNvSpPr txBox="1"/>
          <p:nvPr userDrawn="1"/>
        </p:nvSpPr>
        <p:spPr bwMode="gray">
          <a:xfrm>
            <a:off x="457200" y="457797"/>
            <a:ext cx="516731" cy="156133"/>
          </a:xfrm>
          <a:prstGeom prst="rect">
            <a:avLst/>
          </a:prstGeom>
          <a:noFill/>
        </p:spPr>
        <p:txBody>
          <a:bodyPr wrap="square" lIns="0" tIns="0" rIns="0" bIns="0" rtlCol="0">
            <a:spAutoFit/>
          </a:bodyPr>
          <a:lstStyle/>
          <a:p>
            <a:pPr>
              <a:lnSpc>
                <a:spcPct val="110000"/>
              </a:lnSpc>
              <a:spcBef>
                <a:spcPts val="1200"/>
              </a:spcBef>
              <a:buClr>
                <a:schemeClr val="accent6"/>
              </a:buClr>
            </a:pPr>
            <a:r>
              <a:rPr lang="en-US" sz="1000"/>
              <a:t>Exercise</a:t>
            </a:r>
          </a:p>
        </p:txBody>
      </p:sp>
    </p:spTree>
    <p:extLst>
      <p:ext uri="{BB962C8B-B14F-4D97-AF65-F5344CB8AC3E}">
        <p14:creationId xmlns:p14="http://schemas.microsoft.com/office/powerpoint/2010/main" val="2655561937"/>
      </p:ext>
    </p:extLst>
  </p:cSld>
  <p:clrMapOvr>
    <a:masterClrMapping/>
  </p:clrMapOvr>
  <p:extLst>
    <p:ext uri="{DCECCB84-F9BA-43D5-87BE-67443E8EF086}">
      <p15:sldGuideLst xmlns:p15="http://schemas.microsoft.com/office/powerpoint/2012/main">
        <p15:guide id="3" orient="horz" pos="987">
          <p15:clr>
            <a:srgbClr val="FBAE40"/>
          </p15:clr>
        </p15:guide>
        <p15:guide id="4" orient="horz" pos="547">
          <p15:clr>
            <a:srgbClr val="FBAE40"/>
          </p15:clr>
        </p15:guide>
        <p15:guide id="5" pos="582">
          <p15:clr>
            <a:srgbClr val="FBAE40"/>
          </p15:clr>
        </p15:guide>
        <p15:guide id="6" pos="753">
          <p15:clr>
            <a:srgbClr val="FBAE40"/>
          </p15:clr>
        </p15:guide>
        <p15:guide id="7" pos="44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redits and legal caveat">
    <p:spTree>
      <p:nvGrpSpPr>
        <p:cNvPr id="1" name=""/>
        <p:cNvGrpSpPr/>
        <p:nvPr/>
      </p:nvGrpSpPr>
      <p:grpSpPr>
        <a:xfrm>
          <a:off x="0" y="0"/>
          <a:ext cx="0" cy="0"/>
          <a:chOff x="0" y="0"/>
          <a:chExt cx="0" cy="0"/>
        </a:xfrm>
      </p:grpSpPr>
      <p:sp>
        <p:nvSpPr>
          <p:cNvPr id="35" name="Text Placeholder 5"/>
          <p:cNvSpPr>
            <a:spLocks noGrp="1"/>
          </p:cNvSpPr>
          <p:nvPr>
            <p:ph type="body" sz="quarter" idx="44" hasCustomPrompt="1"/>
          </p:nvPr>
        </p:nvSpPr>
        <p:spPr bwMode="gray">
          <a:xfrm>
            <a:off x="935166" y="1489895"/>
            <a:ext cx="4110582"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Project director (click to add desired text)</a:t>
            </a:r>
          </a:p>
        </p:txBody>
      </p:sp>
      <p:sp>
        <p:nvSpPr>
          <p:cNvPr id="36" name="Text Placeholder 4"/>
          <p:cNvSpPr>
            <a:spLocks noGrp="1"/>
          </p:cNvSpPr>
          <p:nvPr>
            <p:ph type="body" sz="quarter" idx="45" hasCustomPrompt="1"/>
          </p:nvPr>
        </p:nvSpPr>
        <p:spPr bwMode="gray">
          <a:xfrm>
            <a:off x="935166" y="1699451"/>
            <a:ext cx="4110582" cy="158262"/>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a:t>Insert Name here</a:t>
            </a:r>
          </a:p>
        </p:txBody>
      </p:sp>
      <p:sp>
        <p:nvSpPr>
          <p:cNvPr id="37" name="Text Placeholder 5"/>
          <p:cNvSpPr>
            <a:spLocks noGrp="1"/>
          </p:cNvSpPr>
          <p:nvPr>
            <p:ph type="body" sz="quarter" idx="46" hasCustomPrompt="1"/>
          </p:nvPr>
        </p:nvSpPr>
        <p:spPr bwMode="gray">
          <a:xfrm>
            <a:off x="935166" y="1899241"/>
            <a:ext cx="4110582" cy="140678"/>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a:t>Insert project director email (i.e., smithj@advisory.com)</a:t>
            </a:r>
          </a:p>
        </p:txBody>
      </p:sp>
      <p:sp>
        <p:nvSpPr>
          <p:cNvPr id="38" name="Text Placeholder 5"/>
          <p:cNvSpPr>
            <a:spLocks noGrp="1"/>
          </p:cNvSpPr>
          <p:nvPr>
            <p:ph type="body" sz="quarter" idx="47" hasCustomPrompt="1"/>
          </p:nvPr>
        </p:nvSpPr>
        <p:spPr bwMode="gray">
          <a:xfrm>
            <a:off x="935166" y="2029229"/>
            <a:ext cx="4110582"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a:t>Insert project director phone (i.e., XXX-XXX-XXXX)</a:t>
            </a:r>
          </a:p>
        </p:txBody>
      </p:sp>
      <p:sp>
        <p:nvSpPr>
          <p:cNvPr id="39" name="Text Placeholder 5"/>
          <p:cNvSpPr>
            <a:spLocks noGrp="1"/>
          </p:cNvSpPr>
          <p:nvPr>
            <p:ph type="body" sz="quarter" idx="48" hasCustomPrompt="1"/>
          </p:nvPr>
        </p:nvSpPr>
        <p:spPr bwMode="gray">
          <a:xfrm>
            <a:off x="935166" y="2458004"/>
            <a:ext cx="4110582"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Research team (click to add desired text)</a:t>
            </a:r>
          </a:p>
        </p:txBody>
      </p:sp>
      <p:sp>
        <p:nvSpPr>
          <p:cNvPr id="40" name="Text Placeholder 4"/>
          <p:cNvSpPr>
            <a:spLocks noGrp="1"/>
          </p:cNvSpPr>
          <p:nvPr>
            <p:ph type="body" sz="quarter" idx="49" hasCustomPrompt="1"/>
          </p:nvPr>
        </p:nvSpPr>
        <p:spPr bwMode="gray">
          <a:xfrm>
            <a:off x="935166" y="2672044"/>
            <a:ext cx="4110582" cy="158262"/>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a:t>Insert Name(s) here</a:t>
            </a:r>
          </a:p>
        </p:txBody>
      </p:sp>
      <p:sp>
        <p:nvSpPr>
          <p:cNvPr id="41" name="Text Placeholder 5"/>
          <p:cNvSpPr>
            <a:spLocks noGrp="1"/>
          </p:cNvSpPr>
          <p:nvPr>
            <p:ph type="body" sz="quarter" idx="50" hasCustomPrompt="1"/>
          </p:nvPr>
        </p:nvSpPr>
        <p:spPr bwMode="gray">
          <a:xfrm>
            <a:off x="935166" y="3121391"/>
            <a:ext cx="4110582"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Program leadership (click to add desired text)</a:t>
            </a:r>
          </a:p>
        </p:txBody>
      </p:sp>
      <p:sp>
        <p:nvSpPr>
          <p:cNvPr id="42" name="Text Placeholder 4"/>
          <p:cNvSpPr>
            <a:spLocks noGrp="1"/>
          </p:cNvSpPr>
          <p:nvPr>
            <p:ph type="body" sz="quarter" idx="51" hasCustomPrompt="1"/>
          </p:nvPr>
        </p:nvSpPr>
        <p:spPr bwMode="gray">
          <a:xfrm>
            <a:off x="935166" y="3335431"/>
            <a:ext cx="4110582" cy="158262"/>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a:t>Insert Name(s) here</a:t>
            </a:r>
          </a:p>
        </p:txBody>
      </p:sp>
      <p:sp>
        <p:nvSpPr>
          <p:cNvPr id="43" name="Text Placeholder 5"/>
          <p:cNvSpPr>
            <a:spLocks noGrp="1"/>
          </p:cNvSpPr>
          <p:nvPr>
            <p:ph type="body" sz="quarter" idx="52" hasCustomPrompt="1"/>
          </p:nvPr>
        </p:nvSpPr>
        <p:spPr bwMode="gray">
          <a:xfrm>
            <a:off x="935166" y="3784795"/>
            <a:ext cx="4110582"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Design consultant (click to add desired text)</a:t>
            </a:r>
          </a:p>
        </p:txBody>
      </p:sp>
      <p:sp>
        <p:nvSpPr>
          <p:cNvPr id="44" name="Text Placeholder 4"/>
          <p:cNvSpPr>
            <a:spLocks noGrp="1"/>
          </p:cNvSpPr>
          <p:nvPr>
            <p:ph type="body" sz="quarter" idx="53" hasCustomPrompt="1"/>
          </p:nvPr>
        </p:nvSpPr>
        <p:spPr bwMode="gray">
          <a:xfrm>
            <a:off x="935166" y="3998835"/>
            <a:ext cx="4110582" cy="158262"/>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a:t>Insert Name(s) here</a:t>
            </a:r>
          </a:p>
        </p:txBody>
      </p:sp>
      <p:cxnSp>
        <p:nvCxnSpPr>
          <p:cNvPr id="19" name="Straight Connector 18"/>
          <p:cNvCxnSpPr/>
          <p:nvPr userDrawn="1"/>
        </p:nvCxnSpPr>
        <p:spPr bwMode="gray">
          <a:xfrm>
            <a:off x="932922" y="6050712"/>
            <a:ext cx="4110637"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bwMode="gray">
          <a:xfrm>
            <a:off x="932978" y="5948218"/>
            <a:ext cx="4110581" cy="3296917"/>
          </a:xfrm>
          <a:prstGeom prst="rect">
            <a:avLst/>
          </a:prstGeom>
          <a:noFill/>
        </p:spPr>
        <p:txBody>
          <a:bodyPr wrap="square" lIns="0" tIns="0" rIns="0" bIns="0" rtlCol="0">
            <a:noAutofit/>
          </a:bodyPr>
          <a:lstStyle/>
          <a:p>
            <a:pPr>
              <a:spcBef>
                <a:spcPts val="400"/>
              </a:spcBef>
            </a:pPr>
            <a:r>
              <a:rPr lang="en-US" sz="500" b="0">
                <a:solidFill>
                  <a:schemeClr val="accent4"/>
                </a:solidFill>
              </a:rPr>
              <a:t>LEGAL</a:t>
            </a:r>
            <a:r>
              <a:rPr lang="en-US" sz="500" b="0" baseline="0">
                <a:solidFill>
                  <a:schemeClr val="accent4"/>
                </a:solidFill>
              </a:rPr>
              <a:t> CAVEAT</a:t>
            </a:r>
            <a:endParaRPr lang="en-US" sz="500" b="0">
              <a:solidFill>
                <a:schemeClr val="accent4"/>
              </a:solidFill>
            </a:endParaRPr>
          </a:p>
          <a:p>
            <a:pPr>
              <a:spcBef>
                <a:spcPts val="600"/>
              </a:spcBef>
            </a:pPr>
            <a:r>
              <a:rPr lang="en-US" sz="5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spcBef>
                <a:spcPts val="400"/>
              </a:spcBef>
            </a:pPr>
            <a:r>
              <a:rPr lang="en-US" sz="5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1200"/>
              </a:spcBef>
            </a:pPr>
            <a:r>
              <a:rPr lang="en-US" sz="500" b="1">
                <a:solidFill>
                  <a:schemeClr val="accent4"/>
                </a:solidFill>
              </a:rPr>
              <a:t>IMPORTANT: Please read the following.</a:t>
            </a:r>
          </a:p>
          <a:p>
            <a:pPr>
              <a:spcBef>
                <a:spcPts val="400"/>
              </a:spcBef>
            </a:pPr>
            <a:r>
              <a:rPr lang="en-US" sz="500">
                <a:solidFill>
                  <a:schemeClr val="accent4"/>
                </a:solidFill>
              </a:rPr>
              <a:t>Advisory Board has prepared this report for the exclusive use of its members. Each member acknowledges and agrees that this report and</a:t>
            </a:r>
            <a:br>
              <a:rPr lang="en-US" sz="500">
                <a:solidFill>
                  <a:schemeClr val="accent4"/>
                </a:solidFill>
              </a:rPr>
            </a:br>
            <a:r>
              <a:rPr lang="en-US" sz="500">
                <a:solidFill>
                  <a:schemeClr val="accent4"/>
                </a:solidFill>
              </a:rPr>
              <a:t>the information contained herein (collectively, the “Report”) are confidential and proprietary to Advisory Board. By accepting delivery of this Report, each member agrees to abide by the terms as stated herein, including the following:</a:t>
            </a:r>
          </a:p>
          <a:p>
            <a:pPr marL="112713" indent="-112713">
              <a:spcBef>
                <a:spcPts val="400"/>
              </a:spcBef>
            </a:pPr>
            <a:r>
              <a:rPr lang="en-US" sz="5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2713" indent="-112713">
              <a:spcBef>
                <a:spcPts val="400"/>
              </a:spcBef>
            </a:pPr>
            <a:r>
              <a:rPr lang="en-US" sz="5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2713" indent="-112713">
              <a:spcBef>
                <a:spcPts val="400"/>
              </a:spcBef>
            </a:pPr>
            <a:r>
              <a:rPr lang="en-US" sz="5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t>
            </a:r>
            <a:br>
              <a:rPr lang="en-US" sz="500">
                <a:solidFill>
                  <a:schemeClr val="accent4"/>
                </a:solidFill>
              </a:rPr>
            </a:br>
            <a:r>
              <a:rPr lang="en-US" sz="500">
                <a:solidFill>
                  <a:schemeClr val="accent4"/>
                </a:solidFill>
              </a:rPr>
              <a:t>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2713" indent="-112713">
              <a:spcBef>
                <a:spcPts val="400"/>
              </a:spcBef>
            </a:pPr>
            <a:r>
              <a:rPr lang="en-US" sz="500">
                <a:solidFill>
                  <a:schemeClr val="accent4"/>
                </a:solidFill>
              </a:rPr>
              <a:t>4.	Each member shall not remove from this Report any confidential markings, copyright notices, and/or other similar indicia herein.</a:t>
            </a:r>
          </a:p>
          <a:p>
            <a:pPr marL="112713" indent="-112713">
              <a:spcBef>
                <a:spcPts val="400"/>
              </a:spcBef>
            </a:pPr>
            <a:r>
              <a:rPr lang="en-US" sz="500">
                <a:solidFill>
                  <a:schemeClr val="accent4"/>
                </a:solidFill>
              </a:rPr>
              <a:t>5.	Each member is responsible for any breach of its obligations as stated herein by any of its employees or agents.</a:t>
            </a:r>
          </a:p>
          <a:p>
            <a:pPr marL="112713" indent="-112713">
              <a:spcBef>
                <a:spcPts val="400"/>
              </a:spcBef>
            </a:pPr>
            <a:r>
              <a:rPr lang="en-US" sz="500">
                <a:solidFill>
                  <a:schemeClr val="accent4"/>
                </a:solidFill>
              </a:rPr>
              <a:t>6.	If a member is unwilling to abide by any of the foregoing obligations, then such member shall promptly return this Report and all copies thereof to Advisory Board.</a:t>
            </a:r>
          </a:p>
        </p:txBody>
      </p:sp>
      <p:sp>
        <p:nvSpPr>
          <p:cNvPr id="21" name="Text Placeholder 1"/>
          <p:cNvSpPr txBox="1">
            <a:spLocks/>
          </p:cNvSpPr>
          <p:nvPr userDrawn="1"/>
        </p:nvSpPr>
        <p:spPr bwMode="gray">
          <a:xfrm>
            <a:off x="-1645919" y="1489895"/>
            <a:ext cx="1497546" cy="1000384"/>
          </a:xfrm>
          <a:prstGeom prst="rect">
            <a:avLst/>
          </a:prstGeom>
          <a:solidFill>
            <a:srgbClr val="00A253"/>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a:solidFill>
                <a:schemeClr val="bg1"/>
              </a:solidFill>
            </a:endParaRPr>
          </a:p>
        </p:txBody>
      </p:sp>
      <p:sp>
        <p:nvSpPr>
          <p:cNvPr id="24" name="TextBox 23"/>
          <p:cNvSpPr txBox="1"/>
          <p:nvPr userDrawn="1"/>
        </p:nvSpPr>
        <p:spPr bwMode="gray">
          <a:xfrm>
            <a:off x="-1540715" y="1545908"/>
            <a:ext cx="1239743" cy="200055"/>
          </a:xfrm>
          <a:prstGeom prst="rect">
            <a:avLst/>
          </a:prstGeom>
          <a:noFill/>
        </p:spPr>
        <p:txBody>
          <a:bodyPr wrap="square" lIns="0" tIns="0" rIns="0" bIns="0" rtlCol="0">
            <a:spAutoFit/>
          </a:bodyPr>
          <a:lstStyle/>
          <a:p>
            <a:pPr>
              <a:spcBef>
                <a:spcPts val="500"/>
              </a:spcBef>
            </a:pPr>
            <a:r>
              <a:rPr lang="en-US" sz="1300" b="1">
                <a:solidFill>
                  <a:schemeClr val="bg1"/>
                </a:solidFill>
              </a:rPr>
              <a:t>Mandatory</a:t>
            </a:r>
          </a:p>
        </p:txBody>
      </p:sp>
      <p:sp>
        <p:nvSpPr>
          <p:cNvPr id="25" name="TextBox 24"/>
          <p:cNvSpPr txBox="1"/>
          <p:nvPr userDrawn="1"/>
        </p:nvSpPr>
        <p:spPr bwMode="gray">
          <a:xfrm>
            <a:off x="-1540714" y="1796001"/>
            <a:ext cx="1308754" cy="553998"/>
          </a:xfrm>
          <a:prstGeom prst="rect">
            <a:avLst/>
          </a:prstGeom>
          <a:noFill/>
        </p:spPr>
        <p:txBody>
          <a:bodyPr wrap="square" lIns="0" tIns="0" rIns="0" bIns="0" rtlCol="0">
            <a:spAutoFit/>
          </a:bodyPr>
          <a:lstStyle/>
          <a:p>
            <a:pPr>
              <a:spcBef>
                <a:spcPts val="500"/>
              </a:spcBef>
            </a:pPr>
            <a:r>
              <a:rPr lang="en-US" sz="900" i="0">
                <a:solidFill>
                  <a:schemeClr val="bg1"/>
                </a:solidFill>
              </a:rPr>
              <a:t>This page for the credits/ legal caveat will be at the end of the document, just before the back page.</a:t>
            </a:r>
          </a:p>
        </p:txBody>
      </p:sp>
      <p:sp>
        <p:nvSpPr>
          <p:cNvPr id="2" name="Footer Placeholder 1"/>
          <p:cNvSpPr>
            <a:spLocks noGrp="1"/>
          </p:cNvSpPr>
          <p:nvPr>
            <p:ph type="ftr" sz="quarter" idx="54"/>
          </p:nvPr>
        </p:nvSpPr>
        <p:spPr bwMode="gray">
          <a:xfrm>
            <a:off x="4753602" y="273187"/>
            <a:ext cx="2561599" cy="110800"/>
          </a:xfrm>
        </p:spPr>
        <p:txBody>
          <a:bodyPr/>
          <a:lstStyle/>
          <a:p>
            <a:r>
              <a:rPr lang="en-US"/>
              <a:t>2022 Clinician Survey Data Book</a:t>
            </a:r>
          </a:p>
        </p:txBody>
      </p:sp>
      <p:pic>
        <p:nvPicPr>
          <p:cNvPr id="18" name="Graphic 17">
            <a:extLst>
              <a:ext uri="{FF2B5EF4-FFF2-40B4-BE49-F238E27FC236}">
                <a16:creationId xmlns:a16="http://schemas.microsoft.com/office/drawing/2014/main" id="{AB7E4D5C-86EA-41CD-AC4E-7591E134D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66278" y="472364"/>
            <a:ext cx="6858000" cy="127000"/>
          </a:xfrm>
          <a:prstGeom prst="rect">
            <a:avLst/>
          </a:prstGeom>
        </p:spPr>
      </p:pic>
    </p:spTree>
  </p:cSld>
  <p:clrMapOvr>
    <a:masterClrMapping/>
  </p:clrMapOvr>
  <p:extLst>
    <p:ext uri="{DCECCB84-F9BA-43D5-87BE-67443E8EF086}">
      <p15:sldGuideLst xmlns:p15="http://schemas.microsoft.com/office/powerpoint/2012/main">
        <p15:guide id="1" pos="3177" userDrawn="1">
          <p15:clr>
            <a:srgbClr val="FBAE40"/>
          </p15:clr>
        </p15:guide>
        <p15:guide id="3" pos="58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Domestic">
    <p:bg bwMode="ltGray">
      <p:bgPr>
        <a:solidFill>
          <a:schemeClr val="tx1"/>
        </a:solidFill>
        <a:effectLst/>
      </p:bgPr>
    </p:bg>
    <p:spTree>
      <p:nvGrpSpPr>
        <p:cNvPr id="1" name=""/>
        <p:cNvGrpSpPr/>
        <p:nvPr/>
      </p:nvGrpSpPr>
      <p:grpSpPr>
        <a:xfrm>
          <a:off x="0" y="0"/>
          <a:ext cx="0" cy="0"/>
          <a:chOff x="0" y="0"/>
          <a:chExt cx="0" cy="0"/>
        </a:xfrm>
      </p:grpSpPr>
      <p:sp>
        <p:nvSpPr>
          <p:cNvPr id="13" name="Freeform 12"/>
          <p:cNvSpPr/>
          <p:nvPr userDrawn="1"/>
        </p:nvSpPr>
        <p:spPr bwMode="gray">
          <a:xfrm flipH="1">
            <a:off x="2" y="-4598"/>
            <a:ext cx="7772399" cy="10062997"/>
          </a:xfrm>
          <a:custGeom>
            <a:avLst/>
            <a:gdLst>
              <a:gd name="connsiteX0" fmla="*/ 7772399 w 7772399"/>
              <a:gd name="connsiteY0" fmla="*/ 0 h 10062997"/>
              <a:gd name="connsiteX1" fmla="*/ 3839092 w 7772399"/>
              <a:gd name="connsiteY1" fmla="*/ 0 h 10062997"/>
              <a:gd name="connsiteX2" fmla="*/ 0 w 7772399"/>
              <a:gd name="connsiteY2" fmla="*/ 5971430 h 10062997"/>
              <a:gd name="connsiteX3" fmla="*/ 0 w 7772399"/>
              <a:gd name="connsiteY3" fmla="*/ 10062997 h 10062997"/>
              <a:gd name="connsiteX4" fmla="*/ 3933309 w 7772399"/>
              <a:gd name="connsiteY4" fmla="*/ 10062997 h 10062997"/>
              <a:gd name="connsiteX5" fmla="*/ 7772399 w 7772399"/>
              <a:gd name="connsiteY5" fmla="*/ 4091570 h 1006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399" h="10062997">
                <a:moveTo>
                  <a:pt x="7772399" y="0"/>
                </a:moveTo>
                <a:lnTo>
                  <a:pt x="3839092" y="0"/>
                </a:lnTo>
                <a:lnTo>
                  <a:pt x="0" y="5971430"/>
                </a:lnTo>
                <a:lnTo>
                  <a:pt x="0" y="10062997"/>
                </a:lnTo>
                <a:lnTo>
                  <a:pt x="3933309" y="10062997"/>
                </a:lnTo>
                <a:lnTo>
                  <a:pt x="7772399" y="4091570"/>
                </a:lnTo>
                <a:close/>
              </a:path>
            </a:pathLst>
          </a:cu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7" name="TextBox 6"/>
          <p:cNvSpPr txBox="1"/>
          <p:nvPr userDrawn="1"/>
        </p:nvSpPr>
        <p:spPr bwMode="gray">
          <a:xfrm>
            <a:off x="2360525" y="5573232"/>
            <a:ext cx="3051351" cy="292388"/>
          </a:xfrm>
          <a:prstGeom prst="rect">
            <a:avLst/>
          </a:prstGeom>
          <a:noFill/>
        </p:spPr>
        <p:txBody>
          <a:bodyPr wrap="square" lIns="0" tIns="0" rIns="0" bIns="0" rtlCol="0" anchor="t" anchorCtr="0">
            <a:spAutoFit/>
          </a:bodyPr>
          <a:lstStyle/>
          <a:p>
            <a:pPr algn="ctr">
              <a:lnSpc>
                <a:spcPct val="100000"/>
              </a:lnSpc>
              <a:spcBef>
                <a:spcPts val="0"/>
              </a:spcBef>
            </a:pPr>
            <a:r>
              <a:rPr lang="en-US" sz="950" b="0">
                <a:solidFill>
                  <a:schemeClr val="bg1"/>
                </a:solidFill>
              </a:rPr>
              <a:t>655 New York Avenue NW, Washington DC 20001</a:t>
            </a:r>
          </a:p>
          <a:p>
            <a:pPr algn="ctr">
              <a:lnSpc>
                <a:spcPct val="100000"/>
              </a:lnSpc>
              <a:spcBef>
                <a:spcPts val="0"/>
              </a:spcBef>
            </a:pPr>
            <a:r>
              <a:rPr lang="en-US" sz="950" b="0">
                <a:solidFill>
                  <a:schemeClr val="bg1"/>
                </a:solidFill>
              </a:rPr>
              <a:t>202-266-5600 </a:t>
            </a:r>
            <a:r>
              <a:rPr lang="en-US" sz="950">
                <a:solidFill>
                  <a:schemeClr val="bg1"/>
                </a:solidFill>
              </a:rPr>
              <a:t>│</a:t>
            </a:r>
            <a:r>
              <a:rPr lang="en-US" sz="950" b="0">
                <a:solidFill>
                  <a:schemeClr val="bg1"/>
                </a:solidFill>
              </a:rPr>
              <a:t> </a:t>
            </a:r>
            <a:r>
              <a:rPr lang="en-US" sz="950" b="1">
                <a:solidFill>
                  <a:schemeClr val="bg1"/>
                </a:solidFill>
              </a:rPr>
              <a:t>advisory.com</a:t>
            </a:r>
          </a:p>
        </p:txBody>
      </p:sp>
      <p:cxnSp>
        <p:nvCxnSpPr>
          <p:cNvPr id="9" name="Straight Connector 8"/>
          <p:cNvCxnSpPr/>
          <p:nvPr userDrawn="1"/>
        </p:nvCxnSpPr>
        <p:spPr bwMode="gray">
          <a:xfrm>
            <a:off x="1999130" y="5464972"/>
            <a:ext cx="3774141"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Copyright" hidden="1"/>
          <p:cNvSpPr txBox="1"/>
          <p:nvPr userDrawn="1"/>
        </p:nvSpPr>
        <p:spPr bwMode="gray">
          <a:xfrm>
            <a:off x="6228943" y="609939"/>
            <a:ext cx="924329" cy="115416"/>
          </a:xfrm>
          <a:prstGeom prst="rect">
            <a:avLst/>
          </a:prstGeom>
          <a:noFill/>
        </p:spPr>
        <p:txBody>
          <a:bodyPr wrap="square" lIns="0" tIns="0" rIns="0" bIns="0" rtlCol="0">
            <a:spAutoFit/>
          </a:bodyPr>
          <a:lstStyle/>
          <a:p>
            <a:pPr algn="r">
              <a:spcBef>
                <a:spcPts val="500"/>
              </a:spcBef>
            </a:pPr>
            <a:r>
              <a:rPr lang="en-US" sz="750">
                <a:solidFill>
                  <a:schemeClr val="bg1"/>
                </a:solidFill>
              </a:rPr>
              <a:t>WFXXXXXXX</a:t>
            </a:r>
          </a:p>
        </p:txBody>
      </p:sp>
      <p:pic>
        <p:nvPicPr>
          <p:cNvPr id="8" name="Graphic 7">
            <a:extLst>
              <a:ext uri="{FF2B5EF4-FFF2-40B4-BE49-F238E27FC236}">
                <a16:creationId xmlns:a16="http://schemas.microsoft.com/office/drawing/2014/main" id="{46B710E7-D365-4D7B-9259-9EE6420D05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3100996" y="4702165"/>
            <a:ext cx="1570409" cy="434803"/>
          </a:xfrm>
          <a:prstGeom prst="rect">
            <a:avLst/>
          </a:prstGeom>
        </p:spPr>
      </p:pic>
    </p:spTree>
    <p:extLst>
      <p:ext uri="{BB962C8B-B14F-4D97-AF65-F5344CB8AC3E}">
        <p14:creationId xmlns:p14="http://schemas.microsoft.com/office/powerpoint/2010/main" val="409131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Domestic Alt 01">
    <p:spTree>
      <p:nvGrpSpPr>
        <p:cNvPr id="1" name=""/>
        <p:cNvGrpSpPr/>
        <p:nvPr/>
      </p:nvGrpSpPr>
      <p:grpSpPr>
        <a:xfrm>
          <a:off x="0" y="0"/>
          <a:ext cx="0" cy="0"/>
          <a:chOff x="0" y="0"/>
          <a:chExt cx="0" cy="0"/>
        </a:xfrm>
      </p:grpSpPr>
      <p:sp>
        <p:nvSpPr>
          <p:cNvPr id="10" name="Text Placeholder 6"/>
          <p:cNvSpPr>
            <a:spLocks noGrp="1"/>
          </p:cNvSpPr>
          <p:nvPr>
            <p:ph type="body" sz="quarter" idx="27" hasCustomPrompt="1"/>
          </p:nvPr>
        </p:nvSpPr>
        <p:spPr bwMode="gray">
          <a:xfrm>
            <a:off x="5371702" y="7753450"/>
            <a:ext cx="1943498"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457199" y="7753450"/>
            <a:ext cx="2632075" cy="153888"/>
          </a:xfrm>
        </p:spPr>
        <p:txBody>
          <a:bodyPr lIns="0" rIns="0" bIns="0" anchor="b" anchorCtr="0"/>
          <a:lstStyle>
            <a:lvl1pPr marL="91440" indent="-91440">
              <a:spcBef>
                <a:spcPts val="100"/>
              </a:spcBef>
              <a:buClr>
                <a:schemeClr val="accent3"/>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12" name="Footer Placeholder 266"/>
          <p:cNvSpPr>
            <a:spLocks noGrp="1"/>
          </p:cNvSpPr>
          <p:nvPr>
            <p:ph type="ftr" sz="quarter" idx="3"/>
          </p:nvPr>
        </p:nvSpPr>
        <p:spPr bwMode="gray">
          <a:xfrm>
            <a:off x="4753602" y="273187"/>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2022 Clinician Survey Data Book</a:t>
            </a:r>
          </a:p>
        </p:txBody>
      </p:sp>
      <p:sp>
        <p:nvSpPr>
          <p:cNvPr id="17" name="TextBox 16"/>
          <p:cNvSpPr txBox="1"/>
          <p:nvPr userDrawn="1"/>
        </p:nvSpPr>
        <p:spPr bwMode="gray">
          <a:xfrm>
            <a:off x="460375" y="9038342"/>
            <a:ext cx="4299884" cy="477054"/>
          </a:xfrm>
          <a:prstGeom prst="rect">
            <a:avLst/>
          </a:prstGeom>
          <a:noFill/>
        </p:spPr>
        <p:txBody>
          <a:bodyPr wrap="square" lIns="0" tIns="0" rIns="0" bIns="0" rtlCol="0">
            <a:spAutoFit/>
          </a:bodyPr>
          <a:lstStyle/>
          <a:p>
            <a:pPr>
              <a:spcBef>
                <a:spcPts val="0"/>
              </a:spcBef>
            </a:pPr>
            <a:r>
              <a:rPr lang="en-US" sz="800" b="0"/>
              <a:t>655 New York Avenue NW, Washington DC 20001 | </a:t>
            </a:r>
            <a:r>
              <a:rPr lang="en-US" sz="800" b="1"/>
              <a:t>advisory.com</a:t>
            </a:r>
            <a:endParaRPr lang="en-US" sz="600" b="1"/>
          </a:p>
          <a:p>
            <a:pPr>
              <a:spcBef>
                <a:spcPts val="600"/>
              </a:spcBef>
            </a:pPr>
            <a:r>
              <a:rPr lang="en-US" sz="600"/>
              <a:t>This document does not constitute professional legal advice.</a:t>
            </a:r>
            <a:r>
              <a:rPr lang="en-US" sz="600" baseline="0"/>
              <a:t> </a:t>
            </a:r>
            <a:r>
              <a:rPr lang="en-US" sz="600"/>
              <a:t>Advisory Board does not endorse any companies, organizations,</a:t>
            </a:r>
            <a:r>
              <a:rPr lang="en-US" sz="600" baseline="0"/>
              <a:t> </a:t>
            </a:r>
            <a:r>
              <a:rPr lang="en-US" sz="600"/>
              <a:t>or their products as identified or mentioned herein.</a:t>
            </a:r>
            <a:r>
              <a:rPr lang="en-US" sz="600" baseline="0"/>
              <a:t> </a:t>
            </a:r>
            <a:r>
              <a:rPr lang="en-US" sz="600"/>
              <a:t>Advisory Board strongly recommends consulting legal counsel before</a:t>
            </a:r>
            <a:r>
              <a:rPr lang="en-US" sz="600" baseline="0"/>
              <a:t> </a:t>
            </a:r>
            <a:r>
              <a:rPr lang="en-US" sz="600"/>
              <a:t>implementing any practices contained in this document or making any decisions regarding suppliers and providers.</a:t>
            </a:r>
          </a:p>
        </p:txBody>
      </p:sp>
      <p:pic>
        <p:nvPicPr>
          <p:cNvPr id="15" name="Graphic 14">
            <a:extLst>
              <a:ext uri="{FF2B5EF4-FFF2-40B4-BE49-F238E27FC236}">
                <a16:creationId xmlns:a16="http://schemas.microsoft.com/office/drawing/2014/main" id="{FD119C7C-56B1-4DA4-8096-FC0327B658B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62576" y="8564901"/>
            <a:ext cx="1144617" cy="316913"/>
          </a:xfrm>
          <a:prstGeom prst="rect">
            <a:avLst/>
          </a:prstGeom>
        </p:spPr>
      </p:pic>
      <p:grpSp>
        <p:nvGrpSpPr>
          <p:cNvPr id="18" name="Group 17">
            <a:extLst>
              <a:ext uri="{FF2B5EF4-FFF2-40B4-BE49-F238E27FC236}">
                <a16:creationId xmlns:a16="http://schemas.microsoft.com/office/drawing/2014/main" id="{684A8FD5-2875-40CD-ADA4-FF5C1E8F2F45}"/>
              </a:ext>
            </a:extLst>
          </p:cNvPr>
          <p:cNvGrpSpPr/>
          <p:nvPr userDrawn="1"/>
        </p:nvGrpSpPr>
        <p:grpSpPr bwMode="gray">
          <a:xfrm>
            <a:off x="-1269460" y="7722672"/>
            <a:ext cx="1173854" cy="369332"/>
            <a:chOff x="-1269460" y="8951295"/>
            <a:chExt cx="1173854" cy="369332"/>
          </a:xfrm>
          <a:solidFill>
            <a:srgbClr val="7EA732"/>
          </a:solidFill>
        </p:grpSpPr>
        <p:sp>
          <p:nvSpPr>
            <p:cNvPr id="25" name="Text Placeholder 1">
              <a:extLst>
                <a:ext uri="{FF2B5EF4-FFF2-40B4-BE49-F238E27FC236}">
                  <a16:creationId xmlns:a16="http://schemas.microsoft.com/office/drawing/2014/main" id="{EABBCEC9-955B-40AF-A98C-D79BE38A57F8}"/>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below this guide.</a:t>
              </a:r>
              <a:endParaRPr lang="en-US" sz="900" b="0" i="1" baseline="0">
                <a:solidFill>
                  <a:schemeClr val="bg1"/>
                </a:solidFill>
              </a:endParaRPr>
            </a:p>
          </p:txBody>
        </p:sp>
        <p:cxnSp>
          <p:nvCxnSpPr>
            <p:cNvPr id="26" name="Straight Arrow Connector 25">
              <a:extLst>
                <a:ext uri="{FF2B5EF4-FFF2-40B4-BE49-F238E27FC236}">
                  <a16:creationId xmlns:a16="http://schemas.microsoft.com/office/drawing/2014/main" id="{13F6BC41-B9E2-4E6F-87AF-B363529C5BEC}"/>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776F64BE-FFC8-4C4E-8A96-CEC75E40DFEB}"/>
              </a:ext>
            </a:extLst>
          </p:cNvPr>
          <p:cNvGrpSpPr/>
          <p:nvPr userDrawn="1"/>
        </p:nvGrpSpPr>
        <p:grpSpPr bwMode="gray">
          <a:xfrm>
            <a:off x="-1269460" y="673254"/>
            <a:ext cx="1173854" cy="369332"/>
            <a:chOff x="-1269460" y="8951295"/>
            <a:chExt cx="1173854" cy="369332"/>
          </a:xfrm>
          <a:solidFill>
            <a:srgbClr val="7EA732"/>
          </a:solidFill>
        </p:grpSpPr>
        <p:sp>
          <p:nvSpPr>
            <p:cNvPr id="28" name="Text Placeholder 1">
              <a:extLst>
                <a:ext uri="{FF2B5EF4-FFF2-40B4-BE49-F238E27FC236}">
                  <a16:creationId xmlns:a16="http://schemas.microsoft.com/office/drawing/2014/main" id="{51A9F439-A8C5-495C-978D-8B3F19E7A3DB}"/>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above this guide.</a:t>
              </a:r>
              <a:endParaRPr lang="en-US" sz="900" b="0" i="1" baseline="0">
                <a:solidFill>
                  <a:schemeClr val="bg1"/>
                </a:solidFill>
              </a:endParaRPr>
            </a:p>
          </p:txBody>
        </p:sp>
        <p:cxnSp>
          <p:nvCxnSpPr>
            <p:cNvPr id="29" name="Straight Arrow Connector 28">
              <a:extLst>
                <a:ext uri="{FF2B5EF4-FFF2-40B4-BE49-F238E27FC236}">
                  <a16:creationId xmlns:a16="http://schemas.microsoft.com/office/drawing/2014/main" id="{728DFBEA-A302-40A0-94C9-3E1CA42ED7E9}"/>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13" name="Graphic 12">
            <a:extLst>
              <a:ext uri="{FF2B5EF4-FFF2-40B4-BE49-F238E27FC236}">
                <a16:creationId xmlns:a16="http://schemas.microsoft.com/office/drawing/2014/main" id="{085CF805-60E2-47EC-B3E6-CE069F4EB7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466278" y="472364"/>
            <a:ext cx="6858000" cy="127000"/>
          </a:xfrm>
          <a:prstGeom prst="rect">
            <a:avLst/>
          </a:prstGeom>
        </p:spPr>
      </p:pic>
    </p:spTree>
    <p:extLst>
      <p:ext uri="{BB962C8B-B14F-4D97-AF65-F5344CB8AC3E}">
        <p14:creationId xmlns:p14="http://schemas.microsoft.com/office/powerpoint/2010/main" val="2629676643"/>
      </p:ext>
    </p:extLst>
  </p:cSld>
  <p:clrMapOvr>
    <a:masterClrMapping/>
  </p:clrMapOvr>
  <p:extLst>
    <p:ext uri="{DCECCB84-F9BA-43D5-87BE-67443E8EF086}">
      <p15:sldGuideLst xmlns:p15="http://schemas.microsoft.com/office/powerpoint/2012/main">
        <p15:guide id="1" pos="1059" userDrawn="1">
          <p15:clr>
            <a:srgbClr val="5ACBF0"/>
          </p15:clr>
        </p15:guide>
        <p15:guide id="2" pos="1175" userDrawn="1">
          <p15:clr>
            <a:srgbClr val="5ACBF0"/>
          </p15:clr>
        </p15:guide>
        <p15:guide id="3" pos="1946" userDrawn="1">
          <p15:clr>
            <a:srgbClr val="5ACBF0"/>
          </p15:clr>
        </p15:guide>
        <p15:guide id="4" pos="2062" userDrawn="1">
          <p15:clr>
            <a:srgbClr val="5ACBF0"/>
          </p15:clr>
        </p15:guide>
        <p15:guide id="5" pos="2833" userDrawn="1">
          <p15:clr>
            <a:srgbClr val="5ACBF0"/>
          </p15:clr>
        </p15:guide>
        <p15:guide id="6" pos="2949" userDrawn="1">
          <p15:clr>
            <a:srgbClr val="5ACBF0"/>
          </p15:clr>
        </p15:guide>
        <p15:guide id="7" pos="3720" userDrawn="1">
          <p15:clr>
            <a:srgbClr val="5ACBF0"/>
          </p15:clr>
        </p15:guide>
        <p15:guide id="8" pos="3836" userDrawn="1">
          <p15:clr>
            <a:srgbClr val="5ACBF0"/>
          </p15:clr>
        </p15:guide>
        <p15:guide id="10" orient="horz" pos="547" userDrawn="1">
          <p15:clr>
            <a:srgbClr val="FBAE40"/>
          </p15:clr>
        </p15:guide>
        <p15:guide id="11" orient="horz" pos="49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Domestic Alt 02">
    <p:spTree>
      <p:nvGrpSpPr>
        <p:cNvPr id="1" name=""/>
        <p:cNvGrpSpPr/>
        <p:nvPr/>
      </p:nvGrpSpPr>
      <p:grpSpPr>
        <a:xfrm>
          <a:off x="0" y="0"/>
          <a:ext cx="0" cy="0"/>
          <a:chOff x="0" y="0"/>
          <a:chExt cx="0" cy="0"/>
        </a:xfrm>
      </p:grpSpPr>
      <p:sp>
        <p:nvSpPr>
          <p:cNvPr id="10" name="Text Placeholder 6"/>
          <p:cNvSpPr>
            <a:spLocks noGrp="1"/>
          </p:cNvSpPr>
          <p:nvPr>
            <p:ph type="body" sz="quarter" idx="27" hasCustomPrompt="1"/>
          </p:nvPr>
        </p:nvSpPr>
        <p:spPr bwMode="gray">
          <a:xfrm>
            <a:off x="5371702" y="8129975"/>
            <a:ext cx="1943498"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457199" y="8129975"/>
            <a:ext cx="2632075" cy="153888"/>
          </a:xfrm>
        </p:spPr>
        <p:txBody>
          <a:bodyPr lIns="0" rIns="0" bIns="0" anchor="b" anchorCtr="0"/>
          <a:lstStyle>
            <a:lvl1pPr marL="91440" indent="-91440">
              <a:spcBef>
                <a:spcPts val="100"/>
              </a:spcBef>
              <a:buClr>
                <a:schemeClr val="accent3"/>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12" name="Footer Placeholder 266"/>
          <p:cNvSpPr>
            <a:spLocks noGrp="1"/>
          </p:cNvSpPr>
          <p:nvPr>
            <p:ph type="ftr" sz="quarter" idx="3"/>
          </p:nvPr>
        </p:nvSpPr>
        <p:spPr bwMode="gray">
          <a:xfrm>
            <a:off x="4753602" y="273187"/>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2022 Clinician Survey Data Book</a:t>
            </a:r>
          </a:p>
        </p:txBody>
      </p:sp>
      <p:sp>
        <p:nvSpPr>
          <p:cNvPr id="17" name="TextBox 16"/>
          <p:cNvSpPr txBox="1"/>
          <p:nvPr userDrawn="1"/>
        </p:nvSpPr>
        <p:spPr bwMode="gray">
          <a:xfrm>
            <a:off x="460375" y="9038342"/>
            <a:ext cx="4299884" cy="477054"/>
          </a:xfrm>
          <a:prstGeom prst="rect">
            <a:avLst/>
          </a:prstGeom>
          <a:noFill/>
        </p:spPr>
        <p:txBody>
          <a:bodyPr wrap="square" lIns="0" tIns="0" rIns="0" bIns="0" rtlCol="0">
            <a:spAutoFit/>
          </a:bodyPr>
          <a:lstStyle/>
          <a:p>
            <a:pPr>
              <a:spcBef>
                <a:spcPts val="0"/>
              </a:spcBef>
            </a:pPr>
            <a:r>
              <a:rPr lang="en-US" sz="800" b="0"/>
              <a:t>655 New York Avenue NW, Washington DC 20001 | </a:t>
            </a:r>
            <a:r>
              <a:rPr lang="en-US" sz="800" b="1"/>
              <a:t>advisory.com</a:t>
            </a:r>
            <a:endParaRPr lang="en-US" sz="600" b="1"/>
          </a:p>
          <a:p>
            <a:pPr>
              <a:spcBef>
                <a:spcPts val="600"/>
              </a:spcBef>
            </a:pPr>
            <a:r>
              <a:rPr lang="en-US" sz="600"/>
              <a:t>This document does not constitute professional legal advice.</a:t>
            </a:r>
            <a:r>
              <a:rPr lang="en-US" sz="600" baseline="0"/>
              <a:t> </a:t>
            </a:r>
            <a:r>
              <a:rPr lang="en-US" sz="600"/>
              <a:t>Advisory Board does not endorse any companies, organizations,</a:t>
            </a:r>
            <a:r>
              <a:rPr lang="en-US" sz="600" baseline="0"/>
              <a:t> </a:t>
            </a:r>
            <a:r>
              <a:rPr lang="en-US" sz="600"/>
              <a:t>or their products as identified or mentioned herein.</a:t>
            </a:r>
            <a:r>
              <a:rPr lang="en-US" sz="600" baseline="0"/>
              <a:t> </a:t>
            </a:r>
            <a:r>
              <a:rPr lang="en-US" sz="600"/>
              <a:t>Advisory Board strongly recommends consulting legal counsel before</a:t>
            </a:r>
            <a:r>
              <a:rPr lang="en-US" sz="600" baseline="0"/>
              <a:t> </a:t>
            </a:r>
            <a:r>
              <a:rPr lang="en-US" sz="600"/>
              <a:t>implementing any practices contained in this document or making any decisions regarding suppliers and providers.</a:t>
            </a:r>
          </a:p>
        </p:txBody>
      </p:sp>
      <p:grpSp>
        <p:nvGrpSpPr>
          <p:cNvPr id="19" name="Group 18"/>
          <p:cNvGrpSpPr/>
          <p:nvPr userDrawn="1"/>
        </p:nvGrpSpPr>
        <p:grpSpPr bwMode="gray">
          <a:xfrm>
            <a:off x="-1269460" y="8099197"/>
            <a:ext cx="1173854" cy="369332"/>
            <a:chOff x="-1269460" y="8951295"/>
            <a:chExt cx="1173854" cy="369332"/>
          </a:xfrm>
          <a:solidFill>
            <a:srgbClr val="7EA732"/>
          </a:solidFill>
        </p:grpSpPr>
        <p:sp>
          <p:nvSpPr>
            <p:cNvPr id="20" name="Text Placeholder 1"/>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below this guide.</a:t>
              </a:r>
              <a:endParaRPr lang="en-US" sz="900" b="0" i="1" baseline="0">
                <a:solidFill>
                  <a:schemeClr val="bg1"/>
                </a:solidFill>
              </a:endParaRPr>
            </a:p>
          </p:txBody>
        </p:sp>
        <p:cxnSp>
          <p:nvCxnSpPr>
            <p:cNvPr id="21" name="Straight Arrow Connector 20"/>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userDrawn="1"/>
        </p:nvCxnSpPr>
        <p:spPr bwMode="gray">
          <a:xfrm>
            <a:off x="458899" y="8830236"/>
            <a:ext cx="5446601"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E9AD7F4-78D9-4C7B-949D-1565240901E2}"/>
              </a:ext>
            </a:extLst>
          </p:cNvPr>
          <p:cNvGrpSpPr/>
          <p:nvPr userDrawn="1"/>
        </p:nvGrpSpPr>
        <p:grpSpPr bwMode="gray">
          <a:xfrm>
            <a:off x="-1269460" y="673254"/>
            <a:ext cx="1173854" cy="369332"/>
            <a:chOff x="-1269460" y="8951295"/>
            <a:chExt cx="1173854" cy="369332"/>
          </a:xfrm>
          <a:solidFill>
            <a:srgbClr val="7EA732"/>
          </a:solidFill>
        </p:grpSpPr>
        <p:sp>
          <p:nvSpPr>
            <p:cNvPr id="26" name="Text Placeholder 1">
              <a:extLst>
                <a:ext uri="{FF2B5EF4-FFF2-40B4-BE49-F238E27FC236}">
                  <a16:creationId xmlns:a16="http://schemas.microsoft.com/office/drawing/2014/main" id="{C77234A8-D894-46F2-B232-B87AD0295CA3}"/>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above this guide.</a:t>
              </a:r>
              <a:endParaRPr lang="en-US" sz="900" b="0" i="1" baseline="0">
                <a:solidFill>
                  <a:schemeClr val="bg1"/>
                </a:solidFill>
              </a:endParaRPr>
            </a:p>
          </p:txBody>
        </p:sp>
        <p:cxnSp>
          <p:nvCxnSpPr>
            <p:cNvPr id="27" name="Straight Arrow Connector 26">
              <a:extLst>
                <a:ext uri="{FF2B5EF4-FFF2-40B4-BE49-F238E27FC236}">
                  <a16:creationId xmlns:a16="http://schemas.microsoft.com/office/drawing/2014/main" id="{A8DB7577-EE68-489D-8495-590507481F1E}"/>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13" name="Graphic 12">
            <a:extLst>
              <a:ext uri="{FF2B5EF4-FFF2-40B4-BE49-F238E27FC236}">
                <a16:creationId xmlns:a16="http://schemas.microsoft.com/office/drawing/2014/main" id="{08DCB7AB-7768-45C2-A264-9ECF35C968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66278" y="472364"/>
            <a:ext cx="6858000" cy="127000"/>
          </a:xfrm>
          <a:prstGeom prst="rect">
            <a:avLst/>
          </a:prstGeom>
        </p:spPr>
      </p:pic>
    </p:spTree>
    <p:extLst>
      <p:ext uri="{BB962C8B-B14F-4D97-AF65-F5344CB8AC3E}">
        <p14:creationId xmlns:p14="http://schemas.microsoft.com/office/powerpoint/2010/main" val="651882733"/>
      </p:ext>
    </p:extLst>
  </p:cSld>
  <p:clrMapOvr>
    <a:masterClrMapping/>
  </p:clrMapOvr>
  <p:extLst>
    <p:ext uri="{DCECCB84-F9BA-43D5-87BE-67443E8EF086}">
      <p15:sldGuideLst xmlns:p15="http://schemas.microsoft.com/office/powerpoint/2012/main">
        <p15:guide id="1" pos="1059" userDrawn="1">
          <p15:clr>
            <a:srgbClr val="5ACBF0"/>
          </p15:clr>
        </p15:guide>
        <p15:guide id="2" pos="1175" userDrawn="1">
          <p15:clr>
            <a:srgbClr val="5ACBF0"/>
          </p15:clr>
        </p15:guide>
        <p15:guide id="3" pos="1946" userDrawn="1">
          <p15:clr>
            <a:srgbClr val="5ACBF0"/>
          </p15:clr>
        </p15:guide>
        <p15:guide id="4" pos="2062" userDrawn="1">
          <p15:clr>
            <a:srgbClr val="5ACBF0"/>
          </p15:clr>
        </p15:guide>
        <p15:guide id="5" pos="2833" userDrawn="1">
          <p15:clr>
            <a:srgbClr val="5ACBF0"/>
          </p15:clr>
        </p15:guide>
        <p15:guide id="6" pos="2949" userDrawn="1">
          <p15:clr>
            <a:srgbClr val="5ACBF0"/>
          </p15:clr>
        </p15:guide>
        <p15:guide id="7" pos="3720" userDrawn="1">
          <p15:clr>
            <a:srgbClr val="5ACBF0"/>
          </p15:clr>
        </p15:guide>
        <p15:guide id="8" pos="3836" userDrawn="1">
          <p15:clr>
            <a:srgbClr val="5ACBF0"/>
          </p15:clr>
        </p15:guide>
        <p15:guide id="10" orient="horz" pos="547" userDrawn="1">
          <p15:clr>
            <a:srgbClr val="FBAE40"/>
          </p15:clr>
        </p15:guide>
        <p15:guide id="11" orient="horz" pos="52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o not use ---&gt;">
    <p:bg bwMode="black">
      <p:bgPr>
        <a:solidFill>
          <a:schemeClr val="accent5"/>
        </a:solidFill>
        <a:effectLst/>
      </p:bgPr>
    </p:bg>
    <p:spTree>
      <p:nvGrpSpPr>
        <p:cNvPr id="1" name=""/>
        <p:cNvGrpSpPr/>
        <p:nvPr/>
      </p:nvGrpSpPr>
      <p:grpSpPr>
        <a:xfrm>
          <a:off x="0" y="0"/>
          <a:ext cx="0" cy="0"/>
          <a:chOff x="0" y="0"/>
          <a:chExt cx="0" cy="0"/>
        </a:xfrm>
      </p:grpSpPr>
      <p:sp>
        <p:nvSpPr>
          <p:cNvPr id="3" name="TextBox 2"/>
          <p:cNvSpPr txBox="1"/>
          <p:nvPr userDrawn="1"/>
        </p:nvSpPr>
        <p:spPr bwMode="white">
          <a:xfrm>
            <a:off x="400050" y="1951435"/>
            <a:ext cx="6972300" cy="6155531"/>
          </a:xfrm>
          <a:prstGeom prst="rect">
            <a:avLst/>
          </a:prstGeom>
          <a:noFill/>
        </p:spPr>
        <p:txBody>
          <a:bodyPr wrap="square" lIns="0" tIns="0" rIns="0" bIns="0" rtlCol="0">
            <a:spAutoFit/>
          </a:bodyPr>
          <a:lstStyle/>
          <a:p>
            <a:pPr>
              <a:spcBef>
                <a:spcPts val="500"/>
              </a:spcBef>
            </a:pPr>
            <a:r>
              <a:rPr lang="en-US" sz="10000" b="1">
                <a:solidFill>
                  <a:schemeClr val="bg1"/>
                </a:solidFill>
              </a:rPr>
              <a:t>DON’T USE LAYOUTS PAST THIS PAGE!</a:t>
            </a:r>
          </a:p>
        </p:txBody>
      </p:sp>
    </p:spTree>
    <p:extLst>
      <p:ext uri="{BB962C8B-B14F-4D97-AF65-F5344CB8AC3E}">
        <p14:creationId xmlns:p14="http://schemas.microsoft.com/office/powerpoint/2010/main" val="183261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tandard">
    <p:spTree>
      <p:nvGrpSpPr>
        <p:cNvPr id="1" name=""/>
        <p:cNvGrpSpPr/>
        <p:nvPr/>
      </p:nvGrpSpPr>
      <p:grpSpPr>
        <a:xfrm>
          <a:off x="0" y="0"/>
          <a:ext cx="0" cy="0"/>
          <a:chOff x="0" y="0"/>
          <a:chExt cx="0" cy="0"/>
        </a:xfrm>
      </p:grpSpPr>
      <p:sp>
        <p:nvSpPr>
          <p:cNvPr id="156" name="Freeform 155"/>
          <p:cNvSpPr/>
          <p:nvPr userDrawn="1"/>
        </p:nvSpPr>
        <p:spPr bwMode="gray">
          <a:xfrm flipH="1">
            <a:off x="3802232" y="0"/>
            <a:ext cx="3970168" cy="6175310"/>
          </a:xfrm>
          <a:custGeom>
            <a:avLst/>
            <a:gdLst>
              <a:gd name="connsiteX0" fmla="*/ 3970168 w 3970168"/>
              <a:gd name="connsiteY0" fmla="*/ 0 h 6175310"/>
              <a:gd name="connsiteX1" fmla="*/ 0 w 3970168"/>
              <a:gd name="connsiteY1" fmla="*/ 0 h 6175310"/>
              <a:gd name="connsiteX2" fmla="*/ 0 w 3970168"/>
              <a:gd name="connsiteY2" fmla="*/ 6175310 h 6175310"/>
            </a:gdLst>
            <a:ahLst/>
            <a:cxnLst>
              <a:cxn ang="0">
                <a:pos x="connsiteX0" y="connsiteY0"/>
              </a:cxn>
              <a:cxn ang="0">
                <a:pos x="connsiteX1" y="connsiteY1"/>
              </a:cxn>
              <a:cxn ang="0">
                <a:pos x="connsiteX2" y="connsiteY2"/>
              </a:cxn>
            </a:cxnLst>
            <a:rect l="l" t="t" r="r" b="b"/>
            <a:pathLst>
              <a:path w="3970168" h="6175310">
                <a:moveTo>
                  <a:pt x="3970168" y="0"/>
                </a:moveTo>
                <a:lnTo>
                  <a:pt x="0" y="0"/>
                </a:lnTo>
                <a:lnTo>
                  <a:pt x="0" y="6175310"/>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42" name="Text Placeholder 3"/>
          <p:cNvSpPr>
            <a:spLocks noGrp="1"/>
          </p:cNvSpPr>
          <p:nvPr userDrawn="1">
            <p:ph type="body" sz="quarter" idx="53" hasCustomPrompt="1"/>
          </p:nvPr>
        </p:nvSpPr>
        <p:spPr bwMode="gray">
          <a:xfrm>
            <a:off x="1195389" y="4774179"/>
            <a:ext cx="4386260" cy="215444"/>
          </a:xfrm>
        </p:spPr>
        <p:txBody>
          <a:bodyPr/>
          <a:lstStyle>
            <a:lvl1pPr marL="0" indent="0" algn="l">
              <a:spcBef>
                <a:spcPts val="0"/>
              </a:spcBef>
              <a:buNone/>
              <a:defRPr sz="1400" baseline="0">
                <a:latin typeface="+mj-lt"/>
              </a:defRPr>
            </a:lvl1pPr>
            <a:lvl2pPr marL="112713" indent="0">
              <a:spcBef>
                <a:spcPts val="0"/>
              </a:spcBef>
              <a:buNone/>
              <a:defRPr sz="1200"/>
            </a:lvl2pPr>
            <a:lvl3pPr marL="230187" indent="0">
              <a:spcBef>
                <a:spcPts val="0"/>
              </a:spcBef>
              <a:buNone/>
              <a:defRPr sz="1200"/>
            </a:lvl3pPr>
            <a:lvl4pPr marL="342900" indent="0">
              <a:spcBef>
                <a:spcPts val="0"/>
              </a:spcBef>
              <a:buNone/>
              <a:defRPr sz="1200"/>
            </a:lvl4pPr>
            <a:lvl5pPr marL="458787" indent="0">
              <a:spcBef>
                <a:spcPts val="0"/>
              </a:spcBef>
              <a:buNone/>
              <a:defRPr sz="1200"/>
            </a:lvl5pPr>
          </a:lstStyle>
          <a:p>
            <a:pPr lvl="0"/>
            <a:r>
              <a:rPr lang="en-US"/>
              <a:t>Document subtitle – Times New Roman 14pt regular</a:t>
            </a:r>
          </a:p>
        </p:txBody>
      </p:sp>
      <p:sp>
        <p:nvSpPr>
          <p:cNvPr id="4" name="Title 3"/>
          <p:cNvSpPr>
            <a:spLocks noGrp="1"/>
          </p:cNvSpPr>
          <p:nvPr>
            <p:ph type="title" hasCustomPrompt="1"/>
          </p:nvPr>
        </p:nvSpPr>
        <p:spPr bwMode="gray">
          <a:xfrm>
            <a:off x="1195388" y="3601006"/>
            <a:ext cx="4386261" cy="984885"/>
          </a:xfrm>
        </p:spPr>
        <p:txBody>
          <a:bodyPr anchor="b" anchorCtr="0"/>
          <a:lstStyle>
            <a:lvl1pPr algn="l">
              <a:lnSpc>
                <a:spcPct val="100000"/>
              </a:lnSpc>
              <a:defRPr sz="3200" baseline="0"/>
            </a:lvl1pPr>
          </a:lstStyle>
          <a:p>
            <a:r>
              <a:rPr lang="en-US"/>
              <a:t>Document Title – Times New Roman 32pt Regular</a:t>
            </a:r>
          </a:p>
        </p:txBody>
      </p:sp>
      <p:grpSp>
        <p:nvGrpSpPr>
          <p:cNvPr id="11" name="Group 10"/>
          <p:cNvGrpSpPr/>
          <p:nvPr userDrawn="1"/>
        </p:nvGrpSpPr>
        <p:grpSpPr bwMode="gray">
          <a:xfrm>
            <a:off x="-2096086" y="3601006"/>
            <a:ext cx="2022127" cy="592470"/>
            <a:chOff x="-1460172" y="8951295"/>
            <a:chExt cx="2022127" cy="592470"/>
          </a:xfrm>
          <a:solidFill>
            <a:srgbClr val="7EA732"/>
          </a:solidFill>
        </p:grpSpPr>
        <p:sp>
          <p:nvSpPr>
            <p:cNvPr id="12" name="Text Placeholder 1"/>
            <p:cNvSpPr txBox="1">
              <a:spLocks/>
            </p:cNvSpPr>
            <p:nvPr userDrawn="1"/>
          </p:nvSpPr>
          <p:spPr bwMode="gray">
            <a:xfrm>
              <a:off x="-1460172" y="8951295"/>
              <a:ext cx="1759910" cy="592470"/>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1200" b="1">
                  <a:solidFill>
                    <a:schemeClr val="bg1"/>
                  </a:solidFill>
                </a:rPr>
                <a:t>Title:</a:t>
              </a:r>
            </a:p>
            <a:p>
              <a:pPr marL="0" indent="0">
                <a:spcBef>
                  <a:spcPts val="300"/>
                </a:spcBef>
                <a:buFont typeface="+mj-lt"/>
                <a:buNone/>
              </a:pPr>
              <a:r>
                <a:rPr lang="en-US" sz="900" b="0" i="0" baseline="0">
                  <a:solidFill>
                    <a:schemeClr val="bg1"/>
                  </a:solidFill>
                </a:rPr>
                <a:t>Document title should not extend past two lines.</a:t>
              </a:r>
            </a:p>
          </p:txBody>
        </p:sp>
        <p:cxnSp>
          <p:nvCxnSpPr>
            <p:cNvPr id="13" name="Straight Arrow Connector 12"/>
            <p:cNvCxnSpPr/>
            <p:nvPr userDrawn="1"/>
          </p:nvCxnSpPr>
          <p:spPr bwMode="gray">
            <a:xfrm>
              <a:off x="225779" y="9247530"/>
              <a:ext cx="336176"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58" name="Freeform 157"/>
          <p:cNvSpPr/>
          <p:nvPr userDrawn="1"/>
        </p:nvSpPr>
        <p:spPr bwMode="gray">
          <a:xfrm flipH="1">
            <a:off x="0" y="5618328"/>
            <a:ext cx="2854568" cy="4440073"/>
          </a:xfrm>
          <a:custGeom>
            <a:avLst/>
            <a:gdLst>
              <a:gd name="connsiteX0" fmla="*/ 2854568 w 2854568"/>
              <a:gd name="connsiteY0" fmla="*/ 0 h 4440073"/>
              <a:gd name="connsiteX1" fmla="*/ 0 w 2854568"/>
              <a:gd name="connsiteY1" fmla="*/ 4440073 h 4440073"/>
              <a:gd name="connsiteX2" fmla="*/ 2854568 w 2854568"/>
              <a:gd name="connsiteY2" fmla="*/ 4440073 h 4440073"/>
            </a:gdLst>
            <a:ahLst/>
            <a:cxnLst>
              <a:cxn ang="0">
                <a:pos x="connsiteX0" y="connsiteY0"/>
              </a:cxn>
              <a:cxn ang="0">
                <a:pos x="connsiteX1" y="connsiteY1"/>
              </a:cxn>
              <a:cxn ang="0">
                <a:pos x="connsiteX2" y="connsiteY2"/>
              </a:cxn>
            </a:cxnLst>
            <a:rect l="l" t="t" r="r" b="b"/>
            <a:pathLst>
              <a:path w="2854568" h="4440073">
                <a:moveTo>
                  <a:pt x="2854568" y="0"/>
                </a:moveTo>
                <a:lnTo>
                  <a:pt x="0" y="4440073"/>
                </a:lnTo>
                <a:lnTo>
                  <a:pt x="2854568" y="4440073"/>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grpSp>
        <p:nvGrpSpPr>
          <p:cNvPr id="21" name="Group 20">
            <a:extLst>
              <a:ext uri="{FF2B5EF4-FFF2-40B4-BE49-F238E27FC236}">
                <a16:creationId xmlns:a16="http://schemas.microsoft.com/office/drawing/2014/main" id="{475F5793-841E-40E7-B561-F9E8B353A413}"/>
              </a:ext>
            </a:extLst>
          </p:cNvPr>
          <p:cNvGrpSpPr/>
          <p:nvPr userDrawn="1"/>
        </p:nvGrpSpPr>
        <p:grpSpPr bwMode="gray">
          <a:xfrm>
            <a:off x="-2096086" y="4585666"/>
            <a:ext cx="2022127" cy="592470"/>
            <a:chOff x="-1460172" y="8951295"/>
            <a:chExt cx="2022127" cy="592470"/>
          </a:xfrm>
          <a:solidFill>
            <a:srgbClr val="7EA732"/>
          </a:solidFill>
        </p:grpSpPr>
        <p:sp>
          <p:nvSpPr>
            <p:cNvPr id="23" name="Text Placeholder 1">
              <a:extLst>
                <a:ext uri="{FF2B5EF4-FFF2-40B4-BE49-F238E27FC236}">
                  <a16:creationId xmlns:a16="http://schemas.microsoft.com/office/drawing/2014/main" id="{3B1133F0-9FC8-4293-AD41-E046D1848748}"/>
                </a:ext>
              </a:extLst>
            </p:cNvPr>
            <p:cNvSpPr txBox="1">
              <a:spLocks/>
            </p:cNvSpPr>
            <p:nvPr userDrawn="1"/>
          </p:nvSpPr>
          <p:spPr bwMode="gray">
            <a:xfrm>
              <a:off x="-1460172" y="8951295"/>
              <a:ext cx="1759910" cy="592470"/>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1200" b="1">
                  <a:solidFill>
                    <a:schemeClr val="bg1"/>
                  </a:solidFill>
                </a:rPr>
                <a:t>Subtitle:</a:t>
              </a:r>
            </a:p>
            <a:p>
              <a:pPr marL="0" indent="0">
                <a:spcBef>
                  <a:spcPts val="300"/>
                </a:spcBef>
                <a:buFont typeface="+mj-lt"/>
                <a:buNone/>
              </a:pPr>
              <a:r>
                <a:rPr lang="en-US" sz="900" b="0" i="0" baseline="0">
                  <a:solidFill>
                    <a:schemeClr val="bg1"/>
                  </a:solidFill>
                </a:rPr>
                <a:t>Should enhance the title, not repeat it. Max 12 words.</a:t>
              </a:r>
            </a:p>
          </p:txBody>
        </p:sp>
        <p:cxnSp>
          <p:nvCxnSpPr>
            <p:cNvPr id="24" name="Straight Arrow Connector 23">
              <a:extLst>
                <a:ext uri="{FF2B5EF4-FFF2-40B4-BE49-F238E27FC236}">
                  <a16:creationId xmlns:a16="http://schemas.microsoft.com/office/drawing/2014/main" id="{E384C42D-A478-4795-9C1E-DA7219B6713D}"/>
                </a:ext>
              </a:extLst>
            </p:cNvPr>
            <p:cNvCxnSpPr/>
            <p:nvPr userDrawn="1"/>
          </p:nvCxnSpPr>
          <p:spPr bwMode="gray">
            <a:xfrm>
              <a:off x="225779" y="9247530"/>
              <a:ext cx="336176"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ADE8CBB-D02A-4A5A-AADA-5A06C85D92E8}"/>
              </a:ext>
            </a:extLst>
          </p:cNvPr>
          <p:cNvCxnSpPr/>
          <p:nvPr userDrawn="1"/>
        </p:nvCxnSpPr>
        <p:spPr bwMode="gray">
          <a:xfrm>
            <a:off x="723900" y="2080165"/>
            <a:ext cx="6324600" cy="0"/>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31F48D96-3C0C-4332-BACB-5C1CBACC387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723900" y="1440838"/>
            <a:ext cx="1552575" cy="429866"/>
          </a:xfrm>
          <a:prstGeom prst="rect">
            <a:avLst/>
          </a:prstGeom>
        </p:spPr>
      </p:pic>
      <p:sp>
        <p:nvSpPr>
          <p:cNvPr id="28" name="TextBox 27">
            <a:extLst>
              <a:ext uri="{FF2B5EF4-FFF2-40B4-BE49-F238E27FC236}">
                <a16:creationId xmlns:a16="http://schemas.microsoft.com/office/drawing/2014/main" id="{0B118DF4-1504-447F-98E3-EE986523CDB0}"/>
              </a:ext>
            </a:extLst>
          </p:cNvPr>
          <p:cNvSpPr txBox="1"/>
          <p:nvPr userDrawn="1"/>
        </p:nvSpPr>
        <p:spPr bwMode="gray">
          <a:xfrm>
            <a:off x="1195388" y="5374718"/>
            <a:ext cx="4391025" cy="138499"/>
          </a:xfrm>
          <a:prstGeom prst="rect">
            <a:avLst/>
          </a:prstGeom>
          <a:noFill/>
        </p:spPr>
        <p:txBody>
          <a:bodyPr wrap="square" lIns="0" tIns="0" rIns="0" bIns="0" rtlCol="0">
            <a:spAutoFit/>
          </a:bodyPr>
          <a:lstStyle/>
          <a:p>
            <a:pPr algn="l">
              <a:spcBef>
                <a:spcPts val="0"/>
              </a:spcBef>
              <a:buClr>
                <a:schemeClr val="accent6"/>
              </a:buClr>
            </a:pPr>
            <a:r>
              <a:rPr lang="en-US" sz="900">
                <a:solidFill>
                  <a:schemeClr val="tx1"/>
                </a:solidFill>
                <a:latin typeface="+mn-lt"/>
              </a:rPr>
              <a:t>Published - October 2022 • 20-min read</a:t>
            </a:r>
          </a:p>
        </p:txBody>
      </p:sp>
      <p:sp>
        <p:nvSpPr>
          <p:cNvPr id="29" name="TextBox 28">
            <a:extLst>
              <a:ext uri="{FF2B5EF4-FFF2-40B4-BE49-F238E27FC236}">
                <a16:creationId xmlns:a16="http://schemas.microsoft.com/office/drawing/2014/main" id="{263F1B47-977C-4586-847F-EF5B6ED82A75}"/>
              </a:ext>
            </a:extLst>
          </p:cNvPr>
          <p:cNvSpPr txBox="1"/>
          <p:nvPr userDrawn="1"/>
        </p:nvSpPr>
        <p:spPr bwMode="gray">
          <a:xfrm>
            <a:off x="723900" y="2146366"/>
            <a:ext cx="3048000" cy="138499"/>
          </a:xfrm>
          <a:prstGeom prst="rect">
            <a:avLst/>
          </a:prstGeom>
          <a:noFill/>
        </p:spPr>
        <p:txBody>
          <a:bodyPr wrap="square" lIns="0" tIns="0" rIns="0" bIns="0" rtlCol="0">
            <a:spAutoFit/>
          </a:bodyPr>
          <a:lstStyle/>
          <a:p>
            <a:pPr algn="l">
              <a:spcBef>
                <a:spcPts val="500"/>
              </a:spcBef>
              <a:buClr>
                <a:schemeClr val="accent6"/>
              </a:buClr>
            </a:pPr>
            <a:r>
              <a:rPr lang="en-US" sz="900">
                <a:solidFill>
                  <a:schemeClr val="accent3"/>
                </a:solidFill>
              </a:rPr>
              <a:t>For Entire health care ecosystem </a:t>
            </a:r>
          </a:p>
        </p:txBody>
      </p:sp>
      <p:grpSp>
        <p:nvGrpSpPr>
          <p:cNvPr id="34" name="Group 33">
            <a:extLst>
              <a:ext uri="{FF2B5EF4-FFF2-40B4-BE49-F238E27FC236}">
                <a16:creationId xmlns:a16="http://schemas.microsoft.com/office/drawing/2014/main" id="{38839BEF-7AD1-4851-9D85-6E26696AAFB7}"/>
              </a:ext>
            </a:extLst>
          </p:cNvPr>
          <p:cNvGrpSpPr/>
          <p:nvPr userDrawn="1"/>
        </p:nvGrpSpPr>
        <p:grpSpPr bwMode="gray">
          <a:xfrm>
            <a:off x="-2096086" y="1593129"/>
            <a:ext cx="2022127" cy="869469"/>
            <a:chOff x="-1460172" y="8969955"/>
            <a:chExt cx="2022127" cy="869469"/>
          </a:xfrm>
          <a:solidFill>
            <a:srgbClr val="7EA732"/>
          </a:solidFill>
        </p:grpSpPr>
        <p:sp>
          <p:nvSpPr>
            <p:cNvPr id="35" name="Text Placeholder 1">
              <a:extLst>
                <a:ext uri="{FF2B5EF4-FFF2-40B4-BE49-F238E27FC236}">
                  <a16:creationId xmlns:a16="http://schemas.microsoft.com/office/drawing/2014/main" id="{C2611EE9-6D84-4F52-A190-9E266C0ED2AA}"/>
                </a:ext>
              </a:extLst>
            </p:cNvPr>
            <p:cNvSpPr txBox="1">
              <a:spLocks/>
            </p:cNvSpPr>
            <p:nvPr userDrawn="1"/>
          </p:nvSpPr>
          <p:spPr bwMode="gray">
            <a:xfrm>
              <a:off x="-1460172" y="8969955"/>
              <a:ext cx="1759910" cy="869469"/>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1200" b="1">
                  <a:solidFill>
                    <a:schemeClr val="bg1"/>
                  </a:solidFill>
                </a:rPr>
                <a:t>Audience:</a:t>
              </a:r>
            </a:p>
            <a:p>
              <a:pPr marL="0" indent="0">
                <a:spcBef>
                  <a:spcPts val="300"/>
                </a:spcBef>
                <a:buFont typeface="+mj-lt"/>
                <a:buNone/>
              </a:pPr>
              <a:r>
                <a:rPr lang="en-US" sz="900" b="0" i="0" baseline="0">
                  <a:solidFill>
                    <a:schemeClr val="bg1"/>
                  </a:solidFill>
                </a:rPr>
                <a:t>There should only be one intended audience per piece </a:t>
              </a:r>
              <a:br>
                <a:rPr lang="en-US" sz="900" b="0" i="0" baseline="0">
                  <a:solidFill>
                    <a:schemeClr val="bg1"/>
                  </a:solidFill>
                </a:rPr>
              </a:br>
              <a:r>
                <a:rPr lang="en-US" sz="900" b="0" i="0" baseline="0">
                  <a:solidFill>
                    <a:schemeClr val="bg1"/>
                  </a:solidFill>
                </a:rPr>
                <a:t>of content and align to an approved label on pg. 2</a:t>
              </a:r>
            </a:p>
          </p:txBody>
        </p:sp>
        <p:cxnSp>
          <p:nvCxnSpPr>
            <p:cNvPr id="36" name="Straight Arrow Connector 35">
              <a:extLst>
                <a:ext uri="{FF2B5EF4-FFF2-40B4-BE49-F238E27FC236}">
                  <a16:creationId xmlns:a16="http://schemas.microsoft.com/office/drawing/2014/main" id="{150AD19A-D41C-495A-A573-A2725F54BDEA}"/>
                </a:ext>
              </a:extLst>
            </p:cNvPr>
            <p:cNvCxnSpPr/>
            <p:nvPr userDrawn="1"/>
          </p:nvCxnSpPr>
          <p:spPr bwMode="gray">
            <a:xfrm>
              <a:off x="225779" y="9590802"/>
              <a:ext cx="336176"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75279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53" userDrawn="1">
          <p15:clr>
            <a:srgbClr val="FBAE40"/>
          </p15:clr>
        </p15:guide>
        <p15:guide id="4" pos="351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 Overview">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BD34662-A5DD-4C28-9CFA-D39A8FE7D829}"/>
              </a:ext>
            </a:extLst>
          </p:cNvPr>
          <p:cNvSpPr/>
          <p:nvPr userDrawn="1"/>
        </p:nvSpPr>
        <p:spPr bwMode="gray">
          <a:xfrm flipV="1">
            <a:off x="1" y="4794136"/>
            <a:ext cx="2956277" cy="4642940"/>
          </a:xfrm>
          <a:custGeom>
            <a:avLst/>
            <a:gdLst>
              <a:gd name="connsiteX0" fmla="*/ 0 w 2956277"/>
              <a:gd name="connsiteY0" fmla="*/ 4642940 h 4642940"/>
              <a:gd name="connsiteX1" fmla="*/ 27928 w 2956277"/>
              <a:gd name="connsiteY1" fmla="*/ 4642940 h 4642940"/>
              <a:gd name="connsiteX2" fmla="*/ 2956277 w 2956277"/>
              <a:gd name="connsiteY2" fmla="*/ 0 h 4642940"/>
              <a:gd name="connsiteX3" fmla="*/ 0 w 2956277"/>
              <a:gd name="connsiteY3" fmla="*/ 0 h 4642940"/>
            </a:gdLst>
            <a:ahLst/>
            <a:cxnLst>
              <a:cxn ang="0">
                <a:pos x="connsiteX0" y="connsiteY0"/>
              </a:cxn>
              <a:cxn ang="0">
                <a:pos x="connsiteX1" y="connsiteY1"/>
              </a:cxn>
              <a:cxn ang="0">
                <a:pos x="connsiteX2" y="connsiteY2"/>
              </a:cxn>
              <a:cxn ang="0">
                <a:pos x="connsiteX3" y="connsiteY3"/>
              </a:cxn>
            </a:cxnLst>
            <a:rect l="l" t="t" r="r" b="b"/>
            <a:pathLst>
              <a:path w="2956277" h="4642940">
                <a:moveTo>
                  <a:pt x="0" y="4642940"/>
                </a:moveTo>
                <a:lnTo>
                  <a:pt x="27928" y="4642940"/>
                </a:lnTo>
                <a:lnTo>
                  <a:pt x="2956277" y="0"/>
                </a:lnTo>
                <a:lnTo>
                  <a:pt x="0" y="0"/>
                </a:lnTo>
                <a:close/>
              </a:path>
            </a:pathLst>
          </a:cu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48" name="Freeform: Shape 47">
            <a:extLst>
              <a:ext uri="{FF2B5EF4-FFF2-40B4-BE49-F238E27FC236}">
                <a16:creationId xmlns:a16="http://schemas.microsoft.com/office/drawing/2014/main" id="{21B92770-7FE1-46C9-8C9D-259CC1152082}"/>
              </a:ext>
            </a:extLst>
          </p:cNvPr>
          <p:cNvSpPr/>
          <p:nvPr userDrawn="1"/>
        </p:nvSpPr>
        <p:spPr bwMode="gray">
          <a:xfrm flipV="1">
            <a:off x="4087353" y="4794136"/>
            <a:ext cx="3685047" cy="4642940"/>
          </a:xfrm>
          <a:custGeom>
            <a:avLst/>
            <a:gdLst>
              <a:gd name="connsiteX0" fmla="*/ 0 w 3685047"/>
              <a:gd name="connsiteY0" fmla="*/ 4642940 h 4642940"/>
              <a:gd name="connsiteX1" fmla="*/ 3685047 w 3685047"/>
              <a:gd name="connsiteY1" fmla="*/ 4642940 h 4642940"/>
              <a:gd name="connsiteX2" fmla="*/ 3685047 w 3685047"/>
              <a:gd name="connsiteY2" fmla="*/ 0 h 4642940"/>
              <a:gd name="connsiteX3" fmla="*/ 2928348 w 3685047"/>
              <a:gd name="connsiteY3" fmla="*/ 0 h 4642940"/>
            </a:gdLst>
            <a:ahLst/>
            <a:cxnLst>
              <a:cxn ang="0">
                <a:pos x="connsiteX0" y="connsiteY0"/>
              </a:cxn>
              <a:cxn ang="0">
                <a:pos x="connsiteX1" y="connsiteY1"/>
              </a:cxn>
              <a:cxn ang="0">
                <a:pos x="connsiteX2" y="connsiteY2"/>
              </a:cxn>
              <a:cxn ang="0">
                <a:pos x="connsiteX3" y="connsiteY3"/>
              </a:cxn>
            </a:cxnLst>
            <a:rect l="l" t="t" r="r" b="b"/>
            <a:pathLst>
              <a:path w="3685047" h="4642940">
                <a:moveTo>
                  <a:pt x="0" y="4642940"/>
                </a:moveTo>
                <a:lnTo>
                  <a:pt x="3685047" y="4642940"/>
                </a:lnTo>
                <a:lnTo>
                  <a:pt x="3685047" y="0"/>
                </a:lnTo>
                <a:lnTo>
                  <a:pt x="2928348" y="0"/>
                </a:lnTo>
                <a:close/>
              </a:path>
            </a:pathLst>
          </a:cu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8" name="Rectangle 7">
            <a:extLst>
              <a:ext uri="{FF2B5EF4-FFF2-40B4-BE49-F238E27FC236}">
                <a16:creationId xmlns:a16="http://schemas.microsoft.com/office/drawing/2014/main" id="{2E3AEAE8-E9A1-42E8-BC00-1617FAD5C655}"/>
              </a:ext>
            </a:extLst>
          </p:cNvPr>
          <p:cNvSpPr/>
          <p:nvPr userDrawn="1"/>
        </p:nvSpPr>
        <p:spPr bwMode="gray">
          <a:xfrm>
            <a:off x="4256404" y="2938462"/>
            <a:ext cx="1226856" cy="155117"/>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CD46E6D-0AC5-4DD1-B1BB-F2F95695638D}"/>
              </a:ext>
            </a:extLst>
          </p:cNvPr>
          <p:cNvSpPr>
            <a:spLocks noChangeAspect="1"/>
          </p:cNvSpPr>
          <p:nvPr userDrawn="1"/>
        </p:nvSpPr>
        <p:spPr bwMode="gray">
          <a:xfrm flipH="1">
            <a:off x="0" y="4794135"/>
            <a:ext cx="7772400" cy="4642938"/>
          </a:xfrm>
          <a:custGeom>
            <a:avLst/>
            <a:gdLst>
              <a:gd name="connsiteX0" fmla="*/ 7772400 w 7772400"/>
              <a:gd name="connsiteY0" fmla="*/ 0 h 4642938"/>
              <a:gd name="connsiteX1" fmla="*/ 2688215 w 7772400"/>
              <a:gd name="connsiteY1" fmla="*/ 0 h 4642938"/>
              <a:gd name="connsiteX2" fmla="*/ 0 w 7772400"/>
              <a:gd name="connsiteY2" fmla="*/ 4262204 h 4642938"/>
              <a:gd name="connsiteX3" fmla="*/ 0 w 7772400"/>
              <a:gd name="connsiteY3" fmla="*/ 4642938 h 4642938"/>
              <a:gd name="connsiteX4" fmla="*/ 5608772 w 7772400"/>
              <a:gd name="connsiteY4" fmla="*/ 4642938 h 4642938"/>
              <a:gd name="connsiteX5" fmla="*/ 7772400 w 7772400"/>
              <a:gd name="connsiteY5" fmla="*/ 1212475 h 464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42938">
                <a:moveTo>
                  <a:pt x="7772400" y="0"/>
                </a:moveTo>
                <a:lnTo>
                  <a:pt x="2688215" y="0"/>
                </a:lnTo>
                <a:lnTo>
                  <a:pt x="0" y="4262204"/>
                </a:lnTo>
                <a:lnTo>
                  <a:pt x="0" y="4642938"/>
                </a:lnTo>
                <a:lnTo>
                  <a:pt x="5608772" y="4642938"/>
                </a:lnTo>
                <a:lnTo>
                  <a:pt x="7772400" y="1212475"/>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F3E01A78-35CE-459B-8452-13B245793EC7}"/>
              </a:ext>
            </a:extLst>
          </p:cNvPr>
          <p:cNvSpPr/>
          <p:nvPr userDrawn="1"/>
        </p:nvSpPr>
        <p:spPr bwMode="gray">
          <a:xfrm>
            <a:off x="1729213" y="2938462"/>
            <a:ext cx="1623588" cy="155117"/>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8E73D5C7-864B-4B06-B8AC-DAC563591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5" y="874496"/>
            <a:ext cx="1743561" cy="481857"/>
          </a:xfrm>
          <a:prstGeom prst="rect">
            <a:avLst/>
          </a:prstGeom>
        </p:spPr>
      </p:pic>
      <p:sp>
        <p:nvSpPr>
          <p:cNvPr id="21" name="Text Placeholder">
            <a:extLst>
              <a:ext uri="{FF2B5EF4-FFF2-40B4-BE49-F238E27FC236}">
                <a16:creationId xmlns:a16="http://schemas.microsoft.com/office/drawing/2014/main" id="{DB41AB63-6FA8-41F2-806C-74D247AED407}"/>
              </a:ext>
            </a:extLst>
          </p:cNvPr>
          <p:cNvSpPr txBox="1">
            <a:spLocks/>
          </p:cNvSpPr>
          <p:nvPr userDrawn="1"/>
        </p:nvSpPr>
        <p:spPr bwMode="gray">
          <a:xfrm>
            <a:off x="612775" y="2059806"/>
            <a:ext cx="5597104" cy="1661993"/>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4000">
                <a:solidFill>
                  <a:schemeClr val="accent5"/>
                </a:solidFill>
                <a:latin typeface="+mj-lt"/>
              </a:rPr>
              <a:t>Helping Entire health care ecosystem work smarter and faster</a:t>
            </a:r>
          </a:p>
        </p:txBody>
      </p:sp>
      <p:sp>
        <p:nvSpPr>
          <p:cNvPr id="22" name="Text Placeholder">
            <a:extLst>
              <a:ext uri="{FF2B5EF4-FFF2-40B4-BE49-F238E27FC236}">
                <a16:creationId xmlns:a16="http://schemas.microsoft.com/office/drawing/2014/main" id="{2E716E86-23DA-4BE5-AD31-D87DC7F5A80B}"/>
              </a:ext>
            </a:extLst>
          </p:cNvPr>
          <p:cNvSpPr txBox="1">
            <a:spLocks/>
          </p:cNvSpPr>
          <p:nvPr userDrawn="1"/>
        </p:nvSpPr>
        <p:spPr bwMode="gray">
          <a:xfrm>
            <a:off x="2976776" y="5234126"/>
            <a:ext cx="1782833" cy="384721"/>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2500">
                <a:solidFill>
                  <a:schemeClr val="bg1"/>
                </a:solidFill>
                <a:latin typeface="+mj-lt"/>
              </a:rPr>
              <a:t>40</a:t>
            </a:r>
            <a:r>
              <a:rPr lang="en-US" sz="2500" baseline="30000">
                <a:solidFill>
                  <a:schemeClr val="bg1"/>
                </a:solidFill>
                <a:latin typeface="+mj-lt"/>
              </a:rPr>
              <a:t>+</a:t>
            </a:r>
            <a:r>
              <a:rPr lang="en-US" sz="2500">
                <a:solidFill>
                  <a:schemeClr val="bg1"/>
                </a:solidFill>
                <a:latin typeface="+mj-lt"/>
              </a:rPr>
              <a:t> </a:t>
            </a:r>
            <a:r>
              <a:rPr lang="en-US" sz="2000">
                <a:solidFill>
                  <a:schemeClr val="bg1"/>
                </a:solidFill>
                <a:latin typeface="+mj-lt"/>
              </a:rPr>
              <a:t>years</a:t>
            </a:r>
          </a:p>
        </p:txBody>
      </p:sp>
      <p:sp>
        <p:nvSpPr>
          <p:cNvPr id="23" name="Title 4">
            <a:extLst>
              <a:ext uri="{FF2B5EF4-FFF2-40B4-BE49-F238E27FC236}">
                <a16:creationId xmlns:a16="http://schemas.microsoft.com/office/drawing/2014/main" id="{A52D3E02-4C5A-4C17-982A-73B2B8B67A5F}"/>
              </a:ext>
            </a:extLst>
          </p:cNvPr>
          <p:cNvSpPr txBox="1">
            <a:spLocks/>
          </p:cNvSpPr>
          <p:nvPr userDrawn="1"/>
        </p:nvSpPr>
        <p:spPr bwMode="gray">
          <a:xfrm>
            <a:off x="2975697" y="5689904"/>
            <a:ext cx="1682825" cy="123111"/>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800" cap="all" spc="50">
                <a:solidFill>
                  <a:schemeClr val="accent2"/>
                </a:solidFill>
                <a:latin typeface="+mn-lt"/>
              </a:rPr>
              <a:t>Of research experience</a:t>
            </a:r>
          </a:p>
        </p:txBody>
      </p:sp>
      <p:sp>
        <p:nvSpPr>
          <p:cNvPr id="24" name="Text Placeholder">
            <a:extLst>
              <a:ext uri="{FF2B5EF4-FFF2-40B4-BE49-F238E27FC236}">
                <a16:creationId xmlns:a16="http://schemas.microsoft.com/office/drawing/2014/main" id="{16336EFF-89B6-4665-968F-95A48793D2E2}"/>
              </a:ext>
            </a:extLst>
          </p:cNvPr>
          <p:cNvSpPr txBox="1">
            <a:spLocks/>
          </p:cNvSpPr>
          <p:nvPr userDrawn="1"/>
        </p:nvSpPr>
        <p:spPr bwMode="gray">
          <a:xfrm>
            <a:off x="5060824" y="5234126"/>
            <a:ext cx="1526921" cy="384721"/>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2500">
                <a:solidFill>
                  <a:schemeClr val="bg1"/>
                </a:solidFill>
                <a:latin typeface="+mj-lt"/>
              </a:rPr>
              <a:t>4,500</a:t>
            </a:r>
            <a:r>
              <a:rPr lang="en-US" sz="2500" baseline="30000">
                <a:solidFill>
                  <a:schemeClr val="bg1"/>
                </a:solidFill>
                <a:latin typeface="+mj-lt"/>
              </a:rPr>
              <a:t>+</a:t>
            </a:r>
          </a:p>
        </p:txBody>
      </p:sp>
      <p:sp>
        <p:nvSpPr>
          <p:cNvPr id="25" name="Title 4">
            <a:extLst>
              <a:ext uri="{FF2B5EF4-FFF2-40B4-BE49-F238E27FC236}">
                <a16:creationId xmlns:a16="http://schemas.microsoft.com/office/drawing/2014/main" id="{E7A5E3B2-8DB2-43FF-ACA7-234A486945C1}"/>
              </a:ext>
            </a:extLst>
          </p:cNvPr>
          <p:cNvSpPr txBox="1">
            <a:spLocks/>
          </p:cNvSpPr>
          <p:nvPr userDrawn="1"/>
        </p:nvSpPr>
        <p:spPr bwMode="gray">
          <a:xfrm>
            <a:off x="5060825" y="5689904"/>
            <a:ext cx="1699543" cy="123111"/>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800" cap="all" spc="50">
                <a:solidFill>
                  <a:schemeClr val="accent2"/>
                </a:solidFill>
                <a:latin typeface="+mn-lt"/>
              </a:rPr>
              <a:t>MEMBERS IN OUR NETWORK</a:t>
            </a:r>
          </a:p>
        </p:txBody>
      </p:sp>
      <p:sp>
        <p:nvSpPr>
          <p:cNvPr id="26" name="Text Placeholder">
            <a:extLst>
              <a:ext uri="{FF2B5EF4-FFF2-40B4-BE49-F238E27FC236}">
                <a16:creationId xmlns:a16="http://schemas.microsoft.com/office/drawing/2014/main" id="{F4FBBAD9-E3BF-42DD-B586-277D19463428}"/>
              </a:ext>
            </a:extLst>
          </p:cNvPr>
          <p:cNvSpPr txBox="1">
            <a:spLocks/>
          </p:cNvSpPr>
          <p:nvPr userDrawn="1"/>
        </p:nvSpPr>
        <p:spPr bwMode="gray">
          <a:xfrm>
            <a:off x="1082318" y="5234126"/>
            <a:ext cx="1526921" cy="384721"/>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2500">
                <a:solidFill>
                  <a:schemeClr val="bg1"/>
                </a:solidFill>
                <a:latin typeface="+mj-lt"/>
              </a:rPr>
              <a:t>200</a:t>
            </a:r>
            <a:r>
              <a:rPr lang="en-US" sz="2500" baseline="30000">
                <a:solidFill>
                  <a:schemeClr val="bg1"/>
                </a:solidFill>
                <a:latin typeface="+mj-lt"/>
              </a:rPr>
              <a:t>+</a:t>
            </a:r>
            <a:endParaRPr lang="en-US" sz="2500">
              <a:solidFill>
                <a:schemeClr val="bg1"/>
              </a:solidFill>
              <a:latin typeface="+mj-lt"/>
            </a:endParaRPr>
          </a:p>
        </p:txBody>
      </p:sp>
      <p:sp>
        <p:nvSpPr>
          <p:cNvPr id="27" name="Title 4">
            <a:extLst>
              <a:ext uri="{FF2B5EF4-FFF2-40B4-BE49-F238E27FC236}">
                <a16:creationId xmlns:a16="http://schemas.microsoft.com/office/drawing/2014/main" id="{EA880421-BA7A-49BA-B7D6-36471BFCD421}"/>
              </a:ext>
            </a:extLst>
          </p:cNvPr>
          <p:cNvSpPr txBox="1">
            <a:spLocks/>
          </p:cNvSpPr>
          <p:nvPr userDrawn="1"/>
        </p:nvSpPr>
        <p:spPr bwMode="gray">
          <a:xfrm>
            <a:off x="1082319" y="5689904"/>
            <a:ext cx="1491075" cy="123111"/>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800" cap="all" spc="50">
                <a:solidFill>
                  <a:schemeClr val="accent2"/>
                </a:solidFill>
                <a:latin typeface="+mn-lt"/>
              </a:rPr>
              <a:t>EXPERTS ON OUR TEAM</a:t>
            </a:r>
          </a:p>
        </p:txBody>
      </p:sp>
      <p:grpSp>
        <p:nvGrpSpPr>
          <p:cNvPr id="28" name="Group 27">
            <a:extLst>
              <a:ext uri="{FF2B5EF4-FFF2-40B4-BE49-F238E27FC236}">
                <a16:creationId xmlns:a16="http://schemas.microsoft.com/office/drawing/2014/main" id="{F2D6AE9C-01A8-41C8-B179-AA54C206704D}"/>
              </a:ext>
            </a:extLst>
          </p:cNvPr>
          <p:cNvGrpSpPr/>
          <p:nvPr userDrawn="1"/>
        </p:nvGrpSpPr>
        <p:grpSpPr bwMode="gray">
          <a:xfrm>
            <a:off x="1079340" y="7939514"/>
            <a:ext cx="5613721" cy="862193"/>
            <a:chOff x="1282704" y="7798285"/>
            <a:chExt cx="5613721" cy="862193"/>
          </a:xfrm>
        </p:grpSpPr>
        <p:sp>
          <p:nvSpPr>
            <p:cNvPr id="29" name="Text Placeholder">
              <a:extLst>
                <a:ext uri="{FF2B5EF4-FFF2-40B4-BE49-F238E27FC236}">
                  <a16:creationId xmlns:a16="http://schemas.microsoft.com/office/drawing/2014/main" id="{587126B5-B1F9-4AE8-A904-696FEFA67970}"/>
                </a:ext>
              </a:extLst>
            </p:cNvPr>
            <p:cNvSpPr txBox="1">
              <a:spLocks/>
            </p:cNvSpPr>
            <p:nvPr/>
          </p:nvSpPr>
          <p:spPr bwMode="gray">
            <a:xfrm>
              <a:off x="1282704" y="8152647"/>
              <a:ext cx="2459563" cy="507831"/>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100">
                  <a:solidFill>
                    <a:schemeClr val="accent1">
                      <a:lumMod val="90000"/>
                    </a:schemeClr>
                  </a:solidFill>
                </a:rPr>
                <a:t>The knowledge you need to stay current, plus the strategic guidance, data, and tools you need to take action </a:t>
              </a:r>
            </a:p>
          </p:txBody>
        </p:sp>
        <p:sp>
          <p:nvSpPr>
            <p:cNvPr id="30" name="Text Placeholder">
              <a:extLst>
                <a:ext uri="{FF2B5EF4-FFF2-40B4-BE49-F238E27FC236}">
                  <a16:creationId xmlns:a16="http://schemas.microsoft.com/office/drawing/2014/main" id="{C85AE1B1-8671-4215-A5BA-6F2F4C4DF620}"/>
                </a:ext>
              </a:extLst>
            </p:cNvPr>
            <p:cNvSpPr txBox="1">
              <a:spLocks/>
            </p:cNvSpPr>
            <p:nvPr/>
          </p:nvSpPr>
          <p:spPr bwMode="gray">
            <a:xfrm>
              <a:off x="1282705" y="7798285"/>
              <a:ext cx="1160050" cy="2215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1600">
                  <a:solidFill>
                    <a:schemeClr val="bg1"/>
                  </a:solidFill>
                  <a:latin typeface="+mj-lt"/>
                </a:rPr>
                <a:t>Research</a:t>
              </a:r>
            </a:p>
          </p:txBody>
        </p:sp>
        <p:cxnSp>
          <p:nvCxnSpPr>
            <p:cNvPr id="31" name="Straight Connector 30">
              <a:extLst>
                <a:ext uri="{FF2B5EF4-FFF2-40B4-BE49-F238E27FC236}">
                  <a16:creationId xmlns:a16="http://schemas.microsoft.com/office/drawing/2014/main" id="{2A6A5BC4-2736-4BD0-86EE-C1B15BC9453E}"/>
                </a:ext>
              </a:extLst>
            </p:cNvPr>
            <p:cNvCxnSpPr/>
            <p:nvPr/>
          </p:nvCxnSpPr>
          <p:spPr bwMode="gray">
            <a:xfrm>
              <a:off x="1282705" y="8101727"/>
              <a:ext cx="257175" cy="0"/>
            </a:xfrm>
            <a:prstGeom prst="line">
              <a:avLst/>
            </a:prstGeom>
            <a:ln w="1270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2" name="Text Placeholder">
              <a:extLst>
                <a:ext uri="{FF2B5EF4-FFF2-40B4-BE49-F238E27FC236}">
                  <a16:creationId xmlns:a16="http://schemas.microsoft.com/office/drawing/2014/main" id="{EF2CB2B6-026D-4CDE-A153-E2C8A47FDDE0}"/>
                </a:ext>
              </a:extLst>
            </p:cNvPr>
            <p:cNvSpPr txBox="1">
              <a:spLocks/>
            </p:cNvSpPr>
            <p:nvPr/>
          </p:nvSpPr>
          <p:spPr bwMode="gray">
            <a:xfrm>
              <a:off x="4462626" y="8152647"/>
              <a:ext cx="2433799" cy="507831"/>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100">
                  <a:solidFill>
                    <a:schemeClr val="accent1">
                      <a:lumMod val="90000"/>
                    </a:schemeClr>
                  </a:solidFill>
                </a:rPr>
                <a:t>Virtual and in-person leadership development, custom learning solutions, and online manager support</a:t>
              </a:r>
            </a:p>
          </p:txBody>
        </p:sp>
        <p:sp>
          <p:nvSpPr>
            <p:cNvPr id="33" name="Text Placeholder">
              <a:extLst>
                <a:ext uri="{FF2B5EF4-FFF2-40B4-BE49-F238E27FC236}">
                  <a16:creationId xmlns:a16="http://schemas.microsoft.com/office/drawing/2014/main" id="{A091D5D4-D26F-45AA-87B2-6FA057A39BEB}"/>
                </a:ext>
              </a:extLst>
            </p:cNvPr>
            <p:cNvSpPr txBox="1">
              <a:spLocks/>
            </p:cNvSpPr>
            <p:nvPr/>
          </p:nvSpPr>
          <p:spPr bwMode="gray">
            <a:xfrm>
              <a:off x="4462627" y="7798285"/>
              <a:ext cx="1794240" cy="2215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1600">
                  <a:solidFill>
                    <a:schemeClr val="bg1"/>
                  </a:solidFill>
                  <a:latin typeface="+mj-lt"/>
                </a:rPr>
                <a:t>People development</a:t>
              </a:r>
            </a:p>
          </p:txBody>
        </p:sp>
        <p:cxnSp>
          <p:nvCxnSpPr>
            <p:cNvPr id="34" name="Straight Connector 33">
              <a:extLst>
                <a:ext uri="{FF2B5EF4-FFF2-40B4-BE49-F238E27FC236}">
                  <a16:creationId xmlns:a16="http://schemas.microsoft.com/office/drawing/2014/main" id="{7DFEF146-B890-48CD-8507-013E405B3C9F}"/>
                </a:ext>
              </a:extLst>
            </p:cNvPr>
            <p:cNvCxnSpPr/>
            <p:nvPr/>
          </p:nvCxnSpPr>
          <p:spPr bwMode="gray">
            <a:xfrm>
              <a:off x="4462627" y="8101727"/>
              <a:ext cx="257175" cy="0"/>
            </a:xfrm>
            <a:prstGeom prst="line">
              <a:avLst/>
            </a:prstGeom>
            <a:ln w="1270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sp>
        <p:nvSpPr>
          <p:cNvPr id="35" name="Text Placeholder">
            <a:extLst>
              <a:ext uri="{FF2B5EF4-FFF2-40B4-BE49-F238E27FC236}">
                <a16:creationId xmlns:a16="http://schemas.microsoft.com/office/drawing/2014/main" id="{46BDCA02-4F2B-4E85-8B14-4A55E0CD99B8}"/>
              </a:ext>
            </a:extLst>
          </p:cNvPr>
          <p:cNvSpPr txBox="1">
            <a:spLocks/>
          </p:cNvSpPr>
          <p:nvPr userDrawn="1"/>
        </p:nvSpPr>
        <p:spPr bwMode="gray">
          <a:xfrm>
            <a:off x="1030480" y="6454494"/>
            <a:ext cx="5711440" cy="644472"/>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lnSpc>
                <a:spcPct val="120000"/>
              </a:lnSpc>
              <a:buNone/>
            </a:pPr>
            <a:r>
              <a:rPr lang="en-US" sz="1200">
                <a:solidFill>
                  <a:schemeClr val="accent1">
                    <a:lumMod val="90000"/>
                  </a:schemeClr>
                </a:solidFill>
              </a:rPr>
              <a:t>Our experts harness a time-tested research process and the collective wisdom of our vast member network to develop </a:t>
            </a:r>
            <a:r>
              <a:rPr lang="en-US" sz="1200" b="1">
                <a:solidFill>
                  <a:schemeClr val="bg1"/>
                </a:solidFill>
              </a:rPr>
              <a:t>provocative insights</a:t>
            </a:r>
            <a:r>
              <a:rPr lang="en-US" sz="1200">
                <a:solidFill>
                  <a:schemeClr val="bg1"/>
                </a:solidFill>
              </a:rPr>
              <a:t>, </a:t>
            </a:r>
            <a:r>
              <a:rPr lang="en-US" sz="1200" b="1">
                <a:solidFill>
                  <a:schemeClr val="bg1"/>
                </a:solidFill>
              </a:rPr>
              <a:t>actionable strategies</a:t>
            </a:r>
            <a:r>
              <a:rPr lang="en-US" sz="1200">
                <a:solidFill>
                  <a:schemeClr val="bg1"/>
                </a:solidFill>
              </a:rPr>
              <a:t>, </a:t>
            </a:r>
            <a:r>
              <a:rPr lang="en-US" sz="1200">
                <a:solidFill>
                  <a:schemeClr val="accent1">
                    <a:lumMod val="90000"/>
                  </a:schemeClr>
                </a:solidFill>
              </a:rPr>
              <a:t>and </a:t>
            </a:r>
            <a:r>
              <a:rPr lang="en-US" sz="1200" b="1">
                <a:solidFill>
                  <a:schemeClr val="bg1"/>
                </a:solidFill>
              </a:rPr>
              <a:t>practical tools</a:t>
            </a:r>
            <a:r>
              <a:rPr lang="en-US" sz="1200">
                <a:solidFill>
                  <a:schemeClr val="bg1"/>
                </a:solidFill>
              </a:rPr>
              <a:t> </a:t>
            </a:r>
            <a:r>
              <a:rPr lang="en-US" sz="1200">
                <a:solidFill>
                  <a:schemeClr val="accent1">
                    <a:lumMod val="90000"/>
                  </a:schemeClr>
                </a:solidFill>
              </a:rPr>
              <a:t>that are at the core of our offerings.</a:t>
            </a:r>
          </a:p>
        </p:txBody>
      </p:sp>
      <p:grpSp>
        <p:nvGrpSpPr>
          <p:cNvPr id="36" name="Group 35">
            <a:extLst>
              <a:ext uri="{FF2B5EF4-FFF2-40B4-BE49-F238E27FC236}">
                <a16:creationId xmlns:a16="http://schemas.microsoft.com/office/drawing/2014/main" id="{CB4BA181-F686-491B-8700-2056F0FAE194}"/>
              </a:ext>
            </a:extLst>
          </p:cNvPr>
          <p:cNvGrpSpPr/>
          <p:nvPr userDrawn="1"/>
        </p:nvGrpSpPr>
        <p:grpSpPr bwMode="ltGray">
          <a:xfrm>
            <a:off x="457200" y="6076829"/>
            <a:ext cx="6858000" cy="114752"/>
            <a:chOff x="448856" y="5480842"/>
            <a:chExt cx="6858000" cy="114752"/>
          </a:xfrm>
        </p:grpSpPr>
        <p:sp>
          <p:nvSpPr>
            <p:cNvPr id="37" name="Chevron 211">
              <a:extLst>
                <a:ext uri="{FF2B5EF4-FFF2-40B4-BE49-F238E27FC236}">
                  <a16:creationId xmlns:a16="http://schemas.microsoft.com/office/drawing/2014/main" id="{5A78D0DB-A9AC-48BE-8133-20061A51D7AE}"/>
                </a:ext>
              </a:extLst>
            </p:cNvPr>
            <p:cNvSpPr/>
            <p:nvPr/>
          </p:nvSpPr>
          <p:spPr bwMode="ltGray">
            <a:xfrm rot="5400000">
              <a:off x="3820480" y="5433636"/>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a:extLst>
                <a:ext uri="{FF2B5EF4-FFF2-40B4-BE49-F238E27FC236}">
                  <a16:creationId xmlns:a16="http://schemas.microsoft.com/office/drawing/2014/main" id="{A8674FC1-80D6-4549-BA27-85BAD7A5684C}"/>
                </a:ext>
              </a:extLst>
            </p:cNvPr>
            <p:cNvCxnSpPr>
              <a:cxnSpLocks/>
            </p:cNvCxnSpPr>
            <p:nvPr/>
          </p:nvCxnSpPr>
          <p:spPr bwMode="ltGray">
            <a:xfrm>
              <a:off x="448856" y="5538217"/>
              <a:ext cx="3187229"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21F0D55-174A-4787-9A00-DC26935B2793}"/>
                </a:ext>
              </a:extLst>
            </p:cNvPr>
            <p:cNvCxnSpPr>
              <a:cxnSpLocks/>
            </p:cNvCxnSpPr>
            <p:nvPr/>
          </p:nvCxnSpPr>
          <p:spPr bwMode="ltGray">
            <a:xfrm>
              <a:off x="4119627" y="5538217"/>
              <a:ext cx="3187229"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pic>
        <p:nvPicPr>
          <p:cNvPr id="40" name="Graphic 39">
            <a:extLst>
              <a:ext uri="{FF2B5EF4-FFF2-40B4-BE49-F238E27FC236}">
                <a16:creationId xmlns:a16="http://schemas.microsoft.com/office/drawing/2014/main" id="{2A9FC901-5FC4-4F6E-B8C0-68AE2FEA9498}"/>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bwMode="gray">
          <a:xfrm>
            <a:off x="457200" y="7489949"/>
            <a:ext cx="6858000" cy="75052"/>
          </a:xfrm>
          <a:prstGeom prst="rect">
            <a:avLst/>
          </a:prstGeom>
        </p:spPr>
      </p:pic>
      <p:sp>
        <p:nvSpPr>
          <p:cNvPr id="44" name="Title 4">
            <a:extLst>
              <a:ext uri="{FF2B5EF4-FFF2-40B4-BE49-F238E27FC236}">
                <a16:creationId xmlns:a16="http://schemas.microsoft.com/office/drawing/2014/main" id="{17F027F1-2E32-464E-BCE5-297AE59781FD}"/>
              </a:ext>
            </a:extLst>
          </p:cNvPr>
          <p:cNvSpPr txBox="1">
            <a:spLocks/>
          </p:cNvSpPr>
          <p:nvPr userDrawn="1"/>
        </p:nvSpPr>
        <p:spPr bwMode="gray">
          <a:xfrm>
            <a:off x="612775" y="3591967"/>
            <a:ext cx="952074" cy="113877"/>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800" cap="all" spc="50">
                <a:solidFill>
                  <a:schemeClr val="accent2"/>
                </a:solidFill>
                <a:latin typeface="+mn-lt"/>
              </a:rPr>
              <a:t>WHO WE SERVE</a:t>
            </a:r>
          </a:p>
        </p:txBody>
      </p:sp>
      <p:sp>
        <p:nvSpPr>
          <p:cNvPr id="45" name="Text Placeholder">
            <a:extLst>
              <a:ext uri="{FF2B5EF4-FFF2-40B4-BE49-F238E27FC236}">
                <a16:creationId xmlns:a16="http://schemas.microsoft.com/office/drawing/2014/main" id="{F8E574B5-38DF-4B07-A791-FA668CC6B3A4}"/>
              </a:ext>
            </a:extLst>
          </p:cNvPr>
          <p:cNvSpPr txBox="1">
            <a:spLocks/>
          </p:cNvSpPr>
          <p:nvPr userDrawn="1"/>
        </p:nvSpPr>
        <p:spPr bwMode="gray">
          <a:xfrm>
            <a:off x="612776" y="3770002"/>
            <a:ext cx="6362955" cy="422873"/>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200"/>
              <a:t>Hospitals </a:t>
            </a:r>
            <a:r>
              <a:rPr lang="en-US" sz="1200">
                <a:ln>
                  <a:solidFill>
                    <a:schemeClr val="accent2"/>
                  </a:solidFill>
                </a:ln>
                <a:noFill/>
                <a:cs typeface="Arial" panose="020B0604020202020204" pitchFamily="34" charset="0"/>
              </a:rPr>
              <a:t>•</a:t>
            </a:r>
            <a:r>
              <a:rPr lang="en-US" sz="1200"/>
              <a:t> Health systems </a:t>
            </a:r>
            <a:r>
              <a:rPr lang="en-US" sz="1200">
                <a:ln>
                  <a:solidFill>
                    <a:schemeClr val="accent2"/>
                  </a:solidFill>
                </a:ln>
                <a:noFill/>
                <a:cs typeface="Arial" panose="020B0604020202020204" pitchFamily="34" charset="0"/>
              </a:rPr>
              <a:t>•</a:t>
            </a:r>
            <a:r>
              <a:rPr lang="en-US" sz="1200"/>
              <a:t> Medical groups </a:t>
            </a:r>
            <a:r>
              <a:rPr lang="en-US" sz="1200">
                <a:ln>
                  <a:solidFill>
                    <a:schemeClr val="accent2"/>
                  </a:solidFill>
                </a:ln>
                <a:noFill/>
                <a:cs typeface="Arial" panose="020B0604020202020204" pitchFamily="34" charset="0"/>
              </a:rPr>
              <a:t>•</a:t>
            </a:r>
            <a:r>
              <a:rPr lang="en-US" sz="1200"/>
              <a:t> Post-acute care providers </a:t>
            </a:r>
            <a:r>
              <a:rPr lang="en-US" sz="1200">
                <a:ln>
                  <a:solidFill>
                    <a:schemeClr val="accent2"/>
                  </a:solidFill>
                </a:ln>
                <a:noFill/>
                <a:cs typeface="Arial" panose="020B0604020202020204" pitchFamily="34" charset="0"/>
              </a:rPr>
              <a:t>•</a:t>
            </a:r>
            <a:r>
              <a:rPr lang="en-US" sz="1200"/>
              <a:t> Life sciences firms </a:t>
            </a:r>
            <a:r>
              <a:rPr lang="en-US" sz="1200">
                <a:ln>
                  <a:solidFill>
                    <a:schemeClr val="accent2"/>
                  </a:solidFill>
                </a:ln>
                <a:noFill/>
                <a:cs typeface="Arial" panose="020B0604020202020204" pitchFamily="34" charset="0"/>
              </a:rPr>
              <a:t>•</a:t>
            </a:r>
            <a:r>
              <a:rPr lang="en-US" sz="1200"/>
              <a:t> Digital health companies </a:t>
            </a:r>
            <a:r>
              <a:rPr lang="en-US" sz="1200">
                <a:ln>
                  <a:solidFill>
                    <a:schemeClr val="accent2"/>
                  </a:solidFill>
                </a:ln>
                <a:noFill/>
                <a:cs typeface="Arial" panose="020B0604020202020204" pitchFamily="34" charset="0"/>
              </a:rPr>
              <a:t>•</a:t>
            </a:r>
            <a:r>
              <a:rPr lang="en-US" sz="1200"/>
              <a:t> Health plans </a:t>
            </a:r>
            <a:r>
              <a:rPr lang="en-US" sz="1200">
                <a:ln>
                  <a:solidFill>
                    <a:schemeClr val="accent2"/>
                  </a:solidFill>
                </a:ln>
                <a:noFill/>
                <a:cs typeface="Arial" panose="020B0604020202020204" pitchFamily="34" charset="0"/>
              </a:rPr>
              <a:t>•</a:t>
            </a:r>
            <a:r>
              <a:rPr lang="en-US" sz="1200"/>
              <a:t> Health care professional services firms</a:t>
            </a:r>
          </a:p>
        </p:txBody>
      </p:sp>
    </p:spTree>
    <p:extLst>
      <p:ext uri="{BB962C8B-B14F-4D97-AF65-F5344CB8AC3E}">
        <p14:creationId xmlns:p14="http://schemas.microsoft.com/office/powerpoint/2010/main" val="511219061"/>
      </p:ext>
    </p:extLst>
  </p:cSld>
  <p:clrMapOvr>
    <a:masterClrMapping/>
  </p:clrMapOvr>
  <p:extLst>
    <p:ext uri="{DCECCB84-F9BA-43D5-87BE-67443E8EF086}">
      <p15:sldGuideLst xmlns:p15="http://schemas.microsoft.com/office/powerpoint/2012/main">
        <p15:guide id="1" pos="584">
          <p15:clr>
            <a:srgbClr val="FFC000"/>
          </p15:clr>
        </p15:guide>
        <p15:guide id="2" pos="752">
          <p15:clr>
            <a:srgbClr val="FFC000"/>
          </p15:clr>
        </p15:guide>
        <p15:guide id="5" orient="horz" pos="547">
          <p15:clr>
            <a:srgbClr val="FFC000"/>
          </p15:clr>
        </p15:guide>
        <p15:guide id="6" pos="44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735F005B-19A3-4B33-B1A9-E7F1D40257FB}"/>
              </a:ext>
            </a:extLst>
          </p:cNvPr>
          <p:cNvSpPr/>
          <p:nvPr userDrawn="1"/>
        </p:nvSpPr>
        <p:spPr bwMode="gray">
          <a:xfrm>
            <a:off x="-1" y="0"/>
            <a:ext cx="7772401" cy="10058400"/>
          </a:xfrm>
          <a:custGeom>
            <a:avLst/>
            <a:gdLst>
              <a:gd name="connsiteX0" fmla="*/ 0 w 7772401"/>
              <a:gd name="connsiteY0" fmla="*/ 0 h 10058400"/>
              <a:gd name="connsiteX1" fmla="*/ 3784342 w 7772401"/>
              <a:gd name="connsiteY1" fmla="*/ 0 h 10058400"/>
              <a:gd name="connsiteX2" fmla="*/ 7772401 w 7772401"/>
              <a:gd name="connsiteY2" fmla="*/ 6203138 h 10058400"/>
              <a:gd name="connsiteX3" fmla="*/ 7772401 w 7772401"/>
              <a:gd name="connsiteY3" fmla="*/ 10058400 h 10058400"/>
              <a:gd name="connsiteX4" fmla="*/ 2872903 w 7772401"/>
              <a:gd name="connsiteY4" fmla="*/ 10058400 h 10058400"/>
              <a:gd name="connsiteX5" fmla="*/ 0 w 7772401"/>
              <a:gd name="connsiteY5" fmla="*/ 5589807 h 1005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1" h="10058400">
                <a:moveTo>
                  <a:pt x="0" y="0"/>
                </a:moveTo>
                <a:lnTo>
                  <a:pt x="3784342" y="0"/>
                </a:lnTo>
                <a:lnTo>
                  <a:pt x="7772401" y="6203138"/>
                </a:lnTo>
                <a:lnTo>
                  <a:pt x="7772401" y="10058400"/>
                </a:lnTo>
                <a:lnTo>
                  <a:pt x="2872903" y="10058400"/>
                </a:lnTo>
                <a:lnTo>
                  <a:pt x="0" y="5589807"/>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2" name="Text Placeholder 5"/>
          <p:cNvSpPr>
            <a:spLocks noGrp="1"/>
          </p:cNvSpPr>
          <p:nvPr>
            <p:ph type="body" sz="quarter" idx="50" hasCustomPrompt="1"/>
          </p:nvPr>
        </p:nvSpPr>
        <p:spPr bwMode="gray">
          <a:xfrm>
            <a:off x="2092279" y="3666931"/>
            <a:ext cx="1295226" cy="1538883"/>
          </a:xfrm>
        </p:spPr>
        <p:txBody>
          <a:bodyPr wrap="none"/>
          <a:lstStyle>
            <a:lvl1pPr marL="0" indent="0" algn="l">
              <a:spcBef>
                <a:spcPts val="0"/>
              </a:spcBef>
              <a:buNone/>
              <a:defRPr sz="10000" b="0" i="0" spc="50" baseline="0">
                <a:solidFill>
                  <a:schemeClr val="tx1"/>
                </a:solidFill>
                <a:latin typeface="+mj-lt"/>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a:t>01</a:t>
            </a:r>
          </a:p>
        </p:txBody>
      </p:sp>
      <p:sp>
        <p:nvSpPr>
          <p:cNvPr id="11" name="Title 1"/>
          <p:cNvSpPr>
            <a:spLocks noGrp="1"/>
          </p:cNvSpPr>
          <p:nvPr>
            <p:ph type="title" hasCustomPrompt="1"/>
          </p:nvPr>
        </p:nvSpPr>
        <p:spPr bwMode="gray">
          <a:xfrm>
            <a:off x="2092279" y="5344313"/>
            <a:ext cx="4572000" cy="830997"/>
          </a:xfrm>
        </p:spPr>
        <p:txBody>
          <a:bodyPr/>
          <a:lstStyle>
            <a:lvl1pPr marL="0" indent="0">
              <a:lnSpc>
                <a:spcPct val="90000"/>
              </a:lnSpc>
              <a:buClr>
                <a:schemeClr val="accent6"/>
              </a:buClr>
              <a:buSzPct val="75000"/>
              <a:buFont typeface="Arial" panose="020B0604020202020204" pitchFamily="34" charset="0"/>
              <a:buNone/>
              <a:defRPr sz="3000" b="0">
                <a:solidFill>
                  <a:schemeClr val="tx1"/>
                </a:solidFill>
              </a:defRPr>
            </a:lvl1pPr>
          </a:lstStyle>
          <a:p>
            <a:r>
              <a:rPr lang="en-US"/>
              <a:t>Divider title – TNR 30pt regular, sentence case</a:t>
            </a:r>
          </a:p>
        </p:txBody>
      </p:sp>
      <p:sp>
        <p:nvSpPr>
          <p:cNvPr id="12" name="Text Placeholder 3"/>
          <p:cNvSpPr>
            <a:spLocks noGrp="1"/>
          </p:cNvSpPr>
          <p:nvPr>
            <p:ph type="body" sz="quarter" idx="47" hasCustomPrompt="1"/>
          </p:nvPr>
        </p:nvSpPr>
        <p:spPr bwMode="gray">
          <a:xfrm>
            <a:off x="2092279" y="6313386"/>
            <a:ext cx="4572000" cy="246221"/>
          </a:xfrm>
        </p:spPr>
        <p:txBody>
          <a:bodyPr/>
          <a:lstStyle>
            <a:lvl1pPr marL="0" indent="0">
              <a:spcBef>
                <a:spcPts val="0"/>
              </a:spcBef>
              <a:buNone/>
              <a:defRPr sz="16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a:t>Divider subtitle – Arial 16pt regular</a:t>
            </a:r>
          </a:p>
        </p:txBody>
      </p:sp>
      <p:sp>
        <p:nvSpPr>
          <p:cNvPr id="34" name="Text Placeholder 7"/>
          <p:cNvSpPr>
            <a:spLocks noGrp="1"/>
          </p:cNvSpPr>
          <p:nvPr>
            <p:ph type="body" sz="quarter" idx="51" hasCustomPrompt="1"/>
          </p:nvPr>
        </p:nvSpPr>
        <p:spPr bwMode="gray">
          <a:xfrm>
            <a:off x="2092279" y="7025008"/>
            <a:ext cx="3429000" cy="1115690"/>
          </a:xfrm>
        </p:spPr>
        <p:txBody>
          <a:bodyPr anchor="t" anchorCtr="0"/>
          <a:lstStyle>
            <a:lvl1pPr>
              <a:spcBef>
                <a:spcPts val="500"/>
              </a:spcBef>
              <a:defRPr/>
            </a:lvl1pPr>
            <a:lvl2pPr>
              <a:spcBef>
                <a:spcPts val="500"/>
              </a:spcBef>
              <a:defRPr/>
            </a:lvl2pPr>
            <a:lvl3pPr>
              <a:spcBef>
                <a:spcPts val="500"/>
              </a:spcBef>
              <a:defRPr/>
            </a:lvl3pPr>
            <a:lvl4pPr>
              <a:spcBef>
                <a:spcPts val="500"/>
              </a:spcBef>
              <a:defRPr/>
            </a:lvl4pPr>
            <a:lvl5pPr>
              <a:spcBef>
                <a:spcPts val="300"/>
              </a:spcBef>
              <a:defRPr/>
            </a:lvl5pPr>
          </a:lstStyle>
          <a:p>
            <a:pPr lvl="0"/>
            <a:r>
              <a:rPr lang="en-US"/>
              <a:t>Bulleted text, if needed – Arial 10pt regular. Nine bullet levels are built in (hit Enter then Tab to get to the next bullet level)</a:t>
            </a:r>
          </a:p>
          <a:p>
            <a:pPr lvl="1"/>
            <a:r>
              <a:rPr lang="en-US"/>
              <a:t>Second level</a:t>
            </a:r>
          </a:p>
          <a:p>
            <a:pPr lvl="2"/>
            <a:r>
              <a:rPr lang="en-US"/>
              <a:t>Third level</a:t>
            </a:r>
          </a:p>
          <a:p>
            <a:pPr lvl="3"/>
            <a:r>
              <a:rPr lang="en-US"/>
              <a:t>Fourth level</a:t>
            </a:r>
          </a:p>
        </p:txBody>
      </p:sp>
      <p:sp>
        <p:nvSpPr>
          <p:cNvPr id="53" name="Slide Number Placeholder 5">
            <a:extLst>
              <a:ext uri="{FF2B5EF4-FFF2-40B4-BE49-F238E27FC236}">
                <a16:creationId xmlns:a16="http://schemas.microsoft.com/office/drawing/2014/main" id="{46DFD2D6-0B1A-4277-84E2-F493C666C040}"/>
              </a:ext>
            </a:extLst>
          </p:cNvPr>
          <p:cNvSpPr txBox="1">
            <a:spLocks/>
          </p:cNvSpPr>
          <p:nvPr userDrawn="1"/>
        </p:nvSpPr>
        <p:spPr bwMode="gray">
          <a:xfrm>
            <a:off x="6760368" y="9624161"/>
            <a:ext cx="556531"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a:solidFill>
                  <a:schemeClr val="accent4"/>
                </a:solidFill>
                <a:latin typeface="+mj-lt"/>
              </a:rPr>
              <a:t>pg. </a:t>
            </a:r>
            <a:fld id="{D1524D41-16DC-4D92-9EF9-071B213BE0F5}" type="slidenum">
              <a:rPr lang="en-US" sz="800" smtClean="0">
                <a:solidFill>
                  <a:schemeClr val="accent4"/>
                </a:solidFill>
                <a:latin typeface="+mj-lt"/>
              </a:rPr>
              <a:pPr algn="r"/>
              <a:t>‹#›</a:t>
            </a:fld>
            <a:endParaRPr lang="en-US" sz="800">
              <a:solidFill>
                <a:schemeClr val="accent4"/>
              </a:solidFill>
              <a:latin typeface="+mj-lt"/>
            </a:endParaRPr>
          </a:p>
        </p:txBody>
      </p:sp>
    </p:spTree>
    <p:extLst>
      <p:ext uri="{BB962C8B-B14F-4D97-AF65-F5344CB8AC3E}">
        <p14:creationId xmlns:p14="http://schemas.microsoft.com/office/powerpoint/2010/main" val="1681246315"/>
      </p:ext>
    </p:extLst>
  </p:cSld>
  <p:clrMapOvr>
    <a:masterClrMapping/>
  </p:clrMapOvr>
  <p:extLst>
    <p:ext uri="{DCECCB84-F9BA-43D5-87BE-67443E8EF086}">
      <p15:sldGuideLst xmlns:p15="http://schemas.microsoft.com/office/powerpoint/2012/main">
        <p15:guide id="1" orient="horz" pos="3895" userDrawn="1">
          <p15:clr>
            <a:srgbClr val="FBAE40"/>
          </p15:clr>
        </p15:guide>
        <p15:guide id="2" orient="horz" pos="3975" userDrawn="1">
          <p15:clr>
            <a:srgbClr val="FBAE40"/>
          </p15:clr>
        </p15:guide>
        <p15:guide id="3" pos="1317" userDrawn="1">
          <p15:clr>
            <a:srgbClr val="FBAE40"/>
          </p15:clr>
        </p15:guide>
        <p15:guide id="4" pos="420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Header: Title">
    <p:spTree>
      <p:nvGrpSpPr>
        <p:cNvPr id="1" name=""/>
        <p:cNvGrpSpPr/>
        <p:nvPr/>
      </p:nvGrpSpPr>
      <p:grpSpPr>
        <a:xfrm>
          <a:off x="0" y="0"/>
          <a:ext cx="0" cy="0"/>
          <a:chOff x="0" y="0"/>
          <a:chExt cx="0" cy="0"/>
        </a:xfrm>
      </p:grpSpPr>
      <p:sp>
        <p:nvSpPr>
          <p:cNvPr id="4" name="Title 3"/>
          <p:cNvSpPr>
            <a:spLocks noGrp="1"/>
          </p:cNvSpPr>
          <p:nvPr>
            <p:ph type="title" hasCustomPrompt="1"/>
          </p:nvPr>
        </p:nvSpPr>
        <p:spPr bwMode="gray">
          <a:xfrm>
            <a:off x="923924" y="1661234"/>
            <a:ext cx="5486400" cy="830997"/>
          </a:xfrm>
        </p:spPr>
        <p:txBody>
          <a:bodyPr anchor="b" anchorCtr="0"/>
          <a:lstStyle>
            <a:lvl1pPr algn="l">
              <a:lnSpc>
                <a:spcPct val="90000"/>
              </a:lnSpc>
              <a:defRPr sz="3000" baseline="0"/>
            </a:lvl1pPr>
          </a:lstStyle>
          <a:p>
            <a:r>
              <a:rPr lang="en-US"/>
              <a:t>Document Title – Times New Roman 30pt Regular, Title Case</a:t>
            </a:r>
          </a:p>
        </p:txBody>
      </p:sp>
      <p:grpSp>
        <p:nvGrpSpPr>
          <p:cNvPr id="11" name="Group 10"/>
          <p:cNvGrpSpPr/>
          <p:nvPr userDrawn="1"/>
        </p:nvGrpSpPr>
        <p:grpSpPr bwMode="gray">
          <a:xfrm>
            <a:off x="-2096086" y="1780497"/>
            <a:ext cx="2022127" cy="592470"/>
            <a:chOff x="-1460172" y="8951295"/>
            <a:chExt cx="2022127" cy="592470"/>
          </a:xfrm>
          <a:solidFill>
            <a:srgbClr val="7EA732"/>
          </a:solidFill>
        </p:grpSpPr>
        <p:sp>
          <p:nvSpPr>
            <p:cNvPr id="12" name="Text Placeholder 1"/>
            <p:cNvSpPr txBox="1">
              <a:spLocks/>
            </p:cNvSpPr>
            <p:nvPr userDrawn="1"/>
          </p:nvSpPr>
          <p:spPr bwMode="gray">
            <a:xfrm>
              <a:off x="-1460172" y="8951295"/>
              <a:ext cx="1759910" cy="592470"/>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1200" b="1">
                  <a:solidFill>
                    <a:schemeClr val="bg1"/>
                  </a:solidFill>
                </a:rPr>
                <a:t>Title:</a:t>
              </a:r>
            </a:p>
            <a:p>
              <a:pPr marL="0" indent="0">
                <a:spcBef>
                  <a:spcPts val="300"/>
                </a:spcBef>
                <a:buFont typeface="+mj-lt"/>
                <a:buNone/>
              </a:pPr>
              <a:r>
                <a:rPr lang="en-US" sz="900" b="0" i="0" baseline="0">
                  <a:solidFill>
                    <a:schemeClr val="bg1"/>
                  </a:solidFill>
                </a:rPr>
                <a:t>Document title should not extend past two lines.</a:t>
              </a:r>
            </a:p>
          </p:txBody>
        </p:sp>
        <p:cxnSp>
          <p:nvCxnSpPr>
            <p:cNvPr id="13" name="Straight Arrow Connector 12"/>
            <p:cNvCxnSpPr/>
            <p:nvPr userDrawn="1"/>
          </p:nvCxnSpPr>
          <p:spPr bwMode="gray">
            <a:xfrm>
              <a:off x="225779" y="9247530"/>
              <a:ext cx="336176"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263F1B47-977C-4586-847F-EF5B6ED82A75}"/>
              </a:ext>
            </a:extLst>
          </p:cNvPr>
          <p:cNvSpPr txBox="1"/>
          <p:nvPr userDrawn="1"/>
        </p:nvSpPr>
        <p:spPr bwMode="gray">
          <a:xfrm>
            <a:off x="4264406" y="738531"/>
            <a:ext cx="3048000" cy="138499"/>
          </a:xfrm>
          <a:prstGeom prst="rect">
            <a:avLst/>
          </a:prstGeom>
          <a:noFill/>
        </p:spPr>
        <p:txBody>
          <a:bodyPr wrap="square" lIns="0" tIns="0" rIns="0" bIns="0" rtlCol="0">
            <a:spAutoFit/>
          </a:bodyPr>
          <a:lstStyle/>
          <a:p>
            <a:pPr algn="r">
              <a:spcBef>
                <a:spcPts val="500"/>
              </a:spcBef>
              <a:buClr>
                <a:schemeClr val="accent6"/>
              </a:buClr>
            </a:pPr>
            <a:r>
              <a:rPr lang="en-US" sz="900">
                <a:solidFill>
                  <a:schemeClr val="accent3"/>
                </a:solidFill>
              </a:rPr>
              <a:t>For Entire health care ecosystem </a:t>
            </a:r>
          </a:p>
        </p:txBody>
      </p:sp>
      <p:grpSp>
        <p:nvGrpSpPr>
          <p:cNvPr id="34" name="Group 33">
            <a:extLst>
              <a:ext uri="{FF2B5EF4-FFF2-40B4-BE49-F238E27FC236}">
                <a16:creationId xmlns:a16="http://schemas.microsoft.com/office/drawing/2014/main" id="{38839BEF-7AD1-4851-9D85-6E26696AAFB7}"/>
              </a:ext>
            </a:extLst>
          </p:cNvPr>
          <p:cNvGrpSpPr/>
          <p:nvPr userDrawn="1"/>
        </p:nvGrpSpPr>
        <p:grpSpPr bwMode="gray">
          <a:xfrm>
            <a:off x="7894622" y="667353"/>
            <a:ext cx="2081099" cy="869469"/>
            <a:chOff x="-1781361" y="8969955"/>
            <a:chExt cx="2081099" cy="869469"/>
          </a:xfrm>
          <a:solidFill>
            <a:srgbClr val="7EA732"/>
          </a:solidFill>
        </p:grpSpPr>
        <p:cxnSp>
          <p:nvCxnSpPr>
            <p:cNvPr id="36" name="Straight Arrow Connector 35">
              <a:extLst>
                <a:ext uri="{FF2B5EF4-FFF2-40B4-BE49-F238E27FC236}">
                  <a16:creationId xmlns:a16="http://schemas.microsoft.com/office/drawing/2014/main" id="{150AD19A-D41C-495A-A573-A2725F54BDEA}"/>
                </a:ext>
              </a:extLst>
            </p:cNvPr>
            <p:cNvCxnSpPr>
              <a:cxnSpLocks/>
            </p:cNvCxnSpPr>
            <p:nvPr userDrawn="1"/>
          </p:nvCxnSpPr>
          <p:spPr bwMode="gray">
            <a:xfrm flipH="1">
              <a:off x="-1781361" y="9113398"/>
              <a:ext cx="443620"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 Placeholder 1">
              <a:extLst>
                <a:ext uri="{FF2B5EF4-FFF2-40B4-BE49-F238E27FC236}">
                  <a16:creationId xmlns:a16="http://schemas.microsoft.com/office/drawing/2014/main" id="{C2611EE9-6D84-4F52-A190-9E266C0ED2AA}"/>
                </a:ext>
              </a:extLst>
            </p:cNvPr>
            <p:cNvSpPr txBox="1">
              <a:spLocks/>
            </p:cNvSpPr>
            <p:nvPr userDrawn="1"/>
          </p:nvSpPr>
          <p:spPr bwMode="gray">
            <a:xfrm>
              <a:off x="-1460172" y="8969955"/>
              <a:ext cx="1759910" cy="869469"/>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1200" b="1">
                  <a:solidFill>
                    <a:schemeClr val="bg1"/>
                  </a:solidFill>
                </a:rPr>
                <a:t>Audience:</a:t>
              </a:r>
            </a:p>
            <a:p>
              <a:pPr marL="0" indent="0">
                <a:spcBef>
                  <a:spcPts val="300"/>
                </a:spcBef>
                <a:buFont typeface="+mj-lt"/>
                <a:buNone/>
              </a:pPr>
              <a:r>
                <a:rPr lang="en-US" sz="900" b="0" i="0" baseline="0">
                  <a:solidFill>
                    <a:schemeClr val="bg1"/>
                  </a:solidFill>
                </a:rPr>
                <a:t>There should only be one intended audience per piece </a:t>
              </a:r>
              <a:br>
                <a:rPr lang="en-US" sz="900" b="0" i="0" baseline="0">
                  <a:solidFill>
                    <a:schemeClr val="bg1"/>
                  </a:solidFill>
                </a:rPr>
              </a:br>
              <a:r>
                <a:rPr lang="en-US" sz="900" b="0" i="0" baseline="0">
                  <a:solidFill>
                    <a:schemeClr val="bg1"/>
                  </a:solidFill>
                </a:rPr>
                <a:t>of content and align to an approved label on pg. 2</a:t>
              </a:r>
            </a:p>
          </p:txBody>
        </p:sp>
      </p:grpSp>
      <p:cxnSp>
        <p:nvCxnSpPr>
          <p:cNvPr id="22" name="Straight Connector 21">
            <a:extLst>
              <a:ext uri="{FF2B5EF4-FFF2-40B4-BE49-F238E27FC236}">
                <a16:creationId xmlns:a16="http://schemas.microsoft.com/office/drawing/2014/main" id="{D52E3F83-B056-44AE-8599-45B31F49CFEA}"/>
              </a:ext>
            </a:extLst>
          </p:cNvPr>
          <p:cNvCxnSpPr/>
          <p:nvPr userDrawn="1"/>
        </p:nvCxnSpPr>
        <p:spPr bwMode="gray">
          <a:xfrm>
            <a:off x="923925" y="2817874"/>
            <a:ext cx="518096"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41" name="Graphic 38">
            <a:extLst>
              <a:ext uri="{FF2B5EF4-FFF2-40B4-BE49-F238E27FC236}">
                <a16:creationId xmlns:a16="http://schemas.microsoft.com/office/drawing/2014/main" id="{1AC92751-1281-4AED-907F-C1F8C03BB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59994" y="457677"/>
            <a:ext cx="1508760" cy="419353"/>
          </a:xfrm>
          <a:prstGeom prst="rect">
            <a:avLst/>
          </a:prstGeom>
        </p:spPr>
      </p:pic>
      <p:pic>
        <p:nvPicPr>
          <p:cNvPr id="46" name="Graphic 45">
            <a:extLst>
              <a:ext uri="{FF2B5EF4-FFF2-40B4-BE49-F238E27FC236}">
                <a16:creationId xmlns:a16="http://schemas.microsoft.com/office/drawing/2014/main" id="{1969FD03-0EB1-4185-BC83-BC883D08A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466278" y="1073902"/>
            <a:ext cx="6858000" cy="127000"/>
          </a:xfrm>
          <a:prstGeom prst="rect">
            <a:avLst/>
          </a:prstGeom>
        </p:spPr>
      </p:pic>
      <p:grpSp>
        <p:nvGrpSpPr>
          <p:cNvPr id="26" name="Group 25">
            <a:extLst>
              <a:ext uri="{FF2B5EF4-FFF2-40B4-BE49-F238E27FC236}">
                <a16:creationId xmlns:a16="http://schemas.microsoft.com/office/drawing/2014/main" id="{2B36CB24-59D1-4AE9-8888-0357895EEFAA}"/>
              </a:ext>
            </a:extLst>
          </p:cNvPr>
          <p:cNvGrpSpPr/>
          <p:nvPr userDrawn="1"/>
        </p:nvGrpSpPr>
        <p:grpSpPr bwMode="gray">
          <a:xfrm>
            <a:off x="-1269460" y="2793484"/>
            <a:ext cx="1173854" cy="369332"/>
            <a:chOff x="-1269460" y="8951295"/>
            <a:chExt cx="1173854" cy="369332"/>
          </a:xfrm>
          <a:solidFill>
            <a:srgbClr val="7EA732"/>
          </a:solidFill>
        </p:grpSpPr>
        <p:sp>
          <p:nvSpPr>
            <p:cNvPr id="27" name="Text Placeholder 1">
              <a:extLst>
                <a:ext uri="{FF2B5EF4-FFF2-40B4-BE49-F238E27FC236}">
                  <a16:creationId xmlns:a16="http://schemas.microsoft.com/office/drawing/2014/main" id="{7515452A-ED82-4418-9167-E53770809A08}"/>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above this guide.</a:t>
              </a:r>
              <a:endParaRPr lang="en-US" sz="900" b="0" i="1" baseline="0">
                <a:solidFill>
                  <a:schemeClr val="bg1"/>
                </a:solidFill>
              </a:endParaRPr>
            </a:p>
          </p:txBody>
        </p:sp>
        <p:cxnSp>
          <p:nvCxnSpPr>
            <p:cNvPr id="28" name="Straight Arrow Connector 27">
              <a:extLst>
                <a:ext uri="{FF2B5EF4-FFF2-40B4-BE49-F238E27FC236}">
                  <a16:creationId xmlns:a16="http://schemas.microsoft.com/office/drawing/2014/main" id="{7636DBFD-BD4D-44C4-B25D-DCD792AB73F2}"/>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6136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82">
          <p15:clr>
            <a:srgbClr val="FBAE40"/>
          </p15:clr>
        </p15:guide>
        <p15:guide id="4" pos="753">
          <p15:clr>
            <a:srgbClr val="FBAE40"/>
          </p15:clr>
        </p15:guide>
        <p15:guide id="5" pos="4408" userDrawn="1">
          <p15:clr>
            <a:srgbClr val="FBAE40"/>
          </p15:clr>
        </p15:guide>
        <p15:guide id="6" orient="horz" pos="18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Header: Title and Subtitle">
    <p:spTree>
      <p:nvGrpSpPr>
        <p:cNvPr id="1" name=""/>
        <p:cNvGrpSpPr/>
        <p:nvPr/>
      </p:nvGrpSpPr>
      <p:grpSpPr>
        <a:xfrm>
          <a:off x="0" y="0"/>
          <a:ext cx="0" cy="0"/>
          <a:chOff x="0" y="0"/>
          <a:chExt cx="0" cy="0"/>
        </a:xfrm>
      </p:grpSpPr>
      <p:sp>
        <p:nvSpPr>
          <p:cNvPr id="42" name="Text Placeholder 3"/>
          <p:cNvSpPr>
            <a:spLocks noGrp="1"/>
          </p:cNvSpPr>
          <p:nvPr userDrawn="1">
            <p:ph type="body" sz="quarter" idx="53" hasCustomPrompt="1"/>
          </p:nvPr>
        </p:nvSpPr>
        <p:spPr bwMode="gray">
          <a:xfrm>
            <a:off x="923925" y="2670232"/>
            <a:ext cx="5486400" cy="230832"/>
          </a:xfrm>
        </p:spPr>
        <p:txBody>
          <a:bodyPr/>
          <a:lstStyle>
            <a:lvl1pPr marL="0" indent="0" algn="l">
              <a:spcBef>
                <a:spcPts val="0"/>
              </a:spcBef>
              <a:buNone/>
              <a:defRPr sz="1500" baseline="0">
                <a:latin typeface="+mj-lt"/>
              </a:defRPr>
            </a:lvl1pPr>
            <a:lvl2pPr marL="112713" indent="0">
              <a:spcBef>
                <a:spcPts val="0"/>
              </a:spcBef>
              <a:buNone/>
              <a:defRPr sz="1200"/>
            </a:lvl2pPr>
            <a:lvl3pPr marL="230187" indent="0">
              <a:spcBef>
                <a:spcPts val="0"/>
              </a:spcBef>
              <a:buNone/>
              <a:defRPr sz="1200"/>
            </a:lvl3pPr>
            <a:lvl4pPr marL="342900" indent="0">
              <a:spcBef>
                <a:spcPts val="0"/>
              </a:spcBef>
              <a:buNone/>
              <a:defRPr sz="1200"/>
            </a:lvl4pPr>
            <a:lvl5pPr marL="458787" indent="0">
              <a:spcBef>
                <a:spcPts val="0"/>
              </a:spcBef>
              <a:buNone/>
              <a:defRPr sz="1200"/>
            </a:lvl5pPr>
          </a:lstStyle>
          <a:p>
            <a:pPr lvl="0"/>
            <a:r>
              <a:rPr lang="en-US"/>
              <a:t>Document subtitle – Times New Roman 14pt regular</a:t>
            </a:r>
          </a:p>
        </p:txBody>
      </p:sp>
      <p:sp>
        <p:nvSpPr>
          <p:cNvPr id="4" name="Title 3"/>
          <p:cNvSpPr>
            <a:spLocks noGrp="1"/>
          </p:cNvSpPr>
          <p:nvPr>
            <p:ph type="title" hasCustomPrompt="1"/>
          </p:nvPr>
        </p:nvSpPr>
        <p:spPr bwMode="gray">
          <a:xfrm>
            <a:off x="923924" y="1661234"/>
            <a:ext cx="5486400" cy="830997"/>
          </a:xfrm>
        </p:spPr>
        <p:txBody>
          <a:bodyPr anchor="b" anchorCtr="0"/>
          <a:lstStyle>
            <a:lvl1pPr algn="l">
              <a:lnSpc>
                <a:spcPct val="90000"/>
              </a:lnSpc>
              <a:defRPr sz="3000" baseline="0"/>
            </a:lvl1pPr>
          </a:lstStyle>
          <a:p>
            <a:r>
              <a:rPr lang="en-US"/>
              <a:t>Document Title – Times New Roman 30pt Regular, Title Case</a:t>
            </a:r>
          </a:p>
        </p:txBody>
      </p:sp>
      <p:grpSp>
        <p:nvGrpSpPr>
          <p:cNvPr id="11" name="Group 10"/>
          <p:cNvGrpSpPr/>
          <p:nvPr userDrawn="1"/>
        </p:nvGrpSpPr>
        <p:grpSpPr bwMode="gray">
          <a:xfrm>
            <a:off x="-2096086" y="1780497"/>
            <a:ext cx="2022127" cy="592470"/>
            <a:chOff x="-1460172" y="8951295"/>
            <a:chExt cx="2022127" cy="592470"/>
          </a:xfrm>
          <a:solidFill>
            <a:srgbClr val="7EA732"/>
          </a:solidFill>
        </p:grpSpPr>
        <p:sp>
          <p:nvSpPr>
            <p:cNvPr id="12" name="Text Placeholder 1"/>
            <p:cNvSpPr txBox="1">
              <a:spLocks/>
            </p:cNvSpPr>
            <p:nvPr userDrawn="1"/>
          </p:nvSpPr>
          <p:spPr bwMode="gray">
            <a:xfrm>
              <a:off x="-1460172" y="8951295"/>
              <a:ext cx="1759910" cy="592470"/>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1200" b="1">
                  <a:solidFill>
                    <a:schemeClr val="bg1"/>
                  </a:solidFill>
                </a:rPr>
                <a:t>Title:</a:t>
              </a:r>
            </a:p>
            <a:p>
              <a:pPr marL="0" indent="0">
                <a:spcBef>
                  <a:spcPts val="300"/>
                </a:spcBef>
                <a:buFont typeface="+mj-lt"/>
                <a:buNone/>
              </a:pPr>
              <a:r>
                <a:rPr lang="en-US" sz="900" b="0" i="0" baseline="0">
                  <a:solidFill>
                    <a:schemeClr val="bg1"/>
                  </a:solidFill>
                </a:rPr>
                <a:t>Document title should not extend past two lines.</a:t>
              </a:r>
            </a:p>
          </p:txBody>
        </p:sp>
        <p:cxnSp>
          <p:nvCxnSpPr>
            <p:cNvPr id="13" name="Straight Arrow Connector 12"/>
            <p:cNvCxnSpPr/>
            <p:nvPr userDrawn="1"/>
          </p:nvCxnSpPr>
          <p:spPr bwMode="gray">
            <a:xfrm>
              <a:off x="225779" y="9247530"/>
              <a:ext cx="336176"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263F1B47-977C-4586-847F-EF5B6ED82A75}"/>
              </a:ext>
            </a:extLst>
          </p:cNvPr>
          <p:cNvSpPr txBox="1"/>
          <p:nvPr userDrawn="1"/>
        </p:nvSpPr>
        <p:spPr bwMode="gray">
          <a:xfrm>
            <a:off x="4264406" y="738531"/>
            <a:ext cx="3048000" cy="138499"/>
          </a:xfrm>
          <a:prstGeom prst="rect">
            <a:avLst/>
          </a:prstGeom>
          <a:noFill/>
        </p:spPr>
        <p:txBody>
          <a:bodyPr wrap="square" lIns="0" tIns="0" rIns="0" bIns="0" rtlCol="0">
            <a:spAutoFit/>
          </a:bodyPr>
          <a:lstStyle/>
          <a:p>
            <a:pPr algn="r">
              <a:spcBef>
                <a:spcPts val="500"/>
              </a:spcBef>
              <a:buClr>
                <a:schemeClr val="accent6"/>
              </a:buClr>
            </a:pPr>
            <a:r>
              <a:rPr lang="en-US" sz="900">
                <a:solidFill>
                  <a:schemeClr val="accent3"/>
                </a:solidFill>
              </a:rPr>
              <a:t>For Entire health care ecosystem </a:t>
            </a:r>
          </a:p>
        </p:txBody>
      </p:sp>
      <p:grpSp>
        <p:nvGrpSpPr>
          <p:cNvPr id="34" name="Group 33">
            <a:extLst>
              <a:ext uri="{FF2B5EF4-FFF2-40B4-BE49-F238E27FC236}">
                <a16:creationId xmlns:a16="http://schemas.microsoft.com/office/drawing/2014/main" id="{38839BEF-7AD1-4851-9D85-6E26696AAFB7}"/>
              </a:ext>
            </a:extLst>
          </p:cNvPr>
          <p:cNvGrpSpPr/>
          <p:nvPr userDrawn="1"/>
        </p:nvGrpSpPr>
        <p:grpSpPr bwMode="gray">
          <a:xfrm>
            <a:off x="7894622" y="667353"/>
            <a:ext cx="2081099" cy="869469"/>
            <a:chOff x="-1781361" y="8969955"/>
            <a:chExt cx="2081099" cy="869469"/>
          </a:xfrm>
          <a:solidFill>
            <a:srgbClr val="7EA732"/>
          </a:solidFill>
        </p:grpSpPr>
        <p:cxnSp>
          <p:nvCxnSpPr>
            <p:cNvPr id="36" name="Straight Arrow Connector 35">
              <a:extLst>
                <a:ext uri="{FF2B5EF4-FFF2-40B4-BE49-F238E27FC236}">
                  <a16:creationId xmlns:a16="http://schemas.microsoft.com/office/drawing/2014/main" id="{150AD19A-D41C-495A-A573-A2725F54BDEA}"/>
                </a:ext>
              </a:extLst>
            </p:cNvPr>
            <p:cNvCxnSpPr>
              <a:cxnSpLocks/>
            </p:cNvCxnSpPr>
            <p:nvPr userDrawn="1"/>
          </p:nvCxnSpPr>
          <p:spPr bwMode="gray">
            <a:xfrm flipH="1">
              <a:off x="-1781361" y="9113398"/>
              <a:ext cx="443620"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 Placeholder 1">
              <a:extLst>
                <a:ext uri="{FF2B5EF4-FFF2-40B4-BE49-F238E27FC236}">
                  <a16:creationId xmlns:a16="http://schemas.microsoft.com/office/drawing/2014/main" id="{C2611EE9-6D84-4F52-A190-9E266C0ED2AA}"/>
                </a:ext>
              </a:extLst>
            </p:cNvPr>
            <p:cNvSpPr txBox="1">
              <a:spLocks/>
            </p:cNvSpPr>
            <p:nvPr userDrawn="1"/>
          </p:nvSpPr>
          <p:spPr bwMode="gray">
            <a:xfrm>
              <a:off x="-1460172" y="8969955"/>
              <a:ext cx="1759910" cy="869469"/>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1200" b="1">
                  <a:solidFill>
                    <a:schemeClr val="bg1"/>
                  </a:solidFill>
                </a:rPr>
                <a:t>Audience:</a:t>
              </a:r>
            </a:p>
            <a:p>
              <a:pPr marL="0" indent="0">
                <a:spcBef>
                  <a:spcPts val="300"/>
                </a:spcBef>
                <a:buFont typeface="+mj-lt"/>
                <a:buNone/>
              </a:pPr>
              <a:r>
                <a:rPr lang="en-US" sz="900" b="0" i="0" baseline="0">
                  <a:solidFill>
                    <a:schemeClr val="bg1"/>
                  </a:solidFill>
                </a:rPr>
                <a:t>There should only be one intended audience per piece </a:t>
              </a:r>
              <a:br>
                <a:rPr lang="en-US" sz="900" b="0" i="0" baseline="0">
                  <a:solidFill>
                    <a:schemeClr val="bg1"/>
                  </a:solidFill>
                </a:rPr>
              </a:br>
              <a:r>
                <a:rPr lang="en-US" sz="900" b="0" i="0" baseline="0">
                  <a:solidFill>
                    <a:schemeClr val="bg1"/>
                  </a:solidFill>
                </a:rPr>
                <a:t>of content and align to an approved label on pg. 2</a:t>
              </a:r>
            </a:p>
          </p:txBody>
        </p:sp>
      </p:grpSp>
      <p:cxnSp>
        <p:nvCxnSpPr>
          <p:cNvPr id="22" name="Straight Connector 21">
            <a:extLst>
              <a:ext uri="{FF2B5EF4-FFF2-40B4-BE49-F238E27FC236}">
                <a16:creationId xmlns:a16="http://schemas.microsoft.com/office/drawing/2014/main" id="{D52E3F83-B056-44AE-8599-45B31F49CFEA}"/>
              </a:ext>
            </a:extLst>
          </p:cNvPr>
          <p:cNvCxnSpPr/>
          <p:nvPr userDrawn="1"/>
        </p:nvCxnSpPr>
        <p:spPr bwMode="gray">
          <a:xfrm>
            <a:off x="923925" y="3398240"/>
            <a:ext cx="518096"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41" name="Graphic 38">
            <a:extLst>
              <a:ext uri="{FF2B5EF4-FFF2-40B4-BE49-F238E27FC236}">
                <a16:creationId xmlns:a16="http://schemas.microsoft.com/office/drawing/2014/main" id="{1AC92751-1281-4AED-907F-C1F8C03BB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59994" y="457677"/>
            <a:ext cx="1508760" cy="419353"/>
          </a:xfrm>
          <a:prstGeom prst="rect">
            <a:avLst/>
          </a:prstGeom>
        </p:spPr>
      </p:pic>
      <p:pic>
        <p:nvPicPr>
          <p:cNvPr id="46" name="Graphic 45">
            <a:extLst>
              <a:ext uri="{FF2B5EF4-FFF2-40B4-BE49-F238E27FC236}">
                <a16:creationId xmlns:a16="http://schemas.microsoft.com/office/drawing/2014/main" id="{1969FD03-0EB1-4185-BC83-BC883D08A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466278" y="1073902"/>
            <a:ext cx="6858000" cy="127000"/>
          </a:xfrm>
          <a:prstGeom prst="rect">
            <a:avLst/>
          </a:prstGeom>
        </p:spPr>
      </p:pic>
      <p:grpSp>
        <p:nvGrpSpPr>
          <p:cNvPr id="48" name="Group 47">
            <a:extLst>
              <a:ext uri="{FF2B5EF4-FFF2-40B4-BE49-F238E27FC236}">
                <a16:creationId xmlns:a16="http://schemas.microsoft.com/office/drawing/2014/main" id="{0DED7711-8DA3-4E7E-9095-62CC0E30CF11}"/>
              </a:ext>
            </a:extLst>
          </p:cNvPr>
          <p:cNvGrpSpPr/>
          <p:nvPr userDrawn="1"/>
        </p:nvGrpSpPr>
        <p:grpSpPr bwMode="gray">
          <a:xfrm>
            <a:off x="-1370312" y="3372922"/>
            <a:ext cx="1296353" cy="369332"/>
            <a:chOff x="-1370312" y="8951295"/>
            <a:chExt cx="1296353" cy="369332"/>
          </a:xfrm>
          <a:solidFill>
            <a:srgbClr val="7EA732"/>
          </a:solidFill>
        </p:grpSpPr>
        <p:sp>
          <p:nvSpPr>
            <p:cNvPr id="49" name="Text Placeholder 1">
              <a:extLst>
                <a:ext uri="{FF2B5EF4-FFF2-40B4-BE49-F238E27FC236}">
                  <a16:creationId xmlns:a16="http://schemas.microsoft.com/office/drawing/2014/main" id="{13EDF6BB-FF84-4CDD-BE50-309797272299}"/>
                </a:ext>
              </a:extLst>
            </p:cNvPr>
            <p:cNvSpPr txBox="1">
              <a:spLocks/>
            </p:cNvSpPr>
            <p:nvPr userDrawn="1"/>
          </p:nvSpPr>
          <p:spPr bwMode="gray">
            <a:xfrm>
              <a:off x="-1370312"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above this guide.</a:t>
              </a:r>
              <a:endParaRPr lang="en-US" sz="900" b="0" i="1" baseline="0">
                <a:solidFill>
                  <a:schemeClr val="bg1"/>
                </a:solidFill>
              </a:endParaRPr>
            </a:p>
          </p:txBody>
        </p:sp>
        <p:cxnSp>
          <p:nvCxnSpPr>
            <p:cNvPr id="50" name="Straight Arrow Connector 49">
              <a:extLst>
                <a:ext uri="{FF2B5EF4-FFF2-40B4-BE49-F238E27FC236}">
                  <a16:creationId xmlns:a16="http://schemas.microsoft.com/office/drawing/2014/main" id="{9DBF7610-72D5-48B8-8BDE-B5A1EC6891B6}"/>
                </a:ext>
              </a:extLst>
            </p:cNvPr>
            <p:cNvCxnSpPr>
              <a:cxnSpLocks/>
            </p:cNvCxnSpPr>
            <p:nvPr userDrawn="1"/>
          </p:nvCxnSpPr>
          <p:spPr bwMode="gray">
            <a:xfrm>
              <a:off x="-410135" y="9140825"/>
              <a:ext cx="336176"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19C1441C-BF9E-4F12-B5CE-A322FA65883F}"/>
              </a:ext>
            </a:extLst>
          </p:cNvPr>
          <p:cNvGrpSpPr/>
          <p:nvPr userDrawn="1"/>
        </p:nvGrpSpPr>
        <p:grpSpPr bwMode="gray">
          <a:xfrm>
            <a:off x="-2096086" y="2492231"/>
            <a:ext cx="2022127" cy="592470"/>
            <a:chOff x="-1460172" y="8951295"/>
            <a:chExt cx="2022127" cy="592470"/>
          </a:xfrm>
          <a:solidFill>
            <a:srgbClr val="7EA732"/>
          </a:solidFill>
        </p:grpSpPr>
        <p:sp>
          <p:nvSpPr>
            <p:cNvPr id="52" name="Text Placeholder 1">
              <a:extLst>
                <a:ext uri="{FF2B5EF4-FFF2-40B4-BE49-F238E27FC236}">
                  <a16:creationId xmlns:a16="http://schemas.microsoft.com/office/drawing/2014/main" id="{17031F4A-6BAC-4E40-B404-641643EF8135}"/>
                </a:ext>
              </a:extLst>
            </p:cNvPr>
            <p:cNvSpPr txBox="1">
              <a:spLocks/>
            </p:cNvSpPr>
            <p:nvPr userDrawn="1"/>
          </p:nvSpPr>
          <p:spPr bwMode="gray">
            <a:xfrm>
              <a:off x="-1460172" y="8951295"/>
              <a:ext cx="1759910" cy="592470"/>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1200" b="1">
                  <a:solidFill>
                    <a:schemeClr val="bg1"/>
                  </a:solidFill>
                </a:rPr>
                <a:t>Subtitle:</a:t>
              </a:r>
            </a:p>
            <a:p>
              <a:pPr marL="0" indent="0">
                <a:spcBef>
                  <a:spcPts val="300"/>
                </a:spcBef>
                <a:buFont typeface="+mj-lt"/>
                <a:buNone/>
              </a:pPr>
              <a:r>
                <a:rPr lang="en-US" sz="900" b="0" i="0" baseline="0">
                  <a:solidFill>
                    <a:schemeClr val="bg1"/>
                  </a:solidFill>
                </a:rPr>
                <a:t>Should enhance the title, not repeat it. Max 12 words.</a:t>
              </a:r>
            </a:p>
          </p:txBody>
        </p:sp>
        <p:cxnSp>
          <p:nvCxnSpPr>
            <p:cNvPr id="53" name="Straight Arrow Connector 52">
              <a:extLst>
                <a:ext uri="{FF2B5EF4-FFF2-40B4-BE49-F238E27FC236}">
                  <a16:creationId xmlns:a16="http://schemas.microsoft.com/office/drawing/2014/main" id="{4F7EE69E-73DC-4FE9-90C6-A5CC6F4A536A}"/>
                </a:ext>
              </a:extLst>
            </p:cNvPr>
            <p:cNvCxnSpPr/>
            <p:nvPr userDrawn="1"/>
          </p:nvCxnSpPr>
          <p:spPr bwMode="gray">
            <a:xfrm>
              <a:off x="225779" y="9247530"/>
              <a:ext cx="336176"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33181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82" userDrawn="1">
          <p15:clr>
            <a:srgbClr val="FBAE40"/>
          </p15:clr>
        </p15:guide>
        <p15:guide id="4" pos="753" userDrawn="1">
          <p15:clr>
            <a:srgbClr val="FBAE40"/>
          </p15:clr>
        </p15:guide>
        <p15:guide id="5" pos="4408" userDrawn="1">
          <p15:clr>
            <a:srgbClr val="FBAE40"/>
          </p15:clr>
        </p15:guide>
        <p15:guide id="6" orient="horz" pos="224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Title and Subtitle">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927100" y="877585"/>
            <a:ext cx="6070600" cy="346249"/>
          </a:xfrm>
        </p:spPr>
        <p:txBody>
          <a:bodyPr anchor="t"/>
          <a:lstStyle>
            <a:lvl1pPr>
              <a:defRPr sz="2500"/>
            </a:lvl1pPr>
          </a:lstStyle>
          <a:p>
            <a:r>
              <a:rPr lang="en-US"/>
              <a:t>Page title – TNR 25pt regular, sentence case</a:t>
            </a:r>
          </a:p>
        </p:txBody>
      </p:sp>
      <p:sp>
        <p:nvSpPr>
          <p:cNvPr id="9" name="Text Placeholder 4"/>
          <p:cNvSpPr>
            <a:spLocks noGrp="1"/>
          </p:cNvSpPr>
          <p:nvPr>
            <p:ph type="body" sz="quarter" idx="25" hasCustomPrompt="1"/>
          </p:nvPr>
        </p:nvSpPr>
        <p:spPr bwMode="gray">
          <a:xfrm>
            <a:off x="927100" y="1322388"/>
            <a:ext cx="607060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a:t>Page subtitle – Arial 14pt regular, sentence case</a:t>
            </a:r>
          </a:p>
        </p:txBody>
      </p:sp>
      <p:sp>
        <p:nvSpPr>
          <p:cNvPr id="11" name="Text Placeholder 6"/>
          <p:cNvSpPr>
            <a:spLocks noGrp="1"/>
          </p:cNvSpPr>
          <p:nvPr>
            <p:ph type="body" sz="quarter" idx="27" hasCustomPrompt="1"/>
          </p:nvPr>
        </p:nvSpPr>
        <p:spPr bwMode="gray">
          <a:xfrm>
            <a:off x="5367528" y="9398100"/>
            <a:ext cx="1947672"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2" name="Text Placeholder 6"/>
          <p:cNvSpPr>
            <a:spLocks noGrp="1"/>
          </p:cNvSpPr>
          <p:nvPr>
            <p:ph type="body" sz="quarter" idx="28" hasCustomPrompt="1"/>
          </p:nvPr>
        </p:nvSpPr>
        <p:spPr bwMode="gray">
          <a:xfrm>
            <a:off x="457200" y="9398100"/>
            <a:ext cx="2615184" cy="153888"/>
          </a:xfrm>
        </p:spPr>
        <p:txBody>
          <a:bodyPr lIns="0" rIns="0" bIns="0" anchor="b" anchorCtr="0"/>
          <a:lstStyle>
            <a:lvl1pPr marL="91440" indent="-91440">
              <a:spcBef>
                <a:spcPts val="100"/>
              </a:spcBef>
              <a:buClr>
                <a:schemeClr val="accent2"/>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grpSp>
        <p:nvGrpSpPr>
          <p:cNvPr id="13" name="Group 12">
            <a:extLst>
              <a:ext uri="{FF2B5EF4-FFF2-40B4-BE49-F238E27FC236}">
                <a16:creationId xmlns:a16="http://schemas.microsoft.com/office/drawing/2014/main" id="{9E265F06-1E23-4B92-BA41-11E8E4E06574}"/>
              </a:ext>
            </a:extLst>
          </p:cNvPr>
          <p:cNvGrpSpPr/>
          <p:nvPr userDrawn="1"/>
        </p:nvGrpSpPr>
        <p:grpSpPr bwMode="gray">
          <a:xfrm>
            <a:off x="-1269460" y="1671594"/>
            <a:ext cx="1173854" cy="369332"/>
            <a:chOff x="-1269460" y="8951295"/>
            <a:chExt cx="1173854" cy="369332"/>
          </a:xfrm>
          <a:solidFill>
            <a:srgbClr val="7EA732"/>
          </a:solidFill>
        </p:grpSpPr>
        <p:sp>
          <p:nvSpPr>
            <p:cNvPr id="14" name="Text Placeholder 1">
              <a:extLst>
                <a:ext uri="{FF2B5EF4-FFF2-40B4-BE49-F238E27FC236}">
                  <a16:creationId xmlns:a16="http://schemas.microsoft.com/office/drawing/2014/main" id="{C24BA7AA-3CD5-444C-AFEF-ABB0B0994901}"/>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above this guide.</a:t>
              </a:r>
              <a:endParaRPr lang="en-US" sz="900" b="0" i="1" baseline="0">
                <a:solidFill>
                  <a:schemeClr val="bg1"/>
                </a:solidFill>
              </a:endParaRPr>
            </a:p>
          </p:txBody>
        </p:sp>
        <p:cxnSp>
          <p:nvCxnSpPr>
            <p:cNvPr id="15" name="Straight Arrow Connector 14">
              <a:extLst>
                <a:ext uri="{FF2B5EF4-FFF2-40B4-BE49-F238E27FC236}">
                  <a16:creationId xmlns:a16="http://schemas.microsoft.com/office/drawing/2014/main" id="{4F541EEC-CC70-485F-9B00-6EBA76925225}"/>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7" name="Footer Placeholder 266">
            <a:extLst>
              <a:ext uri="{FF2B5EF4-FFF2-40B4-BE49-F238E27FC236}">
                <a16:creationId xmlns:a16="http://schemas.microsoft.com/office/drawing/2014/main" id="{966CB7D1-DC52-44FC-BF0C-2ED01351C04E}"/>
              </a:ext>
            </a:extLst>
          </p:cNvPr>
          <p:cNvSpPr>
            <a:spLocks noGrp="1"/>
          </p:cNvSpPr>
          <p:nvPr>
            <p:ph type="ftr" sz="quarter" idx="3"/>
          </p:nvPr>
        </p:nvSpPr>
        <p:spPr bwMode="gray">
          <a:xfrm>
            <a:off x="4753602" y="273187"/>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2022 Clinician Survey Data Book</a:t>
            </a:r>
          </a:p>
        </p:txBody>
      </p:sp>
      <p:pic>
        <p:nvPicPr>
          <p:cNvPr id="16" name="Graphic 15">
            <a:extLst>
              <a:ext uri="{FF2B5EF4-FFF2-40B4-BE49-F238E27FC236}">
                <a16:creationId xmlns:a16="http://schemas.microsoft.com/office/drawing/2014/main" id="{49008C10-FB14-4353-A12A-E3B7475008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66278" y="472364"/>
            <a:ext cx="6858000" cy="127000"/>
          </a:xfrm>
          <a:prstGeom prst="rect">
            <a:avLst/>
          </a:prstGeom>
        </p:spPr>
      </p:pic>
      <p:grpSp>
        <p:nvGrpSpPr>
          <p:cNvPr id="18" name="Group 17">
            <a:extLst>
              <a:ext uri="{FF2B5EF4-FFF2-40B4-BE49-F238E27FC236}">
                <a16:creationId xmlns:a16="http://schemas.microsoft.com/office/drawing/2014/main" id="{FF11F31F-1C84-4103-9517-1F0C2299BB5B}"/>
              </a:ext>
            </a:extLst>
          </p:cNvPr>
          <p:cNvGrpSpPr/>
          <p:nvPr userDrawn="1"/>
        </p:nvGrpSpPr>
        <p:grpSpPr bwMode="gray">
          <a:xfrm>
            <a:off x="-1269460" y="877585"/>
            <a:ext cx="1173854" cy="369332"/>
            <a:chOff x="-1269460" y="8951295"/>
            <a:chExt cx="1173854" cy="369332"/>
          </a:xfrm>
          <a:solidFill>
            <a:srgbClr val="7EA732"/>
          </a:solidFill>
        </p:grpSpPr>
        <p:sp>
          <p:nvSpPr>
            <p:cNvPr id="19" name="Text Placeholder 1">
              <a:extLst>
                <a:ext uri="{FF2B5EF4-FFF2-40B4-BE49-F238E27FC236}">
                  <a16:creationId xmlns:a16="http://schemas.microsoft.com/office/drawing/2014/main" id="{DAD4ACD0-FCEE-4382-A902-A1FECE438F17}"/>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If two lines, move subtitle down.</a:t>
              </a:r>
              <a:endParaRPr lang="en-US" sz="900" b="0" i="1" baseline="0">
                <a:solidFill>
                  <a:schemeClr val="bg1"/>
                </a:solidFill>
              </a:endParaRPr>
            </a:p>
          </p:txBody>
        </p:sp>
        <p:cxnSp>
          <p:nvCxnSpPr>
            <p:cNvPr id="20" name="Straight Arrow Connector 19">
              <a:extLst>
                <a:ext uri="{FF2B5EF4-FFF2-40B4-BE49-F238E27FC236}">
                  <a16:creationId xmlns:a16="http://schemas.microsoft.com/office/drawing/2014/main" id="{1810A379-DB61-4CB5-BA45-4699CBBDD588}"/>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7509411"/>
      </p:ext>
    </p:extLst>
  </p:cSld>
  <p:clrMapOvr>
    <a:masterClrMapping/>
  </p:clrMapOvr>
  <p:extLst>
    <p:ext uri="{DCECCB84-F9BA-43D5-87BE-67443E8EF086}">
      <p15:sldGuideLst xmlns:p15="http://schemas.microsoft.com/office/powerpoint/2012/main">
        <p15:guide id="1" pos="584" userDrawn="1">
          <p15:clr>
            <a:srgbClr val="FFC000"/>
          </p15:clr>
        </p15:guide>
        <p15:guide id="2" pos="752" userDrawn="1">
          <p15:clr>
            <a:srgbClr val="FFC000"/>
          </p15:clr>
        </p15:guide>
        <p15:guide id="4" orient="horz" pos="1176" userDrawn="1">
          <p15:clr>
            <a:srgbClr val="FFC000"/>
          </p15:clr>
        </p15:guide>
        <p15:guide id="5" orient="horz" pos="547" userDrawn="1">
          <p15:clr>
            <a:srgbClr val="FFC000"/>
          </p15:clr>
        </p15:guide>
        <p15:guide id="6" pos="44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923925" y="877585"/>
            <a:ext cx="6073776" cy="346249"/>
          </a:xfrm>
        </p:spPr>
        <p:txBody>
          <a:bodyPr anchor="t"/>
          <a:lstStyle>
            <a:lvl1pPr>
              <a:defRPr sz="2500"/>
            </a:lvl1pPr>
          </a:lstStyle>
          <a:p>
            <a:r>
              <a:rPr lang="en-US"/>
              <a:t>Page title – TNR 25pt regular, sentence case</a:t>
            </a:r>
          </a:p>
        </p:txBody>
      </p:sp>
      <p:sp>
        <p:nvSpPr>
          <p:cNvPr id="11" name="Text Placeholder 6"/>
          <p:cNvSpPr>
            <a:spLocks noGrp="1"/>
          </p:cNvSpPr>
          <p:nvPr>
            <p:ph type="body" sz="quarter" idx="27" hasCustomPrompt="1"/>
          </p:nvPr>
        </p:nvSpPr>
        <p:spPr bwMode="gray">
          <a:xfrm>
            <a:off x="5367528" y="9398100"/>
            <a:ext cx="1947672"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2" name="Text Placeholder 6"/>
          <p:cNvSpPr>
            <a:spLocks noGrp="1"/>
          </p:cNvSpPr>
          <p:nvPr>
            <p:ph type="body" sz="quarter" idx="28" hasCustomPrompt="1"/>
          </p:nvPr>
        </p:nvSpPr>
        <p:spPr bwMode="gray">
          <a:xfrm>
            <a:off x="457200" y="9398100"/>
            <a:ext cx="2615184" cy="153888"/>
          </a:xfrm>
        </p:spPr>
        <p:txBody>
          <a:bodyPr lIns="0" rIns="0" bIns="0" anchor="b" anchorCtr="0"/>
          <a:lstStyle>
            <a:lvl1pPr marL="91440" indent="-91440">
              <a:spcBef>
                <a:spcPts val="100"/>
              </a:spcBef>
              <a:buClr>
                <a:schemeClr val="accent2"/>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grpSp>
        <p:nvGrpSpPr>
          <p:cNvPr id="13" name="Group 12">
            <a:extLst>
              <a:ext uri="{FF2B5EF4-FFF2-40B4-BE49-F238E27FC236}">
                <a16:creationId xmlns:a16="http://schemas.microsoft.com/office/drawing/2014/main" id="{9E265F06-1E23-4B92-BA41-11E8E4E06574}"/>
              </a:ext>
            </a:extLst>
          </p:cNvPr>
          <p:cNvGrpSpPr/>
          <p:nvPr userDrawn="1"/>
        </p:nvGrpSpPr>
        <p:grpSpPr bwMode="gray">
          <a:xfrm>
            <a:off x="-1269460" y="1373144"/>
            <a:ext cx="1173854" cy="369332"/>
            <a:chOff x="-1269460" y="8951295"/>
            <a:chExt cx="1173854" cy="369332"/>
          </a:xfrm>
          <a:solidFill>
            <a:srgbClr val="7EA732"/>
          </a:solidFill>
        </p:grpSpPr>
        <p:sp>
          <p:nvSpPr>
            <p:cNvPr id="14" name="Text Placeholder 1">
              <a:extLst>
                <a:ext uri="{FF2B5EF4-FFF2-40B4-BE49-F238E27FC236}">
                  <a16:creationId xmlns:a16="http://schemas.microsoft.com/office/drawing/2014/main" id="{C24BA7AA-3CD5-444C-AFEF-ABB0B0994901}"/>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above this guide.</a:t>
              </a:r>
              <a:endParaRPr lang="en-US" sz="900" b="0" i="1" baseline="0">
                <a:solidFill>
                  <a:schemeClr val="bg1"/>
                </a:solidFill>
              </a:endParaRPr>
            </a:p>
          </p:txBody>
        </p:sp>
        <p:cxnSp>
          <p:nvCxnSpPr>
            <p:cNvPr id="15" name="Straight Arrow Connector 14">
              <a:extLst>
                <a:ext uri="{FF2B5EF4-FFF2-40B4-BE49-F238E27FC236}">
                  <a16:creationId xmlns:a16="http://schemas.microsoft.com/office/drawing/2014/main" id="{4F541EEC-CC70-485F-9B00-6EBA76925225}"/>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7" name="Footer Placeholder 266">
            <a:extLst>
              <a:ext uri="{FF2B5EF4-FFF2-40B4-BE49-F238E27FC236}">
                <a16:creationId xmlns:a16="http://schemas.microsoft.com/office/drawing/2014/main" id="{966CB7D1-DC52-44FC-BF0C-2ED01351C04E}"/>
              </a:ext>
            </a:extLst>
          </p:cNvPr>
          <p:cNvSpPr>
            <a:spLocks noGrp="1"/>
          </p:cNvSpPr>
          <p:nvPr>
            <p:ph type="ftr" sz="quarter" idx="3"/>
          </p:nvPr>
        </p:nvSpPr>
        <p:spPr bwMode="gray">
          <a:xfrm>
            <a:off x="4753602" y="273187"/>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2022 Clinician Survey Data Book</a:t>
            </a:r>
          </a:p>
        </p:txBody>
      </p:sp>
      <p:pic>
        <p:nvPicPr>
          <p:cNvPr id="9" name="Graphic 8">
            <a:extLst>
              <a:ext uri="{FF2B5EF4-FFF2-40B4-BE49-F238E27FC236}">
                <a16:creationId xmlns:a16="http://schemas.microsoft.com/office/drawing/2014/main" id="{10F38169-C43C-4CDD-BCCF-45444D02A0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66278" y="472364"/>
            <a:ext cx="6858000" cy="127000"/>
          </a:xfrm>
          <a:prstGeom prst="rect">
            <a:avLst/>
          </a:prstGeom>
        </p:spPr>
      </p:pic>
    </p:spTree>
    <p:extLst>
      <p:ext uri="{BB962C8B-B14F-4D97-AF65-F5344CB8AC3E}">
        <p14:creationId xmlns:p14="http://schemas.microsoft.com/office/powerpoint/2010/main" val="68789550"/>
      </p:ext>
    </p:extLst>
  </p:cSld>
  <p:clrMapOvr>
    <a:masterClrMapping/>
  </p:clrMapOvr>
  <p:extLst>
    <p:ext uri="{DCECCB84-F9BA-43D5-87BE-67443E8EF086}">
      <p15:sldGuideLst xmlns:p15="http://schemas.microsoft.com/office/powerpoint/2012/main">
        <p15:guide id="3" orient="horz" pos="987" userDrawn="1">
          <p15:clr>
            <a:srgbClr val="FBAE40"/>
          </p15:clr>
        </p15:guide>
        <p15:guide id="4" orient="horz" pos="547">
          <p15:clr>
            <a:srgbClr val="FBAE40"/>
          </p15:clr>
        </p15:guide>
        <p15:guide id="5" pos="582" userDrawn="1">
          <p15:clr>
            <a:srgbClr val="FBAE40"/>
          </p15:clr>
        </p15:guide>
        <p15:guide id="6" pos="753" userDrawn="1">
          <p15:clr>
            <a:srgbClr val="FBAE40"/>
          </p15:clr>
        </p15:guide>
        <p15:guide id="7" pos="44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Subtitle">
    <p:spTree>
      <p:nvGrpSpPr>
        <p:cNvPr id="1" name=""/>
        <p:cNvGrpSpPr/>
        <p:nvPr/>
      </p:nvGrpSpPr>
      <p:grpSpPr>
        <a:xfrm>
          <a:off x="0" y="0"/>
          <a:ext cx="0" cy="0"/>
          <a:chOff x="0" y="0"/>
          <a:chExt cx="0" cy="0"/>
        </a:xfrm>
      </p:grpSpPr>
      <p:sp>
        <p:nvSpPr>
          <p:cNvPr id="9" name="Text Placeholder 4"/>
          <p:cNvSpPr>
            <a:spLocks noGrp="1"/>
          </p:cNvSpPr>
          <p:nvPr>
            <p:ph type="body" sz="quarter" idx="25" hasCustomPrompt="1"/>
          </p:nvPr>
        </p:nvSpPr>
        <p:spPr bwMode="gray">
          <a:xfrm>
            <a:off x="923925" y="877416"/>
            <a:ext cx="6073776"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a:t>Page subtitle – Arial 14pt regular, sentence case</a:t>
            </a:r>
          </a:p>
        </p:txBody>
      </p:sp>
      <p:sp>
        <p:nvSpPr>
          <p:cNvPr id="11" name="Text Placeholder 6"/>
          <p:cNvSpPr>
            <a:spLocks noGrp="1"/>
          </p:cNvSpPr>
          <p:nvPr>
            <p:ph type="body" sz="quarter" idx="27" hasCustomPrompt="1"/>
          </p:nvPr>
        </p:nvSpPr>
        <p:spPr bwMode="gray">
          <a:xfrm>
            <a:off x="5367528" y="9398100"/>
            <a:ext cx="1947672"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2" name="Text Placeholder 6"/>
          <p:cNvSpPr>
            <a:spLocks noGrp="1"/>
          </p:cNvSpPr>
          <p:nvPr>
            <p:ph type="body" sz="quarter" idx="28" hasCustomPrompt="1"/>
          </p:nvPr>
        </p:nvSpPr>
        <p:spPr bwMode="gray">
          <a:xfrm>
            <a:off x="457200" y="9398100"/>
            <a:ext cx="2615184" cy="153888"/>
          </a:xfrm>
        </p:spPr>
        <p:txBody>
          <a:bodyPr lIns="0" rIns="0" bIns="0" anchor="b" anchorCtr="0"/>
          <a:lstStyle>
            <a:lvl1pPr marL="91440" indent="-91440">
              <a:spcBef>
                <a:spcPts val="100"/>
              </a:spcBef>
              <a:buClr>
                <a:schemeClr val="accent2"/>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grpSp>
        <p:nvGrpSpPr>
          <p:cNvPr id="13" name="Group 12">
            <a:extLst>
              <a:ext uri="{FF2B5EF4-FFF2-40B4-BE49-F238E27FC236}">
                <a16:creationId xmlns:a16="http://schemas.microsoft.com/office/drawing/2014/main" id="{9E265F06-1E23-4B92-BA41-11E8E4E06574}"/>
              </a:ext>
            </a:extLst>
          </p:cNvPr>
          <p:cNvGrpSpPr/>
          <p:nvPr userDrawn="1"/>
        </p:nvGrpSpPr>
        <p:grpSpPr bwMode="gray">
          <a:xfrm>
            <a:off x="-1269460" y="1245672"/>
            <a:ext cx="1173854" cy="369332"/>
            <a:chOff x="-1269460" y="8951295"/>
            <a:chExt cx="1173854" cy="369332"/>
          </a:xfrm>
          <a:solidFill>
            <a:srgbClr val="7EA732"/>
          </a:solidFill>
        </p:grpSpPr>
        <p:sp>
          <p:nvSpPr>
            <p:cNvPr id="14" name="Text Placeholder 1">
              <a:extLst>
                <a:ext uri="{FF2B5EF4-FFF2-40B4-BE49-F238E27FC236}">
                  <a16:creationId xmlns:a16="http://schemas.microsoft.com/office/drawing/2014/main" id="{C24BA7AA-3CD5-444C-AFEF-ABB0B0994901}"/>
                </a:ext>
              </a:extLst>
            </p:cNvPr>
            <p:cNvSpPr txBox="1">
              <a:spLocks/>
            </p:cNvSpPr>
            <p:nvPr userDrawn="1"/>
          </p:nvSpPr>
          <p:spPr bwMode="gray">
            <a:xfrm>
              <a:off x="-1269460" y="8951295"/>
              <a:ext cx="1034136"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No</a:t>
              </a:r>
              <a:r>
                <a:rPr lang="en-US" sz="900" b="0" baseline="0">
                  <a:solidFill>
                    <a:schemeClr val="bg1"/>
                  </a:solidFill>
                </a:rPr>
                <a:t> content above this guide.</a:t>
              </a:r>
              <a:endParaRPr lang="en-US" sz="900" b="0" i="1" baseline="0">
                <a:solidFill>
                  <a:schemeClr val="bg1"/>
                </a:solidFill>
              </a:endParaRPr>
            </a:p>
          </p:txBody>
        </p:sp>
        <p:cxnSp>
          <p:nvCxnSpPr>
            <p:cNvPr id="15" name="Straight Arrow Connector 14">
              <a:extLst>
                <a:ext uri="{FF2B5EF4-FFF2-40B4-BE49-F238E27FC236}">
                  <a16:creationId xmlns:a16="http://schemas.microsoft.com/office/drawing/2014/main" id="{4F541EEC-CC70-485F-9B00-6EBA76925225}"/>
                </a:ext>
              </a:extLst>
            </p:cNvPr>
            <p:cNvCxnSpPr/>
            <p:nvPr userDrawn="1"/>
          </p:nvCxnSpPr>
          <p:spPr bwMode="gray">
            <a:xfrm>
              <a:off x="-290160" y="9140825"/>
              <a:ext cx="194554" cy="0"/>
            </a:xfrm>
            <a:prstGeom prst="straightConnector1">
              <a:avLst/>
            </a:prstGeom>
            <a:grpFill/>
            <a:ln w="25400">
              <a:solidFill>
                <a:srgbClr val="00A25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7" name="Footer Placeholder 266">
            <a:extLst>
              <a:ext uri="{FF2B5EF4-FFF2-40B4-BE49-F238E27FC236}">
                <a16:creationId xmlns:a16="http://schemas.microsoft.com/office/drawing/2014/main" id="{966CB7D1-DC52-44FC-BF0C-2ED01351C04E}"/>
              </a:ext>
            </a:extLst>
          </p:cNvPr>
          <p:cNvSpPr>
            <a:spLocks noGrp="1"/>
          </p:cNvSpPr>
          <p:nvPr>
            <p:ph type="ftr" sz="quarter" idx="3"/>
          </p:nvPr>
        </p:nvSpPr>
        <p:spPr bwMode="gray">
          <a:xfrm>
            <a:off x="4753602" y="273187"/>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2022 Clinician Survey Data Book</a:t>
            </a:r>
          </a:p>
        </p:txBody>
      </p:sp>
      <p:pic>
        <p:nvPicPr>
          <p:cNvPr id="10" name="Graphic 9">
            <a:extLst>
              <a:ext uri="{FF2B5EF4-FFF2-40B4-BE49-F238E27FC236}">
                <a16:creationId xmlns:a16="http://schemas.microsoft.com/office/drawing/2014/main" id="{E8463A25-2771-42BD-8ACC-F273DCDF6D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66278" y="472364"/>
            <a:ext cx="6858000" cy="127000"/>
          </a:xfrm>
          <a:prstGeom prst="rect">
            <a:avLst/>
          </a:prstGeom>
        </p:spPr>
      </p:pic>
    </p:spTree>
    <p:extLst>
      <p:ext uri="{BB962C8B-B14F-4D97-AF65-F5344CB8AC3E}">
        <p14:creationId xmlns:p14="http://schemas.microsoft.com/office/powerpoint/2010/main" val="2012600214"/>
      </p:ext>
    </p:extLst>
  </p:cSld>
  <p:clrMapOvr>
    <a:masterClrMapping/>
  </p:clrMapOvr>
  <p:extLst>
    <p:ext uri="{DCECCB84-F9BA-43D5-87BE-67443E8EF086}">
      <p15:sldGuideLst xmlns:p15="http://schemas.microsoft.com/office/powerpoint/2012/main">
        <p15:guide id="3" orient="horz" pos="901" userDrawn="1">
          <p15:clr>
            <a:srgbClr val="FBAE40"/>
          </p15:clr>
        </p15:guide>
        <p15:guide id="4" orient="horz" pos="547">
          <p15:clr>
            <a:srgbClr val="FBAE40"/>
          </p15:clr>
        </p15:guide>
        <p15:guide id="5" pos="582" userDrawn="1">
          <p15:clr>
            <a:srgbClr val="FBAE40"/>
          </p15:clr>
        </p15:guide>
        <p15:guide id="6" pos="753" userDrawn="1">
          <p15:clr>
            <a:srgbClr val="FBAE40"/>
          </p15:clr>
        </p15:guide>
        <p15:guide id="7" pos="44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3" name="Slide Number Placeholder 5"/>
          <p:cNvSpPr txBox="1">
            <a:spLocks/>
          </p:cNvSpPr>
          <p:nvPr userDrawn="1"/>
        </p:nvSpPr>
        <p:spPr bwMode="gray">
          <a:xfrm>
            <a:off x="6760368" y="9624161"/>
            <a:ext cx="556531"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a:solidFill>
                  <a:schemeClr val="accent4"/>
                </a:solidFill>
                <a:latin typeface="+mj-lt"/>
              </a:rPr>
              <a:t>pg. </a:t>
            </a:r>
            <a:fld id="{D1524D41-16DC-4D92-9EF9-071B213BE0F5}" type="slidenum">
              <a:rPr lang="en-US" sz="800" smtClean="0">
                <a:solidFill>
                  <a:schemeClr val="accent4"/>
                </a:solidFill>
                <a:latin typeface="+mj-lt"/>
              </a:rPr>
              <a:pPr algn="r"/>
              <a:t>‹#›</a:t>
            </a:fld>
            <a:endParaRPr lang="en-US" sz="800">
              <a:solidFill>
                <a:schemeClr val="accent4"/>
              </a:solidFill>
              <a:latin typeface="+mj-lt"/>
            </a:endParaRPr>
          </a:p>
        </p:txBody>
      </p:sp>
      <p:sp>
        <p:nvSpPr>
          <p:cNvPr id="5" name="Text Placeholder 1"/>
          <p:cNvSpPr>
            <a:spLocks noGrp="1"/>
          </p:cNvSpPr>
          <p:nvPr>
            <p:ph type="body" idx="1"/>
          </p:nvPr>
        </p:nvSpPr>
        <p:spPr bwMode="gray">
          <a:xfrm>
            <a:off x="2986276" y="4028926"/>
            <a:ext cx="1799849"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bwMode="gray">
          <a:xfrm>
            <a:off x="923925" y="877585"/>
            <a:ext cx="6391275" cy="346249"/>
          </a:xfrm>
          <a:prstGeom prst="rect">
            <a:avLst/>
          </a:prstGeom>
        </p:spPr>
        <p:txBody>
          <a:bodyPr vert="horz" wrap="square" lIns="0" tIns="0" rIns="0" bIns="0" rtlCol="0" anchor="b">
            <a:spAutoFit/>
          </a:bodyPr>
          <a:lstStyle/>
          <a:p>
            <a:r>
              <a:rPr lang="en-US"/>
              <a:t>Page title – TNR 25pt, sentence case</a:t>
            </a:r>
          </a:p>
        </p:txBody>
      </p:sp>
      <p:sp>
        <p:nvSpPr>
          <p:cNvPr id="14" name="Copyright"/>
          <p:cNvSpPr txBox="1"/>
          <p:nvPr userDrawn="1"/>
        </p:nvSpPr>
        <p:spPr bwMode="gray">
          <a:xfrm>
            <a:off x="460374" y="9645778"/>
            <a:ext cx="2066131" cy="92333"/>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accent4"/>
                </a:solidFill>
                <a:effectLst/>
                <a:uLnTx/>
                <a:uFillTx/>
                <a:latin typeface="+mj-lt"/>
                <a:ea typeface="+mn-ea"/>
                <a:cs typeface="+mn-cs"/>
              </a:rPr>
              <a:t>© 2022 Advisory Board </a:t>
            </a:r>
            <a:r>
              <a:rPr kumimoji="0" lang="en-US" sz="600" b="0" i="0" u="none" strike="noStrike" kern="1200" cap="none" spc="0" normalizeH="0" baseline="0" noProof="0">
                <a:ln>
                  <a:noFill/>
                </a:ln>
                <a:solidFill>
                  <a:schemeClr val="accent4"/>
                </a:solidFill>
                <a:effectLst/>
                <a:uLnTx/>
                <a:uFillTx/>
                <a:latin typeface="+mj-lt"/>
                <a:ea typeface="+mn-ea"/>
                <a:cs typeface="Arial"/>
              </a:rPr>
              <a:t>• All rights reserved</a:t>
            </a:r>
            <a:r>
              <a:rPr kumimoji="0" lang="en-US" sz="600" b="0" i="0" u="none" strike="noStrike" kern="1200" cap="none" spc="0" normalizeH="0" baseline="0" noProof="0">
                <a:ln>
                  <a:noFill/>
                </a:ln>
                <a:solidFill>
                  <a:schemeClr val="accent4"/>
                </a:solidFill>
                <a:effectLst/>
                <a:uLnTx/>
                <a:uFillTx/>
                <a:latin typeface="+mj-lt"/>
                <a:ea typeface="+mn-ea"/>
                <a:cs typeface="+mn-cs"/>
              </a:rPr>
              <a:t> </a:t>
            </a:r>
            <a:r>
              <a:rPr kumimoji="0" lang="en-US" sz="600" b="0" i="0" u="none" strike="noStrike" kern="1200" cap="none" spc="0" normalizeH="0" baseline="0" noProof="0">
                <a:ln>
                  <a:noFill/>
                </a:ln>
                <a:solidFill>
                  <a:schemeClr val="accent4"/>
                </a:solidFill>
                <a:effectLst/>
                <a:uLnTx/>
                <a:uFillTx/>
                <a:latin typeface="+mj-lt"/>
                <a:ea typeface="+mn-ea"/>
                <a:cs typeface="Arial"/>
              </a:rPr>
              <a:t>• </a:t>
            </a:r>
            <a:r>
              <a:rPr kumimoji="0" lang="en-US" sz="600" b="1" i="0" u="none" strike="noStrike" kern="1200" cap="none" spc="0" normalizeH="0" baseline="0" noProof="0">
                <a:ln>
                  <a:noFill/>
                </a:ln>
                <a:solidFill>
                  <a:schemeClr val="accent4"/>
                </a:solidFill>
                <a:effectLst/>
                <a:uLnTx/>
                <a:uFillTx/>
                <a:latin typeface="+mj-lt"/>
                <a:ea typeface="+mn-ea"/>
                <a:cs typeface="Arial"/>
              </a:rPr>
              <a:t>advisory.com</a:t>
            </a:r>
            <a:endParaRPr kumimoji="0" lang="en-US" sz="600" b="1" i="0" u="none" strike="noStrike" kern="1200" cap="none" spc="0" normalizeH="0" baseline="0" noProof="0">
              <a:ln>
                <a:noFill/>
              </a:ln>
              <a:solidFill>
                <a:schemeClr val="accent4"/>
              </a:solidFill>
              <a:effectLst/>
              <a:uLnTx/>
              <a:uFillTx/>
              <a:latin typeface="+mj-lt"/>
              <a:ea typeface="+mn-ea"/>
              <a:cs typeface="+mn-cs"/>
            </a:endParaRPr>
          </a:p>
        </p:txBody>
      </p:sp>
      <p:sp>
        <p:nvSpPr>
          <p:cNvPr id="267"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2022 Clinician Survey Data Book</a:t>
            </a:r>
          </a:p>
        </p:txBody>
      </p:sp>
    </p:spTree>
  </p:cSld>
  <p:clrMap bg1="lt1" tx1="dk1" bg2="lt2" tx2="dk2" accent1="accent1" accent2="accent2" accent3="accent3" accent4="accent4" accent5="accent5" accent6="accent6" hlink="hlink" folHlink="folHlink"/>
  <p:sldLayoutIdLst>
    <p:sldLayoutId id="2147483765" r:id="rId1"/>
    <p:sldLayoutId id="2147483772" r:id="rId2"/>
    <p:sldLayoutId id="2147483781" r:id="rId3"/>
    <p:sldLayoutId id="2147483782" r:id="rId4"/>
    <p:sldLayoutId id="2147483777" r:id="rId5"/>
    <p:sldLayoutId id="2147483776" r:id="rId6"/>
    <p:sldLayoutId id="2147483773" r:id="rId7"/>
    <p:sldLayoutId id="2147483778" r:id="rId8"/>
    <p:sldLayoutId id="2147483779" r:id="rId9"/>
    <p:sldLayoutId id="2147483780" r:id="rId10"/>
    <p:sldLayoutId id="2147483783" r:id="rId11"/>
    <p:sldLayoutId id="2147483784" r:id="rId12"/>
    <p:sldLayoutId id="2147483715" r:id="rId13"/>
    <p:sldLayoutId id="2147483744" r:id="rId14"/>
    <p:sldLayoutId id="2147483761" r:id="rId15"/>
    <p:sldLayoutId id="2147483762" r:id="rId16"/>
    <p:sldLayoutId id="2147483764" r:id="rId17"/>
  </p:sldLayoutIdLst>
  <p:hf sldNum="0" hdr="0" dt="0"/>
  <p:txStyles>
    <p:titleStyle>
      <a:lvl1pPr algn="l" defTabSz="1018879" rtl="0" eaLnBrk="1" latinLnBrk="0" hangingPunct="1">
        <a:lnSpc>
          <a:spcPct val="90000"/>
        </a:lnSpc>
        <a:spcBef>
          <a:spcPct val="0"/>
        </a:spcBef>
        <a:buNone/>
        <a:defRPr sz="2500" b="0" kern="1200">
          <a:solidFill>
            <a:schemeClr val="accent5"/>
          </a:solidFill>
          <a:latin typeface="+mj-lt"/>
          <a:ea typeface="+mj-ea"/>
          <a:cs typeface="+mj-cs"/>
        </a:defRPr>
      </a:lvl1pPr>
    </p:titleStyle>
    <p:bodyStyle>
      <a:lvl1pPr marL="112713" indent="-112713" algn="l" defTabSz="1018879" rtl="0" eaLnBrk="1" latinLnBrk="0" hangingPunct="1">
        <a:lnSpc>
          <a:spcPct val="100000"/>
        </a:lnSpc>
        <a:spcBef>
          <a:spcPts val="600"/>
        </a:spcBef>
        <a:buClr>
          <a:schemeClr val="accent6"/>
        </a:buClr>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C35EA4"/>
          </p15:clr>
        </p15:guide>
        <p15:guide id="2" pos="4608" userDrawn="1">
          <p15:clr>
            <a:srgbClr val="C35EA4"/>
          </p15:clr>
        </p15:guide>
        <p15:guide id="4" orient="horz" pos="6017"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advisory.com/Topics/Nurse-Staffing-and-Productivity/2021/01/Building-a-flexible-nursing-workforce" TargetMode="External"/><Relationship Id="rId7" Type="http://schemas.openxmlformats.org/officeDocument/2006/relationships/hyperlink" Target="https://www.advisory.com/Topics/Human-Capital-Strategy/2019/09/Your-primers-on-supplemental-employee-benefits" TargetMode="External"/><Relationship Id="rId2" Type="http://schemas.openxmlformats.org/officeDocument/2006/relationships/hyperlink" Target="https://www.advisory.com/daily-briefing/2017/07/12/mentorship" TargetMode="External"/><Relationship Id="rId1" Type="http://schemas.openxmlformats.org/officeDocument/2006/relationships/slideLayout" Target="../slideLayouts/slideLayout8.xml"/><Relationship Id="rId6" Type="http://schemas.openxmlformats.org/officeDocument/2006/relationships/hyperlink" Target="https://www.advisory.com/Topics/Staff-Engagement-and-Burnout/2020/07/How-the-ANA-uses-storytelling-to-improve-employee-well-being" TargetMode="External"/><Relationship Id="rId5" Type="http://schemas.openxmlformats.org/officeDocument/2006/relationships/hyperlink" Target="https://www.advisory.com/topics/staff-engagement-and-burnout/2021/07/the-mandate-for-workforce-recovery" TargetMode="External"/><Relationship Id="rId4" Type="http://schemas.openxmlformats.org/officeDocument/2006/relationships/hyperlink" Target="https://www.advisory.com/Topics/Staff-Engagement-and-Burnout/2020/07/Emotional-support-resource-librar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chart" Target="../charts/chart26.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chart" Target="../charts/chart29.xml"/><Relationship Id="rId4" Type="http://schemas.openxmlformats.org/officeDocument/2006/relationships/chart" Target="../charts/chart28.xml"/></Relationships>
</file>

<file path=ppt/slides/_rels/slide2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8.xml"/><Relationship Id="rId5" Type="http://schemas.openxmlformats.org/officeDocument/2006/relationships/chart" Target="../charts/chart33.xml"/><Relationship Id="rId4" Type="http://schemas.openxmlformats.org/officeDocument/2006/relationships/chart" Target="../charts/chart32.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3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37.xml"/></Relationships>
</file>

<file path=ppt/slides/_rels/slide3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39.xml"/></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41.xml"/></Relationships>
</file>

<file path=ppt/slides/_rels/slide3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8.xml"/><Relationship Id="rId4" Type="http://schemas.openxmlformats.org/officeDocument/2006/relationships/chart" Target="../charts/char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4E750B-5FF1-4620-A02E-B28FA2C15E4A}"/>
              </a:ext>
            </a:extLst>
          </p:cNvPr>
          <p:cNvSpPr>
            <a:spLocks noGrp="1"/>
          </p:cNvSpPr>
          <p:nvPr>
            <p:ph type="title"/>
          </p:nvPr>
        </p:nvSpPr>
        <p:spPr/>
        <p:txBody>
          <a:bodyPr/>
          <a:lstStyle/>
          <a:p>
            <a:r>
              <a:rPr lang="en-US"/>
              <a:t>2022 Clinician Survey Data Book</a:t>
            </a:r>
          </a:p>
        </p:txBody>
      </p:sp>
    </p:spTree>
    <p:extLst>
      <p:ext uri="{BB962C8B-B14F-4D97-AF65-F5344CB8AC3E}">
        <p14:creationId xmlns:p14="http://schemas.microsoft.com/office/powerpoint/2010/main" val="1999855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78A28-036D-457F-9151-B9479EDA50B0}"/>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DA68E678-765E-4354-B0AB-9659AE289B26}"/>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DB608EE3-BEA6-4282-AA0E-7897425F1D90}"/>
              </a:ext>
            </a:extLst>
          </p:cNvPr>
          <p:cNvSpPr>
            <a:spLocks noGrp="1"/>
          </p:cNvSpPr>
          <p:nvPr>
            <p:ph type="body" sz="quarter" idx="28"/>
          </p:nvPr>
        </p:nvSpPr>
        <p:spPr>
          <a:xfrm>
            <a:off x="457200" y="9385276"/>
            <a:ext cx="2615184" cy="166712"/>
          </a:xfrm>
        </p:spPr>
        <p:txBody>
          <a:bodyPr/>
          <a:lstStyle/>
          <a:p>
            <a:r>
              <a:rPr lang="en-US"/>
              <a:t>Dissatisfaction includes respondents who selected dissatisfied or very dissatisfied.</a:t>
            </a:r>
          </a:p>
          <a:p>
            <a:r>
              <a:rPr lang="en-US"/>
              <a:t>AHP = allied health professional.</a:t>
            </a:r>
          </a:p>
        </p:txBody>
      </p:sp>
      <p:sp>
        <p:nvSpPr>
          <p:cNvPr id="5" name="Footer Placeholder 4">
            <a:extLst>
              <a:ext uri="{FF2B5EF4-FFF2-40B4-BE49-F238E27FC236}">
                <a16:creationId xmlns:a16="http://schemas.microsoft.com/office/drawing/2014/main" id="{55EB4ECD-71B8-4C0B-AB30-DF370F72A2A5}"/>
              </a:ext>
            </a:extLst>
          </p:cNvPr>
          <p:cNvSpPr>
            <a:spLocks noGrp="1"/>
          </p:cNvSpPr>
          <p:nvPr>
            <p:ph type="ftr" sz="quarter" idx="3"/>
          </p:nvPr>
        </p:nvSpPr>
        <p:spPr/>
        <p:txBody>
          <a:bodyPr/>
          <a:lstStyle/>
          <a:p>
            <a:r>
              <a:rPr lang="en-US"/>
              <a:t>2022 Clinician Survey Data Book</a:t>
            </a:r>
          </a:p>
        </p:txBody>
      </p:sp>
      <p:sp>
        <p:nvSpPr>
          <p:cNvPr id="6" name="Rectangle 5">
            <a:extLst>
              <a:ext uri="{FF2B5EF4-FFF2-40B4-BE49-F238E27FC236}">
                <a16:creationId xmlns:a16="http://schemas.microsoft.com/office/drawing/2014/main" id="{31F20F9F-58A5-4288-85E3-FCA718C07360}"/>
              </a:ext>
            </a:extLst>
          </p:cNvPr>
          <p:cNvSpPr/>
          <p:nvPr/>
        </p:nvSpPr>
        <p:spPr bwMode="gray">
          <a:xfrm>
            <a:off x="0" y="2192500"/>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148C1D-8E5D-4421-A95A-65FFBBF354BE}"/>
              </a:ext>
            </a:extLst>
          </p:cNvPr>
          <p:cNvSpPr txBox="1"/>
          <p:nvPr/>
        </p:nvSpPr>
        <p:spPr bwMode="gray">
          <a:xfrm>
            <a:off x="935025" y="2246398"/>
            <a:ext cx="3943387" cy="169277"/>
          </a:xfrm>
          <a:prstGeom prst="rect">
            <a:avLst/>
          </a:prstGeom>
          <a:noFill/>
        </p:spPr>
        <p:txBody>
          <a:bodyPr wrap="none" lIns="0" tIns="0" rIns="0" bIns="0" rtlCol="0">
            <a:spAutoFit/>
          </a:bodyPr>
          <a:lstStyle/>
          <a:p>
            <a:pPr>
              <a:spcBef>
                <a:spcPts val="500"/>
              </a:spcBef>
              <a:buClr>
                <a:schemeClr val="accent6"/>
              </a:buClr>
            </a:pPr>
            <a:r>
              <a:rPr lang="en-US" sz="1100" b="1"/>
              <a:t>Nurses lead the pack on dissatisfaction, regardless of role.</a:t>
            </a:r>
          </a:p>
        </p:txBody>
      </p:sp>
      <p:sp>
        <p:nvSpPr>
          <p:cNvPr id="8" name="TextBox 7">
            <a:extLst>
              <a:ext uri="{FF2B5EF4-FFF2-40B4-BE49-F238E27FC236}">
                <a16:creationId xmlns:a16="http://schemas.microsoft.com/office/drawing/2014/main" id="{103A77C2-4EC2-4EBF-8C48-A06D64B6E47E}"/>
              </a:ext>
            </a:extLst>
          </p:cNvPr>
          <p:cNvSpPr txBox="1"/>
          <p:nvPr/>
        </p:nvSpPr>
        <p:spPr bwMode="gray">
          <a:xfrm>
            <a:off x="935025" y="2918056"/>
            <a:ext cx="399148" cy="130805"/>
          </a:xfrm>
          <a:prstGeom prst="rect">
            <a:avLst/>
          </a:prstGeom>
        </p:spPr>
        <p:txBody>
          <a:bodyPr vert="horz" wrap="none" lIns="0" tIns="0" rIns="0" bIns="0" rtlCol="0">
            <a:spAutoFit/>
          </a:bodyPr>
          <a:lstStyle/>
          <a:p>
            <a:pPr>
              <a:spcBef>
                <a:spcPts val="600"/>
              </a:spcBef>
              <a:buClr>
                <a:schemeClr val="accent6"/>
              </a:buClr>
            </a:pPr>
            <a:r>
              <a:rPr lang="en-US" sz="850"/>
              <a:t>n=1,126</a:t>
            </a:r>
          </a:p>
        </p:txBody>
      </p:sp>
      <p:sp>
        <p:nvSpPr>
          <p:cNvPr id="9" name="TextBox 8">
            <a:extLst>
              <a:ext uri="{FF2B5EF4-FFF2-40B4-BE49-F238E27FC236}">
                <a16:creationId xmlns:a16="http://schemas.microsoft.com/office/drawing/2014/main" id="{6C31DAFE-C9EC-4C52-AE60-DBE594B4644D}"/>
              </a:ext>
            </a:extLst>
          </p:cNvPr>
          <p:cNvSpPr txBox="1"/>
          <p:nvPr/>
        </p:nvSpPr>
        <p:spPr bwMode="gray">
          <a:xfrm>
            <a:off x="935025" y="2686779"/>
            <a:ext cx="3949892" cy="169277"/>
          </a:xfrm>
          <a:prstGeom prst="rect">
            <a:avLst/>
          </a:prstGeom>
        </p:spPr>
        <p:txBody>
          <a:bodyPr vert="horz" wrap="square" lIns="0" tIns="0" rIns="0" bIns="0" rtlCol="0">
            <a:spAutoFit/>
          </a:bodyPr>
          <a:lstStyle/>
          <a:p>
            <a:r>
              <a:rPr lang="en-US" sz="1100" b="1"/>
              <a:t>Rates of role dissatisfaction</a:t>
            </a:r>
            <a:r>
              <a:rPr lang="en-US" sz="1100" b="1" baseline="30000"/>
              <a:t>1 </a:t>
            </a:r>
            <a:r>
              <a:rPr lang="en-US" sz="1100" b="1"/>
              <a:t>by clinician type</a:t>
            </a:r>
          </a:p>
        </p:txBody>
      </p:sp>
      <p:grpSp>
        <p:nvGrpSpPr>
          <p:cNvPr id="13" name="Group 12">
            <a:extLst>
              <a:ext uri="{FF2B5EF4-FFF2-40B4-BE49-F238E27FC236}">
                <a16:creationId xmlns:a16="http://schemas.microsoft.com/office/drawing/2014/main" id="{ADF9FB2A-13F8-44B8-8E52-9E04BDCB0440}"/>
              </a:ext>
            </a:extLst>
          </p:cNvPr>
          <p:cNvGrpSpPr/>
          <p:nvPr/>
        </p:nvGrpSpPr>
        <p:grpSpPr>
          <a:xfrm>
            <a:off x="-39678" y="883746"/>
            <a:ext cx="8040678" cy="277073"/>
            <a:chOff x="-39678" y="883746"/>
            <a:chExt cx="8040678" cy="277073"/>
          </a:xfrm>
        </p:grpSpPr>
        <p:sp>
          <p:nvSpPr>
            <p:cNvPr id="10" name="Rectangle 9">
              <a:extLst>
                <a:ext uri="{FF2B5EF4-FFF2-40B4-BE49-F238E27FC236}">
                  <a16:creationId xmlns:a16="http://schemas.microsoft.com/office/drawing/2014/main" id="{BEE2CF70-53CA-4524-B0F3-EC16E467EC6A}"/>
                </a:ext>
              </a:extLst>
            </p:cNvPr>
            <p:cNvSpPr/>
            <p:nvPr/>
          </p:nvSpPr>
          <p:spPr bwMode="gray">
            <a:xfrm>
              <a:off x="-39678" y="883746"/>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D8D5895-31E0-423B-8B29-EB808C508ECA}"/>
                </a:ext>
              </a:extLst>
            </p:cNvPr>
            <p:cNvSpPr txBox="1"/>
            <p:nvPr/>
          </p:nvSpPr>
          <p:spPr bwMode="gray">
            <a:xfrm>
              <a:off x="935025" y="928119"/>
              <a:ext cx="5304337" cy="169277"/>
            </a:xfrm>
            <a:prstGeom prst="rect">
              <a:avLst/>
            </a:prstGeom>
            <a:noFill/>
          </p:spPr>
          <p:txBody>
            <a:bodyPr wrap="none" lIns="0" tIns="0" rIns="0" bIns="0" rtlCol="0">
              <a:spAutoFit/>
            </a:bodyPr>
            <a:lstStyle/>
            <a:p>
              <a:pPr>
                <a:spcBef>
                  <a:spcPts val="500"/>
                </a:spcBef>
                <a:buClr>
                  <a:schemeClr val="accent6"/>
                </a:buClr>
              </a:pPr>
              <a:r>
                <a:rPr lang="en-US" sz="1100" b="1"/>
                <a:t>Nurses and younger clinicians are less satisfied compared to other clinicians. </a:t>
              </a:r>
            </a:p>
          </p:txBody>
        </p:sp>
      </p:grpSp>
      <p:sp>
        <p:nvSpPr>
          <p:cNvPr id="12" name="TextBox 11">
            <a:extLst>
              <a:ext uri="{FF2B5EF4-FFF2-40B4-BE49-F238E27FC236}">
                <a16:creationId xmlns:a16="http://schemas.microsoft.com/office/drawing/2014/main" id="{9940223E-6C73-485A-AF75-DA6DDF0737D7}"/>
              </a:ext>
            </a:extLst>
          </p:cNvPr>
          <p:cNvSpPr txBox="1"/>
          <p:nvPr/>
        </p:nvSpPr>
        <p:spPr bwMode="gray">
          <a:xfrm>
            <a:off x="935024" y="1386997"/>
            <a:ext cx="6062675" cy="579326"/>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While most clinicians are satisfied in their roles and with their employers, the data show specific patterns among clinician subgroups. Nurses and younger clinicians reported higher rates of dissatisfaction and turnover.</a:t>
            </a:r>
          </a:p>
        </p:txBody>
      </p:sp>
      <p:graphicFrame>
        <p:nvGraphicFramePr>
          <p:cNvPr id="17" name="Chart 16">
            <a:extLst>
              <a:ext uri="{FF2B5EF4-FFF2-40B4-BE49-F238E27FC236}">
                <a16:creationId xmlns:a16="http://schemas.microsoft.com/office/drawing/2014/main" id="{62278A42-9DB4-481C-A786-1EEF738676FA}"/>
              </a:ext>
            </a:extLst>
          </p:cNvPr>
          <p:cNvGraphicFramePr/>
          <p:nvPr>
            <p:extLst>
              <p:ext uri="{D42A27DB-BD31-4B8C-83A1-F6EECF244321}">
                <p14:modId xmlns:p14="http://schemas.microsoft.com/office/powerpoint/2010/main" val="612089544"/>
              </p:ext>
            </p:extLst>
          </p:nvPr>
        </p:nvGraphicFramePr>
        <p:xfrm>
          <a:off x="807800" y="2953343"/>
          <a:ext cx="6266100" cy="3171466"/>
        </p:xfrm>
        <a:graphic>
          <a:graphicData uri="http://schemas.openxmlformats.org/drawingml/2006/chart">
            <c:chart xmlns:c="http://schemas.openxmlformats.org/drawingml/2006/chart" xmlns:r="http://schemas.openxmlformats.org/officeDocument/2006/relationships" r:id="rId2"/>
          </a:graphicData>
        </a:graphic>
      </p:graphicFrame>
      <p:sp>
        <p:nvSpPr>
          <p:cNvPr id="22" name="Line Callout 1 57">
            <a:extLst>
              <a:ext uri="{FF2B5EF4-FFF2-40B4-BE49-F238E27FC236}">
                <a16:creationId xmlns:a16="http://schemas.microsoft.com/office/drawing/2014/main" id="{68143DE7-CB83-48E9-8819-521594A81898}"/>
              </a:ext>
            </a:extLst>
          </p:cNvPr>
          <p:cNvSpPr/>
          <p:nvPr/>
        </p:nvSpPr>
        <p:spPr bwMode="gray">
          <a:xfrm>
            <a:off x="567267" y="3883174"/>
            <a:ext cx="2046704" cy="408903"/>
          </a:xfrm>
          <a:prstGeom prst="borderCallout1">
            <a:avLst>
              <a:gd name="adj1" fmla="val 46355"/>
              <a:gd name="adj2" fmla="val 100003"/>
              <a:gd name="adj3" fmla="val 45440"/>
              <a:gd name="adj4" fmla="val 127226"/>
            </a:avLst>
          </a:prstGeom>
          <a:solidFill>
            <a:schemeClr val="bg1"/>
          </a:solidFill>
          <a:ln w="19050" cap="flat" cmpd="sng" algn="ctr">
            <a:solidFill>
              <a:schemeClr val="accent1"/>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a:spcBef>
                <a:spcPts val="600"/>
              </a:spcBef>
              <a:buClr>
                <a:schemeClr val="accent6"/>
              </a:buClr>
            </a:pPr>
            <a:r>
              <a:rPr lang="en-US" sz="900"/>
              <a:t>Average rate of role dissatisfaction among all clinician types: 9%</a:t>
            </a:r>
          </a:p>
        </p:txBody>
      </p:sp>
      <p:cxnSp>
        <p:nvCxnSpPr>
          <p:cNvPr id="24" name="Straight Connector 23">
            <a:extLst>
              <a:ext uri="{FF2B5EF4-FFF2-40B4-BE49-F238E27FC236}">
                <a16:creationId xmlns:a16="http://schemas.microsoft.com/office/drawing/2014/main" id="{639BB20F-EECE-4CC2-809A-04FFE6827CE6}"/>
              </a:ext>
            </a:extLst>
          </p:cNvPr>
          <p:cNvCxnSpPr>
            <a:cxnSpLocks/>
          </p:cNvCxnSpPr>
          <p:nvPr/>
        </p:nvCxnSpPr>
        <p:spPr bwMode="gray">
          <a:xfrm>
            <a:off x="3238500" y="4069178"/>
            <a:ext cx="3759198"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Tree>
    <p:extLst>
      <p:ext uri="{BB962C8B-B14F-4D97-AF65-F5344CB8AC3E}">
        <p14:creationId xmlns:p14="http://schemas.microsoft.com/office/powerpoint/2010/main" val="214895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5AD2F87-AB3D-4F95-93CE-334877B4EE29}"/>
              </a:ext>
            </a:extLst>
          </p:cNvPr>
          <p:cNvGrpSpPr/>
          <p:nvPr/>
        </p:nvGrpSpPr>
        <p:grpSpPr>
          <a:xfrm>
            <a:off x="823385" y="2654238"/>
            <a:ext cx="6225115" cy="3427467"/>
            <a:chOff x="5653584" y="1758700"/>
            <a:chExt cx="5616391" cy="3857713"/>
          </a:xfrm>
        </p:grpSpPr>
        <p:graphicFrame>
          <p:nvGraphicFramePr>
            <p:cNvPr id="24" name="Chart 23">
              <a:extLst>
                <a:ext uri="{FF2B5EF4-FFF2-40B4-BE49-F238E27FC236}">
                  <a16:creationId xmlns:a16="http://schemas.microsoft.com/office/drawing/2014/main" id="{68498C25-0987-4667-942B-F4E87F720F9A}"/>
                </a:ext>
              </a:extLst>
            </p:cNvPr>
            <p:cNvGraphicFramePr/>
            <p:nvPr>
              <p:extLst>
                <p:ext uri="{D42A27DB-BD31-4B8C-83A1-F6EECF244321}">
                  <p14:modId xmlns:p14="http://schemas.microsoft.com/office/powerpoint/2010/main" val="2032317495"/>
                </p:ext>
              </p:extLst>
            </p:nvPr>
          </p:nvGraphicFramePr>
          <p:xfrm>
            <a:off x="5658604" y="1758700"/>
            <a:ext cx="5611371" cy="3857713"/>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55AD6F64-4630-45C8-9B0B-F62CC071FF5D}"/>
                </a:ext>
              </a:extLst>
            </p:cNvPr>
            <p:cNvSpPr txBox="1"/>
            <p:nvPr/>
          </p:nvSpPr>
          <p:spPr bwMode="gray">
            <a:xfrm>
              <a:off x="5653584" y="1781786"/>
              <a:ext cx="4664148" cy="246221"/>
            </a:xfrm>
            <a:prstGeom prst="rect">
              <a:avLst/>
            </a:prstGeom>
            <a:noFill/>
          </p:spPr>
          <p:txBody>
            <a:bodyPr wrap="square" lIns="0" tIns="0" rIns="0" bIns="0" rtlCol="0">
              <a:spAutoFit/>
            </a:bodyPr>
            <a:lstStyle/>
            <a:p>
              <a:endParaRPr lang="en-US" sz="1600" b="1"/>
            </a:p>
          </p:txBody>
        </p:sp>
      </p:grpSp>
      <p:sp>
        <p:nvSpPr>
          <p:cNvPr id="2" name="Text Placeholder 1">
            <a:extLst>
              <a:ext uri="{FF2B5EF4-FFF2-40B4-BE49-F238E27FC236}">
                <a16:creationId xmlns:a16="http://schemas.microsoft.com/office/drawing/2014/main" id="{6FC78A28-036D-457F-9151-B9479EDA50B0}"/>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DA68E678-765E-4354-B0AB-9659AE289B26}"/>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DB608EE3-BEA6-4282-AA0E-7897425F1D90}"/>
              </a:ext>
            </a:extLst>
          </p:cNvPr>
          <p:cNvSpPr>
            <a:spLocks noGrp="1"/>
          </p:cNvSpPr>
          <p:nvPr>
            <p:ph type="body" sz="quarter" idx="28"/>
          </p:nvPr>
        </p:nvSpPr>
        <p:spPr>
          <a:xfrm>
            <a:off x="457200" y="9475044"/>
            <a:ext cx="2615184" cy="76944"/>
          </a:xfrm>
        </p:spPr>
        <p:txBody>
          <a:bodyPr/>
          <a:lstStyle/>
          <a:p>
            <a:endParaRPr lang="en-US"/>
          </a:p>
        </p:txBody>
      </p:sp>
      <p:sp>
        <p:nvSpPr>
          <p:cNvPr id="5" name="Footer Placeholder 4">
            <a:extLst>
              <a:ext uri="{FF2B5EF4-FFF2-40B4-BE49-F238E27FC236}">
                <a16:creationId xmlns:a16="http://schemas.microsoft.com/office/drawing/2014/main" id="{55EB4ECD-71B8-4C0B-AB30-DF370F72A2A5}"/>
              </a:ext>
            </a:extLst>
          </p:cNvPr>
          <p:cNvSpPr>
            <a:spLocks noGrp="1"/>
          </p:cNvSpPr>
          <p:nvPr>
            <p:ph type="ftr" sz="quarter" idx="3"/>
          </p:nvPr>
        </p:nvSpPr>
        <p:spPr/>
        <p:txBody>
          <a:bodyPr/>
          <a:lstStyle/>
          <a:p>
            <a:r>
              <a:rPr lang="en-US"/>
              <a:t>2022 Clinician Survey Data Book</a:t>
            </a:r>
          </a:p>
        </p:txBody>
      </p:sp>
      <p:sp>
        <p:nvSpPr>
          <p:cNvPr id="6" name="Rectangle 5">
            <a:extLst>
              <a:ext uri="{FF2B5EF4-FFF2-40B4-BE49-F238E27FC236}">
                <a16:creationId xmlns:a16="http://schemas.microsoft.com/office/drawing/2014/main" id="{68CCDF79-BC1C-441D-81AF-B4E33FEDF4E1}"/>
              </a:ext>
            </a:extLst>
          </p:cNvPr>
          <p:cNvSpPr/>
          <p:nvPr/>
        </p:nvSpPr>
        <p:spPr bwMode="gray">
          <a:xfrm>
            <a:off x="-39678" y="866744"/>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8EDE1BE-8DEA-450C-A66D-96E6B3E264BA}"/>
              </a:ext>
            </a:extLst>
          </p:cNvPr>
          <p:cNvSpPr txBox="1"/>
          <p:nvPr/>
        </p:nvSpPr>
        <p:spPr bwMode="gray">
          <a:xfrm>
            <a:off x="922157" y="920642"/>
            <a:ext cx="2459006" cy="169277"/>
          </a:xfrm>
          <a:prstGeom prst="rect">
            <a:avLst/>
          </a:prstGeom>
          <a:noFill/>
        </p:spPr>
        <p:txBody>
          <a:bodyPr wrap="none" lIns="0" tIns="0" rIns="0" bIns="0" rtlCol="0">
            <a:spAutoFit/>
          </a:bodyPr>
          <a:lstStyle/>
          <a:p>
            <a:pPr>
              <a:spcBef>
                <a:spcPts val="500"/>
              </a:spcBef>
              <a:buClr>
                <a:schemeClr val="accent6"/>
              </a:buClr>
            </a:pPr>
            <a:r>
              <a:rPr lang="en-US" sz="1100" b="1"/>
              <a:t>LPNs have the highest turnover rate.</a:t>
            </a:r>
          </a:p>
        </p:txBody>
      </p:sp>
      <p:grpSp>
        <p:nvGrpSpPr>
          <p:cNvPr id="9" name="Group 8">
            <a:extLst>
              <a:ext uri="{FF2B5EF4-FFF2-40B4-BE49-F238E27FC236}">
                <a16:creationId xmlns:a16="http://schemas.microsoft.com/office/drawing/2014/main" id="{75E28422-DD3A-46C0-A355-6871FCEC5493}"/>
              </a:ext>
            </a:extLst>
          </p:cNvPr>
          <p:cNvGrpSpPr/>
          <p:nvPr/>
        </p:nvGrpSpPr>
        <p:grpSpPr>
          <a:xfrm>
            <a:off x="922156" y="2471640"/>
            <a:ext cx="6126343" cy="383877"/>
            <a:chOff x="922156" y="2471640"/>
            <a:chExt cx="6126343" cy="383877"/>
          </a:xfrm>
        </p:grpSpPr>
        <p:sp>
          <p:nvSpPr>
            <p:cNvPr id="13" name="TextBox 12">
              <a:extLst>
                <a:ext uri="{FF2B5EF4-FFF2-40B4-BE49-F238E27FC236}">
                  <a16:creationId xmlns:a16="http://schemas.microsoft.com/office/drawing/2014/main" id="{830C7374-AA6D-40DD-8D56-DCED79D69FF7}"/>
                </a:ext>
              </a:extLst>
            </p:cNvPr>
            <p:cNvSpPr txBox="1"/>
            <p:nvPr/>
          </p:nvSpPr>
          <p:spPr bwMode="gray">
            <a:xfrm>
              <a:off x="922157" y="2717018"/>
              <a:ext cx="419987" cy="138499"/>
            </a:xfrm>
            <a:prstGeom prst="rect">
              <a:avLst/>
            </a:prstGeom>
          </p:spPr>
          <p:txBody>
            <a:bodyPr vert="horz" wrap="none" lIns="0" tIns="0" rIns="0" bIns="0" rtlCol="0">
              <a:spAutoFit/>
            </a:bodyPr>
            <a:lstStyle/>
            <a:p>
              <a:pPr>
                <a:spcBef>
                  <a:spcPts val="600"/>
                </a:spcBef>
                <a:buClr>
                  <a:schemeClr val="accent6"/>
                </a:buClr>
              </a:pPr>
              <a:r>
                <a:rPr lang="en-US" sz="900"/>
                <a:t>n=1,097</a:t>
              </a:r>
            </a:p>
          </p:txBody>
        </p:sp>
        <p:sp>
          <p:nvSpPr>
            <p:cNvPr id="14" name="TextBox 13">
              <a:extLst>
                <a:ext uri="{FF2B5EF4-FFF2-40B4-BE49-F238E27FC236}">
                  <a16:creationId xmlns:a16="http://schemas.microsoft.com/office/drawing/2014/main" id="{A1D39A80-2992-4EBC-8B51-819530766439}"/>
                </a:ext>
              </a:extLst>
            </p:cNvPr>
            <p:cNvSpPr txBox="1"/>
            <p:nvPr/>
          </p:nvSpPr>
          <p:spPr bwMode="gray">
            <a:xfrm>
              <a:off x="922156" y="2471640"/>
              <a:ext cx="6126343" cy="169277"/>
            </a:xfrm>
            <a:prstGeom prst="rect">
              <a:avLst/>
            </a:prstGeom>
          </p:spPr>
          <p:txBody>
            <a:bodyPr vert="horz" wrap="square" lIns="0" tIns="0" rIns="0" bIns="0" rtlCol="0">
              <a:spAutoFit/>
            </a:bodyPr>
            <a:lstStyle/>
            <a:p>
              <a:pPr>
                <a:spcBef>
                  <a:spcPts val="600"/>
                </a:spcBef>
                <a:buClr>
                  <a:schemeClr val="accent6"/>
                </a:buClr>
              </a:pPr>
              <a:r>
                <a:rPr lang="en-US" sz="1100" b="1"/>
                <a:t>Have you changed jobs and/or employers in the last 2 years?</a:t>
              </a:r>
            </a:p>
          </p:txBody>
        </p:sp>
      </p:grpSp>
      <p:sp>
        <p:nvSpPr>
          <p:cNvPr id="19" name="TextBox 18">
            <a:extLst>
              <a:ext uri="{FF2B5EF4-FFF2-40B4-BE49-F238E27FC236}">
                <a16:creationId xmlns:a16="http://schemas.microsoft.com/office/drawing/2014/main" id="{E699D852-E966-4112-837C-A9B309B3CB75}"/>
              </a:ext>
            </a:extLst>
          </p:cNvPr>
          <p:cNvSpPr txBox="1"/>
          <p:nvPr/>
        </p:nvSpPr>
        <p:spPr bwMode="gray">
          <a:xfrm>
            <a:off x="922157" y="1385978"/>
            <a:ext cx="6075542" cy="843501"/>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Like other nursing roles, LPN turnover has increased amid stressful Covid-era patient care, safety threats in the workplace, inadequate compensation, and insufficient staffing. </a:t>
            </a:r>
          </a:p>
          <a:p>
            <a:pPr>
              <a:lnSpc>
                <a:spcPct val="130000"/>
              </a:lnSpc>
              <a:spcBef>
                <a:spcPts val="500"/>
              </a:spcBef>
              <a:buClr>
                <a:schemeClr val="accent6"/>
              </a:buClr>
            </a:pPr>
            <a:r>
              <a:rPr lang="en-US" sz="1000"/>
              <a:t>High turnover among LPNs is creating an existentially threatening staffing crisis for many health care providers—particularly skilled nursing facilities—which employ a large number of LPNs.</a:t>
            </a:r>
          </a:p>
        </p:txBody>
      </p:sp>
      <p:sp>
        <p:nvSpPr>
          <p:cNvPr id="21" name="Line Callout 1 25">
            <a:extLst>
              <a:ext uri="{FF2B5EF4-FFF2-40B4-BE49-F238E27FC236}">
                <a16:creationId xmlns:a16="http://schemas.microsoft.com/office/drawing/2014/main" id="{D80A080C-A213-4BE1-9B40-8A3F69287F96}"/>
              </a:ext>
            </a:extLst>
          </p:cNvPr>
          <p:cNvSpPr/>
          <p:nvPr/>
        </p:nvSpPr>
        <p:spPr bwMode="gray">
          <a:xfrm flipH="1">
            <a:off x="1384478" y="3523495"/>
            <a:ext cx="2247722" cy="408903"/>
          </a:xfrm>
          <a:prstGeom prst="borderCallout1">
            <a:avLst>
              <a:gd name="adj1" fmla="val 100573"/>
              <a:gd name="adj2" fmla="val 91622"/>
              <a:gd name="adj3" fmla="val 170262"/>
              <a:gd name="adj4" fmla="val 91586"/>
            </a:avLst>
          </a:prstGeom>
          <a:solidFill>
            <a:schemeClr val="bg1"/>
          </a:solidFill>
          <a:ln w="19050" cap="flat" cmpd="sng" algn="ctr">
            <a:solidFill>
              <a:schemeClr val="accent1"/>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a:spcBef>
                <a:spcPts val="429"/>
              </a:spcBef>
            </a:pPr>
            <a:r>
              <a:rPr lang="en-US" sz="900"/>
              <a:t>Average rate of job/employer change among all clinician types: 36%</a:t>
            </a:r>
          </a:p>
        </p:txBody>
      </p:sp>
      <p:cxnSp>
        <p:nvCxnSpPr>
          <p:cNvPr id="22" name="Straight Connector 21">
            <a:extLst>
              <a:ext uri="{FF2B5EF4-FFF2-40B4-BE49-F238E27FC236}">
                <a16:creationId xmlns:a16="http://schemas.microsoft.com/office/drawing/2014/main" id="{F0D680DE-7DB3-4D4D-BD8C-331D4E6FBA17}"/>
              </a:ext>
            </a:extLst>
          </p:cNvPr>
          <p:cNvCxnSpPr>
            <a:cxnSpLocks/>
          </p:cNvCxnSpPr>
          <p:nvPr/>
        </p:nvCxnSpPr>
        <p:spPr bwMode="gray">
          <a:xfrm>
            <a:off x="1642870" y="4238373"/>
            <a:ext cx="5354829"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Tree>
    <p:extLst>
      <p:ext uri="{BB962C8B-B14F-4D97-AF65-F5344CB8AC3E}">
        <p14:creationId xmlns:p14="http://schemas.microsoft.com/office/powerpoint/2010/main" val="368502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A547F8D3-7082-4145-AA51-358E1857B12F}"/>
              </a:ext>
            </a:extLst>
          </p:cNvPr>
          <p:cNvGraphicFramePr/>
          <p:nvPr>
            <p:extLst>
              <p:ext uri="{D42A27DB-BD31-4B8C-83A1-F6EECF244321}">
                <p14:modId xmlns:p14="http://schemas.microsoft.com/office/powerpoint/2010/main" val="3796879685"/>
              </p:ext>
            </p:extLst>
          </p:nvPr>
        </p:nvGraphicFramePr>
        <p:xfrm>
          <a:off x="860946" y="1765850"/>
          <a:ext cx="6198083" cy="317279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6FC78A28-036D-457F-9151-B9479EDA50B0}"/>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DA68E678-765E-4354-B0AB-9659AE289B26}"/>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DB608EE3-BEA6-4282-AA0E-7897425F1D90}"/>
              </a:ext>
            </a:extLst>
          </p:cNvPr>
          <p:cNvSpPr>
            <a:spLocks noGrp="1"/>
          </p:cNvSpPr>
          <p:nvPr>
            <p:ph type="body" sz="quarter" idx="28"/>
          </p:nvPr>
        </p:nvSpPr>
        <p:spPr>
          <a:xfrm>
            <a:off x="457200" y="9475044"/>
            <a:ext cx="2615184" cy="76944"/>
          </a:xfrm>
        </p:spPr>
        <p:txBody>
          <a:bodyPr/>
          <a:lstStyle/>
          <a:p>
            <a:r>
              <a:rPr lang="en-US"/>
              <a:t>Dissatisfaction includes respondents who selected dissatisfied or very dissatisfied. </a:t>
            </a:r>
          </a:p>
        </p:txBody>
      </p:sp>
      <p:sp>
        <p:nvSpPr>
          <p:cNvPr id="5" name="Footer Placeholder 4">
            <a:extLst>
              <a:ext uri="{FF2B5EF4-FFF2-40B4-BE49-F238E27FC236}">
                <a16:creationId xmlns:a16="http://schemas.microsoft.com/office/drawing/2014/main" id="{55EB4ECD-71B8-4C0B-AB30-DF370F72A2A5}"/>
              </a:ext>
            </a:extLst>
          </p:cNvPr>
          <p:cNvSpPr>
            <a:spLocks noGrp="1"/>
          </p:cNvSpPr>
          <p:nvPr>
            <p:ph type="ftr" sz="quarter" idx="3"/>
          </p:nvPr>
        </p:nvSpPr>
        <p:spPr/>
        <p:txBody>
          <a:bodyPr/>
          <a:lstStyle/>
          <a:p>
            <a:r>
              <a:rPr lang="en-US"/>
              <a:t>2022 Clinician Survey Data Book</a:t>
            </a:r>
          </a:p>
        </p:txBody>
      </p:sp>
      <p:sp>
        <p:nvSpPr>
          <p:cNvPr id="6" name="Rectangle 5">
            <a:extLst>
              <a:ext uri="{FF2B5EF4-FFF2-40B4-BE49-F238E27FC236}">
                <a16:creationId xmlns:a16="http://schemas.microsoft.com/office/drawing/2014/main" id="{A9EF5AE4-C110-4F95-90D0-A1F7F401BDF5}"/>
              </a:ext>
            </a:extLst>
          </p:cNvPr>
          <p:cNvSpPr/>
          <p:nvPr/>
        </p:nvSpPr>
        <p:spPr bwMode="gray">
          <a:xfrm>
            <a:off x="-39678" y="866744"/>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D1EC22-0A85-4F44-8812-1B79240501AB}"/>
              </a:ext>
            </a:extLst>
          </p:cNvPr>
          <p:cNvSpPr txBox="1"/>
          <p:nvPr/>
        </p:nvSpPr>
        <p:spPr bwMode="gray">
          <a:xfrm>
            <a:off x="922157" y="920642"/>
            <a:ext cx="5788444" cy="169277"/>
          </a:xfrm>
          <a:prstGeom prst="rect">
            <a:avLst/>
          </a:prstGeom>
          <a:noFill/>
        </p:spPr>
        <p:txBody>
          <a:bodyPr wrap="none" lIns="0" tIns="0" rIns="0" bIns="0" rtlCol="0">
            <a:spAutoFit/>
          </a:bodyPr>
          <a:lstStyle/>
          <a:p>
            <a:pPr>
              <a:spcBef>
                <a:spcPts val="500"/>
              </a:spcBef>
              <a:buClr>
                <a:schemeClr val="accent6"/>
              </a:buClr>
            </a:pPr>
            <a:r>
              <a:rPr lang="en-US" sz="1100" b="1"/>
              <a:t>Employee dissatisfaction is highly concentrated among early- to mid-career clinicians.</a:t>
            </a:r>
          </a:p>
        </p:txBody>
      </p:sp>
      <p:grpSp>
        <p:nvGrpSpPr>
          <p:cNvPr id="16" name="Group 15">
            <a:extLst>
              <a:ext uri="{FF2B5EF4-FFF2-40B4-BE49-F238E27FC236}">
                <a16:creationId xmlns:a16="http://schemas.microsoft.com/office/drawing/2014/main" id="{98B8818B-C89D-4D83-A2F9-A0FD9589DACC}"/>
              </a:ext>
            </a:extLst>
          </p:cNvPr>
          <p:cNvGrpSpPr/>
          <p:nvPr/>
        </p:nvGrpSpPr>
        <p:grpSpPr>
          <a:xfrm>
            <a:off x="913760" y="1433454"/>
            <a:ext cx="2441374" cy="383336"/>
            <a:chOff x="915503" y="2338230"/>
            <a:chExt cx="2441374" cy="383336"/>
          </a:xfrm>
        </p:grpSpPr>
        <p:sp>
          <p:nvSpPr>
            <p:cNvPr id="8" name="TextBox 7">
              <a:extLst>
                <a:ext uri="{FF2B5EF4-FFF2-40B4-BE49-F238E27FC236}">
                  <a16:creationId xmlns:a16="http://schemas.microsoft.com/office/drawing/2014/main" id="{6FA4BE4D-7D76-4540-91BC-1848D8DABC4F}"/>
                </a:ext>
              </a:extLst>
            </p:cNvPr>
            <p:cNvSpPr txBox="1"/>
            <p:nvPr/>
          </p:nvSpPr>
          <p:spPr bwMode="gray">
            <a:xfrm>
              <a:off x="915503" y="2590761"/>
              <a:ext cx="399148" cy="130805"/>
            </a:xfrm>
            <a:prstGeom prst="rect">
              <a:avLst/>
            </a:prstGeom>
          </p:spPr>
          <p:txBody>
            <a:bodyPr vert="horz" wrap="none" lIns="0" tIns="0" rIns="0" bIns="0" rtlCol="0">
              <a:spAutoFit/>
            </a:bodyPr>
            <a:lstStyle/>
            <a:p>
              <a:pPr>
                <a:spcBef>
                  <a:spcPts val="600"/>
                </a:spcBef>
                <a:buClr>
                  <a:schemeClr val="accent6"/>
                </a:buClr>
              </a:pPr>
              <a:r>
                <a:rPr lang="en-US" sz="850"/>
                <a:t>n=1,125</a:t>
              </a:r>
            </a:p>
          </p:txBody>
        </p:sp>
        <p:sp>
          <p:nvSpPr>
            <p:cNvPr id="10" name="TextBox 9">
              <a:extLst>
                <a:ext uri="{FF2B5EF4-FFF2-40B4-BE49-F238E27FC236}">
                  <a16:creationId xmlns:a16="http://schemas.microsoft.com/office/drawing/2014/main" id="{B3414A0D-C4DE-473D-AFFB-A9FFC3470DA1}"/>
                </a:ext>
              </a:extLst>
            </p:cNvPr>
            <p:cNvSpPr txBox="1"/>
            <p:nvPr/>
          </p:nvSpPr>
          <p:spPr bwMode="gray">
            <a:xfrm>
              <a:off x="915503" y="2338230"/>
              <a:ext cx="2441374" cy="169277"/>
            </a:xfrm>
            <a:prstGeom prst="rect">
              <a:avLst/>
            </a:prstGeom>
          </p:spPr>
          <p:txBody>
            <a:bodyPr vert="horz" wrap="none" lIns="0" tIns="0" rIns="0" bIns="0" rtlCol="0">
              <a:spAutoFit/>
            </a:bodyPr>
            <a:lstStyle/>
            <a:p>
              <a:pPr>
                <a:spcBef>
                  <a:spcPts val="600"/>
                </a:spcBef>
                <a:buClr>
                  <a:schemeClr val="accent6"/>
                </a:buClr>
              </a:pPr>
              <a:r>
                <a:rPr lang="en-US" sz="1100" b="1"/>
                <a:t>Rates of </a:t>
              </a:r>
              <a:r>
                <a:rPr lang="en-US" sz="1100" b="1" u="sng"/>
                <a:t>role</a:t>
              </a:r>
              <a:r>
                <a:rPr lang="en-US" sz="1100" b="1"/>
                <a:t> dissatisfaction</a:t>
              </a:r>
              <a:r>
                <a:rPr lang="en-US" sz="1100" b="1" baseline="30000"/>
                <a:t>1</a:t>
              </a:r>
              <a:r>
                <a:rPr lang="en-US" sz="1100" b="1"/>
                <a:t> by age</a:t>
              </a:r>
            </a:p>
          </p:txBody>
        </p:sp>
      </p:grpSp>
      <p:grpSp>
        <p:nvGrpSpPr>
          <p:cNvPr id="21" name="Group 20">
            <a:extLst>
              <a:ext uri="{FF2B5EF4-FFF2-40B4-BE49-F238E27FC236}">
                <a16:creationId xmlns:a16="http://schemas.microsoft.com/office/drawing/2014/main" id="{08B2A4B3-E5D3-4442-AF6A-F534E2176253}"/>
              </a:ext>
            </a:extLst>
          </p:cNvPr>
          <p:cNvGrpSpPr/>
          <p:nvPr/>
        </p:nvGrpSpPr>
        <p:grpSpPr>
          <a:xfrm>
            <a:off x="913760" y="4644634"/>
            <a:ext cx="6157440" cy="386837"/>
            <a:chOff x="913760" y="4933395"/>
            <a:chExt cx="6157440" cy="386837"/>
          </a:xfrm>
        </p:grpSpPr>
        <p:sp>
          <p:nvSpPr>
            <p:cNvPr id="9" name="TextBox 8">
              <a:extLst>
                <a:ext uri="{FF2B5EF4-FFF2-40B4-BE49-F238E27FC236}">
                  <a16:creationId xmlns:a16="http://schemas.microsoft.com/office/drawing/2014/main" id="{4994AD53-4AEF-40D0-AD5D-22C41838988E}"/>
                </a:ext>
              </a:extLst>
            </p:cNvPr>
            <p:cNvSpPr txBox="1"/>
            <p:nvPr/>
          </p:nvSpPr>
          <p:spPr bwMode="gray">
            <a:xfrm>
              <a:off x="915503" y="4933395"/>
              <a:ext cx="6155697" cy="169277"/>
            </a:xfrm>
            <a:prstGeom prst="rect">
              <a:avLst/>
            </a:prstGeom>
          </p:spPr>
          <p:txBody>
            <a:bodyPr vert="horz" wrap="square" lIns="0" tIns="0" rIns="0" bIns="0" rtlCol="0">
              <a:spAutoFit/>
            </a:bodyPr>
            <a:lstStyle/>
            <a:p>
              <a:pPr>
                <a:spcBef>
                  <a:spcPts val="600"/>
                </a:spcBef>
                <a:buClr>
                  <a:schemeClr val="accent6"/>
                </a:buClr>
              </a:pPr>
              <a:r>
                <a:rPr lang="en-US" sz="1100" b="1"/>
                <a:t>Rates of </a:t>
              </a:r>
              <a:r>
                <a:rPr lang="en-US" sz="1100" b="1" u="sng"/>
                <a:t>employer</a:t>
              </a:r>
              <a:r>
                <a:rPr lang="en-US" sz="1100" b="1"/>
                <a:t> dissatisfaction by age</a:t>
              </a:r>
            </a:p>
          </p:txBody>
        </p:sp>
        <p:sp>
          <p:nvSpPr>
            <p:cNvPr id="11" name="TextBox 10">
              <a:extLst>
                <a:ext uri="{FF2B5EF4-FFF2-40B4-BE49-F238E27FC236}">
                  <a16:creationId xmlns:a16="http://schemas.microsoft.com/office/drawing/2014/main" id="{EBA0AD9E-3B79-435A-BB43-D2460A938427}"/>
                </a:ext>
              </a:extLst>
            </p:cNvPr>
            <p:cNvSpPr txBox="1"/>
            <p:nvPr/>
          </p:nvSpPr>
          <p:spPr bwMode="gray">
            <a:xfrm>
              <a:off x="913760" y="5189427"/>
              <a:ext cx="399148" cy="130805"/>
            </a:xfrm>
            <a:prstGeom prst="rect">
              <a:avLst/>
            </a:prstGeom>
          </p:spPr>
          <p:txBody>
            <a:bodyPr vert="horz" wrap="none" lIns="0" tIns="0" rIns="0" bIns="0" rtlCol="0">
              <a:spAutoFit/>
            </a:bodyPr>
            <a:lstStyle/>
            <a:p>
              <a:pPr>
                <a:spcBef>
                  <a:spcPts val="600"/>
                </a:spcBef>
                <a:buClr>
                  <a:schemeClr val="accent6"/>
                </a:buClr>
              </a:pPr>
              <a:r>
                <a:rPr lang="en-US" sz="850"/>
                <a:t>n=1,123</a:t>
              </a:r>
            </a:p>
          </p:txBody>
        </p:sp>
      </p:grpSp>
      <p:sp>
        <p:nvSpPr>
          <p:cNvPr id="15" name="TextBox 14">
            <a:extLst>
              <a:ext uri="{FF2B5EF4-FFF2-40B4-BE49-F238E27FC236}">
                <a16:creationId xmlns:a16="http://schemas.microsoft.com/office/drawing/2014/main" id="{7B14437B-E724-4D68-90DE-947018170E67}"/>
              </a:ext>
            </a:extLst>
          </p:cNvPr>
          <p:cNvSpPr txBox="1"/>
          <p:nvPr/>
        </p:nvSpPr>
        <p:spPr bwMode="gray">
          <a:xfrm>
            <a:off x="-863600" y="3078045"/>
            <a:ext cx="6198083" cy="202506"/>
          </a:xfrm>
          <a:prstGeom prst="rect">
            <a:avLst/>
          </a:prstGeom>
          <a:noFill/>
        </p:spPr>
        <p:txBody>
          <a:bodyPr wrap="square" lIns="0" tIns="0" rIns="0" bIns="0" rtlCol="0">
            <a:spAutoFit/>
          </a:bodyPr>
          <a:lstStyle/>
          <a:p>
            <a:endParaRPr lang="en-US" sz="1600" b="1"/>
          </a:p>
        </p:txBody>
      </p:sp>
      <p:grpSp>
        <p:nvGrpSpPr>
          <p:cNvPr id="17" name="Group 16">
            <a:extLst>
              <a:ext uri="{FF2B5EF4-FFF2-40B4-BE49-F238E27FC236}">
                <a16:creationId xmlns:a16="http://schemas.microsoft.com/office/drawing/2014/main" id="{17C08A06-04D2-4FCF-BC28-5F017C339533}"/>
              </a:ext>
            </a:extLst>
          </p:cNvPr>
          <p:cNvGrpSpPr/>
          <p:nvPr/>
        </p:nvGrpSpPr>
        <p:grpSpPr>
          <a:xfrm>
            <a:off x="457200" y="5005690"/>
            <a:ext cx="6626700" cy="3779331"/>
            <a:chOff x="5653584" y="672248"/>
            <a:chExt cx="5463407" cy="3857713"/>
          </a:xfrm>
        </p:grpSpPr>
        <p:graphicFrame>
          <p:nvGraphicFramePr>
            <p:cNvPr id="18" name="Chart 17">
              <a:extLst>
                <a:ext uri="{FF2B5EF4-FFF2-40B4-BE49-F238E27FC236}">
                  <a16:creationId xmlns:a16="http://schemas.microsoft.com/office/drawing/2014/main" id="{DDA59762-3FF6-431C-8E8B-5ADE54E0EE42}"/>
                </a:ext>
              </a:extLst>
            </p:cNvPr>
            <p:cNvGraphicFramePr/>
            <p:nvPr>
              <p:extLst>
                <p:ext uri="{D42A27DB-BD31-4B8C-83A1-F6EECF244321}">
                  <p14:modId xmlns:p14="http://schemas.microsoft.com/office/powerpoint/2010/main" val="2625876164"/>
                </p:ext>
              </p:extLst>
            </p:nvPr>
          </p:nvGraphicFramePr>
          <p:xfrm>
            <a:off x="5962642" y="672248"/>
            <a:ext cx="5154349" cy="385771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5580755-42BC-47B6-9A50-40A8EAE87893}"/>
                </a:ext>
              </a:extLst>
            </p:cNvPr>
            <p:cNvSpPr txBox="1"/>
            <p:nvPr/>
          </p:nvSpPr>
          <p:spPr bwMode="gray">
            <a:xfrm>
              <a:off x="5653584" y="1781786"/>
              <a:ext cx="4664148" cy="246221"/>
            </a:xfrm>
            <a:prstGeom prst="rect">
              <a:avLst/>
            </a:prstGeom>
            <a:noFill/>
          </p:spPr>
          <p:txBody>
            <a:bodyPr wrap="square" lIns="0" tIns="0" rIns="0" bIns="0" rtlCol="0">
              <a:spAutoFit/>
            </a:bodyPr>
            <a:lstStyle/>
            <a:p>
              <a:endParaRPr lang="en-US" sz="1600" b="1"/>
            </a:p>
          </p:txBody>
        </p:sp>
      </p:grpSp>
      <p:sp>
        <p:nvSpPr>
          <p:cNvPr id="23" name="TextBox 22">
            <a:extLst>
              <a:ext uri="{FF2B5EF4-FFF2-40B4-BE49-F238E27FC236}">
                <a16:creationId xmlns:a16="http://schemas.microsoft.com/office/drawing/2014/main" id="{047A8BBB-ABB5-415C-88AE-608D450F454E}"/>
              </a:ext>
            </a:extLst>
          </p:cNvPr>
          <p:cNvSpPr txBox="1"/>
          <p:nvPr/>
        </p:nvSpPr>
        <p:spPr bwMode="gray">
          <a:xfrm>
            <a:off x="-863600" y="2897071"/>
            <a:ext cx="6198083" cy="202506"/>
          </a:xfrm>
          <a:prstGeom prst="rect">
            <a:avLst/>
          </a:prstGeom>
          <a:noFill/>
        </p:spPr>
        <p:txBody>
          <a:bodyPr wrap="square" lIns="0" tIns="0" rIns="0" bIns="0" rtlCol="0">
            <a:spAutoFit/>
          </a:bodyPr>
          <a:lstStyle/>
          <a:p>
            <a:endParaRPr lang="en-US" sz="1600" b="1"/>
          </a:p>
        </p:txBody>
      </p:sp>
    </p:spTree>
    <p:extLst>
      <p:ext uri="{BB962C8B-B14F-4D97-AF65-F5344CB8AC3E}">
        <p14:creationId xmlns:p14="http://schemas.microsoft.com/office/powerpoint/2010/main" val="242281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78A28-036D-457F-9151-B9479EDA50B0}"/>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DA68E678-765E-4354-B0AB-9659AE289B26}"/>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DB608EE3-BEA6-4282-AA0E-7897425F1D90}"/>
              </a:ext>
            </a:extLst>
          </p:cNvPr>
          <p:cNvSpPr>
            <a:spLocks noGrp="1"/>
          </p:cNvSpPr>
          <p:nvPr>
            <p:ph type="body" sz="quarter" idx="28"/>
          </p:nvPr>
        </p:nvSpPr>
        <p:spPr>
          <a:xfrm>
            <a:off x="457200" y="9475044"/>
            <a:ext cx="2615184" cy="76944"/>
          </a:xfrm>
        </p:spPr>
        <p:txBody>
          <a:bodyPr/>
          <a:lstStyle/>
          <a:p>
            <a:endParaRPr lang="en-US"/>
          </a:p>
        </p:txBody>
      </p:sp>
      <p:sp>
        <p:nvSpPr>
          <p:cNvPr id="5" name="Footer Placeholder 4">
            <a:extLst>
              <a:ext uri="{FF2B5EF4-FFF2-40B4-BE49-F238E27FC236}">
                <a16:creationId xmlns:a16="http://schemas.microsoft.com/office/drawing/2014/main" id="{55EB4ECD-71B8-4C0B-AB30-DF370F72A2A5}"/>
              </a:ext>
            </a:extLst>
          </p:cNvPr>
          <p:cNvSpPr>
            <a:spLocks noGrp="1"/>
          </p:cNvSpPr>
          <p:nvPr>
            <p:ph type="ftr" sz="quarter" idx="3"/>
          </p:nvPr>
        </p:nvSpPr>
        <p:spPr/>
        <p:txBody>
          <a:bodyPr/>
          <a:lstStyle/>
          <a:p>
            <a:r>
              <a:rPr lang="en-US"/>
              <a:t>2022 Clinician Survey Data Book</a:t>
            </a:r>
          </a:p>
        </p:txBody>
      </p:sp>
      <p:sp>
        <p:nvSpPr>
          <p:cNvPr id="6" name="Rectangle 5">
            <a:extLst>
              <a:ext uri="{FF2B5EF4-FFF2-40B4-BE49-F238E27FC236}">
                <a16:creationId xmlns:a16="http://schemas.microsoft.com/office/drawing/2014/main" id="{32CAE5A9-0741-40E7-BEF1-AA193C5178E1}"/>
              </a:ext>
            </a:extLst>
          </p:cNvPr>
          <p:cNvSpPr/>
          <p:nvPr/>
        </p:nvSpPr>
        <p:spPr bwMode="gray">
          <a:xfrm>
            <a:off x="-39678" y="866744"/>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30B4FE-99F2-4680-AEE4-A6CB796FF866}"/>
              </a:ext>
            </a:extLst>
          </p:cNvPr>
          <p:cNvSpPr txBox="1"/>
          <p:nvPr/>
        </p:nvSpPr>
        <p:spPr bwMode="gray">
          <a:xfrm>
            <a:off x="922156" y="920642"/>
            <a:ext cx="6393043" cy="169277"/>
          </a:xfrm>
          <a:prstGeom prst="rect">
            <a:avLst/>
          </a:prstGeom>
          <a:noFill/>
        </p:spPr>
        <p:txBody>
          <a:bodyPr wrap="square" lIns="0" tIns="0" rIns="0" bIns="0" rtlCol="0">
            <a:spAutoFit/>
          </a:bodyPr>
          <a:lstStyle/>
          <a:p>
            <a:pPr>
              <a:spcBef>
                <a:spcPts val="500"/>
              </a:spcBef>
              <a:buClr>
                <a:schemeClr val="accent6"/>
              </a:buClr>
            </a:pPr>
            <a:r>
              <a:rPr lang="en-US" sz="1100" b="1"/>
              <a:t>Younger clinicians are not only more dissatisfied, but more mobile.</a:t>
            </a:r>
          </a:p>
        </p:txBody>
      </p:sp>
      <p:grpSp>
        <p:nvGrpSpPr>
          <p:cNvPr id="14" name="Group 13">
            <a:extLst>
              <a:ext uri="{FF2B5EF4-FFF2-40B4-BE49-F238E27FC236}">
                <a16:creationId xmlns:a16="http://schemas.microsoft.com/office/drawing/2014/main" id="{DE0C21E7-A8C0-47C7-AB8A-8A9F525A49BD}"/>
              </a:ext>
            </a:extLst>
          </p:cNvPr>
          <p:cNvGrpSpPr/>
          <p:nvPr/>
        </p:nvGrpSpPr>
        <p:grpSpPr>
          <a:xfrm>
            <a:off x="913760" y="1403443"/>
            <a:ext cx="5384487" cy="381983"/>
            <a:chOff x="913760" y="1403443"/>
            <a:chExt cx="5384487" cy="381983"/>
          </a:xfrm>
        </p:grpSpPr>
        <p:sp>
          <p:nvSpPr>
            <p:cNvPr id="8" name="TextBox 7">
              <a:extLst>
                <a:ext uri="{FF2B5EF4-FFF2-40B4-BE49-F238E27FC236}">
                  <a16:creationId xmlns:a16="http://schemas.microsoft.com/office/drawing/2014/main" id="{D05AAB9D-243A-4F05-88A2-3C826251712F}"/>
                </a:ext>
              </a:extLst>
            </p:cNvPr>
            <p:cNvSpPr txBox="1"/>
            <p:nvPr/>
          </p:nvSpPr>
          <p:spPr bwMode="gray">
            <a:xfrm>
              <a:off x="913760" y="1654621"/>
              <a:ext cx="399148" cy="130805"/>
            </a:xfrm>
            <a:prstGeom prst="rect">
              <a:avLst/>
            </a:prstGeom>
          </p:spPr>
          <p:txBody>
            <a:bodyPr vert="horz" wrap="none" lIns="0" tIns="0" rIns="0" bIns="0" rtlCol="0">
              <a:spAutoFit/>
            </a:bodyPr>
            <a:lstStyle/>
            <a:p>
              <a:pPr>
                <a:spcBef>
                  <a:spcPts val="600"/>
                </a:spcBef>
                <a:buClr>
                  <a:schemeClr val="accent6"/>
                </a:buClr>
              </a:pPr>
              <a:r>
                <a:rPr lang="en-US" sz="850"/>
                <a:t>n=1,100</a:t>
              </a:r>
            </a:p>
          </p:txBody>
        </p:sp>
        <p:sp>
          <p:nvSpPr>
            <p:cNvPr id="9" name="TextBox 8">
              <a:extLst>
                <a:ext uri="{FF2B5EF4-FFF2-40B4-BE49-F238E27FC236}">
                  <a16:creationId xmlns:a16="http://schemas.microsoft.com/office/drawing/2014/main" id="{8078996D-7450-4A8C-9B2F-D8331C46E7E7}"/>
                </a:ext>
              </a:extLst>
            </p:cNvPr>
            <p:cNvSpPr txBox="1"/>
            <p:nvPr/>
          </p:nvSpPr>
          <p:spPr bwMode="gray">
            <a:xfrm>
              <a:off x="913760" y="1403443"/>
              <a:ext cx="5384487" cy="169277"/>
            </a:xfrm>
            <a:prstGeom prst="rect">
              <a:avLst/>
            </a:prstGeom>
          </p:spPr>
          <p:txBody>
            <a:bodyPr vert="horz" wrap="none" lIns="0" tIns="0" rIns="0" bIns="0" rtlCol="0">
              <a:spAutoFit/>
            </a:bodyPr>
            <a:lstStyle/>
            <a:p>
              <a:r>
                <a:rPr lang="en-US" sz="1100" b="1"/>
                <a:t>Age groups of clinicians who changed jobs and/or employers in the last 2 years </a:t>
              </a:r>
            </a:p>
          </p:txBody>
        </p:sp>
      </p:grpSp>
      <p:grpSp>
        <p:nvGrpSpPr>
          <p:cNvPr id="11" name="Group 10">
            <a:extLst>
              <a:ext uri="{FF2B5EF4-FFF2-40B4-BE49-F238E27FC236}">
                <a16:creationId xmlns:a16="http://schemas.microsoft.com/office/drawing/2014/main" id="{B0EF0F96-FA7F-4BE0-801F-383A40CDBEDE}"/>
              </a:ext>
            </a:extLst>
          </p:cNvPr>
          <p:cNvGrpSpPr/>
          <p:nvPr/>
        </p:nvGrpSpPr>
        <p:grpSpPr>
          <a:xfrm>
            <a:off x="507999" y="1669410"/>
            <a:ext cx="6600659" cy="3084788"/>
            <a:chOff x="5653584" y="823597"/>
            <a:chExt cx="11642225" cy="3857713"/>
          </a:xfrm>
        </p:grpSpPr>
        <p:graphicFrame>
          <p:nvGraphicFramePr>
            <p:cNvPr id="12" name="Chart 11">
              <a:extLst>
                <a:ext uri="{FF2B5EF4-FFF2-40B4-BE49-F238E27FC236}">
                  <a16:creationId xmlns:a16="http://schemas.microsoft.com/office/drawing/2014/main" id="{E237C88C-1CE0-44D3-B0D9-E26EA4909196}"/>
                </a:ext>
              </a:extLst>
            </p:cNvPr>
            <p:cNvGraphicFramePr/>
            <p:nvPr>
              <p:extLst>
                <p:ext uri="{D42A27DB-BD31-4B8C-83A1-F6EECF244321}">
                  <p14:modId xmlns:p14="http://schemas.microsoft.com/office/powerpoint/2010/main" val="2395713412"/>
                </p:ext>
              </p:extLst>
            </p:nvPr>
          </p:nvGraphicFramePr>
          <p:xfrm>
            <a:off x="6186809" y="823597"/>
            <a:ext cx="11109000" cy="385771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0DE6ECC2-90FB-4621-ACC3-99DCFA914509}"/>
                </a:ext>
              </a:extLst>
            </p:cNvPr>
            <p:cNvSpPr txBox="1"/>
            <p:nvPr/>
          </p:nvSpPr>
          <p:spPr bwMode="gray">
            <a:xfrm>
              <a:off x="5653584" y="1781786"/>
              <a:ext cx="4664148" cy="246221"/>
            </a:xfrm>
            <a:prstGeom prst="rect">
              <a:avLst/>
            </a:prstGeom>
            <a:noFill/>
          </p:spPr>
          <p:txBody>
            <a:bodyPr wrap="square" lIns="0" tIns="0" rIns="0" bIns="0" rtlCol="0">
              <a:spAutoFit/>
            </a:bodyPr>
            <a:lstStyle/>
            <a:p>
              <a:endParaRPr lang="en-US" sz="1600" b="1"/>
            </a:p>
          </p:txBody>
        </p:sp>
      </p:grpSp>
      <p:sp>
        <p:nvSpPr>
          <p:cNvPr id="17" name="TextBox 16">
            <a:extLst>
              <a:ext uri="{FF2B5EF4-FFF2-40B4-BE49-F238E27FC236}">
                <a16:creationId xmlns:a16="http://schemas.microsoft.com/office/drawing/2014/main" id="{5429CCCF-D9DE-4DFC-8C11-7268F203A89C}"/>
              </a:ext>
            </a:extLst>
          </p:cNvPr>
          <p:cNvSpPr txBox="1"/>
          <p:nvPr/>
        </p:nvSpPr>
        <p:spPr bwMode="gray">
          <a:xfrm>
            <a:off x="913760" y="4724806"/>
            <a:ext cx="6144100" cy="2372124"/>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Leaders may feel that the younger generations in the workforce are fundamentally different, that they are less loyal to their employers or less hard-working. But it’s not that the groups are fundamentally different, it’s that this younger generation is responding to unique economic incentives—such as inflation and the hot labor market—that simply weren’t there in previous generations. </a:t>
            </a:r>
          </a:p>
          <a:p>
            <a:pPr>
              <a:lnSpc>
                <a:spcPct val="130000"/>
              </a:lnSpc>
              <a:spcBef>
                <a:spcPts val="500"/>
              </a:spcBef>
              <a:buClr>
                <a:schemeClr val="accent6"/>
              </a:buClr>
            </a:pPr>
            <a:r>
              <a:rPr lang="en-US" sz="1000"/>
              <a:t>Early-tenure clinician dissatisfaction and movement points to specific gaps in employer support. This group was disproportionately impacted by the pandemic and as a result might need extra support from their employers.</a:t>
            </a:r>
          </a:p>
          <a:p>
            <a:pPr>
              <a:lnSpc>
                <a:spcPct val="130000"/>
              </a:lnSpc>
              <a:spcBef>
                <a:spcPts val="500"/>
              </a:spcBef>
              <a:buClr>
                <a:schemeClr val="accent6"/>
              </a:buClr>
            </a:pPr>
            <a:r>
              <a:rPr lang="en-US" sz="1000"/>
              <a:t>During the pandemic, career advancement opportunities and even hands-on training were paused. Providing skill development, internal mobility structures and networking events, and at-the-elbows support can help younger clinicians adapt and thrive.</a:t>
            </a:r>
          </a:p>
          <a:p>
            <a:pPr>
              <a:lnSpc>
                <a:spcPct val="130000"/>
              </a:lnSpc>
              <a:spcBef>
                <a:spcPts val="500"/>
              </a:spcBef>
              <a:buClr>
                <a:schemeClr val="accent6"/>
              </a:buClr>
            </a:pPr>
            <a:endParaRPr lang="en-US" sz="1000"/>
          </a:p>
        </p:txBody>
      </p:sp>
    </p:spTree>
    <p:extLst>
      <p:ext uri="{BB962C8B-B14F-4D97-AF65-F5344CB8AC3E}">
        <p14:creationId xmlns:p14="http://schemas.microsoft.com/office/powerpoint/2010/main" val="276894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F36E7E6-CCE1-4147-81CD-BE18DD359C2D}"/>
              </a:ext>
            </a:extLst>
          </p:cNvPr>
          <p:cNvSpPr/>
          <p:nvPr/>
        </p:nvSpPr>
        <p:spPr bwMode="gray">
          <a:xfrm>
            <a:off x="-211128" y="896942"/>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3996F5-8277-453C-AD68-C1BF1EE669A3}"/>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F22B5EB0-1229-41A1-A853-6E7AB8DEE26A}"/>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172D5CF8-B1A4-4F06-802C-11D589D85D7A}"/>
              </a:ext>
            </a:extLst>
          </p:cNvPr>
          <p:cNvSpPr>
            <a:spLocks noGrp="1"/>
          </p:cNvSpPr>
          <p:nvPr>
            <p:ph type="ftr" sz="quarter" idx="3"/>
          </p:nvPr>
        </p:nvSpPr>
        <p:spPr/>
        <p:txBody>
          <a:bodyPr/>
          <a:lstStyle/>
          <a:p>
            <a:r>
              <a:rPr lang="en-US"/>
              <a:t>2022 Clinician Survey Data Book</a:t>
            </a:r>
          </a:p>
        </p:txBody>
      </p:sp>
      <p:sp>
        <p:nvSpPr>
          <p:cNvPr id="7" name="TextBox 6">
            <a:extLst>
              <a:ext uri="{FF2B5EF4-FFF2-40B4-BE49-F238E27FC236}">
                <a16:creationId xmlns:a16="http://schemas.microsoft.com/office/drawing/2014/main" id="{9CE80ECA-C544-49F1-BF4E-E4DBC2CAC146}"/>
              </a:ext>
            </a:extLst>
          </p:cNvPr>
          <p:cNvSpPr txBox="1"/>
          <p:nvPr/>
        </p:nvSpPr>
        <p:spPr bwMode="gray">
          <a:xfrm>
            <a:off x="915503" y="950840"/>
            <a:ext cx="6166753" cy="169277"/>
          </a:xfrm>
          <a:prstGeom prst="rect">
            <a:avLst/>
          </a:prstGeom>
          <a:noFill/>
        </p:spPr>
        <p:txBody>
          <a:bodyPr wrap="none" lIns="0" tIns="0" rIns="0" bIns="0" rtlCol="0">
            <a:spAutoFit/>
          </a:bodyPr>
          <a:lstStyle/>
          <a:p>
            <a:pPr>
              <a:spcBef>
                <a:spcPts val="500"/>
              </a:spcBef>
              <a:buClr>
                <a:schemeClr val="accent6"/>
              </a:buClr>
            </a:pPr>
            <a:r>
              <a:rPr lang="en-US" sz="1100" b="1"/>
              <a:t>Turnover is driven not by competitive offers, but by how clinicians feel in their current roles.</a:t>
            </a:r>
          </a:p>
        </p:txBody>
      </p:sp>
      <p:grpSp>
        <p:nvGrpSpPr>
          <p:cNvPr id="6" name="Group 5">
            <a:extLst>
              <a:ext uri="{FF2B5EF4-FFF2-40B4-BE49-F238E27FC236}">
                <a16:creationId xmlns:a16="http://schemas.microsoft.com/office/drawing/2014/main" id="{9D7E0171-5606-4B95-A23E-086C12B89DF6}"/>
              </a:ext>
            </a:extLst>
          </p:cNvPr>
          <p:cNvGrpSpPr/>
          <p:nvPr/>
        </p:nvGrpSpPr>
        <p:grpSpPr>
          <a:xfrm>
            <a:off x="915503" y="1579798"/>
            <a:ext cx="3989875" cy="383589"/>
            <a:chOff x="915503" y="1581759"/>
            <a:chExt cx="3989875" cy="383589"/>
          </a:xfrm>
        </p:grpSpPr>
        <p:sp>
          <p:nvSpPr>
            <p:cNvPr id="8" name="TextBox 7">
              <a:extLst>
                <a:ext uri="{FF2B5EF4-FFF2-40B4-BE49-F238E27FC236}">
                  <a16:creationId xmlns:a16="http://schemas.microsoft.com/office/drawing/2014/main" id="{0B0DB5FC-16AC-4021-8768-418693F9DFF8}"/>
                </a:ext>
              </a:extLst>
            </p:cNvPr>
            <p:cNvSpPr txBox="1"/>
            <p:nvPr/>
          </p:nvSpPr>
          <p:spPr bwMode="gray">
            <a:xfrm>
              <a:off x="915503" y="1834543"/>
              <a:ext cx="307777" cy="130805"/>
            </a:xfrm>
            <a:prstGeom prst="rect">
              <a:avLst/>
            </a:prstGeom>
          </p:spPr>
          <p:txBody>
            <a:bodyPr vert="horz" wrap="none" lIns="0" tIns="0" rIns="0" bIns="0" rtlCol="0">
              <a:spAutoFit/>
            </a:bodyPr>
            <a:lstStyle/>
            <a:p>
              <a:pPr>
                <a:spcBef>
                  <a:spcPts val="600"/>
                </a:spcBef>
                <a:buClr>
                  <a:schemeClr val="accent6"/>
                </a:buClr>
              </a:pPr>
              <a:r>
                <a:rPr lang="en-US" sz="850"/>
                <a:t>n=437</a:t>
              </a:r>
            </a:p>
          </p:txBody>
        </p:sp>
        <p:sp>
          <p:nvSpPr>
            <p:cNvPr id="10" name="TextBox 9">
              <a:extLst>
                <a:ext uri="{FF2B5EF4-FFF2-40B4-BE49-F238E27FC236}">
                  <a16:creationId xmlns:a16="http://schemas.microsoft.com/office/drawing/2014/main" id="{0D585A3B-176E-45CB-9E2E-7C1F8784D5E3}"/>
                </a:ext>
              </a:extLst>
            </p:cNvPr>
            <p:cNvSpPr txBox="1"/>
            <p:nvPr/>
          </p:nvSpPr>
          <p:spPr bwMode="gray">
            <a:xfrm>
              <a:off x="915503" y="1581759"/>
              <a:ext cx="3989875" cy="169277"/>
            </a:xfrm>
            <a:prstGeom prst="rect">
              <a:avLst/>
            </a:prstGeom>
          </p:spPr>
          <p:txBody>
            <a:bodyPr vert="horz" wrap="none" lIns="0" tIns="0" rIns="0" bIns="0" rtlCol="0">
              <a:spAutoFit/>
            </a:bodyPr>
            <a:lstStyle/>
            <a:p>
              <a:pPr>
                <a:spcBef>
                  <a:spcPts val="600"/>
                </a:spcBef>
                <a:buClr>
                  <a:schemeClr val="accent6"/>
                </a:buClr>
              </a:pPr>
              <a:r>
                <a:rPr lang="en-US" sz="1100" b="1"/>
                <a:t>What was your main reason for leaving your last employer?</a:t>
              </a:r>
            </a:p>
          </p:txBody>
        </p:sp>
      </p:grpSp>
      <p:graphicFrame>
        <p:nvGraphicFramePr>
          <p:cNvPr id="27" name="Chart 26">
            <a:extLst>
              <a:ext uri="{FF2B5EF4-FFF2-40B4-BE49-F238E27FC236}">
                <a16:creationId xmlns:a16="http://schemas.microsoft.com/office/drawing/2014/main" id="{C84DC5F3-5EF3-4897-BEDA-18F772F27C70}"/>
              </a:ext>
            </a:extLst>
          </p:cNvPr>
          <p:cNvGraphicFramePr/>
          <p:nvPr>
            <p:extLst>
              <p:ext uri="{D42A27DB-BD31-4B8C-83A1-F6EECF244321}">
                <p14:modId xmlns:p14="http://schemas.microsoft.com/office/powerpoint/2010/main" val="1780198521"/>
              </p:ext>
            </p:extLst>
          </p:nvPr>
        </p:nvGraphicFramePr>
        <p:xfrm>
          <a:off x="915503" y="2354639"/>
          <a:ext cx="6475787" cy="2560134"/>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6CA88096-50C0-4EA9-A219-26761CB2D6AD}"/>
              </a:ext>
            </a:extLst>
          </p:cNvPr>
          <p:cNvSpPr txBox="1"/>
          <p:nvPr/>
        </p:nvSpPr>
        <p:spPr bwMode="gray">
          <a:xfrm>
            <a:off x="915503" y="5306024"/>
            <a:ext cx="6135678" cy="461665"/>
          </a:xfrm>
          <a:prstGeom prst="rect">
            <a:avLst/>
          </a:prstGeom>
          <a:noFill/>
        </p:spPr>
        <p:txBody>
          <a:bodyPr wrap="square" lIns="0" tIns="0" rIns="0" bIns="0" rtlCol="0">
            <a:spAutoFit/>
          </a:bodyPr>
          <a:lstStyle/>
          <a:p>
            <a:pPr>
              <a:spcBef>
                <a:spcPts val="500"/>
              </a:spcBef>
              <a:buClr>
                <a:schemeClr val="accent6"/>
              </a:buClr>
            </a:pPr>
            <a:r>
              <a:rPr lang="en-US" sz="1000"/>
              <a:t>Feeling undervalued speaks to the larger cultural issues that persist in organizations. Compensation may pull people to leave, but feeling disrespected, unengaged, or poorly positioned to practice top-of-license care is what primes clinicians to actively seek new opportunities. </a:t>
            </a:r>
          </a:p>
        </p:txBody>
      </p:sp>
    </p:spTree>
    <p:extLst>
      <p:ext uri="{BB962C8B-B14F-4D97-AF65-F5344CB8AC3E}">
        <p14:creationId xmlns:p14="http://schemas.microsoft.com/office/powerpoint/2010/main" val="273634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78A28-036D-457F-9151-B9479EDA50B0}"/>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DA68E678-765E-4354-B0AB-9659AE289B26}"/>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DB608EE3-BEA6-4282-AA0E-7897425F1D90}"/>
              </a:ext>
            </a:extLst>
          </p:cNvPr>
          <p:cNvSpPr>
            <a:spLocks noGrp="1"/>
          </p:cNvSpPr>
          <p:nvPr>
            <p:ph type="body" sz="quarter" idx="28"/>
          </p:nvPr>
        </p:nvSpPr>
        <p:spPr>
          <a:xfrm>
            <a:off x="457200" y="9475044"/>
            <a:ext cx="2615184" cy="76944"/>
          </a:xfrm>
        </p:spPr>
        <p:txBody>
          <a:bodyPr/>
          <a:lstStyle/>
          <a:p>
            <a:endParaRPr lang="en-US"/>
          </a:p>
        </p:txBody>
      </p:sp>
      <p:sp>
        <p:nvSpPr>
          <p:cNvPr id="5" name="Footer Placeholder 4">
            <a:extLst>
              <a:ext uri="{FF2B5EF4-FFF2-40B4-BE49-F238E27FC236}">
                <a16:creationId xmlns:a16="http://schemas.microsoft.com/office/drawing/2014/main" id="{55EB4ECD-71B8-4C0B-AB30-DF370F72A2A5}"/>
              </a:ext>
            </a:extLst>
          </p:cNvPr>
          <p:cNvSpPr>
            <a:spLocks noGrp="1"/>
          </p:cNvSpPr>
          <p:nvPr>
            <p:ph type="ftr" sz="quarter" idx="3"/>
          </p:nvPr>
        </p:nvSpPr>
        <p:spPr/>
        <p:txBody>
          <a:bodyPr/>
          <a:lstStyle/>
          <a:p>
            <a:r>
              <a:rPr lang="en-US"/>
              <a:t>2022 Clinician Survey Data Book</a:t>
            </a:r>
          </a:p>
        </p:txBody>
      </p:sp>
      <p:sp>
        <p:nvSpPr>
          <p:cNvPr id="6" name="Rectangle 5">
            <a:extLst>
              <a:ext uri="{FF2B5EF4-FFF2-40B4-BE49-F238E27FC236}">
                <a16:creationId xmlns:a16="http://schemas.microsoft.com/office/drawing/2014/main" id="{68CCDF79-BC1C-441D-81AF-B4E33FEDF4E1}"/>
              </a:ext>
            </a:extLst>
          </p:cNvPr>
          <p:cNvSpPr/>
          <p:nvPr/>
        </p:nvSpPr>
        <p:spPr bwMode="gray">
          <a:xfrm>
            <a:off x="-39678" y="866744"/>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8EDE1BE-8DEA-450C-A66D-96E6B3E264BA}"/>
              </a:ext>
            </a:extLst>
          </p:cNvPr>
          <p:cNvSpPr txBox="1"/>
          <p:nvPr/>
        </p:nvSpPr>
        <p:spPr bwMode="gray">
          <a:xfrm>
            <a:off x="923618" y="920642"/>
            <a:ext cx="2293898" cy="169277"/>
          </a:xfrm>
          <a:prstGeom prst="rect">
            <a:avLst/>
          </a:prstGeom>
          <a:noFill/>
        </p:spPr>
        <p:txBody>
          <a:bodyPr wrap="none" lIns="0" tIns="0" rIns="0" bIns="0" rtlCol="0">
            <a:spAutoFit/>
          </a:bodyPr>
          <a:lstStyle/>
          <a:p>
            <a:pPr>
              <a:spcBef>
                <a:spcPts val="500"/>
              </a:spcBef>
              <a:buClr>
                <a:schemeClr val="accent6"/>
              </a:buClr>
            </a:pPr>
            <a:r>
              <a:rPr lang="en-US" sz="1100" b="1"/>
              <a:t>Burnout is a universal experience.</a:t>
            </a:r>
          </a:p>
        </p:txBody>
      </p:sp>
      <p:sp>
        <p:nvSpPr>
          <p:cNvPr id="10" name="TextBox 9">
            <a:extLst>
              <a:ext uri="{FF2B5EF4-FFF2-40B4-BE49-F238E27FC236}">
                <a16:creationId xmlns:a16="http://schemas.microsoft.com/office/drawing/2014/main" id="{6B5DD5F9-2773-444A-9894-0352B75ED373}"/>
              </a:ext>
            </a:extLst>
          </p:cNvPr>
          <p:cNvSpPr txBox="1"/>
          <p:nvPr/>
        </p:nvSpPr>
        <p:spPr bwMode="gray">
          <a:xfrm>
            <a:off x="922157" y="1413298"/>
            <a:ext cx="6484715" cy="379271"/>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The volume of burnout across age groups speaks to the fact that all clinicians need additional well-being</a:t>
            </a:r>
            <a:br>
              <a:rPr lang="en-US" sz="1000"/>
            </a:br>
            <a:r>
              <a:rPr lang="en-US" sz="1000"/>
              <a:t>support from leadership.</a:t>
            </a:r>
          </a:p>
        </p:txBody>
      </p:sp>
      <p:grpSp>
        <p:nvGrpSpPr>
          <p:cNvPr id="8" name="Group 7">
            <a:extLst>
              <a:ext uri="{FF2B5EF4-FFF2-40B4-BE49-F238E27FC236}">
                <a16:creationId xmlns:a16="http://schemas.microsoft.com/office/drawing/2014/main" id="{F3565CA4-94DE-4934-8CA8-B40611EE2562}"/>
              </a:ext>
            </a:extLst>
          </p:cNvPr>
          <p:cNvGrpSpPr/>
          <p:nvPr/>
        </p:nvGrpSpPr>
        <p:grpSpPr>
          <a:xfrm>
            <a:off x="922157" y="2062050"/>
            <a:ext cx="4964962" cy="382633"/>
            <a:chOff x="922157" y="2062050"/>
            <a:chExt cx="4964962" cy="382633"/>
          </a:xfrm>
        </p:grpSpPr>
        <p:sp>
          <p:nvSpPr>
            <p:cNvPr id="21" name="TextBox 20">
              <a:extLst>
                <a:ext uri="{FF2B5EF4-FFF2-40B4-BE49-F238E27FC236}">
                  <a16:creationId xmlns:a16="http://schemas.microsoft.com/office/drawing/2014/main" id="{610B741B-9B5E-419D-A523-768B9FF0A372}"/>
                </a:ext>
              </a:extLst>
            </p:cNvPr>
            <p:cNvSpPr txBox="1"/>
            <p:nvPr/>
          </p:nvSpPr>
          <p:spPr bwMode="gray">
            <a:xfrm>
              <a:off x="922157" y="2313878"/>
              <a:ext cx="307777" cy="130805"/>
            </a:xfrm>
            <a:prstGeom prst="rect">
              <a:avLst/>
            </a:prstGeom>
          </p:spPr>
          <p:txBody>
            <a:bodyPr vert="horz" wrap="none" lIns="0" tIns="0" rIns="0" bIns="0" rtlCol="0">
              <a:spAutoFit/>
            </a:bodyPr>
            <a:lstStyle/>
            <a:p>
              <a:pPr>
                <a:spcBef>
                  <a:spcPts val="600"/>
                </a:spcBef>
                <a:buClr>
                  <a:schemeClr val="accent6"/>
                </a:buClr>
              </a:pPr>
              <a:r>
                <a:rPr lang="en-US" sz="850"/>
                <a:t>n=733</a:t>
              </a:r>
            </a:p>
          </p:txBody>
        </p:sp>
        <p:sp>
          <p:nvSpPr>
            <p:cNvPr id="22" name="TextBox 21">
              <a:extLst>
                <a:ext uri="{FF2B5EF4-FFF2-40B4-BE49-F238E27FC236}">
                  <a16:creationId xmlns:a16="http://schemas.microsoft.com/office/drawing/2014/main" id="{7BD7D8CF-CF2E-460F-84E5-1D319387F7D1}"/>
                </a:ext>
              </a:extLst>
            </p:cNvPr>
            <p:cNvSpPr txBox="1"/>
            <p:nvPr/>
          </p:nvSpPr>
          <p:spPr bwMode="gray">
            <a:xfrm>
              <a:off x="922157" y="2062050"/>
              <a:ext cx="4964962" cy="169277"/>
            </a:xfrm>
            <a:prstGeom prst="rect">
              <a:avLst/>
            </a:prstGeom>
          </p:spPr>
          <p:txBody>
            <a:bodyPr vert="horz" wrap="square" lIns="0" tIns="0" rIns="0" bIns="0" rtlCol="0">
              <a:spAutoFit/>
            </a:bodyPr>
            <a:lstStyle/>
            <a:p>
              <a:pPr>
                <a:spcBef>
                  <a:spcPts val="600"/>
                </a:spcBef>
                <a:buClr>
                  <a:schemeClr val="accent6"/>
                </a:buClr>
              </a:pPr>
              <a:r>
                <a:rPr lang="en-US" sz="1100" b="1"/>
                <a:t>Felt burnt out in previous role</a:t>
              </a:r>
            </a:p>
          </p:txBody>
        </p:sp>
      </p:grpSp>
      <p:grpSp>
        <p:nvGrpSpPr>
          <p:cNvPr id="11" name="Group 10">
            <a:extLst>
              <a:ext uri="{FF2B5EF4-FFF2-40B4-BE49-F238E27FC236}">
                <a16:creationId xmlns:a16="http://schemas.microsoft.com/office/drawing/2014/main" id="{C22C2A08-E7F5-4905-9AAA-00C6274600F2}"/>
              </a:ext>
            </a:extLst>
          </p:cNvPr>
          <p:cNvGrpSpPr/>
          <p:nvPr/>
        </p:nvGrpSpPr>
        <p:grpSpPr>
          <a:xfrm>
            <a:off x="922157" y="5445644"/>
            <a:ext cx="4964962" cy="386008"/>
            <a:chOff x="922157" y="5256971"/>
            <a:chExt cx="4964962" cy="386008"/>
          </a:xfrm>
        </p:grpSpPr>
        <p:sp>
          <p:nvSpPr>
            <p:cNvPr id="23" name="TextBox 22">
              <a:extLst>
                <a:ext uri="{FF2B5EF4-FFF2-40B4-BE49-F238E27FC236}">
                  <a16:creationId xmlns:a16="http://schemas.microsoft.com/office/drawing/2014/main" id="{131ECD34-E472-4ECF-B9AA-0A03C6EBA57F}"/>
                </a:ext>
              </a:extLst>
            </p:cNvPr>
            <p:cNvSpPr txBox="1"/>
            <p:nvPr/>
          </p:nvSpPr>
          <p:spPr bwMode="gray">
            <a:xfrm>
              <a:off x="922157" y="5512174"/>
              <a:ext cx="307777" cy="130805"/>
            </a:xfrm>
            <a:prstGeom prst="rect">
              <a:avLst/>
            </a:prstGeom>
          </p:spPr>
          <p:txBody>
            <a:bodyPr vert="horz" wrap="none" lIns="0" tIns="0" rIns="0" bIns="0" rtlCol="0">
              <a:spAutoFit/>
            </a:bodyPr>
            <a:lstStyle/>
            <a:p>
              <a:pPr>
                <a:spcBef>
                  <a:spcPts val="600"/>
                </a:spcBef>
                <a:buClr>
                  <a:schemeClr val="accent6"/>
                </a:buClr>
              </a:pPr>
              <a:r>
                <a:rPr lang="en-US" sz="850"/>
                <a:t>n=733</a:t>
              </a:r>
            </a:p>
          </p:txBody>
        </p:sp>
        <p:sp>
          <p:nvSpPr>
            <p:cNvPr id="24" name="TextBox 23">
              <a:extLst>
                <a:ext uri="{FF2B5EF4-FFF2-40B4-BE49-F238E27FC236}">
                  <a16:creationId xmlns:a16="http://schemas.microsoft.com/office/drawing/2014/main" id="{8E1886FF-4C29-4B98-AE1F-20AE162CEB4C}"/>
                </a:ext>
              </a:extLst>
            </p:cNvPr>
            <p:cNvSpPr txBox="1"/>
            <p:nvPr/>
          </p:nvSpPr>
          <p:spPr bwMode="gray">
            <a:xfrm>
              <a:off x="922157" y="5256971"/>
              <a:ext cx="4964962" cy="169277"/>
            </a:xfrm>
            <a:prstGeom prst="rect">
              <a:avLst/>
            </a:prstGeom>
          </p:spPr>
          <p:txBody>
            <a:bodyPr vert="horz" wrap="square" lIns="0" tIns="0" rIns="0" bIns="0" rtlCol="0">
              <a:spAutoFit/>
            </a:bodyPr>
            <a:lstStyle/>
            <a:p>
              <a:pPr>
                <a:spcBef>
                  <a:spcPts val="600"/>
                </a:spcBef>
                <a:buClr>
                  <a:schemeClr val="accent6"/>
                </a:buClr>
              </a:pPr>
              <a:r>
                <a:rPr lang="en-US" sz="1100" b="1"/>
                <a:t>Felt undervalued in previous role</a:t>
              </a:r>
            </a:p>
          </p:txBody>
        </p:sp>
      </p:grpSp>
      <p:sp>
        <p:nvSpPr>
          <p:cNvPr id="42" name="Rectangle 41">
            <a:extLst>
              <a:ext uri="{FF2B5EF4-FFF2-40B4-BE49-F238E27FC236}">
                <a16:creationId xmlns:a16="http://schemas.microsoft.com/office/drawing/2014/main" id="{FEEC05D4-B00A-4DA0-A0DC-7D65FBE75342}"/>
              </a:ext>
            </a:extLst>
          </p:cNvPr>
          <p:cNvSpPr/>
          <p:nvPr/>
        </p:nvSpPr>
        <p:spPr bwMode="gray">
          <a:xfrm>
            <a:off x="-61450" y="4870408"/>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C40FA7A-E76F-4992-B8F2-EEBA50BA3958}"/>
              </a:ext>
            </a:extLst>
          </p:cNvPr>
          <p:cNvSpPr txBox="1"/>
          <p:nvPr/>
        </p:nvSpPr>
        <p:spPr bwMode="gray">
          <a:xfrm>
            <a:off x="923618" y="4924306"/>
            <a:ext cx="3161122" cy="169277"/>
          </a:xfrm>
          <a:prstGeom prst="rect">
            <a:avLst/>
          </a:prstGeom>
          <a:noFill/>
        </p:spPr>
        <p:txBody>
          <a:bodyPr wrap="none" lIns="0" tIns="0" rIns="0" bIns="0" rtlCol="0">
            <a:spAutoFit/>
          </a:bodyPr>
          <a:lstStyle/>
          <a:p>
            <a:pPr>
              <a:spcBef>
                <a:spcPts val="500"/>
              </a:spcBef>
              <a:buClr>
                <a:schemeClr val="accent6"/>
              </a:buClr>
            </a:pPr>
            <a:r>
              <a:rPr lang="en-US" sz="1100" b="1"/>
              <a:t>Value manifests differently across generations.</a:t>
            </a:r>
          </a:p>
        </p:txBody>
      </p:sp>
      <p:sp>
        <p:nvSpPr>
          <p:cNvPr id="44" name="TextBox 43">
            <a:extLst>
              <a:ext uri="{FF2B5EF4-FFF2-40B4-BE49-F238E27FC236}">
                <a16:creationId xmlns:a16="http://schemas.microsoft.com/office/drawing/2014/main" id="{563253F2-588C-4CA8-9F19-ADC3B176E0D8}"/>
              </a:ext>
            </a:extLst>
          </p:cNvPr>
          <p:cNvSpPr txBox="1"/>
          <p:nvPr/>
        </p:nvSpPr>
        <p:spPr bwMode="gray">
          <a:xfrm>
            <a:off x="923618" y="8450546"/>
            <a:ext cx="6288268" cy="779381"/>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Clinicians ages 55+ may perceive a lack of recognition for their expertise or contributions to the organization. Leaders should provide the appropriate opportunities and support for subsets of the workforce to retain them. Distinguishing experienced clinicians will help them feel valued. This may be done, for instance, through remote oversight opportunities, training or mentorship roles, or flexibility to work part-time leading up to retirement.</a:t>
            </a:r>
          </a:p>
        </p:txBody>
      </p:sp>
      <p:graphicFrame>
        <p:nvGraphicFramePr>
          <p:cNvPr id="20" name="Chart 19">
            <a:extLst>
              <a:ext uri="{FF2B5EF4-FFF2-40B4-BE49-F238E27FC236}">
                <a16:creationId xmlns:a16="http://schemas.microsoft.com/office/drawing/2014/main" id="{3751A259-6857-4D74-BF8F-A1533558D6A4}"/>
              </a:ext>
            </a:extLst>
          </p:cNvPr>
          <p:cNvGraphicFramePr/>
          <p:nvPr>
            <p:extLst>
              <p:ext uri="{D42A27DB-BD31-4B8C-83A1-F6EECF244321}">
                <p14:modId xmlns:p14="http://schemas.microsoft.com/office/powerpoint/2010/main" val="1326213958"/>
              </p:ext>
            </p:extLst>
          </p:nvPr>
        </p:nvGraphicFramePr>
        <p:xfrm>
          <a:off x="-161622" y="1898435"/>
          <a:ext cx="7011865" cy="31204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a:extLst>
              <a:ext uri="{FF2B5EF4-FFF2-40B4-BE49-F238E27FC236}">
                <a16:creationId xmlns:a16="http://schemas.microsoft.com/office/drawing/2014/main" id="{E8A8B9B2-A4EC-4700-AB0D-0C4B3C5F9BC9}"/>
              </a:ext>
            </a:extLst>
          </p:cNvPr>
          <p:cNvGraphicFramePr/>
          <p:nvPr>
            <p:extLst>
              <p:ext uri="{D42A27DB-BD31-4B8C-83A1-F6EECF244321}">
                <p14:modId xmlns:p14="http://schemas.microsoft.com/office/powerpoint/2010/main" val="3934394863"/>
              </p:ext>
            </p:extLst>
          </p:nvPr>
        </p:nvGraphicFramePr>
        <p:xfrm>
          <a:off x="-244427" y="4948350"/>
          <a:ext cx="7094670" cy="36427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895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F36E7E6-CCE1-4147-81CD-BE18DD359C2D}"/>
              </a:ext>
            </a:extLst>
          </p:cNvPr>
          <p:cNvSpPr/>
          <p:nvPr/>
        </p:nvSpPr>
        <p:spPr bwMode="gray">
          <a:xfrm>
            <a:off x="-211128" y="887317"/>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3996F5-8277-453C-AD68-C1BF1EE669A3}"/>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F22B5EB0-1229-41A1-A853-6E7AB8DEE26A}"/>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172D5CF8-B1A4-4F06-802C-11D589D85D7A}"/>
              </a:ext>
            </a:extLst>
          </p:cNvPr>
          <p:cNvSpPr>
            <a:spLocks noGrp="1"/>
          </p:cNvSpPr>
          <p:nvPr>
            <p:ph type="ftr" sz="quarter" idx="3"/>
          </p:nvPr>
        </p:nvSpPr>
        <p:spPr/>
        <p:txBody>
          <a:bodyPr/>
          <a:lstStyle/>
          <a:p>
            <a:r>
              <a:rPr lang="en-US"/>
              <a:t>2022 Clinician Survey Data Book</a:t>
            </a:r>
          </a:p>
        </p:txBody>
      </p:sp>
      <p:sp>
        <p:nvSpPr>
          <p:cNvPr id="7" name="TextBox 6">
            <a:extLst>
              <a:ext uri="{FF2B5EF4-FFF2-40B4-BE49-F238E27FC236}">
                <a16:creationId xmlns:a16="http://schemas.microsoft.com/office/drawing/2014/main" id="{9CE80ECA-C544-49F1-BF4E-E4DBC2CAC146}"/>
              </a:ext>
            </a:extLst>
          </p:cNvPr>
          <p:cNvSpPr txBox="1"/>
          <p:nvPr/>
        </p:nvSpPr>
        <p:spPr bwMode="gray">
          <a:xfrm>
            <a:off x="934553" y="941215"/>
            <a:ext cx="5052665" cy="169277"/>
          </a:xfrm>
          <a:prstGeom prst="rect">
            <a:avLst/>
          </a:prstGeom>
          <a:noFill/>
        </p:spPr>
        <p:txBody>
          <a:bodyPr wrap="none" lIns="0" tIns="0" rIns="0" bIns="0" rtlCol="0">
            <a:spAutoFit/>
          </a:bodyPr>
          <a:lstStyle/>
          <a:p>
            <a:pPr>
              <a:spcBef>
                <a:spcPts val="500"/>
              </a:spcBef>
              <a:buClr>
                <a:schemeClr val="accent6"/>
              </a:buClr>
            </a:pPr>
            <a:r>
              <a:rPr lang="en-US" sz="1100" b="1"/>
              <a:t>Disengaged clinicians are ready to move to competitors willing to pay more.</a:t>
            </a:r>
          </a:p>
        </p:txBody>
      </p:sp>
      <p:sp>
        <p:nvSpPr>
          <p:cNvPr id="12" name="TextBox 11">
            <a:extLst>
              <a:ext uri="{FF2B5EF4-FFF2-40B4-BE49-F238E27FC236}">
                <a16:creationId xmlns:a16="http://schemas.microsoft.com/office/drawing/2014/main" id="{88CADEDA-EAD4-4635-865C-219461C109C4}"/>
              </a:ext>
            </a:extLst>
          </p:cNvPr>
          <p:cNvSpPr txBox="1"/>
          <p:nvPr/>
        </p:nvSpPr>
        <p:spPr bwMode="gray">
          <a:xfrm>
            <a:off x="934553" y="1541114"/>
            <a:ext cx="6144100" cy="579326"/>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Untenable work environments prime clinicians to be open to opportunities with better total rewards. When clinicians perceive a negative work environment or culture, they are likely to leave for higher pay—even if they believe the work environment will be no better elsewhere.</a:t>
            </a:r>
          </a:p>
        </p:txBody>
      </p:sp>
      <p:grpSp>
        <p:nvGrpSpPr>
          <p:cNvPr id="31" name="Group 30">
            <a:extLst>
              <a:ext uri="{FF2B5EF4-FFF2-40B4-BE49-F238E27FC236}">
                <a16:creationId xmlns:a16="http://schemas.microsoft.com/office/drawing/2014/main" id="{C3C44FF4-0FDA-480E-987E-462FFAEF288B}"/>
              </a:ext>
            </a:extLst>
          </p:cNvPr>
          <p:cNvGrpSpPr/>
          <p:nvPr/>
        </p:nvGrpSpPr>
        <p:grpSpPr>
          <a:xfrm>
            <a:off x="934553" y="2497165"/>
            <a:ext cx="4578176" cy="383589"/>
            <a:chOff x="915503" y="3490414"/>
            <a:chExt cx="4578176" cy="383589"/>
          </a:xfrm>
        </p:grpSpPr>
        <p:sp>
          <p:nvSpPr>
            <p:cNvPr id="8" name="TextBox 7">
              <a:extLst>
                <a:ext uri="{FF2B5EF4-FFF2-40B4-BE49-F238E27FC236}">
                  <a16:creationId xmlns:a16="http://schemas.microsoft.com/office/drawing/2014/main" id="{0B0DB5FC-16AC-4021-8768-418693F9DFF8}"/>
                </a:ext>
              </a:extLst>
            </p:cNvPr>
            <p:cNvSpPr txBox="1"/>
            <p:nvPr/>
          </p:nvSpPr>
          <p:spPr bwMode="gray">
            <a:xfrm>
              <a:off x="915503" y="3743198"/>
              <a:ext cx="307777" cy="130805"/>
            </a:xfrm>
            <a:prstGeom prst="rect">
              <a:avLst/>
            </a:prstGeom>
          </p:spPr>
          <p:txBody>
            <a:bodyPr vert="horz" wrap="none" lIns="0" tIns="0" rIns="0" bIns="0" rtlCol="0">
              <a:spAutoFit/>
            </a:bodyPr>
            <a:lstStyle/>
            <a:p>
              <a:pPr>
                <a:spcBef>
                  <a:spcPts val="600"/>
                </a:spcBef>
                <a:buClr>
                  <a:schemeClr val="accent6"/>
                </a:buClr>
              </a:pPr>
              <a:r>
                <a:rPr lang="en-US" sz="850"/>
                <a:t>n=423</a:t>
              </a:r>
            </a:p>
          </p:txBody>
        </p:sp>
        <p:sp>
          <p:nvSpPr>
            <p:cNvPr id="10" name="TextBox 9">
              <a:extLst>
                <a:ext uri="{FF2B5EF4-FFF2-40B4-BE49-F238E27FC236}">
                  <a16:creationId xmlns:a16="http://schemas.microsoft.com/office/drawing/2014/main" id="{0D585A3B-176E-45CB-9E2E-7C1F8784D5E3}"/>
                </a:ext>
              </a:extLst>
            </p:cNvPr>
            <p:cNvSpPr txBox="1"/>
            <p:nvPr/>
          </p:nvSpPr>
          <p:spPr bwMode="gray">
            <a:xfrm>
              <a:off x="915503" y="3490414"/>
              <a:ext cx="4578176" cy="169277"/>
            </a:xfrm>
            <a:prstGeom prst="rect">
              <a:avLst/>
            </a:prstGeom>
          </p:spPr>
          <p:txBody>
            <a:bodyPr vert="horz" wrap="none" lIns="0" tIns="0" rIns="0" bIns="0" rtlCol="0">
              <a:spAutoFit/>
            </a:bodyPr>
            <a:lstStyle/>
            <a:p>
              <a:pPr>
                <a:spcBef>
                  <a:spcPts val="600"/>
                </a:spcBef>
                <a:buClr>
                  <a:schemeClr val="accent6"/>
                </a:buClr>
              </a:pPr>
              <a:r>
                <a:rPr lang="en-US" sz="1100" b="1"/>
                <a:t>What would be your main reason for leaving your current employer?</a:t>
              </a:r>
            </a:p>
          </p:txBody>
        </p:sp>
      </p:grpSp>
      <p:graphicFrame>
        <p:nvGraphicFramePr>
          <p:cNvPr id="16" name="Chart 15">
            <a:extLst>
              <a:ext uri="{FF2B5EF4-FFF2-40B4-BE49-F238E27FC236}">
                <a16:creationId xmlns:a16="http://schemas.microsoft.com/office/drawing/2014/main" id="{E458F2CD-5B21-49FD-9727-0C8095721DBF}"/>
              </a:ext>
            </a:extLst>
          </p:cNvPr>
          <p:cNvGraphicFramePr/>
          <p:nvPr>
            <p:extLst>
              <p:ext uri="{D42A27DB-BD31-4B8C-83A1-F6EECF244321}">
                <p14:modId xmlns:p14="http://schemas.microsoft.com/office/powerpoint/2010/main" val="2237051277"/>
              </p:ext>
            </p:extLst>
          </p:nvPr>
        </p:nvGraphicFramePr>
        <p:xfrm>
          <a:off x="1283150" y="2971677"/>
          <a:ext cx="5462131" cy="1608782"/>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Group 17">
            <a:extLst>
              <a:ext uri="{FF2B5EF4-FFF2-40B4-BE49-F238E27FC236}">
                <a16:creationId xmlns:a16="http://schemas.microsoft.com/office/drawing/2014/main" id="{E30D59DE-2D3C-417A-BA19-2BAEF015F14E}"/>
              </a:ext>
            </a:extLst>
          </p:cNvPr>
          <p:cNvGrpSpPr/>
          <p:nvPr/>
        </p:nvGrpSpPr>
        <p:grpSpPr>
          <a:xfrm>
            <a:off x="934553" y="5058090"/>
            <a:ext cx="5237011" cy="574189"/>
            <a:chOff x="858353" y="3490414"/>
            <a:chExt cx="5237011" cy="574189"/>
          </a:xfrm>
        </p:grpSpPr>
        <p:sp>
          <p:nvSpPr>
            <p:cNvPr id="19" name="TextBox 18">
              <a:extLst>
                <a:ext uri="{FF2B5EF4-FFF2-40B4-BE49-F238E27FC236}">
                  <a16:creationId xmlns:a16="http://schemas.microsoft.com/office/drawing/2014/main" id="{AC6EDCEA-6C9D-44B6-A3BF-4525BBD07820}"/>
                </a:ext>
              </a:extLst>
            </p:cNvPr>
            <p:cNvSpPr txBox="1"/>
            <p:nvPr/>
          </p:nvSpPr>
          <p:spPr bwMode="gray">
            <a:xfrm>
              <a:off x="858353" y="3933798"/>
              <a:ext cx="399148" cy="130805"/>
            </a:xfrm>
            <a:prstGeom prst="rect">
              <a:avLst/>
            </a:prstGeom>
          </p:spPr>
          <p:txBody>
            <a:bodyPr vert="horz" wrap="none" lIns="0" tIns="0" rIns="0" bIns="0" rtlCol="0">
              <a:spAutoFit/>
            </a:bodyPr>
            <a:lstStyle/>
            <a:p>
              <a:pPr>
                <a:spcBef>
                  <a:spcPts val="600"/>
                </a:spcBef>
                <a:buClr>
                  <a:schemeClr val="accent6"/>
                </a:buClr>
              </a:pPr>
              <a:r>
                <a:rPr lang="en-US" sz="850"/>
                <a:t>n=1,101</a:t>
              </a:r>
            </a:p>
          </p:txBody>
        </p:sp>
        <p:sp>
          <p:nvSpPr>
            <p:cNvPr id="20" name="TextBox 19">
              <a:extLst>
                <a:ext uri="{FF2B5EF4-FFF2-40B4-BE49-F238E27FC236}">
                  <a16:creationId xmlns:a16="http://schemas.microsoft.com/office/drawing/2014/main" id="{B7A78158-C48A-47DA-8395-D5E04469554E}"/>
                </a:ext>
              </a:extLst>
            </p:cNvPr>
            <p:cNvSpPr txBox="1"/>
            <p:nvPr/>
          </p:nvSpPr>
          <p:spPr bwMode="gray">
            <a:xfrm>
              <a:off x="858353" y="3490414"/>
              <a:ext cx="5237011" cy="338554"/>
            </a:xfrm>
            <a:prstGeom prst="rect">
              <a:avLst/>
            </a:prstGeom>
          </p:spPr>
          <p:txBody>
            <a:bodyPr vert="horz" wrap="none" lIns="0" tIns="0" rIns="0" bIns="0" rtlCol="0">
              <a:spAutoFit/>
            </a:bodyPr>
            <a:lstStyle/>
            <a:p>
              <a:pPr>
                <a:spcBef>
                  <a:spcPts val="600"/>
                </a:spcBef>
                <a:buClr>
                  <a:schemeClr val="accent6"/>
                </a:buClr>
              </a:pPr>
              <a:r>
                <a:rPr lang="en-US" sz="1100" b="1"/>
                <a:t>What factors or opportunities would attract you to a new job, even if you liked </a:t>
              </a:r>
              <a:br>
                <a:rPr lang="en-US" sz="1100" b="1"/>
              </a:br>
              <a:r>
                <a:rPr lang="en-US" sz="1100" b="1"/>
                <a:t>your current one? </a:t>
              </a:r>
            </a:p>
          </p:txBody>
        </p:sp>
      </p:grpSp>
      <p:graphicFrame>
        <p:nvGraphicFramePr>
          <p:cNvPr id="21" name="Chart 20">
            <a:extLst>
              <a:ext uri="{FF2B5EF4-FFF2-40B4-BE49-F238E27FC236}">
                <a16:creationId xmlns:a16="http://schemas.microsoft.com/office/drawing/2014/main" id="{091A47B3-F9E2-4C1D-A929-24840F5B169B}"/>
              </a:ext>
            </a:extLst>
          </p:cNvPr>
          <p:cNvGraphicFramePr/>
          <p:nvPr>
            <p:extLst>
              <p:ext uri="{D42A27DB-BD31-4B8C-83A1-F6EECF244321}">
                <p14:modId xmlns:p14="http://schemas.microsoft.com/office/powerpoint/2010/main" val="4029258218"/>
              </p:ext>
            </p:extLst>
          </p:nvPr>
        </p:nvGraphicFramePr>
        <p:xfrm>
          <a:off x="1006927" y="5659809"/>
          <a:ext cx="6014576" cy="1722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072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78A28-036D-457F-9151-B9479EDA50B0}"/>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DA68E678-765E-4354-B0AB-9659AE289B26}"/>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DB608EE3-BEA6-4282-AA0E-7897425F1D90}"/>
              </a:ext>
            </a:extLst>
          </p:cNvPr>
          <p:cNvSpPr>
            <a:spLocks noGrp="1"/>
          </p:cNvSpPr>
          <p:nvPr>
            <p:ph type="body" sz="quarter" idx="28"/>
          </p:nvPr>
        </p:nvSpPr>
        <p:spPr>
          <a:xfrm>
            <a:off x="457200" y="9475044"/>
            <a:ext cx="2615184" cy="76944"/>
          </a:xfrm>
        </p:spPr>
        <p:txBody>
          <a:bodyPr/>
          <a:lstStyle/>
          <a:p>
            <a:endParaRPr lang="en-US"/>
          </a:p>
        </p:txBody>
      </p:sp>
      <p:sp>
        <p:nvSpPr>
          <p:cNvPr id="5" name="Footer Placeholder 4">
            <a:extLst>
              <a:ext uri="{FF2B5EF4-FFF2-40B4-BE49-F238E27FC236}">
                <a16:creationId xmlns:a16="http://schemas.microsoft.com/office/drawing/2014/main" id="{55EB4ECD-71B8-4C0B-AB30-DF370F72A2A5}"/>
              </a:ext>
            </a:extLst>
          </p:cNvPr>
          <p:cNvSpPr>
            <a:spLocks noGrp="1"/>
          </p:cNvSpPr>
          <p:nvPr>
            <p:ph type="ftr" sz="quarter" idx="3"/>
          </p:nvPr>
        </p:nvSpPr>
        <p:spPr/>
        <p:txBody>
          <a:bodyPr/>
          <a:lstStyle/>
          <a:p>
            <a:r>
              <a:rPr lang="en-US"/>
              <a:t>2022 Clinician Survey Data Book</a:t>
            </a:r>
          </a:p>
        </p:txBody>
      </p:sp>
      <p:sp>
        <p:nvSpPr>
          <p:cNvPr id="6" name="Rectangle 5">
            <a:extLst>
              <a:ext uri="{FF2B5EF4-FFF2-40B4-BE49-F238E27FC236}">
                <a16:creationId xmlns:a16="http://schemas.microsoft.com/office/drawing/2014/main" id="{32CAE5A9-0741-40E7-BEF1-AA193C5178E1}"/>
              </a:ext>
            </a:extLst>
          </p:cNvPr>
          <p:cNvSpPr/>
          <p:nvPr/>
        </p:nvSpPr>
        <p:spPr bwMode="gray">
          <a:xfrm>
            <a:off x="-39678" y="866744"/>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30B4FE-99F2-4680-AEE4-A6CB796FF866}"/>
              </a:ext>
            </a:extLst>
          </p:cNvPr>
          <p:cNvSpPr txBox="1"/>
          <p:nvPr/>
        </p:nvSpPr>
        <p:spPr bwMode="gray">
          <a:xfrm>
            <a:off x="913760" y="920642"/>
            <a:ext cx="6393043" cy="169277"/>
          </a:xfrm>
          <a:prstGeom prst="rect">
            <a:avLst/>
          </a:prstGeom>
          <a:noFill/>
        </p:spPr>
        <p:txBody>
          <a:bodyPr wrap="square" lIns="0" tIns="0" rIns="0" bIns="0" rtlCol="0">
            <a:spAutoFit/>
          </a:bodyPr>
          <a:lstStyle/>
          <a:p>
            <a:pPr>
              <a:spcBef>
                <a:spcPts val="500"/>
              </a:spcBef>
              <a:buClr>
                <a:schemeClr val="accent6"/>
              </a:buClr>
            </a:pPr>
            <a:r>
              <a:rPr lang="en-US" sz="1100" b="1"/>
              <a:t>Prioritizing compensation gains in the next role is generationally bimodal.</a:t>
            </a:r>
          </a:p>
        </p:txBody>
      </p:sp>
      <p:grpSp>
        <p:nvGrpSpPr>
          <p:cNvPr id="10" name="Group 9">
            <a:extLst>
              <a:ext uri="{FF2B5EF4-FFF2-40B4-BE49-F238E27FC236}">
                <a16:creationId xmlns:a16="http://schemas.microsoft.com/office/drawing/2014/main" id="{B57C398A-31AF-4E15-B70D-564A99442BB8}"/>
              </a:ext>
            </a:extLst>
          </p:cNvPr>
          <p:cNvGrpSpPr/>
          <p:nvPr/>
        </p:nvGrpSpPr>
        <p:grpSpPr>
          <a:xfrm>
            <a:off x="913760" y="1413068"/>
            <a:ext cx="5988819" cy="555039"/>
            <a:chOff x="913760" y="1393818"/>
            <a:chExt cx="5988819" cy="555039"/>
          </a:xfrm>
        </p:grpSpPr>
        <p:sp>
          <p:nvSpPr>
            <p:cNvPr id="8" name="TextBox 7">
              <a:extLst>
                <a:ext uri="{FF2B5EF4-FFF2-40B4-BE49-F238E27FC236}">
                  <a16:creationId xmlns:a16="http://schemas.microsoft.com/office/drawing/2014/main" id="{D05AAB9D-243A-4F05-88A2-3C826251712F}"/>
                </a:ext>
              </a:extLst>
            </p:cNvPr>
            <p:cNvSpPr txBox="1"/>
            <p:nvPr/>
          </p:nvSpPr>
          <p:spPr bwMode="gray">
            <a:xfrm>
              <a:off x="913760" y="1818052"/>
              <a:ext cx="307777" cy="130805"/>
            </a:xfrm>
            <a:prstGeom prst="rect">
              <a:avLst/>
            </a:prstGeom>
          </p:spPr>
          <p:txBody>
            <a:bodyPr vert="horz" wrap="none" lIns="0" tIns="0" rIns="0" bIns="0" rtlCol="0">
              <a:spAutoFit/>
            </a:bodyPr>
            <a:lstStyle/>
            <a:p>
              <a:pPr>
                <a:spcBef>
                  <a:spcPts val="600"/>
                </a:spcBef>
                <a:buClr>
                  <a:schemeClr val="accent6"/>
                </a:buClr>
              </a:pPr>
              <a:r>
                <a:rPr lang="en-US" sz="850"/>
                <a:t>n=423</a:t>
              </a:r>
            </a:p>
          </p:txBody>
        </p:sp>
        <p:sp>
          <p:nvSpPr>
            <p:cNvPr id="9" name="TextBox 8">
              <a:extLst>
                <a:ext uri="{FF2B5EF4-FFF2-40B4-BE49-F238E27FC236}">
                  <a16:creationId xmlns:a16="http://schemas.microsoft.com/office/drawing/2014/main" id="{8078996D-7450-4A8C-9B2F-D8331C46E7E7}"/>
                </a:ext>
              </a:extLst>
            </p:cNvPr>
            <p:cNvSpPr txBox="1"/>
            <p:nvPr/>
          </p:nvSpPr>
          <p:spPr bwMode="gray">
            <a:xfrm>
              <a:off x="913760" y="1393818"/>
              <a:ext cx="5988819" cy="338554"/>
            </a:xfrm>
            <a:prstGeom prst="rect">
              <a:avLst/>
            </a:prstGeom>
          </p:spPr>
          <p:txBody>
            <a:bodyPr vert="horz" wrap="none" lIns="0" tIns="0" rIns="0" bIns="0" rtlCol="0">
              <a:spAutoFit/>
            </a:bodyPr>
            <a:lstStyle/>
            <a:p>
              <a:pPr>
                <a:spcBef>
                  <a:spcPts val="600"/>
                </a:spcBef>
                <a:buClr>
                  <a:schemeClr val="accent6"/>
                </a:buClr>
              </a:pPr>
              <a:r>
                <a:rPr lang="en-US" sz="1100" b="1"/>
                <a:t>Age groups of clinicians who ranked higher compensation as the main reason for leaving</a:t>
              </a:r>
              <a:br>
                <a:rPr lang="en-US" sz="1100" b="1"/>
              </a:br>
              <a:r>
                <a:rPr lang="en-US" sz="1100" b="1"/>
                <a:t>their current employer </a:t>
              </a:r>
            </a:p>
          </p:txBody>
        </p:sp>
      </p:grpSp>
      <p:sp>
        <p:nvSpPr>
          <p:cNvPr id="17" name="TextBox 16">
            <a:extLst>
              <a:ext uri="{FF2B5EF4-FFF2-40B4-BE49-F238E27FC236}">
                <a16:creationId xmlns:a16="http://schemas.microsoft.com/office/drawing/2014/main" id="{5429CCCF-D9DE-4DFC-8C11-7268F203A89C}"/>
              </a:ext>
            </a:extLst>
          </p:cNvPr>
          <p:cNvSpPr txBox="1"/>
          <p:nvPr/>
        </p:nvSpPr>
        <p:spPr bwMode="gray">
          <a:xfrm>
            <a:off x="913760" y="4932950"/>
            <a:ext cx="6144100" cy="2107949"/>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These findings can be explained by the unique financial priorities and challenges each age cohort may be facing. Early-career staff may desire financial stability to start out their adult lives—for instance, they may be recently out of school and paying off student debt. At the same time, late-career staff are moving towards retirement and likely trying to optimize income while working part or full time.</a:t>
            </a:r>
          </a:p>
          <a:p>
            <a:pPr>
              <a:lnSpc>
                <a:spcPct val="130000"/>
              </a:lnSpc>
              <a:spcBef>
                <a:spcPts val="500"/>
              </a:spcBef>
              <a:buClr>
                <a:schemeClr val="accent6"/>
              </a:buClr>
            </a:pPr>
            <a:r>
              <a:rPr lang="en-US" sz="1000"/>
              <a:t>In a time of increasing cost pressures and rapidly evolving workforce demographics, leaders need to target their financial offerings to attract and retain the talent they want. One way to target offerings to individuals within your workforce is to allow them to choose the benefits that are best for them. </a:t>
            </a:r>
          </a:p>
          <a:p>
            <a:pPr>
              <a:lnSpc>
                <a:spcPct val="130000"/>
              </a:lnSpc>
              <a:spcBef>
                <a:spcPts val="500"/>
              </a:spcBef>
              <a:buClr>
                <a:schemeClr val="accent6"/>
              </a:buClr>
            </a:pPr>
            <a:r>
              <a:rPr lang="en-US" sz="1000"/>
              <a:t>For instance, a 22-year-old CNA working towards becoming an RN would likely appreciate a tuition reimbursement program from their employer. A 67-year-old APRN looking to scale back their hours would likely be more focused on retirement savings matches.</a:t>
            </a:r>
          </a:p>
        </p:txBody>
      </p:sp>
      <p:graphicFrame>
        <p:nvGraphicFramePr>
          <p:cNvPr id="16" name="Chart 15">
            <a:extLst>
              <a:ext uri="{FF2B5EF4-FFF2-40B4-BE49-F238E27FC236}">
                <a16:creationId xmlns:a16="http://schemas.microsoft.com/office/drawing/2014/main" id="{62216C61-EE4F-44BC-AA09-CB75AA2DFBD0}"/>
              </a:ext>
            </a:extLst>
          </p:cNvPr>
          <p:cNvGraphicFramePr/>
          <p:nvPr>
            <p:extLst>
              <p:ext uri="{D42A27DB-BD31-4B8C-83A1-F6EECF244321}">
                <p14:modId xmlns:p14="http://schemas.microsoft.com/office/powerpoint/2010/main" val="1706918934"/>
              </p:ext>
            </p:extLst>
          </p:nvPr>
        </p:nvGraphicFramePr>
        <p:xfrm>
          <a:off x="844549" y="1935949"/>
          <a:ext cx="6238711" cy="3231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49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78A28-036D-457F-9151-B9479EDA50B0}"/>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DA68E678-765E-4354-B0AB-9659AE289B26}"/>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DB608EE3-BEA6-4282-AA0E-7897425F1D90}"/>
              </a:ext>
            </a:extLst>
          </p:cNvPr>
          <p:cNvSpPr>
            <a:spLocks noGrp="1"/>
          </p:cNvSpPr>
          <p:nvPr>
            <p:ph type="body" sz="quarter" idx="28"/>
          </p:nvPr>
        </p:nvSpPr>
        <p:spPr>
          <a:xfrm>
            <a:off x="457200" y="9475044"/>
            <a:ext cx="2615184" cy="76944"/>
          </a:xfrm>
        </p:spPr>
        <p:txBody>
          <a:bodyPr/>
          <a:lstStyle/>
          <a:p>
            <a:endParaRPr lang="en-US"/>
          </a:p>
        </p:txBody>
      </p:sp>
      <p:sp>
        <p:nvSpPr>
          <p:cNvPr id="5" name="Footer Placeholder 4">
            <a:extLst>
              <a:ext uri="{FF2B5EF4-FFF2-40B4-BE49-F238E27FC236}">
                <a16:creationId xmlns:a16="http://schemas.microsoft.com/office/drawing/2014/main" id="{55EB4ECD-71B8-4C0B-AB30-DF370F72A2A5}"/>
              </a:ext>
            </a:extLst>
          </p:cNvPr>
          <p:cNvSpPr>
            <a:spLocks noGrp="1"/>
          </p:cNvSpPr>
          <p:nvPr>
            <p:ph type="ftr" sz="quarter" idx="3"/>
          </p:nvPr>
        </p:nvSpPr>
        <p:spPr/>
        <p:txBody>
          <a:bodyPr/>
          <a:lstStyle/>
          <a:p>
            <a:r>
              <a:rPr lang="en-US"/>
              <a:t>2022 Clinician Survey Data Book</a:t>
            </a:r>
          </a:p>
        </p:txBody>
      </p:sp>
      <p:sp>
        <p:nvSpPr>
          <p:cNvPr id="65" name="TextBox 64">
            <a:extLst>
              <a:ext uri="{FF2B5EF4-FFF2-40B4-BE49-F238E27FC236}">
                <a16:creationId xmlns:a16="http://schemas.microsoft.com/office/drawing/2014/main" id="{9678E98D-E152-439C-ABDC-3E877BFB30B8}"/>
              </a:ext>
            </a:extLst>
          </p:cNvPr>
          <p:cNvSpPr txBox="1"/>
          <p:nvPr/>
        </p:nvSpPr>
        <p:spPr bwMode="gray">
          <a:xfrm>
            <a:off x="932809" y="1591064"/>
            <a:ext cx="6373993" cy="579326"/>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Especially for assistive personnel like CNAs and MAs, benefits can make a huge difference. Lower-paid clinicians may have difficulty affording health coverage, parental or disability leave, or childcare, so getting them from an employer is a huge win. Employers have a lot to gain by upping benefits, not just compensation.</a:t>
            </a:r>
          </a:p>
        </p:txBody>
      </p:sp>
      <p:grpSp>
        <p:nvGrpSpPr>
          <p:cNvPr id="16" name="Group 15">
            <a:extLst>
              <a:ext uri="{FF2B5EF4-FFF2-40B4-BE49-F238E27FC236}">
                <a16:creationId xmlns:a16="http://schemas.microsoft.com/office/drawing/2014/main" id="{8A22819B-2381-4BBA-AC4B-9444AF915742}"/>
              </a:ext>
            </a:extLst>
          </p:cNvPr>
          <p:cNvGrpSpPr/>
          <p:nvPr/>
        </p:nvGrpSpPr>
        <p:grpSpPr>
          <a:xfrm>
            <a:off x="1482288" y="2958225"/>
            <a:ext cx="4807825" cy="1061867"/>
            <a:chOff x="1493465" y="8136167"/>
            <a:chExt cx="4807825" cy="1061867"/>
          </a:xfrm>
        </p:grpSpPr>
        <p:grpSp>
          <p:nvGrpSpPr>
            <p:cNvPr id="14" name="Group 13">
              <a:extLst>
                <a:ext uri="{FF2B5EF4-FFF2-40B4-BE49-F238E27FC236}">
                  <a16:creationId xmlns:a16="http://schemas.microsoft.com/office/drawing/2014/main" id="{2595B36E-8B90-4BB1-A7F8-C26629ADC028}"/>
                </a:ext>
              </a:extLst>
            </p:cNvPr>
            <p:cNvGrpSpPr/>
            <p:nvPr/>
          </p:nvGrpSpPr>
          <p:grpSpPr>
            <a:xfrm>
              <a:off x="1493465" y="8136167"/>
              <a:ext cx="2173660" cy="1061867"/>
              <a:chOff x="2848180" y="8078321"/>
              <a:chExt cx="2173660" cy="1061867"/>
            </a:xfrm>
          </p:grpSpPr>
          <p:sp>
            <p:nvSpPr>
              <p:cNvPr id="70" name="Rectangle 69">
                <a:extLst>
                  <a:ext uri="{FF2B5EF4-FFF2-40B4-BE49-F238E27FC236}">
                    <a16:creationId xmlns:a16="http://schemas.microsoft.com/office/drawing/2014/main" id="{F1C51F3E-A60A-4892-9A11-C04FEA097434}"/>
                  </a:ext>
                </a:extLst>
              </p:cNvPr>
              <p:cNvSpPr/>
              <p:nvPr/>
            </p:nvSpPr>
            <p:spPr>
              <a:xfrm>
                <a:off x="2923101" y="8078321"/>
                <a:ext cx="2098739" cy="630942"/>
              </a:xfrm>
              <a:prstGeom prst="rect">
                <a:avLst/>
              </a:prstGeom>
            </p:spPr>
            <p:txBody>
              <a:bodyPr wrap="square">
                <a:spAutoFit/>
              </a:bodyPr>
              <a:lstStyle/>
              <a:p>
                <a:pPr algn="ctr"/>
                <a:r>
                  <a:rPr lang="en-US" sz="3500">
                    <a:solidFill>
                      <a:schemeClr val="accent6"/>
                    </a:solidFill>
                    <a:latin typeface="+mj-lt"/>
                  </a:rPr>
                  <a:t>&gt;40%</a:t>
                </a:r>
              </a:p>
            </p:txBody>
          </p:sp>
          <p:sp>
            <p:nvSpPr>
              <p:cNvPr id="71" name="Text Placeholder">
                <a:extLst>
                  <a:ext uri="{FF2B5EF4-FFF2-40B4-BE49-F238E27FC236}">
                    <a16:creationId xmlns:a16="http://schemas.microsoft.com/office/drawing/2014/main" id="{E7753E04-A087-4C50-A944-125BDE2095AF}"/>
                  </a:ext>
                </a:extLst>
              </p:cNvPr>
              <p:cNvSpPr txBox="1">
                <a:spLocks/>
              </p:cNvSpPr>
              <p:nvPr/>
            </p:nvSpPr>
            <p:spPr bwMode="gray">
              <a:xfrm>
                <a:off x="2848181" y="8832411"/>
                <a:ext cx="2087368" cy="307777"/>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00"/>
                  <a:t>of </a:t>
                </a:r>
                <a:r>
                  <a:rPr lang="en-US" sz="1000" b="1"/>
                  <a:t>CNAs </a:t>
                </a:r>
                <a:r>
                  <a:rPr lang="en-US" sz="1000"/>
                  <a:t>said </a:t>
                </a:r>
                <a:r>
                  <a:rPr lang="en-US" sz="1000" b="1"/>
                  <a:t>benefits </a:t>
                </a:r>
                <a:r>
                  <a:rPr lang="en-US" sz="1000"/>
                  <a:t>are what they </a:t>
                </a:r>
                <a:r>
                  <a:rPr lang="en-US" sz="1000" b="1"/>
                  <a:t>valued most </a:t>
                </a:r>
                <a:r>
                  <a:rPr lang="en-US" sz="1000"/>
                  <a:t>in their current role</a:t>
                </a:r>
              </a:p>
            </p:txBody>
          </p:sp>
          <p:cxnSp>
            <p:nvCxnSpPr>
              <p:cNvPr id="72" name="Straight Connector 71">
                <a:extLst>
                  <a:ext uri="{FF2B5EF4-FFF2-40B4-BE49-F238E27FC236}">
                    <a16:creationId xmlns:a16="http://schemas.microsoft.com/office/drawing/2014/main" id="{206B6D7E-0932-4324-9481-3076681A7F91}"/>
                  </a:ext>
                </a:extLst>
              </p:cNvPr>
              <p:cNvCxnSpPr>
                <a:cxnSpLocks/>
              </p:cNvCxnSpPr>
              <p:nvPr/>
            </p:nvCxnSpPr>
            <p:spPr bwMode="gray">
              <a:xfrm>
                <a:off x="2848180" y="8729904"/>
                <a:ext cx="208737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535422A-A3E8-42D8-950E-FC06F27941F1}"/>
                </a:ext>
              </a:extLst>
            </p:cNvPr>
            <p:cNvGrpSpPr/>
            <p:nvPr/>
          </p:nvGrpSpPr>
          <p:grpSpPr>
            <a:xfrm>
              <a:off x="3944353" y="8136167"/>
              <a:ext cx="2356937" cy="1061867"/>
              <a:chOff x="5365870" y="8178459"/>
              <a:chExt cx="2356937" cy="1061867"/>
            </a:xfrm>
          </p:grpSpPr>
          <p:sp>
            <p:nvSpPr>
              <p:cNvPr id="73" name="Rectangle 72">
                <a:extLst>
                  <a:ext uri="{FF2B5EF4-FFF2-40B4-BE49-F238E27FC236}">
                    <a16:creationId xmlns:a16="http://schemas.microsoft.com/office/drawing/2014/main" id="{A81AE264-4F33-48B3-A10E-AB32AB220C17}"/>
                  </a:ext>
                </a:extLst>
              </p:cNvPr>
              <p:cNvSpPr/>
              <p:nvPr/>
            </p:nvSpPr>
            <p:spPr>
              <a:xfrm>
                <a:off x="5440791" y="8178459"/>
                <a:ext cx="2098739" cy="630942"/>
              </a:xfrm>
              <a:prstGeom prst="rect">
                <a:avLst/>
              </a:prstGeom>
            </p:spPr>
            <p:txBody>
              <a:bodyPr wrap="square">
                <a:spAutoFit/>
              </a:bodyPr>
              <a:lstStyle/>
              <a:p>
                <a:pPr algn="ctr"/>
                <a:r>
                  <a:rPr lang="en-US" sz="3500">
                    <a:solidFill>
                      <a:schemeClr val="accent6"/>
                    </a:solidFill>
                    <a:latin typeface="+mj-lt"/>
                  </a:rPr>
                  <a:t>&gt;25%</a:t>
                </a:r>
              </a:p>
            </p:txBody>
          </p:sp>
          <p:sp>
            <p:nvSpPr>
              <p:cNvPr id="74" name="Text Placeholder">
                <a:extLst>
                  <a:ext uri="{FF2B5EF4-FFF2-40B4-BE49-F238E27FC236}">
                    <a16:creationId xmlns:a16="http://schemas.microsoft.com/office/drawing/2014/main" id="{EDF1C562-6196-4691-B103-F428496D04FC}"/>
                  </a:ext>
                </a:extLst>
              </p:cNvPr>
              <p:cNvSpPr txBox="1">
                <a:spLocks/>
              </p:cNvSpPr>
              <p:nvPr/>
            </p:nvSpPr>
            <p:spPr bwMode="gray">
              <a:xfrm>
                <a:off x="5365871" y="8932549"/>
                <a:ext cx="2356936" cy="307777"/>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00"/>
                  <a:t>of </a:t>
                </a:r>
                <a:r>
                  <a:rPr lang="en-US" sz="1000" b="1"/>
                  <a:t>LPNs </a:t>
                </a:r>
                <a:r>
                  <a:rPr lang="en-US" sz="1000"/>
                  <a:t>and</a:t>
                </a:r>
                <a:r>
                  <a:rPr lang="en-US" sz="1000" b="1"/>
                  <a:t> MAs </a:t>
                </a:r>
                <a:r>
                  <a:rPr lang="en-US" sz="1000"/>
                  <a:t>said </a:t>
                </a:r>
                <a:r>
                  <a:rPr lang="en-US" sz="1000" b="1"/>
                  <a:t>benefits </a:t>
                </a:r>
                <a:r>
                  <a:rPr lang="en-US" sz="1000"/>
                  <a:t>are what they </a:t>
                </a:r>
                <a:r>
                  <a:rPr lang="en-US" sz="1000" b="1"/>
                  <a:t>valued most </a:t>
                </a:r>
                <a:r>
                  <a:rPr lang="en-US" sz="1000"/>
                  <a:t>in their current role</a:t>
                </a:r>
              </a:p>
            </p:txBody>
          </p:sp>
          <p:cxnSp>
            <p:nvCxnSpPr>
              <p:cNvPr id="75" name="Straight Connector 74">
                <a:extLst>
                  <a:ext uri="{FF2B5EF4-FFF2-40B4-BE49-F238E27FC236}">
                    <a16:creationId xmlns:a16="http://schemas.microsoft.com/office/drawing/2014/main" id="{4830A129-0C88-4E16-8950-2EAB99AC3CE4}"/>
                  </a:ext>
                </a:extLst>
              </p:cNvPr>
              <p:cNvCxnSpPr>
                <a:cxnSpLocks/>
              </p:cNvCxnSpPr>
              <p:nvPr/>
            </p:nvCxnSpPr>
            <p:spPr bwMode="gray">
              <a:xfrm>
                <a:off x="5365870" y="8830042"/>
                <a:ext cx="208737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D3F58B41-C446-48EC-9A44-2A179355379F}"/>
              </a:ext>
            </a:extLst>
          </p:cNvPr>
          <p:cNvGrpSpPr/>
          <p:nvPr/>
        </p:nvGrpSpPr>
        <p:grpSpPr>
          <a:xfrm>
            <a:off x="932810" y="2403741"/>
            <a:ext cx="3036088" cy="383589"/>
            <a:chOff x="858353" y="3490414"/>
            <a:chExt cx="3036088" cy="383589"/>
          </a:xfrm>
        </p:grpSpPr>
        <p:sp>
          <p:nvSpPr>
            <p:cNvPr id="80" name="TextBox 79">
              <a:extLst>
                <a:ext uri="{FF2B5EF4-FFF2-40B4-BE49-F238E27FC236}">
                  <a16:creationId xmlns:a16="http://schemas.microsoft.com/office/drawing/2014/main" id="{5A4EF850-4F09-4714-A99F-BCE93FF463B8}"/>
                </a:ext>
              </a:extLst>
            </p:cNvPr>
            <p:cNvSpPr txBox="1"/>
            <p:nvPr/>
          </p:nvSpPr>
          <p:spPr bwMode="gray">
            <a:xfrm>
              <a:off x="858353" y="3743198"/>
              <a:ext cx="307777" cy="130805"/>
            </a:xfrm>
            <a:prstGeom prst="rect">
              <a:avLst/>
            </a:prstGeom>
          </p:spPr>
          <p:txBody>
            <a:bodyPr vert="horz" wrap="none" lIns="0" tIns="0" rIns="0" bIns="0" rtlCol="0">
              <a:spAutoFit/>
            </a:bodyPr>
            <a:lstStyle/>
            <a:p>
              <a:pPr>
                <a:spcBef>
                  <a:spcPts val="600"/>
                </a:spcBef>
                <a:buClr>
                  <a:schemeClr val="accent6"/>
                </a:buClr>
              </a:pPr>
              <a:r>
                <a:rPr lang="en-US" sz="850"/>
                <a:t>n=936</a:t>
              </a:r>
            </a:p>
          </p:txBody>
        </p:sp>
        <p:sp>
          <p:nvSpPr>
            <p:cNvPr id="81" name="TextBox 80">
              <a:extLst>
                <a:ext uri="{FF2B5EF4-FFF2-40B4-BE49-F238E27FC236}">
                  <a16:creationId xmlns:a16="http://schemas.microsoft.com/office/drawing/2014/main" id="{85064F90-E171-4D6F-9ADF-A609ACABA82F}"/>
                </a:ext>
              </a:extLst>
            </p:cNvPr>
            <p:cNvSpPr txBox="1"/>
            <p:nvPr/>
          </p:nvSpPr>
          <p:spPr bwMode="gray">
            <a:xfrm>
              <a:off x="858353" y="3490414"/>
              <a:ext cx="3036088" cy="169277"/>
            </a:xfrm>
            <a:prstGeom prst="rect">
              <a:avLst/>
            </a:prstGeom>
          </p:spPr>
          <p:txBody>
            <a:bodyPr vert="horz" wrap="none" lIns="0" tIns="0" rIns="0" bIns="0" rtlCol="0">
              <a:spAutoFit/>
            </a:bodyPr>
            <a:lstStyle/>
            <a:p>
              <a:pPr>
                <a:spcBef>
                  <a:spcPts val="600"/>
                </a:spcBef>
                <a:buClr>
                  <a:schemeClr val="accent6"/>
                </a:buClr>
              </a:pPr>
              <a:r>
                <a:rPr lang="en-US" sz="1100" b="1"/>
                <a:t>What do you value most in your current role?</a:t>
              </a:r>
            </a:p>
          </p:txBody>
        </p:sp>
      </p:grpSp>
      <p:grpSp>
        <p:nvGrpSpPr>
          <p:cNvPr id="60" name="Group 59">
            <a:extLst>
              <a:ext uri="{FF2B5EF4-FFF2-40B4-BE49-F238E27FC236}">
                <a16:creationId xmlns:a16="http://schemas.microsoft.com/office/drawing/2014/main" id="{77EE823F-1C74-4597-B682-DDD190E6F9EE}"/>
              </a:ext>
            </a:extLst>
          </p:cNvPr>
          <p:cNvGrpSpPr/>
          <p:nvPr/>
        </p:nvGrpSpPr>
        <p:grpSpPr>
          <a:xfrm>
            <a:off x="-39678" y="883859"/>
            <a:ext cx="8040678" cy="473853"/>
            <a:chOff x="-25400" y="3889830"/>
            <a:chExt cx="8040678" cy="473853"/>
          </a:xfrm>
        </p:grpSpPr>
        <p:sp>
          <p:nvSpPr>
            <p:cNvPr id="61" name="Rectangle 60">
              <a:extLst>
                <a:ext uri="{FF2B5EF4-FFF2-40B4-BE49-F238E27FC236}">
                  <a16:creationId xmlns:a16="http://schemas.microsoft.com/office/drawing/2014/main" id="{3BDEB670-F32E-42F1-AE65-01D5F64F4189}"/>
                </a:ext>
              </a:extLst>
            </p:cNvPr>
            <p:cNvSpPr/>
            <p:nvPr/>
          </p:nvSpPr>
          <p:spPr bwMode="gray">
            <a:xfrm>
              <a:off x="-25400" y="3889830"/>
              <a:ext cx="8040678" cy="47385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6F5E2ECF-CD92-40DE-90D4-F715868E1CBD}"/>
                </a:ext>
              </a:extLst>
            </p:cNvPr>
            <p:cNvSpPr txBox="1"/>
            <p:nvPr/>
          </p:nvSpPr>
          <p:spPr bwMode="gray">
            <a:xfrm>
              <a:off x="928707" y="3957479"/>
              <a:ext cx="6296025" cy="338554"/>
            </a:xfrm>
            <a:prstGeom prst="rect">
              <a:avLst/>
            </a:prstGeom>
          </p:spPr>
          <p:txBody>
            <a:bodyPr vert="horz" wrap="square" lIns="0" tIns="0" rIns="0" bIns="0" rtlCol="0">
              <a:spAutoFit/>
            </a:bodyPr>
            <a:lstStyle/>
            <a:p>
              <a:pPr>
                <a:spcBef>
                  <a:spcPts val="500"/>
                </a:spcBef>
                <a:buClr>
                  <a:schemeClr val="accent6"/>
                </a:buClr>
              </a:pPr>
              <a:r>
                <a:rPr lang="en-US" sz="1100" b="1"/>
                <a:t>Benefits hold tremendous value when they are provided to clinicians who aren’t always</a:t>
              </a:r>
              <a:br>
                <a:rPr lang="en-US" sz="1100" b="1"/>
              </a:br>
              <a:r>
                <a:rPr lang="en-US" sz="1100" b="1"/>
                <a:t>guaranteed them.</a:t>
              </a:r>
            </a:p>
          </p:txBody>
        </p:sp>
      </p:grpSp>
    </p:spTree>
    <p:extLst>
      <p:ext uri="{BB962C8B-B14F-4D97-AF65-F5344CB8AC3E}">
        <p14:creationId xmlns:p14="http://schemas.microsoft.com/office/powerpoint/2010/main" val="278500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F36E7E6-CCE1-4147-81CD-BE18DD359C2D}"/>
              </a:ext>
            </a:extLst>
          </p:cNvPr>
          <p:cNvSpPr/>
          <p:nvPr/>
        </p:nvSpPr>
        <p:spPr bwMode="gray">
          <a:xfrm>
            <a:off x="-211128" y="887318"/>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3996F5-8277-453C-AD68-C1BF1EE669A3}"/>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F22B5EB0-1229-41A1-A853-6E7AB8DEE26A}"/>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172D5CF8-B1A4-4F06-802C-11D589D85D7A}"/>
              </a:ext>
            </a:extLst>
          </p:cNvPr>
          <p:cNvSpPr>
            <a:spLocks noGrp="1"/>
          </p:cNvSpPr>
          <p:nvPr>
            <p:ph type="ftr" sz="quarter" idx="3"/>
          </p:nvPr>
        </p:nvSpPr>
        <p:spPr/>
        <p:txBody>
          <a:bodyPr/>
          <a:lstStyle/>
          <a:p>
            <a:r>
              <a:rPr lang="en-US"/>
              <a:t>2022 Clinician Survey Data Book</a:t>
            </a:r>
          </a:p>
        </p:txBody>
      </p:sp>
      <p:sp>
        <p:nvSpPr>
          <p:cNvPr id="7" name="TextBox 6">
            <a:extLst>
              <a:ext uri="{FF2B5EF4-FFF2-40B4-BE49-F238E27FC236}">
                <a16:creationId xmlns:a16="http://schemas.microsoft.com/office/drawing/2014/main" id="{9CE80ECA-C544-49F1-BF4E-E4DBC2CAC146}"/>
              </a:ext>
            </a:extLst>
          </p:cNvPr>
          <p:cNvSpPr txBox="1"/>
          <p:nvPr/>
        </p:nvSpPr>
        <p:spPr bwMode="gray">
          <a:xfrm>
            <a:off x="934553" y="941216"/>
            <a:ext cx="3977051" cy="169277"/>
          </a:xfrm>
          <a:prstGeom prst="rect">
            <a:avLst/>
          </a:prstGeom>
          <a:noFill/>
        </p:spPr>
        <p:txBody>
          <a:bodyPr wrap="none" lIns="0" tIns="0" rIns="0" bIns="0" rtlCol="0">
            <a:spAutoFit/>
          </a:bodyPr>
          <a:lstStyle/>
          <a:p>
            <a:pPr>
              <a:spcBef>
                <a:spcPts val="500"/>
              </a:spcBef>
              <a:buClr>
                <a:schemeClr val="accent6"/>
              </a:buClr>
            </a:pPr>
            <a:r>
              <a:rPr lang="en-US" sz="1100" b="1"/>
              <a:t>Scheduling autonomy reigns supreme among all clinicians.</a:t>
            </a:r>
          </a:p>
        </p:txBody>
      </p:sp>
      <p:grpSp>
        <p:nvGrpSpPr>
          <p:cNvPr id="31" name="Group 30">
            <a:extLst>
              <a:ext uri="{FF2B5EF4-FFF2-40B4-BE49-F238E27FC236}">
                <a16:creationId xmlns:a16="http://schemas.microsoft.com/office/drawing/2014/main" id="{C3C44FF4-0FDA-480E-987E-462FFAEF288B}"/>
              </a:ext>
            </a:extLst>
          </p:cNvPr>
          <p:cNvGrpSpPr/>
          <p:nvPr/>
        </p:nvGrpSpPr>
        <p:grpSpPr>
          <a:xfrm>
            <a:off x="934553" y="1560185"/>
            <a:ext cx="3587521" cy="383589"/>
            <a:chOff x="915503" y="3490414"/>
            <a:chExt cx="3587521" cy="383589"/>
          </a:xfrm>
        </p:grpSpPr>
        <p:sp>
          <p:nvSpPr>
            <p:cNvPr id="8" name="TextBox 7">
              <a:extLst>
                <a:ext uri="{FF2B5EF4-FFF2-40B4-BE49-F238E27FC236}">
                  <a16:creationId xmlns:a16="http://schemas.microsoft.com/office/drawing/2014/main" id="{0B0DB5FC-16AC-4021-8768-418693F9DFF8}"/>
                </a:ext>
              </a:extLst>
            </p:cNvPr>
            <p:cNvSpPr txBox="1"/>
            <p:nvPr/>
          </p:nvSpPr>
          <p:spPr bwMode="gray">
            <a:xfrm>
              <a:off x="915503" y="3743198"/>
              <a:ext cx="307777" cy="130805"/>
            </a:xfrm>
            <a:prstGeom prst="rect">
              <a:avLst/>
            </a:prstGeom>
          </p:spPr>
          <p:txBody>
            <a:bodyPr vert="horz" wrap="none" lIns="0" tIns="0" rIns="0" bIns="0" rtlCol="0">
              <a:spAutoFit/>
            </a:bodyPr>
            <a:lstStyle/>
            <a:p>
              <a:pPr>
                <a:spcBef>
                  <a:spcPts val="600"/>
                </a:spcBef>
                <a:buClr>
                  <a:schemeClr val="accent6"/>
                </a:buClr>
              </a:pPr>
              <a:r>
                <a:rPr lang="en-US" sz="850"/>
                <a:t>n=476</a:t>
              </a:r>
            </a:p>
          </p:txBody>
        </p:sp>
        <p:sp>
          <p:nvSpPr>
            <p:cNvPr id="10" name="TextBox 9">
              <a:extLst>
                <a:ext uri="{FF2B5EF4-FFF2-40B4-BE49-F238E27FC236}">
                  <a16:creationId xmlns:a16="http://schemas.microsoft.com/office/drawing/2014/main" id="{0D585A3B-176E-45CB-9E2E-7C1F8784D5E3}"/>
                </a:ext>
              </a:extLst>
            </p:cNvPr>
            <p:cNvSpPr txBox="1"/>
            <p:nvPr/>
          </p:nvSpPr>
          <p:spPr bwMode="gray">
            <a:xfrm>
              <a:off x="915503" y="3490414"/>
              <a:ext cx="3587521" cy="169277"/>
            </a:xfrm>
            <a:prstGeom prst="rect">
              <a:avLst/>
            </a:prstGeom>
          </p:spPr>
          <p:txBody>
            <a:bodyPr vert="horz" wrap="none" lIns="0" tIns="0" rIns="0" bIns="0" rtlCol="0">
              <a:spAutoFit/>
            </a:bodyPr>
            <a:lstStyle/>
            <a:p>
              <a:pPr>
                <a:spcBef>
                  <a:spcPts val="600"/>
                </a:spcBef>
                <a:buClr>
                  <a:schemeClr val="accent6"/>
                </a:buClr>
              </a:pPr>
              <a:r>
                <a:rPr lang="en-US" sz="1100" b="1"/>
                <a:t>What aspects of flexibility are most important to you?</a:t>
              </a:r>
            </a:p>
          </p:txBody>
        </p:sp>
      </p:grpSp>
      <p:grpSp>
        <p:nvGrpSpPr>
          <p:cNvPr id="53" name="Group 52">
            <a:extLst>
              <a:ext uri="{FF2B5EF4-FFF2-40B4-BE49-F238E27FC236}">
                <a16:creationId xmlns:a16="http://schemas.microsoft.com/office/drawing/2014/main" id="{E0EE6FCC-7106-43CF-9A55-EC857C57013E}"/>
              </a:ext>
            </a:extLst>
          </p:cNvPr>
          <p:cNvGrpSpPr/>
          <p:nvPr/>
        </p:nvGrpSpPr>
        <p:grpSpPr>
          <a:xfrm>
            <a:off x="1362829" y="2339568"/>
            <a:ext cx="5046743" cy="3916217"/>
            <a:chOff x="1965161" y="4212537"/>
            <a:chExt cx="5046743" cy="3916217"/>
          </a:xfrm>
        </p:grpSpPr>
        <p:grpSp>
          <p:nvGrpSpPr>
            <p:cNvPr id="13" name="Group 12">
              <a:extLst>
                <a:ext uri="{FF2B5EF4-FFF2-40B4-BE49-F238E27FC236}">
                  <a16:creationId xmlns:a16="http://schemas.microsoft.com/office/drawing/2014/main" id="{5636CA58-3C52-4A70-AA3D-03DFF9280D53}"/>
                </a:ext>
              </a:extLst>
            </p:cNvPr>
            <p:cNvGrpSpPr/>
            <p:nvPr/>
          </p:nvGrpSpPr>
          <p:grpSpPr>
            <a:xfrm>
              <a:off x="1965161" y="4212537"/>
              <a:ext cx="4457183" cy="685776"/>
              <a:chOff x="1965161" y="4212537"/>
              <a:chExt cx="4457183" cy="685776"/>
            </a:xfrm>
          </p:grpSpPr>
          <p:sp>
            <p:nvSpPr>
              <p:cNvPr id="22" name="TextBox 21">
                <a:extLst>
                  <a:ext uri="{FF2B5EF4-FFF2-40B4-BE49-F238E27FC236}">
                    <a16:creationId xmlns:a16="http://schemas.microsoft.com/office/drawing/2014/main" id="{6A657D46-3E74-4943-B571-B6B3DD7F637C}"/>
                  </a:ext>
                </a:extLst>
              </p:cNvPr>
              <p:cNvSpPr txBox="1"/>
              <p:nvPr/>
            </p:nvSpPr>
            <p:spPr bwMode="gray">
              <a:xfrm>
                <a:off x="3328539" y="4478481"/>
                <a:ext cx="3093805" cy="153888"/>
              </a:xfrm>
              <a:prstGeom prst="rect">
                <a:avLst/>
              </a:prstGeom>
              <a:noFill/>
            </p:spPr>
            <p:txBody>
              <a:bodyPr wrap="square" lIns="0" tIns="0" rIns="0" bIns="0" rtlCol="0">
                <a:spAutoFit/>
              </a:bodyPr>
              <a:lstStyle/>
              <a:p>
                <a:r>
                  <a:rPr lang="en-US" sz="1000" dirty="0"/>
                  <a:t>Ability to set my own schedule</a:t>
                </a:r>
              </a:p>
            </p:txBody>
          </p:sp>
          <p:grpSp>
            <p:nvGrpSpPr>
              <p:cNvPr id="23" name="Group 22">
                <a:extLst>
                  <a:ext uri="{FF2B5EF4-FFF2-40B4-BE49-F238E27FC236}">
                    <a16:creationId xmlns:a16="http://schemas.microsoft.com/office/drawing/2014/main" id="{91AB52EA-13F8-4C48-9424-1601B4509B1F}"/>
                  </a:ext>
                </a:extLst>
              </p:cNvPr>
              <p:cNvGrpSpPr/>
              <p:nvPr/>
            </p:nvGrpSpPr>
            <p:grpSpPr>
              <a:xfrm>
                <a:off x="2500980" y="4212537"/>
                <a:ext cx="685776" cy="685776"/>
                <a:chOff x="1245452" y="3398164"/>
                <a:chExt cx="822960" cy="822960"/>
              </a:xfrm>
            </p:grpSpPr>
            <p:sp>
              <p:nvSpPr>
                <p:cNvPr id="25" name="Oval 24">
                  <a:extLst>
                    <a:ext uri="{FF2B5EF4-FFF2-40B4-BE49-F238E27FC236}">
                      <a16:creationId xmlns:a16="http://schemas.microsoft.com/office/drawing/2014/main" id="{C9FB6164-8219-4039-91D2-9991B8FC886E}"/>
                    </a:ext>
                  </a:extLst>
                </p:cNvPr>
                <p:cNvSpPr/>
                <p:nvPr/>
              </p:nvSpPr>
              <p:spPr bwMode="gray">
                <a:xfrm>
                  <a:off x="1245452" y="3398164"/>
                  <a:ext cx="822960" cy="822960"/>
                </a:xfrm>
                <a:prstGeom prst="ellipse">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rgbClr val="4F5861"/>
                    </a:solidFill>
                  </a:endParaRPr>
                </a:p>
              </p:txBody>
            </p:sp>
            <p:pic>
              <p:nvPicPr>
                <p:cNvPr id="26" name="Picture 25">
                  <a:extLst>
                    <a:ext uri="{FF2B5EF4-FFF2-40B4-BE49-F238E27FC236}">
                      <a16:creationId xmlns:a16="http://schemas.microsoft.com/office/drawing/2014/main" id="{9F6394E1-B44B-46F2-BF05-041F47554C61}"/>
                    </a:ext>
                  </a:extLst>
                </p:cNvPr>
                <p:cNvPicPr>
                  <a:picLocks/>
                </p:cNvPicPr>
                <p:nvPr/>
              </p:nvPicPr>
              <p:blipFill>
                <a:blip r:embed="rId2">
                  <a:extLst>
                    <a:ext uri="{28A0092B-C50C-407E-A947-70E740481C1C}">
                      <a14:useLocalDpi xmlns:a14="http://schemas.microsoft.com/office/drawing/2010/main" val="0"/>
                    </a:ext>
                  </a:extLst>
                </a:blip>
                <a:srcRect/>
                <a:stretch/>
              </p:blipFill>
              <p:spPr bwMode="gray">
                <a:xfrm>
                  <a:off x="1461057" y="3594095"/>
                  <a:ext cx="400305" cy="431098"/>
                </a:xfrm>
                <a:prstGeom prst="rect">
                  <a:avLst/>
                </a:prstGeom>
              </p:spPr>
            </p:pic>
          </p:grpSp>
          <p:sp>
            <p:nvSpPr>
              <p:cNvPr id="24" name="TextBox 23">
                <a:extLst>
                  <a:ext uri="{FF2B5EF4-FFF2-40B4-BE49-F238E27FC236}">
                    <a16:creationId xmlns:a16="http://schemas.microsoft.com/office/drawing/2014/main" id="{CBE713DA-1EFB-44F2-8CAD-D73ADB7F3AC7}"/>
                  </a:ext>
                </a:extLst>
              </p:cNvPr>
              <p:cNvSpPr txBox="1"/>
              <p:nvPr/>
            </p:nvSpPr>
            <p:spPr bwMode="gray">
              <a:xfrm>
                <a:off x="1965161" y="4278426"/>
                <a:ext cx="230832" cy="553998"/>
              </a:xfrm>
              <a:prstGeom prst="rect">
                <a:avLst/>
              </a:prstGeom>
              <a:noFill/>
            </p:spPr>
            <p:txBody>
              <a:bodyPr wrap="none" lIns="0" tIns="0" rIns="0" bIns="0" rtlCol="0">
                <a:spAutoFit/>
              </a:bodyPr>
              <a:lstStyle/>
              <a:p>
                <a:r>
                  <a:rPr lang="en-US" sz="3500">
                    <a:solidFill>
                      <a:schemeClr val="accent6"/>
                    </a:solidFill>
                    <a:latin typeface="+mj-lt"/>
                  </a:rPr>
                  <a:t>1</a:t>
                </a:r>
              </a:p>
            </p:txBody>
          </p:sp>
        </p:grpSp>
        <p:grpSp>
          <p:nvGrpSpPr>
            <p:cNvPr id="15" name="Group 14">
              <a:extLst>
                <a:ext uri="{FF2B5EF4-FFF2-40B4-BE49-F238E27FC236}">
                  <a16:creationId xmlns:a16="http://schemas.microsoft.com/office/drawing/2014/main" id="{E4522B7C-5DD3-41EB-81CC-E814AF698103}"/>
                </a:ext>
              </a:extLst>
            </p:cNvPr>
            <p:cNvGrpSpPr/>
            <p:nvPr/>
          </p:nvGrpSpPr>
          <p:grpSpPr>
            <a:xfrm>
              <a:off x="1965161" y="5020147"/>
              <a:ext cx="5032539" cy="685776"/>
              <a:chOff x="1965161" y="5020147"/>
              <a:chExt cx="5032539" cy="685776"/>
            </a:xfrm>
          </p:grpSpPr>
          <p:sp>
            <p:nvSpPr>
              <p:cNvPr id="28" name="TextBox 27">
                <a:extLst>
                  <a:ext uri="{FF2B5EF4-FFF2-40B4-BE49-F238E27FC236}">
                    <a16:creationId xmlns:a16="http://schemas.microsoft.com/office/drawing/2014/main" id="{A8013E96-DE09-4F82-A0D5-1ED822716C59}"/>
                  </a:ext>
                </a:extLst>
              </p:cNvPr>
              <p:cNvSpPr txBox="1"/>
              <p:nvPr/>
            </p:nvSpPr>
            <p:spPr bwMode="gray">
              <a:xfrm>
                <a:off x="3328539" y="5286091"/>
                <a:ext cx="3669161" cy="153888"/>
              </a:xfrm>
              <a:prstGeom prst="rect">
                <a:avLst/>
              </a:prstGeom>
              <a:noFill/>
            </p:spPr>
            <p:txBody>
              <a:bodyPr wrap="square" lIns="0" tIns="0" rIns="0" bIns="0" rtlCol="0">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lang="en-US" sz="1000"/>
                  <a:t>No weekend work requirements</a:t>
                </a:r>
              </a:p>
            </p:txBody>
          </p:sp>
          <p:grpSp>
            <p:nvGrpSpPr>
              <p:cNvPr id="29" name="Group 28">
                <a:extLst>
                  <a:ext uri="{FF2B5EF4-FFF2-40B4-BE49-F238E27FC236}">
                    <a16:creationId xmlns:a16="http://schemas.microsoft.com/office/drawing/2014/main" id="{D4BDDAD6-6464-4A2B-90A0-15691F7152EF}"/>
                  </a:ext>
                </a:extLst>
              </p:cNvPr>
              <p:cNvGrpSpPr/>
              <p:nvPr/>
            </p:nvGrpSpPr>
            <p:grpSpPr>
              <a:xfrm>
                <a:off x="2500980" y="5020147"/>
                <a:ext cx="685776" cy="685776"/>
                <a:chOff x="3351715" y="3406318"/>
                <a:chExt cx="822960" cy="822960"/>
              </a:xfrm>
            </p:grpSpPr>
            <p:sp>
              <p:nvSpPr>
                <p:cNvPr id="33" name="Oval 32">
                  <a:extLst>
                    <a:ext uri="{FF2B5EF4-FFF2-40B4-BE49-F238E27FC236}">
                      <a16:creationId xmlns:a16="http://schemas.microsoft.com/office/drawing/2014/main" id="{3640625F-A499-4F3E-AFB1-740C725D7CA5}"/>
                    </a:ext>
                  </a:extLst>
                </p:cNvPr>
                <p:cNvSpPr/>
                <p:nvPr/>
              </p:nvSpPr>
              <p:spPr bwMode="gray">
                <a:xfrm>
                  <a:off x="3351715" y="3406318"/>
                  <a:ext cx="822960" cy="822960"/>
                </a:xfrm>
                <a:prstGeom prst="ellipse">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rgbClr val="4F5861"/>
                    </a:solidFill>
                  </a:endParaRPr>
                </a:p>
              </p:txBody>
            </p:sp>
            <p:pic>
              <p:nvPicPr>
                <p:cNvPr id="34" name="Picture 33">
                  <a:extLst>
                    <a:ext uri="{FF2B5EF4-FFF2-40B4-BE49-F238E27FC236}">
                      <a16:creationId xmlns:a16="http://schemas.microsoft.com/office/drawing/2014/main" id="{06505EC5-E785-45A4-8811-5DA102160F7A}"/>
                    </a:ext>
                  </a:extLst>
                </p:cNvPr>
                <p:cNvPicPr>
                  <a:picLocks/>
                </p:cNvPicPr>
                <p:nvPr/>
              </p:nvPicPr>
              <p:blipFill>
                <a:blip r:embed="rId3">
                  <a:extLst>
                    <a:ext uri="{28A0092B-C50C-407E-A947-70E740481C1C}">
                      <a14:useLocalDpi xmlns:a14="http://schemas.microsoft.com/office/drawing/2010/main" val="0"/>
                    </a:ext>
                  </a:extLst>
                </a:blip>
                <a:srcRect/>
                <a:stretch/>
              </p:blipFill>
              <p:spPr bwMode="gray">
                <a:xfrm>
                  <a:off x="3534253" y="3600204"/>
                  <a:ext cx="457882" cy="449884"/>
                </a:xfrm>
                <a:prstGeom prst="rect">
                  <a:avLst/>
                </a:prstGeom>
              </p:spPr>
            </p:pic>
          </p:grpSp>
          <p:sp>
            <p:nvSpPr>
              <p:cNvPr id="30" name="TextBox 29">
                <a:extLst>
                  <a:ext uri="{FF2B5EF4-FFF2-40B4-BE49-F238E27FC236}">
                    <a16:creationId xmlns:a16="http://schemas.microsoft.com/office/drawing/2014/main" id="{5562A3F6-9EEB-497B-B6F1-2E90C6A6C04C}"/>
                  </a:ext>
                </a:extLst>
              </p:cNvPr>
              <p:cNvSpPr txBox="1"/>
              <p:nvPr/>
            </p:nvSpPr>
            <p:spPr bwMode="gray">
              <a:xfrm>
                <a:off x="1965161" y="5086036"/>
                <a:ext cx="230832" cy="553998"/>
              </a:xfrm>
              <a:prstGeom prst="rect">
                <a:avLst/>
              </a:prstGeom>
              <a:noFill/>
            </p:spPr>
            <p:txBody>
              <a:bodyPr wrap="none" lIns="0" tIns="0" rIns="0" bIns="0" rtlCol="0">
                <a:spAutoFit/>
              </a:bodyPr>
              <a:lstStyle/>
              <a:p>
                <a:r>
                  <a:rPr lang="en-US" sz="3500">
                    <a:solidFill>
                      <a:schemeClr val="accent6"/>
                    </a:solidFill>
                    <a:latin typeface="+mj-lt"/>
                  </a:rPr>
                  <a:t>2</a:t>
                </a:r>
              </a:p>
            </p:txBody>
          </p:sp>
        </p:grpSp>
        <p:grpSp>
          <p:nvGrpSpPr>
            <p:cNvPr id="11" name="Group 10">
              <a:extLst>
                <a:ext uri="{FF2B5EF4-FFF2-40B4-BE49-F238E27FC236}">
                  <a16:creationId xmlns:a16="http://schemas.microsoft.com/office/drawing/2014/main" id="{7CBEF79E-E077-4307-B76B-AD51851E8BDB}"/>
                </a:ext>
              </a:extLst>
            </p:cNvPr>
            <p:cNvGrpSpPr/>
            <p:nvPr/>
          </p:nvGrpSpPr>
          <p:grpSpPr>
            <a:xfrm>
              <a:off x="1965161" y="5827757"/>
              <a:ext cx="4662670" cy="685776"/>
              <a:chOff x="1965161" y="5827757"/>
              <a:chExt cx="4662670" cy="685776"/>
            </a:xfrm>
          </p:grpSpPr>
          <p:sp>
            <p:nvSpPr>
              <p:cNvPr id="36" name="TextBox 35">
                <a:extLst>
                  <a:ext uri="{FF2B5EF4-FFF2-40B4-BE49-F238E27FC236}">
                    <a16:creationId xmlns:a16="http://schemas.microsoft.com/office/drawing/2014/main" id="{CE5082FC-44A6-444B-9222-5DD6CECB4C69}"/>
                  </a:ext>
                </a:extLst>
              </p:cNvPr>
              <p:cNvSpPr txBox="1"/>
              <p:nvPr/>
            </p:nvSpPr>
            <p:spPr bwMode="gray">
              <a:xfrm>
                <a:off x="3328540" y="6093701"/>
                <a:ext cx="3299291" cy="153888"/>
              </a:xfrm>
              <a:prstGeom prst="rect">
                <a:avLst/>
              </a:prstGeom>
              <a:noFill/>
            </p:spPr>
            <p:txBody>
              <a:bodyPr wrap="square" lIns="0" tIns="0" rIns="0" bIns="0" rtlCol="0">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lang="en-US" sz="1000"/>
                  <a:t>No night work requirements</a:t>
                </a:r>
              </a:p>
            </p:txBody>
          </p:sp>
          <p:grpSp>
            <p:nvGrpSpPr>
              <p:cNvPr id="37" name="Group 36">
                <a:extLst>
                  <a:ext uri="{FF2B5EF4-FFF2-40B4-BE49-F238E27FC236}">
                    <a16:creationId xmlns:a16="http://schemas.microsoft.com/office/drawing/2014/main" id="{C1B04753-1947-4C64-A0DA-165122DE6239}"/>
                  </a:ext>
                </a:extLst>
              </p:cNvPr>
              <p:cNvGrpSpPr/>
              <p:nvPr/>
            </p:nvGrpSpPr>
            <p:grpSpPr>
              <a:xfrm>
                <a:off x="2500980" y="5827757"/>
                <a:ext cx="685776" cy="685776"/>
                <a:chOff x="5463437" y="3403333"/>
                <a:chExt cx="822960" cy="822960"/>
              </a:xfrm>
            </p:grpSpPr>
            <p:sp>
              <p:nvSpPr>
                <p:cNvPr id="39" name="Oval 38">
                  <a:extLst>
                    <a:ext uri="{FF2B5EF4-FFF2-40B4-BE49-F238E27FC236}">
                      <a16:creationId xmlns:a16="http://schemas.microsoft.com/office/drawing/2014/main" id="{50866EA7-A46B-4EDC-AD4E-1F1799AE073A}"/>
                    </a:ext>
                  </a:extLst>
                </p:cNvPr>
                <p:cNvSpPr/>
                <p:nvPr/>
              </p:nvSpPr>
              <p:spPr bwMode="gray">
                <a:xfrm>
                  <a:off x="5463437" y="3403333"/>
                  <a:ext cx="822960" cy="822960"/>
                </a:xfrm>
                <a:prstGeom prst="ellipse">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rgbClr val="4F5861"/>
                    </a:solidFill>
                  </a:endParaRPr>
                </a:p>
              </p:txBody>
            </p:sp>
            <p:pic>
              <p:nvPicPr>
                <p:cNvPr id="40" name="Picture 39">
                  <a:extLst>
                    <a:ext uri="{FF2B5EF4-FFF2-40B4-BE49-F238E27FC236}">
                      <a16:creationId xmlns:a16="http://schemas.microsoft.com/office/drawing/2014/main" id="{F8C38449-3CA6-4001-B6BB-B113E8D2D5AC}"/>
                    </a:ext>
                  </a:extLst>
                </p:cNvPr>
                <p:cNvPicPr>
                  <a:picLocks/>
                </p:cNvPicPr>
                <p:nvPr/>
              </p:nvPicPr>
              <p:blipFill>
                <a:blip r:embed="rId4">
                  <a:extLst>
                    <a:ext uri="{28A0092B-C50C-407E-A947-70E740481C1C}">
                      <a14:useLocalDpi xmlns:a14="http://schemas.microsoft.com/office/drawing/2010/main" val="0"/>
                    </a:ext>
                  </a:extLst>
                </a:blip>
                <a:srcRect/>
                <a:stretch/>
              </p:blipFill>
              <p:spPr bwMode="gray">
                <a:xfrm>
                  <a:off x="5656214" y="3599764"/>
                  <a:ext cx="437404" cy="385944"/>
                </a:xfrm>
                <a:prstGeom prst="rect">
                  <a:avLst/>
                </a:prstGeom>
              </p:spPr>
            </p:pic>
          </p:grpSp>
          <p:sp>
            <p:nvSpPr>
              <p:cNvPr id="38" name="TextBox 37">
                <a:extLst>
                  <a:ext uri="{FF2B5EF4-FFF2-40B4-BE49-F238E27FC236}">
                    <a16:creationId xmlns:a16="http://schemas.microsoft.com/office/drawing/2014/main" id="{262F023C-363B-486F-A935-462B88FF9DF7}"/>
                  </a:ext>
                </a:extLst>
              </p:cNvPr>
              <p:cNvSpPr txBox="1"/>
              <p:nvPr/>
            </p:nvSpPr>
            <p:spPr bwMode="gray">
              <a:xfrm>
                <a:off x="1965161" y="5893646"/>
                <a:ext cx="230832" cy="553998"/>
              </a:xfrm>
              <a:prstGeom prst="rect">
                <a:avLst/>
              </a:prstGeom>
              <a:noFill/>
            </p:spPr>
            <p:txBody>
              <a:bodyPr wrap="none" lIns="0" tIns="0" rIns="0" bIns="0" rtlCol="0">
                <a:spAutoFit/>
              </a:bodyPr>
              <a:lstStyle/>
              <a:p>
                <a:r>
                  <a:rPr lang="en-US" sz="3500">
                    <a:solidFill>
                      <a:schemeClr val="accent6"/>
                    </a:solidFill>
                    <a:latin typeface="+mj-lt"/>
                  </a:rPr>
                  <a:t>3</a:t>
                </a:r>
              </a:p>
            </p:txBody>
          </p:sp>
        </p:grpSp>
        <p:grpSp>
          <p:nvGrpSpPr>
            <p:cNvPr id="9" name="Group 8">
              <a:extLst>
                <a:ext uri="{FF2B5EF4-FFF2-40B4-BE49-F238E27FC236}">
                  <a16:creationId xmlns:a16="http://schemas.microsoft.com/office/drawing/2014/main" id="{FC116F20-FF72-4285-96CA-38B20D7A3CBE}"/>
                </a:ext>
              </a:extLst>
            </p:cNvPr>
            <p:cNvGrpSpPr/>
            <p:nvPr/>
          </p:nvGrpSpPr>
          <p:grpSpPr>
            <a:xfrm>
              <a:off x="1965161" y="6635367"/>
              <a:ext cx="4662669" cy="685776"/>
              <a:chOff x="1965161" y="6635367"/>
              <a:chExt cx="4662669" cy="685776"/>
            </a:xfrm>
          </p:grpSpPr>
          <p:sp>
            <p:nvSpPr>
              <p:cNvPr id="42" name="TextBox 41">
                <a:extLst>
                  <a:ext uri="{FF2B5EF4-FFF2-40B4-BE49-F238E27FC236}">
                    <a16:creationId xmlns:a16="http://schemas.microsoft.com/office/drawing/2014/main" id="{D9F6FA1A-5583-4D65-B7EC-B6E6DED7F75A}"/>
                  </a:ext>
                </a:extLst>
              </p:cNvPr>
              <p:cNvSpPr txBox="1"/>
              <p:nvPr/>
            </p:nvSpPr>
            <p:spPr bwMode="gray">
              <a:xfrm>
                <a:off x="3328539" y="6901311"/>
                <a:ext cx="3299291" cy="153888"/>
              </a:xfrm>
              <a:prstGeom prst="rect">
                <a:avLst/>
              </a:prstGeom>
              <a:noFill/>
            </p:spPr>
            <p:txBody>
              <a:bodyPr wrap="square" lIns="0" tIns="0" rIns="0" bIns="0" rtlCol="0">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lang="en-US" sz="1000"/>
                  <a:t>Shifts longer or shorter than standard</a:t>
                </a:r>
              </a:p>
            </p:txBody>
          </p:sp>
          <p:grpSp>
            <p:nvGrpSpPr>
              <p:cNvPr id="43" name="Group 42">
                <a:extLst>
                  <a:ext uri="{FF2B5EF4-FFF2-40B4-BE49-F238E27FC236}">
                    <a16:creationId xmlns:a16="http://schemas.microsoft.com/office/drawing/2014/main" id="{AA780FC6-317C-4020-8952-69AAECEE23DC}"/>
                  </a:ext>
                </a:extLst>
              </p:cNvPr>
              <p:cNvGrpSpPr/>
              <p:nvPr/>
            </p:nvGrpSpPr>
            <p:grpSpPr>
              <a:xfrm>
                <a:off x="2500980" y="6635367"/>
                <a:ext cx="685776" cy="685776"/>
                <a:chOff x="7730226" y="3406318"/>
                <a:chExt cx="822960" cy="822960"/>
              </a:xfrm>
            </p:grpSpPr>
            <p:sp>
              <p:nvSpPr>
                <p:cNvPr id="45" name="Oval 44">
                  <a:extLst>
                    <a:ext uri="{FF2B5EF4-FFF2-40B4-BE49-F238E27FC236}">
                      <a16:creationId xmlns:a16="http://schemas.microsoft.com/office/drawing/2014/main" id="{6239169E-6DFE-48CD-AAAE-5AE98127593F}"/>
                    </a:ext>
                  </a:extLst>
                </p:cNvPr>
                <p:cNvSpPr/>
                <p:nvPr/>
              </p:nvSpPr>
              <p:spPr bwMode="gray">
                <a:xfrm>
                  <a:off x="7730226" y="3406318"/>
                  <a:ext cx="822960" cy="822960"/>
                </a:xfrm>
                <a:prstGeom prst="ellipse">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rgbClr val="4F5861"/>
                    </a:solidFill>
                  </a:endParaRPr>
                </a:p>
              </p:txBody>
            </p:sp>
            <p:pic>
              <p:nvPicPr>
                <p:cNvPr id="46" name="Picture 45">
                  <a:extLst>
                    <a:ext uri="{FF2B5EF4-FFF2-40B4-BE49-F238E27FC236}">
                      <a16:creationId xmlns:a16="http://schemas.microsoft.com/office/drawing/2014/main" id="{16BCF52E-4EA9-4AE7-8316-5C13A6CDFD64}"/>
                    </a:ext>
                  </a:extLst>
                </p:cNvPr>
                <p:cNvPicPr>
                  <a:picLocks/>
                </p:cNvPicPr>
                <p:nvPr/>
              </p:nvPicPr>
              <p:blipFill>
                <a:blip r:embed="rId5">
                  <a:extLst>
                    <a:ext uri="{28A0092B-C50C-407E-A947-70E740481C1C}">
                      <a14:useLocalDpi xmlns:a14="http://schemas.microsoft.com/office/drawing/2010/main" val="0"/>
                    </a:ext>
                  </a:extLst>
                </a:blip>
                <a:srcRect/>
                <a:stretch/>
              </p:blipFill>
              <p:spPr bwMode="gray">
                <a:xfrm>
                  <a:off x="7927033" y="3595790"/>
                  <a:ext cx="444016" cy="444016"/>
                </a:xfrm>
                <a:prstGeom prst="rect">
                  <a:avLst/>
                </a:prstGeom>
              </p:spPr>
            </p:pic>
          </p:grpSp>
          <p:sp>
            <p:nvSpPr>
              <p:cNvPr id="44" name="TextBox 43">
                <a:extLst>
                  <a:ext uri="{FF2B5EF4-FFF2-40B4-BE49-F238E27FC236}">
                    <a16:creationId xmlns:a16="http://schemas.microsoft.com/office/drawing/2014/main" id="{C281B543-468D-4F72-812A-89BDCE483A6A}"/>
                  </a:ext>
                </a:extLst>
              </p:cNvPr>
              <p:cNvSpPr txBox="1"/>
              <p:nvPr/>
            </p:nvSpPr>
            <p:spPr bwMode="gray">
              <a:xfrm>
                <a:off x="1965161" y="6701256"/>
                <a:ext cx="230832" cy="553998"/>
              </a:xfrm>
              <a:prstGeom prst="rect">
                <a:avLst/>
              </a:prstGeom>
              <a:noFill/>
            </p:spPr>
            <p:txBody>
              <a:bodyPr wrap="none" lIns="0" tIns="0" rIns="0" bIns="0" rtlCol="0">
                <a:spAutoFit/>
              </a:bodyPr>
              <a:lstStyle/>
              <a:p>
                <a:r>
                  <a:rPr lang="en-US" sz="3500">
                    <a:solidFill>
                      <a:schemeClr val="accent6"/>
                    </a:solidFill>
                    <a:latin typeface="+mj-lt"/>
                  </a:rPr>
                  <a:t>4</a:t>
                </a:r>
              </a:p>
            </p:txBody>
          </p:sp>
        </p:grpSp>
        <p:grpSp>
          <p:nvGrpSpPr>
            <p:cNvPr id="6" name="Group 5">
              <a:extLst>
                <a:ext uri="{FF2B5EF4-FFF2-40B4-BE49-F238E27FC236}">
                  <a16:creationId xmlns:a16="http://schemas.microsoft.com/office/drawing/2014/main" id="{1C0AF38F-323B-4D00-A1C4-BF1BCFDD4417}"/>
                </a:ext>
              </a:extLst>
            </p:cNvPr>
            <p:cNvGrpSpPr/>
            <p:nvPr/>
          </p:nvGrpSpPr>
          <p:grpSpPr>
            <a:xfrm>
              <a:off x="1965161" y="7442978"/>
              <a:ext cx="5046743" cy="685776"/>
              <a:chOff x="1965161" y="7442978"/>
              <a:chExt cx="5046743" cy="685776"/>
            </a:xfrm>
          </p:grpSpPr>
          <p:sp>
            <p:nvSpPr>
              <p:cNvPr id="48" name="TextBox 47">
                <a:extLst>
                  <a:ext uri="{FF2B5EF4-FFF2-40B4-BE49-F238E27FC236}">
                    <a16:creationId xmlns:a16="http://schemas.microsoft.com/office/drawing/2014/main" id="{75C988A7-6F14-4F1D-AAFD-1A31B80BCBAB}"/>
                  </a:ext>
                </a:extLst>
              </p:cNvPr>
              <p:cNvSpPr txBox="1"/>
              <p:nvPr/>
            </p:nvSpPr>
            <p:spPr bwMode="gray">
              <a:xfrm>
                <a:off x="3328539" y="7708922"/>
                <a:ext cx="3683365" cy="153888"/>
              </a:xfrm>
              <a:prstGeom prst="rect">
                <a:avLst/>
              </a:prstGeom>
              <a:noFill/>
            </p:spPr>
            <p:txBody>
              <a:bodyPr wrap="square" lIns="0" tIns="0" rIns="0" bIns="0" rtlCol="0">
                <a:spAutoFit/>
              </a:bodyPr>
              <a:lstStyle/>
              <a:p>
                <a:pPr fontAlgn="ctr">
                  <a:defRPr/>
                </a:pPr>
                <a:r>
                  <a:rPr lang="en-US" sz="1000"/>
                  <a:t>Opportunities to work in different locations, units, or sites of care</a:t>
                </a:r>
              </a:p>
            </p:txBody>
          </p:sp>
          <p:grpSp>
            <p:nvGrpSpPr>
              <p:cNvPr id="49" name="Group 48">
                <a:extLst>
                  <a:ext uri="{FF2B5EF4-FFF2-40B4-BE49-F238E27FC236}">
                    <a16:creationId xmlns:a16="http://schemas.microsoft.com/office/drawing/2014/main" id="{C88710B2-2468-43AA-9FBE-726E82FB23ED}"/>
                  </a:ext>
                </a:extLst>
              </p:cNvPr>
              <p:cNvGrpSpPr/>
              <p:nvPr/>
            </p:nvGrpSpPr>
            <p:grpSpPr>
              <a:xfrm>
                <a:off x="2500980" y="7442978"/>
                <a:ext cx="685776" cy="685776"/>
                <a:chOff x="10058993" y="3406318"/>
                <a:chExt cx="822960" cy="822960"/>
              </a:xfrm>
            </p:grpSpPr>
            <p:sp>
              <p:nvSpPr>
                <p:cNvPr id="51" name="Oval 50">
                  <a:extLst>
                    <a:ext uri="{FF2B5EF4-FFF2-40B4-BE49-F238E27FC236}">
                      <a16:creationId xmlns:a16="http://schemas.microsoft.com/office/drawing/2014/main" id="{0913E283-483A-41C3-8336-519027B7E537}"/>
                    </a:ext>
                  </a:extLst>
                </p:cNvPr>
                <p:cNvSpPr/>
                <p:nvPr/>
              </p:nvSpPr>
              <p:spPr bwMode="gray">
                <a:xfrm>
                  <a:off x="10058993" y="3406318"/>
                  <a:ext cx="822960" cy="822960"/>
                </a:xfrm>
                <a:prstGeom prst="ellipse">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rgbClr val="4F5861"/>
                    </a:solidFill>
                  </a:endParaRPr>
                </a:p>
              </p:txBody>
            </p:sp>
            <p:pic>
              <p:nvPicPr>
                <p:cNvPr id="52" name="Picture 51">
                  <a:extLst>
                    <a:ext uri="{FF2B5EF4-FFF2-40B4-BE49-F238E27FC236}">
                      <a16:creationId xmlns:a16="http://schemas.microsoft.com/office/drawing/2014/main" id="{89C1E168-A3C7-4DB5-B755-0F1463DCE2BE}"/>
                    </a:ext>
                  </a:extLst>
                </p:cNvPr>
                <p:cNvPicPr>
                  <a:picLocks/>
                </p:cNvPicPr>
                <p:nvPr/>
              </p:nvPicPr>
              <p:blipFill>
                <a:blip r:embed="rId6">
                  <a:extLst>
                    <a:ext uri="{28A0092B-C50C-407E-A947-70E740481C1C}">
                      <a14:useLocalDpi xmlns:a14="http://schemas.microsoft.com/office/drawing/2010/main" val="0"/>
                    </a:ext>
                  </a:extLst>
                </a:blip>
                <a:srcRect/>
                <a:stretch/>
              </p:blipFill>
              <p:spPr bwMode="gray">
                <a:xfrm>
                  <a:off x="10324186" y="3595790"/>
                  <a:ext cx="307243" cy="444016"/>
                </a:xfrm>
                <a:prstGeom prst="rect">
                  <a:avLst/>
                </a:prstGeom>
              </p:spPr>
            </p:pic>
          </p:grpSp>
          <p:sp>
            <p:nvSpPr>
              <p:cNvPr id="50" name="TextBox 49">
                <a:extLst>
                  <a:ext uri="{FF2B5EF4-FFF2-40B4-BE49-F238E27FC236}">
                    <a16:creationId xmlns:a16="http://schemas.microsoft.com/office/drawing/2014/main" id="{63393BBD-8AC3-485A-BA9A-1C4B704671D1}"/>
                  </a:ext>
                </a:extLst>
              </p:cNvPr>
              <p:cNvSpPr txBox="1"/>
              <p:nvPr/>
            </p:nvSpPr>
            <p:spPr bwMode="gray">
              <a:xfrm>
                <a:off x="1965161" y="7508867"/>
                <a:ext cx="230832" cy="553998"/>
              </a:xfrm>
              <a:prstGeom prst="rect">
                <a:avLst/>
              </a:prstGeom>
              <a:noFill/>
            </p:spPr>
            <p:txBody>
              <a:bodyPr wrap="square" lIns="0" tIns="0" rIns="0" bIns="0" rtlCol="0">
                <a:spAutoFit/>
              </a:bodyPr>
              <a:lstStyle/>
              <a:p>
                <a:r>
                  <a:rPr lang="en-US" sz="3500">
                    <a:solidFill>
                      <a:schemeClr val="accent6"/>
                    </a:solidFill>
                    <a:latin typeface="+mj-lt"/>
                  </a:rPr>
                  <a:t>5</a:t>
                </a:r>
              </a:p>
            </p:txBody>
          </p:sp>
        </p:grpSp>
      </p:grpSp>
    </p:spTree>
    <p:extLst>
      <p:ext uri="{BB962C8B-B14F-4D97-AF65-F5344CB8AC3E}">
        <p14:creationId xmlns:p14="http://schemas.microsoft.com/office/powerpoint/2010/main" val="253049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A5A7-11D4-4B8B-B72D-DEFB0AE12466}"/>
              </a:ext>
            </a:extLst>
          </p:cNvPr>
          <p:cNvSpPr>
            <a:spLocks noGrp="1"/>
          </p:cNvSpPr>
          <p:nvPr>
            <p:ph type="title"/>
          </p:nvPr>
        </p:nvSpPr>
        <p:spPr/>
        <p:txBody>
          <a:bodyPr/>
          <a:lstStyle/>
          <a:p>
            <a:r>
              <a:rPr lang="en-US"/>
              <a:t>Table of contents</a:t>
            </a:r>
          </a:p>
        </p:txBody>
      </p:sp>
      <p:sp>
        <p:nvSpPr>
          <p:cNvPr id="3" name="Text Placeholder 2">
            <a:extLst>
              <a:ext uri="{FF2B5EF4-FFF2-40B4-BE49-F238E27FC236}">
                <a16:creationId xmlns:a16="http://schemas.microsoft.com/office/drawing/2014/main" id="{043996F5-8277-453C-AD68-C1BF1EE669A3}"/>
              </a:ext>
            </a:extLst>
          </p:cNvPr>
          <p:cNvSpPr>
            <a:spLocks noGrp="1"/>
          </p:cNvSpPr>
          <p:nvPr>
            <p:ph type="body" sz="quarter" idx="27"/>
          </p:nvPr>
        </p:nvSpPr>
        <p:spPr/>
        <p:txBody>
          <a:bodyPr/>
          <a:lstStyle/>
          <a:p>
            <a:endParaRPr lang="en-US"/>
          </a:p>
        </p:txBody>
      </p:sp>
      <p:sp>
        <p:nvSpPr>
          <p:cNvPr id="4" name="Text Placeholder 3">
            <a:extLst>
              <a:ext uri="{FF2B5EF4-FFF2-40B4-BE49-F238E27FC236}">
                <a16:creationId xmlns:a16="http://schemas.microsoft.com/office/drawing/2014/main" id="{F22B5EB0-1229-41A1-A853-6E7AB8DEE26A}"/>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172D5CF8-B1A4-4F06-802C-11D589D85D7A}"/>
              </a:ext>
            </a:extLst>
          </p:cNvPr>
          <p:cNvSpPr>
            <a:spLocks noGrp="1"/>
          </p:cNvSpPr>
          <p:nvPr>
            <p:ph type="ftr" sz="quarter" idx="3"/>
          </p:nvPr>
        </p:nvSpPr>
        <p:spPr/>
        <p:txBody>
          <a:bodyPr/>
          <a:lstStyle/>
          <a:p>
            <a:r>
              <a:rPr lang="en-US"/>
              <a:t>2022 Clinician Survey Data Book</a:t>
            </a:r>
          </a:p>
        </p:txBody>
      </p:sp>
      <p:sp>
        <p:nvSpPr>
          <p:cNvPr id="6" name="TextBox 5">
            <a:extLst>
              <a:ext uri="{FF2B5EF4-FFF2-40B4-BE49-F238E27FC236}">
                <a16:creationId xmlns:a16="http://schemas.microsoft.com/office/drawing/2014/main" id="{6C25BD53-269B-446F-9130-1868AA4380D0}"/>
              </a:ext>
            </a:extLst>
          </p:cNvPr>
          <p:cNvSpPr txBox="1"/>
          <p:nvPr/>
        </p:nvSpPr>
        <p:spPr bwMode="gray">
          <a:xfrm>
            <a:off x="923925" y="1566863"/>
            <a:ext cx="5133975" cy="2028440"/>
          </a:xfrm>
          <a:prstGeom prst="rect">
            <a:avLst/>
          </a:prstGeom>
          <a:noFill/>
        </p:spPr>
        <p:txBody>
          <a:bodyPr wrap="square" lIns="0" tIns="0" rIns="0" bIns="0" rtlCol="0">
            <a:spAutoFit/>
          </a:bodyPr>
          <a:lstStyle/>
          <a:p>
            <a:pPr algn="just">
              <a:lnSpc>
                <a:spcPct val="130000"/>
              </a:lnSpc>
              <a:spcBef>
                <a:spcPts val="500"/>
              </a:spcBef>
              <a:buClr>
                <a:schemeClr val="accent6"/>
              </a:buClr>
            </a:pPr>
            <a:r>
              <a:rPr lang="en-US" sz="1000"/>
              <a:t>Introduction. . . . . . . . . . . . . . . . . . . . . . . . . . . . . . .  . . . . . .  . . . . . . . . . . . . . . . . . . . . . . . . .</a:t>
            </a:r>
          </a:p>
          <a:p>
            <a:pPr algn="just">
              <a:lnSpc>
                <a:spcPct val="130000"/>
              </a:lnSpc>
              <a:spcBef>
                <a:spcPts val="500"/>
              </a:spcBef>
              <a:buClr>
                <a:schemeClr val="accent6"/>
              </a:buClr>
            </a:pPr>
            <a:r>
              <a:rPr lang="en-US" sz="1000"/>
              <a:t>Basic demographics. . . . . . . . . . . . . . . . . . . . . . . . . . .  . . . . . . . . . . . . . . . . . . . . . .. . . . . . .</a:t>
            </a:r>
          </a:p>
          <a:p>
            <a:pPr algn="just">
              <a:lnSpc>
                <a:spcPct val="130000"/>
              </a:lnSpc>
              <a:spcBef>
                <a:spcPts val="500"/>
              </a:spcBef>
              <a:buClr>
                <a:schemeClr val="accent6"/>
              </a:buClr>
            </a:pPr>
            <a:r>
              <a:rPr lang="en-US" sz="1000"/>
              <a:t>Key findings. . . . . . . . . . . . . . . . . . . . . . . . .  .  . . . . . . . . . . . . . . . . . . . . . . . . . . . . . . . . . . . .</a:t>
            </a:r>
          </a:p>
          <a:p>
            <a:pPr algn="just">
              <a:lnSpc>
                <a:spcPct val="130000"/>
              </a:lnSpc>
              <a:spcBef>
                <a:spcPts val="500"/>
              </a:spcBef>
              <a:buClr>
                <a:schemeClr val="accent6"/>
              </a:buClr>
            </a:pPr>
            <a:r>
              <a:rPr lang="en-US" sz="1000"/>
              <a:t>Conclusion. . . . . .  . . . . . . . . . . . . . . . . . .. . . . . . . . . . .. . .  . . . . . . . . . . . . . . . . . . . . . . . . .</a:t>
            </a:r>
          </a:p>
          <a:p>
            <a:pPr algn="just">
              <a:lnSpc>
                <a:spcPct val="130000"/>
              </a:lnSpc>
              <a:spcBef>
                <a:spcPts val="500"/>
              </a:spcBef>
              <a:buClr>
                <a:schemeClr val="accent6"/>
              </a:buClr>
            </a:pPr>
            <a:r>
              <a:rPr lang="en-US" sz="1000"/>
              <a:t>Appendix . . . . . . . . . . . . . . . . . . . . . . . . . . . . . . . . . . . . . . . . . . . . . . . . . . . . . . . . . . . . . . . .</a:t>
            </a:r>
          </a:p>
          <a:p>
            <a:pPr marL="356616" lvl="2" indent="-118872" algn="just">
              <a:lnSpc>
                <a:spcPct val="130000"/>
              </a:lnSpc>
              <a:spcBef>
                <a:spcPts val="500"/>
              </a:spcBef>
              <a:buClr>
                <a:schemeClr val="accent6"/>
              </a:buClr>
            </a:pPr>
            <a:r>
              <a:rPr lang="en-US" sz="1000"/>
              <a:t>Demographics . . . . . . . . . . . . . . . . . . . . . . . . . . . . . . . . . . . . . . . . . . . . . . . . . . . . . . . .</a:t>
            </a:r>
          </a:p>
          <a:p>
            <a:pPr marL="356616" lvl="2" indent="-118872" algn="just">
              <a:lnSpc>
                <a:spcPct val="130000"/>
              </a:lnSpc>
              <a:spcBef>
                <a:spcPts val="500"/>
              </a:spcBef>
              <a:buClr>
                <a:schemeClr val="accent6"/>
              </a:buClr>
            </a:pPr>
            <a:r>
              <a:rPr lang="en-US" sz="1000"/>
              <a:t>Clinician intentions to leave their current role. . . . . . . . . . . . . . . . . . . . . . . . . . . . . . . . .</a:t>
            </a:r>
          </a:p>
          <a:p>
            <a:pPr algn="just">
              <a:lnSpc>
                <a:spcPct val="130000"/>
              </a:lnSpc>
              <a:spcBef>
                <a:spcPts val="500"/>
              </a:spcBef>
              <a:buClr>
                <a:schemeClr val="accent6"/>
              </a:buClr>
            </a:pPr>
            <a:r>
              <a:rPr lang="en-US" sz="1000"/>
              <a:t>Survey limitations. . . . . . . . . . . . . . . . . . . . . . . . . . . . . . . . . . . . . . . . . . . . . . . . . . . . . . . . . .</a:t>
            </a:r>
          </a:p>
        </p:txBody>
      </p:sp>
      <p:sp>
        <p:nvSpPr>
          <p:cNvPr id="7" name="TextBox 6">
            <a:extLst>
              <a:ext uri="{FF2B5EF4-FFF2-40B4-BE49-F238E27FC236}">
                <a16:creationId xmlns:a16="http://schemas.microsoft.com/office/drawing/2014/main" id="{3D7A378A-C8A8-478B-BA9B-ED3EC8583BDC}"/>
              </a:ext>
            </a:extLst>
          </p:cNvPr>
          <p:cNvSpPr txBox="1"/>
          <p:nvPr/>
        </p:nvSpPr>
        <p:spPr bwMode="gray">
          <a:xfrm>
            <a:off x="6012565" y="1606598"/>
            <a:ext cx="93406" cy="153441"/>
          </a:xfrm>
          <a:prstGeom prst="rect">
            <a:avLst/>
          </a:prstGeom>
          <a:noFill/>
        </p:spPr>
        <p:txBody>
          <a:bodyPr wrap="square" lIns="0" tIns="0" rIns="0" bIns="0" rtlCol="0">
            <a:spAutoFit/>
          </a:bodyPr>
          <a:lstStyle/>
          <a:p>
            <a:r>
              <a:rPr lang="en-US" sz="1000"/>
              <a:t>3</a:t>
            </a:r>
          </a:p>
        </p:txBody>
      </p:sp>
      <p:sp>
        <p:nvSpPr>
          <p:cNvPr id="8" name="TextBox 7">
            <a:extLst>
              <a:ext uri="{FF2B5EF4-FFF2-40B4-BE49-F238E27FC236}">
                <a16:creationId xmlns:a16="http://schemas.microsoft.com/office/drawing/2014/main" id="{65344EA4-9F43-434E-A163-D5C89100711F}"/>
              </a:ext>
            </a:extLst>
          </p:cNvPr>
          <p:cNvSpPr txBox="1"/>
          <p:nvPr/>
        </p:nvSpPr>
        <p:spPr bwMode="gray">
          <a:xfrm>
            <a:off x="6012564" y="1867563"/>
            <a:ext cx="93407" cy="153441"/>
          </a:xfrm>
          <a:prstGeom prst="rect">
            <a:avLst/>
          </a:prstGeom>
          <a:noFill/>
        </p:spPr>
        <p:txBody>
          <a:bodyPr wrap="square" lIns="0" tIns="0" rIns="0" bIns="0" rtlCol="0">
            <a:spAutoFit/>
          </a:bodyPr>
          <a:lstStyle/>
          <a:p>
            <a:r>
              <a:rPr lang="en-US" sz="1000"/>
              <a:t>4</a:t>
            </a:r>
          </a:p>
        </p:txBody>
      </p:sp>
      <p:sp>
        <p:nvSpPr>
          <p:cNvPr id="9" name="TextBox 8">
            <a:extLst>
              <a:ext uri="{FF2B5EF4-FFF2-40B4-BE49-F238E27FC236}">
                <a16:creationId xmlns:a16="http://schemas.microsoft.com/office/drawing/2014/main" id="{4D6A5312-CD99-473F-A05D-F95166281439}"/>
              </a:ext>
            </a:extLst>
          </p:cNvPr>
          <p:cNvSpPr txBox="1"/>
          <p:nvPr/>
        </p:nvSpPr>
        <p:spPr bwMode="gray">
          <a:xfrm>
            <a:off x="6012564" y="2126670"/>
            <a:ext cx="93407" cy="153888"/>
          </a:xfrm>
          <a:prstGeom prst="rect">
            <a:avLst/>
          </a:prstGeom>
          <a:noFill/>
        </p:spPr>
        <p:txBody>
          <a:bodyPr wrap="square" lIns="0" tIns="0" rIns="0" bIns="0" rtlCol="0">
            <a:spAutoFit/>
          </a:bodyPr>
          <a:lstStyle/>
          <a:p>
            <a:r>
              <a:rPr lang="en-US" sz="1000"/>
              <a:t>5</a:t>
            </a:r>
          </a:p>
        </p:txBody>
      </p:sp>
      <p:sp>
        <p:nvSpPr>
          <p:cNvPr id="10" name="TextBox 9">
            <a:extLst>
              <a:ext uri="{FF2B5EF4-FFF2-40B4-BE49-F238E27FC236}">
                <a16:creationId xmlns:a16="http://schemas.microsoft.com/office/drawing/2014/main" id="{A2BE841F-DE07-4733-8FC8-A4B77106C65A}"/>
              </a:ext>
            </a:extLst>
          </p:cNvPr>
          <p:cNvSpPr txBox="1"/>
          <p:nvPr/>
        </p:nvSpPr>
        <p:spPr bwMode="gray">
          <a:xfrm>
            <a:off x="5960666" y="2389940"/>
            <a:ext cx="145305" cy="153888"/>
          </a:xfrm>
          <a:prstGeom prst="rect">
            <a:avLst/>
          </a:prstGeom>
          <a:noFill/>
        </p:spPr>
        <p:txBody>
          <a:bodyPr wrap="square" lIns="0" tIns="0" rIns="0" bIns="0" rtlCol="0">
            <a:spAutoFit/>
          </a:bodyPr>
          <a:lstStyle/>
          <a:p>
            <a:r>
              <a:rPr lang="en-US" sz="1000"/>
              <a:t>23</a:t>
            </a:r>
          </a:p>
        </p:txBody>
      </p:sp>
      <p:sp>
        <p:nvSpPr>
          <p:cNvPr id="11" name="TextBox 10">
            <a:extLst>
              <a:ext uri="{FF2B5EF4-FFF2-40B4-BE49-F238E27FC236}">
                <a16:creationId xmlns:a16="http://schemas.microsoft.com/office/drawing/2014/main" id="{393ADB45-464C-4F8A-97B4-C52E60EF8123}"/>
              </a:ext>
            </a:extLst>
          </p:cNvPr>
          <p:cNvSpPr txBox="1"/>
          <p:nvPr/>
        </p:nvSpPr>
        <p:spPr bwMode="gray">
          <a:xfrm>
            <a:off x="5960666" y="2651352"/>
            <a:ext cx="145305" cy="153888"/>
          </a:xfrm>
          <a:prstGeom prst="rect">
            <a:avLst/>
          </a:prstGeom>
          <a:noFill/>
        </p:spPr>
        <p:txBody>
          <a:bodyPr wrap="square" lIns="0" tIns="0" rIns="0" bIns="0" rtlCol="0">
            <a:spAutoFit/>
          </a:bodyPr>
          <a:lstStyle/>
          <a:p>
            <a:r>
              <a:rPr lang="en-US" sz="1000"/>
              <a:t>24</a:t>
            </a:r>
          </a:p>
        </p:txBody>
      </p:sp>
      <p:sp>
        <p:nvSpPr>
          <p:cNvPr id="12" name="TextBox 11">
            <a:extLst>
              <a:ext uri="{FF2B5EF4-FFF2-40B4-BE49-F238E27FC236}">
                <a16:creationId xmlns:a16="http://schemas.microsoft.com/office/drawing/2014/main" id="{84909B43-045E-4F30-B281-AF2825AE1084}"/>
              </a:ext>
            </a:extLst>
          </p:cNvPr>
          <p:cNvSpPr txBox="1"/>
          <p:nvPr/>
        </p:nvSpPr>
        <p:spPr bwMode="gray">
          <a:xfrm>
            <a:off x="5960666" y="2914620"/>
            <a:ext cx="145305" cy="153888"/>
          </a:xfrm>
          <a:prstGeom prst="rect">
            <a:avLst/>
          </a:prstGeom>
          <a:noFill/>
        </p:spPr>
        <p:txBody>
          <a:bodyPr wrap="square" lIns="0" tIns="0" rIns="0" bIns="0" rtlCol="0">
            <a:spAutoFit/>
          </a:bodyPr>
          <a:lstStyle/>
          <a:p>
            <a:r>
              <a:rPr lang="en-US" sz="1000"/>
              <a:t>25</a:t>
            </a:r>
          </a:p>
        </p:txBody>
      </p:sp>
      <p:sp>
        <p:nvSpPr>
          <p:cNvPr id="13" name="TextBox 12">
            <a:extLst>
              <a:ext uri="{FF2B5EF4-FFF2-40B4-BE49-F238E27FC236}">
                <a16:creationId xmlns:a16="http://schemas.microsoft.com/office/drawing/2014/main" id="{46C76628-3019-417C-A67A-C82EC4EBA573}"/>
              </a:ext>
            </a:extLst>
          </p:cNvPr>
          <p:cNvSpPr txBox="1"/>
          <p:nvPr/>
        </p:nvSpPr>
        <p:spPr bwMode="gray">
          <a:xfrm>
            <a:off x="5960666" y="3174176"/>
            <a:ext cx="145305" cy="153888"/>
          </a:xfrm>
          <a:prstGeom prst="rect">
            <a:avLst/>
          </a:prstGeom>
          <a:noFill/>
        </p:spPr>
        <p:txBody>
          <a:bodyPr wrap="square" lIns="0" tIns="0" rIns="0" bIns="0" rtlCol="0">
            <a:spAutoFit/>
          </a:bodyPr>
          <a:lstStyle/>
          <a:p>
            <a:r>
              <a:rPr lang="en-US" sz="1000"/>
              <a:t>33</a:t>
            </a:r>
          </a:p>
        </p:txBody>
      </p:sp>
      <p:sp>
        <p:nvSpPr>
          <p:cNvPr id="14" name="TextBox 13">
            <a:extLst>
              <a:ext uri="{FF2B5EF4-FFF2-40B4-BE49-F238E27FC236}">
                <a16:creationId xmlns:a16="http://schemas.microsoft.com/office/drawing/2014/main" id="{ECF51985-125F-4A6D-A7E9-11AA3385EDEB}"/>
              </a:ext>
            </a:extLst>
          </p:cNvPr>
          <p:cNvSpPr txBox="1"/>
          <p:nvPr/>
        </p:nvSpPr>
        <p:spPr bwMode="gray">
          <a:xfrm>
            <a:off x="5960666" y="3435587"/>
            <a:ext cx="145305" cy="153888"/>
          </a:xfrm>
          <a:prstGeom prst="rect">
            <a:avLst/>
          </a:prstGeom>
          <a:noFill/>
        </p:spPr>
        <p:txBody>
          <a:bodyPr wrap="square" lIns="0" tIns="0" rIns="0" bIns="0" rtlCol="0">
            <a:spAutoFit/>
          </a:bodyPr>
          <a:lstStyle/>
          <a:p>
            <a:r>
              <a:rPr lang="en-US" sz="1000"/>
              <a:t>44</a:t>
            </a:r>
          </a:p>
        </p:txBody>
      </p:sp>
    </p:spTree>
    <p:extLst>
      <p:ext uri="{BB962C8B-B14F-4D97-AF65-F5344CB8AC3E}">
        <p14:creationId xmlns:p14="http://schemas.microsoft.com/office/powerpoint/2010/main" val="1328691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DF172A-A8F8-4CF5-B10D-E5B9F61D1206}"/>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63BF6AD5-18D4-43C6-B9DD-CA4DF677F22A}"/>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29F5E9A3-D75B-4E56-947B-3C82979DFDF8}"/>
              </a:ext>
            </a:extLst>
          </p:cNvPr>
          <p:cNvSpPr>
            <a:spLocks noGrp="1"/>
          </p:cNvSpPr>
          <p:nvPr>
            <p:ph type="ftr" sz="quarter" idx="3"/>
          </p:nvPr>
        </p:nvSpPr>
        <p:spPr/>
        <p:txBody>
          <a:bodyPr/>
          <a:lstStyle/>
          <a:p>
            <a:r>
              <a:rPr lang="en-US"/>
              <a:t>2022 Clinician Survey Data Book</a:t>
            </a:r>
          </a:p>
        </p:txBody>
      </p:sp>
      <p:sp>
        <p:nvSpPr>
          <p:cNvPr id="6" name="Rectangle 5">
            <a:extLst>
              <a:ext uri="{FF2B5EF4-FFF2-40B4-BE49-F238E27FC236}">
                <a16:creationId xmlns:a16="http://schemas.microsoft.com/office/drawing/2014/main" id="{2C7F70E2-D524-47D8-BD29-83E1CFD89418}"/>
              </a:ext>
            </a:extLst>
          </p:cNvPr>
          <p:cNvSpPr/>
          <p:nvPr/>
        </p:nvSpPr>
        <p:spPr bwMode="gray">
          <a:xfrm>
            <a:off x="-39678" y="866744"/>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F75783-03CF-4F16-B126-19B003CB97BB}"/>
              </a:ext>
            </a:extLst>
          </p:cNvPr>
          <p:cNvSpPr txBox="1"/>
          <p:nvPr/>
        </p:nvSpPr>
        <p:spPr bwMode="gray">
          <a:xfrm>
            <a:off x="930694" y="920642"/>
            <a:ext cx="6393043" cy="169277"/>
          </a:xfrm>
          <a:prstGeom prst="rect">
            <a:avLst/>
          </a:prstGeom>
          <a:noFill/>
        </p:spPr>
        <p:txBody>
          <a:bodyPr wrap="square" lIns="0" tIns="0" rIns="0" bIns="0" rtlCol="0">
            <a:spAutoFit/>
          </a:bodyPr>
          <a:lstStyle/>
          <a:p>
            <a:pPr>
              <a:spcBef>
                <a:spcPts val="500"/>
              </a:spcBef>
              <a:buClr>
                <a:schemeClr val="accent6"/>
              </a:buClr>
            </a:pPr>
            <a:r>
              <a:rPr lang="en-US" sz="1100" b="1"/>
              <a:t>Individual roles diverge in the flexible options they most value.</a:t>
            </a:r>
          </a:p>
        </p:txBody>
      </p:sp>
      <p:grpSp>
        <p:nvGrpSpPr>
          <p:cNvPr id="11" name="Group 10">
            <a:extLst>
              <a:ext uri="{FF2B5EF4-FFF2-40B4-BE49-F238E27FC236}">
                <a16:creationId xmlns:a16="http://schemas.microsoft.com/office/drawing/2014/main" id="{A5C537F4-CBD4-4216-AFB6-1EF86DF7F9C3}"/>
              </a:ext>
            </a:extLst>
          </p:cNvPr>
          <p:cNvGrpSpPr/>
          <p:nvPr/>
        </p:nvGrpSpPr>
        <p:grpSpPr>
          <a:xfrm>
            <a:off x="930694" y="2582718"/>
            <a:ext cx="3844001" cy="383589"/>
            <a:chOff x="915503" y="3490414"/>
            <a:chExt cx="3844001" cy="383589"/>
          </a:xfrm>
        </p:grpSpPr>
        <p:sp>
          <p:nvSpPr>
            <p:cNvPr id="12" name="TextBox 11">
              <a:extLst>
                <a:ext uri="{FF2B5EF4-FFF2-40B4-BE49-F238E27FC236}">
                  <a16:creationId xmlns:a16="http://schemas.microsoft.com/office/drawing/2014/main" id="{E200DCDA-EE3D-48C2-8E75-89204DBD7474}"/>
                </a:ext>
              </a:extLst>
            </p:cNvPr>
            <p:cNvSpPr txBox="1"/>
            <p:nvPr/>
          </p:nvSpPr>
          <p:spPr bwMode="gray">
            <a:xfrm>
              <a:off x="915503" y="3743198"/>
              <a:ext cx="307777" cy="130805"/>
            </a:xfrm>
            <a:prstGeom prst="rect">
              <a:avLst/>
            </a:prstGeom>
          </p:spPr>
          <p:txBody>
            <a:bodyPr vert="horz" wrap="none" lIns="0" tIns="0" rIns="0" bIns="0" rtlCol="0">
              <a:spAutoFit/>
            </a:bodyPr>
            <a:lstStyle/>
            <a:p>
              <a:pPr>
                <a:spcBef>
                  <a:spcPts val="600"/>
                </a:spcBef>
                <a:buClr>
                  <a:schemeClr val="accent6"/>
                </a:buClr>
              </a:pPr>
              <a:r>
                <a:rPr lang="en-US" sz="850"/>
                <a:t>n=476</a:t>
              </a:r>
            </a:p>
          </p:txBody>
        </p:sp>
        <p:sp>
          <p:nvSpPr>
            <p:cNvPr id="13" name="TextBox 12">
              <a:extLst>
                <a:ext uri="{FF2B5EF4-FFF2-40B4-BE49-F238E27FC236}">
                  <a16:creationId xmlns:a16="http://schemas.microsoft.com/office/drawing/2014/main" id="{D8A9A1D9-4E69-487A-A7E7-5EBB41419E5C}"/>
                </a:ext>
              </a:extLst>
            </p:cNvPr>
            <p:cNvSpPr txBox="1"/>
            <p:nvPr/>
          </p:nvSpPr>
          <p:spPr bwMode="gray">
            <a:xfrm>
              <a:off x="915503" y="3490414"/>
              <a:ext cx="3844001" cy="169277"/>
            </a:xfrm>
            <a:prstGeom prst="rect">
              <a:avLst/>
            </a:prstGeom>
          </p:spPr>
          <p:txBody>
            <a:bodyPr vert="horz" wrap="none" lIns="0" tIns="0" rIns="0" bIns="0" rtlCol="0">
              <a:spAutoFit/>
            </a:bodyPr>
            <a:lstStyle/>
            <a:p>
              <a:pPr>
                <a:spcBef>
                  <a:spcPts val="600"/>
                </a:spcBef>
                <a:buClr>
                  <a:schemeClr val="accent6"/>
                </a:buClr>
              </a:pPr>
              <a:r>
                <a:rPr lang="en-US" sz="1100" b="1"/>
                <a:t>Most important aspect of flexibility selected by clinicians </a:t>
              </a:r>
            </a:p>
          </p:txBody>
        </p:sp>
      </p:grpSp>
      <p:sp>
        <p:nvSpPr>
          <p:cNvPr id="76" name="TextBox 75">
            <a:extLst>
              <a:ext uri="{FF2B5EF4-FFF2-40B4-BE49-F238E27FC236}">
                <a16:creationId xmlns:a16="http://schemas.microsoft.com/office/drawing/2014/main" id="{F0DAB540-1018-4DEB-B61F-E4E590F7E9A8}"/>
              </a:ext>
            </a:extLst>
          </p:cNvPr>
          <p:cNvSpPr txBox="1"/>
          <p:nvPr/>
        </p:nvSpPr>
        <p:spPr bwMode="gray">
          <a:xfrm>
            <a:off x="930694" y="1573605"/>
            <a:ext cx="6144100" cy="579326"/>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Flexibility means different things to different clinicians. While these are the number one most important aspects of flexibility selected by, for example, RNs, that doesn’t mean that </a:t>
            </a:r>
            <a:r>
              <a:rPr lang="en-US" sz="1000" i="1"/>
              <a:t>all</a:t>
            </a:r>
            <a:r>
              <a:rPr lang="en-US" sz="1000"/>
              <a:t> RNs at an organization feel the same way. There will be nurses who prefer weekends to weekdays, though much fewer of them.  </a:t>
            </a:r>
          </a:p>
        </p:txBody>
      </p:sp>
      <p:grpSp>
        <p:nvGrpSpPr>
          <p:cNvPr id="2" name="Group 1">
            <a:extLst>
              <a:ext uri="{FF2B5EF4-FFF2-40B4-BE49-F238E27FC236}">
                <a16:creationId xmlns:a16="http://schemas.microsoft.com/office/drawing/2014/main" id="{F8ED1ADE-FAB5-4A68-AA32-A29BBC675ADA}"/>
              </a:ext>
            </a:extLst>
          </p:cNvPr>
          <p:cNvGrpSpPr/>
          <p:nvPr/>
        </p:nvGrpSpPr>
        <p:grpSpPr>
          <a:xfrm>
            <a:off x="1258392" y="3268983"/>
            <a:ext cx="5255616" cy="3703671"/>
            <a:chOff x="1272419" y="3095034"/>
            <a:chExt cx="5255616" cy="3703671"/>
          </a:xfrm>
        </p:grpSpPr>
        <p:grpSp>
          <p:nvGrpSpPr>
            <p:cNvPr id="87" name="Group 86">
              <a:extLst>
                <a:ext uri="{FF2B5EF4-FFF2-40B4-BE49-F238E27FC236}">
                  <a16:creationId xmlns:a16="http://schemas.microsoft.com/office/drawing/2014/main" id="{35CFF68E-74C0-4321-8627-EF3AC1D442A7}"/>
                </a:ext>
              </a:extLst>
            </p:cNvPr>
            <p:cNvGrpSpPr/>
            <p:nvPr/>
          </p:nvGrpSpPr>
          <p:grpSpPr>
            <a:xfrm>
              <a:off x="1272419" y="3095034"/>
              <a:ext cx="5255616" cy="1592426"/>
              <a:chOff x="1272419" y="3629498"/>
              <a:chExt cx="5255616" cy="1592426"/>
            </a:xfrm>
          </p:grpSpPr>
          <p:grpSp>
            <p:nvGrpSpPr>
              <p:cNvPr id="48" name="Group 47">
                <a:extLst>
                  <a:ext uri="{FF2B5EF4-FFF2-40B4-BE49-F238E27FC236}">
                    <a16:creationId xmlns:a16="http://schemas.microsoft.com/office/drawing/2014/main" id="{3EE5ADEC-D282-4820-90EF-4FEE5239D4CE}"/>
                  </a:ext>
                </a:extLst>
              </p:cNvPr>
              <p:cNvGrpSpPr/>
              <p:nvPr/>
            </p:nvGrpSpPr>
            <p:grpSpPr>
              <a:xfrm>
                <a:off x="1272419" y="3629498"/>
                <a:ext cx="2097049" cy="1592426"/>
                <a:chOff x="704653" y="2479994"/>
                <a:chExt cx="3289488" cy="2497924"/>
              </a:xfrm>
            </p:grpSpPr>
            <p:sp>
              <p:nvSpPr>
                <p:cNvPr id="49" name="TextBox 48">
                  <a:extLst>
                    <a:ext uri="{FF2B5EF4-FFF2-40B4-BE49-F238E27FC236}">
                      <a16:creationId xmlns:a16="http://schemas.microsoft.com/office/drawing/2014/main" id="{3B96CC53-4711-41FB-85FA-12BB5075E439}"/>
                    </a:ext>
                  </a:extLst>
                </p:cNvPr>
                <p:cNvSpPr txBox="1"/>
                <p:nvPr/>
              </p:nvSpPr>
              <p:spPr bwMode="gray">
                <a:xfrm>
                  <a:off x="1035950" y="4736525"/>
                  <a:ext cx="2626894" cy="241393"/>
                </a:xfrm>
                <a:prstGeom prst="rect">
                  <a:avLst/>
                </a:prstGeom>
              </p:spPr>
              <p:txBody>
                <a:bodyPr vert="horz" wrap="square" lIns="0" tIns="0" rIns="0" bIns="0" rtlCol="0">
                  <a:spAutoFit/>
                </a:bodyPr>
                <a:lstStyle/>
                <a:p>
                  <a:pPr algn="ctr">
                    <a:buClr>
                      <a:schemeClr val="accent6"/>
                    </a:buClr>
                  </a:pPr>
                  <a:r>
                    <a:rPr lang="en-US" sz="1000">
                      <a:solidFill>
                        <a:schemeClr val="accent4"/>
                      </a:solidFill>
                    </a:rPr>
                    <a:t>Physicians, PAs</a:t>
                  </a:r>
                </a:p>
              </p:txBody>
            </p:sp>
            <p:sp>
              <p:nvSpPr>
                <p:cNvPr id="50" name="Rectangle 49">
                  <a:extLst>
                    <a:ext uri="{FF2B5EF4-FFF2-40B4-BE49-F238E27FC236}">
                      <a16:creationId xmlns:a16="http://schemas.microsoft.com/office/drawing/2014/main" id="{E2056E50-F02D-412B-829F-A54B08BDF1AC}"/>
                    </a:ext>
                  </a:extLst>
                </p:cNvPr>
                <p:cNvSpPr/>
                <p:nvPr/>
              </p:nvSpPr>
              <p:spPr>
                <a:xfrm>
                  <a:off x="704653" y="3961502"/>
                  <a:ext cx="3289488" cy="391057"/>
                </a:xfrm>
                <a:prstGeom prst="rect">
                  <a:avLst/>
                </a:prstGeom>
              </p:spPr>
              <p:txBody>
                <a:bodyPr wrap="none">
                  <a:spAutoFit/>
                </a:bodyPr>
                <a:lstStyle/>
                <a:p>
                  <a:pPr algn="ctr">
                    <a:spcBef>
                      <a:spcPts val="383"/>
                    </a:spcBef>
                    <a:buClr>
                      <a:schemeClr val="accent6"/>
                    </a:buClr>
                  </a:pPr>
                  <a:r>
                    <a:rPr lang="en-US" sz="1000" b="1"/>
                    <a:t>Ability to set my own schedule</a:t>
                  </a:r>
                </a:p>
              </p:txBody>
            </p:sp>
            <p:grpSp>
              <p:nvGrpSpPr>
                <p:cNvPr id="51" name="Group 50">
                  <a:extLst>
                    <a:ext uri="{FF2B5EF4-FFF2-40B4-BE49-F238E27FC236}">
                      <a16:creationId xmlns:a16="http://schemas.microsoft.com/office/drawing/2014/main" id="{01DEE2F6-119F-4CA9-9F6E-A2E6A190147E}"/>
                    </a:ext>
                  </a:extLst>
                </p:cNvPr>
                <p:cNvGrpSpPr/>
                <p:nvPr/>
              </p:nvGrpSpPr>
              <p:grpSpPr>
                <a:xfrm>
                  <a:off x="1663597" y="2479994"/>
                  <a:ext cx="1371600" cy="1371600"/>
                  <a:chOff x="1760621" y="2574561"/>
                  <a:chExt cx="1371600" cy="1371600"/>
                </a:xfrm>
              </p:grpSpPr>
              <p:sp>
                <p:nvSpPr>
                  <p:cNvPr id="53" name="Oval 52">
                    <a:extLst>
                      <a:ext uri="{FF2B5EF4-FFF2-40B4-BE49-F238E27FC236}">
                        <a16:creationId xmlns:a16="http://schemas.microsoft.com/office/drawing/2014/main" id="{E417D9C8-0B61-42BD-A22E-6F2B630C63B5}"/>
                      </a:ext>
                    </a:extLst>
                  </p:cNvPr>
                  <p:cNvSpPr/>
                  <p:nvPr/>
                </p:nvSpPr>
                <p:spPr bwMode="gray">
                  <a:xfrm>
                    <a:off x="1760621" y="2574561"/>
                    <a:ext cx="1371600" cy="1371600"/>
                  </a:xfrm>
                  <a:prstGeom prst="ellipse">
                    <a:avLst/>
                  </a:prstGeom>
                  <a:solidFill>
                    <a:schemeClr val="tx2"/>
                  </a:solidFill>
                  <a:ln w="19050">
                    <a:noFill/>
                  </a:ln>
                  <a:effectLst>
                    <a:outerShdw blurRad="292100" sx="104000" sy="104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9"/>
                  </a:p>
                </p:txBody>
              </p:sp>
              <p:pic>
                <p:nvPicPr>
                  <p:cNvPr id="54" name="Picture 53" descr="Icon&#10;&#10;Description automatically generated">
                    <a:extLst>
                      <a:ext uri="{FF2B5EF4-FFF2-40B4-BE49-F238E27FC236}">
                        <a16:creationId xmlns:a16="http://schemas.microsoft.com/office/drawing/2014/main" id="{186C55B2-A2D9-4A9A-98E0-1C29550FEB34}"/>
                      </a:ext>
                    </a:extLst>
                  </p:cNvPr>
                  <p:cNvPicPr>
                    <a:picLocks noChangeAspect="1"/>
                  </p:cNvPicPr>
                  <p:nvPr/>
                </p:nvPicPr>
                <p:blipFill>
                  <a:blip r:embed="rId2"/>
                  <a:stretch>
                    <a:fillRect/>
                  </a:stretch>
                </p:blipFill>
                <p:spPr>
                  <a:xfrm>
                    <a:off x="2126381" y="2914195"/>
                    <a:ext cx="640080" cy="692332"/>
                  </a:xfrm>
                  <a:prstGeom prst="rect">
                    <a:avLst/>
                  </a:prstGeom>
                </p:spPr>
              </p:pic>
            </p:grpSp>
            <p:sp>
              <p:nvSpPr>
                <p:cNvPr id="52" name="Isosceles Triangle 51">
                  <a:extLst>
                    <a:ext uri="{FF2B5EF4-FFF2-40B4-BE49-F238E27FC236}">
                      <a16:creationId xmlns:a16="http://schemas.microsoft.com/office/drawing/2014/main" id="{E7414ED6-AF7E-494C-853A-F7EAACDD352B}"/>
                    </a:ext>
                  </a:extLst>
                </p:cNvPr>
                <p:cNvSpPr>
                  <a:spLocks noChangeAspect="1"/>
                </p:cNvSpPr>
                <p:nvPr/>
              </p:nvSpPr>
              <p:spPr bwMode="gray">
                <a:xfrm rot="10800000" flipH="1">
                  <a:off x="2202730" y="4416312"/>
                  <a:ext cx="293334" cy="252874"/>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9">
                    <a:solidFill>
                      <a:schemeClr val="tx1"/>
                    </a:solidFill>
                  </a:endParaRPr>
                </a:p>
              </p:txBody>
            </p:sp>
          </p:grpSp>
          <p:grpSp>
            <p:nvGrpSpPr>
              <p:cNvPr id="55" name="Group 54">
                <a:extLst>
                  <a:ext uri="{FF2B5EF4-FFF2-40B4-BE49-F238E27FC236}">
                    <a16:creationId xmlns:a16="http://schemas.microsoft.com/office/drawing/2014/main" id="{83579222-05BB-4616-A0EB-84C2178C00CC}"/>
                  </a:ext>
                </a:extLst>
              </p:cNvPr>
              <p:cNvGrpSpPr/>
              <p:nvPr/>
            </p:nvGrpSpPr>
            <p:grpSpPr>
              <a:xfrm>
                <a:off x="4155270" y="3629498"/>
                <a:ext cx="2372765" cy="1592426"/>
                <a:chOff x="4190925" y="2479994"/>
                <a:chExt cx="3721984" cy="2497924"/>
              </a:xfrm>
            </p:grpSpPr>
            <p:sp>
              <p:nvSpPr>
                <p:cNvPr id="56" name="TextBox 55">
                  <a:extLst>
                    <a:ext uri="{FF2B5EF4-FFF2-40B4-BE49-F238E27FC236}">
                      <a16:creationId xmlns:a16="http://schemas.microsoft.com/office/drawing/2014/main" id="{26B27742-468B-4F65-BE2D-4958BA250B72}"/>
                    </a:ext>
                  </a:extLst>
                </p:cNvPr>
                <p:cNvSpPr txBox="1"/>
                <p:nvPr/>
              </p:nvSpPr>
              <p:spPr bwMode="gray">
                <a:xfrm>
                  <a:off x="4702591" y="4736525"/>
                  <a:ext cx="2698654" cy="241393"/>
                </a:xfrm>
                <a:prstGeom prst="rect">
                  <a:avLst/>
                </a:prstGeom>
              </p:spPr>
              <p:txBody>
                <a:bodyPr vert="horz" wrap="square" lIns="0" tIns="0" rIns="0" bIns="0" rtlCol="0">
                  <a:spAutoFit/>
                </a:bodyPr>
                <a:lstStyle/>
                <a:p>
                  <a:pPr algn="ctr">
                    <a:spcBef>
                      <a:spcPts val="383"/>
                    </a:spcBef>
                    <a:buClr>
                      <a:schemeClr val="accent6"/>
                    </a:buClr>
                  </a:pPr>
                  <a:r>
                    <a:rPr lang="en-US" sz="1000">
                      <a:solidFill>
                        <a:schemeClr val="accent4"/>
                      </a:solidFill>
                    </a:rPr>
                    <a:t>APRNs, MAs, and CNAs</a:t>
                  </a:r>
                </a:p>
              </p:txBody>
            </p:sp>
            <p:sp>
              <p:nvSpPr>
                <p:cNvPr id="57" name="Rectangle 56">
                  <a:extLst>
                    <a:ext uri="{FF2B5EF4-FFF2-40B4-BE49-F238E27FC236}">
                      <a16:creationId xmlns:a16="http://schemas.microsoft.com/office/drawing/2014/main" id="{E60E2A32-B16A-45AE-B2C0-8D3BA5143DE8}"/>
                    </a:ext>
                  </a:extLst>
                </p:cNvPr>
                <p:cNvSpPr/>
                <p:nvPr/>
              </p:nvSpPr>
              <p:spPr>
                <a:xfrm>
                  <a:off x="4190925" y="3961502"/>
                  <a:ext cx="3721984" cy="391057"/>
                </a:xfrm>
                <a:prstGeom prst="rect">
                  <a:avLst/>
                </a:prstGeom>
              </p:spPr>
              <p:txBody>
                <a:bodyPr wrap="none">
                  <a:spAutoFit/>
                </a:bodyPr>
                <a:lstStyle/>
                <a:p>
                  <a:pPr algn="ctr">
                    <a:buClr>
                      <a:schemeClr val="accent6"/>
                    </a:buClr>
                  </a:pPr>
                  <a:r>
                    <a:rPr lang="en-US" sz="1000" b="1"/>
                    <a:t>Shifts longer/shorter than standard</a:t>
                  </a:r>
                </a:p>
              </p:txBody>
            </p:sp>
            <p:grpSp>
              <p:nvGrpSpPr>
                <p:cNvPr id="58" name="Group 57">
                  <a:extLst>
                    <a:ext uri="{FF2B5EF4-FFF2-40B4-BE49-F238E27FC236}">
                      <a16:creationId xmlns:a16="http://schemas.microsoft.com/office/drawing/2014/main" id="{6C5DD51C-E6BA-4DAB-974C-A38C6C4C9885}"/>
                    </a:ext>
                  </a:extLst>
                </p:cNvPr>
                <p:cNvGrpSpPr/>
                <p:nvPr/>
              </p:nvGrpSpPr>
              <p:grpSpPr>
                <a:xfrm>
                  <a:off x="5366118" y="2479994"/>
                  <a:ext cx="1371600" cy="1371600"/>
                  <a:chOff x="5473264" y="2459886"/>
                  <a:chExt cx="1371600" cy="1371600"/>
                </a:xfrm>
              </p:grpSpPr>
              <p:sp>
                <p:nvSpPr>
                  <p:cNvPr id="60" name="Oval 59">
                    <a:extLst>
                      <a:ext uri="{FF2B5EF4-FFF2-40B4-BE49-F238E27FC236}">
                        <a16:creationId xmlns:a16="http://schemas.microsoft.com/office/drawing/2014/main" id="{9E9F9D21-F1C0-4556-9E2E-0C9378A864C3}"/>
                      </a:ext>
                    </a:extLst>
                  </p:cNvPr>
                  <p:cNvSpPr/>
                  <p:nvPr/>
                </p:nvSpPr>
                <p:spPr bwMode="gray">
                  <a:xfrm>
                    <a:off x="5473264" y="2459886"/>
                    <a:ext cx="1371600" cy="1371600"/>
                  </a:xfrm>
                  <a:prstGeom prst="ellipse">
                    <a:avLst/>
                  </a:prstGeom>
                  <a:solidFill>
                    <a:schemeClr val="tx2"/>
                  </a:solidFill>
                  <a:ln w="19050">
                    <a:noFill/>
                  </a:ln>
                  <a:effectLst>
                    <a:outerShdw blurRad="292100" sx="104000" sy="104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9"/>
                  </a:p>
                </p:txBody>
              </p:sp>
              <p:pic>
                <p:nvPicPr>
                  <p:cNvPr id="61" name="Picture 60" descr="Icon&#10;&#10;Description automatically generated">
                    <a:extLst>
                      <a:ext uri="{FF2B5EF4-FFF2-40B4-BE49-F238E27FC236}">
                        <a16:creationId xmlns:a16="http://schemas.microsoft.com/office/drawing/2014/main" id="{2D4A3D0A-3DD0-4EE8-8154-3E9225449E6D}"/>
                      </a:ext>
                    </a:extLst>
                  </p:cNvPr>
                  <p:cNvPicPr>
                    <a:picLocks noChangeAspect="1"/>
                  </p:cNvPicPr>
                  <p:nvPr/>
                </p:nvPicPr>
                <p:blipFill>
                  <a:blip r:embed="rId3"/>
                  <a:stretch>
                    <a:fillRect/>
                  </a:stretch>
                </p:blipFill>
                <p:spPr>
                  <a:xfrm>
                    <a:off x="5839024" y="2796475"/>
                    <a:ext cx="640080" cy="640080"/>
                  </a:xfrm>
                  <a:prstGeom prst="rect">
                    <a:avLst/>
                  </a:prstGeom>
                </p:spPr>
              </p:pic>
            </p:grpSp>
            <p:sp>
              <p:nvSpPr>
                <p:cNvPr id="59" name="Isosceles Triangle 58">
                  <a:extLst>
                    <a:ext uri="{FF2B5EF4-FFF2-40B4-BE49-F238E27FC236}">
                      <a16:creationId xmlns:a16="http://schemas.microsoft.com/office/drawing/2014/main" id="{6BE521FB-668B-43C0-8874-07F9F943EB2C}"/>
                    </a:ext>
                  </a:extLst>
                </p:cNvPr>
                <p:cNvSpPr>
                  <a:spLocks noChangeAspect="1"/>
                </p:cNvSpPr>
                <p:nvPr/>
              </p:nvSpPr>
              <p:spPr bwMode="gray">
                <a:xfrm rot="10800000" flipH="1">
                  <a:off x="5905251" y="4416312"/>
                  <a:ext cx="293334" cy="252874"/>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9">
                    <a:solidFill>
                      <a:schemeClr val="tx1"/>
                    </a:solidFill>
                  </a:endParaRPr>
                </a:p>
              </p:txBody>
            </p:sp>
          </p:grpSp>
        </p:grpSp>
        <p:grpSp>
          <p:nvGrpSpPr>
            <p:cNvPr id="62" name="Group 61">
              <a:extLst>
                <a:ext uri="{FF2B5EF4-FFF2-40B4-BE49-F238E27FC236}">
                  <a16:creationId xmlns:a16="http://schemas.microsoft.com/office/drawing/2014/main" id="{A2616E7A-B46C-4D3E-9D03-E0AF7710DF24}"/>
                </a:ext>
              </a:extLst>
            </p:cNvPr>
            <p:cNvGrpSpPr/>
            <p:nvPr/>
          </p:nvGrpSpPr>
          <p:grpSpPr>
            <a:xfrm>
              <a:off x="2823648" y="5206276"/>
              <a:ext cx="2153153" cy="1592429"/>
              <a:chOff x="8109761" y="2479998"/>
              <a:chExt cx="3377492" cy="2497928"/>
            </a:xfrm>
          </p:grpSpPr>
          <p:sp>
            <p:nvSpPr>
              <p:cNvPr id="63" name="TextBox 62">
                <a:extLst>
                  <a:ext uri="{FF2B5EF4-FFF2-40B4-BE49-F238E27FC236}">
                    <a16:creationId xmlns:a16="http://schemas.microsoft.com/office/drawing/2014/main" id="{E909FEF5-577E-4E89-B675-3D768BA5EBD9}"/>
                  </a:ext>
                </a:extLst>
              </p:cNvPr>
              <p:cNvSpPr txBox="1"/>
              <p:nvPr/>
            </p:nvSpPr>
            <p:spPr bwMode="gray">
              <a:xfrm>
                <a:off x="9388599" y="4736533"/>
                <a:ext cx="819819" cy="241393"/>
              </a:xfrm>
              <a:prstGeom prst="rect">
                <a:avLst/>
              </a:prstGeom>
            </p:spPr>
            <p:txBody>
              <a:bodyPr vert="horz" wrap="square" lIns="0" tIns="0" rIns="0" bIns="0" rtlCol="0">
                <a:spAutoFit/>
              </a:bodyPr>
              <a:lstStyle/>
              <a:p>
                <a:pPr algn="ctr">
                  <a:spcBef>
                    <a:spcPts val="383"/>
                  </a:spcBef>
                  <a:buClr>
                    <a:schemeClr val="accent6"/>
                  </a:buClr>
                </a:pPr>
                <a:r>
                  <a:rPr lang="en-US" sz="1000">
                    <a:solidFill>
                      <a:schemeClr val="accent4"/>
                    </a:solidFill>
                  </a:rPr>
                  <a:t>RNs</a:t>
                </a:r>
              </a:p>
            </p:txBody>
          </p:sp>
          <p:sp>
            <p:nvSpPr>
              <p:cNvPr id="64" name="Rectangle 63">
                <a:extLst>
                  <a:ext uri="{FF2B5EF4-FFF2-40B4-BE49-F238E27FC236}">
                    <a16:creationId xmlns:a16="http://schemas.microsoft.com/office/drawing/2014/main" id="{04BB3952-37E7-4F2F-BB8B-77DC5C6CA369}"/>
                  </a:ext>
                </a:extLst>
              </p:cNvPr>
              <p:cNvSpPr/>
              <p:nvPr/>
            </p:nvSpPr>
            <p:spPr>
              <a:xfrm>
                <a:off x="8109761" y="3961509"/>
                <a:ext cx="3377492" cy="391058"/>
              </a:xfrm>
              <a:prstGeom prst="rect">
                <a:avLst/>
              </a:prstGeom>
            </p:spPr>
            <p:txBody>
              <a:bodyPr wrap="none">
                <a:spAutoFit/>
              </a:bodyPr>
              <a:lstStyle/>
              <a:p>
                <a:pPr algn="ctr">
                  <a:buClr>
                    <a:schemeClr val="accent6"/>
                  </a:buClr>
                </a:pPr>
                <a:r>
                  <a:rPr lang="en-US" sz="1000" b="1"/>
                  <a:t>No weekend work requirements</a:t>
                </a:r>
              </a:p>
            </p:txBody>
          </p:sp>
          <p:grpSp>
            <p:nvGrpSpPr>
              <p:cNvPr id="65" name="Group 64">
                <a:extLst>
                  <a:ext uri="{FF2B5EF4-FFF2-40B4-BE49-F238E27FC236}">
                    <a16:creationId xmlns:a16="http://schemas.microsoft.com/office/drawing/2014/main" id="{30C1DAE9-27EC-488A-AAA7-09DB5F2599DB}"/>
                  </a:ext>
                </a:extLst>
              </p:cNvPr>
              <p:cNvGrpSpPr/>
              <p:nvPr/>
            </p:nvGrpSpPr>
            <p:grpSpPr>
              <a:xfrm>
                <a:off x="9112710" y="2479998"/>
                <a:ext cx="1371598" cy="1371601"/>
                <a:chOff x="9209746" y="2434572"/>
                <a:chExt cx="1371600" cy="1371600"/>
              </a:xfrm>
            </p:grpSpPr>
            <p:sp>
              <p:nvSpPr>
                <p:cNvPr id="67" name="Oval 66">
                  <a:extLst>
                    <a:ext uri="{FF2B5EF4-FFF2-40B4-BE49-F238E27FC236}">
                      <a16:creationId xmlns:a16="http://schemas.microsoft.com/office/drawing/2014/main" id="{76334E14-7C5D-4F1E-819F-A118970234EE}"/>
                    </a:ext>
                  </a:extLst>
                </p:cNvPr>
                <p:cNvSpPr/>
                <p:nvPr/>
              </p:nvSpPr>
              <p:spPr bwMode="gray">
                <a:xfrm>
                  <a:off x="9209746" y="2434572"/>
                  <a:ext cx="1371600" cy="1371600"/>
                </a:xfrm>
                <a:prstGeom prst="ellipse">
                  <a:avLst/>
                </a:prstGeom>
                <a:solidFill>
                  <a:schemeClr val="tx2"/>
                </a:solidFill>
                <a:ln w="19050">
                  <a:noFill/>
                </a:ln>
                <a:effectLst>
                  <a:outerShdw blurRad="292100" sx="104000" sy="104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9"/>
                </a:p>
              </p:txBody>
            </p:sp>
            <p:pic>
              <p:nvPicPr>
                <p:cNvPr id="68" name="Picture 67">
                  <a:extLst>
                    <a:ext uri="{FF2B5EF4-FFF2-40B4-BE49-F238E27FC236}">
                      <a16:creationId xmlns:a16="http://schemas.microsoft.com/office/drawing/2014/main" id="{67D972B3-3174-4083-9479-EC0BB62835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18757" y="2819247"/>
                  <a:ext cx="553578" cy="543909"/>
                </a:xfrm>
                <a:prstGeom prst="rect">
                  <a:avLst/>
                </a:prstGeom>
              </p:spPr>
            </p:pic>
          </p:grpSp>
          <p:sp>
            <p:nvSpPr>
              <p:cNvPr id="66" name="Isosceles Triangle 65">
                <a:extLst>
                  <a:ext uri="{FF2B5EF4-FFF2-40B4-BE49-F238E27FC236}">
                    <a16:creationId xmlns:a16="http://schemas.microsoft.com/office/drawing/2014/main" id="{92B8673E-B5D2-4B0B-8631-860EF2120EC7}"/>
                  </a:ext>
                </a:extLst>
              </p:cNvPr>
              <p:cNvSpPr>
                <a:spLocks noChangeAspect="1"/>
              </p:cNvSpPr>
              <p:nvPr/>
            </p:nvSpPr>
            <p:spPr bwMode="gray">
              <a:xfrm rot="10800000" flipH="1">
                <a:off x="9651854" y="4416311"/>
                <a:ext cx="293333" cy="252874"/>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9">
                  <a:solidFill>
                    <a:schemeClr val="tx1"/>
                  </a:solidFill>
                </a:endParaRPr>
              </a:p>
            </p:txBody>
          </p:sp>
        </p:grpSp>
      </p:grpSp>
    </p:spTree>
    <p:extLst>
      <p:ext uri="{BB962C8B-B14F-4D97-AF65-F5344CB8AC3E}">
        <p14:creationId xmlns:p14="http://schemas.microsoft.com/office/powerpoint/2010/main" val="324912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7E86A1-08D1-4A24-BD48-BC242EBE56F6}"/>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557216CE-226F-418B-B80F-C2B21DFFAF0F}"/>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3C1DCA8C-E187-48B5-90B3-5769E73E08C5}"/>
              </a:ext>
            </a:extLst>
          </p:cNvPr>
          <p:cNvSpPr>
            <a:spLocks noGrp="1"/>
          </p:cNvSpPr>
          <p:nvPr>
            <p:ph type="ftr" sz="quarter" idx="3"/>
          </p:nvPr>
        </p:nvSpPr>
        <p:spPr/>
        <p:txBody>
          <a:bodyPr/>
          <a:lstStyle/>
          <a:p>
            <a:r>
              <a:rPr lang="en-US"/>
              <a:t>2022 Clinician Survey Data Book</a:t>
            </a:r>
          </a:p>
        </p:txBody>
      </p:sp>
      <p:sp>
        <p:nvSpPr>
          <p:cNvPr id="6" name="Rectangle 5">
            <a:extLst>
              <a:ext uri="{FF2B5EF4-FFF2-40B4-BE49-F238E27FC236}">
                <a16:creationId xmlns:a16="http://schemas.microsoft.com/office/drawing/2014/main" id="{742D9662-101B-4D59-B819-4B03310AF177}"/>
              </a:ext>
            </a:extLst>
          </p:cNvPr>
          <p:cNvSpPr/>
          <p:nvPr/>
        </p:nvSpPr>
        <p:spPr bwMode="gray">
          <a:xfrm>
            <a:off x="-39678" y="866744"/>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54ABB57-9CDE-4E57-8F22-43AFFAA73249}"/>
              </a:ext>
            </a:extLst>
          </p:cNvPr>
          <p:cNvSpPr txBox="1"/>
          <p:nvPr/>
        </p:nvSpPr>
        <p:spPr bwMode="gray">
          <a:xfrm>
            <a:off x="930694" y="920642"/>
            <a:ext cx="6393043" cy="169277"/>
          </a:xfrm>
          <a:prstGeom prst="rect">
            <a:avLst/>
          </a:prstGeom>
          <a:noFill/>
        </p:spPr>
        <p:txBody>
          <a:bodyPr wrap="square" lIns="0" tIns="0" rIns="0" bIns="0" rtlCol="0">
            <a:spAutoFit/>
          </a:bodyPr>
          <a:lstStyle/>
          <a:p>
            <a:pPr>
              <a:spcBef>
                <a:spcPts val="500"/>
              </a:spcBef>
              <a:buClr>
                <a:schemeClr val="accent6"/>
              </a:buClr>
            </a:pPr>
            <a:r>
              <a:rPr lang="en-US" sz="1100" b="1"/>
              <a:t>A subset of mid- to late-career clinicians prefer to work “less desirable” schedules.</a:t>
            </a:r>
          </a:p>
        </p:txBody>
      </p:sp>
      <p:sp>
        <p:nvSpPr>
          <p:cNvPr id="12" name="TextBox 11">
            <a:extLst>
              <a:ext uri="{FF2B5EF4-FFF2-40B4-BE49-F238E27FC236}">
                <a16:creationId xmlns:a16="http://schemas.microsoft.com/office/drawing/2014/main" id="{A673D77A-1493-43E2-8283-8CD83475C33D}"/>
              </a:ext>
            </a:extLst>
          </p:cNvPr>
          <p:cNvSpPr txBox="1"/>
          <p:nvPr/>
        </p:nvSpPr>
        <p:spPr bwMode="gray">
          <a:xfrm>
            <a:off x="930694" y="5524116"/>
            <a:ext cx="6144100" cy="579326"/>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dirty="0"/>
              <a:t>The data breakdown shows there’s more than one way to fit people in the schedule based on their preferences. Employers have an opportunity to match staff preferences to business needs. There are subsets of staff who want to work weekends, and there are patients who will need care on the weekends.</a:t>
            </a:r>
          </a:p>
        </p:txBody>
      </p:sp>
      <p:grpSp>
        <p:nvGrpSpPr>
          <p:cNvPr id="35" name="Group 34">
            <a:extLst>
              <a:ext uri="{FF2B5EF4-FFF2-40B4-BE49-F238E27FC236}">
                <a16:creationId xmlns:a16="http://schemas.microsoft.com/office/drawing/2014/main" id="{A89F135A-053C-4521-B25E-30893ABC28B2}"/>
              </a:ext>
            </a:extLst>
          </p:cNvPr>
          <p:cNvGrpSpPr/>
          <p:nvPr/>
        </p:nvGrpSpPr>
        <p:grpSpPr>
          <a:xfrm>
            <a:off x="1369436" y="1498212"/>
            <a:ext cx="5033529" cy="3671510"/>
            <a:chOff x="1318561" y="3305826"/>
            <a:chExt cx="5033529" cy="3671510"/>
          </a:xfrm>
        </p:grpSpPr>
        <p:grpSp>
          <p:nvGrpSpPr>
            <p:cNvPr id="33" name="Group 32">
              <a:extLst>
                <a:ext uri="{FF2B5EF4-FFF2-40B4-BE49-F238E27FC236}">
                  <a16:creationId xmlns:a16="http://schemas.microsoft.com/office/drawing/2014/main" id="{C8693F17-5459-4FA2-9D0C-833B8C24138C}"/>
                </a:ext>
              </a:extLst>
            </p:cNvPr>
            <p:cNvGrpSpPr/>
            <p:nvPr/>
          </p:nvGrpSpPr>
          <p:grpSpPr>
            <a:xfrm>
              <a:off x="1318561" y="3305826"/>
              <a:ext cx="5033529" cy="1215755"/>
              <a:chOff x="1318561" y="3305826"/>
              <a:chExt cx="5033529" cy="1215755"/>
            </a:xfrm>
          </p:grpSpPr>
          <p:grpSp>
            <p:nvGrpSpPr>
              <p:cNvPr id="14" name="Group 13">
                <a:extLst>
                  <a:ext uri="{FF2B5EF4-FFF2-40B4-BE49-F238E27FC236}">
                    <a16:creationId xmlns:a16="http://schemas.microsoft.com/office/drawing/2014/main" id="{2E676AF0-E467-4487-9E1F-DDCAA39290DC}"/>
                  </a:ext>
                </a:extLst>
              </p:cNvPr>
              <p:cNvGrpSpPr/>
              <p:nvPr/>
            </p:nvGrpSpPr>
            <p:grpSpPr>
              <a:xfrm>
                <a:off x="1318561" y="3305826"/>
                <a:ext cx="2189121" cy="1215755"/>
                <a:chOff x="3565440" y="3831966"/>
                <a:chExt cx="2189121" cy="1215755"/>
              </a:xfrm>
            </p:grpSpPr>
            <p:cxnSp>
              <p:nvCxnSpPr>
                <p:cNvPr id="25" name="Straight Connector 24">
                  <a:extLst>
                    <a:ext uri="{FF2B5EF4-FFF2-40B4-BE49-F238E27FC236}">
                      <a16:creationId xmlns:a16="http://schemas.microsoft.com/office/drawing/2014/main" id="{974E9D42-786F-45F1-95EC-FD53CA93EC02}"/>
                    </a:ext>
                  </a:extLst>
                </p:cNvPr>
                <p:cNvCxnSpPr>
                  <a:cxnSpLocks/>
                </p:cNvCxnSpPr>
                <p:nvPr/>
              </p:nvCxnSpPr>
              <p:spPr bwMode="gray">
                <a:xfrm>
                  <a:off x="3667191" y="4483549"/>
                  <a:ext cx="208737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A891D58-C6CB-4203-911B-5B5B765BC8F4}"/>
                    </a:ext>
                  </a:extLst>
                </p:cNvPr>
                <p:cNvSpPr/>
                <p:nvPr/>
              </p:nvSpPr>
              <p:spPr>
                <a:xfrm>
                  <a:off x="3565440" y="3831966"/>
                  <a:ext cx="2098739" cy="646331"/>
                </a:xfrm>
                <a:prstGeom prst="rect">
                  <a:avLst/>
                </a:prstGeom>
              </p:spPr>
              <p:txBody>
                <a:bodyPr wrap="square">
                  <a:spAutoFit/>
                </a:bodyPr>
                <a:lstStyle/>
                <a:p>
                  <a:pPr algn="ctr"/>
                  <a:r>
                    <a:rPr lang="en-US" sz="3500">
                      <a:solidFill>
                        <a:schemeClr val="accent6"/>
                      </a:solidFill>
                      <a:latin typeface="+mj-lt"/>
                    </a:rPr>
                    <a:t>21%</a:t>
                  </a:r>
                </a:p>
              </p:txBody>
            </p:sp>
            <p:sp>
              <p:nvSpPr>
                <p:cNvPr id="27" name="Text Placeholder">
                  <a:extLst>
                    <a:ext uri="{FF2B5EF4-FFF2-40B4-BE49-F238E27FC236}">
                      <a16:creationId xmlns:a16="http://schemas.microsoft.com/office/drawing/2014/main" id="{DA2F0E06-5062-4440-B37D-45105144EB73}"/>
                    </a:ext>
                  </a:extLst>
                </p:cNvPr>
                <p:cNvSpPr txBox="1">
                  <a:spLocks/>
                </p:cNvSpPr>
                <p:nvPr/>
              </p:nvSpPr>
              <p:spPr bwMode="gray">
                <a:xfrm>
                  <a:off x="3667191" y="4586056"/>
                  <a:ext cx="2087368" cy="461665"/>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00"/>
                    <a:t>of </a:t>
                  </a:r>
                  <a:r>
                    <a:rPr lang="en-US" sz="1000" b="1"/>
                    <a:t>APRNS ages 45-54 </a:t>
                  </a:r>
                  <a:r>
                    <a:rPr lang="en-US" sz="1000"/>
                    <a:t>said </a:t>
                  </a:r>
                  <a:r>
                    <a:rPr lang="en-US" sz="1000" b="1"/>
                    <a:t>night only options </a:t>
                  </a:r>
                  <a:r>
                    <a:rPr lang="en-US" sz="1000"/>
                    <a:t>were the most important aspect of flexibility to them </a:t>
                  </a:r>
                  <a:endParaRPr lang="en-US" sz="1000" b="1" baseline="30000"/>
                </a:p>
              </p:txBody>
            </p:sp>
          </p:grpSp>
          <p:grpSp>
            <p:nvGrpSpPr>
              <p:cNvPr id="15" name="Group 14">
                <a:extLst>
                  <a:ext uri="{FF2B5EF4-FFF2-40B4-BE49-F238E27FC236}">
                    <a16:creationId xmlns:a16="http://schemas.microsoft.com/office/drawing/2014/main" id="{7A92B2C5-AE84-4467-839E-7D2E7452F77D}"/>
                  </a:ext>
                </a:extLst>
              </p:cNvPr>
              <p:cNvGrpSpPr/>
              <p:nvPr/>
            </p:nvGrpSpPr>
            <p:grpSpPr>
              <a:xfrm>
                <a:off x="4178430" y="3305826"/>
                <a:ext cx="2173660" cy="1215755"/>
                <a:chOff x="6468361" y="2131687"/>
                <a:chExt cx="2173660" cy="1215755"/>
              </a:xfrm>
            </p:grpSpPr>
            <p:grpSp>
              <p:nvGrpSpPr>
                <p:cNvPr id="21" name="Group 20">
                  <a:extLst>
                    <a:ext uri="{FF2B5EF4-FFF2-40B4-BE49-F238E27FC236}">
                      <a16:creationId xmlns:a16="http://schemas.microsoft.com/office/drawing/2014/main" id="{AB063512-C2EB-4B7F-A35B-89A02BAFE9D6}"/>
                    </a:ext>
                  </a:extLst>
                </p:cNvPr>
                <p:cNvGrpSpPr/>
                <p:nvPr/>
              </p:nvGrpSpPr>
              <p:grpSpPr>
                <a:xfrm>
                  <a:off x="6468362" y="2131687"/>
                  <a:ext cx="2173659" cy="1215755"/>
                  <a:chOff x="6356834" y="1998451"/>
                  <a:chExt cx="2173659" cy="1215755"/>
                </a:xfrm>
              </p:grpSpPr>
              <p:sp>
                <p:nvSpPr>
                  <p:cNvPr id="23" name="Rectangle 22">
                    <a:extLst>
                      <a:ext uri="{FF2B5EF4-FFF2-40B4-BE49-F238E27FC236}">
                        <a16:creationId xmlns:a16="http://schemas.microsoft.com/office/drawing/2014/main" id="{6D771FB0-4BC8-42AD-8778-5CBD2AC339EC}"/>
                      </a:ext>
                    </a:extLst>
                  </p:cNvPr>
                  <p:cNvSpPr/>
                  <p:nvPr/>
                </p:nvSpPr>
                <p:spPr>
                  <a:xfrm>
                    <a:off x="6431754" y="1998451"/>
                    <a:ext cx="2098739" cy="646331"/>
                  </a:xfrm>
                  <a:prstGeom prst="rect">
                    <a:avLst/>
                  </a:prstGeom>
                </p:spPr>
                <p:txBody>
                  <a:bodyPr wrap="square">
                    <a:spAutoFit/>
                  </a:bodyPr>
                  <a:lstStyle/>
                  <a:p>
                    <a:pPr algn="ctr"/>
                    <a:r>
                      <a:rPr lang="en-US" sz="3500" dirty="0">
                        <a:solidFill>
                          <a:schemeClr val="accent6"/>
                        </a:solidFill>
                        <a:latin typeface="+mj-lt"/>
                      </a:rPr>
                      <a:t>19%</a:t>
                    </a:r>
                  </a:p>
                </p:txBody>
              </p:sp>
              <p:sp>
                <p:nvSpPr>
                  <p:cNvPr id="24" name="Text Placeholder">
                    <a:extLst>
                      <a:ext uri="{FF2B5EF4-FFF2-40B4-BE49-F238E27FC236}">
                        <a16:creationId xmlns:a16="http://schemas.microsoft.com/office/drawing/2014/main" id="{BA46FFDE-B653-4736-BCE3-9E84E567E140}"/>
                      </a:ext>
                    </a:extLst>
                  </p:cNvPr>
                  <p:cNvSpPr txBox="1">
                    <a:spLocks/>
                  </p:cNvSpPr>
                  <p:nvPr/>
                </p:nvSpPr>
                <p:spPr bwMode="gray">
                  <a:xfrm>
                    <a:off x="6356834" y="2752541"/>
                    <a:ext cx="2087368" cy="461665"/>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00"/>
                      <a:t>of</a:t>
                    </a:r>
                    <a:r>
                      <a:rPr lang="en-US" sz="1000" b="1"/>
                      <a:t> RNs ages 45-54 </a:t>
                    </a:r>
                    <a:r>
                      <a:rPr lang="en-US" sz="1000"/>
                      <a:t>said </a:t>
                    </a:r>
                    <a:r>
                      <a:rPr lang="en-US" sz="1000" b="1"/>
                      <a:t>night only options </a:t>
                    </a:r>
                    <a:r>
                      <a:rPr lang="en-US" sz="1000"/>
                      <a:t>were the most important aspect of flexibility to them</a:t>
                    </a:r>
                  </a:p>
                </p:txBody>
              </p:sp>
            </p:grpSp>
            <p:cxnSp>
              <p:nvCxnSpPr>
                <p:cNvPr id="22" name="Straight Connector 21">
                  <a:extLst>
                    <a:ext uri="{FF2B5EF4-FFF2-40B4-BE49-F238E27FC236}">
                      <a16:creationId xmlns:a16="http://schemas.microsoft.com/office/drawing/2014/main" id="{F975EE30-F53D-488C-B275-6BB0531A6825}"/>
                    </a:ext>
                  </a:extLst>
                </p:cNvPr>
                <p:cNvCxnSpPr>
                  <a:cxnSpLocks/>
                </p:cNvCxnSpPr>
                <p:nvPr/>
              </p:nvCxnSpPr>
              <p:spPr bwMode="gray">
                <a:xfrm>
                  <a:off x="6468361" y="2783270"/>
                  <a:ext cx="208737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7C40D4CE-8791-4FDF-8EC5-8941371B854B}"/>
                </a:ext>
              </a:extLst>
            </p:cNvPr>
            <p:cNvGrpSpPr/>
            <p:nvPr/>
          </p:nvGrpSpPr>
          <p:grpSpPr>
            <a:xfrm>
              <a:off x="1318561" y="5607693"/>
              <a:ext cx="5033529" cy="1369643"/>
              <a:chOff x="1318561" y="5607693"/>
              <a:chExt cx="5033529" cy="1369643"/>
            </a:xfrm>
          </p:grpSpPr>
          <p:grpSp>
            <p:nvGrpSpPr>
              <p:cNvPr id="16" name="Group 15">
                <a:extLst>
                  <a:ext uri="{FF2B5EF4-FFF2-40B4-BE49-F238E27FC236}">
                    <a16:creationId xmlns:a16="http://schemas.microsoft.com/office/drawing/2014/main" id="{ED6EA560-E4DC-486C-BDBC-99F7450DEE15}"/>
                  </a:ext>
                </a:extLst>
              </p:cNvPr>
              <p:cNvGrpSpPr/>
              <p:nvPr/>
            </p:nvGrpSpPr>
            <p:grpSpPr>
              <a:xfrm>
                <a:off x="1318561" y="5607693"/>
                <a:ext cx="2173660" cy="1369643"/>
                <a:chOff x="6468361" y="2131687"/>
                <a:chExt cx="2173660" cy="1369643"/>
              </a:xfrm>
            </p:grpSpPr>
            <p:grpSp>
              <p:nvGrpSpPr>
                <p:cNvPr id="17" name="Group 16">
                  <a:extLst>
                    <a:ext uri="{FF2B5EF4-FFF2-40B4-BE49-F238E27FC236}">
                      <a16:creationId xmlns:a16="http://schemas.microsoft.com/office/drawing/2014/main" id="{6FB675B9-B96E-47DD-84E5-7252CC68BD5B}"/>
                    </a:ext>
                  </a:extLst>
                </p:cNvPr>
                <p:cNvGrpSpPr/>
                <p:nvPr/>
              </p:nvGrpSpPr>
              <p:grpSpPr>
                <a:xfrm>
                  <a:off x="6468362" y="2131687"/>
                  <a:ext cx="2173659" cy="1369643"/>
                  <a:chOff x="6356834" y="1998451"/>
                  <a:chExt cx="2173659" cy="1369643"/>
                </a:xfrm>
              </p:grpSpPr>
              <p:sp>
                <p:nvSpPr>
                  <p:cNvPr id="19" name="Rectangle 18">
                    <a:extLst>
                      <a:ext uri="{FF2B5EF4-FFF2-40B4-BE49-F238E27FC236}">
                        <a16:creationId xmlns:a16="http://schemas.microsoft.com/office/drawing/2014/main" id="{63104D3D-5B03-4716-99B5-E476FCBBC5E5}"/>
                      </a:ext>
                    </a:extLst>
                  </p:cNvPr>
                  <p:cNvSpPr/>
                  <p:nvPr/>
                </p:nvSpPr>
                <p:spPr>
                  <a:xfrm>
                    <a:off x="6431754" y="1998451"/>
                    <a:ext cx="2098739" cy="630942"/>
                  </a:xfrm>
                  <a:prstGeom prst="rect">
                    <a:avLst/>
                  </a:prstGeom>
                </p:spPr>
                <p:txBody>
                  <a:bodyPr wrap="square">
                    <a:spAutoFit/>
                  </a:bodyPr>
                  <a:lstStyle/>
                  <a:p>
                    <a:pPr algn="ctr"/>
                    <a:r>
                      <a:rPr lang="en-US" sz="3500">
                        <a:solidFill>
                          <a:schemeClr val="accent6"/>
                        </a:solidFill>
                        <a:latin typeface="+mj-lt"/>
                      </a:rPr>
                      <a:t>17%</a:t>
                    </a:r>
                  </a:p>
                </p:txBody>
              </p:sp>
              <p:sp>
                <p:nvSpPr>
                  <p:cNvPr id="20" name="Text Placeholder">
                    <a:extLst>
                      <a:ext uri="{FF2B5EF4-FFF2-40B4-BE49-F238E27FC236}">
                        <a16:creationId xmlns:a16="http://schemas.microsoft.com/office/drawing/2014/main" id="{B73A79F6-8F86-4800-B5F7-A1F1A3CEF65D}"/>
                      </a:ext>
                    </a:extLst>
                  </p:cNvPr>
                  <p:cNvSpPr txBox="1">
                    <a:spLocks/>
                  </p:cNvSpPr>
                  <p:nvPr/>
                </p:nvSpPr>
                <p:spPr bwMode="gray">
                  <a:xfrm>
                    <a:off x="6356834" y="2752541"/>
                    <a:ext cx="2087368" cy="615553"/>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00"/>
                      <a:t>of </a:t>
                    </a:r>
                    <a:r>
                      <a:rPr lang="en-US" sz="1000" b="1"/>
                      <a:t>allied health professionals ages 45-54 </a:t>
                    </a:r>
                    <a:r>
                      <a:rPr lang="en-US" sz="1000"/>
                      <a:t>said </a:t>
                    </a:r>
                    <a:r>
                      <a:rPr lang="en-US" sz="1000" b="1"/>
                      <a:t>weekend only options </a:t>
                    </a:r>
                    <a:r>
                      <a:rPr lang="en-US" sz="1000"/>
                      <a:t>were the most important aspect of flexibility to them</a:t>
                    </a:r>
                  </a:p>
                </p:txBody>
              </p:sp>
            </p:grpSp>
            <p:cxnSp>
              <p:nvCxnSpPr>
                <p:cNvPr id="18" name="Straight Connector 17">
                  <a:extLst>
                    <a:ext uri="{FF2B5EF4-FFF2-40B4-BE49-F238E27FC236}">
                      <a16:creationId xmlns:a16="http://schemas.microsoft.com/office/drawing/2014/main" id="{C362ABAA-95F6-4A31-9954-0843A2012625}"/>
                    </a:ext>
                  </a:extLst>
                </p:cNvPr>
                <p:cNvCxnSpPr>
                  <a:cxnSpLocks/>
                </p:cNvCxnSpPr>
                <p:nvPr/>
              </p:nvCxnSpPr>
              <p:spPr bwMode="gray">
                <a:xfrm>
                  <a:off x="6468361" y="2783270"/>
                  <a:ext cx="208737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8E21D601-CAC0-4B9C-857E-81ABF44642F8}"/>
                  </a:ext>
                </a:extLst>
              </p:cNvPr>
              <p:cNvGrpSpPr/>
              <p:nvPr/>
            </p:nvGrpSpPr>
            <p:grpSpPr>
              <a:xfrm>
                <a:off x="4178430" y="5607693"/>
                <a:ext cx="2173660" cy="1215755"/>
                <a:chOff x="6468361" y="2131687"/>
                <a:chExt cx="2173660" cy="1215755"/>
              </a:xfrm>
            </p:grpSpPr>
            <p:grpSp>
              <p:nvGrpSpPr>
                <p:cNvPr id="29" name="Group 28">
                  <a:extLst>
                    <a:ext uri="{FF2B5EF4-FFF2-40B4-BE49-F238E27FC236}">
                      <a16:creationId xmlns:a16="http://schemas.microsoft.com/office/drawing/2014/main" id="{65C0807F-6F03-4F92-828B-089B0D696015}"/>
                    </a:ext>
                  </a:extLst>
                </p:cNvPr>
                <p:cNvGrpSpPr/>
                <p:nvPr/>
              </p:nvGrpSpPr>
              <p:grpSpPr>
                <a:xfrm>
                  <a:off x="6468362" y="2131687"/>
                  <a:ext cx="2173659" cy="1215755"/>
                  <a:chOff x="6356834" y="1998451"/>
                  <a:chExt cx="2173659" cy="1215755"/>
                </a:xfrm>
              </p:grpSpPr>
              <p:sp>
                <p:nvSpPr>
                  <p:cNvPr id="31" name="Rectangle 30">
                    <a:extLst>
                      <a:ext uri="{FF2B5EF4-FFF2-40B4-BE49-F238E27FC236}">
                        <a16:creationId xmlns:a16="http://schemas.microsoft.com/office/drawing/2014/main" id="{0B8D4F94-DC4E-4F80-ADC1-CBFC4F0BCFDF}"/>
                      </a:ext>
                    </a:extLst>
                  </p:cNvPr>
                  <p:cNvSpPr/>
                  <p:nvPr/>
                </p:nvSpPr>
                <p:spPr>
                  <a:xfrm>
                    <a:off x="6431754" y="1998451"/>
                    <a:ext cx="2098739" cy="630942"/>
                  </a:xfrm>
                  <a:prstGeom prst="rect">
                    <a:avLst/>
                  </a:prstGeom>
                </p:spPr>
                <p:txBody>
                  <a:bodyPr wrap="square">
                    <a:spAutoFit/>
                  </a:bodyPr>
                  <a:lstStyle/>
                  <a:p>
                    <a:pPr algn="ctr"/>
                    <a:r>
                      <a:rPr lang="en-US" sz="3500">
                        <a:solidFill>
                          <a:schemeClr val="accent6"/>
                        </a:solidFill>
                        <a:latin typeface="+mj-lt"/>
                      </a:rPr>
                      <a:t>23%</a:t>
                    </a:r>
                  </a:p>
                </p:txBody>
              </p:sp>
              <p:sp>
                <p:nvSpPr>
                  <p:cNvPr id="32" name="Text Placeholder">
                    <a:extLst>
                      <a:ext uri="{FF2B5EF4-FFF2-40B4-BE49-F238E27FC236}">
                        <a16:creationId xmlns:a16="http://schemas.microsoft.com/office/drawing/2014/main" id="{F90CBC38-8BA7-43A5-A3C3-83BD36B46DF7}"/>
                      </a:ext>
                    </a:extLst>
                  </p:cNvPr>
                  <p:cNvSpPr txBox="1">
                    <a:spLocks/>
                  </p:cNvSpPr>
                  <p:nvPr/>
                </p:nvSpPr>
                <p:spPr bwMode="gray">
                  <a:xfrm>
                    <a:off x="6356834" y="2752541"/>
                    <a:ext cx="2087368" cy="461665"/>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00"/>
                      <a:t>of </a:t>
                    </a:r>
                    <a:r>
                      <a:rPr lang="en-US" sz="1000" b="1"/>
                      <a:t>LPNs ages 35-44 </a:t>
                    </a:r>
                    <a:r>
                      <a:rPr lang="en-US" sz="1000"/>
                      <a:t>said </a:t>
                    </a:r>
                    <a:r>
                      <a:rPr lang="en-US" sz="1000" b="1"/>
                      <a:t>weekend only options </a:t>
                    </a:r>
                    <a:r>
                      <a:rPr lang="en-US" sz="1000"/>
                      <a:t>were the most important aspect of flexibility to them</a:t>
                    </a:r>
                  </a:p>
                </p:txBody>
              </p:sp>
            </p:grpSp>
            <p:cxnSp>
              <p:nvCxnSpPr>
                <p:cNvPr id="30" name="Straight Connector 29">
                  <a:extLst>
                    <a:ext uri="{FF2B5EF4-FFF2-40B4-BE49-F238E27FC236}">
                      <a16:creationId xmlns:a16="http://schemas.microsoft.com/office/drawing/2014/main" id="{1D79F9DF-24FB-447A-BB9D-85159F1FFEE5}"/>
                    </a:ext>
                  </a:extLst>
                </p:cNvPr>
                <p:cNvCxnSpPr>
                  <a:cxnSpLocks/>
                </p:cNvCxnSpPr>
                <p:nvPr/>
              </p:nvCxnSpPr>
              <p:spPr bwMode="gray">
                <a:xfrm>
                  <a:off x="6468361" y="2783270"/>
                  <a:ext cx="208737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699724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B7F5F5C-518A-41BF-AEE3-D9C42DE819DF}"/>
              </a:ext>
            </a:extLst>
          </p:cNvPr>
          <p:cNvSpPr/>
          <p:nvPr/>
        </p:nvSpPr>
        <p:spPr bwMode="gray">
          <a:xfrm>
            <a:off x="-19250" y="898847"/>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3996F5-8277-453C-AD68-C1BF1EE669A3}"/>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F22B5EB0-1229-41A1-A853-6E7AB8DEE26A}"/>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172D5CF8-B1A4-4F06-802C-11D589D85D7A}"/>
              </a:ext>
            </a:extLst>
          </p:cNvPr>
          <p:cNvSpPr>
            <a:spLocks noGrp="1"/>
          </p:cNvSpPr>
          <p:nvPr>
            <p:ph type="ftr" sz="quarter" idx="3"/>
          </p:nvPr>
        </p:nvSpPr>
        <p:spPr/>
        <p:txBody>
          <a:bodyPr/>
          <a:lstStyle/>
          <a:p>
            <a:r>
              <a:rPr lang="en-US"/>
              <a:t>2022 Clinician Survey Data Book</a:t>
            </a:r>
          </a:p>
        </p:txBody>
      </p:sp>
      <p:sp>
        <p:nvSpPr>
          <p:cNvPr id="7" name="TextBox 6">
            <a:extLst>
              <a:ext uri="{FF2B5EF4-FFF2-40B4-BE49-F238E27FC236}">
                <a16:creationId xmlns:a16="http://schemas.microsoft.com/office/drawing/2014/main" id="{9CE80ECA-C544-49F1-BF4E-E4DBC2CAC146}"/>
              </a:ext>
            </a:extLst>
          </p:cNvPr>
          <p:cNvSpPr txBox="1"/>
          <p:nvPr/>
        </p:nvSpPr>
        <p:spPr bwMode="gray">
          <a:xfrm>
            <a:off x="915503" y="952745"/>
            <a:ext cx="5126403" cy="169277"/>
          </a:xfrm>
          <a:prstGeom prst="rect">
            <a:avLst/>
          </a:prstGeom>
          <a:noFill/>
        </p:spPr>
        <p:txBody>
          <a:bodyPr wrap="none" lIns="0" tIns="0" rIns="0" bIns="0" rtlCol="0">
            <a:spAutoFit/>
          </a:bodyPr>
          <a:lstStyle/>
          <a:p>
            <a:pPr>
              <a:spcBef>
                <a:spcPts val="500"/>
              </a:spcBef>
              <a:buClr>
                <a:schemeClr val="accent6"/>
              </a:buClr>
            </a:pPr>
            <a:r>
              <a:rPr lang="en-US" sz="1100" b="1"/>
              <a:t>The desire to support teammates and patients underpins clinician retention.</a:t>
            </a:r>
          </a:p>
        </p:txBody>
      </p:sp>
      <p:sp>
        <p:nvSpPr>
          <p:cNvPr id="12" name="TextBox 11">
            <a:extLst>
              <a:ext uri="{FF2B5EF4-FFF2-40B4-BE49-F238E27FC236}">
                <a16:creationId xmlns:a16="http://schemas.microsoft.com/office/drawing/2014/main" id="{88CADEDA-EAD4-4635-865C-219461C109C4}"/>
              </a:ext>
            </a:extLst>
          </p:cNvPr>
          <p:cNvSpPr txBox="1"/>
          <p:nvPr/>
        </p:nvSpPr>
        <p:spPr bwMode="gray">
          <a:xfrm>
            <a:off x="932437" y="1556394"/>
            <a:ext cx="6144100" cy="779381"/>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Employees’ conceptions of organizational loyalty has changed. While employer loyalty has waned, clinicians remain loyal to the people they care about. They may feel a sense of responsibility to their teams and perhaps even a duty to continue being there for those who supported them through difficult pandemic-era work. That professional sense of purpose is what connects staff to their roles.</a:t>
            </a:r>
          </a:p>
        </p:txBody>
      </p:sp>
      <p:grpSp>
        <p:nvGrpSpPr>
          <p:cNvPr id="6" name="Group 5">
            <a:extLst>
              <a:ext uri="{FF2B5EF4-FFF2-40B4-BE49-F238E27FC236}">
                <a16:creationId xmlns:a16="http://schemas.microsoft.com/office/drawing/2014/main" id="{B2EFE730-2FB5-4F0F-B15D-BA3076E6587C}"/>
              </a:ext>
            </a:extLst>
          </p:cNvPr>
          <p:cNvGrpSpPr/>
          <p:nvPr/>
        </p:nvGrpSpPr>
        <p:grpSpPr>
          <a:xfrm>
            <a:off x="932437" y="2716249"/>
            <a:ext cx="2862963" cy="386864"/>
            <a:chOff x="915503" y="3090364"/>
            <a:chExt cx="2862963" cy="386864"/>
          </a:xfrm>
        </p:grpSpPr>
        <p:sp>
          <p:nvSpPr>
            <p:cNvPr id="8" name="TextBox 7">
              <a:extLst>
                <a:ext uri="{FF2B5EF4-FFF2-40B4-BE49-F238E27FC236}">
                  <a16:creationId xmlns:a16="http://schemas.microsoft.com/office/drawing/2014/main" id="{0B0DB5FC-16AC-4021-8768-418693F9DFF8}"/>
                </a:ext>
              </a:extLst>
            </p:cNvPr>
            <p:cNvSpPr txBox="1"/>
            <p:nvPr/>
          </p:nvSpPr>
          <p:spPr bwMode="gray">
            <a:xfrm>
              <a:off x="915503" y="3346423"/>
              <a:ext cx="307777" cy="130805"/>
            </a:xfrm>
            <a:prstGeom prst="rect">
              <a:avLst/>
            </a:prstGeom>
          </p:spPr>
          <p:txBody>
            <a:bodyPr vert="horz" wrap="none" lIns="0" tIns="0" rIns="0" bIns="0" rtlCol="0">
              <a:spAutoFit/>
            </a:bodyPr>
            <a:lstStyle/>
            <a:p>
              <a:pPr>
                <a:spcBef>
                  <a:spcPts val="600"/>
                </a:spcBef>
                <a:buClr>
                  <a:schemeClr val="accent6"/>
                </a:buClr>
              </a:pPr>
              <a:r>
                <a:rPr lang="en-US" sz="850"/>
                <a:t>n=349</a:t>
              </a:r>
            </a:p>
          </p:txBody>
        </p:sp>
        <p:sp>
          <p:nvSpPr>
            <p:cNvPr id="10" name="TextBox 9">
              <a:extLst>
                <a:ext uri="{FF2B5EF4-FFF2-40B4-BE49-F238E27FC236}">
                  <a16:creationId xmlns:a16="http://schemas.microsoft.com/office/drawing/2014/main" id="{0D585A3B-176E-45CB-9E2E-7C1F8784D5E3}"/>
                </a:ext>
              </a:extLst>
            </p:cNvPr>
            <p:cNvSpPr txBox="1"/>
            <p:nvPr/>
          </p:nvSpPr>
          <p:spPr bwMode="gray">
            <a:xfrm>
              <a:off x="915503" y="3090364"/>
              <a:ext cx="2862963" cy="169277"/>
            </a:xfrm>
            <a:prstGeom prst="rect">
              <a:avLst/>
            </a:prstGeom>
          </p:spPr>
          <p:txBody>
            <a:bodyPr vert="horz" wrap="none" lIns="0" tIns="0" rIns="0" bIns="0" rtlCol="0">
              <a:spAutoFit/>
            </a:bodyPr>
            <a:lstStyle/>
            <a:p>
              <a:pPr>
                <a:spcBef>
                  <a:spcPts val="600"/>
                </a:spcBef>
                <a:buClr>
                  <a:schemeClr val="accent6"/>
                </a:buClr>
              </a:pPr>
              <a:r>
                <a:rPr lang="en-US" sz="1100" b="1"/>
                <a:t>Why haven’t you left your current role yet?</a:t>
              </a:r>
            </a:p>
          </p:txBody>
        </p:sp>
      </p:grpSp>
      <p:sp>
        <p:nvSpPr>
          <p:cNvPr id="14" name="TextBox 13">
            <a:extLst>
              <a:ext uri="{FF2B5EF4-FFF2-40B4-BE49-F238E27FC236}">
                <a16:creationId xmlns:a16="http://schemas.microsoft.com/office/drawing/2014/main" id="{C53CE19E-C855-4D7C-9472-D2B2E17F3F1C}"/>
              </a:ext>
            </a:extLst>
          </p:cNvPr>
          <p:cNvSpPr txBox="1"/>
          <p:nvPr/>
        </p:nvSpPr>
        <p:spPr bwMode="gray">
          <a:xfrm>
            <a:off x="932437" y="6391703"/>
            <a:ext cx="6144100" cy="379271"/>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Clinicians value doing meaningful work. It is the job of leaders to help staff connect with their teams, their patients, and their roles to foster a culture that gives way to meaningful work.</a:t>
            </a:r>
          </a:p>
        </p:txBody>
      </p:sp>
      <p:grpSp>
        <p:nvGrpSpPr>
          <p:cNvPr id="18" name="Group 17">
            <a:extLst>
              <a:ext uri="{FF2B5EF4-FFF2-40B4-BE49-F238E27FC236}">
                <a16:creationId xmlns:a16="http://schemas.microsoft.com/office/drawing/2014/main" id="{E623734A-07FE-4978-BF73-9EDF68FD0F01}"/>
              </a:ext>
            </a:extLst>
          </p:cNvPr>
          <p:cNvGrpSpPr/>
          <p:nvPr/>
        </p:nvGrpSpPr>
        <p:grpSpPr>
          <a:xfrm>
            <a:off x="-102272" y="2792621"/>
            <a:ext cx="7394483" cy="3749259"/>
            <a:chOff x="5653584" y="14836"/>
            <a:chExt cx="14455068" cy="6627414"/>
          </a:xfrm>
        </p:grpSpPr>
        <p:graphicFrame>
          <p:nvGraphicFramePr>
            <p:cNvPr id="19" name="Chart 18">
              <a:extLst>
                <a:ext uri="{FF2B5EF4-FFF2-40B4-BE49-F238E27FC236}">
                  <a16:creationId xmlns:a16="http://schemas.microsoft.com/office/drawing/2014/main" id="{2A26D6B9-494F-4F53-8442-5BACE98A2EFA}"/>
                </a:ext>
              </a:extLst>
            </p:cNvPr>
            <p:cNvGraphicFramePr/>
            <p:nvPr>
              <p:extLst>
                <p:ext uri="{D42A27DB-BD31-4B8C-83A1-F6EECF244321}">
                  <p14:modId xmlns:p14="http://schemas.microsoft.com/office/powerpoint/2010/main" val="1100477504"/>
                </p:ext>
              </p:extLst>
            </p:nvPr>
          </p:nvGraphicFramePr>
          <p:xfrm>
            <a:off x="7139778" y="14836"/>
            <a:ext cx="12968874" cy="6627414"/>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69741D86-7C2F-4DE0-9E95-FCEF6FBA3EA6}"/>
                </a:ext>
              </a:extLst>
            </p:cNvPr>
            <p:cNvSpPr txBox="1"/>
            <p:nvPr/>
          </p:nvSpPr>
          <p:spPr bwMode="gray">
            <a:xfrm>
              <a:off x="5653584" y="1781786"/>
              <a:ext cx="4664148" cy="246221"/>
            </a:xfrm>
            <a:prstGeom prst="rect">
              <a:avLst/>
            </a:prstGeom>
            <a:noFill/>
          </p:spPr>
          <p:txBody>
            <a:bodyPr wrap="square" lIns="0" tIns="0" rIns="0" bIns="0" rtlCol="0">
              <a:spAutoFit/>
            </a:bodyPr>
            <a:lstStyle/>
            <a:p>
              <a:endParaRPr lang="en-US" sz="1600" b="1"/>
            </a:p>
          </p:txBody>
        </p:sp>
      </p:grpSp>
    </p:spTree>
    <p:extLst>
      <p:ext uri="{BB962C8B-B14F-4D97-AF65-F5344CB8AC3E}">
        <p14:creationId xmlns:p14="http://schemas.microsoft.com/office/powerpoint/2010/main" val="237915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343D4C-CF79-4E05-899A-BC5D25A7441B}"/>
              </a:ext>
            </a:extLst>
          </p:cNvPr>
          <p:cNvSpPr/>
          <p:nvPr/>
        </p:nvSpPr>
        <p:spPr bwMode="gray">
          <a:xfrm>
            <a:off x="-268278" y="1576781"/>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7ADFF-CFE5-425D-897C-AC05C83367F2}"/>
              </a:ext>
            </a:extLst>
          </p:cNvPr>
          <p:cNvSpPr>
            <a:spLocks noGrp="1"/>
          </p:cNvSpPr>
          <p:nvPr>
            <p:ph type="title"/>
          </p:nvPr>
        </p:nvSpPr>
        <p:spPr/>
        <p:txBody>
          <a:bodyPr/>
          <a:lstStyle/>
          <a:p>
            <a:r>
              <a:rPr lang="en-US"/>
              <a:t>Conclusion</a:t>
            </a:r>
          </a:p>
        </p:txBody>
      </p:sp>
      <p:sp>
        <p:nvSpPr>
          <p:cNvPr id="4" name="Text Placeholder 3">
            <a:extLst>
              <a:ext uri="{FF2B5EF4-FFF2-40B4-BE49-F238E27FC236}">
                <a16:creationId xmlns:a16="http://schemas.microsoft.com/office/drawing/2014/main" id="{D0CF487C-0493-484D-AD8E-EF80CBFCBAB9}"/>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7DDF33DF-48E3-482E-8FEB-458539D9EBD6}"/>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6" name="TextBox 5">
            <a:extLst>
              <a:ext uri="{FF2B5EF4-FFF2-40B4-BE49-F238E27FC236}">
                <a16:creationId xmlns:a16="http://schemas.microsoft.com/office/drawing/2014/main" id="{7F2BA5AA-115D-4E27-A0E4-77D35F9CD1C1}"/>
              </a:ext>
            </a:extLst>
          </p:cNvPr>
          <p:cNvSpPr txBox="1"/>
          <p:nvPr/>
        </p:nvSpPr>
        <p:spPr bwMode="gray">
          <a:xfrm>
            <a:off x="923925" y="1630680"/>
            <a:ext cx="1524456" cy="169277"/>
          </a:xfrm>
          <a:prstGeom prst="rect">
            <a:avLst/>
          </a:prstGeom>
          <a:noFill/>
        </p:spPr>
        <p:txBody>
          <a:bodyPr wrap="none" lIns="0" tIns="0" rIns="0" bIns="0" rtlCol="0">
            <a:spAutoFit/>
          </a:bodyPr>
          <a:lstStyle/>
          <a:p>
            <a:pPr>
              <a:spcBef>
                <a:spcPts val="500"/>
              </a:spcBef>
              <a:buClr>
                <a:schemeClr val="accent6"/>
              </a:buClr>
            </a:pPr>
            <a:r>
              <a:rPr lang="en-US" sz="1100" b="1"/>
              <a:t>What does it all mean?</a:t>
            </a:r>
          </a:p>
        </p:txBody>
      </p:sp>
      <p:sp>
        <p:nvSpPr>
          <p:cNvPr id="9" name="TextBox 8">
            <a:extLst>
              <a:ext uri="{FF2B5EF4-FFF2-40B4-BE49-F238E27FC236}">
                <a16:creationId xmlns:a16="http://schemas.microsoft.com/office/drawing/2014/main" id="{E0CE5BB4-1EBC-4FB9-AFF4-A6FB3DD23AA7}"/>
              </a:ext>
            </a:extLst>
          </p:cNvPr>
          <p:cNvSpPr txBox="1"/>
          <p:nvPr/>
        </p:nvSpPr>
        <p:spPr bwMode="gray">
          <a:xfrm>
            <a:off x="923925" y="2150774"/>
            <a:ext cx="6140451" cy="1443665"/>
          </a:xfrm>
          <a:prstGeom prst="rect">
            <a:avLst/>
          </a:prstGeom>
          <a:noFill/>
        </p:spPr>
        <p:txBody>
          <a:bodyPr wrap="square" lIns="0" tIns="0" rIns="0" bIns="0" rtlCol="0">
            <a:spAutoFit/>
          </a:bodyPr>
          <a:lstStyle/>
          <a:p>
            <a:pPr>
              <a:lnSpc>
                <a:spcPct val="130000"/>
              </a:lnSpc>
              <a:spcBef>
                <a:spcPts val="500"/>
              </a:spcBef>
            </a:pPr>
            <a:r>
              <a:rPr lang="en-US" sz="1000" dirty="0"/>
              <a:t>Health care leaders must understand and adapt to changing clinician needs to remain competitive in today’s market. The survey findings on clinician intentions and feelings can be used to reinforce your organization’s recruitment and retention strategy, or help you appeal to certain subsets of your workforce with unique clinical support, benefits, or emotional well-being resources. </a:t>
            </a:r>
          </a:p>
          <a:p>
            <a:pPr>
              <a:lnSpc>
                <a:spcPct val="130000"/>
              </a:lnSpc>
              <a:spcBef>
                <a:spcPts val="500"/>
              </a:spcBef>
            </a:pPr>
            <a:r>
              <a:rPr lang="en-US" sz="1000" dirty="0">
                <a:ea typeface="+mj-lt"/>
                <a:cs typeface="+mj-lt"/>
              </a:rPr>
              <a:t>View the resources linked below for more detailed information on addressing clinician burnout and well-being, scaling clinician expertise, creating flexible schedules and shifts, offering employee benefits, and reconnecting clinicians to meaningful work. </a:t>
            </a:r>
            <a:endParaRPr lang="en-US" sz="1000" dirty="0"/>
          </a:p>
        </p:txBody>
      </p:sp>
      <p:sp>
        <p:nvSpPr>
          <p:cNvPr id="19" name="Text Placeholder 3">
            <a:extLst>
              <a:ext uri="{FF2B5EF4-FFF2-40B4-BE49-F238E27FC236}">
                <a16:creationId xmlns:a16="http://schemas.microsoft.com/office/drawing/2014/main" id="{841FF26D-9FC9-4BB0-A466-2DDBAC5AC36E}"/>
              </a:ext>
            </a:extLst>
          </p:cNvPr>
          <p:cNvSpPr>
            <a:spLocks noGrp="1"/>
          </p:cNvSpPr>
          <p:nvPr>
            <p:ph type="body" sz="quarter" idx="27"/>
          </p:nvPr>
        </p:nvSpPr>
        <p:spPr>
          <a:xfrm>
            <a:off x="5428648" y="9398000"/>
            <a:ext cx="1886552" cy="153988"/>
          </a:xfrm>
        </p:spPr>
        <p:txBody>
          <a:bodyPr/>
          <a:lstStyle/>
          <a:p>
            <a:r>
              <a:rPr lang="en-US"/>
              <a:t>Source: Advisory Board 2022 Clinician Survey and analysis.</a:t>
            </a:r>
          </a:p>
        </p:txBody>
      </p:sp>
      <p:grpSp>
        <p:nvGrpSpPr>
          <p:cNvPr id="50" name="Group 49">
            <a:extLst>
              <a:ext uri="{FF2B5EF4-FFF2-40B4-BE49-F238E27FC236}">
                <a16:creationId xmlns:a16="http://schemas.microsoft.com/office/drawing/2014/main" id="{13313E60-BA6A-47E7-9721-6817605CC33E}"/>
              </a:ext>
            </a:extLst>
          </p:cNvPr>
          <p:cNvGrpSpPr/>
          <p:nvPr/>
        </p:nvGrpSpPr>
        <p:grpSpPr>
          <a:xfrm>
            <a:off x="982806" y="5286321"/>
            <a:ext cx="5902315" cy="834932"/>
            <a:chOff x="982806" y="5377387"/>
            <a:chExt cx="5902315" cy="834932"/>
          </a:xfrm>
        </p:grpSpPr>
        <p:sp>
          <p:nvSpPr>
            <p:cNvPr id="11" name="Text Placeholder 56">
              <a:extLst>
                <a:ext uri="{FF2B5EF4-FFF2-40B4-BE49-F238E27FC236}">
                  <a16:creationId xmlns:a16="http://schemas.microsoft.com/office/drawing/2014/main" id="{1FA9837E-E41E-4B07-8375-7CFDA0905657}"/>
                </a:ext>
              </a:extLst>
            </p:cNvPr>
            <p:cNvSpPr txBox="1">
              <a:spLocks/>
            </p:cNvSpPr>
            <p:nvPr/>
          </p:nvSpPr>
          <p:spPr>
            <a:xfrm>
              <a:off x="1273750" y="5379000"/>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a:t>Daily briefing article</a:t>
              </a:r>
            </a:p>
          </p:txBody>
        </p:sp>
        <p:sp>
          <p:nvSpPr>
            <p:cNvPr id="12" name="Text Placeholder 60">
              <a:extLst>
                <a:ext uri="{FF2B5EF4-FFF2-40B4-BE49-F238E27FC236}">
                  <a16:creationId xmlns:a16="http://schemas.microsoft.com/office/drawing/2014/main" id="{D19554BF-6DF6-46BB-A801-92F380F4922A}"/>
                </a:ext>
              </a:extLst>
            </p:cNvPr>
            <p:cNvSpPr txBox="1">
              <a:spLocks/>
            </p:cNvSpPr>
            <p:nvPr/>
          </p:nvSpPr>
          <p:spPr>
            <a:xfrm>
              <a:off x="1273749" y="5581377"/>
              <a:ext cx="2532186" cy="630942"/>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a:latin typeface="+mj-lt"/>
                </a:rPr>
                <a:t>Mentorship matters in health care. Here's how to get it right.</a:t>
              </a:r>
            </a:p>
            <a:p>
              <a:pPr marL="0" indent="0">
                <a:buNone/>
              </a:pPr>
              <a:endParaRPr lang="en-US">
                <a:latin typeface="+mj-lt"/>
              </a:endParaRPr>
            </a:p>
          </p:txBody>
        </p:sp>
        <p:sp>
          <p:nvSpPr>
            <p:cNvPr id="13" name="Parallelogram 12">
              <a:extLst>
                <a:ext uri="{FF2B5EF4-FFF2-40B4-BE49-F238E27FC236}">
                  <a16:creationId xmlns:a16="http://schemas.microsoft.com/office/drawing/2014/main" id="{CB9D3275-09B0-4B40-AD12-60F00C12843D}"/>
                </a:ext>
              </a:extLst>
            </p:cNvPr>
            <p:cNvSpPr>
              <a:spLocks noChangeAspect="1"/>
            </p:cNvSpPr>
            <p:nvPr/>
          </p:nvSpPr>
          <p:spPr bwMode="gray">
            <a:xfrm flipH="1">
              <a:off x="982806" y="5377387"/>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14" name="Rectangle: Rounded Corners 13">
              <a:extLst>
                <a:ext uri="{FF2B5EF4-FFF2-40B4-BE49-F238E27FC236}">
                  <a16:creationId xmlns:a16="http://schemas.microsoft.com/office/drawing/2014/main" id="{0F13A414-6EA3-4BCA-87EB-ED8E64A40440}"/>
                </a:ext>
              </a:extLst>
            </p:cNvPr>
            <p:cNvSpPr>
              <a:spLocks noChangeAspect="1"/>
            </p:cNvSpPr>
            <p:nvPr/>
          </p:nvSpPr>
          <p:spPr bwMode="gray">
            <a:xfrm>
              <a:off x="1273749" y="6010009"/>
              <a:ext cx="605703" cy="17311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00">
                  <a:solidFill>
                    <a:schemeClr val="tx1"/>
                  </a:solidFill>
                  <a:hlinkClick r:id="rId2"/>
                </a:rPr>
                <a:t>Read now</a:t>
              </a:r>
              <a:endParaRPr lang="en-US" sz="800">
                <a:solidFill>
                  <a:schemeClr val="tx1"/>
                </a:solidFill>
              </a:endParaRPr>
            </a:p>
          </p:txBody>
        </p:sp>
        <p:grpSp>
          <p:nvGrpSpPr>
            <p:cNvPr id="29" name="Group 28">
              <a:extLst>
                <a:ext uri="{FF2B5EF4-FFF2-40B4-BE49-F238E27FC236}">
                  <a16:creationId xmlns:a16="http://schemas.microsoft.com/office/drawing/2014/main" id="{029EDB2C-34F4-44C7-B28E-6F90BCA4F13F}"/>
                </a:ext>
              </a:extLst>
            </p:cNvPr>
            <p:cNvGrpSpPr/>
            <p:nvPr/>
          </p:nvGrpSpPr>
          <p:grpSpPr>
            <a:xfrm>
              <a:off x="4061992" y="5468874"/>
              <a:ext cx="2823129" cy="624764"/>
              <a:chOff x="982806" y="6863414"/>
              <a:chExt cx="2823129" cy="624764"/>
            </a:xfrm>
          </p:grpSpPr>
          <p:sp>
            <p:nvSpPr>
              <p:cNvPr id="21" name="Text Placeholder 56">
                <a:extLst>
                  <a:ext uri="{FF2B5EF4-FFF2-40B4-BE49-F238E27FC236}">
                    <a16:creationId xmlns:a16="http://schemas.microsoft.com/office/drawing/2014/main" id="{C1ADBC27-4241-49DC-81CC-D873277ADED6}"/>
                  </a:ext>
                </a:extLst>
              </p:cNvPr>
              <p:cNvSpPr txBox="1">
                <a:spLocks/>
              </p:cNvSpPr>
              <p:nvPr/>
            </p:nvSpPr>
            <p:spPr>
              <a:xfrm>
                <a:off x="1273750" y="6865027"/>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a:t>Our take</a:t>
                </a:r>
              </a:p>
            </p:txBody>
          </p:sp>
          <p:sp>
            <p:nvSpPr>
              <p:cNvPr id="22" name="Text Placeholder 60">
                <a:extLst>
                  <a:ext uri="{FF2B5EF4-FFF2-40B4-BE49-F238E27FC236}">
                    <a16:creationId xmlns:a16="http://schemas.microsoft.com/office/drawing/2014/main" id="{C5D5953A-3D53-4CAF-8E99-36AA81DCE00A}"/>
                  </a:ext>
                </a:extLst>
              </p:cNvPr>
              <p:cNvSpPr txBox="1">
                <a:spLocks/>
              </p:cNvSpPr>
              <p:nvPr/>
            </p:nvSpPr>
            <p:spPr>
              <a:xfrm>
                <a:off x="1273749" y="7066960"/>
                <a:ext cx="2532186" cy="184666"/>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a:latin typeface="+mj-lt"/>
                  </a:rPr>
                  <a:t>Building a flexible nursing workforce</a:t>
                </a:r>
              </a:p>
            </p:txBody>
          </p:sp>
          <p:sp>
            <p:nvSpPr>
              <p:cNvPr id="23" name="Parallelogram 22">
                <a:extLst>
                  <a:ext uri="{FF2B5EF4-FFF2-40B4-BE49-F238E27FC236}">
                    <a16:creationId xmlns:a16="http://schemas.microsoft.com/office/drawing/2014/main" id="{7E73019B-E8FB-47F1-82EB-B35EB6771D6C}"/>
                  </a:ext>
                </a:extLst>
              </p:cNvPr>
              <p:cNvSpPr>
                <a:spLocks noChangeAspect="1"/>
              </p:cNvSpPr>
              <p:nvPr/>
            </p:nvSpPr>
            <p:spPr bwMode="gray">
              <a:xfrm flipH="1">
                <a:off x="982806" y="6863414"/>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24" name="Rectangle: Rounded Corners 23">
                <a:extLst>
                  <a:ext uri="{FF2B5EF4-FFF2-40B4-BE49-F238E27FC236}">
                    <a16:creationId xmlns:a16="http://schemas.microsoft.com/office/drawing/2014/main" id="{1EA3F35D-C1D3-4A56-8CEE-56C52FA9E4F8}"/>
                  </a:ext>
                </a:extLst>
              </p:cNvPr>
              <p:cNvSpPr>
                <a:spLocks noChangeAspect="1"/>
              </p:cNvSpPr>
              <p:nvPr/>
            </p:nvSpPr>
            <p:spPr bwMode="gray">
              <a:xfrm>
                <a:off x="1273749" y="7315061"/>
                <a:ext cx="605703" cy="17311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00">
                    <a:solidFill>
                      <a:schemeClr val="tx1"/>
                    </a:solidFill>
                    <a:hlinkClick r:id="rId3"/>
                  </a:rPr>
                  <a:t>Read now</a:t>
                </a:r>
                <a:endParaRPr lang="en-US" sz="800">
                  <a:solidFill>
                    <a:schemeClr val="tx1"/>
                  </a:solidFill>
                </a:endParaRPr>
              </a:p>
            </p:txBody>
          </p:sp>
        </p:grpSp>
      </p:grpSp>
      <p:grpSp>
        <p:nvGrpSpPr>
          <p:cNvPr id="51" name="Group 50">
            <a:extLst>
              <a:ext uri="{FF2B5EF4-FFF2-40B4-BE49-F238E27FC236}">
                <a16:creationId xmlns:a16="http://schemas.microsoft.com/office/drawing/2014/main" id="{FFF06507-7945-470C-863B-8CDF38DE076E}"/>
              </a:ext>
            </a:extLst>
          </p:cNvPr>
          <p:cNvGrpSpPr/>
          <p:nvPr/>
        </p:nvGrpSpPr>
        <p:grpSpPr>
          <a:xfrm>
            <a:off x="982806" y="3891359"/>
            <a:ext cx="5806788" cy="786689"/>
            <a:chOff x="982806" y="3891359"/>
            <a:chExt cx="5806788" cy="786689"/>
          </a:xfrm>
        </p:grpSpPr>
        <p:sp>
          <p:nvSpPr>
            <p:cNvPr id="35" name="Rectangle: Rounded Corners 34">
              <a:extLst>
                <a:ext uri="{FF2B5EF4-FFF2-40B4-BE49-F238E27FC236}">
                  <a16:creationId xmlns:a16="http://schemas.microsoft.com/office/drawing/2014/main" id="{E9048A60-E044-43E1-8376-D9A694A45E01}"/>
                </a:ext>
              </a:extLst>
            </p:cNvPr>
            <p:cNvSpPr>
              <a:spLocks noChangeAspect="1"/>
            </p:cNvSpPr>
            <p:nvPr/>
          </p:nvSpPr>
          <p:spPr bwMode="gray">
            <a:xfrm>
              <a:off x="1311849" y="4504931"/>
              <a:ext cx="605703" cy="17311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00">
                  <a:solidFill>
                    <a:schemeClr val="tx1"/>
                  </a:solidFill>
                  <a:hlinkClick r:id="rId4"/>
                </a:rPr>
                <a:t>Read now</a:t>
              </a:r>
              <a:endParaRPr lang="en-US" sz="800">
                <a:solidFill>
                  <a:schemeClr val="tx1"/>
                </a:solidFill>
              </a:endParaRPr>
            </a:p>
          </p:txBody>
        </p:sp>
        <p:grpSp>
          <p:nvGrpSpPr>
            <p:cNvPr id="8" name="Group 7">
              <a:extLst>
                <a:ext uri="{FF2B5EF4-FFF2-40B4-BE49-F238E27FC236}">
                  <a16:creationId xmlns:a16="http://schemas.microsoft.com/office/drawing/2014/main" id="{FB8F1553-1B89-4239-B90C-0934CCF8E962}"/>
                </a:ext>
              </a:extLst>
            </p:cNvPr>
            <p:cNvGrpSpPr/>
            <p:nvPr/>
          </p:nvGrpSpPr>
          <p:grpSpPr>
            <a:xfrm>
              <a:off x="4157519" y="3891359"/>
              <a:ext cx="2632075" cy="649737"/>
              <a:chOff x="4157519" y="5379386"/>
              <a:chExt cx="2632075" cy="649737"/>
            </a:xfrm>
          </p:grpSpPr>
          <p:sp>
            <p:nvSpPr>
              <p:cNvPr id="15" name="Text Placeholder 56">
                <a:extLst>
                  <a:ext uri="{FF2B5EF4-FFF2-40B4-BE49-F238E27FC236}">
                    <a16:creationId xmlns:a16="http://schemas.microsoft.com/office/drawing/2014/main" id="{E1C7FD6D-C461-4FF3-9B11-69734C3E06C2}"/>
                  </a:ext>
                </a:extLst>
              </p:cNvPr>
              <p:cNvSpPr txBox="1">
                <a:spLocks/>
              </p:cNvSpPr>
              <p:nvPr/>
            </p:nvSpPr>
            <p:spPr>
              <a:xfrm>
                <a:off x="4448463" y="5380999"/>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a:t>Our take</a:t>
                </a:r>
              </a:p>
            </p:txBody>
          </p:sp>
          <p:sp>
            <p:nvSpPr>
              <p:cNvPr id="16" name="Text Placeholder 60">
                <a:extLst>
                  <a:ext uri="{FF2B5EF4-FFF2-40B4-BE49-F238E27FC236}">
                    <a16:creationId xmlns:a16="http://schemas.microsoft.com/office/drawing/2014/main" id="{BCC37AAF-BA89-455D-A8A0-05B2D06A51A2}"/>
                  </a:ext>
                </a:extLst>
              </p:cNvPr>
              <p:cNvSpPr txBox="1">
                <a:spLocks/>
              </p:cNvSpPr>
              <p:nvPr/>
            </p:nvSpPr>
            <p:spPr>
              <a:xfrm>
                <a:off x="4448462" y="5595419"/>
                <a:ext cx="2341132" cy="184666"/>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a:latin typeface="+mj-lt"/>
                  </a:rPr>
                  <a:t>The Mandate for Workforce Recovery</a:t>
                </a:r>
              </a:p>
            </p:txBody>
          </p:sp>
          <p:sp>
            <p:nvSpPr>
              <p:cNvPr id="17" name="Parallelogram 16">
                <a:extLst>
                  <a:ext uri="{FF2B5EF4-FFF2-40B4-BE49-F238E27FC236}">
                    <a16:creationId xmlns:a16="http://schemas.microsoft.com/office/drawing/2014/main" id="{AEA84E24-45E6-45B2-B23F-34B4BD1E5270}"/>
                  </a:ext>
                </a:extLst>
              </p:cNvPr>
              <p:cNvSpPr>
                <a:spLocks noChangeAspect="1"/>
              </p:cNvSpPr>
              <p:nvPr/>
            </p:nvSpPr>
            <p:spPr bwMode="gray">
              <a:xfrm flipH="1">
                <a:off x="4157519" y="5379386"/>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18" name="Rectangle: Rounded Corners 17">
                <a:extLst>
                  <a:ext uri="{FF2B5EF4-FFF2-40B4-BE49-F238E27FC236}">
                    <a16:creationId xmlns:a16="http://schemas.microsoft.com/office/drawing/2014/main" id="{E48779DB-F926-4C0A-9DB1-47E427FE1A9D}"/>
                  </a:ext>
                </a:extLst>
              </p:cNvPr>
              <p:cNvSpPr>
                <a:spLocks noChangeAspect="1"/>
              </p:cNvSpPr>
              <p:nvPr/>
            </p:nvSpPr>
            <p:spPr bwMode="gray">
              <a:xfrm>
                <a:off x="4448462" y="5856006"/>
                <a:ext cx="605703" cy="17311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00">
                    <a:solidFill>
                      <a:schemeClr val="tx1"/>
                    </a:solidFill>
                    <a:hlinkClick r:id="rId5"/>
                  </a:rPr>
                  <a:t>Read now</a:t>
                </a:r>
                <a:endParaRPr lang="en-US" sz="800">
                  <a:solidFill>
                    <a:schemeClr val="tx1"/>
                  </a:solidFill>
                </a:endParaRPr>
              </a:p>
            </p:txBody>
          </p:sp>
        </p:grpSp>
        <p:grpSp>
          <p:nvGrpSpPr>
            <p:cNvPr id="43" name="Group 42">
              <a:extLst>
                <a:ext uri="{FF2B5EF4-FFF2-40B4-BE49-F238E27FC236}">
                  <a16:creationId xmlns:a16="http://schemas.microsoft.com/office/drawing/2014/main" id="{46DEFF89-4165-4283-967E-1CDF0009B0DE}"/>
                </a:ext>
              </a:extLst>
            </p:cNvPr>
            <p:cNvGrpSpPr/>
            <p:nvPr/>
          </p:nvGrpSpPr>
          <p:grpSpPr>
            <a:xfrm>
              <a:off x="982806" y="3891359"/>
              <a:ext cx="2823129" cy="573322"/>
              <a:chOff x="1020906" y="3872309"/>
              <a:chExt cx="2823129" cy="573322"/>
            </a:xfrm>
          </p:grpSpPr>
          <p:sp>
            <p:nvSpPr>
              <p:cNvPr id="32" name="Text Placeholder 56">
                <a:extLst>
                  <a:ext uri="{FF2B5EF4-FFF2-40B4-BE49-F238E27FC236}">
                    <a16:creationId xmlns:a16="http://schemas.microsoft.com/office/drawing/2014/main" id="{B01980F8-EB72-472E-977C-50739E86A4B1}"/>
                  </a:ext>
                </a:extLst>
              </p:cNvPr>
              <p:cNvSpPr txBox="1">
                <a:spLocks/>
              </p:cNvSpPr>
              <p:nvPr/>
            </p:nvSpPr>
            <p:spPr>
              <a:xfrm>
                <a:off x="1311850" y="3873922"/>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a:t>Resource library</a:t>
                </a:r>
              </a:p>
            </p:txBody>
          </p:sp>
          <p:sp>
            <p:nvSpPr>
              <p:cNvPr id="33" name="Text Placeholder 60">
                <a:extLst>
                  <a:ext uri="{FF2B5EF4-FFF2-40B4-BE49-F238E27FC236}">
                    <a16:creationId xmlns:a16="http://schemas.microsoft.com/office/drawing/2014/main" id="{387B597A-8BA2-42D9-AA36-B88B57A16108}"/>
                  </a:ext>
                </a:extLst>
              </p:cNvPr>
              <p:cNvSpPr txBox="1">
                <a:spLocks/>
              </p:cNvSpPr>
              <p:nvPr/>
            </p:nvSpPr>
            <p:spPr>
              <a:xfrm>
                <a:off x="1311849" y="4076299"/>
                <a:ext cx="2532186" cy="369332"/>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a:latin typeface="+mj-lt"/>
                  </a:rPr>
                  <a:t>How to provide emotional supports for your workforce</a:t>
                </a:r>
              </a:p>
            </p:txBody>
          </p:sp>
          <p:sp>
            <p:nvSpPr>
              <p:cNvPr id="34" name="Parallelogram 33">
                <a:extLst>
                  <a:ext uri="{FF2B5EF4-FFF2-40B4-BE49-F238E27FC236}">
                    <a16:creationId xmlns:a16="http://schemas.microsoft.com/office/drawing/2014/main" id="{0D1D6B3F-8D4D-43C7-B36E-D9D227528FC4}"/>
                  </a:ext>
                </a:extLst>
              </p:cNvPr>
              <p:cNvSpPr>
                <a:spLocks noChangeAspect="1"/>
              </p:cNvSpPr>
              <p:nvPr/>
            </p:nvSpPr>
            <p:spPr bwMode="gray">
              <a:xfrm flipH="1">
                <a:off x="1020906" y="3872309"/>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grpSp>
      </p:grpSp>
      <p:grpSp>
        <p:nvGrpSpPr>
          <p:cNvPr id="49" name="Group 48">
            <a:extLst>
              <a:ext uri="{FF2B5EF4-FFF2-40B4-BE49-F238E27FC236}">
                <a16:creationId xmlns:a16="http://schemas.microsoft.com/office/drawing/2014/main" id="{65D2640F-495E-4E28-BEE8-893326AFD2B8}"/>
              </a:ext>
            </a:extLst>
          </p:cNvPr>
          <p:cNvGrpSpPr/>
          <p:nvPr/>
        </p:nvGrpSpPr>
        <p:grpSpPr>
          <a:xfrm>
            <a:off x="1078333" y="6682895"/>
            <a:ext cx="5711261" cy="834932"/>
            <a:chOff x="1078333" y="6682895"/>
            <a:chExt cx="5711261" cy="834932"/>
          </a:xfrm>
        </p:grpSpPr>
        <p:grpSp>
          <p:nvGrpSpPr>
            <p:cNvPr id="48" name="Group 47">
              <a:extLst>
                <a:ext uri="{FF2B5EF4-FFF2-40B4-BE49-F238E27FC236}">
                  <a16:creationId xmlns:a16="http://schemas.microsoft.com/office/drawing/2014/main" id="{940BD66D-BE24-4EDA-A30C-48712832B67C}"/>
                </a:ext>
              </a:extLst>
            </p:cNvPr>
            <p:cNvGrpSpPr/>
            <p:nvPr/>
          </p:nvGrpSpPr>
          <p:grpSpPr>
            <a:xfrm>
              <a:off x="4157519" y="6682895"/>
              <a:ext cx="2632075" cy="834932"/>
              <a:chOff x="4157519" y="6865413"/>
              <a:chExt cx="2632075" cy="834932"/>
            </a:xfrm>
          </p:grpSpPr>
          <p:grpSp>
            <p:nvGrpSpPr>
              <p:cNvPr id="45" name="Group 44">
                <a:extLst>
                  <a:ext uri="{FF2B5EF4-FFF2-40B4-BE49-F238E27FC236}">
                    <a16:creationId xmlns:a16="http://schemas.microsoft.com/office/drawing/2014/main" id="{84C38829-39F6-45AF-86F5-8458BA51B3CE}"/>
                  </a:ext>
                </a:extLst>
              </p:cNvPr>
              <p:cNvGrpSpPr/>
              <p:nvPr/>
            </p:nvGrpSpPr>
            <p:grpSpPr>
              <a:xfrm>
                <a:off x="4157519" y="6865413"/>
                <a:ext cx="2632075" cy="834932"/>
                <a:chOff x="4157519" y="6865413"/>
                <a:chExt cx="2632075" cy="834932"/>
              </a:xfrm>
            </p:grpSpPr>
            <p:sp>
              <p:nvSpPr>
                <p:cNvPr id="25" name="Text Placeholder 56">
                  <a:extLst>
                    <a:ext uri="{FF2B5EF4-FFF2-40B4-BE49-F238E27FC236}">
                      <a16:creationId xmlns:a16="http://schemas.microsoft.com/office/drawing/2014/main" id="{E5CB6E86-1464-451A-9246-8FD9A6C52DAD}"/>
                    </a:ext>
                  </a:extLst>
                </p:cNvPr>
                <p:cNvSpPr txBox="1">
                  <a:spLocks/>
                </p:cNvSpPr>
                <p:nvPr/>
              </p:nvSpPr>
              <p:spPr>
                <a:xfrm>
                  <a:off x="4448463" y="6867026"/>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a:t>CASE STUDY</a:t>
                  </a:r>
                </a:p>
              </p:txBody>
            </p:sp>
            <p:sp>
              <p:nvSpPr>
                <p:cNvPr id="26" name="Text Placeholder 60">
                  <a:extLst>
                    <a:ext uri="{FF2B5EF4-FFF2-40B4-BE49-F238E27FC236}">
                      <a16:creationId xmlns:a16="http://schemas.microsoft.com/office/drawing/2014/main" id="{2A25093C-5497-4DF6-9379-39D8CFEAB42E}"/>
                    </a:ext>
                  </a:extLst>
                </p:cNvPr>
                <p:cNvSpPr txBox="1">
                  <a:spLocks/>
                </p:cNvSpPr>
                <p:nvPr/>
              </p:nvSpPr>
              <p:spPr>
                <a:xfrm>
                  <a:off x="4448462" y="7069403"/>
                  <a:ext cx="2341132" cy="630942"/>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a:latin typeface="+mj-lt"/>
                    </a:rPr>
                    <a:t>How the ANA uses storytelling to improve employee well-being</a:t>
                  </a:r>
                </a:p>
                <a:p>
                  <a:pPr marL="0" indent="0">
                    <a:buNone/>
                  </a:pPr>
                  <a:endParaRPr lang="en-US">
                    <a:latin typeface="+mj-lt"/>
                  </a:endParaRPr>
                </a:p>
              </p:txBody>
            </p:sp>
            <p:sp>
              <p:nvSpPr>
                <p:cNvPr id="27" name="Parallelogram 26">
                  <a:extLst>
                    <a:ext uri="{FF2B5EF4-FFF2-40B4-BE49-F238E27FC236}">
                      <a16:creationId xmlns:a16="http://schemas.microsoft.com/office/drawing/2014/main" id="{EA10C8B6-7BF9-4380-B0C4-5058E3544D1C}"/>
                    </a:ext>
                  </a:extLst>
                </p:cNvPr>
                <p:cNvSpPr>
                  <a:spLocks noChangeAspect="1"/>
                </p:cNvSpPr>
                <p:nvPr/>
              </p:nvSpPr>
              <p:spPr bwMode="gray">
                <a:xfrm flipH="1">
                  <a:off x="4157519" y="6865413"/>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grpSp>
          <p:sp>
            <p:nvSpPr>
              <p:cNvPr id="28" name="Rectangle: Rounded Corners 27">
                <a:extLst>
                  <a:ext uri="{FF2B5EF4-FFF2-40B4-BE49-F238E27FC236}">
                    <a16:creationId xmlns:a16="http://schemas.microsoft.com/office/drawing/2014/main" id="{E5683677-B61A-4734-B368-0E562F751919}"/>
                  </a:ext>
                </a:extLst>
              </p:cNvPr>
              <p:cNvSpPr>
                <a:spLocks noChangeAspect="1"/>
              </p:cNvSpPr>
              <p:nvPr/>
            </p:nvSpPr>
            <p:spPr bwMode="gray">
              <a:xfrm>
                <a:off x="4448462" y="7500034"/>
                <a:ext cx="605703" cy="17311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00">
                    <a:solidFill>
                      <a:schemeClr val="tx1"/>
                    </a:solidFill>
                    <a:hlinkClick r:id="rId6"/>
                  </a:rPr>
                  <a:t>Read now</a:t>
                </a:r>
                <a:endParaRPr lang="en-US" sz="800">
                  <a:solidFill>
                    <a:schemeClr val="tx1"/>
                  </a:solidFill>
                </a:endParaRPr>
              </a:p>
            </p:txBody>
          </p:sp>
        </p:grpSp>
        <p:grpSp>
          <p:nvGrpSpPr>
            <p:cNvPr id="46" name="Group 45">
              <a:extLst>
                <a:ext uri="{FF2B5EF4-FFF2-40B4-BE49-F238E27FC236}">
                  <a16:creationId xmlns:a16="http://schemas.microsoft.com/office/drawing/2014/main" id="{4C1B2DF5-6BCD-4E43-8997-2CAB5B302956}"/>
                </a:ext>
              </a:extLst>
            </p:cNvPr>
            <p:cNvGrpSpPr/>
            <p:nvPr/>
          </p:nvGrpSpPr>
          <p:grpSpPr>
            <a:xfrm>
              <a:off x="1078333" y="6682895"/>
              <a:ext cx="2632075" cy="831797"/>
              <a:chOff x="1078333" y="6682895"/>
              <a:chExt cx="2632075" cy="831797"/>
            </a:xfrm>
          </p:grpSpPr>
          <p:sp>
            <p:nvSpPr>
              <p:cNvPr id="36" name="Text Placeholder 56">
                <a:extLst>
                  <a:ext uri="{FF2B5EF4-FFF2-40B4-BE49-F238E27FC236}">
                    <a16:creationId xmlns:a16="http://schemas.microsoft.com/office/drawing/2014/main" id="{5EC85306-E59E-432A-9FC2-FE5F9C93EF10}"/>
                  </a:ext>
                </a:extLst>
              </p:cNvPr>
              <p:cNvSpPr txBox="1">
                <a:spLocks/>
              </p:cNvSpPr>
              <p:nvPr/>
            </p:nvSpPr>
            <p:spPr>
              <a:xfrm>
                <a:off x="1369276" y="6684508"/>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a:t>Cheat sheet</a:t>
                </a:r>
              </a:p>
            </p:txBody>
          </p:sp>
          <p:sp>
            <p:nvSpPr>
              <p:cNvPr id="37" name="Text Placeholder 60">
                <a:extLst>
                  <a:ext uri="{FF2B5EF4-FFF2-40B4-BE49-F238E27FC236}">
                    <a16:creationId xmlns:a16="http://schemas.microsoft.com/office/drawing/2014/main" id="{40666CD0-4C94-4734-9614-5A3965B57833}"/>
                  </a:ext>
                </a:extLst>
              </p:cNvPr>
              <p:cNvSpPr txBox="1">
                <a:spLocks/>
              </p:cNvSpPr>
              <p:nvPr/>
            </p:nvSpPr>
            <p:spPr>
              <a:xfrm>
                <a:off x="1369276" y="6897625"/>
                <a:ext cx="2341132" cy="369332"/>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a:latin typeface="+mj-lt"/>
                  </a:rPr>
                  <a:t>Your primers on supplemental employee benefits</a:t>
                </a:r>
              </a:p>
            </p:txBody>
          </p:sp>
          <p:sp>
            <p:nvSpPr>
              <p:cNvPr id="38" name="Parallelogram 37">
                <a:extLst>
                  <a:ext uri="{FF2B5EF4-FFF2-40B4-BE49-F238E27FC236}">
                    <a16:creationId xmlns:a16="http://schemas.microsoft.com/office/drawing/2014/main" id="{E3C59FD8-1739-40D5-8828-77BC8B30EA4C}"/>
                  </a:ext>
                </a:extLst>
              </p:cNvPr>
              <p:cNvSpPr>
                <a:spLocks noChangeAspect="1"/>
              </p:cNvSpPr>
              <p:nvPr/>
            </p:nvSpPr>
            <p:spPr bwMode="gray">
              <a:xfrm flipH="1">
                <a:off x="1078333" y="6682895"/>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39" name="Rectangle: Rounded Corners 38">
                <a:extLst>
                  <a:ext uri="{FF2B5EF4-FFF2-40B4-BE49-F238E27FC236}">
                    <a16:creationId xmlns:a16="http://schemas.microsoft.com/office/drawing/2014/main" id="{FEA56B51-7201-4BB8-91EB-3F8D052772E7}"/>
                  </a:ext>
                </a:extLst>
              </p:cNvPr>
              <p:cNvSpPr>
                <a:spLocks noChangeAspect="1"/>
              </p:cNvSpPr>
              <p:nvPr/>
            </p:nvSpPr>
            <p:spPr bwMode="gray">
              <a:xfrm>
                <a:off x="1369276" y="7341575"/>
                <a:ext cx="605703" cy="17311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00">
                    <a:solidFill>
                      <a:schemeClr val="tx1"/>
                    </a:solidFill>
                    <a:hlinkClick r:id="rId7"/>
                  </a:rPr>
                  <a:t>Read now</a:t>
                </a:r>
                <a:endParaRPr lang="en-US" sz="800">
                  <a:solidFill>
                    <a:schemeClr val="tx1"/>
                  </a:solidFill>
                </a:endParaRPr>
              </a:p>
            </p:txBody>
          </p:sp>
        </p:grpSp>
      </p:grpSp>
    </p:spTree>
    <p:extLst>
      <p:ext uri="{BB962C8B-B14F-4D97-AF65-F5344CB8AC3E}">
        <p14:creationId xmlns:p14="http://schemas.microsoft.com/office/powerpoint/2010/main" val="68041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9CF05-EB55-4757-A502-DE38E12B8FF6}"/>
              </a:ext>
            </a:extLst>
          </p:cNvPr>
          <p:cNvSpPr>
            <a:spLocks noGrp="1"/>
          </p:cNvSpPr>
          <p:nvPr>
            <p:ph type="title"/>
          </p:nvPr>
        </p:nvSpPr>
        <p:spPr>
          <a:xfrm>
            <a:off x="2092279" y="5759812"/>
            <a:ext cx="4572000" cy="415498"/>
          </a:xfrm>
        </p:spPr>
        <p:txBody>
          <a:bodyPr/>
          <a:lstStyle/>
          <a:p>
            <a:r>
              <a:rPr lang="en-US"/>
              <a:t>Appendix</a:t>
            </a:r>
          </a:p>
        </p:txBody>
      </p:sp>
      <p:sp>
        <p:nvSpPr>
          <p:cNvPr id="4" name="Text Placeholder 3">
            <a:extLst>
              <a:ext uri="{FF2B5EF4-FFF2-40B4-BE49-F238E27FC236}">
                <a16:creationId xmlns:a16="http://schemas.microsoft.com/office/drawing/2014/main" id="{E48EFF87-356F-4FEF-8A08-C37BD4C5CA20}"/>
              </a:ext>
            </a:extLst>
          </p:cNvPr>
          <p:cNvSpPr>
            <a:spLocks noGrp="1"/>
          </p:cNvSpPr>
          <p:nvPr>
            <p:ph type="body" sz="quarter" idx="47"/>
          </p:nvPr>
        </p:nvSpPr>
        <p:spPr/>
        <p:txBody>
          <a:bodyPr/>
          <a:lstStyle/>
          <a:p>
            <a:r>
              <a:rPr lang="en-US"/>
              <a:t>Additional survey results</a:t>
            </a:r>
          </a:p>
        </p:txBody>
      </p:sp>
    </p:spTree>
    <p:extLst>
      <p:ext uri="{BB962C8B-B14F-4D97-AF65-F5344CB8AC3E}">
        <p14:creationId xmlns:p14="http://schemas.microsoft.com/office/powerpoint/2010/main" val="2972263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E486-A30E-451A-93F7-1A86BE82258A}"/>
              </a:ext>
            </a:extLst>
          </p:cNvPr>
          <p:cNvSpPr>
            <a:spLocks noGrp="1"/>
          </p:cNvSpPr>
          <p:nvPr>
            <p:ph type="title"/>
          </p:nvPr>
        </p:nvSpPr>
        <p:spPr/>
        <p:txBody>
          <a:bodyPr/>
          <a:lstStyle/>
          <a:p>
            <a:r>
              <a:rPr lang="en-US"/>
              <a:t>Demographics</a:t>
            </a:r>
          </a:p>
        </p:txBody>
      </p:sp>
      <p:sp>
        <p:nvSpPr>
          <p:cNvPr id="4" name="Text Placeholder 3">
            <a:extLst>
              <a:ext uri="{FF2B5EF4-FFF2-40B4-BE49-F238E27FC236}">
                <a16:creationId xmlns:a16="http://schemas.microsoft.com/office/drawing/2014/main" id="{5C2D46A1-CE43-4F6F-AC7A-67F781611F0F}"/>
              </a:ext>
            </a:extLst>
          </p:cNvPr>
          <p:cNvSpPr>
            <a:spLocks noGrp="1"/>
          </p:cNvSpPr>
          <p:nvPr>
            <p:ph type="body" sz="quarter" idx="28"/>
          </p:nvPr>
        </p:nvSpPr>
        <p:spPr>
          <a:xfrm>
            <a:off x="457201" y="9398100"/>
            <a:ext cx="2615184" cy="153888"/>
          </a:xfrm>
        </p:spPr>
        <p:txBody>
          <a:bodyPr/>
          <a:lstStyle/>
          <a:p>
            <a:endParaRPr lang="en-US"/>
          </a:p>
        </p:txBody>
      </p:sp>
      <p:sp>
        <p:nvSpPr>
          <p:cNvPr id="5" name="Footer Placeholder 4">
            <a:extLst>
              <a:ext uri="{FF2B5EF4-FFF2-40B4-BE49-F238E27FC236}">
                <a16:creationId xmlns:a16="http://schemas.microsoft.com/office/drawing/2014/main" id="{3D27F550-ACCB-4293-BEFB-1E010CBB2778}"/>
              </a:ext>
            </a:extLst>
          </p:cNvPr>
          <p:cNvSpPr>
            <a:spLocks noGrp="1"/>
          </p:cNvSpPr>
          <p:nvPr>
            <p:ph type="ftr" sz="quarter" idx="3"/>
          </p:nvPr>
        </p:nvSpPr>
        <p:spPr>
          <a:xfrm>
            <a:off x="5806776" y="273187"/>
            <a:ext cx="1508425" cy="110800"/>
          </a:xfrm>
        </p:spPr>
        <p:txBody>
          <a:bodyPr/>
          <a:lstStyle/>
          <a:p>
            <a:r>
              <a:rPr lang="en-US"/>
              <a:t>2022 Clinician Survey Data Book</a:t>
            </a:r>
          </a:p>
        </p:txBody>
      </p:sp>
      <p:grpSp>
        <p:nvGrpSpPr>
          <p:cNvPr id="6" name="Group 5">
            <a:extLst>
              <a:ext uri="{FF2B5EF4-FFF2-40B4-BE49-F238E27FC236}">
                <a16:creationId xmlns:a16="http://schemas.microsoft.com/office/drawing/2014/main" id="{BCC30943-FB0D-4BFC-A8A0-DAEA7DCCC862}"/>
              </a:ext>
            </a:extLst>
          </p:cNvPr>
          <p:cNvGrpSpPr/>
          <p:nvPr/>
        </p:nvGrpSpPr>
        <p:grpSpPr>
          <a:xfrm>
            <a:off x="-1" y="1575172"/>
            <a:ext cx="8092440" cy="274320"/>
            <a:chOff x="-1" y="1575172"/>
            <a:chExt cx="8092440" cy="274320"/>
          </a:xfrm>
        </p:grpSpPr>
        <p:sp>
          <p:nvSpPr>
            <p:cNvPr id="33" name="Rectangle 32">
              <a:extLst>
                <a:ext uri="{FF2B5EF4-FFF2-40B4-BE49-F238E27FC236}">
                  <a16:creationId xmlns:a16="http://schemas.microsoft.com/office/drawing/2014/main" id="{C58BCCCF-4FE9-4A7C-A6AE-234FF53BE80E}"/>
                </a:ext>
              </a:extLst>
            </p:cNvPr>
            <p:cNvSpPr/>
            <p:nvPr/>
          </p:nvSpPr>
          <p:spPr bwMode="gray">
            <a:xfrm>
              <a:off x="-1" y="1575172"/>
              <a:ext cx="8092440" cy="27432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C39F331-D378-4ADD-A807-477A187135E8}"/>
                </a:ext>
              </a:extLst>
            </p:cNvPr>
            <p:cNvSpPr txBox="1"/>
            <p:nvPr/>
          </p:nvSpPr>
          <p:spPr bwMode="gray">
            <a:xfrm>
              <a:off x="932246" y="1627693"/>
              <a:ext cx="3901239" cy="169277"/>
            </a:xfrm>
            <a:prstGeom prst="rect">
              <a:avLst/>
            </a:prstGeom>
            <a:noFill/>
          </p:spPr>
          <p:txBody>
            <a:bodyPr wrap="square" lIns="0" tIns="0" rIns="0" bIns="0" rtlCol="0">
              <a:spAutoFit/>
            </a:bodyPr>
            <a:lstStyle/>
            <a:p>
              <a:pPr marL="228600" indent="-228600">
                <a:buAutoNum type="arabicPeriod"/>
              </a:pPr>
              <a:r>
                <a:rPr lang="en-US" sz="1100" b="1"/>
                <a:t>What is your age?</a:t>
              </a:r>
            </a:p>
          </p:txBody>
        </p:sp>
      </p:grpSp>
      <p:grpSp>
        <p:nvGrpSpPr>
          <p:cNvPr id="3" name="Group 2">
            <a:extLst>
              <a:ext uri="{FF2B5EF4-FFF2-40B4-BE49-F238E27FC236}">
                <a16:creationId xmlns:a16="http://schemas.microsoft.com/office/drawing/2014/main" id="{D90C8858-8399-4B1A-83DE-ABE4739F0BE9}"/>
              </a:ext>
            </a:extLst>
          </p:cNvPr>
          <p:cNvGrpSpPr/>
          <p:nvPr/>
        </p:nvGrpSpPr>
        <p:grpSpPr>
          <a:xfrm>
            <a:off x="-86719" y="5188750"/>
            <a:ext cx="8089900" cy="274320"/>
            <a:chOff x="-86719" y="5417350"/>
            <a:chExt cx="8089900" cy="274320"/>
          </a:xfrm>
        </p:grpSpPr>
        <p:sp>
          <p:nvSpPr>
            <p:cNvPr id="35" name="Rectangle 34">
              <a:extLst>
                <a:ext uri="{FF2B5EF4-FFF2-40B4-BE49-F238E27FC236}">
                  <a16:creationId xmlns:a16="http://schemas.microsoft.com/office/drawing/2014/main" id="{688FB577-F2C0-4996-8153-E79CE067C142}"/>
                </a:ext>
              </a:extLst>
            </p:cNvPr>
            <p:cNvSpPr/>
            <p:nvPr/>
          </p:nvSpPr>
          <p:spPr bwMode="gray">
            <a:xfrm>
              <a:off x="-86719" y="5417350"/>
              <a:ext cx="8089900" cy="27432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B80FC38-2B9E-4D7C-AF4E-8A83FABDC7F4}"/>
                </a:ext>
              </a:extLst>
            </p:cNvPr>
            <p:cNvSpPr txBox="1"/>
            <p:nvPr/>
          </p:nvSpPr>
          <p:spPr bwMode="gray">
            <a:xfrm>
              <a:off x="929706" y="5469872"/>
              <a:ext cx="6266180" cy="169277"/>
            </a:xfrm>
            <a:prstGeom prst="rect">
              <a:avLst/>
            </a:prstGeom>
            <a:noFill/>
          </p:spPr>
          <p:txBody>
            <a:bodyPr wrap="square" lIns="0" tIns="0" rIns="0" bIns="0" rtlCol="0">
              <a:spAutoFit/>
            </a:bodyPr>
            <a:lstStyle/>
            <a:p>
              <a:r>
                <a:rPr lang="en-US" sz="1100" b="1"/>
                <a:t>2. Which of the following best describes your racial or ethnic background?</a:t>
              </a:r>
            </a:p>
          </p:txBody>
        </p:sp>
      </p:grpSp>
      <p:sp>
        <p:nvSpPr>
          <p:cNvPr id="37" name="Text Placeholder 1">
            <a:extLst>
              <a:ext uri="{FF2B5EF4-FFF2-40B4-BE49-F238E27FC236}">
                <a16:creationId xmlns:a16="http://schemas.microsoft.com/office/drawing/2014/main" id="{F59F928C-ECD4-4F9B-947A-6D575DBD09F1}"/>
              </a:ext>
            </a:extLst>
          </p:cNvPr>
          <p:cNvSpPr txBox="1">
            <a:spLocks/>
          </p:cNvSpPr>
          <p:nvPr/>
        </p:nvSpPr>
        <p:spPr bwMode="gray">
          <a:xfrm>
            <a:off x="929706" y="1879918"/>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n=1,312</a:t>
            </a:r>
          </a:p>
        </p:txBody>
      </p:sp>
      <p:sp>
        <p:nvSpPr>
          <p:cNvPr id="39" name="Text Placeholder 1">
            <a:extLst>
              <a:ext uri="{FF2B5EF4-FFF2-40B4-BE49-F238E27FC236}">
                <a16:creationId xmlns:a16="http://schemas.microsoft.com/office/drawing/2014/main" id="{883DE84B-7715-4CB2-B476-110AE4EF8848}"/>
              </a:ext>
            </a:extLst>
          </p:cNvPr>
          <p:cNvSpPr txBox="1">
            <a:spLocks/>
          </p:cNvSpPr>
          <p:nvPr/>
        </p:nvSpPr>
        <p:spPr bwMode="gray">
          <a:xfrm>
            <a:off x="929706" y="5481116"/>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dirty="0"/>
              <a:t>n=1,312</a:t>
            </a:r>
          </a:p>
        </p:txBody>
      </p:sp>
      <p:grpSp>
        <p:nvGrpSpPr>
          <p:cNvPr id="64" name="Group 63">
            <a:extLst>
              <a:ext uri="{FF2B5EF4-FFF2-40B4-BE49-F238E27FC236}">
                <a16:creationId xmlns:a16="http://schemas.microsoft.com/office/drawing/2014/main" id="{4BF6CBF1-CDE3-4405-B174-F2C16D74AE5C}"/>
              </a:ext>
            </a:extLst>
          </p:cNvPr>
          <p:cNvGrpSpPr/>
          <p:nvPr/>
        </p:nvGrpSpPr>
        <p:grpSpPr>
          <a:xfrm>
            <a:off x="129890" y="5456997"/>
            <a:ext cx="6947185" cy="3295971"/>
            <a:chOff x="409318" y="1548867"/>
            <a:chExt cx="6701203" cy="3184333"/>
          </a:xfrm>
        </p:grpSpPr>
        <p:grpSp>
          <p:nvGrpSpPr>
            <p:cNvPr id="65" name="Group 64">
              <a:extLst>
                <a:ext uri="{FF2B5EF4-FFF2-40B4-BE49-F238E27FC236}">
                  <a16:creationId xmlns:a16="http://schemas.microsoft.com/office/drawing/2014/main" id="{5DD15245-C891-45B5-BAB9-DFB9DC3662F4}"/>
                </a:ext>
              </a:extLst>
            </p:cNvPr>
            <p:cNvGrpSpPr/>
            <p:nvPr/>
          </p:nvGrpSpPr>
          <p:grpSpPr>
            <a:xfrm>
              <a:off x="661878" y="1548867"/>
              <a:ext cx="6448643" cy="3184333"/>
              <a:chOff x="5653584" y="254201"/>
              <a:chExt cx="5463406" cy="4275761"/>
            </a:xfrm>
          </p:grpSpPr>
          <p:graphicFrame>
            <p:nvGraphicFramePr>
              <p:cNvPr id="86" name="Chart 85">
                <a:extLst>
                  <a:ext uri="{FF2B5EF4-FFF2-40B4-BE49-F238E27FC236}">
                    <a16:creationId xmlns:a16="http://schemas.microsoft.com/office/drawing/2014/main" id="{5D50B442-D6F5-47D3-A2C0-5CDE6FBE9523}"/>
                  </a:ext>
                </a:extLst>
              </p:cNvPr>
              <p:cNvGraphicFramePr/>
              <p:nvPr>
                <p:extLst>
                  <p:ext uri="{D42A27DB-BD31-4B8C-83A1-F6EECF244321}">
                    <p14:modId xmlns:p14="http://schemas.microsoft.com/office/powerpoint/2010/main" val="1763969835"/>
                  </p:ext>
                </p:extLst>
              </p:nvPr>
            </p:nvGraphicFramePr>
            <p:xfrm>
              <a:off x="6061592" y="254201"/>
              <a:ext cx="5055398" cy="4275761"/>
            </p:xfrm>
            <a:graphic>
              <a:graphicData uri="http://schemas.openxmlformats.org/drawingml/2006/chart">
                <c:chart xmlns:c="http://schemas.openxmlformats.org/drawingml/2006/chart" xmlns:r="http://schemas.openxmlformats.org/officeDocument/2006/relationships" r:id="rId3"/>
              </a:graphicData>
            </a:graphic>
          </p:graphicFrame>
          <p:sp>
            <p:nvSpPr>
              <p:cNvPr id="87" name="TextBox 86">
                <a:extLst>
                  <a:ext uri="{FF2B5EF4-FFF2-40B4-BE49-F238E27FC236}">
                    <a16:creationId xmlns:a16="http://schemas.microsoft.com/office/drawing/2014/main" id="{24B79F0A-7548-49EB-BC86-AA1171368F39}"/>
                  </a:ext>
                </a:extLst>
              </p:cNvPr>
              <p:cNvSpPr txBox="1"/>
              <p:nvPr/>
            </p:nvSpPr>
            <p:spPr bwMode="gray">
              <a:xfrm>
                <a:off x="5653584" y="1781786"/>
                <a:ext cx="4664148" cy="246221"/>
              </a:xfrm>
              <a:prstGeom prst="rect">
                <a:avLst/>
              </a:prstGeom>
              <a:noFill/>
            </p:spPr>
            <p:txBody>
              <a:bodyPr wrap="square" lIns="0" tIns="0" rIns="0" bIns="0" rtlCol="0">
                <a:spAutoFit/>
              </a:bodyPr>
              <a:lstStyle/>
              <a:p>
                <a:endParaRPr lang="en-US" sz="1600" b="1"/>
              </a:p>
            </p:txBody>
          </p:sp>
        </p:grpSp>
        <p:sp>
          <p:nvSpPr>
            <p:cNvPr id="68" name="TextBox 67">
              <a:extLst>
                <a:ext uri="{FF2B5EF4-FFF2-40B4-BE49-F238E27FC236}">
                  <a16:creationId xmlns:a16="http://schemas.microsoft.com/office/drawing/2014/main" id="{B34D5221-F963-4463-913F-DEBC39B95BBF}"/>
                </a:ext>
              </a:extLst>
            </p:cNvPr>
            <p:cNvSpPr txBox="1"/>
            <p:nvPr/>
          </p:nvSpPr>
          <p:spPr bwMode="gray">
            <a:xfrm rot="19033274">
              <a:off x="409318" y="4304369"/>
              <a:ext cx="1468294" cy="276999"/>
            </a:xfrm>
            <a:prstGeom prst="rect">
              <a:avLst/>
            </a:prstGeom>
            <a:noFill/>
          </p:spPr>
          <p:txBody>
            <a:bodyPr wrap="square" lIns="0" tIns="0" rIns="0" bIns="0" rtlCol="0">
              <a:spAutoFit/>
            </a:bodyPr>
            <a:lstStyle/>
            <a:p>
              <a:pPr algn="ctr"/>
              <a:r>
                <a:rPr lang="en-US" sz="900" i="1"/>
                <a:t>White/Caucasian (non-Hispanic or Latino)</a:t>
              </a:r>
            </a:p>
          </p:txBody>
        </p:sp>
        <p:sp>
          <p:nvSpPr>
            <p:cNvPr id="70" name="TextBox 69">
              <a:extLst>
                <a:ext uri="{FF2B5EF4-FFF2-40B4-BE49-F238E27FC236}">
                  <a16:creationId xmlns:a16="http://schemas.microsoft.com/office/drawing/2014/main" id="{3B863666-7999-4FAE-AE75-3C1D665F91CD}"/>
                </a:ext>
              </a:extLst>
            </p:cNvPr>
            <p:cNvSpPr txBox="1"/>
            <p:nvPr/>
          </p:nvSpPr>
          <p:spPr bwMode="gray">
            <a:xfrm rot="19033274">
              <a:off x="1431515" y="4181089"/>
              <a:ext cx="1049844" cy="133808"/>
            </a:xfrm>
            <a:prstGeom prst="rect">
              <a:avLst/>
            </a:prstGeom>
            <a:noFill/>
          </p:spPr>
          <p:txBody>
            <a:bodyPr wrap="square" lIns="0" tIns="0" rIns="0" bIns="0" rtlCol="0">
              <a:spAutoFit/>
            </a:bodyPr>
            <a:lstStyle/>
            <a:p>
              <a:pPr algn="ctr"/>
              <a:r>
                <a:rPr lang="en-US" sz="900" i="1" dirty="0"/>
                <a:t>Hispanic or Latino </a:t>
              </a:r>
            </a:p>
          </p:txBody>
        </p:sp>
        <p:sp>
          <p:nvSpPr>
            <p:cNvPr id="80" name="TextBox 79">
              <a:extLst>
                <a:ext uri="{FF2B5EF4-FFF2-40B4-BE49-F238E27FC236}">
                  <a16:creationId xmlns:a16="http://schemas.microsoft.com/office/drawing/2014/main" id="{BD32BAB4-EF03-4F76-8E16-02E9BAE6C45B}"/>
                </a:ext>
              </a:extLst>
            </p:cNvPr>
            <p:cNvSpPr txBox="1"/>
            <p:nvPr/>
          </p:nvSpPr>
          <p:spPr bwMode="gray">
            <a:xfrm rot="19033274">
              <a:off x="1826189" y="4322791"/>
              <a:ext cx="1468294" cy="138499"/>
            </a:xfrm>
            <a:prstGeom prst="rect">
              <a:avLst/>
            </a:prstGeom>
            <a:noFill/>
          </p:spPr>
          <p:txBody>
            <a:bodyPr wrap="square" lIns="0" tIns="0" rIns="0" bIns="0" rtlCol="0">
              <a:spAutoFit/>
            </a:bodyPr>
            <a:lstStyle/>
            <a:p>
              <a:pPr algn="ctr"/>
              <a:r>
                <a:rPr lang="en-US" sz="900" i="1" dirty="0"/>
                <a:t>Black or African American </a:t>
              </a:r>
            </a:p>
          </p:txBody>
        </p:sp>
        <p:sp>
          <p:nvSpPr>
            <p:cNvPr id="81" name="TextBox 80">
              <a:extLst>
                <a:ext uri="{FF2B5EF4-FFF2-40B4-BE49-F238E27FC236}">
                  <a16:creationId xmlns:a16="http://schemas.microsoft.com/office/drawing/2014/main" id="{5AE7474B-1387-4B64-8ED7-0726626BBA31}"/>
                </a:ext>
              </a:extLst>
            </p:cNvPr>
            <p:cNvSpPr txBox="1"/>
            <p:nvPr/>
          </p:nvSpPr>
          <p:spPr bwMode="gray">
            <a:xfrm rot="19033274">
              <a:off x="2580889" y="4304369"/>
              <a:ext cx="1468294" cy="276999"/>
            </a:xfrm>
            <a:prstGeom prst="rect">
              <a:avLst/>
            </a:prstGeom>
            <a:noFill/>
          </p:spPr>
          <p:txBody>
            <a:bodyPr wrap="square" lIns="0" tIns="0" rIns="0" bIns="0" rtlCol="0">
              <a:spAutoFit/>
            </a:bodyPr>
            <a:lstStyle/>
            <a:p>
              <a:pPr algn="ctr"/>
              <a:r>
                <a:rPr lang="en-US" sz="900" i="1" dirty="0"/>
                <a:t>Asian (including East, Southeast, and South Asian)</a:t>
              </a:r>
            </a:p>
          </p:txBody>
        </p:sp>
        <p:sp>
          <p:nvSpPr>
            <p:cNvPr id="82" name="TextBox 81">
              <a:extLst>
                <a:ext uri="{FF2B5EF4-FFF2-40B4-BE49-F238E27FC236}">
                  <a16:creationId xmlns:a16="http://schemas.microsoft.com/office/drawing/2014/main" id="{E92A0014-6E9C-4EB0-BB44-56B0AA9EF7A9}"/>
                </a:ext>
              </a:extLst>
            </p:cNvPr>
            <p:cNvSpPr txBox="1"/>
            <p:nvPr/>
          </p:nvSpPr>
          <p:spPr bwMode="gray">
            <a:xfrm rot="19033274">
              <a:off x="3522136" y="4212372"/>
              <a:ext cx="1141820" cy="133808"/>
            </a:xfrm>
            <a:prstGeom prst="rect">
              <a:avLst/>
            </a:prstGeom>
            <a:noFill/>
          </p:spPr>
          <p:txBody>
            <a:bodyPr wrap="square" lIns="0" tIns="0" rIns="0" bIns="0" rtlCol="0">
              <a:spAutoFit/>
            </a:bodyPr>
            <a:lstStyle/>
            <a:p>
              <a:pPr algn="ctr"/>
              <a:r>
                <a:rPr lang="en-US" sz="900" i="1" dirty="0"/>
                <a:t>Prefer not to answer </a:t>
              </a:r>
            </a:p>
          </p:txBody>
        </p:sp>
        <p:sp>
          <p:nvSpPr>
            <p:cNvPr id="83" name="TextBox 82">
              <a:extLst>
                <a:ext uri="{FF2B5EF4-FFF2-40B4-BE49-F238E27FC236}">
                  <a16:creationId xmlns:a16="http://schemas.microsoft.com/office/drawing/2014/main" id="{FBCB006D-E946-456C-96DE-A0A8788D6C67}"/>
                </a:ext>
              </a:extLst>
            </p:cNvPr>
            <p:cNvSpPr txBox="1"/>
            <p:nvPr/>
          </p:nvSpPr>
          <p:spPr bwMode="gray">
            <a:xfrm rot="19033274">
              <a:off x="4270287" y="4189256"/>
              <a:ext cx="1126180" cy="267617"/>
            </a:xfrm>
            <a:prstGeom prst="rect">
              <a:avLst/>
            </a:prstGeom>
            <a:noFill/>
          </p:spPr>
          <p:txBody>
            <a:bodyPr wrap="square" lIns="0" tIns="0" rIns="0" bIns="0" rtlCol="0">
              <a:spAutoFit/>
            </a:bodyPr>
            <a:lstStyle/>
            <a:p>
              <a:pPr algn="ctr"/>
              <a:r>
                <a:rPr lang="en-US" sz="900" i="1" dirty="0"/>
                <a:t>Other racial or ethnic background </a:t>
              </a:r>
            </a:p>
          </p:txBody>
        </p:sp>
        <p:sp>
          <p:nvSpPr>
            <p:cNvPr id="84" name="TextBox 83">
              <a:extLst>
                <a:ext uri="{FF2B5EF4-FFF2-40B4-BE49-F238E27FC236}">
                  <a16:creationId xmlns:a16="http://schemas.microsoft.com/office/drawing/2014/main" id="{AD0E7941-9179-457E-9B31-44FBD0F3C585}"/>
                </a:ext>
              </a:extLst>
            </p:cNvPr>
            <p:cNvSpPr txBox="1"/>
            <p:nvPr/>
          </p:nvSpPr>
          <p:spPr bwMode="gray">
            <a:xfrm rot="19033274">
              <a:off x="4844989" y="4304369"/>
              <a:ext cx="1468294" cy="276999"/>
            </a:xfrm>
            <a:prstGeom prst="rect">
              <a:avLst/>
            </a:prstGeom>
            <a:noFill/>
          </p:spPr>
          <p:txBody>
            <a:bodyPr wrap="square" lIns="0" tIns="0" rIns="0" bIns="0" rtlCol="0">
              <a:spAutoFit/>
            </a:bodyPr>
            <a:lstStyle/>
            <a:p>
              <a:pPr algn="ctr"/>
              <a:r>
                <a:rPr lang="en-US" sz="900" i="1" dirty="0"/>
                <a:t>American Indian or Alaska Native</a:t>
              </a:r>
            </a:p>
          </p:txBody>
        </p:sp>
        <p:sp>
          <p:nvSpPr>
            <p:cNvPr id="85" name="TextBox 84">
              <a:extLst>
                <a:ext uri="{FF2B5EF4-FFF2-40B4-BE49-F238E27FC236}">
                  <a16:creationId xmlns:a16="http://schemas.microsoft.com/office/drawing/2014/main" id="{1C991CC1-6B59-40DB-9893-7623F8E598EC}"/>
                </a:ext>
              </a:extLst>
            </p:cNvPr>
            <p:cNvSpPr txBox="1"/>
            <p:nvPr/>
          </p:nvSpPr>
          <p:spPr bwMode="gray">
            <a:xfrm rot="19033274">
              <a:off x="5599688" y="4304369"/>
              <a:ext cx="1468294" cy="276999"/>
            </a:xfrm>
            <a:prstGeom prst="rect">
              <a:avLst/>
            </a:prstGeom>
            <a:noFill/>
          </p:spPr>
          <p:txBody>
            <a:bodyPr wrap="square" lIns="0" tIns="0" rIns="0" bIns="0" rtlCol="0">
              <a:spAutoFit/>
            </a:bodyPr>
            <a:lstStyle/>
            <a:p>
              <a:pPr algn="ctr"/>
              <a:r>
                <a:rPr lang="en-US" sz="900" i="1"/>
                <a:t>Native Hawaiian or Pacific Islander </a:t>
              </a:r>
            </a:p>
          </p:txBody>
        </p:sp>
      </p:grpSp>
      <p:sp>
        <p:nvSpPr>
          <p:cNvPr id="40" name="Text Placeholder 3">
            <a:extLst>
              <a:ext uri="{FF2B5EF4-FFF2-40B4-BE49-F238E27FC236}">
                <a16:creationId xmlns:a16="http://schemas.microsoft.com/office/drawing/2014/main" id="{92D35A39-0710-4998-B9AF-38C8F7328A97}"/>
              </a:ext>
            </a:extLst>
          </p:cNvPr>
          <p:cNvSpPr>
            <a:spLocks noGrp="1"/>
          </p:cNvSpPr>
          <p:nvPr>
            <p:ph type="body" sz="quarter" idx="27"/>
          </p:nvPr>
        </p:nvSpPr>
        <p:spPr>
          <a:xfrm>
            <a:off x="5343010" y="9398000"/>
            <a:ext cx="1972190" cy="153988"/>
          </a:xfrm>
        </p:spPr>
        <p:txBody>
          <a:bodyPr/>
          <a:lstStyle/>
          <a:p>
            <a:r>
              <a:rPr lang="en-US"/>
              <a:t>Source: Advisory Board 2022 Clinician Survey and analysis.</a:t>
            </a:r>
          </a:p>
        </p:txBody>
      </p:sp>
      <p:grpSp>
        <p:nvGrpSpPr>
          <p:cNvPr id="41" name="Group 40">
            <a:extLst>
              <a:ext uri="{FF2B5EF4-FFF2-40B4-BE49-F238E27FC236}">
                <a16:creationId xmlns:a16="http://schemas.microsoft.com/office/drawing/2014/main" id="{B052E13E-6BAF-4F96-A53F-3547D47C37C2}"/>
              </a:ext>
            </a:extLst>
          </p:cNvPr>
          <p:cNvGrpSpPr/>
          <p:nvPr/>
        </p:nvGrpSpPr>
        <p:grpSpPr>
          <a:xfrm>
            <a:off x="2178927" y="2139325"/>
            <a:ext cx="3414546" cy="2759592"/>
            <a:chOff x="79900" y="2490010"/>
            <a:chExt cx="3742379" cy="2451092"/>
          </a:xfrm>
        </p:grpSpPr>
        <p:graphicFrame>
          <p:nvGraphicFramePr>
            <p:cNvPr id="42" name="Chart 41">
              <a:extLst>
                <a:ext uri="{FF2B5EF4-FFF2-40B4-BE49-F238E27FC236}">
                  <a16:creationId xmlns:a16="http://schemas.microsoft.com/office/drawing/2014/main" id="{85826359-4C9E-493E-8508-94AE4BEAC90C}"/>
                </a:ext>
              </a:extLst>
            </p:cNvPr>
            <p:cNvGraphicFramePr/>
            <p:nvPr/>
          </p:nvGraphicFramePr>
          <p:xfrm>
            <a:off x="536039" y="2490010"/>
            <a:ext cx="3184973" cy="2451092"/>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BC0C32DA-5CFB-4CC7-9F0F-D56C4843A041}"/>
                </a:ext>
              </a:extLst>
            </p:cNvPr>
            <p:cNvSpPr txBox="1"/>
            <p:nvPr/>
          </p:nvSpPr>
          <p:spPr bwMode="gray">
            <a:xfrm>
              <a:off x="79900" y="3411740"/>
              <a:ext cx="1133107" cy="123016"/>
            </a:xfrm>
            <a:prstGeom prst="rect">
              <a:avLst/>
            </a:prstGeom>
            <a:noFill/>
          </p:spPr>
          <p:txBody>
            <a:bodyPr wrap="square" lIns="0" tIns="0" rIns="0" bIns="0" rtlCol="0">
              <a:spAutoFit/>
            </a:bodyPr>
            <a:lstStyle/>
            <a:p>
              <a:pPr algn="ctr"/>
              <a:r>
                <a:rPr lang="en-US" sz="900" i="1"/>
                <a:t>55-64</a:t>
              </a:r>
            </a:p>
          </p:txBody>
        </p:sp>
        <p:sp>
          <p:nvSpPr>
            <p:cNvPr id="44" name="TextBox 43">
              <a:extLst>
                <a:ext uri="{FF2B5EF4-FFF2-40B4-BE49-F238E27FC236}">
                  <a16:creationId xmlns:a16="http://schemas.microsoft.com/office/drawing/2014/main" id="{8474E3C5-466B-4F4A-8538-6698FD05D0E0}"/>
                </a:ext>
              </a:extLst>
            </p:cNvPr>
            <p:cNvSpPr txBox="1"/>
            <p:nvPr/>
          </p:nvSpPr>
          <p:spPr bwMode="gray">
            <a:xfrm>
              <a:off x="585957" y="4451594"/>
              <a:ext cx="1133107" cy="123016"/>
            </a:xfrm>
            <a:prstGeom prst="rect">
              <a:avLst/>
            </a:prstGeom>
            <a:noFill/>
          </p:spPr>
          <p:txBody>
            <a:bodyPr wrap="square" lIns="0" tIns="0" rIns="0" bIns="0" rtlCol="0">
              <a:spAutoFit/>
            </a:bodyPr>
            <a:lstStyle/>
            <a:p>
              <a:pPr algn="ctr"/>
              <a:r>
                <a:rPr lang="en-US" sz="900" i="1"/>
                <a:t>45-54</a:t>
              </a:r>
            </a:p>
          </p:txBody>
        </p:sp>
        <p:sp>
          <p:nvSpPr>
            <p:cNvPr id="54" name="TextBox 53">
              <a:extLst>
                <a:ext uri="{FF2B5EF4-FFF2-40B4-BE49-F238E27FC236}">
                  <a16:creationId xmlns:a16="http://schemas.microsoft.com/office/drawing/2014/main" id="{A66EB069-5C18-4F5D-A02C-26EF228B05D4}"/>
                </a:ext>
              </a:extLst>
            </p:cNvPr>
            <p:cNvSpPr txBox="1"/>
            <p:nvPr/>
          </p:nvSpPr>
          <p:spPr bwMode="gray">
            <a:xfrm>
              <a:off x="2881200" y="4175963"/>
              <a:ext cx="941079" cy="123016"/>
            </a:xfrm>
            <a:prstGeom prst="rect">
              <a:avLst/>
            </a:prstGeom>
            <a:noFill/>
          </p:spPr>
          <p:txBody>
            <a:bodyPr wrap="square" lIns="0" tIns="0" rIns="0" bIns="0" rtlCol="0">
              <a:spAutoFit/>
            </a:bodyPr>
            <a:lstStyle/>
            <a:p>
              <a:pPr algn="ctr"/>
              <a:r>
                <a:rPr lang="en-US" sz="900" i="1"/>
                <a:t>35-44</a:t>
              </a:r>
            </a:p>
          </p:txBody>
        </p:sp>
        <p:sp>
          <p:nvSpPr>
            <p:cNvPr id="55" name="TextBox 54">
              <a:extLst>
                <a:ext uri="{FF2B5EF4-FFF2-40B4-BE49-F238E27FC236}">
                  <a16:creationId xmlns:a16="http://schemas.microsoft.com/office/drawing/2014/main" id="{FD362E90-55E3-40F6-802B-3E38FFA346A2}"/>
                </a:ext>
              </a:extLst>
            </p:cNvPr>
            <p:cNvSpPr txBox="1"/>
            <p:nvPr/>
          </p:nvSpPr>
          <p:spPr bwMode="gray">
            <a:xfrm>
              <a:off x="1741303" y="2598553"/>
              <a:ext cx="1354257" cy="123016"/>
            </a:xfrm>
            <a:prstGeom prst="rect">
              <a:avLst/>
            </a:prstGeom>
            <a:noFill/>
          </p:spPr>
          <p:txBody>
            <a:bodyPr wrap="square" lIns="0" tIns="0" rIns="0" bIns="0" rtlCol="0">
              <a:spAutoFit/>
            </a:bodyPr>
            <a:lstStyle/>
            <a:p>
              <a:pPr algn="ctr"/>
              <a:r>
                <a:rPr lang="en-US" sz="900" i="1"/>
                <a:t>18-24</a:t>
              </a:r>
            </a:p>
          </p:txBody>
        </p:sp>
        <p:sp>
          <p:nvSpPr>
            <p:cNvPr id="56" name="TextBox 55">
              <a:extLst>
                <a:ext uri="{FF2B5EF4-FFF2-40B4-BE49-F238E27FC236}">
                  <a16:creationId xmlns:a16="http://schemas.microsoft.com/office/drawing/2014/main" id="{0DADAFF0-AA4A-4476-9CF2-21967B1D9013}"/>
                </a:ext>
              </a:extLst>
            </p:cNvPr>
            <p:cNvSpPr txBox="1"/>
            <p:nvPr/>
          </p:nvSpPr>
          <p:spPr bwMode="gray">
            <a:xfrm>
              <a:off x="2744154" y="2911872"/>
              <a:ext cx="987080" cy="123016"/>
            </a:xfrm>
            <a:prstGeom prst="rect">
              <a:avLst/>
            </a:prstGeom>
            <a:noFill/>
          </p:spPr>
          <p:txBody>
            <a:bodyPr wrap="square" lIns="0" tIns="0" rIns="0" bIns="0" rtlCol="0">
              <a:spAutoFit/>
            </a:bodyPr>
            <a:lstStyle/>
            <a:p>
              <a:pPr algn="ctr"/>
              <a:r>
                <a:rPr lang="en-US" sz="900" i="1"/>
                <a:t>25-34</a:t>
              </a:r>
            </a:p>
          </p:txBody>
        </p:sp>
        <p:sp>
          <p:nvSpPr>
            <p:cNvPr id="57" name="TextBox 56">
              <a:extLst>
                <a:ext uri="{FF2B5EF4-FFF2-40B4-BE49-F238E27FC236}">
                  <a16:creationId xmlns:a16="http://schemas.microsoft.com/office/drawing/2014/main" id="{DE4A0419-8750-4C67-8AB8-C6A7B7AB37AD}"/>
                </a:ext>
              </a:extLst>
            </p:cNvPr>
            <p:cNvSpPr txBox="1"/>
            <p:nvPr/>
          </p:nvSpPr>
          <p:spPr bwMode="gray">
            <a:xfrm>
              <a:off x="1244234" y="2604848"/>
              <a:ext cx="1225874" cy="123016"/>
            </a:xfrm>
            <a:prstGeom prst="rect">
              <a:avLst/>
            </a:prstGeom>
            <a:noFill/>
          </p:spPr>
          <p:txBody>
            <a:bodyPr wrap="square" lIns="0" tIns="0" rIns="0" bIns="0" rtlCol="0">
              <a:spAutoFit/>
            </a:bodyPr>
            <a:lstStyle/>
            <a:p>
              <a:pPr algn="ctr"/>
              <a:r>
                <a:rPr lang="en-US" sz="900" i="1"/>
                <a:t>65+</a:t>
              </a:r>
            </a:p>
          </p:txBody>
        </p:sp>
      </p:grpSp>
      <p:sp>
        <p:nvSpPr>
          <p:cNvPr id="71" name="TextBox 70">
            <a:extLst>
              <a:ext uri="{FF2B5EF4-FFF2-40B4-BE49-F238E27FC236}">
                <a16:creationId xmlns:a16="http://schemas.microsoft.com/office/drawing/2014/main" id="{2CA2A3DC-70BA-422D-B578-F3D74305B71B}"/>
              </a:ext>
            </a:extLst>
          </p:cNvPr>
          <p:cNvSpPr txBox="1"/>
          <p:nvPr/>
        </p:nvSpPr>
        <p:spPr bwMode="gray">
          <a:xfrm>
            <a:off x="42907" y="7173003"/>
            <a:ext cx="5444911" cy="276224"/>
          </a:xfrm>
          <a:prstGeom prst="rect">
            <a:avLst/>
          </a:prstGeom>
          <a:noFill/>
        </p:spPr>
        <p:txBody>
          <a:bodyPr wrap="square" lIns="0" tIns="0" rIns="0" bIns="0" rtlCol="0">
            <a:spAutoFit/>
          </a:bodyPr>
          <a:lstStyle/>
          <a:p>
            <a:endParaRPr lang="en-US" sz="1600" b="1"/>
          </a:p>
        </p:txBody>
      </p:sp>
    </p:spTree>
    <p:extLst>
      <p:ext uri="{BB962C8B-B14F-4D97-AF65-F5344CB8AC3E}">
        <p14:creationId xmlns:p14="http://schemas.microsoft.com/office/powerpoint/2010/main" val="3654118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E486-A30E-451A-93F7-1A86BE82258A}"/>
              </a:ext>
            </a:extLst>
          </p:cNvPr>
          <p:cNvSpPr>
            <a:spLocks noGrp="1"/>
          </p:cNvSpPr>
          <p:nvPr>
            <p:ph type="title"/>
          </p:nvPr>
        </p:nvSpPr>
        <p:spPr/>
        <p:txBody>
          <a:bodyPr/>
          <a:lstStyle/>
          <a:p>
            <a:r>
              <a:rPr lang="en-US"/>
              <a:t>Demographics</a:t>
            </a:r>
          </a:p>
        </p:txBody>
      </p:sp>
      <p:sp>
        <p:nvSpPr>
          <p:cNvPr id="4" name="Text Placeholder 3">
            <a:extLst>
              <a:ext uri="{FF2B5EF4-FFF2-40B4-BE49-F238E27FC236}">
                <a16:creationId xmlns:a16="http://schemas.microsoft.com/office/drawing/2014/main" id="{5C2D46A1-CE43-4F6F-AC7A-67F781611F0F}"/>
              </a:ext>
            </a:extLst>
          </p:cNvPr>
          <p:cNvSpPr>
            <a:spLocks noGrp="1"/>
          </p:cNvSpPr>
          <p:nvPr>
            <p:ph type="body" sz="quarter" idx="28"/>
          </p:nvPr>
        </p:nvSpPr>
        <p:spPr>
          <a:xfrm>
            <a:off x="457201" y="9321156"/>
            <a:ext cx="2615184" cy="230832"/>
          </a:xfrm>
        </p:spPr>
        <p:txBody>
          <a:bodyPr/>
          <a:lstStyle/>
          <a:p>
            <a:r>
              <a:rPr lang="en-US"/>
              <a:t>The response “yes” includes respondents who indicated they have child(ren) under the age of 18, older adult(s) such as a parent, and/or adult(s) with a disability living at home with them.</a:t>
            </a:r>
          </a:p>
        </p:txBody>
      </p:sp>
      <p:sp>
        <p:nvSpPr>
          <p:cNvPr id="5" name="Footer Placeholder 4">
            <a:extLst>
              <a:ext uri="{FF2B5EF4-FFF2-40B4-BE49-F238E27FC236}">
                <a16:creationId xmlns:a16="http://schemas.microsoft.com/office/drawing/2014/main" id="{3D27F550-ACCB-4293-BEFB-1E010CBB2778}"/>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29" name="Rectangle 28">
            <a:extLst>
              <a:ext uri="{FF2B5EF4-FFF2-40B4-BE49-F238E27FC236}">
                <a16:creationId xmlns:a16="http://schemas.microsoft.com/office/drawing/2014/main" id="{FD3CBB2E-5FE3-43A1-B62E-2048B4FC2590}"/>
              </a:ext>
            </a:extLst>
          </p:cNvPr>
          <p:cNvSpPr/>
          <p:nvPr/>
        </p:nvSpPr>
        <p:spPr bwMode="gray">
          <a:xfrm>
            <a:off x="4162426" y="1575173"/>
            <a:ext cx="3813048" cy="346249"/>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F51DDDF-D5F1-4DC8-9D2E-EE23739242FF}"/>
              </a:ext>
            </a:extLst>
          </p:cNvPr>
          <p:cNvSpPr txBox="1"/>
          <p:nvPr/>
        </p:nvSpPr>
        <p:spPr bwMode="gray">
          <a:xfrm>
            <a:off x="4365582" y="1579020"/>
            <a:ext cx="2681361" cy="338554"/>
          </a:xfrm>
          <a:prstGeom prst="rect">
            <a:avLst/>
          </a:prstGeom>
          <a:noFill/>
        </p:spPr>
        <p:txBody>
          <a:bodyPr wrap="square" lIns="0" tIns="0" rIns="0" bIns="0" rtlCol="0">
            <a:spAutoFit/>
          </a:bodyPr>
          <a:lstStyle/>
          <a:p>
            <a:r>
              <a:rPr lang="en-US" sz="1100" b="1"/>
              <a:t>4. What type of area do you primarily work in?</a:t>
            </a:r>
          </a:p>
        </p:txBody>
      </p:sp>
      <p:grpSp>
        <p:nvGrpSpPr>
          <p:cNvPr id="6" name="Group 5">
            <a:extLst>
              <a:ext uri="{FF2B5EF4-FFF2-40B4-BE49-F238E27FC236}">
                <a16:creationId xmlns:a16="http://schemas.microsoft.com/office/drawing/2014/main" id="{6F61347D-FD5A-4BB7-ACE1-666B8C8DABB3}"/>
              </a:ext>
            </a:extLst>
          </p:cNvPr>
          <p:cNvGrpSpPr/>
          <p:nvPr/>
        </p:nvGrpSpPr>
        <p:grpSpPr>
          <a:xfrm>
            <a:off x="0" y="1575173"/>
            <a:ext cx="4016621" cy="346249"/>
            <a:chOff x="0" y="1575173"/>
            <a:chExt cx="4016621" cy="346249"/>
          </a:xfrm>
        </p:grpSpPr>
        <p:sp>
          <p:nvSpPr>
            <p:cNvPr id="33" name="Rectangle 32">
              <a:extLst>
                <a:ext uri="{FF2B5EF4-FFF2-40B4-BE49-F238E27FC236}">
                  <a16:creationId xmlns:a16="http://schemas.microsoft.com/office/drawing/2014/main" id="{C58BCCCF-4FE9-4A7C-A6AE-234FF53BE80E}"/>
                </a:ext>
              </a:extLst>
            </p:cNvPr>
            <p:cNvSpPr/>
            <p:nvPr/>
          </p:nvSpPr>
          <p:spPr bwMode="gray">
            <a:xfrm>
              <a:off x="0" y="1575173"/>
              <a:ext cx="3813465" cy="346249"/>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C39F331-D378-4ADD-A807-477A187135E8}"/>
                </a:ext>
              </a:extLst>
            </p:cNvPr>
            <p:cNvSpPr txBox="1"/>
            <p:nvPr/>
          </p:nvSpPr>
          <p:spPr bwMode="gray">
            <a:xfrm>
              <a:off x="923925" y="1579020"/>
              <a:ext cx="3092696" cy="338554"/>
            </a:xfrm>
            <a:prstGeom prst="rect">
              <a:avLst/>
            </a:prstGeom>
            <a:noFill/>
          </p:spPr>
          <p:txBody>
            <a:bodyPr wrap="square" lIns="0" tIns="0" rIns="0" bIns="0" rtlCol="0">
              <a:spAutoFit/>
            </a:bodyPr>
            <a:lstStyle/>
            <a:p>
              <a:r>
                <a:rPr lang="en-US" sz="1100" b="1"/>
                <a:t>3. Do you have dependents living at home with you?</a:t>
              </a:r>
              <a:r>
                <a:rPr lang="en-US" sz="1100" b="1" baseline="30000"/>
                <a:t>1</a:t>
              </a:r>
              <a:endParaRPr lang="en-US" sz="1100" b="1"/>
            </a:p>
          </p:txBody>
        </p:sp>
      </p:grpSp>
      <p:grpSp>
        <p:nvGrpSpPr>
          <p:cNvPr id="7" name="Group 6">
            <a:extLst>
              <a:ext uri="{FF2B5EF4-FFF2-40B4-BE49-F238E27FC236}">
                <a16:creationId xmlns:a16="http://schemas.microsoft.com/office/drawing/2014/main" id="{61299DD5-D168-4B36-BF71-924445A27620}"/>
              </a:ext>
            </a:extLst>
          </p:cNvPr>
          <p:cNvGrpSpPr/>
          <p:nvPr/>
        </p:nvGrpSpPr>
        <p:grpSpPr>
          <a:xfrm>
            <a:off x="-84179" y="5080465"/>
            <a:ext cx="8089900" cy="347472"/>
            <a:chOff x="-84179" y="5080465"/>
            <a:chExt cx="8089900" cy="347472"/>
          </a:xfrm>
        </p:grpSpPr>
        <p:sp>
          <p:nvSpPr>
            <p:cNvPr id="35" name="Rectangle 34">
              <a:extLst>
                <a:ext uri="{FF2B5EF4-FFF2-40B4-BE49-F238E27FC236}">
                  <a16:creationId xmlns:a16="http://schemas.microsoft.com/office/drawing/2014/main" id="{688FB577-F2C0-4996-8153-E79CE067C142}"/>
                </a:ext>
              </a:extLst>
            </p:cNvPr>
            <p:cNvSpPr/>
            <p:nvPr/>
          </p:nvSpPr>
          <p:spPr bwMode="gray">
            <a:xfrm>
              <a:off x="-84179" y="5080465"/>
              <a:ext cx="8089900" cy="347472"/>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B80FC38-2B9E-4D7C-AF4E-8A83FABDC7F4}"/>
                </a:ext>
              </a:extLst>
            </p:cNvPr>
            <p:cNvSpPr txBox="1"/>
            <p:nvPr/>
          </p:nvSpPr>
          <p:spPr bwMode="gray">
            <a:xfrm>
              <a:off x="932246" y="5169563"/>
              <a:ext cx="6266180" cy="169277"/>
            </a:xfrm>
            <a:prstGeom prst="rect">
              <a:avLst/>
            </a:prstGeom>
            <a:noFill/>
          </p:spPr>
          <p:txBody>
            <a:bodyPr wrap="square" lIns="0" tIns="0" rIns="0" bIns="0" rtlCol="0">
              <a:spAutoFit/>
            </a:bodyPr>
            <a:lstStyle/>
            <a:p>
              <a:r>
                <a:rPr lang="en-US" sz="1100" b="1"/>
                <a:t>5. What is the highest level of education you have completed?</a:t>
              </a:r>
            </a:p>
          </p:txBody>
        </p:sp>
      </p:grpSp>
      <p:sp>
        <p:nvSpPr>
          <p:cNvPr id="37" name="Text Placeholder 1">
            <a:extLst>
              <a:ext uri="{FF2B5EF4-FFF2-40B4-BE49-F238E27FC236}">
                <a16:creationId xmlns:a16="http://schemas.microsoft.com/office/drawing/2014/main" id="{F59F928C-ECD4-4F9B-947A-6D575DBD09F1}"/>
              </a:ext>
            </a:extLst>
          </p:cNvPr>
          <p:cNvSpPr txBox="1">
            <a:spLocks/>
          </p:cNvSpPr>
          <p:nvPr/>
        </p:nvSpPr>
        <p:spPr bwMode="gray">
          <a:xfrm>
            <a:off x="923925" y="1948810"/>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n=1,307</a:t>
            </a:r>
          </a:p>
        </p:txBody>
      </p:sp>
      <p:sp>
        <p:nvSpPr>
          <p:cNvPr id="38" name="Text Placeholder 1">
            <a:extLst>
              <a:ext uri="{FF2B5EF4-FFF2-40B4-BE49-F238E27FC236}">
                <a16:creationId xmlns:a16="http://schemas.microsoft.com/office/drawing/2014/main" id="{1936567B-13B8-4B5E-91EC-236D7634E6CC}"/>
              </a:ext>
            </a:extLst>
          </p:cNvPr>
          <p:cNvSpPr txBox="1">
            <a:spLocks/>
          </p:cNvSpPr>
          <p:nvPr/>
        </p:nvSpPr>
        <p:spPr bwMode="gray">
          <a:xfrm>
            <a:off x="4365582" y="1950109"/>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n=1,001</a:t>
            </a:r>
          </a:p>
        </p:txBody>
      </p:sp>
      <p:sp>
        <p:nvSpPr>
          <p:cNvPr id="39" name="Text Placeholder 1">
            <a:extLst>
              <a:ext uri="{FF2B5EF4-FFF2-40B4-BE49-F238E27FC236}">
                <a16:creationId xmlns:a16="http://schemas.microsoft.com/office/drawing/2014/main" id="{883DE84B-7715-4CB2-B476-110AE4EF8848}"/>
              </a:ext>
            </a:extLst>
          </p:cNvPr>
          <p:cNvSpPr txBox="1">
            <a:spLocks/>
          </p:cNvSpPr>
          <p:nvPr/>
        </p:nvSpPr>
        <p:spPr bwMode="gray">
          <a:xfrm>
            <a:off x="923925" y="5452460"/>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n=1,313</a:t>
            </a:r>
          </a:p>
        </p:txBody>
      </p:sp>
      <p:sp>
        <p:nvSpPr>
          <p:cNvPr id="40" name="Text Placeholder 3">
            <a:extLst>
              <a:ext uri="{FF2B5EF4-FFF2-40B4-BE49-F238E27FC236}">
                <a16:creationId xmlns:a16="http://schemas.microsoft.com/office/drawing/2014/main" id="{92D35A39-0710-4998-B9AF-38C8F7328A97}"/>
              </a:ext>
            </a:extLst>
          </p:cNvPr>
          <p:cNvSpPr>
            <a:spLocks noGrp="1"/>
          </p:cNvSpPr>
          <p:nvPr>
            <p:ph type="body" sz="quarter" idx="27"/>
          </p:nvPr>
        </p:nvSpPr>
        <p:spPr>
          <a:xfrm>
            <a:off x="5343010" y="9398000"/>
            <a:ext cx="1972190" cy="153988"/>
          </a:xfrm>
        </p:spPr>
        <p:txBody>
          <a:bodyPr/>
          <a:lstStyle/>
          <a:p>
            <a:r>
              <a:rPr lang="en-US"/>
              <a:t>Source: Advisory Board 2022 Clinician Survey and analysis.</a:t>
            </a:r>
          </a:p>
        </p:txBody>
      </p:sp>
      <p:grpSp>
        <p:nvGrpSpPr>
          <p:cNvPr id="58" name="Group 57">
            <a:extLst>
              <a:ext uri="{FF2B5EF4-FFF2-40B4-BE49-F238E27FC236}">
                <a16:creationId xmlns:a16="http://schemas.microsoft.com/office/drawing/2014/main" id="{093A1CB9-F008-4850-86DA-F68BC79AD339}"/>
              </a:ext>
            </a:extLst>
          </p:cNvPr>
          <p:cNvGrpSpPr/>
          <p:nvPr/>
        </p:nvGrpSpPr>
        <p:grpSpPr>
          <a:xfrm>
            <a:off x="4394039" y="2250064"/>
            <a:ext cx="2917851" cy="2357155"/>
            <a:chOff x="-52382" y="6608168"/>
            <a:chExt cx="3357540" cy="2523540"/>
          </a:xfrm>
        </p:grpSpPr>
        <p:graphicFrame>
          <p:nvGraphicFramePr>
            <p:cNvPr id="59" name="Chart 58">
              <a:extLst>
                <a:ext uri="{FF2B5EF4-FFF2-40B4-BE49-F238E27FC236}">
                  <a16:creationId xmlns:a16="http://schemas.microsoft.com/office/drawing/2014/main" id="{A4867D18-0913-449E-AB4B-CAB07C6850A6}"/>
                </a:ext>
              </a:extLst>
            </p:cNvPr>
            <p:cNvGraphicFramePr/>
            <p:nvPr>
              <p:extLst>
                <p:ext uri="{D42A27DB-BD31-4B8C-83A1-F6EECF244321}">
                  <p14:modId xmlns:p14="http://schemas.microsoft.com/office/powerpoint/2010/main" val="1301820656"/>
                </p:ext>
              </p:extLst>
            </p:nvPr>
          </p:nvGraphicFramePr>
          <p:xfrm>
            <a:off x="135922" y="6608168"/>
            <a:ext cx="3089616" cy="2523540"/>
          </p:xfrm>
          <a:graphic>
            <a:graphicData uri="http://schemas.openxmlformats.org/drawingml/2006/chart">
              <c:chart xmlns:c="http://schemas.openxmlformats.org/drawingml/2006/chart" xmlns:r="http://schemas.openxmlformats.org/officeDocument/2006/relationships" r:id="rId3"/>
            </a:graphicData>
          </a:graphic>
        </p:graphicFrame>
        <p:sp>
          <p:nvSpPr>
            <p:cNvPr id="62" name="TextBox 61">
              <a:extLst>
                <a:ext uri="{FF2B5EF4-FFF2-40B4-BE49-F238E27FC236}">
                  <a16:creationId xmlns:a16="http://schemas.microsoft.com/office/drawing/2014/main" id="{29CDB5A9-C6E0-4CCA-8FA8-EB1B4B2A29C3}"/>
                </a:ext>
              </a:extLst>
            </p:cNvPr>
            <p:cNvSpPr txBox="1"/>
            <p:nvPr/>
          </p:nvSpPr>
          <p:spPr bwMode="gray">
            <a:xfrm>
              <a:off x="-52382" y="8435431"/>
              <a:ext cx="575502" cy="148275"/>
            </a:xfrm>
            <a:prstGeom prst="rect">
              <a:avLst/>
            </a:prstGeom>
          </p:spPr>
          <p:txBody>
            <a:bodyPr vert="horz" wrap="none" lIns="0" tIns="0" rIns="0" bIns="0" rtlCol="0">
              <a:spAutoFit/>
            </a:bodyPr>
            <a:lstStyle/>
            <a:p>
              <a:pPr>
                <a:spcBef>
                  <a:spcPts val="600"/>
                </a:spcBef>
                <a:buClr>
                  <a:schemeClr val="accent6"/>
                </a:buClr>
              </a:pPr>
              <a:r>
                <a:rPr lang="en-US" sz="900" i="1"/>
                <a:t>Suburban</a:t>
              </a:r>
            </a:p>
          </p:txBody>
        </p:sp>
        <p:sp>
          <p:nvSpPr>
            <p:cNvPr id="66" name="TextBox 65">
              <a:extLst>
                <a:ext uri="{FF2B5EF4-FFF2-40B4-BE49-F238E27FC236}">
                  <a16:creationId xmlns:a16="http://schemas.microsoft.com/office/drawing/2014/main" id="{F91287DA-333E-4815-AF19-A2386F0F38C5}"/>
                </a:ext>
              </a:extLst>
            </p:cNvPr>
            <p:cNvSpPr txBox="1"/>
            <p:nvPr/>
          </p:nvSpPr>
          <p:spPr bwMode="gray">
            <a:xfrm>
              <a:off x="880956" y="6628456"/>
              <a:ext cx="317265" cy="148275"/>
            </a:xfrm>
            <a:prstGeom prst="rect">
              <a:avLst/>
            </a:prstGeom>
          </p:spPr>
          <p:txBody>
            <a:bodyPr vert="horz" wrap="none" lIns="0" tIns="0" rIns="0" bIns="0" rtlCol="0">
              <a:spAutoFit/>
            </a:bodyPr>
            <a:lstStyle/>
            <a:p>
              <a:pPr>
                <a:spcBef>
                  <a:spcPts val="600"/>
                </a:spcBef>
                <a:buClr>
                  <a:schemeClr val="accent6"/>
                </a:buClr>
              </a:pPr>
              <a:r>
                <a:rPr lang="en-US" sz="900" i="1"/>
                <a:t>Rural</a:t>
              </a:r>
            </a:p>
          </p:txBody>
        </p:sp>
        <p:sp>
          <p:nvSpPr>
            <p:cNvPr id="67" name="TextBox 66">
              <a:extLst>
                <a:ext uri="{FF2B5EF4-FFF2-40B4-BE49-F238E27FC236}">
                  <a16:creationId xmlns:a16="http://schemas.microsoft.com/office/drawing/2014/main" id="{0B700306-E49E-4037-A035-2E6B7D1A9CCF}"/>
                </a:ext>
              </a:extLst>
            </p:cNvPr>
            <p:cNvSpPr txBox="1"/>
            <p:nvPr/>
          </p:nvSpPr>
          <p:spPr bwMode="gray">
            <a:xfrm>
              <a:off x="2943624" y="7739158"/>
              <a:ext cx="361534" cy="148275"/>
            </a:xfrm>
            <a:prstGeom prst="rect">
              <a:avLst/>
            </a:prstGeom>
          </p:spPr>
          <p:txBody>
            <a:bodyPr vert="horz" wrap="none" lIns="0" tIns="0" rIns="0" bIns="0" rtlCol="0">
              <a:spAutoFit/>
            </a:bodyPr>
            <a:lstStyle/>
            <a:p>
              <a:pPr>
                <a:spcBef>
                  <a:spcPts val="600"/>
                </a:spcBef>
                <a:buClr>
                  <a:schemeClr val="accent6"/>
                </a:buClr>
              </a:pPr>
              <a:r>
                <a:rPr lang="en-US" sz="900" i="1"/>
                <a:t>Urban</a:t>
              </a:r>
            </a:p>
          </p:txBody>
        </p:sp>
      </p:grpSp>
      <p:sp>
        <p:nvSpPr>
          <p:cNvPr id="71" name="TextBox 70">
            <a:extLst>
              <a:ext uri="{FF2B5EF4-FFF2-40B4-BE49-F238E27FC236}">
                <a16:creationId xmlns:a16="http://schemas.microsoft.com/office/drawing/2014/main" id="{2CA2A3DC-70BA-422D-B578-F3D74305B71B}"/>
              </a:ext>
            </a:extLst>
          </p:cNvPr>
          <p:cNvSpPr txBox="1"/>
          <p:nvPr/>
        </p:nvSpPr>
        <p:spPr bwMode="gray">
          <a:xfrm>
            <a:off x="42907" y="7173003"/>
            <a:ext cx="5444911" cy="276224"/>
          </a:xfrm>
          <a:prstGeom prst="rect">
            <a:avLst/>
          </a:prstGeom>
          <a:noFill/>
        </p:spPr>
        <p:txBody>
          <a:bodyPr wrap="square" lIns="0" tIns="0" rIns="0" bIns="0" rtlCol="0">
            <a:spAutoFit/>
          </a:bodyPr>
          <a:lstStyle/>
          <a:p>
            <a:endParaRPr lang="en-US" sz="1600" b="1"/>
          </a:p>
        </p:txBody>
      </p:sp>
      <p:grpSp>
        <p:nvGrpSpPr>
          <p:cNvPr id="45" name="Group 44">
            <a:extLst>
              <a:ext uri="{FF2B5EF4-FFF2-40B4-BE49-F238E27FC236}">
                <a16:creationId xmlns:a16="http://schemas.microsoft.com/office/drawing/2014/main" id="{4356B6F9-30C3-4836-A672-5073D2685136}"/>
              </a:ext>
            </a:extLst>
          </p:cNvPr>
          <p:cNvGrpSpPr/>
          <p:nvPr/>
        </p:nvGrpSpPr>
        <p:grpSpPr>
          <a:xfrm>
            <a:off x="626452" y="1990645"/>
            <a:ext cx="3825464" cy="2790022"/>
            <a:chOff x="610057" y="5884065"/>
            <a:chExt cx="3825464" cy="2790022"/>
          </a:xfrm>
        </p:grpSpPr>
        <p:graphicFrame>
          <p:nvGraphicFramePr>
            <p:cNvPr id="46" name="Chart 45">
              <a:extLst>
                <a:ext uri="{FF2B5EF4-FFF2-40B4-BE49-F238E27FC236}">
                  <a16:creationId xmlns:a16="http://schemas.microsoft.com/office/drawing/2014/main" id="{C9CFE842-07EC-44DC-B42F-83B2B1262454}"/>
                </a:ext>
              </a:extLst>
            </p:cNvPr>
            <p:cNvGraphicFramePr/>
            <p:nvPr>
              <p:extLst>
                <p:ext uri="{D42A27DB-BD31-4B8C-83A1-F6EECF244321}">
                  <p14:modId xmlns:p14="http://schemas.microsoft.com/office/powerpoint/2010/main" val="2933892259"/>
                </p:ext>
              </p:extLst>
            </p:nvPr>
          </p:nvGraphicFramePr>
          <p:xfrm>
            <a:off x="610057" y="5884065"/>
            <a:ext cx="3010827" cy="2790022"/>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a:extLst>
                <a:ext uri="{FF2B5EF4-FFF2-40B4-BE49-F238E27FC236}">
                  <a16:creationId xmlns:a16="http://schemas.microsoft.com/office/drawing/2014/main" id="{EF91F205-B009-4623-8029-FABCD33F765D}"/>
                </a:ext>
              </a:extLst>
            </p:cNvPr>
            <p:cNvSpPr txBox="1"/>
            <p:nvPr/>
          </p:nvSpPr>
          <p:spPr bwMode="gray">
            <a:xfrm>
              <a:off x="3273719" y="7239450"/>
              <a:ext cx="1161802" cy="138499"/>
            </a:xfrm>
            <a:prstGeom prst="rect">
              <a:avLst/>
            </a:prstGeom>
          </p:spPr>
          <p:txBody>
            <a:bodyPr vert="horz" wrap="square" lIns="0" tIns="0" rIns="0" bIns="0" rtlCol="0">
              <a:spAutoFit/>
            </a:bodyPr>
            <a:lstStyle/>
            <a:p>
              <a:pPr>
                <a:spcBef>
                  <a:spcPts val="600"/>
                </a:spcBef>
                <a:buClr>
                  <a:schemeClr val="accent6"/>
                </a:buClr>
              </a:pPr>
              <a:r>
                <a:rPr lang="en-US" sz="900" i="1"/>
                <a:t>Yes</a:t>
              </a:r>
            </a:p>
          </p:txBody>
        </p:sp>
        <p:sp>
          <p:nvSpPr>
            <p:cNvPr id="50" name="TextBox 49">
              <a:extLst>
                <a:ext uri="{FF2B5EF4-FFF2-40B4-BE49-F238E27FC236}">
                  <a16:creationId xmlns:a16="http://schemas.microsoft.com/office/drawing/2014/main" id="{313BE930-8968-452E-83FC-450D16BCE97A}"/>
                </a:ext>
              </a:extLst>
            </p:cNvPr>
            <p:cNvSpPr txBox="1"/>
            <p:nvPr/>
          </p:nvSpPr>
          <p:spPr bwMode="gray">
            <a:xfrm>
              <a:off x="753446" y="7284252"/>
              <a:ext cx="776884" cy="138499"/>
            </a:xfrm>
            <a:prstGeom prst="rect">
              <a:avLst/>
            </a:prstGeom>
          </p:spPr>
          <p:txBody>
            <a:bodyPr vert="horz" wrap="square" lIns="0" tIns="0" rIns="0" bIns="0" rtlCol="0">
              <a:spAutoFit/>
            </a:bodyPr>
            <a:lstStyle/>
            <a:p>
              <a:pPr>
                <a:spcBef>
                  <a:spcPts val="600"/>
                </a:spcBef>
                <a:buClr>
                  <a:schemeClr val="accent6"/>
                </a:buClr>
              </a:pPr>
              <a:r>
                <a:rPr lang="en-US" sz="900" i="1"/>
                <a:t>No</a:t>
              </a:r>
            </a:p>
          </p:txBody>
        </p:sp>
      </p:grpSp>
      <p:grpSp>
        <p:nvGrpSpPr>
          <p:cNvPr id="92" name="Group 91">
            <a:extLst>
              <a:ext uri="{FF2B5EF4-FFF2-40B4-BE49-F238E27FC236}">
                <a16:creationId xmlns:a16="http://schemas.microsoft.com/office/drawing/2014/main" id="{34E34018-1F24-46BE-AC4E-1F95CCBF1EBE}"/>
              </a:ext>
            </a:extLst>
          </p:cNvPr>
          <p:cNvGrpSpPr/>
          <p:nvPr/>
        </p:nvGrpSpPr>
        <p:grpSpPr>
          <a:xfrm>
            <a:off x="571169" y="5119563"/>
            <a:ext cx="6591577" cy="4327790"/>
            <a:chOff x="633733" y="5386302"/>
            <a:chExt cx="6591577" cy="4327790"/>
          </a:xfrm>
        </p:grpSpPr>
        <p:graphicFrame>
          <p:nvGraphicFramePr>
            <p:cNvPr id="93" name="Chart 92">
              <a:extLst>
                <a:ext uri="{FF2B5EF4-FFF2-40B4-BE49-F238E27FC236}">
                  <a16:creationId xmlns:a16="http://schemas.microsoft.com/office/drawing/2014/main" id="{84C5CA73-EDC6-4BA2-A4C3-C1178F862E27}"/>
                </a:ext>
              </a:extLst>
            </p:cNvPr>
            <p:cNvGraphicFramePr/>
            <p:nvPr>
              <p:extLst>
                <p:ext uri="{D42A27DB-BD31-4B8C-83A1-F6EECF244321}">
                  <p14:modId xmlns:p14="http://schemas.microsoft.com/office/powerpoint/2010/main" val="2001734800"/>
                </p:ext>
              </p:extLst>
            </p:nvPr>
          </p:nvGraphicFramePr>
          <p:xfrm>
            <a:off x="1208141" y="5386302"/>
            <a:ext cx="6017169" cy="4327790"/>
          </p:xfrm>
          <a:graphic>
            <a:graphicData uri="http://schemas.openxmlformats.org/drawingml/2006/chart">
              <c:chart xmlns:c="http://schemas.openxmlformats.org/drawingml/2006/chart" xmlns:r="http://schemas.openxmlformats.org/officeDocument/2006/relationships" r:id="rId5"/>
            </a:graphicData>
          </a:graphic>
        </p:graphicFrame>
        <p:sp>
          <p:nvSpPr>
            <p:cNvPr id="94" name="TextBox 93">
              <a:extLst>
                <a:ext uri="{FF2B5EF4-FFF2-40B4-BE49-F238E27FC236}">
                  <a16:creationId xmlns:a16="http://schemas.microsoft.com/office/drawing/2014/main" id="{83C81ACA-3D49-45C3-BAB8-2220D882C3D1}"/>
                </a:ext>
              </a:extLst>
            </p:cNvPr>
            <p:cNvSpPr txBox="1"/>
            <p:nvPr/>
          </p:nvSpPr>
          <p:spPr bwMode="gray">
            <a:xfrm rot="19033274">
              <a:off x="633733" y="8740518"/>
              <a:ext cx="1414941" cy="276999"/>
            </a:xfrm>
            <a:prstGeom prst="rect">
              <a:avLst/>
            </a:prstGeom>
            <a:noFill/>
          </p:spPr>
          <p:txBody>
            <a:bodyPr wrap="square" lIns="0" tIns="0" rIns="0" bIns="0" rtlCol="0">
              <a:spAutoFit/>
            </a:bodyPr>
            <a:lstStyle/>
            <a:p>
              <a:pPr algn="ctr">
                <a:spcBef>
                  <a:spcPts val="600"/>
                </a:spcBef>
                <a:buClr>
                  <a:schemeClr val="accent6"/>
                </a:buClr>
              </a:pPr>
              <a:r>
                <a:rPr lang="en-US" sz="900" i="1"/>
                <a:t>Advanced degree (Master’s, Ph.D., M.D.)</a:t>
              </a:r>
            </a:p>
          </p:txBody>
        </p:sp>
        <p:sp>
          <p:nvSpPr>
            <p:cNvPr id="95" name="TextBox 94">
              <a:extLst>
                <a:ext uri="{FF2B5EF4-FFF2-40B4-BE49-F238E27FC236}">
                  <a16:creationId xmlns:a16="http://schemas.microsoft.com/office/drawing/2014/main" id="{A9104FC1-CD1B-4D2D-9E7D-01682EEAA997}"/>
                </a:ext>
              </a:extLst>
            </p:cNvPr>
            <p:cNvSpPr txBox="1"/>
            <p:nvPr/>
          </p:nvSpPr>
          <p:spPr bwMode="gray">
            <a:xfrm rot="19033274">
              <a:off x="1252175" y="8804288"/>
              <a:ext cx="1532593" cy="138499"/>
            </a:xfrm>
            <a:prstGeom prst="rect">
              <a:avLst/>
            </a:prstGeom>
            <a:noFill/>
          </p:spPr>
          <p:txBody>
            <a:bodyPr wrap="square" lIns="0" tIns="0" rIns="0" bIns="0" rtlCol="0">
              <a:spAutoFit/>
            </a:bodyPr>
            <a:lstStyle/>
            <a:p>
              <a:pPr algn="ctr">
                <a:spcBef>
                  <a:spcPts val="600"/>
                </a:spcBef>
                <a:buClr>
                  <a:schemeClr val="accent6"/>
                </a:buClr>
              </a:pPr>
              <a:r>
                <a:rPr lang="en-US" sz="900" i="1"/>
                <a:t>Bachelor’s degree</a:t>
              </a:r>
            </a:p>
          </p:txBody>
        </p:sp>
        <p:sp>
          <p:nvSpPr>
            <p:cNvPr id="96" name="TextBox 95">
              <a:extLst>
                <a:ext uri="{FF2B5EF4-FFF2-40B4-BE49-F238E27FC236}">
                  <a16:creationId xmlns:a16="http://schemas.microsoft.com/office/drawing/2014/main" id="{ADC1FAD9-60CC-4C57-B98E-A1FD8F6FCB4D}"/>
                </a:ext>
              </a:extLst>
            </p:cNvPr>
            <p:cNvSpPr txBox="1"/>
            <p:nvPr/>
          </p:nvSpPr>
          <p:spPr bwMode="gray">
            <a:xfrm rot="19033274">
              <a:off x="2020175" y="8828080"/>
              <a:ext cx="1462531" cy="138499"/>
            </a:xfrm>
            <a:prstGeom prst="rect">
              <a:avLst/>
            </a:prstGeom>
            <a:noFill/>
          </p:spPr>
          <p:txBody>
            <a:bodyPr wrap="square" lIns="0" tIns="0" rIns="0" bIns="0" rtlCol="0">
              <a:spAutoFit/>
            </a:bodyPr>
            <a:lstStyle/>
            <a:p>
              <a:pPr algn="ctr">
                <a:spcBef>
                  <a:spcPts val="600"/>
                </a:spcBef>
                <a:buClr>
                  <a:schemeClr val="accent6"/>
                </a:buClr>
              </a:pPr>
              <a:r>
                <a:rPr lang="en-US" sz="900" i="1"/>
                <a:t>Associate degree</a:t>
              </a:r>
            </a:p>
          </p:txBody>
        </p:sp>
        <p:sp>
          <p:nvSpPr>
            <p:cNvPr id="97" name="TextBox 96">
              <a:extLst>
                <a:ext uri="{FF2B5EF4-FFF2-40B4-BE49-F238E27FC236}">
                  <a16:creationId xmlns:a16="http://schemas.microsoft.com/office/drawing/2014/main" id="{4A0C04EE-C627-4E67-A260-F3CF318226A9}"/>
                </a:ext>
              </a:extLst>
            </p:cNvPr>
            <p:cNvSpPr txBox="1"/>
            <p:nvPr/>
          </p:nvSpPr>
          <p:spPr bwMode="gray">
            <a:xfrm rot="19033274">
              <a:off x="2776013" y="8734641"/>
              <a:ext cx="1737686" cy="138499"/>
            </a:xfrm>
            <a:prstGeom prst="rect">
              <a:avLst/>
            </a:prstGeom>
            <a:noFill/>
          </p:spPr>
          <p:txBody>
            <a:bodyPr wrap="square" lIns="0" tIns="0" rIns="0" bIns="0" rtlCol="0">
              <a:spAutoFit/>
            </a:bodyPr>
            <a:lstStyle/>
            <a:p>
              <a:pPr algn="ctr">
                <a:spcBef>
                  <a:spcPts val="600"/>
                </a:spcBef>
                <a:buClr>
                  <a:schemeClr val="accent6"/>
                </a:buClr>
              </a:pPr>
              <a:r>
                <a:rPr lang="en-US" sz="900" i="1" dirty="0"/>
                <a:t>Some college</a:t>
              </a:r>
            </a:p>
          </p:txBody>
        </p:sp>
        <p:sp>
          <p:nvSpPr>
            <p:cNvPr id="98" name="TextBox 97">
              <a:extLst>
                <a:ext uri="{FF2B5EF4-FFF2-40B4-BE49-F238E27FC236}">
                  <a16:creationId xmlns:a16="http://schemas.microsoft.com/office/drawing/2014/main" id="{D7FADABB-9088-4CA1-A076-AAB61D589A28}"/>
                </a:ext>
              </a:extLst>
            </p:cNvPr>
            <p:cNvSpPr txBox="1"/>
            <p:nvPr/>
          </p:nvSpPr>
          <p:spPr bwMode="gray">
            <a:xfrm rot="19033274">
              <a:off x="3705464" y="8746060"/>
              <a:ext cx="1240471" cy="276999"/>
            </a:xfrm>
            <a:prstGeom prst="rect">
              <a:avLst/>
            </a:prstGeom>
            <a:noFill/>
          </p:spPr>
          <p:txBody>
            <a:bodyPr wrap="square" lIns="0" tIns="0" rIns="0" bIns="0" rtlCol="0">
              <a:spAutoFit/>
            </a:bodyPr>
            <a:lstStyle/>
            <a:p>
              <a:pPr algn="ctr">
                <a:spcBef>
                  <a:spcPts val="600"/>
                </a:spcBef>
                <a:buClr>
                  <a:schemeClr val="accent6"/>
                </a:buClr>
              </a:pPr>
              <a:r>
                <a:rPr lang="en-US" sz="900" i="1" dirty="0"/>
                <a:t>Trade school or technical certification</a:t>
              </a:r>
            </a:p>
          </p:txBody>
        </p:sp>
        <p:sp>
          <p:nvSpPr>
            <p:cNvPr id="99" name="TextBox 98">
              <a:extLst>
                <a:ext uri="{FF2B5EF4-FFF2-40B4-BE49-F238E27FC236}">
                  <a16:creationId xmlns:a16="http://schemas.microsoft.com/office/drawing/2014/main" id="{6E9FD317-D8EB-4136-8150-988B65BB3A14}"/>
                </a:ext>
              </a:extLst>
            </p:cNvPr>
            <p:cNvSpPr txBox="1"/>
            <p:nvPr/>
          </p:nvSpPr>
          <p:spPr bwMode="gray">
            <a:xfrm rot="19033274">
              <a:off x="4075655" y="8908266"/>
              <a:ext cx="1833133" cy="138499"/>
            </a:xfrm>
            <a:prstGeom prst="rect">
              <a:avLst/>
            </a:prstGeom>
            <a:noFill/>
          </p:spPr>
          <p:txBody>
            <a:bodyPr wrap="square" lIns="0" tIns="0" rIns="0" bIns="0" rtlCol="0">
              <a:spAutoFit/>
            </a:bodyPr>
            <a:lstStyle/>
            <a:p>
              <a:pPr algn="ctr">
                <a:spcBef>
                  <a:spcPts val="600"/>
                </a:spcBef>
                <a:buClr>
                  <a:schemeClr val="accent6"/>
                </a:buClr>
              </a:pPr>
              <a:r>
                <a:rPr lang="en-US" sz="900" i="1" dirty="0"/>
                <a:t>High school graduate</a:t>
              </a:r>
            </a:p>
          </p:txBody>
        </p:sp>
        <p:sp>
          <p:nvSpPr>
            <p:cNvPr id="100" name="TextBox 99">
              <a:extLst>
                <a:ext uri="{FF2B5EF4-FFF2-40B4-BE49-F238E27FC236}">
                  <a16:creationId xmlns:a16="http://schemas.microsoft.com/office/drawing/2014/main" id="{2A40501D-C5F0-4BA3-B5CB-E8F015D4B643}"/>
                </a:ext>
              </a:extLst>
            </p:cNvPr>
            <p:cNvSpPr txBox="1"/>
            <p:nvPr/>
          </p:nvSpPr>
          <p:spPr bwMode="gray">
            <a:xfrm rot="19033274">
              <a:off x="4815522" y="8987954"/>
              <a:ext cx="1632874" cy="138499"/>
            </a:xfrm>
            <a:prstGeom prst="rect">
              <a:avLst/>
            </a:prstGeom>
            <a:noFill/>
          </p:spPr>
          <p:txBody>
            <a:bodyPr wrap="square" lIns="0" tIns="0" rIns="0" bIns="0" rtlCol="0">
              <a:spAutoFit/>
            </a:bodyPr>
            <a:lstStyle/>
            <a:p>
              <a:pPr algn="ctr">
                <a:spcBef>
                  <a:spcPts val="600"/>
                </a:spcBef>
                <a:buClr>
                  <a:schemeClr val="accent6"/>
                </a:buClr>
              </a:pPr>
              <a:r>
                <a:rPr lang="en-US" sz="900" i="1" dirty="0"/>
                <a:t>Some post-graduate education</a:t>
              </a:r>
            </a:p>
          </p:txBody>
        </p:sp>
        <p:sp>
          <p:nvSpPr>
            <p:cNvPr id="101" name="TextBox 100">
              <a:extLst>
                <a:ext uri="{FF2B5EF4-FFF2-40B4-BE49-F238E27FC236}">
                  <a16:creationId xmlns:a16="http://schemas.microsoft.com/office/drawing/2014/main" id="{76B68896-4F5E-4129-8057-EF928171182F}"/>
                </a:ext>
              </a:extLst>
            </p:cNvPr>
            <p:cNvSpPr txBox="1"/>
            <p:nvPr/>
          </p:nvSpPr>
          <p:spPr bwMode="gray">
            <a:xfrm rot="19033274">
              <a:off x="5666444" y="8825490"/>
              <a:ext cx="1522098" cy="138499"/>
            </a:xfrm>
            <a:prstGeom prst="rect">
              <a:avLst/>
            </a:prstGeom>
            <a:noFill/>
          </p:spPr>
          <p:txBody>
            <a:bodyPr wrap="square" lIns="0" tIns="0" rIns="0" bIns="0" rtlCol="0">
              <a:spAutoFit/>
            </a:bodyPr>
            <a:lstStyle/>
            <a:p>
              <a:pPr algn="ctr">
                <a:spcBef>
                  <a:spcPts val="600"/>
                </a:spcBef>
                <a:buClr>
                  <a:schemeClr val="accent6"/>
                </a:buClr>
              </a:pPr>
              <a:r>
                <a:rPr lang="en-US" sz="900" i="1"/>
                <a:t>Some high school </a:t>
              </a:r>
            </a:p>
          </p:txBody>
        </p:sp>
      </p:grpSp>
    </p:spTree>
    <p:extLst>
      <p:ext uri="{BB962C8B-B14F-4D97-AF65-F5344CB8AC3E}">
        <p14:creationId xmlns:p14="http://schemas.microsoft.com/office/powerpoint/2010/main" val="1710335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24A6-3021-48B8-9E0B-F372F45FAD92}"/>
              </a:ext>
            </a:extLst>
          </p:cNvPr>
          <p:cNvSpPr>
            <a:spLocks noGrp="1"/>
          </p:cNvSpPr>
          <p:nvPr>
            <p:ph type="title"/>
          </p:nvPr>
        </p:nvSpPr>
        <p:spPr>
          <a:xfrm>
            <a:off x="923925" y="877585"/>
            <a:ext cx="6073776" cy="346249"/>
          </a:xfrm>
        </p:spPr>
        <p:txBody>
          <a:bodyPr/>
          <a:lstStyle/>
          <a:p>
            <a:r>
              <a:rPr lang="en-US"/>
              <a:t>Demographics</a:t>
            </a:r>
          </a:p>
        </p:txBody>
      </p:sp>
      <p:sp>
        <p:nvSpPr>
          <p:cNvPr id="5" name="Footer Placeholder 4">
            <a:extLst>
              <a:ext uri="{FF2B5EF4-FFF2-40B4-BE49-F238E27FC236}">
                <a16:creationId xmlns:a16="http://schemas.microsoft.com/office/drawing/2014/main" id="{CD4A5D55-4175-4241-9EC2-924E5CA72600}"/>
              </a:ext>
            </a:extLst>
          </p:cNvPr>
          <p:cNvSpPr>
            <a:spLocks noGrp="1"/>
          </p:cNvSpPr>
          <p:nvPr>
            <p:ph type="ftr" sz="quarter" idx="3"/>
          </p:nvPr>
        </p:nvSpPr>
        <p:spPr>
          <a:xfrm>
            <a:off x="5806776" y="273187"/>
            <a:ext cx="1508425" cy="110800"/>
          </a:xfrm>
        </p:spPr>
        <p:txBody>
          <a:bodyPr/>
          <a:lstStyle/>
          <a:p>
            <a:r>
              <a:rPr lang="en-US"/>
              <a:t>2022 Clinician Survey Data Book</a:t>
            </a:r>
          </a:p>
        </p:txBody>
      </p:sp>
      <p:grpSp>
        <p:nvGrpSpPr>
          <p:cNvPr id="19" name="Group 18">
            <a:extLst>
              <a:ext uri="{FF2B5EF4-FFF2-40B4-BE49-F238E27FC236}">
                <a16:creationId xmlns:a16="http://schemas.microsoft.com/office/drawing/2014/main" id="{1889DF8D-3BC2-401F-BBB7-6D074644C420}"/>
              </a:ext>
            </a:extLst>
          </p:cNvPr>
          <p:cNvGrpSpPr/>
          <p:nvPr/>
        </p:nvGrpSpPr>
        <p:grpSpPr>
          <a:xfrm>
            <a:off x="3978687" y="1579935"/>
            <a:ext cx="3813048" cy="347472"/>
            <a:chOff x="3978687" y="1579935"/>
            <a:chExt cx="3813048" cy="347472"/>
          </a:xfrm>
        </p:grpSpPr>
        <p:sp>
          <p:nvSpPr>
            <p:cNvPr id="9" name="Rectangle 8">
              <a:extLst>
                <a:ext uri="{FF2B5EF4-FFF2-40B4-BE49-F238E27FC236}">
                  <a16:creationId xmlns:a16="http://schemas.microsoft.com/office/drawing/2014/main" id="{190D6FA5-3C28-4AD2-90D3-A46B8F14A4D3}"/>
                </a:ext>
              </a:extLst>
            </p:cNvPr>
            <p:cNvSpPr/>
            <p:nvPr/>
          </p:nvSpPr>
          <p:spPr bwMode="gray">
            <a:xfrm>
              <a:off x="3978687" y="1579935"/>
              <a:ext cx="3813048" cy="347472"/>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36F38C0-15AA-4CDF-8DF2-8C7D54799DBC}"/>
                </a:ext>
              </a:extLst>
            </p:cNvPr>
            <p:cNvSpPr txBox="1"/>
            <p:nvPr/>
          </p:nvSpPr>
          <p:spPr bwMode="gray">
            <a:xfrm>
              <a:off x="4117440" y="1584394"/>
              <a:ext cx="3197760" cy="338554"/>
            </a:xfrm>
            <a:prstGeom prst="rect">
              <a:avLst/>
            </a:prstGeom>
            <a:noFill/>
          </p:spPr>
          <p:txBody>
            <a:bodyPr wrap="square" lIns="0" tIns="0" rIns="0" bIns="0" rtlCol="0">
              <a:spAutoFit/>
            </a:bodyPr>
            <a:lstStyle/>
            <a:p>
              <a:pPr>
                <a:defRPr sz="1080" b="1" i="0" u="none" strike="noStrike" kern="1200" baseline="0">
                  <a:solidFill>
                    <a:srgbClr val="323E48"/>
                  </a:solidFill>
                  <a:latin typeface="+mn-lt"/>
                  <a:ea typeface="+mn-ea"/>
                  <a:cs typeface="+mn-cs"/>
                </a:defRPr>
              </a:pPr>
              <a:r>
                <a:rPr lang="en-US" sz="1100"/>
                <a:t>7. In your current role, do your responsibilities include providing direct patient care?</a:t>
              </a:r>
            </a:p>
          </p:txBody>
        </p:sp>
      </p:grpSp>
      <p:grpSp>
        <p:nvGrpSpPr>
          <p:cNvPr id="20" name="Group 19">
            <a:extLst>
              <a:ext uri="{FF2B5EF4-FFF2-40B4-BE49-F238E27FC236}">
                <a16:creationId xmlns:a16="http://schemas.microsoft.com/office/drawing/2014/main" id="{8AF5C63D-8442-47DB-9A95-2322D233A21B}"/>
              </a:ext>
            </a:extLst>
          </p:cNvPr>
          <p:cNvGrpSpPr/>
          <p:nvPr/>
        </p:nvGrpSpPr>
        <p:grpSpPr>
          <a:xfrm>
            <a:off x="-16165" y="1579934"/>
            <a:ext cx="3809881" cy="347472"/>
            <a:chOff x="-16165" y="1579934"/>
            <a:chExt cx="3809881" cy="347472"/>
          </a:xfrm>
        </p:grpSpPr>
        <p:sp>
          <p:nvSpPr>
            <p:cNvPr id="11" name="Rectangle 10">
              <a:extLst>
                <a:ext uri="{FF2B5EF4-FFF2-40B4-BE49-F238E27FC236}">
                  <a16:creationId xmlns:a16="http://schemas.microsoft.com/office/drawing/2014/main" id="{EC63407B-BE77-44E7-BCAC-BFF125C539C9}"/>
                </a:ext>
              </a:extLst>
            </p:cNvPr>
            <p:cNvSpPr/>
            <p:nvPr/>
          </p:nvSpPr>
          <p:spPr bwMode="gray">
            <a:xfrm>
              <a:off x="-16165" y="1579934"/>
              <a:ext cx="3809881" cy="347472"/>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EF76F76-FCCD-4779-BCF3-CE29C7F39EE6}"/>
                </a:ext>
              </a:extLst>
            </p:cNvPr>
            <p:cNvSpPr txBox="1"/>
            <p:nvPr/>
          </p:nvSpPr>
          <p:spPr bwMode="gray">
            <a:xfrm>
              <a:off x="927703" y="1584393"/>
              <a:ext cx="2790857" cy="338554"/>
            </a:xfrm>
            <a:prstGeom prst="rect">
              <a:avLst/>
            </a:prstGeom>
            <a:noFill/>
          </p:spPr>
          <p:txBody>
            <a:bodyPr wrap="square" lIns="0" tIns="0" rIns="0" bIns="0" rtlCol="0">
              <a:spAutoFit/>
            </a:bodyPr>
            <a:lstStyle/>
            <a:p>
              <a:r>
                <a:rPr lang="en-US" sz="1100" b="1"/>
                <a:t>6. What is your current employment status?</a:t>
              </a:r>
            </a:p>
          </p:txBody>
        </p:sp>
      </p:grpSp>
      <p:graphicFrame>
        <p:nvGraphicFramePr>
          <p:cNvPr id="14" name="Chart 13">
            <a:extLst>
              <a:ext uri="{FF2B5EF4-FFF2-40B4-BE49-F238E27FC236}">
                <a16:creationId xmlns:a16="http://schemas.microsoft.com/office/drawing/2014/main" id="{A0C67188-F5CA-46B6-925C-171511F85EC6}"/>
              </a:ext>
            </a:extLst>
          </p:cNvPr>
          <p:cNvGraphicFramePr/>
          <p:nvPr>
            <p:extLst>
              <p:ext uri="{D42A27DB-BD31-4B8C-83A1-F6EECF244321}">
                <p14:modId xmlns:p14="http://schemas.microsoft.com/office/powerpoint/2010/main" val="39708184"/>
              </p:ext>
            </p:extLst>
          </p:nvPr>
        </p:nvGraphicFramePr>
        <p:xfrm>
          <a:off x="4216724" y="2372899"/>
          <a:ext cx="2780977" cy="234934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FA9C0035-5AEE-4FE9-AFEB-6767EB52E284}"/>
              </a:ext>
            </a:extLst>
          </p:cNvPr>
          <p:cNvSpPr txBox="1">
            <a:spLocks/>
          </p:cNvSpPr>
          <p:nvPr/>
        </p:nvSpPr>
        <p:spPr bwMode="gray">
          <a:xfrm>
            <a:off x="4373620" y="4550799"/>
            <a:ext cx="1046423"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Yes</a:t>
            </a:r>
          </a:p>
        </p:txBody>
      </p:sp>
      <p:sp>
        <p:nvSpPr>
          <p:cNvPr id="16" name="Text Placeholder 1">
            <a:extLst>
              <a:ext uri="{FF2B5EF4-FFF2-40B4-BE49-F238E27FC236}">
                <a16:creationId xmlns:a16="http://schemas.microsoft.com/office/drawing/2014/main" id="{444FF01F-C18B-4AD9-8876-7AE3C3A623DB}"/>
              </a:ext>
            </a:extLst>
          </p:cNvPr>
          <p:cNvSpPr txBox="1">
            <a:spLocks/>
          </p:cNvSpPr>
          <p:nvPr/>
        </p:nvSpPr>
        <p:spPr bwMode="gray">
          <a:xfrm>
            <a:off x="6042688" y="2623903"/>
            <a:ext cx="1046423"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No</a:t>
            </a:r>
          </a:p>
        </p:txBody>
      </p:sp>
      <p:sp>
        <p:nvSpPr>
          <p:cNvPr id="21" name="Text Placeholder 1">
            <a:extLst>
              <a:ext uri="{FF2B5EF4-FFF2-40B4-BE49-F238E27FC236}">
                <a16:creationId xmlns:a16="http://schemas.microsoft.com/office/drawing/2014/main" id="{DECAE973-AACC-4033-AB7D-2C6A3CC8290A}"/>
              </a:ext>
            </a:extLst>
          </p:cNvPr>
          <p:cNvSpPr txBox="1">
            <a:spLocks/>
          </p:cNvSpPr>
          <p:nvPr/>
        </p:nvSpPr>
        <p:spPr bwMode="gray">
          <a:xfrm>
            <a:off x="923925" y="1945864"/>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n=1,183</a:t>
            </a:r>
          </a:p>
        </p:txBody>
      </p:sp>
      <p:sp>
        <p:nvSpPr>
          <p:cNvPr id="22" name="Text Placeholder 1">
            <a:extLst>
              <a:ext uri="{FF2B5EF4-FFF2-40B4-BE49-F238E27FC236}">
                <a16:creationId xmlns:a16="http://schemas.microsoft.com/office/drawing/2014/main" id="{A30D5734-8FF9-4F49-8BD2-CEEA95B6D314}"/>
              </a:ext>
            </a:extLst>
          </p:cNvPr>
          <p:cNvSpPr txBox="1">
            <a:spLocks/>
          </p:cNvSpPr>
          <p:nvPr/>
        </p:nvSpPr>
        <p:spPr bwMode="gray">
          <a:xfrm>
            <a:off x="4117440" y="1945864"/>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n=1,184</a:t>
            </a:r>
          </a:p>
        </p:txBody>
      </p:sp>
      <p:sp>
        <p:nvSpPr>
          <p:cNvPr id="47" name="Text Placeholder 1">
            <a:extLst>
              <a:ext uri="{FF2B5EF4-FFF2-40B4-BE49-F238E27FC236}">
                <a16:creationId xmlns:a16="http://schemas.microsoft.com/office/drawing/2014/main" id="{466F7964-9CE8-4C8D-B8EB-B5E5D36BEE2B}"/>
              </a:ext>
            </a:extLst>
          </p:cNvPr>
          <p:cNvSpPr txBox="1">
            <a:spLocks/>
          </p:cNvSpPr>
          <p:nvPr/>
        </p:nvSpPr>
        <p:spPr bwMode="gray">
          <a:xfrm>
            <a:off x="923925" y="5676490"/>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n=1,001</a:t>
            </a:r>
          </a:p>
        </p:txBody>
      </p:sp>
      <p:grpSp>
        <p:nvGrpSpPr>
          <p:cNvPr id="3" name="Group 2">
            <a:extLst>
              <a:ext uri="{FF2B5EF4-FFF2-40B4-BE49-F238E27FC236}">
                <a16:creationId xmlns:a16="http://schemas.microsoft.com/office/drawing/2014/main" id="{AF795DA3-39AF-46DC-9E4D-FB15ED831646}"/>
              </a:ext>
            </a:extLst>
          </p:cNvPr>
          <p:cNvGrpSpPr/>
          <p:nvPr/>
        </p:nvGrpSpPr>
        <p:grpSpPr>
          <a:xfrm>
            <a:off x="-158750" y="5314269"/>
            <a:ext cx="8089900" cy="347472"/>
            <a:chOff x="-158750" y="5776282"/>
            <a:chExt cx="8089900" cy="347472"/>
          </a:xfrm>
        </p:grpSpPr>
        <p:sp>
          <p:nvSpPr>
            <p:cNvPr id="40" name="Rectangle 39">
              <a:extLst>
                <a:ext uri="{FF2B5EF4-FFF2-40B4-BE49-F238E27FC236}">
                  <a16:creationId xmlns:a16="http://schemas.microsoft.com/office/drawing/2014/main" id="{44D8E1F6-42AD-48C8-9F40-D8EF4A4DA959}"/>
                </a:ext>
              </a:extLst>
            </p:cNvPr>
            <p:cNvSpPr/>
            <p:nvPr/>
          </p:nvSpPr>
          <p:spPr bwMode="gray">
            <a:xfrm>
              <a:off x="-158750" y="5776282"/>
              <a:ext cx="8089900" cy="347472"/>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977E72F-BF18-431D-8DD5-DF1B5A3A1EE4}"/>
                </a:ext>
              </a:extLst>
            </p:cNvPr>
            <p:cNvSpPr txBox="1"/>
            <p:nvPr/>
          </p:nvSpPr>
          <p:spPr bwMode="gray">
            <a:xfrm>
              <a:off x="927099" y="5865380"/>
              <a:ext cx="6436592" cy="169277"/>
            </a:xfrm>
            <a:prstGeom prst="rect">
              <a:avLst/>
            </a:prstGeom>
            <a:noFill/>
          </p:spPr>
          <p:txBody>
            <a:bodyPr wrap="square" lIns="0" tIns="0" rIns="0" bIns="0" rtlCol="0">
              <a:spAutoFit/>
            </a:bodyPr>
            <a:lstStyle/>
            <a:p>
              <a:pPr>
                <a:defRPr sz="1080" b="1" i="0" u="none" strike="noStrike" kern="1200" baseline="0">
                  <a:solidFill>
                    <a:srgbClr val="323E48"/>
                  </a:solidFill>
                  <a:latin typeface="+mn-lt"/>
                  <a:ea typeface="+mn-ea"/>
                  <a:cs typeface="+mn-cs"/>
                </a:defRPr>
              </a:pPr>
              <a:r>
                <a:rPr lang="en-US" sz="1100"/>
                <a:t>8. Which of the following best describes your current role?</a:t>
              </a:r>
            </a:p>
          </p:txBody>
        </p:sp>
      </p:grpSp>
      <p:sp>
        <p:nvSpPr>
          <p:cNvPr id="31" name="Text Placeholder 3">
            <a:extLst>
              <a:ext uri="{FF2B5EF4-FFF2-40B4-BE49-F238E27FC236}">
                <a16:creationId xmlns:a16="http://schemas.microsoft.com/office/drawing/2014/main" id="{6C4185B6-71D3-4531-80E4-D18B7737B371}"/>
              </a:ext>
            </a:extLst>
          </p:cNvPr>
          <p:cNvSpPr>
            <a:spLocks noGrp="1"/>
          </p:cNvSpPr>
          <p:nvPr>
            <p:ph type="body" sz="quarter" idx="27"/>
          </p:nvPr>
        </p:nvSpPr>
        <p:spPr>
          <a:xfrm>
            <a:off x="5624623" y="9398098"/>
            <a:ext cx="1690577" cy="153889"/>
          </a:xfrm>
        </p:spPr>
        <p:txBody>
          <a:bodyPr/>
          <a:lstStyle/>
          <a:p>
            <a:r>
              <a:rPr lang="en-US"/>
              <a:t>Source: Advisory Board 2022 Clinician Survey and analysis.</a:t>
            </a:r>
          </a:p>
        </p:txBody>
      </p:sp>
      <p:grpSp>
        <p:nvGrpSpPr>
          <p:cNvPr id="7" name="Group 6">
            <a:extLst>
              <a:ext uri="{FF2B5EF4-FFF2-40B4-BE49-F238E27FC236}">
                <a16:creationId xmlns:a16="http://schemas.microsoft.com/office/drawing/2014/main" id="{5137FCBA-5317-4172-8FA7-767388C55ECF}"/>
              </a:ext>
            </a:extLst>
          </p:cNvPr>
          <p:cNvGrpSpPr/>
          <p:nvPr/>
        </p:nvGrpSpPr>
        <p:grpSpPr>
          <a:xfrm>
            <a:off x="662866" y="2301869"/>
            <a:ext cx="3423892" cy="2611394"/>
            <a:chOff x="662866" y="2686881"/>
            <a:chExt cx="3423892" cy="2611394"/>
          </a:xfrm>
        </p:grpSpPr>
        <p:graphicFrame>
          <p:nvGraphicFramePr>
            <p:cNvPr id="51" name="Chart 50">
              <a:extLst>
                <a:ext uri="{FF2B5EF4-FFF2-40B4-BE49-F238E27FC236}">
                  <a16:creationId xmlns:a16="http://schemas.microsoft.com/office/drawing/2014/main" id="{681DF16B-2A69-44DC-8989-E5491934F4A3}"/>
                </a:ext>
              </a:extLst>
            </p:cNvPr>
            <p:cNvGraphicFramePr/>
            <p:nvPr>
              <p:extLst>
                <p:ext uri="{D42A27DB-BD31-4B8C-83A1-F6EECF244321}">
                  <p14:modId xmlns:p14="http://schemas.microsoft.com/office/powerpoint/2010/main" val="815651349"/>
                </p:ext>
              </p:extLst>
            </p:nvPr>
          </p:nvGraphicFramePr>
          <p:xfrm>
            <a:off x="843604" y="2757910"/>
            <a:ext cx="2780977" cy="2349344"/>
          </p:xfrm>
          <a:graphic>
            <a:graphicData uri="http://schemas.openxmlformats.org/drawingml/2006/chart">
              <c:chart xmlns:c="http://schemas.openxmlformats.org/drawingml/2006/chart" xmlns:r="http://schemas.openxmlformats.org/officeDocument/2006/relationships" r:id="rId4"/>
            </a:graphicData>
          </a:graphic>
        </p:graphicFrame>
        <p:sp>
          <p:nvSpPr>
            <p:cNvPr id="54" name="TextBox 53">
              <a:extLst>
                <a:ext uri="{FF2B5EF4-FFF2-40B4-BE49-F238E27FC236}">
                  <a16:creationId xmlns:a16="http://schemas.microsoft.com/office/drawing/2014/main" id="{E7EDE3D0-3C07-422F-A8AB-61CD7DE9D180}"/>
                </a:ext>
              </a:extLst>
            </p:cNvPr>
            <p:cNvSpPr txBox="1"/>
            <p:nvPr/>
          </p:nvSpPr>
          <p:spPr bwMode="gray">
            <a:xfrm>
              <a:off x="662866" y="2748992"/>
              <a:ext cx="1286869" cy="276999"/>
            </a:xfrm>
            <a:prstGeom prst="rect">
              <a:avLst/>
            </a:prstGeom>
          </p:spPr>
          <p:txBody>
            <a:bodyPr vert="horz" wrap="square" lIns="0" tIns="0" rIns="0" bIns="0" rtlCol="0">
              <a:spAutoFit/>
            </a:bodyPr>
            <a:lstStyle/>
            <a:p>
              <a:pPr>
                <a:spcBef>
                  <a:spcPts val="600"/>
                </a:spcBef>
                <a:buClr>
                  <a:schemeClr val="accent6"/>
                </a:buClr>
              </a:pPr>
              <a:r>
                <a:rPr lang="en-US" sz="900" i="1"/>
                <a:t>Employed part time (up to 39 hours per week)</a:t>
              </a:r>
            </a:p>
          </p:txBody>
        </p:sp>
        <p:sp>
          <p:nvSpPr>
            <p:cNvPr id="55" name="TextBox 54">
              <a:extLst>
                <a:ext uri="{FF2B5EF4-FFF2-40B4-BE49-F238E27FC236}">
                  <a16:creationId xmlns:a16="http://schemas.microsoft.com/office/drawing/2014/main" id="{2803CF42-6791-4EC3-BFF8-7743B0C93EB9}"/>
                </a:ext>
              </a:extLst>
            </p:cNvPr>
            <p:cNvSpPr txBox="1"/>
            <p:nvPr/>
          </p:nvSpPr>
          <p:spPr bwMode="gray">
            <a:xfrm>
              <a:off x="1952229" y="2686881"/>
              <a:ext cx="2134529" cy="167703"/>
            </a:xfrm>
            <a:prstGeom prst="rect">
              <a:avLst/>
            </a:prstGeom>
          </p:spPr>
          <p:txBody>
            <a:bodyPr vert="horz" wrap="square" lIns="0" tIns="0" rIns="0" bIns="0" rtlCol="0">
              <a:spAutoFit/>
            </a:bodyPr>
            <a:lstStyle/>
            <a:p>
              <a:pPr>
                <a:spcBef>
                  <a:spcPts val="600"/>
                </a:spcBef>
                <a:buClr>
                  <a:schemeClr val="accent6"/>
                </a:buClr>
              </a:pPr>
              <a:r>
                <a:rPr lang="en-US" sz="900" i="1"/>
                <a:t>Other</a:t>
              </a:r>
            </a:p>
          </p:txBody>
        </p:sp>
        <p:sp>
          <p:nvSpPr>
            <p:cNvPr id="56" name="TextBox 55">
              <a:extLst>
                <a:ext uri="{FF2B5EF4-FFF2-40B4-BE49-F238E27FC236}">
                  <a16:creationId xmlns:a16="http://schemas.microsoft.com/office/drawing/2014/main" id="{9A936327-0F55-4D7D-934B-DB5DA9D10AC1}"/>
                </a:ext>
              </a:extLst>
            </p:cNvPr>
            <p:cNvSpPr txBox="1"/>
            <p:nvPr/>
          </p:nvSpPr>
          <p:spPr bwMode="gray">
            <a:xfrm>
              <a:off x="1739063" y="5021276"/>
              <a:ext cx="1292454" cy="276999"/>
            </a:xfrm>
            <a:prstGeom prst="rect">
              <a:avLst/>
            </a:prstGeom>
          </p:spPr>
          <p:txBody>
            <a:bodyPr vert="horz" wrap="square" lIns="0" tIns="0" rIns="0" bIns="0" rtlCol="0">
              <a:spAutoFit/>
            </a:bodyPr>
            <a:lstStyle/>
            <a:p>
              <a:pPr>
                <a:spcBef>
                  <a:spcPts val="600"/>
                </a:spcBef>
                <a:buClr>
                  <a:schemeClr val="accent6"/>
                </a:buClr>
              </a:pPr>
              <a:r>
                <a:rPr lang="en-US" sz="900" i="1"/>
                <a:t>Employed full time (40 or more hours per week)</a:t>
              </a:r>
            </a:p>
          </p:txBody>
        </p:sp>
        <p:sp>
          <p:nvSpPr>
            <p:cNvPr id="57" name="TextBox 56">
              <a:extLst>
                <a:ext uri="{FF2B5EF4-FFF2-40B4-BE49-F238E27FC236}">
                  <a16:creationId xmlns:a16="http://schemas.microsoft.com/office/drawing/2014/main" id="{B5F90C4A-94CD-4C79-807D-D5D438026A67}"/>
                </a:ext>
              </a:extLst>
            </p:cNvPr>
            <p:cNvSpPr txBox="1"/>
            <p:nvPr/>
          </p:nvSpPr>
          <p:spPr bwMode="gray">
            <a:xfrm>
              <a:off x="694196" y="3063563"/>
              <a:ext cx="2134529" cy="167703"/>
            </a:xfrm>
            <a:prstGeom prst="rect">
              <a:avLst/>
            </a:prstGeom>
          </p:spPr>
          <p:txBody>
            <a:bodyPr vert="horz" wrap="square" lIns="0" tIns="0" rIns="0" bIns="0" rtlCol="0">
              <a:spAutoFit/>
            </a:bodyPr>
            <a:lstStyle/>
            <a:p>
              <a:pPr>
                <a:spcBef>
                  <a:spcPts val="600"/>
                </a:spcBef>
                <a:buClr>
                  <a:schemeClr val="accent6"/>
                </a:buClr>
              </a:pPr>
              <a:r>
                <a:rPr lang="en-US" sz="900" i="1"/>
                <a:t>Student – 0.2%</a:t>
              </a:r>
            </a:p>
          </p:txBody>
        </p:sp>
      </p:grpSp>
      <p:grpSp>
        <p:nvGrpSpPr>
          <p:cNvPr id="13" name="Group 12">
            <a:extLst>
              <a:ext uri="{FF2B5EF4-FFF2-40B4-BE49-F238E27FC236}">
                <a16:creationId xmlns:a16="http://schemas.microsoft.com/office/drawing/2014/main" id="{657AA438-8C20-4CE1-936E-1002097E0019}"/>
              </a:ext>
            </a:extLst>
          </p:cNvPr>
          <p:cNvGrpSpPr/>
          <p:nvPr/>
        </p:nvGrpSpPr>
        <p:grpSpPr>
          <a:xfrm>
            <a:off x="1642801" y="6021674"/>
            <a:ext cx="3860266" cy="2599936"/>
            <a:chOff x="923925" y="6498815"/>
            <a:chExt cx="3860266" cy="2599936"/>
          </a:xfrm>
        </p:grpSpPr>
        <p:grpSp>
          <p:nvGrpSpPr>
            <p:cNvPr id="59" name="Group 58">
              <a:extLst>
                <a:ext uri="{FF2B5EF4-FFF2-40B4-BE49-F238E27FC236}">
                  <a16:creationId xmlns:a16="http://schemas.microsoft.com/office/drawing/2014/main" id="{DDA4D769-22AA-4481-B5D3-8416EA57A218}"/>
                </a:ext>
              </a:extLst>
            </p:cNvPr>
            <p:cNvGrpSpPr/>
            <p:nvPr/>
          </p:nvGrpSpPr>
          <p:grpSpPr>
            <a:xfrm>
              <a:off x="923925" y="6530264"/>
              <a:ext cx="3860266" cy="2568487"/>
              <a:chOff x="3790735" y="3696856"/>
              <a:chExt cx="3860266" cy="2568487"/>
            </a:xfrm>
          </p:grpSpPr>
          <p:graphicFrame>
            <p:nvGraphicFramePr>
              <p:cNvPr id="60" name="Chart 59">
                <a:extLst>
                  <a:ext uri="{FF2B5EF4-FFF2-40B4-BE49-F238E27FC236}">
                    <a16:creationId xmlns:a16="http://schemas.microsoft.com/office/drawing/2014/main" id="{1ADD999C-F05B-422D-B4EB-A62ADF846B0B}"/>
                  </a:ext>
                </a:extLst>
              </p:cNvPr>
              <p:cNvGraphicFramePr/>
              <p:nvPr>
                <p:extLst>
                  <p:ext uri="{D42A27DB-BD31-4B8C-83A1-F6EECF244321}">
                    <p14:modId xmlns:p14="http://schemas.microsoft.com/office/powerpoint/2010/main" val="1266207649"/>
                  </p:ext>
                </p:extLst>
              </p:nvPr>
            </p:nvGraphicFramePr>
            <p:xfrm>
              <a:off x="4126604" y="3793057"/>
              <a:ext cx="3524397" cy="2472286"/>
            </p:xfrm>
            <a:graphic>
              <a:graphicData uri="http://schemas.openxmlformats.org/drawingml/2006/chart">
                <c:chart xmlns:c="http://schemas.openxmlformats.org/drawingml/2006/chart" xmlns:r="http://schemas.openxmlformats.org/officeDocument/2006/relationships" r:id="rId5"/>
              </a:graphicData>
            </a:graphic>
          </p:graphicFrame>
          <p:sp>
            <p:nvSpPr>
              <p:cNvPr id="61" name="TextBox 60">
                <a:extLst>
                  <a:ext uri="{FF2B5EF4-FFF2-40B4-BE49-F238E27FC236}">
                    <a16:creationId xmlns:a16="http://schemas.microsoft.com/office/drawing/2014/main" id="{9CAB92C1-54E9-4824-AE19-C7919C12F5CD}"/>
                  </a:ext>
                </a:extLst>
              </p:cNvPr>
              <p:cNvSpPr txBox="1"/>
              <p:nvPr/>
            </p:nvSpPr>
            <p:spPr bwMode="gray">
              <a:xfrm>
                <a:off x="6328995" y="4063694"/>
                <a:ext cx="1145237" cy="138499"/>
              </a:xfrm>
              <a:prstGeom prst="rect">
                <a:avLst/>
              </a:prstGeom>
              <a:noFill/>
            </p:spPr>
            <p:txBody>
              <a:bodyPr wrap="square" lIns="0" tIns="0" rIns="0" bIns="0" rtlCol="0">
                <a:spAutoFit/>
              </a:bodyPr>
              <a:lstStyle/>
              <a:p>
                <a:pPr algn="ctr"/>
                <a:r>
                  <a:rPr lang="en-US" sz="900" i="1"/>
                  <a:t>RN</a:t>
                </a:r>
              </a:p>
            </p:txBody>
          </p:sp>
          <p:sp>
            <p:nvSpPr>
              <p:cNvPr id="62" name="TextBox 61">
                <a:extLst>
                  <a:ext uri="{FF2B5EF4-FFF2-40B4-BE49-F238E27FC236}">
                    <a16:creationId xmlns:a16="http://schemas.microsoft.com/office/drawing/2014/main" id="{AE259B93-8B3F-4B36-BE4B-3C14F55E02E8}"/>
                  </a:ext>
                </a:extLst>
              </p:cNvPr>
              <p:cNvSpPr txBox="1"/>
              <p:nvPr/>
            </p:nvSpPr>
            <p:spPr bwMode="gray">
              <a:xfrm>
                <a:off x="6215175" y="5869339"/>
                <a:ext cx="1145237" cy="138499"/>
              </a:xfrm>
              <a:prstGeom prst="rect">
                <a:avLst/>
              </a:prstGeom>
              <a:noFill/>
            </p:spPr>
            <p:txBody>
              <a:bodyPr wrap="square" lIns="0" tIns="0" rIns="0" bIns="0" rtlCol="0">
                <a:spAutoFit/>
              </a:bodyPr>
              <a:lstStyle/>
              <a:p>
                <a:pPr algn="ctr"/>
                <a:r>
                  <a:rPr lang="en-US" sz="900" i="1"/>
                  <a:t>Other</a:t>
                </a:r>
                <a:r>
                  <a:rPr lang="en-US" sz="900" i="1" baseline="30000"/>
                  <a:t>3</a:t>
                </a:r>
                <a:endParaRPr lang="en-US" sz="900" i="1"/>
              </a:p>
            </p:txBody>
          </p:sp>
          <p:sp>
            <p:nvSpPr>
              <p:cNvPr id="63" name="TextBox 62">
                <a:extLst>
                  <a:ext uri="{FF2B5EF4-FFF2-40B4-BE49-F238E27FC236}">
                    <a16:creationId xmlns:a16="http://schemas.microsoft.com/office/drawing/2014/main" id="{568365EB-AE6F-4905-8B77-D2DF015EA43A}"/>
                  </a:ext>
                </a:extLst>
              </p:cNvPr>
              <p:cNvSpPr txBox="1"/>
              <p:nvPr/>
            </p:nvSpPr>
            <p:spPr bwMode="gray">
              <a:xfrm>
                <a:off x="4809046" y="6106486"/>
                <a:ext cx="1145237" cy="138499"/>
              </a:xfrm>
              <a:prstGeom prst="rect">
                <a:avLst/>
              </a:prstGeom>
              <a:noFill/>
            </p:spPr>
            <p:txBody>
              <a:bodyPr wrap="square" lIns="0" tIns="0" rIns="0" bIns="0" rtlCol="0">
                <a:spAutoFit/>
              </a:bodyPr>
              <a:lstStyle/>
              <a:p>
                <a:pPr algn="ctr"/>
                <a:r>
                  <a:rPr lang="en-US" sz="900" i="1"/>
                  <a:t>MA</a:t>
                </a:r>
              </a:p>
            </p:txBody>
          </p:sp>
          <p:sp>
            <p:nvSpPr>
              <p:cNvPr id="64" name="TextBox 63">
                <a:extLst>
                  <a:ext uri="{FF2B5EF4-FFF2-40B4-BE49-F238E27FC236}">
                    <a16:creationId xmlns:a16="http://schemas.microsoft.com/office/drawing/2014/main" id="{0B1E3193-690C-4385-8194-5E67C45FF57B}"/>
                  </a:ext>
                </a:extLst>
              </p:cNvPr>
              <p:cNvSpPr txBox="1"/>
              <p:nvPr/>
            </p:nvSpPr>
            <p:spPr bwMode="gray">
              <a:xfrm>
                <a:off x="3819865" y="5543635"/>
                <a:ext cx="1145237" cy="276999"/>
              </a:xfrm>
              <a:prstGeom prst="rect">
                <a:avLst/>
              </a:prstGeom>
              <a:noFill/>
            </p:spPr>
            <p:txBody>
              <a:bodyPr wrap="square" lIns="0" tIns="0" rIns="0" bIns="0" rtlCol="0">
                <a:spAutoFit/>
              </a:bodyPr>
              <a:lstStyle/>
              <a:p>
                <a:pPr algn="ctr"/>
                <a:r>
                  <a:rPr lang="en-US" sz="900" i="1"/>
                  <a:t>Allied health professional</a:t>
                </a:r>
                <a:r>
                  <a:rPr lang="en-US" sz="900" i="1" baseline="30000"/>
                  <a:t>1</a:t>
                </a:r>
                <a:endParaRPr lang="en-US" sz="900" i="1"/>
              </a:p>
            </p:txBody>
          </p:sp>
          <p:sp>
            <p:nvSpPr>
              <p:cNvPr id="65" name="TextBox 64">
                <a:extLst>
                  <a:ext uri="{FF2B5EF4-FFF2-40B4-BE49-F238E27FC236}">
                    <a16:creationId xmlns:a16="http://schemas.microsoft.com/office/drawing/2014/main" id="{91EDF9C1-7868-4AE2-88E0-E6524AC1DD14}"/>
                  </a:ext>
                </a:extLst>
              </p:cNvPr>
              <p:cNvSpPr txBox="1"/>
              <p:nvPr/>
            </p:nvSpPr>
            <p:spPr bwMode="gray">
              <a:xfrm>
                <a:off x="3790735" y="4868785"/>
                <a:ext cx="1145237" cy="138499"/>
              </a:xfrm>
              <a:prstGeom prst="rect">
                <a:avLst/>
              </a:prstGeom>
              <a:noFill/>
            </p:spPr>
            <p:txBody>
              <a:bodyPr wrap="square" lIns="0" tIns="0" rIns="0" bIns="0" rtlCol="0">
                <a:spAutoFit/>
              </a:bodyPr>
              <a:lstStyle/>
              <a:p>
                <a:pPr algn="ctr"/>
                <a:r>
                  <a:rPr lang="en-US" sz="900" i="1"/>
                  <a:t>Physician</a:t>
                </a:r>
              </a:p>
            </p:txBody>
          </p:sp>
          <p:sp>
            <p:nvSpPr>
              <p:cNvPr id="66" name="TextBox 65">
                <a:extLst>
                  <a:ext uri="{FF2B5EF4-FFF2-40B4-BE49-F238E27FC236}">
                    <a16:creationId xmlns:a16="http://schemas.microsoft.com/office/drawing/2014/main" id="{847FF7CE-D85C-46E7-A7CA-1242A639BD1C}"/>
                  </a:ext>
                </a:extLst>
              </p:cNvPr>
              <p:cNvSpPr txBox="1"/>
              <p:nvPr/>
            </p:nvSpPr>
            <p:spPr bwMode="gray">
              <a:xfrm>
                <a:off x="4136148" y="4226069"/>
                <a:ext cx="1145237" cy="138499"/>
              </a:xfrm>
              <a:prstGeom prst="rect">
                <a:avLst/>
              </a:prstGeom>
              <a:noFill/>
            </p:spPr>
            <p:txBody>
              <a:bodyPr wrap="square" lIns="0" tIns="0" rIns="0" bIns="0" rtlCol="0">
                <a:spAutoFit/>
              </a:bodyPr>
              <a:lstStyle/>
              <a:p>
                <a:pPr algn="ctr"/>
                <a:r>
                  <a:rPr lang="en-US" sz="900" i="1"/>
                  <a:t>APRN</a:t>
                </a:r>
                <a:r>
                  <a:rPr lang="en-US" sz="900" i="1" baseline="30000"/>
                  <a:t>2</a:t>
                </a:r>
              </a:p>
            </p:txBody>
          </p:sp>
          <p:sp>
            <p:nvSpPr>
              <p:cNvPr id="67" name="TextBox 66">
                <a:extLst>
                  <a:ext uri="{FF2B5EF4-FFF2-40B4-BE49-F238E27FC236}">
                    <a16:creationId xmlns:a16="http://schemas.microsoft.com/office/drawing/2014/main" id="{723DBBC0-2FDA-4C86-9ED6-B89A76C3138E}"/>
                  </a:ext>
                </a:extLst>
              </p:cNvPr>
              <p:cNvSpPr txBox="1"/>
              <p:nvPr/>
            </p:nvSpPr>
            <p:spPr bwMode="gray">
              <a:xfrm>
                <a:off x="4506303" y="3902149"/>
                <a:ext cx="1145237" cy="138499"/>
              </a:xfrm>
              <a:prstGeom prst="rect">
                <a:avLst/>
              </a:prstGeom>
              <a:noFill/>
            </p:spPr>
            <p:txBody>
              <a:bodyPr wrap="square" lIns="0" tIns="0" rIns="0" bIns="0" rtlCol="0">
                <a:spAutoFit/>
              </a:bodyPr>
              <a:lstStyle/>
              <a:p>
                <a:pPr algn="ctr"/>
                <a:r>
                  <a:rPr lang="en-US" sz="900" i="1"/>
                  <a:t>CNA</a:t>
                </a:r>
              </a:p>
            </p:txBody>
          </p:sp>
          <p:sp>
            <p:nvSpPr>
              <p:cNvPr id="68" name="TextBox 67">
                <a:extLst>
                  <a:ext uri="{FF2B5EF4-FFF2-40B4-BE49-F238E27FC236}">
                    <a16:creationId xmlns:a16="http://schemas.microsoft.com/office/drawing/2014/main" id="{C4C2E354-222C-483B-AB65-0A009AAB2CAB}"/>
                  </a:ext>
                </a:extLst>
              </p:cNvPr>
              <p:cNvSpPr txBox="1"/>
              <p:nvPr/>
            </p:nvSpPr>
            <p:spPr bwMode="gray">
              <a:xfrm>
                <a:off x="4915189" y="3696856"/>
                <a:ext cx="1145237" cy="138499"/>
              </a:xfrm>
              <a:prstGeom prst="rect">
                <a:avLst/>
              </a:prstGeom>
              <a:noFill/>
            </p:spPr>
            <p:txBody>
              <a:bodyPr wrap="square" lIns="0" tIns="0" rIns="0" bIns="0" rtlCol="0">
                <a:spAutoFit/>
              </a:bodyPr>
              <a:lstStyle/>
              <a:p>
                <a:pPr algn="ctr"/>
                <a:r>
                  <a:rPr lang="en-US" sz="900" i="1"/>
                  <a:t>LPN</a:t>
                </a:r>
              </a:p>
            </p:txBody>
          </p:sp>
        </p:grpSp>
        <p:sp>
          <p:nvSpPr>
            <p:cNvPr id="37" name="TextBox 36">
              <a:extLst>
                <a:ext uri="{FF2B5EF4-FFF2-40B4-BE49-F238E27FC236}">
                  <a16:creationId xmlns:a16="http://schemas.microsoft.com/office/drawing/2014/main" id="{EECDEE16-AF01-4208-AA50-93A3314771D9}"/>
                </a:ext>
              </a:extLst>
            </p:cNvPr>
            <p:cNvSpPr txBox="1"/>
            <p:nvPr/>
          </p:nvSpPr>
          <p:spPr bwMode="gray">
            <a:xfrm>
              <a:off x="2414575" y="6498815"/>
              <a:ext cx="1145237" cy="138499"/>
            </a:xfrm>
            <a:prstGeom prst="rect">
              <a:avLst/>
            </a:prstGeom>
            <a:noFill/>
          </p:spPr>
          <p:txBody>
            <a:bodyPr wrap="square" lIns="0" tIns="0" rIns="0" bIns="0" rtlCol="0">
              <a:spAutoFit/>
            </a:bodyPr>
            <a:lstStyle/>
            <a:p>
              <a:pPr algn="ctr"/>
              <a:r>
                <a:rPr lang="en-US" sz="900" i="1"/>
                <a:t>PA</a:t>
              </a:r>
            </a:p>
          </p:txBody>
        </p:sp>
      </p:grpSp>
      <p:sp>
        <p:nvSpPr>
          <p:cNvPr id="48" name="Text Placeholder 4">
            <a:extLst>
              <a:ext uri="{FF2B5EF4-FFF2-40B4-BE49-F238E27FC236}">
                <a16:creationId xmlns:a16="http://schemas.microsoft.com/office/drawing/2014/main" id="{05A54810-565C-4D59-885B-DDF6EE286612}"/>
              </a:ext>
            </a:extLst>
          </p:cNvPr>
          <p:cNvSpPr txBox="1">
            <a:spLocks/>
          </p:cNvSpPr>
          <p:nvPr/>
        </p:nvSpPr>
        <p:spPr bwMode="gray">
          <a:xfrm>
            <a:off x="457200" y="9064675"/>
            <a:ext cx="3429000" cy="487313"/>
          </a:xfrm>
          <a:prstGeom prst="rect">
            <a:avLst/>
          </a:prstGeom>
        </p:spPr>
        <p:txBody>
          <a:bodyPr vert="horz" wrap="square" lIns="0" tIns="0" rIns="0" bIns="0" rtlCol="0" anchor="b" anchorCtr="0">
            <a:spAutoFit/>
          </a:bodyPr>
          <a:lstStyle>
            <a:lvl1pPr marL="91440" indent="-91440" algn="l" defTabSz="1018879" rtl="0" eaLnBrk="1" latinLnBrk="0" hangingPunct="1">
              <a:lnSpc>
                <a:spcPct val="100000"/>
              </a:lnSpc>
              <a:spcBef>
                <a:spcPts val="100"/>
              </a:spcBef>
              <a:buClr>
                <a:schemeClr val="accent2"/>
              </a:buClr>
              <a:buFont typeface="+mj-lt"/>
              <a:buAutoNum type="arabicPeriod"/>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9pPr>
          </a:lstStyle>
          <a:p>
            <a:r>
              <a:rPr lang="en-US"/>
              <a:t>Allied health professionals includes diagnostic medical sonographers, dietitians, medical technologists, occupational therapists, physical therapists, radiographers, respiratory therapists, and speech language pathologists.</a:t>
            </a:r>
          </a:p>
          <a:p>
            <a:r>
              <a:rPr lang="en-US"/>
              <a:t>APRN includes Nurse Practitioners, Certified Nurse-Midwives, Clinical Nurse Specialists, and Certified Registered Nurse Anesthetists.</a:t>
            </a:r>
          </a:p>
          <a:p>
            <a:r>
              <a:rPr lang="en-US"/>
              <a:t>Other clinician types includes licensed clinical social workers, pharmacists, transport, administration, case mangers, IT, patient care coordinators, patient service representatives, receptionists, and executives. </a:t>
            </a:r>
          </a:p>
        </p:txBody>
      </p:sp>
    </p:spTree>
    <p:extLst>
      <p:ext uri="{BB962C8B-B14F-4D97-AF65-F5344CB8AC3E}">
        <p14:creationId xmlns:p14="http://schemas.microsoft.com/office/powerpoint/2010/main" val="357512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C15704-591D-4301-B552-F23ACA5F82F0}"/>
              </a:ext>
            </a:extLst>
          </p:cNvPr>
          <p:cNvGrpSpPr/>
          <p:nvPr/>
        </p:nvGrpSpPr>
        <p:grpSpPr>
          <a:xfrm>
            <a:off x="4281416" y="6613649"/>
            <a:ext cx="2908293" cy="2485455"/>
            <a:chOff x="2219847" y="4230456"/>
            <a:chExt cx="3416757" cy="2919993"/>
          </a:xfrm>
        </p:grpSpPr>
        <p:graphicFrame>
          <p:nvGraphicFramePr>
            <p:cNvPr id="41" name="Chart 40">
              <a:extLst>
                <a:ext uri="{FF2B5EF4-FFF2-40B4-BE49-F238E27FC236}">
                  <a16:creationId xmlns:a16="http://schemas.microsoft.com/office/drawing/2014/main" id="{21C0FC6E-001F-49FC-AE34-EA476C3CAA7E}"/>
                </a:ext>
              </a:extLst>
            </p:cNvPr>
            <p:cNvGraphicFramePr/>
            <p:nvPr>
              <p:extLst>
                <p:ext uri="{D42A27DB-BD31-4B8C-83A1-F6EECF244321}">
                  <p14:modId xmlns:p14="http://schemas.microsoft.com/office/powerpoint/2010/main" val="3288798189"/>
                </p:ext>
              </p:extLst>
            </p:nvPr>
          </p:nvGraphicFramePr>
          <p:xfrm>
            <a:off x="2219847" y="4230456"/>
            <a:ext cx="3416757" cy="2919993"/>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 Placeholder 1">
              <a:extLst>
                <a:ext uri="{FF2B5EF4-FFF2-40B4-BE49-F238E27FC236}">
                  <a16:creationId xmlns:a16="http://schemas.microsoft.com/office/drawing/2014/main" id="{4E1EC66E-8A2C-4049-A397-2DDB11FBB811}"/>
                </a:ext>
              </a:extLst>
            </p:cNvPr>
            <p:cNvSpPr txBox="1">
              <a:spLocks/>
            </p:cNvSpPr>
            <p:nvPr/>
          </p:nvSpPr>
          <p:spPr bwMode="gray">
            <a:xfrm>
              <a:off x="3528753" y="6888905"/>
              <a:ext cx="1238309" cy="162713"/>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Outpatient practice</a:t>
              </a:r>
            </a:p>
          </p:txBody>
        </p:sp>
        <p:sp>
          <p:nvSpPr>
            <p:cNvPr id="48" name="Text Placeholder 1">
              <a:extLst>
                <a:ext uri="{FF2B5EF4-FFF2-40B4-BE49-F238E27FC236}">
                  <a16:creationId xmlns:a16="http://schemas.microsoft.com/office/drawing/2014/main" id="{24707C95-A085-4B1D-9AF0-E180B0FB3926}"/>
                </a:ext>
              </a:extLst>
            </p:cNvPr>
            <p:cNvSpPr txBox="1">
              <a:spLocks/>
            </p:cNvSpPr>
            <p:nvPr/>
          </p:nvSpPr>
          <p:spPr bwMode="gray">
            <a:xfrm>
              <a:off x="2219847" y="4790469"/>
              <a:ext cx="1238309" cy="162713"/>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Other</a:t>
              </a:r>
            </a:p>
          </p:txBody>
        </p:sp>
      </p:grpSp>
      <p:sp>
        <p:nvSpPr>
          <p:cNvPr id="2" name="Title 1">
            <a:extLst>
              <a:ext uri="{FF2B5EF4-FFF2-40B4-BE49-F238E27FC236}">
                <a16:creationId xmlns:a16="http://schemas.microsoft.com/office/drawing/2014/main" id="{BB9F24A6-3021-48B8-9E0B-F372F45FAD92}"/>
              </a:ext>
            </a:extLst>
          </p:cNvPr>
          <p:cNvSpPr>
            <a:spLocks noGrp="1"/>
          </p:cNvSpPr>
          <p:nvPr>
            <p:ph type="title"/>
          </p:nvPr>
        </p:nvSpPr>
        <p:spPr>
          <a:xfrm>
            <a:off x="923925" y="877585"/>
            <a:ext cx="6073776" cy="346249"/>
          </a:xfrm>
        </p:spPr>
        <p:txBody>
          <a:bodyPr/>
          <a:lstStyle/>
          <a:p>
            <a:r>
              <a:rPr lang="en-US"/>
              <a:t>Demographics</a:t>
            </a:r>
          </a:p>
        </p:txBody>
      </p:sp>
      <p:sp>
        <p:nvSpPr>
          <p:cNvPr id="4" name="Text Placeholder 3">
            <a:extLst>
              <a:ext uri="{FF2B5EF4-FFF2-40B4-BE49-F238E27FC236}">
                <a16:creationId xmlns:a16="http://schemas.microsoft.com/office/drawing/2014/main" id="{42D92758-984D-446B-80EF-65451800969D}"/>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CD4A5D55-4175-4241-9EC2-924E5CA72600}"/>
              </a:ext>
            </a:extLst>
          </p:cNvPr>
          <p:cNvSpPr>
            <a:spLocks noGrp="1"/>
          </p:cNvSpPr>
          <p:nvPr>
            <p:ph type="ftr" sz="quarter" idx="3"/>
          </p:nvPr>
        </p:nvSpPr>
        <p:spPr>
          <a:xfrm>
            <a:off x="5806776" y="273187"/>
            <a:ext cx="1508425" cy="110800"/>
          </a:xfrm>
        </p:spPr>
        <p:txBody>
          <a:bodyPr/>
          <a:lstStyle/>
          <a:p>
            <a:r>
              <a:rPr lang="en-US"/>
              <a:t>2022 Clinician Survey Data Book</a:t>
            </a:r>
          </a:p>
        </p:txBody>
      </p:sp>
      <p:grpSp>
        <p:nvGrpSpPr>
          <p:cNvPr id="6" name="Group 5">
            <a:extLst>
              <a:ext uri="{FF2B5EF4-FFF2-40B4-BE49-F238E27FC236}">
                <a16:creationId xmlns:a16="http://schemas.microsoft.com/office/drawing/2014/main" id="{C2EBE67C-AC70-49EA-838D-2793095015D0}"/>
              </a:ext>
            </a:extLst>
          </p:cNvPr>
          <p:cNvGrpSpPr/>
          <p:nvPr/>
        </p:nvGrpSpPr>
        <p:grpSpPr>
          <a:xfrm>
            <a:off x="3988117" y="1579935"/>
            <a:ext cx="3858768" cy="694944"/>
            <a:chOff x="3988117" y="1579935"/>
            <a:chExt cx="3858768" cy="694944"/>
          </a:xfrm>
        </p:grpSpPr>
        <p:sp>
          <p:nvSpPr>
            <p:cNvPr id="9" name="Rectangle 8">
              <a:extLst>
                <a:ext uri="{FF2B5EF4-FFF2-40B4-BE49-F238E27FC236}">
                  <a16:creationId xmlns:a16="http://schemas.microsoft.com/office/drawing/2014/main" id="{190D6FA5-3C28-4AD2-90D3-A46B8F14A4D3}"/>
                </a:ext>
              </a:extLst>
            </p:cNvPr>
            <p:cNvSpPr/>
            <p:nvPr/>
          </p:nvSpPr>
          <p:spPr bwMode="gray">
            <a:xfrm>
              <a:off x="3988117" y="1579935"/>
              <a:ext cx="3858768" cy="69494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36F38C0-15AA-4CDF-8DF2-8C7D54799DBC}"/>
                </a:ext>
              </a:extLst>
            </p:cNvPr>
            <p:cNvSpPr txBox="1"/>
            <p:nvPr/>
          </p:nvSpPr>
          <p:spPr bwMode="gray">
            <a:xfrm>
              <a:off x="4031216" y="1673492"/>
              <a:ext cx="3287159" cy="507831"/>
            </a:xfrm>
            <a:prstGeom prst="rect">
              <a:avLst/>
            </a:prstGeom>
            <a:noFill/>
          </p:spPr>
          <p:txBody>
            <a:bodyPr wrap="square" lIns="0" tIns="0" rIns="0" bIns="0" rtlCol="0">
              <a:spAutoFit/>
            </a:bodyPr>
            <a:lstStyle/>
            <a:p>
              <a:pPr>
                <a:defRPr sz="1080" b="1" i="0" u="none" strike="noStrike" kern="1200" baseline="0">
                  <a:solidFill>
                    <a:srgbClr val="323E48"/>
                  </a:solidFill>
                  <a:latin typeface="+mn-lt"/>
                  <a:ea typeface="+mn-ea"/>
                  <a:cs typeface="+mn-cs"/>
                </a:defRPr>
              </a:pPr>
              <a:r>
                <a:rPr lang="en-US" sz="1100"/>
                <a:t>10. For clinicians who said they work in acute care: which of the following most accurately describes your facility?</a:t>
              </a:r>
            </a:p>
          </p:txBody>
        </p:sp>
      </p:grpSp>
      <p:grpSp>
        <p:nvGrpSpPr>
          <p:cNvPr id="33" name="Group 32">
            <a:extLst>
              <a:ext uri="{FF2B5EF4-FFF2-40B4-BE49-F238E27FC236}">
                <a16:creationId xmlns:a16="http://schemas.microsoft.com/office/drawing/2014/main" id="{3F78FB0A-A627-45F9-B89E-A07F36D36DB5}"/>
              </a:ext>
            </a:extLst>
          </p:cNvPr>
          <p:cNvGrpSpPr/>
          <p:nvPr/>
        </p:nvGrpSpPr>
        <p:grpSpPr>
          <a:xfrm>
            <a:off x="-16167" y="1579935"/>
            <a:ext cx="3858768" cy="694944"/>
            <a:chOff x="-16167" y="1579935"/>
            <a:chExt cx="3858768" cy="694944"/>
          </a:xfrm>
        </p:grpSpPr>
        <p:sp>
          <p:nvSpPr>
            <p:cNvPr id="11" name="Rectangle 10">
              <a:extLst>
                <a:ext uri="{FF2B5EF4-FFF2-40B4-BE49-F238E27FC236}">
                  <a16:creationId xmlns:a16="http://schemas.microsoft.com/office/drawing/2014/main" id="{EC63407B-BE77-44E7-BCAC-BFF125C539C9}"/>
                </a:ext>
              </a:extLst>
            </p:cNvPr>
            <p:cNvSpPr/>
            <p:nvPr/>
          </p:nvSpPr>
          <p:spPr bwMode="gray">
            <a:xfrm>
              <a:off x="-16167" y="1579935"/>
              <a:ext cx="3858768" cy="69494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EF76F76-FCCD-4779-BCF3-CE29C7F39EE6}"/>
                </a:ext>
              </a:extLst>
            </p:cNvPr>
            <p:cNvSpPr txBox="1"/>
            <p:nvPr/>
          </p:nvSpPr>
          <p:spPr bwMode="gray">
            <a:xfrm>
              <a:off x="914861" y="1673492"/>
              <a:ext cx="2736389" cy="507831"/>
            </a:xfrm>
            <a:prstGeom prst="rect">
              <a:avLst/>
            </a:prstGeom>
            <a:noFill/>
          </p:spPr>
          <p:txBody>
            <a:bodyPr wrap="square" lIns="0" tIns="0" rIns="0" bIns="0" rtlCol="0">
              <a:spAutoFit/>
            </a:bodyPr>
            <a:lstStyle/>
            <a:p>
              <a:r>
                <a:rPr lang="en-US" sz="1100" b="1"/>
                <a:t>9. Which of the following most accurately describes the site of care where you work most often?</a:t>
              </a:r>
            </a:p>
          </p:txBody>
        </p:sp>
      </p:grpSp>
      <p:grpSp>
        <p:nvGrpSpPr>
          <p:cNvPr id="13" name="Group 12">
            <a:extLst>
              <a:ext uri="{FF2B5EF4-FFF2-40B4-BE49-F238E27FC236}">
                <a16:creationId xmlns:a16="http://schemas.microsoft.com/office/drawing/2014/main" id="{F5B9D695-C2E2-4487-8FCF-CC948265B133}"/>
              </a:ext>
            </a:extLst>
          </p:cNvPr>
          <p:cNvGrpSpPr/>
          <p:nvPr/>
        </p:nvGrpSpPr>
        <p:grpSpPr>
          <a:xfrm>
            <a:off x="3929128" y="2690264"/>
            <a:ext cx="3195887" cy="2485455"/>
            <a:chOff x="1881970" y="4230456"/>
            <a:chExt cx="3754634" cy="2919993"/>
          </a:xfrm>
        </p:grpSpPr>
        <p:graphicFrame>
          <p:nvGraphicFramePr>
            <p:cNvPr id="14" name="Chart 13">
              <a:extLst>
                <a:ext uri="{FF2B5EF4-FFF2-40B4-BE49-F238E27FC236}">
                  <a16:creationId xmlns:a16="http://schemas.microsoft.com/office/drawing/2014/main" id="{A0C67188-F5CA-46B6-925C-171511F85EC6}"/>
                </a:ext>
              </a:extLst>
            </p:cNvPr>
            <p:cNvGraphicFramePr/>
            <p:nvPr>
              <p:extLst>
                <p:ext uri="{D42A27DB-BD31-4B8C-83A1-F6EECF244321}">
                  <p14:modId xmlns:p14="http://schemas.microsoft.com/office/powerpoint/2010/main" val="2930965916"/>
                </p:ext>
              </p:extLst>
            </p:nvPr>
          </p:nvGraphicFramePr>
          <p:xfrm>
            <a:off x="2219847" y="4230456"/>
            <a:ext cx="3416757" cy="291999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FA9C0035-5AEE-4FE9-AFEB-6767EB52E284}"/>
                </a:ext>
              </a:extLst>
            </p:cNvPr>
            <p:cNvSpPr txBox="1">
              <a:spLocks/>
            </p:cNvSpPr>
            <p:nvPr/>
          </p:nvSpPr>
          <p:spPr bwMode="gray">
            <a:xfrm>
              <a:off x="2853348" y="6896957"/>
              <a:ext cx="1238309" cy="162713"/>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Community hospital</a:t>
              </a:r>
            </a:p>
          </p:txBody>
        </p:sp>
        <p:sp>
          <p:nvSpPr>
            <p:cNvPr id="16" name="Text Placeholder 1">
              <a:extLst>
                <a:ext uri="{FF2B5EF4-FFF2-40B4-BE49-F238E27FC236}">
                  <a16:creationId xmlns:a16="http://schemas.microsoft.com/office/drawing/2014/main" id="{444FF01F-C18B-4AD9-8876-7AE3C3A623DB}"/>
                </a:ext>
              </a:extLst>
            </p:cNvPr>
            <p:cNvSpPr txBox="1">
              <a:spLocks/>
            </p:cNvSpPr>
            <p:nvPr/>
          </p:nvSpPr>
          <p:spPr bwMode="gray">
            <a:xfrm>
              <a:off x="1881970" y="5280350"/>
              <a:ext cx="1238309" cy="162713"/>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Other</a:t>
              </a:r>
            </a:p>
          </p:txBody>
        </p:sp>
      </p:grpSp>
      <p:grpSp>
        <p:nvGrpSpPr>
          <p:cNvPr id="17" name="Group 16">
            <a:extLst>
              <a:ext uri="{FF2B5EF4-FFF2-40B4-BE49-F238E27FC236}">
                <a16:creationId xmlns:a16="http://schemas.microsoft.com/office/drawing/2014/main" id="{333C9AA5-5BA1-4ED5-8519-A980CAF9B7F3}"/>
              </a:ext>
            </a:extLst>
          </p:cNvPr>
          <p:cNvGrpSpPr/>
          <p:nvPr/>
        </p:nvGrpSpPr>
        <p:grpSpPr>
          <a:xfrm>
            <a:off x="496580" y="2690264"/>
            <a:ext cx="2908293" cy="2485455"/>
            <a:chOff x="2219847" y="4230456"/>
            <a:chExt cx="3416757" cy="2919993"/>
          </a:xfrm>
        </p:grpSpPr>
        <p:graphicFrame>
          <p:nvGraphicFramePr>
            <p:cNvPr id="18" name="Chart 17">
              <a:extLst>
                <a:ext uri="{FF2B5EF4-FFF2-40B4-BE49-F238E27FC236}">
                  <a16:creationId xmlns:a16="http://schemas.microsoft.com/office/drawing/2014/main" id="{286493CF-B626-46A5-9301-462EB65CF38D}"/>
                </a:ext>
              </a:extLst>
            </p:cNvPr>
            <p:cNvGraphicFramePr/>
            <p:nvPr>
              <p:extLst>
                <p:ext uri="{D42A27DB-BD31-4B8C-83A1-F6EECF244321}">
                  <p14:modId xmlns:p14="http://schemas.microsoft.com/office/powerpoint/2010/main" val="3362688345"/>
                </p:ext>
              </p:extLst>
            </p:nvPr>
          </p:nvGraphicFramePr>
          <p:xfrm>
            <a:off x="2219847" y="4230456"/>
            <a:ext cx="3416757" cy="2919993"/>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1">
              <a:extLst>
                <a:ext uri="{FF2B5EF4-FFF2-40B4-BE49-F238E27FC236}">
                  <a16:creationId xmlns:a16="http://schemas.microsoft.com/office/drawing/2014/main" id="{59E21C41-92F7-498E-B333-61D1A8CEDC2E}"/>
                </a:ext>
              </a:extLst>
            </p:cNvPr>
            <p:cNvSpPr txBox="1">
              <a:spLocks/>
            </p:cNvSpPr>
            <p:nvPr/>
          </p:nvSpPr>
          <p:spPr bwMode="gray">
            <a:xfrm>
              <a:off x="3365168" y="6896957"/>
              <a:ext cx="1238309" cy="162713"/>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Acute care</a:t>
              </a:r>
            </a:p>
          </p:txBody>
        </p:sp>
      </p:grpSp>
      <p:sp>
        <p:nvSpPr>
          <p:cNvPr id="21" name="Text Placeholder 1">
            <a:extLst>
              <a:ext uri="{FF2B5EF4-FFF2-40B4-BE49-F238E27FC236}">
                <a16:creationId xmlns:a16="http://schemas.microsoft.com/office/drawing/2014/main" id="{DECAE973-AACC-4033-AB7D-2C6A3CC8290A}"/>
              </a:ext>
            </a:extLst>
          </p:cNvPr>
          <p:cNvSpPr txBox="1">
            <a:spLocks/>
          </p:cNvSpPr>
          <p:nvPr/>
        </p:nvSpPr>
        <p:spPr bwMode="gray">
          <a:xfrm>
            <a:off x="914861" y="2291274"/>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n=1,182</a:t>
            </a:r>
          </a:p>
        </p:txBody>
      </p:sp>
      <p:sp>
        <p:nvSpPr>
          <p:cNvPr id="22" name="Text Placeholder 1">
            <a:extLst>
              <a:ext uri="{FF2B5EF4-FFF2-40B4-BE49-F238E27FC236}">
                <a16:creationId xmlns:a16="http://schemas.microsoft.com/office/drawing/2014/main" id="{A30D5734-8FF9-4F49-8BD2-CEEA95B6D314}"/>
              </a:ext>
            </a:extLst>
          </p:cNvPr>
          <p:cNvSpPr txBox="1">
            <a:spLocks/>
          </p:cNvSpPr>
          <p:nvPr/>
        </p:nvSpPr>
        <p:spPr bwMode="gray">
          <a:xfrm>
            <a:off x="4031216" y="2291274"/>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n=376</a:t>
            </a:r>
          </a:p>
        </p:txBody>
      </p:sp>
      <p:grpSp>
        <p:nvGrpSpPr>
          <p:cNvPr id="7" name="Group 6">
            <a:extLst>
              <a:ext uri="{FF2B5EF4-FFF2-40B4-BE49-F238E27FC236}">
                <a16:creationId xmlns:a16="http://schemas.microsoft.com/office/drawing/2014/main" id="{364A3142-0836-40E5-84A6-7D059965973D}"/>
              </a:ext>
            </a:extLst>
          </p:cNvPr>
          <p:cNvGrpSpPr/>
          <p:nvPr/>
        </p:nvGrpSpPr>
        <p:grpSpPr>
          <a:xfrm>
            <a:off x="3988117" y="5727272"/>
            <a:ext cx="3858768" cy="694944"/>
            <a:chOff x="3988117" y="5727272"/>
            <a:chExt cx="3858768" cy="694944"/>
          </a:xfrm>
        </p:grpSpPr>
        <p:sp>
          <p:nvSpPr>
            <p:cNvPr id="23" name="Rectangle 22">
              <a:extLst>
                <a:ext uri="{FF2B5EF4-FFF2-40B4-BE49-F238E27FC236}">
                  <a16:creationId xmlns:a16="http://schemas.microsoft.com/office/drawing/2014/main" id="{E3CAA2E4-B77F-49B2-B719-CD13F7F39336}"/>
                </a:ext>
              </a:extLst>
            </p:cNvPr>
            <p:cNvSpPr/>
            <p:nvPr/>
          </p:nvSpPr>
          <p:spPr bwMode="gray">
            <a:xfrm>
              <a:off x="3988117" y="5727272"/>
              <a:ext cx="3858768" cy="69494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4D70B16-AF87-4656-9EBA-E3D5274F53EB}"/>
                </a:ext>
              </a:extLst>
            </p:cNvPr>
            <p:cNvSpPr txBox="1"/>
            <p:nvPr/>
          </p:nvSpPr>
          <p:spPr bwMode="gray">
            <a:xfrm>
              <a:off x="4031216" y="5820829"/>
              <a:ext cx="3447613" cy="507831"/>
            </a:xfrm>
            <a:prstGeom prst="rect">
              <a:avLst/>
            </a:prstGeom>
            <a:noFill/>
          </p:spPr>
          <p:txBody>
            <a:bodyPr wrap="square" lIns="0" tIns="0" rIns="0" bIns="0" rtlCol="0">
              <a:spAutoFit/>
            </a:bodyPr>
            <a:lstStyle/>
            <a:p>
              <a:pPr>
                <a:defRPr sz="1080" b="1" i="0" u="none" strike="noStrike" kern="1200" baseline="0">
                  <a:solidFill>
                    <a:srgbClr val="323E48"/>
                  </a:solidFill>
                  <a:latin typeface="+mn-lt"/>
                  <a:ea typeface="+mn-ea"/>
                  <a:cs typeface="+mn-cs"/>
                </a:defRPr>
              </a:pPr>
              <a:r>
                <a:rPr lang="en-US" sz="1100"/>
                <a:t>12. For clinicians who said they work in ambulatory or outpatient care: which of the following most accurately describes your facility?</a:t>
              </a:r>
            </a:p>
          </p:txBody>
        </p:sp>
      </p:grpSp>
      <p:grpSp>
        <p:nvGrpSpPr>
          <p:cNvPr id="8" name="Group 7">
            <a:extLst>
              <a:ext uri="{FF2B5EF4-FFF2-40B4-BE49-F238E27FC236}">
                <a16:creationId xmlns:a16="http://schemas.microsoft.com/office/drawing/2014/main" id="{F48BF7EA-3A83-44C2-BDF8-1DE1AF2EFA1A}"/>
              </a:ext>
            </a:extLst>
          </p:cNvPr>
          <p:cNvGrpSpPr/>
          <p:nvPr/>
        </p:nvGrpSpPr>
        <p:grpSpPr>
          <a:xfrm>
            <a:off x="-16167" y="5727272"/>
            <a:ext cx="3854749" cy="690802"/>
            <a:chOff x="-16167" y="5727272"/>
            <a:chExt cx="3854749" cy="690802"/>
          </a:xfrm>
        </p:grpSpPr>
        <p:sp>
          <p:nvSpPr>
            <p:cNvPr id="25" name="Rectangle 24">
              <a:extLst>
                <a:ext uri="{FF2B5EF4-FFF2-40B4-BE49-F238E27FC236}">
                  <a16:creationId xmlns:a16="http://schemas.microsoft.com/office/drawing/2014/main" id="{16847E5E-BB0C-4ECC-AF0C-F651D0B9E67E}"/>
                </a:ext>
              </a:extLst>
            </p:cNvPr>
            <p:cNvSpPr/>
            <p:nvPr/>
          </p:nvSpPr>
          <p:spPr bwMode="gray">
            <a:xfrm>
              <a:off x="-16167" y="5727272"/>
              <a:ext cx="3854749" cy="690802"/>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0C46243-C013-4710-B3B4-71379FF92B91}"/>
                </a:ext>
              </a:extLst>
            </p:cNvPr>
            <p:cNvSpPr txBox="1"/>
            <p:nvPr/>
          </p:nvSpPr>
          <p:spPr bwMode="gray">
            <a:xfrm>
              <a:off x="914861" y="5734119"/>
              <a:ext cx="2811187" cy="677108"/>
            </a:xfrm>
            <a:prstGeom prst="rect">
              <a:avLst/>
            </a:prstGeom>
            <a:noFill/>
          </p:spPr>
          <p:txBody>
            <a:bodyPr wrap="square" lIns="0" tIns="0" rIns="0" bIns="0" rtlCol="0">
              <a:spAutoFit/>
            </a:bodyPr>
            <a:lstStyle/>
            <a:p>
              <a:r>
                <a:rPr lang="en-US" sz="1100" b="1" dirty="0"/>
                <a:t>11. For clinicians who said they work in acute care: which of the following most accurately describes the number of staffed beds in your facility?</a:t>
              </a:r>
            </a:p>
          </p:txBody>
        </p:sp>
      </p:grpSp>
      <p:grpSp>
        <p:nvGrpSpPr>
          <p:cNvPr id="36" name="Group 35">
            <a:extLst>
              <a:ext uri="{FF2B5EF4-FFF2-40B4-BE49-F238E27FC236}">
                <a16:creationId xmlns:a16="http://schemas.microsoft.com/office/drawing/2014/main" id="{489946C8-4B78-4DEE-94AE-7AD19F3C4D23}"/>
              </a:ext>
            </a:extLst>
          </p:cNvPr>
          <p:cNvGrpSpPr/>
          <p:nvPr/>
        </p:nvGrpSpPr>
        <p:grpSpPr>
          <a:xfrm>
            <a:off x="408650" y="6613649"/>
            <a:ext cx="3148290" cy="2428736"/>
            <a:chOff x="3957579" y="7019389"/>
            <a:chExt cx="3004424" cy="2317750"/>
          </a:xfrm>
        </p:grpSpPr>
        <p:graphicFrame>
          <p:nvGraphicFramePr>
            <p:cNvPr id="37" name="Chart 36">
              <a:extLst>
                <a:ext uri="{FF2B5EF4-FFF2-40B4-BE49-F238E27FC236}">
                  <a16:creationId xmlns:a16="http://schemas.microsoft.com/office/drawing/2014/main" id="{FBFF3190-42A6-4D49-A529-2C90ABD38EF1}"/>
                </a:ext>
              </a:extLst>
            </p:cNvPr>
            <p:cNvGraphicFramePr/>
            <p:nvPr>
              <p:extLst>
                <p:ext uri="{D42A27DB-BD31-4B8C-83A1-F6EECF244321}">
                  <p14:modId xmlns:p14="http://schemas.microsoft.com/office/powerpoint/2010/main" val="1128618742"/>
                </p:ext>
              </p:extLst>
            </p:nvPr>
          </p:nvGraphicFramePr>
          <p:xfrm>
            <a:off x="4160230" y="7019389"/>
            <a:ext cx="2712058" cy="2317750"/>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 Placeholder 1">
              <a:extLst>
                <a:ext uri="{FF2B5EF4-FFF2-40B4-BE49-F238E27FC236}">
                  <a16:creationId xmlns:a16="http://schemas.microsoft.com/office/drawing/2014/main" id="{0B8F9158-C09C-4F66-B193-A10803090063}"/>
                </a:ext>
              </a:extLst>
            </p:cNvPr>
            <p:cNvSpPr txBox="1">
              <a:spLocks/>
            </p:cNvSpPr>
            <p:nvPr/>
          </p:nvSpPr>
          <p:spPr bwMode="gray">
            <a:xfrm>
              <a:off x="3957579" y="8175254"/>
              <a:ext cx="750787" cy="132170"/>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101 to 200</a:t>
              </a:r>
            </a:p>
          </p:txBody>
        </p:sp>
        <p:sp>
          <p:nvSpPr>
            <p:cNvPr id="39" name="Text Placeholder 1">
              <a:extLst>
                <a:ext uri="{FF2B5EF4-FFF2-40B4-BE49-F238E27FC236}">
                  <a16:creationId xmlns:a16="http://schemas.microsoft.com/office/drawing/2014/main" id="{1EBD1E03-9B88-425F-B324-EB5E14BE5A23}"/>
                </a:ext>
              </a:extLst>
            </p:cNvPr>
            <p:cNvSpPr txBox="1">
              <a:spLocks/>
            </p:cNvSpPr>
            <p:nvPr/>
          </p:nvSpPr>
          <p:spPr bwMode="gray">
            <a:xfrm>
              <a:off x="4233285" y="8835307"/>
              <a:ext cx="750787" cy="132170"/>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201 to 300</a:t>
              </a:r>
            </a:p>
          </p:txBody>
        </p:sp>
        <p:sp>
          <p:nvSpPr>
            <p:cNvPr id="42" name="Text Placeholder 1">
              <a:extLst>
                <a:ext uri="{FF2B5EF4-FFF2-40B4-BE49-F238E27FC236}">
                  <a16:creationId xmlns:a16="http://schemas.microsoft.com/office/drawing/2014/main" id="{CE1AC035-D5CA-43AB-A545-D5CEBA803AFF}"/>
                </a:ext>
              </a:extLst>
            </p:cNvPr>
            <p:cNvSpPr txBox="1">
              <a:spLocks/>
            </p:cNvSpPr>
            <p:nvPr/>
          </p:nvSpPr>
          <p:spPr bwMode="gray">
            <a:xfrm>
              <a:off x="5819396" y="9008730"/>
              <a:ext cx="601654" cy="132170"/>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301 to 400</a:t>
              </a:r>
            </a:p>
          </p:txBody>
        </p:sp>
        <p:sp>
          <p:nvSpPr>
            <p:cNvPr id="43" name="Text Placeholder 1">
              <a:extLst>
                <a:ext uri="{FF2B5EF4-FFF2-40B4-BE49-F238E27FC236}">
                  <a16:creationId xmlns:a16="http://schemas.microsoft.com/office/drawing/2014/main" id="{42F883FC-EECD-4951-841D-C523FE52E27A}"/>
                </a:ext>
              </a:extLst>
            </p:cNvPr>
            <p:cNvSpPr txBox="1">
              <a:spLocks/>
            </p:cNvSpPr>
            <p:nvPr/>
          </p:nvSpPr>
          <p:spPr bwMode="gray">
            <a:xfrm>
              <a:off x="6360349" y="8307424"/>
              <a:ext cx="601654" cy="132170"/>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401 to 500</a:t>
              </a:r>
            </a:p>
          </p:txBody>
        </p:sp>
        <p:sp>
          <p:nvSpPr>
            <p:cNvPr id="44" name="Text Placeholder 1">
              <a:extLst>
                <a:ext uri="{FF2B5EF4-FFF2-40B4-BE49-F238E27FC236}">
                  <a16:creationId xmlns:a16="http://schemas.microsoft.com/office/drawing/2014/main" id="{86AB381D-9C52-4BDF-947B-E0B91AFD87EE}"/>
                </a:ext>
              </a:extLst>
            </p:cNvPr>
            <p:cNvSpPr txBox="1">
              <a:spLocks/>
            </p:cNvSpPr>
            <p:nvPr/>
          </p:nvSpPr>
          <p:spPr bwMode="gray">
            <a:xfrm>
              <a:off x="4041491" y="7459689"/>
              <a:ext cx="924328" cy="132170"/>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Fewer than 100</a:t>
              </a:r>
            </a:p>
          </p:txBody>
        </p:sp>
      </p:grpSp>
      <p:sp>
        <p:nvSpPr>
          <p:cNvPr id="45" name="Text Placeholder 1">
            <a:extLst>
              <a:ext uri="{FF2B5EF4-FFF2-40B4-BE49-F238E27FC236}">
                <a16:creationId xmlns:a16="http://schemas.microsoft.com/office/drawing/2014/main" id="{FBF15511-8B41-413B-BD90-B72558143B0D}"/>
              </a:ext>
            </a:extLst>
          </p:cNvPr>
          <p:cNvSpPr txBox="1">
            <a:spLocks/>
          </p:cNvSpPr>
          <p:nvPr/>
        </p:nvSpPr>
        <p:spPr bwMode="gray">
          <a:xfrm>
            <a:off x="4031216" y="6435344"/>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n=381</a:t>
            </a:r>
          </a:p>
        </p:txBody>
      </p:sp>
      <p:sp>
        <p:nvSpPr>
          <p:cNvPr id="47" name="Text Placeholder 1">
            <a:extLst>
              <a:ext uri="{FF2B5EF4-FFF2-40B4-BE49-F238E27FC236}">
                <a16:creationId xmlns:a16="http://schemas.microsoft.com/office/drawing/2014/main" id="{466F7964-9CE8-4C8D-B8EB-B5E5D36BEE2B}"/>
              </a:ext>
            </a:extLst>
          </p:cNvPr>
          <p:cNvSpPr txBox="1">
            <a:spLocks/>
          </p:cNvSpPr>
          <p:nvPr/>
        </p:nvSpPr>
        <p:spPr bwMode="gray">
          <a:xfrm>
            <a:off x="914861" y="6435344"/>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n=376</a:t>
            </a:r>
          </a:p>
        </p:txBody>
      </p:sp>
      <p:sp>
        <p:nvSpPr>
          <p:cNvPr id="49" name="Text Placeholder 3">
            <a:extLst>
              <a:ext uri="{FF2B5EF4-FFF2-40B4-BE49-F238E27FC236}">
                <a16:creationId xmlns:a16="http://schemas.microsoft.com/office/drawing/2014/main" id="{8467FDE5-5F9D-4847-B4AA-307E5958BBCC}"/>
              </a:ext>
            </a:extLst>
          </p:cNvPr>
          <p:cNvSpPr>
            <a:spLocks noGrp="1"/>
          </p:cNvSpPr>
          <p:nvPr>
            <p:ph type="body" sz="quarter" idx="27"/>
          </p:nvPr>
        </p:nvSpPr>
        <p:spPr>
          <a:xfrm>
            <a:off x="5554312" y="9421182"/>
            <a:ext cx="1760888" cy="130805"/>
          </a:xfrm>
        </p:spPr>
        <p:txBody>
          <a:bodyPr/>
          <a:lstStyle/>
          <a:p>
            <a:r>
              <a:rPr lang="en-US"/>
              <a:t>Source: Advisory Board 2022 Clinician Survey and analysis.</a:t>
            </a:r>
          </a:p>
        </p:txBody>
      </p:sp>
      <p:sp>
        <p:nvSpPr>
          <p:cNvPr id="50" name="Text Placeholder 1">
            <a:extLst>
              <a:ext uri="{FF2B5EF4-FFF2-40B4-BE49-F238E27FC236}">
                <a16:creationId xmlns:a16="http://schemas.microsoft.com/office/drawing/2014/main" id="{A639C2D6-C074-4053-B66C-C120A741E3BA}"/>
              </a:ext>
            </a:extLst>
          </p:cNvPr>
          <p:cNvSpPr txBox="1">
            <a:spLocks/>
          </p:cNvSpPr>
          <p:nvPr/>
        </p:nvSpPr>
        <p:spPr bwMode="gray">
          <a:xfrm>
            <a:off x="196011" y="3141745"/>
            <a:ext cx="1054030"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Ambulatory or outpatient care</a:t>
            </a:r>
          </a:p>
        </p:txBody>
      </p:sp>
      <p:sp>
        <p:nvSpPr>
          <p:cNvPr id="51" name="Text Placeholder 1">
            <a:extLst>
              <a:ext uri="{FF2B5EF4-FFF2-40B4-BE49-F238E27FC236}">
                <a16:creationId xmlns:a16="http://schemas.microsoft.com/office/drawing/2014/main" id="{6406A39F-C0FC-4B76-8EF0-3CD2CCBD108E}"/>
              </a:ext>
            </a:extLst>
          </p:cNvPr>
          <p:cNvSpPr txBox="1">
            <a:spLocks/>
          </p:cNvSpPr>
          <p:nvPr/>
        </p:nvSpPr>
        <p:spPr bwMode="gray">
          <a:xfrm>
            <a:off x="1414261" y="2616073"/>
            <a:ext cx="823708"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Post-acute or long-term care</a:t>
            </a:r>
          </a:p>
        </p:txBody>
      </p:sp>
      <p:sp>
        <p:nvSpPr>
          <p:cNvPr id="52" name="Text Placeholder 1">
            <a:extLst>
              <a:ext uri="{FF2B5EF4-FFF2-40B4-BE49-F238E27FC236}">
                <a16:creationId xmlns:a16="http://schemas.microsoft.com/office/drawing/2014/main" id="{856D553E-FAE0-4FB7-9441-34B8EBEF8832}"/>
              </a:ext>
            </a:extLst>
          </p:cNvPr>
          <p:cNvSpPr txBox="1">
            <a:spLocks/>
          </p:cNvSpPr>
          <p:nvPr/>
        </p:nvSpPr>
        <p:spPr bwMode="gray">
          <a:xfrm>
            <a:off x="2525490" y="3506306"/>
            <a:ext cx="1054030"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Other</a:t>
            </a:r>
          </a:p>
        </p:txBody>
      </p:sp>
      <p:sp>
        <p:nvSpPr>
          <p:cNvPr id="53" name="Text Placeholder 1">
            <a:extLst>
              <a:ext uri="{FF2B5EF4-FFF2-40B4-BE49-F238E27FC236}">
                <a16:creationId xmlns:a16="http://schemas.microsoft.com/office/drawing/2014/main" id="{816D0930-B253-4961-9E41-0C8F00ED6B1F}"/>
              </a:ext>
            </a:extLst>
          </p:cNvPr>
          <p:cNvSpPr txBox="1">
            <a:spLocks/>
          </p:cNvSpPr>
          <p:nvPr/>
        </p:nvSpPr>
        <p:spPr bwMode="gray">
          <a:xfrm>
            <a:off x="6585847" y="3910061"/>
            <a:ext cx="823708"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Academic medical center</a:t>
            </a:r>
          </a:p>
        </p:txBody>
      </p:sp>
      <p:sp>
        <p:nvSpPr>
          <p:cNvPr id="54" name="Text Placeholder 1">
            <a:extLst>
              <a:ext uri="{FF2B5EF4-FFF2-40B4-BE49-F238E27FC236}">
                <a16:creationId xmlns:a16="http://schemas.microsoft.com/office/drawing/2014/main" id="{1DB4E49E-0F90-4CF6-8519-F6A35CA863B9}"/>
              </a:ext>
            </a:extLst>
          </p:cNvPr>
          <p:cNvSpPr txBox="1">
            <a:spLocks/>
          </p:cNvSpPr>
          <p:nvPr/>
        </p:nvSpPr>
        <p:spPr bwMode="gray">
          <a:xfrm>
            <a:off x="4383072" y="2888193"/>
            <a:ext cx="1054030"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Pediatric hospital</a:t>
            </a:r>
          </a:p>
        </p:txBody>
      </p:sp>
      <p:sp>
        <p:nvSpPr>
          <p:cNvPr id="55" name="Text Placeholder 1">
            <a:extLst>
              <a:ext uri="{FF2B5EF4-FFF2-40B4-BE49-F238E27FC236}">
                <a16:creationId xmlns:a16="http://schemas.microsoft.com/office/drawing/2014/main" id="{B065A111-2E8E-44FE-83D5-D84DCB9039C3}"/>
              </a:ext>
            </a:extLst>
          </p:cNvPr>
          <p:cNvSpPr txBox="1">
            <a:spLocks/>
          </p:cNvSpPr>
          <p:nvPr/>
        </p:nvSpPr>
        <p:spPr bwMode="gray">
          <a:xfrm>
            <a:off x="5190575" y="2624984"/>
            <a:ext cx="753337"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Critical access facility</a:t>
            </a:r>
          </a:p>
        </p:txBody>
      </p:sp>
      <p:sp>
        <p:nvSpPr>
          <p:cNvPr id="57" name="Text Placeholder 1">
            <a:extLst>
              <a:ext uri="{FF2B5EF4-FFF2-40B4-BE49-F238E27FC236}">
                <a16:creationId xmlns:a16="http://schemas.microsoft.com/office/drawing/2014/main" id="{EF7B128C-64BC-4803-95AA-5F2881193739}"/>
              </a:ext>
            </a:extLst>
          </p:cNvPr>
          <p:cNvSpPr txBox="1">
            <a:spLocks/>
          </p:cNvSpPr>
          <p:nvPr/>
        </p:nvSpPr>
        <p:spPr bwMode="gray">
          <a:xfrm>
            <a:off x="2657029" y="7098027"/>
            <a:ext cx="630464"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Over 500</a:t>
            </a:r>
          </a:p>
        </p:txBody>
      </p:sp>
      <p:sp>
        <p:nvSpPr>
          <p:cNvPr id="58" name="Text Placeholder 1">
            <a:extLst>
              <a:ext uri="{FF2B5EF4-FFF2-40B4-BE49-F238E27FC236}">
                <a16:creationId xmlns:a16="http://schemas.microsoft.com/office/drawing/2014/main" id="{2AEE9DA3-116E-461E-A720-67CE7A9C3ACB}"/>
              </a:ext>
            </a:extLst>
          </p:cNvPr>
          <p:cNvSpPr txBox="1">
            <a:spLocks/>
          </p:cNvSpPr>
          <p:nvPr/>
        </p:nvSpPr>
        <p:spPr bwMode="gray">
          <a:xfrm>
            <a:off x="4675009" y="6679547"/>
            <a:ext cx="879303"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en-US" sz="900" i="1"/>
              <a:t>Retail or urgent care clinic</a:t>
            </a:r>
            <a:endParaRPr lang="pt-BR" sz="900" i="1"/>
          </a:p>
        </p:txBody>
      </p:sp>
      <p:sp>
        <p:nvSpPr>
          <p:cNvPr id="59" name="Text Placeholder 1">
            <a:extLst>
              <a:ext uri="{FF2B5EF4-FFF2-40B4-BE49-F238E27FC236}">
                <a16:creationId xmlns:a16="http://schemas.microsoft.com/office/drawing/2014/main" id="{90E71C1F-8705-44A8-B044-F5B8C84E6BF5}"/>
              </a:ext>
            </a:extLst>
          </p:cNvPr>
          <p:cNvSpPr txBox="1">
            <a:spLocks/>
          </p:cNvSpPr>
          <p:nvPr/>
        </p:nvSpPr>
        <p:spPr bwMode="gray">
          <a:xfrm>
            <a:off x="5498163" y="6635546"/>
            <a:ext cx="1180905"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Ambulatory surgery center (ASC)</a:t>
            </a:r>
          </a:p>
        </p:txBody>
      </p:sp>
    </p:spTree>
    <p:extLst>
      <p:ext uri="{BB962C8B-B14F-4D97-AF65-F5344CB8AC3E}">
        <p14:creationId xmlns:p14="http://schemas.microsoft.com/office/powerpoint/2010/main" val="4014147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D7B8-536C-4A30-94E0-1F25BC92562A}"/>
              </a:ext>
            </a:extLst>
          </p:cNvPr>
          <p:cNvSpPr>
            <a:spLocks noGrp="1"/>
          </p:cNvSpPr>
          <p:nvPr>
            <p:ph type="title"/>
          </p:nvPr>
        </p:nvSpPr>
        <p:spPr>
          <a:xfrm>
            <a:off x="923925" y="877585"/>
            <a:ext cx="6073776" cy="346249"/>
          </a:xfrm>
        </p:spPr>
        <p:txBody>
          <a:bodyPr/>
          <a:lstStyle/>
          <a:p>
            <a:r>
              <a:rPr lang="en-US"/>
              <a:t>Demographics</a:t>
            </a:r>
          </a:p>
        </p:txBody>
      </p:sp>
      <p:sp>
        <p:nvSpPr>
          <p:cNvPr id="4" name="Text Placeholder 3">
            <a:extLst>
              <a:ext uri="{FF2B5EF4-FFF2-40B4-BE49-F238E27FC236}">
                <a16:creationId xmlns:a16="http://schemas.microsoft.com/office/drawing/2014/main" id="{1F90BDA0-0C91-449C-94F0-E59A39BC621E}"/>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5AB070E0-6FBC-4FB7-8E42-C2951695C8F2}"/>
              </a:ext>
            </a:extLst>
          </p:cNvPr>
          <p:cNvSpPr>
            <a:spLocks noGrp="1"/>
          </p:cNvSpPr>
          <p:nvPr>
            <p:ph type="ftr" sz="quarter" idx="3"/>
          </p:nvPr>
        </p:nvSpPr>
        <p:spPr>
          <a:xfrm>
            <a:off x="5806776" y="273187"/>
            <a:ext cx="1508425" cy="110800"/>
          </a:xfrm>
        </p:spPr>
        <p:txBody>
          <a:bodyPr/>
          <a:lstStyle/>
          <a:p>
            <a:r>
              <a:rPr lang="en-US"/>
              <a:t>2022 Clinician Survey Data Book</a:t>
            </a:r>
          </a:p>
        </p:txBody>
      </p:sp>
      <p:grpSp>
        <p:nvGrpSpPr>
          <p:cNvPr id="9" name="Group 8">
            <a:extLst>
              <a:ext uri="{FF2B5EF4-FFF2-40B4-BE49-F238E27FC236}">
                <a16:creationId xmlns:a16="http://schemas.microsoft.com/office/drawing/2014/main" id="{DFE7EECD-8048-4A85-BE36-BB691B2554EF}"/>
              </a:ext>
            </a:extLst>
          </p:cNvPr>
          <p:cNvGrpSpPr/>
          <p:nvPr/>
        </p:nvGrpSpPr>
        <p:grpSpPr>
          <a:xfrm>
            <a:off x="-158750" y="1566228"/>
            <a:ext cx="8089900" cy="507263"/>
            <a:chOff x="-158750" y="1566228"/>
            <a:chExt cx="8089900" cy="507263"/>
          </a:xfrm>
        </p:grpSpPr>
        <p:sp>
          <p:nvSpPr>
            <p:cNvPr id="6" name="Rectangle 5">
              <a:extLst>
                <a:ext uri="{FF2B5EF4-FFF2-40B4-BE49-F238E27FC236}">
                  <a16:creationId xmlns:a16="http://schemas.microsoft.com/office/drawing/2014/main" id="{80791EC5-1C25-4CA4-9CB9-05213F493622}"/>
                </a:ext>
              </a:extLst>
            </p:cNvPr>
            <p:cNvSpPr/>
            <p:nvPr/>
          </p:nvSpPr>
          <p:spPr bwMode="gray">
            <a:xfrm>
              <a:off x="-158750" y="1566228"/>
              <a:ext cx="8089900" cy="50726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B26EFF-9069-432E-AE86-7364F5198697}"/>
                </a:ext>
              </a:extLst>
            </p:cNvPr>
            <p:cNvSpPr txBox="1"/>
            <p:nvPr/>
          </p:nvSpPr>
          <p:spPr bwMode="gray">
            <a:xfrm>
              <a:off x="923925" y="1650582"/>
              <a:ext cx="6073776" cy="338554"/>
            </a:xfrm>
            <a:prstGeom prst="rect">
              <a:avLst/>
            </a:prstGeom>
            <a:noFill/>
          </p:spPr>
          <p:txBody>
            <a:bodyPr wrap="square" lIns="0" tIns="0" rIns="0" bIns="0" rtlCol="0">
              <a:spAutoFit/>
            </a:bodyPr>
            <a:lstStyle/>
            <a:p>
              <a:r>
                <a:rPr lang="en-US" sz="1100" b="1"/>
                <a:t>13. For clinicians who indicated they were RNs: which of the following best describes your role as an RN?</a:t>
              </a:r>
            </a:p>
          </p:txBody>
        </p:sp>
      </p:grpSp>
      <p:grpSp>
        <p:nvGrpSpPr>
          <p:cNvPr id="23" name="Group 22">
            <a:extLst>
              <a:ext uri="{FF2B5EF4-FFF2-40B4-BE49-F238E27FC236}">
                <a16:creationId xmlns:a16="http://schemas.microsoft.com/office/drawing/2014/main" id="{0E719569-43A2-4C1D-9544-EFFCB713955A}"/>
              </a:ext>
            </a:extLst>
          </p:cNvPr>
          <p:cNvGrpSpPr/>
          <p:nvPr/>
        </p:nvGrpSpPr>
        <p:grpSpPr>
          <a:xfrm>
            <a:off x="-158750" y="5188278"/>
            <a:ext cx="8092440" cy="512064"/>
            <a:chOff x="-158750" y="5246028"/>
            <a:chExt cx="8092440" cy="512064"/>
          </a:xfrm>
        </p:grpSpPr>
        <p:sp>
          <p:nvSpPr>
            <p:cNvPr id="11" name="Rectangle 10">
              <a:extLst>
                <a:ext uri="{FF2B5EF4-FFF2-40B4-BE49-F238E27FC236}">
                  <a16:creationId xmlns:a16="http://schemas.microsoft.com/office/drawing/2014/main" id="{D19D25A4-C30E-4B9F-A394-4C3306A84847}"/>
                </a:ext>
              </a:extLst>
            </p:cNvPr>
            <p:cNvSpPr/>
            <p:nvPr/>
          </p:nvSpPr>
          <p:spPr bwMode="gray">
            <a:xfrm>
              <a:off x="-158750" y="5246028"/>
              <a:ext cx="8092440" cy="51206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D0D285-5663-46F6-A251-61F72FC85BB4}"/>
                </a:ext>
              </a:extLst>
            </p:cNvPr>
            <p:cNvSpPr txBox="1"/>
            <p:nvPr/>
          </p:nvSpPr>
          <p:spPr bwMode="gray">
            <a:xfrm>
              <a:off x="923925" y="5332783"/>
              <a:ext cx="6266180" cy="338554"/>
            </a:xfrm>
            <a:prstGeom prst="rect">
              <a:avLst/>
            </a:prstGeom>
            <a:noFill/>
          </p:spPr>
          <p:txBody>
            <a:bodyPr wrap="square" lIns="0" tIns="0" rIns="0" bIns="0" rtlCol="0">
              <a:spAutoFit/>
            </a:bodyPr>
            <a:lstStyle/>
            <a:p>
              <a:r>
                <a:rPr lang="en-US" sz="1100" b="1"/>
                <a:t>14. For clinicians who indicated they were nurses (LPN, RN, or APRN): which of the following best describes your area/specialty of employment?</a:t>
              </a:r>
            </a:p>
          </p:txBody>
        </p:sp>
      </p:grpSp>
      <p:sp>
        <p:nvSpPr>
          <p:cNvPr id="14" name="Text Placeholder 1">
            <a:extLst>
              <a:ext uri="{FF2B5EF4-FFF2-40B4-BE49-F238E27FC236}">
                <a16:creationId xmlns:a16="http://schemas.microsoft.com/office/drawing/2014/main" id="{AEADD281-D257-45E5-B3D5-02B0E4A77DE9}"/>
              </a:ext>
            </a:extLst>
          </p:cNvPr>
          <p:cNvSpPr txBox="1">
            <a:spLocks/>
          </p:cNvSpPr>
          <p:nvPr/>
        </p:nvSpPr>
        <p:spPr bwMode="gray">
          <a:xfrm>
            <a:off x="923925" y="2092147"/>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n=354</a:t>
            </a:r>
          </a:p>
        </p:txBody>
      </p:sp>
      <p:sp>
        <p:nvSpPr>
          <p:cNvPr id="15" name="Text Placeholder 1">
            <a:extLst>
              <a:ext uri="{FF2B5EF4-FFF2-40B4-BE49-F238E27FC236}">
                <a16:creationId xmlns:a16="http://schemas.microsoft.com/office/drawing/2014/main" id="{7F45F7E2-2590-4E8D-B6EC-371FF55F849F}"/>
              </a:ext>
            </a:extLst>
          </p:cNvPr>
          <p:cNvSpPr txBox="1">
            <a:spLocks/>
          </p:cNvSpPr>
          <p:nvPr/>
        </p:nvSpPr>
        <p:spPr bwMode="gray">
          <a:xfrm>
            <a:off x="923925" y="5737382"/>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n=480</a:t>
            </a:r>
          </a:p>
        </p:txBody>
      </p:sp>
      <p:sp>
        <p:nvSpPr>
          <p:cNvPr id="16" name="Text Placeholder 3">
            <a:extLst>
              <a:ext uri="{FF2B5EF4-FFF2-40B4-BE49-F238E27FC236}">
                <a16:creationId xmlns:a16="http://schemas.microsoft.com/office/drawing/2014/main" id="{AF959EAE-6436-4C1F-9F06-54085DDC8C49}"/>
              </a:ext>
            </a:extLst>
          </p:cNvPr>
          <p:cNvSpPr>
            <a:spLocks noGrp="1"/>
          </p:cNvSpPr>
          <p:nvPr>
            <p:ph type="body" sz="quarter" idx="27"/>
          </p:nvPr>
        </p:nvSpPr>
        <p:spPr>
          <a:xfrm>
            <a:off x="5559617" y="9398000"/>
            <a:ext cx="1755583" cy="153987"/>
          </a:xfrm>
        </p:spPr>
        <p:txBody>
          <a:bodyPr/>
          <a:lstStyle/>
          <a:p>
            <a:r>
              <a:rPr lang="en-US"/>
              <a:t>Source: Advisory Board 2022 Clinician Survey and analysis.</a:t>
            </a:r>
          </a:p>
        </p:txBody>
      </p:sp>
      <p:grpSp>
        <p:nvGrpSpPr>
          <p:cNvPr id="8" name="Group 7">
            <a:extLst>
              <a:ext uri="{FF2B5EF4-FFF2-40B4-BE49-F238E27FC236}">
                <a16:creationId xmlns:a16="http://schemas.microsoft.com/office/drawing/2014/main" id="{61D7ED85-2F71-4F3E-A232-4A9125AB957E}"/>
              </a:ext>
            </a:extLst>
          </p:cNvPr>
          <p:cNvGrpSpPr/>
          <p:nvPr/>
        </p:nvGrpSpPr>
        <p:grpSpPr>
          <a:xfrm>
            <a:off x="389028" y="1563429"/>
            <a:ext cx="7868281" cy="3371596"/>
            <a:chOff x="389028" y="1717433"/>
            <a:chExt cx="7868281" cy="3371596"/>
          </a:xfrm>
        </p:grpSpPr>
        <p:graphicFrame>
          <p:nvGraphicFramePr>
            <p:cNvPr id="35" name="Chart 34">
              <a:extLst>
                <a:ext uri="{FF2B5EF4-FFF2-40B4-BE49-F238E27FC236}">
                  <a16:creationId xmlns:a16="http://schemas.microsoft.com/office/drawing/2014/main" id="{C7F23C7D-43B0-4915-9F71-DB5774E32558}"/>
                </a:ext>
              </a:extLst>
            </p:cNvPr>
            <p:cNvGraphicFramePr/>
            <p:nvPr>
              <p:extLst>
                <p:ext uri="{D42A27DB-BD31-4B8C-83A1-F6EECF244321}">
                  <p14:modId xmlns:p14="http://schemas.microsoft.com/office/powerpoint/2010/main" val="3952050978"/>
                </p:ext>
              </p:extLst>
            </p:nvPr>
          </p:nvGraphicFramePr>
          <p:xfrm>
            <a:off x="389028" y="1717433"/>
            <a:ext cx="7868281" cy="3371596"/>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a:extLst>
                <a:ext uri="{FF2B5EF4-FFF2-40B4-BE49-F238E27FC236}">
                  <a16:creationId xmlns:a16="http://schemas.microsoft.com/office/drawing/2014/main" id="{ECB75E91-B33F-47BB-A5F7-EA942372E79C}"/>
                </a:ext>
              </a:extLst>
            </p:cNvPr>
            <p:cNvGrpSpPr/>
            <p:nvPr/>
          </p:nvGrpSpPr>
          <p:grpSpPr>
            <a:xfrm>
              <a:off x="954826" y="4912994"/>
              <a:ext cx="5956731" cy="149097"/>
              <a:chOff x="676121" y="4424413"/>
              <a:chExt cx="5628559" cy="138506"/>
            </a:xfrm>
          </p:grpSpPr>
          <p:sp>
            <p:nvSpPr>
              <p:cNvPr id="3" name="TextBox 2">
                <a:extLst>
                  <a:ext uri="{FF2B5EF4-FFF2-40B4-BE49-F238E27FC236}">
                    <a16:creationId xmlns:a16="http://schemas.microsoft.com/office/drawing/2014/main" id="{3A9E24AA-5DD8-4245-BB4A-3C40B8BFDA85}"/>
                  </a:ext>
                </a:extLst>
              </p:cNvPr>
              <p:cNvSpPr txBox="1"/>
              <p:nvPr/>
            </p:nvSpPr>
            <p:spPr bwMode="gray">
              <a:xfrm>
                <a:off x="676121" y="4424414"/>
                <a:ext cx="804481" cy="138499"/>
              </a:xfrm>
              <a:prstGeom prst="rect">
                <a:avLst/>
              </a:prstGeom>
              <a:noFill/>
            </p:spPr>
            <p:txBody>
              <a:bodyPr wrap="square" lIns="0" tIns="0" rIns="0" bIns="0" rtlCol="0">
                <a:spAutoFit/>
              </a:bodyPr>
              <a:lstStyle/>
              <a:p>
                <a:pPr algn="ctr">
                  <a:spcBef>
                    <a:spcPts val="500"/>
                  </a:spcBef>
                  <a:buClr>
                    <a:schemeClr val="accent6"/>
                  </a:buClr>
                </a:pPr>
                <a:r>
                  <a:rPr lang="en-US" sz="900" i="1"/>
                  <a:t>Staff nurse</a:t>
                </a:r>
              </a:p>
            </p:txBody>
          </p:sp>
          <p:sp>
            <p:nvSpPr>
              <p:cNvPr id="17" name="TextBox 16">
                <a:extLst>
                  <a:ext uri="{FF2B5EF4-FFF2-40B4-BE49-F238E27FC236}">
                    <a16:creationId xmlns:a16="http://schemas.microsoft.com/office/drawing/2014/main" id="{7A405A9E-7C7C-4FCA-95DC-0BCBF0C08547}"/>
                  </a:ext>
                </a:extLst>
              </p:cNvPr>
              <p:cNvSpPr txBox="1"/>
              <p:nvPr/>
            </p:nvSpPr>
            <p:spPr bwMode="gray">
              <a:xfrm>
                <a:off x="1541782" y="4424415"/>
                <a:ext cx="713772" cy="138499"/>
              </a:xfrm>
              <a:prstGeom prst="rect">
                <a:avLst/>
              </a:prstGeom>
              <a:noFill/>
            </p:spPr>
            <p:txBody>
              <a:bodyPr wrap="square" lIns="0" tIns="0" rIns="0" bIns="0" rtlCol="0">
                <a:spAutoFit/>
              </a:bodyPr>
              <a:lstStyle/>
              <a:p>
                <a:pPr algn="ctr">
                  <a:spcBef>
                    <a:spcPts val="500"/>
                  </a:spcBef>
                  <a:buClr>
                    <a:schemeClr val="accent6"/>
                  </a:buClr>
                </a:pPr>
                <a:r>
                  <a:rPr lang="en-US" sz="900" i="1"/>
                  <a:t>Other</a:t>
                </a:r>
              </a:p>
            </p:txBody>
          </p:sp>
          <p:sp>
            <p:nvSpPr>
              <p:cNvPr id="18" name="TextBox 17">
                <a:extLst>
                  <a:ext uri="{FF2B5EF4-FFF2-40B4-BE49-F238E27FC236}">
                    <a16:creationId xmlns:a16="http://schemas.microsoft.com/office/drawing/2014/main" id="{D5D4BF3F-6B9D-4DA9-AA58-5D5FBC56950D}"/>
                  </a:ext>
                </a:extLst>
              </p:cNvPr>
              <p:cNvSpPr txBox="1"/>
              <p:nvPr/>
            </p:nvSpPr>
            <p:spPr bwMode="gray">
              <a:xfrm>
                <a:off x="2372213" y="4424416"/>
                <a:ext cx="713772" cy="138499"/>
              </a:xfrm>
              <a:prstGeom prst="rect">
                <a:avLst/>
              </a:prstGeom>
              <a:noFill/>
            </p:spPr>
            <p:txBody>
              <a:bodyPr wrap="square" lIns="0" tIns="0" rIns="0" bIns="0" rtlCol="0">
                <a:spAutoFit/>
              </a:bodyPr>
              <a:lstStyle/>
              <a:p>
                <a:pPr algn="ctr">
                  <a:spcBef>
                    <a:spcPts val="500"/>
                  </a:spcBef>
                  <a:buClr>
                    <a:schemeClr val="accent6"/>
                  </a:buClr>
                </a:pPr>
                <a:r>
                  <a:rPr lang="en-US" sz="900" i="1"/>
                  <a:t>Manager</a:t>
                </a:r>
              </a:p>
            </p:txBody>
          </p:sp>
          <p:sp>
            <p:nvSpPr>
              <p:cNvPr id="19" name="TextBox 18">
                <a:extLst>
                  <a:ext uri="{FF2B5EF4-FFF2-40B4-BE49-F238E27FC236}">
                    <a16:creationId xmlns:a16="http://schemas.microsoft.com/office/drawing/2014/main" id="{9CBB226D-C2D0-4A2C-B465-523E28E0BF6A}"/>
                  </a:ext>
                </a:extLst>
              </p:cNvPr>
              <p:cNvSpPr txBox="1"/>
              <p:nvPr/>
            </p:nvSpPr>
            <p:spPr bwMode="gray">
              <a:xfrm>
                <a:off x="3182831" y="4424417"/>
                <a:ext cx="713772" cy="138499"/>
              </a:xfrm>
              <a:prstGeom prst="rect">
                <a:avLst/>
              </a:prstGeom>
              <a:noFill/>
            </p:spPr>
            <p:txBody>
              <a:bodyPr wrap="square" lIns="0" tIns="0" rIns="0" bIns="0" rtlCol="0">
                <a:spAutoFit/>
              </a:bodyPr>
              <a:lstStyle/>
              <a:p>
                <a:pPr algn="ctr">
                  <a:spcBef>
                    <a:spcPts val="500"/>
                  </a:spcBef>
                  <a:buClr>
                    <a:schemeClr val="accent6"/>
                  </a:buClr>
                </a:pPr>
                <a:r>
                  <a:rPr lang="en-US" sz="900" i="1"/>
                  <a:t>Director</a:t>
                </a:r>
              </a:p>
            </p:txBody>
          </p:sp>
          <p:sp>
            <p:nvSpPr>
              <p:cNvPr id="20" name="TextBox 19">
                <a:extLst>
                  <a:ext uri="{FF2B5EF4-FFF2-40B4-BE49-F238E27FC236}">
                    <a16:creationId xmlns:a16="http://schemas.microsoft.com/office/drawing/2014/main" id="{79B72980-F3EB-43C2-9BA3-AF3521AD553E}"/>
                  </a:ext>
                </a:extLst>
              </p:cNvPr>
              <p:cNvSpPr txBox="1"/>
              <p:nvPr/>
            </p:nvSpPr>
            <p:spPr bwMode="gray">
              <a:xfrm>
                <a:off x="3989486" y="4424418"/>
                <a:ext cx="713772" cy="138499"/>
              </a:xfrm>
              <a:prstGeom prst="rect">
                <a:avLst/>
              </a:prstGeom>
              <a:noFill/>
            </p:spPr>
            <p:txBody>
              <a:bodyPr wrap="square" lIns="0" tIns="0" rIns="0" bIns="0" rtlCol="0">
                <a:spAutoFit/>
              </a:bodyPr>
              <a:lstStyle/>
              <a:p>
                <a:pPr>
                  <a:spcBef>
                    <a:spcPts val="500"/>
                  </a:spcBef>
                  <a:buClr>
                    <a:schemeClr val="accent6"/>
                  </a:buClr>
                </a:pPr>
                <a:r>
                  <a:rPr lang="en-US" sz="900" i="1"/>
                  <a:t>Charge nurse</a:t>
                </a:r>
              </a:p>
            </p:txBody>
          </p:sp>
          <p:sp>
            <p:nvSpPr>
              <p:cNvPr id="21" name="TextBox 20">
                <a:extLst>
                  <a:ext uri="{FF2B5EF4-FFF2-40B4-BE49-F238E27FC236}">
                    <a16:creationId xmlns:a16="http://schemas.microsoft.com/office/drawing/2014/main" id="{78516BBC-CDCB-458E-99D3-862BBEA60FBD}"/>
                  </a:ext>
                </a:extLst>
              </p:cNvPr>
              <p:cNvSpPr txBox="1"/>
              <p:nvPr/>
            </p:nvSpPr>
            <p:spPr bwMode="gray">
              <a:xfrm>
                <a:off x="4780289" y="4424420"/>
                <a:ext cx="713772" cy="138499"/>
              </a:xfrm>
              <a:prstGeom prst="rect">
                <a:avLst/>
              </a:prstGeom>
              <a:noFill/>
            </p:spPr>
            <p:txBody>
              <a:bodyPr wrap="square" lIns="0" tIns="0" rIns="0" bIns="0" rtlCol="0">
                <a:spAutoFit/>
              </a:bodyPr>
              <a:lstStyle/>
              <a:p>
                <a:pPr algn="ctr">
                  <a:spcBef>
                    <a:spcPts val="500"/>
                  </a:spcBef>
                  <a:buClr>
                    <a:schemeClr val="accent6"/>
                  </a:buClr>
                </a:pPr>
                <a:r>
                  <a:rPr lang="en-US" sz="900" i="1"/>
                  <a:t>Educator</a:t>
                </a:r>
              </a:p>
            </p:txBody>
          </p:sp>
          <p:sp>
            <p:nvSpPr>
              <p:cNvPr id="22" name="TextBox 21">
                <a:extLst>
                  <a:ext uri="{FF2B5EF4-FFF2-40B4-BE49-F238E27FC236}">
                    <a16:creationId xmlns:a16="http://schemas.microsoft.com/office/drawing/2014/main" id="{0E832805-813F-4963-81AC-2D7354559134}"/>
                  </a:ext>
                </a:extLst>
              </p:cNvPr>
              <p:cNvSpPr txBox="1"/>
              <p:nvPr/>
            </p:nvSpPr>
            <p:spPr bwMode="gray">
              <a:xfrm>
                <a:off x="5590908" y="4424413"/>
                <a:ext cx="713772" cy="138499"/>
              </a:xfrm>
              <a:prstGeom prst="rect">
                <a:avLst/>
              </a:prstGeom>
              <a:noFill/>
            </p:spPr>
            <p:txBody>
              <a:bodyPr wrap="square" lIns="0" tIns="0" rIns="0" bIns="0" rtlCol="0">
                <a:spAutoFit/>
              </a:bodyPr>
              <a:lstStyle/>
              <a:p>
                <a:pPr algn="ctr">
                  <a:spcBef>
                    <a:spcPts val="500"/>
                  </a:spcBef>
                  <a:buClr>
                    <a:schemeClr val="accent6"/>
                  </a:buClr>
                </a:pPr>
                <a:r>
                  <a:rPr lang="en-US" sz="900" i="1"/>
                  <a:t>Travel nurse</a:t>
                </a:r>
              </a:p>
            </p:txBody>
          </p:sp>
        </p:grpSp>
      </p:grpSp>
      <p:grpSp>
        <p:nvGrpSpPr>
          <p:cNvPr id="10" name="Group 9">
            <a:extLst>
              <a:ext uri="{FF2B5EF4-FFF2-40B4-BE49-F238E27FC236}">
                <a16:creationId xmlns:a16="http://schemas.microsoft.com/office/drawing/2014/main" id="{521AA581-94BC-4AA3-A3B5-CF9D076BE307}"/>
              </a:ext>
            </a:extLst>
          </p:cNvPr>
          <p:cNvGrpSpPr/>
          <p:nvPr/>
        </p:nvGrpSpPr>
        <p:grpSpPr>
          <a:xfrm>
            <a:off x="-27712" y="5713793"/>
            <a:ext cx="7800111" cy="3408716"/>
            <a:chOff x="-27712" y="5771544"/>
            <a:chExt cx="7800111" cy="3408716"/>
          </a:xfrm>
        </p:grpSpPr>
        <p:graphicFrame>
          <p:nvGraphicFramePr>
            <p:cNvPr id="33" name="Chart 32">
              <a:extLst>
                <a:ext uri="{FF2B5EF4-FFF2-40B4-BE49-F238E27FC236}">
                  <a16:creationId xmlns:a16="http://schemas.microsoft.com/office/drawing/2014/main" id="{7B33FD4D-A626-4F68-86F0-E8E2C66CE025}"/>
                </a:ext>
              </a:extLst>
            </p:cNvPr>
            <p:cNvGraphicFramePr/>
            <p:nvPr>
              <p:extLst>
                <p:ext uri="{D42A27DB-BD31-4B8C-83A1-F6EECF244321}">
                  <p14:modId xmlns:p14="http://schemas.microsoft.com/office/powerpoint/2010/main" val="1504597356"/>
                </p:ext>
              </p:extLst>
            </p:nvPr>
          </p:nvGraphicFramePr>
          <p:xfrm>
            <a:off x="-27712" y="5771544"/>
            <a:ext cx="7800111" cy="3408716"/>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 Placeholder 1">
              <a:extLst>
                <a:ext uri="{FF2B5EF4-FFF2-40B4-BE49-F238E27FC236}">
                  <a16:creationId xmlns:a16="http://schemas.microsoft.com/office/drawing/2014/main" id="{B764788F-A583-4F67-BF1B-60BBED7B9C8D}"/>
                </a:ext>
              </a:extLst>
            </p:cNvPr>
            <p:cNvSpPr txBox="1">
              <a:spLocks/>
            </p:cNvSpPr>
            <p:nvPr/>
          </p:nvSpPr>
          <p:spPr bwMode="gray">
            <a:xfrm>
              <a:off x="923925" y="8720582"/>
              <a:ext cx="1054030"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Oncology</a:t>
              </a:r>
            </a:p>
          </p:txBody>
        </p:sp>
        <p:sp>
          <p:nvSpPr>
            <p:cNvPr id="25" name="Text Placeholder 1">
              <a:extLst>
                <a:ext uri="{FF2B5EF4-FFF2-40B4-BE49-F238E27FC236}">
                  <a16:creationId xmlns:a16="http://schemas.microsoft.com/office/drawing/2014/main" id="{06D9F72F-5B12-4AF9-B0EE-8BE232E525AF}"/>
                </a:ext>
              </a:extLst>
            </p:cNvPr>
            <p:cNvSpPr txBox="1">
              <a:spLocks/>
            </p:cNvSpPr>
            <p:nvPr/>
          </p:nvSpPr>
          <p:spPr bwMode="gray">
            <a:xfrm>
              <a:off x="923925" y="8409338"/>
              <a:ext cx="1054030"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Emergency</a:t>
              </a:r>
            </a:p>
          </p:txBody>
        </p:sp>
        <p:sp>
          <p:nvSpPr>
            <p:cNvPr id="26" name="Text Placeholder 1">
              <a:extLst>
                <a:ext uri="{FF2B5EF4-FFF2-40B4-BE49-F238E27FC236}">
                  <a16:creationId xmlns:a16="http://schemas.microsoft.com/office/drawing/2014/main" id="{97AD116D-29E5-4971-9757-3B11B4620D6A}"/>
                </a:ext>
              </a:extLst>
            </p:cNvPr>
            <p:cNvSpPr txBox="1">
              <a:spLocks/>
            </p:cNvSpPr>
            <p:nvPr/>
          </p:nvSpPr>
          <p:spPr bwMode="gray">
            <a:xfrm>
              <a:off x="923925" y="8110975"/>
              <a:ext cx="1054030"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Pediatrics/neonatal</a:t>
              </a:r>
            </a:p>
          </p:txBody>
        </p:sp>
        <p:sp>
          <p:nvSpPr>
            <p:cNvPr id="27" name="Text Placeholder 1">
              <a:extLst>
                <a:ext uri="{FF2B5EF4-FFF2-40B4-BE49-F238E27FC236}">
                  <a16:creationId xmlns:a16="http://schemas.microsoft.com/office/drawing/2014/main" id="{363CF294-0F81-4E22-BCFF-60074280680B}"/>
                </a:ext>
              </a:extLst>
            </p:cNvPr>
            <p:cNvSpPr txBox="1">
              <a:spLocks/>
            </p:cNvSpPr>
            <p:nvPr/>
          </p:nvSpPr>
          <p:spPr bwMode="gray">
            <a:xfrm>
              <a:off x="923925" y="7825491"/>
              <a:ext cx="1054030"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Surgery</a:t>
              </a:r>
            </a:p>
          </p:txBody>
        </p:sp>
        <p:sp>
          <p:nvSpPr>
            <p:cNvPr id="28" name="Text Placeholder 1">
              <a:extLst>
                <a:ext uri="{FF2B5EF4-FFF2-40B4-BE49-F238E27FC236}">
                  <a16:creationId xmlns:a16="http://schemas.microsoft.com/office/drawing/2014/main" id="{18D88E33-61DA-4756-AB8C-C006B056BEB3}"/>
                </a:ext>
              </a:extLst>
            </p:cNvPr>
            <p:cNvSpPr txBox="1">
              <a:spLocks/>
            </p:cNvSpPr>
            <p:nvPr/>
          </p:nvSpPr>
          <p:spPr bwMode="gray">
            <a:xfrm>
              <a:off x="923925" y="7542521"/>
              <a:ext cx="1054030"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Telemetry</a:t>
              </a:r>
            </a:p>
          </p:txBody>
        </p:sp>
        <p:sp>
          <p:nvSpPr>
            <p:cNvPr id="29" name="Text Placeholder 1">
              <a:extLst>
                <a:ext uri="{FF2B5EF4-FFF2-40B4-BE49-F238E27FC236}">
                  <a16:creationId xmlns:a16="http://schemas.microsoft.com/office/drawing/2014/main" id="{9E630D11-8913-45F5-B71B-F614FF9EBC7E}"/>
                </a:ext>
              </a:extLst>
            </p:cNvPr>
            <p:cNvSpPr txBox="1">
              <a:spLocks/>
            </p:cNvSpPr>
            <p:nvPr/>
          </p:nvSpPr>
          <p:spPr bwMode="gray">
            <a:xfrm>
              <a:off x="923925" y="7166516"/>
              <a:ext cx="1054030"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Administration (non-practicing RN)</a:t>
              </a:r>
            </a:p>
          </p:txBody>
        </p:sp>
        <p:sp>
          <p:nvSpPr>
            <p:cNvPr id="30" name="Text Placeholder 1">
              <a:extLst>
                <a:ext uri="{FF2B5EF4-FFF2-40B4-BE49-F238E27FC236}">
                  <a16:creationId xmlns:a16="http://schemas.microsoft.com/office/drawing/2014/main" id="{6A103BE3-DBCF-4812-8A17-58C351927D99}"/>
                </a:ext>
              </a:extLst>
            </p:cNvPr>
            <p:cNvSpPr txBox="1">
              <a:spLocks/>
            </p:cNvSpPr>
            <p:nvPr/>
          </p:nvSpPr>
          <p:spPr bwMode="gray">
            <a:xfrm>
              <a:off x="923925" y="6932550"/>
              <a:ext cx="1054030"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Critical care/ICU</a:t>
              </a:r>
            </a:p>
          </p:txBody>
        </p:sp>
        <p:sp>
          <p:nvSpPr>
            <p:cNvPr id="31" name="Text Placeholder 1">
              <a:extLst>
                <a:ext uri="{FF2B5EF4-FFF2-40B4-BE49-F238E27FC236}">
                  <a16:creationId xmlns:a16="http://schemas.microsoft.com/office/drawing/2014/main" id="{11EF9EDE-2FF6-4296-80C8-ADE4D6AF8447}"/>
                </a:ext>
              </a:extLst>
            </p:cNvPr>
            <p:cNvSpPr txBox="1">
              <a:spLocks/>
            </p:cNvSpPr>
            <p:nvPr/>
          </p:nvSpPr>
          <p:spPr bwMode="gray">
            <a:xfrm>
              <a:off x="923925" y="6569790"/>
              <a:ext cx="1054030"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General medical/surgical</a:t>
              </a:r>
            </a:p>
          </p:txBody>
        </p:sp>
        <p:sp>
          <p:nvSpPr>
            <p:cNvPr id="34" name="Text Placeholder 1">
              <a:extLst>
                <a:ext uri="{FF2B5EF4-FFF2-40B4-BE49-F238E27FC236}">
                  <a16:creationId xmlns:a16="http://schemas.microsoft.com/office/drawing/2014/main" id="{6AA227BF-BAEA-4444-AB63-F4640C513F8E}"/>
                </a:ext>
              </a:extLst>
            </p:cNvPr>
            <p:cNvSpPr txBox="1">
              <a:spLocks/>
            </p:cNvSpPr>
            <p:nvPr/>
          </p:nvSpPr>
          <p:spPr bwMode="gray">
            <a:xfrm>
              <a:off x="923925" y="6310064"/>
              <a:ext cx="1054030"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Other</a:t>
              </a:r>
            </a:p>
          </p:txBody>
        </p:sp>
      </p:grpSp>
    </p:spTree>
    <p:extLst>
      <p:ext uri="{BB962C8B-B14F-4D97-AF65-F5344CB8AC3E}">
        <p14:creationId xmlns:p14="http://schemas.microsoft.com/office/powerpoint/2010/main" val="306793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A5A7-11D4-4B8B-B72D-DEFB0AE12466}"/>
              </a:ext>
            </a:extLst>
          </p:cNvPr>
          <p:cNvSpPr>
            <a:spLocks noGrp="1"/>
          </p:cNvSpPr>
          <p:nvPr>
            <p:ph type="title"/>
          </p:nvPr>
        </p:nvSpPr>
        <p:spPr>
          <a:xfrm>
            <a:off x="897666" y="877585"/>
            <a:ext cx="6073776" cy="346249"/>
          </a:xfrm>
        </p:spPr>
        <p:txBody>
          <a:bodyPr/>
          <a:lstStyle/>
          <a:p>
            <a:r>
              <a:rPr lang="en-US"/>
              <a:t>Introduction</a:t>
            </a:r>
          </a:p>
        </p:txBody>
      </p:sp>
      <p:sp>
        <p:nvSpPr>
          <p:cNvPr id="3" name="Text Placeholder 2">
            <a:extLst>
              <a:ext uri="{FF2B5EF4-FFF2-40B4-BE49-F238E27FC236}">
                <a16:creationId xmlns:a16="http://schemas.microsoft.com/office/drawing/2014/main" id="{043996F5-8277-453C-AD68-C1BF1EE669A3}"/>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F22B5EB0-1229-41A1-A853-6E7AB8DEE26A}"/>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172D5CF8-B1A4-4F06-802C-11D589D85D7A}"/>
              </a:ext>
            </a:extLst>
          </p:cNvPr>
          <p:cNvSpPr>
            <a:spLocks noGrp="1"/>
          </p:cNvSpPr>
          <p:nvPr>
            <p:ph type="ftr" sz="quarter" idx="3"/>
          </p:nvPr>
        </p:nvSpPr>
        <p:spPr/>
        <p:txBody>
          <a:bodyPr/>
          <a:lstStyle/>
          <a:p>
            <a:r>
              <a:rPr lang="en-US"/>
              <a:t>2022 Clinician Survey Data Book</a:t>
            </a:r>
          </a:p>
        </p:txBody>
      </p:sp>
      <p:grpSp>
        <p:nvGrpSpPr>
          <p:cNvPr id="26" name="Group 25">
            <a:extLst>
              <a:ext uri="{FF2B5EF4-FFF2-40B4-BE49-F238E27FC236}">
                <a16:creationId xmlns:a16="http://schemas.microsoft.com/office/drawing/2014/main" id="{BC189760-CAD6-473B-AD32-F8634D271AE5}"/>
              </a:ext>
            </a:extLst>
          </p:cNvPr>
          <p:cNvGrpSpPr/>
          <p:nvPr/>
        </p:nvGrpSpPr>
        <p:grpSpPr>
          <a:xfrm>
            <a:off x="-134139" y="3273398"/>
            <a:ext cx="8040678" cy="3235359"/>
            <a:chOff x="-134139" y="3280994"/>
            <a:chExt cx="8040678" cy="3235359"/>
          </a:xfrm>
        </p:grpSpPr>
        <p:sp>
          <p:nvSpPr>
            <p:cNvPr id="6" name="Rectangle 5">
              <a:extLst>
                <a:ext uri="{FF2B5EF4-FFF2-40B4-BE49-F238E27FC236}">
                  <a16:creationId xmlns:a16="http://schemas.microsoft.com/office/drawing/2014/main" id="{D8E090B3-814B-4C12-B57A-3071F8C70727}"/>
                </a:ext>
              </a:extLst>
            </p:cNvPr>
            <p:cNvSpPr/>
            <p:nvPr/>
          </p:nvSpPr>
          <p:spPr bwMode="gray">
            <a:xfrm>
              <a:off x="-134139" y="3526067"/>
              <a:ext cx="8040678" cy="2990286"/>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CFD7FD-597B-46C8-BB46-BDDDDDE0B269}"/>
                </a:ext>
              </a:extLst>
            </p:cNvPr>
            <p:cNvSpPr txBox="1"/>
            <p:nvPr/>
          </p:nvSpPr>
          <p:spPr bwMode="gray">
            <a:xfrm>
              <a:off x="897666" y="3280994"/>
              <a:ext cx="981038" cy="169277"/>
            </a:xfrm>
            <a:prstGeom prst="rect">
              <a:avLst/>
            </a:prstGeom>
          </p:spPr>
          <p:txBody>
            <a:bodyPr vert="horz" wrap="none" lIns="0" tIns="0" rIns="0" bIns="0" rtlCol="0">
              <a:spAutoFit/>
            </a:bodyPr>
            <a:lstStyle/>
            <a:p>
              <a:pPr>
                <a:spcBef>
                  <a:spcPts val="600"/>
                </a:spcBef>
                <a:buClr>
                  <a:schemeClr val="accent6"/>
                </a:buClr>
              </a:pPr>
              <a:r>
                <a:rPr lang="en-US" sz="1100" b="1"/>
                <a:t>Demographics</a:t>
              </a:r>
            </a:p>
          </p:txBody>
        </p:sp>
      </p:grpSp>
      <p:sp>
        <p:nvSpPr>
          <p:cNvPr id="8" name="TextBox 7">
            <a:extLst>
              <a:ext uri="{FF2B5EF4-FFF2-40B4-BE49-F238E27FC236}">
                <a16:creationId xmlns:a16="http://schemas.microsoft.com/office/drawing/2014/main" id="{CC9CF8C8-C588-4943-AA0C-7A9353C31CC3}"/>
              </a:ext>
            </a:extLst>
          </p:cNvPr>
          <p:cNvSpPr txBox="1"/>
          <p:nvPr/>
        </p:nvSpPr>
        <p:spPr bwMode="gray">
          <a:xfrm>
            <a:off x="897666" y="1826667"/>
            <a:ext cx="6388100" cy="1263616"/>
          </a:xfrm>
          <a:prstGeom prst="rect">
            <a:avLst/>
          </a:prstGeom>
          <a:noFill/>
        </p:spPr>
        <p:txBody>
          <a:bodyPr wrap="square" lIns="0" tIns="0" rIns="0" bIns="0" rtlCol="0" anchor="t">
            <a:spAutoFit/>
          </a:bodyPr>
          <a:lstStyle/>
          <a:p>
            <a:pPr>
              <a:lnSpc>
                <a:spcPct val="130000"/>
              </a:lnSpc>
              <a:spcBef>
                <a:spcPts val="500"/>
              </a:spcBef>
              <a:buClr>
                <a:schemeClr val="accent6"/>
              </a:buClr>
            </a:pPr>
            <a:r>
              <a:rPr lang="en-US" sz="1100" b="1"/>
              <a:t>The 2022 Clinician Survey </a:t>
            </a:r>
          </a:p>
          <a:p>
            <a:pPr>
              <a:lnSpc>
                <a:spcPct val="130000"/>
              </a:lnSpc>
              <a:spcBef>
                <a:spcPts val="500"/>
              </a:spcBef>
              <a:buClr>
                <a:schemeClr val="accent6"/>
              </a:buClr>
            </a:pPr>
            <a:r>
              <a:rPr lang="en-US" sz="1000">
                <a:cs typeface="Arial"/>
              </a:rPr>
              <a:t>Data from the 2022 Clinician Survey were collected from May 2022 to June 2022. The purpose of the survey was to understand what drives clinicians’ decisions in today’s labor market. The survey looked at topics including why clinicians are considering leaving their roles, what motivates them to change jobs, and what they value most in their work. </a:t>
            </a:r>
            <a:r>
              <a:rPr lang="en-US" sz="1000"/>
              <a:t>This report first provides a series of key findings from the survey. The appendix contains a more detailed set of findings.</a:t>
            </a:r>
            <a:endParaRPr lang="en-US" sz="1000">
              <a:cs typeface="Arial"/>
            </a:endParaRPr>
          </a:p>
        </p:txBody>
      </p:sp>
      <p:sp>
        <p:nvSpPr>
          <p:cNvPr id="9" name="TextBox 8">
            <a:extLst>
              <a:ext uri="{FF2B5EF4-FFF2-40B4-BE49-F238E27FC236}">
                <a16:creationId xmlns:a16="http://schemas.microsoft.com/office/drawing/2014/main" id="{2794494A-7898-4B6F-ABE1-BA92F8D74749}"/>
              </a:ext>
            </a:extLst>
          </p:cNvPr>
          <p:cNvSpPr txBox="1"/>
          <p:nvPr/>
        </p:nvSpPr>
        <p:spPr bwMode="gray">
          <a:xfrm>
            <a:off x="897666" y="3675754"/>
            <a:ext cx="2688236" cy="169277"/>
          </a:xfrm>
          <a:prstGeom prst="rect">
            <a:avLst/>
          </a:prstGeom>
        </p:spPr>
        <p:txBody>
          <a:bodyPr vert="horz" wrap="none" lIns="0" tIns="0" rIns="0" bIns="0" rtlCol="0">
            <a:spAutoFit/>
          </a:bodyPr>
          <a:lstStyle/>
          <a:p>
            <a:pPr>
              <a:spcBef>
                <a:spcPts val="600"/>
              </a:spcBef>
              <a:buClr>
                <a:schemeClr val="accent6"/>
              </a:buClr>
            </a:pPr>
            <a:r>
              <a:rPr lang="en-US" sz="1100" b="1"/>
              <a:t>Number of completed survey responses</a:t>
            </a:r>
          </a:p>
        </p:txBody>
      </p:sp>
      <p:sp>
        <p:nvSpPr>
          <p:cNvPr id="10" name="TextBox 9">
            <a:extLst>
              <a:ext uri="{FF2B5EF4-FFF2-40B4-BE49-F238E27FC236}">
                <a16:creationId xmlns:a16="http://schemas.microsoft.com/office/drawing/2014/main" id="{F3B5F075-D8F6-406B-AE90-FA90BEE80396}"/>
              </a:ext>
            </a:extLst>
          </p:cNvPr>
          <p:cNvSpPr txBox="1"/>
          <p:nvPr/>
        </p:nvSpPr>
        <p:spPr bwMode="gray">
          <a:xfrm>
            <a:off x="897666" y="3920371"/>
            <a:ext cx="1009892" cy="538609"/>
          </a:xfrm>
          <a:prstGeom prst="rect">
            <a:avLst/>
          </a:prstGeom>
        </p:spPr>
        <p:txBody>
          <a:bodyPr vert="horz" wrap="none" lIns="0" tIns="0" rIns="0" bIns="0" rtlCol="0">
            <a:spAutoFit/>
          </a:bodyPr>
          <a:lstStyle/>
          <a:p>
            <a:pPr>
              <a:spcBef>
                <a:spcPts val="600"/>
              </a:spcBef>
              <a:buClr>
                <a:schemeClr val="accent6"/>
              </a:buClr>
            </a:pPr>
            <a:r>
              <a:rPr lang="en-US" sz="3500">
                <a:solidFill>
                  <a:schemeClr val="accent6"/>
                </a:solidFill>
                <a:latin typeface="+mj-lt"/>
              </a:rPr>
              <a:t>1,101</a:t>
            </a:r>
          </a:p>
        </p:txBody>
      </p:sp>
      <p:sp>
        <p:nvSpPr>
          <p:cNvPr id="11" name="TextBox 10">
            <a:extLst>
              <a:ext uri="{FF2B5EF4-FFF2-40B4-BE49-F238E27FC236}">
                <a16:creationId xmlns:a16="http://schemas.microsoft.com/office/drawing/2014/main" id="{9279E9C1-A5E4-4504-B7C9-5BC1073C9FD3}"/>
              </a:ext>
            </a:extLst>
          </p:cNvPr>
          <p:cNvSpPr txBox="1"/>
          <p:nvPr/>
        </p:nvSpPr>
        <p:spPr bwMode="gray">
          <a:xfrm>
            <a:off x="4146810" y="3675754"/>
            <a:ext cx="915314" cy="169277"/>
          </a:xfrm>
          <a:prstGeom prst="rect">
            <a:avLst/>
          </a:prstGeom>
        </p:spPr>
        <p:txBody>
          <a:bodyPr vert="horz" wrap="none" lIns="0" tIns="0" rIns="0" bIns="0" rtlCol="0">
            <a:spAutoFit/>
          </a:bodyPr>
          <a:lstStyle/>
          <a:p>
            <a:pPr algn="ctr">
              <a:spcBef>
                <a:spcPts val="600"/>
              </a:spcBef>
              <a:buClr>
                <a:schemeClr val="accent6"/>
              </a:buClr>
            </a:pPr>
            <a:r>
              <a:rPr lang="en-US" sz="1100" b="1"/>
              <a:t>Clinician type</a:t>
            </a:r>
          </a:p>
        </p:txBody>
      </p:sp>
      <p:sp>
        <p:nvSpPr>
          <p:cNvPr id="12" name="TextBox 11">
            <a:extLst>
              <a:ext uri="{FF2B5EF4-FFF2-40B4-BE49-F238E27FC236}">
                <a16:creationId xmlns:a16="http://schemas.microsoft.com/office/drawing/2014/main" id="{C08AB894-40D5-4036-822A-D764836E1F1E}"/>
              </a:ext>
            </a:extLst>
          </p:cNvPr>
          <p:cNvSpPr txBox="1"/>
          <p:nvPr/>
        </p:nvSpPr>
        <p:spPr bwMode="gray">
          <a:xfrm>
            <a:off x="897666" y="4984126"/>
            <a:ext cx="3039294" cy="169277"/>
          </a:xfrm>
          <a:prstGeom prst="rect">
            <a:avLst/>
          </a:prstGeom>
        </p:spPr>
        <p:txBody>
          <a:bodyPr vert="horz" wrap="none" lIns="0" tIns="0" rIns="0" bIns="0" rtlCol="0">
            <a:spAutoFit/>
          </a:bodyPr>
          <a:lstStyle/>
          <a:p>
            <a:pPr>
              <a:spcBef>
                <a:spcPts val="600"/>
              </a:spcBef>
              <a:buClr>
                <a:schemeClr val="accent6"/>
              </a:buClr>
            </a:pPr>
            <a:r>
              <a:rPr lang="en-US" sz="1100" b="1"/>
              <a:t>US states represented (plus Washington, DC)</a:t>
            </a:r>
          </a:p>
        </p:txBody>
      </p:sp>
      <p:sp>
        <p:nvSpPr>
          <p:cNvPr id="13" name="TextBox 12">
            <a:extLst>
              <a:ext uri="{FF2B5EF4-FFF2-40B4-BE49-F238E27FC236}">
                <a16:creationId xmlns:a16="http://schemas.microsoft.com/office/drawing/2014/main" id="{27CD247E-4944-42B2-B54E-0EC95575F571}"/>
              </a:ext>
            </a:extLst>
          </p:cNvPr>
          <p:cNvSpPr txBox="1"/>
          <p:nvPr/>
        </p:nvSpPr>
        <p:spPr bwMode="gray">
          <a:xfrm>
            <a:off x="897666" y="5228743"/>
            <a:ext cx="448841" cy="538609"/>
          </a:xfrm>
          <a:prstGeom prst="rect">
            <a:avLst/>
          </a:prstGeom>
        </p:spPr>
        <p:txBody>
          <a:bodyPr vert="horz" wrap="none" lIns="0" tIns="0" rIns="0" bIns="0" rtlCol="0">
            <a:spAutoFit/>
          </a:bodyPr>
          <a:lstStyle/>
          <a:p>
            <a:pPr>
              <a:spcBef>
                <a:spcPts val="600"/>
              </a:spcBef>
              <a:buClr>
                <a:schemeClr val="accent6"/>
              </a:buClr>
            </a:pPr>
            <a:r>
              <a:rPr lang="en-US" sz="3500">
                <a:solidFill>
                  <a:schemeClr val="accent6"/>
                </a:solidFill>
                <a:latin typeface="+mj-lt"/>
              </a:rPr>
              <a:t>33</a:t>
            </a:r>
          </a:p>
        </p:txBody>
      </p:sp>
      <p:sp>
        <p:nvSpPr>
          <p:cNvPr id="22" name="TextBox 21">
            <a:extLst>
              <a:ext uri="{FF2B5EF4-FFF2-40B4-BE49-F238E27FC236}">
                <a16:creationId xmlns:a16="http://schemas.microsoft.com/office/drawing/2014/main" id="{1DA86FB4-04AE-4E35-8F09-BB1AB18B6224}"/>
              </a:ext>
            </a:extLst>
          </p:cNvPr>
          <p:cNvSpPr txBox="1"/>
          <p:nvPr/>
        </p:nvSpPr>
        <p:spPr bwMode="gray">
          <a:xfrm>
            <a:off x="5367528" y="3750876"/>
            <a:ext cx="1145237" cy="138499"/>
          </a:xfrm>
          <a:prstGeom prst="rect">
            <a:avLst/>
          </a:prstGeom>
          <a:noFill/>
        </p:spPr>
        <p:txBody>
          <a:bodyPr wrap="square" lIns="0" tIns="0" rIns="0" bIns="0" rtlCol="0">
            <a:spAutoFit/>
          </a:bodyPr>
          <a:lstStyle/>
          <a:p>
            <a:pPr algn="ctr"/>
            <a:r>
              <a:rPr lang="en-US" sz="900" i="1"/>
              <a:t>PA</a:t>
            </a:r>
          </a:p>
        </p:txBody>
      </p:sp>
      <p:sp>
        <p:nvSpPr>
          <p:cNvPr id="23" name="Rectangle 22">
            <a:extLst>
              <a:ext uri="{FF2B5EF4-FFF2-40B4-BE49-F238E27FC236}">
                <a16:creationId xmlns:a16="http://schemas.microsoft.com/office/drawing/2014/main" id="{D7D778BE-6605-4BFD-A47C-766DF46EE876}"/>
              </a:ext>
            </a:extLst>
          </p:cNvPr>
          <p:cNvSpPr/>
          <p:nvPr/>
        </p:nvSpPr>
        <p:spPr>
          <a:xfrm>
            <a:off x="897666" y="6691873"/>
            <a:ext cx="6100034" cy="2212080"/>
          </a:xfrm>
          <a:prstGeom prst="rect">
            <a:avLst/>
          </a:prstGeom>
        </p:spPr>
        <p:txBody>
          <a:bodyPr wrap="square" lIns="0" tIns="0" rIns="0" bIns="0">
            <a:spAutoFit/>
          </a:bodyPr>
          <a:lstStyle/>
          <a:p>
            <a:pPr>
              <a:lnSpc>
                <a:spcPct val="130000"/>
              </a:lnSpc>
              <a:spcBef>
                <a:spcPts val="500"/>
              </a:spcBef>
              <a:buClr>
                <a:schemeClr val="accent6"/>
              </a:buClr>
            </a:pPr>
            <a:r>
              <a:rPr lang="en-US" sz="1100" b="1" dirty="0"/>
              <a:t>Survey methodology</a:t>
            </a:r>
            <a:endParaRPr lang="en-US" sz="1100" dirty="0"/>
          </a:p>
          <a:p>
            <a:pPr>
              <a:lnSpc>
                <a:spcPct val="130000"/>
              </a:lnSpc>
              <a:spcBef>
                <a:spcPts val="500"/>
              </a:spcBef>
              <a:buClr>
                <a:schemeClr val="accent6"/>
              </a:buClr>
            </a:pPr>
            <a:r>
              <a:rPr lang="en-US" sz="1000" dirty="0"/>
              <a:t>The 2022 Clinician Survey was sent to clinical and workforce leaders via email. Leaders were asked to distribute it to their frontline staff. </a:t>
            </a:r>
          </a:p>
          <a:p>
            <a:pPr>
              <a:lnSpc>
                <a:spcPct val="130000"/>
              </a:lnSpc>
              <a:spcBef>
                <a:spcPts val="500"/>
              </a:spcBef>
              <a:buClr>
                <a:schemeClr val="accent6"/>
              </a:buClr>
            </a:pPr>
            <a:r>
              <a:rPr lang="en-US" sz="1100" b="1" dirty="0"/>
              <a:t>Why survey frontline clinicians?</a:t>
            </a:r>
          </a:p>
          <a:p>
            <a:pPr>
              <a:lnSpc>
                <a:spcPct val="130000"/>
              </a:lnSpc>
              <a:spcBef>
                <a:spcPts val="500"/>
              </a:spcBef>
              <a:buClr>
                <a:schemeClr val="accent6"/>
              </a:buClr>
            </a:pPr>
            <a:r>
              <a:rPr lang="en-US" sz="1000" dirty="0">
                <a:cs typeface="Arial"/>
              </a:rPr>
              <a:t>Current market forces are driving a cultural shift around work and employer expectations. Covid-19 accelerated the strain on an already-burnt out frontline workforce, while the labor market at large has seen a shift in power to employees. People’s attitudes towards their jobs and their employers have changed in the last couple of years. Workers expect more from their employers and want to work for employers that value them as people, not just as employees. Leaders need to know what clinicians are thinking and how they are making career decisions in order to recruit and retain the frontline talent they need.</a:t>
            </a:r>
          </a:p>
        </p:txBody>
      </p:sp>
      <p:sp>
        <p:nvSpPr>
          <p:cNvPr id="24" name="Text Placeholder 4">
            <a:extLst>
              <a:ext uri="{FF2B5EF4-FFF2-40B4-BE49-F238E27FC236}">
                <a16:creationId xmlns:a16="http://schemas.microsoft.com/office/drawing/2014/main" id="{44B03B41-2B1B-4D75-BC51-61F3D84176D2}"/>
              </a:ext>
            </a:extLst>
          </p:cNvPr>
          <p:cNvSpPr txBox="1">
            <a:spLocks/>
          </p:cNvSpPr>
          <p:nvPr/>
        </p:nvSpPr>
        <p:spPr bwMode="gray">
          <a:xfrm>
            <a:off x="457200" y="9064675"/>
            <a:ext cx="3429000" cy="487313"/>
          </a:xfrm>
          <a:prstGeom prst="rect">
            <a:avLst/>
          </a:prstGeom>
        </p:spPr>
        <p:txBody>
          <a:bodyPr vert="horz" wrap="square" lIns="0" tIns="0" rIns="0" bIns="0" rtlCol="0" anchor="b" anchorCtr="0">
            <a:spAutoFit/>
          </a:bodyPr>
          <a:lstStyle>
            <a:lvl1pPr marL="91440" indent="-91440" algn="l" defTabSz="1018879" rtl="0" eaLnBrk="1" latinLnBrk="0" hangingPunct="1">
              <a:lnSpc>
                <a:spcPct val="100000"/>
              </a:lnSpc>
              <a:spcBef>
                <a:spcPts val="100"/>
              </a:spcBef>
              <a:buClr>
                <a:schemeClr val="accent2"/>
              </a:buClr>
              <a:buFont typeface="+mj-lt"/>
              <a:buAutoNum type="arabicPeriod"/>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000" kern="1200" baseline="0">
                <a:solidFill>
                  <a:schemeClr val="tx1"/>
                </a:solidFill>
                <a:latin typeface="+mn-lt"/>
                <a:ea typeface="+mn-ea"/>
                <a:cs typeface="+mn-cs"/>
              </a:defRPr>
            </a:lvl9pPr>
          </a:lstStyle>
          <a:p>
            <a:r>
              <a:rPr lang="en-US"/>
              <a:t>Allied health professionals includes diagnostic medical sonographers, dietitians, medical technologists, occupational therapists, physical therapists, radiographers, respiratory therapists, and speech language pathologists.</a:t>
            </a:r>
          </a:p>
          <a:p>
            <a:r>
              <a:rPr lang="en-US"/>
              <a:t>APRN includes Nurse Practitioners, Certified Nurse-Midwives, Clinical Nurse Specialists, and Certified Registered Nurse Anesthetists.</a:t>
            </a:r>
          </a:p>
          <a:p>
            <a:r>
              <a:rPr lang="en-US"/>
              <a:t>Other clinician types includes licensed clinical social workers, pharmacists, transport, administration, case mangers, IT, patient care coordinators, patient service representatives, receptionists, and executives. </a:t>
            </a:r>
          </a:p>
        </p:txBody>
      </p:sp>
      <p:graphicFrame>
        <p:nvGraphicFramePr>
          <p:cNvPr id="14" name="Chart 13">
            <a:extLst>
              <a:ext uri="{FF2B5EF4-FFF2-40B4-BE49-F238E27FC236}">
                <a16:creationId xmlns:a16="http://schemas.microsoft.com/office/drawing/2014/main" id="{1AE7A2B3-F7B1-4808-A006-41A06A8947AF}"/>
              </a:ext>
            </a:extLst>
          </p:cNvPr>
          <p:cNvGraphicFramePr/>
          <p:nvPr>
            <p:extLst>
              <p:ext uri="{D42A27DB-BD31-4B8C-83A1-F6EECF244321}">
                <p14:modId xmlns:p14="http://schemas.microsoft.com/office/powerpoint/2010/main" val="560857530"/>
              </p:ext>
            </p:extLst>
          </p:nvPr>
        </p:nvGraphicFramePr>
        <p:xfrm>
          <a:off x="4202804" y="3907357"/>
          <a:ext cx="3524397" cy="2472286"/>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1FC6DACD-0B2A-4695-9E72-D0FDAC9EE070}"/>
              </a:ext>
            </a:extLst>
          </p:cNvPr>
          <p:cNvSpPr txBox="1"/>
          <p:nvPr/>
        </p:nvSpPr>
        <p:spPr bwMode="gray">
          <a:xfrm>
            <a:off x="6405195" y="4177994"/>
            <a:ext cx="1145237" cy="138499"/>
          </a:xfrm>
          <a:prstGeom prst="rect">
            <a:avLst/>
          </a:prstGeom>
          <a:noFill/>
        </p:spPr>
        <p:txBody>
          <a:bodyPr wrap="square" lIns="0" tIns="0" rIns="0" bIns="0" rtlCol="0">
            <a:spAutoFit/>
          </a:bodyPr>
          <a:lstStyle/>
          <a:p>
            <a:pPr algn="ctr"/>
            <a:r>
              <a:rPr lang="en-US" sz="900" i="1"/>
              <a:t>RN</a:t>
            </a:r>
          </a:p>
        </p:txBody>
      </p:sp>
      <p:sp>
        <p:nvSpPr>
          <p:cNvPr id="16" name="TextBox 15">
            <a:extLst>
              <a:ext uri="{FF2B5EF4-FFF2-40B4-BE49-F238E27FC236}">
                <a16:creationId xmlns:a16="http://schemas.microsoft.com/office/drawing/2014/main" id="{5297ACF8-9239-444B-BC2A-FA2ECF0A39C5}"/>
              </a:ext>
            </a:extLst>
          </p:cNvPr>
          <p:cNvSpPr txBox="1"/>
          <p:nvPr/>
        </p:nvSpPr>
        <p:spPr bwMode="gray">
          <a:xfrm>
            <a:off x="6291375" y="5983639"/>
            <a:ext cx="1145237" cy="138499"/>
          </a:xfrm>
          <a:prstGeom prst="rect">
            <a:avLst/>
          </a:prstGeom>
          <a:noFill/>
        </p:spPr>
        <p:txBody>
          <a:bodyPr wrap="square" lIns="0" tIns="0" rIns="0" bIns="0" rtlCol="0">
            <a:spAutoFit/>
          </a:bodyPr>
          <a:lstStyle/>
          <a:p>
            <a:pPr algn="ctr"/>
            <a:r>
              <a:rPr lang="en-US" sz="900" i="1"/>
              <a:t>Other</a:t>
            </a:r>
            <a:r>
              <a:rPr lang="en-US" sz="900" i="1" baseline="30000"/>
              <a:t>3</a:t>
            </a:r>
            <a:endParaRPr lang="en-US" sz="900" i="1"/>
          </a:p>
        </p:txBody>
      </p:sp>
      <p:sp>
        <p:nvSpPr>
          <p:cNvPr id="17" name="TextBox 16">
            <a:extLst>
              <a:ext uri="{FF2B5EF4-FFF2-40B4-BE49-F238E27FC236}">
                <a16:creationId xmlns:a16="http://schemas.microsoft.com/office/drawing/2014/main" id="{60750DEA-5BDD-4B0E-9284-4CAD9B2DA14B}"/>
              </a:ext>
            </a:extLst>
          </p:cNvPr>
          <p:cNvSpPr txBox="1"/>
          <p:nvPr/>
        </p:nvSpPr>
        <p:spPr bwMode="gray">
          <a:xfrm>
            <a:off x="4885246" y="6220786"/>
            <a:ext cx="1145237" cy="138499"/>
          </a:xfrm>
          <a:prstGeom prst="rect">
            <a:avLst/>
          </a:prstGeom>
          <a:noFill/>
        </p:spPr>
        <p:txBody>
          <a:bodyPr wrap="square" lIns="0" tIns="0" rIns="0" bIns="0" rtlCol="0">
            <a:spAutoFit/>
          </a:bodyPr>
          <a:lstStyle/>
          <a:p>
            <a:pPr algn="ctr"/>
            <a:r>
              <a:rPr lang="en-US" sz="900" i="1"/>
              <a:t>MA</a:t>
            </a:r>
          </a:p>
        </p:txBody>
      </p:sp>
      <p:sp>
        <p:nvSpPr>
          <p:cNvPr id="18" name="TextBox 17">
            <a:extLst>
              <a:ext uri="{FF2B5EF4-FFF2-40B4-BE49-F238E27FC236}">
                <a16:creationId xmlns:a16="http://schemas.microsoft.com/office/drawing/2014/main" id="{546175BC-0811-47AA-ABD8-535B3912AD17}"/>
              </a:ext>
            </a:extLst>
          </p:cNvPr>
          <p:cNvSpPr txBox="1"/>
          <p:nvPr/>
        </p:nvSpPr>
        <p:spPr bwMode="gray">
          <a:xfrm>
            <a:off x="3896065" y="5657935"/>
            <a:ext cx="1145237" cy="276999"/>
          </a:xfrm>
          <a:prstGeom prst="rect">
            <a:avLst/>
          </a:prstGeom>
          <a:noFill/>
        </p:spPr>
        <p:txBody>
          <a:bodyPr wrap="square" lIns="0" tIns="0" rIns="0" bIns="0" rtlCol="0">
            <a:spAutoFit/>
          </a:bodyPr>
          <a:lstStyle/>
          <a:p>
            <a:pPr algn="ctr"/>
            <a:r>
              <a:rPr lang="en-US" sz="900" i="1"/>
              <a:t>Allied health professional</a:t>
            </a:r>
            <a:r>
              <a:rPr lang="en-US" sz="900" i="1" baseline="30000"/>
              <a:t>1</a:t>
            </a:r>
            <a:endParaRPr lang="en-US" sz="900" i="1"/>
          </a:p>
        </p:txBody>
      </p:sp>
      <p:sp>
        <p:nvSpPr>
          <p:cNvPr id="19" name="TextBox 18">
            <a:extLst>
              <a:ext uri="{FF2B5EF4-FFF2-40B4-BE49-F238E27FC236}">
                <a16:creationId xmlns:a16="http://schemas.microsoft.com/office/drawing/2014/main" id="{BC37E46E-D833-44F4-A4B9-BB4C93646E7D}"/>
              </a:ext>
            </a:extLst>
          </p:cNvPr>
          <p:cNvSpPr txBox="1"/>
          <p:nvPr/>
        </p:nvSpPr>
        <p:spPr bwMode="gray">
          <a:xfrm>
            <a:off x="3866935" y="4983085"/>
            <a:ext cx="1145237" cy="138499"/>
          </a:xfrm>
          <a:prstGeom prst="rect">
            <a:avLst/>
          </a:prstGeom>
          <a:noFill/>
        </p:spPr>
        <p:txBody>
          <a:bodyPr wrap="square" lIns="0" tIns="0" rIns="0" bIns="0" rtlCol="0">
            <a:spAutoFit/>
          </a:bodyPr>
          <a:lstStyle/>
          <a:p>
            <a:pPr algn="ctr"/>
            <a:r>
              <a:rPr lang="en-US" sz="900" i="1"/>
              <a:t>Physician</a:t>
            </a:r>
          </a:p>
        </p:txBody>
      </p:sp>
      <p:sp>
        <p:nvSpPr>
          <p:cNvPr id="20" name="TextBox 19">
            <a:extLst>
              <a:ext uri="{FF2B5EF4-FFF2-40B4-BE49-F238E27FC236}">
                <a16:creationId xmlns:a16="http://schemas.microsoft.com/office/drawing/2014/main" id="{B6A76D07-29E7-4A77-9375-E55DCA2615DC}"/>
              </a:ext>
            </a:extLst>
          </p:cNvPr>
          <p:cNvSpPr txBox="1"/>
          <p:nvPr/>
        </p:nvSpPr>
        <p:spPr bwMode="gray">
          <a:xfrm>
            <a:off x="4212348" y="4340369"/>
            <a:ext cx="1145237" cy="138499"/>
          </a:xfrm>
          <a:prstGeom prst="rect">
            <a:avLst/>
          </a:prstGeom>
          <a:noFill/>
        </p:spPr>
        <p:txBody>
          <a:bodyPr wrap="square" lIns="0" tIns="0" rIns="0" bIns="0" rtlCol="0">
            <a:spAutoFit/>
          </a:bodyPr>
          <a:lstStyle/>
          <a:p>
            <a:pPr algn="ctr"/>
            <a:r>
              <a:rPr lang="en-US" sz="900" i="1"/>
              <a:t>APRN</a:t>
            </a:r>
            <a:r>
              <a:rPr lang="en-US" sz="900" i="1" baseline="30000"/>
              <a:t>2</a:t>
            </a:r>
          </a:p>
        </p:txBody>
      </p:sp>
      <p:sp>
        <p:nvSpPr>
          <p:cNvPr id="21" name="TextBox 20">
            <a:extLst>
              <a:ext uri="{FF2B5EF4-FFF2-40B4-BE49-F238E27FC236}">
                <a16:creationId xmlns:a16="http://schemas.microsoft.com/office/drawing/2014/main" id="{940BDB48-B3FD-46E2-BDD4-BA30770CADE9}"/>
              </a:ext>
            </a:extLst>
          </p:cNvPr>
          <p:cNvSpPr txBox="1"/>
          <p:nvPr/>
        </p:nvSpPr>
        <p:spPr bwMode="gray">
          <a:xfrm>
            <a:off x="4582503" y="4016449"/>
            <a:ext cx="1145237" cy="138499"/>
          </a:xfrm>
          <a:prstGeom prst="rect">
            <a:avLst/>
          </a:prstGeom>
          <a:noFill/>
        </p:spPr>
        <p:txBody>
          <a:bodyPr wrap="square" lIns="0" tIns="0" rIns="0" bIns="0" rtlCol="0">
            <a:spAutoFit/>
          </a:bodyPr>
          <a:lstStyle/>
          <a:p>
            <a:pPr algn="ctr"/>
            <a:r>
              <a:rPr lang="en-US" sz="900" i="1"/>
              <a:t>CNA</a:t>
            </a:r>
          </a:p>
        </p:txBody>
      </p:sp>
      <p:sp>
        <p:nvSpPr>
          <p:cNvPr id="25" name="TextBox 24">
            <a:extLst>
              <a:ext uri="{FF2B5EF4-FFF2-40B4-BE49-F238E27FC236}">
                <a16:creationId xmlns:a16="http://schemas.microsoft.com/office/drawing/2014/main" id="{01E9E824-ECBC-4067-AB34-C71FCE0D148B}"/>
              </a:ext>
            </a:extLst>
          </p:cNvPr>
          <p:cNvSpPr txBox="1"/>
          <p:nvPr/>
        </p:nvSpPr>
        <p:spPr bwMode="gray">
          <a:xfrm>
            <a:off x="5009615" y="3891992"/>
            <a:ext cx="1145237" cy="138499"/>
          </a:xfrm>
          <a:prstGeom prst="rect">
            <a:avLst/>
          </a:prstGeom>
          <a:noFill/>
        </p:spPr>
        <p:txBody>
          <a:bodyPr wrap="square" lIns="0" tIns="0" rIns="0" bIns="0" rtlCol="0">
            <a:spAutoFit/>
          </a:bodyPr>
          <a:lstStyle/>
          <a:p>
            <a:pPr algn="ctr"/>
            <a:r>
              <a:rPr lang="en-US" sz="900" i="1"/>
              <a:t>LPN</a:t>
            </a:r>
          </a:p>
        </p:txBody>
      </p:sp>
    </p:spTree>
    <p:extLst>
      <p:ext uri="{BB962C8B-B14F-4D97-AF65-F5344CB8AC3E}">
        <p14:creationId xmlns:p14="http://schemas.microsoft.com/office/powerpoint/2010/main" val="497851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E486-A30E-451A-93F7-1A86BE82258A}"/>
              </a:ext>
            </a:extLst>
          </p:cNvPr>
          <p:cNvSpPr>
            <a:spLocks noGrp="1"/>
          </p:cNvSpPr>
          <p:nvPr>
            <p:ph type="title"/>
          </p:nvPr>
        </p:nvSpPr>
        <p:spPr/>
        <p:txBody>
          <a:bodyPr/>
          <a:lstStyle/>
          <a:p>
            <a:r>
              <a:rPr lang="en-US"/>
              <a:t>Demographics</a:t>
            </a:r>
          </a:p>
        </p:txBody>
      </p:sp>
      <p:sp>
        <p:nvSpPr>
          <p:cNvPr id="4" name="Text Placeholder 3">
            <a:extLst>
              <a:ext uri="{FF2B5EF4-FFF2-40B4-BE49-F238E27FC236}">
                <a16:creationId xmlns:a16="http://schemas.microsoft.com/office/drawing/2014/main" id="{5C2D46A1-CE43-4F6F-AC7A-67F781611F0F}"/>
              </a:ext>
            </a:extLst>
          </p:cNvPr>
          <p:cNvSpPr>
            <a:spLocks noGrp="1"/>
          </p:cNvSpPr>
          <p:nvPr>
            <p:ph type="body" sz="quarter" idx="28"/>
          </p:nvPr>
        </p:nvSpPr>
        <p:spPr>
          <a:xfrm>
            <a:off x="457201" y="9398100"/>
            <a:ext cx="2615184" cy="153888"/>
          </a:xfrm>
        </p:spPr>
        <p:txBody>
          <a:bodyPr/>
          <a:lstStyle/>
          <a:p>
            <a:endParaRPr lang="en-US"/>
          </a:p>
        </p:txBody>
      </p:sp>
      <p:sp>
        <p:nvSpPr>
          <p:cNvPr id="5" name="Footer Placeholder 4">
            <a:extLst>
              <a:ext uri="{FF2B5EF4-FFF2-40B4-BE49-F238E27FC236}">
                <a16:creationId xmlns:a16="http://schemas.microsoft.com/office/drawing/2014/main" id="{3D27F550-ACCB-4293-BEFB-1E010CBB2778}"/>
              </a:ext>
            </a:extLst>
          </p:cNvPr>
          <p:cNvSpPr>
            <a:spLocks noGrp="1"/>
          </p:cNvSpPr>
          <p:nvPr>
            <p:ph type="ftr" sz="quarter" idx="3"/>
          </p:nvPr>
        </p:nvSpPr>
        <p:spPr>
          <a:xfrm>
            <a:off x="5806776" y="273187"/>
            <a:ext cx="1508425" cy="110800"/>
          </a:xfrm>
        </p:spPr>
        <p:txBody>
          <a:bodyPr/>
          <a:lstStyle/>
          <a:p>
            <a:r>
              <a:rPr lang="en-US"/>
              <a:t>2022 Clinician Survey Data Book</a:t>
            </a:r>
          </a:p>
        </p:txBody>
      </p:sp>
      <p:grpSp>
        <p:nvGrpSpPr>
          <p:cNvPr id="8" name="Group 7">
            <a:extLst>
              <a:ext uri="{FF2B5EF4-FFF2-40B4-BE49-F238E27FC236}">
                <a16:creationId xmlns:a16="http://schemas.microsoft.com/office/drawing/2014/main" id="{5290DF45-D012-42AE-B968-835A53B8C988}"/>
              </a:ext>
            </a:extLst>
          </p:cNvPr>
          <p:cNvGrpSpPr/>
          <p:nvPr/>
        </p:nvGrpSpPr>
        <p:grpSpPr>
          <a:xfrm>
            <a:off x="0" y="1574730"/>
            <a:ext cx="8092440" cy="512064"/>
            <a:chOff x="0" y="1574730"/>
            <a:chExt cx="8092440" cy="512064"/>
          </a:xfrm>
        </p:grpSpPr>
        <p:sp>
          <p:nvSpPr>
            <p:cNvPr id="33" name="Rectangle 32">
              <a:extLst>
                <a:ext uri="{FF2B5EF4-FFF2-40B4-BE49-F238E27FC236}">
                  <a16:creationId xmlns:a16="http://schemas.microsoft.com/office/drawing/2014/main" id="{C58BCCCF-4FE9-4A7C-A6AE-234FF53BE80E}"/>
                </a:ext>
              </a:extLst>
            </p:cNvPr>
            <p:cNvSpPr/>
            <p:nvPr/>
          </p:nvSpPr>
          <p:spPr bwMode="gray">
            <a:xfrm>
              <a:off x="0" y="1574730"/>
              <a:ext cx="8092440" cy="51206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C39F331-D378-4ADD-A807-477A187135E8}"/>
                </a:ext>
              </a:extLst>
            </p:cNvPr>
            <p:cNvSpPr txBox="1"/>
            <p:nvPr/>
          </p:nvSpPr>
          <p:spPr bwMode="gray">
            <a:xfrm>
              <a:off x="932247" y="1663217"/>
              <a:ext cx="5540840" cy="338554"/>
            </a:xfrm>
            <a:prstGeom prst="rect">
              <a:avLst/>
            </a:prstGeom>
            <a:noFill/>
          </p:spPr>
          <p:txBody>
            <a:bodyPr wrap="square" lIns="0" tIns="0" rIns="0" bIns="0" rtlCol="0">
              <a:spAutoFit/>
            </a:bodyPr>
            <a:lstStyle/>
            <a:p>
              <a:r>
                <a:rPr lang="en-US" sz="1100" b="1"/>
                <a:t>15. For clinicians who indicated they were physicians: which of the following best describes your area/specialty of employment?</a:t>
              </a:r>
            </a:p>
          </p:txBody>
        </p:sp>
      </p:grpSp>
      <p:grpSp>
        <p:nvGrpSpPr>
          <p:cNvPr id="9" name="Group 8">
            <a:extLst>
              <a:ext uri="{FF2B5EF4-FFF2-40B4-BE49-F238E27FC236}">
                <a16:creationId xmlns:a16="http://schemas.microsoft.com/office/drawing/2014/main" id="{57F475EA-148D-4E84-8BF8-DC8FB85A09A6}"/>
              </a:ext>
            </a:extLst>
          </p:cNvPr>
          <p:cNvGrpSpPr/>
          <p:nvPr/>
        </p:nvGrpSpPr>
        <p:grpSpPr>
          <a:xfrm>
            <a:off x="-84179" y="5417350"/>
            <a:ext cx="8089900" cy="512064"/>
            <a:chOff x="-84179" y="5417350"/>
            <a:chExt cx="8089900" cy="512064"/>
          </a:xfrm>
        </p:grpSpPr>
        <p:sp>
          <p:nvSpPr>
            <p:cNvPr id="35" name="Rectangle 34">
              <a:extLst>
                <a:ext uri="{FF2B5EF4-FFF2-40B4-BE49-F238E27FC236}">
                  <a16:creationId xmlns:a16="http://schemas.microsoft.com/office/drawing/2014/main" id="{688FB577-F2C0-4996-8153-E79CE067C142}"/>
                </a:ext>
              </a:extLst>
            </p:cNvPr>
            <p:cNvSpPr/>
            <p:nvPr/>
          </p:nvSpPr>
          <p:spPr bwMode="gray">
            <a:xfrm>
              <a:off x="-84179" y="5417350"/>
              <a:ext cx="8089900" cy="51206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B80FC38-2B9E-4D7C-AF4E-8A83FABDC7F4}"/>
                </a:ext>
              </a:extLst>
            </p:cNvPr>
            <p:cNvSpPr txBox="1"/>
            <p:nvPr/>
          </p:nvSpPr>
          <p:spPr bwMode="gray">
            <a:xfrm>
              <a:off x="932246" y="5588744"/>
              <a:ext cx="6266180" cy="169277"/>
            </a:xfrm>
            <a:prstGeom prst="rect">
              <a:avLst/>
            </a:prstGeom>
            <a:noFill/>
          </p:spPr>
          <p:txBody>
            <a:bodyPr wrap="square" lIns="0" tIns="0" rIns="0" bIns="0" rtlCol="0">
              <a:spAutoFit/>
            </a:bodyPr>
            <a:lstStyle/>
            <a:p>
              <a:pPr>
                <a:defRPr sz="1080" b="1" i="0" u="none" strike="noStrike" kern="1200" baseline="0">
                  <a:solidFill>
                    <a:srgbClr val="323E48"/>
                  </a:solidFill>
                  <a:latin typeface="+mn-lt"/>
                  <a:ea typeface="+mn-ea"/>
                  <a:cs typeface="+mn-cs"/>
                </a:defRPr>
              </a:pPr>
              <a:r>
                <a:rPr lang="en-US" sz="1100"/>
                <a:t>16.</a:t>
              </a:r>
              <a:r>
                <a:rPr lang="en-US" sz="1100" b="1"/>
                <a:t> For clinicians who indicated they were physicians:</a:t>
              </a:r>
              <a:r>
                <a:rPr lang="en-US" sz="1100"/>
                <a:t> in what type of practice do you work?</a:t>
              </a:r>
            </a:p>
          </p:txBody>
        </p:sp>
      </p:grpSp>
      <p:sp>
        <p:nvSpPr>
          <p:cNvPr id="37" name="Text Placeholder 1">
            <a:extLst>
              <a:ext uri="{FF2B5EF4-FFF2-40B4-BE49-F238E27FC236}">
                <a16:creationId xmlns:a16="http://schemas.microsoft.com/office/drawing/2014/main" id="{F59F928C-ECD4-4F9B-947A-6D575DBD09F1}"/>
              </a:ext>
            </a:extLst>
          </p:cNvPr>
          <p:cNvSpPr txBox="1">
            <a:spLocks/>
          </p:cNvSpPr>
          <p:nvPr/>
        </p:nvSpPr>
        <p:spPr bwMode="gray">
          <a:xfrm>
            <a:off x="923925" y="2090704"/>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n=123</a:t>
            </a:r>
          </a:p>
        </p:txBody>
      </p:sp>
      <p:sp>
        <p:nvSpPr>
          <p:cNvPr id="39" name="Text Placeholder 1">
            <a:extLst>
              <a:ext uri="{FF2B5EF4-FFF2-40B4-BE49-F238E27FC236}">
                <a16:creationId xmlns:a16="http://schemas.microsoft.com/office/drawing/2014/main" id="{883DE84B-7715-4CB2-B476-110AE4EF8848}"/>
              </a:ext>
            </a:extLst>
          </p:cNvPr>
          <p:cNvSpPr txBox="1">
            <a:spLocks/>
          </p:cNvSpPr>
          <p:nvPr/>
        </p:nvSpPr>
        <p:spPr bwMode="gray">
          <a:xfrm>
            <a:off x="923925" y="5950504"/>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n=123</a:t>
            </a:r>
          </a:p>
        </p:txBody>
      </p:sp>
      <p:sp>
        <p:nvSpPr>
          <p:cNvPr id="40" name="Text Placeholder 3">
            <a:extLst>
              <a:ext uri="{FF2B5EF4-FFF2-40B4-BE49-F238E27FC236}">
                <a16:creationId xmlns:a16="http://schemas.microsoft.com/office/drawing/2014/main" id="{92D35A39-0710-4998-B9AF-38C8F7328A97}"/>
              </a:ext>
            </a:extLst>
          </p:cNvPr>
          <p:cNvSpPr>
            <a:spLocks noGrp="1"/>
          </p:cNvSpPr>
          <p:nvPr>
            <p:ph type="body" sz="quarter" idx="27"/>
          </p:nvPr>
        </p:nvSpPr>
        <p:spPr>
          <a:xfrm>
            <a:off x="5584310" y="9385300"/>
            <a:ext cx="1972190" cy="153988"/>
          </a:xfrm>
        </p:spPr>
        <p:txBody>
          <a:bodyPr/>
          <a:lstStyle/>
          <a:p>
            <a:r>
              <a:rPr lang="en-US" dirty="0"/>
              <a:t>Source: Advisory Board 2022 Clinician Survey and analysis.</a:t>
            </a:r>
          </a:p>
        </p:txBody>
      </p:sp>
      <p:sp>
        <p:nvSpPr>
          <p:cNvPr id="71" name="TextBox 70">
            <a:extLst>
              <a:ext uri="{FF2B5EF4-FFF2-40B4-BE49-F238E27FC236}">
                <a16:creationId xmlns:a16="http://schemas.microsoft.com/office/drawing/2014/main" id="{2CA2A3DC-70BA-422D-B578-F3D74305B71B}"/>
              </a:ext>
            </a:extLst>
          </p:cNvPr>
          <p:cNvSpPr txBox="1"/>
          <p:nvPr/>
        </p:nvSpPr>
        <p:spPr bwMode="gray">
          <a:xfrm>
            <a:off x="42907" y="7173003"/>
            <a:ext cx="5444911" cy="276224"/>
          </a:xfrm>
          <a:prstGeom prst="rect">
            <a:avLst/>
          </a:prstGeom>
          <a:noFill/>
        </p:spPr>
        <p:txBody>
          <a:bodyPr wrap="square" lIns="0" tIns="0" rIns="0" bIns="0" rtlCol="0">
            <a:spAutoFit/>
          </a:bodyPr>
          <a:lstStyle/>
          <a:p>
            <a:endParaRPr lang="en-US" sz="1600" b="1"/>
          </a:p>
        </p:txBody>
      </p:sp>
      <p:grpSp>
        <p:nvGrpSpPr>
          <p:cNvPr id="3" name="Group 2">
            <a:extLst>
              <a:ext uri="{FF2B5EF4-FFF2-40B4-BE49-F238E27FC236}">
                <a16:creationId xmlns:a16="http://schemas.microsoft.com/office/drawing/2014/main" id="{6F6CB5AB-EB6D-45A6-8E6D-67B877782694}"/>
              </a:ext>
            </a:extLst>
          </p:cNvPr>
          <p:cNvGrpSpPr/>
          <p:nvPr/>
        </p:nvGrpSpPr>
        <p:grpSpPr>
          <a:xfrm>
            <a:off x="1703949" y="6243884"/>
            <a:ext cx="4625156" cy="2891969"/>
            <a:chOff x="1664498" y="6674062"/>
            <a:chExt cx="4625156" cy="2891969"/>
          </a:xfrm>
        </p:grpSpPr>
        <p:grpSp>
          <p:nvGrpSpPr>
            <p:cNvPr id="38" name="Group 37">
              <a:extLst>
                <a:ext uri="{FF2B5EF4-FFF2-40B4-BE49-F238E27FC236}">
                  <a16:creationId xmlns:a16="http://schemas.microsoft.com/office/drawing/2014/main" id="{1D2D4C57-1F10-4EFE-91CF-9F54CEA238D8}"/>
                </a:ext>
              </a:extLst>
            </p:cNvPr>
            <p:cNvGrpSpPr/>
            <p:nvPr/>
          </p:nvGrpSpPr>
          <p:grpSpPr>
            <a:xfrm>
              <a:off x="1664498" y="6674062"/>
              <a:ext cx="4142279" cy="2891969"/>
              <a:chOff x="1702586" y="4230471"/>
              <a:chExt cx="4149621" cy="3057973"/>
            </a:xfrm>
          </p:grpSpPr>
          <p:graphicFrame>
            <p:nvGraphicFramePr>
              <p:cNvPr id="45" name="Chart 44">
                <a:extLst>
                  <a:ext uri="{FF2B5EF4-FFF2-40B4-BE49-F238E27FC236}">
                    <a16:creationId xmlns:a16="http://schemas.microsoft.com/office/drawing/2014/main" id="{9F6A7CB8-DD4B-4848-977E-7EF0EDA29FAC}"/>
                  </a:ext>
                </a:extLst>
              </p:cNvPr>
              <p:cNvGraphicFramePr/>
              <p:nvPr>
                <p:extLst>
                  <p:ext uri="{D42A27DB-BD31-4B8C-83A1-F6EECF244321}">
                    <p14:modId xmlns:p14="http://schemas.microsoft.com/office/powerpoint/2010/main" val="1128942337"/>
                  </p:ext>
                </p:extLst>
              </p:nvPr>
            </p:nvGraphicFramePr>
            <p:xfrm>
              <a:off x="2219848" y="4230471"/>
              <a:ext cx="3632359" cy="3057973"/>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 Placeholder 1">
                <a:extLst>
                  <a:ext uri="{FF2B5EF4-FFF2-40B4-BE49-F238E27FC236}">
                    <a16:creationId xmlns:a16="http://schemas.microsoft.com/office/drawing/2014/main" id="{8B068FB9-5E9D-41E6-A2B6-840E5DA97CFC}"/>
                  </a:ext>
                </a:extLst>
              </p:cNvPr>
              <p:cNvSpPr txBox="1">
                <a:spLocks/>
              </p:cNvSpPr>
              <p:nvPr/>
            </p:nvSpPr>
            <p:spPr bwMode="gray">
              <a:xfrm>
                <a:off x="1702586" y="5976821"/>
                <a:ext cx="1238309" cy="14644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Multispecialty group</a:t>
                </a:r>
              </a:p>
            </p:txBody>
          </p:sp>
          <p:sp>
            <p:nvSpPr>
              <p:cNvPr id="47" name="Text Placeholder 1">
                <a:extLst>
                  <a:ext uri="{FF2B5EF4-FFF2-40B4-BE49-F238E27FC236}">
                    <a16:creationId xmlns:a16="http://schemas.microsoft.com/office/drawing/2014/main" id="{4590571C-0E34-4021-B389-2B1EDD9DBAAA}"/>
                  </a:ext>
                </a:extLst>
              </p:cNvPr>
              <p:cNvSpPr txBox="1">
                <a:spLocks/>
              </p:cNvSpPr>
              <p:nvPr/>
            </p:nvSpPr>
            <p:spPr bwMode="gray">
              <a:xfrm>
                <a:off x="3073447" y="4391085"/>
                <a:ext cx="1238309" cy="162714"/>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Other</a:t>
                </a:r>
              </a:p>
            </p:txBody>
          </p:sp>
        </p:grpSp>
        <p:sp>
          <p:nvSpPr>
            <p:cNvPr id="48" name="Text Placeholder 1">
              <a:extLst>
                <a:ext uri="{FF2B5EF4-FFF2-40B4-BE49-F238E27FC236}">
                  <a16:creationId xmlns:a16="http://schemas.microsoft.com/office/drawing/2014/main" id="{5B4873DE-6AB2-4B3E-AE1D-A493FEF96FED}"/>
                </a:ext>
              </a:extLst>
            </p:cNvPr>
            <p:cNvSpPr txBox="1">
              <a:spLocks/>
            </p:cNvSpPr>
            <p:nvPr/>
          </p:nvSpPr>
          <p:spPr bwMode="gray">
            <a:xfrm>
              <a:off x="2502222" y="7008861"/>
              <a:ext cx="879303"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en-US" sz="900" i="1"/>
                <a:t>Solo practice</a:t>
              </a:r>
              <a:endParaRPr lang="pt-BR" sz="900" i="1"/>
            </a:p>
          </p:txBody>
        </p:sp>
        <p:sp>
          <p:nvSpPr>
            <p:cNvPr id="49" name="Text Placeholder 1">
              <a:extLst>
                <a:ext uri="{FF2B5EF4-FFF2-40B4-BE49-F238E27FC236}">
                  <a16:creationId xmlns:a16="http://schemas.microsoft.com/office/drawing/2014/main" id="{746B78E6-D9E4-42F3-A924-42352E525A99}"/>
                </a:ext>
              </a:extLst>
            </p:cNvPr>
            <p:cNvSpPr txBox="1">
              <a:spLocks/>
            </p:cNvSpPr>
            <p:nvPr/>
          </p:nvSpPr>
          <p:spPr bwMode="gray">
            <a:xfrm>
              <a:off x="5108749" y="8075227"/>
              <a:ext cx="1180905"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en-US" sz="900" b="0" i="1">
                  <a:effectLst/>
                </a:rPr>
                <a:t>Single specialty group</a:t>
              </a:r>
              <a:endParaRPr lang="pt-BR" sz="900" i="1"/>
            </a:p>
          </p:txBody>
        </p:sp>
      </p:grpSp>
      <p:grpSp>
        <p:nvGrpSpPr>
          <p:cNvPr id="32" name="Group 31">
            <a:extLst>
              <a:ext uri="{FF2B5EF4-FFF2-40B4-BE49-F238E27FC236}">
                <a16:creationId xmlns:a16="http://schemas.microsoft.com/office/drawing/2014/main" id="{965B370F-437C-4EA1-A316-4C20FAB25B4C}"/>
              </a:ext>
            </a:extLst>
          </p:cNvPr>
          <p:cNvGrpSpPr/>
          <p:nvPr/>
        </p:nvGrpSpPr>
        <p:grpSpPr>
          <a:xfrm>
            <a:off x="1703949" y="2373990"/>
            <a:ext cx="4140999" cy="2891969"/>
            <a:chOff x="1665778" y="6674062"/>
            <a:chExt cx="4140999" cy="2891969"/>
          </a:xfrm>
        </p:grpSpPr>
        <p:grpSp>
          <p:nvGrpSpPr>
            <p:cNvPr id="50" name="Group 49">
              <a:extLst>
                <a:ext uri="{FF2B5EF4-FFF2-40B4-BE49-F238E27FC236}">
                  <a16:creationId xmlns:a16="http://schemas.microsoft.com/office/drawing/2014/main" id="{658CD528-B770-425F-B838-B4A0DFBE2737}"/>
                </a:ext>
              </a:extLst>
            </p:cNvPr>
            <p:cNvGrpSpPr/>
            <p:nvPr/>
          </p:nvGrpSpPr>
          <p:grpSpPr>
            <a:xfrm>
              <a:off x="1665778" y="6674062"/>
              <a:ext cx="4140999" cy="2891969"/>
              <a:chOff x="1703868" y="4230471"/>
              <a:chExt cx="4148339" cy="3057973"/>
            </a:xfrm>
          </p:grpSpPr>
          <p:graphicFrame>
            <p:nvGraphicFramePr>
              <p:cNvPr id="53" name="Chart 52">
                <a:extLst>
                  <a:ext uri="{FF2B5EF4-FFF2-40B4-BE49-F238E27FC236}">
                    <a16:creationId xmlns:a16="http://schemas.microsoft.com/office/drawing/2014/main" id="{8E8B7936-F588-4C7E-AF25-43C4DD22CDB4}"/>
                  </a:ext>
                </a:extLst>
              </p:cNvPr>
              <p:cNvGraphicFramePr/>
              <p:nvPr>
                <p:extLst>
                  <p:ext uri="{D42A27DB-BD31-4B8C-83A1-F6EECF244321}">
                    <p14:modId xmlns:p14="http://schemas.microsoft.com/office/powerpoint/2010/main" val="2742660295"/>
                  </p:ext>
                </p:extLst>
              </p:nvPr>
            </p:nvGraphicFramePr>
            <p:xfrm>
              <a:off x="2219848" y="4230471"/>
              <a:ext cx="3632359" cy="3057973"/>
            </p:xfrm>
            <a:graphic>
              <a:graphicData uri="http://schemas.openxmlformats.org/drawingml/2006/chart">
                <c:chart xmlns:c="http://schemas.openxmlformats.org/drawingml/2006/chart" xmlns:r="http://schemas.openxmlformats.org/officeDocument/2006/relationships" r:id="rId4"/>
              </a:graphicData>
            </a:graphic>
          </p:graphicFrame>
          <p:sp>
            <p:nvSpPr>
              <p:cNvPr id="58" name="Text Placeholder 1">
                <a:extLst>
                  <a:ext uri="{FF2B5EF4-FFF2-40B4-BE49-F238E27FC236}">
                    <a16:creationId xmlns:a16="http://schemas.microsoft.com/office/drawing/2014/main" id="{2CF0894A-7094-4693-BDEC-CC0959022B38}"/>
                  </a:ext>
                </a:extLst>
              </p:cNvPr>
              <p:cNvSpPr txBox="1">
                <a:spLocks/>
              </p:cNvSpPr>
              <p:nvPr/>
            </p:nvSpPr>
            <p:spPr bwMode="gray">
              <a:xfrm>
                <a:off x="1703868" y="5830503"/>
                <a:ext cx="1238309" cy="14644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Medical specialist</a:t>
                </a:r>
              </a:p>
            </p:txBody>
          </p:sp>
          <p:sp>
            <p:nvSpPr>
              <p:cNvPr id="59" name="Text Placeholder 1">
                <a:extLst>
                  <a:ext uri="{FF2B5EF4-FFF2-40B4-BE49-F238E27FC236}">
                    <a16:creationId xmlns:a16="http://schemas.microsoft.com/office/drawing/2014/main" id="{4489659B-A247-4BC8-8491-D1151836947F}"/>
                  </a:ext>
                </a:extLst>
              </p:cNvPr>
              <p:cNvSpPr txBox="1">
                <a:spLocks/>
              </p:cNvSpPr>
              <p:nvPr/>
            </p:nvSpPr>
            <p:spPr bwMode="gray">
              <a:xfrm>
                <a:off x="3450286" y="4327381"/>
                <a:ext cx="1238309" cy="162714"/>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Other</a:t>
                </a:r>
              </a:p>
            </p:txBody>
          </p:sp>
        </p:grpSp>
        <p:sp>
          <p:nvSpPr>
            <p:cNvPr id="51" name="Text Placeholder 1">
              <a:extLst>
                <a:ext uri="{FF2B5EF4-FFF2-40B4-BE49-F238E27FC236}">
                  <a16:creationId xmlns:a16="http://schemas.microsoft.com/office/drawing/2014/main" id="{32CC179F-43AA-4F1A-9252-FFE30B35095E}"/>
                </a:ext>
              </a:extLst>
            </p:cNvPr>
            <p:cNvSpPr txBox="1">
              <a:spLocks/>
            </p:cNvSpPr>
            <p:nvPr/>
          </p:nvSpPr>
          <p:spPr bwMode="gray">
            <a:xfrm>
              <a:off x="2376827" y="6816396"/>
              <a:ext cx="1390161"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en-US" sz="900" i="1"/>
                <a:t>Administration (non-practicing clinician)</a:t>
              </a:r>
              <a:endParaRPr lang="pt-BR" sz="900" i="1"/>
            </a:p>
          </p:txBody>
        </p:sp>
        <p:sp>
          <p:nvSpPr>
            <p:cNvPr id="52" name="Text Placeholder 1">
              <a:extLst>
                <a:ext uri="{FF2B5EF4-FFF2-40B4-BE49-F238E27FC236}">
                  <a16:creationId xmlns:a16="http://schemas.microsoft.com/office/drawing/2014/main" id="{FA02C5E5-53C0-4FCD-B2D4-2CF5332DCD24}"/>
                </a:ext>
              </a:extLst>
            </p:cNvPr>
            <p:cNvSpPr txBox="1">
              <a:spLocks/>
            </p:cNvSpPr>
            <p:nvPr/>
          </p:nvSpPr>
          <p:spPr bwMode="gray">
            <a:xfrm>
              <a:off x="2075389" y="7253931"/>
              <a:ext cx="1180905"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en-US" sz="900" b="0" i="1">
                  <a:effectLst/>
                </a:rPr>
                <a:t>Surgical specialist</a:t>
              </a:r>
              <a:endParaRPr lang="pt-BR" sz="900" i="1"/>
            </a:p>
          </p:txBody>
        </p:sp>
      </p:grpSp>
      <p:sp>
        <p:nvSpPr>
          <p:cNvPr id="60" name="Text Placeholder 1">
            <a:extLst>
              <a:ext uri="{FF2B5EF4-FFF2-40B4-BE49-F238E27FC236}">
                <a16:creationId xmlns:a16="http://schemas.microsoft.com/office/drawing/2014/main" id="{BFBD814A-A279-40A9-A4A9-8D94EBCDDAF3}"/>
              </a:ext>
            </a:extLst>
          </p:cNvPr>
          <p:cNvSpPr txBox="1">
            <a:spLocks/>
          </p:cNvSpPr>
          <p:nvPr/>
        </p:nvSpPr>
        <p:spPr bwMode="gray">
          <a:xfrm>
            <a:off x="4998137" y="3553424"/>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Primary care</a:t>
            </a:r>
          </a:p>
        </p:txBody>
      </p:sp>
    </p:spTree>
    <p:extLst>
      <p:ext uri="{BB962C8B-B14F-4D97-AF65-F5344CB8AC3E}">
        <p14:creationId xmlns:p14="http://schemas.microsoft.com/office/powerpoint/2010/main" val="3926678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D7B8-536C-4A30-94E0-1F25BC92562A}"/>
              </a:ext>
            </a:extLst>
          </p:cNvPr>
          <p:cNvSpPr>
            <a:spLocks noGrp="1"/>
          </p:cNvSpPr>
          <p:nvPr>
            <p:ph type="title"/>
          </p:nvPr>
        </p:nvSpPr>
        <p:spPr>
          <a:xfrm>
            <a:off x="923925" y="877585"/>
            <a:ext cx="6073776" cy="346249"/>
          </a:xfrm>
        </p:spPr>
        <p:txBody>
          <a:bodyPr/>
          <a:lstStyle/>
          <a:p>
            <a:r>
              <a:rPr lang="en-US"/>
              <a:t>Demographics</a:t>
            </a:r>
          </a:p>
        </p:txBody>
      </p:sp>
      <p:sp>
        <p:nvSpPr>
          <p:cNvPr id="4" name="Text Placeholder 3">
            <a:extLst>
              <a:ext uri="{FF2B5EF4-FFF2-40B4-BE49-F238E27FC236}">
                <a16:creationId xmlns:a16="http://schemas.microsoft.com/office/drawing/2014/main" id="{1F90BDA0-0C91-449C-94F0-E59A39BC621E}"/>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5AB070E0-6FBC-4FB7-8E42-C2951695C8F2}"/>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6" name="Rectangle 5">
            <a:extLst>
              <a:ext uri="{FF2B5EF4-FFF2-40B4-BE49-F238E27FC236}">
                <a16:creationId xmlns:a16="http://schemas.microsoft.com/office/drawing/2014/main" id="{80791EC5-1C25-4CA4-9CB9-05213F493622}"/>
              </a:ext>
            </a:extLst>
          </p:cNvPr>
          <p:cNvSpPr/>
          <p:nvPr/>
        </p:nvSpPr>
        <p:spPr bwMode="gray">
          <a:xfrm>
            <a:off x="-200974" y="1566086"/>
            <a:ext cx="8089900" cy="50726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B26EFF-9069-432E-AE86-7364F5198697}"/>
              </a:ext>
            </a:extLst>
          </p:cNvPr>
          <p:cNvSpPr txBox="1"/>
          <p:nvPr/>
        </p:nvSpPr>
        <p:spPr bwMode="gray">
          <a:xfrm>
            <a:off x="923925" y="1650287"/>
            <a:ext cx="6073776" cy="338554"/>
          </a:xfrm>
          <a:prstGeom prst="rect">
            <a:avLst/>
          </a:prstGeom>
          <a:noFill/>
        </p:spPr>
        <p:txBody>
          <a:bodyPr wrap="square" lIns="0" tIns="0" rIns="0" bIns="0" rtlCol="0">
            <a:spAutoFit/>
          </a:bodyPr>
          <a:lstStyle/>
          <a:p>
            <a:r>
              <a:rPr lang="en-US" sz="1100" b="1"/>
              <a:t>17. For clinicians who indicated they were physicians: which of the following best describes your practice's business status?</a:t>
            </a:r>
          </a:p>
        </p:txBody>
      </p:sp>
      <p:grpSp>
        <p:nvGrpSpPr>
          <p:cNvPr id="13" name="Group 12">
            <a:extLst>
              <a:ext uri="{FF2B5EF4-FFF2-40B4-BE49-F238E27FC236}">
                <a16:creationId xmlns:a16="http://schemas.microsoft.com/office/drawing/2014/main" id="{79BC8287-E537-4960-88AF-C119CA086BE2}"/>
              </a:ext>
            </a:extLst>
          </p:cNvPr>
          <p:cNvGrpSpPr/>
          <p:nvPr/>
        </p:nvGrpSpPr>
        <p:grpSpPr>
          <a:xfrm>
            <a:off x="-158750" y="5072774"/>
            <a:ext cx="8089900" cy="512064"/>
            <a:chOff x="-158750" y="5246028"/>
            <a:chExt cx="8089900" cy="512064"/>
          </a:xfrm>
        </p:grpSpPr>
        <p:sp>
          <p:nvSpPr>
            <p:cNvPr id="11" name="Rectangle 10">
              <a:extLst>
                <a:ext uri="{FF2B5EF4-FFF2-40B4-BE49-F238E27FC236}">
                  <a16:creationId xmlns:a16="http://schemas.microsoft.com/office/drawing/2014/main" id="{D19D25A4-C30E-4B9F-A394-4C3306A84847}"/>
                </a:ext>
              </a:extLst>
            </p:cNvPr>
            <p:cNvSpPr/>
            <p:nvPr/>
          </p:nvSpPr>
          <p:spPr bwMode="gray">
            <a:xfrm>
              <a:off x="-158750" y="5246028"/>
              <a:ext cx="8089900" cy="51206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D0D285-5663-46F6-A251-61F72FC85BB4}"/>
                </a:ext>
              </a:extLst>
            </p:cNvPr>
            <p:cNvSpPr txBox="1"/>
            <p:nvPr/>
          </p:nvSpPr>
          <p:spPr bwMode="gray">
            <a:xfrm>
              <a:off x="923925" y="5332783"/>
              <a:ext cx="6266180" cy="338554"/>
            </a:xfrm>
            <a:prstGeom prst="rect">
              <a:avLst/>
            </a:prstGeom>
            <a:noFill/>
          </p:spPr>
          <p:txBody>
            <a:bodyPr wrap="square" lIns="0" tIns="0" rIns="0" bIns="0" rtlCol="0">
              <a:spAutoFit/>
            </a:bodyPr>
            <a:lstStyle/>
            <a:p>
              <a:r>
                <a:rPr lang="en-US" sz="1100" b="1"/>
                <a:t>18. For clinicians who indicated they were physicians: how many physicians are in your practice? </a:t>
              </a:r>
            </a:p>
          </p:txBody>
        </p:sp>
      </p:grpSp>
      <p:sp>
        <p:nvSpPr>
          <p:cNvPr id="14" name="Text Placeholder 1">
            <a:extLst>
              <a:ext uri="{FF2B5EF4-FFF2-40B4-BE49-F238E27FC236}">
                <a16:creationId xmlns:a16="http://schemas.microsoft.com/office/drawing/2014/main" id="{AEADD281-D257-45E5-B3D5-02B0E4A77DE9}"/>
              </a:ext>
            </a:extLst>
          </p:cNvPr>
          <p:cNvSpPr txBox="1">
            <a:spLocks/>
          </p:cNvSpPr>
          <p:nvPr/>
        </p:nvSpPr>
        <p:spPr bwMode="gray">
          <a:xfrm>
            <a:off x="923925" y="2092147"/>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n=123</a:t>
            </a:r>
          </a:p>
        </p:txBody>
      </p:sp>
      <p:sp>
        <p:nvSpPr>
          <p:cNvPr id="15" name="Text Placeholder 1">
            <a:extLst>
              <a:ext uri="{FF2B5EF4-FFF2-40B4-BE49-F238E27FC236}">
                <a16:creationId xmlns:a16="http://schemas.microsoft.com/office/drawing/2014/main" id="{7F45F7E2-2590-4E8D-B6EC-371FF55F849F}"/>
              </a:ext>
            </a:extLst>
          </p:cNvPr>
          <p:cNvSpPr txBox="1">
            <a:spLocks/>
          </p:cNvSpPr>
          <p:nvPr/>
        </p:nvSpPr>
        <p:spPr bwMode="gray">
          <a:xfrm>
            <a:off x="948119" y="5602875"/>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n=123</a:t>
            </a:r>
          </a:p>
        </p:txBody>
      </p:sp>
      <p:sp>
        <p:nvSpPr>
          <p:cNvPr id="16" name="Text Placeholder 3">
            <a:extLst>
              <a:ext uri="{FF2B5EF4-FFF2-40B4-BE49-F238E27FC236}">
                <a16:creationId xmlns:a16="http://schemas.microsoft.com/office/drawing/2014/main" id="{AF959EAE-6436-4C1F-9F06-54085DDC8C49}"/>
              </a:ext>
            </a:extLst>
          </p:cNvPr>
          <p:cNvSpPr>
            <a:spLocks noGrp="1"/>
          </p:cNvSpPr>
          <p:nvPr>
            <p:ph type="body" sz="quarter" idx="27"/>
          </p:nvPr>
        </p:nvSpPr>
        <p:spPr>
          <a:xfrm>
            <a:off x="5582093" y="9398100"/>
            <a:ext cx="1733107" cy="153888"/>
          </a:xfrm>
        </p:spPr>
        <p:txBody>
          <a:bodyPr/>
          <a:lstStyle/>
          <a:p>
            <a:r>
              <a:rPr lang="en-US"/>
              <a:t>Source: Advisory Board 2022 Clinician Survey and analysis.</a:t>
            </a:r>
          </a:p>
        </p:txBody>
      </p:sp>
      <p:grpSp>
        <p:nvGrpSpPr>
          <p:cNvPr id="8" name="Group 7">
            <a:extLst>
              <a:ext uri="{FF2B5EF4-FFF2-40B4-BE49-F238E27FC236}">
                <a16:creationId xmlns:a16="http://schemas.microsoft.com/office/drawing/2014/main" id="{C741462F-2B1E-4A99-822A-B45B6FE83BC9}"/>
              </a:ext>
            </a:extLst>
          </p:cNvPr>
          <p:cNvGrpSpPr/>
          <p:nvPr/>
        </p:nvGrpSpPr>
        <p:grpSpPr>
          <a:xfrm>
            <a:off x="329046" y="2310621"/>
            <a:ext cx="7114309" cy="2698135"/>
            <a:chOff x="329046" y="2310621"/>
            <a:chExt cx="7114309" cy="2698135"/>
          </a:xfrm>
        </p:grpSpPr>
        <p:graphicFrame>
          <p:nvGraphicFramePr>
            <p:cNvPr id="32" name="Chart 31">
              <a:extLst>
                <a:ext uri="{FF2B5EF4-FFF2-40B4-BE49-F238E27FC236}">
                  <a16:creationId xmlns:a16="http://schemas.microsoft.com/office/drawing/2014/main" id="{BCA46E79-26DF-41D8-87A9-8AFB8A4B8544}"/>
                </a:ext>
              </a:extLst>
            </p:cNvPr>
            <p:cNvGraphicFramePr/>
            <p:nvPr>
              <p:extLst>
                <p:ext uri="{D42A27DB-BD31-4B8C-83A1-F6EECF244321}">
                  <p14:modId xmlns:p14="http://schemas.microsoft.com/office/powerpoint/2010/main" val="2564545823"/>
                </p:ext>
              </p:extLst>
            </p:nvPr>
          </p:nvGraphicFramePr>
          <p:xfrm>
            <a:off x="329046" y="2310621"/>
            <a:ext cx="7114309" cy="269813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A9E24AA-5DD8-4245-BB4A-3C40B8BFDA85}"/>
                </a:ext>
              </a:extLst>
            </p:cNvPr>
            <p:cNvSpPr txBox="1"/>
            <p:nvPr/>
          </p:nvSpPr>
          <p:spPr bwMode="gray">
            <a:xfrm>
              <a:off x="2329846" y="2766647"/>
              <a:ext cx="1200753" cy="2769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Hospital-employed practice</a:t>
              </a:r>
              <a:endParaRPr lang="en-US" sz="900" i="1"/>
            </a:p>
          </p:txBody>
        </p:sp>
        <p:sp>
          <p:nvSpPr>
            <p:cNvPr id="17" name="TextBox 16">
              <a:extLst>
                <a:ext uri="{FF2B5EF4-FFF2-40B4-BE49-F238E27FC236}">
                  <a16:creationId xmlns:a16="http://schemas.microsoft.com/office/drawing/2014/main" id="{7A405A9E-7C7C-4FCA-95DC-0BCBF0C08547}"/>
                </a:ext>
              </a:extLst>
            </p:cNvPr>
            <p:cNvSpPr txBox="1"/>
            <p:nvPr/>
          </p:nvSpPr>
          <p:spPr bwMode="gray">
            <a:xfrm>
              <a:off x="5081969" y="3555272"/>
              <a:ext cx="1722653" cy="415498"/>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Practice partially or wholly owned by a corporate entity (e.g., health plan, private equity, etc.)</a:t>
              </a:r>
              <a:endParaRPr lang="en-US" sz="900" i="1"/>
            </a:p>
          </p:txBody>
        </p:sp>
        <p:sp>
          <p:nvSpPr>
            <p:cNvPr id="22" name="TextBox 21">
              <a:extLst>
                <a:ext uri="{FF2B5EF4-FFF2-40B4-BE49-F238E27FC236}">
                  <a16:creationId xmlns:a16="http://schemas.microsoft.com/office/drawing/2014/main" id="{0E832805-813F-4963-81AC-2D7354559134}"/>
                </a:ext>
              </a:extLst>
            </p:cNvPr>
            <p:cNvSpPr txBox="1"/>
            <p:nvPr/>
          </p:nvSpPr>
          <p:spPr bwMode="gray">
            <a:xfrm>
              <a:off x="1881081" y="3887701"/>
              <a:ext cx="1124438" cy="2769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Shareholder-owned private practice</a:t>
              </a:r>
              <a:endParaRPr lang="en-US" sz="900" i="1"/>
            </a:p>
          </p:txBody>
        </p:sp>
        <p:sp>
          <p:nvSpPr>
            <p:cNvPr id="23" name="TextBox 22">
              <a:extLst>
                <a:ext uri="{FF2B5EF4-FFF2-40B4-BE49-F238E27FC236}">
                  <a16:creationId xmlns:a16="http://schemas.microsoft.com/office/drawing/2014/main" id="{BB26B0B1-9B6E-4C91-9D47-AC0643A903D7}"/>
                </a:ext>
              </a:extLst>
            </p:cNvPr>
            <p:cNvSpPr txBox="1"/>
            <p:nvPr/>
          </p:nvSpPr>
          <p:spPr bwMode="gray">
            <a:xfrm>
              <a:off x="3491213" y="2446846"/>
              <a:ext cx="71377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Other</a:t>
              </a:r>
              <a:endParaRPr lang="en-US" sz="900" i="1"/>
            </a:p>
          </p:txBody>
        </p:sp>
      </p:grpSp>
      <p:grpSp>
        <p:nvGrpSpPr>
          <p:cNvPr id="10" name="Group 9">
            <a:extLst>
              <a:ext uri="{FF2B5EF4-FFF2-40B4-BE49-F238E27FC236}">
                <a16:creationId xmlns:a16="http://schemas.microsoft.com/office/drawing/2014/main" id="{17EDAE39-0F6F-4060-93BB-B8CA76C90CCA}"/>
              </a:ext>
            </a:extLst>
          </p:cNvPr>
          <p:cNvGrpSpPr/>
          <p:nvPr/>
        </p:nvGrpSpPr>
        <p:grpSpPr>
          <a:xfrm>
            <a:off x="-723903" y="5195377"/>
            <a:ext cx="8238068" cy="3652511"/>
            <a:chOff x="-210599" y="5391025"/>
            <a:chExt cx="7854312" cy="3539746"/>
          </a:xfrm>
        </p:grpSpPr>
        <p:graphicFrame>
          <p:nvGraphicFramePr>
            <p:cNvPr id="21" name="Chart 20">
              <a:extLst>
                <a:ext uri="{FF2B5EF4-FFF2-40B4-BE49-F238E27FC236}">
                  <a16:creationId xmlns:a16="http://schemas.microsoft.com/office/drawing/2014/main" id="{0C858757-BC63-4C1B-8AC9-2AC9E2825787}"/>
                </a:ext>
              </a:extLst>
            </p:cNvPr>
            <p:cNvGraphicFramePr/>
            <p:nvPr>
              <p:extLst>
                <p:ext uri="{D42A27DB-BD31-4B8C-83A1-F6EECF244321}">
                  <p14:modId xmlns:p14="http://schemas.microsoft.com/office/powerpoint/2010/main" val="1468730335"/>
                </p:ext>
              </p:extLst>
            </p:nvPr>
          </p:nvGraphicFramePr>
          <p:xfrm>
            <a:off x="-210599" y="5391025"/>
            <a:ext cx="7854312" cy="353974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1">
              <a:extLst>
                <a:ext uri="{FF2B5EF4-FFF2-40B4-BE49-F238E27FC236}">
                  <a16:creationId xmlns:a16="http://schemas.microsoft.com/office/drawing/2014/main" id="{E73AE10E-9C74-49E6-A991-641EE04B7C74}"/>
                </a:ext>
              </a:extLst>
            </p:cNvPr>
            <p:cNvSpPr txBox="1">
              <a:spLocks/>
            </p:cNvSpPr>
            <p:nvPr/>
          </p:nvSpPr>
          <p:spPr bwMode="gray">
            <a:xfrm>
              <a:off x="1363312" y="8421404"/>
              <a:ext cx="1288625" cy="148574"/>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Fewer than 5 physicians</a:t>
              </a:r>
            </a:p>
          </p:txBody>
        </p:sp>
        <p:sp>
          <p:nvSpPr>
            <p:cNvPr id="20" name="Text Placeholder 1">
              <a:extLst>
                <a:ext uri="{FF2B5EF4-FFF2-40B4-BE49-F238E27FC236}">
                  <a16:creationId xmlns:a16="http://schemas.microsoft.com/office/drawing/2014/main" id="{5B9D1292-62D7-4AE6-B307-6939448E99F6}"/>
                </a:ext>
              </a:extLst>
            </p:cNvPr>
            <p:cNvSpPr txBox="1">
              <a:spLocks/>
            </p:cNvSpPr>
            <p:nvPr/>
          </p:nvSpPr>
          <p:spPr bwMode="gray">
            <a:xfrm>
              <a:off x="1363312" y="8093098"/>
              <a:ext cx="1288625" cy="148574"/>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5-10 physicians</a:t>
              </a:r>
            </a:p>
          </p:txBody>
        </p:sp>
        <p:sp>
          <p:nvSpPr>
            <p:cNvPr id="24" name="Text Placeholder 1">
              <a:extLst>
                <a:ext uri="{FF2B5EF4-FFF2-40B4-BE49-F238E27FC236}">
                  <a16:creationId xmlns:a16="http://schemas.microsoft.com/office/drawing/2014/main" id="{BE95FFAD-980B-401B-86C9-C1D1B74C1C75}"/>
                </a:ext>
              </a:extLst>
            </p:cNvPr>
            <p:cNvSpPr txBox="1">
              <a:spLocks/>
            </p:cNvSpPr>
            <p:nvPr/>
          </p:nvSpPr>
          <p:spPr bwMode="gray">
            <a:xfrm>
              <a:off x="1363312" y="7764791"/>
              <a:ext cx="1288625" cy="148574"/>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11-25 physicians</a:t>
              </a:r>
            </a:p>
          </p:txBody>
        </p:sp>
        <p:sp>
          <p:nvSpPr>
            <p:cNvPr id="25" name="Text Placeholder 1">
              <a:extLst>
                <a:ext uri="{FF2B5EF4-FFF2-40B4-BE49-F238E27FC236}">
                  <a16:creationId xmlns:a16="http://schemas.microsoft.com/office/drawing/2014/main" id="{7C522D4D-9FAD-4C63-A8F8-3BF34DC751E7}"/>
                </a:ext>
              </a:extLst>
            </p:cNvPr>
            <p:cNvSpPr txBox="1">
              <a:spLocks/>
            </p:cNvSpPr>
            <p:nvPr/>
          </p:nvSpPr>
          <p:spPr bwMode="gray">
            <a:xfrm>
              <a:off x="1363312" y="7436483"/>
              <a:ext cx="1288625" cy="148574"/>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26-50 physicians</a:t>
              </a:r>
            </a:p>
          </p:txBody>
        </p:sp>
        <p:sp>
          <p:nvSpPr>
            <p:cNvPr id="26" name="Text Placeholder 1">
              <a:extLst>
                <a:ext uri="{FF2B5EF4-FFF2-40B4-BE49-F238E27FC236}">
                  <a16:creationId xmlns:a16="http://schemas.microsoft.com/office/drawing/2014/main" id="{B8E255A4-C3F6-4466-8E3B-60D5ADE7C6AE}"/>
                </a:ext>
              </a:extLst>
            </p:cNvPr>
            <p:cNvSpPr txBox="1">
              <a:spLocks/>
            </p:cNvSpPr>
            <p:nvPr/>
          </p:nvSpPr>
          <p:spPr bwMode="gray">
            <a:xfrm>
              <a:off x="1363312" y="7108176"/>
              <a:ext cx="1288625" cy="148574"/>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51-100 physicians</a:t>
              </a:r>
            </a:p>
          </p:txBody>
        </p:sp>
        <p:sp>
          <p:nvSpPr>
            <p:cNvPr id="27" name="Text Placeholder 1">
              <a:extLst>
                <a:ext uri="{FF2B5EF4-FFF2-40B4-BE49-F238E27FC236}">
                  <a16:creationId xmlns:a16="http://schemas.microsoft.com/office/drawing/2014/main" id="{42589D25-F993-4992-8D59-039B91E6BF14}"/>
                </a:ext>
              </a:extLst>
            </p:cNvPr>
            <p:cNvSpPr txBox="1">
              <a:spLocks/>
            </p:cNvSpPr>
            <p:nvPr/>
          </p:nvSpPr>
          <p:spPr bwMode="gray">
            <a:xfrm>
              <a:off x="1363312" y="6779868"/>
              <a:ext cx="1288625" cy="148574"/>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101-250 physicians</a:t>
              </a:r>
            </a:p>
          </p:txBody>
        </p:sp>
        <p:sp>
          <p:nvSpPr>
            <p:cNvPr id="28" name="Text Placeholder 1">
              <a:extLst>
                <a:ext uri="{FF2B5EF4-FFF2-40B4-BE49-F238E27FC236}">
                  <a16:creationId xmlns:a16="http://schemas.microsoft.com/office/drawing/2014/main" id="{E31D3229-A8CC-481B-BB7A-793C7C9ADBB3}"/>
                </a:ext>
              </a:extLst>
            </p:cNvPr>
            <p:cNvSpPr txBox="1">
              <a:spLocks/>
            </p:cNvSpPr>
            <p:nvPr/>
          </p:nvSpPr>
          <p:spPr bwMode="gray">
            <a:xfrm>
              <a:off x="1363312" y="6451561"/>
              <a:ext cx="1288625" cy="148574"/>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250+ physicians</a:t>
              </a:r>
            </a:p>
          </p:txBody>
        </p:sp>
      </p:grpSp>
    </p:spTree>
    <p:extLst>
      <p:ext uri="{BB962C8B-B14F-4D97-AF65-F5344CB8AC3E}">
        <p14:creationId xmlns:p14="http://schemas.microsoft.com/office/powerpoint/2010/main" val="73747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D7B8-536C-4A30-94E0-1F25BC92562A}"/>
              </a:ext>
            </a:extLst>
          </p:cNvPr>
          <p:cNvSpPr>
            <a:spLocks noGrp="1"/>
          </p:cNvSpPr>
          <p:nvPr>
            <p:ph type="title"/>
          </p:nvPr>
        </p:nvSpPr>
        <p:spPr>
          <a:xfrm>
            <a:off x="923925" y="877585"/>
            <a:ext cx="6073776" cy="346249"/>
          </a:xfrm>
        </p:spPr>
        <p:txBody>
          <a:bodyPr/>
          <a:lstStyle/>
          <a:p>
            <a:r>
              <a:rPr lang="en-US"/>
              <a:t>Demographics</a:t>
            </a:r>
          </a:p>
        </p:txBody>
      </p:sp>
      <p:sp>
        <p:nvSpPr>
          <p:cNvPr id="4" name="Text Placeholder 3">
            <a:extLst>
              <a:ext uri="{FF2B5EF4-FFF2-40B4-BE49-F238E27FC236}">
                <a16:creationId xmlns:a16="http://schemas.microsoft.com/office/drawing/2014/main" id="{1F90BDA0-0C91-449C-94F0-E59A39BC621E}"/>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5AB070E0-6FBC-4FB7-8E42-C2951695C8F2}"/>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6" name="Rectangle 5">
            <a:extLst>
              <a:ext uri="{FF2B5EF4-FFF2-40B4-BE49-F238E27FC236}">
                <a16:creationId xmlns:a16="http://schemas.microsoft.com/office/drawing/2014/main" id="{80791EC5-1C25-4CA4-9CB9-05213F493622}"/>
              </a:ext>
            </a:extLst>
          </p:cNvPr>
          <p:cNvSpPr/>
          <p:nvPr/>
        </p:nvSpPr>
        <p:spPr bwMode="gray">
          <a:xfrm>
            <a:off x="-200974" y="1566086"/>
            <a:ext cx="8089900" cy="27432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B26EFF-9069-432E-AE86-7364F5198697}"/>
              </a:ext>
            </a:extLst>
          </p:cNvPr>
          <p:cNvSpPr txBox="1"/>
          <p:nvPr/>
        </p:nvSpPr>
        <p:spPr bwMode="gray">
          <a:xfrm>
            <a:off x="923925" y="1618608"/>
            <a:ext cx="6073776" cy="169277"/>
          </a:xfrm>
          <a:prstGeom prst="rect">
            <a:avLst/>
          </a:prstGeom>
          <a:noFill/>
        </p:spPr>
        <p:txBody>
          <a:bodyPr wrap="square" lIns="0" tIns="0" rIns="0" bIns="0" rtlCol="0">
            <a:spAutoFit/>
          </a:bodyPr>
          <a:lstStyle/>
          <a:p>
            <a:r>
              <a:rPr lang="en-US" sz="1100" b="1"/>
              <a:t>19. How many years have you worked as a clinician?</a:t>
            </a:r>
          </a:p>
        </p:txBody>
      </p:sp>
      <p:sp>
        <p:nvSpPr>
          <p:cNvPr id="14" name="Text Placeholder 1">
            <a:extLst>
              <a:ext uri="{FF2B5EF4-FFF2-40B4-BE49-F238E27FC236}">
                <a16:creationId xmlns:a16="http://schemas.microsoft.com/office/drawing/2014/main" id="{AEADD281-D257-45E5-B3D5-02B0E4A77DE9}"/>
              </a:ext>
            </a:extLst>
          </p:cNvPr>
          <p:cNvSpPr txBox="1">
            <a:spLocks/>
          </p:cNvSpPr>
          <p:nvPr/>
        </p:nvSpPr>
        <p:spPr bwMode="gray">
          <a:xfrm>
            <a:off x="923925" y="1850617"/>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n=1,169</a:t>
            </a:r>
          </a:p>
        </p:txBody>
      </p:sp>
      <p:grpSp>
        <p:nvGrpSpPr>
          <p:cNvPr id="3" name="Group 2">
            <a:extLst>
              <a:ext uri="{FF2B5EF4-FFF2-40B4-BE49-F238E27FC236}">
                <a16:creationId xmlns:a16="http://schemas.microsoft.com/office/drawing/2014/main" id="{8A40C418-19C2-480A-BD9C-0F672FBFCE8B}"/>
              </a:ext>
            </a:extLst>
          </p:cNvPr>
          <p:cNvGrpSpPr/>
          <p:nvPr/>
        </p:nvGrpSpPr>
        <p:grpSpPr>
          <a:xfrm>
            <a:off x="-200974" y="5438528"/>
            <a:ext cx="8089900" cy="419378"/>
            <a:chOff x="-200974" y="5246028"/>
            <a:chExt cx="8089900" cy="419378"/>
          </a:xfrm>
        </p:grpSpPr>
        <p:sp>
          <p:nvSpPr>
            <p:cNvPr id="11" name="Rectangle 10">
              <a:extLst>
                <a:ext uri="{FF2B5EF4-FFF2-40B4-BE49-F238E27FC236}">
                  <a16:creationId xmlns:a16="http://schemas.microsoft.com/office/drawing/2014/main" id="{D19D25A4-C30E-4B9F-A394-4C3306A84847}"/>
                </a:ext>
              </a:extLst>
            </p:cNvPr>
            <p:cNvSpPr/>
            <p:nvPr/>
          </p:nvSpPr>
          <p:spPr bwMode="gray">
            <a:xfrm>
              <a:off x="-200974" y="5246028"/>
              <a:ext cx="8089900" cy="27432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D0D285-5663-46F6-A251-61F72FC85BB4}"/>
                </a:ext>
              </a:extLst>
            </p:cNvPr>
            <p:cNvSpPr txBox="1"/>
            <p:nvPr/>
          </p:nvSpPr>
          <p:spPr bwMode="gray">
            <a:xfrm>
              <a:off x="923925" y="5298549"/>
              <a:ext cx="6266180" cy="169277"/>
            </a:xfrm>
            <a:prstGeom prst="rect">
              <a:avLst/>
            </a:prstGeom>
            <a:noFill/>
          </p:spPr>
          <p:txBody>
            <a:bodyPr wrap="square" lIns="0" tIns="0" rIns="0" bIns="0" rtlCol="0">
              <a:spAutoFit/>
            </a:bodyPr>
            <a:lstStyle/>
            <a:p>
              <a:r>
                <a:rPr lang="en-US" sz="1100" b="1"/>
                <a:t>20. How many years have you worked at your organization?</a:t>
              </a:r>
            </a:p>
          </p:txBody>
        </p:sp>
        <p:sp>
          <p:nvSpPr>
            <p:cNvPr id="15" name="Text Placeholder 1">
              <a:extLst>
                <a:ext uri="{FF2B5EF4-FFF2-40B4-BE49-F238E27FC236}">
                  <a16:creationId xmlns:a16="http://schemas.microsoft.com/office/drawing/2014/main" id="{7F45F7E2-2590-4E8D-B6EC-371FF55F849F}"/>
                </a:ext>
              </a:extLst>
            </p:cNvPr>
            <p:cNvSpPr txBox="1">
              <a:spLocks/>
            </p:cNvSpPr>
            <p:nvPr/>
          </p:nvSpPr>
          <p:spPr bwMode="gray">
            <a:xfrm>
              <a:off x="948119" y="5534601"/>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n=1,183</a:t>
              </a:r>
            </a:p>
          </p:txBody>
        </p:sp>
      </p:grpSp>
      <p:sp>
        <p:nvSpPr>
          <p:cNvPr id="16" name="Text Placeholder 3">
            <a:extLst>
              <a:ext uri="{FF2B5EF4-FFF2-40B4-BE49-F238E27FC236}">
                <a16:creationId xmlns:a16="http://schemas.microsoft.com/office/drawing/2014/main" id="{AF959EAE-6436-4C1F-9F06-54085DDC8C49}"/>
              </a:ext>
            </a:extLst>
          </p:cNvPr>
          <p:cNvSpPr>
            <a:spLocks noGrp="1"/>
          </p:cNvSpPr>
          <p:nvPr>
            <p:ph type="body" sz="quarter" idx="27"/>
          </p:nvPr>
        </p:nvSpPr>
        <p:spPr>
          <a:xfrm>
            <a:off x="5582093" y="9398100"/>
            <a:ext cx="1733107" cy="153888"/>
          </a:xfrm>
        </p:spPr>
        <p:txBody>
          <a:bodyPr/>
          <a:lstStyle/>
          <a:p>
            <a:r>
              <a:rPr lang="en-US"/>
              <a:t>Source: Advisory Board 2022 Clinician Survey and analysis.</a:t>
            </a:r>
          </a:p>
        </p:txBody>
      </p:sp>
      <p:graphicFrame>
        <p:nvGraphicFramePr>
          <p:cNvPr id="19" name="Chart 18">
            <a:extLst>
              <a:ext uri="{FF2B5EF4-FFF2-40B4-BE49-F238E27FC236}">
                <a16:creationId xmlns:a16="http://schemas.microsoft.com/office/drawing/2014/main" id="{1CB91B8F-0777-405D-8E32-920A722A2683}"/>
              </a:ext>
            </a:extLst>
          </p:cNvPr>
          <p:cNvGraphicFramePr/>
          <p:nvPr>
            <p:extLst>
              <p:ext uri="{D42A27DB-BD31-4B8C-83A1-F6EECF244321}">
                <p14:modId xmlns:p14="http://schemas.microsoft.com/office/powerpoint/2010/main" val="3868926853"/>
              </p:ext>
            </p:extLst>
          </p:nvPr>
        </p:nvGraphicFramePr>
        <p:xfrm>
          <a:off x="1185333" y="1768499"/>
          <a:ext cx="6858000" cy="3607185"/>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1DF18607-FDE8-446D-AA58-DA29A3E0F15F}"/>
              </a:ext>
            </a:extLst>
          </p:cNvPr>
          <p:cNvGrpSpPr/>
          <p:nvPr/>
        </p:nvGrpSpPr>
        <p:grpSpPr>
          <a:xfrm>
            <a:off x="312112" y="5873169"/>
            <a:ext cx="7114309" cy="2698135"/>
            <a:chOff x="329046" y="5873169"/>
            <a:chExt cx="7114309" cy="2698135"/>
          </a:xfrm>
        </p:grpSpPr>
        <p:grpSp>
          <p:nvGrpSpPr>
            <p:cNvPr id="24" name="Group 23">
              <a:extLst>
                <a:ext uri="{FF2B5EF4-FFF2-40B4-BE49-F238E27FC236}">
                  <a16:creationId xmlns:a16="http://schemas.microsoft.com/office/drawing/2014/main" id="{87CC6E12-2F62-494F-8F1E-3F1729287D9F}"/>
                </a:ext>
              </a:extLst>
            </p:cNvPr>
            <p:cNvGrpSpPr/>
            <p:nvPr/>
          </p:nvGrpSpPr>
          <p:grpSpPr>
            <a:xfrm>
              <a:off x="329046" y="5873169"/>
              <a:ext cx="7114309" cy="2698135"/>
              <a:chOff x="329046" y="2310621"/>
              <a:chExt cx="7114309" cy="2698135"/>
            </a:xfrm>
          </p:grpSpPr>
          <p:graphicFrame>
            <p:nvGraphicFramePr>
              <p:cNvPr id="25" name="Chart 24">
                <a:extLst>
                  <a:ext uri="{FF2B5EF4-FFF2-40B4-BE49-F238E27FC236}">
                    <a16:creationId xmlns:a16="http://schemas.microsoft.com/office/drawing/2014/main" id="{0EAD4567-1AEA-42CE-8383-856E067D1897}"/>
                  </a:ext>
                </a:extLst>
              </p:cNvPr>
              <p:cNvGraphicFramePr/>
              <p:nvPr>
                <p:extLst>
                  <p:ext uri="{D42A27DB-BD31-4B8C-83A1-F6EECF244321}">
                    <p14:modId xmlns:p14="http://schemas.microsoft.com/office/powerpoint/2010/main" val="1422839409"/>
                  </p:ext>
                </p:extLst>
              </p:nvPr>
            </p:nvGraphicFramePr>
            <p:xfrm>
              <a:off x="329046" y="2310621"/>
              <a:ext cx="7114309" cy="2698135"/>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B2462251-C406-4D13-8CCC-89C8F68968B9}"/>
                  </a:ext>
                </a:extLst>
              </p:cNvPr>
              <p:cNvSpPr txBox="1"/>
              <p:nvPr/>
            </p:nvSpPr>
            <p:spPr bwMode="gray">
              <a:xfrm>
                <a:off x="2472007" y="2628146"/>
                <a:ext cx="1200753"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Less than one year</a:t>
                </a:r>
                <a:endParaRPr lang="en-US" sz="900" i="1"/>
              </a:p>
            </p:txBody>
          </p:sp>
          <p:sp>
            <p:nvSpPr>
              <p:cNvPr id="27" name="TextBox 26">
                <a:extLst>
                  <a:ext uri="{FF2B5EF4-FFF2-40B4-BE49-F238E27FC236}">
                    <a16:creationId xmlns:a16="http://schemas.microsoft.com/office/drawing/2014/main" id="{0474B837-424C-4D60-B206-8AF491A7335B}"/>
                  </a:ext>
                </a:extLst>
              </p:cNvPr>
              <p:cNvSpPr txBox="1"/>
              <p:nvPr/>
            </p:nvSpPr>
            <p:spPr bwMode="gray">
              <a:xfrm>
                <a:off x="4838335" y="2934182"/>
                <a:ext cx="1722653"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10+ years</a:t>
                </a:r>
                <a:endParaRPr lang="en-US" sz="900" i="1"/>
              </a:p>
            </p:txBody>
          </p:sp>
          <p:sp>
            <p:nvSpPr>
              <p:cNvPr id="28" name="TextBox 27">
                <a:extLst>
                  <a:ext uri="{FF2B5EF4-FFF2-40B4-BE49-F238E27FC236}">
                    <a16:creationId xmlns:a16="http://schemas.microsoft.com/office/drawing/2014/main" id="{9B9D0EDC-9205-4433-8584-56FA89F276BC}"/>
                  </a:ext>
                </a:extLst>
              </p:cNvPr>
              <p:cNvSpPr txBox="1"/>
              <p:nvPr/>
            </p:nvSpPr>
            <p:spPr bwMode="gray">
              <a:xfrm>
                <a:off x="2406161" y="3818451"/>
                <a:ext cx="1124438"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1-3 years </a:t>
                </a:r>
                <a:endParaRPr lang="en-US" sz="900" i="1"/>
              </a:p>
            </p:txBody>
          </p:sp>
          <p:sp>
            <p:nvSpPr>
              <p:cNvPr id="29" name="TextBox 28">
                <a:extLst>
                  <a:ext uri="{FF2B5EF4-FFF2-40B4-BE49-F238E27FC236}">
                    <a16:creationId xmlns:a16="http://schemas.microsoft.com/office/drawing/2014/main" id="{7A4749E8-4E1D-489B-84C7-44A87A2A204D}"/>
                  </a:ext>
                </a:extLst>
              </p:cNvPr>
              <p:cNvSpPr txBox="1"/>
              <p:nvPr/>
            </p:nvSpPr>
            <p:spPr bwMode="gray">
              <a:xfrm>
                <a:off x="3843976" y="4775237"/>
                <a:ext cx="71377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4-6 years</a:t>
                </a:r>
                <a:endParaRPr lang="en-US" sz="900" i="1"/>
              </a:p>
            </p:txBody>
          </p:sp>
        </p:grpSp>
        <p:sp>
          <p:nvSpPr>
            <p:cNvPr id="30" name="TextBox 29">
              <a:extLst>
                <a:ext uri="{FF2B5EF4-FFF2-40B4-BE49-F238E27FC236}">
                  <a16:creationId xmlns:a16="http://schemas.microsoft.com/office/drawing/2014/main" id="{8D1E8322-7389-4DD4-AB80-1BACD988985E}"/>
                </a:ext>
              </a:extLst>
            </p:cNvPr>
            <p:cNvSpPr txBox="1"/>
            <p:nvPr/>
          </p:nvSpPr>
          <p:spPr bwMode="gray">
            <a:xfrm>
              <a:off x="4868321" y="7977476"/>
              <a:ext cx="71377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7-9 years</a:t>
              </a:r>
              <a:endParaRPr lang="en-US" sz="900" i="1"/>
            </a:p>
          </p:txBody>
        </p:sp>
      </p:grpSp>
      <p:sp>
        <p:nvSpPr>
          <p:cNvPr id="20" name="Text Placeholder 1">
            <a:extLst>
              <a:ext uri="{FF2B5EF4-FFF2-40B4-BE49-F238E27FC236}">
                <a16:creationId xmlns:a16="http://schemas.microsoft.com/office/drawing/2014/main" id="{7B98116D-6D7D-49C1-8C64-2793AA708DD3}"/>
              </a:ext>
            </a:extLst>
          </p:cNvPr>
          <p:cNvSpPr txBox="1">
            <a:spLocks/>
          </p:cNvSpPr>
          <p:nvPr/>
        </p:nvSpPr>
        <p:spPr bwMode="gray">
          <a:xfrm>
            <a:off x="1859386" y="4877526"/>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Less than 1 year</a:t>
            </a:r>
          </a:p>
        </p:txBody>
      </p:sp>
      <p:sp>
        <p:nvSpPr>
          <p:cNvPr id="21" name="Text Placeholder 1">
            <a:extLst>
              <a:ext uri="{FF2B5EF4-FFF2-40B4-BE49-F238E27FC236}">
                <a16:creationId xmlns:a16="http://schemas.microsoft.com/office/drawing/2014/main" id="{04231BE1-5761-4040-BF45-012D7EB6FA1B}"/>
              </a:ext>
            </a:extLst>
          </p:cNvPr>
          <p:cNvSpPr txBox="1">
            <a:spLocks/>
          </p:cNvSpPr>
          <p:nvPr/>
        </p:nvSpPr>
        <p:spPr bwMode="gray">
          <a:xfrm>
            <a:off x="1859386" y="4592719"/>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1-2 years</a:t>
            </a:r>
          </a:p>
        </p:txBody>
      </p:sp>
      <p:sp>
        <p:nvSpPr>
          <p:cNvPr id="22" name="Text Placeholder 1">
            <a:extLst>
              <a:ext uri="{FF2B5EF4-FFF2-40B4-BE49-F238E27FC236}">
                <a16:creationId xmlns:a16="http://schemas.microsoft.com/office/drawing/2014/main" id="{8DF3709D-0FBB-4DCD-86E9-2B15B9C66E8C}"/>
              </a:ext>
            </a:extLst>
          </p:cNvPr>
          <p:cNvSpPr txBox="1">
            <a:spLocks/>
          </p:cNvSpPr>
          <p:nvPr/>
        </p:nvSpPr>
        <p:spPr bwMode="gray">
          <a:xfrm>
            <a:off x="1859386" y="4307910"/>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3-6 years</a:t>
            </a:r>
          </a:p>
        </p:txBody>
      </p:sp>
      <p:sp>
        <p:nvSpPr>
          <p:cNvPr id="23" name="Text Placeholder 1">
            <a:extLst>
              <a:ext uri="{FF2B5EF4-FFF2-40B4-BE49-F238E27FC236}">
                <a16:creationId xmlns:a16="http://schemas.microsoft.com/office/drawing/2014/main" id="{ACB3A591-2860-4B4C-BED8-3935E4D91E28}"/>
              </a:ext>
            </a:extLst>
          </p:cNvPr>
          <p:cNvSpPr txBox="1">
            <a:spLocks/>
          </p:cNvSpPr>
          <p:nvPr/>
        </p:nvSpPr>
        <p:spPr bwMode="gray">
          <a:xfrm>
            <a:off x="1859386" y="4023101"/>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7-10 years</a:t>
            </a:r>
          </a:p>
        </p:txBody>
      </p:sp>
      <p:sp>
        <p:nvSpPr>
          <p:cNvPr id="31" name="Text Placeholder 1">
            <a:extLst>
              <a:ext uri="{FF2B5EF4-FFF2-40B4-BE49-F238E27FC236}">
                <a16:creationId xmlns:a16="http://schemas.microsoft.com/office/drawing/2014/main" id="{D9B41E99-CE2D-4C47-9E9D-975681D06094}"/>
              </a:ext>
            </a:extLst>
          </p:cNvPr>
          <p:cNvSpPr txBox="1">
            <a:spLocks/>
          </p:cNvSpPr>
          <p:nvPr/>
        </p:nvSpPr>
        <p:spPr bwMode="gray">
          <a:xfrm>
            <a:off x="1859386" y="3738292"/>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11-14 years</a:t>
            </a:r>
          </a:p>
        </p:txBody>
      </p:sp>
      <p:sp>
        <p:nvSpPr>
          <p:cNvPr id="32" name="Text Placeholder 1">
            <a:extLst>
              <a:ext uri="{FF2B5EF4-FFF2-40B4-BE49-F238E27FC236}">
                <a16:creationId xmlns:a16="http://schemas.microsoft.com/office/drawing/2014/main" id="{ECDB5064-411A-4038-9D51-B098DF7BD815}"/>
              </a:ext>
            </a:extLst>
          </p:cNvPr>
          <p:cNvSpPr txBox="1">
            <a:spLocks/>
          </p:cNvSpPr>
          <p:nvPr/>
        </p:nvSpPr>
        <p:spPr bwMode="gray">
          <a:xfrm>
            <a:off x="1859386" y="3453483"/>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15-18 years</a:t>
            </a:r>
          </a:p>
        </p:txBody>
      </p:sp>
      <p:sp>
        <p:nvSpPr>
          <p:cNvPr id="33" name="Text Placeholder 1">
            <a:extLst>
              <a:ext uri="{FF2B5EF4-FFF2-40B4-BE49-F238E27FC236}">
                <a16:creationId xmlns:a16="http://schemas.microsoft.com/office/drawing/2014/main" id="{079CC92B-7164-4771-B78E-F90132D158B5}"/>
              </a:ext>
            </a:extLst>
          </p:cNvPr>
          <p:cNvSpPr txBox="1">
            <a:spLocks/>
          </p:cNvSpPr>
          <p:nvPr/>
        </p:nvSpPr>
        <p:spPr bwMode="gray">
          <a:xfrm>
            <a:off x="1859386" y="3168674"/>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19-22 years</a:t>
            </a:r>
          </a:p>
        </p:txBody>
      </p:sp>
      <p:sp>
        <p:nvSpPr>
          <p:cNvPr id="34" name="Text Placeholder 1">
            <a:extLst>
              <a:ext uri="{FF2B5EF4-FFF2-40B4-BE49-F238E27FC236}">
                <a16:creationId xmlns:a16="http://schemas.microsoft.com/office/drawing/2014/main" id="{E6855E41-AFE2-4C9F-84E7-059A98D20202}"/>
              </a:ext>
            </a:extLst>
          </p:cNvPr>
          <p:cNvSpPr txBox="1">
            <a:spLocks/>
          </p:cNvSpPr>
          <p:nvPr/>
        </p:nvSpPr>
        <p:spPr bwMode="gray">
          <a:xfrm>
            <a:off x="1859386" y="2883865"/>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23-26 years</a:t>
            </a:r>
          </a:p>
        </p:txBody>
      </p:sp>
      <p:sp>
        <p:nvSpPr>
          <p:cNvPr id="35" name="Text Placeholder 1">
            <a:extLst>
              <a:ext uri="{FF2B5EF4-FFF2-40B4-BE49-F238E27FC236}">
                <a16:creationId xmlns:a16="http://schemas.microsoft.com/office/drawing/2014/main" id="{6252667D-0979-4BBD-B053-470CAD2D2913}"/>
              </a:ext>
            </a:extLst>
          </p:cNvPr>
          <p:cNvSpPr txBox="1">
            <a:spLocks/>
          </p:cNvSpPr>
          <p:nvPr/>
        </p:nvSpPr>
        <p:spPr bwMode="gray">
          <a:xfrm>
            <a:off x="1859386" y="2599056"/>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27-30 years</a:t>
            </a:r>
          </a:p>
        </p:txBody>
      </p:sp>
      <p:sp>
        <p:nvSpPr>
          <p:cNvPr id="36" name="Text Placeholder 1">
            <a:extLst>
              <a:ext uri="{FF2B5EF4-FFF2-40B4-BE49-F238E27FC236}">
                <a16:creationId xmlns:a16="http://schemas.microsoft.com/office/drawing/2014/main" id="{2FCEDC0B-8E3D-44E6-8004-E674E32D4E05}"/>
              </a:ext>
            </a:extLst>
          </p:cNvPr>
          <p:cNvSpPr txBox="1">
            <a:spLocks/>
          </p:cNvSpPr>
          <p:nvPr/>
        </p:nvSpPr>
        <p:spPr bwMode="gray">
          <a:xfrm>
            <a:off x="1859386" y="2314247"/>
            <a:ext cx="1236118"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900" i="1"/>
              <a:t>30+ years</a:t>
            </a:r>
          </a:p>
        </p:txBody>
      </p:sp>
    </p:spTree>
    <p:extLst>
      <p:ext uri="{BB962C8B-B14F-4D97-AF65-F5344CB8AC3E}">
        <p14:creationId xmlns:p14="http://schemas.microsoft.com/office/powerpoint/2010/main" val="2745999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D7B8-536C-4A30-94E0-1F25BC92562A}"/>
              </a:ext>
            </a:extLst>
          </p:cNvPr>
          <p:cNvSpPr>
            <a:spLocks noGrp="1"/>
          </p:cNvSpPr>
          <p:nvPr>
            <p:ph type="title"/>
          </p:nvPr>
        </p:nvSpPr>
        <p:spPr>
          <a:xfrm>
            <a:off x="923925" y="877585"/>
            <a:ext cx="6073776" cy="346249"/>
          </a:xfrm>
        </p:spPr>
        <p:txBody>
          <a:bodyPr/>
          <a:lstStyle/>
          <a:p>
            <a:r>
              <a:rPr lang="en-US"/>
              <a:t>Most clinicians are not likely to leave their role</a:t>
            </a:r>
          </a:p>
        </p:txBody>
      </p:sp>
      <p:sp>
        <p:nvSpPr>
          <p:cNvPr id="4" name="Text Placeholder 3">
            <a:extLst>
              <a:ext uri="{FF2B5EF4-FFF2-40B4-BE49-F238E27FC236}">
                <a16:creationId xmlns:a16="http://schemas.microsoft.com/office/drawing/2014/main" id="{1F90BDA0-0C91-449C-94F0-E59A39BC621E}"/>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5AB070E0-6FBC-4FB7-8E42-C2951695C8F2}"/>
              </a:ext>
            </a:extLst>
          </p:cNvPr>
          <p:cNvSpPr>
            <a:spLocks noGrp="1"/>
          </p:cNvSpPr>
          <p:nvPr>
            <p:ph type="ftr" sz="quarter" idx="3"/>
          </p:nvPr>
        </p:nvSpPr>
        <p:spPr>
          <a:xfrm>
            <a:off x="5806776" y="273187"/>
            <a:ext cx="1508425" cy="110800"/>
          </a:xfrm>
        </p:spPr>
        <p:txBody>
          <a:bodyPr/>
          <a:lstStyle/>
          <a:p>
            <a:r>
              <a:rPr lang="en-US"/>
              <a:t>2022 Clinician Survey Data Book</a:t>
            </a:r>
          </a:p>
        </p:txBody>
      </p:sp>
      <p:grpSp>
        <p:nvGrpSpPr>
          <p:cNvPr id="9" name="Group 8">
            <a:extLst>
              <a:ext uri="{FF2B5EF4-FFF2-40B4-BE49-F238E27FC236}">
                <a16:creationId xmlns:a16="http://schemas.microsoft.com/office/drawing/2014/main" id="{E1FE5760-7FC3-4967-9776-110B7B1605B2}"/>
              </a:ext>
            </a:extLst>
          </p:cNvPr>
          <p:cNvGrpSpPr/>
          <p:nvPr/>
        </p:nvGrpSpPr>
        <p:grpSpPr>
          <a:xfrm>
            <a:off x="-200974" y="1566086"/>
            <a:ext cx="8089900" cy="274320"/>
            <a:chOff x="-200974" y="1566086"/>
            <a:chExt cx="8089900" cy="274320"/>
          </a:xfrm>
        </p:grpSpPr>
        <p:sp>
          <p:nvSpPr>
            <p:cNvPr id="6" name="Rectangle 5">
              <a:extLst>
                <a:ext uri="{FF2B5EF4-FFF2-40B4-BE49-F238E27FC236}">
                  <a16:creationId xmlns:a16="http://schemas.microsoft.com/office/drawing/2014/main" id="{80791EC5-1C25-4CA4-9CB9-05213F493622}"/>
                </a:ext>
              </a:extLst>
            </p:cNvPr>
            <p:cNvSpPr/>
            <p:nvPr/>
          </p:nvSpPr>
          <p:spPr bwMode="gray">
            <a:xfrm>
              <a:off x="-200974" y="1566086"/>
              <a:ext cx="8089900" cy="27432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B26EFF-9069-432E-AE86-7364F5198697}"/>
                </a:ext>
              </a:extLst>
            </p:cNvPr>
            <p:cNvSpPr txBox="1"/>
            <p:nvPr/>
          </p:nvSpPr>
          <p:spPr bwMode="gray">
            <a:xfrm>
              <a:off x="923925" y="1618608"/>
              <a:ext cx="6073776" cy="169277"/>
            </a:xfrm>
            <a:prstGeom prst="rect">
              <a:avLst/>
            </a:prstGeom>
            <a:noFill/>
          </p:spPr>
          <p:txBody>
            <a:bodyPr wrap="square" lIns="0" tIns="0" rIns="0" bIns="0" rtlCol="0">
              <a:spAutoFit/>
            </a:bodyPr>
            <a:lstStyle/>
            <a:p>
              <a:r>
                <a:rPr lang="en-US" sz="1100" b="1"/>
                <a:t>21. How likely are you to leave your current role in the next 12 months?</a:t>
              </a:r>
            </a:p>
          </p:txBody>
        </p:sp>
      </p:grpSp>
      <p:sp>
        <p:nvSpPr>
          <p:cNvPr id="14" name="Text Placeholder 1">
            <a:extLst>
              <a:ext uri="{FF2B5EF4-FFF2-40B4-BE49-F238E27FC236}">
                <a16:creationId xmlns:a16="http://schemas.microsoft.com/office/drawing/2014/main" id="{AEADD281-D257-45E5-B3D5-02B0E4A77DE9}"/>
              </a:ext>
            </a:extLst>
          </p:cNvPr>
          <p:cNvSpPr txBox="1">
            <a:spLocks/>
          </p:cNvSpPr>
          <p:nvPr/>
        </p:nvSpPr>
        <p:spPr bwMode="gray">
          <a:xfrm>
            <a:off x="923925" y="1850613"/>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n=1,101</a:t>
            </a:r>
          </a:p>
        </p:txBody>
      </p:sp>
      <p:sp>
        <p:nvSpPr>
          <p:cNvPr id="16" name="Text Placeholder 3">
            <a:extLst>
              <a:ext uri="{FF2B5EF4-FFF2-40B4-BE49-F238E27FC236}">
                <a16:creationId xmlns:a16="http://schemas.microsoft.com/office/drawing/2014/main" id="{AF959EAE-6436-4C1F-9F06-54085DDC8C49}"/>
              </a:ext>
            </a:extLst>
          </p:cNvPr>
          <p:cNvSpPr>
            <a:spLocks noGrp="1"/>
          </p:cNvSpPr>
          <p:nvPr>
            <p:ph type="body" sz="quarter" idx="27"/>
          </p:nvPr>
        </p:nvSpPr>
        <p:spPr>
          <a:xfrm>
            <a:off x="5582093" y="9398100"/>
            <a:ext cx="1733107" cy="153888"/>
          </a:xfrm>
        </p:spPr>
        <p:txBody>
          <a:bodyPr/>
          <a:lstStyle/>
          <a:p>
            <a:r>
              <a:rPr lang="en-US"/>
              <a:t>Source: Advisory Board 2022 Clinician Survey and analysis.</a:t>
            </a:r>
          </a:p>
        </p:txBody>
      </p:sp>
      <p:grpSp>
        <p:nvGrpSpPr>
          <p:cNvPr id="8" name="Group 7">
            <a:extLst>
              <a:ext uri="{FF2B5EF4-FFF2-40B4-BE49-F238E27FC236}">
                <a16:creationId xmlns:a16="http://schemas.microsoft.com/office/drawing/2014/main" id="{9C36294D-47A2-4F75-B136-E75183A5E2DD}"/>
              </a:ext>
            </a:extLst>
          </p:cNvPr>
          <p:cNvGrpSpPr/>
          <p:nvPr/>
        </p:nvGrpSpPr>
        <p:grpSpPr>
          <a:xfrm>
            <a:off x="125846" y="3303236"/>
            <a:ext cx="7114309" cy="3451928"/>
            <a:chOff x="329046" y="2682172"/>
            <a:chExt cx="7114309" cy="3451928"/>
          </a:xfrm>
        </p:grpSpPr>
        <p:grpSp>
          <p:nvGrpSpPr>
            <p:cNvPr id="3" name="Group 2">
              <a:extLst>
                <a:ext uri="{FF2B5EF4-FFF2-40B4-BE49-F238E27FC236}">
                  <a16:creationId xmlns:a16="http://schemas.microsoft.com/office/drawing/2014/main" id="{94F61E09-7643-4469-8877-92F32C0555C6}"/>
                </a:ext>
              </a:extLst>
            </p:cNvPr>
            <p:cNvGrpSpPr/>
            <p:nvPr/>
          </p:nvGrpSpPr>
          <p:grpSpPr>
            <a:xfrm>
              <a:off x="329046" y="2682172"/>
              <a:ext cx="7114309" cy="3451928"/>
              <a:chOff x="329046" y="6228571"/>
              <a:chExt cx="7114309" cy="2698135"/>
            </a:xfrm>
          </p:grpSpPr>
          <p:grpSp>
            <p:nvGrpSpPr>
              <p:cNvPr id="24" name="Group 23">
                <a:extLst>
                  <a:ext uri="{FF2B5EF4-FFF2-40B4-BE49-F238E27FC236}">
                    <a16:creationId xmlns:a16="http://schemas.microsoft.com/office/drawing/2014/main" id="{87CC6E12-2F62-494F-8F1E-3F1729287D9F}"/>
                  </a:ext>
                </a:extLst>
              </p:cNvPr>
              <p:cNvGrpSpPr/>
              <p:nvPr/>
            </p:nvGrpSpPr>
            <p:grpSpPr>
              <a:xfrm>
                <a:off x="329046" y="6228571"/>
                <a:ext cx="7114309" cy="2698135"/>
                <a:chOff x="329046" y="2310621"/>
                <a:chExt cx="7114309" cy="2698135"/>
              </a:xfrm>
            </p:grpSpPr>
            <p:graphicFrame>
              <p:nvGraphicFramePr>
                <p:cNvPr id="25" name="Chart 24">
                  <a:extLst>
                    <a:ext uri="{FF2B5EF4-FFF2-40B4-BE49-F238E27FC236}">
                      <a16:creationId xmlns:a16="http://schemas.microsoft.com/office/drawing/2014/main" id="{0EAD4567-1AEA-42CE-8383-856E067D1897}"/>
                    </a:ext>
                  </a:extLst>
                </p:cNvPr>
                <p:cNvGraphicFramePr/>
                <p:nvPr>
                  <p:extLst>
                    <p:ext uri="{D42A27DB-BD31-4B8C-83A1-F6EECF244321}">
                      <p14:modId xmlns:p14="http://schemas.microsoft.com/office/powerpoint/2010/main" val="62215773"/>
                    </p:ext>
                  </p:extLst>
                </p:nvPr>
              </p:nvGraphicFramePr>
              <p:xfrm>
                <a:off x="329046" y="2310621"/>
                <a:ext cx="7114309" cy="2698135"/>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B2462251-C406-4D13-8CCC-89C8F68968B9}"/>
                    </a:ext>
                  </a:extLst>
                </p:cNvPr>
                <p:cNvSpPr txBox="1"/>
                <p:nvPr/>
              </p:nvSpPr>
              <p:spPr bwMode="gray">
                <a:xfrm>
                  <a:off x="1964481" y="2776766"/>
                  <a:ext cx="1200753"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not leaving</a:t>
                  </a:r>
                  <a:endParaRPr lang="en-US" sz="900" i="1"/>
                </a:p>
              </p:txBody>
            </p:sp>
            <p:sp>
              <p:nvSpPr>
                <p:cNvPr id="27" name="TextBox 26">
                  <a:extLst>
                    <a:ext uri="{FF2B5EF4-FFF2-40B4-BE49-F238E27FC236}">
                      <a16:creationId xmlns:a16="http://schemas.microsoft.com/office/drawing/2014/main" id="{0474B837-424C-4D60-B206-8AF491A7335B}"/>
                    </a:ext>
                  </a:extLst>
                </p:cNvPr>
                <p:cNvSpPr txBox="1"/>
                <p:nvPr/>
              </p:nvSpPr>
              <p:spPr bwMode="gray">
                <a:xfrm>
                  <a:off x="5265489" y="3188324"/>
                  <a:ext cx="1722653"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Somewhat likely to leave</a:t>
                  </a:r>
                </a:p>
              </p:txBody>
            </p:sp>
            <p:sp>
              <p:nvSpPr>
                <p:cNvPr id="28" name="TextBox 27">
                  <a:extLst>
                    <a:ext uri="{FF2B5EF4-FFF2-40B4-BE49-F238E27FC236}">
                      <a16:creationId xmlns:a16="http://schemas.microsoft.com/office/drawing/2014/main" id="{9B9D0EDC-9205-4433-8584-56FA89F276BC}"/>
                    </a:ext>
                  </a:extLst>
                </p:cNvPr>
                <p:cNvSpPr txBox="1"/>
                <p:nvPr/>
              </p:nvSpPr>
              <p:spPr bwMode="gray">
                <a:xfrm>
                  <a:off x="1584961" y="4031054"/>
                  <a:ext cx="1124438"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unlikely to leave</a:t>
                  </a:r>
                </a:p>
              </p:txBody>
            </p:sp>
            <p:sp>
              <p:nvSpPr>
                <p:cNvPr id="29" name="TextBox 28">
                  <a:extLst>
                    <a:ext uri="{FF2B5EF4-FFF2-40B4-BE49-F238E27FC236}">
                      <a16:creationId xmlns:a16="http://schemas.microsoft.com/office/drawing/2014/main" id="{7A4749E8-4E1D-489B-84C7-44A87A2A204D}"/>
                    </a:ext>
                  </a:extLst>
                </p:cNvPr>
                <p:cNvSpPr txBox="1"/>
                <p:nvPr/>
              </p:nvSpPr>
              <p:spPr bwMode="gray">
                <a:xfrm>
                  <a:off x="3280097" y="4772971"/>
                  <a:ext cx="1470974"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Somewhat unlikely to leave</a:t>
                  </a:r>
                </a:p>
              </p:txBody>
            </p:sp>
          </p:grpSp>
          <p:sp>
            <p:nvSpPr>
              <p:cNvPr id="30" name="TextBox 29">
                <a:extLst>
                  <a:ext uri="{FF2B5EF4-FFF2-40B4-BE49-F238E27FC236}">
                    <a16:creationId xmlns:a16="http://schemas.microsoft.com/office/drawing/2014/main" id="{8D1E8322-7389-4DD4-AB80-1BACD988985E}"/>
                  </a:ext>
                </a:extLst>
              </p:cNvPr>
              <p:cNvSpPr txBox="1"/>
              <p:nvPr/>
            </p:nvSpPr>
            <p:spPr bwMode="gray">
              <a:xfrm>
                <a:off x="5188360" y="8087503"/>
                <a:ext cx="999079"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Neutral/undecided</a:t>
                </a:r>
              </a:p>
            </p:txBody>
          </p:sp>
        </p:grpSp>
        <p:sp>
          <p:nvSpPr>
            <p:cNvPr id="21" name="TextBox 20">
              <a:extLst>
                <a:ext uri="{FF2B5EF4-FFF2-40B4-BE49-F238E27FC236}">
                  <a16:creationId xmlns:a16="http://schemas.microsoft.com/office/drawing/2014/main" id="{DEC4EB8C-FA92-4069-BFDA-F28DCE384D99}"/>
                </a:ext>
              </a:extLst>
            </p:cNvPr>
            <p:cNvSpPr txBox="1"/>
            <p:nvPr/>
          </p:nvSpPr>
          <p:spPr bwMode="gray">
            <a:xfrm>
              <a:off x="4800669" y="3278547"/>
              <a:ext cx="1722653"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p>
          </p:txBody>
        </p:sp>
        <p:sp>
          <p:nvSpPr>
            <p:cNvPr id="22" name="TextBox 21">
              <a:extLst>
                <a:ext uri="{FF2B5EF4-FFF2-40B4-BE49-F238E27FC236}">
                  <a16:creationId xmlns:a16="http://schemas.microsoft.com/office/drawing/2014/main" id="{D572CCDE-9E82-438E-9BE2-EAE8AA6722E4}"/>
                </a:ext>
              </a:extLst>
            </p:cNvPr>
            <p:cNvSpPr txBox="1"/>
            <p:nvPr/>
          </p:nvSpPr>
          <p:spPr bwMode="gray">
            <a:xfrm>
              <a:off x="3983450" y="2902283"/>
              <a:ext cx="1722653"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p>
          </p:txBody>
        </p:sp>
      </p:grpSp>
    </p:spTree>
    <p:extLst>
      <p:ext uri="{BB962C8B-B14F-4D97-AF65-F5344CB8AC3E}">
        <p14:creationId xmlns:p14="http://schemas.microsoft.com/office/powerpoint/2010/main" val="472875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42B7-DA7C-409A-A178-B5604EE72724}"/>
              </a:ext>
            </a:extLst>
          </p:cNvPr>
          <p:cNvSpPr>
            <a:spLocks noGrp="1"/>
          </p:cNvSpPr>
          <p:nvPr>
            <p:ph type="title"/>
          </p:nvPr>
        </p:nvSpPr>
        <p:spPr/>
        <p:txBody>
          <a:bodyPr/>
          <a:lstStyle/>
          <a:p>
            <a:r>
              <a:rPr lang="en-US"/>
              <a:t>Most clinicians are not likely to leave their role</a:t>
            </a:r>
          </a:p>
        </p:txBody>
      </p:sp>
      <p:sp>
        <p:nvSpPr>
          <p:cNvPr id="4" name="Text Placeholder 3">
            <a:extLst>
              <a:ext uri="{FF2B5EF4-FFF2-40B4-BE49-F238E27FC236}">
                <a16:creationId xmlns:a16="http://schemas.microsoft.com/office/drawing/2014/main" id="{8D1188DB-3DE6-4C54-B590-4319EB054077}"/>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60F7F826-FAA3-42A6-9602-7C4AB05F1032}"/>
              </a:ext>
            </a:extLst>
          </p:cNvPr>
          <p:cNvSpPr>
            <a:spLocks noGrp="1"/>
          </p:cNvSpPr>
          <p:nvPr>
            <p:ph type="ftr" sz="quarter" idx="3"/>
          </p:nvPr>
        </p:nvSpPr>
        <p:spPr>
          <a:xfrm>
            <a:off x="5806776" y="273187"/>
            <a:ext cx="1508425" cy="110800"/>
          </a:xfrm>
        </p:spPr>
        <p:txBody>
          <a:bodyPr/>
          <a:lstStyle/>
          <a:p>
            <a:r>
              <a:rPr lang="en-US"/>
              <a:t>2022 Clinician Survey Data Book</a:t>
            </a:r>
          </a:p>
        </p:txBody>
      </p:sp>
      <p:grpSp>
        <p:nvGrpSpPr>
          <p:cNvPr id="3" name="Group 2">
            <a:extLst>
              <a:ext uri="{FF2B5EF4-FFF2-40B4-BE49-F238E27FC236}">
                <a16:creationId xmlns:a16="http://schemas.microsoft.com/office/drawing/2014/main" id="{1B2B7FCE-3138-4AD8-ADF2-98BE636F53E8}"/>
              </a:ext>
            </a:extLst>
          </p:cNvPr>
          <p:cNvGrpSpPr/>
          <p:nvPr/>
        </p:nvGrpSpPr>
        <p:grpSpPr>
          <a:xfrm>
            <a:off x="-161927" y="1577271"/>
            <a:ext cx="8089900" cy="274320"/>
            <a:chOff x="-161927" y="1577271"/>
            <a:chExt cx="8089900" cy="274320"/>
          </a:xfrm>
        </p:grpSpPr>
        <p:sp>
          <p:nvSpPr>
            <p:cNvPr id="8" name="Rectangle 7">
              <a:extLst>
                <a:ext uri="{FF2B5EF4-FFF2-40B4-BE49-F238E27FC236}">
                  <a16:creationId xmlns:a16="http://schemas.microsoft.com/office/drawing/2014/main" id="{1D2AB4D5-4976-48D2-A68A-CB98F42CBB9E}"/>
                </a:ext>
              </a:extLst>
            </p:cNvPr>
            <p:cNvSpPr/>
            <p:nvPr/>
          </p:nvSpPr>
          <p:spPr bwMode="gray">
            <a:xfrm>
              <a:off x="-161927" y="1577271"/>
              <a:ext cx="8089900" cy="27432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11101-12A7-4067-A579-08820BE6AFAA}"/>
                </a:ext>
              </a:extLst>
            </p:cNvPr>
            <p:cNvSpPr txBox="1"/>
            <p:nvPr/>
          </p:nvSpPr>
          <p:spPr bwMode="gray">
            <a:xfrm>
              <a:off x="923923" y="1629793"/>
              <a:ext cx="6266180" cy="169277"/>
            </a:xfrm>
            <a:prstGeom prst="rect">
              <a:avLst/>
            </a:prstGeom>
            <a:noFill/>
          </p:spPr>
          <p:txBody>
            <a:bodyPr wrap="square" lIns="0" tIns="0" rIns="0" bIns="0" rtlCol="0">
              <a:spAutoFit/>
            </a:bodyPr>
            <a:lstStyle/>
            <a:p>
              <a:r>
                <a:rPr lang="en-US" sz="1100" b="1"/>
                <a:t>21. How likely are you to leave your current role in the next 12 months?</a:t>
              </a:r>
            </a:p>
          </p:txBody>
        </p:sp>
      </p:grpSp>
      <p:sp>
        <p:nvSpPr>
          <p:cNvPr id="10" name="Text Placeholder 1">
            <a:extLst>
              <a:ext uri="{FF2B5EF4-FFF2-40B4-BE49-F238E27FC236}">
                <a16:creationId xmlns:a16="http://schemas.microsoft.com/office/drawing/2014/main" id="{829E8F37-034D-4870-B372-705A647ACDC3}"/>
              </a:ext>
            </a:extLst>
          </p:cNvPr>
          <p:cNvSpPr txBox="1">
            <a:spLocks/>
          </p:cNvSpPr>
          <p:nvPr/>
        </p:nvSpPr>
        <p:spPr bwMode="gray">
          <a:xfrm>
            <a:off x="923923" y="1868423"/>
            <a:ext cx="485775"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n=1,097</a:t>
            </a:r>
          </a:p>
        </p:txBody>
      </p:sp>
      <p:grpSp>
        <p:nvGrpSpPr>
          <p:cNvPr id="6" name="Group 5">
            <a:extLst>
              <a:ext uri="{FF2B5EF4-FFF2-40B4-BE49-F238E27FC236}">
                <a16:creationId xmlns:a16="http://schemas.microsoft.com/office/drawing/2014/main" id="{67A698C1-194E-47DE-A151-DD2588A2B5CA}"/>
              </a:ext>
            </a:extLst>
          </p:cNvPr>
          <p:cNvGrpSpPr/>
          <p:nvPr/>
        </p:nvGrpSpPr>
        <p:grpSpPr>
          <a:xfrm>
            <a:off x="518450" y="2016060"/>
            <a:ext cx="6716451" cy="7769153"/>
            <a:chOff x="981867" y="2834199"/>
            <a:chExt cx="6716451" cy="5818231"/>
          </a:xfrm>
        </p:grpSpPr>
        <p:graphicFrame>
          <p:nvGraphicFramePr>
            <p:cNvPr id="15" name="Chart 14">
              <a:extLst>
                <a:ext uri="{FF2B5EF4-FFF2-40B4-BE49-F238E27FC236}">
                  <a16:creationId xmlns:a16="http://schemas.microsoft.com/office/drawing/2014/main" id="{C1F836BE-1C68-40E5-9F9F-45F3CD233117}"/>
                </a:ext>
              </a:extLst>
            </p:cNvPr>
            <p:cNvGraphicFramePr/>
            <p:nvPr>
              <p:extLst>
                <p:ext uri="{D42A27DB-BD31-4B8C-83A1-F6EECF244321}">
                  <p14:modId xmlns:p14="http://schemas.microsoft.com/office/powerpoint/2010/main" val="3892032747"/>
                </p:ext>
              </p:extLst>
            </p:nvPr>
          </p:nvGraphicFramePr>
          <p:xfrm>
            <a:off x="981867" y="2834199"/>
            <a:ext cx="5802311" cy="5818231"/>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441BAC7B-F9E0-4A46-8591-0024F5BB7B21}"/>
                </a:ext>
              </a:extLst>
            </p:cNvPr>
            <p:cNvSpPr txBox="1"/>
            <p:nvPr/>
          </p:nvSpPr>
          <p:spPr bwMode="gray">
            <a:xfrm>
              <a:off x="2677396" y="2963617"/>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17" name="TextBox 16">
              <a:extLst>
                <a:ext uri="{FF2B5EF4-FFF2-40B4-BE49-F238E27FC236}">
                  <a16:creationId xmlns:a16="http://schemas.microsoft.com/office/drawing/2014/main" id="{4AC161B4-DFF4-46B5-8F0C-11352C274957}"/>
                </a:ext>
              </a:extLst>
            </p:cNvPr>
            <p:cNvSpPr txBox="1"/>
            <p:nvPr/>
          </p:nvSpPr>
          <p:spPr bwMode="gray">
            <a:xfrm>
              <a:off x="3131422" y="4329880"/>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18" name="TextBox 17">
              <a:extLst>
                <a:ext uri="{FF2B5EF4-FFF2-40B4-BE49-F238E27FC236}">
                  <a16:creationId xmlns:a16="http://schemas.microsoft.com/office/drawing/2014/main" id="{E07DCE1B-FAF9-4B94-9265-BE740D696D77}"/>
                </a:ext>
              </a:extLst>
            </p:cNvPr>
            <p:cNvSpPr txBox="1"/>
            <p:nvPr/>
          </p:nvSpPr>
          <p:spPr bwMode="gray">
            <a:xfrm>
              <a:off x="2849905" y="5705656"/>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19" name="TextBox 18">
              <a:extLst>
                <a:ext uri="{FF2B5EF4-FFF2-40B4-BE49-F238E27FC236}">
                  <a16:creationId xmlns:a16="http://schemas.microsoft.com/office/drawing/2014/main" id="{E090C3FC-4862-48C5-9951-1162CCC8A6CE}"/>
                </a:ext>
              </a:extLst>
            </p:cNvPr>
            <p:cNvSpPr txBox="1"/>
            <p:nvPr/>
          </p:nvSpPr>
          <p:spPr bwMode="gray">
            <a:xfrm>
              <a:off x="3175685" y="7071921"/>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20" name="TextBox 19">
              <a:extLst>
                <a:ext uri="{FF2B5EF4-FFF2-40B4-BE49-F238E27FC236}">
                  <a16:creationId xmlns:a16="http://schemas.microsoft.com/office/drawing/2014/main" id="{B9542B1B-0B12-4C75-8BFE-D0F7B3F77910}"/>
                </a:ext>
              </a:extLst>
            </p:cNvPr>
            <p:cNvSpPr txBox="1"/>
            <p:nvPr/>
          </p:nvSpPr>
          <p:spPr bwMode="gray">
            <a:xfrm>
              <a:off x="3027558" y="5880309"/>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1" name="TextBox 20">
              <a:extLst>
                <a:ext uri="{FF2B5EF4-FFF2-40B4-BE49-F238E27FC236}">
                  <a16:creationId xmlns:a16="http://schemas.microsoft.com/office/drawing/2014/main" id="{560B9212-8B6C-4678-B57F-3EF5BE3CEE06}"/>
                </a:ext>
              </a:extLst>
            </p:cNvPr>
            <p:cNvSpPr txBox="1"/>
            <p:nvPr/>
          </p:nvSpPr>
          <p:spPr bwMode="gray">
            <a:xfrm>
              <a:off x="3175685" y="7242931"/>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2" name="TextBox 21">
              <a:extLst>
                <a:ext uri="{FF2B5EF4-FFF2-40B4-BE49-F238E27FC236}">
                  <a16:creationId xmlns:a16="http://schemas.microsoft.com/office/drawing/2014/main" id="{24A3D26A-5B7E-4E91-B7CC-3811CB70311B}"/>
                </a:ext>
              </a:extLst>
            </p:cNvPr>
            <p:cNvSpPr txBox="1"/>
            <p:nvPr/>
          </p:nvSpPr>
          <p:spPr bwMode="gray">
            <a:xfrm>
              <a:off x="3702923" y="4505462"/>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3" name="TextBox 22">
              <a:extLst>
                <a:ext uri="{FF2B5EF4-FFF2-40B4-BE49-F238E27FC236}">
                  <a16:creationId xmlns:a16="http://schemas.microsoft.com/office/drawing/2014/main" id="{5E389870-481F-46C8-B473-0CBCDF3726AE}"/>
                </a:ext>
              </a:extLst>
            </p:cNvPr>
            <p:cNvSpPr txBox="1"/>
            <p:nvPr/>
          </p:nvSpPr>
          <p:spPr bwMode="gray">
            <a:xfrm>
              <a:off x="3783901" y="3135099"/>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4" name="TextBox 23">
              <a:extLst>
                <a:ext uri="{FF2B5EF4-FFF2-40B4-BE49-F238E27FC236}">
                  <a16:creationId xmlns:a16="http://schemas.microsoft.com/office/drawing/2014/main" id="{804252F0-EA8E-4280-8723-BA3775586CED}"/>
                </a:ext>
              </a:extLst>
            </p:cNvPr>
            <p:cNvSpPr txBox="1"/>
            <p:nvPr/>
          </p:nvSpPr>
          <p:spPr bwMode="gray">
            <a:xfrm>
              <a:off x="3783901" y="3296063"/>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5" name="TextBox 24">
              <a:extLst>
                <a:ext uri="{FF2B5EF4-FFF2-40B4-BE49-F238E27FC236}">
                  <a16:creationId xmlns:a16="http://schemas.microsoft.com/office/drawing/2014/main" id="{ED30F98D-6E11-4197-9C09-4F4FD0B3786E}"/>
                </a:ext>
              </a:extLst>
            </p:cNvPr>
            <p:cNvSpPr txBox="1"/>
            <p:nvPr/>
          </p:nvSpPr>
          <p:spPr bwMode="gray">
            <a:xfrm>
              <a:off x="3899774" y="4676288"/>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6" name="TextBox 25">
              <a:extLst>
                <a:ext uri="{FF2B5EF4-FFF2-40B4-BE49-F238E27FC236}">
                  <a16:creationId xmlns:a16="http://schemas.microsoft.com/office/drawing/2014/main" id="{42256AF9-82D1-489C-8424-CE3FF51652F4}"/>
                </a:ext>
              </a:extLst>
            </p:cNvPr>
            <p:cNvSpPr txBox="1"/>
            <p:nvPr/>
          </p:nvSpPr>
          <p:spPr bwMode="gray">
            <a:xfrm>
              <a:off x="2930339" y="6050207"/>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7" name="TextBox 26">
              <a:extLst>
                <a:ext uri="{FF2B5EF4-FFF2-40B4-BE49-F238E27FC236}">
                  <a16:creationId xmlns:a16="http://schemas.microsoft.com/office/drawing/2014/main" id="{983BCEBD-64BB-4E58-AAC5-687832EBC84C}"/>
                </a:ext>
              </a:extLst>
            </p:cNvPr>
            <p:cNvSpPr txBox="1"/>
            <p:nvPr/>
          </p:nvSpPr>
          <p:spPr bwMode="gray">
            <a:xfrm>
              <a:off x="4114433" y="7417237"/>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8" name="TextBox 27">
              <a:extLst>
                <a:ext uri="{FF2B5EF4-FFF2-40B4-BE49-F238E27FC236}">
                  <a16:creationId xmlns:a16="http://schemas.microsoft.com/office/drawing/2014/main" id="{16F43DE1-596D-40C1-9636-B0399B67217A}"/>
                </a:ext>
              </a:extLst>
            </p:cNvPr>
            <p:cNvSpPr txBox="1"/>
            <p:nvPr/>
          </p:nvSpPr>
          <p:spPr bwMode="gray">
            <a:xfrm>
              <a:off x="5017366" y="7584235"/>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29" name="TextBox 28">
              <a:extLst>
                <a:ext uri="{FF2B5EF4-FFF2-40B4-BE49-F238E27FC236}">
                  <a16:creationId xmlns:a16="http://schemas.microsoft.com/office/drawing/2014/main" id="{0A99A6BA-7A7F-42AF-8216-FFD0A997E6C4}"/>
                </a:ext>
              </a:extLst>
            </p:cNvPr>
            <p:cNvSpPr txBox="1"/>
            <p:nvPr/>
          </p:nvSpPr>
          <p:spPr bwMode="gray">
            <a:xfrm>
              <a:off x="3610658" y="6220106"/>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30" name="TextBox 29">
              <a:extLst>
                <a:ext uri="{FF2B5EF4-FFF2-40B4-BE49-F238E27FC236}">
                  <a16:creationId xmlns:a16="http://schemas.microsoft.com/office/drawing/2014/main" id="{91A23F5B-2F07-427A-AE7A-451D52C17DD2}"/>
                </a:ext>
              </a:extLst>
            </p:cNvPr>
            <p:cNvSpPr txBox="1"/>
            <p:nvPr/>
          </p:nvSpPr>
          <p:spPr bwMode="gray">
            <a:xfrm>
              <a:off x="4833219" y="4851871"/>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31" name="TextBox 30">
              <a:extLst>
                <a:ext uri="{FF2B5EF4-FFF2-40B4-BE49-F238E27FC236}">
                  <a16:creationId xmlns:a16="http://schemas.microsoft.com/office/drawing/2014/main" id="{177D29F9-8AF6-4343-8FD3-9DE6854FCC90}"/>
                </a:ext>
              </a:extLst>
            </p:cNvPr>
            <p:cNvSpPr txBox="1"/>
            <p:nvPr/>
          </p:nvSpPr>
          <p:spPr bwMode="gray">
            <a:xfrm>
              <a:off x="4308564" y="3475430"/>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32" name="TextBox 31">
              <a:extLst>
                <a:ext uri="{FF2B5EF4-FFF2-40B4-BE49-F238E27FC236}">
                  <a16:creationId xmlns:a16="http://schemas.microsoft.com/office/drawing/2014/main" id="{9E1169E4-A8B8-42A2-8073-19D32680592B}"/>
                </a:ext>
              </a:extLst>
            </p:cNvPr>
            <p:cNvSpPr txBox="1"/>
            <p:nvPr/>
          </p:nvSpPr>
          <p:spPr bwMode="gray">
            <a:xfrm>
              <a:off x="3612272" y="3650070"/>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3" name="TextBox 32">
              <a:extLst>
                <a:ext uri="{FF2B5EF4-FFF2-40B4-BE49-F238E27FC236}">
                  <a16:creationId xmlns:a16="http://schemas.microsoft.com/office/drawing/2014/main" id="{0C86BA71-0D87-4FF0-B00B-AAF484FB5B59}"/>
                </a:ext>
              </a:extLst>
            </p:cNvPr>
            <p:cNvSpPr txBox="1"/>
            <p:nvPr/>
          </p:nvSpPr>
          <p:spPr bwMode="gray">
            <a:xfrm>
              <a:off x="3574675" y="5017941"/>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4" name="TextBox 33">
              <a:extLst>
                <a:ext uri="{FF2B5EF4-FFF2-40B4-BE49-F238E27FC236}">
                  <a16:creationId xmlns:a16="http://schemas.microsoft.com/office/drawing/2014/main" id="{CA00021C-CC55-4589-979E-448B621690FA}"/>
                </a:ext>
              </a:extLst>
            </p:cNvPr>
            <p:cNvSpPr txBox="1"/>
            <p:nvPr/>
          </p:nvSpPr>
          <p:spPr bwMode="gray">
            <a:xfrm>
              <a:off x="3692340" y="6390004"/>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5" name="TextBox 34">
              <a:extLst>
                <a:ext uri="{FF2B5EF4-FFF2-40B4-BE49-F238E27FC236}">
                  <a16:creationId xmlns:a16="http://schemas.microsoft.com/office/drawing/2014/main" id="{F463BE42-21C6-463C-8D4D-C86FAAC57622}"/>
                </a:ext>
              </a:extLst>
            </p:cNvPr>
            <p:cNvSpPr txBox="1"/>
            <p:nvPr/>
          </p:nvSpPr>
          <p:spPr bwMode="gray">
            <a:xfrm>
              <a:off x="3947345" y="7753251"/>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7" name="TextBox 36">
              <a:extLst>
                <a:ext uri="{FF2B5EF4-FFF2-40B4-BE49-F238E27FC236}">
                  <a16:creationId xmlns:a16="http://schemas.microsoft.com/office/drawing/2014/main" id="{1F0A855D-C677-4AA4-BDA3-456FB6B38006}"/>
                </a:ext>
              </a:extLst>
            </p:cNvPr>
            <p:cNvSpPr txBox="1"/>
            <p:nvPr/>
          </p:nvSpPr>
          <p:spPr bwMode="gray">
            <a:xfrm>
              <a:off x="4793003" y="7923993"/>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38" name="TextBox 37">
              <a:extLst>
                <a:ext uri="{FF2B5EF4-FFF2-40B4-BE49-F238E27FC236}">
                  <a16:creationId xmlns:a16="http://schemas.microsoft.com/office/drawing/2014/main" id="{268D4452-8793-4CB0-8644-FAF95824A666}"/>
                </a:ext>
              </a:extLst>
            </p:cNvPr>
            <p:cNvSpPr txBox="1"/>
            <p:nvPr/>
          </p:nvSpPr>
          <p:spPr bwMode="gray">
            <a:xfrm>
              <a:off x="6568888" y="6559902"/>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39" name="TextBox 38">
              <a:extLst>
                <a:ext uri="{FF2B5EF4-FFF2-40B4-BE49-F238E27FC236}">
                  <a16:creationId xmlns:a16="http://schemas.microsoft.com/office/drawing/2014/main" id="{8BF7C90F-EC80-4DD0-B6EE-D90C4A2C7D23}"/>
                </a:ext>
              </a:extLst>
            </p:cNvPr>
            <p:cNvSpPr txBox="1"/>
            <p:nvPr/>
          </p:nvSpPr>
          <p:spPr bwMode="gray">
            <a:xfrm>
              <a:off x="5116856" y="5188767"/>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40" name="TextBox 39">
              <a:extLst>
                <a:ext uri="{FF2B5EF4-FFF2-40B4-BE49-F238E27FC236}">
                  <a16:creationId xmlns:a16="http://schemas.microsoft.com/office/drawing/2014/main" id="{818A5C8E-B55A-4261-B685-8F7F0C8004AD}"/>
                </a:ext>
              </a:extLst>
            </p:cNvPr>
            <p:cNvSpPr txBox="1"/>
            <p:nvPr/>
          </p:nvSpPr>
          <p:spPr bwMode="gray">
            <a:xfrm>
              <a:off x="5537059" y="3818832"/>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41" name="TextBox 40">
              <a:extLst>
                <a:ext uri="{FF2B5EF4-FFF2-40B4-BE49-F238E27FC236}">
                  <a16:creationId xmlns:a16="http://schemas.microsoft.com/office/drawing/2014/main" id="{0A20E678-6333-43C4-B4A6-CFF7AF6E9A2A}"/>
                </a:ext>
              </a:extLst>
            </p:cNvPr>
            <p:cNvSpPr txBox="1"/>
            <p:nvPr/>
          </p:nvSpPr>
          <p:spPr bwMode="gray">
            <a:xfrm>
              <a:off x="4508173" y="3996623"/>
              <a:ext cx="1129430" cy="138499"/>
            </a:xfrm>
            <a:prstGeom prst="rect">
              <a:avLst/>
            </a:prstGeom>
            <a:noFill/>
          </p:spPr>
          <p:txBody>
            <a:bodyPr wrap="square" lIns="0" tIns="0" rIns="0" bIns="0" rtlCol="0">
              <a:spAutoFit/>
            </a:bodyPr>
            <a:lstStyle/>
            <a:p>
              <a:pPr>
                <a:spcBef>
                  <a:spcPts val="500"/>
                </a:spcBef>
                <a:buClr>
                  <a:schemeClr val="accent6"/>
                </a:buClr>
              </a:pPr>
              <a:r>
                <a:rPr lang="en-US" sz="900" i="1" dirty="0">
                  <a:latin typeface="Arial" panose="020B0604020202020204" pitchFamily="34" charset="0"/>
                </a:rPr>
                <a:t>Definitely not leaving</a:t>
              </a:r>
              <a:endParaRPr lang="en-US" sz="900" i="1" dirty="0"/>
            </a:p>
          </p:txBody>
        </p:sp>
        <p:sp>
          <p:nvSpPr>
            <p:cNvPr id="42" name="TextBox 41">
              <a:extLst>
                <a:ext uri="{FF2B5EF4-FFF2-40B4-BE49-F238E27FC236}">
                  <a16:creationId xmlns:a16="http://schemas.microsoft.com/office/drawing/2014/main" id="{6C19D44A-9F3F-4099-8B9C-079274F55EE2}"/>
                </a:ext>
              </a:extLst>
            </p:cNvPr>
            <p:cNvSpPr txBox="1"/>
            <p:nvPr/>
          </p:nvSpPr>
          <p:spPr bwMode="gray">
            <a:xfrm>
              <a:off x="3944976" y="5365934"/>
              <a:ext cx="1129430" cy="138499"/>
            </a:xfrm>
            <a:prstGeom prst="rect">
              <a:avLst/>
            </a:prstGeom>
            <a:noFill/>
          </p:spPr>
          <p:txBody>
            <a:bodyPr wrap="square" lIns="0" tIns="0" rIns="0" bIns="0" rtlCol="0">
              <a:spAutoFit/>
            </a:bodyPr>
            <a:lstStyle/>
            <a:p>
              <a:pPr>
                <a:spcBef>
                  <a:spcPts val="500"/>
                </a:spcBef>
                <a:buClr>
                  <a:schemeClr val="accent6"/>
                </a:buClr>
              </a:pPr>
              <a:r>
                <a:rPr lang="en-US" sz="900" i="1" dirty="0">
                  <a:latin typeface="Arial" panose="020B0604020202020204" pitchFamily="34" charset="0"/>
                </a:rPr>
                <a:t>Definitely not leaving</a:t>
              </a:r>
              <a:endParaRPr lang="en-US" sz="900" i="1" dirty="0"/>
            </a:p>
          </p:txBody>
        </p:sp>
        <p:sp>
          <p:nvSpPr>
            <p:cNvPr id="43" name="TextBox 42">
              <a:extLst>
                <a:ext uri="{FF2B5EF4-FFF2-40B4-BE49-F238E27FC236}">
                  <a16:creationId xmlns:a16="http://schemas.microsoft.com/office/drawing/2014/main" id="{64928AF3-C204-44C8-9942-0C7458F2B4A4}"/>
                </a:ext>
              </a:extLst>
            </p:cNvPr>
            <p:cNvSpPr txBox="1"/>
            <p:nvPr/>
          </p:nvSpPr>
          <p:spPr bwMode="gray">
            <a:xfrm>
              <a:off x="5468965" y="6740898"/>
              <a:ext cx="1129430" cy="138499"/>
            </a:xfrm>
            <a:prstGeom prst="rect">
              <a:avLst/>
            </a:prstGeom>
            <a:noFill/>
          </p:spPr>
          <p:txBody>
            <a:bodyPr wrap="square" lIns="0" tIns="0" rIns="0" bIns="0" rtlCol="0">
              <a:spAutoFit/>
            </a:bodyPr>
            <a:lstStyle/>
            <a:p>
              <a:pPr>
                <a:spcBef>
                  <a:spcPts val="500"/>
                </a:spcBef>
                <a:buClr>
                  <a:schemeClr val="accent6"/>
                </a:buClr>
              </a:pPr>
              <a:r>
                <a:rPr lang="en-US" sz="900" i="1" dirty="0">
                  <a:latin typeface="Arial" panose="020B0604020202020204" pitchFamily="34" charset="0"/>
                </a:rPr>
                <a:t>Definitely not leaving</a:t>
              </a:r>
              <a:endParaRPr lang="en-US" sz="900" i="1" dirty="0"/>
            </a:p>
          </p:txBody>
        </p:sp>
        <p:sp>
          <p:nvSpPr>
            <p:cNvPr id="44" name="TextBox 43">
              <a:extLst>
                <a:ext uri="{FF2B5EF4-FFF2-40B4-BE49-F238E27FC236}">
                  <a16:creationId xmlns:a16="http://schemas.microsoft.com/office/drawing/2014/main" id="{836528D5-7708-4957-9957-A8043AF1967F}"/>
                </a:ext>
              </a:extLst>
            </p:cNvPr>
            <p:cNvSpPr txBox="1"/>
            <p:nvPr/>
          </p:nvSpPr>
          <p:spPr bwMode="gray">
            <a:xfrm>
              <a:off x="3920935" y="8100179"/>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grpSp>
      <p:sp>
        <p:nvSpPr>
          <p:cNvPr id="14" name="Text Placeholder 13">
            <a:extLst>
              <a:ext uri="{FF2B5EF4-FFF2-40B4-BE49-F238E27FC236}">
                <a16:creationId xmlns:a16="http://schemas.microsoft.com/office/drawing/2014/main" id="{5AA09BCE-9EE1-45CA-B014-7898C10440F5}"/>
              </a:ext>
            </a:extLst>
          </p:cNvPr>
          <p:cNvSpPr>
            <a:spLocks noGrp="1"/>
          </p:cNvSpPr>
          <p:nvPr>
            <p:ph type="body" sz="quarter" idx="27"/>
          </p:nvPr>
        </p:nvSpPr>
        <p:spPr>
          <a:xfrm>
            <a:off x="5582092" y="9535478"/>
            <a:ext cx="1733107" cy="67310"/>
          </a:xfrm>
        </p:spPr>
        <p:txBody>
          <a:bodyPr/>
          <a:lstStyle/>
          <a:p>
            <a:r>
              <a:rPr lang="en-US" dirty="0"/>
              <a:t>Source: Advisory Board 2022 Clinician Survey and analysis.</a:t>
            </a:r>
          </a:p>
          <a:p>
            <a:endParaRPr lang="en-US" dirty="0"/>
          </a:p>
        </p:txBody>
      </p:sp>
    </p:spTree>
    <p:extLst>
      <p:ext uri="{BB962C8B-B14F-4D97-AF65-F5344CB8AC3E}">
        <p14:creationId xmlns:p14="http://schemas.microsoft.com/office/powerpoint/2010/main" val="634924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42B7-DA7C-409A-A178-B5604EE72724}"/>
              </a:ext>
            </a:extLst>
          </p:cNvPr>
          <p:cNvSpPr>
            <a:spLocks noGrp="1"/>
          </p:cNvSpPr>
          <p:nvPr>
            <p:ph type="title"/>
          </p:nvPr>
        </p:nvSpPr>
        <p:spPr/>
        <p:txBody>
          <a:bodyPr/>
          <a:lstStyle/>
          <a:p>
            <a:r>
              <a:rPr lang="en-US"/>
              <a:t>Most clinicians are not likely to leave their role</a:t>
            </a:r>
          </a:p>
        </p:txBody>
      </p:sp>
      <p:sp>
        <p:nvSpPr>
          <p:cNvPr id="4" name="Text Placeholder 3">
            <a:extLst>
              <a:ext uri="{FF2B5EF4-FFF2-40B4-BE49-F238E27FC236}">
                <a16:creationId xmlns:a16="http://schemas.microsoft.com/office/drawing/2014/main" id="{8D1188DB-3DE6-4C54-B590-4319EB054077}"/>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60F7F826-FAA3-42A6-9602-7C4AB05F1032}"/>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8" name="Rectangle 7">
            <a:extLst>
              <a:ext uri="{FF2B5EF4-FFF2-40B4-BE49-F238E27FC236}">
                <a16:creationId xmlns:a16="http://schemas.microsoft.com/office/drawing/2014/main" id="{1D2AB4D5-4976-48D2-A68A-CB98F42CBB9E}"/>
              </a:ext>
            </a:extLst>
          </p:cNvPr>
          <p:cNvSpPr/>
          <p:nvPr/>
        </p:nvSpPr>
        <p:spPr bwMode="gray">
          <a:xfrm>
            <a:off x="-161927" y="1577271"/>
            <a:ext cx="8089900" cy="27432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11101-12A7-4067-A579-08820BE6AFAA}"/>
              </a:ext>
            </a:extLst>
          </p:cNvPr>
          <p:cNvSpPr txBox="1"/>
          <p:nvPr/>
        </p:nvSpPr>
        <p:spPr bwMode="gray">
          <a:xfrm>
            <a:off x="923923" y="1629793"/>
            <a:ext cx="6266180" cy="169277"/>
          </a:xfrm>
          <a:prstGeom prst="rect">
            <a:avLst/>
          </a:prstGeom>
          <a:noFill/>
        </p:spPr>
        <p:txBody>
          <a:bodyPr wrap="square" lIns="0" tIns="0" rIns="0" bIns="0" rtlCol="0">
            <a:spAutoFit/>
          </a:bodyPr>
          <a:lstStyle/>
          <a:p>
            <a:r>
              <a:rPr lang="en-US" sz="1100" b="1"/>
              <a:t>21. How likely are you to leave your current role in the next 12 months?</a:t>
            </a:r>
          </a:p>
        </p:txBody>
      </p:sp>
      <p:sp>
        <p:nvSpPr>
          <p:cNvPr id="10" name="Text Placeholder 1">
            <a:extLst>
              <a:ext uri="{FF2B5EF4-FFF2-40B4-BE49-F238E27FC236}">
                <a16:creationId xmlns:a16="http://schemas.microsoft.com/office/drawing/2014/main" id="{829E8F37-034D-4870-B372-705A647ACDC3}"/>
              </a:ext>
            </a:extLst>
          </p:cNvPr>
          <p:cNvSpPr txBox="1">
            <a:spLocks/>
          </p:cNvSpPr>
          <p:nvPr/>
        </p:nvSpPr>
        <p:spPr bwMode="gray">
          <a:xfrm>
            <a:off x="923923" y="1875732"/>
            <a:ext cx="485775"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n=1,097</a:t>
            </a:r>
          </a:p>
        </p:txBody>
      </p:sp>
      <p:sp>
        <p:nvSpPr>
          <p:cNvPr id="12" name="Text Placeholder 3">
            <a:extLst>
              <a:ext uri="{FF2B5EF4-FFF2-40B4-BE49-F238E27FC236}">
                <a16:creationId xmlns:a16="http://schemas.microsoft.com/office/drawing/2014/main" id="{2E46790F-4603-42DB-8AA6-AF95FB2E8947}"/>
              </a:ext>
            </a:extLst>
          </p:cNvPr>
          <p:cNvSpPr>
            <a:spLocks noGrp="1"/>
          </p:cNvSpPr>
          <p:nvPr>
            <p:ph type="body" sz="quarter" idx="27"/>
          </p:nvPr>
        </p:nvSpPr>
        <p:spPr>
          <a:xfrm>
            <a:off x="5528867" y="9365846"/>
            <a:ext cx="1786333" cy="163070"/>
          </a:xfrm>
        </p:spPr>
        <p:txBody>
          <a:bodyPr/>
          <a:lstStyle/>
          <a:p>
            <a:r>
              <a:rPr lang="en-US"/>
              <a:t>Source: Advisory Board 2022 Clinician Survey and analysis.</a:t>
            </a:r>
          </a:p>
        </p:txBody>
      </p:sp>
      <p:grpSp>
        <p:nvGrpSpPr>
          <p:cNvPr id="6" name="Group 5">
            <a:extLst>
              <a:ext uri="{FF2B5EF4-FFF2-40B4-BE49-F238E27FC236}">
                <a16:creationId xmlns:a16="http://schemas.microsoft.com/office/drawing/2014/main" id="{67A698C1-194E-47DE-A151-DD2588A2B5CA}"/>
              </a:ext>
            </a:extLst>
          </p:cNvPr>
          <p:cNvGrpSpPr/>
          <p:nvPr/>
        </p:nvGrpSpPr>
        <p:grpSpPr>
          <a:xfrm>
            <a:off x="591101" y="2148960"/>
            <a:ext cx="6558449" cy="7094194"/>
            <a:chOff x="981867" y="2834199"/>
            <a:chExt cx="6558449" cy="5818231"/>
          </a:xfrm>
        </p:grpSpPr>
        <p:graphicFrame>
          <p:nvGraphicFramePr>
            <p:cNvPr id="15" name="Chart 14">
              <a:extLst>
                <a:ext uri="{FF2B5EF4-FFF2-40B4-BE49-F238E27FC236}">
                  <a16:creationId xmlns:a16="http://schemas.microsoft.com/office/drawing/2014/main" id="{C1F836BE-1C68-40E5-9F9F-45F3CD233117}"/>
                </a:ext>
              </a:extLst>
            </p:cNvPr>
            <p:cNvGraphicFramePr/>
            <p:nvPr>
              <p:extLst>
                <p:ext uri="{D42A27DB-BD31-4B8C-83A1-F6EECF244321}">
                  <p14:modId xmlns:p14="http://schemas.microsoft.com/office/powerpoint/2010/main" val="1823840550"/>
                </p:ext>
              </p:extLst>
            </p:nvPr>
          </p:nvGraphicFramePr>
          <p:xfrm>
            <a:off x="981867" y="2834199"/>
            <a:ext cx="5802311" cy="5818231"/>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441BAC7B-F9E0-4A46-8591-0024F5BB7B21}"/>
                </a:ext>
              </a:extLst>
            </p:cNvPr>
            <p:cNvSpPr txBox="1"/>
            <p:nvPr/>
          </p:nvSpPr>
          <p:spPr bwMode="gray">
            <a:xfrm>
              <a:off x="4414100" y="3002384"/>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18" name="TextBox 17">
              <a:extLst>
                <a:ext uri="{FF2B5EF4-FFF2-40B4-BE49-F238E27FC236}">
                  <a16:creationId xmlns:a16="http://schemas.microsoft.com/office/drawing/2014/main" id="{E07DCE1B-FAF9-4B94-9265-BE740D696D77}"/>
                </a:ext>
              </a:extLst>
            </p:cNvPr>
            <p:cNvSpPr txBox="1"/>
            <p:nvPr/>
          </p:nvSpPr>
          <p:spPr bwMode="gray">
            <a:xfrm>
              <a:off x="3817829" y="4832225"/>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19" name="TextBox 18">
              <a:extLst>
                <a:ext uri="{FF2B5EF4-FFF2-40B4-BE49-F238E27FC236}">
                  <a16:creationId xmlns:a16="http://schemas.microsoft.com/office/drawing/2014/main" id="{E090C3FC-4862-48C5-9951-1162CCC8A6CE}"/>
                </a:ext>
              </a:extLst>
            </p:cNvPr>
            <p:cNvSpPr txBox="1"/>
            <p:nvPr/>
          </p:nvSpPr>
          <p:spPr bwMode="gray">
            <a:xfrm>
              <a:off x="2864768" y="6658618"/>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20" name="TextBox 19">
              <a:extLst>
                <a:ext uri="{FF2B5EF4-FFF2-40B4-BE49-F238E27FC236}">
                  <a16:creationId xmlns:a16="http://schemas.microsoft.com/office/drawing/2014/main" id="{B9542B1B-0B12-4C75-8BFE-D0F7B3F77910}"/>
                </a:ext>
              </a:extLst>
            </p:cNvPr>
            <p:cNvSpPr txBox="1"/>
            <p:nvPr/>
          </p:nvSpPr>
          <p:spPr bwMode="gray">
            <a:xfrm>
              <a:off x="3484141" y="5069757"/>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1" name="TextBox 20">
              <a:extLst>
                <a:ext uri="{FF2B5EF4-FFF2-40B4-BE49-F238E27FC236}">
                  <a16:creationId xmlns:a16="http://schemas.microsoft.com/office/drawing/2014/main" id="{560B9212-8B6C-4678-B57F-3EF5BE3CEE06}"/>
                </a:ext>
              </a:extLst>
            </p:cNvPr>
            <p:cNvSpPr txBox="1"/>
            <p:nvPr/>
          </p:nvSpPr>
          <p:spPr bwMode="gray">
            <a:xfrm>
              <a:off x="3051060" y="6882410"/>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3" name="TextBox 22">
              <a:extLst>
                <a:ext uri="{FF2B5EF4-FFF2-40B4-BE49-F238E27FC236}">
                  <a16:creationId xmlns:a16="http://schemas.microsoft.com/office/drawing/2014/main" id="{5E389870-481F-46C8-B473-0CBCDF3726AE}"/>
                </a:ext>
              </a:extLst>
            </p:cNvPr>
            <p:cNvSpPr txBox="1"/>
            <p:nvPr/>
          </p:nvSpPr>
          <p:spPr bwMode="gray">
            <a:xfrm>
              <a:off x="3716721" y="3233597"/>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4" name="TextBox 23">
              <a:extLst>
                <a:ext uri="{FF2B5EF4-FFF2-40B4-BE49-F238E27FC236}">
                  <a16:creationId xmlns:a16="http://schemas.microsoft.com/office/drawing/2014/main" id="{804252F0-EA8E-4280-8723-BA3775586CED}"/>
                </a:ext>
              </a:extLst>
            </p:cNvPr>
            <p:cNvSpPr txBox="1"/>
            <p:nvPr/>
          </p:nvSpPr>
          <p:spPr bwMode="gray">
            <a:xfrm>
              <a:off x="4597909" y="3464736"/>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6" name="TextBox 25">
              <a:extLst>
                <a:ext uri="{FF2B5EF4-FFF2-40B4-BE49-F238E27FC236}">
                  <a16:creationId xmlns:a16="http://schemas.microsoft.com/office/drawing/2014/main" id="{42256AF9-82D1-489C-8424-CE3FF51652F4}"/>
                </a:ext>
              </a:extLst>
            </p:cNvPr>
            <p:cNvSpPr txBox="1"/>
            <p:nvPr/>
          </p:nvSpPr>
          <p:spPr bwMode="gray">
            <a:xfrm>
              <a:off x="3480261" y="5290120"/>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7" name="TextBox 26">
              <a:extLst>
                <a:ext uri="{FF2B5EF4-FFF2-40B4-BE49-F238E27FC236}">
                  <a16:creationId xmlns:a16="http://schemas.microsoft.com/office/drawing/2014/main" id="{983BCEBD-64BB-4E58-AAC5-687832EBC84C}"/>
                </a:ext>
              </a:extLst>
            </p:cNvPr>
            <p:cNvSpPr txBox="1"/>
            <p:nvPr/>
          </p:nvSpPr>
          <p:spPr bwMode="gray">
            <a:xfrm>
              <a:off x="3845572" y="7113317"/>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8" name="TextBox 27">
              <a:extLst>
                <a:ext uri="{FF2B5EF4-FFF2-40B4-BE49-F238E27FC236}">
                  <a16:creationId xmlns:a16="http://schemas.microsoft.com/office/drawing/2014/main" id="{16F43DE1-596D-40C1-9636-B0399B67217A}"/>
                </a:ext>
              </a:extLst>
            </p:cNvPr>
            <p:cNvSpPr txBox="1"/>
            <p:nvPr/>
          </p:nvSpPr>
          <p:spPr bwMode="gray">
            <a:xfrm>
              <a:off x="5707765" y="7346825"/>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29" name="TextBox 28">
              <a:extLst>
                <a:ext uri="{FF2B5EF4-FFF2-40B4-BE49-F238E27FC236}">
                  <a16:creationId xmlns:a16="http://schemas.microsoft.com/office/drawing/2014/main" id="{0A99A6BA-7A7F-42AF-8216-FFD0A997E6C4}"/>
                </a:ext>
              </a:extLst>
            </p:cNvPr>
            <p:cNvSpPr txBox="1"/>
            <p:nvPr/>
          </p:nvSpPr>
          <p:spPr bwMode="gray">
            <a:xfrm>
              <a:off x="6563286" y="5522514"/>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31" name="TextBox 30">
              <a:extLst>
                <a:ext uri="{FF2B5EF4-FFF2-40B4-BE49-F238E27FC236}">
                  <a16:creationId xmlns:a16="http://schemas.microsoft.com/office/drawing/2014/main" id="{177D29F9-8AF6-4343-8FD3-9DE6854FCC90}"/>
                </a:ext>
              </a:extLst>
            </p:cNvPr>
            <p:cNvSpPr txBox="1"/>
            <p:nvPr/>
          </p:nvSpPr>
          <p:spPr bwMode="gray">
            <a:xfrm>
              <a:off x="5454980" y="3692660"/>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32" name="TextBox 31">
              <a:extLst>
                <a:ext uri="{FF2B5EF4-FFF2-40B4-BE49-F238E27FC236}">
                  <a16:creationId xmlns:a16="http://schemas.microsoft.com/office/drawing/2014/main" id="{9E1169E4-A8B8-42A2-8073-19D32680592B}"/>
                </a:ext>
              </a:extLst>
            </p:cNvPr>
            <p:cNvSpPr txBox="1"/>
            <p:nvPr/>
          </p:nvSpPr>
          <p:spPr bwMode="gray">
            <a:xfrm>
              <a:off x="3733517" y="3922506"/>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4" name="TextBox 33">
              <a:extLst>
                <a:ext uri="{FF2B5EF4-FFF2-40B4-BE49-F238E27FC236}">
                  <a16:creationId xmlns:a16="http://schemas.microsoft.com/office/drawing/2014/main" id="{CA00021C-CC55-4589-979E-448B621690FA}"/>
                </a:ext>
              </a:extLst>
            </p:cNvPr>
            <p:cNvSpPr txBox="1"/>
            <p:nvPr/>
          </p:nvSpPr>
          <p:spPr bwMode="gray">
            <a:xfrm>
              <a:off x="2925378" y="5745056"/>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5" name="TextBox 34">
              <a:extLst>
                <a:ext uri="{FF2B5EF4-FFF2-40B4-BE49-F238E27FC236}">
                  <a16:creationId xmlns:a16="http://schemas.microsoft.com/office/drawing/2014/main" id="{F463BE42-21C6-463C-8D4D-C86FAAC57622}"/>
                </a:ext>
              </a:extLst>
            </p:cNvPr>
            <p:cNvSpPr txBox="1"/>
            <p:nvPr/>
          </p:nvSpPr>
          <p:spPr bwMode="gray">
            <a:xfrm>
              <a:off x="3956433" y="7568049"/>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7" name="TextBox 36">
              <a:extLst>
                <a:ext uri="{FF2B5EF4-FFF2-40B4-BE49-F238E27FC236}">
                  <a16:creationId xmlns:a16="http://schemas.microsoft.com/office/drawing/2014/main" id="{1F0A855D-C677-4AA4-BDA3-456FB6B38006}"/>
                </a:ext>
              </a:extLst>
            </p:cNvPr>
            <p:cNvSpPr txBox="1"/>
            <p:nvPr/>
          </p:nvSpPr>
          <p:spPr bwMode="gray">
            <a:xfrm>
              <a:off x="5934971" y="7792818"/>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38" name="TextBox 37">
              <a:extLst>
                <a:ext uri="{FF2B5EF4-FFF2-40B4-BE49-F238E27FC236}">
                  <a16:creationId xmlns:a16="http://schemas.microsoft.com/office/drawing/2014/main" id="{268D4452-8793-4CB0-8644-FAF95824A666}"/>
                </a:ext>
              </a:extLst>
            </p:cNvPr>
            <p:cNvSpPr txBox="1"/>
            <p:nvPr/>
          </p:nvSpPr>
          <p:spPr bwMode="gray">
            <a:xfrm>
              <a:off x="4927180" y="5972562"/>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40" name="TextBox 39">
              <a:extLst>
                <a:ext uri="{FF2B5EF4-FFF2-40B4-BE49-F238E27FC236}">
                  <a16:creationId xmlns:a16="http://schemas.microsoft.com/office/drawing/2014/main" id="{818A5C8E-B55A-4261-B685-8F7F0C8004AD}"/>
                </a:ext>
              </a:extLst>
            </p:cNvPr>
            <p:cNvSpPr txBox="1"/>
            <p:nvPr/>
          </p:nvSpPr>
          <p:spPr bwMode="gray">
            <a:xfrm>
              <a:off x="5425561" y="4144946"/>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41" name="TextBox 40">
              <a:extLst>
                <a:ext uri="{FF2B5EF4-FFF2-40B4-BE49-F238E27FC236}">
                  <a16:creationId xmlns:a16="http://schemas.microsoft.com/office/drawing/2014/main" id="{0A20E678-6333-43C4-B4A6-CFF7AF6E9A2A}"/>
                </a:ext>
              </a:extLst>
            </p:cNvPr>
            <p:cNvSpPr txBox="1"/>
            <p:nvPr/>
          </p:nvSpPr>
          <p:spPr bwMode="gray">
            <a:xfrm>
              <a:off x="4475996" y="4377691"/>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sp>
          <p:nvSpPr>
            <p:cNvPr id="43" name="TextBox 42">
              <a:extLst>
                <a:ext uri="{FF2B5EF4-FFF2-40B4-BE49-F238E27FC236}">
                  <a16:creationId xmlns:a16="http://schemas.microsoft.com/office/drawing/2014/main" id="{64928AF3-C204-44C8-9942-0C7458F2B4A4}"/>
                </a:ext>
              </a:extLst>
            </p:cNvPr>
            <p:cNvSpPr txBox="1"/>
            <p:nvPr/>
          </p:nvSpPr>
          <p:spPr bwMode="gray">
            <a:xfrm>
              <a:off x="4917586" y="6203871"/>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sp>
          <p:nvSpPr>
            <p:cNvPr id="44" name="TextBox 43">
              <a:extLst>
                <a:ext uri="{FF2B5EF4-FFF2-40B4-BE49-F238E27FC236}">
                  <a16:creationId xmlns:a16="http://schemas.microsoft.com/office/drawing/2014/main" id="{836528D5-7708-4957-9957-A8043AF1967F}"/>
                </a:ext>
              </a:extLst>
            </p:cNvPr>
            <p:cNvSpPr txBox="1"/>
            <p:nvPr/>
          </p:nvSpPr>
          <p:spPr bwMode="gray">
            <a:xfrm>
              <a:off x="4882553" y="8034829"/>
              <a:ext cx="1129430" cy="138499"/>
            </a:xfrm>
            <a:prstGeom prst="rect">
              <a:avLst/>
            </a:prstGeom>
            <a:noFill/>
          </p:spPr>
          <p:txBody>
            <a:bodyPr wrap="square" lIns="0" tIns="0" rIns="0" bIns="0" rtlCol="0">
              <a:spAutoFit/>
            </a:bodyPr>
            <a:lstStyle/>
            <a:p>
              <a:pPr>
                <a:spcBef>
                  <a:spcPts val="500"/>
                </a:spcBef>
                <a:buClr>
                  <a:schemeClr val="accent6"/>
                </a:buClr>
              </a:pPr>
              <a:r>
                <a:rPr lang="en-US" sz="900" i="1" dirty="0">
                  <a:latin typeface="Arial" panose="020B0604020202020204" pitchFamily="34" charset="0"/>
                </a:rPr>
                <a:t>Definitely not leaving</a:t>
              </a:r>
              <a:endParaRPr lang="en-US" sz="900" i="1" dirty="0"/>
            </a:p>
          </p:txBody>
        </p:sp>
      </p:grpSp>
    </p:spTree>
    <p:extLst>
      <p:ext uri="{BB962C8B-B14F-4D97-AF65-F5344CB8AC3E}">
        <p14:creationId xmlns:p14="http://schemas.microsoft.com/office/powerpoint/2010/main" val="1502021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F748D0F-89FC-4141-8581-80A8B5D9B807}"/>
              </a:ext>
            </a:extLst>
          </p:cNvPr>
          <p:cNvGrpSpPr/>
          <p:nvPr/>
        </p:nvGrpSpPr>
        <p:grpSpPr>
          <a:xfrm>
            <a:off x="680425" y="2250148"/>
            <a:ext cx="6777312" cy="7355273"/>
            <a:chOff x="598882" y="2717195"/>
            <a:chExt cx="6777312" cy="5818231"/>
          </a:xfrm>
        </p:grpSpPr>
        <p:grpSp>
          <p:nvGrpSpPr>
            <p:cNvPr id="6" name="Group 5">
              <a:extLst>
                <a:ext uri="{FF2B5EF4-FFF2-40B4-BE49-F238E27FC236}">
                  <a16:creationId xmlns:a16="http://schemas.microsoft.com/office/drawing/2014/main" id="{67A698C1-194E-47DE-A151-DD2588A2B5CA}"/>
                </a:ext>
              </a:extLst>
            </p:cNvPr>
            <p:cNvGrpSpPr/>
            <p:nvPr/>
          </p:nvGrpSpPr>
          <p:grpSpPr>
            <a:xfrm>
              <a:off x="598882" y="2717195"/>
              <a:ext cx="6777312" cy="5818231"/>
              <a:chOff x="981867" y="2834199"/>
              <a:chExt cx="6777312" cy="5818231"/>
            </a:xfrm>
          </p:grpSpPr>
          <p:graphicFrame>
            <p:nvGraphicFramePr>
              <p:cNvPr id="15" name="Chart 14">
                <a:extLst>
                  <a:ext uri="{FF2B5EF4-FFF2-40B4-BE49-F238E27FC236}">
                    <a16:creationId xmlns:a16="http://schemas.microsoft.com/office/drawing/2014/main" id="{C1F836BE-1C68-40E5-9F9F-45F3CD233117}"/>
                  </a:ext>
                </a:extLst>
              </p:cNvPr>
              <p:cNvGraphicFramePr/>
              <p:nvPr>
                <p:extLst>
                  <p:ext uri="{D42A27DB-BD31-4B8C-83A1-F6EECF244321}">
                    <p14:modId xmlns:p14="http://schemas.microsoft.com/office/powerpoint/2010/main" val="3974566903"/>
                  </p:ext>
                </p:extLst>
              </p:nvPr>
            </p:nvGraphicFramePr>
            <p:xfrm>
              <a:off x="981867" y="2834199"/>
              <a:ext cx="5802311" cy="5818231"/>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441BAC7B-F9E0-4A46-8591-0024F5BB7B21}"/>
                  </a:ext>
                </a:extLst>
              </p:cNvPr>
              <p:cNvSpPr txBox="1"/>
              <p:nvPr/>
            </p:nvSpPr>
            <p:spPr bwMode="gray">
              <a:xfrm>
                <a:off x="3014116" y="2917238"/>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18" name="TextBox 17">
                <a:extLst>
                  <a:ext uri="{FF2B5EF4-FFF2-40B4-BE49-F238E27FC236}">
                    <a16:creationId xmlns:a16="http://schemas.microsoft.com/office/drawing/2014/main" id="{E07DCE1B-FAF9-4B94-9265-BE740D696D77}"/>
                  </a:ext>
                </a:extLst>
              </p:cNvPr>
              <p:cNvSpPr txBox="1"/>
              <p:nvPr/>
            </p:nvSpPr>
            <p:spPr bwMode="gray">
              <a:xfrm>
                <a:off x="2996788" y="4013852"/>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19" name="TextBox 18">
                <a:extLst>
                  <a:ext uri="{FF2B5EF4-FFF2-40B4-BE49-F238E27FC236}">
                    <a16:creationId xmlns:a16="http://schemas.microsoft.com/office/drawing/2014/main" id="{E090C3FC-4862-48C5-9951-1162CCC8A6CE}"/>
                  </a:ext>
                </a:extLst>
              </p:cNvPr>
              <p:cNvSpPr txBox="1"/>
              <p:nvPr/>
            </p:nvSpPr>
            <p:spPr bwMode="gray">
              <a:xfrm>
                <a:off x="3532936" y="5110233"/>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20" name="TextBox 19">
                <a:extLst>
                  <a:ext uri="{FF2B5EF4-FFF2-40B4-BE49-F238E27FC236}">
                    <a16:creationId xmlns:a16="http://schemas.microsoft.com/office/drawing/2014/main" id="{B9542B1B-0B12-4C75-8BFE-D0F7B3F77910}"/>
                  </a:ext>
                </a:extLst>
              </p:cNvPr>
              <p:cNvSpPr txBox="1"/>
              <p:nvPr/>
            </p:nvSpPr>
            <p:spPr bwMode="gray">
              <a:xfrm>
                <a:off x="3813914" y="4153751"/>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1" name="TextBox 20">
                <a:extLst>
                  <a:ext uri="{FF2B5EF4-FFF2-40B4-BE49-F238E27FC236}">
                    <a16:creationId xmlns:a16="http://schemas.microsoft.com/office/drawing/2014/main" id="{560B9212-8B6C-4678-B57F-3EF5BE3CEE06}"/>
                  </a:ext>
                </a:extLst>
              </p:cNvPr>
              <p:cNvSpPr txBox="1"/>
              <p:nvPr/>
            </p:nvSpPr>
            <p:spPr bwMode="gray">
              <a:xfrm>
                <a:off x="3629724" y="5256938"/>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3" name="TextBox 22">
                <a:extLst>
                  <a:ext uri="{FF2B5EF4-FFF2-40B4-BE49-F238E27FC236}">
                    <a16:creationId xmlns:a16="http://schemas.microsoft.com/office/drawing/2014/main" id="{5E389870-481F-46C8-B473-0CBCDF3726AE}"/>
                  </a:ext>
                </a:extLst>
              </p:cNvPr>
              <p:cNvSpPr txBox="1"/>
              <p:nvPr/>
            </p:nvSpPr>
            <p:spPr bwMode="gray">
              <a:xfrm>
                <a:off x="2757666" y="3049719"/>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4" name="TextBox 23">
                <a:extLst>
                  <a:ext uri="{FF2B5EF4-FFF2-40B4-BE49-F238E27FC236}">
                    <a16:creationId xmlns:a16="http://schemas.microsoft.com/office/drawing/2014/main" id="{804252F0-EA8E-4280-8723-BA3775586CED}"/>
                  </a:ext>
                </a:extLst>
              </p:cNvPr>
              <p:cNvSpPr txBox="1"/>
              <p:nvPr/>
            </p:nvSpPr>
            <p:spPr bwMode="gray">
              <a:xfrm>
                <a:off x="3014116" y="3188562"/>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6" name="TextBox 25">
                <a:extLst>
                  <a:ext uri="{FF2B5EF4-FFF2-40B4-BE49-F238E27FC236}">
                    <a16:creationId xmlns:a16="http://schemas.microsoft.com/office/drawing/2014/main" id="{42256AF9-82D1-489C-8424-CE3FF51652F4}"/>
                  </a:ext>
                </a:extLst>
              </p:cNvPr>
              <p:cNvSpPr txBox="1"/>
              <p:nvPr/>
            </p:nvSpPr>
            <p:spPr bwMode="gray">
              <a:xfrm>
                <a:off x="4550414" y="4288225"/>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7" name="TextBox 26">
                <a:extLst>
                  <a:ext uri="{FF2B5EF4-FFF2-40B4-BE49-F238E27FC236}">
                    <a16:creationId xmlns:a16="http://schemas.microsoft.com/office/drawing/2014/main" id="{983BCEBD-64BB-4E58-AAC5-687832EBC84C}"/>
                  </a:ext>
                </a:extLst>
              </p:cNvPr>
              <p:cNvSpPr txBox="1"/>
              <p:nvPr/>
            </p:nvSpPr>
            <p:spPr bwMode="gray">
              <a:xfrm>
                <a:off x="4755315" y="5382536"/>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8" name="TextBox 27">
                <a:extLst>
                  <a:ext uri="{FF2B5EF4-FFF2-40B4-BE49-F238E27FC236}">
                    <a16:creationId xmlns:a16="http://schemas.microsoft.com/office/drawing/2014/main" id="{16F43DE1-596D-40C1-9636-B0399B67217A}"/>
                  </a:ext>
                </a:extLst>
              </p:cNvPr>
              <p:cNvSpPr txBox="1"/>
              <p:nvPr/>
            </p:nvSpPr>
            <p:spPr bwMode="gray">
              <a:xfrm>
                <a:off x="5342640" y="5519433"/>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29" name="TextBox 28">
                <a:extLst>
                  <a:ext uri="{FF2B5EF4-FFF2-40B4-BE49-F238E27FC236}">
                    <a16:creationId xmlns:a16="http://schemas.microsoft.com/office/drawing/2014/main" id="{0A99A6BA-7A7F-42AF-8216-FFD0A997E6C4}"/>
                  </a:ext>
                </a:extLst>
              </p:cNvPr>
              <p:cNvSpPr txBox="1"/>
              <p:nvPr/>
            </p:nvSpPr>
            <p:spPr bwMode="gray">
              <a:xfrm>
                <a:off x="5950591" y="4426483"/>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31" name="TextBox 30">
                <a:extLst>
                  <a:ext uri="{FF2B5EF4-FFF2-40B4-BE49-F238E27FC236}">
                    <a16:creationId xmlns:a16="http://schemas.microsoft.com/office/drawing/2014/main" id="{177D29F9-8AF6-4343-8FD3-9DE6854FCC90}"/>
                  </a:ext>
                </a:extLst>
              </p:cNvPr>
              <p:cNvSpPr txBox="1"/>
              <p:nvPr/>
            </p:nvSpPr>
            <p:spPr bwMode="gray">
              <a:xfrm>
                <a:off x="5398773" y="3332399"/>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32" name="TextBox 31">
                <a:extLst>
                  <a:ext uri="{FF2B5EF4-FFF2-40B4-BE49-F238E27FC236}">
                    <a16:creationId xmlns:a16="http://schemas.microsoft.com/office/drawing/2014/main" id="{9E1169E4-A8B8-42A2-8073-19D32680592B}"/>
                  </a:ext>
                </a:extLst>
              </p:cNvPr>
              <p:cNvSpPr txBox="1"/>
              <p:nvPr/>
            </p:nvSpPr>
            <p:spPr bwMode="gray">
              <a:xfrm>
                <a:off x="4494822" y="3466619"/>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4" name="TextBox 33">
                <a:extLst>
                  <a:ext uri="{FF2B5EF4-FFF2-40B4-BE49-F238E27FC236}">
                    <a16:creationId xmlns:a16="http://schemas.microsoft.com/office/drawing/2014/main" id="{CA00021C-CC55-4589-979E-448B621690FA}"/>
                  </a:ext>
                </a:extLst>
              </p:cNvPr>
              <p:cNvSpPr txBox="1"/>
              <p:nvPr/>
            </p:nvSpPr>
            <p:spPr bwMode="gray">
              <a:xfrm>
                <a:off x="2846485" y="4556886"/>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5" name="TextBox 34">
                <a:extLst>
                  <a:ext uri="{FF2B5EF4-FFF2-40B4-BE49-F238E27FC236}">
                    <a16:creationId xmlns:a16="http://schemas.microsoft.com/office/drawing/2014/main" id="{F463BE42-21C6-463C-8D4D-C86FAAC57622}"/>
                  </a:ext>
                </a:extLst>
              </p:cNvPr>
              <p:cNvSpPr txBox="1"/>
              <p:nvPr/>
            </p:nvSpPr>
            <p:spPr bwMode="gray">
              <a:xfrm>
                <a:off x="4093705" y="5654568"/>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7" name="TextBox 36">
                <a:extLst>
                  <a:ext uri="{FF2B5EF4-FFF2-40B4-BE49-F238E27FC236}">
                    <a16:creationId xmlns:a16="http://schemas.microsoft.com/office/drawing/2014/main" id="{1F0A855D-C677-4AA4-BDA3-456FB6B38006}"/>
                  </a:ext>
                </a:extLst>
              </p:cNvPr>
              <p:cNvSpPr txBox="1"/>
              <p:nvPr/>
            </p:nvSpPr>
            <p:spPr bwMode="gray">
              <a:xfrm>
                <a:off x="4759033" y="5801472"/>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38" name="TextBox 37">
                <a:extLst>
                  <a:ext uri="{FF2B5EF4-FFF2-40B4-BE49-F238E27FC236}">
                    <a16:creationId xmlns:a16="http://schemas.microsoft.com/office/drawing/2014/main" id="{268D4452-8793-4CB0-8644-FAF95824A666}"/>
                  </a:ext>
                </a:extLst>
              </p:cNvPr>
              <p:cNvSpPr txBox="1"/>
              <p:nvPr/>
            </p:nvSpPr>
            <p:spPr bwMode="gray">
              <a:xfrm>
                <a:off x="5618433" y="4700503"/>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40" name="TextBox 39">
                <a:extLst>
                  <a:ext uri="{FF2B5EF4-FFF2-40B4-BE49-F238E27FC236}">
                    <a16:creationId xmlns:a16="http://schemas.microsoft.com/office/drawing/2014/main" id="{818A5C8E-B55A-4261-B685-8F7F0C8004AD}"/>
                  </a:ext>
                </a:extLst>
              </p:cNvPr>
              <p:cNvSpPr txBox="1"/>
              <p:nvPr/>
            </p:nvSpPr>
            <p:spPr bwMode="gray">
              <a:xfrm>
                <a:off x="4974344" y="3603355"/>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41" name="TextBox 40">
                <a:extLst>
                  <a:ext uri="{FF2B5EF4-FFF2-40B4-BE49-F238E27FC236}">
                    <a16:creationId xmlns:a16="http://schemas.microsoft.com/office/drawing/2014/main" id="{0A20E678-6333-43C4-B4A6-CFF7AF6E9A2A}"/>
                  </a:ext>
                </a:extLst>
              </p:cNvPr>
              <p:cNvSpPr txBox="1"/>
              <p:nvPr/>
            </p:nvSpPr>
            <p:spPr bwMode="gray">
              <a:xfrm>
                <a:off x="6629749" y="3737846"/>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sp>
            <p:nvSpPr>
              <p:cNvPr id="43" name="TextBox 42">
                <a:extLst>
                  <a:ext uri="{FF2B5EF4-FFF2-40B4-BE49-F238E27FC236}">
                    <a16:creationId xmlns:a16="http://schemas.microsoft.com/office/drawing/2014/main" id="{64928AF3-C204-44C8-9942-0C7458F2B4A4}"/>
                  </a:ext>
                </a:extLst>
              </p:cNvPr>
              <p:cNvSpPr txBox="1"/>
              <p:nvPr/>
            </p:nvSpPr>
            <p:spPr bwMode="gray">
              <a:xfrm>
                <a:off x="4420897" y="4830564"/>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sp>
            <p:nvSpPr>
              <p:cNvPr id="44" name="TextBox 43">
                <a:extLst>
                  <a:ext uri="{FF2B5EF4-FFF2-40B4-BE49-F238E27FC236}">
                    <a16:creationId xmlns:a16="http://schemas.microsoft.com/office/drawing/2014/main" id="{836528D5-7708-4957-9957-A8043AF1967F}"/>
                  </a:ext>
                </a:extLst>
              </p:cNvPr>
              <p:cNvSpPr txBox="1"/>
              <p:nvPr/>
            </p:nvSpPr>
            <p:spPr bwMode="gray">
              <a:xfrm>
                <a:off x="4154318" y="5930929"/>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grpSp>
        <p:sp>
          <p:nvSpPr>
            <p:cNvPr id="36" name="TextBox 35">
              <a:extLst>
                <a:ext uri="{FF2B5EF4-FFF2-40B4-BE49-F238E27FC236}">
                  <a16:creationId xmlns:a16="http://schemas.microsoft.com/office/drawing/2014/main" id="{818C6D1C-1AD4-4EA3-A456-8194BC65A71A}"/>
                </a:ext>
              </a:extLst>
            </p:cNvPr>
            <p:cNvSpPr txBox="1"/>
            <p:nvPr/>
          </p:nvSpPr>
          <p:spPr bwMode="gray">
            <a:xfrm>
              <a:off x="2876917" y="6075326"/>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39" name="TextBox 38">
              <a:extLst>
                <a:ext uri="{FF2B5EF4-FFF2-40B4-BE49-F238E27FC236}">
                  <a16:creationId xmlns:a16="http://schemas.microsoft.com/office/drawing/2014/main" id="{1073CAB6-423F-440E-9A8C-462DF1CAE772}"/>
                </a:ext>
              </a:extLst>
            </p:cNvPr>
            <p:cNvSpPr txBox="1"/>
            <p:nvPr/>
          </p:nvSpPr>
          <p:spPr bwMode="gray">
            <a:xfrm>
              <a:off x="2711801" y="7187789"/>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42" name="TextBox 41">
              <a:extLst>
                <a:ext uri="{FF2B5EF4-FFF2-40B4-BE49-F238E27FC236}">
                  <a16:creationId xmlns:a16="http://schemas.microsoft.com/office/drawing/2014/main" id="{AFAA21F9-1EB5-446B-A739-1CD079048458}"/>
                </a:ext>
              </a:extLst>
            </p:cNvPr>
            <p:cNvSpPr txBox="1"/>
            <p:nvPr/>
          </p:nvSpPr>
          <p:spPr bwMode="gray">
            <a:xfrm>
              <a:off x="3759819" y="6222259"/>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45" name="TextBox 44">
              <a:extLst>
                <a:ext uri="{FF2B5EF4-FFF2-40B4-BE49-F238E27FC236}">
                  <a16:creationId xmlns:a16="http://schemas.microsoft.com/office/drawing/2014/main" id="{FA2419F9-3FC3-4922-AD3E-6E2B9BDE6A02}"/>
                </a:ext>
              </a:extLst>
            </p:cNvPr>
            <p:cNvSpPr txBox="1"/>
            <p:nvPr/>
          </p:nvSpPr>
          <p:spPr bwMode="gray">
            <a:xfrm>
              <a:off x="2711801" y="7324562"/>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46" name="TextBox 45">
              <a:extLst>
                <a:ext uri="{FF2B5EF4-FFF2-40B4-BE49-F238E27FC236}">
                  <a16:creationId xmlns:a16="http://schemas.microsoft.com/office/drawing/2014/main" id="{EAAB617E-3C06-4DAD-B761-3FE675E2F501}"/>
                </a:ext>
              </a:extLst>
            </p:cNvPr>
            <p:cNvSpPr txBox="1"/>
            <p:nvPr/>
          </p:nvSpPr>
          <p:spPr bwMode="gray">
            <a:xfrm>
              <a:off x="3437610" y="6362641"/>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47" name="TextBox 46">
              <a:extLst>
                <a:ext uri="{FF2B5EF4-FFF2-40B4-BE49-F238E27FC236}">
                  <a16:creationId xmlns:a16="http://schemas.microsoft.com/office/drawing/2014/main" id="{4667D4EE-854A-4A2A-9936-DFB77A9B95CD}"/>
                </a:ext>
              </a:extLst>
            </p:cNvPr>
            <p:cNvSpPr txBox="1"/>
            <p:nvPr/>
          </p:nvSpPr>
          <p:spPr bwMode="gray">
            <a:xfrm>
              <a:off x="3111220" y="7455012"/>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48" name="TextBox 47">
              <a:extLst>
                <a:ext uri="{FF2B5EF4-FFF2-40B4-BE49-F238E27FC236}">
                  <a16:creationId xmlns:a16="http://schemas.microsoft.com/office/drawing/2014/main" id="{4E419FD2-2A8B-4077-859B-2C82F9F35560}"/>
                </a:ext>
              </a:extLst>
            </p:cNvPr>
            <p:cNvSpPr txBox="1"/>
            <p:nvPr/>
          </p:nvSpPr>
          <p:spPr bwMode="gray">
            <a:xfrm>
              <a:off x="5065065" y="6499595"/>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49" name="TextBox 48">
              <a:extLst>
                <a:ext uri="{FF2B5EF4-FFF2-40B4-BE49-F238E27FC236}">
                  <a16:creationId xmlns:a16="http://schemas.microsoft.com/office/drawing/2014/main" id="{0E3D39C8-E44D-4780-8A81-C27554E3C67B}"/>
                </a:ext>
              </a:extLst>
            </p:cNvPr>
            <p:cNvSpPr txBox="1"/>
            <p:nvPr/>
          </p:nvSpPr>
          <p:spPr bwMode="gray">
            <a:xfrm>
              <a:off x="5124755" y="7591852"/>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50" name="TextBox 49">
              <a:extLst>
                <a:ext uri="{FF2B5EF4-FFF2-40B4-BE49-F238E27FC236}">
                  <a16:creationId xmlns:a16="http://schemas.microsoft.com/office/drawing/2014/main" id="{47F673D0-3484-45D1-A0F6-D7782E8E4632}"/>
                </a:ext>
              </a:extLst>
            </p:cNvPr>
            <p:cNvSpPr txBox="1"/>
            <p:nvPr/>
          </p:nvSpPr>
          <p:spPr bwMode="gray">
            <a:xfrm>
              <a:off x="3404650" y="6634787"/>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51" name="TextBox 50">
              <a:extLst>
                <a:ext uri="{FF2B5EF4-FFF2-40B4-BE49-F238E27FC236}">
                  <a16:creationId xmlns:a16="http://schemas.microsoft.com/office/drawing/2014/main" id="{ED94DECF-D651-4304-9BF5-3617C530D71F}"/>
                </a:ext>
              </a:extLst>
            </p:cNvPr>
            <p:cNvSpPr txBox="1"/>
            <p:nvPr/>
          </p:nvSpPr>
          <p:spPr bwMode="gray">
            <a:xfrm>
              <a:off x="3111220" y="7727158"/>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52" name="TextBox 51">
              <a:extLst>
                <a:ext uri="{FF2B5EF4-FFF2-40B4-BE49-F238E27FC236}">
                  <a16:creationId xmlns:a16="http://schemas.microsoft.com/office/drawing/2014/main" id="{9457B002-87D5-4D73-8195-98C3F3BEC0AF}"/>
                </a:ext>
              </a:extLst>
            </p:cNvPr>
            <p:cNvSpPr txBox="1"/>
            <p:nvPr/>
          </p:nvSpPr>
          <p:spPr bwMode="gray">
            <a:xfrm>
              <a:off x="5371728" y="6766622"/>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53" name="TextBox 52">
              <a:extLst>
                <a:ext uri="{FF2B5EF4-FFF2-40B4-BE49-F238E27FC236}">
                  <a16:creationId xmlns:a16="http://schemas.microsoft.com/office/drawing/2014/main" id="{FB632300-A4D6-4050-B8A2-D42160401938}"/>
                </a:ext>
              </a:extLst>
            </p:cNvPr>
            <p:cNvSpPr txBox="1"/>
            <p:nvPr/>
          </p:nvSpPr>
          <p:spPr bwMode="gray">
            <a:xfrm>
              <a:off x="5508888" y="7868868"/>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54" name="TextBox 53">
              <a:extLst>
                <a:ext uri="{FF2B5EF4-FFF2-40B4-BE49-F238E27FC236}">
                  <a16:creationId xmlns:a16="http://schemas.microsoft.com/office/drawing/2014/main" id="{68DAF3EB-EEC4-477D-BFC1-050F0CBD28CD}"/>
                </a:ext>
              </a:extLst>
            </p:cNvPr>
            <p:cNvSpPr txBox="1"/>
            <p:nvPr/>
          </p:nvSpPr>
          <p:spPr bwMode="gray">
            <a:xfrm>
              <a:off x="3688783" y="6911091"/>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sp>
          <p:nvSpPr>
            <p:cNvPr id="55" name="TextBox 54">
              <a:extLst>
                <a:ext uri="{FF2B5EF4-FFF2-40B4-BE49-F238E27FC236}">
                  <a16:creationId xmlns:a16="http://schemas.microsoft.com/office/drawing/2014/main" id="{19ADCB6E-FB07-48A1-BAF6-4A039BE1C2F6}"/>
                </a:ext>
              </a:extLst>
            </p:cNvPr>
            <p:cNvSpPr txBox="1"/>
            <p:nvPr/>
          </p:nvSpPr>
          <p:spPr bwMode="gray">
            <a:xfrm>
              <a:off x="4792413" y="8013280"/>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grpSp>
      <p:sp>
        <p:nvSpPr>
          <p:cNvPr id="2" name="Title 1">
            <a:extLst>
              <a:ext uri="{FF2B5EF4-FFF2-40B4-BE49-F238E27FC236}">
                <a16:creationId xmlns:a16="http://schemas.microsoft.com/office/drawing/2014/main" id="{076742B7-DA7C-409A-A178-B5604EE72724}"/>
              </a:ext>
            </a:extLst>
          </p:cNvPr>
          <p:cNvSpPr>
            <a:spLocks noGrp="1"/>
          </p:cNvSpPr>
          <p:nvPr>
            <p:ph type="title"/>
          </p:nvPr>
        </p:nvSpPr>
        <p:spPr>
          <a:xfrm>
            <a:off x="923925" y="877585"/>
            <a:ext cx="6073776" cy="346249"/>
          </a:xfrm>
        </p:spPr>
        <p:txBody>
          <a:bodyPr/>
          <a:lstStyle/>
          <a:p>
            <a:r>
              <a:rPr lang="en-US"/>
              <a:t>Most clinicians are not likely to leave their role</a:t>
            </a:r>
          </a:p>
        </p:txBody>
      </p:sp>
      <p:sp>
        <p:nvSpPr>
          <p:cNvPr id="4" name="Text Placeholder 3">
            <a:extLst>
              <a:ext uri="{FF2B5EF4-FFF2-40B4-BE49-F238E27FC236}">
                <a16:creationId xmlns:a16="http://schemas.microsoft.com/office/drawing/2014/main" id="{8D1188DB-3DE6-4C54-B590-4319EB054077}"/>
              </a:ext>
            </a:extLst>
          </p:cNvPr>
          <p:cNvSpPr>
            <a:spLocks noGrp="1"/>
          </p:cNvSpPr>
          <p:nvPr>
            <p:ph type="body" sz="quarter" idx="28"/>
          </p:nvPr>
        </p:nvSpPr>
        <p:spPr>
          <a:xfrm>
            <a:off x="457200" y="9401030"/>
            <a:ext cx="2615184" cy="153888"/>
          </a:xfrm>
        </p:spPr>
        <p:txBody>
          <a:bodyPr/>
          <a:lstStyle/>
          <a:p>
            <a:endParaRPr lang="en-US"/>
          </a:p>
        </p:txBody>
      </p:sp>
      <p:sp>
        <p:nvSpPr>
          <p:cNvPr id="5" name="Footer Placeholder 4">
            <a:extLst>
              <a:ext uri="{FF2B5EF4-FFF2-40B4-BE49-F238E27FC236}">
                <a16:creationId xmlns:a16="http://schemas.microsoft.com/office/drawing/2014/main" id="{60F7F826-FAA3-42A6-9602-7C4AB05F1032}"/>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10" name="Text Placeholder 1">
            <a:extLst>
              <a:ext uri="{FF2B5EF4-FFF2-40B4-BE49-F238E27FC236}">
                <a16:creationId xmlns:a16="http://schemas.microsoft.com/office/drawing/2014/main" id="{829E8F37-034D-4870-B372-705A647ACDC3}"/>
              </a:ext>
            </a:extLst>
          </p:cNvPr>
          <p:cNvSpPr txBox="1">
            <a:spLocks/>
          </p:cNvSpPr>
          <p:nvPr/>
        </p:nvSpPr>
        <p:spPr bwMode="gray">
          <a:xfrm>
            <a:off x="923923" y="1872757"/>
            <a:ext cx="485775"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n=1,097</a:t>
            </a:r>
          </a:p>
        </p:txBody>
      </p:sp>
      <p:sp>
        <p:nvSpPr>
          <p:cNvPr id="12" name="Text Placeholder 3">
            <a:extLst>
              <a:ext uri="{FF2B5EF4-FFF2-40B4-BE49-F238E27FC236}">
                <a16:creationId xmlns:a16="http://schemas.microsoft.com/office/drawing/2014/main" id="{2E46790F-4603-42DB-8AA6-AF95FB2E8947}"/>
              </a:ext>
            </a:extLst>
          </p:cNvPr>
          <p:cNvSpPr>
            <a:spLocks noGrp="1"/>
          </p:cNvSpPr>
          <p:nvPr>
            <p:ph type="body" sz="quarter" idx="27"/>
          </p:nvPr>
        </p:nvSpPr>
        <p:spPr>
          <a:xfrm>
            <a:off x="5537228" y="9355020"/>
            <a:ext cx="1777972" cy="184529"/>
          </a:xfrm>
        </p:spPr>
        <p:txBody>
          <a:bodyPr/>
          <a:lstStyle/>
          <a:p>
            <a:r>
              <a:rPr lang="en-US"/>
              <a:t>Source: Advisory Board 2022 Clinician Survey and analysis.</a:t>
            </a:r>
          </a:p>
        </p:txBody>
      </p:sp>
      <p:grpSp>
        <p:nvGrpSpPr>
          <p:cNvPr id="7" name="Group 6">
            <a:extLst>
              <a:ext uri="{FF2B5EF4-FFF2-40B4-BE49-F238E27FC236}">
                <a16:creationId xmlns:a16="http://schemas.microsoft.com/office/drawing/2014/main" id="{EBFEAF07-F549-4670-853C-91018D0430B7}"/>
              </a:ext>
            </a:extLst>
          </p:cNvPr>
          <p:cNvGrpSpPr/>
          <p:nvPr/>
        </p:nvGrpSpPr>
        <p:grpSpPr>
          <a:xfrm>
            <a:off x="-161927" y="1577271"/>
            <a:ext cx="8089900" cy="274320"/>
            <a:chOff x="-161927" y="1577271"/>
            <a:chExt cx="8089900" cy="274320"/>
          </a:xfrm>
        </p:grpSpPr>
        <p:sp>
          <p:nvSpPr>
            <p:cNvPr id="56" name="Rectangle 55">
              <a:extLst>
                <a:ext uri="{FF2B5EF4-FFF2-40B4-BE49-F238E27FC236}">
                  <a16:creationId xmlns:a16="http://schemas.microsoft.com/office/drawing/2014/main" id="{2C672B1D-467D-42A0-B812-5EC837DF4553}"/>
                </a:ext>
              </a:extLst>
            </p:cNvPr>
            <p:cNvSpPr/>
            <p:nvPr/>
          </p:nvSpPr>
          <p:spPr bwMode="gray">
            <a:xfrm>
              <a:off x="-161927" y="1577271"/>
              <a:ext cx="8089900" cy="27432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9D81C049-0342-4EE2-9E37-1D812092F594}"/>
                </a:ext>
              </a:extLst>
            </p:cNvPr>
            <p:cNvSpPr txBox="1"/>
            <p:nvPr/>
          </p:nvSpPr>
          <p:spPr bwMode="gray">
            <a:xfrm>
              <a:off x="923923" y="1629793"/>
              <a:ext cx="6266180" cy="169277"/>
            </a:xfrm>
            <a:prstGeom prst="rect">
              <a:avLst/>
            </a:prstGeom>
            <a:noFill/>
          </p:spPr>
          <p:txBody>
            <a:bodyPr wrap="square" lIns="0" tIns="0" rIns="0" bIns="0" rtlCol="0">
              <a:spAutoFit/>
            </a:bodyPr>
            <a:lstStyle/>
            <a:p>
              <a:r>
                <a:rPr lang="en-US" sz="1100" b="1"/>
                <a:t>21. How likely are you to leave your current role in the next 12 months?</a:t>
              </a:r>
            </a:p>
          </p:txBody>
        </p:sp>
      </p:grpSp>
    </p:spTree>
    <p:extLst>
      <p:ext uri="{BB962C8B-B14F-4D97-AF65-F5344CB8AC3E}">
        <p14:creationId xmlns:p14="http://schemas.microsoft.com/office/powerpoint/2010/main" val="749440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42B7-DA7C-409A-A178-B5604EE72724}"/>
              </a:ext>
            </a:extLst>
          </p:cNvPr>
          <p:cNvSpPr>
            <a:spLocks noGrp="1"/>
          </p:cNvSpPr>
          <p:nvPr>
            <p:ph type="title"/>
          </p:nvPr>
        </p:nvSpPr>
        <p:spPr>
          <a:xfrm>
            <a:off x="923925" y="877585"/>
            <a:ext cx="6073776" cy="346249"/>
          </a:xfrm>
        </p:spPr>
        <p:txBody>
          <a:bodyPr/>
          <a:lstStyle/>
          <a:p>
            <a:r>
              <a:rPr lang="en-US"/>
              <a:t>Most clinicians are not likely to leave their role</a:t>
            </a:r>
          </a:p>
        </p:txBody>
      </p:sp>
      <p:sp>
        <p:nvSpPr>
          <p:cNvPr id="4" name="Text Placeholder 3">
            <a:extLst>
              <a:ext uri="{FF2B5EF4-FFF2-40B4-BE49-F238E27FC236}">
                <a16:creationId xmlns:a16="http://schemas.microsoft.com/office/drawing/2014/main" id="{8D1188DB-3DE6-4C54-B590-4319EB054077}"/>
              </a:ext>
            </a:extLst>
          </p:cNvPr>
          <p:cNvSpPr>
            <a:spLocks noGrp="1"/>
          </p:cNvSpPr>
          <p:nvPr>
            <p:ph type="body" sz="quarter" idx="28"/>
          </p:nvPr>
        </p:nvSpPr>
        <p:spPr>
          <a:xfrm>
            <a:off x="457200" y="9401030"/>
            <a:ext cx="2615184" cy="153888"/>
          </a:xfrm>
        </p:spPr>
        <p:txBody>
          <a:bodyPr/>
          <a:lstStyle/>
          <a:p>
            <a:endParaRPr lang="en-US"/>
          </a:p>
        </p:txBody>
      </p:sp>
      <p:sp>
        <p:nvSpPr>
          <p:cNvPr id="5" name="Footer Placeholder 4">
            <a:extLst>
              <a:ext uri="{FF2B5EF4-FFF2-40B4-BE49-F238E27FC236}">
                <a16:creationId xmlns:a16="http://schemas.microsoft.com/office/drawing/2014/main" id="{60F7F826-FAA3-42A6-9602-7C4AB05F1032}"/>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10" name="Text Placeholder 1">
            <a:extLst>
              <a:ext uri="{FF2B5EF4-FFF2-40B4-BE49-F238E27FC236}">
                <a16:creationId xmlns:a16="http://schemas.microsoft.com/office/drawing/2014/main" id="{829E8F37-034D-4870-B372-705A647ACDC3}"/>
              </a:ext>
            </a:extLst>
          </p:cNvPr>
          <p:cNvSpPr txBox="1">
            <a:spLocks/>
          </p:cNvSpPr>
          <p:nvPr/>
        </p:nvSpPr>
        <p:spPr bwMode="gray">
          <a:xfrm>
            <a:off x="923923" y="1869701"/>
            <a:ext cx="485775"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n=1,097</a:t>
            </a:r>
          </a:p>
        </p:txBody>
      </p:sp>
      <p:sp>
        <p:nvSpPr>
          <p:cNvPr id="12" name="Text Placeholder 3">
            <a:extLst>
              <a:ext uri="{FF2B5EF4-FFF2-40B4-BE49-F238E27FC236}">
                <a16:creationId xmlns:a16="http://schemas.microsoft.com/office/drawing/2014/main" id="{2E46790F-4603-42DB-8AA6-AF95FB2E8947}"/>
              </a:ext>
            </a:extLst>
          </p:cNvPr>
          <p:cNvSpPr>
            <a:spLocks noGrp="1"/>
          </p:cNvSpPr>
          <p:nvPr>
            <p:ph type="body" sz="quarter" idx="27"/>
          </p:nvPr>
        </p:nvSpPr>
        <p:spPr>
          <a:xfrm>
            <a:off x="5473328" y="9470996"/>
            <a:ext cx="1841872" cy="57920"/>
          </a:xfrm>
        </p:spPr>
        <p:txBody>
          <a:bodyPr/>
          <a:lstStyle/>
          <a:p>
            <a:r>
              <a:rPr lang="en-US"/>
              <a:t>Source: Advisory Board 2022 Clinician Survey and analysis.</a:t>
            </a:r>
          </a:p>
        </p:txBody>
      </p:sp>
      <p:grpSp>
        <p:nvGrpSpPr>
          <p:cNvPr id="3" name="Group 2">
            <a:extLst>
              <a:ext uri="{FF2B5EF4-FFF2-40B4-BE49-F238E27FC236}">
                <a16:creationId xmlns:a16="http://schemas.microsoft.com/office/drawing/2014/main" id="{D5ED993A-1F9A-414B-90DD-9719E8258D66}"/>
              </a:ext>
            </a:extLst>
          </p:cNvPr>
          <p:cNvGrpSpPr/>
          <p:nvPr/>
        </p:nvGrpSpPr>
        <p:grpSpPr>
          <a:xfrm>
            <a:off x="598881" y="2330869"/>
            <a:ext cx="6737604" cy="7280307"/>
            <a:chOff x="598882" y="2704144"/>
            <a:chExt cx="6515967" cy="5818231"/>
          </a:xfrm>
        </p:grpSpPr>
        <p:grpSp>
          <p:nvGrpSpPr>
            <p:cNvPr id="6" name="Group 5">
              <a:extLst>
                <a:ext uri="{FF2B5EF4-FFF2-40B4-BE49-F238E27FC236}">
                  <a16:creationId xmlns:a16="http://schemas.microsoft.com/office/drawing/2014/main" id="{67A698C1-194E-47DE-A151-DD2588A2B5CA}"/>
                </a:ext>
              </a:extLst>
            </p:cNvPr>
            <p:cNvGrpSpPr/>
            <p:nvPr/>
          </p:nvGrpSpPr>
          <p:grpSpPr>
            <a:xfrm>
              <a:off x="598882" y="2704144"/>
              <a:ext cx="6515967" cy="5818231"/>
              <a:chOff x="981867" y="2834199"/>
              <a:chExt cx="6515967" cy="5818231"/>
            </a:xfrm>
          </p:grpSpPr>
          <p:graphicFrame>
            <p:nvGraphicFramePr>
              <p:cNvPr id="15" name="Chart 14">
                <a:extLst>
                  <a:ext uri="{FF2B5EF4-FFF2-40B4-BE49-F238E27FC236}">
                    <a16:creationId xmlns:a16="http://schemas.microsoft.com/office/drawing/2014/main" id="{C1F836BE-1C68-40E5-9F9F-45F3CD233117}"/>
                  </a:ext>
                </a:extLst>
              </p:cNvPr>
              <p:cNvGraphicFramePr/>
              <p:nvPr>
                <p:extLst>
                  <p:ext uri="{D42A27DB-BD31-4B8C-83A1-F6EECF244321}">
                    <p14:modId xmlns:p14="http://schemas.microsoft.com/office/powerpoint/2010/main" val="2803891626"/>
                  </p:ext>
                </p:extLst>
              </p:nvPr>
            </p:nvGraphicFramePr>
            <p:xfrm>
              <a:off x="981867" y="2834199"/>
              <a:ext cx="5802311" cy="5818231"/>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441BAC7B-F9E0-4A46-8591-0024F5BB7B21}"/>
                  </a:ext>
                </a:extLst>
              </p:cNvPr>
              <p:cNvSpPr txBox="1"/>
              <p:nvPr/>
            </p:nvSpPr>
            <p:spPr bwMode="gray">
              <a:xfrm>
                <a:off x="2950542" y="2916672"/>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18" name="TextBox 17">
                <a:extLst>
                  <a:ext uri="{FF2B5EF4-FFF2-40B4-BE49-F238E27FC236}">
                    <a16:creationId xmlns:a16="http://schemas.microsoft.com/office/drawing/2014/main" id="{E07DCE1B-FAF9-4B94-9265-BE740D696D77}"/>
                  </a:ext>
                </a:extLst>
              </p:cNvPr>
              <p:cNvSpPr txBox="1"/>
              <p:nvPr/>
            </p:nvSpPr>
            <p:spPr bwMode="gray">
              <a:xfrm>
                <a:off x="2644193" y="4014162"/>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19" name="TextBox 18">
                <a:extLst>
                  <a:ext uri="{FF2B5EF4-FFF2-40B4-BE49-F238E27FC236}">
                    <a16:creationId xmlns:a16="http://schemas.microsoft.com/office/drawing/2014/main" id="{E090C3FC-4862-48C5-9951-1162CCC8A6CE}"/>
                  </a:ext>
                </a:extLst>
              </p:cNvPr>
              <p:cNvSpPr txBox="1"/>
              <p:nvPr/>
            </p:nvSpPr>
            <p:spPr bwMode="gray">
              <a:xfrm>
                <a:off x="2557232" y="5108653"/>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20" name="TextBox 19">
                <a:extLst>
                  <a:ext uri="{FF2B5EF4-FFF2-40B4-BE49-F238E27FC236}">
                    <a16:creationId xmlns:a16="http://schemas.microsoft.com/office/drawing/2014/main" id="{B9542B1B-0B12-4C75-8BFE-D0F7B3F77910}"/>
                  </a:ext>
                </a:extLst>
              </p:cNvPr>
              <p:cNvSpPr txBox="1"/>
              <p:nvPr/>
            </p:nvSpPr>
            <p:spPr bwMode="gray">
              <a:xfrm>
                <a:off x="3600484" y="4158980"/>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1" name="TextBox 20">
                <a:extLst>
                  <a:ext uri="{FF2B5EF4-FFF2-40B4-BE49-F238E27FC236}">
                    <a16:creationId xmlns:a16="http://schemas.microsoft.com/office/drawing/2014/main" id="{560B9212-8B6C-4678-B57F-3EF5BE3CEE06}"/>
                  </a:ext>
                </a:extLst>
              </p:cNvPr>
              <p:cNvSpPr txBox="1"/>
              <p:nvPr/>
            </p:nvSpPr>
            <p:spPr bwMode="gray">
              <a:xfrm>
                <a:off x="3204130" y="5248725"/>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3" name="TextBox 22">
                <a:extLst>
                  <a:ext uri="{FF2B5EF4-FFF2-40B4-BE49-F238E27FC236}">
                    <a16:creationId xmlns:a16="http://schemas.microsoft.com/office/drawing/2014/main" id="{5E389870-481F-46C8-B473-0CBCDF3726AE}"/>
                  </a:ext>
                </a:extLst>
              </p:cNvPr>
              <p:cNvSpPr txBox="1"/>
              <p:nvPr/>
            </p:nvSpPr>
            <p:spPr bwMode="gray">
              <a:xfrm>
                <a:off x="3282270" y="3062392"/>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24" name="TextBox 23">
                <a:extLst>
                  <a:ext uri="{FF2B5EF4-FFF2-40B4-BE49-F238E27FC236}">
                    <a16:creationId xmlns:a16="http://schemas.microsoft.com/office/drawing/2014/main" id="{804252F0-EA8E-4280-8723-BA3775586CED}"/>
                  </a:ext>
                </a:extLst>
              </p:cNvPr>
              <p:cNvSpPr txBox="1"/>
              <p:nvPr/>
            </p:nvSpPr>
            <p:spPr bwMode="gray">
              <a:xfrm>
                <a:off x="3188048" y="3193740"/>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6" name="TextBox 25">
                <a:extLst>
                  <a:ext uri="{FF2B5EF4-FFF2-40B4-BE49-F238E27FC236}">
                    <a16:creationId xmlns:a16="http://schemas.microsoft.com/office/drawing/2014/main" id="{42256AF9-82D1-489C-8424-CE3FF51652F4}"/>
                  </a:ext>
                </a:extLst>
              </p:cNvPr>
              <p:cNvSpPr txBox="1"/>
              <p:nvPr/>
            </p:nvSpPr>
            <p:spPr bwMode="gray">
              <a:xfrm>
                <a:off x="3600484" y="4298531"/>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7" name="TextBox 26">
                <a:extLst>
                  <a:ext uri="{FF2B5EF4-FFF2-40B4-BE49-F238E27FC236}">
                    <a16:creationId xmlns:a16="http://schemas.microsoft.com/office/drawing/2014/main" id="{983BCEBD-64BB-4E58-AAC5-687832EBC84C}"/>
                  </a:ext>
                </a:extLst>
              </p:cNvPr>
              <p:cNvSpPr txBox="1"/>
              <p:nvPr/>
            </p:nvSpPr>
            <p:spPr bwMode="gray">
              <a:xfrm>
                <a:off x="4082795" y="5378414"/>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28" name="TextBox 27">
                <a:extLst>
                  <a:ext uri="{FF2B5EF4-FFF2-40B4-BE49-F238E27FC236}">
                    <a16:creationId xmlns:a16="http://schemas.microsoft.com/office/drawing/2014/main" id="{16F43DE1-596D-40C1-9636-B0399B67217A}"/>
                  </a:ext>
                </a:extLst>
              </p:cNvPr>
              <p:cNvSpPr txBox="1"/>
              <p:nvPr/>
            </p:nvSpPr>
            <p:spPr bwMode="gray">
              <a:xfrm>
                <a:off x="4582429" y="5514374"/>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29" name="TextBox 28">
                <a:extLst>
                  <a:ext uri="{FF2B5EF4-FFF2-40B4-BE49-F238E27FC236}">
                    <a16:creationId xmlns:a16="http://schemas.microsoft.com/office/drawing/2014/main" id="{0A99A6BA-7A7F-42AF-8216-FFD0A997E6C4}"/>
                  </a:ext>
                </a:extLst>
              </p:cNvPr>
              <p:cNvSpPr txBox="1"/>
              <p:nvPr/>
            </p:nvSpPr>
            <p:spPr bwMode="gray">
              <a:xfrm>
                <a:off x="4972927" y="4421510"/>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31" name="TextBox 30">
                <a:extLst>
                  <a:ext uri="{FF2B5EF4-FFF2-40B4-BE49-F238E27FC236}">
                    <a16:creationId xmlns:a16="http://schemas.microsoft.com/office/drawing/2014/main" id="{177D29F9-8AF6-4343-8FD3-9DE6854FCC90}"/>
                  </a:ext>
                </a:extLst>
              </p:cNvPr>
              <p:cNvSpPr txBox="1"/>
              <p:nvPr/>
            </p:nvSpPr>
            <p:spPr bwMode="gray">
              <a:xfrm>
                <a:off x="5354947" y="3322405"/>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32" name="TextBox 31">
                <a:extLst>
                  <a:ext uri="{FF2B5EF4-FFF2-40B4-BE49-F238E27FC236}">
                    <a16:creationId xmlns:a16="http://schemas.microsoft.com/office/drawing/2014/main" id="{9E1169E4-A8B8-42A2-8073-19D32680592B}"/>
                  </a:ext>
                </a:extLst>
              </p:cNvPr>
              <p:cNvSpPr txBox="1"/>
              <p:nvPr/>
            </p:nvSpPr>
            <p:spPr bwMode="gray">
              <a:xfrm>
                <a:off x="3712226" y="3465395"/>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4" name="TextBox 33">
                <a:extLst>
                  <a:ext uri="{FF2B5EF4-FFF2-40B4-BE49-F238E27FC236}">
                    <a16:creationId xmlns:a16="http://schemas.microsoft.com/office/drawing/2014/main" id="{CA00021C-CC55-4589-979E-448B621690FA}"/>
                  </a:ext>
                </a:extLst>
              </p:cNvPr>
              <p:cNvSpPr txBox="1"/>
              <p:nvPr/>
            </p:nvSpPr>
            <p:spPr bwMode="gray">
              <a:xfrm>
                <a:off x="3939520" y="4562013"/>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5" name="TextBox 34">
                <a:extLst>
                  <a:ext uri="{FF2B5EF4-FFF2-40B4-BE49-F238E27FC236}">
                    <a16:creationId xmlns:a16="http://schemas.microsoft.com/office/drawing/2014/main" id="{F463BE42-21C6-463C-8D4D-C86FAAC57622}"/>
                  </a:ext>
                </a:extLst>
              </p:cNvPr>
              <p:cNvSpPr txBox="1"/>
              <p:nvPr/>
            </p:nvSpPr>
            <p:spPr bwMode="gray">
              <a:xfrm>
                <a:off x="4756051" y="5655040"/>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37" name="TextBox 36">
                <a:extLst>
                  <a:ext uri="{FF2B5EF4-FFF2-40B4-BE49-F238E27FC236}">
                    <a16:creationId xmlns:a16="http://schemas.microsoft.com/office/drawing/2014/main" id="{1F0A855D-C677-4AA4-BDA3-456FB6B38006}"/>
                  </a:ext>
                </a:extLst>
              </p:cNvPr>
              <p:cNvSpPr txBox="1"/>
              <p:nvPr/>
            </p:nvSpPr>
            <p:spPr bwMode="gray">
              <a:xfrm>
                <a:off x="6368404" y="5795984"/>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38" name="TextBox 37">
                <a:extLst>
                  <a:ext uri="{FF2B5EF4-FFF2-40B4-BE49-F238E27FC236}">
                    <a16:creationId xmlns:a16="http://schemas.microsoft.com/office/drawing/2014/main" id="{268D4452-8793-4CB0-8644-FAF95824A666}"/>
                  </a:ext>
                </a:extLst>
              </p:cNvPr>
              <p:cNvSpPr txBox="1"/>
              <p:nvPr/>
            </p:nvSpPr>
            <p:spPr bwMode="gray">
              <a:xfrm>
                <a:off x="6020881" y="4700659"/>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40" name="TextBox 39">
                <a:extLst>
                  <a:ext uri="{FF2B5EF4-FFF2-40B4-BE49-F238E27FC236}">
                    <a16:creationId xmlns:a16="http://schemas.microsoft.com/office/drawing/2014/main" id="{818A5C8E-B55A-4261-B685-8F7F0C8004AD}"/>
                  </a:ext>
                </a:extLst>
              </p:cNvPr>
              <p:cNvSpPr txBox="1"/>
              <p:nvPr/>
            </p:nvSpPr>
            <p:spPr bwMode="gray">
              <a:xfrm>
                <a:off x="6165280" y="3603457"/>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41" name="TextBox 40">
                <a:extLst>
                  <a:ext uri="{FF2B5EF4-FFF2-40B4-BE49-F238E27FC236}">
                    <a16:creationId xmlns:a16="http://schemas.microsoft.com/office/drawing/2014/main" id="{0A20E678-6333-43C4-B4A6-CFF7AF6E9A2A}"/>
                  </a:ext>
                </a:extLst>
              </p:cNvPr>
              <p:cNvSpPr txBox="1"/>
              <p:nvPr/>
            </p:nvSpPr>
            <p:spPr bwMode="gray">
              <a:xfrm>
                <a:off x="5356950" y="3737950"/>
                <a:ext cx="1129430" cy="110685"/>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sp>
            <p:nvSpPr>
              <p:cNvPr id="43" name="TextBox 42">
                <a:extLst>
                  <a:ext uri="{FF2B5EF4-FFF2-40B4-BE49-F238E27FC236}">
                    <a16:creationId xmlns:a16="http://schemas.microsoft.com/office/drawing/2014/main" id="{64928AF3-C204-44C8-9942-0C7458F2B4A4}"/>
                  </a:ext>
                </a:extLst>
              </p:cNvPr>
              <p:cNvSpPr txBox="1"/>
              <p:nvPr/>
            </p:nvSpPr>
            <p:spPr bwMode="gray">
              <a:xfrm>
                <a:off x="5379130" y="4836595"/>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sp>
            <p:nvSpPr>
              <p:cNvPr id="44" name="TextBox 43">
                <a:extLst>
                  <a:ext uri="{FF2B5EF4-FFF2-40B4-BE49-F238E27FC236}">
                    <a16:creationId xmlns:a16="http://schemas.microsoft.com/office/drawing/2014/main" id="{836528D5-7708-4957-9957-A8043AF1967F}"/>
                  </a:ext>
                </a:extLst>
              </p:cNvPr>
              <p:cNvSpPr txBox="1"/>
              <p:nvPr/>
            </p:nvSpPr>
            <p:spPr bwMode="gray">
              <a:xfrm>
                <a:off x="4590929" y="5944580"/>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grpSp>
        <p:sp>
          <p:nvSpPr>
            <p:cNvPr id="36" name="TextBox 35">
              <a:extLst>
                <a:ext uri="{FF2B5EF4-FFF2-40B4-BE49-F238E27FC236}">
                  <a16:creationId xmlns:a16="http://schemas.microsoft.com/office/drawing/2014/main" id="{818C6D1C-1AD4-4EA3-A456-8194BC65A71A}"/>
                </a:ext>
              </a:extLst>
            </p:cNvPr>
            <p:cNvSpPr txBox="1"/>
            <p:nvPr/>
          </p:nvSpPr>
          <p:spPr bwMode="gray">
            <a:xfrm>
              <a:off x="2161423" y="6065280"/>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39" name="TextBox 38">
              <a:extLst>
                <a:ext uri="{FF2B5EF4-FFF2-40B4-BE49-F238E27FC236}">
                  <a16:creationId xmlns:a16="http://schemas.microsoft.com/office/drawing/2014/main" id="{1073CAB6-423F-440E-9A8C-462DF1CAE772}"/>
                </a:ext>
              </a:extLst>
            </p:cNvPr>
            <p:cNvSpPr txBox="1"/>
            <p:nvPr/>
          </p:nvSpPr>
          <p:spPr bwMode="gray">
            <a:xfrm>
              <a:off x="2960914" y="7167645"/>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Definitely leaving</a:t>
              </a:r>
              <a:endParaRPr lang="en-US" sz="900" i="1"/>
            </a:p>
          </p:txBody>
        </p:sp>
        <p:sp>
          <p:nvSpPr>
            <p:cNvPr id="42" name="TextBox 41">
              <a:extLst>
                <a:ext uri="{FF2B5EF4-FFF2-40B4-BE49-F238E27FC236}">
                  <a16:creationId xmlns:a16="http://schemas.microsoft.com/office/drawing/2014/main" id="{AFAA21F9-1EB5-446B-A739-1CD079048458}"/>
                </a:ext>
              </a:extLst>
            </p:cNvPr>
            <p:cNvSpPr txBox="1"/>
            <p:nvPr/>
          </p:nvSpPr>
          <p:spPr bwMode="gray">
            <a:xfrm>
              <a:off x="2678086" y="6207138"/>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45" name="TextBox 44">
              <a:extLst>
                <a:ext uri="{FF2B5EF4-FFF2-40B4-BE49-F238E27FC236}">
                  <a16:creationId xmlns:a16="http://schemas.microsoft.com/office/drawing/2014/main" id="{FA2419F9-3FC3-4922-AD3E-6E2B9BDE6A02}"/>
                </a:ext>
              </a:extLst>
            </p:cNvPr>
            <p:cNvSpPr txBox="1"/>
            <p:nvPr/>
          </p:nvSpPr>
          <p:spPr bwMode="gray">
            <a:xfrm>
              <a:off x="3231664" y="7304418"/>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Very likely to leave</a:t>
              </a:r>
              <a:endParaRPr lang="en-US" sz="900" i="1"/>
            </a:p>
          </p:txBody>
        </p:sp>
        <p:sp>
          <p:nvSpPr>
            <p:cNvPr id="46" name="TextBox 45">
              <a:extLst>
                <a:ext uri="{FF2B5EF4-FFF2-40B4-BE49-F238E27FC236}">
                  <a16:creationId xmlns:a16="http://schemas.microsoft.com/office/drawing/2014/main" id="{EAAB617E-3C06-4DAD-B761-3FE675E2F501}"/>
                </a:ext>
              </a:extLst>
            </p:cNvPr>
            <p:cNvSpPr txBox="1"/>
            <p:nvPr/>
          </p:nvSpPr>
          <p:spPr bwMode="gray">
            <a:xfrm>
              <a:off x="3129597" y="6342549"/>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47" name="TextBox 46">
              <a:extLst>
                <a:ext uri="{FF2B5EF4-FFF2-40B4-BE49-F238E27FC236}">
                  <a16:creationId xmlns:a16="http://schemas.microsoft.com/office/drawing/2014/main" id="{4667D4EE-854A-4A2A-9936-DFB77A9B95CD}"/>
                </a:ext>
              </a:extLst>
            </p:cNvPr>
            <p:cNvSpPr txBox="1"/>
            <p:nvPr/>
          </p:nvSpPr>
          <p:spPr bwMode="gray">
            <a:xfrm>
              <a:off x="3062328" y="7447961"/>
              <a:ext cx="12754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a:t>
              </a:r>
              <a:r>
                <a:rPr lang="en-US" sz="900" b="0" i="1">
                  <a:effectLst/>
                  <a:latin typeface="Arial" panose="020B0604020202020204" pitchFamily="34" charset="0"/>
                </a:rPr>
                <a:t> likely to leave</a:t>
              </a:r>
              <a:endParaRPr lang="en-US" sz="900" i="1"/>
            </a:p>
          </p:txBody>
        </p:sp>
        <p:sp>
          <p:nvSpPr>
            <p:cNvPr id="48" name="TextBox 47">
              <a:extLst>
                <a:ext uri="{FF2B5EF4-FFF2-40B4-BE49-F238E27FC236}">
                  <a16:creationId xmlns:a16="http://schemas.microsoft.com/office/drawing/2014/main" id="{4E419FD2-2A8B-4077-859B-2C82F9F35560}"/>
                </a:ext>
              </a:extLst>
            </p:cNvPr>
            <p:cNvSpPr txBox="1"/>
            <p:nvPr/>
          </p:nvSpPr>
          <p:spPr bwMode="gray">
            <a:xfrm>
              <a:off x="4967440" y="6472803"/>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49" name="TextBox 48">
              <a:extLst>
                <a:ext uri="{FF2B5EF4-FFF2-40B4-BE49-F238E27FC236}">
                  <a16:creationId xmlns:a16="http://schemas.microsoft.com/office/drawing/2014/main" id="{0E3D39C8-E44D-4780-8A81-C27554E3C67B}"/>
                </a:ext>
              </a:extLst>
            </p:cNvPr>
            <p:cNvSpPr txBox="1"/>
            <p:nvPr/>
          </p:nvSpPr>
          <p:spPr bwMode="gray">
            <a:xfrm>
              <a:off x="4056317" y="7580232"/>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Neutral/undecided</a:t>
              </a:r>
              <a:endParaRPr lang="en-US" sz="900" i="1"/>
            </a:p>
          </p:txBody>
        </p:sp>
        <p:sp>
          <p:nvSpPr>
            <p:cNvPr id="50" name="TextBox 49">
              <a:extLst>
                <a:ext uri="{FF2B5EF4-FFF2-40B4-BE49-F238E27FC236}">
                  <a16:creationId xmlns:a16="http://schemas.microsoft.com/office/drawing/2014/main" id="{47F673D0-3484-45D1-A0F6-D7782E8E4632}"/>
                </a:ext>
              </a:extLst>
            </p:cNvPr>
            <p:cNvSpPr txBox="1"/>
            <p:nvPr/>
          </p:nvSpPr>
          <p:spPr bwMode="gray">
            <a:xfrm>
              <a:off x="3147578" y="6619718"/>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51" name="TextBox 50">
              <a:extLst>
                <a:ext uri="{FF2B5EF4-FFF2-40B4-BE49-F238E27FC236}">
                  <a16:creationId xmlns:a16="http://schemas.microsoft.com/office/drawing/2014/main" id="{ED94DECF-D651-4304-9BF5-3617C530D71F}"/>
                </a:ext>
              </a:extLst>
            </p:cNvPr>
            <p:cNvSpPr txBox="1"/>
            <p:nvPr/>
          </p:nvSpPr>
          <p:spPr bwMode="gray">
            <a:xfrm>
              <a:off x="3505981" y="7715435"/>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unlikely to leave</a:t>
              </a:r>
              <a:endParaRPr lang="en-US" sz="900" i="1"/>
            </a:p>
          </p:txBody>
        </p:sp>
        <p:sp>
          <p:nvSpPr>
            <p:cNvPr id="52" name="TextBox 51">
              <a:extLst>
                <a:ext uri="{FF2B5EF4-FFF2-40B4-BE49-F238E27FC236}">
                  <a16:creationId xmlns:a16="http://schemas.microsoft.com/office/drawing/2014/main" id="{9457B002-87D5-4D73-8195-98C3F3BEC0AF}"/>
                </a:ext>
              </a:extLst>
            </p:cNvPr>
            <p:cNvSpPr txBox="1"/>
            <p:nvPr/>
          </p:nvSpPr>
          <p:spPr bwMode="gray">
            <a:xfrm>
              <a:off x="5407454" y="6761599"/>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53" name="TextBox 52">
              <a:extLst>
                <a:ext uri="{FF2B5EF4-FFF2-40B4-BE49-F238E27FC236}">
                  <a16:creationId xmlns:a16="http://schemas.microsoft.com/office/drawing/2014/main" id="{FB632300-A4D6-4050-B8A2-D42160401938}"/>
                </a:ext>
              </a:extLst>
            </p:cNvPr>
            <p:cNvSpPr txBox="1"/>
            <p:nvPr/>
          </p:nvSpPr>
          <p:spPr bwMode="gray">
            <a:xfrm>
              <a:off x="5943127" y="7847151"/>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Very unlikely to leave</a:t>
              </a:r>
              <a:endParaRPr lang="en-US" sz="900" i="1"/>
            </a:p>
          </p:txBody>
        </p:sp>
        <p:sp>
          <p:nvSpPr>
            <p:cNvPr id="54" name="TextBox 53">
              <a:extLst>
                <a:ext uri="{FF2B5EF4-FFF2-40B4-BE49-F238E27FC236}">
                  <a16:creationId xmlns:a16="http://schemas.microsoft.com/office/drawing/2014/main" id="{68DAF3EB-EEC4-477D-BFC1-050F0CBD28CD}"/>
                </a:ext>
              </a:extLst>
            </p:cNvPr>
            <p:cNvSpPr txBox="1"/>
            <p:nvPr/>
          </p:nvSpPr>
          <p:spPr bwMode="gray">
            <a:xfrm>
              <a:off x="5407454" y="6901045"/>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sp>
          <p:nvSpPr>
            <p:cNvPr id="55" name="TextBox 54">
              <a:extLst>
                <a:ext uri="{FF2B5EF4-FFF2-40B4-BE49-F238E27FC236}">
                  <a16:creationId xmlns:a16="http://schemas.microsoft.com/office/drawing/2014/main" id="{19ADCB6E-FB07-48A1-BAF6-4A039BE1C2F6}"/>
                </a:ext>
              </a:extLst>
            </p:cNvPr>
            <p:cNvSpPr txBox="1"/>
            <p:nvPr/>
          </p:nvSpPr>
          <p:spPr bwMode="gray">
            <a:xfrm>
              <a:off x="4660316" y="7988165"/>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Definitely not leaving</a:t>
              </a:r>
              <a:endParaRPr lang="en-US" sz="900" i="1"/>
            </a:p>
          </p:txBody>
        </p:sp>
      </p:grpSp>
      <p:grpSp>
        <p:nvGrpSpPr>
          <p:cNvPr id="57" name="Group 56">
            <a:extLst>
              <a:ext uri="{FF2B5EF4-FFF2-40B4-BE49-F238E27FC236}">
                <a16:creationId xmlns:a16="http://schemas.microsoft.com/office/drawing/2014/main" id="{F0161099-D683-4FFA-9FE6-52D9C03A3799}"/>
              </a:ext>
            </a:extLst>
          </p:cNvPr>
          <p:cNvGrpSpPr/>
          <p:nvPr/>
        </p:nvGrpSpPr>
        <p:grpSpPr>
          <a:xfrm>
            <a:off x="-161927" y="1577271"/>
            <a:ext cx="8089900" cy="274320"/>
            <a:chOff x="-161927" y="1577271"/>
            <a:chExt cx="8089900" cy="274320"/>
          </a:xfrm>
        </p:grpSpPr>
        <p:sp>
          <p:nvSpPr>
            <p:cNvPr id="58" name="Rectangle 57">
              <a:extLst>
                <a:ext uri="{FF2B5EF4-FFF2-40B4-BE49-F238E27FC236}">
                  <a16:creationId xmlns:a16="http://schemas.microsoft.com/office/drawing/2014/main" id="{A8DFC304-32BA-4577-8AF3-9FFAF67D16FC}"/>
                </a:ext>
              </a:extLst>
            </p:cNvPr>
            <p:cNvSpPr/>
            <p:nvPr/>
          </p:nvSpPr>
          <p:spPr bwMode="gray">
            <a:xfrm>
              <a:off x="-161927" y="1577271"/>
              <a:ext cx="8089900" cy="27432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796CF288-0FE8-498C-A0BD-C6F919987E7F}"/>
                </a:ext>
              </a:extLst>
            </p:cNvPr>
            <p:cNvSpPr txBox="1"/>
            <p:nvPr/>
          </p:nvSpPr>
          <p:spPr bwMode="gray">
            <a:xfrm>
              <a:off x="923923" y="1629793"/>
              <a:ext cx="6266180" cy="169277"/>
            </a:xfrm>
            <a:prstGeom prst="rect">
              <a:avLst/>
            </a:prstGeom>
            <a:noFill/>
          </p:spPr>
          <p:txBody>
            <a:bodyPr wrap="square" lIns="0" tIns="0" rIns="0" bIns="0" rtlCol="0">
              <a:spAutoFit/>
            </a:bodyPr>
            <a:lstStyle/>
            <a:p>
              <a:r>
                <a:rPr lang="en-US" sz="1100" b="1"/>
                <a:t>21. How likely are you to leave your current role in the next 12 months?</a:t>
              </a:r>
            </a:p>
          </p:txBody>
        </p:sp>
      </p:grpSp>
    </p:spTree>
    <p:extLst>
      <p:ext uri="{BB962C8B-B14F-4D97-AF65-F5344CB8AC3E}">
        <p14:creationId xmlns:p14="http://schemas.microsoft.com/office/powerpoint/2010/main" val="3786010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D7B8-536C-4A30-94E0-1F25BC92562A}"/>
              </a:ext>
            </a:extLst>
          </p:cNvPr>
          <p:cNvSpPr>
            <a:spLocks noGrp="1"/>
          </p:cNvSpPr>
          <p:nvPr>
            <p:ph type="title"/>
          </p:nvPr>
        </p:nvSpPr>
        <p:spPr>
          <a:xfrm>
            <a:off x="923925" y="877585"/>
            <a:ext cx="6073776" cy="692497"/>
          </a:xfrm>
        </p:spPr>
        <p:txBody>
          <a:bodyPr/>
          <a:lstStyle/>
          <a:p>
            <a:r>
              <a:rPr lang="en-US"/>
              <a:t>Most clinicians debating a change have thought about leaving their job for 6 months or less</a:t>
            </a:r>
          </a:p>
        </p:txBody>
      </p:sp>
      <p:sp>
        <p:nvSpPr>
          <p:cNvPr id="4" name="Text Placeholder 3">
            <a:extLst>
              <a:ext uri="{FF2B5EF4-FFF2-40B4-BE49-F238E27FC236}">
                <a16:creationId xmlns:a16="http://schemas.microsoft.com/office/drawing/2014/main" id="{1F90BDA0-0C91-449C-94F0-E59A39BC621E}"/>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5AB070E0-6FBC-4FB7-8E42-C2951695C8F2}"/>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6" name="Rectangle 5">
            <a:extLst>
              <a:ext uri="{FF2B5EF4-FFF2-40B4-BE49-F238E27FC236}">
                <a16:creationId xmlns:a16="http://schemas.microsoft.com/office/drawing/2014/main" id="{80791EC5-1C25-4CA4-9CB9-05213F493622}"/>
              </a:ext>
            </a:extLst>
          </p:cNvPr>
          <p:cNvSpPr/>
          <p:nvPr/>
        </p:nvSpPr>
        <p:spPr bwMode="gray">
          <a:xfrm>
            <a:off x="-200974" y="1583338"/>
            <a:ext cx="8089900" cy="51206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B26EFF-9069-432E-AE86-7364F5198697}"/>
              </a:ext>
            </a:extLst>
          </p:cNvPr>
          <p:cNvSpPr txBox="1"/>
          <p:nvPr/>
        </p:nvSpPr>
        <p:spPr bwMode="gray">
          <a:xfrm>
            <a:off x="923925" y="1670093"/>
            <a:ext cx="6073776" cy="338554"/>
          </a:xfrm>
          <a:prstGeom prst="rect">
            <a:avLst/>
          </a:prstGeom>
          <a:noFill/>
        </p:spPr>
        <p:txBody>
          <a:bodyPr wrap="square" lIns="0" tIns="0" rIns="0" bIns="0" rtlCol="0">
            <a:spAutoFit/>
          </a:bodyPr>
          <a:lstStyle/>
          <a:p>
            <a:r>
              <a:rPr lang="en-US" sz="1100" b="1"/>
              <a:t>22. For clinicians who indicated they were considering leaving their current role: how long have you been considering leaving?</a:t>
            </a:r>
          </a:p>
        </p:txBody>
      </p:sp>
      <p:sp>
        <p:nvSpPr>
          <p:cNvPr id="14" name="Text Placeholder 1">
            <a:extLst>
              <a:ext uri="{FF2B5EF4-FFF2-40B4-BE49-F238E27FC236}">
                <a16:creationId xmlns:a16="http://schemas.microsoft.com/office/drawing/2014/main" id="{AEADD281-D257-45E5-B3D5-02B0E4A77DE9}"/>
              </a:ext>
            </a:extLst>
          </p:cNvPr>
          <p:cNvSpPr txBox="1">
            <a:spLocks/>
          </p:cNvSpPr>
          <p:nvPr/>
        </p:nvSpPr>
        <p:spPr bwMode="gray">
          <a:xfrm>
            <a:off x="923925" y="2111839"/>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n=260</a:t>
            </a:r>
          </a:p>
        </p:txBody>
      </p:sp>
      <p:sp>
        <p:nvSpPr>
          <p:cNvPr id="16" name="Text Placeholder 3">
            <a:extLst>
              <a:ext uri="{FF2B5EF4-FFF2-40B4-BE49-F238E27FC236}">
                <a16:creationId xmlns:a16="http://schemas.microsoft.com/office/drawing/2014/main" id="{AF959EAE-6436-4C1F-9F06-54085DDC8C49}"/>
              </a:ext>
            </a:extLst>
          </p:cNvPr>
          <p:cNvSpPr>
            <a:spLocks noGrp="1"/>
          </p:cNvSpPr>
          <p:nvPr>
            <p:ph type="body" sz="quarter" idx="27"/>
          </p:nvPr>
        </p:nvSpPr>
        <p:spPr>
          <a:xfrm>
            <a:off x="5582093" y="9398100"/>
            <a:ext cx="1733107" cy="153888"/>
          </a:xfrm>
        </p:spPr>
        <p:txBody>
          <a:bodyPr/>
          <a:lstStyle/>
          <a:p>
            <a:r>
              <a:rPr lang="en-US"/>
              <a:t>Source: Advisory Board 2022 Clinician Survey and analysis.</a:t>
            </a:r>
          </a:p>
        </p:txBody>
      </p:sp>
      <p:grpSp>
        <p:nvGrpSpPr>
          <p:cNvPr id="8" name="Group 7">
            <a:extLst>
              <a:ext uri="{FF2B5EF4-FFF2-40B4-BE49-F238E27FC236}">
                <a16:creationId xmlns:a16="http://schemas.microsoft.com/office/drawing/2014/main" id="{9C36294D-47A2-4F75-B136-E75183A5E2DD}"/>
              </a:ext>
            </a:extLst>
          </p:cNvPr>
          <p:cNvGrpSpPr/>
          <p:nvPr/>
        </p:nvGrpSpPr>
        <p:grpSpPr>
          <a:xfrm>
            <a:off x="-266700" y="3014510"/>
            <a:ext cx="7996348" cy="4029381"/>
            <a:chOff x="329046" y="2682172"/>
            <a:chExt cx="7114309" cy="3451928"/>
          </a:xfrm>
        </p:grpSpPr>
        <p:grpSp>
          <p:nvGrpSpPr>
            <p:cNvPr id="24" name="Group 23">
              <a:extLst>
                <a:ext uri="{FF2B5EF4-FFF2-40B4-BE49-F238E27FC236}">
                  <a16:creationId xmlns:a16="http://schemas.microsoft.com/office/drawing/2014/main" id="{87CC6E12-2F62-494F-8F1E-3F1729287D9F}"/>
                </a:ext>
              </a:extLst>
            </p:cNvPr>
            <p:cNvGrpSpPr/>
            <p:nvPr/>
          </p:nvGrpSpPr>
          <p:grpSpPr>
            <a:xfrm>
              <a:off x="329046" y="2682172"/>
              <a:ext cx="7114309" cy="3451928"/>
              <a:chOff x="329046" y="2310621"/>
              <a:chExt cx="7114309" cy="2698135"/>
            </a:xfrm>
          </p:grpSpPr>
          <p:graphicFrame>
            <p:nvGraphicFramePr>
              <p:cNvPr id="25" name="Chart 24">
                <a:extLst>
                  <a:ext uri="{FF2B5EF4-FFF2-40B4-BE49-F238E27FC236}">
                    <a16:creationId xmlns:a16="http://schemas.microsoft.com/office/drawing/2014/main" id="{0EAD4567-1AEA-42CE-8383-856E067D1897}"/>
                  </a:ext>
                </a:extLst>
              </p:cNvPr>
              <p:cNvGraphicFramePr/>
              <p:nvPr>
                <p:extLst>
                  <p:ext uri="{D42A27DB-BD31-4B8C-83A1-F6EECF244321}">
                    <p14:modId xmlns:p14="http://schemas.microsoft.com/office/powerpoint/2010/main" val="274327143"/>
                  </p:ext>
                </p:extLst>
              </p:nvPr>
            </p:nvGraphicFramePr>
            <p:xfrm>
              <a:off x="329046" y="2310621"/>
              <a:ext cx="7114309" cy="2698135"/>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B2462251-C406-4D13-8CCC-89C8F68968B9}"/>
                  </a:ext>
                </a:extLst>
              </p:cNvPr>
              <p:cNvSpPr txBox="1"/>
              <p:nvPr/>
            </p:nvSpPr>
            <p:spPr bwMode="gray">
              <a:xfrm>
                <a:off x="4333614" y="2549355"/>
                <a:ext cx="1200753" cy="108255"/>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For 3+ years</a:t>
                </a:r>
              </a:p>
            </p:txBody>
          </p:sp>
          <p:sp>
            <p:nvSpPr>
              <p:cNvPr id="28" name="TextBox 27">
                <a:extLst>
                  <a:ext uri="{FF2B5EF4-FFF2-40B4-BE49-F238E27FC236}">
                    <a16:creationId xmlns:a16="http://schemas.microsoft.com/office/drawing/2014/main" id="{9B9D0EDC-9205-4433-8584-56FA89F276BC}"/>
                  </a:ext>
                </a:extLst>
              </p:cNvPr>
              <p:cNvSpPr txBox="1"/>
              <p:nvPr/>
            </p:nvSpPr>
            <p:spPr bwMode="gray">
              <a:xfrm>
                <a:off x="1584961" y="4031054"/>
                <a:ext cx="1124438" cy="108255"/>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For 6 months or less</a:t>
                </a:r>
              </a:p>
            </p:txBody>
          </p:sp>
        </p:grpSp>
        <p:sp>
          <p:nvSpPr>
            <p:cNvPr id="22" name="TextBox 21">
              <a:extLst>
                <a:ext uri="{FF2B5EF4-FFF2-40B4-BE49-F238E27FC236}">
                  <a16:creationId xmlns:a16="http://schemas.microsoft.com/office/drawing/2014/main" id="{D572CCDE-9E82-438E-9BE2-EAE8AA6722E4}"/>
                </a:ext>
              </a:extLst>
            </p:cNvPr>
            <p:cNvSpPr txBox="1"/>
            <p:nvPr/>
          </p:nvSpPr>
          <p:spPr bwMode="gray">
            <a:xfrm>
              <a:off x="5397215" y="4281641"/>
              <a:ext cx="1722653"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For 1 to 2 years</a:t>
              </a:r>
            </a:p>
          </p:txBody>
        </p:sp>
      </p:grpSp>
    </p:spTree>
    <p:extLst>
      <p:ext uri="{BB962C8B-B14F-4D97-AF65-F5344CB8AC3E}">
        <p14:creationId xmlns:p14="http://schemas.microsoft.com/office/powerpoint/2010/main" val="3258230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42B7-DA7C-409A-A178-B5604EE72724}"/>
              </a:ext>
            </a:extLst>
          </p:cNvPr>
          <p:cNvSpPr>
            <a:spLocks noGrp="1"/>
          </p:cNvSpPr>
          <p:nvPr>
            <p:ph type="title"/>
          </p:nvPr>
        </p:nvSpPr>
        <p:spPr>
          <a:xfrm>
            <a:off x="923925" y="877585"/>
            <a:ext cx="6073776" cy="692497"/>
          </a:xfrm>
        </p:spPr>
        <p:txBody>
          <a:bodyPr/>
          <a:lstStyle/>
          <a:p>
            <a:r>
              <a:rPr lang="en-US"/>
              <a:t>Most clinicians debating a change have thought about leaving their job for 6 months or less</a:t>
            </a:r>
          </a:p>
        </p:txBody>
      </p:sp>
      <p:sp>
        <p:nvSpPr>
          <p:cNvPr id="4" name="Text Placeholder 3">
            <a:extLst>
              <a:ext uri="{FF2B5EF4-FFF2-40B4-BE49-F238E27FC236}">
                <a16:creationId xmlns:a16="http://schemas.microsoft.com/office/drawing/2014/main" id="{8D1188DB-3DE6-4C54-B590-4319EB054077}"/>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60F7F826-FAA3-42A6-9602-7C4AB05F1032}"/>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8" name="Rectangle 7">
            <a:extLst>
              <a:ext uri="{FF2B5EF4-FFF2-40B4-BE49-F238E27FC236}">
                <a16:creationId xmlns:a16="http://schemas.microsoft.com/office/drawing/2014/main" id="{1D2AB4D5-4976-48D2-A68A-CB98F42CBB9E}"/>
              </a:ext>
            </a:extLst>
          </p:cNvPr>
          <p:cNvSpPr/>
          <p:nvPr/>
        </p:nvSpPr>
        <p:spPr bwMode="gray">
          <a:xfrm>
            <a:off x="-161927" y="1577271"/>
            <a:ext cx="8089900" cy="51206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11101-12A7-4067-A579-08820BE6AFAA}"/>
              </a:ext>
            </a:extLst>
          </p:cNvPr>
          <p:cNvSpPr txBox="1"/>
          <p:nvPr/>
        </p:nvSpPr>
        <p:spPr bwMode="gray">
          <a:xfrm>
            <a:off x="923923" y="1664026"/>
            <a:ext cx="6266180" cy="338554"/>
          </a:xfrm>
          <a:prstGeom prst="rect">
            <a:avLst/>
          </a:prstGeom>
          <a:noFill/>
        </p:spPr>
        <p:txBody>
          <a:bodyPr wrap="square" lIns="0" tIns="0" rIns="0" bIns="0" rtlCol="0">
            <a:spAutoFit/>
          </a:bodyPr>
          <a:lstStyle/>
          <a:p>
            <a:r>
              <a:rPr lang="en-US" sz="1100" b="1"/>
              <a:t>22. For clinicians who indicated they were considering leaving their current role: how long have you been considering leaving?</a:t>
            </a:r>
          </a:p>
        </p:txBody>
      </p:sp>
      <p:sp>
        <p:nvSpPr>
          <p:cNvPr id="10" name="Text Placeholder 1">
            <a:extLst>
              <a:ext uri="{FF2B5EF4-FFF2-40B4-BE49-F238E27FC236}">
                <a16:creationId xmlns:a16="http://schemas.microsoft.com/office/drawing/2014/main" id="{829E8F37-034D-4870-B372-705A647ACDC3}"/>
              </a:ext>
            </a:extLst>
          </p:cNvPr>
          <p:cNvSpPr txBox="1">
            <a:spLocks/>
          </p:cNvSpPr>
          <p:nvPr/>
        </p:nvSpPr>
        <p:spPr bwMode="gray">
          <a:xfrm>
            <a:off x="923923" y="2096265"/>
            <a:ext cx="485775"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n=260</a:t>
            </a:r>
          </a:p>
        </p:txBody>
      </p:sp>
      <p:sp>
        <p:nvSpPr>
          <p:cNvPr id="12" name="Text Placeholder 3">
            <a:extLst>
              <a:ext uri="{FF2B5EF4-FFF2-40B4-BE49-F238E27FC236}">
                <a16:creationId xmlns:a16="http://schemas.microsoft.com/office/drawing/2014/main" id="{2E46790F-4603-42DB-8AA6-AF95FB2E8947}"/>
              </a:ext>
            </a:extLst>
          </p:cNvPr>
          <p:cNvSpPr>
            <a:spLocks noGrp="1"/>
          </p:cNvSpPr>
          <p:nvPr>
            <p:ph type="body" sz="quarter" idx="27"/>
          </p:nvPr>
        </p:nvSpPr>
        <p:spPr>
          <a:xfrm>
            <a:off x="5635788" y="9347860"/>
            <a:ext cx="1679412" cy="181056"/>
          </a:xfrm>
        </p:spPr>
        <p:txBody>
          <a:bodyPr/>
          <a:lstStyle/>
          <a:p>
            <a:r>
              <a:rPr lang="en-US"/>
              <a:t>Source: Advisory Board 2022 Clinician Survey and analysis.</a:t>
            </a:r>
          </a:p>
        </p:txBody>
      </p:sp>
      <p:grpSp>
        <p:nvGrpSpPr>
          <p:cNvPr id="6" name="Group 5">
            <a:extLst>
              <a:ext uri="{FF2B5EF4-FFF2-40B4-BE49-F238E27FC236}">
                <a16:creationId xmlns:a16="http://schemas.microsoft.com/office/drawing/2014/main" id="{67A698C1-194E-47DE-A151-DD2588A2B5CA}"/>
              </a:ext>
            </a:extLst>
          </p:cNvPr>
          <p:cNvGrpSpPr/>
          <p:nvPr/>
        </p:nvGrpSpPr>
        <p:grpSpPr>
          <a:xfrm>
            <a:off x="427051" y="2519730"/>
            <a:ext cx="7336882" cy="6359117"/>
            <a:chOff x="981867" y="2834199"/>
            <a:chExt cx="6542001" cy="5818231"/>
          </a:xfrm>
        </p:grpSpPr>
        <p:graphicFrame>
          <p:nvGraphicFramePr>
            <p:cNvPr id="15" name="Chart 14">
              <a:extLst>
                <a:ext uri="{FF2B5EF4-FFF2-40B4-BE49-F238E27FC236}">
                  <a16:creationId xmlns:a16="http://schemas.microsoft.com/office/drawing/2014/main" id="{C1F836BE-1C68-40E5-9F9F-45F3CD233117}"/>
                </a:ext>
              </a:extLst>
            </p:cNvPr>
            <p:cNvGraphicFramePr/>
            <p:nvPr>
              <p:extLst>
                <p:ext uri="{D42A27DB-BD31-4B8C-83A1-F6EECF244321}">
                  <p14:modId xmlns:p14="http://schemas.microsoft.com/office/powerpoint/2010/main" val="3619198957"/>
                </p:ext>
              </p:extLst>
            </p:nvPr>
          </p:nvGraphicFramePr>
          <p:xfrm>
            <a:off x="981867" y="2834199"/>
            <a:ext cx="5802311" cy="58182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E07DCE1B-FAF9-4B94-9265-BE740D696D77}"/>
                </a:ext>
              </a:extLst>
            </p:cNvPr>
            <p:cNvSpPr txBox="1"/>
            <p:nvPr/>
          </p:nvSpPr>
          <p:spPr bwMode="gray">
            <a:xfrm>
              <a:off x="3700771" y="6612353"/>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For 1-2 years</a:t>
              </a:r>
              <a:endParaRPr lang="en-US" sz="900" i="1"/>
            </a:p>
          </p:txBody>
        </p:sp>
        <p:sp>
          <p:nvSpPr>
            <p:cNvPr id="19" name="TextBox 18">
              <a:extLst>
                <a:ext uri="{FF2B5EF4-FFF2-40B4-BE49-F238E27FC236}">
                  <a16:creationId xmlns:a16="http://schemas.microsoft.com/office/drawing/2014/main" id="{E090C3FC-4862-48C5-9951-1162CCC8A6CE}"/>
                </a:ext>
              </a:extLst>
            </p:cNvPr>
            <p:cNvSpPr txBox="1"/>
            <p:nvPr/>
          </p:nvSpPr>
          <p:spPr bwMode="gray">
            <a:xfrm>
              <a:off x="3700771" y="6873414"/>
              <a:ext cx="92940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For 3+ years</a:t>
              </a:r>
              <a:endParaRPr lang="en-US" sz="900" i="1"/>
            </a:p>
          </p:txBody>
        </p:sp>
        <p:sp>
          <p:nvSpPr>
            <p:cNvPr id="20" name="TextBox 19">
              <a:extLst>
                <a:ext uri="{FF2B5EF4-FFF2-40B4-BE49-F238E27FC236}">
                  <a16:creationId xmlns:a16="http://schemas.microsoft.com/office/drawing/2014/main" id="{B9542B1B-0B12-4C75-8BFE-D0F7B3F77910}"/>
                </a:ext>
              </a:extLst>
            </p:cNvPr>
            <p:cNvSpPr txBox="1"/>
            <p:nvPr/>
          </p:nvSpPr>
          <p:spPr bwMode="gray">
            <a:xfrm>
              <a:off x="2630598" y="5776770"/>
              <a:ext cx="999252"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For 3+ years</a:t>
              </a:r>
              <a:endParaRPr lang="en-US" sz="900" i="1"/>
            </a:p>
          </p:txBody>
        </p:sp>
        <p:sp>
          <p:nvSpPr>
            <p:cNvPr id="21" name="TextBox 20">
              <a:extLst>
                <a:ext uri="{FF2B5EF4-FFF2-40B4-BE49-F238E27FC236}">
                  <a16:creationId xmlns:a16="http://schemas.microsoft.com/office/drawing/2014/main" id="{560B9212-8B6C-4678-B57F-3EF5BE3CEE06}"/>
                </a:ext>
              </a:extLst>
            </p:cNvPr>
            <p:cNvSpPr txBox="1"/>
            <p:nvPr/>
          </p:nvSpPr>
          <p:spPr bwMode="gray">
            <a:xfrm>
              <a:off x="2653781" y="7979758"/>
              <a:ext cx="999252" cy="138499"/>
            </a:xfrm>
            <a:prstGeom prst="rect">
              <a:avLst/>
            </a:prstGeom>
            <a:noFill/>
          </p:spPr>
          <p:txBody>
            <a:bodyPr wrap="square" lIns="0" tIns="0" rIns="0" bIns="0" rtlCol="0">
              <a:spAutoFit/>
            </a:bodyPr>
            <a:lstStyle/>
            <a:p>
              <a:pPr>
                <a:spcBef>
                  <a:spcPts val="500"/>
                </a:spcBef>
                <a:buClr>
                  <a:schemeClr val="accent6"/>
                </a:buClr>
              </a:pPr>
              <a:r>
                <a:rPr lang="en-US" sz="900" b="0" i="1" dirty="0">
                  <a:effectLst/>
                  <a:latin typeface="Arial" panose="020B0604020202020204" pitchFamily="34" charset="0"/>
                </a:rPr>
                <a:t>For 3+ years</a:t>
              </a:r>
              <a:endParaRPr lang="en-US" sz="900" i="1" dirty="0"/>
            </a:p>
          </p:txBody>
        </p:sp>
        <p:sp>
          <p:nvSpPr>
            <p:cNvPr id="22" name="TextBox 21">
              <a:extLst>
                <a:ext uri="{FF2B5EF4-FFF2-40B4-BE49-F238E27FC236}">
                  <a16:creationId xmlns:a16="http://schemas.microsoft.com/office/drawing/2014/main" id="{24A3D26A-5B7E-4E91-B7CC-3811CB70311B}"/>
                </a:ext>
              </a:extLst>
            </p:cNvPr>
            <p:cNvSpPr txBox="1"/>
            <p:nvPr/>
          </p:nvSpPr>
          <p:spPr bwMode="gray">
            <a:xfrm>
              <a:off x="2511170" y="3593251"/>
              <a:ext cx="999252" cy="138499"/>
            </a:xfrm>
            <a:prstGeom prst="rect">
              <a:avLst/>
            </a:prstGeom>
            <a:noFill/>
          </p:spPr>
          <p:txBody>
            <a:bodyPr wrap="square" lIns="0" tIns="0" rIns="0" bIns="0" rtlCol="0">
              <a:spAutoFit/>
            </a:bodyPr>
            <a:lstStyle/>
            <a:p>
              <a:pPr>
                <a:spcBef>
                  <a:spcPts val="500"/>
                </a:spcBef>
                <a:buClr>
                  <a:schemeClr val="accent6"/>
                </a:buClr>
              </a:pPr>
              <a:r>
                <a:rPr lang="en-US" sz="900" b="0" i="1" dirty="0">
                  <a:effectLst/>
                  <a:latin typeface="Arial" panose="020B0604020202020204" pitchFamily="34" charset="0"/>
                </a:rPr>
                <a:t>For 3+ years</a:t>
              </a:r>
              <a:endParaRPr lang="en-US" sz="900" i="1" dirty="0"/>
            </a:p>
          </p:txBody>
        </p:sp>
        <p:sp>
          <p:nvSpPr>
            <p:cNvPr id="25" name="TextBox 24">
              <a:extLst>
                <a:ext uri="{FF2B5EF4-FFF2-40B4-BE49-F238E27FC236}">
                  <a16:creationId xmlns:a16="http://schemas.microsoft.com/office/drawing/2014/main" id="{ED30F98D-6E11-4197-9C09-4F4FD0B3786E}"/>
                </a:ext>
              </a:extLst>
            </p:cNvPr>
            <p:cNvSpPr txBox="1"/>
            <p:nvPr/>
          </p:nvSpPr>
          <p:spPr bwMode="gray">
            <a:xfrm>
              <a:off x="4181611" y="3318647"/>
              <a:ext cx="1275480" cy="138499"/>
            </a:xfrm>
            <a:prstGeom prst="rect">
              <a:avLst/>
            </a:prstGeom>
            <a:noFill/>
          </p:spPr>
          <p:txBody>
            <a:bodyPr wrap="square" lIns="0" tIns="0" rIns="0" bIns="0" rtlCol="0">
              <a:spAutoFit/>
            </a:bodyPr>
            <a:lstStyle/>
            <a:p>
              <a:pPr>
                <a:spcBef>
                  <a:spcPts val="500"/>
                </a:spcBef>
                <a:buClr>
                  <a:schemeClr val="accent6"/>
                </a:buClr>
              </a:pPr>
              <a:r>
                <a:rPr lang="en-US" sz="900" i="1" dirty="0">
                  <a:latin typeface="Arial" panose="020B0604020202020204" pitchFamily="34" charset="0"/>
                </a:rPr>
                <a:t>For 1-2 years</a:t>
              </a:r>
              <a:endParaRPr lang="en-US" sz="900" i="1" dirty="0"/>
            </a:p>
          </p:txBody>
        </p:sp>
        <p:sp>
          <p:nvSpPr>
            <p:cNvPr id="26" name="TextBox 25">
              <a:extLst>
                <a:ext uri="{FF2B5EF4-FFF2-40B4-BE49-F238E27FC236}">
                  <a16:creationId xmlns:a16="http://schemas.microsoft.com/office/drawing/2014/main" id="{42256AF9-82D1-489C-8424-CE3FF51652F4}"/>
                </a:ext>
              </a:extLst>
            </p:cNvPr>
            <p:cNvSpPr txBox="1"/>
            <p:nvPr/>
          </p:nvSpPr>
          <p:spPr bwMode="gray">
            <a:xfrm>
              <a:off x="6248388" y="3044875"/>
              <a:ext cx="1275480" cy="138499"/>
            </a:xfrm>
            <a:prstGeom prst="rect">
              <a:avLst/>
            </a:prstGeom>
            <a:noFill/>
          </p:spPr>
          <p:txBody>
            <a:bodyPr wrap="square" lIns="0" tIns="0" rIns="0" bIns="0" rtlCol="0">
              <a:spAutoFit/>
            </a:bodyPr>
            <a:lstStyle/>
            <a:p>
              <a:pPr>
                <a:spcBef>
                  <a:spcPts val="500"/>
                </a:spcBef>
                <a:buClr>
                  <a:schemeClr val="accent6"/>
                </a:buClr>
              </a:pPr>
              <a:r>
                <a:rPr lang="en-US" sz="900" i="1" dirty="0">
                  <a:latin typeface="Arial" panose="020B0604020202020204" pitchFamily="34" charset="0"/>
                </a:rPr>
                <a:t>For 6 months or less</a:t>
              </a:r>
              <a:endParaRPr lang="en-US" sz="900" i="1" dirty="0"/>
            </a:p>
          </p:txBody>
        </p:sp>
        <p:sp>
          <p:nvSpPr>
            <p:cNvPr id="29" name="TextBox 28">
              <a:extLst>
                <a:ext uri="{FF2B5EF4-FFF2-40B4-BE49-F238E27FC236}">
                  <a16:creationId xmlns:a16="http://schemas.microsoft.com/office/drawing/2014/main" id="{0A99A6BA-7A7F-42AF-8216-FFD0A997E6C4}"/>
                </a:ext>
              </a:extLst>
            </p:cNvPr>
            <p:cNvSpPr txBox="1"/>
            <p:nvPr/>
          </p:nvSpPr>
          <p:spPr bwMode="gray">
            <a:xfrm>
              <a:off x="5637785" y="4140915"/>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For 6 months or less</a:t>
              </a:r>
              <a:endParaRPr lang="en-US" sz="900" i="1"/>
            </a:p>
          </p:txBody>
        </p:sp>
        <p:sp>
          <p:nvSpPr>
            <p:cNvPr id="30" name="TextBox 29">
              <a:extLst>
                <a:ext uri="{FF2B5EF4-FFF2-40B4-BE49-F238E27FC236}">
                  <a16:creationId xmlns:a16="http://schemas.microsoft.com/office/drawing/2014/main" id="{91A23F5B-2F07-427A-AE7A-451D52C17DD2}"/>
                </a:ext>
              </a:extLst>
            </p:cNvPr>
            <p:cNvSpPr txBox="1"/>
            <p:nvPr/>
          </p:nvSpPr>
          <p:spPr bwMode="gray">
            <a:xfrm>
              <a:off x="3069390" y="4690872"/>
              <a:ext cx="9770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For 3+ years</a:t>
              </a:r>
              <a:endParaRPr lang="en-US" sz="900" i="1"/>
            </a:p>
          </p:txBody>
        </p:sp>
        <p:sp>
          <p:nvSpPr>
            <p:cNvPr id="33" name="TextBox 32">
              <a:extLst>
                <a:ext uri="{FF2B5EF4-FFF2-40B4-BE49-F238E27FC236}">
                  <a16:creationId xmlns:a16="http://schemas.microsoft.com/office/drawing/2014/main" id="{0C86BA71-0D87-4FF0-B00B-AAF484FB5B59}"/>
                </a:ext>
              </a:extLst>
            </p:cNvPr>
            <p:cNvSpPr txBox="1"/>
            <p:nvPr/>
          </p:nvSpPr>
          <p:spPr bwMode="gray">
            <a:xfrm>
              <a:off x="4327737" y="4417269"/>
              <a:ext cx="142788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For 1-2 years</a:t>
              </a:r>
              <a:endParaRPr lang="en-US" sz="900" i="1"/>
            </a:p>
          </p:txBody>
        </p:sp>
        <p:sp>
          <p:nvSpPr>
            <p:cNvPr id="34" name="TextBox 33">
              <a:extLst>
                <a:ext uri="{FF2B5EF4-FFF2-40B4-BE49-F238E27FC236}">
                  <a16:creationId xmlns:a16="http://schemas.microsoft.com/office/drawing/2014/main" id="{CA00021C-CC55-4589-979E-448B621690FA}"/>
                </a:ext>
              </a:extLst>
            </p:cNvPr>
            <p:cNvSpPr txBox="1"/>
            <p:nvPr/>
          </p:nvSpPr>
          <p:spPr bwMode="gray">
            <a:xfrm>
              <a:off x="5568435" y="7705918"/>
              <a:ext cx="1427880" cy="138499"/>
            </a:xfrm>
            <a:prstGeom prst="rect">
              <a:avLst/>
            </a:prstGeom>
            <a:noFill/>
          </p:spPr>
          <p:txBody>
            <a:bodyPr wrap="square" lIns="0" tIns="0" rIns="0" bIns="0" rtlCol="0">
              <a:spAutoFit/>
            </a:bodyPr>
            <a:lstStyle/>
            <a:p>
              <a:pPr>
                <a:spcBef>
                  <a:spcPts val="500"/>
                </a:spcBef>
                <a:buClr>
                  <a:schemeClr val="accent6"/>
                </a:buClr>
              </a:pPr>
              <a:r>
                <a:rPr lang="en-US" sz="900" i="1" dirty="0">
                  <a:latin typeface="Arial" panose="020B0604020202020204" pitchFamily="34" charset="0"/>
                </a:rPr>
                <a:t>For 1-2 years</a:t>
              </a:r>
              <a:endParaRPr lang="en-US" sz="900" i="1" dirty="0"/>
            </a:p>
          </p:txBody>
        </p:sp>
        <p:sp>
          <p:nvSpPr>
            <p:cNvPr id="38" name="TextBox 37">
              <a:extLst>
                <a:ext uri="{FF2B5EF4-FFF2-40B4-BE49-F238E27FC236}">
                  <a16:creationId xmlns:a16="http://schemas.microsoft.com/office/drawing/2014/main" id="{268D4452-8793-4CB0-8644-FAF95824A666}"/>
                </a:ext>
              </a:extLst>
            </p:cNvPr>
            <p:cNvSpPr txBox="1"/>
            <p:nvPr/>
          </p:nvSpPr>
          <p:spPr bwMode="gray">
            <a:xfrm>
              <a:off x="5624548" y="6327197"/>
              <a:ext cx="1129430" cy="138499"/>
            </a:xfrm>
            <a:prstGeom prst="rect">
              <a:avLst/>
            </a:prstGeom>
            <a:noFill/>
          </p:spPr>
          <p:txBody>
            <a:bodyPr wrap="square" lIns="0" tIns="0" rIns="0" bIns="0" rtlCol="0">
              <a:spAutoFit/>
            </a:bodyPr>
            <a:lstStyle/>
            <a:p>
              <a:pPr>
                <a:spcBef>
                  <a:spcPts val="500"/>
                </a:spcBef>
                <a:buClr>
                  <a:schemeClr val="accent6"/>
                </a:buClr>
              </a:pPr>
              <a:r>
                <a:rPr lang="en-US" sz="900" i="1" dirty="0">
                  <a:latin typeface="Arial" panose="020B0604020202020204" pitchFamily="34" charset="0"/>
                </a:rPr>
                <a:t>For 6 months or less</a:t>
              </a:r>
              <a:endParaRPr lang="en-US" sz="900" i="1" dirty="0"/>
            </a:p>
          </p:txBody>
        </p:sp>
        <p:sp>
          <p:nvSpPr>
            <p:cNvPr id="39" name="TextBox 38">
              <a:extLst>
                <a:ext uri="{FF2B5EF4-FFF2-40B4-BE49-F238E27FC236}">
                  <a16:creationId xmlns:a16="http://schemas.microsoft.com/office/drawing/2014/main" id="{8BF7C90F-EC80-4DD0-B6EE-D90C4A2C7D23}"/>
                </a:ext>
              </a:extLst>
            </p:cNvPr>
            <p:cNvSpPr txBox="1"/>
            <p:nvPr/>
          </p:nvSpPr>
          <p:spPr bwMode="gray">
            <a:xfrm>
              <a:off x="5697913" y="5236955"/>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For 6 months or less</a:t>
              </a:r>
              <a:endParaRPr lang="en-US" sz="900" i="1"/>
            </a:p>
          </p:txBody>
        </p:sp>
        <p:sp>
          <p:nvSpPr>
            <p:cNvPr id="42" name="TextBox 41">
              <a:extLst>
                <a:ext uri="{FF2B5EF4-FFF2-40B4-BE49-F238E27FC236}">
                  <a16:creationId xmlns:a16="http://schemas.microsoft.com/office/drawing/2014/main" id="{6C19D44A-9F3F-4099-8B9C-079274F55EE2}"/>
                </a:ext>
              </a:extLst>
            </p:cNvPr>
            <p:cNvSpPr txBox="1"/>
            <p:nvPr/>
          </p:nvSpPr>
          <p:spPr bwMode="gray">
            <a:xfrm>
              <a:off x="4659771" y="5517966"/>
              <a:ext cx="1129430" cy="138499"/>
            </a:xfrm>
            <a:prstGeom prst="rect">
              <a:avLst/>
            </a:prstGeom>
            <a:noFill/>
          </p:spPr>
          <p:txBody>
            <a:bodyPr wrap="square" lIns="0" tIns="0" rIns="0" bIns="0" rtlCol="0">
              <a:spAutoFit/>
            </a:bodyPr>
            <a:lstStyle/>
            <a:p>
              <a:pPr>
                <a:spcBef>
                  <a:spcPts val="500"/>
                </a:spcBef>
                <a:buClr>
                  <a:schemeClr val="accent6"/>
                </a:buClr>
              </a:pPr>
              <a:r>
                <a:rPr lang="en-US" sz="900" i="1" dirty="0">
                  <a:latin typeface="Arial" panose="020B0604020202020204" pitchFamily="34" charset="0"/>
                </a:rPr>
                <a:t>For 1-2 years</a:t>
              </a:r>
              <a:endParaRPr lang="en-US" sz="900" i="1" dirty="0"/>
            </a:p>
          </p:txBody>
        </p:sp>
        <p:sp>
          <p:nvSpPr>
            <p:cNvPr id="43" name="TextBox 42">
              <a:extLst>
                <a:ext uri="{FF2B5EF4-FFF2-40B4-BE49-F238E27FC236}">
                  <a16:creationId xmlns:a16="http://schemas.microsoft.com/office/drawing/2014/main" id="{64928AF3-C204-44C8-9942-0C7458F2B4A4}"/>
                </a:ext>
              </a:extLst>
            </p:cNvPr>
            <p:cNvSpPr txBox="1"/>
            <p:nvPr/>
          </p:nvSpPr>
          <p:spPr bwMode="gray">
            <a:xfrm>
              <a:off x="4774401" y="7420327"/>
              <a:ext cx="1129430"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For 6 months or less</a:t>
              </a:r>
              <a:endParaRPr lang="en-US" sz="900" i="1"/>
            </a:p>
          </p:txBody>
        </p:sp>
      </p:grpSp>
    </p:spTree>
    <p:extLst>
      <p:ext uri="{BB962C8B-B14F-4D97-AF65-F5344CB8AC3E}">
        <p14:creationId xmlns:p14="http://schemas.microsoft.com/office/powerpoint/2010/main" val="57715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85E6A7D-E2AC-4D6F-B5DE-04D8217AE3ED}"/>
              </a:ext>
            </a:extLst>
          </p:cNvPr>
          <p:cNvSpPr/>
          <p:nvPr/>
        </p:nvSpPr>
        <p:spPr bwMode="gray">
          <a:xfrm>
            <a:off x="480" y="1664436"/>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2E486-A30E-451A-93F7-1A86BE82258A}"/>
              </a:ext>
            </a:extLst>
          </p:cNvPr>
          <p:cNvSpPr>
            <a:spLocks noGrp="1"/>
          </p:cNvSpPr>
          <p:nvPr>
            <p:ph type="title"/>
          </p:nvPr>
        </p:nvSpPr>
        <p:spPr>
          <a:xfrm>
            <a:off x="923925" y="877585"/>
            <a:ext cx="6073776" cy="692497"/>
          </a:xfrm>
        </p:spPr>
        <p:txBody>
          <a:bodyPr/>
          <a:lstStyle/>
          <a:p>
            <a:r>
              <a:rPr lang="en-US"/>
              <a:t>Basic survey demographics (self-reported by clinicians)</a:t>
            </a:r>
          </a:p>
        </p:txBody>
      </p:sp>
      <p:sp>
        <p:nvSpPr>
          <p:cNvPr id="4" name="Text Placeholder 3">
            <a:extLst>
              <a:ext uri="{FF2B5EF4-FFF2-40B4-BE49-F238E27FC236}">
                <a16:creationId xmlns:a16="http://schemas.microsoft.com/office/drawing/2014/main" id="{5C2D46A1-CE43-4F6F-AC7A-67F781611F0F}"/>
              </a:ext>
            </a:extLst>
          </p:cNvPr>
          <p:cNvSpPr>
            <a:spLocks noGrp="1"/>
          </p:cNvSpPr>
          <p:nvPr>
            <p:ph type="body" sz="quarter" idx="28"/>
          </p:nvPr>
        </p:nvSpPr>
        <p:spPr>
          <a:xfrm>
            <a:off x="457201" y="9398100"/>
            <a:ext cx="2615184" cy="153888"/>
          </a:xfrm>
        </p:spPr>
        <p:txBody>
          <a:bodyPr/>
          <a:lstStyle/>
          <a:p>
            <a:r>
              <a:rPr lang="en-US"/>
              <a:t>The “other” employer category includes a wide range of employer types, including but not limited to call centers, corporate offices, and laboratories.</a:t>
            </a:r>
          </a:p>
        </p:txBody>
      </p:sp>
      <p:sp>
        <p:nvSpPr>
          <p:cNvPr id="5" name="Footer Placeholder 4">
            <a:extLst>
              <a:ext uri="{FF2B5EF4-FFF2-40B4-BE49-F238E27FC236}">
                <a16:creationId xmlns:a16="http://schemas.microsoft.com/office/drawing/2014/main" id="{3D27F550-ACCB-4293-BEFB-1E010CBB2778}"/>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34" name="TextBox 33">
            <a:extLst>
              <a:ext uri="{FF2B5EF4-FFF2-40B4-BE49-F238E27FC236}">
                <a16:creationId xmlns:a16="http://schemas.microsoft.com/office/drawing/2014/main" id="{BC39F331-D378-4ADD-A807-477A187135E8}"/>
              </a:ext>
            </a:extLst>
          </p:cNvPr>
          <p:cNvSpPr txBox="1"/>
          <p:nvPr/>
        </p:nvSpPr>
        <p:spPr bwMode="gray">
          <a:xfrm>
            <a:off x="923925" y="1718334"/>
            <a:ext cx="5540840" cy="169277"/>
          </a:xfrm>
          <a:prstGeom prst="rect">
            <a:avLst/>
          </a:prstGeom>
          <a:noFill/>
        </p:spPr>
        <p:txBody>
          <a:bodyPr wrap="square" lIns="0" tIns="0" rIns="0" bIns="0" rtlCol="0">
            <a:spAutoFit/>
          </a:bodyPr>
          <a:lstStyle/>
          <a:p>
            <a:r>
              <a:rPr lang="en-US" sz="1100" b="1"/>
              <a:t>Age</a:t>
            </a:r>
          </a:p>
        </p:txBody>
      </p:sp>
      <p:grpSp>
        <p:nvGrpSpPr>
          <p:cNvPr id="6" name="Group 5">
            <a:extLst>
              <a:ext uri="{FF2B5EF4-FFF2-40B4-BE49-F238E27FC236}">
                <a16:creationId xmlns:a16="http://schemas.microsoft.com/office/drawing/2014/main" id="{FD0BD7C3-D2C8-4343-BE3D-8DAF378593E0}"/>
              </a:ext>
            </a:extLst>
          </p:cNvPr>
          <p:cNvGrpSpPr/>
          <p:nvPr/>
        </p:nvGrpSpPr>
        <p:grpSpPr>
          <a:xfrm>
            <a:off x="-208893" y="5403506"/>
            <a:ext cx="8040678" cy="277073"/>
            <a:chOff x="-208893" y="5530506"/>
            <a:chExt cx="8040678" cy="277073"/>
          </a:xfrm>
        </p:grpSpPr>
        <p:sp>
          <p:nvSpPr>
            <p:cNvPr id="50" name="Rectangle 49">
              <a:extLst>
                <a:ext uri="{FF2B5EF4-FFF2-40B4-BE49-F238E27FC236}">
                  <a16:creationId xmlns:a16="http://schemas.microsoft.com/office/drawing/2014/main" id="{2787574D-70B2-444B-B7AB-A2A6B8EB0C49}"/>
                </a:ext>
              </a:extLst>
            </p:cNvPr>
            <p:cNvSpPr/>
            <p:nvPr/>
          </p:nvSpPr>
          <p:spPr bwMode="gray">
            <a:xfrm>
              <a:off x="-208893" y="5530506"/>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B80FC38-2B9E-4D7C-AF4E-8A83FABDC7F4}"/>
                </a:ext>
              </a:extLst>
            </p:cNvPr>
            <p:cNvSpPr txBox="1"/>
            <p:nvPr/>
          </p:nvSpPr>
          <p:spPr bwMode="gray">
            <a:xfrm>
              <a:off x="923925" y="5584404"/>
              <a:ext cx="6266180" cy="169277"/>
            </a:xfrm>
            <a:prstGeom prst="rect">
              <a:avLst/>
            </a:prstGeom>
            <a:noFill/>
          </p:spPr>
          <p:txBody>
            <a:bodyPr wrap="square" lIns="0" tIns="0" rIns="0" bIns="0" rtlCol="0">
              <a:spAutoFit/>
            </a:bodyPr>
            <a:lstStyle/>
            <a:p>
              <a:pPr>
                <a:defRPr sz="1080" b="1" i="0" u="none" strike="noStrike" kern="1200" baseline="0">
                  <a:solidFill>
                    <a:srgbClr val="323E48"/>
                  </a:solidFill>
                  <a:latin typeface="+mn-lt"/>
                  <a:ea typeface="+mn-ea"/>
                  <a:cs typeface="+mn-cs"/>
                </a:defRPr>
              </a:pPr>
              <a:r>
                <a:rPr lang="en-US" sz="1100"/>
                <a:t>Site of care</a:t>
              </a:r>
            </a:p>
          </p:txBody>
        </p:sp>
      </p:grpSp>
      <p:sp>
        <p:nvSpPr>
          <p:cNvPr id="37" name="Text Placeholder 1">
            <a:extLst>
              <a:ext uri="{FF2B5EF4-FFF2-40B4-BE49-F238E27FC236}">
                <a16:creationId xmlns:a16="http://schemas.microsoft.com/office/drawing/2014/main" id="{F59F928C-ECD4-4F9B-947A-6D575DBD09F1}"/>
              </a:ext>
            </a:extLst>
          </p:cNvPr>
          <p:cNvSpPr txBox="1">
            <a:spLocks/>
          </p:cNvSpPr>
          <p:nvPr/>
        </p:nvSpPr>
        <p:spPr bwMode="gray">
          <a:xfrm>
            <a:off x="923925" y="2056825"/>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n=1,312</a:t>
            </a:r>
          </a:p>
        </p:txBody>
      </p:sp>
      <p:sp>
        <p:nvSpPr>
          <p:cNvPr id="39" name="Text Placeholder 1">
            <a:extLst>
              <a:ext uri="{FF2B5EF4-FFF2-40B4-BE49-F238E27FC236}">
                <a16:creationId xmlns:a16="http://schemas.microsoft.com/office/drawing/2014/main" id="{883DE84B-7715-4CB2-B476-110AE4EF8848}"/>
              </a:ext>
            </a:extLst>
          </p:cNvPr>
          <p:cNvSpPr txBox="1">
            <a:spLocks/>
          </p:cNvSpPr>
          <p:nvPr/>
        </p:nvSpPr>
        <p:spPr bwMode="gray">
          <a:xfrm>
            <a:off x="923925" y="5778940"/>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n=1,182</a:t>
            </a:r>
          </a:p>
        </p:txBody>
      </p:sp>
      <p:sp>
        <p:nvSpPr>
          <p:cNvPr id="40" name="Text Placeholder 3">
            <a:extLst>
              <a:ext uri="{FF2B5EF4-FFF2-40B4-BE49-F238E27FC236}">
                <a16:creationId xmlns:a16="http://schemas.microsoft.com/office/drawing/2014/main" id="{92D35A39-0710-4998-B9AF-38C8F7328A97}"/>
              </a:ext>
            </a:extLst>
          </p:cNvPr>
          <p:cNvSpPr>
            <a:spLocks noGrp="1"/>
          </p:cNvSpPr>
          <p:nvPr>
            <p:ph type="body" sz="quarter" idx="27"/>
          </p:nvPr>
        </p:nvSpPr>
        <p:spPr>
          <a:xfrm>
            <a:off x="5343010" y="9398000"/>
            <a:ext cx="1972190" cy="153988"/>
          </a:xfrm>
        </p:spPr>
        <p:txBody>
          <a:bodyPr/>
          <a:lstStyle/>
          <a:p>
            <a:r>
              <a:rPr lang="en-US"/>
              <a:t>Source: Advisory Board 2022 Clinician Survey and analysis.</a:t>
            </a:r>
          </a:p>
        </p:txBody>
      </p:sp>
      <p:grpSp>
        <p:nvGrpSpPr>
          <p:cNvPr id="41" name="Group 40">
            <a:extLst>
              <a:ext uri="{FF2B5EF4-FFF2-40B4-BE49-F238E27FC236}">
                <a16:creationId xmlns:a16="http://schemas.microsoft.com/office/drawing/2014/main" id="{B052E13E-6BAF-4F96-A53F-3547D47C37C2}"/>
              </a:ext>
            </a:extLst>
          </p:cNvPr>
          <p:cNvGrpSpPr/>
          <p:nvPr/>
        </p:nvGrpSpPr>
        <p:grpSpPr>
          <a:xfrm>
            <a:off x="2074406" y="2211299"/>
            <a:ext cx="3414546" cy="2759592"/>
            <a:chOff x="79900" y="2490010"/>
            <a:chExt cx="3742379" cy="2451092"/>
          </a:xfrm>
        </p:grpSpPr>
        <p:graphicFrame>
          <p:nvGraphicFramePr>
            <p:cNvPr id="42" name="Chart 41">
              <a:extLst>
                <a:ext uri="{FF2B5EF4-FFF2-40B4-BE49-F238E27FC236}">
                  <a16:creationId xmlns:a16="http://schemas.microsoft.com/office/drawing/2014/main" id="{85826359-4C9E-493E-8508-94AE4BEAC90C}"/>
                </a:ext>
              </a:extLst>
            </p:cNvPr>
            <p:cNvGraphicFramePr/>
            <p:nvPr/>
          </p:nvGraphicFramePr>
          <p:xfrm>
            <a:off x="536039" y="2490010"/>
            <a:ext cx="3184973" cy="2451092"/>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a:extLst>
                <a:ext uri="{FF2B5EF4-FFF2-40B4-BE49-F238E27FC236}">
                  <a16:creationId xmlns:a16="http://schemas.microsoft.com/office/drawing/2014/main" id="{BC0C32DA-5CFB-4CC7-9F0F-D56C4843A041}"/>
                </a:ext>
              </a:extLst>
            </p:cNvPr>
            <p:cNvSpPr txBox="1"/>
            <p:nvPr/>
          </p:nvSpPr>
          <p:spPr bwMode="gray">
            <a:xfrm>
              <a:off x="79900" y="3411740"/>
              <a:ext cx="1133107" cy="123016"/>
            </a:xfrm>
            <a:prstGeom prst="rect">
              <a:avLst/>
            </a:prstGeom>
            <a:noFill/>
          </p:spPr>
          <p:txBody>
            <a:bodyPr wrap="square" lIns="0" tIns="0" rIns="0" bIns="0" rtlCol="0">
              <a:spAutoFit/>
            </a:bodyPr>
            <a:lstStyle/>
            <a:p>
              <a:pPr algn="ctr"/>
              <a:r>
                <a:rPr lang="en-US" sz="900" i="1"/>
                <a:t>55-64</a:t>
              </a:r>
            </a:p>
          </p:txBody>
        </p:sp>
        <p:sp>
          <p:nvSpPr>
            <p:cNvPr id="44" name="TextBox 43">
              <a:extLst>
                <a:ext uri="{FF2B5EF4-FFF2-40B4-BE49-F238E27FC236}">
                  <a16:creationId xmlns:a16="http://schemas.microsoft.com/office/drawing/2014/main" id="{8474E3C5-466B-4F4A-8538-6698FD05D0E0}"/>
                </a:ext>
              </a:extLst>
            </p:cNvPr>
            <p:cNvSpPr txBox="1"/>
            <p:nvPr/>
          </p:nvSpPr>
          <p:spPr bwMode="gray">
            <a:xfrm>
              <a:off x="585957" y="4451594"/>
              <a:ext cx="1133107" cy="123016"/>
            </a:xfrm>
            <a:prstGeom prst="rect">
              <a:avLst/>
            </a:prstGeom>
            <a:noFill/>
          </p:spPr>
          <p:txBody>
            <a:bodyPr wrap="square" lIns="0" tIns="0" rIns="0" bIns="0" rtlCol="0">
              <a:spAutoFit/>
            </a:bodyPr>
            <a:lstStyle/>
            <a:p>
              <a:pPr algn="ctr"/>
              <a:r>
                <a:rPr lang="en-US" sz="900" i="1"/>
                <a:t>45-54</a:t>
              </a:r>
            </a:p>
          </p:txBody>
        </p:sp>
        <p:sp>
          <p:nvSpPr>
            <p:cNvPr id="54" name="TextBox 53">
              <a:extLst>
                <a:ext uri="{FF2B5EF4-FFF2-40B4-BE49-F238E27FC236}">
                  <a16:creationId xmlns:a16="http://schemas.microsoft.com/office/drawing/2014/main" id="{A66EB069-5C18-4F5D-A02C-26EF228B05D4}"/>
                </a:ext>
              </a:extLst>
            </p:cNvPr>
            <p:cNvSpPr txBox="1"/>
            <p:nvPr/>
          </p:nvSpPr>
          <p:spPr bwMode="gray">
            <a:xfrm>
              <a:off x="2881200" y="4175963"/>
              <a:ext cx="941079" cy="123016"/>
            </a:xfrm>
            <a:prstGeom prst="rect">
              <a:avLst/>
            </a:prstGeom>
            <a:noFill/>
          </p:spPr>
          <p:txBody>
            <a:bodyPr wrap="square" lIns="0" tIns="0" rIns="0" bIns="0" rtlCol="0">
              <a:spAutoFit/>
            </a:bodyPr>
            <a:lstStyle/>
            <a:p>
              <a:pPr algn="ctr"/>
              <a:r>
                <a:rPr lang="en-US" sz="900" i="1"/>
                <a:t>35-44</a:t>
              </a:r>
            </a:p>
          </p:txBody>
        </p:sp>
        <p:sp>
          <p:nvSpPr>
            <p:cNvPr id="55" name="TextBox 54">
              <a:extLst>
                <a:ext uri="{FF2B5EF4-FFF2-40B4-BE49-F238E27FC236}">
                  <a16:creationId xmlns:a16="http://schemas.microsoft.com/office/drawing/2014/main" id="{FD362E90-55E3-40F6-802B-3E38FFA346A2}"/>
                </a:ext>
              </a:extLst>
            </p:cNvPr>
            <p:cNvSpPr txBox="1"/>
            <p:nvPr/>
          </p:nvSpPr>
          <p:spPr bwMode="gray">
            <a:xfrm>
              <a:off x="1741303" y="2598553"/>
              <a:ext cx="1354257" cy="123016"/>
            </a:xfrm>
            <a:prstGeom prst="rect">
              <a:avLst/>
            </a:prstGeom>
            <a:noFill/>
          </p:spPr>
          <p:txBody>
            <a:bodyPr wrap="square" lIns="0" tIns="0" rIns="0" bIns="0" rtlCol="0">
              <a:spAutoFit/>
            </a:bodyPr>
            <a:lstStyle/>
            <a:p>
              <a:pPr algn="ctr"/>
              <a:r>
                <a:rPr lang="en-US" sz="900" i="1"/>
                <a:t>18-24</a:t>
              </a:r>
            </a:p>
          </p:txBody>
        </p:sp>
        <p:sp>
          <p:nvSpPr>
            <p:cNvPr id="56" name="TextBox 55">
              <a:extLst>
                <a:ext uri="{FF2B5EF4-FFF2-40B4-BE49-F238E27FC236}">
                  <a16:creationId xmlns:a16="http://schemas.microsoft.com/office/drawing/2014/main" id="{0DADAFF0-AA4A-4476-9CF2-21967B1D9013}"/>
                </a:ext>
              </a:extLst>
            </p:cNvPr>
            <p:cNvSpPr txBox="1"/>
            <p:nvPr/>
          </p:nvSpPr>
          <p:spPr bwMode="gray">
            <a:xfrm>
              <a:off x="2744154" y="2911872"/>
              <a:ext cx="987080" cy="123016"/>
            </a:xfrm>
            <a:prstGeom prst="rect">
              <a:avLst/>
            </a:prstGeom>
            <a:noFill/>
          </p:spPr>
          <p:txBody>
            <a:bodyPr wrap="square" lIns="0" tIns="0" rIns="0" bIns="0" rtlCol="0">
              <a:spAutoFit/>
            </a:bodyPr>
            <a:lstStyle/>
            <a:p>
              <a:pPr algn="ctr"/>
              <a:r>
                <a:rPr lang="en-US" sz="900" i="1"/>
                <a:t>25-34</a:t>
              </a:r>
            </a:p>
          </p:txBody>
        </p:sp>
        <p:sp>
          <p:nvSpPr>
            <p:cNvPr id="57" name="TextBox 56">
              <a:extLst>
                <a:ext uri="{FF2B5EF4-FFF2-40B4-BE49-F238E27FC236}">
                  <a16:creationId xmlns:a16="http://schemas.microsoft.com/office/drawing/2014/main" id="{DE4A0419-8750-4C67-8AB8-C6A7B7AB37AD}"/>
                </a:ext>
              </a:extLst>
            </p:cNvPr>
            <p:cNvSpPr txBox="1"/>
            <p:nvPr/>
          </p:nvSpPr>
          <p:spPr bwMode="gray">
            <a:xfrm>
              <a:off x="1244234" y="2604848"/>
              <a:ext cx="1225874" cy="123016"/>
            </a:xfrm>
            <a:prstGeom prst="rect">
              <a:avLst/>
            </a:prstGeom>
            <a:noFill/>
          </p:spPr>
          <p:txBody>
            <a:bodyPr wrap="square" lIns="0" tIns="0" rIns="0" bIns="0" rtlCol="0">
              <a:spAutoFit/>
            </a:bodyPr>
            <a:lstStyle/>
            <a:p>
              <a:pPr algn="ctr"/>
              <a:r>
                <a:rPr lang="en-US" sz="900" i="1"/>
                <a:t>65+</a:t>
              </a:r>
            </a:p>
          </p:txBody>
        </p:sp>
      </p:grpSp>
      <p:sp>
        <p:nvSpPr>
          <p:cNvPr id="71" name="TextBox 70">
            <a:extLst>
              <a:ext uri="{FF2B5EF4-FFF2-40B4-BE49-F238E27FC236}">
                <a16:creationId xmlns:a16="http://schemas.microsoft.com/office/drawing/2014/main" id="{2CA2A3DC-70BA-422D-B578-F3D74305B71B}"/>
              </a:ext>
            </a:extLst>
          </p:cNvPr>
          <p:cNvSpPr txBox="1"/>
          <p:nvPr/>
        </p:nvSpPr>
        <p:spPr bwMode="gray">
          <a:xfrm>
            <a:off x="42907" y="7173003"/>
            <a:ext cx="5444911" cy="276224"/>
          </a:xfrm>
          <a:prstGeom prst="rect">
            <a:avLst/>
          </a:prstGeom>
          <a:noFill/>
        </p:spPr>
        <p:txBody>
          <a:bodyPr wrap="square" lIns="0" tIns="0" rIns="0" bIns="0" rtlCol="0">
            <a:spAutoFit/>
          </a:bodyPr>
          <a:lstStyle/>
          <a:p>
            <a:endParaRPr lang="en-US" sz="1600" b="1"/>
          </a:p>
        </p:txBody>
      </p:sp>
      <p:grpSp>
        <p:nvGrpSpPr>
          <p:cNvPr id="3" name="Group 2">
            <a:extLst>
              <a:ext uri="{FF2B5EF4-FFF2-40B4-BE49-F238E27FC236}">
                <a16:creationId xmlns:a16="http://schemas.microsoft.com/office/drawing/2014/main" id="{6F6CB5AB-EB6D-45A6-8E6D-67B877782694}"/>
              </a:ext>
            </a:extLst>
          </p:cNvPr>
          <p:cNvGrpSpPr/>
          <p:nvPr/>
        </p:nvGrpSpPr>
        <p:grpSpPr>
          <a:xfrm>
            <a:off x="1973271" y="6074083"/>
            <a:ext cx="3837946" cy="2924495"/>
            <a:chOff x="2049932" y="6674062"/>
            <a:chExt cx="3837946" cy="2924495"/>
          </a:xfrm>
        </p:grpSpPr>
        <p:grpSp>
          <p:nvGrpSpPr>
            <p:cNvPr id="38" name="Group 37">
              <a:extLst>
                <a:ext uri="{FF2B5EF4-FFF2-40B4-BE49-F238E27FC236}">
                  <a16:creationId xmlns:a16="http://schemas.microsoft.com/office/drawing/2014/main" id="{1D2D4C57-1F10-4EFE-91CF-9F54CEA238D8}"/>
                </a:ext>
              </a:extLst>
            </p:cNvPr>
            <p:cNvGrpSpPr/>
            <p:nvPr/>
          </p:nvGrpSpPr>
          <p:grpSpPr>
            <a:xfrm>
              <a:off x="2049932" y="6674062"/>
              <a:ext cx="3756845" cy="2924495"/>
              <a:chOff x="2088703" y="4230471"/>
              <a:chExt cx="3763504" cy="3092366"/>
            </a:xfrm>
          </p:grpSpPr>
          <p:graphicFrame>
            <p:nvGraphicFramePr>
              <p:cNvPr id="45" name="Chart 44">
                <a:extLst>
                  <a:ext uri="{FF2B5EF4-FFF2-40B4-BE49-F238E27FC236}">
                    <a16:creationId xmlns:a16="http://schemas.microsoft.com/office/drawing/2014/main" id="{9F6A7CB8-DD4B-4848-977E-7EF0EDA29FAC}"/>
                  </a:ext>
                </a:extLst>
              </p:cNvPr>
              <p:cNvGraphicFramePr/>
              <p:nvPr>
                <p:extLst>
                  <p:ext uri="{D42A27DB-BD31-4B8C-83A1-F6EECF244321}">
                    <p14:modId xmlns:p14="http://schemas.microsoft.com/office/powerpoint/2010/main" val="3516304152"/>
                  </p:ext>
                </p:extLst>
              </p:nvPr>
            </p:nvGraphicFramePr>
            <p:xfrm>
              <a:off x="2219848" y="4230471"/>
              <a:ext cx="3632359" cy="3057973"/>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 Placeholder 1">
                <a:extLst>
                  <a:ext uri="{FF2B5EF4-FFF2-40B4-BE49-F238E27FC236}">
                    <a16:creationId xmlns:a16="http://schemas.microsoft.com/office/drawing/2014/main" id="{8B068FB9-5E9D-41E6-A2B6-840E5DA97CFC}"/>
                  </a:ext>
                </a:extLst>
              </p:cNvPr>
              <p:cNvSpPr txBox="1">
                <a:spLocks/>
              </p:cNvSpPr>
              <p:nvPr/>
            </p:nvSpPr>
            <p:spPr bwMode="gray">
              <a:xfrm>
                <a:off x="3386882" y="7029938"/>
                <a:ext cx="1238309" cy="2928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Ambulatory or outpatient practice</a:t>
                </a:r>
              </a:p>
            </p:txBody>
          </p:sp>
          <p:sp>
            <p:nvSpPr>
              <p:cNvPr id="47" name="Text Placeholder 1">
                <a:extLst>
                  <a:ext uri="{FF2B5EF4-FFF2-40B4-BE49-F238E27FC236}">
                    <a16:creationId xmlns:a16="http://schemas.microsoft.com/office/drawing/2014/main" id="{4590571C-0E34-4021-B389-2B1EDD9DBAAA}"/>
                  </a:ext>
                </a:extLst>
              </p:cNvPr>
              <p:cNvSpPr txBox="1">
                <a:spLocks/>
              </p:cNvSpPr>
              <p:nvPr/>
            </p:nvSpPr>
            <p:spPr bwMode="gray">
              <a:xfrm>
                <a:off x="2088703" y="5370020"/>
                <a:ext cx="1238309" cy="14644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Other</a:t>
                </a:r>
                <a:r>
                  <a:rPr lang="pt-BR" sz="900" i="1" baseline="30000"/>
                  <a:t>1</a:t>
                </a:r>
              </a:p>
            </p:txBody>
          </p:sp>
        </p:grpSp>
        <p:sp>
          <p:nvSpPr>
            <p:cNvPr id="48" name="Text Placeholder 1">
              <a:extLst>
                <a:ext uri="{FF2B5EF4-FFF2-40B4-BE49-F238E27FC236}">
                  <a16:creationId xmlns:a16="http://schemas.microsoft.com/office/drawing/2014/main" id="{5B4873DE-6AB2-4B3E-AE1D-A493FEF96FED}"/>
                </a:ext>
              </a:extLst>
            </p:cNvPr>
            <p:cNvSpPr txBox="1">
              <a:spLocks/>
            </p:cNvSpPr>
            <p:nvPr/>
          </p:nvSpPr>
          <p:spPr bwMode="gray">
            <a:xfrm>
              <a:off x="3047782" y="6697988"/>
              <a:ext cx="879303"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en-US" sz="900" i="1"/>
                <a:t>Post-acute or long-term care</a:t>
              </a:r>
              <a:endParaRPr lang="pt-BR" sz="900" i="1"/>
            </a:p>
          </p:txBody>
        </p:sp>
        <p:sp>
          <p:nvSpPr>
            <p:cNvPr id="49" name="Text Placeholder 1">
              <a:extLst>
                <a:ext uri="{FF2B5EF4-FFF2-40B4-BE49-F238E27FC236}">
                  <a16:creationId xmlns:a16="http://schemas.microsoft.com/office/drawing/2014/main" id="{746B78E6-D9E4-42F3-A924-42352E525A99}"/>
                </a:ext>
              </a:extLst>
            </p:cNvPr>
            <p:cNvSpPr txBox="1">
              <a:spLocks/>
            </p:cNvSpPr>
            <p:nvPr/>
          </p:nvSpPr>
          <p:spPr bwMode="gray">
            <a:xfrm>
              <a:off x="4706973" y="7453391"/>
              <a:ext cx="1180905" cy="1384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en-US" sz="900" b="0" i="1">
                  <a:effectLst/>
                </a:rPr>
                <a:t>Acute care</a:t>
              </a:r>
              <a:endParaRPr lang="pt-BR" sz="900" i="1"/>
            </a:p>
          </p:txBody>
        </p:sp>
      </p:grpSp>
    </p:spTree>
    <p:extLst>
      <p:ext uri="{BB962C8B-B14F-4D97-AF65-F5344CB8AC3E}">
        <p14:creationId xmlns:p14="http://schemas.microsoft.com/office/powerpoint/2010/main" val="3608284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D7B8-536C-4A30-94E0-1F25BC92562A}"/>
              </a:ext>
            </a:extLst>
          </p:cNvPr>
          <p:cNvSpPr>
            <a:spLocks noGrp="1"/>
          </p:cNvSpPr>
          <p:nvPr>
            <p:ph type="title"/>
          </p:nvPr>
        </p:nvSpPr>
        <p:spPr>
          <a:xfrm>
            <a:off x="923925" y="877585"/>
            <a:ext cx="6073776" cy="692497"/>
          </a:xfrm>
        </p:spPr>
        <p:txBody>
          <a:bodyPr/>
          <a:lstStyle/>
          <a:p>
            <a:r>
              <a:rPr lang="en-US"/>
              <a:t>Only a quarter of clinicians are more likely to leave due to the impact of Covid-19</a:t>
            </a:r>
          </a:p>
        </p:txBody>
      </p:sp>
      <p:sp>
        <p:nvSpPr>
          <p:cNvPr id="4" name="Text Placeholder 3">
            <a:extLst>
              <a:ext uri="{FF2B5EF4-FFF2-40B4-BE49-F238E27FC236}">
                <a16:creationId xmlns:a16="http://schemas.microsoft.com/office/drawing/2014/main" id="{1F90BDA0-0C91-449C-94F0-E59A39BC621E}"/>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5AB070E0-6FBC-4FB7-8E42-C2951695C8F2}"/>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6" name="Rectangle 5">
            <a:extLst>
              <a:ext uri="{FF2B5EF4-FFF2-40B4-BE49-F238E27FC236}">
                <a16:creationId xmlns:a16="http://schemas.microsoft.com/office/drawing/2014/main" id="{80791EC5-1C25-4CA4-9CB9-05213F493622}"/>
              </a:ext>
            </a:extLst>
          </p:cNvPr>
          <p:cNvSpPr/>
          <p:nvPr/>
        </p:nvSpPr>
        <p:spPr bwMode="gray">
          <a:xfrm>
            <a:off x="-200974" y="1583338"/>
            <a:ext cx="8089900" cy="50726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B26EFF-9069-432E-AE86-7364F5198697}"/>
              </a:ext>
            </a:extLst>
          </p:cNvPr>
          <p:cNvSpPr txBox="1"/>
          <p:nvPr/>
        </p:nvSpPr>
        <p:spPr bwMode="gray">
          <a:xfrm>
            <a:off x="923925" y="1667693"/>
            <a:ext cx="6073776" cy="338554"/>
          </a:xfrm>
          <a:prstGeom prst="rect">
            <a:avLst/>
          </a:prstGeom>
          <a:noFill/>
        </p:spPr>
        <p:txBody>
          <a:bodyPr wrap="square" lIns="0" tIns="0" rIns="0" bIns="0" rtlCol="0">
            <a:spAutoFit/>
          </a:bodyPr>
          <a:lstStyle/>
          <a:p>
            <a:r>
              <a:rPr lang="en-US" sz="1100" b="1"/>
              <a:t>23. How much has working through the Covid-19 pandemic impacted your intent to stay or leave your current role?</a:t>
            </a:r>
          </a:p>
        </p:txBody>
      </p:sp>
      <p:sp>
        <p:nvSpPr>
          <p:cNvPr id="14" name="Text Placeholder 1">
            <a:extLst>
              <a:ext uri="{FF2B5EF4-FFF2-40B4-BE49-F238E27FC236}">
                <a16:creationId xmlns:a16="http://schemas.microsoft.com/office/drawing/2014/main" id="{AEADD281-D257-45E5-B3D5-02B0E4A77DE9}"/>
              </a:ext>
            </a:extLst>
          </p:cNvPr>
          <p:cNvSpPr txBox="1">
            <a:spLocks/>
          </p:cNvSpPr>
          <p:nvPr/>
        </p:nvSpPr>
        <p:spPr bwMode="gray">
          <a:xfrm>
            <a:off x="923925" y="2101772"/>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n=1,102</a:t>
            </a:r>
          </a:p>
        </p:txBody>
      </p:sp>
      <p:sp>
        <p:nvSpPr>
          <p:cNvPr id="16" name="Text Placeholder 3">
            <a:extLst>
              <a:ext uri="{FF2B5EF4-FFF2-40B4-BE49-F238E27FC236}">
                <a16:creationId xmlns:a16="http://schemas.microsoft.com/office/drawing/2014/main" id="{AF959EAE-6436-4C1F-9F06-54085DDC8C49}"/>
              </a:ext>
            </a:extLst>
          </p:cNvPr>
          <p:cNvSpPr>
            <a:spLocks noGrp="1"/>
          </p:cNvSpPr>
          <p:nvPr>
            <p:ph type="body" sz="quarter" idx="27"/>
          </p:nvPr>
        </p:nvSpPr>
        <p:spPr>
          <a:xfrm>
            <a:off x="5582093" y="9398100"/>
            <a:ext cx="1733107" cy="153888"/>
          </a:xfrm>
        </p:spPr>
        <p:txBody>
          <a:bodyPr/>
          <a:lstStyle/>
          <a:p>
            <a:r>
              <a:rPr lang="en-US"/>
              <a:t>Source: Advisory Board 2022 Clinician Survey and analysis.</a:t>
            </a:r>
          </a:p>
        </p:txBody>
      </p:sp>
      <p:grpSp>
        <p:nvGrpSpPr>
          <p:cNvPr id="9" name="Group 8">
            <a:extLst>
              <a:ext uri="{FF2B5EF4-FFF2-40B4-BE49-F238E27FC236}">
                <a16:creationId xmlns:a16="http://schemas.microsoft.com/office/drawing/2014/main" id="{D6C2AA2F-2B87-411C-A0A4-BE96B008A573}"/>
              </a:ext>
            </a:extLst>
          </p:cNvPr>
          <p:cNvGrpSpPr/>
          <p:nvPr/>
        </p:nvGrpSpPr>
        <p:grpSpPr>
          <a:xfrm>
            <a:off x="100446" y="3303236"/>
            <a:ext cx="7114309" cy="3451928"/>
            <a:chOff x="286821" y="4009761"/>
            <a:chExt cx="7114309" cy="3451928"/>
          </a:xfrm>
        </p:grpSpPr>
        <p:grpSp>
          <p:nvGrpSpPr>
            <p:cNvPr id="8" name="Group 7">
              <a:extLst>
                <a:ext uri="{FF2B5EF4-FFF2-40B4-BE49-F238E27FC236}">
                  <a16:creationId xmlns:a16="http://schemas.microsoft.com/office/drawing/2014/main" id="{9C36294D-47A2-4F75-B136-E75183A5E2DD}"/>
                </a:ext>
              </a:extLst>
            </p:cNvPr>
            <p:cNvGrpSpPr/>
            <p:nvPr/>
          </p:nvGrpSpPr>
          <p:grpSpPr>
            <a:xfrm>
              <a:off x="286821" y="4009761"/>
              <a:ext cx="7114309" cy="3451928"/>
              <a:chOff x="329046" y="2682172"/>
              <a:chExt cx="7114309" cy="3451928"/>
            </a:xfrm>
          </p:grpSpPr>
          <p:grpSp>
            <p:nvGrpSpPr>
              <p:cNvPr id="24" name="Group 23">
                <a:extLst>
                  <a:ext uri="{FF2B5EF4-FFF2-40B4-BE49-F238E27FC236}">
                    <a16:creationId xmlns:a16="http://schemas.microsoft.com/office/drawing/2014/main" id="{87CC6E12-2F62-494F-8F1E-3F1729287D9F}"/>
                  </a:ext>
                </a:extLst>
              </p:cNvPr>
              <p:cNvGrpSpPr/>
              <p:nvPr/>
            </p:nvGrpSpPr>
            <p:grpSpPr>
              <a:xfrm>
                <a:off x="329046" y="2682172"/>
                <a:ext cx="7114309" cy="3451928"/>
                <a:chOff x="329046" y="2310621"/>
                <a:chExt cx="7114309" cy="2698135"/>
              </a:xfrm>
            </p:grpSpPr>
            <p:graphicFrame>
              <p:nvGraphicFramePr>
                <p:cNvPr id="25" name="Chart 24">
                  <a:extLst>
                    <a:ext uri="{FF2B5EF4-FFF2-40B4-BE49-F238E27FC236}">
                      <a16:creationId xmlns:a16="http://schemas.microsoft.com/office/drawing/2014/main" id="{0EAD4567-1AEA-42CE-8383-856E067D1897}"/>
                    </a:ext>
                  </a:extLst>
                </p:cNvPr>
                <p:cNvGraphicFramePr/>
                <p:nvPr>
                  <p:extLst>
                    <p:ext uri="{D42A27DB-BD31-4B8C-83A1-F6EECF244321}">
                      <p14:modId xmlns:p14="http://schemas.microsoft.com/office/powerpoint/2010/main" val="760386684"/>
                    </p:ext>
                  </p:extLst>
                </p:nvPr>
              </p:nvGraphicFramePr>
              <p:xfrm>
                <a:off x="329046" y="2310621"/>
                <a:ext cx="7114309" cy="2698135"/>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B2462251-C406-4D13-8CCC-89C8F68968B9}"/>
                    </a:ext>
                  </a:extLst>
                </p:cNvPr>
                <p:cNvSpPr txBox="1"/>
                <p:nvPr/>
              </p:nvSpPr>
              <p:spPr bwMode="gray">
                <a:xfrm>
                  <a:off x="4333614" y="2549355"/>
                  <a:ext cx="1290704" cy="108255"/>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Much more likely to leave</a:t>
                  </a:r>
                </a:p>
              </p:txBody>
            </p:sp>
            <p:sp>
              <p:nvSpPr>
                <p:cNvPr id="28" name="TextBox 27">
                  <a:extLst>
                    <a:ext uri="{FF2B5EF4-FFF2-40B4-BE49-F238E27FC236}">
                      <a16:creationId xmlns:a16="http://schemas.microsoft.com/office/drawing/2014/main" id="{9B9D0EDC-9205-4433-8584-56FA89F276BC}"/>
                    </a:ext>
                  </a:extLst>
                </p:cNvPr>
                <p:cNvSpPr txBox="1"/>
                <p:nvPr/>
              </p:nvSpPr>
              <p:spPr bwMode="gray">
                <a:xfrm>
                  <a:off x="1724662" y="3614943"/>
                  <a:ext cx="1743249" cy="216511"/>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Hasn’t impacted</a:t>
                  </a:r>
                  <a:br>
                    <a:rPr lang="en-US" sz="900" b="0" i="1">
                      <a:effectLst/>
                      <a:latin typeface="Arial" panose="020B0604020202020204" pitchFamily="34" charset="0"/>
                    </a:rPr>
                  </a:br>
                  <a:r>
                    <a:rPr lang="en-US" sz="900" b="0" i="1">
                      <a:effectLst/>
                      <a:latin typeface="Arial" panose="020B0604020202020204" pitchFamily="34" charset="0"/>
                    </a:rPr>
                    <a:t>my career plans</a:t>
                  </a:r>
                </a:p>
              </p:txBody>
            </p:sp>
          </p:grpSp>
          <p:sp>
            <p:nvSpPr>
              <p:cNvPr id="22" name="TextBox 21">
                <a:extLst>
                  <a:ext uri="{FF2B5EF4-FFF2-40B4-BE49-F238E27FC236}">
                    <a16:creationId xmlns:a16="http://schemas.microsoft.com/office/drawing/2014/main" id="{D572CCDE-9E82-438E-9BE2-EAE8AA6722E4}"/>
                  </a:ext>
                </a:extLst>
              </p:cNvPr>
              <p:cNvSpPr txBox="1"/>
              <p:nvPr/>
            </p:nvSpPr>
            <p:spPr bwMode="gray">
              <a:xfrm>
                <a:off x="5196286" y="3735541"/>
                <a:ext cx="1722653"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Somewhat more likely to leave</a:t>
                </a:r>
              </a:p>
            </p:txBody>
          </p:sp>
        </p:grpSp>
        <p:grpSp>
          <p:nvGrpSpPr>
            <p:cNvPr id="3" name="Group 2">
              <a:extLst>
                <a:ext uri="{FF2B5EF4-FFF2-40B4-BE49-F238E27FC236}">
                  <a16:creationId xmlns:a16="http://schemas.microsoft.com/office/drawing/2014/main" id="{C27FEA08-434C-4167-AFCF-04E26D909119}"/>
                </a:ext>
              </a:extLst>
            </p:cNvPr>
            <p:cNvGrpSpPr/>
            <p:nvPr/>
          </p:nvGrpSpPr>
          <p:grpSpPr>
            <a:xfrm>
              <a:off x="4665110" y="6095168"/>
              <a:ext cx="2337265" cy="893180"/>
              <a:chOff x="4665110" y="6095168"/>
              <a:chExt cx="2337265" cy="893180"/>
            </a:xfrm>
          </p:grpSpPr>
          <p:sp>
            <p:nvSpPr>
              <p:cNvPr id="15" name="TextBox 14">
                <a:extLst>
                  <a:ext uri="{FF2B5EF4-FFF2-40B4-BE49-F238E27FC236}">
                    <a16:creationId xmlns:a16="http://schemas.microsoft.com/office/drawing/2014/main" id="{88FBE50F-2275-43D9-8A72-E76EE623C1AB}"/>
                  </a:ext>
                </a:extLst>
              </p:cNvPr>
              <p:cNvSpPr txBox="1"/>
              <p:nvPr/>
            </p:nvSpPr>
            <p:spPr bwMode="gray">
              <a:xfrm>
                <a:off x="5279722" y="6095168"/>
                <a:ext cx="1722653" cy="1384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Much more likely to stay</a:t>
                </a:r>
              </a:p>
            </p:txBody>
          </p:sp>
          <p:sp>
            <p:nvSpPr>
              <p:cNvPr id="17" name="TextBox 16">
                <a:extLst>
                  <a:ext uri="{FF2B5EF4-FFF2-40B4-BE49-F238E27FC236}">
                    <a16:creationId xmlns:a16="http://schemas.microsoft.com/office/drawing/2014/main" id="{901556A3-F57A-4210-B2C1-70A31F1B617C}"/>
                  </a:ext>
                </a:extLst>
              </p:cNvPr>
              <p:cNvSpPr txBox="1"/>
              <p:nvPr/>
            </p:nvSpPr>
            <p:spPr bwMode="gray">
              <a:xfrm>
                <a:off x="4665110" y="6849849"/>
                <a:ext cx="1722653" cy="1384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more likely to stay </a:t>
                </a:r>
                <a:endParaRPr lang="en-US" sz="900" b="0" i="1">
                  <a:effectLst/>
                  <a:latin typeface="Arial" panose="020B0604020202020204" pitchFamily="34" charset="0"/>
                </a:endParaRPr>
              </a:p>
            </p:txBody>
          </p:sp>
        </p:grpSp>
      </p:grpSp>
    </p:spTree>
    <p:extLst>
      <p:ext uri="{BB962C8B-B14F-4D97-AF65-F5344CB8AC3E}">
        <p14:creationId xmlns:p14="http://schemas.microsoft.com/office/powerpoint/2010/main" val="2921878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1488A44-C9E1-479B-B27C-81A8BEAAD150}"/>
              </a:ext>
            </a:extLst>
          </p:cNvPr>
          <p:cNvGrpSpPr/>
          <p:nvPr/>
        </p:nvGrpSpPr>
        <p:grpSpPr>
          <a:xfrm>
            <a:off x="1898665" y="2725838"/>
            <a:ext cx="4480560" cy="2926080"/>
            <a:chOff x="3240689" y="2856737"/>
            <a:chExt cx="3933427" cy="2485455"/>
          </a:xfrm>
        </p:grpSpPr>
        <p:sp>
          <p:nvSpPr>
            <p:cNvPr id="41" name="TextBox 40">
              <a:extLst>
                <a:ext uri="{FF2B5EF4-FFF2-40B4-BE49-F238E27FC236}">
                  <a16:creationId xmlns:a16="http://schemas.microsoft.com/office/drawing/2014/main" id="{D08F55E6-F45E-4D52-B5B0-45771B2BA09A}"/>
                </a:ext>
              </a:extLst>
            </p:cNvPr>
            <p:cNvSpPr txBox="1"/>
            <p:nvPr/>
          </p:nvSpPr>
          <p:spPr bwMode="gray">
            <a:xfrm>
              <a:off x="4167814" y="2877097"/>
              <a:ext cx="790585" cy="2769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Much more likely to leave</a:t>
              </a:r>
              <a:endParaRPr lang="en-US" sz="900" i="1"/>
            </a:p>
          </p:txBody>
        </p:sp>
        <p:grpSp>
          <p:nvGrpSpPr>
            <p:cNvPr id="16" name="Group 15">
              <a:extLst>
                <a:ext uri="{FF2B5EF4-FFF2-40B4-BE49-F238E27FC236}">
                  <a16:creationId xmlns:a16="http://schemas.microsoft.com/office/drawing/2014/main" id="{4603660F-E50A-4BAD-900E-AA7E2577DD0E}"/>
                </a:ext>
              </a:extLst>
            </p:cNvPr>
            <p:cNvGrpSpPr/>
            <p:nvPr/>
          </p:nvGrpSpPr>
          <p:grpSpPr>
            <a:xfrm>
              <a:off x="3240689" y="2856737"/>
              <a:ext cx="3933427" cy="2485455"/>
              <a:chOff x="3240689" y="2856737"/>
              <a:chExt cx="3933427" cy="2485455"/>
            </a:xfrm>
          </p:grpSpPr>
          <p:sp>
            <p:nvSpPr>
              <p:cNvPr id="49" name="TextBox 48">
                <a:extLst>
                  <a:ext uri="{FF2B5EF4-FFF2-40B4-BE49-F238E27FC236}">
                    <a16:creationId xmlns:a16="http://schemas.microsoft.com/office/drawing/2014/main" id="{24B2CBC0-EE05-40DB-94B2-04082B30FBF7}"/>
                  </a:ext>
                </a:extLst>
              </p:cNvPr>
              <p:cNvSpPr txBox="1"/>
              <p:nvPr/>
            </p:nvSpPr>
            <p:spPr bwMode="gray">
              <a:xfrm>
                <a:off x="3674150" y="4963910"/>
                <a:ext cx="892295" cy="2769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more likely to stay</a:t>
                </a:r>
                <a:endParaRPr lang="en-US" sz="900" i="1"/>
              </a:p>
            </p:txBody>
          </p:sp>
          <p:grpSp>
            <p:nvGrpSpPr>
              <p:cNvPr id="15" name="Group 14">
                <a:extLst>
                  <a:ext uri="{FF2B5EF4-FFF2-40B4-BE49-F238E27FC236}">
                    <a16:creationId xmlns:a16="http://schemas.microsoft.com/office/drawing/2014/main" id="{6DDD216F-1588-4FDF-AA98-CAC1C339D9BF}"/>
                  </a:ext>
                </a:extLst>
              </p:cNvPr>
              <p:cNvGrpSpPr/>
              <p:nvPr/>
            </p:nvGrpSpPr>
            <p:grpSpPr>
              <a:xfrm>
                <a:off x="3240689" y="2856737"/>
                <a:ext cx="3933427" cy="2485455"/>
                <a:chOff x="1932589" y="2856737"/>
                <a:chExt cx="3933427" cy="2485455"/>
              </a:xfrm>
            </p:grpSpPr>
            <p:sp>
              <p:nvSpPr>
                <p:cNvPr id="48" name="TextBox 47">
                  <a:extLst>
                    <a:ext uri="{FF2B5EF4-FFF2-40B4-BE49-F238E27FC236}">
                      <a16:creationId xmlns:a16="http://schemas.microsoft.com/office/drawing/2014/main" id="{1F901E84-B3DA-4BA9-A00E-0AE1D4881C49}"/>
                    </a:ext>
                  </a:extLst>
                </p:cNvPr>
                <p:cNvSpPr txBox="1"/>
                <p:nvPr/>
              </p:nvSpPr>
              <p:spPr bwMode="gray">
                <a:xfrm>
                  <a:off x="2032234" y="4638168"/>
                  <a:ext cx="790585" cy="2769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Much more likely to stay</a:t>
                  </a:r>
                  <a:endParaRPr lang="en-US" sz="900" i="1"/>
                </a:p>
              </p:txBody>
            </p:sp>
            <p:grpSp>
              <p:nvGrpSpPr>
                <p:cNvPr id="13" name="Group 12">
                  <a:extLst>
                    <a:ext uri="{FF2B5EF4-FFF2-40B4-BE49-F238E27FC236}">
                      <a16:creationId xmlns:a16="http://schemas.microsoft.com/office/drawing/2014/main" id="{2DDF8295-487D-4F57-9FBC-FA9E2DB7FC79}"/>
                    </a:ext>
                  </a:extLst>
                </p:cNvPr>
                <p:cNvGrpSpPr/>
                <p:nvPr/>
              </p:nvGrpSpPr>
              <p:grpSpPr>
                <a:xfrm>
                  <a:off x="1932589" y="2856737"/>
                  <a:ext cx="3933427" cy="2485455"/>
                  <a:chOff x="1932589" y="2962183"/>
                  <a:chExt cx="3933427" cy="2485455"/>
                </a:xfrm>
              </p:grpSpPr>
              <p:sp>
                <p:nvSpPr>
                  <p:cNvPr id="46" name="TextBox 45">
                    <a:extLst>
                      <a:ext uri="{FF2B5EF4-FFF2-40B4-BE49-F238E27FC236}">
                        <a16:creationId xmlns:a16="http://schemas.microsoft.com/office/drawing/2014/main" id="{9996B380-2CBC-4F2E-904C-7154236DEDA8}"/>
                      </a:ext>
                    </a:extLst>
                  </p:cNvPr>
                  <p:cNvSpPr txBox="1"/>
                  <p:nvPr/>
                </p:nvSpPr>
                <p:spPr bwMode="gray">
                  <a:xfrm>
                    <a:off x="1932589" y="3755292"/>
                    <a:ext cx="867667" cy="2769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Somewhat more likely to leave</a:t>
                    </a:r>
                    <a:endParaRPr lang="en-US" sz="900" i="1"/>
                  </a:p>
                </p:txBody>
              </p:sp>
              <p:grpSp>
                <p:nvGrpSpPr>
                  <p:cNvPr id="10" name="Group 9">
                    <a:extLst>
                      <a:ext uri="{FF2B5EF4-FFF2-40B4-BE49-F238E27FC236}">
                        <a16:creationId xmlns:a16="http://schemas.microsoft.com/office/drawing/2014/main" id="{C673F325-2523-432F-A461-B4A379851485}"/>
                      </a:ext>
                    </a:extLst>
                  </p:cNvPr>
                  <p:cNvGrpSpPr/>
                  <p:nvPr/>
                </p:nvGrpSpPr>
                <p:grpSpPr>
                  <a:xfrm>
                    <a:off x="2267807" y="2962183"/>
                    <a:ext cx="3598209" cy="2485455"/>
                    <a:chOff x="2267807" y="2962183"/>
                    <a:chExt cx="3598209" cy="2485455"/>
                  </a:xfrm>
                </p:grpSpPr>
                <p:graphicFrame>
                  <p:nvGraphicFramePr>
                    <p:cNvPr id="18" name="Chart 17">
                      <a:extLst>
                        <a:ext uri="{FF2B5EF4-FFF2-40B4-BE49-F238E27FC236}">
                          <a16:creationId xmlns:a16="http://schemas.microsoft.com/office/drawing/2014/main" id="{286493CF-B626-46A5-9301-462EB65CF38D}"/>
                        </a:ext>
                      </a:extLst>
                    </p:cNvPr>
                    <p:cNvGraphicFramePr/>
                    <p:nvPr>
                      <p:extLst>
                        <p:ext uri="{D42A27DB-BD31-4B8C-83A1-F6EECF244321}">
                          <p14:modId xmlns:p14="http://schemas.microsoft.com/office/powerpoint/2010/main" val="2557295405"/>
                        </p:ext>
                      </p:extLst>
                    </p:nvPr>
                  </p:nvGraphicFramePr>
                  <p:xfrm>
                    <a:off x="2267807" y="2962183"/>
                    <a:ext cx="2908293" cy="2485455"/>
                  </p:xfrm>
                  <a:graphic>
                    <a:graphicData uri="http://schemas.openxmlformats.org/drawingml/2006/chart">
                      <c:chart xmlns:c="http://schemas.openxmlformats.org/drawingml/2006/chart" xmlns:r="http://schemas.openxmlformats.org/officeDocument/2006/relationships" r:id="rId2"/>
                    </a:graphicData>
                  </a:graphic>
                </p:graphicFrame>
                <p:sp>
                  <p:nvSpPr>
                    <p:cNvPr id="50" name="TextBox 49">
                      <a:extLst>
                        <a:ext uri="{FF2B5EF4-FFF2-40B4-BE49-F238E27FC236}">
                          <a16:creationId xmlns:a16="http://schemas.microsoft.com/office/drawing/2014/main" id="{1C46EDDC-2A1F-4FD7-9948-53EA727C2377}"/>
                        </a:ext>
                      </a:extLst>
                    </p:cNvPr>
                    <p:cNvSpPr txBox="1"/>
                    <p:nvPr/>
                  </p:nvSpPr>
                  <p:spPr bwMode="gray">
                    <a:xfrm>
                      <a:off x="4805287" y="4061758"/>
                      <a:ext cx="1060729" cy="274320"/>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Hasn't impacted my career plans</a:t>
                      </a:r>
                    </a:p>
                  </p:txBody>
                </p:sp>
              </p:grpSp>
            </p:grpSp>
          </p:grpSp>
        </p:grpSp>
      </p:grpSp>
      <p:sp>
        <p:nvSpPr>
          <p:cNvPr id="2" name="Title 1">
            <a:extLst>
              <a:ext uri="{FF2B5EF4-FFF2-40B4-BE49-F238E27FC236}">
                <a16:creationId xmlns:a16="http://schemas.microsoft.com/office/drawing/2014/main" id="{BB9F24A6-3021-48B8-9E0B-F372F45FAD92}"/>
              </a:ext>
            </a:extLst>
          </p:cNvPr>
          <p:cNvSpPr>
            <a:spLocks noGrp="1"/>
          </p:cNvSpPr>
          <p:nvPr>
            <p:ph type="title"/>
          </p:nvPr>
        </p:nvSpPr>
        <p:spPr>
          <a:xfrm>
            <a:off x="923925" y="877585"/>
            <a:ext cx="6073776" cy="692497"/>
          </a:xfrm>
        </p:spPr>
        <p:txBody>
          <a:bodyPr/>
          <a:lstStyle/>
          <a:p>
            <a:r>
              <a:rPr lang="en-US"/>
              <a:t>Impact of Covid-19 on likeliness to leave varies by role</a:t>
            </a:r>
          </a:p>
        </p:txBody>
      </p:sp>
      <p:sp>
        <p:nvSpPr>
          <p:cNvPr id="4" name="Text Placeholder 3">
            <a:extLst>
              <a:ext uri="{FF2B5EF4-FFF2-40B4-BE49-F238E27FC236}">
                <a16:creationId xmlns:a16="http://schemas.microsoft.com/office/drawing/2014/main" id="{42D92758-984D-446B-80EF-65451800969D}"/>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CD4A5D55-4175-4241-9EC2-924E5CA72600}"/>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11" name="Rectangle 10">
            <a:extLst>
              <a:ext uri="{FF2B5EF4-FFF2-40B4-BE49-F238E27FC236}">
                <a16:creationId xmlns:a16="http://schemas.microsoft.com/office/drawing/2014/main" id="{EC63407B-BE77-44E7-BCAC-BFF125C539C9}"/>
              </a:ext>
            </a:extLst>
          </p:cNvPr>
          <p:cNvSpPr/>
          <p:nvPr/>
        </p:nvSpPr>
        <p:spPr bwMode="gray">
          <a:xfrm>
            <a:off x="-16167" y="1579935"/>
            <a:ext cx="8092440" cy="51206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EF76F76-FCCD-4779-BCF3-CE29C7F39EE6}"/>
              </a:ext>
            </a:extLst>
          </p:cNvPr>
          <p:cNvSpPr txBox="1"/>
          <p:nvPr/>
        </p:nvSpPr>
        <p:spPr bwMode="gray">
          <a:xfrm>
            <a:off x="918800" y="1666690"/>
            <a:ext cx="6635551" cy="338554"/>
          </a:xfrm>
          <a:prstGeom prst="rect">
            <a:avLst/>
          </a:prstGeom>
          <a:noFill/>
        </p:spPr>
        <p:txBody>
          <a:bodyPr wrap="square" lIns="0" tIns="0" rIns="0" bIns="0" rtlCol="0">
            <a:spAutoFit/>
          </a:bodyPr>
          <a:lstStyle/>
          <a:p>
            <a:r>
              <a:rPr lang="en-US" sz="1100" b="1"/>
              <a:t>23. How much has working through the Covid-19 pandemic impacted your intent to stay or leave your current role?</a:t>
            </a:r>
          </a:p>
        </p:txBody>
      </p:sp>
      <p:sp>
        <p:nvSpPr>
          <p:cNvPr id="40" name="Text Placeholder 3">
            <a:extLst>
              <a:ext uri="{FF2B5EF4-FFF2-40B4-BE49-F238E27FC236}">
                <a16:creationId xmlns:a16="http://schemas.microsoft.com/office/drawing/2014/main" id="{D179CDE9-C3C1-40A5-B395-CF52681451B2}"/>
              </a:ext>
            </a:extLst>
          </p:cNvPr>
          <p:cNvSpPr>
            <a:spLocks noGrp="1"/>
          </p:cNvSpPr>
          <p:nvPr>
            <p:ph type="body" sz="quarter" idx="27"/>
          </p:nvPr>
        </p:nvSpPr>
        <p:spPr>
          <a:xfrm>
            <a:off x="5621311" y="9439952"/>
            <a:ext cx="1693889" cy="112036"/>
          </a:xfrm>
        </p:spPr>
        <p:txBody>
          <a:bodyPr/>
          <a:lstStyle/>
          <a:p>
            <a:r>
              <a:rPr lang="en-US"/>
              <a:t>Source: Advisory Board 2022 Clinician Survey and analysis.</a:t>
            </a:r>
          </a:p>
        </p:txBody>
      </p:sp>
      <p:grpSp>
        <p:nvGrpSpPr>
          <p:cNvPr id="9" name="Group 8">
            <a:extLst>
              <a:ext uri="{FF2B5EF4-FFF2-40B4-BE49-F238E27FC236}">
                <a16:creationId xmlns:a16="http://schemas.microsoft.com/office/drawing/2014/main" id="{5C72BA45-B5A2-4C7A-BD7D-56D013386E6D}"/>
              </a:ext>
            </a:extLst>
          </p:cNvPr>
          <p:cNvGrpSpPr/>
          <p:nvPr/>
        </p:nvGrpSpPr>
        <p:grpSpPr>
          <a:xfrm>
            <a:off x="852583" y="2324012"/>
            <a:ext cx="631222" cy="401825"/>
            <a:chOff x="918800" y="2552612"/>
            <a:chExt cx="631222" cy="401825"/>
          </a:xfrm>
        </p:grpSpPr>
        <p:sp>
          <p:nvSpPr>
            <p:cNvPr id="21" name="Text Placeholder 1">
              <a:extLst>
                <a:ext uri="{FF2B5EF4-FFF2-40B4-BE49-F238E27FC236}">
                  <a16:creationId xmlns:a16="http://schemas.microsoft.com/office/drawing/2014/main" id="{DECAE973-AACC-4033-AB7D-2C6A3CC8290A}"/>
                </a:ext>
              </a:extLst>
            </p:cNvPr>
            <p:cNvSpPr txBox="1">
              <a:spLocks/>
            </p:cNvSpPr>
            <p:nvPr/>
          </p:nvSpPr>
          <p:spPr bwMode="gray">
            <a:xfrm>
              <a:off x="1014050" y="2823632"/>
              <a:ext cx="470092"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n=66</a:t>
              </a:r>
            </a:p>
          </p:txBody>
        </p:sp>
        <p:sp>
          <p:nvSpPr>
            <p:cNvPr id="67" name="TextBox 66">
              <a:extLst>
                <a:ext uri="{FF2B5EF4-FFF2-40B4-BE49-F238E27FC236}">
                  <a16:creationId xmlns:a16="http://schemas.microsoft.com/office/drawing/2014/main" id="{89A157A5-5153-4F3E-BC7C-1D965EE0ECE0}"/>
                </a:ext>
              </a:extLst>
            </p:cNvPr>
            <p:cNvSpPr txBox="1"/>
            <p:nvPr/>
          </p:nvSpPr>
          <p:spPr bwMode="gray">
            <a:xfrm>
              <a:off x="918800" y="2552612"/>
              <a:ext cx="631222" cy="261610"/>
            </a:xfrm>
            <a:prstGeom prst="rect">
              <a:avLst/>
            </a:prstGeom>
            <a:noFill/>
          </p:spPr>
          <p:txBody>
            <a:bodyPr wrap="square">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323E48"/>
                  </a:solidFill>
                  <a:effectLst/>
                  <a:uLnTx/>
                  <a:uFillTx/>
                  <a:latin typeface="Arial" panose="020B0604020202020204"/>
                  <a:ea typeface="+mn-ea"/>
                  <a:cs typeface="+mn-cs"/>
                </a:rPr>
                <a:t>APRN</a:t>
              </a:r>
            </a:p>
          </p:txBody>
        </p:sp>
      </p:grpSp>
      <p:grpSp>
        <p:nvGrpSpPr>
          <p:cNvPr id="20" name="Group 19">
            <a:extLst>
              <a:ext uri="{FF2B5EF4-FFF2-40B4-BE49-F238E27FC236}">
                <a16:creationId xmlns:a16="http://schemas.microsoft.com/office/drawing/2014/main" id="{16DBAE9E-DAA6-4C7B-B242-074A972DC7D3}"/>
              </a:ext>
            </a:extLst>
          </p:cNvPr>
          <p:cNvGrpSpPr/>
          <p:nvPr/>
        </p:nvGrpSpPr>
        <p:grpSpPr>
          <a:xfrm>
            <a:off x="1884949" y="6197158"/>
            <a:ext cx="4480560" cy="2926080"/>
            <a:chOff x="1852741" y="6191530"/>
            <a:chExt cx="4084406" cy="2485455"/>
          </a:xfrm>
        </p:grpSpPr>
        <p:graphicFrame>
          <p:nvGraphicFramePr>
            <p:cNvPr id="14" name="Chart 13">
              <a:extLst>
                <a:ext uri="{FF2B5EF4-FFF2-40B4-BE49-F238E27FC236}">
                  <a16:creationId xmlns:a16="http://schemas.microsoft.com/office/drawing/2014/main" id="{A0C67188-F5CA-46B6-925C-171511F85EC6}"/>
                </a:ext>
              </a:extLst>
            </p:cNvPr>
            <p:cNvGraphicFramePr/>
            <p:nvPr>
              <p:extLst>
                <p:ext uri="{D42A27DB-BD31-4B8C-83A1-F6EECF244321}">
                  <p14:modId xmlns:p14="http://schemas.microsoft.com/office/powerpoint/2010/main" val="26746341"/>
                </p:ext>
              </p:extLst>
            </p:nvPr>
          </p:nvGraphicFramePr>
          <p:xfrm>
            <a:off x="2286750" y="6191530"/>
            <a:ext cx="2908292" cy="2485455"/>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a:extLst>
                <a:ext uri="{FF2B5EF4-FFF2-40B4-BE49-F238E27FC236}">
                  <a16:creationId xmlns:a16="http://schemas.microsoft.com/office/drawing/2014/main" id="{045E87DA-2BF4-4F23-ABE8-B95844C2BE20}"/>
                </a:ext>
              </a:extLst>
            </p:cNvPr>
            <p:cNvSpPr txBox="1"/>
            <p:nvPr/>
          </p:nvSpPr>
          <p:spPr bwMode="gray">
            <a:xfrm>
              <a:off x="4876418" y="7328637"/>
              <a:ext cx="1060729" cy="274320"/>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Hasn't impacted my career plans</a:t>
              </a:r>
            </a:p>
          </p:txBody>
        </p:sp>
        <p:sp>
          <p:nvSpPr>
            <p:cNvPr id="52" name="TextBox 51">
              <a:extLst>
                <a:ext uri="{FF2B5EF4-FFF2-40B4-BE49-F238E27FC236}">
                  <a16:creationId xmlns:a16="http://schemas.microsoft.com/office/drawing/2014/main" id="{A31B4A7C-81B6-458F-B61D-2298D19BFD19}"/>
                </a:ext>
              </a:extLst>
            </p:cNvPr>
            <p:cNvSpPr txBox="1"/>
            <p:nvPr/>
          </p:nvSpPr>
          <p:spPr bwMode="gray">
            <a:xfrm>
              <a:off x="2720408" y="6322790"/>
              <a:ext cx="790585" cy="276999"/>
            </a:xfrm>
            <a:prstGeom prst="rect">
              <a:avLst/>
            </a:prstGeom>
            <a:noFill/>
          </p:spPr>
          <p:txBody>
            <a:bodyPr wrap="square" lIns="0" tIns="0" rIns="0" bIns="0" rtlCol="0">
              <a:spAutoFit/>
            </a:bodyPr>
            <a:lstStyle/>
            <a:p>
              <a:pPr>
                <a:spcBef>
                  <a:spcPts val="500"/>
                </a:spcBef>
                <a:buClr>
                  <a:schemeClr val="accent6"/>
                </a:buClr>
              </a:pPr>
              <a:r>
                <a:rPr lang="en-US" sz="900" b="0" i="1" dirty="0">
                  <a:effectLst/>
                  <a:latin typeface="Arial" panose="020B0604020202020204" pitchFamily="34" charset="0"/>
                </a:rPr>
                <a:t>Much more likely to leave</a:t>
              </a:r>
              <a:endParaRPr lang="en-US" sz="900" i="1" dirty="0"/>
            </a:p>
          </p:txBody>
        </p:sp>
        <p:sp>
          <p:nvSpPr>
            <p:cNvPr id="53" name="TextBox 52">
              <a:extLst>
                <a:ext uri="{FF2B5EF4-FFF2-40B4-BE49-F238E27FC236}">
                  <a16:creationId xmlns:a16="http://schemas.microsoft.com/office/drawing/2014/main" id="{A80C1161-62CC-4BE7-AC64-F2603585D2FB}"/>
                </a:ext>
              </a:extLst>
            </p:cNvPr>
            <p:cNvSpPr txBox="1"/>
            <p:nvPr/>
          </p:nvSpPr>
          <p:spPr bwMode="gray">
            <a:xfrm>
              <a:off x="1852741" y="7137039"/>
              <a:ext cx="867667" cy="2769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Somewhat more likely to leave</a:t>
              </a:r>
              <a:endParaRPr lang="en-US" sz="900" i="1"/>
            </a:p>
          </p:txBody>
        </p:sp>
        <p:sp>
          <p:nvSpPr>
            <p:cNvPr id="54" name="TextBox 53">
              <a:extLst>
                <a:ext uri="{FF2B5EF4-FFF2-40B4-BE49-F238E27FC236}">
                  <a16:creationId xmlns:a16="http://schemas.microsoft.com/office/drawing/2014/main" id="{01A6962D-95B4-411B-B76B-4345866525FB}"/>
                </a:ext>
              </a:extLst>
            </p:cNvPr>
            <p:cNvSpPr txBox="1"/>
            <p:nvPr/>
          </p:nvSpPr>
          <p:spPr bwMode="gray">
            <a:xfrm>
              <a:off x="2099186" y="8002322"/>
              <a:ext cx="790585" cy="2769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Much more likely to stay</a:t>
              </a:r>
              <a:endParaRPr lang="en-US" sz="900" i="1"/>
            </a:p>
          </p:txBody>
        </p:sp>
        <p:sp>
          <p:nvSpPr>
            <p:cNvPr id="55" name="TextBox 54">
              <a:extLst>
                <a:ext uri="{FF2B5EF4-FFF2-40B4-BE49-F238E27FC236}">
                  <a16:creationId xmlns:a16="http://schemas.microsoft.com/office/drawing/2014/main" id="{BF2BB088-0C44-440A-B70E-E8843681E56B}"/>
                </a:ext>
              </a:extLst>
            </p:cNvPr>
            <p:cNvSpPr txBox="1"/>
            <p:nvPr/>
          </p:nvSpPr>
          <p:spPr bwMode="gray">
            <a:xfrm>
              <a:off x="2800108" y="8399986"/>
              <a:ext cx="892295" cy="276999"/>
            </a:xfrm>
            <a:prstGeom prst="rect">
              <a:avLst/>
            </a:prstGeom>
            <a:noFill/>
          </p:spPr>
          <p:txBody>
            <a:bodyPr wrap="square" lIns="0" tIns="0" rIns="0" bIns="0" rtlCol="0">
              <a:spAutoFit/>
            </a:bodyPr>
            <a:lstStyle/>
            <a:p>
              <a:pPr>
                <a:spcBef>
                  <a:spcPts val="500"/>
                </a:spcBef>
                <a:buClr>
                  <a:schemeClr val="accent6"/>
                </a:buClr>
              </a:pPr>
              <a:r>
                <a:rPr lang="en-US" sz="900" i="1" dirty="0">
                  <a:latin typeface="Arial" panose="020B0604020202020204" pitchFamily="34" charset="0"/>
                </a:rPr>
                <a:t>Somewhat more likely to stay</a:t>
              </a:r>
              <a:endParaRPr lang="en-US" sz="900" i="1" dirty="0"/>
            </a:p>
          </p:txBody>
        </p:sp>
      </p:grpSp>
      <p:grpSp>
        <p:nvGrpSpPr>
          <p:cNvPr id="19" name="Group 18">
            <a:extLst>
              <a:ext uri="{FF2B5EF4-FFF2-40B4-BE49-F238E27FC236}">
                <a16:creationId xmlns:a16="http://schemas.microsoft.com/office/drawing/2014/main" id="{53D66769-2599-4F26-848C-7F501180E5B6}"/>
              </a:ext>
            </a:extLst>
          </p:cNvPr>
          <p:cNvGrpSpPr/>
          <p:nvPr/>
        </p:nvGrpSpPr>
        <p:grpSpPr>
          <a:xfrm>
            <a:off x="852583" y="5794589"/>
            <a:ext cx="570815" cy="402569"/>
            <a:chOff x="918800" y="5895609"/>
            <a:chExt cx="570815" cy="402569"/>
          </a:xfrm>
        </p:grpSpPr>
        <p:sp>
          <p:nvSpPr>
            <p:cNvPr id="22" name="Text Placeholder 1">
              <a:extLst>
                <a:ext uri="{FF2B5EF4-FFF2-40B4-BE49-F238E27FC236}">
                  <a16:creationId xmlns:a16="http://schemas.microsoft.com/office/drawing/2014/main" id="{A30D5734-8FF9-4F49-8BD2-CEEA95B6D314}"/>
                </a:ext>
              </a:extLst>
            </p:cNvPr>
            <p:cNvSpPr txBox="1">
              <a:spLocks/>
            </p:cNvSpPr>
            <p:nvPr/>
          </p:nvSpPr>
          <p:spPr bwMode="gray">
            <a:xfrm>
              <a:off x="1011148" y="6167373"/>
              <a:ext cx="478467"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n=342</a:t>
              </a:r>
            </a:p>
          </p:txBody>
        </p:sp>
        <p:sp>
          <p:nvSpPr>
            <p:cNvPr id="68" name="TextBox 67">
              <a:extLst>
                <a:ext uri="{FF2B5EF4-FFF2-40B4-BE49-F238E27FC236}">
                  <a16:creationId xmlns:a16="http://schemas.microsoft.com/office/drawing/2014/main" id="{42CBECBF-DBD2-465E-BB8E-BB17A899AA98}"/>
                </a:ext>
              </a:extLst>
            </p:cNvPr>
            <p:cNvSpPr txBox="1"/>
            <p:nvPr/>
          </p:nvSpPr>
          <p:spPr bwMode="gray">
            <a:xfrm>
              <a:off x="918800" y="5895609"/>
              <a:ext cx="570815" cy="261610"/>
            </a:xfrm>
            <a:prstGeom prst="rect">
              <a:avLst/>
            </a:prstGeom>
            <a:noFill/>
          </p:spPr>
          <p:txBody>
            <a:bodyPr wrap="square">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323E48"/>
                  </a:solidFill>
                  <a:effectLst/>
                  <a:uLnTx/>
                  <a:uFillTx/>
                  <a:latin typeface="Arial" panose="020B0604020202020204"/>
                  <a:ea typeface="+mn-ea"/>
                  <a:cs typeface="+mn-cs"/>
                </a:rPr>
                <a:t>RN</a:t>
              </a:r>
            </a:p>
          </p:txBody>
        </p:sp>
      </p:grpSp>
    </p:spTree>
    <p:extLst>
      <p:ext uri="{BB962C8B-B14F-4D97-AF65-F5344CB8AC3E}">
        <p14:creationId xmlns:p14="http://schemas.microsoft.com/office/powerpoint/2010/main" val="2194794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24A6-3021-48B8-9E0B-F372F45FAD92}"/>
              </a:ext>
            </a:extLst>
          </p:cNvPr>
          <p:cNvSpPr>
            <a:spLocks noGrp="1"/>
          </p:cNvSpPr>
          <p:nvPr>
            <p:ph type="title"/>
          </p:nvPr>
        </p:nvSpPr>
        <p:spPr>
          <a:xfrm>
            <a:off x="923925" y="877585"/>
            <a:ext cx="6073776" cy="692497"/>
          </a:xfrm>
        </p:spPr>
        <p:txBody>
          <a:bodyPr/>
          <a:lstStyle/>
          <a:p>
            <a:r>
              <a:rPr lang="en-US"/>
              <a:t>Impact of Covid-19 on likeliness to leave varies by role</a:t>
            </a:r>
          </a:p>
        </p:txBody>
      </p:sp>
      <p:sp>
        <p:nvSpPr>
          <p:cNvPr id="4" name="Text Placeholder 3">
            <a:extLst>
              <a:ext uri="{FF2B5EF4-FFF2-40B4-BE49-F238E27FC236}">
                <a16:creationId xmlns:a16="http://schemas.microsoft.com/office/drawing/2014/main" id="{42D92758-984D-446B-80EF-65451800969D}"/>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CD4A5D55-4175-4241-9EC2-924E5CA72600}"/>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11" name="Rectangle 10">
            <a:extLst>
              <a:ext uri="{FF2B5EF4-FFF2-40B4-BE49-F238E27FC236}">
                <a16:creationId xmlns:a16="http://schemas.microsoft.com/office/drawing/2014/main" id="{EC63407B-BE77-44E7-BCAC-BFF125C539C9}"/>
              </a:ext>
            </a:extLst>
          </p:cNvPr>
          <p:cNvSpPr/>
          <p:nvPr/>
        </p:nvSpPr>
        <p:spPr bwMode="gray">
          <a:xfrm>
            <a:off x="-16167" y="1579935"/>
            <a:ext cx="8092440" cy="51206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EF76F76-FCCD-4779-BCF3-CE29C7F39EE6}"/>
              </a:ext>
            </a:extLst>
          </p:cNvPr>
          <p:cNvSpPr txBox="1"/>
          <p:nvPr/>
        </p:nvSpPr>
        <p:spPr bwMode="gray">
          <a:xfrm>
            <a:off x="918800" y="1666690"/>
            <a:ext cx="6635551" cy="338554"/>
          </a:xfrm>
          <a:prstGeom prst="rect">
            <a:avLst/>
          </a:prstGeom>
          <a:noFill/>
        </p:spPr>
        <p:txBody>
          <a:bodyPr wrap="square" lIns="0" tIns="0" rIns="0" bIns="0" rtlCol="0">
            <a:spAutoFit/>
          </a:bodyPr>
          <a:lstStyle/>
          <a:p>
            <a:r>
              <a:rPr lang="en-US" sz="1100" b="1"/>
              <a:t>23. How much has working through the Covid-19 pandemic impacted your intent to stay or leave your current role?</a:t>
            </a:r>
          </a:p>
        </p:txBody>
      </p:sp>
      <p:sp>
        <p:nvSpPr>
          <p:cNvPr id="40" name="Text Placeholder 3">
            <a:extLst>
              <a:ext uri="{FF2B5EF4-FFF2-40B4-BE49-F238E27FC236}">
                <a16:creationId xmlns:a16="http://schemas.microsoft.com/office/drawing/2014/main" id="{D179CDE9-C3C1-40A5-B395-CF52681451B2}"/>
              </a:ext>
            </a:extLst>
          </p:cNvPr>
          <p:cNvSpPr>
            <a:spLocks noGrp="1"/>
          </p:cNvSpPr>
          <p:nvPr>
            <p:ph type="body" sz="quarter" idx="27"/>
          </p:nvPr>
        </p:nvSpPr>
        <p:spPr>
          <a:xfrm>
            <a:off x="5621311" y="9439952"/>
            <a:ext cx="1693889" cy="112036"/>
          </a:xfrm>
        </p:spPr>
        <p:txBody>
          <a:bodyPr/>
          <a:lstStyle/>
          <a:p>
            <a:r>
              <a:rPr lang="en-US"/>
              <a:t>Source: Advisory Board 2022 Clinician Survey and analysis.</a:t>
            </a:r>
          </a:p>
        </p:txBody>
      </p:sp>
      <p:grpSp>
        <p:nvGrpSpPr>
          <p:cNvPr id="24" name="Group 23">
            <a:extLst>
              <a:ext uri="{FF2B5EF4-FFF2-40B4-BE49-F238E27FC236}">
                <a16:creationId xmlns:a16="http://schemas.microsoft.com/office/drawing/2014/main" id="{A3A4A763-8D68-4EE7-9EF8-4630F76E19D5}"/>
              </a:ext>
            </a:extLst>
          </p:cNvPr>
          <p:cNvGrpSpPr/>
          <p:nvPr/>
        </p:nvGrpSpPr>
        <p:grpSpPr>
          <a:xfrm>
            <a:off x="1898521" y="2842869"/>
            <a:ext cx="4488281" cy="2926080"/>
            <a:chOff x="-840206" y="2868970"/>
            <a:chExt cx="3693363" cy="2444555"/>
          </a:xfrm>
        </p:grpSpPr>
        <p:graphicFrame>
          <p:nvGraphicFramePr>
            <p:cNvPr id="37" name="Chart 36">
              <a:extLst>
                <a:ext uri="{FF2B5EF4-FFF2-40B4-BE49-F238E27FC236}">
                  <a16:creationId xmlns:a16="http://schemas.microsoft.com/office/drawing/2014/main" id="{FBFF3190-42A6-4D49-A529-2C90ABD38EF1}"/>
                </a:ext>
              </a:extLst>
            </p:cNvPr>
            <p:cNvGraphicFramePr/>
            <p:nvPr>
              <p:extLst>
                <p:ext uri="{D42A27DB-BD31-4B8C-83A1-F6EECF244321}">
                  <p14:modId xmlns:p14="http://schemas.microsoft.com/office/powerpoint/2010/main" val="505574537"/>
                </p:ext>
              </p:extLst>
            </p:nvPr>
          </p:nvGraphicFramePr>
          <p:xfrm>
            <a:off x="-606742" y="2884790"/>
            <a:ext cx="2841924" cy="2428735"/>
          </p:xfrm>
          <a:graphic>
            <a:graphicData uri="http://schemas.openxmlformats.org/drawingml/2006/chart">
              <c:chart xmlns:c="http://schemas.openxmlformats.org/drawingml/2006/chart" xmlns:r="http://schemas.openxmlformats.org/officeDocument/2006/relationships" r:id="rId2"/>
            </a:graphicData>
          </a:graphic>
        </p:graphicFrame>
        <p:sp>
          <p:nvSpPr>
            <p:cNvPr id="62" name="TextBox 61">
              <a:extLst>
                <a:ext uri="{FF2B5EF4-FFF2-40B4-BE49-F238E27FC236}">
                  <a16:creationId xmlns:a16="http://schemas.microsoft.com/office/drawing/2014/main" id="{2EDED216-1741-47D0-AD3A-74160F8D4CFC}"/>
                </a:ext>
              </a:extLst>
            </p:cNvPr>
            <p:cNvSpPr txBox="1"/>
            <p:nvPr/>
          </p:nvSpPr>
          <p:spPr bwMode="gray">
            <a:xfrm>
              <a:off x="-356450" y="4931959"/>
              <a:ext cx="892295" cy="2769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more likely to stay</a:t>
              </a:r>
              <a:endParaRPr lang="en-US" sz="900" i="1"/>
            </a:p>
          </p:txBody>
        </p:sp>
        <p:sp>
          <p:nvSpPr>
            <p:cNvPr id="56" name="TextBox 55">
              <a:extLst>
                <a:ext uri="{FF2B5EF4-FFF2-40B4-BE49-F238E27FC236}">
                  <a16:creationId xmlns:a16="http://schemas.microsoft.com/office/drawing/2014/main" id="{E9649615-A53B-4AFA-8A23-3B089842E92B}"/>
                </a:ext>
              </a:extLst>
            </p:cNvPr>
            <p:cNvSpPr txBox="1"/>
            <p:nvPr/>
          </p:nvSpPr>
          <p:spPr bwMode="gray">
            <a:xfrm>
              <a:off x="222010" y="2868970"/>
              <a:ext cx="790585" cy="2769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Much more likely to leave</a:t>
              </a:r>
              <a:endParaRPr lang="en-US" sz="900" i="1"/>
            </a:p>
          </p:txBody>
        </p:sp>
        <p:sp>
          <p:nvSpPr>
            <p:cNvPr id="60" name="TextBox 59">
              <a:extLst>
                <a:ext uri="{FF2B5EF4-FFF2-40B4-BE49-F238E27FC236}">
                  <a16:creationId xmlns:a16="http://schemas.microsoft.com/office/drawing/2014/main" id="{002A5765-3EA9-45E0-8E8A-92289B390681}"/>
                </a:ext>
              </a:extLst>
            </p:cNvPr>
            <p:cNvSpPr txBox="1"/>
            <p:nvPr/>
          </p:nvSpPr>
          <p:spPr bwMode="gray">
            <a:xfrm>
              <a:off x="-700888" y="4563755"/>
              <a:ext cx="790585" cy="2769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Much more likely to stay</a:t>
              </a:r>
              <a:endParaRPr lang="en-US" sz="900" i="1"/>
            </a:p>
          </p:txBody>
        </p:sp>
        <p:sp>
          <p:nvSpPr>
            <p:cNvPr id="58" name="TextBox 57">
              <a:extLst>
                <a:ext uri="{FF2B5EF4-FFF2-40B4-BE49-F238E27FC236}">
                  <a16:creationId xmlns:a16="http://schemas.microsoft.com/office/drawing/2014/main" id="{2F6880C4-909F-4337-BD73-3BB36188740D}"/>
                </a:ext>
              </a:extLst>
            </p:cNvPr>
            <p:cNvSpPr txBox="1"/>
            <p:nvPr/>
          </p:nvSpPr>
          <p:spPr bwMode="gray">
            <a:xfrm>
              <a:off x="-840206" y="3564737"/>
              <a:ext cx="867667" cy="2769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Somewhat more likely to leave</a:t>
              </a:r>
              <a:endParaRPr lang="en-US" sz="900" i="1"/>
            </a:p>
          </p:txBody>
        </p:sp>
        <p:sp>
          <p:nvSpPr>
            <p:cNvPr id="64" name="TextBox 63">
              <a:extLst>
                <a:ext uri="{FF2B5EF4-FFF2-40B4-BE49-F238E27FC236}">
                  <a16:creationId xmlns:a16="http://schemas.microsoft.com/office/drawing/2014/main" id="{DE396D5A-EEAB-4D92-8371-61E2C087A3EF}"/>
                </a:ext>
              </a:extLst>
            </p:cNvPr>
            <p:cNvSpPr txBox="1"/>
            <p:nvPr/>
          </p:nvSpPr>
          <p:spPr bwMode="gray">
            <a:xfrm>
              <a:off x="1792428" y="4056547"/>
              <a:ext cx="1060729" cy="274320"/>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Hasn't impacted my career plans</a:t>
              </a:r>
            </a:p>
          </p:txBody>
        </p:sp>
      </p:grpSp>
      <p:grpSp>
        <p:nvGrpSpPr>
          <p:cNvPr id="30" name="Group 29">
            <a:extLst>
              <a:ext uri="{FF2B5EF4-FFF2-40B4-BE49-F238E27FC236}">
                <a16:creationId xmlns:a16="http://schemas.microsoft.com/office/drawing/2014/main" id="{29577353-89A9-4FEE-9738-CFDE2C7C9ED2}"/>
              </a:ext>
            </a:extLst>
          </p:cNvPr>
          <p:cNvGrpSpPr/>
          <p:nvPr/>
        </p:nvGrpSpPr>
        <p:grpSpPr>
          <a:xfrm>
            <a:off x="1902381" y="6197993"/>
            <a:ext cx="4480560" cy="2955483"/>
            <a:chOff x="974227" y="6224813"/>
            <a:chExt cx="3833810" cy="2551897"/>
          </a:xfrm>
        </p:grpSpPr>
        <p:sp>
          <p:nvSpPr>
            <p:cNvPr id="59" name="TextBox 58">
              <a:extLst>
                <a:ext uri="{FF2B5EF4-FFF2-40B4-BE49-F238E27FC236}">
                  <a16:creationId xmlns:a16="http://schemas.microsoft.com/office/drawing/2014/main" id="{09574230-662A-40F7-988A-FAF60A7A0C16}"/>
                </a:ext>
              </a:extLst>
            </p:cNvPr>
            <p:cNvSpPr txBox="1"/>
            <p:nvPr/>
          </p:nvSpPr>
          <p:spPr bwMode="gray">
            <a:xfrm>
              <a:off x="1233935" y="6807387"/>
              <a:ext cx="867667" cy="2769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Somewhat more likely to leave</a:t>
              </a:r>
              <a:endParaRPr lang="en-US" sz="900" i="1"/>
            </a:p>
          </p:txBody>
        </p:sp>
        <p:sp>
          <p:nvSpPr>
            <p:cNvPr id="61" name="TextBox 60">
              <a:extLst>
                <a:ext uri="{FF2B5EF4-FFF2-40B4-BE49-F238E27FC236}">
                  <a16:creationId xmlns:a16="http://schemas.microsoft.com/office/drawing/2014/main" id="{35812639-DBD1-4E1F-BA04-022C3181F627}"/>
                </a:ext>
              </a:extLst>
            </p:cNvPr>
            <p:cNvSpPr txBox="1"/>
            <p:nvPr/>
          </p:nvSpPr>
          <p:spPr bwMode="gray">
            <a:xfrm>
              <a:off x="974227" y="7666220"/>
              <a:ext cx="790585" cy="2769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Much more likely to stay</a:t>
              </a:r>
              <a:endParaRPr lang="en-US" sz="900" i="1"/>
            </a:p>
          </p:txBody>
        </p:sp>
        <p:sp>
          <p:nvSpPr>
            <p:cNvPr id="63" name="TextBox 62">
              <a:extLst>
                <a:ext uri="{FF2B5EF4-FFF2-40B4-BE49-F238E27FC236}">
                  <a16:creationId xmlns:a16="http://schemas.microsoft.com/office/drawing/2014/main" id="{F5F1804F-182E-4765-8647-59FD5FB68BF9}"/>
                </a:ext>
              </a:extLst>
            </p:cNvPr>
            <p:cNvSpPr txBox="1"/>
            <p:nvPr/>
          </p:nvSpPr>
          <p:spPr bwMode="gray">
            <a:xfrm>
              <a:off x="1315622" y="8186939"/>
              <a:ext cx="892295" cy="2769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more likely to stay</a:t>
              </a:r>
              <a:endParaRPr lang="en-US" sz="900" i="1"/>
            </a:p>
          </p:txBody>
        </p:sp>
        <p:grpSp>
          <p:nvGrpSpPr>
            <p:cNvPr id="27" name="Group 26">
              <a:extLst>
                <a:ext uri="{FF2B5EF4-FFF2-40B4-BE49-F238E27FC236}">
                  <a16:creationId xmlns:a16="http://schemas.microsoft.com/office/drawing/2014/main" id="{A6072F34-3DB0-43F4-A45D-14F4205BF932}"/>
                </a:ext>
              </a:extLst>
            </p:cNvPr>
            <p:cNvGrpSpPr/>
            <p:nvPr/>
          </p:nvGrpSpPr>
          <p:grpSpPr>
            <a:xfrm>
              <a:off x="1330518" y="6224813"/>
              <a:ext cx="3477519" cy="2551897"/>
              <a:chOff x="4203194" y="6224813"/>
              <a:chExt cx="3477519" cy="2551897"/>
            </a:xfrm>
          </p:grpSpPr>
          <p:sp>
            <p:nvSpPr>
              <p:cNvPr id="65" name="TextBox 64">
                <a:extLst>
                  <a:ext uri="{FF2B5EF4-FFF2-40B4-BE49-F238E27FC236}">
                    <a16:creationId xmlns:a16="http://schemas.microsoft.com/office/drawing/2014/main" id="{DEFF1F09-FF31-4BF8-BB96-EDC529D2D36D}"/>
                  </a:ext>
                </a:extLst>
              </p:cNvPr>
              <p:cNvSpPr txBox="1"/>
              <p:nvPr/>
            </p:nvSpPr>
            <p:spPr bwMode="gray">
              <a:xfrm>
                <a:off x="6619984" y="7562342"/>
                <a:ext cx="1060729" cy="274320"/>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Hasn't impacted my career plans</a:t>
                </a:r>
              </a:p>
            </p:txBody>
          </p:sp>
          <p:grpSp>
            <p:nvGrpSpPr>
              <p:cNvPr id="26" name="Group 25">
                <a:extLst>
                  <a:ext uri="{FF2B5EF4-FFF2-40B4-BE49-F238E27FC236}">
                    <a16:creationId xmlns:a16="http://schemas.microsoft.com/office/drawing/2014/main" id="{6F799B47-F8E6-4EEF-BC1D-40AB167CC3CB}"/>
                  </a:ext>
                </a:extLst>
              </p:cNvPr>
              <p:cNvGrpSpPr/>
              <p:nvPr/>
            </p:nvGrpSpPr>
            <p:grpSpPr>
              <a:xfrm>
                <a:off x="4203194" y="6224813"/>
                <a:ext cx="2841924" cy="2551897"/>
                <a:chOff x="4203194" y="6224813"/>
                <a:chExt cx="2841924" cy="2551897"/>
              </a:xfrm>
            </p:grpSpPr>
            <p:sp>
              <p:nvSpPr>
                <p:cNvPr id="57" name="TextBox 56">
                  <a:extLst>
                    <a:ext uri="{FF2B5EF4-FFF2-40B4-BE49-F238E27FC236}">
                      <a16:creationId xmlns:a16="http://schemas.microsoft.com/office/drawing/2014/main" id="{C9A6D66D-8317-46DB-93B6-266502B52C5C}"/>
                    </a:ext>
                  </a:extLst>
                </p:cNvPr>
                <p:cNvSpPr txBox="1"/>
                <p:nvPr/>
              </p:nvSpPr>
              <p:spPr bwMode="gray">
                <a:xfrm>
                  <a:off x="5070947" y="6224813"/>
                  <a:ext cx="790585" cy="2769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Much more likely to leave</a:t>
                  </a:r>
                  <a:endParaRPr lang="en-US" sz="900" i="1"/>
                </a:p>
              </p:txBody>
            </p:sp>
            <p:graphicFrame>
              <p:nvGraphicFramePr>
                <p:cNvPr id="28" name="Chart 27">
                  <a:extLst>
                    <a:ext uri="{FF2B5EF4-FFF2-40B4-BE49-F238E27FC236}">
                      <a16:creationId xmlns:a16="http://schemas.microsoft.com/office/drawing/2014/main" id="{FC1BAFC5-0562-4B24-A37C-77EB01938807}"/>
                    </a:ext>
                  </a:extLst>
                </p:cNvPr>
                <p:cNvGraphicFramePr/>
                <p:nvPr>
                  <p:extLst>
                    <p:ext uri="{D42A27DB-BD31-4B8C-83A1-F6EECF244321}">
                      <p14:modId xmlns:p14="http://schemas.microsoft.com/office/powerpoint/2010/main" val="2555105558"/>
                    </p:ext>
                  </p:extLst>
                </p:nvPr>
              </p:nvGraphicFramePr>
              <p:xfrm>
                <a:off x="4203194" y="6347976"/>
                <a:ext cx="2841924" cy="2428734"/>
              </p:xfrm>
              <a:graphic>
                <a:graphicData uri="http://schemas.openxmlformats.org/drawingml/2006/chart">
                  <c:chart xmlns:c="http://schemas.openxmlformats.org/drawingml/2006/chart" xmlns:r="http://schemas.openxmlformats.org/officeDocument/2006/relationships" r:id="rId3"/>
                </a:graphicData>
              </a:graphic>
            </p:graphicFrame>
          </p:grpSp>
        </p:grpSp>
      </p:grpSp>
      <p:grpSp>
        <p:nvGrpSpPr>
          <p:cNvPr id="66" name="Group 65">
            <a:extLst>
              <a:ext uri="{FF2B5EF4-FFF2-40B4-BE49-F238E27FC236}">
                <a16:creationId xmlns:a16="http://schemas.microsoft.com/office/drawing/2014/main" id="{B88C102F-642D-4BFC-809F-31289C2369C4}"/>
              </a:ext>
            </a:extLst>
          </p:cNvPr>
          <p:cNvGrpSpPr/>
          <p:nvPr/>
        </p:nvGrpSpPr>
        <p:grpSpPr>
          <a:xfrm>
            <a:off x="851067" y="5734730"/>
            <a:ext cx="956324" cy="402569"/>
            <a:chOff x="918800" y="5895609"/>
            <a:chExt cx="956324" cy="402569"/>
          </a:xfrm>
        </p:grpSpPr>
        <p:sp>
          <p:nvSpPr>
            <p:cNvPr id="70" name="Text Placeholder 1">
              <a:extLst>
                <a:ext uri="{FF2B5EF4-FFF2-40B4-BE49-F238E27FC236}">
                  <a16:creationId xmlns:a16="http://schemas.microsoft.com/office/drawing/2014/main" id="{751857CE-CA21-49E5-9E72-5F77B55F6B3C}"/>
                </a:ext>
              </a:extLst>
            </p:cNvPr>
            <p:cNvSpPr txBox="1">
              <a:spLocks/>
            </p:cNvSpPr>
            <p:nvPr/>
          </p:nvSpPr>
          <p:spPr bwMode="gray">
            <a:xfrm>
              <a:off x="1011148" y="6167373"/>
              <a:ext cx="478467"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n=116</a:t>
              </a:r>
            </a:p>
          </p:txBody>
        </p:sp>
        <p:sp>
          <p:nvSpPr>
            <p:cNvPr id="72" name="TextBox 71">
              <a:extLst>
                <a:ext uri="{FF2B5EF4-FFF2-40B4-BE49-F238E27FC236}">
                  <a16:creationId xmlns:a16="http://schemas.microsoft.com/office/drawing/2014/main" id="{4299C178-3D5E-4341-94FA-FD51519ADB37}"/>
                </a:ext>
              </a:extLst>
            </p:cNvPr>
            <p:cNvSpPr txBox="1"/>
            <p:nvPr/>
          </p:nvSpPr>
          <p:spPr bwMode="gray">
            <a:xfrm>
              <a:off x="918800" y="5895609"/>
              <a:ext cx="956324" cy="261610"/>
            </a:xfrm>
            <a:prstGeom prst="rect">
              <a:avLst/>
            </a:prstGeom>
            <a:noFill/>
          </p:spPr>
          <p:txBody>
            <a:bodyPr wrap="square">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323E48"/>
                  </a:solidFill>
                  <a:effectLst/>
                  <a:uLnTx/>
                  <a:uFillTx/>
                  <a:latin typeface="Arial" panose="020B0604020202020204"/>
                  <a:ea typeface="+mn-ea"/>
                  <a:cs typeface="+mn-cs"/>
                </a:rPr>
                <a:t>Physician</a:t>
              </a:r>
            </a:p>
          </p:txBody>
        </p:sp>
      </p:grpSp>
      <p:grpSp>
        <p:nvGrpSpPr>
          <p:cNvPr id="73" name="Group 72">
            <a:extLst>
              <a:ext uri="{FF2B5EF4-FFF2-40B4-BE49-F238E27FC236}">
                <a16:creationId xmlns:a16="http://schemas.microsoft.com/office/drawing/2014/main" id="{56A1B5D4-0B87-4DFD-9AFF-B28BECCA560A}"/>
              </a:ext>
            </a:extLst>
          </p:cNvPr>
          <p:cNvGrpSpPr/>
          <p:nvPr/>
        </p:nvGrpSpPr>
        <p:grpSpPr>
          <a:xfrm>
            <a:off x="851067" y="2384516"/>
            <a:ext cx="570815" cy="402569"/>
            <a:chOff x="918800" y="5895609"/>
            <a:chExt cx="570815" cy="402569"/>
          </a:xfrm>
        </p:grpSpPr>
        <p:sp>
          <p:nvSpPr>
            <p:cNvPr id="77" name="Text Placeholder 1">
              <a:extLst>
                <a:ext uri="{FF2B5EF4-FFF2-40B4-BE49-F238E27FC236}">
                  <a16:creationId xmlns:a16="http://schemas.microsoft.com/office/drawing/2014/main" id="{2C26C972-E133-427A-B03F-5C01ED3FFD84}"/>
                </a:ext>
              </a:extLst>
            </p:cNvPr>
            <p:cNvSpPr txBox="1">
              <a:spLocks/>
            </p:cNvSpPr>
            <p:nvPr/>
          </p:nvSpPr>
          <p:spPr bwMode="gray">
            <a:xfrm>
              <a:off x="1011148" y="6167373"/>
              <a:ext cx="478467"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n=53</a:t>
              </a:r>
            </a:p>
          </p:txBody>
        </p:sp>
        <p:sp>
          <p:nvSpPr>
            <p:cNvPr id="78" name="TextBox 77">
              <a:extLst>
                <a:ext uri="{FF2B5EF4-FFF2-40B4-BE49-F238E27FC236}">
                  <a16:creationId xmlns:a16="http://schemas.microsoft.com/office/drawing/2014/main" id="{792ECEC0-80E2-440F-B0A2-D11EDFF87CEF}"/>
                </a:ext>
              </a:extLst>
            </p:cNvPr>
            <p:cNvSpPr txBox="1"/>
            <p:nvPr/>
          </p:nvSpPr>
          <p:spPr bwMode="gray">
            <a:xfrm>
              <a:off x="918800" y="5895609"/>
              <a:ext cx="570815" cy="261610"/>
            </a:xfrm>
            <a:prstGeom prst="rect">
              <a:avLst/>
            </a:prstGeom>
            <a:noFill/>
          </p:spPr>
          <p:txBody>
            <a:bodyPr wrap="square">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323E48"/>
                  </a:solidFill>
                  <a:effectLst/>
                  <a:uLnTx/>
                  <a:uFillTx/>
                  <a:latin typeface="Arial" panose="020B0604020202020204"/>
                  <a:ea typeface="+mn-ea"/>
                  <a:cs typeface="+mn-cs"/>
                </a:rPr>
                <a:t>LPN</a:t>
              </a:r>
            </a:p>
          </p:txBody>
        </p:sp>
      </p:grpSp>
    </p:spTree>
    <p:extLst>
      <p:ext uri="{BB962C8B-B14F-4D97-AF65-F5344CB8AC3E}">
        <p14:creationId xmlns:p14="http://schemas.microsoft.com/office/powerpoint/2010/main" val="849403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24A6-3021-48B8-9E0B-F372F45FAD92}"/>
              </a:ext>
            </a:extLst>
          </p:cNvPr>
          <p:cNvSpPr>
            <a:spLocks noGrp="1"/>
          </p:cNvSpPr>
          <p:nvPr>
            <p:ph type="title"/>
          </p:nvPr>
        </p:nvSpPr>
        <p:spPr>
          <a:xfrm>
            <a:off x="923925" y="877585"/>
            <a:ext cx="6073776" cy="692497"/>
          </a:xfrm>
        </p:spPr>
        <p:txBody>
          <a:bodyPr/>
          <a:lstStyle/>
          <a:p>
            <a:r>
              <a:rPr lang="en-US"/>
              <a:t>Impact of Covid-19 on likeliness to leave varies by role</a:t>
            </a:r>
          </a:p>
        </p:txBody>
      </p:sp>
      <p:sp>
        <p:nvSpPr>
          <p:cNvPr id="4" name="Text Placeholder 3">
            <a:extLst>
              <a:ext uri="{FF2B5EF4-FFF2-40B4-BE49-F238E27FC236}">
                <a16:creationId xmlns:a16="http://schemas.microsoft.com/office/drawing/2014/main" id="{42D92758-984D-446B-80EF-65451800969D}"/>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CD4A5D55-4175-4241-9EC2-924E5CA72600}"/>
              </a:ext>
            </a:extLst>
          </p:cNvPr>
          <p:cNvSpPr>
            <a:spLocks noGrp="1"/>
          </p:cNvSpPr>
          <p:nvPr>
            <p:ph type="ftr" sz="quarter" idx="3"/>
          </p:nvPr>
        </p:nvSpPr>
        <p:spPr>
          <a:xfrm>
            <a:off x="5806776" y="273187"/>
            <a:ext cx="1508425" cy="110800"/>
          </a:xfrm>
        </p:spPr>
        <p:txBody>
          <a:bodyPr/>
          <a:lstStyle/>
          <a:p>
            <a:r>
              <a:rPr lang="en-US"/>
              <a:t>2022 Clinician Survey Data Book</a:t>
            </a:r>
          </a:p>
        </p:txBody>
      </p:sp>
      <p:sp>
        <p:nvSpPr>
          <p:cNvPr id="31" name="Text Placeholder 3">
            <a:extLst>
              <a:ext uri="{FF2B5EF4-FFF2-40B4-BE49-F238E27FC236}">
                <a16:creationId xmlns:a16="http://schemas.microsoft.com/office/drawing/2014/main" id="{6C4185B6-71D3-4531-80E4-D18B7737B371}"/>
              </a:ext>
            </a:extLst>
          </p:cNvPr>
          <p:cNvSpPr>
            <a:spLocks noGrp="1"/>
          </p:cNvSpPr>
          <p:nvPr>
            <p:ph type="body" sz="quarter" idx="27"/>
          </p:nvPr>
        </p:nvSpPr>
        <p:spPr>
          <a:xfrm>
            <a:off x="5619345" y="9398000"/>
            <a:ext cx="1695855" cy="153988"/>
          </a:xfrm>
        </p:spPr>
        <p:txBody>
          <a:bodyPr/>
          <a:lstStyle/>
          <a:p>
            <a:r>
              <a:rPr lang="en-US"/>
              <a:t>Source: Advisory Board 2022 Clinician Survey and analysis.</a:t>
            </a:r>
          </a:p>
        </p:txBody>
      </p:sp>
      <p:grpSp>
        <p:nvGrpSpPr>
          <p:cNvPr id="20" name="Group 19">
            <a:extLst>
              <a:ext uri="{FF2B5EF4-FFF2-40B4-BE49-F238E27FC236}">
                <a16:creationId xmlns:a16="http://schemas.microsoft.com/office/drawing/2014/main" id="{32DC3210-AAC9-4B89-978F-DD22CFDC233A}"/>
              </a:ext>
            </a:extLst>
          </p:cNvPr>
          <p:cNvGrpSpPr/>
          <p:nvPr/>
        </p:nvGrpSpPr>
        <p:grpSpPr>
          <a:xfrm>
            <a:off x="-16167" y="1579935"/>
            <a:ext cx="8092440" cy="512064"/>
            <a:chOff x="-16167" y="1579935"/>
            <a:chExt cx="8092440" cy="512064"/>
          </a:xfrm>
        </p:grpSpPr>
        <p:sp>
          <p:nvSpPr>
            <p:cNvPr id="36" name="Rectangle 35">
              <a:extLst>
                <a:ext uri="{FF2B5EF4-FFF2-40B4-BE49-F238E27FC236}">
                  <a16:creationId xmlns:a16="http://schemas.microsoft.com/office/drawing/2014/main" id="{A7D9B578-D129-4DFA-87A7-E2EF331CC45C}"/>
                </a:ext>
              </a:extLst>
            </p:cNvPr>
            <p:cNvSpPr/>
            <p:nvPr/>
          </p:nvSpPr>
          <p:spPr bwMode="gray">
            <a:xfrm>
              <a:off x="-16167" y="1579935"/>
              <a:ext cx="8092440" cy="512064"/>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FC96FCE-C546-4D13-803A-B6D56C98779C}"/>
                </a:ext>
              </a:extLst>
            </p:cNvPr>
            <p:cNvSpPr txBox="1"/>
            <p:nvPr/>
          </p:nvSpPr>
          <p:spPr bwMode="gray">
            <a:xfrm>
              <a:off x="918800" y="1666690"/>
              <a:ext cx="6635551" cy="338554"/>
            </a:xfrm>
            <a:prstGeom prst="rect">
              <a:avLst/>
            </a:prstGeom>
            <a:noFill/>
          </p:spPr>
          <p:txBody>
            <a:bodyPr wrap="square" lIns="0" tIns="0" rIns="0" bIns="0" rtlCol="0">
              <a:spAutoFit/>
            </a:bodyPr>
            <a:lstStyle/>
            <a:p>
              <a:r>
                <a:rPr lang="en-US" sz="1100" b="1"/>
                <a:t>23. How much has working through the Covid-19 pandemic impacted your intent to stay or leave your current role?</a:t>
              </a:r>
            </a:p>
          </p:txBody>
        </p:sp>
      </p:grpSp>
      <p:grpSp>
        <p:nvGrpSpPr>
          <p:cNvPr id="30" name="Group 29">
            <a:extLst>
              <a:ext uri="{FF2B5EF4-FFF2-40B4-BE49-F238E27FC236}">
                <a16:creationId xmlns:a16="http://schemas.microsoft.com/office/drawing/2014/main" id="{AA2161E6-55B5-409F-8B54-E916B37D3B20}"/>
              </a:ext>
            </a:extLst>
          </p:cNvPr>
          <p:cNvGrpSpPr/>
          <p:nvPr/>
        </p:nvGrpSpPr>
        <p:grpSpPr>
          <a:xfrm>
            <a:off x="3989519" y="2377552"/>
            <a:ext cx="1060729" cy="582860"/>
            <a:chOff x="3175841" y="2410866"/>
            <a:chExt cx="1060729" cy="582860"/>
          </a:xfrm>
        </p:grpSpPr>
        <p:sp>
          <p:nvSpPr>
            <p:cNvPr id="22" name="Text Placeholder 1">
              <a:extLst>
                <a:ext uri="{FF2B5EF4-FFF2-40B4-BE49-F238E27FC236}">
                  <a16:creationId xmlns:a16="http://schemas.microsoft.com/office/drawing/2014/main" id="{A30D5734-8FF9-4F49-8BD2-CEEA95B6D314}"/>
                </a:ext>
              </a:extLst>
            </p:cNvPr>
            <p:cNvSpPr txBox="1">
              <a:spLocks/>
            </p:cNvSpPr>
            <p:nvPr/>
          </p:nvSpPr>
          <p:spPr bwMode="gray">
            <a:xfrm>
              <a:off x="3279061" y="2862921"/>
              <a:ext cx="454739"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n=114</a:t>
              </a:r>
            </a:p>
          </p:txBody>
        </p:sp>
        <p:sp>
          <p:nvSpPr>
            <p:cNvPr id="57" name="TextBox 56">
              <a:extLst>
                <a:ext uri="{FF2B5EF4-FFF2-40B4-BE49-F238E27FC236}">
                  <a16:creationId xmlns:a16="http://schemas.microsoft.com/office/drawing/2014/main" id="{016EA5ED-C277-4118-95A9-245A0974BBEC}"/>
                </a:ext>
              </a:extLst>
            </p:cNvPr>
            <p:cNvSpPr txBox="1"/>
            <p:nvPr/>
          </p:nvSpPr>
          <p:spPr bwMode="gray">
            <a:xfrm>
              <a:off x="3175841" y="2410866"/>
              <a:ext cx="1060729" cy="430887"/>
            </a:xfrm>
            <a:prstGeom prst="rect">
              <a:avLst/>
            </a:prstGeom>
            <a:noFill/>
          </p:spPr>
          <p:txBody>
            <a:bodyPr wrap="square">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323E48"/>
                  </a:solidFill>
                  <a:effectLst/>
                  <a:uLnTx/>
                  <a:uFillTx/>
                  <a:latin typeface="Arial" panose="020B0604020202020204"/>
                  <a:ea typeface="+mn-ea"/>
                  <a:cs typeface="+mn-cs"/>
                </a:rPr>
                <a:t>Allied health professional</a:t>
              </a:r>
            </a:p>
          </p:txBody>
        </p:sp>
      </p:grpSp>
      <p:grpSp>
        <p:nvGrpSpPr>
          <p:cNvPr id="8" name="Group 7">
            <a:extLst>
              <a:ext uri="{FF2B5EF4-FFF2-40B4-BE49-F238E27FC236}">
                <a16:creationId xmlns:a16="http://schemas.microsoft.com/office/drawing/2014/main" id="{A0F984C5-893E-4B60-9AFC-FDC5C6281C08}"/>
              </a:ext>
            </a:extLst>
          </p:cNvPr>
          <p:cNvGrpSpPr/>
          <p:nvPr/>
        </p:nvGrpSpPr>
        <p:grpSpPr>
          <a:xfrm>
            <a:off x="192256" y="2969122"/>
            <a:ext cx="7564491" cy="2704925"/>
            <a:chOff x="192256" y="2969122"/>
            <a:chExt cx="7564491" cy="2704925"/>
          </a:xfrm>
        </p:grpSpPr>
        <p:grpSp>
          <p:nvGrpSpPr>
            <p:cNvPr id="6" name="Group 5">
              <a:extLst>
                <a:ext uri="{FF2B5EF4-FFF2-40B4-BE49-F238E27FC236}">
                  <a16:creationId xmlns:a16="http://schemas.microsoft.com/office/drawing/2014/main" id="{F40A9BBB-091E-477B-93EA-78448126795D}"/>
                </a:ext>
              </a:extLst>
            </p:cNvPr>
            <p:cNvGrpSpPr/>
            <p:nvPr/>
          </p:nvGrpSpPr>
          <p:grpSpPr>
            <a:xfrm>
              <a:off x="4162269" y="3199933"/>
              <a:ext cx="3594478" cy="2243302"/>
              <a:chOff x="3499697" y="2939000"/>
              <a:chExt cx="4376019" cy="2440164"/>
            </a:xfrm>
          </p:grpSpPr>
          <p:graphicFrame>
            <p:nvGraphicFramePr>
              <p:cNvPr id="14" name="Chart 13">
                <a:extLst>
                  <a:ext uri="{FF2B5EF4-FFF2-40B4-BE49-F238E27FC236}">
                    <a16:creationId xmlns:a16="http://schemas.microsoft.com/office/drawing/2014/main" id="{A0C67188-F5CA-46B6-925C-171511F85EC6}"/>
                  </a:ext>
                </a:extLst>
              </p:cNvPr>
              <p:cNvGraphicFramePr/>
              <p:nvPr>
                <p:extLst>
                  <p:ext uri="{D42A27DB-BD31-4B8C-83A1-F6EECF244321}">
                    <p14:modId xmlns:p14="http://schemas.microsoft.com/office/powerpoint/2010/main" val="1446166818"/>
                  </p:ext>
                </p:extLst>
              </p:nvPr>
            </p:nvGraphicFramePr>
            <p:xfrm>
              <a:off x="4216724" y="2984411"/>
              <a:ext cx="2780977" cy="2349343"/>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5AFBCC12-531C-4ACB-88A9-6F8BCDC685D2}"/>
                  </a:ext>
                </a:extLst>
              </p:cNvPr>
              <p:cNvSpPr txBox="1"/>
              <p:nvPr/>
            </p:nvSpPr>
            <p:spPr bwMode="gray">
              <a:xfrm>
                <a:off x="4396132" y="2939000"/>
                <a:ext cx="1120907" cy="301307"/>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Much more likely to leave</a:t>
                </a:r>
                <a:endParaRPr lang="en-US" sz="900" i="1"/>
              </a:p>
            </p:txBody>
          </p:sp>
          <p:sp>
            <p:nvSpPr>
              <p:cNvPr id="44" name="TextBox 43">
                <a:extLst>
                  <a:ext uri="{FF2B5EF4-FFF2-40B4-BE49-F238E27FC236}">
                    <a16:creationId xmlns:a16="http://schemas.microsoft.com/office/drawing/2014/main" id="{57097C29-03B4-4C70-9B43-3A5C67413882}"/>
                  </a:ext>
                </a:extLst>
              </p:cNvPr>
              <p:cNvSpPr txBox="1"/>
              <p:nvPr/>
            </p:nvSpPr>
            <p:spPr bwMode="gray">
              <a:xfrm>
                <a:off x="3578000" y="3506240"/>
                <a:ext cx="1120907" cy="301307"/>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Somewhat more likely to leave</a:t>
                </a:r>
                <a:endParaRPr lang="en-US" sz="900" i="1"/>
              </a:p>
            </p:txBody>
          </p:sp>
          <p:sp>
            <p:nvSpPr>
              <p:cNvPr id="48" name="TextBox 47">
                <a:extLst>
                  <a:ext uri="{FF2B5EF4-FFF2-40B4-BE49-F238E27FC236}">
                    <a16:creationId xmlns:a16="http://schemas.microsoft.com/office/drawing/2014/main" id="{2865A1AC-DD70-4CAB-A2E5-FEC08A323952}"/>
                  </a:ext>
                </a:extLst>
              </p:cNvPr>
              <p:cNvSpPr txBox="1"/>
              <p:nvPr/>
            </p:nvSpPr>
            <p:spPr bwMode="gray">
              <a:xfrm>
                <a:off x="3499697" y="4685440"/>
                <a:ext cx="1081052" cy="302691"/>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Much more likely to stay</a:t>
                </a:r>
                <a:endParaRPr lang="en-US" sz="900" i="1"/>
              </a:p>
            </p:txBody>
          </p:sp>
          <p:sp>
            <p:nvSpPr>
              <p:cNvPr id="52" name="TextBox 51">
                <a:extLst>
                  <a:ext uri="{FF2B5EF4-FFF2-40B4-BE49-F238E27FC236}">
                    <a16:creationId xmlns:a16="http://schemas.microsoft.com/office/drawing/2014/main" id="{AD86F4DD-33E9-4252-8142-BB9491D395A7}"/>
                  </a:ext>
                </a:extLst>
              </p:cNvPr>
              <p:cNvSpPr txBox="1"/>
              <p:nvPr/>
            </p:nvSpPr>
            <p:spPr bwMode="gray">
              <a:xfrm>
                <a:off x="4141521" y="5077857"/>
                <a:ext cx="1255150" cy="301307"/>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more likely to stay</a:t>
                </a:r>
                <a:endParaRPr lang="en-US" sz="900" i="1"/>
              </a:p>
            </p:txBody>
          </p:sp>
          <p:sp>
            <p:nvSpPr>
              <p:cNvPr id="54" name="TextBox 53">
                <a:extLst>
                  <a:ext uri="{FF2B5EF4-FFF2-40B4-BE49-F238E27FC236}">
                    <a16:creationId xmlns:a16="http://schemas.microsoft.com/office/drawing/2014/main" id="{A5C60982-681D-4FCA-868D-A6C07FA61E45}"/>
                  </a:ext>
                </a:extLst>
              </p:cNvPr>
              <p:cNvSpPr txBox="1"/>
              <p:nvPr/>
            </p:nvSpPr>
            <p:spPr bwMode="gray">
              <a:xfrm>
                <a:off x="6814988" y="4110689"/>
                <a:ext cx="1060728" cy="301307"/>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Hasn't impacted my career plans</a:t>
                </a:r>
              </a:p>
            </p:txBody>
          </p:sp>
        </p:grpSp>
        <p:grpSp>
          <p:nvGrpSpPr>
            <p:cNvPr id="3" name="Group 2">
              <a:extLst>
                <a:ext uri="{FF2B5EF4-FFF2-40B4-BE49-F238E27FC236}">
                  <a16:creationId xmlns:a16="http://schemas.microsoft.com/office/drawing/2014/main" id="{A9BFFAEB-B5F0-46E7-B633-CF6D3BABC689}"/>
                </a:ext>
              </a:extLst>
            </p:cNvPr>
            <p:cNvGrpSpPr/>
            <p:nvPr/>
          </p:nvGrpSpPr>
          <p:grpSpPr>
            <a:xfrm>
              <a:off x="192256" y="2969122"/>
              <a:ext cx="3647219" cy="2704925"/>
              <a:chOff x="-352126" y="2823612"/>
              <a:chExt cx="4664649" cy="2662879"/>
            </a:xfrm>
          </p:grpSpPr>
          <p:graphicFrame>
            <p:nvGraphicFramePr>
              <p:cNvPr id="18" name="Chart 17">
                <a:extLst>
                  <a:ext uri="{FF2B5EF4-FFF2-40B4-BE49-F238E27FC236}">
                    <a16:creationId xmlns:a16="http://schemas.microsoft.com/office/drawing/2014/main" id="{286493CF-B626-46A5-9301-462EB65CF38D}"/>
                  </a:ext>
                </a:extLst>
              </p:cNvPr>
              <p:cNvGraphicFramePr/>
              <p:nvPr>
                <p:extLst>
                  <p:ext uri="{D42A27DB-BD31-4B8C-83A1-F6EECF244321}">
                    <p14:modId xmlns:p14="http://schemas.microsoft.com/office/powerpoint/2010/main" val="3511040757"/>
                  </p:ext>
                </p:extLst>
              </p:nvPr>
            </p:nvGraphicFramePr>
            <p:xfrm>
              <a:off x="407332" y="2823612"/>
              <a:ext cx="3147165" cy="2662879"/>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a:extLst>
                  <a:ext uri="{FF2B5EF4-FFF2-40B4-BE49-F238E27FC236}">
                    <a16:creationId xmlns:a16="http://schemas.microsoft.com/office/drawing/2014/main" id="{8945B937-A876-40E7-A5FE-9F6252D6EF00}"/>
                  </a:ext>
                </a:extLst>
              </p:cNvPr>
              <p:cNvSpPr txBox="1"/>
              <p:nvPr/>
            </p:nvSpPr>
            <p:spPr bwMode="gray">
              <a:xfrm>
                <a:off x="1790363" y="2934531"/>
                <a:ext cx="1179188" cy="272693"/>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Much more likely to leave</a:t>
                </a:r>
                <a:endParaRPr lang="en-US" sz="900" i="1"/>
              </a:p>
            </p:txBody>
          </p:sp>
          <p:sp>
            <p:nvSpPr>
              <p:cNvPr id="43" name="TextBox 42">
                <a:extLst>
                  <a:ext uri="{FF2B5EF4-FFF2-40B4-BE49-F238E27FC236}">
                    <a16:creationId xmlns:a16="http://schemas.microsoft.com/office/drawing/2014/main" id="{A63C0846-618F-4598-A16E-C8EC5B05EC68}"/>
                  </a:ext>
                </a:extLst>
              </p:cNvPr>
              <p:cNvSpPr txBox="1"/>
              <p:nvPr/>
            </p:nvSpPr>
            <p:spPr bwMode="gray">
              <a:xfrm>
                <a:off x="103711" y="3353840"/>
                <a:ext cx="1315716" cy="272693"/>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Somewhat more likely to leave</a:t>
                </a:r>
                <a:endParaRPr lang="en-US" sz="900" i="1"/>
              </a:p>
            </p:txBody>
          </p:sp>
          <p:sp>
            <p:nvSpPr>
              <p:cNvPr id="46" name="TextBox 45">
                <a:extLst>
                  <a:ext uri="{FF2B5EF4-FFF2-40B4-BE49-F238E27FC236}">
                    <a16:creationId xmlns:a16="http://schemas.microsoft.com/office/drawing/2014/main" id="{22D1AEC1-AEBB-481B-A15C-EDEC8A5984A4}"/>
                  </a:ext>
                </a:extLst>
              </p:cNvPr>
              <p:cNvSpPr txBox="1"/>
              <p:nvPr/>
            </p:nvSpPr>
            <p:spPr bwMode="gray">
              <a:xfrm>
                <a:off x="-352126" y="4156762"/>
                <a:ext cx="1187778" cy="272693"/>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Much more likely to stay</a:t>
                </a:r>
                <a:endParaRPr lang="en-US" sz="900" i="1"/>
              </a:p>
            </p:txBody>
          </p:sp>
          <p:sp>
            <p:nvSpPr>
              <p:cNvPr id="51" name="TextBox 50">
                <a:extLst>
                  <a:ext uri="{FF2B5EF4-FFF2-40B4-BE49-F238E27FC236}">
                    <a16:creationId xmlns:a16="http://schemas.microsoft.com/office/drawing/2014/main" id="{4E671F05-6150-4C92-A3BB-8CE3E355C644}"/>
                  </a:ext>
                </a:extLst>
              </p:cNvPr>
              <p:cNvSpPr txBox="1"/>
              <p:nvPr/>
            </p:nvSpPr>
            <p:spPr bwMode="gray">
              <a:xfrm>
                <a:off x="200322" y="4999150"/>
                <a:ext cx="1187777" cy="275203"/>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more likely to stay</a:t>
                </a:r>
                <a:endParaRPr lang="en-US" sz="900" i="1"/>
              </a:p>
            </p:txBody>
          </p:sp>
          <p:sp>
            <p:nvSpPr>
              <p:cNvPr id="53" name="TextBox 52">
                <a:extLst>
                  <a:ext uri="{FF2B5EF4-FFF2-40B4-BE49-F238E27FC236}">
                    <a16:creationId xmlns:a16="http://schemas.microsoft.com/office/drawing/2014/main" id="{D28FC0CE-291A-49E5-8A8B-2E38A93316EC}"/>
                  </a:ext>
                </a:extLst>
              </p:cNvPr>
              <p:cNvSpPr txBox="1"/>
              <p:nvPr/>
            </p:nvSpPr>
            <p:spPr bwMode="gray">
              <a:xfrm>
                <a:off x="3251795" y="4072589"/>
                <a:ext cx="1060728" cy="274320"/>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Hasn't impacted my career plans</a:t>
                </a:r>
              </a:p>
            </p:txBody>
          </p:sp>
        </p:grpSp>
      </p:grpSp>
      <p:grpSp>
        <p:nvGrpSpPr>
          <p:cNvPr id="32" name="Group 31">
            <a:extLst>
              <a:ext uri="{FF2B5EF4-FFF2-40B4-BE49-F238E27FC236}">
                <a16:creationId xmlns:a16="http://schemas.microsoft.com/office/drawing/2014/main" id="{1B40E175-1754-4786-B415-C94D653C7D62}"/>
              </a:ext>
            </a:extLst>
          </p:cNvPr>
          <p:cNvGrpSpPr/>
          <p:nvPr/>
        </p:nvGrpSpPr>
        <p:grpSpPr>
          <a:xfrm>
            <a:off x="2155567" y="5772681"/>
            <a:ext cx="1712356" cy="581687"/>
            <a:chOff x="264828" y="5880202"/>
            <a:chExt cx="1712356" cy="581687"/>
          </a:xfrm>
        </p:grpSpPr>
        <p:sp>
          <p:nvSpPr>
            <p:cNvPr id="47" name="Text Placeholder 1">
              <a:extLst>
                <a:ext uri="{FF2B5EF4-FFF2-40B4-BE49-F238E27FC236}">
                  <a16:creationId xmlns:a16="http://schemas.microsoft.com/office/drawing/2014/main" id="{466F7964-9CE8-4C8D-B8EB-B5E5D36BEE2B}"/>
                </a:ext>
              </a:extLst>
            </p:cNvPr>
            <p:cNvSpPr txBox="1">
              <a:spLocks/>
            </p:cNvSpPr>
            <p:nvPr/>
          </p:nvSpPr>
          <p:spPr bwMode="gray">
            <a:xfrm>
              <a:off x="374884" y="6331084"/>
              <a:ext cx="433451"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n=48</a:t>
              </a:r>
            </a:p>
          </p:txBody>
        </p:sp>
        <p:sp>
          <p:nvSpPr>
            <p:cNvPr id="58" name="TextBox 57">
              <a:extLst>
                <a:ext uri="{FF2B5EF4-FFF2-40B4-BE49-F238E27FC236}">
                  <a16:creationId xmlns:a16="http://schemas.microsoft.com/office/drawing/2014/main" id="{FB8C1817-64D0-4470-9CCE-690D10EB62DE}"/>
                </a:ext>
              </a:extLst>
            </p:cNvPr>
            <p:cNvSpPr txBox="1"/>
            <p:nvPr/>
          </p:nvSpPr>
          <p:spPr bwMode="gray">
            <a:xfrm>
              <a:off x="264828" y="5880202"/>
              <a:ext cx="1712356" cy="430887"/>
            </a:xfrm>
            <a:prstGeom prst="rect">
              <a:avLst/>
            </a:prstGeom>
            <a:noFill/>
          </p:spPr>
          <p:txBody>
            <a:bodyPr wrap="square">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lang="en-US" sz="1100" b="1">
                  <a:solidFill>
                    <a:srgbClr val="323E48"/>
                  </a:solidFill>
                  <a:latin typeface="Arial" panose="020B0604020202020204"/>
                </a:rPr>
                <a:t>CNA or patient care technician (PCT)</a:t>
              </a:r>
              <a:endParaRPr kumimoji="0" lang="en-US" sz="1100" b="1" u="none" strike="noStrike" kern="1200" cap="none" spc="0" normalizeH="0" baseline="0" noProof="0">
                <a:ln>
                  <a:noFill/>
                </a:ln>
                <a:solidFill>
                  <a:srgbClr val="323E48"/>
                </a:solidFill>
                <a:effectLst/>
                <a:uLnTx/>
                <a:uFillTx/>
                <a:latin typeface="Arial" panose="020B0604020202020204"/>
                <a:ea typeface="+mn-ea"/>
                <a:cs typeface="+mn-cs"/>
              </a:endParaRPr>
            </a:p>
          </p:txBody>
        </p:sp>
      </p:grpSp>
      <p:grpSp>
        <p:nvGrpSpPr>
          <p:cNvPr id="7" name="Group 6">
            <a:extLst>
              <a:ext uri="{FF2B5EF4-FFF2-40B4-BE49-F238E27FC236}">
                <a16:creationId xmlns:a16="http://schemas.microsoft.com/office/drawing/2014/main" id="{4600C889-8B8D-490F-BB76-4E1C09C3BC89}"/>
              </a:ext>
            </a:extLst>
          </p:cNvPr>
          <p:cNvGrpSpPr/>
          <p:nvPr/>
        </p:nvGrpSpPr>
        <p:grpSpPr>
          <a:xfrm>
            <a:off x="1989411" y="6525226"/>
            <a:ext cx="3970181" cy="2713511"/>
            <a:chOff x="-11557" y="6328146"/>
            <a:chExt cx="4088899" cy="2939161"/>
          </a:xfrm>
        </p:grpSpPr>
        <p:graphicFrame>
          <p:nvGraphicFramePr>
            <p:cNvPr id="28" name="Chart 27">
              <a:extLst>
                <a:ext uri="{FF2B5EF4-FFF2-40B4-BE49-F238E27FC236}">
                  <a16:creationId xmlns:a16="http://schemas.microsoft.com/office/drawing/2014/main" id="{FC1BAFC5-0562-4B24-A37C-77EB01938807}"/>
                </a:ext>
              </a:extLst>
            </p:cNvPr>
            <p:cNvGraphicFramePr/>
            <p:nvPr>
              <p:extLst>
                <p:ext uri="{D42A27DB-BD31-4B8C-83A1-F6EECF244321}">
                  <p14:modId xmlns:p14="http://schemas.microsoft.com/office/powerpoint/2010/main" val="2227089298"/>
                </p:ext>
              </p:extLst>
            </p:nvPr>
          </p:nvGraphicFramePr>
          <p:xfrm>
            <a:off x="371742" y="6509554"/>
            <a:ext cx="3156124" cy="2757753"/>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1">
              <a:extLst>
                <a:ext uri="{FF2B5EF4-FFF2-40B4-BE49-F238E27FC236}">
                  <a16:creationId xmlns:a16="http://schemas.microsoft.com/office/drawing/2014/main" id="{0A8B09A9-10FA-4766-BBD5-4BAA639CCD1D}"/>
                </a:ext>
              </a:extLst>
            </p:cNvPr>
            <p:cNvSpPr txBox="1"/>
            <p:nvPr/>
          </p:nvSpPr>
          <p:spPr bwMode="gray">
            <a:xfrm>
              <a:off x="1530149" y="6328146"/>
              <a:ext cx="909243" cy="300034"/>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Much more likely to leave</a:t>
              </a:r>
              <a:endParaRPr lang="en-US" sz="900" i="1"/>
            </a:p>
          </p:txBody>
        </p:sp>
        <p:sp>
          <p:nvSpPr>
            <p:cNvPr id="45" name="TextBox 44">
              <a:extLst>
                <a:ext uri="{FF2B5EF4-FFF2-40B4-BE49-F238E27FC236}">
                  <a16:creationId xmlns:a16="http://schemas.microsoft.com/office/drawing/2014/main" id="{8C7B9F4B-A484-47A2-A012-B91994D3E09F}"/>
                </a:ext>
              </a:extLst>
            </p:cNvPr>
            <p:cNvSpPr txBox="1"/>
            <p:nvPr/>
          </p:nvSpPr>
          <p:spPr bwMode="gray">
            <a:xfrm>
              <a:off x="458351" y="6838034"/>
              <a:ext cx="867667" cy="276999"/>
            </a:xfrm>
            <a:prstGeom prst="rect">
              <a:avLst/>
            </a:prstGeom>
            <a:noFill/>
          </p:spPr>
          <p:txBody>
            <a:bodyPr wrap="square" lIns="0" tIns="0" rIns="0" bIns="0" rtlCol="0">
              <a:spAutoFit/>
            </a:bodyPr>
            <a:lstStyle/>
            <a:p>
              <a:pPr>
                <a:spcBef>
                  <a:spcPts val="500"/>
                </a:spcBef>
                <a:buClr>
                  <a:schemeClr val="accent6"/>
                </a:buClr>
              </a:pPr>
              <a:r>
                <a:rPr lang="en-US" sz="900" b="0" i="1">
                  <a:effectLst/>
                  <a:latin typeface="Arial" panose="020B0604020202020204" pitchFamily="34" charset="0"/>
                </a:rPr>
                <a:t>Somewhat more likely to leave</a:t>
              </a:r>
              <a:endParaRPr lang="en-US" sz="900" i="1"/>
            </a:p>
          </p:txBody>
        </p:sp>
        <p:sp>
          <p:nvSpPr>
            <p:cNvPr id="49" name="TextBox 48">
              <a:extLst>
                <a:ext uri="{FF2B5EF4-FFF2-40B4-BE49-F238E27FC236}">
                  <a16:creationId xmlns:a16="http://schemas.microsoft.com/office/drawing/2014/main" id="{E4FF29B8-0186-4169-A3C8-3811AB846879}"/>
                </a:ext>
              </a:extLst>
            </p:cNvPr>
            <p:cNvSpPr txBox="1"/>
            <p:nvPr/>
          </p:nvSpPr>
          <p:spPr bwMode="gray">
            <a:xfrm>
              <a:off x="-11557" y="7906943"/>
              <a:ext cx="892294" cy="300034"/>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Much more likely to stay</a:t>
              </a:r>
              <a:endParaRPr lang="en-US" sz="900" i="1"/>
            </a:p>
          </p:txBody>
        </p:sp>
        <p:sp>
          <p:nvSpPr>
            <p:cNvPr id="50" name="TextBox 49">
              <a:extLst>
                <a:ext uri="{FF2B5EF4-FFF2-40B4-BE49-F238E27FC236}">
                  <a16:creationId xmlns:a16="http://schemas.microsoft.com/office/drawing/2014/main" id="{279DDEB5-ADD9-42D0-B1D9-20F78F5848F1}"/>
                </a:ext>
              </a:extLst>
            </p:cNvPr>
            <p:cNvSpPr txBox="1"/>
            <p:nvPr/>
          </p:nvSpPr>
          <p:spPr bwMode="gray">
            <a:xfrm>
              <a:off x="387021" y="8684658"/>
              <a:ext cx="892295" cy="276999"/>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Somewhat more likely to stay</a:t>
              </a:r>
              <a:endParaRPr lang="en-US" sz="900" i="1"/>
            </a:p>
          </p:txBody>
        </p:sp>
        <p:sp>
          <p:nvSpPr>
            <p:cNvPr id="55" name="TextBox 54">
              <a:extLst>
                <a:ext uri="{FF2B5EF4-FFF2-40B4-BE49-F238E27FC236}">
                  <a16:creationId xmlns:a16="http://schemas.microsoft.com/office/drawing/2014/main" id="{A3B23841-41FA-46A2-9F78-E4FC2D474BB9}"/>
                </a:ext>
              </a:extLst>
            </p:cNvPr>
            <p:cNvSpPr txBox="1"/>
            <p:nvPr/>
          </p:nvSpPr>
          <p:spPr bwMode="gray">
            <a:xfrm>
              <a:off x="3016613" y="7761011"/>
              <a:ext cx="1060729" cy="274321"/>
            </a:xfrm>
            <a:prstGeom prst="rect">
              <a:avLst/>
            </a:prstGeom>
            <a:noFill/>
          </p:spPr>
          <p:txBody>
            <a:bodyPr wrap="square" lIns="0" tIns="0" rIns="0" bIns="0" rtlCol="0">
              <a:spAutoFit/>
            </a:bodyPr>
            <a:lstStyle/>
            <a:p>
              <a:pPr>
                <a:spcBef>
                  <a:spcPts val="500"/>
                </a:spcBef>
                <a:buClr>
                  <a:schemeClr val="accent6"/>
                </a:buClr>
              </a:pPr>
              <a:r>
                <a:rPr lang="en-US" sz="900" i="1">
                  <a:latin typeface="Arial" panose="020B0604020202020204" pitchFamily="34" charset="0"/>
                </a:rPr>
                <a:t>Hasn't impacted my career plans</a:t>
              </a:r>
            </a:p>
          </p:txBody>
        </p:sp>
      </p:grpSp>
      <p:grpSp>
        <p:nvGrpSpPr>
          <p:cNvPr id="40" name="Group 39">
            <a:extLst>
              <a:ext uri="{FF2B5EF4-FFF2-40B4-BE49-F238E27FC236}">
                <a16:creationId xmlns:a16="http://schemas.microsoft.com/office/drawing/2014/main" id="{6DFCDE87-AFA5-43CE-93EA-1C244CB092D9}"/>
              </a:ext>
            </a:extLst>
          </p:cNvPr>
          <p:cNvGrpSpPr/>
          <p:nvPr/>
        </p:nvGrpSpPr>
        <p:grpSpPr>
          <a:xfrm>
            <a:off x="844021" y="2377552"/>
            <a:ext cx="570815" cy="402569"/>
            <a:chOff x="918800" y="5895609"/>
            <a:chExt cx="570815" cy="402569"/>
          </a:xfrm>
        </p:grpSpPr>
        <p:sp>
          <p:nvSpPr>
            <p:cNvPr id="41" name="Text Placeholder 1">
              <a:extLst>
                <a:ext uri="{FF2B5EF4-FFF2-40B4-BE49-F238E27FC236}">
                  <a16:creationId xmlns:a16="http://schemas.microsoft.com/office/drawing/2014/main" id="{28EBEA81-7580-4D0C-9396-1751246BEB7B}"/>
                </a:ext>
              </a:extLst>
            </p:cNvPr>
            <p:cNvSpPr txBox="1">
              <a:spLocks/>
            </p:cNvSpPr>
            <p:nvPr/>
          </p:nvSpPr>
          <p:spPr bwMode="gray">
            <a:xfrm>
              <a:off x="1011148" y="6167373"/>
              <a:ext cx="478467"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n=123</a:t>
              </a:r>
            </a:p>
          </p:txBody>
        </p:sp>
        <p:sp>
          <p:nvSpPr>
            <p:cNvPr id="59" name="TextBox 58">
              <a:extLst>
                <a:ext uri="{FF2B5EF4-FFF2-40B4-BE49-F238E27FC236}">
                  <a16:creationId xmlns:a16="http://schemas.microsoft.com/office/drawing/2014/main" id="{E176A4E2-1F7B-4799-A484-2465C8881E94}"/>
                </a:ext>
              </a:extLst>
            </p:cNvPr>
            <p:cNvSpPr txBox="1"/>
            <p:nvPr/>
          </p:nvSpPr>
          <p:spPr bwMode="gray">
            <a:xfrm>
              <a:off x="918800" y="5895609"/>
              <a:ext cx="570815" cy="261610"/>
            </a:xfrm>
            <a:prstGeom prst="rect">
              <a:avLst/>
            </a:prstGeom>
            <a:noFill/>
          </p:spPr>
          <p:txBody>
            <a:bodyPr wrap="square">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323E48"/>
                  </a:solidFill>
                  <a:effectLst/>
                  <a:uLnTx/>
                  <a:uFillTx/>
                  <a:latin typeface="Arial" panose="020B0604020202020204"/>
                  <a:ea typeface="+mn-ea"/>
                  <a:cs typeface="+mn-cs"/>
                </a:rPr>
                <a:t>MA</a:t>
              </a:r>
            </a:p>
          </p:txBody>
        </p:sp>
      </p:grpSp>
    </p:spTree>
    <p:extLst>
      <p:ext uri="{BB962C8B-B14F-4D97-AF65-F5344CB8AC3E}">
        <p14:creationId xmlns:p14="http://schemas.microsoft.com/office/powerpoint/2010/main" val="142837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6B635-6664-4D07-87CC-020B39984945}"/>
              </a:ext>
            </a:extLst>
          </p:cNvPr>
          <p:cNvSpPr>
            <a:spLocks noGrp="1"/>
          </p:cNvSpPr>
          <p:nvPr>
            <p:ph type="body" sz="quarter" idx="27"/>
          </p:nvPr>
        </p:nvSpPr>
        <p:spPr>
          <a:xfrm>
            <a:off x="5583428" y="9475044"/>
            <a:ext cx="1947672" cy="76944"/>
          </a:xfrm>
        </p:spPr>
        <p:txBody>
          <a:bodyPr/>
          <a:lstStyle/>
          <a:p>
            <a:r>
              <a:rPr lang="en-US" dirty="0"/>
              <a:t>Source: Advisory Board 2022 Clinician Survey and analysis.</a:t>
            </a:r>
          </a:p>
        </p:txBody>
      </p:sp>
      <p:sp>
        <p:nvSpPr>
          <p:cNvPr id="3" name="Text Placeholder 2">
            <a:extLst>
              <a:ext uri="{FF2B5EF4-FFF2-40B4-BE49-F238E27FC236}">
                <a16:creationId xmlns:a16="http://schemas.microsoft.com/office/drawing/2014/main" id="{F7D92E30-9138-4570-9F42-44B37F5FF382}"/>
              </a:ext>
            </a:extLst>
          </p:cNvPr>
          <p:cNvSpPr>
            <a:spLocks noGrp="1"/>
          </p:cNvSpPr>
          <p:nvPr>
            <p:ph type="body" sz="quarter" idx="28"/>
          </p:nvPr>
        </p:nvSpPr>
        <p:spPr/>
        <p:txBody>
          <a:bodyPr/>
          <a:lstStyle/>
          <a:p>
            <a:endParaRPr lang="en-US"/>
          </a:p>
        </p:txBody>
      </p:sp>
      <p:sp>
        <p:nvSpPr>
          <p:cNvPr id="4" name="Footer Placeholder 3">
            <a:extLst>
              <a:ext uri="{FF2B5EF4-FFF2-40B4-BE49-F238E27FC236}">
                <a16:creationId xmlns:a16="http://schemas.microsoft.com/office/drawing/2014/main" id="{0ADE4634-CA82-494E-B9EB-24DBF5606770}"/>
              </a:ext>
            </a:extLst>
          </p:cNvPr>
          <p:cNvSpPr>
            <a:spLocks noGrp="1"/>
          </p:cNvSpPr>
          <p:nvPr>
            <p:ph type="ftr" sz="quarter" idx="3"/>
          </p:nvPr>
        </p:nvSpPr>
        <p:spPr/>
        <p:txBody>
          <a:bodyPr/>
          <a:lstStyle/>
          <a:p>
            <a:r>
              <a:rPr lang="en-US"/>
              <a:t>2022 Clinician Survey Data Book</a:t>
            </a:r>
          </a:p>
        </p:txBody>
      </p:sp>
      <p:sp>
        <p:nvSpPr>
          <p:cNvPr id="6" name="Title 1">
            <a:extLst>
              <a:ext uri="{FF2B5EF4-FFF2-40B4-BE49-F238E27FC236}">
                <a16:creationId xmlns:a16="http://schemas.microsoft.com/office/drawing/2014/main" id="{1736D5B9-717E-4692-BF4C-5450A9D76944}"/>
              </a:ext>
            </a:extLst>
          </p:cNvPr>
          <p:cNvSpPr txBox="1">
            <a:spLocks/>
          </p:cNvSpPr>
          <p:nvPr/>
        </p:nvSpPr>
        <p:spPr>
          <a:xfrm>
            <a:off x="927099" y="877585"/>
            <a:ext cx="6245225" cy="346249"/>
          </a:xfrm>
          <a:prstGeom prst="rect">
            <a:avLst/>
          </a:prstGeom>
        </p:spPr>
        <p:txBody>
          <a:bodyPr/>
          <a:lstStyle>
            <a:lvl1pPr algn="l" defTabSz="1018879" rtl="0" eaLnBrk="1" latinLnBrk="0" hangingPunct="1">
              <a:lnSpc>
                <a:spcPct val="90000"/>
              </a:lnSpc>
              <a:spcBef>
                <a:spcPct val="0"/>
              </a:spcBef>
              <a:buNone/>
              <a:defRPr sz="2500" b="0" kern="1200">
                <a:solidFill>
                  <a:schemeClr val="accent5"/>
                </a:solidFill>
                <a:latin typeface="+mj-lt"/>
                <a:ea typeface="+mj-ea"/>
                <a:cs typeface="+mj-cs"/>
              </a:defRPr>
            </a:lvl1pPr>
          </a:lstStyle>
          <a:p>
            <a:r>
              <a:rPr lang="en-US"/>
              <a:t>Survey limitations</a:t>
            </a:r>
          </a:p>
        </p:txBody>
      </p:sp>
      <p:grpSp>
        <p:nvGrpSpPr>
          <p:cNvPr id="9" name="Group 8">
            <a:extLst>
              <a:ext uri="{FF2B5EF4-FFF2-40B4-BE49-F238E27FC236}">
                <a16:creationId xmlns:a16="http://schemas.microsoft.com/office/drawing/2014/main" id="{6DB1D113-0FC1-41E5-95BF-8F3D98671B30}"/>
              </a:ext>
            </a:extLst>
          </p:cNvPr>
          <p:cNvGrpSpPr/>
          <p:nvPr/>
        </p:nvGrpSpPr>
        <p:grpSpPr>
          <a:xfrm>
            <a:off x="0" y="1464152"/>
            <a:ext cx="7772400" cy="680272"/>
            <a:chOff x="0" y="1464152"/>
            <a:chExt cx="7772400" cy="680272"/>
          </a:xfrm>
        </p:grpSpPr>
        <p:sp>
          <p:nvSpPr>
            <p:cNvPr id="5" name="Rectangle 4">
              <a:extLst>
                <a:ext uri="{FF2B5EF4-FFF2-40B4-BE49-F238E27FC236}">
                  <a16:creationId xmlns:a16="http://schemas.microsoft.com/office/drawing/2014/main" id="{ECC93EDD-1C3C-44BF-97F1-0DDCB4F3996E}"/>
                </a:ext>
              </a:extLst>
            </p:cNvPr>
            <p:cNvSpPr/>
            <p:nvPr/>
          </p:nvSpPr>
          <p:spPr bwMode="gray">
            <a:xfrm>
              <a:off x="0" y="1464152"/>
              <a:ext cx="7772400" cy="680272"/>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7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ED8F3BFA-2727-48D6-B33C-23C2BBBF3353}"/>
                </a:ext>
              </a:extLst>
            </p:cNvPr>
            <p:cNvSpPr txBox="1"/>
            <p:nvPr/>
          </p:nvSpPr>
          <p:spPr bwMode="gray">
            <a:xfrm>
              <a:off x="596144" y="1550373"/>
              <a:ext cx="6580112" cy="507831"/>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500"/>
                </a:spcBef>
                <a:spcAft>
                  <a:spcPts val="0"/>
                </a:spcAft>
                <a:buClr>
                  <a:srgbClr val="CE0E2D"/>
                </a:buClr>
                <a:buSzTx/>
                <a:buFontTx/>
                <a:buNone/>
                <a:tabLst/>
                <a:defRPr/>
              </a:pPr>
              <a:r>
                <a:rPr kumimoji="0" lang="en-US" sz="1100" b="1" i="0" u="none" strike="noStrike" kern="1200" cap="none" spc="0" normalizeH="0" baseline="0" noProof="0">
                  <a:ln>
                    <a:noFill/>
                  </a:ln>
                  <a:solidFill>
                    <a:srgbClr val="323E48"/>
                  </a:solidFill>
                  <a:effectLst/>
                  <a:uLnTx/>
                  <a:uFillTx/>
                  <a:latin typeface="Arial" panose="020B0604020202020204"/>
                  <a:ea typeface="+mn-ea"/>
                  <a:cs typeface="+mn-cs"/>
                </a:rPr>
                <a:t>The survey was sent to over 9,000 clinical and workforce leaders—including CNOs, CMOs, CHROs, and VPs—who were asked to distribute it to their frontline staff. While this method gave way to a large number of respondents and diversity of clinicians, there are some potential limitations.</a:t>
              </a:r>
            </a:p>
          </p:txBody>
        </p:sp>
      </p:grpSp>
      <p:sp>
        <p:nvSpPr>
          <p:cNvPr id="8" name="TextBox 7">
            <a:extLst>
              <a:ext uri="{FF2B5EF4-FFF2-40B4-BE49-F238E27FC236}">
                <a16:creationId xmlns:a16="http://schemas.microsoft.com/office/drawing/2014/main" id="{F4B30243-FD1E-46F5-9C62-E46D8B703FDD}"/>
              </a:ext>
            </a:extLst>
          </p:cNvPr>
          <p:cNvSpPr txBox="1"/>
          <p:nvPr/>
        </p:nvSpPr>
        <p:spPr bwMode="gray">
          <a:xfrm>
            <a:off x="915503" y="6265574"/>
            <a:ext cx="6108198" cy="379271"/>
          </a:xfrm>
          <a:prstGeom prst="rect">
            <a:avLst/>
          </a:prstGeom>
          <a:noFill/>
        </p:spPr>
        <p:txBody>
          <a:bodyPr wrap="square" lIns="0" tIns="0" rIns="0" bIns="0" rtlCol="0">
            <a:spAutoFit/>
          </a:bodyPr>
          <a:lstStyle/>
          <a:p>
            <a:pPr marL="0" marR="0" lvl="0" indent="0" algn="l" defTabSz="1018879" rtl="0" eaLnBrk="1" fontAlgn="auto" latinLnBrk="0" hangingPunct="1">
              <a:lnSpc>
                <a:spcPct val="130000"/>
              </a:lnSpc>
              <a:spcBef>
                <a:spcPts val="500"/>
              </a:spcBef>
              <a:spcAft>
                <a:spcPts val="0"/>
              </a:spcAft>
              <a:buClr>
                <a:srgbClr val="CE0E2D"/>
              </a:buClr>
              <a:buSzTx/>
              <a:buFontTx/>
              <a:buNone/>
              <a:tabLst/>
              <a:defRPr/>
            </a:pPr>
            <a:r>
              <a:rPr lang="en-US" sz="1000">
                <a:solidFill>
                  <a:srgbClr val="323E48"/>
                </a:solidFill>
                <a:latin typeface="Arial" panose="020B0604020202020204"/>
              </a:rPr>
              <a:t>Despite these limitations, the survey responses represent a diverse group of clinicians from facilities across the US and provide rich insight into clinicians’ thoughts and behaviors related to their career.</a:t>
            </a:r>
          </a:p>
        </p:txBody>
      </p:sp>
      <p:sp>
        <p:nvSpPr>
          <p:cNvPr id="14" name="TextBox 13">
            <a:extLst>
              <a:ext uri="{FF2B5EF4-FFF2-40B4-BE49-F238E27FC236}">
                <a16:creationId xmlns:a16="http://schemas.microsoft.com/office/drawing/2014/main" id="{8A8E0DF6-47F1-4759-8A96-21A06F06AA34}"/>
              </a:ext>
            </a:extLst>
          </p:cNvPr>
          <p:cNvSpPr txBox="1"/>
          <p:nvPr/>
        </p:nvSpPr>
        <p:spPr bwMode="gray">
          <a:xfrm>
            <a:off x="443900" y="2377141"/>
            <a:ext cx="65" cy="246221"/>
          </a:xfrm>
          <a:prstGeom prst="rect">
            <a:avLst/>
          </a:prstGeom>
        </p:spPr>
        <p:txBody>
          <a:bodyPr vert="horz" wrap="none" lIns="0" tIns="0" rIns="0" bIns="0" rtlCol="0">
            <a:spAutoFit/>
          </a:bodyPr>
          <a:lstStyle/>
          <a:p>
            <a:pPr>
              <a:spcBef>
                <a:spcPts val="600"/>
              </a:spcBef>
              <a:buClr>
                <a:schemeClr val="accent6"/>
              </a:buClr>
            </a:pPr>
            <a:endParaRPr lang="en-US" sz="1600" b="1"/>
          </a:p>
        </p:txBody>
      </p:sp>
      <p:grpSp>
        <p:nvGrpSpPr>
          <p:cNvPr id="10" name="Group 9">
            <a:extLst>
              <a:ext uri="{FF2B5EF4-FFF2-40B4-BE49-F238E27FC236}">
                <a16:creationId xmlns:a16="http://schemas.microsoft.com/office/drawing/2014/main" id="{E5B82669-1C9B-4F34-9543-B5868906EE05}"/>
              </a:ext>
            </a:extLst>
          </p:cNvPr>
          <p:cNvGrpSpPr/>
          <p:nvPr/>
        </p:nvGrpSpPr>
        <p:grpSpPr>
          <a:xfrm>
            <a:off x="443901" y="2445397"/>
            <a:ext cx="6579800" cy="3519204"/>
            <a:chOff x="443901" y="2507561"/>
            <a:chExt cx="6579800" cy="3519204"/>
          </a:xfrm>
        </p:grpSpPr>
        <p:grpSp>
          <p:nvGrpSpPr>
            <p:cNvPr id="25" name="Group 24">
              <a:extLst>
                <a:ext uri="{FF2B5EF4-FFF2-40B4-BE49-F238E27FC236}">
                  <a16:creationId xmlns:a16="http://schemas.microsoft.com/office/drawing/2014/main" id="{A6971EB7-4DC0-4F5E-9FF6-85B4BD125C75}"/>
                </a:ext>
              </a:extLst>
            </p:cNvPr>
            <p:cNvGrpSpPr/>
            <p:nvPr/>
          </p:nvGrpSpPr>
          <p:grpSpPr>
            <a:xfrm>
              <a:off x="443901" y="2915647"/>
              <a:ext cx="6579800" cy="3111118"/>
              <a:chOff x="443901" y="2921738"/>
              <a:chExt cx="6579800" cy="3111118"/>
            </a:xfrm>
          </p:grpSpPr>
          <p:sp>
            <p:nvSpPr>
              <p:cNvPr id="21" name="TextBox 20">
                <a:extLst>
                  <a:ext uri="{FF2B5EF4-FFF2-40B4-BE49-F238E27FC236}">
                    <a16:creationId xmlns:a16="http://schemas.microsoft.com/office/drawing/2014/main" id="{4F3CDF67-D851-4765-A232-5B1C535D433E}"/>
                  </a:ext>
                </a:extLst>
              </p:cNvPr>
              <p:cNvSpPr txBox="1"/>
              <p:nvPr/>
            </p:nvSpPr>
            <p:spPr bwMode="gray">
              <a:xfrm>
                <a:off x="1470440" y="3044849"/>
                <a:ext cx="5553261" cy="461665"/>
              </a:xfrm>
              <a:prstGeom prst="rect">
                <a:avLst/>
              </a:prstGeom>
            </p:spPr>
            <p:txBody>
              <a:bodyPr vert="horz" wrap="square" lIns="0" tIns="0" rIns="0" bIns="0" rtlCol="0">
                <a:spAutoFit/>
              </a:bodyPr>
              <a:lstStyle/>
              <a:p>
                <a:pPr>
                  <a:spcBef>
                    <a:spcPts val="600"/>
                  </a:spcBef>
                  <a:buClr>
                    <a:schemeClr val="accent6"/>
                  </a:buClr>
                </a:pPr>
                <a:r>
                  <a:rPr lang="en-US" sz="1000" b="1">
                    <a:solidFill>
                      <a:srgbClr val="323E48"/>
                    </a:solidFill>
                    <a:latin typeface="Arial" panose="020B0604020202020204" pitchFamily="34" charset="0"/>
                  </a:rPr>
                  <a:t>Survey dissemination</a:t>
                </a:r>
                <a:r>
                  <a:rPr lang="en-US" sz="1000">
                    <a:solidFill>
                      <a:srgbClr val="323E48"/>
                    </a:solidFill>
                    <a:latin typeface="Arial" panose="020B0604020202020204" pitchFamily="34" charset="0"/>
                  </a:rPr>
                  <a:t>: because the survey was voluntary both for leaders to send and for respondents to answer, certain organizations may make up a disproportionate percentage of clinician responses </a:t>
                </a:r>
                <a:endParaRPr lang="en-US" sz="1000" b="0" i="0" u="none" strike="noStrike">
                  <a:solidFill>
                    <a:srgbClr val="323E48"/>
                  </a:solidFill>
                  <a:effectLst/>
                  <a:latin typeface="Arial" panose="020B0604020202020204" pitchFamily="34" charset="0"/>
                </a:endParaRPr>
              </a:p>
            </p:txBody>
          </p:sp>
          <p:sp>
            <p:nvSpPr>
              <p:cNvPr id="22" name="TextBox 21">
                <a:extLst>
                  <a:ext uri="{FF2B5EF4-FFF2-40B4-BE49-F238E27FC236}">
                    <a16:creationId xmlns:a16="http://schemas.microsoft.com/office/drawing/2014/main" id="{887CF2A2-EBFF-4BDC-94B3-FA4C895F35CD}"/>
                  </a:ext>
                </a:extLst>
              </p:cNvPr>
              <p:cNvSpPr txBox="1"/>
              <p:nvPr/>
            </p:nvSpPr>
            <p:spPr bwMode="gray">
              <a:xfrm>
                <a:off x="443901" y="2921738"/>
                <a:ext cx="745778" cy="553998"/>
              </a:xfrm>
              <a:prstGeom prst="rect">
                <a:avLst/>
              </a:prstGeom>
            </p:spPr>
            <p:txBody>
              <a:bodyPr vert="horz" wrap="square" lIns="0" tIns="0" rIns="0" bIns="0" rtlCol="0">
                <a:spAutoFit/>
              </a:bodyPr>
              <a:lstStyle/>
              <a:p>
                <a:pPr algn="r">
                  <a:spcBef>
                    <a:spcPts val="600"/>
                  </a:spcBef>
                  <a:buClr>
                    <a:schemeClr val="accent6"/>
                  </a:buClr>
                </a:pPr>
                <a:r>
                  <a:rPr lang="en-US" sz="3500">
                    <a:solidFill>
                      <a:schemeClr val="accent6"/>
                    </a:solidFill>
                    <a:latin typeface="+mj-lt"/>
                  </a:rPr>
                  <a:t>1</a:t>
                </a:r>
              </a:p>
            </p:txBody>
          </p:sp>
          <p:grpSp>
            <p:nvGrpSpPr>
              <p:cNvPr id="11" name="Group 10">
                <a:extLst>
                  <a:ext uri="{FF2B5EF4-FFF2-40B4-BE49-F238E27FC236}">
                    <a16:creationId xmlns:a16="http://schemas.microsoft.com/office/drawing/2014/main" id="{1A51424F-0912-44FE-81AD-ACF3B643EA97}"/>
                  </a:ext>
                </a:extLst>
              </p:cNvPr>
              <p:cNvGrpSpPr/>
              <p:nvPr/>
            </p:nvGrpSpPr>
            <p:grpSpPr>
              <a:xfrm>
                <a:off x="443901" y="3774112"/>
                <a:ext cx="6579799" cy="553998"/>
                <a:chOff x="2372810" y="1872384"/>
                <a:chExt cx="7488814" cy="553998"/>
              </a:xfrm>
            </p:grpSpPr>
            <p:sp>
              <p:nvSpPr>
                <p:cNvPr id="19" name="TextBox 18">
                  <a:extLst>
                    <a:ext uri="{FF2B5EF4-FFF2-40B4-BE49-F238E27FC236}">
                      <a16:creationId xmlns:a16="http://schemas.microsoft.com/office/drawing/2014/main" id="{12F4FBBD-D063-4855-BD14-1DFF61160261}"/>
                    </a:ext>
                  </a:extLst>
                </p:cNvPr>
                <p:cNvSpPr txBox="1"/>
                <p:nvPr/>
              </p:nvSpPr>
              <p:spPr bwMode="gray">
                <a:xfrm>
                  <a:off x="3541167" y="2072439"/>
                  <a:ext cx="6320457" cy="153888"/>
                </a:xfrm>
                <a:prstGeom prst="rect">
                  <a:avLst/>
                </a:prstGeom>
              </p:spPr>
              <p:txBody>
                <a:bodyPr vert="horz" wrap="square" lIns="0" tIns="0" rIns="0" bIns="0" rtlCol="0">
                  <a:spAutoFit/>
                </a:bodyPr>
                <a:lstStyle/>
                <a:p>
                  <a:pPr>
                    <a:spcBef>
                      <a:spcPts val="600"/>
                    </a:spcBef>
                    <a:buClr>
                      <a:schemeClr val="accent6"/>
                    </a:buClr>
                  </a:pPr>
                  <a:r>
                    <a:rPr lang="en-US" sz="1000" b="1" i="0" u="none" strike="noStrike">
                      <a:solidFill>
                        <a:srgbClr val="323E48"/>
                      </a:solidFill>
                      <a:effectLst/>
                      <a:latin typeface="Arial" panose="020B0604020202020204" pitchFamily="34" charset="0"/>
                    </a:rPr>
                    <a:t>Respondent bias</a:t>
                  </a:r>
                  <a:r>
                    <a:rPr lang="en-US" sz="1000" b="0" i="0" u="none" strike="noStrike">
                      <a:solidFill>
                        <a:srgbClr val="323E48"/>
                      </a:solidFill>
                      <a:effectLst/>
                      <a:latin typeface="Arial" panose="020B0604020202020204" pitchFamily="34" charset="0"/>
                    </a:rPr>
                    <a:t>: </a:t>
                  </a:r>
                  <a:r>
                    <a:rPr lang="en-US" sz="1000">
                      <a:solidFill>
                        <a:srgbClr val="323E48"/>
                      </a:solidFill>
                      <a:latin typeface="Arial" panose="020B0604020202020204" pitchFamily="34" charset="0"/>
                    </a:rPr>
                    <a:t>clinicians with strong opinions may have been more likely to fill out the survey</a:t>
                  </a:r>
                  <a:endParaRPr lang="en-US" sz="1000" b="0" i="0" u="none" strike="noStrike">
                    <a:solidFill>
                      <a:srgbClr val="323E48"/>
                    </a:solidFill>
                    <a:effectLst/>
                    <a:latin typeface="Arial" panose="020B0604020202020204" pitchFamily="34" charset="0"/>
                  </a:endParaRPr>
                </a:p>
              </p:txBody>
            </p:sp>
            <p:sp>
              <p:nvSpPr>
                <p:cNvPr id="20" name="TextBox 19">
                  <a:extLst>
                    <a:ext uri="{FF2B5EF4-FFF2-40B4-BE49-F238E27FC236}">
                      <a16:creationId xmlns:a16="http://schemas.microsoft.com/office/drawing/2014/main" id="{592BC828-8637-446F-9316-C00A7D9EA161}"/>
                    </a:ext>
                  </a:extLst>
                </p:cNvPr>
                <p:cNvSpPr txBox="1"/>
                <p:nvPr/>
              </p:nvSpPr>
              <p:spPr bwMode="gray">
                <a:xfrm>
                  <a:off x="2372810" y="1872384"/>
                  <a:ext cx="848809" cy="553998"/>
                </a:xfrm>
                <a:prstGeom prst="rect">
                  <a:avLst/>
                </a:prstGeom>
              </p:spPr>
              <p:txBody>
                <a:bodyPr vert="horz" wrap="square" lIns="0" tIns="0" rIns="0" bIns="0" rtlCol="0">
                  <a:spAutoFit/>
                </a:bodyPr>
                <a:lstStyle/>
                <a:p>
                  <a:pPr algn="r">
                    <a:spcBef>
                      <a:spcPts val="600"/>
                    </a:spcBef>
                    <a:buClr>
                      <a:schemeClr val="accent6"/>
                    </a:buClr>
                  </a:pPr>
                  <a:r>
                    <a:rPr lang="en-US" sz="3500">
                      <a:solidFill>
                        <a:schemeClr val="accent6"/>
                      </a:solidFill>
                      <a:latin typeface="+mj-lt"/>
                    </a:rPr>
                    <a:t>2</a:t>
                  </a:r>
                </a:p>
              </p:txBody>
            </p:sp>
          </p:grpSp>
          <p:grpSp>
            <p:nvGrpSpPr>
              <p:cNvPr id="12" name="Group 11">
                <a:extLst>
                  <a:ext uri="{FF2B5EF4-FFF2-40B4-BE49-F238E27FC236}">
                    <a16:creationId xmlns:a16="http://schemas.microsoft.com/office/drawing/2014/main" id="{5465C1C8-E42B-4512-90A0-038805653CB7}"/>
                  </a:ext>
                </a:extLst>
              </p:cNvPr>
              <p:cNvGrpSpPr/>
              <p:nvPr/>
            </p:nvGrpSpPr>
            <p:grpSpPr>
              <a:xfrm>
                <a:off x="443901" y="4626486"/>
                <a:ext cx="6579799" cy="553998"/>
                <a:chOff x="2372810" y="1872384"/>
                <a:chExt cx="7488814" cy="553998"/>
              </a:xfrm>
            </p:grpSpPr>
            <p:sp>
              <p:nvSpPr>
                <p:cNvPr id="17" name="TextBox 16">
                  <a:extLst>
                    <a:ext uri="{FF2B5EF4-FFF2-40B4-BE49-F238E27FC236}">
                      <a16:creationId xmlns:a16="http://schemas.microsoft.com/office/drawing/2014/main" id="{64BAB881-6CBF-41E0-AEBD-D83D31A5B4A6}"/>
                    </a:ext>
                  </a:extLst>
                </p:cNvPr>
                <p:cNvSpPr txBox="1"/>
                <p:nvPr/>
              </p:nvSpPr>
              <p:spPr bwMode="gray">
                <a:xfrm>
                  <a:off x="3541167" y="1995495"/>
                  <a:ext cx="6320457" cy="307777"/>
                </a:xfrm>
                <a:prstGeom prst="rect">
                  <a:avLst/>
                </a:prstGeom>
              </p:spPr>
              <p:txBody>
                <a:bodyPr vert="horz" wrap="square" lIns="0" tIns="0" rIns="0" bIns="0" rtlCol="0">
                  <a:spAutoFit/>
                </a:bodyPr>
                <a:lstStyle/>
                <a:p>
                  <a:pPr>
                    <a:spcBef>
                      <a:spcPts val="600"/>
                    </a:spcBef>
                    <a:buClr>
                      <a:schemeClr val="accent6"/>
                    </a:buClr>
                  </a:pPr>
                  <a:r>
                    <a:rPr lang="en-US" sz="1000" b="1" dirty="0">
                      <a:solidFill>
                        <a:srgbClr val="323E48"/>
                      </a:solidFill>
                      <a:latin typeface="Arial" panose="020B0604020202020204" pitchFamily="34" charset="0"/>
                    </a:rPr>
                    <a:t>Confidentiality fears</a:t>
                  </a:r>
                  <a:r>
                    <a:rPr lang="en-US" sz="1000" dirty="0">
                      <a:solidFill>
                        <a:srgbClr val="323E48"/>
                      </a:solidFill>
                      <a:latin typeface="Arial" panose="020B0604020202020204" pitchFamily="34" charset="0"/>
                    </a:rPr>
                    <a:t>: responses may be more positive due to concerns that employers would see the data</a:t>
                  </a:r>
                  <a:endParaRPr lang="en-US" sz="1000" dirty="0"/>
                </a:p>
              </p:txBody>
            </p:sp>
            <p:sp>
              <p:nvSpPr>
                <p:cNvPr id="18" name="TextBox 17">
                  <a:extLst>
                    <a:ext uri="{FF2B5EF4-FFF2-40B4-BE49-F238E27FC236}">
                      <a16:creationId xmlns:a16="http://schemas.microsoft.com/office/drawing/2014/main" id="{11090509-3B92-46A5-A93A-69B6F623017C}"/>
                    </a:ext>
                  </a:extLst>
                </p:cNvPr>
                <p:cNvSpPr txBox="1"/>
                <p:nvPr/>
              </p:nvSpPr>
              <p:spPr bwMode="gray">
                <a:xfrm>
                  <a:off x="2372810" y="1872384"/>
                  <a:ext cx="848809" cy="553998"/>
                </a:xfrm>
                <a:prstGeom prst="rect">
                  <a:avLst/>
                </a:prstGeom>
              </p:spPr>
              <p:txBody>
                <a:bodyPr vert="horz" wrap="square" lIns="0" tIns="0" rIns="0" bIns="0" rtlCol="0">
                  <a:spAutoFit/>
                </a:bodyPr>
                <a:lstStyle/>
                <a:p>
                  <a:pPr algn="r">
                    <a:spcBef>
                      <a:spcPts val="600"/>
                    </a:spcBef>
                    <a:buClr>
                      <a:schemeClr val="accent6"/>
                    </a:buClr>
                  </a:pPr>
                  <a:r>
                    <a:rPr lang="en-US" sz="3500">
                      <a:solidFill>
                        <a:schemeClr val="accent6"/>
                      </a:solidFill>
                      <a:latin typeface="+mj-lt"/>
                    </a:rPr>
                    <a:t>3</a:t>
                  </a:r>
                </a:p>
              </p:txBody>
            </p:sp>
          </p:grpSp>
          <p:grpSp>
            <p:nvGrpSpPr>
              <p:cNvPr id="13" name="Group 12">
                <a:extLst>
                  <a:ext uri="{FF2B5EF4-FFF2-40B4-BE49-F238E27FC236}">
                    <a16:creationId xmlns:a16="http://schemas.microsoft.com/office/drawing/2014/main" id="{FC85DEE7-6DD0-47E7-A0C8-0342E59C9A64}"/>
                  </a:ext>
                </a:extLst>
              </p:cNvPr>
              <p:cNvGrpSpPr/>
              <p:nvPr/>
            </p:nvGrpSpPr>
            <p:grpSpPr>
              <a:xfrm>
                <a:off x="443901" y="5478858"/>
                <a:ext cx="6579800" cy="553998"/>
                <a:chOff x="2372810" y="1872384"/>
                <a:chExt cx="7488815" cy="553998"/>
              </a:xfrm>
            </p:grpSpPr>
            <p:sp>
              <p:nvSpPr>
                <p:cNvPr id="15" name="TextBox 14">
                  <a:extLst>
                    <a:ext uri="{FF2B5EF4-FFF2-40B4-BE49-F238E27FC236}">
                      <a16:creationId xmlns:a16="http://schemas.microsoft.com/office/drawing/2014/main" id="{F4AA23F5-2338-48A8-BE15-B70A9D4122E4}"/>
                    </a:ext>
                  </a:extLst>
                </p:cNvPr>
                <p:cNvSpPr txBox="1"/>
                <p:nvPr/>
              </p:nvSpPr>
              <p:spPr bwMode="gray">
                <a:xfrm>
                  <a:off x="3541168" y="1995495"/>
                  <a:ext cx="6320457" cy="307777"/>
                </a:xfrm>
                <a:prstGeom prst="rect">
                  <a:avLst/>
                </a:prstGeom>
              </p:spPr>
              <p:txBody>
                <a:bodyPr vert="horz" wrap="square" lIns="0" tIns="0" rIns="0" bIns="0" rtlCol="0">
                  <a:spAutoFit/>
                </a:bodyPr>
                <a:lstStyle/>
                <a:p>
                  <a:pPr>
                    <a:spcBef>
                      <a:spcPts val="600"/>
                    </a:spcBef>
                    <a:buClr>
                      <a:schemeClr val="accent6"/>
                    </a:buClr>
                  </a:pPr>
                  <a:r>
                    <a:rPr lang="en-US" sz="1000" b="1" i="0" u="none" strike="noStrike">
                      <a:solidFill>
                        <a:srgbClr val="323E48"/>
                      </a:solidFill>
                      <a:effectLst/>
                      <a:latin typeface="Arial" panose="020B0604020202020204" pitchFamily="34" charset="0"/>
                    </a:rPr>
                    <a:t>Data cuts</a:t>
                  </a:r>
                  <a:r>
                    <a:rPr lang="en-US" sz="1000" b="0" i="0" u="none" strike="noStrike">
                      <a:solidFill>
                        <a:srgbClr val="323E48"/>
                      </a:solidFill>
                      <a:effectLst/>
                      <a:latin typeface="Arial" panose="020B0604020202020204" pitchFamily="34" charset="0"/>
                    </a:rPr>
                    <a:t>: small n size for certain questions prevented full analysis of all questions and potential data cuts</a:t>
                  </a:r>
                  <a:endParaRPr lang="en-US" sz="1000"/>
                </a:p>
              </p:txBody>
            </p:sp>
            <p:sp>
              <p:nvSpPr>
                <p:cNvPr id="16" name="TextBox 15">
                  <a:extLst>
                    <a:ext uri="{FF2B5EF4-FFF2-40B4-BE49-F238E27FC236}">
                      <a16:creationId xmlns:a16="http://schemas.microsoft.com/office/drawing/2014/main" id="{D3CB0102-B553-4487-8CE3-43AF7BCDCF3A}"/>
                    </a:ext>
                  </a:extLst>
                </p:cNvPr>
                <p:cNvSpPr txBox="1"/>
                <p:nvPr/>
              </p:nvSpPr>
              <p:spPr bwMode="gray">
                <a:xfrm>
                  <a:off x="2372810" y="1872384"/>
                  <a:ext cx="848809" cy="553998"/>
                </a:xfrm>
                <a:prstGeom prst="rect">
                  <a:avLst/>
                </a:prstGeom>
              </p:spPr>
              <p:txBody>
                <a:bodyPr vert="horz" wrap="square" lIns="0" tIns="0" rIns="0" bIns="0" rtlCol="0">
                  <a:spAutoFit/>
                </a:bodyPr>
                <a:lstStyle/>
                <a:p>
                  <a:pPr algn="r">
                    <a:spcBef>
                      <a:spcPts val="600"/>
                    </a:spcBef>
                    <a:buClr>
                      <a:schemeClr val="accent6"/>
                    </a:buClr>
                  </a:pPr>
                  <a:r>
                    <a:rPr lang="en-US" sz="3500">
                      <a:solidFill>
                        <a:schemeClr val="accent6"/>
                      </a:solidFill>
                      <a:latin typeface="+mj-lt"/>
                    </a:rPr>
                    <a:t>4</a:t>
                  </a:r>
                </a:p>
              </p:txBody>
            </p:sp>
          </p:grpSp>
        </p:grpSp>
        <p:sp>
          <p:nvSpPr>
            <p:cNvPr id="24" name="TextBox 23">
              <a:extLst>
                <a:ext uri="{FF2B5EF4-FFF2-40B4-BE49-F238E27FC236}">
                  <a16:creationId xmlns:a16="http://schemas.microsoft.com/office/drawing/2014/main" id="{8E4F6628-C757-4AD4-A54E-53BC289E34B5}"/>
                </a:ext>
              </a:extLst>
            </p:cNvPr>
            <p:cNvSpPr txBox="1"/>
            <p:nvPr/>
          </p:nvSpPr>
          <p:spPr bwMode="gray">
            <a:xfrm>
              <a:off x="927099" y="2507561"/>
              <a:ext cx="4964962" cy="169277"/>
            </a:xfrm>
            <a:prstGeom prst="rect">
              <a:avLst/>
            </a:prstGeom>
          </p:spPr>
          <p:txBody>
            <a:bodyPr vert="horz" wrap="square" lIns="0" tIns="0" rIns="0" bIns="0" rtlCol="0">
              <a:spAutoFit/>
            </a:bodyPr>
            <a:lstStyle/>
            <a:p>
              <a:pPr>
                <a:spcBef>
                  <a:spcPts val="600"/>
                </a:spcBef>
                <a:buClr>
                  <a:schemeClr val="accent6"/>
                </a:buClr>
              </a:pPr>
              <a:r>
                <a:rPr lang="en-US" sz="1100" b="1"/>
                <a:t>Caveats</a:t>
              </a:r>
            </a:p>
          </p:txBody>
        </p:sp>
      </p:grpSp>
    </p:spTree>
    <p:extLst>
      <p:ext uri="{BB962C8B-B14F-4D97-AF65-F5344CB8AC3E}">
        <p14:creationId xmlns:p14="http://schemas.microsoft.com/office/powerpoint/2010/main" val="756906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2E735E-5BAB-4E2D-B7A9-4054B6DA1A7C}"/>
              </a:ext>
            </a:extLst>
          </p:cNvPr>
          <p:cNvSpPr>
            <a:spLocks noGrp="1"/>
          </p:cNvSpPr>
          <p:nvPr>
            <p:ph type="body" sz="quarter" idx="44"/>
          </p:nvPr>
        </p:nvSpPr>
        <p:spPr/>
        <p:txBody>
          <a:bodyPr/>
          <a:lstStyle/>
          <a:p>
            <a:r>
              <a:rPr lang="en-US" dirty="0"/>
              <a:t>Project director</a:t>
            </a:r>
          </a:p>
        </p:txBody>
      </p:sp>
      <p:sp>
        <p:nvSpPr>
          <p:cNvPr id="3" name="Text Placeholder 2">
            <a:extLst>
              <a:ext uri="{FF2B5EF4-FFF2-40B4-BE49-F238E27FC236}">
                <a16:creationId xmlns:a16="http://schemas.microsoft.com/office/drawing/2014/main" id="{054C7589-2942-466F-919D-E751772691C1}"/>
              </a:ext>
            </a:extLst>
          </p:cNvPr>
          <p:cNvSpPr>
            <a:spLocks noGrp="1"/>
          </p:cNvSpPr>
          <p:nvPr>
            <p:ph type="body" sz="quarter" idx="45"/>
          </p:nvPr>
        </p:nvSpPr>
        <p:spPr>
          <a:xfrm>
            <a:off x="935166" y="1699451"/>
            <a:ext cx="4110582" cy="138499"/>
          </a:xfrm>
        </p:spPr>
        <p:txBody>
          <a:bodyPr/>
          <a:lstStyle/>
          <a:p>
            <a:r>
              <a:rPr lang="en-US" dirty="0"/>
              <a:t>Rachel Gerstenfeld</a:t>
            </a:r>
          </a:p>
        </p:txBody>
      </p:sp>
      <p:sp>
        <p:nvSpPr>
          <p:cNvPr id="4" name="Text Placeholder 3">
            <a:extLst>
              <a:ext uri="{FF2B5EF4-FFF2-40B4-BE49-F238E27FC236}">
                <a16:creationId xmlns:a16="http://schemas.microsoft.com/office/drawing/2014/main" id="{CA890E93-CEE5-4EC8-9AC4-908BEBE726D0}"/>
              </a:ext>
            </a:extLst>
          </p:cNvPr>
          <p:cNvSpPr>
            <a:spLocks noGrp="1"/>
          </p:cNvSpPr>
          <p:nvPr>
            <p:ph type="body" sz="quarter" idx="46"/>
          </p:nvPr>
        </p:nvSpPr>
        <p:spPr>
          <a:xfrm>
            <a:off x="935166" y="1899241"/>
            <a:ext cx="4110582" cy="123111"/>
          </a:xfrm>
        </p:spPr>
        <p:txBody>
          <a:bodyPr/>
          <a:lstStyle/>
          <a:p>
            <a:r>
              <a:rPr lang="en-US" dirty="0"/>
              <a:t>GerstenfeldR@advisory.com</a:t>
            </a:r>
          </a:p>
        </p:txBody>
      </p:sp>
      <p:sp>
        <p:nvSpPr>
          <p:cNvPr id="6" name="Text Placeholder 5">
            <a:extLst>
              <a:ext uri="{FF2B5EF4-FFF2-40B4-BE49-F238E27FC236}">
                <a16:creationId xmlns:a16="http://schemas.microsoft.com/office/drawing/2014/main" id="{2925F7E0-61D0-40C8-90F7-8B7A79373FD9}"/>
              </a:ext>
            </a:extLst>
          </p:cNvPr>
          <p:cNvSpPr>
            <a:spLocks noGrp="1"/>
          </p:cNvSpPr>
          <p:nvPr>
            <p:ph type="body" sz="quarter" idx="48"/>
          </p:nvPr>
        </p:nvSpPr>
        <p:spPr>
          <a:xfrm>
            <a:off x="935166" y="2311954"/>
            <a:ext cx="4110582" cy="184666"/>
          </a:xfrm>
        </p:spPr>
        <p:txBody>
          <a:bodyPr/>
          <a:lstStyle/>
          <a:p>
            <a:r>
              <a:rPr lang="en-US" dirty="0"/>
              <a:t>Research team</a:t>
            </a:r>
          </a:p>
        </p:txBody>
      </p:sp>
      <p:sp>
        <p:nvSpPr>
          <p:cNvPr id="7" name="Text Placeholder 6">
            <a:extLst>
              <a:ext uri="{FF2B5EF4-FFF2-40B4-BE49-F238E27FC236}">
                <a16:creationId xmlns:a16="http://schemas.microsoft.com/office/drawing/2014/main" id="{9E9385FB-5D1B-49A2-AC85-870208C41709}"/>
              </a:ext>
            </a:extLst>
          </p:cNvPr>
          <p:cNvSpPr>
            <a:spLocks noGrp="1"/>
          </p:cNvSpPr>
          <p:nvPr>
            <p:ph type="body" sz="quarter" idx="49"/>
          </p:nvPr>
        </p:nvSpPr>
        <p:spPr>
          <a:xfrm>
            <a:off x="935166" y="2525994"/>
            <a:ext cx="4110582" cy="341119"/>
          </a:xfrm>
        </p:spPr>
        <p:txBody>
          <a:bodyPr/>
          <a:lstStyle/>
          <a:p>
            <a:r>
              <a:rPr lang="en-US" dirty="0"/>
              <a:t>Marissa Goodall</a:t>
            </a:r>
          </a:p>
          <a:p>
            <a:r>
              <a:rPr lang="en-US" dirty="0"/>
              <a:t>GoodallM@advisory.com</a:t>
            </a:r>
          </a:p>
        </p:txBody>
      </p:sp>
      <p:sp>
        <p:nvSpPr>
          <p:cNvPr id="8" name="Text Placeholder 7">
            <a:extLst>
              <a:ext uri="{FF2B5EF4-FFF2-40B4-BE49-F238E27FC236}">
                <a16:creationId xmlns:a16="http://schemas.microsoft.com/office/drawing/2014/main" id="{0218B191-6EE8-4211-8375-C7576936C5A5}"/>
              </a:ext>
            </a:extLst>
          </p:cNvPr>
          <p:cNvSpPr>
            <a:spLocks noGrp="1"/>
          </p:cNvSpPr>
          <p:nvPr>
            <p:ph type="body" sz="quarter" idx="50"/>
          </p:nvPr>
        </p:nvSpPr>
        <p:spPr>
          <a:xfrm>
            <a:off x="935166" y="3127741"/>
            <a:ext cx="4110582" cy="184666"/>
          </a:xfrm>
        </p:spPr>
        <p:txBody>
          <a:bodyPr/>
          <a:lstStyle/>
          <a:p>
            <a:r>
              <a:rPr lang="en-US" dirty="0"/>
              <a:t>Program leadership</a:t>
            </a:r>
          </a:p>
        </p:txBody>
      </p:sp>
      <p:sp>
        <p:nvSpPr>
          <p:cNvPr id="9" name="Text Placeholder 8">
            <a:extLst>
              <a:ext uri="{FF2B5EF4-FFF2-40B4-BE49-F238E27FC236}">
                <a16:creationId xmlns:a16="http://schemas.microsoft.com/office/drawing/2014/main" id="{4DE925C4-55F1-49BC-919B-0D267BA845F5}"/>
              </a:ext>
            </a:extLst>
          </p:cNvPr>
          <p:cNvSpPr>
            <a:spLocks noGrp="1"/>
          </p:cNvSpPr>
          <p:nvPr>
            <p:ph type="body" sz="quarter" idx="51"/>
          </p:nvPr>
        </p:nvSpPr>
        <p:spPr>
          <a:xfrm>
            <a:off x="935166" y="3341781"/>
            <a:ext cx="4110582" cy="325730"/>
          </a:xfrm>
        </p:spPr>
        <p:txBody>
          <a:bodyPr/>
          <a:lstStyle/>
          <a:p>
            <a:r>
              <a:rPr lang="en-US" dirty="0"/>
              <a:t>Monica Westhead</a:t>
            </a:r>
          </a:p>
          <a:p>
            <a:r>
              <a:rPr lang="en-US" sz="800" dirty="0"/>
              <a:t>WestheadM@advisory.com</a:t>
            </a:r>
          </a:p>
        </p:txBody>
      </p:sp>
      <p:sp>
        <p:nvSpPr>
          <p:cNvPr id="12" name="Footer Placeholder 11">
            <a:extLst>
              <a:ext uri="{FF2B5EF4-FFF2-40B4-BE49-F238E27FC236}">
                <a16:creationId xmlns:a16="http://schemas.microsoft.com/office/drawing/2014/main" id="{57A33C40-C3A4-4552-A658-A878448C0849}"/>
              </a:ext>
            </a:extLst>
          </p:cNvPr>
          <p:cNvSpPr>
            <a:spLocks noGrp="1"/>
          </p:cNvSpPr>
          <p:nvPr>
            <p:ph type="ftr" sz="quarter" idx="54"/>
          </p:nvPr>
        </p:nvSpPr>
        <p:spPr/>
        <p:txBody>
          <a:bodyPr/>
          <a:lstStyle/>
          <a:p>
            <a:r>
              <a:rPr lang="en-US"/>
              <a:t>2022 Clinician Survey Data Book</a:t>
            </a:r>
          </a:p>
        </p:txBody>
      </p:sp>
    </p:spTree>
    <p:extLst>
      <p:ext uri="{BB962C8B-B14F-4D97-AF65-F5344CB8AC3E}">
        <p14:creationId xmlns:p14="http://schemas.microsoft.com/office/powerpoint/2010/main" val="2207749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2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9CF05-EB55-4757-A502-DE38E12B8FF6}"/>
              </a:ext>
            </a:extLst>
          </p:cNvPr>
          <p:cNvSpPr>
            <a:spLocks noGrp="1"/>
          </p:cNvSpPr>
          <p:nvPr>
            <p:ph type="title"/>
          </p:nvPr>
        </p:nvSpPr>
        <p:spPr>
          <a:xfrm>
            <a:off x="2092279" y="5759812"/>
            <a:ext cx="4572000" cy="415498"/>
          </a:xfrm>
        </p:spPr>
        <p:txBody>
          <a:bodyPr/>
          <a:lstStyle/>
          <a:p>
            <a:r>
              <a:rPr lang="en-US"/>
              <a:t>Key findings</a:t>
            </a:r>
          </a:p>
        </p:txBody>
      </p:sp>
      <p:sp>
        <p:nvSpPr>
          <p:cNvPr id="5" name="Text Placeholder 4">
            <a:extLst>
              <a:ext uri="{FF2B5EF4-FFF2-40B4-BE49-F238E27FC236}">
                <a16:creationId xmlns:a16="http://schemas.microsoft.com/office/drawing/2014/main" id="{A799D9DE-353C-4EB7-9B9B-C362189ED6CE}"/>
              </a:ext>
            </a:extLst>
          </p:cNvPr>
          <p:cNvSpPr>
            <a:spLocks noGrp="1"/>
          </p:cNvSpPr>
          <p:nvPr>
            <p:ph type="body" sz="quarter" idx="47"/>
          </p:nvPr>
        </p:nvSpPr>
        <p:spPr/>
        <p:txBody>
          <a:bodyPr/>
          <a:lstStyle/>
          <a:p>
            <a:endParaRPr lang="en-US"/>
          </a:p>
        </p:txBody>
      </p:sp>
    </p:spTree>
    <p:extLst>
      <p:ext uri="{BB962C8B-B14F-4D97-AF65-F5344CB8AC3E}">
        <p14:creationId xmlns:p14="http://schemas.microsoft.com/office/powerpoint/2010/main" val="393130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1CBA07-F82F-426F-912C-99E267983B99}"/>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ACCEBCA2-C397-4AF2-BD84-35E35D8BF705}"/>
              </a:ext>
            </a:extLst>
          </p:cNvPr>
          <p:cNvSpPr>
            <a:spLocks noGrp="1"/>
          </p:cNvSpPr>
          <p:nvPr>
            <p:ph type="body" sz="quarter" idx="28"/>
          </p:nvPr>
        </p:nvSpPr>
        <p:spPr>
          <a:xfrm>
            <a:off x="457200" y="9141619"/>
            <a:ext cx="2615184" cy="410369"/>
          </a:xfrm>
        </p:spPr>
        <p:txBody>
          <a:bodyPr/>
          <a:lstStyle/>
          <a:p>
            <a:r>
              <a:rPr lang="en-US"/>
              <a:t>Includes clinicians who selected one of the following: Definitely not leaving, very unlikely to leave, or somewhat unlikely to leave.</a:t>
            </a:r>
          </a:p>
          <a:p>
            <a:r>
              <a:rPr lang="en-US"/>
              <a:t>Includes clinicians who selected one of the following: Definitely leaving, very likely to leave, or somewhat likely to leave.</a:t>
            </a:r>
          </a:p>
          <a:p>
            <a:endParaRPr lang="en-US"/>
          </a:p>
        </p:txBody>
      </p:sp>
      <p:sp>
        <p:nvSpPr>
          <p:cNvPr id="5" name="Footer Placeholder 4">
            <a:extLst>
              <a:ext uri="{FF2B5EF4-FFF2-40B4-BE49-F238E27FC236}">
                <a16:creationId xmlns:a16="http://schemas.microsoft.com/office/drawing/2014/main" id="{A293ADE2-0BDA-4EEC-AD75-AA3C9951DCBC}"/>
              </a:ext>
            </a:extLst>
          </p:cNvPr>
          <p:cNvSpPr>
            <a:spLocks noGrp="1"/>
          </p:cNvSpPr>
          <p:nvPr>
            <p:ph type="ftr" sz="quarter" idx="3"/>
          </p:nvPr>
        </p:nvSpPr>
        <p:spPr/>
        <p:txBody>
          <a:bodyPr/>
          <a:lstStyle/>
          <a:p>
            <a:r>
              <a:rPr lang="en-US"/>
              <a:t>2022 Clinician Survey Data Book</a:t>
            </a:r>
          </a:p>
        </p:txBody>
      </p:sp>
      <p:grpSp>
        <p:nvGrpSpPr>
          <p:cNvPr id="12" name="Group 11">
            <a:extLst>
              <a:ext uri="{FF2B5EF4-FFF2-40B4-BE49-F238E27FC236}">
                <a16:creationId xmlns:a16="http://schemas.microsoft.com/office/drawing/2014/main" id="{3E138005-6CFA-4371-A902-23D61F6A6FFC}"/>
              </a:ext>
            </a:extLst>
          </p:cNvPr>
          <p:cNvGrpSpPr/>
          <p:nvPr/>
        </p:nvGrpSpPr>
        <p:grpSpPr>
          <a:xfrm>
            <a:off x="2414631" y="1593319"/>
            <a:ext cx="2943138" cy="1870491"/>
            <a:chOff x="1195388" y="3444906"/>
            <a:chExt cx="2943138" cy="1870491"/>
          </a:xfrm>
        </p:grpSpPr>
        <p:pic>
          <p:nvPicPr>
            <p:cNvPr id="8" name="Picture 7" descr="Icon&#10;&#10;Description automatically generated">
              <a:extLst>
                <a:ext uri="{FF2B5EF4-FFF2-40B4-BE49-F238E27FC236}">
                  <a16:creationId xmlns:a16="http://schemas.microsoft.com/office/drawing/2014/main" id="{06679BE4-8D5E-40B0-91BF-6C743D55863E}"/>
                </a:ext>
              </a:extLst>
            </p:cNvPr>
            <p:cNvPicPr>
              <a:picLocks noChangeAspect="1"/>
            </p:cNvPicPr>
            <p:nvPr/>
          </p:nvPicPr>
          <p:blipFill>
            <a:blip r:embed="rId2"/>
            <a:stretch>
              <a:fillRect/>
            </a:stretch>
          </p:blipFill>
          <p:spPr>
            <a:xfrm>
              <a:off x="2390605" y="3444906"/>
              <a:ext cx="552705" cy="457200"/>
            </a:xfrm>
            <a:prstGeom prst="rect">
              <a:avLst/>
            </a:prstGeom>
          </p:spPr>
        </p:pic>
        <p:cxnSp>
          <p:nvCxnSpPr>
            <p:cNvPr id="9" name="Straight Connector 8">
              <a:extLst>
                <a:ext uri="{FF2B5EF4-FFF2-40B4-BE49-F238E27FC236}">
                  <a16:creationId xmlns:a16="http://schemas.microsoft.com/office/drawing/2014/main" id="{09049717-74C9-4C0B-B2D7-1CB44BD5D59C}"/>
                </a:ext>
              </a:extLst>
            </p:cNvPr>
            <p:cNvCxnSpPr>
              <a:cxnSpLocks/>
            </p:cNvCxnSpPr>
            <p:nvPr/>
          </p:nvCxnSpPr>
          <p:spPr bwMode="gray">
            <a:xfrm>
              <a:off x="1661117" y="4147087"/>
              <a:ext cx="2011680"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0" name="Text Placeholder">
              <a:extLst>
                <a:ext uri="{FF2B5EF4-FFF2-40B4-BE49-F238E27FC236}">
                  <a16:creationId xmlns:a16="http://schemas.microsoft.com/office/drawing/2014/main" id="{D6C45A85-A2C0-4D41-9149-2B4EF390E909}"/>
                </a:ext>
              </a:extLst>
            </p:cNvPr>
            <p:cNvSpPr txBox="1">
              <a:spLocks/>
            </p:cNvSpPr>
            <p:nvPr/>
          </p:nvSpPr>
          <p:spPr bwMode="gray">
            <a:xfrm>
              <a:off x="1195388" y="4392067"/>
              <a:ext cx="2943138" cy="923330"/>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spcAft>
                  <a:spcPts val="600"/>
                </a:spcAft>
                <a:buNone/>
              </a:pPr>
              <a:r>
                <a:rPr lang="en-US" sz="3500">
                  <a:solidFill>
                    <a:schemeClr val="accent6"/>
                  </a:solidFill>
                  <a:latin typeface="+mj-lt"/>
                </a:rPr>
                <a:t>21%</a:t>
              </a:r>
            </a:p>
            <a:p>
              <a:pPr marL="0" indent="0" algn="ctr">
                <a:spcBef>
                  <a:spcPts val="0"/>
                </a:spcBef>
                <a:spcAft>
                  <a:spcPts val="600"/>
                </a:spcAft>
                <a:buNone/>
              </a:pPr>
              <a:r>
                <a:rPr lang="en-US" sz="1000"/>
                <a:t>of clinicians reported </a:t>
              </a:r>
              <a:r>
                <a:rPr lang="en-US" sz="1000" b="1"/>
                <a:t>changing</a:t>
              </a:r>
              <a:br>
                <a:rPr lang="en-US" sz="1000" b="1"/>
              </a:br>
              <a:r>
                <a:rPr lang="en-US" sz="1000" b="1"/>
                <a:t>employers </a:t>
              </a:r>
              <a:r>
                <a:rPr lang="en-US" sz="1000"/>
                <a:t>in the last 2 years</a:t>
              </a:r>
            </a:p>
          </p:txBody>
        </p:sp>
      </p:grpSp>
      <p:grpSp>
        <p:nvGrpSpPr>
          <p:cNvPr id="15" name="Group 14">
            <a:extLst>
              <a:ext uri="{FF2B5EF4-FFF2-40B4-BE49-F238E27FC236}">
                <a16:creationId xmlns:a16="http://schemas.microsoft.com/office/drawing/2014/main" id="{8114EA80-7B94-4DBC-BD21-0B59BC08FDA4}"/>
              </a:ext>
            </a:extLst>
          </p:cNvPr>
          <p:cNvGrpSpPr/>
          <p:nvPr/>
        </p:nvGrpSpPr>
        <p:grpSpPr>
          <a:xfrm>
            <a:off x="928707" y="4704943"/>
            <a:ext cx="4964962" cy="379425"/>
            <a:chOff x="928707" y="4590901"/>
            <a:chExt cx="4964962" cy="379425"/>
          </a:xfrm>
        </p:grpSpPr>
        <p:sp>
          <p:nvSpPr>
            <p:cNvPr id="16" name="Text Placeholder 1">
              <a:extLst>
                <a:ext uri="{FF2B5EF4-FFF2-40B4-BE49-F238E27FC236}">
                  <a16:creationId xmlns:a16="http://schemas.microsoft.com/office/drawing/2014/main" id="{2096666E-3C1E-42CD-AAE5-5F386C0F306A}"/>
                </a:ext>
              </a:extLst>
            </p:cNvPr>
            <p:cNvSpPr txBox="1">
              <a:spLocks/>
            </p:cNvSpPr>
            <p:nvPr/>
          </p:nvSpPr>
          <p:spPr bwMode="gray">
            <a:xfrm>
              <a:off x="928707" y="4839521"/>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n=1,101</a:t>
              </a:r>
            </a:p>
          </p:txBody>
        </p:sp>
        <p:sp>
          <p:nvSpPr>
            <p:cNvPr id="18" name="TextBox 17">
              <a:extLst>
                <a:ext uri="{FF2B5EF4-FFF2-40B4-BE49-F238E27FC236}">
                  <a16:creationId xmlns:a16="http://schemas.microsoft.com/office/drawing/2014/main" id="{83C295C2-8363-4E52-B140-95D0AFA5C1DC}"/>
                </a:ext>
              </a:extLst>
            </p:cNvPr>
            <p:cNvSpPr txBox="1"/>
            <p:nvPr/>
          </p:nvSpPr>
          <p:spPr bwMode="gray">
            <a:xfrm>
              <a:off x="928707" y="4590901"/>
              <a:ext cx="4964962" cy="169277"/>
            </a:xfrm>
            <a:prstGeom prst="rect">
              <a:avLst/>
            </a:prstGeom>
          </p:spPr>
          <p:txBody>
            <a:bodyPr vert="horz" wrap="square" lIns="0" tIns="0" rIns="0" bIns="0" rtlCol="0">
              <a:spAutoFit/>
            </a:bodyPr>
            <a:lstStyle/>
            <a:p>
              <a:pPr>
                <a:spcBef>
                  <a:spcPts val="600"/>
                </a:spcBef>
                <a:buClr>
                  <a:schemeClr val="accent6"/>
                </a:buClr>
              </a:pPr>
              <a:r>
                <a:rPr lang="en-US" sz="1100" b="1"/>
                <a:t>Intentions to leave current role in the next 12 months</a:t>
              </a:r>
            </a:p>
          </p:txBody>
        </p:sp>
      </p:grpSp>
      <p:grpSp>
        <p:nvGrpSpPr>
          <p:cNvPr id="23" name="Group 22">
            <a:extLst>
              <a:ext uri="{FF2B5EF4-FFF2-40B4-BE49-F238E27FC236}">
                <a16:creationId xmlns:a16="http://schemas.microsoft.com/office/drawing/2014/main" id="{8B3A7D1B-2638-42E8-84D2-E46FB44C50D7}"/>
              </a:ext>
            </a:extLst>
          </p:cNvPr>
          <p:cNvGrpSpPr/>
          <p:nvPr/>
        </p:nvGrpSpPr>
        <p:grpSpPr>
          <a:xfrm>
            <a:off x="2389623" y="5360122"/>
            <a:ext cx="2993154" cy="2756528"/>
            <a:chOff x="1361742" y="5420282"/>
            <a:chExt cx="2993154" cy="2756528"/>
          </a:xfrm>
        </p:grpSpPr>
        <p:graphicFrame>
          <p:nvGraphicFramePr>
            <p:cNvPr id="14" name="Chart 13">
              <a:extLst>
                <a:ext uri="{FF2B5EF4-FFF2-40B4-BE49-F238E27FC236}">
                  <a16:creationId xmlns:a16="http://schemas.microsoft.com/office/drawing/2014/main" id="{3848C901-10BA-4ADE-85FF-531BD107DCA5}"/>
                </a:ext>
              </a:extLst>
            </p:cNvPr>
            <p:cNvGraphicFramePr/>
            <p:nvPr>
              <p:extLst>
                <p:ext uri="{D42A27DB-BD31-4B8C-83A1-F6EECF244321}">
                  <p14:modId xmlns:p14="http://schemas.microsoft.com/office/powerpoint/2010/main" val="80290563"/>
                </p:ext>
              </p:extLst>
            </p:nvPr>
          </p:nvGraphicFramePr>
          <p:xfrm>
            <a:off x="1450495" y="5420282"/>
            <a:ext cx="2712058" cy="23177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1">
              <a:extLst>
                <a:ext uri="{FF2B5EF4-FFF2-40B4-BE49-F238E27FC236}">
                  <a16:creationId xmlns:a16="http://schemas.microsoft.com/office/drawing/2014/main" id="{D3466958-73AC-4F28-B3C0-B307FC8B1F6E}"/>
                </a:ext>
              </a:extLst>
            </p:cNvPr>
            <p:cNvSpPr txBox="1">
              <a:spLocks/>
            </p:cNvSpPr>
            <p:nvPr/>
          </p:nvSpPr>
          <p:spPr bwMode="gray">
            <a:xfrm>
              <a:off x="3404638" y="5544414"/>
              <a:ext cx="950258"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Considering leaving</a:t>
              </a:r>
              <a:r>
                <a:rPr lang="pt-BR" sz="900" i="1" baseline="30000"/>
                <a:t>2</a:t>
              </a:r>
            </a:p>
          </p:txBody>
        </p:sp>
        <p:sp>
          <p:nvSpPr>
            <p:cNvPr id="19" name="Text Placeholder 1">
              <a:extLst>
                <a:ext uri="{FF2B5EF4-FFF2-40B4-BE49-F238E27FC236}">
                  <a16:creationId xmlns:a16="http://schemas.microsoft.com/office/drawing/2014/main" id="{657C2692-0568-4009-8EEA-8703B2AF79A2}"/>
                </a:ext>
              </a:extLst>
            </p:cNvPr>
            <p:cNvSpPr txBox="1">
              <a:spLocks/>
            </p:cNvSpPr>
            <p:nvPr/>
          </p:nvSpPr>
          <p:spPr bwMode="gray">
            <a:xfrm>
              <a:off x="2498988" y="7761312"/>
              <a:ext cx="615072" cy="415498"/>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Not considering leaving</a:t>
              </a:r>
              <a:r>
                <a:rPr lang="pt-BR" sz="900" i="1" baseline="30000"/>
                <a:t>1</a:t>
              </a:r>
            </a:p>
          </p:txBody>
        </p:sp>
        <p:sp>
          <p:nvSpPr>
            <p:cNvPr id="20" name="Text Placeholder 1">
              <a:extLst>
                <a:ext uri="{FF2B5EF4-FFF2-40B4-BE49-F238E27FC236}">
                  <a16:creationId xmlns:a16="http://schemas.microsoft.com/office/drawing/2014/main" id="{98085961-F475-4F92-B1CA-42314DAE7EDC}"/>
                </a:ext>
              </a:extLst>
            </p:cNvPr>
            <p:cNvSpPr txBox="1">
              <a:spLocks/>
            </p:cNvSpPr>
            <p:nvPr/>
          </p:nvSpPr>
          <p:spPr bwMode="gray">
            <a:xfrm>
              <a:off x="1361742" y="5420282"/>
              <a:ext cx="875634" cy="276999"/>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lgn="ctr">
                <a:spcBef>
                  <a:spcPts val="0"/>
                </a:spcBef>
                <a:buNone/>
              </a:pPr>
              <a:r>
                <a:rPr lang="pt-BR" sz="900" i="1"/>
                <a:t>Neutral/</a:t>
              </a:r>
              <a:br>
                <a:rPr lang="pt-BR" sz="900" i="1"/>
              </a:br>
              <a:r>
                <a:rPr lang="pt-BR" sz="900" i="1"/>
                <a:t>undecided</a:t>
              </a:r>
            </a:p>
          </p:txBody>
        </p:sp>
      </p:grpSp>
      <p:grpSp>
        <p:nvGrpSpPr>
          <p:cNvPr id="11" name="Group 10">
            <a:extLst>
              <a:ext uri="{FF2B5EF4-FFF2-40B4-BE49-F238E27FC236}">
                <a16:creationId xmlns:a16="http://schemas.microsoft.com/office/drawing/2014/main" id="{4A41E6A3-AA31-46C1-8150-CAD17FE364E3}"/>
              </a:ext>
            </a:extLst>
          </p:cNvPr>
          <p:cNvGrpSpPr/>
          <p:nvPr/>
        </p:nvGrpSpPr>
        <p:grpSpPr>
          <a:xfrm>
            <a:off x="-25400" y="3889830"/>
            <a:ext cx="8040678" cy="473853"/>
            <a:chOff x="-25400" y="3889830"/>
            <a:chExt cx="8040678" cy="473853"/>
          </a:xfrm>
        </p:grpSpPr>
        <p:sp>
          <p:nvSpPr>
            <p:cNvPr id="26" name="Rectangle 25">
              <a:extLst>
                <a:ext uri="{FF2B5EF4-FFF2-40B4-BE49-F238E27FC236}">
                  <a16:creationId xmlns:a16="http://schemas.microsoft.com/office/drawing/2014/main" id="{BA41EB2A-842B-410B-A61E-3D17FECBC847}"/>
                </a:ext>
              </a:extLst>
            </p:cNvPr>
            <p:cNvSpPr/>
            <p:nvPr/>
          </p:nvSpPr>
          <p:spPr bwMode="gray">
            <a:xfrm>
              <a:off x="-25400" y="3889830"/>
              <a:ext cx="8040678" cy="47385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7635FC4-326C-4B15-B637-F4414420A61F}"/>
                </a:ext>
              </a:extLst>
            </p:cNvPr>
            <p:cNvSpPr txBox="1"/>
            <p:nvPr/>
          </p:nvSpPr>
          <p:spPr bwMode="gray">
            <a:xfrm>
              <a:off x="928707" y="3957479"/>
              <a:ext cx="6296025" cy="338554"/>
            </a:xfrm>
            <a:prstGeom prst="rect">
              <a:avLst/>
            </a:prstGeom>
          </p:spPr>
          <p:txBody>
            <a:bodyPr vert="horz" wrap="square" lIns="0" tIns="0" rIns="0" bIns="0" rtlCol="0">
              <a:spAutoFit/>
            </a:bodyPr>
            <a:lstStyle/>
            <a:p>
              <a:pPr>
                <a:spcBef>
                  <a:spcPts val="600"/>
                </a:spcBef>
                <a:buClr>
                  <a:schemeClr val="accent6"/>
                </a:buClr>
              </a:pPr>
              <a:r>
                <a:rPr lang="en-US" sz="1100" b="1"/>
                <a:t>About a quarter of clinicians are considering a role change within the year, with almost as many on the fence.</a:t>
              </a:r>
            </a:p>
          </p:txBody>
        </p:sp>
      </p:grpSp>
      <p:grpSp>
        <p:nvGrpSpPr>
          <p:cNvPr id="13" name="Group 12">
            <a:extLst>
              <a:ext uri="{FF2B5EF4-FFF2-40B4-BE49-F238E27FC236}">
                <a16:creationId xmlns:a16="http://schemas.microsoft.com/office/drawing/2014/main" id="{DAE1CA88-AD61-4ADD-A8B5-9BD31401E382}"/>
              </a:ext>
            </a:extLst>
          </p:cNvPr>
          <p:cNvGrpSpPr/>
          <p:nvPr/>
        </p:nvGrpSpPr>
        <p:grpSpPr>
          <a:xfrm>
            <a:off x="-87999" y="890226"/>
            <a:ext cx="8040678" cy="277073"/>
            <a:chOff x="-87999" y="890226"/>
            <a:chExt cx="8040678" cy="277073"/>
          </a:xfrm>
        </p:grpSpPr>
        <p:sp>
          <p:nvSpPr>
            <p:cNvPr id="24" name="Rectangle 23">
              <a:extLst>
                <a:ext uri="{FF2B5EF4-FFF2-40B4-BE49-F238E27FC236}">
                  <a16:creationId xmlns:a16="http://schemas.microsoft.com/office/drawing/2014/main" id="{9982979B-4AD0-48D5-BFD7-AD3424E4DD3D}"/>
                </a:ext>
              </a:extLst>
            </p:cNvPr>
            <p:cNvSpPr/>
            <p:nvPr/>
          </p:nvSpPr>
          <p:spPr bwMode="gray">
            <a:xfrm>
              <a:off x="-87999" y="890226"/>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1424B52-6516-4F2B-AFD8-6C8F1CD9CCFE}"/>
                </a:ext>
              </a:extLst>
            </p:cNvPr>
            <p:cNvSpPr txBox="1"/>
            <p:nvPr/>
          </p:nvSpPr>
          <p:spPr bwMode="gray">
            <a:xfrm>
              <a:off x="928707" y="944124"/>
              <a:ext cx="6296025" cy="169277"/>
            </a:xfrm>
            <a:prstGeom prst="rect">
              <a:avLst/>
            </a:prstGeom>
          </p:spPr>
          <p:txBody>
            <a:bodyPr vert="horz" wrap="square" lIns="0" tIns="0" rIns="0" bIns="0" rtlCol="0">
              <a:spAutoFit/>
            </a:bodyPr>
            <a:lstStyle/>
            <a:p>
              <a:pPr>
                <a:spcBef>
                  <a:spcPts val="600"/>
                </a:spcBef>
                <a:buClr>
                  <a:schemeClr val="accent6"/>
                </a:buClr>
              </a:pPr>
              <a:r>
                <a:rPr lang="en-US" sz="1100" b="1"/>
                <a:t>Approximately one-fifth of clinicians have switched employers recently.</a:t>
              </a:r>
            </a:p>
          </p:txBody>
        </p:sp>
      </p:grpSp>
    </p:spTree>
    <p:extLst>
      <p:ext uri="{BB962C8B-B14F-4D97-AF65-F5344CB8AC3E}">
        <p14:creationId xmlns:p14="http://schemas.microsoft.com/office/powerpoint/2010/main" val="388186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B7F5F5C-518A-41BF-AEE3-D9C42DE819DF}"/>
              </a:ext>
            </a:extLst>
          </p:cNvPr>
          <p:cNvSpPr/>
          <p:nvPr/>
        </p:nvSpPr>
        <p:spPr bwMode="gray">
          <a:xfrm>
            <a:off x="-19250" y="898849"/>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3996F5-8277-453C-AD68-C1BF1EE669A3}"/>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F22B5EB0-1229-41A1-A853-6E7AB8DEE26A}"/>
              </a:ext>
            </a:extLst>
          </p:cNvPr>
          <p:cNvSpPr>
            <a:spLocks noGrp="1"/>
          </p:cNvSpPr>
          <p:nvPr>
            <p:ph type="body" sz="quarter" idx="28"/>
          </p:nvPr>
        </p:nvSpPr>
        <p:spPr/>
        <p:txBody>
          <a:bodyPr/>
          <a:lstStyle/>
          <a:p>
            <a:endParaRPr lang="en-US"/>
          </a:p>
        </p:txBody>
      </p:sp>
      <p:sp>
        <p:nvSpPr>
          <p:cNvPr id="5" name="Footer Placeholder 4">
            <a:extLst>
              <a:ext uri="{FF2B5EF4-FFF2-40B4-BE49-F238E27FC236}">
                <a16:creationId xmlns:a16="http://schemas.microsoft.com/office/drawing/2014/main" id="{172D5CF8-B1A4-4F06-802C-11D589D85D7A}"/>
              </a:ext>
            </a:extLst>
          </p:cNvPr>
          <p:cNvSpPr>
            <a:spLocks noGrp="1"/>
          </p:cNvSpPr>
          <p:nvPr>
            <p:ph type="ftr" sz="quarter" idx="3"/>
          </p:nvPr>
        </p:nvSpPr>
        <p:spPr/>
        <p:txBody>
          <a:bodyPr/>
          <a:lstStyle/>
          <a:p>
            <a:r>
              <a:rPr lang="en-US"/>
              <a:t>2022 Clinician Survey Data Book</a:t>
            </a:r>
          </a:p>
        </p:txBody>
      </p:sp>
      <p:sp>
        <p:nvSpPr>
          <p:cNvPr id="7" name="TextBox 6">
            <a:extLst>
              <a:ext uri="{FF2B5EF4-FFF2-40B4-BE49-F238E27FC236}">
                <a16:creationId xmlns:a16="http://schemas.microsoft.com/office/drawing/2014/main" id="{9CE80ECA-C544-49F1-BF4E-E4DBC2CAC146}"/>
              </a:ext>
            </a:extLst>
          </p:cNvPr>
          <p:cNvSpPr txBox="1"/>
          <p:nvPr/>
        </p:nvSpPr>
        <p:spPr bwMode="gray">
          <a:xfrm>
            <a:off x="915503" y="952747"/>
            <a:ext cx="5770811" cy="169277"/>
          </a:xfrm>
          <a:prstGeom prst="rect">
            <a:avLst/>
          </a:prstGeom>
          <a:noFill/>
        </p:spPr>
        <p:txBody>
          <a:bodyPr wrap="none" lIns="0" tIns="0" rIns="0" bIns="0" rtlCol="0">
            <a:spAutoFit/>
          </a:bodyPr>
          <a:lstStyle/>
          <a:p>
            <a:pPr>
              <a:spcBef>
                <a:spcPts val="500"/>
              </a:spcBef>
              <a:buClr>
                <a:schemeClr val="accent6"/>
              </a:buClr>
            </a:pPr>
            <a:r>
              <a:rPr lang="en-US" sz="1100" b="1"/>
              <a:t>Clinicians’ opinions of their role and employer are not as negative as you might think.</a:t>
            </a:r>
          </a:p>
        </p:txBody>
      </p:sp>
      <p:grpSp>
        <p:nvGrpSpPr>
          <p:cNvPr id="6" name="Group 5">
            <a:extLst>
              <a:ext uri="{FF2B5EF4-FFF2-40B4-BE49-F238E27FC236}">
                <a16:creationId xmlns:a16="http://schemas.microsoft.com/office/drawing/2014/main" id="{3D6AB71F-3674-4B2D-8D77-327BF56A2EF3}"/>
              </a:ext>
            </a:extLst>
          </p:cNvPr>
          <p:cNvGrpSpPr/>
          <p:nvPr/>
        </p:nvGrpSpPr>
        <p:grpSpPr>
          <a:xfrm>
            <a:off x="915503" y="1564401"/>
            <a:ext cx="2862963" cy="383589"/>
            <a:chOff x="915503" y="1564401"/>
            <a:chExt cx="2862963" cy="383589"/>
          </a:xfrm>
        </p:grpSpPr>
        <p:sp>
          <p:nvSpPr>
            <p:cNvPr id="8" name="TextBox 7">
              <a:extLst>
                <a:ext uri="{FF2B5EF4-FFF2-40B4-BE49-F238E27FC236}">
                  <a16:creationId xmlns:a16="http://schemas.microsoft.com/office/drawing/2014/main" id="{0B0DB5FC-16AC-4021-8768-418693F9DFF8}"/>
                </a:ext>
              </a:extLst>
            </p:cNvPr>
            <p:cNvSpPr txBox="1"/>
            <p:nvPr/>
          </p:nvSpPr>
          <p:spPr bwMode="gray">
            <a:xfrm>
              <a:off x="915503" y="1817185"/>
              <a:ext cx="399148" cy="130805"/>
            </a:xfrm>
            <a:prstGeom prst="rect">
              <a:avLst/>
            </a:prstGeom>
          </p:spPr>
          <p:txBody>
            <a:bodyPr vert="horz" wrap="none" lIns="0" tIns="0" rIns="0" bIns="0" rtlCol="0">
              <a:spAutoFit/>
            </a:bodyPr>
            <a:lstStyle/>
            <a:p>
              <a:pPr>
                <a:spcBef>
                  <a:spcPts val="600"/>
                </a:spcBef>
                <a:buClr>
                  <a:schemeClr val="accent6"/>
                </a:buClr>
              </a:pPr>
              <a:r>
                <a:rPr lang="en-US" sz="850"/>
                <a:t>n=1,126</a:t>
              </a:r>
            </a:p>
          </p:txBody>
        </p:sp>
        <p:sp>
          <p:nvSpPr>
            <p:cNvPr id="10" name="TextBox 9">
              <a:extLst>
                <a:ext uri="{FF2B5EF4-FFF2-40B4-BE49-F238E27FC236}">
                  <a16:creationId xmlns:a16="http://schemas.microsoft.com/office/drawing/2014/main" id="{0D585A3B-176E-45CB-9E2E-7C1F8784D5E3}"/>
                </a:ext>
              </a:extLst>
            </p:cNvPr>
            <p:cNvSpPr txBox="1"/>
            <p:nvPr/>
          </p:nvSpPr>
          <p:spPr bwMode="gray">
            <a:xfrm>
              <a:off x="915503" y="1564401"/>
              <a:ext cx="2862963" cy="169277"/>
            </a:xfrm>
            <a:prstGeom prst="rect">
              <a:avLst/>
            </a:prstGeom>
          </p:spPr>
          <p:txBody>
            <a:bodyPr vert="horz" wrap="none" lIns="0" tIns="0" rIns="0" bIns="0" rtlCol="0">
              <a:spAutoFit/>
            </a:bodyPr>
            <a:lstStyle/>
            <a:p>
              <a:pPr>
                <a:spcBef>
                  <a:spcPts val="600"/>
                </a:spcBef>
                <a:buClr>
                  <a:schemeClr val="accent6"/>
                </a:buClr>
              </a:pPr>
              <a:r>
                <a:rPr lang="en-US" sz="1100" b="1"/>
                <a:t>How satisfied are you in your current </a:t>
              </a:r>
              <a:r>
                <a:rPr lang="en-US" sz="1100" b="1" u="sng"/>
                <a:t>role</a:t>
              </a:r>
              <a:r>
                <a:rPr lang="en-US" sz="1100" b="1"/>
                <a:t>?</a:t>
              </a:r>
            </a:p>
          </p:txBody>
        </p:sp>
      </p:grpSp>
      <p:grpSp>
        <p:nvGrpSpPr>
          <p:cNvPr id="2" name="Group 1">
            <a:extLst>
              <a:ext uri="{FF2B5EF4-FFF2-40B4-BE49-F238E27FC236}">
                <a16:creationId xmlns:a16="http://schemas.microsoft.com/office/drawing/2014/main" id="{1A72EC63-83E2-4579-AD64-026C6CC350EC}"/>
              </a:ext>
            </a:extLst>
          </p:cNvPr>
          <p:cNvGrpSpPr/>
          <p:nvPr/>
        </p:nvGrpSpPr>
        <p:grpSpPr>
          <a:xfrm>
            <a:off x="915503" y="5543066"/>
            <a:ext cx="6155697" cy="386989"/>
            <a:chOff x="915503" y="5543066"/>
            <a:chExt cx="6155697" cy="386989"/>
          </a:xfrm>
        </p:grpSpPr>
        <p:sp>
          <p:nvSpPr>
            <p:cNvPr id="9" name="TextBox 8">
              <a:extLst>
                <a:ext uri="{FF2B5EF4-FFF2-40B4-BE49-F238E27FC236}">
                  <a16:creationId xmlns:a16="http://schemas.microsoft.com/office/drawing/2014/main" id="{207E77C2-55F6-4714-8C19-D945F18ADA67}"/>
                </a:ext>
              </a:extLst>
            </p:cNvPr>
            <p:cNvSpPr txBox="1"/>
            <p:nvPr/>
          </p:nvSpPr>
          <p:spPr bwMode="gray">
            <a:xfrm>
              <a:off x="915503" y="5543066"/>
              <a:ext cx="6155697" cy="169277"/>
            </a:xfrm>
            <a:prstGeom prst="rect">
              <a:avLst/>
            </a:prstGeom>
          </p:spPr>
          <p:txBody>
            <a:bodyPr vert="horz" wrap="square" lIns="0" tIns="0" rIns="0" bIns="0" rtlCol="0">
              <a:spAutoFit/>
            </a:bodyPr>
            <a:lstStyle/>
            <a:p>
              <a:pPr>
                <a:spcBef>
                  <a:spcPts val="600"/>
                </a:spcBef>
                <a:buClr>
                  <a:schemeClr val="accent6"/>
                </a:buClr>
              </a:pPr>
              <a:r>
                <a:rPr lang="en-US" sz="1100" b="1"/>
                <a:t>How satisfied are you with your current </a:t>
              </a:r>
              <a:r>
                <a:rPr lang="en-US" sz="1100" b="1" u="sng"/>
                <a:t>employer</a:t>
              </a:r>
              <a:r>
                <a:rPr lang="en-US" sz="1100" b="1"/>
                <a:t>?</a:t>
              </a:r>
            </a:p>
          </p:txBody>
        </p:sp>
        <p:sp>
          <p:nvSpPr>
            <p:cNvPr id="11" name="TextBox 10">
              <a:extLst>
                <a:ext uri="{FF2B5EF4-FFF2-40B4-BE49-F238E27FC236}">
                  <a16:creationId xmlns:a16="http://schemas.microsoft.com/office/drawing/2014/main" id="{988E7197-4150-4A9B-8883-E77E6573CAFB}"/>
                </a:ext>
              </a:extLst>
            </p:cNvPr>
            <p:cNvSpPr txBox="1"/>
            <p:nvPr/>
          </p:nvSpPr>
          <p:spPr bwMode="gray">
            <a:xfrm>
              <a:off x="915503" y="5799250"/>
              <a:ext cx="399148" cy="130805"/>
            </a:xfrm>
            <a:prstGeom prst="rect">
              <a:avLst/>
            </a:prstGeom>
          </p:spPr>
          <p:txBody>
            <a:bodyPr vert="horz" wrap="none" lIns="0" tIns="0" rIns="0" bIns="0" rtlCol="0">
              <a:spAutoFit/>
            </a:bodyPr>
            <a:lstStyle/>
            <a:p>
              <a:pPr>
                <a:spcBef>
                  <a:spcPts val="600"/>
                </a:spcBef>
                <a:buClr>
                  <a:schemeClr val="accent6"/>
                </a:buClr>
              </a:pPr>
              <a:r>
                <a:rPr lang="en-US" sz="850"/>
                <a:t>n=1,124</a:t>
              </a:r>
            </a:p>
          </p:txBody>
        </p:sp>
      </p:grpSp>
      <p:grpSp>
        <p:nvGrpSpPr>
          <p:cNvPr id="13" name="Group 12">
            <a:extLst>
              <a:ext uri="{FF2B5EF4-FFF2-40B4-BE49-F238E27FC236}">
                <a16:creationId xmlns:a16="http://schemas.microsoft.com/office/drawing/2014/main" id="{58D1D54C-F1F2-4E8A-AAAC-8E1B9CB1928A}"/>
              </a:ext>
            </a:extLst>
          </p:cNvPr>
          <p:cNvGrpSpPr/>
          <p:nvPr/>
        </p:nvGrpSpPr>
        <p:grpSpPr>
          <a:xfrm>
            <a:off x="1898572" y="2194679"/>
            <a:ext cx="4250216" cy="2879259"/>
            <a:chOff x="814093" y="2637050"/>
            <a:chExt cx="4440026" cy="3036635"/>
          </a:xfrm>
        </p:grpSpPr>
        <p:graphicFrame>
          <p:nvGraphicFramePr>
            <p:cNvPr id="14" name="Chart 13">
              <a:extLst>
                <a:ext uri="{FF2B5EF4-FFF2-40B4-BE49-F238E27FC236}">
                  <a16:creationId xmlns:a16="http://schemas.microsoft.com/office/drawing/2014/main" id="{32D16CD9-EE86-43A1-B4DE-071EF0685D6E}"/>
                </a:ext>
              </a:extLst>
            </p:cNvPr>
            <p:cNvGraphicFramePr/>
            <p:nvPr>
              <p:extLst>
                <p:ext uri="{D42A27DB-BD31-4B8C-83A1-F6EECF244321}">
                  <p14:modId xmlns:p14="http://schemas.microsoft.com/office/powerpoint/2010/main" val="4227083562"/>
                </p:ext>
              </p:extLst>
            </p:nvPr>
          </p:nvGraphicFramePr>
          <p:xfrm>
            <a:off x="1029916" y="2671363"/>
            <a:ext cx="3820653" cy="2944872"/>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85BF83F5-32A6-4280-90D0-4169691F3F97}"/>
                </a:ext>
              </a:extLst>
            </p:cNvPr>
            <p:cNvSpPr txBox="1"/>
            <p:nvPr/>
          </p:nvSpPr>
          <p:spPr bwMode="gray">
            <a:xfrm>
              <a:off x="4108881" y="3619747"/>
              <a:ext cx="1145238" cy="146069"/>
            </a:xfrm>
            <a:prstGeom prst="rect">
              <a:avLst/>
            </a:prstGeom>
            <a:noFill/>
          </p:spPr>
          <p:txBody>
            <a:bodyPr wrap="square" lIns="0" tIns="0" rIns="0" bIns="0" rtlCol="0">
              <a:spAutoFit/>
            </a:bodyPr>
            <a:lstStyle/>
            <a:p>
              <a:pPr algn="ctr"/>
              <a:r>
                <a:rPr lang="en-US" sz="900" i="1"/>
                <a:t>Very satisfied</a:t>
              </a:r>
            </a:p>
          </p:txBody>
        </p:sp>
        <p:sp>
          <p:nvSpPr>
            <p:cNvPr id="16" name="TextBox 15">
              <a:extLst>
                <a:ext uri="{FF2B5EF4-FFF2-40B4-BE49-F238E27FC236}">
                  <a16:creationId xmlns:a16="http://schemas.microsoft.com/office/drawing/2014/main" id="{3AC2C298-1B80-441C-B97F-810A0194EAB7}"/>
                </a:ext>
              </a:extLst>
            </p:cNvPr>
            <p:cNvSpPr txBox="1"/>
            <p:nvPr/>
          </p:nvSpPr>
          <p:spPr bwMode="gray">
            <a:xfrm>
              <a:off x="2243357" y="5527616"/>
              <a:ext cx="1145238" cy="146069"/>
            </a:xfrm>
            <a:prstGeom prst="rect">
              <a:avLst/>
            </a:prstGeom>
            <a:noFill/>
          </p:spPr>
          <p:txBody>
            <a:bodyPr wrap="square" lIns="0" tIns="0" rIns="0" bIns="0" rtlCol="0">
              <a:spAutoFit/>
            </a:bodyPr>
            <a:lstStyle/>
            <a:p>
              <a:pPr algn="ctr"/>
              <a:r>
                <a:rPr lang="en-US" sz="900" i="1"/>
                <a:t>Satisfied</a:t>
              </a:r>
            </a:p>
          </p:txBody>
        </p:sp>
        <p:sp>
          <p:nvSpPr>
            <p:cNvPr id="17" name="TextBox 16">
              <a:extLst>
                <a:ext uri="{FF2B5EF4-FFF2-40B4-BE49-F238E27FC236}">
                  <a16:creationId xmlns:a16="http://schemas.microsoft.com/office/drawing/2014/main" id="{A50BE802-9F9B-42B7-8CD3-B7CD0976C77A}"/>
                </a:ext>
              </a:extLst>
            </p:cNvPr>
            <p:cNvSpPr txBox="1"/>
            <p:nvPr/>
          </p:nvSpPr>
          <p:spPr bwMode="gray">
            <a:xfrm>
              <a:off x="814093" y="3487586"/>
              <a:ext cx="1145238" cy="146069"/>
            </a:xfrm>
            <a:prstGeom prst="rect">
              <a:avLst/>
            </a:prstGeom>
            <a:noFill/>
          </p:spPr>
          <p:txBody>
            <a:bodyPr wrap="square" lIns="0" tIns="0" rIns="0" bIns="0" rtlCol="0">
              <a:spAutoFit/>
            </a:bodyPr>
            <a:lstStyle/>
            <a:p>
              <a:pPr algn="ctr"/>
              <a:r>
                <a:rPr lang="en-US" sz="900" i="1"/>
                <a:t>Neutral</a:t>
              </a:r>
            </a:p>
          </p:txBody>
        </p:sp>
        <p:sp>
          <p:nvSpPr>
            <p:cNvPr id="18" name="TextBox 17">
              <a:extLst>
                <a:ext uri="{FF2B5EF4-FFF2-40B4-BE49-F238E27FC236}">
                  <a16:creationId xmlns:a16="http://schemas.microsoft.com/office/drawing/2014/main" id="{16EA40CC-9F4B-486A-AC10-79EF70F1D5AE}"/>
                </a:ext>
              </a:extLst>
            </p:cNvPr>
            <p:cNvSpPr txBox="1"/>
            <p:nvPr/>
          </p:nvSpPr>
          <p:spPr bwMode="gray">
            <a:xfrm>
              <a:off x="1409928" y="2842164"/>
              <a:ext cx="1145238" cy="146069"/>
            </a:xfrm>
            <a:prstGeom prst="rect">
              <a:avLst/>
            </a:prstGeom>
            <a:noFill/>
          </p:spPr>
          <p:txBody>
            <a:bodyPr wrap="square" lIns="0" tIns="0" rIns="0" bIns="0" rtlCol="0">
              <a:spAutoFit/>
            </a:bodyPr>
            <a:lstStyle/>
            <a:p>
              <a:pPr algn="ctr"/>
              <a:r>
                <a:rPr lang="en-US" sz="900" i="1"/>
                <a:t>Dissatisfied</a:t>
              </a:r>
            </a:p>
          </p:txBody>
        </p:sp>
        <p:sp>
          <p:nvSpPr>
            <p:cNvPr id="19" name="TextBox 18">
              <a:extLst>
                <a:ext uri="{FF2B5EF4-FFF2-40B4-BE49-F238E27FC236}">
                  <a16:creationId xmlns:a16="http://schemas.microsoft.com/office/drawing/2014/main" id="{0A6A61B1-D1C7-44E3-8019-37D1AE015EA0}"/>
                </a:ext>
              </a:extLst>
            </p:cNvPr>
            <p:cNvSpPr txBox="1"/>
            <p:nvPr/>
          </p:nvSpPr>
          <p:spPr bwMode="gray">
            <a:xfrm>
              <a:off x="2301456" y="2637050"/>
              <a:ext cx="1462711" cy="146069"/>
            </a:xfrm>
            <a:prstGeom prst="rect">
              <a:avLst/>
            </a:prstGeom>
            <a:noFill/>
          </p:spPr>
          <p:txBody>
            <a:bodyPr wrap="square" lIns="0" tIns="0" rIns="0" bIns="0" rtlCol="0">
              <a:spAutoFit/>
            </a:bodyPr>
            <a:lstStyle/>
            <a:p>
              <a:pPr algn="ctr"/>
              <a:r>
                <a:rPr lang="en-US" sz="900" i="1"/>
                <a:t>Very dissatisfied</a:t>
              </a:r>
            </a:p>
          </p:txBody>
        </p:sp>
      </p:grpSp>
      <p:grpSp>
        <p:nvGrpSpPr>
          <p:cNvPr id="20" name="Group 19">
            <a:extLst>
              <a:ext uri="{FF2B5EF4-FFF2-40B4-BE49-F238E27FC236}">
                <a16:creationId xmlns:a16="http://schemas.microsoft.com/office/drawing/2014/main" id="{2D820721-9F08-41F0-B5E3-46E1431F0007}"/>
              </a:ext>
            </a:extLst>
          </p:cNvPr>
          <p:cNvGrpSpPr/>
          <p:nvPr/>
        </p:nvGrpSpPr>
        <p:grpSpPr>
          <a:xfrm>
            <a:off x="1897700" y="6102607"/>
            <a:ext cx="4251960" cy="2964246"/>
            <a:chOff x="7121830" y="2636830"/>
            <a:chExt cx="4288932" cy="3054757"/>
          </a:xfrm>
        </p:grpSpPr>
        <p:graphicFrame>
          <p:nvGraphicFramePr>
            <p:cNvPr id="21" name="Chart 20">
              <a:extLst>
                <a:ext uri="{FF2B5EF4-FFF2-40B4-BE49-F238E27FC236}">
                  <a16:creationId xmlns:a16="http://schemas.microsoft.com/office/drawing/2014/main" id="{FA491530-0282-41C1-8D38-6291249CE6E5}"/>
                </a:ext>
              </a:extLst>
            </p:cNvPr>
            <p:cNvGraphicFramePr/>
            <p:nvPr>
              <p:extLst>
                <p:ext uri="{D42A27DB-BD31-4B8C-83A1-F6EECF244321}">
                  <p14:modId xmlns:p14="http://schemas.microsoft.com/office/powerpoint/2010/main" val="1305422250"/>
                </p:ext>
              </p:extLst>
            </p:nvPr>
          </p:nvGraphicFramePr>
          <p:xfrm>
            <a:off x="7292923" y="2671363"/>
            <a:ext cx="3817953" cy="296830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F2CB3621-F6A8-46A5-874E-79B5AE2A6B8D}"/>
                </a:ext>
              </a:extLst>
            </p:cNvPr>
            <p:cNvSpPr txBox="1"/>
            <p:nvPr/>
          </p:nvSpPr>
          <p:spPr bwMode="gray">
            <a:xfrm>
              <a:off x="10265525" y="3431979"/>
              <a:ext cx="1145237" cy="146354"/>
            </a:xfrm>
            <a:prstGeom prst="rect">
              <a:avLst/>
            </a:prstGeom>
            <a:noFill/>
          </p:spPr>
          <p:txBody>
            <a:bodyPr wrap="square" lIns="0" tIns="0" rIns="0" bIns="0" rtlCol="0">
              <a:spAutoFit/>
            </a:bodyPr>
            <a:lstStyle/>
            <a:p>
              <a:pPr algn="ctr"/>
              <a:r>
                <a:rPr lang="en-US" sz="900" i="1"/>
                <a:t>Very satisfied</a:t>
              </a:r>
            </a:p>
          </p:txBody>
        </p:sp>
        <p:sp>
          <p:nvSpPr>
            <p:cNvPr id="23" name="TextBox 22">
              <a:extLst>
                <a:ext uri="{FF2B5EF4-FFF2-40B4-BE49-F238E27FC236}">
                  <a16:creationId xmlns:a16="http://schemas.microsoft.com/office/drawing/2014/main" id="{329C739A-B57D-45A2-85AA-7152A2E8CEAD}"/>
                </a:ext>
              </a:extLst>
            </p:cNvPr>
            <p:cNvSpPr txBox="1"/>
            <p:nvPr/>
          </p:nvSpPr>
          <p:spPr bwMode="gray">
            <a:xfrm>
              <a:off x="8648719" y="2636830"/>
              <a:ext cx="1462711" cy="146354"/>
            </a:xfrm>
            <a:prstGeom prst="rect">
              <a:avLst/>
            </a:prstGeom>
            <a:noFill/>
          </p:spPr>
          <p:txBody>
            <a:bodyPr wrap="square" lIns="0" tIns="0" rIns="0" bIns="0" rtlCol="0">
              <a:spAutoFit/>
            </a:bodyPr>
            <a:lstStyle/>
            <a:p>
              <a:pPr algn="ctr"/>
              <a:r>
                <a:rPr lang="en-US" sz="900" i="1"/>
                <a:t>Very dissatisfied</a:t>
              </a:r>
            </a:p>
          </p:txBody>
        </p:sp>
        <p:sp>
          <p:nvSpPr>
            <p:cNvPr id="24" name="TextBox 23">
              <a:extLst>
                <a:ext uri="{FF2B5EF4-FFF2-40B4-BE49-F238E27FC236}">
                  <a16:creationId xmlns:a16="http://schemas.microsoft.com/office/drawing/2014/main" id="{9075C32F-4AB3-463D-8310-E79BABB58E1D}"/>
                </a:ext>
              </a:extLst>
            </p:cNvPr>
            <p:cNvSpPr txBox="1"/>
            <p:nvPr/>
          </p:nvSpPr>
          <p:spPr bwMode="gray">
            <a:xfrm>
              <a:off x="7776213" y="2881136"/>
              <a:ext cx="1145237" cy="146354"/>
            </a:xfrm>
            <a:prstGeom prst="rect">
              <a:avLst/>
            </a:prstGeom>
            <a:noFill/>
          </p:spPr>
          <p:txBody>
            <a:bodyPr wrap="square" lIns="0" tIns="0" rIns="0" bIns="0" rtlCol="0">
              <a:spAutoFit/>
            </a:bodyPr>
            <a:lstStyle/>
            <a:p>
              <a:pPr algn="ctr"/>
              <a:r>
                <a:rPr lang="en-US" sz="900" i="1"/>
                <a:t>Dissatisfied</a:t>
              </a:r>
            </a:p>
          </p:txBody>
        </p:sp>
        <p:sp>
          <p:nvSpPr>
            <p:cNvPr id="25" name="TextBox 24">
              <a:extLst>
                <a:ext uri="{FF2B5EF4-FFF2-40B4-BE49-F238E27FC236}">
                  <a16:creationId xmlns:a16="http://schemas.microsoft.com/office/drawing/2014/main" id="{F4694A33-33C1-494F-B1B9-112D13ACE3D0}"/>
                </a:ext>
              </a:extLst>
            </p:cNvPr>
            <p:cNvSpPr txBox="1"/>
            <p:nvPr/>
          </p:nvSpPr>
          <p:spPr bwMode="gray">
            <a:xfrm>
              <a:off x="7121830" y="3654903"/>
              <a:ext cx="1145237" cy="146354"/>
            </a:xfrm>
            <a:prstGeom prst="rect">
              <a:avLst/>
            </a:prstGeom>
            <a:noFill/>
          </p:spPr>
          <p:txBody>
            <a:bodyPr wrap="square" lIns="0" tIns="0" rIns="0" bIns="0" rtlCol="0">
              <a:spAutoFit/>
            </a:bodyPr>
            <a:lstStyle/>
            <a:p>
              <a:pPr algn="ctr"/>
              <a:r>
                <a:rPr lang="en-US" sz="900" i="1"/>
                <a:t>Neutral</a:t>
              </a:r>
            </a:p>
          </p:txBody>
        </p:sp>
        <p:sp>
          <p:nvSpPr>
            <p:cNvPr id="26" name="TextBox 25">
              <a:extLst>
                <a:ext uri="{FF2B5EF4-FFF2-40B4-BE49-F238E27FC236}">
                  <a16:creationId xmlns:a16="http://schemas.microsoft.com/office/drawing/2014/main" id="{D82E3253-4308-408B-BF3B-4CF7D69630C6}"/>
                </a:ext>
              </a:extLst>
            </p:cNvPr>
            <p:cNvSpPr txBox="1"/>
            <p:nvPr/>
          </p:nvSpPr>
          <p:spPr bwMode="gray">
            <a:xfrm>
              <a:off x="8673863" y="5545233"/>
              <a:ext cx="1145237" cy="146354"/>
            </a:xfrm>
            <a:prstGeom prst="rect">
              <a:avLst/>
            </a:prstGeom>
            <a:noFill/>
          </p:spPr>
          <p:txBody>
            <a:bodyPr wrap="square" lIns="0" tIns="0" rIns="0" bIns="0" rtlCol="0">
              <a:spAutoFit/>
            </a:bodyPr>
            <a:lstStyle/>
            <a:p>
              <a:pPr algn="ctr"/>
              <a:r>
                <a:rPr lang="en-US" sz="900" i="1"/>
                <a:t>Satisfied</a:t>
              </a:r>
            </a:p>
          </p:txBody>
        </p:sp>
      </p:grpSp>
    </p:spTree>
    <p:extLst>
      <p:ext uri="{BB962C8B-B14F-4D97-AF65-F5344CB8AC3E}">
        <p14:creationId xmlns:p14="http://schemas.microsoft.com/office/powerpoint/2010/main" val="25749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B901DF4A-3BEF-4699-A10A-B6AA13FAF608}"/>
              </a:ext>
            </a:extLst>
          </p:cNvPr>
          <p:cNvGrpSpPr/>
          <p:nvPr/>
        </p:nvGrpSpPr>
        <p:grpSpPr>
          <a:xfrm>
            <a:off x="-439164" y="1147394"/>
            <a:ext cx="7541639" cy="3838577"/>
            <a:chOff x="5653584" y="1781786"/>
            <a:chExt cx="5547391" cy="3586972"/>
          </a:xfrm>
        </p:grpSpPr>
        <p:graphicFrame>
          <p:nvGraphicFramePr>
            <p:cNvPr id="48" name="Chart 47">
              <a:extLst>
                <a:ext uri="{FF2B5EF4-FFF2-40B4-BE49-F238E27FC236}">
                  <a16:creationId xmlns:a16="http://schemas.microsoft.com/office/drawing/2014/main" id="{AC534001-E5BB-41C4-B227-A7B4EBE3C291}"/>
                </a:ext>
              </a:extLst>
            </p:cNvPr>
            <p:cNvGraphicFramePr/>
            <p:nvPr>
              <p:extLst>
                <p:ext uri="{D42A27DB-BD31-4B8C-83A1-F6EECF244321}">
                  <p14:modId xmlns:p14="http://schemas.microsoft.com/office/powerpoint/2010/main" val="1573249409"/>
                </p:ext>
              </p:extLst>
            </p:nvPr>
          </p:nvGraphicFramePr>
          <p:xfrm>
            <a:off x="6585380" y="2405170"/>
            <a:ext cx="4615595" cy="2963588"/>
          </p:xfrm>
          <a:graphic>
            <a:graphicData uri="http://schemas.openxmlformats.org/drawingml/2006/chart">
              <c:chart xmlns:c="http://schemas.openxmlformats.org/drawingml/2006/chart" xmlns:r="http://schemas.openxmlformats.org/officeDocument/2006/relationships" r:id="rId2"/>
            </a:graphicData>
          </a:graphic>
        </p:graphicFrame>
        <p:sp>
          <p:nvSpPr>
            <p:cNvPr id="49" name="TextBox 48">
              <a:extLst>
                <a:ext uri="{FF2B5EF4-FFF2-40B4-BE49-F238E27FC236}">
                  <a16:creationId xmlns:a16="http://schemas.microsoft.com/office/drawing/2014/main" id="{D676BAC9-BA72-4D9F-B47D-F221E9BF757D}"/>
                </a:ext>
              </a:extLst>
            </p:cNvPr>
            <p:cNvSpPr txBox="1"/>
            <p:nvPr/>
          </p:nvSpPr>
          <p:spPr bwMode="gray">
            <a:xfrm>
              <a:off x="5653584" y="1781786"/>
              <a:ext cx="4664148" cy="246221"/>
            </a:xfrm>
            <a:prstGeom prst="rect">
              <a:avLst/>
            </a:prstGeom>
            <a:noFill/>
          </p:spPr>
          <p:txBody>
            <a:bodyPr wrap="square" lIns="0" tIns="0" rIns="0" bIns="0" rtlCol="0">
              <a:spAutoFit/>
            </a:bodyPr>
            <a:lstStyle/>
            <a:p>
              <a:endParaRPr lang="en-US" sz="1600" b="1"/>
            </a:p>
          </p:txBody>
        </p:sp>
      </p:grpSp>
      <p:sp>
        <p:nvSpPr>
          <p:cNvPr id="29" name="Rectangle 28">
            <a:extLst>
              <a:ext uri="{FF2B5EF4-FFF2-40B4-BE49-F238E27FC236}">
                <a16:creationId xmlns:a16="http://schemas.microsoft.com/office/drawing/2014/main" id="{A6741067-4AEB-427E-9A65-9AF08B33B9D1}"/>
              </a:ext>
            </a:extLst>
          </p:cNvPr>
          <p:cNvSpPr/>
          <p:nvPr/>
        </p:nvSpPr>
        <p:spPr bwMode="gray">
          <a:xfrm>
            <a:off x="-39678" y="866744"/>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3996F5-8277-453C-AD68-C1BF1EE669A3}"/>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F22B5EB0-1229-41A1-A853-6E7AB8DEE26A}"/>
              </a:ext>
            </a:extLst>
          </p:cNvPr>
          <p:cNvSpPr>
            <a:spLocks noGrp="1"/>
          </p:cNvSpPr>
          <p:nvPr>
            <p:ph type="body" sz="quarter" idx="28"/>
          </p:nvPr>
        </p:nvSpPr>
        <p:spPr>
          <a:xfrm>
            <a:off x="457200" y="9308332"/>
            <a:ext cx="2811780" cy="243656"/>
          </a:xfrm>
        </p:spPr>
        <p:txBody>
          <a:bodyPr/>
          <a:lstStyle/>
          <a:p>
            <a:r>
              <a:rPr lang="en-US"/>
              <a:t>Dissatisfaction includes respondents who selected dissatisfied or very dissatisfied.</a:t>
            </a:r>
          </a:p>
          <a:p>
            <a:r>
              <a:rPr lang="en-US"/>
              <a:t>The “other” employer category includes a wide range of employer types, including but not limited to call centers, corporate offices, and laboratories.</a:t>
            </a:r>
          </a:p>
        </p:txBody>
      </p:sp>
      <p:sp>
        <p:nvSpPr>
          <p:cNvPr id="5" name="Footer Placeholder 4">
            <a:extLst>
              <a:ext uri="{FF2B5EF4-FFF2-40B4-BE49-F238E27FC236}">
                <a16:creationId xmlns:a16="http://schemas.microsoft.com/office/drawing/2014/main" id="{172D5CF8-B1A4-4F06-802C-11D589D85D7A}"/>
              </a:ext>
            </a:extLst>
          </p:cNvPr>
          <p:cNvSpPr>
            <a:spLocks noGrp="1"/>
          </p:cNvSpPr>
          <p:nvPr>
            <p:ph type="ftr" sz="quarter" idx="3"/>
          </p:nvPr>
        </p:nvSpPr>
        <p:spPr/>
        <p:txBody>
          <a:bodyPr/>
          <a:lstStyle/>
          <a:p>
            <a:r>
              <a:rPr lang="en-US"/>
              <a:t>2022 Clinician Survey Data Book</a:t>
            </a:r>
          </a:p>
        </p:txBody>
      </p:sp>
      <p:sp>
        <p:nvSpPr>
          <p:cNvPr id="7" name="TextBox 6">
            <a:extLst>
              <a:ext uri="{FF2B5EF4-FFF2-40B4-BE49-F238E27FC236}">
                <a16:creationId xmlns:a16="http://schemas.microsoft.com/office/drawing/2014/main" id="{9CE80ECA-C544-49F1-BF4E-E4DBC2CAC146}"/>
              </a:ext>
            </a:extLst>
          </p:cNvPr>
          <p:cNvSpPr txBox="1"/>
          <p:nvPr/>
        </p:nvSpPr>
        <p:spPr bwMode="gray">
          <a:xfrm>
            <a:off x="915503" y="920642"/>
            <a:ext cx="3980257" cy="169277"/>
          </a:xfrm>
          <a:prstGeom prst="rect">
            <a:avLst/>
          </a:prstGeom>
          <a:noFill/>
        </p:spPr>
        <p:txBody>
          <a:bodyPr wrap="none" lIns="0" tIns="0" rIns="0" bIns="0" rtlCol="0">
            <a:spAutoFit/>
          </a:bodyPr>
          <a:lstStyle/>
          <a:p>
            <a:pPr>
              <a:spcBef>
                <a:spcPts val="500"/>
              </a:spcBef>
              <a:buClr>
                <a:schemeClr val="accent6"/>
              </a:buClr>
            </a:pPr>
            <a:r>
              <a:rPr lang="en-US" sz="1100" b="1" dirty="0"/>
              <a:t>Clinicians’ feelings about their roles vary by employer type.</a:t>
            </a:r>
          </a:p>
        </p:txBody>
      </p:sp>
      <p:grpSp>
        <p:nvGrpSpPr>
          <p:cNvPr id="6" name="Group 5">
            <a:extLst>
              <a:ext uri="{FF2B5EF4-FFF2-40B4-BE49-F238E27FC236}">
                <a16:creationId xmlns:a16="http://schemas.microsoft.com/office/drawing/2014/main" id="{79F8DBCF-8C1B-4154-A65C-30779879B0C8}"/>
              </a:ext>
            </a:extLst>
          </p:cNvPr>
          <p:cNvGrpSpPr/>
          <p:nvPr/>
        </p:nvGrpSpPr>
        <p:grpSpPr>
          <a:xfrm>
            <a:off x="915503" y="1570706"/>
            <a:ext cx="4823637" cy="383961"/>
            <a:chOff x="915503" y="1570706"/>
            <a:chExt cx="4823637" cy="383961"/>
          </a:xfrm>
        </p:grpSpPr>
        <p:sp>
          <p:nvSpPr>
            <p:cNvPr id="32" name="Text Placeholder 1">
              <a:extLst>
                <a:ext uri="{FF2B5EF4-FFF2-40B4-BE49-F238E27FC236}">
                  <a16:creationId xmlns:a16="http://schemas.microsoft.com/office/drawing/2014/main" id="{FC92EED4-F99A-4E53-A361-EBB84FF0E86A}"/>
                </a:ext>
              </a:extLst>
            </p:cNvPr>
            <p:cNvSpPr txBox="1">
              <a:spLocks/>
            </p:cNvSpPr>
            <p:nvPr/>
          </p:nvSpPr>
          <p:spPr bwMode="gray">
            <a:xfrm>
              <a:off x="915503" y="1823862"/>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n=1,112</a:t>
              </a:r>
            </a:p>
          </p:txBody>
        </p:sp>
        <p:sp>
          <p:nvSpPr>
            <p:cNvPr id="42" name="TextBox 41">
              <a:extLst>
                <a:ext uri="{FF2B5EF4-FFF2-40B4-BE49-F238E27FC236}">
                  <a16:creationId xmlns:a16="http://schemas.microsoft.com/office/drawing/2014/main" id="{6ED780B3-57A5-444D-9A68-5C55F144A94E}"/>
                </a:ext>
              </a:extLst>
            </p:cNvPr>
            <p:cNvSpPr txBox="1"/>
            <p:nvPr/>
          </p:nvSpPr>
          <p:spPr bwMode="gray">
            <a:xfrm>
              <a:off x="915503" y="1570706"/>
              <a:ext cx="4823637" cy="169277"/>
            </a:xfrm>
            <a:prstGeom prst="rect">
              <a:avLst/>
            </a:prstGeom>
            <a:noFill/>
          </p:spPr>
          <p:txBody>
            <a:bodyPr wrap="square" lIns="0" tIns="0" rIns="0" bIns="0" rtlCol="0">
              <a:spAutoFit/>
            </a:bodyPr>
            <a:lstStyle/>
            <a:p>
              <a:r>
                <a:rPr lang="en-US" sz="1100" b="1"/>
                <a:t>Rates of role dissatisfaction</a:t>
              </a:r>
              <a:r>
                <a:rPr lang="en-US" sz="1100" b="1" baseline="30000"/>
                <a:t>1 </a:t>
              </a:r>
              <a:r>
                <a:rPr lang="en-US" sz="1100" b="1"/>
                <a:t>by employer type </a:t>
              </a:r>
            </a:p>
          </p:txBody>
        </p:sp>
      </p:grpSp>
      <p:grpSp>
        <p:nvGrpSpPr>
          <p:cNvPr id="103" name="Group 102">
            <a:extLst>
              <a:ext uri="{FF2B5EF4-FFF2-40B4-BE49-F238E27FC236}">
                <a16:creationId xmlns:a16="http://schemas.microsoft.com/office/drawing/2014/main" id="{61437C76-067E-4AF3-805E-95A2270B18AC}"/>
              </a:ext>
            </a:extLst>
          </p:cNvPr>
          <p:cNvGrpSpPr/>
          <p:nvPr/>
        </p:nvGrpSpPr>
        <p:grpSpPr>
          <a:xfrm>
            <a:off x="1431230" y="6067304"/>
            <a:ext cx="4909941" cy="1061867"/>
            <a:chOff x="1431230" y="5991756"/>
            <a:chExt cx="4909941" cy="1061867"/>
          </a:xfrm>
        </p:grpSpPr>
        <p:grpSp>
          <p:nvGrpSpPr>
            <p:cNvPr id="69" name="Group 68">
              <a:extLst>
                <a:ext uri="{FF2B5EF4-FFF2-40B4-BE49-F238E27FC236}">
                  <a16:creationId xmlns:a16="http://schemas.microsoft.com/office/drawing/2014/main" id="{0BD2DC52-46D1-4DD4-829D-197EBD599D42}"/>
                </a:ext>
              </a:extLst>
            </p:cNvPr>
            <p:cNvGrpSpPr/>
            <p:nvPr/>
          </p:nvGrpSpPr>
          <p:grpSpPr>
            <a:xfrm>
              <a:off x="1431230" y="5991756"/>
              <a:ext cx="2189121" cy="1061867"/>
              <a:chOff x="3565440" y="3831966"/>
              <a:chExt cx="2189121" cy="1061867"/>
            </a:xfrm>
          </p:grpSpPr>
          <p:cxnSp>
            <p:nvCxnSpPr>
              <p:cNvPr id="80" name="Straight Connector 79">
                <a:extLst>
                  <a:ext uri="{FF2B5EF4-FFF2-40B4-BE49-F238E27FC236}">
                    <a16:creationId xmlns:a16="http://schemas.microsoft.com/office/drawing/2014/main" id="{CD2D7D17-AD98-47E9-8E33-C767E346CC62}"/>
                  </a:ext>
                </a:extLst>
              </p:cNvPr>
              <p:cNvCxnSpPr>
                <a:cxnSpLocks/>
              </p:cNvCxnSpPr>
              <p:nvPr/>
            </p:nvCxnSpPr>
            <p:spPr bwMode="gray">
              <a:xfrm>
                <a:off x="3667191" y="4483549"/>
                <a:ext cx="208737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0703AE4-198D-407E-9CCA-21C87668DCA6}"/>
                  </a:ext>
                </a:extLst>
              </p:cNvPr>
              <p:cNvSpPr/>
              <p:nvPr/>
            </p:nvSpPr>
            <p:spPr>
              <a:xfrm>
                <a:off x="3565440" y="3831966"/>
                <a:ext cx="2098739" cy="646331"/>
              </a:xfrm>
              <a:prstGeom prst="rect">
                <a:avLst/>
              </a:prstGeom>
            </p:spPr>
            <p:txBody>
              <a:bodyPr wrap="square">
                <a:spAutoFit/>
              </a:bodyPr>
              <a:lstStyle/>
              <a:p>
                <a:pPr algn="ctr"/>
                <a:r>
                  <a:rPr lang="en-US" sz="3500">
                    <a:solidFill>
                      <a:schemeClr val="accent6"/>
                    </a:solidFill>
                    <a:latin typeface="+mj-lt"/>
                  </a:rPr>
                  <a:t>7.69%</a:t>
                </a:r>
              </a:p>
            </p:txBody>
          </p:sp>
          <p:sp>
            <p:nvSpPr>
              <p:cNvPr id="82" name="Text Placeholder">
                <a:extLst>
                  <a:ext uri="{FF2B5EF4-FFF2-40B4-BE49-F238E27FC236}">
                    <a16:creationId xmlns:a16="http://schemas.microsoft.com/office/drawing/2014/main" id="{A5D88101-40FA-4A8A-AED5-FB17FAC1868F}"/>
                  </a:ext>
                </a:extLst>
              </p:cNvPr>
              <p:cNvSpPr txBox="1">
                <a:spLocks/>
              </p:cNvSpPr>
              <p:nvPr/>
            </p:nvSpPr>
            <p:spPr bwMode="gray">
              <a:xfrm>
                <a:off x="3667191" y="4586056"/>
                <a:ext cx="2087368" cy="307777"/>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00"/>
                  <a:t>of </a:t>
                </a:r>
                <a:r>
                  <a:rPr lang="en-US" sz="1000" b="1"/>
                  <a:t>physicians</a:t>
                </a:r>
                <a:r>
                  <a:rPr lang="en-US" sz="1000"/>
                  <a:t> are dissatisfied with their role in the </a:t>
                </a:r>
                <a:r>
                  <a:rPr lang="en-US" sz="1000" b="1"/>
                  <a:t>acute care setting</a:t>
                </a:r>
                <a:endParaRPr lang="en-US" sz="1000" baseline="30000"/>
              </a:p>
            </p:txBody>
          </p:sp>
        </p:grpSp>
        <p:grpSp>
          <p:nvGrpSpPr>
            <p:cNvPr id="70" name="Group 69">
              <a:extLst>
                <a:ext uri="{FF2B5EF4-FFF2-40B4-BE49-F238E27FC236}">
                  <a16:creationId xmlns:a16="http://schemas.microsoft.com/office/drawing/2014/main" id="{A7D91FAC-1826-469E-BA9E-C43B9BB42316}"/>
                </a:ext>
              </a:extLst>
            </p:cNvPr>
            <p:cNvGrpSpPr/>
            <p:nvPr/>
          </p:nvGrpSpPr>
          <p:grpSpPr>
            <a:xfrm>
              <a:off x="4167511" y="5991756"/>
              <a:ext cx="2173660" cy="1061867"/>
              <a:chOff x="6468361" y="2131687"/>
              <a:chExt cx="2173660" cy="1061867"/>
            </a:xfrm>
          </p:grpSpPr>
          <p:grpSp>
            <p:nvGrpSpPr>
              <p:cNvPr id="76" name="Group 75">
                <a:extLst>
                  <a:ext uri="{FF2B5EF4-FFF2-40B4-BE49-F238E27FC236}">
                    <a16:creationId xmlns:a16="http://schemas.microsoft.com/office/drawing/2014/main" id="{86E1E1E0-43C6-45C2-80EA-934834889CE6}"/>
                  </a:ext>
                </a:extLst>
              </p:cNvPr>
              <p:cNvGrpSpPr/>
              <p:nvPr/>
            </p:nvGrpSpPr>
            <p:grpSpPr>
              <a:xfrm>
                <a:off x="6468362" y="2131687"/>
                <a:ext cx="2173659" cy="1061867"/>
                <a:chOff x="6356834" y="1998451"/>
                <a:chExt cx="2173659" cy="1061867"/>
              </a:xfrm>
            </p:grpSpPr>
            <p:sp>
              <p:nvSpPr>
                <p:cNvPr id="78" name="Rectangle 77">
                  <a:extLst>
                    <a:ext uri="{FF2B5EF4-FFF2-40B4-BE49-F238E27FC236}">
                      <a16:creationId xmlns:a16="http://schemas.microsoft.com/office/drawing/2014/main" id="{FEDF11EF-0F4E-493C-A24B-57CE0D0DD675}"/>
                    </a:ext>
                  </a:extLst>
                </p:cNvPr>
                <p:cNvSpPr/>
                <p:nvPr/>
              </p:nvSpPr>
              <p:spPr>
                <a:xfrm>
                  <a:off x="6431754" y="1998451"/>
                  <a:ext cx="2098739" cy="646331"/>
                </a:xfrm>
                <a:prstGeom prst="rect">
                  <a:avLst/>
                </a:prstGeom>
              </p:spPr>
              <p:txBody>
                <a:bodyPr wrap="square">
                  <a:spAutoFit/>
                </a:bodyPr>
                <a:lstStyle/>
                <a:p>
                  <a:pPr algn="ctr"/>
                  <a:r>
                    <a:rPr lang="en-US" sz="3500">
                      <a:solidFill>
                        <a:schemeClr val="accent6"/>
                      </a:solidFill>
                      <a:latin typeface="+mj-lt"/>
                    </a:rPr>
                    <a:t>12.44%</a:t>
                  </a:r>
                </a:p>
              </p:txBody>
            </p:sp>
            <p:sp>
              <p:nvSpPr>
                <p:cNvPr id="79" name="Text Placeholder">
                  <a:extLst>
                    <a:ext uri="{FF2B5EF4-FFF2-40B4-BE49-F238E27FC236}">
                      <a16:creationId xmlns:a16="http://schemas.microsoft.com/office/drawing/2014/main" id="{2AE54BFC-6EC1-4A78-B0D5-1FBB5CA63AB7}"/>
                    </a:ext>
                  </a:extLst>
                </p:cNvPr>
                <p:cNvSpPr txBox="1">
                  <a:spLocks/>
                </p:cNvSpPr>
                <p:nvPr/>
              </p:nvSpPr>
              <p:spPr bwMode="gray">
                <a:xfrm>
                  <a:off x="6356834" y="2752541"/>
                  <a:ext cx="2087368" cy="307777"/>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00"/>
                    <a:t>of </a:t>
                  </a:r>
                  <a:r>
                    <a:rPr lang="en-US" sz="1000" b="1"/>
                    <a:t>RNs</a:t>
                  </a:r>
                  <a:r>
                    <a:rPr lang="en-US" sz="1000"/>
                    <a:t> are dissatisfied with their role in the </a:t>
                  </a:r>
                  <a:r>
                    <a:rPr lang="en-US" sz="1000" b="1"/>
                    <a:t>acute care setting</a:t>
                  </a:r>
                  <a:endParaRPr lang="en-US" sz="1000" baseline="30000"/>
                </a:p>
              </p:txBody>
            </p:sp>
          </p:grpSp>
          <p:cxnSp>
            <p:nvCxnSpPr>
              <p:cNvPr id="77" name="Straight Connector 76">
                <a:extLst>
                  <a:ext uri="{FF2B5EF4-FFF2-40B4-BE49-F238E27FC236}">
                    <a16:creationId xmlns:a16="http://schemas.microsoft.com/office/drawing/2014/main" id="{28DD3B53-ED69-454B-BB4E-768E4BCDC1BF}"/>
                  </a:ext>
                </a:extLst>
              </p:cNvPr>
              <p:cNvCxnSpPr>
                <a:cxnSpLocks/>
              </p:cNvCxnSpPr>
              <p:nvPr/>
            </p:nvCxnSpPr>
            <p:spPr bwMode="gray">
              <a:xfrm>
                <a:off x="6468361" y="2783270"/>
                <a:ext cx="208737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grpSp>
      <p:grpSp>
        <p:nvGrpSpPr>
          <p:cNvPr id="102" name="Group 101">
            <a:extLst>
              <a:ext uri="{FF2B5EF4-FFF2-40B4-BE49-F238E27FC236}">
                <a16:creationId xmlns:a16="http://schemas.microsoft.com/office/drawing/2014/main" id="{9CB9D7D8-2A4A-48ED-A85C-56477C111CD5}"/>
              </a:ext>
            </a:extLst>
          </p:cNvPr>
          <p:cNvGrpSpPr/>
          <p:nvPr/>
        </p:nvGrpSpPr>
        <p:grpSpPr>
          <a:xfrm>
            <a:off x="1431230" y="7894824"/>
            <a:ext cx="4909941" cy="1061867"/>
            <a:chOff x="1431230" y="7652977"/>
            <a:chExt cx="4909941" cy="1061867"/>
          </a:xfrm>
        </p:grpSpPr>
        <p:grpSp>
          <p:nvGrpSpPr>
            <p:cNvPr id="71" name="Group 70">
              <a:extLst>
                <a:ext uri="{FF2B5EF4-FFF2-40B4-BE49-F238E27FC236}">
                  <a16:creationId xmlns:a16="http://schemas.microsoft.com/office/drawing/2014/main" id="{BF3DF6D2-FA36-4979-A843-080A8F51372D}"/>
                </a:ext>
              </a:extLst>
            </p:cNvPr>
            <p:cNvGrpSpPr/>
            <p:nvPr/>
          </p:nvGrpSpPr>
          <p:grpSpPr>
            <a:xfrm>
              <a:off x="1431230" y="7652977"/>
              <a:ext cx="2173660" cy="1061867"/>
              <a:chOff x="6468361" y="2131687"/>
              <a:chExt cx="2173660" cy="1061867"/>
            </a:xfrm>
          </p:grpSpPr>
          <p:grpSp>
            <p:nvGrpSpPr>
              <p:cNvPr id="72" name="Group 71">
                <a:extLst>
                  <a:ext uri="{FF2B5EF4-FFF2-40B4-BE49-F238E27FC236}">
                    <a16:creationId xmlns:a16="http://schemas.microsoft.com/office/drawing/2014/main" id="{FC34AAA6-8DA0-4890-86D5-3E6DEED71CEF}"/>
                  </a:ext>
                </a:extLst>
              </p:cNvPr>
              <p:cNvGrpSpPr/>
              <p:nvPr/>
            </p:nvGrpSpPr>
            <p:grpSpPr>
              <a:xfrm>
                <a:off x="6468362" y="2131687"/>
                <a:ext cx="2173659" cy="1061867"/>
                <a:chOff x="6356834" y="1998451"/>
                <a:chExt cx="2173659" cy="1061867"/>
              </a:xfrm>
            </p:grpSpPr>
            <p:sp>
              <p:nvSpPr>
                <p:cNvPr id="74" name="Rectangle 73">
                  <a:extLst>
                    <a:ext uri="{FF2B5EF4-FFF2-40B4-BE49-F238E27FC236}">
                      <a16:creationId xmlns:a16="http://schemas.microsoft.com/office/drawing/2014/main" id="{F3207F5D-802D-4BE7-B70A-B3B12EE9B4CA}"/>
                    </a:ext>
                  </a:extLst>
                </p:cNvPr>
                <p:cNvSpPr/>
                <p:nvPr/>
              </p:nvSpPr>
              <p:spPr>
                <a:xfrm>
                  <a:off x="6431754" y="1998451"/>
                  <a:ext cx="2098739" cy="646331"/>
                </a:xfrm>
                <a:prstGeom prst="rect">
                  <a:avLst/>
                </a:prstGeom>
              </p:spPr>
              <p:txBody>
                <a:bodyPr wrap="square">
                  <a:spAutoFit/>
                </a:bodyPr>
                <a:lstStyle/>
                <a:p>
                  <a:pPr algn="ctr"/>
                  <a:r>
                    <a:rPr lang="en-US" sz="3500">
                      <a:solidFill>
                        <a:schemeClr val="accent6"/>
                      </a:solidFill>
                      <a:latin typeface="+mj-lt"/>
                    </a:rPr>
                    <a:t>10.71%</a:t>
                  </a:r>
                </a:p>
              </p:txBody>
            </p:sp>
            <p:sp>
              <p:nvSpPr>
                <p:cNvPr id="75" name="Text Placeholder">
                  <a:extLst>
                    <a:ext uri="{FF2B5EF4-FFF2-40B4-BE49-F238E27FC236}">
                      <a16:creationId xmlns:a16="http://schemas.microsoft.com/office/drawing/2014/main" id="{C18E15A6-CE76-490A-AFF0-E03EF604B55E}"/>
                    </a:ext>
                  </a:extLst>
                </p:cNvPr>
                <p:cNvSpPr txBox="1">
                  <a:spLocks/>
                </p:cNvSpPr>
                <p:nvPr/>
              </p:nvSpPr>
              <p:spPr bwMode="gray">
                <a:xfrm>
                  <a:off x="6356834" y="2752541"/>
                  <a:ext cx="2087368" cy="307777"/>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00"/>
                    <a:t>of </a:t>
                  </a:r>
                  <a:r>
                    <a:rPr lang="en-US" sz="1000" b="1"/>
                    <a:t>physicians</a:t>
                  </a:r>
                  <a:r>
                    <a:rPr lang="en-US" sz="1000"/>
                    <a:t> are dissatisfied with their role in the </a:t>
                  </a:r>
                  <a:r>
                    <a:rPr lang="en-US" sz="1000" b="1"/>
                    <a:t>ambulatory setting</a:t>
                  </a:r>
                  <a:endParaRPr lang="en-US" sz="1000" baseline="30000"/>
                </a:p>
              </p:txBody>
            </p:sp>
          </p:grpSp>
          <p:cxnSp>
            <p:nvCxnSpPr>
              <p:cNvPr id="73" name="Straight Connector 72">
                <a:extLst>
                  <a:ext uri="{FF2B5EF4-FFF2-40B4-BE49-F238E27FC236}">
                    <a16:creationId xmlns:a16="http://schemas.microsoft.com/office/drawing/2014/main" id="{4DC22B00-2FB5-4944-A549-7DD52F2F31D4}"/>
                  </a:ext>
                </a:extLst>
              </p:cNvPr>
              <p:cNvCxnSpPr>
                <a:cxnSpLocks/>
              </p:cNvCxnSpPr>
              <p:nvPr/>
            </p:nvCxnSpPr>
            <p:spPr bwMode="gray">
              <a:xfrm>
                <a:off x="6468361" y="2783270"/>
                <a:ext cx="208737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FF7CD8BA-88F7-4E74-B422-F75E949AEECA}"/>
                </a:ext>
              </a:extLst>
            </p:cNvPr>
            <p:cNvGrpSpPr/>
            <p:nvPr/>
          </p:nvGrpSpPr>
          <p:grpSpPr>
            <a:xfrm>
              <a:off x="4167511" y="7652977"/>
              <a:ext cx="2173660" cy="1061867"/>
              <a:chOff x="6468361" y="2131687"/>
              <a:chExt cx="2173660" cy="1061867"/>
            </a:xfrm>
          </p:grpSpPr>
          <p:grpSp>
            <p:nvGrpSpPr>
              <p:cNvPr id="84" name="Group 83">
                <a:extLst>
                  <a:ext uri="{FF2B5EF4-FFF2-40B4-BE49-F238E27FC236}">
                    <a16:creationId xmlns:a16="http://schemas.microsoft.com/office/drawing/2014/main" id="{100CC229-3C8D-4E66-A4E6-0647C148A535}"/>
                  </a:ext>
                </a:extLst>
              </p:cNvPr>
              <p:cNvGrpSpPr/>
              <p:nvPr/>
            </p:nvGrpSpPr>
            <p:grpSpPr>
              <a:xfrm>
                <a:off x="6468362" y="2131687"/>
                <a:ext cx="2173659" cy="1061867"/>
                <a:chOff x="6356834" y="1998451"/>
                <a:chExt cx="2173659" cy="1061867"/>
              </a:xfrm>
            </p:grpSpPr>
            <p:sp>
              <p:nvSpPr>
                <p:cNvPr id="86" name="Rectangle 85">
                  <a:extLst>
                    <a:ext uri="{FF2B5EF4-FFF2-40B4-BE49-F238E27FC236}">
                      <a16:creationId xmlns:a16="http://schemas.microsoft.com/office/drawing/2014/main" id="{ECC4C7D1-63DD-4A1C-84D7-2BA71455A5B5}"/>
                    </a:ext>
                  </a:extLst>
                </p:cNvPr>
                <p:cNvSpPr/>
                <p:nvPr/>
              </p:nvSpPr>
              <p:spPr>
                <a:xfrm>
                  <a:off x="6431754" y="1998451"/>
                  <a:ext cx="2098739" cy="646331"/>
                </a:xfrm>
                <a:prstGeom prst="rect">
                  <a:avLst/>
                </a:prstGeom>
              </p:spPr>
              <p:txBody>
                <a:bodyPr wrap="square">
                  <a:spAutoFit/>
                </a:bodyPr>
                <a:lstStyle/>
                <a:p>
                  <a:pPr algn="ctr"/>
                  <a:r>
                    <a:rPr lang="en-US" sz="3500">
                      <a:solidFill>
                        <a:schemeClr val="accent6"/>
                      </a:solidFill>
                      <a:latin typeface="+mj-lt"/>
                    </a:rPr>
                    <a:t>13.85%</a:t>
                  </a:r>
                </a:p>
              </p:txBody>
            </p:sp>
            <p:sp>
              <p:nvSpPr>
                <p:cNvPr id="87" name="Text Placeholder">
                  <a:extLst>
                    <a:ext uri="{FF2B5EF4-FFF2-40B4-BE49-F238E27FC236}">
                      <a16:creationId xmlns:a16="http://schemas.microsoft.com/office/drawing/2014/main" id="{1D10EFD0-D86B-42FA-BEF4-575CFAA1FD31}"/>
                    </a:ext>
                  </a:extLst>
                </p:cNvPr>
                <p:cNvSpPr txBox="1">
                  <a:spLocks/>
                </p:cNvSpPr>
                <p:nvPr/>
              </p:nvSpPr>
              <p:spPr bwMode="gray">
                <a:xfrm>
                  <a:off x="6356834" y="2752541"/>
                  <a:ext cx="2087368" cy="307777"/>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00"/>
                    <a:t>of </a:t>
                  </a:r>
                  <a:r>
                    <a:rPr lang="en-US" sz="1000" b="1"/>
                    <a:t>RNs</a:t>
                  </a:r>
                  <a:r>
                    <a:rPr lang="en-US" sz="1000"/>
                    <a:t> are dissatisfied with their role in the </a:t>
                  </a:r>
                  <a:r>
                    <a:rPr lang="en-US" sz="1000" b="1"/>
                    <a:t>ambulatory setting</a:t>
                  </a:r>
                  <a:endParaRPr lang="en-US" sz="1000" baseline="30000"/>
                </a:p>
              </p:txBody>
            </p:sp>
          </p:grpSp>
          <p:cxnSp>
            <p:nvCxnSpPr>
              <p:cNvPr id="85" name="Straight Connector 84">
                <a:extLst>
                  <a:ext uri="{FF2B5EF4-FFF2-40B4-BE49-F238E27FC236}">
                    <a16:creationId xmlns:a16="http://schemas.microsoft.com/office/drawing/2014/main" id="{35C98B64-1E2D-4788-9C0B-F6C7BDDFAA89}"/>
                  </a:ext>
                </a:extLst>
              </p:cNvPr>
              <p:cNvCxnSpPr>
                <a:cxnSpLocks/>
              </p:cNvCxnSpPr>
              <p:nvPr/>
            </p:nvCxnSpPr>
            <p:spPr bwMode="gray">
              <a:xfrm>
                <a:off x="6468361" y="2783270"/>
                <a:ext cx="208737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grpSp>
      <p:sp>
        <p:nvSpPr>
          <p:cNvPr id="90" name="TextBox 89">
            <a:extLst>
              <a:ext uri="{FF2B5EF4-FFF2-40B4-BE49-F238E27FC236}">
                <a16:creationId xmlns:a16="http://schemas.microsoft.com/office/drawing/2014/main" id="{8B1E60C2-A80C-45BE-9A80-03EB9F4FAF82}"/>
              </a:ext>
            </a:extLst>
          </p:cNvPr>
          <p:cNvSpPr txBox="1"/>
          <p:nvPr/>
        </p:nvSpPr>
        <p:spPr bwMode="gray">
          <a:xfrm>
            <a:off x="915503" y="5387975"/>
            <a:ext cx="6020360" cy="169277"/>
          </a:xfrm>
          <a:prstGeom prst="rect">
            <a:avLst/>
          </a:prstGeom>
          <a:noFill/>
        </p:spPr>
        <p:txBody>
          <a:bodyPr wrap="square" lIns="0" tIns="0" rIns="0" bIns="0" rtlCol="0">
            <a:spAutoFit/>
          </a:bodyPr>
          <a:lstStyle/>
          <a:p>
            <a:r>
              <a:rPr lang="en-US" sz="1100" b="1"/>
              <a:t>Rates of role dissatisfaction</a:t>
            </a:r>
            <a:r>
              <a:rPr lang="en-US" sz="1100" b="1" baseline="30000"/>
              <a:t> </a:t>
            </a:r>
            <a:r>
              <a:rPr lang="en-US" sz="1100" b="1"/>
              <a:t>by employer type for physicians and RNs</a:t>
            </a:r>
          </a:p>
        </p:txBody>
      </p:sp>
      <p:sp>
        <p:nvSpPr>
          <p:cNvPr id="91" name="Text Placeholder 1">
            <a:extLst>
              <a:ext uri="{FF2B5EF4-FFF2-40B4-BE49-F238E27FC236}">
                <a16:creationId xmlns:a16="http://schemas.microsoft.com/office/drawing/2014/main" id="{E3EEF4E1-C755-43A0-93F6-796C256B9BFC}"/>
              </a:ext>
            </a:extLst>
          </p:cNvPr>
          <p:cNvSpPr txBox="1">
            <a:spLocks/>
          </p:cNvSpPr>
          <p:nvPr/>
        </p:nvSpPr>
        <p:spPr bwMode="gray">
          <a:xfrm>
            <a:off x="915503" y="5920928"/>
            <a:ext cx="5135664"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n=387</a:t>
            </a:r>
          </a:p>
        </p:txBody>
      </p:sp>
      <p:sp>
        <p:nvSpPr>
          <p:cNvPr id="100" name="TextBox 99">
            <a:extLst>
              <a:ext uri="{FF2B5EF4-FFF2-40B4-BE49-F238E27FC236}">
                <a16:creationId xmlns:a16="http://schemas.microsoft.com/office/drawing/2014/main" id="{1C182020-3E9C-41FB-A3D8-7F13083F6561}"/>
              </a:ext>
            </a:extLst>
          </p:cNvPr>
          <p:cNvSpPr txBox="1"/>
          <p:nvPr/>
        </p:nvSpPr>
        <p:spPr bwMode="gray">
          <a:xfrm>
            <a:off x="915503" y="5662146"/>
            <a:ext cx="6020360" cy="153888"/>
          </a:xfrm>
          <a:prstGeom prst="rect">
            <a:avLst/>
          </a:prstGeom>
          <a:noFill/>
        </p:spPr>
        <p:txBody>
          <a:bodyPr wrap="square" lIns="0" tIns="0" rIns="0" bIns="0" rtlCol="0">
            <a:spAutoFit/>
          </a:bodyPr>
          <a:lstStyle/>
          <a:p>
            <a:r>
              <a:rPr lang="en-US" sz="1000" b="1" i="1"/>
              <a:t>Acute care </a:t>
            </a:r>
          </a:p>
        </p:txBody>
      </p:sp>
      <p:grpSp>
        <p:nvGrpSpPr>
          <p:cNvPr id="10" name="Group 9">
            <a:extLst>
              <a:ext uri="{FF2B5EF4-FFF2-40B4-BE49-F238E27FC236}">
                <a16:creationId xmlns:a16="http://schemas.microsoft.com/office/drawing/2014/main" id="{B02F216C-5E15-4B9D-B319-54ABD98B6831}"/>
              </a:ext>
            </a:extLst>
          </p:cNvPr>
          <p:cNvGrpSpPr/>
          <p:nvPr/>
        </p:nvGrpSpPr>
        <p:grpSpPr>
          <a:xfrm>
            <a:off x="915503" y="7390814"/>
            <a:ext cx="6020360" cy="378745"/>
            <a:chOff x="915503" y="7381185"/>
            <a:chExt cx="6020360" cy="378745"/>
          </a:xfrm>
        </p:grpSpPr>
        <p:sp>
          <p:nvSpPr>
            <p:cNvPr id="89" name="Text Placeholder 1">
              <a:extLst>
                <a:ext uri="{FF2B5EF4-FFF2-40B4-BE49-F238E27FC236}">
                  <a16:creationId xmlns:a16="http://schemas.microsoft.com/office/drawing/2014/main" id="{AD1C4434-5877-46CB-9DAA-CA79FE0BFA7C}"/>
                </a:ext>
              </a:extLst>
            </p:cNvPr>
            <p:cNvSpPr txBox="1">
              <a:spLocks/>
            </p:cNvSpPr>
            <p:nvPr/>
          </p:nvSpPr>
          <p:spPr bwMode="gray">
            <a:xfrm>
              <a:off x="915503" y="7629125"/>
              <a:ext cx="4114800" cy="13080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pt-BR" sz="850"/>
                <a:t>n=476</a:t>
              </a:r>
            </a:p>
          </p:txBody>
        </p:sp>
        <p:sp>
          <p:nvSpPr>
            <p:cNvPr id="101" name="TextBox 100">
              <a:extLst>
                <a:ext uri="{FF2B5EF4-FFF2-40B4-BE49-F238E27FC236}">
                  <a16:creationId xmlns:a16="http://schemas.microsoft.com/office/drawing/2014/main" id="{CD5573E6-56D7-4E51-955D-6B7E8439FD6A}"/>
                </a:ext>
              </a:extLst>
            </p:cNvPr>
            <p:cNvSpPr txBox="1"/>
            <p:nvPr/>
          </p:nvSpPr>
          <p:spPr bwMode="gray">
            <a:xfrm>
              <a:off x="915503" y="7381185"/>
              <a:ext cx="6020360" cy="153888"/>
            </a:xfrm>
            <a:prstGeom prst="rect">
              <a:avLst/>
            </a:prstGeom>
            <a:noFill/>
          </p:spPr>
          <p:txBody>
            <a:bodyPr wrap="square" lIns="0" tIns="0" rIns="0" bIns="0" rtlCol="0">
              <a:spAutoFit/>
            </a:bodyPr>
            <a:lstStyle/>
            <a:p>
              <a:r>
                <a:rPr lang="en-US" sz="1000" b="1" i="1"/>
                <a:t>Ambulatory care</a:t>
              </a:r>
            </a:p>
          </p:txBody>
        </p:sp>
      </p:grpSp>
      <p:sp>
        <p:nvSpPr>
          <p:cNvPr id="38" name="TextBox 37">
            <a:extLst>
              <a:ext uri="{FF2B5EF4-FFF2-40B4-BE49-F238E27FC236}">
                <a16:creationId xmlns:a16="http://schemas.microsoft.com/office/drawing/2014/main" id="{1B56B44F-DC95-4B1E-92B7-09C8E746FB17}"/>
              </a:ext>
            </a:extLst>
          </p:cNvPr>
          <p:cNvSpPr txBox="1"/>
          <p:nvPr/>
        </p:nvSpPr>
        <p:spPr bwMode="gray">
          <a:xfrm>
            <a:off x="915503" y="4472000"/>
            <a:ext cx="6075543" cy="779381"/>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dirty="0"/>
              <a:t>The above graph represents a snapshot in time related to role dissatisfaction among clinicians currently working in acute, ambulatory, other, and post-acute/long term care settings. It is possible that additional clinicians who felt dissatisfied with their role recently left those positions and are therefore not accounted for in the data.</a:t>
            </a:r>
          </a:p>
        </p:txBody>
      </p:sp>
    </p:spTree>
    <p:extLst>
      <p:ext uri="{BB962C8B-B14F-4D97-AF65-F5344CB8AC3E}">
        <p14:creationId xmlns:p14="http://schemas.microsoft.com/office/powerpoint/2010/main" val="155396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78A28-036D-457F-9151-B9479EDA50B0}"/>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DA68E678-765E-4354-B0AB-9659AE289B26}"/>
              </a:ext>
            </a:extLst>
          </p:cNvPr>
          <p:cNvSpPr>
            <a:spLocks noGrp="1"/>
          </p:cNvSpPr>
          <p:nvPr>
            <p:ph type="body" sz="quarter" idx="27"/>
          </p:nvPr>
        </p:nvSpPr>
        <p:spPr>
          <a:xfrm>
            <a:off x="5367528" y="9475044"/>
            <a:ext cx="1947672" cy="76944"/>
          </a:xfrm>
        </p:spPr>
        <p:txBody>
          <a:bodyPr/>
          <a:lstStyle/>
          <a:p>
            <a:r>
              <a:rPr lang="en-US"/>
              <a:t>Source: Advisory Board 2022 Clinician Survey and analysis.</a:t>
            </a:r>
          </a:p>
        </p:txBody>
      </p:sp>
      <p:sp>
        <p:nvSpPr>
          <p:cNvPr id="4" name="Text Placeholder 3">
            <a:extLst>
              <a:ext uri="{FF2B5EF4-FFF2-40B4-BE49-F238E27FC236}">
                <a16:creationId xmlns:a16="http://schemas.microsoft.com/office/drawing/2014/main" id="{DB608EE3-BEA6-4282-AA0E-7897425F1D90}"/>
              </a:ext>
            </a:extLst>
          </p:cNvPr>
          <p:cNvSpPr>
            <a:spLocks noGrp="1"/>
          </p:cNvSpPr>
          <p:nvPr>
            <p:ph type="body" sz="quarter" idx="28"/>
          </p:nvPr>
        </p:nvSpPr>
        <p:spPr>
          <a:xfrm>
            <a:off x="457200" y="9475044"/>
            <a:ext cx="2615184" cy="76944"/>
          </a:xfrm>
        </p:spPr>
        <p:txBody>
          <a:bodyPr/>
          <a:lstStyle/>
          <a:p>
            <a:endParaRPr lang="en-US"/>
          </a:p>
        </p:txBody>
      </p:sp>
      <p:sp>
        <p:nvSpPr>
          <p:cNvPr id="5" name="Footer Placeholder 4">
            <a:extLst>
              <a:ext uri="{FF2B5EF4-FFF2-40B4-BE49-F238E27FC236}">
                <a16:creationId xmlns:a16="http://schemas.microsoft.com/office/drawing/2014/main" id="{55EB4ECD-71B8-4C0B-AB30-DF370F72A2A5}"/>
              </a:ext>
            </a:extLst>
          </p:cNvPr>
          <p:cNvSpPr>
            <a:spLocks noGrp="1"/>
          </p:cNvSpPr>
          <p:nvPr>
            <p:ph type="ftr" sz="quarter" idx="3"/>
          </p:nvPr>
        </p:nvSpPr>
        <p:spPr/>
        <p:txBody>
          <a:bodyPr/>
          <a:lstStyle/>
          <a:p>
            <a:r>
              <a:rPr lang="en-US"/>
              <a:t>2022 Clinician Survey Data Book</a:t>
            </a:r>
          </a:p>
        </p:txBody>
      </p:sp>
      <p:sp>
        <p:nvSpPr>
          <p:cNvPr id="6" name="Rectangle 5">
            <a:extLst>
              <a:ext uri="{FF2B5EF4-FFF2-40B4-BE49-F238E27FC236}">
                <a16:creationId xmlns:a16="http://schemas.microsoft.com/office/drawing/2014/main" id="{68CCDF79-BC1C-441D-81AF-B4E33FEDF4E1}"/>
              </a:ext>
            </a:extLst>
          </p:cNvPr>
          <p:cNvSpPr/>
          <p:nvPr/>
        </p:nvSpPr>
        <p:spPr bwMode="gray">
          <a:xfrm>
            <a:off x="-39678" y="866744"/>
            <a:ext cx="8040678" cy="27707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8EDE1BE-8DEA-450C-A66D-96E6B3E264BA}"/>
              </a:ext>
            </a:extLst>
          </p:cNvPr>
          <p:cNvSpPr txBox="1"/>
          <p:nvPr/>
        </p:nvSpPr>
        <p:spPr bwMode="gray">
          <a:xfrm>
            <a:off x="922157" y="920642"/>
            <a:ext cx="2946319" cy="169277"/>
          </a:xfrm>
          <a:prstGeom prst="rect">
            <a:avLst/>
          </a:prstGeom>
          <a:noFill/>
        </p:spPr>
        <p:txBody>
          <a:bodyPr wrap="none" lIns="0" tIns="0" rIns="0" bIns="0" rtlCol="0">
            <a:spAutoFit/>
          </a:bodyPr>
          <a:lstStyle/>
          <a:p>
            <a:pPr>
              <a:spcBef>
                <a:spcPts val="500"/>
              </a:spcBef>
              <a:buClr>
                <a:schemeClr val="accent6"/>
              </a:buClr>
            </a:pPr>
            <a:r>
              <a:rPr lang="en-US" sz="1100" b="1"/>
              <a:t>Most clinicians intend to stay in health care.</a:t>
            </a:r>
          </a:p>
        </p:txBody>
      </p:sp>
      <p:sp>
        <p:nvSpPr>
          <p:cNvPr id="10" name="TextBox 9">
            <a:extLst>
              <a:ext uri="{FF2B5EF4-FFF2-40B4-BE49-F238E27FC236}">
                <a16:creationId xmlns:a16="http://schemas.microsoft.com/office/drawing/2014/main" id="{6B5DD5F9-2773-444A-9894-0352B75ED373}"/>
              </a:ext>
            </a:extLst>
          </p:cNvPr>
          <p:cNvSpPr txBox="1"/>
          <p:nvPr/>
        </p:nvSpPr>
        <p:spPr bwMode="gray">
          <a:xfrm>
            <a:off x="922157" y="1461212"/>
            <a:ext cx="6075543" cy="779381"/>
          </a:xfrm>
          <a:prstGeom prst="rect">
            <a:avLst/>
          </a:prstGeom>
          <a:noFill/>
        </p:spPr>
        <p:txBody>
          <a:bodyPr wrap="square" lIns="0" tIns="0" rIns="0" bIns="0" rtlCol="0">
            <a:spAutoFit/>
          </a:bodyPr>
          <a:lstStyle/>
          <a:p>
            <a:pPr>
              <a:lnSpc>
                <a:spcPct val="130000"/>
              </a:lnSpc>
              <a:spcBef>
                <a:spcPts val="500"/>
              </a:spcBef>
              <a:buClr>
                <a:schemeClr val="accent6"/>
              </a:buClr>
            </a:pPr>
            <a:r>
              <a:rPr lang="en-US" sz="1000"/>
              <a:t>Clinicians aren’t leaving health care in droves, despite what many may believe to be true. The concept of the great realignment, or the movement of clinicians between employers, roles, and sites of care within the health care ecosystem, is supported by the survey results. Many clinicians who have left or plan to leave their jobs intend to stay in health care. </a:t>
            </a:r>
          </a:p>
        </p:txBody>
      </p:sp>
      <p:grpSp>
        <p:nvGrpSpPr>
          <p:cNvPr id="9" name="Group 8">
            <a:extLst>
              <a:ext uri="{FF2B5EF4-FFF2-40B4-BE49-F238E27FC236}">
                <a16:creationId xmlns:a16="http://schemas.microsoft.com/office/drawing/2014/main" id="{0C3CB5FB-AACF-4F23-AA9A-8C74B07CA9E4}"/>
              </a:ext>
            </a:extLst>
          </p:cNvPr>
          <p:cNvGrpSpPr/>
          <p:nvPr/>
        </p:nvGrpSpPr>
        <p:grpSpPr>
          <a:xfrm>
            <a:off x="915451" y="2557987"/>
            <a:ext cx="4964962" cy="385808"/>
            <a:chOff x="922157" y="2363690"/>
            <a:chExt cx="4964962" cy="385808"/>
          </a:xfrm>
        </p:grpSpPr>
        <p:sp>
          <p:nvSpPr>
            <p:cNvPr id="21" name="TextBox 20">
              <a:extLst>
                <a:ext uri="{FF2B5EF4-FFF2-40B4-BE49-F238E27FC236}">
                  <a16:creationId xmlns:a16="http://schemas.microsoft.com/office/drawing/2014/main" id="{610B741B-9B5E-419D-A523-768B9FF0A372}"/>
                </a:ext>
              </a:extLst>
            </p:cNvPr>
            <p:cNvSpPr txBox="1"/>
            <p:nvPr/>
          </p:nvSpPr>
          <p:spPr bwMode="gray">
            <a:xfrm>
              <a:off x="922157" y="2618693"/>
              <a:ext cx="399148" cy="130805"/>
            </a:xfrm>
            <a:prstGeom prst="rect">
              <a:avLst/>
            </a:prstGeom>
          </p:spPr>
          <p:txBody>
            <a:bodyPr vert="horz" wrap="none" lIns="0" tIns="0" rIns="0" bIns="0" rtlCol="0">
              <a:spAutoFit/>
            </a:bodyPr>
            <a:lstStyle/>
            <a:p>
              <a:pPr>
                <a:spcBef>
                  <a:spcPts val="600"/>
                </a:spcBef>
                <a:buClr>
                  <a:schemeClr val="accent6"/>
                </a:buClr>
              </a:pPr>
              <a:r>
                <a:rPr lang="en-US" sz="850"/>
                <a:t>n=1,101</a:t>
              </a:r>
            </a:p>
          </p:txBody>
        </p:sp>
        <p:sp>
          <p:nvSpPr>
            <p:cNvPr id="22" name="TextBox 21">
              <a:extLst>
                <a:ext uri="{FF2B5EF4-FFF2-40B4-BE49-F238E27FC236}">
                  <a16:creationId xmlns:a16="http://schemas.microsoft.com/office/drawing/2014/main" id="{7BD7D8CF-CF2E-460F-84E5-1D319387F7D1}"/>
                </a:ext>
              </a:extLst>
            </p:cNvPr>
            <p:cNvSpPr txBox="1"/>
            <p:nvPr/>
          </p:nvSpPr>
          <p:spPr bwMode="gray">
            <a:xfrm>
              <a:off x="922157" y="2363690"/>
              <a:ext cx="4964962" cy="169277"/>
            </a:xfrm>
            <a:prstGeom prst="rect">
              <a:avLst/>
            </a:prstGeom>
          </p:spPr>
          <p:txBody>
            <a:bodyPr vert="horz" wrap="square" lIns="0" tIns="0" rIns="0" bIns="0" rtlCol="0">
              <a:spAutoFit/>
            </a:bodyPr>
            <a:lstStyle/>
            <a:p>
              <a:pPr>
                <a:spcBef>
                  <a:spcPts val="600"/>
                </a:spcBef>
                <a:buClr>
                  <a:schemeClr val="accent6"/>
                </a:buClr>
              </a:pPr>
              <a:r>
                <a:rPr lang="en-US" sz="1100" b="1"/>
                <a:t>Have you done any of the following in the last two years?</a:t>
              </a:r>
            </a:p>
          </p:txBody>
        </p:sp>
      </p:grpSp>
      <p:grpSp>
        <p:nvGrpSpPr>
          <p:cNvPr id="11" name="Group 10">
            <a:extLst>
              <a:ext uri="{FF2B5EF4-FFF2-40B4-BE49-F238E27FC236}">
                <a16:creationId xmlns:a16="http://schemas.microsoft.com/office/drawing/2014/main" id="{EBA97F79-C5CF-43EC-9764-130B73C13682}"/>
              </a:ext>
            </a:extLst>
          </p:cNvPr>
          <p:cNvGrpSpPr/>
          <p:nvPr/>
        </p:nvGrpSpPr>
        <p:grpSpPr>
          <a:xfrm>
            <a:off x="922157" y="5768623"/>
            <a:ext cx="4964962" cy="385808"/>
            <a:chOff x="922157" y="5566495"/>
            <a:chExt cx="4964962" cy="385808"/>
          </a:xfrm>
        </p:grpSpPr>
        <p:sp>
          <p:nvSpPr>
            <p:cNvPr id="23" name="TextBox 22">
              <a:extLst>
                <a:ext uri="{FF2B5EF4-FFF2-40B4-BE49-F238E27FC236}">
                  <a16:creationId xmlns:a16="http://schemas.microsoft.com/office/drawing/2014/main" id="{131ECD34-E472-4ECF-B9AA-0A03C6EBA57F}"/>
                </a:ext>
              </a:extLst>
            </p:cNvPr>
            <p:cNvSpPr txBox="1"/>
            <p:nvPr/>
          </p:nvSpPr>
          <p:spPr bwMode="gray">
            <a:xfrm>
              <a:off x="922157" y="5821498"/>
              <a:ext cx="307777" cy="130805"/>
            </a:xfrm>
            <a:prstGeom prst="rect">
              <a:avLst/>
            </a:prstGeom>
          </p:spPr>
          <p:txBody>
            <a:bodyPr vert="horz" wrap="none" lIns="0" tIns="0" rIns="0" bIns="0" rtlCol="0">
              <a:spAutoFit/>
            </a:bodyPr>
            <a:lstStyle/>
            <a:p>
              <a:pPr>
                <a:spcBef>
                  <a:spcPts val="600"/>
                </a:spcBef>
                <a:buClr>
                  <a:schemeClr val="accent6"/>
                </a:buClr>
              </a:pPr>
              <a:r>
                <a:rPr lang="en-US" sz="850"/>
                <a:t>n=257</a:t>
              </a:r>
            </a:p>
          </p:txBody>
        </p:sp>
        <p:sp>
          <p:nvSpPr>
            <p:cNvPr id="24" name="TextBox 23">
              <a:extLst>
                <a:ext uri="{FF2B5EF4-FFF2-40B4-BE49-F238E27FC236}">
                  <a16:creationId xmlns:a16="http://schemas.microsoft.com/office/drawing/2014/main" id="{8E1886FF-4C29-4B98-AE1F-20AE162CEB4C}"/>
                </a:ext>
              </a:extLst>
            </p:cNvPr>
            <p:cNvSpPr txBox="1"/>
            <p:nvPr/>
          </p:nvSpPr>
          <p:spPr bwMode="gray">
            <a:xfrm>
              <a:off x="922157" y="5566495"/>
              <a:ext cx="4964962" cy="169277"/>
            </a:xfrm>
            <a:prstGeom prst="rect">
              <a:avLst/>
            </a:prstGeom>
          </p:spPr>
          <p:txBody>
            <a:bodyPr vert="horz" wrap="square" lIns="0" tIns="0" rIns="0" bIns="0" rtlCol="0">
              <a:spAutoFit/>
            </a:bodyPr>
            <a:lstStyle/>
            <a:p>
              <a:pPr>
                <a:spcBef>
                  <a:spcPts val="600"/>
                </a:spcBef>
                <a:buClr>
                  <a:schemeClr val="accent6"/>
                </a:buClr>
              </a:pPr>
              <a:r>
                <a:rPr lang="en-US" sz="1100" b="1"/>
                <a:t>What are your plans if you were to leave your current position?</a:t>
              </a:r>
            </a:p>
          </p:txBody>
        </p:sp>
      </p:grpSp>
      <p:grpSp>
        <p:nvGrpSpPr>
          <p:cNvPr id="25" name="Group 24">
            <a:extLst>
              <a:ext uri="{FF2B5EF4-FFF2-40B4-BE49-F238E27FC236}">
                <a16:creationId xmlns:a16="http://schemas.microsoft.com/office/drawing/2014/main" id="{6BA3C691-970E-48E1-BB2C-819240E9C75E}"/>
              </a:ext>
            </a:extLst>
          </p:cNvPr>
          <p:cNvGrpSpPr/>
          <p:nvPr/>
        </p:nvGrpSpPr>
        <p:grpSpPr>
          <a:xfrm>
            <a:off x="1125495" y="2968827"/>
            <a:ext cx="5211805" cy="2700061"/>
            <a:chOff x="699511" y="2671363"/>
            <a:chExt cx="4742960" cy="2944872"/>
          </a:xfrm>
        </p:grpSpPr>
        <p:graphicFrame>
          <p:nvGraphicFramePr>
            <p:cNvPr id="26" name="Chart 25">
              <a:extLst>
                <a:ext uri="{FF2B5EF4-FFF2-40B4-BE49-F238E27FC236}">
                  <a16:creationId xmlns:a16="http://schemas.microsoft.com/office/drawing/2014/main" id="{B2B57FCC-4797-480A-8AA3-A547F2BEB5E0}"/>
                </a:ext>
              </a:extLst>
            </p:cNvPr>
            <p:cNvGraphicFramePr/>
            <p:nvPr>
              <p:extLst>
                <p:ext uri="{D42A27DB-BD31-4B8C-83A1-F6EECF244321}">
                  <p14:modId xmlns:p14="http://schemas.microsoft.com/office/powerpoint/2010/main" val="545530774"/>
                </p:ext>
              </p:extLst>
            </p:nvPr>
          </p:nvGraphicFramePr>
          <p:xfrm>
            <a:off x="1029916" y="2671363"/>
            <a:ext cx="3820653" cy="294487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AE763576-E210-47BB-A072-64A630C9BCB2}"/>
                </a:ext>
              </a:extLst>
            </p:cNvPr>
            <p:cNvSpPr txBox="1"/>
            <p:nvPr/>
          </p:nvSpPr>
          <p:spPr bwMode="gray">
            <a:xfrm>
              <a:off x="699511" y="4241289"/>
              <a:ext cx="1145237" cy="166550"/>
            </a:xfrm>
            <a:prstGeom prst="rect">
              <a:avLst/>
            </a:prstGeom>
            <a:noFill/>
          </p:spPr>
          <p:txBody>
            <a:bodyPr wrap="square" lIns="0" tIns="0" rIns="0" bIns="0" rtlCol="0">
              <a:spAutoFit/>
            </a:bodyPr>
            <a:lstStyle/>
            <a:p>
              <a:pPr algn="ctr"/>
              <a:r>
                <a:rPr lang="en-US" sz="900" i="1"/>
                <a:t>None</a:t>
              </a:r>
            </a:p>
          </p:txBody>
        </p:sp>
        <p:sp>
          <p:nvSpPr>
            <p:cNvPr id="28" name="TextBox 27">
              <a:extLst>
                <a:ext uri="{FF2B5EF4-FFF2-40B4-BE49-F238E27FC236}">
                  <a16:creationId xmlns:a16="http://schemas.microsoft.com/office/drawing/2014/main" id="{FB2AA2F2-4108-4E3C-8DB8-520793DCF74A}"/>
                </a:ext>
              </a:extLst>
            </p:cNvPr>
            <p:cNvSpPr txBox="1"/>
            <p:nvPr/>
          </p:nvSpPr>
          <p:spPr bwMode="gray">
            <a:xfrm>
              <a:off x="3450524" y="2807393"/>
              <a:ext cx="1462711" cy="166550"/>
            </a:xfrm>
            <a:prstGeom prst="rect">
              <a:avLst/>
            </a:prstGeom>
            <a:noFill/>
          </p:spPr>
          <p:txBody>
            <a:bodyPr wrap="square" lIns="0" tIns="0" rIns="0" bIns="0" rtlCol="0">
              <a:spAutoFit/>
            </a:bodyPr>
            <a:lstStyle/>
            <a:p>
              <a:pPr algn="ctr"/>
              <a:r>
                <a:rPr lang="en-US" sz="900" i="1"/>
                <a:t>New job, same employer</a:t>
              </a:r>
            </a:p>
          </p:txBody>
        </p:sp>
        <p:sp>
          <p:nvSpPr>
            <p:cNvPr id="29" name="TextBox 28">
              <a:extLst>
                <a:ext uri="{FF2B5EF4-FFF2-40B4-BE49-F238E27FC236}">
                  <a16:creationId xmlns:a16="http://schemas.microsoft.com/office/drawing/2014/main" id="{822BC0B1-1D9E-45EE-AB5E-753E165226F3}"/>
                </a:ext>
              </a:extLst>
            </p:cNvPr>
            <p:cNvSpPr txBox="1"/>
            <p:nvPr/>
          </p:nvSpPr>
          <p:spPr bwMode="gray">
            <a:xfrm>
              <a:off x="4082518" y="3591835"/>
              <a:ext cx="1359953" cy="166550"/>
            </a:xfrm>
            <a:prstGeom prst="rect">
              <a:avLst/>
            </a:prstGeom>
            <a:noFill/>
          </p:spPr>
          <p:txBody>
            <a:bodyPr wrap="square" lIns="0" tIns="0" rIns="0" bIns="0" rtlCol="0">
              <a:spAutoFit/>
            </a:bodyPr>
            <a:lstStyle/>
            <a:p>
              <a:pPr algn="ctr"/>
              <a:r>
                <a:rPr lang="en-US" sz="900" i="1"/>
                <a:t>New employer, same job</a:t>
              </a:r>
            </a:p>
          </p:txBody>
        </p:sp>
        <p:sp>
          <p:nvSpPr>
            <p:cNvPr id="30" name="TextBox 29">
              <a:extLst>
                <a:ext uri="{FF2B5EF4-FFF2-40B4-BE49-F238E27FC236}">
                  <a16:creationId xmlns:a16="http://schemas.microsoft.com/office/drawing/2014/main" id="{3DBDE61B-55CB-48C2-9D91-4C63BD790E17}"/>
                </a:ext>
              </a:extLst>
            </p:cNvPr>
            <p:cNvSpPr txBox="1"/>
            <p:nvPr/>
          </p:nvSpPr>
          <p:spPr bwMode="gray">
            <a:xfrm>
              <a:off x="4001240" y="4483951"/>
              <a:ext cx="1332153" cy="166549"/>
            </a:xfrm>
            <a:prstGeom prst="rect">
              <a:avLst/>
            </a:prstGeom>
            <a:noFill/>
          </p:spPr>
          <p:txBody>
            <a:bodyPr wrap="square" lIns="0" tIns="0" rIns="0" bIns="0" rtlCol="0">
              <a:spAutoFit/>
            </a:bodyPr>
            <a:lstStyle/>
            <a:p>
              <a:pPr algn="ctr"/>
              <a:r>
                <a:rPr lang="en-US" sz="900" i="1"/>
                <a:t>New employer, new job</a:t>
              </a:r>
            </a:p>
          </p:txBody>
        </p:sp>
        <p:sp>
          <p:nvSpPr>
            <p:cNvPr id="31" name="TextBox 30">
              <a:extLst>
                <a:ext uri="{FF2B5EF4-FFF2-40B4-BE49-F238E27FC236}">
                  <a16:creationId xmlns:a16="http://schemas.microsoft.com/office/drawing/2014/main" id="{3B31082A-3E20-4E05-9DF4-524CA5BFA1B0}"/>
                </a:ext>
              </a:extLst>
            </p:cNvPr>
            <p:cNvSpPr txBox="1"/>
            <p:nvPr/>
          </p:nvSpPr>
          <p:spPr bwMode="gray">
            <a:xfrm>
              <a:off x="3718263" y="5140568"/>
              <a:ext cx="1462711" cy="166549"/>
            </a:xfrm>
            <a:prstGeom prst="rect">
              <a:avLst/>
            </a:prstGeom>
            <a:noFill/>
          </p:spPr>
          <p:txBody>
            <a:bodyPr wrap="square" lIns="0" tIns="0" rIns="0" bIns="0" rtlCol="0">
              <a:spAutoFit/>
            </a:bodyPr>
            <a:lstStyle/>
            <a:p>
              <a:pPr algn="ctr"/>
              <a:r>
                <a:rPr lang="en-US" sz="900" i="1"/>
                <a:t>Left the workforce</a:t>
              </a:r>
            </a:p>
          </p:txBody>
        </p:sp>
      </p:grpSp>
      <p:grpSp>
        <p:nvGrpSpPr>
          <p:cNvPr id="8" name="Group 7">
            <a:extLst>
              <a:ext uri="{FF2B5EF4-FFF2-40B4-BE49-F238E27FC236}">
                <a16:creationId xmlns:a16="http://schemas.microsoft.com/office/drawing/2014/main" id="{B6641E5C-DC52-4129-B935-C3BEA040D007}"/>
              </a:ext>
            </a:extLst>
          </p:cNvPr>
          <p:cNvGrpSpPr/>
          <p:nvPr/>
        </p:nvGrpSpPr>
        <p:grpSpPr>
          <a:xfrm>
            <a:off x="1104799" y="6274933"/>
            <a:ext cx="4775614" cy="3153825"/>
            <a:chOff x="1121731" y="5895718"/>
            <a:chExt cx="4775614" cy="3153825"/>
          </a:xfrm>
        </p:grpSpPr>
        <p:grpSp>
          <p:nvGrpSpPr>
            <p:cNvPr id="32" name="Group 31">
              <a:extLst>
                <a:ext uri="{FF2B5EF4-FFF2-40B4-BE49-F238E27FC236}">
                  <a16:creationId xmlns:a16="http://schemas.microsoft.com/office/drawing/2014/main" id="{4F2604A5-17A8-42EA-971C-E49587F53A69}"/>
                </a:ext>
              </a:extLst>
            </p:cNvPr>
            <p:cNvGrpSpPr/>
            <p:nvPr/>
          </p:nvGrpSpPr>
          <p:grpSpPr>
            <a:xfrm>
              <a:off x="1185938" y="5895718"/>
              <a:ext cx="4711407" cy="3153825"/>
              <a:chOff x="6615816" y="2662515"/>
              <a:chExt cx="4711407" cy="3153825"/>
            </a:xfrm>
          </p:grpSpPr>
          <p:graphicFrame>
            <p:nvGraphicFramePr>
              <p:cNvPr id="33" name="Chart 32">
                <a:extLst>
                  <a:ext uri="{FF2B5EF4-FFF2-40B4-BE49-F238E27FC236}">
                    <a16:creationId xmlns:a16="http://schemas.microsoft.com/office/drawing/2014/main" id="{54EC2106-1047-4B78-8460-9B6B3F761451}"/>
                  </a:ext>
                </a:extLst>
              </p:cNvPr>
              <p:cNvGraphicFramePr/>
              <p:nvPr>
                <p:extLst>
                  <p:ext uri="{D42A27DB-BD31-4B8C-83A1-F6EECF244321}">
                    <p14:modId xmlns:p14="http://schemas.microsoft.com/office/powerpoint/2010/main" val="848815280"/>
                  </p:ext>
                </p:extLst>
              </p:nvPr>
            </p:nvGraphicFramePr>
            <p:xfrm>
              <a:off x="7158404" y="2662515"/>
              <a:ext cx="3817953" cy="3153825"/>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D2C56959-B067-4038-8C5D-22C56793A1E2}"/>
                  </a:ext>
                </a:extLst>
              </p:cNvPr>
              <p:cNvSpPr txBox="1"/>
              <p:nvPr/>
            </p:nvSpPr>
            <p:spPr bwMode="gray">
              <a:xfrm>
                <a:off x="9649489" y="5344689"/>
                <a:ext cx="1432206" cy="276999"/>
              </a:xfrm>
              <a:prstGeom prst="rect">
                <a:avLst/>
              </a:prstGeom>
              <a:noFill/>
            </p:spPr>
            <p:txBody>
              <a:bodyPr wrap="square" lIns="0" tIns="0" rIns="0" bIns="0" rtlCol="0">
                <a:spAutoFit/>
              </a:bodyPr>
              <a:lstStyle/>
              <a:p>
                <a:pPr algn="ctr"/>
                <a:r>
                  <a:rPr lang="en-US" sz="900" i="1"/>
                  <a:t>New role at your current employer</a:t>
                </a:r>
              </a:p>
            </p:txBody>
          </p:sp>
          <p:sp>
            <p:nvSpPr>
              <p:cNvPr id="35" name="TextBox 34">
                <a:extLst>
                  <a:ext uri="{FF2B5EF4-FFF2-40B4-BE49-F238E27FC236}">
                    <a16:creationId xmlns:a16="http://schemas.microsoft.com/office/drawing/2014/main" id="{932CEC39-2C91-449C-A651-F6B024B8FE8E}"/>
                  </a:ext>
                </a:extLst>
              </p:cNvPr>
              <p:cNvSpPr txBox="1"/>
              <p:nvPr/>
            </p:nvSpPr>
            <p:spPr bwMode="gray">
              <a:xfrm>
                <a:off x="7584736" y="2888189"/>
                <a:ext cx="1145237" cy="138499"/>
              </a:xfrm>
              <a:prstGeom prst="rect">
                <a:avLst/>
              </a:prstGeom>
              <a:noFill/>
            </p:spPr>
            <p:txBody>
              <a:bodyPr wrap="square" lIns="0" tIns="0" rIns="0" bIns="0" rtlCol="0">
                <a:spAutoFit/>
              </a:bodyPr>
              <a:lstStyle/>
              <a:p>
                <a:pPr algn="ctr"/>
                <a:r>
                  <a:rPr lang="en-US" sz="900" i="1"/>
                  <a:t>Retirement</a:t>
                </a:r>
              </a:p>
            </p:txBody>
          </p:sp>
          <p:sp>
            <p:nvSpPr>
              <p:cNvPr id="36" name="TextBox 35">
                <a:extLst>
                  <a:ext uri="{FF2B5EF4-FFF2-40B4-BE49-F238E27FC236}">
                    <a16:creationId xmlns:a16="http://schemas.microsoft.com/office/drawing/2014/main" id="{56E6FCD0-41D4-4B02-8F87-229480EEFC80}"/>
                  </a:ext>
                </a:extLst>
              </p:cNvPr>
              <p:cNvSpPr txBox="1"/>
              <p:nvPr/>
            </p:nvSpPr>
            <p:spPr bwMode="gray">
              <a:xfrm>
                <a:off x="7016036" y="4578575"/>
                <a:ext cx="1145237" cy="138499"/>
              </a:xfrm>
              <a:prstGeom prst="rect">
                <a:avLst/>
              </a:prstGeom>
              <a:noFill/>
            </p:spPr>
            <p:txBody>
              <a:bodyPr wrap="square" lIns="0" tIns="0" rIns="0" bIns="0" rtlCol="0">
                <a:spAutoFit/>
              </a:bodyPr>
              <a:lstStyle/>
              <a:p>
                <a:pPr algn="ctr"/>
                <a:r>
                  <a:rPr lang="en-US" sz="900" i="1"/>
                  <a:t>Other</a:t>
                </a:r>
              </a:p>
            </p:txBody>
          </p:sp>
          <p:sp>
            <p:nvSpPr>
              <p:cNvPr id="37" name="TextBox 36">
                <a:extLst>
                  <a:ext uri="{FF2B5EF4-FFF2-40B4-BE49-F238E27FC236}">
                    <a16:creationId xmlns:a16="http://schemas.microsoft.com/office/drawing/2014/main" id="{19C7EA39-918C-4919-8C10-BF562D4E971F}"/>
                  </a:ext>
                </a:extLst>
              </p:cNvPr>
              <p:cNvSpPr txBox="1"/>
              <p:nvPr/>
            </p:nvSpPr>
            <p:spPr bwMode="gray">
              <a:xfrm>
                <a:off x="7588654" y="5374280"/>
                <a:ext cx="1145237" cy="138499"/>
              </a:xfrm>
              <a:prstGeom prst="rect">
                <a:avLst/>
              </a:prstGeom>
              <a:noFill/>
            </p:spPr>
            <p:txBody>
              <a:bodyPr wrap="square" lIns="0" tIns="0" rIns="0" bIns="0" rtlCol="0">
                <a:spAutoFit/>
              </a:bodyPr>
              <a:lstStyle/>
              <a:p>
                <a:pPr algn="ctr"/>
                <a:r>
                  <a:rPr lang="en-US" sz="900" i="1"/>
                  <a:t>Undecided</a:t>
                </a:r>
              </a:p>
            </p:txBody>
          </p:sp>
          <p:sp>
            <p:nvSpPr>
              <p:cNvPr id="38" name="TextBox 37">
                <a:extLst>
                  <a:ext uri="{FF2B5EF4-FFF2-40B4-BE49-F238E27FC236}">
                    <a16:creationId xmlns:a16="http://schemas.microsoft.com/office/drawing/2014/main" id="{22A10CAA-9FB5-4D4A-A6EF-4ACC0144B1DD}"/>
                  </a:ext>
                </a:extLst>
              </p:cNvPr>
              <p:cNvSpPr txBox="1"/>
              <p:nvPr/>
            </p:nvSpPr>
            <p:spPr bwMode="gray">
              <a:xfrm>
                <a:off x="6615816" y="3894237"/>
                <a:ext cx="1145237" cy="276999"/>
              </a:xfrm>
              <a:prstGeom prst="rect">
                <a:avLst/>
              </a:prstGeom>
              <a:noFill/>
            </p:spPr>
            <p:txBody>
              <a:bodyPr wrap="square" lIns="0" tIns="0" rIns="0" bIns="0" rtlCol="0">
                <a:spAutoFit/>
              </a:bodyPr>
              <a:lstStyle/>
              <a:p>
                <a:pPr algn="ctr"/>
                <a:r>
                  <a:rPr lang="en-US" sz="900" i="1"/>
                  <a:t>Pursue further education</a:t>
                </a:r>
              </a:p>
            </p:txBody>
          </p:sp>
          <p:sp>
            <p:nvSpPr>
              <p:cNvPr id="39" name="TextBox 38">
                <a:extLst>
                  <a:ext uri="{FF2B5EF4-FFF2-40B4-BE49-F238E27FC236}">
                    <a16:creationId xmlns:a16="http://schemas.microsoft.com/office/drawing/2014/main" id="{968552FB-0B6A-432E-8D55-1973D12681A8}"/>
                  </a:ext>
                </a:extLst>
              </p:cNvPr>
              <p:cNvSpPr txBox="1"/>
              <p:nvPr/>
            </p:nvSpPr>
            <p:spPr bwMode="gray">
              <a:xfrm>
                <a:off x="10135733" y="3237403"/>
                <a:ext cx="1191490" cy="276999"/>
              </a:xfrm>
              <a:prstGeom prst="rect">
                <a:avLst/>
              </a:prstGeom>
              <a:noFill/>
            </p:spPr>
            <p:txBody>
              <a:bodyPr wrap="square" lIns="0" tIns="0" rIns="0" bIns="0" rtlCol="0">
                <a:spAutoFit/>
              </a:bodyPr>
              <a:lstStyle/>
              <a:p>
                <a:pPr algn="ctr"/>
                <a:r>
                  <a:rPr lang="en-US" sz="900" i="1"/>
                  <a:t>Same role at a different employer</a:t>
                </a:r>
              </a:p>
            </p:txBody>
          </p:sp>
          <p:sp>
            <p:nvSpPr>
              <p:cNvPr id="40" name="TextBox 39">
                <a:extLst>
                  <a:ext uri="{FF2B5EF4-FFF2-40B4-BE49-F238E27FC236}">
                    <a16:creationId xmlns:a16="http://schemas.microsoft.com/office/drawing/2014/main" id="{A957E424-2E64-4698-B179-7986E8EC34B8}"/>
                  </a:ext>
                </a:extLst>
              </p:cNvPr>
              <p:cNvSpPr txBox="1"/>
              <p:nvPr/>
            </p:nvSpPr>
            <p:spPr bwMode="gray">
              <a:xfrm>
                <a:off x="8272040" y="2743387"/>
                <a:ext cx="1630145" cy="138499"/>
              </a:xfrm>
              <a:prstGeom prst="rect">
                <a:avLst/>
              </a:prstGeom>
              <a:noFill/>
            </p:spPr>
            <p:txBody>
              <a:bodyPr wrap="square" lIns="0" tIns="0" rIns="0" bIns="0" rtlCol="0">
                <a:spAutoFit/>
              </a:bodyPr>
              <a:lstStyle/>
              <a:p>
                <a:pPr algn="ctr"/>
                <a:r>
                  <a:rPr lang="en-US" sz="900" i="1"/>
                  <a:t>Leave health care</a:t>
                </a:r>
              </a:p>
            </p:txBody>
          </p:sp>
        </p:grpSp>
        <p:sp>
          <p:nvSpPr>
            <p:cNvPr id="41" name="TextBox 40">
              <a:extLst>
                <a:ext uri="{FF2B5EF4-FFF2-40B4-BE49-F238E27FC236}">
                  <a16:creationId xmlns:a16="http://schemas.microsoft.com/office/drawing/2014/main" id="{6EAFC9E7-FFC8-45E4-829E-619C0946C964}"/>
                </a:ext>
              </a:extLst>
            </p:cNvPr>
            <p:cNvSpPr txBox="1"/>
            <p:nvPr/>
          </p:nvSpPr>
          <p:spPr bwMode="gray">
            <a:xfrm>
              <a:off x="1121731" y="6476265"/>
              <a:ext cx="1661227" cy="277073"/>
            </a:xfrm>
            <a:prstGeom prst="rect">
              <a:avLst/>
            </a:prstGeom>
            <a:noFill/>
          </p:spPr>
          <p:txBody>
            <a:bodyPr wrap="square" lIns="0" tIns="0" rIns="0" bIns="0" rtlCol="0">
              <a:spAutoFit/>
            </a:bodyPr>
            <a:lstStyle/>
            <a:p>
              <a:pPr algn="ctr"/>
              <a:r>
                <a:rPr lang="en-US" sz="900" i="1"/>
                <a:t>Pursue a non-direct care role within health care</a:t>
              </a:r>
            </a:p>
          </p:txBody>
        </p:sp>
      </p:grpSp>
      <p:sp>
        <p:nvSpPr>
          <p:cNvPr id="42" name="Line Callout 1 57">
            <a:extLst>
              <a:ext uri="{FF2B5EF4-FFF2-40B4-BE49-F238E27FC236}">
                <a16:creationId xmlns:a16="http://schemas.microsoft.com/office/drawing/2014/main" id="{7C12E64C-DB66-4DB4-A4C6-8F1A1AF53FC2}"/>
              </a:ext>
            </a:extLst>
          </p:cNvPr>
          <p:cNvSpPr/>
          <p:nvPr/>
        </p:nvSpPr>
        <p:spPr bwMode="gray">
          <a:xfrm flipH="1">
            <a:off x="5368678" y="7578144"/>
            <a:ext cx="1947671" cy="547402"/>
          </a:xfrm>
          <a:prstGeom prst="borderCallout1">
            <a:avLst>
              <a:gd name="adj1" fmla="val 46355"/>
              <a:gd name="adj2" fmla="val 100003"/>
              <a:gd name="adj3" fmla="val 47511"/>
              <a:gd name="adj4" fmla="val 119669"/>
            </a:avLst>
          </a:prstGeom>
          <a:solidFill>
            <a:schemeClr val="bg1"/>
          </a:solidFill>
          <a:ln w="19050" cap="flat" cmpd="sng" algn="ctr">
            <a:solidFill>
              <a:schemeClr val="accent1"/>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a:spcBef>
                <a:spcPts val="600"/>
              </a:spcBef>
              <a:buClr>
                <a:schemeClr val="accent6"/>
              </a:buClr>
            </a:pPr>
            <a:r>
              <a:rPr lang="en-US" sz="900"/>
              <a:t>Total percentage of respondents planning to remain in a health care job: 59%</a:t>
            </a:r>
          </a:p>
        </p:txBody>
      </p:sp>
    </p:spTree>
    <p:extLst>
      <p:ext uri="{BB962C8B-B14F-4D97-AF65-F5344CB8AC3E}">
        <p14:creationId xmlns:p14="http://schemas.microsoft.com/office/powerpoint/2010/main" val="2369530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PORTRAIT"/>
  <p:tag name="PRINT" val="YES"/>
</p:tagLst>
</file>

<file path=ppt/theme/theme1.xml><?xml version="1.0" encoding="utf-8"?>
<a:theme xmlns:a="http://schemas.openxmlformats.org/drawingml/2006/main" name="ab2 portrait">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solidFill>
            <a:schemeClr val="accent1"/>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2"/>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buClr>
            <a:schemeClr val="accent6"/>
          </a:buClr>
          <a:defRPr sz="10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3-portrait-100821.potx" id="{B3FEE088-0A06-4F49-A42F-25A59B9F466A}" vid="{846CF033-09FE-408E-8DC3-6FA0FC0A85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576E469213E34AAE152B6A4BFA318D" ma:contentTypeVersion="12" ma:contentTypeDescription="Create a new document." ma:contentTypeScope="" ma:versionID="13fc9a70a4495a2099bcf7965db35538">
  <xsd:schema xmlns:xsd="http://www.w3.org/2001/XMLSchema" xmlns:xs="http://www.w3.org/2001/XMLSchema" xmlns:p="http://schemas.microsoft.com/office/2006/metadata/properties" xmlns:ns2="6de27db9-b574-4ab5-933e-8057275829b0" xmlns:ns3="5c5b0a13-9576-4fe4-84f5-aa9db74f4149" targetNamespace="http://schemas.microsoft.com/office/2006/metadata/properties" ma:root="true" ma:fieldsID="20af42b32b1c2d8d02fe0e74579717ec" ns2:_="" ns3:_="">
    <xsd:import namespace="6de27db9-b574-4ab5-933e-8057275829b0"/>
    <xsd:import namespace="5c5b0a13-9576-4fe4-84f5-aa9db74f41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27db9-b574-4ab5-933e-8057275829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5b0a13-9576-4fe4-84f5-aa9db74f414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59C5A4-DE76-4377-8FA8-C4D6E474133B}">
  <ds:schemaRefs>
    <ds:schemaRef ds:uri="http://schemas.microsoft.com/sharepoint/v3/contenttype/forms"/>
  </ds:schemaRefs>
</ds:datastoreItem>
</file>

<file path=customXml/itemProps2.xml><?xml version="1.0" encoding="utf-8"?>
<ds:datastoreItem xmlns:ds="http://schemas.openxmlformats.org/officeDocument/2006/customXml" ds:itemID="{15348D3A-08FA-40A7-9690-CFD85107AE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c5b0a13-9576-4fe4-84f5-aa9db74f4149"/>
    <ds:schemaRef ds:uri="6de27db9-b574-4ab5-933e-8057275829b0"/>
    <ds:schemaRef ds:uri="http://www.w3.org/XML/1998/namespace"/>
    <ds:schemaRef ds:uri="http://purl.org/dc/dcmitype/"/>
  </ds:schemaRefs>
</ds:datastoreItem>
</file>

<file path=customXml/itemProps3.xml><?xml version="1.0" encoding="utf-8"?>
<ds:datastoreItem xmlns:ds="http://schemas.openxmlformats.org/officeDocument/2006/customXml" ds:itemID="{651CFB87-A109-4099-BA9D-276A72E98C27}">
  <ds:schemaRefs>
    <ds:schemaRef ds:uri="5c5b0a13-9576-4fe4-84f5-aa9db74f4149"/>
    <ds:schemaRef ds:uri="6de27db9-b574-4ab5-933e-8057275829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ab3-portrait-010122</Template>
  <TotalTime>259</TotalTime>
  <Words>6481</Words>
  <Application>Microsoft Office PowerPoint</Application>
  <PresentationFormat>Custom</PresentationFormat>
  <Paragraphs>1098</Paragraphs>
  <Slides>46</Slides>
  <Notes>12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ab2 portrait</vt:lpstr>
      <vt:lpstr>2022 Clinician Survey Data Book</vt:lpstr>
      <vt:lpstr>Table of contents</vt:lpstr>
      <vt:lpstr>Introduction</vt:lpstr>
      <vt:lpstr>Basic survey demographics (self-reported by clinicians)</vt:lpstr>
      <vt:lpstr>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Appendix</vt:lpstr>
      <vt:lpstr>Demographics</vt:lpstr>
      <vt:lpstr>Demographics</vt:lpstr>
      <vt:lpstr>Demographics</vt:lpstr>
      <vt:lpstr>Demographics</vt:lpstr>
      <vt:lpstr>Demographics</vt:lpstr>
      <vt:lpstr>Demographics</vt:lpstr>
      <vt:lpstr>Demographics</vt:lpstr>
      <vt:lpstr>Demographics</vt:lpstr>
      <vt:lpstr>Most clinicians are not likely to leave their role</vt:lpstr>
      <vt:lpstr>Most clinicians are not likely to leave their role</vt:lpstr>
      <vt:lpstr>Most clinicians are not likely to leave their role</vt:lpstr>
      <vt:lpstr>Most clinicians are not likely to leave their role</vt:lpstr>
      <vt:lpstr>Most clinicians are not likely to leave their role</vt:lpstr>
      <vt:lpstr>Most clinicians debating a change have thought about leaving their job for 6 months or less</vt:lpstr>
      <vt:lpstr>Most clinicians debating a change have thought about leaving their job for 6 months or less</vt:lpstr>
      <vt:lpstr>Only a quarter of clinicians are more likely to leave due to the impact of Covid-19</vt:lpstr>
      <vt:lpstr>Impact of Covid-19 on likeliness to leave varies by role</vt:lpstr>
      <vt:lpstr>Impact of Covid-19 on likeliness to leave varies by role</vt:lpstr>
      <vt:lpstr>Impact of Covid-19 on likeliness to leave varies by role</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Gerstenfeld, Rachel</dc:creator>
  <cp:lastModifiedBy>Gerstenfeld, Rachel</cp:lastModifiedBy>
  <cp:revision>2</cp:revision>
  <dcterms:created xsi:type="dcterms:W3CDTF">2022-08-17T12:49:33Z</dcterms:created>
  <dcterms:modified xsi:type="dcterms:W3CDTF">2023-04-07T17:03:29Z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0x010100D4576E469213E34AAE152B6A4BFA318D</vt:lpwstr>
  </property>
  <property fmtid="{D5CDD505-2E9C-101B-9397-08002B2CF9AE}" pid="3" name="MSIP_Label_a8a73c85-e524-44a6-bd58-7df7ef87be8f_Method">
    <vt:lpwstr>Standard</vt:lpwstr>
  </property>
  <property fmtid="{D5CDD505-2E9C-101B-9397-08002B2CF9AE}" pid="4" name="MSIP_Label_a8a73c85-e524-44a6-bd58-7df7ef87be8f_Name">
    <vt:lpwstr>Internal Label</vt:lpwstr>
  </property>
  <property fmtid="{D5CDD505-2E9C-101B-9397-08002B2CF9AE}" pid="5" name="MSIP_Label_a8a73c85-e524-44a6-bd58-7df7ef87be8f_SiteId">
    <vt:lpwstr>db05faca-c82a-4b9d-b9c5-0f64b6755421</vt:lpwstr>
  </property>
  <property fmtid="{D5CDD505-2E9C-101B-9397-08002B2CF9AE}" pid="6" name="MSIP_Label_a8a73c85-e524-44a6-bd58-7df7ef87be8f_ContentBits">
    <vt:lpwstr>0</vt:lpwstr>
  </property>
  <property fmtid="{D5CDD505-2E9C-101B-9397-08002B2CF9AE}" pid="7" name="MSIP_Label_a8a73c85-e524-44a6-bd58-7df7ef87be8f_ActionId">
    <vt:lpwstr>8abb8cf7-86de-4288-90ab-24cc9e9dc837</vt:lpwstr>
  </property>
  <property fmtid="{D5CDD505-2E9C-101B-9397-08002B2CF9AE}" pid="8" name="MSIP_Label_a8a73c85-e524-44a6-bd58-7df7ef87be8f_Enabled">
    <vt:lpwstr>true</vt:lpwstr>
  </property>
  <property fmtid="{D5CDD505-2E9C-101B-9397-08002B2CF9AE}" pid="9" name="MSIP_Label_a8a73c85-e524-44a6-bd58-7df7ef87be8f_SetDate">
    <vt:lpwstr>2022-09-19T14:24:00Z</vt:lpwstr>
  </property>
</Properties>
</file>