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handoutMasterIdLst>
    <p:handoutMasterId r:id="rId22"/>
  </p:handoutMasterIdLst>
  <p:sldIdLst>
    <p:sldId id="256" r:id="rId5"/>
    <p:sldId id="315" r:id="rId6"/>
    <p:sldId id="274" r:id="rId7"/>
    <p:sldId id="266" r:id="rId8"/>
    <p:sldId id="296" r:id="rId9"/>
    <p:sldId id="269" r:id="rId10"/>
    <p:sldId id="276" r:id="rId11"/>
    <p:sldId id="321" r:id="rId12"/>
    <p:sldId id="333" r:id="rId13"/>
    <p:sldId id="342" r:id="rId14"/>
    <p:sldId id="337" r:id="rId15"/>
    <p:sldId id="343" r:id="rId16"/>
    <p:sldId id="346" r:id="rId17"/>
    <p:sldId id="344" r:id="rId18"/>
    <p:sldId id="261" r:id="rId19"/>
    <p:sldId id="26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6" userDrawn="1">
          <p15:clr>
            <a:srgbClr val="A4A3A4"/>
          </p15:clr>
        </p15:guide>
        <p15:guide id="2" pos="51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4" name="Bruno, Elizabeth" initials="BE" lastIdx="3" clrIdx="13">
    <p:extLst>
      <p:ext uri="{19B8F6BF-5375-455C-9EA6-DF929625EA0E}">
        <p15:presenceInfo xmlns:p15="http://schemas.microsoft.com/office/powerpoint/2012/main" userId="S::BrunoE@advisory.com::3293c609-70fa-404e-b181-b48fcbfefcdf" providerId="AD"/>
      </p:ext>
    </p:extLst>
  </p:cmAuthor>
  <p:cmAuthor id="2" name="Author" initials="A" lastIdx="295" clrIdx="1"/>
  <p:cmAuthor id="11" name="Ashley Riley" initials="AR" lastIdx="286" clrIdx="10">
    <p:extLst>
      <p:ext uri="{19B8F6BF-5375-455C-9EA6-DF929625EA0E}">
        <p15:presenceInfo xmlns:p15="http://schemas.microsoft.com/office/powerpoint/2012/main" userId="Ashley Riley" providerId="None"/>
      </p:ext>
    </p:extLst>
  </p:cmAuthor>
  <p:cmAuthor id="12" name="Paul, Lindsey" initials="PL" lastIdx="14" clrIdx="11">
    <p:extLst>
      <p:ext uri="{19B8F6BF-5375-455C-9EA6-DF929625EA0E}">
        <p15:presenceInfo xmlns:p15="http://schemas.microsoft.com/office/powerpoint/2012/main" userId="S::lpaul14@advisory.com::864ec34e-394d-45f7-a4dd-62067e7b66cd" providerId="AD"/>
      </p:ext>
    </p:extLst>
  </p:cmAuthor>
  <p:cmAuthor id="13" name="Hauger, Nicholas H" initials="HNH" lastIdx="17" clrIdx="12">
    <p:extLst>
      <p:ext uri="{19B8F6BF-5375-455C-9EA6-DF929625EA0E}">
        <p15:presenceInfo xmlns:p15="http://schemas.microsoft.com/office/powerpoint/2012/main" userId="S::HaugerN@advisory.com::411b7815-d64c-476a-bf63-5dab5b35d1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69297" autoAdjust="0"/>
  </p:normalViewPr>
  <p:slideViewPr>
    <p:cSldViewPr snapToGrid="0" showGuides="1">
      <p:cViewPr varScale="1">
        <p:scale>
          <a:sx n="46" d="100"/>
          <a:sy n="46" d="100"/>
        </p:scale>
        <p:origin x="1444" y="36"/>
      </p:cViewPr>
      <p:guideLst>
        <p:guide orient="horz" pos="696"/>
        <p:guide pos="5136"/>
      </p:guideLst>
    </p:cSldViewPr>
  </p:slideViewPr>
  <p:notesTextViewPr>
    <p:cViewPr>
      <p:scale>
        <a:sx n="3" d="2"/>
        <a:sy n="3" d="2"/>
      </p:scale>
      <p:origin x="0" y="0"/>
    </p:cViewPr>
  </p:notesTextViewPr>
  <p:sorterViewPr>
    <p:cViewPr>
      <p:scale>
        <a:sx n="100" d="100"/>
        <a:sy n="100" d="100"/>
      </p:scale>
      <p:origin x="0" y="-164"/>
    </p:cViewPr>
  </p:sorterViewPr>
  <p:notesViewPr>
    <p:cSldViewPr snapToGrid="0" showGuides="1">
      <p:cViewPr varScale="1">
        <p:scale>
          <a:sx n="81" d="100"/>
          <a:sy n="81" d="100"/>
        </p:scale>
        <p:origin x="389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6407108686985214E-3"/>
          <c:y val="2.055261703521935E-2"/>
          <c:w val="0.93569934409324751"/>
          <c:h val="0.75198111478973695"/>
        </c:manualLayout>
      </c:layout>
      <c:barChart>
        <c:barDir val="col"/>
        <c:grouping val="clustered"/>
        <c:varyColors val="0"/>
        <c:ser>
          <c:idx val="0"/>
          <c:order val="0"/>
          <c:tx>
            <c:strRef>
              <c:f>Sheet1!$B$1</c:f>
              <c:strCache>
                <c:ptCount val="1"/>
                <c:pt idx="0">
                  <c:v>Series 1</c:v>
                </c:pt>
              </c:strCache>
            </c:strRef>
          </c:tx>
          <c:spPr>
            <a:solidFill>
              <a:srgbClr val="D6D9DA"/>
            </a:solidFill>
            <a:ln w="19050">
              <a:solidFill>
                <a:schemeClr val="bg1"/>
              </a:solidFill>
              <a:miter lim="800000"/>
            </a:ln>
            <a:effectLst/>
          </c:spPr>
          <c:invertIfNegative val="0"/>
          <c:dPt>
            <c:idx val="0"/>
            <c:invertIfNegative val="0"/>
            <c:bubble3D val="0"/>
            <c:spPr>
              <a:solidFill>
                <a:srgbClr val="D6D9DA"/>
              </a:solidFill>
              <a:ln w="19050">
                <a:solidFill>
                  <a:schemeClr val="bg1"/>
                </a:solidFill>
                <a:miter lim="800000"/>
              </a:ln>
              <a:effectLst/>
            </c:spPr>
            <c:extLst>
              <c:ext xmlns:c16="http://schemas.microsoft.com/office/drawing/2014/chart" uri="{C3380CC4-5D6E-409C-BE32-E72D297353CC}">
                <c16:uniqueId val="{00000006-5ED9-48BC-AD49-76A2BA8F2007}"/>
              </c:ext>
            </c:extLst>
          </c:dPt>
          <c:dPt>
            <c:idx val="1"/>
            <c:invertIfNegative val="0"/>
            <c:bubble3D val="0"/>
            <c:spPr>
              <a:solidFill>
                <a:srgbClr val="D6D9DA"/>
              </a:solidFill>
              <a:ln w="19050">
                <a:solidFill>
                  <a:schemeClr val="bg1"/>
                </a:solidFill>
                <a:miter lim="800000"/>
              </a:ln>
              <a:effectLst/>
            </c:spPr>
            <c:extLst>
              <c:ext xmlns:c16="http://schemas.microsoft.com/office/drawing/2014/chart" uri="{C3380CC4-5D6E-409C-BE32-E72D297353CC}">
                <c16:uniqueId val="{00000007-5ED9-48BC-AD49-76A2BA8F2007}"/>
              </c:ext>
            </c:extLst>
          </c:dPt>
          <c:dPt>
            <c:idx val="2"/>
            <c:invertIfNegative val="0"/>
            <c:bubble3D val="0"/>
            <c:spPr>
              <a:solidFill>
                <a:srgbClr val="D6D9DA"/>
              </a:solidFill>
              <a:ln w="19050">
                <a:solidFill>
                  <a:schemeClr val="bg1"/>
                </a:solidFill>
                <a:miter lim="800000"/>
              </a:ln>
              <a:effectLst/>
            </c:spPr>
            <c:extLst>
              <c:ext xmlns:c16="http://schemas.microsoft.com/office/drawing/2014/chart" uri="{C3380CC4-5D6E-409C-BE32-E72D297353CC}">
                <c16:uniqueId val="{00000008-5ED9-48BC-AD49-76A2BA8F2007}"/>
              </c:ext>
            </c:extLst>
          </c:dPt>
          <c:dPt>
            <c:idx val="3"/>
            <c:invertIfNegative val="0"/>
            <c:bubble3D val="0"/>
            <c:spPr>
              <a:solidFill>
                <a:srgbClr val="D6D9DA"/>
              </a:solidFill>
              <a:ln w="19050">
                <a:solidFill>
                  <a:schemeClr val="bg1"/>
                </a:solidFill>
                <a:miter lim="800000"/>
              </a:ln>
              <a:effectLst/>
            </c:spPr>
            <c:extLst>
              <c:ext xmlns:c16="http://schemas.microsoft.com/office/drawing/2014/chart" uri="{C3380CC4-5D6E-409C-BE32-E72D297353CC}">
                <c16:uniqueId val="{00000009-5ED9-48BC-AD49-76A2BA8F2007}"/>
              </c:ext>
            </c:extLst>
          </c:dPt>
          <c:dLbls>
            <c:numFmt formatCode="0%" sourceLinked="0"/>
            <c:spPr>
              <a:noFill/>
              <a:ln>
                <a:noFill/>
              </a:ln>
              <a:effectLst/>
            </c:spPr>
            <c:txPr>
              <a:bodyPr rot="0" spcFirstLastPara="1" vertOverflow="overflow" horzOverflow="overflow" vert="horz" wrap="square" lIns="45720" tIns="0" rIns="45720" bIns="0" anchor="ctr" anchorCtr="1">
                <a:spAutoFit/>
              </a:bodyPr>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0"/>
              </c:ext>
            </c:extLst>
          </c:dLbls>
          <c:cat>
            <c:strRef>
              <c:f>Sheet1!$A$2:$A$12</c:f>
              <c:strCache>
                <c:ptCount val="11"/>
                <c:pt idx="0">
                  <c:v>Lung and bronchus</c:v>
                </c:pt>
                <c:pt idx="1">
                  <c:v>Hematological</c:v>
                </c:pt>
                <c:pt idx="2">
                  <c:v>GI</c:v>
                </c:pt>
                <c:pt idx="3">
                  <c:v>Urologic</c:v>
                </c:pt>
                <c:pt idx="4">
                  <c:v>Melanomas of the skin</c:v>
                </c:pt>
                <c:pt idx="5">
                  <c:v>Head and neck</c:v>
                </c:pt>
                <c:pt idx="6">
                  <c:v>Brain and other nervous system</c:v>
                </c:pt>
                <c:pt idx="7">
                  <c:v>Breast</c:v>
                </c:pt>
                <c:pt idx="8">
                  <c:v>Gynecologic</c:v>
                </c:pt>
                <c:pt idx="9">
                  <c:v>Thyroid</c:v>
                </c:pt>
                <c:pt idx="10">
                  <c:v>Other</c:v>
                </c:pt>
              </c:strCache>
            </c:strRef>
          </c:cat>
          <c:val>
            <c:numRef>
              <c:f>Sheet1!$B$2:$B$12</c:f>
              <c:numCache>
                <c:formatCode>0.0%</c:formatCode>
                <c:ptCount val="11"/>
                <c:pt idx="0">
                  <c:v>0.13200000000000001</c:v>
                </c:pt>
                <c:pt idx="1">
                  <c:v>0.113</c:v>
                </c:pt>
                <c:pt idx="2">
                  <c:v>0.112</c:v>
                </c:pt>
                <c:pt idx="3">
                  <c:v>0.106</c:v>
                </c:pt>
                <c:pt idx="4">
                  <c:v>0.10100000000000001</c:v>
                </c:pt>
                <c:pt idx="5">
                  <c:v>8.7999999999999995E-2</c:v>
                </c:pt>
                <c:pt idx="6">
                  <c:v>7.5999999999999998E-2</c:v>
                </c:pt>
                <c:pt idx="7">
                  <c:v>7.2999999999999995E-2</c:v>
                </c:pt>
                <c:pt idx="8">
                  <c:v>6.6000000000000003E-2</c:v>
                </c:pt>
                <c:pt idx="9" formatCode="General">
                  <c:v>3.6999999999999998E-2</c:v>
                </c:pt>
                <c:pt idx="10" formatCode="General">
                  <c:v>0.14599999999999999</c:v>
                </c:pt>
              </c:numCache>
            </c:numRef>
          </c:val>
          <c:extLst>
            <c:ext xmlns:c16="http://schemas.microsoft.com/office/drawing/2014/chart" uri="{C3380CC4-5D6E-409C-BE32-E72D297353CC}">
              <c16:uniqueId val="{00000000-5ED9-48BC-AD49-76A2BA8F2007}"/>
            </c:ext>
          </c:extLst>
        </c:ser>
        <c:dLbls>
          <c:dLblPos val="outEnd"/>
          <c:showLegendKey val="0"/>
          <c:showVal val="1"/>
          <c:showCatName val="0"/>
          <c:showSerName val="0"/>
          <c:showPercent val="0"/>
          <c:showBubbleSize val="0"/>
        </c:dLbls>
        <c:gapWidth val="100"/>
        <c:axId val="553888416"/>
        <c:axId val="553889400"/>
      </c:barChart>
      <c:catAx>
        <c:axId val="553888416"/>
        <c:scaling>
          <c:orientation val="minMax"/>
        </c:scaling>
        <c:delete val="1"/>
        <c:axPos val="b"/>
        <c:numFmt formatCode="General" sourceLinked="1"/>
        <c:majorTickMark val="none"/>
        <c:minorTickMark val="none"/>
        <c:tickLblPos val="nextTo"/>
        <c:crossAx val="553889400"/>
        <c:crosses val="autoZero"/>
        <c:auto val="1"/>
        <c:lblAlgn val="ctr"/>
        <c:lblOffset val="100"/>
        <c:noMultiLvlLbl val="0"/>
      </c:catAx>
      <c:valAx>
        <c:axId val="553889400"/>
        <c:scaling>
          <c:orientation val="minMax"/>
        </c:scaling>
        <c:delete val="1"/>
        <c:axPos val="l"/>
        <c:numFmt formatCode="0.0%" sourceLinked="1"/>
        <c:majorTickMark val="none"/>
        <c:minorTickMark val="none"/>
        <c:tickLblPos val="nextTo"/>
        <c:crossAx val="553888416"/>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0.01613</cdr:x>
      <cdr:y>0.78298</cdr:y>
    </cdr:from>
    <cdr:to>
      <cdr:x>0.09223</cdr:x>
      <cdr:y>0.86684</cdr:y>
    </cdr:to>
    <cdr:sp macro="" textlink="">
      <cdr:nvSpPr>
        <cdr:cNvPr id="2" name="TextBox 1">
          <a:extLst xmlns:a="http://schemas.openxmlformats.org/drawingml/2006/main">
            <a:ext uri="{FF2B5EF4-FFF2-40B4-BE49-F238E27FC236}">
              <a16:creationId xmlns:a16="http://schemas.microsoft.com/office/drawing/2014/main" id="{81E62978-050C-49C6-987F-755A34B13782}"/>
            </a:ext>
          </a:extLst>
        </cdr:cNvPr>
        <cdr:cNvSpPr txBox="1"/>
      </cdr:nvSpPr>
      <cdr:spPr bwMode="gray">
        <a:xfrm xmlns:a="http://schemas.openxmlformats.org/drawingml/2006/main">
          <a:off x="176871" y="2873626"/>
          <a:ext cx="834556" cy="307777"/>
        </a:xfrm>
        <a:prstGeom xmlns:a="http://schemas.openxmlformats.org/drawingml/2006/main" prst="rect">
          <a:avLst/>
        </a:prstGeom>
      </cdr:spPr>
      <cdr:txBody>
        <a:bodyPr xmlns:a="http://schemas.openxmlformats.org/drawingml/2006/main" vertOverflow="clip" vert="horz" wrap="square" lIns="0" tIns="0" rIns="0" bIns="0" rtlCol="0">
          <a:spAutoFit/>
        </a:bodyPr>
        <a:lstStyle xmlns:a="http://schemas.openxmlformats.org/drawingml/2006/main"/>
        <a:p xmlns:a="http://schemas.openxmlformats.org/drawingml/2006/main">
          <a:pPr algn="ctr">
            <a:spcBef>
              <a:spcPts val="600"/>
            </a:spcBef>
            <a:buClr>
              <a:schemeClr val="accent6"/>
            </a:buClr>
          </a:pPr>
          <a:r>
            <a:rPr lang="en-US" sz="1000" i="1" dirty="0">
              <a:solidFill>
                <a:schemeClr val="tx1"/>
              </a:solidFill>
            </a:rPr>
            <a:t>Lung and bronchus</a:t>
          </a:r>
        </a:p>
      </cdr:txBody>
    </cdr:sp>
  </cdr:relSizeAnchor>
  <cdr:relSizeAnchor xmlns:cdr="http://schemas.openxmlformats.org/drawingml/2006/chartDrawing">
    <cdr:from>
      <cdr:x>0.08393</cdr:x>
      <cdr:y>0.78256</cdr:y>
    </cdr:from>
    <cdr:to>
      <cdr:x>0.18591</cdr:x>
      <cdr:y>0.82449</cdr:y>
    </cdr:to>
    <cdr:sp macro="" textlink="">
      <cdr:nvSpPr>
        <cdr:cNvPr id="3" name="TextBox 1">
          <a:extLst xmlns:a="http://schemas.openxmlformats.org/drawingml/2006/main">
            <a:ext uri="{FF2B5EF4-FFF2-40B4-BE49-F238E27FC236}">
              <a16:creationId xmlns:a16="http://schemas.microsoft.com/office/drawing/2014/main" id="{A84AA9FE-2A30-4069-BAFD-1F888A5B24A1}"/>
            </a:ext>
          </a:extLst>
        </cdr:cNvPr>
        <cdr:cNvSpPr txBox="1"/>
      </cdr:nvSpPr>
      <cdr:spPr bwMode="gray">
        <a:xfrm xmlns:a="http://schemas.openxmlformats.org/drawingml/2006/main">
          <a:off x="920465" y="2872100"/>
          <a:ext cx="1118394" cy="153888"/>
        </a:xfrm>
        <a:prstGeom xmlns:a="http://schemas.openxmlformats.org/drawingml/2006/main" prst="rect">
          <a:avLst/>
        </a:prstGeom>
      </cdr:spPr>
      <cdr:txBody>
        <a:bodyPr xmlns:a="http://schemas.openxmlformats.org/drawingml/2006/main" vert="horz" wrap="square" lIns="0" tIns="0" r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600"/>
            </a:spcBef>
            <a:buClr>
              <a:schemeClr val="accent6"/>
            </a:buClr>
          </a:pPr>
          <a:r>
            <a:rPr lang="en-US" sz="1000" i="1" dirty="0">
              <a:solidFill>
                <a:schemeClr val="tx1"/>
              </a:solidFill>
            </a:rPr>
            <a:t>Hematological</a:t>
          </a:r>
        </a:p>
      </cdr:txBody>
    </cdr:sp>
  </cdr:relSizeAnchor>
  <cdr:relSizeAnchor xmlns:cdr="http://schemas.openxmlformats.org/drawingml/2006/chartDrawing">
    <cdr:from>
      <cdr:x>0.18871</cdr:x>
      <cdr:y>0.77771</cdr:y>
    </cdr:from>
    <cdr:to>
      <cdr:x>0.24619</cdr:x>
      <cdr:y>0.81964</cdr:y>
    </cdr:to>
    <cdr:sp macro="" textlink="">
      <cdr:nvSpPr>
        <cdr:cNvPr id="4" name="TextBox 1">
          <a:extLst xmlns:a="http://schemas.openxmlformats.org/drawingml/2006/main">
            <a:ext uri="{FF2B5EF4-FFF2-40B4-BE49-F238E27FC236}">
              <a16:creationId xmlns:a16="http://schemas.microsoft.com/office/drawing/2014/main" id="{6A243ACE-E7B4-4D39-BE6F-D7BD5878B5F5}"/>
            </a:ext>
          </a:extLst>
        </cdr:cNvPr>
        <cdr:cNvSpPr txBox="1"/>
      </cdr:nvSpPr>
      <cdr:spPr bwMode="gray">
        <a:xfrm xmlns:a="http://schemas.openxmlformats.org/drawingml/2006/main">
          <a:off x="2069561" y="2854298"/>
          <a:ext cx="630341" cy="153888"/>
        </a:xfrm>
        <a:prstGeom xmlns:a="http://schemas.openxmlformats.org/drawingml/2006/main" prst="rect">
          <a:avLst/>
        </a:prstGeom>
      </cdr:spPr>
      <cdr:txBody>
        <a:bodyPr xmlns:a="http://schemas.openxmlformats.org/drawingml/2006/main" vert="horz" wrap="square" lIns="0" tIns="0" r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600"/>
            </a:spcBef>
            <a:buClr>
              <a:schemeClr val="accent6"/>
            </a:buClr>
          </a:pPr>
          <a:r>
            <a:rPr lang="en-US" sz="1000" i="1" dirty="0">
              <a:solidFill>
                <a:schemeClr val="tx1"/>
              </a:solidFill>
            </a:rPr>
            <a:t>GI</a:t>
          </a:r>
        </a:p>
      </cdr:txBody>
    </cdr:sp>
  </cdr:relSizeAnchor>
  <cdr:relSizeAnchor xmlns:cdr="http://schemas.openxmlformats.org/drawingml/2006/chartDrawing">
    <cdr:from>
      <cdr:x>0.25448</cdr:x>
      <cdr:y>0.78411</cdr:y>
    </cdr:from>
    <cdr:to>
      <cdr:x>0.35645</cdr:x>
      <cdr:y>0.82604</cdr:y>
    </cdr:to>
    <cdr:sp macro="" textlink="">
      <cdr:nvSpPr>
        <cdr:cNvPr id="7" name="TextBox 1">
          <a:extLst xmlns:a="http://schemas.openxmlformats.org/drawingml/2006/main">
            <a:ext uri="{FF2B5EF4-FFF2-40B4-BE49-F238E27FC236}">
              <a16:creationId xmlns:a16="http://schemas.microsoft.com/office/drawing/2014/main" id="{6A243ACE-E7B4-4D39-BE6F-D7BD5878B5F5}"/>
            </a:ext>
          </a:extLst>
        </cdr:cNvPr>
        <cdr:cNvSpPr txBox="1"/>
      </cdr:nvSpPr>
      <cdr:spPr bwMode="gray">
        <a:xfrm xmlns:a="http://schemas.openxmlformats.org/drawingml/2006/main">
          <a:off x="2790778" y="2877784"/>
          <a:ext cx="1118285" cy="153888"/>
        </a:xfrm>
        <a:prstGeom xmlns:a="http://schemas.openxmlformats.org/drawingml/2006/main" prst="rect">
          <a:avLst/>
        </a:prstGeom>
      </cdr:spPr>
      <cdr:txBody>
        <a:bodyPr xmlns:a="http://schemas.openxmlformats.org/drawingml/2006/main" vert="horz" wrap="square" lIns="0" tIns="0" r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600"/>
            </a:spcBef>
            <a:buClr>
              <a:schemeClr val="accent6"/>
            </a:buClr>
          </a:pPr>
          <a:r>
            <a:rPr lang="en-US" sz="1000" i="1" dirty="0">
              <a:solidFill>
                <a:schemeClr val="tx1"/>
              </a:solidFill>
            </a:rPr>
            <a:t>Urologic</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62FBAE2-62E3-4BA7-B72C-E61F40A650E6}" type="datetimeFigureOut">
              <a:rPr lang="en-US" smtClean="0"/>
              <a:t>4/1/2021</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A3A9F5-9ADE-4929-816F-16D8DB7BF2CB}" type="slidenum">
              <a:rPr lang="en-US" smtClean="0"/>
              <a:t>‹#›</a:t>
            </a:fld>
            <a:endParaRPr lang="en-US" dirty="0"/>
          </a:p>
        </p:txBody>
      </p:sp>
    </p:spTree>
    <p:extLst>
      <p:ext uri="{BB962C8B-B14F-4D97-AF65-F5344CB8AC3E}">
        <p14:creationId xmlns:p14="http://schemas.microsoft.com/office/powerpoint/2010/main" val="1649682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BD72B10A-2312-4A62-9267-C7D3A9196FC3}" type="datetimeFigureOut">
              <a:rPr lang="en-US" smtClean="0"/>
              <a:pPr/>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E79F9C1-6A3C-4B55-8C89-00C0FB1E22C3}" type="slidenum">
              <a:rPr lang="en-US" smtClean="0"/>
              <a:pPr/>
              <a:t>‹#›</a:t>
            </a:fld>
            <a:endParaRPr lang="en-US" dirty="0"/>
          </a:p>
        </p:txBody>
      </p:sp>
    </p:spTree>
    <p:extLst>
      <p:ext uri="{BB962C8B-B14F-4D97-AF65-F5344CB8AC3E}">
        <p14:creationId xmlns:p14="http://schemas.microsoft.com/office/powerpoint/2010/main" val="2721455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Cancer incidence is projected to continue increasing for all tumor sites from 2019-2024, with the biggest increase in lung and bronchus cancers and the smallest increase in thyroid cancer</a:t>
            </a:r>
          </a:p>
          <a:p>
            <a:pPr marL="171450" indent="-171450">
              <a:buFont typeface="Arial" panose="020B0604020202020204" pitchFamily="34" charset="0"/>
              <a:buChar char="•"/>
            </a:pPr>
            <a:r>
              <a:rPr lang="en-US" dirty="0"/>
              <a:t>Overall, this will result in 10% growth in cancer incidence over the five-year period</a:t>
            </a:r>
          </a:p>
        </p:txBody>
      </p:sp>
      <p:sp>
        <p:nvSpPr>
          <p:cNvPr id="4" name="Slide Number Placeholder 3"/>
          <p:cNvSpPr>
            <a:spLocks noGrp="1"/>
          </p:cNvSpPr>
          <p:nvPr>
            <p:ph type="sldNum" sz="quarter" idx="5"/>
          </p:nvPr>
        </p:nvSpPr>
        <p:spPr/>
        <p:txBody>
          <a:bodyPr/>
          <a:lstStyle/>
          <a:p>
            <a:fld id="{0E79F9C1-6A3C-4B55-8C89-00C0FB1E22C3}" type="slidenum">
              <a:rPr lang="en-US" smtClean="0"/>
              <a:pPr/>
              <a:t>3</a:t>
            </a:fld>
            <a:endParaRPr lang="en-US" dirty="0"/>
          </a:p>
        </p:txBody>
      </p:sp>
    </p:spTree>
    <p:extLst>
      <p:ext uri="{BB962C8B-B14F-4D97-AF65-F5344CB8AC3E}">
        <p14:creationId xmlns:p14="http://schemas.microsoft.com/office/powerpoint/2010/main" val="3177657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Most notable for oncology, Covid-19 has changed both the demand for cancer care and how it will be delivered moving forward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Because of the backlog of delayed cancer screenings from the beginning of the pandemic, cancer programs must focus on getting patients back in for screenings efficiently while managing demand for downstream services, especially as more patients present with later-stage disease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Shifting sites of care, particularly for infusions, as a result of changes to patient preferences, pressure from payers, and the growth of home infusion pilot programs will continue to put financial pressure on infusion centers; this will only increase as more evidence about the safety of non-hospital-based infusions becomes available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Patients’ increasing expectations for convenient care and comfort with virtual care as a result of increased use of telehealth during the pandemic, along with increased availability of virtual second opinions, mean cancer programs should be intentional about using telehealth to attract and retain patients</a:t>
            </a:r>
          </a:p>
        </p:txBody>
      </p:sp>
      <p:sp>
        <p:nvSpPr>
          <p:cNvPr id="4" name="Slide Number Placeholder 3"/>
          <p:cNvSpPr>
            <a:spLocks noGrp="1"/>
          </p:cNvSpPr>
          <p:nvPr>
            <p:ph type="sldNum" sz="quarter" idx="5"/>
          </p:nvPr>
        </p:nvSpPr>
        <p:spPr/>
        <p:txBody>
          <a:bodyPr/>
          <a:lstStyle/>
          <a:p>
            <a:fld id="{0E79F9C1-6A3C-4B55-8C89-00C0FB1E22C3}" type="slidenum">
              <a:rPr lang="en-US" smtClean="0"/>
              <a:pPr/>
              <a:t>5</a:t>
            </a:fld>
            <a:endParaRPr lang="en-US" dirty="0"/>
          </a:p>
        </p:txBody>
      </p:sp>
    </p:spTree>
    <p:extLst>
      <p:ext uri="{BB962C8B-B14F-4D97-AF65-F5344CB8AC3E}">
        <p14:creationId xmlns:p14="http://schemas.microsoft.com/office/powerpoint/2010/main" val="3980308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Outside of Covid-19, the most significant trends impacting the oncology market this year are:</a:t>
            </a:r>
          </a:p>
          <a:p>
            <a:pPr marL="628650" lvl="1" indent="-171450">
              <a:buFont typeface="Arial" panose="020B0604020202020204" pitchFamily="34" charset="0"/>
              <a:buChar char="•"/>
            </a:pPr>
            <a:r>
              <a:rPr lang="en-US" dirty="0"/>
              <a:t>Continued payer pressures to control costs,</a:t>
            </a:r>
          </a:p>
          <a:p>
            <a:pPr marL="628650" lvl="1" indent="-171450">
              <a:buFont typeface="Arial" panose="020B0604020202020204" pitchFamily="34" charset="0"/>
              <a:buChar char="•"/>
            </a:pPr>
            <a:r>
              <a:rPr lang="en-US" dirty="0"/>
              <a:t>Mounting urgency to address health inequities, and</a:t>
            </a:r>
          </a:p>
          <a:p>
            <a:pPr marL="628650" lvl="1" indent="-171450">
              <a:buFont typeface="Arial" panose="020B0604020202020204" pitchFamily="34" charset="0"/>
              <a:buChar char="•"/>
            </a:pPr>
            <a:r>
              <a:rPr lang="en-US" dirty="0"/>
              <a:t>The growing number of non-traditional competitors within and outside of oncology that could disrupt traditional oncology business</a:t>
            </a:r>
          </a:p>
        </p:txBody>
      </p:sp>
      <p:sp>
        <p:nvSpPr>
          <p:cNvPr id="4" name="Slide Number Placeholder 3"/>
          <p:cNvSpPr>
            <a:spLocks noGrp="1"/>
          </p:cNvSpPr>
          <p:nvPr>
            <p:ph type="sldNum" sz="quarter" idx="5"/>
          </p:nvPr>
        </p:nvSpPr>
        <p:spPr/>
        <p:txBody>
          <a:bodyPr/>
          <a:lstStyle/>
          <a:p>
            <a:fld id="{0E79F9C1-6A3C-4B55-8C89-00C0FB1E22C3}" type="slidenum">
              <a:rPr lang="en-US" smtClean="0"/>
              <a:pPr/>
              <a:t>7</a:t>
            </a:fld>
            <a:endParaRPr lang="en-US" dirty="0"/>
          </a:p>
        </p:txBody>
      </p:sp>
    </p:spTree>
    <p:extLst>
      <p:ext uri="{BB962C8B-B14F-4D97-AF65-F5344CB8AC3E}">
        <p14:creationId xmlns:p14="http://schemas.microsoft.com/office/powerpoint/2010/main" val="2218616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It’s no secret that cancer costs are continuing to rise. But lately, we’ve started to see payers double down on certain strategies to best control those costs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Interestingly, commercial payers and public payers seem to be concentrating on different strategies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From commercial payers, we’re seeing more of an emphasis on controlling utilization, with a recent acceleration in payer policies focusing on site-of-care shift, white bagging, and prior authorization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It’s also possible that we’ll start see commercial payers implement more policies surrounding the use of biosimilars over the next few years as more oncology biologic patents expire. We’ll come back to that point later on in more detail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CMS, on the other hand, is centering its efforts more directly on payments by looking to make reimbursement cuts and by testing value-based payment models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Now, as all of you know, these strategies are not new. However, we’re seeing payers use them more frequently now than in the past and in a more targeted manner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All of this means that the pressure cancer programs are feeling from payers will unfortunately likely continue to increase, which is going to require new strategies for responding to those policies and creative ideas for recouping lost revenues wherever possible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Now I’d like to spend some time diving a little deeper into some of these strategies and what’s really changed here over the past year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79F9C1-6A3C-4B55-8C89-00C0FB1E22C3}" type="slidenum">
              <a:rPr kumimoji="0" lang="en-US" sz="1200" b="0" i="0" u="none" strike="noStrike" kern="1200" cap="none" spc="0" normalizeH="0" baseline="0" noProof="0" smtClean="0">
                <a:ln>
                  <a:noFill/>
                </a:ln>
                <a:solidFill>
                  <a:srgbClr val="323E48"/>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323E48"/>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74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I’ll start with site-of-care management, which is probably commercial payers’ number one strategy for controlling oncology costs. We saw an acceleration in site of care shift across the past year during the Covid-19 pandemic, as more patients preferred to receive care outside of the hospital setting to limit potential exposure. At the same time, cost-conscious patients have been becoming more and more likely to choose non-hospital-based care on their own, especially given the recent rise in price transparency between sites. And a third factor driving site of care management is that there is increasing evidence demonstrating the safety of administering some of the newer oncology targeted therapies and immunotherapies outside of the hospital setting.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Payers have recognized these changes in patients and the oncology drug landscape and are beginning to set policies to actually require shifting treatments outside of the HOPD. The infusion center leaders we’ve talked to are already seeing an increase in these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Though right now, most of these policies currently apply to non-chemotherapy infusions, both payers and providers we’ve talked to are expecting to see more chemo infusions included in site of care policies in the near future. For example, Aetna already began requiring checkpoint inhibitors administered as monotherapies for maintenance to be infused outside of hospital-based facilities last July, and so it wouldn’t be too surprising to see more payers implement those kinds of policies moving forward.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Similarly, payers are also looking to control not just where treatments happen but where cancer programs acquire drugs. Over the past year, pharmacy leaders have seen an uptick in white bagging, or payers requiring medications to be sourced from preferred external specialty pharmacies. Payers have a greater incentive than ever before to implement these types of policies due to increasing vertical integration among the payers, PBMs, and specialty pharmacies. There are other factors contributing to the increase we’re seeing in white bagging in oncology, including rising demand for oral medications and growing interest in home infusion.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timeline at the bottom of the slide should give you a sense of how commercial payers’ policies around site of care and drug sourcing in oncology have changed just over the past year.</a:t>
            </a:r>
            <a:endParaRPr lang="en-US" sz="1200" kern="1200" dirty="0">
              <a:solidFill>
                <a:schemeClr val="tx1"/>
              </a:solidFill>
              <a:effectLst/>
              <a:latin typeface="Arial" panose="020B0604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Taken together, both site-of-care and white bagging policies stand to have a significant impact on cancer program revenues, especially if the policies are designed to include a broad array of oncology specialty drugs or if widely implemented across the commercial payers in a given market, and so it’s really worth starting to think about ways to alleviate the impact of these policies on your cancer program, and we have some examples of potential solutions later on.</a:t>
            </a:r>
          </a:p>
          <a:p>
            <a:pPr>
              <a:spcBef>
                <a:spcPts val="0"/>
              </a:spcBef>
              <a:spcAft>
                <a:spcPts val="400"/>
              </a:spcAft>
            </a:pPr>
            <a:endParaRPr lang="en-US" sz="1200" dirty="0"/>
          </a:p>
          <a:p>
            <a:pPr>
              <a:spcBef>
                <a:spcPts val="0"/>
              </a:spcBef>
              <a:spcAft>
                <a:spcPts val="400"/>
              </a:spcAft>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Arial" panose="020B0604020202020204" pitchFamily="34" charset="0"/>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79F9C1-6A3C-4B55-8C89-00C0FB1E22C3}" type="slidenum">
              <a:rPr kumimoji="0" lang="en-US" sz="1200" b="0" i="0" u="none" strike="noStrike" kern="1200" cap="none" spc="0" normalizeH="0" baseline="0" noProof="0" smtClean="0">
                <a:ln>
                  <a:noFill/>
                </a:ln>
                <a:solidFill>
                  <a:srgbClr val="323E48"/>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srgbClr val="323E48"/>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34208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While we’re seeing that growth in site of care and white bagging policies, they’re not the only way commercial payers are trying to control costs – we also see them continuing to rely heavily on prior authorization, with the ultimate goal being to reduce potentially costly and unnecessary service utilization. </a:t>
            </a:r>
          </a:p>
          <a:p>
            <a:pPr marL="171450" indent="-171450">
              <a:buFont typeface="Arial" panose="020B0604020202020204" pitchFamily="34" charset="0"/>
              <a:buChar char="•"/>
            </a:pPr>
            <a:r>
              <a:rPr lang="en-US"/>
              <a:t>Like with site of care and white bagging, prior authorization is certainly not a novel strategy for payers, though they do seem to be upping their scrutiny here. As a result, the prior authorization process is growing increasingly complex for cancer programs, which are struggling to keep up with the growing burden of paperwork, peer-to-peer reviews, and other requirements in a timely manner and are finding themselves dedicating more resources toward this endeavor.</a:t>
            </a:r>
          </a:p>
          <a:p>
            <a:pPr marL="171450" indent="-171450">
              <a:buFont typeface="Arial" panose="020B0604020202020204" pitchFamily="34" charset="0"/>
              <a:buChar char="•"/>
            </a:pPr>
            <a:r>
              <a:rPr lang="en-US"/>
              <a:t>One piece of evidence that really underscores the issue here comes from an ASTRO survey in which 69% of radiation oncologists said the overall prior authorization burden had gotten worse just between March and August of last year.</a:t>
            </a:r>
          </a:p>
          <a:p>
            <a:pPr marL="171450" indent="-171450">
              <a:buFont typeface="Arial" panose="020B0604020202020204" pitchFamily="34" charset="0"/>
              <a:buChar char="•"/>
            </a:pPr>
            <a:r>
              <a:rPr lang="en-US"/>
              <a:t>This increased complexity is not only influencing scheduling, provider engagement, and staffing demand, all of which are concerns for strategic planners, but is also negatively impacting patient experiences and outcomes. As you aim to maintain a high level of satisfaction, you’ll need to explore technological and staffing investments that may be able to lessen some of this burden while ensuring financial sustainability.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79F9C1-6A3C-4B55-8C89-00C0FB1E22C3}" type="slidenum">
              <a:rPr kumimoji="0" lang="en-US" sz="1200" b="0" i="0" u="none" strike="noStrike" kern="1200" cap="none" spc="0" normalizeH="0" baseline="0" noProof="0" smtClean="0">
                <a:ln>
                  <a:noFill/>
                </a:ln>
                <a:solidFill>
                  <a:srgbClr val="323E48"/>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323E48"/>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84092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So we’ve talked about the main strategies commercial payers are using for oncology cost control, and now I’d like to turn to talk more about what you can expect from CMS in this regard.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Though Biden has made headlines for promising to boost cancer research and promote care access, </a:t>
            </a:r>
            <a:r>
              <a:rPr lang="en-US" sz="1200" kern="1200" dirty="0">
                <a:solidFill>
                  <a:schemeClr val="tx1"/>
                </a:solidFill>
                <a:effectLst/>
                <a:latin typeface="Arial" panose="020B0604020202020204" pitchFamily="34" charset="0"/>
                <a:ea typeface="+mn-ea"/>
                <a:cs typeface="+mn-cs"/>
              </a:rPr>
              <a:t>cancer programs should not underestimate the administration’s resolve to tackle health care spending as well, especially within oncology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While many of CMS’s cost reduction efforts in oncology began with the previous administration, the Biden administration’s health agenda suggests CMS will continue to focus on the underlying strategies of reimbursement cuts and alternative payment models to control oncology costs moving forward, whether or not specific policies from the previous administration are upheld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To touch first on potential reimbursement cuts, I’d like to focus for a moment on 340B. As you may know, this past summer, a federal appeals court upheld HHS’s authority to make further cuts to 340B payment rates. Though CMS ended up sticking with the current ASP-22.5% payment rate for 2021, the agency originally proposed a further reimbursement reduction to ASP-28.7%. With the appeals court decision in their favor, CMS might choose to make further cuts to 340B reimbursement in the future, and that’s something that cancer programs in 340B hospitals should definitely be watching out for.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Another thing you should also be aware of is the potential for external reference pricing policies regarding specialty drugs, or tying Medicare drug reimbursement to rates paid abroad, which is one of the key items on Biden’s health care agenda and has some bipartisan support. The impact of such a policy would depend on the ultimate design of the rule—for example, Trump Administration’s proposed Most Favored Nation Model, which is currently frozen in lawsuits but CMS could still attempt to move forward with it, would cut Medicare Part B reimbursement for certain specialty drugs down to the prices paid in other countries, which by one estimate would result in over a 50% Medicare drug revenue loss to cancer programs. But it’s more likely that the Biden administration will create its own external reference pricing policy that could take a number of forms, and even possibly be aimed more toward pharmaceutical manufacturers or PBMs than providers. Either way, it will be important to stay updated on the Biden administration’s actions toward rate cuts, both through 340B or more general drug pricing regulation, and that’s something we’ll continue to keep you updated on as news comes out.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Aside from reimbursement cuts, CMS’s focus on implementing alternative payment models for oncology could also threaten your cancer program margins—not just for medical oncology anymore, but also for radiation oncology now with the finalization of the Radiation Oncology Model, which is set to start next January and is mandatory for all radiation therapy providers and suppliers within randomly selected areas representing about 30% of eligible episodes. The model is expected to save CMS $230 million over five years, and while not all cancer programs have to worry about it right now, if it’s successful, providers might expect to see other mandatory bundled models from CMS in the future.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We’re also still waiting to hear anything from CMS regarding the Oncology Care First Model, or OCF, proposed to replace the Oncology Care Model, or OCM, after its completion in 2022. The results from the OCM so far haven’t been too promising – though practices did slightly reduce average payments per patient episode, Medicare still lost $316 million during the first four performance periods after taking into account monthly payments and performance-based bonuses to providers. So while it’s likely that </a:t>
            </a:r>
            <a:r>
              <a:rPr lang="en-US" sz="1200" i="1" kern="1200" dirty="0">
                <a:solidFill>
                  <a:schemeClr val="tx1"/>
                </a:solidFill>
                <a:effectLst/>
                <a:latin typeface="Arial" panose="020B0604020202020204" pitchFamily="34" charset="0"/>
                <a:ea typeface="+mn-ea"/>
                <a:cs typeface="+mn-cs"/>
              </a:rPr>
              <a:t>something</a:t>
            </a:r>
            <a:r>
              <a:rPr lang="en-US" sz="1200" i="0" kern="1200" dirty="0">
                <a:solidFill>
                  <a:schemeClr val="tx1"/>
                </a:solidFill>
                <a:effectLst/>
                <a:latin typeface="Arial" panose="020B0604020202020204" pitchFamily="34" charset="0"/>
                <a:ea typeface="+mn-ea"/>
                <a:cs typeface="+mn-cs"/>
              </a:rPr>
              <a:t> will replace the OCM, it’s still up in the air whether CMS will make any changes to their initial proposal for the OCF they released back in 2019.</a:t>
            </a:r>
            <a:endParaRPr lang="en-US" sz="1200" kern="1200" dirty="0">
              <a:solidFill>
                <a:schemeClr val="tx1"/>
              </a:solidFill>
              <a:effectLst/>
              <a:latin typeface="Arial" panose="020B0604020202020204" pitchFamily="34" charset="0"/>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79F9C1-6A3C-4B55-8C89-00C0FB1E22C3}" type="slidenum">
              <a:rPr kumimoji="0" lang="en-US" sz="1200" b="0" i="0" u="none" strike="noStrike" kern="1200" cap="none" spc="0" normalizeH="0" baseline="0" noProof="0" smtClean="0">
                <a:ln>
                  <a:noFill/>
                </a:ln>
                <a:solidFill>
                  <a:srgbClr val="323E48"/>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323E48"/>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71670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At this point, we’ve covered the trends we’re seeing from both commercial payers and CMS, and I’d like to circle back to something I mentioned earlier about payers potentially turning to policies regarding biosimilar utilization as their next strategy for cost control. And the reason we see this as a possibility really has to do with projected growth in the oncology biosimilar market. Over the next two years, the patents will expire on 20 oncology biologics that currently represent more than $20 billion in annual spending worldwide, giving biosimilar manufacturers the perfect opportunity to enter the market with new products.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At this time, there are 17 approved oncology-related biosimilars for 6 reference products that are generally priced 10-40% cheaper. Even with this relatively small amount, some commercial payers are already encouraging biosimilar use by listing biosimilars as preferred products on their formularies. Most cancer programs likely haven’t felt an impact here since many payers with preferred biosimilars also prefer the reference products, and because these drugs make up a small proportion of oncology drugs overall.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But if more biosimilars enter the market in the next few years, it could give commercial payers the opportunity to use market competition to negotiate beneficial rebate terms for certain biosimilar products, which they would then prefer for their beneficiaries over other available treatments. This could pose a challenge to cancer programs operations if different payers prefer different biosimilar products, as they’ll have to manage having all of the different biosimilar options on their formularies and ensure that patients receive the drugs they have coverage for. Similarly, providers will have to be educated about each of the different biosimilar products, and cancer programs will need to provide different education to patients based on the product they are receiving as well.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From a financial perspective, since biosimilars tend to cost less than brand-name biologics, cancer programs could start seeing lower drug revenues from commercial payers requiring their utilization. But on the other hand, organizations prescribing biosimilars might actually see higher drug margins from CMS, which currently reimburses for biosimilars based on the price of the reference drug. So depending on payer mix, more biosimilar use might not have the impact on drug revenues as you’d expect.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All of this comes with the caveat that biosimilars </a:t>
            </a:r>
            <a:r>
              <a:rPr lang="en-US" sz="1200" b="1" kern="1200" dirty="0">
                <a:solidFill>
                  <a:schemeClr val="tx1"/>
                </a:solidFill>
                <a:effectLst/>
                <a:latin typeface="Arial" panose="020B0604020202020204" pitchFamily="34" charset="0"/>
                <a:ea typeface="+mn-ea"/>
                <a:cs typeface="+mn-cs"/>
              </a:rPr>
              <a:t>could</a:t>
            </a:r>
            <a:r>
              <a:rPr lang="en-US" sz="1200" b="0" kern="1200" dirty="0">
                <a:solidFill>
                  <a:schemeClr val="tx1"/>
                </a:solidFill>
                <a:effectLst/>
                <a:latin typeface="Arial" panose="020B0604020202020204" pitchFamily="34" charset="0"/>
                <a:ea typeface="+mn-ea"/>
                <a:cs typeface="+mn-cs"/>
              </a:rPr>
              <a:t> play a bigger future role in cost control. Whether or not payers actually start to prefer certain biosimilars will depend on a number of factors.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Arial" panose="020B0604020202020204" pitchFamily="34" charset="0"/>
                <a:ea typeface="+mn-ea"/>
                <a:cs typeface="+mn-cs"/>
              </a:rPr>
              <a:t>First and foremost, biosimilars have to actually make it onto the market. Even with so many patents expiring, new biosimilar launches could be hindered if laws or regulations surrounding the approval process or interchangeability status of biosimilars are changed, or if market launches for approved biosimilars are held up in legal challenges by reference product sponsors.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Arial" panose="020B0604020202020204" pitchFamily="34" charset="0"/>
                <a:ea typeface="+mn-ea"/>
                <a:cs typeface="+mn-cs"/>
              </a:rPr>
              <a:t>And even if more oncology biosimilars enter the market, payers will only prefer them if they are priced cheaper than the brand-name biologics and if payers are able to negotiate preferential rebate terms for certain biosimilar products. </a:t>
            </a:r>
            <a:r>
              <a:rPr lang="en-US" sz="1200" kern="1200" dirty="0">
                <a:solidFill>
                  <a:schemeClr val="tx1"/>
                </a:solidFill>
                <a:effectLst/>
                <a:latin typeface="Arial" panose="020B0604020202020204" pitchFamily="34" charset="0"/>
                <a:ea typeface="+mn-ea"/>
                <a:cs typeface="+mn-cs"/>
              </a:rPr>
              <a:t>If, for example, a reference product manufacturer facing competition from biosimilars drops the price of the drug or offers better rebates to payers, the payers may not end up preferring the biosimilars at all.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And finally, payers’ focus on biosimilars for cost control will also depend on the response they get from patients. If biosimilars drastically alter the patients’ treatment experience, payers may back off from preferring only those drugs.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Arial" panose="020B0604020202020204" pitchFamily="34" charset="0"/>
                <a:ea typeface="+mn-ea"/>
                <a:cs typeface="+mn-cs"/>
              </a:rPr>
              <a:t>So for now, this is something to keep on your radar as a potential future cost control strategy, and now is a good time to start thinking through the potential implications if biosimilars do become more of a priority for commercial payers. Over the next few years, it will be critical to closely track differing product preferences across payers in your market and carefully manage your formularies to ensure patient access to affordable treatments, and you’ll also want to make sure both providers and patients are educated about any new drugs as they come to market.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E79F9C1-6A3C-4B55-8C89-00C0FB1E22C3}" type="slidenum">
              <a:rPr kumimoji="0" lang="en-US" sz="1200" b="0" i="0" u="none" strike="noStrike" kern="1200" cap="none" spc="0" normalizeH="0" baseline="0" noProof="0" smtClean="0">
                <a:ln>
                  <a:noFill/>
                </a:ln>
                <a:solidFill>
                  <a:srgbClr val="323E48"/>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rgbClr val="323E48"/>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6880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hyperlink" Target="http://www.advisory.com/" TargetMode="Externa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bwMode="gray">
      <p:bgPr>
        <a:solidFill>
          <a:schemeClr val="tx1"/>
        </a:solidFill>
        <a:effectLst/>
      </p:bgPr>
    </p:bg>
    <p:spTree>
      <p:nvGrpSpPr>
        <p:cNvPr id="1" name=""/>
        <p:cNvGrpSpPr/>
        <p:nvPr/>
      </p:nvGrpSpPr>
      <p:grpSpPr>
        <a:xfrm>
          <a:off x="0" y="0"/>
          <a:ext cx="0" cy="0"/>
          <a:chOff x="0" y="0"/>
          <a:chExt cx="0" cy="0"/>
        </a:xfrm>
      </p:grpSpPr>
      <p:sp>
        <p:nvSpPr>
          <p:cNvPr id="12" name="Parallelogram 11">
            <a:extLst>
              <a:ext uri="{FF2B5EF4-FFF2-40B4-BE49-F238E27FC236}">
                <a16:creationId xmlns:a16="http://schemas.microsoft.com/office/drawing/2014/main" id="{5845CF1B-F1E6-4531-97D7-A0009C32A28C}"/>
              </a:ex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Placeholder - Subtitle"/>
          <p:cNvSpPr>
            <a:spLocks noGrp="1"/>
          </p:cNvSpPr>
          <p:nvPr>
            <p:ph type="body" sz="quarter" idx="20" hasCustomPrompt="1"/>
          </p:nvPr>
        </p:nvSpPr>
        <p:spPr bwMode="gray">
          <a:xfrm>
            <a:off x="1564005" y="4542724"/>
            <a:ext cx="9063990" cy="369332"/>
          </a:xfrm>
        </p:spPr>
        <p:txBody>
          <a:bodyPr/>
          <a:lstStyle>
            <a:lvl1pPr marL="0" indent="0" algn="ctr">
              <a:spcBef>
                <a:spcPts val="0"/>
              </a:spcBef>
              <a:buNone/>
              <a:defRPr sz="2400" baseline="0">
                <a:solidFill>
                  <a:schemeClr val="bg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a:t>Presentation subtitle, Arial 24pt, sentence case</a:t>
            </a:r>
          </a:p>
        </p:txBody>
      </p:sp>
      <p:sp>
        <p:nvSpPr>
          <p:cNvPr id="2" name="Placeholder - Title"/>
          <p:cNvSpPr>
            <a:spLocks noGrp="1"/>
          </p:cNvSpPr>
          <p:nvPr>
            <p:ph type="title" hasCustomPrompt="1"/>
          </p:nvPr>
        </p:nvSpPr>
        <p:spPr bwMode="gray">
          <a:xfrm>
            <a:off x="1564005" y="2235644"/>
            <a:ext cx="9063990" cy="1661993"/>
          </a:xfrm>
        </p:spPr>
        <p:txBody>
          <a:bodyPr anchor="b"/>
          <a:lstStyle>
            <a:lvl1pPr algn="ctr">
              <a:defRPr sz="6000" baseline="0">
                <a:solidFill>
                  <a:schemeClr val="bg1"/>
                </a:solidFill>
                <a:latin typeface="+mj-lt"/>
                <a:cs typeface="Times New Roman" panose="02020603050405020304" pitchFamily="18" charset="0"/>
              </a:defRPr>
            </a:lvl1pPr>
          </a:lstStyle>
          <a:p>
            <a:r>
              <a:rPr lang="en-US" dirty="0"/>
              <a:t>Presentation Title – </a:t>
            </a:r>
            <a:br>
              <a:rPr lang="en-US" dirty="0"/>
            </a:br>
            <a:r>
              <a:rPr lang="en-US" dirty="0"/>
              <a:t>TNR 60pt, Title Case</a:t>
            </a:r>
          </a:p>
        </p:txBody>
      </p:sp>
      <p:cxnSp>
        <p:nvCxnSpPr>
          <p:cNvPr id="4" name="Straight Connector 3">
            <a:extLst>
              <a:ext uri="{C183D7F6-B498-43B3-948B-1728B52AA6E4}">
                <adec:decorative xmlns:adec="http://schemas.microsoft.com/office/drawing/2017/decorative" val="1"/>
              </a:ext>
            </a:extLst>
          </p:cNvPr>
          <p:cNvCxnSpPr/>
          <p:nvPr userDrawn="1"/>
        </p:nvCxnSpPr>
        <p:spPr bwMode="invGray">
          <a:xfrm>
            <a:off x="5701665" y="4206240"/>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30B9D43B-6D95-49EF-A7DF-A645093531A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09600" y="600471"/>
            <a:ext cx="1901952" cy="526599"/>
          </a:xfrm>
          <a:prstGeom prst="rect">
            <a:avLst/>
          </a:prstGeom>
        </p:spPr>
      </p:pic>
    </p:spTree>
    <p:extLst>
      <p:ext uri="{BB962C8B-B14F-4D97-AF65-F5344CB8AC3E}">
        <p14:creationId xmlns:p14="http://schemas.microsoft.com/office/powerpoint/2010/main" val="1691853367"/>
      </p:ext>
    </p:extLst>
  </p:cSld>
  <p:clrMapOvr>
    <a:masterClrMapping/>
  </p:clrMapOvr>
  <p:extLst>
    <p:ext uri="{DCECCB84-F9BA-43D5-87BE-67443E8EF086}">
      <p15:sldGuideLst xmlns:p15="http://schemas.microsoft.com/office/powerpoint/2012/main">
        <p15:guide id="1" pos="979" userDrawn="1">
          <p15:clr>
            <a:srgbClr val="FBAE40"/>
          </p15:clr>
        </p15:guide>
        <p15:guide id="2" orient="horz" pos="2852" userDrawn="1">
          <p15:clr>
            <a:srgbClr val="FBAE40"/>
          </p15:clr>
        </p15:guide>
        <p15:guide id="4" orient="horz" pos="2466" userDrawn="1">
          <p15:clr>
            <a:srgbClr val="FBAE40"/>
          </p15:clr>
        </p15:guide>
        <p15:guide id="5" pos="670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AB Overview">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16A7491D-68BB-42F8-971E-2AE2544D2410}"/>
              </a:ext>
            </a:extLst>
          </p:cNvPr>
          <p:cNvSpPr/>
          <p:nvPr userDrawn="1"/>
        </p:nvSpPr>
        <p:spPr bwMode="gray">
          <a:xfrm>
            <a:off x="7849056" y="0"/>
            <a:ext cx="4342944" cy="6833616"/>
          </a:xfrm>
          <a:custGeom>
            <a:avLst/>
            <a:gdLst>
              <a:gd name="connsiteX0" fmla="*/ 0 w 4342944"/>
              <a:gd name="connsiteY0" fmla="*/ 0 h 6833616"/>
              <a:gd name="connsiteX1" fmla="*/ 4342944 w 4342944"/>
              <a:gd name="connsiteY1" fmla="*/ 0 h 6833616"/>
              <a:gd name="connsiteX2" fmla="*/ 4342944 w 4342944"/>
              <a:gd name="connsiteY2" fmla="*/ 6833616 h 6833616"/>
              <a:gd name="connsiteX3" fmla="*/ 4310030 w 4342944"/>
              <a:gd name="connsiteY3" fmla="*/ 6833616 h 6833616"/>
            </a:gdLst>
            <a:ahLst/>
            <a:cxnLst>
              <a:cxn ang="0">
                <a:pos x="connsiteX0" y="connsiteY0"/>
              </a:cxn>
              <a:cxn ang="0">
                <a:pos x="connsiteX1" y="connsiteY1"/>
              </a:cxn>
              <a:cxn ang="0">
                <a:pos x="connsiteX2" y="connsiteY2"/>
              </a:cxn>
              <a:cxn ang="0">
                <a:pos x="connsiteX3" y="connsiteY3"/>
              </a:cxn>
            </a:cxnLst>
            <a:rect l="l" t="t" r="r" b="b"/>
            <a:pathLst>
              <a:path w="4342944" h="6833616">
                <a:moveTo>
                  <a:pt x="0" y="0"/>
                </a:moveTo>
                <a:lnTo>
                  <a:pt x="4342944" y="0"/>
                </a:lnTo>
                <a:lnTo>
                  <a:pt x="4342944" y="6833616"/>
                </a:lnTo>
                <a:lnTo>
                  <a:pt x="4310030" y="6833616"/>
                </a:lnTo>
                <a:close/>
              </a:path>
            </a:pathLst>
          </a:cu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F1ACDC81-47B5-4AC7-83FD-E2CA3CBCC7CB}"/>
              </a:ext>
            </a:extLst>
          </p:cNvPr>
          <p:cNvSpPr>
            <a:spLocks noChangeAspect="1"/>
          </p:cNvSpPr>
          <p:nvPr userDrawn="1"/>
        </p:nvSpPr>
        <p:spPr bwMode="gray">
          <a:xfrm flipH="1">
            <a:off x="4392390" y="1"/>
            <a:ext cx="7799610" cy="6861110"/>
          </a:xfrm>
          <a:custGeom>
            <a:avLst/>
            <a:gdLst>
              <a:gd name="connsiteX0" fmla="*/ 7796074 w 7796074"/>
              <a:gd name="connsiteY0" fmla="*/ 0 h 6857999"/>
              <a:gd name="connsiteX1" fmla="*/ 2906034 w 7796074"/>
              <a:gd name="connsiteY1" fmla="*/ 0 h 6857999"/>
              <a:gd name="connsiteX2" fmla="*/ 0 w 7796074"/>
              <a:gd name="connsiteY2" fmla="*/ 4607560 h 6857999"/>
              <a:gd name="connsiteX3" fmla="*/ 0 w 7796074"/>
              <a:gd name="connsiteY3" fmla="*/ 6857999 h 6857999"/>
              <a:gd name="connsiteX4" fmla="*/ 3470666 w 7796074"/>
              <a:gd name="connsiteY4" fmla="*/ 6857999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6074" h="6857999">
                <a:moveTo>
                  <a:pt x="7796074" y="0"/>
                </a:moveTo>
                <a:lnTo>
                  <a:pt x="2906034" y="0"/>
                </a:lnTo>
                <a:lnTo>
                  <a:pt x="0" y="4607560"/>
                </a:lnTo>
                <a:lnTo>
                  <a:pt x="0" y="6857999"/>
                </a:lnTo>
                <a:lnTo>
                  <a:pt x="3470666" y="6857999"/>
                </a:lnTo>
                <a:close/>
              </a:path>
            </a:pathLst>
          </a:cu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Rectangle 6">
            <a:extLst>
              <a:ext uri="{FF2B5EF4-FFF2-40B4-BE49-F238E27FC236}">
                <a16:creationId xmlns:a16="http://schemas.microsoft.com/office/drawing/2014/main" id="{FAA46F38-F941-42C7-B6E6-5C70741104FB}"/>
              </a:ext>
            </a:extLst>
          </p:cNvPr>
          <p:cNvSpPr/>
          <p:nvPr userDrawn="1"/>
        </p:nvSpPr>
        <p:spPr bwMode="gray">
          <a:xfrm>
            <a:off x="3696127" y="3591659"/>
            <a:ext cx="1525713"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15D3ED6-5D0E-47C0-AF60-590083391AE0}"/>
              </a:ext>
            </a:extLst>
          </p:cNvPr>
          <p:cNvSpPr/>
          <p:nvPr userDrawn="1"/>
        </p:nvSpPr>
        <p:spPr bwMode="gray">
          <a:xfrm>
            <a:off x="570216" y="3591659"/>
            <a:ext cx="1980344"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96BE398C-C646-4B17-A20C-8557BD11F4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12774" y="646459"/>
            <a:ext cx="1856413" cy="513045"/>
          </a:xfrm>
          <a:prstGeom prst="rect">
            <a:avLst/>
          </a:prstGeom>
        </p:spPr>
      </p:pic>
      <p:sp>
        <p:nvSpPr>
          <p:cNvPr id="11" name="Copyright">
            <a:hlinkClick r:id="rId4"/>
            <a:extLst>
              <a:ext uri="{FF2B5EF4-FFF2-40B4-BE49-F238E27FC236}">
                <a16:creationId xmlns:a16="http://schemas.microsoft.com/office/drawing/2014/main" id="{4E4AC49E-47DC-4814-B5CB-9F0DCD2F79CD}"/>
              </a:ext>
            </a:extLst>
          </p:cNvPr>
          <p:cNvSpPr txBox="1"/>
          <p:nvPr userDrawn="1"/>
        </p:nvSpPr>
        <p:spPr bwMode="gray">
          <a:xfrm>
            <a:off x="612775" y="6502287"/>
            <a:ext cx="3010021" cy="12138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a:solidFill>
                  <a:schemeClr val="accent4"/>
                </a:solidFill>
                <a:latin typeface="+mj-lt"/>
                <a:cs typeface="Times New Roman" panose="02020603050405020304" pitchFamily="18" charset="0"/>
              </a:rPr>
              <a:t>© 2021 Advisory Board • All rights reserved • </a:t>
            </a:r>
            <a:r>
              <a:rPr lang="en-US" sz="700" b="1" dirty="0">
                <a:solidFill>
                  <a:schemeClr val="accent4"/>
                </a:solidFill>
                <a:latin typeface="+mj-lt"/>
                <a:cs typeface="Times New Roman" panose="02020603050405020304" pitchFamily="18" charset="0"/>
              </a:rPr>
              <a:t>advisory.com</a:t>
            </a:r>
          </a:p>
        </p:txBody>
      </p:sp>
      <p:sp>
        <p:nvSpPr>
          <p:cNvPr id="12" name="Title 4">
            <a:extLst>
              <a:ext uri="{FF2B5EF4-FFF2-40B4-BE49-F238E27FC236}">
                <a16:creationId xmlns:a16="http://schemas.microsoft.com/office/drawing/2014/main" id="{B94DD025-8861-479C-9A06-B18EB6BE7202}"/>
              </a:ext>
            </a:extLst>
          </p:cNvPr>
          <p:cNvSpPr txBox="1">
            <a:spLocks/>
          </p:cNvSpPr>
          <p:nvPr userDrawn="1"/>
        </p:nvSpPr>
        <p:spPr bwMode="gray">
          <a:xfrm>
            <a:off x="612776" y="4529438"/>
            <a:ext cx="1206950" cy="128112"/>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r>
              <a:rPr lang="en-US" sz="900" cap="all" spc="50" dirty="0">
                <a:solidFill>
                  <a:schemeClr val="accent2"/>
                </a:solidFill>
                <a:latin typeface="+mn-lt"/>
              </a:rPr>
              <a:t>WHO WE SERVE</a:t>
            </a:r>
          </a:p>
        </p:txBody>
      </p:sp>
      <p:sp>
        <p:nvSpPr>
          <p:cNvPr id="13" name="Text Placeholder">
            <a:extLst>
              <a:ext uri="{FF2B5EF4-FFF2-40B4-BE49-F238E27FC236}">
                <a16:creationId xmlns:a16="http://schemas.microsoft.com/office/drawing/2014/main" id="{368AE02B-9D0A-4F0B-A8E5-74F6C54270D8}"/>
              </a:ext>
            </a:extLst>
          </p:cNvPr>
          <p:cNvSpPr txBox="1">
            <a:spLocks/>
          </p:cNvSpPr>
          <p:nvPr userDrawn="1"/>
        </p:nvSpPr>
        <p:spPr bwMode="gray">
          <a:xfrm>
            <a:off x="612776" y="4740864"/>
            <a:ext cx="4927412" cy="129907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sz="1800" dirty="0"/>
              <a:t>Hospitals </a:t>
            </a:r>
            <a:r>
              <a:rPr lang="en-US" sz="1800" dirty="0">
                <a:ln>
                  <a:solidFill>
                    <a:schemeClr val="accent2"/>
                  </a:solidFill>
                </a:ln>
                <a:noFill/>
                <a:cs typeface="Arial" panose="020B0604020202020204" pitchFamily="34" charset="0"/>
              </a:rPr>
              <a:t>•</a:t>
            </a:r>
            <a:r>
              <a:rPr lang="en-US" sz="1800" dirty="0"/>
              <a:t> Health systems </a:t>
            </a:r>
            <a:r>
              <a:rPr lang="en-US" sz="1800" dirty="0">
                <a:ln>
                  <a:solidFill>
                    <a:schemeClr val="accent2"/>
                  </a:solidFill>
                </a:ln>
                <a:noFill/>
                <a:cs typeface="Arial" panose="020B0604020202020204" pitchFamily="34" charset="0"/>
              </a:rPr>
              <a:t>•</a:t>
            </a:r>
            <a:r>
              <a:rPr lang="en-US" sz="1800" dirty="0"/>
              <a:t> Medical groups </a:t>
            </a:r>
            <a:r>
              <a:rPr lang="en-US" sz="1800" dirty="0">
                <a:ln>
                  <a:solidFill>
                    <a:schemeClr val="accent2"/>
                  </a:solidFill>
                </a:ln>
                <a:noFill/>
                <a:cs typeface="Arial" panose="020B0604020202020204" pitchFamily="34" charset="0"/>
              </a:rPr>
              <a:t>•</a:t>
            </a:r>
            <a:r>
              <a:rPr lang="en-US" sz="1800" dirty="0"/>
              <a:t> Post-acute care providers </a:t>
            </a:r>
            <a:r>
              <a:rPr lang="en-US" sz="1800" dirty="0">
                <a:ln>
                  <a:solidFill>
                    <a:schemeClr val="accent2"/>
                  </a:solidFill>
                </a:ln>
                <a:noFill/>
                <a:cs typeface="Arial" panose="020B0604020202020204" pitchFamily="34" charset="0"/>
              </a:rPr>
              <a:t>•</a:t>
            </a:r>
            <a:r>
              <a:rPr lang="en-US" sz="1800" dirty="0"/>
              <a:t> Life sciences firms </a:t>
            </a:r>
            <a:r>
              <a:rPr lang="en-US" sz="1800" dirty="0">
                <a:ln>
                  <a:solidFill>
                    <a:schemeClr val="accent2"/>
                  </a:solidFill>
                </a:ln>
                <a:noFill/>
                <a:cs typeface="Arial" panose="020B0604020202020204" pitchFamily="34" charset="0"/>
              </a:rPr>
              <a:t>•</a:t>
            </a:r>
            <a:r>
              <a:rPr lang="en-US" sz="1800" dirty="0"/>
              <a:t> Digital health companies </a:t>
            </a:r>
            <a:r>
              <a:rPr lang="en-US" sz="1800" dirty="0">
                <a:ln>
                  <a:solidFill>
                    <a:schemeClr val="accent2"/>
                  </a:solidFill>
                </a:ln>
                <a:noFill/>
                <a:cs typeface="Arial" panose="020B0604020202020204" pitchFamily="34" charset="0"/>
              </a:rPr>
              <a:t>•</a:t>
            </a:r>
            <a:r>
              <a:rPr lang="en-US" sz="1800" dirty="0"/>
              <a:t> Health plans </a:t>
            </a:r>
            <a:r>
              <a:rPr lang="en-US" sz="1800" dirty="0">
                <a:ln>
                  <a:solidFill>
                    <a:schemeClr val="accent2"/>
                  </a:solidFill>
                </a:ln>
                <a:noFill/>
                <a:cs typeface="Arial" panose="020B0604020202020204" pitchFamily="34" charset="0"/>
              </a:rPr>
              <a:t>•</a:t>
            </a:r>
            <a:r>
              <a:rPr lang="en-US" sz="1800" dirty="0"/>
              <a:t> </a:t>
            </a:r>
            <a:br>
              <a:rPr lang="en-US" sz="1800" dirty="0"/>
            </a:br>
            <a:r>
              <a:rPr lang="en-US" sz="1800" dirty="0"/>
              <a:t>Health care professional services firms</a:t>
            </a:r>
          </a:p>
        </p:txBody>
      </p:sp>
      <p:pic>
        <p:nvPicPr>
          <p:cNvPr id="14" name="Graphic 13">
            <a:extLst>
              <a:ext uri="{FF2B5EF4-FFF2-40B4-BE49-F238E27FC236}">
                <a16:creationId xmlns:a16="http://schemas.microsoft.com/office/drawing/2014/main" id="{0D358D57-0BBA-4C50-9EA7-C3B9B09809D7}"/>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bwMode="gray">
          <a:xfrm>
            <a:off x="4394249" y="3259455"/>
            <a:ext cx="6684329" cy="73152"/>
          </a:xfrm>
          <a:prstGeom prst="rect">
            <a:avLst/>
          </a:prstGeom>
        </p:spPr>
      </p:pic>
      <p:sp>
        <p:nvSpPr>
          <p:cNvPr id="15" name="Parallelogram 14">
            <a:extLst>
              <a:ext uri="{FF2B5EF4-FFF2-40B4-BE49-F238E27FC236}">
                <a16:creationId xmlns:a16="http://schemas.microsoft.com/office/drawing/2014/main" id="{F7DD9C51-F0CC-4809-A758-BB0703A03D71}"/>
              </a:ext>
            </a:extLst>
          </p:cNvPr>
          <p:cNvSpPr/>
          <p:nvPr userDrawn="1"/>
        </p:nvSpPr>
        <p:spPr bwMode="gray">
          <a:xfrm flipH="1">
            <a:off x="6427604" y="3190781"/>
            <a:ext cx="464974" cy="200439"/>
          </a:xfrm>
          <a:prstGeom prst="parallelogram">
            <a:avLst>
              <a:gd name="adj" fmla="val 6333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5">
            <a:extLst>
              <a:ext uri="{FF2B5EF4-FFF2-40B4-BE49-F238E27FC236}">
                <a16:creationId xmlns:a16="http://schemas.microsoft.com/office/drawing/2014/main" id="{61EDE0C3-5640-4F43-9031-C73A2050994D}"/>
              </a:ext>
            </a:extLst>
          </p:cNvPr>
          <p:cNvSpPr/>
          <p:nvPr userDrawn="1"/>
        </p:nvSpPr>
        <p:spPr bwMode="gray">
          <a:xfrm flipH="1">
            <a:off x="3981062" y="3190781"/>
            <a:ext cx="2543250" cy="200439"/>
          </a:xfrm>
          <a:prstGeom prst="parallelogram">
            <a:avLst>
              <a:gd name="adj" fmla="val 63336"/>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a:extLst>
              <a:ext uri="{FF2B5EF4-FFF2-40B4-BE49-F238E27FC236}">
                <a16:creationId xmlns:a16="http://schemas.microsoft.com/office/drawing/2014/main" id="{24ED7B4F-6A2B-4BCF-B390-0D1C41F73DCA}"/>
              </a:ext>
            </a:extLst>
          </p:cNvPr>
          <p:cNvSpPr txBox="1">
            <a:spLocks/>
          </p:cNvSpPr>
          <p:nvPr userDrawn="1"/>
        </p:nvSpPr>
        <p:spPr bwMode="gray">
          <a:xfrm>
            <a:off x="612776" y="1551790"/>
            <a:ext cx="4648974" cy="230832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5000" dirty="0">
                <a:solidFill>
                  <a:schemeClr val="accent5"/>
                </a:solidFill>
                <a:latin typeface="+mj-lt"/>
              </a:rPr>
              <a:t>Helping health care leaders work smarter and faster</a:t>
            </a:r>
          </a:p>
        </p:txBody>
      </p:sp>
      <p:sp>
        <p:nvSpPr>
          <p:cNvPr id="18" name="Rectangle 17">
            <a:extLst>
              <a:ext uri="{FF2B5EF4-FFF2-40B4-BE49-F238E27FC236}">
                <a16:creationId xmlns:a16="http://schemas.microsoft.com/office/drawing/2014/main" id="{53CA6AB9-900A-4B01-BE89-026983A16C9E}"/>
              </a:ext>
            </a:extLst>
          </p:cNvPr>
          <p:cNvSpPr/>
          <p:nvPr userDrawn="1"/>
        </p:nvSpPr>
        <p:spPr bwMode="gray">
          <a:xfrm>
            <a:off x="8365150" y="1262346"/>
            <a:ext cx="500944" cy="136459"/>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a:extLst>
              <a:ext uri="{FF2B5EF4-FFF2-40B4-BE49-F238E27FC236}">
                <a16:creationId xmlns:a16="http://schemas.microsoft.com/office/drawing/2014/main" id="{CD571C6A-A490-4F38-810F-50F954F5A97B}"/>
              </a:ext>
            </a:extLst>
          </p:cNvPr>
          <p:cNvSpPr txBox="1">
            <a:spLocks/>
          </p:cNvSpPr>
          <p:nvPr userDrawn="1"/>
        </p:nvSpPr>
        <p:spPr bwMode="gray">
          <a:xfrm>
            <a:off x="7641791" y="436224"/>
            <a:ext cx="1782833"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dirty="0">
                <a:solidFill>
                  <a:schemeClr val="bg1"/>
                </a:solidFill>
                <a:latin typeface="+mj-lt"/>
              </a:rPr>
              <a:t>40</a:t>
            </a:r>
            <a:r>
              <a:rPr lang="en-US" sz="3000" baseline="30000" dirty="0">
                <a:solidFill>
                  <a:schemeClr val="bg1"/>
                </a:solidFill>
                <a:latin typeface="+mj-lt"/>
              </a:rPr>
              <a:t>+</a:t>
            </a:r>
            <a:r>
              <a:rPr lang="en-US" sz="3000" dirty="0">
                <a:solidFill>
                  <a:schemeClr val="bg1"/>
                </a:solidFill>
                <a:latin typeface="+mj-lt"/>
              </a:rPr>
              <a:t> </a:t>
            </a:r>
            <a:r>
              <a:rPr lang="en-US" sz="2500" dirty="0">
                <a:solidFill>
                  <a:schemeClr val="bg1"/>
                </a:solidFill>
                <a:latin typeface="+mj-lt"/>
              </a:rPr>
              <a:t>years</a:t>
            </a:r>
          </a:p>
        </p:txBody>
      </p:sp>
      <p:sp>
        <p:nvSpPr>
          <p:cNvPr id="20" name="Title 4">
            <a:extLst>
              <a:ext uri="{FF2B5EF4-FFF2-40B4-BE49-F238E27FC236}">
                <a16:creationId xmlns:a16="http://schemas.microsoft.com/office/drawing/2014/main" id="{735D7E4F-4FC5-43D6-A9D4-1B0171BA405C}"/>
              </a:ext>
            </a:extLst>
          </p:cNvPr>
          <p:cNvSpPr txBox="1">
            <a:spLocks/>
          </p:cNvSpPr>
          <p:nvPr userDrawn="1"/>
        </p:nvSpPr>
        <p:spPr bwMode="gray">
          <a:xfrm>
            <a:off x="7641791" y="934896"/>
            <a:ext cx="2041367"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dirty="0">
                <a:solidFill>
                  <a:schemeClr val="accent2"/>
                </a:solidFill>
                <a:latin typeface="+mn-lt"/>
              </a:rPr>
              <a:t>Of research experience</a:t>
            </a:r>
          </a:p>
        </p:txBody>
      </p:sp>
      <p:sp>
        <p:nvSpPr>
          <p:cNvPr id="21" name="Text Placeholder">
            <a:extLst>
              <a:ext uri="{FF2B5EF4-FFF2-40B4-BE49-F238E27FC236}">
                <a16:creationId xmlns:a16="http://schemas.microsoft.com/office/drawing/2014/main" id="{A25C69D0-08DB-4C34-9175-5C67112E07ED}"/>
              </a:ext>
            </a:extLst>
          </p:cNvPr>
          <p:cNvSpPr txBox="1">
            <a:spLocks/>
          </p:cNvSpPr>
          <p:nvPr userDrawn="1"/>
        </p:nvSpPr>
        <p:spPr bwMode="gray">
          <a:xfrm>
            <a:off x="9800209"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dirty="0">
                <a:solidFill>
                  <a:schemeClr val="bg1"/>
                </a:solidFill>
                <a:latin typeface="+mj-lt"/>
              </a:rPr>
              <a:t>4,500</a:t>
            </a:r>
            <a:r>
              <a:rPr lang="en-US" sz="3000" baseline="30000" dirty="0">
                <a:solidFill>
                  <a:schemeClr val="bg1"/>
                </a:solidFill>
                <a:latin typeface="+mj-lt"/>
              </a:rPr>
              <a:t>+</a:t>
            </a:r>
          </a:p>
        </p:txBody>
      </p:sp>
      <p:sp>
        <p:nvSpPr>
          <p:cNvPr id="22" name="Title 4">
            <a:extLst>
              <a:ext uri="{FF2B5EF4-FFF2-40B4-BE49-F238E27FC236}">
                <a16:creationId xmlns:a16="http://schemas.microsoft.com/office/drawing/2014/main" id="{E5F647F0-B3B7-4EF4-95D7-F3C35E75789A}"/>
              </a:ext>
            </a:extLst>
          </p:cNvPr>
          <p:cNvSpPr txBox="1">
            <a:spLocks/>
          </p:cNvSpPr>
          <p:nvPr userDrawn="1"/>
        </p:nvSpPr>
        <p:spPr bwMode="gray">
          <a:xfrm>
            <a:off x="9800209" y="934896"/>
            <a:ext cx="1985356"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dirty="0">
                <a:solidFill>
                  <a:schemeClr val="accent2"/>
                </a:solidFill>
                <a:latin typeface="+mn-lt"/>
              </a:rPr>
              <a:t>MEMBERS IN OUR NETWORK</a:t>
            </a:r>
          </a:p>
        </p:txBody>
      </p:sp>
      <p:sp>
        <p:nvSpPr>
          <p:cNvPr id="23" name="Text Placeholder">
            <a:extLst>
              <a:ext uri="{FF2B5EF4-FFF2-40B4-BE49-F238E27FC236}">
                <a16:creationId xmlns:a16="http://schemas.microsoft.com/office/drawing/2014/main" id="{811F98DE-8CEB-4C2F-9266-685F0AA2C97F}"/>
              </a:ext>
            </a:extLst>
          </p:cNvPr>
          <p:cNvSpPr txBox="1">
            <a:spLocks/>
          </p:cNvSpPr>
          <p:nvPr userDrawn="1"/>
        </p:nvSpPr>
        <p:spPr bwMode="gray">
          <a:xfrm>
            <a:off x="5643927"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dirty="0">
                <a:solidFill>
                  <a:schemeClr val="bg1"/>
                </a:solidFill>
                <a:latin typeface="+mj-lt"/>
              </a:rPr>
              <a:t>200</a:t>
            </a:r>
            <a:r>
              <a:rPr lang="en-US" sz="3000" baseline="30000" dirty="0">
                <a:solidFill>
                  <a:schemeClr val="bg1"/>
                </a:solidFill>
                <a:latin typeface="+mj-lt"/>
              </a:rPr>
              <a:t>+</a:t>
            </a:r>
            <a:endParaRPr lang="en-US" sz="3000" dirty="0">
              <a:solidFill>
                <a:schemeClr val="bg1"/>
              </a:solidFill>
              <a:latin typeface="+mj-lt"/>
            </a:endParaRPr>
          </a:p>
        </p:txBody>
      </p:sp>
      <p:sp>
        <p:nvSpPr>
          <p:cNvPr id="24" name="Title 4">
            <a:extLst>
              <a:ext uri="{FF2B5EF4-FFF2-40B4-BE49-F238E27FC236}">
                <a16:creationId xmlns:a16="http://schemas.microsoft.com/office/drawing/2014/main" id="{D1BB8BB8-6E2A-4780-BF93-BC08BD985A95}"/>
              </a:ext>
            </a:extLst>
          </p:cNvPr>
          <p:cNvSpPr txBox="1">
            <a:spLocks/>
          </p:cNvSpPr>
          <p:nvPr userDrawn="1"/>
        </p:nvSpPr>
        <p:spPr bwMode="gray">
          <a:xfrm>
            <a:off x="5643927" y="934896"/>
            <a:ext cx="1785648"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dirty="0">
                <a:solidFill>
                  <a:schemeClr val="accent2"/>
                </a:solidFill>
                <a:latin typeface="+mn-lt"/>
              </a:rPr>
              <a:t>EXPERTS ON OUR TEAM</a:t>
            </a:r>
          </a:p>
        </p:txBody>
      </p:sp>
      <p:sp>
        <p:nvSpPr>
          <p:cNvPr id="25" name="Text Placeholder">
            <a:extLst>
              <a:ext uri="{FF2B5EF4-FFF2-40B4-BE49-F238E27FC236}">
                <a16:creationId xmlns:a16="http://schemas.microsoft.com/office/drawing/2014/main" id="{66A66B65-43D9-47D3-978B-CF71A12F1CEA}"/>
              </a:ext>
            </a:extLst>
          </p:cNvPr>
          <p:cNvSpPr txBox="1">
            <a:spLocks/>
          </p:cNvSpPr>
          <p:nvPr userDrawn="1"/>
        </p:nvSpPr>
        <p:spPr bwMode="gray">
          <a:xfrm>
            <a:off x="7969591" y="4166938"/>
            <a:ext cx="3050123"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dirty="0">
                <a:solidFill>
                  <a:schemeClr val="accent1">
                    <a:lumMod val="90000"/>
                  </a:schemeClr>
                </a:solidFill>
              </a:rPr>
              <a:t>The knowledge you need to stay current, plus the strategic guidance, data, and tools you need to take action. </a:t>
            </a:r>
          </a:p>
        </p:txBody>
      </p:sp>
      <p:sp>
        <p:nvSpPr>
          <p:cNvPr id="26" name="Text Placeholder">
            <a:extLst>
              <a:ext uri="{FF2B5EF4-FFF2-40B4-BE49-F238E27FC236}">
                <a16:creationId xmlns:a16="http://schemas.microsoft.com/office/drawing/2014/main" id="{687A8AA3-1980-4BEE-925E-A673CDA03405}"/>
              </a:ext>
            </a:extLst>
          </p:cNvPr>
          <p:cNvSpPr txBox="1">
            <a:spLocks/>
          </p:cNvSpPr>
          <p:nvPr userDrawn="1"/>
        </p:nvSpPr>
        <p:spPr bwMode="gray">
          <a:xfrm>
            <a:off x="7969591" y="3758786"/>
            <a:ext cx="1160050"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dirty="0">
                <a:solidFill>
                  <a:schemeClr val="bg1"/>
                </a:solidFill>
                <a:latin typeface="+mj-lt"/>
              </a:rPr>
              <a:t>Research</a:t>
            </a:r>
          </a:p>
        </p:txBody>
      </p:sp>
      <p:cxnSp>
        <p:nvCxnSpPr>
          <p:cNvPr id="27" name="Straight Connector 26">
            <a:extLst>
              <a:ext uri="{FF2B5EF4-FFF2-40B4-BE49-F238E27FC236}">
                <a16:creationId xmlns:a16="http://schemas.microsoft.com/office/drawing/2014/main" id="{73717ECF-2B5F-4A19-8F0A-69C6B347ECB1}"/>
              </a:ext>
            </a:extLst>
          </p:cNvPr>
          <p:cNvCxnSpPr/>
          <p:nvPr userDrawn="1"/>
        </p:nvCxnSpPr>
        <p:spPr bwMode="gray">
          <a:xfrm>
            <a:off x="7969591" y="4116018"/>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28" name="Text Placeholder">
            <a:extLst>
              <a:ext uri="{FF2B5EF4-FFF2-40B4-BE49-F238E27FC236}">
                <a16:creationId xmlns:a16="http://schemas.microsoft.com/office/drawing/2014/main" id="{E54ECEE3-B452-44A4-BCD5-66133F9BA732}"/>
              </a:ext>
            </a:extLst>
          </p:cNvPr>
          <p:cNvSpPr txBox="1">
            <a:spLocks/>
          </p:cNvSpPr>
          <p:nvPr userDrawn="1"/>
        </p:nvSpPr>
        <p:spPr bwMode="gray">
          <a:xfrm>
            <a:off x="8852300" y="5560820"/>
            <a:ext cx="2972701"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dirty="0">
                <a:solidFill>
                  <a:schemeClr val="accent1">
                    <a:lumMod val="90000"/>
                  </a:schemeClr>
                </a:solidFill>
              </a:rPr>
              <a:t>Virtual and in-person leadership development, custom learning solutions, and online manager support.</a:t>
            </a:r>
          </a:p>
        </p:txBody>
      </p:sp>
      <p:sp>
        <p:nvSpPr>
          <p:cNvPr id="29" name="Text Placeholder">
            <a:extLst>
              <a:ext uri="{FF2B5EF4-FFF2-40B4-BE49-F238E27FC236}">
                <a16:creationId xmlns:a16="http://schemas.microsoft.com/office/drawing/2014/main" id="{787D4ECD-F89B-4255-B8DA-06C41276526F}"/>
              </a:ext>
            </a:extLst>
          </p:cNvPr>
          <p:cNvSpPr txBox="1">
            <a:spLocks/>
          </p:cNvSpPr>
          <p:nvPr userDrawn="1"/>
        </p:nvSpPr>
        <p:spPr bwMode="gray">
          <a:xfrm>
            <a:off x="8852300" y="5152668"/>
            <a:ext cx="2532194"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dirty="0">
                <a:solidFill>
                  <a:schemeClr val="bg1"/>
                </a:solidFill>
                <a:latin typeface="+mj-lt"/>
              </a:rPr>
              <a:t>People development</a:t>
            </a:r>
          </a:p>
        </p:txBody>
      </p:sp>
      <p:cxnSp>
        <p:nvCxnSpPr>
          <p:cNvPr id="30" name="Straight Connector 29">
            <a:extLst>
              <a:ext uri="{FF2B5EF4-FFF2-40B4-BE49-F238E27FC236}">
                <a16:creationId xmlns:a16="http://schemas.microsoft.com/office/drawing/2014/main" id="{6328B075-5ADC-4F48-A04A-5638D9F2D919}"/>
              </a:ext>
            </a:extLst>
          </p:cNvPr>
          <p:cNvCxnSpPr/>
          <p:nvPr userDrawn="1"/>
        </p:nvCxnSpPr>
        <p:spPr bwMode="gray">
          <a:xfrm>
            <a:off x="8852300" y="5509900"/>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1" name="Chevron 211">
            <a:extLst>
              <a:ext uri="{FF2B5EF4-FFF2-40B4-BE49-F238E27FC236}">
                <a16:creationId xmlns:a16="http://schemas.microsoft.com/office/drawing/2014/main" id="{03879E46-8F53-4932-92E8-BC9380E85B6B}"/>
              </a:ext>
            </a:extLst>
          </p:cNvPr>
          <p:cNvSpPr/>
          <p:nvPr userDrawn="1"/>
        </p:nvSpPr>
        <p:spPr bwMode="ltGray">
          <a:xfrm rot="5400000">
            <a:off x="8558246" y="1210830"/>
            <a:ext cx="114752" cy="209163"/>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2" name="Straight Connector 31">
            <a:extLst>
              <a:ext uri="{FF2B5EF4-FFF2-40B4-BE49-F238E27FC236}">
                <a16:creationId xmlns:a16="http://schemas.microsoft.com/office/drawing/2014/main" id="{9786C07D-EE85-4FC3-9BEB-641E9B75D438}"/>
              </a:ext>
            </a:extLst>
          </p:cNvPr>
          <p:cNvCxnSpPr>
            <a:cxnSpLocks/>
          </p:cNvCxnSpPr>
          <p:nvPr userDrawn="1"/>
        </p:nvCxnSpPr>
        <p:spPr bwMode="gray">
          <a:xfrm>
            <a:off x="5643927"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BAD820D-6078-4282-A582-E7DD9FF4501C}"/>
              </a:ext>
            </a:extLst>
          </p:cNvPr>
          <p:cNvCxnSpPr>
            <a:cxnSpLocks/>
          </p:cNvCxnSpPr>
          <p:nvPr userDrawn="1"/>
        </p:nvCxnSpPr>
        <p:spPr bwMode="gray">
          <a:xfrm>
            <a:off x="8866094"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4" name="Text Placeholder">
            <a:extLst>
              <a:ext uri="{FF2B5EF4-FFF2-40B4-BE49-F238E27FC236}">
                <a16:creationId xmlns:a16="http://schemas.microsoft.com/office/drawing/2014/main" id="{78F02DFB-F32F-40FA-AC76-9D51123A8A31}"/>
              </a:ext>
            </a:extLst>
          </p:cNvPr>
          <p:cNvSpPr txBox="1">
            <a:spLocks/>
          </p:cNvSpPr>
          <p:nvPr userDrawn="1"/>
        </p:nvSpPr>
        <p:spPr bwMode="gray">
          <a:xfrm>
            <a:off x="6168830" y="1693297"/>
            <a:ext cx="5179179" cy="108254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dirty="0">
                <a:solidFill>
                  <a:schemeClr val="accent1">
                    <a:lumMod val="90000"/>
                  </a:schemeClr>
                </a:solidFill>
              </a:rPr>
              <a:t>Our experts harness a time-tested research process and</a:t>
            </a:r>
            <a:br>
              <a:rPr lang="en-US" dirty="0">
                <a:solidFill>
                  <a:schemeClr val="accent1">
                    <a:lumMod val="90000"/>
                  </a:schemeClr>
                </a:solidFill>
              </a:rPr>
            </a:br>
            <a:r>
              <a:rPr lang="en-US" dirty="0">
                <a:solidFill>
                  <a:schemeClr val="accent1">
                    <a:lumMod val="90000"/>
                  </a:schemeClr>
                </a:solidFill>
              </a:rPr>
              <a:t>   the collective wisdom of our vast member network to</a:t>
            </a:r>
            <a:br>
              <a:rPr lang="en-US" dirty="0">
                <a:solidFill>
                  <a:schemeClr val="accent1">
                    <a:lumMod val="90000"/>
                  </a:schemeClr>
                </a:solidFill>
              </a:rPr>
            </a:br>
            <a:r>
              <a:rPr lang="en-US" dirty="0">
                <a:solidFill>
                  <a:schemeClr val="accent1">
                    <a:lumMod val="90000"/>
                  </a:schemeClr>
                </a:solidFill>
              </a:rPr>
              <a:t>      develop </a:t>
            </a:r>
            <a:r>
              <a:rPr lang="en-US" b="1" dirty="0">
                <a:solidFill>
                  <a:schemeClr val="bg1"/>
                </a:solidFill>
              </a:rPr>
              <a:t>provocative insights</a:t>
            </a:r>
            <a:r>
              <a:rPr lang="en-US" dirty="0">
                <a:solidFill>
                  <a:schemeClr val="bg1"/>
                </a:solidFill>
              </a:rPr>
              <a:t>, </a:t>
            </a:r>
            <a:r>
              <a:rPr lang="en-US" b="1" dirty="0">
                <a:solidFill>
                  <a:schemeClr val="bg1"/>
                </a:solidFill>
              </a:rPr>
              <a:t>actionable strategies</a:t>
            </a:r>
            <a:r>
              <a:rPr lang="en-US" dirty="0">
                <a:solidFill>
                  <a:schemeClr val="bg1"/>
                </a:solidFill>
              </a:rPr>
              <a:t>,</a:t>
            </a:r>
            <a:br>
              <a:rPr lang="en-US" dirty="0">
                <a:solidFill>
                  <a:schemeClr val="bg1"/>
                </a:solidFill>
              </a:rPr>
            </a:br>
            <a:r>
              <a:rPr lang="en-US" dirty="0">
                <a:solidFill>
                  <a:schemeClr val="bg2"/>
                </a:solidFill>
              </a:rPr>
              <a:t>         </a:t>
            </a:r>
            <a:r>
              <a:rPr lang="en-US" dirty="0">
                <a:solidFill>
                  <a:schemeClr val="accent1">
                    <a:lumMod val="90000"/>
                  </a:schemeClr>
                </a:solidFill>
              </a:rPr>
              <a:t>and </a:t>
            </a:r>
            <a:r>
              <a:rPr lang="en-US" b="1" dirty="0">
                <a:solidFill>
                  <a:schemeClr val="bg1"/>
                </a:solidFill>
              </a:rPr>
              <a:t>practical tools</a:t>
            </a:r>
            <a:r>
              <a:rPr lang="en-US" dirty="0">
                <a:solidFill>
                  <a:schemeClr val="bg1"/>
                </a:solidFill>
              </a:rPr>
              <a:t> </a:t>
            </a:r>
            <a:r>
              <a:rPr lang="en-US" dirty="0">
                <a:solidFill>
                  <a:schemeClr val="accent1">
                    <a:lumMod val="90000"/>
                  </a:schemeClr>
                </a:solidFill>
              </a:rPr>
              <a:t>that are at the core of our offerings:</a:t>
            </a:r>
          </a:p>
        </p:txBody>
      </p:sp>
    </p:spTree>
    <p:extLst>
      <p:ext uri="{BB962C8B-B14F-4D97-AF65-F5344CB8AC3E}">
        <p14:creationId xmlns:p14="http://schemas.microsoft.com/office/powerpoint/2010/main" val="2776201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330" name="Picture 329">
            <a:extLst>
              <a:ext uri="{FF2B5EF4-FFF2-40B4-BE49-F238E27FC236}">
                <a16:creationId xmlns:a16="http://schemas.microsoft.com/office/drawing/2014/main" id="{1BE4BCF6-9E92-45E8-89F6-CC57B5018CA1}"/>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331" name="Picture 330">
            <a:extLst>
              <a:ext uri="{FF2B5EF4-FFF2-40B4-BE49-F238E27FC236}">
                <a16:creationId xmlns:a16="http://schemas.microsoft.com/office/drawing/2014/main" id="{8C61108E-E18F-462D-8325-BE454248AF0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329" name="Parallelogram 328">
            <a:extLst>
              <a:ext uri="{FF2B5EF4-FFF2-40B4-BE49-F238E27FC236}">
                <a16:creationId xmlns:a16="http://schemas.microsoft.com/office/drawing/2014/main" id="{6551C16D-7D05-42EB-A655-79CD040D8CC6}"/>
              </a:ext>
              <a:ext uri="{C183D7F6-B498-43B3-948B-1728B52AA6E4}">
                <adec:decorative xmlns:adec="http://schemas.microsoft.com/office/drawing/2017/decorative" val="1"/>
              </a:ext>
            </a:extLst>
          </p:cNvPr>
          <p:cNvSpPr>
            <a:spLocks noChangeAspect="1"/>
          </p:cNvSpPr>
          <p:nvPr userDrawn="1"/>
        </p:nvSpPr>
        <p:spPr bwMode="gray">
          <a:xfrm flipH="1">
            <a:off x="903039" y="1033887"/>
            <a:ext cx="5894303" cy="4425696"/>
          </a:xfrm>
          <a:prstGeom prst="parallelogram">
            <a:avLst>
              <a:gd name="adj" fmla="val 6456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Placeholder - Subtitle"/>
          <p:cNvSpPr>
            <a:spLocks noGrp="1"/>
          </p:cNvSpPr>
          <p:nvPr userDrawn="1">
            <p:ph type="body" sz="quarter" idx="19" hasCustomPrompt="1"/>
          </p:nvPr>
        </p:nvSpPr>
        <p:spPr bwMode="gray">
          <a:xfrm>
            <a:off x="2708217" y="3804911"/>
            <a:ext cx="7958141" cy="1348061"/>
          </a:xfrm>
        </p:spPr>
        <p:txBody>
          <a:bodyPr/>
          <a:lstStyle>
            <a:lvl1pPr marL="0" indent="0">
              <a:lnSpc>
                <a:spcPct val="90000"/>
              </a:lnSpc>
              <a:spcBef>
                <a:spcPts val="0"/>
              </a:spcBef>
              <a:buNone/>
              <a:defRPr sz="4800">
                <a:solidFill>
                  <a:schemeClr val="tx1"/>
                </a:solidFill>
                <a:latin typeface="+mj-lt"/>
                <a:cs typeface="Times New Roman" panose="02020603050405020304" pitchFamily="18" charset="0"/>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a:t>Section title – TNR 48pt, sentence case</a:t>
            </a:r>
          </a:p>
        </p:txBody>
      </p:sp>
      <p:sp>
        <p:nvSpPr>
          <p:cNvPr id="37"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dirty="0">
              <a:solidFill>
                <a:schemeClr val="accent4"/>
              </a:solidFill>
              <a:latin typeface="+mn-lt"/>
            </a:endParaRPr>
          </a:p>
        </p:txBody>
      </p:sp>
      <p:sp>
        <p:nvSpPr>
          <p:cNvPr id="4" name="Text Placeholder 3"/>
          <p:cNvSpPr>
            <a:spLocks noGrp="1"/>
          </p:cNvSpPr>
          <p:nvPr userDrawn="1">
            <p:ph type="body" sz="quarter" idx="20" hasCustomPrompt="1"/>
          </p:nvPr>
        </p:nvSpPr>
        <p:spPr bwMode="gray">
          <a:xfrm>
            <a:off x="2641867" y="1718186"/>
            <a:ext cx="2257425" cy="2308324"/>
          </a:xfrm>
        </p:spPr>
        <p:txBody>
          <a:bodyPr/>
          <a:lstStyle>
            <a:lvl1pPr marL="0" indent="0">
              <a:spcBef>
                <a:spcPts val="0"/>
              </a:spcBef>
              <a:buNone/>
              <a:defRPr sz="15000">
                <a:latin typeface="+mj-lt"/>
                <a:cs typeface="Times New Roman" panose="02020603050405020304" pitchFamily="18" charset="0"/>
              </a:defRPr>
            </a:lvl1pPr>
          </a:lstStyle>
          <a:p>
            <a:pPr lvl="0"/>
            <a:r>
              <a:rPr lang="en-US" dirty="0"/>
              <a:t>01</a:t>
            </a:r>
          </a:p>
        </p:txBody>
      </p:sp>
      <p:pic>
        <p:nvPicPr>
          <p:cNvPr id="187" name="Graphic 186">
            <a:extLst>
              <a:ext uri="{FF2B5EF4-FFF2-40B4-BE49-F238E27FC236}">
                <a16:creationId xmlns:a16="http://schemas.microsoft.com/office/drawing/2014/main" id="{706DDC79-2967-446F-878C-34C50439342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1" y="6273198"/>
            <a:ext cx="1051558" cy="291148"/>
          </a:xfrm>
          <a:prstGeom prst="rect">
            <a:avLst/>
          </a:prstGeom>
        </p:spPr>
      </p:pic>
      <p:pic>
        <p:nvPicPr>
          <p:cNvPr id="168" name="Graphic 167">
            <a:extLst>
              <a:ext uri="{FF2B5EF4-FFF2-40B4-BE49-F238E27FC236}">
                <a16:creationId xmlns:a16="http://schemas.microsoft.com/office/drawing/2014/main" id="{E2516D7D-1315-4D9E-A9B0-56715346A782}"/>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2017387850"/>
      </p:ext>
    </p:extLst>
  </p:cSld>
  <p:clrMapOvr>
    <a:masterClrMapping/>
  </p:clrMapOvr>
  <p:extLst>
    <p:ext uri="{DCECCB84-F9BA-43D5-87BE-67443E8EF086}">
      <p15:sldGuideLst xmlns:p15="http://schemas.microsoft.com/office/powerpoint/2012/main">
        <p15:guide id="1" pos="1704" userDrawn="1">
          <p15:clr>
            <a:srgbClr val="FBAE40"/>
          </p15:clr>
        </p15:guide>
        <p15:guide id="2" pos="6722" userDrawn="1">
          <p15:clr>
            <a:srgbClr val="FBAE40"/>
          </p15:clr>
        </p15:guide>
        <p15:guide id="3" orient="horz" pos="239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9" name="Placeholder - Footnote"/>
          <p:cNvSpPr>
            <a:spLocks noGrp="1"/>
          </p:cNvSpPr>
          <p:nvPr>
            <p:ph type="body" sz="quarter" idx="28" hasCustomPrompt="1"/>
          </p:nvPr>
        </p:nvSpPr>
        <p:spPr bwMode="gray">
          <a:xfrm>
            <a:off x="612773" y="5952324"/>
            <a:ext cx="3657600" cy="215444"/>
          </a:xfrm>
        </p:spPr>
        <p:txBody>
          <a:bodyPr lIns="0" rIns="0" bIns="0" anchor="b" anchorCtr="0"/>
          <a:lstStyle>
            <a:lvl1pPr marL="115888" indent="-115888">
              <a:spcBef>
                <a:spcPts val="200"/>
              </a:spcBef>
              <a:buClr>
                <a:schemeClr val="accent3"/>
              </a:buClr>
              <a:buFont typeface="+mj-lt"/>
              <a:buAutoNum type="arabicPeriod"/>
              <a:defRPr lang="en-US" sz="700" kern="1200" baseline="0" dirty="0" smtClean="0">
                <a:solidFill>
                  <a:schemeClr val="accent3"/>
                </a:solidFill>
                <a:latin typeface="+mn-lt"/>
                <a:ea typeface="+mn-ea"/>
                <a:cs typeface="+mn-cs"/>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Click to add footnote. Numbers appear automatically (no additional space or tab needed). Use a period at the end of each footnote. Stretch the box to the right as needed.</a:t>
            </a:r>
          </a:p>
        </p:txBody>
      </p:sp>
      <p:sp>
        <p:nvSpPr>
          <p:cNvPr id="27" name="Placeholder - Source"/>
          <p:cNvSpPr>
            <a:spLocks noGrp="1"/>
          </p:cNvSpPr>
          <p:nvPr>
            <p:ph type="body" sz="quarter" idx="27" hasCustomPrompt="1"/>
          </p:nvPr>
        </p:nvSpPr>
        <p:spPr bwMode="gray">
          <a:xfrm>
            <a:off x="8809022" y="5952324"/>
            <a:ext cx="2767408" cy="215444"/>
          </a:xfrm>
        </p:spPr>
        <p:txBody>
          <a:bodyPr rIns="0" bIns="0" anchor="b" anchorCtr="0"/>
          <a:lstStyle>
            <a:lvl1pPr marL="0" indent="0">
              <a:spcBef>
                <a:spcPts val="0"/>
              </a:spcBef>
              <a:buNone/>
              <a:defRPr sz="700" baseline="0">
                <a:solidFill>
                  <a:schemeClr val="accent3"/>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Source: Click to add source. Use a single space after “Source:” and a period at the end of the source. Stretch the box to the left as needed.</a:t>
            </a:r>
          </a:p>
        </p:txBody>
      </p:sp>
      <p:sp>
        <p:nvSpPr>
          <p:cNvPr id="2" name="Title 1"/>
          <p:cNvSpPr>
            <a:spLocks noGrp="1"/>
          </p:cNvSpPr>
          <p:nvPr>
            <p:ph type="title" hasCustomPrompt="1"/>
          </p:nvPr>
        </p:nvSpPr>
        <p:spPr bwMode="gray">
          <a:xfrm>
            <a:off x="612774" y="588771"/>
            <a:ext cx="10972801" cy="540917"/>
          </a:xfrm>
        </p:spPr>
        <p:txBody>
          <a:bodyPr/>
          <a:lstStyle>
            <a:lvl1pPr>
              <a:defRPr/>
            </a:lvl1pPr>
          </a:lstStyle>
          <a:p>
            <a:r>
              <a:rPr lang="en-US" dirty="0"/>
              <a:t>Slide title, Times New Roman 38pt, sentence case</a:t>
            </a:r>
          </a:p>
        </p:txBody>
      </p:sp>
      <p:sp>
        <p:nvSpPr>
          <p:cNvPr id="228" name="Slide Number">
            <a:extLst>
              <a:ext uri="{FF2B5EF4-FFF2-40B4-BE49-F238E27FC236}">
                <a16:creationId xmlns:a16="http://schemas.microsoft.com/office/drawing/2014/main" id="{32F00C1D-B606-44BC-A70C-599AD1779AC9}"/>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dirty="0">
              <a:solidFill>
                <a:schemeClr val="accent4"/>
              </a:solidFill>
              <a:latin typeface="+mn-lt"/>
            </a:endParaRPr>
          </a:p>
        </p:txBody>
      </p:sp>
      <p:pic>
        <p:nvPicPr>
          <p:cNvPr id="229" name="Graphic 228">
            <a:extLst>
              <a:ext uri="{FF2B5EF4-FFF2-40B4-BE49-F238E27FC236}">
                <a16:creationId xmlns:a16="http://schemas.microsoft.com/office/drawing/2014/main" id="{EC5DBFAD-83A3-48FD-AE5A-C5DDE87105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1" y="6273198"/>
            <a:ext cx="1051558" cy="291148"/>
          </a:xfrm>
          <a:prstGeom prst="rect">
            <a:avLst/>
          </a:prstGeom>
        </p:spPr>
      </p:pic>
      <p:pic>
        <p:nvPicPr>
          <p:cNvPr id="196" name="Graphic 195">
            <a:extLst>
              <a:ext uri="{FF2B5EF4-FFF2-40B4-BE49-F238E27FC236}">
                <a16:creationId xmlns:a16="http://schemas.microsoft.com/office/drawing/2014/main" id="{CB71F512-DF86-4D8A-8A82-08F0E2494B8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12823672"/>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10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pact slide - Dark">
    <p:bg bwMode="gray">
      <p:bgPr>
        <a:solidFill>
          <a:schemeClr val="accent5"/>
        </a:solidFill>
        <a:effectLst/>
      </p:bgPr>
    </p:bg>
    <p:spTree>
      <p:nvGrpSpPr>
        <p:cNvPr id="1" name=""/>
        <p:cNvGrpSpPr/>
        <p:nvPr/>
      </p:nvGrpSpPr>
      <p:grpSpPr>
        <a:xfrm>
          <a:off x="0" y="0"/>
          <a:ext cx="0" cy="0"/>
          <a:chOff x="0" y="0"/>
          <a:chExt cx="0" cy="0"/>
        </a:xfrm>
      </p:grpSpPr>
      <p:sp>
        <p:nvSpPr>
          <p:cNvPr id="166" name="Parallelogram 165">
            <a:extLst>
              <a:ext uri="{FF2B5EF4-FFF2-40B4-BE49-F238E27FC236}">
                <a16:creationId xmlns:a16="http://schemas.microsoft.com/office/drawing/2014/main" id="{D108E857-2F65-45BF-88AB-8965CF812E48}"/>
              </a:ext>
              <a:ext uri="{C183D7F6-B498-43B3-948B-1728B52AA6E4}">
                <adec:decorative xmlns:adec="http://schemas.microsoft.com/office/drawing/2017/decorative" val="1"/>
              </a:ext>
            </a:extLst>
          </p:cNvPr>
          <p:cNvSpPr>
            <a:spLocks noChangeAspect="1"/>
          </p:cNvSpPr>
          <p:nvPr userDrawn="1"/>
        </p:nvSpPr>
        <p:spPr bwMode="gray">
          <a:xfrm flipH="1">
            <a:off x="3265729" y="1216152"/>
            <a:ext cx="5660542" cy="4425696"/>
          </a:xfrm>
          <a:prstGeom prst="parallelogram">
            <a:avLst>
              <a:gd name="adj" fmla="val 6518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4"/>
          <p:cNvSpPr>
            <a:spLocks noGrp="1"/>
          </p:cNvSpPr>
          <p:nvPr userDrawn="1">
            <p:ph type="body" sz="quarter" idx="27" hasCustomPrompt="1"/>
          </p:nvPr>
        </p:nvSpPr>
        <p:spPr bwMode="gray">
          <a:xfrm>
            <a:off x="1231665" y="2084548"/>
            <a:ext cx="9728671" cy="2166747"/>
          </a:xfrm>
        </p:spPr>
        <p:txBody>
          <a:bodyPr>
            <a:spAutoFit/>
          </a:bodyPr>
          <a:lstStyle>
            <a:lvl1pPr marL="0" indent="0">
              <a:lnSpc>
                <a:spcPct val="110000"/>
              </a:lnSpc>
              <a:spcBef>
                <a:spcPts val="1800"/>
              </a:spcBef>
              <a:buNone/>
              <a:defRPr sz="3200" baseline="0">
                <a:solidFill>
                  <a:schemeClr val="bg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dirty="0"/>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dirty="0"/>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dirty="0"/>
              <a:t>Click to add footnote. Numbers appear automatically (no additional space or tab needed). Use a period at the end of each footnote. Stretch the box to the right as needed.</a:t>
            </a:r>
          </a:p>
        </p:txBody>
      </p:sp>
      <p:sp>
        <p:nvSpPr>
          <p:cNvPr id="167" name="Slide Number">
            <a:extLst>
              <a:ext uri="{FF2B5EF4-FFF2-40B4-BE49-F238E27FC236}">
                <a16:creationId xmlns:a16="http://schemas.microsoft.com/office/drawing/2014/main" id="{6754ED1A-2097-4104-9479-BB369FD3B52D}"/>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dirty="0">
              <a:solidFill>
                <a:schemeClr val="bg1"/>
              </a:solidFill>
              <a:latin typeface="+mn-lt"/>
            </a:endParaRPr>
          </a:p>
        </p:txBody>
      </p:sp>
      <p:pic>
        <p:nvPicPr>
          <p:cNvPr id="169" name="Graphic 168">
            <a:extLst>
              <a:ext uri="{FF2B5EF4-FFF2-40B4-BE49-F238E27FC236}">
                <a16:creationId xmlns:a16="http://schemas.microsoft.com/office/drawing/2014/main" id="{183B66EE-8447-4829-BF62-C83DCE5FE13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0" y="6273198"/>
            <a:ext cx="1051560" cy="291148"/>
          </a:xfrm>
          <a:prstGeom prst="rect">
            <a:avLst/>
          </a:prstGeom>
        </p:spPr>
      </p:pic>
      <p:pic>
        <p:nvPicPr>
          <p:cNvPr id="168" name="Graphic 167">
            <a:extLst>
              <a:ext uri="{FF2B5EF4-FFF2-40B4-BE49-F238E27FC236}">
                <a16:creationId xmlns:a16="http://schemas.microsoft.com/office/drawing/2014/main" id="{650BCF0F-4A5E-4085-9F61-DCE145DD197C}"/>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41529178"/>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47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pact slide - Light">
    <p:bg bwMode="gray">
      <p:bgPr>
        <a:solidFill>
          <a:schemeClr val="tx2"/>
        </a:solidFill>
        <a:effectLst/>
      </p:bgPr>
    </p:bg>
    <p:spTree>
      <p:nvGrpSpPr>
        <p:cNvPr id="1" name=""/>
        <p:cNvGrpSpPr/>
        <p:nvPr/>
      </p:nvGrpSpPr>
      <p:grpSpPr>
        <a:xfrm>
          <a:off x="0" y="0"/>
          <a:ext cx="0" cy="0"/>
          <a:chOff x="0" y="0"/>
          <a:chExt cx="0" cy="0"/>
        </a:xfrm>
      </p:grpSpPr>
      <p:pic>
        <p:nvPicPr>
          <p:cNvPr id="176" name="Picture 175">
            <a:extLst>
              <a:ext uri="{FF2B5EF4-FFF2-40B4-BE49-F238E27FC236}">
                <a16:creationId xmlns:a16="http://schemas.microsoft.com/office/drawing/2014/main" id="{BB396139-6543-461A-B7C5-9FEBB6C93140}"/>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177" name="Picture 176">
            <a:extLst>
              <a:ext uri="{FF2B5EF4-FFF2-40B4-BE49-F238E27FC236}">
                <a16:creationId xmlns:a16="http://schemas.microsoft.com/office/drawing/2014/main" id="{C451F22D-8094-473F-B672-CFEFBCCECAD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173" name="Parallelogram 172">
            <a:extLst>
              <a:ext uri="{FF2B5EF4-FFF2-40B4-BE49-F238E27FC236}">
                <a16:creationId xmlns:a16="http://schemas.microsoft.com/office/drawing/2014/main" id="{BEF50957-B6B6-44D1-8413-6ADF8E668227}"/>
              </a:ext>
              <a:ext uri="{C183D7F6-B498-43B3-948B-1728B52AA6E4}">
                <adec:decorative xmlns:adec="http://schemas.microsoft.com/office/drawing/2017/decorative" val="1"/>
              </a:ext>
            </a:extLst>
          </p:cNvPr>
          <p:cNvSpPr>
            <a:spLocks noChangeAspect="1"/>
          </p:cNvSpPr>
          <p:nvPr userDrawn="1"/>
        </p:nvSpPr>
        <p:spPr bwMode="gray">
          <a:xfrm flipH="1">
            <a:off x="3265729" y="1039150"/>
            <a:ext cx="5660542" cy="4425696"/>
          </a:xfrm>
          <a:prstGeom prst="parallelogram">
            <a:avLst>
              <a:gd name="adj" fmla="val 65186"/>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4"/>
          <p:cNvSpPr>
            <a:spLocks noGrp="1"/>
          </p:cNvSpPr>
          <p:nvPr userDrawn="1">
            <p:ph type="body" sz="quarter" idx="27" hasCustomPrompt="1"/>
          </p:nvPr>
        </p:nvSpPr>
        <p:spPr bwMode="gray">
          <a:xfrm>
            <a:off x="1231664" y="2168625"/>
            <a:ext cx="9728671" cy="2166747"/>
          </a:xfrm>
        </p:spPr>
        <p:txBody>
          <a:bodyPr>
            <a:spAutoFit/>
          </a:bodyPr>
          <a:lstStyle>
            <a:lvl1pPr marL="0" indent="0">
              <a:lnSpc>
                <a:spcPct val="110000"/>
              </a:lnSpc>
              <a:spcBef>
                <a:spcPts val="1800"/>
              </a:spcBef>
              <a:buNone/>
              <a:defRPr sz="3200" baseline="0">
                <a:solidFill>
                  <a:schemeClr val="tx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dirty="0"/>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dirty="0"/>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dirty="0"/>
              <a:t>Click to add footnote. Numbers appear automatically (no additional space or tab needed). Use a period at the end of each footnote. Stretch the box to the right as needed.</a:t>
            </a:r>
          </a:p>
        </p:txBody>
      </p:sp>
      <p:sp>
        <p:nvSpPr>
          <p:cNvPr id="44"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dirty="0">
              <a:solidFill>
                <a:schemeClr val="bg1"/>
              </a:solidFill>
              <a:latin typeface="+mn-lt"/>
            </a:endParaRPr>
          </a:p>
        </p:txBody>
      </p:sp>
      <p:sp>
        <p:nvSpPr>
          <p:cNvPr id="359" name="Slide Number"/>
          <p:cNvSpPr txBox="1"/>
          <p:nvPr userDrawn="1"/>
        </p:nvSpPr>
        <p:spPr bwMode="gray">
          <a:xfrm>
            <a:off x="11129268" y="6242419"/>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dirty="0">
              <a:solidFill>
                <a:schemeClr val="accent4"/>
              </a:solidFill>
              <a:latin typeface="+mn-lt"/>
            </a:endParaRPr>
          </a:p>
        </p:txBody>
      </p:sp>
      <p:pic>
        <p:nvPicPr>
          <p:cNvPr id="172" name="Graphic 171">
            <a:extLst>
              <a:ext uri="{FF2B5EF4-FFF2-40B4-BE49-F238E27FC236}">
                <a16:creationId xmlns:a16="http://schemas.microsoft.com/office/drawing/2014/main" id="{3CE2EA42-5FF6-4828-93A7-CB7DA9FCEEA8}"/>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0" y="6273198"/>
            <a:ext cx="1051560" cy="291148"/>
          </a:xfrm>
          <a:prstGeom prst="rect">
            <a:avLst/>
          </a:prstGeom>
        </p:spPr>
      </p:pic>
      <p:pic>
        <p:nvPicPr>
          <p:cNvPr id="170" name="Graphic 169">
            <a:extLst>
              <a:ext uri="{FF2B5EF4-FFF2-40B4-BE49-F238E27FC236}">
                <a16:creationId xmlns:a16="http://schemas.microsoft.com/office/drawing/2014/main" id="{E8F4F1AC-204B-4D3B-A057-F367FD428C96}"/>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940206890"/>
      </p:ext>
    </p:extLst>
  </p:cSld>
  <p:clrMapOvr>
    <a:masterClrMapping/>
  </p:clrMapOvr>
  <p:extLst>
    <p:ext uri="{DCECCB84-F9BA-43D5-87BE-67443E8EF086}">
      <p15:sldGuideLst xmlns:p15="http://schemas.microsoft.com/office/powerpoint/2012/main">
        <p15:guide id="1" orient="horz" pos="3889">
          <p15:clr>
            <a:srgbClr val="FBAE40"/>
          </p15:clr>
        </p15:guide>
        <p15:guide id="2" orient="horz" pos="479" userDrawn="1">
          <p15:clr>
            <a:srgbClr val="FBAE40"/>
          </p15:clr>
        </p15:guide>
        <p15:guide id="3" orient="horz" pos="3613"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0203059"/>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3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egal Caveat">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bwMode="gray"/>
        <p:txBody>
          <a:bodyPr/>
          <a:lstStyle/>
          <a:p>
            <a:endParaRPr lang="en-US" dirty="0"/>
          </a:p>
        </p:txBody>
      </p:sp>
      <p:sp>
        <p:nvSpPr>
          <p:cNvPr id="4" name="Slide Number Placeholder 3" hidden="1"/>
          <p:cNvSpPr>
            <a:spLocks noGrp="1"/>
          </p:cNvSpPr>
          <p:nvPr>
            <p:ph type="sldNum" sz="quarter" idx="11"/>
          </p:nvPr>
        </p:nvSpPr>
        <p:spPr bwMode="gray"/>
        <p:txBody>
          <a:bodyPr/>
          <a:lstStyle/>
          <a:p>
            <a:fld id="{79A09FC8-B54D-47FB-9034-F0587B1C3005}" type="slidenum">
              <a:rPr lang="en-US" smtClean="0"/>
              <a:pPr/>
              <a:t>‹#›</a:t>
            </a:fld>
            <a:endParaRPr lang="en-US" dirty="0"/>
          </a:p>
        </p:txBody>
      </p:sp>
      <p:grpSp>
        <p:nvGrpSpPr>
          <p:cNvPr id="9" name="Caveat"/>
          <p:cNvGrpSpPr/>
          <p:nvPr userDrawn="1"/>
        </p:nvGrpSpPr>
        <p:grpSpPr bwMode="gray">
          <a:xfrm>
            <a:off x="3041863" y="871768"/>
            <a:ext cx="7937074" cy="5004447"/>
            <a:chOff x="1541904" y="1270121"/>
            <a:chExt cx="7937074" cy="5004447"/>
          </a:xfrm>
        </p:grpSpPr>
        <p:sp>
          <p:nvSpPr>
            <p:cNvPr id="28" name="TextBox 27"/>
            <p:cNvSpPr txBox="1"/>
            <p:nvPr userDrawn="1"/>
          </p:nvSpPr>
          <p:spPr bwMode="gray">
            <a:xfrm>
              <a:off x="1541961" y="1270121"/>
              <a:ext cx="7937017" cy="5004447"/>
            </a:xfrm>
            <a:prstGeom prst="rect">
              <a:avLst/>
            </a:prstGeom>
            <a:noFill/>
          </p:spPr>
          <p:txBody>
            <a:bodyPr wrap="square" lIns="0" tIns="0" rIns="0" bIns="0" rtlCol="0">
              <a:spAutoFit/>
            </a:bodyPr>
            <a:lstStyle/>
            <a:p>
              <a:pPr>
                <a:lnSpc>
                  <a:spcPct val="110000"/>
                </a:lnSpc>
                <a:spcBef>
                  <a:spcPts val="400"/>
                </a:spcBef>
              </a:pPr>
              <a:r>
                <a:rPr lang="en-US" sz="800" b="0" spc="50" dirty="0">
                  <a:solidFill>
                    <a:schemeClr val="accent4"/>
                  </a:solidFill>
                </a:rPr>
                <a:t>LEGAL</a:t>
              </a:r>
              <a:r>
                <a:rPr lang="en-US" sz="800" b="0" spc="50" baseline="0" dirty="0">
                  <a:solidFill>
                    <a:schemeClr val="accent4"/>
                  </a:solidFill>
                </a:rPr>
                <a:t> CAVEAT</a:t>
              </a:r>
              <a:endParaRPr lang="en-US" sz="800" b="0" spc="50" dirty="0">
                <a:solidFill>
                  <a:schemeClr val="accent4"/>
                </a:solidFill>
              </a:endParaRPr>
            </a:p>
            <a:p>
              <a:pPr>
                <a:lnSpc>
                  <a:spcPct val="110000"/>
                </a:lnSpc>
                <a:spcBef>
                  <a:spcPts val="1200"/>
                </a:spcBef>
              </a:pPr>
              <a:r>
                <a:rPr lang="en-US" sz="800" dirty="0">
                  <a:solidFill>
                    <a:schemeClr val="accent4"/>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lnSpc>
                  <a:spcPct val="110000"/>
                </a:lnSpc>
                <a:spcBef>
                  <a:spcPts val="800"/>
                </a:spcBef>
              </a:pPr>
              <a:r>
                <a:rPr lang="en-US" sz="800" dirty="0">
                  <a:solidFill>
                    <a:schemeClr val="accent4"/>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lnSpc>
                  <a:spcPct val="110000"/>
                </a:lnSpc>
                <a:spcBef>
                  <a:spcPts val="1200"/>
                </a:spcBef>
              </a:pPr>
              <a:r>
                <a:rPr lang="en-US" sz="800" b="1" dirty="0">
                  <a:solidFill>
                    <a:schemeClr val="accent4"/>
                  </a:solidFill>
                </a:rPr>
                <a:t>IMPORTANT: Please read the following.</a:t>
              </a:r>
            </a:p>
            <a:p>
              <a:pPr>
                <a:lnSpc>
                  <a:spcPct val="110000"/>
                </a:lnSpc>
                <a:spcBef>
                  <a:spcPts val="400"/>
                </a:spcBef>
              </a:pPr>
              <a:r>
                <a:rPr lang="en-US" sz="800" dirty="0">
                  <a:solidFill>
                    <a:schemeClr val="accent4"/>
                  </a:solidFill>
                </a:rPr>
                <a:t>Advisory Board has prepared this report for the exclusive use of its members. Each member acknowledges and agrees that this report and the information contained herein (collectively, the “Report”) are confidential and proprietary to Advisory Board. By accepting delivery of this Report, each member agrees to abide by the terms as stated herein, including the following:</a:t>
              </a:r>
            </a:p>
            <a:p>
              <a:pPr marL="171450" indent="-171450">
                <a:lnSpc>
                  <a:spcPct val="110000"/>
                </a:lnSpc>
                <a:spcBef>
                  <a:spcPts val="800"/>
                </a:spcBef>
              </a:pPr>
              <a:r>
                <a:rPr lang="en-US" sz="800" dirty="0">
                  <a:solidFill>
                    <a:schemeClr val="accent4"/>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71450" indent="-171450">
                <a:lnSpc>
                  <a:spcPct val="110000"/>
                </a:lnSpc>
                <a:spcBef>
                  <a:spcPts val="800"/>
                </a:spcBef>
              </a:pPr>
              <a:r>
                <a:rPr lang="en-US" sz="800" dirty="0">
                  <a:solidFill>
                    <a:schemeClr val="accent4"/>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71450" indent="-171450">
                <a:lnSpc>
                  <a:spcPct val="110000"/>
                </a:lnSpc>
                <a:spcBef>
                  <a:spcPts val="800"/>
                </a:spcBef>
              </a:pPr>
              <a:r>
                <a:rPr lang="en-US" sz="800" dirty="0">
                  <a:solidFill>
                    <a:schemeClr val="accent4"/>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71450" indent="-171450">
                <a:lnSpc>
                  <a:spcPct val="110000"/>
                </a:lnSpc>
                <a:spcBef>
                  <a:spcPts val="800"/>
                </a:spcBef>
              </a:pPr>
              <a:r>
                <a:rPr lang="en-US" sz="800" dirty="0">
                  <a:solidFill>
                    <a:schemeClr val="accent4"/>
                  </a:solidFill>
                </a:rPr>
                <a:t>4.	Each member shall not remove from this Report any confidential markings, copyright notices, and/or other similar indicia herein.</a:t>
              </a:r>
            </a:p>
            <a:p>
              <a:pPr marL="171450" indent="-171450">
                <a:lnSpc>
                  <a:spcPct val="110000"/>
                </a:lnSpc>
                <a:spcBef>
                  <a:spcPts val="800"/>
                </a:spcBef>
              </a:pPr>
              <a:r>
                <a:rPr lang="en-US" sz="800" dirty="0">
                  <a:solidFill>
                    <a:schemeClr val="accent4"/>
                  </a:solidFill>
                </a:rPr>
                <a:t>5.	Each member is responsible for any breach of its obligations as stated herein by any of its employees or agents.</a:t>
              </a:r>
            </a:p>
            <a:p>
              <a:pPr marL="171450" indent="-171450">
                <a:lnSpc>
                  <a:spcPct val="110000"/>
                </a:lnSpc>
                <a:spcBef>
                  <a:spcPts val="800"/>
                </a:spcBef>
              </a:pPr>
              <a:r>
                <a:rPr lang="en-US" sz="800" dirty="0">
                  <a:solidFill>
                    <a:schemeClr val="accent4"/>
                  </a:solidFill>
                </a:rPr>
                <a:t>6.	If a member is unwilling to abide by any of the foregoing obligations, then such member shall promptly return this Report and all copies thereof to Advisory Board.</a:t>
              </a:r>
            </a:p>
          </p:txBody>
        </p:sp>
        <p:cxnSp>
          <p:nvCxnSpPr>
            <p:cNvPr id="27" name="Straight Connector 26">
              <a:extLst>
                <a:ext uri="{C183D7F6-B498-43B3-948B-1728B52AA6E4}">
                  <adec:decorative xmlns:adec="http://schemas.microsoft.com/office/drawing/2017/decorative" val="1"/>
                </a:ext>
              </a:extLst>
            </p:cNvPr>
            <p:cNvCxnSpPr/>
            <p:nvPr userDrawn="1"/>
          </p:nvCxnSpPr>
          <p:spPr bwMode="gray">
            <a:xfrm>
              <a:off x="1541904" y="1427230"/>
              <a:ext cx="7937074"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12" name="Copyright">
            <a:extLst>
              <a:ext uri="{FF2B5EF4-FFF2-40B4-BE49-F238E27FC236}">
                <a16:creationId xmlns:a16="http://schemas.microsoft.com/office/drawing/2014/main" id="{37ECBFDB-F3C1-4D03-9412-AB3FB1618EA0}"/>
              </a:ext>
            </a:extLst>
          </p:cNvPr>
          <p:cNvSpPr txBox="1"/>
          <p:nvPr userDrawn="1"/>
        </p:nvSpPr>
        <p:spPr bwMode="gray">
          <a:xfrm>
            <a:off x="811952"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a:solidFill>
                  <a:schemeClr val="accent4"/>
                </a:solidFill>
                <a:latin typeface="+mj-lt"/>
                <a:cs typeface="Times New Roman" panose="02020603050405020304" pitchFamily="18" charset="0"/>
              </a:rPr>
              <a:t>© 2021 Advisory Board • All rights reserved • </a:t>
            </a:r>
            <a:r>
              <a:rPr lang="en-US" sz="700" b="1" dirty="0">
                <a:solidFill>
                  <a:schemeClr val="accent4"/>
                </a:solidFill>
                <a:latin typeface="+mj-lt"/>
                <a:cs typeface="Times New Roman" panose="02020603050405020304" pitchFamily="18" charset="0"/>
              </a:rPr>
              <a:t>advisory.com</a:t>
            </a:r>
          </a:p>
        </p:txBody>
      </p:sp>
      <p:sp>
        <p:nvSpPr>
          <p:cNvPr id="14" name="Slide Number">
            <a:extLst>
              <a:ext uri="{FF2B5EF4-FFF2-40B4-BE49-F238E27FC236}">
                <a16:creationId xmlns:a16="http://schemas.microsoft.com/office/drawing/2014/main" id="{3F095E33-003B-4E8E-853D-99C864317223}"/>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dirty="0">
              <a:solidFill>
                <a:schemeClr val="accent4"/>
              </a:solidFill>
              <a:latin typeface="+mn-lt"/>
            </a:endParaRPr>
          </a:p>
        </p:txBody>
      </p:sp>
      <p:pic>
        <p:nvPicPr>
          <p:cNvPr id="13" name="Graphic 12">
            <a:extLst>
              <a:ext uri="{FF2B5EF4-FFF2-40B4-BE49-F238E27FC236}">
                <a16:creationId xmlns:a16="http://schemas.microsoft.com/office/drawing/2014/main" id="{93313B97-D662-48C0-819F-7F9EC41248F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811952" y="872894"/>
            <a:ext cx="1600200" cy="443052"/>
          </a:xfrm>
          <a:prstGeom prst="rect">
            <a:avLst/>
          </a:prstGeom>
        </p:spPr>
      </p:pic>
    </p:spTree>
    <p:extLst>
      <p:ext uri="{BB962C8B-B14F-4D97-AF65-F5344CB8AC3E}">
        <p14:creationId xmlns:p14="http://schemas.microsoft.com/office/powerpoint/2010/main" val="169286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resentation End">
    <p:bg bwMode="gray">
      <p:bgPr>
        <a:solidFill>
          <a:schemeClr val="tx1"/>
        </a:solidFill>
        <a:effectLst/>
      </p:bgPr>
    </p:bg>
    <p:spTree>
      <p:nvGrpSpPr>
        <p:cNvPr id="1" name=""/>
        <p:cNvGrpSpPr/>
        <p:nvPr/>
      </p:nvGrpSpPr>
      <p:grpSpPr>
        <a:xfrm>
          <a:off x="0" y="0"/>
          <a:ext cx="0" cy="0"/>
          <a:chOff x="0" y="0"/>
          <a:chExt cx="0" cy="0"/>
        </a:xfrm>
      </p:grpSpPr>
      <p:sp>
        <p:nvSpPr>
          <p:cNvPr id="8" name="Parallelogram 7">
            <a:extLs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a:extLst>
              <a:ext uri="{FF2B5EF4-FFF2-40B4-BE49-F238E27FC236}">
                <a16:creationId xmlns:a16="http://schemas.microsoft.com/office/drawing/2014/main" id="{B81F0548-482E-4439-B7CA-4A67FDAC09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4531359" y="2995791"/>
            <a:ext cx="3127248" cy="865850"/>
          </a:xfrm>
          <a:prstGeom prst="rect">
            <a:avLst/>
          </a:prstGeom>
        </p:spPr>
      </p:pic>
    </p:spTree>
    <p:extLst>
      <p:ext uri="{BB962C8B-B14F-4D97-AF65-F5344CB8AC3E}">
        <p14:creationId xmlns:p14="http://schemas.microsoft.com/office/powerpoint/2010/main" val="424534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advisory.com/"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4" name="Date Placeholder" hidden="1"/>
          <p:cNvSpPr>
            <a:spLocks noGrp="1"/>
          </p:cNvSpPr>
          <p:nvPr>
            <p:ph type="dt" sz="half" idx="2"/>
          </p:nvPr>
        </p:nvSpPr>
        <p:spPr bwMode="gray">
          <a:xfrm>
            <a:off x="314295" y="6930388"/>
            <a:ext cx="298480" cy="15389"/>
          </a:xfrm>
          <a:prstGeom prst="rect">
            <a:avLst/>
          </a:prstGeom>
        </p:spPr>
        <p:txBody>
          <a:bodyPr vert="horz" wrap="square" lIns="0" tIns="0" rIns="0" bIns="0" rtlCol="0" anchor="ctr">
            <a:spAutoFit/>
          </a:bodyPr>
          <a:lstStyle>
            <a:lvl1pPr algn="l">
              <a:defRPr sz="100">
                <a:solidFill>
                  <a:schemeClr val="accent3"/>
                </a:solidFill>
              </a:defRPr>
            </a:lvl1pPr>
          </a:lstStyle>
          <a:p>
            <a:endParaRPr lang="en-US" dirty="0"/>
          </a:p>
        </p:txBody>
      </p:sp>
      <p:sp>
        <p:nvSpPr>
          <p:cNvPr id="6" name="Slide Number Placeholder" hidden="1"/>
          <p:cNvSpPr>
            <a:spLocks noGrp="1"/>
          </p:cNvSpPr>
          <p:nvPr>
            <p:ph type="sldNum" sz="quarter" idx="4"/>
          </p:nvPr>
        </p:nvSpPr>
        <p:spPr bwMode="gray">
          <a:xfrm>
            <a:off x="0" y="6930388"/>
            <a:ext cx="215122" cy="15389"/>
          </a:xfrm>
          <a:prstGeom prst="rect">
            <a:avLst/>
          </a:prstGeom>
        </p:spPr>
        <p:txBody>
          <a:bodyPr vert="horz" wrap="square" lIns="0" tIns="0" rIns="0" bIns="0" rtlCol="0" anchor="ctr">
            <a:spAutoFit/>
          </a:bodyPr>
          <a:lstStyle>
            <a:lvl1pPr algn="r">
              <a:defRPr sz="100">
                <a:solidFill>
                  <a:schemeClr val="accent3"/>
                </a:solidFill>
              </a:defRPr>
            </a:lvl1pPr>
          </a:lstStyle>
          <a:p>
            <a:fld id="{79A09FC8-B54D-47FB-9034-F0587B1C3005}" type="slidenum">
              <a:rPr lang="en-US" smtClean="0"/>
              <a:pPr/>
              <a:t>‹#›</a:t>
            </a:fld>
            <a:endParaRPr lang="en-US" dirty="0"/>
          </a:p>
        </p:txBody>
      </p:sp>
      <p:sp>
        <p:nvSpPr>
          <p:cNvPr id="3" name="Text Placeholder"/>
          <p:cNvSpPr>
            <a:spLocks noGrp="1"/>
          </p:cNvSpPr>
          <p:nvPr>
            <p:ph type="body" idx="1"/>
          </p:nvPr>
        </p:nvSpPr>
        <p:spPr bwMode="gray">
          <a:xfrm>
            <a:off x="4495800" y="2587500"/>
            <a:ext cx="3200400" cy="269304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p:cNvSpPr>
            <a:spLocks noGrp="1"/>
          </p:cNvSpPr>
          <p:nvPr>
            <p:ph type="title"/>
          </p:nvPr>
        </p:nvSpPr>
        <p:spPr bwMode="gray">
          <a:xfrm>
            <a:off x="609600" y="477639"/>
            <a:ext cx="10969625" cy="540917"/>
          </a:xfrm>
          <a:prstGeom prst="rect">
            <a:avLst/>
          </a:prstGeom>
        </p:spPr>
        <p:txBody>
          <a:bodyPr vert="horz" wrap="square" lIns="0" tIns="0" rIns="0" bIns="0" rtlCol="0" anchor="t" anchorCtr="0">
            <a:spAutoFit/>
          </a:bodyPr>
          <a:lstStyle/>
          <a:p>
            <a:r>
              <a:rPr lang="en-US" dirty="0"/>
              <a:t>Slide title, Times New Roman 38pt, sentence case</a:t>
            </a:r>
          </a:p>
        </p:txBody>
      </p:sp>
      <p:sp>
        <p:nvSpPr>
          <p:cNvPr id="13" name="Copyright">
            <a:extLst>
              <a:ext uri="{FF2B5EF4-FFF2-40B4-BE49-F238E27FC236}">
                <a16:creationId xmlns:a16="http://schemas.microsoft.com/office/drawing/2014/main" id="{922C3CC6-5ECE-4DDF-BE6B-03B9F31A0C19}"/>
              </a:ext>
            </a:extLst>
          </p:cNvPr>
          <p:cNvSpPr txBox="1"/>
          <p:nvPr userDrawn="1"/>
        </p:nvSpPr>
        <p:spPr bwMode="gray">
          <a:xfrm>
            <a:off x="1896065"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a:solidFill>
                  <a:schemeClr val="accent4"/>
                </a:solidFill>
                <a:latin typeface="+mj-lt"/>
                <a:cs typeface="Times New Roman" panose="02020603050405020304" pitchFamily="18" charset="0"/>
              </a:rPr>
              <a:t>© 2021 Advisory Board • All rights reserved • </a:t>
            </a:r>
            <a:r>
              <a:rPr lang="en-US" sz="700" b="1" dirty="0">
                <a:solidFill>
                  <a:schemeClr val="accent4"/>
                </a:solidFill>
                <a:latin typeface="+mj-lt"/>
                <a:cs typeface="Times New Roman" panose="02020603050405020304" pitchFamily="18" charset="0"/>
              </a:rPr>
              <a:t>advisory.com</a:t>
            </a:r>
          </a:p>
        </p:txBody>
      </p:sp>
      <p:sp>
        <p:nvSpPr>
          <p:cNvPr id="14" name="Copyright">
            <a:hlinkClick r:id="rId11"/>
            <a:extLst>
              <a:ext uri="{FF2B5EF4-FFF2-40B4-BE49-F238E27FC236}">
                <a16:creationId xmlns:a16="http://schemas.microsoft.com/office/drawing/2014/main" id="{0A3C3AD7-17B5-4957-96AB-42FFE43EC907}"/>
              </a:ext>
            </a:extLst>
          </p:cNvPr>
          <p:cNvSpPr txBox="1"/>
          <p:nvPr userDrawn="1"/>
        </p:nvSpPr>
        <p:spPr bwMode="gray">
          <a:xfrm>
            <a:off x="10129929" y="6502287"/>
            <a:ext cx="1455646"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a:solidFill>
                  <a:schemeClr val="accent4"/>
                </a:solidFill>
                <a:latin typeface="+mj-lt"/>
                <a:cs typeface="Times New Roman" panose="02020603050405020304" pitchFamily="18" charset="0"/>
              </a:rPr>
              <a:t>Advisory Board interviews and analysis.</a:t>
            </a:r>
            <a:endParaRPr lang="en-US" sz="700" b="1" dirty="0">
              <a:solidFill>
                <a:schemeClr val="accent4"/>
              </a:solidFill>
              <a:latin typeface="+mj-lt"/>
              <a:cs typeface="Times New Roman" panose="02020603050405020304" pitchFamily="18" charset="0"/>
            </a:endParaRPr>
          </a:p>
        </p:txBody>
      </p:sp>
    </p:spTree>
    <p:extLst>
      <p:ext uri="{BB962C8B-B14F-4D97-AF65-F5344CB8AC3E}">
        <p14:creationId xmlns:p14="http://schemas.microsoft.com/office/powerpoint/2010/main" val="709670726"/>
      </p:ext>
    </p:extLst>
  </p:cSld>
  <p:clrMap bg1="lt1" tx1="dk1" bg2="lt2" tx2="dk2" accent1="accent1" accent2="accent2" accent3="accent3" accent4="accent4" accent5="accent5" accent6="accent6" hlink="hlink" folHlink="folHlink"/>
  <p:sldLayoutIdLst>
    <p:sldLayoutId id="2147483661" r:id="rId1"/>
    <p:sldLayoutId id="2147483687" r:id="rId2"/>
    <p:sldLayoutId id="2147483664" r:id="rId3"/>
    <p:sldLayoutId id="2147483662" r:id="rId4"/>
    <p:sldLayoutId id="2147483684" r:id="rId5"/>
    <p:sldLayoutId id="2147483685" r:id="rId6"/>
    <p:sldLayoutId id="2147483655" r:id="rId7"/>
    <p:sldLayoutId id="2147483671" r:id="rId8"/>
    <p:sldLayoutId id="2147483668" r:id="rId9"/>
  </p:sldLayoutIdLst>
  <p:hf sldNum="0" hdr="0" dt="0"/>
  <p:txStyles>
    <p:titleStyle>
      <a:lvl1pPr algn="l" defTabSz="914400" rtl="0" eaLnBrk="1" fontAlgn="ctr" latinLnBrk="0" hangingPunct="1">
        <a:lnSpc>
          <a:spcPct val="90000"/>
        </a:lnSpc>
        <a:spcBef>
          <a:spcPct val="0"/>
        </a:spcBef>
        <a:buNone/>
        <a:defRPr sz="3800" kern="1200">
          <a:solidFill>
            <a:schemeClr val="accent5"/>
          </a:solidFill>
          <a:latin typeface="+mj-lt"/>
          <a:ea typeface="+mj-ea"/>
          <a:cs typeface="Times New Roman" panose="02020603050405020304" pitchFamily="18" charset="0"/>
        </a:defRPr>
      </a:lvl1pPr>
    </p:titleStyle>
    <p:body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fontAlgn="ctr" latinLnBrk="0" hangingPunct="1">
        <a:defRPr sz="1400" kern="1200">
          <a:solidFill>
            <a:schemeClr val="tx1"/>
          </a:solidFill>
          <a:latin typeface="+mn-lt"/>
          <a:ea typeface="+mn-ea"/>
          <a:cs typeface="+mn-cs"/>
        </a:defRPr>
      </a:lvl1pPr>
      <a:lvl2pPr marL="457200" algn="l" defTabSz="914400" rtl="0" eaLnBrk="1" fontAlgn="ctr" latinLnBrk="0" hangingPunct="1">
        <a:defRPr sz="1400" kern="1200">
          <a:solidFill>
            <a:schemeClr val="tx1"/>
          </a:solidFill>
          <a:latin typeface="+mn-lt"/>
          <a:ea typeface="+mn-ea"/>
          <a:cs typeface="+mn-cs"/>
        </a:defRPr>
      </a:lvl2pPr>
      <a:lvl3pPr marL="914400" algn="l" defTabSz="914400" rtl="0" eaLnBrk="1" fontAlgn="ctr" latinLnBrk="0" hangingPunct="1">
        <a:defRPr sz="1400" kern="1200">
          <a:solidFill>
            <a:schemeClr val="tx1"/>
          </a:solidFill>
          <a:latin typeface="+mn-lt"/>
          <a:ea typeface="+mn-ea"/>
          <a:cs typeface="+mn-cs"/>
        </a:defRPr>
      </a:lvl3pPr>
      <a:lvl4pPr marL="1371600" algn="l" defTabSz="914400" rtl="0" eaLnBrk="1" fontAlgn="ctr" latinLnBrk="0" hangingPunct="1">
        <a:defRPr sz="1400" kern="1200">
          <a:solidFill>
            <a:schemeClr val="tx1"/>
          </a:solidFill>
          <a:latin typeface="+mn-lt"/>
          <a:ea typeface="+mn-ea"/>
          <a:cs typeface="+mn-cs"/>
        </a:defRPr>
      </a:lvl4pPr>
      <a:lvl5pPr marL="1828800" algn="l" defTabSz="914400" rtl="0" eaLnBrk="1" fontAlgn="ctr" latinLnBrk="0" hangingPunct="1">
        <a:defRPr sz="1400" kern="1200">
          <a:solidFill>
            <a:schemeClr val="tx1"/>
          </a:solidFill>
          <a:latin typeface="+mn-lt"/>
          <a:ea typeface="+mn-ea"/>
          <a:cs typeface="+mn-cs"/>
        </a:defRPr>
      </a:lvl5pPr>
      <a:lvl6pPr marL="2286000" algn="l" defTabSz="914400" rtl="0" eaLnBrk="1" fontAlgn="ctr" latinLnBrk="0" hangingPunct="1">
        <a:defRPr sz="1400" kern="1200">
          <a:solidFill>
            <a:schemeClr val="tx1"/>
          </a:solidFill>
          <a:latin typeface="+mn-lt"/>
          <a:ea typeface="+mn-ea"/>
          <a:cs typeface="+mn-cs"/>
        </a:defRPr>
      </a:lvl6pPr>
      <a:lvl7pPr marL="2743200" algn="l" defTabSz="914400" rtl="0" eaLnBrk="1" fontAlgn="ctr" latinLnBrk="0" hangingPunct="1">
        <a:defRPr sz="1400" kern="1200">
          <a:solidFill>
            <a:schemeClr val="tx1"/>
          </a:solidFill>
          <a:latin typeface="+mn-lt"/>
          <a:ea typeface="+mn-ea"/>
          <a:cs typeface="+mn-cs"/>
        </a:defRPr>
      </a:lvl7pPr>
      <a:lvl8pPr marL="3200400" algn="l" defTabSz="914400" rtl="0" eaLnBrk="1" fontAlgn="ctr" latinLnBrk="0" hangingPunct="1">
        <a:defRPr sz="1400" kern="1200">
          <a:solidFill>
            <a:schemeClr val="tx1"/>
          </a:solidFill>
          <a:latin typeface="+mn-lt"/>
          <a:ea typeface="+mn-ea"/>
          <a:cs typeface="+mn-cs"/>
        </a:defRPr>
      </a:lvl8pPr>
      <a:lvl9pPr marL="3657600" algn="l" defTabSz="914400" rtl="0" eaLnBrk="1" fontAlgn="ctr"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C35EA4"/>
          </p15:clr>
        </p15:guide>
        <p15:guide id="2" pos="7294"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stro.org/News-and-Publications/News-and-Media-Center/News-Releases/2020/Radiation-oncologists-urge-Congress-to-advance-bil"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centerforbiosimilars.com/view/as-patents-expire-oncology-biosimilars-poised-to-expand-authors-say" TargetMode="External"/><Relationship Id="rId7"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hyperlink" Target="https://www.aetna.com/health-care-professionals/newsletters-news/office-link-updates-june-2020/pharmacy-updates-june-2020/oncology-medications-added-to-the-site-of-care-management-program.html" TargetMode="External"/><Relationship Id="rId7" Type="http://schemas.openxmlformats.org/officeDocument/2006/relationships/hyperlink" Target="https://bcbstnews.com/insights/7-key-facts-about-our-specialty-pharmacy-change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hyperlink" Target="https://www.cmadocs.org/newsroom/news/view/ArticleId/49028/Anthem-PPO-added-to-specialty-medication-policy" TargetMode="External"/><Relationship Id="rId5" Type="http://schemas.openxmlformats.org/officeDocument/2006/relationships/hyperlink" Target="https://static.cigna.com/assets/chcp/secure/pdf/resourceLibrary/clinReimPolsPrecerts/Specialty_Medical_Injectables_Reimbursement_Restriction_List.pdf" TargetMode="External"/><Relationship Id="rId4" Type="http://schemas.openxmlformats.org/officeDocument/2006/relationships/hyperlink" Target="https://www.uhcprovider.com/content/dam/provider/docs/public/commplan/fl/forms-references/FL-Oncology-FAQ.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563D8E-D7FF-4887-8B9E-B56919ABF1FC}"/>
              </a:ext>
            </a:extLst>
          </p:cNvPr>
          <p:cNvSpPr>
            <a:spLocks noGrp="1"/>
          </p:cNvSpPr>
          <p:nvPr>
            <p:ph type="body" sz="quarter" idx="20"/>
          </p:nvPr>
        </p:nvSpPr>
        <p:spPr/>
        <p:txBody>
          <a:bodyPr/>
          <a:lstStyle/>
          <a:p>
            <a:r>
              <a:rPr lang="en-US" dirty="0"/>
              <a:t>Preview</a:t>
            </a:r>
          </a:p>
        </p:txBody>
      </p:sp>
      <p:sp>
        <p:nvSpPr>
          <p:cNvPr id="8" name="Title 7">
            <a:extLst>
              <a:ext uri="{FF2B5EF4-FFF2-40B4-BE49-F238E27FC236}">
                <a16:creationId xmlns:a16="http://schemas.microsoft.com/office/drawing/2014/main" id="{C822C038-757D-4D3B-8046-781E74B86A3A}"/>
              </a:ext>
            </a:extLst>
          </p:cNvPr>
          <p:cNvSpPr>
            <a:spLocks noGrp="1"/>
          </p:cNvSpPr>
          <p:nvPr>
            <p:ph type="title"/>
          </p:nvPr>
        </p:nvSpPr>
        <p:spPr>
          <a:xfrm>
            <a:off x="1564005" y="2212560"/>
            <a:ext cx="9063990" cy="1685077"/>
          </a:xfrm>
        </p:spPr>
        <p:txBody>
          <a:bodyPr/>
          <a:lstStyle/>
          <a:p>
            <a:r>
              <a:rPr lang="en-US" dirty="0"/>
              <a:t>2021 Oncology</a:t>
            </a:r>
            <a:br>
              <a:rPr lang="en-US" dirty="0"/>
            </a:br>
            <a:r>
              <a:rPr lang="en-US" dirty="0"/>
              <a:t>Market Trends</a:t>
            </a:r>
          </a:p>
        </p:txBody>
      </p:sp>
    </p:spTree>
    <p:extLst>
      <p:ext uri="{BB962C8B-B14F-4D97-AF65-F5344CB8AC3E}">
        <p14:creationId xmlns:p14="http://schemas.microsoft.com/office/powerpoint/2010/main" val="1724183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7"/>
          </p:nvPr>
        </p:nvSpPr>
        <p:spPr>
          <a:xfrm>
            <a:off x="5826034" y="5900057"/>
            <a:ext cx="5750397" cy="273731"/>
          </a:xfrm>
        </p:spPr>
        <p:txBody>
          <a:bodyPr/>
          <a:lstStyle/>
          <a:p>
            <a:r>
              <a:rPr lang="en-US"/>
              <a:t>Source: “Radiation oncologists urge Congress to advance bills that protect patient access to cancer care during the pandemic,” ASTRO, </a:t>
            </a:r>
            <a:r>
              <a:rPr lang="en-US">
                <a:hlinkClick r:id="rId3"/>
              </a:rPr>
              <a:t>https://www.astro.org/News-and-Publications/News-and-Media-Center/News-Releases/2020/Radiation-oncologists-urge-Congress-to-advance-bil</a:t>
            </a:r>
            <a:r>
              <a:rPr lang="en-US"/>
              <a:t>.</a:t>
            </a:r>
          </a:p>
        </p:txBody>
      </p:sp>
      <p:sp>
        <p:nvSpPr>
          <p:cNvPr id="5" name="Title 4">
            <a:extLst>
              <a:ext uri="{FF2B5EF4-FFF2-40B4-BE49-F238E27FC236}">
                <a16:creationId xmlns:a16="http://schemas.microsoft.com/office/drawing/2014/main" id="{7028779D-EA9E-D244-82C8-AFDDE7E2D7C7}"/>
              </a:ext>
            </a:extLst>
          </p:cNvPr>
          <p:cNvSpPr>
            <a:spLocks noGrp="1"/>
          </p:cNvSpPr>
          <p:nvPr>
            <p:ph type="title"/>
          </p:nvPr>
        </p:nvSpPr>
        <p:spPr/>
        <p:txBody>
          <a:bodyPr/>
          <a:lstStyle/>
          <a:p>
            <a:r>
              <a:rPr lang="en-US"/>
              <a:t>The burden of prior authorization continues to grow</a:t>
            </a:r>
          </a:p>
        </p:txBody>
      </p:sp>
      <p:sp>
        <p:nvSpPr>
          <p:cNvPr id="48" name="Text Placeholder 3">
            <a:extLst>
              <a:ext uri="{FF2B5EF4-FFF2-40B4-BE49-F238E27FC236}">
                <a16:creationId xmlns:a16="http://schemas.microsoft.com/office/drawing/2014/main" id="{43B28BF0-325C-4BC1-81E4-AF0EFFF3208A}"/>
              </a:ext>
            </a:extLst>
          </p:cNvPr>
          <p:cNvSpPr txBox="1">
            <a:spLocks/>
          </p:cNvSpPr>
          <p:nvPr/>
        </p:nvSpPr>
        <p:spPr bwMode="gray">
          <a:xfrm>
            <a:off x="612774" y="1606665"/>
            <a:ext cx="6900876" cy="252284"/>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600" b="1" i="0" u="none" strike="noStrike" kern="1200" cap="none" spc="0" normalizeH="0" baseline="0" noProof="0">
                <a:ln>
                  <a:noFill/>
                </a:ln>
                <a:solidFill>
                  <a:srgbClr val="323E48"/>
                </a:solidFill>
                <a:effectLst/>
                <a:uLnTx/>
                <a:uFillTx/>
                <a:latin typeface="Arial" panose="020B0604020202020204"/>
                <a:ea typeface="+mn-ea"/>
                <a:cs typeface="+mn-cs"/>
              </a:rPr>
              <a:t>Increasing prior authorization challenges for oncology providers</a:t>
            </a:r>
          </a:p>
        </p:txBody>
      </p:sp>
      <p:sp>
        <p:nvSpPr>
          <p:cNvPr id="101" name="Text Placeholder 4">
            <a:extLst>
              <a:ext uri="{FF2B5EF4-FFF2-40B4-BE49-F238E27FC236}">
                <a16:creationId xmlns:a16="http://schemas.microsoft.com/office/drawing/2014/main" id="{9BD5A263-EE79-46B1-B5AF-452075E04417}"/>
              </a:ext>
            </a:extLst>
          </p:cNvPr>
          <p:cNvSpPr>
            <a:spLocks noGrp="1"/>
          </p:cNvSpPr>
          <p:nvPr>
            <p:ph type="body" sz="quarter" idx="28"/>
          </p:nvPr>
        </p:nvSpPr>
        <p:spPr>
          <a:xfrm>
            <a:off x="612773" y="5952324"/>
            <a:ext cx="3657600" cy="215444"/>
          </a:xfrm>
        </p:spPr>
        <p:txBody>
          <a:bodyPr/>
          <a:lstStyle/>
          <a:p>
            <a:endParaRPr lang="en-US"/>
          </a:p>
        </p:txBody>
      </p:sp>
      <p:grpSp>
        <p:nvGrpSpPr>
          <p:cNvPr id="14" name="Group 13">
            <a:extLst>
              <a:ext uri="{FF2B5EF4-FFF2-40B4-BE49-F238E27FC236}">
                <a16:creationId xmlns:a16="http://schemas.microsoft.com/office/drawing/2014/main" id="{401C27B3-D017-44DA-A679-2884BEC4662B}"/>
              </a:ext>
            </a:extLst>
          </p:cNvPr>
          <p:cNvGrpSpPr/>
          <p:nvPr/>
        </p:nvGrpSpPr>
        <p:grpSpPr>
          <a:xfrm>
            <a:off x="8396665" y="1614686"/>
            <a:ext cx="3074735" cy="3963083"/>
            <a:chOff x="8001245" y="1614686"/>
            <a:chExt cx="3074735" cy="3963083"/>
          </a:xfrm>
        </p:grpSpPr>
        <p:sp>
          <p:nvSpPr>
            <p:cNvPr id="104" name="TextBox 103">
              <a:extLst>
                <a:ext uri="{FF2B5EF4-FFF2-40B4-BE49-F238E27FC236}">
                  <a16:creationId xmlns:a16="http://schemas.microsoft.com/office/drawing/2014/main" id="{F233F206-1425-4A30-A344-DDDBAFD42BD2}"/>
                </a:ext>
              </a:extLst>
            </p:cNvPr>
            <p:cNvSpPr txBox="1"/>
            <p:nvPr/>
          </p:nvSpPr>
          <p:spPr bwMode="gray">
            <a:xfrm>
              <a:off x="8152125" y="2280758"/>
              <a:ext cx="2922580" cy="692497"/>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Patient care delays and cancellations and subsequent patient dissatisfaction</a:t>
              </a:r>
            </a:p>
          </p:txBody>
        </p:sp>
        <p:cxnSp>
          <p:nvCxnSpPr>
            <p:cNvPr id="106" name="Straight Connector 105">
              <a:extLst>
                <a:ext uri="{FF2B5EF4-FFF2-40B4-BE49-F238E27FC236}">
                  <a16:creationId xmlns:a16="http://schemas.microsoft.com/office/drawing/2014/main" id="{7E67FFEA-178B-4F24-B526-CCFE1E324750}"/>
                </a:ext>
              </a:extLst>
            </p:cNvPr>
            <p:cNvCxnSpPr/>
            <p:nvPr/>
          </p:nvCxnSpPr>
          <p:spPr bwMode="gray">
            <a:xfrm>
              <a:off x="8152125" y="2193130"/>
              <a:ext cx="209647"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FF844163-7B3C-43DF-A494-18C199F153CE}"/>
                </a:ext>
              </a:extLst>
            </p:cNvPr>
            <p:cNvSpPr txBox="1"/>
            <p:nvPr/>
          </p:nvSpPr>
          <p:spPr bwMode="gray">
            <a:xfrm>
              <a:off x="8153400" y="3683943"/>
              <a:ext cx="2922580" cy="46166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Provider dissatisfaction and burnout</a:t>
              </a:r>
            </a:p>
          </p:txBody>
        </p:sp>
        <p:cxnSp>
          <p:nvCxnSpPr>
            <p:cNvPr id="107" name="Straight Connector 106">
              <a:extLst>
                <a:ext uri="{FF2B5EF4-FFF2-40B4-BE49-F238E27FC236}">
                  <a16:creationId xmlns:a16="http://schemas.microsoft.com/office/drawing/2014/main" id="{E34953B0-9503-4274-968F-E2D418A4BF61}"/>
                </a:ext>
              </a:extLst>
            </p:cNvPr>
            <p:cNvCxnSpPr/>
            <p:nvPr/>
          </p:nvCxnSpPr>
          <p:spPr bwMode="gray">
            <a:xfrm>
              <a:off x="8153401" y="3611279"/>
              <a:ext cx="209647"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E81C9324-4FDF-4B05-84FD-7B561493A703}"/>
                </a:ext>
              </a:extLst>
            </p:cNvPr>
            <p:cNvSpPr txBox="1"/>
            <p:nvPr/>
          </p:nvSpPr>
          <p:spPr bwMode="gray">
            <a:xfrm>
              <a:off x="8152125" y="4885272"/>
              <a:ext cx="2922580" cy="692497"/>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Need for more full-time employees dedicated to managing prior authorization</a:t>
              </a:r>
            </a:p>
          </p:txBody>
        </p:sp>
        <p:cxnSp>
          <p:nvCxnSpPr>
            <p:cNvPr id="108" name="Straight Connector 107">
              <a:extLst>
                <a:ext uri="{FF2B5EF4-FFF2-40B4-BE49-F238E27FC236}">
                  <a16:creationId xmlns:a16="http://schemas.microsoft.com/office/drawing/2014/main" id="{A6934189-BB30-4925-AD04-38BBB76FB159}"/>
                </a:ext>
              </a:extLst>
            </p:cNvPr>
            <p:cNvCxnSpPr/>
            <p:nvPr/>
          </p:nvCxnSpPr>
          <p:spPr bwMode="gray">
            <a:xfrm>
              <a:off x="8152125" y="4783632"/>
              <a:ext cx="209647"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10" name="Text Placeholder 3">
              <a:extLst>
                <a:ext uri="{FF2B5EF4-FFF2-40B4-BE49-F238E27FC236}">
                  <a16:creationId xmlns:a16="http://schemas.microsoft.com/office/drawing/2014/main" id="{3002EE7D-5E69-4B9E-B996-3FFD5C5CD387}"/>
                </a:ext>
              </a:extLst>
            </p:cNvPr>
            <p:cNvSpPr txBox="1">
              <a:spLocks/>
            </p:cNvSpPr>
            <p:nvPr/>
          </p:nvSpPr>
          <p:spPr bwMode="gray">
            <a:xfrm>
              <a:off x="8001245" y="1614686"/>
              <a:ext cx="2984281" cy="24622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600" b="1" i="0" u="none" strike="noStrike" kern="1200" cap="none" spc="0" normalizeH="0" baseline="0" noProof="0">
                  <a:ln>
                    <a:noFill/>
                  </a:ln>
                  <a:solidFill>
                    <a:srgbClr val="323E48"/>
                  </a:solidFill>
                  <a:effectLst/>
                  <a:uLnTx/>
                  <a:uFillTx/>
                  <a:latin typeface="Arial" panose="020B0604020202020204"/>
                  <a:ea typeface="+mn-ea"/>
                  <a:cs typeface="+mn-cs"/>
                </a:rPr>
                <a:t>Impact on cancer programs</a:t>
              </a:r>
            </a:p>
          </p:txBody>
        </p:sp>
      </p:grpSp>
      <p:grpSp>
        <p:nvGrpSpPr>
          <p:cNvPr id="15" name="Group 14">
            <a:extLst>
              <a:ext uri="{FF2B5EF4-FFF2-40B4-BE49-F238E27FC236}">
                <a16:creationId xmlns:a16="http://schemas.microsoft.com/office/drawing/2014/main" id="{2D6B2272-0B86-433D-B54C-006164DD8C9F}"/>
              </a:ext>
            </a:extLst>
          </p:cNvPr>
          <p:cNvGrpSpPr/>
          <p:nvPr/>
        </p:nvGrpSpPr>
        <p:grpSpPr>
          <a:xfrm>
            <a:off x="730358" y="2043006"/>
            <a:ext cx="6783291" cy="3657296"/>
            <a:chOff x="730358" y="2043006"/>
            <a:chExt cx="6783291" cy="3657296"/>
          </a:xfrm>
        </p:grpSpPr>
        <p:sp>
          <p:nvSpPr>
            <p:cNvPr id="43" name="Text Placeholder 3">
              <a:extLst>
                <a:ext uri="{FF2B5EF4-FFF2-40B4-BE49-F238E27FC236}">
                  <a16:creationId xmlns:a16="http://schemas.microsoft.com/office/drawing/2014/main" id="{EC5EC506-CCC9-40E5-BF32-AEA782F2824E}"/>
                </a:ext>
              </a:extLst>
            </p:cNvPr>
            <p:cNvSpPr txBox="1">
              <a:spLocks/>
            </p:cNvSpPr>
            <p:nvPr/>
          </p:nvSpPr>
          <p:spPr bwMode="gray">
            <a:xfrm>
              <a:off x="5832250" y="3731874"/>
              <a:ext cx="1681399" cy="64633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Paperwork and resources necessary to complete requests</a:t>
              </a:r>
            </a:p>
          </p:txBody>
        </p:sp>
        <p:sp>
          <p:nvSpPr>
            <p:cNvPr id="44" name="Text Placeholder 3">
              <a:extLst>
                <a:ext uri="{FF2B5EF4-FFF2-40B4-BE49-F238E27FC236}">
                  <a16:creationId xmlns:a16="http://schemas.microsoft.com/office/drawing/2014/main" id="{82CB25FC-4415-4F30-8471-26F5799162CF}"/>
                </a:ext>
              </a:extLst>
            </p:cNvPr>
            <p:cNvSpPr txBox="1">
              <a:spLocks/>
            </p:cNvSpPr>
            <p:nvPr/>
          </p:nvSpPr>
          <p:spPr bwMode="gray">
            <a:xfrm>
              <a:off x="730358" y="3728591"/>
              <a:ext cx="1649320" cy="64633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Difficulty reaching payers to work through issues</a:t>
              </a:r>
            </a:p>
          </p:txBody>
        </p:sp>
        <p:sp>
          <p:nvSpPr>
            <p:cNvPr id="45" name="Text Placeholder 3">
              <a:extLst>
                <a:ext uri="{FF2B5EF4-FFF2-40B4-BE49-F238E27FC236}">
                  <a16:creationId xmlns:a16="http://schemas.microsoft.com/office/drawing/2014/main" id="{86D13C33-E3ED-4518-A9CA-4906FEA4ACEF}"/>
                </a:ext>
              </a:extLst>
            </p:cNvPr>
            <p:cNvSpPr txBox="1">
              <a:spLocks/>
            </p:cNvSpPr>
            <p:nvPr/>
          </p:nvSpPr>
          <p:spPr bwMode="gray">
            <a:xfrm>
              <a:off x="1717521" y="5455266"/>
              <a:ext cx="1649320" cy="215444"/>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Request denials</a:t>
              </a:r>
            </a:p>
          </p:txBody>
        </p:sp>
        <p:sp>
          <p:nvSpPr>
            <p:cNvPr id="46" name="Text Placeholder 3">
              <a:extLst>
                <a:ext uri="{FF2B5EF4-FFF2-40B4-BE49-F238E27FC236}">
                  <a16:creationId xmlns:a16="http://schemas.microsoft.com/office/drawing/2014/main" id="{FC4D4AF7-CB9D-4BEE-AF31-2EC7A19AD671}"/>
                </a:ext>
              </a:extLst>
            </p:cNvPr>
            <p:cNvSpPr txBox="1">
              <a:spLocks/>
            </p:cNvSpPr>
            <p:nvPr/>
          </p:nvSpPr>
          <p:spPr bwMode="gray">
            <a:xfrm>
              <a:off x="4958413" y="5484858"/>
              <a:ext cx="1696942" cy="215444"/>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Peer-to-peer reviews</a:t>
              </a:r>
            </a:p>
          </p:txBody>
        </p:sp>
        <p:sp>
          <p:nvSpPr>
            <p:cNvPr id="47" name="Text Placeholder 3">
              <a:extLst>
                <a:ext uri="{FF2B5EF4-FFF2-40B4-BE49-F238E27FC236}">
                  <a16:creationId xmlns:a16="http://schemas.microsoft.com/office/drawing/2014/main" id="{28CD0AD7-A3B4-4564-8A7B-8647F7F61603}"/>
                </a:ext>
              </a:extLst>
            </p:cNvPr>
            <p:cNvSpPr txBox="1">
              <a:spLocks/>
            </p:cNvSpPr>
            <p:nvPr/>
          </p:nvSpPr>
          <p:spPr bwMode="gray">
            <a:xfrm>
              <a:off x="4660508" y="2045100"/>
              <a:ext cx="1696943" cy="64633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Time between requests and approval</a:t>
              </a:r>
            </a:p>
          </p:txBody>
        </p:sp>
        <p:sp>
          <p:nvSpPr>
            <p:cNvPr id="100" name="Text Placeholder 3">
              <a:extLst>
                <a:ext uri="{FF2B5EF4-FFF2-40B4-BE49-F238E27FC236}">
                  <a16:creationId xmlns:a16="http://schemas.microsoft.com/office/drawing/2014/main" id="{56D3D292-9F1F-43ED-B9C2-635701641251}"/>
                </a:ext>
              </a:extLst>
            </p:cNvPr>
            <p:cNvSpPr txBox="1">
              <a:spLocks/>
            </p:cNvSpPr>
            <p:nvPr/>
          </p:nvSpPr>
          <p:spPr bwMode="gray">
            <a:xfrm>
              <a:off x="1675750" y="2043006"/>
              <a:ext cx="1768362" cy="64633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Services and treatments requiring authorization</a:t>
              </a:r>
            </a:p>
          </p:txBody>
        </p:sp>
        <p:grpSp>
          <p:nvGrpSpPr>
            <p:cNvPr id="10" name="Group 9">
              <a:extLst>
                <a:ext uri="{FF2B5EF4-FFF2-40B4-BE49-F238E27FC236}">
                  <a16:creationId xmlns:a16="http://schemas.microsoft.com/office/drawing/2014/main" id="{A809D340-3B98-4490-96FF-5E405FE1A033}"/>
                </a:ext>
              </a:extLst>
            </p:cNvPr>
            <p:cNvGrpSpPr/>
            <p:nvPr/>
          </p:nvGrpSpPr>
          <p:grpSpPr>
            <a:xfrm>
              <a:off x="2346835" y="2403987"/>
              <a:ext cx="3406499" cy="3268063"/>
              <a:chOff x="2360160" y="2182067"/>
              <a:chExt cx="3406499" cy="3268063"/>
            </a:xfrm>
          </p:grpSpPr>
          <p:grpSp>
            <p:nvGrpSpPr>
              <p:cNvPr id="6" name="Group 5">
                <a:extLst>
                  <a:ext uri="{FF2B5EF4-FFF2-40B4-BE49-F238E27FC236}">
                    <a16:creationId xmlns:a16="http://schemas.microsoft.com/office/drawing/2014/main" id="{64202BFB-70F1-4A2A-BEDA-63BA7C8AD310}"/>
                  </a:ext>
                </a:extLst>
              </p:cNvPr>
              <p:cNvGrpSpPr/>
              <p:nvPr/>
            </p:nvGrpSpPr>
            <p:grpSpPr>
              <a:xfrm>
                <a:off x="2360160" y="2182067"/>
                <a:ext cx="3406499" cy="3268063"/>
                <a:chOff x="1663591" y="2182067"/>
                <a:chExt cx="3406499" cy="3268063"/>
              </a:xfrm>
            </p:grpSpPr>
            <p:sp>
              <p:nvSpPr>
                <p:cNvPr id="42" name="Oval 41">
                  <a:extLst>
                    <a:ext uri="{FF2B5EF4-FFF2-40B4-BE49-F238E27FC236}">
                      <a16:creationId xmlns:a16="http://schemas.microsoft.com/office/drawing/2014/main" id="{C43ADD72-86EE-4997-9369-72645941FADC}"/>
                    </a:ext>
                  </a:extLst>
                </p:cNvPr>
                <p:cNvSpPr/>
                <p:nvPr/>
              </p:nvSpPr>
              <p:spPr bwMode="gray">
                <a:xfrm>
                  <a:off x="1663591" y="2182067"/>
                  <a:ext cx="3406499" cy="3268063"/>
                </a:xfrm>
                <a:prstGeom prst="ellipse">
                  <a:avLst/>
                </a:prstGeom>
                <a:gradFill>
                  <a:gsLst>
                    <a:gs pos="48000">
                      <a:schemeClr val="bg1"/>
                    </a:gs>
                    <a:gs pos="88000">
                      <a:schemeClr val="accent1"/>
                    </a:gs>
                  </a:gsLst>
                  <a:path path="circle">
                    <a:fillToRect l="50000" t="50000" r="50000" b="50000"/>
                  </a:path>
                </a:gra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49" name="Oval 48">
                  <a:extLst>
                    <a:ext uri="{FF2B5EF4-FFF2-40B4-BE49-F238E27FC236}">
                      <a16:creationId xmlns:a16="http://schemas.microsoft.com/office/drawing/2014/main" id="{F8B7D9C1-16DD-40F2-AFC5-0C101781F9DF}"/>
                    </a:ext>
                  </a:extLst>
                </p:cNvPr>
                <p:cNvSpPr/>
                <p:nvPr/>
              </p:nvSpPr>
              <p:spPr bwMode="gray">
                <a:xfrm>
                  <a:off x="1914629" y="2395573"/>
                  <a:ext cx="2904421" cy="2838709"/>
                </a:xfrm>
                <a:prstGeom prst="ellipse">
                  <a:avLst/>
                </a:prstGeom>
                <a:solidFill>
                  <a:schemeClr val="bg2"/>
                </a:solidFill>
                <a:ln w="88900">
                  <a:solidFill>
                    <a:schemeClr val="bg1"/>
                  </a:solidFill>
                </a:ln>
                <a:effectLst>
                  <a:outerShdw blurRad="152400" sx="102000" sy="102000" algn="ctr" rotWithShape="0">
                    <a:schemeClr val="tx1">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 name="Rectangle 1">
                  <a:extLst>
                    <a:ext uri="{FF2B5EF4-FFF2-40B4-BE49-F238E27FC236}">
                      <a16:creationId xmlns:a16="http://schemas.microsoft.com/office/drawing/2014/main" id="{49D66275-7450-42C6-9B29-ECC5E6BDC8FD}"/>
                    </a:ext>
                  </a:extLst>
                </p:cNvPr>
                <p:cNvSpPr/>
                <p:nvPr/>
              </p:nvSpPr>
              <p:spPr>
                <a:xfrm>
                  <a:off x="2247046" y="3405607"/>
                  <a:ext cx="2313285" cy="1169551"/>
                </a:xfrm>
                <a:prstGeom prst="rect">
                  <a:avLst/>
                </a:prstGeom>
              </p:spPr>
              <p:txBody>
                <a:bodyPr wrap="square">
                  <a:spAutoFit/>
                </a:bodyPr>
                <a:lstStyle/>
                <a:p>
                  <a:pPr marL="0" marR="0" lvl="0" indent="0" algn="l" defTabSz="914400" rtl="0" eaLnBrk="1" fontAlgn="auto" latinLnBrk="0" hangingPunct="1">
                    <a:lnSpc>
                      <a:spcPct val="100000"/>
                    </a:lnSpc>
                    <a:spcBef>
                      <a:spcPts val="441"/>
                    </a:spcBef>
                    <a:spcAft>
                      <a:spcPts val="0"/>
                    </a:spcAft>
                    <a:buClrTx/>
                    <a:buSzTx/>
                    <a:buFontTx/>
                    <a:buNone/>
                    <a:tabLst/>
                    <a:defRPr/>
                  </a:pPr>
                  <a:r>
                    <a:rPr kumimoji="0" lang="en-US" sz="1400" b="0" i="0" u="none" strike="noStrike" kern="1200" cap="none" spc="0" normalizeH="0" baseline="0" noProof="0">
                      <a:ln>
                        <a:noFill/>
                      </a:ln>
                      <a:solidFill>
                        <a:srgbClr val="445460"/>
                      </a:solidFill>
                      <a:effectLst/>
                      <a:uLnTx/>
                      <a:uFillTx/>
                      <a:latin typeface="Arial" panose="020B0604020202020204"/>
                      <a:ea typeface="+mn-ea"/>
                      <a:cs typeface="+mn-cs"/>
                    </a:rPr>
                    <a:t>of </a:t>
                  </a:r>
                  <a:r>
                    <a:rPr kumimoji="0" lang="en-US" sz="1400" b="1" i="0" u="none" strike="noStrike" kern="1200" cap="none" spc="0" normalizeH="0" baseline="0" noProof="0">
                      <a:ln>
                        <a:noFill/>
                      </a:ln>
                      <a:solidFill>
                        <a:srgbClr val="445460"/>
                      </a:solidFill>
                      <a:effectLst/>
                      <a:uLnTx/>
                      <a:uFillTx/>
                      <a:latin typeface="Arial" panose="020B0604020202020204"/>
                      <a:ea typeface="+mn-ea"/>
                      <a:cs typeface="+mn-cs"/>
                    </a:rPr>
                    <a:t>radiation oncologists </a:t>
                  </a:r>
                  <a:r>
                    <a:rPr kumimoji="0" lang="en-US" sz="1400" b="0" i="0" u="none" strike="noStrike" kern="1200" cap="none" spc="0" normalizeH="0" baseline="0" noProof="0">
                      <a:ln>
                        <a:noFill/>
                      </a:ln>
                      <a:solidFill>
                        <a:srgbClr val="445460"/>
                      </a:solidFill>
                      <a:effectLst/>
                      <a:uLnTx/>
                      <a:uFillTx/>
                      <a:latin typeface="Arial" panose="020B0604020202020204"/>
                      <a:ea typeface="+mn-ea"/>
                      <a:cs typeface="+mn-cs"/>
                    </a:rPr>
                    <a:t>said the overall </a:t>
                  </a:r>
                  <a:r>
                    <a:rPr kumimoji="0" lang="en-US" sz="1400" b="1" i="0" u="none" strike="noStrike" kern="1200" cap="none" spc="0" normalizeH="0" baseline="0" noProof="0">
                      <a:ln>
                        <a:noFill/>
                      </a:ln>
                      <a:solidFill>
                        <a:srgbClr val="445460"/>
                      </a:solidFill>
                      <a:effectLst/>
                      <a:uLnTx/>
                      <a:uFillTx/>
                      <a:latin typeface="Arial" panose="020B0604020202020204"/>
                      <a:ea typeface="+mn-ea"/>
                      <a:cs typeface="+mn-cs"/>
                    </a:rPr>
                    <a:t>prior authorization burden had gotten worse</a:t>
                  </a:r>
                  <a:r>
                    <a:rPr kumimoji="0" lang="en-US" sz="1400" b="0" i="0" u="none" strike="noStrike" kern="1200" cap="none" spc="0" normalizeH="0" baseline="0" noProof="0">
                      <a:ln>
                        <a:noFill/>
                      </a:ln>
                      <a:solidFill>
                        <a:srgbClr val="445460"/>
                      </a:solidFill>
                      <a:effectLst/>
                      <a:uLnTx/>
                      <a:uFillTx/>
                      <a:latin typeface="Arial" panose="020B0604020202020204"/>
                      <a:ea typeface="+mn-ea"/>
                      <a:cs typeface="+mn-cs"/>
                    </a:rPr>
                    <a:t> between March and August of 2020</a:t>
                  </a:r>
                  <a:endParaRPr kumimoji="0" lang="en-US" sz="1400" b="0" i="0" u="none" strike="noStrike" kern="1200" cap="none" spc="0" normalizeH="0" baseline="0" noProof="0">
                    <a:ln>
                      <a:noFill/>
                    </a:ln>
                    <a:solidFill>
                      <a:srgbClr val="323E48"/>
                    </a:solidFill>
                    <a:effectLst/>
                    <a:uLnTx/>
                    <a:uFillTx/>
                    <a:latin typeface="Arial" panose="020B0604020202020204"/>
                    <a:ea typeface="+mn-ea"/>
                    <a:cs typeface="+mn-cs"/>
                  </a:endParaRPr>
                </a:p>
              </p:txBody>
            </p:sp>
            <p:sp>
              <p:nvSpPr>
                <p:cNvPr id="4" name="Rectangle 3">
                  <a:extLst>
                    <a:ext uri="{FF2B5EF4-FFF2-40B4-BE49-F238E27FC236}">
                      <a16:creationId xmlns:a16="http://schemas.microsoft.com/office/drawing/2014/main" id="{F875B1A0-AC6A-41D0-BCB1-9F5CCD598162}"/>
                    </a:ext>
                  </a:extLst>
                </p:cNvPr>
                <p:cNvSpPr/>
                <p:nvPr/>
              </p:nvSpPr>
              <p:spPr>
                <a:xfrm>
                  <a:off x="2863691" y="2769538"/>
                  <a:ext cx="1031051"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srgbClr val="C00000"/>
                      </a:solidFill>
                      <a:effectLst/>
                      <a:uLnTx/>
                      <a:uFillTx/>
                      <a:latin typeface="Times New Roman" panose="02020603050405020304"/>
                      <a:ea typeface="+mn-ea"/>
                      <a:cs typeface="+mn-cs"/>
                    </a:rPr>
                    <a:t>69%</a:t>
                  </a:r>
                </a:p>
              </p:txBody>
            </p:sp>
          </p:grpSp>
          <p:grpSp>
            <p:nvGrpSpPr>
              <p:cNvPr id="165" name="Group 164">
                <a:extLst>
                  <a:ext uri="{FF2B5EF4-FFF2-40B4-BE49-F238E27FC236}">
                    <a16:creationId xmlns:a16="http://schemas.microsoft.com/office/drawing/2014/main" id="{C862C4AA-3B9B-4D5A-964B-4073912DAE2D}"/>
                  </a:ext>
                </a:extLst>
              </p:cNvPr>
              <p:cNvGrpSpPr/>
              <p:nvPr/>
            </p:nvGrpSpPr>
            <p:grpSpPr>
              <a:xfrm>
                <a:off x="5367449" y="3662469"/>
                <a:ext cx="309713" cy="309713"/>
                <a:chOff x="4842843" y="3905443"/>
                <a:chExt cx="309713" cy="309713"/>
              </a:xfrm>
            </p:grpSpPr>
            <p:sp>
              <p:nvSpPr>
                <p:cNvPr id="169" name="Oval 168">
                  <a:extLst>
                    <a:ext uri="{FF2B5EF4-FFF2-40B4-BE49-F238E27FC236}">
                      <a16:creationId xmlns:a16="http://schemas.microsoft.com/office/drawing/2014/main" id="{6A908647-F38B-40AB-89B6-21910E23C61E}"/>
                    </a:ext>
                  </a:extLst>
                </p:cNvPr>
                <p:cNvSpPr/>
                <p:nvPr/>
              </p:nvSpPr>
              <p:spPr bwMode="gray">
                <a:xfrm>
                  <a:off x="4842843" y="3905443"/>
                  <a:ext cx="309713" cy="309713"/>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70" name="Chevron 211">
                  <a:extLst>
                    <a:ext uri="{FF2B5EF4-FFF2-40B4-BE49-F238E27FC236}">
                      <a16:creationId xmlns:a16="http://schemas.microsoft.com/office/drawing/2014/main" id="{B8260E5B-2EB6-4757-962F-FE113805F04E}"/>
                    </a:ext>
                  </a:extLst>
                </p:cNvPr>
                <p:cNvSpPr/>
                <p:nvPr/>
              </p:nvSpPr>
              <p:spPr bwMode="gray">
                <a:xfrm rot="10800000">
                  <a:off x="4948334" y="3970319"/>
                  <a:ext cx="98731" cy="179960"/>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nvGrpSpPr>
              <p:cNvPr id="166" name="Group 165">
                <a:extLst>
                  <a:ext uri="{FF2B5EF4-FFF2-40B4-BE49-F238E27FC236}">
                    <a16:creationId xmlns:a16="http://schemas.microsoft.com/office/drawing/2014/main" id="{723019E6-1DD4-4724-845B-07177CC1E56C}"/>
                  </a:ext>
                </a:extLst>
              </p:cNvPr>
              <p:cNvGrpSpPr/>
              <p:nvPr/>
            </p:nvGrpSpPr>
            <p:grpSpPr>
              <a:xfrm>
                <a:off x="2469440" y="3660070"/>
                <a:ext cx="309713" cy="309713"/>
                <a:chOff x="2605458" y="3905443"/>
                <a:chExt cx="309713" cy="309713"/>
              </a:xfrm>
            </p:grpSpPr>
            <p:sp>
              <p:nvSpPr>
                <p:cNvPr id="167" name="Oval 166">
                  <a:extLst>
                    <a:ext uri="{FF2B5EF4-FFF2-40B4-BE49-F238E27FC236}">
                      <a16:creationId xmlns:a16="http://schemas.microsoft.com/office/drawing/2014/main" id="{402215B1-37C9-461A-BB4F-B17A6A325CB7}"/>
                    </a:ext>
                  </a:extLst>
                </p:cNvPr>
                <p:cNvSpPr/>
                <p:nvPr/>
              </p:nvSpPr>
              <p:spPr bwMode="gray">
                <a:xfrm rot="10800000">
                  <a:off x="2605458" y="3905443"/>
                  <a:ext cx="309713" cy="309713"/>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68" name="Chevron 211">
                  <a:extLst>
                    <a:ext uri="{FF2B5EF4-FFF2-40B4-BE49-F238E27FC236}">
                      <a16:creationId xmlns:a16="http://schemas.microsoft.com/office/drawing/2014/main" id="{D5A0C8A5-68F5-4A40-A17D-95BF5A217847}"/>
                    </a:ext>
                  </a:extLst>
                </p:cNvPr>
                <p:cNvSpPr/>
                <p:nvPr/>
              </p:nvSpPr>
              <p:spPr bwMode="gray">
                <a:xfrm>
                  <a:off x="2710949" y="3970320"/>
                  <a:ext cx="98731" cy="179960"/>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nvGrpSpPr>
              <p:cNvPr id="159" name="Group 158">
                <a:extLst>
                  <a:ext uri="{FF2B5EF4-FFF2-40B4-BE49-F238E27FC236}">
                    <a16:creationId xmlns:a16="http://schemas.microsoft.com/office/drawing/2014/main" id="{0134FD1A-630E-4F33-BF09-2066C4929ED4}"/>
                  </a:ext>
                </a:extLst>
              </p:cNvPr>
              <p:cNvGrpSpPr/>
              <p:nvPr/>
            </p:nvGrpSpPr>
            <p:grpSpPr>
              <a:xfrm rot="18183485" flipV="1">
                <a:off x="4716958" y="2460691"/>
                <a:ext cx="309713" cy="309713"/>
                <a:chOff x="4876462" y="3885414"/>
                <a:chExt cx="330798" cy="330798"/>
              </a:xfrm>
            </p:grpSpPr>
            <p:sp>
              <p:nvSpPr>
                <p:cNvPr id="163" name="Oval 162">
                  <a:extLst>
                    <a:ext uri="{FF2B5EF4-FFF2-40B4-BE49-F238E27FC236}">
                      <a16:creationId xmlns:a16="http://schemas.microsoft.com/office/drawing/2014/main" id="{C1F316E6-0BFC-473C-B2B6-97B53117B656}"/>
                    </a:ext>
                  </a:extLst>
                </p:cNvPr>
                <p:cNvSpPr/>
                <p:nvPr/>
              </p:nvSpPr>
              <p:spPr bwMode="gray">
                <a:xfrm>
                  <a:off x="4876462" y="3885414"/>
                  <a:ext cx="330798" cy="330798"/>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64" name="Chevron 211">
                  <a:extLst>
                    <a:ext uri="{FF2B5EF4-FFF2-40B4-BE49-F238E27FC236}">
                      <a16:creationId xmlns:a16="http://schemas.microsoft.com/office/drawing/2014/main" id="{4FF1D005-9DA4-40F9-821F-E0D8AB3E846E}"/>
                    </a:ext>
                  </a:extLst>
                </p:cNvPr>
                <p:cNvSpPr/>
                <p:nvPr/>
              </p:nvSpPr>
              <p:spPr bwMode="gray">
                <a:xfrm rot="10800000">
                  <a:off x="4989135" y="3954707"/>
                  <a:ext cx="105452" cy="192211"/>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nvGrpSpPr>
              <p:cNvPr id="160" name="Group 159">
                <a:extLst>
                  <a:ext uri="{FF2B5EF4-FFF2-40B4-BE49-F238E27FC236}">
                    <a16:creationId xmlns:a16="http://schemas.microsoft.com/office/drawing/2014/main" id="{E7B549C8-3F38-4A7E-B3F0-54312045A73C}"/>
                  </a:ext>
                </a:extLst>
              </p:cNvPr>
              <p:cNvGrpSpPr/>
              <p:nvPr/>
            </p:nvGrpSpPr>
            <p:grpSpPr>
              <a:xfrm rot="3416515" flipH="1" flipV="1">
                <a:off x="3100315" y="2460691"/>
                <a:ext cx="309713" cy="309713"/>
                <a:chOff x="4876462" y="3885414"/>
                <a:chExt cx="330798" cy="330798"/>
              </a:xfrm>
            </p:grpSpPr>
            <p:sp>
              <p:nvSpPr>
                <p:cNvPr id="161" name="Oval 160">
                  <a:extLst>
                    <a:ext uri="{FF2B5EF4-FFF2-40B4-BE49-F238E27FC236}">
                      <a16:creationId xmlns:a16="http://schemas.microsoft.com/office/drawing/2014/main" id="{D0A50EB6-CFB1-4BB8-B9B2-CBE29D1B5A26}"/>
                    </a:ext>
                  </a:extLst>
                </p:cNvPr>
                <p:cNvSpPr/>
                <p:nvPr/>
              </p:nvSpPr>
              <p:spPr bwMode="gray">
                <a:xfrm>
                  <a:off x="4876462" y="3885414"/>
                  <a:ext cx="330798" cy="330798"/>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62" name="Chevron 211">
                  <a:extLst>
                    <a:ext uri="{FF2B5EF4-FFF2-40B4-BE49-F238E27FC236}">
                      <a16:creationId xmlns:a16="http://schemas.microsoft.com/office/drawing/2014/main" id="{3BD0FFFB-DAEB-48B3-8491-70469D424EA9}"/>
                    </a:ext>
                  </a:extLst>
                </p:cNvPr>
                <p:cNvSpPr/>
                <p:nvPr/>
              </p:nvSpPr>
              <p:spPr bwMode="gray">
                <a:xfrm rot="10800000">
                  <a:off x="4989135" y="3954707"/>
                  <a:ext cx="105452" cy="192211"/>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nvGrpSpPr>
              <p:cNvPr id="153" name="Group 152">
                <a:extLst>
                  <a:ext uri="{FF2B5EF4-FFF2-40B4-BE49-F238E27FC236}">
                    <a16:creationId xmlns:a16="http://schemas.microsoft.com/office/drawing/2014/main" id="{440ED0E9-3A3A-4A6E-B9BD-EBB7994A8E6F}"/>
                  </a:ext>
                </a:extLst>
              </p:cNvPr>
              <p:cNvGrpSpPr/>
              <p:nvPr/>
            </p:nvGrpSpPr>
            <p:grpSpPr>
              <a:xfrm rot="3416515">
                <a:off x="4714538" y="4867733"/>
                <a:ext cx="309713" cy="309713"/>
                <a:chOff x="4876462" y="3885414"/>
                <a:chExt cx="330798" cy="330798"/>
              </a:xfrm>
            </p:grpSpPr>
            <p:sp>
              <p:nvSpPr>
                <p:cNvPr id="157" name="Oval 156">
                  <a:extLst>
                    <a:ext uri="{FF2B5EF4-FFF2-40B4-BE49-F238E27FC236}">
                      <a16:creationId xmlns:a16="http://schemas.microsoft.com/office/drawing/2014/main" id="{12F4962D-01BD-4120-B819-A432AC97155A}"/>
                    </a:ext>
                  </a:extLst>
                </p:cNvPr>
                <p:cNvSpPr/>
                <p:nvPr/>
              </p:nvSpPr>
              <p:spPr bwMode="gray">
                <a:xfrm>
                  <a:off x="4876462" y="3885414"/>
                  <a:ext cx="330798" cy="330798"/>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58" name="Chevron 211">
                  <a:extLst>
                    <a:ext uri="{FF2B5EF4-FFF2-40B4-BE49-F238E27FC236}">
                      <a16:creationId xmlns:a16="http://schemas.microsoft.com/office/drawing/2014/main" id="{132A2086-735D-4639-817C-42C8C698674D}"/>
                    </a:ext>
                  </a:extLst>
                </p:cNvPr>
                <p:cNvSpPr/>
                <p:nvPr/>
              </p:nvSpPr>
              <p:spPr bwMode="gray">
                <a:xfrm rot="10800000">
                  <a:off x="4989135" y="3954707"/>
                  <a:ext cx="105452" cy="192211"/>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nvGrpSpPr>
              <p:cNvPr id="154" name="Group 153">
                <a:extLst>
                  <a:ext uri="{FF2B5EF4-FFF2-40B4-BE49-F238E27FC236}">
                    <a16:creationId xmlns:a16="http://schemas.microsoft.com/office/drawing/2014/main" id="{DB2431AD-D7DC-4DD5-9054-FB29AD619388}"/>
                  </a:ext>
                </a:extLst>
              </p:cNvPr>
              <p:cNvGrpSpPr/>
              <p:nvPr/>
            </p:nvGrpSpPr>
            <p:grpSpPr>
              <a:xfrm rot="18183485" flipH="1">
                <a:off x="3097233" y="4856352"/>
                <a:ext cx="309713" cy="309713"/>
                <a:chOff x="4876462" y="3885414"/>
                <a:chExt cx="330798" cy="330798"/>
              </a:xfrm>
            </p:grpSpPr>
            <p:sp>
              <p:nvSpPr>
                <p:cNvPr id="155" name="Oval 154">
                  <a:extLst>
                    <a:ext uri="{FF2B5EF4-FFF2-40B4-BE49-F238E27FC236}">
                      <a16:creationId xmlns:a16="http://schemas.microsoft.com/office/drawing/2014/main" id="{95A34CC5-1051-4628-97E0-0FD3E16749DD}"/>
                    </a:ext>
                  </a:extLst>
                </p:cNvPr>
                <p:cNvSpPr/>
                <p:nvPr/>
              </p:nvSpPr>
              <p:spPr bwMode="gray">
                <a:xfrm>
                  <a:off x="4876462" y="3885414"/>
                  <a:ext cx="330798" cy="330798"/>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56" name="Chevron 211">
                  <a:extLst>
                    <a:ext uri="{FF2B5EF4-FFF2-40B4-BE49-F238E27FC236}">
                      <a16:creationId xmlns:a16="http://schemas.microsoft.com/office/drawing/2014/main" id="{5A990B31-959E-44F5-A8A7-8E5DD9C02A27}"/>
                    </a:ext>
                  </a:extLst>
                </p:cNvPr>
                <p:cNvSpPr/>
                <p:nvPr/>
              </p:nvSpPr>
              <p:spPr bwMode="gray">
                <a:xfrm rot="10800000">
                  <a:off x="4989135" y="3954707"/>
                  <a:ext cx="105452" cy="192211"/>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E48"/>
                    </a:solidFill>
                    <a:effectLst/>
                    <a:uLnTx/>
                    <a:uFillTx/>
                    <a:latin typeface="Arial" panose="020B0604020202020204"/>
                    <a:ea typeface="+mn-ea"/>
                    <a:cs typeface="+mn-cs"/>
                  </a:endParaRPr>
                </a:p>
              </p:txBody>
            </p:sp>
          </p:grpSp>
        </p:grpSp>
      </p:grpSp>
      <p:pic>
        <p:nvPicPr>
          <p:cNvPr id="175" name="Picture 174" descr="spike_for_PPT.png">
            <a:extLst>
              <a:ext uri="{FF2B5EF4-FFF2-40B4-BE49-F238E27FC236}">
                <a16:creationId xmlns:a16="http://schemas.microsoft.com/office/drawing/2014/main" id="{95B8DB84-0FB7-405B-9E22-EF93C53A8D0B}"/>
              </a:ext>
            </a:extLst>
          </p:cNvPr>
          <p:cNvPicPr>
            <a:picLocks noChangeAspect="1"/>
          </p:cNvPicPr>
          <p:nvPr/>
        </p:nvPicPr>
        <p:blipFill>
          <a:blip r:embed="rId4" cstate="print">
            <a:alphaModFix amt="30000"/>
            <a:extLst>
              <a:ext uri="{28A0092B-C50C-407E-A947-70E740481C1C}">
                <a14:useLocalDpi xmlns:a14="http://schemas.microsoft.com/office/drawing/2010/main" val="0"/>
              </a:ext>
            </a:extLst>
          </a:blip>
          <a:stretch>
            <a:fillRect/>
          </a:stretch>
        </p:blipFill>
        <p:spPr bwMode="gray">
          <a:xfrm rot="5400000" flipV="1">
            <a:off x="5554615" y="3736325"/>
            <a:ext cx="5194012" cy="291330"/>
          </a:xfrm>
          <a:prstGeom prst="rect">
            <a:avLst/>
          </a:prstGeom>
        </p:spPr>
      </p:pic>
    </p:spTree>
    <p:extLst>
      <p:ext uri="{BB962C8B-B14F-4D97-AF65-F5344CB8AC3E}">
        <p14:creationId xmlns:p14="http://schemas.microsoft.com/office/powerpoint/2010/main" val="49931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5AE6FFFA-7555-4615-B54F-B4E8AC7B479D}"/>
              </a:ext>
            </a:extLst>
          </p:cNvPr>
          <p:cNvSpPr/>
          <p:nvPr/>
        </p:nvSpPr>
        <p:spPr bwMode="gray">
          <a:xfrm>
            <a:off x="4441372" y="2183067"/>
            <a:ext cx="3309257" cy="3800285"/>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 name="Text Placeholder 1">
            <a:extLst>
              <a:ext uri="{FF2B5EF4-FFF2-40B4-BE49-F238E27FC236}">
                <a16:creationId xmlns:a16="http://schemas.microsoft.com/office/drawing/2014/main" id="{4D7AEE13-51A5-4147-AD62-30AC8EB77C9D}"/>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DE224862-7CA8-4D48-B077-A6E84105697F}"/>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42DCFD5D-BCA7-4501-B711-E890C54F9747}"/>
              </a:ext>
            </a:extLst>
          </p:cNvPr>
          <p:cNvSpPr>
            <a:spLocks noGrp="1"/>
          </p:cNvSpPr>
          <p:nvPr>
            <p:ph type="title"/>
          </p:nvPr>
        </p:nvSpPr>
        <p:spPr/>
        <p:txBody>
          <a:bodyPr/>
          <a:lstStyle/>
          <a:p>
            <a:r>
              <a:rPr lang="en-US" dirty="0"/>
              <a:t>CMS remains focused on reimbursement cuts and APMs</a:t>
            </a:r>
          </a:p>
        </p:txBody>
      </p:sp>
      <p:cxnSp>
        <p:nvCxnSpPr>
          <p:cNvPr id="5" name="Straight Connector 4">
            <a:extLst>
              <a:ext uri="{FF2B5EF4-FFF2-40B4-BE49-F238E27FC236}">
                <a16:creationId xmlns:a16="http://schemas.microsoft.com/office/drawing/2014/main" id="{AFDA5092-EEDD-4115-8BDA-D13B64EA3B8B}"/>
              </a:ext>
            </a:extLst>
          </p:cNvPr>
          <p:cNvCxnSpPr>
            <a:cxnSpLocks/>
          </p:cNvCxnSpPr>
          <p:nvPr/>
        </p:nvCxnSpPr>
        <p:spPr bwMode="gray">
          <a:xfrm>
            <a:off x="5840389" y="4669399"/>
            <a:ext cx="511221"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6" name="Text Placeholder">
            <a:extLst>
              <a:ext uri="{FF2B5EF4-FFF2-40B4-BE49-F238E27FC236}">
                <a16:creationId xmlns:a16="http://schemas.microsoft.com/office/drawing/2014/main" id="{AE53C07A-60B7-4F15-B3D3-3E0363D396CD}"/>
              </a:ext>
            </a:extLst>
          </p:cNvPr>
          <p:cNvSpPr txBox="1">
            <a:spLocks/>
          </p:cNvSpPr>
          <p:nvPr/>
        </p:nvSpPr>
        <p:spPr bwMode="gray">
          <a:xfrm>
            <a:off x="4726026" y="3349087"/>
            <a:ext cx="2739944" cy="1169551"/>
          </a:xfrm>
          <a:prstGeom prst="rect">
            <a:avLst/>
          </a:prstGeom>
          <a:noFill/>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ctr" defTabSz="914400" rtl="0" eaLnBrk="1" fontAlgn="ctr"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400" b="1" i="0" u="none" strike="noStrike" kern="1200" cap="none" spc="0" normalizeH="0" baseline="0" noProof="0" dirty="0">
                <a:ln>
                  <a:noFill/>
                </a:ln>
                <a:solidFill>
                  <a:srgbClr val="323E48"/>
                </a:solidFill>
                <a:effectLst/>
                <a:uLnTx/>
                <a:uFillTx/>
                <a:latin typeface="Arial" panose="020B0604020202020204"/>
                <a:ea typeface="+mn-ea"/>
                <a:cs typeface="+mn-cs"/>
              </a:rPr>
              <a:t>Impacts on cancer programs</a:t>
            </a:r>
          </a:p>
          <a:p>
            <a:pPr marL="0" marR="0" lvl="0" indent="0" algn="ctr" defTabSz="914400" rtl="0" eaLnBrk="1" fontAlgn="ctr" latinLnBrk="0" hangingPunct="1">
              <a:lnSpc>
                <a:spcPct val="100000"/>
              </a:lnSpc>
              <a:spcBef>
                <a:spcPts val="1200"/>
              </a:spcBef>
              <a:spcAft>
                <a:spcPts val="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33E48"/>
                </a:solidFill>
                <a:effectLst/>
                <a:uLnTx/>
                <a:uFillTx/>
                <a:latin typeface="Arial" panose="020B0604020202020204"/>
                <a:ea typeface="+mn-ea"/>
                <a:cs typeface="+mn-cs"/>
              </a:rPr>
              <a:t>Lower Medicare reimbursement</a:t>
            </a:r>
          </a:p>
          <a:p>
            <a:pPr marL="0" marR="0" lvl="0" indent="0" algn="ctr" defTabSz="914400" rtl="0" eaLnBrk="1" fontAlgn="ctr"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33E48"/>
                </a:solidFill>
                <a:effectLst/>
                <a:uLnTx/>
                <a:uFillTx/>
                <a:latin typeface="Arial" panose="020B0604020202020204"/>
                <a:ea typeface="+mn-ea"/>
                <a:cs typeface="+mn-cs"/>
              </a:rPr>
              <a:t>Possible loss in drug revenues</a:t>
            </a:r>
          </a:p>
          <a:p>
            <a:pPr marL="0" marR="0" lvl="0" indent="0" algn="ctr" defTabSz="914400" rtl="0" eaLnBrk="1" fontAlgn="ctr"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33E48"/>
                </a:solidFill>
                <a:effectLst/>
                <a:uLnTx/>
                <a:uFillTx/>
                <a:latin typeface="Arial" panose="020B0604020202020204"/>
                <a:ea typeface="+mn-ea"/>
                <a:cs typeface="+mn-cs"/>
              </a:rPr>
              <a:t>Potential for greater financial risk</a:t>
            </a:r>
          </a:p>
        </p:txBody>
      </p:sp>
      <p:sp>
        <p:nvSpPr>
          <p:cNvPr id="7" name="Text Placeholder 3">
            <a:extLst>
              <a:ext uri="{FF2B5EF4-FFF2-40B4-BE49-F238E27FC236}">
                <a16:creationId xmlns:a16="http://schemas.microsoft.com/office/drawing/2014/main" id="{40C243FE-29C5-498C-8831-63862EAF431A}"/>
              </a:ext>
            </a:extLst>
          </p:cNvPr>
          <p:cNvSpPr txBox="1">
            <a:spLocks/>
          </p:cNvSpPr>
          <p:nvPr/>
        </p:nvSpPr>
        <p:spPr bwMode="gray">
          <a:xfrm>
            <a:off x="878774" y="1753422"/>
            <a:ext cx="2416906" cy="24622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600" b="1" i="0" u="none" strike="noStrike" kern="1200" cap="none" spc="0" normalizeH="0" baseline="0" noProof="0" dirty="0">
                <a:ln>
                  <a:noFill/>
                </a:ln>
                <a:solidFill>
                  <a:srgbClr val="323E48"/>
                </a:solidFill>
                <a:effectLst/>
                <a:uLnTx/>
                <a:uFillTx/>
                <a:latin typeface="Arial" panose="020B0604020202020204"/>
                <a:ea typeface="+mn-ea"/>
                <a:cs typeface="+mn-cs"/>
              </a:rPr>
              <a:t>Reimbursement cuts</a:t>
            </a:r>
          </a:p>
        </p:txBody>
      </p:sp>
      <p:sp>
        <p:nvSpPr>
          <p:cNvPr id="12" name="Text Placeholder 3">
            <a:extLst>
              <a:ext uri="{FF2B5EF4-FFF2-40B4-BE49-F238E27FC236}">
                <a16:creationId xmlns:a16="http://schemas.microsoft.com/office/drawing/2014/main" id="{758FDA70-AB2D-458E-8B6B-3ECB92EDC6E9}"/>
              </a:ext>
            </a:extLst>
          </p:cNvPr>
          <p:cNvSpPr txBox="1">
            <a:spLocks/>
          </p:cNvSpPr>
          <p:nvPr/>
        </p:nvSpPr>
        <p:spPr bwMode="gray">
          <a:xfrm>
            <a:off x="8303217" y="1753422"/>
            <a:ext cx="3071358" cy="246221"/>
          </a:xfrm>
          <a:prstGeom prst="rect">
            <a:avLst/>
          </a:prstGeom>
        </p:spPr>
        <p:txBody>
          <a:bodyPr wrap="square" lIns="0" tIns="0" rIns="0" bIns="0">
            <a:spAutoFit/>
          </a:bodyPr>
          <a:lstStyle>
            <a:lvl1pPr marL="173038"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1pPr>
            <a:lvl2pPr marL="346075"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2pPr>
            <a:lvl3pPr marL="512763" indent="-16668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3pPr>
            <a:lvl4pPr marL="685800" indent="-173038"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1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714"/>
              </a:spcBef>
              <a:spcAft>
                <a:spcPts val="0"/>
              </a:spcAft>
              <a:buClrTx/>
              <a:buSzTx/>
              <a:buFont typeface="Arial" pitchFamily="34" charset="0"/>
              <a:buNone/>
              <a:tabLst/>
              <a:defRPr/>
            </a:pPr>
            <a:r>
              <a:rPr kumimoji="0" lang="en-US" sz="1600" b="1" i="0" u="none" strike="noStrike" kern="1200" cap="none" spc="0" normalizeH="0" baseline="0" noProof="0" dirty="0">
                <a:ln>
                  <a:noFill/>
                </a:ln>
                <a:solidFill>
                  <a:srgbClr val="323E48"/>
                </a:solidFill>
                <a:effectLst/>
                <a:uLnTx/>
                <a:uFillTx/>
                <a:latin typeface="Arial" panose="020B0604020202020204"/>
                <a:ea typeface="+mn-ea"/>
                <a:cs typeface="+mn-cs"/>
              </a:rPr>
              <a:t>Alternative payment models</a:t>
            </a:r>
          </a:p>
        </p:txBody>
      </p:sp>
      <p:sp>
        <p:nvSpPr>
          <p:cNvPr id="13" name="Oval 12">
            <a:extLst>
              <a:ext uri="{FF2B5EF4-FFF2-40B4-BE49-F238E27FC236}">
                <a16:creationId xmlns:a16="http://schemas.microsoft.com/office/drawing/2014/main" id="{D76AA6EF-ECD7-443B-B195-189847291EAA}"/>
              </a:ext>
            </a:extLst>
          </p:cNvPr>
          <p:cNvSpPr/>
          <p:nvPr/>
        </p:nvSpPr>
        <p:spPr bwMode="gray">
          <a:xfrm>
            <a:off x="5422680" y="1820192"/>
            <a:ext cx="1346637" cy="1346637"/>
          </a:xfrm>
          <a:prstGeom prst="ellipse">
            <a:avLst/>
          </a:prstGeom>
          <a:solidFill>
            <a:schemeClr val="accent1"/>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4" name="Oval 13">
            <a:extLst>
              <a:ext uri="{FF2B5EF4-FFF2-40B4-BE49-F238E27FC236}">
                <a16:creationId xmlns:a16="http://schemas.microsoft.com/office/drawing/2014/main" id="{27A98EFE-4C4D-4C90-A626-EDA6E4477F27}"/>
              </a:ext>
            </a:extLst>
          </p:cNvPr>
          <p:cNvSpPr/>
          <p:nvPr/>
        </p:nvSpPr>
        <p:spPr bwMode="gray">
          <a:xfrm>
            <a:off x="5422680" y="1778778"/>
            <a:ext cx="1346637" cy="1346637"/>
          </a:xfrm>
          <a:prstGeom prst="ellipse">
            <a:avLst/>
          </a:prstGeom>
          <a:solidFill>
            <a:schemeClr val="bg1"/>
          </a:solidFill>
          <a:ln w="19050">
            <a:noFill/>
          </a:ln>
          <a:effectLst>
            <a:outerShdw blurRad="152400" sx="102000" sy="102000" algn="ctr" rotWithShape="0">
              <a:schemeClr val="tx1">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grpSp>
        <p:nvGrpSpPr>
          <p:cNvPr id="16" name="Group 15">
            <a:extLst>
              <a:ext uri="{FF2B5EF4-FFF2-40B4-BE49-F238E27FC236}">
                <a16:creationId xmlns:a16="http://schemas.microsoft.com/office/drawing/2014/main" id="{9F0B734E-AC3A-4B00-94E7-9EF5E069EC33}"/>
              </a:ext>
            </a:extLst>
          </p:cNvPr>
          <p:cNvGrpSpPr/>
          <p:nvPr/>
        </p:nvGrpSpPr>
        <p:grpSpPr>
          <a:xfrm>
            <a:off x="878774" y="2176442"/>
            <a:ext cx="4526280" cy="108269"/>
            <a:chOff x="977095" y="2176442"/>
            <a:chExt cx="4343651" cy="108269"/>
          </a:xfrm>
        </p:grpSpPr>
        <p:cxnSp>
          <p:nvCxnSpPr>
            <p:cNvPr id="17" name="Straight Arrow Connector 16">
              <a:extLst>
                <a:ext uri="{FF2B5EF4-FFF2-40B4-BE49-F238E27FC236}">
                  <a16:creationId xmlns:a16="http://schemas.microsoft.com/office/drawing/2014/main" id="{2F23C6EB-BE74-4B7D-BD6B-8A933C9AF24A}"/>
                </a:ext>
              </a:extLst>
            </p:cNvPr>
            <p:cNvCxnSpPr>
              <a:cxnSpLocks/>
            </p:cNvCxnSpPr>
            <p:nvPr/>
          </p:nvCxnSpPr>
          <p:spPr bwMode="gray">
            <a:xfrm>
              <a:off x="1042457" y="2176442"/>
              <a:ext cx="4278289" cy="0"/>
            </a:xfrm>
            <a:prstGeom prst="straightConnector1">
              <a:avLst/>
            </a:prstGeom>
            <a:ln w="149225">
              <a:solidFill>
                <a:schemeClr val="bg1"/>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B86C91D-2C89-4383-B7FD-51EED885EE58}"/>
                </a:ext>
              </a:extLst>
            </p:cNvPr>
            <p:cNvSpPr/>
            <p:nvPr/>
          </p:nvSpPr>
          <p:spPr bwMode="gray">
            <a:xfrm>
              <a:off x="4398194" y="2196728"/>
              <a:ext cx="538241" cy="8798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cxnSp>
          <p:nvCxnSpPr>
            <p:cNvPr id="19" name="Straight Arrow Connector 18">
              <a:extLst>
                <a:ext uri="{FF2B5EF4-FFF2-40B4-BE49-F238E27FC236}">
                  <a16:creationId xmlns:a16="http://schemas.microsoft.com/office/drawing/2014/main" id="{37FF17C7-1F23-40EE-992F-2C28CC2C4B16}"/>
                </a:ext>
              </a:extLst>
            </p:cNvPr>
            <p:cNvCxnSpPr>
              <a:cxnSpLocks/>
            </p:cNvCxnSpPr>
            <p:nvPr/>
          </p:nvCxnSpPr>
          <p:spPr bwMode="gray">
            <a:xfrm>
              <a:off x="977095" y="2183068"/>
              <a:ext cx="4171375" cy="0"/>
            </a:xfrm>
            <a:prstGeom prst="straightConnector1">
              <a:avLst/>
            </a:prstGeom>
            <a:ln w="63500">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F875592B-7E08-4F1B-943A-D474CDE9D35A}"/>
              </a:ext>
            </a:extLst>
          </p:cNvPr>
          <p:cNvGrpSpPr/>
          <p:nvPr/>
        </p:nvGrpSpPr>
        <p:grpSpPr>
          <a:xfrm flipH="1">
            <a:off x="6894015" y="2176442"/>
            <a:ext cx="4480560" cy="108269"/>
            <a:chOff x="893619" y="2176442"/>
            <a:chExt cx="4427127" cy="108269"/>
          </a:xfrm>
        </p:grpSpPr>
        <p:cxnSp>
          <p:nvCxnSpPr>
            <p:cNvPr id="21" name="Straight Arrow Connector 20">
              <a:extLst>
                <a:ext uri="{FF2B5EF4-FFF2-40B4-BE49-F238E27FC236}">
                  <a16:creationId xmlns:a16="http://schemas.microsoft.com/office/drawing/2014/main" id="{86F43225-65F6-474C-91AF-E17D58C10050}"/>
                </a:ext>
              </a:extLst>
            </p:cNvPr>
            <p:cNvCxnSpPr>
              <a:cxnSpLocks/>
            </p:cNvCxnSpPr>
            <p:nvPr/>
          </p:nvCxnSpPr>
          <p:spPr bwMode="gray">
            <a:xfrm>
              <a:off x="1042457" y="2176442"/>
              <a:ext cx="4278289" cy="0"/>
            </a:xfrm>
            <a:prstGeom prst="straightConnector1">
              <a:avLst/>
            </a:prstGeom>
            <a:ln w="149225">
              <a:solidFill>
                <a:schemeClr val="bg1"/>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E883E503-B92F-41C8-A4CE-B52C575F7A44}"/>
                </a:ext>
              </a:extLst>
            </p:cNvPr>
            <p:cNvSpPr/>
            <p:nvPr/>
          </p:nvSpPr>
          <p:spPr bwMode="gray">
            <a:xfrm>
              <a:off x="4398194" y="2196728"/>
              <a:ext cx="538241" cy="8798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cxnSp>
          <p:nvCxnSpPr>
            <p:cNvPr id="23" name="Straight Arrow Connector 22">
              <a:extLst>
                <a:ext uri="{FF2B5EF4-FFF2-40B4-BE49-F238E27FC236}">
                  <a16:creationId xmlns:a16="http://schemas.microsoft.com/office/drawing/2014/main" id="{B0FF0799-FF8C-41A8-ACB6-4F4A8D96B220}"/>
                </a:ext>
              </a:extLst>
            </p:cNvPr>
            <p:cNvCxnSpPr>
              <a:cxnSpLocks/>
            </p:cNvCxnSpPr>
            <p:nvPr/>
          </p:nvCxnSpPr>
          <p:spPr bwMode="gray">
            <a:xfrm>
              <a:off x="893619" y="2183068"/>
              <a:ext cx="4254850" cy="0"/>
            </a:xfrm>
            <a:prstGeom prst="straightConnector1">
              <a:avLst/>
            </a:prstGeom>
            <a:ln w="63500">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25" name="Text Placeholder">
            <a:extLst>
              <a:ext uri="{FF2B5EF4-FFF2-40B4-BE49-F238E27FC236}">
                <a16:creationId xmlns:a16="http://schemas.microsoft.com/office/drawing/2014/main" id="{6D26C17E-A0BD-488E-9800-DF10601BB9DB}"/>
              </a:ext>
            </a:extLst>
          </p:cNvPr>
          <p:cNvSpPr txBox="1">
            <a:spLocks/>
          </p:cNvSpPr>
          <p:nvPr/>
        </p:nvSpPr>
        <p:spPr bwMode="gray">
          <a:xfrm>
            <a:off x="882542" y="2421435"/>
            <a:ext cx="3045183" cy="1077218"/>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None/>
              <a:tabLst/>
              <a:defRPr/>
            </a:pP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CMS already took steps </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to </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cut drug reimbursement under </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the Trump administration</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 and the Biden administration seems poised to build on these policies</a:t>
            </a:r>
            <a:endPar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endParaRPr>
          </a:p>
        </p:txBody>
      </p:sp>
      <p:sp>
        <p:nvSpPr>
          <p:cNvPr id="26" name="Text Placeholder">
            <a:extLst>
              <a:ext uri="{FF2B5EF4-FFF2-40B4-BE49-F238E27FC236}">
                <a16:creationId xmlns:a16="http://schemas.microsoft.com/office/drawing/2014/main" id="{7EC93CFC-17B2-49AA-9C40-A43925102ACC}"/>
              </a:ext>
            </a:extLst>
          </p:cNvPr>
          <p:cNvSpPr txBox="1">
            <a:spLocks/>
          </p:cNvSpPr>
          <p:nvPr/>
        </p:nvSpPr>
        <p:spPr bwMode="gray">
          <a:xfrm>
            <a:off x="878774" y="4004982"/>
            <a:ext cx="3179618" cy="825867"/>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None/>
              <a:tabLst/>
              <a:defRPr/>
            </a:pPr>
            <a:r>
              <a:rPr kumimoji="0" lang="en-US" sz="1400" b="1" i="1" u="none" strike="noStrike" kern="1200" cap="none" spc="0" normalizeH="0" baseline="0" noProof="0" dirty="0">
                <a:ln>
                  <a:noFill/>
                </a:ln>
                <a:solidFill>
                  <a:srgbClr val="323E48"/>
                </a:solidFill>
                <a:effectLst/>
                <a:uLnTx/>
                <a:uFillTx/>
                <a:latin typeface="Arial" panose="020B0604020202020204"/>
                <a:ea typeface="+mn-ea"/>
                <a:cs typeface="+mn-cs"/>
              </a:rPr>
              <a:t>Policies</a:t>
            </a:r>
          </a:p>
          <a:p>
            <a:pPr marL="171450" marR="0" lvl="0" indent="-17145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340B cuts</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 (Implemented)</a:t>
            </a:r>
          </a:p>
          <a:p>
            <a:pPr marL="169821" marR="0" lvl="0" indent="-169821"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Most Favored Nation Model</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 (Pending)</a:t>
            </a:r>
            <a:endPar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endParaRPr>
          </a:p>
        </p:txBody>
      </p:sp>
      <p:sp>
        <p:nvSpPr>
          <p:cNvPr id="27" name="Text Placeholder">
            <a:extLst>
              <a:ext uri="{FF2B5EF4-FFF2-40B4-BE49-F238E27FC236}">
                <a16:creationId xmlns:a16="http://schemas.microsoft.com/office/drawing/2014/main" id="{F9B628EF-F9E4-4367-841A-66E81CA59DED}"/>
              </a:ext>
            </a:extLst>
          </p:cNvPr>
          <p:cNvSpPr txBox="1">
            <a:spLocks/>
          </p:cNvSpPr>
          <p:nvPr/>
        </p:nvSpPr>
        <p:spPr bwMode="gray">
          <a:xfrm>
            <a:off x="8297864" y="2421435"/>
            <a:ext cx="3076711" cy="861774"/>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CMS is likely to move forward with the alternative payment models that have already been proposed in the oncology space</a:t>
            </a:r>
          </a:p>
        </p:txBody>
      </p:sp>
      <p:sp>
        <p:nvSpPr>
          <p:cNvPr id="28" name="Text Placeholder">
            <a:extLst>
              <a:ext uri="{FF2B5EF4-FFF2-40B4-BE49-F238E27FC236}">
                <a16:creationId xmlns:a16="http://schemas.microsoft.com/office/drawing/2014/main" id="{3C36FB71-5DEF-429D-A0A2-5DA76D6E063E}"/>
              </a:ext>
            </a:extLst>
          </p:cNvPr>
          <p:cNvSpPr txBox="1">
            <a:spLocks/>
          </p:cNvSpPr>
          <p:nvPr/>
        </p:nvSpPr>
        <p:spPr bwMode="gray">
          <a:xfrm>
            <a:off x="8297864" y="4004981"/>
            <a:ext cx="3207758" cy="825867"/>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None/>
              <a:tabLst/>
              <a:defRPr/>
            </a:pPr>
            <a:r>
              <a:rPr kumimoji="0" lang="en-US" sz="1400" b="1" i="1" u="none" strike="noStrike" kern="1200" cap="none" spc="0" normalizeH="0" baseline="0" noProof="0" dirty="0">
                <a:ln>
                  <a:noFill/>
                </a:ln>
                <a:solidFill>
                  <a:srgbClr val="323E48"/>
                </a:solidFill>
                <a:effectLst/>
                <a:uLnTx/>
                <a:uFillTx/>
                <a:latin typeface="Arial" panose="020B0604020202020204"/>
                <a:ea typeface="+mn-ea"/>
                <a:cs typeface="+mn-cs"/>
              </a:rPr>
              <a:t>Policies</a:t>
            </a:r>
          </a:p>
          <a:p>
            <a:pPr marL="171450" marR="0" lvl="0" indent="-17145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Radiation Oncology Model</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 (Finalized)</a:t>
            </a:r>
          </a:p>
          <a:p>
            <a:pPr marL="171450" marR="0" lvl="0" indent="-171450" algn="l" defTabSz="914400" rtl="0" eaLnBrk="1" fontAlgn="ctr" latinLnBrk="0" hangingPunct="1">
              <a:lnSpc>
                <a:spcPct val="100000"/>
              </a:lnSpc>
              <a:spcBef>
                <a:spcPts val="714"/>
              </a:spcBef>
              <a:spcAft>
                <a:spcPts val="0"/>
              </a:spcAft>
              <a:buClr>
                <a:srgbClr val="CE0E2D"/>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Oncology Care First Model</a:t>
            </a:r>
            <a:r>
              <a:rPr kumimoji="0" lang="en-US" sz="1400" b="0" i="0" u="none" strike="noStrike" kern="1200" cap="none" spc="0" normalizeH="0" baseline="0" noProof="0">
                <a:ln>
                  <a:noFill/>
                </a:ln>
                <a:solidFill>
                  <a:srgbClr val="323E48"/>
                </a:solidFill>
                <a:effectLst/>
                <a:uLnTx/>
                <a:uFillTx/>
                <a:latin typeface="Arial" panose="020B0604020202020204"/>
                <a:ea typeface="+mn-ea"/>
                <a:cs typeface="+mn-cs"/>
              </a:rPr>
              <a:t> (Proposed)</a:t>
            </a:r>
            <a:endPar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endParaRPr>
          </a:p>
        </p:txBody>
      </p:sp>
      <p:pic>
        <p:nvPicPr>
          <p:cNvPr id="29" name="Picture 28" descr="A screen shot of a computer&#10;&#10;Description automatically generated">
            <a:extLst>
              <a:ext uri="{FF2B5EF4-FFF2-40B4-BE49-F238E27FC236}">
                <a16:creationId xmlns:a16="http://schemas.microsoft.com/office/drawing/2014/main" id="{6F538496-E144-42A9-A5CF-64DBDAAA3BD9}"/>
              </a:ext>
            </a:extLst>
          </p:cNvPr>
          <p:cNvPicPr>
            <a:picLocks noChangeAspect="1"/>
          </p:cNvPicPr>
          <p:nvPr/>
        </p:nvPicPr>
        <p:blipFill>
          <a:blip r:embed="rId3"/>
          <a:stretch>
            <a:fillRect/>
          </a:stretch>
        </p:blipFill>
        <p:spPr>
          <a:xfrm>
            <a:off x="5713012" y="2107409"/>
            <a:ext cx="765971" cy="689374"/>
          </a:xfrm>
          <a:prstGeom prst="rect">
            <a:avLst/>
          </a:prstGeom>
        </p:spPr>
      </p:pic>
    </p:spTree>
    <p:extLst>
      <p:ext uri="{BB962C8B-B14F-4D97-AF65-F5344CB8AC3E}">
        <p14:creationId xmlns:p14="http://schemas.microsoft.com/office/powerpoint/2010/main" val="1232823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Box 111">
            <a:extLst>
              <a:ext uri="{FF2B5EF4-FFF2-40B4-BE49-F238E27FC236}">
                <a16:creationId xmlns:a16="http://schemas.microsoft.com/office/drawing/2014/main" id="{1C5354D2-174B-40B5-8D6B-F8B5612EB155}"/>
              </a:ext>
            </a:extLst>
          </p:cNvPr>
          <p:cNvSpPr txBox="1"/>
          <p:nvPr/>
        </p:nvSpPr>
        <p:spPr bwMode="gray">
          <a:xfrm>
            <a:off x="10604410" y="2148895"/>
            <a:ext cx="703224" cy="36933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441"/>
              </a:spcBef>
              <a:spcAft>
                <a:spcPts val="0"/>
              </a:spcAft>
              <a:buClrTx/>
              <a:buSzTx/>
              <a:buFontTx/>
              <a:buNone/>
              <a:tabLst/>
              <a:defRPr/>
            </a:pPr>
            <a:r>
              <a:rPr kumimoji="0" lang="en-US" sz="2400" b="0" i="0" u="none" strike="noStrike" kern="1200" cap="none" spc="30" normalizeH="0" baseline="0" noProof="0" dirty="0">
                <a:ln>
                  <a:noFill/>
                </a:ln>
                <a:solidFill>
                  <a:srgbClr val="E5E5E5">
                    <a:lumMod val="90000"/>
                  </a:srgbClr>
                </a:solidFill>
                <a:effectLst/>
                <a:uLnTx/>
                <a:uFillTx/>
                <a:latin typeface="Arial" panose="020B0604020202020204"/>
                <a:ea typeface="+mn-ea"/>
                <a:cs typeface="+mn-cs"/>
              </a:rPr>
              <a:t>2023</a:t>
            </a:r>
          </a:p>
        </p:txBody>
      </p:sp>
      <p:sp>
        <p:nvSpPr>
          <p:cNvPr id="3" name="Text Placeholder 2">
            <a:extLst>
              <a:ext uri="{FF2B5EF4-FFF2-40B4-BE49-F238E27FC236}">
                <a16:creationId xmlns:a16="http://schemas.microsoft.com/office/drawing/2014/main" id="{2E881C36-20CD-4B5F-B32E-F581CA330650}"/>
              </a:ext>
            </a:extLst>
          </p:cNvPr>
          <p:cNvSpPr>
            <a:spLocks noGrp="1"/>
          </p:cNvSpPr>
          <p:nvPr>
            <p:ph type="body" sz="quarter" idx="27"/>
          </p:nvPr>
        </p:nvSpPr>
        <p:spPr>
          <a:xfrm>
            <a:off x="6932301" y="6134211"/>
            <a:ext cx="4644129" cy="100163"/>
          </a:xfrm>
        </p:spPr>
        <p:txBody>
          <a:bodyPr/>
          <a:lstStyle/>
          <a:p>
            <a:r>
              <a:rPr lang="en-US"/>
              <a:t>Source: </a:t>
            </a:r>
            <a:r>
              <a:rPr lang="en-US" err="1"/>
              <a:t>Ferreri</a:t>
            </a:r>
            <a:r>
              <a:rPr lang="en-US"/>
              <a:t> D, “</a:t>
            </a:r>
            <a:r>
              <a:rPr lang="en-US">
                <a:hlinkClick r:id="rId3"/>
              </a:rPr>
              <a:t>As Patents Expire, Oncology Biosimilars Poised to Expand, Authors Say</a:t>
            </a:r>
            <a:r>
              <a:rPr lang="en-US"/>
              <a:t>,” Center for Biosimilars.</a:t>
            </a:r>
          </a:p>
        </p:txBody>
      </p:sp>
      <p:sp>
        <p:nvSpPr>
          <p:cNvPr id="4" name="Title 3">
            <a:extLst>
              <a:ext uri="{FF2B5EF4-FFF2-40B4-BE49-F238E27FC236}">
                <a16:creationId xmlns:a16="http://schemas.microsoft.com/office/drawing/2014/main" id="{96BB1BEE-29FF-4D6B-A5A0-FFE013EE2542}"/>
              </a:ext>
            </a:extLst>
          </p:cNvPr>
          <p:cNvSpPr>
            <a:spLocks noGrp="1"/>
          </p:cNvSpPr>
          <p:nvPr>
            <p:ph type="title"/>
          </p:nvPr>
        </p:nvSpPr>
        <p:spPr>
          <a:xfrm>
            <a:off x="612774" y="588771"/>
            <a:ext cx="10972801" cy="540917"/>
          </a:xfrm>
        </p:spPr>
        <p:txBody>
          <a:bodyPr/>
          <a:lstStyle/>
          <a:p>
            <a:r>
              <a:rPr lang="en-US" dirty="0"/>
              <a:t>Biosimilars could play bigger future role in cost control</a:t>
            </a:r>
          </a:p>
        </p:txBody>
      </p:sp>
      <p:sp>
        <p:nvSpPr>
          <p:cNvPr id="13" name="Text Placeholder 1">
            <a:extLst>
              <a:ext uri="{FF2B5EF4-FFF2-40B4-BE49-F238E27FC236}">
                <a16:creationId xmlns:a16="http://schemas.microsoft.com/office/drawing/2014/main" id="{E6E8B332-EE16-4EBD-9600-DC4FC05D7CC5}"/>
              </a:ext>
            </a:extLst>
          </p:cNvPr>
          <p:cNvSpPr>
            <a:spLocks noGrp="1"/>
          </p:cNvSpPr>
          <p:nvPr>
            <p:ph type="body" sz="quarter" idx="28"/>
          </p:nvPr>
        </p:nvSpPr>
        <p:spPr>
          <a:xfrm>
            <a:off x="612774" y="6012119"/>
            <a:ext cx="3735942" cy="215444"/>
          </a:xfrm>
        </p:spPr>
        <p:txBody>
          <a:bodyPr/>
          <a:lstStyle/>
          <a:p>
            <a:r>
              <a:rPr lang="en-US" dirty="0"/>
              <a:t>Reference products include </a:t>
            </a:r>
            <a:r>
              <a:rPr lang="en-US"/>
              <a:t>Avastin (bevacizumab), Epogen (epoetin-alfa), Herceptin (trastuzumab), Neulasta</a:t>
            </a:r>
            <a:r>
              <a:rPr lang="en-US" dirty="0"/>
              <a:t> (pegfilgrastim), </a:t>
            </a:r>
            <a:r>
              <a:rPr lang="en-US"/>
              <a:t>Neupogen (filgrastim), and Rituxan (rituximab</a:t>
            </a:r>
            <a:r>
              <a:rPr lang="en-US" dirty="0"/>
              <a:t>).</a:t>
            </a:r>
          </a:p>
        </p:txBody>
      </p:sp>
      <p:sp>
        <p:nvSpPr>
          <p:cNvPr id="8" name="Rectangle 7">
            <a:extLst>
              <a:ext uri="{FF2B5EF4-FFF2-40B4-BE49-F238E27FC236}">
                <a16:creationId xmlns:a16="http://schemas.microsoft.com/office/drawing/2014/main" id="{B4E389AA-14D1-4771-B64A-58410D3A68A5}"/>
              </a:ext>
            </a:extLst>
          </p:cNvPr>
          <p:cNvSpPr/>
          <p:nvPr/>
        </p:nvSpPr>
        <p:spPr>
          <a:xfrm>
            <a:off x="780258" y="2600037"/>
            <a:ext cx="5782804" cy="687368"/>
          </a:xfrm>
          <a:prstGeom prst="rect">
            <a:avLst/>
          </a:prstGeom>
        </p:spPr>
        <p:txBody>
          <a:bodyPr wrap="square">
            <a:spAutoFit/>
          </a:bodyPr>
          <a:lstStyle/>
          <a:p>
            <a:pPr marL="173736" marR="0" lvl="0" indent="-173736" defTabSz="914400" rtl="0" eaLnBrk="1" fontAlgn="auto" latinLnBrk="0" hangingPunct="1">
              <a:lnSpc>
                <a:spcPct val="100000"/>
              </a:lnSpc>
              <a:spcBef>
                <a:spcPts val="0"/>
              </a:spcBef>
              <a:spcAft>
                <a:spcPts val="800"/>
              </a:spcAft>
              <a:buClr>
                <a:srgbClr val="C00000"/>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CE0E2D"/>
                </a:solidFill>
                <a:effectLst/>
                <a:uLnTx/>
                <a:uFillTx/>
                <a:latin typeface="Arial" panose="020B0604020202020204"/>
                <a:ea typeface="+mn-ea"/>
                <a:cs typeface="+mn-cs"/>
              </a:rPr>
              <a:t>17</a:t>
            </a: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 approved oncology biosimilars for </a:t>
            </a:r>
            <a:r>
              <a:rPr kumimoji="0" lang="en-US" sz="1600" b="0" i="0" u="none" strike="noStrike" kern="1200" cap="none" spc="0" normalizeH="0" baseline="0" noProof="0" dirty="0">
                <a:ln>
                  <a:noFill/>
                </a:ln>
                <a:solidFill>
                  <a:srgbClr val="CE0E2D"/>
                </a:solidFill>
                <a:effectLst/>
                <a:uLnTx/>
                <a:uFillTx/>
                <a:latin typeface="Arial" panose="020B0604020202020204"/>
                <a:ea typeface="+mn-ea"/>
                <a:cs typeface="+mn-cs"/>
              </a:rPr>
              <a:t>6</a:t>
            </a: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 reference products</a:t>
            </a:r>
            <a:r>
              <a:rPr kumimoji="0" lang="en-US" sz="1600" b="0" i="0" u="none" strike="noStrike" kern="1200" cap="none" spc="0" normalizeH="0" baseline="30000" noProof="0" dirty="0">
                <a:ln>
                  <a:noFill/>
                </a:ln>
                <a:solidFill>
                  <a:srgbClr val="323E48"/>
                </a:solidFill>
                <a:effectLst/>
                <a:uLnTx/>
                <a:uFillTx/>
                <a:latin typeface="Arial" panose="020B0604020202020204"/>
                <a:ea typeface="+mn-ea"/>
                <a:cs typeface="+mn-cs"/>
              </a:rPr>
              <a:t>1</a:t>
            </a:r>
          </a:p>
          <a:p>
            <a:pPr marL="173736" marR="0" lvl="0" indent="-173736" defTabSz="914400" rtl="0" eaLnBrk="1" fontAlgn="auto" latinLnBrk="0" hangingPunct="1">
              <a:lnSpc>
                <a:spcPct val="100000"/>
              </a:lnSpc>
              <a:spcBef>
                <a:spcPts val="0"/>
              </a:spcBef>
              <a:spcAft>
                <a:spcPts val="800"/>
              </a:spcAft>
              <a:buClr>
                <a:srgbClr val="C00000"/>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Biosimilars sell for </a:t>
            </a:r>
            <a:r>
              <a:rPr kumimoji="0" lang="en-US" sz="1600" b="0" i="0" u="none" strike="noStrike" kern="1200" cap="none" spc="0" normalizeH="0" baseline="0" noProof="0" dirty="0">
                <a:ln>
                  <a:noFill/>
                </a:ln>
                <a:solidFill>
                  <a:srgbClr val="CE0E2D"/>
                </a:solidFill>
                <a:effectLst/>
                <a:uLnTx/>
                <a:uFillTx/>
                <a:latin typeface="Arial" panose="020B0604020202020204"/>
                <a:ea typeface="+mn-ea"/>
                <a:cs typeface="+mn-cs"/>
              </a:rPr>
              <a:t>10%-40%</a:t>
            </a: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 less than reference products</a:t>
            </a:r>
          </a:p>
        </p:txBody>
      </p:sp>
      <p:sp>
        <p:nvSpPr>
          <p:cNvPr id="9" name="Rectangle 8">
            <a:extLst>
              <a:ext uri="{FF2B5EF4-FFF2-40B4-BE49-F238E27FC236}">
                <a16:creationId xmlns:a16="http://schemas.microsoft.com/office/drawing/2014/main" id="{55BCCACD-1D86-417E-A73F-9B3B30E70477}"/>
              </a:ext>
            </a:extLst>
          </p:cNvPr>
          <p:cNvSpPr/>
          <p:nvPr/>
        </p:nvSpPr>
        <p:spPr>
          <a:xfrm>
            <a:off x="7013817" y="2589947"/>
            <a:ext cx="4898783" cy="687368"/>
          </a:xfrm>
          <a:prstGeom prst="rect">
            <a:avLst/>
          </a:prstGeom>
        </p:spPr>
        <p:txBody>
          <a:bodyPr wrap="square">
            <a:spAutoFit/>
          </a:bodyPr>
          <a:lstStyle/>
          <a:p>
            <a:pPr marL="173736" marR="0" lvl="0" indent="-173736" algn="l" defTabSz="914400" rtl="0" eaLnBrk="1" fontAlgn="auto" latinLnBrk="0" hangingPunct="1">
              <a:lnSpc>
                <a:spcPct val="100000"/>
              </a:lnSpc>
              <a:spcBef>
                <a:spcPts val="0"/>
              </a:spcBef>
              <a:spcAft>
                <a:spcPts val="800"/>
              </a:spcAft>
              <a:buClr>
                <a:srgbClr val="C00000"/>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CE0E2D"/>
                </a:solidFill>
                <a:effectLst/>
                <a:uLnTx/>
                <a:uFillTx/>
                <a:latin typeface="Arial" panose="020B0604020202020204"/>
                <a:ea typeface="+mn-ea"/>
                <a:cs typeface="+mn-cs"/>
              </a:rPr>
              <a:t>20 </a:t>
            </a: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oncology biologics reaching patent expiration</a:t>
            </a:r>
          </a:p>
          <a:p>
            <a:pPr marL="173736" marR="0" lvl="0" indent="-173736" algn="l" defTabSz="914400" rtl="0" eaLnBrk="1" fontAlgn="auto" latinLnBrk="0" hangingPunct="1">
              <a:lnSpc>
                <a:spcPct val="100000"/>
              </a:lnSpc>
              <a:spcBef>
                <a:spcPts val="0"/>
              </a:spcBef>
              <a:spcAft>
                <a:spcPts val="800"/>
              </a:spcAft>
              <a:buClr>
                <a:srgbClr val="C00000"/>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These represent </a:t>
            </a:r>
            <a:r>
              <a:rPr kumimoji="0" lang="en-US" sz="1600" b="0" i="0" u="none" strike="noStrike" kern="1200" cap="none" spc="0" normalizeH="0" baseline="0" noProof="0" dirty="0">
                <a:ln>
                  <a:noFill/>
                </a:ln>
                <a:solidFill>
                  <a:srgbClr val="CE0E2D"/>
                </a:solidFill>
                <a:effectLst/>
                <a:uLnTx/>
                <a:uFillTx/>
                <a:latin typeface="Arial" panose="020B0604020202020204"/>
                <a:ea typeface="+mn-ea"/>
                <a:cs typeface="+mn-cs"/>
              </a:rPr>
              <a:t>$20B </a:t>
            </a:r>
            <a:r>
              <a:rPr kumimoji="0" lang="en-US" sz="1600" b="0" i="0" u="none" strike="noStrike" kern="1200" cap="none" spc="0" normalizeH="0" baseline="0" noProof="0" dirty="0">
                <a:ln>
                  <a:noFill/>
                </a:ln>
                <a:solidFill>
                  <a:srgbClr val="323E48"/>
                </a:solidFill>
                <a:effectLst/>
                <a:uLnTx/>
                <a:uFillTx/>
                <a:latin typeface="Arial" panose="020B0604020202020204"/>
                <a:ea typeface="+mn-ea"/>
                <a:cs typeface="+mn-cs"/>
              </a:rPr>
              <a:t>in global expenditures</a:t>
            </a:r>
          </a:p>
        </p:txBody>
      </p:sp>
      <p:sp>
        <p:nvSpPr>
          <p:cNvPr id="25" name="Text Placeholder">
            <a:extLst>
              <a:ext uri="{FF2B5EF4-FFF2-40B4-BE49-F238E27FC236}">
                <a16:creationId xmlns:a16="http://schemas.microsoft.com/office/drawing/2014/main" id="{F55B8331-4399-4BEA-B2A3-4E7F5B1DB757}"/>
              </a:ext>
            </a:extLst>
          </p:cNvPr>
          <p:cNvSpPr txBox="1">
            <a:spLocks/>
          </p:cNvSpPr>
          <p:nvPr/>
        </p:nvSpPr>
        <p:spPr bwMode="gray">
          <a:xfrm>
            <a:off x="603842" y="1714389"/>
            <a:ext cx="8659901" cy="246221"/>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0"/>
              </a:spcBef>
              <a:spcAft>
                <a:spcPts val="600"/>
              </a:spcAft>
              <a:buClr>
                <a:srgbClr val="CE0E2D"/>
              </a:buClr>
              <a:buSzTx/>
              <a:buFont typeface="Arial" panose="020B0604020202020204" pitchFamily="34" charset="0"/>
              <a:buNone/>
              <a:tabLst/>
              <a:defRPr/>
            </a:pPr>
            <a:r>
              <a:rPr kumimoji="0" lang="en-US" sz="1600" b="1" i="0" u="none" strike="noStrike" kern="1200" cap="none" spc="0" normalizeH="0" baseline="0" noProof="0">
                <a:ln>
                  <a:noFill/>
                </a:ln>
                <a:solidFill>
                  <a:srgbClr val="323E48"/>
                </a:solidFill>
                <a:effectLst/>
                <a:uLnTx/>
                <a:uFillTx/>
                <a:latin typeface="Arial" panose="020B0604020202020204"/>
                <a:ea typeface="+mn-ea"/>
                <a:cs typeface="+mn-cs"/>
              </a:rPr>
              <a:t>Oncology biosimilar market outlook</a:t>
            </a:r>
            <a:endParaRPr kumimoji="0" lang="en-US" sz="1500" b="0" i="0" u="none" strike="noStrike" kern="1200" cap="none" spc="0" normalizeH="0" baseline="0" noProof="0">
              <a:ln>
                <a:noFill/>
              </a:ln>
              <a:solidFill>
                <a:srgbClr val="323E48"/>
              </a:solidFill>
              <a:effectLst/>
              <a:uLnTx/>
              <a:uFillTx/>
              <a:latin typeface="Arial" panose="020B0604020202020204"/>
              <a:ea typeface="+mn-ea"/>
              <a:cs typeface="+mn-cs"/>
            </a:endParaRPr>
          </a:p>
        </p:txBody>
      </p:sp>
      <p:sp>
        <p:nvSpPr>
          <p:cNvPr id="41" name="Text Placeholder">
            <a:extLst>
              <a:ext uri="{FF2B5EF4-FFF2-40B4-BE49-F238E27FC236}">
                <a16:creationId xmlns:a16="http://schemas.microsoft.com/office/drawing/2014/main" id="{8C9CD0D3-B91A-46F5-9BF0-529789C161DE}"/>
              </a:ext>
            </a:extLst>
          </p:cNvPr>
          <p:cNvSpPr txBox="1">
            <a:spLocks/>
          </p:cNvSpPr>
          <p:nvPr/>
        </p:nvSpPr>
        <p:spPr bwMode="gray">
          <a:xfrm>
            <a:off x="612774" y="4060340"/>
            <a:ext cx="10906032" cy="246221"/>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0"/>
              </a:spcBef>
              <a:spcAft>
                <a:spcPts val="400"/>
              </a:spcAft>
              <a:buClr>
                <a:srgbClr val="CE0E2D"/>
              </a:buClr>
              <a:buSzTx/>
              <a:buFont typeface="Arial" panose="020B0604020202020204" pitchFamily="34" charset="0"/>
              <a:buNone/>
              <a:tabLst/>
              <a:defRPr/>
            </a:pPr>
            <a:r>
              <a:rPr kumimoji="0" lang="en-US" sz="1600" b="1" i="0" u="none" strike="noStrike" kern="1200" cap="none" spc="0" normalizeH="0" baseline="0" noProof="0" dirty="0">
                <a:ln>
                  <a:noFill/>
                </a:ln>
                <a:solidFill>
                  <a:srgbClr val="323E48"/>
                </a:solidFill>
                <a:effectLst/>
                <a:uLnTx/>
                <a:uFillTx/>
                <a:latin typeface="Arial" panose="020B0604020202020204"/>
                <a:ea typeface="+mn-ea"/>
                <a:cs typeface="+mn-cs"/>
              </a:rPr>
              <a:t>Signs biosimilars will become a larger part of commercial payers’ oncology cost control strategy</a:t>
            </a:r>
          </a:p>
        </p:txBody>
      </p:sp>
      <p:sp>
        <p:nvSpPr>
          <p:cNvPr id="78" name="Rectangle 77">
            <a:extLst>
              <a:ext uri="{FF2B5EF4-FFF2-40B4-BE49-F238E27FC236}">
                <a16:creationId xmlns:a16="http://schemas.microsoft.com/office/drawing/2014/main" id="{0D6A3D88-693D-4E06-85A4-2D4B0FBACE67}"/>
              </a:ext>
            </a:extLst>
          </p:cNvPr>
          <p:cNvSpPr/>
          <p:nvPr/>
        </p:nvSpPr>
        <p:spPr bwMode="gray">
          <a:xfrm>
            <a:off x="466575" y="2163963"/>
            <a:ext cx="1806754" cy="354264"/>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9" name="TextBox 78">
            <a:extLst>
              <a:ext uri="{FF2B5EF4-FFF2-40B4-BE49-F238E27FC236}">
                <a16:creationId xmlns:a16="http://schemas.microsoft.com/office/drawing/2014/main" id="{8B147D92-C981-425A-A394-0AFF676AE364}"/>
              </a:ext>
            </a:extLst>
          </p:cNvPr>
          <p:cNvSpPr txBox="1"/>
          <p:nvPr/>
        </p:nvSpPr>
        <p:spPr bwMode="gray">
          <a:xfrm>
            <a:off x="884367" y="2168151"/>
            <a:ext cx="1337835" cy="36933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441"/>
              </a:spcBef>
              <a:spcAft>
                <a:spcPts val="0"/>
              </a:spcAft>
              <a:buClrTx/>
              <a:buSzTx/>
              <a:buFontTx/>
              <a:buNone/>
              <a:tabLst/>
              <a:defRPr/>
            </a:pPr>
            <a:r>
              <a:rPr kumimoji="0" lang="en-US" sz="2400" b="0" i="0" u="none" strike="noStrike" kern="1200" cap="none" spc="30" normalizeH="0" baseline="0" noProof="0" dirty="0">
                <a:ln>
                  <a:noFill/>
                </a:ln>
                <a:solidFill>
                  <a:srgbClr val="E5E5E5">
                    <a:lumMod val="90000"/>
                  </a:srgbClr>
                </a:solidFill>
                <a:effectLst/>
                <a:uLnTx/>
                <a:uFillTx/>
                <a:latin typeface="Arial" panose="020B0604020202020204"/>
                <a:ea typeface="+mn-ea"/>
                <a:cs typeface="+mn-cs"/>
              </a:rPr>
              <a:t>2021</a:t>
            </a:r>
          </a:p>
        </p:txBody>
      </p:sp>
      <p:cxnSp>
        <p:nvCxnSpPr>
          <p:cNvPr id="99" name="Straight Connector 98">
            <a:extLst>
              <a:ext uri="{FF2B5EF4-FFF2-40B4-BE49-F238E27FC236}">
                <a16:creationId xmlns:a16="http://schemas.microsoft.com/office/drawing/2014/main" id="{3CFBA13D-A217-4100-A3C5-9E0CE0979660}"/>
              </a:ext>
            </a:extLst>
          </p:cNvPr>
          <p:cNvCxnSpPr>
            <a:cxnSpLocks/>
          </p:cNvCxnSpPr>
          <p:nvPr/>
        </p:nvCxnSpPr>
        <p:spPr bwMode="gray">
          <a:xfrm>
            <a:off x="6920698" y="2357986"/>
            <a:ext cx="2926080" cy="0"/>
          </a:xfrm>
          <a:prstGeom prst="line">
            <a:avLst/>
          </a:prstGeom>
          <a:ln w="47625">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838425FA-E601-40B7-BF45-A594ED092C62}"/>
              </a:ext>
            </a:extLst>
          </p:cNvPr>
          <p:cNvGrpSpPr/>
          <p:nvPr/>
        </p:nvGrpSpPr>
        <p:grpSpPr>
          <a:xfrm>
            <a:off x="6059451" y="2280917"/>
            <a:ext cx="596434" cy="155584"/>
            <a:chOff x="6178132" y="2280917"/>
            <a:chExt cx="596434" cy="155584"/>
          </a:xfrm>
        </p:grpSpPr>
        <p:grpSp>
          <p:nvGrpSpPr>
            <p:cNvPr id="100" name="Group 99">
              <a:extLst>
                <a:ext uri="{FF2B5EF4-FFF2-40B4-BE49-F238E27FC236}">
                  <a16:creationId xmlns:a16="http://schemas.microsoft.com/office/drawing/2014/main" id="{CAE8B14F-7A9A-4A9D-B4DA-1E0E6238D4F2}"/>
                </a:ext>
              </a:extLst>
            </p:cNvPr>
            <p:cNvGrpSpPr/>
            <p:nvPr/>
          </p:nvGrpSpPr>
          <p:grpSpPr>
            <a:xfrm>
              <a:off x="6178132" y="2321409"/>
              <a:ext cx="406955" cy="73152"/>
              <a:chOff x="5219088" y="2447432"/>
              <a:chExt cx="406955" cy="73152"/>
            </a:xfrm>
          </p:grpSpPr>
          <p:sp>
            <p:nvSpPr>
              <p:cNvPr id="101" name="Oval 100">
                <a:extLst>
                  <a:ext uri="{FF2B5EF4-FFF2-40B4-BE49-F238E27FC236}">
                    <a16:creationId xmlns:a16="http://schemas.microsoft.com/office/drawing/2014/main" id="{92945924-097D-409C-B8FD-609CE3EF9CA2}"/>
                  </a:ext>
                </a:extLst>
              </p:cNvPr>
              <p:cNvSpPr/>
              <p:nvPr/>
            </p:nvSpPr>
            <p:spPr bwMode="gray">
              <a:xfrm>
                <a:off x="5219088" y="2461148"/>
                <a:ext cx="45719" cy="45719"/>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2" name="Oval 101">
                <a:extLst>
                  <a:ext uri="{FF2B5EF4-FFF2-40B4-BE49-F238E27FC236}">
                    <a16:creationId xmlns:a16="http://schemas.microsoft.com/office/drawing/2014/main" id="{317EECEA-6E55-4C47-B9BB-D80160FC74D8}"/>
                  </a:ext>
                </a:extLst>
              </p:cNvPr>
              <p:cNvSpPr>
                <a:spLocks noChangeAspect="1"/>
              </p:cNvSpPr>
              <p:nvPr/>
            </p:nvSpPr>
            <p:spPr bwMode="gray">
              <a:xfrm>
                <a:off x="5321211" y="2456575"/>
                <a:ext cx="54864" cy="54864"/>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3" name="Oval 102">
                <a:extLst>
                  <a:ext uri="{FF2B5EF4-FFF2-40B4-BE49-F238E27FC236}">
                    <a16:creationId xmlns:a16="http://schemas.microsoft.com/office/drawing/2014/main" id="{FB06A6E4-9350-408F-AA0E-320C63269024}"/>
                  </a:ext>
                </a:extLst>
              </p:cNvPr>
              <p:cNvSpPr>
                <a:spLocks noChangeAspect="1"/>
              </p:cNvSpPr>
              <p:nvPr/>
            </p:nvSpPr>
            <p:spPr bwMode="gray">
              <a:xfrm>
                <a:off x="5432479" y="2452003"/>
                <a:ext cx="64008" cy="64008"/>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4" name="Oval 103">
                <a:extLst>
                  <a:ext uri="{FF2B5EF4-FFF2-40B4-BE49-F238E27FC236}">
                    <a16:creationId xmlns:a16="http://schemas.microsoft.com/office/drawing/2014/main" id="{D1A8F207-4991-4230-82B6-4AA060A7B0F8}"/>
                  </a:ext>
                </a:extLst>
              </p:cNvPr>
              <p:cNvSpPr>
                <a:spLocks noChangeAspect="1"/>
              </p:cNvSpPr>
              <p:nvPr/>
            </p:nvSpPr>
            <p:spPr bwMode="gray">
              <a:xfrm>
                <a:off x="5552891" y="2447432"/>
                <a:ext cx="73152" cy="73152"/>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106" name="Isosceles Triangle 105">
              <a:extLst>
                <a:ext uri="{FF2B5EF4-FFF2-40B4-BE49-F238E27FC236}">
                  <a16:creationId xmlns:a16="http://schemas.microsoft.com/office/drawing/2014/main" id="{5BB89809-B14A-4F24-A0C3-5CFAD1EA7B43}"/>
                </a:ext>
              </a:extLst>
            </p:cNvPr>
            <p:cNvSpPr/>
            <p:nvPr/>
          </p:nvSpPr>
          <p:spPr bwMode="gray">
            <a:xfrm rot="5400000">
              <a:off x="6629712" y="2291647"/>
              <a:ext cx="155584" cy="134124"/>
            </a:xfrm>
            <a:prstGeom prst="triangle">
              <a:avLst/>
            </a:prstGeom>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107" name="Isosceles Triangle 106">
            <a:extLst>
              <a:ext uri="{FF2B5EF4-FFF2-40B4-BE49-F238E27FC236}">
                <a16:creationId xmlns:a16="http://schemas.microsoft.com/office/drawing/2014/main" id="{268F8A70-FC56-4558-8892-08ACAA38167C}"/>
              </a:ext>
            </a:extLst>
          </p:cNvPr>
          <p:cNvSpPr/>
          <p:nvPr/>
        </p:nvSpPr>
        <p:spPr bwMode="gray">
          <a:xfrm rot="5400000">
            <a:off x="9839816" y="2294731"/>
            <a:ext cx="155584" cy="134124"/>
          </a:xfrm>
          <a:prstGeom prst="triangle">
            <a:avLst/>
          </a:prstGeom>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cxnSp>
        <p:nvCxnSpPr>
          <p:cNvPr id="44" name="Straight Connector 43">
            <a:extLst>
              <a:ext uri="{FF2B5EF4-FFF2-40B4-BE49-F238E27FC236}">
                <a16:creationId xmlns:a16="http://schemas.microsoft.com/office/drawing/2014/main" id="{E30F09DB-ACF2-40F1-9A5D-F2B30498E04B}"/>
              </a:ext>
            </a:extLst>
          </p:cNvPr>
          <p:cNvCxnSpPr>
            <a:cxnSpLocks/>
          </p:cNvCxnSpPr>
          <p:nvPr/>
        </p:nvCxnSpPr>
        <p:spPr bwMode="gray">
          <a:xfrm>
            <a:off x="2283962" y="2353876"/>
            <a:ext cx="3392592" cy="0"/>
          </a:xfrm>
          <a:prstGeom prst="line">
            <a:avLst/>
          </a:prstGeom>
          <a:ln w="47625">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46" name="Isosceles Triangle 45">
            <a:extLst>
              <a:ext uri="{FF2B5EF4-FFF2-40B4-BE49-F238E27FC236}">
                <a16:creationId xmlns:a16="http://schemas.microsoft.com/office/drawing/2014/main" id="{7DBBF288-B993-429F-AC8F-513909F951FD}"/>
              </a:ext>
            </a:extLst>
          </p:cNvPr>
          <p:cNvSpPr/>
          <p:nvPr/>
        </p:nvSpPr>
        <p:spPr bwMode="gray">
          <a:xfrm rot="5400000">
            <a:off x="5649785" y="2291647"/>
            <a:ext cx="155584" cy="134124"/>
          </a:xfrm>
          <a:prstGeom prst="triangle">
            <a:avLst/>
          </a:prstGeom>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7" name="Group 6">
            <a:extLst>
              <a:ext uri="{FF2B5EF4-FFF2-40B4-BE49-F238E27FC236}">
                <a16:creationId xmlns:a16="http://schemas.microsoft.com/office/drawing/2014/main" id="{D195E809-0CCB-41C2-B091-0705C3257E62}"/>
              </a:ext>
            </a:extLst>
          </p:cNvPr>
          <p:cNvGrpSpPr/>
          <p:nvPr/>
        </p:nvGrpSpPr>
        <p:grpSpPr>
          <a:xfrm>
            <a:off x="3513591" y="4508363"/>
            <a:ext cx="2254529" cy="999322"/>
            <a:chOff x="3584000" y="4508363"/>
            <a:chExt cx="2254529" cy="999322"/>
          </a:xfrm>
        </p:grpSpPr>
        <p:sp>
          <p:nvSpPr>
            <p:cNvPr id="36" name="TextBox 35">
              <a:extLst>
                <a:ext uri="{FF2B5EF4-FFF2-40B4-BE49-F238E27FC236}">
                  <a16:creationId xmlns:a16="http://schemas.microsoft.com/office/drawing/2014/main" id="{2491B78E-D484-467C-BCE8-473D510F2266}"/>
                </a:ext>
              </a:extLst>
            </p:cNvPr>
            <p:cNvSpPr txBox="1"/>
            <p:nvPr/>
          </p:nvSpPr>
          <p:spPr bwMode="gray">
            <a:xfrm>
              <a:off x="3584000" y="5076798"/>
              <a:ext cx="2254529" cy="430887"/>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Approved biosimilars launch without legal challenges</a:t>
              </a:r>
            </a:p>
          </p:txBody>
        </p:sp>
        <p:pic>
          <p:nvPicPr>
            <p:cNvPr id="33" name="Picture 32" descr="Icon&#10;&#10;Description automatically generated">
              <a:extLst>
                <a:ext uri="{FF2B5EF4-FFF2-40B4-BE49-F238E27FC236}">
                  <a16:creationId xmlns:a16="http://schemas.microsoft.com/office/drawing/2014/main" id="{562DFA7D-0344-4CB4-AAFC-DB18C2120709}"/>
                </a:ext>
              </a:extLst>
            </p:cNvPr>
            <p:cNvPicPr>
              <a:picLocks noChangeAspect="1"/>
            </p:cNvPicPr>
            <p:nvPr/>
          </p:nvPicPr>
          <p:blipFill>
            <a:blip r:embed="rId4"/>
            <a:stretch>
              <a:fillRect/>
            </a:stretch>
          </p:blipFill>
          <p:spPr>
            <a:xfrm>
              <a:off x="3584000" y="4508363"/>
              <a:ext cx="440267" cy="457200"/>
            </a:xfrm>
            <a:prstGeom prst="rect">
              <a:avLst/>
            </a:prstGeom>
          </p:spPr>
        </p:pic>
      </p:grpSp>
      <p:grpSp>
        <p:nvGrpSpPr>
          <p:cNvPr id="10" name="Group 9">
            <a:extLst>
              <a:ext uri="{FF2B5EF4-FFF2-40B4-BE49-F238E27FC236}">
                <a16:creationId xmlns:a16="http://schemas.microsoft.com/office/drawing/2014/main" id="{980852F1-6E9D-4CDE-BCAF-BD7DBB030456}"/>
              </a:ext>
            </a:extLst>
          </p:cNvPr>
          <p:cNvGrpSpPr/>
          <p:nvPr/>
        </p:nvGrpSpPr>
        <p:grpSpPr>
          <a:xfrm>
            <a:off x="887993" y="4508363"/>
            <a:ext cx="1957438" cy="999816"/>
            <a:chOff x="887993" y="4508363"/>
            <a:chExt cx="1957438" cy="999816"/>
          </a:xfrm>
        </p:grpSpPr>
        <p:sp>
          <p:nvSpPr>
            <p:cNvPr id="31" name="TextBox 30">
              <a:extLst>
                <a:ext uri="{FF2B5EF4-FFF2-40B4-BE49-F238E27FC236}">
                  <a16:creationId xmlns:a16="http://schemas.microsoft.com/office/drawing/2014/main" id="{34F77E82-8154-498F-BEAB-1476436F6083}"/>
                </a:ext>
              </a:extLst>
            </p:cNvPr>
            <p:cNvSpPr txBox="1"/>
            <p:nvPr/>
          </p:nvSpPr>
          <p:spPr bwMode="gray">
            <a:xfrm>
              <a:off x="887993" y="5077292"/>
              <a:ext cx="1957438" cy="430887"/>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No changes to biosimilar laws or regulations</a:t>
              </a:r>
            </a:p>
          </p:txBody>
        </p:sp>
        <p:pic>
          <p:nvPicPr>
            <p:cNvPr id="34" name="Picture 33" descr="Icon&#10;&#10;Description automatically generated">
              <a:extLst>
                <a:ext uri="{FF2B5EF4-FFF2-40B4-BE49-F238E27FC236}">
                  <a16:creationId xmlns:a16="http://schemas.microsoft.com/office/drawing/2014/main" id="{279C6D64-2590-4B49-8887-7C004DB9C16C}"/>
                </a:ext>
              </a:extLst>
            </p:cNvPr>
            <p:cNvPicPr>
              <a:picLocks noChangeAspect="1"/>
            </p:cNvPicPr>
            <p:nvPr/>
          </p:nvPicPr>
          <p:blipFill>
            <a:blip r:embed="rId5"/>
            <a:stretch>
              <a:fillRect/>
            </a:stretch>
          </p:blipFill>
          <p:spPr>
            <a:xfrm>
              <a:off x="887993" y="4508363"/>
              <a:ext cx="321733" cy="457200"/>
            </a:xfrm>
            <a:prstGeom prst="rect">
              <a:avLst/>
            </a:prstGeom>
          </p:spPr>
        </p:pic>
      </p:grpSp>
      <p:grpSp>
        <p:nvGrpSpPr>
          <p:cNvPr id="6" name="Group 5">
            <a:extLst>
              <a:ext uri="{FF2B5EF4-FFF2-40B4-BE49-F238E27FC236}">
                <a16:creationId xmlns:a16="http://schemas.microsoft.com/office/drawing/2014/main" id="{50FE1F0C-F019-436F-869F-58201DA372F3}"/>
              </a:ext>
            </a:extLst>
          </p:cNvPr>
          <p:cNvGrpSpPr/>
          <p:nvPr/>
        </p:nvGrpSpPr>
        <p:grpSpPr>
          <a:xfrm>
            <a:off x="9296751" y="4508363"/>
            <a:ext cx="2010883" cy="1214766"/>
            <a:chOff x="9783552" y="4508363"/>
            <a:chExt cx="2010883" cy="1214766"/>
          </a:xfrm>
        </p:grpSpPr>
        <p:sp>
          <p:nvSpPr>
            <p:cNvPr id="40" name="TextBox 39">
              <a:extLst>
                <a:ext uri="{FF2B5EF4-FFF2-40B4-BE49-F238E27FC236}">
                  <a16:creationId xmlns:a16="http://schemas.microsoft.com/office/drawing/2014/main" id="{24CF4870-77EE-4073-A281-C93022A957AD}"/>
                </a:ext>
              </a:extLst>
            </p:cNvPr>
            <p:cNvSpPr txBox="1"/>
            <p:nvPr/>
          </p:nvSpPr>
          <p:spPr bwMode="gray">
            <a:xfrm>
              <a:off x="9783552" y="5076798"/>
              <a:ext cx="2010883" cy="646331"/>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Patient experience for biosimilars is comparable to reference products</a:t>
              </a:r>
            </a:p>
          </p:txBody>
        </p:sp>
        <p:pic>
          <p:nvPicPr>
            <p:cNvPr id="42" name="Picture 41" descr="Icon&#10;&#10;Description automatically generated">
              <a:extLst>
                <a:ext uri="{FF2B5EF4-FFF2-40B4-BE49-F238E27FC236}">
                  <a16:creationId xmlns:a16="http://schemas.microsoft.com/office/drawing/2014/main" id="{EF29F001-EBEC-42AB-B134-67D136D19992}"/>
                </a:ext>
              </a:extLst>
            </p:cNvPr>
            <p:cNvPicPr>
              <a:picLocks noChangeAspect="1"/>
            </p:cNvPicPr>
            <p:nvPr/>
          </p:nvPicPr>
          <p:blipFill>
            <a:blip r:embed="rId6"/>
            <a:stretch>
              <a:fillRect/>
            </a:stretch>
          </p:blipFill>
          <p:spPr>
            <a:xfrm>
              <a:off x="9783552" y="4508363"/>
              <a:ext cx="491067" cy="457200"/>
            </a:xfrm>
            <a:prstGeom prst="rect">
              <a:avLst/>
            </a:prstGeom>
          </p:spPr>
        </p:pic>
      </p:grpSp>
      <p:grpSp>
        <p:nvGrpSpPr>
          <p:cNvPr id="5" name="Group 4">
            <a:extLst>
              <a:ext uri="{FF2B5EF4-FFF2-40B4-BE49-F238E27FC236}">
                <a16:creationId xmlns:a16="http://schemas.microsoft.com/office/drawing/2014/main" id="{EEECBCC1-43E3-420C-A689-AF0D682924A0}"/>
              </a:ext>
            </a:extLst>
          </p:cNvPr>
          <p:cNvGrpSpPr/>
          <p:nvPr/>
        </p:nvGrpSpPr>
        <p:grpSpPr>
          <a:xfrm>
            <a:off x="6436280" y="4508363"/>
            <a:ext cx="2192311" cy="1214766"/>
            <a:chOff x="7058113" y="4508363"/>
            <a:chExt cx="2192311" cy="1214766"/>
          </a:xfrm>
        </p:grpSpPr>
        <p:sp>
          <p:nvSpPr>
            <p:cNvPr id="38" name="TextBox 37">
              <a:extLst>
                <a:ext uri="{FF2B5EF4-FFF2-40B4-BE49-F238E27FC236}">
                  <a16:creationId xmlns:a16="http://schemas.microsoft.com/office/drawing/2014/main" id="{27F45506-53D3-4C9C-A735-4D85B19364C0}"/>
                </a:ext>
              </a:extLst>
            </p:cNvPr>
            <p:cNvSpPr txBox="1"/>
            <p:nvPr/>
          </p:nvSpPr>
          <p:spPr bwMode="gray">
            <a:xfrm>
              <a:off x="7058113" y="5076798"/>
              <a:ext cx="2192311" cy="646331"/>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Biosimilar pricing and rebate terms are preferable to reference products</a:t>
              </a:r>
            </a:p>
          </p:txBody>
        </p:sp>
        <p:pic>
          <p:nvPicPr>
            <p:cNvPr id="43" name="Picture 42" descr="Icon&#10;&#10;Description automatically generated">
              <a:extLst>
                <a:ext uri="{FF2B5EF4-FFF2-40B4-BE49-F238E27FC236}">
                  <a16:creationId xmlns:a16="http://schemas.microsoft.com/office/drawing/2014/main" id="{E3023ED6-49E8-4D15-A4DE-D4695854DF16}"/>
                </a:ext>
              </a:extLst>
            </p:cNvPr>
            <p:cNvPicPr>
              <a:picLocks noChangeAspect="1"/>
            </p:cNvPicPr>
            <p:nvPr/>
          </p:nvPicPr>
          <p:blipFill>
            <a:blip r:embed="rId7"/>
            <a:stretch>
              <a:fillRect/>
            </a:stretch>
          </p:blipFill>
          <p:spPr>
            <a:xfrm>
              <a:off x="7058114" y="4508363"/>
              <a:ext cx="496957" cy="457200"/>
            </a:xfrm>
            <a:prstGeom prst="rect">
              <a:avLst/>
            </a:prstGeom>
          </p:spPr>
        </p:pic>
      </p:grpSp>
    </p:spTree>
    <p:extLst>
      <p:ext uri="{BB962C8B-B14F-4D97-AF65-F5344CB8AC3E}">
        <p14:creationId xmlns:p14="http://schemas.microsoft.com/office/powerpoint/2010/main" val="205666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0693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52F6515-C570-49D0-8F73-B51D359D97DF}"/>
              </a:ext>
            </a:extLst>
          </p:cNvPr>
          <p:cNvSpPr>
            <a:spLocks noGrp="1"/>
          </p:cNvSpPr>
          <p:nvPr>
            <p:ph type="body" sz="quarter" idx="27"/>
          </p:nvPr>
        </p:nvSpPr>
        <p:spPr>
          <a:xfrm>
            <a:off x="1231665" y="1868648"/>
            <a:ext cx="9728671" cy="3617401"/>
          </a:xfrm>
        </p:spPr>
        <p:txBody>
          <a:bodyPr/>
          <a:lstStyle/>
          <a:p>
            <a:pPr>
              <a:spcBef>
                <a:spcPts val="800"/>
              </a:spcBef>
            </a:pPr>
            <a:r>
              <a:rPr lang="en-US" dirty="0">
                <a:solidFill>
                  <a:schemeClr val="tx2"/>
                </a:solidFill>
              </a:rPr>
              <a:t>Thank you for your interest in Advisory Board research.</a:t>
            </a:r>
          </a:p>
          <a:p>
            <a:pPr>
              <a:spcBef>
                <a:spcPts val="800"/>
              </a:spcBef>
            </a:pPr>
            <a:r>
              <a:rPr lang="en-US" sz="2600" dirty="0">
                <a:solidFill>
                  <a:schemeClr val="tx2"/>
                </a:solidFill>
              </a:rPr>
              <a:t>This is a preview of our research, which is helping health care leaders at </a:t>
            </a:r>
            <a:br>
              <a:rPr lang="en-US" sz="2600" dirty="0">
                <a:solidFill>
                  <a:schemeClr val="tx2"/>
                </a:solidFill>
              </a:rPr>
            </a:br>
            <a:r>
              <a:rPr lang="en-US" sz="2600" dirty="0">
                <a:solidFill>
                  <a:schemeClr val="tx2"/>
                </a:solidFill>
              </a:rPr>
              <a:t>4,500+ organizations work smarter and faster. We tell you what you need to know about industry developments and help advance your critical performance objectives by providing strategic guidance, data analytics and proven implementation tools. </a:t>
            </a:r>
          </a:p>
          <a:p>
            <a:endParaRPr lang="en-US" dirty="0"/>
          </a:p>
        </p:txBody>
      </p:sp>
      <p:sp>
        <p:nvSpPr>
          <p:cNvPr id="3" name="Text Placeholder 2">
            <a:extLst>
              <a:ext uri="{FF2B5EF4-FFF2-40B4-BE49-F238E27FC236}">
                <a16:creationId xmlns:a16="http://schemas.microsoft.com/office/drawing/2014/main" id="{DB59B342-669F-4E7F-A2D0-9608556B5CC2}"/>
              </a:ext>
            </a:extLst>
          </p:cNvPr>
          <p:cNvSpPr>
            <a:spLocks noGrp="1"/>
          </p:cNvSpPr>
          <p:nvPr>
            <p:ph type="body" sz="quarter" idx="28"/>
          </p:nvPr>
        </p:nvSpPr>
        <p:spPr/>
        <p:txBody>
          <a:bodyPr/>
          <a:lstStyle/>
          <a:p>
            <a:endParaRPr lang="en-US"/>
          </a:p>
        </p:txBody>
      </p:sp>
      <p:sp>
        <p:nvSpPr>
          <p:cNvPr id="4" name="Text Placeholder 3">
            <a:extLst>
              <a:ext uri="{FF2B5EF4-FFF2-40B4-BE49-F238E27FC236}">
                <a16:creationId xmlns:a16="http://schemas.microsoft.com/office/drawing/2014/main" id="{091ECFAF-B329-44CE-AD2D-28FB557204E5}"/>
              </a:ext>
            </a:extLst>
          </p:cNvPr>
          <p:cNvSpPr>
            <a:spLocks noGrp="1"/>
          </p:cNvSpPr>
          <p:nvPr>
            <p:ph type="body" sz="quarter" idx="30"/>
          </p:nvPr>
        </p:nvSpPr>
        <p:spPr/>
        <p:txBody>
          <a:bodyPr/>
          <a:lstStyle/>
          <a:p>
            <a:endParaRPr lang="en-US"/>
          </a:p>
        </p:txBody>
      </p:sp>
      <p:grpSp>
        <p:nvGrpSpPr>
          <p:cNvPr id="6" name="Group 5">
            <a:extLst>
              <a:ext uri="{FF2B5EF4-FFF2-40B4-BE49-F238E27FC236}">
                <a16:creationId xmlns:a16="http://schemas.microsoft.com/office/drawing/2014/main" id="{F0346E43-4BC0-4E29-B564-0226873E7650}"/>
              </a:ext>
            </a:extLst>
          </p:cNvPr>
          <p:cNvGrpSpPr/>
          <p:nvPr/>
        </p:nvGrpSpPr>
        <p:grpSpPr>
          <a:xfrm>
            <a:off x="1231664" y="5062163"/>
            <a:ext cx="6197082" cy="281103"/>
            <a:chOff x="998561" y="8587071"/>
            <a:chExt cx="6197082" cy="281103"/>
          </a:xfrm>
        </p:grpSpPr>
        <p:sp>
          <p:nvSpPr>
            <p:cNvPr id="7" name="Parallelogram 6">
              <a:extLst>
                <a:ext uri="{FF2B5EF4-FFF2-40B4-BE49-F238E27FC236}">
                  <a16:creationId xmlns:a16="http://schemas.microsoft.com/office/drawing/2014/main" id="{DFC703D1-6267-4120-9F43-416712FD1BB6}"/>
                </a:ext>
              </a:extLst>
            </p:cNvPr>
            <p:cNvSpPr/>
            <p:nvPr/>
          </p:nvSpPr>
          <p:spPr bwMode="gray">
            <a:xfrm flipH="1">
              <a:off x="998561" y="8597139"/>
              <a:ext cx="219297" cy="153888"/>
            </a:xfrm>
            <a:prstGeom prst="parallelogram">
              <a:avLst>
                <a:gd name="adj" fmla="val 73331"/>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8" name="Text Placeholder">
              <a:extLst>
                <a:ext uri="{FF2B5EF4-FFF2-40B4-BE49-F238E27FC236}">
                  <a16:creationId xmlns:a16="http://schemas.microsoft.com/office/drawing/2014/main" id="{00A0A65D-551A-4732-BFCC-CB6E35D9B974}"/>
                </a:ext>
              </a:extLst>
            </p:cNvPr>
            <p:cNvSpPr txBox="1">
              <a:spLocks/>
            </p:cNvSpPr>
            <p:nvPr/>
          </p:nvSpPr>
          <p:spPr bwMode="gray">
            <a:xfrm>
              <a:off x="1316073" y="8587071"/>
              <a:ext cx="5879570" cy="281103"/>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10000"/>
                </a:lnSpc>
                <a:spcBef>
                  <a:spcPts val="800"/>
                </a:spcBef>
                <a:buNone/>
              </a:pPr>
              <a:r>
                <a:rPr lang="en-US" sz="1800" b="1" dirty="0">
                  <a:solidFill>
                    <a:schemeClr val="bg1"/>
                  </a:solidFill>
                </a:rPr>
                <a:t>Visit us </a:t>
              </a:r>
              <a:r>
                <a:rPr lang="en-US" sz="1800" dirty="0">
                  <a:solidFill>
                    <a:schemeClr val="bg1"/>
                  </a:solidFill>
                </a:rPr>
                <a:t>at advisory.com/memberships to learn more. </a:t>
              </a:r>
            </a:p>
          </p:txBody>
        </p:sp>
      </p:grpSp>
    </p:spTree>
    <p:extLst>
      <p:ext uri="{BB962C8B-B14F-4D97-AF65-F5344CB8AC3E}">
        <p14:creationId xmlns:p14="http://schemas.microsoft.com/office/powerpoint/2010/main" val="2679096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35550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818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72992CE-2EC8-45AF-9C2D-624148DB7EB8}"/>
              </a:ext>
            </a:extLst>
          </p:cNvPr>
          <p:cNvSpPr>
            <a:spLocks noGrp="1"/>
          </p:cNvSpPr>
          <p:nvPr>
            <p:ph type="body" sz="quarter" idx="19"/>
          </p:nvPr>
        </p:nvSpPr>
        <p:spPr>
          <a:xfrm>
            <a:off x="2708217" y="3804911"/>
            <a:ext cx="7958141" cy="683264"/>
          </a:xfrm>
        </p:spPr>
        <p:txBody>
          <a:bodyPr/>
          <a:lstStyle/>
          <a:p>
            <a:r>
              <a:rPr lang="en-US" dirty="0"/>
              <a:t>Service line outlook</a:t>
            </a:r>
          </a:p>
        </p:txBody>
      </p:sp>
      <p:sp>
        <p:nvSpPr>
          <p:cNvPr id="9" name="Text Placeholder 8">
            <a:extLst>
              <a:ext uri="{FF2B5EF4-FFF2-40B4-BE49-F238E27FC236}">
                <a16:creationId xmlns:a16="http://schemas.microsoft.com/office/drawing/2014/main" id="{9A0846D5-7406-4513-A9FB-E4AD3DE1AE75}"/>
              </a:ext>
            </a:extLst>
          </p:cNvPr>
          <p:cNvSpPr>
            <a:spLocks noGrp="1"/>
          </p:cNvSpPr>
          <p:nvPr>
            <p:ph type="body" sz="quarter" idx="20"/>
          </p:nvPr>
        </p:nvSpPr>
        <p:spPr/>
        <p:txBody>
          <a:bodyPr/>
          <a:lstStyle/>
          <a:p>
            <a:r>
              <a:rPr lang="en-US" dirty="0"/>
              <a:t>01</a:t>
            </a:r>
          </a:p>
        </p:txBody>
      </p:sp>
    </p:spTree>
    <p:extLst>
      <p:ext uri="{BB962C8B-B14F-4D97-AF65-F5344CB8AC3E}">
        <p14:creationId xmlns:p14="http://schemas.microsoft.com/office/powerpoint/2010/main" val="1012624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Chart 39">
            <a:extLst>
              <a:ext uri="{FF2B5EF4-FFF2-40B4-BE49-F238E27FC236}">
                <a16:creationId xmlns:a16="http://schemas.microsoft.com/office/drawing/2014/main" id="{A324FE5E-E072-4ADB-8DA2-E7A1EBBCF2D2}"/>
              </a:ext>
            </a:extLst>
          </p:cNvPr>
          <p:cNvGraphicFramePr/>
          <p:nvPr>
            <p:extLst>
              <p:ext uri="{D42A27DB-BD31-4B8C-83A1-F6EECF244321}">
                <p14:modId xmlns:p14="http://schemas.microsoft.com/office/powerpoint/2010/main" val="1998163783"/>
              </p:ext>
            </p:extLst>
          </p:nvPr>
        </p:nvGraphicFramePr>
        <p:xfrm>
          <a:off x="447315" y="2058554"/>
          <a:ext cx="10966799" cy="3670123"/>
        </p:xfrm>
        <a:graphic>
          <a:graphicData uri="http://schemas.openxmlformats.org/drawingml/2006/chart">
            <c:chart xmlns:c="http://schemas.openxmlformats.org/drawingml/2006/chart" xmlns:r="http://schemas.openxmlformats.org/officeDocument/2006/relationships" r:id="rId3"/>
          </a:graphicData>
        </a:graphic>
      </p:graphicFrame>
      <p:sp>
        <p:nvSpPr>
          <p:cNvPr id="83" name="TextBox 1">
            <a:extLst>
              <a:ext uri="{FF2B5EF4-FFF2-40B4-BE49-F238E27FC236}">
                <a16:creationId xmlns:a16="http://schemas.microsoft.com/office/drawing/2014/main" id="{6A243ACE-E7B4-4D39-BE6F-D7BD5878B5F5}"/>
              </a:ext>
            </a:extLst>
          </p:cNvPr>
          <p:cNvSpPr txBox="1"/>
          <p:nvPr/>
        </p:nvSpPr>
        <p:spPr bwMode="gray">
          <a:xfrm>
            <a:off x="7911892" y="4930654"/>
            <a:ext cx="1118353" cy="153888"/>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Gynecologic</a:t>
            </a:r>
          </a:p>
        </p:txBody>
      </p:sp>
      <p:sp>
        <p:nvSpPr>
          <p:cNvPr id="84" name="TextBox 1">
            <a:extLst>
              <a:ext uri="{FF2B5EF4-FFF2-40B4-BE49-F238E27FC236}">
                <a16:creationId xmlns:a16="http://schemas.microsoft.com/office/drawing/2014/main" id="{6A243ACE-E7B4-4D39-BE6F-D7BD5878B5F5}"/>
              </a:ext>
            </a:extLst>
          </p:cNvPr>
          <p:cNvSpPr txBox="1"/>
          <p:nvPr/>
        </p:nvSpPr>
        <p:spPr bwMode="gray">
          <a:xfrm>
            <a:off x="7004836" y="4930654"/>
            <a:ext cx="1118353" cy="153888"/>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Breast</a:t>
            </a:r>
          </a:p>
        </p:txBody>
      </p:sp>
      <p:sp>
        <p:nvSpPr>
          <p:cNvPr id="87" name="TextBox 1">
            <a:extLst>
              <a:ext uri="{FF2B5EF4-FFF2-40B4-BE49-F238E27FC236}">
                <a16:creationId xmlns:a16="http://schemas.microsoft.com/office/drawing/2014/main" id="{525244F0-D779-4511-9BEE-F18106DAE9C9}"/>
              </a:ext>
            </a:extLst>
          </p:cNvPr>
          <p:cNvSpPr txBox="1"/>
          <p:nvPr/>
        </p:nvSpPr>
        <p:spPr bwMode="gray">
          <a:xfrm>
            <a:off x="4330255" y="4932180"/>
            <a:ext cx="817050" cy="317449"/>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Melanomas of the skin</a:t>
            </a:r>
          </a:p>
        </p:txBody>
      </p:sp>
      <p:sp>
        <p:nvSpPr>
          <p:cNvPr id="89" name="TextBox 1">
            <a:extLst>
              <a:ext uri="{FF2B5EF4-FFF2-40B4-BE49-F238E27FC236}">
                <a16:creationId xmlns:a16="http://schemas.microsoft.com/office/drawing/2014/main" id="{5A61C308-069E-4EDD-A320-47F3CD59368A}"/>
              </a:ext>
            </a:extLst>
          </p:cNvPr>
          <p:cNvSpPr txBox="1"/>
          <p:nvPr/>
        </p:nvSpPr>
        <p:spPr bwMode="gray">
          <a:xfrm>
            <a:off x="6197971" y="4929559"/>
            <a:ext cx="806865" cy="461665"/>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Brain and other nervous system</a:t>
            </a:r>
          </a:p>
        </p:txBody>
      </p:sp>
      <p:sp>
        <p:nvSpPr>
          <p:cNvPr id="15" name="Text Placeholder 14">
            <a:extLst>
              <a:ext uri="{FF2B5EF4-FFF2-40B4-BE49-F238E27FC236}">
                <a16:creationId xmlns:a16="http://schemas.microsoft.com/office/drawing/2014/main" id="{5557D511-D4DA-4E68-8D46-54D0B9D10411}"/>
              </a:ext>
            </a:extLst>
          </p:cNvPr>
          <p:cNvSpPr>
            <a:spLocks noGrp="1"/>
          </p:cNvSpPr>
          <p:nvPr>
            <p:ph type="body" sz="quarter" idx="28"/>
          </p:nvPr>
        </p:nvSpPr>
        <p:spPr>
          <a:xfrm>
            <a:off x="612773" y="5926676"/>
            <a:ext cx="3657600" cy="241092"/>
          </a:xfrm>
        </p:spPr>
        <p:txBody>
          <a:bodyPr/>
          <a:lstStyle/>
          <a:p>
            <a:r>
              <a:rPr lang="en-US" dirty="0"/>
              <a:t>Estimates are based on the CDC USCS database.</a:t>
            </a:r>
          </a:p>
          <a:p>
            <a:r>
              <a:rPr lang="en-US" dirty="0"/>
              <a:t>Includes Kaposi Sarcoma and mesothelioma.</a:t>
            </a:r>
          </a:p>
        </p:txBody>
      </p:sp>
      <p:sp>
        <p:nvSpPr>
          <p:cNvPr id="14" name="Text Placeholder 13">
            <a:extLst>
              <a:ext uri="{FF2B5EF4-FFF2-40B4-BE49-F238E27FC236}">
                <a16:creationId xmlns:a16="http://schemas.microsoft.com/office/drawing/2014/main" id="{0CF1B97C-1104-45BC-BAE8-8417A5799DA0}"/>
              </a:ext>
            </a:extLst>
          </p:cNvPr>
          <p:cNvSpPr>
            <a:spLocks noGrp="1"/>
          </p:cNvSpPr>
          <p:nvPr>
            <p:ph type="body" sz="quarter" idx="27"/>
          </p:nvPr>
        </p:nvSpPr>
        <p:spPr>
          <a:xfrm>
            <a:off x="9347200" y="6060046"/>
            <a:ext cx="2229230" cy="107722"/>
          </a:xfrm>
        </p:spPr>
        <p:txBody>
          <a:bodyPr/>
          <a:lstStyle/>
          <a:p>
            <a:r>
              <a:rPr lang="en-US" dirty="0"/>
              <a:t>Source: Advisory Board's Cancer Incidence Estimator.</a:t>
            </a:r>
          </a:p>
        </p:txBody>
      </p:sp>
      <p:sp>
        <p:nvSpPr>
          <p:cNvPr id="13" name="Title 12">
            <a:extLst>
              <a:ext uri="{FF2B5EF4-FFF2-40B4-BE49-F238E27FC236}">
                <a16:creationId xmlns:a16="http://schemas.microsoft.com/office/drawing/2014/main" id="{3AE334DD-71A8-41BE-B76E-3A0F7508B816}"/>
              </a:ext>
            </a:extLst>
          </p:cNvPr>
          <p:cNvSpPr>
            <a:spLocks noGrp="1"/>
          </p:cNvSpPr>
          <p:nvPr>
            <p:ph type="title"/>
          </p:nvPr>
        </p:nvSpPr>
        <p:spPr>
          <a:xfrm>
            <a:off x="612774" y="588771"/>
            <a:ext cx="10972801" cy="569387"/>
          </a:xfrm>
        </p:spPr>
        <p:txBody>
          <a:bodyPr/>
          <a:lstStyle/>
          <a:p>
            <a:r>
              <a:rPr lang="en-US" sz="4000" dirty="0"/>
              <a:t>Number of new cases expected to rise for all cancers</a:t>
            </a:r>
          </a:p>
        </p:txBody>
      </p:sp>
      <p:sp>
        <p:nvSpPr>
          <p:cNvPr id="68" name="Rectangle 67">
            <a:extLst>
              <a:ext uri="{FF2B5EF4-FFF2-40B4-BE49-F238E27FC236}">
                <a16:creationId xmlns:a16="http://schemas.microsoft.com/office/drawing/2014/main" id="{3BAC3CE4-4B95-4FD7-B705-493284963B21}"/>
              </a:ext>
            </a:extLst>
          </p:cNvPr>
          <p:cNvSpPr/>
          <p:nvPr/>
        </p:nvSpPr>
        <p:spPr bwMode="gray">
          <a:xfrm>
            <a:off x="5680091" y="4932180"/>
            <a:ext cx="221810" cy="206107"/>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a:extLst>
              <a:ext uri="{FF2B5EF4-FFF2-40B4-BE49-F238E27FC236}">
                <a16:creationId xmlns:a16="http://schemas.microsoft.com/office/drawing/2014/main" id="{9EFCDC91-C01D-441B-974C-E50C9B999DDF}"/>
              </a:ext>
            </a:extLst>
          </p:cNvPr>
          <p:cNvGrpSpPr/>
          <p:nvPr/>
        </p:nvGrpSpPr>
        <p:grpSpPr>
          <a:xfrm>
            <a:off x="4330255" y="5558004"/>
            <a:ext cx="3188567" cy="461665"/>
            <a:chOff x="6610577" y="5373374"/>
            <a:chExt cx="2764264" cy="571555"/>
          </a:xfrm>
        </p:grpSpPr>
        <p:sp>
          <p:nvSpPr>
            <p:cNvPr id="78" name="TextBox 77">
              <a:extLst>
                <a:ext uri="{FF2B5EF4-FFF2-40B4-BE49-F238E27FC236}">
                  <a16:creationId xmlns:a16="http://schemas.microsoft.com/office/drawing/2014/main" id="{3AE631B0-96FC-40A8-AF55-B2426CDCE85D}"/>
                </a:ext>
              </a:extLst>
            </p:cNvPr>
            <p:cNvSpPr txBox="1"/>
            <p:nvPr/>
          </p:nvSpPr>
          <p:spPr bwMode="gray">
            <a:xfrm>
              <a:off x="6610577" y="5373374"/>
              <a:ext cx="867221" cy="571555"/>
            </a:xfrm>
            <a:prstGeom prst="rect">
              <a:avLst/>
            </a:prstGeom>
            <a:noFill/>
          </p:spPr>
          <p:txBody>
            <a:bodyPr wrap="square" lIns="0" tIns="0" rIns="0" bIns="0" rtlCol="0">
              <a:spAutoFit/>
            </a:bodyPr>
            <a:lstStyle/>
            <a:p>
              <a:pPr>
                <a:spcBef>
                  <a:spcPts val="714"/>
                </a:spcBef>
              </a:pPr>
              <a:r>
                <a:rPr lang="en-US" sz="3000" dirty="0">
                  <a:solidFill>
                    <a:schemeClr val="accent6"/>
                  </a:solidFill>
                  <a:latin typeface="+mj-lt"/>
                </a:rPr>
                <a:t>10%</a:t>
              </a:r>
            </a:p>
          </p:txBody>
        </p:sp>
        <p:sp>
          <p:nvSpPr>
            <p:cNvPr id="79" name="TextBox 78">
              <a:extLst>
                <a:ext uri="{FF2B5EF4-FFF2-40B4-BE49-F238E27FC236}">
                  <a16:creationId xmlns:a16="http://schemas.microsoft.com/office/drawing/2014/main" id="{BFEE7193-0B75-4C7F-8363-617664F4A1D7}"/>
                </a:ext>
              </a:extLst>
            </p:cNvPr>
            <p:cNvSpPr txBox="1"/>
            <p:nvPr/>
          </p:nvSpPr>
          <p:spPr bwMode="gray">
            <a:xfrm>
              <a:off x="7370471" y="5555338"/>
              <a:ext cx="2004370" cy="285777"/>
            </a:xfrm>
            <a:prstGeom prst="rect">
              <a:avLst/>
            </a:prstGeom>
            <a:noFill/>
          </p:spPr>
          <p:txBody>
            <a:bodyPr wrap="square" lIns="0" tIns="0" rIns="0" bIns="0" rtlCol="0">
              <a:spAutoFit/>
            </a:bodyPr>
            <a:lstStyle/>
            <a:p>
              <a:pPr>
                <a:spcBef>
                  <a:spcPts val="714"/>
                </a:spcBef>
              </a:pPr>
              <a:r>
                <a:rPr lang="en-US" sz="1500" dirty="0"/>
                <a:t>Combined five-year growth</a:t>
              </a:r>
            </a:p>
          </p:txBody>
        </p:sp>
      </p:grpSp>
      <p:sp>
        <p:nvSpPr>
          <p:cNvPr id="41" name="TextBox 40">
            <a:extLst>
              <a:ext uri="{FF2B5EF4-FFF2-40B4-BE49-F238E27FC236}">
                <a16:creationId xmlns:a16="http://schemas.microsoft.com/office/drawing/2014/main" id="{E9686789-E71C-4638-8000-C83B11861356}"/>
              </a:ext>
            </a:extLst>
          </p:cNvPr>
          <p:cNvSpPr txBox="1"/>
          <p:nvPr/>
        </p:nvSpPr>
        <p:spPr bwMode="gray">
          <a:xfrm>
            <a:off x="618776" y="1406623"/>
            <a:ext cx="6267524" cy="246221"/>
          </a:xfrm>
          <a:prstGeom prst="rect">
            <a:avLst/>
          </a:prstGeom>
          <a:noFill/>
        </p:spPr>
        <p:txBody>
          <a:bodyPr wrap="square" lIns="0" tIns="0" rIns="0" bIns="0" rtlCol="0">
            <a:spAutoFit/>
          </a:bodyPr>
          <a:lstStyle/>
          <a:p>
            <a:r>
              <a:rPr lang="en-US" sz="1600" b="1" dirty="0"/>
              <a:t>Cancer incidence five-year growth projections, by tumor site</a:t>
            </a:r>
          </a:p>
        </p:txBody>
      </p:sp>
      <p:sp>
        <p:nvSpPr>
          <p:cNvPr id="42" name="TextBox 41">
            <a:extLst>
              <a:ext uri="{FF2B5EF4-FFF2-40B4-BE49-F238E27FC236}">
                <a16:creationId xmlns:a16="http://schemas.microsoft.com/office/drawing/2014/main" id="{1BD72CED-6470-4AEC-9C37-305B33766A6C}"/>
              </a:ext>
            </a:extLst>
          </p:cNvPr>
          <p:cNvSpPr txBox="1"/>
          <p:nvPr/>
        </p:nvSpPr>
        <p:spPr bwMode="gray">
          <a:xfrm>
            <a:off x="618776" y="1754156"/>
            <a:ext cx="4769464" cy="230832"/>
          </a:xfrm>
          <a:prstGeom prst="rect">
            <a:avLst/>
          </a:prstGeom>
          <a:noFill/>
        </p:spPr>
        <p:txBody>
          <a:bodyPr wrap="square" lIns="0" tIns="0" rIns="0" bIns="0" rtlCol="0">
            <a:spAutoFit/>
          </a:bodyPr>
          <a:lstStyle/>
          <a:p>
            <a:r>
              <a:rPr lang="en-US" sz="1500" i="1" dirty="0"/>
              <a:t>National estimates</a:t>
            </a:r>
            <a:r>
              <a:rPr lang="en-US" sz="1500" i="1" baseline="30000" dirty="0"/>
              <a:t>1</a:t>
            </a:r>
            <a:r>
              <a:rPr lang="en-US" sz="1500" i="1" dirty="0"/>
              <a:t>, 2019-2024</a:t>
            </a:r>
          </a:p>
        </p:txBody>
      </p:sp>
      <p:sp>
        <p:nvSpPr>
          <p:cNvPr id="88" name="TextBox 1">
            <a:extLst>
              <a:ext uri="{FF2B5EF4-FFF2-40B4-BE49-F238E27FC236}">
                <a16:creationId xmlns:a16="http://schemas.microsoft.com/office/drawing/2014/main" id="{E5BCCA89-01B7-4667-B3E9-2EAC2A86CAB1}"/>
              </a:ext>
            </a:extLst>
          </p:cNvPr>
          <p:cNvSpPr txBox="1"/>
          <p:nvPr/>
        </p:nvSpPr>
        <p:spPr bwMode="gray">
          <a:xfrm>
            <a:off x="5273066" y="4930654"/>
            <a:ext cx="799144" cy="307777"/>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Head and neck</a:t>
            </a:r>
          </a:p>
        </p:txBody>
      </p:sp>
      <p:sp>
        <p:nvSpPr>
          <p:cNvPr id="28" name="TextBox 1">
            <a:extLst>
              <a:ext uri="{FF2B5EF4-FFF2-40B4-BE49-F238E27FC236}">
                <a16:creationId xmlns:a16="http://schemas.microsoft.com/office/drawing/2014/main" id="{DBABEF96-2177-45AE-AD82-1AF81154D6F9}"/>
              </a:ext>
            </a:extLst>
          </p:cNvPr>
          <p:cNvSpPr txBox="1"/>
          <p:nvPr/>
        </p:nvSpPr>
        <p:spPr bwMode="gray">
          <a:xfrm>
            <a:off x="8853374" y="4929430"/>
            <a:ext cx="1118353" cy="153888"/>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Thyroid</a:t>
            </a:r>
          </a:p>
        </p:txBody>
      </p:sp>
      <p:sp>
        <p:nvSpPr>
          <p:cNvPr id="29" name="TextBox 1">
            <a:extLst>
              <a:ext uri="{FF2B5EF4-FFF2-40B4-BE49-F238E27FC236}">
                <a16:creationId xmlns:a16="http://schemas.microsoft.com/office/drawing/2014/main" id="{5467D050-C606-4917-93D8-84DD65FB1324}"/>
              </a:ext>
            </a:extLst>
          </p:cNvPr>
          <p:cNvSpPr txBox="1"/>
          <p:nvPr/>
        </p:nvSpPr>
        <p:spPr bwMode="gray">
          <a:xfrm>
            <a:off x="9784180" y="4928206"/>
            <a:ext cx="1118353" cy="153888"/>
          </a:xfrm>
          <a:prstGeom prst="rect">
            <a:avLst/>
          </a:prstGeom>
        </p:spPr>
        <p:txBody>
          <a:bodyPr vert="horz"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ts val="600"/>
              </a:spcBef>
              <a:buClr>
                <a:schemeClr val="accent6"/>
              </a:buClr>
            </a:pPr>
            <a:r>
              <a:rPr lang="en-US" sz="1000" i="1" dirty="0"/>
              <a:t>Other</a:t>
            </a:r>
            <a:r>
              <a:rPr lang="en-US" sz="1000" i="1" baseline="30000" dirty="0"/>
              <a:t>2</a:t>
            </a:r>
            <a:endParaRPr lang="en-US" sz="1000" i="1" dirty="0"/>
          </a:p>
        </p:txBody>
      </p:sp>
      <p:grpSp>
        <p:nvGrpSpPr>
          <p:cNvPr id="8" name="Group 7">
            <a:extLst>
              <a:ext uri="{FF2B5EF4-FFF2-40B4-BE49-F238E27FC236}">
                <a16:creationId xmlns:a16="http://schemas.microsoft.com/office/drawing/2014/main" id="{6E9A6BBC-21C1-4FA2-82AF-6E0632B056F7}"/>
              </a:ext>
            </a:extLst>
          </p:cNvPr>
          <p:cNvGrpSpPr/>
          <p:nvPr/>
        </p:nvGrpSpPr>
        <p:grpSpPr>
          <a:xfrm>
            <a:off x="611367" y="5320982"/>
            <a:ext cx="10351008" cy="334357"/>
            <a:chOff x="795528" y="5320982"/>
            <a:chExt cx="10049256" cy="311287"/>
          </a:xfrm>
        </p:grpSpPr>
        <p:cxnSp>
          <p:nvCxnSpPr>
            <p:cNvPr id="3" name="Straight Connector 2">
              <a:extLst>
                <a:ext uri="{FF2B5EF4-FFF2-40B4-BE49-F238E27FC236}">
                  <a16:creationId xmlns:a16="http://schemas.microsoft.com/office/drawing/2014/main" id="{46C8FC93-1CE7-409E-8157-D30CFA8E4CFC}"/>
                </a:ext>
              </a:extLst>
            </p:cNvPr>
            <p:cNvCxnSpPr/>
            <p:nvPr/>
          </p:nvCxnSpPr>
          <p:spPr bwMode="gray">
            <a:xfrm>
              <a:off x="795528" y="5462078"/>
              <a:ext cx="10049256" cy="11198"/>
            </a:xfrm>
            <a:prstGeom prst="line">
              <a:avLst/>
            </a:prstGeom>
            <a:ln w="190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0133EEA-E37B-4DF7-8A38-A61CC346C901}"/>
                </a:ext>
              </a:extLst>
            </p:cNvPr>
            <p:cNvCxnSpPr/>
            <p:nvPr/>
          </p:nvCxnSpPr>
          <p:spPr bwMode="gray">
            <a:xfrm flipV="1">
              <a:off x="801997" y="5320982"/>
              <a:ext cx="0" cy="144607"/>
            </a:xfrm>
            <a:prstGeom prst="line">
              <a:avLst/>
            </a:prstGeom>
            <a:ln w="190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787058A-D7D6-4B9C-9812-F8D9E95EBD3F}"/>
                </a:ext>
              </a:extLst>
            </p:cNvPr>
            <p:cNvCxnSpPr/>
            <p:nvPr/>
          </p:nvCxnSpPr>
          <p:spPr bwMode="gray">
            <a:xfrm flipV="1">
              <a:off x="6105144" y="5465345"/>
              <a:ext cx="0" cy="166924"/>
            </a:xfrm>
            <a:prstGeom prst="line">
              <a:avLst/>
            </a:prstGeom>
            <a:ln w="190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2D5B97-F0B1-4624-91F9-87E3410D2DDA}"/>
                </a:ext>
              </a:extLst>
            </p:cNvPr>
            <p:cNvCxnSpPr/>
            <p:nvPr/>
          </p:nvCxnSpPr>
          <p:spPr bwMode="gray">
            <a:xfrm flipV="1">
              <a:off x="10831830" y="5320982"/>
              <a:ext cx="0" cy="144607"/>
            </a:xfrm>
            <a:prstGeom prst="line">
              <a:avLst/>
            </a:prstGeom>
            <a:ln w="190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8461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72992CE-2EC8-45AF-9C2D-624148DB7EB8}"/>
              </a:ext>
            </a:extLst>
          </p:cNvPr>
          <p:cNvSpPr>
            <a:spLocks noGrp="1"/>
          </p:cNvSpPr>
          <p:nvPr>
            <p:ph type="body" sz="quarter" idx="19"/>
          </p:nvPr>
        </p:nvSpPr>
        <p:spPr>
          <a:xfrm>
            <a:off x="2708217" y="3804911"/>
            <a:ext cx="7958141" cy="683264"/>
          </a:xfrm>
        </p:spPr>
        <p:txBody>
          <a:bodyPr/>
          <a:lstStyle/>
          <a:p>
            <a:r>
              <a:rPr lang="en-US" dirty="0"/>
              <a:t>The impact of Covid-19 in 2021</a:t>
            </a:r>
          </a:p>
        </p:txBody>
      </p:sp>
      <p:sp>
        <p:nvSpPr>
          <p:cNvPr id="9" name="Text Placeholder 8">
            <a:extLst>
              <a:ext uri="{FF2B5EF4-FFF2-40B4-BE49-F238E27FC236}">
                <a16:creationId xmlns:a16="http://schemas.microsoft.com/office/drawing/2014/main" id="{9A0846D5-7406-4513-A9FB-E4AD3DE1AE75}"/>
              </a:ext>
            </a:extLst>
          </p:cNvPr>
          <p:cNvSpPr>
            <a:spLocks noGrp="1"/>
          </p:cNvSpPr>
          <p:nvPr>
            <p:ph type="body" sz="quarter" idx="20"/>
          </p:nvPr>
        </p:nvSpPr>
        <p:spPr/>
        <p:txBody>
          <a:bodyPr/>
          <a:lstStyle/>
          <a:p>
            <a:r>
              <a:rPr lang="en-US" dirty="0"/>
              <a:t>02</a:t>
            </a:r>
          </a:p>
        </p:txBody>
      </p:sp>
    </p:spTree>
    <p:extLst>
      <p:ext uri="{BB962C8B-B14F-4D97-AF65-F5344CB8AC3E}">
        <p14:creationId xmlns:p14="http://schemas.microsoft.com/office/powerpoint/2010/main" val="233673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F8A438-E679-4350-86FC-DFE5154DCA9C}"/>
              </a:ext>
            </a:extLst>
          </p:cNvPr>
          <p:cNvSpPr>
            <a:spLocks noGrp="1"/>
          </p:cNvSpPr>
          <p:nvPr>
            <p:ph type="title"/>
          </p:nvPr>
        </p:nvSpPr>
        <p:spPr>
          <a:xfrm>
            <a:off x="612774" y="588771"/>
            <a:ext cx="10972801" cy="540917"/>
          </a:xfrm>
        </p:spPr>
        <p:txBody>
          <a:bodyPr/>
          <a:lstStyle/>
          <a:p>
            <a:r>
              <a:rPr lang="en-US" dirty="0"/>
              <a:t>Covid-19 is changing cancer care demand and delivery</a:t>
            </a:r>
          </a:p>
        </p:txBody>
      </p:sp>
      <p:cxnSp>
        <p:nvCxnSpPr>
          <p:cNvPr id="6" name="Straight Connector 5">
            <a:extLst>
              <a:ext uri="{FF2B5EF4-FFF2-40B4-BE49-F238E27FC236}">
                <a16:creationId xmlns:a16="http://schemas.microsoft.com/office/drawing/2014/main" id="{39FADA96-7309-4E6A-9E8A-661AA06C1D1F}"/>
              </a:ext>
            </a:extLst>
          </p:cNvPr>
          <p:cNvCxnSpPr/>
          <p:nvPr/>
        </p:nvCxnSpPr>
        <p:spPr bwMode="gray">
          <a:xfrm>
            <a:off x="609600" y="1739900"/>
            <a:ext cx="10975975" cy="0"/>
          </a:xfrm>
          <a:prstGeom prst="line">
            <a:avLst/>
          </a:prstGeom>
          <a:ln w="19050">
            <a:solidFill>
              <a:schemeClr val="accent2"/>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C64D9F-A53F-4258-94F1-AA8020482640}"/>
              </a:ext>
            </a:extLst>
          </p:cNvPr>
          <p:cNvSpPr txBox="1"/>
          <p:nvPr/>
        </p:nvSpPr>
        <p:spPr bwMode="gray">
          <a:xfrm>
            <a:off x="4092130" y="1518939"/>
            <a:ext cx="4004055" cy="369332"/>
          </a:xfrm>
          <a:prstGeom prst="rect">
            <a:avLst/>
          </a:prstGeom>
          <a:solidFill>
            <a:schemeClr val="tx2"/>
          </a:solidFill>
          <a:ln>
            <a:noFill/>
          </a:ln>
        </p:spPr>
        <p:txBody>
          <a:bodyPr vert="horz" wrap="square" lIns="0" tIns="0" rIns="0" bIns="0" rtlCol="0">
            <a:spAutoFit/>
          </a:bodyPr>
          <a:lstStyle/>
          <a:p>
            <a:pPr algn="ctr">
              <a:spcBef>
                <a:spcPts val="600"/>
              </a:spcBef>
              <a:buClr>
                <a:schemeClr val="accent6"/>
              </a:buClr>
            </a:pPr>
            <a:r>
              <a:rPr lang="en-US" sz="2400" dirty="0">
                <a:solidFill>
                  <a:schemeClr val="accent3"/>
                </a:solidFill>
              </a:rPr>
              <a:t>Top </a:t>
            </a:r>
            <a:r>
              <a:rPr lang="en-US" sz="2400" dirty="0">
                <a:solidFill>
                  <a:schemeClr val="accent6"/>
                </a:solidFill>
              </a:rPr>
              <a:t>THREE</a:t>
            </a:r>
            <a:r>
              <a:rPr lang="en-US" sz="2400" dirty="0">
                <a:solidFill>
                  <a:schemeClr val="accent3"/>
                </a:solidFill>
              </a:rPr>
              <a:t> impacts</a:t>
            </a:r>
          </a:p>
        </p:txBody>
      </p:sp>
      <p:sp>
        <p:nvSpPr>
          <p:cNvPr id="28" name="TextBox 27">
            <a:extLst>
              <a:ext uri="{FF2B5EF4-FFF2-40B4-BE49-F238E27FC236}">
                <a16:creationId xmlns:a16="http://schemas.microsoft.com/office/drawing/2014/main" id="{4EBD92C5-21FF-4070-A24A-60D2A03EC922}"/>
              </a:ext>
            </a:extLst>
          </p:cNvPr>
          <p:cNvSpPr txBox="1"/>
          <p:nvPr/>
        </p:nvSpPr>
        <p:spPr bwMode="gray">
          <a:xfrm>
            <a:off x="773129" y="4251443"/>
            <a:ext cx="3058642" cy="1692771"/>
          </a:xfrm>
          <a:prstGeom prst="rect">
            <a:avLst/>
          </a:prstGeom>
        </p:spPr>
        <p:txBody>
          <a:bodyPr vert="horz" wrap="square" lIns="0" tIns="0" rIns="0" bIns="0" rtlCol="0">
            <a:spAutoFit/>
          </a:bodyPr>
          <a:lstStyle/>
          <a:p>
            <a:pPr marL="285750" indent="-285750">
              <a:spcBef>
                <a:spcPts val="600"/>
              </a:spcBef>
              <a:buClr>
                <a:schemeClr val="accent6"/>
              </a:buClr>
              <a:buFont typeface="Arial" panose="020B0604020202020204" pitchFamily="34" charset="0"/>
              <a:buChar char="•"/>
            </a:pPr>
            <a:r>
              <a:rPr lang="en-US" sz="1500" dirty="0"/>
              <a:t>Care avoidance and capacity to manage screening backlog will continue to impact downstream utilization</a:t>
            </a:r>
          </a:p>
          <a:p>
            <a:pPr marL="285750" indent="-285750">
              <a:spcBef>
                <a:spcPts val="600"/>
              </a:spcBef>
              <a:buClr>
                <a:schemeClr val="accent6"/>
              </a:buClr>
              <a:buFont typeface="Arial" panose="020B0604020202020204" pitchFamily="34" charset="0"/>
              <a:buChar char="•"/>
            </a:pPr>
            <a:r>
              <a:rPr lang="en-US" sz="1500" dirty="0"/>
              <a:t>Delayed screenings and primary care will likely result in more late-stage cancer diagnoses</a:t>
            </a:r>
          </a:p>
        </p:txBody>
      </p:sp>
      <p:grpSp>
        <p:nvGrpSpPr>
          <p:cNvPr id="8" name="Group 7">
            <a:extLst>
              <a:ext uri="{FF2B5EF4-FFF2-40B4-BE49-F238E27FC236}">
                <a16:creationId xmlns:a16="http://schemas.microsoft.com/office/drawing/2014/main" id="{E8277D5B-4650-4F98-A84C-0925631779F1}"/>
              </a:ext>
            </a:extLst>
          </p:cNvPr>
          <p:cNvGrpSpPr>
            <a:grpSpLocks noChangeAspect="1"/>
          </p:cNvGrpSpPr>
          <p:nvPr/>
        </p:nvGrpSpPr>
        <p:grpSpPr>
          <a:xfrm>
            <a:off x="1294362" y="2148622"/>
            <a:ext cx="1371600" cy="1371600"/>
            <a:chOff x="1017585" y="2445404"/>
            <a:chExt cx="1667583" cy="1667583"/>
          </a:xfrm>
        </p:grpSpPr>
        <p:sp>
          <p:nvSpPr>
            <p:cNvPr id="9" name="Oval 8">
              <a:extLst>
                <a:ext uri="{FF2B5EF4-FFF2-40B4-BE49-F238E27FC236}">
                  <a16:creationId xmlns:a16="http://schemas.microsoft.com/office/drawing/2014/main" id="{74CB60E8-8388-4353-A6C4-7476146AC02A}"/>
                </a:ext>
              </a:extLst>
            </p:cNvPr>
            <p:cNvSpPr/>
            <p:nvPr/>
          </p:nvSpPr>
          <p:spPr bwMode="gray">
            <a:xfrm>
              <a:off x="1017585" y="2445404"/>
              <a:ext cx="1667583" cy="1667583"/>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C43CA1C0-9477-47FD-9F88-5567BBBECE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7500" y="2811852"/>
              <a:ext cx="731520" cy="914400"/>
            </a:xfrm>
            <a:prstGeom prst="rect">
              <a:avLst/>
            </a:prstGeom>
          </p:spPr>
        </p:pic>
      </p:grpSp>
      <p:sp>
        <p:nvSpPr>
          <p:cNvPr id="23" name="TextBox 22">
            <a:extLst>
              <a:ext uri="{FF2B5EF4-FFF2-40B4-BE49-F238E27FC236}">
                <a16:creationId xmlns:a16="http://schemas.microsoft.com/office/drawing/2014/main" id="{FB80CEBF-81C7-4DC9-A76C-E8523836A0F5}"/>
              </a:ext>
            </a:extLst>
          </p:cNvPr>
          <p:cNvSpPr txBox="1"/>
          <p:nvPr/>
        </p:nvSpPr>
        <p:spPr bwMode="gray">
          <a:xfrm>
            <a:off x="736796" y="3690645"/>
            <a:ext cx="2486731" cy="307777"/>
          </a:xfrm>
          <a:prstGeom prst="rect">
            <a:avLst/>
          </a:prstGeom>
        </p:spPr>
        <p:txBody>
          <a:bodyPr vert="horz" wrap="square" lIns="0" tIns="0" rIns="0" bIns="0" rtlCol="0">
            <a:spAutoFit/>
          </a:bodyPr>
          <a:lstStyle/>
          <a:p>
            <a:pPr algn="ctr">
              <a:spcBef>
                <a:spcPts val="600"/>
              </a:spcBef>
              <a:buClr>
                <a:schemeClr val="accent6"/>
              </a:buClr>
            </a:pPr>
            <a:r>
              <a:rPr lang="en-US" sz="2000" b="1" dirty="0"/>
              <a:t>Supply and demand</a:t>
            </a:r>
          </a:p>
        </p:txBody>
      </p:sp>
      <p:grpSp>
        <p:nvGrpSpPr>
          <p:cNvPr id="5" name="Group 4">
            <a:extLst>
              <a:ext uri="{FF2B5EF4-FFF2-40B4-BE49-F238E27FC236}">
                <a16:creationId xmlns:a16="http://schemas.microsoft.com/office/drawing/2014/main" id="{29AE5989-9103-483F-82D0-49E984F55588}"/>
              </a:ext>
            </a:extLst>
          </p:cNvPr>
          <p:cNvGrpSpPr/>
          <p:nvPr/>
        </p:nvGrpSpPr>
        <p:grpSpPr>
          <a:xfrm>
            <a:off x="4951422" y="2148622"/>
            <a:ext cx="1371600" cy="1371600"/>
            <a:chOff x="5547069" y="2148622"/>
            <a:chExt cx="1371600" cy="1371600"/>
          </a:xfrm>
        </p:grpSpPr>
        <p:sp>
          <p:nvSpPr>
            <p:cNvPr id="12" name="Oval 11">
              <a:extLst>
                <a:ext uri="{FF2B5EF4-FFF2-40B4-BE49-F238E27FC236}">
                  <a16:creationId xmlns:a16="http://schemas.microsoft.com/office/drawing/2014/main" id="{282E89D3-6C48-4A2F-A31A-67CFF734B1C1}"/>
                </a:ext>
              </a:extLst>
            </p:cNvPr>
            <p:cNvSpPr/>
            <p:nvPr/>
          </p:nvSpPr>
          <p:spPr bwMode="gray">
            <a:xfrm>
              <a:off x="5547069" y="2148622"/>
              <a:ext cx="1371600" cy="137160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D0910673-1F81-4A99-8CC5-E4040F1F43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9212" y="2533939"/>
              <a:ext cx="827311" cy="589066"/>
            </a:xfrm>
            <a:prstGeom prst="rect">
              <a:avLst/>
            </a:prstGeom>
          </p:spPr>
        </p:pic>
      </p:grpSp>
      <p:sp>
        <p:nvSpPr>
          <p:cNvPr id="24" name="TextBox 23">
            <a:extLst>
              <a:ext uri="{FF2B5EF4-FFF2-40B4-BE49-F238E27FC236}">
                <a16:creationId xmlns:a16="http://schemas.microsoft.com/office/drawing/2014/main" id="{C3B57FED-8820-4ACD-9732-B16D3E94D002}"/>
              </a:ext>
            </a:extLst>
          </p:cNvPr>
          <p:cNvSpPr txBox="1"/>
          <p:nvPr/>
        </p:nvSpPr>
        <p:spPr bwMode="gray">
          <a:xfrm>
            <a:off x="4393857" y="3690645"/>
            <a:ext cx="2486731" cy="307777"/>
          </a:xfrm>
          <a:prstGeom prst="rect">
            <a:avLst/>
          </a:prstGeom>
        </p:spPr>
        <p:txBody>
          <a:bodyPr vert="horz" wrap="square" lIns="0" tIns="0" rIns="0" bIns="0" rtlCol="0">
            <a:spAutoFit/>
          </a:bodyPr>
          <a:lstStyle/>
          <a:p>
            <a:pPr algn="ctr">
              <a:spcBef>
                <a:spcPts val="600"/>
              </a:spcBef>
              <a:buClr>
                <a:schemeClr val="accent6"/>
              </a:buClr>
            </a:pPr>
            <a:r>
              <a:rPr lang="en-US" sz="2000" b="1" dirty="0"/>
              <a:t>Site-of-care shift</a:t>
            </a:r>
          </a:p>
        </p:txBody>
      </p:sp>
      <p:sp>
        <p:nvSpPr>
          <p:cNvPr id="29" name="TextBox 28">
            <a:extLst>
              <a:ext uri="{FF2B5EF4-FFF2-40B4-BE49-F238E27FC236}">
                <a16:creationId xmlns:a16="http://schemas.microsoft.com/office/drawing/2014/main" id="{1DA8E680-CB0C-49AD-A8F4-AA8E182EA52A}"/>
              </a:ext>
            </a:extLst>
          </p:cNvPr>
          <p:cNvSpPr txBox="1"/>
          <p:nvPr/>
        </p:nvSpPr>
        <p:spPr bwMode="gray">
          <a:xfrm>
            <a:off x="4645439" y="4251443"/>
            <a:ext cx="3290246" cy="1923604"/>
          </a:xfrm>
          <a:prstGeom prst="rect">
            <a:avLst/>
          </a:prstGeom>
        </p:spPr>
        <p:txBody>
          <a:bodyPr vert="horz" wrap="square" lIns="0" tIns="0" rIns="0" bIns="0" rtlCol="0">
            <a:spAutoFit/>
          </a:bodyPr>
          <a:lstStyle/>
          <a:p>
            <a:pPr marL="285750" indent="-285750">
              <a:spcBef>
                <a:spcPts val="600"/>
              </a:spcBef>
              <a:buClr>
                <a:schemeClr val="accent6"/>
              </a:buClr>
              <a:buFont typeface="Arial" panose="020B0604020202020204" pitchFamily="34" charset="0"/>
              <a:buChar char="•"/>
            </a:pPr>
            <a:r>
              <a:rPr lang="en-US" sz="1500" dirty="0"/>
              <a:t>Payers are using growing patient desires for safety and convenience to justify continued patient steerage from HOPDs to freestanding sites and private practices </a:t>
            </a:r>
          </a:p>
          <a:p>
            <a:pPr marL="285750" indent="-285750">
              <a:spcBef>
                <a:spcPts val="600"/>
              </a:spcBef>
              <a:buClr>
                <a:schemeClr val="accent6"/>
              </a:buClr>
              <a:buFont typeface="Arial" panose="020B0604020202020204" pitchFamily="34" charset="0"/>
              <a:buChar char="•"/>
            </a:pPr>
            <a:r>
              <a:rPr lang="en-US" sz="1500" dirty="0"/>
              <a:t>Pandemic boosted patient, provider, and payer interest </a:t>
            </a:r>
            <a:br>
              <a:rPr lang="en-US" sz="1500" dirty="0"/>
            </a:br>
            <a:r>
              <a:rPr lang="en-US" sz="1500" dirty="0"/>
              <a:t>in home infusion</a:t>
            </a:r>
          </a:p>
        </p:txBody>
      </p:sp>
      <p:grpSp>
        <p:nvGrpSpPr>
          <p:cNvPr id="3" name="Group 2">
            <a:extLst>
              <a:ext uri="{FF2B5EF4-FFF2-40B4-BE49-F238E27FC236}">
                <a16:creationId xmlns:a16="http://schemas.microsoft.com/office/drawing/2014/main" id="{6A54B9D1-1B16-4EEC-8817-FE0C0C70A23D}"/>
              </a:ext>
            </a:extLst>
          </p:cNvPr>
          <p:cNvGrpSpPr/>
          <p:nvPr/>
        </p:nvGrpSpPr>
        <p:grpSpPr>
          <a:xfrm>
            <a:off x="8865547" y="2148622"/>
            <a:ext cx="1371600" cy="1371600"/>
            <a:chOff x="9470576" y="2148622"/>
            <a:chExt cx="1371600" cy="1371600"/>
          </a:xfrm>
        </p:grpSpPr>
        <p:sp>
          <p:nvSpPr>
            <p:cNvPr id="18" name="Oval 17">
              <a:extLst>
                <a:ext uri="{FF2B5EF4-FFF2-40B4-BE49-F238E27FC236}">
                  <a16:creationId xmlns:a16="http://schemas.microsoft.com/office/drawing/2014/main" id="{22B32E1C-AE12-46CE-9F3A-D54F78BA2FF1}"/>
                </a:ext>
              </a:extLst>
            </p:cNvPr>
            <p:cNvSpPr/>
            <p:nvPr/>
          </p:nvSpPr>
          <p:spPr bwMode="gray">
            <a:xfrm>
              <a:off x="9470576" y="2148622"/>
              <a:ext cx="1371600" cy="137160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A2210261-FB4B-4D52-AA31-2450E44858E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84671" y="2533581"/>
              <a:ext cx="743411" cy="601681"/>
            </a:xfrm>
            <a:prstGeom prst="rect">
              <a:avLst/>
            </a:prstGeom>
          </p:spPr>
        </p:pic>
      </p:grpSp>
      <p:sp>
        <p:nvSpPr>
          <p:cNvPr id="27" name="TextBox 26">
            <a:extLst>
              <a:ext uri="{FF2B5EF4-FFF2-40B4-BE49-F238E27FC236}">
                <a16:creationId xmlns:a16="http://schemas.microsoft.com/office/drawing/2014/main" id="{670C14C2-1468-4842-96B9-7ED1A8D58874}"/>
              </a:ext>
            </a:extLst>
          </p:cNvPr>
          <p:cNvSpPr txBox="1"/>
          <p:nvPr/>
        </p:nvSpPr>
        <p:spPr bwMode="gray">
          <a:xfrm>
            <a:off x="8307982" y="3690645"/>
            <a:ext cx="2486731" cy="307777"/>
          </a:xfrm>
          <a:prstGeom prst="rect">
            <a:avLst/>
          </a:prstGeom>
        </p:spPr>
        <p:txBody>
          <a:bodyPr vert="horz" wrap="square" lIns="0" tIns="0" rIns="0" bIns="0" rtlCol="0">
            <a:spAutoFit/>
          </a:bodyPr>
          <a:lstStyle/>
          <a:p>
            <a:pPr algn="ctr">
              <a:spcBef>
                <a:spcPts val="600"/>
              </a:spcBef>
              <a:buClr>
                <a:schemeClr val="accent6"/>
              </a:buClr>
            </a:pPr>
            <a:r>
              <a:rPr lang="en-US" sz="2000" b="1" dirty="0"/>
              <a:t>Specialty telehealth</a:t>
            </a:r>
          </a:p>
        </p:txBody>
      </p:sp>
      <p:sp>
        <p:nvSpPr>
          <p:cNvPr id="30" name="TextBox 29">
            <a:extLst>
              <a:ext uri="{FF2B5EF4-FFF2-40B4-BE49-F238E27FC236}">
                <a16:creationId xmlns:a16="http://schemas.microsoft.com/office/drawing/2014/main" id="{2E3094A0-E5F2-4FB4-88B0-8E2DBBA27BD8}"/>
              </a:ext>
            </a:extLst>
          </p:cNvPr>
          <p:cNvSpPr txBox="1"/>
          <p:nvPr/>
        </p:nvSpPr>
        <p:spPr bwMode="gray">
          <a:xfrm>
            <a:off x="8384184" y="4251443"/>
            <a:ext cx="3201390" cy="2000548"/>
          </a:xfrm>
          <a:prstGeom prst="rect">
            <a:avLst/>
          </a:prstGeom>
        </p:spPr>
        <p:txBody>
          <a:bodyPr vert="horz" wrap="square" lIns="0" tIns="0" rIns="0" bIns="0" rtlCol="0">
            <a:spAutoFit/>
          </a:bodyPr>
          <a:lstStyle/>
          <a:p>
            <a:pPr marL="285750" indent="-285750">
              <a:spcBef>
                <a:spcPts val="600"/>
              </a:spcBef>
              <a:buClr>
                <a:schemeClr val="accent6"/>
              </a:buClr>
              <a:buFont typeface="Arial" panose="020B0604020202020204" pitchFamily="34" charset="0"/>
              <a:buChar char="•"/>
            </a:pPr>
            <a:r>
              <a:rPr lang="en-US" sz="1500" dirty="0"/>
              <a:t>Providers anticipate telehealth </a:t>
            </a:r>
            <a:br>
              <a:rPr lang="en-US" sz="1500" dirty="0"/>
            </a:br>
            <a:r>
              <a:rPr lang="en-US" sz="1500" dirty="0"/>
              <a:t>will be a permanent part of cancer care delivery</a:t>
            </a:r>
          </a:p>
          <a:p>
            <a:pPr marL="285750" indent="-285750">
              <a:spcBef>
                <a:spcPts val="600"/>
              </a:spcBef>
              <a:buClr>
                <a:schemeClr val="accent6"/>
              </a:buClr>
              <a:buFont typeface="Arial" panose="020B0604020202020204" pitchFamily="34" charset="0"/>
              <a:buChar char="•"/>
            </a:pPr>
            <a:r>
              <a:rPr lang="en-US" sz="1500" dirty="0"/>
              <a:t>Increasing patient exposure to telehealth is changing their expectations for convenient care</a:t>
            </a:r>
          </a:p>
          <a:p>
            <a:pPr marL="285750" indent="-285750">
              <a:spcBef>
                <a:spcPts val="600"/>
              </a:spcBef>
              <a:buClr>
                <a:schemeClr val="accent6"/>
              </a:buClr>
              <a:buFont typeface="Arial" panose="020B0604020202020204" pitchFamily="34" charset="0"/>
              <a:buChar char="•"/>
            </a:pPr>
            <a:r>
              <a:rPr lang="en-US" sz="1500" dirty="0"/>
              <a:t>Virtual second opinions are altering the competitive landscape</a:t>
            </a:r>
          </a:p>
        </p:txBody>
      </p:sp>
    </p:spTree>
    <p:extLst>
      <p:ext uri="{BB962C8B-B14F-4D97-AF65-F5344CB8AC3E}">
        <p14:creationId xmlns:p14="http://schemas.microsoft.com/office/powerpoint/2010/main" val="309107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72992CE-2EC8-45AF-9C2D-624148DB7EB8}"/>
              </a:ext>
            </a:extLst>
          </p:cNvPr>
          <p:cNvSpPr>
            <a:spLocks noGrp="1"/>
          </p:cNvSpPr>
          <p:nvPr>
            <p:ph type="body" sz="quarter" idx="19"/>
          </p:nvPr>
        </p:nvSpPr>
        <p:spPr>
          <a:xfrm>
            <a:off x="2708217" y="3804911"/>
            <a:ext cx="7958141" cy="683264"/>
          </a:xfrm>
        </p:spPr>
        <p:txBody>
          <a:bodyPr/>
          <a:lstStyle/>
          <a:p>
            <a:r>
              <a:rPr lang="en-US" dirty="0"/>
              <a:t>Oncology trends</a:t>
            </a:r>
          </a:p>
        </p:txBody>
      </p:sp>
      <p:sp>
        <p:nvSpPr>
          <p:cNvPr id="9" name="Text Placeholder 8">
            <a:extLst>
              <a:ext uri="{FF2B5EF4-FFF2-40B4-BE49-F238E27FC236}">
                <a16:creationId xmlns:a16="http://schemas.microsoft.com/office/drawing/2014/main" id="{9A0846D5-7406-4513-A9FB-E4AD3DE1AE75}"/>
              </a:ext>
            </a:extLst>
          </p:cNvPr>
          <p:cNvSpPr>
            <a:spLocks noGrp="1"/>
          </p:cNvSpPr>
          <p:nvPr>
            <p:ph type="body" sz="quarter" idx="20"/>
          </p:nvPr>
        </p:nvSpPr>
        <p:spPr/>
        <p:txBody>
          <a:bodyPr/>
          <a:lstStyle/>
          <a:p>
            <a:r>
              <a:rPr lang="en-US" dirty="0"/>
              <a:t>03</a:t>
            </a:r>
          </a:p>
        </p:txBody>
      </p:sp>
    </p:spTree>
    <p:extLst>
      <p:ext uri="{BB962C8B-B14F-4D97-AF65-F5344CB8AC3E}">
        <p14:creationId xmlns:p14="http://schemas.microsoft.com/office/powerpoint/2010/main" val="296738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14C53C-59AA-4CB0-B2E8-56C42E61687F}"/>
              </a:ext>
            </a:extLst>
          </p:cNvPr>
          <p:cNvSpPr>
            <a:spLocks noGrp="1"/>
          </p:cNvSpPr>
          <p:nvPr>
            <p:ph type="body" sz="quarter" idx="28"/>
          </p:nvPr>
        </p:nvSpPr>
        <p:spPr/>
        <p:txBody>
          <a:bodyPr/>
          <a:lstStyle/>
          <a:p>
            <a:endParaRPr lang="en-US" dirty="0"/>
          </a:p>
        </p:txBody>
      </p:sp>
      <p:sp>
        <p:nvSpPr>
          <p:cNvPr id="3" name="Text Placeholder 2">
            <a:extLst>
              <a:ext uri="{FF2B5EF4-FFF2-40B4-BE49-F238E27FC236}">
                <a16:creationId xmlns:a16="http://schemas.microsoft.com/office/drawing/2014/main" id="{E4001430-2742-4A64-A083-05A7A4355B60}"/>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545466FB-97E9-4F52-B032-D74BB75624BB}"/>
              </a:ext>
            </a:extLst>
          </p:cNvPr>
          <p:cNvSpPr>
            <a:spLocks noGrp="1"/>
          </p:cNvSpPr>
          <p:nvPr>
            <p:ph type="title"/>
          </p:nvPr>
        </p:nvSpPr>
        <p:spPr/>
        <p:txBody>
          <a:bodyPr/>
          <a:lstStyle/>
          <a:p>
            <a:r>
              <a:rPr lang="en-US" dirty="0"/>
              <a:t>Three trends impacting the oncology market</a:t>
            </a:r>
          </a:p>
        </p:txBody>
      </p:sp>
      <p:sp>
        <p:nvSpPr>
          <p:cNvPr id="7" name="TextBox 6">
            <a:extLst>
              <a:ext uri="{FF2B5EF4-FFF2-40B4-BE49-F238E27FC236}">
                <a16:creationId xmlns:a16="http://schemas.microsoft.com/office/drawing/2014/main" id="{5E6C36AE-DFBC-4689-B4CD-24C73AB3014B}"/>
              </a:ext>
            </a:extLst>
          </p:cNvPr>
          <p:cNvSpPr txBox="1"/>
          <p:nvPr/>
        </p:nvSpPr>
        <p:spPr bwMode="gray">
          <a:xfrm>
            <a:off x="3541168" y="2243826"/>
            <a:ext cx="6779285" cy="246221"/>
          </a:xfrm>
          <a:prstGeom prst="rect">
            <a:avLst/>
          </a:prstGeom>
        </p:spPr>
        <p:txBody>
          <a:bodyPr vert="horz" wrap="square" lIns="0" tIns="0" rIns="0" bIns="0" rtlCol="0">
            <a:spAutoFit/>
          </a:bodyPr>
          <a:lstStyle/>
          <a:p>
            <a:pPr>
              <a:spcBef>
                <a:spcPts val="600"/>
              </a:spcBef>
              <a:buClr>
                <a:schemeClr val="accent6"/>
              </a:buClr>
            </a:pPr>
            <a:r>
              <a:rPr lang="en-US" sz="1600" dirty="0"/>
              <a:t>Payers are doubling down on a subset of oncology cost control strategies</a:t>
            </a:r>
            <a:endParaRPr lang="en-US" sz="1500" dirty="0"/>
          </a:p>
        </p:txBody>
      </p:sp>
      <p:sp>
        <p:nvSpPr>
          <p:cNvPr id="8" name="TextBox 7">
            <a:extLst>
              <a:ext uri="{FF2B5EF4-FFF2-40B4-BE49-F238E27FC236}">
                <a16:creationId xmlns:a16="http://schemas.microsoft.com/office/drawing/2014/main" id="{F221EDAB-703F-4EB3-81C1-A17A334E55B2}"/>
              </a:ext>
            </a:extLst>
          </p:cNvPr>
          <p:cNvSpPr txBox="1"/>
          <p:nvPr/>
        </p:nvSpPr>
        <p:spPr bwMode="gray">
          <a:xfrm>
            <a:off x="3541167" y="3603930"/>
            <a:ext cx="7124973" cy="246221"/>
          </a:xfrm>
          <a:prstGeom prst="rect">
            <a:avLst/>
          </a:prstGeom>
        </p:spPr>
        <p:txBody>
          <a:bodyPr vert="horz" wrap="square" lIns="0" tIns="0" rIns="0" bIns="0" rtlCol="0" anchor="t">
            <a:spAutoFit/>
          </a:bodyPr>
          <a:lstStyle/>
          <a:p>
            <a:pPr>
              <a:spcBef>
                <a:spcPts val="600"/>
              </a:spcBef>
              <a:buClr>
                <a:schemeClr val="accent6"/>
              </a:buClr>
            </a:pPr>
            <a:r>
              <a:rPr lang="en-US" sz="1600" dirty="0">
                <a:solidFill>
                  <a:schemeClr val="bg1">
                    <a:lumMod val="75000"/>
                  </a:schemeClr>
                </a:solidFill>
              </a:rPr>
              <a:t>Urgency is mounting to elevate health equity to be a strategic priority</a:t>
            </a:r>
            <a:endParaRPr lang="en-US" sz="1500" dirty="0">
              <a:solidFill>
                <a:schemeClr val="bg1">
                  <a:lumMod val="75000"/>
                </a:schemeClr>
              </a:solidFill>
              <a:cs typeface="Arial" panose="020B0604020202020204"/>
            </a:endParaRPr>
          </a:p>
        </p:txBody>
      </p:sp>
      <p:sp>
        <p:nvSpPr>
          <p:cNvPr id="9" name="TextBox 8">
            <a:extLst>
              <a:ext uri="{FF2B5EF4-FFF2-40B4-BE49-F238E27FC236}">
                <a16:creationId xmlns:a16="http://schemas.microsoft.com/office/drawing/2014/main" id="{596316F2-934E-4927-8582-BD0F5433DCB7}"/>
              </a:ext>
            </a:extLst>
          </p:cNvPr>
          <p:cNvSpPr txBox="1"/>
          <p:nvPr/>
        </p:nvSpPr>
        <p:spPr bwMode="gray">
          <a:xfrm>
            <a:off x="3541169" y="4773533"/>
            <a:ext cx="7191880" cy="246221"/>
          </a:xfrm>
          <a:prstGeom prst="rect">
            <a:avLst/>
          </a:prstGeom>
        </p:spPr>
        <p:txBody>
          <a:bodyPr vert="horz" wrap="square" lIns="0" tIns="0" rIns="0" bIns="0" rtlCol="0">
            <a:spAutoFit/>
          </a:bodyPr>
          <a:lstStyle/>
          <a:p>
            <a:pPr>
              <a:spcBef>
                <a:spcPts val="600"/>
              </a:spcBef>
              <a:buClr>
                <a:schemeClr val="accent6"/>
              </a:buClr>
            </a:pPr>
            <a:r>
              <a:rPr lang="en-US" sz="1600" dirty="0">
                <a:solidFill>
                  <a:schemeClr val="bg1">
                    <a:lumMod val="75000"/>
                  </a:schemeClr>
                </a:solidFill>
              </a:rPr>
              <a:t>Non-traditional competitors may disrupt traditional oncology business</a:t>
            </a:r>
          </a:p>
        </p:txBody>
      </p:sp>
      <p:sp>
        <p:nvSpPr>
          <p:cNvPr id="10" name="TextBox 9">
            <a:extLst>
              <a:ext uri="{FF2B5EF4-FFF2-40B4-BE49-F238E27FC236}">
                <a16:creationId xmlns:a16="http://schemas.microsoft.com/office/drawing/2014/main" id="{CD810E3B-8A3F-4803-9156-8221A2072DA2}"/>
              </a:ext>
            </a:extLst>
          </p:cNvPr>
          <p:cNvSpPr txBox="1"/>
          <p:nvPr/>
        </p:nvSpPr>
        <p:spPr bwMode="gray">
          <a:xfrm>
            <a:off x="2372810" y="1872384"/>
            <a:ext cx="848809" cy="923330"/>
          </a:xfrm>
          <a:prstGeom prst="rect">
            <a:avLst/>
          </a:prstGeom>
        </p:spPr>
        <p:txBody>
          <a:bodyPr vert="horz" wrap="square" lIns="0" tIns="0" rIns="0" bIns="0" rtlCol="0">
            <a:spAutoFit/>
          </a:bodyPr>
          <a:lstStyle/>
          <a:p>
            <a:pPr algn="r">
              <a:spcBef>
                <a:spcPts val="600"/>
              </a:spcBef>
              <a:buClr>
                <a:schemeClr val="accent6"/>
              </a:buClr>
            </a:pPr>
            <a:r>
              <a:rPr lang="en-US" sz="6000" dirty="0">
                <a:solidFill>
                  <a:schemeClr val="accent6"/>
                </a:solidFill>
                <a:latin typeface="+mj-lt"/>
              </a:rPr>
              <a:t>01</a:t>
            </a:r>
          </a:p>
        </p:txBody>
      </p:sp>
      <p:sp>
        <p:nvSpPr>
          <p:cNvPr id="11" name="TextBox 10">
            <a:extLst>
              <a:ext uri="{FF2B5EF4-FFF2-40B4-BE49-F238E27FC236}">
                <a16:creationId xmlns:a16="http://schemas.microsoft.com/office/drawing/2014/main" id="{AFCC83F9-5A8B-4687-8360-7CD16E4800DF}"/>
              </a:ext>
            </a:extLst>
          </p:cNvPr>
          <p:cNvSpPr txBox="1"/>
          <p:nvPr/>
        </p:nvSpPr>
        <p:spPr bwMode="gray">
          <a:xfrm>
            <a:off x="2372810" y="3206796"/>
            <a:ext cx="848809" cy="923330"/>
          </a:xfrm>
          <a:prstGeom prst="rect">
            <a:avLst/>
          </a:prstGeom>
        </p:spPr>
        <p:txBody>
          <a:bodyPr vert="horz" wrap="square" lIns="0" tIns="0" rIns="0" bIns="0" rtlCol="0">
            <a:spAutoFit/>
          </a:bodyPr>
          <a:lstStyle/>
          <a:p>
            <a:pPr algn="r">
              <a:spcBef>
                <a:spcPts val="600"/>
              </a:spcBef>
              <a:buClr>
                <a:schemeClr val="accent6"/>
              </a:buClr>
            </a:pPr>
            <a:r>
              <a:rPr lang="en-US" sz="6000" dirty="0">
                <a:solidFill>
                  <a:schemeClr val="bg1">
                    <a:lumMod val="75000"/>
                  </a:schemeClr>
                </a:solidFill>
                <a:latin typeface="+mj-lt"/>
              </a:rPr>
              <a:t>02</a:t>
            </a:r>
          </a:p>
        </p:txBody>
      </p:sp>
      <p:sp>
        <p:nvSpPr>
          <p:cNvPr id="12" name="TextBox 11">
            <a:extLst>
              <a:ext uri="{FF2B5EF4-FFF2-40B4-BE49-F238E27FC236}">
                <a16:creationId xmlns:a16="http://schemas.microsoft.com/office/drawing/2014/main" id="{35A09F6A-34FA-4549-9360-5C786AC71500}"/>
              </a:ext>
            </a:extLst>
          </p:cNvPr>
          <p:cNvSpPr txBox="1"/>
          <p:nvPr/>
        </p:nvSpPr>
        <p:spPr bwMode="gray">
          <a:xfrm>
            <a:off x="2372810" y="4435482"/>
            <a:ext cx="848809" cy="923330"/>
          </a:xfrm>
          <a:prstGeom prst="rect">
            <a:avLst/>
          </a:prstGeom>
        </p:spPr>
        <p:txBody>
          <a:bodyPr vert="horz" wrap="square" lIns="0" tIns="0" rIns="0" bIns="0" rtlCol="0">
            <a:spAutoFit/>
          </a:bodyPr>
          <a:lstStyle/>
          <a:p>
            <a:pPr algn="r">
              <a:spcBef>
                <a:spcPts val="600"/>
              </a:spcBef>
              <a:buClr>
                <a:schemeClr val="accent6"/>
              </a:buClr>
            </a:pPr>
            <a:r>
              <a:rPr lang="en-US" sz="6000" dirty="0">
                <a:solidFill>
                  <a:schemeClr val="bg1">
                    <a:lumMod val="75000"/>
                  </a:schemeClr>
                </a:solidFill>
                <a:latin typeface="+mj-lt"/>
              </a:rPr>
              <a:t>03</a:t>
            </a:r>
          </a:p>
        </p:txBody>
      </p:sp>
      <p:cxnSp>
        <p:nvCxnSpPr>
          <p:cNvPr id="19" name="Straight Connector 18">
            <a:extLst>
              <a:ext uri="{FF2B5EF4-FFF2-40B4-BE49-F238E27FC236}">
                <a16:creationId xmlns:a16="http://schemas.microsoft.com/office/drawing/2014/main" id="{99F21D18-944E-45EF-AC90-734402F5AE13}"/>
              </a:ext>
            </a:extLst>
          </p:cNvPr>
          <p:cNvCxnSpPr/>
          <p:nvPr/>
        </p:nvCxnSpPr>
        <p:spPr bwMode="gray">
          <a:xfrm>
            <a:off x="2474410" y="3007360"/>
            <a:ext cx="7680960"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B1B69D4-2204-498D-A946-CA2128C5C471}"/>
              </a:ext>
            </a:extLst>
          </p:cNvPr>
          <p:cNvCxnSpPr/>
          <p:nvPr/>
        </p:nvCxnSpPr>
        <p:spPr bwMode="gray">
          <a:xfrm>
            <a:off x="2474410" y="4328160"/>
            <a:ext cx="7680960"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7F2947E-D51F-47D6-9E61-953ABE7314C9}"/>
              </a:ext>
            </a:extLst>
          </p:cNvPr>
          <p:cNvCxnSpPr/>
          <p:nvPr/>
        </p:nvCxnSpPr>
        <p:spPr bwMode="gray">
          <a:xfrm>
            <a:off x="1893953" y="1880447"/>
            <a:ext cx="0" cy="114300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CC277E29-C910-439C-8D67-1D612B028C5B}"/>
              </a:ext>
            </a:extLst>
          </p:cNvPr>
          <p:cNvSpPr txBox="1"/>
          <p:nvPr/>
        </p:nvSpPr>
        <p:spPr bwMode="gray">
          <a:xfrm>
            <a:off x="902826" y="2282670"/>
            <a:ext cx="861697" cy="338554"/>
          </a:xfrm>
          <a:prstGeom prst="rect">
            <a:avLst/>
          </a:prstGeom>
          <a:noFill/>
        </p:spPr>
        <p:txBody>
          <a:bodyPr wrap="square" lIns="0" tIns="0" rIns="0" bIns="0" rtlCol="0">
            <a:spAutoFit/>
          </a:bodyPr>
          <a:lstStyle/>
          <a:p>
            <a:pPr algn="r">
              <a:spcBef>
                <a:spcPts val="500"/>
              </a:spcBef>
              <a:buClr>
                <a:schemeClr val="accent6"/>
              </a:buClr>
            </a:pPr>
            <a:r>
              <a:rPr lang="en-US" sz="1100" dirty="0">
                <a:solidFill>
                  <a:schemeClr val="accent6"/>
                </a:solidFill>
              </a:rPr>
              <a:t>AVAILABLE IN PREVIEW</a:t>
            </a:r>
          </a:p>
        </p:txBody>
      </p:sp>
      <p:cxnSp>
        <p:nvCxnSpPr>
          <p:cNvPr id="21" name="Straight Connector 20">
            <a:extLst>
              <a:ext uri="{FF2B5EF4-FFF2-40B4-BE49-F238E27FC236}">
                <a16:creationId xmlns:a16="http://schemas.microsoft.com/office/drawing/2014/main" id="{C9EFC486-A82B-4752-A71C-ADB9A69792B7}"/>
              </a:ext>
            </a:extLst>
          </p:cNvPr>
          <p:cNvCxnSpPr>
            <a:cxnSpLocks/>
          </p:cNvCxnSpPr>
          <p:nvPr/>
        </p:nvCxnSpPr>
        <p:spPr bwMode="gray">
          <a:xfrm>
            <a:off x="1893953" y="3044993"/>
            <a:ext cx="0" cy="2377440"/>
          </a:xfrm>
          <a:prstGeom prst="line">
            <a:avLst/>
          </a:prstGeom>
          <a:ln w="28575">
            <a:solidFill>
              <a:schemeClr val="accent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548E7B6-D4DB-42D2-B694-31EAF069608C}"/>
              </a:ext>
            </a:extLst>
          </p:cNvPr>
          <p:cNvSpPr txBox="1"/>
          <p:nvPr/>
        </p:nvSpPr>
        <p:spPr bwMode="gray">
          <a:xfrm>
            <a:off x="600073" y="4064436"/>
            <a:ext cx="1164450" cy="338554"/>
          </a:xfrm>
          <a:prstGeom prst="rect">
            <a:avLst/>
          </a:prstGeom>
          <a:noFill/>
        </p:spPr>
        <p:txBody>
          <a:bodyPr wrap="square" lIns="0" tIns="0" rIns="0" bIns="0" rtlCol="0">
            <a:spAutoFit/>
          </a:bodyPr>
          <a:lstStyle/>
          <a:p>
            <a:pPr algn="r">
              <a:spcBef>
                <a:spcPts val="500"/>
              </a:spcBef>
              <a:buClr>
                <a:schemeClr val="accent6"/>
              </a:buClr>
            </a:pPr>
            <a:r>
              <a:rPr lang="en-US" sz="1100" dirty="0">
                <a:solidFill>
                  <a:schemeClr val="bg1">
                    <a:lumMod val="75000"/>
                  </a:schemeClr>
                </a:solidFill>
              </a:rPr>
              <a:t>AVAILABLE WITH MEMBERSHIP</a:t>
            </a:r>
          </a:p>
        </p:txBody>
      </p:sp>
    </p:spTree>
    <p:extLst>
      <p:ext uri="{BB962C8B-B14F-4D97-AF65-F5344CB8AC3E}">
        <p14:creationId xmlns:p14="http://schemas.microsoft.com/office/powerpoint/2010/main" val="431202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38B9096-6461-487E-A171-615223E118E6}"/>
              </a:ext>
            </a:extLst>
          </p:cNvPr>
          <p:cNvSpPr>
            <a:spLocks noGrp="1"/>
          </p:cNvSpPr>
          <p:nvPr>
            <p:ph type="body" sz="quarter" idx="27"/>
          </p:nvPr>
        </p:nvSpPr>
        <p:spPr>
          <a:xfrm>
            <a:off x="8525185" y="6177092"/>
            <a:ext cx="3051246" cy="92137"/>
          </a:xfrm>
        </p:spPr>
        <p:txBody>
          <a:bodyPr/>
          <a:lstStyle/>
          <a:p>
            <a:endParaRPr lang="en-US"/>
          </a:p>
        </p:txBody>
      </p:sp>
      <p:sp>
        <p:nvSpPr>
          <p:cNvPr id="5" name="Title 4"/>
          <p:cNvSpPr>
            <a:spLocks noGrp="1"/>
          </p:cNvSpPr>
          <p:nvPr>
            <p:ph type="title"/>
          </p:nvPr>
        </p:nvSpPr>
        <p:spPr>
          <a:xfrm>
            <a:off x="612774" y="588771"/>
            <a:ext cx="10972801" cy="540917"/>
          </a:xfrm>
        </p:spPr>
        <p:txBody>
          <a:bodyPr/>
          <a:lstStyle/>
          <a:p>
            <a:r>
              <a:rPr lang="en-US"/>
              <a:t>Payers doubling down on select cost control tactics</a:t>
            </a:r>
          </a:p>
        </p:txBody>
      </p:sp>
      <p:pic>
        <p:nvPicPr>
          <p:cNvPr id="62" name="Picture 61" descr="Icon&#10;&#10;Description automatically generated">
            <a:extLst>
              <a:ext uri="{FF2B5EF4-FFF2-40B4-BE49-F238E27FC236}">
                <a16:creationId xmlns:a16="http://schemas.microsoft.com/office/drawing/2014/main" id="{662B2760-E15C-4236-BFD0-4E289C04DD70}"/>
              </a:ext>
            </a:extLst>
          </p:cNvPr>
          <p:cNvPicPr>
            <a:picLocks noChangeAspect="1"/>
          </p:cNvPicPr>
          <p:nvPr/>
        </p:nvPicPr>
        <p:blipFill>
          <a:blip r:embed="rId3"/>
          <a:stretch>
            <a:fillRect/>
          </a:stretch>
        </p:blipFill>
        <p:spPr>
          <a:xfrm>
            <a:off x="708675" y="3153661"/>
            <a:ext cx="307627" cy="488584"/>
          </a:xfrm>
          <a:prstGeom prst="rect">
            <a:avLst/>
          </a:prstGeom>
        </p:spPr>
      </p:pic>
      <p:sp>
        <p:nvSpPr>
          <p:cNvPr id="28" name="Text Placeholder">
            <a:extLst>
              <a:ext uri="{FF2B5EF4-FFF2-40B4-BE49-F238E27FC236}">
                <a16:creationId xmlns:a16="http://schemas.microsoft.com/office/drawing/2014/main" id="{6BEEF748-D8CD-42DA-AD78-085E1E23DDBC}"/>
              </a:ext>
            </a:extLst>
          </p:cNvPr>
          <p:cNvSpPr txBox="1">
            <a:spLocks/>
          </p:cNvSpPr>
          <p:nvPr/>
        </p:nvSpPr>
        <p:spPr bwMode="gray">
          <a:xfrm>
            <a:off x="1495392" y="4151524"/>
            <a:ext cx="4409018" cy="230832"/>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Increasing prior authorization requirements</a:t>
            </a:r>
          </a:p>
        </p:txBody>
      </p:sp>
      <p:sp>
        <p:nvSpPr>
          <p:cNvPr id="39" name="Text Placeholder">
            <a:extLst>
              <a:ext uri="{FF2B5EF4-FFF2-40B4-BE49-F238E27FC236}">
                <a16:creationId xmlns:a16="http://schemas.microsoft.com/office/drawing/2014/main" id="{70BABF1B-6601-4CA4-B753-17691F8CCC76}"/>
              </a:ext>
            </a:extLst>
          </p:cNvPr>
          <p:cNvSpPr txBox="1">
            <a:spLocks/>
          </p:cNvSpPr>
          <p:nvPr/>
        </p:nvSpPr>
        <p:spPr bwMode="gray">
          <a:xfrm>
            <a:off x="1495391" y="2434165"/>
            <a:ext cx="3314733" cy="230832"/>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Shifting infusions to lower-cost settings</a:t>
            </a:r>
          </a:p>
        </p:txBody>
      </p:sp>
      <p:pic>
        <p:nvPicPr>
          <p:cNvPr id="57" name="Graphic 9">
            <a:extLst>
              <a:ext uri="{FF2B5EF4-FFF2-40B4-BE49-F238E27FC236}">
                <a16:creationId xmlns:a16="http://schemas.microsoft.com/office/drawing/2014/main" id="{4ED2A247-9217-4CD7-A7D4-904442B2E353}"/>
              </a:ext>
            </a:extLst>
          </p:cNvPr>
          <p:cNvPicPr>
            <a:picLocks noChangeAspect="1"/>
          </p:cNvPicPr>
          <p:nvPr/>
        </p:nvPicPr>
        <p:blipFill>
          <a:blip r:embed="rId4"/>
          <a:srcRect/>
          <a:stretch/>
        </p:blipFill>
        <p:spPr>
          <a:xfrm>
            <a:off x="708675" y="4029232"/>
            <a:ext cx="347472" cy="462610"/>
          </a:xfrm>
          <a:prstGeom prst="rect">
            <a:avLst/>
          </a:prstGeom>
        </p:spPr>
      </p:pic>
      <p:pic>
        <p:nvPicPr>
          <p:cNvPr id="58" name="Graphic 13">
            <a:extLst>
              <a:ext uri="{FF2B5EF4-FFF2-40B4-BE49-F238E27FC236}">
                <a16:creationId xmlns:a16="http://schemas.microsoft.com/office/drawing/2014/main" id="{C00654AF-1BEC-44CF-87FB-DF698531899A}"/>
              </a:ext>
            </a:extLst>
          </p:cNvPr>
          <p:cNvPicPr>
            <a:picLocks noChangeAspect="1"/>
          </p:cNvPicPr>
          <p:nvPr/>
        </p:nvPicPr>
        <p:blipFill>
          <a:blip r:embed="rId5"/>
          <a:srcRect/>
          <a:stretch/>
        </p:blipFill>
        <p:spPr>
          <a:xfrm>
            <a:off x="626380" y="2307655"/>
            <a:ext cx="512064" cy="459020"/>
          </a:xfrm>
          <a:prstGeom prst="rect">
            <a:avLst/>
          </a:prstGeom>
        </p:spPr>
      </p:pic>
      <p:sp>
        <p:nvSpPr>
          <p:cNvPr id="51" name="Text Placeholder">
            <a:extLst>
              <a:ext uri="{FF2B5EF4-FFF2-40B4-BE49-F238E27FC236}">
                <a16:creationId xmlns:a16="http://schemas.microsoft.com/office/drawing/2014/main" id="{74B21CFB-F7C6-492D-A329-C80E5821F2AF}"/>
              </a:ext>
            </a:extLst>
          </p:cNvPr>
          <p:cNvSpPr txBox="1">
            <a:spLocks/>
          </p:cNvSpPr>
          <p:nvPr/>
        </p:nvSpPr>
        <p:spPr bwMode="gray">
          <a:xfrm>
            <a:off x="609600" y="1746426"/>
            <a:ext cx="5562599" cy="246221"/>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600"/>
              </a:spcBef>
              <a:spcAft>
                <a:spcPts val="500"/>
              </a:spcAft>
              <a:buClr>
                <a:srgbClr val="CE0E2D"/>
              </a:buClr>
              <a:buSzTx/>
              <a:buFont typeface="Arial" panose="020B0604020202020204" pitchFamily="34" charset="0"/>
              <a:buNone/>
              <a:tabLst/>
              <a:defRPr/>
            </a:pPr>
            <a:r>
              <a:rPr kumimoji="0" lang="en-US" sz="1600" b="1" i="0" u="none" strike="noStrike" kern="1200" cap="none" spc="0" normalizeH="0" baseline="0" noProof="0">
                <a:ln>
                  <a:noFill/>
                </a:ln>
                <a:solidFill>
                  <a:srgbClr val="323E48"/>
                </a:solidFill>
                <a:effectLst/>
                <a:uLnTx/>
                <a:uFillTx/>
                <a:latin typeface="Arial" panose="020B0604020202020204"/>
                <a:ea typeface="+mn-ea"/>
                <a:cs typeface="+mn-cs"/>
              </a:rPr>
              <a:t>Commercial payers’ top oncology cost control strategies</a:t>
            </a:r>
            <a:endParaRPr kumimoji="0" lang="en-US" sz="1600" b="0" i="0" u="none" strike="noStrike" kern="1200" cap="none" spc="0" normalizeH="0" baseline="0" noProof="0">
              <a:ln>
                <a:noFill/>
              </a:ln>
              <a:solidFill>
                <a:srgbClr val="323E48"/>
              </a:solidFill>
              <a:effectLst/>
              <a:uLnTx/>
              <a:uFillTx/>
              <a:latin typeface="Arial" panose="020B0604020202020204"/>
              <a:ea typeface="+mn-ea"/>
              <a:cs typeface="+mn-cs"/>
            </a:endParaRPr>
          </a:p>
        </p:txBody>
      </p:sp>
      <p:sp>
        <p:nvSpPr>
          <p:cNvPr id="31" name="Text Placeholder">
            <a:extLst>
              <a:ext uri="{FF2B5EF4-FFF2-40B4-BE49-F238E27FC236}">
                <a16:creationId xmlns:a16="http://schemas.microsoft.com/office/drawing/2014/main" id="{AC42C986-E8C3-4EF8-AB49-79928C615B4B}"/>
              </a:ext>
            </a:extLst>
          </p:cNvPr>
          <p:cNvSpPr txBox="1">
            <a:spLocks/>
          </p:cNvSpPr>
          <p:nvPr/>
        </p:nvSpPr>
        <p:spPr bwMode="gray">
          <a:xfrm>
            <a:off x="1495392" y="3187881"/>
            <a:ext cx="4248183" cy="461665"/>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Requiring drug sourcing from specialty pharmacies (white bagging)</a:t>
            </a:r>
          </a:p>
        </p:txBody>
      </p:sp>
      <p:pic>
        <p:nvPicPr>
          <p:cNvPr id="65" name="Picture 64" descr="Icon&#10;&#10;Description automatically generated">
            <a:extLst>
              <a:ext uri="{FF2B5EF4-FFF2-40B4-BE49-F238E27FC236}">
                <a16:creationId xmlns:a16="http://schemas.microsoft.com/office/drawing/2014/main" id="{3A4324EE-2339-4727-8822-95A6298F8C7C}"/>
              </a:ext>
            </a:extLst>
          </p:cNvPr>
          <p:cNvPicPr>
            <a:picLocks noChangeAspect="1"/>
          </p:cNvPicPr>
          <p:nvPr/>
        </p:nvPicPr>
        <p:blipFill>
          <a:blip r:embed="rId6"/>
          <a:stretch>
            <a:fillRect/>
          </a:stretch>
        </p:blipFill>
        <p:spPr>
          <a:xfrm>
            <a:off x="7051684" y="2278091"/>
            <a:ext cx="560967" cy="488584"/>
          </a:xfrm>
          <a:prstGeom prst="rect">
            <a:avLst/>
          </a:prstGeom>
        </p:spPr>
      </p:pic>
      <p:sp>
        <p:nvSpPr>
          <p:cNvPr id="41" name="Text Placeholder">
            <a:extLst>
              <a:ext uri="{FF2B5EF4-FFF2-40B4-BE49-F238E27FC236}">
                <a16:creationId xmlns:a16="http://schemas.microsoft.com/office/drawing/2014/main" id="{A7978803-DE81-423C-82E2-E14D151CE2C8}"/>
              </a:ext>
            </a:extLst>
          </p:cNvPr>
          <p:cNvSpPr txBox="1">
            <a:spLocks/>
          </p:cNvSpPr>
          <p:nvPr/>
        </p:nvSpPr>
        <p:spPr bwMode="gray">
          <a:xfrm>
            <a:off x="7974921" y="3187881"/>
            <a:ext cx="3255053" cy="230832"/>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Testing value-based payment models</a:t>
            </a:r>
          </a:p>
        </p:txBody>
      </p:sp>
      <p:pic>
        <p:nvPicPr>
          <p:cNvPr id="61" name="Graphic 7">
            <a:extLst>
              <a:ext uri="{FF2B5EF4-FFF2-40B4-BE49-F238E27FC236}">
                <a16:creationId xmlns:a16="http://schemas.microsoft.com/office/drawing/2014/main" id="{7012B2DC-8974-4571-BBF0-3786ADAAD9CA}"/>
              </a:ext>
            </a:extLst>
          </p:cNvPr>
          <p:cNvPicPr>
            <a:picLocks noChangeAspect="1"/>
          </p:cNvPicPr>
          <p:nvPr/>
        </p:nvPicPr>
        <p:blipFill>
          <a:blip r:embed="rId7"/>
          <a:srcRect/>
          <a:stretch/>
        </p:blipFill>
        <p:spPr>
          <a:xfrm>
            <a:off x="7103567" y="3153441"/>
            <a:ext cx="457200" cy="457200"/>
          </a:xfrm>
          <a:prstGeom prst="rect">
            <a:avLst/>
          </a:prstGeom>
        </p:spPr>
      </p:pic>
      <p:sp>
        <p:nvSpPr>
          <p:cNvPr id="52" name="Text Placeholder">
            <a:extLst>
              <a:ext uri="{FF2B5EF4-FFF2-40B4-BE49-F238E27FC236}">
                <a16:creationId xmlns:a16="http://schemas.microsoft.com/office/drawing/2014/main" id="{7BC4214B-A314-44CB-9EAC-81F98677B438}"/>
              </a:ext>
            </a:extLst>
          </p:cNvPr>
          <p:cNvSpPr txBox="1">
            <a:spLocks/>
          </p:cNvSpPr>
          <p:nvPr/>
        </p:nvSpPr>
        <p:spPr bwMode="gray">
          <a:xfrm>
            <a:off x="7051685" y="1762178"/>
            <a:ext cx="4524746" cy="246221"/>
          </a:xfrm>
          <a:prstGeom prst="rect">
            <a:avLst/>
          </a:prstGeom>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600"/>
              </a:spcBef>
              <a:spcAft>
                <a:spcPts val="500"/>
              </a:spcAft>
              <a:buClr>
                <a:srgbClr val="CE0E2D"/>
              </a:buClr>
              <a:buSzTx/>
              <a:buFont typeface="Arial" panose="020B0604020202020204" pitchFamily="34" charset="0"/>
              <a:buNone/>
              <a:tabLst/>
              <a:defRPr/>
            </a:pPr>
            <a:r>
              <a:rPr kumimoji="0" lang="en-US" sz="1600" b="1" i="0" u="none" strike="noStrike" kern="1200" cap="none" spc="0" normalizeH="0" baseline="0" noProof="0">
                <a:ln>
                  <a:noFill/>
                </a:ln>
                <a:solidFill>
                  <a:srgbClr val="323E48"/>
                </a:solidFill>
                <a:effectLst/>
                <a:uLnTx/>
                <a:uFillTx/>
                <a:latin typeface="Arial" panose="020B0604020202020204"/>
                <a:ea typeface="+mn-ea"/>
                <a:cs typeface="+mn-cs"/>
              </a:rPr>
              <a:t>CMS’s top oncology cost control strategies</a:t>
            </a:r>
          </a:p>
        </p:txBody>
      </p:sp>
      <p:sp>
        <p:nvSpPr>
          <p:cNvPr id="33" name="Text Placeholder">
            <a:extLst>
              <a:ext uri="{FF2B5EF4-FFF2-40B4-BE49-F238E27FC236}">
                <a16:creationId xmlns:a16="http://schemas.microsoft.com/office/drawing/2014/main" id="{7D6CD927-C9A5-49DD-A1EF-3BD378480DDD}"/>
              </a:ext>
            </a:extLst>
          </p:cNvPr>
          <p:cNvSpPr txBox="1">
            <a:spLocks/>
          </p:cNvSpPr>
          <p:nvPr/>
        </p:nvSpPr>
        <p:spPr bwMode="gray">
          <a:xfrm>
            <a:off x="7974922" y="2434165"/>
            <a:ext cx="3070158" cy="230832"/>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E0E2D"/>
              </a:buClr>
              <a:buSzTx/>
              <a:buFont typeface="Arial" panose="020B0604020202020204" pitchFamily="34" charset="0"/>
              <a:buNone/>
              <a:tabLst/>
              <a:defRPr/>
            </a:pP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Cutting reimbursement directly</a:t>
            </a:r>
          </a:p>
        </p:txBody>
      </p:sp>
      <p:grpSp>
        <p:nvGrpSpPr>
          <p:cNvPr id="2" name="Group 1">
            <a:extLst>
              <a:ext uri="{FF2B5EF4-FFF2-40B4-BE49-F238E27FC236}">
                <a16:creationId xmlns:a16="http://schemas.microsoft.com/office/drawing/2014/main" id="{9268E2F6-4290-4896-826E-FA1865FF2DB1}"/>
              </a:ext>
            </a:extLst>
          </p:cNvPr>
          <p:cNvGrpSpPr/>
          <p:nvPr/>
        </p:nvGrpSpPr>
        <p:grpSpPr>
          <a:xfrm>
            <a:off x="2597227" y="4811672"/>
            <a:ext cx="6997546" cy="997625"/>
            <a:chOff x="4406744" y="4963403"/>
            <a:chExt cx="6671306" cy="997625"/>
          </a:xfrm>
        </p:grpSpPr>
        <p:sp>
          <p:nvSpPr>
            <p:cNvPr id="17" name="Text Placeholder 1">
              <a:extLst>
                <a:ext uri="{FF2B5EF4-FFF2-40B4-BE49-F238E27FC236}">
                  <a16:creationId xmlns:a16="http://schemas.microsoft.com/office/drawing/2014/main" id="{AF6242DF-5E46-4370-9D77-72B82E971C4D}"/>
                </a:ext>
              </a:extLst>
            </p:cNvPr>
            <p:cNvSpPr txBox="1">
              <a:spLocks/>
            </p:cNvSpPr>
            <p:nvPr/>
          </p:nvSpPr>
          <p:spPr bwMode="gray">
            <a:xfrm>
              <a:off x="4557620" y="5130031"/>
              <a:ext cx="6520430" cy="830997"/>
            </a:xfrm>
            <a:prstGeom prst="rect">
              <a:avLst/>
            </a:prstGeom>
            <a:ln w="19050">
              <a:solidFill>
                <a:schemeClr val="accent1"/>
              </a:solidFill>
              <a:miter lim="800000"/>
            </a:ln>
          </p:spPr>
          <p:txBody>
            <a:bodyPr vert="horz" wrap="square" lIns="182880" tIns="182880" rIns="182880" bIns="182880" rtlCol="0">
              <a:spAutoFit/>
            </a:bodyPr>
            <a:lstStyle>
              <a:lvl1pPr marL="1158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4300"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7388"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marR="0" lvl="0" indent="0" algn="l" defTabSz="1018879" rtl="0" eaLnBrk="1" fontAlgn="auto" latinLnBrk="0" hangingPunct="1">
                <a:lnSpc>
                  <a:spcPct val="100000"/>
                </a:lnSpc>
                <a:spcBef>
                  <a:spcPts val="500"/>
                </a:spcBef>
                <a:spcAft>
                  <a:spcPts val="0"/>
                </a:spcAft>
                <a:buClr>
                  <a:srgbClr val="CE0E2D"/>
                </a:buClr>
                <a:buSzTx/>
                <a:buFont typeface="Arial" pitchFamily="34" charset="0"/>
                <a:buNone/>
                <a:tabLst/>
                <a:defRPr/>
              </a:pPr>
              <a:r>
                <a:rPr kumimoji="0" lang="en-US" sz="1500" b="0" i="0" u="none" strike="noStrike" kern="1200" cap="none" spc="0" normalizeH="0" baseline="0" noProof="0">
                  <a:ln>
                    <a:noFill/>
                  </a:ln>
                  <a:solidFill>
                    <a:srgbClr val="CE0E2D"/>
                  </a:solidFill>
                  <a:effectLst/>
                  <a:uLnTx/>
                  <a:uFillTx/>
                  <a:latin typeface="Arial" panose="020B0604020202020204"/>
                  <a:ea typeface="+mn-ea"/>
                  <a:cs typeface="+mn-cs"/>
                </a:rPr>
                <a:t>Biosimilars</a:t>
              </a:r>
              <a:r>
                <a:rPr kumimoji="0" lang="en-US" sz="1500" b="1" i="0" u="none" strike="noStrike" kern="1200" cap="none" spc="0" normalizeH="0" baseline="0" noProof="0">
                  <a:ln>
                    <a:noFill/>
                  </a:ln>
                  <a:solidFill>
                    <a:srgbClr val="323E48"/>
                  </a:solidFill>
                  <a:effectLst/>
                  <a:uLnTx/>
                  <a:uFillTx/>
                  <a:latin typeface="Arial" panose="020B0604020202020204"/>
                  <a:ea typeface="+mn-ea"/>
                  <a:cs typeface="+mn-cs"/>
                </a:rPr>
                <a:t> </a:t>
              </a: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could become more important part of </a:t>
              </a:r>
              <a:r>
                <a:rPr kumimoji="0" lang="en-US" sz="1500" b="0" i="0" u="none" strike="noStrike" kern="1200" cap="none" spc="0" normalizeH="0" baseline="0" noProof="0">
                  <a:ln>
                    <a:noFill/>
                  </a:ln>
                  <a:solidFill>
                    <a:srgbClr val="CE0E2D"/>
                  </a:solidFill>
                  <a:effectLst/>
                  <a:uLnTx/>
                  <a:uFillTx/>
                  <a:latin typeface="Arial" panose="020B0604020202020204"/>
                  <a:ea typeface="+mn-ea"/>
                  <a:cs typeface="+mn-cs"/>
                </a:rPr>
                <a:t>commercial payers’ </a:t>
              </a:r>
              <a:r>
                <a:rPr kumimoji="0" lang="en-US" sz="1500" b="0" i="0" u="none" strike="noStrike" kern="1200" cap="none" spc="0" normalizeH="0" baseline="0" noProof="0">
                  <a:ln>
                    <a:noFill/>
                  </a:ln>
                  <a:solidFill>
                    <a:srgbClr val="323E48"/>
                  </a:solidFill>
                  <a:effectLst/>
                  <a:uLnTx/>
                  <a:uFillTx/>
                  <a:latin typeface="Arial" panose="020B0604020202020204"/>
                  <a:ea typeface="+mn-ea"/>
                  <a:cs typeface="+mn-cs"/>
                </a:rPr>
                <a:t>cost control strategies as wave of biologic patents expires in the coming years</a:t>
              </a:r>
            </a:p>
          </p:txBody>
        </p:sp>
        <p:sp>
          <p:nvSpPr>
            <p:cNvPr id="18" name="TextBox 17">
              <a:extLst>
                <a:ext uri="{FF2B5EF4-FFF2-40B4-BE49-F238E27FC236}">
                  <a16:creationId xmlns:a16="http://schemas.microsoft.com/office/drawing/2014/main" id="{67361BDC-D4BE-4AA1-BD32-1ED6E948BB41}"/>
                </a:ext>
              </a:extLst>
            </p:cNvPr>
            <p:cNvSpPr txBox="1"/>
            <p:nvPr/>
          </p:nvSpPr>
          <p:spPr bwMode="gray">
            <a:xfrm>
              <a:off x="4422305" y="5130031"/>
              <a:ext cx="1543692" cy="153888"/>
            </a:xfrm>
            <a:prstGeom prst="rect">
              <a:avLst/>
            </a:prstGeom>
            <a:solidFill>
              <a:schemeClr val="bg1"/>
            </a:solidFill>
            <a:ln w="38100">
              <a:solidFill>
                <a:schemeClr val="bg1"/>
              </a:solidFill>
            </a:ln>
          </p:spPr>
          <p:txBody>
            <a:bodyPr vert="horz" wrap="none" lIns="0" tIns="0" rIns="64008" bIns="0" rtlCol="0">
              <a:spAutoFit/>
            </a:bodyPr>
            <a:lstStyle/>
            <a:p>
              <a:pPr marL="0" marR="0" lvl="0" indent="0" algn="l" defTabSz="914400" rtl="0" eaLnBrk="1" fontAlgn="auto" latinLnBrk="0" hangingPunct="1">
                <a:lnSpc>
                  <a:spcPct val="100000"/>
                </a:lnSpc>
                <a:spcBef>
                  <a:spcPts val="600"/>
                </a:spcBef>
                <a:spcAft>
                  <a:spcPts val="0"/>
                </a:spcAft>
                <a:buClrTx/>
                <a:buSzPct val="200000"/>
                <a:buFontTx/>
                <a:buNone/>
                <a:tabLst/>
                <a:defRPr/>
              </a:pPr>
              <a:r>
                <a:rPr kumimoji="0" lang="en-US" sz="1500" b="0" i="0" u="none" strike="noStrike" kern="1200" cap="none" spc="30" normalizeH="0" baseline="36000" noProof="0">
                  <a:ln>
                    <a:noFill/>
                  </a:ln>
                  <a:solidFill>
                    <a:srgbClr val="999FA3"/>
                  </a:solidFill>
                  <a:effectLst/>
                  <a:uLnTx/>
                  <a:uFillTx/>
                  <a:latin typeface="Arial" panose="020B0604020202020204"/>
                  <a:ea typeface="+mn-ea"/>
                  <a:cs typeface="+mn-cs"/>
                </a:rPr>
                <a:t>         WHAT TO WATCH</a:t>
              </a:r>
            </a:p>
          </p:txBody>
        </p:sp>
        <p:pic>
          <p:nvPicPr>
            <p:cNvPr id="20" name="Picture 19" descr="Icon&#10;&#10;Description automatically generated">
              <a:extLst>
                <a:ext uri="{FF2B5EF4-FFF2-40B4-BE49-F238E27FC236}">
                  <a16:creationId xmlns:a16="http://schemas.microsoft.com/office/drawing/2014/main" id="{51403B9F-5C6F-433C-91A8-320A84B6AFE5}"/>
                </a:ext>
              </a:extLst>
            </p:cNvPr>
            <p:cNvPicPr>
              <a:picLocks noChangeAspect="1"/>
            </p:cNvPicPr>
            <p:nvPr/>
          </p:nvPicPr>
          <p:blipFill>
            <a:blip r:embed="rId8"/>
            <a:stretch>
              <a:fillRect/>
            </a:stretch>
          </p:blipFill>
          <p:spPr>
            <a:xfrm>
              <a:off x="4406744" y="4963403"/>
              <a:ext cx="301752" cy="301752"/>
            </a:xfrm>
            <a:prstGeom prst="rect">
              <a:avLst/>
            </a:prstGeom>
          </p:spPr>
        </p:pic>
      </p:grpSp>
    </p:spTree>
    <p:extLst>
      <p:ext uri="{BB962C8B-B14F-4D97-AF65-F5344CB8AC3E}">
        <p14:creationId xmlns:p14="http://schemas.microsoft.com/office/powerpoint/2010/main" val="157983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BB1BEE-29FF-4D6B-A5A0-FFE013EE2542}"/>
              </a:ext>
            </a:extLst>
          </p:cNvPr>
          <p:cNvSpPr>
            <a:spLocks noGrp="1"/>
          </p:cNvSpPr>
          <p:nvPr>
            <p:ph type="title"/>
          </p:nvPr>
        </p:nvSpPr>
        <p:spPr>
          <a:xfrm>
            <a:off x="612774" y="588771"/>
            <a:ext cx="10972801" cy="540917"/>
          </a:xfrm>
        </p:spPr>
        <p:txBody>
          <a:bodyPr/>
          <a:lstStyle/>
          <a:p>
            <a:r>
              <a:rPr lang="en-US"/>
              <a:t>Site-of-care and white bagging policies are increasing</a:t>
            </a:r>
          </a:p>
        </p:txBody>
      </p:sp>
      <p:sp>
        <p:nvSpPr>
          <p:cNvPr id="21" name="Text Placeholder 2">
            <a:extLst>
              <a:ext uri="{FF2B5EF4-FFF2-40B4-BE49-F238E27FC236}">
                <a16:creationId xmlns:a16="http://schemas.microsoft.com/office/drawing/2014/main" id="{867B8799-C5B8-4140-80AB-BBF3096C3699}"/>
              </a:ext>
            </a:extLst>
          </p:cNvPr>
          <p:cNvSpPr txBox="1">
            <a:spLocks/>
          </p:cNvSpPr>
          <p:nvPr/>
        </p:nvSpPr>
        <p:spPr bwMode="gray">
          <a:xfrm>
            <a:off x="5223372" y="5884076"/>
            <a:ext cx="6452329" cy="323165"/>
          </a:xfrm>
          <a:prstGeom prst="rect">
            <a:avLst/>
          </a:prstGeom>
        </p:spPr>
        <p:txBody>
          <a:bodyPr vert="horz" wrap="square" lIns="0" tIns="0" rIns="0" bIns="0" rtlCol="0" anchor="b" anchorCtr="0">
            <a:spAutoFit/>
          </a:bodyPr>
          <a:lstStyle>
            <a:lvl1pPr marL="0" indent="0" algn="l" defTabSz="914400" rtl="0" eaLnBrk="1" fontAlgn="ctr" latinLnBrk="0" hangingPunct="1">
              <a:lnSpc>
                <a:spcPct val="100000"/>
              </a:lnSpc>
              <a:spcBef>
                <a:spcPts val="0"/>
              </a:spcBef>
              <a:buClr>
                <a:schemeClr val="accent6"/>
              </a:buClr>
              <a:buFont typeface="Arial" panose="020B0604020202020204" pitchFamily="34" charset="0"/>
              <a:buNone/>
              <a:defRPr sz="700" kern="1200" baseline="0">
                <a:solidFill>
                  <a:schemeClr val="accent3"/>
                </a:solidFill>
                <a:latin typeface="+mn-lt"/>
                <a:ea typeface="+mn-ea"/>
                <a:cs typeface="+mn-cs"/>
              </a:defRPr>
            </a:lvl1pPr>
            <a:lvl2pPr marL="114300" indent="0" algn="l" defTabSz="914400" rtl="0" eaLnBrk="1" fontAlgn="ctr" latinLnBrk="0" hangingPunct="1">
              <a:lnSpc>
                <a:spcPct val="100000"/>
              </a:lnSpc>
              <a:spcBef>
                <a:spcPts val="0"/>
              </a:spcBef>
              <a:buClr>
                <a:schemeClr val="accent6"/>
              </a:buClr>
              <a:buFont typeface="Arial" panose="020B0604020202020204" pitchFamily="34" charset="0"/>
              <a:buNone/>
              <a:defRPr sz="500" kern="1200">
                <a:solidFill>
                  <a:schemeClr val="tx1"/>
                </a:solidFill>
                <a:latin typeface="+mn-lt"/>
                <a:ea typeface="+mn-ea"/>
                <a:cs typeface="+mn-cs"/>
              </a:defRPr>
            </a:lvl2pPr>
            <a:lvl3pPr marL="228600" indent="0" algn="l" defTabSz="914400" rtl="0" eaLnBrk="1" fontAlgn="ctr" latinLnBrk="0" hangingPunct="1">
              <a:lnSpc>
                <a:spcPct val="100000"/>
              </a:lnSpc>
              <a:spcBef>
                <a:spcPts val="0"/>
              </a:spcBef>
              <a:buClr>
                <a:schemeClr val="accent6"/>
              </a:buClr>
              <a:buFont typeface="Arial" panose="020B0604020202020204" pitchFamily="34" charset="0"/>
              <a:buNone/>
              <a:defRPr sz="500" kern="1200">
                <a:solidFill>
                  <a:schemeClr val="tx1"/>
                </a:solidFill>
                <a:latin typeface="+mn-lt"/>
                <a:ea typeface="+mn-ea"/>
                <a:cs typeface="+mn-cs"/>
              </a:defRPr>
            </a:lvl3pPr>
            <a:lvl4pPr marL="342900" indent="0" algn="l" defTabSz="914400" rtl="0" eaLnBrk="1" fontAlgn="ctr" latinLnBrk="0" hangingPunct="1">
              <a:lnSpc>
                <a:spcPct val="100000"/>
              </a:lnSpc>
              <a:spcBef>
                <a:spcPts val="0"/>
              </a:spcBef>
              <a:buClr>
                <a:schemeClr val="accent6"/>
              </a:buClr>
              <a:buFont typeface="Arial" panose="020B0604020202020204" pitchFamily="34" charset="0"/>
              <a:buNone/>
              <a:defRPr sz="500" kern="1200">
                <a:solidFill>
                  <a:schemeClr val="tx1"/>
                </a:solidFill>
                <a:latin typeface="+mn-lt"/>
                <a:ea typeface="+mn-ea"/>
                <a:cs typeface="+mn-cs"/>
              </a:defRPr>
            </a:lvl4pPr>
            <a:lvl5pPr marL="457200" indent="0" algn="l" defTabSz="914400" rtl="0" eaLnBrk="1" fontAlgn="ctr" latinLnBrk="0" hangingPunct="1">
              <a:lnSpc>
                <a:spcPct val="100000"/>
              </a:lnSpc>
              <a:spcBef>
                <a:spcPts val="0"/>
              </a:spcBef>
              <a:buClr>
                <a:schemeClr val="accent6"/>
              </a:buClr>
              <a:buFont typeface="Arial" panose="020B0604020202020204" pitchFamily="34" charset="0"/>
              <a:buNone/>
              <a:defRPr sz="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0"/>
              </a:spcBef>
              <a:spcAft>
                <a:spcPts val="0"/>
              </a:spcAft>
              <a:buClr>
                <a:srgbClr val="CE0E2D"/>
              </a:buClr>
              <a:buSzTx/>
              <a:buFont typeface="Arial" panose="020B0604020202020204" pitchFamily="34" charset="0"/>
              <a:buNone/>
              <a:tabLst/>
              <a:defRPr/>
            </a:pP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Source: “</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hlinkClick r:id="rId3"/>
              </a:rPr>
              <a:t>Select oncology medications are being added to the Site of Care management program</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 Aetna; “</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hlinkClick r:id="rId4"/>
              </a:rPr>
              <a:t>Oncology Home Infusion Program</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 UnitedHealthcare; “</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hlinkClick r:id="rId5"/>
              </a:rPr>
              <a:t>Specialty Medical Injectables with Reimbursement Restriction</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 Cigna; “</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hlinkClick r:id="rId6"/>
              </a:rPr>
              <a:t>Anthem PPO added to specialty medication policy</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 California Medical Association; “</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hlinkClick r:id="rId7"/>
              </a:rPr>
              <a:t>7 key facts about our specialty pharmacy changes</a:t>
            </a:r>
            <a:r>
              <a:rPr kumimoji="0" lang="en-US" sz="700" b="0" i="0" u="none" strike="noStrike" kern="1200" cap="none" spc="0" normalizeH="0" baseline="0" noProof="0" dirty="0">
                <a:ln>
                  <a:noFill/>
                </a:ln>
                <a:solidFill>
                  <a:srgbClr val="70787E"/>
                </a:solidFill>
                <a:effectLst/>
                <a:uLnTx/>
                <a:uFillTx/>
                <a:latin typeface="Arial" panose="020B0604020202020204"/>
                <a:ea typeface="+mn-ea"/>
                <a:cs typeface="+mn-cs"/>
              </a:rPr>
              <a:t>,” BlueCross BlueShield of Tennessee; Infusion Site of Care Survey, Pharmacy Executive Forum, Advisory Board.</a:t>
            </a:r>
          </a:p>
        </p:txBody>
      </p:sp>
      <p:sp>
        <p:nvSpPr>
          <p:cNvPr id="34" name="Rectangle 33">
            <a:extLst>
              <a:ext uri="{FF2B5EF4-FFF2-40B4-BE49-F238E27FC236}">
                <a16:creationId xmlns:a16="http://schemas.microsoft.com/office/drawing/2014/main" id="{F4A6D9B3-FF58-48E2-9258-D668A375F733}"/>
              </a:ext>
            </a:extLst>
          </p:cNvPr>
          <p:cNvSpPr/>
          <p:nvPr/>
        </p:nvSpPr>
        <p:spPr bwMode="gray">
          <a:xfrm>
            <a:off x="0" y="1526548"/>
            <a:ext cx="12192000" cy="1415652"/>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13"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8" name="TextBox 37">
            <a:extLst>
              <a:ext uri="{FF2B5EF4-FFF2-40B4-BE49-F238E27FC236}">
                <a16:creationId xmlns:a16="http://schemas.microsoft.com/office/drawing/2014/main" id="{447FF468-4750-4310-9636-185E82BE7214}"/>
              </a:ext>
            </a:extLst>
          </p:cNvPr>
          <p:cNvSpPr txBox="1"/>
          <p:nvPr/>
        </p:nvSpPr>
        <p:spPr bwMode="gray">
          <a:xfrm>
            <a:off x="954108" y="1669937"/>
            <a:ext cx="7623832" cy="18479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440"/>
              </a:spcBef>
              <a:spcAft>
                <a:spcPts val="0"/>
              </a:spcAft>
              <a:buClrTx/>
              <a:buSzTx/>
              <a:buFontTx/>
              <a:buNone/>
              <a:tabLst/>
              <a:defRPr/>
            </a:pPr>
            <a:r>
              <a:rPr kumimoji="0" lang="en-US" sz="1201" b="0" i="0" u="none" strike="noStrike" kern="1200" cap="none" spc="30" normalizeH="0" baseline="0" noProof="0">
                <a:ln>
                  <a:noFill/>
                </a:ln>
                <a:solidFill>
                  <a:srgbClr val="445460"/>
                </a:solidFill>
                <a:effectLst/>
                <a:uLnTx/>
                <a:uFillTx/>
                <a:latin typeface="Arial" panose="020B0604020202020204"/>
                <a:ea typeface="+mn-ea"/>
                <a:cs typeface="+mn-cs"/>
              </a:rPr>
              <a:t>RECENT TRENDS IN SITE-OF-CARE AND WHITE BAGGING POLICIES</a:t>
            </a:r>
          </a:p>
        </p:txBody>
      </p:sp>
      <p:sp>
        <p:nvSpPr>
          <p:cNvPr id="40" name="Oval 39">
            <a:extLst>
              <a:ext uri="{FF2B5EF4-FFF2-40B4-BE49-F238E27FC236}">
                <a16:creationId xmlns:a16="http://schemas.microsoft.com/office/drawing/2014/main" id="{4D373D9B-0A2A-4C79-9F00-B3213575FA6E}"/>
              </a:ext>
            </a:extLst>
          </p:cNvPr>
          <p:cNvSpPr/>
          <p:nvPr/>
        </p:nvSpPr>
        <p:spPr bwMode="gray">
          <a:xfrm>
            <a:off x="612775" y="1658204"/>
            <a:ext cx="208132" cy="208132"/>
          </a:xfrm>
          <a:prstGeom prst="ellipse">
            <a:avLst/>
          </a:prstGeom>
          <a:solidFill>
            <a:schemeClr val="accent6"/>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13"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15" name="Group 14">
            <a:extLst>
              <a:ext uri="{FF2B5EF4-FFF2-40B4-BE49-F238E27FC236}">
                <a16:creationId xmlns:a16="http://schemas.microsoft.com/office/drawing/2014/main" id="{81E704D9-C0E4-421A-9868-57CB81AB959C}"/>
              </a:ext>
            </a:extLst>
          </p:cNvPr>
          <p:cNvGrpSpPr/>
          <p:nvPr/>
        </p:nvGrpSpPr>
        <p:grpSpPr>
          <a:xfrm>
            <a:off x="581272" y="1936442"/>
            <a:ext cx="4605627" cy="800035"/>
            <a:chOff x="581272" y="2184639"/>
            <a:chExt cx="4605627" cy="800035"/>
          </a:xfrm>
        </p:grpSpPr>
        <p:sp>
          <p:nvSpPr>
            <p:cNvPr id="46" name="TextBox 45">
              <a:extLst>
                <a:ext uri="{FF2B5EF4-FFF2-40B4-BE49-F238E27FC236}">
                  <a16:creationId xmlns:a16="http://schemas.microsoft.com/office/drawing/2014/main" id="{658572FC-0DA5-4999-A71A-71C123E0D5F7}"/>
                </a:ext>
              </a:extLst>
            </p:cNvPr>
            <p:cNvSpPr txBox="1"/>
            <p:nvPr/>
          </p:nvSpPr>
          <p:spPr bwMode="gray">
            <a:xfrm>
              <a:off x="716670" y="2184639"/>
              <a:ext cx="1116981" cy="553998"/>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600"/>
                </a:spcBef>
                <a:spcAft>
                  <a:spcPts val="0"/>
                </a:spcAft>
                <a:buClr>
                  <a:srgbClr val="CE0E2D"/>
                </a:buClr>
                <a:buSzTx/>
                <a:buFontTx/>
                <a:buNone/>
                <a:tabLst/>
                <a:defRPr/>
              </a:pPr>
              <a:r>
                <a:rPr kumimoji="0" lang="en-US" sz="3600" b="0" i="0" u="none" strike="noStrike" kern="1200" cap="none" spc="0" normalizeH="0" baseline="0" noProof="0">
                  <a:ln>
                    <a:noFill/>
                  </a:ln>
                  <a:solidFill>
                    <a:srgbClr val="CE0E2D"/>
                  </a:solidFill>
                  <a:effectLst/>
                  <a:uLnTx/>
                  <a:uFillTx/>
                  <a:latin typeface="Times New Roman" panose="02020603050405020304"/>
                  <a:ea typeface="+mn-ea"/>
                  <a:cs typeface="+mn-cs"/>
                </a:rPr>
                <a:t>87%</a:t>
              </a:r>
            </a:p>
          </p:txBody>
        </p:sp>
        <p:sp>
          <p:nvSpPr>
            <p:cNvPr id="57" name="Text Placeholder">
              <a:extLst>
                <a:ext uri="{FF2B5EF4-FFF2-40B4-BE49-F238E27FC236}">
                  <a16:creationId xmlns:a16="http://schemas.microsoft.com/office/drawing/2014/main" id="{DBDE7A72-1C1F-412D-9D67-DB470BD95182}"/>
                </a:ext>
              </a:extLst>
            </p:cNvPr>
            <p:cNvSpPr txBox="1">
              <a:spLocks/>
            </p:cNvSpPr>
            <p:nvPr/>
          </p:nvSpPr>
          <p:spPr bwMode="gray">
            <a:xfrm>
              <a:off x="1717378" y="2300790"/>
              <a:ext cx="3469521" cy="430887"/>
            </a:xfrm>
            <a:prstGeom prst="rect">
              <a:avLst/>
            </a:prstGeom>
            <a:ln>
              <a:noFill/>
            </a:ln>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600"/>
                </a:spcBef>
                <a:spcAft>
                  <a:spcPts val="50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of health system pharmacy leaders reported an increase in payer required </a:t>
              </a:r>
              <a:r>
                <a:rPr kumimoji="0" lang="en-US" sz="1400" b="1" i="0" u="none" strike="noStrike" kern="1200" cap="none" spc="0" normalizeH="0" baseline="0" noProof="0" dirty="0">
                  <a:ln>
                    <a:noFill/>
                  </a:ln>
                  <a:solidFill>
                    <a:srgbClr val="323E48"/>
                  </a:solidFill>
                  <a:effectLst/>
                  <a:uLnTx/>
                  <a:uFillTx/>
                  <a:latin typeface="Arial" panose="020B0604020202020204"/>
                  <a:ea typeface="+mn-ea"/>
                  <a:cs typeface="+mn-cs"/>
                </a:rPr>
                <a:t>use of non-</a:t>
              </a:r>
              <a:endPar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endParaRPr>
            </a:p>
          </p:txBody>
        </p:sp>
        <p:sp>
          <p:nvSpPr>
            <p:cNvPr id="9" name="Rectangle 8">
              <a:extLst>
                <a:ext uri="{FF2B5EF4-FFF2-40B4-BE49-F238E27FC236}">
                  <a16:creationId xmlns:a16="http://schemas.microsoft.com/office/drawing/2014/main" id="{B7907ECA-1F3C-4CC6-ACB9-CAA9DF82FEB2}"/>
                </a:ext>
              </a:extLst>
            </p:cNvPr>
            <p:cNvSpPr/>
            <p:nvPr/>
          </p:nvSpPr>
          <p:spPr>
            <a:xfrm>
              <a:off x="581272" y="2676897"/>
              <a:ext cx="4470229"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1" i="0" u="none" strike="noStrike" kern="1200" cap="none" spc="0" normalizeH="0" baseline="0" noProof="0" dirty="0">
                  <a:ln>
                    <a:noFill/>
                  </a:ln>
                  <a:solidFill>
                    <a:srgbClr val="323E48"/>
                  </a:solidFill>
                  <a:effectLst/>
                  <a:uLnTx/>
                  <a:uFillTx/>
                  <a:latin typeface="Arial" panose="020B0604020202020204"/>
                  <a:ea typeface="+mn-ea"/>
                  <a:cs typeface="+mn-cs"/>
                </a:rPr>
                <a:t>HOPD</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 </a:t>
              </a:r>
              <a:r>
                <a:rPr kumimoji="0" lang="en-US" sz="1400" b="1" i="0" u="none" strike="noStrike" kern="1200" cap="none" spc="0" normalizeH="0" baseline="0" noProof="0" dirty="0">
                  <a:ln>
                    <a:noFill/>
                  </a:ln>
                  <a:solidFill>
                    <a:srgbClr val="323E48"/>
                  </a:solidFill>
                  <a:effectLst/>
                  <a:uLnTx/>
                  <a:uFillTx/>
                  <a:latin typeface="Arial" panose="020B0604020202020204"/>
                  <a:ea typeface="+mn-ea"/>
                  <a:cs typeface="+mn-cs"/>
                </a:rPr>
                <a:t>settings </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for infusions across 2019 and 2020</a:t>
              </a:r>
            </a:p>
          </p:txBody>
        </p:sp>
      </p:grpSp>
      <p:grpSp>
        <p:nvGrpSpPr>
          <p:cNvPr id="62" name="Group 61">
            <a:extLst>
              <a:ext uri="{FF2B5EF4-FFF2-40B4-BE49-F238E27FC236}">
                <a16:creationId xmlns:a16="http://schemas.microsoft.com/office/drawing/2014/main" id="{D6858AF3-299F-4E08-9FF4-3EBA30682900}"/>
              </a:ext>
            </a:extLst>
          </p:cNvPr>
          <p:cNvGrpSpPr/>
          <p:nvPr/>
        </p:nvGrpSpPr>
        <p:grpSpPr>
          <a:xfrm>
            <a:off x="7140501" y="1934961"/>
            <a:ext cx="4382297" cy="800035"/>
            <a:chOff x="581274" y="2328332"/>
            <a:chExt cx="3253173" cy="800035"/>
          </a:xfrm>
        </p:grpSpPr>
        <p:sp>
          <p:nvSpPr>
            <p:cNvPr id="63" name="TextBox 62">
              <a:extLst>
                <a:ext uri="{FF2B5EF4-FFF2-40B4-BE49-F238E27FC236}">
                  <a16:creationId xmlns:a16="http://schemas.microsoft.com/office/drawing/2014/main" id="{A556A4B0-8CA3-4352-83F8-FE7DDDF9016C}"/>
                </a:ext>
              </a:extLst>
            </p:cNvPr>
            <p:cNvSpPr txBox="1"/>
            <p:nvPr/>
          </p:nvSpPr>
          <p:spPr bwMode="gray">
            <a:xfrm>
              <a:off x="716670" y="2328332"/>
              <a:ext cx="1116981" cy="553998"/>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600"/>
                </a:spcBef>
                <a:spcAft>
                  <a:spcPts val="0"/>
                </a:spcAft>
                <a:buClr>
                  <a:srgbClr val="CE0E2D"/>
                </a:buClr>
                <a:buSzTx/>
                <a:buFontTx/>
                <a:buNone/>
                <a:tabLst/>
                <a:defRPr/>
              </a:pPr>
              <a:r>
                <a:rPr kumimoji="0" lang="en-US" sz="3600" b="0" i="0" u="none" strike="noStrike" kern="1200" cap="none" spc="0" normalizeH="0" baseline="0" noProof="0" dirty="0">
                  <a:ln>
                    <a:noFill/>
                  </a:ln>
                  <a:solidFill>
                    <a:srgbClr val="CE0E2D"/>
                  </a:solidFill>
                  <a:effectLst/>
                  <a:uLnTx/>
                  <a:uFillTx/>
                  <a:latin typeface="Times New Roman" panose="02020603050405020304"/>
                  <a:ea typeface="+mn-ea"/>
                  <a:cs typeface="+mn-cs"/>
                </a:rPr>
                <a:t>84%</a:t>
              </a:r>
            </a:p>
          </p:txBody>
        </p:sp>
        <p:sp>
          <p:nvSpPr>
            <p:cNvPr id="64" name="Text Placeholder">
              <a:extLst>
                <a:ext uri="{FF2B5EF4-FFF2-40B4-BE49-F238E27FC236}">
                  <a16:creationId xmlns:a16="http://schemas.microsoft.com/office/drawing/2014/main" id="{FBD7F199-10AA-48D7-9498-55F42BA9DC28}"/>
                </a:ext>
              </a:extLst>
            </p:cNvPr>
            <p:cNvSpPr txBox="1">
              <a:spLocks/>
            </p:cNvSpPr>
            <p:nvPr/>
          </p:nvSpPr>
          <p:spPr bwMode="gray">
            <a:xfrm>
              <a:off x="1425077" y="2444481"/>
              <a:ext cx="2287351" cy="430887"/>
            </a:xfrm>
            <a:prstGeom prst="rect">
              <a:avLst/>
            </a:prstGeom>
            <a:ln>
              <a:noFill/>
            </a:ln>
          </p:spPr>
          <p:txBody>
            <a:bodyPr vert="horz" wrap="square" lIns="0" tIns="0" rIns="0" bIns="0" rtlCol="0">
              <a:spAutoFit/>
            </a:bodyPr>
            <a:lst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marR="0" lvl="0" indent="0" algn="l" defTabSz="914400" rtl="0" eaLnBrk="1" fontAlgn="ctr" latinLnBrk="0" hangingPunct="1">
                <a:lnSpc>
                  <a:spcPct val="100000"/>
                </a:lnSpc>
                <a:spcBef>
                  <a:spcPts val="600"/>
                </a:spcBef>
                <a:spcAft>
                  <a:spcPts val="500"/>
                </a:spcAft>
                <a:buClr>
                  <a:srgbClr val="CE0E2D"/>
                </a:buClr>
                <a:buSzTx/>
                <a:buFont typeface="Arial" panose="020B0604020202020204" pitchFamily="34" charset="0"/>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of health system pharmacy leaders reported an increase in payer required</a:t>
              </a:r>
            </a:p>
          </p:txBody>
        </p:sp>
        <p:sp>
          <p:nvSpPr>
            <p:cNvPr id="65" name="Rectangle 64">
              <a:extLst>
                <a:ext uri="{FF2B5EF4-FFF2-40B4-BE49-F238E27FC236}">
                  <a16:creationId xmlns:a16="http://schemas.microsoft.com/office/drawing/2014/main" id="{A554F787-36CA-4023-B49A-B135D6F00B98}"/>
                </a:ext>
              </a:extLst>
            </p:cNvPr>
            <p:cNvSpPr/>
            <p:nvPr/>
          </p:nvSpPr>
          <p:spPr>
            <a:xfrm>
              <a:off x="581274" y="2820590"/>
              <a:ext cx="3253173"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 </a:t>
              </a:r>
              <a:r>
                <a:rPr kumimoji="0" lang="en-US" sz="1400" b="1" i="0" u="none" strike="noStrike" kern="1200" cap="none" spc="0" normalizeH="0" baseline="0" noProof="0" dirty="0">
                  <a:ln>
                    <a:noFill/>
                  </a:ln>
                  <a:solidFill>
                    <a:srgbClr val="323E48"/>
                  </a:solidFill>
                  <a:effectLst/>
                  <a:uLnTx/>
                  <a:uFillTx/>
                  <a:latin typeface="Arial" panose="020B0604020202020204"/>
                  <a:ea typeface="+mn-ea"/>
                  <a:cs typeface="+mn-cs"/>
                </a:rPr>
                <a:t>white bagging</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 for infusions across 2019 and 2020</a:t>
              </a:r>
            </a:p>
          </p:txBody>
        </p:sp>
      </p:grpSp>
      <p:grpSp>
        <p:nvGrpSpPr>
          <p:cNvPr id="26" name="Group 25">
            <a:extLst>
              <a:ext uri="{FF2B5EF4-FFF2-40B4-BE49-F238E27FC236}">
                <a16:creationId xmlns:a16="http://schemas.microsoft.com/office/drawing/2014/main" id="{A338AFCD-2A8D-43FF-92F4-56D630A29A01}"/>
              </a:ext>
            </a:extLst>
          </p:cNvPr>
          <p:cNvGrpSpPr/>
          <p:nvPr/>
        </p:nvGrpSpPr>
        <p:grpSpPr>
          <a:xfrm>
            <a:off x="503216" y="3443648"/>
            <a:ext cx="11301656" cy="2115846"/>
            <a:chOff x="509252" y="3782735"/>
            <a:chExt cx="11301656" cy="2115846"/>
          </a:xfrm>
        </p:grpSpPr>
        <p:grpSp>
          <p:nvGrpSpPr>
            <p:cNvPr id="2" name="Group 1">
              <a:extLst>
                <a:ext uri="{FF2B5EF4-FFF2-40B4-BE49-F238E27FC236}">
                  <a16:creationId xmlns:a16="http://schemas.microsoft.com/office/drawing/2014/main" id="{A4B9F7C4-71B2-4988-865D-1DB67825D499}"/>
                </a:ext>
              </a:extLst>
            </p:cNvPr>
            <p:cNvGrpSpPr/>
            <p:nvPr/>
          </p:nvGrpSpPr>
          <p:grpSpPr>
            <a:xfrm>
              <a:off x="587307" y="4206322"/>
              <a:ext cx="11223601" cy="1692259"/>
              <a:chOff x="554649" y="1884302"/>
              <a:chExt cx="11223601" cy="1692259"/>
            </a:xfrm>
          </p:grpSpPr>
          <p:sp>
            <p:nvSpPr>
              <p:cNvPr id="22" name="Chevron 26">
                <a:extLst>
                  <a:ext uri="{FF2B5EF4-FFF2-40B4-BE49-F238E27FC236}">
                    <a16:creationId xmlns:a16="http://schemas.microsoft.com/office/drawing/2014/main" id="{7F97AF56-6CA8-4A8A-B04A-2BC105684C7C}"/>
                  </a:ext>
                </a:extLst>
              </p:cNvPr>
              <p:cNvSpPr/>
              <p:nvPr/>
            </p:nvSpPr>
            <p:spPr bwMode="gray">
              <a:xfrm>
                <a:off x="3338647" y="2530661"/>
                <a:ext cx="2743200" cy="169878"/>
              </a:xfrm>
              <a:prstGeom prst="chevron">
                <a:avLst/>
              </a:prstGeom>
              <a:solidFill>
                <a:schemeClr val="accent1"/>
              </a:solidFill>
              <a:ln w="9525" cap="flat" cmpd="sng" algn="ctr">
                <a:noFill/>
                <a:prstDash val="solid"/>
                <a:round/>
                <a:headEnd type="none" w="med" len="med"/>
                <a:tailEnd type="none" w="med" len="med"/>
              </a:ln>
              <a:effectLst/>
            </p:spPr>
            <p:txBody>
              <a:bodyPr vert="horz" wrap="square" lIns="130629" tIns="65314" rIns="130629" bIns="65314" numCol="1" rtlCol="0" anchor="ctr" anchorCtr="0" compatLnSpc="1">
                <a:prstTxWarp prst="textNoShape">
                  <a:avLst/>
                </a:prstTxWarp>
              </a:bodyPr>
              <a:lstStyle/>
              <a:p>
                <a:pPr marL="0" marR="0" lvl="0" indent="0" algn="ctr" defTabSz="2091006"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323E48"/>
                    </a:solidFill>
                    <a:effectLst/>
                    <a:uLnTx/>
                    <a:uFillTx/>
                    <a:latin typeface="Arial" panose="020B0604020202020204"/>
                    <a:ea typeface="+mn-ea"/>
                    <a:cs typeface="+mn-cs"/>
                  </a:rPr>
                  <a:t>Q2 2020</a:t>
                </a:r>
              </a:p>
            </p:txBody>
          </p:sp>
          <p:sp>
            <p:nvSpPr>
              <p:cNvPr id="18" name="Chevron 13">
                <a:extLst>
                  <a:ext uri="{FF2B5EF4-FFF2-40B4-BE49-F238E27FC236}">
                    <a16:creationId xmlns:a16="http://schemas.microsoft.com/office/drawing/2014/main" id="{AB56B1AE-231B-4CF6-A5A3-1AF6512C75F4}"/>
                  </a:ext>
                </a:extLst>
              </p:cNvPr>
              <p:cNvSpPr/>
              <p:nvPr/>
            </p:nvSpPr>
            <p:spPr bwMode="gray">
              <a:xfrm>
                <a:off x="6088196" y="2530661"/>
                <a:ext cx="2743200" cy="166249"/>
              </a:xfrm>
              <a:prstGeom prst="chevron">
                <a:avLst/>
              </a:prstGeom>
              <a:solidFill>
                <a:schemeClr val="accent1"/>
              </a:solidFill>
              <a:ln w="9525" cap="flat" cmpd="sng" algn="ctr">
                <a:noFill/>
                <a:prstDash val="solid"/>
                <a:round/>
                <a:headEnd type="none" w="med" len="med"/>
                <a:tailEnd type="none" w="med" len="med"/>
              </a:ln>
              <a:effectLst/>
            </p:spPr>
            <p:txBody>
              <a:bodyPr vert="horz" wrap="square" lIns="130629" tIns="65314" rIns="130629" bIns="65314" numCol="1" rtlCol="0" anchor="ctr" anchorCtr="0" compatLnSpc="1">
                <a:prstTxWarp prst="textNoShape">
                  <a:avLst/>
                </a:prstTxWarp>
              </a:bodyPr>
              <a:lstStyle/>
              <a:p>
                <a:pPr marL="0" marR="0" lvl="0" indent="0" algn="ctr" defTabSz="2091006"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323E48"/>
                    </a:solidFill>
                    <a:effectLst/>
                    <a:uLnTx/>
                    <a:uFillTx/>
                    <a:latin typeface="Arial" panose="020B0604020202020204"/>
                    <a:ea typeface="+mn-ea"/>
                    <a:cs typeface="+mn-cs"/>
                  </a:rPr>
                  <a:t>Q3 2020</a:t>
                </a:r>
              </a:p>
            </p:txBody>
          </p:sp>
          <p:sp>
            <p:nvSpPr>
              <p:cNvPr id="20" name="Chevron 14">
                <a:extLst>
                  <a:ext uri="{FF2B5EF4-FFF2-40B4-BE49-F238E27FC236}">
                    <a16:creationId xmlns:a16="http://schemas.microsoft.com/office/drawing/2014/main" id="{89DFBD20-161F-45C6-8209-93BEC218FE7A}"/>
                  </a:ext>
                </a:extLst>
              </p:cNvPr>
              <p:cNvSpPr/>
              <p:nvPr/>
            </p:nvSpPr>
            <p:spPr bwMode="gray">
              <a:xfrm>
                <a:off x="8831396" y="2552560"/>
                <a:ext cx="2743200" cy="166249"/>
              </a:xfrm>
              <a:prstGeom prst="chevron">
                <a:avLst/>
              </a:prstGeom>
              <a:solidFill>
                <a:schemeClr val="accent1"/>
              </a:solidFill>
              <a:ln w="9525" cap="flat" cmpd="sng" algn="ctr">
                <a:noFill/>
                <a:prstDash val="solid"/>
                <a:round/>
                <a:headEnd type="none" w="med" len="med"/>
                <a:tailEnd type="none" w="med" len="med"/>
              </a:ln>
              <a:effectLst/>
            </p:spPr>
            <p:txBody>
              <a:bodyPr vert="horz" wrap="square" lIns="130629" tIns="65314" rIns="130629" bIns="65314" numCol="1" rtlCol="0" anchor="ctr" anchorCtr="0" compatLnSpc="1">
                <a:prstTxWarp prst="textNoShape">
                  <a:avLst/>
                </a:prstTxWarp>
              </a:bodyPr>
              <a:lstStyle/>
              <a:p>
                <a:pPr marL="0" marR="0" lvl="0" indent="0" algn="ctr" defTabSz="2091006"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323E48"/>
                    </a:solidFill>
                    <a:effectLst/>
                    <a:uLnTx/>
                    <a:uFillTx/>
                    <a:latin typeface="Arial" panose="020B0604020202020204"/>
                    <a:ea typeface="+mn-ea"/>
                    <a:cs typeface="+mn-cs"/>
                  </a:rPr>
                  <a:t>Q4 2020</a:t>
                </a:r>
              </a:p>
            </p:txBody>
          </p:sp>
          <p:sp>
            <p:nvSpPr>
              <p:cNvPr id="5" name="Rectangle 4">
                <a:extLst>
                  <a:ext uri="{FF2B5EF4-FFF2-40B4-BE49-F238E27FC236}">
                    <a16:creationId xmlns:a16="http://schemas.microsoft.com/office/drawing/2014/main" id="{09CAFE18-2965-4137-BC0A-8B3B8CA6E20E}"/>
                  </a:ext>
                </a:extLst>
              </p:cNvPr>
              <p:cNvSpPr/>
              <p:nvPr/>
            </p:nvSpPr>
            <p:spPr>
              <a:xfrm>
                <a:off x="4710247" y="1892180"/>
                <a:ext cx="2877300"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Aetna added checkpoint inhibitors to its Site of Care policy</a:t>
                </a:r>
                <a:r>
                  <a:rPr kumimoji="0" lang="en-US" sz="1400" b="0" i="0" u="none" strike="noStrike" kern="1200" cap="none" spc="0" normalizeH="0" baseline="30000" noProof="0" dirty="0">
                    <a:ln>
                      <a:noFill/>
                    </a:ln>
                    <a:solidFill>
                      <a:srgbClr val="323E48"/>
                    </a:solidFill>
                    <a:effectLst/>
                    <a:uLnTx/>
                    <a:uFillTx/>
                    <a:latin typeface="Arial" panose="020B0604020202020204"/>
                    <a:ea typeface="+mn-ea"/>
                    <a:cs typeface="+mn-cs"/>
                  </a:rPr>
                  <a:t>1</a:t>
                </a:r>
                <a:endPar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endParaRPr>
              </a:p>
            </p:txBody>
          </p:sp>
          <p:sp>
            <p:nvSpPr>
              <p:cNvPr id="23" name="Rectangle 22">
                <a:extLst>
                  <a:ext uri="{FF2B5EF4-FFF2-40B4-BE49-F238E27FC236}">
                    <a16:creationId xmlns:a16="http://schemas.microsoft.com/office/drawing/2014/main" id="{D7574D5F-F753-4F5F-AF84-0416BA0BDB08}"/>
                  </a:ext>
                </a:extLst>
              </p:cNvPr>
              <p:cNvSpPr/>
              <p:nvPr/>
            </p:nvSpPr>
            <p:spPr>
              <a:xfrm>
                <a:off x="6225327" y="2834070"/>
                <a:ext cx="2743200"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Cigna started requiring white bagging for high-cost oncology drugs administered in the HOPD</a:t>
                </a:r>
              </a:p>
            </p:txBody>
          </p:sp>
          <p:sp>
            <p:nvSpPr>
              <p:cNvPr id="6" name="Rectangle 5">
                <a:extLst>
                  <a:ext uri="{FF2B5EF4-FFF2-40B4-BE49-F238E27FC236}">
                    <a16:creationId xmlns:a16="http://schemas.microsoft.com/office/drawing/2014/main" id="{1A34831F-D87D-4BC6-B2FE-52F971D0288A}"/>
                  </a:ext>
                </a:extLst>
              </p:cNvPr>
              <p:cNvSpPr/>
              <p:nvPr/>
            </p:nvSpPr>
            <p:spPr>
              <a:xfrm>
                <a:off x="8764346" y="1884302"/>
                <a:ext cx="2877299"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UnitedHealthcare</a:t>
                </a:r>
                <a:r>
                  <a:rPr kumimoji="0" lang="en-US" sz="1400" b="0" i="0" u="none" strike="noStrike" kern="1200" cap="none" spc="0" normalizeH="0" baseline="30000" noProof="0" dirty="0">
                    <a:ln>
                      <a:noFill/>
                    </a:ln>
                    <a:solidFill>
                      <a:srgbClr val="323E48"/>
                    </a:solidFill>
                    <a:effectLst/>
                    <a:uLnTx/>
                    <a:uFillTx/>
                    <a:latin typeface="Arial" panose="020B0604020202020204"/>
                    <a:ea typeface="+mn-ea"/>
                    <a:cs typeface="+mn-cs"/>
                  </a:rPr>
                  <a:t>2</a:t>
                </a: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 began offering oncology home infusion in FL</a:t>
                </a:r>
              </a:p>
            </p:txBody>
          </p:sp>
          <p:cxnSp>
            <p:nvCxnSpPr>
              <p:cNvPr id="24" name="Straight Connector 23">
                <a:extLst>
                  <a:ext uri="{FF2B5EF4-FFF2-40B4-BE49-F238E27FC236}">
                    <a16:creationId xmlns:a16="http://schemas.microsoft.com/office/drawing/2014/main" id="{966D2D37-E9B0-4D85-A471-319DE021B0C5}"/>
                  </a:ext>
                </a:extLst>
              </p:cNvPr>
              <p:cNvCxnSpPr>
                <a:cxnSpLocks/>
              </p:cNvCxnSpPr>
              <p:nvPr/>
            </p:nvCxnSpPr>
            <p:spPr bwMode="gray">
              <a:xfrm>
                <a:off x="5741311" y="2393628"/>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cxnSp>
            <p:nvCxnSpPr>
              <p:cNvPr id="25" name="Straight Connector 24">
                <a:extLst>
                  <a:ext uri="{FF2B5EF4-FFF2-40B4-BE49-F238E27FC236}">
                    <a16:creationId xmlns:a16="http://schemas.microsoft.com/office/drawing/2014/main" id="{FA2F5335-684E-4C7B-89E1-69FD1AD92096}"/>
                  </a:ext>
                </a:extLst>
              </p:cNvPr>
              <p:cNvCxnSpPr>
                <a:cxnSpLocks/>
              </p:cNvCxnSpPr>
              <p:nvPr/>
            </p:nvCxnSpPr>
            <p:spPr bwMode="gray">
              <a:xfrm>
                <a:off x="8093313" y="2686024"/>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cxnSp>
            <p:nvCxnSpPr>
              <p:cNvPr id="27" name="Straight Connector 26">
                <a:extLst>
                  <a:ext uri="{FF2B5EF4-FFF2-40B4-BE49-F238E27FC236}">
                    <a16:creationId xmlns:a16="http://schemas.microsoft.com/office/drawing/2014/main" id="{C4332F92-898F-4AE8-A978-5E52EA35EABE}"/>
                  </a:ext>
                </a:extLst>
              </p:cNvPr>
              <p:cNvCxnSpPr>
                <a:cxnSpLocks/>
              </p:cNvCxnSpPr>
              <p:nvPr/>
            </p:nvCxnSpPr>
            <p:spPr bwMode="gray">
              <a:xfrm>
                <a:off x="10688677" y="2415400"/>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sp>
            <p:nvSpPr>
              <p:cNvPr id="28" name="Rectangle 27">
                <a:extLst>
                  <a:ext uri="{FF2B5EF4-FFF2-40B4-BE49-F238E27FC236}">
                    <a16:creationId xmlns:a16="http://schemas.microsoft.com/office/drawing/2014/main" id="{2D59CA14-2A69-4F38-BDB2-9266129C05DF}"/>
                  </a:ext>
                </a:extLst>
              </p:cNvPr>
              <p:cNvSpPr/>
              <p:nvPr/>
            </p:nvSpPr>
            <p:spPr>
              <a:xfrm>
                <a:off x="2605068" y="2810226"/>
                <a:ext cx="2532303"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Anthem Blue Cross CA announced white bagging for Medicaid HMO beneficiaries</a:t>
                </a:r>
              </a:p>
            </p:txBody>
          </p:sp>
          <p:cxnSp>
            <p:nvCxnSpPr>
              <p:cNvPr id="29" name="Straight Connector 28">
                <a:extLst>
                  <a:ext uri="{FF2B5EF4-FFF2-40B4-BE49-F238E27FC236}">
                    <a16:creationId xmlns:a16="http://schemas.microsoft.com/office/drawing/2014/main" id="{D8C6A830-9377-4FE0-BB1E-AF2CAB9D572E}"/>
                  </a:ext>
                </a:extLst>
              </p:cNvPr>
              <p:cNvCxnSpPr>
                <a:cxnSpLocks/>
              </p:cNvCxnSpPr>
              <p:nvPr/>
            </p:nvCxnSpPr>
            <p:spPr bwMode="gray">
              <a:xfrm>
                <a:off x="812141" y="2392110"/>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sp>
            <p:nvSpPr>
              <p:cNvPr id="30" name="Rectangle 29">
                <a:extLst>
                  <a:ext uri="{FF2B5EF4-FFF2-40B4-BE49-F238E27FC236}">
                    <a16:creationId xmlns:a16="http://schemas.microsoft.com/office/drawing/2014/main" id="{E492B471-D7D3-467F-88F0-0A97BE36958C}"/>
                  </a:ext>
                </a:extLst>
              </p:cNvPr>
              <p:cNvSpPr/>
              <p:nvPr/>
            </p:nvSpPr>
            <p:spPr>
              <a:xfrm>
                <a:off x="554649" y="1886898"/>
                <a:ext cx="2877293"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BlueCross BlueShield of TN began a new white bagging policy</a:t>
                </a:r>
              </a:p>
            </p:txBody>
          </p:sp>
          <p:sp>
            <p:nvSpPr>
              <p:cNvPr id="31" name="Chevron 26">
                <a:extLst>
                  <a:ext uri="{FF2B5EF4-FFF2-40B4-BE49-F238E27FC236}">
                    <a16:creationId xmlns:a16="http://schemas.microsoft.com/office/drawing/2014/main" id="{9526D89E-E5F8-461B-9A89-86AA05417F7D}"/>
                  </a:ext>
                </a:extLst>
              </p:cNvPr>
              <p:cNvSpPr/>
              <p:nvPr/>
            </p:nvSpPr>
            <p:spPr bwMode="gray">
              <a:xfrm>
                <a:off x="592273" y="2530661"/>
                <a:ext cx="2743200" cy="169878"/>
              </a:xfrm>
              <a:prstGeom prst="chevron">
                <a:avLst/>
              </a:prstGeom>
              <a:solidFill>
                <a:schemeClr val="accent1"/>
              </a:solidFill>
              <a:ln w="9525" cap="flat" cmpd="sng" algn="ctr">
                <a:noFill/>
                <a:prstDash val="solid"/>
                <a:round/>
                <a:headEnd type="none" w="med" len="med"/>
                <a:tailEnd type="none" w="med" len="med"/>
              </a:ln>
              <a:effectLst/>
            </p:spPr>
            <p:txBody>
              <a:bodyPr vert="horz" wrap="square" lIns="130629" tIns="65314" rIns="130629" bIns="65314" numCol="1" rtlCol="0" anchor="ctr" anchorCtr="0" compatLnSpc="1">
                <a:prstTxWarp prst="textNoShape">
                  <a:avLst/>
                </a:prstTxWarp>
              </a:bodyPr>
              <a:lstStyle/>
              <a:p>
                <a:pPr marL="0" marR="0" lvl="0" indent="0" algn="ctr" defTabSz="2091006"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323E48"/>
                    </a:solidFill>
                    <a:effectLst/>
                    <a:uLnTx/>
                    <a:uFillTx/>
                    <a:latin typeface="Arial" panose="020B0604020202020204"/>
                    <a:ea typeface="+mn-ea"/>
                    <a:cs typeface="+mn-cs"/>
                  </a:rPr>
                  <a:t>Q1 2020</a:t>
                </a:r>
              </a:p>
            </p:txBody>
          </p:sp>
          <p:cxnSp>
            <p:nvCxnSpPr>
              <p:cNvPr id="35" name="Straight Connector 34">
                <a:extLst>
                  <a:ext uri="{FF2B5EF4-FFF2-40B4-BE49-F238E27FC236}">
                    <a16:creationId xmlns:a16="http://schemas.microsoft.com/office/drawing/2014/main" id="{98D592E5-6BA4-4CC2-AC27-23E5DE1FBD37}"/>
                  </a:ext>
                </a:extLst>
              </p:cNvPr>
              <p:cNvCxnSpPr>
                <a:cxnSpLocks/>
              </p:cNvCxnSpPr>
              <p:nvPr/>
            </p:nvCxnSpPr>
            <p:spPr bwMode="gray">
              <a:xfrm>
                <a:off x="4300150" y="2698430"/>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sp>
            <p:nvSpPr>
              <p:cNvPr id="36" name="Rectangle 35">
                <a:extLst>
                  <a:ext uri="{FF2B5EF4-FFF2-40B4-BE49-F238E27FC236}">
                    <a16:creationId xmlns:a16="http://schemas.microsoft.com/office/drawing/2014/main" id="{6C6B6F26-67ED-4740-9601-80C5715589AE}"/>
                  </a:ext>
                </a:extLst>
              </p:cNvPr>
              <p:cNvSpPr/>
              <p:nvPr/>
            </p:nvSpPr>
            <p:spPr>
              <a:xfrm>
                <a:off x="9552275" y="2837897"/>
                <a:ext cx="2225975"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500"/>
                  </a:spcAft>
                  <a:buClrTx/>
                  <a:buSzTx/>
                  <a:buFontTx/>
                  <a:buNone/>
                  <a:tabLst/>
                  <a:defRPr/>
                </a:pPr>
                <a:r>
                  <a:rPr kumimoji="0" lang="en-US" sz="1400" b="0" i="0" u="none" strike="noStrike" kern="1200" cap="none" spc="0" normalizeH="0" baseline="0" noProof="0" dirty="0">
                    <a:ln>
                      <a:noFill/>
                    </a:ln>
                    <a:solidFill>
                      <a:srgbClr val="323E48"/>
                    </a:solidFill>
                    <a:effectLst/>
                    <a:uLnTx/>
                    <a:uFillTx/>
                    <a:latin typeface="Arial" panose="020B0604020202020204"/>
                    <a:ea typeface="+mn-ea"/>
                    <a:cs typeface="+mn-cs"/>
                  </a:rPr>
                  <a:t>Anthem Blue Cross CA expanded white bagging to all PPO plans</a:t>
                </a:r>
              </a:p>
            </p:txBody>
          </p:sp>
          <p:cxnSp>
            <p:nvCxnSpPr>
              <p:cNvPr id="37" name="Straight Connector 36">
                <a:extLst>
                  <a:ext uri="{FF2B5EF4-FFF2-40B4-BE49-F238E27FC236}">
                    <a16:creationId xmlns:a16="http://schemas.microsoft.com/office/drawing/2014/main" id="{14D55D31-F149-4592-BDB5-417DA596E9E7}"/>
                  </a:ext>
                </a:extLst>
              </p:cNvPr>
              <p:cNvCxnSpPr>
                <a:cxnSpLocks/>
              </p:cNvCxnSpPr>
              <p:nvPr/>
            </p:nvCxnSpPr>
            <p:spPr bwMode="gray">
              <a:xfrm>
                <a:off x="11282827" y="2718680"/>
                <a:ext cx="0" cy="137160"/>
              </a:xfrm>
              <a:prstGeom prst="line">
                <a:avLst/>
              </a:prstGeom>
              <a:solidFill>
                <a:schemeClr val="accent1"/>
              </a:solidFill>
              <a:ln w="19050" cap="flat" cmpd="sng" algn="ctr">
                <a:solidFill>
                  <a:schemeClr val="accent2"/>
                </a:solidFill>
                <a:prstDash val="solid"/>
                <a:miter lim="800000"/>
                <a:headEnd type="none" w="med" len="med"/>
                <a:tailEnd type="none"/>
              </a:ln>
              <a:effectLst/>
            </p:spPr>
          </p:cxnSp>
        </p:grpSp>
        <p:sp>
          <p:nvSpPr>
            <p:cNvPr id="17" name="Rectangle 16">
              <a:extLst>
                <a:ext uri="{FF2B5EF4-FFF2-40B4-BE49-F238E27FC236}">
                  <a16:creationId xmlns:a16="http://schemas.microsoft.com/office/drawing/2014/main" id="{23AC017A-7A82-4707-B776-559BE37364C2}"/>
                </a:ext>
              </a:extLst>
            </p:cNvPr>
            <p:cNvSpPr/>
            <p:nvPr/>
          </p:nvSpPr>
          <p:spPr>
            <a:xfrm>
              <a:off x="509252" y="3782735"/>
              <a:ext cx="8354802" cy="3231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323E48"/>
                  </a:solidFill>
                  <a:effectLst/>
                  <a:uLnTx/>
                  <a:uFillTx/>
                  <a:latin typeface="Arial" panose="020B0604020202020204"/>
                  <a:ea typeface="+mn-ea"/>
                  <a:cs typeface="+mn-cs"/>
                </a:rPr>
                <a:t>Select commercial payer oncology site-of-care and white bagging policy changes in 2020</a:t>
              </a:r>
            </a:p>
          </p:txBody>
        </p:sp>
      </p:grpSp>
      <p:sp>
        <p:nvSpPr>
          <p:cNvPr id="39" name="Text Placeholder 1">
            <a:extLst>
              <a:ext uri="{FF2B5EF4-FFF2-40B4-BE49-F238E27FC236}">
                <a16:creationId xmlns:a16="http://schemas.microsoft.com/office/drawing/2014/main" id="{5472EDBB-1B3C-41F8-A1FE-4AA4452F56B4}"/>
              </a:ext>
            </a:extLst>
          </p:cNvPr>
          <p:cNvSpPr>
            <a:spLocks noGrp="1"/>
          </p:cNvSpPr>
          <p:nvPr>
            <p:ph type="body" sz="quarter" idx="28"/>
          </p:nvPr>
        </p:nvSpPr>
        <p:spPr>
          <a:xfrm>
            <a:off x="612774" y="5781746"/>
            <a:ext cx="4204553" cy="456535"/>
          </a:xfrm>
        </p:spPr>
        <p:txBody>
          <a:bodyPr/>
          <a:lstStyle/>
          <a:p>
            <a:r>
              <a:rPr lang="en-US" dirty="0"/>
              <a:t>Requires the use of non-hospital facilities for infusions administered as monotherapy for maintenance.</a:t>
            </a:r>
          </a:p>
          <a:p>
            <a:r>
              <a:rPr lang="en-US" dirty="0"/>
              <a:t>Advisory Board is a subsidiary of UnitedHealth Group. All Advisory Board research, expert perspectives, and recommendations remain independent.</a:t>
            </a:r>
          </a:p>
        </p:txBody>
      </p:sp>
    </p:spTree>
    <p:extLst>
      <p:ext uri="{BB962C8B-B14F-4D97-AF65-F5344CB8AC3E}">
        <p14:creationId xmlns:p14="http://schemas.microsoft.com/office/powerpoint/2010/main" val="2328536397"/>
      </p:ext>
    </p:extLst>
  </p:cSld>
  <p:clrMapOvr>
    <a:masterClrMapping/>
  </p:clrMapOvr>
</p:sld>
</file>

<file path=ppt/theme/theme1.xml><?xml version="1.0" encoding="utf-8"?>
<a:theme xmlns:a="http://schemas.openxmlformats.org/drawingml/2006/main" name="ab1 projection 16x9">
  <a:themeElements>
    <a:clrScheme name="Advisory Board 2020 Theme">
      <a:dk1>
        <a:srgbClr val="323E48"/>
      </a:dk1>
      <a:lt1>
        <a:srgbClr val="FFFFFF"/>
      </a:lt1>
      <a:dk2>
        <a:srgbClr val="FFFFFF"/>
      </a:dk2>
      <a:lt2>
        <a:srgbClr val="E5E5E5"/>
      </a:lt2>
      <a:accent1>
        <a:srgbClr val="D6D9DA"/>
      </a:accent1>
      <a:accent2>
        <a:srgbClr val="999FA3"/>
      </a:accent2>
      <a:accent3>
        <a:srgbClr val="70787E"/>
      </a:accent3>
      <a:accent4>
        <a:srgbClr val="445460"/>
      </a:accent4>
      <a:accent5>
        <a:srgbClr val="222A30"/>
      </a:accent5>
      <a:accent6>
        <a:srgbClr val="CE0E2D"/>
      </a:accent6>
      <a:hlink>
        <a:srgbClr val="323E48"/>
      </a:hlink>
      <a:folHlink>
        <a:srgbClr val="75757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9050">
          <a:solidFill>
            <a:schemeClr val="accent2"/>
          </a:solidFill>
          <a:headEnd type="none" w="med" len="med"/>
          <a:tailEnd w="med" len="med"/>
        </a:ln>
      </a:spPr>
      <a:bodyPr/>
      <a:lstStyle/>
      <a:style>
        <a:lnRef idx="1">
          <a:schemeClr val="accent1"/>
        </a:lnRef>
        <a:fillRef idx="0">
          <a:schemeClr val="accent1"/>
        </a:fillRef>
        <a:effectRef idx="0">
          <a:schemeClr val="accent1"/>
        </a:effectRef>
        <a:fontRef idx="minor">
          <a:schemeClr val="tx1"/>
        </a:fontRef>
      </a:style>
    </a:lnDef>
    <a:txDef>
      <a:spPr bwMode="gray"/>
      <a:bodyPr vert="horz" wrap="square" lIns="0" tIns="0" rIns="0" bIns="0" rtlCol="0">
        <a:spAutoFit/>
      </a:bodyPr>
      <a:lstStyle>
        <a:defPPr>
          <a:spcBef>
            <a:spcPts val="600"/>
          </a:spcBef>
          <a:buClr>
            <a:schemeClr val="accent6"/>
          </a:buClr>
          <a:defRPr sz="1500" dirty="0" err="1" smtClean="0"/>
        </a:defPPr>
      </a:lstStyle>
    </a:txDef>
  </a:objectDefaults>
  <a:extraClrSchemeLst/>
  <a:custClrLst>
    <a:custClr name="Data Viz 1">
      <a:srgbClr val="D6D9DA"/>
    </a:custClr>
    <a:custClr name="Data Viz 2">
      <a:srgbClr val="7C99AE"/>
    </a:custClr>
    <a:custClr name="Data Viz 3">
      <a:srgbClr val="667E90"/>
    </a:custClr>
    <a:custClr name="Data Viz 4">
      <a:srgbClr val="445460"/>
    </a:custClr>
    <a:custClr name="Data Viz 5">
      <a:srgbClr val="222A30"/>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Teal">
      <a:srgbClr val="00AEA1"/>
    </a:custClr>
    <a:custClr name="Blue">
      <a:srgbClr val="0071BB"/>
    </a:custClr>
    <a:custClr name="Green">
      <a:srgbClr val="00A253"/>
    </a:custClr>
    <a:custClr name="Purple">
      <a:srgbClr val="5736F7"/>
    </a:custClr>
    <a:custClr name="Orange">
      <a:srgbClr val="FC5027"/>
    </a:custClr>
    <a:custClr name="Yellow">
      <a:srgbClr val="FFFF51"/>
    </a:custClr>
    <a:custClr name="Error Red">
      <a:srgbClr val="EE0000"/>
    </a:custClr>
    <a:custClr name="Unused">
      <a:srgbClr val="FFFFFF"/>
    </a:custClr>
    <a:custClr name="Unused">
      <a:srgbClr val="FFFFFF"/>
    </a:custClr>
    <a:custClr name="Unused">
      <a:srgbClr val="FFFFFF"/>
    </a:custClr>
    <a:custClr name="Teal Tint">
      <a:srgbClr val="B4FBF6"/>
    </a:custClr>
    <a:custClr name="Blue Tint">
      <a:srgbClr val="64BAF3"/>
    </a:custClr>
    <a:custClr name="Green Tint">
      <a:srgbClr val="5CFFAF"/>
    </a:custClr>
    <a:custClr name="Purple Tint">
      <a:srgbClr val="9999FC"/>
    </a:custClr>
    <a:custClr name="Orange Tint">
      <a:srgbClr val="FFAE9B"/>
    </a:custClr>
    <a:custClr name="Unused">
      <a:srgbClr val="FFFFFF"/>
    </a:custClr>
    <a:custClr name="Unused">
      <a:srgbClr val="FFFFFF"/>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1-projection-16x9-100520.potx" id="{75E47BD4-2230-4DA5-A7D6-8BABADB9E693}" vid="{38E8CC4C-CF66-4922-9E29-7DB5EF506850}"/>
    </a:ext>
  </a:extLst>
</a:theme>
</file>

<file path=ppt/theme/theme2.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9837e85-97c4-49a9-a0d6-139d8727844a" xsi:nil="true"/>
    <lcf76f155ced4ddcb4097134ff3c332f xmlns="f7e4f93e-e6bf-434b-9f44-5cf3f51b710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BCC637-9118-4066-BAD1-7C864418DD9F}">
  <ds:schemaRefs>
    <ds:schemaRef ds:uri="http://schemas.microsoft.com/sharepoint/v3/contenttype/forms"/>
  </ds:schemaRefs>
</ds:datastoreItem>
</file>

<file path=customXml/itemProps2.xml><?xml version="1.0" encoding="utf-8"?>
<ds:datastoreItem xmlns:ds="http://schemas.openxmlformats.org/officeDocument/2006/customXml" ds:itemID="{7F06588E-7FF9-4C21-BF32-F8D2B74D3D1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FD4D0D9-FB16-43AE-A137-19EE4A6469B5}"/>
</file>

<file path=docProps/app.xml><?xml version="1.0" encoding="utf-8"?>
<Properties xmlns="http://schemas.openxmlformats.org/officeDocument/2006/extended-properties" xmlns:vt="http://schemas.openxmlformats.org/officeDocument/2006/docPropsVTypes">
  <Template>ab1-projection-16x9-100920</Template>
  <TotalTime>2652</TotalTime>
  <Words>3670</Words>
  <Application>Microsoft Office PowerPoint</Application>
  <PresentationFormat>Widescreen</PresentationFormat>
  <Paragraphs>181</Paragraphs>
  <Slides>16</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Times New Roman</vt:lpstr>
      <vt:lpstr>ab1 projection 16x9</vt:lpstr>
      <vt:lpstr>2021 Oncology Market Trends</vt:lpstr>
      <vt:lpstr>PowerPoint Presentation</vt:lpstr>
      <vt:lpstr>Number of new cases expected to rise for all cancers</vt:lpstr>
      <vt:lpstr>PowerPoint Presentation</vt:lpstr>
      <vt:lpstr>Covid-19 is changing cancer care demand and delivery</vt:lpstr>
      <vt:lpstr>PowerPoint Presentation</vt:lpstr>
      <vt:lpstr>Three trends impacting the oncology market</vt:lpstr>
      <vt:lpstr>Payers doubling down on select cost control tactics</vt:lpstr>
      <vt:lpstr>Site-of-care and white bagging policies are increasing</vt:lpstr>
      <vt:lpstr>The burden of prior authorization continues to grow</vt:lpstr>
      <vt:lpstr>CMS remains focused on reimbursement cuts and APMs</vt:lpstr>
      <vt:lpstr>Biosimilars could play bigger future role in cost control</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Oncology Market Trends</dc:title>
  <dc:creator>Riley, Ashley E</dc:creator>
  <dc:description/>
  <cp:lastModifiedBy>Raju, Gorumutchu</cp:lastModifiedBy>
  <cp:revision>24</cp:revision>
  <dcterms:created xsi:type="dcterms:W3CDTF">2020-10-22T15:15:56Z</dcterms:created>
  <dcterms:modified xsi:type="dcterms:W3CDTF">2021-04-01T17:57:17Z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0x010100DCF90CD8335E7840B4A632BEDE6319DD</vt:lpwstr>
  </property>
</Properties>
</file>