
<file path=[Content_Types].xml><?xml version="1.0" encoding="utf-8"?>
<Types xmlns="http://schemas.openxmlformats.org/package/2006/content-types">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slideLayouts/slideLayout19.xml" ContentType="application/vnd.openxmlformats-officedocument.presentationml.slideLayout+xml"/>
  <Override PartName="/ppt/slideLayouts/slideLayout20.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removePersonalInfoOnSave="1" saveSubsetFonts="1" autoCompressPictures="0">
  <p:sldMasterIdLst>
    <p:sldMasterId id="2147483648" r:id="rId1"/>
  </p:sldMasterIdLst>
  <p:notesMasterIdLst>
    <p:notesMasterId r:id="rId13"/>
  </p:notesMasterIdLst>
  <p:handoutMasterIdLst>
    <p:handoutMasterId r:id="rId14"/>
  </p:handoutMasterIdLst>
  <p:sldIdLst>
    <p:sldId id="305" r:id="rId2"/>
    <p:sldId id="306" r:id="rId3"/>
    <p:sldId id="304" r:id="rId4"/>
    <p:sldId id="296" r:id="rId5"/>
    <p:sldId id="307" r:id="rId6"/>
    <p:sldId id="308" r:id="rId7"/>
    <p:sldId id="309" r:id="rId8"/>
    <p:sldId id="310" r:id="rId9"/>
    <p:sldId id="301" r:id="rId10"/>
    <p:sldId id="302" r:id="rId11"/>
    <p:sldId id="303" r:id="rId12"/>
  </p:sldIdLst>
  <p:sldSz cx="7772400" cy="10058400"/>
  <p:notesSz cx="7010400" cy="9296400"/>
  <p:defaultTextStyle>
    <a:defPPr>
      <a:defRPr lang="en-US"/>
    </a:defPPr>
    <a:lvl1pPr marL="0" algn="l" defTabSz="1018879" rtl="0" eaLnBrk="1" latinLnBrk="0" hangingPunct="1">
      <a:defRPr sz="21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p:defaultTextStyle>
  <p:extLst>
    <p:ext uri="{EFAFB233-063F-42B5-8137-9DF3F51BA10A}">
      <p15:sldGuideLst xmlns:p15="http://schemas.microsoft.com/office/powerpoint/2012/main"/>
    </p:ext>
    <p:ext uri="{2D200454-40CA-4A62-9FC3-DE9A4176ACB9}">
      <p15:notesGuideLst xmlns:p15="http://schemas.microsoft.com/office/powerpoint/2012/main">
        <p15:guide id="1" orient="horz" pos="2928" userDrawn="1">
          <p15:clr>
            <a:srgbClr val="A4A3A4"/>
          </p15:clr>
        </p15:guide>
        <p15:guide id="2" pos="2208" userDrawn="1">
          <p15:clr>
            <a:srgbClr val="A4A3A4"/>
          </p15:clr>
        </p15:guide>
      </p15:notes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2" name="Author" initials="A" lastIdx="25" clrIdx="1"/>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C083E6E3-FA7D-4D7B-A595-EF9225AFEA82}">
  <a:tblStyle styleId="{F5AB1C69-6EDB-4FF4-983F-18BD219EF322}" styleName="Medium Style 2 - Accent 3">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3">
              <a:tint val="20000"/>
            </a:schemeClr>
          </a:solidFill>
        </a:fill>
      </a:tcStyle>
    </a:wholeTbl>
    <a:band1H>
      <a:tcStyle>
        <a:tcBdr/>
        <a:fill>
          <a:solidFill>
            <a:schemeClr val="accent3">
              <a:tint val="40000"/>
            </a:schemeClr>
          </a:solidFill>
        </a:fill>
      </a:tcStyle>
    </a:band1H>
    <a:band2H>
      <a:tcStyle>
        <a:tcBdr/>
      </a:tcStyle>
    </a:band2H>
    <a:band1V>
      <a:tcStyle>
        <a:tcBdr/>
        <a:fill>
          <a:solidFill>
            <a:schemeClr val="accent3">
              <a:tint val="40000"/>
            </a:schemeClr>
          </a:solidFill>
        </a:fill>
      </a:tcStyle>
    </a:band1V>
    <a:band2V>
      <a:tcStyle>
        <a:tcBdr/>
      </a:tcStyle>
    </a:band2V>
    <a:lastCol>
      <a:tcTxStyle b="on">
        <a:fontRef idx="minor">
          <a:prstClr val="black"/>
        </a:fontRef>
        <a:schemeClr val="lt1"/>
      </a:tcTxStyle>
      <a:tcStyle>
        <a:tcBdr/>
        <a:fill>
          <a:solidFill>
            <a:schemeClr val="accent3"/>
          </a:solidFill>
        </a:fill>
      </a:tcStyle>
    </a:lastCol>
    <a:firstCol>
      <a:tcTxStyle b="on">
        <a:fontRef idx="minor">
          <a:prstClr val="black"/>
        </a:fontRef>
        <a:schemeClr val="lt1"/>
      </a:tcTxStyle>
      <a:tcStyle>
        <a:tcBdr/>
        <a:fill>
          <a:solidFill>
            <a:schemeClr val="accent3"/>
          </a:solidFill>
        </a:fill>
      </a:tcStyle>
    </a:firstCol>
    <a:lastRow>
      <a:tcTxStyle b="on">
        <a:fontRef idx="minor">
          <a:prstClr val="black"/>
        </a:fontRef>
        <a:schemeClr val="lt1"/>
      </a:tcTxStyle>
      <a:tcStyle>
        <a:tcBdr>
          <a:top>
            <a:ln w="38100" cmpd="sng">
              <a:solidFill>
                <a:schemeClr val="lt1"/>
              </a:solidFill>
            </a:ln>
          </a:top>
        </a:tcBdr>
        <a:fill>
          <a:solidFill>
            <a:schemeClr val="accent3"/>
          </a:solidFill>
        </a:fill>
      </a:tcStyle>
    </a:lastRow>
    <a:firstRow>
      <a:tcTxStyle b="on">
        <a:fontRef idx="minor">
          <a:prstClr val="black"/>
        </a:fontRef>
        <a:schemeClr val="lt1"/>
      </a:tcTxStyle>
      <a:tcStyle>
        <a:tcBdr>
          <a:bottom>
            <a:ln w="38100" cmpd="sng">
              <a:solidFill>
                <a:schemeClr val="lt1"/>
              </a:solidFill>
            </a:ln>
          </a:bottom>
        </a:tcBdr>
        <a:fill>
          <a:solidFill>
            <a:schemeClr val="accent3"/>
          </a:solidFill>
        </a:fill>
      </a:tcStyle>
    </a:firstRow>
  </a:tblStyle>
  <a:tblStyle styleId="{21E4AEA4-8DFA-4A89-87EB-49C32662AFE0}" styleName="Medium Style 2 - Accent 2">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2">
              <a:tint val="20000"/>
            </a:schemeClr>
          </a:solidFill>
        </a:fill>
      </a:tcStyle>
    </a:wholeTbl>
    <a:band1H>
      <a:tcStyle>
        <a:tcBdr/>
        <a:fill>
          <a:solidFill>
            <a:schemeClr val="accent2">
              <a:tint val="40000"/>
            </a:schemeClr>
          </a:solidFill>
        </a:fill>
      </a:tcStyle>
    </a:band1H>
    <a:band2H>
      <a:tcStyle>
        <a:tcBdr/>
      </a:tcStyle>
    </a:band2H>
    <a:band1V>
      <a:tcStyle>
        <a:tcBdr/>
        <a:fill>
          <a:solidFill>
            <a:schemeClr val="accent2">
              <a:tint val="40000"/>
            </a:schemeClr>
          </a:solidFill>
        </a:fill>
      </a:tcStyle>
    </a:band1V>
    <a:band2V>
      <a:tcStyle>
        <a:tcBdr/>
      </a:tcStyle>
    </a:band2V>
    <a:lastCol>
      <a:tcTxStyle b="on">
        <a:fontRef idx="minor">
          <a:prstClr val="black"/>
        </a:fontRef>
        <a:schemeClr val="lt1"/>
      </a:tcTxStyle>
      <a:tcStyle>
        <a:tcBdr/>
        <a:fill>
          <a:solidFill>
            <a:schemeClr val="accent2"/>
          </a:solidFill>
        </a:fill>
      </a:tcStyle>
    </a:lastCol>
    <a:firstCol>
      <a:tcTxStyle b="on">
        <a:fontRef idx="minor">
          <a:prstClr val="black"/>
        </a:fontRef>
        <a:schemeClr val="lt1"/>
      </a:tcTxStyle>
      <a:tcStyle>
        <a:tcBdr/>
        <a:fill>
          <a:solidFill>
            <a:schemeClr val="accent2"/>
          </a:solidFill>
        </a:fill>
      </a:tcStyle>
    </a:firstCol>
    <a:lastRow>
      <a:tcTxStyle b="on">
        <a:fontRef idx="minor">
          <a:prstClr val="black"/>
        </a:fontRef>
        <a:schemeClr val="lt1"/>
      </a:tcTxStyle>
      <a:tcStyle>
        <a:tcBdr>
          <a:top>
            <a:ln w="38100" cmpd="sng">
              <a:solidFill>
                <a:schemeClr val="lt1"/>
              </a:solidFill>
            </a:ln>
          </a:top>
        </a:tcBdr>
        <a:fill>
          <a:solidFill>
            <a:schemeClr val="accent2"/>
          </a:solidFill>
        </a:fill>
      </a:tcStyle>
    </a:lastRow>
    <a:firstRow>
      <a:tcTxStyle b="on">
        <a:fontRef idx="minor">
          <a:prstClr val="black"/>
        </a:fontRef>
        <a:schemeClr val="lt1"/>
      </a:tcTxStyle>
      <a:tcStyle>
        <a:tcBdr>
          <a:bottom>
            <a:ln w="38100" cmpd="sng">
              <a:solidFill>
                <a:schemeClr val="lt1"/>
              </a:solidFill>
            </a:ln>
          </a:bottom>
        </a:tcBdr>
        <a:fill>
          <a:solidFill>
            <a:schemeClr val="accent2"/>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C083E6E3-FA7D-4D7B-A595-EF9225AFEA82}" styleName="Light Style 1 - Accent 3">
    <a:wholeTbl>
      <a:tcTxStyle>
        <a:fontRef idx="minor">
          <a:scrgbClr r="0" g="0" b="0"/>
        </a:fontRef>
        <a:schemeClr val="tx1"/>
      </a:tcTxStyle>
      <a:tcStyle>
        <a:tcBdr>
          <a:left>
            <a:ln>
              <a:noFill/>
            </a:ln>
          </a:left>
          <a:right>
            <a:ln>
              <a:noFill/>
            </a:ln>
          </a:right>
          <a:top>
            <a:ln w="12700" cmpd="sng">
              <a:solidFill>
                <a:schemeClr val="accent3"/>
              </a:solidFill>
            </a:ln>
          </a:top>
          <a:bottom>
            <a:ln w="12700" cmpd="sng">
              <a:solidFill>
                <a:schemeClr val="accent3"/>
              </a:solidFill>
            </a:ln>
          </a:bottom>
          <a:insideH>
            <a:ln>
              <a:noFill/>
            </a:ln>
          </a:insideH>
          <a:insideV>
            <a:ln>
              <a:noFill/>
            </a:ln>
          </a:insideV>
        </a:tcBdr>
        <a:fill>
          <a:noFill/>
        </a:fill>
      </a:tcStyle>
    </a:wholeTbl>
    <a:band1H>
      <a:tcStyle>
        <a:tcBdr/>
        <a:fill>
          <a:solidFill>
            <a:schemeClr val="accent3">
              <a:alpha val="20000"/>
            </a:schemeClr>
          </a:solidFill>
        </a:fill>
      </a:tcStyle>
    </a:band1H>
    <a:band2H>
      <a:tcStyle>
        <a:tcBdr/>
      </a:tcStyle>
    </a:band2H>
    <a:band1V>
      <a:tcStyle>
        <a:tcBdr/>
        <a:fill>
          <a:solidFill>
            <a:schemeClr val="accent3">
              <a:alpha val="20000"/>
            </a:schemeClr>
          </a:solidFill>
        </a:fill>
      </a:tcStyle>
    </a:band1V>
    <a:lastCol>
      <a:tcTxStyle b="on"/>
      <a:tcStyle>
        <a:tcBdr/>
      </a:tcStyle>
    </a:lastCol>
    <a:firstCol>
      <a:tcTxStyle b="on"/>
      <a:tcStyle>
        <a:tcBdr/>
      </a:tcStyle>
    </a:firstCol>
    <a:lastRow>
      <a:tcTxStyle b="on"/>
      <a:tcStyle>
        <a:tcBdr>
          <a:top>
            <a:ln w="12700" cmpd="sng">
              <a:solidFill>
                <a:schemeClr val="accent3"/>
              </a:solidFill>
            </a:ln>
          </a:top>
        </a:tcBdr>
        <a:fill>
          <a:noFill/>
        </a:fill>
      </a:tcStyle>
    </a:lastRow>
    <a:firstRow>
      <a:tcTxStyle b="on"/>
      <a:tcStyle>
        <a:tcBdr>
          <a:bottom>
            <a:ln w="12700" cmpd="sng">
              <a:solidFill>
                <a:schemeClr val="accent3"/>
              </a:solidFill>
            </a:ln>
          </a:bottom>
        </a:tcBdr>
        <a:fill>
          <a:noFill/>
        </a:fill>
      </a:tcStyle>
    </a:firstRow>
  </a:tblStyle>
  <a:tblStyle styleId="{3B4B98B0-60AC-42C2-AFA5-B58CD77FA1E5}" styleName="Light Style 1 - Accent 1">
    <a:wholeTbl>
      <a:tcTxStyle>
        <a:fontRef idx="minor">
          <a:scrgbClr r="0" g="0" b="0"/>
        </a:fontRef>
        <a:schemeClr val="tx1"/>
      </a:tcTxStyle>
      <a:tcStyle>
        <a:tcBdr>
          <a:left>
            <a:ln>
              <a:noFill/>
            </a:ln>
          </a:left>
          <a:right>
            <a:ln>
              <a:noFill/>
            </a:ln>
          </a:right>
          <a:top>
            <a:ln w="12700" cmpd="sng">
              <a:solidFill>
                <a:schemeClr val="accent1"/>
              </a:solidFill>
            </a:ln>
          </a:top>
          <a:bottom>
            <a:ln w="12700" cmpd="sng">
              <a:solidFill>
                <a:schemeClr val="accent1"/>
              </a:solidFill>
            </a:ln>
          </a:bottom>
          <a:insideH>
            <a:ln>
              <a:noFill/>
            </a:ln>
          </a:insideH>
          <a:insideV>
            <a:ln>
              <a:noFill/>
            </a:ln>
          </a:insideV>
        </a:tcBdr>
        <a:fill>
          <a:noFill/>
        </a:fill>
      </a:tcStyle>
    </a:wholeTbl>
    <a:band1H>
      <a:tcStyle>
        <a:tcBdr/>
        <a:fill>
          <a:solidFill>
            <a:schemeClr val="accent1">
              <a:alpha val="20000"/>
            </a:schemeClr>
          </a:solidFill>
        </a:fill>
      </a:tcStyle>
    </a:band1H>
    <a:band2H>
      <a:tcStyle>
        <a:tcBdr/>
      </a:tcStyle>
    </a:band2H>
    <a:band1V>
      <a:tcStyle>
        <a:tcBdr/>
        <a:fill>
          <a:solidFill>
            <a:schemeClr val="accent1">
              <a:alpha val="20000"/>
            </a:schemeClr>
          </a:solidFill>
        </a:fill>
      </a:tcStyle>
    </a:band1V>
    <a:lastCol>
      <a:tcTxStyle b="on"/>
      <a:tcStyle>
        <a:tcBdr/>
      </a:tcStyle>
    </a:lastCol>
    <a:firstCol>
      <a:tcTxStyle b="on"/>
      <a:tcStyle>
        <a:tcBdr/>
      </a:tcStyle>
    </a:firstCol>
    <a:lastRow>
      <a:tcTxStyle b="on"/>
      <a:tcStyle>
        <a:tcBdr>
          <a:top>
            <a:ln w="12700" cmpd="sng">
              <a:solidFill>
                <a:schemeClr val="accent1"/>
              </a:solidFill>
            </a:ln>
          </a:top>
        </a:tcBdr>
        <a:fill>
          <a:noFill/>
        </a:fill>
      </a:tcStyle>
    </a:lastRow>
    <a:firstRow>
      <a:tcTxStyle b="on"/>
      <a:tcStyle>
        <a:tcBdr>
          <a:bottom>
            <a:ln w="12700" cmpd="sng">
              <a:solidFill>
                <a:schemeClr val="accent1"/>
              </a:solidFill>
            </a:ln>
          </a:bottom>
        </a:tcBdr>
        <a:fill>
          <a:noFill/>
        </a:fill>
      </a:tcStyle>
    </a:firstRow>
  </a:tblStyle>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6357" autoAdjust="0"/>
  </p:normalViewPr>
  <p:slideViewPr>
    <p:cSldViewPr snapToGrid="0">
      <p:cViewPr varScale="1">
        <p:scale>
          <a:sx n="46" d="100"/>
          <a:sy n="46" d="100"/>
        </p:scale>
        <p:origin x="1188" y="36"/>
      </p:cViewPr>
      <p:guideLst/>
    </p:cSldViewPr>
  </p:slideViewPr>
  <p:outlineViewPr>
    <p:cViewPr>
      <p:scale>
        <a:sx n="33" d="100"/>
        <a:sy n="33" d="100"/>
      </p:scale>
      <p:origin x="0" y="0"/>
    </p:cViewPr>
  </p:outlineViewPr>
  <p:notesTextViewPr>
    <p:cViewPr>
      <p:scale>
        <a:sx n="100" d="100"/>
        <a:sy n="100" d="100"/>
      </p:scale>
      <p:origin x="0" y="0"/>
    </p:cViewPr>
  </p:notesTextViewPr>
  <p:sorterViewPr>
    <p:cViewPr>
      <p:scale>
        <a:sx n="100" d="100"/>
        <a:sy n="100" d="100"/>
      </p:scale>
      <p:origin x="0" y="0"/>
    </p:cViewPr>
  </p:sorterViewPr>
  <p:notesViewPr>
    <p:cSldViewPr snapToGrid="0" showGuides="1">
      <p:cViewPr varScale="1">
        <p:scale>
          <a:sx n="83" d="100"/>
          <a:sy n="83" d="100"/>
        </p:scale>
        <p:origin x="-3816" y="-78"/>
      </p:cViewPr>
      <p:guideLst>
        <p:guide orient="horz" pos="2928"/>
        <p:guide pos="2208"/>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commentAuthors" Target="commentAuthors.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handoutMaster" Target="handoutMasters/handoutMaster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vl1pPr>
          </a:lstStyle>
          <a:p>
            <a:endParaRPr lang="en-US" dirty="0">
              <a:latin typeface="Arial" panose="020B0604020202020204" pitchFamily="34" charset="0"/>
            </a:endParaRPr>
          </a:p>
        </p:txBody>
      </p:sp>
      <p:sp>
        <p:nvSpPr>
          <p:cNvPr id="3" name="Date Placeholder 2"/>
          <p:cNvSpPr>
            <a:spLocks noGrp="1"/>
          </p:cNvSpPr>
          <p:nvPr>
            <p:ph type="dt" sz="quarter" idx="1"/>
          </p:nvPr>
        </p:nvSpPr>
        <p:spPr>
          <a:xfrm>
            <a:off x="3970938" y="0"/>
            <a:ext cx="3037840" cy="464820"/>
          </a:xfrm>
          <a:prstGeom prst="rect">
            <a:avLst/>
          </a:prstGeom>
        </p:spPr>
        <p:txBody>
          <a:bodyPr vert="horz" lIns="93177" tIns="46589" rIns="93177" bIns="46589" rtlCol="0"/>
          <a:lstStyle>
            <a:lvl1pPr algn="r">
              <a:defRPr sz="1200"/>
            </a:lvl1pPr>
          </a:lstStyle>
          <a:p>
            <a:fld id="{C8A44135-346D-4984-992A-2748774C843D}" type="datetimeFigureOut">
              <a:rPr lang="en-US" smtClean="0">
                <a:latin typeface="Arial" panose="020B0604020202020204" pitchFamily="34" charset="0"/>
              </a:rPr>
              <a:pPr/>
              <a:t>6/10/2020</a:t>
            </a:fld>
            <a:endParaRPr lang="en-US" dirty="0">
              <a:latin typeface="Arial" panose="020B0604020202020204" pitchFamily="34" charset="0"/>
            </a:endParaRPr>
          </a:p>
        </p:txBody>
      </p:sp>
      <p:sp>
        <p:nvSpPr>
          <p:cNvPr id="4" name="Footer Placeholder 3"/>
          <p:cNvSpPr>
            <a:spLocks noGrp="1"/>
          </p:cNvSpPr>
          <p:nvPr>
            <p:ph type="ftr" sz="quarter" idx="2"/>
          </p:nvPr>
        </p:nvSpPr>
        <p:spPr>
          <a:xfrm>
            <a:off x="0" y="8829967"/>
            <a:ext cx="3037840" cy="464820"/>
          </a:xfrm>
          <a:prstGeom prst="rect">
            <a:avLst/>
          </a:prstGeom>
        </p:spPr>
        <p:txBody>
          <a:bodyPr vert="horz" lIns="93177" tIns="46589" rIns="93177" bIns="46589" rtlCol="0" anchor="b"/>
          <a:lstStyle>
            <a:lvl1pPr algn="l">
              <a:defRPr sz="1200"/>
            </a:lvl1pPr>
          </a:lstStyle>
          <a:p>
            <a:endParaRPr lang="en-US" dirty="0">
              <a:latin typeface="Arial" panose="020B0604020202020204" pitchFamily="34" charset="0"/>
            </a:endParaRPr>
          </a:p>
        </p:txBody>
      </p:sp>
      <p:sp>
        <p:nvSpPr>
          <p:cNvPr id="5" name="Slide Number Placeholder 4"/>
          <p:cNvSpPr>
            <a:spLocks noGrp="1"/>
          </p:cNvSpPr>
          <p:nvPr>
            <p:ph type="sldNum" sz="quarter" idx="3"/>
          </p:nvPr>
        </p:nvSpPr>
        <p:spPr>
          <a:xfrm>
            <a:off x="3970938" y="8829967"/>
            <a:ext cx="3037840" cy="464820"/>
          </a:xfrm>
          <a:prstGeom prst="rect">
            <a:avLst/>
          </a:prstGeom>
        </p:spPr>
        <p:txBody>
          <a:bodyPr vert="horz" lIns="93177" tIns="46589" rIns="93177" bIns="46589" rtlCol="0" anchor="b"/>
          <a:lstStyle>
            <a:lvl1pPr algn="r">
              <a:defRPr sz="1200"/>
            </a:lvl1pPr>
          </a:lstStyle>
          <a:p>
            <a:fld id="{BCAAC5F6-A6E1-42E4-A9E7-356BF7413E45}" type="slidenum">
              <a:rPr lang="en-US" smtClean="0">
                <a:latin typeface="Arial" panose="020B0604020202020204" pitchFamily="34" charset="0"/>
              </a:rPr>
              <a:pPr/>
              <a:t>‹#›</a:t>
            </a:fld>
            <a:endParaRPr lang="en-US" dirty="0">
              <a:latin typeface="Arial" panose="020B0604020202020204" pitchFamily="34" charset="0"/>
            </a:endParaRPr>
          </a:p>
        </p:txBody>
      </p:sp>
    </p:spTree>
    <p:extLst>
      <p:ext uri="{BB962C8B-B14F-4D97-AF65-F5344CB8AC3E}">
        <p14:creationId xmlns:p14="http://schemas.microsoft.com/office/powerpoint/2010/main" val="274956941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4820"/>
          </a:xfrm>
          <a:prstGeom prst="rect">
            <a:avLst/>
          </a:prstGeom>
        </p:spPr>
        <p:txBody>
          <a:bodyPr vert="horz" lIns="93177" tIns="46589" rIns="93177" bIns="46589" rtlCol="0"/>
          <a:lstStyle>
            <a:lvl1pPr algn="l">
              <a:defRPr sz="1200">
                <a:latin typeface="Arial" panose="020B0604020202020204" pitchFamily="34" charset="0"/>
              </a:defRPr>
            </a:lvl1pPr>
          </a:lstStyle>
          <a:p>
            <a:endParaRPr lang="en-US" dirty="0"/>
          </a:p>
        </p:txBody>
      </p:sp>
      <p:sp>
        <p:nvSpPr>
          <p:cNvPr id="3" name="Date Placeholder 2"/>
          <p:cNvSpPr>
            <a:spLocks noGrp="1"/>
          </p:cNvSpPr>
          <p:nvPr>
            <p:ph type="dt" idx="1"/>
          </p:nvPr>
        </p:nvSpPr>
        <p:spPr>
          <a:xfrm>
            <a:off x="3970938" y="0"/>
            <a:ext cx="3037840" cy="464820"/>
          </a:xfrm>
          <a:prstGeom prst="rect">
            <a:avLst/>
          </a:prstGeom>
        </p:spPr>
        <p:txBody>
          <a:bodyPr vert="horz" lIns="93177" tIns="46589" rIns="93177" bIns="46589" rtlCol="0"/>
          <a:lstStyle>
            <a:lvl1pPr algn="r">
              <a:defRPr sz="1200">
                <a:latin typeface="Arial" panose="020B0604020202020204" pitchFamily="34" charset="0"/>
              </a:defRPr>
            </a:lvl1pPr>
          </a:lstStyle>
          <a:p>
            <a:fld id="{69A07C00-4D30-4D5D-9A03-C91B9C1FD54F}" type="datetimeFigureOut">
              <a:rPr lang="en-US" smtClean="0"/>
              <a:pPr/>
              <a:t>6/10/2020</a:t>
            </a:fld>
            <a:endParaRPr lang="en-US" dirty="0"/>
          </a:p>
        </p:txBody>
      </p:sp>
      <p:sp>
        <p:nvSpPr>
          <p:cNvPr id="4" name="Slide Image Placeholder 3"/>
          <p:cNvSpPr>
            <a:spLocks noGrp="1" noRot="1" noChangeAspect="1"/>
          </p:cNvSpPr>
          <p:nvPr>
            <p:ph type="sldImg" idx="2"/>
          </p:nvPr>
        </p:nvSpPr>
        <p:spPr>
          <a:xfrm>
            <a:off x="2159000" y="696913"/>
            <a:ext cx="2692400" cy="3486150"/>
          </a:xfrm>
          <a:prstGeom prst="rect">
            <a:avLst/>
          </a:prstGeom>
          <a:noFill/>
          <a:ln w="12700">
            <a:solidFill>
              <a:prstClr val="black"/>
            </a:solidFill>
          </a:ln>
        </p:spPr>
        <p:txBody>
          <a:bodyPr vert="horz" lIns="93177" tIns="46589" rIns="93177" bIns="46589" rtlCol="0" anchor="ctr"/>
          <a:lstStyle/>
          <a:p>
            <a:endParaRPr lang="en-US" dirty="0"/>
          </a:p>
        </p:txBody>
      </p:sp>
      <p:sp>
        <p:nvSpPr>
          <p:cNvPr id="5" name="Notes Placeholder 4"/>
          <p:cNvSpPr>
            <a:spLocks noGrp="1"/>
          </p:cNvSpPr>
          <p:nvPr>
            <p:ph type="body" sz="quarter" idx="3"/>
          </p:nvPr>
        </p:nvSpPr>
        <p:spPr>
          <a:xfrm>
            <a:off x="701040" y="4415790"/>
            <a:ext cx="5608320" cy="4183380"/>
          </a:xfrm>
          <a:prstGeom prst="rect">
            <a:avLst/>
          </a:prstGeom>
        </p:spPr>
        <p:txBody>
          <a:bodyPr vert="horz" lIns="93177" tIns="46589" rIns="93177" bIns="46589"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829967"/>
            <a:ext cx="3037840" cy="464820"/>
          </a:xfrm>
          <a:prstGeom prst="rect">
            <a:avLst/>
          </a:prstGeom>
        </p:spPr>
        <p:txBody>
          <a:bodyPr vert="horz" lIns="93177" tIns="46589" rIns="93177" bIns="46589" rtlCol="0" anchor="b"/>
          <a:lstStyle>
            <a:lvl1pPr algn="l">
              <a:defRPr sz="1200">
                <a:latin typeface="Arial" panose="020B0604020202020204" pitchFamily="34" charset="0"/>
              </a:defRPr>
            </a:lvl1pPr>
          </a:lstStyle>
          <a:p>
            <a:endParaRPr lang="en-US" dirty="0"/>
          </a:p>
        </p:txBody>
      </p:sp>
      <p:sp>
        <p:nvSpPr>
          <p:cNvPr id="7" name="Slide Number Placeholder 6"/>
          <p:cNvSpPr>
            <a:spLocks noGrp="1"/>
          </p:cNvSpPr>
          <p:nvPr>
            <p:ph type="sldNum" sz="quarter" idx="5"/>
          </p:nvPr>
        </p:nvSpPr>
        <p:spPr>
          <a:xfrm>
            <a:off x="3970938" y="8829967"/>
            <a:ext cx="3037840" cy="464820"/>
          </a:xfrm>
          <a:prstGeom prst="rect">
            <a:avLst/>
          </a:prstGeom>
        </p:spPr>
        <p:txBody>
          <a:bodyPr vert="horz" lIns="93177" tIns="46589" rIns="93177" bIns="46589" rtlCol="0" anchor="b"/>
          <a:lstStyle>
            <a:lvl1pPr algn="r">
              <a:defRPr sz="1200">
                <a:latin typeface="Arial" panose="020B0604020202020204" pitchFamily="34" charset="0"/>
              </a:defRPr>
            </a:lvl1pPr>
          </a:lstStyle>
          <a:p>
            <a:fld id="{FB8132A0-C946-4BCE-B355-3FB5DF19E0D3}" type="slidenum">
              <a:rPr lang="en-US" smtClean="0"/>
              <a:pPr/>
              <a:t>‹#›</a:t>
            </a:fld>
            <a:endParaRPr lang="en-US" dirty="0"/>
          </a:p>
        </p:txBody>
      </p:sp>
    </p:spTree>
    <p:extLst>
      <p:ext uri="{BB962C8B-B14F-4D97-AF65-F5344CB8AC3E}">
        <p14:creationId xmlns:p14="http://schemas.microsoft.com/office/powerpoint/2010/main" val="646733796"/>
      </p:ext>
    </p:extLst>
  </p:cSld>
  <p:clrMap bg1="lt1" tx1="dk1" bg2="lt2" tx2="dk2" accent1="accent1" accent2="accent2" accent3="accent3" accent4="accent4" accent5="accent5" accent6="accent6" hlink="hlink" folHlink="folHlink"/>
  <p:notesStyle>
    <a:lvl1pPr marL="0" algn="l" defTabSz="1455542" rtl="0" eaLnBrk="1" latinLnBrk="0" hangingPunct="1">
      <a:defRPr sz="1900" kern="1200">
        <a:solidFill>
          <a:schemeClr val="tx1"/>
        </a:solidFill>
        <a:latin typeface="Arial" panose="020B0604020202020204" pitchFamily="34" charset="0"/>
        <a:ea typeface="+mn-ea"/>
        <a:cs typeface="+mn-cs"/>
      </a:defRPr>
    </a:lvl1pPr>
    <a:lvl2pPr marL="727771" algn="l" defTabSz="1455542" rtl="0" eaLnBrk="1" latinLnBrk="0" hangingPunct="1">
      <a:defRPr sz="1900" kern="1200">
        <a:solidFill>
          <a:schemeClr val="tx1"/>
        </a:solidFill>
        <a:latin typeface="Arial" panose="020B0604020202020204" pitchFamily="34" charset="0"/>
        <a:ea typeface="+mn-ea"/>
        <a:cs typeface="+mn-cs"/>
      </a:defRPr>
    </a:lvl2pPr>
    <a:lvl3pPr marL="1455542" algn="l" defTabSz="1455542" rtl="0" eaLnBrk="1" latinLnBrk="0" hangingPunct="1">
      <a:defRPr sz="1900" kern="1200">
        <a:solidFill>
          <a:schemeClr val="tx1"/>
        </a:solidFill>
        <a:latin typeface="Arial" panose="020B0604020202020204" pitchFamily="34" charset="0"/>
        <a:ea typeface="+mn-ea"/>
        <a:cs typeface="+mn-cs"/>
      </a:defRPr>
    </a:lvl3pPr>
    <a:lvl4pPr marL="2183313" algn="l" defTabSz="1455542" rtl="0" eaLnBrk="1" latinLnBrk="0" hangingPunct="1">
      <a:defRPr sz="1900" kern="1200">
        <a:solidFill>
          <a:schemeClr val="tx1"/>
        </a:solidFill>
        <a:latin typeface="Arial" panose="020B0604020202020204" pitchFamily="34" charset="0"/>
        <a:ea typeface="+mn-ea"/>
        <a:cs typeface="+mn-cs"/>
      </a:defRPr>
    </a:lvl4pPr>
    <a:lvl5pPr marL="2911084" algn="l" defTabSz="1455542" rtl="0" eaLnBrk="1" latinLnBrk="0" hangingPunct="1">
      <a:defRPr sz="1900" kern="1200">
        <a:solidFill>
          <a:schemeClr val="tx1"/>
        </a:solidFill>
        <a:latin typeface="Arial" panose="020B0604020202020204" pitchFamily="34" charset="0"/>
        <a:ea typeface="+mn-ea"/>
        <a:cs typeface="+mn-cs"/>
      </a:defRPr>
    </a:lvl5pPr>
    <a:lvl6pPr marL="3638855" algn="l" defTabSz="1455542" rtl="0" eaLnBrk="1" latinLnBrk="0" hangingPunct="1">
      <a:defRPr sz="1900" kern="1200">
        <a:solidFill>
          <a:schemeClr val="tx1"/>
        </a:solidFill>
        <a:latin typeface="+mn-lt"/>
        <a:ea typeface="+mn-ea"/>
        <a:cs typeface="+mn-cs"/>
      </a:defRPr>
    </a:lvl6pPr>
    <a:lvl7pPr marL="4366626" algn="l" defTabSz="1455542" rtl="0" eaLnBrk="1" latinLnBrk="0" hangingPunct="1">
      <a:defRPr sz="1900" kern="1200">
        <a:solidFill>
          <a:schemeClr val="tx1"/>
        </a:solidFill>
        <a:latin typeface="+mn-lt"/>
        <a:ea typeface="+mn-ea"/>
        <a:cs typeface="+mn-cs"/>
      </a:defRPr>
    </a:lvl7pPr>
    <a:lvl8pPr marL="5094397" algn="l" defTabSz="1455542" rtl="0" eaLnBrk="1" latinLnBrk="0" hangingPunct="1">
      <a:defRPr sz="1900" kern="1200">
        <a:solidFill>
          <a:schemeClr val="tx1"/>
        </a:solidFill>
        <a:latin typeface="+mn-lt"/>
        <a:ea typeface="+mn-ea"/>
        <a:cs typeface="+mn-cs"/>
      </a:defRPr>
    </a:lvl8pPr>
    <a:lvl9pPr marL="5822168" algn="l" defTabSz="1455542" rtl="0" eaLnBrk="1" latinLnBrk="0" hangingPunct="1">
      <a:defRPr sz="19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and extra pair of eyes on the ROI. Can it be more concrete like LOS? Census?</a:t>
            </a:r>
          </a:p>
        </p:txBody>
      </p:sp>
      <p:sp>
        <p:nvSpPr>
          <p:cNvPr id="4" name="Slide Number Placeholder 3"/>
          <p:cNvSpPr>
            <a:spLocks noGrp="1"/>
          </p:cNvSpPr>
          <p:nvPr>
            <p:ph type="sldNum" sz="quarter" idx="5"/>
          </p:nvPr>
        </p:nvSpPr>
        <p:spPr/>
        <p:txBody>
          <a:bodyPr/>
          <a:lstStyle/>
          <a:p>
            <a:fld id="{FB8132A0-C946-4BCE-B355-3FB5DF19E0D3}" type="slidenum">
              <a:rPr lang="en-US" smtClean="0"/>
              <a:pPr/>
              <a:t>5</a:t>
            </a:fld>
            <a:endParaRPr lang="en-US" dirty="0"/>
          </a:p>
        </p:txBody>
      </p:sp>
    </p:spTree>
    <p:extLst>
      <p:ext uri="{BB962C8B-B14F-4D97-AF65-F5344CB8AC3E}">
        <p14:creationId xmlns:p14="http://schemas.microsoft.com/office/powerpoint/2010/main" val="288657288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Need and extra pair of eyes on the ROI. Can it be more concrete like LOS? Census?</a:t>
            </a:r>
            <a:endParaRPr lang="en-US" dirty="0"/>
          </a:p>
        </p:txBody>
      </p:sp>
      <p:sp>
        <p:nvSpPr>
          <p:cNvPr id="4" name="Slide Number Placeholder 3"/>
          <p:cNvSpPr>
            <a:spLocks noGrp="1"/>
          </p:cNvSpPr>
          <p:nvPr>
            <p:ph type="sldNum" sz="quarter" idx="5"/>
          </p:nvPr>
        </p:nvSpPr>
        <p:spPr/>
        <p:txBody>
          <a:bodyPr/>
          <a:lstStyle/>
          <a:p>
            <a:fld id="{FB8132A0-C946-4BCE-B355-3FB5DF19E0D3}" type="slidenum">
              <a:rPr lang="en-US" smtClean="0"/>
              <a:pPr/>
              <a:t>6</a:t>
            </a:fld>
            <a:endParaRPr lang="en-US" dirty="0"/>
          </a:p>
        </p:txBody>
      </p:sp>
    </p:spTree>
    <p:extLst>
      <p:ext uri="{BB962C8B-B14F-4D97-AF65-F5344CB8AC3E}">
        <p14:creationId xmlns:p14="http://schemas.microsoft.com/office/powerpoint/2010/main" val="61039273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a:t>Need and extra pair of eyes on the ROI. Can it be more concrete like LOS? Census?</a:t>
            </a:r>
            <a:endParaRPr lang="en-US" dirty="0"/>
          </a:p>
        </p:txBody>
      </p:sp>
      <p:sp>
        <p:nvSpPr>
          <p:cNvPr id="4" name="Slide Number Placeholder 3"/>
          <p:cNvSpPr>
            <a:spLocks noGrp="1"/>
          </p:cNvSpPr>
          <p:nvPr>
            <p:ph type="sldNum" sz="quarter" idx="5"/>
          </p:nvPr>
        </p:nvSpPr>
        <p:spPr/>
        <p:txBody>
          <a:bodyPr/>
          <a:lstStyle/>
          <a:p>
            <a:fld id="{FB8132A0-C946-4BCE-B355-3FB5DF19E0D3}" type="slidenum">
              <a:rPr lang="en-US" smtClean="0"/>
              <a:pPr/>
              <a:t>7</a:t>
            </a:fld>
            <a:endParaRPr lang="en-US" dirty="0"/>
          </a:p>
        </p:txBody>
      </p:sp>
    </p:spTree>
    <p:extLst>
      <p:ext uri="{BB962C8B-B14F-4D97-AF65-F5344CB8AC3E}">
        <p14:creationId xmlns:p14="http://schemas.microsoft.com/office/powerpoint/2010/main" val="350030653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Need and extra pair of eyes on the ROI. Can it be more concrete like LOS? Census?</a:t>
            </a:r>
          </a:p>
        </p:txBody>
      </p:sp>
      <p:sp>
        <p:nvSpPr>
          <p:cNvPr id="4" name="Slide Number Placeholder 3"/>
          <p:cNvSpPr>
            <a:spLocks noGrp="1"/>
          </p:cNvSpPr>
          <p:nvPr>
            <p:ph type="sldNum" sz="quarter" idx="5"/>
          </p:nvPr>
        </p:nvSpPr>
        <p:spPr/>
        <p:txBody>
          <a:bodyPr/>
          <a:lstStyle/>
          <a:p>
            <a:fld id="{FB8132A0-C946-4BCE-B355-3FB5DF19E0D3}" type="slidenum">
              <a:rPr lang="en-US" smtClean="0"/>
              <a:pPr/>
              <a:t>8</a:t>
            </a:fld>
            <a:endParaRPr lang="en-US" dirty="0"/>
          </a:p>
        </p:txBody>
      </p:sp>
    </p:spTree>
    <p:extLst>
      <p:ext uri="{BB962C8B-B14F-4D97-AF65-F5344CB8AC3E}">
        <p14:creationId xmlns:p14="http://schemas.microsoft.com/office/powerpoint/2010/main" val="3044501517"/>
      </p:ext>
    </p:extLst>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CSSinquiries@advisory.com" TargetMode="External"/><Relationship Id="rId1" Type="http://schemas.openxmlformats.org/officeDocument/2006/relationships/slideMaster" Target="../slideMasters/slideMaster1.xml"/><Relationship Id="rId5" Type="http://schemas.openxmlformats.org/officeDocument/2006/relationships/image" Target="../media/image3.png"/><Relationship Id="rId4" Type="http://schemas.openxmlformats.org/officeDocument/2006/relationships/image" Target="../media/image2.png"/></Relationships>
</file>

<file path=ppt/slideLayouts/_rels/slideLayout10.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hyperlink" Target="https://www.advisory.com/" TargetMode="External"/><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20.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5.jpg"/><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Instructions">
    <p:spTree>
      <p:nvGrpSpPr>
        <p:cNvPr id="1" name=""/>
        <p:cNvGrpSpPr/>
        <p:nvPr/>
      </p:nvGrpSpPr>
      <p:grpSpPr>
        <a:xfrm>
          <a:off x="0" y="0"/>
          <a:ext cx="0" cy="0"/>
          <a:chOff x="0" y="0"/>
          <a:chExt cx="0" cy="0"/>
        </a:xfrm>
      </p:grpSpPr>
      <p:sp>
        <p:nvSpPr>
          <p:cNvPr id="14" name="Rectangle 13"/>
          <p:cNvSpPr/>
          <p:nvPr userDrawn="1"/>
        </p:nvSpPr>
        <p:spPr bwMode="gray">
          <a:xfrm>
            <a:off x="457200" y="457200"/>
            <a:ext cx="6858000" cy="401986"/>
          </a:xfrm>
          <a:prstGeom prst="rect">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ctr" anchorCtr="0" forceAA="0" compatLnSpc="1">
            <a:prstTxWarp prst="textNoShape">
              <a:avLst/>
            </a:prstTxWarp>
            <a:noAutofit/>
          </a:bodyPr>
          <a:lstStyle/>
          <a:p>
            <a:pPr algn="l">
              <a:spcBef>
                <a:spcPts val="500"/>
              </a:spcBef>
            </a:pPr>
            <a:r>
              <a:rPr lang="en-US" sz="1200" b="1" dirty="0">
                <a:solidFill>
                  <a:schemeClr val="bg1"/>
                </a:solidFill>
              </a:rPr>
              <a:t>DELETE PAGE AFTER READING | 2020</a:t>
            </a:r>
            <a:r>
              <a:rPr lang="en-US" sz="1200" b="1" baseline="0" dirty="0">
                <a:solidFill>
                  <a:schemeClr val="bg1"/>
                </a:solidFill>
              </a:rPr>
              <a:t> template edition</a:t>
            </a:r>
            <a:endParaRPr lang="en-US" sz="1200" b="1" dirty="0">
              <a:solidFill>
                <a:schemeClr val="bg1"/>
              </a:solidFill>
            </a:endParaRPr>
          </a:p>
        </p:txBody>
      </p:sp>
      <p:sp>
        <p:nvSpPr>
          <p:cNvPr id="16" name="Rectangle 15"/>
          <p:cNvSpPr/>
          <p:nvPr userDrawn="1"/>
        </p:nvSpPr>
        <p:spPr bwMode="gray">
          <a:xfrm>
            <a:off x="457201" y="995529"/>
            <a:ext cx="3239854" cy="8548522"/>
          </a:xfrm>
          <a:prstGeom prst="rect">
            <a:avLst/>
          </a:prstGeom>
          <a:solidFill>
            <a:schemeClr val="accent4"/>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cxnSp>
        <p:nvCxnSpPr>
          <p:cNvPr id="18" name="Straight Connector 17"/>
          <p:cNvCxnSpPr/>
          <p:nvPr userDrawn="1"/>
        </p:nvCxnSpPr>
        <p:spPr bwMode="white">
          <a:xfrm>
            <a:off x="730389" y="4200063"/>
            <a:ext cx="2966666" cy="0"/>
          </a:xfrm>
          <a:prstGeom prst="line">
            <a:avLst/>
          </a:prstGeom>
          <a:ln w="19050">
            <a:solidFill>
              <a:schemeClr val="accent6"/>
            </a:solidFill>
          </a:ln>
        </p:spPr>
        <p:style>
          <a:lnRef idx="1">
            <a:schemeClr val="accent1"/>
          </a:lnRef>
          <a:fillRef idx="0">
            <a:schemeClr val="accent1"/>
          </a:fillRef>
          <a:effectRef idx="0">
            <a:schemeClr val="accent1"/>
          </a:effectRef>
          <a:fontRef idx="minor">
            <a:schemeClr val="tx1"/>
          </a:fontRef>
        </p:style>
      </p:cxnSp>
      <p:sp>
        <p:nvSpPr>
          <p:cNvPr id="21" name="Text Placeholder 7"/>
          <p:cNvSpPr txBox="1">
            <a:spLocks/>
          </p:cNvSpPr>
          <p:nvPr userDrawn="1"/>
        </p:nvSpPr>
        <p:spPr bwMode="white">
          <a:xfrm>
            <a:off x="730387" y="7531618"/>
            <a:ext cx="2841487" cy="702756"/>
          </a:xfrm>
          <a:prstGeom prst="rect">
            <a:avLst/>
          </a:prstGeom>
        </p:spPr>
        <p:txBody>
          <a:bodyPr vert="horz" wrap="square" lIns="0" tIns="0" rIns="0" bIns="0" rtlCol="0">
            <a:spAutoFit/>
          </a:bodyPr>
          <a:lstStyle>
            <a:lvl1pPr marL="1143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1pPr>
            <a:lvl2pPr marL="2286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2pPr>
            <a:lvl3pPr marL="342900" indent="-114300"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3pPr>
            <a:lvl4pPr marL="457200" indent="-114300"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4pPr>
            <a:lvl5pPr marL="571500" indent="-114300" algn="l" defTabSz="640080" rtl="0" eaLnBrk="1" latinLnBrk="0" hangingPunct="1">
              <a:spcBef>
                <a:spcPts val="500"/>
              </a:spcBef>
              <a:buSzPct val="100000"/>
              <a:buFont typeface="Arial" panose="020B0604020202020204" pitchFamily="34" charset="0"/>
              <a:buChar char="•"/>
              <a:defRPr sz="900" kern="1200" baseline="0">
                <a:solidFill>
                  <a:schemeClr val="tx1"/>
                </a:solidFill>
                <a:latin typeface="+mn-lt"/>
                <a:ea typeface="+mn-ea"/>
                <a:cs typeface="+mn-cs"/>
              </a:defRPr>
            </a:lvl5pPr>
            <a:lvl6pPr marL="687388" indent="-117475"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6pPr>
            <a:lvl7pPr marL="801688" indent="-112713" algn="l" defTabSz="640080" rtl="0" eaLnBrk="1" latinLnBrk="0" hangingPunct="1">
              <a:spcBef>
                <a:spcPts val="500"/>
              </a:spcBef>
              <a:buSzPct val="100000"/>
              <a:buFont typeface="Arial" panose="020B0604020202020204" pitchFamily="34" charset="0"/>
              <a:buChar char="•"/>
              <a:defRPr sz="900" kern="1200">
                <a:solidFill>
                  <a:schemeClr val="tx1"/>
                </a:solidFill>
                <a:latin typeface="+mn-lt"/>
                <a:ea typeface="+mn-ea"/>
                <a:cs typeface="+mn-cs"/>
              </a:defRPr>
            </a:lvl7pPr>
            <a:lvl8pPr marL="914400" indent="-112713" algn="l" defTabSz="640080" rtl="0" eaLnBrk="1" latinLnBrk="0" hangingPunct="1">
              <a:spcBef>
                <a:spcPts val="500"/>
              </a:spcBef>
              <a:buFont typeface="Verdana" panose="020B0604030504040204" pitchFamily="34" charset="0"/>
              <a:buChar char="–"/>
              <a:defRPr sz="900" kern="1200">
                <a:solidFill>
                  <a:schemeClr val="tx1"/>
                </a:solidFill>
                <a:latin typeface="+mn-lt"/>
                <a:ea typeface="+mn-ea"/>
                <a:cs typeface="+mn-cs"/>
              </a:defRPr>
            </a:lvl8pPr>
            <a:lvl9pPr marL="1027113" indent="-112713" algn="l" defTabSz="640080" rtl="0" eaLnBrk="1" latinLnBrk="0" hangingPunct="1">
              <a:spcBef>
                <a:spcPts val="500"/>
              </a:spcBef>
              <a:buClr>
                <a:schemeClr val="tx1"/>
              </a:buClr>
              <a:buSzPct val="100000"/>
              <a:buFont typeface="Arial" panose="020B0604020202020204" pitchFamily="34" charset="0"/>
              <a:buChar char="•"/>
              <a:defRPr sz="900" kern="1200">
                <a:solidFill>
                  <a:schemeClr val="tx1"/>
                </a:solidFill>
                <a:latin typeface="+mn-lt"/>
                <a:ea typeface="+mn-ea"/>
                <a:cs typeface="+mn-cs"/>
              </a:defRPr>
            </a:lvl9pPr>
          </a:lstStyle>
          <a:p>
            <a:pPr marL="0" indent="0" algn="l">
              <a:spcBef>
                <a:spcPts val="2400"/>
              </a:spcBef>
              <a:buNone/>
            </a:pPr>
            <a:r>
              <a:rPr lang="en-US" sz="1300" b="1" dirty="0">
                <a:solidFill>
                  <a:schemeClr val="bg1"/>
                </a:solidFill>
              </a:rPr>
              <a:t>Need help? </a:t>
            </a:r>
          </a:p>
          <a:p>
            <a:pPr marL="0" indent="0" algn="l">
              <a:spcBef>
                <a:spcPts val="800"/>
              </a:spcBef>
              <a:buNone/>
            </a:pPr>
            <a:r>
              <a:rPr lang="en-US" sz="1300" b="0" dirty="0">
                <a:solidFill>
                  <a:schemeClr val="bg1"/>
                </a:solidFill>
              </a:rPr>
              <a:t>Email </a:t>
            </a:r>
            <a:r>
              <a:rPr lang="en-US" sz="1300" b="0" dirty="0">
                <a:solidFill>
                  <a:schemeClr val="bg1"/>
                </a:solidFill>
                <a:hlinkClick r:id="rId2"/>
              </a:rPr>
              <a:t>CSSinquiries@advisory.com</a:t>
            </a:r>
            <a:r>
              <a:rPr lang="en-US" sz="1300" b="0" dirty="0">
                <a:solidFill>
                  <a:schemeClr val="bg1"/>
                </a:solidFill>
              </a:rPr>
              <a:t> or submit a request via Workfront.</a:t>
            </a:r>
          </a:p>
        </p:txBody>
      </p:sp>
      <p:sp>
        <p:nvSpPr>
          <p:cNvPr id="31" name="TextBox 30"/>
          <p:cNvSpPr txBox="1"/>
          <p:nvPr userDrawn="1"/>
        </p:nvSpPr>
        <p:spPr bwMode="gray">
          <a:xfrm>
            <a:off x="5206449" y="5431712"/>
            <a:ext cx="2113935" cy="123111"/>
          </a:xfrm>
          <a:prstGeom prst="rect">
            <a:avLst/>
          </a:prstGeom>
          <a:noFill/>
        </p:spPr>
        <p:txBody>
          <a:bodyPr wrap="square" lIns="0" tIns="0" rIns="0" bIns="0" rtlCol="0">
            <a:spAutoFit/>
          </a:bodyPr>
          <a:lstStyle/>
          <a:p>
            <a:pPr algn="r">
              <a:spcBef>
                <a:spcPts val="500"/>
              </a:spcBef>
            </a:pPr>
            <a:r>
              <a:rPr lang="en-US" sz="800" dirty="0">
                <a:latin typeface="+mn-lt"/>
                <a:cs typeface="Arial" panose="020B0604020202020204" pitchFamily="34" charset="0"/>
              </a:rPr>
              <a:t>Page Size: 8.5ꞌꞌ x 11ꞌꞌ </a:t>
            </a:r>
          </a:p>
        </p:txBody>
      </p:sp>
      <p:sp>
        <p:nvSpPr>
          <p:cNvPr id="32" name="Rectangle 31"/>
          <p:cNvSpPr/>
          <p:nvPr userDrawn="1"/>
        </p:nvSpPr>
        <p:spPr bwMode="gray">
          <a:xfrm>
            <a:off x="303213" y="1589773"/>
            <a:ext cx="2276103" cy="740693"/>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pic>
        <p:nvPicPr>
          <p:cNvPr id="33" name="Picture 32"/>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77988" y="1589774"/>
            <a:ext cx="1941620" cy="740692"/>
          </a:xfrm>
          <a:prstGeom prst="rect">
            <a:avLst/>
          </a:prstGeom>
        </p:spPr>
      </p:pic>
      <p:pic>
        <p:nvPicPr>
          <p:cNvPr id="35" name="Picture 34"/>
          <p:cNvPicPr>
            <a:picLocks noChangeAspect="1"/>
          </p:cNvPicPr>
          <p:nvPr userDrawn="1"/>
        </p:nvPicPr>
        <p:blipFill>
          <a:blip r:embed="rId4"/>
          <a:stretch>
            <a:fillRect/>
          </a:stretch>
        </p:blipFill>
        <p:spPr>
          <a:xfrm>
            <a:off x="3921826" y="5966483"/>
            <a:ext cx="3393374" cy="1565135"/>
          </a:xfrm>
          <a:prstGeom prst="rect">
            <a:avLst/>
          </a:prstGeom>
        </p:spPr>
      </p:pic>
      <p:sp>
        <p:nvSpPr>
          <p:cNvPr id="15" name="TextBox 14"/>
          <p:cNvSpPr txBox="1"/>
          <p:nvPr userDrawn="1"/>
        </p:nvSpPr>
        <p:spPr bwMode="gray">
          <a:xfrm>
            <a:off x="730388" y="2924709"/>
            <a:ext cx="3029982" cy="997196"/>
          </a:xfrm>
          <a:prstGeom prst="rect">
            <a:avLst/>
          </a:prstGeom>
          <a:noFill/>
        </p:spPr>
        <p:txBody>
          <a:bodyPr wrap="square" lIns="0" tIns="0" rIns="0" bIns="0" rtlCol="0">
            <a:spAutoFit/>
          </a:bodyPr>
          <a:lstStyle/>
          <a:p>
            <a:pPr>
              <a:lnSpc>
                <a:spcPct val="90000"/>
              </a:lnSpc>
              <a:spcBef>
                <a:spcPts val="500"/>
              </a:spcBef>
            </a:pPr>
            <a:r>
              <a:rPr lang="en-US" sz="4200" b="1" dirty="0">
                <a:solidFill>
                  <a:schemeClr val="bg1"/>
                </a:solidFill>
              </a:rPr>
              <a:t>Branded</a:t>
            </a:r>
            <a:r>
              <a:rPr lang="en-US" sz="4200" dirty="0">
                <a:solidFill>
                  <a:schemeClr val="bg1"/>
                </a:solidFill>
              </a:rPr>
              <a:t> </a:t>
            </a:r>
            <a:r>
              <a:rPr lang="en-US" sz="3000" dirty="0">
                <a:solidFill>
                  <a:schemeClr val="bg1"/>
                </a:solidFill>
              </a:rPr>
              <a:t>portrait</a:t>
            </a:r>
          </a:p>
        </p:txBody>
      </p:sp>
      <p:sp>
        <p:nvSpPr>
          <p:cNvPr id="22" name="TextBox 21"/>
          <p:cNvSpPr txBox="1"/>
          <p:nvPr userDrawn="1"/>
        </p:nvSpPr>
        <p:spPr bwMode="gray">
          <a:xfrm>
            <a:off x="730388" y="4788384"/>
            <a:ext cx="2203312" cy="492443"/>
          </a:xfrm>
          <a:prstGeom prst="rect">
            <a:avLst/>
          </a:prstGeom>
          <a:noFill/>
        </p:spPr>
        <p:txBody>
          <a:bodyPr wrap="square" lIns="0" tIns="0" rIns="0" bIns="0" rtlCol="0">
            <a:spAutoFit/>
          </a:bodyPr>
          <a:lstStyle/>
          <a:p>
            <a:pPr>
              <a:spcBef>
                <a:spcPts val="500"/>
              </a:spcBef>
            </a:pPr>
            <a:r>
              <a:rPr lang="en-US" sz="1600" dirty="0">
                <a:solidFill>
                  <a:schemeClr val="bg1"/>
                </a:solidFill>
              </a:rPr>
              <a:t>Short documents with </a:t>
            </a:r>
            <a:r>
              <a:rPr lang="en-US" sz="1600" b="1" dirty="0">
                <a:solidFill>
                  <a:schemeClr val="bg1"/>
                </a:solidFill>
              </a:rPr>
              <a:t>no cover</a:t>
            </a:r>
            <a:r>
              <a:rPr lang="en-US" sz="1600" dirty="0">
                <a:solidFill>
                  <a:schemeClr val="bg1"/>
                </a:solidFill>
              </a:rPr>
              <a:t>:</a:t>
            </a:r>
          </a:p>
        </p:txBody>
      </p:sp>
      <p:sp>
        <p:nvSpPr>
          <p:cNvPr id="23" name="TextBox 22"/>
          <p:cNvSpPr txBox="1"/>
          <p:nvPr userDrawn="1"/>
        </p:nvSpPr>
        <p:spPr bwMode="gray">
          <a:xfrm>
            <a:off x="900540" y="5493268"/>
            <a:ext cx="1678776" cy="1613262"/>
          </a:xfrm>
          <a:prstGeom prst="rect">
            <a:avLst/>
          </a:prstGeom>
          <a:noFill/>
        </p:spPr>
        <p:txBody>
          <a:bodyPr wrap="square" lIns="0" tIns="0" rIns="0" bIns="0" rtlCol="0">
            <a:spAutoFit/>
          </a:bodyPr>
          <a:lstStyle/>
          <a:p>
            <a:pPr marL="112713" indent="-112713">
              <a:spcBef>
                <a:spcPts val="500"/>
              </a:spcBef>
              <a:buFont typeface="Arial" panose="020B0604020202020204" pitchFamily="34" charset="0"/>
              <a:buChar char="•"/>
            </a:pPr>
            <a:r>
              <a:rPr lang="en-US" sz="1400" dirty="0">
                <a:solidFill>
                  <a:schemeClr val="bg1"/>
                </a:solidFill>
              </a:rPr>
              <a:t>One-pagers</a:t>
            </a:r>
          </a:p>
          <a:p>
            <a:pPr marL="112713" indent="-112713">
              <a:spcBef>
                <a:spcPts val="500"/>
              </a:spcBef>
              <a:buFont typeface="Arial" panose="020B0604020202020204" pitchFamily="34" charset="0"/>
              <a:buChar char="•"/>
            </a:pPr>
            <a:r>
              <a:rPr lang="en-US" sz="1400" dirty="0">
                <a:solidFill>
                  <a:schemeClr val="bg1"/>
                </a:solidFill>
              </a:rPr>
              <a:t>Fliers</a:t>
            </a:r>
          </a:p>
          <a:p>
            <a:pPr marL="112713" indent="-112713">
              <a:spcBef>
                <a:spcPts val="500"/>
              </a:spcBef>
              <a:buFont typeface="Arial" panose="020B0604020202020204" pitchFamily="34" charset="0"/>
              <a:buChar char="•"/>
            </a:pPr>
            <a:r>
              <a:rPr lang="en-US" sz="1400" dirty="0">
                <a:solidFill>
                  <a:schemeClr val="bg1"/>
                </a:solidFill>
              </a:rPr>
              <a:t>Case studies</a:t>
            </a:r>
          </a:p>
          <a:p>
            <a:pPr marL="112713" indent="-112713">
              <a:spcBef>
                <a:spcPts val="500"/>
              </a:spcBef>
              <a:buFont typeface="Arial" panose="020B0604020202020204" pitchFamily="34" charset="0"/>
              <a:buChar char="•"/>
            </a:pPr>
            <a:r>
              <a:rPr lang="en-US" sz="1400" dirty="0">
                <a:solidFill>
                  <a:schemeClr val="bg1"/>
                </a:solidFill>
              </a:rPr>
              <a:t>Schedules </a:t>
            </a:r>
          </a:p>
          <a:p>
            <a:pPr marL="112713" indent="-112713">
              <a:spcBef>
                <a:spcPts val="500"/>
              </a:spcBef>
              <a:buFont typeface="Arial" panose="020B0604020202020204" pitchFamily="34" charset="0"/>
              <a:buChar char="•"/>
            </a:pPr>
            <a:r>
              <a:rPr lang="en-US" sz="1400" dirty="0">
                <a:solidFill>
                  <a:schemeClr val="bg1"/>
                </a:solidFill>
              </a:rPr>
              <a:t>Program overviews</a:t>
            </a:r>
          </a:p>
          <a:p>
            <a:pPr marL="112713" indent="-112713">
              <a:spcBef>
                <a:spcPts val="500"/>
              </a:spcBef>
              <a:buFont typeface="Arial" panose="020B0604020202020204" pitchFamily="34" charset="0"/>
              <a:buChar char="•"/>
            </a:pPr>
            <a:r>
              <a:rPr lang="en-US" sz="1400" dirty="0">
                <a:solidFill>
                  <a:schemeClr val="bg1"/>
                </a:solidFill>
              </a:rPr>
              <a:t>Release notes</a:t>
            </a:r>
          </a:p>
        </p:txBody>
      </p:sp>
      <p:pic>
        <p:nvPicPr>
          <p:cNvPr id="24" name="Picture 23"/>
          <p:cNvPicPr>
            <a:picLocks noChangeAspect="1"/>
          </p:cNvPicPr>
          <p:nvPr userDrawn="1"/>
        </p:nvPicPr>
        <p:blipFill>
          <a:blip r:embed="rId5"/>
          <a:stretch>
            <a:fillRect/>
          </a:stretch>
        </p:blipFill>
        <p:spPr>
          <a:xfrm>
            <a:off x="3919027" y="995530"/>
            <a:ext cx="3382129" cy="4373250"/>
          </a:xfrm>
          <a:prstGeom prst="rect">
            <a:avLst/>
          </a:prstGeom>
          <a:solidFill>
            <a:srgbClr val="FFFFFF"/>
          </a:solidFill>
          <a:ln w="6350">
            <a:solidFill>
              <a:schemeClr val="accent3"/>
            </a:solidFill>
            <a:miter lim="800000"/>
          </a:ln>
        </p:spPr>
      </p:pic>
    </p:spTree>
    <p:extLst>
      <p:ext uri="{BB962C8B-B14F-4D97-AF65-F5344CB8AC3E}">
        <p14:creationId xmlns:p14="http://schemas.microsoft.com/office/powerpoint/2010/main" val="249739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showMasterSp="0" preserve="1" userDrawn="1">
  <p:cSld name="Back Cover: Research">
    <p:bg bwMode="ltGray">
      <p:bgPr>
        <a:solidFill>
          <a:schemeClr val="accent6"/>
        </a:solidFill>
        <a:effectLst/>
      </p:bgPr>
    </p:bg>
    <p:spTree>
      <p:nvGrpSpPr>
        <p:cNvPr id="1" name=""/>
        <p:cNvGrpSpPr/>
        <p:nvPr/>
      </p:nvGrpSpPr>
      <p:grpSpPr>
        <a:xfrm>
          <a:off x="0" y="0"/>
          <a:ext cx="0" cy="0"/>
          <a:chOff x="0" y="0"/>
          <a:chExt cx="0" cy="0"/>
        </a:xfrm>
      </p:grpSpPr>
      <p:sp>
        <p:nvSpPr>
          <p:cNvPr id="16" name="Rectangle 15">
            <a:hlinkClick r:id="rId2"/>
          </p:cNvPr>
          <p:cNvSpPr/>
          <p:nvPr userDrawn="1"/>
        </p:nvSpPr>
        <p:spPr bwMode="gray">
          <a:xfrm>
            <a:off x="457200" y="8398933"/>
            <a:ext cx="2832100" cy="1153055"/>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02030" y="8434715"/>
            <a:ext cx="1693763" cy="646139"/>
          </a:xfrm>
          <a:prstGeom prst="rect">
            <a:avLst/>
          </a:prstGeom>
        </p:spPr>
      </p:pic>
      <p:sp>
        <p:nvSpPr>
          <p:cNvPr id="14" name="TextBox 13"/>
          <p:cNvSpPr txBox="1"/>
          <p:nvPr userDrawn="1"/>
        </p:nvSpPr>
        <p:spPr bwMode="gray">
          <a:xfrm>
            <a:off x="619127" y="9135718"/>
            <a:ext cx="3051351" cy="323165"/>
          </a:xfrm>
          <a:prstGeom prst="rect">
            <a:avLst/>
          </a:prstGeom>
          <a:noFill/>
        </p:spPr>
        <p:txBody>
          <a:bodyPr wrap="square" lIns="0" tIns="0" rIns="0" bIns="0" rtlCol="0" anchor="t" anchorCtr="0">
            <a:spAutoFit/>
          </a:bodyPr>
          <a:lstStyle/>
          <a:p>
            <a:pPr algn="l">
              <a:lnSpc>
                <a:spcPct val="100000"/>
              </a:lnSpc>
              <a:spcBef>
                <a:spcPts val="0"/>
              </a:spcBef>
            </a:pPr>
            <a:r>
              <a:rPr lang="en-US" sz="1050" b="0" dirty="0">
                <a:solidFill>
                  <a:schemeClr val="bg1"/>
                </a:solidFill>
              </a:rPr>
              <a:t>655 New York Avenue NW, Washington DC 20001</a:t>
            </a:r>
          </a:p>
          <a:p>
            <a:pPr algn="l">
              <a:lnSpc>
                <a:spcPct val="100000"/>
              </a:lnSpc>
              <a:spcBef>
                <a:spcPts val="0"/>
              </a:spcBef>
            </a:pPr>
            <a:r>
              <a:rPr lang="en-US" sz="1050" b="0" dirty="0">
                <a:solidFill>
                  <a:schemeClr val="bg1"/>
                </a:solidFill>
              </a:rPr>
              <a:t>202-266-5600 </a:t>
            </a:r>
            <a:r>
              <a:rPr lang="en-US" sz="900" dirty="0">
                <a:solidFill>
                  <a:schemeClr val="bg1"/>
                </a:solidFill>
              </a:rPr>
              <a:t>│</a:t>
            </a:r>
            <a:r>
              <a:rPr lang="en-US" sz="1050" b="0" dirty="0">
                <a:solidFill>
                  <a:schemeClr val="bg1"/>
                </a:solidFill>
              </a:rPr>
              <a:t> </a:t>
            </a:r>
            <a:r>
              <a:rPr lang="en-US" sz="1050" b="1" dirty="0">
                <a:solidFill>
                  <a:schemeClr val="bg1"/>
                </a:solidFill>
              </a:rPr>
              <a:t>advisory.com</a:t>
            </a:r>
          </a:p>
        </p:txBody>
      </p:sp>
      <p:sp>
        <p:nvSpPr>
          <p:cNvPr id="17" name="Copyright" hidden="1"/>
          <p:cNvSpPr txBox="1"/>
          <p:nvPr userDrawn="1"/>
        </p:nvSpPr>
        <p:spPr bwMode="gray">
          <a:xfrm>
            <a:off x="6228943" y="609939"/>
            <a:ext cx="924329" cy="115416"/>
          </a:xfrm>
          <a:prstGeom prst="rect">
            <a:avLst/>
          </a:prstGeom>
          <a:noFill/>
        </p:spPr>
        <p:txBody>
          <a:bodyPr wrap="square" lIns="0" tIns="0" rIns="0" bIns="0" rtlCol="0">
            <a:spAutoFit/>
          </a:bodyPr>
          <a:lstStyle/>
          <a:p>
            <a:pPr algn="r">
              <a:spcBef>
                <a:spcPts val="500"/>
              </a:spcBef>
            </a:pPr>
            <a:r>
              <a:rPr lang="en-US" sz="750" dirty="0">
                <a:solidFill>
                  <a:schemeClr val="bg1"/>
                </a:solidFill>
              </a:rPr>
              <a:t>WFXXXXXXX</a:t>
            </a:r>
          </a:p>
        </p:txBody>
      </p:sp>
      <p:cxnSp>
        <p:nvCxnSpPr>
          <p:cNvPr id="11" name="Straight Connector 10"/>
          <p:cNvCxnSpPr/>
          <p:nvPr userDrawn="1"/>
        </p:nvCxnSpPr>
        <p:spPr bwMode="gray">
          <a:xfrm>
            <a:off x="1699708" y="3002904"/>
            <a:ext cx="4372984" cy="0"/>
          </a:xfrm>
          <a:prstGeom prst="line">
            <a:avLst/>
          </a:prstGeom>
          <a:ln w="1270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2" name="TextBox 11"/>
          <p:cNvSpPr txBox="1"/>
          <p:nvPr userDrawn="1"/>
        </p:nvSpPr>
        <p:spPr bwMode="gray">
          <a:xfrm>
            <a:off x="1699708" y="3362673"/>
            <a:ext cx="4270786" cy="2766783"/>
          </a:xfrm>
          <a:prstGeom prst="rect">
            <a:avLst/>
          </a:prstGeom>
          <a:noFill/>
        </p:spPr>
        <p:txBody>
          <a:bodyPr wrap="square" lIns="0" tIns="0" rIns="0" bIns="0" rtlCol="0">
            <a:spAutoFit/>
          </a:bodyPr>
          <a:lstStyle/>
          <a:p>
            <a:pPr>
              <a:lnSpc>
                <a:spcPct val="117000"/>
              </a:lnSpc>
              <a:spcBef>
                <a:spcPts val="800"/>
              </a:spcBef>
            </a:pPr>
            <a:r>
              <a:rPr lang="en-US" sz="1300" dirty="0">
                <a:solidFill>
                  <a:schemeClr val="bg1"/>
                </a:solidFill>
              </a:rPr>
              <a:t>Advisory Board helps leaders and future leaders in the health care industry work smarter and faster by providing provocative insights, actionable strategies, and practical tools to support execution.</a:t>
            </a:r>
          </a:p>
          <a:p>
            <a:pPr>
              <a:lnSpc>
                <a:spcPct val="117000"/>
              </a:lnSpc>
              <a:spcBef>
                <a:spcPts val="800"/>
              </a:spcBef>
            </a:pPr>
            <a:r>
              <a:rPr lang="en-US" sz="1300" dirty="0">
                <a:solidFill>
                  <a:schemeClr val="bg1"/>
                </a:solidFill>
              </a:rPr>
              <a:t>With more than 40 years of experience, a team of over 250 experts, and a network of nearly 5,000 member </a:t>
            </a:r>
            <a:r>
              <a:rPr lang="en-US" sz="1300" dirty="0" err="1">
                <a:solidFill>
                  <a:schemeClr val="bg1"/>
                </a:solidFill>
              </a:rPr>
              <a:t>organisations</a:t>
            </a:r>
            <a:r>
              <a:rPr lang="en-US" sz="1300" dirty="0">
                <a:solidFill>
                  <a:schemeClr val="bg1"/>
                </a:solidFill>
              </a:rPr>
              <a:t>, we spend more time researching the now and predicting the next than anyone else in the health care industry.</a:t>
            </a:r>
          </a:p>
          <a:p>
            <a:pPr>
              <a:lnSpc>
                <a:spcPct val="117000"/>
              </a:lnSpc>
              <a:spcBef>
                <a:spcPts val="800"/>
              </a:spcBef>
            </a:pPr>
            <a:r>
              <a:rPr lang="en-US" sz="1300" dirty="0">
                <a:solidFill>
                  <a:schemeClr val="bg1"/>
                </a:solidFill>
              </a:rPr>
              <a:t>We know that together we can change the business of health care for the better. Join us by visiting advisory.com.</a:t>
            </a:r>
          </a:p>
        </p:txBody>
      </p:sp>
    </p:spTree>
    <p:extLst>
      <p:ext uri="{BB962C8B-B14F-4D97-AF65-F5344CB8AC3E}">
        <p14:creationId xmlns:p14="http://schemas.microsoft.com/office/powerpoint/2010/main" val="40913188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preserve="1" userDrawn="1">
  <p:cSld name="Intl. Back Cover: Research">
    <p:bg bwMode="ltGray">
      <p:bgPr>
        <a:solidFill>
          <a:schemeClr val="accent6"/>
        </a:solidFill>
        <a:effectLst/>
      </p:bgPr>
    </p:bg>
    <p:spTree>
      <p:nvGrpSpPr>
        <p:cNvPr id="1" name=""/>
        <p:cNvGrpSpPr/>
        <p:nvPr/>
      </p:nvGrpSpPr>
      <p:grpSpPr>
        <a:xfrm>
          <a:off x="0" y="0"/>
          <a:ext cx="0" cy="0"/>
          <a:chOff x="0" y="0"/>
          <a:chExt cx="0" cy="0"/>
        </a:xfrm>
      </p:grpSpPr>
      <p:sp>
        <p:nvSpPr>
          <p:cNvPr id="10" name="Rectangle 9">
            <a:hlinkClick r:id="rId2"/>
          </p:cNvPr>
          <p:cNvSpPr/>
          <p:nvPr userDrawn="1"/>
        </p:nvSpPr>
        <p:spPr bwMode="gray">
          <a:xfrm>
            <a:off x="457200" y="8398933"/>
            <a:ext cx="4292600" cy="1153055"/>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pic>
        <p:nvPicPr>
          <p:cNvPr id="14" name="Picture 13"/>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02030" y="8434715"/>
            <a:ext cx="1693763" cy="646139"/>
          </a:xfrm>
          <a:prstGeom prst="rect">
            <a:avLst/>
          </a:prstGeom>
        </p:spPr>
      </p:pic>
      <p:sp>
        <p:nvSpPr>
          <p:cNvPr id="15" name="TextBox 14"/>
          <p:cNvSpPr txBox="1"/>
          <p:nvPr userDrawn="1"/>
        </p:nvSpPr>
        <p:spPr bwMode="gray">
          <a:xfrm>
            <a:off x="619127" y="9135718"/>
            <a:ext cx="4028677" cy="323165"/>
          </a:xfrm>
          <a:prstGeom prst="rect">
            <a:avLst/>
          </a:prstGeom>
          <a:noFill/>
        </p:spPr>
        <p:txBody>
          <a:bodyPr wrap="square" lIns="0" tIns="0" rIns="0" bIns="0" rtlCol="0" anchor="t" anchorCtr="0">
            <a:spAutoFit/>
          </a:bodyPr>
          <a:lstStyle/>
          <a:p>
            <a:pPr algn="l">
              <a:lnSpc>
                <a:spcPct val="100000"/>
              </a:lnSpc>
              <a:spcBef>
                <a:spcPts val="0"/>
              </a:spcBef>
            </a:pPr>
            <a:r>
              <a:rPr lang="en-US" sz="1050" b="0" dirty="0">
                <a:solidFill>
                  <a:schemeClr val="bg1"/>
                </a:solidFill>
              </a:rPr>
              <a:t>Tenth Floor, 5 Merchant Square, London W2 1AS, UK</a:t>
            </a:r>
          </a:p>
          <a:p>
            <a:pPr algn="l">
              <a:lnSpc>
                <a:spcPct val="100000"/>
              </a:lnSpc>
              <a:spcBef>
                <a:spcPts val="0"/>
              </a:spcBef>
            </a:pPr>
            <a:r>
              <a:rPr lang="en-US" sz="1050" b="0" dirty="0">
                <a:solidFill>
                  <a:schemeClr val="bg1"/>
                </a:solidFill>
              </a:rPr>
              <a:t>+44-(0)-207-479-1799 </a:t>
            </a:r>
            <a:r>
              <a:rPr lang="en-US" sz="900" dirty="0">
                <a:solidFill>
                  <a:schemeClr val="bg1"/>
                </a:solidFill>
              </a:rPr>
              <a:t>│</a:t>
            </a:r>
            <a:r>
              <a:rPr lang="en-US" sz="1050" b="0" dirty="0">
                <a:solidFill>
                  <a:schemeClr val="bg1"/>
                </a:solidFill>
              </a:rPr>
              <a:t> </a:t>
            </a:r>
            <a:r>
              <a:rPr lang="en-US" sz="1050" b="1" dirty="0">
                <a:solidFill>
                  <a:schemeClr val="bg1"/>
                </a:solidFill>
              </a:rPr>
              <a:t>advisory.com</a:t>
            </a:r>
          </a:p>
        </p:txBody>
      </p:sp>
      <p:sp>
        <p:nvSpPr>
          <p:cNvPr id="17" name="Copyright" hidden="1"/>
          <p:cNvSpPr txBox="1"/>
          <p:nvPr userDrawn="1"/>
        </p:nvSpPr>
        <p:spPr bwMode="gray">
          <a:xfrm>
            <a:off x="6228943" y="609939"/>
            <a:ext cx="924329" cy="115416"/>
          </a:xfrm>
          <a:prstGeom prst="rect">
            <a:avLst/>
          </a:prstGeom>
          <a:noFill/>
        </p:spPr>
        <p:txBody>
          <a:bodyPr wrap="square" lIns="0" tIns="0" rIns="0" bIns="0" rtlCol="0">
            <a:spAutoFit/>
          </a:bodyPr>
          <a:lstStyle/>
          <a:p>
            <a:pPr algn="r">
              <a:spcBef>
                <a:spcPts val="500"/>
              </a:spcBef>
            </a:pPr>
            <a:r>
              <a:rPr lang="en-US" sz="750" dirty="0">
                <a:solidFill>
                  <a:schemeClr val="bg1"/>
                </a:solidFill>
              </a:rPr>
              <a:t>WFXXXXXXX</a:t>
            </a:r>
          </a:p>
        </p:txBody>
      </p:sp>
      <p:cxnSp>
        <p:nvCxnSpPr>
          <p:cNvPr id="18" name="Straight Connector 17"/>
          <p:cNvCxnSpPr/>
          <p:nvPr userDrawn="1"/>
        </p:nvCxnSpPr>
        <p:spPr bwMode="gray">
          <a:xfrm>
            <a:off x="1699708" y="3002904"/>
            <a:ext cx="4372984" cy="0"/>
          </a:xfrm>
          <a:prstGeom prst="line">
            <a:avLst/>
          </a:prstGeom>
          <a:ln w="12700">
            <a:solidFill>
              <a:schemeClr val="bg1"/>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19" name="TextBox 18"/>
          <p:cNvSpPr txBox="1"/>
          <p:nvPr userDrawn="1"/>
        </p:nvSpPr>
        <p:spPr bwMode="gray">
          <a:xfrm>
            <a:off x="1699708" y="3362673"/>
            <a:ext cx="4270786" cy="2766783"/>
          </a:xfrm>
          <a:prstGeom prst="rect">
            <a:avLst/>
          </a:prstGeom>
          <a:noFill/>
        </p:spPr>
        <p:txBody>
          <a:bodyPr wrap="square" lIns="0" tIns="0" rIns="0" bIns="0" rtlCol="0">
            <a:spAutoFit/>
          </a:bodyPr>
          <a:lstStyle/>
          <a:p>
            <a:pPr>
              <a:lnSpc>
                <a:spcPct val="117000"/>
              </a:lnSpc>
              <a:spcBef>
                <a:spcPts val="800"/>
              </a:spcBef>
            </a:pPr>
            <a:r>
              <a:rPr lang="en-US" sz="1300" dirty="0">
                <a:solidFill>
                  <a:schemeClr val="bg1"/>
                </a:solidFill>
              </a:rPr>
              <a:t>Advisory Board helps leaders and future leaders in the health care industry work smarter and faster by providing provocative insights, actionable strategies, and practical tools to support execution.</a:t>
            </a:r>
          </a:p>
          <a:p>
            <a:pPr>
              <a:lnSpc>
                <a:spcPct val="117000"/>
              </a:lnSpc>
              <a:spcBef>
                <a:spcPts val="800"/>
              </a:spcBef>
            </a:pPr>
            <a:r>
              <a:rPr lang="en-US" sz="1300" dirty="0">
                <a:solidFill>
                  <a:schemeClr val="bg1"/>
                </a:solidFill>
              </a:rPr>
              <a:t>With more than 40 years of experience, a team of over 250 experts, and a network of nearly 5,000 member </a:t>
            </a:r>
            <a:r>
              <a:rPr lang="en-US" sz="1300" dirty="0" err="1">
                <a:solidFill>
                  <a:schemeClr val="bg1"/>
                </a:solidFill>
              </a:rPr>
              <a:t>organisations</a:t>
            </a:r>
            <a:r>
              <a:rPr lang="en-US" sz="1300" dirty="0">
                <a:solidFill>
                  <a:schemeClr val="bg1"/>
                </a:solidFill>
              </a:rPr>
              <a:t>, we spend more time researching the now and predicting the next than anyone else in the health care industry.</a:t>
            </a:r>
          </a:p>
          <a:p>
            <a:pPr>
              <a:lnSpc>
                <a:spcPct val="117000"/>
              </a:lnSpc>
              <a:spcBef>
                <a:spcPts val="800"/>
              </a:spcBef>
            </a:pPr>
            <a:r>
              <a:rPr lang="en-US" sz="1300" dirty="0">
                <a:solidFill>
                  <a:schemeClr val="bg1"/>
                </a:solidFill>
              </a:rPr>
              <a:t>We know that together we can change the business of health care for the better. Join us by visiting advisory.com.</a:t>
            </a:r>
          </a:p>
        </p:txBody>
      </p:sp>
    </p:spTree>
    <p:extLst>
      <p:ext uri="{BB962C8B-B14F-4D97-AF65-F5344CB8AC3E}">
        <p14:creationId xmlns:p14="http://schemas.microsoft.com/office/powerpoint/2010/main" val="3296171064"/>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showMasterSp="0" preserve="1" userDrawn="1">
  <p:cSld name="Alt. Back Cover: Research">
    <p:bg>
      <p:bgPr>
        <a:solidFill>
          <a:schemeClr val="bg1"/>
        </a:solidFill>
        <a:effectLst/>
      </p:bgPr>
    </p:bg>
    <p:spTree>
      <p:nvGrpSpPr>
        <p:cNvPr id="1" name=""/>
        <p:cNvGrpSpPr/>
        <p:nvPr/>
      </p:nvGrpSpPr>
      <p:grpSpPr>
        <a:xfrm>
          <a:off x="0" y="0"/>
          <a:ext cx="0" cy="0"/>
          <a:chOff x="0" y="0"/>
          <a:chExt cx="0" cy="0"/>
        </a:xfrm>
      </p:grpSpPr>
      <p:sp>
        <p:nvSpPr>
          <p:cNvPr id="16" name="Rectangle 15">
            <a:hlinkClick r:id="rId2"/>
          </p:cNvPr>
          <p:cNvSpPr/>
          <p:nvPr userDrawn="1"/>
        </p:nvSpPr>
        <p:spPr bwMode="gray">
          <a:xfrm>
            <a:off x="457200" y="8398933"/>
            <a:ext cx="2832100" cy="1153055"/>
          </a:xfrm>
          <a:prstGeom prst="rect">
            <a:avLst/>
          </a:prstGeom>
          <a:no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bwMode="gray">
          <a:xfrm>
            <a:off x="502030" y="8434715"/>
            <a:ext cx="1693762" cy="646139"/>
          </a:xfrm>
          <a:prstGeom prst="rect">
            <a:avLst/>
          </a:prstGeom>
        </p:spPr>
      </p:pic>
      <p:sp>
        <p:nvSpPr>
          <p:cNvPr id="14" name="TextBox 13"/>
          <p:cNvSpPr txBox="1"/>
          <p:nvPr userDrawn="1"/>
        </p:nvSpPr>
        <p:spPr bwMode="gray">
          <a:xfrm>
            <a:off x="619127" y="9135718"/>
            <a:ext cx="3051351" cy="323165"/>
          </a:xfrm>
          <a:prstGeom prst="rect">
            <a:avLst/>
          </a:prstGeom>
          <a:noFill/>
        </p:spPr>
        <p:txBody>
          <a:bodyPr wrap="square" lIns="0" tIns="0" rIns="0" bIns="0" rtlCol="0" anchor="t" anchorCtr="0">
            <a:spAutoFit/>
          </a:bodyPr>
          <a:lstStyle/>
          <a:p>
            <a:pPr algn="l">
              <a:lnSpc>
                <a:spcPct val="100000"/>
              </a:lnSpc>
              <a:spcBef>
                <a:spcPts val="0"/>
              </a:spcBef>
            </a:pPr>
            <a:r>
              <a:rPr lang="en-US" sz="1050" b="0" dirty="0">
                <a:solidFill>
                  <a:schemeClr val="tx1"/>
                </a:solidFill>
              </a:rPr>
              <a:t>655 New York Avenue NW, Washington DC 20001</a:t>
            </a:r>
          </a:p>
          <a:p>
            <a:pPr algn="l">
              <a:lnSpc>
                <a:spcPct val="100000"/>
              </a:lnSpc>
              <a:spcBef>
                <a:spcPts val="0"/>
              </a:spcBef>
            </a:pPr>
            <a:r>
              <a:rPr lang="en-US" sz="1050" b="0" dirty="0">
                <a:solidFill>
                  <a:schemeClr val="tx1"/>
                </a:solidFill>
              </a:rPr>
              <a:t>202-266-5600 </a:t>
            </a:r>
            <a:r>
              <a:rPr lang="en-US" sz="900" dirty="0">
                <a:solidFill>
                  <a:schemeClr val="tx1"/>
                </a:solidFill>
              </a:rPr>
              <a:t>│</a:t>
            </a:r>
            <a:r>
              <a:rPr lang="en-US" sz="1050" b="0" dirty="0">
                <a:solidFill>
                  <a:schemeClr val="tx1"/>
                </a:solidFill>
              </a:rPr>
              <a:t> </a:t>
            </a:r>
            <a:r>
              <a:rPr lang="en-US" sz="1050" b="1" dirty="0">
                <a:solidFill>
                  <a:schemeClr val="tx1"/>
                </a:solidFill>
              </a:rPr>
              <a:t>advisory.com</a:t>
            </a:r>
          </a:p>
        </p:txBody>
      </p:sp>
      <p:sp>
        <p:nvSpPr>
          <p:cNvPr id="18" name="Copyright" hidden="1"/>
          <p:cNvSpPr txBox="1"/>
          <p:nvPr userDrawn="1"/>
        </p:nvSpPr>
        <p:spPr bwMode="gray">
          <a:xfrm>
            <a:off x="6228943" y="609939"/>
            <a:ext cx="924329" cy="115416"/>
          </a:xfrm>
          <a:prstGeom prst="rect">
            <a:avLst/>
          </a:prstGeom>
          <a:noFill/>
        </p:spPr>
        <p:txBody>
          <a:bodyPr wrap="square" lIns="0" tIns="0" rIns="0" bIns="0" rtlCol="0">
            <a:spAutoFit/>
          </a:bodyPr>
          <a:lstStyle/>
          <a:p>
            <a:pPr algn="r">
              <a:spcBef>
                <a:spcPts val="500"/>
              </a:spcBef>
            </a:pPr>
            <a:r>
              <a:rPr lang="en-US" sz="750" dirty="0">
                <a:solidFill>
                  <a:schemeClr val="tx1"/>
                </a:solidFill>
              </a:rPr>
              <a:t>WFXXXXXXX</a:t>
            </a:r>
          </a:p>
        </p:txBody>
      </p:sp>
      <p:cxnSp>
        <p:nvCxnSpPr>
          <p:cNvPr id="8" name="Straight Connector 7"/>
          <p:cNvCxnSpPr/>
          <p:nvPr userDrawn="1"/>
        </p:nvCxnSpPr>
        <p:spPr bwMode="gray">
          <a:xfrm>
            <a:off x="1699708" y="3002904"/>
            <a:ext cx="4372984"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9" name="TextBox 8"/>
          <p:cNvSpPr txBox="1"/>
          <p:nvPr userDrawn="1"/>
        </p:nvSpPr>
        <p:spPr bwMode="gray">
          <a:xfrm>
            <a:off x="1699708" y="3362673"/>
            <a:ext cx="4270786" cy="2766783"/>
          </a:xfrm>
          <a:prstGeom prst="rect">
            <a:avLst/>
          </a:prstGeom>
          <a:noFill/>
        </p:spPr>
        <p:txBody>
          <a:bodyPr wrap="square" lIns="0" tIns="0" rIns="0" bIns="0" rtlCol="0">
            <a:spAutoFit/>
          </a:bodyPr>
          <a:lstStyle/>
          <a:p>
            <a:pPr>
              <a:lnSpc>
                <a:spcPct val="117000"/>
              </a:lnSpc>
              <a:spcBef>
                <a:spcPts val="800"/>
              </a:spcBef>
            </a:pPr>
            <a:r>
              <a:rPr lang="en-US" sz="1300" dirty="0">
                <a:solidFill>
                  <a:schemeClr val="tx1"/>
                </a:solidFill>
              </a:rPr>
              <a:t>Advisory Board helps leaders and future leaders in the health care industry work smarter and faster by providing provocative insights, actionable strategies, and practical tools to support execution.</a:t>
            </a:r>
          </a:p>
          <a:p>
            <a:pPr>
              <a:lnSpc>
                <a:spcPct val="117000"/>
              </a:lnSpc>
              <a:spcBef>
                <a:spcPts val="800"/>
              </a:spcBef>
            </a:pPr>
            <a:r>
              <a:rPr lang="en-US" sz="1300" dirty="0">
                <a:solidFill>
                  <a:schemeClr val="tx1"/>
                </a:solidFill>
              </a:rPr>
              <a:t>With more than 40 years of experience, a team of over 250 experts, and a network of nearly 5,000 member </a:t>
            </a:r>
            <a:r>
              <a:rPr lang="en-US" sz="1300" dirty="0" err="1">
                <a:solidFill>
                  <a:schemeClr val="tx1"/>
                </a:solidFill>
              </a:rPr>
              <a:t>organisations</a:t>
            </a:r>
            <a:r>
              <a:rPr lang="en-US" sz="1300" dirty="0">
                <a:solidFill>
                  <a:schemeClr val="tx1"/>
                </a:solidFill>
              </a:rPr>
              <a:t>, we spend more time researching the now and predicting the next than anyone else in the health care industry.</a:t>
            </a:r>
          </a:p>
          <a:p>
            <a:pPr>
              <a:lnSpc>
                <a:spcPct val="117000"/>
              </a:lnSpc>
              <a:spcBef>
                <a:spcPts val="800"/>
              </a:spcBef>
            </a:pPr>
            <a:r>
              <a:rPr lang="en-US" sz="1300" dirty="0">
                <a:solidFill>
                  <a:schemeClr val="tx1"/>
                </a:solidFill>
              </a:rPr>
              <a:t>We know that together we can change the business of health care for the better. Join us by visiting advisory.com.</a:t>
            </a:r>
          </a:p>
        </p:txBody>
      </p:sp>
    </p:spTree>
    <p:extLst>
      <p:ext uri="{BB962C8B-B14F-4D97-AF65-F5344CB8AC3E}">
        <p14:creationId xmlns:p14="http://schemas.microsoft.com/office/powerpoint/2010/main" val="151225174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showMasterSp="0" preserve="1" userDrawn="1">
  <p:cSld name="Do Not Use">
    <p:bg bwMode="black">
      <p:bgPr>
        <a:solidFill>
          <a:schemeClr val="accent5"/>
        </a:solidFill>
        <a:effectLst/>
      </p:bgPr>
    </p:bg>
    <p:spTree>
      <p:nvGrpSpPr>
        <p:cNvPr id="1" name=""/>
        <p:cNvGrpSpPr/>
        <p:nvPr/>
      </p:nvGrpSpPr>
      <p:grpSpPr>
        <a:xfrm>
          <a:off x="0" y="0"/>
          <a:ext cx="0" cy="0"/>
          <a:chOff x="0" y="0"/>
          <a:chExt cx="0" cy="0"/>
        </a:xfrm>
      </p:grpSpPr>
      <p:sp>
        <p:nvSpPr>
          <p:cNvPr id="3" name="TextBox 2"/>
          <p:cNvSpPr txBox="1"/>
          <p:nvPr userDrawn="1"/>
        </p:nvSpPr>
        <p:spPr bwMode="white">
          <a:xfrm>
            <a:off x="400050" y="1951435"/>
            <a:ext cx="6972300" cy="6155531"/>
          </a:xfrm>
          <a:prstGeom prst="rect">
            <a:avLst/>
          </a:prstGeom>
          <a:noFill/>
        </p:spPr>
        <p:txBody>
          <a:bodyPr wrap="square" lIns="0" tIns="0" rIns="0" bIns="0" rtlCol="0">
            <a:spAutoFit/>
          </a:bodyPr>
          <a:lstStyle/>
          <a:p>
            <a:pPr>
              <a:spcBef>
                <a:spcPts val="500"/>
              </a:spcBef>
            </a:pPr>
            <a:r>
              <a:rPr lang="en-US" sz="10000" b="1" dirty="0">
                <a:solidFill>
                  <a:schemeClr val="bg1"/>
                </a:solidFill>
              </a:rPr>
              <a:t>DON’T USE LAYOUTS PAST THIS SLIDE</a:t>
            </a:r>
          </a:p>
        </p:txBody>
      </p:sp>
    </p:spTree>
    <p:extLst>
      <p:ext uri="{BB962C8B-B14F-4D97-AF65-F5344CB8AC3E}">
        <p14:creationId xmlns:p14="http://schemas.microsoft.com/office/powerpoint/2010/main" val="277293161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AB In-Brief (030117)">
    <p:bg>
      <p:bgPr>
        <a:solidFill>
          <a:schemeClr val="bg1">
            <a:lumMod val="85000"/>
          </a:schemeClr>
        </a:solidFill>
        <a:effectLst/>
      </p:bgPr>
    </p:bg>
    <p:spTree>
      <p:nvGrpSpPr>
        <p:cNvPr id="1" name=""/>
        <p:cNvGrpSpPr/>
        <p:nvPr/>
      </p:nvGrpSpPr>
      <p:grpSpPr>
        <a:xfrm>
          <a:off x="0" y="0"/>
          <a:ext cx="0" cy="0"/>
          <a:chOff x="0" y="0"/>
          <a:chExt cx="0" cy="0"/>
        </a:xfrm>
      </p:grpSpPr>
      <p:sp>
        <p:nvSpPr>
          <p:cNvPr id="28" name="TextBox 27"/>
          <p:cNvSpPr txBox="1"/>
          <p:nvPr userDrawn="1"/>
        </p:nvSpPr>
        <p:spPr bwMode="gray">
          <a:xfrm>
            <a:off x="2151063" y="4746625"/>
            <a:ext cx="3470275" cy="863313"/>
          </a:xfrm>
          <a:prstGeom prst="rect">
            <a:avLst/>
          </a:prstGeom>
          <a:noFill/>
        </p:spPr>
        <p:txBody>
          <a:bodyPr wrap="square" lIns="0" tIns="0" rIns="0" bIns="0" rtlCol="0">
            <a:spAutoFit/>
          </a:bodyPr>
          <a:lstStyle/>
          <a:p>
            <a:pPr>
              <a:lnSpc>
                <a:spcPct val="110000"/>
              </a:lnSpc>
              <a:spcBef>
                <a:spcPts val="500"/>
              </a:spcBef>
            </a:pPr>
            <a:r>
              <a:rPr lang="en-US" sz="1700" dirty="0"/>
              <a:t>The divisional</a:t>
            </a:r>
            <a:r>
              <a:rPr lang="en-US" sz="1700" baseline="0" dirty="0"/>
              <a:t> overview specific to Advisory Board Research will return at a point in the future.</a:t>
            </a:r>
            <a:endParaRPr lang="en-US" sz="1700" dirty="0"/>
          </a:p>
        </p:txBody>
      </p:sp>
      <p:sp>
        <p:nvSpPr>
          <p:cNvPr id="29" name="TextBox 28"/>
          <p:cNvSpPr txBox="1"/>
          <p:nvPr userDrawn="1"/>
        </p:nvSpPr>
        <p:spPr bwMode="gray">
          <a:xfrm>
            <a:off x="2151063" y="4410075"/>
            <a:ext cx="1601787" cy="186205"/>
          </a:xfrm>
          <a:prstGeom prst="rect">
            <a:avLst/>
          </a:prstGeom>
          <a:noFill/>
        </p:spPr>
        <p:txBody>
          <a:bodyPr wrap="square" lIns="0" tIns="0" rIns="0" bIns="0" rtlCol="0">
            <a:spAutoFit/>
          </a:bodyPr>
          <a:lstStyle/>
          <a:p>
            <a:pPr>
              <a:lnSpc>
                <a:spcPct val="110000"/>
              </a:lnSpc>
              <a:spcBef>
                <a:spcPts val="500"/>
              </a:spcBef>
            </a:pPr>
            <a:r>
              <a:rPr lang="en-US" sz="1100" dirty="0">
                <a:solidFill>
                  <a:schemeClr val="accent2"/>
                </a:solidFill>
              </a:rPr>
              <a:t>Guidance</a:t>
            </a:r>
            <a:r>
              <a:rPr lang="en-US" sz="1100" baseline="0" dirty="0">
                <a:solidFill>
                  <a:schemeClr val="accent2"/>
                </a:solidFill>
              </a:rPr>
              <a:t> as of 07/23/18</a:t>
            </a:r>
            <a:endParaRPr lang="en-US" sz="1100" dirty="0">
              <a:solidFill>
                <a:schemeClr val="accent2"/>
              </a:solidFill>
            </a:endParaRPr>
          </a:p>
        </p:txBody>
      </p:sp>
      <p:cxnSp>
        <p:nvCxnSpPr>
          <p:cNvPr id="30" name="Straight Connector 29"/>
          <p:cNvCxnSpPr/>
          <p:nvPr userDrawn="1"/>
        </p:nvCxnSpPr>
        <p:spPr bwMode="gray">
          <a:xfrm>
            <a:off x="1781175" y="4015255"/>
            <a:ext cx="4210050"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bwMode="gray">
          <a:xfrm>
            <a:off x="1781175" y="6005980"/>
            <a:ext cx="4210050" cy="0"/>
          </a:xfrm>
          <a:prstGeom prst="line">
            <a:avLst/>
          </a:prstGeom>
          <a:ln w="12700">
            <a:solidFill>
              <a:schemeClr val="accent3"/>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162591791"/>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Cover: Logo">
    <p:bg>
      <p:bgPr>
        <a:solidFill>
          <a:schemeClr val="bg1">
            <a:lumMod val="85000"/>
          </a:schemeClr>
        </a:solidFill>
        <a:effectLst/>
      </p:bgPr>
    </p:bg>
    <p:spTree>
      <p:nvGrpSpPr>
        <p:cNvPr id="1" name=""/>
        <p:cNvGrpSpPr/>
        <p:nvPr/>
      </p:nvGrpSpPr>
      <p:grpSpPr>
        <a:xfrm>
          <a:off x="0" y="0"/>
          <a:ext cx="0" cy="0"/>
          <a:chOff x="0" y="0"/>
          <a:chExt cx="0" cy="0"/>
        </a:xfrm>
      </p:grpSpPr>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a:t>Document subtitle – Arial 15pt regular, use sentence case</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Insert instructional header (i.e., Look inside for)</a:t>
            </a:r>
          </a:p>
        </p:txBody>
      </p:sp>
      <p:sp>
        <p:nvSpPr>
          <p:cNvPr id="7" name="Text Placeholder 6"/>
          <p:cNvSpPr>
            <a:spLocks noGrp="1"/>
          </p:cNvSpPr>
          <p:nvPr userDrawn="1">
            <p:ph type="body" sz="quarter" idx="59" hasCustomPrompt="1"/>
          </p:nvPr>
        </p:nvSpPr>
        <p:spPr bwMode="gray">
          <a:xfrm>
            <a:off x="1102099" y="7274662"/>
            <a:ext cx="4343400" cy="1179810"/>
          </a:xfrm>
        </p:spPr>
        <p:txBody>
          <a:bodyPr/>
          <a:lstStyle/>
          <a:p>
            <a:pPr lvl="0"/>
            <a:r>
              <a:rPr lang="en-US" dirty="0"/>
              <a:t>Bulleted text if needed – Arial 10pt Regular. Nine bullet levels are built in (hit Enter then Tab to get to the next bullet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1" name="Rectangle 10"/>
          <p:cNvSpPr/>
          <p:nvPr userDrawn="1"/>
        </p:nvSpPr>
        <p:spPr bwMode="gray">
          <a:xfrm>
            <a:off x="0" y="2015700"/>
            <a:ext cx="7772400" cy="699919"/>
          </a:xfrm>
          <a:prstGeom prst="rect">
            <a:avLst/>
          </a:prstGeom>
          <a:solidFill>
            <a:srgbClr val="FF010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grpSp>
        <p:nvGrpSpPr>
          <p:cNvPr id="12" name="Group 11"/>
          <p:cNvGrpSpPr/>
          <p:nvPr userDrawn="1"/>
        </p:nvGrpSpPr>
        <p:grpSpPr bwMode="gray">
          <a:xfrm>
            <a:off x="1065735" y="1799688"/>
            <a:ext cx="1131946" cy="1131944"/>
            <a:chOff x="2758573" y="886345"/>
            <a:chExt cx="1427762" cy="1427760"/>
          </a:xfrm>
        </p:grpSpPr>
        <p:sp>
          <p:nvSpPr>
            <p:cNvPr id="13" name="Octagon 12"/>
            <p:cNvSpPr/>
            <p:nvPr/>
          </p:nvSpPr>
          <p:spPr bwMode="gray">
            <a:xfrm>
              <a:off x="2758573" y="886345"/>
              <a:ext cx="1427762" cy="1427760"/>
            </a:xfrm>
            <a:prstGeom prst="octagon">
              <a:avLst/>
            </a:prstGeom>
            <a:solidFill>
              <a:srgbClr val="FF01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cs typeface="Arial" panose="020B0604020202020204" pitchFamily="34" charset="0"/>
              </a:endParaRPr>
            </a:p>
          </p:txBody>
        </p:sp>
        <p:sp>
          <p:nvSpPr>
            <p:cNvPr id="14" name="Octagon 13"/>
            <p:cNvSpPr/>
            <p:nvPr/>
          </p:nvSpPr>
          <p:spPr bwMode="gray">
            <a:xfrm>
              <a:off x="2816200" y="943972"/>
              <a:ext cx="1312508" cy="1312506"/>
            </a:xfrm>
            <a:prstGeom prst="oct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cs typeface="Arial" panose="020B0604020202020204" pitchFamily="34" charset="0"/>
              </a:endParaRPr>
            </a:p>
          </p:txBody>
        </p:sp>
      </p:grpSp>
      <p:sp>
        <p:nvSpPr>
          <p:cNvPr id="16" name="TextBox 15"/>
          <p:cNvSpPr txBox="1"/>
          <p:nvPr userDrawn="1"/>
        </p:nvSpPr>
        <p:spPr bwMode="gray">
          <a:xfrm>
            <a:off x="1065735" y="2211772"/>
            <a:ext cx="1138490" cy="307777"/>
          </a:xfrm>
          <a:prstGeom prst="rect">
            <a:avLst/>
          </a:prstGeom>
          <a:noFill/>
        </p:spPr>
        <p:txBody>
          <a:bodyPr wrap="square" lIns="0" tIns="0" rIns="0" bIns="0" rtlCol="0">
            <a:spAutoFit/>
          </a:bodyPr>
          <a:lstStyle/>
          <a:p>
            <a:pPr algn="ctr">
              <a:spcBef>
                <a:spcPts val="500"/>
              </a:spcBef>
            </a:pPr>
            <a:r>
              <a:rPr lang="en-US" sz="2000" b="1" dirty="0">
                <a:solidFill>
                  <a:schemeClr val="bg1"/>
                </a:solidFill>
                <a:cs typeface="Arial" panose="020B0604020202020204" pitchFamily="34" charset="0"/>
              </a:rPr>
              <a:t>STOP</a:t>
            </a:r>
          </a:p>
        </p:txBody>
      </p:sp>
      <p:sp>
        <p:nvSpPr>
          <p:cNvPr id="17" name="TextBox 16"/>
          <p:cNvSpPr txBox="1"/>
          <p:nvPr userDrawn="1"/>
        </p:nvSpPr>
        <p:spPr bwMode="gray">
          <a:xfrm>
            <a:off x="2462645" y="2129166"/>
            <a:ext cx="3065319" cy="461665"/>
          </a:xfrm>
          <a:prstGeom prst="rect">
            <a:avLst/>
          </a:prstGeom>
          <a:noFill/>
        </p:spPr>
        <p:txBody>
          <a:bodyPr wrap="square" lIns="0" tIns="0" rIns="0" bIns="0" rtlCol="0">
            <a:spAutoFit/>
          </a:bodyPr>
          <a:lstStyle/>
          <a:p>
            <a:pPr>
              <a:spcBef>
                <a:spcPts val="500"/>
              </a:spcBef>
            </a:pPr>
            <a:r>
              <a:rPr lang="en-US" sz="1000" dirty="0">
                <a:solidFill>
                  <a:schemeClr val="bg1"/>
                </a:solidFill>
              </a:rPr>
              <a:t>This</a:t>
            </a:r>
            <a:r>
              <a:rPr lang="en-US" sz="1000" baseline="0" dirty="0">
                <a:solidFill>
                  <a:schemeClr val="bg1"/>
                </a:solidFill>
              </a:rPr>
              <a:t> cover strategy has been retired from use within the Advisory Board brand. You MUST update with either the </a:t>
            </a:r>
            <a:r>
              <a:rPr lang="en-US" sz="1000" b="1" baseline="0" dirty="0">
                <a:solidFill>
                  <a:schemeClr val="bg1"/>
                </a:solidFill>
              </a:rPr>
              <a:t>Cover: with PUI </a:t>
            </a:r>
            <a:r>
              <a:rPr lang="en-US" sz="1000" baseline="0" dirty="0">
                <a:solidFill>
                  <a:schemeClr val="bg1"/>
                </a:solidFill>
              </a:rPr>
              <a:t>or </a:t>
            </a:r>
            <a:r>
              <a:rPr lang="en-US" sz="1000" b="1" baseline="0" dirty="0">
                <a:solidFill>
                  <a:schemeClr val="bg1"/>
                </a:solidFill>
              </a:rPr>
              <a:t>Cover: No PUI </a:t>
            </a:r>
            <a:r>
              <a:rPr lang="en-US" sz="1000" baseline="0" dirty="0">
                <a:solidFill>
                  <a:schemeClr val="bg1"/>
                </a:solidFill>
              </a:rPr>
              <a:t>layouts. </a:t>
            </a:r>
            <a:endParaRPr lang="en-US" sz="1000" dirty="0">
              <a:solidFill>
                <a:schemeClr val="bg1"/>
              </a:solidFill>
            </a:endParaRPr>
          </a:p>
        </p:txBody>
      </p:sp>
    </p:spTree>
    <p:extLst>
      <p:ext uri="{BB962C8B-B14F-4D97-AF65-F5344CB8AC3E}">
        <p14:creationId xmlns:p14="http://schemas.microsoft.com/office/powerpoint/2010/main" val="1326025391"/>
      </p:ext>
    </p:extLst>
  </p:cSld>
  <p:clrMapOvr>
    <a:masterClrMapping/>
  </p:clrMapOvr>
  <p:extLst>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16.xml><?xml version="1.0" encoding="utf-8"?>
<p:sldLayout xmlns:a="http://schemas.openxmlformats.org/drawingml/2006/main" xmlns:r="http://schemas.openxmlformats.org/officeDocument/2006/relationships" xmlns:p="http://schemas.openxmlformats.org/presentationml/2006/main" showMasterSp="0" preserve="1" userDrawn="1">
  <p:cSld name="Cover: Lock-up">
    <p:bg>
      <p:bgPr>
        <a:solidFill>
          <a:schemeClr val="bg1">
            <a:lumMod val="85000"/>
          </a:schemeClr>
        </a:solidFill>
        <a:effectLst/>
      </p:bgPr>
    </p:bg>
    <p:spTree>
      <p:nvGrpSpPr>
        <p:cNvPr id="1" name=""/>
        <p:cNvGrpSpPr/>
        <p:nvPr/>
      </p:nvGrpSpPr>
      <p:grpSpPr>
        <a:xfrm>
          <a:off x="0" y="0"/>
          <a:ext cx="0" cy="0"/>
          <a:chOff x="0" y="0"/>
          <a:chExt cx="0" cy="0"/>
        </a:xfrm>
      </p:grpSpPr>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a:t>Document subtitle – Arial 15pt regular, use sentence case</a:t>
            </a:r>
          </a:p>
        </p:txBody>
      </p:sp>
      <p:sp>
        <p:nvSpPr>
          <p:cNvPr id="5" name="Text Placeholder 4"/>
          <p:cNvSpPr>
            <a:spLocks noGrp="1"/>
          </p:cNvSpPr>
          <p:nvPr userDrawn="1">
            <p:ph type="body" sz="quarter" idx="57" hasCustomPrompt="1"/>
          </p:nvPr>
        </p:nvSpPr>
        <p:spPr bwMode="gray">
          <a:xfrm>
            <a:off x="1102099"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Program Name Appears Here Identically to Official Lock-up</a:t>
            </a:r>
          </a:p>
        </p:txBody>
      </p:sp>
      <p:sp>
        <p:nvSpPr>
          <p:cNvPr id="48" name="Text Placeholder 4"/>
          <p:cNvSpPr>
            <a:spLocks noGrp="1"/>
          </p:cNvSpPr>
          <p:nvPr userDrawn="1">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Insert instructional header (i.e., Look inside for)</a:t>
            </a:r>
          </a:p>
        </p:txBody>
      </p:sp>
      <p:sp>
        <p:nvSpPr>
          <p:cNvPr id="7" name="Text Placeholder 6"/>
          <p:cNvSpPr>
            <a:spLocks noGrp="1"/>
          </p:cNvSpPr>
          <p:nvPr userDrawn="1">
            <p:ph type="body" sz="quarter" idx="59" hasCustomPrompt="1"/>
          </p:nvPr>
        </p:nvSpPr>
        <p:spPr bwMode="gray">
          <a:xfrm>
            <a:off x="1097995" y="7274662"/>
            <a:ext cx="4343400" cy="1179810"/>
          </a:xfrm>
        </p:spPr>
        <p:txBody>
          <a:bodyPr/>
          <a:lstStyle/>
          <a:p>
            <a:pPr lvl="0"/>
            <a:r>
              <a:rPr lang="en-US" dirty="0"/>
              <a:t>Bulleted text if needed – Arial 10pt Regular. Nine bullet levels are built in (hit Enter then Tab to get to the next bullet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7" name="Rectangle 26"/>
          <p:cNvSpPr/>
          <p:nvPr userDrawn="1"/>
        </p:nvSpPr>
        <p:spPr bwMode="gray">
          <a:xfrm>
            <a:off x="0" y="2015700"/>
            <a:ext cx="7772400" cy="699919"/>
          </a:xfrm>
          <a:prstGeom prst="rect">
            <a:avLst/>
          </a:prstGeom>
          <a:solidFill>
            <a:srgbClr val="FF010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grpSp>
        <p:nvGrpSpPr>
          <p:cNvPr id="28" name="Group 27"/>
          <p:cNvGrpSpPr/>
          <p:nvPr userDrawn="1"/>
        </p:nvGrpSpPr>
        <p:grpSpPr bwMode="gray">
          <a:xfrm>
            <a:off x="1065735" y="1799688"/>
            <a:ext cx="1131946" cy="1131944"/>
            <a:chOff x="2758573" y="886345"/>
            <a:chExt cx="1427762" cy="1427760"/>
          </a:xfrm>
        </p:grpSpPr>
        <p:sp>
          <p:nvSpPr>
            <p:cNvPr id="29" name="Octagon 28"/>
            <p:cNvSpPr/>
            <p:nvPr/>
          </p:nvSpPr>
          <p:spPr bwMode="gray">
            <a:xfrm>
              <a:off x="2758573" y="886345"/>
              <a:ext cx="1427762" cy="1427760"/>
            </a:xfrm>
            <a:prstGeom prst="octagon">
              <a:avLst/>
            </a:prstGeom>
            <a:solidFill>
              <a:srgbClr val="FF01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cs typeface="Arial" panose="020B0604020202020204" pitchFamily="34" charset="0"/>
              </a:endParaRPr>
            </a:p>
          </p:txBody>
        </p:sp>
        <p:sp>
          <p:nvSpPr>
            <p:cNvPr id="30" name="Octagon 29"/>
            <p:cNvSpPr/>
            <p:nvPr/>
          </p:nvSpPr>
          <p:spPr bwMode="gray">
            <a:xfrm>
              <a:off x="2816200" y="943972"/>
              <a:ext cx="1312508" cy="1312506"/>
            </a:xfrm>
            <a:prstGeom prst="oct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cs typeface="Arial" panose="020B0604020202020204" pitchFamily="34" charset="0"/>
              </a:endParaRPr>
            </a:p>
          </p:txBody>
        </p:sp>
      </p:grpSp>
      <p:sp>
        <p:nvSpPr>
          <p:cNvPr id="31" name="TextBox 30"/>
          <p:cNvSpPr txBox="1"/>
          <p:nvPr userDrawn="1"/>
        </p:nvSpPr>
        <p:spPr bwMode="gray">
          <a:xfrm>
            <a:off x="1065735" y="2211772"/>
            <a:ext cx="1138490" cy="307777"/>
          </a:xfrm>
          <a:prstGeom prst="rect">
            <a:avLst/>
          </a:prstGeom>
          <a:noFill/>
        </p:spPr>
        <p:txBody>
          <a:bodyPr wrap="square" lIns="0" tIns="0" rIns="0" bIns="0" rtlCol="0">
            <a:spAutoFit/>
          </a:bodyPr>
          <a:lstStyle/>
          <a:p>
            <a:pPr algn="ctr">
              <a:spcBef>
                <a:spcPts val="500"/>
              </a:spcBef>
            </a:pPr>
            <a:r>
              <a:rPr lang="en-US" sz="2000" b="1" dirty="0">
                <a:solidFill>
                  <a:schemeClr val="bg1"/>
                </a:solidFill>
                <a:cs typeface="Arial" panose="020B0604020202020204" pitchFamily="34" charset="0"/>
              </a:rPr>
              <a:t>STOP</a:t>
            </a:r>
          </a:p>
        </p:txBody>
      </p:sp>
      <p:sp>
        <p:nvSpPr>
          <p:cNvPr id="32" name="TextBox 31"/>
          <p:cNvSpPr txBox="1"/>
          <p:nvPr userDrawn="1"/>
        </p:nvSpPr>
        <p:spPr bwMode="gray">
          <a:xfrm>
            <a:off x="2462645" y="2129166"/>
            <a:ext cx="3065319" cy="461665"/>
          </a:xfrm>
          <a:prstGeom prst="rect">
            <a:avLst/>
          </a:prstGeom>
          <a:noFill/>
        </p:spPr>
        <p:txBody>
          <a:bodyPr wrap="square" lIns="0" tIns="0" rIns="0" bIns="0" rtlCol="0">
            <a:spAutoFit/>
          </a:bodyPr>
          <a:lstStyle/>
          <a:p>
            <a:pPr>
              <a:spcBef>
                <a:spcPts val="500"/>
              </a:spcBef>
            </a:pPr>
            <a:r>
              <a:rPr lang="en-US" sz="1000" dirty="0">
                <a:solidFill>
                  <a:schemeClr val="bg1"/>
                </a:solidFill>
              </a:rPr>
              <a:t>This</a:t>
            </a:r>
            <a:r>
              <a:rPr lang="en-US" sz="1000" baseline="0" dirty="0">
                <a:solidFill>
                  <a:schemeClr val="bg1"/>
                </a:solidFill>
              </a:rPr>
              <a:t> cover strategy has been retired from use within the Advisory Board brand. You MUST update with either the </a:t>
            </a:r>
            <a:r>
              <a:rPr lang="en-US" sz="1000" b="1" baseline="0" dirty="0">
                <a:solidFill>
                  <a:schemeClr val="bg1"/>
                </a:solidFill>
              </a:rPr>
              <a:t>Cover: with PUI </a:t>
            </a:r>
            <a:r>
              <a:rPr lang="en-US" sz="1000" baseline="0" dirty="0">
                <a:solidFill>
                  <a:schemeClr val="bg1"/>
                </a:solidFill>
              </a:rPr>
              <a:t>or </a:t>
            </a:r>
            <a:r>
              <a:rPr lang="en-US" sz="1000" b="1" baseline="0" dirty="0">
                <a:solidFill>
                  <a:schemeClr val="bg1"/>
                </a:solidFill>
              </a:rPr>
              <a:t>Cover: No PUI </a:t>
            </a:r>
            <a:r>
              <a:rPr lang="en-US" sz="1000" baseline="0" dirty="0">
                <a:solidFill>
                  <a:schemeClr val="bg1"/>
                </a:solidFill>
              </a:rPr>
              <a:t>layouts. </a:t>
            </a:r>
            <a:endParaRPr lang="en-US" sz="1000" dirty="0">
              <a:solidFill>
                <a:schemeClr val="bg1"/>
              </a:solidFill>
            </a:endParaRPr>
          </a:p>
        </p:txBody>
      </p:sp>
    </p:spTree>
    <p:extLst>
      <p:ext uri="{BB962C8B-B14F-4D97-AF65-F5344CB8AC3E}">
        <p14:creationId xmlns:p14="http://schemas.microsoft.com/office/powerpoint/2010/main" val="1468536690"/>
      </p:ext>
    </p:extLst>
  </p:cSld>
  <p:clrMapOvr>
    <a:masterClrMapping/>
  </p:clrMapOvr>
  <p:extLst>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17.xml><?xml version="1.0" encoding="utf-8"?>
<p:sldLayout xmlns:a="http://schemas.openxmlformats.org/drawingml/2006/main" xmlns:r="http://schemas.openxmlformats.org/officeDocument/2006/relationships" xmlns:p="http://schemas.openxmlformats.org/presentationml/2006/main" showMasterSp="0" preserve="1" userDrawn="1">
  <p:cSld name="Research Cover: Logo">
    <p:bg>
      <p:bgPr>
        <a:solidFill>
          <a:schemeClr val="bg1">
            <a:lumMod val="85000"/>
          </a:schemeClr>
        </a:solidFill>
        <a:effectLst/>
      </p:bgPr>
    </p:bg>
    <p:spTree>
      <p:nvGrpSpPr>
        <p:cNvPr id="1" name=""/>
        <p:cNvGrpSpPr/>
        <p:nvPr/>
      </p:nvGrpSpPr>
      <p:grpSpPr>
        <a:xfrm>
          <a:off x="0" y="0"/>
          <a:ext cx="0" cy="0"/>
          <a:chOff x="0" y="0"/>
          <a:chExt cx="0" cy="0"/>
        </a:xfrm>
      </p:grpSpPr>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a:t>Document subtitle – Arial 15pt regular, use sentence case</a:t>
            </a:r>
          </a:p>
        </p:txBody>
      </p:sp>
      <p:sp>
        <p:nvSpPr>
          <p:cNvPr id="20" name="Text Placeholder 3"/>
          <p:cNvSpPr>
            <a:spLocks noGrp="1"/>
          </p:cNvSpPr>
          <p:nvPr>
            <p:ph type="body" sz="quarter" idx="61" hasCustomPrompt="1"/>
          </p:nvPr>
        </p:nvSpPr>
        <p:spPr bwMode="gray">
          <a:xfrm>
            <a:off x="4718114"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a:t>Insert editorial Label</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Insert instructional header (i.e., Look inside for)</a:t>
            </a:r>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a:t>Bulleted text if needed – Arial 10pt Regular. Nine bullet levels are built in (hit Enter then Tab to get to the next bullet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22" name="Rectangle 21"/>
          <p:cNvSpPr/>
          <p:nvPr userDrawn="1"/>
        </p:nvSpPr>
        <p:spPr bwMode="gray">
          <a:xfrm>
            <a:off x="0" y="2015700"/>
            <a:ext cx="7772400" cy="699919"/>
          </a:xfrm>
          <a:prstGeom prst="rect">
            <a:avLst/>
          </a:prstGeom>
          <a:solidFill>
            <a:srgbClr val="FF010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grpSp>
        <p:nvGrpSpPr>
          <p:cNvPr id="25" name="Group 24"/>
          <p:cNvGrpSpPr/>
          <p:nvPr userDrawn="1"/>
        </p:nvGrpSpPr>
        <p:grpSpPr bwMode="gray">
          <a:xfrm>
            <a:off x="1065735" y="1799688"/>
            <a:ext cx="1131946" cy="1131944"/>
            <a:chOff x="2758573" y="886345"/>
            <a:chExt cx="1427762" cy="1427760"/>
          </a:xfrm>
        </p:grpSpPr>
        <p:sp>
          <p:nvSpPr>
            <p:cNvPr id="33" name="Octagon 32"/>
            <p:cNvSpPr/>
            <p:nvPr/>
          </p:nvSpPr>
          <p:spPr bwMode="gray">
            <a:xfrm>
              <a:off x="2758573" y="886345"/>
              <a:ext cx="1427762" cy="1427760"/>
            </a:xfrm>
            <a:prstGeom prst="octagon">
              <a:avLst/>
            </a:prstGeom>
            <a:solidFill>
              <a:srgbClr val="FF01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cs typeface="Arial" panose="020B0604020202020204" pitchFamily="34" charset="0"/>
              </a:endParaRPr>
            </a:p>
          </p:txBody>
        </p:sp>
        <p:sp>
          <p:nvSpPr>
            <p:cNvPr id="35" name="Octagon 34"/>
            <p:cNvSpPr/>
            <p:nvPr/>
          </p:nvSpPr>
          <p:spPr bwMode="gray">
            <a:xfrm>
              <a:off x="2816200" y="943972"/>
              <a:ext cx="1312508" cy="1312506"/>
            </a:xfrm>
            <a:prstGeom prst="oct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cs typeface="Arial" panose="020B0604020202020204" pitchFamily="34" charset="0"/>
              </a:endParaRPr>
            </a:p>
          </p:txBody>
        </p:sp>
      </p:grpSp>
      <p:sp>
        <p:nvSpPr>
          <p:cNvPr id="38" name="TextBox 37"/>
          <p:cNvSpPr txBox="1"/>
          <p:nvPr userDrawn="1"/>
        </p:nvSpPr>
        <p:spPr bwMode="gray">
          <a:xfrm>
            <a:off x="1065735" y="2211772"/>
            <a:ext cx="1138490" cy="307777"/>
          </a:xfrm>
          <a:prstGeom prst="rect">
            <a:avLst/>
          </a:prstGeom>
          <a:noFill/>
        </p:spPr>
        <p:txBody>
          <a:bodyPr wrap="square" lIns="0" tIns="0" rIns="0" bIns="0" rtlCol="0">
            <a:spAutoFit/>
          </a:bodyPr>
          <a:lstStyle/>
          <a:p>
            <a:pPr algn="ctr">
              <a:spcBef>
                <a:spcPts val="500"/>
              </a:spcBef>
            </a:pPr>
            <a:r>
              <a:rPr lang="en-US" sz="2000" b="1" dirty="0">
                <a:solidFill>
                  <a:schemeClr val="bg1"/>
                </a:solidFill>
                <a:cs typeface="Arial" panose="020B0604020202020204" pitchFamily="34" charset="0"/>
              </a:rPr>
              <a:t>STOP</a:t>
            </a:r>
          </a:p>
        </p:txBody>
      </p:sp>
      <p:sp>
        <p:nvSpPr>
          <p:cNvPr id="39" name="TextBox 38"/>
          <p:cNvSpPr txBox="1"/>
          <p:nvPr userDrawn="1"/>
        </p:nvSpPr>
        <p:spPr bwMode="gray">
          <a:xfrm>
            <a:off x="2462645" y="2129166"/>
            <a:ext cx="3065319" cy="461665"/>
          </a:xfrm>
          <a:prstGeom prst="rect">
            <a:avLst/>
          </a:prstGeom>
          <a:noFill/>
        </p:spPr>
        <p:txBody>
          <a:bodyPr wrap="square" lIns="0" tIns="0" rIns="0" bIns="0" rtlCol="0">
            <a:spAutoFit/>
          </a:bodyPr>
          <a:lstStyle/>
          <a:p>
            <a:pPr>
              <a:spcBef>
                <a:spcPts val="500"/>
              </a:spcBef>
            </a:pPr>
            <a:r>
              <a:rPr lang="en-US" sz="1000" dirty="0">
                <a:solidFill>
                  <a:schemeClr val="bg1"/>
                </a:solidFill>
              </a:rPr>
              <a:t>This</a:t>
            </a:r>
            <a:r>
              <a:rPr lang="en-US" sz="1000" baseline="0" dirty="0">
                <a:solidFill>
                  <a:schemeClr val="bg1"/>
                </a:solidFill>
              </a:rPr>
              <a:t> cover strategy has been retired from use within the Advisory Board brand. You MUST update with either the </a:t>
            </a:r>
            <a:r>
              <a:rPr lang="en-US" sz="1000" b="1" baseline="0" dirty="0">
                <a:solidFill>
                  <a:schemeClr val="bg1"/>
                </a:solidFill>
              </a:rPr>
              <a:t>Cover: with PUI </a:t>
            </a:r>
            <a:r>
              <a:rPr lang="en-US" sz="1000" baseline="0" dirty="0">
                <a:solidFill>
                  <a:schemeClr val="bg1"/>
                </a:solidFill>
              </a:rPr>
              <a:t>or </a:t>
            </a:r>
            <a:r>
              <a:rPr lang="en-US" sz="1000" b="1" baseline="0" dirty="0">
                <a:solidFill>
                  <a:schemeClr val="bg1"/>
                </a:solidFill>
              </a:rPr>
              <a:t>Cover: No PUI </a:t>
            </a:r>
            <a:r>
              <a:rPr lang="en-US" sz="1000" baseline="0" dirty="0">
                <a:solidFill>
                  <a:schemeClr val="bg1"/>
                </a:solidFill>
              </a:rPr>
              <a:t>layouts. </a:t>
            </a:r>
            <a:endParaRPr lang="en-US" sz="1000" dirty="0">
              <a:solidFill>
                <a:schemeClr val="bg1"/>
              </a:solidFill>
            </a:endParaRPr>
          </a:p>
        </p:txBody>
      </p:sp>
    </p:spTree>
    <p:extLst>
      <p:ext uri="{BB962C8B-B14F-4D97-AF65-F5344CB8AC3E}">
        <p14:creationId xmlns:p14="http://schemas.microsoft.com/office/powerpoint/2010/main" val="2618805388"/>
      </p:ext>
    </p:extLst>
  </p:cSld>
  <p:clrMapOvr>
    <a:masterClrMapping/>
  </p:clrMapOvr>
  <p:extLst>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18.xml><?xml version="1.0" encoding="utf-8"?>
<p:sldLayout xmlns:a="http://schemas.openxmlformats.org/drawingml/2006/main" xmlns:r="http://schemas.openxmlformats.org/officeDocument/2006/relationships" xmlns:p="http://schemas.openxmlformats.org/presentationml/2006/main" showMasterSp="0" preserve="1" userDrawn="1">
  <p:cSld name="Research Cover: Lock-up">
    <p:bg>
      <p:bgPr>
        <a:solidFill>
          <a:schemeClr val="bg1">
            <a:lumMod val="85000"/>
          </a:schemeClr>
        </a:solidFill>
        <a:effectLst/>
      </p:bgPr>
    </p:bg>
    <p:spTree>
      <p:nvGrpSpPr>
        <p:cNvPr id="1" name=""/>
        <p:cNvGrpSpPr/>
        <p:nvPr/>
      </p:nvGrpSpPr>
      <p:grpSpPr>
        <a:xfrm>
          <a:off x="0" y="0"/>
          <a:ext cx="0" cy="0"/>
          <a:chOff x="0" y="0"/>
          <a:chExt cx="0" cy="0"/>
        </a:xfrm>
      </p:grpSpPr>
      <p:sp>
        <p:nvSpPr>
          <p:cNvPr id="41" name="Title 1"/>
          <p:cNvSpPr>
            <a:spLocks noGrp="1"/>
          </p:cNvSpPr>
          <p:nvPr userDrawn="1">
            <p:ph type="title" hasCustomPrompt="1"/>
          </p:nvPr>
        </p:nvSpPr>
        <p:spPr bwMode="gray">
          <a:xfrm>
            <a:off x="1095375" y="3885112"/>
            <a:ext cx="5872163" cy="1077218"/>
          </a:xfrm>
        </p:spPr>
        <p:txBody>
          <a:bodyPr/>
          <a:lstStyle>
            <a:lvl1pPr>
              <a:defRPr sz="3500">
                <a:solidFill>
                  <a:schemeClr val="tx1"/>
                </a:solidFill>
              </a:defRPr>
            </a:lvl1pPr>
          </a:lstStyle>
          <a:p>
            <a:r>
              <a:rPr lang="en-US" dirty="0"/>
              <a:t>Document Title – Arial 35pt Regular with Red Highlight</a:t>
            </a:r>
          </a:p>
        </p:txBody>
      </p:sp>
      <p:sp>
        <p:nvSpPr>
          <p:cNvPr id="42" name="Text Placeholder 3"/>
          <p:cNvSpPr>
            <a:spLocks noGrp="1"/>
          </p:cNvSpPr>
          <p:nvPr userDrawn="1">
            <p:ph type="body" sz="quarter" idx="53" hasCustomPrompt="1"/>
          </p:nvPr>
        </p:nvSpPr>
        <p:spPr bwMode="gray">
          <a:xfrm>
            <a:off x="1095375" y="5174418"/>
            <a:ext cx="5872163" cy="230832"/>
          </a:xfrm>
        </p:spPr>
        <p:txBody>
          <a:bodyPr/>
          <a:lstStyle>
            <a:lvl1pPr marL="0" indent="0">
              <a:spcBef>
                <a:spcPts val="0"/>
              </a:spcBef>
              <a:buNone/>
              <a:defRPr sz="15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a:t>Document subtitle – Arial 15pt regular, use sentence case</a:t>
            </a:r>
          </a:p>
        </p:txBody>
      </p:sp>
      <p:sp>
        <p:nvSpPr>
          <p:cNvPr id="20" name="Text Placeholder 3"/>
          <p:cNvSpPr>
            <a:spLocks noGrp="1"/>
          </p:cNvSpPr>
          <p:nvPr>
            <p:ph type="body" sz="quarter" idx="61" hasCustomPrompt="1"/>
          </p:nvPr>
        </p:nvSpPr>
        <p:spPr bwMode="gray">
          <a:xfrm>
            <a:off x="1102099" y="6043352"/>
            <a:ext cx="2249424" cy="227755"/>
          </a:xfrm>
          <a:solidFill>
            <a:schemeClr val="accent4"/>
          </a:solidFill>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a:t>Insert editorial Label</a:t>
            </a:r>
          </a:p>
        </p:txBody>
      </p:sp>
      <p:sp>
        <p:nvSpPr>
          <p:cNvPr id="22" name="Text Placeholder 4"/>
          <p:cNvSpPr>
            <a:spLocks noGrp="1"/>
          </p:cNvSpPr>
          <p:nvPr>
            <p:ph type="body" sz="quarter" idx="57" hasCustomPrompt="1"/>
          </p:nvPr>
        </p:nvSpPr>
        <p:spPr bwMode="gray">
          <a:xfrm>
            <a:off x="1102099" y="683857"/>
            <a:ext cx="2286000" cy="429768"/>
          </a:xfrm>
        </p:spPr>
        <p:txBody>
          <a:bodyPr anchor="ctr" anchorCtr="0">
            <a:noAutofit/>
          </a:bodyPr>
          <a:lstStyle>
            <a:lvl1pPr marL="0" indent="0">
              <a:spcBef>
                <a:spcPts val="0"/>
              </a:spcBef>
              <a:buNone/>
              <a:defRPr sz="115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Program Name Appears Here Identically to Official Lock-up</a:t>
            </a:r>
          </a:p>
        </p:txBody>
      </p:sp>
      <p:sp>
        <p:nvSpPr>
          <p:cNvPr id="23" name="Text Placeholder 4"/>
          <p:cNvSpPr>
            <a:spLocks noGrp="1"/>
          </p:cNvSpPr>
          <p:nvPr>
            <p:ph type="body" sz="quarter" idx="58" hasCustomPrompt="1"/>
          </p:nvPr>
        </p:nvSpPr>
        <p:spPr bwMode="gray">
          <a:xfrm>
            <a:off x="1102099" y="7008210"/>
            <a:ext cx="3200400" cy="153888"/>
          </a:xfrm>
        </p:spPr>
        <p:txBody>
          <a:bodyPr wrap="square" anchor="b" anchorCtr="0">
            <a:spAutoFit/>
          </a:bodyPr>
          <a:lstStyle>
            <a:lvl1pPr marL="0" indent="0">
              <a:spcBef>
                <a:spcPts val="0"/>
              </a:spcBef>
              <a:buNone/>
              <a:defRPr sz="10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Insert instructional header (i.e., Look inside for)</a:t>
            </a:r>
          </a:p>
        </p:txBody>
      </p:sp>
      <p:sp>
        <p:nvSpPr>
          <p:cNvPr id="24" name="Text Placeholder 6"/>
          <p:cNvSpPr>
            <a:spLocks noGrp="1"/>
          </p:cNvSpPr>
          <p:nvPr>
            <p:ph type="body" sz="quarter" idx="59" hasCustomPrompt="1"/>
          </p:nvPr>
        </p:nvSpPr>
        <p:spPr bwMode="gray">
          <a:xfrm>
            <a:off x="1097995" y="7274662"/>
            <a:ext cx="4343400" cy="1179810"/>
          </a:xfrm>
        </p:spPr>
        <p:txBody>
          <a:bodyPr/>
          <a:lstStyle/>
          <a:p>
            <a:pPr lvl="0"/>
            <a:r>
              <a:rPr lang="en-US" dirty="0"/>
              <a:t>Bulleted text if needed – Arial 10pt Regular. Nine bullet levels are built in (hit Enter then Tab to get to the next bullet level)</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32" name="Rectangle 31"/>
          <p:cNvSpPr/>
          <p:nvPr userDrawn="1"/>
        </p:nvSpPr>
        <p:spPr bwMode="gray">
          <a:xfrm>
            <a:off x="0" y="2015700"/>
            <a:ext cx="7772400" cy="699919"/>
          </a:xfrm>
          <a:prstGeom prst="rect">
            <a:avLst/>
          </a:prstGeom>
          <a:solidFill>
            <a:srgbClr val="FF010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grpSp>
        <p:nvGrpSpPr>
          <p:cNvPr id="35" name="Group 34"/>
          <p:cNvGrpSpPr/>
          <p:nvPr userDrawn="1"/>
        </p:nvGrpSpPr>
        <p:grpSpPr bwMode="gray">
          <a:xfrm>
            <a:off x="1065735" y="1799688"/>
            <a:ext cx="1131946" cy="1131944"/>
            <a:chOff x="2758573" y="886345"/>
            <a:chExt cx="1427762" cy="1427760"/>
          </a:xfrm>
        </p:grpSpPr>
        <p:sp>
          <p:nvSpPr>
            <p:cNvPr id="38" name="Octagon 37"/>
            <p:cNvSpPr/>
            <p:nvPr/>
          </p:nvSpPr>
          <p:spPr bwMode="gray">
            <a:xfrm>
              <a:off x="2758573" y="886345"/>
              <a:ext cx="1427762" cy="1427760"/>
            </a:xfrm>
            <a:prstGeom prst="octagon">
              <a:avLst/>
            </a:prstGeom>
            <a:solidFill>
              <a:srgbClr val="FF0101"/>
            </a:solidFill>
            <a:ln>
              <a:no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cs typeface="Arial" panose="020B0604020202020204" pitchFamily="34" charset="0"/>
              </a:endParaRPr>
            </a:p>
          </p:txBody>
        </p:sp>
        <p:sp>
          <p:nvSpPr>
            <p:cNvPr id="39" name="Octagon 38"/>
            <p:cNvSpPr/>
            <p:nvPr/>
          </p:nvSpPr>
          <p:spPr bwMode="gray">
            <a:xfrm>
              <a:off x="2816200" y="943972"/>
              <a:ext cx="1312508" cy="1312506"/>
            </a:xfrm>
            <a:prstGeom prst="octagon">
              <a:avLst/>
            </a:prstGeom>
            <a:no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ot="0" spcFirstLastPara="0" vertOverflow="overflow" horzOverflow="overflow" vert="horz" wrap="square" lIns="91440" tIns="45720" rIns="91440" bIns="45720" numCol="1" spcCol="0" rtlCol="0" fromWordArt="0" anchor="ctr" anchorCtr="0" forceAA="0" compatLnSpc="1">
              <a:prstTxWarp prst="textNoShape">
                <a:avLst/>
              </a:prstTxWarp>
              <a:noAutofit/>
            </a:bodyPr>
            <a:lstStyle/>
            <a:p>
              <a:pPr algn="ctr"/>
              <a:endParaRPr lang="en-US" dirty="0">
                <a:cs typeface="Arial" panose="020B0604020202020204" pitchFamily="34" charset="0"/>
              </a:endParaRPr>
            </a:p>
          </p:txBody>
        </p:sp>
      </p:grpSp>
      <p:sp>
        <p:nvSpPr>
          <p:cNvPr id="40" name="TextBox 39"/>
          <p:cNvSpPr txBox="1"/>
          <p:nvPr userDrawn="1"/>
        </p:nvSpPr>
        <p:spPr bwMode="gray">
          <a:xfrm>
            <a:off x="1065735" y="2211772"/>
            <a:ext cx="1138490" cy="307777"/>
          </a:xfrm>
          <a:prstGeom prst="rect">
            <a:avLst/>
          </a:prstGeom>
          <a:noFill/>
        </p:spPr>
        <p:txBody>
          <a:bodyPr wrap="square" lIns="0" tIns="0" rIns="0" bIns="0" rtlCol="0">
            <a:spAutoFit/>
          </a:bodyPr>
          <a:lstStyle/>
          <a:p>
            <a:pPr algn="ctr">
              <a:spcBef>
                <a:spcPts val="500"/>
              </a:spcBef>
            </a:pPr>
            <a:r>
              <a:rPr lang="en-US" sz="2000" b="1" dirty="0">
                <a:solidFill>
                  <a:schemeClr val="bg1"/>
                </a:solidFill>
                <a:cs typeface="Arial" panose="020B0604020202020204" pitchFamily="34" charset="0"/>
              </a:rPr>
              <a:t>STOP</a:t>
            </a:r>
          </a:p>
        </p:txBody>
      </p:sp>
      <p:sp>
        <p:nvSpPr>
          <p:cNvPr id="43" name="TextBox 42"/>
          <p:cNvSpPr txBox="1"/>
          <p:nvPr userDrawn="1"/>
        </p:nvSpPr>
        <p:spPr bwMode="gray">
          <a:xfrm>
            <a:off x="2462645" y="2129166"/>
            <a:ext cx="3065319" cy="461665"/>
          </a:xfrm>
          <a:prstGeom prst="rect">
            <a:avLst/>
          </a:prstGeom>
          <a:noFill/>
        </p:spPr>
        <p:txBody>
          <a:bodyPr wrap="square" lIns="0" tIns="0" rIns="0" bIns="0" rtlCol="0">
            <a:spAutoFit/>
          </a:bodyPr>
          <a:lstStyle/>
          <a:p>
            <a:pPr>
              <a:spcBef>
                <a:spcPts val="500"/>
              </a:spcBef>
            </a:pPr>
            <a:r>
              <a:rPr lang="en-US" sz="1000" dirty="0">
                <a:solidFill>
                  <a:schemeClr val="bg1"/>
                </a:solidFill>
              </a:rPr>
              <a:t>This</a:t>
            </a:r>
            <a:r>
              <a:rPr lang="en-US" sz="1000" baseline="0" dirty="0">
                <a:solidFill>
                  <a:schemeClr val="bg1"/>
                </a:solidFill>
              </a:rPr>
              <a:t> cover strategy has been retired from use within the Advisory Board brand. You MUST update with either the </a:t>
            </a:r>
            <a:r>
              <a:rPr lang="en-US" sz="1000" b="1" baseline="0" dirty="0">
                <a:solidFill>
                  <a:schemeClr val="bg1"/>
                </a:solidFill>
              </a:rPr>
              <a:t>Cover: with PUI </a:t>
            </a:r>
            <a:r>
              <a:rPr lang="en-US" sz="1000" baseline="0" dirty="0">
                <a:solidFill>
                  <a:schemeClr val="bg1"/>
                </a:solidFill>
              </a:rPr>
              <a:t>or </a:t>
            </a:r>
            <a:r>
              <a:rPr lang="en-US" sz="1000" b="1" baseline="0" dirty="0">
                <a:solidFill>
                  <a:schemeClr val="bg1"/>
                </a:solidFill>
              </a:rPr>
              <a:t>Cover: No PUI </a:t>
            </a:r>
            <a:r>
              <a:rPr lang="en-US" sz="1000" baseline="0" dirty="0">
                <a:solidFill>
                  <a:schemeClr val="bg1"/>
                </a:solidFill>
              </a:rPr>
              <a:t>layouts. </a:t>
            </a:r>
            <a:endParaRPr lang="en-US" sz="1000" dirty="0">
              <a:solidFill>
                <a:schemeClr val="bg1"/>
              </a:solidFill>
            </a:endParaRPr>
          </a:p>
        </p:txBody>
      </p:sp>
    </p:spTree>
    <p:extLst>
      <p:ext uri="{BB962C8B-B14F-4D97-AF65-F5344CB8AC3E}">
        <p14:creationId xmlns:p14="http://schemas.microsoft.com/office/powerpoint/2010/main" val="2332339564"/>
      </p:ext>
    </p:extLst>
  </p:cSld>
  <p:clrMapOvr>
    <a:masterClrMapping/>
  </p:clrMapOvr>
  <p:extLst>
    <p:ext uri="{DCECCB84-F9BA-43D5-87BE-67443E8EF086}">
      <p15:sldGuideLst xmlns:p15="http://schemas.microsoft.com/office/powerpoint/2012/main">
        <p15:guide id="1" orient="horz" pos="3126">
          <p15:clr>
            <a:srgbClr val="FBAE40"/>
          </p15:clr>
        </p15:guide>
        <p15:guide id="2" pos="690">
          <p15:clr>
            <a:srgbClr val="FBAE40"/>
          </p15:clr>
        </p15:guide>
        <p15:guide id="3" orient="horz" pos="3258">
          <p15:clr>
            <a:srgbClr val="FBAE40"/>
          </p15:clr>
        </p15:guide>
      </p15:sldGuideLst>
    </p:ext>
  </p:extLst>
</p:sldLayout>
</file>

<file path=ppt/slideLayouts/slideLayout19.xml><?xml version="1.0" encoding="utf-8"?>
<p:sldLayout xmlns:a="http://schemas.openxmlformats.org/drawingml/2006/main" xmlns:r="http://schemas.openxmlformats.org/officeDocument/2006/relationships" xmlns:p="http://schemas.openxmlformats.org/presentationml/2006/main" userDrawn="1">
  <p:cSld name="Page: Title and body text">
    <p:spTree>
      <p:nvGrpSpPr>
        <p:cNvPr id="1" name=""/>
        <p:cNvGrpSpPr/>
        <p:nvPr/>
      </p:nvGrpSpPr>
      <p:grpSpPr>
        <a:xfrm>
          <a:off x="0" y="0"/>
          <a:ext cx="0" cy="0"/>
          <a:chOff x="0" y="0"/>
          <a:chExt cx="0" cy="0"/>
        </a:xfrm>
      </p:grpSpPr>
      <p:sp>
        <p:nvSpPr>
          <p:cNvPr id="8" name="Title 7"/>
          <p:cNvSpPr>
            <a:spLocks noGrp="1"/>
          </p:cNvSpPr>
          <p:nvPr>
            <p:ph type="title" hasCustomPrompt="1"/>
          </p:nvPr>
        </p:nvSpPr>
        <p:spPr bwMode="gray">
          <a:xfrm>
            <a:off x="458899" y="1645660"/>
            <a:ext cx="6856301" cy="387798"/>
          </a:xfrm>
        </p:spPr>
        <p:txBody>
          <a:bodyPr/>
          <a:lstStyle>
            <a:lvl1pPr>
              <a:defRPr sz="2800"/>
            </a:lvl1pPr>
          </a:lstStyle>
          <a:p>
            <a:r>
              <a:rPr lang="en-US" dirty="0"/>
              <a:t>Page title – Arial 28pt, sentence case</a:t>
            </a:r>
          </a:p>
        </p:txBody>
      </p:sp>
      <p:sp>
        <p:nvSpPr>
          <p:cNvPr id="4" name="Text Placeholder 3"/>
          <p:cNvSpPr>
            <a:spLocks noGrp="1"/>
          </p:cNvSpPr>
          <p:nvPr>
            <p:ph type="body" sz="quarter" idx="12" hasCustomPrompt="1"/>
          </p:nvPr>
        </p:nvSpPr>
        <p:spPr bwMode="gray">
          <a:xfrm>
            <a:off x="458898" y="2416158"/>
            <a:ext cx="5446601" cy="960263"/>
          </a:xfrm>
        </p:spPr>
        <p:txBody>
          <a:bodyPr/>
          <a:lstStyle>
            <a:lvl1pPr marL="0" indent="0">
              <a:lnSpc>
                <a:spcPct val="130000"/>
              </a:lnSpc>
              <a:spcBef>
                <a:spcPts val="1200"/>
              </a:spcBef>
              <a:buNone/>
              <a:defRPr sz="1200" baseline="0"/>
            </a:lvl1pPr>
            <a:lvl2pPr marL="112713" indent="0">
              <a:buNone/>
              <a:defRPr sz="1600"/>
            </a:lvl2pPr>
            <a:lvl3pPr marL="230187" indent="0">
              <a:buNone/>
              <a:defRPr sz="1600"/>
            </a:lvl3pPr>
            <a:lvl4pPr marL="342900" indent="0">
              <a:buNone/>
              <a:defRPr sz="1600"/>
            </a:lvl4pPr>
            <a:lvl5pPr marL="458787" indent="0">
              <a:buNone/>
              <a:defRPr sz="1600"/>
            </a:lvl5pPr>
          </a:lstStyle>
          <a:p>
            <a:pPr lvl="0"/>
            <a:r>
              <a:rPr lang="en-US" dirty="0"/>
              <a:t>Body text – Arial 12pt regular. Click to add text. Body text – Arial 12pt regular. Click to add text. Body text – Arial 12pt regular. Click to add text. Body text – Arial 12pt regular. Click to add text. Body text – Arial 12pt regular. Click to add text. Body text – Arial 12pt regular. Click to add text.</a:t>
            </a:r>
          </a:p>
        </p:txBody>
      </p:sp>
      <p:sp>
        <p:nvSpPr>
          <p:cNvPr id="7" name="Text Placeholder 6"/>
          <p:cNvSpPr>
            <a:spLocks noGrp="1"/>
          </p:cNvSpPr>
          <p:nvPr>
            <p:ph type="body" sz="quarter" idx="13" hasCustomPrompt="1"/>
          </p:nvPr>
        </p:nvSpPr>
        <p:spPr bwMode="gray">
          <a:xfrm>
            <a:off x="458899" y="959475"/>
            <a:ext cx="1391407" cy="138499"/>
          </a:xfrm>
        </p:spPr>
        <p:txBody>
          <a:bodyPr wrap="none" anchor="ctr" anchorCtr="0"/>
          <a:lstStyle>
            <a:lvl1pPr marL="0" indent="0">
              <a:buNone/>
              <a:defRPr sz="900" b="0" cap="all" baseline="0">
                <a:ln w="1270">
                  <a:noFill/>
                </a:ln>
                <a:solidFill>
                  <a:schemeClr val="tx1"/>
                </a:solidFill>
              </a:defRPr>
            </a:lvl1pPr>
            <a:lvl2pPr marL="112713" indent="0">
              <a:buNone/>
              <a:defRPr sz="1000" b="1">
                <a:solidFill>
                  <a:schemeClr val="accent6"/>
                </a:solidFill>
              </a:defRPr>
            </a:lvl2pPr>
            <a:lvl3pPr marL="230187" indent="0">
              <a:buNone/>
              <a:defRPr sz="1000" b="1">
                <a:solidFill>
                  <a:schemeClr val="accent6"/>
                </a:solidFill>
              </a:defRPr>
            </a:lvl3pPr>
            <a:lvl4pPr marL="342900" indent="0">
              <a:buNone/>
              <a:defRPr sz="1000" b="1">
                <a:solidFill>
                  <a:schemeClr val="accent6"/>
                </a:solidFill>
              </a:defRPr>
            </a:lvl4pPr>
            <a:lvl5pPr marL="458787" indent="0">
              <a:buNone/>
              <a:defRPr sz="1000" b="1">
                <a:solidFill>
                  <a:schemeClr val="accent6"/>
                </a:solidFill>
              </a:defRPr>
            </a:lvl5pPr>
          </a:lstStyle>
          <a:p>
            <a:pPr lvl="0"/>
            <a:r>
              <a:rPr lang="en-US" dirty="0"/>
              <a:t>Insert section label</a:t>
            </a:r>
          </a:p>
        </p:txBody>
      </p:sp>
      <p:sp>
        <p:nvSpPr>
          <p:cNvPr id="10" name="Text Placeholder 6"/>
          <p:cNvSpPr>
            <a:spLocks noGrp="1"/>
          </p:cNvSpPr>
          <p:nvPr>
            <p:ph type="body" sz="quarter" idx="27" hasCustomPrompt="1"/>
          </p:nvPr>
        </p:nvSpPr>
        <p:spPr bwMode="gray">
          <a:xfrm>
            <a:off x="5371702" y="9398100"/>
            <a:ext cx="1943498" cy="153888"/>
          </a:xfrm>
        </p:spPr>
        <p:txBody>
          <a:bodyPr rIns="0" bIns="0" anchor="b" anchorCtr="0"/>
          <a:lstStyle>
            <a:lvl1pPr marL="0" indent="0">
              <a:spcBef>
                <a:spcPts val="0"/>
              </a:spcBef>
              <a:buNone/>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a:t>Source: Click to add source. Use a single space after “Source:” and a period at the end of the source. Stretch the box to the left as needed.</a:t>
            </a:r>
          </a:p>
        </p:txBody>
      </p:sp>
      <p:sp>
        <p:nvSpPr>
          <p:cNvPr id="11" name="Text Placeholder 6"/>
          <p:cNvSpPr>
            <a:spLocks noGrp="1"/>
          </p:cNvSpPr>
          <p:nvPr>
            <p:ph type="body" sz="quarter" idx="28" hasCustomPrompt="1"/>
          </p:nvPr>
        </p:nvSpPr>
        <p:spPr bwMode="gray">
          <a:xfrm>
            <a:off x="457199" y="9398100"/>
            <a:ext cx="2632075" cy="153888"/>
          </a:xfrm>
        </p:spPr>
        <p:txBody>
          <a:bodyPr lIns="0" rIns="0" bIns="0" anchor="b" anchorCtr="0"/>
          <a:lstStyle>
            <a:lvl1pPr marL="91440" indent="-91440">
              <a:spcBef>
                <a:spcPts val="100"/>
              </a:spcBef>
              <a:buClr>
                <a:schemeClr val="accent2"/>
              </a:buClr>
              <a:buFont typeface="+mj-lt"/>
              <a:buAutoNum type="arabicPeriod"/>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a:t>Click to add footnote. Numbers appear automatically (no additional space or tab needed). Use a period at the end of each footnote. Stretch the box to the right as needed.</a:t>
            </a:r>
          </a:p>
        </p:txBody>
      </p:sp>
      <p:sp>
        <p:nvSpPr>
          <p:cNvPr id="12" name="Footer Placeholder 266"/>
          <p:cNvSpPr>
            <a:spLocks noGrp="1"/>
          </p:cNvSpPr>
          <p:nvPr>
            <p:ph type="ftr" sz="quarter" idx="3"/>
          </p:nvPr>
        </p:nvSpPr>
        <p:spPr bwMode="gray">
          <a:xfrm>
            <a:off x="6318132" y="517629"/>
            <a:ext cx="997069" cy="110800"/>
          </a:xfrm>
          <a:prstGeom prst="rect">
            <a:avLst/>
          </a:prstGeom>
        </p:spPr>
        <p:txBody>
          <a:bodyPr vert="horz" wrap="none" lIns="0" tIns="0" rIns="0" bIns="0" rtlCol="0" anchor="ctr">
            <a:spAutoFit/>
          </a:bodyPr>
          <a:lstStyle>
            <a:lvl1pPr algn="r">
              <a:lnSpc>
                <a:spcPct val="90000"/>
              </a:lnSpc>
              <a:defRPr sz="800">
                <a:solidFill>
                  <a:schemeClr val="accent3"/>
                </a:solidFill>
              </a:defRPr>
            </a:lvl1pPr>
          </a:lstStyle>
          <a:p>
            <a:r>
              <a:rPr lang="en-US" dirty="0"/>
              <a:t>Omni channel Access</a:t>
            </a:r>
          </a:p>
        </p:txBody>
      </p:sp>
    </p:spTree>
    <p:extLst>
      <p:ext uri="{BB962C8B-B14F-4D97-AF65-F5344CB8AC3E}">
        <p14:creationId xmlns:p14="http://schemas.microsoft.com/office/powerpoint/2010/main" val="877686523"/>
      </p:ext>
    </p:extLst>
  </p:cSld>
  <p:clrMapOvr>
    <a:masterClrMapping/>
  </p:clrMapOvr>
  <p:extLst>
    <p:ext uri="{DCECCB84-F9BA-43D5-87BE-67443E8EF086}">
      <p15:sldGuideLst xmlns:p15="http://schemas.microsoft.com/office/powerpoint/2012/main">
        <p15:guide id="1" pos="1059">
          <p15:clr>
            <a:srgbClr val="5ACBF0"/>
          </p15:clr>
        </p15:guide>
        <p15:guide id="2" pos="1175">
          <p15:clr>
            <a:srgbClr val="5ACBF0"/>
          </p15:clr>
        </p15:guide>
        <p15:guide id="3" pos="1946">
          <p15:clr>
            <a:srgbClr val="5ACBF0"/>
          </p15:clr>
        </p15:guide>
        <p15:guide id="4" pos="2062">
          <p15:clr>
            <a:srgbClr val="5ACBF0"/>
          </p15:clr>
        </p15:guide>
        <p15:guide id="5" pos="2833">
          <p15:clr>
            <a:srgbClr val="5ACBF0"/>
          </p15:clr>
        </p15:guide>
        <p15:guide id="6" pos="2949">
          <p15:clr>
            <a:srgbClr val="5ACBF0"/>
          </p15:clr>
        </p15:guide>
        <p15:guide id="7" pos="3720">
          <p15:clr>
            <a:srgbClr val="5ACBF0"/>
          </p15:clr>
        </p15:guide>
        <p15:guide id="8" pos="3836">
          <p15:clr>
            <a:srgbClr val="5ACBF0"/>
          </p15:clr>
        </p15:guide>
        <p15:guide id="10" orient="horz" pos="1519">
          <p15:clr>
            <a:srgbClr val="FBAE40"/>
          </p15:clr>
        </p15:guide>
      </p15:sldGuideLst>
    </p:ext>
  </p:extLst>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Cover: with PUI">
    <p:spTree>
      <p:nvGrpSpPr>
        <p:cNvPr id="1" name=""/>
        <p:cNvGrpSpPr/>
        <p:nvPr/>
      </p:nvGrpSpPr>
      <p:grpSpPr>
        <a:xfrm>
          <a:off x="0" y="0"/>
          <a:ext cx="0" cy="0"/>
          <a:chOff x="0" y="0"/>
          <a:chExt cx="0" cy="0"/>
        </a:xfrm>
      </p:grpSpPr>
      <p:sp>
        <p:nvSpPr>
          <p:cNvPr id="38" name="Freeform 37"/>
          <p:cNvSpPr/>
          <p:nvPr userDrawn="1"/>
        </p:nvSpPr>
        <p:spPr bwMode="gray">
          <a:xfrm>
            <a:off x="6847736" y="6749290"/>
            <a:ext cx="924665" cy="1443394"/>
          </a:xfrm>
          <a:custGeom>
            <a:avLst/>
            <a:gdLst>
              <a:gd name="connsiteX0" fmla="*/ 0 w 924665"/>
              <a:gd name="connsiteY0" fmla="*/ 0 h 1443394"/>
              <a:gd name="connsiteX1" fmla="*/ 924665 w 924665"/>
              <a:gd name="connsiteY1" fmla="*/ 0 h 1443394"/>
              <a:gd name="connsiteX2" fmla="*/ 924665 w 924665"/>
              <a:gd name="connsiteY2" fmla="*/ 1443394 h 1443394"/>
            </a:gdLst>
            <a:ahLst/>
            <a:cxnLst>
              <a:cxn ang="0">
                <a:pos x="connsiteX0" y="connsiteY0"/>
              </a:cxn>
              <a:cxn ang="0">
                <a:pos x="connsiteX1" y="connsiteY1"/>
              </a:cxn>
              <a:cxn ang="0">
                <a:pos x="connsiteX2" y="connsiteY2"/>
              </a:cxn>
            </a:cxnLst>
            <a:rect l="l" t="t" r="r" b="b"/>
            <a:pathLst>
              <a:path w="924665" h="1443394">
                <a:moveTo>
                  <a:pt x="0" y="0"/>
                </a:moveTo>
                <a:lnTo>
                  <a:pt x="924665" y="0"/>
                </a:lnTo>
                <a:lnTo>
                  <a:pt x="924665" y="1443394"/>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39" name="Rectangle 38"/>
          <p:cNvSpPr/>
          <p:nvPr userDrawn="1"/>
        </p:nvSpPr>
        <p:spPr bwMode="gray">
          <a:xfrm>
            <a:off x="635000" y="635000"/>
            <a:ext cx="6489700" cy="8775700"/>
          </a:xfrm>
          <a:prstGeom prst="rect">
            <a:avLst/>
          </a:prstGeom>
          <a:no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45" name="Freeform 44"/>
          <p:cNvSpPr/>
          <p:nvPr userDrawn="1"/>
        </p:nvSpPr>
        <p:spPr bwMode="gray">
          <a:xfrm>
            <a:off x="4462266" y="2998787"/>
            <a:ext cx="3310134" cy="3469466"/>
          </a:xfrm>
          <a:custGeom>
            <a:avLst/>
            <a:gdLst>
              <a:gd name="connsiteX0" fmla="*/ 0 w 3310134"/>
              <a:gd name="connsiteY0" fmla="*/ 0 h 3469466"/>
              <a:gd name="connsiteX1" fmla="*/ 2227613 w 3310134"/>
              <a:gd name="connsiteY1" fmla="*/ 0 h 3469466"/>
              <a:gd name="connsiteX2" fmla="*/ 3310134 w 3310134"/>
              <a:gd name="connsiteY2" fmla="*/ 1692712 h 3469466"/>
              <a:gd name="connsiteX3" fmla="*/ 3310134 w 3310134"/>
              <a:gd name="connsiteY3" fmla="*/ 3469466 h 3469466"/>
              <a:gd name="connsiteX4" fmla="*/ 2214379 w 3310134"/>
              <a:gd name="connsiteY4" fmla="*/ 3469466 h 34694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0134" h="3469466">
                <a:moveTo>
                  <a:pt x="0" y="0"/>
                </a:moveTo>
                <a:lnTo>
                  <a:pt x="2227613" y="0"/>
                </a:lnTo>
                <a:lnTo>
                  <a:pt x="3310134" y="1692712"/>
                </a:lnTo>
                <a:lnTo>
                  <a:pt x="3310134" y="3469466"/>
                </a:lnTo>
                <a:lnTo>
                  <a:pt x="2214379" y="34694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46" name="Freeform 45"/>
          <p:cNvSpPr/>
          <p:nvPr userDrawn="1"/>
        </p:nvSpPr>
        <p:spPr bwMode="gray">
          <a:xfrm>
            <a:off x="2153865" y="6749290"/>
            <a:ext cx="4349265" cy="3309110"/>
          </a:xfrm>
          <a:custGeom>
            <a:avLst/>
            <a:gdLst>
              <a:gd name="connsiteX0" fmla="*/ 2117776 w 4349265"/>
              <a:gd name="connsiteY0" fmla="*/ 0 h 3309110"/>
              <a:gd name="connsiteX1" fmla="*/ 4349265 w 4349265"/>
              <a:gd name="connsiteY1" fmla="*/ 0 h 3309110"/>
              <a:gd name="connsiteX2" fmla="*/ 2231489 w 4349265"/>
              <a:gd name="connsiteY2" fmla="*/ 3309110 h 3309110"/>
              <a:gd name="connsiteX3" fmla="*/ 0 w 4349265"/>
              <a:gd name="connsiteY3" fmla="*/ 3309110 h 3309110"/>
            </a:gdLst>
            <a:ahLst/>
            <a:cxnLst>
              <a:cxn ang="0">
                <a:pos x="connsiteX0" y="connsiteY0"/>
              </a:cxn>
              <a:cxn ang="0">
                <a:pos x="connsiteX1" y="connsiteY1"/>
              </a:cxn>
              <a:cxn ang="0">
                <a:pos x="connsiteX2" y="connsiteY2"/>
              </a:cxn>
              <a:cxn ang="0">
                <a:pos x="connsiteX3" y="connsiteY3"/>
              </a:cxn>
            </a:cxnLst>
            <a:rect l="l" t="t" r="r" b="b"/>
            <a:pathLst>
              <a:path w="4349265" h="3309110">
                <a:moveTo>
                  <a:pt x="2117776" y="0"/>
                </a:moveTo>
                <a:lnTo>
                  <a:pt x="4349265" y="0"/>
                </a:lnTo>
                <a:lnTo>
                  <a:pt x="2231489" y="3309110"/>
                </a:lnTo>
                <a:lnTo>
                  <a:pt x="0" y="3309110"/>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25" name="Text Placeholder 1"/>
          <p:cNvSpPr txBox="1">
            <a:spLocks/>
          </p:cNvSpPr>
          <p:nvPr userDrawn="1"/>
        </p:nvSpPr>
        <p:spPr bwMode="gray">
          <a:xfrm>
            <a:off x="7909621" y="0"/>
            <a:ext cx="2678275" cy="2927975"/>
          </a:xfrm>
          <a:prstGeom prst="rect">
            <a:avLst/>
          </a:prstGeom>
          <a:solidFill>
            <a:srgbClr val="539241"/>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6" name="TextBox 25"/>
          <p:cNvSpPr txBox="1"/>
          <p:nvPr userDrawn="1"/>
        </p:nvSpPr>
        <p:spPr bwMode="gray">
          <a:xfrm>
            <a:off x="7993208" y="56014"/>
            <a:ext cx="2121352" cy="400110"/>
          </a:xfrm>
          <a:prstGeom prst="rect">
            <a:avLst/>
          </a:prstGeom>
          <a:noFill/>
        </p:spPr>
        <p:txBody>
          <a:bodyPr wrap="square" lIns="0" tIns="0" rIns="0" bIns="0" rtlCol="0">
            <a:spAutoFit/>
          </a:bodyPr>
          <a:lstStyle/>
          <a:p>
            <a:pPr>
              <a:spcBef>
                <a:spcPts val="500"/>
              </a:spcBef>
            </a:pPr>
            <a:r>
              <a:rPr lang="en-US" sz="1300" b="1" dirty="0">
                <a:solidFill>
                  <a:schemeClr val="bg1"/>
                </a:solidFill>
              </a:rPr>
              <a:t>Approved taxonomy for Research editorial labels</a:t>
            </a:r>
          </a:p>
        </p:txBody>
      </p:sp>
      <p:sp>
        <p:nvSpPr>
          <p:cNvPr id="27" name="TextBox 26"/>
          <p:cNvSpPr txBox="1"/>
          <p:nvPr userDrawn="1"/>
        </p:nvSpPr>
        <p:spPr bwMode="gray">
          <a:xfrm>
            <a:off x="7993209" y="648399"/>
            <a:ext cx="1480558" cy="169277"/>
          </a:xfrm>
          <a:prstGeom prst="rect">
            <a:avLst/>
          </a:prstGeom>
          <a:noFill/>
        </p:spPr>
        <p:txBody>
          <a:bodyPr wrap="square" lIns="0" tIns="0" rIns="0" bIns="0" rtlCol="0">
            <a:spAutoFit/>
          </a:bodyPr>
          <a:lstStyle/>
          <a:p>
            <a:pPr>
              <a:spcBef>
                <a:spcPts val="500"/>
              </a:spcBef>
            </a:pPr>
            <a:r>
              <a:rPr lang="en-US" sz="1100" b="1" dirty="0">
                <a:solidFill>
                  <a:schemeClr val="bg1"/>
                </a:solidFill>
              </a:rPr>
              <a:t>Research Report</a:t>
            </a:r>
            <a:endParaRPr lang="en-US" sz="1100" b="1" i="1" dirty="0">
              <a:solidFill>
                <a:schemeClr val="bg1"/>
              </a:solidFill>
            </a:endParaRPr>
          </a:p>
        </p:txBody>
      </p:sp>
      <p:sp>
        <p:nvSpPr>
          <p:cNvPr id="28" name="TextBox 27"/>
          <p:cNvSpPr txBox="1"/>
          <p:nvPr userDrawn="1"/>
        </p:nvSpPr>
        <p:spPr bwMode="gray">
          <a:xfrm>
            <a:off x="7993208" y="1225959"/>
            <a:ext cx="1739455" cy="169277"/>
          </a:xfrm>
          <a:prstGeom prst="rect">
            <a:avLst/>
          </a:prstGeom>
          <a:noFill/>
        </p:spPr>
        <p:txBody>
          <a:bodyPr wrap="square" lIns="0" tIns="0" rIns="0" bIns="0" rtlCol="0">
            <a:spAutoFit/>
          </a:bodyPr>
          <a:lstStyle/>
          <a:p>
            <a:pPr>
              <a:spcBef>
                <a:spcPts val="500"/>
              </a:spcBef>
            </a:pPr>
            <a:r>
              <a:rPr lang="en-US" sz="1100" b="1" dirty="0">
                <a:solidFill>
                  <a:schemeClr val="bg1"/>
                </a:solidFill>
              </a:rPr>
              <a:t>Implementation Resource</a:t>
            </a:r>
            <a:endParaRPr lang="en-US" sz="1100" b="1" i="1" dirty="0">
              <a:solidFill>
                <a:schemeClr val="bg1"/>
              </a:solidFill>
            </a:endParaRPr>
          </a:p>
        </p:txBody>
      </p:sp>
      <p:sp>
        <p:nvSpPr>
          <p:cNvPr id="29" name="TextBox 28"/>
          <p:cNvSpPr txBox="1"/>
          <p:nvPr userDrawn="1"/>
        </p:nvSpPr>
        <p:spPr bwMode="gray">
          <a:xfrm>
            <a:off x="7993209" y="818585"/>
            <a:ext cx="2008396" cy="276999"/>
          </a:xfrm>
          <a:prstGeom prst="rect">
            <a:avLst/>
          </a:prstGeom>
          <a:noFill/>
        </p:spPr>
        <p:txBody>
          <a:bodyPr wrap="square" lIns="0" tIns="0" rIns="0" bIns="0" rtlCol="0">
            <a:spAutoFit/>
          </a:bodyPr>
          <a:lstStyle/>
          <a:p>
            <a:pPr>
              <a:spcBef>
                <a:spcPts val="500"/>
              </a:spcBef>
            </a:pPr>
            <a:r>
              <a:rPr lang="en-US" sz="900" i="1" dirty="0">
                <a:solidFill>
                  <a:schemeClr val="bg1"/>
                </a:solidFill>
              </a:rPr>
              <a:t>This label replaces the previous terms “study” and “white paper.”</a:t>
            </a:r>
            <a:endParaRPr lang="en-US" sz="900" b="1" i="1" dirty="0">
              <a:solidFill>
                <a:schemeClr val="bg1"/>
              </a:solidFill>
            </a:endParaRPr>
          </a:p>
        </p:txBody>
      </p:sp>
      <p:sp>
        <p:nvSpPr>
          <p:cNvPr id="30" name="TextBox 29"/>
          <p:cNvSpPr txBox="1"/>
          <p:nvPr userDrawn="1"/>
        </p:nvSpPr>
        <p:spPr bwMode="gray">
          <a:xfrm>
            <a:off x="7993208" y="1397373"/>
            <a:ext cx="2514005" cy="692497"/>
          </a:xfrm>
          <a:prstGeom prst="rect">
            <a:avLst/>
          </a:prstGeom>
          <a:noFill/>
        </p:spPr>
        <p:txBody>
          <a:bodyPr wrap="square" lIns="0" tIns="0" rIns="0" bIns="0" rtlCol="0">
            <a:spAutoFit/>
          </a:bodyPr>
          <a:lstStyle/>
          <a:p>
            <a:pPr>
              <a:spcBef>
                <a:spcPts val="500"/>
              </a:spcBef>
            </a:pPr>
            <a:r>
              <a:rPr lang="en-US" sz="900" i="1" dirty="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pic>
        <p:nvPicPr>
          <p:cNvPr id="35" name="Picture 34"/>
          <p:cNvPicPr/>
          <p:nvPr userDrawn="1"/>
        </p:nvPicPr>
        <p:blipFill>
          <a:blip r:embed="rId2">
            <a:extLst>
              <a:ext uri="{28A0092B-C50C-407E-A947-70E740481C1C}">
                <a14:useLocalDpi xmlns:a14="http://schemas.microsoft.com/office/drawing/2010/main" val="0"/>
              </a:ext>
            </a:extLst>
          </a:blip>
          <a:stretch>
            <a:fillRect/>
          </a:stretch>
        </p:blipFill>
        <p:spPr bwMode="gray">
          <a:xfrm>
            <a:off x="1097454" y="1578769"/>
            <a:ext cx="1790799" cy="497896"/>
          </a:xfrm>
          <a:prstGeom prst="rect">
            <a:avLst/>
          </a:prstGeom>
        </p:spPr>
      </p:pic>
      <p:cxnSp>
        <p:nvCxnSpPr>
          <p:cNvPr id="44" name="Straight Connector 43"/>
          <p:cNvCxnSpPr/>
          <p:nvPr userDrawn="1"/>
        </p:nvCxnSpPr>
        <p:spPr bwMode="gray">
          <a:xfrm>
            <a:off x="1095376" y="7708900"/>
            <a:ext cx="2013051"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7" name="TextBox 46"/>
          <p:cNvSpPr txBox="1"/>
          <p:nvPr userDrawn="1"/>
        </p:nvSpPr>
        <p:spPr bwMode="gray">
          <a:xfrm>
            <a:off x="1095376" y="7899507"/>
            <a:ext cx="1367601" cy="123111"/>
          </a:xfrm>
          <a:prstGeom prst="rect">
            <a:avLst/>
          </a:prstGeom>
          <a:noFill/>
        </p:spPr>
        <p:txBody>
          <a:bodyPr wrap="square" lIns="0" tIns="0" rIns="0" bIns="0" rtlCol="0">
            <a:spAutoFit/>
          </a:bodyPr>
          <a:lstStyle/>
          <a:p>
            <a:pPr>
              <a:spcBef>
                <a:spcPts val="500"/>
              </a:spcBef>
            </a:pPr>
            <a:r>
              <a:rPr lang="en-US" sz="800" b="1" dirty="0"/>
              <a:t>PUBLISHED</a:t>
            </a:r>
            <a:r>
              <a:rPr lang="en-US" sz="800" b="1" baseline="0" dirty="0"/>
              <a:t> BY</a:t>
            </a:r>
            <a:endParaRPr lang="en-US" sz="800" b="1" dirty="0"/>
          </a:p>
        </p:txBody>
      </p:sp>
      <p:sp>
        <p:nvSpPr>
          <p:cNvPr id="41" name="Title 1"/>
          <p:cNvSpPr>
            <a:spLocks noGrp="1"/>
          </p:cNvSpPr>
          <p:nvPr userDrawn="1">
            <p:ph type="title" hasCustomPrompt="1"/>
          </p:nvPr>
        </p:nvSpPr>
        <p:spPr bwMode="gray">
          <a:xfrm>
            <a:off x="1099548" y="3970051"/>
            <a:ext cx="5063127" cy="923330"/>
          </a:xfrm>
        </p:spPr>
        <p:txBody>
          <a:bodyPr/>
          <a:lstStyle>
            <a:lvl1pPr>
              <a:defRPr sz="3000" b="1">
                <a:solidFill>
                  <a:schemeClr val="tx1"/>
                </a:solidFill>
              </a:defRPr>
            </a:lvl1pPr>
          </a:lstStyle>
          <a:p>
            <a:r>
              <a:rPr lang="en-US" dirty="0"/>
              <a:t>Document Title – Arial 30pt Bold, Title Case</a:t>
            </a:r>
          </a:p>
        </p:txBody>
      </p:sp>
      <p:sp>
        <p:nvSpPr>
          <p:cNvPr id="42" name="Text Placeholder 3"/>
          <p:cNvSpPr>
            <a:spLocks noGrp="1"/>
          </p:cNvSpPr>
          <p:nvPr userDrawn="1">
            <p:ph type="body" sz="quarter" idx="53" hasCustomPrompt="1"/>
          </p:nvPr>
        </p:nvSpPr>
        <p:spPr bwMode="gray">
          <a:xfrm>
            <a:off x="1099549" y="5175342"/>
            <a:ext cx="5063126" cy="246221"/>
          </a:xfrm>
        </p:spPr>
        <p:txBody>
          <a:bodyPr/>
          <a:lstStyle>
            <a:lvl1pPr marL="0" indent="0">
              <a:spcBef>
                <a:spcPts val="0"/>
              </a:spcBef>
              <a:buNone/>
              <a:defRPr sz="16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a:t>Document subtitle – Arial 16pt regular, sentence case</a:t>
            </a:r>
          </a:p>
        </p:txBody>
      </p:sp>
      <p:cxnSp>
        <p:nvCxnSpPr>
          <p:cNvPr id="48" name="Straight Connector 47"/>
          <p:cNvCxnSpPr/>
          <p:nvPr userDrawn="1"/>
        </p:nvCxnSpPr>
        <p:spPr bwMode="gray">
          <a:xfrm>
            <a:off x="3381376" y="7708900"/>
            <a:ext cx="3296870"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9" name="TextBox 48"/>
          <p:cNvSpPr txBox="1"/>
          <p:nvPr userDrawn="1"/>
        </p:nvSpPr>
        <p:spPr bwMode="gray">
          <a:xfrm>
            <a:off x="3381376" y="7899507"/>
            <a:ext cx="1080890" cy="123111"/>
          </a:xfrm>
          <a:prstGeom prst="rect">
            <a:avLst/>
          </a:prstGeom>
          <a:noFill/>
        </p:spPr>
        <p:txBody>
          <a:bodyPr wrap="square" lIns="0" tIns="0" rIns="0" bIns="0" rtlCol="0">
            <a:spAutoFit/>
          </a:bodyPr>
          <a:lstStyle/>
          <a:p>
            <a:pPr>
              <a:spcBef>
                <a:spcPts val="500"/>
              </a:spcBef>
            </a:pPr>
            <a:r>
              <a:rPr lang="en-US" sz="800" b="1" dirty="0"/>
              <a:t>RECOMMENDED FOR</a:t>
            </a:r>
          </a:p>
        </p:txBody>
      </p:sp>
      <p:sp>
        <p:nvSpPr>
          <p:cNvPr id="50" name="TextBox 49"/>
          <p:cNvSpPr txBox="1"/>
          <p:nvPr userDrawn="1"/>
        </p:nvSpPr>
        <p:spPr bwMode="gray">
          <a:xfrm>
            <a:off x="5668975" y="7899507"/>
            <a:ext cx="755459" cy="123111"/>
          </a:xfrm>
          <a:prstGeom prst="rect">
            <a:avLst/>
          </a:prstGeom>
          <a:noFill/>
        </p:spPr>
        <p:txBody>
          <a:bodyPr wrap="square" lIns="0" tIns="0" rIns="0" bIns="0" rtlCol="0">
            <a:spAutoFit/>
          </a:bodyPr>
          <a:lstStyle/>
          <a:p>
            <a:pPr>
              <a:spcBef>
                <a:spcPts val="500"/>
              </a:spcBef>
            </a:pPr>
            <a:r>
              <a:rPr lang="en-US" sz="800" b="1" dirty="0"/>
              <a:t>READING TIME</a:t>
            </a:r>
          </a:p>
        </p:txBody>
      </p:sp>
      <p:sp>
        <p:nvSpPr>
          <p:cNvPr id="56" name="TextBox 55"/>
          <p:cNvSpPr txBox="1"/>
          <p:nvPr userDrawn="1"/>
        </p:nvSpPr>
        <p:spPr bwMode="gray">
          <a:xfrm>
            <a:off x="7993208" y="2252266"/>
            <a:ext cx="1739455" cy="169277"/>
          </a:xfrm>
          <a:prstGeom prst="rect">
            <a:avLst/>
          </a:prstGeom>
          <a:noFill/>
        </p:spPr>
        <p:txBody>
          <a:bodyPr wrap="square" lIns="0" tIns="0" rIns="0" bIns="0" rtlCol="0">
            <a:spAutoFit/>
          </a:bodyPr>
          <a:lstStyle/>
          <a:p>
            <a:pPr>
              <a:spcBef>
                <a:spcPts val="500"/>
              </a:spcBef>
            </a:pPr>
            <a:r>
              <a:rPr lang="en-US" sz="1100" b="1" dirty="0">
                <a:solidFill>
                  <a:schemeClr val="bg1"/>
                </a:solidFill>
              </a:rPr>
              <a:t>No tab</a:t>
            </a:r>
            <a:r>
              <a:rPr lang="en-US" sz="1100" b="1" baseline="0" dirty="0">
                <a:solidFill>
                  <a:schemeClr val="bg1"/>
                </a:solidFill>
              </a:rPr>
              <a:t> needed?</a:t>
            </a:r>
            <a:endParaRPr lang="en-US" sz="1100" b="1" i="1" dirty="0">
              <a:solidFill>
                <a:schemeClr val="bg1"/>
              </a:solidFill>
            </a:endParaRPr>
          </a:p>
        </p:txBody>
      </p:sp>
      <p:sp>
        <p:nvSpPr>
          <p:cNvPr id="57" name="TextBox 56"/>
          <p:cNvSpPr txBox="1"/>
          <p:nvPr userDrawn="1"/>
        </p:nvSpPr>
        <p:spPr bwMode="gray">
          <a:xfrm>
            <a:off x="7993208" y="2423680"/>
            <a:ext cx="2514005" cy="415498"/>
          </a:xfrm>
          <a:prstGeom prst="rect">
            <a:avLst/>
          </a:prstGeom>
          <a:noFill/>
        </p:spPr>
        <p:txBody>
          <a:bodyPr wrap="square" lIns="0" tIns="0" rIns="0" bIns="0" rtlCol="0">
            <a:spAutoFit/>
          </a:bodyPr>
          <a:lstStyle/>
          <a:p>
            <a:pPr>
              <a:spcBef>
                <a:spcPts val="500"/>
              </a:spcBef>
            </a:pPr>
            <a:r>
              <a:rPr lang="en-US" sz="900" i="1" dirty="0">
                <a:solidFill>
                  <a:schemeClr val="bg1"/>
                </a:solidFill>
              </a:rPr>
              <a:t>The editorial placeholder can be deleted if it's </a:t>
            </a:r>
            <a:br>
              <a:rPr lang="en-US" sz="900" i="1" dirty="0">
                <a:solidFill>
                  <a:schemeClr val="bg1"/>
                </a:solidFill>
              </a:rPr>
            </a:br>
            <a:r>
              <a:rPr lang="en-US" sz="900" i="1" dirty="0">
                <a:solidFill>
                  <a:schemeClr val="bg1"/>
                </a:solidFill>
              </a:rPr>
              <a:t>not needed. </a:t>
            </a:r>
            <a:r>
              <a:rPr lang="en-US" sz="900" b="1" i="1" dirty="0">
                <a:solidFill>
                  <a:schemeClr val="bg1"/>
                </a:solidFill>
              </a:rPr>
              <a:t>Note: This should be rare</a:t>
            </a:r>
            <a:r>
              <a:rPr lang="en-US" sz="900" i="1" dirty="0">
                <a:solidFill>
                  <a:schemeClr val="bg1"/>
                </a:solidFill>
              </a:rPr>
              <a:t>. Please use approved labels whenever possible. </a:t>
            </a:r>
            <a:endParaRPr lang="en-US" sz="900" b="1" i="1" dirty="0">
              <a:solidFill>
                <a:schemeClr val="bg1"/>
              </a:solidFill>
            </a:endParaRPr>
          </a:p>
        </p:txBody>
      </p:sp>
      <p:sp>
        <p:nvSpPr>
          <p:cNvPr id="60" name="Text Placeholder 3"/>
          <p:cNvSpPr>
            <a:spLocks noGrp="1"/>
          </p:cNvSpPr>
          <p:nvPr>
            <p:ph type="body" sz="quarter" idx="61" hasCustomPrompt="1"/>
          </p:nvPr>
        </p:nvSpPr>
        <p:spPr bwMode="gray">
          <a:xfrm>
            <a:off x="5078344" y="635000"/>
            <a:ext cx="2046356" cy="372353"/>
          </a:xfrm>
          <a:solidFill>
            <a:schemeClr val="accent6"/>
          </a:solidFill>
          <a:ln w="12700">
            <a:solidFill>
              <a:schemeClr val="accent6"/>
            </a:solidFill>
            <a:miter lim="800000"/>
          </a:ln>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a:t>Insert editorial Label</a:t>
            </a:r>
          </a:p>
        </p:txBody>
      </p:sp>
      <p:sp>
        <p:nvSpPr>
          <p:cNvPr id="61" name="Text Placeholder 4"/>
          <p:cNvSpPr>
            <a:spLocks noGrp="1"/>
          </p:cNvSpPr>
          <p:nvPr>
            <p:ph type="body" sz="quarter" idx="57" hasCustomPrompt="1"/>
          </p:nvPr>
        </p:nvSpPr>
        <p:spPr bwMode="gray">
          <a:xfrm>
            <a:off x="1095376" y="8106216"/>
            <a:ext cx="2013051" cy="153888"/>
          </a:xfrm>
        </p:spPr>
        <p:txBody>
          <a:bodyPr anchor="t" anchorCtr="0">
            <a:normAutofit/>
          </a:bodyPr>
          <a:lstStyle>
            <a:lvl1pPr marL="0" indent="0">
              <a:spcBef>
                <a:spcPts val="0"/>
              </a:spcBef>
              <a:buNone/>
              <a:defRPr sz="100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Program Name Here; one line</a:t>
            </a:r>
          </a:p>
        </p:txBody>
      </p:sp>
      <p:sp>
        <p:nvSpPr>
          <p:cNvPr id="62" name="Text Placeholder 4"/>
          <p:cNvSpPr>
            <a:spLocks noGrp="1"/>
          </p:cNvSpPr>
          <p:nvPr>
            <p:ph type="body" sz="quarter" idx="62" hasCustomPrompt="1"/>
          </p:nvPr>
        </p:nvSpPr>
        <p:spPr bwMode="gray">
          <a:xfrm>
            <a:off x="1095376" y="8342791"/>
            <a:ext cx="2013051" cy="123111"/>
          </a:xfrm>
        </p:spPr>
        <p:txBody>
          <a:bodyPr anchor="t" anchorCtr="0">
            <a:normAutofit/>
          </a:bodyPr>
          <a:lstStyle>
            <a:lvl1pPr marL="0" indent="0">
              <a:spcBef>
                <a:spcPts val="0"/>
              </a:spcBef>
              <a:buNone/>
              <a:defRPr sz="8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advisory.com/XXXX</a:t>
            </a:r>
          </a:p>
        </p:txBody>
      </p:sp>
      <p:sp>
        <p:nvSpPr>
          <p:cNvPr id="63" name="Text Placeholder 4"/>
          <p:cNvSpPr>
            <a:spLocks noGrp="1"/>
          </p:cNvSpPr>
          <p:nvPr>
            <p:ph type="body" sz="quarter" idx="63" hasCustomPrompt="1"/>
          </p:nvPr>
        </p:nvSpPr>
        <p:spPr bwMode="gray">
          <a:xfrm>
            <a:off x="1095376" y="8515447"/>
            <a:ext cx="2013051" cy="123111"/>
          </a:xfrm>
        </p:spPr>
        <p:txBody>
          <a:bodyPr anchor="t" anchorCtr="0">
            <a:normAutofit/>
          </a:bodyPr>
          <a:lstStyle>
            <a:lvl1pPr marL="0" indent="0">
              <a:spcBef>
                <a:spcPts val="0"/>
              </a:spcBef>
              <a:buNone/>
              <a:defRPr sz="8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emailaddress@advisory.com</a:t>
            </a:r>
          </a:p>
        </p:txBody>
      </p:sp>
      <p:sp>
        <p:nvSpPr>
          <p:cNvPr id="64" name="Text Placeholder 4"/>
          <p:cNvSpPr>
            <a:spLocks noGrp="1"/>
          </p:cNvSpPr>
          <p:nvPr>
            <p:ph type="body" sz="quarter" idx="64" hasCustomPrompt="1"/>
          </p:nvPr>
        </p:nvSpPr>
        <p:spPr bwMode="gray">
          <a:xfrm>
            <a:off x="3381376" y="8106216"/>
            <a:ext cx="1762124" cy="461665"/>
          </a:xfrm>
        </p:spPr>
        <p:txBody>
          <a:bodyPr wrap="square" anchor="t" anchorCtr="0">
            <a:spAutoFit/>
          </a:bodyPr>
          <a:lstStyle>
            <a:lvl1pPr marL="0" indent="0">
              <a:spcBef>
                <a:spcPts val="0"/>
              </a:spcBef>
              <a:buNone/>
              <a:defRPr sz="1000" b="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Insert audience information here; lowercase and separated by commas</a:t>
            </a:r>
          </a:p>
        </p:txBody>
      </p:sp>
      <p:sp>
        <p:nvSpPr>
          <p:cNvPr id="65" name="Text Placeholder 4"/>
          <p:cNvSpPr>
            <a:spLocks noGrp="1"/>
          </p:cNvSpPr>
          <p:nvPr>
            <p:ph type="body" sz="quarter" idx="65" hasCustomPrompt="1"/>
          </p:nvPr>
        </p:nvSpPr>
        <p:spPr bwMode="gray">
          <a:xfrm>
            <a:off x="5668975" y="8033179"/>
            <a:ext cx="493456" cy="430887"/>
          </a:xfrm>
        </p:spPr>
        <p:txBody>
          <a:bodyPr wrap="square" anchor="t" anchorCtr="0">
            <a:spAutoFit/>
          </a:bodyPr>
          <a:lstStyle>
            <a:lvl1pPr marL="0" indent="0">
              <a:spcBef>
                <a:spcPts val="0"/>
              </a:spcBef>
              <a:buNone/>
              <a:defRPr sz="2800" b="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XX</a:t>
            </a:r>
          </a:p>
        </p:txBody>
      </p:sp>
      <p:sp>
        <p:nvSpPr>
          <p:cNvPr id="66" name="Text Placeholder 4"/>
          <p:cNvSpPr>
            <a:spLocks noGrp="1"/>
          </p:cNvSpPr>
          <p:nvPr>
            <p:ph type="body" sz="quarter" idx="66" hasCustomPrompt="1"/>
          </p:nvPr>
        </p:nvSpPr>
        <p:spPr bwMode="gray">
          <a:xfrm>
            <a:off x="6188036" y="8078632"/>
            <a:ext cx="445947" cy="276999"/>
          </a:xfrm>
        </p:spPr>
        <p:txBody>
          <a:bodyPr wrap="square" anchor="t" anchorCtr="0">
            <a:spAutoFit/>
          </a:bodyPr>
          <a:lstStyle>
            <a:lvl1pPr marL="0" indent="0">
              <a:spcBef>
                <a:spcPts val="0"/>
              </a:spcBef>
              <a:buNone/>
              <a:defRPr sz="1800" b="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min.</a:t>
            </a:r>
          </a:p>
        </p:txBody>
      </p:sp>
      <p:sp>
        <p:nvSpPr>
          <p:cNvPr id="31" name="Text Placeholder 1"/>
          <p:cNvSpPr txBox="1">
            <a:spLocks/>
          </p:cNvSpPr>
          <p:nvPr userDrawn="1"/>
        </p:nvSpPr>
        <p:spPr bwMode="gray">
          <a:xfrm>
            <a:off x="7909622" y="7708901"/>
            <a:ext cx="1909720" cy="929658"/>
          </a:xfrm>
          <a:prstGeom prst="rect">
            <a:avLst/>
          </a:prstGeom>
          <a:solidFill>
            <a:srgbClr val="539241"/>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2" name="TextBox 31"/>
          <p:cNvSpPr txBox="1"/>
          <p:nvPr userDrawn="1"/>
        </p:nvSpPr>
        <p:spPr bwMode="gray">
          <a:xfrm>
            <a:off x="7993208" y="7764914"/>
            <a:ext cx="1739455" cy="200055"/>
          </a:xfrm>
          <a:prstGeom prst="rect">
            <a:avLst/>
          </a:prstGeom>
          <a:noFill/>
        </p:spPr>
        <p:txBody>
          <a:bodyPr wrap="square" lIns="0" tIns="0" rIns="0" bIns="0" rtlCol="0">
            <a:spAutoFit/>
          </a:bodyPr>
          <a:lstStyle/>
          <a:p>
            <a:pPr>
              <a:spcBef>
                <a:spcPts val="500"/>
              </a:spcBef>
            </a:pPr>
            <a:r>
              <a:rPr lang="en-US" sz="1300" b="1" dirty="0">
                <a:solidFill>
                  <a:schemeClr val="bg1"/>
                </a:solidFill>
              </a:rPr>
              <a:t>PUI specific cover</a:t>
            </a:r>
          </a:p>
        </p:txBody>
      </p:sp>
      <p:sp>
        <p:nvSpPr>
          <p:cNvPr id="43" name="TextBox 42"/>
          <p:cNvSpPr txBox="1"/>
          <p:nvPr userDrawn="1"/>
        </p:nvSpPr>
        <p:spPr bwMode="gray">
          <a:xfrm>
            <a:off x="7993209" y="8015007"/>
            <a:ext cx="1739454" cy="553998"/>
          </a:xfrm>
          <a:prstGeom prst="rect">
            <a:avLst/>
          </a:prstGeom>
          <a:noFill/>
        </p:spPr>
        <p:txBody>
          <a:bodyPr wrap="square" lIns="0" tIns="0" rIns="0" bIns="0" rtlCol="0">
            <a:spAutoFit/>
          </a:bodyPr>
          <a:lstStyle/>
          <a:p>
            <a:pPr>
              <a:spcBef>
                <a:spcPts val="500"/>
              </a:spcBef>
            </a:pPr>
            <a:r>
              <a:rPr lang="en-US" sz="900" i="0" dirty="0">
                <a:solidFill>
                  <a:schemeClr val="bg1"/>
                </a:solidFill>
              </a:rPr>
              <a:t>This cover should be used when there is not a separate cover produced by CSS. (This applies mainly to online-only material.)</a:t>
            </a:r>
            <a:endParaRPr lang="en-US" sz="900" b="1" i="0" dirty="0">
              <a:solidFill>
                <a:schemeClr val="bg1"/>
              </a:solidFill>
            </a:endParaRPr>
          </a:p>
        </p:txBody>
      </p:sp>
    </p:spTree>
    <p:extLst>
      <p:ext uri="{BB962C8B-B14F-4D97-AF65-F5344CB8AC3E}">
        <p14:creationId xmlns:p14="http://schemas.microsoft.com/office/powerpoint/2010/main" val="2538483028"/>
      </p:ext>
    </p:extLst>
  </p:cSld>
  <p:clrMapOvr>
    <a:masterClrMapping/>
  </p:clrMapOvr>
  <p:extLst>
    <p:ext uri="{DCECCB84-F9BA-43D5-87BE-67443E8EF086}">
      <p15:sldGuideLst xmlns:p15="http://schemas.microsoft.com/office/powerpoint/2012/main">
        <p15:guide id="1" orient="horz" pos="3085" userDrawn="1">
          <p15:clr>
            <a:srgbClr val="FBAE40"/>
          </p15:clr>
        </p15:guide>
        <p15:guide id="2" pos="690">
          <p15:clr>
            <a:srgbClr val="FBAE40"/>
          </p15:clr>
        </p15:guide>
        <p15:guide id="3" orient="horz" pos="3258" userDrawn="1">
          <p15:clr>
            <a:srgbClr val="FBAE40"/>
          </p15:clr>
        </p15:guide>
        <p15:guide id="4" pos="3882" userDrawn="1">
          <p15:clr>
            <a:srgbClr val="FBAE40"/>
          </p15:clr>
        </p15:guide>
      </p15:sldGuideLst>
    </p:ext>
  </p:extLst>
</p:sldLayout>
</file>

<file path=ppt/slideLayouts/slideLayout20.xml><?xml version="1.0" encoding="utf-8"?>
<p:sldLayout xmlns:a="http://schemas.openxmlformats.org/drawingml/2006/main" xmlns:r="http://schemas.openxmlformats.org/officeDocument/2006/relationships" xmlns:p="http://schemas.openxmlformats.org/presentationml/2006/main" showMasterSp="0" userDrawn="1">
  <p:cSld name="Cover: Case study">
    <p:bg bwMode="ltGray">
      <p:bgPr>
        <a:solidFill>
          <a:schemeClr val="accent2">
            <a:lumMod val="20000"/>
            <a:lumOff val="80000"/>
          </a:schemeClr>
        </a:solidFill>
        <a:effectLst/>
      </p:bgPr>
    </p:bg>
    <p:spTree>
      <p:nvGrpSpPr>
        <p:cNvPr id="1" name=""/>
        <p:cNvGrpSpPr/>
        <p:nvPr/>
      </p:nvGrpSpPr>
      <p:grpSpPr>
        <a:xfrm>
          <a:off x="0" y="0"/>
          <a:ext cx="0" cy="0"/>
          <a:chOff x="0" y="0"/>
          <a:chExt cx="0" cy="0"/>
        </a:xfrm>
      </p:grpSpPr>
      <p:sp>
        <p:nvSpPr>
          <p:cNvPr id="55" name="Freeform 54"/>
          <p:cNvSpPr/>
          <p:nvPr userDrawn="1"/>
        </p:nvSpPr>
        <p:spPr bwMode="gray">
          <a:xfrm flipH="1">
            <a:off x="0" y="-1"/>
            <a:ext cx="7772400" cy="10058401"/>
          </a:xfrm>
          <a:custGeom>
            <a:avLst/>
            <a:gdLst>
              <a:gd name="connsiteX0" fmla="*/ 7772400 w 7772400"/>
              <a:gd name="connsiteY0" fmla="*/ 0 h 10058401"/>
              <a:gd name="connsiteX1" fmla="*/ 3789201 w 7772400"/>
              <a:gd name="connsiteY1" fmla="*/ 0 h 10058401"/>
              <a:gd name="connsiteX2" fmla="*/ 0 w 7772400"/>
              <a:gd name="connsiteY2" fmla="*/ 5893828 h 10058401"/>
              <a:gd name="connsiteX3" fmla="*/ 0 w 7772400"/>
              <a:gd name="connsiteY3" fmla="*/ 10058401 h 10058401"/>
              <a:gd name="connsiteX4" fmla="*/ 4169155 w 7772400"/>
              <a:gd name="connsiteY4" fmla="*/ 10058401 h 10058401"/>
              <a:gd name="connsiteX5" fmla="*/ 7772400 w 7772400"/>
              <a:gd name="connsiteY5" fmla="*/ 4453815 h 1005840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7772400" h="10058401">
                <a:moveTo>
                  <a:pt x="7772400" y="0"/>
                </a:moveTo>
                <a:lnTo>
                  <a:pt x="3789201" y="0"/>
                </a:lnTo>
                <a:lnTo>
                  <a:pt x="0" y="5893828"/>
                </a:lnTo>
                <a:lnTo>
                  <a:pt x="0" y="10058401"/>
                </a:lnTo>
                <a:lnTo>
                  <a:pt x="4169155" y="10058401"/>
                </a:lnTo>
                <a:lnTo>
                  <a:pt x="7772400" y="4453815"/>
                </a:lnTo>
                <a:close/>
              </a:path>
            </a:pathLst>
          </a:custGeom>
          <a:solidFill>
            <a:schemeClr val="tx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cxnSp>
        <p:nvCxnSpPr>
          <p:cNvPr id="44" name="Straight Connector 43"/>
          <p:cNvCxnSpPr/>
          <p:nvPr userDrawn="1"/>
        </p:nvCxnSpPr>
        <p:spPr bwMode="gray">
          <a:xfrm>
            <a:off x="3613435" y="4337494"/>
            <a:ext cx="545531" cy="0"/>
          </a:xfrm>
          <a:prstGeom prst="line">
            <a:avLst/>
          </a:prstGeom>
          <a:ln w="190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 name="Title 3"/>
          <p:cNvSpPr>
            <a:spLocks noGrp="1"/>
          </p:cNvSpPr>
          <p:nvPr>
            <p:ph type="title" hasCustomPrompt="1"/>
          </p:nvPr>
        </p:nvSpPr>
        <p:spPr bwMode="gray">
          <a:xfrm>
            <a:off x="731520" y="3080773"/>
            <a:ext cx="6309360" cy="923330"/>
          </a:xfrm>
        </p:spPr>
        <p:txBody>
          <a:bodyPr anchor="b" anchorCtr="0"/>
          <a:lstStyle>
            <a:lvl1pPr algn="ctr">
              <a:lnSpc>
                <a:spcPct val="100000"/>
              </a:lnSpc>
              <a:defRPr sz="3000"/>
            </a:lvl1pPr>
          </a:lstStyle>
          <a:p>
            <a:r>
              <a:rPr lang="en-US" dirty="0"/>
              <a:t>Document Title – Arial 30pt Regular, Title Case</a:t>
            </a:r>
          </a:p>
        </p:txBody>
      </p:sp>
      <p:sp>
        <p:nvSpPr>
          <p:cNvPr id="7" name="TextBox 6"/>
          <p:cNvSpPr txBox="1"/>
          <p:nvPr userDrawn="1"/>
        </p:nvSpPr>
        <p:spPr bwMode="gray">
          <a:xfrm>
            <a:off x="1943100" y="4618938"/>
            <a:ext cx="3886200" cy="138499"/>
          </a:xfrm>
          <a:prstGeom prst="rect">
            <a:avLst/>
          </a:prstGeom>
          <a:noFill/>
        </p:spPr>
        <p:txBody>
          <a:bodyPr wrap="square" lIns="0" tIns="0" rIns="0" bIns="0" rtlCol="0">
            <a:spAutoFit/>
          </a:bodyPr>
          <a:lstStyle/>
          <a:p>
            <a:pPr algn="ctr">
              <a:spcBef>
                <a:spcPts val="0"/>
              </a:spcBef>
              <a:buClr>
                <a:schemeClr val="accent6"/>
              </a:buClr>
            </a:pPr>
            <a:r>
              <a:rPr lang="en-US" sz="900" dirty="0">
                <a:solidFill>
                  <a:schemeClr val="tx1"/>
                </a:solidFill>
                <a:latin typeface="+mn-lt"/>
              </a:rPr>
              <a:t>Produced by the Health Care Advisory Board</a:t>
            </a:r>
          </a:p>
        </p:txBody>
      </p:sp>
      <p:sp>
        <p:nvSpPr>
          <p:cNvPr id="40" name="TextBox 39"/>
          <p:cNvSpPr txBox="1"/>
          <p:nvPr userDrawn="1"/>
        </p:nvSpPr>
        <p:spPr bwMode="gray">
          <a:xfrm>
            <a:off x="1943100" y="4836713"/>
            <a:ext cx="3886200" cy="138499"/>
          </a:xfrm>
          <a:prstGeom prst="rect">
            <a:avLst/>
          </a:prstGeom>
          <a:noFill/>
        </p:spPr>
        <p:txBody>
          <a:bodyPr wrap="square" lIns="0" tIns="0" rIns="0" bIns="0" rtlCol="0">
            <a:spAutoFit/>
          </a:bodyPr>
          <a:lstStyle/>
          <a:p>
            <a:pPr algn="ctr">
              <a:spcBef>
                <a:spcPts val="0"/>
              </a:spcBef>
              <a:buClr>
                <a:schemeClr val="accent6"/>
              </a:buClr>
            </a:pPr>
            <a:r>
              <a:rPr lang="en-US" sz="900" dirty="0">
                <a:solidFill>
                  <a:schemeClr val="tx1"/>
                </a:solidFill>
                <a:latin typeface="+mn-lt"/>
              </a:rPr>
              <a:t>Published – April</a:t>
            </a:r>
            <a:r>
              <a:rPr lang="en-US" sz="900" baseline="0" dirty="0">
                <a:solidFill>
                  <a:schemeClr val="tx1"/>
                </a:solidFill>
                <a:latin typeface="+mn-lt"/>
              </a:rPr>
              <a:t> 2020</a:t>
            </a:r>
            <a:r>
              <a:rPr lang="en-US" sz="900" dirty="0">
                <a:solidFill>
                  <a:schemeClr val="tx1"/>
                </a:solidFill>
                <a:latin typeface="+mn-lt"/>
              </a:rPr>
              <a:t> • 15 min read</a:t>
            </a:r>
          </a:p>
        </p:txBody>
      </p:sp>
      <p:pic>
        <p:nvPicPr>
          <p:cNvPr id="10" name="Picture 9"/>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3110753" y="8373844"/>
            <a:ext cx="1554480" cy="593005"/>
          </a:xfrm>
          <a:prstGeom prst="rect">
            <a:avLst/>
          </a:prstGeom>
        </p:spPr>
      </p:pic>
      <p:sp>
        <p:nvSpPr>
          <p:cNvPr id="2" name="TextBox 1"/>
          <p:cNvSpPr txBox="1"/>
          <p:nvPr userDrawn="1"/>
        </p:nvSpPr>
        <p:spPr bwMode="gray">
          <a:xfrm>
            <a:off x="3325483" y="2593493"/>
            <a:ext cx="1121434" cy="153888"/>
          </a:xfrm>
          <a:prstGeom prst="rect">
            <a:avLst/>
          </a:prstGeom>
          <a:noFill/>
        </p:spPr>
        <p:txBody>
          <a:bodyPr wrap="square" lIns="0" tIns="0" rIns="0" bIns="0" rtlCol="0">
            <a:spAutoFit/>
          </a:bodyPr>
          <a:lstStyle/>
          <a:p>
            <a:pPr algn="ctr">
              <a:spcBef>
                <a:spcPts val="500"/>
              </a:spcBef>
              <a:buClr>
                <a:schemeClr val="accent6"/>
              </a:buClr>
            </a:pPr>
            <a:r>
              <a:rPr lang="en-US" sz="1000" b="1" dirty="0"/>
              <a:t>PLANNING</a:t>
            </a:r>
            <a:r>
              <a:rPr lang="en-US" sz="1000" b="1" baseline="0" dirty="0"/>
              <a:t> GUIDE</a:t>
            </a:r>
            <a:endParaRPr lang="en-US" sz="1000" b="1" dirty="0"/>
          </a:p>
        </p:txBody>
      </p:sp>
    </p:spTree>
    <p:extLst>
      <p:ext uri="{BB962C8B-B14F-4D97-AF65-F5344CB8AC3E}">
        <p14:creationId xmlns:p14="http://schemas.microsoft.com/office/powerpoint/2010/main" val="565404045"/>
      </p:ext>
    </p:extLst>
  </p:cSld>
  <p:clrMapOvr>
    <a:overrideClrMapping bg1="lt1" tx1="dk1" bg2="lt2" tx2="dk2" accent1="accent1" accent2="accent2" accent3="accent3" accent4="accent4" accent5="accent5" accent6="accent6" hlink="hlink" folHlink="folHlink"/>
  </p:clrMapOvr>
  <p:extLst>
    <p:ext uri="{DCECCB84-F9BA-43D5-87BE-67443E8EF086}">
      <p15:sldGuideLst xmlns:p15="http://schemas.microsoft.com/office/powerpoint/2012/main">
        <p15:guide id="2" pos="456">
          <p15:clr>
            <a:srgbClr val="FBAE40"/>
          </p15:clr>
        </p15:guide>
        <p15:guide id="4" pos="4440">
          <p15:clr>
            <a:srgbClr val="FBAE40"/>
          </p15:clr>
        </p15:guide>
      </p15:sldGuideLst>
    </p:ext>
  </p:extLst>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Cover: No PUI">
    <p:spTree>
      <p:nvGrpSpPr>
        <p:cNvPr id="1" name=""/>
        <p:cNvGrpSpPr/>
        <p:nvPr/>
      </p:nvGrpSpPr>
      <p:grpSpPr>
        <a:xfrm>
          <a:off x="0" y="0"/>
          <a:ext cx="0" cy="0"/>
          <a:chOff x="0" y="0"/>
          <a:chExt cx="0" cy="0"/>
        </a:xfrm>
      </p:grpSpPr>
      <p:sp>
        <p:nvSpPr>
          <p:cNvPr id="38" name="Freeform 37"/>
          <p:cNvSpPr/>
          <p:nvPr userDrawn="1"/>
        </p:nvSpPr>
        <p:spPr bwMode="gray">
          <a:xfrm>
            <a:off x="6847736" y="6749290"/>
            <a:ext cx="924665" cy="1443394"/>
          </a:xfrm>
          <a:custGeom>
            <a:avLst/>
            <a:gdLst>
              <a:gd name="connsiteX0" fmla="*/ 0 w 924665"/>
              <a:gd name="connsiteY0" fmla="*/ 0 h 1443394"/>
              <a:gd name="connsiteX1" fmla="*/ 924665 w 924665"/>
              <a:gd name="connsiteY1" fmla="*/ 0 h 1443394"/>
              <a:gd name="connsiteX2" fmla="*/ 924665 w 924665"/>
              <a:gd name="connsiteY2" fmla="*/ 1443394 h 1443394"/>
            </a:gdLst>
            <a:ahLst/>
            <a:cxnLst>
              <a:cxn ang="0">
                <a:pos x="connsiteX0" y="connsiteY0"/>
              </a:cxn>
              <a:cxn ang="0">
                <a:pos x="connsiteX1" y="connsiteY1"/>
              </a:cxn>
              <a:cxn ang="0">
                <a:pos x="connsiteX2" y="connsiteY2"/>
              </a:cxn>
            </a:cxnLst>
            <a:rect l="l" t="t" r="r" b="b"/>
            <a:pathLst>
              <a:path w="924665" h="1443394">
                <a:moveTo>
                  <a:pt x="0" y="0"/>
                </a:moveTo>
                <a:lnTo>
                  <a:pt x="924665" y="0"/>
                </a:lnTo>
                <a:lnTo>
                  <a:pt x="924665" y="1443394"/>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39" name="Rectangle 38"/>
          <p:cNvSpPr/>
          <p:nvPr userDrawn="1"/>
        </p:nvSpPr>
        <p:spPr bwMode="gray">
          <a:xfrm>
            <a:off x="635000" y="635000"/>
            <a:ext cx="6489700" cy="8775700"/>
          </a:xfrm>
          <a:prstGeom prst="rect">
            <a:avLst/>
          </a:prstGeom>
          <a:noFill/>
          <a:ln w="1270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45" name="Freeform 44"/>
          <p:cNvSpPr/>
          <p:nvPr userDrawn="1"/>
        </p:nvSpPr>
        <p:spPr bwMode="gray">
          <a:xfrm>
            <a:off x="4462266" y="2998787"/>
            <a:ext cx="3310134" cy="3469466"/>
          </a:xfrm>
          <a:custGeom>
            <a:avLst/>
            <a:gdLst>
              <a:gd name="connsiteX0" fmla="*/ 0 w 3310134"/>
              <a:gd name="connsiteY0" fmla="*/ 0 h 3469466"/>
              <a:gd name="connsiteX1" fmla="*/ 2227613 w 3310134"/>
              <a:gd name="connsiteY1" fmla="*/ 0 h 3469466"/>
              <a:gd name="connsiteX2" fmla="*/ 3310134 w 3310134"/>
              <a:gd name="connsiteY2" fmla="*/ 1692712 h 3469466"/>
              <a:gd name="connsiteX3" fmla="*/ 3310134 w 3310134"/>
              <a:gd name="connsiteY3" fmla="*/ 3469466 h 3469466"/>
              <a:gd name="connsiteX4" fmla="*/ 2214379 w 3310134"/>
              <a:gd name="connsiteY4" fmla="*/ 3469466 h 346946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310134" h="3469466">
                <a:moveTo>
                  <a:pt x="0" y="0"/>
                </a:moveTo>
                <a:lnTo>
                  <a:pt x="2227613" y="0"/>
                </a:lnTo>
                <a:lnTo>
                  <a:pt x="3310134" y="1692712"/>
                </a:lnTo>
                <a:lnTo>
                  <a:pt x="3310134" y="3469466"/>
                </a:lnTo>
                <a:lnTo>
                  <a:pt x="2214379" y="3469466"/>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46" name="Freeform 45"/>
          <p:cNvSpPr/>
          <p:nvPr userDrawn="1"/>
        </p:nvSpPr>
        <p:spPr bwMode="gray">
          <a:xfrm>
            <a:off x="2153865" y="6749290"/>
            <a:ext cx="4349265" cy="3309110"/>
          </a:xfrm>
          <a:custGeom>
            <a:avLst/>
            <a:gdLst>
              <a:gd name="connsiteX0" fmla="*/ 2117776 w 4349265"/>
              <a:gd name="connsiteY0" fmla="*/ 0 h 3309110"/>
              <a:gd name="connsiteX1" fmla="*/ 4349265 w 4349265"/>
              <a:gd name="connsiteY1" fmla="*/ 0 h 3309110"/>
              <a:gd name="connsiteX2" fmla="*/ 2231489 w 4349265"/>
              <a:gd name="connsiteY2" fmla="*/ 3309110 h 3309110"/>
              <a:gd name="connsiteX3" fmla="*/ 0 w 4349265"/>
              <a:gd name="connsiteY3" fmla="*/ 3309110 h 3309110"/>
            </a:gdLst>
            <a:ahLst/>
            <a:cxnLst>
              <a:cxn ang="0">
                <a:pos x="connsiteX0" y="connsiteY0"/>
              </a:cxn>
              <a:cxn ang="0">
                <a:pos x="connsiteX1" y="connsiteY1"/>
              </a:cxn>
              <a:cxn ang="0">
                <a:pos x="connsiteX2" y="connsiteY2"/>
              </a:cxn>
              <a:cxn ang="0">
                <a:pos x="connsiteX3" y="connsiteY3"/>
              </a:cxn>
            </a:cxnLst>
            <a:rect l="l" t="t" r="r" b="b"/>
            <a:pathLst>
              <a:path w="4349265" h="3309110">
                <a:moveTo>
                  <a:pt x="2117776" y="0"/>
                </a:moveTo>
                <a:lnTo>
                  <a:pt x="4349265" y="0"/>
                </a:lnTo>
                <a:lnTo>
                  <a:pt x="2231489" y="3309110"/>
                </a:lnTo>
                <a:lnTo>
                  <a:pt x="0" y="3309110"/>
                </a:lnTo>
                <a:close/>
              </a:path>
            </a:pathLst>
          </a:cu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pic>
        <p:nvPicPr>
          <p:cNvPr id="35" name="Picture 34"/>
          <p:cNvPicPr/>
          <p:nvPr userDrawn="1"/>
        </p:nvPicPr>
        <p:blipFill>
          <a:blip r:embed="rId2">
            <a:extLst>
              <a:ext uri="{28A0092B-C50C-407E-A947-70E740481C1C}">
                <a14:useLocalDpi xmlns:a14="http://schemas.microsoft.com/office/drawing/2010/main" val="0"/>
              </a:ext>
            </a:extLst>
          </a:blip>
          <a:stretch>
            <a:fillRect/>
          </a:stretch>
        </p:blipFill>
        <p:spPr bwMode="gray">
          <a:xfrm>
            <a:off x="1097454" y="1578769"/>
            <a:ext cx="1790799" cy="497896"/>
          </a:xfrm>
          <a:prstGeom prst="rect">
            <a:avLst/>
          </a:prstGeom>
        </p:spPr>
      </p:pic>
      <p:cxnSp>
        <p:nvCxnSpPr>
          <p:cNvPr id="44" name="Straight Connector 43"/>
          <p:cNvCxnSpPr/>
          <p:nvPr userDrawn="1"/>
        </p:nvCxnSpPr>
        <p:spPr bwMode="gray">
          <a:xfrm>
            <a:off x="1095376" y="7708900"/>
            <a:ext cx="2013051" cy="0"/>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47" name="TextBox 46"/>
          <p:cNvSpPr txBox="1"/>
          <p:nvPr userDrawn="1"/>
        </p:nvSpPr>
        <p:spPr bwMode="gray">
          <a:xfrm>
            <a:off x="1095376" y="7899507"/>
            <a:ext cx="1367601" cy="123111"/>
          </a:xfrm>
          <a:prstGeom prst="rect">
            <a:avLst/>
          </a:prstGeom>
          <a:noFill/>
        </p:spPr>
        <p:txBody>
          <a:bodyPr wrap="square" lIns="0" tIns="0" rIns="0" bIns="0" rtlCol="0">
            <a:spAutoFit/>
          </a:bodyPr>
          <a:lstStyle/>
          <a:p>
            <a:pPr>
              <a:spcBef>
                <a:spcPts val="500"/>
              </a:spcBef>
            </a:pPr>
            <a:r>
              <a:rPr lang="en-US" sz="800" b="1" dirty="0"/>
              <a:t>PUBLISHED</a:t>
            </a:r>
            <a:r>
              <a:rPr lang="en-US" sz="800" b="1" baseline="0" dirty="0"/>
              <a:t> BY</a:t>
            </a:r>
            <a:endParaRPr lang="en-US" sz="800" b="1" dirty="0"/>
          </a:p>
        </p:txBody>
      </p:sp>
      <p:sp>
        <p:nvSpPr>
          <p:cNvPr id="41" name="Title 1"/>
          <p:cNvSpPr>
            <a:spLocks noGrp="1"/>
          </p:cNvSpPr>
          <p:nvPr userDrawn="1">
            <p:ph type="title" hasCustomPrompt="1"/>
          </p:nvPr>
        </p:nvSpPr>
        <p:spPr bwMode="gray">
          <a:xfrm>
            <a:off x="1099548" y="3970051"/>
            <a:ext cx="5063127" cy="923330"/>
          </a:xfrm>
        </p:spPr>
        <p:txBody>
          <a:bodyPr/>
          <a:lstStyle>
            <a:lvl1pPr>
              <a:defRPr sz="3000" b="1">
                <a:solidFill>
                  <a:schemeClr val="tx1"/>
                </a:solidFill>
              </a:defRPr>
            </a:lvl1pPr>
          </a:lstStyle>
          <a:p>
            <a:r>
              <a:rPr lang="en-US" dirty="0"/>
              <a:t>Document Title – Arial 30pt Bold, Title Case</a:t>
            </a:r>
          </a:p>
        </p:txBody>
      </p:sp>
      <p:sp>
        <p:nvSpPr>
          <p:cNvPr id="42" name="Text Placeholder 3"/>
          <p:cNvSpPr>
            <a:spLocks noGrp="1"/>
          </p:cNvSpPr>
          <p:nvPr userDrawn="1">
            <p:ph type="body" sz="quarter" idx="53" hasCustomPrompt="1"/>
          </p:nvPr>
        </p:nvSpPr>
        <p:spPr bwMode="gray">
          <a:xfrm>
            <a:off x="1099549" y="5175342"/>
            <a:ext cx="5063126" cy="246221"/>
          </a:xfrm>
        </p:spPr>
        <p:txBody>
          <a:bodyPr/>
          <a:lstStyle>
            <a:lvl1pPr marL="0" indent="0">
              <a:spcBef>
                <a:spcPts val="0"/>
              </a:spcBef>
              <a:buNone/>
              <a:defRPr sz="1600"/>
            </a:lvl1pPr>
            <a:lvl2pPr marL="112713" indent="0">
              <a:spcBef>
                <a:spcPts val="0"/>
              </a:spcBef>
              <a:buNone/>
              <a:defRPr sz="1200"/>
            </a:lvl2pPr>
            <a:lvl3pPr marL="230187" indent="0">
              <a:spcBef>
                <a:spcPts val="0"/>
              </a:spcBef>
              <a:buNone/>
              <a:defRPr sz="1200"/>
            </a:lvl3pPr>
            <a:lvl4pPr marL="342900" indent="0">
              <a:spcBef>
                <a:spcPts val="0"/>
              </a:spcBef>
              <a:buNone/>
              <a:defRPr sz="1200"/>
            </a:lvl4pPr>
            <a:lvl5pPr marL="458787" indent="0">
              <a:spcBef>
                <a:spcPts val="0"/>
              </a:spcBef>
              <a:buNone/>
              <a:defRPr sz="1200"/>
            </a:lvl5pPr>
          </a:lstStyle>
          <a:p>
            <a:pPr lvl="0"/>
            <a:r>
              <a:rPr lang="en-US" dirty="0"/>
              <a:t>Document subtitle – Arial 16pt regular, sentence case</a:t>
            </a:r>
          </a:p>
        </p:txBody>
      </p:sp>
      <p:sp>
        <p:nvSpPr>
          <p:cNvPr id="56" name="Text Placeholder 3"/>
          <p:cNvSpPr>
            <a:spLocks noGrp="1"/>
          </p:cNvSpPr>
          <p:nvPr>
            <p:ph type="body" sz="quarter" idx="61" hasCustomPrompt="1"/>
          </p:nvPr>
        </p:nvSpPr>
        <p:spPr bwMode="gray">
          <a:xfrm>
            <a:off x="5078344" y="635000"/>
            <a:ext cx="2046356" cy="372353"/>
          </a:xfrm>
          <a:solidFill>
            <a:schemeClr val="accent6"/>
          </a:solidFill>
          <a:ln w="12700">
            <a:solidFill>
              <a:schemeClr val="accent6"/>
            </a:solidFill>
            <a:miter lim="800000"/>
          </a:ln>
        </p:spPr>
        <p:txBody>
          <a:bodyPr wrap="square" lIns="0" tIns="36576" rIns="0" bIns="36576" anchor="ctr" anchorCtr="0">
            <a:noAutofit/>
          </a:bodyPr>
          <a:lstStyle>
            <a:lvl1pPr marL="0" indent="0" algn="ctr">
              <a:buNone/>
              <a:defRPr cap="all" baseline="0">
                <a:solidFill>
                  <a:schemeClr val="bg1"/>
                </a:solidFill>
              </a:defRPr>
            </a:lvl1pPr>
            <a:lvl2pPr marL="112713" indent="0">
              <a:buNone/>
              <a:defRPr/>
            </a:lvl2pPr>
            <a:lvl3pPr marL="230187" indent="0">
              <a:buNone/>
              <a:defRPr/>
            </a:lvl3pPr>
            <a:lvl4pPr marL="342900" indent="0">
              <a:buNone/>
              <a:defRPr/>
            </a:lvl4pPr>
            <a:lvl5pPr marL="458787" indent="0">
              <a:buNone/>
              <a:defRPr/>
            </a:lvl5pPr>
          </a:lstStyle>
          <a:p>
            <a:pPr lvl="0"/>
            <a:r>
              <a:rPr lang="en-US" dirty="0"/>
              <a:t>Insert editorial Label</a:t>
            </a:r>
          </a:p>
        </p:txBody>
      </p:sp>
      <p:sp>
        <p:nvSpPr>
          <p:cNvPr id="57" name="Text Placeholder 4"/>
          <p:cNvSpPr>
            <a:spLocks noGrp="1"/>
          </p:cNvSpPr>
          <p:nvPr>
            <p:ph type="body" sz="quarter" idx="57" hasCustomPrompt="1"/>
          </p:nvPr>
        </p:nvSpPr>
        <p:spPr bwMode="gray">
          <a:xfrm>
            <a:off x="1095376" y="8106216"/>
            <a:ext cx="2013051" cy="153888"/>
          </a:xfrm>
        </p:spPr>
        <p:txBody>
          <a:bodyPr anchor="t" anchorCtr="0">
            <a:normAutofit/>
          </a:bodyPr>
          <a:lstStyle>
            <a:lvl1pPr marL="0" indent="0">
              <a:spcBef>
                <a:spcPts val="0"/>
              </a:spcBef>
              <a:buNone/>
              <a:defRPr sz="1000"/>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Program Name Here; one line</a:t>
            </a:r>
          </a:p>
        </p:txBody>
      </p:sp>
      <p:sp>
        <p:nvSpPr>
          <p:cNvPr id="58" name="Text Placeholder 4"/>
          <p:cNvSpPr>
            <a:spLocks noGrp="1"/>
          </p:cNvSpPr>
          <p:nvPr>
            <p:ph type="body" sz="quarter" idx="62" hasCustomPrompt="1"/>
          </p:nvPr>
        </p:nvSpPr>
        <p:spPr bwMode="gray">
          <a:xfrm>
            <a:off x="1095376" y="8342791"/>
            <a:ext cx="2013051" cy="123111"/>
          </a:xfrm>
        </p:spPr>
        <p:txBody>
          <a:bodyPr anchor="t" anchorCtr="0">
            <a:normAutofit/>
          </a:bodyPr>
          <a:lstStyle>
            <a:lvl1pPr marL="0" indent="0">
              <a:spcBef>
                <a:spcPts val="0"/>
              </a:spcBef>
              <a:buNone/>
              <a:defRPr sz="8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advisory.com/XXXX</a:t>
            </a:r>
          </a:p>
        </p:txBody>
      </p:sp>
      <p:sp>
        <p:nvSpPr>
          <p:cNvPr id="59" name="Text Placeholder 4"/>
          <p:cNvSpPr>
            <a:spLocks noGrp="1"/>
          </p:cNvSpPr>
          <p:nvPr>
            <p:ph type="body" sz="quarter" idx="63" hasCustomPrompt="1"/>
          </p:nvPr>
        </p:nvSpPr>
        <p:spPr bwMode="gray">
          <a:xfrm>
            <a:off x="1095376" y="8515447"/>
            <a:ext cx="2013051" cy="123111"/>
          </a:xfrm>
        </p:spPr>
        <p:txBody>
          <a:bodyPr anchor="t" anchorCtr="0">
            <a:normAutofit/>
          </a:bodyPr>
          <a:lstStyle>
            <a:lvl1pPr marL="0" indent="0">
              <a:spcBef>
                <a:spcPts val="0"/>
              </a:spcBef>
              <a:buNone/>
              <a:defRPr sz="800" b="1"/>
            </a:lvl1pPr>
            <a:lvl2pPr marL="112713" indent="0">
              <a:spcBef>
                <a:spcPts val="0"/>
              </a:spcBef>
              <a:buNone/>
              <a:defRPr sz="1150"/>
            </a:lvl2pPr>
            <a:lvl3pPr marL="230187" indent="0">
              <a:spcBef>
                <a:spcPts val="0"/>
              </a:spcBef>
              <a:buNone/>
              <a:defRPr sz="1150"/>
            </a:lvl3pPr>
            <a:lvl4pPr marL="342900" indent="0">
              <a:spcBef>
                <a:spcPts val="0"/>
              </a:spcBef>
              <a:buNone/>
              <a:defRPr sz="1150"/>
            </a:lvl4pPr>
            <a:lvl5pPr marL="458787" indent="0">
              <a:spcBef>
                <a:spcPts val="0"/>
              </a:spcBef>
              <a:buNone/>
              <a:defRPr sz="1150"/>
            </a:lvl5pPr>
          </a:lstStyle>
          <a:p>
            <a:pPr lvl="0"/>
            <a:r>
              <a:rPr lang="en-US" dirty="0"/>
              <a:t>emailaddress@advisory.com</a:t>
            </a:r>
          </a:p>
        </p:txBody>
      </p:sp>
      <p:sp>
        <p:nvSpPr>
          <p:cNvPr id="31" name="Text Placeholder 1"/>
          <p:cNvSpPr txBox="1">
            <a:spLocks/>
          </p:cNvSpPr>
          <p:nvPr userDrawn="1"/>
        </p:nvSpPr>
        <p:spPr bwMode="gray">
          <a:xfrm>
            <a:off x="7909622" y="7708901"/>
            <a:ext cx="1823042" cy="929658"/>
          </a:xfrm>
          <a:prstGeom prst="rect">
            <a:avLst/>
          </a:prstGeom>
          <a:solidFill>
            <a:srgbClr val="539241"/>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2" name="TextBox 31"/>
          <p:cNvSpPr txBox="1"/>
          <p:nvPr userDrawn="1"/>
        </p:nvSpPr>
        <p:spPr bwMode="gray">
          <a:xfrm>
            <a:off x="7993208" y="7764914"/>
            <a:ext cx="1739455" cy="200055"/>
          </a:xfrm>
          <a:prstGeom prst="rect">
            <a:avLst/>
          </a:prstGeom>
          <a:noFill/>
        </p:spPr>
        <p:txBody>
          <a:bodyPr wrap="square" lIns="0" tIns="0" rIns="0" bIns="0" rtlCol="0">
            <a:spAutoFit/>
          </a:bodyPr>
          <a:lstStyle/>
          <a:p>
            <a:pPr>
              <a:spcBef>
                <a:spcPts val="500"/>
              </a:spcBef>
            </a:pPr>
            <a:r>
              <a:rPr lang="en-US" sz="1300" b="1" dirty="0">
                <a:solidFill>
                  <a:schemeClr val="bg1"/>
                </a:solidFill>
              </a:rPr>
              <a:t>No PUI cover</a:t>
            </a:r>
          </a:p>
        </p:txBody>
      </p:sp>
      <p:sp>
        <p:nvSpPr>
          <p:cNvPr id="33" name="TextBox 32"/>
          <p:cNvSpPr txBox="1"/>
          <p:nvPr userDrawn="1"/>
        </p:nvSpPr>
        <p:spPr bwMode="gray">
          <a:xfrm>
            <a:off x="7993209" y="8015007"/>
            <a:ext cx="1628910" cy="553998"/>
          </a:xfrm>
          <a:prstGeom prst="rect">
            <a:avLst/>
          </a:prstGeom>
          <a:noFill/>
        </p:spPr>
        <p:txBody>
          <a:bodyPr wrap="square" lIns="0" tIns="0" rIns="0" bIns="0" rtlCol="0">
            <a:spAutoFit/>
          </a:bodyPr>
          <a:lstStyle/>
          <a:p>
            <a:pPr>
              <a:spcBef>
                <a:spcPts val="500"/>
              </a:spcBef>
            </a:pPr>
            <a:r>
              <a:rPr lang="en-US" sz="900" i="0" dirty="0">
                <a:solidFill>
                  <a:schemeClr val="bg1"/>
                </a:solidFill>
              </a:rPr>
              <a:t>This cover should be used when CSS has created a separate cover. (This is mainly for printed material.) </a:t>
            </a:r>
            <a:endParaRPr lang="en-US" sz="900" b="1" i="0" dirty="0">
              <a:solidFill>
                <a:schemeClr val="bg1"/>
              </a:solidFill>
            </a:endParaRPr>
          </a:p>
        </p:txBody>
      </p:sp>
      <p:sp>
        <p:nvSpPr>
          <p:cNvPr id="34" name="Text Placeholder 1"/>
          <p:cNvSpPr txBox="1">
            <a:spLocks/>
          </p:cNvSpPr>
          <p:nvPr userDrawn="1"/>
        </p:nvSpPr>
        <p:spPr bwMode="gray">
          <a:xfrm>
            <a:off x="7909621" y="0"/>
            <a:ext cx="2678275" cy="2927975"/>
          </a:xfrm>
          <a:prstGeom prst="rect">
            <a:avLst/>
          </a:prstGeom>
          <a:solidFill>
            <a:srgbClr val="539241"/>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36" name="TextBox 35"/>
          <p:cNvSpPr txBox="1"/>
          <p:nvPr userDrawn="1"/>
        </p:nvSpPr>
        <p:spPr bwMode="gray">
          <a:xfrm>
            <a:off x="7993208" y="56014"/>
            <a:ext cx="2121352" cy="400110"/>
          </a:xfrm>
          <a:prstGeom prst="rect">
            <a:avLst/>
          </a:prstGeom>
          <a:noFill/>
        </p:spPr>
        <p:txBody>
          <a:bodyPr wrap="square" lIns="0" tIns="0" rIns="0" bIns="0" rtlCol="0">
            <a:spAutoFit/>
          </a:bodyPr>
          <a:lstStyle/>
          <a:p>
            <a:pPr>
              <a:spcBef>
                <a:spcPts val="500"/>
              </a:spcBef>
            </a:pPr>
            <a:r>
              <a:rPr lang="en-US" sz="1300" b="1" dirty="0">
                <a:solidFill>
                  <a:schemeClr val="bg1"/>
                </a:solidFill>
              </a:rPr>
              <a:t>Approved taxonomy for Research editorial labels</a:t>
            </a:r>
          </a:p>
        </p:txBody>
      </p:sp>
      <p:sp>
        <p:nvSpPr>
          <p:cNvPr id="37" name="TextBox 36"/>
          <p:cNvSpPr txBox="1"/>
          <p:nvPr userDrawn="1"/>
        </p:nvSpPr>
        <p:spPr bwMode="gray">
          <a:xfrm>
            <a:off x="7993209" y="648399"/>
            <a:ext cx="1480558" cy="169277"/>
          </a:xfrm>
          <a:prstGeom prst="rect">
            <a:avLst/>
          </a:prstGeom>
          <a:noFill/>
        </p:spPr>
        <p:txBody>
          <a:bodyPr wrap="square" lIns="0" tIns="0" rIns="0" bIns="0" rtlCol="0">
            <a:spAutoFit/>
          </a:bodyPr>
          <a:lstStyle/>
          <a:p>
            <a:pPr>
              <a:spcBef>
                <a:spcPts val="500"/>
              </a:spcBef>
            </a:pPr>
            <a:r>
              <a:rPr lang="en-US" sz="1100" b="1" dirty="0">
                <a:solidFill>
                  <a:schemeClr val="bg1"/>
                </a:solidFill>
              </a:rPr>
              <a:t>Research Report</a:t>
            </a:r>
            <a:endParaRPr lang="en-US" sz="1100" b="1" i="1" dirty="0">
              <a:solidFill>
                <a:schemeClr val="bg1"/>
              </a:solidFill>
            </a:endParaRPr>
          </a:p>
        </p:txBody>
      </p:sp>
      <p:sp>
        <p:nvSpPr>
          <p:cNvPr id="40" name="TextBox 39"/>
          <p:cNvSpPr txBox="1"/>
          <p:nvPr userDrawn="1"/>
        </p:nvSpPr>
        <p:spPr bwMode="gray">
          <a:xfrm>
            <a:off x="7993208" y="1225959"/>
            <a:ext cx="1739455" cy="169277"/>
          </a:xfrm>
          <a:prstGeom prst="rect">
            <a:avLst/>
          </a:prstGeom>
          <a:noFill/>
        </p:spPr>
        <p:txBody>
          <a:bodyPr wrap="square" lIns="0" tIns="0" rIns="0" bIns="0" rtlCol="0">
            <a:spAutoFit/>
          </a:bodyPr>
          <a:lstStyle/>
          <a:p>
            <a:pPr>
              <a:spcBef>
                <a:spcPts val="500"/>
              </a:spcBef>
            </a:pPr>
            <a:r>
              <a:rPr lang="en-US" sz="1100" b="1" dirty="0">
                <a:solidFill>
                  <a:schemeClr val="bg1"/>
                </a:solidFill>
              </a:rPr>
              <a:t>Implementation Resource</a:t>
            </a:r>
            <a:endParaRPr lang="en-US" sz="1100" b="1" i="1" dirty="0">
              <a:solidFill>
                <a:schemeClr val="bg1"/>
              </a:solidFill>
            </a:endParaRPr>
          </a:p>
        </p:txBody>
      </p:sp>
      <p:sp>
        <p:nvSpPr>
          <p:cNvPr id="43" name="TextBox 42"/>
          <p:cNvSpPr txBox="1"/>
          <p:nvPr userDrawn="1"/>
        </p:nvSpPr>
        <p:spPr bwMode="gray">
          <a:xfrm>
            <a:off x="7993209" y="818585"/>
            <a:ext cx="2008396" cy="276999"/>
          </a:xfrm>
          <a:prstGeom prst="rect">
            <a:avLst/>
          </a:prstGeom>
          <a:noFill/>
        </p:spPr>
        <p:txBody>
          <a:bodyPr wrap="square" lIns="0" tIns="0" rIns="0" bIns="0" rtlCol="0">
            <a:spAutoFit/>
          </a:bodyPr>
          <a:lstStyle/>
          <a:p>
            <a:pPr>
              <a:spcBef>
                <a:spcPts val="500"/>
              </a:spcBef>
            </a:pPr>
            <a:r>
              <a:rPr lang="en-US" sz="900" i="1" dirty="0">
                <a:solidFill>
                  <a:schemeClr val="bg1"/>
                </a:solidFill>
              </a:rPr>
              <a:t>This label replaces the previous terms “study” and “white paper.”</a:t>
            </a:r>
            <a:endParaRPr lang="en-US" sz="900" b="1" i="1" dirty="0">
              <a:solidFill>
                <a:schemeClr val="bg1"/>
              </a:solidFill>
            </a:endParaRPr>
          </a:p>
        </p:txBody>
      </p:sp>
      <p:sp>
        <p:nvSpPr>
          <p:cNvPr id="48" name="TextBox 47"/>
          <p:cNvSpPr txBox="1"/>
          <p:nvPr userDrawn="1"/>
        </p:nvSpPr>
        <p:spPr bwMode="gray">
          <a:xfrm>
            <a:off x="7993208" y="1397373"/>
            <a:ext cx="2514005" cy="692497"/>
          </a:xfrm>
          <a:prstGeom prst="rect">
            <a:avLst/>
          </a:prstGeom>
          <a:noFill/>
        </p:spPr>
        <p:txBody>
          <a:bodyPr wrap="square" lIns="0" tIns="0" rIns="0" bIns="0" rtlCol="0">
            <a:spAutoFit/>
          </a:bodyPr>
          <a:lstStyle/>
          <a:p>
            <a:pPr>
              <a:spcBef>
                <a:spcPts val="500"/>
              </a:spcBef>
            </a:pPr>
            <a:r>
              <a:rPr lang="en-US" sz="900" i="1" dirty="0">
                <a:solidFill>
                  <a:schemeClr val="bg1"/>
                </a:solidFill>
              </a:rPr>
              <a:t>This label is the overarching category for toolkits, user guides, benchmarks, audits, etc. The terms previously listed (toolkits, etc.) can be used in the publication title, subtitle, or description, but will always be labeled as Implementation Resources.</a:t>
            </a:r>
            <a:endParaRPr lang="en-US" sz="900" b="1" i="1" dirty="0">
              <a:solidFill>
                <a:schemeClr val="bg1"/>
              </a:solidFill>
            </a:endParaRPr>
          </a:p>
        </p:txBody>
      </p:sp>
      <p:sp>
        <p:nvSpPr>
          <p:cNvPr id="49" name="TextBox 48"/>
          <p:cNvSpPr txBox="1"/>
          <p:nvPr userDrawn="1"/>
        </p:nvSpPr>
        <p:spPr bwMode="gray">
          <a:xfrm>
            <a:off x="7993208" y="2252266"/>
            <a:ext cx="1739455" cy="169277"/>
          </a:xfrm>
          <a:prstGeom prst="rect">
            <a:avLst/>
          </a:prstGeom>
          <a:noFill/>
        </p:spPr>
        <p:txBody>
          <a:bodyPr wrap="square" lIns="0" tIns="0" rIns="0" bIns="0" rtlCol="0">
            <a:spAutoFit/>
          </a:bodyPr>
          <a:lstStyle/>
          <a:p>
            <a:pPr>
              <a:spcBef>
                <a:spcPts val="500"/>
              </a:spcBef>
            </a:pPr>
            <a:r>
              <a:rPr lang="en-US" sz="1100" b="1" dirty="0">
                <a:solidFill>
                  <a:schemeClr val="bg1"/>
                </a:solidFill>
              </a:rPr>
              <a:t>No tab</a:t>
            </a:r>
            <a:r>
              <a:rPr lang="en-US" sz="1100" b="1" baseline="0" dirty="0">
                <a:solidFill>
                  <a:schemeClr val="bg1"/>
                </a:solidFill>
              </a:rPr>
              <a:t> needed?</a:t>
            </a:r>
            <a:endParaRPr lang="en-US" sz="1100" b="1" i="1" dirty="0">
              <a:solidFill>
                <a:schemeClr val="bg1"/>
              </a:solidFill>
            </a:endParaRPr>
          </a:p>
        </p:txBody>
      </p:sp>
      <p:sp>
        <p:nvSpPr>
          <p:cNvPr id="50" name="TextBox 49"/>
          <p:cNvSpPr txBox="1"/>
          <p:nvPr userDrawn="1"/>
        </p:nvSpPr>
        <p:spPr bwMode="gray">
          <a:xfrm>
            <a:off x="7993208" y="2423680"/>
            <a:ext cx="2514005" cy="415498"/>
          </a:xfrm>
          <a:prstGeom prst="rect">
            <a:avLst/>
          </a:prstGeom>
          <a:noFill/>
        </p:spPr>
        <p:txBody>
          <a:bodyPr wrap="square" lIns="0" tIns="0" rIns="0" bIns="0" rtlCol="0">
            <a:spAutoFit/>
          </a:bodyPr>
          <a:lstStyle/>
          <a:p>
            <a:pPr>
              <a:spcBef>
                <a:spcPts val="500"/>
              </a:spcBef>
            </a:pPr>
            <a:r>
              <a:rPr lang="en-US" sz="900" i="1" dirty="0">
                <a:solidFill>
                  <a:schemeClr val="bg1"/>
                </a:solidFill>
              </a:rPr>
              <a:t>The editorial placeholder can be deleted if it's </a:t>
            </a:r>
            <a:br>
              <a:rPr lang="en-US" sz="900" i="1" dirty="0">
                <a:solidFill>
                  <a:schemeClr val="bg1"/>
                </a:solidFill>
              </a:rPr>
            </a:br>
            <a:r>
              <a:rPr lang="en-US" sz="900" i="1" dirty="0">
                <a:solidFill>
                  <a:schemeClr val="bg1"/>
                </a:solidFill>
              </a:rPr>
              <a:t>not needed. </a:t>
            </a:r>
            <a:r>
              <a:rPr lang="en-US" sz="900" b="1" i="1" dirty="0">
                <a:solidFill>
                  <a:schemeClr val="bg1"/>
                </a:solidFill>
              </a:rPr>
              <a:t>Note: This should be rare</a:t>
            </a:r>
            <a:r>
              <a:rPr lang="en-US" sz="900" i="1" dirty="0">
                <a:solidFill>
                  <a:schemeClr val="bg1"/>
                </a:solidFill>
              </a:rPr>
              <a:t>. Please use approved labels whenever possible. </a:t>
            </a:r>
            <a:endParaRPr lang="en-US" sz="900" b="1" i="1" dirty="0">
              <a:solidFill>
                <a:schemeClr val="bg1"/>
              </a:solidFill>
            </a:endParaRPr>
          </a:p>
        </p:txBody>
      </p:sp>
    </p:spTree>
    <p:extLst>
      <p:ext uri="{BB962C8B-B14F-4D97-AF65-F5344CB8AC3E}">
        <p14:creationId xmlns:p14="http://schemas.microsoft.com/office/powerpoint/2010/main" val="2557802372"/>
      </p:ext>
    </p:extLst>
  </p:cSld>
  <p:clrMapOvr>
    <a:masterClrMapping/>
  </p:clrMapOvr>
  <p:extLst>
    <p:ext uri="{DCECCB84-F9BA-43D5-87BE-67443E8EF086}">
      <p15:sldGuideLst xmlns:p15="http://schemas.microsoft.com/office/powerpoint/2012/main">
        <p15:guide id="1" orient="horz" pos="3085">
          <p15:clr>
            <a:srgbClr val="FBAE40"/>
          </p15:clr>
        </p15:guide>
        <p15:guide id="2" pos="690">
          <p15:clr>
            <a:srgbClr val="FBAE40"/>
          </p15:clr>
        </p15:guide>
        <p15:guide id="3" orient="horz" pos="3258">
          <p15:clr>
            <a:srgbClr val="FBAE40"/>
          </p15:clr>
        </p15:guide>
        <p15:guide id="4" pos="3882">
          <p15:clr>
            <a:srgbClr val="FBAE40"/>
          </p15:clr>
        </p15:guide>
      </p15:sldGuideLst>
    </p:ext>
  </p:extLst>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Divider">
    <p:spTree>
      <p:nvGrpSpPr>
        <p:cNvPr id="1" name=""/>
        <p:cNvGrpSpPr/>
        <p:nvPr/>
      </p:nvGrpSpPr>
      <p:grpSpPr>
        <a:xfrm>
          <a:off x="0" y="0"/>
          <a:ext cx="0" cy="0"/>
          <a:chOff x="0" y="0"/>
          <a:chExt cx="0" cy="0"/>
        </a:xfrm>
      </p:grpSpPr>
      <p:grpSp>
        <p:nvGrpSpPr>
          <p:cNvPr id="19" name="Group 18"/>
          <p:cNvGrpSpPr/>
          <p:nvPr userDrawn="1"/>
        </p:nvGrpSpPr>
        <p:grpSpPr>
          <a:xfrm>
            <a:off x="457200" y="463765"/>
            <a:ext cx="6594222" cy="4252623"/>
            <a:chOff x="-3" y="0"/>
            <a:chExt cx="5623436" cy="3626563"/>
          </a:xfrm>
        </p:grpSpPr>
        <p:sp>
          <p:nvSpPr>
            <p:cNvPr id="20" name="Freeform 19"/>
            <p:cNvSpPr>
              <a:spLocks/>
            </p:cNvSpPr>
            <p:nvPr userDrawn="1"/>
          </p:nvSpPr>
          <p:spPr bwMode="gray">
            <a:xfrm>
              <a:off x="3820580" y="1"/>
              <a:ext cx="1802853" cy="375645"/>
            </a:xfrm>
            <a:custGeom>
              <a:avLst/>
              <a:gdLst>
                <a:gd name="connsiteX0" fmla="*/ 0 w 1802853"/>
                <a:gd name="connsiteY0" fmla="*/ 0 h 375645"/>
                <a:gd name="connsiteX1" fmla="*/ 1562573 w 1802853"/>
                <a:gd name="connsiteY1" fmla="*/ 0 h 375645"/>
                <a:gd name="connsiteX2" fmla="*/ 1802853 w 1802853"/>
                <a:gd name="connsiteY2" fmla="*/ 375645 h 375645"/>
                <a:gd name="connsiteX3" fmla="*/ 242021 w 1802853"/>
                <a:gd name="connsiteY3" fmla="*/ 375645 h 375645"/>
              </a:gdLst>
              <a:ahLst/>
              <a:cxnLst>
                <a:cxn ang="0">
                  <a:pos x="connsiteX0" y="connsiteY0"/>
                </a:cxn>
                <a:cxn ang="0">
                  <a:pos x="connsiteX1" y="connsiteY1"/>
                </a:cxn>
                <a:cxn ang="0">
                  <a:pos x="connsiteX2" y="connsiteY2"/>
                </a:cxn>
                <a:cxn ang="0">
                  <a:pos x="connsiteX3" y="connsiteY3"/>
                </a:cxn>
              </a:cxnLst>
              <a:rect l="l" t="t" r="r" b="b"/>
              <a:pathLst>
                <a:path w="1802853" h="375645">
                  <a:moveTo>
                    <a:pt x="0" y="0"/>
                  </a:moveTo>
                  <a:lnTo>
                    <a:pt x="1562573" y="0"/>
                  </a:lnTo>
                  <a:lnTo>
                    <a:pt x="1802853" y="375645"/>
                  </a:lnTo>
                  <a:lnTo>
                    <a:pt x="242021" y="375645"/>
                  </a:lnTo>
                  <a:close/>
                </a:path>
              </a:pathLst>
            </a:custGeom>
            <a:solidFill>
              <a:srgbClr val="ECECEC"/>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21" name="Freeform 20"/>
            <p:cNvSpPr/>
            <p:nvPr userDrawn="1"/>
          </p:nvSpPr>
          <p:spPr bwMode="gray">
            <a:xfrm>
              <a:off x="650838" y="0"/>
              <a:ext cx="4339771" cy="1098354"/>
            </a:xfrm>
            <a:custGeom>
              <a:avLst/>
              <a:gdLst>
                <a:gd name="connsiteX0" fmla="*/ 0 w 1484233"/>
                <a:gd name="connsiteY0" fmla="*/ 0 h 375645"/>
                <a:gd name="connsiteX1" fmla="*/ 1242212 w 1484233"/>
                <a:gd name="connsiteY1" fmla="*/ 0 h 375645"/>
                <a:gd name="connsiteX2" fmla="*/ 1484233 w 1484233"/>
                <a:gd name="connsiteY2" fmla="*/ 375645 h 375645"/>
                <a:gd name="connsiteX3" fmla="*/ 242021 w 1484233"/>
                <a:gd name="connsiteY3" fmla="*/ 375645 h 375645"/>
              </a:gdLst>
              <a:ahLst/>
              <a:cxnLst>
                <a:cxn ang="0">
                  <a:pos x="connsiteX0" y="connsiteY0"/>
                </a:cxn>
                <a:cxn ang="0">
                  <a:pos x="connsiteX1" y="connsiteY1"/>
                </a:cxn>
                <a:cxn ang="0">
                  <a:pos x="connsiteX2" y="connsiteY2"/>
                </a:cxn>
                <a:cxn ang="0">
                  <a:pos x="connsiteX3" y="connsiteY3"/>
                </a:cxn>
              </a:cxnLst>
              <a:rect l="l" t="t" r="r" b="b"/>
              <a:pathLst>
                <a:path w="1484233" h="375645">
                  <a:moveTo>
                    <a:pt x="0" y="0"/>
                  </a:moveTo>
                  <a:lnTo>
                    <a:pt x="1242212" y="0"/>
                  </a:lnTo>
                  <a:lnTo>
                    <a:pt x="1484233" y="375645"/>
                  </a:lnTo>
                  <a:lnTo>
                    <a:pt x="242021" y="375645"/>
                  </a:lnTo>
                  <a:close/>
                </a:path>
              </a:pathLst>
            </a:custGeom>
            <a:solidFill>
              <a:srgbClr val="ECECEC"/>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3" name="Freeform 22"/>
            <p:cNvSpPr/>
            <p:nvPr userDrawn="1"/>
          </p:nvSpPr>
          <p:spPr bwMode="gray">
            <a:xfrm>
              <a:off x="2967038" y="0"/>
              <a:ext cx="1558598" cy="375646"/>
            </a:xfrm>
            <a:custGeom>
              <a:avLst/>
              <a:gdLst>
                <a:gd name="connsiteX0" fmla="*/ 0 w 1558598"/>
                <a:gd name="connsiteY0" fmla="*/ 0 h 375646"/>
                <a:gd name="connsiteX1" fmla="*/ 1316577 w 1558598"/>
                <a:gd name="connsiteY1" fmla="*/ 0 h 375646"/>
                <a:gd name="connsiteX2" fmla="*/ 1558598 w 1558598"/>
                <a:gd name="connsiteY2" fmla="*/ 375646 h 375646"/>
                <a:gd name="connsiteX3" fmla="*/ 237639 w 1558598"/>
                <a:gd name="connsiteY3" fmla="*/ 375646 h 375646"/>
                <a:gd name="connsiteX4" fmla="*/ 0 w 1558598"/>
                <a:gd name="connsiteY4" fmla="*/ 6802 h 375646"/>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58598" h="375646">
                  <a:moveTo>
                    <a:pt x="0" y="0"/>
                  </a:moveTo>
                  <a:lnTo>
                    <a:pt x="1316577" y="0"/>
                  </a:lnTo>
                  <a:lnTo>
                    <a:pt x="1558598" y="375646"/>
                  </a:lnTo>
                  <a:lnTo>
                    <a:pt x="237639" y="375646"/>
                  </a:lnTo>
                  <a:lnTo>
                    <a:pt x="0" y="6802"/>
                  </a:lnTo>
                  <a:close/>
                </a:path>
              </a:pathLst>
            </a:custGeom>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24" name="Rectangle 23"/>
            <p:cNvSpPr/>
            <p:nvPr userDrawn="1"/>
          </p:nvSpPr>
          <p:spPr bwMode="gray">
            <a:xfrm>
              <a:off x="-3" y="1098354"/>
              <a:ext cx="316713" cy="1077332"/>
            </a:xfrm>
            <a:prstGeom prst="rect">
              <a:avLst/>
            </a:prstGeom>
            <a:solidFill>
              <a:srgbClr val="D8D8D8"/>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5" name="Rectangle 24"/>
            <p:cNvSpPr/>
            <p:nvPr userDrawn="1"/>
          </p:nvSpPr>
          <p:spPr bwMode="gray">
            <a:xfrm>
              <a:off x="1" y="0"/>
              <a:ext cx="1045206" cy="375643"/>
            </a:xfrm>
            <a:prstGeom prst="rect">
              <a:avLst/>
            </a:prstGeom>
            <a:solidFill>
              <a:srgbClr val="D8D8D8"/>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27" name="Freeform 26"/>
            <p:cNvSpPr>
              <a:spLocks/>
            </p:cNvSpPr>
            <p:nvPr userDrawn="1"/>
          </p:nvSpPr>
          <p:spPr bwMode="gray">
            <a:xfrm>
              <a:off x="1130159" y="244931"/>
              <a:ext cx="168412" cy="130714"/>
            </a:xfrm>
            <a:custGeom>
              <a:avLst/>
              <a:gdLst>
                <a:gd name="connsiteX0" fmla="*/ 84239 w 168412"/>
                <a:gd name="connsiteY0" fmla="*/ 0 h 130714"/>
                <a:gd name="connsiteX1" fmla="*/ 168412 w 168412"/>
                <a:gd name="connsiteY1" fmla="*/ 130714 h 130714"/>
                <a:gd name="connsiteX2" fmla="*/ 0 w 168412"/>
                <a:gd name="connsiteY2" fmla="*/ 130714 h 130714"/>
                <a:gd name="connsiteX3" fmla="*/ 84239 w 168412"/>
                <a:gd name="connsiteY3" fmla="*/ 0 h 130714"/>
              </a:gdLst>
              <a:ahLst/>
              <a:cxnLst>
                <a:cxn ang="0">
                  <a:pos x="connsiteX0" y="connsiteY0"/>
                </a:cxn>
                <a:cxn ang="0">
                  <a:pos x="connsiteX1" y="connsiteY1"/>
                </a:cxn>
                <a:cxn ang="0">
                  <a:pos x="connsiteX2" y="connsiteY2"/>
                </a:cxn>
                <a:cxn ang="0">
                  <a:pos x="connsiteX3" y="connsiteY3"/>
                </a:cxn>
              </a:cxnLst>
              <a:rect l="l" t="t" r="r" b="b"/>
              <a:pathLst>
                <a:path w="168412" h="130714">
                  <a:moveTo>
                    <a:pt x="84239" y="0"/>
                  </a:moveTo>
                  <a:lnTo>
                    <a:pt x="168412" y="130714"/>
                  </a:lnTo>
                  <a:lnTo>
                    <a:pt x="0" y="130714"/>
                  </a:lnTo>
                  <a:lnTo>
                    <a:pt x="84239" y="0"/>
                  </a:lnTo>
                  <a:close/>
                </a:path>
              </a:pathLst>
            </a:custGeom>
            <a:solidFill>
              <a:srgbClr val="ECECEC"/>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28" name="Freeform 27"/>
            <p:cNvSpPr>
              <a:spLocks/>
            </p:cNvSpPr>
            <p:nvPr userDrawn="1"/>
          </p:nvSpPr>
          <p:spPr bwMode="gray">
            <a:xfrm>
              <a:off x="0" y="375645"/>
              <a:ext cx="1012529" cy="1261374"/>
            </a:xfrm>
            <a:custGeom>
              <a:avLst/>
              <a:gdLst>
                <a:gd name="connsiteX0" fmla="*/ 0 w 1012529"/>
                <a:gd name="connsiteY0" fmla="*/ 0 h 1261374"/>
                <a:gd name="connsiteX1" fmla="*/ 894988 w 1012529"/>
                <a:gd name="connsiteY1" fmla="*/ 0 h 1261374"/>
                <a:gd name="connsiteX2" fmla="*/ 1012529 w 1012529"/>
                <a:gd name="connsiteY2" fmla="*/ 182531 h 1261374"/>
                <a:gd name="connsiteX3" fmla="*/ 317270 w 1012529"/>
                <a:gd name="connsiteY3" fmla="*/ 1261374 h 1261374"/>
                <a:gd name="connsiteX4" fmla="*/ 0 w 1012529"/>
                <a:gd name="connsiteY4" fmla="*/ 768934 h 12613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012529" h="1261374">
                  <a:moveTo>
                    <a:pt x="0" y="0"/>
                  </a:moveTo>
                  <a:lnTo>
                    <a:pt x="894988" y="0"/>
                  </a:lnTo>
                  <a:lnTo>
                    <a:pt x="1012529" y="182531"/>
                  </a:lnTo>
                  <a:lnTo>
                    <a:pt x="317270" y="1261374"/>
                  </a:lnTo>
                  <a:lnTo>
                    <a:pt x="0" y="768934"/>
                  </a:lnTo>
                  <a:close/>
                </a:path>
              </a:pathLst>
            </a:custGeom>
            <a:solidFill>
              <a:srgbClr val="ECECEC"/>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dirty="0"/>
            </a:p>
          </p:txBody>
        </p:sp>
        <p:sp>
          <p:nvSpPr>
            <p:cNvPr id="29" name="Freeform 28"/>
            <p:cNvSpPr>
              <a:spLocks/>
            </p:cNvSpPr>
            <p:nvPr userDrawn="1"/>
          </p:nvSpPr>
          <p:spPr bwMode="gray">
            <a:xfrm>
              <a:off x="1214364" y="0"/>
              <a:ext cx="2040115" cy="375646"/>
            </a:xfrm>
            <a:custGeom>
              <a:avLst/>
              <a:gdLst>
                <a:gd name="connsiteX0" fmla="*/ 0 w 2040115"/>
                <a:gd name="connsiteY0" fmla="*/ 0 h 375646"/>
                <a:gd name="connsiteX1" fmla="*/ 1798093 w 2040115"/>
                <a:gd name="connsiteY1" fmla="*/ 0 h 375646"/>
                <a:gd name="connsiteX2" fmla="*/ 2040115 w 2040115"/>
                <a:gd name="connsiteY2" fmla="*/ 375646 h 375646"/>
                <a:gd name="connsiteX3" fmla="*/ 0 w 2040115"/>
                <a:gd name="connsiteY3" fmla="*/ 375646 h 375646"/>
              </a:gdLst>
              <a:ahLst/>
              <a:cxnLst>
                <a:cxn ang="0">
                  <a:pos x="connsiteX0" y="connsiteY0"/>
                </a:cxn>
                <a:cxn ang="0">
                  <a:pos x="connsiteX1" y="connsiteY1"/>
                </a:cxn>
                <a:cxn ang="0">
                  <a:pos x="connsiteX2" y="connsiteY2"/>
                </a:cxn>
                <a:cxn ang="0">
                  <a:pos x="connsiteX3" y="connsiteY3"/>
                </a:cxn>
              </a:cxnLst>
              <a:rect l="l" t="t" r="r" b="b"/>
              <a:pathLst>
                <a:path w="2040115" h="375646">
                  <a:moveTo>
                    <a:pt x="0" y="0"/>
                  </a:moveTo>
                  <a:lnTo>
                    <a:pt x="1798093" y="0"/>
                  </a:lnTo>
                  <a:lnTo>
                    <a:pt x="2040115" y="375646"/>
                  </a:lnTo>
                  <a:lnTo>
                    <a:pt x="0" y="375646"/>
                  </a:lnTo>
                  <a:close/>
                </a:path>
              </a:pathLst>
            </a:custGeom>
            <a:solidFill>
              <a:srgbClr val="C5C5C5"/>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30" name="Freeform 29"/>
            <p:cNvSpPr>
              <a:spLocks/>
            </p:cNvSpPr>
            <p:nvPr userDrawn="1"/>
          </p:nvSpPr>
          <p:spPr bwMode="gray">
            <a:xfrm rot="10800000">
              <a:off x="1097481" y="237439"/>
              <a:ext cx="235172" cy="182531"/>
            </a:xfrm>
            <a:custGeom>
              <a:avLst/>
              <a:gdLst>
                <a:gd name="connsiteX0" fmla="*/ 0 w 235172"/>
                <a:gd name="connsiteY0" fmla="*/ 0 h 182531"/>
                <a:gd name="connsiteX1" fmla="*/ 235172 w 235172"/>
                <a:gd name="connsiteY1" fmla="*/ 0 h 182531"/>
                <a:gd name="connsiteX2" fmla="*/ 117541 w 235172"/>
                <a:gd name="connsiteY2" fmla="*/ 182531 h 182531"/>
                <a:gd name="connsiteX3" fmla="*/ 0 w 235172"/>
                <a:gd name="connsiteY3" fmla="*/ 0 h 182531"/>
              </a:gdLst>
              <a:ahLst/>
              <a:cxnLst>
                <a:cxn ang="0">
                  <a:pos x="connsiteX0" y="connsiteY0"/>
                </a:cxn>
                <a:cxn ang="0">
                  <a:pos x="connsiteX1" y="connsiteY1"/>
                </a:cxn>
                <a:cxn ang="0">
                  <a:pos x="connsiteX2" y="connsiteY2"/>
                </a:cxn>
                <a:cxn ang="0">
                  <a:pos x="connsiteX3" y="connsiteY3"/>
                </a:cxn>
              </a:cxnLst>
              <a:rect l="l" t="t" r="r" b="b"/>
              <a:pathLst>
                <a:path w="235172" h="182531">
                  <a:moveTo>
                    <a:pt x="0" y="0"/>
                  </a:moveTo>
                  <a:lnTo>
                    <a:pt x="235172" y="0"/>
                  </a:lnTo>
                  <a:lnTo>
                    <a:pt x="117541" y="182531"/>
                  </a:lnTo>
                  <a:lnTo>
                    <a:pt x="0" y="0"/>
                  </a:lnTo>
                  <a:close/>
                </a:path>
              </a:pathLst>
            </a:custGeom>
            <a:solidFill>
              <a:srgbClr val="ECECEC"/>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31" name="Freeform 30"/>
            <p:cNvSpPr>
              <a:spLocks/>
            </p:cNvSpPr>
            <p:nvPr userDrawn="1"/>
          </p:nvSpPr>
          <p:spPr bwMode="gray">
            <a:xfrm>
              <a:off x="651559" y="0"/>
              <a:ext cx="719420" cy="558382"/>
            </a:xfrm>
            <a:custGeom>
              <a:avLst/>
              <a:gdLst>
                <a:gd name="connsiteX0" fmla="*/ 0 w 719420"/>
                <a:gd name="connsiteY0" fmla="*/ 0 h 558382"/>
                <a:gd name="connsiteX1" fmla="*/ 719420 w 719420"/>
                <a:gd name="connsiteY1" fmla="*/ 0 h 558382"/>
                <a:gd name="connsiteX2" fmla="*/ 359572 w 719420"/>
                <a:gd name="connsiteY2" fmla="*/ 558382 h 558382"/>
              </a:gdLst>
              <a:ahLst/>
              <a:cxnLst>
                <a:cxn ang="0">
                  <a:pos x="connsiteX0" y="connsiteY0"/>
                </a:cxn>
                <a:cxn ang="0">
                  <a:pos x="connsiteX1" y="connsiteY1"/>
                </a:cxn>
                <a:cxn ang="0">
                  <a:pos x="connsiteX2" y="connsiteY2"/>
                </a:cxn>
              </a:cxnLst>
              <a:rect l="l" t="t" r="r" b="b"/>
              <a:pathLst>
                <a:path w="719420" h="558382">
                  <a:moveTo>
                    <a:pt x="0" y="0"/>
                  </a:moveTo>
                  <a:lnTo>
                    <a:pt x="719420" y="0"/>
                  </a:lnTo>
                  <a:lnTo>
                    <a:pt x="359572" y="558382"/>
                  </a:lnTo>
                  <a:close/>
                </a:path>
              </a:pathLst>
            </a:custGeom>
            <a:solidFill>
              <a:srgbClr val="C5C5C5"/>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dirty="0"/>
            </a:p>
          </p:txBody>
        </p:sp>
        <p:sp>
          <p:nvSpPr>
            <p:cNvPr id="33" name="Freeform 32"/>
            <p:cNvSpPr/>
            <p:nvPr userDrawn="1"/>
          </p:nvSpPr>
          <p:spPr bwMode="gray">
            <a:xfrm>
              <a:off x="-1" y="1637019"/>
              <a:ext cx="1599097" cy="1989544"/>
            </a:xfrm>
            <a:custGeom>
              <a:avLst/>
              <a:gdLst>
                <a:gd name="connsiteX0" fmla="*/ 317271 w 1599097"/>
                <a:gd name="connsiteY0" fmla="*/ 0 h 1989544"/>
                <a:gd name="connsiteX1" fmla="*/ 1599097 w 1599097"/>
                <a:gd name="connsiteY1" fmla="*/ 1989544 h 1989544"/>
                <a:gd name="connsiteX2" fmla="*/ 0 w 1599097"/>
                <a:gd name="connsiteY2" fmla="*/ 1989544 h 1989544"/>
                <a:gd name="connsiteX3" fmla="*/ 0 w 1599097"/>
                <a:gd name="connsiteY3" fmla="*/ 492316 h 1989544"/>
                <a:gd name="connsiteX4" fmla="*/ 317271 w 1599097"/>
                <a:gd name="connsiteY4" fmla="*/ 1 h 198954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599097" h="1989544">
                  <a:moveTo>
                    <a:pt x="317271" y="0"/>
                  </a:moveTo>
                  <a:lnTo>
                    <a:pt x="1599097" y="1989544"/>
                  </a:lnTo>
                  <a:lnTo>
                    <a:pt x="0" y="1989544"/>
                  </a:lnTo>
                  <a:lnTo>
                    <a:pt x="0" y="492316"/>
                  </a:lnTo>
                  <a:lnTo>
                    <a:pt x="317271" y="1"/>
                  </a:lnTo>
                  <a:close/>
                </a:path>
              </a:pathLst>
            </a:custGeom>
            <a:solidFill>
              <a:schemeClr val="tx2"/>
            </a:soli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5" name="Freeform 34"/>
            <p:cNvSpPr/>
            <p:nvPr userDrawn="1"/>
          </p:nvSpPr>
          <p:spPr bwMode="gray">
            <a:xfrm>
              <a:off x="1061290" y="0"/>
              <a:ext cx="306337" cy="237766"/>
            </a:xfrm>
            <a:custGeom>
              <a:avLst/>
              <a:gdLst>
                <a:gd name="connsiteX0" fmla="*/ 0 w 306337"/>
                <a:gd name="connsiteY0" fmla="*/ 0 h 237766"/>
                <a:gd name="connsiteX1" fmla="*/ 306337 w 306337"/>
                <a:gd name="connsiteY1" fmla="*/ 0 h 237766"/>
                <a:gd name="connsiteX2" fmla="*/ 153109 w 306337"/>
                <a:gd name="connsiteY2" fmla="*/ 237766 h 237766"/>
              </a:gdLst>
              <a:ahLst/>
              <a:cxnLst>
                <a:cxn ang="0">
                  <a:pos x="connsiteX0" y="connsiteY0"/>
                </a:cxn>
                <a:cxn ang="0">
                  <a:pos x="connsiteX1" y="connsiteY1"/>
                </a:cxn>
                <a:cxn ang="0">
                  <a:pos x="connsiteX2" y="connsiteY2"/>
                </a:cxn>
              </a:cxnLst>
              <a:rect l="l" t="t" r="r" b="b"/>
              <a:pathLst>
                <a:path w="306337" h="237766">
                  <a:moveTo>
                    <a:pt x="0" y="0"/>
                  </a:moveTo>
                  <a:lnTo>
                    <a:pt x="306337" y="0"/>
                  </a:lnTo>
                  <a:lnTo>
                    <a:pt x="153109" y="237766"/>
                  </a:lnTo>
                  <a:close/>
                </a:path>
              </a:pathLst>
            </a:custGeom>
            <a:solidFill>
              <a:srgbClr val="B4B4B4"/>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dirty="0"/>
            </a:p>
          </p:txBody>
        </p:sp>
      </p:grpSp>
      <p:grpSp>
        <p:nvGrpSpPr>
          <p:cNvPr id="36" name="Group 35"/>
          <p:cNvGrpSpPr/>
          <p:nvPr userDrawn="1"/>
        </p:nvGrpSpPr>
        <p:grpSpPr>
          <a:xfrm>
            <a:off x="839634" y="4839105"/>
            <a:ext cx="6481199" cy="3629905"/>
            <a:chOff x="839634" y="4839105"/>
            <a:chExt cx="6481199" cy="3629905"/>
          </a:xfrm>
        </p:grpSpPr>
        <p:sp>
          <p:nvSpPr>
            <p:cNvPr id="37" name="Rectangle 36">
              <a:extLst>
                <a:ext uri="{FF2B5EF4-FFF2-40B4-BE49-F238E27FC236}">
                  <a16:creationId xmlns:a16="http://schemas.microsoft.com/office/drawing/2014/main" id="{C625D52B-6EAE-454E-8938-7970DE5C8A6C}"/>
                </a:ext>
              </a:extLst>
            </p:cNvPr>
            <p:cNvSpPr/>
            <p:nvPr userDrawn="1"/>
          </p:nvSpPr>
          <p:spPr bwMode="gray">
            <a:xfrm>
              <a:off x="4523418" y="7721172"/>
              <a:ext cx="1191205" cy="747822"/>
            </a:xfrm>
            <a:prstGeom prst="rect">
              <a:avLst/>
            </a:prstGeom>
            <a:solidFill>
              <a:schemeClr val="accent2">
                <a:lumMod val="20000"/>
                <a:lumOff val="80000"/>
              </a:schemeClr>
            </a:solidFill>
            <a:ln w="3175">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38" name="Freeform 37">
              <a:extLst>
                <a:ext uri="{FF2B5EF4-FFF2-40B4-BE49-F238E27FC236}">
                  <a16:creationId xmlns:a16="http://schemas.microsoft.com/office/drawing/2014/main" id="{78C6FA87-CC02-A84B-ABE2-4EFACC8E21AB}"/>
                </a:ext>
              </a:extLst>
            </p:cNvPr>
            <p:cNvSpPr/>
            <p:nvPr userDrawn="1"/>
          </p:nvSpPr>
          <p:spPr bwMode="gray">
            <a:xfrm>
              <a:off x="839634" y="8072085"/>
              <a:ext cx="2879791" cy="396909"/>
            </a:xfrm>
            <a:custGeom>
              <a:avLst/>
              <a:gdLst>
                <a:gd name="connsiteX0" fmla="*/ 0 w 3109537"/>
                <a:gd name="connsiteY0" fmla="*/ 0 h 428574"/>
                <a:gd name="connsiteX1" fmla="*/ 2563870 w 3109537"/>
                <a:gd name="connsiteY1" fmla="*/ 0 h 428574"/>
                <a:gd name="connsiteX2" fmla="*/ 2833390 w 3109537"/>
                <a:gd name="connsiteY2" fmla="*/ 0 h 428574"/>
                <a:gd name="connsiteX3" fmla="*/ 3109537 w 3109537"/>
                <a:gd name="connsiteY3" fmla="*/ 428574 h 428574"/>
                <a:gd name="connsiteX4" fmla="*/ 275877 w 3109537"/>
                <a:gd name="connsiteY4" fmla="*/ 428574 h 428574"/>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3109537" h="428574">
                  <a:moveTo>
                    <a:pt x="0" y="0"/>
                  </a:moveTo>
                  <a:lnTo>
                    <a:pt x="2563870" y="0"/>
                  </a:lnTo>
                  <a:lnTo>
                    <a:pt x="2833390" y="0"/>
                  </a:lnTo>
                  <a:lnTo>
                    <a:pt x="3109537" y="428574"/>
                  </a:lnTo>
                  <a:lnTo>
                    <a:pt x="275877" y="428574"/>
                  </a:lnTo>
                  <a:close/>
                </a:path>
              </a:pathLst>
            </a:custGeom>
            <a:solidFill>
              <a:schemeClr val="accent2">
                <a:lumMod val="20000"/>
                <a:lumOff val="80000"/>
              </a:schemeClr>
            </a:solidFill>
            <a:ln w="3175">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39" name="Freeform 38">
              <a:extLst>
                <a:ext uri="{FF2B5EF4-FFF2-40B4-BE49-F238E27FC236}">
                  <a16:creationId xmlns:a16="http://schemas.microsoft.com/office/drawing/2014/main" id="{C09BB3BC-B0C7-7A4C-96C9-DA7B64053942}"/>
                </a:ext>
              </a:extLst>
            </p:cNvPr>
            <p:cNvSpPr>
              <a:spLocks/>
            </p:cNvSpPr>
            <p:nvPr userDrawn="1"/>
          </p:nvSpPr>
          <p:spPr bwMode="gray">
            <a:xfrm>
              <a:off x="5603871" y="4839105"/>
              <a:ext cx="1716962" cy="2665062"/>
            </a:xfrm>
            <a:custGeom>
              <a:avLst/>
              <a:gdLst>
                <a:gd name="connsiteX0" fmla="*/ 1716962 w 1716962"/>
                <a:gd name="connsiteY0" fmla="*/ 0 h 2665062"/>
                <a:gd name="connsiteX1" fmla="*/ 1716962 w 1716962"/>
                <a:gd name="connsiteY1" fmla="*/ 2665062 h 2665062"/>
                <a:gd name="connsiteX2" fmla="*/ 0 w 1716962"/>
                <a:gd name="connsiteY2" fmla="*/ 2665062 h 2665062"/>
                <a:gd name="connsiteX3" fmla="*/ 55368 w 1716962"/>
                <a:gd name="connsiteY3" fmla="*/ 2579724 h 2665062"/>
              </a:gdLst>
              <a:ahLst/>
              <a:cxnLst>
                <a:cxn ang="0">
                  <a:pos x="connsiteX0" y="connsiteY0"/>
                </a:cxn>
                <a:cxn ang="0">
                  <a:pos x="connsiteX1" y="connsiteY1"/>
                </a:cxn>
                <a:cxn ang="0">
                  <a:pos x="connsiteX2" y="connsiteY2"/>
                </a:cxn>
                <a:cxn ang="0">
                  <a:pos x="connsiteX3" y="connsiteY3"/>
                </a:cxn>
              </a:cxnLst>
              <a:rect l="l" t="t" r="r" b="b"/>
              <a:pathLst>
                <a:path w="1716962" h="2665062">
                  <a:moveTo>
                    <a:pt x="1716962" y="0"/>
                  </a:moveTo>
                  <a:lnTo>
                    <a:pt x="1716962" y="2665062"/>
                  </a:lnTo>
                  <a:lnTo>
                    <a:pt x="0" y="2665062"/>
                  </a:lnTo>
                  <a:lnTo>
                    <a:pt x="55368" y="2579724"/>
                  </a:lnTo>
                  <a:close/>
                </a:path>
              </a:pathLst>
            </a:custGeom>
            <a:solidFill>
              <a:schemeClr val="accent2">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endParaRPr lang="en-US" dirty="0"/>
            </a:p>
          </p:txBody>
        </p:sp>
        <p:sp>
          <p:nvSpPr>
            <p:cNvPr id="40" name="Road Map">
              <a:extLst>
                <a:ext uri="{FF2B5EF4-FFF2-40B4-BE49-F238E27FC236}">
                  <a16:creationId xmlns:a16="http://schemas.microsoft.com/office/drawing/2014/main" id="{60637FF8-4E82-C740-8969-43CE83CF75CD}"/>
                </a:ext>
              </a:extLst>
            </p:cNvPr>
            <p:cNvSpPr txBox="1"/>
            <p:nvPr userDrawn="1"/>
          </p:nvSpPr>
          <p:spPr bwMode="gray">
            <a:xfrm>
              <a:off x="5714625" y="7577536"/>
              <a:ext cx="1231697" cy="285037"/>
            </a:xfrm>
            <a:prstGeom prst="rect">
              <a:avLst/>
            </a:prstGeom>
            <a:noFill/>
          </p:spPr>
          <p:txBody>
            <a:bodyPr wrap="square" lIns="0" tIns="0" rIns="0" bIns="0" rtlCol="0">
              <a:spAutoFit/>
            </a:bodyPr>
            <a:lstStyle/>
            <a:p>
              <a:pPr algn="r">
                <a:spcBef>
                  <a:spcPts val="500"/>
                </a:spcBef>
              </a:pPr>
              <a:r>
                <a:rPr lang="en-US" sz="2000" spc="0" baseline="0" dirty="0">
                  <a:solidFill>
                    <a:schemeClr val="accent4"/>
                  </a:solidFill>
                  <a:latin typeface="+mj-lt"/>
                </a:rPr>
                <a:t>Road map</a:t>
              </a:r>
            </a:p>
          </p:txBody>
        </p:sp>
        <p:sp>
          <p:nvSpPr>
            <p:cNvPr id="41" name="Freeform 40">
              <a:extLst>
                <a:ext uri="{FF2B5EF4-FFF2-40B4-BE49-F238E27FC236}">
                  <a16:creationId xmlns:a16="http://schemas.microsoft.com/office/drawing/2014/main" id="{3E2B2537-CF94-804A-80BE-19FAC72483A1}"/>
                </a:ext>
              </a:extLst>
            </p:cNvPr>
            <p:cNvSpPr/>
            <p:nvPr userDrawn="1"/>
          </p:nvSpPr>
          <p:spPr bwMode="gray">
            <a:xfrm>
              <a:off x="3184725" y="7721172"/>
              <a:ext cx="2084482" cy="747823"/>
            </a:xfrm>
            <a:custGeom>
              <a:avLst/>
              <a:gdLst>
                <a:gd name="connsiteX0" fmla="*/ 0 w 2250780"/>
                <a:gd name="connsiteY0" fmla="*/ 0 h 807483"/>
                <a:gd name="connsiteX1" fmla="*/ 636218 w 2250780"/>
                <a:gd name="connsiteY1" fmla="*/ 0 h 807483"/>
                <a:gd name="connsiteX2" fmla="*/ 2039034 w 2250780"/>
                <a:gd name="connsiteY2" fmla="*/ 0 h 807483"/>
                <a:gd name="connsiteX3" fmla="*/ 2250780 w 2250780"/>
                <a:gd name="connsiteY3" fmla="*/ 328583 h 807483"/>
                <a:gd name="connsiteX4" fmla="*/ 1942556 w 2250780"/>
                <a:gd name="connsiteY4" fmla="*/ 807483 h 807483"/>
                <a:gd name="connsiteX5" fmla="*/ 520127 w 2250780"/>
                <a:gd name="connsiteY5" fmla="*/ 807483 h 80748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Lst>
              <a:rect l="l" t="t" r="r" b="b"/>
              <a:pathLst>
                <a:path w="2250780" h="807483">
                  <a:moveTo>
                    <a:pt x="0" y="0"/>
                  </a:moveTo>
                  <a:lnTo>
                    <a:pt x="636218" y="0"/>
                  </a:lnTo>
                  <a:lnTo>
                    <a:pt x="2039034" y="0"/>
                  </a:lnTo>
                  <a:lnTo>
                    <a:pt x="2250780" y="328583"/>
                  </a:lnTo>
                  <a:lnTo>
                    <a:pt x="1942556" y="807483"/>
                  </a:lnTo>
                  <a:lnTo>
                    <a:pt x="520127" y="807483"/>
                  </a:lnTo>
                  <a:close/>
                </a:path>
              </a:pathLst>
            </a:custGeom>
            <a:solidFill>
              <a:schemeClr val="accent3">
                <a:lumMod val="20000"/>
                <a:lumOff val="8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2" name="Freeform 41">
              <a:extLst>
                <a:ext uri="{FF2B5EF4-FFF2-40B4-BE49-F238E27FC236}">
                  <a16:creationId xmlns:a16="http://schemas.microsoft.com/office/drawing/2014/main" id="{70D5AF70-55C1-A74B-8E04-11BAA571FA17}"/>
                </a:ext>
              </a:extLst>
            </p:cNvPr>
            <p:cNvSpPr/>
            <p:nvPr userDrawn="1"/>
          </p:nvSpPr>
          <p:spPr bwMode="gray">
            <a:xfrm>
              <a:off x="5269206" y="7503646"/>
              <a:ext cx="2051627" cy="965353"/>
            </a:xfrm>
            <a:custGeom>
              <a:avLst/>
              <a:gdLst>
                <a:gd name="connsiteX0" fmla="*/ 335725 w 2051627"/>
                <a:gd name="connsiteY0" fmla="*/ 0 h 965353"/>
                <a:gd name="connsiteX1" fmla="*/ 2051627 w 2051627"/>
                <a:gd name="connsiteY1" fmla="*/ 0 h 965353"/>
                <a:gd name="connsiteX2" fmla="*/ 2051627 w 2051627"/>
                <a:gd name="connsiteY2" fmla="*/ 835891 h 965353"/>
                <a:gd name="connsiteX3" fmla="*/ 1344711 w 2051627"/>
                <a:gd name="connsiteY3" fmla="*/ 835891 h 965353"/>
                <a:gd name="connsiteX4" fmla="*/ 689595 w 2051627"/>
                <a:gd name="connsiteY4" fmla="*/ 835891 h 965353"/>
                <a:gd name="connsiteX5" fmla="*/ 606412 w 2051627"/>
                <a:gd name="connsiteY5" fmla="*/ 965353 h 965353"/>
                <a:gd name="connsiteX6" fmla="*/ 285900 w 2051627"/>
                <a:gd name="connsiteY6" fmla="*/ 965353 h 965353"/>
                <a:gd name="connsiteX7" fmla="*/ 0 w 2051627"/>
                <a:gd name="connsiteY7" fmla="*/ 521865 h 965353"/>
                <a:gd name="connsiteX8" fmla="*/ 195990 w 2051627"/>
                <a:gd name="connsiteY8" fmla="*/ 217822 h 965353"/>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Lst>
              <a:rect l="l" t="t" r="r" b="b"/>
              <a:pathLst>
                <a:path w="2051627" h="965353">
                  <a:moveTo>
                    <a:pt x="335725" y="0"/>
                  </a:moveTo>
                  <a:lnTo>
                    <a:pt x="2051627" y="0"/>
                  </a:lnTo>
                  <a:lnTo>
                    <a:pt x="2051627" y="835891"/>
                  </a:lnTo>
                  <a:lnTo>
                    <a:pt x="1344711" y="835891"/>
                  </a:lnTo>
                  <a:lnTo>
                    <a:pt x="689595" y="835891"/>
                  </a:lnTo>
                  <a:lnTo>
                    <a:pt x="606412" y="965353"/>
                  </a:lnTo>
                  <a:lnTo>
                    <a:pt x="285900" y="965353"/>
                  </a:lnTo>
                  <a:lnTo>
                    <a:pt x="0" y="521865"/>
                  </a:lnTo>
                  <a:lnTo>
                    <a:pt x="195990" y="217822"/>
                  </a:lnTo>
                  <a:close/>
                </a:path>
              </a:pathLst>
            </a:custGeom>
            <a:solidFill>
              <a:schemeClr val="accent2">
                <a:lumMod val="40000"/>
                <a:lumOff val="60000"/>
              </a:schemeClr>
            </a:solidFill>
            <a:ln w="0">
              <a:noFill/>
              <a:prstDash val="solid"/>
              <a:round/>
              <a:headEnd/>
              <a:tailEnd/>
            </a:ln>
          </p:spPr>
          <p:txBody>
            <a:bodyPr vert="horz" wrap="square" lIns="91440" tIns="45720" rIns="91440" bIns="45720" numCol="1" anchor="t" anchorCtr="0" compatLnSpc="1">
              <a:prstTxWarp prst="textNoShape">
                <a:avLst/>
              </a:prstTxWarp>
              <a:noAutofit/>
            </a:bodyPr>
            <a:lstStyle/>
            <a:p>
              <a:pPr lvl="0"/>
              <a:endParaRPr lang="en-US" dirty="0">
                <a:solidFill>
                  <a:schemeClr val="tx1"/>
                </a:solidFill>
              </a:endParaRPr>
            </a:p>
          </p:txBody>
        </p:sp>
        <p:sp>
          <p:nvSpPr>
            <p:cNvPr id="43" name="Freeform 42">
              <a:extLst>
                <a:ext uri="{FF2B5EF4-FFF2-40B4-BE49-F238E27FC236}">
                  <a16:creationId xmlns:a16="http://schemas.microsoft.com/office/drawing/2014/main" id="{4D886FF7-6F16-4D4C-B25B-F1DFC1DC8D36}"/>
                </a:ext>
              </a:extLst>
            </p:cNvPr>
            <p:cNvSpPr/>
            <p:nvPr userDrawn="1"/>
          </p:nvSpPr>
          <p:spPr bwMode="gray">
            <a:xfrm>
              <a:off x="5858548" y="8298371"/>
              <a:ext cx="1462285" cy="170639"/>
            </a:xfrm>
            <a:custGeom>
              <a:avLst/>
              <a:gdLst>
                <a:gd name="connsiteX0" fmla="*/ 109693 w 1462285"/>
                <a:gd name="connsiteY0" fmla="*/ 0 h 170639"/>
                <a:gd name="connsiteX1" fmla="*/ 828776 w 1462285"/>
                <a:gd name="connsiteY1" fmla="*/ 0 h 170639"/>
                <a:gd name="connsiteX2" fmla="*/ 1462285 w 1462285"/>
                <a:gd name="connsiteY2" fmla="*/ 0 h 170639"/>
                <a:gd name="connsiteX3" fmla="*/ 1462285 w 1462285"/>
                <a:gd name="connsiteY3" fmla="*/ 170639 h 170639"/>
                <a:gd name="connsiteX4" fmla="*/ 0 w 1462285"/>
                <a:gd name="connsiteY4" fmla="*/ 170639 h 17063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462285" h="170639">
                  <a:moveTo>
                    <a:pt x="109693" y="0"/>
                  </a:moveTo>
                  <a:lnTo>
                    <a:pt x="828776" y="0"/>
                  </a:lnTo>
                  <a:lnTo>
                    <a:pt x="1462285" y="0"/>
                  </a:lnTo>
                  <a:lnTo>
                    <a:pt x="1462285" y="170639"/>
                  </a:lnTo>
                  <a:lnTo>
                    <a:pt x="0" y="170639"/>
                  </a:lnTo>
                  <a:close/>
                </a:path>
              </a:pathLst>
            </a:custGeom>
            <a:ln w="19050">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grpSp>
      <p:cxnSp>
        <p:nvCxnSpPr>
          <p:cNvPr id="44" name="Straight Connector 43">
            <a:extLst>
              <a:ext uri="{FF2B5EF4-FFF2-40B4-BE49-F238E27FC236}">
                <a16:creationId xmlns:a16="http://schemas.microsoft.com/office/drawing/2014/main" id="{51AD3D1F-E820-3445-AFF0-D489FF9A2642}"/>
              </a:ext>
            </a:extLst>
          </p:cNvPr>
          <p:cNvCxnSpPr>
            <a:cxnSpLocks/>
          </p:cNvCxnSpPr>
          <p:nvPr userDrawn="1"/>
        </p:nvCxnSpPr>
        <p:spPr bwMode="gray">
          <a:xfrm>
            <a:off x="1268413" y="3701610"/>
            <a:ext cx="764795" cy="0"/>
          </a:xfrm>
          <a:prstGeom prst="line">
            <a:avLst/>
          </a:prstGeom>
          <a:ln w="3810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32" name="Text Placeholder 5"/>
          <p:cNvSpPr>
            <a:spLocks noGrp="1"/>
          </p:cNvSpPr>
          <p:nvPr>
            <p:ph type="body" sz="quarter" idx="50" hasCustomPrompt="1"/>
          </p:nvPr>
        </p:nvSpPr>
        <p:spPr bwMode="gray">
          <a:xfrm>
            <a:off x="6906811" y="7729042"/>
            <a:ext cx="256480" cy="538609"/>
          </a:xfrm>
        </p:spPr>
        <p:txBody>
          <a:bodyPr wrap="none"/>
          <a:lstStyle>
            <a:lvl1pPr marL="0" indent="0" algn="r">
              <a:spcBef>
                <a:spcPts val="0"/>
              </a:spcBef>
              <a:buNone/>
              <a:defRPr sz="3500" b="0" i="0" spc="50" baseline="0">
                <a:solidFill>
                  <a:schemeClr val="accent2"/>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a:t>#</a:t>
            </a:r>
          </a:p>
        </p:txBody>
      </p:sp>
      <p:sp>
        <p:nvSpPr>
          <p:cNvPr id="26" name="Rectangle 25"/>
          <p:cNvSpPr/>
          <p:nvPr userDrawn="1"/>
        </p:nvSpPr>
        <p:spPr bwMode="gray">
          <a:xfrm>
            <a:off x="182880" y="0"/>
            <a:ext cx="4055633" cy="182881"/>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11" name="Title 1"/>
          <p:cNvSpPr>
            <a:spLocks noGrp="1"/>
          </p:cNvSpPr>
          <p:nvPr>
            <p:ph type="title" hasCustomPrompt="1"/>
          </p:nvPr>
        </p:nvSpPr>
        <p:spPr bwMode="gray">
          <a:xfrm>
            <a:off x="1268413" y="4372915"/>
            <a:ext cx="4572000" cy="969496"/>
          </a:xfrm>
        </p:spPr>
        <p:txBody>
          <a:bodyPr/>
          <a:lstStyle>
            <a:lvl1pPr marL="0" indent="0">
              <a:lnSpc>
                <a:spcPct val="90000"/>
              </a:lnSpc>
              <a:buClr>
                <a:schemeClr val="accent6"/>
              </a:buClr>
              <a:buSzPct val="75000"/>
              <a:buFont typeface="Arial" panose="020B0604020202020204" pitchFamily="34" charset="0"/>
              <a:buNone/>
              <a:defRPr sz="3500" b="0">
                <a:solidFill>
                  <a:schemeClr val="tx1"/>
                </a:solidFill>
              </a:defRPr>
            </a:lvl1pPr>
          </a:lstStyle>
          <a:p>
            <a:r>
              <a:rPr lang="en-US" dirty="0"/>
              <a:t>Divider title – Arial 35pt regular, sentence case</a:t>
            </a:r>
          </a:p>
        </p:txBody>
      </p:sp>
      <p:sp>
        <p:nvSpPr>
          <p:cNvPr id="12" name="Text Placeholder 3"/>
          <p:cNvSpPr>
            <a:spLocks noGrp="1"/>
          </p:cNvSpPr>
          <p:nvPr>
            <p:ph type="body" sz="quarter" idx="47" hasCustomPrompt="1"/>
          </p:nvPr>
        </p:nvSpPr>
        <p:spPr bwMode="gray">
          <a:xfrm>
            <a:off x="1268413" y="5480487"/>
            <a:ext cx="4572000" cy="276999"/>
          </a:xfrm>
        </p:spPr>
        <p:txBody>
          <a:bodyPr/>
          <a:lstStyle>
            <a:lvl1pPr marL="0" indent="0">
              <a:spcBef>
                <a:spcPts val="0"/>
              </a:spcBef>
              <a:buNone/>
              <a:defRPr sz="1800">
                <a:solidFill>
                  <a:schemeClr val="accent3"/>
                </a:solidFill>
              </a:defRPr>
            </a:lvl1pPr>
            <a:lvl2pPr marL="114300" indent="0">
              <a:spcBef>
                <a:spcPts val="0"/>
              </a:spcBef>
              <a:buNone/>
              <a:defRPr sz="1400">
                <a:solidFill>
                  <a:schemeClr val="accent3"/>
                </a:solidFill>
              </a:defRPr>
            </a:lvl2pPr>
            <a:lvl3pPr marL="228600" indent="0">
              <a:spcBef>
                <a:spcPts val="0"/>
              </a:spcBef>
              <a:buNone/>
              <a:defRPr sz="1400">
                <a:solidFill>
                  <a:schemeClr val="accent3"/>
                </a:solidFill>
              </a:defRPr>
            </a:lvl3pPr>
            <a:lvl4pPr marL="342900" indent="0">
              <a:spcBef>
                <a:spcPts val="0"/>
              </a:spcBef>
              <a:buNone/>
              <a:defRPr sz="1400">
                <a:solidFill>
                  <a:schemeClr val="accent3"/>
                </a:solidFill>
              </a:defRPr>
            </a:lvl4pPr>
            <a:lvl5pPr marL="457200" indent="0">
              <a:spcBef>
                <a:spcPts val="0"/>
              </a:spcBef>
              <a:buNone/>
              <a:defRPr sz="1400">
                <a:solidFill>
                  <a:schemeClr val="accent3"/>
                </a:solidFill>
              </a:defRPr>
            </a:lvl5pPr>
          </a:lstStyle>
          <a:p>
            <a:pPr lvl="0"/>
            <a:r>
              <a:rPr lang="en-US" dirty="0"/>
              <a:t>Divider subtitle – Arial 18pt regular</a:t>
            </a:r>
          </a:p>
        </p:txBody>
      </p:sp>
      <p:sp>
        <p:nvSpPr>
          <p:cNvPr id="13" name="Text Placeholder 5"/>
          <p:cNvSpPr>
            <a:spLocks noGrp="1"/>
          </p:cNvSpPr>
          <p:nvPr>
            <p:ph type="body" sz="quarter" idx="48" hasCustomPrompt="1"/>
          </p:nvPr>
        </p:nvSpPr>
        <p:spPr bwMode="gray">
          <a:xfrm>
            <a:off x="5796824" y="7586403"/>
            <a:ext cx="1365758" cy="169277"/>
          </a:xfrm>
        </p:spPr>
        <p:txBody>
          <a:bodyPr wrap="none" rIns="0"/>
          <a:lstStyle>
            <a:lvl1pPr marL="0" indent="0" algn="r">
              <a:spcBef>
                <a:spcPts val="0"/>
              </a:spcBef>
              <a:buNone/>
              <a:defRPr sz="1100" b="1" i="0" spc="50" baseline="0">
                <a:solidFill>
                  <a:schemeClr val="tx1"/>
                </a:solidFill>
              </a:defRPr>
            </a:lvl1pPr>
            <a:lvl2pPr marL="114300" indent="0" algn="r">
              <a:spcBef>
                <a:spcPts val="0"/>
              </a:spcBef>
              <a:buNone/>
              <a:defRPr sz="1300" i="1">
                <a:solidFill>
                  <a:schemeClr val="accent3"/>
                </a:solidFill>
              </a:defRPr>
            </a:lvl2pPr>
            <a:lvl3pPr marL="228600" indent="0" algn="r">
              <a:spcBef>
                <a:spcPts val="0"/>
              </a:spcBef>
              <a:buNone/>
              <a:defRPr sz="1300" i="1">
                <a:solidFill>
                  <a:schemeClr val="accent3"/>
                </a:solidFill>
              </a:defRPr>
            </a:lvl3pPr>
            <a:lvl4pPr marL="342900" indent="0" algn="r">
              <a:spcBef>
                <a:spcPts val="0"/>
              </a:spcBef>
              <a:buNone/>
              <a:defRPr sz="1300" i="1">
                <a:solidFill>
                  <a:schemeClr val="accent3"/>
                </a:solidFill>
              </a:defRPr>
            </a:lvl4pPr>
            <a:lvl5pPr marL="457200" indent="0" algn="r">
              <a:spcBef>
                <a:spcPts val="0"/>
              </a:spcBef>
              <a:buNone/>
              <a:defRPr sz="1300" i="1">
                <a:solidFill>
                  <a:schemeClr val="accent3"/>
                </a:solidFill>
              </a:defRPr>
            </a:lvl5pPr>
          </a:lstStyle>
          <a:p>
            <a:pPr lvl="0"/>
            <a:r>
              <a:rPr lang="en-US" dirty="0"/>
              <a:t>Insert section type</a:t>
            </a:r>
          </a:p>
        </p:txBody>
      </p:sp>
      <p:sp>
        <p:nvSpPr>
          <p:cNvPr id="34" name="Text Placeholder 7"/>
          <p:cNvSpPr>
            <a:spLocks noGrp="1"/>
          </p:cNvSpPr>
          <p:nvPr>
            <p:ph type="body" sz="quarter" idx="51" hasCustomPrompt="1"/>
          </p:nvPr>
        </p:nvSpPr>
        <p:spPr bwMode="gray">
          <a:xfrm>
            <a:off x="1268413" y="6246427"/>
            <a:ext cx="3429000" cy="1115690"/>
          </a:xfrm>
        </p:spPr>
        <p:txBody>
          <a:bodyPr anchor="t" anchorCtr="0"/>
          <a:lstStyle>
            <a:lvl1pPr>
              <a:spcBef>
                <a:spcPts val="500"/>
              </a:spcBef>
              <a:defRPr/>
            </a:lvl1pPr>
            <a:lvl2pPr>
              <a:spcBef>
                <a:spcPts val="500"/>
              </a:spcBef>
              <a:defRPr/>
            </a:lvl2pPr>
            <a:lvl3pPr>
              <a:spcBef>
                <a:spcPts val="500"/>
              </a:spcBef>
              <a:defRPr/>
            </a:lvl3pPr>
            <a:lvl4pPr>
              <a:spcBef>
                <a:spcPts val="500"/>
              </a:spcBef>
              <a:defRPr/>
            </a:lvl4pPr>
            <a:lvl5pPr>
              <a:spcBef>
                <a:spcPts val="300"/>
              </a:spcBef>
              <a:defRPr/>
            </a:lvl5pPr>
          </a:lstStyle>
          <a:p>
            <a:pPr lvl="0"/>
            <a:r>
              <a:rPr lang="en-US" dirty="0"/>
              <a:t>Bulleted text, if needed – Arial 10pt regular. Nine bullet levels are built in (hit Enter then Tab to get to the next bullet level)</a:t>
            </a:r>
          </a:p>
          <a:p>
            <a:pPr lvl="1"/>
            <a:r>
              <a:rPr lang="en-US" dirty="0"/>
              <a:t>Second level</a:t>
            </a:r>
          </a:p>
          <a:p>
            <a:pPr lvl="2"/>
            <a:r>
              <a:rPr lang="en-US" dirty="0"/>
              <a:t>Third level</a:t>
            </a:r>
          </a:p>
          <a:p>
            <a:pPr lvl="3"/>
            <a:r>
              <a:rPr lang="en-US" dirty="0"/>
              <a:t>Fourth level</a:t>
            </a:r>
          </a:p>
        </p:txBody>
      </p:sp>
      <p:sp>
        <p:nvSpPr>
          <p:cNvPr id="18" name="Text Placeholder 1"/>
          <p:cNvSpPr txBox="1">
            <a:spLocks/>
          </p:cNvSpPr>
          <p:nvPr userDrawn="1"/>
        </p:nvSpPr>
        <p:spPr bwMode="gray">
          <a:xfrm>
            <a:off x="7933450" y="458788"/>
            <a:ext cx="1747667" cy="2903359"/>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r>
              <a:rPr lang="en-US" sz="1100" b="1" dirty="0">
                <a:solidFill>
                  <a:schemeClr val="bg1"/>
                </a:solidFill>
              </a:rPr>
              <a:t>What’s a section type?</a:t>
            </a:r>
          </a:p>
          <a:p>
            <a:pPr marL="0" indent="0">
              <a:spcBef>
                <a:spcPts val="300"/>
              </a:spcBef>
              <a:buFont typeface="+mj-lt"/>
              <a:buNone/>
            </a:pPr>
            <a:r>
              <a:rPr lang="en-US" sz="900" b="0" dirty="0">
                <a:solidFill>
                  <a:schemeClr val="bg1"/>
                </a:solidFill>
              </a:rPr>
              <a:t>Section types</a:t>
            </a:r>
            <a:r>
              <a:rPr lang="en-US" sz="900" b="0" baseline="0" dirty="0">
                <a:solidFill>
                  <a:schemeClr val="bg1"/>
                </a:solidFill>
              </a:rPr>
              <a:t> can be anything that you want to consider the section following the divider as:</a:t>
            </a:r>
          </a:p>
          <a:p>
            <a:pPr marL="117475" indent="-117475">
              <a:spcBef>
                <a:spcPts val="500"/>
              </a:spcBef>
              <a:buFont typeface="Arial" panose="020B0604020202020204" pitchFamily="34" charset="0"/>
              <a:buChar char="•"/>
            </a:pPr>
            <a:r>
              <a:rPr lang="en-US" sz="900" b="0" baseline="0" dirty="0">
                <a:solidFill>
                  <a:schemeClr val="bg1"/>
                </a:solidFill>
              </a:rPr>
              <a:t>Section</a:t>
            </a:r>
          </a:p>
          <a:p>
            <a:pPr marL="117475" indent="-117475">
              <a:spcBef>
                <a:spcPts val="200"/>
              </a:spcBef>
              <a:buFont typeface="Arial" panose="020B0604020202020204" pitchFamily="34" charset="0"/>
              <a:buChar char="•"/>
            </a:pPr>
            <a:r>
              <a:rPr lang="en-US" sz="900" b="0" baseline="0" dirty="0">
                <a:solidFill>
                  <a:schemeClr val="bg1"/>
                </a:solidFill>
              </a:rPr>
              <a:t>Chapter</a:t>
            </a:r>
          </a:p>
          <a:p>
            <a:pPr marL="117475" indent="-117475">
              <a:spcBef>
                <a:spcPts val="200"/>
              </a:spcBef>
              <a:buFont typeface="Arial" panose="020B0604020202020204" pitchFamily="34" charset="0"/>
              <a:buChar char="•"/>
            </a:pPr>
            <a:r>
              <a:rPr lang="en-US" sz="900" b="0" baseline="0" dirty="0">
                <a:solidFill>
                  <a:schemeClr val="bg1"/>
                </a:solidFill>
              </a:rPr>
              <a:t>Essay</a:t>
            </a:r>
          </a:p>
          <a:p>
            <a:pPr marL="117475" indent="-117475">
              <a:spcBef>
                <a:spcPts val="200"/>
              </a:spcBef>
              <a:buFont typeface="Arial" panose="020B0604020202020204" pitchFamily="34" charset="0"/>
              <a:buChar char="•"/>
            </a:pPr>
            <a:r>
              <a:rPr lang="en-US" sz="900" b="0" baseline="0" dirty="0">
                <a:solidFill>
                  <a:schemeClr val="bg1"/>
                </a:solidFill>
              </a:rPr>
              <a:t>Appendix</a:t>
            </a:r>
          </a:p>
          <a:p>
            <a:pPr marL="117475" indent="-117475">
              <a:spcBef>
                <a:spcPts val="200"/>
              </a:spcBef>
              <a:buFont typeface="Arial" panose="020B0604020202020204" pitchFamily="34" charset="0"/>
              <a:buChar char="•"/>
            </a:pPr>
            <a:r>
              <a:rPr lang="en-US" sz="900" b="0" baseline="0" dirty="0">
                <a:solidFill>
                  <a:schemeClr val="bg1"/>
                </a:solidFill>
              </a:rPr>
              <a:t>Etc.</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a:solidFill>
                  <a:schemeClr val="bg1"/>
                </a:solidFill>
              </a:rPr>
              <a:t>Section label but no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a:solidFill>
                  <a:schemeClr val="bg1"/>
                </a:solidFill>
              </a:rPr>
              <a:t>If section label is needed but not #, delete number box and bottom align label to red line.</a:t>
            </a:r>
          </a:p>
          <a:p>
            <a:pPr marL="0" marR="0" lvl="0" indent="0" algn="l" defTabSz="640080" rtl="0" eaLnBrk="1" fontAlgn="auto" latinLnBrk="0" hangingPunct="1">
              <a:lnSpc>
                <a:spcPct val="100000"/>
              </a:lnSpc>
              <a:spcBef>
                <a:spcPts val="1200"/>
              </a:spcBef>
              <a:spcAft>
                <a:spcPts val="0"/>
              </a:spcAft>
              <a:buClrTx/>
              <a:buSzTx/>
              <a:buFont typeface="Arial" panose="020B0604020202020204" pitchFamily="34" charset="0"/>
              <a:buNone/>
              <a:tabLst/>
              <a:defRPr/>
            </a:pPr>
            <a:r>
              <a:rPr lang="en-US" sz="900" b="1" i="0" baseline="0" dirty="0">
                <a:solidFill>
                  <a:schemeClr val="bg1"/>
                </a:solidFill>
              </a:rPr>
              <a:t>No label or #?</a:t>
            </a:r>
          </a:p>
          <a:p>
            <a:pPr marL="0" marR="0" lvl="0" indent="0" algn="l" defTabSz="640080" rtl="0" eaLnBrk="1" fontAlgn="auto" latinLnBrk="0" hangingPunct="1">
              <a:lnSpc>
                <a:spcPct val="100000"/>
              </a:lnSpc>
              <a:spcBef>
                <a:spcPts val="200"/>
              </a:spcBef>
              <a:spcAft>
                <a:spcPts val="0"/>
              </a:spcAft>
              <a:buClrTx/>
              <a:buSzTx/>
              <a:buFont typeface="Arial" panose="020B0604020202020204" pitchFamily="34" charset="0"/>
              <a:buNone/>
              <a:tabLst/>
              <a:defRPr/>
            </a:pPr>
            <a:r>
              <a:rPr lang="en-US" sz="900" b="0" i="1" baseline="0" dirty="0">
                <a:solidFill>
                  <a:schemeClr val="bg1"/>
                </a:solidFill>
              </a:rPr>
              <a:t>You may ignore the placeholder text boxes.</a:t>
            </a:r>
          </a:p>
        </p:txBody>
      </p:sp>
    </p:spTree>
  </p:cSld>
  <p:clrMapOvr>
    <a:masterClrMapping/>
  </p:clrMapOvr>
  <p:extLst>
    <p:ext uri="{DCECCB84-F9BA-43D5-87BE-67443E8EF086}">
      <p15:sldGuideLst xmlns:p15="http://schemas.microsoft.com/office/powerpoint/2012/main">
        <p15:guide id="1" orient="horz" pos="3370" userDrawn="1">
          <p15:clr>
            <a:srgbClr val="FBAE40"/>
          </p15:clr>
        </p15:guide>
        <p15:guide id="2" orient="horz" pos="3447" userDrawn="1">
          <p15:clr>
            <a:srgbClr val="FBAE40"/>
          </p15:clr>
        </p15:guide>
        <p15:guide id="3" pos="797" userDrawn="1">
          <p15:clr>
            <a:srgbClr val="FBAE40"/>
          </p15:clr>
        </p15:guide>
      </p15:sldGuideLst>
    </p:ext>
  </p:extLst>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Standard">
    <p:spTree>
      <p:nvGrpSpPr>
        <p:cNvPr id="1" name=""/>
        <p:cNvGrpSpPr/>
        <p:nvPr/>
      </p:nvGrpSpPr>
      <p:grpSpPr>
        <a:xfrm>
          <a:off x="0" y="0"/>
          <a:ext cx="0" cy="0"/>
          <a:chOff x="0" y="0"/>
          <a:chExt cx="0" cy="0"/>
        </a:xfrm>
      </p:grpSpPr>
      <p:sp>
        <p:nvSpPr>
          <p:cNvPr id="11" name="Text Placeholder 6"/>
          <p:cNvSpPr>
            <a:spLocks noGrp="1"/>
          </p:cNvSpPr>
          <p:nvPr>
            <p:ph type="body" sz="quarter" idx="27" hasCustomPrompt="1"/>
          </p:nvPr>
        </p:nvSpPr>
        <p:spPr bwMode="gray">
          <a:xfrm>
            <a:off x="5962300" y="9321156"/>
            <a:ext cx="1353312" cy="230832"/>
          </a:xfrm>
        </p:spPr>
        <p:txBody>
          <a:bodyPr rIns="0" bIns="0" anchor="b" anchorCtr="0"/>
          <a:lstStyle>
            <a:lvl1pPr marL="0" indent="0">
              <a:spcBef>
                <a:spcPts val="0"/>
              </a:spcBef>
              <a:buNone/>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Clr>
                <a:schemeClr val="accent2"/>
              </a:buClr>
              <a:buFont typeface="+mj-lt"/>
              <a:buAutoNum type="arabicPeriod"/>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a:t>Click to add footnote. Numbers appear automatically (no additional space or tab needed). Use a period at the end of each footnote. Stretch the box to the right as needed.</a:t>
            </a:r>
          </a:p>
        </p:txBody>
      </p:sp>
      <p:pic>
        <p:nvPicPr>
          <p:cNvPr id="5" name="Picture 4"/>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59993" y="457675"/>
            <a:ext cx="1690359" cy="468678"/>
          </a:xfrm>
          <a:prstGeom prst="rect">
            <a:avLst/>
          </a:prstGeom>
        </p:spPr>
      </p:pic>
      <p:pic>
        <p:nvPicPr>
          <p:cNvPr id="10" name="Picture 9"/>
          <p:cNvPicPr>
            <a:picLocks noChangeAspect="1"/>
          </p:cNvPicPr>
          <p:nvPr userDrawn="1"/>
        </p:nvPicPr>
        <p:blipFill>
          <a:blip r:embed="rId3">
            <a:extLst>
              <a:ext uri="{28A0092B-C50C-407E-A947-70E740481C1C}">
                <a14:useLocalDpi xmlns:a14="http://schemas.microsoft.com/office/drawing/2010/main" val="0"/>
              </a:ext>
            </a:extLst>
          </a:blip>
          <a:stretch>
            <a:fillRect/>
          </a:stretch>
        </p:blipFill>
        <p:spPr>
          <a:xfrm>
            <a:off x="0" y="1356360"/>
            <a:ext cx="7772400" cy="2377440"/>
          </a:xfrm>
          <a:prstGeom prst="rect">
            <a:avLst/>
          </a:prstGeom>
        </p:spPr>
      </p:pic>
      <p:sp>
        <p:nvSpPr>
          <p:cNvPr id="13" name="object 20"/>
          <p:cNvSpPr/>
          <p:nvPr userDrawn="1"/>
        </p:nvSpPr>
        <p:spPr>
          <a:xfrm>
            <a:off x="742950" y="2029967"/>
            <a:ext cx="6286500" cy="1710760"/>
          </a:xfrm>
          <a:custGeom>
            <a:avLst/>
            <a:gdLst/>
            <a:ahLst/>
            <a:cxnLst/>
            <a:rect l="l" t="t" r="r" b="b"/>
            <a:pathLst>
              <a:path w="6286500" h="4078604">
                <a:moveTo>
                  <a:pt x="0" y="4078224"/>
                </a:moveTo>
                <a:lnTo>
                  <a:pt x="6286500" y="4078224"/>
                </a:lnTo>
                <a:lnTo>
                  <a:pt x="6286500" y="0"/>
                </a:lnTo>
                <a:lnTo>
                  <a:pt x="0" y="0"/>
                </a:lnTo>
                <a:lnTo>
                  <a:pt x="0" y="4078224"/>
                </a:lnTo>
                <a:close/>
              </a:path>
            </a:pathLst>
          </a:custGeom>
          <a:solidFill>
            <a:srgbClr val="FFFFFF"/>
          </a:solidFill>
        </p:spPr>
        <p:txBody>
          <a:bodyPr wrap="square" lIns="0" tIns="0" rIns="0" bIns="0" rtlCol="0"/>
          <a:lstStyle/>
          <a:p>
            <a:pPr marL="118872" indent="-118872"/>
            <a:endParaRPr dirty="0"/>
          </a:p>
        </p:txBody>
      </p:sp>
      <p:cxnSp>
        <p:nvCxnSpPr>
          <p:cNvPr id="4" name="Straight Connector 3"/>
          <p:cNvCxnSpPr/>
          <p:nvPr userDrawn="1"/>
        </p:nvCxnSpPr>
        <p:spPr bwMode="gray">
          <a:xfrm>
            <a:off x="742950" y="2029967"/>
            <a:ext cx="6286500" cy="0"/>
          </a:xfrm>
          <a:prstGeom prst="line">
            <a:avLst/>
          </a:prstGeom>
          <a:ln w="57150">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647261096"/>
      </p:ext>
    </p:extLst>
  </p:cSld>
  <p:clrMapOvr>
    <a:masterClrMapping/>
  </p:clrMapOvr>
  <p:extLst>
    <p:ext uri="{DCECCB84-F9BA-43D5-87BE-67443E8EF086}">
      <p15:sldGuideLst xmlns:p15="http://schemas.microsoft.com/office/powerpoint/2012/main">
        <p15:guide id="1" orient="horz" pos="957">
          <p15:clr>
            <a:srgbClr val="FBAE40"/>
          </p15:clr>
        </p15:guide>
        <p15:guide id="2" orient="horz" pos="1456">
          <p15:clr>
            <a:srgbClr val="FBAE40"/>
          </p15:clr>
        </p15:guide>
        <p15:guide id="3" orient="horz" pos="1432">
          <p15:clr>
            <a:srgbClr val="FBAE40"/>
          </p15:clr>
        </p15:guide>
      </p15:sldGuideLst>
    </p:ext>
  </p:extLst>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Standard: without Logo">
    <p:spTree>
      <p:nvGrpSpPr>
        <p:cNvPr id="1" name=""/>
        <p:cNvGrpSpPr/>
        <p:nvPr/>
      </p:nvGrpSpPr>
      <p:grpSpPr>
        <a:xfrm>
          <a:off x="0" y="0"/>
          <a:ext cx="0" cy="0"/>
          <a:chOff x="0" y="0"/>
          <a:chExt cx="0" cy="0"/>
        </a:xfrm>
      </p:grpSpPr>
      <p:sp>
        <p:nvSpPr>
          <p:cNvPr id="11" name="Text Placeholder 6"/>
          <p:cNvSpPr>
            <a:spLocks noGrp="1"/>
          </p:cNvSpPr>
          <p:nvPr>
            <p:ph type="body" sz="quarter" idx="27" hasCustomPrompt="1"/>
          </p:nvPr>
        </p:nvSpPr>
        <p:spPr bwMode="gray">
          <a:xfrm>
            <a:off x="5961888" y="9321156"/>
            <a:ext cx="1353312" cy="230832"/>
          </a:xfrm>
        </p:spPr>
        <p:txBody>
          <a:bodyPr rIns="0" bIns="0" anchor="b" anchorCtr="0"/>
          <a:lstStyle>
            <a:lvl1pPr marL="0" indent="0">
              <a:spcBef>
                <a:spcPts val="0"/>
              </a:spcBef>
              <a:buNone/>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9398100"/>
            <a:ext cx="2615184" cy="153888"/>
          </a:xfrm>
        </p:spPr>
        <p:txBody>
          <a:bodyPr lIns="0" rIns="0" bIns="0" anchor="b" anchorCtr="0"/>
          <a:lstStyle>
            <a:lvl1pPr marL="91440" indent="-91440">
              <a:spcBef>
                <a:spcPts val="100"/>
              </a:spcBef>
              <a:buClr>
                <a:schemeClr val="accent2"/>
              </a:buClr>
              <a:buFont typeface="+mj-lt"/>
              <a:buAutoNum type="arabicPeriod"/>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a:t>Click to add footnote. Numbers appear automatically (no additional space or tab needed). Use a period at the end of each footnote. Stretch the box to the right as needed.</a:t>
            </a:r>
          </a:p>
        </p:txBody>
      </p:sp>
      <p:grpSp>
        <p:nvGrpSpPr>
          <p:cNvPr id="126" name="Group 125"/>
          <p:cNvGrpSpPr/>
          <p:nvPr userDrawn="1"/>
        </p:nvGrpSpPr>
        <p:grpSpPr bwMode="gray">
          <a:xfrm>
            <a:off x="290010" y="681217"/>
            <a:ext cx="7200622" cy="157162"/>
            <a:chOff x="330267" y="607219"/>
            <a:chExt cx="7200622" cy="157162"/>
          </a:xfrm>
        </p:grpSpPr>
        <p:cxnSp>
          <p:nvCxnSpPr>
            <p:cNvPr id="127" name="Straight Connector 126"/>
            <p:cNvCxnSpPr/>
            <p:nvPr userDrawn="1"/>
          </p:nvCxnSpPr>
          <p:spPr bwMode="gray">
            <a:xfrm>
              <a:off x="150552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userDrawn="1"/>
          </p:nvCxnSpPr>
          <p:spPr bwMode="gray">
            <a:xfrm>
              <a:off x="144660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userDrawn="1"/>
          </p:nvCxnSpPr>
          <p:spPr bwMode="gray">
            <a:xfrm>
              <a:off x="138768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userDrawn="1"/>
          </p:nvCxnSpPr>
          <p:spPr bwMode="gray">
            <a:xfrm>
              <a:off x="13287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userDrawn="1"/>
          </p:nvCxnSpPr>
          <p:spPr bwMode="gray">
            <a:xfrm>
              <a:off x="126984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userDrawn="1"/>
          </p:nvCxnSpPr>
          <p:spPr bwMode="gray">
            <a:xfrm>
              <a:off x="121093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userDrawn="1"/>
          </p:nvCxnSpPr>
          <p:spPr bwMode="gray">
            <a:xfrm>
              <a:off x="115201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userDrawn="1"/>
          </p:nvCxnSpPr>
          <p:spPr bwMode="gray">
            <a:xfrm>
              <a:off x="109309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57" name="Straight Connector 256"/>
            <p:cNvCxnSpPr/>
            <p:nvPr userDrawn="1"/>
          </p:nvCxnSpPr>
          <p:spPr bwMode="gray">
            <a:xfrm>
              <a:off x="103417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58" name="Straight Connector 257"/>
            <p:cNvCxnSpPr/>
            <p:nvPr userDrawn="1"/>
          </p:nvCxnSpPr>
          <p:spPr bwMode="gray">
            <a:xfrm>
              <a:off x="97525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59" name="Straight Connector 258"/>
            <p:cNvCxnSpPr/>
            <p:nvPr userDrawn="1"/>
          </p:nvCxnSpPr>
          <p:spPr bwMode="gray">
            <a:xfrm>
              <a:off x="91634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0" name="Straight Connector 259"/>
            <p:cNvCxnSpPr/>
            <p:nvPr userDrawn="1"/>
          </p:nvCxnSpPr>
          <p:spPr bwMode="gray">
            <a:xfrm>
              <a:off x="85742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1" name="Straight Connector 260"/>
            <p:cNvCxnSpPr/>
            <p:nvPr userDrawn="1"/>
          </p:nvCxnSpPr>
          <p:spPr bwMode="gray">
            <a:xfrm>
              <a:off x="79850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2" name="Straight Connector 261"/>
            <p:cNvCxnSpPr/>
            <p:nvPr userDrawn="1"/>
          </p:nvCxnSpPr>
          <p:spPr bwMode="gray">
            <a:xfrm>
              <a:off x="73958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3" name="Straight Connector 262"/>
            <p:cNvCxnSpPr/>
            <p:nvPr userDrawn="1"/>
          </p:nvCxnSpPr>
          <p:spPr bwMode="gray">
            <a:xfrm>
              <a:off x="68066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4" name="Straight Connector 263"/>
            <p:cNvCxnSpPr/>
            <p:nvPr userDrawn="1"/>
          </p:nvCxnSpPr>
          <p:spPr bwMode="gray">
            <a:xfrm>
              <a:off x="62175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5" name="Straight Connector 264"/>
            <p:cNvCxnSpPr/>
            <p:nvPr userDrawn="1"/>
          </p:nvCxnSpPr>
          <p:spPr bwMode="gray">
            <a:xfrm>
              <a:off x="56283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6" name="Straight Connector 265"/>
            <p:cNvCxnSpPr/>
            <p:nvPr userDrawn="1"/>
          </p:nvCxnSpPr>
          <p:spPr bwMode="gray">
            <a:xfrm>
              <a:off x="50391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7" name="Straight Connector 266"/>
            <p:cNvCxnSpPr/>
            <p:nvPr userDrawn="1"/>
          </p:nvCxnSpPr>
          <p:spPr bwMode="gray">
            <a:xfrm>
              <a:off x="44499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8" name="Straight Connector 267"/>
            <p:cNvCxnSpPr/>
            <p:nvPr userDrawn="1"/>
          </p:nvCxnSpPr>
          <p:spPr bwMode="gray">
            <a:xfrm>
              <a:off x="38607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69" name="Straight Connector 268"/>
            <p:cNvCxnSpPr/>
            <p:nvPr userDrawn="1"/>
          </p:nvCxnSpPr>
          <p:spPr bwMode="gray">
            <a:xfrm>
              <a:off x="268388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70" name="Straight Connector 269"/>
            <p:cNvCxnSpPr/>
            <p:nvPr userDrawn="1"/>
          </p:nvCxnSpPr>
          <p:spPr bwMode="gray">
            <a:xfrm>
              <a:off x="262496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71" name="Straight Connector 270"/>
            <p:cNvCxnSpPr/>
            <p:nvPr userDrawn="1"/>
          </p:nvCxnSpPr>
          <p:spPr bwMode="gray">
            <a:xfrm>
              <a:off x="256604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72" name="Straight Connector 271"/>
            <p:cNvCxnSpPr/>
            <p:nvPr userDrawn="1"/>
          </p:nvCxnSpPr>
          <p:spPr bwMode="gray">
            <a:xfrm>
              <a:off x="250712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73" name="Straight Connector 272"/>
            <p:cNvCxnSpPr/>
            <p:nvPr userDrawn="1"/>
          </p:nvCxnSpPr>
          <p:spPr bwMode="gray">
            <a:xfrm>
              <a:off x="244820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74" name="Straight Connector 273"/>
            <p:cNvCxnSpPr/>
            <p:nvPr userDrawn="1"/>
          </p:nvCxnSpPr>
          <p:spPr bwMode="gray">
            <a:xfrm>
              <a:off x="238929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75" name="Straight Connector 274"/>
            <p:cNvCxnSpPr/>
            <p:nvPr userDrawn="1"/>
          </p:nvCxnSpPr>
          <p:spPr bwMode="gray">
            <a:xfrm>
              <a:off x="233037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76" name="Straight Connector 275"/>
            <p:cNvCxnSpPr/>
            <p:nvPr userDrawn="1"/>
          </p:nvCxnSpPr>
          <p:spPr bwMode="gray">
            <a:xfrm>
              <a:off x="227145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77" name="Straight Connector 276"/>
            <p:cNvCxnSpPr/>
            <p:nvPr userDrawn="1"/>
          </p:nvCxnSpPr>
          <p:spPr bwMode="gray">
            <a:xfrm>
              <a:off x="221253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78" name="Straight Connector 277"/>
            <p:cNvCxnSpPr/>
            <p:nvPr userDrawn="1"/>
          </p:nvCxnSpPr>
          <p:spPr bwMode="gray">
            <a:xfrm>
              <a:off x="215361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79" name="Straight Connector 278"/>
            <p:cNvCxnSpPr/>
            <p:nvPr userDrawn="1"/>
          </p:nvCxnSpPr>
          <p:spPr bwMode="gray">
            <a:xfrm>
              <a:off x="209470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80" name="Straight Connector 279"/>
            <p:cNvCxnSpPr/>
            <p:nvPr userDrawn="1"/>
          </p:nvCxnSpPr>
          <p:spPr bwMode="gray">
            <a:xfrm>
              <a:off x="203578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81" name="Straight Connector 280"/>
            <p:cNvCxnSpPr/>
            <p:nvPr userDrawn="1"/>
          </p:nvCxnSpPr>
          <p:spPr bwMode="gray">
            <a:xfrm>
              <a:off x="197686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82" name="Straight Connector 281"/>
            <p:cNvCxnSpPr/>
            <p:nvPr userDrawn="1"/>
          </p:nvCxnSpPr>
          <p:spPr bwMode="gray">
            <a:xfrm>
              <a:off x="191794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83" name="Straight Connector 282"/>
            <p:cNvCxnSpPr/>
            <p:nvPr userDrawn="1"/>
          </p:nvCxnSpPr>
          <p:spPr bwMode="gray">
            <a:xfrm>
              <a:off x="185902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84" name="Straight Connector 283"/>
            <p:cNvCxnSpPr/>
            <p:nvPr userDrawn="1"/>
          </p:nvCxnSpPr>
          <p:spPr bwMode="gray">
            <a:xfrm>
              <a:off x="180011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85" name="Straight Connector 284"/>
            <p:cNvCxnSpPr/>
            <p:nvPr userDrawn="1"/>
          </p:nvCxnSpPr>
          <p:spPr bwMode="gray">
            <a:xfrm>
              <a:off x="174119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86" name="Straight Connector 285"/>
            <p:cNvCxnSpPr/>
            <p:nvPr userDrawn="1"/>
          </p:nvCxnSpPr>
          <p:spPr bwMode="gray">
            <a:xfrm>
              <a:off x="168227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87" name="Straight Connector 286"/>
            <p:cNvCxnSpPr/>
            <p:nvPr userDrawn="1"/>
          </p:nvCxnSpPr>
          <p:spPr bwMode="gray">
            <a:xfrm>
              <a:off x="162335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88" name="Straight Connector 287"/>
            <p:cNvCxnSpPr/>
            <p:nvPr userDrawn="1"/>
          </p:nvCxnSpPr>
          <p:spPr bwMode="gray">
            <a:xfrm>
              <a:off x="156443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89" name="Straight Connector 288"/>
            <p:cNvCxnSpPr/>
            <p:nvPr userDrawn="1"/>
          </p:nvCxnSpPr>
          <p:spPr bwMode="gray">
            <a:xfrm>
              <a:off x="386224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0" name="Straight Connector 289"/>
            <p:cNvCxnSpPr/>
            <p:nvPr userDrawn="1"/>
          </p:nvCxnSpPr>
          <p:spPr bwMode="gray">
            <a:xfrm>
              <a:off x="380332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1" name="Straight Connector 290"/>
            <p:cNvCxnSpPr/>
            <p:nvPr userDrawn="1"/>
          </p:nvCxnSpPr>
          <p:spPr bwMode="gray">
            <a:xfrm>
              <a:off x="374440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2" name="Straight Connector 291"/>
            <p:cNvCxnSpPr/>
            <p:nvPr userDrawn="1"/>
          </p:nvCxnSpPr>
          <p:spPr bwMode="gray">
            <a:xfrm>
              <a:off x="368548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3" name="Straight Connector 292"/>
            <p:cNvCxnSpPr/>
            <p:nvPr userDrawn="1"/>
          </p:nvCxnSpPr>
          <p:spPr bwMode="gray">
            <a:xfrm>
              <a:off x="362656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4" name="Straight Connector 293"/>
            <p:cNvCxnSpPr/>
            <p:nvPr userDrawn="1"/>
          </p:nvCxnSpPr>
          <p:spPr bwMode="gray">
            <a:xfrm>
              <a:off x="356765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5" name="Straight Connector 294"/>
            <p:cNvCxnSpPr/>
            <p:nvPr userDrawn="1"/>
          </p:nvCxnSpPr>
          <p:spPr bwMode="gray">
            <a:xfrm>
              <a:off x="350873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6" name="Straight Connector 295"/>
            <p:cNvCxnSpPr/>
            <p:nvPr userDrawn="1"/>
          </p:nvCxnSpPr>
          <p:spPr bwMode="gray">
            <a:xfrm>
              <a:off x="344981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7" name="Straight Connector 296"/>
            <p:cNvCxnSpPr/>
            <p:nvPr userDrawn="1"/>
          </p:nvCxnSpPr>
          <p:spPr bwMode="gray">
            <a:xfrm>
              <a:off x="339089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8" name="Straight Connector 297"/>
            <p:cNvCxnSpPr/>
            <p:nvPr userDrawn="1"/>
          </p:nvCxnSpPr>
          <p:spPr bwMode="gray">
            <a:xfrm>
              <a:off x="333197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9" name="Straight Connector 298"/>
            <p:cNvCxnSpPr/>
            <p:nvPr userDrawn="1"/>
          </p:nvCxnSpPr>
          <p:spPr bwMode="gray">
            <a:xfrm>
              <a:off x="327306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00" name="Straight Connector 299"/>
            <p:cNvCxnSpPr/>
            <p:nvPr userDrawn="1"/>
          </p:nvCxnSpPr>
          <p:spPr bwMode="gray">
            <a:xfrm>
              <a:off x="321414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01" name="Straight Connector 300"/>
            <p:cNvCxnSpPr/>
            <p:nvPr userDrawn="1"/>
          </p:nvCxnSpPr>
          <p:spPr bwMode="gray">
            <a:xfrm>
              <a:off x="315522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02" name="Straight Connector 301"/>
            <p:cNvCxnSpPr/>
            <p:nvPr userDrawn="1"/>
          </p:nvCxnSpPr>
          <p:spPr bwMode="gray">
            <a:xfrm>
              <a:off x="309630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03" name="Straight Connector 302"/>
            <p:cNvCxnSpPr/>
            <p:nvPr userDrawn="1"/>
          </p:nvCxnSpPr>
          <p:spPr bwMode="gray">
            <a:xfrm>
              <a:off x="303738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04" name="Straight Connector 303"/>
            <p:cNvCxnSpPr/>
            <p:nvPr userDrawn="1"/>
          </p:nvCxnSpPr>
          <p:spPr bwMode="gray">
            <a:xfrm>
              <a:off x="297847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05" name="Straight Connector 304"/>
            <p:cNvCxnSpPr/>
            <p:nvPr userDrawn="1"/>
          </p:nvCxnSpPr>
          <p:spPr bwMode="gray">
            <a:xfrm>
              <a:off x="291955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06" name="Straight Connector 305"/>
            <p:cNvCxnSpPr/>
            <p:nvPr userDrawn="1"/>
          </p:nvCxnSpPr>
          <p:spPr bwMode="gray">
            <a:xfrm>
              <a:off x="286063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07" name="Straight Connector 306"/>
            <p:cNvCxnSpPr/>
            <p:nvPr userDrawn="1"/>
          </p:nvCxnSpPr>
          <p:spPr bwMode="gray">
            <a:xfrm>
              <a:off x="280171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08" name="Straight Connector 307"/>
            <p:cNvCxnSpPr/>
            <p:nvPr userDrawn="1"/>
          </p:nvCxnSpPr>
          <p:spPr bwMode="gray">
            <a:xfrm>
              <a:off x="274279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09" name="Straight Connector 308"/>
            <p:cNvCxnSpPr/>
            <p:nvPr userDrawn="1"/>
          </p:nvCxnSpPr>
          <p:spPr bwMode="gray">
            <a:xfrm>
              <a:off x="504060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0" name="Straight Connector 309"/>
            <p:cNvCxnSpPr/>
            <p:nvPr userDrawn="1"/>
          </p:nvCxnSpPr>
          <p:spPr bwMode="gray">
            <a:xfrm>
              <a:off x="498168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1" name="Straight Connector 310"/>
            <p:cNvCxnSpPr/>
            <p:nvPr userDrawn="1"/>
          </p:nvCxnSpPr>
          <p:spPr bwMode="gray">
            <a:xfrm>
              <a:off x="492276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2" name="Straight Connector 311"/>
            <p:cNvCxnSpPr/>
            <p:nvPr userDrawn="1"/>
          </p:nvCxnSpPr>
          <p:spPr bwMode="gray">
            <a:xfrm>
              <a:off x="486384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3" name="Straight Connector 312"/>
            <p:cNvCxnSpPr/>
            <p:nvPr userDrawn="1"/>
          </p:nvCxnSpPr>
          <p:spPr bwMode="gray">
            <a:xfrm>
              <a:off x="480492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4" name="Straight Connector 313"/>
            <p:cNvCxnSpPr/>
            <p:nvPr userDrawn="1"/>
          </p:nvCxnSpPr>
          <p:spPr bwMode="gray">
            <a:xfrm>
              <a:off x="474601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5" name="Straight Connector 314"/>
            <p:cNvCxnSpPr/>
            <p:nvPr userDrawn="1"/>
          </p:nvCxnSpPr>
          <p:spPr bwMode="gray">
            <a:xfrm>
              <a:off x="468709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6" name="Straight Connector 315"/>
            <p:cNvCxnSpPr/>
            <p:nvPr userDrawn="1"/>
          </p:nvCxnSpPr>
          <p:spPr bwMode="gray">
            <a:xfrm>
              <a:off x="462817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7" name="Straight Connector 316"/>
            <p:cNvCxnSpPr/>
            <p:nvPr userDrawn="1"/>
          </p:nvCxnSpPr>
          <p:spPr bwMode="gray">
            <a:xfrm>
              <a:off x="456925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8" name="Straight Connector 317"/>
            <p:cNvCxnSpPr/>
            <p:nvPr userDrawn="1"/>
          </p:nvCxnSpPr>
          <p:spPr bwMode="gray">
            <a:xfrm>
              <a:off x="451033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9" name="Straight Connector 318"/>
            <p:cNvCxnSpPr/>
            <p:nvPr userDrawn="1"/>
          </p:nvCxnSpPr>
          <p:spPr bwMode="gray">
            <a:xfrm>
              <a:off x="445142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0" name="Straight Connector 319"/>
            <p:cNvCxnSpPr/>
            <p:nvPr userDrawn="1"/>
          </p:nvCxnSpPr>
          <p:spPr bwMode="gray">
            <a:xfrm>
              <a:off x="439250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1" name="Straight Connector 320"/>
            <p:cNvCxnSpPr/>
            <p:nvPr userDrawn="1"/>
          </p:nvCxnSpPr>
          <p:spPr bwMode="gray">
            <a:xfrm>
              <a:off x="433358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2" name="Straight Connector 321"/>
            <p:cNvCxnSpPr/>
            <p:nvPr userDrawn="1"/>
          </p:nvCxnSpPr>
          <p:spPr bwMode="gray">
            <a:xfrm>
              <a:off x="42746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3" name="Straight Connector 322"/>
            <p:cNvCxnSpPr/>
            <p:nvPr userDrawn="1"/>
          </p:nvCxnSpPr>
          <p:spPr bwMode="gray">
            <a:xfrm>
              <a:off x="421574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4" name="Straight Connector 323"/>
            <p:cNvCxnSpPr/>
            <p:nvPr userDrawn="1"/>
          </p:nvCxnSpPr>
          <p:spPr bwMode="gray">
            <a:xfrm>
              <a:off x="415683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5" name="Straight Connector 324"/>
            <p:cNvCxnSpPr/>
            <p:nvPr userDrawn="1"/>
          </p:nvCxnSpPr>
          <p:spPr bwMode="gray">
            <a:xfrm>
              <a:off x="409791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6" name="Straight Connector 325"/>
            <p:cNvCxnSpPr/>
            <p:nvPr userDrawn="1"/>
          </p:nvCxnSpPr>
          <p:spPr bwMode="gray">
            <a:xfrm>
              <a:off x="403899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7" name="Straight Connector 326"/>
            <p:cNvCxnSpPr/>
            <p:nvPr userDrawn="1"/>
          </p:nvCxnSpPr>
          <p:spPr bwMode="gray">
            <a:xfrm>
              <a:off x="398007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8" name="Straight Connector 327"/>
            <p:cNvCxnSpPr/>
            <p:nvPr userDrawn="1"/>
          </p:nvCxnSpPr>
          <p:spPr bwMode="gray">
            <a:xfrm>
              <a:off x="392115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9" name="Straight Connector 328"/>
            <p:cNvCxnSpPr/>
            <p:nvPr userDrawn="1"/>
          </p:nvCxnSpPr>
          <p:spPr bwMode="gray">
            <a:xfrm>
              <a:off x="621896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0" name="Straight Connector 329"/>
            <p:cNvCxnSpPr/>
            <p:nvPr userDrawn="1"/>
          </p:nvCxnSpPr>
          <p:spPr bwMode="gray">
            <a:xfrm>
              <a:off x="616004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1" name="Straight Connector 330"/>
            <p:cNvCxnSpPr/>
            <p:nvPr userDrawn="1"/>
          </p:nvCxnSpPr>
          <p:spPr bwMode="gray">
            <a:xfrm>
              <a:off x="610112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2" name="Straight Connector 331"/>
            <p:cNvCxnSpPr/>
            <p:nvPr userDrawn="1"/>
          </p:nvCxnSpPr>
          <p:spPr bwMode="gray">
            <a:xfrm>
              <a:off x="604220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3" name="Straight Connector 332"/>
            <p:cNvCxnSpPr/>
            <p:nvPr userDrawn="1"/>
          </p:nvCxnSpPr>
          <p:spPr bwMode="gray">
            <a:xfrm>
              <a:off x="598328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4" name="Straight Connector 333"/>
            <p:cNvCxnSpPr/>
            <p:nvPr userDrawn="1"/>
          </p:nvCxnSpPr>
          <p:spPr bwMode="gray">
            <a:xfrm>
              <a:off x="592437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5" name="Straight Connector 334"/>
            <p:cNvCxnSpPr/>
            <p:nvPr userDrawn="1"/>
          </p:nvCxnSpPr>
          <p:spPr bwMode="gray">
            <a:xfrm>
              <a:off x="586545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6" name="Straight Connector 335"/>
            <p:cNvCxnSpPr/>
            <p:nvPr userDrawn="1"/>
          </p:nvCxnSpPr>
          <p:spPr bwMode="gray">
            <a:xfrm>
              <a:off x="580653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7" name="Straight Connector 336"/>
            <p:cNvCxnSpPr/>
            <p:nvPr userDrawn="1"/>
          </p:nvCxnSpPr>
          <p:spPr bwMode="gray">
            <a:xfrm>
              <a:off x="574761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8" name="Straight Connector 337"/>
            <p:cNvCxnSpPr/>
            <p:nvPr userDrawn="1"/>
          </p:nvCxnSpPr>
          <p:spPr bwMode="gray">
            <a:xfrm>
              <a:off x="568869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9" name="Straight Connector 338"/>
            <p:cNvCxnSpPr/>
            <p:nvPr userDrawn="1"/>
          </p:nvCxnSpPr>
          <p:spPr bwMode="gray">
            <a:xfrm>
              <a:off x="562978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0" name="Straight Connector 339"/>
            <p:cNvCxnSpPr/>
            <p:nvPr userDrawn="1"/>
          </p:nvCxnSpPr>
          <p:spPr bwMode="gray">
            <a:xfrm>
              <a:off x="557086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1" name="Straight Connector 340"/>
            <p:cNvCxnSpPr/>
            <p:nvPr userDrawn="1"/>
          </p:nvCxnSpPr>
          <p:spPr bwMode="gray">
            <a:xfrm>
              <a:off x="551194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2" name="Straight Connector 341"/>
            <p:cNvCxnSpPr/>
            <p:nvPr userDrawn="1"/>
          </p:nvCxnSpPr>
          <p:spPr bwMode="gray">
            <a:xfrm>
              <a:off x="545302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3" name="Straight Connector 342"/>
            <p:cNvCxnSpPr/>
            <p:nvPr userDrawn="1"/>
          </p:nvCxnSpPr>
          <p:spPr bwMode="gray">
            <a:xfrm>
              <a:off x="539410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4" name="Straight Connector 343"/>
            <p:cNvCxnSpPr/>
            <p:nvPr userDrawn="1"/>
          </p:nvCxnSpPr>
          <p:spPr bwMode="gray">
            <a:xfrm>
              <a:off x="533519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5" name="Straight Connector 344"/>
            <p:cNvCxnSpPr/>
            <p:nvPr userDrawn="1"/>
          </p:nvCxnSpPr>
          <p:spPr bwMode="gray">
            <a:xfrm>
              <a:off x="527627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6" name="Straight Connector 345"/>
            <p:cNvCxnSpPr/>
            <p:nvPr userDrawn="1"/>
          </p:nvCxnSpPr>
          <p:spPr bwMode="gray">
            <a:xfrm>
              <a:off x="521735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7" name="Straight Connector 346"/>
            <p:cNvCxnSpPr/>
            <p:nvPr userDrawn="1"/>
          </p:nvCxnSpPr>
          <p:spPr bwMode="gray">
            <a:xfrm>
              <a:off x="515843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8" name="Straight Connector 347"/>
            <p:cNvCxnSpPr/>
            <p:nvPr userDrawn="1"/>
          </p:nvCxnSpPr>
          <p:spPr bwMode="gray">
            <a:xfrm>
              <a:off x="509951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9" name="Straight Connector 348"/>
            <p:cNvCxnSpPr/>
            <p:nvPr userDrawn="1"/>
          </p:nvCxnSpPr>
          <p:spPr bwMode="gray">
            <a:xfrm>
              <a:off x="733840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0" name="Straight Connector 349"/>
            <p:cNvCxnSpPr/>
            <p:nvPr userDrawn="1"/>
          </p:nvCxnSpPr>
          <p:spPr bwMode="gray">
            <a:xfrm>
              <a:off x="727948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1" name="Straight Connector 350"/>
            <p:cNvCxnSpPr/>
            <p:nvPr userDrawn="1"/>
          </p:nvCxnSpPr>
          <p:spPr bwMode="gray">
            <a:xfrm>
              <a:off x="72205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2" name="Straight Connector 351"/>
            <p:cNvCxnSpPr/>
            <p:nvPr userDrawn="1"/>
          </p:nvCxnSpPr>
          <p:spPr bwMode="gray">
            <a:xfrm>
              <a:off x="716164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3" name="Straight Connector 352"/>
            <p:cNvCxnSpPr/>
            <p:nvPr userDrawn="1"/>
          </p:nvCxnSpPr>
          <p:spPr bwMode="gray">
            <a:xfrm>
              <a:off x="710273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4" name="Straight Connector 353"/>
            <p:cNvCxnSpPr/>
            <p:nvPr userDrawn="1"/>
          </p:nvCxnSpPr>
          <p:spPr bwMode="gray">
            <a:xfrm>
              <a:off x="704381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5" name="Straight Connector 354"/>
            <p:cNvCxnSpPr/>
            <p:nvPr userDrawn="1"/>
          </p:nvCxnSpPr>
          <p:spPr bwMode="gray">
            <a:xfrm>
              <a:off x="698489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6" name="Straight Connector 355"/>
            <p:cNvCxnSpPr/>
            <p:nvPr userDrawn="1"/>
          </p:nvCxnSpPr>
          <p:spPr bwMode="gray">
            <a:xfrm>
              <a:off x="692597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7" name="Straight Connector 356"/>
            <p:cNvCxnSpPr/>
            <p:nvPr userDrawn="1"/>
          </p:nvCxnSpPr>
          <p:spPr bwMode="gray">
            <a:xfrm>
              <a:off x="686705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8" name="Straight Connector 357"/>
            <p:cNvCxnSpPr/>
            <p:nvPr userDrawn="1"/>
          </p:nvCxnSpPr>
          <p:spPr bwMode="gray">
            <a:xfrm>
              <a:off x="680814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9" name="Straight Connector 358"/>
            <p:cNvCxnSpPr/>
            <p:nvPr userDrawn="1"/>
          </p:nvCxnSpPr>
          <p:spPr bwMode="gray">
            <a:xfrm>
              <a:off x="674922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60" name="Straight Connector 359"/>
            <p:cNvCxnSpPr/>
            <p:nvPr userDrawn="1"/>
          </p:nvCxnSpPr>
          <p:spPr bwMode="gray">
            <a:xfrm>
              <a:off x="669030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61" name="Straight Connector 360"/>
            <p:cNvCxnSpPr/>
            <p:nvPr userDrawn="1"/>
          </p:nvCxnSpPr>
          <p:spPr bwMode="gray">
            <a:xfrm>
              <a:off x="663138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62" name="Straight Connector 361"/>
            <p:cNvCxnSpPr/>
            <p:nvPr userDrawn="1"/>
          </p:nvCxnSpPr>
          <p:spPr bwMode="gray">
            <a:xfrm>
              <a:off x="657246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63" name="Straight Connector 362"/>
            <p:cNvCxnSpPr/>
            <p:nvPr userDrawn="1"/>
          </p:nvCxnSpPr>
          <p:spPr bwMode="gray">
            <a:xfrm>
              <a:off x="651355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64" name="Straight Connector 363"/>
            <p:cNvCxnSpPr/>
            <p:nvPr userDrawn="1"/>
          </p:nvCxnSpPr>
          <p:spPr bwMode="gray">
            <a:xfrm>
              <a:off x="645463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65" name="Straight Connector 364"/>
            <p:cNvCxnSpPr/>
            <p:nvPr userDrawn="1"/>
          </p:nvCxnSpPr>
          <p:spPr bwMode="gray">
            <a:xfrm>
              <a:off x="639571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66" name="Straight Connector 365"/>
            <p:cNvCxnSpPr/>
            <p:nvPr userDrawn="1"/>
          </p:nvCxnSpPr>
          <p:spPr bwMode="gray">
            <a:xfrm>
              <a:off x="633679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67" name="Straight Connector 366"/>
            <p:cNvCxnSpPr/>
            <p:nvPr userDrawn="1"/>
          </p:nvCxnSpPr>
          <p:spPr bwMode="gray">
            <a:xfrm>
              <a:off x="627787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68" name="Straight Connector 367"/>
            <p:cNvCxnSpPr/>
            <p:nvPr userDrawn="1"/>
          </p:nvCxnSpPr>
          <p:spPr bwMode="gray">
            <a:xfrm>
              <a:off x="3302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
        <p:nvSpPr>
          <p:cNvPr id="369" name="Freeform 368"/>
          <p:cNvSpPr/>
          <p:nvPr userDrawn="1"/>
        </p:nvSpPr>
        <p:spPr bwMode="gray">
          <a:xfrm flipV="1">
            <a:off x="243534" y="638188"/>
            <a:ext cx="7287630" cy="232374"/>
          </a:xfrm>
          <a:custGeom>
            <a:avLst/>
            <a:gdLst>
              <a:gd name="connsiteX0" fmla="*/ 215364 w 7287630"/>
              <a:gd name="connsiteY0" fmla="*/ 170781 h 232374"/>
              <a:gd name="connsiteX1" fmla="*/ 215364 w 7287630"/>
              <a:gd name="connsiteY1" fmla="*/ 41708 h 232374"/>
              <a:gd name="connsiteX2" fmla="*/ 7073365 w 7287630"/>
              <a:gd name="connsiteY2" fmla="*/ 41708 h 232374"/>
              <a:gd name="connsiteX3" fmla="*/ 7073365 w 7287630"/>
              <a:gd name="connsiteY3" fmla="*/ 170781 h 232374"/>
              <a:gd name="connsiteX4" fmla="*/ 0 w 7287630"/>
              <a:gd name="connsiteY4" fmla="*/ 232374 h 232374"/>
              <a:gd name="connsiteX5" fmla="*/ 7287630 w 7287630"/>
              <a:gd name="connsiteY5" fmla="*/ 232374 h 232374"/>
              <a:gd name="connsiteX6" fmla="*/ 7287630 w 7287630"/>
              <a:gd name="connsiteY6" fmla="*/ 0 h 232374"/>
              <a:gd name="connsiteX7" fmla="*/ 0 w 7287630"/>
              <a:gd name="connsiteY7" fmla="*/ 0 h 232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87630" h="232374">
                <a:moveTo>
                  <a:pt x="215364" y="170781"/>
                </a:moveTo>
                <a:lnTo>
                  <a:pt x="215364" y="41708"/>
                </a:lnTo>
                <a:lnTo>
                  <a:pt x="7073365" y="41708"/>
                </a:lnTo>
                <a:lnTo>
                  <a:pt x="7073365" y="170781"/>
                </a:lnTo>
                <a:close/>
                <a:moveTo>
                  <a:pt x="0" y="232374"/>
                </a:moveTo>
                <a:lnTo>
                  <a:pt x="7287630" y="232374"/>
                </a:lnTo>
                <a:lnTo>
                  <a:pt x="7287630" y="0"/>
                </a:lnTo>
                <a:lnTo>
                  <a:pt x="0" y="0"/>
                </a:lnTo>
                <a:close/>
              </a:path>
            </a:pathLst>
          </a:cu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Tree>
  </p:cSld>
  <p:clrMapOvr>
    <a:masterClrMapping/>
  </p:clrMapOvr>
  <p:extLst>
    <p:ext uri="{DCECCB84-F9BA-43D5-87BE-67443E8EF086}">
      <p15:sldGuideLst xmlns:p15="http://schemas.microsoft.com/office/powerpoint/2012/main"/>
    </p:ext>
  </p:extLst>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Standard with Caveat">
    <p:spTree>
      <p:nvGrpSpPr>
        <p:cNvPr id="1" name=""/>
        <p:cNvGrpSpPr/>
        <p:nvPr/>
      </p:nvGrpSpPr>
      <p:grpSpPr>
        <a:xfrm>
          <a:off x="0" y="0"/>
          <a:ext cx="0" cy="0"/>
          <a:chOff x="0" y="0"/>
          <a:chExt cx="0" cy="0"/>
        </a:xfrm>
      </p:grpSpPr>
      <p:sp>
        <p:nvSpPr>
          <p:cNvPr id="11" name="Text Placeholder 6"/>
          <p:cNvSpPr>
            <a:spLocks noGrp="1"/>
          </p:cNvSpPr>
          <p:nvPr>
            <p:ph type="body" sz="quarter" idx="27" hasCustomPrompt="1"/>
          </p:nvPr>
        </p:nvSpPr>
        <p:spPr bwMode="gray">
          <a:xfrm>
            <a:off x="5961888" y="7679408"/>
            <a:ext cx="1353312" cy="230832"/>
          </a:xfrm>
        </p:spPr>
        <p:txBody>
          <a:bodyPr rIns="0" bIns="0" anchor="b" anchorCtr="0"/>
          <a:lstStyle>
            <a:lvl1pPr marL="0" indent="0">
              <a:spcBef>
                <a:spcPts val="0"/>
              </a:spcBef>
              <a:buNone/>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a:t>Source: Click to add source. Use a single space after “Source:” and a period at the end of the source. Stretch the box to the left as needed.</a:t>
            </a:r>
          </a:p>
        </p:txBody>
      </p:sp>
      <p:sp>
        <p:nvSpPr>
          <p:cNvPr id="12" name="Text Placeholder 6"/>
          <p:cNvSpPr>
            <a:spLocks noGrp="1"/>
          </p:cNvSpPr>
          <p:nvPr>
            <p:ph type="body" sz="quarter" idx="28" hasCustomPrompt="1"/>
          </p:nvPr>
        </p:nvSpPr>
        <p:spPr bwMode="gray">
          <a:xfrm>
            <a:off x="457200" y="7756352"/>
            <a:ext cx="2615184" cy="153888"/>
          </a:xfrm>
        </p:spPr>
        <p:txBody>
          <a:bodyPr lIns="0" rIns="0" bIns="0" anchor="b" anchorCtr="0"/>
          <a:lstStyle>
            <a:lvl1pPr marL="91440" indent="-91440">
              <a:spcBef>
                <a:spcPts val="100"/>
              </a:spcBef>
              <a:buClr>
                <a:schemeClr val="accent2"/>
              </a:buClr>
              <a:buFont typeface="+mj-lt"/>
              <a:buAutoNum type="arabicPeriod"/>
              <a:defRPr sz="500">
                <a:solidFill>
                  <a:schemeClr val="accent2"/>
                </a:solidFill>
              </a:defRPr>
            </a:lvl1pPr>
            <a:lvl2pPr marL="114300" indent="0">
              <a:spcBef>
                <a:spcPts val="0"/>
              </a:spcBef>
              <a:buNone/>
              <a:defRPr sz="500"/>
            </a:lvl2pPr>
            <a:lvl3pPr marL="228600" indent="0">
              <a:spcBef>
                <a:spcPts val="0"/>
              </a:spcBef>
              <a:buNone/>
              <a:defRPr sz="500"/>
            </a:lvl3pPr>
            <a:lvl4pPr marL="342900" indent="0">
              <a:spcBef>
                <a:spcPts val="0"/>
              </a:spcBef>
              <a:buNone/>
              <a:defRPr sz="500"/>
            </a:lvl4pPr>
            <a:lvl5pPr marL="457200" indent="0">
              <a:spcBef>
                <a:spcPts val="0"/>
              </a:spcBef>
              <a:buNone/>
              <a:defRPr sz="500"/>
            </a:lvl5pPr>
          </a:lstStyle>
          <a:p>
            <a:pPr lvl="0"/>
            <a:r>
              <a:rPr lang="en-US" dirty="0"/>
              <a:t>Click to add footnote. Numbers appear automatically (no additional space or tab needed). Use a period at the end of each footnote. Stretch the box to the right as needed.</a:t>
            </a:r>
          </a:p>
        </p:txBody>
      </p:sp>
      <p:sp>
        <p:nvSpPr>
          <p:cNvPr id="13" name="TextBox 12"/>
          <p:cNvSpPr txBox="1"/>
          <p:nvPr userDrawn="1"/>
        </p:nvSpPr>
        <p:spPr bwMode="gray">
          <a:xfrm>
            <a:off x="460375" y="9038342"/>
            <a:ext cx="4299884" cy="477054"/>
          </a:xfrm>
          <a:prstGeom prst="rect">
            <a:avLst/>
          </a:prstGeom>
          <a:noFill/>
        </p:spPr>
        <p:txBody>
          <a:bodyPr wrap="square" lIns="0" tIns="0" rIns="0" bIns="0" rtlCol="0">
            <a:spAutoFit/>
          </a:bodyPr>
          <a:lstStyle/>
          <a:p>
            <a:pPr>
              <a:spcBef>
                <a:spcPts val="0"/>
              </a:spcBef>
            </a:pPr>
            <a:r>
              <a:rPr lang="en-US" sz="800" b="0" dirty="0"/>
              <a:t>655 New York Avenue NW, Washington DC 20001 | </a:t>
            </a:r>
            <a:r>
              <a:rPr lang="en-US" sz="800" b="1" dirty="0"/>
              <a:t>advisory.com</a:t>
            </a:r>
            <a:endParaRPr lang="en-US" sz="600" b="1" dirty="0"/>
          </a:p>
          <a:p>
            <a:pPr>
              <a:spcBef>
                <a:spcPts val="600"/>
              </a:spcBef>
            </a:pPr>
            <a:r>
              <a:rPr lang="en-US" sz="600" dirty="0"/>
              <a:t>This document does not constitute professional legal advice.</a:t>
            </a:r>
            <a:r>
              <a:rPr lang="en-US" sz="600" baseline="0" dirty="0"/>
              <a:t> </a:t>
            </a:r>
            <a:r>
              <a:rPr lang="en-US" sz="600" dirty="0"/>
              <a:t>Advisory Board does not endorse any companies, </a:t>
            </a:r>
            <a:r>
              <a:rPr lang="en-US" sz="600" dirty="0" err="1"/>
              <a:t>organisations</a:t>
            </a:r>
            <a:r>
              <a:rPr lang="en-US" sz="600" dirty="0"/>
              <a:t>,</a:t>
            </a:r>
            <a:r>
              <a:rPr lang="en-US" sz="600" baseline="0" dirty="0"/>
              <a:t> </a:t>
            </a:r>
            <a:r>
              <a:rPr lang="en-US" sz="600" dirty="0"/>
              <a:t>or their products as identified or mentioned herein.</a:t>
            </a:r>
            <a:r>
              <a:rPr lang="en-US" sz="600" baseline="0" dirty="0"/>
              <a:t> </a:t>
            </a:r>
            <a:r>
              <a:rPr lang="en-US" sz="600" dirty="0"/>
              <a:t>Advisory Board strongly recommends consulting legal counsel before</a:t>
            </a:r>
            <a:r>
              <a:rPr lang="en-US" sz="600" baseline="0" dirty="0"/>
              <a:t> </a:t>
            </a:r>
            <a:r>
              <a:rPr lang="en-US" sz="600" dirty="0"/>
              <a:t>implementing any practices contained in this document or making any decisions regarding suppliers and providers.</a:t>
            </a:r>
          </a:p>
        </p:txBody>
      </p:sp>
      <p:pic>
        <p:nvPicPr>
          <p:cNvPr id="14" name="Picture 13"/>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bwMode="gray">
          <a:xfrm>
            <a:off x="460374" y="8564901"/>
            <a:ext cx="1143000" cy="316914"/>
          </a:xfrm>
          <a:prstGeom prst="rect">
            <a:avLst/>
          </a:prstGeom>
        </p:spPr>
      </p:pic>
      <p:sp>
        <p:nvSpPr>
          <p:cNvPr id="2" name="Rectangle 1"/>
          <p:cNvSpPr/>
          <p:nvPr userDrawn="1"/>
        </p:nvSpPr>
        <p:spPr bwMode="gray">
          <a:xfrm>
            <a:off x="3754419" y="9601200"/>
            <a:ext cx="3646842" cy="182880"/>
          </a:xfrm>
          <a:prstGeom prst="rect">
            <a:avLst/>
          </a:pr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grpSp>
        <p:nvGrpSpPr>
          <p:cNvPr id="15" name="Group 14"/>
          <p:cNvGrpSpPr/>
          <p:nvPr userDrawn="1"/>
        </p:nvGrpSpPr>
        <p:grpSpPr>
          <a:xfrm>
            <a:off x="-1269460" y="7725574"/>
            <a:ext cx="1173854" cy="369332"/>
            <a:chOff x="-1269460" y="8951295"/>
            <a:chExt cx="1173854" cy="369332"/>
          </a:xfrm>
          <a:solidFill>
            <a:srgbClr val="7EA732"/>
          </a:solidFill>
        </p:grpSpPr>
        <p:sp>
          <p:nvSpPr>
            <p:cNvPr id="16" name="Text Placeholder 1"/>
            <p:cNvSpPr txBox="1">
              <a:spLocks/>
            </p:cNvSpPr>
            <p:nvPr userDrawn="1"/>
          </p:nvSpPr>
          <p:spPr bwMode="gray">
            <a:xfrm>
              <a:off x="-1269460" y="8951295"/>
              <a:ext cx="1034136" cy="369332"/>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900" b="0" dirty="0">
                  <a:solidFill>
                    <a:schemeClr val="bg1"/>
                  </a:solidFill>
                </a:rPr>
                <a:t>No</a:t>
              </a:r>
              <a:r>
                <a:rPr lang="en-US" sz="900" b="0" baseline="0" dirty="0">
                  <a:solidFill>
                    <a:schemeClr val="bg1"/>
                  </a:solidFill>
                </a:rPr>
                <a:t> content below this guide.</a:t>
              </a:r>
              <a:endParaRPr lang="en-US" sz="900" b="0" i="1" baseline="0" dirty="0">
                <a:solidFill>
                  <a:schemeClr val="bg1"/>
                </a:solidFill>
              </a:endParaRPr>
            </a:p>
          </p:txBody>
        </p:sp>
        <p:cxnSp>
          <p:nvCxnSpPr>
            <p:cNvPr id="17" name="Straight Arrow Connector 16"/>
            <p:cNvCxnSpPr/>
            <p:nvPr userDrawn="1"/>
          </p:nvCxnSpPr>
          <p:spPr bwMode="gray">
            <a:xfrm>
              <a:off x="-290160" y="9140825"/>
              <a:ext cx="194554" cy="0"/>
            </a:xfrm>
            <a:prstGeom prst="straightConnector1">
              <a:avLst/>
            </a:prstGeom>
            <a:grpFill/>
            <a:ln w="25400">
              <a:solidFill>
                <a:srgbClr val="539241"/>
              </a:solidFill>
              <a:miter lim="800000"/>
              <a:headEnd type="none"/>
              <a:tailEnd type="triangle"/>
            </a:ln>
          </p:spPr>
          <p:style>
            <a:lnRef idx="1">
              <a:schemeClr val="accent1"/>
            </a:lnRef>
            <a:fillRef idx="0">
              <a:schemeClr val="accent1"/>
            </a:fillRef>
            <a:effectRef idx="0">
              <a:schemeClr val="accent1"/>
            </a:effectRef>
            <a:fontRef idx="minor">
              <a:schemeClr val="tx1"/>
            </a:fontRef>
          </p:style>
        </p:cxnSp>
      </p:grpSp>
      <p:grpSp>
        <p:nvGrpSpPr>
          <p:cNvPr id="18" name="Group 17"/>
          <p:cNvGrpSpPr/>
          <p:nvPr userDrawn="1"/>
        </p:nvGrpSpPr>
        <p:grpSpPr>
          <a:xfrm>
            <a:off x="-1269460" y="536059"/>
            <a:ext cx="1173854" cy="369332"/>
            <a:chOff x="-1269460" y="8951295"/>
            <a:chExt cx="1173854" cy="369332"/>
          </a:xfrm>
          <a:solidFill>
            <a:srgbClr val="7EA732"/>
          </a:solidFill>
        </p:grpSpPr>
        <p:sp>
          <p:nvSpPr>
            <p:cNvPr id="19" name="Text Placeholder 1"/>
            <p:cNvSpPr txBox="1">
              <a:spLocks/>
            </p:cNvSpPr>
            <p:nvPr userDrawn="1"/>
          </p:nvSpPr>
          <p:spPr bwMode="gray">
            <a:xfrm>
              <a:off x="-1269460" y="8951295"/>
              <a:ext cx="1034136" cy="369332"/>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900" b="0" dirty="0">
                  <a:solidFill>
                    <a:schemeClr val="bg1"/>
                  </a:solidFill>
                </a:rPr>
                <a:t>No</a:t>
              </a:r>
              <a:r>
                <a:rPr lang="en-US" sz="900" b="0" baseline="0" dirty="0">
                  <a:solidFill>
                    <a:schemeClr val="bg1"/>
                  </a:solidFill>
                </a:rPr>
                <a:t> content above this guide.</a:t>
              </a:r>
              <a:endParaRPr lang="en-US" sz="900" b="0" i="1" baseline="0" dirty="0">
                <a:solidFill>
                  <a:schemeClr val="bg1"/>
                </a:solidFill>
              </a:endParaRPr>
            </a:p>
          </p:txBody>
        </p:sp>
        <p:cxnSp>
          <p:nvCxnSpPr>
            <p:cNvPr id="20" name="Straight Arrow Connector 19"/>
            <p:cNvCxnSpPr/>
            <p:nvPr userDrawn="1"/>
          </p:nvCxnSpPr>
          <p:spPr bwMode="gray">
            <a:xfrm>
              <a:off x="-290160" y="9140825"/>
              <a:ext cx="194554" cy="0"/>
            </a:xfrm>
            <a:prstGeom prst="straightConnector1">
              <a:avLst/>
            </a:prstGeom>
            <a:grpFill/>
            <a:ln w="25400">
              <a:solidFill>
                <a:srgbClr val="539241"/>
              </a:solidFill>
              <a:miter lim="800000"/>
              <a:headEnd type="none"/>
              <a:tailEnd type="triangle"/>
            </a:ln>
          </p:spPr>
          <p:style>
            <a:lnRef idx="1">
              <a:schemeClr val="accent1"/>
            </a:lnRef>
            <a:fillRef idx="0">
              <a:schemeClr val="accent1"/>
            </a:fillRef>
            <a:effectRef idx="0">
              <a:schemeClr val="accent1"/>
            </a:effectRef>
            <a:fontRef idx="minor">
              <a:schemeClr val="tx1"/>
            </a:fontRef>
          </p:style>
        </p:cxnSp>
      </p:grpSp>
    </p:spTree>
    <p:extLst>
      <p:ext uri="{BB962C8B-B14F-4D97-AF65-F5344CB8AC3E}">
        <p14:creationId xmlns:p14="http://schemas.microsoft.com/office/powerpoint/2010/main" val="3955981234"/>
      </p:ext>
    </p:extLst>
  </p:cSld>
  <p:clrMapOvr>
    <a:masterClrMapping/>
  </p:clrMapOvr>
  <p:extLst>
    <p:ext uri="{DCECCB84-F9BA-43D5-87BE-67443E8EF086}">
      <p15:sldGuideLst xmlns:p15="http://schemas.microsoft.com/office/powerpoint/2012/main">
        <p15:guide id="1" orient="horz" pos="454">
          <p15:clr>
            <a:srgbClr val="FBAE40"/>
          </p15:clr>
        </p15:guide>
        <p15:guide id="3" orient="horz" pos="4984">
          <p15:clr>
            <a:srgbClr val="FBAE40"/>
          </p15:clr>
        </p15:guide>
      </p15:sldGuideLst>
    </p:ext>
  </p:extLst>
</p:sldLayout>
</file>

<file path=ppt/slideLayouts/slideLayout8.xml><?xml version="1.0" encoding="utf-8"?>
<p:sldLayout xmlns:a="http://schemas.openxmlformats.org/drawingml/2006/main" xmlns:r="http://schemas.openxmlformats.org/officeDocument/2006/relationships" xmlns:p="http://schemas.openxmlformats.org/presentationml/2006/main" preserve="1" userDrawn="1">
  <p:cSld name="Blank Page: with Footer">
    <p:bg bwMode="gray">
      <p:bgRef idx="1001">
        <a:schemeClr val="bg1"/>
      </p:bgRef>
    </p:bg>
    <p:spTree>
      <p:nvGrpSpPr>
        <p:cNvPr id="1" name=""/>
        <p:cNvGrpSpPr/>
        <p:nvPr/>
      </p:nvGrpSpPr>
      <p:grpSpPr>
        <a:xfrm>
          <a:off x="0" y="0"/>
          <a:ext cx="0" cy="0"/>
          <a:chOff x="0" y="0"/>
          <a:chExt cx="0" cy="0"/>
        </a:xfrm>
      </p:grpSpPr>
      <p:grpSp>
        <p:nvGrpSpPr>
          <p:cNvPr id="2" name="Group 1"/>
          <p:cNvGrpSpPr/>
          <p:nvPr userDrawn="1"/>
        </p:nvGrpSpPr>
        <p:grpSpPr>
          <a:xfrm>
            <a:off x="-1269460" y="536059"/>
            <a:ext cx="1173854" cy="369332"/>
            <a:chOff x="-1269460" y="8951295"/>
            <a:chExt cx="1173854" cy="369332"/>
          </a:xfrm>
          <a:solidFill>
            <a:srgbClr val="7EA732"/>
          </a:solidFill>
        </p:grpSpPr>
        <p:sp>
          <p:nvSpPr>
            <p:cNvPr id="3" name="Text Placeholder 1"/>
            <p:cNvSpPr txBox="1">
              <a:spLocks/>
            </p:cNvSpPr>
            <p:nvPr userDrawn="1"/>
          </p:nvSpPr>
          <p:spPr bwMode="gray">
            <a:xfrm>
              <a:off x="-1269460" y="8951295"/>
              <a:ext cx="1034136" cy="369332"/>
            </a:xfrm>
            <a:prstGeom prst="rect">
              <a:avLst/>
            </a:prstGeom>
            <a:solidFill>
              <a:srgbClr val="539241"/>
            </a:solidFill>
          </p:spPr>
          <p:txBody>
            <a:bodyPr vert="horz" wrap="square" lIns="64008" tIns="45720" rIns="64008" bIns="45720" rtlCol="0">
              <a:spAutoFit/>
            </a:bodyPr>
            <a:lstStyle>
              <a:lvl1pPr marL="0" indent="0" algn="l" defTabSz="640080" rtl="0" eaLnBrk="1" latinLnBrk="0" hangingPunct="1">
                <a:spcBef>
                  <a:spcPts val="500"/>
                </a:spcBef>
                <a:buFontTx/>
                <a:buNone/>
                <a:defRPr sz="1000" kern="1200" baseline="0">
                  <a:solidFill>
                    <a:schemeClr val="tx1"/>
                  </a:solidFill>
                  <a:latin typeface="+mn-lt"/>
                  <a:ea typeface="+mn-ea"/>
                  <a:cs typeface="+mn-cs"/>
                </a:defRPr>
              </a:lvl1pPr>
              <a:lvl2pPr marL="2286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72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6858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6pPr>
              <a:lvl7pPr marL="8001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7pPr>
              <a:lvl8pPr marL="914400" indent="-114300" algn="l" defTabSz="640080" rtl="0" eaLnBrk="1" latinLnBrk="0" hangingPunct="1">
                <a:spcBef>
                  <a:spcPts val="500"/>
                </a:spcBef>
                <a:buFont typeface="Arial" pitchFamily="34" charset="0"/>
                <a:buChar char="–"/>
                <a:defRPr sz="1000" kern="1200">
                  <a:solidFill>
                    <a:schemeClr val="tx1"/>
                  </a:solidFill>
                  <a:latin typeface="+mn-lt"/>
                  <a:ea typeface="+mn-ea"/>
                  <a:cs typeface="+mn-cs"/>
                </a:defRPr>
              </a:lvl8pPr>
              <a:lvl9pPr marL="1028700" indent="-114300" algn="l" defTabSz="640080" rtl="0" eaLnBrk="1" latinLnBrk="0" hangingPunct="1">
                <a:spcBef>
                  <a:spcPts val="500"/>
                </a:spcBef>
                <a:buFont typeface="Arial" pitchFamily="34" charset="0"/>
                <a:buChar char="•"/>
                <a:defRPr sz="1000" kern="1200" baseline="0">
                  <a:solidFill>
                    <a:schemeClr val="tx1"/>
                  </a:solidFill>
                  <a:latin typeface="+mn-lt"/>
                  <a:ea typeface="+mn-ea"/>
                  <a:cs typeface="+mn-cs"/>
                </a:defRPr>
              </a:lvl9pPr>
            </a:lstStyle>
            <a:p>
              <a:pPr marL="0" indent="0">
                <a:spcBef>
                  <a:spcPts val="300"/>
                </a:spcBef>
                <a:buFont typeface="+mj-lt"/>
                <a:buNone/>
              </a:pPr>
              <a:r>
                <a:rPr lang="en-US" sz="900" b="0" dirty="0">
                  <a:solidFill>
                    <a:schemeClr val="bg1"/>
                  </a:solidFill>
                </a:rPr>
                <a:t>No</a:t>
              </a:r>
              <a:r>
                <a:rPr lang="en-US" sz="900" b="0" baseline="0" dirty="0">
                  <a:solidFill>
                    <a:schemeClr val="bg1"/>
                  </a:solidFill>
                </a:rPr>
                <a:t> content above this guide.</a:t>
              </a:r>
              <a:endParaRPr lang="en-US" sz="900" b="0" i="1" baseline="0" dirty="0">
                <a:solidFill>
                  <a:schemeClr val="bg1"/>
                </a:solidFill>
              </a:endParaRPr>
            </a:p>
          </p:txBody>
        </p:sp>
        <p:cxnSp>
          <p:nvCxnSpPr>
            <p:cNvPr id="4" name="Straight Arrow Connector 3"/>
            <p:cNvCxnSpPr/>
            <p:nvPr userDrawn="1"/>
          </p:nvCxnSpPr>
          <p:spPr bwMode="gray">
            <a:xfrm>
              <a:off x="-290160" y="9140825"/>
              <a:ext cx="194554" cy="0"/>
            </a:xfrm>
            <a:prstGeom prst="straightConnector1">
              <a:avLst/>
            </a:prstGeom>
            <a:grpFill/>
            <a:ln w="25400">
              <a:solidFill>
                <a:srgbClr val="539241"/>
              </a:solidFill>
              <a:miter lim="800000"/>
              <a:headEnd type="none"/>
              <a:tailEnd type="triangle"/>
            </a:ln>
          </p:spPr>
          <p:style>
            <a:lnRef idx="1">
              <a:schemeClr val="accent1"/>
            </a:lnRef>
            <a:fillRef idx="0">
              <a:schemeClr val="accent1"/>
            </a:fillRef>
            <a:effectRef idx="0">
              <a:schemeClr val="accent1"/>
            </a:effectRef>
            <a:fontRef idx="minor">
              <a:schemeClr val="tx1"/>
            </a:fontRef>
          </p:style>
        </p:cxnSp>
      </p:grpSp>
      <p:grpSp>
        <p:nvGrpSpPr>
          <p:cNvPr id="127" name="Group 126"/>
          <p:cNvGrpSpPr/>
          <p:nvPr userDrawn="1"/>
        </p:nvGrpSpPr>
        <p:grpSpPr bwMode="gray">
          <a:xfrm>
            <a:off x="290010" y="681217"/>
            <a:ext cx="7200622" cy="157162"/>
            <a:chOff x="330267" y="607219"/>
            <a:chExt cx="7200622" cy="157162"/>
          </a:xfrm>
        </p:grpSpPr>
        <p:cxnSp>
          <p:nvCxnSpPr>
            <p:cNvPr id="128" name="Straight Connector 127"/>
            <p:cNvCxnSpPr/>
            <p:nvPr userDrawn="1"/>
          </p:nvCxnSpPr>
          <p:spPr bwMode="gray">
            <a:xfrm>
              <a:off x="150552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userDrawn="1"/>
          </p:nvCxnSpPr>
          <p:spPr bwMode="gray">
            <a:xfrm>
              <a:off x="144660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userDrawn="1"/>
          </p:nvCxnSpPr>
          <p:spPr bwMode="gray">
            <a:xfrm>
              <a:off x="138768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userDrawn="1"/>
          </p:nvCxnSpPr>
          <p:spPr bwMode="gray">
            <a:xfrm>
              <a:off x="13287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userDrawn="1"/>
          </p:nvCxnSpPr>
          <p:spPr bwMode="gray">
            <a:xfrm>
              <a:off x="126984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userDrawn="1"/>
          </p:nvCxnSpPr>
          <p:spPr bwMode="gray">
            <a:xfrm>
              <a:off x="121093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userDrawn="1"/>
          </p:nvCxnSpPr>
          <p:spPr bwMode="gray">
            <a:xfrm>
              <a:off x="115201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userDrawn="1"/>
          </p:nvCxnSpPr>
          <p:spPr bwMode="gray">
            <a:xfrm>
              <a:off x="109309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userDrawn="1"/>
          </p:nvCxnSpPr>
          <p:spPr bwMode="gray">
            <a:xfrm>
              <a:off x="103417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userDrawn="1"/>
          </p:nvCxnSpPr>
          <p:spPr bwMode="gray">
            <a:xfrm>
              <a:off x="97525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userDrawn="1"/>
          </p:nvCxnSpPr>
          <p:spPr bwMode="gray">
            <a:xfrm>
              <a:off x="91634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userDrawn="1"/>
          </p:nvCxnSpPr>
          <p:spPr bwMode="gray">
            <a:xfrm>
              <a:off x="85742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userDrawn="1"/>
          </p:nvCxnSpPr>
          <p:spPr bwMode="gray">
            <a:xfrm>
              <a:off x="79850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userDrawn="1"/>
          </p:nvCxnSpPr>
          <p:spPr bwMode="gray">
            <a:xfrm>
              <a:off x="73958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userDrawn="1"/>
          </p:nvCxnSpPr>
          <p:spPr bwMode="gray">
            <a:xfrm>
              <a:off x="68066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userDrawn="1"/>
          </p:nvCxnSpPr>
          <p:spPr bwMode="gray">
            <a:xfrm>
              <a:off x="62175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userDrawn="1"/>
          </p:nvCxnSpPr>
          <p:spPr bwMode="gray">
            <a:xfrm>
              <a:off x="56283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userDrawn="1"/>
          </p:nvCxnSpPr>
          <p:spPr bwMode="gray">
            <a:xfrm>
              <a:off x="50391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userDrawn="1"/>
          </p:nvCxnSpPr>
          <p:spPr bwMode="gray">
            <a:xfrm>
              <a:off x="44499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userDrawn="1"/>
          </p:nvCxnSpPr>
          <p:spPr bwMode="gray">
            <a:xfrm>
              <a:off x="38607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userDrawn="1"/>
          </p:nvCxnSpPr>
          <p:spPr bwMode="gray">
            <a:xfrm>
              <a:off x="268388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userDrawn="1"/>
          </p:nvCxnSpPr>
          <p:spPr bwMode="gray">
            <a:xfrm>
              <a:off x="262496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userDrawn="1"/>
          </p:nvCxnSpPr>
          <p:spPr bwMode="gray">
            <a:xfrm>
              <a:off x="256604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userDrawn="1"/>
          </p:nvCxnSpPr>
          <p:spPr bwMode="gray">
            <a:xfrm>
              <a:off x="250712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userDrawn="1"/>
          </p:nvCxnSpPr>
          <p:spPr bwMode="gray">
            <a:xfrm>
              <a:off x="244820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userDrawn="1"/>
          </p:nvCxnSpPr>
          <p:spPr bwMode="gray">
            <a:xfrm>
              <a:off x="238929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userDrawn="1"/>
          </p:nvCxnSpPr>
          <p:spPr bwMode="gray">
            <a:xfrm>
              <a:off x="233037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userDrawn="1"/>
          </p:nvCxnSpPr>
          <p:spPr bwMode="gray">
            <a:xfrm>
              <a:off x="227145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userDrawn="1"/>
          </p:nvCxnSpPr>
          <p:spPr bwMode="gray">
            <a:xfrm>
              <a:off x="221253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7" name="Straight Connector 156"/>
            <p:cNvCxnSpPr/>
            <p:nvPr userDrawn="1"/>
          </p:nvCxnSpPr>
          <p:spPr bwMode="gray">
            <a:xfrm>
              <a:off x="215361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8" name="Straight Connector 157"/>
            <p:cNvCxnSpPr/>
            <p:nvPr userDrawn="1"/>
          </p:nvCxnSpPr>
          <p:spPr bwMode="gray">
            <a:xfrm>
              <a:off x="209470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9" name="Straight Connector 158"/>
            <p:cNvCxnSpPr/>
            <p:nvPr userDrawn="1"/>
          </p:nvCxnSpPr>
          <p:spPr bwMode="gray">
            <a:xfrm>
              <a:off x="203578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60" name="Straight Connector 159"/>
            <p:cNvCxnSpPr/>
            <p:nvPr userDrawn="1"/>
          </p:nvCxnSpPr>
          <p:spPr bwMode="gray">
            <a:xfrm>
              <a:off x="197686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61" name="Straight Connector 160"/>
            <p:cNvCxnSpPr/>
            <p:nvPr userDrawn="1"/>
          </p:nvCxnSpPr>
          <p:spPr bwMode="gray">
            <a:xfrm>
              <a:off x="191794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62" name="Straight Connector 161"/>
            <p:cNvCxnSpPr/>
            <p:nvPr userDrawn="1"/>
          </p:nvCxnSpPr>
          <p:spPr bwMode="gray">
            <a:xfrm>
              <a:off x="185902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63" name="Straight Connector 162"/>
            <p:cNvCxnSpPr/>
            <p:nvPr userDrawn="1"/>
          </p:nvCxnSpPr>
          <p:spPr bwMode="gray">
            <a:xfrm>
              <a:off x="180011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64" name="Straight Connector 163"/>
            <p:cNvCxnSpPr/>
            <p:nvPr userDrawn="1"/>
          </p:nvCxnSpPr>
          <p:spPr bwMode="gray">
            <a:xfrm>
              <a:off x="174119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65" name="Straight Connector 164"/>
            <p:cNvCxnSpPr/>
            <p:nvPr userDrawn="1"/>
          </p:nvCxnSpPr>
          <p:spPr bwMode="gray">
            <a:xfrm>
              <a:off x="168227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66" name="Straight Connector 165"/>
            <p:cNvCxnSpPr/>
            <p:nvPr userDrawn="1"/>
          </p:nvCxnSpPr>
          <p:spPr bwMode="gray">
            <a:xfrm>
              <a:off x="162335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67" name="Straight Connector 166"/>
            <p:cNvCxnSpPr/>
            <p:nvPr userDrawn="1"/>
          </p:nvCxnSpPr>
          <p:spPr bwMode="gray">
            <a:xfrm>
              <a:off x="156443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68" name="Straight Connector 167"/>
            <p:cNvCxnSpPr/>
            <p:nvPr userDrawn="1"/>
          </p:nvCxnSpPr>
          <p:spPr bwMode="gray">
            <a:xfrm>
              <a:off x="386224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69" name="Straight Connector 168"/>
            <p:cNvCxnSpPr/>
            <p:nvPr userDrawn="1"/>
          </p:nvCxnSpPr>
          <p:spPr bwMode="gray">
            <a:xfrm>
              <a:off x="380332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0" name="Straight Connector 169"/>
            <p:cNvCxnSpPr/>
            <p:nvPr userDrawn="1"/>
          </p:nvCxnSpPr>
          <p:spPr bwMode="gray">
            <a:xfrm>
              <a:off x="374440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1" name="Straight Connector 170"/>
            <p:cNvCxnSpPr/>
            <p:nvPr userDrawn="1"/>
          </p:nvCxnSpPr>
          <p:spPr bwMode="gray">
            <a:xfrm>
              <a:off x="368548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2" name="Straight Connector 171"/>
            <p:cNvCxnSpPr/>
            <p:nvPr userDrawn="1"/>
          </p:nvCxnSpPr>
          <p:spPr bwMode="gray">
            <a:xfrm>
              <a:off x="362656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3" name="Straight Connector 172"/>
            <p:cNvCxnSpPr/>
            <p:nvPr userDrawn="1"/>
          </p:nvCxnSpPr>
          <p:spPr bwMode="gray">
            <a:xfrm>
              <a:off x="356765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4" name="Straight Connector 173"/>
            <p:cNvCxnSpPr/>
            <p:nvPr userDrawn="1"/>
          </p:nvCxnSpPr>
          <p:spPr bwMode="gray">
            <a:xfrm>
              <a:off x="350873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5" name="Straight Connector 174"/>
            <p:cNvCxnSpPr/>
            <p:nvPr userDrawn="1"/>
          </p:nvCxnSpPr>
          <p:spPr bwMode="gray">
            <a:xfrm>
              <a:off x="344981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6" name="Straight Connector 175"/>
            <p:cNvCxnSpPr/>
            <p:nvPr userDrawn="1"/>
          </p:nvCxnSpPr>
          <p:spPr bwMode="gray">
            <a:xfrm>
              <a:off x="339089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7" name="Straight Connector 176"/>
            <p:cNvCxnSpPr/>
            <p:nvPr userDrawn="1"/>
          </p:nvCxnSpPr>
          <p:spPr bwMode="gray">
            <a:xfrm>
              <a:off x="333197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8" name="Straight Connector 177"/>
            <p:cNvCxnSpPr/>
            <p:nvPr userDrawn="1"/>
          </p:nvCxnSpPr>
          <p:spPr bwMode="gray">
            <a:xfrm>
              <a:off x="327306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79" name="Straight Connector 178"/>
            <p:cNvCxnSpPr/>
            <p:nvPr userDrawn="1"/>
          </p:nvCxnSpPr>
          <p:spPr bwMode="gray">
            <a:xfrm>
              <a:off x="321414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0" name="Straight Connector 179"/>
            <p:cNvCxnSpPr/>
            <p:nvPr userDrawn="1"/>
          </p:nvCxnSpPr>
          <p:spPr bwMode="gray">
            <a:xfrm>
              <a:off x="315522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1" name="Straight Connector 180"/>
            <p:cNvCxnSpPr/>
            <p:nvPr userDrawn="1"/>
          </p:nvCxnSpPr>
          <p:spPr bwMode="gray">
            <a:xfrm>
              <a:off x="309630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2" name="Straight Connector 181"/>
            <p:cNvCxnSpPr/>
            <p:nvPr userDrawn="1"/>
          </p:nvCxnSpPr>
          <p:spPr bwMode="gray">
            <a:xfrm>
              <a:off x="303738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3" name="Straight Connector 182"/>
            <p:cNvCxnSpPr/>
            <p:nvPr userDrawn="1"/>
          </p:nvCxnSpPr>
          <p:spPr bwMode="gray">
            <a:xfrm>
              <a:off x="297847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4" name="Straight Connector 183"/>
            <p:cNvCxnSpPr/>
            <p:nvPr userDrawn="1"/>
          </p:nvCxnSpPr>
          <p:spPr bwMode="gray">
            <a:xfrm>
              <a:off x="291955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5" name="Straight Connector 184"/>
            <p:cNvCxnSpPr/>
            <p:nvPr userDrawn="1"/>
          </p:nvCxnSpPr>
          <p:spPr bwMode="gray">
            <a:xfrm>
              <a:off x="286063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6" name="Straight Connector 185"/>
            <p:cNvCxnSpPr/>
            <p:nvPr userDrawn="1"/>
          </p:nvCxnSpPr>
          <p:spPr bwMode="gray">
            <a:xfrm>
              <a:off x="280171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7" name="Straight Connector 186"/>
            <p:cNvCxnSpPr/>
            <p:nvPr userDrawn="1"/>
          </p:nvCxnSpPr>
          <p:spPr bwMode="gray">
            <a:xfrm>
              <a:off x="274279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8" name="Straight Connector 187"/>
            <p:cNvCxnSpPr/>
            <p:nvPr userDrawn="1"/>
          </p:nvCxnSpPr>
          <p:spPr bwMode="gray">
            <a:xfrm>
              <a:off x="504060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89" name="Straight Connector 188"/>
            <p:cNvCxnSpPr/>
            <p:nvPr userDrawn="1"/>
          </p:nvCxnSpPr>
          <p:spPr bwMode="gray">
            <a:xfrm>
              <a:off x="498168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90" name="Straight Connector 189"/>
            <p:cNvCxnSpPr/>
            <p:nvPr userDrawn="1"/>
          </p:nvCxnSpPr>
          <p:spPr bwMode="gray">
            <a:xfrm>
              <a:off x="492276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91" name="Straight Connector 190"/>
            <p:cNvCxnSpPr/>
            <p:nvPr userDrawn="1"/>
          </p:nvCxnSpPr>
          <p:spPr bwMode="gray">
            <a:xfrm>
              <a:off x="486384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92" name="Straight Connector 191"/>
            <p:cNvCxnSpPr/>
            <p:nvPr userDrawn="1"/>
          </p:nvCxnSpPr>
          <p:spPr bwMode="gray">
            <a:xfrm>
              <a:off x="480492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93" name="Straight Connector 192"/>
            <p:cNvCxnSpPr/>
            <p:nvPr userDrawn="1"/>
          </p:nvCxnSpPr>
          <p:spPr bwMode="gray">
            <a:xfrm>
              <a:off x="474601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94" name="Straight Connector 193"/>
            <p:cNvCxnSpPr/>
            <p:nvPr userDrawn="1"/>
          </p:nvCxnSpPr>
          <p:spPr bwMode="gray">
            <a:xfrm>
              <a:off x="468709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95" name="Straight Connector 194"/>
            <p:cNvCxnSpPr/>
            <p:nvPr userDrawn="1"/>
          </p:nvCxnSpPr>
          <p:spPr bwMode="gray">
            <a:xfrm>
              <a:off x="462817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96" name="Straight Connector 195"/>
            <p:cNvCxnSpPr/>
            <p:nvPr userDrawn="1"/>
          </p:nvCxnSpPr>
          <p:spPr bwMode="gray">
            <a:xfrm>
              <a:off x="456925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97" name="Straight Connector 196"/>
            <p:cNvCxnSpPr/>
            <p:nvPr userDrawn="1"/>
          </p:nvCxnSpPr>
          <p:spPr bwMode="gray">
            <a:xfrm>
              <a:off x="451033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98" name="Straight Connector 197"/>
            <p:cNvCxnSpPr/>
            <p:nvPr userDrawn="1"/>
          </p:nvCxnSpPr>
          <p:spPr bwMode="gray">
            <a:xfrm>
              <a:off x="445142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99" name="Straight Connector 198"/>
            <p:cNvCxnSpPr/>
            <p:nvPr userDrawn="1"/>
          </p:nvCxnSpPr>
          <p:spPr bwMode="gray">
            <a:xfrm>
              <a:off x="439250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00" name="Straight Connector 199"/>
            <p:cNvCxnSpPr/>
            <p:nvPr userDrawn="1"/>
          </p:nvCxnSpPr>
          <p:spPr bwMode="gray">
            <a:xfrm>
              <a:off x="433358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01" name="Straight Connector 200"/>
            <p:cNvCxnSpPr/>
            <p:nvPr userDrawn="1"/>
          </p:nvCxnSpPr>
          <p:spPr bwMode="gray">
            <a:xfrm>
              <a:off x="42746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02" name="Straight Connector 201"/>
            <p:cNvCxnSpPr/>
            <p:nvPr userDrawn="1"/>
          </p:nvCxnSpPr>
          <p:spPr bwMode="gray">
            <a:xfrm>
              <a:off x="421574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03" name="Straight Connector 202"/>
            <p:cNvCxnSpPr/>
            <p:nvPr userDrawn="1"/>
          </p:nvCxnSpPr>
          <p:spPr bwMode="gray">
            <a:xfrm>
              <a:off x="415683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04" name="Straight Connector 203"/>
            <p:cNvCxnSpPr/>
            <p:nvPr userDrawn="1"/>
          </p:nvCxnSpPr>
          <p:spPr bwMode="gray">
            <a:xfrm>
              <a:off x="409791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05" name="Straight Connector 204"/>
            <p:cNvCxnSpPr/>
            <p:nvPr userDrawn="1"/>
          </p:nvCxnSpPr>
          <p:spPr bwMode="gray">
            <a:xfrm>
              <a:off x="403899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06" name="Straight Connector 205"/>
            <p:cNvCxnSpPr/>
            <p:nvPr userDrawn="1"/>
          </p:nvCxnSpPr>
          <p:spPr bwMode="gray">
            <a:xfrm>
              <a:off x="398007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07" name="Straight Connector 206"/>
            <p:cNvCxnSpPr/>
            <p:nvPr userDrawn="1"/>
          </p:nvCxnSpPr>
          <p:spPr bwMode="gray">
            <a:xfrm>
              <a:off x="392115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08" name="Straight Connector 207"/>
            <p:cNvCxnSpPr/>
            <p:nvPr userDrawn="1"/>
          </p:nvCxnSpPr>
          <p:spPr bwMode="gray">
            <a:xfrm>
              <a:off x="621896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09" name="Straight Connector 208"/>
            <p:cNvCxnSpPr/>
            <p:nvPr userDrawn="1"/>
          </p:nvCxnSpPr>
          <p:spPr bwMode="gray">
            <a:xfrm>
              <a:off x="616004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0" name="Straight Connector 209"/>
            <p:cNvCxnSpPr/>
            <p:nvPr userDrawn="1"/>
          </p:nvCxnSpPr>
          <p:spPr bwMode="gray">
            <a:xfrm>
              <a:off x="610112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1" name="Straight Connector 210"/>
            <p:cNvCxnSpPr/>
            <p:nvPr userDrawn="1"/>
          </p:nvCxnSpPr>
          <p:spPr bwMode="gray">
            <a:xfrm>
              <a:off x="604220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2" name="Straight Connector 211"/>
            <p:cNvCxnSpPr/>
            <p:nvPr userDrawn="1"/>
          </p:nvCxnSpPr>
          <p:spPr bwMode="gray">
            <a:xfrm>
              <a:off x="598328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3" name="Straight Connector 212"/>
            <p:cNvCxnSpPr/>
            <p:nvPr userDrawn="1"/>
          </p:nvCxnSpPr>
          <p:spPr bwMode="gray">
            <a:xfrm>
              <a:off x="592437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4" name="Straight Connector 213"/>
            <p:cNvCxnSpPr/>
            <p:nvPr userDrawn="1"/>
          </p:nvCxnSpPr>
          <p:spPr bwMode="gray">
            <a:xfrm>
              <a:off x="586545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5" name="Straight Connector 214"/>
            <p:cNvCxnSpPr/>
            <p:nvPr userDrawn="1"/>
          </p:nvCxnSpPr>
          <p:spPr bwMode="gray">
            <a:xfrm>
              <a:off x="580653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6" name="Straight Connector 215"/>
            <p:cNvCxnSpPr/>
            <p:nvPr userDrawn="1"/>
          </p:nvCxnSpPr>
          <p:spPr bwMode="gray">
            <a:xfrm>
              <a:off x="574761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7" name="Straight Connector 216"/>
            <p:cNvCxnSpPr/>
            <p:nvPr userDrawn="1"/>
          </p:nvCxnSpPr>
          <p:spPr bwMode="gray">
            <a:xfrm>
              <a:off x="568869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8" name="Straight Connector 217"/>
            <p:cNvCxnSpPr/>
            <p:nvPr userDrawn="1"/>
          </p:nvCxnSpPr>
          <p:spPr bwMode="gray">
            <a:xfrm>
              <a:off x="562978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19" name="Straight Connector 218"/>
            <p:cNvCxnSpPr/>
            <p:nvPr userDrawn="1"/>
          </p:nvCxnSpPr>
          <p:spPr bwMode="gray">
            <a:xfrm>
              <a:off x="557086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20" name="Straight Connector 219"/>
            <p:cNvCxnSpPr/>
            <p:nvPr userDrawn="1"/>
          </p:nvCxnSpPr>
          <p:spPr bwMode="gray">
            <a:xfrm>
              <a:off x="551194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21" name="Straight Connector 220"/>
            <p:cNvCxnSpPr/>
            <p:nvPr userDrawn="1"/>
          </p:nvCxnSpPr>
          <p:spPr bwMode="gray">
            <a:xfrm>
              <a:off x="545302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22" name="Straight Connector 221"/>
            <p:cNvCxnSpPr/>
            <p:nvPr userDrawn="1"/>
          </p:nvCxnSpPr>
          <p:spPr bwMode="gray">
            <a:xfrm>
              <a:off x="539410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23" name="Straight Connector 222"/>
            <p:cNvCxnSpPr/>
            <p:nvPr userDrawn="1"/>
          </p:nvCxnSpPr>
          <p:spPr bwMode="gray">
            <a:xfrm>
              <a:off x="533519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24" name="Straight Connector 223"/>
            <p:cNvCxnSpPr/>
            <p:nvPr userDrawn="1"/>
          </p:nvCxnSpPr>
          <p:spPr bwMode="gray">
            <a:xfrm>
              <a:off x="527627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25" name="Straight Connector 224"/>
            <p:cNvCxnSpPr/>
            <p:nvPr userDrawn="1"/>
          </p:nvCxnSpPr>
          <p:spPr bwMode="gray">
            <a:xfrm>
              <a:off x="521735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26" name="Straight Connector 225"/>
            <p:cNvCxnSpPr/>
            <p:nvPr userDrawn="1"/>
          </p:nvCxnSpPr>
          <p:spPr bwMode="gray">
            <a:xfrm>
              <a:off x="515843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27" name="Straight Connector 226"/>
            <p:cNvCxnSpPr/>
            <p:nvPr userDrawn="1"/>
          </p:nvCxnSpPr>
          <p:spPr bwMode="gray">
            <a:xfrm>
              <a:off x="509951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28" name="Straight Connector 227"/>
            <p:cNvCxnSpPr/>
            <p:nvPr userDrawn="1"/>
          </p:nvCxnSpPr>
          <p:spPr bwMode="gray">
            <a:xfrm>
              <a:off x="733840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29" name="Straight Connector 228"/>
            <p:cNvCxnSpPr/>
            <p:nvPr userDrawn="1"/>
          </p:nvCxnSpPr>
          <p:spPr bwMode="gray">
            <a:xfrm>
              <a:off x="727948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30" name="Straight Connector 229"/>
            <p:cNvCxnSpPr/>
            <p:nvPr userDrawn="1"/>
          </p:nvCxnSpPr>
          <p:spPr bwMode="gray">
            <a:xfrm>
              <a:off x="72205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31" name="Straight Connector 230"/>
            <p:cNvCxnSpPr/>
            <p:nvPr userDrawn="1"/>
          </p:nvCxnSpPr>
          <p:spPr bwMode="gray">
            <a:xfrm>
              <a:off x="716164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32" name="Straight Connector 231"/>
            <p:cNvCxnSpPr/>
            <p:nvPr userDrawn="1"/>
          </p:nvCxnSpPr>
          <p:spPr bwMode="gray">
            <a:xfrm>
              <a:off x="710273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33" name="Straight Connector 232"/>
            <p:cNvCxnSpPr/>
            <p:nvPr userDrawn="1"/>
          </p:nvCxnSpPr>
          <p:spPr bwMode="gray">
            <a:xfrm>
              <a:off x="704381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34" name="Straight Connector 233"/>
            <p:cNvCxnSpPr/>
            <p:nvPr userDrawn="1"/>
          </p:nvCxnSpPr>
          <p:spPr bwMode="gray">
            <a:xfrm>
              <a:off x="698489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35" name="Straight Connector 234"/>
            <p:cNvCxnSpPr/>
            <p:nvPr userDrawn="1"/>
          </p:nvCxnSpPr>
          <p:spPr bwMode="gray">
            <a:xfrm>
              <a:off x="692597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36" name="Straight Connector 235"/>
            <p:cNvCxnSpPr/>
            <p:nvPr userDrawn="1"/>
          </p:nvCxnSpPr>
          <p:spPr bwMode="gray">
            <a:xfrm>
              <a:off x="686705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37" name="Straight Connector 236"/>
            <p:cNvCxnSpPr/>
            <p:nvPr userDrawn="1"/>
          </p:nvCxnSpPr>
          <p:spPr bwMode="gray">
            <a:xfrm>
              <a:off x="680814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38" name="Straight Connector 237"/>
            <p:cNvCxnSpPr/>
            <p:nvPr userDrawn="1"/>
          </p:nvCxnSpPr>
          <p:spPr bwMode="gray">
            <a:xfrm>
              <a:off x="674922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39" name="Straight Connector 238"/>
            <p:cNvCxnSpPr/>
            <p:nvPr userDrawn="1"/>
          </p:nvCxnSpPr>
          <p:spPr bwMode="gray">
            <a:xfrm>
              <a:off x="669030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40" name="Straight Connector 239"/>
            <p:cNvCxnSpPr/>
            <p:nvPr userDrawn="1"/>
          </p:nvCxnSpPr>
          <p:spPr bwMode="gray">
            <a:xfrm>
              <a:off x="663138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41" name="Straight Connector 240"/>
            <p:cNvCxnSpPr/>
            <p:nvPr userDrawn="1"/>
          </p:nvCxnSpPr>
          <p:spPr bwMode="gray">
            <a:xfrm>
              <a:off x="657246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42" name="Straight Connector 241"/>
            <p:cNvCxnSpPr/>
            <p:nvPr userDrawn="1"/>
          </p:nvCxnSpPr>
          <p:spPr bwMode="gray">
            <a:xfrm>
              <a:off x="651355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43" name="Straight Connector 242"/>
            <p:cNvCxnSpPr/>
            <p:nvPr userDrawn="1"/>
          </p:nvCxnSpPr>
          <p:spPr bwMode="gray">
            <a:xfrm>
              <a:off x="645463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44" name="Straight Connector 243"/>
            <p:cNvCxnSpPr/>
            <p:nvPr userDrawn="1"/>
          </p:nvCxnSpPr>
          <p:spPr bwMode="gray">
            <a:xfrm>
              <a:off x="639571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45" name="Straight Connector 244"/>
            <p:cNvCxnSpPr/>
            <p:nvPr userDrawn="1"/>
          </p:nvCxnSpPr>
          <p:spPr bwMode="gray">
            <a:xfrm>
              <a:off x="633679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46" name="Straight Connector 245"/>
            <p:cNvCxnSpPr/>
            <p:nvPr userDrawn="1"/>
          </p:nvCxnSpPr>
          <p:spPr bwMode="gray">
            <a:xfrm>
              <a:off x="627787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47" name="Straight Connector 246"/>
            <p:cNvCxnSpPr/>
            <p:nvPr userDrawn="1"/>
          </p:nvCxnSpPr>
          <p:spPr bwMode="gray">
            <a:xfrm>
              <a:off x="3302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sp>
        <p:nvSpPr>
          <p:cNvPr id="248" name="Freeform 247"/>
          <p:cNvSpPr/>
          <p:nvPr userDrawn="1"/>
        </p:nvSpPr>
        <p:spPr bwMode="gray">
          <a:xfrm flipV="1">
            <a:off x="243534" y="638188"/>
            <a:ext cx="7287630" cy="232374"/>
          </a:xfrm>
          <a:custGeom>
            <a:avLst/>
            <a:gdLst>
              <a:gd name="connsiteX0" fmla="*/ 215364 w 7287630"/>
              <a:gd name="connsiteY0" fmla="*/ 170781 h 232374"/>
              <a:gd name="connsiteX1" fmla="*/ 215364 w 7287630"/>
              <a:gd name="connsiteY1" fmla="*/ 41708 h 232374"/>
              <a:gd name="connsiteX2" fmla="*/ 7073365 w 7287630"/>
              <a:gd name="connsiteY2" fmla="*/ 41708 h 232374"/>
              <a:gd name="connsiteX3" fmla="*/ 7073365 w 7287630"/>
              <a:gd name="connsiteY3" fmla="*/ 170781 h 232374"/>
              <a:gd name="connsiteX4" fmla="*/ 0 w 7287630"/>
              <a:gd name="connsiteY4" fmla="*/ 232374 h 232374"/>
              <a:gd name="connsiteX5" fmla="*/ 7287630 w 7287630"/>
              <a:gd name="connsiteY5" fmla="*/ 232374 h 232374"/>
              <a:gd name="connsiteX6" fmla="*/ 7287630 w 7287630"/>
              <a:gd name="connsiteY6" fmla="*/ 0 h 232374"/>
              <a:gd name="connsiteX7" fmla="*/ 0 w 7287630"/>
              <a:gd name="connsiteY7" fmla="*/ 0 h 232374"/>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Lst>
            <a:rect l="l" t="t" r="r" b="b"/>
            <a:pathLst>
              <a:path w="7287630" h="232374">
                <a:moveTo>
                  <a:pt x="215364" y="170781"/>
                </a:moveTo>
                <a:lnTo>
                  <a:pt x="215364" y="41708"/>
                </a:lnTo>
                <a:lnTo>
                  <a:pt x="7073365" y="41708"/>
                </a:lnTo>
                <a:lnTo>
                  <a:pt x="7073365" y="170781"/>
                </a:lnTo>
                <a:close/>
                <a:moveTo>
                  <a:pt x="0" y="232374"/>
                </a:moveTo>
                <a:lnTo>
                  <a:pt x="7287630" y="232374"/>
                </a:lnTo>
                <a:lnTo>
                  <a:pt x="7287630" y="0"/>
                </a:lnTo>
                <a:lnTo>
                  <a:pt x="0" y="0"/>
                </a:lnTo>
                <a:close/>
              </a:path>
            </a:pathLst>
          </a:custGeom>
          <a:solidFill>
            <a:schemeClr val="bg1"/>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Tree>
  </p:cSld>
  <p:clrMapOvr>
    <a:masterClrMapping/>
  </p:clrMapOvr>
  <p:extLst>
    <p:ext uri="{DCECCB84-F9BA-43D5-87BE-67443E8EF086}">
      <p15:sldGuideLst xmlns:p15="http://schemas.microsoft.com/office/powerpoint/2012/main">
        <p15:guide id="1" orient="horz" pos="454" userDrawn="1">
          <p15:clr>
            <a:srgbClr val="FBAE40"/>
          </p15:clr>
        </p15:guide>
      </p15:sldGuideLst>
    </p:ext>
  </p:extLst>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Credits &amp; Legal Caveat">
    <p:spTree>
      <p:nvGrpSpPr>
        <p:cNvPr id="1" name=""/>
        <p:cNvGrpSpPr/>
        <p:nvPr/>
      </p:nvGrpSpPr>
      <p:grpSpPr>
        <a:xfrm>
          <a:off x="0" y="0"/>
          <a:ext cx="0" cy="0"/>
          <a:chOff x="0" y="0"/>
          <a:chExt cx="0" cy="0"/>
        </a:xfrm>
      </p:grpSpPr>
      <p:sp>
        <p:nvSpPr>
          <p:cNvPr id="16" name="Title 2"/>
          <p:cNvSpPr>
            <a:spLocks noGrp="1"/>
          </p:cNvSpPr>
          <p:nvPr>
            <p:ph type="title" hasCustomPrompt="1"/>
          </p:nvPr>
        </p:nvSpPr>
        <p:spPr bwMode="gray">
          <a:xfrm>
            <a:off x="817626" y="782590"/>
            <a:ext cx="4112089" cy="269244"/>
          </a:xfrm>
        </p:spPr>
        <p:txBody>
          <a:bodyPr anchor="t" anchorCtr="0"/>
          <a:lstStyle>
            <a:lvl1pPr>
              <a:defRPr sz="1600">
                <a:solidFill>
                  <a:schemeClr val="tx1"/>
                </a:solidFill>
              </a:defRPr>
            </a:lvl1pPr>
          </a:lstStyle>
          <a:p>
            <a:r>
              <a:rPr lang="en-US" dirty="0"/>
              <a:t>Insert Program Name Here</a:t>
            </a:r>
          </a:p>
        </p:txBody>
      </p:sp>
      <p:sp>
        <p:nvSpPr>
          <p:cNvPr id="35" name="Text Placeholder 5"/>
          <p:cNvSpPr>
            <a:spLocks noGrp="1"/>
          </p:cNvSpPr>
          <p:nvPr>
            <p:ph type="body" sz="quarter" idx="44" hasCustomPrompt="1"/>
          </p:nvPr>
        </p:nvSpPr>
        <p:spPr bwMode="gray">
          <a:xfrm>
            <a:off x="817683" y="1415155"/>
            <a:ext cx="4110582" cy="211017"/>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a:t>Project Director (click to add desired text)</a:t>
            </a:r>
          </a:p>
        </p:txBody>
      </p:sp>
      <p:sp>
        <p:nvSpPr>
          <p:cNvPr id="36" name="Text Placeholder 4"/>
          <p:cNvSpPr>
            <a:spLocks noGrp="1"/>
          </p:cNvSpPr>
          <p:nvPr>
            <p:ph type="body" sz="quarter" idx="45" hasCustomPrompt="1"/>
          </p:nvPr>
        </p:nvSpPr>
        <p:spPr bwMode="gray">
          <a:xfrm>
            <a:off x="817683" y="1624711"/>
            <a:ext cx="4110582" cy="158262"/>
          </a:xfrm>
        </p:spPr>
        <p:txBody>
          <a:bodyPr/>
          <a:lstStyle>
            <a:lvl1pPr marL="0" indent="0">
              <a:spcBef>
                <a:spcPts val="2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a:t>Insert Name here</a:t>
            </a:r>
          </a:p>
        </p:txBody>
      </p:sp>
      <p:sp>
        <p:nvSpPr>
          <p:cNvPr id="37" name="Text Placeholder 5"/>
          <p:cNvSpPr>
            <a:spLocks noGrp="1"/>
          </p:cNvSpPr>
          <p:nvPr>
            <p:ph type="body" sz="quarter" idx="46" hasCustomPrompt="1"/>
          </p:nvPr>
        </p:nvSpPr>
        <p:spPr bwMode="gray">
          <a:xfrm>
            <a:off x="817683" y="1824501"/>
            <a:ext cx="4110582" cy="140678"/>
          </a:xfrm>
        </p:spPr>
        <p:txBody>
          <a:bodyPr/>
          <a:lstStyle>
            <a:lvl1pPr marL="0" indent="0">
              <a:spcBef>
                <a:spcPts val="0"/>
              </a:spcBef>
              <a:buNone/>
              <a:defRPr sz="800" baseline="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a:t>Insert project director email (i.e., smithj@advisory.com)</a:t>
            </a:r>
          </a:p>
        </p:txBody>
      </p:sp>
      <p:sp>
        <p:nvSpPr>
          <p:cNvPr id="38" name="Text Placeholder 5"/>
          <p:cNvSpPr>
            <a:spLocks noGrp="1"/>
          </p:cNvSpPr>
          <p:nvPr>
            <p:ph type="body" sz="quarter" idx="47" hasCustomPrompt="1"/>
          </p:nvPr>
        </p:nvSpPr>
        <p:spPr bwMode="gray">
          <a:xfrm>
            <a:off x="817683" y="1954489"/>
            <a:ext cx="4110582" cy="123111"/>
          </a:xfrm>
        </p:spPr>
        <p:txBody>
          <a:bodyPr/>
          <a:lstStyle>
            <a:lvl1pPr marL="0" indent="0">
              <a:spcBef>
                <a:spcPts val="0"/>
              </a:spcBef>
              <a:buNone/>
              <a:defRPr sz="800">
                <a:solidFill>
                  <a:schemeClr val="accent3"/>
                </a:solidFill>
              </a:defRPr>
            </a:lvl1pPr>
            <a:lvl2pPr marL="114300" indent="0">
              <a:buNone/>
              <a:defRPr sz="800">
                <a:solidFill>
                  <a:schemeClr val="accent3"/>
                </a:solidFill>
              </a:defRPr>
            </a:lvl2pPr>
            <a:lvl3pPr marL="228600" indent="0">
              <a:buNone/>
              <a:defRPr sz="800">
                <a:solidFill>
                  <a:schemeClr val="accent3"/>
                </a:solidFill>
              </a:defRPr>
            </a:lvl3pPr>
            <a:lvl4pPr marL="342900" indent="0">
              <a:buNone/>
              <a:defRPr sz="800">
                <a:solidFill>
                  <a:schemeClr val="accent3"/>
                </a:solidFill>
              </a:defRPr>
            </a:lvl4pPr>
            <a:lvl5pPr marL="457200" indent="0">
              <a:buNone/>
              <a:defRPr sz="800">
                <a:solidFill>
                  <a:schemeClr val="accent3"/>
                </a:solidFill>
              </a:defRPr>
            </a:lvl5pPr>
          </a:lstStyle>
          <a:p>
            <a:pPr lvl="0"/>
            <a:r>
              <a:rPr lang="en-US" dirty="0"/>
              <a:t>Insert project director phone (i.e., XXX-XXX-XXXX)</a:t>
            </a:r>
          </a:p>
        </p:txBody>
      </p:sp>
      <p:sp>
        <p:nvSpPr>
          <p:cNvPr id="39" name="Text Placeholder 5"/>
          <p:cNvSpPr>
            <a:spLocks noGrp="1"/>
          </p:cNvSpPr>
          <p:nvPr>
            <p:ph type="body" sz="quarter" idx="48" hasCustomPrompt="1"/>
          </p:nvPr>
        </p:nvSpPr>
        <p:spPr bwMode="gray">
          <a:xfrm>
            <a:off x="817683" y="2383264"/>
            <a:ext cx="4110582" cy="211017"/>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a:t>Research Team (click to add desired text)</a:t>
            </a:r>
          </a:p>
        </p:txBody>
      </p:sp>
      <p:sp>
        <p:nvSpPr>
          <p:cNvPr id="40" name="Text Placeholder 4"/>
          <p:cNvSpPr>
            <a:spLocks noGrp="1"/>
          </p:cNvSpPr>
          <p:nvPr>
            <p:ph type="body" sz="quarter" idx="49" hasCustomPrompt="1"/>
          </p:nvPr>
        </p:nvSpPr>
        <p:spPr bwMode="gray">
          <a:xfrm>
            <a:off x="817683" y="2597304"/>
            <a:ext cx="4110582" cy="158262"/>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a:t>Insert Name(s) here</a:t>
            </a:r>
          </a:p>
        </p:txBody>
      </p:sp>
      <p:sp>
        <p:nvSpPr>
          <p:cNvPr id="41" name="Text Placeholder 5"/>
          <p:cNvSpPr>
            <a:spLocks noGrp="1"/>
          </p:cNvSpPr>
          <p:nvPr>
            <p:ph type="body" sz="quarter" idx="50" hasCustomPrompt="1"/>
          </p:nvPr>
        </p:nvSpPr>
        <p:spPr bwMode="gray">
          <a:xfrm>
            <a:off x="817683" y="3046651"/>
            <a:ext cx="4110582" cy="211017"/>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a:t>Program Leadership (click to add desired text)</a:t>
            </a:r>
          </a:p>
        </p:txBody>
      </p:sp>
      <p:sp>
        <p:nvSpPr>
          <p:cNvPr id="42" name="Text Placeholder 4"/>
          <p:cNvSpPr>
            <a:spLocks noGrp="1"/>
          </p:cNvSpPr>
          <p:nvPr>
            <p:ph type="body" sz="quarter" idx="51" hasCustomPrompt="1"/>
          </p:nvPr>
        </p:nvSpPr>
        <p:spPr bwMode="gray">
          <a:xfrm>
            <a:off x="817683" y="3260691"/>
            <a:ext cx="4110582" cy="158262"/>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a:t>Insert Name(s) here</a:t>
            </a:r>
          </a:p>
        </p:txBody>
      </p:sp>
      <p:sp>
        <p:nvSpPr>
          <p:cNvPr id="43" name="Text Placeholder 5"/>
          <p:cNvSpPr>
            <a:spLocks noGrp="1"/>
          </p:cNvSpPr>
          <p:nvPr>
            <p:ph type="body" sz="quarter" idx="52" hasCustomPrompt="1"/>
          </p:nvPr>
        </p:nvSpPr>
        <p:spPr bwMode="gray">
          <a:xfrm>
            <a:off x="817683" y="3710055"/>
            <a:ext cx="4110582" cy="211017"/>
          </a:xfrm>
        </p:spPr>
        <p:txBody>
          <a:bodyPr/>
          <a:lstStyle>
            <a:lvl1pPr marL="0" indent="0">
              <a:spcBef>
                <a:spcPts val="0"/>
              </a:spcBef>
              <a:buNone/>
              <a:defRPr sz="1200" baseline="0">
                <a:solidFill>
                  <a:schemeClr val="tx1"/>
                </a:solidFill>
              </a:defRPr>
            </a:lvl1pPr>
            <a:lvl2pPr marL="114300" indent="0">
              <a:spcBef>
                <a:spcPts val="0"/>
              </a:spcBef>
              <a:buNone/>
              <a:defRPr sz="1200">
                <a:solidFill>
                  <a:schemeClr val="bg1"/>
                </a:solidFill>
              </a:defRPr>
            </a:lvl2pPr>
            <a:lvl3pPr marL="228600" indent="0">
              <a:spcBef>
                <a:spcPts val="0"/>
              </a:spcBef>
              <a:buNone/>
              <a:defRPr sz="1200">
                <a:solidFill>
                  <a:schemeClr val="bg1"/>
                </a:solidFill>
              </a:defRPr>
            </a:lvl3pPr>
            <a:lvl4pPr marL="342900" indent="0">
              <a:spcBef>
                <a:spcPts val="0"/>
              </a:spcBef>
              <a:buNone/>
              <a:defRPr sz="1200">
                <a:solidFill>
                  <a:schemeClr val="bg1"/>
                </a:solidFill>
              </a:defRPr>
            </a:lvl4pPr>
            <a:lvl5pPr marL="457200" indent="0">
              <a:spcBef>
                <a:spcPts val="0"/>
              </a:spcBef>
              <a:buNone/>
              <a:defRPr sz="1200">
                <a:solidFill>
                  <a:schemeClr val="bg1"/>
                </a:solidFill>
              </a:defRPr>
            </a:lvl5pPr>
          </a:lstStyle>
          <a:p>
            <a:pPr lvl="0"/>
            <a:r>
              <a:rPr lang="en-US" dirty="0"/>
              <a:t>Design Consultant (click to add desired text)</a:t>
            </a:r>
          </a:p>
        </p:txBody>
      </p:sp>
      <p:sp>
        <p:nvSpPr>
          <p:cNvPr id="44" name="Text Placeholder 4"/>
          <p:cNvSpPr>
            <a:spLocks noGrp="1"/>
          </p:cNvSpPr>
          <p:nvPr>
            <p:ph type="body" sz="quarter" idx="53" hasCustomPrompt="1"/>
          </p:nvPr>
        </p:nvSpPr>
        <p:spPr bwMode="gray">
          <a:xfrm>
            <a:off x="817683" y="3924095"/>
            <a:ext cx="4110582" cy="158262"/>
          </a:xfrm>
        </p:spPr>
        <p:txBody>
          <a:bodyPr/>
          <a:lstStyle>
            <a:lvl1pPr marL="0" indent="0">
              <a:spcBef>
                <a:spcPts val="500"/>
              </a:spcBef>
              <a:buNone/>
              <a:defRPr sz="900">
                <a:solidFill>
                  <a:schemeClr val="accent3"/>
                </a:solidFill>
              </a:defRPr>
            </a:lvl1pPr>
            <a:lvl2pPr marL="114300" indent="0">
              <a:spcBef>
                <a:spcPts val="200"/>
              </a:spcBef>
              <a:buNone/>
              <a:defRPr>
                <a:solidFill>
                  <a:schemeClr val="accent3"/>
                </a:solidFill>
              </a:defRPr>
            </a:lvl2pPr>
            <a:lvl3pPr marL="228600" indent="0">
              <a:spcBef>
                <a:spcPts val="200"/>
              </a:spcBef>
              <a:buNone/>
              <a:defRPr>
                <a:solidFill>
                  <a:schemeClr val="accent3"/>
                </a:solidFill>
              </a:defRPr>
            </a:lvl3pPr>
            <a:lvl4pPr marL="342900" indent="0">
              <a:spcBef>
                <a:spcPts val="200"/>
              </a:spcBef>
              <a:buNone/>
              <a:defRPr>
                <a:solidFill>
                  <a:schemeClr val="accent3"/>
                </a:solidFill>
              </a:defRPr>
            </a:lvl4pPr>
            <a:lvl5pPr marL="457200" indent="0">
              <a:spcBef>
                <a:spcPts val="200"/>
              </a:spcBef>
              <a:buNone/>
              <a:defRPr>
                <a:solidFill>
                  <a:schemeClr val="accent3"/>
                </a:solidFill>
              </a:defRPr>
            </a:lvl5pPr>
          </a:lstStyle>
          <a:p>
            <a:pPr lvl="0"/>
            <a:r>
              <a:rPr lang="en-US" dirty="0"/>
              <a:t>Insert Name(s) here</a:t>
            </a:r>
          </a:p>
        </p:txBody>
      </p:sp>
      <p:cxnSp>
        <p:nvCxnSpPr>
          <p:cNvPr id="19" name="Straight Connector 18"/>
          <p:cNvCxnSpPr/>
          <p:nvPr userDrawn="1"/>
        </p:nvCxnSpPr>
        <p:spPr bwMode="gray">
          <a:xfrm>
            <a:off x="817627" y="6050712"/>
            <a:ext cx="4110637" cy="0"/>
          </a:xfrm>
          <a:prstGeom prst="line">
            <a:avLst/>
          </a:prstGeom>
          <a:ln w="9525">
            <a:solidFill>
              <a:schemeClr val="accent6"/>
            </a:solidFill>
            <a:miter lim="800000"/>
            <a:headEnd type="none"/>
            <a:tailEnd type="none"/>
          </a:ln>
        </p:spPr>
        <p:style>
          <a:lnRef idx="1">
            <a:schemeClr val="accent1"/>
          </a:lnRef>
          <a:fillRef idx="0">
            <a:schemeClr val="accent1"/>
          </a:fillRef>
          <a:effectRef idx="0">
            <a:schemeClr val="accent1"/>
          </a:effectRef>
          <a:fontRef idx="minor">
            <a:schemeClr val="tx1"/>
          </a:fontRef>
        </p:style>
      </p:cxnSp>
      <p:sp>
        <p:nvSpPr>
          <p:cNvPr id="20" name="TextBox 19"/>
          <p:cNvSpPr txBox="1"/>
          <p:nvPr userDrawn="1"/>
        </p:nvSpPr>
        <p:spPr bwMode="gray">
          <a:xfrm>
            <a:off x="817683" y="5948218"/>
            <a:ext cx="4110581" cy="3296917"/>
          </a:xfrm>
          <a:prstGeom prst="rect">
            <a:avLst/>
          </a:prstGeom>
          <a:noFill/>
        </p:spPr>
        <p:txBody>
          <a:bodyPr wrap="square" lIns="0" tIns="0" rIns="0" bIns="0" rtlCol="0">
            <a:noAutofit/>
          </a:bodyPr>
          <a:lstStyle/>
          <a:p>
            <a:pPr>
              <a:spcBef>
                <a:spcPts val="400"/>
              </a:spcBef>
            </a:pPr>
            <a:r>
              <a:rPr lang="en-US" sz="500" b="0" dirty="0">
                <a:solidFill>
                  <a:schemeClr val="tx1"/>
                </a:solidFill>
              </a:rPr>
              <a:t>LEGAL</a:t>
            </a:r>
            <a:r>
              <a:rPr lang="en-US" sz="500" b="0" baseline="0" dirty="0">
                <a:solidFill>
                  <a:schemeClr val="tx1"/>
                </a:solidFill>
              </a:rPr>
              <a:t> CAVEAT</a:t>
            </a:r>
            <a:endParaRPr lang="en-US" sz="500" b="0" dirty="0">
              <a:solidFill>
                <a:schemeClr val="tx1"/>
              </a:solidFill>
            </a:endParaRPr>
          </a:p>
          <a:p>
            <a:pPr>
              <a:spcBef>
                <a:spcPts val="600"/>
              </a:spcBef>
            </a:pPr>
            <a:r>
              <a:rPr lang="en-US" sz="500" dirty="0">
                <a:solidFill>
                  <a:schemeClr val="accent2"/>
                </a:solidFill>
              </a:rPr>
              <a:t>Advisory Board has made efforts to verify the accuracy of the information it provides to members. This report relies on data obtained from many sources, however, and Advisory Board cannot guarantee the accuracy of the information provided or any analysis based thereon. In addition, Advisory Board is not in the business of giving legal, medical, accounting, or other professional advice, and its reports should not be construed as professional advice. In particular, members should not rely on any legal commentary in this report as a basis for action, or assume that any tactics described herein would be permitted by applicable law or appropriate for a given member’s situation. Members are advised to consult with appropriate professionals concerning legal, medical, tax, or accounting issues, before implementing any of these tactics. Neither Advisory Board nor its officers, directors, trustees, employees, and agents shall be liable for any claims, liabilities, or expenses relating to (a) any errors or omissions in this report, whether caused by Advisory Board or any of its employees or agents, or sources or other third parties, (b) any recommendation or graded ranking by Advisory Board, or (c) failure of member and its employees and agents to abide by the terms set forth herein.</a:t>
            </a:r>
          </a:p>
          <a:p>
            <a:pPr>
              <a:spcBef>
                <a:spcPts val="400"/>
              </a:spcBef>
            </a:pPr>
            <a:r>
              <a:rPr lang="en-US" sz="500" dirty="0">
                <a:solidFill>
                  <a:schemeClr val="accent2"/>
                </a:solidFill>
              </a:rPr>
              <a:t>Advisory Board and the “A” logo are registered trademarks of The Advisory Board Company in the United States and other countries. Members are not permitted to use these trademarks, or any other trademark, product name, service name, trade name, and logo of Advisory Board without prior written consent of Advisory Board. All other trademarks, product names, service names, trade names, and logos used within these pages are the property of their respective holders. Use of other company trademarks, product names, service names, trade names, and logos or images of the same does not necessarily constitute (a) an endorsement by such company of Advisory Board and its products and services, or (b) an endorsement of the company or its products or services by Advisory Board. Advisory Board is not affiliated with any such company.</a:t>
            </a:r>
          </a:p>
          <a:p>
            <a:pPr>
              <a:spcBef>
                <a:spcPts val="1200"/>
              </a:spcBef>
            </a:pPr>
            <a:r>
              <a:rPr lang="en-US" sz="500" b="1" dirty="0">
                <a:solidFill>
                  <a:schemeClr val="accent2"/>
                </a:solidFill>
              </a:rPr>
              <a:t>IMPORTANT: Please read the following.</a:t>
            </a:r>
          </a:p>
          <a:p>
            <a:pPr>
              <a:spcBef>
                <a:spcPts val="400"/>
              </a:spcBef>
            </a:pPr>
            <a:r>
              <a:rPr lang="en-US" sz="500" dirty="0">
                <a:solidFill>
                  <a:schemeClr val="accent2"/>
                </a:solidFill>
              </a:rPr>
              <a:t>Advisory Board has prepared this report for the exclusive use of its members. Each member acknowledges and agrees that this report and</a:t>
            </a:r>
            <a:br>
              <a:rPr lang="en-US" sz="500" dirty="0">
                <a:solidFill>
                  <a:schemeClr val="accent2"/>
                </a:solidFill>
              </a:rPr>
            </a:br>
            <a:r>
              <a:rPr lang="en-US" sz="500" dirty="0">
                <a:solidFill>
                  <a:schemeClr val="accent2"/>
                </a:solidFill>
              </a:rPr>
              <a:t>the information contained herein (collectively, the “Report”) are confidential and proprietary to Advisory Board. By accepting delivery of this Report, each member agrees to abide by the terms as stated herein, including the following:</a:t>
            </a:r>
          </a:p>
          <a:p>
            <a:pPr marL="112713" indent="-112713">
              <a:spcBef>
                <a:spcPts val="400"/>
              </a:spcBef>
            </a:pPr>
            <a:r>
              <a:rPr lang="en-US" sz="500" dirty="0">
                <a:solidFill>
                  <a:schemeClr val="accent2"/>
                </a:solidFill>
              </a:rPr>
              <a:t>1.	Advisory Board owns all right, title, and interest in and to this Report. Except as stated herein, no right, license, permission, or interest of any kind in this Report is intended to be given, transferred to, or acquired by a member. Each member is authorized to use this Report only to the extent expressly authorized herein.</a:t>
            </a:r>
          </a:p>
          <a:p>
            <a:pPr marL="112713" indent="-112713">
              <a:spcBef>
                <a:spcPts val="400"/>
              </a:spcBef>
            </a:pPr>
            <a:r>
              <a:rPr lang="en-US" sz="500" dirty="0">
                <a:solidFill>
                  <a:schemeClr val="accent2"/>
                </a:solidFill>
              </a:rPr>
              <a:t>2.	Each member shall not sell, license, republish, or post online or otherwise this Report, in part or in whole. Each member shall not disseminate or permit the use of, and shall take reasonable precautions to prevent such dissemination or use of, this Report by (a) any of its employees and agents (except as stated below), or (b) any third party.</a:t>
            </a:r>
          </a:p>
          <a:p>
            <a:pPr marL="112713" indent="-112713">
              <a:spcBef>
                <a:spcPts val="400"/>
              </a:spcBef>
            </a:pPr>
            <a:r>
              <a:rPr lang="en-US" sz="500" dirty="0">
                <a:solidFill>
                  <a:schemeClr val="accent2"/>
                </a:solidFill>
              </a:rPr>
              <a:t>3.	Each member may make this Report available solely to those of its employees and agents who (a) are registered for the workshop or membership program of which this Report is a part, (b) require access to this Report in order to learn from the information described herein, </a:t>
            </a:r>
            <a:br>
              <a:rPr lang="en-US" sz="500" dirty="0">
                <a:solidFill>
                  <a:schemeClr val="accent2"/>
                </a:solidFill>
              </a:rPr>
            </a:br>
            <a:r>
              <a:rPr lang="en-US" sz="500" dirty="0">
                <a:solidFill>
                  <a:schemeClr val="accent2"/>
                </a:solidFill>
              </a:rPr>
              <a:t>and (c) agree not to disclose this Report to other employees or agents or any third party. Each member shall use, and shall ensure that its employees and agents use, this Report for its internal use only. Each member may make a limited number of copies, solely as adequate for use by its employees and agents in accordance with the terms herein.</a:t>
            </a:r>
          </a:p>
          <a:p>
            <a:pPr marL="112713" indent="-112713">
              <a:spcBef>
                <a:spcPts val="400"/>
              </a:spcBef>
            </a:pPr>
            <a:r>
              <a:rPr lang="en-US" sz="500" dirty="0">
                <a:solidFill>
                  <a:schemeClr val="accent2"/>
                </a:solidFill>
              </a:rPr>
              <a:t>4.	Each member shall not remove from this Report any confidential markings, copyright notices, and/or other similar indicia herein.</a:t>
            </a:r>
          </a:p>
          <a:p>
            <a:pPr marL="112713" indent="-112713">
              <a:spcBef>
                <a:spcPts val="400"/>
              </a:spcBef>
            </a:pPr>
            <a:r>
              <a:rPr lang="en-US" sz="500" dirty="0">
                <a:solidFill>
                  <a:schemeClr val="accent2"/>
                </a:solidFill>
              </a:rPr>
              <a:t>5.	Each member is responsible for any breach of its obligations as stated herein by any of its employees or agents.</a:t>
            </a:r>
          </a:p>
          <a:p>
            <a:pPr marL="112713" indent="-112713">
              <a:spcBef>
                <a:spcPts val="400"/>
              </a:spcBef>
            </a:pPr>
            <a:r>
              <a:rPr lang="en-US" sz="500" dirty="0">
                <a:solidFill>
                  <a:schemeClr val="accent2"/>
                </a:solidFill>
              </a:rPr>
              <a:t>6.	If a member is unwilling to abide by any of the foregoing obligations, then such member shall promptly return this Report and all copies thereof to Advisory Board.</a:t>
            </a:r>
          </a:p>
        </p:txBody>
      </p:sp>
      <p:sp>
        <p:nvSpPr>
          <p:cNvPr id="21" name="Text Placeholder 1"/>
          <p:cNvSpPr txBox="1">
            <a:spLocks/>
          </p:cNvSpPr>
          <p:nvPr userDrawn="1"/>
        </p:nvSpPr>
        <p:spPr bwMode="gray">
          <a:xfrm>
            <a:off x="-1645919" y="782589"/>
            <a:ext cx="1497546" cy="1417759"/>
          </a:xfrm>
          <a:prstGeom prst="rect">
            <a:avLst/>
          </a:prstGeom>
          <a:solidFill>
            <a:srgbClr val="539241"/>
          </a:solidFill>
        </p:spPr>
        <p:txBody>
          <a:bodyPr vert="horz" wrap="square" lIns="64008" tIns="45720" rIns="64008" bIns="45720" rtlCol="0">
            <a:noAutofit/>
          </a:bodyPr>
          <a:lstStyle>
            <a:lvl1pPr marL="112713"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Font typeface="Arial" pitchFamily="34" charset="0"/>
              <a:buChar char="•"/>
              <a:defRPr sz="1000" kern="1200" baseline="0">
                <a:solidFill>
                  <a:schemeClr val="tx1"/>
                </a:solidFill>
                <a:latin typeface="+mn-lt"/>
                <a:ea typeface="+mn-ea"/>
                <a:cs typeface="+mn-cs"/>
              </a:defRPr>
            </a:lvl5pPr>
            <a:lvl6pPr marL="280191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6pPr>
            <a:lvl7pPr marL="331135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7pPr>
            <a:lvl8pPr marL="3820798"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8pPr>
            <a:lvl9pPr marL="4330237" indent="-254720" algn="l" defTabSz="1018879" rtl="0" eaLnBrk="1" latinLnBrk="0" hangingPunct="1">
              <a:spcBef>
                <a:spcPct val="20000"/>
              </a:spcBef>
              <a:buFont typeface="Arial" pitchFamily="34" charset="0"/>
              <a:buChar char="•"/>
              <a:defRPr sz="2200" kern="1200">
                <a:solidFill>
                  <a:schemeClr val="tx1"/>
                </a:solidFill>
                <a:latin typeface="+mn-lt"/>
                <a:ea typeface="+mn-ea"/>
                <a:cs typeface="+mn-cs"/>
              </a:defRPr>
            </a:lvl9pPr>
          </a:lstStyle>
          <a:p>
            <a:pPr marL="0" indent="0">
              <a:buFont typeface="Arial" pitchFamily="34" charset="0"/>
              <a:buNone/>
            </a:pPr>
            <a:endParaRPr lang="en-US" dirty="0">
              <a:solidFill>
                <a:schemeClr val="bg1"/>
              </a:solidFill>
            </a:endParaRPr>
          </a:p>
        </p:txBody>
      </p:sp>
      <p:sp>
        <p:nvSpPr>
          <p:cNvPr id="24" name="TextBox 23"/>
          <p:cNvSpPr txBox="1"/>
          <p:nvPr userDrawn="1"/>
        </p:nvSpPr>
        <p:spPr bwMode="gray">
          <a:xfrm>
            <a:off x="-1540715" y="838603"/>
            <a:ext cx="1239743" cy="200055"/>
          </a:xfrm>
          <a:prstGeom prst="rect">
            <a:avLst/>
          </a:prstGeom>
          <a:noFill/>
        </p:spPr>
        <p:txBody>
          <a:bodyPr wrap="square" lIns="0" tIns="0" rIns="0" bIns="0" rtlCol="0">
            <a:spAutoFit/>
          </a:bodyPr>
          <a:lstStyle/>
          <a:p>
            <a:pPr>
              <a:spcBef>
                <a:spcPts val="500"/>
              </a:spcBef>
            </a:pPr>
            <a:r>
              <a:rPr lang="en-US" sz="1300" b="1" dirty="0">
                <a:solidFill>
                  <a:schemeClr val="bg1"/>
                </a:solidFill>
              </a:rPr>
              <a:t>Placement</a:t>
            </a:r>
          </a:p>
        </p:txBody>
      </p:sp>
      <p:sp>
        <p:nvSpPr>
          <p:cNvPr id="25" name="TextBox 24"/>
          <p:cNvSpPr txBox="1"/>
          <p:nvPr userDrawn="1"/>
        </p:nvSpPr>
        <p:spPr bwMode="gray">
          <a:xfrm>
            <a:off x="-1540714" y="1088696"/>
            <a:ext cx="1308754" cy="1033616"/>
          </a:xfrm>
          <a:prstGeom prst="rect">
            <a:avLst/>
          </a:prstGeom>
          <a:noFill/>
        </p:spPr>
        <p:txBody>
          <a:bodyPr wrap="square" lIns="0" tIns="0" rIns="0" bIns="0" rtlCol="0">
            <a:spAutoFit/>
          </a:bodyPr>
          <a:lstStyle/>
          <a:p>
            <a:pPr>
              <a:spcBef>
                <a:spcPts val="500"/>
              </a:spcBef>
            </a:pPr>
            <a:r>
              <a:rPr lang="en-US" sz="900" i="0" dirty="0">
                <a:solidFill>
                  <a:schemeClr val="bg1"/>
                </a:solidFill>
              </a:rPr>
              <a:t>This page for the credits/ legal caveat will be at the end of the document, just before the back page.</a:t>
            </a:r>
          </a:p>
          <a:p>
            <a:pPr>
              <a:spcBef>
                <a:spcPts val="500"/>
              </a:spcBef>
            </a:pPr>
            <a:r>
              <a:rPr lang="en-US" sz="900" b="0" i="0" dirty="0">
                <a:solidFill>
                  <a:schemeClr val="bg1"/>
                </a:solidFill>
              </a:rPr>
              <a:t>If there’s an advisors</a:t>
            </a:r>
            <a:r>
              <a:rPr lang="en-US" sz="900" b="0" i="0" baseline="0" dirty="0">
                <a:solidFill>
                  <a:schemeClr val="bg1"/>
                </a:solidFill>
              </a:rPr>
              <a:t> to our work page, it should come before this.</a:t>
            </a:r>
            <a:endParaRPr lang="en-US" sz="900" b="0" i="0" dirty="0">
              <a:solidFill>
                <a:schemeClr val="bg1"/>
              </a:solidFill>
            </a:endParaRPr>
          </a:p>
        </p:txBody>
      </p:sp>
    </p:spTree>
  </p:cSld>
  <p:clrMapOvr>
    <a:masterClrMapping/>
  </p:clrMapOvr>
  <p:extLst>
    <p:ext uri="{DCECCB84-F9BA-43D5-87BE-67443E8EF086}">
      <p15:sldGuideLst xmlns:p15="http://schemas.microsoft.com/office/powerpoint/2012/main">
        <p15:guide id="1" pos="3107" userDrawn="1">
          <p15:clr>
            <a:srgbClr val="FBAE40"/>
          </p15:clr>
        </p15:guide>
        <p15:guide id="2" orient="horz" pos="3561" userDrawn="1">
          <p15:clr>
            <a:srgbClr val="FBAE40"/>
          </p15:clr>
        </p15:guide>
      </p15:sldGuideLst>
    </p:ext>
  </p:extLst>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theme" Target="../theme/theme1.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slideLayout" Target="../slideLayouts/slideLayout20.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slideLayout" Target="../slideLayouts/slideLayout19.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hyperlink" Target="https://www.advisory.com/" TargetMode="External"/></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bwMode="gray">
      <p:bgRef idx="1001">
        <a:schemeClr val="bg1"/>
      </p:bgRef>
    </p:bg>
    <p:spTree>
      <p:nvGrpSpPr>
        <p:cNvPr id="1" name=""/>
        <p:cNvGrpSpPr/>
        <p:nvPr/>
      </p:nvGrpSpPr>
      <p:grpSpPr>
        <a:xfrm>
          <a:off x="0" y="0"/>
          <a:ext cx="0" cy="0"/>
          <a:chOff x="0" y="0"/>
          <a:chExt cx="0" cy="0"/>
        </a:xfrm>
      </p:grpSpPr>
      <p:sp>
        <p:nvSpPr>
          <p:cNvPr id="12" name="TextBox 11">
            <a:hlinkClick r:id="rId22"/>
          </p:cNvPr>
          <p:cNvSpPr txBox="1"/>
          <p:nvPr userDrawn="1"/>
        </p:nvSpPr>
        <p:spPr bwMode="gray">
          <a:xfrm>
            <a:off x="6530808" y="9645778"/>
            <a:ext cx="785980" cy="92333"/>
          </a:xfrm>
          <a:prstGeom prst="rect">
            <a:avLst/>
          </a:prstGeom>
          <a:noFill/>
        </p:spPr>
        <p:txBody>
          <a:bodyPr wrap="square" lIns="0" tIns="0" rIns="0" bIns="0" rtlCol="0">
            <a:spAutoFit/>
          </a:bodyPr>
          <a:lstStyle/>
          <a:p>
            <a:pPr marL="0" marR="0" lvl="0" indent="0" algn="r" defTabSz="1018879" rtl="0" eaLnBrk="1" fontAlgn="auto" latinLnBrk="0" hangingPunct="1">
              <a:lnSpc>
                <a:spcPct val="100000"/>
              </a:lnSpc>
              <a:spcBef>
                <a:spcPts val="0"/>
              </a:spcBef>
              <a:spcAft>
                <a:spcPts val="0"/>
              </a:spcAft>
              <a:buClrTx/>
              <a:buSzTx/>
              <a:buFontTx/>
              <a:buNone/>
              <a:tabLst/>
              <a:defRPr/>
            </a:pPr>
            <a:r>
              <a:rPr kumimoji="0" lang="en-US" sz="600" b="1" i="0" u="none" strike="noStrike" kern="1200" cap="none" spc="0" normalizeH="0" baseline="0" noProof="0" dirty="0">
                <a:ln>
                  <a:noFill/>
                </a:ln>
                <a:solidFill>
                  <a:schemeClr val="tx1"/>
                </a:solidFill>
                <a:effectLst/>
                <a:uLnTx/>
                <a:uFillTx/>
                <a:latin typeface="+mn-lt"/>
                <a:ea typeface="+mn-ea"/>
                <a:cs typeface="+mn-cs"/>
              </a:rPr>
              <a:t>advisory.com</a:t>
            </a:r>
          </a:p>
        </p:txBody>
      </p:sp>
      <p:sp>
        <p:nvSpPr>
          <p:cNvPr id="13" name="Slide Number Placeholder 5"/>
          <p:cNvSpPr txBox="1">
            <a:spLocks/>
          </p:cNvSpPr>
          <p:nvPr userDrawn="1"/>
        </p:nvSpPr>
        <p:spPr bwMode="gray">
          <a:xfrm>
            <a:off x="3678414" y="9626542"/>
            <a:ext cx="415573" cy="130805"/>
          </a:xfrm>
          <a:prstGeom prst="rect">
            <a:avLst/>
          </a:prstGeom>
        </p:spPr>
        <p:txBody>
          <a:bodyPr vert="horz" wrap="square" lIns="0" tIns="0" rIns="0" bIns="0" rtlCol="0" anchor="t">
            <a:spAutoFit/>
          </a:bodyPr>
          <a:lstStyle>
            <a:defPPr>
              <a:defRPr lang="en-US"/>
            </a:defPPr>
            <a:lvl1pPr marL="0" algn="ctr" defTabSz="1018879" rtl="0" eaLnBrk="1" latinLnBrk="0" hangingPunct="1">
              <a:defRPr sz="900" kern="1200">
                <a:solidFill>
                  <a:schemeClr val="tx1"/>
                </a:solidFill>
                <a:latin typeface="+mn-lt"/>
                <a:ea typeface="+mn-ea"/>
                <a:cs typeface="+mn-cs"/>
              </a:defRPr>
            </a:lvl1pPr>
            <a:lvl2pPr marL="509440" algn="l" defTabSz="1018879" rtl="0" eaLnBrk="1" latinLnBrk="0" hangingPunct="1">
              <a:defRPr sz="2100" kern="1200">
                <a:solidFill>
                  <a:schemeClr val="tx1"/>
                </a:solidFill>
                <a:latin typeface="+mn-lt"/>
                <a:ea typeface="+mn-ea"/>
                <a:cs typeface="+mn-cs"/>
              </a:defRPr>
            </a:lvl2pPr>
            <a:lvl3pPr marL="1018879" algn="l" defTabSz="1018879" rtl="0" eaLnBrk="1" latinLnBrk="0" hangingPunct="1">
              <a:defRPr sz="2100" kern="1200">
                <a:solidFill>
                  <a:schemeClr val="tx1"/>
                </a:solidFill>
                <a:latin typeface="+mn-lt"/>
                <a:ea typeface="+mn-ea"/>
                <a:cs typeface="+mn-cs"/>
              </a:defRPr>
            </a:lvl3pPr>
            <a:lvl4pPr marL="1528319" algn="l" defTabSz="1018879" rtl="0" eaLnBrk="1" latinLnBrk="0" hangingPunct="1">
              <a:defRPr sz="2100" kern="1200">
                <a:solidFill>
                  <a:schemeClr val="tx1"/>
                </a:solidFill>
                <a:latin typeface="+mn-lt"/>
                <a:ea typeface="+mn-ea"/>
                <a:cs typeface="+mn-cs"/>
              </a:defRPr>
            </a:lvl4pPr>
            <a:lvl5pPr marL="2037759" algn="l" defTabSz="1018879" rtl="0" eaLnBrk="1" latinLnBrk="0" hangingPunct="1">
              <a:defRPr sz="2100" kern="1200">
                <a:solidFill>
                  <a:schemeClr val="tx1"/>
                </a:solidFill>
                <a:latin typeface="+mn-lt"/>
                <a:ea typeface="+mn-ea"/>
                <a:cs typeface="+mn-cs"/>
              </a:defRPr>
            </a:lvl5pPr>
            <a:lvl6pPr marL="2547198" algn="l" defTabSz="1018879" rtl="0" eaLnBrk="1" latinLnBrk="0" hangingPunct="1">
              <a:defRPr sz="2100" kern="1200">
                <a:solidFill>
                  <a:schemeClr val="tx1"/>
                </a:solidFill>
                <a:latin typeface="+mn-lt"/>
                <a:ea typeface="+mn-ea"/>
                <a:cs typeface="+mn-cs"/>
              </a:defRPr>
            </a:lvl6pPr>
            <a:lvl7pPr marL="3056638" algn="l" defTabSz="1018879" rtl="0" eaLnBrk="1" latinLnBrk="0" hangingPunct="1">
              <a:defRPr sz="2100" kern="1200">
                <a:solidFill>
                  <a:schemeClr val="tx1"/>
                </a:solidFill>
                <a:latin typeface="+mn-lt"/>
                <a:ea typeface="+mn-ea"/>
                <a:cs typeface="+mn-cs"/>
              </a:defRPr>
            </a:lvl7pPr>
            <a:lvl8pPr marL="3566078" algn="l" defTabSz="1018879" rtl="0" eaLnBrk="1" latinLnBrk="0" hangingPunct="1">
              <a:defRPr sz="2100" kern="1200">
                <a:solidFill>
                  <a:schemeClr val="tx1"/>
                </a:solidFill>
                <a:latin typeface="+mn-lt"/>
                <a:ea typeface="+mn-ea"/>
                <a:cs typeface="+mn-cs"/>
              </a:defRPr>
            </a:lvl8pPr>
            <a:lvl9pPr marL="4075517" algn="l" defTabSz="1018879" rtl="0" eaLnBrk="1" latinLnBrk="0" hangingPunct="1">
              <a:defRPr sz="2100" kern="1200">
                <a:solidFill>
                  <a:schemeClr val="tx1"/>
                </a:solidFill>
                <a:latin typeface="+mn-lt"/>
                <a:ea typeface="+mn-ea"/>
                <a:cs typeface="+mn-cs"/>
              </a:defRPr>
            </a:lvl9pPr>
          </a:lstStyle>
          <a:p>
            <a:fld id="{D1524D41-16DC-4D92-9EF9-071B213BE0F5}" type="slidenum">
              <a:rPr lang="en-US" sz="850" smtClean="0">
                <a:solidFill>
                  <a:schemeClr val="tx1"/>
                </a:solidFill>
              </a:rPr>
              <a:pPr/>
              <a:t>‹#›</a:t>
            </a:fld>
            <a:endParaRPr lang="en-US" sz="850" dirty="0">
              <a:solidFill>
                <a:schemeClr val="tx1"/>
              </a:solidFill>
            </a:endParaRPr>
          </a:p>
        </p:txBody>
      </p:sp>
      <p:sp>
        <p:nvSpPr>
          <p:cNvPr id="5" name="Text Placeholder 1"/>
          <p:cNvSpPr>
            <a:spLocks noGrp="1"/>
          </p:cNvSpPr>
          <p:nvPr>
            <p:ph type="body" idx="1"/>
          </p:nvPr>
        </p:nvSpPr>
        <p:spPr bwMode="gray">
          <a:xfrm>
            <a:off x="2986276" y="4080223"/>
            <a:ext cx="1799849" cy="1897955"/>
          </a:xfrm>
          <a:prstGeom prst="rect">
            <a:avLst/>
          </a:prstGeom>
        </p:spPr>
        <p:txBody>
          <a:bodyPr vert="horz" wrap="square" lIns="0" tIns="0" rIns="0" bIns="0" rtlCol="0">
            <a:sp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2" name="Title Placeholder 1"/>
          <p:cNvSpPr>
            <a:spLocks noGrp="1"/>
          </p:cNvSpPr>
          <p:nvPr>
            <p:ph type="title"/>
          </p:nvPr>
        </p:nvSpPr>
        <p:spPr bwMode="gray">
          <a:xfrm>
            <a:off x="458899" y="729525"/>
            <a:ext cx="6858000" cy="307777"/>
          </a:xfrm>
          <a:prstGeom prst="rect">
            <a:avLst/>
          </a:prstGeom>
        </p:spPr>
        <p:txBody>
          <a:bodyPr vert="horz" lIns="0" tIns="0" rIns="0" bIns="0" rtlCol="0" anchor="b">
            <a:spAutoFit/>
          </a:bodyPr>
          <a:lstStyle/>
          <a:p>
            <a:r>
              <a:rPr lang="en-US" dirty="0"/>
              <a:t>Page title – Arial 20pt regular, use sentence case</a:t>
            </a:r>
          </a:p>
        </p:txBody>
      </p:sp>
      <p:sp>
        <p:nvSpPr>
          <p:cNvPr id="14" name="Copyright"/>
          <p:cNvSpPr txBox="1"/>
          <p:nvPr userDrawn="1"/>
        </p:nvSpPr>
        <p:spPr bwMode="gray">
          <a:xfrm>
            <a:off x="460375" y="9645778"/>
            <a:ext cx="2052190" cy="92333"/>
          </a:xfrm>
          <a:prstGeom prst="rect">
            <a:avLst/>
          </a:prstGeom>
          <a:noFill/>
        </p:spPr>
        <p:txBody>
          <a:bodyPr wrap="square" lIns="0" tIns="0" rIns="0" bIns="0" rtlCol="0">
            <a:spAutoFit/>
          </a:bodyPr>
          <a:lstStyle/>
          <a:p>
            <a:pPr marL="0" marR="0" lvl="0" indent="0" algn="l" defTabSz="1018879" rtl="0" eaLnBrk="1" fontAlgn="auto" latinLnBrk="0" hangingPunct="1">
              <a:lnSpc>
                <a:spcPct val="100000"/>
              </a:lnSpc>
              <a:spcBef>
                <a:spcPts val="0"/>
              </a:spcBef>
              <a:spcAft>
                <a:spcPts val="0"/>
              </a:spcAft>
              <a:buClrTx/>
              <a:buSzTx/>
              <a:buFontTx/>
              <a:buNone/>
              <a:tabLst/>
              <a:defRPr/>
            </a:pPr>
            <a:r>
              <a:rPr kumimoji="0" lang="en-US" sz="600" b="0" i="0" u="none" strike="noStrike" kern="1200" cap="none" spc="0" normalizeH="0" baseline="0" noProof="0" dirty="0">
                <a:ln>
                  <a:noFill/>
                </a:ln>
                <a:solidFill>
                  <a:schemeClr val="tx1"/>
                </a:solidFill>
                <a:effectLst/>
                <a:uLnTx/>
                <a:uFillTx/>
                <a:latin typeface="+mn-lt"/>
                <a:ea typeface="+mn-ea"/>
                <a:cs typeface="+mn-cs"/>
              </a:rPr>
              <a:t>© 2020 Advisory Board </a:t>
            </a:r>
            <a:r>
              <a:rPr kumimoji="0" lang="en-US" sz="600" b="0" i="0" u="none" strike="noStrike" kern="1200" cap="none" spc="0" normalizeH="0" baseline="0" noProof="0" dirty="0">
                <a:ln>
                  <a:noFill/>
                </a:ln>
                <a:solidFill>
                  <a:schemeClr val="tx1"/>
                </a:solidFill>
                <a:effectLst/>
                <a:uLnTx/>
                <a:uFillTx/>
                <a:latin typeface="Arial"/>
                <a:ea typeface="+mn-ea"/>
                <a:cs typeface="Arial"/>
              </a:rPr>
              <a:t>• All rights reserved</a:t>
            </a:r>
            <a:endParaRPr kumimoji="0" lang="en-US" sz="600" b="1" i="0" u="none" strike="noStrike" kern="1200" cap="none" spc="0" normalizeH="0" baseline="0" noProof="0" dirty="0">
              <a:ln>
                <a:noFill/>
              </a:ln>
              <a:solidFill>
                <a:schemeClr val="tx1"/>
              </a:solidFill>
              <a:effectLst/>
              <a:uLnTx/>
              <a:uFillTx/>
              <a:latin typeface="+mn-lt"/>
              <a:ea typeface="+mn-ea"/>
              <a:cs typeface="+mn-cs"/>
            </a:endParaRPr>
          </a:p>
        </p:txBody>
      </p:sp>
    </p:spTree>
  </p:cSld>
  <p:clrMap bg1="lt1" tx1="dk1" bg2="lt2" tx2="dk2" accent1="accent1" accent2="accent2" accent3="accent3" accent4="accent4" accent5="accent5" accent6="accent6" hlink="hlink" folHlink="folHlink"/>
  <p:sldLayoutIdLst>
    <p:sldLayoutId id="2147483724" r:id="rId1"/>
    <p:sldLayoutId id="2147483729" r:id="rId2"/>
    <p:sldLayoutId id="2147483736" r:id="rId3"/>
    <p:sldLayoutId id="2147483692" r:id="rId4"/>
    <p:sldLayoutId id="2147483748" r:id="rId5"/>
    <p:sldLayoutId id="2147483694" r:id="rId6"/>
    <p:sldLayoutId id="2147483747" r:id="rId7"/>
    <p:sldLayoutId id="2147483717" r:id="rId8"/>
    <p:sldLayoutId id="2147483715" r:id="rId9"/>
    <p:sldLayoutId id="2147483744" r:id="rId10"/>
    <p:sldLayoutId id="2147483745" r:id="rId11"/>
    <p:sldLayoutId id="2147483746" r:id="rId12"/>
    <p:sldLayoutId id="2147483743" r:id="rId13"/>
    <p:sldLayoutId id="2147483738" r:id="rId14"/>
    <p:sldLayoutId id="2147483741" r:id="rId15"/>
    <p:sldLayoutId id="2147483739" r:id="rId16"/>
    <p:sldLayoutId id="2147483742" r:id="rId17"/>
    <p:sldLayoutId id="2147483740" r:id="rId18"/>
    <p:sldLayoutId id="2147483749" r:id="rId19"/>
    <p:sldLayoutId id="2147483750" r:id="rId20"/>
  </p:sldLayoutIdLst>
  <p:hf hdr="0" ftr="0" dt="0"/>
  <p:txStyles>
    <p:titleStyle>
      <a:lvl1pPr algn="l" defTabSz="1018879" rtl="0" eaLnBrk="1" latinLnBrk="0" hangingPunct="1">
        <a:spcBef>
          <a:spcPct val="0"/>
        </a:spcBef>
        <a:buNone/>
        <a:defRPr sz="2000" b="0" kern="1200">
          <a:solidFill>
            <a:schemeClr val="tx1"/>
          </a:solidFill>
          <a:latin typeface="+mj-lt"/>
          <a:ea typeface="+mj-ea"/>
          <a:cs typeface="+mj-cs"/>
        </a:defRPr>
      </a:lvl1pPr>
    </p:titleStyle>
    <p:bodyStyle>
      <a:lvl1pPr marL="112713"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9pPr>
    </p:bodyStyle>
    <p:otherStyle>
      <a:defPPr>
        <a:defRPr lang="en-US"/>
      </a:defPPr>
      <a:lvl1pPr marL="0" algn="l" defTabSz="640080" rtl="0" eaLnBrk="1" latinLnBrk="0" hangingPunct="1">
        <a:spcBef>
          <a:spcPts val="300"/>
        </a:spcBef>
        <a:defRPr sz="900" kern="1200">
          <a:solidFill>
            <a:schemeClr val="tx1"/>
          </a:solidFill>
          <a:latin typeface="+mn-lt"/>
          <a:ea typeface="+mn-ea"/>
          <a:cs typeface="+mn-cs"/>
        </a:defRPr>
      </a:lvl1pPr>
      <a:lvl2pPr marL="1143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2pPr>
      <a:lvl3pPr marL="2286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3pPr>
      <a:lvl4pPr marL="3429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4pPr>
      <a:lvl5pPr marL="4572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5pPr>
      <a:lvl6pPr marL="5715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6pPr>
      <a:lvl7pPr marL="6858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7pPr>
      <a:lvl8pPr marL="800100" indent="-114300" algn="l" defTabSz="640080" rtl="0" eaLnBrk="1" latinLnBrk="0" hangingPunct="1">
        <a:spcBef>
          <a:spcPts val="300"/>
        </a:spcBef>
        <a:buSzPct val="100000"/>
        <a:buFont typeface="Arial" panose="020B0604020202020204" pitchFamily="34" charset="0"/>
        <a:buChar char="•"/>
        <a:defRPr sz="900" kern="1200">
          <a:solidFill>
            <a:schemeClr val="tx1"/>
          </a:solidFill>
          <a:latin typeface="+mn-lt"/>
          <a:ea typeface="+mn-ea"/>
          <a:cs typeface="+mn-cs"/>
        </a:defRPr>
      </a:lvl8pPr>
      <a:lvl9pPr marL="914400" indent="-114300" algn="l" defTabSz="640080" rtl="0" eaLnBrk="1" latinLnBrk="0" hangingPunct="1">
        <a:spcBef>
          <a:spcPts val="300"/>
        </a:spcBef>
        <a:buSzPct val="100000"/>
        <a:buFont typeface="Arial" panose="020B0604030504040204" pitchFamily="34" charset="0"/>
        <a:buChar char="–"/>
        <a:defRPr sz="900" kern="1200">
          <a:solidFill>
            <a:schemeClr val="tx1"/>
          </a:solidFill>
          <a:latin typeface="+mn-lt"/>
          <a:ea typeface="+mn-ea"/>
          <a:cs typeface="+mn-cs"/>
        </a:defRPr>
      </a:lvl9pPr>
    </p:otherStyle>
  </p:txStyles>
  <p:extLst>
    <p:ext uri="{27BBF7A9-308A-43DC-89C8-2F10F3537804}">
      <p15:sldGuideLst xmlns:p15="http://schemas.microsoft.com/office/powerpoint/2012/main">
        <p15:guide id="1" pos="288" userDrawn="1">
          <p15:clr>
            <a:srgbClr val="C35EA4"/>
          </p15:clr>
        </p15:guide>
        <p15:guide id="2" pos="4608" userDrawn="1">
          <p15:clr>
            <a:srgbClr val="C35EA4"/>
          </p15:clr>
        </p15:guide>
        <p15:guide id="3" orient="horz" pos="287" userDrawn="1">
          <p15:clr>
            <a:srgbClr val="C35EA4"/>
          </p15:clr>
        </p15:guide>
        <p15:guide id="4" orient="horz" pos="6017" userDrawn="1">
          <p15:clr>
            <a:srgbClr val="C35EA4"/>
          </p15:clr>
        </p15:guide>
      </p15:sldGuideLst>
    </p:ext>
  </p:extLst>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0.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9.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10.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8.xml"/></Relationships>
</file>

<file path=ppt/slides/_rels/slide4.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image" Target="../media/image8.png"/><Relationship Id="rId1" Type="http://schemas.openxmlformats.org/officeDocument/2006/relationships/slideLayout" Target="../slideLayouts/slideLayout8.xml"/></Relationships>
</file>

<file path=ppt/slides/_rels/slide5.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6.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2.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3.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8.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4.xml"/><Relationship Id="rId1" Type="http://schemas.openxmlformats.org/officeDocument/2006/relationships/slideLayout" Target="../slideLayouts/slideLayout8.xml"/><Relationship Id="rId4" Type="http://schemas.openxmlformats.org/officeDocument/2006/relationships/image" Target="../media/image8.png"/></Relationships>
</file>

<file path=ppt/slides/_rels/slide9.xml.rels><?xml version="1.0" encoding="UTF-8" standalone="yes"?>
<Relationships xmlns="http://schemas.openxmlformats.org/package/2006/relationships"><Relationship Id="rId3" Type="http://schemas.openxmlformats.org/officeDocument/2006/relationships/hyperlink" Target="https://www.advisory.com/research/market-innovation-center/the-growth-channel/2015/04/innovating-on-a-budget" TargetMode="External"/><Relationship Id="rId2" Type="http://schemas.openxmlformats.org/officeDocument/2006/relationships/hyperlink" Target="https://www.advisory.com/research/global-forum-for-health-care-innovators/tools/2016/innovation-opportunity-audit" TargetMode="External"/><Relationship Id="rId1" Type="http://schemas.openxmlformats.org/officeDocument/2006/relationships/slideLayout" Target="../slideLayouts/slideLayout19.xml"/><Relationship Id="rId4" Type="http://schemas.openxmlformats.org/officeDocument/2006/relationships/hyperlink" Target="https://www.advisory.com/research/workforce-best-practice-collaborative/events/webconferences/2020/strategies-for-coping-with-the-covid-19-challenge/locking-in-crisis-driven-care-innovation-1/ondemand" TargetMode="Externa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731520" y="3234662"/>
            <a:ext cx="6309360" cy="769441"/>
          </a:xfrm>
        </p:spPr>
        <p:txBody>
          <a:bodyPr/>
          <a:lstStyle/>
          <a:p>
            <a:r>
              <a:rPr lang="en-US" dirty="0"/>
              <a:t>Locking in crisis-driven innovation:        </a:t>
            </a:r>
            <a:r>
              <a:rPr lang="en-US" sz="2000" dirty="0"/>
              <a:t>A guide to inventorying our Covid-19 improvements</a:t>
            </a:r>
            <a:endParaRPr lang="en-US" dirty="0"/>
          </a:p>
        </p:txBody>
      </p:sp>
      <p:sp>
        <p:nvSpPr>
          <p:cNvPr id="2" name="TextBox 1">
            <a:extLst>
              <a:ext uri="{FF2B5EF4-FFF2-40B4-BE49-F238E27FC236}">
                <a16:creationId xmlns:a16="http://schemas.microsoft.com/office/drawing/2014/main" id="{DFF79200-52B7-4A75-9016-0ED4B208DF48}"/>
              </a:ext>
            </a:extLst>
          </p:cNvPr>
          <p:cNvSpPr txBox="1"/>
          <p:nvPr/>
        </p:nvSpPr>
        <p:spPr bwMode="gray">
          <a:xfrm>
            <a:off x="3006436" y="2576946"/>
            <a:ext cx="1648691" cy="153888"/>
          </a:xfrm>
          <a:prstGeom prst="rect">
            <a:avLst/>
          </a:prstGeom>
          <a:solidFill>
            <a:schemeClr val="bg1"/>
          </a:solidFill>
        </p:spPr>
        <p:txBody>
          <a:bodyPr wrap="square" lIns="0" tIns="0" rIns="0" bIns="0" rtlCol="0">
            <a:spAutoFit/>
          </a:bodyPr>
          <a:lstStyle/>
          <a:p>
            <a:pPr algn="ctr">
              <a:spcBef>
                <a:spcPts val="500"/>
              </a:spcBef>
              <a:buClr>
                <a:schemeClr val="accent6"/>
              </a:buClr>
            </a:pPr>
            <a:r>
              <a:rPr lang="en-US" sz="1000" b="1" dirty="0"/>
              <a:t>AUDIT GUIDE</a:t>
            </a:r>
          </a:p>
        </p:txBody>
      </p:sp>
      <p:sp>
        <p:nvSpPr>
          <p:cNvPr id="3" name="TextBox 2">
            <a:extLst>
              <a:ext uri="{FF2B5EF4-FFF2-40B4-BE49-F238E27FC236}">
                <a16:creationId xmlns:a16="http://schemas.microsoft.com/office/drawing/2014/main" id="{A21D6D54-1E9B-4912-BF37-920EF6395D72}"/>
              </a:ext>
            </a:extLst>
          </p:cNvPr>
          <p:cNvSpPr txBox="1"/>
          <p:nvPr/>
        </p:nvSpPr>
        <p:spPr bwMode="gray">
          <a:xfrm>
            <a:off x="2432304" y="4581144"/>
            <a:ext cx="3236976" cy="543739"/>
          </a:xfrm>
          <a:prstGeom prst="rect">
            <a:avLst/>
          </a:prstGeom>
          <a:solidFill>
            <a:schemeClr val="bg1"/>
          </a:solidFill>
        </p:spPr>
        <p:txBody>
          <a:bodyPr wrap="square" lIns="0" tIns="0" rIns="0" bIns="0" rtlCol="0">
            <a:spAutoFit/>
          </a:bodyPr>
          <a:lstStyle/>
          <a:p>
            <a:pPr>
              <a:spcBef>
                <a:spcPts val="500"/>
              </a:spcBef>
              <a:buClr>
                <a:schemeClr val="accent6"/>
              </a:buClr>
            </a:pPr>
            <a:r>
              <a:rPr lang="en-US" sz="900" dirty="0"/>
              <a:t>Produced by the Global Forum for Health Care Innovators</a:t>
            </a:r>
          </a:p>
          <a:p>
            <a:pPr algn="ctr">
              <a:spcBef>
                <a:spcPts val="500"/>
              </a:spcBef>
              <a:buClr>
                <a:schemeClr val="accent6"/>
              </a:buClr>
            </a:pPr>
            <a:r>
              <a:rPr lang="en-US" sz="900" dirty="0"/>
              <a:t>Published—June 2020 ▪ 10 min read</a:t>
            </a:r>
          </a:p>
          <a:p>
            <a:pPr algn="ctr">
              <a:spcBef>
                <a:spcPts val="500"/>
              </a:spcBef>
              <a:buClr>
                <a:schemeClr val="accent6"/>
              </a:buClr>
            </a:pPr>
            <a:endParaRPr lang="en-US" sz="900" dirty="0"/>
          </a:p>
        </p:txBody>
      </p:sp>
    </p:spTree>
    <p:extLst>
      <p:ext uri="{BB962C8B-B14F-4D97-AF65-F5344CB8AC3E}">
        <p14:creationId xmlns:p14="http://schemas.microsoft.com/office/powerpoint/2010/main" val="1111070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17626" y="782590"/>
            <a:ext cx="4112089" cy="246221"/>
          </a:xfrm>
        </p:spPr>
        <p:txBody>
          <a:bodyPr/>
          <a:lstStyle/>
          <a:p>
            <a:r>
              <a:rPr lang="en-US" dirty="0"/>
              <a:t>Health Care Advisory Board</a:t>
            </a:r>
          </a:p>
        </p:txBody>
      </p:sp>
      <p:sp>
        <p:nvSpPr>
          <p:cNvPr id="3" name="Text Placeholder 2"/>
          <p:cNvSpPr>
            <a:spLocks noGrp="1"/>
          </p:cNvSpPr>
          <p:nvPr>
            <p:ph type="body" sz="quarter" idx="44"/>
          </p:nvPr>
        </p:nvSpPr>
        <p:spPr>
          <a:xfrm>
            <a:off x="817683" y="1415155"/>
            <a:ext cx="4110582" cy="184666"/>
          </a:xfrm>
        </p:spPr>
        <p:txBody>
          <a:bodyPr/>
          <a:lstStyle/>
          <a:p>
            <a:r>
              <a:rPr lang="en-US" dirty="0"/>
              <a:t>Research Team</a:t>
            </a:r>
          </a:p>
        </p:txBody>
      </p:sp>
      <p:sp>
        <p:nvSpPr>
          <p:cNvPr id="4" name="Text Placeholder 3"/>
          <p:cNvSpPr>
            <a:spLocks noGrp="1"/>
          </p:cNvSpPr>
          <p:nvPr>
            <p:ph type="body" sz="quarter" idx="45"/>
          </p:nvPr>
        </p:nvSpPr>
        <p:spPr>
          <a:xfrm>
            <a:off x="817683" y="1624711"/>
            <a:ext cx="4110582" cy="1123384"/>
          </a:xfrm>
        </p:spPr>
        <p:txBody>
          <a:bodyPr/>
          <a:lstStyle/>
          <a:p>
            <a:r>
              <a:rPr lang="en-US"/>
              <a:t>Alex Polyak</a:t>
            </a:r>
            <a:endParaRPr lang="en-US" dirty="0"/>
          </a:p>
          <a:p>
            <a:r>
              <a:rPr lang="en-US" dirty="0"/>
              <a:t>Asya Igmen</a:t>
            </a:r>
          </a:p>
          <a:p>
            <a:r>
              <a:rPr lang="en-US" dirty="0"/>
              <a:t>Paul Trigonoplos</a:t>
            </a:r>
          </a:p>
          <a:p>
            <a:r>
              <a:rPr lang="en-US" dirty="0"/>
              <a:t>Rachel Zuckerman</a:t>
            </a:r>
          </a:p>
          <a:p>
            <a:r>
              <a:rPr lang="en-US" dirty="0"/>
              <a:t>Rebecca Soistmann</a:t>
            </a:r>
          </a:p>
          <a:p>
            <a:endParaRPr lang="en-US" dirty="0"/>
          </a:p>
          <a:p>
            <a:endParaRPr lang="en-US" dirty="0"/>
          </a:p>
        </p:txBody>
      </p:sp>
      <p:sp>
        <p:nvSpPr>
          <p:cNvPr id="9" name="Text Placeholder 8"/>
          <p:cNvSpPr>
            <a:spLocks noGrp="1"/>
          </p:cNvSpPr>
          <p:nvPr>
            <p:ph type="body" sz="quarter" idx="50"/>
          </p:nvPr>
        </p:nvSpPr>
        <p:spPr>
          <a:xfrm>
            <a:off x="817683" y="2710696"/>
            <a:ext cx="4110582" cy="184666"/>
          </a:xfrm>
        </p:spPr>
        <p:txBody>
          <a:bodyPr/>
          <a:lstStyle/>
          <a:p>
            <a:r>
              <a:rPr lang="en-US" dirty="0"/>
              <a:t>Program Leadership</a:t>
            </a:r>
          </a:p>
        </p:txBody>
      </p:sp>
      <p:sp>
        <p:nvSpPr>
          <p:cNvPr id="10" name="Text Placeholder 9"/>
          <p:cNvSpPr>
            <a:spLocks noGrp="1"/>
          </p:cNvSpPr>
          <p:nvPr>
            <p:ph type="body" sz="quarter" idx="51"/>
          </p:nvPr>
        </p:nvSpPr>
        <p:spPr>
          <a:xfrm>
            <a:off x="817683" y="2924736"/>
            <a:ext cx="4110582" cy="341119"/>
          </a:xfrm>
        </p:spPr>
        <p:txBody>
          <a:bodyPr/>
          <a:lstStyle/>
          <a:p>
            <a:r>
              <a:rPr lang="en-US" dirty="0"/>
              <a:t>Vidal Seegobin</a:t>
            </a:r>
          </a:p>
          <a:p>
            <a:r>
              <a:rPr lang="en-US" i="1" dirty="0"/>
              <a:t>seegobiv@advisory.com</a:t>
            </a:r>
          </a:p>
        </p:txBody>
      </p:sp>
    </p:spTree>
    <p:extLst>
      <p:ext uri="{BB962C8B-B14F-4D97-AF65-F5344CB8AC3E}">
        <p14:creationId xmlns:p14="http://schemas.microsoft.com/office/powerpoint/2010/main" val="3959227741"/>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389677011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Rectangle 1"/>
          <p:cNvSpPr/>
          <p:nvPr/>
        </p:nvSpPr>
        <p:spPr bwMode="gray">
          <a:xfrm>
            <a:off x="2180956" y="5586357"/>
            <a:ext cx="4696011" cy="2395593"/>
          </a:xfrm>
          <a:prstGeom prst="rect">
            <a:avLst/>
          </a:prstGeom>
          <a:solidFill>
            <a:schemeClr val="bg2"/>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5" name="object 3"/>
          <p:cNvSpPr txBox="1"/>
          <p:nvPr/>
        </p:nvSpPr>
        <p:spPr>
          <a:xfrm>
            <a:off x="457200" y="1008771"/>
            <a:ext cx="6858000" cy="430887"/>
          </a:xfrm>
          <a:prstGeom prst="rect">
            <a:avLst/>
          </a:prstGeom>
        </p:spPr>
        <p:txBody>
          <a:bodyPr vert="horz" wrap="square" lIns="0" tIns="0" rIns="0" bIns="0" rtlCol="0">
            <a:spAutoFit/>
          </a:bodyPr>
          <a:lstStyle/>
          <a:p>
            <a:pPr marL="12700">
              <a:lnSpc>
                <a:spcPct val="100000"/>
              </a:lnSpc>
              <a:spcBef>
                <a:spcPts val="100"/>
              </a:spcBef>
            </a:pPr>
            <a:r>
              <a:rPr lang="en-US" sz="2800" spc="-55" dirty="0">
                <a:solidFill>
                  <a:srgbClr val="303E49"/>
                </a:solidFill>
                <a:latin typeface="Arial" panose="020B0604020202020204" pitchFamily="34" charset="0"/>
                <a:cs typeface="Arial" panose="020B0604020202020204" pitchFamily="34" charset="0"/>
              </a:rPr>
              <a:t>Executive summary</a:t>
            </a:r>
            <a:endParaRPr sz="2800" dirty="0">
              <a:latin typeface="Arial" panose="020B0604020202020204" pitchFamily="34" charset="0"/>
              <a:cs typeface="Arial" panose="020B0604020202020204" pitchFamily="34" charset="0"/>
            </a:endParaRPr>
          </a:p>
        </p:txBody>
      </p:sp>
      <p:sp>
        <p:nvSpPr>
          <p:cNvPr id="11" name="Text Placeholder 10"/>
          <p:cNvSpPr>
            <a:spLocks noGrp="1"/>
          </p:cNvSpPr>
          <p:nvPr>
            <p:ph type="body" sz="quarter" idx="27"/>
          </p:nvPr>
        </p:nvSpPr>
        <p:spPr/>
        <p:txBody>
          <a:bodyPr/>
          <a:lstStyle/>
          <a:p>
            <a:endParaRPr lang="en-US" dirty="0"/>
          </a:p>
        </p:txBody>
      </p:sp>
      <p:sp>
        <p:nvSpPr>
          <p:cNvPr id="12" name="Text Placeholder 11"/>
          <p:cNvSpPr>
            <a:spLocks noGrp="1"/>
          </p:cNvSpPr>
          <p:nvPr>
            <p:ph type="body" sz="quarter" idx="28"/>
          </p:nvPr>
        </p:nvSpPr>
        <p:spPr/>
        <p:txBody>
          <a:bodyPr/>
          <a:lstStyle/>
          <a:p>
            <a:endParaRPr lang="en-US" dirty="0"/>
          </a:p>
        </p:txBody>
      </p:sp>
      <p:sp>
        <p:nvSpPr>
          <p:cNvPr id="13" name="Text Placeholder 7"/>
          <p:cNvSpPr txBox="1">
            <a:spLocks/>
          </p:cNvSpPr>
          <p:nvPr/>
        </p:nvSpPr>
        <p:spPr>
          <a:xfrm>
            <a:off x="2180956" y="5672082"/>
            <a:ext cx="5248461" cy="2328918"/>
          </a:xfrm>
          <a:prstGeom prst="rect">
            <a:avLst/>
          </a:prstGeom>
        </p:spPr>
        <p:txBody>
          <a:bodyPr lIns="0" tIns="0" rIns="0" bIns="0"/>
          <a:lstStyle>
            <a:lvl1pPr marL="112713"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9pPr>
          </a:lstStyle>
          <a:p>
            <a:pPr marL="118872" indent="0">
              <a:spcBef>
                <a:spcPts val="1200"/>
              </a:spcBef>
              <a:buNone/>
            </a:pPr>
            <a:r>
              <a:rPr lang="en-US" sz="1100" b="1" dirty="0"/>
              <a:t>Table of contents</a:t>
            </a:r>
          </a:p>
          <a:p>
            <a:pPr marL="118872" indent="0">
              <a:spcBef>
                <a:spcPts val="1200"/>
              </a:spcBef>
              <a:buNone/>
            </a:pPr>
            <a:r>
              <a:rPr lang="en-US" sz="1100" dirty="0"/>
              <a:t>Area 1: Partnerships</a:t>
            </a:r>
          </a:p>
          <a:p>
            <a:pPr marL="118872" indent="0">
              <a:spcBef>
                <a:spcPts val="1200"/>
              </a:spcBef>
              <a:buNone/>
            </a:pPr>
            <a:r>
              <a:rPr lang="en-US" sz="1100" dirty="0"/>
              <a:t>Area 2: Patient flow and throughput</a:t>
            </a:r>
          </a:p>
          <a:p>
            <a:pPr marL="118872" indent="0">
              <a:spcBef>
                <a:spcPts val="1200"/>
              </a:spcBef>
              <a:buNone/>
            </a:pPr>
            <a:r>
              <a:rPr lang="en-US" sz="1100" dirty="0"/>
              <a:t>Area 3: Workforce and Skills</a:t>
            </a:r>
          </a:p>
          <a:p>
            <a:pPr marL="118872" indent="0">
              <a:spcBef>
                <a:spcPts val="1200"/>
              </a:spcBef>
              <a:buNone/>
            </a:pPr>
            <a:r>
              <a:rPr lang="en-US" sz="1100" dirty="0"/>
              <a:t>Area 4: Technology</a:t>
            </a:r>
          </a:p>
          <a:p>
            <a:pPr marL="118872" indent="0">
              <a:spcBef>
                <a:spcPts val="1200"/>
              </a:spcBef>
              <a:buNone/>
            </a:pPr>
            <a:r>
              <a:rPr lang="en-US" sz="1100" dirty="0"/>
              <a:t>Area 5: Purchasing and Contracting</a:t>
            </a:r>
          </a:p>
          <a:p>
            <a:pPr marL="118872" indent="0">
              <a:spcBef>
                <a:spcPts val="1200"/>
              </a:spcBef>
              <a:buNone/>
            </a:pPr>
            <a:r>
              <a:rPr lang="en-US" sz="1100" dirty="0"/>
              <a:t>Related resources</a:t>
            </a:r>
          </a:p>
        </p:txBody>
      </p:sp>
      <p:sp>
        <p:nvSpPr>
          <p:cNvPr id="6" name="Text Placeholder 7"/>
          <p:cNvSpPr txBox="1">
            <a:spLocks/>
          </p:cNvSpPr>
          <p:nvPr/>
        </p:nvSpPr>
        <p:spPr>
          <a:xfrm>
            <a:off x="2066657" y="2044771"/>
            <a:ext cx="5248461" cy="2859207"/>
          </a:xfrm>
          <a:prstGeom prst="rect">
            <a:avLst/>
          </a:prstGeom>
        </p:spPr>
        <p:txBody>
          <a:bodyPr lIns="0" tIns="0" rIns="0" bIns="0"/>
          <a:lstStyle>
            <a:lvl1pPr marL="112713"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9pPr>
          </a:lstStyle>
          <a:p>
            <a:pPr marL="118872" indent="0">
              <a:spcBef>
                <a:spcPts val="1200"/>
              </a:spcBef>
              <a:buNone/>
            </a:pPr>
            <a:r>
              <a:rPr lang="en-US" sz="1100" dirty="0"/>
              <a:t>Nothing ignites the spirit of innovation and improvement more than having no other choice. The pandemic—hitting different jurisdictions with different force—compelled most health systems to quickly and dramatically change workforce deployments, pathways, communication channels, and partnerships (to name a few). This rapid and unified effort made years-long plans possible in days. Most have improvements they want to share—all likely have innovations they need to keep. To help lock in those innovations from the pandemic, we created this audit tool so that you can uncover and keep all of the great improvements your teams made.</a:t>
            </a:r>
          </a:p>
          <a:p>
            <a:pPr marL="118872" indent="0">
              <a:spcBef>
                <a:spcPts val="1200"/>
              </a:spcBef>
              <a:buNone/>
            </a:pPr>
            <a:r>
              <a:rPr lang="en-US" sz="1100" b="1" dirty="0"/>
              <a:t>How to use this guide</a:t>
            </a:r>
          </a:p>
          <a:p>
            <a:pPr marL="118872" indent="0">
              <a:spcBef>
                <a:spcPts val="1200"/>
              </a:spcBef>
              <a:buNone/>
            </a:pPr>
            <a:r>
              <a:rPr lang="en-US" sz="1100" dirty="0"/>
              <a:t>This audit guide builds from the most common innovations we’ve heard from over a hundred interviews. We group potential innovations in key areas and list the most common examples. </a:t>
            </a:r>
          </a:p>
          <a:p>
            <a:pPr marL="118872" indent="0">
              <a:spcBef>
                <a:spcPts val="1200"/>
              </a:spcBef>
              <a:buNone/>
            </a:pPr>
            <a:r>
              <a:rPr lang="en-US" sz="1100" dirty="0"/>
              <a:t>This tool is designed to speed up your search for the improvements you and your teams have made—ensuring you capture them while the window for change is still open and the ability to lock them in is strongest.</a:t>
            </a:r>
          </a:p>
        </p:txBody>
      </p:sp>
      <p:sp>
        <p:nvSpPr>
          <p:cNvPr id="7" name="Text Placeholder 7"/>
          <p:cNvSpPr txBox="1">
            <a:spLocks/>
          </p:cNvSpPr>
          <p:nvPr/>
        </p:nvSpPr>
        <p:spPr>
          <a:xfrm>
            <a:off x="6410056" y="5995932"/>
            <a:ext cx="324119" cy="1890768"/>
          </a:xfrm>
          <a:prstGeom prst="rect">
            <a:avLst/>
          </a:prstGeom>
        </p:spPr>
        <p:txBody>
          <a:bodyPr lIns="0" tIns="0" rIns="0" bIns="0"/>
          <a:lstStyle>
            <a:lvl1pPr marL="112713"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9pPr>
          </a:lstStyle>
          <a:p>
            <a:pPr marL="118872" indent="0">
              <a:spcBef>
                <a:spcPts val="1200"/>
              </a:spcBef>
              <a:buNone/>
            </a:pPr>
            <a:r>
              <a:rPr lang="en-US" sz="1100" dirty="0"/>
              <a:t>4</a:t>
            </a:r>
          </a:p>
          <a:p>
            <a:pPr marL="118872" indent="0">
              <a:spcBef>
                <a:spcPts val="1200"/>
              </a:spcBef>
              <a:buNone/>
            </a:pPr>
            <a:r>
              <a:rPr lang="en-US" sz="1100" dirty="0"/>
              <a:t>5</a:t>
            </a:r>
          </a:p>
          <a:p>
            <a:pPr marL="118872" indent="0">
              <a:spcBef>
                <a:spcPts val="1200"/>
              </a:spcBef>
              <a:buNone/>
            </a:pPr>
            <a:r>
              <a:rPr lang="en-US" sz="1100" dirty="0"/>
              <a:t>6</a:t>
            </a:r>
          </a:p>
          <a:p>
            <a:pPr marL="118872" indent="0">
              <a:spcBef>
                <a:spcPts val="1200"/>
              </a:spcBef>
              <a:buNone/>
            </a:pPr>
            <a:r>
              <a:rPr lang="en-US" sz="1100" dirty="0"/>
              <a:t>7</a:t>
            </a:r>
          </a:p>
          <a:p>
            <a:pPr marL="118872" indent="0">
              <a:spcBef>
                <a:spcPts val="1200"/>
              </a:spcBef>
              <a:buNone/>
            </a:pPr>
            <a:r>
              <a:rPr lang="en-US" sz="1100" dirty="0"/>
              <a:t>8</a:t>
            </a:r>
          </a:p>
          <a:p>
            <a:pPr marL="118872" indent="0">
              <a:spcBef>
                <a:spcPts val="1200"/>
              </a:spcBef>
              <a:buNone/>
            </a:pPr>
            <a:r>
              <a:rPr lang="en-US" sz="1100" dirty="0"/>
              <a:t>9</a:t>
            </a:r>
          </a:p>
        </p:txBody>
      </p:sp>
    </p:spTree>
    <p:extLst>
      <p:ext uri="{BB962C8B-B14F-4D97-AF65-F5344CB8AC3E}">
        <p14:creationId xmlns:p14="http://schemas.microsoft.com/office/powerpoint/2010/main" val="8113875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3"/>
          <p:cNvSpPr txBox="1"/>
          <p:nvPr/>
        </p:nvSpPr>
        <p:spPr>
          <a:xfrm>
            <a:off x="2036763" y="1107592"/>
            <a:ext cx="5278437" cy="861774"/>
          </a:xfrm>
          <a:prstGeom prst="rect">
            <a:avLst/>
          </a:prstGeom>
        </p:spPr>
        <p:txBody>
          <a:bodyPr vert="horz" wrap="square" lIns="0" tIns="0" rIns="0" bIns="0" rtlCol="0">
            <a:spAutoFit/>
          </a:bodyPr>
          <a:lstStyle/>
          <a:p>
            <a:pPr marL="12700">
              <a:lnSpc>
                <a:spcPct val="100000"/>
              </a:lnSpc>
              <a:spcBef>
                <a:spcPts val="100"/>
              </a:spcBef>
            </a:pPr>
            <a:r>
              <a:rPr lang="en-US" sz="2800" dirty="0"/>
              <a:t>Five areas where you likely innovated due to Covid-19</a:t>
            </a:r>
            <a:endParaRPr sz="2800" dirty="0">
              <a:latin typeface="Arial" panose="020B0604020202020204" pitchFamily="34" charset="0"/>
              <a:cs typeface="Arial" panose="020B0604020202020204" pitchFamily="34" charset="0"/>
            </a:endParaRPr>
          </a:p>
        </p:txBody>
      </p:sp>
      <p:graphicFrame>
        <p:nvGraphicFramePr>
          <p:cNvPr id="3" name="Table 2"/>
          <p:cNvGraphicFramePr>
            <a:graphicFrameLocks noGrp="1"/>
          </p:cNvGraphicFramePr>
          <p:nvPr>
            <p:extLst>
              <p:ext uri="{D42A27DB-BD31-4B8C-83A1-F6EECF244321}">
                <p14:modId xmlns:p14="http://schemas.microsoft.com/office/powerpoint/2010/main" val="1732273477"/>
              </p:ext>
            </p:extLst>
          </p:nvPr>
        </p:nvGraphicFramePr>
        <p:xfrm>
          <a:off x="2036763" y="2153256"/>
          <a:ext cx="5278438" cy="2682240"/>
        </p:xfrm>
        <a:graphic>
          <a:graphicData uri="http://schemas.openxmlformats.org/drawingml/2006/table">
            <a:tbl>
              <a:tblPr firstRow="1" bandRow="1">
                <a:tableStyleId>{2D5ABB26-0587-4C30-8999-92F81FD0307C}</a:tableStyleId>
              </a:tblPr>
              <a:tblGrid>
                <a:gridCol w="1605742">
                  <a:extLst>
                    <a:ext uri="{9D8B030D-6E8A-4147-A177-3AD203B41FA5}">
                      <a16:colId xmlns:a16="http://schemas.microsoft.com/office/drawing/2014/main" val="3756038665"/>
                    </a:ext>
                  </a:extLst>
                </a:gridCol>
                <a:gridCol w="3672696">
                  <a:extLst>
                    <a:ext uri="{9D8B030D-6E8A-4147-A177-3AD203B41FA5}">
                      <a16:colId xmlns:a16="http://schemas.microsoft.com/office/drawing/2014/main" val="2866311678"/>
                    </a:ext>
                  </a:extLst>
                </a:gridCol>
              </a:tblGrid>
              <a:tr h="365970">
                <a:tc rowSpan="2">
                  <a:txBody>
                    <a:bodyPr/>
                    <a:lstStyle/>
                    <a:p>
                      <a:pPr algn="ctr"/>
                      <a:r>
                        <a:rPr lang="en-US" sz="7000" dirty="0">
                          <a:solidFill>
                            <a:schemeClr val="accent1"/>
                          </a:solidFill>
                        </a:rPr>
                        <a:t>01</a:t>
                      </a:r>
                    </a:p>
                  </a:txBody>
                  <a:tcPr marL="0" marR="0" marT="0" marB="274320" anchor="ctr">
                    <a:lnR>
                      <a:noFill/>
                    </a:lnR>
                    <a:lnB w="12700" cap="flat" cmpd="sng" algn="ctr">
                      <a:solidFill>
                        <a:schemeClr val="accent2"/>
                      </a:solidFill>
                      <a:prstDash val="solid"/>
                      <a:round/>
                      <a:headEnd type="none" w="med" len="med"/>
                      <a:tailEnd type="none" w="med" len="med"/>
                    </a:lnB>
                  </a:tcPr>
                </a:tc>
                <a:tc>
                  <a:txBody>
                    <a:bodyPr/>
                    <a:lstStyle/>
                    <a:p>
                      <a:pPr>
                        <a:lnSpc>
                          <a:spcPct val="130000"/>
                        </a:lnSpc>
                        <a:spcBef>
                          <a:spcPts val="1200"/>
                        </a:spcBef>
                      </a:pPr>
                      <a:r>
                        <a:rPr lang="en-US" sz="1200" dirty="0">
                          <a:solidFill>
                            <a:schemeClr val="accent6"/>
                          </a:solidFill>
                        </a:rPr>
                        <a:t>PARTNERSHIPS</a:t>
                      </a:r>
                    </a:p>
                  </a:txBody>
                  <a:tcPr marL="0" marR="0" marT="0" marB="0" anchor="b">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983202"/>
                  </a:ext>
                </a:extLst>
              </a:tr>
              <a:tr h="0">
                <a:tc vMerge="1">
                  <a:txBody>
                    <a:bodyPr/>
                    <a:lstStyle/>
                    <a:p>
                      <a:endParaRPr lang="en-US"/>
                    </a:p>
                  </a:txBody>
                  <a:tcPr/>
                </a:tc>
                <a:tc>
                  <a:txBody>
                    <a:bodyPr/>
                    <a:lstStyle/>
                    <a:p>
                      <a:pPr marL="0" marR="0" lvl="0" indent="0" algn="l" defTabSz="640080" rtl="0" eaLnBrk="1" fontAlgn="auto" latinLnBrk="0" hangingPunct="1">
                        <a:lnSpc>
                          <a:spcPct val="100000"/>
                        </a:lnSpc>
                        <a:spcBef>
                          <a:spcPts val="1200"/>
                        </a:spcBef>
                        <a:spcAft>
                          <a:spcPts val="0"/>
                        </a:spcAft>
                        <a:buClrTx/>
                        <a:buSzTx/>
                        <a:buFontTx/>
                        <a:buNone/>
                        <a:tabLst/>
                        <a:defRPr/>
                      </a:pPr>
                      <a:r>
                        <a:rPr lang="en-US" sz="1400" b="1" dirty="0"/>
                        <a:t>New partnerships or new working relationships with existing partners</a:t>
                      </a:r>
                    </a:p>
                  </a:txBody>
                  <a:tcPr marL="0" marR="0" marT="91440" marB="274320">
                    <a:lnT w="635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341260636"/>
                  </a:ext>
                </a:extLst>
              </a:tr>
              <a:tr h="365760">
                <a:tc rowSpan="2">
                  <a:txBody>
                    <a:bodyPr/>
                    <a:lstStyle/>
                    <a:p>
                      <a:pPr algn="ctr"/>
                      <a:r>
                        <a:rPr lang="en-US" sz="7000" dirty="0">
                          <a:solidFill>
                            <a:schemeClr val="accent1"/>
                          </a:solidFill>
                        </a:rPr>
                        <a:t>02</a:t>
                      </a:r>
                    </a:p>
                  </a:txBody>
                  <a:tcPr marL="0" marR="0" marT="0" marB="274320" anchor="ctr">
                    <a:lnT w="12700" cap="flat" cmpd="sng" algn="ctr">
                      <a:solidFill>
                        <a:schemeClr val="accent2"/>
                      </a:solidFill>
                      <a:prstDash val="solid"/>
                      <a:round/>
                      <a:headEnd type="none" w="med" len="med"/>
                      <a:tailEnd type="none" w="med" len="med"/>
                    </a:lnT>
                    <a:lnB w="12700" cap="flat" cmpd="sng" algn="ctr">
                      <a:solidFill>
                        <a:schemeClr val="accent2"/>
                      </a:solidFill>
                      <a:prstDash val="solid"/>
                      <a:round/>
                      <a:headEnd type="none" w="med" len="med"/>
                      <a:tailEnd type="none" w="med" len="med"/>
                    </a:lnB>
                  </a:tcPr>
                </a:tc>
                <a:tc>
                  <a:txBody>
                    <a:bodyPr/>
                    <a:lstStyle/>
                    <a:p>
                      <a:pPr>
                        <a:lnSpc>
                          <a:spcPct val="130000"/>
                        </a:lnSpc>
                        <a:spcBef>
                          <a:spcPts val="1200"/>
                        </a:spcBef>
                      </a:pPr>
                      <a:r>
                        <a:rPr lang="en-US" sz="1200" dirty="0">
                          <a:solidFill>
                            <a:schemeClr val="accent6"/>
                          </a:solidFill>
                        </a:rPr>
                        <a:t>PATIENT FLOW AND THROUGHPUT</a:t>
                      </a:r>
                    </a:p>
                  </a:txBody>
                  <a:tcPr marL="0" marR="0" marT="0" marB="0" anchor="b">
                    <a:lnT w="12700" cap="flat" cmpd="sng" algn="ctr">
                      <a:solidFill>
                        <a:schemeClr val="accent2"/>
                      </a:solidFill>
                      <a:prstDash val="solid"/>
                      <a:round/>
                      <a:headEnd type="none" w="med" len="med"/>
                      <a:tailEnd type="none" w="med" len="med"/>
                    </a:lnT>
                    <a:lnB w="6350" cap="flat" cmpd="sng" algn="ctr">
                      <a:noFill/>
                      <a:prstDash val="solid"/>
                      <a:round/>
                      <a:headEnd type="none" w="med" len="med"/>
                      <a:tailEnd type="none" w="med" len="med"/>
                    </a:lnB>
                  </a:tcPr>
                </a:tc>
                <a:extLst>
                  <a:ext uri="{0D108BD9-81ED-4DB2-BD59-A6C34878D82A}">
                    <a16:rowId xmlns:a16="http://schemas.microsoft.com/office/drawing/2014/main" val="2358700206"/>
                  </a:ext>
                </a:extLst>
              </a:tr>
              <a:tr h="0">
                <a:tc vMerge="1">
                  <a:txBody>
                    <a:bodyPr/>
                    <a:lstStyle/>
                    <a:p>
                      <a:endParaRPr lang="en-US"/>
                    </a:p>
                  </a:txBody>
                  <a:tcPr>
                    <a:lnB w="6350" cap="flat" cmpd="sng" algn="ctr">
                      <a:solidFill>
                        <a:schemeClr val="accent2"/>
                      </a:solidFill>
                      <a:prstDash val="solid"/>
                      <a:round/>
                      <a:headEnd type="none" w="med" len="med"/>
                      <a:tailEnd type="none" w="med" len="med"/>
                    </a:lnB>
                  </a:tcPr>
                </a:tc>
                <a:tc>
                  <a:txBody>
                    <a:bodyPr/>
                    <a:lstStyle/>
                    <a:p>
                      <a:pPr lvl="0" defTabSz="640080">
                        <a:spcBef>
                          <a:spcPts val="1200"/>
                        </a:spcBef>
                        <a:defRPr/>
                      </a:pPr>
                      <a:r>
                        <a:rPr lang="en-US" sz="1400" b="1" dirty="0"/>
                        <a:t>Rapidly scaling up bed capacity, </a:t>
                      </a:r>
                      <a:br>
                        <a:rPr lang="en-US" sz="1400" b="1" dirty="0"/>
                      </a:br>
                      <a:r>
                        <a:rPr lang="en-US" sz="1400" b="1" dirty="0"/>
                        <a:t>re-engineering flow and operations</a:t>
                      </a:r>
                    </a:p>
                  </a:txBody>
                  <a:tcPr marL="0" marR="0" marT="91440" marB="274320">
                    <a:lnT w="635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215938433"/>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408109384"/>
              </p:ext>
            </p:extLst>
          </p:nvPr>
        </p:nvGraphicFramePr>
        <p:xfrm>
          <a:off x="2036763" y="4896666"/>
          <a:ext cx="5278437" cy="1341120"/>
        </p:xfrm>
        <a:graphic>
          <a:graphicData uri="http://schemas.openxmlformats.org/drawingml/2006/table">
            <a:tbl>
              <a:tblPr firstRow="1" bandRow="1">
                <a:tableStyleId>{2D5ABB26-0587-4C30-8999-92F81FD0307C}</a:tableStyleId>
              </a:tblPr>
              <a:tblGrid>
                <a:gridCol w="1605742">
                  <a:extLst>
                    <a:ext uri="{9D8B030D-6E8A-4147-A177-3AD203B41FA5}">
                      <a16:colId xmlns:a16="http://schemas.microsoft.com/office/drawing/2014/main" val="3756038665"/>
                    </a:ext>
                  </a:extLst>
                </a:gridCol>
                <a:gridCol w="3672695">
                  <a:extLst>
                    <a:ext uri="{9D8B030D-6E8A-4147-A177-3AD203B41FA5}">
                      <a16:colId xmlns:a16="http://schemas.microsoft.com/office/drawing/2014/main" val="2866311678"/>
                    </a:ext>
                  </a:extLst>
                </a:gridCol>
              </a:tblGrid>
              <a:tr h="365970">
                <a:tc rowSpan="2">
                  <a:txBody>
                    <a:bodyPr/>
                    <a:lstStyle/>
                    <a:p>
                      <a:pPr algn="ctr"/>
                      <a:r>
                        <a:rPr lang="en-US" sz="7000" dirty="0">
                          <a:solidFill>
                            <a:schemeClr val="accent1"/>
                          </a:solidFill>
                        </a:rPr>
                        <a:t>03</a:t>
                      </a:r>
                    </a:p>
                  </a:txBody>
                  <a:tcPr marL="0" marR="0" marT="0" marB="274320" anchor="ctr">
                    <a:lnR>
                      <a:noFill/>
                    </a:lnR>
                    <a:lnB w="12700" cap="flat" cmpd="sng" algn="ctr">
                      <a:solidFill>
                        <a:schemeClr val="accent2"/>
                      </a:solidFill>
                      <a:prstDash val="solid"/>
                      <a:round/>
                      <a:headEnd type="none" w="med" len="med"/>
                      <a:tailEnd type="none" w="med" len="med"/>
                    </a:lnB>
                  </a:tcPr>
                </a:tc>
                <a:tc>
                  <a:txBody>
                    <a:bodyPr/>
                    <a:lstStyle/>
                    <a:p>
                      <a:pPr>
                        <a:lnSpc>
                          <a:spcPct val="130000"/>
                        </a:lnSpc>
                        <a:spcBef>
                          <a:spcPts val="1200"/>
                        </a:spcBef>
                      </a:pPr>
                      <a:r>
                        <a:rPr lang="en-US" sz="1200" dirty="0">
                          <a:solidFill>
                            <a:schemeClr val="accent6"/>
                          </a:solidFill>
                        </a:rPr>
                        <a:t>WORKFORCE AND SKILLS</a:t>
                      </a:r>
                    </a:p>
                  </a:txBody>
                  <a:tcPr marL="0" marR="0" marT="0" marB="0" anchor="b">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983202"/>
                  </a:ext>
                </a:extLst>
              </a:tr>
              <a:tr h="0">
                <a:tc vMerge="1">
                  <a:txBody>
                    <a:bodyPr/>
                    <a:lstStyle/>
                    <a:p>
                      <a:endParaRPr lang="en-US"/>
                    </a:p>
                  </a:txBody>
                  <a:tcPr/>
                </a:tc>
                <a:tc>
                  <a:txBody>
                    <a:bodyPr/>
                    <a:lstStyle/>
                    <a:p>
                      <a:pPr marL="0" marR="0" lvl="0" indent="0" algn="l" defTabSz="640080" rtl="0" eaLnBrk="1" fontAlgn="auto" latinLnBrk="0" hangingPunct="1">
                        <a:lnSpc>
                          <a:spcPct val="100000"/>
                        </a:lnSpc>
                        <a:spcBef>
                          <a:spcPts val="1200"/>
                        </a:spcBef>
                        <a:spcAft>
                          <a:spcPts val="0"/>
                        </a:spcAft>
                        <a:buClrTx/>
                        <a:buSzTx/>
                        <a:buFontTx/>
                        <a:buNone/>
                        <a:tabLst/>
                        <a:defRPr/>
                      </a:pPr>
                      <a:r>
                        <a:rPr lang="en-US" sz="1400" b="1" dirty="0"/>
                        <a:t>Flexible deployment of staff and </a:t>
                      </a:r>
                      <a:br>
                        <a:rPr lang="en-US" sz="1400" b="1" dirty="0"/>
                      </a:br>
                      <a:r>
                        <a:rPr lang="en-US" sz="1400" b="1" dirty="0"/>
                        <a:t>sharing expertise</a:t>
                      </a:r>
                    </a:p>
                  </a:txBody>
                  <a:tcPr marL="0" marR="0" marT="91440" marB="274320">
                    <a:lnT w="635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341260636"/>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609040071"/>
              </p:ext>
            </p:extLst>
          </p:nvPr>
        </p:nvGraphicFramePr>
        <p:xfrm>
          <a:off x="2036762" y="6237786"/>
          <a:ext cx="5278437" cy="1341120"/>
        </p:xfrm>
        <a:graphic>
          <a:graphicData uri="http://schemas.openxmlformats.org/drawingml/2006/table">
            <a:tbl>
              <a:tblPr firstRow="1" bandRow="1">
                <a:tableStyleId>{2D5ABB26-0587-4C30-8999-92F81FD0307C}</a:tableStyleId>
              </a:tblPr>
              <a:tblGrid>
                <a:gridCol w="1605742">
                  <a:extLst>
                    <a:ext uri="{9D8B030D-6E8A-4147-A177-3AD203B41FA5}">
                      <a16:colId xmlns:a16="http://schemas.microsoft.com/office/drawing/2014/main" val="3756038665"/>
                    </a:ext>
                  </a:extLst>
                </a:gridCol>
                <a:gridCol w="3672695">
                  <a:extLst>
                    <a:ext uri="{9D8B030D-6E8A-4147-A177-3AD203B41FA5}">
                      <a16:colId xmlns:a16="http://schemas.microsoft.com/office/drawing/2014/main" val="2866311678"/>
                    </a:ext>
                  </a:extLst>
                </a:gridCol>
              </a:tblGrid>
              <a:tr h="365970">
                <a:tc rowSpan="2">
                  <a:txBody>
                    <a:bodyPr/>
                    <a:lstStyle/>
                    <a:p>
                      <a:pPr algn="ctr"/>
                      <a:r>
                        <a:rPr lang="en-US" sz="7000" dirty="0">
                          <a:solidFill>
                            <a:schemeClr val="accent1"/>
                          </a:solidFill>
                        </a:rPr>
                        <a:t>04</a:t>
                      </a:r>
                    </a:p>
                  </a:txBody>
                  <a:tcPr marL="0" marR="0" marT="0" marB="274320" anchor="ctr">
                    <a:lnR>
                      <a:noFill/>
                    </a:lnR>
                    <a:lnB w="12700" cap="flat" cmpd="sng" algn="ctr">
                      <a:solidFill>
                        <a:schemeClr val="accent2"/>
                      </a:solidFill>
                      <a:prstDash val="solid"/>
                      <a:round/>
                      <a:headEnd type="none" w="med" len="med"/>
                      <a:tailEnd type="none" w="med" len="med"/>
                    </a:lnB>
                  </a:tcPr>
                </a:tc>
                <a:tc>
                  <a:txBody>
                    <a:bodyPr/>
                    <a:lstStyle/>
                    <a:p>
                      <a:pPr>
                        <a:lnSpc>
                          <a:spcPct val="130000"/>
                        </a:lnSpc>
                        <a:spcBef>
                          <a:spcPts val="1200"/>
                        </a:spcBef>
                      </a:pPr>
                      <a:r>
                        <a:rPr lang="en-US" sz="1200" dirty="0">
                          <a:solidFill>
                            <a:schemeClr val="accent6"/>
                          </a:solidFill>
                        </a:rPr>
                        <a:t>TECHNOLOGY</a:t>
                      </a:r>
                    </a:p>
                  </a:txBody>
                  <a:tcPr marL="0" marR="0" marT="0" marB="0" anchor="b">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983202"/>
                  </a:ext>
                </a:extLst>
              </a:tr>
              <a:tr h="0">
                <a:tc vMerge="1">
                  <a:txBody>
                    <a:bodyPr/>
                    <a:lstStyle/>
                    <a:p>
                      <a:endParaRPr lang="en-US"/>
                    </a:p>
                  </a:txBody>
                  <a:tcPr/>
                </a:tc>
                <a:tc>
                  <a:txBody>
                    <a:bodyPr/>
                    <a:lstStyle/>
                    <a:p>
                      <a:pPr marL="0" marR="0" lvl="0" indent="0" algn="l" defTabSz="640080" rtl="0" eaLnBrk="1" fontAlgn="auto" latinLnBrk="0" hangingPunct="1">
                        <a:lnSpc>
                          <a:spcPct val="100000"/>
                        </a:lnSpc>
                        <a:spcBef>
                          <a:spcPts val="1200"/>
                        </a:spcBef>
                        <a:spcAft>
                          <a:spcPts val="0"/>
                        </a:spcAft>
                        <a:buClrTx/>
                        <a:buSzTx/>
                        <a:buFontTx/>
                        <a:buNone/>
                        <a:tabLst/>
                        <a:defRPr/>
                      </a:pPr>
                      <a:r>
                        <a:rPr lang="en-US" sz="1400" b="1" dirty="0"/>
                        <a:t>Rapid adoption of technologies to augment and </a:t>
                      </a:r>
                      <a:r>
                        <a:rPr lang="en-US" sz="1400" b="1" dirty="0" err="1"/>
                        <a:t>organise</a:t>
                      </a:r>
                      <a:r>
                        <a:rPr lang="en-US" sz="1400" b="1" dirty="0"/>
                        <a:t> care delivery</a:t>
                      </a:r>
                    </a:p>
                  </a:txBody>
                  <a:tcPr marL="0" marR="0" marT="91440" marB="274320">
                    <a:lnT w="635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341260636"/>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2972687289"/>
              </p:ext>
            </p:extLst>
          </p:nvPr>
        </p:nvGraphicFramePr>
        <p:xfrm>
          <a:off x="2036761" y="7578906"/>
          <a:ext cx="5278437" cy="1341120"/>
        </p:xfrm>
        <a:graphic>
          <a:graphicData uri="http://schemas.openxmlformats.org/drawingml/2006/table">
            <a:tbl>
              <a:tblPr firstRow="1" bandRow="1">
                <a:tableStyleId>{2D5ABB26-0587-4C30-8999-92F81FD0307C}</a:tableStyleId>
              </a:tblPr>
              <a:tblGrid>
                <a:gridCol w="1605742">
                  <a:extLst>
                    <a:ext uri="{9D8B030D-6E8A-4147-A177-3AD203B41FA5}">
                      <a16:colId xmlns:a16="http://schemas.microsoft.com/office/drawing/2014/main" val="3756038665"/>
                    </a:ext>
                  </a:extLst>
                </a:gridCol>
                <a:gridCol w="3672695">
                  <a:extLst>
                    <a:ext uri="{9D8B030D-6E8A-4147-A177-3AD203B41FA5}">
                      <a16:colId xmlns:a16="http://schemas.microsoft.com/office/drawing/2014/main" val="2866311678"/>
                    </a:ext>
                  </a:extLst>
                </a:gridCol>
              </a:tblGrid>
              <a:tr h="365970">
                <a:tc rowSpan="2">
                  <a:txBody>
                    <a:bodyPr/>
                    <a:lstStyle/>
                    <a:p>
                      <a:pPr algn="ctr"/>
                      <a:r>
                        <a:rPr lang="en-US" sz="7000" dirty="0">
                          <a:solidFill>
                            <a:schemeClr val="accent1"/>
                          </a:solidFill>
                        </a:rPr>
                        <a:t>05</a:t>
                      </a:r>
                    </a:p>
                  </a:txBody>
                  <a:tcPr marL="0" marR="0" marT="0" marB="274320" anchor="ctr">
                    <a:lnR>
                      <a:noFill/>
                    </a:lnR>
                    <a:lnB w="12700" cap="flat" cmpd="sng" algn="ctr">
                      <a:solidFill>
                        <a:schemeClr val="accent2"/>
                      </a:solidFill>
                      <a:prstDash val="solid"/>
                      <a:round/>
                      <a:headEnd type="none" w="med" len="med"/>
                      <a:tailEnd type="none" w="med" len="med"/>
                    </a:lnB>
                  </a:tcPr>
                </a:tc>
                <a:tc>
                  <a:txBody>
                    <a:bodyPr/>
                    <a:lstStyle/>
                    <a:p>
                      <a:pPr>
                        <a:lnSpc>
                          <a:spcPct val="130000"/>
                        </a:lnSpc>
                        <a:spcBef>
                          <a:spcPts val="1200"/>
                        </a:spcBef>
                      </a:pPr>
                      <a:r>
                        <a:rPr lang="en-US" sz="1200" dirty="0">
                          <a:solidFill>
                            <a:schemeClr val="accent6"/>
                          </a:solidFill>
                        </a:rPr>
                        <a:t>PURCHASING AND CONTRACTING</a:t>
                      </a:r>
                    </a:p>
                  </a:txBody>
                  <a:tcPr marL="0" marR="0" marT="0" marB="0" anchor="b">
                    <a:lnL>
                      <a:noFill/>
                    </a:lnL>
                    <a:lnR>
                      <a:noFill/>
                    </a:lnR>
                    <a:lnT>
                      <a:noFill/>
                    </a:lnT>
                    <a:lnB w="6350" cap="flat" cmpd="sng" algn="ctr">
                      <a:noFill/>
                      <a:prstDash val="solid"/>
                      <a:round/>
                      <a:headEnd type="none" w="med" len="med"/>
                      <a:tailEnd type="none" w="med" len="med"/>
                    </a:lnB>
                    <a:lnTlToBr w="12700" cmpd="sng">
                      <a:noFill/>
                      <a:prstDash val="solid"/>
                    </a:lnTlToBr>
                    <a:lnBlToTr w="12700" cmpd="sng">
                      <a:noFill/>
                      <a:prstDash val="solid"/>
                    </a:lnBlToTr>
                  </a:tcPr>
                </a:tc>
                <a:extLst>
                  <a:ext uri="{0D108BD9-81ED-4DB2-BD59-A6C34878D82A}">
                    <a16:rowId xmlns:a16="http://schemas.microsoft.com/office/drawing/2014/main" val="137983202"/>
                  </a:ext>
                </a:extLst>
              </a:tr>
              <a:tr h="0">
                <a:tc vMerge="1">
                  <a:txBody>
                    <a:bodyPr/>
                    <a:lstStyle/>
                    <a:p>
                      <a:endParaRPr lang="en-US"/>
                    </a:p>
                  </a:txBody>
                  <a:tcPr/>
                </a:tc>
                <a:tc>
                  <a:txBody>
                    <a:bodyPr/>
                    <a:lstStyle/>
                    <a:p>
                      <a:pPr marL="0" marR="0" lvl="0" indent="0" algn="l" defTabSz="640080" rtl="0" eaLnBrk="1" fontAlgn="auto" latinLnBrk="0" hangingPunct="1">
                        <a:lnSpc>
                          <a:spcPct val="100000"/>
                        </a:lnSpc>
                        <a:spcBef>
                          <a:spcPts val="1200"/>
                        </a:spcBef>
                        <a:spcAft>
                          <a:spcPts val="0"/>
                        </a:spcAft>
                        <a:buClrTx/>
                        <a:buSzTx/>
                        <a:buFontTx/>
                        <a:buNone/>
                        <a:tabLst/>
                        <a:defRPr/>
                      </a:pPr>
                      <a:r>
                        <a:rPr lang="en-US" sz="1400" b="1" dirty="0"/>
                        <a:t>Novel methods for securing resources and partnering with payers</a:t>
                      </a:r>
                    </a:p>
                  </a:txBody>
                  <a:tcPr marL="0" marR="0" marT="91440" marB="274320">
                    <a:lnT w="6350" cap="flat" cmpd="sng" algn="ctr">
                      <a:noFill/>
                      <a:prstDash val="solid"/>
                      <a:round/>
                      <a:headEnd type="none" w="med" len="med"/>
                      <a:tailEnd type="none" w="med" len="med"/>
                    </a:lnT>
                    <a:lnB w="12700" cap="flat" cmpd="sng" algn="ctr">
                      <a:solidFill>
                        <a:schemeClr val="accent2"/>
                      </a:solidFill>
                      <a:prstDash val="solid"/>
                      <a:round/>
                      <a:headEnd type="none" w="med" len="med"/>
                      <a:tailEnd type="none" w="med" len="med"/>
                    </a:lnB>
                  </a:tcPr>
                </a:tc>
                <a:extLst>
                  <a:ext uri="{0D108BD9-81ED-4DB2-BD59-A6C34878D82A}">
                    <a16:rowId xmlns:a16="http://schemas.microsoft.com/office/drawing/2014/main" val="3341260636"/>
                  </a:ext>
                </a:extLst>
              </a:tr>
            </a:tbl>
          </a:graphicData>
        </a:graphic>
      </p:graphicFrame>
    </p:spTree>
    <p:extLst>
      <p:ext uri="{BB962C8B-B14F-4D97-AF65-F5344CB8AC3E}">
        <p14:creationId xmlns:p14="http://schemas.microsoft.com/office/powerpoint/2010/main" val="1983423759"/>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18" name="Group 17">
            <a:extLst>
              <a:ext uri="{FF2B5EF4-FFF2-40B4-BE49-F238E27FC236}">
                <a16:creationId xmlns:a16="http://schemas.microsoft.com/office/drawing/2014/main" id="{09186582-49C0-4C6E-BB6D-1355289952B9}"/>
              </a:ext>
            </a:extLst>
          </p:cNvPr>
          <p:cNvGrpSpPr/>
          <p:nvPr/>
        </p:nvGrpSpPr>
        <p:grpSpPr>
          <a:xfrm>
            <a:off x="704466" y="7513942"/>
            <a:ext cx="6629400" cy="2042085"/>
            <a:chOff x="7696200" y="1786192"/>
            <a:chExt cx="3579221" cy="4039974"/>
          </a:xfrm>
        </p:grpSpPr>
        <p:sp>
          <p:nvSpPr>
            <p:cNvPr id="19" name="Rectangle 18">
              <a:extLst>
                <a:ext uri="{FF2B5EF4-FFF2-40B4-BE49-F238E27FC236}">
                  <a16:creationId xmlns:a16="http://schemas.microsoft.com/office/drawing/2014/main" id="{286D3695-0506-409A-95BE-284C7D00E901}"/>
                </a:ext>
              </a:extLst>
            </p:cNvPr>
            <p:cNvSpPr/>
            <p:nvPr/>
          </p:nvSpPr>
          <p:spPr bwMode="gray">
            <a:xfrm>
              <a:off x="7696506" y="1786192"/>
              <a:ext cx="3578915" cy="4016226"/>
            </a:xfrm>
            <a:prstGeom prst="rect">
              <a:avLst/>
            </a:prstGeom>
            <a:gradFill>
              <a:gsLst>
                <a:gs pos="0">
                  <a:schemeClr val="bg1"/>
                </a:gs>
                <a:gs pos="99000">
                  <a:schemeClr val="accent1">
                    <a:lumMod val="30000"/>
                    <a:lumOff val="70000"/>
                  </a:schemeClr>
                </a:gs>
              </a:gsLst>
              <a:lin ang="10800000" scaled="0"/>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cxnSp>
          <p:nvCxnSpPr>
            <p:cNvPr id="20" name="Straight Connector 19">
              <a:extLst>
                <a:ext uri="{FF2B5EF4-FFF2-40B4-BE49-F238E27FC236}">
                  <a16:creationId xmlns:a16="http://schemas.microsoft.com/office/drawing/2014/main" id="{2DD58434-9B32-4F85-8B4B-3E9F1504C913}"/>
                </a:ext>
              </a:extLst>
            </p:cNvPr>
            <p:cNvCxnSpPr/>
            <p:nvPr/>
          </p:nvCxnSpPr>
          <p:spPr bwMode="gray">
            <a:xfrm>
              <a:off x="7696200" y="1828264"/>
              <a:ext cx="0" cy="3997902"/>
            </a:xfrm>
            <a:prstGeom prst="line">
              <a:avLst/>
            </a:prstGeom>
            <a:ln w="19050">
              <a:solidFill>
                <a:schemeClr val="accent2"/>
              </a:solidFill>
              <a:headEnd type="none" w="med" len="med"/>
              <a:tailEnd w="med" len="med"/>
            </a:ln>
          </p:spPr>
          <p:style>
            <a:lnRef idx="1">
              <a:schemeClr val="accent1"/>
            </a:lnRef>
            <a:fillRef idx="0">
              <a:schemeClr val="accent1"/>
            </a:fillRef>
            <a:effectRef idx="0">
              <a:schemeClr val="accent1"/>
            </a:effectRef>
            <a:fontRef idx="minor">
              <a:schemeClr val="tx1"/>
            </a:fontRef>
          </p:style>
        </p:cxnSp>
      </p:grpSp>
      <p:sp>
        <p:nvSpPr>
          <p:cNvPr id="16" name="Text Placeholder 3">
            <a:extLst>
              <a:ext uri="{FF2B5EF4-FFF2-40B4-BE49-F238E27FC236}">
                <a16:creationId xmlns:a16="http://schemas.microsoft.com/office/drawing/2014/main" id="{F68F28D5-D981-4B2C-B8F0-F27ADA4C3C3F}"/>
              </a:ext>
            </a:extLst>
          </p:cNvPr>
          <p:cNvSpPr txBox="1">
            <a:spLocks/>
          </p:cNvSpPr>
          <p:nvPr/>
        </p:nvSpPr>
        <p:spPr bwMode="gray">
          <a:xfrm>
            <a:off x="1473579" y="7741818"/>
            <a:ext cx="3222435" cy="246221"/>
          </a:xfrm>
          <a:prstGeom prst="rect">
            <a:avLst/>
          </a:prstGeom>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spcBef>
                <a:spcPts val="0"/>
              </a:spcBef>
              <a:buNone/>
            </a:pPr>
            <a:r>
              <a:rPr lang="en-US" sz="1600" b="1" dirty="0">
                <a:solidFill>
                  <a:schemeClr val="tx1"/>
                </a:solidFill>
              </a:rPr>
              <a:t>Some ways to capture ROI</a:t>
            </a:r>
          </a:p>
        </p:txBody>
      </p:sp>
      <p:pic>
        <p:nvPicPr>
          <p:cNvPr id="23" name="Picture 22">
            <a:extLst>
              <a:ext uri="{FF2B5EF4-FFF2-40B4-BE49-F238E27FC236}">
                <a16:creationId xmlns:a16="http://schemas.microsoft.com/office/drawing/2014/main" id="{CF28C7B4-E94F-49F4-B0D8-C9EC903D47ED}"/>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14986" y="7622905"/>
            <a:ext cx="548640" cy="485999"/>
          </a:xfrm>
          <a:prstGeom prst="rect">
            <a:avLst/>
          </a:prstGeom>
        </p:spPr>
      </p:pic>
      <p:sp>
        <p:nvSpPr>
          <p:cNvPr id="17" name="Text Placeholder 3">
            <a:extLst>
              <a:ext uri="{FF2B5EF4-FFF2-40B4-BE49-F238E27FC236}">
                <a16:creationId xmlns:a16="http://schemas.microsoft.com/office/drawing/2014/main" id="{39BB2F90-28F5-4781-93BE-7428E945D291}"/>
              </a:ext>
            </a:extLst>
          </p:cNvPr>
          <p:cNvSpPr txBox="1">
            <a:spLocks/>
          </p:cNvSpPr>
          <p:nvPr/>
        </p:nvSpPr>
        <p:spPr bwMode="gray">
          <a:xfrm>
            <a:off x="1108389" y="8215914"/>
            <a:ext cx="5437367" cy="1102866"/>
          </a:xfrm>
          <a:prstGeom prst="rect">
            <a:avLst/>
          </a:prstGeom>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Bef>
                <a:spcPts val="0"/>
              </a:spcBef>
              <a:spcAft>
                <a:spcPts val="200"/>
              </a:spcAft>
              <a:buFont typeface="Arial" panose="020B0604020202020204" pitchFamily="34" charset="0"/>
              <a:buChar char="•"/>
            </a:pPr>
            <a:r>
              <a:rPr lang="en-US" sz="1300" dirty="0">
                <a:solidFill>
                  <a:schemeClr val="tx1"/>
                </a:solidFill>
              </a:rPr>
              <a:t>Number of patients safely treated in another location</a:t>
            </a:r>
          </a:p>
          <a:p>
            <a:pPr marL="285750" indent="-285750">
              <a:spcBef>
                <a:spcPts val="0"/>
              </a:spcBef>
              <a:spcAft>
                <a:spcPts val="200"/>
              </a:spcAft>
              <a:buFont typeface="Arial" panose="020B0604020202020204" pitchFamily="34" charset="0"/>
              <a:buChar char="•"/>
            </a:pPr>
            <a:r>
              <a:rPr lang="en-US" sz="1300" dirty="0">
                <a:solidFill>
                  <a:schemeClr val="tx1"/>
                </a:solidFill>
              </a:rPr>
              <a:t>Number of patients shielded through additional services</a:t>
            </a:r>
          </a:p>
          <a:p>
            <a:pPr marL="285750" indent="-285750">
              <a:spcBef>
                <a:spcPts val="0"/>
              </a:spcBef>
              <a:spcAft>
                <a:spcPts val="200"/>
              </a:spcAft>
              <a:buFont typeface="Arial" panose="020B0604020202020204" pitchFamily="34" charset="0"/>
              <a:buChar char="•"/>
            </a:pPr>
            <a:r>
              <a:rPr lang="en-US" sz="1300" dirty="0"/>
              <a:t>Number of new products secured through partnership</a:t>
            </a:r>
          </a:p>
          <a:p>
            <a:pPr marL="285750" indent="-285750">
              <a:spcBef>
                <a:spcPts val="0"/>
              </a:spcBef>
              <a:spcAft>
                <a:spcPts val="200"/>
              </a:spcAft>
              <a:buFont typeface="Arial" panose="020B0604020202020204" pitchFamily="34" charset="0"/>
              <a:buChar char="•"/>
            </a:pPr>
            <a:r>
              <a:rPr lang="en-US" sz="1300" dirty="0">
                <a:solidFill>
                  <a:schemeClr val="tx1"/>
                </a:solidFill>
              </a:rPr>
              <a:t>Numb</a:t>
            </a:r>
            <a:r>
              <a:rPr lang="en-US" sz="1300" dirty="0"/>
              <a:t>er of new services co-developed in partnership</a:t>
            </a:r>
          </a:p>
          <a:p>
            <a:pPr marL="285750" indent="-285750">
              <a:spcBef>
                <a:spcPts val="0"/>
              </a:spcBef>
              <a:spcAft>
                <a:spcPts val="200"/>
              </a:spcAft>
              <a:buFont typeface="Arial" panose="020B0604020202020204" pitchFamily="34" charset="0"/>
              <a:buChar char="•"/>
            </a:pPr>
            <a:r>
              <a:rPr lang="en-US" sz="1300" dirty="0"/>
              <a:t>Description of new partner conversation/share decisions</a:t>
            </a:r>
            <a:endParaRPr lang="en-US" sz="1300" dirty="0">
              <a:solidFill>
                <a:schemeClr val="tx1"/>
              </a:solidFill>
            </a:endParaRPr>
          </a:p>
        </p:txBody>
      </p:sp>
      <p:sp>
        <p:nvSpPr>
          <p:cNvPr id="7" name="Title 2"/>
          <p:cNvSpPr txBox="1">
            <a:spLocks/>
          </p:cNvSpPr>
          <p:nvPr/>
        </p:nvSpPr>
        <p:spPr bwMode="gray">
          <a:xfrm>
            <a:off x="1877690" y="1094364"/>
            <a:ext cx="4992237" cy="615553"/>
          </a:xfrm>
          <a:prstGeom prst="rect">
            <a:avLst/>
          </a:prstGeom>
        </p:spPr>
        <p:txBody>
          <a:bodyPr vert="horz" lIns="0" tIns="0" rIns="0" bIns="0" rtlCol="0" anchor="b">
            <a:spAutoFit/>
          </a:bodyPr>
          <a:lstStyle>
            <a:lvl1pPr algn="l" defTabSz="1018879" rtl="0" eaLnBrk="1" latinLnBrk="0" hangingPunct="1">
              <a:spcBef>
                <a:spcPct val="0"/>
              </a:spcBef>
              <a:buNone/>
              <a:defRPr sz="2000" b="0" kern="1200">
                <a:solidFill>
                  <a:schemeClr val="tx1"/>
                </a:solidFill>
                <a:latin typeface="+mj-lt"/>
                <a:ea typeface="+mj-ea"/>
                <a:cs typeface="+mj-cs"/>
              </a:defRPr>
            </a:lvl1pPr>
          </a:lstStyle>
          <a:p>
            <a:pPr lvl="0" defTabSz="640080">
              <a:spcBef>
                <a:spcPts val="1200"/>
              </a:spcBef>
              <a:defRPr/>
            </a:pPr>
            <a:r>
              <a:rPr lang="en-US" b="1" dirty="0"/>
              <a:t>New partnerships or new working relationships with existing partners</a:t>
            </a:r>
          </a:p>
        </p:txBody>
      </p:sp>
      <p:sp>
        <p:nvSpPr>
          <p:cNvPr id="8" name="Text Placeholder 3"/>
          <p:cNvSpPr txBox="1">
            <a:spLocks/>
          </p:cNvSpPr>
          <p:nvPr/>
        </p:nvSpPr>
        <p:spPr>
          <a:xfrm>
            <a:off x="358495" y="882767"/>
            <a:ext cx="1414420" cy="1038746"/>
          </a:xfrm>
          <a:prstGeom prst="rect">
            <a:avLst/>
          </a:prstGeom>
        </p:spPr>
        <p:txBody>
          <a:bodyPr/>
          <a:lstStyle>
            <a:lvl1pPr marL="112713"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9pPr>
          </a:lstStyle>
          <a:p>
            <a:pPr marL="0" indent="0" algn="r">
              <a:lnSpc>
                <a:spcPct val="90000"/>
              </a:lnSpc>
              <a:spcBef>
                <a:spcPts val="0"/>
              </a:spcBef>
              <a:buNone/>
            </a:pPr>
            <a:r>
              <a:rPr lang="en-US" sz="7500" dirty="0">
                <a:ln w="9525">
                  <a:noFill/>
                </a:ln>
                <a:solidFill>
                  <a:schemeClr val="accent1"/>
                </a:solidFill>
              </a:rPr>
              <a:t>01</a:t>
            </a:r>
          </a:p>
        </p:txBody>
      </p:sp>
      <p:sp>
        <p:nvSpPr>
          <p:cNvPr id="9" name="Rectangle 8"/>
          <p:cNvSpPr/>
          <p:nvPr/>
        </p:nvSpPr>
        <p:spPr bwMode="gray">
          <a:xfrm>
            <a:off x="683200" y="1960866"/>
            <a:ext cx="6629400" cy="1166536"/>
          </a:xfrm>
          <a:prstGeom prst="rect">
            <a:avLst/>
          </a:prstGeom>
          <a:solidFill>
            <a:schemeClr val="tx2"/>
          </a:solid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32" name="TextBox 31"/>
          <p:cNvSpPr txBox="1"/>
          <p:nvPr/>
        </p:nvSpPr>
        <p:spPr bwMode="gray">
          <a:xfrm>
            <a:off x="2444423" y="2090336"/>
            <a:ext cx="4582306" cy="740908"/>
          </a:xfrm>
          <a:prstGeom prst="rect">
            <a:avLst/>
          </a:prstGeom>
          <a:noFill/>
        </p:spPr>
        <p:txBody>
          <a:bodyPr wrap="square" lIns="0" tIns="0" rIns="0" bIns="0" numCol="1" rtlCol="0">
            <a:spAutoFit/>
          </a:bodyPr>
          <a:lstStyle/>
          <a:p>
            <a:pPr marL="91440" indent="-91440">
              <a:lnSpc>
                <a:spcPct val="110000"/>
              </a:lnSpc>
              <a:spcBef>
                <a:spcPts val="300"/>
              </a:spcBef>
              <a:buClr>
                <a:schemeClr val="accent6"/>
              </a:buClr>
              <a:buFont typeface="Arial" panose="020B0604020202020204" pitchFamily="34" charset="0"/>
              <a:buChar char="•"/>
            </a:pPr>
            <a:r>
              <a:rPr lang="en-US" sz="1000" dirty="0"/>
              <a:t>Covid-19 showed that continuum of care is only as strong as its weakest link</a:t>
            </a:r>
          </a:p>
          <a:p>
            <a:pPr marL="91440" indent="-91440">
              <a:lnSpc>
                <a:spcPct val="110000"/>
              </a:lnSpc>
              <a:spcBef>
                <a:spcPts val="300"/>
              </a:spcBef>
              <a:buClr>
                <a:schemeClr val="accent6"/>
              </a:buClr>
              <a:buFont typeface="Arial" panose="020B0604020202020204" pitchFamily="34" charset="0"/>
              <a:buChar char="•"/>
            </a:pPr>
            <a:r>
              <a:rPr lang="en-US" sz="1000" dirty="0"/>
              <a:t>Shared purpose broke down territorial barriers and turf protection</a:t>
            </a:r>
          </a:p>
          <a:p>
            <a:pPr marL="91440" indent="-91440">
              <a:lnSpc>
                <a:spcPct val="110000"/>
              </a:lnSpc>
              <a:spcBef>
                <a:spcPts val="300"/>
              </a:spcBef>
              <a:buClr>
                <a:schemeClr val="accent6"/>
              </a:buClr>
              <a:buFont typeface="Arial" panose="020B0604020202020204" pitchFamily="34" charset="0"/>
              <a:buChar char="•"/>
            </a:pPr>
            <a:r>
              <a:rPr lang="en-US" sz="1000" dirty="0"/>
              <a:t>Under-performance in health equity proved strategic need for all sectors to cooperate</a:t>
            </a:r>
          </a:p>
        </p:txBody>
      </p:sp>
      <p:sp>
        <p:nvSpPr>
          <p:cNvPr id="33" name="TextBox 32"/>
          <p:cNvSpPr txBox="1"/>
          <p:nvPr/>
        </p:nvSpPr>
        <p:spPr bwMode="gray">
          <a:xfrm>
            <a:off x="922860" y="2494290"/>
            <a:ext cx="1323415" cy="430887"/>
          </a:xfrm>
          <a:prstGeom prst="rect">
            <a:avLst/>
          </a:prstGeom>
          <a:noFill/>
        </p:spPr>
        <p:txBody>
          <a:bodyPr wrap="square" lIns="0" tIns="0" rIns="0" bIns="0" rtlCol="0">
            <a:spAutoFit/>
          </a:bodyPr>
          <a:lstStyle/>
          <a:p>
            <a:pPr algn="r">
              <a:spcBef>
                <a:spcPts val="500"/>
              </a:spcBef>
              <a:buClr>
                <a:schemeClr val="accent6"/>
              </a:buClr>
            </a:pPr>
            <a:r>
              <a:rPr lang="en-US" sz="1400" b="1" dirty="0"/>
              <a:t>Why we innovated:</a:t>
            </a:r>
          </a:p>
        </p:txBody>
      </p:sp>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1146" y="2130313"/>
            <a:ext cx="345129" cy="274320"/>
          </a:xfrm>
          <a:prstGeom prst="rect">
            <a:avLst/>
          </a:prstGeom>
        </p:spPr>
      </p:pic>
      <p:graphicFrame>
        <p:nvGraphicFramePr>
          <p:cNvPr id="12" name="Table 11">
            <a:extLst>
              <a:ext uri="{FF2B5EF4-FFF2-40B4-BE49-F238E27FC236}">
                <a16:creationId xmlns:a16="http://schemas.microsoft.com/office/drawing/2014/main" id="{C4F9584A-848F-4232-ACF7-C464DD9B4370}"/>
              </a:ext>
            </a:extLst>
          </p:cNvPr>
          <p:cNvGraphicFramePr>
            <a:graphicFrameLocks noGrp="1"/>
          </p:cNvGraphicFramePr>
          <p:nvPr>
            <p:extLst>
              <p:ext uri="{D42A27DB-BD31-4B8C-83A1-F6EECF244321}">
                <p14:modId xmlns:p14="http://schemas.microsoft.com/office/powerpoint/2010/main" val="665132029"/>
              </p:ext>
            </p:extLst>
          </p:nvPr>
        </p:nvGraphicFramePr>
        <p:xfrm>
          <a:off x="685950" y="5514690"/>
          <a:ext cx="3383280" cy="1818662"/>
        </p:xfrm>
        <a:graphic>
          <a:graphicData uri="http://schemas.openxmlformats.org/drawingml/2006/table">
            <a:tbl>
              <a:tblPr firstRow="1" bandRow="1">
                <a:tableStyleId>{C083E6E3-FA7D-4D7B-A595-EF9225AFEA82}</a:tableStyleId>
              </a:tblPr>
              <a:tblGrid>
                <a:gridCol w="3383280">
                  <a:extLst>
                    <a:ext uri="{9D8B030D-6E8A-4147-A177-3AD203B41FA5}">
                      <a16:colId xmlns:a16="http://schemas.microsoft.com/office/drawing/2014/main" val="2676396131"/>
                    </a:ext>
                  </a:extLst>
                </a:gridCol>
              </a:tblGrid>
              <a:tr h="270278">
                <a:tc>
                  <a:txBody>
                    <a:bodyPr/>
                    <a:lstStyle/>
                    <a:p>
                      <a:r>
                        <a:rPr lang="en-US" sz="1400" dirty="0"/>
                        <a:t>Voluntary sector partnerships</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425368">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Redeploying voluntary sector staff to provide virtual support to vulnerable populations</a:t>
                      </a:r>
                    </a:p>
                    <a:p>
                      <a:pPr marL="182880" marR="0" lvl="0" indent="-182880">
                        <a:lnSpc>
                          <a:spcPct val="100000"/>
                        </a:lnSpc>
                        <a:spcBef>
                          <a:spcPts val="600"/>
                        </a:spcBef>
                        <a:spcAft>
                          <a:spcPts val="0"/>
                        </a:spcAft>
                        <a:buFont typeface="Wingdings" panose="05000000000000000000" pitchFamily="2" charset="2"/>
                        <a:buChar char="q"/>
                      </a:pPr>
                      <a:r>
                        <a:rPr lang="en-US" sz="1100" b="0" dirty="0"/>
                        <a:t>Hardwiring referrals to supportive services to provide socio-economic stability for patients</a:t>
                      </a:r>
                    </a:p>
                    <a:p>
                      <a:pPr marL="182880" marR="0" lvl="0" indent="-182880">
                        <a:lnSpc>
                          <a:spcPct val="100000"/>
                        </a:lnSpc>
                        <a:spcBef>
                          <a:spcPts val="600"/>
                        </a:spcBef>
                        <a:spcAft>
                          <a:spcPts val="0"/>
                        </a:spcAft>
                        <a:buFont typeface="Wingdings" panose="05000000000000000000" pitchFamily="2" charset="2"/>
                        <a:buChar char="q"/>
                      </a:pPr>
                      <a:r>
                        <a:rPr lang="en-US" sz="1100" b="0" dirty="0"/>
                        <a:t>Securing donations of PPE and food for staff</a:t>
                      </a:r>
                    </a:p>
                    <a:p>
                      <a:pPr marL="182880" marR="0" lvl="0" indent="-182880">
                        <a:lnSpc>
                          <a:spcPct val="100000"/>
                        </a:lnSpc>
                        <a:spcBef>
                          <a:spcPts val="600"/>
                        </a:spcBef>
                        <a:spcAft>
                          <a:spcPts val="0"/>
                        </a:spcAft>
                        <a:buFont typeface="Wingdings" panose="05000000000000000000" pitchFamily="2" charset="2"/>
                        <a:buChar char="q"/>
                      </a:pPr>
                      <a:r>
                        <a:rPr lang="en-US" sz="1100" b="0" dirty="0"/>
                        <a:t>Amplifying clinical messages to critical communities</a:t>
                      </a:r>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3" name="Table 12">
            <a:extLst>
              <a:ext uri="{FF2B5EF4-FFF2-40B4-BE49-F238E27FC236}">
                <a16:creationId xmlns:a16="http://schemas.microsoft.com/office/drawing/2014/main" id="{ECE8CEF2-DBF4-4EF1-AE2E-B26BB279D49B}"/>
              </a:ext>
            </a:extLst>
          </p:cNvPr>
          <p:cNvGraphicFramePr>
            <a:graphicFrameLocks noGrp="1"/>
          </p:cNvGraphicFramePr>
          <p:nvPr>
            <p:extLst>
              <p:ext uri="{D42A27DB-BD31-4B8C-83A1-F6EECF244321}">
                <p14:modId xmlns:p14="http://schemas.microsoft.com/office/powerpoint/2010/main" val="2981828494"/>
              </p:ext>
            </p:extLst>
          </p:nvPr>
        </p:nvGraphicFramePr>
        <p:xfrm>
          <a:off x="4069380" y="5514690"/>
          <a:ext cx="3246120" cy="1818490"/>
        </p:xfrm>
        <a:graphic>
          <a:graphicData uri="http://schemas.openxmlformats.org/drawingml/2006/table">
            <a:tbl>
              <a:tblPr firstRow="1" bandRow="1">
                <a:tableStyleId>{C083E6E3-FA7D-4D7B-A595-EF9225AFEA82}</a:tableStyleId>
              </a:tblPr>
              <a:tblGrid>
                <a:gridCol w="3246120">
                  <a:extLst>
                    <a:ext uri="{9D8B030D-6E8A-4147-A177-3AD203B41FA5}">
                      <a16:colId xmlns:a16="http://schemas.microsoft.com/office/drawing/2014/main" val="2676396131"/>
                    </a:ext>
                  </a:extLst>
                </a:gridCol>
              </a:tblGrid>
              <a:tr h="270739">
                <a:tc>
                  <a:txBody>
                    <a:bodyPr/>
                    <a:lstStyle/>
                    <a:p>
                      <a:r>
                        <a:rPr lang="en-US" sz="1400" dirty="0"/>
                        <a:t>Private sector partnership</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547751">
                <a:tc>
                  <a:txBody>
                    <a:bodyPr/>
                    <a:lstStyle/>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Rapidly co-designing new products and services for unmet needs</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Supporting clinical trials for novel treatments/therapies</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Surveillance support for business with  congregating workforces (factories/farms)</a:t>
                      </a:r>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36" name="Table 35"/>
          <p:cNvGraphicFramePr>
            <a:graphicFrameLocks noGrp="1"/>
          </p:cNvGraphicFramePr>
          <p:nvPr>
            <p:extLst>
              <p:ext uri="{D42A27DB-BD31-4B8C-83A1-F6EECF244321}">
                <p14:modId xmlns:p14="http://schemas.microsoft.com/office/powerpoint/2010/main" val="3294236384"/>
              </p:ext>
            </p:extLst>
          </p:nvPr>
        </p:nvGraphicFramePr>
        <p:xfrm>
          <a:off x="685800" y="3249793"/>
          <a:ext cx="3383580" cy="2267536"/>
        </p:xfrm>
        <a:graphic>
          <a:graphicData uri="http://schemas.openxmlformats.org/drawingml/2006/table">
            <a:tbl>
              <a:tblPr firstRow="1" bandRow="1">
                <a:tableStyleId>{C083E6E3-FA7D-4D7B-A595-EF9225AFEA82}</a:tableStyleId>
              </a:tblPr>
              <a:tblGrid>
                <a:gridCol w="3383580">
                  <a:extLst>
                    <a:ext uri="{9D8B030D-6E8A-4147-A177-3AD203B41FA5}">
                      <a16:colId xmlns:a16="http://schemas.microsoft.com/office/drawing/2014/main" val="2676396131"/>
                    </a:ext>
                  </a:extLst>
                </a:gridCol>
              </a:tblGrid>
              <a:tr h="301604">
                <a:tc>
                  <a:txBody>
                    <a:bodyPr/>
                    <a:lstStyle/>
                    <a:p>
                      <a:r>
                        <a:rPr lang="en-US" sz="1400" dirty="0"/>
                        <a:t>Long term care partnerships</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965932">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Extending infectious disease expertise and protocols to long term care partners</a:t>
                      </a:r>
                    </a:p>
                    <a:p>
                      <a:pPr marL="182880" marR="0" lvl="0" indent="-182880">
                        <a:lnSpc>
                          <a:spcPct val="100000"/>
                        </a:lnSpc>
                        <a:spcBef>
                          <a:spcPts val="600"/>
                        </a:spcBef>
                        <a:spcAft>
                          <a:spcPts val="0"/>
                        </a:spcAft>
                        <a:buFont typeface="Wingdings" panose="05000000000000000000" pitchFamily="2" charset="2"/>
                        <a:buChar char="q"/>
                      </a:pPr>
                      <a:r>
                        <a:rPr lang="en-US" sz="1100" b="0" dirty="0"/>
                        <a:t>Seconding staff to support or round at long term care facilities</a:t>
                      </a:r>
                    </a:p>
                    <a:p>
                      <a:pPr marL="182880" marR="0" lvl="0" indent="-182880">
                        <a:lnSpc>
                          <a:spcPct val="100000"/>
                        </a:lnSpc>
                        <a:spcBef>
                          <a:spcPts val="600"/>
                        </a:spcBef>
                        <a:spcAft>
                          <a:spcPts val="0"/>
                        </a:spcAft>
                        <a:buFont typeface="Wingdings" panose="05000000000000000000" pitchFamily="2" charset="2"/>
                        <a:buChar char="q"/>
                      </a:pPr>
                      <a:r>
                        <a:rPr lang="en-US" sz="1100" b="0" dirty="0"/>
                        <a:t>Codified discharge protocols and information sharing</a:t>
                      </a:r>
                    </a:p>
                    <a:p>
                      <a:pPr marL="182880" marR="0" lvl="0" indent="-182880">
                        <a:lnSpc>
                          <a:spcPct val="100000"/>
                        </a:lnSpc>
                        <a:spcBef>
                          <a:spcPts val="600"/>
                        </a:spcBef>
                        <a:spcAft>
                          <a:spcPts val="0"/>
                        </a:spcAft>
                        <a:buFont typeface="Wingdings" panose="05000000000000000000" pitchFamily="2" charset="2"/>
                        <a:buChar char="q"/>
                      </a:pPr>
                      <a:r>
                        <a:rPr lang="en-US" sz="1100" b="0" dirty="0"/>
                        <a:t>Ongoing training for long term care staff</a:t>
                      </a:r>
                    </a:p>
                    <a:p>
                      <a:pPr marL="182880" marR="0" lvl="0" indent="-182880">
                        <a:lnSpc>
                          <a:spcPct val="100000"/>
                        </a:lnSpc>
                        <a:spcBef>
                          <a:spcPts val="600"/>
                        </a:spcBef>
                        <a:spcAft>
                          <a:spcPts val="0"/>
                        </a:spcAft>
                        <a:buFont typeface="Wingdings" panose="05000000000000000000" pitchFamily="2" charset="2"/>
                        <a:buChar char="q"/>
                      </a:pPr>
                      <a:endParaRPr lang="en-US" sz="900" b="0" dirty="0"/>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1" name="Table 10">
            <a:extLst>
              <a:ext uri="{FF2B5EF4-FFF2-40B4-BE49-F238E27FC236}">
                <a16:creationId xmlns:a16="http://schemas.microsoft.com/office/drawing/2014/main" id="{CCE3C8FB-3375-4F3F-A75C-638764D72B99}"/>
              </a:ext>
            </a:extLst>
          </p:cNvPr>
          <p:cNvGraphicFramePr>
            <a:graphicFrameLocks noGrp="1"/>
          </p:cNvGraphicFramePr>
          <p:nvPr>
            <p:extLst>
              <p:ext uri="{D42A27DB-BD31-4B8C-83A1-F6EECF244321}">
                <p14:modId xmlns:p14="http://schemas.microsoft.com/office/powerpoint/2010/main" val="507865218"/>
              </p:ext>
            </p:extLst>
          </p:nvPr>
        </p:nvGraphicFramePr>
        <p:xfrm>
          <a:off x="4069380" y="3249793"/>
          <a:ext cx="3245820" cy="2270705"/>
        </p:xfrm>
        <a:graphic>
          <a:graphicData uri="http://schemas.openxmlformats.org/drawingml/2006/table">
            <a:tbl>
              <a:tblPr firstRow="1" bandRow="1">
                <a:tableStyleId>{C083E6E3-FA7D-4D7B-A595-EF9225AFEA82}</a:tableStyleId>
              </a:tblPr>
              <a:tblGrid>
                <a:gridCol w="3245820">
                  <a:extLst>
                    <a:ext uri="{9D8B030D-6E8A-4147-A177-3AD203B41FA5}">
                      <a16:colId xmlns:a16="http://schemas.microsoft.com/office/drawing/2014/main" val="2676396131"/>
                    </a:ext>
                  </a:extLst>
                </a:gridCol>
              </a:tblGrid>
              <a:tr h="304568">
                <a:tc>
                  <a:txBody>
                    <a:bodyPr/>
                    <a:lstStyle/>
                    <a:p>
                      <a:r>
                        <a:rPr lang="en-US" sz="1400" dirty="0"/>
                        <a:t>Primary care partnerships</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966137">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Extending access to specialists for clinical decision support</a:t>
                      </a:r>
                    </a:p>
                    <a:p>
                      <a:pPr marL="182880" marR="0" lvl="0" indent="-182880">
                        <a:lnSpc>
                          <a:spcPct val="100000"/>
                        </a:lnSpc>
                        <a:spcBef>
                          <a:spcPts val="600"/>
                        </a:spcBef>
                        <a:spcAft>
                          <a:spcPts val="0"/>
                        </a:spcAft>
                        <a:buFont typeface="Wingdings" panose="05000000000000000000" pitchFamily="2" charset="2"/>
                        <a:buChar char="q"/>
                      </a:pPr>
                      <a:r>
                        <a:rPr lang="en-US" sz="1100" b="0" dirty="0"/>
                        <a:t>Extending access to your information sharing platforms or business intelligence tools</a:t>
                      </a:r>
                    </a:p>
                    <a:p>
                      <a:pPr marL="182880" marR="0" lvl="0" indent="-182880">
                        <a:lnSpc>
                          <a:spcPct val="100000"/>
                        </a:lnSpc>
                        <a:spcBef>
                          <a:spcPts val="600"/>
                        </a:spcBef>
                        <a:spcAft>
                          <a:spcPts val="0"/>
                        </a:spcAft>
                        <a:buFont typeface="Wingdings" panose="05000000000000000000" pitchFamily="2" charset="2"/>
                        <a:buChar char="q"/>
                      </a:pPr>
                      <a:r>
                        <a:rPr lang="en-US" sz="1100" b="0" dirty="0"/>
                        <a:t>Collaborative care pathway design</a:t>
                      </a:r>
                    </a:p>
                    <a:p>
                      <a:pPr marL="182880" marR="0" lvl="0" indent="-182880">
                        <a:lnSpc>
                          <a:spcPct val="100000"/>
                        </a:lnSpc>
                        <a:spcBef>
                          <a:spcPts val="600"/>
                        </a:spcBef>
                        <a:spcAft>
                          <a:spcPts val="0"/>
                        </a:spcAft>
                        <a:buFont typeface="Wingdings" panose="05000000000000000000" pitchFamily="2" charset="2"/>
                        <a:buChar char="q"/>
                      </a:pPr>
                      <a:r>
                        <a:rPr lang="en-US" sz="1100" b="0" dirty="0"/>
                        <a:t>Establishing new referral protocols</a:t>
                      </a:r>
                    </a:p>
                    <a:p>
                      <a:pPr marL="182880" marR="0" lvl="0" indent="-182880">
                        <a:lnSpc>
                          <a:spcPct val="100000"/>
                        </a:lnSpc>
                        <a:spcBef>
                          <a:spcPts val="600"/>
                        </a:spcBef>
                        <a:spcAft>
                          <a:spcPts val="0"/>
                        </a:spcAft>
                        <a:buFont typeface="Wingdings" panose="05000000000000000000" pitchFamily="2" charset="2"/>
                        <a:buChar char="q"/>
                      </a:pPr>
                      <a:r>
                        <a:rPr lang="en-US" sz="1100" b="0" dirty="0"/>
                        <a:t>Rapid discharge for patients with primary care support</a:t>
                      </a:r>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spTree>
    <p:extLst>
      <p:ext uri="{BB962C8B-B14F-4D97-AF65-F5344CB8AC3E}">
        <p14:creationId xmlns:p14="http://schemas.microsoft.com/office/powerpoint/2010/main" val="6453396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txBox="1">
            <a:spLocks/>
          </p:cNvSpPr>
          <p:nvPr/>
        </p:nvSpPr>
        <p:spPr bwMode="gray">
          <a:xfrm>
            <a:off x="1877690" y="1094364"/>
            <a:ext cx="4992237" cy="615553"/>
          </a:xfrm>
          <a:prstGeom prst="rect">
            <a:avLst/>
          </a:prstGeom>
        </p:spPr>
        <p:txBody>
          <a:bodyPr vert="horz" lIns="0" tIns="0" rIns="0" bIns="0" rtlCol="0" anchor="b">
            <a:spAutoFit/>
          </a:bodyPr>
          <a:lstStyle>
            <a:lvl1pPr algn="l" defTabSz="1018879" rtl="0" eaLnBrk="1" latinLnBrk="0" hangingPunct="1">
              <a:spcBef>
                <a:spcPct val="0"/>
              </a:spcBef>
              <a:buNone/>
              <a:defRPr sz="2000" b="0" kern="1200">
                <a:solidFill>
                  <a:schemeClr val="tx1"/>
                </a:solidFill>
                <a:latin typeface="+mj-lt"/>
                <a:ea typeface="+mj-ea"/>
                <a:cs typeface="+mj-cs"/>
              </a:defRPr>
            </a:lvl1pPr>
          </a:lstStyle>
          <a:p>
            <a:pPr lvl="0" defTabSz="640080">
              <a:spcBef>
                <a:spcPts val="1200"/>
              </a:spcBef>
              <a:defRPr/>
            </a:pPr>
            <a:r>
              <a:rPr lang="en-US" b="1" dirty="0"/>
              <a:t>Rapidly scaling up bed capacity, </a:t>
            </a:r>
            <a:br>
              <a:rPr lang="en-US" b="1" dirty="0"/>
            </a:br>
            <a:r>
              <a:rPr lang="en-US" b="1" dirty="0"/>
              <a:t>re-engineering flow and operations</a:t>
            </a:r>
          </a:p>
        </p:txBody>
      </p:sp>
      <p:sp>
        <p:nvSpPr>
          <p:cNvPr id="8" name="Text Placeholder 3"/>
          <p:cNvSpPr txBox="1">
            <a:spLocks/>
          </p:cNvSpPr>
          <p:nvPr/>
        </p:nvSpPr>
        <p:spPr>
          <a:xfrm>
            <a:off x="358495" y="882767"/>
            <a:ext cx="1414420" cy="1038746"/>
          </a:xfrm>
          <a:prstGeom prst="rect">
            <a:avLst/>
          </a:prstGeom>
        </p:spPr>
        <p:txBody>
          <a:bodyPr/>
          <a:lstStyle>
            <a:lvl1pPr marL="112713"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9pPr>
          </a:lstStyle>
          <a:p>
            <a:pPr marL="0" indent="0" algn="r">
              <a:lnSpc>
                <a:spcPct val="90000"/>
              </a:lnSpc>
              <a:spcBef>
                <a:spcPts val="0"/>
              </a:spcBef>
              <a:buNone/>
            </a:pPr>
            <a:r>
              <a:rPr lang="en-US" sz="7500" dirty="0">
                <a:ln w="9525">
                  <a:noFill/>
                </a:ln>
                <a:solidFill>
                  <a:schemeClr val="accent1"/>
                </a:solidFill>
              </a:rPr>
              <a:t>02</a:t>
            </a:r>
          </a:p>
        </p:txBody>
      </p:sp>
      <p:sp>
        <p:nvSpPr>
          <p:cNvPr id="9" name="Rectangle 8"/>
          <p:cNvSpPr/>
          <p:nvPr/>
        </p:nvSpPr>
        <p:spPr bwMode="gray">
          <a:xfrm>
            <a:off x="682488" y="1960866"/>
            <a:ext cx="6629400" cy="1166536"/>
          </a:xfrm>
          <a:prstGeom prst="rect">
            <a:avLst/>
          </a:prstGeom>
          <a:solidFill>
            <a:schemeClr val="tx2"/>
          </a:solid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32" name="TextBox 31"/>
          <p:cNvSpPr txBox="1"/>
          <p:nvPr/>
        </p:nvSpPr>
        <p:spPr bwMode="gray">
          <a:xfrm>
            <a:off x="2444423" y="2090336"/>
            <a:ext cx="4582306" cy="910186"/>
          </a:xfrm>
          <a:prstGeom prst="rect">
            <a:avLst/>
          </a:prstGeom>
          <a:noFill/>
        </p:spPr>
        <p:txBody>
          <a:bodyPr wrap="square" lIns="0" tIns="0" rIns="0" bIns="0" numCol="1" rtlCol="0">
            <a:spAutoFit/>
          </a:bodyPr>
          <a:lstStyle/>
          <a:p>
            <a:pPr marL="91440" indent="-91440">
              <a:lnSpc>
                <a:spcPct val="110000"/>
              </a:lnSpc>
              <a:spcBef>
                <a:spcPts val="300"/>
              </a:spcBef>
              <a:buClr>
                <a:schemeClr val="accent6"/>
              </a:buClr>
              <a:buFont typeface="Arial" panose="020B0604020202020204" pitchFamily="34" charset="0"/>
              <a:buChar char="•"/>
            </a:pPr>
            <a:r>
              <a:rPr lang="en-US" sz="1000" dirty="0"/>
              <a:t>Early Covid-19 trends showed critical care bed capacity as key vulnerability</a:t>
            </a:r>
          </a:p>
          <a:p>
            <a:pPr marL="91440" indent="-91440">
              <a:lnSpc>
                <a:spcPct val="110000"/>
              </a:lnSpc>
              <a:spcBef>
                <a:spcPts val="300"/>
              </a:spcBef>
              <a:buClr>
                <a:schemeClr val="accent6"/>
              </a:buClr>
              <a:buFont typeface="Arial" panose="020B0604020202020204" pitchFamily="34" charset="0"/>
              <a:buChar char="•"/>
            </a:pPr>
            <a:r>
              <a:rPr lang="en-US" sz="1000" dirty="0"/>
              <a:t>We quickly stopped planned care and expanded available critical care bed capacity</a:t>
            </a:r>
          </a:p>
          <a:p>
            <a:pPr marL="91440" indent="-91440">
              <a:lnSpc>
                <a:spcPct val="110000"/>
              </a:lnSpc>
              <a:spcBef>
                <a:spcPts val="300"/>
              </a:spcBef>
              <a:buClr>
                <a:schemeClr val="accent6"/>
              </a:buClr>
              <a:buFont typeface="Arial" panose="020B0604020202020204" pitchFamily="34" charset="0"/>
              <a:buChar char="•"/>
            </a:pPr>
            <a:r>
              <a:rPr lang="en-US" sz="1000" dirty="0"/>
              <a:t>Recovering Covid-19 patients proved fragile and in need of augmented discharge and connected post-acute services</a:t>
            </a:r>
          </a:p>
        </p:txBody>
      </p:sp>
      <p:sp>
        <p:nvSpPr>
          <p:cNvPr id="33" name="TextBox 32"/>
          <p:cNvSpPr txBox="1"/>
          <p:nvPr/>
        </p:nvSpPr>
        <p:spPr bwMode="gray">
          <a:xfrm>
            <a:off x="922860" y="2494290"/>
            <a:ext cx="1323415" cy="430887"/>
          </a:xfrm>
          <a:prstGeom prst="rect">
            <a:avLst/>
          </a:prstGeom>
          <a:noFill/>
        </p:spPr>
        <p:txBody>
          <a:bodyPr wrap="square" lIns="0" tIns="0" rIns="0" bIns="0" rtlCol="0">
            <a:spAutoFit/>
          </a:bodyPr>
          <a:lstStyle/>
          <a:p>
            <a:pPr algn="r">
              <a:spcBef>
                <a:spcPts val="500"/>
              </a:spcBef>
              <a:buClr>
                <a:schemeClr val="accent6"/>
              </a:buClr>
            </a:pPr>
            <a:r>
              <a:rPr lang="en-US" sz="1400" b="1" dirty="0"/>
              <a:t>Why we innovated:</a:t>
            </a:r>
          </a:p>
        </p:txBody>
      </p:sp>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1146" y="2130313"/>
            <a:ext cx="345129" cy="274320"/>
          </a:xfrm>
          <a:prstGeom prst="rect">
            <a:avLst/>
          </a:prstGeom>
        </p:spPr>
      </p:pic>
      <p:graphicFrame>
        <p:nvGraphicFramePr>
          <p:cNvPr id="36" name="Table 35"/>
          <p:cNvGraphicFramePr>
            <a:graphicFrameLocks noGrp="1"/>
          </p:cNvGraphicFramePr>
          <p:nvPr>
            <p:extLst>
              <p:ext uri="{D42A27DB-BD31-4B8C-83A1-F6EECF244321}">
                <p14:modId xmlns:p14="http://schemas.microsoft.com/office/powerpoint/2010/main" val="499425485"/>
              </p:ext>
            </p:extLst>
          </p:nvPr>
        </p:nvGraphicFramePr>
        <p:xfrm>
          <a:off x="682488" y="3252199"/>
          <a:ext cx="3399292" cy="2495747"/>
        </p:xfrm>
        <a:graphic>
          <a:graphicData uri="http://schemas.openxmlformats.org/drawingml/2006/table">
            <a:tbl>
              <a:tblPr firstRow="1" bandRow="1">
                <a:tableStyleId>{C083E6E3-FA7D-4D7B-A595-EF9225AFEA82}</a:tableStyleId>
              </a:tblPr>
              <a:tblGrid>
                <a:gridCol w="3399292">
                  <a:extLst>
                    <a:ext uri="{9D8B030D-6E8A-4147-A177-3AD203B41FA5}">
                      <a16:colId xmlns:a16="http://schemas.microsoft.com/office/drawing/2014/main" val="2676396131"/>
                    </a:ext>
                  </a:extLst>
                </a:gridCol>
              </a:tblGrid>
              <a:tr h="298260">
                <a:tc>
                  <a:txBody>
                    <a:bodyPr/>
                    <a:lstStyle/>
                    <a:p>
                      <a:r>
                        <a:rPr lang="en-US" sz="1400" dirty="0"/>
                        <a:t>Capacity</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2197487">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Field hospitals for both high and low acuity demand</a:t>
                      </a:r>
                    </a:p>
                    <a:p>
                      <a:pPr marL="182880" marR="0" lvl="0" indent="-182880">
                        <a:lnSpc>
                          <a:spcPct val="100000"/>
                        </a:lnSpc>
                        <a:spcBef>
                          <a:spcPts val="600"/>
                        </a:spcBef>
                        <a:spcAft>
                          <a:spcPts val="0"/>
                        </a:spcAft>
                        <a:buFont typeface="Wingdings" panose="05000000000000000000" pitchFamily="2" charset="2"/>
                        <a:buChar char="q"/>
                      </a:pPr>
                      <a:r>
                        <a:rPr lang="en-US" sz="1100" b="0" dirty="0"/>
                        <a:t>Rollout of outdoor or mobile assessment units</a:t>
                      </a:r>
                    </a:p>
                    <a:p>
                      <a:pPr marL="182880" marR="0" lvl="0" indent="-182880">
                        <a:lnSpc>
                          <a:spcPct val="100000"/>
                        </a:lnSpc>
                        <a:spcBef>
                          <a:spcPts val="600"/>
                        </a:spcBef>
                        <a:spcAft>
                          <a:spcPts val="0"/>
                        </a:spcAft>
                        <a:buFont typeface="Wingdings" panose="05000000000000000000" pitchFamily="2" charset="2"/>
                        <a:buChar char="q"/>
                      </a:pPr>
                      <a:r>
                        <a:rPr lang="en-US" sz="1100" dirty="0">
                          <a:latin typeface="Segoe UI" panose="020B0502040204020203" pitchFamily="34" charset="0"/>
                        </a:rPr>
                        <a:t>Rapidly repurpose floors or wings to manage influx of patients</a:t>
                      </a:r>
                    </a:p>
                    <a:p>
                      <a:pPr marL="182880" marR="0" lvl="0" indent="-182880">
                        <a:lnSpc>
                          <a:spcPct val="100000"/>
                        </a:lnSpc>
                        <a:spcBef>
                          <a:spcPts val="600"/>
                        </a:spcBef>
                        <a:spcAft>
                          <a:spcPts val="0"/>
                        </a:spcAft>
                        <a:buFont typeface="Wingdings" panose="05000000000000000000" pitchFamily="2" charset="2"/>
                        <a:buChar char="q"/>
                      </a:pPr>
                      <a:r>
                        <a:rPr lang="en-US" sz="1100" b="0" dirty="0"/>
                        <a:t>Service </a:t>
                      </a:r>
                      <a:r>
                        <a:rPr lang="en-US" sz="1100" b="0" dirty="0" err="1"/>
                        <a:t>rationalisation</a:t>
                      </a:r>
                      <a:r>
                        <a:rPr lang="en-US" sz="1100" b="0" dirty="0"/>
                        <a:t> (shifting services across the network)</a:t>
                      </a:r>
                    </a:p>
                    <a:p>
                      <a:pPr marL="182880" marR="0" lvl="0" indent="-182880">
                        <a:lnSpc>
                          <a:spcPct val="100000"/>
                        </a:lnSpc>
                        <a:spcBef>
                          <a:spcPts val="600"/>
                        </a:spcBef>
                        <a:spcAft>
                          <a:spcPts val="0"/>
                        </a:spcAft>
                        <a:buFont typeface="Wingdings" panose="05000000000000000000" pitchFamily="2" charset="2"/>
                        <a:buChar char="q"/>
                      </a:pPr>
                      <a:endParaRPr lang="en-US" sz="1100" b="0" dirty="0"/>
                    </a:p>
                    <a:p>
                      <a:pPr marL="182880" marR="0" lvl="0" indent="-182880">
                        <a:lnSpc>
                          <a:spcPct val="100000"/>
                        </a:lnSpc>
                        <a:spcBef>
                          <a:spcPts val="600"/>
                        </a:spcBef>
                        <a:spcAft>
                          <a:spcPts val="0"/>
                        </a:spcAft>
                        <a:buFont typeface="Wingdings" panose="05000000000000000000" pitchFamily="2" charset="2"/>
                        <a:buChar char="q"/>
                      </a:pPr>
                      <a:endParaRPr lang="en-US" sz="900" b="0" dirty="0"/>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1" name="Table 10">
            <a:extLst>
              <a:ext uri="{FF2B5EF4-FFF2-40B4-BE49-F238E27FC236}">
                <a16:creationId xmlns:a16="http://schemas.microsoft.com/office/drawing/2014/main" id="{CCE3C8FB-3375-4F3F-A75C-638764D72B99}"/>
              </a:ext>
            </a:extLst>
          </p:cNvPr>
          <p:cNvGraphicFramePr>
            <a:graphicFrameLocks noGrp="1"/>
          </p:cNvGraphicFramePr>
          <p:nvPr>
            <p:extLst>
              <p:ext uri="{D42A27DB-BD31-4B8C-83A1-F6EECF244321}">
                <p14:modId xmlns:p14="http://schemas.microsoft.com/office/powerpoint/2010/main" val="4003783212"/>
              </p:ext>
            </p:extLst>
          </p:nvPr>
        </p:nvGraphicFramePr>
        <p:xfrm>
          <a:off x="4079588" y="3252199"/>
          <a:ext cx="3246120" cy="2272621"/>
        </p:xfrm>
        <a:graphic>
          <a:graphicData uri="http://schemas.openxmlformats.org/drawingml/2006/table">
            <a:tbl>
              <a:tblPr firstRow="1" bandRow="1">
                <a:tableStyleId>{C083E6E3-FA7D-4D7B-A595-EF9225AFEA82}</a:tableStyleId>
              </a:tblPr>
              <a:tblGrid>
                <a:gridCol w="3246120">
                  <a:extLst>
                    <a:ext uri="{9D8B030D-6E8A-4147-A177-3AD203B41FA5}">
                      <a16:colId xmlns:a16="http://schemas.microsoft.com/office/drawing/2014/main" val="2676396131"/>
                    </a:ext>
                  </a:extLst>
                </a:gridCol>
              </a:tblGrid>
              <a:tr h="302076">
                <a:tc>
                  <a:txBody>
                    <a:bodyPr/>
                    <a:lstStyle/>
                    <a:p>
                      <a:r>
                        <a:rPr lang="en-US" sz="1400" dirty="0"/>
                        <a:t>Operating theatre </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970545">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err="1"/>
                        <a:t>Centralised</a:t>
                      </a:r>
                      <a:r>
                        <a:rPr lang="en-US" sz="1100" b="0" dirty="0"/>
                        <a:t> booking and scheduling function</a:t>
                      </a:r>
                    </a:p>
                    <a:p>
                      <a:pPr marL="182880" marR="0" lvl="0" indent="-182880">
                        <a:lnSpc>
                          <a:spcPct val="100000"/>
                        </a:lnSpc>
                        <a:spcBef>
                          <a:spcPts val="600"/>
                        </a:spcBef>
                        <a:spcAft>
                          <a:spcPts val="0"/>
                        </a:spcAft>
                        <a:buFont typeface="Wingdings" panose="05000000000000000000" pitchFamily="2" charset="2"/>
                        <a:buChar char="q"/>
                      </a:pPr>
                      <a:r>
                        <a:rPr lang="en-US" sz="1100" dirty="0">
                          <a:latin typeface="Segoe UI" panose="020B0502040204020203" pitchFamily="34" charset="0"/>
                        </a:rPr>
                        <a:t>Adjusted </a:t>
                      </a:r>
                      <a:r>
                        <a:rPr lang="en-US" sz="1100" dirty="0" err="1">
                          <a:latin typeface="Segoe UI" panose="020B0502040204020203" pitchFamily="34" charset="0"/>
                        </a:rPr>
                        <a:t>prioritisation</a:t>
                      </a:r>
                      <a:r>
                        <a:rPr lang="en-US" sz="1100" dirty="0">
                          <a:latin typeface="Segoe UI" panose="020B0502040204020203" pitchFamily="34" charset="0"/>
                        </a:rPr>
                        <a:t> of operating theatre use</a:t>
                      </a:r>
                    </a:p>
                    <a:p>
                      <a:pPr marL="182880" marR="0" lvl="0" indent="-182880">
                        <a:lnSpc>
                          <a:spcPct val="100000"/>
                        </a:lnSpc>
                        <a:spcBef>
                          <a:spcPts val="600"/>
                        </a:spcBef>
                        <a:spcAft>
                          <a:spcPts val="0"/>
                        </a:spcAft>
                        <a:buFont typeface="Wingdings" panose="05000000000000000000" pitchFamily="2" charset="2"/>
                        <a:buChar char="q"/>
                      </a:pPr>
                      <a:r>
                        <a:rPr lang="en-US" sz="1100" b="0" dirty="0"/>
                        <a:t>Improvements in surgical equipment and PPE inventorying and use</a:t>
                      </a:r>
                    </a:p>
                    <a:p>
                      <a:pPr marL="182880" marR="0" lvl="0" indent="-182880">
                        <a:lnSpc>
                          <a:spcPct val="100000"/>
                        </a:lnSpc>
                        <a:spcBef>
                          <a:spcPts val="600"/>
                        </a:spcBef>
                        <a:spcAft>
                          <a:spcPts val="0"/>
                        </a:spcAft>
                        <a:buFont typeface="Wingdings" panose="05000000000000000000" pitchFamily="2" charset="2"/>
                        <a:buChar char="q"/>
                      </a:pPr>
                      <a:r>
                        <a:rPr lang="en-US" sz="1100" b="0" dirty="0"/>
                        <a:t>Codification of patient-focused messaging to set expectations pre-and post-surgery </a:t>
                      </a:r>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2" name="Table 11">
            <a:extLst>
              <a:ext uri="{FF2B5EF4-FFF2-40B4-BE49-F238E27FC236}">
                <a16:creationId xmlns:a16="http://schemas.microsoft.com/office/drawing/2014/main" id="{C4F9584A-848F-4232-ACF7-C464DD9B4370}"/>
              </a:ext>
            </a:extLst>
          </p:cNvPr>
          <p:cNvGraphicFramePr>
            <a:graphicFrameLocks noGrp="1"/>
          </p:cNvGraphicFramePr>
          <p:nvPr>
            <p:extLst>
              <p:ext uri="{D42A27DB-BD31-4B8C-83A1-F6EECF244321}">
                <p14:modId xmlns:p14="http://schemas.microsoft.com/office/powerpoint/2010/main" val="451543386"/>
              </p:ext>
            </p:extLst>
          </p:nvPr>
        </p:nvGraphicFramePr>
        <p:xfrm>
          <a:off x="690929" y="5523697"/>
          <a:ext cx="3399292" cy="2002950"/>
        </p:xfrm>
        <a:graphic>
          <a:graphicData uri="http://schemas.openxmlformats.org/drawingml/2006/table">
            <a:tbl>
              <a:tblPr firstRow="1" bandRow="1">
                <a:tableStyleId>{C083E6E3-FA7D-4D7B-A595-EF9225AFEA82}</a:tableStyleId>
              </a:tblPr>
              <a:tblGrid>
                <a:gridCol w="3399292">
                  <a:extLst>
                    <a:ext uri="{9D8B030D-6E8A-4147-A177-3AD203B41FA5}">
                      <a16:colId xmlns:a16="http://schemas.microsoft.com/office/drawing/2014/main" val="2676396131"/>
                    </a:ext>
                  </a:extLst>
                </a:gridCol>
              </a:tblGrid>
              <a:tr h="297666">
                <a:tc>
                  <a:txBody>
                    <a:bodyPr/>
                    <a:lstStyle/>
                    <a:p>
                      <a:r>
                        <a:rPr lang="en-US" sz="1400" dirty="0"/>
                        <a:t>Emergency care</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705284">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Temporary expansion of ED physical intake capacity</a:t>
                      </a:r>
                    </a:p>
                    <a:p>
                      <a:pPr marL="182880" marR="0" lvl="0" indent="-182880">
                        <a:lnSpc>
                          <a:spcPct val="100000"/>
                        </a:lnSpc>
                        <a:spcBef>
                          <a:spcPts val="600"/>
                        </a:spcBef>
                        <a:spcAft>
                          <a:spcPts val="0"/>
                        </a:spcAft>
                        <a:buFont typeface="Wingdings" panose="05000000000000000000" pitchFamily="2" charset="2"/>
                        <a:buChar char="q"/>
                      </a:pPr>
                      <a:r>
                        <a:rPr lang="en-US" sz="1100" b="0" dirty="0"/>
                        <a:t>Better messaging and directions on emergency call line</a:t>
                      </a:r>
                    </a:p>
                    <a:p>
                      <a:pPr marL="182880" marR="0" lvl="0" indent="-182880">
                        <a:lnSpc>
                          <a:spcPct val="100000"/>
                        </a:lnSpc>
                        <a:spcBef>
                          <a:spcPts val="600"/>
                        </a:spcBef>
                        <a:spcAft>
                          <a:spcPts val="0"/>
                        </a:spcAft>
                        <a:buFont typeface="Wingdings" panose="05000000000000000000" pitchFamily="2" charset="2"/>
                        <a:buChar char="q"/>
                      </a:pPr>
                      <a:r>
                        <a:rPr lang="en-US" sz="1100" b="0" dirty="0"/>
                        <a:t>Refined emergency line triage and decision trees</a:t>
                      </a:r>
                    </a:p>
                    <a:p>
                      <a:pPr marL="0" marR="0" lvl="0" indent="0">
                        <a:lnSpc>
                          <a:spcPct val="100000"/>
                        </a:lnSpc>
                        <a:spcBef>
                          <a:spcPts val="600"/>
                        </a:spcBef>
                        <a:spcAft>
                          <a:spcPts val="0"/>
                        </a:spcAft>
                        <a:buFont typeface="Wingdings" panose="05000000000000000000" pitchFamily="2" charset="2"/>
                        <a:buNone/>
                      </a:pPr>
                      <a:endParaRPr lang="en-US" sz="1100" b="0" dirty="0"/>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3" name="Table 12">
            <a:extLst>
              <a:ext uri="{FF2B5EF4-FFF2-40B4-BE49-F238E27FC236}">
                <a16:creationId xmlns:a16="http://schemas.microsoft.com/office/drawing/2014/main" id="{ECE8CEF2-DBF4-4EF1-AE2E-B26BB279D49B}"/>
              </a:ext>
            </a:extLst>
          </p:cNvPr>
          <p:cNvGraphicFramePr>
            <a:graphicFrameLocks noGrp="1"/>
          </p:cNvGraphicFramePr>
          <p:nvPr>
            <p:extLst>
              <p:ext uri="{D42A27DB-BD31-4B8C-83A1-F6EECF244321}">
                <p14:modId xmlns:p14="http://schemas.microsoft.com/office/powerpoint/2010/main" val="2480356502"/>
              </p:ext>
            </p:extLst>
          </p:nvPr>
        </p:nvGraphicFramePr>
        <p:xfrm>
          <a:off x="4085095" y="5525377"/>
          <a:ext cx="3246120" cy="2006213"/>
        </p:xfrm>
        <a:graphic>
          <a:graphicData uri="http://schemas.openxmlformats.org/drawingml/2006/table">
            <a:tbl>
              <a:tblPr firstRow="1" bandRow="1">
                <a:tableStyleId>{C083E6E3-FA7D-4D7B-A595-EF9225AFEA82}</a:tableStyleId>
              </a:tblPr>
              <a:tblGrid>
                <a:gridCol w="3246120">
                  <a:extLst>
                    <a:ext uri="{9D8B030D-6E8A-4147-A177-3AD203B41FA5}">
                      <a16:colId xmlns:a16="http://schemas.microsoft.com/office/drawing/2014/main" val="2676396131"/>
                    </a:ext>
                  </a:extLst>
                </a:gridCol>
              </a:tblGrid>
              <a:tr h="301626">
                <a:tc>
                  <a:txBody>
                    <a:bodyPr/>
                    <a:lstStyle/>
                    <a:p>
                      <a:r>
                        <a:rPr lang="en-US" sz="1400" dirty="0"/>
                        <a:t>Clinical decision support</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704587">
                <a:tc>
                  <a:txBody>
                    <a:bodyPr/>
                    <a:lstStyle/>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Telephonic or online channels to connect GPs and specialists</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Use of online questionnaires to inform patients on clinical risk, needs</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err="1">
                          <a:solidFill>
                            <a:schemeClr val="tx1"/>
                          </a:solidFill>
                          <a:latin typeface="+mn-lt"/>
                          <a:ea typeface="+mn-ea"/>
                          <a:cs typeface="+mn-cs"/>
                        </a:rPr>
                        <a:t>Centralised</a:t>
                      </a:r>
                      <a:r>
                        <a:rPr lang="en-US" sz="1100" b="0" kern="1200" dirty="0">
                          <a:solidFill>
                            <a:schemeClr val="tx1"/>
                          </a:solidFill>
                          <a:latin typeface="+mn-lt"/>
                          <a:ea typeface="+mn-ea"/>
                          <a:cs typeface="+mn-cs"/>
                        </a:rPr>
                        <a:t> and shared resources to share emerging clinical information</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endParaRPr lang="en-US" sz="1100" b="0" kern="1200" dirty="0">
                        <a:solidFill>
                          <a:schemeClr val="tx1"/>
                        </a:solidFill>
                        <a:latin typeface="+mn-lt"/>
                        <a:ea typeface="+mn-ea"/>
                        <a:cs typeface="+mn-cs"/>
                      </a:endParaRPr>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pSp>
        <p:nvGrpSpPr>
          <p:cNvPr id="15" name="Group 14">
            <a:extLst>
              <a:ext uri="{FF2B5EF4-FFF2-40B4-BE49-F238E27FC236}">
                <a16:creationId xmlns:a16="http://schemas.microsoft.com/office/drawing/2014/main" id="{5BE9B67B-323B-430B-B0AE-A04D9CC37504}"/>
              </a:ext>
            </a:extLst>
          </p:cNvPr>
          <p:cNvGrpSpPr/>
          <p:nvPr/>
        </p:nvGrpSpPr>
        <p:grpSpPr>
          <a:xfrm>
            <a:off x="703754" y="7512754"/>
            <a:ext cx="6629400" cy="2039112"/>
            <a:chOff x="7696200" y="1828263"/>
            <a:chExt cx="3579221" cy="4016226"/>
          </a:xfrm>
        </p:grpSpPr>
        <p:sp>
          <p:nvSpPr>
            <p:cNvPr id="30" name="Rectangle 29">
              <a:extLst>
                <a:ext uri="{FF2B5EF4-FFF2-40B4-BE49-F238E27FC236}">
                  <a16:creationId xmlns:a16="http://schemas.microsoft.com/office/drawing/2014/main" id="{4F814093-68B0-0843-8862-9B9B8A443B77}"/>
                </a:ext>
              </a:extLst>
            </p:cNvPr>
            <p:cNvSpPr/>
            <p:nvPr/>
          </p:nvSpPr>
          <p:spPr bwMode="gray">
            <a:xfrm>
              <a:off x="7696506" y="1828263"/>
              <a:ext cx="3578915" cy="4016226"/>
            </a:xfrm>
            <a:prstGeom prst="rect">
              <a:avLst/>
            </a:prstGeom>
            <a:gradFill>
              <a:gsLst>
                <a:gs pos="0">
                  <a:schemeClr val="bg1"/>
                </a:gs>
                <a:gs pos="99000">
                  <a:schemeClr val="accent1">
                    <a:lumMod val="30000"/>
                    <a:lumOff val="70000"/>
                  </a:schemeClr>
                </a:gs>
              </a:gsLst>
              <a:lin ang="10800000" scaled="0"/>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cxnSp>
          <p:nvCxnSpPr>
            <p:cNvPr id="31" name="Straight Connector 30">
              <a:extLst>
                <a:ext uri="{FF2B5EF4-FFF2-40B4-BE49-F238E27FC236}">
                  <a16:creationId xmlns:a16="http://schemas.microsoft.com/office/drawing/2014/main" id="{50354852-6AA0-4A1E-BC5E-841724604096}"/>
                </a:ext>
              </a:extLst>
            </p:cNvPr>
            <p:cNvCxnSpPr/>
            <p:nvPr/>
          </p:nvCxnSpPr>
          <p:spPr bwMode="gray">
            <a:xfrm>
              <a:off x="7696200" y="1828264"/>
              <a:ext cx="0" cy="3997902"/>
            </a:xfrm>
            <a:prstGeom prst="line">
              <a:avLst/>
            </a:prstGeom>
            <a:ln w="19050">
              <a:solidFill>
                <a:schemeClr val="accent2"/>
              </a:solidFill>
              <a:headEnd type="none" w="med" len="med"/>
              <a:tailEnd w="med" len="med"/>
            </a:ln>
          </p:spPr>
          <p:style>
            <a:lnRef idx="1">
              <a:schemeClr val="accent1"/>
            </a:lnRef>
            <a:fillRef idx="0">
              <a:schemeClr val="accent1"/>
            </a:fillRef>
            <a:effectRef idx="0">
              <a:schemeClr val="accent1"/>
            </a:effectRef>
            <a:fontRef idx="minor">
              <a:schemeClr val="tx1"/>
            </a:fontRef>
          </p:style>
        </p:cxnSp>
      </p:grpSp>
      <p:sp>
        <p:nvSpPr>
          <p:cNvPr id="16" name="Text Placeholder 3">
            <a:extLst>
              <a:ext uri="{FF2B5EF4-FFF2-40B4-BE49-F238E27FC236}">
                <a16:creationId xmlns:a16="http://schemas.microsoft.com/office/drawing/2014/main" id="{F68F28D5-D981-4B2C-B8F0-F27ADA4C3C3F}"/>
              </a:ext>
            </a:extLst>
          </p:cNvPr>
          <p:cNvSpPr txBox="1">
            <a:spLocks/>
          </p:cNvSpPr>
          <p:nvPr/>
        </p:nvSpPr>
        <p:spPr bwMode="gray">
          <a:xfrm>
            <a:off x="1471385" y="7740787"/>
            <a:ext cx="3222435" cy="246221"/>
          </a:xfrm>
          <a:prstGeom prst="rect">
            <a:avLst/>
          </a:prstGeom>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spcBef>
                <a:spcPts val="0"/>
              </a:spcBef>
              <a:buNone/>
            </a:pPr>
            <a:r>
              <a:rPr lang="en-US" sz="1600" b="1" dirty="0">
                <a:solidFill>
                  <a:schemeClr val="tx1"/>
                </a:solidFill>
              </a:rPr>
              <a:t>Some ways to capture ROI</a:t>
            </a:r>
          </a:p>
        </p:txBody>
      </p:sp>
      <p:pic>
        <p:nvPicPr>
          <p:cNvPr id="23" name="Picture 22">
            <a:extLst>
              <a:ext uri="{FF2B5EF4-FFF2-40B4-BE49-F238E27FC236}">
                <a16:creationId xmlns:a16="http://schemas.microsoft.com/office/drawing/2014/main" id="{CF28C7B4-E94F-49F4-B0D8-C9EC903D47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3533" y="7620899"/>
            <a:ext cx="548640" cy="485999"/>
          </a:xfrm>
          <a:prstGeom prst="rect">
            <a:avLst/>
          </a:prstGeom>
        </p:spPr>
      </p:pic>
      <p:sp>
        <p:nvSpPr>
          <p:cNvPr id="17" name="Text Placeholder 3">
            <a:extLst>
              <a:ext uri="{FF2B5EF4-FFF2-40B4-BE49-F238E27FC236}">
                <a16:creationId xmlns:a16="http://schemas.microsoft.com/office/drawing/2014/main" id="{39BB2F90-28F5-4781-93BE-7428E945D291}"/>
              </a:ext>
            </a:extLst>
          </p:cNvPr>
          <p:cNvSpPr txBox="1">
            <a:spLocks/>
          </p:cNvSpPr>
          <p:nvPr/>
        </p:nvSpPr>
        <p:spPr bwMode="gray">
          <a:xfrm>
            <a:off x="1109119" y="8234575"/>
            <a:ext cx="5437367" cy="877163"/>
          </a:xfrm>
          <a:prstGeom prst="rect">
            <a:avLst/>
          </a:prstGeom>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Bef>
                <a:spcPts val="0"/>
              </a:spcBef>
              <a:spcAft>
                <a:spcPts val="200"/>
              </a:spcAft>
              <a:buFont typeface="Arial" panose="020B0604020202020204" pitchFamily="34" charset="0"/>
              <a:buChar char="•"/>
            </a:pPr>
            <a:r>
              <a:rPr lang="en-US" sz="1300" dirty="0">
                <a:solidFill>
                  <a:schemeClr val="tx1"/>
                </a:solidFill>
              </a:rPr>
              <a:t>Change in bed occupancy rate </a:t>
            </a:r>
          </a:p>
          <a:p>
            <a:pPr marL="285750" indent="-285750">
              <a:spcBef>
                <a:spcPts val="0"/>
              </a:spcBef>
              <a:spcAft>
                <a:spcPts val="200"/>
              </a:spcAft>
              <a:buFont typeface="Arial" panose="020B0604020202020204" pitchFamily="34" charset="0"/>
              <a:buChar char="•"/>
            </a:pPr>
            <a:r>
              <a:rPr lang="en-US" sz="1300" dirty="0">
                <a:solidFill>
                  <a:schemeClr val="tx1"/>
                </a:solidFill>
              </a:rPr>
              <a:t>Number of patients using new tools</a:t>
            </a:r>
          </a:p>
          <a:p>
            <a:pPr marL="285750" indent="-285750">
              <a:spcBef>
                <a:spcPts val="0"/>
              </a:spcBef>
              <a:spcAft>
                <a:spcPts val="200"/>
              </a:spcAft>
              <a:buFont typeface="Arial" panose="020B0604020202020204" pitchFamily="34" charset="0"/>
              <a:buChar char="•"/>
            </a:pPr>
            <a:r>
              <a:rPr lang="en-US" sz="1300" dirty="0"/>
              <a:t>Frequency of clinicians using clinical decision tools</a:t>
            </a:r>
          </a:p>
          <a:p>
            <a:pPr marL="285750" indent="-285750">
              <a:spcBef>
                <a:spcPts val="0"/>
              </a:spcBef>
              <a:spcAft>
                <a:spcPts val="200"/>
              </a:spcAft>
              <a:buFont typeface="Arial" panose="020B0604020202020204" pitchFamily="34" charset="0"/>
              <a:buChar char="•"/>
            </a:pPr>
            <a:r>
              <a:rPr lang="en-US" sz="1300" dirty="0">
                <a:solidFill>
                  <a:schemeClr val="tx1"/>
                </a:solidFill>
              </a:rPr>
              <a:t>Number of service lines using clinical decision tools</a:t>
            </a:r>
          </a:p>
        </p:txBody>
      </p:sp>
    </p:spTree>
    <p:extLst>
      <p:ext uri="{BB962C8B-B14F-4D97-AF65-F5344CB8AC3E}">
        <p14:creationId xmlns:p14="http://schemas.microsoft.com/office/powerpoint/2010/main" val="246592221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txBox="1">
            <a:spLocks/>
          </p:cNvSpPr>
          <p:nvPr/>
        </p:nvSpPr>
        <p:spPr bwMode="gray">
          <a:xfrm>
            <a:off x="1877690" y="1094364"/>
            <a:ext cx="4992237" cy="615553"/>
          </a:xfrm>
          <a:prstGeom prst="rect">
            <a:avLst/>
          </a:prstGeom>
        </p:spPr>
        <p:txBody>
          <a:bodyPr vert="horz" lIns="0" tIns="0" rIns="0" bIns="0" rtlCol="0" anchor="b">
            <a:spAutoFit/>
          </a:bodyPr>
          <a:lstStyle>
            <a:lvl1pPr algn="l" defTabSz="1018879" rtl="0" eaLnBrk="1" latinLnBrk="0" hangingPunct="1">
              <a:spcBef>
                <a:spcPct val="0"/>
              </a:spcBef>
              <a:buNone/>
              <a:defRPr sz="2000" b="0" kern="1200">
                <a:solidFill>
                  <a:schemeClr val="tx1"/>
                </a:solidFill>
                <a:latin typeface="+mj-lt"/>
                <a:ea typeface="+mj-ea"/>
                <a:cs typeface="+mj-cs"/>
              </a:defRPr>
            </a:lvl1pPr>
          </a:lstStyle>
          <a:p>
            <a:pPr lvl="0" defTabSz="640080">
              <a:spcBef>
                <a:spcPts val="1200"/>
              </a:spcBef>
              <a:defRPr/>
            </a:pPr>
            <a:r>
              <a:rPr lang="en-US" b="1" dirty="0"/>
              <a:t>Flexible deployment of staff and </a:t>
            </a:r>
            <a:br>
              <a:rPr lang="en-US" b="1" dirty="0"/>
            </a:br>
            <a:r>
              <a:rPr lang="en-US" b="1" dirty="0"/>
              <a:t>sharing expertise</a:t>
            </a:r>
          </a:p>
        </p:txBody>
      </p:sp>
      <p:sp>
        <p:nvSpPr>
          <p:cNvPr id="8" name="Text Placeholder 3"/>
          <p:cNvSpPr txBox="1">
            <a:spLocks/>
          </p:cNvSpPr>
          <p:nvPr/>
        </p:nvSpPr>
        <p:spPr>
          <a:xfrm>
            <a:off x="358495" y="882767"/>
            <a:ext cx="1414420" cy="1038746"/>
          </a:xfrm>
          <a:prstGeom prst="rect">
            <a:avLst/>
          </a:prstGeom>
        </p:spPr>
        <p:txBody>
          <a:bodyPr/>
          <a:lstStyle>
            <a:lvl1pPr marL="112713"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9pPr>
          </a:lstStyle>
          <a:p>
            <a:pPr marL="0" indent="0" algn="r">
              <a:lnSpc>
                <a:spcPct val="90000"/>
              </a:lnSpc>
              <a:spcBef>
                <a:spcPts val="0"/>
              </a:spcBef>
              <a:buNone/>
            </a:pPr>
            <a:r>
              <a:rPr lang="en-US" sz="7500" dirty="0">
                <a:ln w="9525">
                  <a:noFill/>
                </a:ln>
                <a:solidFill>
                  <a:schemeClr val="accent1"/>
                </a:solidFill>
              </a:rPr>
              <a:t>03</a:t>
            </a:r>
          </a:p>
        </p:txBody>
      </p:sp>
      <p:sp>
        <p:nvSpPr>
          <p:cNvPr id="9" name="Rectangle 8"/>
          <p:cNvSpPr/>
          <p:nvPr/>
        </p:nvSpPr>
        <p:spPr bwMode="gray">
          <a:xfrm>
            <a:off x="699096" y="1960866"/>
            <a:ext cx="6629400" cy="1166536"/>
          </a:xfrm>
          <a:prstGeom prst="rect">
            <a:avLst/>
          </a:prstGeom>
          <a:solidFill>
            <a:schemeClr val="tx2"/>
          </a:solid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32" name="TextBox 31"/>
          <p:cNvSpPr txBox="1"/>
          <p:nvPr/>
        </p:nvSpPr>
        <p:spPr bwMode="gray">
          <a:xfrm>
            <a:off x="2444423" y="2090336"/>
            <a:ext cx="4582306" cy="740908"/>
          </a:xfrm>
          <a:prstGeom prst="rect">
            <a:avLst/>
          </a:prstGeom>
          <a:noFill/>
        </p:spPr>
        <p:txBody>
          <a:bodyPr wrap="square" lIns="0" tIns="0" rIns="0" bIns="0" numCol="1" rtlCol="0">
            <a:spAutoFit/>
          </a:bodyPr>
          <a:lstStyle/>
          <a:p>
            <a:pPr marL="91440" indent="-91440">
              <a:lnSpc>
                <a:spcPct val="110000"/>
              </a:lnSpc>
              <a:spcBef>
                <a:spcPts val="300"/>
              </a:spcBef>
              <a:buClr>
                <a:schemeClr val="accent6"/>
              </a:buClr>
              <a:buFont typeface="Arial" panose="020B0604020202020204" pitchFamily="34" charset="0"/>
              <a:buChar char="•"/>
            </a:pPr>
            <a:r>
              <a:rPr lang="en-US" sz="1000" dirty="0"/>
              <a:t>Early Covid-19 trends pointed to the need for more available staff</a:t>
            </a:r>
          </a:p>
          <a:p>
            <a:pPr marL="91440" indent="-91440">
              <a:lnSpc>
                <a:spcPct val="110000"/>
              </a:lnSpc>
              <a:spcBef>
                <a:spcPts val="300"/>
              </a:spcBef>
              <a:buClr>
                <a:schemeClr val="accent6"/>
              </a:buClr>
              <a:buFont typeface="Arial" panose="020B0604020202020204" pitchFamily="34" charset="0"/>
              <a:buChar char="•"/>
            </a:pPr>
            <a:r>
              <a:rPr lang="en-US" sz="1000" dirty="0"/>
              <a:t>Many volunteers came back into the sector and we needed to deploy them where they were most needed </a:t>
            </a:r>
          </a:p>
          <a:p>
            <a:pPr marL="91440" indent="-91440">
              <a:lnSpc>
                <a:spcPct val="110000"/>
              </a:lnSpc>
              <a:spcBef>
                <a:spcPts val="300"/>
              </a:spcBef>
              <a:buClr>
                <a:schemeClr val="accent6"/>
              </a:buClr>
              <a:buFont typeface="Arial" panose="020B0604020202020204" pitchFamily="34" charset="0"/>
              <a:buChar char="•"/>
            </a:pPr>
            <a:r>
              <a:rPr lang="en-US" sz="1000" dirty="0"/>
              <a:t>Clinical expertise was the rate limiting factor more so than FTEs</a:t>
            </a:r>
          </a:p>
        </p:txBody>
      </p:sp>
      <p:sp>
        <p:nvSpPr>
          <p:cNvPr id="33" name="TextBox 32"/>
          <p:cNvSpPr txBox="1"/>
          <p:nvPr/>
        </p:nvSpPr>
        <p:spPr bwMode="gray">
          <a:xfrm>
            <a:off x="922860" y="2494290"/>
            <a:ext cx="1323415" cy="430887"/>
          </a:xfrm>
          <a:prstGeom prst="rect">
            <a:avLst/>
          </a:prstGeom>
          <a:noFill/>
        </p:spPr>
        <p:txBody>
          <a:bodyPr wrap="square" lIns="0" tIns="0" rIns="0" bIns="0" rtlCol="0">
            <a:spAutoFit/>
          </a:bodyPr>
          <a:lstStyle/>
          <a:p>
            <a:pPr algn="r">
              <a:spcBef>
                <a:spcPts val="500"/>
              </a:spcBef>
              <a:buClr>
                <a:schemeClr val="accent6"/>
              </a:buClr>
            </a:pPr>
            <a:r>
              <a:rPr lang="en-US" sz="1400" b="1" dirty="0"/>
              <a:t>Why we innovated:</a:t>
            </a:r>
          </a:p>
        </p:txBody>
      </p:sp>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1146" y="2130313"/>
            <a:ext cx="345129" cy="274320"/>
          </a:xfrm>
          <a:prstGeom prst="rect">
            <a:avLst/>
          </a:prstGeom>
        </p:spPr>
      </p:pic>
      <p:graphicFrame>
        <p:nvGraphicFramePr>
          <p:cNvPr id="36" name="Table 35"/>
          <p:cNvGraphicFramePr>
            <a:graphicFrameLocks noGrp="1"/>
          </p:cNvGraphicFramePr>
          <p:nvPr>
            <p:extLst>
              <p:ext uri="{D42A27DB-BD31-4B8C-83A1-F6EECF244321}">
                <p14:modId xmlns:p14="http://schemas.microsoft.com/office/powerpoint/2010/main" val="305412718"/>
              </p:ext>
            </p:extLst>
          </p:nvPr>
        </p:nvGraphicFramePr>
        <p:xfrm>
          <a:off x="698500" y="3252199"/>
          <a:ext cx="3383280" cy="2547684"/>
        </p:xfrm>
        <a:graphic>
          <a:graphicData uri="http://schemas.openxmlformats.org/drawingml/2006/table">
            <a:tbl>
              <a:tblPr firstRow="1" bandRow="1">
                <a:tableStyleId>{C083E6E3-FA7D-4D7B-A595-EF9225AFEA82}</a:tableStyleId>
              </a:tblPr>
              <a:tblGrid>
                <a:gridCol w="3383280">
                  <a:extLst>
                    <a:ext uri="{9D8B030D-6E8A-4147-A177-3AD203B41FA5}">
                      <a16:colId xmlns:a16="http://schemas.microsoft.com/office/drawing/2014/main" val="2676396131"/>
                    </a:ext>
                  </a:extLst>
                </a:gridCol>
              </a:tblGrid>
              <a:tr h="298260">
                <a:tc>
                  <a:txBody>
                    <a:bodyPr/>
                    <a:lstStyle/>
                    <a:p>
                      <a:r>
                        <a:rPr lang="en-US" sz="1400" dirty="0"/>
                        <a:t>Staffing model redesign</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2197487">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Pooled staffing across multiple sites of care</a:t>
                      </a:r>
                    </a:p>
                    <a:p>
                      <a:pPr marL="182880" marR="0" lvl="0" indent="-182880">
                        <a:lnSpc>
                          <a:spcPct val="100000"/>
                        </a:lnSpc>
                        <a:spcBef>
                          <a:spcPts val="600"/>
                        </a:spcBef>
                        <a:spcAft>
                          <a:spcPts val="0"/>
                        </a:spcAft>
                        <a:buFont typeface="Wingdings" panose="05000000000000000000" pitchFamily="2" charset="2"/>
                        <a:buChar char="q"/>
                      </a:pPr>
                      <a:r>
                        <a:rPr lang="en-US" sz="1100" b="0" dirty="0"/>
                        <a:t>New dyad models to cross-train staff in new clinical departments, roles</a:t>
                      </a:r>
                    </a:p>
                    <a:p>
                      <a:pPr marL="182880" marR="0" lvl="0" indent="-182880">
                        <a:lnSpc>
                          <a:spcPct val="100000"/>
                        </a:lnSpc>
                        <a:spcBef>
                          <a:spcPts val="600"/>
                        </a:spcBef>
                        <a:spcAft>
                          <a:spcPts val="0"/>
                        </a:spcAft>
                        <a:buFont typeface="Wingdings" panose="05000000000000000000" pitchFamily="2" charset="2"/>
                        <a:buChar char="q"/>
                      </a:pPr>
                      <a:r>
                        <a:rPr lang="en-US" sz="1100" b="0" dirty="0"/>
                        <a:t>Expansion to scope of practice for clinical  staff</a:t>
                      </a:r>
                    </a:p>
                    <a:p>
                      <a:pPr marL="182880" marR="0" lvl="0" indent="-182880">
                        <a:lnSpc>
                          <a:spcPct val="100000"/>
                        </a:lnSpc>
                        <a:spcBef>
                          <a:spcPts val="600"/>
                        </a:spcBef>
                        <a:spcAft>
                          <a:spcPts val="0"/>
                        </a:spcAft>
                        <a:buFont typeface="Wingdings" panose="05000000000000000000" pitchFamily="2" charset="2"/>
                        <a:buChar char="q"/>
                      </a:pPr>
                      <a:r>
                        <a:rPr lang="en-US" sz="1100" b="0" dirty="0"/>
                        <a:t>Changes in staff rotation to allow for more flexible scheduling</a:t>
                      </a:r>
                    </a:p>
                    <a:p>
                      <a:pPr marL="182880" marR="0" lvl="0" indent="-182880">
                        <a:lnSpc>
                          <a:spcPct val="100000"/>
                        </a:lnSpc>
                        <a:spcBef>
                          <a:spcPts val="600"/>
                        </a:spcBef>
                        <a:spcAft>
                          <a:spcPts val="0"/>
                        </a:spcAft>
                        <a:buFont typeface="Wingdings" panose="05000000000000000000" pitchFamily="2" charset="2"/>
                        <a:buChar char="q"/>
                      </a:pPr>
                      <a:r>
                        <a:rPr lang="en-US" sz="1100" b="0" dirty="0"/>
                        <a:t>Care model changes to streamline activities and reduce PPE burn rate</a:t>
                      </a:r>
                    </a:p>
                    <a:p>
                      <a:pPr marL="182880" marR="0" lvl="0" indent="-182880">
                        <a:lnSpc>
                          <a:spcPct val="100000"/>
                        </a:lnSpc>
                        <a:spcBef>
                          <a:spcPts val="600"/>
                        </a:spcBef>
                        <a:spcAft>
                          <a:spcPts val="0"/>
                        </a:spcAft>
                        <a:buFont typeface="Wingdings" panose="05000000000000000000" pitchFamily="2" charset="2"/>
                        <a:buChar char="q"/>
                      </a:pPr>
                      <a:endParaRPr lang="en-US" sz="1100" b="0" dirty="0"/>
                    </a:p>
                    <a:p>
                      <a:pPr marL="182880" marR="0" lvl="0" indent="-182880">
                        <a:lnSpc>
                          <a:spcPct val="100000"/>
                        </a:lnSpc>
                        <a:spcBef>
                          <a:spcPts val="600"/>
                        </a:spcBef>
                        <a:spcAft>
                          <a:spcPts val="0"/>
                        </a:spcAft>
                        <a:buFont typeface="Wingdings" panose="05000000000000000000" pitchFamily="2" charset="2"/>
                        <a:buChar char="q"/>
                      </a:pPr>
                      <a:endParaRPr lang="en-US" sz="900" b="0" dirty="0"/>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1" name="Table 10">
            <a:extLst>
              <a:ext uri="{FF2B5EF4-FFF2-40B4-BE49-F238E27FC236}">
                <a16:creationId xmlns:a16="http://schemas.microsoft.com/office/drawing/2014/main" id="{CCE3C8FB-3375-4F3F-A75C-638764D72B99}"/>
              </a:ext>
            </a:extLst>
          </p:cNvPr>
          <p:cNvGraphicFramePr>
            <a:graphicFrameLocks noGrp="1"/>
          </p:cNvGraphicFramePr>
          <p:nvPr>
            <p:extLst>
              <p:ext uri="{D42A27DB-BD31-4B8C-83A1-F6EECF244321}">
                <p14:modId xmlns:p14="http://schemas.microsoft.com/office/powerpoint/2010/main" val="1076993737"/>
              </p:ext>
            </p:extLst>
          </p:nvPr>
        </p:nvGraphicFramePr>
        <p:xfrm>
          <a:off x="4081086" y="3249793"/>
          <a:ext cx="3246120" cy="2272621"/>
        </p:xfrm>
        <a:graphic>
          <a:graphicData uri="http://schemas.openxmlformats.org/drawingml/2006/table">
            <a:tbl>
              <a:tblPr firstRow="1" bandRow="1">
                <a:tableStyleId>{C083E6E3-FA7D-4D7B-A595-EF9225AFEA82}</a:tableStyleId>
              </a:tblPr>
              <a:tblGrid>
                <a:gridCol w="3246120">
                  <a:extLst>
                    <a:ext uri="{9D8B030D-6E8A-4147-A177-3AD203B41FA5}">
                      <a16:colId xmlns:a16="http://schemas.microsoft.com/office/drawing/2014/main" val="2676396131"/>
                    </a:ext>
                  </a:extLst>
                </a:gridCol>
              </a:tblGrid>
              <a:tr h="302076">
                <a:tc>
                  <a:txBody>
                    <a:bodyPr/>
                    <a:lstStyle/>
                    <a:p>
                      <a:r>
                        <a:rPr lang="en-US" sz="1400" dirty="0"/>
                        <a:t>Internal comms and Empathy</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970545">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Expanded communication channels to share tailored messages with different stakeholder groups</a:t>
                      </a:r>
                    </a:p>
                    <a:p>
                      <a:pPr marL="182880" marR="0" lvl="0" indent="-182880">
                        <a:lnSpc>
                          <a:spcPct val="100000"/>
                        </a:lnSpc>
                        <a:spcBef>
                          <a:spcPts val="600"/>
                        </a:spcBef>
                        <a:spcAft>
                          <a:spcPts val="0"/>
                        </a:spcAft>
                        <a:buFont typeface="Wingdings" panose="05000000000000000000" pitchFamily="2" charset="2"/>
                        <a:buChar char="q"/>
                      </a:pPr>
                      <a:r>
                        <a:rPr lang="en-US" sz="1100" b="0" dirty="0"/>
                        <a:t>Executives expanded staff access through virtual channels</a:t>
                      </a:r>
                    </a:p>
                    <a:p>
                      <a:pPr marL="182880" marR="0" lvl="0" indent="-182880">
                        <a:lnSpc>
                          <a:spcPct val="100000"/>
                        </a:lnSpc>
                        <a:spcBef>
                          <a:spcPts val="600"/>
                        </a:spcBef>
                        <a:spcAft>
                          <a:spcPts val="0"/>
                        </a:spcAft>
                        <a:buFont typeface="Wingdings" panose="05000000000000000000" pitchFamily="2" charset="2"/>
                        <a:buChar char="q"/>
                      </a:pPr>
                      <a:r>
                        <a:rPr lang="en-US" sz="1100" b="0" dirty="0"/>
                        <a:t>Tone shifting in comms to recognize emotional components of work</a:t>
                      </a:r>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2" name="Table 11">
            <a:extLst>
              <a:ext uri="{FF2B5EF4-FFF2-40B4-BE49-F238E27FC236}">
                <a16:creationId xmlns:a16="http://schemas.microsoft.com/office/drawing/2014/main" id="{C4F9584A-848F-4232-ACF7-C464DD9B4370}"/>
              </a:ext>
            </a:extLst>
          </p:cNvPr>
          <p:cNvGraphicFramePr>
            <a:graphicFrameLocks noGrp="1"/>
          </p:cNvGraphicFramePr>
          <p:nvPr>
            <p:extLst>
              <p:ext uri="{D42A27DB-BD31-4B8C-83A1-F6EECF244321}">
                <p14:modId xmlns:p14="http://schemas.microsoft.com/office/powerpoint/2010/main" val="2282603825"/>
              </p:ext>
            </p:extLst>
          </p:nvPr>
        </p:nvGraphicFramePr>
        <p:xfrm>
          <a:off x="691876" y="5527782"/>
          <a:ext cx="3383280" cy="2002950"/>
        </p:xfrm>
        <a:graphic>
          <a:graphicData uri="http://schemas.openxmlformats.org/drawingml/2006/table">
            <a:tbl>
              <a:tblPr firstRow="1" bandRow="1">
                <a:tableStyleId>{C083E6E3-FA7D-4D7B-A595-EF9225AFEA82}</a:tableStyleId>
              </a:tblPr>
              <a:tblGrid>
                <a:gridCol w="3383280">
                  <a:extLst>
                    <a:ext uri="{9D8B030D-6E8A-4147-A177-3AD203B41FA5}">
                      <a16:colId xmlns:a16="http://schemas.microsoft.com/office/drawing/2014/main" val="2676396131"/>
                    </a:ext>
                  </a:extLst>
                </a:gridCol>
              </a:tblGrid>
              <a:tr h="297666">
                <a:tc>
                  <a:txBody>
                    <a:bodyPr/>
                    <a:lstStyle/>
                    <a:p>
                      <a:r>
                        <a:rPr lang="en-US" sz="1400" dirty="0"/>
                        <a:t>Work from home</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705284">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Moved administrative divisions to entirely working from home</a:t>
                      </a:r>
                    </a:p>
                    <a:p>
                      <a:pPr marL="182880" marR="0" lvl="0" indent="-182880" algn="l" defTabSz="640080" rtl="0" eaLnBrk="1" fontAlgn="auto" latinLnBrk="0" hangingPunct="1">
                        <a:lnSpc>
                          <a:spcPct val="100000"/>
                        </a:lnSpc>
                        <a:spcBef>
                          <a:spcPts val="600"/>
                        </a:spcBef>
                        <a:spcAft>
                          <a:spcPts val="0"/>
                        </a:spcAft>
                        <a:buClrTx/>
                        <a:buSzTx/>
                        <a:buFont typeface="Wingdings" panose="05000000000000000000" pitchFamily="2" charset="2"/>
                        <a:buChar char="q"/>
                        <a:tabLst/>
                        <a:defRPr/>
                      </a:pPr>
                      <a:r>
                        <a:rPr lang="en-US" sz="1100" b="0" dirty="0"/>
                        <a:t>Shared best practices on managing workload from home</a:t>
                      </a:r>
                    </a:p>
                    <a:p>
                      <a:pPr marL="182880" marR="0" lvl="0" indent="-182880">
                        <a:lnSpc>
                          <a:spcPct val="100000"/>
                        </a:lnSpc>
                        <a:spcBef>
                          <a:spcPts val="600"/>
                        </a:spcBef>
                        <a:spcAft>
                          <a:spcPts val="0"/>
                        </a:spcAft>
                        <a:buFont typeface="Wingdings" panose="05000000000000000000" pitchFamily="2" charset="2"/>
                        <a:buChar char="q"/>
                      </a:pPr>
                      <a:r>
                        <a:rPr lang="en-US" sz="1100" b="0" dirty="0"/>
                        <a:t>Adjusted job descriptions to include large % of work-from-home, increasing potential talent pool</a:t>
                      </a:r>
                    </a:p>
                    <a:p>
                      <a:pPr marL="182880" marR="0" lvl="0" indent="-182880">
                        <a:lnSpc>
                          <a:spcPct val="100000"/>
                        </a:lnSpc>
                        <a:spcBef>
                          <a:spcPts val="600"/>
                        </a:spcBef>
                        <a:spcAft>
                          <a:spcPts val="0"/>
                        </a:spcAft>
                        <a:buFont typeface="Wingdings" panose="05000000000000000000" pitchFamily="2" charset="2"/>
                        <a:buChar char="q"/>
                      </a:pPr>
                      <a:r>
                        <a:rPr lang="en-US" sz="1100" b="0" dirty="0"/>
                        <a:t>Effective virtual meetings for large staff groups</a:t>
                      </a:r>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3" name="Table 12">
            <a:extLst>
              <a:ext uri="{FF2B5EF4-FFF2-40B4-BE49-F238E27FC236}">
                <a16:creationId xmlns:a16="http://schemas.microsoft.com/office/drawing/2014/main" id="{ECE8CEF2-DBF4-4EF1-AE2E-B26BB279D49B}"/>
              </a:ext>
            </a:extLst>
          </p:cNvPr>
          <p:cNvGraphicFramePr>
            <a:graphicFrameLocks noGrp="1"/>
          </p:cNvGraphicFramePr>
          <p:nvPr>
            <p:extLst>
              <p:ext uri="{D42A27DB-BD31-4B8C-83A1-F6EECF244321}">
                <p14:modId xmlns:p14="http://schemas.microsoft.com/office/powerpoint/2010/main" val="4025892782"/>
              </p:ext>
            </p:extLst>
          </p:nvPr>
        </p:nvGraphicFramePr>
        <p:xfrm>
          <a:off x="4063829" y="5525377"/>
          <a:ext cx="3246120" cy="2006213"/>
        </p:xfrm>
        <a:graphic>
          <a:graphicData uri="http://schemas.openxmlformats.org/drawingml/2006/table">
            <a:tbl>
              <a:tblPr firstRow="1" bandRow="1">
                <a:tableStyleId>{C083E6E3-FA7D-4D7B-A595-EF9225AFEA82}</a:tableStyleId>
              </a:tblPr>
              <a:tblGrid>
                <a:gridCol w="3246120">
                  <a:extLst>
                    <a:ext uri="{9D8B030D-6E8A-4147-A177-3AD203B41FA5}">
                      <a16:colId xmlns:a16="http://schemas.microsoft.com/office/drawing/2014/main" val="2676396131"/>
                    </a:ext>
                  </a:extLst>
                </a:gridCol>
              </a:tblGrid>
              <a:tr h="301626">
                <a:tc>
                  <a:txBody>
                    <a:bodyPr/>
                    <a:lstStyle/>
                    <a:p>
                      <a:r>
                        <a:rPr lang="en-US" sz="1400" dirty="0"/>
                        <a:t>Protocol adherence</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704587">
                <a:tc>
                  <a:txBody>
                    <a:bodyPr/>
                    <a:lstStyle/>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Dedicated frontline staff to answer safety questions</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Video recorded hand-offs and flow processes for newly joining clinical staff</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Safety buddies to increase protocol adherence</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endParaRPr lang="en-US" sz="1100" b="0" kern="1200" dirty="0">
                        <a:solidFill>
                          <a:schemeClr val="tx1"/>
                        </a:solidFill>
                        <a:latin typeface="+mn-lt"/>
                        <a:ea typeface="+mn-ea"/>
                        <a:cs typeface="+mn-cs"/>
                      </a:endParaRPr>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pSp>
        <p:nvGrpSpPr>
          <p:cNvPr id="15" name="Group 14">
            <a:extLst>
              <a:ext uri="{FF2B5EF4-FFF2-40B4-BE49-F238E27FC236}">
                <a16:creationId xmlns:a16="http://schemas.microsoft.com/office/drawing/2014/main" id="{5BE9B67B-323B-430B-B0AE-A04D9CC37504}"/>
              </a:ext>
            </a:extLst>
          </p:cNvPr>
          <p:cNvGrpSpPr/>
          <p:nvPr/>
        </p:nvGrpSpPr>
        <p:grpSpPr>
          <a:xfrm>
            <a:off x="699096" y="7512754"/>
            <a:ext cx="6629400" cy="2039112"/>
            <a:chOff x="7696200" y="1828263"/>
            <a:chExt cx="3579221" cy="4016226"/>
          </a:xfrm>
        </p:grpSpPr>
        <p:sp>
          <p:nvSpPr>
            <p:cNvPr id="30" name="Rectangle 29">
              <a:extLst>
                <a:ext uri="{FF2B5EF4-FFF2-40B4-BE49-F238E27FC236}">
                  <a16:creationId xmlns:a16="http://schemas.microsoft.com/office/drawing/2014/main" id="{4F814093-68B0-0843-8862-9B9B8A443B77}"/>
                </a:ext>
              </a:extLst>
            </p:cNvPr>
            <p:cNvSpPr/>
            <p:nvPr/>
          </p:nvSpPr>
          <p:spPr bwMode="gray">
            <a:xfrm>
              <a:off x="7696506" y="1828263"/>
              <a:ext cx="3578915" cy="4016226"/>
            </a:xfrm>
            <a:prstGeom prst="rect">
              <a:avLst/>
            </a:prstGeom>
            <a:gradFill>
              <a:gsLst>
                <a:gs pos="0">
                  <a:schemeClr val="bg1"/>
                </a:gs>
                <a:gs pos="99000">
                  <a:schemeClr val="accent1">
                    <a:lumMod val="30000"/>
                    <a:lumOff val="70000"/>
                  </a:schemeClr>
                </a:gs>
              </a:gsLst>
              <a:lin ang="10800000" scaled="0"/>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cxnSp>
          <p:nvCxnSpPr>
            <p:cNvPr id="31" name="Straight Connector 30">
              <a:extLst>
                <a:ext uri="{FF2B5EF4-FFF2-40B4-BE49-F238E27FC236}">
                  <a16:creationId xmlns:a16="http://schemas.microsoft.com/office/drawing/2014/main" id="{50354852-6AA0-4A1E-BC5E-841724604096}"/>
                </a:ext>
              </a:extLst>
            </p:cNvPr>
            <p:cNvCxnSpPr/>
            <p:nvPr/>
          </p:nvCxnSpPr>
          <p:spPr bwMode="gray">
            <a:xfrm>
              <a:off x="7696200" y="1828264"/>
              <a:ext cx="0" cy="3997902"/>
            </a:xfrm>
            <a:prstGeom prst="line">
              <a:avLst/>
            </a:prstGeom>
            <a:ln w="19050">
              <a:solidFill>
                <a:schemeClr val="accent2"/>
              </a:solidFill>
              <a:headEnd type="none" w="med" len="med"/>
              <a:tailEnd w="med" len="med"/>
            </a:ln>
          </p:spPr>
          <p:style>
            <a:lnRef idx="1">
              <a:schemeClr val="accent1"/>
            </a:lnRef>
            <a:fillRef idx="0">
              <a:schemeClr val="accent1"/>
            </a:fillRef>
            <a:effectRef idx="0">
              <a:schemeClr val="accent1"/>
            </a:effectRef>
            <a:fontRef idx="minor">
              <a:schemeClr val="tx1"/>
            </a:fontRef>
          </p:style>
        </p:cxnSp>
      </p:grpSp>
      <p:sp>
        <p:nvSpPr>
          <p:cNvPr id="16" name="Text Placeholder 3">
            <a:extLst>
              <a:ext uri="{FF2B5EF4-FFF2-40B4-BE49-F238E27FC236}">
                <a16:creationId xmlns:a16="http://schemas.microsoft.com/office/drawing/2014/main" id="{F68F28D5-D981-4B2C-B8F0-F27ADA4C3C3F}"/>
              </a:ext>
            </a:extLst>
          </p:cNvPr>
          <p:cNvSpPr txBox="1">
            <a:spLocks/>
          </p:cNvSpPr>
          <p:nvPr/>
        </p:nvSpPr>
        <p:spPr bwMode="gray">
          <a:xfrm>
            <a:off x="1476043" y="7745031"/>
            <a:ext cx="3222435" cy="246221"/>
          </a:xfrm>
          <a:prstGeom prst="rect">
            <a:avLst/>
          </a:prstGeom>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spcBef>
                <a:spcPts val="0"/>
              </a:spcBef>
              <a:buNone/>
            </a:pPr>
            <a:r>
              <a:rPr lang="en-US" sz="1600" b="1" dirty="0">
                <a:solidFill>
                  <a:schemeClr val="tx1"/>
                </a:solidFill>
              </a:rPr>
              <a:t>Some ways to capture ROI</a:t>
            </a:r>
          </a:p>
        </p:txBody>
      </p:sp>
      <p:pic>
        <p:nvPicPr>
          <p:cNvPr id="23" name="Picture 22">
            <a:extLst>
              <a:ext uri="{FF2B5EF4-FFF2-40B4-BE49-F238E27FC236}">
                <a16:creationId xmlns:a16="http://schemas.microsoft.com/office/drawing/2014/main" id="{CF28C7B4-E94F-49F4-B0D8-C9EC903D47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3533" y="7620297"/>
            <a:ext cx="548640" cy="485999"/>
          </a:xfrm>
          <a:prstGeom prst="rect">
            <a:avLst/>
          </a:prstGeom>
        </p:spPr>
      </p:pic>
      <p:sp>
        <p:nvSpPr>
          <p:cNvPr id="17" name="Text Placeholder 3">
            <a:extLst>
              <a:ext uri="{FF2B5EF4-FFF2-40B4-BE49-F238E27FC236}">
                <a16:creationId xmlns:a16="http://schemas.microsoft.com/office/drawing/2014/main" id="{39BB2F90-28F5-4781-93BE-7428E945D291}"/>
              </a:ext>
            </a:extLst>
          </p:cNvPr>
          <p:cNvSpPr txBox="1">
            <a:spLocks/>
          </p:cNvSpPr>
          <p:nvPr/>
        </p:nvSpPr>
        <p:spPr bwMode="gray">
          <a:xfrm>
            <a:off x="1108389" y="8215914"/>
            <a:ext cx="5437367" cy="877163"/>
          </a:xfrm>
          <a:prstGeom prst="rect">
            <a:avLst/>
          </a:prstGeom>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Bef>
                <a:spcPts val="0"/>
              </a:spcBef>
              <a:spcAft>
                <a:spcPts val="200"/>
              </a:spcAft>
              <a:buFont typeface="Arial" panose="020B0604020202020204" pitchFamily="34" charset="0"/>
              <a:buChar char="•"/>
            </a:pPr>
            <a:r>
              <a:rPr lang="en-US" sz="1300" dirty="0">
                <a:solidFill>
                  <a:schemeClr val="tx1"/>
                </a:solidFill>
              </a:rPr>
              <a:t>Number of FTEs participating in flexible deployments</a:t>
            </a:r>
          </a:p>
          <a:p>
            <a:pPr marL="285750" indent="-285750">
              <a:spcBef>
                <a:spcPts val="0"/>
              </a:spcBef>
              <a:spcAft>
                <a:spcPts val="200"/>
              </a:spcAft>
              <a:buFont typeface="Arial" panose="020B0604020202020204" pitchFamily="34" charset="0"/>
              <a:buChar char="•"/>
            </a:pPr>
            <a:r>
              <a:rPr lang="en-US" sz="1300" dirty="0">
                <a:solidFill>
                  <a:schemeClr val="tx1"/>
                </a:solidFill>
              </a:rPr>
              <a:t>Estimated productivity improvements from </a:t>
            </a:r>
            <a:r>
              <a:rPr lang="en-US" sz="1300" dirty="0"/>
              <a:t>work from home</a:t>
            </a:r>
            <a:r>
              <a:rPr lang="en-US" sz="1300" dirty="0">
                <a:solidFill>
                  <a:schemeClr val="tx1"/>
                </a:solidFill>
              </a:rPr>
              <a:t> </a:t>
            </a:r>
            <a:r>
              <a:rPr lang="en-US" sz="1300" dirty="0"/>
              <a:t>practices</a:t>
            </a:r>
          </a:p>
          <a:p>
            <a:pPr marL="285750" indent="-285750">
              <a:spcBef>
                <a:spcPts val="0"/>
              </a:spcBef>
              <a:spcAft>
                <a:spcPts val="200"/>
              </a:spcAft>
              <a:buFont typeface="Arial" panose="020B0604020202020204" pitchFamily="34" charset="0"/>
              <a:buChar char="•"/>
            </a:pPr>
            <a:r>
              <a:rPr lang="en-US" sz="1300" dirty="0">
                <a:solidFill>
                  <a:schemeClr val="tx1"/>
                </a:solidFill>
              </a:rPr>
              <a:t>Participation in virtual office hours/events</a:t>
            </a:r>
          </a:p>
          <a:p>
            <a:pPr marL="285750" indent="-285750">
              <a:spcBef>
                <a:spcPts val="0"/>
              </a:spcBef>
              <a:spcAft>
                <a:spcPts val="200"/>
              </a:spcAft>
              <a:buFont typeface="Arial" panose="020B0604020202020204" pitchFamily="34" charset="0"/>
              <a:buChar char="•"/>
            </a:pPr>
            <a:r>
              <a:rPr lang="en-US" sz="1300" dirty="0">
                <a:solidFill>
                  <a:schemeClr val="tx1"/>
                </a:solidFill>
              </a:rPr>
              <a:t>Communication templates to tailor message/emotional tone</a:t>
            </a:r>
          </a:p>
        </p:txBody>
      </p:sp>
    </p:spTree>
    <p:extLst>
      <p:ext uri="{BB962C8B-B14F-4D97-AF65-F5344CB8AC3E}">
        <p14:creationId xmlns:p14="http://schemas.microsoft.com/office/powerpoint/2010/main" val="970120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txBox="1">
            <a:spLocks/>
          </p:cNvSpPr>
          <p:nvPr/>
        </p:nvSpPr>
        <p:spPr bwMode="gray">
          <a:xfrm>
            <a:off x="1877690" y="1094364"/>
            <a:ext cx="4992237" cy="615553"/>
          </a:xfrm>
          <a:prstGeom prst="rect">
            <a:avLst/>
          </a:prstGeom>
        </p:spPr>
        <p:txBody>
          <a:bodyPr vert="horz" lIns="0" tIns="0" rIns="0" bIns="0" rtlCol="0" anchor="b">
            <a:spAutoFit/>
          </a:bodyPr>
          <a:lstStyle>
            <a:lvl1pPr algn="l" defTabSz="1018879" rtl="0" eaLnBrk="1" latinLnBrk="0" hangingPunct="1">
              <a:spcBef>
                <a:spcPct val="0"/>
              </a:spcBef>
              <a:buNone/>
              <a:defRPr sz="2000" b="0" kern="1200">
                <a:solidFill>
                  <a:schemeClr val="tx1"/>
                </a:solidFill>
                <a:latin typeface="+mj-lt"/>
                <a:ea typeface="+mj-ea"/>
                <a:cs typeface="+mj-cs"/>
              </a:defRPr>
            </a:lvl1pPr>
          </a:lstStyle>
          <a:p>
            <a:pPr lvl="0" defTabSz="640080">
              <a:spcBef>
                <a:spcPts val="1200"/>
              </a:spcBef>
              <a:defRPr/>
            </a:pPr>
            <a:r>
              <a:rPr lang="en-US" b="1" dirty="0"/>
              <a:t>Rapid adoption of technologies to augment and </a:t>
            </a:r>
            <a:r>
              <a:rPr lang="en-US" b="1" dirty="0" err="1"/>
              <a:t>organise</a:t>
            </a:r>
            <a:r>
              <a:rPr lang="en-US" b="1" dirty="0"/>
              <a:t> care delivery</a:t>
            </a:r>
          </a:p>
        </p:txBody>
      </p:sp>
      <p:sp>
        <p:nvSpPr>
          <p:cNvPr id="8" name="Text Placeholder 3"/>
          <p:cNvSpPr txBox="1">
            <a:spLocks/>
          </p:cNvSpPr>
          <p:nvPr/>
        </p:nvSpPr>
        <p:spPr>
          <a:xfrm>
            <a:off x="358495" y="882767"/>
            <a:ext cx="1414420" cy="1038746"/>
          </a:xfrm>
          <a:prstGeom prst="rect">
            <a:avLst/>
          </a:prstGeom>
        </p:spPr>
        <p:txBody>
          <a:bodyPr/>
          <a:lstStyle>
            <a:lvl1pPr marL="112713"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9pPr>
          </a:lstStyle>
          <a:p>
            <a:pPr marL="0" indent="0" algn="r">
              <a:lnSpc>
                <a:spcPct val="90000"/>
              </a:lnSpc>
              <a:spcBef>
                <a:spcPts val="0"/>
              </a:spcBef>
              <a:buNone/>
            </a:pPr>
            <a:r>
              <a:rPr lang="en-US" sz="7500" dirty="0">
                <a:ln w="9525">
                  <a:noFill/>
                </a:ln>
                <a:solidFill>
                  <a:schemeClr val="accent1"/>
                </a:solidFill>
              </a:rPr>
              <a:t>04</a:t>
            </a:r>
          </a:p>
        </p:txBody>
      </p:sp>
      <p:sp>
        <p:nvSpPr>
          <p:cNvPr id="9" name="Rectangle 8"/>
          <p:cNvSpPr/>
          <p:nvPr/>
        </p:nvSpPr>
        <p:spPr bwMode="gray">
          <a:xfrm>
            <a:off x="685800" y="1960866"/>
            <a:ext cx="6629400" cy="1166536"/>
          </a:xfrm>
          <a:prstGeom prst="rect">
            <a:avLst/>
          </a:prstGeom>
          <a:solidFill>
            <a:schemeClr val="tx2"/>
          </a:solid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32" name="TextBox 31"/>
          <p:cNvSpPr txBox="1"/>
          <p:nvPr/>
        </p:nvSpPr>
        <p:spPr bwMode="gray">
          <a:xfrm>
            <a:off x="2444423" y="2090336"/>
            <a:ext cx="4582306" cy="910186"/>
          </a:xfrm>
          <a:prstGeom prst="rect">
            <a:avLst/>
          </a:prstGeom>
          <a:noFill/>
        </p:spPr>
        <p:txBody>
          <a:bodyPr wrap="square" lIns="0" tIns="0" rIns="0" bIns="0" numCol="1" rtlCol="0">
            <a:spAutoFit/>
          </a:bodyPr>
          <a:lstStyle/>
          <a:p>
            <a:pPr marL="91440" indent="-91440">
              <a:lnSpc>
                <a:spcPct val="110000"/>
              </a:lnSpc>
              <a:spcBef>
                <a:spcPts val="300"/>
              </a:spcBef>
              <a:buClr>
                <a:schemeClr val="accent6"/>
              </a:buClr>
              <a:buFont typeface="Arial" panose="020B0604020202020204" pitchFamily="34" charset="0"/>
              <a:buChar char="•"/>
            </a:pPr>
            <a:r>
              <a:rPr lang="en-US" sz="1000" dirty="0"/>
              <a:t>We quickly communicated to the public to avoid hospital services if possible to protect critical bed capacity</a:t>
            </a:r>
          </a:p>
          <a:p>
            <a:pPr marL="91440" indent="-91440">
              <a:lnSpc>
                <a:spcPct val="110000"/>
              </a:lnSpc>
              <a:spcBef>
                <a:spcPts val="300"/>
              </a:spcBef>
              <a:buClr>
                <a:schemeClr val="accent6"/>
              </a:buClr>
              <a:buFont typeface="Arial" panose="020B0604020202020204" pitchFamily="34" charset="0"/>
              <a:buChar char="•"/>
            </a:pPr>
            <a:r>
              <a:rPr lang="en-US" sz="1000" dirty="0"/>
              <a:t>Many patients and providers quickly shifted to virtual first default</a:t>
            </a:r>
          </a:p>
          <a:p>
            <a:pPr marL="91440" indent="-91440">
              <a:lnSpc>
                <a:spcPct val="110000"/>
              </a:lnSpc>
              <a:spcBef>
                <a:spcPts val="300"/>
              </a:spcBef>
              <a:buClr>
                <a:schemeClr val="accent6"/>
              </a:buClr>
              <a:buFont typeface="Arial" panose="020B0604020202020204" pitchFamily="34" charset="0"/>
              <a:buChar char="•"/>
            </a:pPr>
            <a:r>
              <a:rPr lang="en-US" sz="1000" dirty="0"/>
              <a:t>Lowered concerns for privacy allowed for more information sharing and technologies to be used to support care</a:t>
            </a:r>
          </a:p>
        </p:txBody>
      </p:sp>
      <p:sp>
        <p:nvSpPr>
          <p:cNvPr id="33" name="TextBox 32"/>
          <p:cNvSpPr txBox="1"/>
          <p:nvPr/>
        </p:nvSpPr>
        <p:spPr bwMode="gray">
          <a:xfrm>
            <a:off x="922860" y="2494290"/>
            <a:ext cx="1323415" cy="430887"/>
          </a:xfrm>
          <a:prstGeom prst="rect">
            <a:avLst/>
          </a:prstGeom>
          <a:noFill/>
        </p:spPr>
        <p:txBody>
          <a:bodyPr wrap="square" lIns="0" tIns="0" rIns="0" bIns="0" rtlCol="0">
            <a:spAutoFit/>
          </a:bodyPr>
          <a:lstStyle/>
          <a:p>
            <a:pPr algn="r">
              <a:spcBef>
                <a:spcPts val="500"/>
              </a:spcBef>
              <a:buClr>
                <a:schemeClr val="accent6"/>
              </a:buClr>
            </a:pPr>
            <a:r>
              <a:rPr lang="en-US" sz="1400" b="1" dirty="0"/>
              <a:t>Why we innovated:</a:t>
            </a:r>
          </a:p>
        </p:txBody>
      </p:sp>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1146" y="2130313"/>
            <a:ext cx="345129" cy="274320"/>
          </a:xfrm>
          <a:prstGeom prst="rect">
            <a:avLst/>
          </a:prstGeom>
        </p:spPr>
      </p:pic>
      <p:graphicFrame>
        <p:nvGraphicFramePr>
          <p:cNvPr id="36" name="Table 35"/>
          <p:cNvGraphicFramePr>
            <a:graphicFrameLocks noGrp="1"/>
          </p:cNvGraphicFramePr>
          <p:nvPr>
            <p:extLst>
              <p:ext uri="{D42A27DB-BD31-4B8C-83A1-F6EECF244321}">
                <p14:modId xmlns:p14="http://schemas.microsoft.com/office/powerpoint/2010/main" val="848225564"/>
              </p:ext>
            </p:extLst>
          </p:nvPr>
        </p:nvGraphicFramePr>
        <p:xfrm>
          <a:off x="685800" y="3252199"/>
          <a:ext cx="3383280" cy="2495747"/>
        </p:xfrm>
        <a:graphic>
          <a:graphicData uri="http://schemas.openxmlformats.org/drawingml/2006/table">
            <a:tbl>
              <a:tblPr firstRow="1" bandRow="1">
                <a:tableStyleId>{C083E6E3-FA7D-4D7B-A595-EF9225AFEA82}</a:tableStyleId>
              </a:tblPr>
              <a:tblGrid>
                <a:gridCol w="3383280">
                  <a:extLst>
                    <a:ext uri="{9D8B030D-6E8A-4147-A177-3AD203B41FA5}">
                      <a16:colId xmlns:a16="http://schemas.microsoft.com/office/drawing/2014/main" val="2676396131"/>
                    </a:ext>
                  </a:extLst>
                </a:gridCol>
              </a:tblGrid>
              <a:tr h="298260">
                <a:tc>
                  <a:txBody>
                    <a:bodyPr/>
                    <a:lstStyle/>
                    <a:p>
                      <a:r>
                        <a:rPr lang="en-US" sz="1400" dirty="0"/>
                        <a:t>Default to virtual models</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2197487">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Shifting &gt;50% of patients to virtual delivery</a:t>
                      </a:r>
                    </a:p>
                    <a:p>
                      <a:pPr marL="182880" marR="0" lvl="0" indent="-182880">
                        <a:lnSpc>
                          <a:spcPct val="100000"/>
                        </a:lnSpc>
                        <a:spcBef>
                          <a:spcPts val="600"/>
                        </a:spcBef>
                        <a:spcAft>
                          <a:spcPts val="0"/>
                        </a:spcAft>
                        <a:buFont typeface="Wingdings" panose="05000000000000000000" pitchFamily="2" charset="2"/>
                        <a:buChar char="q"/>
                      </a:pPr>
                      <a:r>
                        <a:rPr lang="en-US" sz="1100" b="0" dirty="0"/>
                        <a:t>Shifting clinical expertise sharing to virtual platforms</a:t>
                      </a:r>
                    </a:p>
                    <a:p>
                      <a:pPr marL="182880" marR="0" lvl="0" indent="-182880">
                        <a:lnSpc>
                          <a:spcPct val="100000"/>
                        </a:lnSpc>
                        <a:spcBef>
                          <a:spcPts val="600"/>
                        </a:spcBef>
                        <a:spcAft>
                          <a:spcPts val="0"/>
                        </a:spcAft>
                        <a:buFont typeface="Wingdings" panose="05000000000000000000" pitchFamily="2" charset="2"/>
                        <a:buChar char="q"/>
                      </a:pPr>
                      <a:r>
                        <a:rPr lang="en-US" sz="1100" b="0" dirty="0"/>
                        <a:t>Leveraging AI to intake patient needs and expedite clinical decisions</a:t>
                      </a:r>
                    </a:p>
                    <a:p>
                      <a:pPr marL="182880" marR="0" lvl="0" indent="-182880">
                        <a:lnSpc>
                          <a:spcPct val="100000"/>
                        </a:lnSpc>
                        <a:spcBef>
                          <a:spcPts val="600"/>
                        </a:spcBef>
                        <a:spcAft>
                          <a:spcPts val="0"/>
                        </a:spcAft>
                        <a:buFont typeface="Wingdings" panose="05000000000000000000" pitchFamily="2" charset="2"/>
                        <a:buChar char="q"/>
                      </a:pPr>
                      <a:r>
                        <a:rPr lang="en-US" sz="1100" b="0" dirty="0"/>
                        <a:t>Self-management or </a:t>
                      </a:r>
                      <a:r>
                        <a:rPr lang="en-US" sz="1100" b="0" dirty="0" err="1"/>
                        <a:t>behavioural</a:t>
                      </a:r>
                      <a:r>
                        <a:rPr lang="en-US" sz="1100" b="0" dirty="0"/>
                        <a:t> health tools increasingly used either with patient or by staff</a:t>
                      </a:r>
                    </a:p>
                    <a:p>
                      <a:pPr marL="182880" marR="0" lvl="0" indent="-182880">
                        <a:lnSpc>
                          <a:spcPct val="100000"/>
                        </a:lnSpc>
                        <a:spcBef>
                          <a:spcPts val="600"/>
                        </a:spcBef>
                        <a:spcAft>
                          <a:spcPts val="0"/>
                        </a:spcAft>
                        <a:buFont typeface="Wingdings" panose="05000000000000000000" pitchFamily="2" charset="2"/>
                        <a:buChar char="q"/>
                      </a:pPr>
                      <a:endParaRPr lang="en-US" sz="1100" b="0" dirty="0"/>
                    </a:p>
                    <a:p>
                      <a:pPr marL="182880" marR="0" lvl="0" indent="-182880">
                        <a:lnSpc>
                          <a:spcPct val="100000"/>
                        </a:lnSpc>
                        <a:spcBef>
                          <a:spcPts val="600"/>
                        </a:spcBef>
                        <a:spcAft>
                          <a:spcPts val="0"/>
                        </a:spcAft>
                        <a:buFont typeface="Wingdings" panose="05000000000000000000" pitchFamily="2" charset="2"/>
                        <a:buChar char="q"/>
                      </a:pPr>
                      <a:endParaRPr lang="en-US" sz="900" b="0" dirty="0"/>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1" name="Table 10">
            <a:extLst>
              <a:ext uri="{FF2B5EF4-FFF2-40B4-BE49-F238E27FC236}">
                <a16:creationId xmlns:a16="http://schemas.microsoft.com/office/drawing/2014/main" id="{CCE3C8FB-3375-4F3F-A75C-638764D72B99}"/>
              </a:ext>
            </a:extLst>
          </p:cNvPr>
          <p:cNvGraphicFramePr>
            <a:graphicFrameLocks noGrp="1"/>
          </p:cNvGraphicFramePr>
          <p:nvPr>
            <p:extLst>
              <p:ext uri="{D42A27DB-BD31-4B8C-83A1-F6EECF244321}">
                <p14:modId xmlns:p14="http://schemas.microsoft.com/office/powerpoint/2010/main" val="1191991181"/>
              </p:ext>
            </p:extLst>
          </p:nvPr>
        </p:nvGraphicFramePr>
        <p:xfrm>
          <a:off x="4070453" y="3249793"/>
          <a:ext cx="3246120" cy="2272621"/>
        </p:xfrm>
        <a:graphic>
          <a:graphicData uri="http://schemas.openxmlformats.org/drawingml/2006/table">
            <a:tbl>
              <a:tblPr firstRow="1" bandRow="1">
                <a:tableStyleId>{C083E6E3-FA7D-4D7B-A595-EF9225AFEA82}</a:tableStyleId>
              </a:tblPr>
              <a:tblGrid>
                <a:gridCol w="3246120">
                  <a:extLst>
                    <a:ext uri="{9D8B030D-6E8A-4147-A177-3AD203B41FA5}">
                      <a16:colId xmlns:a16="http://schemas.microsoft.com/office/drawing/2014/main" val="2676396131"/>
                    </a:ext>
                  </a:extLst>
                </a:gridCol>
              </a:tblGrid>
              <a:tr h="302076">
                <a:tc>
                  <a:txBody>
                    <a:bodyPr/>
                    <a:lstStyle/>
                    <a:p>
                      <a:r>
                        <a:rPr lang="en-US" sz="1400" dirty="0"/>
                        <a:t>Using social media</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970545">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Regular messages to community shared through social media platforms including safety measures</a:t>
                      </a:r>
                    </a:p>
                    <a:p>
                      <a:pPr marL="182880" marR="0" lvl="0" indent="-182880">
                        <a:lnSpc>
                          <a:spcPct val="100000"/>
                        </a:lnSpc>
                        <a:spcBef>
                          <a:spcPts val="600"/>
                        </a:spcBef>
                        <a:spcAft>
                          <a:spcPts val="0"/>
                        </a:spcAft>
                        <a:buFont typeface="Wingdings" panose="05000000000000000000" pitchFamily="2" charset="2"/>
                        <a:buChar char="q"/>
                      </a:pPr>
                      <a:r>
                        <a:rPr lang="en-US" sz="1100" b="0" dirty="0"/>
                        <a:t>Social media analytics used to understand changing health care consumer behavior</a:t>
                      </a:r>
                    </a:p>
                    <a:p>
                      <a:pPr marL="182880" marR="0" lvl="0" indent="-182880">
                        <a:lnSpc>
                          <a:spcPct val="100000"/>
                        </a:lnSpc>
                        <a:spcBef>
                          <a:spcPts val="600"/>
                        </a:spcBef>
                        <a:spcAft>
                          <a:spcPts val="0"/>
                        </a:spcAft>
                        <a:buFont typeface="Wingdings" panose="05000000000000000000" pitchFamily="2" charset="2"/>
                        <a:buChar char="q"/>
                      </a:pPr>
                      <a:r>
                        <a:rPr lang="en-US" sz="1100" b="0" dirty="0"/>
                        <a:t>Building patient engagement through social media presence</a:t>
                      </a:r>
                    </a:p>
                    <a:p>
                      <a:pPr marL="0" marR="0" lvl="0" indent="0">
                        <a:lnSpc>
                          <a:spcPct val="100000"/>
                        </a:lnSpc>
                        <a:spcBef>
                          <a:spcPts val="600"/>
                        </a:spcBef>
                        <a:spcAft>
                          <a:spcPts val="0"/>
                        </a:spcAft>
                        <a:buFont typeface="Wingdings" panose="05000000000000000000" pitchFamily="2" charset="2"/>
                        <a:buNone/>
                      </a:pPr>
                      <a:endParaRPr lang="en-US" sz="1100" b="0" dirty="0"/>
                    </a:p>
                    <a:p>
                      <a:pPr marL="182880" marR="0" lvl="0" indent="-182880">
                        <a:lnSpc>
                          <a:spcPct val="100000"/>
                        </a:lnSpc>
                        <a:spcBef>
                          <a:spcPts val="600"/>
                        </a:spcBef>
                        <a:spcAft>
                          <a:spcPts val="0"/>
                        </a:spcAft>
                        <a:buFont typeface="Wingdings" panose="05000000000000000000" pitchFamily="2" charset="2"/>
                        <a:buChar char="q"/>
                      </a:pPr>
                      <a:endParaRPr lang="en-US" sz="1100" b="0" dirty="0"/>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2" name="Table 11">
            <a:extLst>
              <a:ext uri="{FF2B5EF4-FFF2-40B4-BE49-F238E27FC236}">
                <a16:creationId xmlns:a16="http://schemas.microsoft.com/office/drawing/2014/main" id="{C4F9584A-848F-4232-ACF7-C464DD9B4370}"/>
              </a:ext>
            </a:extLst>
          </p:cNvPr>
          <p:cNvGraphicFramePr>
            <a:graphicFrameLocks noGrp="1"/>
          </p:cNvGraphicFramePr>
          <p:nvPr>
            <p:extLst>
              <p:ext uri="{D42A27DB-BD31-4B8C-83A1-F6EECF244321}">
                <p14:modId xmlns:p14="http://schemas.microsoft.com/office/powerpoint/2010/main" val="6565221"/>
              </p:ext>
            </p:extLst>
          </p:nvPr>
        </p:nvGraphicFramePr>
        <p:xfrm>
          <a:off x="685800" y="5527782"/>
          <a:ext cx="3383280" cy="2002950"/>
        </p:xfrm>
        <a:graphic>
          <a:graphicData uri="http://schemas.openxmlformats.org/drawingml/2006/table">
            <a:tbl>
              <a:tblPr firstRow="1" bandRow="1">
                <a:tableStyleId>{C083E6E3-FA7D-4D7B-A595-EF9225AFEA82}</a:tableStyleId>
              </a:tblPr>
              <a:tblGrid>
                <a:gridCol w="3383280">
                  <a:extLst>
                    <a:ext uri="{9D8B030D-6E8A-4147-A177-3AD203B41FA5}">
                      <a16:colId xmlns:a16="http://schemas.microsoft.com/office/drawing/2014/main" val="2676396131"/>
                    </a:ext>
                  </a:extLst>
                </a:gridCol>
              </a:tblGrid>
              <a:tr h="297666">
                <a:tc>
                  <a:txBody>
                    <a:bodyPr/>
                    <a:lstStyle/>
                    <a:p>
                      <a:r>
                        <a:rPr lang="en-US" sz="1400" dirty="0"/>
                        <a:t>Merging datasets</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705284">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Augmented our demand and scenario planning by using shared data sets from partners</a:t>
                      </a:r>
                    </a:p>
                    <a:p>
                      <a:pPr marL="182880" marR="0" lvl="0" indent="-182880">
                        <a:lnSpc>
                          <a:spcPct val="100000"/>
                        </a:lnSpc>
                        <a:spcBef>
                          <a:spcPts val="600"/>
                        </a:spcBef>
                        <a:spcAft>
                          <a:spcPts val="0"/>
                        </a:spcAft>
                        <a:buFont typeface="Wingdings" panose="05000000000000000000" pitchFamily="2" charset="2"/>
                        <a:buChar char="q"/>
                      </a:pPr>
                      <a:r>
                        <a:rPr lang="en-US" sz="1100" b="0" dirty="0"/>
                        <a:t>Linked acute and public health data to predict future demand and flow</a:t>
                      </a:r>
                    </a:p>
                    <a:p>
                      <a:pPr marL="182880" marR="0" lvl="0" indent="-182880">
                        <a:lnSpc>
                          <a:spcPct val="100000"/>
                        </a:lnSpc>
                        <a:spcBef>
                          <a:spcPts val="600"/>
                        </a:spcBef>
                        <a:spcAft>
                          <a:spcPts val="0"/>
                        </a:spcAft>
                        <a:buFont typeface="Wingdings" panose="05000000000000000000" pitchFamily="2" charset="2"/>
                        <a:buChar char="q"/>
                      </a:pPr>
                      <a:r>
                        <a:rPr lang="en-US" sz="1100" b="0" dirty="0"/>
                        <a:t>Mined existing data to identify patients in need of additional psycho-social shielding</a:t>
                      </a:r>
                    </a:p>
                    <a:p>
                      <a:pPr marL="0" marR="0" lvl="0" indent="0">
                        <a:lnSpc>
                          <a:spcPct val="100000"/>
                        </a:lnSpc>
                        <a:spcBef>
                          <a:spcPts val="600"/>
                        </a:spcBef>
                        <a:spcAft>
                          <a:spcPts val="0"/>
                        </a:spcAft>
                        <a:buFont typeface="Wingdings" panose="05000000000000000000" pitchFamily="2" charset="2"/>
                        <a:buNone/>
                      </a:pPr>
                      <a:endParaRPr lang="en-US" sz="1100" b="0" dirty="0"/>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3" name="Table 12">
            <a:extLst>
              <a:ext uri="{FF2B5EF4-FFF2-40B4-BE49-F238E27FC236}">
                <a16:creationId xmlns:a16="http://schemas.microsoft.com/office/drawing/2014/main" id="{ECE8CEF2-DBF4-4EF1-AE2E-B26BB279D49B}"/>
              </a:ext>
            </a:extLst>
          </p:cNvPr>
          <p:cNvGraphicFramePr>
            <a:graphicFrameLocks noGrp="1"/>
          </p:cNvGraphicFramePr>
          <p:nvPr>
            <p:extLst>
              <p:ext uri="{D42A27DB-BD31-4B8C-83A1-F6EECF244321}">
                <p14:modId xmlns:p14="http://schemas.microsoft.com/office/powerpoint/2010/main" val="2354136099"/>
              </p:ext>
            </p:extLst>
          </p:nvPr>
        </p:nvGraphicFramePr>
        <p:xfrm>
          <a:off x="4074462" y="5525377"/>
          <a:ext cx="3246120" cy="2261490"/>
        </p:xfrm>
        <a:graphic>
          <a:graphicData uri="http://schemas.openxmlformats.org/drawingml/2006/table">
            <a:tbl>
              <a:tblPr firstRow="1" bandRow="1">
                <a:tableStyleId>{C083E6E3-FA7D-4D7B-A595-EF9225AFEA82}</a:tableStyleId>
              </a:tblPr>
              <a:tblGrid>
                <a:gridCol w="3246120">
                  <a:extLst>
                    <a:ext uri="{9D8B030D-6E8A-4147-A177-3AD203B41FA5}">
                      <a16:colId xmlns:a16="http://schemas.microsoft.com/office/drawing/2014/main" val="2676396131"/>
                    </a:ext>
                  </a:extLst>
                </a:gridCol>
              </a:tblGrid>
              <a:tr h="301626">
                <a:tc>
                  <a:txBody>
                    <a:bodyPr/>
                    <a:lstStyle/>
                    <a:p>
                      <a:r>
                        <a:rPr lang="en-US" sz="1400" dirty="0"/>
                        <a:t>Command center</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704587">
                <a:tc>
                  <a:txBody>
                    <a:bodyPr/>
                    <a:lstStyle/>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err="1">
                          <a:solidFill>
                            <a:schemeClr val="tx1"/>
                          </a:solidFill>
                          <a:latin typeface="+mn-lt"/>
                          <a:ea typeface="+mn-ea"/>
                          <a:cs typeface="+mn-cs"/>
                        </a:rPr>
                        <a:t>Centralised</a:t>
                      </a:r>
                      <a:r>
                        <a:rPr lang="en-US" sz="1100" b="0" kern="1200" dirty="0">
                          <a:solidFill>
                            <a:schemeClr val="tx1"/>
                          </a:solidFill>
                          <a:latin typeface="+mn-lt"/>
                          <a:ea typeface="+mn-ea"/>
                          <a:cs typeface="+mn-cs"/>
                        </a:rPr>
                        <a:t> cross-continuum view of flow, resource allocation </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Reorientation of decision-making so that partners are empowered to make decisions where they have visibility and impact</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Shift from resource allocation model of analysis to predictive flow analysis</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endParaRPr lang="en-US" sz="1100" b="0" kern="1200" dirty="0">
                        <a:solidFill>
                          <a:schemeClr val="tx1"/>
                        </a:solidFill>
                        <a:latin typeface="+mn-lt"/>
                        <a:ea typeface="+mn-ea"/>
                        <a:cs typeface="+mn-cs"/>
                      </a:endParaRP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endParaRPr lang="en-US" sz="1100" b="0" kern="1200" dirty="0">
                        <a:solidFill>
                          <a:schemeClr val="tx1"/>
                        </a:solidFill>
                        <a:latin typeface="+mn-lt"/>
                        <a:ea typeface="+mn-ea"/>
                        <a:cs typeface="+mn-cs"/>
                      </a:endParaRPr>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pSp>
        <p:nvGrpSpPr>
          <p:cNvPr id="15" name="Group 14">
            <a:extLst>
              <a:ext uri="{FF2B5EF4-FFF2-40B4-BE49-F238E27FC236}">
                <a16:creationId xmlns:a16="http://schemas.microsoft.com/office/drawing/2014/main" id="{5BE9B67B-323B-430B-B0AE-A04D9CC37504}"/>
              </a:ext>
            </a:extLst>
          </p:cNvPr>
          <p:cNvGrpSpPr/>
          <p:nvPr/>
        </p:nvGrpSpPr>
        <p:grpSpPr>
          <a:xfrm>
            <a:off x="685800" y="7512754"/>
            <a:ext cx="6629400" cy="2039112"/>
            <a:chOff x="7696200" y="1828263"/>
            <a:chExt cx="3579221" cy="4016226"/>
          </a:xfrm>
        </p:grpSpPr>
        <p:sp>
          <p:nvSpPr>
            <p:cNvPr id="30" name="Rectangle 29">
              <a:extLst>
                <a:ext uri="{FF2B5EF4-FFF2-40B4-BE49-F238E27FC236}">
                  <a16:creationId xmlns:a16="http://schemas.microsoft.com/office/drawing/2014/main" id="{4F814093-68B0-0843-8862-9B9B8A443B77}"/>
                </a:ext>
              </a:extLst>
            </p:cNvPr>
            <p:cNvSpPr/>
            <p:nvPr/>
          </p:nvSpPr>
          <p:spPr bwMode="gray">
            <a:xfrm>
              <a:off x="7696506" y="1828263"/>
              <a:ext cx="3578915" cy="4016226"/>
            </a:xfrm>
            <a:prstGeom prst="rect">
              <a:avLst/>
            </a:prstGeom>
            <a:gradFill>
              <a:gsLst>
                <a:gs pos="0">
                  <a:schemeClr val="bg1"/>
                </a:gs>
                <a:gs pos="99000">
                  <a:schemeClr val="accent1">
                    <a:lumMod val="30000"/>
                    <a:lumOff val="70000"/>
                  </a:schemeClr>
                </a:gs>
              </a:gsLst>
              <a:lin ang="10800000" scaled="0"/>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cxnSp>
          <p:nvCxnSpPr>
            <p:cNvPr id="31" name="Straight Connector 30">
              <a:extLst>
                <a:ext uri="{FF2B5EF4-FFF2-40B4-BE49-F238E27FC236}">
                  <a16:creationId xmlns:a16="http://schemas.microsoft.com/office/drawing/2014/main" id="{50354852-6AA0-4A1E-BC5E-841724604096}"/>
                </a:ext>
              </a:extLst>
            </p:cNvPr>
            <p:cNvCxnSpPr/>
            <p:nvPr/>
          </p:nvCxnSpPr>
          <p:spPr bwMode="gray">
            <a:xfrm>
              <a:off x="7696200" y="1828264"/>
              <a:ext cx="0" cy="3997902"/>
            </a:xfrm>
            <a:prstGeom prst="line">
              <a:avLst/>
            </a:prstGeom>
            <a:ln w="19050">
              <a:solidFill>
                <a:schemeClr val="accent2"/>
              </a:solidFill>
              <a:headEnd type="none" w="med" len="med"/>
              <a:tailEnd w="med" len="med"/>
            </a:ln>
          </p:spPr>
          <p:style>
            <a:lnRef idx="1">
              <a:schemeClr val="accent1"/>
            </a:lnRef>
            <a:fillRef idx="0">
              <a:schemeClr val="accent1"/>
            </a:fillRef>
            <a:effectRef idx="0">
              <a:schemeClr val="accent1"/>
            </a:effectRef>
            <a:fontRef idx="minor">
              <a:schemeClr val="tx1"/>
            </a:fontRef>
          </p:style>
        </p:cxnSp>
      </p:grpSp>
      <p:sp>
        <p:nvSpPr>
          <p:cNvPr id="16" name="Text Placeholder 3">
            <a:extLst>
              <a:ext uri="{FF2B5EF4-FFF2-40B4-BE49-F238E27FC236}">
                <a16:creationId xmlns:a16="http://schemas.microsoft.com/office/drawing/2014/main" id="{F68F28D5-D981-4B2C-B8F0-F27ADA4C3C3F}"/>
              </a:ext>
            </a:extLst>
          </p:cNvPr>
          <p:cNvSpPr txBox="1">
            <a:spLocks/>
          </p:cNvSpPr>
          <p:nvPr/>
        </p:nvSpPr>
        <p:spPr bwMode="gray">
          <a:xfrm>
            <a:off x="1489339" y="7740185"/>
            <a:ext cx="3222435" cy="246221"/>
          </a:xfrm>
          <a:prstGeom prst="rect">
            <a:avLst/>
          </a:prstGeom>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spcBef>
                <a:spcPts val="0"/>
              </a:spcBef>
              <a:buNone/>
            </a:pPr>
            <a:r>
              <a:rPr lang="en-US" sz="1600" b="1" dirty="0">
                <a:solidFill>
                  <a:schemeClr val="tx1"/>
                </a:solidFill>
              </a:rPr>
              <a:t>Some ways to capture ROI</a:t>
            </a:r>
          </a:p>
        </p:txBody>
      </p:sp>
      <p:pic>
        <p:nvPicPr>
          <p:cNvPr id="23" name="Picture 22">
            <a:extLst>
              <a:ext uri="{FF2B5EF4-FFF2-40B4-BE49-F238E27FC236}">
                <a16:creationId xmlns:a16="http://schemas.microsoft.com/office/drawing/2014/main" id="{CF28C7B4-E94F-49F4-B0D8-C9EC903D47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3533" y="7620297"/>
            <a:ext cx="548640" cy="485999"/>
          </a:xfrm>
          <a:prstGeom prst="rect">
            <a:avLst/>
          </a:prstGeom>
        </p:spPr>
      </p:pic>
      <p:sp>
        <p:nvSpPr>
          <p:cNvPr id="17" name="Text Placeholder 3">
            <a:extLst>
              <a:ext uri="{FF2B5EF4-FFF2-40B4-BE49-F238E27FC236}">
                <a16:creationId xmlns:a16="http://schemas.microsoft.com/office/drawing/2014/main" id="{39BB2F90-28F5-4781-93BE-7428E945D291}"/>
              </a:ext>
            </a:extLst>
          </p:cNvPr>
          <p:cNvSpPr txBox="1">
            <a:spLocks/>
          </p:cNvSpPr>
          <p:nvPr/>
        </p:nvSpPr>
        <p:spPr bwMode="gray">
          <a:xfrm>
            <a:off x="1108389" y="8215913"/>
            <a:ext cx="5437367" cy="877163"/>
          </a:xfrm>
          <a:prstGeom prst="rect">
            <a:avLst/>
          </a:prstGeom>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Bef>
                <a:spcPts val="0"/>
              </a:spcBef>
              <a:spcAft>
                <a:spcPts val="200"/>
              </a:spcAft>
              <a:buFont typeface="Arial" panose="020B0604020202020204" pitchFamily="34" charset="0"/>
              <a:buChar char="•"/>
            </a:pPr>
            <a:r>
              <a:rPr lang="en-US" sz="1300" dirty="0">
                <a:solidFill>
                  <a:schemeClr val="tx1"/>
                </a:solidFill>
              </a:rPr>
              <a:t>Volume of patients now using virtua</a:t>
            </a:r>
            <a:r>
              <a:rPr lang="en-US" sz="1300" dirty="0"/>
              <a:t>l models</a:t>
            </a:r>
          </a:p>
          <a:p>
            <a:pPr marL="285750" indent="-285750">
              <a:spcBef>
                <a:spcPts val="0"/>
              </a:spcBef>
              <a:spcAft>
                <a:spcPts val="200"/>
              </a:spcAft>
              <a:buFont typeface="Arial" panose="020B0604020202020204" pitchFamily="34" charset="0"/>
              <a:buChar char="•"/>
            </a:pPr>
            <a:r>
              <a:rPr lang="en-US" sz="1300" dirty="0">
                <a:solidFill>
                  <a:schemeClr val="tx1"/>
                </a:solidFill>
              </a:rPr>
              <a:t>Number of proactive initiatives using merged data sets</a:t>
            </a:r>
          </a:p>
          <a:p>
            <a:pPr marL="285750" indent="-285750">
              <a:spcBef>
                <a:spcPts val="0"/>
              </a:spcBef>
              <a:spcAft>
                <a:spcPts val="200"/>
              </a:spcAft>
              <a:buFont typeface="Arial" panose="020B0604020202020204" pitchFamily="34" charset="0"/>
              <a:buChar char="•"/>
            </a:pPr>
            <a:r>
              <a:rPr lang="en-US" sz="1300" dirty="0">
                <a:solidFill>
                  <a:schemeClr val="tx1"/>
                </a:solidFill>
              </a:rPr>
              <a:t>Qualitative assessment of new technology pilot</a:t>
            </a:r>
          </a:p>
          <a:p>
            <a:pPr marL="285750" indent="-285750">
              <a:spcBef>
                <a:spcPts val="0"/>
              </a:spcBef>
              <a:spcAft>
                <a:spcPts val="200"/>
              </a:spcAft>
              <a:buFont typeface="Arial" panose="020B0604020202020204" pitchFamily="34" charset="0"/>
              <a:buChar char="•"/>
            </a:pPr>
            <a:r>
              <a:rPr lang="en-US" sz="1300" dirty="0"/>
              <a:t>Number of decisions either centralized or devolved</a:t>
            </a:r>
            <a:endParaRPr lang="en-US" sz="1300" dirty="0">
              <a:solidFill>
                <a:schemeClr val="tx1"/>
              </a:solidFill>
            </a:endParaRPr>
          </a:p>
        </p:txBody>
      </p:sp>
    </p:spTree>
    <p:extLst>
      <p:ext uri="{BB962C8B-B14F-4D97-AF65-F5344CB8AC3E}">
        <p14:creationId xmlns:p14="http://schemas.microsoft.com/office/powerpoint/2010/main" val="215258138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2"/>
          <p:cNvSpPr txBox="1">
            <a:spLocks/>
          </p:cNvSpPr>
          <p:nvPr/>
        </p:nvSpPr>
        <p:spPr bwMode="gray">
          <a:xfrm>
            <a:off x="1877690" y="1094364"/>
            <a:ext cx="4992237" cy="615553"/>
          </a:xfrm>
          <a:prstGeom prst="rect">
            <a:avLst/>
          </a:prstGeom>
        </p:spPr>
        <p:txBody>
          <a:bodyPr vert="horz" lIns="0" tIns="0" rIns="0" bIns="0" rtlCol="0" anchor="b">
            <a:spAutoFit/>
          </a:bodyPr>
          <a:lstStyle>
            <a:lvl1pPr algn="l" defTabSz="1018879" rtl="0" eaLnBrk="1" latinLnBrk="0" hangingPunct="1">
              <a:spcBef>
                <a:spcPct val="0"/>
              </a:spcBef>
              <a:buNone/>
              <a:defRPr sz="2000" b="0" kern="1200">
                <a:solidFill>
                  <a:schemeClr val="tx1"/>
                </a:solidFill>
                <a:latin typeface="+mj-lt"/>
                <a:ea typeface="+mj-ea"/>
                <a:cs typeface="+mj-cs"/>
              </a:defRPr>
            </a:lvl1pPr>
          </a:lstStyle>
          <a:p>
            <a:pPr lvl="0" defTabSz="640080">
              <a:spcBef>
                <a:spcPts val="1200"/>
              </a:spcBef>
              <a:defRPr/>
            </a:pPr>
            <a:r>
              <a:rPr lang="en-US" b="1" dirty="0"/>
              <a:t>Novel methods for securing key resources and partnering with payers</a:t>
            </a:r>
          </a:p>
        </p:txBody>
      </p:sp>
      <p:sp>
        <p:nvSpPr>
          <p:cNvPr id="8" name="Text Placeholder 3"/>
          <p:cNvSpPr txBox="1">
            <a:spLocks/>
          </p:cNvSpPr>
          <p:nvPr/>
        </p:nvSpPr>
        <p:spPr>
          <a:xfrm>
            <a:off x="358495" y="882767"/>
            <a:ext cx="1414420" cy="1038746"/>
          </a:xfrm>
          <a:prstGeom prst="rect">
            <a:avLst/>
          </a:prstGeom>
        </p:spPr>
        <p:txBody>
          <a:bodyPr/>
          <a:lstStyle>
            <a:lvl1pPr marL="112713"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1pPr>
            <a:lvl2pPr marL="230188" indent="-117475"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2pPr>
            <a:lvl3pPr marL="342900" indent="-112713"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3pPr>
            <a:lvl4pPr marL="458788" indent="-115888" algn="l" defTabSz="1018879" rtl="0" eaLnBrk="1" latinLnBrk="0" hangingPunct="1">
              <a:spcBef>
                <a:spcPts val="500"/>
              </a:spcBef>
              <a:buClr>
                <a:schemeClr val="accent6"/>
              </a:buClr>
              <a:buFont typeface="Arial" pitchFamily="34" charset="0"/>
              <a:buChar char="–"/>
              <a:defRPr sz="1000" kern="1200">
                <a:solidFill>
                  <a:schemeClr val="tx1"/>
                </a:solidFill>
                <a:latin typeface="+mn-lt"/>
                <a:ea typeface="+mn-ea"/>
                <a:cs typeface="+mn-cs"/>
              </a:defRPr>
            </a:lvl4pPr>
            <a:lvl5pPr marL="571500" indent="-112713"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5pPr>
            <a:lvl6pPr marL="684213"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6pPr>
            <a:lvl7pPr marL="8001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7pPr>
            <a:lvl8pPr marL="9144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8pPr>
            <a:lvl9pPr marL="1028700" indent="-114300" algn="l" defTabSz="1018879" rtl="0" eaLnBrk="1" latinLnBrk="0" hangingPunct="1">
              <a:spcBef>
                <a:spcPts val="500"/>
              </a:spcBef>
              <a:buClr>
                <a:schemeClr val="accent6"/>
              </a:buClr>
              <a:buFont typeface="Arial" pitchFamily="34" charset="0"/>
              <a:buChar char="•"/>
              <a:defRPr sz="1000" kern="1200" baseline="0">
                <a:solidFill>
                  <a:schemeClr val="tx1"/>
                </a:solidFill>
                <a:latin typeface="+mn-lt"/>
                <a:ea typeface="+mn-ea"/>
                <a:cs typeface="+mn-cs"/>
              </a:defRPr>
            </a:lvl9pPr>
          </a:lstStyle>
          <a:p>
            <a:pPr marL="0" indent="0" algn="r">
              <a:lnSpc>
                <a:spcPct val="90000"/>
              </a:lnSpc>
              <a:spcBef>
                <a:spcPts val="0"/>
              </a:spcBef>
              <a:buNone/>
            </a:pPr>
            <a:r>
              <a:rPr lang="en-US" sz="7500" dirty="0">
                <a:ln w="9525">
                  <a:noFill/>
                </a:ln>
                <a:solidFill>
                  <a:schemeClr val="accent1"/>
                </a:solidFill>
              </a:rPr>
              <a:t>05</a:t>
            </a:r>
          </a:p>
        </p:txBody>
      </p:sp>
      <p:sp>
        <p:nvSpPr>
          <p:cNvPr id="9" name="Rectangle 8"/>
          <p:cNvSpPr/>
          <p:nvPr/>
        </p:nvSpPr>
        <p:spPr bwMode="gray">
          <a:xfrm>
            <a:off x="685800" y="1960866"/>
            <a:ext cx="6629400" cy="1166536"/>
          </a:xfrm>
          <a:prstGeom prst="rect">
            <a:avLst/>
          </a:prstGeom>
          <a:solidFill>
            <a:schemeClr val="tx2"/>
          </a:solidFill>
          <a:ln w="19050">
            <a:solidFill>
              <a:schemeClr val="accent6"/>
            </a:solid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32" name="TextBox 31"/>
          <p:cNvSpPr txBox="1"/>
          <p:nvPr/>
        </p:nvSpPr>
        <p:spPr bwMode="gray">
          <a:xfrm>
            <a:off x="2444423" y="2090336"/>
            <a:ext cx="4642178" cy="910186"/>
          </a:xfrm>
          <a:prstGeom prst="rect">
            <a:avLst/>
          </a:prstGeom>
          <a:noFill/>
        </p:spPr>
        <p:txBody>
          <a:bodyPr wrap="square" lIns="0" tIns="0" rIns="0" bIns="0" numCol="1" rtlCol="0">
            <a:spAutoFit/>
          </a:bodyPr>
          <a:lstStyle/>
          <a:p>
            <a:pPr marL="91440" indent="-91440">
              <a:lnSpc>
                <a:spcPct val="110000"/>
              </a:lnSpc>
              <a:spcBef>
                <a:spcPts val="300"/>
              </a:spcBef>
              <a:buClr>
                <a:schemeClr val="accent6"/>
              </a:buClr>
              <a:buFont typeface="Arial" panose="020B0604020202020204" pitchFamily="34" charset="0"/>
              <a:buChar char="•"/>
            </a:pPr>
            <a:r>
              <a:rPr lang="en-US" sz="1000" dirty="0"/>
              <a:t>To bolster health care capacity for Covid-19, many stopped all planned procedures</a:t>
            </a:r>
          </a:p>
          <a:p>
            <a:pPr marL="91440" indent="-91440">
              <a:lnSpc>
                <a:spcPct val="110000"/>
              </a:lnSpc>
              <a:spcBef>
                <a:spcPts val="300"/>
              </a:spcBef>
              <a:buClr>
                <a:schemeClr val="accent6"/>
              </a:buClr>
              <a:buFont typeface="Arial" panose="020B0604020202020204" pitchFamily="34" charset="0"/>
              <a:buChar char="•"/>
            </a:pPr>
            <a:r>
              <a:rPr lang="en-US" sz="1000" dirty="0"/>
              <a:t>Economy-wide disruptions made individual providers financial positions unclear</a:t>
            </a:r>
          </a:p>
          <a:p>
            <a:pPr marL="91440" indent="-91440">
              <a:lnSpc>
                <a:spcPct val="110000"/>
              </a:lnSpc>
              <a:spcBef>
                <a:spcPts val="300"/>
              </a:spcBef>
              <a:buClr>
                <a:schemeClr val="accent6"/>
              </a:buClr>
              <a:buFont typeface="Arial" panose="020B0604020202020204" pitchFamily="34" charset="0"/>
              <a:buChar char="•"/>
            </a:pPr>
            <a:r>
              <a:rPr lang="en-US" sz="1000" dirty="0"/>
              <a:t>In the aftermath, we’re asked to find new ways to continue on managing both future Covid-19 and non-covid-19 demand with limited financial resources</a:t>
            </a:r>
          </a:p>
        </p:txBody>
      </p:sp>
      <p:sp>
        <p:nvSpPr>
          <p:cNvPr id="33" name="TextBox 32"/>
          <p:cNvSpPr txBox="1"/>
          <p:nvPr/>
        </p:nvSpPr>
        <p:spPr bwMode="gray">
          <a:xfrm>
            <a:off x="922860" y="2494290"/>
            <a:ext cx="1323415" cy="430887"/>
          </a:xfrm>
          <a:prstGeom prst="rect">
            <a:avLst/>
          </a:prstGeom>
          <a:noFill/>
        </p:spPr>
        <p:txBody>
          <a:bodyPr wrap="square" lIns="0" tIns="0" rIns="0" bIns="0" rtlCol="0">
            <a:spAutoFit/>
          </a:bodyPr>
          <a:lstStyle/>
          <a:p>
            <a:pPr algn="r">
              <a:spcBef>
                <a:spcPts val="500"/>
              </a:spcBef>
              <a:buClr>
                <a:schemeClr val="accent6"/>
              </a:buClr>
            </a:pPr>
            <a:r>
              <a:rPr lang="en-US" sz="1400" b="1" dirty="0"/>
              <a:t>Why we innovated:</a:t>
            </a:r>
          </a:p>
        </p:txBody>
      </p:sp>
      <p:pic>
        <p:nvPicPr>
          <p:cNvPr id="34" name="Picture 3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901146" y="2130313"/>
            <a:ext cx="345129" cy="274320"/>
          </a:xfrm>
          <a:prstGeom prst="rect">
            <a:avLst/>
          </a:prstGeom>
        </p:spPr>
      </p:pic>
      <p:graphicFrame>
        <p:nvGraphicFramePr>
          <p:cNvPr id="36" name="Table 35"/>
          <p:cNvGraphicFramePr>
            <a:graphicFrameLocks noGrp="1"/>
          </p:cNvGraphicFramePr>
          <p:nvPr>
            <p:extLst>
              <p:ext uri="{D42A27DB-BD31-4B8C-83A1-F6EECF244321}">
                <p14:modId xmlns:p14="http://schemas.microsoft.com/office/powerpoint/2010/main" val="3833409026"/>
              </p:ext>
            </p:extLst>
          </p:nvPr>
        </p:nvGraphicFramePr>
        <p:xfrm>
          <a:off x="685800" y="3252199"/>
          <a:ext cx="3395286" cy="2715324"/>
        </p:xfrm>
        <a:graphic>
          <a:graphicData uri="http://schemas.openxmlformats.org/drawingml/2006/table">
            <a:tbl>
              <a:tblPr firstRow="1" bandRow="1">
                <a:tableStyleId>{C083E6E3-FA7D-4D7B-A595-EF9225AFEA82}</a:tableStyleId>
              </a:tblPr>
              <a:tblGrid>
                <a:gridCol w="3395286">
                  <a:extLst>
                    <a:ext uri="{9D8B030D-6E8A-4147-A177-3AD203B41FA5}">
                      <a16:colId xmlns:a16="http://schemas.microsoft.com/office/drawing/2014/main" val="2676396131"/>
                    </a:ext>
                  </a:extLst>
                </a:gridCol>
              </a:tblGrid>
              <a:tr h="298260">
                <a:tc>
                  <a:txBody>
                    <a:bodyPr/>
                    <a:lstStyle/>
                    <a:p>
                      <a:r>
                        <a:rPr lang="en-US" sz="1400" dirty="0"/>
                        <a:t>Supplies management</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2197487">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Local supply chain development to build a new, readily accessible stockpile</a:t>
                      </a:r>
                    </a:p>
                    <a:p>
                      <a:pPr marL="182880" marR="0" lvl="0" indent="-182880">
                        <a:lnSpc>
                          <a:spcPct val="100000"/>
                        </a:lnSpc>
                        <a:spcBef>
                          <a:spcPts val="600"/>
                        </a:spcBef>
                        <a:spcAft>
                          <a:spcPts val="0"/>
                        </a:spcAft>
                        <a:buFont typeface="Wingdings" panose="05000000000000000000" pitchFamily="2" charset="2"/>
                        <a:buChar char="q"/>
                      </a:pPr>
                      <a:r>
                        <a:rPr lang="en-US" sz="1100" b="0" dirty="0"/>
                        <a:t>Elevated internal standards for supply purchasing based on function not brand</a:t>
                      </a:r>
                    </a:p>
                    <a:p>
                      <a:pPr marL="182880" marR="0" lvl="0" indent="-182880">
                        <a:lnSpc>
                          <a:spcPct val="100000"/>
                        </a:lnSpc>
                        <a:spcBef>
                          <a:spcPts val="600"/>
                        </a:spcBef>
                        <a:spcAft>
                          <a:spcPts val="0"/>
                        </a:spcAft>
                        <a:buFont typeface="Wingdings" panose="05000000000000000000" pitchFamily="2" charset="2"/>
                        <a:buChar char="q"/>
                      </a:pPr>
                      <a:r>
                        <a:rPr lang="en-US" sz="1100" b="0" dirty="0"/>
                        <a:t>Improved supply and inventory management (manually or electronically)</a:t>
                      </a:r>
                    </a:p>
                    <a:p>
                      <a:pPr marL="182880" marR="0" lvl="0" indent="-182880">
                        <a:lnSpc>
                          <a:spcPct val="100000"/>
                        </a:lnSpc>
                        <a:spcBef>
                          <a:spcPts val="600"/>
                        </a:spcBef>
                        <a:spcAft>
                          <a:spcPts val="0"/>
                        </a:spcAft>
                        <a:buFont typeface="Wingdings" panose="05000000000000000000" pitchFamily="2" charset="2"/>
                        <a:buChar char="q"/>
                      </a:pPr>
                      <a:r>
                        <a:rPr lang="en-US" sz="1100" b="0" dirty="0"/>
                        <a:t>Advanced methods for predicting future needs for supplies/recurrent spend</a:t>
                      </a:r>
                    </a:p>
                    <a:p>
                      <a:pPr marL="182880" marR="0" lvl="0" indent="-182880">
                        <a:lnSpc>
                          <a:spcPct val="100000"/>
                        </a:lnSpc>
                        <a:spcBef>
                          <a:spcPts val="600"/>
                        </a:spcBef>
                        <a:spcAft>
                          <a:spcPts val="0"/>
                        </a:spcAft>
                        <a:buFont typeface="Wingdings" panose="05000000000000000000" pitchFamily="2" charset="2"/>
                        <a:buChar char="q"/>
                      </a:pPr>
                      <a:endParaRPr lang="en-US" sz="1100" b="0" dirty="0"/>
                    </a:p>
                    <a:p>
                      <a:pPr marL="182880" marR="0" lvl="0" indent="-182880">
                        <a:lnSpc>
                          <a:spcPct val="100000"/>
                        </a:lnSpc>
                        <a:spcBef>
                          <a:spcPts val="600"/>
                        </a:spcBef>
                        <a:spcAft>
                          <a:spcPts val="0"/>
                        </a:spcAft>
                        <a:buFont typeface="Wingdings" panose="05000000000000000000" pitchFamily="2" charset="2"/>
                        <a:buChar char="q"/>
                      </a:pPr>
                      <a:endParaRPr lang="en-US" sz="1100" b="0" dirty="0"/>
                    </a:p>
                    <a:p>
                      <a:pPr marL="182880" marR="0" lvl="0" indent="-182880">
                        <a:lnSpc>
                          <a:spcPct val="100000"/>
                        </a:lnSpc>
                        <a:spcBef>
                          <a:spcPts val="600"/>
                        </a:spcBef>
                        <a:spcAft>
                          <a:spcPts val="0"/>
                        </a:spcAft>
                        <a:buFont typeface="Wingdings" panose="05000000000000000000" pitchFamily="2" charset="2"/>
                        <a:buChar char="q"/>
                      </a:pPr>
                      <a:endParaRPr lang="en-US" sz="900" b="0" dirty="0"/>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1" name="Table 10">
            <a:extLst>
              <a:ext uri="{FF2B5EF4-FFF2-40B4-BE49-F238E27FC236}">
                <a16:creationId xmlns:a16="http://schemas.microsoft.com/office/drawing/2014/main" id="{CCE3C8FB-3375-4F3F-A75C-638764D72B99}"/>
              </a:ext>
            </a:extLst>
          </p:cNvPr>
          <p:cNvGraphicFramePr>
            <a:graphicFrameLocks noGrp="1"/>
          </p:cNvGraphicFramePr>
          <p:nvPr>
            <p:extLst>
              <p:ext uri="{D42A27DB-BD31-4B8C-83A1-F6EECF244321}">
                <p14:modId xmlns:p14="http://schemas.microsoft.com/office/powerpoint/2010/main" val="2491399885"/>
              </p:ext>
            </p:extLst>
          </p:nvPr>
        </p:nvGraphicFramePr>
        <p:xfrm>
          <a:off x="4081086" y="3249793"/>
          <a:ext cx="3246120" cy="2505780"/>
        </p:xfrm>
        <a:graphic>
          <a:graphicData uri="http://schemas.openxmlformats.org/drawingml/2006/table">
            <a:tbl>
              <a:tblPr firstRow="1" bandRow="1">
                <a:tableStyleId>{C083E6E3-FA7D-4D7B-A595-EF9225AFEA82}</a:tableStyleId>
              </a:tblPr>
              <a:tblGrid>
                <a:gridCol w="3246120">
                  <a:extLst>
                    <a:ext uri="{9D8B030D-6E8A-4147-A177-3AD203B41FA5}">
                      <a16:colId xmlns:a16="http://schemas.microsoft.com/office/drawing/2014/main" val="2676396131"/>
                    </a:ext>
                  </a:extLst>
                </a:gridCol>
              </a:tblGrid>
              <a:tr h="302076">
                <a:tc>
                  <a:txBody>
                    <a:bodyPr/>
                    <a:lstStyle/>
                    <a:p>
                      <a:r>
                        <a:rPr lang="en-US" sz="1400" dirty="0"/>
                        <a:t>Novel contracting arrangements</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970545">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Development of alliance or gainsharing contracts either with suppliers or with other providers</a:t>
                      </a:r>
                    </a:p>
                    <a:p>
                      <a:pPr marL="182880" marR="0" lvl="0" indent="-182880">
                        <a:lnSpc>
                          <a:spcPct val="100000"/>
                        </a:lnSpc>
                        <a:spcBef>
                          <a:spcPts val="600"/>
                        </a:spcBef>
                        <a:spcAft>
                          <a:spcPts val="0"/>
                        </a:spcAft>
                        <a:buFont typeface="Wingdings" panose="05000000000000000000" pitchFamily="2" charset="2"/>
                        <a:buChar char="q"/>
                      </a:pPr>
                      <a:r>
                        <a:rPr lang="en-US" sz="1100" b="0" dirty="0" err="1"/>
                        <a:t>Centralised</a:t>
                      </a:r>
                      <a:r>
                        <a:rPr lang="en-US" sz="1100" b="0" dirty="0"/>
                        <a:t>, pull forward of contracting to secure savings</a:t>
                      </a:r>
                    </a:p>
                    <a:p>
                      <a:pPr marL="182880" marR="0" lvl="0" indent="-182880">
                        <a:lnSpc>
                          <a:spcPct val="100000"/>
                        </a:lnSpc>
                        <a:spcBef>
                          <a:spcPts val="600"/>
                        </a:spcBef>
                        <a:spcAft>
                          <a:spcPts val="0"/>
                        </a:spcAft>
                        <a:buFont typeface="Wingdings" panose="05000000000000000000" pitchFamily="2" charset="2"/>
                        <a:buChar char="q"/>
                      </a:pPr>
                      <a:r>
                        <a:rPr lang="en-US" sz="1100" b="0" dirty="0"/>
                        <a:t>Product bundling with suppliers for better pricing</a:t>
                      </a:r>
                    </a:p>
                    <a:p>
                      <a:pPr marL="182880" marR="0" lvl="0" indent="-182880">
                        <a:lnSpc>
                          <a:spcPct val="100000"/>
                        </a:lnSpc>
                        <a:spcBef>
                          <a:spcPts val="600"/>
                        </a:spcBef>
                        <a:spcAft>
                          <a:spcPts val="0"/>
                        </a:spcAft>
                        <a:buFont typeface="Wingdings" panose="05000000000000000000" pitchFamily="2" charset="2"/>
                        <a:buChar char="q"/>
                      </a:pPr>
                      <a:endParaRPr lang="en-US" sz="1100" b="0" dirty="0"/>
                    </a:p>
                    <a:p>
                      <a:pPr marL="0" marR="0" lvl="0" indent="0">
                        <a:lnSpc>
                          <a:spcPct val="100000"/>
                        </a:lnSpc>
                        <a:spcBef>
                          <a:spcPts val="600"/>
                        </a:spcBef>
                        <a:spcAft>
                          <a:spcPts val="0"/>
                        </a:spcAft>
                        <a:buFont typeface="Wingdings" panose="05000000000000000000" pitchFamily="2" charset="2"/>
                        <a:buNone/>
                      </a:pPr>
                      <a:endParaRPr lang="en-US" sz="1100" b="0" dirty="0"/>
                    </a:p>
                    <a:p>
                      <a:pPr marL="182880" marR="0" lvl="0" indent="-182880">
                        <a:lnSpc>
                          <a:spcPct val="100000"/>
                        </a:lnSpc>
                        <a:spcBef>
                          <a:spcPts val="600"/>
                        </a:spcBef>
                        <a:spcAft>
                          <a:spcPts val="0"/>
                        </a:spcAft>
                        <a:buFont typeface="Wingdings" panose="05000000000000000000" pitchFamily="2" charset="2"/>
                        <a:buChar char="q"/>
                      </a:pPr>
                      <a:endParaRPr lang="en-US" sz="1100" b="0" dirty="0"/>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2" name="Table 11">
            <a:extLst>
              <a:ext uri="{FF2B5EF4-FFF2-40B4-BE49-F238E27FC236}">
                <a16:creationId xmlns:a16="http://schemas.microsoft.com/office/drawing/2014/main" id="{C4F9584A-848F-4232-ACF7-C464DD9B4370}"/>
              </a:ext>
            </a:extLst>
          </p:cNvPr>
          <p:cNvGraphicFramePr>
            <a:graphicFrameLocks noGrp="1"/>
          </p:cNvGraphicFramePr>
          <p:nvPr>
            <p:extLst>
              <p:ext uri="{D42A27DB-BD31-4B8C-83A1-F6EECF244321}">
                <p14:modId xmlns:p14="http://schemas.microsoft.com/office/powerpoint/2010/main" val="3072287305"/>
              </p:ext>
            </p:extLst>
          </p:nvPr>
        </p:nvGraphicFramePr>
        <p:xfrm>
          <a:off x="685800" y="5527782"/>
          <a:ext cx="3383280" cy="2166090"/>
        </p:xfrm>
        <a:graphic>
          <a:graphicData uri="http://schemas.openxmlformats.org/drawingml/2006/table">
            <a:tbl>
              <a:tblPr firstRow="1" bandRow="1">
                <a:tableStyleId>{C083E6E3-FA7D-4D7B-A595-EF9225AFEA82}</a:tableStyleId>
              </a:tblPr>
              <a:tblGrid>
                <a:gridCol w="3383280">
                  <a:extLst>
                    <a:ext uri="{9D8B030D-6E8A-4147-A177-3AD203B41FA5}">
                      <a16:colId xmlns:a16="http://schemas.microsoft.com/office/drawing/2014/main" val="2676396131"/>
                    </a:ext>
                  </a:extLst>
                </a:gridCol>
              </a:tblGrid>
              <a:tr h="297666">
                <a:tc>
                  <a:txBody>
                    <a:bodyPr/>
                    <a:lstStyle/>
                    <a:p>
                      <a:r>
                        <a:rPr lang="en-US" sz="1400" dirty="0"/>
                        <a:t>Provider purchasing cooperation</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705284">
                <a:tc>
                  <a:txBody>
                    <a:bodyPr/>
                    <a:lstStyle/>
                    <a:p>
                      <a:pPr marL="182880" marR="0" lvl="0" indent="-182880">
                        <a:lnSpc>
                          <a:spcPct val="100000"/>
                        </a:lnSpc>
                        <a:spcBef>
                          <a:spcPts val="600"/>
                        </a:spcBef>
                        <a:spcAft>
                          <a:spcPts val="0"/>
                        </a:spcAft>
                        <a:buFont typeface="Wingdings" panose="05000000000000000000" pitchFamily="2" charset="2"/>
                        <a:buChar char="q"/>
                      </a:pPr>
                      <a:r>
                        <a:rPr lang="en-US" sz="1100" b="0" dirty="0"/>
                        <a:t>Cooperative supply purchasing with other providers</a:t>
                      </a:r>
                    </a:p>
                    <a:p>
                      <a:pPr marL="182880" marR="0" lvl="0" indent="-182880">
                        <a:lnSpc>
                          <a:spcPct val="100000"/>
                        </a:lnSpc>
                        <a:spcBef>
                          <a:spcPts val="600"/>
                        </a:spcBef>
                        <a:spcAft>
                          <a:spcPts val="0"/>
                        </a:spcAft>
                        <a:buFont typeface="Wingdings" panose="05000000000000000000" pitchFamily="2" charset="2"/>
                        <a:buChar char="q"/>
                      </a:pPr>
                      <a:r>
                        <a:rPr lang="en-US" sz="1100" b="0" dirty="0"/>
                        <a:t>Barter or inventory swapping with providers </a:t>
                      </a:r>
                    </a:p>
                    <a:p>
                      <a:pPr marL="182880" marR="0" lvl="0" indent="-182880">
                        <a:lnSpc>
                          <a:spcPct val="100000"/>
                        </a:lnSpc>
                        <a:spcBef>
                          <a:spcPts val="600"/>
                        </a:spcBef>
                        <a:spcAft>
                          <a:spcPts val="0"/>
                        </a:spcAft>
                        <a:buFont typeface="Wingdings" panose="05000000000000000000" pitchFamily="2" charset="2"/>
                        <a:buChar char="q"/>
                      </a:pPr>
                      <a:r>
                        <a:rPr lang="en-US" sz="1100" b="0" dirty="0"/>
                        <a:t>Price information sharing with other providers to support contract negotiations</a:t>
                      </a:r>
                    </a:p>
                    <a:p>
                      <a:pPr marL="0" marR="0" lvl="0" indent="0">
                        <a:lnSpc>
                          <a:spcPct val="100000"/>
                        </a:lnSpc>
                        <a:spcBef>
                          <a:spcPts val="600"/>
                        </a:spcBef>
                        <a:spcAft>
                          <a:spcPts val="0"/>
                        </a:spcAft>
                        <a:buFont typeface="Wingdings" panose="05000000000000000000" pitchFamily="2" charset="2"/>
                        <a:buNone/>
                      </a:pPr>
                      <a:endParaRPr lang="en-US" sz="1100" b="0" dirty="0"/>
                    </a:p>
                    <a:p>
                      <a:pPr marL="182880" marR="0" lvl="0" indent="-182880">
                        <a:lnSpc>
                          <a:spcPct val="100000"/>
                        </a:lnSpc>
                        <a:spcBef>
                          <a:spcPts val="600"/>
                        </a:spcBef>
                        <a:spcAft>
                          <a:spcPts val="0"/>
                        </a:spcAft>
                        <a:buFont typeface="Wingdings" panose="05000000000000000000" pitchFamily="2" charset="2"/>
                        <a:buChar char="q"/>
                      </a:pPr>
                      <a:endParaRPr lang="en-US" sz="1100" b="0" dirty="0"/>
                    </a:p>
                    <a:p>
                      <a:pPr marL="0" marR="0" lvl="0" indent="0">
                        <a:lnSpc>
                          <a:spcPct val="100000"/>
                        </a:lnSpc>
                        <a:spcBef>
                          <a:spcPts val="600"/>
                        </a:spcBef>
                        <a:spcAft>
                          <a:spcPts val="0"/>
                        </a:spcAft>
                        <a:buFont typeface="Wingdings" panose="05000000000000000000" pitchFamily="2" charset="2"/>
                        <a:buNone/>
                      </a:pPr>
                      <a:endParaRPr lang="en-US" sz="1100" b="0" dirty="0"/>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aphicFrame>
        <p:nvGraphicFramePr>
          <p:cNvPr id="13" name="Table 12">
            <a:extLst>
              <a:ext uri="{FF2B5EF4-FFF2-40B4-BE49-F238E27FC236}">
                <a16:creationId xmlns:a16="http://schemas.microsoft.com/office/drawing/2014/main" id="{ECE8CEF2-DBF4-4EF1-AE2E-B26BB279D49B}"/>
              </a:ext>
            </a:extLst>
          </p:cNvPr>
          <p:cNvGraphicFramePr>
            <a:graphicFrameLocks noGrp="1"/>
          </p:cNvGraphicFramePr>
          <p:nvPr>
            <p:extLst>
              <p:ext uri="{D42A27DB-BD31-4B8C-83A1-F6EECF244321}">
                <p14:modId xmlns:p14="http://schemas.microsoft.com/office/powerpoint/2010/main" val="4168025969"/>
              </p:ext>
            </p:extLst>
          </p:nvPr>
        </p:nvGraphicFramePr>
        <p:xfrm>
          <a:off x="4074462" y="5525377"/>
          <a:ext cx="3246120" cy="2170050"/>
        </p:xfrm>
        <a:graphic>
          <a:graphicData uri="http://schemas.openxmlformats.org/drawingml/2006/table">
            <a:tbl>
              <a:tblPr firstRow="1" bandRow="1">
                <a:tableStyleId>{C083E6E3-FA7D-4D7B-A595-EF9225AFEA82}</a:tableStyleId>
              </a:tblPr>
              <a:tblGrid>
                <a:gridCol w="3246120">
                  <a:extLst>
                    <a:ext uri="{9D8B030D-6E8A-4147-A177-3AD203B41FA5}">
                      <a16:colId xmlns:a16="http://schemas.microsoft.com/office/drawing/2014/main" val="2676396131"/>
                    </a:ext>
                  </a:extLst>
                </a:gridCol>
              </a:tblGrid>
              <a:tr h="301626">
                <a:tc>
                  <a:txBody>
                    <a:bodyPr/>
                    <a:lstStyle/>
                    <a:p>
                      <a:r>
                        <a:rPr lang="en-US" sz="1400" dirty="0"/>
                        <a:t>Provider-payer cooperation</a:t>
                      </a:r>
                    </a:p>
                  </a:txBody>
                  <a:tcPr marT="0" marB="0" anchor="ctr">
                    <a:lnL>
                      <a:noFill/>
                    </a:lnL>
                    <a:lnR>
                      <a:noFill/>
                    </a:lnR>
                    <a:lnT w="12700" cmpd="sng">
                      <a:noFill/>
                    </a:lnT>
                    <a:lnB w="12700" cmpd="sng">
                      <a:noFill/>
                    </a:lnB>
                    <a:lnTlToBr w="12700" cmpd="sng">
                      <a:noFill/>
                      <a:prstDash val="solid"/>
                    </a:lnTlToBr>
                    <a:lnBlToTr w="12700" cmpd="sng">
                      <a:noFill/>
                      <a:prstDash val="solid"/>
                    </a:lnBlToTr>
                    <a:solidFill>
                      <a:schemeClr val="accent1"/>
                    </a:solidFill>
                  </a:tcPr>
                </a:tc>
                <a:extLst>
                  <a:ext uri="{0D108BD9-81ED-4DB2-BD59-A6C34878D82A}">
                    <a16:rowId xmlns:a16="http://schemas.microsoft.com/office/drawing/2014/main" val="1419069911"/>
                  </a:ext>
                </a:extLst>
              </a:tr>
              <a:tr h="1704587">
                <a:tc>
                  <a:txBody>
                    <a:bodyPr/>
                    <a:lstStyle/>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Trialing risk-based or alliance contracting</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New contracting for new and critical services</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Grace period on contracts; establishing exit clauses</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r>
                        <a:rPr lang="en-US" sz="1100" b="0" kern="1200" dirty="0">
                          <a:solidFill>
                            <a:schemeClr val="tx1"/>
                          </a:solidFill>
                          <a:latin typeface="+mn-lt"/>
                          <a:ea typeface="+mn-ea"/>
                          <a:cs typeface="+mn-cs"/>
                        </a:rPr>
                        <a:t>Securing new payment for care delivery innovations</a:t>
                      </a: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endParaRPr lang="en-US" sz="1100" b="0" kern="1200" dirty="0">
                        <a:solidFill>
                          <a:schemeClr val="tx1"/>
                        </a:solidFill>
                        <a:latin typeface="+mn-lt"/>
                        <a:ea typeface="+mn-ea"/>
                        <a:cs typeface="+mn-cs"/>
                      </a:endParaRPr>
                    </a:p>
                    <a:p>
                      <a:pPr marL="182880" marR="0" lvl="0" indent="-182880" algn="l" defTabSz="640080" rtl="0" eaLnBrk="1" latinLnBrk="0" hangingPunct="1">
                        <a:lnSpc>
                          <a:spcPct val="100000"/>
                        </a:lnSpc>
                        <a:spcBef>
                          <a:spcPts val="600"/>
                        </a:spcBef>
                        <a:spcAft>
                          <a:spcPts val="0"/>
                        </a:spcAft>
                        <a:buFont typeface="Wingdings" panose="05000000000000000000" pitchFamily="2" charset="2"/>
                        <a:buChar char="q"/>
                      </a:pPr>
                      <a:endParaRPr lang="en-US" sz="1100" b="0" kern="1200" dirty="0">
                        <a:solidFill>
                          <a:schemeClr val="tx1"/>
                        </a:solidFill>
                        <a:latin typeface="+mn-lt"/>
                        <a:ea typeface="+mn-ea"/>
                        <a:cs typeface="+mn-cs"/>
                      </a:endParaRPr>
                    </a:p>
                  </a:txBody>
                  <a:tcPr marT="73152" marB="73152">
                    <a:lnL>
                      <a:noFill/>
                    </a:lnL>
                    <a:lnR>
                      <a:noFill/>
                    </a:lnR>
                    <a:lnT w="12700" cmpd="sng">
                      <a:noFill/>
                    </a:lnT>
                    <a:lnB w="12700" cmpd="sng">
                      <a:noFill/>
                    </a:lnB>
                    <a:lnTlToBr w="12700" cmpd="sng">
                      <a:noFill/>
                      <a:prstDash val="solid"/>
                    </a:lnTlToBr>
                    <a:lnBlToTr w="12700" cmpd="sng">
                      <a:noFill/>
                      <a:prstDash val="solid"/>
                    </a:lnBlToTr>
                    <a:solidFill>
                      <a:schemeClr val="tx2">
                        <a:alpha val="20000"/>
                      </a:schemeClr>
                    </a:solidFill>
                  </a:tcPr>
                </a:tc>
                <a:extLst>
                  <a:ext uri="{0D108BD9-81ED-4DB2-BD59-A6C34878D82A}">
                    <a16:rowId xmlns:a16="http://schemas.microsoft.com/office/drawing/2014/main" val="3140854263"/>
                  </a:ext>
                </a:extLst>
              </a:tr>
            </a:tbl>
          </a:graphicData>
        </a:graphic>
      </p:graphicFrame>
      <p:grpSp>
        <p:nvGrpSpPr>
          <p:cNvPr id="15" name="Group 14">
            <a:extLst>
              <a:ext uri="{FF2B5EF4-FFF2-40B4-BE49-F238E27FC236}">
                <a16:creationId xmlns:a16="http://schemas.microsoft.com/office/drawing/2014/main" id="{5BE9B67B-323B-430B-B0AE-A04D9CC37504}"/>
              </a:ext>
            </a:extLst>
          </p:cNvPr>
          <p:cNvGrpSpPr/>
          <p:nvPr/>
        </p:nvGrpSpPr>
        <p:grpSpPr>
          <a:xfrm>
            <a:off x="679176" y="7512754"/>
            <a:ext cx="6629400" cy="2039112"/>
            <a:chOff x="7696200" y="1828263"/>
            <a:chExt cx="3579221" cy="4016226"/>
          </a:xfrm>
        </p:grpSpPr>
        <p:sp>
          <p:nvSpPr>
            <p:cNvPr id="30" name="Rectangle 29">
              <a:extLst>
                <a:ext uri="{FF2B5EF4-FFF2-40B4-BE49-F238E27FC236}">
                  <a16:creationId xmlns:a16="http://schemas.microsoft.com/office/drawing/2014/main" id="{4F814093-68B0-0843-8862-9B9B8A443B77}"/>
                </a:ext>
              </a:extLst>
            </p:cNvPr>
            <p:cNvSpPr/>
            <p:nvPr/>
          </p:nvSpPr>
          <p:spPr bwMode="gray">
            <a:xfrm>
              <a:off x="7696506" y="1828263"/>
              <a:ext cx="3578915" cy="4016226"/>
            </a:xfrm>
            <a:prstGeom prst="rect">
              <a:avLst/>
            </a:prstGeom>
            <a:gradFill>
              <a:gsLst>
                <a:gs pos="0">
                  <a:schemeClr val="bg1"/>
                </a:gs>
                <a:gs pos="99000">
                  <a:schemeClr val="accent1">
                    <a:lumMod val="30000"/>
                    <a:lumOff val="70000"/>
                  </a:schemeClr>
                </a:gs>
              </a:gsLst>
              <a:lin ang="10800000" scaled="0"/>
            </a:gradFill>
            <a:ln w="190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defPPr>
                <a:defRPr lang="en-US"/>
              </a:defPPr>
              <a:lvl1pPr marL="0" algn="l" defTabSz="914400" rtl="0" eaLnBrk="1" latinLnBrk="0" hangingPunct="1">
                <a:defRPr sz="1800" kern="1200">
                  <a:solidFill>
                    <a:schemeClr val="lt1"/>
                  </a:solidFill>
                  <a:latin typeface="+mn-lt"/>
                  <a:ea typeface="+mn-ea"/>
                  <a:cs typeface="+mn-cs"/>
                </a:defRPr>
              </a:lvl1pPr>
              <a:lvl2pPr marL="457200" algn="l" defTabSz="914400" rtl="0" eaLnBrk="1" latinLnBrk="0" hangingPunct="1">
                <a:defRPr sz="1800" kern="1200">
                  <a:solidFill>
                    <a:schemeClr val="lt1"/>
                  </a:solidFill>
                  <a:latin typeface="+mn-lt"/>
                  <a:ea typeface="+mn-ea"/>
                  <a:cs typeface="+mn-cs"/>
                </a:defRPr>
              </a:lvl2pPr>
              <a:lvl3pPr marL="914400" algn="l" defTabSz="914400" rtl="0" eaLnBrk="1" latinLnBrk="0" hangingPunct="1">
                <a:defRPr sz="1800" kern="1200">
                  <a:solidFill>
                    <a:schemeClr val="lt1"/>
                  </a:solidFill>
                  <a:latin typeface="+mn-lt"/>
                  <a:ea typeface="+mn-ea"/>
                  <a:cs typeface="+mn-cs"/>
                </a:defRPr>
              </a:lvl3pPr>
              <a:lvl4pPr marL="1371600" algn="l" defTabSz="914400" rtl="0" eaLnBrk="1" latinLnBrk="0" hangingPunct="1">
                <a:defRPr sz="1800" kern="1200">
                  <a:solidFill>
                    <a:schemeClr val="lt1"/>
                  </a:solidFill>
                  <a:latin typeface="+mn-lt"/>
                  <a:ea typeface="+mn-ea"/>
                  <a:cs typeface="+mn-cs"/>
                </a:defRPr>
              </a:lvl4pPr>
              <a:lvl5pPr marL="1828800" algn="l" defTabSz="914400" rtl="0" eaLnBrk="1" latinLnBrk="0" hangingPunct="1">
                <a:defRPr sz="1800" kern="1200">
                  <a:solidFill>
                    <a:schemeClr val="lt1"/>
                  </a:solidFill>
                  <a:latin typeface="+mn-lt"/>
                  <a:ea typeface="+mn-ea"/>
                  <a:cs typeface="+mn-cs"/>
                </a:defRPr>
              </a:lvl5pPr>
              <a:lvl6pPr marL="2286000" algn="l" defTabSz="914400" rtl="0" eaLnBrk="1" latinLnBrk="0" hangingPunct="1">
                <a:defRPr sz="1800" kern="1200">
                  <a:solidFill>
                    <a:schemeClr val="lt1"/>
                  </a:solidFill>
                  <a:latin typeface="+mn-lt"/>
                  <a:ea typeface="+mn-ea"/>
                  <a:cs typeface="+mn-cs"/>
                </a:defRPr>
              </a:lvl6pPr>
              <a:lvl7pPr marL="2743200" algn="l" defTabSz="914400" rtl="0" eaLnBrk="1" latinLnBrk="0" hangingPunct="1">
                <a:defRPr sz="1800" kern="1200">
                  <a:solidFill>
                    <a:schemeClr val="lt1"/>
                  </a:solidFill>
                  <a:latin typeface="+mn-lt"/>
                  <a:ea typeface="+mn-ea"/>
                  <a:cs typeface="+mn-cs"/>
                </a:defRPr>
              </a:lvl7pPr>
              <a:lvl8pPr marL="3200400" algn="l" defTabSz="914400" rtl="0" eaLnBrk="1" latinLnBrk="0" hangingPunct="1">
                <a:defRPr sz="1800" kern="1200">
                  <a:solidFill>
                    <a:schemeClr val="lt1"/>
                  </a:solidFill>
                  <a:latin typeface="+mn-lt"/>
                  <a:ea typeface="+mn-ea"/>
                  <a:cs typeface="+mn-cs"/>
                </a:defRPr>
              </a:lvl8pPr>
              <a:lvl9pPr marL="3657600" algn="l" defTabSz="914400" rtl="0" eaLnBrk="1" latinLnBrk="0" hangingPunct="1">
                <a:defRPr sz="1800" kern="1200">
                  <a:solidFill>
                    <a:schemeClr val="lt1"/>
                  </a:solidFill>
                  <a:latin typeface="+mn-lt"/>
                  <a:ea typeface="+mn-ea"/>
                  <a:cs typeface="+mn-cs"/>
                </a:defRPr>
              </a:lvl9pPr>
            </a:lstStyle>
            <a:p>
              <a:pPr algn="ctr"/>
              <a:endParaRPr lang="en-US" dirty="0"/>
            </a:p>
          </p:txBody>
        </p:sp>
        <p:cxnSp>
          <p:nvCxnSpPr>
            <p:cNvPr id="31" name="Straight Connector 30">
              <a:extLst>
                <a:ext uri="{FF2B5EF4-FFF2-40B4-BE49-F238E27FC236}">
                  <a16:creationId xmlns:a16="http://schemas.microsoft.com/office/drawing/2014/main" id="{50354852-6AA0-4A1E-BC5E-841724604096}"/>
                </a:ext>
              </a:extLst>
            </p:cNvPr>
            <p:cNvCxnSpPr/>
            <p:nvPr/>
          </p:nvCxnSpPr>
          <p:spPr bwMode="gray">
            <a:xfrm>
              <a:off x="7696200" y="1828264"/>
              <a:ext cx="0" cy="3997902"/>
            </a:xfrm>
            <a:prstGeom prst="line">
              <a:avLst/>
            </a:prstGeom>
            <a:ln w="19050">
              <a:solidFill>
                <a:schemeClr val="accent2"/>
              </a:solidFill>
              <a:headEnd type="none" w="med" len="med"/>
              <a:tailEnd w="med" len="med"/>
            </a:ln>
          </p:spPr>
          <p:style>
            <a:lnRef idx="1">
              <a:schemeClr val="accent1"/>
            </a:lnRef>
            <a:fillRef idx="0">
              <a:schemeClr val="accent1"/>
            </a:fillRef>
            <a:effectRef idx="0">
              <a:schemeClr val="accent1"/>
            </a:effectRef>
            <a:fontRef idx="minor">
              <a:schemeClr val="tx1"/>
            </a:fontRef>
          </p:style>
        </p:cxnSp>
      </p:grpSp>
      <p:sp>
        <p:nvSpPr>
          <p:cNvPr id="16" name="Text Placeholder 3">
            <a:extLst>
              <a:ext uri="{FF2B5EF4-FFF2-40B4-BE49-F238E27FC236}">
                <a16:creationId xmlns:a16="http://schemas.microsoft.com/office/drawing/2014/main" id="{F68F28D5-D981-4B2C-B8F0-F27ADA4C3C3F}"/>
              </a:ext>
            </a:extLst>
          </p:cNvPr>
          <p:cNvSpPr txBox="1">
            <a:spLocks/>
          </p:cNvSpPr>
          <p:nvPr/>
        </p:nvSpPr>
        <p:spPr bwMode="gray">
          <a:xfrm>
            <a:off x="1489906" y="7740185"/>
            <a:ext cx="3222435" cy="246221"/>
          </a:xfrm>
          <a:prstGeom prst="rect">
            <a:avLst/>
          </a:prstGeom>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0" indent="0">
              <a:spcBef>
                <a:spcPts val="0"/>
              </a:spcBef>
              <a:buNone/>
            </a:pPr>
            <a:r>
              <a:rPr lang="en-US" sz="1600" b="1" dirty="0">
                <a:solidFill>
                  <a:schemeClr val="tx1"/>
                </a:solidFill>
              </a:rPr>
              <a:t>Some ways to capture ROI</a:t>
            </a:r>
          </a:p>
        </p:txBody>
      </p:sp>
      <p:pic>
        <p:nvPicPr>
          <p:cNvPr id="23" name="Picture 22">
            <a:extLst>
              <a:ext uri="{FF2B5EF4-FFF2-40B4-BE49-F238E27FC236}">
                <a16:creationId xmlns:a16="http://schemas.microsoft.com/office/drawing/2014/main" id="{CF28C7B4-E94F-49F4-B0D8-C9EC903D47ED}"/>
              </a:ext>
            </a:extLst>
          </p:cNvPr>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813533" y="7620297"/>
            <a:ext cx="548640" cy="485999"/>
          </a:xfrm>
          <a:prstGeom prst="rect">
            <a:avLst/>
          </a:prstGeom>
        </p:spPr>
      </p:pic>
      <p:sp>
        <p:nvSpPr>
          <p:cNvPr id="17" name="Text Placeholder 3">
            <a:extLst>
              <a:ext uri="{FF2B5EF4-FFF2-40B4-BE49-F238E27FC236}">
                <a16:creationId xmlns:a16="http://schemas.microsoft.com/office/drawing/2014/main" id="{39BB2F90-28F5-4781-93BE-7428E945D291}"/>
              </a:ext>
            </a:extLst>
          </p:cNvPr>
          <p:cNvSpPr txBox="1">
            <a:spLocks/>
          </p:cNvSpPr>
          <p:nvPr/>
        </p:nvSpPr>
        <p:spPr bwMode="gray">
          <a:xfrm>
            <a:off x="1108389" y="8215914"/>
            <a:ext cx="5437367" cy="877163"/>
          </a:xfrm>
          <a:prstGeom prst="rect">
            <a:avLst/>
          </a:prstGeom>
        </p:spPr>
        <p:txBody>
          <a:bodyPr wrap="square" lIns="0" tIns="0" rIns="0" bIns="0">
            <a:sp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285750" indent="-285750">
              <a:spcBef>
                <a:spcPts val="0"/>
              </a:spcBef>
              <a:spcAft>
                <a:spcPts val="200"/>
              </a:spcAft>
              <a:buFont typeface="Arial" panose="020B0604020202020204" pitchFamily="34" charset="0"/>
              <a:buChar char="•"/>
            </a:pPr>
            <a:r>
              <a:rPr lang="en-US" sz="1300" dirty="0"/>
              <a:t>Money saved</a:t>
            </a:r>
          </a:p>
          <a:p>
            <a:pPr marL="285750" indent="-285750">
              <a:spcBef>
                <a:spcPts val="0"/>
              </a:spcBef>
              <a:spcAft>
                <a:spcPts val="200"/>
              </a:spcAft>
              <a:buFont typeface="Arial" panose="020B0604020202020204" pitchFamily="34" charset="0"/>
              <a:buChar char="•"/>
            </a:pPr>
            <a:r>
              <a:rPr lang="en-US" sz="1300" dirty="0"/>
              <a:t>Number of contracts impacted</a:t>
            </a:r>
          </a:p>
          <a:p>
            <a:pPr marL="285750" indent="-285750">
              <a:spcBef>
                <a:spcPts val="0"/>
              </a:spcBef>
              <a:spcAft>
                <a:spcPts val="200"/>
              </a:spcAft>
              <a:buFont typeface="Arial" panose="020B0604020202020204" pitchFamily="34" charset="0"/>
              <a:buChar char="•"/>
            </a:pPr>
            <a:r>
              <a:rPr lang="en-US" sz="1300" dirty="0"/>
              <a:t>Product lines impacted</a:t>
            </a:r>
          </a:p>
          <a:p>
            <a:pPr marL="285750" indent="-285750">
              <a:spcBef>
                <a:spcPts val="0"/>
              </a:spcBef>
              <a:spcAft>
                <a:spcPts val="200"/>
              </a:spcAft>
              <a:buFont typeface="Arial" panose="020B0604020202020204" pitchFamily="34" charset="0"/>
              <a:buChar char="•"/>
            </a:pPr>
            <a:r>
              <a:rPr lang="en-US" sz="1300" dirty="0"/>
              <a:t>Number of partners in new cooperative arrangements</a:t>
            </a:r>
          </a:p>
        </p:txBody>
      </p:sp>
    </p:spTree>
    <p:extLst>
      <p:ext uri="{BB962C8B-B14F-4D97-AF65-F5344CB8AC3E}">
        <p14:creationId xmlns:p14="http://schemas.microsoft.com/office/powerpoint/2010/main" val="95865845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8899" y="1602571"/>
            <a:ext cx="6856301" cy="430887"/>
          </a:xfrm>
        </p:spPr>
        <p:txBody>
          <a:bodyPr/>
          <a:lstStyle/>
          <a:p>
            <a:r>
              <a:rPr lang="en-US" dirty="0"/>
              <a:t>Related resources</a:t>
            </a:r>
          </a:p>
        </p:txBody>
      </p:sp>
      <p:sp>
        <p:nvSpPr>
          <p:cNvPr id="5" name="Text Placeholder 4"/>
          <p:cNvSpPr>
            <a:spLocks noGrp="1"/>
          </p:cNvSpPr>
          <p:nvPr>
            <p:ph type="body" sz="quarter" idx="27"/>
          </p:nvPr>
        </p:nvSpPr>
        <p:spPr/>
        <p:txBody>
          <a:bodyPr/>
          <a:lstStyle/>
          <a:p>
            <a:endParaRPr lang="en-US" dirty="0"/>
          </a:p>
        </p:txBody>
      </p:sp>
      <p:sp>
        <p:nvSpPr>
          <p:cNvPr id="6" name="Text Placeholder 5"/>
          <p:cNvSpPr>
            <a:spLocks noGrp="1"/>
          </p:cNvSpPr>
          <p:nvPr>
            <p:ph type="body" sz="quarter" idx="28"/>
          </p:nvPr>
        </p:nvSpPr>
        <p:spPr/>
        <p:txBody>
          <a:bodyPr/>
          <a:lstStyle/>
          <a:p>
            <a:endParaRPr lang="en-US" dirty="0"/>
          </a:p>
        </p:txBody>
      </p:sp>
      <p:grpSp>
        <p:nvGrpSpPr>
          <p:cNvPr id="8" name="Group 7">
            <a:extLst>
              <a:ext uri="{FF2B5EF4-FFF2-40B4-BE49-F238E27FC236}">
                <a16:creationId xmlns:a16="http://schemas.microsoft.com/office/drawing/2014/main" id="{811928E2-EDA3-4FFF-A4DD-21FCEA47DCE1}"/>
              </a:ext>
            </a:extLst>
          </p:cNvPr>
          <p:cNvGrpSpPr/>
          <p:nvPr/>
        </p:nvGrpSpPr>
        <p:grpSpPr>
          <a:xfrm>
            <a:off x="457969" y="3953367"/>
            <a:ext cx="2814687" cy="786283"/>
            <a:chOff x="457969" y="3953367"/>
            <a:chExt cx="2814687" cy="786283"/>
          </a:xfrm>
        </p:grpSpPr>
        <p:sp>
          <p:nvSpPr>
            <p:cNvPr id="17" name="Text Placeholder 56">
              <a:extLst>
                <a:ext uri="{FF2B5EF4-FFF2-40B4-BE49-F238E27FC236}">
                  <a16:creationId xmlns:a16="http://schemas.microsoft.com/office/drawing/2014/main" id="{D3729086-526E-8342-A7F6-65434EFF1309}"/>
                </a:ext>
              </a:extLst>
            </p:cNvPr>
            <p:cNvSpPr txBox="1">
              <a:spLocks/>
            </p:cNvSpPr>
            <p:nvPr/>
          </p:nvSpPr>
          <p:spPr>
            <a:xfrm>
              <a:off x="748913" y="3954980"/>
              <a:ext cx="2341131" cy="138499"/>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900" cap="all" dirty="0"/>
                <a:t>Tool	</a:t>
              </a:r>
            </a:p>
          </p:txBody>
        </p:sp>
        <p:sp>
          <p:nvSpPr>
            <p:cNvPr id="18" name="Text Placeholder 60">
              <a:extLst>
                <a:ext uri="{FF2B5EF4-FFF2-40B4-BE49-F238E27FC236}">
                  <a16:creationId xmlns:a16="http://schemas.microsoft.com/office/drawing/2014/main" id="{3FE1A34E-AFDE-CB46-96CD-0569EE9825CE}"/>
                </a:ext>
              </a:extLst>
            </p:cNvPr>
            <p:cNvSpPr txBox="1">
              <a:spLocks/>
            </p:cNvSpPr>
            <p:nvPr/>
          </p:nvSpPr>
          <p:spPr>
            <a:xfrm>
              <a:off x="748912" y="4088449"/>
              <a:ext cx="2341132" cy="138499"/>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900" dirty="0"/>
                <a:t>Innovation Opportunity Audit</a:t>
              </a:r>
            </a:p>
          </p:txBody>
        </p:sp>
        <p:sp>
          <p:nvSpPr>
            <p:cNvPr id="19" name="Parallelogram 18"/>
            <p:cNvSpPr/>
            <p:nvPr/>
          </p:nvSpPr>
          <p:spPr bwMode="gray">
            <a:xfrm flipH="1">
              <a:off x="457969" y="3953367"/>
              <a:ext cx="176214" cy="138113"/>
            </a:xfrm>
            <a:prstGeom prst="parallelogram">
              <a:avLst>
                <a:gd name="adj" fmla="val 65863"/>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20" name="Text Placeholder 60">
              <a:extLst>
                <a:ext uri="{FF2B5EF4-FFF2-40B4-BE49-F238E27FC236}">
                  <a16:creationId xmlns:a16="http://schemas.microsoft.com/office/drawing/2014/main" id="{3FE1A34E-AFDE-CB46-96CD-0569EE9825CE}"/>
                </a:ext>
              </a:extLst>
            </p:cNvPr>
            <p:cNvSpPr txBox="1">
              <a:spLocks/>
            </p:cNvSpPr>
            <p:nvPr/>
          </p:nvSpPr>
          <p:spPr>
            <a:xfrm>
              <a:off x="748912" y="4370318"/>
              <a:ext cx="2523744" cy="369332"/>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800" dirty="0">
                  <a:hlinkClick r:id="rId2"/>
                </a:rPr>
                <a:t>https://www.advisory.com/research/global-forum-for-health-care-innovators/tools/2016/innovation-opportunity-audit</a:t>
              </a:r>
              <a:r>
                <a:rPr lang="en-US" sz="800" dirty="0"/>
                <a:t> </a:t>
              </a:r>
            </a:p>
          </p:txBody>
        </p:sp>
      </p:grpSp>
      <p:grpSp>
        <p:nvGrpSpPr>
          <p:cNvPr id="13" name="Group 12">
            <a:extLst>
              <a:ext uri="{FF2B5EF4-FFF2-40B4-BE49-F238E27FC236}">
                <a16:creationId xmlns:a16="http://schemas.microsoft.com/office/drawing/2014/main" id="{32779B7D-D838-4019-BD61-BCAA60BF1C55}"/>
              </a:ext>
            </a:extLst>
          </p:cNvPr>
          <p:cNvGrpSpPr/>
          <p:nvPr/>
        </p:nvGrpSpPr>
        <p:grpSpPr>
          <a:xfrm>
            <a:off x="3708400" y="2440538"/>
            <a:ext cx="2816225" cy="773639"/>
            <a:chOff x="3708400" y="2440538"/>
            <a:chExt cx="2816225" cy="773639"/>
          </a:xfrm>
        </p:grpSpPr>
        <p:sp>
          <p:nvSpPr>
            <p:cNvPr id="54" name="Text Placeholder 56">
              <a:extLst>
                <a:ext uri="{FF2B5EF4-FFF2-40B4-BE49-F238E27FC236}">
                  <a16:creationId xmlns:a16="http://schemas.microsoft.com/office/drawing/2014/main" id="{D3729086-526E-8342-A7F6-65434EFF1309}"/>
                </a:ext>
              </a:extLst>
            </p:cNvPr>
            <p:cNvSpPr txBox="1">
              <a:spLocks/>
            </p:cNvSpPr>
            <p:nvPr/>
          </p:nvSpPr>
          <p:spPr>
            <a:xfrm>
              <a:off x="3999344" y="2442151"/>
              <a:ext cx="2341131" cy="138499"/>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900" cap="all" dirty="0"/>
                <a:t>tool</a:t>
              </a:r>
            </a:p>
          </p:txBody>
        </p:sp>
        <p:sp>
          <p:nvSpPr>
            <p:cNvPr id="55" name="Text Placeholder 60">
              <a:extLst>
                <a:ext uri="{FF2B5EF4-FFF2-40B4-BE49-F238E27FC236}">
                  <a16:creationId xmlns:a16="http://schemas.microsoft.com/office/drawing/2014/main" id="{3FE1A34E-AFDE-CB46-96CD-0569EE9825CE}"/>
                </a:ext>
              </a:extLst>
            </p:cNvPr>
            <p:cNvSpPr txBox="1">
              <a:spLocks/>
            </p:cNvSpPr>
            <p:nvPr/>
          </p:nvSpPr>
          <p:spPr>
            <a:xfrm>
              <a:off x="3999343" y="2575620"/>
              <a:ext cx="2341132" cy="138499"/>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900" dirty="0"/>
                <a:t>Care Delivery Innovation Reference Guide</a:t>
              </a:r>
            </a:p>
          </p:txBody>
        </p:sp>
        <p:sp>
          <p:nvSpPr>
            <p:cNvPr id="56" name="Parallelogram 55"/>
            <p:cNvSpPr/>
            <p:nvPr/>
          </p:nvSpPr>
          <p:spPr bwMode="gray">
            <a:xfrm flipH="1">
              <a:off x="3708400" y="2440538"/>
              <a:ext cx="176214" cy="138113"/>
            </a:xfrm>
            <a:prstGeom prst="parallelogram">
              <a:avLst>
                <a:gd name="adj" fmla="val 65863"/>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57" name="Text Placeholder 60">
              <a:extLst>
                <a:ext uri="{FF2B5EF4-FFF2-40B4-BE49-F238E27FC236}">
                  <a16:creationId xmlns:a16="http://schemas.microsoft.com/office/drawing/2014/main" id="{3FE1A34E-AFDE-CB46-96CD-0569EE9825CE}"/>
                </a:ext>
              </a:extLst>
            </p:cNvPr>
            <p:cNvSpPr txBox="1">
              <a:spLocks/>
            </p:cNvSpPr>
            <p:nvPr/>
          </p:nvSpPr>
          <p:spPr>
            <a:xfrm>
              <a:off x="4000881" y="2844845"/>
              <a:ext cx="2523744" cy="369332"/>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800" dirty="0">
                  <a:solidFill>
                    <a:schemeClr val="accent6"/>
                  </a:solidFill>
                </a:rPr>
                <a:t>https://www.advisory.com/research/population-health-advisor/tools/2018/care-delivery-innovation-reference-guide</a:t>
              </a:r>
            </a:p>
          </p:txBody>
        </p:sp>
      </p:grpSp>
      <p:grpSp>
        <p:nvGrpSpPr>
          <p:cNvPr id="4" name="Group 3">
            <a:extLst>
              <a:ext uri="{FF2B5EF4-FFF2-40B4-BE49-F238E27FC236}">
                <a16:creationId xmlns:a16="http://schemas.microsoft.com/office/drawing/2014/main" id="{8E45AD66-D24B-4628-A6B8-A94AF5B69B45}"/>
              </a:ext>
            </a:extLst>
          </p:cNvPr>
          <p:cNvGrpSpPr/>
          <p:nvPr/>
        </p:nvGrpSpPr>
        <p:grpSpPr>
          <a:xfrm>
            <a:off x="3709169" y="3953367"/>
            <a:ext cx="2814687" cy="786283"/>
            <a:chOff x="3709169" y="3953367"/>
            <a:chExt cx="2814687" cy="786283"/>
          </a:xfrm>
        </p:grpSpPr>
        <p:sp>
          <p:nvSpPr>
            <p:cNvPr id="59" name="Text Placeholder 56">
              <a:extLst>
                <a:ext uri="{FF2B5EF4-FFF2-40B4-BE49-F238E27FC236}">
                  <a16:creationId xmlns:a16="http://schemas.microsoft.com/office/drawing/2014/main" id="{D3729086-526E-8342-A7F6-65434EFF1309}"/>
                </a:ext>
              </a:extLst>
            </p:cNvPr>
            <p:cNvSpPr txBox="1">
              <a:spLocks/>
            </p:cNvSpPr>
            <p:nvPr/>
          </p:nvSpPr>
          <p:spPr>
            <a:xfrm>
              <a:off x="4000113" y="3954980"/>
              <a:ext cx="2341131" cy="138499"/>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900" cap="all" dirty="0"/>
                <a:t>BLOG</a:t>
              </a:r>
            </a:p>
          </p:txBody>
        </p:sp>
        <p:sp>
          <p:nvSpPr>
            <p:cNvPr id="60" name="Text Placeholder 60">
              <a:extLst>
                <a:ext uri="{FF2B5EF4-FFF2-40B4-BE49-F238E27FC236}">
                  <a16:creationId xmlns:a16="http://schemas.microsoft.com/office/drawing/2014/main" id="{3FE1A34E-AFDE-CB46-96CD-0569EE9825CE}"/>
                </a:ext>
              </a:extLst>
            </p:cNvPr>
            <p:cNvSpPr txBox="1">
              <a:spLocks/>
            </p:cNvSpPr>
            <p:nvPr/>
          </p:nvSpPr>
          <p:spPr>
            <a:xfrm>
              <a:off x="4000112" y="4088449"/>
              <a:ext cx="2341132" cy="138499"/>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900" dirty="0"/>
                <a:t>Innovating on a budget</a:t>
              </a:r>
            </a:p>
          </p:txBody>
        </p:sp>
        <p:sp>
          <p:nvSpPr>
            <p:cNvPr id="61" name="Parallelogram 60"/>
            <p:cNvSpPr/>
            <p:nvPr/>
          </p:nvSpPr>
          <p:spPr bwMode="gray">
            <a:xfrm flipH="1">
              <a:off x="3709169" y="3953367"/>
              <a:ext cx="176214" cy="138113"/>
            </a:xfrm>
            <a:prstGeom prst="parallelogram">
              <a:avLst>
                <a:gd name="adj" fmla="val 65863"/>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62" name="Text Placeholder 60">
              <a:extLst>
                <a:ext uri="{FF2B5EF4-FFF2-40B4-BE49-F238E27FC236}">
                  <a16:creationId xmlns:a16="http://schemas.microsoft.com/office/drawing/2014/main" id="{3FE1A34E-AFDE-CB46-96CD-0569EE9825CE}"/>
                </a:ext>
              </a:extLst>
            </p:cNvPr>
            <p:cNvSpPr txBox="1">
              <a:spLocks/>
            </p:cNvSpPr>
            <p:nvPr/>
          </p:nvSpPr>
          <p:spPr>
            <a:xfrm>
              <a:off x="4000112" y="4370318"/>
              <a:ext cx="2523744" cy="369332"/>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800" dirty="0">
                  <a:hlinkClick r:id="rId3"/>
                </a:rPr>
                <a:t>https://www.advisory.com/research/market-innovation-center/the-growth-channel/2015/04/innovating-on-a-budget</a:t>
              </a:r>
              <a:r>
                <a:rPr lang="en-US" sz="800" dirty="0"/>
                <a:t> </a:t>
              </a:r>
            </a:p>
          </p:txBody>
        </p:sp>
      </p:grpSp>
      <p:grpSp>
        <p:nvGrpSpPr>
          <p:cNvPr id="26" name="Group 25"/>
          <p:cNvGrpSpPr/>
          <p:nvPr/>
        </p:nvGrpSpPr>
        <p:grpSpPr bwMode="gray">
          <a:xfrm>
            <a:off x="290010" y="681217"/>
            <a:ext cx="7200622" cy="157162"/>
            <a:chOff x="330267" y="607219"/>
            <a:chExt cx="7200622" cy="157162"/>
          </a:xfrm>
        </p:grpSpPr>
        <p:cxnSp>
          <p:nvCxnSpPr>
            <p:cNvPr id="27" name="Straight Connector 26"/>
            <p:cNvCxnSpPr/>
            <p:nvPr userDrawn="1"/>
          </p:nvCxnSpPr>
          <p:spPr bwMode="gray">
            <a:xfrm>
              <a:off x="150552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8" name="Straight Connector 27"/>
            <p:cNvCxnSpPr/>
            <p:nvPr userDrawn="1"/>
          </p:nvCxnSpPr>
          <p:spPr bwMode="gray">
            <a:xfrm>
              <a:off x="144660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29" name="Straight Connector 28"/>
            <p:cNvCxnSpPr/>
            <p:nvPr userDrawn="1"/>
          </p:nvCxnSpPr>
          <p:spPr bwMode="gray">
            <a:xfrm>
              <a:off x="138768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0" name="Straight Connector 29"/>
            <p:cNvCxnSpPr/>
            <p:nvPr userDrawn="1"/>
          </p:nvCxnSpPr>
          <p:spPr bwMode="gray">
            <a:xfrm>
              <a:off x="13287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1" name="Straight Connector 30"/>
            <p:cNvCxnSpPr/>
            <p:nvPr userDrawn="1"/>
          </p:nvCxnSpPr>
          <p:spPr bwMode="gray">
            <a:xfrm>
              <a:off x="126984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2" name="Straight Connector 31"/>
            <p:cNvCxnSpPr/>
            <p:nvPr userDrawn="1"/>
          </p:nvCxnSpPr>
          <p:spPr bwMode="gray">
            <a:xfrm>
              <a:off x="121093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3" name="Straight Connector 32"/>
            <p:cNvCxnSpPr/>
            <p:nvPr userDrawn="1"/>
          </p:nvCxnSpPr>
          <p:spPr bwMode="gray">
            <a:xfrm>
              <a:off x="115201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4" name="Straight Connector 33"/>
            <p:cNvCxnSpPr/>
            <p:nvPr userDrawn="1"/>
          </p:nvCxnSpPr>
          <p:spPr bwMode="gray">
            <a:xfrm>
              <a:off x="109309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5" name="Straight Connector 34"/>
            <p:cNvCxnSpPr/>
            <p:nvPr userDrawn="1"/>
          </p:nvCxnSpPr>
          <p:spPr bwMode="gray">
            <a:xfrm>
              <a:off x="103417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6" name="Straight Connector 35"/>
            <p:cNvCxnSpPr/>
            <p:nvPr userDrawn="1"/>
          </p:nvCxnSpPr>
          <p:spPr bwMode="gray">
            <a:xfrm>
              <a:off x="97525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7" name="Straight Connector 36"/>
            <p:cNvCxnSpPr/>
            <p:nvPr userDrawn="1"/>
          </p:nvCxnSpPr>
          <p:spPr bwMode="gray">
            <a:xfrm>
              <a:off x="91634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8" name="Straight Connector 37"/>
            <p:cNvCxnSpPr/>
            <p:nvPr userDrawn="1"/>
          </p:nvCxnSpPr>
          <p:spPr bwMode="gray">
            <a:xfrm>
              <a:off x="85742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39" name="Straight Connector 38"/>
            <p:cNvCxnSpPr/>
            <p:nvPr userDrawn="1"/>
          </p:nvCxnSpPr>
          <p:spPr bwMode="gray">
            <a:xfrm>
              <a:off x="79850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0" name="Straight Connector 39"/>
            <p:cNvCxnSpPr/>
            <p:nvPr userDrawn="1"/>
          </p:nvCxnSpPr>
          <p:spPr bwMode="gray">
            <a:xfrm>
              <a:off x="73958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1" name="Straight Connector 40"/>
            <p:cNvCxnSpPr/>
            <p:nvPr userDrawn="1"/>
          </p:nvCxnSpPr>
          <p:spPr bwMode="gray">
            <a:xfrm>
              <a:off x="68066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2" name="Straight Connector 41"/>
            <p:cNvCxnSpPr/>
            <p:nvPr userDrawn="1"/>
          </p:nvCxnSpPr>
          <p:spPr bwMode="gray">
            <a:xfrm>
              <a:off x="62175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3" name="Straight Connector 42"/>
            <p:cNvCxnSpPr/>
            <p:nvPr userDrawn="1"/>
          </p:nvCxnSpPr>
          <p:spPr bwMode="gray">
            <a:xfrm>
              <a:off x="56283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4" name="Straight Connector 43"/>
            <p:cNvCxnSpPr/>
            <p:nvPr userDrawn="1"/>
          </p:nvCxnSpPr>
          <p:spPr bwMode="gray">
            <a:xfrm>
              <a:off x="50391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5" name="Straight Connector 44"/>
            <p:cNvCxnSpPr/>
            <p:nvPr userDrawn="1"/>
          </p:nvCxnSpPr>
          <p:spPr bwMode="gray">
            <a:xfrm>
              <a:off x="44499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6" name="Straight Connector 45"/>
            <p:cNvCxnSpPr/>
            <p:nvPr userDrawn="1"/>
          </p:nvCxnSpPr>
          <p:spPr bwMode="gray">
            <a:xfrm>
              <a:off x="38607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8" name="Straight Connector 47"/>
            <p:cNvCxnSpPr/>
            <p:nvPr userDrawn="1"/>
          </p:nvCxnSpPr>
          <p:spPr bwMode="gray">
            <a:xfrm>
              <a:off x="268388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49" name="Straight Connector 48"/>
            <p:cNvCxnSpPr/>
            <p:nvPr userDrawn="1"/>
          </p:nvCxnSpPr>
          <p:spPr bwMode="gray">
            <a:xfrm>
              <a:off x="262496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0" name="Straight Connector 49"/>
            <p:cNvCxnSpPr/>
            <p:nvPr userDrawn="1"/>
          </p:nvCxnSpPr>
          <p:spPr bwMode="gray">
            <a:xfrm>
              <a:off x="256604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1" name="Straight Connector 50"/>
            <p:cNvCxnSpPr/>
            <p:nvPr userDrawn="1"/>
          </p:nvCxnSpPr>
          <p:spPr bwMode="gray">
            <a:xfrm>
              <a:off x="250712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2" name="Straight Connector 51"/>
            <p:cNvCxnSpPr/>
            <p:nvPr userDrawn="1"/>
          </p:nvCxnSpPr>
          <p:spPr bwMode="gray">
            <a:xfrm>
              <a:off x="244820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53" name="Straight Connector 52"/>
            <p:cNvCxnSpPr/>
            <p:nvPr userDrawn="1"/>
          </p:nvCxnSpPr>
          <p:spPr bwMode="gray">
            <a:xfrm>
              <a:off x="238929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3" name="Straight Connector 62"/>
            <p:cNvCxnSpPr/>
            <p:nvPr userDrawn="1"/>
          </p:nvCxnSpPr>
          <p:spPr bwMode="gray">
            <a:xfrm>
              <a:off x="233037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4" name="Straight Connector 63"/>
            <p:cNvCxnSpPr/>
            <p:nvPr userDrawn="1"/>
          </p:nvCxnSpPr>
          <p:spPr bwMode="gray">
            <a:xfrm>
              <a:off x="227145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5" name="Straight Connector 64"/>
            <p:cNvCxnSpPr/>
            <p:nvPr userDrawn="1"/>
          </p:nvCxnSpPr>
          <p:spPr bwMode="gray">
            <a:xfrm>
              <a:off x="221253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6" name="Straight Connector 65"/>
            <p:cNvCxnSpPr/>
            <p:nvPr userDrawn="1"/>
          </p:nvCxnSpPr>
          <p:spPr bwMode="gray">
            <a:xfrm>
              <a:off x="215361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7" name="Straight Connector 66"/>
            <p:cNvCxnSpPr/>
            <p:nvPr userDrawn="1"/>
          </p:nvCxnSpPr>
          <p:spPr bwMode="gray">
            <a:xfrm>
              <a:off x="209470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8" name="Straight Connector 67"/>
            <p:cNvCxnSpPr/>
            <p:nvPr userDrawn="1"/>
          </p:nvCxnSpPr>
          <p:spPr bwMode="gray">
            <a:xfrm>
              <a:off x="203578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69" name="Straight Connector 68"/>
            <p:cNvCxnSpPr/>
            <p:nvPr userDrawn="1"/>
          </p:nvCxnSpPr>
          <p:spPr bwMode="gray">
            <a:xfrm>
              <a:off x="197686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70" name="Straight Connector 69"/>
            <p:cNvCxnSpPr/>
            <p:nvPr userDrawn="1"/>
          </p:nvCxnSpPr>
          <p:spPr bwMode="gray">
            <a:xfrm>
              <a:off x="191794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71" name="Straight Connector 70"/>
            <p:cNvCxnSpPr/>
            <p:nvPr userDrawn="1"/>
          </p:nvCxnSpPr>
          <p:spPr bwMode="gray">
            <a:xfrm>
              <a:off x="185902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72" name="Straight Connector 71"/>
            <p:cNvCxnSpPr/>
            <p:nvPr userDrawn="1"/>
          </p:nvCxnSpPr>
          <p:spPr bwMode="gray">
            <a:xfrm>
              <a:off x="180011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73" name="Straight Connector 72"/>
            <p:cNvCxnSpPr/>
            <p:nvPr userDrawn="1"/>
          </p:nvCxnSpPr>
          <p:spPr bwMode="gray">
            <a:xfrm>
              <a:off x="174119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74" name="Straight Connector 73"/>
            <p:cNvCxnSpPr/>
            <p:nvPr userDrawn="1"/>
          </p:nvCxnSpPr>
          <p:spPr bwMode="gray">
            <a:xfrm>
              <a:off x="168227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75" name="Straight Connector 74"/>
            <p:cNvCxnSpPr/>
            <p:nvPr userDrawn="1"/>
          </p:nvCxnSpPr>
          <p:spPr bwMode="gray">
            <a:xfrm>
              <a:off x="162335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76" name="Straight Connector 75"/>
            <p:cNvCxnSpPr/>
            <p:nvPr userDrawn="1"/>
          </p:nvCxnSpPr>
          <p:spPr bwMode="gray">
            <a:xfrm>
              <a:off x="156443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77" name="Straight Connector 76"/>
            <p:cNvCxnSpPr/>
            <p:nvPr userDrawn="1"/>
          </p:nvCxnSpPr>
          <p:spPr bwMode="gray">
            <a:xfrm>
              <a:off x="386224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78" name="Straight Connector 77"/>
            <p:cNvCxnSpPr/>
            <p:nvPr userDrawn="1"/>
          </p:nvCxnSpPr>
          <p:spPr bwMode="gray">
            <a:xfrm>
              <a:off x="380332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79" name="Straight Connector 78"/>
            <p:cNvCxnSpPr/>
            <p:nvPr userDrawn="1"/>
          </p:nvCxnSpPr>
          <p:spPr bwMode="gray">
            <a:xfrm>
              <a:off x="374440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80" name="Straight Connector 79"/>
            <p:cNvCxnSpPr/>
            <p:nvPr userDrawn="1"/>
          </p:nvCxnSpPr>
          <p:spPr bwMode="gray">
            <a:xfrm>
              <a:off x="368548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81" name="Straight Connector 80"/>
            <p:cNvCxnSpPr/>
            <p:nvPr userDrawn="1"/>
          </p:nvCxnSpPr>
          <p:spPr bwMode="gray">
            <a:xfrm>
              <a:off x="362656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82" name="Straight Connector 81"/>
            <p:cNvCxnSpPr/>
            <p:nvPr userDrawn="1"/>
          </p:nvCxnSpPr>
          <p:spPr bwMode="gray">
            <a:xfrm>
              <a:off x="356765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83" name="Straight Connector 82"/>
            <p:cNvCxnSpPr/>
            <p:nvPr userDrawn="1"/>
          </p:nvCxnSpPr>
          <p:spPr bwMode="gray">
            <a:xfrm>
              <a:off x="350873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84" name="Straight Connector 83"/>
            <p:cNvCxnSpPr/>
            <p:nvPr userDrawn="1"/>
          </p:nvCxnSpPr>
          <p:spPr bwMode="gray">
            <a:xfrm>
              <a:off x="344981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85" name="Straight Connector 84"/>
            <p:cNvCxnSpPr/>
            <p:nvPr userDrawn="1"/>
          </p:nvCxnSpPr>
          <p:spPr bwMode="gray">
            <a:xfrm>
              <a:off x="339089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86" name="Straight Connector 85"/>
            <p:cNvCxnSpPr/>
            <p:nvPr userDrawn="1"/>
          </p:nvCxnSpPr>
          <p:spPr bwMode="gray">
            <a:xfrm>
              <a:off x="333197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87" name="Straight Connector 86"/>
            <p:cNvCxnSpPr/>
            <p:nvPr userDrawn="1"/>
          </p:nvCxnSpPr>
          <p:spPr bwMode="gray">
            <a:xfrm>
              <a:off x="327306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88" name="Straight Connector 87"/>
            <p:cNvCxnSpPr/>
            <p:nvPr userDrawn="1"/>
          </p:nvCxnSpPr>
          <p:spPr bwMode="gray">
            <a:xfrm>
              <a:off x="321414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89" name="Straight Connector 88"/>
            <p:cNvCxnSpPr/>
            <p:nvPr userDrawn="1"/>
          </p:nvCxnSpPr>
          <p:spPr bwMode="gray">
            <a:xfrm>
              <a:off x="315522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90" name="Straight Connector 89"/>
            <p:cNvCxnSpPr/>
            <p:nvPr userDrawn="1"/>
          </p:nvCxnSpPr>
          <p:spPr bwMode="gray">
            <a:xfrm>
              <a:off x="309630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91" name="Straight Connector 90"/>
            <p:cNvCxnSpPr/>
            <p:nvPr userDrawn="1"/>
          </p:nvCxnSpPr>
          <p:spPr bwMode="gray">
            <a:xfrm>
              <a:off x="303738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92" name="Straight Connector 91"/>
            <p:cNvCxnSpPr/>
            <p:nvPr userDrawn="1"/>
          </p:nvCxnSpPr>
          <p:spPr bwMode="gray">
            <a:xfrm>
              <a:off x="297847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93" name="Straight Connector 92"/>
            <p:cNvCxnSpPr/>
            <p:nvPr userDrawn="1"/>
          </p:nvCxnSpPr>
          <p:spPr bwMode="gray">
            <a:xfrm>
              <a:off x="291955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94" name="Straight Connector 93"/>
            <p:cNvCxnSpPr/>
            <p:nvPr userDrawn="1"/>
          </p:nvCxnSpPr>
          <p:spPr bwMode="gray">
            <a:xfrm>
              <a:off x="286063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95" name="Straight Connector 94"/>
            <p:cNvCxnSpPr/>
            <p:nvPr userDrawn="1"/>
          </p:nvCxnSpPr>
          <p:spPr bwMode="gray">
            <a:xfrm>
              <a:off x="280171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96" name="Straight Connector 95"/>
            <p:cNvCxnSpPr/>
            <p:nvPr userDrawn="1"/>
          </p:nvCxnSpPr>
          <p:spPr bwMode="gray">
            <a:xfrm>
              <a:off x="274279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97" name="Straight Connector 96"/>
            <p:cNvCxnSpPr/>
            <p:nvPr userDrawn="1"/>
          </p:nvCxnSpPr>
          <p:spPr bwMode="gray">
            <a:xfrm>
              <a:off x="504060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98" name="Straight Connector 97"/>
            <p:cNvCxnSpPr/>
            <p:nvPr userDrawn="1"/>
          </p:nvCxnSpPr>
          <p:spPr bwMode="gray">
            <a:xfrm>
              <a:off x="498168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99" name="Straight Connector 98"/>
            <p:cNvCxnSpPr/>
            <p:nvPr userDrawn="1"/>
          </p:nvCxnSpPr>
          <p:spPr bwMode="gray">
            <a:xfrm>
              <a:off x="492276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00" name="Straight Connector 99"/>
            <p:cNvCxnSpPr/>
            <p:nvPr userDrawn="1"/>
          </p:nvCxnSpPr>
          <p:spPr bwMode="gray">
            <a:xfrm>
              <a:off x="486384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01" name="Straight Connector 100"/>
            <p:cNvCxnSpPr/>
            <p:nvPr userDrawn="1"/>
          </p:nvCxnSpPr>
          <p:spPr bwMode="gray">
            <a:xfrm>
              <a:off x="480492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02" name="Straight Connector 101"/>
            <p:cNvCxnSpPr/>
            <p:nvPr userDrawn="1"/>
          </p:nvCxnSpPr>
          <p:spPr bwMode="gray">
            <a:xfrm>
              <a:off x="474601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03" name="Straight Connector 102"/>
            <p:cNvCxnSpPr/>
            <p:nvPr userDrawn="1"/>
          </p:nvCxnSpPr>
          <p:spPr bwMode="gray">
            <a:xfrm>
              <a:off x="468709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04" name="Straight Connector 103"/>
            <p:cNvCxnSpPr/>
            <p:nvPr userDrawn="1"/>
          </p:nvCxnSpPr>
          <p:spPr bwMode="gray">
            <a:xfrm>
              <a:off x="462817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05" name="Straight Connector 104"/>
            <p:cNvCxnSpPr/>
            <p:nvPr userDrawn="1"/>
          </p:nvCxnSpPr>
          <p:spPr bwMode="gray">
            <a:xfrm>
              <a:off x="456925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06" name="Straight Connector 105"/>
            <p:cNvCxnSpPr/>
            <p:nvPr userDrawn="1"/>
          </p:nvCxnSpPr>
          <p:spPr bwMode="gray">
            <a:xfrm>
              <a:off x="451033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07" name="Straight Connector 106"/>
            <p:cNvCxnSpPr/>
            <p:nvPr userDrawn="1"/>
          </p:nvCxnSpPr>
          <p:spPr bwMode="gray">
            <a:xfrm>
              <a:off x="445142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08" name="Straight Connector 107"/>
            <p:cNvCxnSpPr/>
            <p:nvPr userDrawn="1"/>
          </p:nvCxnSpPr>
          <p:spPr bwMode="gray">
            <a:xfrm>
              <a:off x="439250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09" name="Straight Connector 108"/>
            <p:cNvCxnSpPr/>
            <p:nvPr userDrawn="1"/>
          </p:nvCxnSpPr>
          <p:spPr bwMode="gray">
            <a:xfrm>
              <a:off x="433358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10" name="Straight Connector 109"/>
            <p:cNvCxnSpPr/>
            <p:nvPr userDrawn="1"/>
          </p:nvCxnSpPr>
          <p:spPr bwMode="gray">
            <a:xfrm>
              <a:off x="42746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11" name="Straight Connector 110"/>
            <p:cNvCxnSpPr/>
            <p:nvPr userDrawn="1"/>
          </p:nvCxnSpPr>
          <p:spPr bwMode="gray">
            <a:xfrm>
              <a:off x="421574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12" name="Straight Connector 111"/>
            <p:cNvCxnSpPr/>
            <p:nvPr userDrawn="1"/>
          </p:nvCxnSpPr>
          <p:spPr bwMode="gray">
            <a:xfrm>
              <a:off x="415683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13" name="Straight Connector 112"/>
            <p:cNvCxnSpPr/>
            <p:nvPr userDrawn="1"/>
          </p:nvCxnSpPr>
          <p:spPr bwMode="gray">
            <a:xfrm>
              <a:off x="409791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14" name="Straight Connector 113"/>
            <p:cNvCxnSpPr/>
            <p:nvPr userDrawn="1"/>
          </p:nvCxnSpPr>
          <p:spPr bwMode="gray">
            <a:xfrm>
              <a:off x="403899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15" name="Straight Connector 114"/>
            <p:cNvCxnSpPr/>
            <p:nvPr userDrawn="1"/>
          </p:nvCxnSpPr>
          <p:spPr bwMode="gray">
            <a:xfrm>
              <a:off x="398007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16" name="Straight Connector 115"/>
            <p:cNvCxnSpPr/>
            <p:nvPr userDrawn="1"/>
          </p:nvCxnSpPr>
          <p:spPr bwMode="gray">
            <a:xfrm>
              <a:off x="392115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17" name="Straight Connector 116"/>
            <p:cNvCxnSpPr/>
            <p:nvPr userDrawn="1"/>
          </p:nvCxnSpPr>
          <p:spPr bwMode="gray">
            <a:xfrm>
              <a:off x="621896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18" name="Straight Connector 117"/>
            <p:cNvCxnSpPr/>
            <p:nvPr userDrawn="1"/>
          </p:nvCxnSpPr>
          <p:spPr bwMode="gray">
            <a:xfrm>
              <a:off x="616004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19" name="Straight Connector 118"/>
            <p:cNvCxnSpPr/>
            <p:nvPr userDrawn="1"/>
          </p:nvCxnSpPr>
          <p:spPr bwMode="gray">
            <a:xfrm>
              <a:off x="610112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0" name="Straight Connector 119"/>
            <p:cNvCxnSpPr/>
            <p:nvPr userDrawn="1"/>
          </p:nvCxnSpPr>
          <p:spPr bwMode="gray">
            <a:xfrm>
              <a:off x="604220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1" name="Straight Connector 120"/>
            <p:cNvCxnSpPr/>
            <p:nvPr userDrawn="1"/>
          </p:nvCxnSpPr>
          <p:spPr bwMode="gray">
            <a:xfrm>
              <a:off x="598328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2" name="Straight Connector 121"/>
            <p:cNvCxnSpPr/>
            <p:nvPr userDrawn="1"/>
          </p:nvCxnSpPr>
          <p:spPr bwMode="gray">
            <a:xfrm>
              <a:off x="592437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3" name="Straight Connector 122"/>
            <p:cNvCxnSpPr/>
            <p:nvPr userDrawn="1"/>
          </p:nvCxnSpPr>
          <p:spPr bwMode="gray">
            <a:xfrm>
              <a:off x="586545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4" name="Straight Connector 123"/>
            <p:cNvCxnSpPr/>
            <p:nvPr userDrawn="1"/>
          </p:nvCxnSpPr>
          <p:spPr bwMode="gray">
            <a:xfrm>
              <a:off x="580653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5" name="Straight Connector 124"/>
            <p:cNvCxnSpPr/>
            <p:nvPr userDrawn="1"/>
          </p:nvCxnSpPr>
          <p:spPr bwMode="gray">
            <a:xfrm>
              <a:off x="574761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6" name="Straight Connector 125"/>
            <p:cNvCxnSpPr/>
            <p:nvPr userDrawn="1"/>
          </p:nvCxnSpPr>
          <p:spPr bwMode="gray">
            <a:xfrm>
              <a:off x="568869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7" name="Straight Connector 126"/>
            <p:cNvCxnSpPr/>
            <p:nvPr userDrawn="1"/>
          </p:nvCxnSpPr>
          <p:spPr bwMode="gray">
            <a:xfrm>
              <a:off x="562978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8" name="Straight Connector 127"/>
            <p:cNvCxnSpPr/>
            <p:nvPr userDrawn="1"/>
          </p:nvCxnSpPr>
          <p:spPr bwMode="gray">
            <a:xfrm>
              <a:off x="557086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29" name="Straight Connector 128"/>
            <p:cNvCxnSpPr/>
            <p:nvPr userDrawn="1"/>
          </p:nvCxnSpPr>
          <p:spPr bwMode="gray">
            <a:xfrm>
              <a:off x="551194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0" name="Straight Connector 129"/>
            <p:cNvCxnSpPr/>
            <p:nvPr userDrawn="1"/>
          </p:nvCxnSpPr>
          <p:spPr bwMode="gray">
            <a:xfrm>
              <a:off x="545302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1" name="Straight Connector 130"/>
            <p:cNvCxnSpPr/>
            <p:nvPr userDrawn="1"/>
          </p:nvCxnSpPr>
          <p:spPr bwMode="gray">
            <a:xfrm>
              <a:off x="539410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2" name="Straight Connector 131"/>
            <p:cNvCxnSpPr/>
            <p:nvPr userDrawn="1"/>
          </p:nvCxnSpPr>
          <p:spPr bwMode="gray">
            <a:xfrm>
              <a:off x="533519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3" name="Straight Connector 132"/>
            <p:cNvCxnSpPr/>
            <p:nvPr userDrawn="1"/>
          </p:nvCxnSpPr>
          <p:spPr bwMode="gray">
            <a:xfrm>
              <a:off x="527627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4" name="Straight Connector 133"/>
            <p:cNvCxnSpPr/>
            <p:nvPr userDrawn="1"/>
          </p:nvCxnSpPr>
          <p:spPr bwMode="gray">
            <a:xfrm>
              <a:off x="521735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5" name="Straight Connector 134"/>
            <p:cNvCxnSpPr/>
            <p:nvPr userDrawn="1"/>
          </p:nvCxnSpPr>
          <p:spPr bwMode="gray">
            <a:xfrm>
              <a:off x="515843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6" name="Straight Connector 135"/>
            <p:cNvCxnSpPr/>
            <p:nvPr userDrawn="1"/>
          </p:nvCxnSpPr>
          <p:spPr bwMode="gray">
            <a:xfrm>
              <a:off x="509951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7" name="Straight Connector 136"/>
            <p:cNvCxnSpPr/>
            <p:nvPr userDrawn="1"/>
          </p:nvCxnSpPr>
          <p:spPr bwMode="gray">
            <a:xfrm>
              <a:off x="733840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8" name="Straight Connector 137"/>
            <p:cNvCxnSpPr/>
            <p:nvPr userDrawn="1"/>
          </p:nvCxnSpPr>
          <p:spPr bwMode="gray">
            <a:xfrm>
              <a:off x="727948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39" name="Straight Connector 138"/>
            <p:cNvCxnSpPr/>
            <p:nvPr userDrawn="1"/>
          </p:nvCxnSpPr>
          <p:spPr bwMode="gray">
            <a:xfrm>
              <a:off x="72205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0" name="Straight Connector 139"/>
            <p:cNvCxnSpPr/>
            <p:nvPr userDrawn="1"/>
          </p:nvCxnSpPr>
          <p:spPr bwMode="gray">
            <a:xfrm>
              <a:off x="716164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1" name="Straight Connector 140"/>
            <p:cNvCxnSpPr/>
            <p:nvPr userDrawn="1"/>
          </p:nvCxnSpPr>
          <p:spPr bwMode="gray">
            <a:xfrm>
              <a:off x="710273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2" name="Straight Connector 141"/>
            <p:cNvCxnSpPr/>
            <p:nvPr userDrawn="1"/>
          </p:nvCxnSpPr>
          <p:spPr bwMode="gray">
            <a:xfrm>
              <a:off x="704381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3" name="Straight Connector 142"/>
            <p:cNvCxnSpPr/>
            <p:nvPr userDrawn="1"/>
          </p:nvCxnSpPr>
          <p:spPr bwMode="gray">
            <a:xfrm>
              <a:off x="698489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4" name="Straight Connector 143"/>
            <p:cNvCxnSpPr/>
            <p:nvPr userDrawn="1"/>
          </p:nvCxnSpPr>
          <p:spPr bwMode="gray">
            <a:xfrm>
              <a:off x="692597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5" name="Straight Connector 144"/>
            <p:cNvCxnSpPr/>
            <p:nvPr userDrawn="1"/>
          </p:nvCxnSpPr>
          <p:spPr bwMode="gray">
            <a:xfrm>
              <a:off x="686705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6" name="Straight Connector 145"/>
            <p:cNvCxnSpPr/>
            <p:nvPr userDrawn="1"/>
          </p:nvCxnSpPr>
          <p:spPr bwMode="gray">
            <a:xfrm>
              <a:off x="680814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7" name="Straight Connector 146"/>
            <p:cNvCxnSpPr/>
            <p:nvPr userDrawn="1"/>
          </p:nvCxnSpPr>
          <p:spPr bwMode="gray">
            <a:xfrm>
              <a:off x="674922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8" name="Straight Connector 147"/>
            <p:cNvCxnSpPr/>
            <p:nvPr userDrawn="1"/>
          </p:nvCxnSpPr>
          <p:spPr bwMode="gray">
            <a:xfrm>
              <a:off x="669030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49" name="Straight Connector 148"/>
            <p:cNvCxnSpPr/>
            <p:nvPr userDrawn="1"/>
          </p:nvCxnSpPr>
          <p:spPr bwMode="gray">
            <a:xfrm>
              <a:off x="663138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0" name="Straight Connector 149"/>
            <p:cNvCxnSpPr/>
            <p:nvPr userDrawn="1"/>
          </p:nvCxnSpPr>
          <p:spPr bwMode="gray">
            <a:xfrm>
              <a:off x="657246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1" name="Straight Connector 150"/>
            <p:cNvCxnSpPr/>
            <p:nvPr userDrawn="1"/>
          </p:nvCxnSpPr>
          <p:spPr bwMode="gray">
            <a:xfrm>
              <a:off x="6513551"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2" name="Straight Connector 151"/>
            <p:cNvCxnSpPr/>
            <p:nvPr userDrawn="1"/>
          </p:nvCxnSpPr>
          <p:spPr bwMode="gray">
            <a:xfrm>
              <a:off x="6454633"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3" name="Straight Connector 152"/>
            <p:cNvCxnSpPr/>
            <p:nvPr userDrawn="1"/>
          </p:nvCxnSpPr>
          <p:spPr bwMode="gray">
            <a:xfrm>
              <a:off x="6395715"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4" name="Straight Connector 153"/>
            <p:cNvCxnSpPr/>
            <p:nvPr userDrawn="1"/>
          </p:nvCxnSpPr>
          <p:spPr bwMode="gray">
            <a:xfrm>
              <a:off x="633679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5" name="Straight Connector 154"/>
            <p:cNvCxnSpPr/>
            <p:nvPr userDrawn="1"/>
          </p:nvCxnSpPr>
          <p:spPr bwMode="gray">
            <a:xfrm>
              <a:off x="6277879"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cxnSp>
          <p:nvCxnSpPr>
            <p:cNvPr id="156" name="Straight Connector 155"/>
            <p:cNvCxnSpPr/>
            <p:nvPr userDrawn="1"/>
          </p:nvCxnSpPr>
          <p:spPr bwMode="gray">
            <a:xfrm>
              <a:off x="330267" y="607219"/>
              <a:ext cx="192486" cy="157162"/>
            </a:xfrm>
            <a:prstGeom prst="line">
              <a:avLst/>
            </a:prstGeom>
            <a:ln w="12700">
              <a:solidFill>
                <a:schemeClr val="accent4"/>
              </a:solidFill>
              <a:miter lim="800000"/>
              <a:headEnd type="none"/>
              <a:tailEnd type="none"/>
            </a:ln>
          </p:spPr>
          <p:style>
            <a:lnRef idx="1">
              <a:schemeClr val="accent1"/>
            </a:lnRef>
            <a:fillRef idx="0">
              <a:schemeClr val="accent1"/>
            </a:fillRef>
            <a:effectRef idx="0">
              <a:schemeClr val="accent1"/>
            </a:effectRef>
            <a:fontRef idx="minor">
              <a:schemeClr val="tx1"/>
            </a:fontRef>
          </p:style>
        </p:cxnSp>
      </p:grpSp>
      <p:grpSp>
        <p:nvGrpSpPr>
          <p:cNvPr id="14" name="Group 13">
            <a:extLst>
              <a:ext uri="{FF2B5EF4-FFF2-40B4-BE49-F238E27FC236}">
                <a16:creationId xmlns:a16="http://schemas.microsoft.com/office/drawing/2014/main" id="{D05CCD37-B83D-42FC-B4DD-FFA654F32B0D}"/>
              </a:ext>
            </a:extLst>
          </p:cNvPr>
          <p:cNvGrpSpPr/>
          <p:nvPr/>
        </p:nvGrpSpPr>
        <p:grpSpPr>
          <a:xfrm>
            <a:off x="457200" y="2440538"/>
            <a:ext cx="2816225" cy="1019860"/>
            <a:chOff x="457200" y="2440538"/>
            <a:chExt cx="2816225" cy="1019860"/>
          </a:xfrm>
        </p:grpSpPr>
        <p:sp>
          <p:nvSpPr>
            <p:cNvPr id="9" name="Text Placeholder 56">
              <a:extLst>
                <a:ext uri="{FF2B5EF4-FFF2-40B4-BE49-F238E27FC236}">
                  <a16:creationId xmlns:a16="http://schemas.microsoft.com/office/drawing/2014/main" id="{D3729086-526E-8342-A7F6-65434EFF1309}"/>
                </a:ext>
              </a:extLst>
            </p:cNvPr>
            <p:cNvSpPr txBox="1">
              <a:spLocks/>
            </p:cNvSpPr>
            <p:nvPr/>
          </p:nvSpPr>
          <p:spPr>
            <a:xfrm>
              <a:off x="748144" y="2442151"/>
              <a:ext cx="2341131" cy="138499"/>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900" cap="all" dirty="0"/>
                <a:t>On-demand webinar</a:t>
              </a:r>
            </a:p>
          </p:txBody>
        </p:sp>
        <p:sp>
          <p:nvSpPr>
            <p:cNvPr id="10" name="Text Placeholder 60">
              <a:extLst>
                <a:ext uri="{FF2B5EF4-FFF2-40B4-BE49-F238E27FC236}">
                  <a16:creationId xmlns:a16="http://schemas.microsoft.com/office/drawing/2014/main" id="{3FE1A34E-AFDE-CB46-96CD-0569EE9825CE}"/>
                </a:ext>
              </a:extLst>
            </p:cNvPr>
            <p:cNvSpPr txBox="1">
              <a:spLocks/>
            </p:cNvSpPr>
            <p:nvPr/>
          </p:nvSpPr>
          <p:spPr>
            <a:xfrm>
              <a:off x="748143" y="2575620"/>
              <a:ext cx="2341132" cy="138499"/>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900" dirty="0"/>
                <a:t>Locking in crisis-driven innovation</a:t>
              </a:r>
            </a:p>
          </p:txBody>
        </p:sp>
        <p:sp>
          <p:nvSpPr>
            <p:cNvPr id="11" name="Parallelogram 10"/>
            <p:cNvSpPr/>
            <p:nvPr/>
          </p:nvSpPr>
          <p:spPr bwMode="gray">
            <a:xfrm flipH="1">
              <a:off x="457200" y="2440538"/>
              <a:ext cx="176214" cy="138113"/>
            </a:xfrm>
            <a:prstGeom prst="parallelogram">
              <a:avLst>
                <a:gd name="adj" fmla="val 65863"/>
              </a:avLst>
            </a:prstGeom>
            <a:solidFill>
              <a:schemeClr val="accent6"/>
            </a:solidFill>
            <a:ln w="19050">
              <a:noFill/>
              <a:miter lim="800000"/>
            </a:ln>
          </p:spPr>
          <p:style>
            <a:lnRef idx="2">
              <a:schemeClr val="accent1">
                <a:shade val="50000"/>
              </a:schemeClr>
            </a:lnRef>
            <a:fillRef idx="1">
              <a:schemeClr val="accent1"/>
            </a:fillRef>
            <a:effectRef idx="0">
              <a:schemeClr val="accent1"/>
            </a:effectRef>
            <a:fontRef idx="minor">
              <a:schemeClr val="lt1"/>
            </a:fontRef>
          </p:style>
          <p:txBody>
            <a:bodyPr rot="0" spcFirstLastPara="0" vert="horz" wrap="square" lIns="91440" tIns="45720" rIns="91440" bIns="45720" numCol="1" spcCol="0" rtlCol="0" fromWordArt="0" anchor="t" anchorCtr="0" forceAA="0" compatLnSpc="1">
              <a:prstTxWarp prst="textNoShape">
                <a:avLst/>
              </a:prstTxWarp>
              <a:noAutofit/>
            </a:bodyPr>
            <a:lstStyle/>
            <a:p>
              <a:pPr algn="ctr">
                <a:spcBef>
                  <a:spcPts val="500"/>
                </a:spcBef>
              </a:pPr>
              <a:endParaRPr lang="en-US" sz="1000" dirty="0">
                <a:solidFill>
                  <a:schemeClr val="bg1"/>
                </a:solidFill>
              </a:endParaRPr>
            </a:p>
          </p:txBody>
        </p:sp>
        <p:sp>
          <p:nvSpPr>
            <p:cNvPr id="12" name="Text Placeholder 60">
              <a:extLst>
                <a:ext uri="{FF2B5EF4-FFF2-40B4-BE49-F238E27FC236}">
                  <a16:creationId xmlns:a16="http://schemas.microsoft.com/office/drawing/2014/main" id="{3FE1A34E-AFDE-CB46-96CD-0569EE9825CE}"/>
                </a:ext>
              </a:extLst>
            </p:cNvPr>
            <p:cNvSpPr txBox="1">
              <a:spLocks/>
            </p:cNvSpPr>
            <p:nvPr/>
          </p:nvSpPr>
          <p:spPr>
            <a:xfrm>
              <a:off x="749681" y="2844845"/>
              <a:ext cx="2523744" cy="615553"/>
            </a:xfrm>
            <a:prstGeom prst="rect">
              <a:avLst/>
            </a:prstGeom>
          </p:spPr>
          <p:txBody>
            <a:bodyPr wrap="square" lIns="0" tIns="0" rIns="0" bIns="0">
              <a:spAutoFit/>
            </a:bodyPr>
            <a:lstStyle>
              <a:lvl1pPr marL="112713"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1pPr>
              <a:lvl2pPr marL="230188" indent="-117475"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2pPr>
              <a:lvl3pPr marL="342900" indent="-112713"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3pPr>
              <a:lvl4pPr marL="458788" indent="-115888" algn="l" defTabSz="1018879" rtl="0" eaLnBrk="1" latinLnBrk="0" hangingPunct="1">
                <a:lnSpc>
                  <a:spcPct val="100000"/>
                </a:lnSpc>
                <a:spcBef>
                  <a:spcPts val="600"/>
                </a:spcBef>
                <a:buClr>
                  <a:schemeClr val="tx1"/>
                </a:buClr>
                <a:buFont typeface="Arial" pitchFamily="34" charset="0"/>
                <a:buChar char="–"/>
                <a:defRPr sz="1200" kern="1200">
                  <a:solidFill>
                    <a:schemeClr val="tx1"/>
                  </a:solidFill>
                  <a:latin typeface="+mn-lt"/>
                  <a:ea typeface="+mn-ea"/>
                  <a:cs typeface="+mn-cs"/>
                </a:defRPr>
              </a:lvl4pPr>
              <a:lvl5pPr marL="571500" indent="-112713" algn="l" defTabSz="1018879" rtl="0" eaLnBrk="1" latinLnBrk="0" hangingPunct="1">
                <a:lnSpc>
                  <a:spcPct val="100000"/>
                </a:lnSpc>
                <a:spcBef>
                  <a:spcPts val="600"/>
                </a:spcBef>
                <a:buClr>
                  <a:schemeClr val="tx1"/>
                </a:buClr>
                <a:buFont typeface="Arial" pitchFamily="34" charset="0"/>
                <a:buChar char="•"/>
                <a:defRPr sz="1200" kern="1200" baseline="0">
                  <a:solidFill>
                    <a:schemeClr val="tx1"/>
                  </a:solidFill>
                  <a:latin typeface="+mn-lt"/>
                  <a:ea typeface="+mn-ea"/>
                  <a:cs typeface="+mn-cs"/>
                </a:defRPr>
              </a:lvl5pPr>
              <a:lvl6pPr marL="684213"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6pPr>
              <a:lvl7pPr marL="8001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7pPr>
              <a:lvl8pPr marL="9144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8pPr>
              <a:lvl9pPr marL="1028700" indent="-114300" algn="l" defTabSz="1018879" rtl="0" eaLnBrk="1" latinLnBrk="0" hangingPunct="1">
                <a:spcBef>
                  <a:spcPts val="600"/>
                </a:spcBef>
                <a:buClr>
                  <a:schemeClr val="tx1"/>
                </a:buClr>
                <a:buFont typeface="Arial" pitchFamily="34" charset="0"/>
                <a:buChar char="•"/>
                <a:defRPr sz="1200" kern="1200" baseline="0">
                  <a:solidFill>
                    <a:schemeClr val="tx1"/>
                  </a:solidFill>
                  <a:latin typeface="+mn-lt"/>
                  <a:ea typeface="+mn-ea"/>
                  <a:cs typeface="+mn-cs"/>
                </a:defRPr>
              </a:lvl9pPr>
            </a:lstStyle>
            <a:p>
              <a:pPr marL="0" indent="0">
                <a:buNone/>
              </a:pPr>
              <a:r>
                <a:rPr lang="en-US" sz="800" dirty="0">
                  <a:hlinkClick r:id="rId4"/>
                </a:rPr>
                <a:t>https://www.advisory.com/research/workforce-best-practice-collaborative/events/webconferences/2020/strategies-for-coping-with-the-covid-19-challenge/locking-in-crisis-driven-care-innovation-1/ondemand</a:t>
              </a:r>
              <a:endParaRPr lang="en-US" sz="800" dirty="0">
                <a:solidFill>
                  <a:schemeClr val="accent6"/>
                </a:solidFill>
              </a:endParaRPr>
            </a:p>
          </p:txBody>
        </p:sp>
      </p:grpSp>
    </p:spTree>
    <p:extLst>
      <p:ext uri="{BB962C8B-B14F-4D97-AF65-F5344CB8AC3E}">
        <p14:creationId xmlns:p14="http://schemas.microsoft.com/office/powerpoint/2010/main" val="1911120043"/>
      </p:ext>
    </p:extLst>
  </p:cSld>
  <p:clrMapOvr>
    <a:masterClrMapping/>
  </p:clrMapOvr>
</p:sld>
</file>

<file path=ppt/theme/theme1.xml><?xml version="1.0" encoding="utf-8"?>
<a:theme xmlns:a="http://schemas.openxmlformats.org/drawingml/2006/main" name="ab2 portrait standard">
  <a:themeElements>
    <a:clrScheme name="Advisory Board 2019 Theme">
      <a:dk1>
        <a:srgbClr val="323E48"/>
      </a:dk1>
      <a:lt1>
        <a:srgbClr val="FFFFFF"/>
      </a:lt1>
      <a:dk2>
        <a:srgbClr val="FFFFFF"/>
      </a:dk2>
      <a:lt2>
        <a:srgbClr val="E4E5E5"/>
      </a:lt2>
      <a:accent1>
        <a:srgbClr val="CCCCCC"/>
      </a:accent1>
      <a:accent2>
        <a:srgbClr val="9E9E9E"/>
      </a:accent2>
      <a:accent3>
        <a:srgbClr val="757576"/>
      </a:accent3>
      <a:accent4>
        <a:srgbClr val="323E48"/>
      </a:accent4>
      <a:accent5>
        <a:srgbClr val="151D25"/>
      </a:accent5>
      <a:accent6>
        <a:srgbClr val="CE0E2D"/>
      </a:accent6>
      <a:hlink>
        <a:srgbClr val="CE0E2D"/>
      </a:hlink>
      <a:folHlink>
        <a:srgbClr val="9E9E9E"/>
      </a:folHlink>
    </a:clrScheme>
    <a:fontScheme name="Arial">
      <a:maj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panose="020B0604020202020204"/>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gray">
        <a:solidFill>
          <a:schemeClr val="accent1"/>
        </a:solidFill>
        <a:ln w="19050">
          <a:solidFill>
            <a:schemeClr val="accent1"/>
          </a:solidFill>
          <a:miter lim="800000"/>
        </a:ln>
      </a:spPr>
      <a:bodyPr rot="0" spcFirstLastPara="0" vert="horz" wrap="square" lIns="91440" tIns="45720" rIns="91440" bIns="45720" numCol="1" spcCol="0" rtlCol="0" fromWordArt="0" anchor="t" anchorCtr="0" forceAA="0" compatLnSpc="1">
        <a:prstTxWarp prst="textNoShape">
          <a:avLst/>
        </a:prstTxWarp>
        <a:noAutofit/>
      </a:bodyPr>
      <a:lstStyle>
        <a:defPPr algn="ctr">
          <a:spcBef>
            <a:spcPts val="500"/>
          </a:spcBef>
          <a:defRPr sz="1000" dirty="0" err="1" smtClean="0">
            <a:solidFill>
              <a:schemeClr val="bg1"/>
            </a:solidFill>
          </a:defRPr>
        </a:defPPr>
      </a:lstStyle>
      <a:style>
        <a:lnRef idx="2">
          <a:schemeClr val="accent1">
            <a:shade val="50000"/>
          </a:schemeClr>
        </a:lnRef>
        <a:fillRef idx="1">
          <a:schemeClr val="accent1"/>
        </a:fillRef>
        <a:effectRef idx="0">
          <a:schemeClr val="accent1"/>
        </a:effectRef>
        <a:fontRef idx="minor">
          <a:schemeClr val="lt1"/>
        </a:fontRef>
      </a:style>
    </a:spDef>
    <a:lnDef>
      <a:spPr bwMode="gray">
        <a:ln w="12700">
          <a:solidFill>
            <a:schemeClr val="accent2"/>
          </a:solidFill>
          <a:miter lim="800000"/>
          <a:headEnd type="none"/>
          <a:tailEnd type="none"/>
        </a:ln>
      </a:spPr>
      <a:bodyPr/>
      <a:lstStyle/>
      <a:style>
        <a:lnRef idx="1">
          <a:schemeClr val="accent1"/>
        </a:lnRef>
        <a:fillRef idx="0">
          <a:schemeClr val="accent1"/>
        </a:fillRef>
        <a:effectRef idx="0">
          <a:schemeClr val="accent1"/>
        </a:effectRef>
        <a:fontRef idx="minor">
          <a:schemeClr val="tx1"/>
        </a:fontRef>
      </a:style>
    </a:lnDef>
    <a:txDef>
      <a:spPr bwMode="gray">
        <a:noFill/>
      </a:spPr>
      <a:bodyPr wrap="square" lIns="0" tIns="0" rIns="0" bIns="0" rtlCol="0">
        <a:spAutoFit/>
      </a:bodyPr>
      <a:lstStyle>
        <a:defPPr>
          <a:spcBef>
            <a:spcPts val="500"/>
          </a:spcBef>
          <a:buClr>
            <a:schemeClr val="accent6"/>
          </a:buClr>
          <a:defRPr sz="1000" smtClean="0"/>
        </a:defPPr>
      </a:lstStyle>
    </a:txDef>
  </a:objectDefaults>
  <a:extraClrSchemeLst/>
  <a:custClrLst>
    <a:custClr name="Orange">
      <a:srgbClr val="F04F25"/>
    </a:custClr>
    <a:custClr name="Green">
      <a:srgbClr val="77BC43"/>
    </a:custClr>
    <a:custClr name="Light Blue">
      <a:srgbClr val="0AA6E0"/>
    </a:custClr>
    <a:custClr name="Purple">
      <a:srgbClr val="782D8E"/>
    </a:custClr>
    <a:custClr name="Teal">
      <a:srgbClr val="00AFA9"/>
    </a:custClr>
    <a:custClr name="Dark Blue">
      <a:srgbClr val="164989"/>
    </a:custClr>
    <a:custClr name="Yellow">
      <a:srgbClr val="F1B020"/>
    </a:custClr>
    <a:custClr name="Error Red">
      <a:srgbClr val="FF0101"/>
    </a:custClr>
    <a:custClr name="Unused">
      <a:srgbClr val="FFFFFF"/>
    </a:custClr>
    <a:custClr name="Unused">
      <a:srgbClr val="FFFFFF"/>
    </a:custClr>
    <a:custClr name="Orange Tint">
      <a:srgbClr val="F6936A"/>
    </a:custClr>
    <a:custClr name="Green Tint">
      <a:srgbClr val="ABD589"/>
    </a:custClr>
    <a:custClr name="Light Blue Tint">
      <a:srgbClr val="88C2EA"/>
    </a:custClr>
    <a:custClr name="Purple Tint">
      <a:srgbClr val="AB88BE"/>
    </a:custClr>
    <a:custClr name="Teal Tint">
      <a:srgbClr val="88C9C6"/>
    </a:custClr>
    <a:custClr name="Dark Blue Tint">
      <a:srgbClr val="7989BB"/>
    </a:custClr>
    <a:custClr name="Yellow Tint">
      <a:srgbClr val="F9CC7D"/>
    </a:custClr>
    <a:custClr name="Unused">
      <a:srgbClr val="FFFFFF"/>
    </a:custClr>
    <a:custClr name="Unused">
      <a:srgbClr val="FFFFFF"/>
    </a:custClr>
    <a:custClr name="Unused">
      <a:srgbClr val="FFFFFF"/>
    </a:custClr>
    <a:custClr name="Orange Shade">
      <a:srgbClr val="C54227"/>
    </a:custClr>
    <a:custClr name="Green Shade">
      <a:srgbClr val="539241"/>
    </a:custClr>
    <a:custClr name="Light Blue Shade">
      <a:srgbClr val="0083B0"/>
    </a:custClr>
    <a:custClr name="Purple Shade">
      <a:srgbClr val="5A266D"/>
    </a:custClr>
    <a:custClr name="Teal Shade">
      <a:srgbClr val="008986"/>
    </a:custClr>
    <a:custClr name="Dark Blue Shade">
      <a:srgbClr val="1F3D72"/>
    </a:custClr>
    <a:custClr name="Yellow Shade">
      <a:srgbClr val="D59E29"/>
    </a:custClr>
    <a:custClr name="Unused">
      <a:srgbClr val="FFFFFF"/>
    </a:custClr>
    <a:custClr name="Unused">
      <a:srgbClr val="FFFFFF"/>
    </a:custClr>
    <a:custClr name="Unused">
      <a:srgbClr val="FFFFFF"/>
    </a:custClr>
  </a:custClrLst>
  <a:extLst>
    <a:ext uri="{05A4C25C-085E-4340-85A3-A5531E510DB2}">
      <thm15:themeFamily xmlns:thm15="http://schemas.microsoft.com/office/thememl/2012/main" name="ab2 portrait branded 010120.potx" id="{50A6C4D7-82D6-4330-83D3-6932E0535D0F}" vid="{93F2147A-9AE3-4DAC-881F-0528B07D2793}"/>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ab2 portrait branded 022820</Template>
  <TotalTime>0</TotalTime>
  <Words>1664</Words>
  <Application>Microsoft Office PowerPoint</Application>
  <PresentationFormat>Custom</PresentationFormat>
  <Paragraphs>220</Paragraphs>
  <Slides>11</Slides>
  <Notes>4</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11</vt:i4>
      </vt:variant>
    </vt:vector>
  </HeadingPairs>
  <TitlesOfParts>
    <vt:vector size="15" baseType="lpstr">
      <vt:lpstr>Arial</vt:lpstr>
      <vt:lpstr>Segoe UI</vt:lpstr>
      <vt:lpstr>Wingdings</vt:lpstr>
      <vt:lpstr>ab2 portrait standard</vt:lpstr>
      <vt:lpstr>Locking in crisis-driven innovation:        A guide to inventorying our Covid-19 improvements</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Related resources</vt:lpstr>
      <vt:lpstr>Health Care Advisory Board</vt:lpstr>
      <vt:lpstr>PowerPoint Presentation</vt:lpstr>
    </vt:vector>
  </TitlesOfParts>
  <Manager/>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
  <cp:lastModifiedBy/>
  <cp:revision>1</cp:revision>
  <dcterms:created xsi:type="dcterms:W3CDTF">2020-03-13T18:52:02Z</dcterms:created>
  <dcterms:modified xsi:type="dcterms:W3CDTF">2020-06-10T21:42:21Z</dcterms:modified>
</cp:coreProperties>
</file>