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0"/>
  </p:notesMasterIdLst>
  <p:sldIdLst>
    <p:sldId id="1280" r:id="rId6"/>
    <p:sldId id="1230" r:id="rId7"/>
    <p:sldId id="1231" r:id="rId8"/>
    <p:sldId id="1289" r:id="rId9"/>
    <p:sldId id="1293" r:id="rId10"/>
    <p:sldId id="1249" r:id="rId11"/>
    <p:sldId id="1250" r:id="rId12"/>
    <p:sldId id="1285" r:id="rId13"/>
    <p:sldId id="1222" r:id="rId14"/>
    <p:sldId id="271" r:id="rId15"/>
    <p:sldId id="1261" r:id="rId16"/>
    <p:sldId id="1286" r:id="rId17"/>
    <p:sldId id="274" r:id="rId18"/>
    <p:sldId id="1207" r:id="rId19"/>
    <p:sldId id="1246" r:id="rId20"/>
    <p:sldId id="1265" r:id="rId21"/>
    <p:sldId id="1224" r:id="rId22"/>
    <p:sldId id="1235" r:id="rId23"/>
    <p:sldId id="1291" r:id="rId24"/>
    <p:sldId id="1292" r:id="rId25"/>
    <p:sldId id="1193" r:id="rId26"/>
    <p:sldId id="286" r:id="rId27"/>
    <p:sldId id="261" r:id="rId28"/>
    <p:sldId id="262"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7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rhold, Ty" initials="AT" lastIdx="11" clrIdx="0">
    <p:extLst>
      <p:ext uri="{19B8F6BF-5375-455C-9EA6-DF929625EA0E}">
        <p15:presenceInfo xmlns:p15="http://schemas.microsoft.com/office/powerpoint/2012/main" userId="S::AderholM@advisory.com::1b73b6ea-c794-4b07-8115-e23de9ab530c" providerId="AD"/>
      </p:ext>
    </p:extLst>
  </p:cmAuthor>
  <p:cmAuthor id="2" name="Afshani, Sharareh" initials="AS" lastIdx="1" clrIdx="1">
    <p:extLst>
      <p:ext uri="{19B8F6BF-5375-455C-9EA6-DF929625EA0E}">
        <p15:presenceInfo xmlns:p15="http://schemas.microsoft.com/office/powerpoint/2012/main" userId="S::AfshaniS@advisory.com::425fd36d-6d3f-415a-abf2-2c45e1d835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620" autoAdjust="0"/>
  </p:normalViewPr>
  <p:slideViewPr>
    <p:cSldViewPr snapToGrid="0">
      <p:cViewPr varScale="1">
        <p:scale>
          <a:sx n="80" d="100"/>
          <a:sy n="80" d="100"/>
        </p:scale>
        <p:origin x="112" y="44"/>
      </p:cViewPr>
      <p:guideLst>
        <p:guide orient="horz" pos="2184"/>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3914862204723"/>
          <c:y val="0"/>
          <c:w val="0.88292998258596422"/>
          <c:h val="0.82677587226380944"/>
        </c:manualLayout>
      </c:layout>
      <c:barChart>
        <c:barDir val="bar"/>
        <c:grouping val="clustered"/>
        <c:varyColors val="0"/>
        <c:ser>
          <c:idx val="0"/>
          <c:order val="0"/>
          <c:tx>
            <c:strRef>
              <c:f>Sheet1!$B$1</c:f>
              <c:strCache>
                <c:ptCount val="1"/>
                <c:pt idx="0">
                  <c:v>Series 1</c:v>
                </c:pt>
              </c:strCache>
            </c:strRef>
          </c:tx>
          <c:spPr>
            <a:solidFill>
              <a:srgbClr val="D6D9DA"/>
            </a:solidFill>
            <a:ln w="19050">
              <a:solidFill>
                <a:schemeClr val="bg1"/>
              </a:solidFill>
              <a:miter lim="800000"/>
            </a:ln>
            <a:effectLst/>
          </c:spPr>
          <c:invertIfNegative val="0"/>
          <c:dPt>
            <c:idx val="0"/>
            <c:invertIfNegative val="0"/>
            <c:bubble3D val="0"/>
            <c:spPr>
              <a:solidFill>
                <a:srgbClr val="7C99AE"/>
              </a:solidFill>
              <a:ln w="19050">
                <a:solidFill>
                  <a:srgbClr val="7C99AE"/>
                </a:solidFill>
                <a:miter lim="800000"/>
              </a:ln>
              <a:effectLst/>
            </c:spPr>
            <c:extLst>
              <c:ext xmlns:c16="http://schemas.microsoft.com/office/drawing/2014/chart" uri="{C3380CC4-5D6E-409C-BE32-E72D297353CC}">
                <c16:uniqueId val="{00000001-990B-4094-9888-1C524F2110F1}"/>
              </c:ext>
            </c:extLst>
          </c:dPt>
          <c:dPt>
            <c:idx val="1"/>
            <c:invertIfNegative val="0"/>
            <c:bubble3D val="0"/>
            <c:spPr>
              <a:solidFill>
                <a:srgbClr val="667E90"/>
              </a:solidFill>
              <a:ln w="19050">
                <a:solidFill>
                  <a:srgbClr val="667E90"/>
                </a:solidFill>
                <a:miter lim="800000"/>
              </a:ln>
              <a:effectLst/>
            </c:spPr>
            <c:extLst>
              <c:ext xmlns:c16="http://schemas.microsoft.com/office/drawing/2014/chart" uri="{C3380CC4-5D6E-409C-BE32-E72D297353CC}">
                <c16:uniqueId val="{00000001-0A8A-4D16-92DE-77F406800530}"/>
              </c:ext>
            </c:extLst>
          </c:dPt>
          <c:dPt>
            <c:idx val="2"/>
            <c:invertIfNegative val="0"/>
            <c:bubble3D val="0"/>
            <c:spPr>
              <a:solidFill>
                <a:srgbClr val="445460"/>
              </a:solidFill>
              <a:ln w="19050">
                <a:solidFill>
                  <a:srgbClr val="445460"/>
                </a:solidFill>
                <a:miter lim="800000"/>
              </a:ln>
              <a:effectLst/>
            </c:spPr>
            <c:extLst>
              <c:ext xmlns:c16="http://schemas.microsoft.com/office/drawing/2014/chart" uri="{C3380CC4-5D6E-409C-BE32-E72D297353CC}">
                <c16:uniqueId val="{00000003-0A8A-4D16-92DE-77F406800530}"/>
              </c:ext>
            </c:extLst>
          </c:dPt>
          <c:dPt>
            <c:idx val="3"/>
            <c:invertIfNegative val="0"/>
            <c:bubble3D val="0"/>
            <c:spPr>
              <a:solidFill>
                <a:srgbClr val="222A30"/>
              </a:solidFill>
              <a:ln w="19050">
                <a:solidFill>
                  <a:srgbClr val="222A30"/>
                </a:solidFill>
                <a:miter lim="800000"/>
              </a:ln>
              <a:effectLst/>
            </c:spPr>
            <c:extLst>
              <c:ext xmlns:c16="http://schemas.microsoft.com/office/drawing/2014/chart" uri="{C3380CC4-5D6E-409C-BE32-E72D297353CC}">
                <c16:uniqueId val="{00000005-0A8A-4D16-92DE-77F406800530}"/>
              </c:ext>
            </c:extLst>
          </c:dPt>
          <c:dLbls>
            <c:dLbl>
              <c:idx val="0"/>
              <c:layout>
                <c:manualLayout>
                  <c:x val="0"/>
                  <c:y val="-7.939322765803400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0B-4094-9888-1C524F2110F1}"/>
                </c:ext>
              </c:extLst>
            </c:dLbl>
            <c:dLbl>
              <c:idx val="1"/>
              <c:spPr>
                <a:noFill/>
                <a:ln>
                  <a:noFill/>
                </a:ln>
                <a:effectLst/>
              </c:spPr>
              <c:txPr>
                <a:bodyPr rot="0" spcFirstLastPara="1" vertOverflow="ellipsis" vert="horz" wrap="square" lIns="45720" tIns="0" rIns="45720" bIns="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A8A-4D16-92DE-77F406800530}"/>
                </c:ext>
              </c:extLst>
            </c:dLbl>
            <c:spPr>
              <a:noFill/>
              <a:ln>
                <a:noFill/>
              </a:ln>
              <a:effectLst/>
            </c:spPr>
            <c:txPr>
              <a:bodyPr rot="0" spcFirstLastPara="1" vertOverflow="ellipsis" vert="horz" wrap="square" lIns="45720" tIns="0" rIns="45720" bIns="0" anchor="ctr" anchorCtr="0">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$100,000-$200,000</c:v>
                </c:pt>
                <c:pt idx="1">
                  <c:v>$50,000-$99,999</c:v>
                </c:pt>
                <c:pt idx="2">
                  <c:v>$25,000-$49,999</c:v>
                </c:pt>
                <c:pt idx="3">
                  <c:v>Less than $25,000</c:v>
                </c:pt>
              </c:strCache>
            </c:strRef>
          </c:cat>
          <c:val>
            <c:numRef>
              <c:f>Sheet1!$B$2:$B$5</c:f>
              <c:numCache>
                <c:formatCode>0%</c:formatCode>
                <c:ptCount val="4"/>
                <c:pt idx="0">
                  <c:v>0.37</c:v>
                </c:pt>
                <c:pt idx="1">
                  <c:v>0.35799999999999998</c:v>
                </c:pt>
                <c:pt idx="2">
                  <c:v>0.32100000000000001</c:v>
                </c:pt>
                <c:pt idx="3">
                  <c:v>0.33100000000000002</c:v>
                </c:pt>
              </c:numCache>
            </c:numRef>
          </c:val>
          <c:extLst>
            <c:ext xmlns:c16="http://schemas.microsoft.com/office/drawing/2014/chart" uri="{C3380CC4-5D6E-409C-BE32-E72D297353CC}">
              <c16:uniqueId val="{00000008-0A8A-4D16-92DE-77F406800530}"/>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1"/>
        <c:axPos val="l"/>
        <c:numFmt formatCode="General" sourceLinked="1"/>
        <c:majorTickMark val="none"/>
        <c:minorTickMark val="none"/>
        <c:tickLblPos val="nextTo"/>
        <c:crossAx val="553889400"/>
        <c:crosses val="autoZero"/>
        <c:auto val="1"/>
        <c:lblAlgn val="ctr"/>
        <c:lblOffset val="100"/>
        <c:noMultiLvlLbl val="0"/>
      </c:catAx>
      <c:valAx>
        <c:axId val="553889400"/>
        <c:scaling>
          <c:orientation val="minMax"/>
        </c:scaling>
        <c:delete val="1"/>
        <c:axPos val="b"/>
        <c:numFmt formatCode="0%"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a:solidFill>
                  <a:schemeClr val="accent5"/>
                </a:solidFill>
                <a:latin typeface="+mn-lt"/>
              </a:rPr>
              <a:t>Percentage by race worried about paying their</a:t>
            </a:r>
            <a:r>
              <a:rPr lang="en-US" sz="1600" b="1" baseline="0">
                <a:solidFill>
                  <a:schemeClr val="accent5"/>
                </a:solidFill>
                <a:latin typeface="+mn-lt"/>
              </a:rPr>
              <a:t> </a:t>
            </a:r>
            <a:r>
              <a:rPr lang="en-US" sz="1600" b="1">
                <a:solidFill>
                  <a:schemeClr val="accent5"/>
                </a:solidFill>
                <a:latin typeface="+mn-lt"/>
              </a:rPr>
              <a:t>broadband or cell phone bill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Broadband bill</c:v>
                </c:pt>
              </c:strCache>
            </c:strRef>
          </c:tx>
          <c:spPr>
            <a:solidFill>
              <a:schemeClr val="tx1">
                <a:lumMod val="60000"/>
                <a:lumOff val="40000"/>
              </a:schemeClr>
            </a:solidFill>
            <a:ln>
              <a:solidFill>
                <a:schemeClr val="accent2">
                  <a:alpha val="94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Black</c:v>
                </c:pt>
                <c:pt idx="2">
                  <c:v>Latino</c:v>
                </c:pt>
              </c:strCache>
            </c:strRef>
          </c:cat>
          <c:val>
            <c:numRef>
              <c:f>Sheet1!$B$2:$B$4</c:f>
              <c:numCache>
                <c:formatCode>General</c:formatCode>
                <c:ptCount val="3"/>
                <c:pt idx="0">
                  <c:v>21</c:v>
                </c:pt>
                <c:pt idx="1">
                  <c:v>36</c:v>
                </c:pt>
                <c:pt idx="2">
                  <c:v>54</c:v>
                </c:pt>
              </c:numCache>
            </c:numRef>
          </c:val>
          <c:extLst>
            <c:ext xmlns:c16="http://schemas.microsoft.com/office/drawing/2014/chart" uri="{C3380CC4-5D6E-409C-BE32-E72D297353CC}">
              <c16:uniqueId val="{00000000-1F88-42D3-998B-C4FCD3C0AC87}"/>
            </c:ext>
          </c:extLst>
        </c:ser>
        <c:ser>
          <c:idx val="1"/>
          <c:order val="1"/>
          <c:tx>
            <c:strRef>
              <c:f>Sheet1!$C$1</c:f>
              <c:strCache>
                <c:ptCount val="1"/>
                <c:pt idx="0">
                  <c:v>Cell phone bill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Black</c:v>
                </c:pt>
                <c:pt idx="2">
                  <c:v>Latino</c:v>
                </c:pt>
              </c:strCache>
            </c:strRef>
          </c:cat>
          <c:val>
            <c:numRef>
              <c:f>Sheet1!$C$2:$C$4</c:f>
              <c:numCache>
                <c:formatCode>General</c:formatCode>
                <c:ptCount val="3"/>
                <c:pt idx="0">
                  <c:v>22</c:v>
                </c:pt>
                <c:pt idx="1">
                  <c:v>39</c:v>
                </c:pt>
                <c:pt idx="2">
                  <c:v>56</c:v>
                </c:pt>
              </c:numCache>
            </c:numRef>
          </c:val>
          <c:extLst>
            <c:ext xmlns:c16="http://schemas.microsoft.com/office/drawing/2014/chart" uri="{C3380CC4-5D6E-409C-BE32-E72D297353CC}">
              <c16:uniqueId val="{00000001-1F88-42D3-998B-C4FCD3C0AC87}"/>
            </c:ext>
          </c:extLst>
        </c:ser>
        <c:dLbls>
          <c:dLblPos val="outEnd"/>
          <c:showLegendKey val="0"/>
          <c:showVal val="1"/>
          <c:showCatName val="0"/>
          <c:showSerName val="0"/>
          <c:showPercent val="0"/>
          <c:showBubbleSize val="0"/>
        </c:dLbls>
        <c:gapWidth val="219"/>
        <c:overlap val="-27"/>
        <c:axId val="1023991632"/>
        <c:axId val="1023998192"/>
      </c:barChart>
      <c:catAx>
        <c:axId val="102399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1" u="none" strike="noStrike" kern="1200" baseline="0">
                <a:solidFill>
                  <a:schemeClr val="accent5"/>
                </a:solidFill>
                <a:latin typeface="+mn-lt"/>
                <a:ea typeface="+mn-ea"/>
                <a:cs typeface="+mn-cs"/>
              </a:defRPr>
            </a:pPr>
            <a:endParaRPr lang="en-US"/>
          </a:p>
        </c:txPr>
        <c:crossAx val="1023998192"/>
        <c:crosses val="autoZero"/>
        <c:auto val="1"/>
        <c:lblAlgn val="ctr"/>
        <c:lblOffset val="100"/>
        <c:noMultiLvlLbl val="0"/>
      </c:catAx>
      <c:valAx>
        <c:axId val="102399819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023991632"/>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accent5"/>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accent5"/>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D68B7A-F22D-493E-BA50-61B5FFEB3F4E}" type="datetimeFigureOut">
              <a:rPr lang="en-US" smtClean="0"/>
              <a:t>12/15/2022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359AF9-9266-4B7E-8AB8-612E3254DEF9}" type="slidenum">
              <a:rPr lang="en-US" smtClean="0"/>
              <a:t>‹#›</a:t>
            </a:fld>
            <a:endParaRPr lang="en-US"/>
          </a:p>
        </p:txBody>
      </p:sp>
    </p:spTree>
    <p:extLst>
      <p:ext uri="{BB962C8B-B14F-4D97-AF65-F5344CB8AC3E}">
        <p14:creationId xmlns:p14="http://schemas.microsoft.com/office/powerpoint/2010/main" val="387410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a:buChar char="•"/>
            </a:pPr>
            <a:r>
              <a:rPr lang="en-US" sz="1000" dirty="0">
                <a:latin typeface="Arial"/>
                <a:cs typeface="Arial"/>
              </a:rPr>
              <a:t>Hello everyone, welcome to today's webinar “Digital inequity 101” – Your guide to understanding digital disparities </a:t>
            </a:r>
          </a:p>
          <a:p>
            <a:pPr marL="174708" indent="-174708">
              <a:buFont typeface="Arial"/>
              <a:buChar char="•"/>
            </a:pPr>
            <a:endParaRPr lang="en-US" sz="1000" dirty="0">
              <a:latin typeface="Arial"/>
              <a:cs typeface="Arial"/>
            </a:endParaRP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1</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190202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000" b="1" dirty="0">
                <a:latin typeface="Arial"/>
                <a:cs typeface="Arial"/>
              </a:rPr>
              <a:t>Even when internet connectivity becomes more ubiquitous, issues of affordability prevent patients from fully utilizing those resources.</a:t>
            </a:r>
          </a:p>
          <a:p>
            <a:pPr marL="631908" lvl="1" indent="-174708">
              <a:buFont typeface="Arial" panose="020B0604020202020204" pitchFamily="34" charset="0"/>
              <a:buChar char="•"/>
            </a:pPr>
            <a:r>
              <a:rPr lang="en-US" sz="1000" dirty="0">
                <a:latin typeface="Arial"/>
                <a:cs typeface="Arial"/>
              </a:rPr>
              <a:t>There are plenty of smart folks trying to overcome the problem of broadband access. Elon Musk for example has proposed building a network of low-orbit satellites to provide broadband anywhere. </a:t>
            </a:r>
          </a:p>
          <a:p>
            <a:pPr marL="631908" lvl="1" indent="-174708">
              <a:buFont typeface="Arial" panose="020B0604020202020204" pitchFamily="34" charset="0"/>
              <a:buChar char="•"/>
            </a:pPr>
            <a:r>
              <a:rPr lang="en-US" sz="1000" dirty="0">
                <a:latin typeface="Arial"/>
                <a:cs typeface="Arial"/>
              </a:rPr>
              <a:t>The problem is that Musk’s </a:t>
            </a:r>
            <a:r>
              <a:rPr lang="en-US" sz="1000" dirty="0" err="1">
                <a:latin typeface="Arial"/>
                <a:cs typeface="Arial"/>
              </a:rPr>
              <a:t>Starlink</a:t>
            </a:r>
            <a:r>
              <a:rPr lang="en-US" sz="1000" dirty="0">
                <a:latin typeface="Arial"/>
                <a:cs typeface="Arial"/>
              </a:rPr>
              <a:t> setup will cost 99 dollars a month. And that’s just not an option for many people. </a:t>
            </a:r>
          </a:p>
          <a:p>
            <a:pPr marL="631908" lvl="1" indent="-174708">
              <a:buFont typeface="Arial" panose="020B0604020202020204" pitchFamily="34" charset="0"/>
              <a:buChar char="•"/>
            </a:pPr>
            <a:r>
              <a:rPr lang="en-US" sz="1000" dirty="0">
                <a:latin typeface="Arial"/>
                <a:cs typeface="Arial"/>
              </a:rPr>
              <a:t>There are programs that offer subsidized access to relatively inexpensive data and minutes to qualifying families. The federal Lifeline program does this. But there are limits on what these programs can do, and they put patients in a position to make potentially difficult tradeoffs about how to allocate their resources. </a:t>
            </a:r>
            <a:endParaRPr lang="en-US" sz="1000" dirty="0">
              <a:cs typeface="Arial"/>
            </a:endParaRPr>
          </a:p>
          <a:p>
            <a:pPr marL="631908" lvl="1" indent="-174708">
              <a:buFont typeface="Arial" panose="020B0604020202020204" pitchFamily="34" charset="0"/>
              <a:buChar char="•"/>
            </a:pPr>
            <a:r>
              <a:rPr lang="en-US" sz="1000" dirty="0">
                <a:latin typeface="Arial"/>
                <a:cs typeface="Arial"/>
              </a:rPr>
              <a:t>We know from conversations with plan leaders that many patients simply don’t want to use their data or cell minutes for care management interactions – The Washington Post recently released a heartbreaking piece about a patient who couldn’t conduct a telephone visit with her psychologist because she had used her minutes planning her brother’s funeral after he died from Covid-19. </a:t>
            </a:r>
            <a:endParaRPr lang="en-US" sz="1000" dirty="0">
              <a:cs typeface="Arial"/>
            </a:endParaRPr>
          </a:p>
          <a:p>
            <a:pPr marL="174708" indent="-174708">
              <a:buFontTx/>
              <a:buChar char="-"/>
            </a:pPr>
            <a:r>
              <a:rPr lang="en-US" sz="1000" i="1" u="sng" dirty="0">
                <a:cs typeface="Arial"/>
              </a:rPr>
              <a:t>Transition: </a:t>
            </a:r>
            <a:r>
              <a:rPr lang="en-US" sz="1000" i="1" dirty="0">
                <a:cs typeface="Arial"/>
              </a:rPr>
              <a:t>So clearly there is concern and work to be done here.</a:t>
            </a:r>
          </a:p>
          <a:p>
            <a:pPr marL="174708" indent="-174708">
              <a:buFontTx/>
              <a:buChar char="-"/>
            </a:pPr>
            <a:endParaRPr lang="en-US" sz="1000" dirty="0">
              <a:cs typeface="Arial"/>
            </a:endParaRPr>
          </a:p>
        </p:txBody>
      </p:sp>
      <p:sp>
        <p:nvSpPr>
          <p:cNvPr id="4" name="Slide Number Placeholder 3"/>
          <p:cNvSpPr>
            <a:spLocks noGrp="1"/>
          </p:cNvSpPr>
          <p:nvPr>
            <p:ph type="sldNum" sz="quarter" idx="5"/>
          </p:nvPr>
        </p:nvSpPr>
        <p:spPr/>
        <p:txBody>
          <a:bodyPr/>
          <a:lstStyle/>
          <a:p>
            <a:pPr defTabSz="931774">
              <a:defRPr/>
            </a:pPr>
            <a:fld id="{7FF24B80-FBB1-4894-9C1C-0E4C2627BD38}" type="slidenum">
              <a:rPr lang="en-US">
                <a:solidFill>
                  <a:srgbClr val="323E48"/>
                </a:solidFill>
                <a:latin typeface="Arial" panose="020B0604020202020204" pitchFamily="34" charset="0"/>
              </a:rPr>
              <a:pPr defTabSz="931774">
                <a:defRPr/>
              </a:pPr>
              <a:t>10</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932448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1" dirty="0"/>
              <a:t>Health care organizations can not solve digital inequity on their own. Policymakers are another stakeholder who have the power and influence to reduce disparities in access and affordability.</a:t>
            </a:r>
          </a:p>
          <a:p>
            <a:pPr marL="628650" lvl="1" indent="-171450">
              <a:buFont typeface="Arial" panose="020B0604020202020204" pitchFamily="34" charset="0"/>
              <a:buChar char="•"/>
            </a:pPr>
            <a:r>
              <a:rPr lang="en-US" sz="1000" dirty="0"/>
              <a:t>Fortunately, policy makers are cognizant of this issue of affordability .</a:t>
            </a:r>
          </a:p>
          <a:p>
            <a:pPr marL="1085850" lvl="2" indent="-171450">
              <a:buFont typeface="Arial" panose="020B0604020202020204" pitchFamily="34" charset="0"/>
              <a:buChar char="•"/>
            </a:pPr>
            <a:r>
              <a:rPr lang="en-US" sz="1000" dirty="0"/>
              <a:t>If you look at the Biden Administration’s infrastructure proposal, it specifically calls out a goal of reducing the cost of broadband services to promote widespread adoption</a:t>
            </a:r>
          </a:p>
          <a:p>
            <a:pPr marL="1085850" lvl="2" indent="-171450">
              <a:buFont typeface="Arial" panose="020B0604020202020204" pitchFamily="34" charset="0"/>
              <a:buChar char="•"/>
            </a:pPr>
            <a:r>
              <a:rPr lang="en-US" sz="1000" dirty="0"/>
              <a:t>One tactic it highlights for doing so is increasing competition among internet service providers by encouraging municipal broadband efforts</a:t>
            </a:r>
          </a:p>
          <a:p>
            <a:pPr marL="631908" lvl="1" indent="-174708">
              <a:buFont typeface="Arial" panose="020B0604020202020204" pitchFamily="34" charset="0"/>
              <a:buChar char="•"/>
            </a:pPr>
            <a:r>
              <a:rPr lang="en-US" sz="1000" dirty="0"/>
              <a:t>This appears promising, and it helps again to reiterate a key fact: we know that health care organizations themselves cannot do everything to address access and affordability in this realm </a:t>
            </a:r>
          </a:p>
          <a:p>
            <a:pPr marL="1089108" lvl="2" indent="-174708">
              <a:buFont typeface="Arial" panose="020B0604020202020204" pitchFamily="34" charset="0"/>
              <a:buChar char="•"/>
            </a:pPr>
            <a:r>
              <a:rPr lang="en-US" sz="1000" dirty="0"/>
              <a:t>This is a much larger, systemic issue that requires an infrastructure-led approach. What is important is to stay aware of these developments in the policy and administrative arena, and to measure how digital inequities surface in your communities so that you can have a better sense of what to address in the future. </a:t>
            </a:r>
          </a:p>
          <a:p>
            <a:pPr marL="174708" lvl="0" indent="-174708">
              <a:buFont typeface="Arial" panose="020B0604020202020204" pitchFamily="34" charset="0"/>
              <a:buChar char="•"/>
            </a:pPr>
            <a:r>
              <a:rPr lang="en-US" sz="1000" i="1" u="sng" dirty="0"/>
              <a:t>Transition: </a:t>
            </a:r>
            <a:r>
              <a:rPr lang="en-US" sz="1000" i="1" dirty="0"/>
              <a:t>This doesn’t paint a full picture though.</a:t>
            </a:r>
          </a:p>
          <a:p>
            <a:endParaRPr lang="en-US" sz="1000" strike="sngStrike" dirty="0"/>
          </a:p>
          <a:p>
            <a:endParaRPr lang="en-US" sz="1000" dirty="0">
              <a:latin typeface="Calibri"/>
              <a:cs typeface="Calibri"/>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11</a:t>
            </a:fld>
            <a:endParaRPr lang="en-US"/>
          </a:p>
        </p:txBody>
      </p:sp>
    </p:spTree>
    <p:extLst>
      <p:ext uri="{BB962C8B-B14F-4D97-AF65-F5344CB8AC3E}">
        <p14:creationId xmlns:p14="http://schemas.microsoft.com/office/powerpoint/2010/main" val="327756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000" b="1" dirty="0">
                <a:latin typeface="Arial"/>
                <a:cs typeface="Arial"/>
              </a:rPr>
              <a:t>Adoption is the other half of digital inequity that must be addressed to reduce disparities.</a:t>
            </a:r>
          </a:p>
          <a:p>
            <a:pPr marL="631908" lvl="1" indent="-174708">
              <a:buFont typeface="Arial" panose="020B0604020202020204" pitchFamily="34" charset="0"/>
              <a:buChar char="•"/>
            </a:pPr>
            <a:r>
              <a:rPr lang="en-US" sz="1000" dirty="0">
                <a:latin typeface="Arial"/>
                <a:cs typeface="Arial"/>
              </a:rPr>
              <a:t>As we’ve seen, device access and connectivity are truly vital, foundational elements of digital inequity. But that is also only part of the problem. </a:t>
            </a:r>
          </a:p>
          <a:p>
            <a:pPr marL="631908" lvl="1" indent="-174708">
              <a:buFont typeface="Arial" panose="020B0604020202020204" pitchFamily="34" charset="0"/>
              <a:buChar char="•"/>
            </a:pPr>
            <a:r>
              <a:rPr lang="en-US" sz="1000" dirty="0">
                <a:latin typeface="Arial"/>
                <a:cs typeface="Arial"/>
              </a:rPr>
              <a:t>Digital literacy and the accessibility of services are the other critical components to this equation </a:t>
            </a:r>
          </a:p>
          <a:p>
            <a:pPr marL="631908" lvl="1" indent="-174708">
              <a:buFont typeface="Arial" panose="020B0604020202020204" pitchFamily="34" charset="0"/>
              <a:buChar char="•"/>
            </a:pPr>
            <a:r>
              <a:rPr lang="en-US" sz="1000" dirty="0">
                <a:latin typeface="Arial"/>
                <a:cs typeface="Arial"/>
              </a:rPr>
              <a:t>It’s important here to stress the distinction between access and accessibility – Providing a connection or a device is one thing (access), but ensuring a patient has the skills, the confidence, and the ability to use that technology is something else (accessibility).</a:t>
            </a:r>
          </a:p>
          <a:p>
            <a:pPr marL="174708" lvl="0" indent="-174708">
              <a:buFont typeface="Arial" panose="020B0604020202020204" pitchFamily="34" charset="0"/>
              <a:buChar char="•"/>
            </a:pPr>
            <a:r>
              <a:rPr lang="en-US" sz="1000" i="1" u="sng" dirty="0">
                <a:latin typeface="Arial"/>
                <a:cs typeface="Arial"/>
              </a:rPr>
              <a:t>Transition: </a:t>
            </a:r>
            <a:r>
              <a:rPr lang="en-US" sz="1000" i="1" dirty="0">
                <a:latin typeface="Arial"/>
                <a:cs typeface="Arial"/>
              </a:rPr>
              <a:t>Let’s look into this other half of the equation.</a:t>
            </a:r>
          </a:p>
          <a:p>
            <a:pPr marL="174708" indent="-174708">
              <a:buFont typeface="Arial"/>
              <a:buChar char="•"/>
              <a:defRPr/>
            </a:pPr>
            <a:endParaRPr lang="en-US" sz="1000" dirty="0">
              <a:latin typeface="Arial"/>
              <a:cs typeface="Arial"/>
            </a:endParaRPr>
          </a:p>
          <a:p>
            <a:pPr>
              <a:defRPr/>
            </a:pPr>
            <a:endParaRPr lang="en-US" sz="1000" dirty="0">
              <a:cs typeface="Arial"/>
            </a:endParaRPr>
          </a:p>
          <a:p>
            <a:pPr marL="174708" indent="-174708">
              <a:buChar char="-"/>
            </a:pPr>
            <a:endParaRPr lang="en-US" sz="1000" dirty="0">
              <a:cs typeface="Arial"/>
            </a:endParaRP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12</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1907965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lvl="0" indent="-174708">
              <a:buFont typeface="Arial" panose="020B0604020202020204" pitchFamily="34" charset="0"/>
              <a:buChar char="•"/>
            </a:pPr>
            <a:r>
              <a:rPr lang="en-US" sz="1000" b="1" dirty="0">
                <a:latin typeface="Arial"/>
                <a:cs typeface="Arial"/>
              </a:rPr>
              <a:t>Digital literacy is a clearly defined skill that many patients struggle to use and develop in digital health interactions.</a:t>
            </a:r>
          </a:p>
          <a:p>
            <a:pPr marL="631908" lvl="1" indent="-174708">
              <a:buFont typeface="Arial" panose="020B0604020202020204" pitchFamily="34" charset="0"/>
              <a:buChar char="•"/>
            </a:pPr>
            <a:r>
              <a:rPr lang="en-US" sz="1000" dirty="0">
                <a:latin typeface="Arial"/>
                <a:cs typeface="Arial"/>
              </a:rPr>
              <a:t>Much like the term digital inequity, digital literacy has various components to parse out. </a:t>
            </a:r>
            <a:endParaRPr lang="en-US" sz="1000" dirty="0"/>
          </a:p>
          <a:p>
            <a:pPr marL="631908" lvl="1" indent="-174708">
              <a:buFont typeface="Arial" panose="020B0604020202020204" pitchFamily="34" charset="0"/>
              <a:buChar char="•"/>
            </a:pPr>
            <a:r>
              <a:rPr lang="en-US" sz="1000" dirty="0">
                <a:latin typeface="Arial"/>
                <a:cs typeface="Arial"/>
              </a:rPr>
              <a:t>On the left, we’ve included the American Library Association’s definition, which highlights the need for cognitive and technical skills to use technology to find, evaluate, create and communicate information.</a:t>
            </a:r>
          </a:p>
          <a:p>
            <a:pPr marL="631908" lvl="1" indent="-174708">
              <a:buFont typeface="Arial" panose="020B0604020202020204" pitchFamily="34" charset="0"/>
              <a:buChar char="•"/>
            </a:pPr>
            <a:r>
              <a:rPr lang="en-US" sz="1000" dirty="0">
                <a:latin typeface="Arial"/>
                <a:cs typeface="Arial"/>
              </a:rPr>
              <a:t>Much like the other challenges we've mentioned so far, this matter of digital literacy is pervasive: A study from the Pew Research Center found that about one-third of adults who are predominantly offline feel like the internet is “too difficult to use.” </a:t>
            </a:r>
          </a:p>
          <a:p>
            <a:pPr marL="631908" lvl="1" indent="-174708">
              <a:buFont typeface="Arial" panose="020B0604020202020204" pitchFamily="34" charset="0"/>
              <a:buChar char="•"/>
            </a:pPr>
            <a:r>
              <a:rPr lang="en-US" sz="1000" dirty="0">
                <a:latin typeface="Arial"/>
                <a:cs typeface="Arial"/>
              </a:rPr>
              <a:t>Physicians understand this problem intuitively. A survey from the Covid-19 Healthcare Coalition found that 61 percent of physicians identify digital literacy as the second highest barrier to patients using telehealth, second only to access to technology, at 69 percent. </a:t>
            </a:r>
          </a:p>
          <a:p>
            <a:pPr marL="174708" lvl="0" indent="-174708">
              <a:buFont typeface="Arial" panose="020B0604020202020204" pitchFamily="34" charset="0"/>
              <a:buChar char="•"/>
            </a:pPr>
            <a:r>
              <a:rPr lang="en-US" sz="1000" i="1" u="sng" dirty="0">
                <a:latin typeface="Arial"/>
                <a:cs typeface="Arial"/>
              </a:rPr>
              <a:t>Transition: </a:t>
            </a:r>
            <a:r>
              <a:rPr lang="en-US" sz="1000" i="1" dirty="0">
                <a:latin typeface="Arial"/>
                <a:cs typeface="Arial"/>
              </a:rPr>
              <a:t>It’s important to note that there is a distinction between terms “digital literacy” and “digital health literacy”</a:t>
            </a:r>
          </a:p>
          <a:p>
            <a:pPr marL="174708" indent="-174708">
              <a:buFont typeface="Arial" panose="020B0604020202020204" pitchFamily="34" charset="0"/>
              <a:buChar char="•"/>
            </a:pPr>
            <a:endParaRPr lang="en-US" sz="1000" dirty="0">
              <a:cs typeface="Arial"/>
            </a:endParaRP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13</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1770327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000" b="1" dirty="0">
                <a:latin typeface="Arial"/>
                <a:cs typeface="Arial"/>
              </a:rPr>
              <a:t>Digital literacy and digital health literacy highlight similar problems, just in different scopes and settings</a:t>
            </a:r>
          </a:p>
          <a:p>
            <a:pPr marL="631908" lvl="1" indent="-174708">
              <a:buFont typeface="Arial" panose="020B0604020202020204" pitchFamily="34" charset="0"/>
              <a:buChar char="•"/>
            </a:pPr>
            <a:r>
              <a:rPr lang="en-US" sz="1000" dirty="0">
                <a:latin typeface="Arial"/>
                <a:cs typeface="Arial"/>
              </a:rPr>
              <a:t>As defined in the previous slide, digital literacy encompasses a lot of topics or functions applied broadly to most forms of technology. This includes skills like information searches, functional skills, and being able to communicate effectively</a:t>
            </a:r>
          </a:p>
          <a:p>
            <a:pPr marL="631908" lvl="1" indent="-174708">
              <a:buFont typeface="Arial" panose="020B0604020202020204" pitchFamily="34" charset="0"/>
              <a:buChar char="•"/>
            </a:pPr>
            <a:r>
              <a:rPr lang="en-US" sz="1000" dirty="0">
                <a:latin typeface="Arial"/>
                <a:cs typeface="Arial"/>
              </a:rPr>
              <a:t>These topics and functions can also apply more specifically to digital health, as it pertains to patients searching for symptom or disease information, scheduling visits, logging into a portal, managing their prescriptions online, or participating in telehealth appointments. </a:t>
            </a:r>
            <a:endParaRPr lang="en-US" sz="1000" dirty="0"/>
          </a:p>
          <a:p>
            <a:pPr marL="174708" indent="-174708">
              <a:buFont typeface="Arial" panose="020B0604020202020204" pitchFamily="34" charset="0"/>
              <a:buChar char="•"/>
            </a:pPr>
            <a:r>
              <a:rPr lang="en-US" sz="1000" u="sng" dirty="0">
                <a:latin typeface="Arial"/>
                <a:cs typeface="Arial"/>
              </a:rPr>
              <a:t> </a:t>
            </a:r>
            <a:r>
              <a:rPr lang="en-US" sz="1000" i="1" u="sng" dirty="0">
                <a:latin typeface="Arial"/>
                <a:cs typeface="Arial"/>
              </a:rPr>
              <a:t>Transition: </a:t>
            </a:r>
            <a:r>
              <a:rPr lang="en-US" sz="1000" i="1" dirty="0">
                <a:latin typeface="Arial"/>
                <a:cs typeface="Arial"/>
              </a:rPr>
              <a:t>Similar to how digital inequity has various influences, digital literacy also has contributing factors.</a:t>
            </a:r>
            <a:endParaRPr lang="en-US" sz="1000" dirty="0">
              <a:latin typeface="Arial"/>
              <a:cs typeface="Arial"/>
            </a:endParaRP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14</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3158209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1" dirty="0">
                <a:latin typeface="Arial"/>
                <a:cs typeface="Arial"/>
              </a:rPr>
              <a:t>A critical component of digital literacy includes language proficiency and flexibility</a:t>
            </a:r>
            <a:r>
              <a:rPr lang="en-US" sz="1000" dirty="0">
                <a:latin typeface="Arial"/>
                <a:cs typeface="Arial"/>
              </a:rPr>
              <a:t>.</a:t>
            </a:r>
          </a:p>
          <a:p>
            <a:pPr marL="631908" lvl="1" indent="-174708">
              <a:buFont typeface="Arial" panose="020B0604020202020204" pitchFamily="34" charset="0"/>
              <a:buChar char="•"/>
            </a:pPr>
            <a:r>
              <a:rPr lang="en-US" sz="1000" dirty="0">
                <a:latin typeface="Arial"/>
                <a:cs typeface="Arial"/>
              </a:rPr>
              <a:t>We had a record number of people in the U.S. who reported speaking a primary language other than English in 2018 </a:t>
            </a:r>
          </a:p>
          <a:p>
            <a:pPr marL="1089108" lvl="2" indent="-174708">
              <a:buFont typeface="Arial" panose="020B0604020202020204" pitchFamily="34" charset="0"/>
              <a:buChar char="•"/>
            </a:pPr>
            <a:r>
              <a:rPr lang="en-US" sz="1000" dirty="0">
                <a:latin typeface="Arial"/>
                <a:cs typeface="Arial"/>
              </a:rPr>
              <a:t>That’s about 20 percent of the total U.S. population. Of those individuals, nearly two out of every five report that they speak English “less than very well.”</a:t>
            </a:r>
          </a:p>
          <a:p>
            <a:pPr marL="631908" lvl="1" indent="-174708">
              <a:buFont typeface="Arial" panose="020B0604020202020204" pitchFamily="34" charset="0"/>
              <a:buChar char="•"/>
            </a:pPr>
            <a:r>
              <a:rPr lang="en-US" sz="1000" dirty="0">
                <a:latin typeface="Arial"/>
                <a:cs typeface="Arial"/>
              </a:rPr>
              <a:t>Looking specifically at digital literacy issues, half of native Spanish speakers say that digital literacy training would help “a lot" in making important decisions – and in terms of this survey "a lot" is the highest level of reported need. </a:t>
            </a:r>
          </a:p>
          <a:p>
            <a:pPr marL="174708" indent="-174708">
              <a:buFont typeface="Arial" panose="020B0604020202020204" pitchFamily="34" charset="0"/>
              <a:buChar char="•"/>
            </a:pPr>
            <a:r>
              <a:rPr lang="en-US" sz="1000" i="1" u="sng" dirty="0">
                <a:latin typeface="Arial"/>
                <a:cs typeface="Arial"/>
              </a:rPr>
              <a:t>Transition: </a:t>
            </a:r>
            <a:r>
              <a:rPr lang="en-US" sz="1000" i="1" dirty="0">
                <a:latin typeface="Arial"/>
                <a:cs typeface="Arial"/>
              </a:rPr>
              <a:t>How does this translate into problems for virtual care?</a:t>
            </a:r>
          </a:p>
          <a:p>
            <a:pPr marL="174708" indent="-174708">
              <a:buFont typeface="Arial" panose="020B0604020202020204" pitchFamily="34" charset="0"/>
              <a:buChar char="•"/>
            </a:pPr>
            <a:endParaRPr lang="en-US" sz="1000" dirty="0">
              <a:cs typeface="Arial"/>
            </a:endParaRP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15</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2601573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000" b="1" dirty="0">
                <a:latin typeface="Arial"/>
                <a:cs typeface="Arial"/>
              </a:rPr>
              <a:t>Flexibility for digital tools has in large part </a:t>
            </a:r>
            <a:r>
              <a:rPr lang="en-US" sz="1000" b="1" i="1" dirty="0">
                <a:latin typeface="Arial"/>
                <a:cs typeface="Arial"/>
              </a:rPr>
              <a:t>not </a:t>
            </a:r>
            <a:r>
              <a:rPr lang="en-US" sz="1000" b="1" dirty="0">
                <a:latin typeface="Arial"/>
                <a:cs typeface="Arial"/>
              </a:rPr>
              <a:t>been a facet of technology and care delivery. In fact, when we look at the digital limitations that Limited English Proficiency patients face, they’re considerable: </a:t>
            </a:r>
          </a:p>
          <a:p>
            <a:pPr marL="640594" lvl="1" indent="-174708">
              <a:buFont typeface="Arial" panose="020B0604020202020204" pitchFamily="34" charset="0"/>
              <a:buChar char="•"/>
            </a:pPr>
            <a:r>
              <a:rPr lang="en-US" sz="1000" dirty="0">
                <a:latin typeface="Arial"/>
                <a:cs typeface="Arial"/>
              </a:rPr>
              <a:t>Think about the challenges of navigating provider websites and patient portals in a non-native language</a:t>
            </a:r>
          </a:p>
          <a:p>
            <a:pPr marL="640594" lvl="1" indent="-174708">
              <a:buFont typeface="Arial" panose="020B0604020202020204" pitchFamily="34" charset="0"/>
              <a:buChar char="•"/>
            </a:pPr>
            <a:r>
              <a:rPr lang="en-US" sz="1000" dirty="0">
                <a:latin typeface="Arial"/>
                <a:cs typeface="Arial"/>
              </a:rPr>
              <a:t>There are issues of lower medication adherence because patients are unable to easily search for their medication, side effects, and dosage </a:t>
            </a:r>
          </a:p>
          <a:p>
            <a:pPr marL="640594" lvl="1" indent="-174708">
              <a:buFont typeface="Arial" panose="020B0604020202020204" pitchFamily="34" charset="0"/>
              <a:buChar char="•"/>
            </a:pPr>
            <a:r>
              <a:rPr lang="en-US" sz="1000" dirty="0">
                <a:latin typeface="Arial"/>
                <a:cs typeface="Arial"/>
              </a:rPr>
              <a:t>Patients also struggle during telephone and video visits – prior to Covid, interpreters were not top-of-mind for virtual visits. And even in the crux of the pandemic, this technology and integration was not easily scalable for many providers. </a:t>
            </a:r>
          </a:p>
          <a:p>
            <a:pPr marL="640594" lvl="1" indent="-174708">
              <a:buFont typeface="Arial" panose="020B0604020202020204" pitchFamily="34" charset="0"/>
              <a:buChar char="•"/>
            </a:pPr>
            <a:r>
              <a:rPr lang="en-US" sz="1000" dirty="0">
                <a:latin typeface="Arial"/>
                <a:cs typeface="Arial"/>
              </a:rPr>
              <a:t>Even things like texts and appointment reminders are a problem when patients are receiving them in a language that’s unfamiliar to them. This serves as yet another barrier to care. </a:t>
            </a:r>
          </a:p>
          <a:p>
            <a:pPr marL="640594" lvl="1" indent="-174708">
              <a:buFont typeface="Arial" panose="020B0604020202020204" pitchFamily="34" charset="0"/>
              <a:buChar char="•"/>
            </a:pPr>
            <a:r>
              <a:rPr lang="en-US" sz="1000" dirty="0">
                <a:latin typeface="Arial"/>
                <a:cs typeface="Arial"/>
              </a:rPr>
              <a:t>The reality is that language barriers are not new. A </a:t>
            </a:r>
            <a:r>
              <a:rPr lang="en-US" sz="1000" i="1" dirty="0">
                <a:latin typeface="Arial"/>
                <a:cs typeface="Arial"/>
              </a:rPr>
              <a:t>Verge </a:t>
            </a:r>
            <a:r>
              <a:rPr lang="en-US" sz="1000" dirty="0">
                <a:latin typeface="Arial"/>
                <a:cs typeface="Arial"/>
              </a:rPr>
              <a:t>article that is linked on this slide highlights the steep challenges non-English speakers face in health care, and a quote is pulled from a health technology equity researcher at Brigham and Women’s Hospital in Boston that highlights how virtual care tools were not built with limited-</a:t>
            </a:r>
            <a:r>
              <a:rPr lang="en-US" sz="1000" dirty="0" err="1">
                <a:latin typeface="Arial"/>
                <a:cs typeface="Arial"/>
              </a:rPr>
              <a:t>english</a:t>
            </a:r>
            <a:r>
              <a:rPr lang="en-US" sz="1000" dirty="0">
                <a:latin typeface="Arial"/>
                <a:cs typeface="Arial"/>
              </a:rPr>
              <a:t> speakers in mind, and so now that we've seen Covid push virtual to become more of a standard practice, we have begun to see all the people who aren’t able to access such platforms.</a:t>
            </a:r>
          </a:p>
          <a:p>
            <a:pPr marL="183394" lvl="0" indent="-174708">
              <a:buFont typeface="Arial" panose="020B0604020202020204" pitchFamily="34" charset="0"/>
              <a:buChar char="•"/>
            </a:pPr>
            <a:r>
              <a:rPr lang="en-US" sz="1000" i="1" u="sng" dirty="0">
                <a:latin typeface="Arial"/>
                <a:cs typeface="Arial"/>
              </a:rPr>
              <a:t>Transition: </a:t>
            </a:r>
            <a:r>
              <a:rPr lang="en-US" sz="1000" i="1" dirty="0">
                <a:latin typeface="Arial"/>
                <a:cs typeface="Arial"/>
              </a:rPr>
              <a:t>While there are definitely solutions to address this issues, some solutions are simply not viable.</a:t>
            </a:r>
          </a:p>
          <a:p>
            <a:pPr marL="174708" indent="-174708">
              <a:buFont typeface="Arial" panose="020B0604020202020204" pitchFamily="34" charset="0"/>
              <a:buChar char="•"/>
            </a:pPr>
            <a:endParaRPr lang="en-US" sz="1000" dirty="0">
              <a:cs typeface="Arial"/>
            </a:endParaRP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16</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3611603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000" b="1" dirty="0">
                <a:latin typeface="Arial"/>
                <a:cs typeface="Arial"/>
              </a:rPr>
              <a:t>It’s important to caution against quick or cheap workarounds because the problem of inaccurate translations can create major misunderstandings</a:t>
            </a:r>
          </a:p>
          <a:p>
            <a:pPr marL="631908" lvl="1" indent="-174708">
              <a:buFont typeface="Arial" panose="020B0604020202020204" pitchFamily="34" charset="0"/>
              <a:buChar char="•"/>
            </a:pPr>
            <a:r>
              <a:rPr lang="en-US" sz="1000" dirty="0">
                <a:latin typeface="Arial"/>
                <a:cs typeface="Arial"/>
              </a:rPr>
              <a:t>The example on this slide comes from the Virginia Department of Health - Their Covid-19 vaccine FAQ page translated a question about the vaccine in a way that, while perhaps correct for a dictionary-based translation, was ripe for potential misinterpretation</a:t>
            </a:r>
          </a:p>
          <a:p>
            <a:pPr marL="631908" lvl="1" indent="-174708">
              <a:buFont typeface="Arial"/>
              <a:buChar char="•"/>
            </a:pPr>
            <a:r>
              <a:rPr lang="en-US" sz="1000" dirty="0">
                <a:latin typeface="Arial"/>
                <a:cs typeface="Arial"/>
              </a:rPr>
              <a:t>Here they had meant to say that the vaccine was not required, as in legally not required, but they wound up saying that the vaccine was not necessary. </a:t>
            </a:r>
          </a:p>
          <a:p>
            <a:pPr marL="631908" lvl="1" indent="-174708">
              <a:buFont typeface="Arial" panose="020B0604020202020204" pitchFamily="34" charset="0"/>
              <a:buChar char="•"/>
            </a:pPr>
            <a:r>
              <a:rPr lang="en-US" sz="1000" dirty="0">
                <a:latin typeface="Arial"/>
                <a:cs typeface="Arial"/>
              </a:rPr>
              <a:t>The clarification that was eventually posted on the website is more accurate. </a:t>
            </a:r>
            <a:endParaRPr lang="en-US" sz="1000" dirty="0">
              <a:cs typeface="Arial"/>
            </a:endParaRPr>
          </a:p>
          <a:p>
            <a:pPr marL="631908" lvl="1" indent="-174708">
              <a:buFont typeface="Arial" panose="020B0604020202020204" pitchFamily="34" charset="0"/>
              <a:buChar char="•"/>
            </a:pPr>
            <a:r>
              <a:rPr lang="en-US" sz="1000" dirty="0">
                <a:latin typeface="Arial"/>
                <a:cs typeface="Arial"/>
              </a:rPr>
              <a:t>The culprit here was both an overreliance on Google’s Translate tool and a lack of sensitivity to language and cultural literacy. </a:t>
            </a:r>
          </a:p>
          <a:p>
            <a:pPr marL="174708" lvl="0" indent="-174708">
              <a:buFont typeface="Arial" panose="020B0604020202020204" pitchFamily="34" charset="0"/>
              <a:buChar char="•"/>
            </a:pPr>
            <a:r>
              <a:rPr lang="en-US" sz="1000" i="1" u="sng" dirty="0">
                <a:latin typeface="Arial"/>
                <a:cs typeface="Arial"/>
              </a:rPr>
              <a:t>Transition: </a:t>
            </a:r>
            <a:r>
              <a:rPr lang="en-US" sz="1000" i="1" dirty="0">
                <a:latin typeface="Arial"/>
                <a:cs typeface="Arial"/>
              </a:rPr>
              <a:t>While language barriers definitely play a large part in creating barriers for digital literacy, other factors are still at play.</a:t>
            </a:r>
          </a:p>
          <a:p>
            <a:pPr>
              <a:spcBef>
                <a:spcPts val="611"/>
              </a:spcBef>
            </a:pPr>
            <a:endParaRPr lang="en-US" sz="1000" dirty="0">
              <a:cs typeface="Arial"/>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17</a:t>
            </a:fld>
            <a:endParaRPr lang="en-US"/>
          </a:p>
        </p:txBody>
      </p:sp>
    </p:spTree>
    <p:extLst>
      <p:ext uri="{BB962C8B-B14F-4D97-AF65-F5344CB8AC3E}">
        <p14:creationId xmlns:p14="http://schemas.microsoft.com/office/powerpoint/2010/main" val="143120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lvl="0" indent="-174708">
              <a:buFont typeface="Arial" panose="020B0604020202020204" pitchFamily="34" charset="0"/>
              <a:buChar char="•"/>
            </a:pPr>
            <a:r>
              <a:rPr lang="en-US" sz="1000" b="1" dirty="0">
                <a:latin typeface="Arial"/>
                <a:cs typeface="Arial"/>
              </a:rPr>
              <a:t>Digital accessibility should be viewed with a holistic perspective that incorporates culture and other necessary accommodations.</a:t>
            </a:r>
          </a:p>
          <a:p>
            <a:pPr marL="631908" lvl="1" indent="-174708">
              <a:buFont typeface="Arial" panose="020B0604020202020204" pitchFamily="34" charset="0"/>
              <a:buChar char="•"/>
            </a:pPr>
            <a:r>
              <a:rPr lang="en-US" sz="1000" dirty="0">
                <a:latin typeface="Arial"/>
                <a:cs typeface="Arial"/>
              </a:rPr>
              <a:t>It’s important to pay attention to cultural sensitivity to understand all the needs a patient might be facing</a:t>
            </a:r>
          </a:p>
          <a:p>
            <a:pPr marL="1089108" lvl="2" indent="-174708">
              <a:buFont typeface="Arial" panose="020B0604020202020204" pitchFamily="34" charset="0"/>
              <a:buChar char="•"/>
            </a:pPr>
            <a:r>
              <a:rPr lang="en-US" sz="1000" dirty="0">
                <a:latin typeface="Arial"/>
                <a:cs typeface="Arial"/>
              </a:rPr>
              <a:t>Alongside translation capabilities, providers and organizations need to also approach digital equity from a sociocultural perspective, as well as through inclusive user experience design</a:t>
            </a:r>
          </a:p>
          <a:p>
            <a:pPr marL="1546308" lvl="3" indent="-174708">
              <a:buFont typeface="Arial" panose="020B0604020202020204" pitchFamily="34" charset="0"/>
              <a:buChar char="•"/>
            </a:pPr>
            <a:r>
              <a:rPr lang="en-US" sz="1000" dirty="0">
                <a:latin typeface="Arial"/>
                <a:cs typeface="Arial"/>
              </a:rPr>
              <a:t>This can include cultural competency considerations in language services</a:t>
            </a:r>
          </a:p>
          <a:p>
            <a:pPr marL="1089108" lvl="2" indent="-174708">
              <a:buFont typeface="Arial" panose="020B0604020202020204" pitchFamily="34" charset="0"/>
              <a:buChar char="•"/>
            </a:pPr>
            <a:r>
              <a:rPr lang="en-US" sz="1000" dirty="0">
                <a:cs typeface="Arial"/>
              </a:rPr>
              <a:t>Visual or audio accessibility accommodations are important to think about as well </a:t>
            </a:r>
          </a:p>
          <a:p>
            <a:pPr marL="1089108" lvl="2" indent="-174708">
              <a:buFont typeface="Arial" panose="020B0604020202020204" pitchFamily="34" charset="0"/>
              <a:buChar char="•"/>
            </a:pPr>
            <a:r>
              <a:rPr lang="en-US" sz="1000" dirty="0">
                <a:cs typeface="Arial"/>
              </a:rPr>
              <a:t>All of this can be baked into an inclusive, patient-focused user experience that allows for flexibility and a holistic digital care experience</a:t>
            </a:r>
          </a:p>
          <a:p>
            <a:pPr marL="631908" lvl="1" indent="-174708">
              <a:buFont typeface="Arial" panose="020B0604020202020204" pitchFamily="34" charset="0"/>
              <a:buChar char="•"/>
            </a:pPr>
            <a:r>
              <a:rPr lang="en-US" sz="1000" dirty="0">
                <a:cs typeface="Arial"/>
              </a:rPr>
              <a:t>Patients should be able to ask themselves – ‘Did I really experience being seen and understood as a whole person?’</a:t>
            </a:r>
          </a:p>
          <a:p>
            <a:pPr marL="174708" lvl="0" indent="-174708">
              <a:buFont typeface="Arial" panose="020B0604020202020204" pitchFamily="34" charset="0"/>
              <a:buChar char="•"/>
            </a:pPr>
            <a:r>
              <a:rPr lang="en-US" sz="1000" i="1" u="sng" dirty="0">
                <a:cs typeface="Arial"/>
              </a:rPr>
              <a:t>Transition: </a:t>
            </a:r>
            <a:r>
              <a:rPr lang="en-US" sz="1000" i="1" dirty="0">
                <a:cs typeface="Arial"/>
              </a:rPr>
              <a:t>It’s clear how multifactorial the causes of digital inequity can be, and digital inequity itself can be a cause for further disparities in digital health.</a:t>
            </a:r>
          </a:p>
          <a:p>
            <a:pPr marL="174708" indent="-174708">
              <a:buFont typeface="Arial" panose="020B0604020202020204" pitchFamily="34" charset="0"/>
              <a:buChar char="•"/>
            </a:pPr>
            <a:endParaRPr lang="en-US" sz="1000" dirty="0">
              <a:cs typeface="Arial"/>
            </a:endParaRPr>
          </a:p>
          <a:p>
            <a:pPr marL="174708" indent="-174708">
              <a:buFont typeface="Arial" panose="020B0604020202020204" pitchFamily="34" charset="0"/>
              <a:buChar char="•"/>
            </a:pPr>
            <a:endParaRPr lang="en-US" sz="1000" dirty="0">
              <a:cs typeface="Arial"/>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18</a:t>
            </a:fld>
            <a:endParaRPr lang="en-US"/>
          </a:p>
        </p:txBody>
      </p:sp>
    </p:spTree>
    <p:extLst>
      <p:ext uri="{BB962C8B-B14F-4D97-AF65-F5344CB8AC3E}">
        <p14:creationId xmlns:p14="http://schemas.microsoft.com/office/powerpoint/2010/main" val="2118843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1" dirty="0">
                <a:latin typeface="Arial"/>
                <a:cs typeface="Arial"/>
              </a:rPr>
              <a:t>Digital inequity is an enabler of other social determinants of health, which make utilizing digital health tools continually harder.</a:t>
            </a:r>
          </a:p>
          <a:p>
            <a:pPr marL="628650" lvl="1" indent="-171450">
              <a:buFont typeface="Arial" panose="020B0604020202020204" pitchFamily="34" charset="0"/>
              <a:buChar char="•"/>
            </a:pPr>
            <a:r>
              <a:rPr lang="en-US" sz="1000" dirty="0">
                <a:latin typeface="Arial"/>
                <a:cs typeface="Arial"/>
              </a:rPr>
              <a:t>As we round out the presentation, it’s important to take one final look at how cyclical of an issue digital inequity is, before looking at some first steps providers and organizations can take to better surface and understand about these disparities across their own patient populations. </a:t>
            </a:r>
          </a:p>
          <a:p>
            <a:pPr marL="628650" lvl="1" indent="-171450" defTabSz="931774">
              <a:buFont typeface="Arial" panose="020B0604020202020204" pitchFamily="34" charset="0"/>
              <a:buChar char="•"/>
              <a:defRPr/>
            </a:pPr>
            <a:r>
              <a:rPr lang="en-US" sz="1000" dirty="0"/>
              <a:t>Inequity is a cyclical issue:</a:t>
            </a:r>
          </a:p>
          <a:p>
            <a:pPr marL="1085850" lvl="2" indent="-171450" defTabSz="931774">
              <a:buFont typeface="Arial" panose="020B0604020202020204" pitchFamily="34" charset="0"/>
              <a:buChar char="•"/>
              <a:defRPr/>
            </a:pPr>
            <a:r>
              <a:rPr lang="en-US" sz="1000" dirty="0"/>
              <a:t>Inadequate education limits employment opportunities, which exacerbate disparities in housing, nutrition, and safety. </a:t>
            </a:r>
          </a:p>
          <a:p>
            <a:pPr marL="1085850" lvl="2" indent="-171450" defTabSz="931774">
              <a:buFont typeface="Arial" panose="020B0604020202020204" pitchFamily="34" charset="0"/>
              <a:buChar char="•"/>
              <a:defRPr/>
            </a:pPr>
            <a:r>
              <a:rPr lang="en-US" sz="1000" dirty="0"/>
              <a:t>Parallel to these inequities is a widening gap in technology access and digital literacy. This results in disadvantaged individuals who are also disconnected from important technological touchpoints, such as health care.</a:t>
            </a:r>
          </a:p>
          <a:p>
            <a:pPr marL="1085850" lvl="2" indent="-171450" defTabSz="931774">
              <a:buFont typeface="Arial" panose="020B0604020202020204" pitchFamily="34" charset="0"/>
              <a:buChar char="•"/>
              <a:defRPr/>
            </a:pPr>
            <a:r>
              <a:rPr lang="en-US" sz="1000" dirty="0"/>
              <a:t> As more care delivery shifts to the virtual setting, digital inequities will worsen health outcomes related to technology, as well as the existing cycle of other social determinants of health. </a:t>
            </a:r>
          </a:p>
          <a:p>
            <a:pPr marL="171450" lvl="0" indent="-171450" defTabSz="931774">
              <a:buFont typeface="Arial" panose="020B0604020202020204" pitchFamily="34" charset="0"/>
              <a:buChar char="•"/>
              <a:defRPr/>
            </a:pPr>
            <a:r>
              <a:rPr lang="en-US" sz="1000" i="1" u="sng" dirty="0"/>
              <a:t>Transition: </a:t>
            </a:r>
            <a:r>
              <a:rPr lang="en-US" sz="1000" i="1" dirty="0"/>
              <a:t>With an understanding of what causes digital inequity, what are organizations doing to understand the problem as it applies to their own patient populations?</a:t>
            </a:r>
          </a:p>
          <a:p>
            <a:endParaRPr lang="en-US" sz="1000" dirty="0">
              <a:latin typeface="Arial"/>
              <a:cs typeface="Arial"/>
            </a:endParaRPr>
          </a:p>
          <a:p>
            <a:endParaRPr lang="en-US" sz="1000" dirty="0">
              <a:latin typeface="Calibri"/>
              <a:cs typeface="Calibri"/>
            </a:endParaRPr>
          </a:p>
          <a:p>
            <a:endParaRPr lang="en-US" sz="1000" dirty="0">
              <a:latin typeface="Calibri"/>
              <a:cs typeface="Calibri"/>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19</a:t>
            </a:fld>
            <a:endParaRPr lang="en-US"/>
          </a:p>
        </p:txBody>
      </p:sp>
    </p:spTree>
    <p:extLst>
      <p:ext uri="{BB962C8B-B14F-4D97-AF65-F5344CB8AC3E}">
        <p14:creationId xmlns:p14="http://schemas.microsoft.com/office/powerpoint/2010/main" val="125576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a:buChar char="•"/>
              <a:defRPr/>
            </a:pPr>
            <a:r>
              <a:rPr lang="en-US" sz="1000" b="1" dirty="0">
                <a:latin typeface="Arial"/>
                <a:cs typeface="Arial"/>
              </a:rPr>
              <a:t>The term “digital inequity” is often summarized with two major buckets – digital literacy and internet connectivity – but also extends to other aspects of digital interactions like trust in digital solutions and user experience</a:t>
            </a:r>
          </a:p>
          <a:p>
            <a:pPr marL="631908" lvl="1" indent="-174708">
              <a:buFont typeface="Arial"/>
              <a:buChar char="•"/>
              <a:defRPr/>
            </a:pPr>
            <a:r>
              <a:rPr lang="en-US" sz="1000" dirty="0">
                <a:latin typeface="Arial"/>
                <a:cs typeface="Arial"/>
              </a:rPr>
              <a:t>So, to begin, what do we mean when we say “digital inequity?” It’s safe to say that lacking access to technology is a social determinant of health.</a:t>
            </a:r>
          </a:p>
          <a:p>
            <a:pPr marL="631908" lvl="1" indent="-174708">
              <a:buFont typeface="Arial"/>
              <a:buChar char="•"/>
              <a:defRPr/>
            </a:pPr>
            <a:r>
              <a:rPr lang="en-US" sz="1000" dirty="0">
                <a:latin typeface="Arial"/>
                <a:cs typeface="Arial"/>
              </a:rPr>
              <a:t>In fact, we’ve begun to also see this be described as a “super social determinant of health,” owing largely to the major role and truly widespread ramifications technology can have on an individual’s health and quality of life overall. </a:t>
            </a:r>
          </a:p>
          <a:p>
            <a:pPr marL="631908" lvl="1" indent="-174708">
              <a:buFont typeface="Arial" panose="020B0604020202020204" pitchFamily="34" charset="0"/>
              <a:buChar char="•"/>
              <a:defRPr/>
            </a:pPr>
            <a:r>
              <a:rPr lang="en-US" sz="1000" dirty="0">
                <a:latin typeface="Arial"/>
                <a:cs typeface="Arial"/>
              </a:rPr>
              <a:t>And so when we say digital inequity, we’re talking about a myriad of root issues – Whether this be access to broadband services and devices, matters of technology affordability, how to engage with populations with low trust or digital literacy, and even concerns surrounding user experience and accessible design. </a:t>
            </a:r>
          </a:p>
          <a:p>
            <a:pPr marL="0" indent="0">
              <a:buFont typeface="Arial" panose="020B0604020202020204" pitchFamily="34" charset="0"/>
              <a:buNone/>
              <a:defRPr/>
            </a:pPr>
            <a:r>
              <a:rPr lang="en-US" sz="1000" i="1" u="sng" strike="noStrike" dirty="0">
                <a:latin typeface="Arial"/>
                <a:cs typeface="Arial"/>
              </a:rPr>
              <a:t>Transition: </a:t>
            </a:r>
            <a:r>
              <a:rPr lang="en-US" sz="1000" i="1" strike="noStrike" dirty="0">
                <a:latin typeface="Arial"/>
                <a:cs typeface="Arial"/>
              </a:rPr>
              <a:t>It’s important to note the distinction between the term “digital inequity” as we use it here and the commonly used term “digital divide” that you’ve all probably heard before.</a:t>
            </a:r>
          </a:p>
          <a:p>
            <a:pPr marL="174708" indent="-174708">
              <a:buChar char="-"/>
            </a:pPr>
            <a:endParaRPr lang="en-US" sz="1000" dirty="0">
              <a:cs typeface="Arial"/>
            </a:endParaRP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2</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1017919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000" b="1" dirty="0">
                <a:latin typeface="Arial"/>
                <a:cs typeface="Arial"/>
              </a:rPr>
              <a:t>Understanding the scope and extent of digital inequity is a key first step, followed by investing in appropriate solutions.</a:t>
            </a:r>
          </a:p>
          <a:p>
            <a:pPr marL="631908" lvl="1" indent="-174708">
              <a:buFont typeface="Arial" panose="020B0604020202020204" pitchFamily="34" charset="0"/>
              <a:buChar char="•"/>
            </a:pPr>
            <a:r>
              <a:rPr lang="en-US" sz="1000" dirty="0">
                <a:latin typeface="Arial"/>
                <a:cs typeface="Arial"/>
              </a:rPr>
              <a:t>To effectively address digital inequities, we have to overcome these fundamental challenges. </a:t>
            </a:r>
          </a:p>
          <a:p>
            <a:pPr marL="631908" lvl="1" indent="-174708">
              <a:buFont typeface="Arial" panose="020B0604020202020204" pitchFamily="34" charset="0"/>
              <a:buChar char="•"/>
            </a:pPr>
            <a:r>
              <a:rPr lang="en-US" sz="1000" dirty="0">
                <a:latin typeface="Arial"/>
                <a:cs typeface="Arial"/>
              </a:rPr>
              <a:t>First, we have to understand the full extent of the problem - Getting a grip on how digital inequities impact our patients and communities is a prerequisite to having the right kind of interventions. The issues to overcome on this front include a lack of quality data on who is experiencing challenges with technology and what those specific challenges are. </a:t>
            </a:r>
          </a:p>
          <a:p>
            <a:pPr marL="1089108" lvl="2" indent="-174708">
              <a:buFont typeface="Arial" panose="020B0604020202020204" pitchFamily="34" charset="0"/>
              <a:buChar char="•"/>
            </a:pPr>
            <a:r>
              <a:rPr lang="en-US" sz="1000" dirty="0">
                <a:latin typeface="Arial"/>
                <a:cs typeface="Arial"/>
              </a:rPr>
              <a:t>Understanding who is impacted by digital inequity and in what ways will help guide organizations to the most relevant solutions</a:t>
            </a:r>
          </a:p>
          <a:p>
            <a:pPr marL="171450" indent="-171450">
              <a:buFont typeface="Arial" panose="020B0604020202020204" pitchFamily="34" charset="0"/>
              <a:buChar char="•"/>
            </a:pPr>
            <a:r>
              <a:rPr lang="en-US" sz="1000" i="1" u="sng" dirty="0">
                <a:latin typeface="Calibri"/>
                <a:cs typeface="Calibri"/>
              </a:rPr>
              <a:t>Transition: </a:t>
            </a:r>
            <a:r>
              <a:rPr lang="en-US" sz="1000" i="1" dirty="0">
                <a:latin typeface="Calibri"/>
                <a:cs typeface="Calibri"/>
              </a:rPr>
              <a:t>There are several concrete methods organizations utilize to help develop their understanding of digital inequity.</a:t>
            </a:r>
          </a:p>
          <a:p>
            <a:endParaRPr lang="en-US" sz="1000" dirty="0">
              <a:latin typeface="Calibri"/>
              <a:cs typeface="Calibri"/>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20</a:t>
            </a:fld>
            <a:endParaRPr lang="en-US"/>
          </a:p>
        </p:txBody>
      </p:sp>
    </p:spTree>
    <p:extLst>
      <p:ext uri="{BB962C8B-B14F-4D97-AF65-F5344CB8AC3E}">
        <p14:creationId xmlns:p14="http://schemas.microsoft.com/office/powerpoint/2010/main" val="4012728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sz="1000" b="1" dirty="0"/>
              <a:t>Collecting data via existing workflows (like patient intake/onboarding) can help put the problem into perspective.</a:t>
            </a:r>
          </a:p>
          <a:p>
            <a:pPr marL="631908" lvl="1" indent="-174708" defTabSz="931774">
              <a:buFont typeface="Arial" panose="020B0604020202020204" pitchFamily="34" charset="0"/>
              <a:buChar char="•"/>
              <a:defRPr/>
            </a:pPr>
            <a:r>
              <a:rPr lang="en-US" sz="1000" dirty="0"/>
              <a:t>One can collect patient demographic information such as age, location, and primary language spoken. In addition, organizations can leverage their regional payers’ data of patient access and social determinants of health, when available. </a:t>
            </a:r>
            <a:endParaRPr lang="en-US" sz="1000" dirty="0">
              <a:latin typeface="Arial"/>
              <a:cs typeface="Arial"/>
            </a:endParaRPr>
          </a:p>
          <a:p>
            <a:pPr marL="631908" lvl="1" indent="-174708">
              <a:buFont typeface="Arial" panose="020B0604020202020204" pitchFamily="34" charset="0"/>
              <a:buChar char="•"/>
            </a:pPr>
            <a:r>
              <a:rPr lang="en-US" sz="1000" dirty="0">
                <a:latin typeface="Arial"/>
                <a:cs typeface="Arial"/>
              </a:rPr>
              <a:t>You can collect appropriate data through a more direct patient assessment or questionnaire, in the same way that many organizations identify needs related to other social determinants of health. </a:t>
            </a:r>
            <a:endParaRPr lang="en-US" sz="1000" dirty="0"/>
          </a:p>
          <a:p>
            <a:pPr marL="631908" lvl="1" indent="-174708">
              <a:buFont typeface="Arial" panose="020B0604020202020204" pitchFamily="34" charset="0"/>
              <a:buChar char="•"/>
            </a:pPr>
            <a:r>
              <a:rPr lang="en-US" sz="1000" dirty="0">
                <a:latin typeface="Arial"/>
                <a:cs typeface="Arial"/>
              </a:rPr>
              <a:t>There are examples linked here on this slide (and you'll all be able to access the slides from today's event) from the City of San Francisco and </a:t>
            </a:r>
            <a:r>
              <a:rPr lang="en-US" sz="1000" dirty="0" err="1">
                <a:latin typeface="Arial"/>
                <a:cs typeface="Arial"/>
              </a:rPr>
              <a:t>Northstar</a:t>
            </a:r>
            <a:r>
              <a:rPr lang="en-US" sz="1000" dirty="0">
                <a:latin typeface="Arial"/>
                <a:cs typeface="Arial"/>
              </a:rPr>
              <a:t> to assess an individual’s digital capabilities. </a:t>
            </a:r>
            <a:endParaRPr lang="en-US" sz="1000" dirty="0">
              <a:cs typeface="Arial"/>
            </a:endParaRPr>
          </a:p>
          <a:p>
            <a:pPr marL="631908" lvl="1" indent="-174708">
              <a:buFont typeface="Arial" panose="020B0604020202020204" pitchFamily="34" charset="0"/>
              <a:buChar char="•"/>
            </a:pPr>
            <a:r>
              <a:rPr lang="en-US" sz="1000" dirty="0">
                <a:latin typeface="Arial"/>
                <a:cs typeface="Arial"/>
              </a:rPr>
              <a:t>This is an approach that’s just as applicable to health plans as it is to providers. Plans can ask these kinds of questions during member onboarding, and work with employers to make sure they get answers. Providers can insert these questions to intake and discharge forms while monitoring high-need entry points like the ED.</a:t>
            </a:r>
          </a:p>
          <a:p>
            <a:pPr marL="174708" lvl="0" indent="-174708">
              <a:buFont typeface="Arial" panose="020B0604020202020204" pitchFamily="34" charset="0"/>
              <a:buChar char="•"/>
            </a:pPr>
            <a:r>
              <a:rPr lang="en-US" sz="1000" i="1" u="sng" dirty="0">
                <a:latin typeface="Arial"/>
                <a:cs typeface="Arial"/>
              </a:rPr>
              <a:t>Transition: </a:t>
            </a:r>
            <a:r>
              <a:rPr lang="en-US" sz="1000" i="1" dirty="0">
                <a:latin typeface="Arial"/>
                <a:cs typeface="Arial"/>
              </a:rPr>
              <a:t>With this understanding of how digital inequity impacts different patient groups, organizations can begin researching the best tools to address the identified problems.</a:t>
            </a:r>
          </a:p>
          <a:p>
            <a:pPr marL="174708" indent="-174708">
              <a:buFont typeface="Arial" panose="020B0604020202020204" pitchFamily="34" charset="0"/>
              <a:buChar char="•"/>
            </a:pPr>
            <a:endParaRPr lang="en-US" sz="1000" dirty="0">
              <a:cs typeface="Arial"/>
            </a:endParaRP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21</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643520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1" dirty="0">
                <a:latin typeface="Arial"/>
                <a:cs typeface="Arial"/>
              </a:rPr>
              <a:t>These are a few Advisory Board resources that reiterate many topics we went over today with additional details and examples.</a:t>
            </a:r>
          </a:p>
          <a:p>
            <a:pPr marL="628650" lvl="1" indent="-171450">
              <a:buFont typeface="Arial" panose="020B0604020202020204" pitchFamily="34" charset="0"/>
              <a:buChar char="•"/>
            </a:pPr>
            <a:r>
              <a:rPr lang="en-US" sz="1000" dirty="0">
                <a:latin typeface="Arial"/>
                <a:cs typeface="Arial"/>
              </a:rPr>
              <a:t>As we round out our didactic session and move into our panel discussion, I want to take a moment to call out some resources we are publishing on this topic</a:t>
            </a:r>
          </a:p>
          <a:p>
            <a:pPr marL="631908" lvl="1" indent="-174708">
              <a:buFont typeface="Arial" panose="020B0604020202020204" pitchFamily="34" charset="0"/>
              <a:buChar char="•"/>
            </a:pPr>
            <a:r>
              <a:rPr lang="en-US" sz="1000" dirty="0">
                <a:latin typeface="Arial"/>
                <a:cs typeface="Arial"/>
              </a:rPr>
              <a:t>Advisory Board has recently published a cheat sheet, or a short document that highlights some of the basics around the topic of digital inequity, and we'll soon have a separate cheat sheet on the topic of digital literacy</a:t>
            </a:r>
          </a:p>
          <a:p>
            <a:pPr marL="631908" lvl="1" indent="-174708">
              <a:buFont typeface="Arial" panose="020B0604020202020204" pitchFamily="34" charset="0"/>
              <a:buChar char="•"/>
            </a:pPr>
            <a:r>
              <a:rPr lang="en-US" sz="1000" dirty="0">
                <a:latin typeface="Arial"/>
                <a:cs typeface="Arial"/>
              </a:rPr>
              <a:t>Thank you/questions?</a:t>
            </a:r>
            <a:endParaRPr lang="en-US" sz="1000" dirty="0">
              <a:cs typeface="Arial"/>
            </a:endParaRP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22</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163050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359AF9-9266-4B7E-8AB8-612E3254DEF9}" type="slidenum">
              <a:rPr lang="en-US" smtClean="0"/>
              <a:t>23</a:t>
            </a:fld>
            <a:endParaRPr lang="en-US"/>
          </a:p>
        </p:txBody>
      </p:sp>
    </p:spTree>
    <p:extLst>
      <p:ext uri="{BB962C8B-B14F-4D97-AF65-F5344CB8AC3E}">
        <p14:creationId xmlns:p14="http://schemas.microsoft.com/office/powerpoint/2010/main" val="758377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359AF9-9266-4B7E-8AB8-612E3254DEF9}" type="slidenum">
              <a:rPr lang="en-US" smtClean="0"/>
              <a:t>24</a:t>
            </a:fld>
            <a:endParaRPr lang="en-US"/>
          </a:p>
        </p:txBody>
      </p:sp>
    </p:spTree>
    <p:extLst>
      <p:ext uri="{BB962C8B-B14F-4D97-AF65-F5344CB8AC3E}">
        <p14:creationId xmlns:p14="http://schemas.microsoft.com/office/powerpoint/2010/main" val="4089532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000" b="1" dirty="0">
                <a:latin typeface="Arial"/>
                <a:cs typeface="Arial"/>
              </a:rPr>
              <a:t>We are deliberately using the term “digital inequity” and </a:t>
            </a:r>
            <a:r>
              <a:rPr lang="en-US" sz="1000" b="1" i="1" dirty="0">
                <a:latin typeface="Arial"/>
                <a:cs typeface="Arial"/>
              </a:rPr>
              <a:t>not</a:t>
            </a:r>
            <a:r>
              <a:rPr lang="en-US" sz="1000" b="1" dirty="0">
                <a:latin typeface="Arial"/>
                <a:cs typeface="Arial"/>
              </a:rPr>
              <a:t> the more common “digital divide" as there are problematic assumptions built into the term “digital divide” that can lead us to an inaccurate understanding of the challenges involved . </a:t>
            </a:r>
          </a:p>
          <a:p>
            <a:pPr marL="631908" lvl="1" indent="-174708">
              <a:buFont typeface="Arial" panose="020B0604020202020204" pitchFamily="34" charset="0"/>
              <a:buChar char="•"/>
            </a:pPr>
            <a:r>
              <a:rPr lang="en-US" sz="1000" dirty="0">
                <a:latin typeface="Arial"/>
                <a:cs typeface="Arial"/>
              </a:rPr>
              <a:t>There are a few reasons why the term “digital divide” falls short:</a:t>
            </a:r>
          </a:p>
          <a:p>
            <a:pPr marL="1097794" lvl="2" indent="-174708">
              <a:buFont typeface="Arial" panose="020B0604020202020204" pitchFamily="34" charset="0"/>
              <a:buChar char="•"/>
            </a:pPr>
            <a:r>
              <a:rPr lang="en-US" sz="1000" dirty="0">
                <a:latin typeface="Arial"/>
                <a:cs typeface="Arial"/>
              </a:rPr>
              <a:t>First, it implies that this is a binary problem - one that carves the world into the haves and have nots, when in reality, patients can experience challenges across a spectrum of ability and access.</a:t>
            </a:r>
          </a:p>
          <a:p>
            <a:pPr marL="1097794" lvl="2" indent="-174708">
              <a:buFont typeface="Arial" panose="020B0604020202020204" pitchFamily="34" charset="0"/>
              <a:buChar char="•"/>
            </a:pPr>
            <a:r>
              <a:rPr lang="en-US" sz="1000" dirty="0">
                <a:latin typeface="Arial"/>
                <a:cs typeface="Arial"/>
              </a:rPr>
              <a:t>It also suggests that this is an infrastructure problem—that is, to extend the metaphor to its natural conclusion, that it can be “bridged” if someone just builds the right thing.</a:t>
            </a:r>
          </a:p>
          <a:p>
            <a:pPr marL="1097794" lvl="2" indent="-174708">
              <a:buFont typeface="Arial" panose="020B0604020202020204" pitchFamily="34" charset="0"/>
              <a:buChar char="•"/>
            </a:pPr>
            <a:r>
              <a:rPr lang="en-US" sz="1000" dirty="0">
                <a:latin typeface="Arial"/>
                <a:cs typeface="Arial"/>
              </a:rPr>
              <a:t>The digital divide leads us to also believe that there is a single, finite solution to the problem, instead of acknowledging digital inequity as an ongoing, systematic challenge that can’t be solved all at once and must be continually worked against.</a:t>
            </a:r>
          </a:p>
          <a:p>
            <a:pPr marL="1097794" lvl="2" indent="-174708">
              <a:buFont typeface="Arial" panose="020B0604020202020204" pitchFamily="34" charset="0"/>
              <a:buChar char="•"/>
            </a:pPr>
            <a:r>
              <a:rPr lang="en-US" sz="1000" dirty="0">
                <a:latin typeface="Arial"/>
                <a:cs typeface="Arial"/>
              </a:rPr>
              <a:t>And, lastly, the term makes some feel that this is someone else’s problem, when the truth is that this is a problem for each organization that adopts or invests in a new technology.</a:t>
            </a:r>
          </a:p>
          <a:p>
            <a:pPr marL="183394" lvl="0" indent="-174708">
              <a:buFont typeface="Arial" panose="020B0604020202020204" pitchFamily="34" charset="0"/>
              <a:buChar char="•"/>
            </a:pPr>
            <a:r>
              <a:rPr lang="en-US" sz="1000" i="1" u="sng" dirty="0">
                <a:latin typeface="Arial"/>
                <a:cs typeface="Arial"/>
              </a:rPr>
              <a:t>Transition: </a:t>
            </a:r>
            <a:r>
              <a:rPr lang="en-US" sz="1000" i="1" dirty="0">
                <a:latin typeface="Arial"/>
                <a:cs typeface="Arial"/>
              </a:rPr>
              <a:t>Having a clear understanding of what we mean by “digital inequity” is just as important as understanding how these disparities developed to begin with.</a:t>
            </a:r>
          </a:p>
          <a:p>
            <a:pPr marL="174708" indent="-174708">
              <a:buFontTx/>
              <a:buChar char="-"/>
            </a:pPr>
            <a:endParaRPr lang="en-US" sz="1000" dirty="0">
              <a:cs typeface="Arial"/>
            </a:endParaRP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3</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212475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sz="1000" b="1" dirty="0">
                <a:latin typeface="Arial" panose="020B0604020202020204" pitchFamily="34" charset="0"/>
                <a:cs typeface="Arial" panose="020B0604020202020204" pitchFamily="34" charset="0"/>
              </a:rPr>
              <a:t>The root causes of digital inequity are based in structured systems that are associated with societal disparities at large, not just ones of digital inequity.</a:t>
            </a:r>
          </a:p>
          <a:p>
            <a:pPr marL="631908" lvl="1" indent="-174708" defTabSz="931774">
              <a:buFont typeface="Arial" panose="020B0604020202020204" pitchFamily="34" charset="0"/>
              <a:buChar char="•"/>
              <a:defRPr/>
            </a:pPr>
            <a:r>
              <a:rPr lang="en-US" sz="1000" dirty="0">
                <a:latin typeface="Arial" panose="020B0604020202020204" pitchFamily="34" charset="0"/>
                <a:cs typeface="Arial" panose="020B0604020202020204" pitchFamily="34" charset="0"/>
              </a:rPr>
              <a:t>Similar to how the causes of digital disparities are so deeply rooted and systemic in nature, there have been parallel, structural forces that have propagated inequities and led us here as well. </a:t>
            </a:r>
          </a:p>
          <a:p>
            <a:pPr marL="631908" lvl="1" indent="-174708" defTabSz="931774">
              <a:buFont typeface="Arial" panose="020B0604020202020204" pitchFamily="34" charset="0"/>
              <a:buChar char="•"/>
              <a:defRPr/>
            </a:pPr>
            <a:r>
              <a:rPr lang="en-US" sz="1000" dirty="0">
                <a:latin typeface="Arial" panose="020B0604020202020204" pitchFamily="34" charset="0"/>
                <a:cs typeface="Arial" panose="020B0604020202020204" pitchFamily="34" charset="0"/>
              </a:rPr>
              <a:t>These largely include: </a:t>
            </a:r>
          </a:p>
          <a:p>
            <a:pPr marL="1097794" lvl="2" indent="-174708" defTabSz="931774">
              <a:buFont typeface="Arial" panose="020B0604020202020204" pitchFamily="34" charset="0"/>
              <a:buChar char="•"/>
              <a:defRPr/>
            </a:pPr>
            <a:r>
              <a:rPr lang="en-US" sz="1000" dirty="0">
                <a:latin typeface="Arial" panose="020B0604020202020204" pitchFamily="34" charset="0"/>
                <a:cs typeface="Arial" panose="020B0604020202020204" pitchFamily="34" charset="0"/>
              </a:rPr>
              <a:t>Education – Whether that is early exposure to technology and digital tools or learning how to engage and communicate digitally</a:t>
            </a:r>
          </a:p>
          <a:p>
            <a:pPr marL="1097794" lvl="2" indent="-174708" defTabSz="931774">
              <a:buFont typeface="Arial" panose="020B0604020202020204" pitchFamily="34" charset="0"/>
              <a:buChar char="•"/>
              <a:defRPr/>
            </a:pPr>
            <a:r>
              <a:rPr lang="en-US" sz="1000" dirty="0">
                <a:latin typeface="Arial" panose="020B0604020202020204" pitchFamily="34" charset="0"/>
                <a:cs typeface="Arial" panose="020B0604020202020204" pitchFamily="34" charset="0"/>
              </a:rPr>
              <a:t>You also have infrastructure issues – largely the unequal distribution of broadband and digital redlining wherein connectivity access has not historically been allocated in an equitable manner </a:t>
            </a:r>
          </a:p>
          <a:p>
            <a:pPr marL="1097794" lvl="2" indent="-174708" defTabSz="931774">
              <a:buFont typeface="Arial" panose="020B0604020202020204" pitchFamily="34" charset="0"/>
              <a:buChar char="•"/>
              <a:defRPr/>
            </a:pPr>
            <a:r>
              <a:rPr lang="en-US" sz="1000" dirty="0">
                <a:latin typeface="Arial" panose="020B0604020202020204" pitchFamily="34" charset="0"/>
                <a:cs typeface="Arial" panose="020B0604020202020204" pitchFamily="34" charset="0"/>
              </a:rPr>
              <a:t>You also have socioeconomic considerations – technology by and large is expensive, and the costs associated with devices and broadband often exclude those of lower socioeconomic status </a:t>
            </a:r>
          </a:p>
          <a:p>
            <a:pPr marL="1097794" lvl="2" indent="-174708" defTabSz="931774">
              <a:buFont typeface="Arial" panose="020B0604020202020204" pitchFamily="34" charset="0"/>
              <a:buChar char="•"/>
              <a:defRPr/>
            </a:pPr>
            <a:r>
              <a:rPr lang="en-US" sz="1000" dirty="0">
                <a:latin typeface="Arial" panose="020B0604020202020204" pitchFamily="34" charset="0"/>
                <a:cs typeface="Arial" panose="020B0604020202020204" pitchFamily="34" charset="0"/>
              </a:rPr>
              <a:t>And lastly, when new technology is developed and so rapidly adopted and scaled, you’ll have a large part of society jump to buy into it because of the potential or promised efficiencies – but that also consequently excludes a subset of the population </a:t>
            </a:r>
          </a:p>
          <a:p>
            <a:pPr marL="183394" lvl="0" indent="-174708" defTabSz="931774">
              <a:buFont typeface="Arial" panose="020B0604020202020204" pitchFamily="34" charset="0"/>
              <a:buChar char="•"/>
              <a:defRPr/>
            </a:pPr>
            <a:r>
              <a:rPr lang="en-US" sz="1000" i="1" u="sng" dirty="0">
                <a:latin typeface="Arial" panose="020B0604020202020204" pitchFamily="34" charset="0"/>
                <a:cs typeface="Arial" panose="020B0604020202020204" pitchFamily="34" charset="0"/>
              </a:rPr>
              <a:t>Transition: </a:t>
            </a:r>
            <a:r>
              <a:rPr lang="en-US" sz="1000" i="1" dirty="0">
                <a:latin typeface="Arial" panose="020B0604020202020204" pitchFamily="34" charset="0"/>
                <a:cs typeface="Arial" panose="020B0604020202020204" pitchFamily="34" charset="0"/>
              </a:rPr>
              <a:t>While these tend to be the main root causes of digital inequity, they are not the only factors that have an influence</a:t>
            </a:r>
          </a:p>
          <a:p>
            <a:pPr defTabSz="931774">
              <a:defRPr/>
            </a:pPr>
            <a:r>
              <a:rPr lang="en-US" sz="1000" dirty="0">
                <a:latin typeface="Arial" panose="020B0604020202020204" pitchFamily="34" charset="0"/>
                <a:cs typeface="Arial" panose="020B0604020202020204" pitchFamily="34" charset="0"/>
              </a:rPr>
              <a:t>______________</a:t>
            </a:r>
          </a:p>
          <a:p>
            <a:pPr marL="232943" indent="-232943" defTabSz="931774">
              <a:buFont typeface="+mj-lt"/>
              <a:buAutoNum type="arabicPeriod"/>
              <a:defRPr/>
            </a:pPr>
            <a:r>
              <a:rPr lang="en-US" sz="1000" dirty="0">
                <a:latin typeface="Arial" panose="020B0604020202020204" pitchFamily="34" charset="0"/>
                <a:cs typeface="Arial" panose="020B0604020202020204" pitchFamily="34" charset="0"/>
              </a:rPr>
              <a:t>Impact of education on technology usage and adoption</a:t>
            </a:r>
          </a:p>
          <a:p>
            <a:pPr marL="232943" indent="-232943" defTabSz="931774">
              <a:buFont typeface="+mj-lt"/>
              <a:buAutoNum type="arabicPeriod"/>
              <a:defRPr/>
            </a:pPr>
            <a:r>
              <a:rPr lang="en-US" sz="1000" dirty="0">
                <a:latin typeface="Arial" panose="020B0604020202020204" pitchFamily="34" charset="0"/>
                <a:cs typeface="Arial" panose="020B0604020202020204" pitchFamily="34" charset="0"/>
              </a:rPr>
              <a:t>Unequal distribution of broadband and digital redlining by internet service providers </a:t>
            </a:r>
          </a:p>
          <a:p>
            <a:pPr marL="232943" indent="-232943" defTabSz="931774">
              <a:buFont typeface="+mj-lt"/>
              <a:buAutoNum type="arabicPeriod"/>
              <a:defRPr/>
            </a:pPr>
            <a:r>
              <a:rPr lang="en-US" sz="1000" dirty="0">
                <a:latin typeface="Arial" panose="020B0604020202020204" pitchFamily="34" charset="0"/>
                <a:cs typeface="Arial" panose="020B0604020202020204" pitchFamily="34" charset="0"/>
              </a:rPr>
              <a:t>Cost of new technology prices exclude those of lower socioeconomic status</a:t>
            </a:r>
          </a:p>
          <a:p>
            <a:pPr marL="232943" indent="-232943">
              <a:buFont typeface="+mj-lt"/>
              <a:buAutoNum type="arabicPeriod"/>
            </a:pPr>
            <a:r>
              <a:rPr lang="en-US" sz="1000" dirty="0">
                <a:latin typeface="Arial" panose="020B0604020202020204" pitchFamily="34" charset="0"/>
                <a:cs typeface="Arial" panose="020B0604020202020204" pitchFamily="34" charset="0"/>
              </a:rPr>
              <a:t>Integration of technology into basic societal tools due to efficiencies </a:t>
            </a:r>
          </a:p>
        </p:txBody>
      </p:sp>
      <p:sp>
        <p:nvSpPr>
          <p:cNvPr id="4" name="Slide Number Placeholder 3"/>
          <p:cNvSpPr>
            <a:spLocks noGrp="1"/>
          </p:cNvSpPr>
          <p:nvPr>
            <p:ph type="sldNum" sz="quarter" idx="5"/>
          </p:nvPr>
        </p:nvSpPr>
        <p:spPr/>
        <p:txBody>
          <a:bodyPr/>
          <a:lstStyle/>
          <a:p>
            <a:fld id="{41359AF9-9266-4B7E-8AB8-612E3254DEF9}" type="slidenum">
              <a:rPr lang="en-US" smtClean="0"/>
              <a:t>4</a:t>
            </a:fld>
            <a:endParaRPr lang="en-US"/>
          </a:p>
        </p:txBody>
      </p:sp>
    </p:spTree>
    <p:extLst>
      <p:ext uri="{BB962C8B-B14F-4D97-AF65-F5344CB8AC3E}">
        <p14:creationId xmlns:p14="http://schemas.microsoft.com/office/powerpoint/2010/main" val="277471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The Covid-19 pandemic has made issues of digital inequity more pronounced, especially since we have become more and more reliant on technology for our daily functions.</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These structural forces that gave rise to digital inequity are not new in and of themselves, but the pandemic has affected how people access education, the workforce, daily tasks like groceries or socializing—And of course, how people access health care.</a:t>
            </a:r>
          </a:p>
          <a:p>
            <a:pPr marL="631908" lvl="1" indent="-174708">
              <a:buFont typeface="Arial" panose="020B0604020202020204" pitchFamily="34" charset="0"/>
              <a:buChar char="•"/>
            </a:pPr>
            <a:r>
              <a:rPr lang="en-US" sz="1000" dirty="0">
                <a:latin typeface="Arial" panose="020B0604020202020204" pitchFamily="34" charset="0"/>
                <a:cs typeface="Arial" panose="020B0604020202020204" pitchFamily="34" charset="0"/>
              </a:rPr>
              <a:t>As telehealth was so rapidly scaled to account for the shift away from in-person care, this growth and scaling lacked any real nuances of equity and there was little consideration of digital equity in virtual solutions</a:t>
            </a:r>
          </a:p>
          <a:p>
            <a:pPr marL="631908" lvl="1" indent="-174708">
              <a:buFont typeface="Arial" panose="020B0604020202020204" pitchFamily="34" charset="0"/>
              <a:buChar char="•"/>
            </a:pPr>
            <a:r>
              <a:rPr lang="en-US" sz="1000" dirty="0">
                <a:latin typeface="Arial" panose="020B0604020202020204" pitchFamily="34" charset="0"/>
                <a:cs typeface="Arial" panose="020B0604020202020204" pitchFamily="34" charset="0"/>
              </a:rPr>
              <a:t>But what we now see is that this investment isn’t slowing –</a:t>
            </a:r>
            <a:endParaRPr lang="en-US" sz="1000" dirty="0">
              <a:latin typeface="Arial" panose="020B0604020202020204" pitchFamily="34" charset="0"/>
              <a:ea typeface="Calibri" panose="020F0502020204030204" pitchFamily="34" charset="0"/>
              <a:cs typeface="Arial" panose="020B0604020202020204" pitchFamily="34" charset="0"/>
            </a:endParaRPr>
          </a:p>
          <a:p>
            <a:pPr marL="1272502" lvl="2" indent="-349415">
              <a:lnSpc>
                <a:spcPct val="107000"/>
              </a:lnSpc>
              <a:spcAft>
                <a:spcPts val="815"/>
              </a:spcAft>
              <a:buFont typeface="+mj-lt"/>
              <a:buAutoNum type="romanLcPeriod"/>
            </a:pPr>
            <a:r>
              <a:rPr lang="en-US" sz="1000" dirty="0">
                <a:latin typeface="Arial" panose="020B0604020202020204" pitchFamily="34" charset="0"/>
                <a:ea typeface="Calibri" panose="020F0502020204030204" pitchFamily="34" charset="0"/>
                <a:cs typeface="Arial" panose="020B0604020202020204" pitchFamily="34" charset="0"/>
              </a:rPr>
              <a:t>Rapid increase in importance of technology to people daily’s lives</a:t>
            </a:r>
          </a:p>
          <a:p>
            <a:pPr marL="1738389" lvl="3" indent="-349415">
              <a:lnSpc>
                <a:spcPct val="107000"/>
              </a:lnSpc>
              <a:spcAft>
                <a:spcPts val="815"/>
              </a:spcAft>
              <a:buFont typeface="+mj-lt"/>
              <a:buAutoNum type="romanLcPeriod"/>
            </a:pPr>
            <a:r>
              <a:rPr lang="en-US" sz="1000" dirty="0">
                <a:latin typeface="Arial" panose="020B0604020202020204" pitchFamily="34" charset="0"/>
                <a:ea typeface="Calibri" panose="020F0502020204030204" pitchFamily="34" charset="0"/>
                <a:cs typeface="Arial" panose="020B0604020202020204" pitchFamily="34" charset="0"/>
              </a:rPr>
              <a:t>Education, social interaction, access to groceries </a:t>
            </a:r>
          </a:p>
          <a:p>
            <a:pPr marL="1272502" lvl="2" indent="-349415">
              <a:lnSpc>
                <a:spcPct val="107000"/>
              </a:lnSpc>
              <a:spcAft>
                <a:spcPts val="815"/>
              </a:spcAft>
              <a:buFont typeface="+mj-lt"/>
              <a:buAutoNum type="romanLcPeriod"/>
            </a:pPr>
            <a:r>
              <a:rPr lang="en-US" sz="1000" dirty="0">
                <a:latin typeface="Arial" panose="020B0604020202020204" pitchFamily="34" charset="0"/>
                <a:ea typeface="Calibri" panose="020F0502020204030204" pitchFamily="34" charset="0"/>
                <a:cs typeface="Arial" panose="020B0604020202020204" pitchFamily="34" charset="0"/>
              </a:rPr>
              <a:t>Rapid increase of telehealth investment with little time for nuance</a:t>
            </a:r>
          </a:p>
          <a:p>
            <a:pPr marL="1738389" lvl="3" indent="-349415">
              <a:lnSpc>
                <a:spcPct val="107000"/>
              </a:lnSpc>
              <a:spcAft>
                <a:spcPts val="815"/>
              </a:spcAft>
              <a:buFont typeface="+mj-lt"/>
              <a:buAutoNum type="romanLcPeriod"/>
            </a:pPr>
            <a:r>
              <a:rPr lang="en-US" sz="1000" dirty="0">
                <a:latin typeface="Arial" panose="020B0604020202020204" pitchFamily="34" charset="0"/>
                <a:ea typeface="Calibri" panose="020F0502020204030204" pitchFamily="34" charset="0"/>
                <a:cs typeface="Arial" panose="020B0604020202020204" pitchFamily="34" charset="0"/>
              </a:rPr>
              <a:t>Education, social interaction, access to groceries </a:t>
            </a:r>
          </a:p>
          <a:p>
            <a:pPr marL="188824" lvl="0" indent="-171450">
              <a:lnSpc>
                <a:spcPct val="107000"/>
              </a:lnSpc>
              <a:spcAft>
                <a:spcPts val="815"/>
              </a:spcAft>
              <a:buFont typeface="Arial" panose="020B0604020202020204" pitchFamily="34" charset="0"/>
              <a:buChar char="•"/>
            </a:pPr>
            <a:r>
              <a:rPr lang="en-US" sz="1000" i="1" u="sng" dirty="0">
                <a:latin typeface="Arial" panose="020B0604020202020204" pitchFamily="34" charset="0"/>
                <a:ea typeface="Calibri" panose="020F0502020204030204" pitchFamily="34" charset="0"/>
                <a:cs typeface="Arial" panose="020B0604020202020204" pitchFamily="34" charset="0"/>
              </a:rPr>
              <a:t>Transition: </a:t>
            </a:r>
            <a:r>
              <a:rPr lang="en-US" sz="1000" i="1" dirty="0">
                <a:latin typeface="Arial" panose="020B0604020202020204" pitchFamily="34" charset="0"/>
                <a:ea typeface="Calibri" panose="020F0502020204030204" pitchFamily="34" charset="0"/>
                <a:cs typeface="Arial" panose="020B0604020202020204" pitchFamily="34" charset="0"/>
              </a:rPr>
              <a:t>This transition to digital health is less of a knee-jerk reaction to extenuating circumstances and more of a continuous trend we’re seeing among health care leaders</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359AF9-9266-4B7E-8AB8-612E3254DEF9}" type="slidenum">
              <a:rPr lang="en-US" smtClean="0"/>
              <a:t>5</a:t>
            </a:fld>
            <a:endParaRPr lang="en-US"/>
          </a:p>
        </p:txBody>
      </p:sp>
    </p:spTree>
    <p:extLst>
      <p:ext uri="{BB962C8B-B14F-4D97-AF65-F5344CB8AC3E}">
        <p14:creationId xmlns:p14="http://schemas.microsoft.com/office/powerpoint/2010/main" val="278827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sz="1000" b="1" dirty="0">
                <a:latin typeface="Arial"/>
                <a:cs typeface="Arial"/>
              </a:rPr>
              <a:t>Digital transformation has been a top health care priority for leaders both amidst the pandemic and looking to the future. </a:t>
            </a:r>
            <a:endParaRPr lang="en-US" sz="1000" dirty="0">
              <a:latin typeface="Arial"/>
              <a:cs typeface="Arial"/>
            </a:endParaRPr>
          </a:p>
          <a:p>
            <a:pPr marL="631908" lvl="1" indent="-174708" defTabSz="931774">
              <a:buFont typeface="Arial" panose="020B0604020202020204" pitchFamily="34" charset="0"/>
              <a:buChar char="•"/>
              <a:defRPr/>
            </a:pPr>
            <a:r>
              <a:rPr lang="en-US" sz="1000" dirty="0">
                <a:latin typeface="Arial"/>
                <a:cs typeface="Arial"/>
              </a:rPr>
              <a:t>The entire ecosystem is ramping up investment in digital health as we’ve seen record breaking funding </a:t>
            </a:r>
          </a:p>
          <a:p>
            <a:pPr marL="631908" lvl="1" indent="-174708" defTabSz="931774">
              <a:buFont typeface="Arial" panose="020B0604020202020204" pitchFamily="34" charset="0"/>
              <a:buChar char="•"/>
              <a:defRPr/>
            </a:pPr>
            <a:r>
              <a:rPr lang="en-US" sz="1000" dirty="0">
                <a:latin typeface="Arial"/>
                <a:cs typeface="Arial"/>
              </a:rPr>
              <a:t>Despite the margin pressures they experienced in 2020, provider CFOs rate digital transformation as their number one priority in a BDO survey. </a:t>
            </a:r>
          </a:p>
          <a:p>
            <a:pPr marL="631908" lvl="1" indent="-174708">
              <a:buFont typeface="Arial" panose="020B0604020202020204" pitchFamily="34" charset="0"/>
              <a:buChar char="•"/>
            </a:pPr>
            <a:r>
              <a:rPr lang="en-US" sz="1000" dirty="0">
                <a:latin typeface="Arial"/>
                <a:cs typeface="Arial"/>
              </a:rPr>
              <a:t>An Advisory Board survey of strategic planners found that 78% of hospitals and health systems plan to increase capital investment in IT and digital health in 2021. In fact, it was the number one investment for organizations of every kind, including large systems, small systems, community hospitals, specialty hospitals, and physician groups. </a:t>
            </a:r>
            <a:endParaRPr lang="en-US" sz="1000" strike="noStrike" dirty="0">
              <a:latin typeface="Arial"/>
              <a:cs typeface="Arial"/>
            </a:endParaRPr>
          </a:p>
          <a:p>
            <a:pPr marL="631908" lvl="1" indent="-174708">
              <a:buFont typeface="Arial" panose="020B0604020202020204" pitchFamily="34" charset="0"/>
              <a:buChar char="•"/>
            </a:pPr>
            <a:r>
              <a:rPr lang="en-US" sz="1000" strike="noStrike" dirty="0">
                <a:latin typeface="Arial"/>
                <a:cs typeface="Arial"/>
              </a:rPr>
              <a:t>At the same time, 71% of employers are accelerating deployment of virtual care offerings to their employees. </a:t>
            </a:r>
          </a:p>
          <a:p>
            <a:pPr marL="174708" lvl="0" indent="-174708">
              <a:buFont typeface="Arial" panose="020B0604020202020204" pitchFamily="34" charset="0"/>
              <a:buChar char="•"/>
            </a:pPr>
            <a:r>
              <a:rPr lang="en-US" sz="1000" i="1" u="sng" strike="noStrike" dirty="0">
                <a:latin typeface="Arial"/>
                <a:cs typeface="Arial"/>
              </a:rPr>
              <a:t>Transition: </a:t>
            </a:r>
            <a:r>
              <a:rPr lang="en-US" sz="1000" i="1" strike="noStrike" dirty="0">
                <a:latin typeface="Arial"/>
                <a:cs typeface="Arial"/>
              </a:rPr>
              <a:t>It’s clear that digital health is only becoming more and more common, so lacking a digital equity perspective will be detrimental to certain patient populations.</a:t>
            </a:r>
          </a:p>
          <a:p>
            <a:pPr marL="174708" indent="-174708">
              <a:buFontTx/>
              <a:buChar char="-"/>
            </a:pPr>
            <a:endParaRPr lang="en-US" sz="1000" dirty="0">
              <a:cs typeface="Arial"/>
            </a:endParaRP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6</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376816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sz="1000" b="1" dirty="0">
                <a:latin typeface="Arial"/>
                <a:cs typeface="Arial"/>
              </a:rPr>
              <a:t>As health care prioritizes investment in digital transformation,  we have to acknowledge that these investments to date have not had a significant impact on access for those patients that health care has traditionally left behind.</a:t>
            </a:r>
            <a:endParaRPr lang="en-US" sz="1000" dirty="0">
              <a:latin typeface="Arial"/>
              <a:cs typeface="Arial"/>
            </a:endParaRPr>
          </a:p>
          <a:p>
            <a:pPr marL="631908" lvl="1" indent="-174708">
              <a:buFont typeface="Arial" panose="020B0604020202020204" pitchFamily="34" charset="0"/>
              <a:buChar char="•"/>
            </a:pPr>
            <a:r>
              <a:rPr lang="en-US" sz="1000" dirty="0">
                <a:latin typeface="Arial"/>
                <a:cs typeface="Arial"/>
              </a:rPr>
              <a:t>We see here that digital inequities exist across the health care ecosystem, wherein: </a:t>
            </a:r>
          </a:p>
          <a:p>
            <a:pPr marL="1097794" lvl="2" indent="-174708">
              <a:buFont typeface="Arial" panose="020B0604020202020204" pitchFamily="34" charset="0"/>
              <a:buChar char="•"/>
            </a:pPr>
            <a:r>
              <a:rPr lang="en-US" sz="1000" dirty="0">
                <a:latin typeface="Arial"/>
                <a:cs typeface="Arial"/>
              </a:rPr>
              <a:t>Lower-income patients use telehealth far less than those in higher socioeconomic brackets </a:t>
            </a:r>
          </a:p>
          <a:p>
            <a:pPr marL="1097794" lvl="2" indent="-174708">
              <a:buFont typeface="Arial" panose="020B0604020202020204" pitchFamily="34" charset="0"/>
              <a:buChar char="•"/>
            </a:pPr>
            <a:r>
              <a:rPr lang="en-US" sz="1000" dirty="0">
                <a:latin typeface="Arial"/>
                <a:cs typeface="Arial"/>
              </a:rPr>
              <a:t>Rural patients – who often seem like the ideal users of telehealth – struggle to use virtual care because of bandwidth access </a:t>
            </a:r>
          </a:p>
          <a:p>
            <a:pPr marL="1097794" lvl="2" indent="-174708">
              <a:buFont typeface="Arial" panose="020B0604020202020204" pitchFamily="34" charset="0"/>
              <a:buChar char="•"/>
            </a:pPr>
            <a:r>
              <a:rPr lang="en-US" sz="1000" dirty="0">
                <a:latin typeface="Arial"/>
                <a:cs typeface="Arial"/>
              </a:rPr>
              <a:t>Non-white patients struggle to engage with telemedicine, even in settings built to cater to their needs</a:t>
            </a:r>
          </a:p>
          <a:p>
            <a:pPr marL="1097794" lvl="2" indent="-174708">
              <a:buFont typeface="Arial" panose="020B0604020202020204" pitchFamily="34" charset="0"/>
              <a:buChar char="•"/>
            </a:pPr>
            <a:r>
              <a:rPr lang="en-US" sz="1000" dirty="0">
                <a:latin typeface="Arial"/>
                <a:cs typeface="Arial"/>
              </a:rPr>
              <a:t>And data shows that patients who report using the internet at least once a day were more than 5x as likely to use a patient portal compared to those with limited internet skills/use</a:t>
            </a:r>
          </a:p>
          <a:p>
            <a:pPr marL="183394" lvl="0" indent="-174708">
              <a:buFont typeface="Arial" panose="020B0604020202020204" pitchFamily="34" charset="0"/>
              <a:buChar char="•"/>
            </a:pPr>
            <a:r>
              <a:rPr lang="en-US" sz="1000" i="1" u="sng" dirty="0">
                <a:latin typeface="Arial"/>
                <a:cs typeface="Arial"/>
              </a:rPr>
              <a:t>Transition: </a:t>
            </a:r>
            <a:r>
              <a:rPr lang="en-US" sz="1000" i="1" dirty="0">
                <a:latin typeface="Arial"/>
                <a:cs typeface="Arial"/>
              </a:rPr>
              <a:t>To understand these statistics, we need to investigate the foundational causes of digital inequity.</a:t>
            </a:r>
          </a:p>
          <a:p>
            <a:pPr marL="465887" lvl="1"/>
            <a:endParaRPr lang="en-US" sz="1000" strike="sngStrike" dirty="0">
              <a:latin typeface="Arial"/>
              <a:cs typeface="Arial"/>
            </a:endParaRPr>
          </a:p>
          <a:p>
            <a:pPr marL="174708" indent="-174708" defTabSz="931774">
              <a:buFontTx/>
              <a:buChar char="-"/>
              <a:defRPr/>
            </a:pPr>
            <a:endParaRPr lang="en-US" sz="1000" dirty="0">
              <a:cs typeface="Arial"/>
            </a:endParaRP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7</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283311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sz="1000" b="1" dirty="0">
                <a:latin typeface="Arial"/>
                <a:cs typeface="Arial"/>
              </a:rPr>
              <a:t>Access is a primary issue that prevents patients from utilizing digital health solutions</a:t>
            </a:r>
          </a:p>
          <a:p>
            <a:pPr marL="631908" lvl="1" indent="-174708" defTabSz="931774">
              <a:buFont typeface="Arial"/>
              <a:buChar char="•"/>
              <a:defRPr/>
            </a:pPr>
            <a:r>
              <a:rPr lang="en-US" sz="1000" dirty="0">
                <a:latin typeface="Arial"/>
                <a:cs typeface="Arial"/>
              </a:rPr>
              <a:t>Going back to this diagram we saw a few slides earlier – these examples point to 2 helpful areas where you can better discern how digital inequity manifests– the first being the foundational issue of access and connectivity </a:t>
            </a:r>
          </a:p>
          <a:p>
            <a:pPr marL="174708" indent="-174708">
              <a:buFont typeface="Arial"/>
              <a:buChar char="•"/>
              <a:defRPr/>
            </a:pPr>
            <a:r>
              <a:rPr lang="en-US" sz="1000" dirty="0">
                <a:latin typeface="Arial"/>
                <a:cs typeface="Arial"/>
              </a:rPr>
              <a:t> </a:t>
            </a:r>
            <a:r>
              <a:rPr lang="en-US" sz="1000" i="1" u="sng" dirty="0">
                <a:latin typeface="Arial"/>
                <a:cs typeface="Arial"/>
              </a:rPr>
              <a:t>Transition: </a:t>
            </a:r>
            <a:r>
              <a:rPr lang="en-US" sz="1000" i="1" dirty="0">
                <a:latin typeface="Arial"/>
                <a:cs typeface="Arial"/>
              </a:rPr>
              <a:t>Lets take a closer look at these two elements</a:t>
            </a: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8</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125331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1" dirty="0">
                <a:latin typeface="Arial"/>
                <a:cs typeface="Arial"/>
              </a:rPr>
              <a:t>It’s easy to think of broadband connectivity as a rural infrastructure issue – which it is – but the problem persists even in urban settings.</a:t>
            </a:r>
          </a:p>
          <a:p>
            <a:pPr marL="631908" lvl="1" indent="-174708">
              <a:buFont typeface="Arial" panose="020B0604020202020204" pitchFamily="34" charset="0"/>
              <a:buChar char="•"/>
            </a:pPr>
            <a:r>
              <a:rPr lang="en-US" sz="1000" dirty="0">
                <a:latin typeface="Arial"/>
                <a:cs typeface="Arial"/>
              </a:rPr>
              <a:t> Rural broadband </a:t>
            </a:r>
            <a:r>
              <a:rPr lang="en-US" sz="1000" b="1" i="0" u="sng" dirty="0">
                <a:latin typeface="Arial"/>
                <a:cs typeface="Arial"/>
              </a:rPr>
              <a:t>is</a:t>
            </a:r>
            <a:r>
              <a:rPr lang="en-US" sz="1000" dirty="0">
                <a:latin typeface="Arial"/>
                <a:cs typeface="Arial"/>
              </a:rPr>
              <a:t> a problem; we shared a statistic earlier that fewer than 40% of patients who live more than 70 mins from a primary care provider have the necessary bandwidth to conduct a video visit. </a:t>
            </a:r>
          </a:p>
          <a:p>
            <a:pPr marL="631908" lvl="1" indent="-174708">
              <a:buFont typeface="Arial" panose="020B0604020202020204" pitchFamily="34" charset="0"/>
              <a:buChar char="•"/>
            </a:pPr>
            <a:r>
              <a:rPr lang="en-US" sz="1000" dirty="0">
                <a:latin typeface="Arial"/>
                <a:cs typeface="Arial"/>
              </a:rPr>
              <a:t>But just because a patient lives in an urban area, that doesn’t mean they have a strong connection. We’ve got several examples on this slide: For example, New York City: 2.2 million people without broadband at home. Detroit: 40 percent of households, completely offline. No broadband and no cellular connection. </a:t>
            </a:r>
          </a:p>
          <a:p>
            <a:pPr marL="631908" lvl="1" indent="-174708">
              <a:buFont typeface="Arial" panose="020B0604020202020204" pitchFamily="34" charset="0"/>
              <a:buChar char="•"/>
            </a:pPr>
            <a:r>
              <a:rPr lang="en-US" sz="1000" dirty="0">
                <a:latin typeface="Arial"/>
                <a:cs typeface="Arial"/>
              </a:rPr>
              <a:t>We also have to mention how many underserved populations are also struggling with digital redlining—when access and latency improve as you get closer to wealthy neighborhoods. We read about documented instances of this in Cleveland, Oakland, Los Angeles, Dallas, and other large cities. </a:t>
            </a:r>
          </a:p>
          <a:p>
            <a:pPr marL="174708" indent="-174708">
              <a:buFont typeface="Arial" panose="020B0604020202020204" pitchFamily="34" charset="0"/>
              <a:buChar char="•"/>
            </a:pPr>
            <a:r>
              <a:rPr lang="en-US" sz="1000" i="1" u="sng" dirty="0">
                <a:latin typeface="Arial"/>
                <a:cs typeface="Arial"/>
              </a:rPr>
              <a:t>Transition: </a:t>
            </a:r>
            <a:r>
              <a:rPr lang="en-US" sz="1000" i="1" dirty="0">
                <a:latin typeface="Arial"/>
                <a:cs typeface="Arial"/>
              </a:rPr>
              <a:t>Now we’re just talking about access so far, but what about affordability?</a:t>
            </a:r>
          </a:p>
          <a:p>
            <a:pPr marL="174708" indent="-174708">
              <a:buFontTx/>
              <a:buChar char="-"/>
            </a:pPr>
            <a:endParaRPr lang="en-US" sz="1000" dirty="0">
              <a:cs typeface="Arial"/>
            </a:endParaRPr>
          </a:p>
        </p:txBody>
      </p:sp>
      <p:sp>
        <p:nvSpPr>
          <p:cNvPr id="4" name="Slide Number Placeholder 3"/>
          <p:cNvSpPr>
            <a:spLocks noGrp="1"/>
          </p:cNvSpPr>
          <p:nvPr>
            <p:ph type="sldNum" sz="quarter" idx="5"/>
          </p:nvPr>
        </p:nvSpPr>
        <p:spPr/>
        <p:txBody>
          <a:bodyPr/>
          <a:lstStyle/>
          <a:p>
            <a:pPr defTabSz="931774">
              <a:defRPr/>
            </a:pPr>
            <a:fld id="{7FF24B80-FBB1-4894-9C1C-0E4C2627BD38}" type="slidenum">
              <a:rPr lang="en-US">
                <a:solidFill>
                  <a:srgbClr val="323E48"/>
                </a:solidFill>
                <a:latin typeface="Arial" panose="020B0604020202020204" pitchFamily="34" charset="0"/>
              </a:rPr>
              <a:pPr defTabSz="931774">
                <a:defRPr/>
              </a:pPr>
              <a:t>9</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686367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1490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National meetings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err="1">
                <a:solidFill>
                  <a:schemeClr val="bg1"/>
                </a:solidFill>
              </a:rPr>
              <a:t>Onsites</a:t>
            </a:r>
            <a:endParaRPr lang="en-US" sz="1429">
              <a:solidFill>
                <a:schemeClr val="bg1"/>
              </a:solidFill>
            </a:endParaRP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3" name="Rectangle 22"/>
          <p:cNvSpPr/>
          <p:nvPr userDrawn="1"/>
        </p:nvSpPr>
        <p:spPr bwMode="gray">
          <a:xfrm>
            <a:off x="-1" y="0"/>
            <a:ext cx="12192000" cy="574266"/>
          </a:xfrm>
          <a:prstGeom prst="rect">
            <a:avLst/>
          </a:prstGeom>
          <a:solidFill>
            <a:srgbClr val="00AEA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2021</a:t>
            </a:r>
            <a:r>
              <a:rPr lang="en-US" sz="1714" b="1" baseline="0">
                <a:solidFill>
                  <a:schemeClr val="bg1"/>
                </a:solidFill>
              </a:rPr>
              <a:t> template edition</a:t>
            </a:r>
            <a:endParaRPr lang="en-US" sz="1714" b="1">
              <a:solidFill>
                <a:schemeClr val="bg1"/>
              </a:solidFill>
            </a:endParaRPr>
          </a:p>
        </p:txBody>
      </p:sp>
      <p:pic>
        <p:nvPicPr>
          <p:cNvPr id="13" name="Picture 12" descr="Graphical user interface, website&#10;&#10;Description automatically generated">
            <a:extLst>
              <a:ext uri="{FF2B5EF4-FFF2-40B4-BE49-F238E27FC236}">
                <a16:creationId xmlns:a16="http://schemas.microsoft.com/office/drawing/2014/main" id="{8850B7B2-27DB-40B6-9A54-AEE7AB4A83C2}"/>
              </a:ext>
            </a:extLst>
          </p:cNvPr>
          <p:cNvPicPr>
            <a:picLocks noChangeAspect="1"/>
          </p:cNvPicPr>
          <p:nvPr userDrawn="1"/>
        </p:nvPicPr>
        <p:blipFill>
          <a:blip r:embed="rId3"/>
          <a:stretch>
            <a:fillRect/>
          </a:stretch>
        </p:blipFill>
        <p:spPr>
          <a:xfrm>
            <a:off x="5109299" y="873901"/>
            <a:ext cx="6469926" cy="3636262"/>
          </a:xfrm>
          <a:prstGeom prst="rect">
            <a:avLst/>
          </a:prstGeom>
        </p:spPr>
      </p:pic>
      <p:sp>
        <p:nvSpPr>
          <p:cNvPr id="32" name="Rectangle 31">
            <a:extLst>
              <a:ext uri="{FF2B5EF4-FFF2-40B4-BE49-F238E27FC236}">
                <a16:creationId xmlns:a16="http://schemas.microsoft.com/office/drawing/2014/main" id="{DE6C2B85-E83D-4E0F-A467-31F0532908C4}"/>
              </a:ext>
            </a:extLst>
          </p:cNvPr>
          <p:cNvSpPr/>
          <p:nvPr userDrawn="1"/>
        </p:nvSpPr>
        <p:spPr bwMode="gray">
          <a:xfrm>
            <a:off x="5109299" y="4713205"/>
            <a:ext cx="6037217" cy="1890403"/>
          </a:xfrm>
          <a:prstGeom prst="rect">
            <a:avLst/>
          </a:prstGeom>
          <a:solidFill>
            <a:srgbClr val="00A25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3" name="Rectangle 32">
            <a:extLst>
              <a:ext uri="{FF2B5EF4-FFF2-40B4-BE49-F238E27FC236}">
                <a16:creationId xmlns:a16="http://schemas.microsoft.com/office/drawing/2014/main" id="{4DBC27F3-86D2-4C3A-9729-D6207D797ACE}"/>
              </a:ext>
            </a:extLst>
          </p:cNvPr>
          <p:cNvSpPr/>
          <p:nvPr userDrawn="1"/>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4" name="TextBox 33">
            <a:extLst>
              <a:ext uri="{FF2B5EF4-FFF2-40B4-BE49-F238E27FC236}">
                <a16:creationId xmlns:a16="http://schemas.microsoft.com/office/drawing/2014/main" id="{4A11B187-88BE-4AA1-A17B-5DFF7C5A0206}"/>
              </a:ext>
            </a:extLst>
          </p:cNvPr>
          <p:cNvSpPr txBox="1"/>
          <p:nvPr userDrawn="1"/>
        </p:nvSpPr>
        <p:spPr>
          <a:xfrm>
            <a:off x="5268291" y="4839202"/>
            <a:ext cx="3284372" cy="203779"/>
          </a:xfrm>
          <a:prstGeom prst="rect">
            <a:avLst/>
          </a:prstGeom>
          <a:noFill/>
        </p:spPr>
        <p:txBody>
          <a:bodyPr wrap="square" lIns="0" tIns="0" rIns="0" bIns="0" rtlCol="0">
            <a:noAutofit/>
          </a:bodyPr>
          <a:lstStyle/>
          <a:p>
            <a:pPr>
              <a:spcBef>
                <a:spcPts val="500"/>
              </a:spcBef>
            </a:pPr>
            <a:r>
              <a:rPr lang="en-US" sz="1600" b="1">
                <a:solidFill>
                  <a:schemeClr val="bg1"/>
                </a:solidFill>
              </a:rPr>
              <a:t>Full projection GLG</a:t>
            </a:r>
          </a:p>
        </p:txBody>
      </p:sp>
      <p:sp>
        <p:nvSpPr>
          <p:cNvPr id="35" name="Text Box 4">
            <a:extLst>
              <a:ext uri="{FF2B5EF4-FFF2-40B4-BE49-F238E27FC236}">
                <a16:creationId xmlns:a16="http://schemas.microsoft.com/office/drawing/2014/main" id="{376BD0C0-FCE4-4F74-823B-AAB4093EA3E3}"/>
              </a:ext>
            </a:extLst>
          </p:cNvPr>
          <p:cNvSpPr txBox="1">
            <a:spLocks noChangeArrowheads="1"/>
          </p:cNvSpPr>
          <p:nvPr userDrawn="1"/>
        </p:nvSpPr>
        <p:spPr bwMode="gray">
          <a:xfrm>
            <a:off x="5444525" y="6101198"/>
            <a:ext cx="25764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000"/>
              <a:t>Select the following file: </a:t>
            </a:r>
            <a:r>
              <a:rPr lang="en-US" sz="1000" b="1"/>
              <a:t>ab1 projection </a:t>
            </a:r>
            <a:r>
              <a:rPr lang="en-US" sz="1000" b="1" err="1"/>
              <a:t>glg</a:t>
            </a:r>
            <a:endParaRPr lang="en-US" sz="1000"/>
          </a:p>
        </p:txBody>
      </p:sp>
      <p:sp>
        <p:nvSpPr>
          <p:cNvPr id="36" name="Text Box 4">
            <a:extLst>
              <a:ext uri="{FF2B5EF4-FFF2-40B4-BE49-F238E27FC236}">
                <a16:creationId xmlns:a16="http://schemas.microsoft.com/office/drawing/2014/main" id="{44980990-4FB9-4346-A6D4-D07076962288}"/>
              </a:ext>
            </a:extLst>
          </p:cNvPr>
          <p:cNvSpPr txBox="1">
            <a:spLocks noChangeArrowheads="1"/>
          </p:cNvSpPr>
          <p:nvPr userDrawn="1"/>
        </p:nvSpPr>
        <p:spPr bwMode="gray">
          <a:xfrm>
            <a:off x="5444527" y="5526058"/>
            <a:ext cx="241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200"/>
              <a:t>L:\public\share\ABC Templates and Resources\AB Template Suite</a:t>
            </a:r>
          </a:p>
        </p:txBody>
      </p:sp>
      <p:sp>
        <p:nvSpPr>
          <p:cNvPr id="37" name="TextBox 36">
            <a:extLst>
              <a:ext uri="{FF2B5EF4-FFF2-40B4-BE49-F238E27FC236}">
                <a16:creationId xmlns:a16="http://schemas.microsoft.com/office/drawing/2014/main" id="{B8DCB5DA-222A-404F-80C5-D97967001EB4}"/>
              </a:ext>
            </a:extLst>
          </p:cNvPr>
          <p:cNvSpPr txBox="1"/>
          <p:nvPr userDrawn="1"/>
        </p:nvSpPr>
        <p:spPr>
          <a:xfrm>
            <a:off x="5444525" y="5300968"/>
            <a:ext cx="1759463" cy="233614"/>
          </a:xfrm>
          <a:prstGeom prst="rect">
            <a:avLst/>
          </a:prstGeom>
          <a:noFill/>
        </p:spPr>
        <p:txBody>
          <a:bodyPr wrap="square" lIns="0" tIns="0" rIns="0" bIns="0" rtlCol="0">
            <a:noAutofit/>
          </a:bodyPr>
          <a:lstStyle/>
          <a:p>
            <a:pPr>
              <a:spcBef>
                <a:spcPts val="500"/>
              </a:spcBef>
            </a:pPr>
            <a:r>
              <a:rPr lang="en-US" sz="1200" b="1"/>
              <a:t>Access on Teams or at:</a:t>
            </a:r>
          </a:p>
        </p:txBody>
      </p:sp>
      <p:sp>
        <p:nvSpPr>
          <p:cNvPr id="38" name="TextBox 37">
            <a:extLst>
              <a:ext uri="{FF2B5EF4-FFF2-40B4-BE49-F238E27FC236}">
                <a16:creationId xmlns:a16="http://schemas.microsoft.com/office/drawing/2014/main" id="{8732A721-A9D1-438B-8F7B-1970553C79BC}"/>
              </a:ext>
            </a:extLst>
          </p:cNvPr>
          <p:cNvSpPr txBox="1"/>
          <p:nvPr userDrawn="1"/>
        </p:nvSpPr>
        <p:spPr>
          <a:xfrm>
            <a:off x="8317043" y="5182040"/>
            <a:ext cx="1206863" cy="188758"/>
          </a:xfrm>
          <a:prstGeom prst="rect">
            <a:avLst/>
          </a:prstGeom>
          <a:noFill/>
        </p:spPr>
        <p:txBody>
          <a:bodyPr wrap="square" lIns="0" tIns="0" rIns="0" bIns="0" rtlCol="0">
            <a:noAutofit/>
          </a:bodyPr>
          <a:lstStyle/>
          <a:p>
            <a:pPr>
              <a:spcBef>
                <a:spcPts val="500"/>
              </a:spcBef>
            </a:pPr>
            <a:r>
              <a:rPr lang="en-US" sz="1100" b="1">
                <a:solidFill>
                  <a:schemeClr val="bg1"/>
                </a:solidFill>
              </a:rPr>
              <a:t>Benefits include:</a:t>
            </a:r>
          </a:p>
        </p:txBody>
      </p:sp>
      <p:sp>
        <p:nvSpPr>
          <p:cNvPr id="39" name="TextBox 38">
            <a:extLst>
              <a:ext uri="{FF2B5EF4-FFF2-40B4-BE49-F238E27FC236}">
                <a16:creationId xmlns:a16="http://schemas.microsoft.com/office/drawing/2014/main" id="{9EE59B4B-6394-43FE-99C8-04132BB1A4FD}"/>
              </a:ext>
            </a:extLst>
          </p:cNvPr>
          <p:cNvSpPr txBox="1"/>
          <p:nvPr userDrawn="1"/>
        </p:nvSpPr>
        <p:spPr>
          <a:xfrm>
            <a:off x="8317043"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Default layouts</a:t>
            </a:r>
          </a:p>
          <a:p>
            <a:pPr marL="114300" indent="-114300">
              <a:spcBef>
                <a:spcPts val="500"/>
              </a:spcBef>
              <a:buFont typeface="Arial" panose="020B0604020202020204" pitchFamily="34" charset="0"/>
              <a:buChar char="•"/>
            </a:pPr>
            <a:r>
              <a:rPr lang="en-US" sz="1000">
                <a:solidFill>
                  <a:schemeClr val="bg1"/>
                </a:solidFill>
              </a:rPr>
              <a:t>Impact layouts</a:t>
            </a:r>
          </a:p>
          <a:p>
            <a:pPr marL="114300" indent="-114300">
              <a:spcBef>
                <a:spcPts val="500"/>
              </a:spcBef>
              <a:buFont typeface="Arial" panose="020B0604020202020204" pitchFamily="34" charset="0"/>
              <a:buChar char="•"/>
            </a:pPr>
            <a:r>
              <a:rPr lang="en-US" sz="1000">
                <a:solidFill>
                  <a:schemeClr val="bg1"/>
                </a:solidFill>
              </a:rPr>
              <a:t>Graphical objects</a:t>
            </a:r>
          </a:p>
        </p:txBody>
      </p:sp>
      <p:sp>
        <p:nvSpPr>
          <p:cNvPr id="40" name="TextBox 39">
            <a:extLst>
              <a:ext uri="{FF2B5EF4-FFF2-40B4-BE49-F238E27FC236}">
                <a16:creationId xmlns:a16="http://schemas.microsoft.com/office/drawing/2014/main" id="{D8F3C44A-8158-4660-B67A-AB39C496DE77}"/>
              </a:ext>
            </a:extLst>
          </p:cNvPr>
          <p:cNvSpPr txBox="1"/>
          <p:nvPr userDrawn="1"/>
        </p:nvSpPr>
        <p:spPr>
          <a:xfrm>
            <a:off x="9676678"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Design guidelines</a:t>
            </a:r>
          </a:p>
          <a:p>
            <a:pPr marL="114300" indent="-114300">
              <a:spcBef>
                <a:spcPts val="500"/>
              </a:spcBef>
              <a:buFont typeface="Arial" panose="020B0604020202020204" pitchFamily="34" charset="0"/>
              <a:buChar char="•"/>
            </a:pPr>
            <a:r>
              <a:rPr lang="en-US" sz="1000">
                <a:solidFill>
                  <a:schemeClr val="bg1"/>
                </a:solidFill>
              </a:rPr>
              <a:t>Photography layouts</a:t>
            </a:r>
          </a:p>
          <a:p>
            <a:pPr marL="114300" indent="-114300">
              <a:spcBef>
                <a:spcPts val="500"/>
              </a:spcBef>
              <a:buFont typeface="Arial" panose="020B0604020202020204" pitchFamily="34" charset="0"/>
              <a:buChar char="•"/>
            </a:pPr>
            <a:r>
              <a:rPr lang="en-US" sz="1000">
                <a:solidFill>
                  <a:schemeClr val="bg1"/>
                </a:solidFill>
              </a:rPr>
              <a:t>High-end design</a:t>
            </a:r>
          </a:p>
        </p:txBody>
      </p:sp>
    </p:spTree>
    <p:extLst>
      <p:ext uri="{BB962C8B-B14F-4D97-AF65-F5344CB8AC3E}">
        <p14:creationId xmlns:p14="http://schemas.microsoft.com/office/powerpoint/2010/main" val="138442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204783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5" name="Placeholder - Slide Subtitle"/>
          <p:cNvSpPr>
            <a:spLocks noGrp="1"/>
          </p:cNvSpPr>
          <p:nvPr>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a:t>Slide subtitle, Arial 24pt, sentence case</a:t>
            </a:r>
          </a:p>
        </p:txBody>
      </p:sp>
      <p:sp>
        <p:nvSpPr>
          <p:cNvPr id="2" name="Placeholder - Slide Title"/>
          <p:cNvSpPr>
            <a:spLocks noGrp="1"/>
          </p:cNvSpPr>
          <p:nvPr>
            <p:ph type="title" hasCustomPrompt="1"/>
          </p:nvPr>
        </p:nvSpPr>
        <p:spPr bwMode="gray">
          <a:xfrm>
            <a:off x="612773" y="613747"/>
            <a:ext cx="10966450" cy="443198"/>
          </a:xfrm>
        </p:spPr>
        <p:txBody>
          <a:bodyPr/>
          <a:lstStyle>
            <a:lvl1pPr>
              <a:defRPr/>
            </a:lvl1pPr>
          </a:lstStyle>
          <a:p>
            <a:r>
              <a:rPr lang="en-US"/>
              <a:t>Slide title, Arial 32pt, sentence case</a:t>
            </a:r>
          </a:p>
        </p:txBody>
      </p:sp>
      <p:sp>
        <p:nvSpPr>
          <p:cNvPr id="40"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pic>
        <p:nvPicPr>
          <p:cNvPr id="4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 name="Date Placeholder 2"/>
          <p:cNvSpPr>
            <a:spLocks noGrp="1"/>
          </p:cNvSpPr>
          <p:nvPr>
            <p:ph type="dt" sz="half" idx="29"/>
          </p:nvPr>
        </p:nvSpPr>
        <p:spPr/>
        <p:txBody>
          <a:bodyPr/>
          <a:lstStyle/>
          <a:p>
            <a:fld id="{BAA56726-FCF3-4A2F-90E4-605E7867B4E8}" type="datetime1">
              <a:rPr lang="en-US" smtClean="0"/>
              <a:t>12/15/2022</a:t>
            </a:fld>
            <a:endParaRPr lang="en-US"/>
          </a:p>
        </p:txBody>
      </p:sp>
      <p:sp>
        <p:nvSpPr>
          <p:cNvPr id="4" name="Footer Placeholder 3"/>
          <p:cNvSpPr>
            <a:spLocks noGrp="1"/>
          </p:cNvSpPr>
          <p:nvPr>
            <p:ph type="ftr" sz="quarter" idx="30"/>
          </p:nvPr>
        </p:nvSpPr>
        <p:spPr/>
        <p:txBody>
          <a:bodyPr/>
          <a:lstStyle/>
          <a:p>
            <a:r>
              <a:rPr lang="en-US"/>
              <a:t>Projection Graphic and Layout Guide</a:t>
            </a:r>
          </a:p>
        </p:txBody>
      </p:sp>
      <p:sp>
        <p:nvSpPr>
          <p:cNvPr id="5" name="Slide Number Placeholder 4"/>
          <p:cNvSpPr>
            <a:spLocks noGrp="1"/>
          </p:cNvSpPr>
          <p:nvPr>
            <p:ph type="sldNum" sz="quarter" idx="31"/>
          </p:nvPr>
        </p:nvSpPr>
        <p:spPr/>
        <p:txBody>
          <a:bodyPr/>
          <a:lstStyle/>
          <a:p>
            <a:fld id="{79A09FC8-B54D-47FB-9034-F0587B1C3005}" type="slidenum">
              <a:rPr lang="en-US" smtClean="0"/>
              <a:pPr/>
              <a:t>‹#›</a:t>
            </a:fld>
            <a:endParaRPr lang="en-US"/>
          </a:p>
        </p:txBody>
      </p:sp>
      <p:grpSp>
        <p:nvGrpSpPr>
          <p:cNvPr id="8" name="Group 7"/>
          <p:cNvGrpSpPr/>
          <p:nvPr userDrawn="1"/>
        </p:nvGrpSpPr>
        <p:grpSpPr>
          <a:xfrm>
            <a:off x="1869054" y="6286830"/>
            <a:ext cx="9294461" cy="119596"/>
            <a:chOff x="1869054" y="6286830"/>
            <a:chExt cx="9294461" cy="119596"/>
          </a:xfrm>
        </p:grpSpPr>
        <p:grpSp>
          <p:nvGrpSpPr>
            <p:cNvPr id="43" name="Footer Bar"/>
            <p:cNvGrpSpPr/>
            <p:nvPr userDrawn="1"/>
          </p:nvGrpSpPr>
          <p:grpSpPr bwMode="gray">
            <a:xfrm>
              <a:off x="2145806" y="6287443"/>
              <a:ext cx="9017709" cy="118983"/>
              <a:chOff x="2145806" y="6133782"/>
              <a:chExt cx="9017709" cy="118983"/>
            </a:xfrm>
          </p:grpSpPr>
          <p:sp>
            <p:nvSpPr>
              <p:cNvPr id="44" name="Trapezoid 43"/>
              <p:cNvSpPr/>
              <p:nvPr userDrawn="1"/>
            </p:nvSpPr>
            <p:spPr bwMode="gray">
              <a:xfrm>
                <a:off x="2145806" y="6133782"/>
                <a:ext cx="431896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userDrawn="1"/>
            </p:nvSpPr>
            <p:spPr bwMode="gray">
              <a:xfrm>
                <a:off x="5941850" y="6133782"/>
                <a:ext cx="607610"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userDrawn="1"/>
            </p:nvSpPr>
            <p:spPr bwMode="gray">
              <a:xfrm rot="10800000">
                <a:off x="6159976" y="6133782"/>
                <a:ext cx="1027498" cy="118981"/>
              </a:xfrm>
              <a:prstGeom prst="trapezoid">
                <a:avLst>
                  <a:gd name="adj" fmla="val 63026"/>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userDrawn="1"/>
            </p:nvSpPr>
            <p:spPr bwMode="gray">
              <a:xfrm>
                <a:off x="3206966" y="6133784"/>
                <a:ext cx="866525"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userDrawn="1"/>
            </p:nvSpPr>
            <p:spPr bwMode="gray">
              <a:xfrm>
                <a:off x="10296990" y="6133784"/>
                <a:ext cx="86652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userDrawn="1"/>
            </p:nvSpPr>
            <p:spPr bwMode="gray">
              <a:xfrm>
                <a:off x="9518022" y="6133784"/>
                <a:ext cx="1094322"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userDrawn="1"/>
            </p:nvSpPr>
            <p:spPr bwMode="gray">
              <a:xfrm rot="10800000">
                <a:off x="6938944" y="6133783"/>
                <a:ext cx="2676306" cy="118981"/>
              </a:xfrm>
              <a:prstGeom prst="trapezoid">
                <a:avLst>
                  <a:gd name="adj" fmla="val 63026"/>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userDrawn="1"/>
          </p:nvSpPr>
          <p:spPr bwMode="gray">
            <a:xfrm>
              <a:off x="1869054" y="6286830"/>
              <a:ext cx="506313" cy="119593"/>
            </a:xfrm>
            <a:custGeom>
              <a:avLst/>
              <a:gdLst>
                <a:gd name="connsiteX0" fmla="*/ 0 w 1729277"/>
                <a:gd name="connsiteY0" fmla="*/ 0 h 118872"/>
                <a:gd name="connsiteX1" fmla="*/ 1657324 w 1729277"/>
                <a:gd name="connsiteY1" fmla="*/ 0 h 118872"/>
                <a:gd name="connsiteX2" fmla="*/ 1729277 w 1729277"/>
                <a:gd name="connsiteY2" fmla="*/ 118872 h 118872"/>
                <a:gd name="connsiteX3" fmla="*/ 0 w 1729277"/>
                <a:gd name="connsiteY3" fmla="*/ 118872 h 118872"/>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0 w 1729277"/>
                <a:gd name="connsiteY4" fmla="*/ 119593 h 119593"/>
                <a:gd name="connsiteX5" fmla="*/ 0 w 1729277"/>
                <a:gd name="connsiteY5"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119593 h 119593"/>
                <a:gd name="connsiteX6" fmla="*/ 0 w 1729277"/>
                <a:gd name="connsiteY6"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721 h 119593"/>
                <a:gd name="connsiteX0" fmla="*/ 74212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74212 w 401935"/>
                <a:gd name="connsiteY4" fmla="*/ 119271 h 119593"/>
                <a:gd name="connsiteX0" fmla="*/ 598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598 w 401935"/>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0 w 401337"/>
                <a:gd name="connsiteY0" fmla="*/ 119271 h 119593"/>
                <a:gd name="connsiteX1" fmla="*/ 71129 w 401337"/>
                <a:gd name="connsiteY1" fmla="*/ 0 h 119593"/>
                <a:gd name="connsiteX2" fmla="*/ 329384 w 401337"/>
                <a:gd name="connsiteY2" fmla="*/ 721 h 119593"/>
                <a:gd name="connsiteX3" fmla="*/ 401337 w 401337"/>
                <a:gd name="connsiteY3" fmla="*/ 119593 h 119593"/>
                <a:gd name="connsiteX4" fmla="*/ 0 w 401337"/>
                <a:gd name="connsiteY4" fmla="*/ 119271 h 11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37" h="119593">
                  <a:moveTo>
                    <a:pt x="0" y="119271"/>
                  </a:moveTo>
                  <a:lnTo>
                    <a:pt x="71129" y="0"/>
                  </a:lnTo>
                  <a:lnTo>
                    <a:pt x="329384" y="721"/>
                  </a:lnTo>
                  <a:lnTo>
                    <a:pt x="401337" y="119593"/>
                  </a:lnTo>
                  <a:lnTo>
                    <a:pt x="0" y="119271"/>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43954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1029463974"/>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35644"/>
            <a:ext cx="9063990" cy="1661993"/>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Title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902964939"/>
      </p:ext>
    </p:extLst>
  </p:cSld>
  <p:clrMapOvr>
    <a:masterClrMapping/>
  </p:clrMapOvr>
  <p:extLst>
    <p:ext uri="{DCECCB84-F9BA-43D5-87BE-67443E8EF086}">
      <p15:sldGuideLst xmlns:p15="http://schemas.microsoft.com/office/powerpoint/2012/main">
        <p15:guide id="1" pos="979">
          <p15:clr>
            <a:srgbClr val="FBAE40"/>
          </p15:clr>
        </p15:guide>
        <p15:guide id="2" orient="horz" pos="2852">
          <p15:clr>
            <a:srgbClr val="FBAE40"/>
          </p15:clr>
        </p15:guide>
        <p15:guide id="4" orient="horz" pos="2466">
          <p15:clr>
            <a:srgbClr val="FBAE40"/>
          </p15:clr>
        </p15:guide>
        <p15:guide id="5" pos="67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2021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394249" y="3259455"/>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427604" y="3190781"/>
            <a:ext cx="464974"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981062" y="3190781"/>
            <a:ext cx="2543250"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262346"/>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436224"/>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934896"/>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934896"/>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934896"/>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969591" y="4166938"/>
            <a:ext cx="3050123"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The knowledge you need to stay current, plus the strategic guidance, data, and tools you need to take action </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969591" y="3758786"/>
            <a:ext cx="1160050"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969591" y="411601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852300" y="5560820"/>
            <a:ext cx="2972701"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Virtual and in-person leadership development, custom learning solutions, and online manager support</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852300" y="5152668"/>
            <a:ext cx="2532194"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People development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852300" y="5509900"/>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210830"/>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693297"/>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Tree>
    <p:extLst>
      <p:ext uri="{BB962C8B-B14F-4D97-AF65-F5344CB8AC3E}">
        <p14:creationId xmlns:p14="http://schemas.microsoft.com/office/powerpoint/2010/main" val="238573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4051272027"/>
      </p:ext>
    </p:extLst>
  </p:cSld>
  <p:clrMapOvr>
    <a:masterClrMapping/>
  </p:clrMapOvr>
  <p:extLst>
    <p:ext uri="{DCECCB84-F9BA-43D5-87BE-67443E8EF086}">
      <p15:sldGuideLst xmlns:p15="http://schemas.microsoft.com/office/powerpoint/2012/main">
        <p15:guide id="1" pos="1704">
          <p15:clr>
            <a:srgbClr val="FBAE40"/>
          </p15:clr>
        </p15:guide>
        <p15:guide id="2" pos="6722">
          <p15:clr>
            <a:srgbClr val="FBAE40"/>
          </p15:clr>
        </p15:guide>
        <p15:guide id="3" orient="horz" pos="239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980274429"/>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498212978"/>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255686459"/>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p15:clr>
            <a:srgbClr val="FBAE40"/>
          </p15:clr>
        </p15:guide>
        <p15:guide id="3" orient="horz" pos="36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7751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3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2021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365398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advisory.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advisory.com/" TargetMode="External"/><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3" name="Text Placeholder"/>
          <p:cNvSpPr>
            <a:spLocks noGrp="1"/>
          </p:cNvSpPr>
          <p:nvPr>
            <p:ph type="body" idx="1"/>
          </p:nvPr>
        </p:nvSpPr>
        <p:spPr bwMode="gray">
          <a:xfrm>
            <a:off x="4495800" y="2587500"/>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09600" y="477639"/>
            <a:ext cx="10969625" cy="540917"/>
          </a:xfrm>
          <a:prstGeom prst="rect">
            <a:avLst/>
          </a:prstGeom>
        </p:spPr>
        <p:txBody>
          <a:bodyPr vert="horz" wrap="square" lIns="0" tIns="0" rIns="0" bIns="0" rtlCol="0" anchor="t" anchorCtr="0">
            <a:spAutoFit/>
          </a:bodyPr>
          <a:lstStyle/>
          <a:p>
            <a:r>
              <a:rPr lang="en-US"/>
              <a:t>Slide title, Times New Roman 38pt, sentence case</a:t>
            </a:r>
          </a:p>
        </p:txBody>
      </p:sp>
      <p:sp>
        <p:nvSpPr>
          <p:cNvPr id="13" name="Copyright">
            <a:extLst>
              <a:ext uri="{FF2B5EF4-FFF2-40B4-BE49-F238E27FC236}">
                <a16:creationId xmlns:a16="http://schemas.microsoft.com/office/drawing/2014/main" id="{922C3CC6-5ECE-4DDF-BE6B-03B9F31A0C19}"/>
              </a:ext>
            </a:extLst>
          </p:cNvPr>
          <p:cNvSpPr txBox="1"/>
          <p:nvPr userDrawn="1"/>
        </p:nvSpPr>
        <p:spPr bwMode="gray">
          <a:xfrm>
            <a:off x="1896065"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2021 Advisory Board • All rights reserved • </a:t>
            </a:r>
            <a:r>
              <a:rPr lang="en-US" sz="700" b="1">
                <a:solidFill>
                  <a:schemeClr val="accent4"/>
                </a:solidFill>
                <a:latin typeface="+mj-lt"/>
                <a:cs typeface="Times New Roman" panose="02020603050405020304" pitchFamily="18" charset="0"/>
              </a:rPr>
              <a:t>advisory.com</a:t>
            </a:r>
          </a:p>
        </p:txBody>
      </p:sp>
      <p:sp>
        <p:nvSpPr>
          <p:cNvPr id="14" name="Copyright">
            <a:hlinkClick r:id="rId13"/>
            <a:extLst>
              <a:ext uri="{FF2B5EF4-FFF2-40B4-BE49-F238E27FC236}">
                <a16:creationId xmlns:a16="http://schemas.microsoft.com/office/drawing/2014/main" id="{0A3C3AD7-17B5-4957-96AB-42FFE43EC907}"/>
              </a:ext>
            </a:extLst>
          </p:cNvPr>
          <p:cNvSpPr txBox="1"/>
          <p:nvPr userDrawn="1"/>
        </p:nvSpPr>
        <p:spPr bwMode="gray">
          <a:xfrm>
            <a:off x="10129929" y="6502287"/>
            <a:ext cx="1455646"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Advisory Board interviews and analysis.</a:t>
            </a:r>
            <a:endParaRPr lang="en-US" sz="700" b="1">
              <a:solidFill>
                <a:schemeClr val="accent4"/>
              </a:solidFill>
              <a:latin typeface="+mj-lt"/>
              <a:cs typeface="Times New Roman" panose="02020603050405020304" pitchFamily="18" charset="0"/>
            </a:endParaRPr>
          </a:p>
        </p:txBody>
      </p:sp>
    </p:spTree>
    <p:extLst>
      <p:ext uri="{BB962C8B-B14F-4D97-AF65-F5344CB8AC3E}">
        <p14:creationId xmlns:p14="http://schemas.microsoft.com/office/powerpoint/2010/main" val="3829310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C35EA4"/>
          </p15:clr>
        </p15:guide>
        <p15:guide id="2" pos="729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3" name="Text Placeholder"/>
          <p:cNvSpPr>
            <a:spLocks noGrp="1"/>
          </p:cNvSpPr>
          <p:nvPr>
            <p:ph type="body" idx="1"/>
          </p:nvPr>
        </p:nvSpPr>
        <p:spPr bwMode="gray">
          <a:xfrm>
            <a:off x="4495800" y="2587500"/>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09600" y="477639"/>
            <a:ext cx="10969625" cy="540917"/>
          </a:xfrm>
          <a:prstGeom prst="rect">
            <a:avLst/>
          </a:prstGeom>
        </p:spPr>
        <p:txBody>
          <a:bodyPr vert="horz" wrap="square" lIns="0" tIns="0" rIns="0" bIns="0" rtlCol="0" anchor="t" anchorCtr="0">
            <a:spAutoFit/>
          </a:bodyPr>
          <a:lstStyle/>
          <a:p>
            <a:r>
              <a:rPr lang="en-US"/>
              <a:t>Slide title, Times New Roman 38pt, sentence case</a:t>
            </a:r>
          </a:p>
        </p:txBody>
      </p:sp>
      <p:sp>
        <p:nvSpPr>
          <p:cNvPr id="13" name="Copyright">
            <a:extLst>
              <a:ext uri="{FF2B5EF4-FFF2-40B4-BE49-F238E27FC236}">
                <a16:creationId xmlns:a16="http://schemas.microsoft.com/office/drawing/2014/main" id="{922C3CC6-5ECE-4DDF-BE6B-03B9F31A0C19}"/>
              </a:ext>
            </a:extLst>
          </p:cNvPr>
          <p:cNvSpPr txBox="1"/>
          <p:nvPr userDrawn="1"/>
        </p:nvSpPr>
        <p:spPr bwMode="gray">
          <a:xfrm>
            <a:off x="1896065"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4" name="Copyright">
            <a:hlinkClick r:id="rId3"/>
            <a:extLst>
              <a:ext uri="{FF2B5EF4-FFF2-40B4-BE49-F238E27FC236}">
                <a16:creationId xmlns:a16="http://schemas.microsoft.com/office/drawing/2014/main" id="{0A3C3AD7-17B5-4957-96AB-42FFE43EC907}"/>
              </a:ext>
            </a:extLst>
          </p:cNvPr>
          <p:cNvSpPr txBox="1"/>
          <p:nvPr userDrawn="1"/>
        </p:nvSpPr>
        <p:spPr bwMode="gray">
          <a:xfrm>
            <a:off x="10129929" y="6502287"/>
            <a:ext cx="1455646"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Advisory Board interviews and analysis.</a:t>
            </a:r>
            <a:endParaRPr lang="en-US" sz="700" b="1">
              <a:solidFill>
                <a:schemeClr val="accent4"/>
              </a:solidFill>
              <a:latin typeface="+mj-lt"/>
              <a:cs typeface="Times New Roman" panose="02020603050405020304" pitchFamily="18" charset="0"/>
            </a:endParaRPr>
          </a:p>
        </p:txBody>
      </p:sp>
    </p:spTree>
    <p:extLst>
      <p:ext uri="{BB962C8B-B14F-4D97-AF65-F5344CB8AC3E}">
        <p14:creationId xmlns:p14="http://schemas.microsoft.com/office/powerpoint/2010/main" val="1442943560"/>
      </p:ext>
    </p:extLst>
  </p:cSld>
  <p:clrMap bg1="lt1" tx1="dk1" bg2="lt2" tx2="dk2" accent1="accent1" accent2="accent2" accent3="accent3" accent4="accent4" accent5="accent5" accent6="accent6" hlink="hlink" folHlink="folHlink"/>
  <p:sldLayoutIdLst>
    <p:sldLayoutId id="2147483673" r:id="rId1"/>
  </p:sldLayoutIdLst>
  <p:hf sldNum="0" hdr="0" dt="0"/>
  <p:txStyles>
    <p:title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C35EA4"/>
          </p15:clr>
        </p15:guide>
        <p15:guide id="2" pos="729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pewresearch.org/internet/2020/04/30/53-of-americans-say-the-internet-has-been-essential-during-the-covid-19-outbreak/" TargetMode="External"/><Relationship Id="rId7"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washingtonpost.com/technology/2021/02/09/lifeline-broadband-internet-fcc-coronavirus/" TargetMode="External"/><Relationship Id="rId5" Type="http://schemas.openxmlformats.org/officeDocument/2006/relationships/hyperlink" Target="https://www.highspeedinternet.com/resources/how-much-should-i-be-paying-for-high-speed-internet-resource" TargetMode="External"/><Relationship Id="rId4" Type="http://schemas.openxmlformats.org/officeDocument/2006/relationships/hyperlink" Target="https://money.cnn.com/2012/04/16/pf/cell-phone-bill.moneymag/index.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whitehouse.gov/briefing-room/statements-releases/2022/05/09/fact-sheet-president-biden-and-vice-president-harris-reduce-high-speed-internet-costs-for-millions-of-american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usda.gov/media/press-releases/2022/10/27/biden-harris-administration-provides-759-million-bring-high-spee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ature.com/articles/s41746-021-00413-8"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literacy.ala.org/digital-literac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hyperlink" Target="https://c19hcc.org/telehealth/physician-survey-analysi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gate.net/figure/Components-of-Digital-Literacy-The-eight-components-include-creativity-critical_fig1_32851310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hyperlink" Target="https://nnlm.gov/all-of-us/resources/digitalhealthliterac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is.org/Report/673-Million-United-States-Spoke-Foreign-Language-Home-2018"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www.pewresearch.org/fact-tank/2019/08/20/smartphones-help-blacks-hispanics-bridge-some-but-not-all-digital-gaps-with-whit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theverge.com/21277936/telehealth-english-systems-disparities-interpreters-online-doctor-appointments" TargetMode="External"/><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s://www.wavy.com/news/health/coronavirus/translation-on-virginia-department-of-healths-website-told-spanish-readers-they-didnt-need-the-covid-19-vaccin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9.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5.xml"/><Relationship Id="rId5" Type="http://schemas.openxmlformats.org/officeDocument/2006/relationships/tags" Target="../tags/tag5.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hyperlink" Target="https://www.nature.com/articles/s41746-021-00413-8"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e/1FAIpQLScn2jL1kHThziitkft7xcVt01vaUE7BoCGZtc_Z6K2fdA9dMA/viewfor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assessment.digitalliteracyassessment.org/basic-computer-skills-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www.advisory.com/Topics/Digital-Health/2021/03/Digital-inequity"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hyperlink" Target="https://www.businesswire.com/news/home/20200921005074/en/Change-Healthcare-HCEG-Research-COVID-19-Reshuffles-Healthcare-Executives%E2%80%99-Prioritie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businessgrouphealth.org/en/who-we-are/newsroom/press-releases/large-us-employers-accelerating-adoption-of-virtual-care-mental-health-services-for-2021" TargetMode="External"/><Relationship Id="rId5" Type="http://schemas.openxmlformats.org/officeDocument/2006/relationships/hyperlink" Target="https://www.bdo.com/BDO/media/CFO-Outlook-Survey/IND_2021_HC_CFO-Survey_WEB.pdf" TargetMode="External"/><Relationship Id="rId4" Type="http://schemas.openxmlformats.org/officeDocument/2006/relationships/hyperlink" Target="https://www.advisory.com/Topics/Strategic-and-Business-Planning/2021/03/2021-Strategic-Planner-Survey-Resul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advisory.com/en/topics/consumerism/2020/06/covid19-consumer-behavior-and-preferences" TargetMode="External"/><Relationship Id="rId5" Type="http://schemas.openxmlformats.org/officeDocument/2006/relationships/hyperlink" Target="https://jamanetwork.com/journals/jamanetworkopen/fullarticle/2771185" TargetMode="Externa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hyperlink" Target="https://www.nature.com/articles/s41746-021-00413-8"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www.cityandstateny.com/articles/opinion/opinion/why-new-york-city-needs-universal-internet-access.htm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www.ncbi.nlm.nih.gov/pmc/articles/PMC7480260/" TargetMode="External"/><Relationship Id="rId5" Type="http://schemas.openxmlformats.org/officeDocument/2006/relationships/hyperlink" Target="https://www.reuters.com/article/us-usa-tech-broadband-trfn/u-s-cities-back-broadband-projects-as-covid-19-exposes-digital-divide-idUSKBN27M1RY" TargetMode="External"/><Relationship Id="rId4" Type="http://schemas.openxmlformats.org/officeDocument/2006/relationships/hyperlink" Target="https://m.metrotimes.com/detroit/detroits-digital-divide-is-leaving-nearly-half-of-the-motor-city-offline/Content?oid=7625861&amp;showFullText=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AE355BA-EC71-4DC5-93D2-A9705E681437}"/>
              </a:ext>
            </a:extLst>
          </p:cNvPr>
          <p:cNvSpPr>
            <a:spLocks noGrp="1"/>
          </p:cNvSpPr>
          <p:nvPr>
            <p:ph type="body" sz="quarter" idx="20"/>
          </p:nvPr>
        </p:nvSpPr>
        <p:spPr>
          <a:xfrm>
            <a:off x="1564005" y="4542724"/>
            <a:ext cx="9063990" cy="369332"/>
          </a:xfrm>
        </p:spPr>
        <p:txBody>
          <a:bodyPr/>
          <a:lstStyle/>
          <a:p>
            <a:r>
              <a:rPr lang="en-US" dirty="0"/>
              <a:t>Your guide to understanding digital disparities</a:t>
            </a:r>
          </a:p>
        </p:txBody>
      </p:sp>
      <p:sp>
        <p:nvSpPr>
          <p:cNvPr id="8" name="Title 7">
            <a:extLst>
              <a:ext uri="{FF2B5EF4-FFF2-40B4-BE49-F238E27FC236}">
                <a16:creationId xmlns:a16="http://schemas.microsoft.com/office/drawing/2014/main" id="{C822C038-757D-4D3B-8046-781E74B86A3A}"/>
              </a:ext>
            </a:extLst>
          </p:cNvPr>
          <p:cNvSpPr>
            <a:spLocks noGrp="1"/>
          </p:cNvSpPr>
          <p:nvPr>
            <p:ph type="title"/>
          </p:nvPr>
        </p:nvSpPr>
        <p:spPr>
          <a:xfrm>
            <a:off x="1564005" y="3043557"/>
            <a:ext cx="9063990" cy="854080"/>
          </a:xfrm>
        </p:spPr>
        <p:txBody>
          <a:bodyPr/>
          <a:lstStyle/>
          <a:p>
            <a:r>
              <a:rPr lang="en-US" dirty="0"/>
              <a:t>Digital inequity 101</a:t>
            </a:r>
          </a:p>
        </p:txBody>
      </p:sp>
      <p:sp>
        <p:nvSpPr>
          <p:cNvPr id="5" name="TextBox 4">
            <a:extLst>
              <a:ext uri="{FF2B5EF4-FFF2-40B4-BE49-F238E27FC236}">
                <a16:creationId xmlns:a16="http://schemas.microsoft.com/office/drawing/2014/main" id="{A9F51E2F-958A-4F9D-853F-95E07A455FFC}"/>
              </a:ext>
            </a:extLst>
          </p:cNvPr>
          <p:cNvSpPr txBox="1"/>
          <p:nvPr/>
        </p:nvSpPr>
        <p:spPr bwMode="gray">
          <a:xfrm>
            <a:off x="609600" y="5647296"/>
            <a:ext cx="4380836" cy="1210704"/>
          </a:xfrm>
          <a:prstGeom prst="rect">
            <a:avLst/>
          </a:prstGeom>
          <a:noFill/>
        </p:spPr>
        <p:txBody>
          <a:bodyPr wrap="square" lIns="65314" rIns="65314" rtlCol="0">
            <a:noAutofit/>
          </a:bodyPr>
          <a:lstStyle/>
          <a:p>
            <a:pPr>
              <a:spcBef>
                <a:spcPts val="714"/>
              </a:spcBef>
            </a:pPr>
            <a:r>
              <a:rPr lang="en-US" sz="2000" b="1" dirty="0">
                <a:solidFill>
                  <a:schemeClr val="accent6"/>
                </a:solidFill>
              </a:rPr>
              <a:t>Institution name</a:t>
            </a:r>
          </a:p>
          <a:p>
            <a:pPr>
              <a:spcBef>
                <a:spcPts val="714"/>
              </a:spcBef>
            </a:pPr>
            <a:r>
              <a:rPr lang="en-US" sz="1714" dirty="0">
                <a:solidFill>
                  <a:schemeClr val="accent6"/>
                </a:solidFill>
              </a:rPr>
              <a:t>Presenter name, title</a:t>
            </a:r>
            <a:br>
              <a:rPr lang="en-US" sz="1714" dirty="0">
                <a:solidFill>
                  <a:schemeClr val="accent6"/>
                </a:solidFill>
              </a:rPr>
            </a:br>
            <a:r>
              <a:rPr lang="en-US" sz="1714" dirty="0">
                <a:solidFill>
                  <a:schemeClr val="accent6"/>
                </a:solidFill>
              </a:rPr>
              <a:t>E-mail address and phone number</a:t>
            </a:r>
          </a:p>
        </p:txBody>
      </p:sp>
      <p:sp>
        <p:nvSpPr>
          <p:cNvPr id="6" name="Line Callout 1 5">
            <a:extLst>
              <a:ext uri="{FF2B5EF4-FFF2-40B4-BE49-F238E27FC236}">
                <a16:creationId xmlns:a16="http://schemas.microsoft.com/office/drawing/2014/main" id="{C7AF620D-6C77-431D-9D75-ACCACD670F72}"/>
              </a:ext>
            </a:extLst>
          </p:cNvPr>
          <p:cNvSpPr/>
          <p:nvPr/>
        </p:nvSpPr>
        <p:spPr bwMode="gray">
          <a:xfrm>
            <a:off x="4658786" y="5148710"/>
            <a:ext cx="2874427" cy="1445301"/>
          </a:xfrm>
          <a:prstGeom prst="borderCallout1">
            <a:avLst>
              <a:gd name="adj1" fmla="val 58547"/>
              <a:gd name="adj2" fmla="val 1955"/>
              <a:gd name="adj3" fmla="val 58555"/>
              <a:gd name="adj4" fmla="val -15648"/>
            </a:avLst>
          </a:prstGeom>
          <a:solidFill>
            <a:srgbClr val="00B0F0"/>
          </a:solidFill>
          <a:ln w="12700" cap="flat" cmpd="sng" algn="ctr">
            <a:solidFill>
              <a:srgbClr val="00B0F0"/>
            </a:solidFill>
            <a:prstDash val="solid"/>
            <a:round/>
            <a:headEnd type="none" w="med" len="med"/>
            <a:tailEnd type="oval" w="sm" len="sm"/>
          </a:ln>
          <a:effectLst/>
        </p:spPr>
        <p:txBody>
          <a:bodyPr vert="horz" wrap="square" lIns="130629" tIns="65314" rIns="130629" bIns="65314" numCol="1" rtlCol="0" anchor="t" anchorCtr="0" compatLnSpc="1">
            <a:prstTxWarp prst="textNoShape">
              <a:avLst/>
            </a:prstTxWarp>
          </a:bodyPr>
          <a:lstStyle/>
          <a:p>
            <a:r>
              <a:rPr lang="en-US" sz="1286" b="1" dirty="0">
                <a:solidFill>
                  <a:schemeClr val="bg1"/>
                </a:solidFill>
              </a:rPr>
              <a:t>Add in institution-specific information.</a:t>
            </a:r>
          </a:p>
          <a:p>
            <a:r>
              <a:rPr lang="en-US" sz="1286" b="1" dirty="0">
                <a:solidFill>
                  <a:schemeClr val="bg1"/>
                </a:solidFill>
              </a:rPr>
              <a:t>Refer to the talking points in the “notes” section of the PowerPoint to guide your presentation.</a:t>
            </a:r>
          </a:p>
        </p:txBody>
      </p:sp>
    </p:spTree>
    <p:extLst>
      <p:ext uri="{BB962C8B-B14F-4D97-AF65-F5344CB8AC3E}">
        <p14:creationId xmlns:p14="http://schemas.microsoft.com/office/powerpoint/2010/main" val="417618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1CC8F9-4977-4AD5-8C7D-154825D596AF}"/>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C1B43C14-2FD0-49BE-916B-DD2FE7919F1F}"/>
              </a:ext>
            </a:extLst>
          </p:cNvPr>
          <p:cNvSpPr>
            <a:spLocks noGrp="1"/>
          </p:cNvSpPr>
          <p:nvPr>
            <p:ph type="body" sz="quarter" idx="27"/>
          </p:nvPr>
        </p:nvSpPr>
        <p:spPr>
          <a:xfrm>
            <a:off x="6631388" y="5611367"/>
            <a:ext cx="4947838" cy="538609"/>
          </a:xfrm>
        </p:spPr>
        <p:txBody>
          <a:bodyPr/>
          <a:lstStyle/>
          <a:p>
            <a:r>
              <a:rPr lang="en-US">
                <a:solidFill>
                  <a:schemeClr val="accent5"/>
                </a:solidFill>
              </a:rPr>
              <a:t>Source: </a:t>
            </a:r>
            <a:r>
              <a:rPr lang="en-US" err="1">
                <a:solidFill>
                  <a:schemeClr val="accent5"/>
                </a:solidFill>
              </a:rPr>
              <a:t>Vogels</a:t>
            </a:r>
            <a:r>
              <a:rPr lang="en-US">
                <a:solidFill>
                  <a:schemeClr val="accent5"/>
                </a:solidFill>
              </a:rPr>
              <a:t> E, et al., “</a:t>
            </a:r>
            <a:r>
              <a:rPr lang="en-US">
                <a:solidFill>
                  <a:schemeClr val="accent5"/>
                </a:solidFill>
                <a:hlinkClick r:id="rId3"/>
              </a:rPr>
              <a:t>53% of Americans say the internet has been essential during the Covid-19 outbreak</a:t>
            </a:r>
            <a:r>
              <a:rPr lang="en-US">
                <a:solidFill>
                  <a:schemeClr val="accent5"/>
                </a:solidFill>
              </a:rPr>
              <a:t>,” Pew Research Center, April 2020; Asher-Ejiofor Z, “</a:t>
            </a:r>
            <a:r>
              <a:rPr lang="en-US">
                <a:solidFill>
                  <a:schemeClr val="accent5"/>
                </a:solidFill>
                <a:hlinkClick r:id="rId4"/>
              </a:rPr>
              <a:t>Cut your family’s cell phone bill</a:t>
            </a:r>
            <a:r>
              <a:rPr lang="en-US">
                <a:solidFill>
                  <a:schemeClr val="accent5"/>
                </a:solidFill>
              </a:rPr>
              <a:t>,” CNN Money, April 2012; Dilley J, “</a:t>
            </a:r>
            <a:r>
              <a:rPr lang="en-US">
                <a:solidFill>
                  <a:schemeClr val="accent5"/>
                </a:solidFill>
                <a:hlinkClick r:id="rId5"/>
              </a:rPr>
              <a:t>How much should I be paying for high-speed internet?,” </a:t>
            </a:r>
            <a:r>
              <a:rPr lang="en-US">
                <a:solidFill>
                  <a:schemeClr val="accent5"/>
                </a:solidFill>
              </a:rPr>
              <a:t>High Speed Internet, January 2021; </a:t>
            </a:r>
            <a:r>
              <a:rPr lang="en-US" err="1">
                <a:solidFill>
                  <a:schemeClr val="accent5"/>
                </a:solidFill>
              </a:rPr>
              <a:t>Romm</a:t>
            </a:r>
            <a:r>
              <a:rPr lang="en-US">
                <a:solidFill>
                  <a:schemeClr val="accent5"/>
                </a:solidFill>
              </a:rPr>
              <a:t> T, “</a:t>
            </a:r>
            <a:r>
              <a:rPr lang="en-US" u="sng"/>
              <a:t>Lacking a Lifeline: </a:t>
            </a:r>
            <a:r>
              <a:rPr lang="en-US">
                <a:hlinkClick r:id="rId6"/>
              </a:rPr>
              <a:t>How a federal effort to help low-income Americans pay their phone bills failed amid the pandemic</a:t>
            </a:r>
            <a:r>
              <a:rPr lang="en-US"/>
              <a:t>,</a:t>
            </a:r>
            <a:r>
              <a:rPr lang="en-US">
                <a:solidFill>
                  <a:schemeClr val="accent5"/>
                </a:solidFill>
              </a:rPr>
              <a:t>” Washington Post, February 2021.</a:t>
            </a:r>
            <a:endParaRPr lang="en-US"/>
          </a:p>
        </p:txBody>
      </p:sp>
      <p:sp>
        <p:nvSpPr>
          <p:cNvPr id="4" name="Title 3">
            <a:extLst>
              <a:ext uri="{FF2B5EF4-FFF2-40B4-BE49-F238E27FC236}">
                <a16:creationId xmlns:a16="http://schemas.microsoft.com/office/drawing/2014/main" id="{6FDAD865-6440-47B6-9612-4E729DB31EBC}"/>
              </a:ext>
            </a:extLst>
          </p:cNvPr>
          <p:cNvSpPr>
            <a:spLocks noGrp="1"/>
          </p:cNvSpPr>
          <p:nvPr>
            <p:ph type="title"/>
          </p:nvPr>
        </p:nvSpPr>
        <p:spPr/>
        <p:txBody>
          <a:bodyPr/>
          <a:lstStyle/>
          <a:p>
            <a:r>
              <a:rPr lang="en-US"/>
              <a:t>Why isn’t cellular a cure-all? Affordability </a:t>
            </a:r>
          </a:p>
        </p:txBody>
      </p:sp>
      <p:graphicFrame>
        <p:nvGraphicFramePr>
          <p:cNvPr id="59" name="Chart 58">
            <a:extLst>
              <a:ext uri="{FF2B5EF4-FFF2-40B4-BE49-F238E27FC236}">
                <a16:creationId xmlns:a16="http://schemas.microsoft.com/office/drawing/2014/main" id="{9CF03A44-2BF7-4D80-B6B5-001D4C11C598}"/>
              </a:ext>
            </a:extLst>
          </p:cNvPr>
          <p:cNvGraphicFramePr/>
          <p:nvPr/>
        </p:nvGraphicFramePr>
        <p:xfrm>
          <a:off x="609600" y="2536390"/>
          <a:ext cx="6119628" cy="3398142"/>
        </p:xfrm>
        <a:graphic>
          <a:graphicData uri="http://schemas.openxmlformats.org/drawingml/2006/chart">
            <c:chart xmlns:c="http://schemas.openxmlformats.org/drawingml/2006/chart" xmlns:r="http://schemas.openxmlformats.org/officeDocument/2006/relationships" r:id="rId7"/>
          </a:graphicData>
        </a:graphic>
      </p:graphicFrame>
      <p:grpSp>
        <p:nvGrpSpPr>
          <p:cNvPr id="19" name="Group 18">
            <a:extLst>
              <a:ext uri="{FF2B5EF4-FFF2-40B4-BE49-F238E27FC236}">
                <a16:creationId xmlns:a16="http://schemas.microsoft.com/office/drawing/2014/main" id="{B9630BE1-3D18-41A7-8CA4-1A0DDB134B7A}"/>
              </a:ext>
            </a:extLst>
          </p:cNvPr>
          <p:cNvGrpSpPr/>
          <p:nvPr/>
        </p:nvGrpSpPr>
        <p:grpSpPr>
          <a:xfrm>
            <a:off x="7685719" y="2256657"/>
            <a:ext cx="3436510" cy="1488062"/>
            <a:chOff x="8088707" y="4324954"/>
            <a:chExt cx="2831636" cy="1431167"/>
          </a:xfrm>
        </p:grpSpPr>
        <p:sp>
          <p:nvSpPr>
            <p:cNvPr id="20" name="Text Placeholder">
              <a:extLst>
                <a:ext uri="{FF2B5EF4-FFF2-40B4-BE49-F238E27FC236}">
                  <a16:creationId xmlns:a16="http://schemas.microsoft.com/office/drawing/2014/main" id="{FC22CAAF-8BEC-4640-B653-D8A2F1195305}"/>
                </a:ext>
              </a:extLst>
            </p:cNvPr>
            <p:cNvSpPr txBox="1">
              <a:spLocks/>
            </p:cNvSpPr>
            <p:nvPr/>
          </p:nvSpPr>
          <p:spPr bwMode="gray">
            <a:xfrm>
              <a:off x="8088707" y="4324954"/>
              <a:ext cx="2831636" cy="1036032"/>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One woman in particular [canceled] her appointment…after exhausting her monthly allotment. The patient had used up all her time planning her brother’s funeral after he died of Covid-19.</a:t>
              </a:r>
            </a:p>
          </p:txBody>
        </p:sp>
        <p:cxnSp>
          <p:nvCxnSpPr>
            <p:cNvPr id="22" name="Straight Connector 21">
              <a:extLst>
                <a:ext uri="{FF2B5EF4-FFF2-40B4-BE49-F238E27FC236}">
                  <a16:creationId xmlns:a16="http://schemas.microsoft.com/office/drawing/2014/main" id="{08C8B380-0E99-415D-9BC0-F1FC25971D83}"/>
                </a:ext>
              </a:extLst>
            </p:cNvPr>
            <p:cNvCxnSpPr/>
            <p:nvPr/>
          </p:nvCxnSpPr>
          <p:spPr bwMode="gray">
            <a:xfrm>
              <a:off x="9104077" y="5452471"/>
              <a:ext cx="842533"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3" name="Text Placeholder">
              <a:extLst>
                <a:ext uri="{FF2B5EF4-FFF2-40B4-BE49-F238E27FC236}">
                  <a16:creationId xmlns:a16="http://schemas.microsoft.com/office/drawing/2014/main" id="{AFFA64D7-43E1-4FE8-8396-323F72D1771D}"/>
                </a:ext>
              </a:extLst>
            </p:cNvPr>
            <p:cNvSpPr txBox="1">
              <a:spLocks/>
            </p:cNvSpPr>
            <p:nvPr/>
          </p:nvSpPr>
          <p:spPr bwMode="gray">
            <a:xfrm>
              <a:off x="8289534" y="5571327"/>
              <a:ext cx="2344789" cy="184794"/>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r>
                <a:rPr kumimoji="0" lang="en-US" sz="1201" b="0" i="1" u="none" strike="noStrike" kern="1200" cap="none" spc="0" normalizeH="0" baseline="0" noProof="0">
                  <a:ln>
                    <a:noFill/>
                  </a:ln>
                  <a:solidFill>
                    <a:srgbClr val="70787E"/>
                  </a:solidFill>
                  <a:effectLst/>
                  <a:uLnTx/>
                  <a:uFillTx/>
                  <a:latin typeface="Arial" panose="020B0604020202020204"/>
                  <a:ea typeface="+mn-ea"/>
                  <a:cs typeface="+mn-cs"/>
                </a:rPr>
                <a:t>Washington Post</a:t>
              </a:r>
            </a:p>
          </p:txBody>
        </p:sp>
      </p:grpSp>
      <p:graphicFrame>
        <p:nvGraphicFramePr>
          <p:cNvPr id="29" name="Table 28">
            <a:extLst>
              <a:ext uri="{FF2B5EF4-FFF2-40B4-BE49-F238E27FC236}">
                <a16:creationId xmlns:a16="http://schemas.microsoft.com/office/drawing/2014/main" id="{F987E848-2386-4F3B-AB8A-FCF69B839530}"/>
              </a:ext>
            </a:extLst>
          </p:cNvPr>
          <p:cNvGraphicFramePr>
            <a:graphicFrameLocks noGrp="1"/>
          </p:cNvGraphicFramePr>
          <p:nvPr/>
        </p:nvGraphicFramePr>
        <p:xfrm>
          <a:off x="7458419" y="3934967"/>
          <a:ext cx="4127156" cy="1584960"/>
        </p:xfrm>
        <a:graphic>
          <a:graphicData uri="http://schemas.openxmlformats.org/drawingml/2006/table">
            <a:tbl>
              <a:tblPr firstRow="1" bandRow="1">
                <a:tableStyleId>{2D5ABB26-0587-4C30-8999-92F81FD0307C}</a:tableStyleId>
              </a:tblPr>
              <a:tblGrid>
                <a:gridCol w="4127156">
                  <a:extLst>
                    <a:ext uri="{9D8B030D-6E8A-4147-A177-3AD203B41FA5}">
                      <a16:colId xmlns:a16="http://schemas.microsoft.com/office/drawing/2014/main" val="20000"/>
                    </a:ext>
                  </a:extLst>
                </a:gridCol>
              </a:tblGrid>
              <a:tr h="1433940">
                <a:tc>
                  <a:txBody>
                    <a:bodyPr/>
                    <a:lstStyle/>
                    <a:p>
                      <a:pPr>
                        <a:spcBef>
                          <a:spcPts val="429"/>
                        </a:spcBef>
                      </a:pPr>
                      <a:r>
                        <a:rPr lang="en-US" sz="1600" b="1">
                          <a:solidFill>
                            <a:schemeClr val="accent5"/>
                          </a:solidFill>
                        </a:rPr>
                        <a:t>Average monthly prices in U.S. for:</a:t>
                      </a:r>
                    </a:p>
                    <a:p>
                      <a:pPr>
                        <a:spcBef>
                          <a:spcPts val="429"/>
                        </a:spcBef>
                      </a:pPr>
                      <a:r>
                        <a:rPr lang="en-US" sz="1400">
                          <a:solidFill>
                            <a:schemeClr val="accent5"/>
                          </a:solidFill>
                        </a:rPr>
                        <a:t>Cell phone: $71</a:t>
                      </a:r>
                    </a:p>
                    <a:p>
                      <a:pPr>
                        <a:spcBef>
                          <a:spcPts val="429"/>
                        </a:spcBef>
                      </a:pPr>
                      <a:r>
                        <a:rPr lang="en-US" sz="1400">
                          <a:solidFill>
                            <a:schemeClr val="accent5"/>
                          </a:solidFill>
                        </a:rPr>
                        <a:t>Internet: $50-60 </a:t>
                      </a:r>
                    </a:p>
                    <a:p>
                      <a:pPr>
                        <a:spcBef>
                          <a:spcPts val="429"/>
                        </a:spcBef>
                      </a:pPr>
                      <a:r>
                        <a:rPr lang="en-US" sz="1400">
                          <a:solidFill>
                            <a:schemeClr val="accent5"/>
                          </a:solidFill>
                        </a:rPr>
                        <a:t>Starlink: $99 </a:t>
                      </a:r>
                    </a:p>
                  </a:txBody>
                  <a:tcPr marL="274320" marR="274320" marT="274320" marB="274320">
                    <a:lnT w="28575"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grpSp>
        <p:nvGrpSpPr>
          <p:cNvPr id="31" name="Group 30">
            <a:extLst>
              <a:ext uri="{FF2B5EF4-FFF2-40B4-BE49-F238E27FC236}">
                <a16:creationId xmlns:a16="http://schemas.microsoft.com/office/drawing/2014/main" id="{2D976A39-6A85-4A3B-8272-2DB4D7A9AE19}"/>
              </a:ext>
            </a:extLst>
          </p:cNvPr>
          <p:cNvGrpSpPr/>
          <p:nvPr/>
        </p:nvGrpSpPr>
        <p:grpSpPr>
          <a:xfrm>
            <a:off x="9115250" y="1805587"/>
            <a:ext cx="474056" cy="389280"/>
            <a:chOff x="925889" y="8160634"/>
            <a:chExt cx="291544" cy="239407"/>
          </a:xfrm>
        </p:grpSpPr>
        <p:pic>
          <p:nvPicPr>
            <p:cNvPr id="34" name="Graphic 19">
              <a:extLst>
                <a:ext uri="{FF2B5EF4-FFF2-40B4-BE49-F238E27FC236}">
                  <a16:creationId xmlns:a16="http://schemas.microsoft.com/office/drawing/2014/main" id="{68716E5C-2404-4FE8-B08B-A2165EB7814E}"/>
                </a:ext>
              </a:extLst>
            </p:cNvPr>
            <p:cNvPicPr>
              <a:picLocks noChangeAspect="1"/>
            </p:cNvPicPr>
            <p:nvPr/>
          </p:nvPicPr>
          <p:blipFill>
            <a:blip r:embed="rId8"/>
            <a:srcRect/>
            <a:stretch/>
          </p:blipFill>
          <p:spPr>
            <a:xfrm>
              <a:off x="925889" y="8160634"/>
              <a:ext cx="291544" cy="239407"/>
            </a:xfrm>
            <a:prstGeom prst="rect">
              <a:avLst/>
            </a:prstGeom>
          </p:spPr>
        </p:pic>
        <p:sp>
          <p:nvSpPr>
            <p:cNvPr id="35" name="Rectangle 34">
              <a:extLst>
                <a:ext uri="{FF2B5EF4-FFF2-40B4-BE49-F238E27FC236}">
                  <a16:creationId xmlns:a16="http://schemas.microsoft.com/office/drawing/2014/main" id="{40BF5E73-E93B-4AF9-B7E8-E984953813F3}"/>
                </a:ext>
              </a:extLst>
            </p:cNvPr>
            <p:cNvSpPr/>
            <p:nvPr/>
          </p:nvSpPr>
          <p:spPr bwMode="gray">
            <a:xfrm>
              <a:off x="991626" y="8185966"/>
              <a:ext cx="181810" cy="1456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6" name="Group 35">
              <a:extLst>
                <a:ext uri="{FF2B5EF4-FFF2-40B4-BE49-F238E27FC236}">
                  <a16:creationId xmlns:a16="http://schemas.microsoft.com/office/drawing/2014/main" id="{8F2E84D7-A987-48FC-8E07-48DAF519AD2F}"/>
                </a:ext>
              </a:extLst>
            </p:cNvPr>
            <p:cNvGrpSpPr/>
            <p:nvPr/>
          </p:nvGrpSpPr>
          <p:grpSpPr>
            <a:xfrm>
              <a:off x="1017322" y="8204696"/>
              <a:ext cx="113150" cy="97719"/>
              <a:chOff x="4195926" y="1343752"/>
              <a:chExt cx="149690" cy="129276"/>
            </a:xfrm>
          </p:grpSpPr>
          <p:sp>
            <p:nvSpPr>
              <p:cNvPr id="37" name="Freeform 44">
                <a:extLst>
                  <a:ext uri="{FF2B5EF4-FFF2-40B4-BE49-F238E27FC236}">
                    <a16:creationId xmlns:a16="http://schemas.microsoft.com/office/drawing/2014/main" id="{36C6736E-463D-4481-9E5B-E33ACAFF42F8}"/>
                  </a:ext>
                </a:extLst>
              </p:cNvPr>
              <p:cNvSpPr>
                <a:spLocks/>
              </p:cNvSpPr>
              <p:nvPr/>
            </p:nvSpPr>
            <p:spPr bwMode="gray">
              <a:xfrm rot="10800000" flipH="1" flipV="1">
                <a:off x="4276305" y="1343752"/>
                <a:ext cx="69311" cy="129276"/>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857"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Freeform 45">
                <a:extLst>
                  <a:ext uri="{FF2B5EF4-FFF2-40B4-BE49-F238E27FC236}">
                    <a16:creationId xmlns:a16="http://schemas.microsoft.com/office/drawing/2014/main" id="{87EF06E0-124F-4834-82F8-1E22345699E2}"/>
                  </a:ext>
                </a:extLst>
              </p:cNvPr>
              <p:cNvSpPr>
                <a:spLocks/>
              </p:cNvSpPr>
              <p:nvPr/>
            </p:nvSpPr>
            <p:spPr bwMode="gray">
              <a:xfrm rot="10800000" flipH="1" flipV="1">
                <a:off x="4195926" y="1343752"/>
                <a:ext cx="69311" cy="129276"/>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857"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173311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86C88-6BFC-4E28-804A-76D1996B04C4}"/>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FE14C908-8C2C-4F77-AF54-E7A5440AEEA9}"/>
              </a:ext>
            </a:extLst>
          </p:cNvPr>
          <p:cNvSpPr>
            <a:spLocks noGrp="1"/>
          </p:cNvSpPr>
          <p:nvPr>
            <p:ph type="body" sz="quarter" idx="27"/>
          </p:nvPr>
        </p:nvSpPr>
        <p:spPr>
          <a:xfrm>
            <a:off x="8564880" y="5521437"/>
            <a:ext cx="3011550" cy="646331"/>
          </a:xfrm>
        </p:spPr>
        <p:txBody>
          <a:bodyPr/>
          <a:lstStyle/>
          <a:p>
            <a:r>
              <a:rPr lang="en-US" dirty="0">
                <a:cs typeface="Arial"/>
              </a:rPr>
              <a:t>Source: </a:t>
            </a:r>
            <a:r>
              <a:rPr lang="en-US" dirty="0">
                <a:cs typeface="Arial"/>
                <a:hlinkClick r:id="rId3"/>
              </a:rPr>
              <a:t>FACT SHEET: President Biden and Vice President Harris Reduce High-Speed Internet Costs for Millions of Americans</a:t>
            </a:r>
            <a:r>
              <a:rPr lang="en-US" dirty="0">
                <a:cs typeface="Arial"/>
              </a:rPr>
              <a:t>, The White House, May 09 2022; </a:t>
            </a:r>
            <a:r>
              <a:rPr lang="en-US" dirty="0">
                <a:cs typeface="Arial"/>
                <a:hlinkClick r:id="rId4"/>
              </a:rPr>
              <a:t>Biden-Harris Administration Provides $759 Million to Bring High-Speed Internet Access to Communities Across Rural America</a:t>
            </a:r>
            <a:r>
              <a:rPr lang="en-US" dirty="0">
                <a:cs typeface="Arial"/>
              </a:rPr>
              <a:t>, U.S. Department of Agriculture, October 27 2022</a:t>
            </a:r>
            <a:endParaRPr lang="en-US" dirty="0"/>
          </a:p>
        </p:txBody>
      </p:sp>
      <p:sp>
        <p:nvSpPr>
          <p:cNvPr id="4" name="Title 3">
            <a:extLst>
              <a:ext uri="{FF2B5EF4-FFF2-40B4-BE49-F238E27FC236}">
                <a16:creationId xmlns:a16="http://schemas.microsoft.com/office/drawing/2014/main" id="{BF8D5B75-FD79-42B3-AA7A-5F3505DCEF89}"/>
              </a:ext>
            </a:extLst>
          </p:cNvPr>
          <p:cNvSpPr>
            <a:spLocks noGrp="1"/>
          </p:cNvSpPr>
          <p:nvPr>
            <p:ph type="title"/>
          </p:nvPr>
        </p:nvSpPr>
        <p:spPr>
          <a:xfrm>
            <a:off x="612774" y="588771"/>
            <a:ext cx="10972801" cy="540917"/>
          </a:xfrm>
        </p:spPr>
        <p:txBody>
          <a:bodyPr/>
          <a:lstStyle/>
          <a:p>
            <a:r>
              <a:rPr lang="en-US"/>
              <a:t>Biden calls to revitalize digital infrastructure</a:t>
            </a:r>
          </a:p>
        </p:txBody>
      </p:sp>
      <p:sp>
        <p:nvSpPr>
          <p:cNvPr id="13" name="TextBox 12">
            <a:extLst>
              <a:ext uri="{FF2B5EF4-FFF2-40B4-BE49-F238E27FC236}">
                <a16:creationId xmlns:a16="http://schemas.microsoft.com/office/drawing/2014/main" id="{FAA91768-D204-4885-8B9C-6257ED7BE489}"/>
              </a:ext>
            </a:extLst>
          </p:cNvPr>
          <p:cNvSpPr txBox="1"/>
          <p:nvPr/>
        </p:nvSpPr>
        <p:spPr bwMode="gray">
          <a:xfrm>
            <a:off x="2852894" y="1983792"/>
            <a:ext cx="6486212" cy="246221"/>
          </a:xfrm>
          <a:prstGeom prst="rect">
            <a:avLst/>
          </a:prstGeom>
        </p:spPr>
        <p:txBody>
          <a:bodyPr vert="horz" wrap="square" lIns="0" tIns="0" rIns="0" bIns="0" rtlCol="0" anchor="t">
            <a:spAutoFit/>
          </a:bodyPr>
          <a:lstStyle/>
          <a:p>
            <a:pPr>
              <a:spcBef>
                <a:spcPts val="600"/>
              </a:spcBef>
            </a:pPr>
            <a:r>
              <a:rPr lang="en-US" sz="1600" b="1"/>
              <a:t>American Jobs Plan addresses broadband access and affordability</a:t>
            </a:r>
            <a:endParaRPr lang="en-US"/>
          </a:p>
        </p:txBody>
      </p:sp>
      <p:grpSp>
        <p:nvGrpSpPr>
          <p:cNvPr id="7" name="Group 6">
            <a:extLst>
              <a:ext uri="{FF2B5EF4-FFF2-40B4-BE49-F238E27FC236}">
                <a16:creationId xmlns:a16="http://schemas.microsoft.com/office/drawing/2014/main" id="{61E2F3C6-1B86-4BDA-BDBB-83C41A759ECB}"/>
              </a:ext>
            </a:extLst>
          </p:cNvPr>
          <p:cNvGrpSpPr/>
          <p:nvPr/>
        </p:nvGrpSpPr>
        <p:grpSpPr>
          <a:xfrm>
            <a:off x="2262642" y="2906393"/>
            <a:ext cx="3233384" cy="1825865"/>
            <a:chOff x="1090808" y="2388205"/>
            <a:chExt cx="2957303" cy="1425962"/>
          </a:xfrm>
        </p:grpSpPr>
        <p:sp>
          <p:nvSpPr>
            <p:cNvPr id="14" name="Freeform 35">
              <a:extLst>
                <a:ext uri="{FF2B5EF4-FFF2-40B4-BE49-F238E27FC236}">
                  <a16:creationId xmlns:a16="http://schemas.microsoft.com/office/drawing/2014/main" id="{8B36B6A8-238A-4D1F-8BE1-B31467E4178E}"/>
                </a:ext>
              </a:extLst>
            </p:cNvPr>
            <p:cNvSpPr/>
            <p:nvPr/>
          </p:nvSpPr>
          <p:spPr bwMode="gray">
            <a:xfrm>
              <a:off x="1090808" y="2388205"/>
              <a:ext cx="2957303" cy="1198494"/>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1"/>
            </a:solidFill>
            <a:ln w="6350" cap="flat" cmpd="sng" algn="ctr">
              <a:solidFill>
                <a:schemeClr val="tx1"/>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spcBef>
                  <a:spcPts val="600"/>
                </a:spcBef>
                <a:buClr>
                  <a:schemeClr val="accent6"/>
                </a:buClr>
              </a:pPr>
              <a:endParaRPr lang="en-US" sz="800" i="1" dirty="0"/>
            </a:p>
          </p:txBody>
        </p:sp>
        <p:sp>
          <p:nvSpPr>
            <p:cNvPr id="15" name="Rectangle 14">
              <a:extLst>
                <a:ext uri="{FF2B5EF4-FFF2-40B4-BE49-F238E27FC236}">
                  <a16:creationId xmlns:a16="http://schemas.microsoft.com/office/drawing/2014/main" id="{F6FE5B19-0AD5-4144-89DE-07D9AC0F93A6}"/>
                </a:ext>
              </a:extLst>
            </p:cNvPr>
            <p:cNvSpPr/>
            <p:nvPr/>
          </p:nvSpPr>
          <p:spPr>
            <a:xfrm>
              <a:off x="1169193" y="2429172"/>
              <a:ext cx="2878918" cy="1384995"/>
            </a:xfrm>
            <a:prstGeom prst="rect">
              <a:avLst/>
            </a:prstGeom>
          </p:spPr>
          <p:txBody>
            <a:bodyPr wrap="square" lIns="91440" tIns="45720" rIns="91440" bIns="45720" anchor="t">
              <a:spAutoFit/>
            </a:bodyPr>
            <a:lstStyle/>
            <a:p>
              <a:pPr>
                <a:spcBef>
                  <a:spcPts val="600"/>
                </a:spcBef>
                <a:buClr>
                  <a:schemeClr val="accent6"/>
                </a:buClr>
              </a:pPr>
              <a:r>
                <a:rPr lang="en-US" sz="1600" dirty="0">
                  <a:latin typeface="+mj-lt"/>
                </a:rPr>
                <a:t>“a historic $65 billion to expand reliable, affordable, high-speed internet to all communities across the U.S.” </a:t>
              </a:r>
            </a:p>
            <a:p>
              <a:pPr>
                <a:spcBef>
                  <a:spcPts val="600"/>
                </a:spcBef>
              </a:pPr>
              <a:r>
                <a:rPr lang="en-US" sz="1500" i="1" dirty="0"/>
                <a:t>U.S. Department of Agriculture</a:t>
              </a:r>
              <a:endParaRPr lang="en-US" sz="1500" dirty="0"/>
            </a:p>
          </p:txBody>
        </p:sp>
      </p:grpSp>
      <p:sp>
        <p:nvSpPr>
          <p:cNvPr id="18" name="Line Callout 1 (No Border) 25">
            <a:extLst>
              <a:ext uri="{FF2B5EF4-FFF2-40B4-BE49-F238E27FC236}">
                <a16:creationId xmlns:a16="http://schemas.microsoft.com/office/drawing/2014/main" id="{E0D6DC1A-2D84-4F80-8ED9-EAE646A2B7C0}"/>
              </a:ext>
            </a:extLst>
          </p:cNvPr>
          <p:cNvSpPr/>
          <p:nvPr/>
        </p:nvSpPr>
        <p:spPr bwMode="gray">
          <a:xfrm>
            <a:off x="6084668" y="2532682"/>
            <a:ext cx="4679929" cy="2257761"/>
          </a:xfrm>
          <a:custGeom>
            <a:avLst/>
            <a:gdLst>
              <a:gd name="connsiteX0" fmla="*/ 0 w 2481943"/>
              <a:gd name="connsiteY0" fmla="*/ 0 h 818173"/>
              <a:gd name="connsiteX1" fmla="*/ 2481943 w 2481943"/>
              <a:gd name="connsiteY1" fmla="*/ 0 h 818173"/>
              <a:gd name="connsiteX2" fmla="*/ 2481943 w 2481943"/>
              <a:gd name="connsiteY2" fmla="*/ 818173 h 818173"/>
              <a:gd name="connsiteX3" fmla="*/ 0 w 2481943"/>
              <a:gd name="connsiteY3" fmla="*/ 818173 h 818173"/>
              <a:gd name="connsiteX4" fmla="*/ 0 w 2481943"/>
              <a:gd name="connsiteY4" fmla="*/ 0 h 818173"/>
              <a:gd name="connsiteX0" fmla="*/ 17597 w 2481943"/>
              <a:gd name="connsiteY0" fmla="*/ -425 h 818173"/>
              <a:gd name="connsiteX1" fmla="*/ 17473 w 2481943"/>
              <a:gd name="connsiteY1" fmla="*/ 818238 h 818173"/>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9174 w 2483520"/>
              <a:gd name="connsiteY0" fmla="*/ 0 h 818663"/>
              <a:gd name="connsiteX1" fmla="*/ 0 w 2483520"/>
              <a:gd name="connsiteY1" fmla="*/ 818663 h 818663"/>
              <a:gd name="connsiteX0" fmla="*/ 1577 w 2483520"/>
              <a:gd name="connsiteY0" fmla="*/ 5187 h 823425"/>
              <a:gd name="connsiteX1" fmla="*/ 2483520 w 2483520"/>
              <a:gd name="connsiteY1" fmla="*/ 5187 h 823425"/>
              <a:gd name="connsiteX2" fmla="*/ 2483520 w 2483520"/>
              <a:gd name="connsiteY2" fmla="*/ 823360 h 823425"/>
              <a:gd name="connsiteX3" fmla="*/ 1577 w 2483520"/>
              <a:gd name="connsiteY3" fmla="*/ 823360 h 823425"/>
              <a:gd name="connsiteX4" fmla="*/ 1577 w 2483520"/>
              <a:gd name="connsiteY4" fmla="*/ 5187 h 823425"/>
              <a:gd name="connsiteX0" fmla="*/ 2505 w 2483520"/>
              <a:gd name="connsiteY0" fmla="*/ 0 h 823425"/>
              <a:gd name="connsiteX1" fmla="*/ 0 w 2483520"/>
              <a:gd name="connsiteY1" fmla="*/ 823425 h 823425"/>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2505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24 w 2483520"/>
              <a:gd name="connsiteY0" fmla="*/ 0 h 818663"/>
              <a:gd name="connsiteX1" fmla="*/ 0 w 2483520"/>
              <a:gd name="connsiteY1" fmla="*/ 818663 h 818663"/>
            </a:gdLst>
            <a:ahLst/>
            <a:cxnLst>
              <a:cxn ang="0">
                <a:pos x="connsiteX0" y="connsiteY0"/>
              </a:cxn>
              <a:cxn ang="0">
                <a:pos x="connsiteX1" y="connsiteY1"/>
              </a:cxn>
            </a:cxnLst>
            <a:rect l="l" t="t" r="r" b="b"/>
            <a:pathLst>
              <a:path w="2483520" h="818663" stroke="0" extrusionOk="0">
                <a:moveTo>
                  <a:pt x="1577" y="425"/>
                </a:moveTo>
                <a:lnTo>
                  <a:pt x="2483520" y="425"/>
                </a:lnTo>
                <a:lnTo>
                  <a:pt x="2483520" y="818598"/>
                </a:lnTo>
                <a:lnTo>
                  <a:pt x="1577" y="818598"/>
                </a:lnTo>
                <a:lnTo>
                  <a:pt x="1577" y="425"/>
                </a:lnTo>
                <a:close/>
              </a:path>
              <a:path w="2483520" h="818663" fill="none" extrusionOk="0">
                <a:moveTo>
                  <a:pt x="124" y="0"/>
                </a:moveTo>
                <a:cubicBezTo>
                  <a:pt x="83" y="272888"/>
                  <a:pt x="41" y="545775"/>
                  <a:pt x="0" y="818663"/>
                </a:cubicBezTo>
              </a:path>
            </a:pathLst>
          </a:custGeom>
          <a:solidFill>
            <a:schemeClr val="bg2"/>
          </a:solidFill>
          <a:ln w="508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195943" rIns="195943" bIns="195943" numCol="1" spcCol="0" rtlCol="0" fromWordArt="0" anchor="t" anchorCtr="0" forceAA="0" compatLnSpc="1">
            <a:prstTxWarp prst="textNoShape">
              <a:avLst/>
            </a:prstTxWarp>
            <a:spAutoFit/>
          </a:bodyPr>
          <a:lstStyle/>
          <a:p>
            <a:pPr>
              <a:spcBef>
                <a:spcPts val="600"/>
              </a:spcBef>
            </a:pPr>
            <a:r>
              <a:rPr lang="en-US" sz="1600" b="1">
                <a:solidFill>
                  <a:schemeClr val="accent5"/>
                </a:solidFill>
                <a:cs typeface="Arial"/>
              </a:rPr>
              <a:t>Three areas of focus within the plan</a:t>
            </a:r>
            <a:endParaRPr lang="en-US">
              <a:solidFill>
                <a:schemeClr val="accent5"/>
              </a:solidFill>
            </a:endParaRPr>
          </a:p>
          <a:p>
            <a:pPr marL="173355" indent="-173355">
              <a:spcBef>
                <a:spcPts val="600"/>
              </a:spcBef>
              <a:buAutoNum type="arabicPeriod"/>
            </a:pPr>
            <a:r>
              <a:rPr lang="en-US" sz="1500">
                <a:solidFill>
                  <a:schemeClr val="accent5"/>
                </a:solidFill>
                <a:cs typeface="Arial"/>
              </a:rPr>
              <a:t>Build high-speed broadband infrastructure to reach 100% coverage</a:t>
            </a:r>
          </a:p>
          <a:p>
            <a:pPr marL="173355" indent="-173355">
              <a:spcBef>
                <a:spcPts val="600"/>
              </a:spcBef>
              <a:buAutoNum type="arabicPeriod"/>
            </a:pPr>
            <a:r>
              <a:rPr lang="en-US" sz="1500">
                <a:solidFill>
                  <a:schemeClr val="accent5"/>
                </a:solidFill>
                <a:cs typeface="Arial"/>
              </a:rPr>
              <a:t>Promote transparency and competition among internet providers</a:t>
            </a:r>
          </a:p>
          <a:p>
            <a:pPr marL="173355" indent="-173355">
              <a:spcBef>
                <a:spcPts val="600"/>
              </a:spcBef>
              <a:buAutoNum type="arabicPeriod"/>
            </a:pPr>
            <a:r>
              <a:rPr lang="en-US" sz="1500">
                <a:solidFill>
                  <a:schemeClr val="accent5"/>
                </a:solidFill>
                <a:cs typeface="Arial"/>
              </a:rPr>
              <a:t>Reduce the cost of broadband internet service and promote more widespread adoption</a:t>
            </a:r>
            <a:endParaRPr lang="en-US" sz="1600">
              <a:solidFill>
                <a:schemeClr val="accent5"/>
              </a:solidFill>
              <a:cs typeface="Arial"/>
            </a:endParaRPr>
          </a:p>
        </p:txBody>
      </p:sp>
    </p:spTree>
    <p:extLst>
      <p:ext uri="{BB962C8B-B14F-4D97-AF65-F5344CB8AC3E}">
        <p14:creationId xmlns:p14="http://schemas.microsoft.com/office/powerpoint/2010/main" val="45293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EE0C2E-D43C-4A61-BB6B-9217756CACCB}"/>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0569CCF0-14EB-4429-A230-06CFFB6B3D94}"/>
              </a:ext>
            </a:extLst>
          </p:cNvPr>
          <p:cNvSpPr>
            <a:spLocks noGrp="1"/>
          </p:cNvSpPr>
          <p:nvPr>
            <p:ph type="body" sz="quarter" idx="27"/>
          </p:nvPr>
        </p:nvSpPr>
        <p:spPr>
          <a:xfrm>
            <a:off x="8521471" y="5939439"/>
            <a:ext cx="3057754" cy="215444"/>
          </a:xfrm>
        </p:spPr>
        <p:txBody>
          <a:bodyPr/>
          <a:lstStyle/>
          <a:p>
            <a:r>
              <a:rPr lang="en-US"/>
              <a:t>Source: Sieck C, </a:t>
            </a:r>
            <a:r>
              <a:rPr lang="en-US" err="1"/>
              <a:t>Sheon</a:t>
            </a:r>
            <a:r>
              <a:rPr lang="en-US"/>
              <a:t> A, </a:t>
            </a:r>
            <a:r>
              <a:rPr lang="en-US" err="1"/>
              <a:t>Ancker</a:t>
            </a:r>
            <a:r>
              <a:rPr lang="en-US"/>
              <a:t> J, </a:t>
            </a:r>
            <a:r>
              <a:rPr lang="en-US" err="1"/>
              <a:t>Castek</a:t>
            </a:r>
            <a:r>
              <a:rPr lang="en-US"/>
              <a:t> J, Callahan B and </a:t>
            </a:r>
            <a:r>
              <a:rPr lang="en-US" err="1"/>
              <a:t>Siefer</a:t>
            </a:r>
            <a:r>
              <a:rPr lang="en-US"/>
              <a:t> A, “</a:t>
            </a:r>
            <a:r>
              <a:rPr lang="en-US">
                <a:hlinkClick r:id="rId3"/>
              </a:rPr>
              <a:t>Digital inclusion as a social determinant of health</a:t>
            </a:r>
            <a:r>
              <a:rPr lang="en-US"/>
              <a:t>,” March 17, 2021, </a:t>
            </a:r>
            <a:r>
              <a:rPr lang="en-US" i="1"/>
              <a:t>Nature</a:t>
            </a:r>
            <a:r>
              <a:rPr lang="en-US"/>
              <a:t>. </a:t>
            </a:r>
          </a:p>
        </p:txBody>
      </p:sp>
      <p:sp>
        <p:nvSpPr>
          <p:cNvPr id="4" name="Title 3">
            <a:extLst>
              <a:ext uri="{FF2B5EF4-FFF2-40B4-BE49-F238E27FC236}">
                <a16:creationId xmlns:a16="http://schemas.microsoft.com/office/drawing/2014/main" id="{22B12337-CA2F-4692-AC07-EF2C2A78210F}"/>
              </a:ext>
            </a:extLst>
          </p:cNvPr>
          <p:cNvSpPr>
            <a:spLocks noGrp="1"/>
          </p:cNvSpPr>
          <p:nvPr>
            <p:ph type="title"/>
          </p:nvPr>
        </p:nvSpPr>
        <p:spPr>
          <a:xfrm>
            <a:off x="612774" y="588771"/>
            <a:ext cx="10966451" cy="540917"/>
          </a:xfrm>
        </p:spPr>
        <p:txBody>
          <a:bodyPr/>
          <a:lstStyle/>
          <a:p>
            <a:r>
              <a:rPr lang="en-US"/>
              <a:t>Without adoption, access is moot</a:t>
            </a:r>
          </a:p>
        </p:txBody>
      </p:sp>
      <p:sp>
        <p:nvSpPr>
          <p:cNvPr id="20" name="TextBox 19">
            <a:extLst>
              <a:ext uri="{FF2B5EF4-FFF2-40B4-BE49-F238E27FC236}">
                <a16:creationId xmlns:a16="http://schemas.microsoft.com/office/drawing/2014/main" id="{39DADB77-1AAF-45CC-A214-3317D166BB04}"/>
              </a:ext>
            </a:extLst>
          </p:cNvPr>
          <p:cNvSpPr txBox="1"/>
          <p:nvPr/>
        </p:nvSpPr>
        <p:spPr bwMode="gray">
          <a:xfrm>
            <a:off x="6604000" y="-899886"/>
            <a:ext cx="2497660" cy="692497"/>
          </a:xfrm>
          <a:prstGeom prst="rect">
            <a:avLst/>
          </a:prstGeom>
        </p:spPr>
        <p:txBody>
          <a:bodyPr vert="horz" wrap="square" lIns="0" tIns="0" rIns="0" bIns="0" rtlCol="0">
            <a:spAutoFit/>
          </a:bodyPr>
          <a:lstStyle/>
          <a:p>
            <a:pPr>
              <a:spcBef>
                <a:spcPts val="600"/>
              </a:spcBef>
              <a:buClr>
                <a:schemeClr val="accent6"/>
              </a:buClr>
            </a:pPr>
            <a:r>
              <a:rPr lang="en-US" sz="1500"/>
              <a:t>Switch DA and DL (or put them on the right) – reuse on slide 11 </a:t>
            </a:r>
            <a:endParaRPr lang="en-US" sz="1500" err="1"/>
          </a:p>
        </p:txBody>
      </p:sp>
      <p:grpSp>
        <p:nvGrpSpPr>
          <p:cNvPr id="28" name="Group 27">
            <a:extLst>
              <a:ext uri="{FF2B5EF4-FFF2-40B4-BE49-F238E27FC236}">
                <a16:creationId xmlns:a16="http://schemas.microsoft.com/office/drawing/2014/main" id="{F1BDFFEA-AFA9-4EC1-AF19-F548B178C6DB}"/>
              </a:ext>
            </a:extLst>
          </p:cNvPr>
          <p:cNvGrpSpPr/>
          <p:nvPr/>
        </p:nvGrpSpPr>
        <p:grpSpPr>
          <a:xfrm>
            <a:off x="5576876" y="3391432"/>
            <a:ext cx="1054172" cy="1054172"/>
            <a:chOff x="3285782" y="3570022"/>
            <a:chExt cx="1054172" cy="1054172"/>
          </a:xfrm>
        </p:grpSpPr>
        <p:sp>
          <p:nvSpPr>
            <p:cNvPr id="32" name="Oval 31">
              <a:extLst>
                <a:ext uri="{FF2B5EF4-FFF2-40B4-BE49-F238E27FC236}">
                  <a16:creationId xmlns:a16="http://schemas.microsoft.com/office/drawing/2014/main" id="{8D9F87BA-17EC-42D7-A690-AC9E65BB6C7B}"/>
                </a:ext>
              </a:extLst>
            </p:cNvPr>
            <p:cNvSpPr>
              <a:spLocks noChangeAspect="1"/>
            </p:cNvSpPr>
            <p:nvPr/>
          </p:nvSpPr>
          <p:spPr bwMode="gray">
            <a:xfrm>
              <a:off x="3285782" y="3570022"/>
              <a:ext cx="1054172" cy="1054172"/>
            </a:xfrm>
            <a:prstGeom prst="ellipse">
              <a:avLst/>
            </a:prstGeom>
            <a:solidFill>
              <a:schemeClr val="tx2"/>
            </a:solidFill>
            <a:ln w="19050">
              <a:noFill/>
            </a:ln>
            <a:effectLst>
              <a:outerShdw blurRad="292100" sx="104000" sy="104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32"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3" name="Picture 32">
              <a:extLst>
                <a:ext uri="{FF2B5EF4-FFF2-40B4-BE49-F238E27FC236}">
                  <a16:creationId xmlns:a16="http://schemas.microsoft.com/office/drawing/2014/main" id="{6049491B-FDC5-4E14-9A33-06EAF247BC4C}"/>
                </a:ext>
              </a:extLst>
            </p:cNvPr>
            <p:cNvPicPr>
              <a:picLocks noChangeAspect="1"/>
            </p:cNvPicPr>
            <p:nvPr/>
          </p:nvPicPr>
          <p:blipFill>
            <a:blip r:embed="rId4"/>
            <a:srcRect/>
            <a:stretch/>
          </p:blipFill>
          <p:spPr>
            <a:xfrm>
              <a:off x="3474834" y="3817485"/>
              <a:ext cx="676070" cy="559247"/>
            </a:xfrm>
            <a:prstGeom prst="rect">
              <a:avLst/>
            </a:prstGeom>
          </p:spPr>
        </p:pic>
      </p:grpSp>
      <p:cxnSp>
        <p:nvCxnSpPr>
          <p:cNvPr id="34" name="Straight Connector 33">
            <a:extLst>
              <a:ext uri="{FF2B5EF4-FFF2-40B4-BE49-F238E27FC236}">
                <a16:creationId xmlns:a16="http://schemas.microsoft.com/office/drawing/2014/main" id="{F8A2BE97-61BB-4046-A2FE-5D7E2BE16A9F}"/>
              </a:ext>
            </a:extLst>
          </p:cNvPr>
          <p:cNvCxnSpPr>
            <a:cxnSpLocks/>
          </p:cNvCxnSpPr>
          <p:nvPr/>
        </p:nvCxnSpPr>
        <p:spPr bwMode="gray">
          <a:xfrm flipV="1">
            <a:off x="6732147" y="3197884"/>
            <a:ext cx="656076" cy="328038"/>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C1499E9-B409-4376-985D-ACD4ADCD6453}"/>
              </a:ext>
            </a:extLst>
          </p:cNvPr>
          <p:cNvCxnSpPr>
            <a:cxnSpLocks/>
          </p:cNvCxnSpPr>
          <p:nvPr/>
        </p:nvCxnSpPr>
        <p:spPr bwMode="gray">
          <a:xfrm>
            <a:off x="6687997" y="4278199"/>
            <a:ext cx="656076" cy="328038"/>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F6CF17-977B-4E55-87E7-7E05718E4DE8}"/>
              </a:ext>
            </a:extLst>
          </p:cNvPr>
          <p:cNvCxnSpPr>
            <a:cxnSpLocks/>
          </p:cNvCxnSpPr>
          <p:nvPr/>
        </p:nvCxnSpPr>
        <p:spPr bwMode="gray">
          <a:xfrm flipH="1">
            <a:off x="4844085" y="4278199"/>
            <a:ext cx="653907" cy="328038"/>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E1A65B-EA0C-4347-BCFE-167B882B4E8E}"/>
              </a:ext>
            </a:extLst>
          </p:cNvPr>
          <p:cNvCxnSpPr>
            <a:cxnSpLocks/>
          </p:cNvCxnSpPr>
          <p:nvPr/>
        </p:nvCxnSpPr>
        <p:spPr bwMode="gray">
          <a:xfrm flipH="1" flipV="1">
            <a:off x="4835351" y="3196040"/>
            <a:ext cx="656076" cy="329882"/>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6CF5EF4-DD1C-4F39-952D-AD3E65693697}"/>
              </a:ext>
            </a:extLst>
          </p:cNvPr>
          <p:cNvCxnSpPr>
            <a:cxnSpLocks/>
          </p:cNvCxnSpPr>
          <p:nvPr/>
        </p:nvCxnSpPr>
        <p:spPr bwMode="gray">
          <a:xfrm flipH="1">
            <a:off x="6104300" y="4594560"/>
            <a:ext cx="0" cy="656076"/>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64C3D07-8A8B-4EED-9DEE-02477A34587B}"/>
              </a:ext>
            </a:extLst>
          </p:cNvPr>
          <p:cNvSpPr txBox="1"/>
          <p:nvPr/>
        </p:nvSpPr>
        <p:spPr bwMode="gray">
          <a:xfrm>
            <a:off x="3001507" y="2961497"/>
            <a:ext cx="1784720" cy="46166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341"/>
              </a:spcBef>
              <a:spcAft>
                <a:spcPts val="0"/>
              </a:spcAft>
              <a:buClr>
                <a:srgbClr val="CE0E2D"/>
              </a:buClr>
              <a:buSzTx/>
              <a:buFontTx/>
              <a:buNone/>
              <a:tabLst/>
              <a:defRPr/>
            </a:pPr>
            <a:r>
              <a:rPr kumimoji="0" lang="en-US" sz="1500" i="0" u="none" strike="noStrike" kern="1200" cap="none" spc="0" normalizeH="0" baseline="0" noProof="0">
                <a:ln>
                  <a:noFill/>
                </a:ln>
                <a:solidFill>
                  <a:schemeClr val="accent2"/>
                </a:solidFill>
                <a:effectLst/>
                <a:uLnTx/>
                <a:uFillTx/>
                <a:latin typeface="Arial" panose="020B0604020202020204"/>
                <a:ea typeface="+mn-ea"/>
                <a:cs typeface="+mn-cs"/>
              </a:rPr>
              <a:t>Broadband connectivity </a:t>
            </a:r>
          </a:p>
        </p:txBody>
      </p:sp>
      <p:cxnSp>
        <p:nvCxnSpPr>
          <p:cNvPr id="40" name="Straight Connector 39">
            <a:extLst>
              <a:ext uri="{FF2B5EF4-FFF2-40B4-BE49-F238E27FC236}">
                <a16:creationId xmlns:a16="http://schemas.microsoft.com/office/drawing/2014/main" id="{35ED579C-04CB-4522-A413-C409E982650C}"/>
              </a:ext>
            </a:extLst>
          </p:cNvPr>
          <p:cNvCxnSpPr>
            <a:cxnSpLocks/>
          </p:cNvCxnSpPr>
          <p:nvPr/>
        </p:nvCxnSpPr>
        <p:spPr bwMode="gray">
          <a:xfrm flipH="1">
            <a:off x="6103962" y="2464532"/>
            <a:ext cx="338" cy="656076"/>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D0FB70A-8C07-4969-8D11-E1CAC93F7BBE}"/>
              </a:ext>
            </a:extLst>
          </p:cNvPr>
          <p:cNvSpPr txBox="1"/>
          <p:nvPr/>
        </p:nvSpPr>
        <p:spPr bwMode="gray">
          <a:xfrm>
            <a:off x="3390925" y="4539267"/>
            <a:ext cx="1395302" cy="23083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341"/>
              </a:spcBef>
              <a:spcAft>
                <a:spcPts val="0"/>
              </a:spcAft>
              <a:buClr>
                <a:srgbClr val="CE0E2D"/>
              </a:buClr>
              <a:buSzTx/>
              <a:buFontTx/>
              <a:buNone/>
              <a:tabLst/>
              <a:defRPr/>
            </a:pPr>
            <a:r>
              <a:rPr kumimoji="0" lang="en-US" sz="1500" i="0" u="none" strike="noStrike" kern="1200" cap="none" spc="0" normalizeH="0" baseline="0" noProof="0">
                <a:ln>
                  <a:noFill/>
                </a:ln>
                <a:solidFill>
                  <a:schemeClr val="accent2"/>
                </a:solidFill>
                <a:effectLst/>
                <a:uLnTx/>
                <a:uFillTx/>
                <a:latin typeface="Arial" panose="020B0604020202020204"/>
                <a:ea typeface="+mn-ea"/>
                <a:cs typeface="+mn-cs"/>
              </a:rPr>
              <a:t>Device access</a:t>
            </a:r>
          </a:p>
        </p:txBody>
      </p:sp>
      <p:sp>
        <p:nvSpPr>
          <p:cNvPr id="42" name="TextBox 41">
            <a:extLst>
              <a:ext uri="{FF2B5EF4-FFF2-40B4-BE49-F238E27FC236}">
                <a16:creationId xmlns:a16="http://schemas.microsoft.com/office/drawing/2014/main" id="{C02935B0-77D8-463B-8516-8847679208F7}"/>
              </a:ext>
            </a:extLst>
          </p:cNvPr>
          <p:cNvSpPr txBox="1"/>
          <p:nvPr/>
        </p:nvSpPr>
        <p:spPr bwMode="gray">
          <a:xfrm>
            <a:off x="5149884" y="2205842"/>
            <a:ext cx="1892231"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341"/>
              </a:spcBef>
              <a:spcAft>
                <a:spcPts val="0"/>
              </a:spcAft>
              <a:buClr>
                <a:srgbClr val="CE0E2D"/>
              </a:buClr>
              <a:buSzTx/>
              <a:buFontTx/>
              <a:buNone/>
              <a:tabLst/>
              <a:defRPr/>
            </a:pPr>
            <a:r>
              <a:rPr kumimoji="0" lang="en-US" sz="1500" b="1" i="0" u="none" strike="noStrike" kern="1200" cap="none" spc="0" normalizeH="0" baseline="0" noProof="0">
                <a:ln>
                  <a:noFill/>
                </a:ln>
                <a:effectLst/>
                <a:uLnTx/>
                <a:uFillTx/>
                <a:latin typeface="Arial" panose="020B0604020202020204"/>
                <a:ea typeface="+mn-ea"/>
                <a:cs typeface="+mn-cs"/>
              </a:rPr>
              <a:t>Trust</a:t>
            </a:r>
          </a:p>
        </p:txBody>
      </p:sp>
      <p:sp>
        <p:nvSpPr>
          <p:cNvPr id="43" name="TextBox 42">
            <a:extLst>
              <a:ext uri="{FF2B5EF4-FFF2-40B4-BE49-F238E27FC236}">
                <a16:creationId xmlns:a16="http://schemas.microsoft.com/office/drawing/2014/main" id="{FF29D2BE-79E6-405F-85AE-C65969938B59}"/>
              </a:ext>
            </a:extLst>
          </p:cNvPr>
          <p:cNvSpPr txBox="1"/>
          <p:nvPr/>
        </p:nvSpPr>
        <p:spPr bwMode="gray">
          <a:xfrm>
            <a:off x="7437347" y="2961497"/>
            <a:ext cx="1851730" cy="230832"/>
          </a:xfrm>
          <a:prstGeom prst="rect">
            <a:avLst/>
          </a:prstGeom>
          <a:noFill/>
        </p:spPr>
        <p:txBody>
          <a:bodyPr wrap="square" lIns="0" tIns="0" rIns="0" bIns="0" rtlCol="0">
            <a:spAutoFit/>
          </a:bodyPr>
          <a:lstStyle/>
          <a:p>
            <a:pPr lvl="0">
              <a:spcBef>
                <a:spcPts val="341"/>
              </a:spcBef>
              <a:buClr>
                <a:srgbClr val="CE0E2D"/>
              </a:buClr>
              <a:defRPr/>
            </a:pPr>
            <a:r>
              <a:rPr lang="en-US" sz="1500" b="1"/>
              <a:t>Digital literacy	</a:t>
            </a:r>
          </a:p>
        </p:txBody>
      </p:sp>
      <p:sp>
        <p:nvSpPr>
          <p:cNvPr id="44" name="TextBox 43">
            <a:extLst>
              <a:ext uri="{FF2B5EF4-FFF2-40B4-BE49-F238E27FC236}">
                <a16:creationId xmlns:a16="http://schemas.microsoft.com/office/drawing/2014/main" id="{EDA82EA3-E0B3-427D-BFF1-C045D7860A53}"/>
              </a:ext>
            </a:extLst>
          </p:cNvPr>
          <p:cNvSpPr txBox="1"/>
          <p:nvPr/>
        </p:nvSpPr>
        <p:spPr bwMode="gray">
          <a:xfrm>
            <a:off x="5301543" y="5262155"/>
            <a:ext cx="1620487"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341"/>
              </a:spcBef>
              <a:spcAft>
                <a:spcPts val="0"/>
              </a:spcAft>
              <a:buClr>
                <a:srgbClr val="CE0E2D"/>
              </a:buClr>
              <a:buSzTx/>
              <a:buFontTx/>
              <a:buNone/>
              <a:tabLst/>
              <a:defRPr/>
            </a:pPr>
            <a:r>
              <a:rPr kumimoji="0" lang="en-US" sz="1500" b="0" i="0" u="none" strike="noStrike" kern="1200" cap="none" spc="0" normalizeH="0" baseline="0" noProof="0">
                <a:ln>
                  <a:noFill/>
                </a:ln>
                <a:solidFill>
                  <a:schemeClr val="accent2"/>
                </a:solidFill>
                <a:effectLst/>
                <a:uLnTx/>
                <a:uFillTx/>
                <a:latin typeface="Arial" panose="020B0604020202020204"/>
                <a:ea typeface="+mn-ea"/>
                <a:cs typeface="+mn-cs"/>
              </a:rPr>
              <a:t>Affordability</a:t>
            </a:r>
          </a:p>
        </p:txBody>
      </p:sp>
      <p:sp>
        <p:nvSpPr>
          <p:cNvPr id="45" name="TextBox 44">
            <a:extLst>
              <a:ext uri="{FF2B5EF4-FFF2-40B4-BE49-F238E27FC236}">
                <a16:creationId xmlns:a16="http://schemas.microsoft.com/office/drawing/2014/main" id="{3AD5B667-7AA5-40F1-9624-3927E110957C}"/>
              </a:ext>
            </a:extLst>
          </p:cNvPr>
          <p:cNvSpPr txBox="1"/>
          <p:nvPr/>
        </p:nvSpPr>
        <p:spPr bwMode="gray">
          <a:xfrm>
            <a:off x="7437347" y="4539267"/>
            <a:ext cx="1325509"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41"/>
              </a:spcBef>
              <a:spcAft>
                <a:spcPts val="0"/>
              </a:spcAft>
              <a:buClr>
                <a:srgbClr val="CE0E2D"/>
              </a:buClr>
              <a:buSzTx/>
              <a:buFontTx/>
              <a:buNone/>
              <a:tabLst/>
              <a:defRPr/>
            </a:pPr>
            <a:r>
              <a:rPr lang="en-US" sz="1500" b="1">
                <a:latin typeface="Arial" panose="020B0604020202020204"/>
              </a:rPr>
              <a:t>UX Accessibility</a:t>
            </a:r>
            <a:endParaRPr kumimoji="0" lang="en-US" sz="1500" b="1" i="0" u="none" strike="sngStrike" kern="1200" cap="none" spc="0" normalizeH="0" baseline="0" noProof="0">
              <a:ln>
                <a:noFill/>
              </a:ln>
              <a:effectLst/>
              <a:uLnTx/>
              <a:uFillTx/>
              <a:latin typeface="Arial" panose="020B0604020202020204"/>
            </a:endParaRPr>
          </a:p>
        </p:txBody>
      </p:sp>
      <p:sp>
        <p:nvSpPr>
          <p:cNvPr id="49" name="TextBox 48">
            <a:extLst>
              <a:ext uri="{FF2B5EF4-FFF2-40B4-BE49-F238E27FC236}">
                <a16:creationId xmlns:a16="http://schemas.microsoft.com/office/drawing/2014/main" id="{59648B4D-9AEB-4B24-8F53-7D39FA3E2403}"/>
              </a:ext>
            </a:extLst>
          </p:cNvPr>
          <p:cNvSpPr txBox="1"/>
          <p:nvPr/>
        </p:nvSpPr>
        <p:spPr bwMode="gray">
          <a:xfrm>
            <a:off x="612773" y="1756885"/>
            <a:ext cx="6202496" cy="24622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Elements of digital inequity </a:t>
            </a:r>
          </a:p>
        </p:txBody>
      </p:sp>
    </p:spTree>
    <p:extLst>
      <p:ext uri="{BB962C8B-B14F-4D97-AF65-F5344CB8AC3E}">
        <p14:creationId xmlns:p14="http://schemas.microsoft.com/office/powerpoint/2010/main" val="147408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557D511-D4DA-4E68-8D46-54D0B9D10411}"/>
              </a:ext>
            </a:extLst>
          </p:cNvPr>
          <p:cNvSpPr>
            <a:spLocks noGrp="1"/>
          </p:cNvSpPr>
          <p:nvPr>
            <p:ph type="body" sz="quarter" idx="28"/>
          </p:nvPr>
        </p:nvSpPr>
        <p:spPr>
          <a:xfrm>
            <a:off x="612773" y="6060046"/>
            <a:ext cx="3657600" cy="107722"/>
          </a:xfrm>
        </p:spPr>
        <p:txBody>
          <a:bodyPr/>
          <a:lstStyle/>
          <a:p>
            <a:r>
              <a:rPr lang="en-US"/>
              <a:t>University of Vermont</a:t>
            </a:r>
          </a:p>
        </p:txBody>
      </p:sp>
      <p:sp>
        <p:nvSpPr>
          <p:cNvPr id="14" name="Text Placeholder 13">
            <a:extLst>
              <a:ext uri="{FF2B5EF4-FFF2-40B4-BE49-F238E27FC236}">
                <a16:creationId xmlns:a16="http://schemas.microsoft.com/office/drawing/2014/main" id="{0CF1B97C-1104-45BC-BAE8-8417A5799DA0}"/>
              </a:ext>
            </a:extLst>
          </p:cNvPr>
          <p:cNvSpPr>
            <a:spLocks noGrp="1"/>
          </p:cNvSpPr>
          <p:nvPr>
            <p:ph type="body" sz="quarter" idx="27"/>
          </p:nvPr>
        </p:nvSpPr>
        <p:spPr>
          <a:xfrm>
            <a:off x="8809022" y="5952324"/>
            <a:ext cx="2767408" cy="215444"/>
          </a:xfrm>
        </p:spPr>
        <p:txBody>
          <a:bodyPr/>
          <a:lstStyle/>
          <a:p>
            <a:r>
              <a:rPr lang="en-US"/>
              <a:t>Source: Digital literacy,</a:t>
            </a:r>
            <a:r>
              <a:rPr lang="en-US">
                <a:hlinkClick r:id="rId3"/>
              </a:rPr>
              <a:t> American Library Association</a:t>
            </a:r>
            <a:r>
              <a:rPr lang="en-US"/>
              <a:t>; Covid-19 Healthcare Coalition, </a:t>
            </a:r>
            <a:r>
              <a:rPr lang="en-US" i="1">
                <a:hlinkClick r:id="rId4"/>
              </a:rPr>
              <a:t>Telehealth Impact: Physician Survey Analysis</a:t>
            </a:r>
            <a:r>
              <a:rPr lang="en-US">
                <a:hlinkClick r:id="rId4"/>
              </a:rPr>
              <a:t>.</a:t>
            </a:r>
            <a:r>
              <a:rPr lang="en-US"/>
              <a:t>  </a:t>
            </a:r>
          </a:p>
        </p:txBody>
      </p:sp>
      <p:sp>
        <p:nvSpPr>
          <p:cNvPr id="13" name="Title 12">
            <a:extLst>
              <a:ext uri="{FF2B5EF4-FFF2-40B4-BE49-F238E27FC236}">
                <a16:creationId xmlns:a16="http://schemas.microsoft.com/office/drawing/2014/main" id="{3AE334DD-71A8-41BE-B76E-3A0F7508B816}"/>
              </a:ext>
            </a:extLst>
          </p:cNvPr>
          <p:cNvSpPr>
            <a:spLocks noGrp="1"/>
          </p:cNvSpPr>
          <p:nvPr>
            <p:ph type="title"/>
          </p:nvPr>
        </p:nvSpPr>
        <p:spPr>
          <a:xfrm>
            <a:off x="612774" y="588771"/>
            <a:ext cx="10972801" cy="540917"/>
          </a:xfrm>
        </p:spPr>
        <p:txBody>
          <a:bodyPr/>
          <a:lstStyle/>
          <a:p>
            <a:r>
              <a:rPr lang="en-US"/>
              <a:t>Tech is foundational, but literacy is a true limiting step</a:t>
            </a:r>
          </a:p>
        </p:txBody>
      </p:sp>
      <p:grpSp>
        <p:nvGrpSpPr>
          <p:cNvPr id="12" name="Group 11">
            <a:extLst>
              <a:ext uri="{FF2B5EF4-FFF2-40B4-BE49-F238E27FC236}">
                <a16:creationId xmlns:a16="http://schemas.microsoft.com/office/drawing/2014/main" id="{770BA628-0E0D-47FD-A38B-714DF9A86F97}"/>
              </a:ext>
            </a:extLst>
          </p:cNvPr>
          <p:cNvGrpSpPr/>
          <p:nvPr/>
        </p:nvGrpSpPr>
        <p:grpSpPr>
          <a:xfrm>
            <a:off x="1806259" y="2453779"/>
            <a:ext cx="4267200" cy="2666752"/>
            <a:chOff x="1720850" y="2453779"/>
            <a:chExt cx="4267200" cy="2666752"/>
          </a:xfrm>
        </p:grpSpPr>
        <p:sp>
          <p:nvSpPr>
            <p:cNvPr id="3" name="TextBox 2">
              <a:extLst>
                <a:ext uri="{FF2B5EF4-FFF2-40B4-BE49-F238E27FC236}">
                  <a16:creationId xmlns:a16="http://schemas.microsoft.com/office/drawing/2014/main" id="{98DE94E3-BC7E-4CB9-AD72-FE499B46B2FB}"/>
                </a:ext>
              </a:extLst>
            </p:cNvPr>
            <p:cNvSpPr txBox="1"/>
            <p:nvPr/>
          </p:nvSpPr>
          <p:spPr bwMode="gray">
            <a:xfrm>
              <a:off x="1720850" y="2453779"/>
              <a:ext cx="4267200" cy="221599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2400" b="0" i="0" u="none" strike="noStrike" kern="1200" cap="none" spc="0" normalizeH="0" baseline="0" noProof="0">
                  <a:ln>
                    <a:noFill/>
                  </a:ln>
                  <a:solidFill>
                    <a:srgbClr val="323E48"/>
                  </a:solidFill>
                  <a:effectLst/>
                  <a:uLnTx/>
                  <a:uFillTx/>
                  <a:latin typeface="Times New Roman" panose="02020603050405020304"/>
                  <a:ea typeface="+mn-ea"/>
                  <a:cs typeface="+mn-cs"/>
                </a:rPr>
                <a:t>The ability to use information and communication technologies to find, evaluate, create, and communicate information, requiring both cognitive and technical skills.</a:t>
              </a:r>
            </a:p>
          </p:txBody>
        </p:sp>
        <p:sp>
          <p:nvSpPr>
            <p:cNvPr id="4" name="TextBox 3">
              <a:extLst>
                <a:ext uri="{FF2B5EF4-FFF2-40B4-BE49-F238E27FC236}">
                  <a16:creationId xmlns:a16="http://schemas.microsoft.com/office/drawing/2014/main" id="{C95D821F-5914-494C-9DBE-8816EE37EE39}"/>
                </a:ext>
              </a:extLst>
            </p:cNvPr>
            <p:cNvSpPr txBox="1"/>
            <p:nvPr/>
          </p:nvSpPr>
          <p:spPr bwMode="gray">
            <a:xfrm>
              <a:off x="3448050" y="4935865"/>
              <a:ext cx="2540000" cy="184666"/>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200" b="0" i="0" u="none" strike="noStrike" kern="1200" cap="none" spc="0" normalizeH="0" baseline="0" noProof="0">
                  <a:ln>
                    <a:noFill/>
                  </a:ln>
                  <a:solidFill>
                    <a:srgbClr val="323E48"/>
                  </a:solidFill>
                  <a:effectLst/>
                  <a:uLnTx/>
                  <a:uFillTx/>
                  <a:latin typeface="Arial" panose="020B0604020202020204"/>
                  <a:ea typeface="+mn-ea"/>
                  <a:cs typeface="+mn-cs"/>
                </a:rPr>
                <a:t>American Library Association</a:t>
              </a:r>
            </a:p>
          </p:txBody>
        </p:sp>
      </p:grpSp>
      <p:grpSp>
        <p:nvGrpSpPr>
          <p:cNvPr id="30" name="Group 29">
            <a:extLst>
              <a:ext uri="{FF2B5EF4-FFF2-40B4-BE49-F238E27FC236}">
                <a16:creationId xmlns:a16="http://schemas.microsoft.com/office/drawing/2014/main" id="{806DB227-858E-431D-94C0-F5F117A474CF}"/>
              </a:ext>
            </a:extLst>
          </p:cNvPr>
          <p:cNvGrpSpPr/>
          <p:nvPr/>
        </p:nvGrpSpPr>
        <p:grpSpPr>
          <a:xfrm>
            <a:off x="6893537" y="2505670"/>
            <a:ext cx="4117143" cy="2308325"/>
            <a:chOff x="7307882" y="2684787"/>
            <a:chExt cx="4117143" cy="2308325"/>
          </a:xfrm>
        </p:grpSpPr>
        <p:sp>
          <p:nvSpPr>
            <p:cNvPr id="31" name="Oval 30">
              <a:extLst>
                <a:ext uri="{FF2B5EF4-FFF2-40B4-BE49-F238E27FC236}">
                  <a16:creationId xmlns:a16="http://schemas.microsoft.com/office/drawing/2014/main" id="{A91BF8B0-F552-4637-ACB3-12822029E9A4}"/>
                </a:ext>
              </a:extLst>
            </p:cNvPr>
            <p:cNvSpPr/>
            <p:nvPr/>
          </p:nvSpPr>
          <p:spPr bwMode="gray">
            <a:xfrm>
              <a:off x="7307882" y="2821715"/>
              <a:ext cx="1333500" cy="1333500"/>
            </a:xfrm>
            <a:prstGeom prst="ellipse">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4428311B-3E57-43AC-A8BE-A52EAC4A2A40}"/>
                </a:ext>
              </a:extLst>
            </p:cNvPr>
            <p:cNvSpPr txBox="1"/>
            <p:nvPr/>
          </p:nvSpPr>
          <p:spPr bwMode="gray">
            <a:xfrm>
              <a:off x="8885025" y="2684787"/>
              <a:ext cx="1682027"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CE0E2D"/>
                  </a:solidFill>
                  <a:effectLst/>
                  <a:uLnTx/>
                  <a:uFillTx/>
                  <a:latin typeface="Times New Roman" panose="02020603050405020304"/>
                  <a:ea typeface="+mn-ea"/>
                  <a:cs typeface="+mn-cs"/>
                </a:rPr>
                <a:t>#2</a:t>
              </a:r>
            </a:p>
          </p:txBody>
        </p:sp>
        <p:sp>
          <p:nvSpPr>
            <p:cNvPr id="33" name="TextBox 32">
              <a:extLst>
                <a:ext uri="{FF2B5EF4-FFF2-40B4-BE49-F238E27FC236}">
                  <a16:creationId xmlns:a16="http://schemas.microsoft.com/office/drawing/2014/main" id="{66A7F541-4431-48D9-8C06-B7F2BFF42C2B}"/>
                </a:ext>
              </a:extLst>
            </p:cNvPr>
            <p:cNvSpPr txBox="1"/>
            <p:nvPr/>
          </p:nvSpPr>
          <p:spPr bwMode="gray">
            <a:xfrm>
              <a:off x="8885025" y="3608117"/>
              <a:ext cx="2540000" cy="1384995"/>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Physicians identify “low digital literacy” as second biggest issue preventing patients from using telehealth, </a:t>
              </a:r>
              <a:b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b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behind only “lack of access to technology”</a:t>
              </a:r>
            </a:p>
          </p:txBody>
        </p:sp>
        <p:pic>
          <p:nvPicPr>
            <p:cNvPr id="34" name="Picture 33">
              <a:extLst>
                <a:ext uri="{FF2B5EF4-FFF2-40B4-BE49-F238E27FC236}">
                  <a16:creationId xmlns:a16="http://schemas.microsoft.com/office/drawing/2014/main" id="{A3FCAFC0-D8EE-465A-A3EC-3E831F12FC1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7475522" y="3036266"/>
              <a:ext cx="998220" cy="756227"/>
            </a:xfrm>
            <a:prstGeom prst="rect">
              <a:avLst/>
            </a:prstGeom>
          </p:spPr>
        </p:pic>
      </p:grpSp>
      <p:grpSp>
        <p:nvGrpSpPr>
          <p:cNvPr id="16" name="Group 15">
            <a:extLst>
              <a:ext uri="{FF2B5EF4-FFF2-40B4-BE49-F238E27FC236}">
                <a16:creationId xmlns:a16="http://schemas.microsoft.com/office/drawing/2014/main" id="{892DCB37-6E42-439F-92FB-A883D868FA0B}"/>
              </a:ext>
            </a:extLst>
          </p:cNvPr>
          <p:cNvGrpSpPr>
            <a:grpSpLocks noChangeAspect="1"/>
          </p:cNvGrpSpPr>
          <p:nvPr/>
        </p:nvGrpSpPr>
        <p:grpSpPr bwMode="gray">
          <a:xfrm>
            <a:off x="544365" y="2304913"/>
            <a:ext cx="921505" cy="824062"/>
            <a:chOff x="875323" y="2298542"/>
            <a:chExt cx="294686" cy="263525"/>
          </a:xfrm>
          <a:solidFill>
            <a:schemeClr val="tx1"/>
          </a:solidFill>
        </p:grpSpPr>
        <p:sp>
          <p:nvSpPr>
            <p:cNvPr id="17" name="Freeform 12">
              <a:extLst>
                <a:ext uri="{FF2B5EF4-FFF2-40B4-BE49-F238E27FC236}">
                  <a16:creationId xmlns:a16="http://schemas.microsoft.com/office/drawing/2014/main" id="{FF65F57C-D3DF-4F93-8E18-3B1C3CDB293C}"/>
                </a:ext>
              </a:extLst>
            </p:cNvPr>
            <p:cNvSpPr>
              <a:spLocks/>
            </p:cNvSpPr>
            <p:nvPr/>
          </p:nvSpPr>
          <p:spPr bwMode="gray">
            <a:xfrm>
              <a:off x="102872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8" name="Freeform 13">
              <a:extLst>
                <a:ext uri="{FF2B5EF4-FFF2-40B4-BE49-F238E27FC236}">
                  <a16:creationId xmlns:a16="http://schemas.microsoft.com/office/drawing/2014/main" id="{CA4B4F30-9578-4B42-B9E5-334F077C528C}"/>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1356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557D511-D4DA-4E68-8D46-54D0B9D10411}"/>
              </a:ext>
            </a:extLst>
          </p:cNvPr>
          <p:cNvSpPr>
            <a:spLocks noGrp="1"/>
          </p:cNvSpPr>
          <p:nvPr>
            <p:ph type="body" sz="quarter" idx="28"/>
          </p:nvPr>
        </p:nvSpPr>
        <p:spPr/>
        <p:txBody>
          <a:bodyPr/>
          <a:lstStyle/>
          <a:p>
            <a:endParaRPr lang="en-US"/>
          </a:p>
        </p:txBody>
      </p:sp>
      <p:sp>
        <p:nvSpPr>
          <p:cNvPr id="13" name="Title 12">
            <a:extLst>
              <a:ext uri="{FF2B5EF4-FFF2-40B4-BE49-F238E27FC236}">
                <a16:creationId xmlns:a16="http://schemas.microsoft.com/office/drawing/2014/main" id="{3AE334DD-71A8-41BE-B76E-3A0F7508B816}"/>
              </a:ext>
            </a:extLst>
          </p:cNvPr>
          <p:cNvSpPr>
            <a:spLocks noGrp="1"/>
          </p:cNvSpPr>
          <p:nvPr>
            <p:ph type="title"/>
          </p:nvPr>
        </p:nvSpPr>
        <p:spPr>
          <a:xfrm>
            <a:off x="612774" y="588771"/>
            <a:ext cx="11164067" cy="540917"/>
          </a:xfrm>
        </p:spPr>
        <p:txBody>
          <a:bodyPr/>
          <a:lstStyle/>
          <a:p>
            <a:r>
              <a:rPr lang="en-US"/>
              <a:t>Digital literacy and digital health literacy are intertwined</a:t>
            </a:r>
          </a:p>
        </p:txBody>
      </p:sp>
      <p:sp>
        <p:nvSpPr>
          <p:cNvPr id="3" name="Text Placeholder 2">
            <a:extLst>
              <a:ext uri="{FF2B5EF4-FFF2-40B4-BE49-F238E27FC236}">
                <a16:creationId xmlns:a16="http://schemas.microsoft.com/office/drawing/2014/main" id="{0AA5872F-D4BC-459B-A872-73E4ED0F8D57}"/>
              </a:ext>
            </a:extLst>
          </p:cNvPr>
          <p:cNvSpPr>
            <a:spLocks noGrp="1"/>
          </p:cNvSpPr>
          <p:nvPr>
            <p:ph type="body" sz="quarter" idx="27"/>
          </p:nvPr>
        </p:nvSpPr>
        <p:spPr>
          <a:xfrm>
            <a:off x="9273540" y="5952324"/>
            <a:ext cx="2302890" cy="215444"/>
          </a:xfrm>
        </p:spPr>
        <p:txBody>
          <a:bodyPr/>
          <a:lstStyle/>
          <a:p>
            <a:r>
              <a:rPr lang="en-US"/>
              <a:t>Source: Shively, K., “</a:t>
            </a:r>
            <a:r>
              <a:rPr lang="en-US">
                <a:hlinkClick r:id="rId3"/>
              </a:rPr>
              <a:t>Components of Digital Literacy;</a:t>
            </a:r>
            <a:r>
              <a:rPr lang="en-US"/>
              <a:t>” National Library of Medicine, “</a:t>
            </a:r>
            <a:r>
              <a:rPr lang="en-US">
                <a:hlinkClick r:id="rId4"/>
              </a:rPr>
              <a:t>Digital Health Literacy</a:t>
            </a:r>
            <a:r>
              <a:rPr lang="en-US"/>
              <a:t>;”  </a:t>
            </a:r>
          </a:p>
        </p:txBody>
      </p:sp>
      <p:cxnSp>
        <p:nvCxnSpPr>
          <p:cNvPr id="8" name="Straight Connector 7">
            <a:extLst>
              <a:ext uri="{FF2B5EF4-FFF2-40B4-BE49-F238E27FC236}">
                <a16:creationId xmlns:a16="http://schemas.microsoft.com/office/drawing/2014/main" id="{074FA255-8E12-4AEE-8D33-3706254C16AF}"/>
              </a:ext>
            </a:extLst>
          </p:cNvPr>
          <p:cNvCxnSpPr>
            <a:cxnSpLocks/>
          </p:cNvCxnSpPr>
          <p:nvPr/>
        </p:nvCxnSpPr>
        <p:spPr bwMode="gray">
          <a:xfrm flipH="1">
            <a:off x="6692900" y="3506607"/>
            <a:ext cx="4883531"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E56BE89-8E5D-48DD-9BFD-47B44E0EC90F}"/>
              </a:ext>
            </a:extLst>
          </p:cNvPr>
          <p:cNvCxnSpPr>
            <a:cxnSpLocks/>
          </p:cNvCxnSpPr>
          <p:nvPr/>
        </p:nvCxnSpPr>
        <p:spPr bwMode="gray">
          <a:xfrm flipH="1">
            <a:off x="605569" y="3506607"/>
            <a:ext cx="4842731" cy="0"/>
          </a:xfrm>
          <a:prstGeom prst="line">
            <a:avLst/>
          </a:prstGeom>
          <a:ln w="28575">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6ADBE94-6D9B-4CA6-9E0F-23DD4CBBF628}"/>
              </a:ext>
            </a:extLst>
          </p:cNvPr>
          <p:cNvGrpSpPr/>
          <p:nvPr/>
        </p:nvGrpSpPr>
        <p:grpSpPr bwMode="gray">
          <a:xfrm>
            <a:off x="4926891" y="2360203"/>
            <a:ext cx="2326274" cy="2014682"/>
            <a:chOff x="3003550" y="1223963"/>
            <a:chExt cx="2773363" cy="2401888"/>
          </a:xfrm>
        </p:grpSpPr>
        <p:sp>
          <p:nvSpPr>
            <p:cNvPr id="12" name="Freeform 5">
              <a:extLst>
                <a:ext uri="{FF2B5EF4-FFF2-40B4-BE49-F238E27FC236}">
                  <a16:creationId xmlns:a16="http://schemas.microsoft.com/office/drawing/2014/main" id="{36EA5136-FDA0-4011-8B16-AB28A8B4E327}"/>
                </a:ext>
              </a:extLst>
            </p:cNvPr>
            <p:cNvSpPr>
              <a:spLocks/>
            </p:cNvSpPr>
            <p:nvPr/>
          </p:nvSpPr>
          <p:spPr bwMode="gray">
            <a:xfrm>
              <a:off x="3003550" y="3525838"/>
              <a:ext cx="2773363" cy="100013"/>
            </a:xfrm>
            <a:custGeom>
              <a:avLst/>
              <a:gdLst>
                <a:gd name="T0" fmla="*/ 2721 w 2903"/>
                <a:gd name="T1" fmla="*/ 0 h 104"/>
                <a:gd name="T2" fmla="*/ 2721 w 2903"/>
                <a:gd name="T3" fmla="*/ 0 h 104"/>
                <a:gd name="T4" fmla="*/ 181 w 2903"/>
                <a:gd name="T5" fmla="*/ 0 h 104"/>
                <a:gd name="T6" fmla="*/ 0 w 2903"/>
                <a:gd name="T7" fmla="*/ 104 h 104"/>
                <a:gd name="T8" fmla="*/ 2903 w 2903"/>
                <a:gd name="T9" fmla="*/ 104 h 104"/>
                <a:gd name="T10" fmla="*/ 2721 w 2903"/>
                <a:gd name="T11" fmla="*/ 0 h 104"/>
              </a:gdLst>
              <a:ahLst/>
              <a:cxnLst>
                <a:cxn ang="0">
                  <a:pos x="T0" y="T1"/>
                </a:cxn>
                <a:cxn ang="0">
                  <a:pos x="T2" y="T3"/>
                </a:cxn>
                <a:cxn ang="0">
                  <a:pos x="T4" y="T5"/>
                </a:cxn>
                <a:cxn ang="0">
                  <a:pos x="T6" y="T7"/>
                </a:cxn>
                <a:cxn ang="0">
                  <a:pos x="T8" y="T9"/>
                </a:cxn>
                <a:cxn ang="0">
                  <a:pos x="T10" y="T11"/>
                </a:cxn>
              </a:cxnLst>
              <a:rect l="0" t="0" r="r" b="b"/>
              <a:pathLst>
                <a:path w="2903" h="104">
                  <a:moveTo>
                    <a:pt x="2721" y="0"/>
                  </a:moveTo>
                  <a:lnTo>
                    <a:pt x="2721" y="0"/>
                  </a:lnTo>
                  <a:lnTo>
                    <a:pt x="181" y="0"/>
                  </a:lnTo>
                  <a:lnTo>
                    <a:pt x="0" y="104"/>
                  </a:lnTo>
                  <a:lnTo>
                    <a:pt x="2903" y="104"/>
                  </a:lnTo>
                  <a:lnTo>
                    <a:pt x="2721" y="0"/>
                  </a:lnTo>
                  <a:close/>
                </a:path>
              </a:pathLst>
            </a:custGeom>
            <a:solidFill>
              <a:schemeClr val="accent1"/>
            </a:solidFill>
            <a:ln w="0">
              <a:noFill/>
              <a:prstDash val="solid"/>
              <a:round/>
              <a:headEnd/>
              <a:tailEnd/>
            </a:ln>
          </p:spPr>
          <p:txBody>
            <a:bodyPr vert="horz" wrap="square" lIns="130629" tIns="65314" rIns="130629" bIns="6531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6" name="Freeform 6">
              <a:extLst>
                <a:ext uri="{FF2B5EF4-FFF2-40B4-BE49-F238E27FC236}">
                  <a16:creationId xmlns:a16="http://schemas.microsoft.com/office/drawing/2014/main" id="{A436D89C-1912-465B-B6CF-014718FACD14}"/>
                </a:ext>
              </a:extLst>
            </p:cNvPr>
            <p:cNvSpPr>
              <a:spLocks/>
            </p:cNvSpPr>
            <p:nvPr/>
          </p:nvSpPr>
          <p:spPr bwMode="gray">
            <a:xfrm>
              <a:off x="3003550" y="1223963"/>
              <a:ext cx="1385888" cy="2401888"/>
            </a:xfrm>
            <a:custGeom>
              <a:avLst/>
              <a:gdLst>
                <a:gd name="T0" fmla="*/ 181 w 1451"/>
                <a:gd name="T1" fmla="*/ 2410 h 2514"/>
                <a:gd name="T2" fmla="*/ 181 w 1451"/>
                <a:gd name="T3" fmla="*/ 2410 h 2514"/>
                <a:gd name="T4" fmla="*/ 1451 w 1451"/>
                <a:gd name="T5" fmla="*/ 211 h 2514"/>
                <a:gd name="T6" fmla="*/ 1451 w 1451"/>
                <a:gd name="T7" fmla="*/ 0 h 2514"/>
                <a:gd name="T8" fmla="*/ 0 w 1451"/>
                <a:gd name="T9" fmla="*/ 2514 h 2514"/>
                <a:gd name="T10" fmla="*/ 181 w 1451"/>
                <a:gd name="T11" fmla="*/ 2410 h 2514"/>
              </a:gdLst>
              <a:ahLst/>
              <a:cxnLst>
                <a:cxn ang="0">
                  <a:pos x="T0" y="T1"/>
                </a:cxn>
                <a:cxn ang="0">
                  <a:pos x="T2" y="T3"/>
                </a:cxn>
                <a:cxn ang="0">
                  <a:pos x="T4" y="T5"/>
                </a:cxn>
                <a:cxn ang="0">
                  <a:pos x="T6" y="T7"/>
                </a:cxn>
                <a:cxn ang="0">
                  <a:pos x="T8" y="T9"/>
                </a:cxn>
                <a:cxn ang="0">
                  <a:pos x="T10" y="T11"/>
                </a:cxn>
              </a:cxnLst>
              <a:rect l="0" t="0" r="r" b="b"/>
              <a:pathLst>
                <a:path w="1451" h="2514">
                  <a:moveTo>
                    <a:pt x="181" y="2410"/>
                  </a:moveTo>
                  <a:lnTo>
                    <a:pt x="181" y="2410"/>
                  </a:lnTo>
                  <a:lnTo>
                    <a:pt x="1451" y="211"/>
                  </a:lnTo>
                  <a:lnTo>
                    <a:pt x="1451" y="0"/>
                  </a:lnTo>
                  <a:lnTo>
                    <a:pt x="0" y="2514"/>
                  </a:lnTo>
                  <a:lnTo>
                    <a:pt x="181" y="2410"/>
                  </a:lnTo>
                  <a:close/>
                </a:path>
              </a:pathLst>
            </a:custGeom>
            <a:solidFill>
              <a:schemeClr val="accent1"/>
            </a:solidFill>
            <a:ln w="0">
              <a:noFill/>
              <a:prstDash val="solid"/>
              <a:round/>
              <a:headEnd/>
              <a:tailEnd/>
            </a:ln>
          </p:spPr>
          <p:txBody>
            <a:bodyPr vert="horz" wrap="square" lIns="130629" tIns="65314" rIns="130629" bIns="6531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7" name="Freeform 7">
              <a:extLst>
                <a:ext uri="{FF2B5EF4-FFF2-40B4-BE49-F238E27FC236}">
                  <a16:creationId xmlns:a16="http://schemas.microsoft.com/office/drawing/2014/main" id="{E7D88F7C-54AB-41EE-9EA0-EC5C65A83B06}"/>
                </a:ext>
              </a:extLst>
            </p:cNvPr>
            <p:cNvSpPr>
              <a:spLocks/>
            </p:cNvSpPr>
            <p:nvPr/>
          </p:nvSpPr>
          <p:spPr bwMode="gray">
            <a:xfrm>
              <a:off x="4389438" y="1223963"/>
              <a:ext cx="1387475" cy="2401888"/>
            </a:xfrm>
            <a:custGeom>
              <a:avLst/>
              <a:gdLst>
                <a:gd name="T0" fmla="*/ 0 w 1452"/>
                <a:gd name="T1" fmla="*/ 0 h 2514"/>
                <a:gd name="T2" fmla="*/ 0 w 1452"/>
                <a:gd name="T3" fmla="*/ 0 h 2514"/>
                <a:gd name="T4" fmla="*/ 0 w 1452"/>
                <a:gd name="T5" fmla="*/ 211 h 2514"/>
                <a:gd name="T6" fmla="*/ 1270 w 1452"/>
                <a:gd name="T7" fmla="*/ 2410 h 2514"/>
                <a:gd name="T8" fmla="*/ 1452 w 1452"/>
                <a:gd name="T9" fmla="*/ 2514 h 2514"/>
                <a:gd name="T10" fmla="*/ 0 w 1452"/>
                <a:gd name="T11" fmla="*/ 0 h 2514"/>
              </a:gdLst>
              <a:ahLst/>
              <a:cxnLst>
                <a:cxn ang="0">
                  <a:pos x="T0" y="T1"/>
                </a:cxn>
                <a:cxn ang="0">
                  <a:pos x="T2" y="T3"/>
                </a:cxn>
                <a:cxn ang="0">
                  <a:pos x="T4" y="T5"/>
                </a:cxn>
                <a:cxn ang="0">
                  <a:pos x="T6" y="T7"/>
                </a:cxn>
                <a:cxn ang="0">
                  <a:pos x="T8" y="T9"/>
                </a:cxn>
                <a:cxn ang="0">
                  <a:pos x="T10" y="T11"/>
                </a:cxn>
              </a:cxnLst>
              <a:rect l="0" t="0" r="r" b="b"/>
              <a:pathLst>
                <a:path w="1452" h="2514">
                  <a:moveTo>
                    <a:pt x="0" y="0"/>
                  </a:moveTo>
                  <a:lnTo>
                    <a:pt x="0" y="0"/>
                  </a:lnTo>
                  <a:lnTo>
                    <a:pt x="0" y="211"/>
                  </a:lnTo>
                  <a:lnTo>
                    <a:pt x="1270" y="2410"/>
                  </a:lnTo>
                  <a:lnTo>
                    <a:pt x="1452" y="2514"/>
                  </a:lnTo>
                  <a:lnTo>
                    <a:pt x="0"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sp>
        <p:nvSpPr>
          <p:cNvPr id="19" name="Text Placeholder 3">
            <a:extLst>
              <a:ext uri="{FF2B5EF4-FFF2-40B4-BE49-F238E27FC236}">
                <a16:creationId xmlns:a16="http://schemas.microsoft.com/office/drawing/2014/main" id="{AF9D5385-755A-4488-A626-49F95418BAAE}"/>
              </a:ext>
            </a:extLst>
          </p:cNvPr>
          <p:cNvSpPr txBox="1">
            <a:spLocks/>
          </p:cNvSpPr>
          <p:nvPr/>
        </p:nvSpPr>
        <p:spPr bwMode="gray">
          <a:xfrm>
            <a:off x="1562632" y="3121323"/>
            <a:ext cx="2416906"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14"/>
              </a:spcBef>
              <a:spcAft>
                <a:spcPts val="0"/>
              </a:spcAft>
              <a:buClrTx/>
              <a:buSzTx/>
              <a:buFont typeface="Arial" pitchFamily="34" charset="0"/>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Digital literacy</a:t>
            </a:r>
          </a:p>
        </p:txBody>
      </p:sp>
      <p:sp>
        <p:nvSpPr>
          <p:cNvPr id="20" name="Text Placeholder">
            <a:extLst>
              <a:ext uri="{FF2B5EF4-FFF2-40B4-BE49-F238E27FC236}">
                <a16:creationId xmlns:a16="http://schemas.microsoft.com/office/drawing/2014/main" id="{DF043403-FE54-4089-B4BE-9059C3711451}"/>
              </a:ext>
            </a:extLst>
          </p:cNvPr>
          <p:cNvSpPr txBox="1">
            <a:spLocks/>
          </p:cNvSpPr>
          <p:nvPr/>
        </p:nvSpPr>
        <p:spPr bwMode="gray">
          <a:xfrm>
            <a:off x="1265790" y="3705767"/>
            <a:ext cx="3004583" cy="1833835"/>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69821" marR="0" lvl="0" indent="-169821" algn="l" defTabSz="914400" rtl="0" eaLnBrk="1" fontAlgn="ctr" latinLnBrk="0" hangingPunct="1">
              <a:lnSpc>
                <a:spcPct val="100000"/>
              </a:lnSpc>
              <a:spcBef>
                <a:spcPts val="714"/>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Information search and appraisal</a:t>
            </a:r>
          </a:p>
          <a:p>
            <a:pPr marL="169821" marR="0" lvl="0" indent="-169821" algn="l" defTabSz="914400" rtl="0" eaLnBrk="1" fontAlgn="ctr" latinLnBrk="0" hangingPunct="1">
              <a:lnSpc>
                <a:spcPct val="100000"/>
              </a:lnSpc>
              <a:spcBef>
                <a:spcPts val="714"/>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Functional skills </a:t>
            </a:r>
          </a:p>
          <a:p>
            <a:pPr marL="169821" marR="0" lvl="0" indent="-169821" algn="l" defTabSz="914400" rtl="0" eaLnBrk="1" fontAlgn="ctr" latinLnBrk="0" hangingPunct="1">
              <a:lnSpc>
                <a:spcPct val="100000"/>
              </a:lnSpc>
              <a:spcBef>
                <a:spcPts val="714"/>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Effective communication </a:t>
            </a:r>
          </a:p>
          <a:p>
            <a:pPr marL="169821" marR="0" lvl="0" indent="-169821" algn="l" defTabSz="914400" rtl="0" eaLnBrk="1" fontAlgn="ctr" latinLnBrk="0" hangingPunct="1">
              <a:lnSpc>
                <a:spcPct val="100000"/>
              </a:lnSpc>
              <a:spcBef>
                <a:spcPts val="714"/>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Sociocultural viewpoints </a:t>
            </a:r>
          </a:p>
          <a:p>
            <a:pPr marL="169821" marR="0" lvl="0" indent="-169821" algn="l" defTabSz="914400" rtl="0" eaLnBrk="1" fontAlgn="ctr" latinLnBrk="0" hangingPunct="1">
              <a:lnSpc>
                <a:spcPct val="100000"/>
              </a:lnSpc>
              <a:spcBef>
                <a:spcPts val="714"/>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Critical thinking and evaluation</a:t>
            </a:r>
          </a:p>
          <a:p>
            <a:pPr marL="169821" marR="0" lvl="0" indent="-169821" algn="l" defTabSz="914400" rtl="0" eaLnBrk="1" fontAlgn="ctr" latinLnBrk="0" hangingPunct="1">
              <a:lnSpc>
                <a:spcPct val="100000"/>
              </a:lnSpc>
              <a:spcBef>
                <a:spcPts val="714"/>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E-safety </a:t>
            </a:r>
          </a:p>
        </p:txBody>
      </p:sp>
      <p:sp>
        <p:nvSpPr>
          <p:cNvPr id="22" name="Text Placeholder 4">
            <a:extLst>
              <a:ext uri="{FF2B5EF4-FFF2-40B4-BE49-F238E27FC236}">
                <a16:creationId xmlns:a16="http://schemas.microsoft.com/office/drawing/2014/main" id="{72295E75-54CD-4EF9-9C53-01E35653AB9B}"/>
              </a:ext>
            </a:extLst>
          </p:cNvPr>
          <p:cNvSpPr txBox="1">
            <a:spLocks/>
          </p:cNvSpPr>
          <p:nvPr/>
        </p:nvSpPr>
        <p:spPr bwMode="gray">
          <a:xfrm>
            <a:off x="7624786" y="3121323"/>
            <a:ext cx="2065707"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14"/>
              </a:spcBef>
              <a:spcAft>
                <a:spcPts val="0"/>
              </a:spcAft>
              <a:buClrTx/>
              <a:buSzTx/>
              <a:buFont typeface="Arial" pitchFamily="34" charset="0"/>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Digital health literacy</a:t>
            </a:r>
          </a:p>
        </p:txBody>
      </p:sp>
      <p:sp>
        <p:nvSpPr>
          <p:cNvPr id="23" name="Text Placeholder">
            <a:extLst>
              <a:ext uri="{FF2B5EF4-FFF2-40B4-BE49-F238E27FC236}">
                <a16:creationId xmlns:a16="http://schemas.microsoft.com/office/drawing/2014/main" id="{4772D904-3DE4-45A2-9F6B-3DEA20DBE6B8}"/>
              </a:ext>
            </a:extLst>
          </p:cNvPr>
          <p:cNvSpPr txBox="1">
            <a:spLocks/>
          </p:cNvSpPr>
          <p:nvPr/>
        </p:nvSpPr>
        <p:spPr bwMode="gray">
          <a:xfrm>
            <a:off x="7624785" y="3705767"/>
            <a:ext cx="3836745" cy="1513235"/>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69821" marR="0" lvl="0" indent="-169821" algn="l" defTabSz="914400" rtl="0" eaLnBrk="1" fontAlgn="ctr" latinLnBrk="0" hangingPunct="1">
              <a:lnSpc>
                <a:spcPct val="100000"/>
              </a:lnSpc>
              <a:spcBef>
                <a:spcPts val="714"/>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Symptom and condition research </a:t>
            </a:r>
          </a:p>
          <a:p>
            <a:pPr marL="169821" marR="0" lvl="0" indent="-169821" algn="l" defTabSz="914400" rtl="0" eaLnBrk="1" fontAlgn="ctr" latinLnBrk="0" hangingPunct="1">
              <a:lnSpc>
                <a:spcPct val="100000"/>
              </a:lnSpc>
              <a:spcBef>
                <a:spcPts val="714"/>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Provider and clinic search </a:t>
            </a:r>
          </a:p>
          <a:p>
            <a:pPr marL="169821" marR="0" lvl="0" indent="-169821" algn="l" defTabSz="914400" rtl="0" eaLnBrk="1" fontAlgn="ctr" latinLnBrk="0" hangingPunct="1">
              <a:lnSpc>
                <a:spcPct val="100000"/>
              </a:lnSpc>
              <a:spcBef>
                <a:spcPts val="714"/>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Patient portal use </a:t>
            </a:r>
          </a:p>
          <a:p>
            <a:pPr marL="169821" marR="0" lvl="0" indent="-169821" algn="l" defTabSz="914400" rtl="0" eaLnBrk="1" fontAlgn="ctr" latinLnBrk="0" hangingPunct="1">
              <a:lnSpc>
                <a:spcPct val="100000"/>
              </a:lnSpc>
              <a:spcBef>
                <a:spcPts val="714"/>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Medication adherence </a:t>
            </a:r>
          </a:p>
          <a:p>
            <a:pPr marL="169821" marR="0" lvl="0" indent="-169821" algn="l" defTabSz="914400" rtl="0" eaLnBrk="1" fontAlgn="ctr" latinLnBrk="0" hangingPunct="1">
              <a:lnSpc>
                <a:spcPct val="100000"/>
              </a:lnSpc>
              <a:spcBef>
                <a:spcPts val="714"/>
              </a:spcBef>
              <a:spcAft>
                <a:spcPts val="0"/>
              </a:spcAft>
              <a:buClr>
                <a:srgbClr val="CE0E2D"/>
              </a:buClr>
              <a:buSzTx/>
              <a:buFont typeface="Arial" panose="020B0604020202020204" pitchFamily="34" charset="0"/>
              <a:buChar char="•"/>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Telehealth appointments (phone or video)</a:t>
            </a:r>
          </a:p>
        </p:txBody>
      </p:sp>
      <p:pic>
        <p:nvPicPr>
          <p:cNvPr id="24" name="Picture 23">
            <a:extLst>
              <a:ext uri="{FF2B5EF4-FFF2-40B4-BE49-F238E27FC236}">
                <a16:creationId xmlns:a16="http://schemas.microsoft.com/office/drawing/2014/main" id="{9CA04DF9-E1EC-4492-97B8-0B751A8231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5686965" y="3310913"/>
            <a:ext cx="804794" cy="718564"/>
          </a:xfrm>
          <a:prstGeom prst="rect">
            <a:avLst/>
          </a:prstGeom>
        </p:spPr>
      </p:pic>
      <p:cxnSp>
        <p:nvCxnSpPr>
          <p:cNvPr id="25" name="Straight Connector 24">
            <a:extLst>
              <a:ext uri="{FF2B5EF4-FFF2-40B4-BE49-F238E27FC236}">
                <a16:creationId xmlns:a16="http://schemas.microsoft.com/office/drawing/2014/main" id="{2E1D59E0-6E83-4FF7-BDAE-27E4757F71F8}"/>
              </a:ext>
            </a:extLst>
          </p:cNvPr>
          <p:cNvCxnSpPr>
            <a:cxnSpLocks/>
          </p:cNvCxnSpPr>
          <p:nvPr/>
        </p:nvCxnSpPr>
        <p:spPr bwMode="gray">
          <a:xfrm>
            <a:off x="603627" y="1739900"/>
            <a:ext cx="10972803" cy="0"/>
          </a:xfrm>
          <a:prstGeom prst="line">
            <a:avLst/>
          </a:prstGeom>
          <a:ln w="19050">
            <a:solidFill>
              <a:schemeClr val="accent2"/>
            </a:solidFill>
            <a:prstDash val="sysDot"/>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0CD4A9F-3F55-4829-89DC-65113A990E9C}"/>
              </a:ext>
            </a:extLst>
          </p:cNvPr>
          <p:cNvSpPr txBox="1"/>
          <p:nvPr/>
        </p:nvSpPr>
        <p:spPr bwMode="gray">
          <a:xfrm>
            <a:off x="3804028" y="1616789"/>
            <a:ext cx="4572000" cy="246221"/>
          </a:xfrm>
          <a:prstGeom prst="rect">
            <a:avLst/>
          </a:prstGeom>
          <a:solidFill>
            <a:schemeClr val="tx2"/>
          </a:solidFill>
        </p:spPr>
        <p:txBody>
          <a:bodyPr vert="horz" wrap="square" lIns="0" tIns="0" rIns="0" bIns="0" rtlCol="0">
            <a:spAutoFit/>
          </a:bodyPr>
          <a:lstStyle/>
          <a:p>
            <a:pPr marL="0" marR="0" lvl="1" indent="0" algn="ctr"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Elements of digital and digital health literacy</a:t>
            </a:r>
          </a:p>
        </p:txBody>
      </p:sp>
    </p:spTree>
    <p:extLst>
      <p:ext uri="{BB962C8B-B14F-4D97-AF65-F5344CB8AC3E}">
        <p14:creationId xmlns:p14="http://schemas.microsoft.com/office/powerpoint/2010/main" val="160413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237AAF-E6A4-4100-B6AE-8E580A7C3C4D}"/>
              </a:ext>
            </a:extLst>
          </p:cNvPr>
          <p:cNvCxnSpPr>
            <a:cxnSpLocks/>
          </p:cNvCxnSpPr>
          <p:nvPr/>
        </p:nvCxnSpPr>
        <p:spPr bwMode="gray">
          <a:xfrm flipH="1">
            <a:off x="6993466" y="4946575"/>
            <a:ext cx="5198534" cy="0"/>
          </a:xfrm>
          <a:prstGeom prst="line">
            <a:avLst/>
          </a:prstGeom>
          <a:ln w="133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612773" y="544497"/>
            <a:ext cx="10966451" cy="540917"/>
          </a:xfrm>
        </p:spPr>
        <p:txBody>
          <a:bodyPr/>
          <a:lstStyle/>
          <a:p>
            <a:r>
              <a:rPr lang="en-US"/>
              <a:t>English proficiency exacerbates digital illiteracy </a:t>
            </a:r>
          </a:p>
        </p:txBody>
      </p:sp>
      <p:cxnSp>
        <p:nvCxnSpPr>
          <p:cNvPr id="19" name="Straight Connector 18"/>
          <p:cNvCxnSpPr>
            <a:cxnSpLocks/>
          </p:cNvCxnSpPr>
          <p:nvPr/>
        </p:nvCxnSpPr>
        <p:spPr bwMode="gray">
          <a:xfrm flipH="1">
            <a:off x="0" y="2685066"/>
            <a:ext cx="5207000" cy="0"/>
          </a:xfrm>
          <a:prstGeom prst="line">
            <a:avLst/>
          </a:prstGeom>
          <a:ln w="1270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gray">
          <a:xfrm>
            <a:off x="4638686" y="2361038"/>
            <a:ext cx="2914620" cy="2914620"/>
          </a:xfrm>
          <a:prstGeom prst="ellipse">
            <a:avLst/>
          </a:prstGeom>
          <a:noFill/>
          <a:ln w="1524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grpSp>
        <p:nvGrpSpPr>
          <p:cNvPr id="10" name="Group 9">
            <a:extLst>
              <a:ext uri="{FF2B5EF4-FFF2-40B4-BE49-F238E27FC236}">
                <a16:creationId xmlns:a16="http://schemas.microsoft.com/office/drawing/2014/main" id="{270FCD38-0A7B-44D5-B97E-7F17952EF3D3}"/>
              </a:ext>
            </a:extLst>
          </p:cNvPr>
          <p:cNvGrpSpPr/>
          <p:nvPr/>
        </p:nvGrpSpPr>
        <p:grpSpPr>
          <a:xfrm>
            <a:off x="5018293" y="2955782"/>
            <a:ext cx="2155405" cy="1615827"/>
            <a:chOff x="5017591" y="2967335"/>
            <a:chExt cx="2155405" cy="1615827"/>
          </a:xfrm>
        </p:grpSpPr>
        <p:sp>
          <p:nvSpPr>
            <p:cNvPr id="23" name="TextBox 22"/>
            <p:cNvSpPr txBox="1"/>
            <p:nvPr/>
          </p:nvSpPr>
          <p:spPr bwMode="gray">
            <a:xfrm>
              <a:off x="5087999" y="2967335"/>
              <a:ext cx="2048713"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CE0E2D"/>
                  </a:solidFill>
                  <a:effectLst/>
                  <a:uLnTx/>
                  <a:uFillTx/>
                  <a:latin typeface="Times New Roman" panose="02020603050405020304"/>
                  <a:ea typeface="+mn-ea"/>
                  <a:cs typeface="+mn-cs"/>
                </a:rPr>
                <a:t>67.3M</a:t>
              </a:r>
            </a:p>
          </p:txBody>
        </p:sp>
        <p:sp>
          <p:nvSpPr>
            <p:cNvPr id="28" name="Text Placeholder 1"/>
            <p:cNvSpPr txBox="1">
              <a:spLocks/>
            </p:cNvSpPr>
            <p:nvPr/>
          </p:nvSpPr>
          <p:spPr bwMode="gray">
            <a:xfrm>
              <a:off x="5017591" y="3890665"/>
              <a:ext cx="2155405" cy="69249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ctr" defTabSz="640080" rtl="0" eaLnBrk="1" fontAlgn="auto" latinLnBrk="0" hangingPunct="1">
                <a:lnSpc>
                  <a:spcPct val="100000"/>
                </a:lnSpc>
                <a:spcBef>
                  <a:spcPts val="714"/>
                </a:spcBef>
                <a:spcAft>
                  <a:spcPts val="0"/>
                </a:spcAft>
                <a:buClrTx/>
                <a:buSzTx/>
                <a:buFont typeface="Arial" pitchFamily="34" charset="0"/>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Of U.S. residents in 2018 spoke a language other than English at home </a:t>
              </a:r>
              <a:endParaRPr kumimoji="0" lang="en-US" sz="1500" b="0" i="0" u="none" strike="noStrike" kern="1200" cap="none" spc="0" normalizeH="0" baseline="0" noProof="0">
                <a:ln>
                  <a:noFill/>
                </a:ln>
                <a:solidFill>
                  <a:srgbClr val="445460"/>
                </a:solidFill>
                <a:effectLst/>
                <a:uLnTx/>
                <a:uFillTx/>
                <a:latin typeface="Arial" panose="020B0604020202020204"/>
                <a:ea typeface="+mn-ea"/>
                <a:cs typeface="+mn-cs"/>
              </a:endParaRPr>
            </a:p>
          </p:txBody>
        </p:sp>
      </p:grpSp>
      <p:sp>
        <p:nvSpPr>
          <p:cNvPr id="32" name="Text Placeholder 2">
            <a:extLst>
              <a:ext uri="{FF2B5EF4-FFF2-40B4-BE49-F238E27FC236}">
                <a16:creationId xmlns:a16="http://schemas.microsoft.com/office/drawing/2014/main" id="{8E3B1976-CF81-4272-A5A8-C329D66550D2}"/>
              </a:ext>
            </a:extLst>
          </p:cNvPr>
          <p:cNvSpPr txBox="1">
            <a:spLocks/>
          </p:cNvSpPr>
          <p:nvPr/>
        </p:nvSpPr>
        <p:spPr bwMode="gray">
          <a:xfrm>
            <a:off x="8336280" y="5844603"/>
            <a:ext cx="3240150" cy="323165"/>
          </a:xfrm>
          <a:prstGeom prst="rect">
            <a:avLst/>
          </a:prstGeom>
        </p:spPr>
        <p:txBody>
          <a:bodyPr vert="horz" wrap="square" lIns="0" tIns="0" rIns="0" bIns="0" rtlCol="0" anchor="b" anchorCtr="0">
            <a:spAutoFit/>
          </a:bodyPr>
          <a:lstStyle>
            <a:lvl1pPr marL="0" indent="0" algn="l" defTabSz="914400" rtl="0" eaLnBrk="1" fontAlgn="ctr" latinLnBrk="0" hangingPunct="1">
              <a:lnSpc>
                <a:spcPct val="100000"/>
              </a:lnSpc>
              <a:spcBef>
                <a:spcPts val="0"/>
              </a:spcBef>
              <a:buClr>
                <a:schemeClr val="accent6"/>
              </a:buClr>
              <a:buFont typeface="Arial" panose="020B0604020202020204" pitchFamily="34" charset="0"/>
              <a:buNone/>
              <a:defRPr sz="700" kern="1200" baseline="0">
                <a:solidFill>
                  <a:schemeClr val="accent2"/>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ctr" latinLnBrk="0" hangingPunct="1">
              <a:lnSpc>
                <a:spcPct val="100000"/>
              </a:lnSpc>
              <a:spcBef>
                <a:spcPts val="0"/>
              </a:spcBef>
              <a:spcAft>
                <a:spcPts val="0"/>
              </a:spcAft>
              <a:buClr>
                <a:srgbClr val="CE0E2D"/>
              </a:buClr>
              <a:buSzTx/>
              <a:buFont typeface="Arial" panose="020B0604020202020204" pitchFamily="34" charset="0"/>
              <a:buNone/>
              <a:tabLst/>
              <a:defRPr/>
            </a:pPr>
            <a:r>
              <a:rPr kumimoji="0" lang="en-US" sz="700" b="0" i="0" u="none" strike="noStrike" kern="1200" cap="none" spc="0" normalizeH="0" baseline="0" noProof="0">
                <a:ln>
                  <a:noFill/>
                </a:ln>
                <a:solidFill>
                  <a:srgbClr val="70787E"/>
                </a:solidFill>
                <a:effectLst/>
                <a:uLnTx/>
                <a:uFillTx/>
                <a:latin typeface="Arial" panose="020B0604020202020204"/>
                <a:ea typeface="+mn-ea"/>
                <a:cs typeface="+mn-cs"/>
              </a:rPr>
              <a:t>Source: Center for Immigration Studies, “</a:t>
            </a:r>
            <a:r>
              <a:rPr kumimoji="0" lang="en-US" sz="700" b="0" i="0" u="none" strike="noStrike" kern="1200" cap="none" spc="0" normalizeH="0" baseline="0" noProof="0">
                <a:ln>
                  <a:noFill/>
                </a:ln>
                <a:solidFill>
                  <a:srgbClr val="70787E"/>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67.3 million in the United States spoke a foreign language at home in 2018</a:t>
            </a:r>
            <a:r>
              <a:rPr kumimoji="0" lang="en-US" sz="700" b="0" i="0" u="none" strike="noStrike" kern="1200" cap="none" spc="0" normalizeH="0" baseline="0" noProof="0">
                <a:ln>
                  <a:noFill/>
                </a:ln>
                <a:solidFill>
                  <a:srgbClr val="70787E"/>
                </a:solidFill>
                <a:effectLst/>
                <a:uLnTx/>
                <a:uFillTx/>
                <a:latin typeface="Arial" panose="020B0604020202020204"/>
                <a:ea typeface="+mn-ea"/>
                <a:cs typeface="+mn-cs"/>
              </a:rPr>
              <a:t>;” Pew Research Center, “</a:t>
            </a:r>
            <a:r>
              <a:rPr kumimoji="0" lang="en-US" sz="700" b="0" i="0" u="none" strike="noStrike" kern="1200" cap="none" spc="0" normalizeH="0" baseline="0" noProof="0">
                <a:ln>
                  <a:noFill/>
                </a:ln>
                <a:solidFill>
                  <a:srgbClr val="70787E"/>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Smartphones help blacks, Hispanics bridge some—but not all—digital gaps with whites.</a:t>
            </a:r>
            <a:r>
              <a:rPr kumimoji="0" lang="en-US" sz="700" b="0" i="0" u="none" strike="noStrike" kern="1200" cap="none" spc="0" normalizeH="0" baseline="0" noProof="0">
                <a:ln>
                  <a:noFill/>
                </a:ln>
                <a:solidFill>
                  <a:srgbClr val="70787E"/>
                </a:solidFill>
                <a:effectLst/>
                <a:uLnTx/>
                <a:uFillTx/>
                <a:latin typeface="Arial" panose="020B0604020202020204"/>
                <a:ea typeface="+mn-ea"/>
                <a:cs typeface="+mn-cs"/>
              </a:rPr>
              <a:t>”</a:t>
            </a:r>
          </a:p>
        </p:txBody>
      </p:sp>
      <p:grpSp>
        <p:nvGrpSpPr>
          <p:cNvPr id="3" name="Group 2">
            <a:extLst>
              <a:ext uri="{FF2B5EF4-FFF2-40B4-BE49-F238E27FC236}">
                <a16:creationId xmlns:a16="http://schemas.microsoft.com/office/drawing/2014/main" id="{11A2852F-3B74-48B0-BAC7-FFC1E7A3FB2F}"/>
              </a:ext>
            </a:extLst>
          </p:cNvPr>
          <p:cNvGrpSpPr/>
          <p:nvPr/>
        </p:nvGrpSpPr>
        <p:grpSpPr>
          <a:xfrm rot="5400000">
            <a:off x="2847476" y="3835173"/>
            <a:ext cx="1867177" cy="1013796"/>
            <a:chOff x="3935940" y="5213387"/>
            <a:chExt cx="2305521" cy="337932"/>
          </a:xfrm>
        </p:grpSpPr>
        <p:cxnSp>
          <p:nvCxnSpPr>
            <p:cNvPr id="26" name="Straight Connector 25">
              <a:extLst>
                <a:ext uri="{FF2B5EF4-FFF2-40B4-BE49-F238E27FC236}">
                  <a16:creationId xmlns:a16="http://schemas.microsoft.com/office/drawing/2014/main" id="{813DF574-C2F6-4AD8-87E0-83A115CE4140}"/>
                </a:ext>
              </a:extLst>
            </p:cNvPr>
            <p:cNvCxnSpPr>
              <a:cxnSpLocks/>
            </p:cNvCxnSpPr>
            <p:nvPr/>
          </p:nvCxnSpPr>
          <p:spPr bwMode="gray">
            <a:xfrm>
              <a:off x="3935940" y="5551318"/>
              <a:ext cx="2305521" cy="1"/>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75A64CC-CCD4-4D47-BA80-853439CFFBCB}"/>
                </a:ext>
              </a:extLst>
            </p:cNvPr>
            <p:cNvCxnSpPr>
              <a:cxnSpLocks/>
            </p:cNvCxnSpPr>
            <p:nvPr/>
          </p:nvCxnSpPr>
          <p:spPr bwMode="gray">
            <a:xfrm rot="16200000">
              <a:off x="4033046" y="5382352"/>
              <a:ext cx="337930" cy="0"/>
            </a:xfrm>
            <a:prstGeom prst="straightConnector1">
              <a:avLst/>
            </a:prstGeom>
            <a:ln w="19050">
              <a:solidFill>
                <a:schemeClr val="accent2"/>
              </a:solidFill>
              <a:headEnd type="none" w="med" len="med"/>
              <a:tailEnd type="oval"/>
            </a:ln>
          </p:spPr>
          <p:style>
            <a:lnRef idx="1">
              <a:schemeClr val="accent1"/>
            </a:lnRef>
            <a:fillRef idx="0">
              <a:schemeClr val="accent1"/>
            </a:fillRef>
            <a:effectRef idx="0">
              <a:schemeClr val="accent1"/>
            </a:effectRef>
            <a:fontRef idx="minor">
              <a:schemeClr val="tx1"/>
            </a:fontRef>
          </p:style>
        </p:cxnSp>
      </p:grpSp>
      <p:sp>
        <p:nvSpPr>
          <p:cNvPr id="31" name="Line Callout 1 30">
            <a:extLst>
              <a:ext uri="{FF2B5EF4-FFF2-40B4-BE49-F238E27FC236}">
                <a16:creationId xmlns:a16="http://schemas.microsoft.com/office/drawing/2014/main" id="{EC890656-8A00-448F-9360-6BF3421AE6AF}"/>
              </a:ext>
            </a:extLst>
          </p:cNvPr>
          <p:cNvSpPr/>
          <p:nvPr/>
        </p:nvSpPr>
        <p:spPr bwMode="gray">
          <a:xfrm>
            <a:off x="866368" y="3408478"/>
            <a:ext cx="2305521" cy="1867178"/>
          </a:xfrm>
          <a:prstGeom prst="rect">
            <a:avLst/>
          </a:prstGeom>
          <a:solidFill>
            <a:schemeClr val="accent1"/>
          </a:solidFill>
          <a:ln w="19050" cap="flat" cmpd="sng" algn="ctr">
            <a:noFill/>
            <a:prstDash val="solid"/>
            <a:miter lim="800000"/>
            <a:headEnd type="none" w="med" len="med"/>
            <a:tailEnd type="oval" w="med" len="med"/>
          </a:ln>
          <a:effectLst/>
        </p:spPr>
        <p:txBody>
          <a:bodyPr vert="horz" wrap="square" lIns="182880" tIns="137160" rIns="182880" bIns="13716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3600" b="0" i="0" u="none" strike="noStrike" kern="1200" cap="none" spc="0" normalizeH="0" baseline="0" noProof="0">
                <a:ln>
                  <a:noFill/>
                </a:ln>
                <a:solidFill>
                  <a:srgbClr val="222A30"/>
                </a:solidFill>
                <a:effectLst/>
                <a:uLnTx/>
                <a:uFillTx/>
                <a:latin typeface="Times New Roman" panose="02020603050405020304"/>
                <a:ea typeface="+mn-ea"/>
                <a:cs typeface="+mn-cs"/>
              </a:rPr>
              <a:t>38%</a:t>
            </a:r>
          </a:p>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1500" b="0" i="0" u="none" strike="noStrike" kern="1200" cap="none" spc="0" normalizeH="0" baseline="0" noProof="0">
                <a:ln>
                  <a:noFill/>
                </a:ln>
                <a:solidFill>
                  <a:srgbClr val="70787E"/>
                </a:solidFill>
                <a:effectLst/>
                <a:uLnTx/>
                <a:uFillTx/>
                <a:latin typeface="Arial" panose="020B0604020202020204"/>
                <a:ea typeface="+mn-ea"/>
                <a:cs typeface="+mn-cs"/>
              </a:rPr>
              <a:t>Reported to the Census Bureau that they speak English “less than very well” </a:t>
            </a:r>
          </a:p>
        </p:txBody>
      </p:sp>
      <p:grpSp>
        <p:nvGrpSpPr>
          <p:cNvPr id="33" name="Group 32">
            <a:extLst>
              <a:ext uri="{FF2B5EF4-FFF2-40B4-BE49-F238E27FC236}">
                <a16:creationId xmlns:a16="http://schemas.microsoft.com/office/drawing/2014/main" id="{28EBCCBD-E31E-4ADD-916B-9DE89D5C2717}"/>
              </a:ext>
            </a:extLst>
          </p:cNvPr>
          <p:cNvGrpSpPr/>
          <p:nvPr/>
        </p:nvGrpSpPr>
        <p:grpSpPr>
          <a:xfrm rot="16200000">
            <a:off x="6956824" y="2957513"/>
            <a:ext cx="2097997" cy="905035"/>
            <a:chOff x="4143683" y="1499419"/>
            <a:chExt cx="2305521" cy="905035"/>
          </a:xfrm>
        </p:grpSpPr>
        <p:cxnSp>
          <p:nvCxnSpPr>
            <p:cNvPr id="34" name="Straight Connector 33">
              <a:extLst>
                <a:ext uri="{FF2B5EF4-FFF2-40B4-BE49-F238E27FC236}">
                  <a16:creationId xmlns:a16="http://schemas.microsoft.com/office/drawing/2014/main" id="{79FD4621-CC6E-4289-AF81-05FD20E8FD81}"/>
                </a:ext>
              </a:extLst>
            </p:cNvPr>
            <p:cNvCxnSpPr>
              <a:cxnSpLocks/>
            </p:cNvCxnSpPr>
            <p:nvPr/>
          </p:nvCxnSpPr>
          <p:spPr bwMode="gray">
            <a:xfrm>
              <a:off x="4143683" y="2404453"/>
              <a:ext cx="2305521" cy="1"/>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4FE89F6-A332-4718-ACAB-EC90A1309F1E}"/>
                </a:ext>
              </a:extLst>
            </p:cNvPr>
            <p:cNvCxnSpPr>
              <a:cxnSpLocks/>
            </p:cNvCxnSpPr>
            <p:nvPr/>
          </p:nvCxnSpPr>
          <p:spPr bwMode="gray">
            <a:xfrm rot="16200000">
              <a:off x="5699803" y="1951936"/>
              <a:ext cx="905033" cy="0"/>
            </a:xfrm>
            <a:prstGeom prst="straightConnector1">
              <a:avLst/>
            </a:prstGeom>
            <a:ln w="19050">
              <a:solidFill>
                <a:schemeClr val="accent2"/>
              </a:solidFill>
              <a:headEnd type="none" w="med" len="med"/>
              <a:tailEnd type="oval"/>
            </a:ln>
          </p:spPr>
          <p:style>
            <a:lnRef idx="1">
              <a:schemeClr val="accent1"/>
            </a:lnRef>
            <a:fillRef idx="0">
              <a:schemeClr val="accent1"/>
            </a:fillRef>
            <a:effectRef idx="0">
              <a:schemeClr val="accent1"/>
            </a:effectRef>
            <a:fontRef idx="minor">
              <a:schemeClr val="tx1"/>
            </a:fontRef>
          </p:style>
        </p:cxnSp>
      </p:grpSp>
      <p:sp>
        <p:nvSpPr>
          <p:cNvPr id="36" name="Line Callout 1 30">
            <a:extLst>
              <a:ext uri="{FF2B5EF4-FFF2-40B4-BE49-F238E27FC236}">
                <a16:creationId xmlns:a16="http://schemas.microsoft.com/office/drawing/2014/main" id="{58CEC363-18AE-4F4C-B09E-1F4B0E2EDB4C}"/>
              </a:ext>
            </a:extLst>
          </p:cNvPr>
          <p:cNvSpPr/>
          <p:nvPr/>
        </p:nvSpPr>
        <p:spPr bwMode="gray">
          <a:xfrm>
            <a:off x="8573891" y="2361034"/>
            <a:ext cx="2751737" cy="2098010"/>
          </a:xfrm>
          <a:prstGeom prst="rect">
            <a:avLst/>
          </a:prstGeom>
          <a:solidFill>
            <a:schemeClr val="accent1"/>
          </a:solidFill>
          <a:ln w="19050" cap="flat" cmpd="sng" algn="ctr">
            <a:noFill/>
            <a:prstDash val="solid"/>
            <a:miter lim="800000"/>
            <a:headEnd type="none" w="med" len="med"/>
            <a:tailEnd type="oval" w="med" len="med"/>
          </a:ln>
          <a:effectLst/>
        </p:spPr>
        <p:txBody>
          <a:bodyPr vert="horz" wrap="square" lIns="182880" tIns="137160" rIns="182880" bIns="13716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3600" b="0" i="0" u="none" strike="noStrike" kern="1200" cap="none" spc="0" normalizeH="0" baseline="0" noProof="0">
                <a:ln>
                  <a:noFill/>
                </a:ln>
                <a:solidFill>
                  <a:srgbClr val="222A30"/>
                </a:solidFill>
                <a:effectLst/>
                <a:uLnTx/>
                <a:uFillTx/>
                <a:latin typeface="Times New Roman" panose="02020603050405020304"/>
                <a:ea typeface="+mn-ea"/>
                <a:cs typeface="+mn-cs"/>
              </a:rPr>
              <a:t>48%</a:t>
            </a:r>
          </a:p>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1500" b="0" i="0" u="none" strike="noStrike" kern="1200" cap="none" spc="0" normalizeH="0" baseline="0" noProof="0">
                <a:ln>
                  <a:noFill/>
                </a:ln>
                <a:solidFill>
                  <a:srgbClr val="70787E"/>
                </a:solidFill>
                <a:effectLst/>
                <a:uLnTx/>
                <a:uFillTx/>
                <a:latin typeface="Arial" panose="020B0604020202020204"/>
                <a:ea typeface="+mn-ea"/>
                <a:cs typeface="+mn-cs"/>
              </a:rPr>
              <a:t>Of native Spanish speakers in the U.S. say digital literacy training would help “a lot” in making important decisions. </a:t>
            </a:r>
          </a:p>
        </p:txBody>
      </p:sp>
      <p:sp>
        <p:nvSpPr>
          <p:cNvPr id="24" name="Oval 23">
            <a:extLst>
              <a:ext uri="{FF2B5EF4-FFF2-40B4-BE49-F238E27FC236}">
                <a16:creationId xmlns:a16="http://schemas.microsoft.com/office/drawing/2014/main" id="{43ADDE3B-86A9-4128-BE37-E3BD8D1D8399}"/>
              </a:ext>
            </a:extLst>
          </p:cNvPr>
          <p:cNvSpPr/>
          <p:nvPr/>
        </p:nvSpPr>
        <p:spPr bwMode="gray">
          <a:xfrm>
            <a:off x="4638685" y="2361036"/>
            <a:ext cx="2914620" cy="2914620"/>
          </a:xfrm>
          <a:prstGeom prst="ellipse">
            <a:avLst/>
          </a:prstGeom>
          <a:noFill/>
          <a:ln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139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773" y="544497"/>
            <a:ext cx="10966451" cy="540917"/>
          </a:xfrm>
        </p:spPr>
        <p:txBody>
          <a:bodyPr/>
          <a:lstStyle/>
          <a:p>
            <a:r>
              <a:rPr lang="en-US"/>
              <a:t>Virtual care was not designed for non-English speakers</a:t>
            </a:r>
          </a:p>
        </p:txBody>
      </p:sp>
      <p:sp>
        <p:nvSpPr>
          <p:cNvPr id="32" name="Text Placeholder 2">
            <a:extLst>
              <a:ext uri="{FF2B5EF4-FFF2-40B4-BE49-F238E27FC236}">
                <a16:creationId xmlns:a16="http://schemas.microsoft.com/office/drawing/2014/main" id="{8E3B1976-CF81-4272-A5A8-C329D66550D2}"/>
              </a:ext>
            </a:extLst>
          </p:cNvPr>
          <p:cNvSpPr txBox="1">
            <a:spLocks/>
          </p:cNvSpPr>
          <p:nvPr/>
        </p:nvSpPr>
        <p:spPr bwMode="gray">
          <a:xfrm>
            <a:off x="9349740" y="5952324"/>
            <a:ext cx="2226690" cy="215444"/>
          </a:xfrm>
          <a:prstGeom prst="rect">
            <a:avLst/>
          </a:prstGeom>
        </p:spPr>
        <p:txBody>
          <a:bodyPr vert="horz" wrap="square" lIns="0" tIns="0" rIns="0" bIns="0" rtlCol="0" anchor="b" anchorCtr="0">
            <a:spAutoFit/>
          </a:bodyPr>
          <a:lstStyle>
            <a:lvl1pPr marL="0" indent="0" algn="l" defTabSz="914400" rtl="0" eaLnBrk="1" fontAlgn="ctr" latinLnBrk="0" hangingPunct="1">
              <a:lnSpc>
                <a:spcPct val="100000"/>
              </a:lnSpc>
              <a:spcBef>
                <a:spcPts val="0"/>
              </a:spcBef>
              <a:buClr>
                <a:schemeClr val="accent6"/>
              </a:buClr>
              <a:buFont typeface="Arial" panose="020B0604020202020204" pitchFamily="34" charset="0"/>
              <a:buNone/>
              <a:defRPr sz="700" kern="1200" baseline="0">
                <a:solidFill>
                  <a:schemeClr val="accent2"/>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ctr" latinLnBrk="0" hangingPunct="1">
              <a:lnSpc>
                <a:spcPct val="100000"/>
              </a:lnSpc>
              <a:spcBef>
                <a:spcPts val="0"/>
              </a:spcBef>
              <a:spcAft>
                <a:spcPts val="0"/>
              </a:spcAft>
              <a:buClr>
                <a:srgbClr val="CE0E2D"/>
              </a:buClr>
              <a:buSzTx/>
              <a:buFont typeface="Arial" panose="020B0604020202020204" pitchFamily="34" charset="0"/>
              <a:buNone/>
              <a:tabLst/>
              <a:defRPr/>
            </a:pPr>
            <a:r>
              <a:rPr kumimoji="0" lang="en-US" sz="700" b="0" i="0" u="none" strike="noStrike" kern="1200" cap="none" spc="0" normalizeH="0" baseline="0" noProof="0">
                <a:ln>
                  <a:noFill/>
                </a:ln>
                <a:solidFill>
                  <a:srgbClr val="70787E"/>
                </a:solidFill>
                <a:effectLst/>
                <a:uLnTx/>
                <a:uFillTx/>
                <a:latin typeface="Arial" panose="020B0604020202020204"/>
                <a:ea typeface="+mn-ea"/>
                <a:cs typeface="+mn-cs"/>
              </a:rPr>
              <a:t>Source: Westman, N., “</a:t>
            </a:r>
            <a:r>
              <a:rPr kumimoji="0" lang="en-US" sz="700" b="0" i="0" u="none" strike="noStrike" kern="1200" cap="none" spc="0" normalizeH="0" baseline="0" noProof="0">
                <a:ln>
                  <a:noFill/>
                </a:ln>
                <a:solidFill>
                  <a:srgbClr val="70787E"/>
                </a:solidFill>
                <a:effectLst/>
                <a:uLnTx/>
                <a:uFillTx/>
                <a:latin typeface="Arial" panose="020B0604020202020204"/>
                <a:ea typeface="+mn-ea"/>
                <a:cs typeface="+mn-cs"/>
                <a:hlinkClick r:id="rId3"/>
              </a:rPr>
              <a:t>Telehealth wasn’t designed for non-English speakers</a:t>
            </a:r>
            <a:r>
              <a:rPr kumimoji="0" lang="en-US" sz="700" b="0" i="0" u="none" strike="noStrike" kern="1200" cap="none" spc="0" normalizeH="0" baseline="0" noProof="0">
                <a:ln>
                  <a:noFill/>
                </a:ln>
                <a:solidFill>
                  <a:srgbClr val="70787E"/>
                </a:solidFill>
                <a:effectLst/>
                <a:uLnTx/>
                <a:uFillTx/>
                <a:latin typeface="Arial" panose="020B0604020202020204"/>
                <a:ea typeface="+mn-ea"/>
                <a:cs typeface="+mn-cs"/>
              </a:rPr>
              <a:t>,” </a:t>
            </a:r>
            <a:r>
              <a:rPr kumimoji="0" lang="en-US" sz="700" b="0" i="1" u="none" strike="noStrike" kern="1200" cap="none" spc="0" normalizeH="0" baseline="0" noProof="0">
                <a:ln>
                  <a:noFill/>
                </a:ln>
                <a:solidFill>
                  <a:srgbClr val="70787E"/>
                </a:solidFill>
                <a:effectLst/>
                <a:uLnTx/>
                <a:uFillTx/>
                <a:latin typeface="Arial" panose="020B0604020202020204"/>
                <a:ea typeface="+mn-ea"/>
                <a:cs typeface="+mn-cs"/>
              </a:rPr>
              <a:t>Verge, </a:t>
            </a:r>
            <a:r>
              <a:rPr kumimoji="0" lang="en-US" sz="700" b="0" i="0" u="none" strike="noStrike" kern="1200" cap="none" spc="0" normalizeH="0" baseline="0" noProof="0">
                <a:ln>
                  <a:noFill/>
                </a:ln>
                <a:solidFill>
                  <a:srgbClr val="70787E"/>
                </a:solidFill>
                <a:effectLst/>
                <a:uLnTx/>
                <a:uFillTx/>
                <a:latin typeface="Arial" panose="020B0604020202020204"/>
                <a:ea typeface="+mn-ea"/>
                <a:cs typeface="+mn-cs"/>
              </a:rPr>
              <a:t>June 2020. 	</a:t>
            </a:r>
          </a:p>
        </p:txBody>
      </p:sp>
      <p:sp>
        <p:nvSpPr>
          <p:cNvPr id="20" name="TextBox 19">
            <a:extLst>
              <a:ext uri="{FF2B5EF4-FFF2-40B4-BE49-F238E27FC236}">
                <a16:creationId xmlns:a16="http://schemas.microsoft.com/office/drawing/2014/main" id="{508F1DC7-E888-41AB-8207-023CFCB5BD24}"/>
              </a:ext>
            </a:extLst>
          </p:cNvPr>
          <p:cNvSpPr txBox="1"/>
          <p:nvPr/>
        </p:nvSpPr>
        <p:spPr bwMode="gray">
          <a:xfrm>
            <a:off x="1170261" y="2115577"/>
            <a:ext cx="3599948" cy="246221"/>
          </a:xfrm>
          <a:prstGeom prst="rect">
            <a:avLst/>
          </a:prstGeom>
          <a:solidFill>
            <a:schemeClr val="tx2"/>
          </a:solidFill>
        </p:spPr>
        <p:txBody>
          <a:bodyPr vert="horz" wrap="square" lIns="0" tIns="0" rIns="0" bIns="0" rtlCol="0">
            <a:spAutoFit/>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Digital limitations for LEP</a:t>
            </a:r>
            <a:r>
              <a:rPr kumimoji="0" lang="en-US" sz="1600" b="1" i="0" u="none" strike="noStrike" kern="1200" cap="none" spc="0" normalizeH="0" baseline="30000" noProof="0">
                <a:ln>
                  <a:noFill/>
                </a:ln>
                <a:solidFill>
                  <a:srgbClr val="323E48"/>
                </a:solidFill>
                <a:effectLst/>
                <a:uLnTx/>
                <a:uFillTx/>
                <a:latin typeface="Arial" panose="020B0604020202020204"/>
                <a:ea typeface="+mn-ea"/>
                <a:cs typeface="+mn-cs"/>
              </a:rPr>
              <a:t>1</a:t>
            </a: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 patients</a:t>
            </a:r>
          </a:p>
        </p:txBody>
      </p:sp>
      <p:grpSp>
        <p:nvGrpSpPr>
          <p:cNvPr id="7" name="Group 6">
            <a:extLst>
              <a:ext uri="{FF2B5EF4-FFF2-40B4-BE49-F238E27FC236}">
                <a16:creationId xmlns:a16="http://schemas.microsoft.com/office/drawing/2014/main" id="{F9274506-2BAC-471B-B45A-0350EDD07891}"/>
              </a:ext>
            </a:extLst>
          </p:cNvPr>
          <p:cNvGrpSpPr/>
          <p:nvPr/>
        </p:nvGrpSpPr>
        <p:grpSpPr>
          <a:xfrm>
            <a:off x="1195295" y="2693802"/>
            <a:ext cx="3967860" cy="411356"/>
            <a:chOff x="7189695" y="2579502"/>
            <a:chExt cx="3967860" cy="411356"/>
          </a:xfrm>
        </p:grpSpPr>
        <p:sp>
          <p:nvSpPr>
            <p:cNvPr id="22" name="TextBox 21">
              <a:extLst>
                <a:ext uri="{FF2B5EF4-FFF2-40B4-BE49-F238E27FC236}">
                  <a16:creationId xmlns:a16="http://schemas.microsoft.com/office/drawing/2014/main" id="{BB0DCDC1-94CD-4435-AA69-EB2D4E6C36D0}"/>
                </a:ext>
              </a:extLst>
            </p:cNvPr>
            <p:cNvSpPr txBox="1"/>
            <p:nvPr/>
          </p:nvSpPr>
          <p:spPr bwMode="gray">
            <a:xfrm>
              <a:off x="7976482" y="2669764"/>
              <a:ext cx="3181073" cy="230832"/>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Website and patient portal navigation </a:t>
              </a:r>
            </a:p>
          </p:txBody>
        </p:sp>
        <p:pic>
          <p:nvPicPr>
            <p:cNvPr id="37" name="Picture 36" descr="Icon&#10;&#10;Description automatically generated">
              <a:extLst>
                <a:ext uri="{FF2B5EF4-FFF2-40B4-BE49-F238E27FC236}">
                  <a16:creationId xmlns:a16="http://schemas.microsoft.com/office/drawing/2014/main" id="{7613072E-5DFD-4F55-B1F4-80A76CBA868E}"/>
                </a:ext>
              </a:extLst>
            </p:cNvPr>
            <p:cNvPicPr>
              <a:picLocks noChangeAspect="1"/>
            </p:cNvPicPr>
            <p:nvPr/>
          </p:nvPicPr>
          <p:blipFill>
            <a:blip r:embed="rId4"/>
            <a:stretch>
              <a:fillRect/>
            </a:stretch>
          </p:blipFill>
          <p:spPr>
            <a:xfrm>
              <a:off x="7189695" y="2579502"/>
              <a:ext cx="508253" cy="411356"/>
            </a:xfrm>
            <a:prstGeom prst="rect">
              <a:avLst/>
            </a:prstGeom>
          </p:spPr>
        </p:pic>
      </p:grpSp>
      <p:grpSp>
        <p:nvGrpSpPr>
          <p:cNvPr id="6" name="Group 5">
            <a:extLst>
              <a:ext uri="{FF2B5EF4-FFF2-40B4-BE49-F238E27FC236}">
                <a16:creationId xmlns:a16="http://schemas.microsoft.com/office/drawing/2014/main" id="{350CD666-CB9F-4870-BF29-97F455766262}"/>
              </a:ext>
            </a:extLst>
          </p:cNvPr>
          <p:cNvGrpSpPr/>
          <p:nvPr/>
        </p:nvGrpSpPr>
        <p:grpSpPr>
          <a:xfrm>
            <a:off x="1238838" y="3340677"/>
            <a:ext cx="3924317" cy="540918"/>
            <a:chOff x="7233238" y="3195540"/>
            <a:chExt cx="3924317" cy="540918"/>
          </a:xfrm>
        </p:grpSpPr>
        <p:sp>
          <p:nvSpPr>
            <p:cNvPr id="25" name="TextBox 24">
              <a:extLst>
                <a:ext uri="{FF2B5EF4-FFF2-40B4-BE49-F238E27FC236}">
                  <a16:creationId xmlns:a16="http://schemas.microsoft.com/office/drawing/2014/main" id="{E03DBD61-2B2C-4FAF-BF69-F9FC923713D7}"/>
                </a:ext>
              </a:extLst>
            </p:cNvPr>
            <p:cNvSpPr txBox="1"/>
            <p:nvPr/>
          </p:nvSpPr>
          <p:spPr bwMode="gray">
            <a:xfrm>
              <a:off x="7976482" y="3350583"/>
              <a:ext cx="3181073" cy="230832"/>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Medication adherence</a:t>
              </a:r>
            </a:p>
          </p:txBody>
        </p:sp>
        <p:pic>
          <p:nvPicPr>
            <p:cNvPr id="38" name="Picture 37" descr="Icon&#10;&#10;Description automatically generated">
              <a:extLst>
                <a:ext uri="{FF2B5EF4-FFF2-40B4-BE49-F238E27FC236}">
                  <a16:creationId xmlns:a16="http://schemas.microsoft.com/office/drawing/2014/main" id="{3999337E-822B-4917-9EAC-FA5EC60DD55E}"/>
                </a:ext>
              </a:extLst>
            </p:cNvPr>
            <p:cNvPicPr>
              <a:picLocks noChangeAspect="1"/>
            </p:cNvPicPr>
            <p:nvPr/>
          </p:nvPicPr>
          <p:blipFill>
            <a:blip r:embed="rId5"/>
            <a:stretch>
              <a:fillRect/>
            </a:stretch>
          </p:blipFill>
          <p:spPr>
            <a:xfrm>
              <a:off x="7233238" y="3195540"/>
              <a:ext cx="343784" cy="540918"/>
            </a:xfrm>
            <a:prstGeom prst="rect">
              <a:avLst/>
            </a:prstGeom>
          </p:spPr>
        </p:pic>
      </p:grpSp>
      <p:grpSp>
        <p:nvGrpSpPr>
          <p:cNvPr id="4" name="Group 3">
            <a:extLst>
              <a:ext uri="{FF2B5EF4-FFF2-40B4-BE49-F238E27FC236}">
                <a16:creationId xmlns:a16="http://schemas.microsoft.com/office/drawing/2014/main" id="{68B7DFBE-59AD-4E3A-9FB3-FF2BF64A4733}"/>
              </a:ext>
            </a:extLst>
          </p:cNvPr>
          <p:cNvGrpSpPr/>
          <p:nvPr/>
        </p:nvGrpSpPr>
        <p:grpSpPr>
          <a:xfrm>
            <a:off x="1089625" y="4117114"/>
            <a:ext cx="4073530" cy="545145"/>
            <a:chOff x="7084025" y="3941140"/>
            <a:chExt cx="4073530" cy="545145"/>
          </a:xfrm>
        </p:grpSpPr>
        <p:sp>
          <p:nvSpPr>
            <p:cNvPr id="29" name="TextBox 28">
              <a:extLst>
                <a:ext uri="{FF2B5EF4-FFF2-40B4-BE49-F238E27FC236}">
                  <a16:creationId xmlns:a16="http://schemas.microsoft.com/office/drawing/2014/main" id="{8A68A2CC-F2AB-4F44-8E98-F4C5EE33FBFE}"/>
                </a:ext>
              </a:extLst>
            </p:cNvPr>
            <p:cNvSpPr txBox="1"/>
            <p:nvPr/>
          </p:nvSpPr>
          <p:spPr bwMode="gray">
            <a:xfrm>
              <a:off x="7976482" y="4098296"/>
              <a:ext cx="3181073" cy="230832"/>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Telephone and video visits </a:t>
              </a:r>
            </a:p>
          </p:txBody>
        </p:sp>
        <p:pic>
          <p:nvPicPr>
            <p:cNvPr id="39" name="Picture 38" descr="Icon&#10;&#10;Description automatically generated">
              <a:extLst>
                <a:ext uri="{FF2B5EF4-FFF2-40B4-BE49-F238E27FC236}">
                  <a16:creationId xmlns:a16="http://schemas.microsoft.com/office/drawing/2014/main" id="{36788C8F-8F9B-4E30-AED5-BB846E8EDF0A}"/>
                </a:ext>
              </a:extLst>
            </p:cNvPr>
            <p:cNvPicPr>
              <a:picLocks noChangeAspect="1"/>
            </p:cNvPicPr>
            <p:nvPr/>
          </p:nvPicPr>
          <p:blipFill>
            <a:blip r:embed="rId6"/>
            <a:stretch>
              <a:fillRect/>
            </a:stretch>
          </p:blipFill>
          <p:spPr>
            <a:xfrm>
              <a:off x="7084025" y="3941140"/>
              <a:ext cx="719591" cy="545145"/>
            </a:xfrm>
            <a:prstGeom prst="rect">
              <a:avLst/>
            </a:prstGeom>
          </p:spPr>
        </p:pic>
      </p:grpSp>
      <p:grpSp>
        <p:nvGrpSpPr>
          <p:cNvPr id="2" name="Group 1">
            <a:extLst>
              <a:ext uri="{FF2B5EF4-FFF2-40B4-BE49-F238E27FC236}">
                <a16:creationId xmlns:a16="http://schemas.microsoft.com/office/drawing/2014/main" id="{92DDD2CB-24B0-4D07-8CDF-1B885555EF36}"/>
              </a:ext>
            </a:extLst>
          </p:cNvPr>
          <p:cNvGrpSpPr/>
          <p:nvPr/>
        </p:nvGrpSpPr>
        <p:grpSpPr>
          <a:xfrm>
            <a:off x="1119910" y="4897778"/>
            <a:ext cx="4462120" cy="482789"/>
            <a:chOff x="7114310" y="4783478"/>
            <a:chExt cx="4462120" cy="482789"/>
          </a:xfrm>
        </p:grpSpPr>
        <p:sp>
          <p:nvSpPr>
            <p:cNvPr id="40" name="TextBox 39">
              <a:extLst>
                <a:ext uri="{FF2B5EF4-FFF2-40B4-BE49-F238E27FC236}">
                  <a16:creationId xmlns:a16="http://schemas.microsoft.com/office/drawing/2014/main" id="{015C8E23-0E69-40BA-BC3C-1F6FD46C466B}"/>
                </a:ext>
              </a:extLst>
            </p:cNvPr>
            <p:cNvSpPr txBox="1"/>
            <p:nvPr/>
          </p:nvSpPr>
          <p:spPr bwMode="gray">
            <a:xfrm>
              <a:off x="7976482" y="4909456"/>
              <a:ext cx="3599948" cy="230832"/>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Texts and appointment reminders</a:t>
              </a:r>
            </a:p>
          </p:txBody>
        </p:sp>
        <p:pic>
          <p:nvPicPr>
            <p:cNvPr id="41" name="Picture 40">
              <a:extLst>
                <a:ext uri="{FF2B5EF4-FFF2-40B4-BE49-F238E27FC236}">
                  <a16:creationId xmlns:a16="http://schemas.microsoft.com/office/drawing/2014/main" id="{A4A8816E-2126-47CF-8773-CDF28601A5D3}"/>
                </a:ext>
              </a:extLst>
            </p:cNvPr>
            <p:cNvPicPr>
              <a:picLocks noChangeAspect="1"/>
            </p:cNvPicPr>
            <p:nvPr/>
          </p:nvPicPr>
          <p:blipFill>
            <a:blip r:embed="rId7"/>
            <a:srcRect/>
            <a:stretch/>
          </p:blipFill>
          <p:spPr>
            <a:xfrm>
              <a:off x="7114310" y="4783478"/>
              <a:ext cx="583638" cy="482789"/>
            </a:xfrm>
            <a:prstGeom prst="rect">
              <a:avLst/>
            </a:prstGeom>
          </p:spPr>
        </p:pic>
      </p:grpSp>
      <p:sp>
        <p:nvSpPr>
          <p:cNvPr id="42" name="Text Placeholder 1">
            <a:extLst>
              <a:ext uri="{FF2B5EF4-FFF2-40B4-BE49-F238E27FC236}">
                <a16:creationId xmlns:a16="http://schemas.microsoft.com/office/drawing/2014/main" id="{38037266-5F5D-4D8F-9B85-D73B338BF022}"/>
              </a:ext>
            </a:extLst>
          </p:cNvPr>
          <p:cNvSpPr>
            <a:spLocks noGrp="1"/>
          </p:cNvSpPr>
          <p:nvPr>
            <p:ph type="body" sz="quarter" idx="28"/>
          </p:nvPr>
        </p:nvSpPr>
        <p:spPr>
          <a:xfrm>
            <a:off x="612773" y="6060046"/>
            <a:ext cx="3657600" cy="107722"/>
          </a:xfrm>
        </p:spPr>
        <p:txBody>
          <a:bodyPr/>
          <a:lstStyle/>
          <a:p>
            <a:r>
              <a:rPr lang="en-US"/>
              <a:t>Limited English Proficiency </a:t>
            </a:r>
          </a:p>
        </p:txBody>
      </p:sp>
      <p:grpSp>
        <p:nvGrpSpPr>
          <p:cNvPr id="43" name="Group 42">
            <a:extLst>
              <a:ext uri="{FF2B5EF4-FFF2-40B4-BE49-F238E27FC236}">
                <a16:creationId xmlns:a16="http://schemas.microsoft.com/office/drawing/2014/main" id="{3C610A3F-90D7-4388-8338-3C1EA4C5EEED}"/>
              </a:ext>
            </a:extLst>
          </p:cNvPr>
          <p:cNvGrpSpPr/>
          <p:nvPr/>
        </p:nvGrpSpPr>
        <p:grpSpPr>
          <a:xfrm>
            <a:off x="6329655" y="2160466"/>
            <a:ext cx="4623507" cy="3132172"/>
            <a:chOff x="7930692" y="1497730"/>
            <a:chExt cx="4623507" cy="3132172"/>
          </a:xfrm>
        </p:grpSpPr>
        <p:sp>
          <p:nvSpPr>
            <p:cNvPr id="44" name="TextBox 43">
              <a:extLst>
                <a:ext uri="{FF2B5EF4-FFF2-40B4-BE49-F238E27FC236}">
                  <a16:creationId xmlns:a16="http://schemas.microsoft.com/office/drawing/2014/main" id="{0EE24AA3-F7E6-4C7A-A7D2-0E0352F31C84}"/>
                </a:ext>
              </a:extLst>
            </p:cNvPr>
            <p:cNvSpPr txBox="1"/>
            <p:nvPr/>
          </p:nvSpPr>
          <p:spPr bwMode="gray">
            <a:xfrm>
              <a:off x="7970449" y="1664790"/>
              <a:ext cx="4583750" cy="2462213"/>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2000" b="0" i="0" u="none" strike="noStrike" kern="1200" cap="none" spc="0" normalizeH="0" baseline="0" noProof="0">
                  <a:ln>
                    <a:noFill/>
                  </a:ln>
                  <a:solidFill>
                    <a:srgbClr val="323E48"/>
                  </a:solidFill>
                  <a:effectLst/>
                  <a:uLnTx/>
                  <a:uFillTx/>
                  <a:latin typeface="Times New Roman" panose="02020603050405020304"/>
                  <a:ea typeface="+mn-ea"/>
                  <a:cs typeface="+mn-cs"/>
                </a:rPr>
                <a:t>“I think we’re seeing what the system was built to do. We had built… these virtual care tools [that] weren’t for the limited English population. These tools were for the privileged. When we made the shift from these tools being privileged care to standard care, you see all the people who aren’t able to access them.”</a:t>
              </a:r>
            </a:p>
          </p:txBody>
        </p:sp>
        <p:cxnSp>
          <p:nvCxnSpPr>
            <p:cNvPr id="45" name="Straight Connector 44">
              <a:extLst>
                <a:ext uri="{FF2B5EF4-FFF2-40B4-BE49-F238E27FC236}">
                  <a16:creationId xmlns:a16="http://schemas.microsoft.com/office/drawing/2014/main" id="{4563827F-D1C2-4D0C-9515-35AE1176BEC3}"/>
                </a:ext>
              </a:extLst>
            </p:cNvPr>
            <p:cNvCxnSpPr>
              <a:cxnSpLocks/>
            </p:cNvCxnSpPr>
            <p:nvPr/>
          </p:nvCxnSpPr>
          <p:spPr bwMode="gray">
            <a:xfrm>
              <a:off x="9226550" y="4355112"/>
              <a:ext cx="2544148" cy="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793F7A-F6AF-4780-88E7-0A81EFEF6CF0}"/>
                </a:ext>
              </a:extLst>
            </p:cNvPr>
            <p:cNvCxnSpPr>
              <a:cxnSpLocks/>
            </p:cNvCxnSpPr>
            <p:nvPr/>
          </p:nvCxnSpPr>
          <p:spPr bwMode="gray">
            <a:xfrm>
              <a:off x="7930692" y="1497730"/>
              <a:ext cx="4623507" cy="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2EF8C7B-D142-4477-A41B-4668E0EF038A}"/>
                </a:ext>
              </a:extLst>
            </p:cNvPr>
            <p:cNvSpPr/>
            <p:nvPr/>
          </p:nvSpPr>
          <p:spPr bwMode="gray">
            <a:xfrm>
              <a:off x="11107205" y="4102304"/>
              <a:ext cx="492093" cy="50561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8" name="TextBox 47">
              <a:extLst>
                <a:ext uri="{FF2B5EF4-FFF2-40B4-BE49-F238E27FC236}">
                  <a16:creationId xmlns:a16="http://schemas.microsoft.com/office/drawing/2014/main" id="{C18B0F3F-7D78-44AE-90BD-FDE48C5905C2}"/>
                </a:ext>
              </a:extLst>
            </p:cNvPr>
            <p:cNvSpPr txBox="1"/>
            <p:nvPr/>
          </p:nvSpPr>
          <p:spPr bwMode="gray">
            <a:xfrm>
              <a:off x="7996037" y="4283653"/>
              <a:ext cx="2022209" cy="346249"/>
            </a:xfrm>
            <a:prstGeom prst="rect">
              <a:avLst/>
            </a:prstGeom>
            <a:solidFill>
              <a:schemeClr val="bg1"/>
            </a:solidFill>
          </p:spPr>
          <p:txBody>
            <a:bodyPr vert="horz" wrap="square" lIns="0" tIns="0" rIns="0" bIns="0" rtlCol="0">
              <a:spAutoFit/>
            </a:bodyPr>
            <a:lstStyle/>
            <a:p>
              <a:pPr marL="0" marR="0" lvl="0" indent="0" algn="l" defTabSz="914400" rtl="0" eaLnBrk="1" fontAlgn="auto" latinLnBrk="0" hangingPunct="1">
                <a:lnSpc>
                  <a:spcPct val="100000"/>
                </a:lnSpc>
                <a:spcBef>
                  <a:spcPts val="200"/>
                </a:spcBef>
                <a:spcAft>
                  <a:spcPts val="0"/>
                </a:spcAft>
                <a:buClr>
                  <a:srgbClr val="CE0E2D"/>
                </a:buClr>
                <a:buSzTx/>
                <a:buFontTx/>
                <a:buNone/>
                <a:tabLst/>
                <a:defRPr/>
              </a:pPr>
              <a:r>
                <a:rPr kumimoji="0" lang="en-US" sz="1200" b="0" i="0" u="none" strike="noStrike" kern="1200" cap="none" spc="0" normalizeH="0" baseline="0" noProof="0">
                  <a:ln>
                    <a:noFill/>
                  </a:ln>
                  <a:solidFill>
                    <a:srgbClr val="323E48"/>
                  </a:solidFill>
                  <a:effectLst/>
                  <a:uLnTx/>
                  <a:uFillTx/>
                  <a:latin typeface="Arial" panose="020B0604020202020204"/>
                  <a:ea typeface="+mn-ea"/>
                  <a:cs typeface="+mn-cs"/>
                </a:rPr>
                <a:t>JORGE RODRIGUEZ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23E48"/>
                  </a:solidFill>
                  <a:effectLst/>
                  <a:uLnTx/>
                  <a:uFillTx/>
                  <a:latin typeface="Arial" panose="020B0604020202020204"/>
                  <a:ea typeface="+mn-ea"/>
                  <a:cs typeface="+mn-cs"/>
                </a:rPr>
                <a:t>Brigham and Women’s Hospital </a:t>
              </a:r>
            </a:p>
          </p:txBody>
        </p:sp>
        <p:grpSp>
          <p:nvGrpSpPr>
            <p:cNvPr id="49" name="Group 48">
              <a:extLst>
                <a:ext uri="{FF2B5EF4-FFF2-40B4-BE49-F238E27FC236}">
                  <a16:creationId xmlns:a16="http://schemas.microsoft.com/office/drawing/2014/main" id="{05BF63FB-D435-45C4-A21E-B1EF46177781}"/>
                </a:ext>
              </a:extLst>
            </p:cNvPr>
            <p:cNvGrpSpPr>
              <a:grpSpLocks noChangeAspect="1"/>
            </p:cNvGrpSpPr>
            <p:nvPr/>
          </p:nvGrpSpPr>
          <p:grpSpPr bwMode="gray">
            <a:xfrm rot="10800000">
              <a:off x="11142435" y="4171862"/>
              <a:ext cx="382880" cy="342404"/>
              <a:chOff x="220407" y="1389467"/>
              <a:chExt cx="294689" cy="263543"/>
            </a:xfrm>
            <a:solidFill>
              <a:schemeClr val="accent6"/>
            </a:solidFill>
          </p:grpSpPr>
          <p:sp>
            <p:nvSpPr>
              <p:cNvPr id="50" name="Freeform 12">
                <a:extLst>
                  <a:ext uri="{FF2B5EF4-FFF2-40B4-BE49-F238E27FC236}">
                    <a16:creationId xmlns:a16="http://schemas.microsoft.com/office/drawing/2014/main" id="{03AEB9F3-6736-40A1-9468-BD1B2EC204BF}"/>
                  </a:ext>
                </a:extLst>
              </p:cNvPr>
              <p:cNvSpPr>
                <a:spLocks/>
              </p:cNvSpPr>
              <p:nvPr/>
            </p:nvSpPr>
            <p:spPr bwMode="gray">
              <a:xfrm>
                <a:off x="373808" y="1389467"/>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1" name="Freeform 13">
                <a:extLst>
                  <a:ext uri="{FF2B5EF4-FFF2-40B4-BE49-F238E27FC236}">
                    <a16:creationId xmlns:a16="http://schemas.microsoft.com/office/drawing/2014/main" id="{2DBEC44D-DE9F-44C5-8C5B-BC821DA8B2D1}"/>
                  </a:ext>
                </a:extLst>
              </p:cNvPr>
              <p:cNvSpPr>
                <a:spLocks/>
              </p:cNvSpPr>
              <p:nvPr/>
            </p:nvSpPr>
            <p:spPr bwMode="gray">
              <a:xfrm>
                <a:off x="220407" y="1389485"/>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79990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37731-64E9-4579-93D5-6B9160AC5388}"/>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2F1EDDA0-3BC4-404A-B45D-F43585C06993}"/>
              </a:ext>
            </a:extLst>
          </p:cNvPr>
          <p:cNvSpPr>
            <a:spLocks noGrp="1"/>
          </p:cNvSpPr>
          <p:nvPr>
            <p:ph type="body" sz="quarter" idx="27"/>
          </p:nvPr>
        </p:nvSpPr>
        <p:spPr>
          <a:xfrm>
            <a:off x="8808720" y="5952324"/>
            <a:ext cx="2767710" cy="215444"/>
          </a:xfrm>
        </p:spPr>
        <p:txBody>
          <a:bodyPr/>
          <a:lstStyle/>
          <a:p>
            <a:r>
              <a:rPr lang="en-US"/>
              <a:t>Source: WRIC, “</a:t>
            </a:r>
            <a:r>
              <a:rPr lang="en-US">
                <a:hlinkClick r:id="rId3"/>
              </a:rPr>
              <a:t>Translation on Virginia Department of Health’s Website told readers they didn’t need the Covid-19 vaccine,</a:t>
            </a:r>
            <a:r>
              <a:rPr lang="en-US"/>
              <a:t>” 2021. </a:t>
            </a:r>
          </a:p>
        </p:txBody>
      </p:sp>
      <p:sp>
        <p:nvSpPr>
          <p:cNvPr id="4" name="Title 3">
            <a:extLst>
              <a:ext uri="{FF2B5EF4-FFF2-40B4-BE49-F238E27FC236}">
                <a16:creationId xmlns:a16="http://schemas.microsoft.com/office/drawing/2014/main" id="{37989C75-882E-4E1E-B37C-7EFFE1899056}"/>
              </a:ext>
            </a:extLst>
          </p:cNvPr>
          <p:cNvSpPr>
            <a:spLocks noGrp="1"/>
          </p:cNvSpPr>
          <p:nvPr>
            <p:ph type="title"/>
          </p:nvPr>
        </p:nvSpPr>
        <p:spPr/>
        <p:txBody>
          <a:bodyPr/>
          <a:lstStyle/>
          <a:p>
            <a:r>
              <a:rPr lang="en-US"/>
              <a:t>Google Translate is not enough </a:t>
            </a:r>
          </a:p>
        </p:txBody>
      </p:sp>
      <p:sp>
        <p:nvSpPr>
          <p:cNvPr id="7" name="TextBox 6">
            <a:extLst>
              <a:ext uri="{FF2B5EF4-FFF2-40B4-BE49-F238E27FC236}">
                <a16:creationId xmlns:a16="http://schemas.microsoft.com/office/drawing/2014/main" id="{61A104A4-311C-411B-9207-4F8DE9A169A2}"/>
              </a:ext>
            </a:extLst>
          </p:cNvPr>
          <p:cNvSpPr txBox="1"/>
          <p:nvPr/>
        </p:nvSpPr>
        <p:spPr bwMode="gray">
          <a:xfrm>
            <a:off x="641901" y="1745920"/>
            <a:ext cx="8340734" cy="246221"/>
          </a:xfrm>
          <a:prstGeom prst="rect">
            <a:avLst/>
          </a:prstGeom>
          <a:noFill/>
        </p:spPr>
        <p:txBody>
          <a:bodyPr wrap="square" lIns="0" tIns="0" rIns="0" bIns="0" rtlCol="0">
            <a:spAutoFit/>
          </a:bodyPr>
          <a:lstStyle/>
          <a:p>
            <a:r>
              <a:rPr lang="en-US" sz="1600" b="1"/>
              <a:t>Virginia Department of Health’s inaccurate translation of Covid-19 vaccine information  </a:t>
            </a:r>
          </a:p>
        </p:txBody>
      </p:sp>
      <p:sp>
        <p:nvSpPr>
          <p:cNvPr id="8" name="TextBox 7">
            <a:extLst>
              <a:ext uri="{FF2B5EF4-FFF2-40B4-BE49-F238E27FC236}">
                <a16:creationId xmlns:a16="http://schemas.microsoft.com/office/drawing/2014/main" id="{89BE908E-7F87-4014-8FE4-1668BD674829}"/>
              </a:ext>
            </a:extLst>
          </p:cNvPr>
          <p:cNvSpPr txBox="1"/>
          <p:nvPr/>
        </p:nvSpPr>
        <p:spPr bwMode="gray">
          <a:xfrm>
            <a:off x="1483411" y="3965331"/>
            <a:ext cx="3066240" cy="276999"/>
          </a:xfrm>
          <a:prstGeom prst="rect">
            <a:avLst/>
          </a:prstGeom>
        </p:spPr>
        <p:txBody>
          <a:bodyPr vert="horz" wrap="square" lIns="0" tIns="0" rIns="0" bIns="0" rtlCol="0">
            <a:spAutoFit/>
          </a:bodyPr>
          <a:lstStyle/>
          <a:p>
            <a:pPr>
              <a:spcBef>
                <a:spcPts val="600"/>
              </a:spcBef>
              <a:buClr>
                <a:schemeClr val="accent6"/>
              </a:buClr>
            </a:pPr>
            <a:r>
              <a:rPr lang="en-US"/>
              <a:t>“The vaccine is not </a:t>
            </a:r>
            <a:r>
              <a:rPr lang="en-US" b="1"/>
              <a:t>required</a:t>
            </a:r>
            <a:r>
              <a:rPr lang="en-US"/>
              <a:t>” </a:t>
            </a:r>
          </a:p>
        </p:txBody>
      </p:sp>
      <p:sp>
        <p:nvSpPr>
          <p:cNvPr id="10" name="TextBox 9">
            <a:extLst>
              <a:ext uri="{FF2B5EF4-FFF2-40B4-BE49-F238E27FC236}">
                <a16:creationId xmlns:a16="http://schemas.microsoft.com/office/drawing/2014/main" id="{BEDC73E2-779F-4E39-8F62-E8949B2365EE}"/>
              </a:ext>
            </a:extLst>
          </p:cNvPr>
          <p:cNvSpPr txBox="1"/>
          <p:nvPr/>
        </p:nvSpPr>
        <p:spPr bwMode="gray">
          <a:xfrm>
            <a:off x="7983491" y="3968009"/>
            <a:ext cx="3240741" cy="274321"/>
          </a:xfrm>
          <a:prstGeom prst="rect">
            <a:avLst/>
          </a:prstGeom>
        </p:spPr>
        <p:txBody>
          <a:bodyPr vert="horz" wrap="square" lIns="0" tIns="0" rIns="0" bIns="0" rtlCol="0">
            <a:spAutoFit/>
          </a:bodyPr>
          <a:lstStyle/>
          <a:p>
            <a:pPr>
              <a:spcBef>
                <a:spcPts val="600"/>
              </a:spcBef>
              <a:buClr>
                <a:schemeClr val="accent6"/>
              </a:buClr>
            </a:pPr>
            <a:r>
              <a:rPr lang="en-US"/>
              <a:t>“The vaccine is not </a:t>
            </a:r>
            <a:r>
              <a:rPr lang="en-US" b="1"/>
              <a:t>necessary</a:t>
            </a:r>
            <a:r>
              <a:rPr lang="en-US"/>
              <a:t>” </a:t>
            </a:r>
          </a:p>
        </p:txBody>
      </p:sp>
      <p:grpSp>
        <p:nvGrpSpPr>
          <p:cNvPr id="15" name="Group 14">
            <a:extLst>
              <a:ext uri="{FF2B5EF4-FFF2-40B4-BE49-F238E27FC236}">
                <a16:creationId xmlns:a16="http://schemas.microsoft.com/office/drawing/2014/main" id="{70341210-8EF3-4F1E-9E0E-9C43A2E02AE0}"/>
              </a:ext>
            </a:extLst>
          </p:cNvPr>
          <p:cNvGrpSpPr/>
          <p:nvPr/>
        </p:nvGrpSpPr>
        <p:grpSpPr>
          <a:xfrm>
            <a:off x="3236201" y="2256488"/>
            <a:ext cx="1034172" cy="778020"/>
            <a:chOff x="921750" y="2435223"/>
            <a:chExt cx="1034172" cy="778020"/>
          </a:xfrm>
        </p:grpSpPr>
        <p:pic>
          <p:nvPicPr>
            <p:cNvPr id="12" name="Picture 11" descr="Icon&#10;&#10;Description automatically generated">
              <a:extLst>
                <a:ext uri="{FF2B5EF4-FFF2-40B4-BE49-F238E27FC236}">
                  <a16:creationId xmlns:a16="http://schemas.microsoft.com/office/drawing/2014/main" id="{B8A7489F-1AAC-4E2F-A161-A1CA14526B43}"/>
                </a:ext>
              </a:extLst>
            </p:cNvPr>
            <p:cNvPicPr>
              <a:picLocks noChangeAspect="1"/>
            </p:cNvPicPr>
            <p:nvPr/>
          </p:nvPicPr>
          <p:blipFill>
            <a:blip r:embed="rId4"/>
            <a:stretch>
              <a:fillRect/>
            </a:stretch>
          </p:blipFill>
          <p:spPr>
            <a:xfrm>
              <a:off x="921750" y="2435223"/>
              <a:ext cx="774194" cy="685801"/>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31A13868-00C0-49EF-B554-9BFC7CCAA541}"/>
                </a:ext>
              </a:extLst>
            </p:cNvPr>
            <p:cNvPicPr>
              <a:picLocks noChangeAspect="1"/>
            </p:cNvPicPr>
            <p:nvPr/>
          </p:nvPicPr>
          <p:blipFill>
            <a:blip r:embed="rId5"/>
            <a:stretch>
              <a:fillRect/>
            </a:stretch>
          </p:blipFill>
          <p:spPr>
            <a:xfrm>
              <a:off x="1270121" y="2527442"/>
              <a:ext cx="685801" cy="685801"/>
            </a:xfrm>
            <a:prstGeom prst="rect">
              <a:avLst/>
            </a:prstGeom>
          </p:spPr>
        </p:pic>
      </p:grpSp>
      <p:sp>
        <p:nvSpPr>
          <p:cNvPr id="13" name="TextBox 12">
            <a:extLst>
              <a:ext uri="{FF2B5EF4-FFF2-40B4-BE49-F238E27FC236}">
                <a16:creationId xmlns:a16="http://schemas.microsoft.com/office/drawing/2014/main" id="{E717665C-2062-4225-B2F7-81651008B980}"/>
              </a:ext>
            </a:extLst>
          </p:cNvPr>
          <p:cNvSpPr txBox="1"/>
          <p:nvPr/>
        </p:nvSpPr>
        <p:spPr bwMode="gray">
          <a:xfrm>
            <a:off x="4270373" y="2485954"/>
            <a:ext cx="3657600" cy="369332"/>
          </a:xfrm>
          <a:prstGeom prst="rect">
            <a:avLst/>
          </a:prstGeom>
        </p:spPr>
        <p:txBody>
          <a:bodyPr vert="horz" wrap="square" lIns="0" tIns="0" rIns="0" bIns="0" rtlCol="0">
            <a:spAutoFit/>
          </a:bodyPr>
          <a:lstStyle/>
          <a:p>
            <a:pPr algn="ctr">
              <a:spcBef>
                <a:spcPts val="600"/>
              </a:spcBef>
              <a:buClr>
                <a:schemeClr val="accent6"/>
              </a:buClr>
            </a:pPr>
            <a:r>
              <a:rPr lang="en-US" sz="2400" i="1">
                <a:latin typeface="+mj-lt"/>
              </a:rPr>
              <a:t>“La </a:t>
            </a:r>
            <a:r>
              <a:rPr lang="en-US" sz="2400" i="1" err="1">
                <a:latin typeface="+mj-lt"/>
              </a:rPr>
              <a:t>vacuna</a:t>
            </a:r>
            <a:r>
              <a:rPr lang="en-US" sz="2400" i="1">
                <a:latin typeface="+mj-lt"/>
              </a:rPr>
              <a:t> no es </a:t>
            </a:r>
            <a:r>
              <a:rPr lang="en-US" sz="2400" i="1" err="1">
                <a:latin typeface="+mj-lt"/>
              </a:rPr>
              <a:t>necesaria</a:t>
            </a:r>
            <a:r>
              <a:rPr lang="en-US" sz="2400" i="1">
                <a:latin typeface="+mj-lt"/>
              </a:rPr>
              <a:t>”</a:t>
            </a:r>
          </a:p>
        </p:txBody>
      </p:sp>
      <p:sp>
        <p:nvSpPr>
          <p:cNvPr id="19" name="L-Shape 18">
            <a:extLst>
              <a:ext uri="{FF2B5EF4-FFF2-40B4-BE49-F238E27FC236}">
                <a16:creationId xmlns:a16="http://schemas.microsoft.com/office/drawing/2014/main" id="{7404311E-CC9D-4A48-8F9B-64A759B06935}"/>
              </a:ext>
            </a:extLst>
          </p:cNvPr>
          <p:cNvSpPr>
            <a:spLocks noChangeAspect="1"/>
          </p:cNvSpPr>
          <p:nvPr/>
        </p:nvSpPr>
        <p:spPr bwMode="gray">
          <a:xfrm rot="18900000">
            <a:off x="986913" y="3950946"/>
            <a:ext cx="419084" cy="227739"/>
          </a:xfrm>
          <a:prstGeom prst="corner">
            <a:avLst>
              <a:gd name="adj1" fmla="val 27886"/>
              <a:gd name="adj2" fmla="val 27040"/>
            </a:avLst>
          </a:prstGeom>
          <a:solidFill>
            <a:srgbClr val="5CFF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0" name="Multiply 43">
            <a:extLst>
              <a:ext uri="{FF2B5EF4-FFF2-40B4-BE49-F238E27FC236}">
                <a16:creationId xmlns:a16="http://schemas.microsoft.com/office/drawing/2014/main" id="{6835B1FE-B702-4A00-82EF-E9B0CAD6AA56}"/>
              </a:ext>
            </a:extLst>
          </p:cNvPr>
          <p:cNvSpPr>
            <a:spLocks noChangeAspect="1"/>
          </p:cNvSpPr>
          <p:nvPr/>
        </p:nvSpPr>
        <p:spPr bwMode="gray">
          <a:xfrm>
            <a:off x="7482361" y="3840892"/>
            <a:ext cx="501130" cy="501130"/>
          </a:xfrm>
          <a:prstGeom prst="mathMultiply">
            <a:avLst>
              <a:gd name="adj1" fmla="val 11892"/>
            </a:avLst>
          </a:prstGeom>
          <a:solidFill>
            <a:srgbClr val="E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grpSp>
        <p:nvGrpSpPr>
          <p:cNvPr id="25" name="Group 24">
            <a:extLst>
              <a:ext uri="{FF2B5EF4-FFF2-40B4-BE49-F238E27FC236}">
                <a16:creationId xmlns:a16="http://schemas.microsoft.com/office/drawing/2014/main" id="{C4450CD2-06E0-44D6-B911-6D36F7D00EF7}"/>
              </a:ext>
            </a:extLst>
          </p:cNvPr>
          <p:cNvGrpSpPr/>
          <p:nvPr/>
        </p:nvGrpSpPr>
        <p:grpSpPr>
          <a:xfrm>
            <a:off x="2522584" y="3079536"/>
            <a:ext cx="7146832" cy="771554"/>
            <a:chOff x="2263868" y="3129814"/>
            <a:chExt cx="7980921" cy="771554"/>
          </a:xfrm>
        </p:grpSpPr>
        <p:grpSp>
          <p:nvGrpSpPr>
            <p:cNvPr id="24" name="Group 23">
              <a:extLst>
                <a:ext uri="{FF2B5EF4-FFF2-40B4-BE49-F238E27FC236}">
                  <a16:creationId xmlns:a16="http://schemas.microsoft.com/office/drawing/2014/main" id="{47223445-8F9C-4B5A-B45C-ADD2130B8E10}"/>
                </a:ext>
              </a:extLst>
            </p:cNvPr>
            <p:cNvGrpSpPr/>
            <p:nvPr/>
          </p:nvGrpSpPr>
          <p:grpSpPr>
            <a:xfrm>
              <a:off x="2418612" y="3129814"/>
              <a:ext cx="7680960" cy="534761"/>
              <a:chOff x="2418612" y="3024845"/>
              <a:chExt cx="7680960" cy="534761"/>
            </a:xfrm>
          </p:grpSpPr>
          <p:sp>
            <p:nvSpPr>
              <p:cNvPr id="17" name="Rectangle 95">
                <a:extLst>
                  <a:ext uri="{FF2B5EF4-FFF2-40B4-BE49-F238E27FC236}">
                    <a16:creationId xmlns:a16="http://schemas.microsoft.com/office/drawing/2014/main" id="{34610426-566E-4742-B429-86DA93D9F366}"/>
                  </a:ext>
                </a:extLst>
              </p:cNvPr>
              <p:cNvSpPr/>
              <p:nvPr/>
            </p:nvSpPr>
            <p:spPr bwMode="gray">
              <a:xfrm rot="16200000">
                <a:off x="6121932" y="-418034"/>
                <a:ext cx="274320" cy="7680960"/>
              </a:xfrm>
              <a:custGeom>
                <a:avLst/>
                <a:gdLst>
                  <a:gd name="connsiteX0" fmla="*/ 0 w 523731"/>
                  <a:gd name="connsiteY0" fmla="*/ 0 h 2405817"/>
                  <a:gd name="connsiteX1" fmla="*/ 523731 w 523731"/>
                  <a:gd name="connsiteY1" fmla="*/ 0 h 2405817"/>
                  <a:gd name="connsiteX2" fmla="*/ 523731 w 523731"/>
                  <a:gd name="connsiteY2" fmla="*/ 2405817 h 2405817"/>
                  <a:gd name="connsiteX3" fmla="*/ 0 w 523731"/>
                  <a:gd name="connsiteY3" fmla="*/ 2405817 h 2405817"/>
                  <a:gd name="connsiteX4" fmla="*/ 0 w 523731"/>
                  <a:gd name="connsiteY4" fmla="*/ 0 h 2405817"/>
                  <a:gd name="connsiteX0" fmla="*/ 0 w 523731"/>
                  <a:gd name="connsiteY0" fmla="*/ 0 h 2405817"/>
                  <a:gd name="connsiteX1" fmla="*/ 523731 w 523731"/>
                  <a:gd name="connsiteY1" fmla="*/ 0 h 2405817"/>
                  <a:gd name="connsiteX2" fmla="*/ 523731 w 523731"/>
                  <a:gd name="connsiteY2" fmla="*/ 2405817 h 2405817"/>
                  <a:gd name="connsiteX3" fmla="*/ 0 w 523731"/>
                  <a:gd name="connsiteY3" fmla="*/ 2405817 h 2405817"/>
                  <a:gd name="connsiteX4" fmla="*/ 91440 w 523731"/>
                  <a:gd name="connsiteY4" fmla="*/ 91440 h 2405817"/>
                  <a:gd name="connsiteX0" fmla="*/ 0 w 523731"/>
                  <a:gd name="connsiteY0" fmla="*/ 0 h 2405817"/>
                  <a:gd name="connsiteX1" fmla="*/ 523731 w 523731"/>
                  <a:gd name="connsiteY1" fmla="*/ 0 h 2405817"/>
                  <a:gd name="connsiteX2" fmla="*/ 523731 w 523731"/>
                  <a:gd name="connsiteY2" fmla="*/ 2405817 h 2405817"/>
                  <a:gd name="connsiteX3" fmla="*/ 0 w 523731"/>
                  <a:gd name="connsiteY3" fmla="*/ 2405817 h 2405817"/>
                </a:gdLst>
                <a:ahLst/>
                <a:cxnLst>
                  <a:cxn ang="0">
                    <a:pos x="connsiteX0" y="connsiteY0"/>
                  </a:cxn>
                  <a:cxn ang="0">
                    <a:pos x="connsiteX1" y="connsiteY1"/>
                  </a:cxn>
                  <a:cxn ang="0">
                    <a:pos x="connsiteX2" y="connsiteY2"/>
                  </a:cxn>
                  <a:cxn ang="0">
                    <a:pos x="connsiteX3" y="connsiteY3"/>
                  </a:cxn>
                </a:cxnLst>
                <a:rect l="l" t="t" r="r" b="b"/>
                <a:pathLst>
                  <a:path w="523731" h="2405817">
                    <a:moveTo>
                      <a:pt x="0" y="0"/>
                    </a:moveTo>
                    <a:lnTo>
                      <a:pt x="523731" y="0"/>
                    </a:lnTo>
                    <a:lnTo>
                      <a:pt x="523731" y="2405817"/>
                    </a:lnTo>
                    <a:lnTo>
                      <a:pt x="0" y="2405817"/>
                    </a:lnTo>
                  </a:path>
                </a:pathLst>
              </a:custGeom>
              <a:noFill/>
              <a:ln w="25400" cap="rnd">
                <a:solidFill>
                  <a:schemeClr val="accent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cxnSp>
            <p:nvCxnSpPr>
              <p:cNvPr id="18" name="Straight Connector 17">
                <a:extLst>
                  <a:ext uri="{FF2B5EF4-FFF2-40B4-BE49-F238E27FC236}">
                    <a16:creationId xmlns:a16="http://schemas.microsoft.com/office/drawing/2014/main" id="{CFB34CF8-2B44-4EC5-8BB9-402039575075}"/>
                  </a:ext>
                </a:extLst>
              </p:cNvPr>
              <p:cNvCxnSpPr>
                <a:cxnSpLocks/>
              </p:cNvCxnSpPr>
              <p:nvPr/>
            </p:nvCxnSpPr>
            <p:spPr bwMode="gray">
              <a:xfrm>
                <a:off x="6231125" y="3024845"/>
                <a:ext cx="0" cy="241189"/>
              </a:xfrm>
              <a:prstGeom prst="line">
                <a:avLst/>
              </a:prstGeom>
              <a:ln w="25400" cap="rnd">
                <a:solidFill>
                  <a:schemeClr val="accent2"/>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grpSp>
        <p:sp>
          <p:nvSpPr>
            <p:cNvPr id="22" name="Isosceles Triangle 21">
              <a:extLst>
                <a:ext uri="{FF2B5EF4-FFF2-40B4-BE49-F238E27FC236}">
                  <a16:creationId xmlns:a16="http://schemas.microsoft.com/office/drawing/2014/main" id="{A08EA6FA-1F9B-4B77-B889-62E025DCC838}"/>
                </a:ext>
              </a:extLst>
            </p:cNvPr>
            <p:cNvSpPr/>
            <p:nvPr/>
          </p:nvSpPr>
          <p:spPr bwMode="gray">
            <a:xfrm flipH="1" flipV="1">
              <a:off x="2263868" y="3639948"/>
              <a:ext cx="303247" cy="261420"/>
            </a:xfrm>
            <a:prstGeom prst="triangle">
              <a:avLst/>
            </a:prstGeom>
            <a:solidFill>
              <a:schemeClr val="accent4"/>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chemeClr val="tx1"/>
                </a:solidFill>
              </a:endParaRPr>
            </a:p>
          </p:txBody>
        </p:sp>
        <p:sp>
          <p:nvSpPr>
            <p:cNvPr id="23" name="Isosceles Triangle 22">
              <a:extLst>
                <a:ext uri="{FF2B5EF4-FFF2-40B4-BE49-F238E27FC236}">
                  <a16:creationId xmlns:a16="http://schemas.microsoft.com/office/drawing/2014/main" id="{B3CDD944-043C-48DB-9D3C-31F4DF943358}"/>
                </a:ext>
              </a:extLst>
            </p:cNvPr>
            <p:cNvSpPr/>
            <p:nvPr/>
          </p:nvSpPr>
          <p:spPr bwMode="gray">
            <a:xfrm flipH="1" flipV="1">
              <a:off x="9941542" y="3639948"/>
              <a:ext cx="303247" cy="261420"/>
            </a:xfrm>
            <a:prstGeom prst="triangle">
              <a:avLst/>
            </a:prstGeom>
            <a:solidFill>
              <a:schemeClr val="accent4"/>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chemeClr val="tx1"/>
                </a:solidFill>
              </a:endParaRPr>
            </a:p>
          </p:txBody>
        </p:sp>
      </p:grpSp>
      <p:grpSp>
        <p:nvGrpSpPr>
          <p:cNvPr id="35" name="Group 34">
            <a:extLst>
              <a:ext uri="{FF2B5EF4-FFF2-40B4-BE49-F238E27FC236}">
                <a16:creationId xmlns:a16="http://schemas.microsoft.com/office/drawing/2014/main" id="{71208589-6FC5-407D-BE58-3C3B6821BF28}"/>
              </a:ext>
            </a:extLst>
          </p:cNvPr>
          <p:cNvGrpSpPr/>
          <p:nvPr/>
        </p:nvGrpSpPr>
        <p:grpSpPr bwMode="gray">
          <a:xfrm>
            <a:off x="612772" y="4613016"/>
            <a:ext cx="7553328" cy="1222839"/>
            <a:chOff x="1" y="2412717"/>
            <a:chExt cx="6511459" cy="1777949"/>
          </a:xfrm>
        </p:grpSpPr>
        <p:sp>
          <p:nvSpPr>
            <p:cNvPr id="36" name="Freeform: Shape 35">
              <a:extLst>
                <a:ext uri="{FF2B5EF4-FFF2-40B4-BE49-F238E27FC236}">
                  <a16:creationId xmlns:a16="http://schemas.microsoft.com/office/drawing/2014/main" id="{AD450416-75A2-420C-B674-C9CCEB772BA6}"/>
                </a:ext>
              </a:extLst>
            </p:cNvPr>
            <p:cNvSpPr/>
            <p:nvPr/>
          </p:nvSpPr>
          <p:spPr bwMode="gray">
            <a:xfrm flipH="1">
              <a:off x="4053943" y="2412718"/>
              <a:ext cx="2457517" cy="1777948"/>
            </a:xfrm>
            <a:custGeom>
              <a:avLst/>
              <a:gdLst>
                <a:gd name="connsiteX0" fmla="*/ 2958810 w 2958810"/>
                <a:gd name="connsiteY0" fmla="*/ 0 h 1956221"/>
                <a:gd name="connsiteX1" fmla="*/ 1358537 w 2958810"/>
                <a:gd name="connsiteY1" fmla="*/ 0 h 1956221"/>
                <a:gd name="connsiteX2" fmla="*/ 0 w 2958810"/>
                <a:gd name="connsiteY2" fmla="*/ 1956221 h 1956221"/>
                <a:gd name="connsiteX3" fmla="*/ 1600273 w 2958810"/>
                <a:gd name="connsiteY3" fmla="*/ 1956221 h 1956221"/>
              </a:gdLst>
              <a:ahLst/>
              <a:cxnLst>
                <a:cxn ang="0">
                  <a:pos x="connsiteX0" y="connsiteY0"/>
                </a:cxn>
                <a:cxn ang="0">
                  <a:pos x="connsiteX1" y="connsiteY1"/>
                </a:cxn>
                <a:cxn ang="0">
                  <a:pos x="connsiteX2" y="connsiteY2"/>
                </a:cxn>
                <a:cxn ang="0">
                  <a:pos x="connsiteX3" y="connsiteY3"/>
                </a:cxn>
              </a:cxnLst>
              <a:rect l="l" t="t" r="r" b="b"/>
              <a:pathLst>
                <a:path w="2958810" h="1956221">
                  <a:moveTo>
                    <a:pt x="2958810" y="0"/>
                  </a:moveTo>
                  <a:lnTo>
                    <a:pt x="1358537" y="0"/>
                  </a:lnTo>
                  <a:lnTo>
                    <a:pt x="0" y="1956221"/>
                  </a:lnTo>
                  <a:lnTo>
                    <a:pt x="1600273" y="1956221"/>
                  </a:lnTo>
                  <a:close/>
                </a:path>
              </a:pathLst>
            </a:cu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37" name="Rectangle 36">
              <a:extLst>
                <a:ext uri="{FF2B5EF4-FFF2-40B4-BE49-F238E27FC236}">
                  <a16:creationId xmlns:a16="http://schemas.microsoft.com/office/drawing/2014/main" id="{C3D908A5-A997-4F50-BEB1-26D91FA6FB93}"/>
                </a:ext>
              </a:extLst>
            </p:cNvPr>
            <p:cNvSpPr/>
            <p:nvPr/>
          </p:nvSpPr>
          <p:spPr bwMode="gray">
            <a:xfrm>
              <a:off x="1" y="2412717"/>
              <a:ext cx="5273039" cy="1777948"/>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38" name="Freeform: Shape 37">
              <a:extLst>
                <a:ext uri="{FF2B5EF4-FFF2-40B4-BE49-F238E27FC236}">
                  <a16:creationId xmlns:a16="http://schemas.microsoft.com/office/drawing/2014/main" id="{38736EB3-8CDA-439D-99AD-3A93A8B713E2}"/>
                </a:ext>
              </a:extLst>
            </p:cNvPr>
            <p:cNvSpPr/>
            <p:nvPr/>
          </p:nvSpPr>
          <p:spPr bwMode="gray">
            <a:xfrm flipH="1">
              <a:off x="4005573" y="2412718"/>
              <a:ext cx="2457517" cy="1777948"/>
            </a:xfrm>
            <a:custGeom>
              <a:avLst/>
              <a:gdLst>
                <a:gd name="connsiteX0" fmla="*/ 2958810 w 2958810"/>
                <a:gd name="connsiteY0" fmla="*/ 0 h 1956221"/>
                <a:gd name="connsiteX1" fmla="*/ 1358537 w 2958810"/>
                <a:gd name="connsiteY1" fmla="*/ 0 h 1956221"/>
                <a:gd name="connsiteX2" fmla="*/ 0 w 2958810"/>
                <a:gd name="connsiteY2" fmla="*/ 1956221 h 1956221"/>
                <a:gd name="connsiteX3" fmla="*/ 1600273 w 2958810"/>
                <a:gd name="connsiteY3" fmla="*/ 1956221 h 1956221"/>
              </a:gdLst>
              <a:ahLst/>
              <a:cxnLst>
                <a:cxn ang="0">
                  <a:pos x="connsiteX0" y="connsiteY0"/>
                </a:cxn>
                <a:cxn ang="0">
                  <a:pos x="connsiteX1" y="connsiteY1"/>
                </a:cxn>
                <a:cxn ang="0">
                  <a:pos x="connsiteX2" y="connsiteY2"/>
                </a:cxn>
                <a:cxn ang="0">
                  <a:pos x="connsiteX3" y="connsiteY3"/>
                </a:cxn>
              </a:cxnLst>
              <a:rect l="l" t="t" r="r" b="b"/>
              <a:pathLst>
                <a:path w="2958810" h="1956221">
                  <a:moveTo>
                    <a:pt x="2958810" y="0"/>
                  </a:moveTo>
                  <a:lnTo>
                    <a:pt x="1358537" y="0"/>
                  </a:lnTo>
                  <a:lnTo>
                    <a:pt x="0" y="1956221"/>
                  </a:lnTo>
                  <a:lnTo>
                    <a:pt x="1600273" y="1956221"/>
                  </a:ln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grpSp>
      <p:sp>
        <p:nvSpPr>
          <p:cNvPr id="39" name="TextBox 38">
            <a:extLst>
              <a:ext uri="{FF2B5EF4-FFF2-40B4-BE49-F238E27FC236}">
                <a16:creationId xmlns:a16="http://schemas.microsoft.com/office/drawing/2014/main" id="{62EE59C3-B8AA-43DB-90AB-0BEFB1F74C3F}"/>
              </a:ext>
            </a:extLst>
          </p:cNvPr>
          <p:cNvSpPr txBox="1"/>
          <p:nvPr/>
        </p:nvSpPr>
        <p:spPr bwMode="gray">
          <a:xfrm>
            <a:off x="1377266" y="4830200"/>
            <a:ext cx="4508545" cy="276999"/>
          </a:xfrm>
          <a:prstGeom prst="rect">
            <a:avLst/>
          </a:prstGeom>
          <a:noFill/>
        </p:spPr>
        <p:txBody>
          <a:bodyPr wrap="square" lIns="0" tIns="0" rIns="0" bIns="0" rtlCol="0">
            <a:spAutoFit/>
          </a:bodyPr>
          <a:lstStyle/>
          <a:p>
            <a:pPr>
              <a:spcBef>
                <a:spcPts val="500"/>
              </a:spcBef>
              <a:buClr>
                <a:schemeClr val="accent6"/>
              </a:buClr>
            </a:pPr>
            <a:r>
              <a:rPr lang="en-US" b="1">
                <a:latin typeface="+mj-lt"/>
              </a:rPr>
              <a:t>Better clarification with adjusted translation</a:t>
            </a:r>
          </a:p>
        </p:txBody>
      </p:sp>
      <p:sp>
        <p:nvSpPr>
          <p:cNvPr id="40" name="TextBox 39">
            <a:extLst>
              <a:ext uri="{FF2B5EF4-FFF2-40B4-BE49-F238E27FC236}">
                <a16:creationId xmlns:a16="http://schemas.microsoft.com/office/drawing/2014/main" id="{65888F3F-8876-485C-9681-4A7382775E99}"/>
              </a:ext>
            </a:extLst>
          </p:cNvPr>
          <p:cNvSpPr txBox="1"/>
          <p:nvPr/>
        </p:nvSpPr>
        <p:spPr bwMode="gray">
          <a:xfrm>
            <a:off x="1377266" y="5223401"/>
            <a:ext cx="6204550" cy="455574"/>
          </a:xfrm>
          <a:prstGeom prst="rect">
            <a:avLst/>
          </a:prstGeom>
          <a:noFill/>
        </p:spPr>
        <p:txBody>
          <a:bodyPr wrap="square" lIns="0" tIns="0" rIns="0" bIns="0" rtlCol="0">
            <a:spAutoFit/>
          </a:bodyPr>
          <a:lstStyle/>
          <a:p>
            <a:pPr>
              <a:lnSpc>
                <a:spcPct val="110000"/>
              </a:lnSpc>
              <a:spcBef>
                <a:spcPts val="500"/>
              </a:spcBef>
            </a:pPr>
            <a:r>
              <a:rPr lang="en-US" sz="1400" i="1">
                <a:latin typeface="Arial" panose="020B0604020202020204" pitchFamily="34" charset="0"/>
              </a:rPr>
              <a:t>“The vaccine will not be mandatory for Virginians and there are no legal penalties for refusing it, but we recommend that you get it once it is available.”</a:t>
            </a:r>
            <a:endParaRPr lang="en-US" sz="1400" i="1"/>
          </a:p>
        </p:txBody>
      </p:sp>
      <p:pic>
        <p:nvPicPr>
          <p:cNvPr id="41" name="Picture 40" descr="Icon&#10;&#10;Description automatically generated">
            <a:extLst>
              <a:ext uri="{FF2B5EF4-FFF2-40B4-BE49-F238E27FC236}">
                <a16:creationId xmlns:a16="http://schemas.microsoft.com/office/drawing/2014/main" id="{7E536766-139B-4009-95B2-709E4F6E549D}"/>
              </a:ext>
            </a:extLst>
          </p:cNvPr>
          <p:cNvPicPr>
            <a:picLocks noChangeAspect="1"/>
          </p:cNvPicPr>
          <p:nvPr/>
        </p:nvPicPr>
        <p:blipFill>
          <a:blip r:embed="rId6"/>
          <a:stretch>
            <a:fillRect/>
          </a:stretch>
        </p:blipFill>
        <p:spPr>
          <a:xfrm>
            <a:off x="738014" y="4693459"/>
            <a:ext cx="500859" cy="544412"/>
          </a:xfrm>
          <a:prstGeom prst="rect">
            <a:avLst/>
          </a:prstGeom>
        </p:spPr>
      </p:pic>
    </p:spTree>
    <p:extLst>
      <p:ext uri="{BB962C8B-B14F-4D97-AF65-F5344CB8AC3E}">
        <p14:creationId xmlns:p14="http://schemas.microsoft.com/office/powerpoint/2010/main" val="1576973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8862A-A93D-4C0E-AD11-20EC56996131}"/>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C629C73F-EE2F-42C2-9186-DBEE21F6A986}"/>
              </a:ext>
            </a:extLst>
          </p:cNvPr>
          <p:cNvSpPr>
            <a:spLocks noGrp="1"/>
          </p:cNvSpPr>
          <p:nvPr>
            <p:ph type="body" sz="quarter" idx="27"/>
          </p:nvPr>
        </p:nvSpPr>
        <p:spPr>
          <a:xfrm>
            <a:off x="8809022" y="6060046"/>
            <a:ext cx="2767408" cy="107722"/>
          </a:xfrm>
        </p:spPr>
        <p:txBody>
          <a:bodyPr/>
          <a:lstStyle/>
          <a:p>
            <a:endParaRPr lang="en-US"/>
          </a:p>
        </p:txBody>
      </p:sp>
      <p:sp>
        <p:nvSpPr>
          <p:cNvPr id="4" name="Title 3">
            <a:extLst>
              <a:ext uri="{FF2B5EF4-FFF2-40B4-BE49-F238E27FC236}">
                <a16:creationId xmlns:a16="http://schemas.microsoft.com/office/drawing/2014/main" id="{6A9EDEAC-4658-474E-92AF-3AE3862121AD}"/>
              </a:ext>
            </a:extLst>
          </p:cNvPr>
          <p:cNvSpPr>
            <a:spLocks noGrp="1"/>
          </p:cNvSpPr>
          <p:nvPr>
            <p:ph type="title"/>
          </p:nvPr>
        </p:nvSpPr>
        <p:spPr/>
        <p:txBody>
          <a:bodyPr/>
          <a:lstStyle/>
          <a:p>
            <a:r>
              <a:rPr lang="en-US"/>
              <a:t>Digital accessibility extends beyond language</a:t>
            </a:r>
          </a:p>
        </p:txBody>
      </p:sp>
      <p:pic>
        <p:nvPicPr>
          <p:cNvPr id="6" name="Picture 5">
            <a:extLst>
              <a:ext uri="{FF2B5EF4-FFF2-40B4-BE49-F238E27FC236}">
                <a16:creationId xmlns:a16="http://schemas.microsoft.com/office/drawing/2014/main" id="{AB422C93-6848-40E9-B60E-3E49AE325FF4}"/>
              </a:ext>
            </a:extLst>
          </p:cNvPr>
          <p:cNvPicPr>
            <a:picLocks/>
          </p:cNvPicPr>
          <p:nvPr/>
        </p:nvPicPr>
        <p:blipFill>
          <a:blip r:embed="rId3">
            <a:extLst>
              <a:ext uri="{28A0092B-C50C-407E-A947-70E740481C1C}">
                <a14:useLocalDpi xmlns:a14="http://schemas.microsoft.com/office/drawing/2010/main" val="0"/>
              </a:ext>
            </a:extLst>
          </a:blip>
          <a:srcRect/>
          <a:stretch/>
        </p:blipFill>
        <p:spPr bwMode="gray">
          <a:xfrm>
            <a:off x="1319706" y="3911836"/>
            <a:ext cx="501253" cy="544841"/>
          </a:xfrm>
          <a:prstGeom prst="rect">
            <a:avLst/>
          </a:prstGeom>
        </p:spPr>
      </p:pic>
      <p:pic>
        <p:nvPicPr>
          <p:cNvPr id="7" name="Picture 6">
            <a:extLst>
              <a:ext uri="{FF2B5EF4-FFF2-40B4-BE49-F238E27FC236}">
                <a16:creationId xmlns:a16="http://schemas.microsoft.com/office/drawing/2014/main" id="{CAB4D943-31FA-4619-8CC4-3BB8B93EA6C4}"/>
              </a:ext>
            </a:extLst>
          </p:cNvPr>
          <p:cNvPicPr>
            <a:picLocks/>
          </p:cNvPicPr>
          <p:nvPr/>
        </p:nvPicPr>
        <p:blipFill>
          <a:blip r:embed="rId4">
            <a:extLst>
              <a:ext uri="{28A0092B-C50C-407E-A947-70E740481C1C}">
                <a14:useLocalDpi xmlns:a14="http://schemas.microsoft.com/office/drawing/2010/main" val="0"/>
              </a:ext>
            </a:extLst>
          </a:blip>
          <a:srcRect/>
          <a:stretch/>
        </p:blipFill>
        <p:spPr bwMode="gray">
          <a:xfrm>
            <a:off x="1266811" y="5118707"/>
            <a:ext cx="599034" cy="599034"/>
          </a:xfrm>
          <a:prstGeom prst="rect">
            <a:avLst/>
          </a:prstGeom>
        </p:spPr>
      </p:pic>
      <p:pic>
        <p:nvPicPr>
          <p:cNvPr id="8" name="Picture 7">
            <a:extLst>
              <a:ext uri="{FF2B5EF4-FFF2-40B4-BE49-F238E27FC236}">
                <a16:creationId xmlns:a16="http://schemas.microsoft.com/office/drawing/2014/main" id="{1447AB53-3FBB-4E15-81B8-42E25F272886}"/>
              </a:ext>
            </a:extLst>
          </p:cNvPr>
          <p:cNvPicPr>
            <a:picLocks/>
          </p:cNvPicPr>
          <p:nvPr/>
        </p:nvPicPr>
        <p:blipFill>
          <a:blip r:embed="rId5">
            <a:extLst>
              <a:ext uri="{28A0092B-C50C-407E-A947-70E740481C1C}">
                <a14:useLocalDpi xmlns:a14="http://schemas.microsoft.com/office/drawing/2010/main" val="0"/>
              </a:ext>
            </a:extLst>
          </a:blip>
          <a:srcRect/>
          <a:stretch/>
        </p:blipFill>
        <p:spPr bwMode="gray">
          <a:xfrm>
            <a:off x="1274821" y="2611542"/>
            <a:ext cx="591024" cy="642416"/>
          </a:xfrm>
          <a:prstGeom prst="rect">
            <a:avLst/>
          </a:prstGeom>
        </p:spPr>
      </p:pic>
      <p:sp>
        <p:nvSpPr>
          <p:cNvPr id="11" name="Flowchart: Connector 10">
            <a:extLst>
              <a:ext uri="{FF2B5EF4-FFF2-40B4-BE49-F238E27FC236}">
                <a16:creationId xmlns:a16="http://schemas.microsoft.com/office/drawing/2014/main" id="{BDBB18B8-C8CA-47A8-B646-2C8BEA198FF8}"/>
              </a:ext>
            </a:extLst>
          </p:cNvPr>
          <p:cNvSpPr/>
          <p:nvPr/>
        </p:nvSpPr>
        <p:spPr bwMode="gray">
          <a:xfrm>
            <a:off x="1162709" y="2514109"/>
            <a:ext cx="815248" cy="837282"/>
          </a:xfrm>
          <a:prstGeom prst="flowChartConnector">
            <a:avLst/>
          </a:pr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8995D1B1-6A11-43F9-8D15-6B83C3CC8C82}"/>
              </a:ext>
            </a:extLst>
          </p:cNvPr>
          <p:cNvSpPr/>
          <p:nvPr/>
        </p:nvSpPr>
        <p:spPr bwMode="gray">
          <a:xfrm>
            <a:off x="1162709" y="3763496"/>
            <a:ext cx="815248" cy="837282"/>
          </a:xfrm>
          <a:prstGeom prst="flowChartConnector">
            <a:avLst/>
          </a:pr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C841DF71-D694-420D-8458-8ED66F573E69}"/>
              </a:ext>
            </a:extLst>
          </p:cNvPr>
          <p:cNvSpPr/>
          <p:nvPr/>
        </p:nvSpPr>
        <p:spPr bwMode="gray">
          <a:xfrm>
            <a:off x="1158704" y="4999583"/>
            <a:ext cx="815248" cy="837282"/>
          </a:xfrm>
          <a:prstGeom prst="flowChartConnector">
            <a:avLst/>
          </a:pr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3C7336B-1650-4073-BE21-10F0254B64E7}"/>
              </a:ext>
            </a:extLst>
          </p:cNvPr>
          <p:cNvSpPr txBox="1"/>
          <p:nvPr/>
        </p:nvSpPr>
        <p:spPr bwMode="gray">
          <a:xfrm>
            <a:off x="2372196" y="2676076"/>
            <a:ext cx="2220043" cy="492443"/>
          </a:xfrm>
          <a:prstGeom prst="rect">
            <a:avLst/>
          </a:prstGeom>
        </p:spPr>
        <p:txBody>
          <a:bodyPr vert="horz" wrap="square" lIns="0" tIns="0" rIns="0" bIns="0" rtlCol="0">
            <a:spAutoFit/>
          </a:bodyPr>
          <a:lstStyle/>
          <a:p>
            <a:pPr>
              <a:buClr>
                <a:schemeClr val="accent6"/>
              </a:buClr>
            </a:pPr>
            <a:r>
              <a:rPr lang="en-US" sz="1600"/>
              <a:t>Cultural competency in language services</a:t>
            </a:r>
            <a:endParaRPr lang="en-US" sz="1500"/>
          </a:p>
        </p:txBody>
      </p:sp>
      <p:sp>
        <p:nvSpPr>
          <p:cNvPr id="16" name="TextBox 15">
            <a:extLst>
              <a:ext uri="{FF2B5EF4-FFF2-40B4-BE49-F238E27FC236}">
                <a16:creationId xmlns:a16="http://schemas.microsoft.com/office/drawing/2014/main" id="{15D1C595-F490-4A42-B87C-E676ED95761E}"/>
              </a:ext>
            </a:extLst>
          </p:cNvPr>
          <p:cNvSpPr txBox="1"/>
          <p:nvPr/>
        </p:nvSpPr>
        <p:spPr bwMode="gray">
          <a:xfrm>
            <a:off x="2372196" y="3935915"/>
            <a:ext cx="2961804" cy="492443"/>
          </a:xfrm>
          <a:prstGeom prst="rect">
            <a:avLst/>
          </a:prstGeom>
        </p:spPr>
        <p:txBody>
          <a:bodyPr vert="horz" wrap="square" lIns="0" tIns="0" rIns="0" bIns="0" rtlCol="0">
            <a:spAutoFit/>
          </a:bodyPr>
          <a:lstStyle/>
          <a:p>
            <a:pPr>
              <a:spcBef>
                <a:spcPts val="600"/>
              </a:spcBef>
              <a:buClr>
                <a:schemeClr val="accent6"/>
              </a:buClr>
            </a:pPr>
            <a:r>
              <a:rPr lang="en-US" sz="1600"/>
              <a:t>Visual or audio accessibility accommodations</a:t>
            </a:r>
            <a:endParaRPr lang="en-US" sz="1500"/>
          </a:p>
        </p:txBody>
      </p:sp>
      <p:sp>
        <p:nvSpPr>
          <p:cNvPr id="17" name="TextBox 16">
            <a:extLst>
              <a:ext uri="{FF2B5EF4-FFF2-40B4-BE49-F238E27FC236}">
                <a16:creationId xmlns:a16="http://schemas.microsoft.com/office/drawing/2014/main" id="{5127D254-6C4B-455D-8323-B81DF6E336E2}"/>
              </a:ext>
            </a:extLst>
          </p:cNvPr>
          <p:cNvSpPr txBox="1"/>
          <p:nvPr/>
        </p:nvSpPr>
        <p:spPr bwMode="gray">
          <a:xfrm>
            <a:off x="2372196" y="5348117"/>
            <a:ext cx="3363586" cy="230832"/>
          </a:xfrm>
          <a:prstGeom prst="rect">
            <a:avLst/>
          </a:prstGeom>
        </p:spPr>
        <p:txBody>
          <a:bodyPr vert="horz" wrap="square" lIns="0" tIns="0" rIns="0" bIns="0" rtlCol="0">
            <a:spAutoFit/>
          </a:bodyPr>
          <a:lstStyle/>
          <a:p>
            <a:pPr>
              <a:buClr>
                <a:schemeClr val="accent6"/>
              </a:buClr>
            </a:pPr>
            <a:r>
              <a:rPr lang="en-US" sz="1500"/>
              <a:t>Inclusive user experience (UX) design</a:t>
            </a:r>
          </a:p>
        </p:txBody>
      </p:sp>
      <p:sp>
        <p:nvSpPr>
          <p:cNvPr id="22" name="TextBox 21">
            <a:extLst>
              <a:ext uri="{FF2B5EF4-FFF2-40B4-BE49-F238E27FC236}">
                <a16:creationId xmlns:a16="http://schemas.microsoft.com/office/drawing/2014/main" id="{A59B37EE-79F4-48ED-A9AF-F2B263C13F17}"/>
              </a:ext>
            </a:extLst>
          </p:cNvPr>
          <p:cNvSpPr txBox="1"/>
          <p:nvPr/>
        </p:nvSpPr>
        <p:spPr bwMode="gray">
          <a:xfrm>
            <a:off x="612772" y="1746268"/>
            <a:ext cx="7474323" cy="246221"/>
          </a:xfrm>
          <a:prstGeom prst="rect">
            <a:avLst/>
          </a:prstGeom>
        </p:spPr>
        <p:txBody>
          <a:bodyPr vert="horz" wrap="square" lIns="0" tIns="0" rIns="0" bIns="0" rtlCol="0">
            <a:spAutoFit/>
          </a:bodyPr>
          <a:lstStyle/>
          <a:p>
            <a:pPr>
              <a:spcBef>
                <a:spcPts val="600"/>
              </a:spcBef>
              <a:buClr>
                <a:schemeClr val="accent6"/>
              </a:buClr>
            </a:pPr>
            <a:r>
              <a:rPr lang="en-US" sz="1600" b="1"/>
              <a:t>Considerations for equitable accessibility </a:t>
            </a:r>
            <a:endParaRPr lang="en-US" sz="1500" b="1"/>
          </a:p>
        </p:txBody>
      </p:sp>
      <p:sp>
        <p:nvSpPr>
          <p:cNvPr id="18" name="Line Callout 1 (No Border) 25">
            <a:extLst>
              <a:ext uri="{FF2B5EF4-FFF2-40B4-BE49-F238E27FC236}">
                <a16:creationId xmlns:a16="http://schemas.microsoft.com/office/drawing/2014/main" id="{F2CA498C-1C16-43D7-852D-0246700EF43B}"/>
              </a:ext>
            </a:extLst>
          </p:cNvPr>
          <p:cNvSpPr/>
          <p:nvPr/>
        </p:nvSpPr>
        <p:spPr bwMode="gray">
          <a:xfrm>
            <a:off x="7163231" y="2514109"/>
            <a:ext cx="3866060" cy="2350094"/>
          </a:xfrm>
          <a:custGeom>
            <a:avLst/>
            <a:gdLst>
              <a:gd name="connsiteX0" fmla="*/ 0 w 2481943"/>
              <a:gd name="connsiteY0" fmla="*/ 0 h 818173"/>
              <a:gd name="connsiteX1" fmla="*/ 2481943 w 2481943"/>
              <a:gd name="connsiteY1" fmla="*/ 0 h 818173"/>
              <a:gd name="connsiteX2" fmla="*/ 2481943 w 2481943"/>
              <a:gd name="connsiteY2" fmla="*/ 818173 h 818173"/>
              <a:gd name="connsiteX3" fmla="*/ 0 w 2481943"/>
              <a:gd name="connsiteY3" fmla="*/ 818173 h 818173"/>
              <a:gd name="connsiteX4" fmla="*/ 0 w 2481943"/>
              <a:gd name="connsiteY4" fmla="*/ 0 h 818173"/>
              <a:gd name="connsiteX0" fmla="*/ 17597 w 2481943"/>
              <a:gd name="connsiteY0" fmla="*/ -425 h 818173"/>
              <a:gd name="connsiteX1" fmla="*/ 17473 w 2481943"/>
              <a:gd name="connsiteY1" fmla="*/ 818238 h 818173"/>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9174 w 2483520"/>
              <a:gd name="connsiteY0" fmla="*/ 0 h 818663"/>
              <a:gd name="connsiteX1" fmla="*/ 0 w 2483520"/>
              <a:gd name="connsiteY1" fmla="*/ 818663 h 818663"/>
              <a:gd name="connsiteX0" fmla="*/ 1577 w 2483520"/>
              <a:gd name="connsiteY0" fmla="*/ 5187 h 823425"/>
              <a:gd name="connsiteX1" fmla="*/ 2483520 w 2483520"/>
              <a:gd name="connsiteY1" fmla="*/ 5187 h 823425"/>
              <a:gd name="connsiteX2" fmla="*/ 2483520 w 2483520"/>
              <a:gd name="connsiteY2" fmla="*/ 823360 h 823425"/>
              <a:gd name="connsiteX3" fmla="*/ 1577 w 2483520"/>
              <a:gd name="connsiteY3" fmla="*/ 823360 h 823425"/>
              <a:gd name="connsiteX4" fmla="*/ 1577 w 2483520"/>
              <a:gd name="connsiteY4" fmla="*/ 5187 h 823425"/>
              <a:gd name="connsiteX0" fmla="*/ 2505 w 2483520"/>
              <a:gd name="connsiteY0" fmla="*/ 0 h 823425"/>
              <a:gd name="connsiteX1" fmla="*/ 0 w 2483520"/>
              <a:gd name="connsiteY1" fmla="*/ 823425 h 823425"/>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2505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24 w 2483520"/>
              <a:gd name="connsiteY0" fmla="*/ 0 h 818663"/>
              <a:gd name="connsiteX1" fmla="*/ 0 w 2483520"/>
              <a:gd name="connsiteY1" fmla="*/ 818663 h 818663"/>
            </a:gdLst>
            <a:ahLst/>
            <a:cxnLst>
              <a:cxn ang="0">
                <a:pos x="connsiteX0" y="connsiteY0"/>
              </a:cxn>
              <a:cxn ang="0">
                <a:pos x="connsiteX1" y="connsiteY1"/>
              </a:cxn>
            </a:cxnLst>
            <a:rect l="l" t="t" r="r" b="b"/>
            <a:pathLst>
              <a:path w="2483520" h="818663" stroke="0" extrusionOk="0">
                <a:moveTo>
                  <a:pt x="1577" y="425"/>
                </a:moveTo>
                <a:lnTo>
                  <a:pt x="2483520" y="425"/>
                </a:lnTo>
                <a:lnTo>
                  <a:pt x="2483520" y="818598"/>
                </a:lnTo>
                <a:lnTo>
                  <a:pt x="1577" y="818598"/>
                </a:lnTo>
                <a:lnTo>
                  <a:pt x="1577" y="425"/>
                </a:lnTo>
                <a:close/>
              </a:path>
              <a:path w="2483520" h="818663" fill="none" extrusionOk="0">
                <a:moveTo>
                  <a:pt x="124" y="0"/>
                </a:moveTo>
                <a:cubicBezTo>
                  <a:pt x="83" y="272888"/>
                  <a:pt x="41" y="545775"/>
                  <a:pt x="0" y="818663"/>
                </a:cubicBezTo>
              </a:path>
            </a:pathLst>
          </a:custGeom>
          <a:solidFill>
            <a:schemeClr val="bg2"/>
          </a:solidFill>
          <a:ln w="508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195943" rIns="195943" bIns="195943"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600" b="1" i="0" u="none" strike="noStrike" kern="1200" cap="none" spc="0" normalizeH="0" baseline="0" noProof="0">
                <a:ln>
                  <a:noFill/>
                </a:ln>
                <a:solidFill>
                  <a:srgbClr val="222A30"/>
                </a:solidFill>
                <a:effectLst/>
                <a:uLnTx/>
                <a:uFillTx/>
                <a:latin typeface="Arial" panose="020B0604020202020204"/>
                <a:ea typeface="+mn-ea"/>
                <a:cs typeface="+mn-cs"/>
              </a:rPr>
              <a:t>Promoting equity through inclusive UX design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22A30"/>
                </a:solidFill>
                <a:effectLst/>
                <a:uLnTx/>
                <a:uFillTx/>
                <a:latin typeface="Arial" panose="020B0604020202020204"/>
                <a:ea typeface="+mn-ea"/>
                <a:cs typeface="+mn-cs"/>
              </a:rPr>
              <a:t>Language flexibility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22A30"/>
                </a:solidFill>
                <a:effectLst/>
                <a:uLnTx/>
                <a:uFillTx/>
                <a:latin typeface="Arial" panose="020B0604020202020204"/>
                <a:ea typeface="+mn-ea"/>
                <a:cs typeface="+mn-cs"/>
              </a:rPr>
              <a:t>Audio accommodation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22A30"/>
                </a:solidFill>
                <a:effectLst/>
                <a:uLnTx/>
                <a:uFillTx/>
                <a:latin typeface="Arial" panose="020B0604020202020204"/>
                <a:ea typeface="+mn-ea"/>
                <a:cs typeface="+mn-cs"/>
              </a:rPr>
              <a:t>Visual accessibility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22A30"/>
                </a:solidFill>
                <a:effectLst/>
                <a:uLnTx/>
                <a:uFillTx/>
                <a:latin typeface="Arial" panose="020B0604020202020204"/>
                <a:ea typeface="+mn-ea"/>
                <a:cs typeface="+mn-cs"/>
              </a:rPr>
              <a:t>Physical and cognitive considerations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22A30"/>
                </a:solidFill>
                <a:effectLst/>
                <a:uLnTx/>
                <a:uFillTx/>
                <a:latin typeface="Arial" panose="020B0604020202020204"/>
                <a:ea typeface="+mn-ea"/>
                <a:cs typeface="+mn-cs"/>
              </a:rPr>
              <a:t>Reading levels</a:t>
            </a:r>
          </a:p>
        </p:txBody>
      </p:sp>
    </p:spTree>
    <p:extLst>
      <p:ext uri="{BB962C8B-B14F-4D97-AF65-F5344CB8AC3E}">
        <p14:creationId xmlns:p14="http://schemas.microsoft.com/office/powerpoint/2010/main" val="4069371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7A6F2C-F3BC-4611-8C8F-75E7F514628E}"/>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312EF722-A0D2-472E-B166-FAE514BF1F2D}"/>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F75856F5-AE3F-4897-8796-46079FEB1654}"/>
              </a:ext>
            </a:extLst>
          </p:cNvPr>
          <p:cNvSpPr>
            <a:spLocks noGrp="1"/>
          </p:cNvSpPr>
          <p:nvPr>
            <p:ph type="title"/>
          </p:nvPr>
        </p:nvSpPr>
        <p:spPr/>
        <p:txBody>
          <a:bodyPr/>
          <a:lstStyle/>
          <a:p>
            <a:r>
              <a:rPr lang="en-US"/>
              <a:t>Digital inequity is a cyclical issue</a:t>
            </a:r>
          </a:p>
        </p:txBody>
      </p:sp>
      <p:sp>
        <p:nvSpPr>
          <p:cNvPr id="16" name="Text Placeholder 1">
            <a:extLst>
              <a:ext uri="{FF2B5EF4-FFF2-40B4-BE49-F238E27FC236}">
                <a16:creationId xmlns:a16="http://schemas.microsoft.com/office/drawing/2014/main" id="{23776CEB-53AE-4EE7-BC46-101BFBD210D8}"/>
              </a:ext>
            </a:extLst>
          </p:cNvPr>
          <p:cNvSpPr txBox="1">
            <a:spLocks/>
          </p:cNvSpPr>
          <p:nvPr/>
        </p:nvSpPr>
        <p:spPr bwMode="gray">
          <a:xfrm>
            <a:off x="7788220" y="2133600"/>
            <a:ext cx="2767407" cy="81560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600"/>
              </a:spcBef>
              <a:buClr>
                <a:schemeClr val="accent6"/>
              </a:buClr>
              <a:buNone/>
            </a:pPr>
            <a:r>
              <a:rPr lang="en-US" sz="1500" b="1"/>
              <a:t>Digital inequity </a:t>
            </a:r>
          </a:p>
          <a:p>
            <a:pPr marL="173736" indent="-173736">
              <a:spcBef>
                <a:spcPts val="600"/>
              </a:spcBef>
              <a:buClr>
                <a:schemeClr val="accent6"/>
              </a:buClr>
            </a:pPr>
            <a:r>
              <a:rPr lang="en-US" sz="1400"/>
              <a:t>Device and broadband access </a:t>
            </a:r>
          </a:p>
          <a:p>
            <a:pPr marL="173736" indent="-173736">
              <a:spcBef>
                <a:spcPts val="600"/>
              </a:spcBef>
              <a:buClr>
                <a:schemeClr val="accent6"/>
              </a:buClr>
            </a:pPr>
            <a:r>
              <a:rPr lang="en-US" sz="1400"/>
              <a:t>Digital literacy </a:t>
            </a:r>
          </a:p>
        </p:txBody>
      </p:sp>
      <p:sp>
        <p:nvSpPr>
          <p:cNvPr id="17" name="Text Placeholder 1">
            <a:extLst>
              <a:ext uri="{FF2B5EF4-FFF2-40B4-BE49-F238E27FC236}">
                <a16:creationId xmlns:a16="http://schemas.microsoft.com/office/drawing/2014/main" id="{5D54EF34-F121-4E4A-B3D9-FEBA2EC202CA}"/>
              </a:ext>
            </a:extLst>
          </p:cNvPr>
          <p:cNvSpPr txBox="1">
            <a:spLocks/>
          </p:cNvSpPr>
          <p:nvPr/>
        </p:nvSpPr>
        <p:spPr bwMode="gray">
          <a:xfrm>
            <a:off x="1606801" y="2136069"/>
            <a:ext cx="3023539" cy="1031051"/>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600"/>
              </a:spcBef>
              <a:buClr>
                <a:schemeClr val="accent6"/>
              </a:buClr>
              <a:buNone/>
            </a:pPr>
            <a:r>
              <a:rPr lang="en-US" sz="1500" b="1"/>
              <a:t>Health care </a:t>
            </a:r>
          </a:p>
          <a:p>
            <a:pPr marL="173736" indent="-173736">
              <a:spcBef>
                <a:spcPts val="600"/>
              </a:spcBef>
              <a:buClr>
                <a:schemeClr val="accent6"/>
              </a:buClr>
            </a:pPr>
            <a:r>
              <a:rPr lang="en-US" sz="1400"/>
              <a:t>Gaps in access, virtual or in-clinic </a:t>
            </a:r>
          </a:p>
          <a:p>
            <a:pPr marL="173736" indent="-173736">
              <a:spcBef>
                <a:spcPts val="600"/>
              </a:spcBef>
              <a:buClr>
                <a:schemeClr val="accent6"/>
              </a:buClr>
            </a:pPr>
            <a:r>
              <a:rPr lang="en-US" sz="1400"/>
              <a:t>Lower health literacy, touchpoints with providers </a:t>
            </a:r>
          </a:p>
        </p:txBody>
      </p:sp>
      <p:sp>
        <p:nvSpPr>
          <p:cNvPr id="18" name="Text Placeholder 1">
            <a:extLst>
              <a:ext uri="{FF2B5EF4-FFF2-40B4-BE49-F238E27FC236}">
                <a16:creationId xmlns:a16="http://schemas.microsoft.com/office/drawing/2014/main" id="{1531DBAF-EB8E-4BC3-8A7D-BF2DFC60FB39}"/>
              </a:ext>
            </a:extLst>
          </p:cNvPr>
          <p:cNvSpPr txBox="1">
            <a:spLocks/>
          </p:cNvSpPr>
          <p:nvPr/>
        </p:nvSpPr>
        <p:spPr bwMode="gray">
          <a:xfrm>
            <a:off x="7788220" y="3886502"/>
            <a:ext cx="2823702" cy="81560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600"/>
              </a:spcBef>
              <a:buClr>
                <a:schemeClr val="accent6"/>
              </a:buClr>
              <a:buNone/>
            </a:pPr>
            <a:r>
              <a:rPr lang="en-US" sz="1500" b="1"/>
              <a:t>Education</a:t>
            </a:r>
          </a:p>
          <a:p>
            <a:pPr marL="173736" indent="-173736">
              <a:spcBef>
                <a:spcPts val="600"/>
              </a:spcBef>
              <a:buClr>
                <a:schemeClr val="accent6"/>
              </a:buClr>
            </a:pPr>
            <a:r>
              <a:rPr lang="en-US" sz="1400"/>
              <a:t>Poor education opportunities </a:t>
            </a:r>
          </a:p>
          <a:p>
            <a:pPr marL="173736" indent="-173736">
              <a:spcBef>
                <a:spcPts val="600"/>
              </a:spcBef>
              <a:buClr>
                <a:schemeClr val="accent6"/>
              </a:buClr>
            </a:pPr>
            <a:r>
              <a:rPr lang="en-US" sz="1400"/>
              <a:t>Low technical literacy </a:t>
            </a:r>
          </a:p>
        </p:txBody>
      </p:sp>
      <p:sp>
        <p:nvSpPr>
          <p:cNvPr id="19" name="Text Placeholder 1">
            <a:extLst>
              <a:ext uri="{FF2B5EF4-FFF2-40B4-BE49-F238E27FC236}">
                <a16:creationId xmlns:a16="http://schemas.microsoft.com/office/drawing/2014/main" id="{B3458871-DFCA-4C47-8C07-035DEAD4BCA0}"/>
              </a:ext>
            </a:extLst>
          </p:cNvPr>
          <p:cNvSpPr txBox="1">
            <a:spLocks/>
          </p:cNvSpPr>
          <p:nvPr/>
        </p:nvSpPr>
        <p:spPr bwMode="gray">
          <a:xfrm>
            <a:off x="1606801" y="3890569"/>
            <a:ext cx="2854051" cy="738664"/>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600"/>
              </a:spcBef>
              <a:buClr>
                <a:schemeClr val="accent6"/>
              </a:buClr>
              <a:buNone/>
            </a:pPr>
            <a:r>
              <a:rPr lang="en-US" sz="1500" b="1"/>
              <a:t>Socioeconomic</a:t>
            </a:r>
          </a:p>
          <a:p>
            <a:pPr marL="173736" indent="-173736">
              <a:spcBef>
                <a:spcPts val="600"/>
              </a:spcBef>
              <a:buClr>
                <a:schemeClr val="accent6"/>
              </a:buClr>
            </a:pPr>
            <a:r>
              <a:rPr lang="en-US" sz="1400"/>
              <a:t>Disparities in housing, nutrition, and environmental safety</a:t>
            </a:r>
          </a:p>
        </p:txBody>
      </p:sp>
      <p:sp>
        <p:nvSpPr>
          <p:cNvPr id="20" name="Text Placeholder 1">
            <a:extLst>
              <a:ext uri="{FF2B5EF4-FFF2-40B4-BE49-F238E27FC236}">
                <a16:creationId xmlns:a16="http://schemas.microsoft.com/office/drawing/2014/main" id="{FCC5322E-65D9-4F3E-BD65-7633A3058D51}"/>
              </a:ext>
            </a:extLst>
          </p:cNvPr>
          <p:cNvSpPr txBox="1">
            <a:spLocks/>
          </p:cNvSpPr>
          <p:nvPr/>
        </p:nvSpPr>
        <p:spPr bwMode="gray">
          <a:xfrm>
            <a:off x="5246158" y="5305157"/>
            <a:ext cx="3046904" cy="81560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600"/>
              </a:spcBef>
              <a:buClr>
                <a:schemeClr val="accent6"/>
              </a:buClr>
              <a:buNone/>
            </a:pPr>
            <a:r>
              <a:rPr lang="en-US" sz="1500" b="1"/>
              <a:t>Employment</a:t>
            </a:r>
          </a:p>
          <a:p>
            <a:pPr marL="173736" indent="-173736">
              <a:spcBef>
                <a:spcPts val="600"/>
              </a:spcBef>
              <a:buClr>
                <a:schemeClr val="accent6"/>
              </a:buClr>
            </a:pPr>
            <a:r>
              <a:rPr lang="en-US" sz="1400"/>
              <a:t>Lower employment opportunities </a:t>
            </a:r>
          </a:p>
          <a:p>
            <a:pPr marL="173736" indent="-173736">
              <a:spcBef>
                <a:spcPts val="600"/>
              </a:spcBef>
              <a:buClr>
                <a:schemeClr val="accent6"/>
              </a:buClr>
            </a:pPr>
            <a:r>
              <a:rPr lang="en-US" sz="1400"/>
              <a:t>Less skill-based positions</a:t>
            </a:r>
          </a:p>
        </p:txBody>
      </p:sp>
      <p:cxnSp>
        <p:nvCxnSpPr>
          <p:cNvPr id="21" name="Straight Connector 20">
            <a:extLst>
              <a:ext uri="{FF2B5EF4-FFF2-40B4-BE49-F238E27FC236}">
                <a16:creationId xmlns:a16="http://schemas.microsoft.com/office/drawing/2014/main" id="{3FA6F576-6657-4DE3-B123-42B928E41A29}"/>
              </a:ext>
            </a:extLst>
          </p:cNvPr>
          <p:cNvCxnSpPr>
            <a:cxnSpLocks/>
          </p:cNvCxnSpPr>
          <p:nvPr/>
        </p:nvCxnSpPr>
        <p:spPr bwMode="gray">
          <a:xfrm>
            <a:off x="603627" y="1739900"/>
            <a:ext cx="10972803" cy="0"/>
          </a:xfrm>
          <a:prstGeom prst="line">
            <a:avLst/>
          </a:prstGeom>
          <a:ln w="19050">
            <a:solidFill>
              <a:schemeClr val="accent2"/>
            </a:solidFill>
            <a:prstDash val="sysDot"/>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E44072C-6461-4681-925F-138F9F0387FB}"/>
              </a:ext>
            </a:extLst>
          </p:cNvPr>
          <p:cNvSpPr txBox="1"/>
          <p:nvPr/>
        </p:nvSpPr>
        <p:spPr bwMode="gray">
          <a:xfrm>
            <a:off x="4445187" y="1589905"/>
            <a:ext cx="3307973" cy="246221"/>
          </a:xfrm>
          <a:prstGeom prst="rect">
            <a:avLst/>
          </a:prstGeom>
          <a:solidFill>
            <a:schemeClr val="tx2"/>
          </a:solidFill>
        </p:spPr>
        <p:txBody>
          <a:bodyPr vert="horz" wrap="square" lIns="0" tIns="0" rIns="0" bIns="0" rtlCol="0">
            <a:spAutoFit/>
          </a:bodyPr>
          <a:lstStyle/>
          <a:p>
            <a:pPr marL="0" marR="0" lvl="1" indent="0" algn="ctr" defTabSz="914400" rtl="0" eaLnBrk="1" fontAlgn="auto" latinLnBrk="0" hangingPunct="1">
              <a:lnSpc>
                <a:spcPct val="100000"/>
              </a:lnSpc>
              <a:spcBef>
                <a:spcPts val="600"/>
              </a:spcBef>
              <a:spcAft>
                <a:spcPts val="0"/>
              </a:spcAft>
              <a:buClrTx/>
              <a:buSzTx/>
              <a:buFontTx/>
              <a:buNone/>
              <a:tabLst/>
              <a:defRPr/>
            </a:pPr>
            <a:r>
              <a:rPr lang="en-US" sz="1600" b="1">
                <a:solidFill>
                  <a:srgbClr val="323E48"/>
                </a:solidFill>
                <a:latin typeface="Arial" panose="020B0604020202020204"/>
              </a:rPr>
              <a:t>Cyclical effects of digital inequity</a:t>
            </a:r>
            <a:endParaRPr kumimoji="0" lang="en-US" sz="1600" b="1" i="0" u="none" strike="noStrike" kern="1200" cap="none" spc="0" normalizeH="0" baseline="0" noProof="0">
              <a:ln>
                <a:noFill/>
              </a:ln>
              <a:solidFill>
                <a:srgbClr val="323E48"/>
              </a:solidFill>
              <a:effectLst/>
              <a:uLnTx/>
              <a:uFillTx/>
              <a:latin typeface="Arial" panose="020B0604020202020204"/>
              <a:ea typeface="+mn-ea"/>
              <a:cs typeface="+mn-cs"/>
            </a:endParaRPr>
          </a:p>
        </p:txBody>
      </p:sp>
      <p:grpSp>
        <p:nvGrpSpPr>
          <p:cNvPr id="23" name="Group 22">
            <a:extLst>
              <a:ext uri="{FF2B5EF4-FFF2-40B4-BE49-F238E27FC236}">
                <a16:creationId xmlns:a16="http://schemas.microsoft.com/office/drawing/2014/main" id="{32C9001D-0917-4C55-A356-5D82F03DB3B9}"/>
              </a:ext>
            </a:extLst>
          </p:cNvPr>
          <p:cNvGrpSpPr>
            <a:grpSpLocks noChangeAspect="1"/>
          </p:cNvGrpSpPr>
          <p:nvPr/>
        </p:nvGrpSpPr>
        <p:grpSpPr bwMode="gray">
          <a:xfrm rot="8560934">
            <a:off x="4539185" y="2136556"/>
            <a:ext cx="3029775" cy="3038025"/>
            <a:chOff x="1143000" y="2087794"/>
            <a:chExt cx="3187303" cy="3195982"/>
          </a:xfrm>
        </p:grpSpPr>
        <p:sp>
          <p:nvSpPr>
            <p:cNvPr id="24" name="Freeform 18">
              <a:extLst>
                <a:ext uri="{FF2B5EF4-FFF2-40B4-BE49-F238E27FC236}">
                  <a16:creationId xmlns:a16="http://schemas.microsoft.com/office/drawing/2014/main" id="{BBDE3005-48E3-470A-89D7-8C1E0223C29E}"/>
                </a:ext>
              </a:extLst>
            </p:cNvPr>
            <p:cNvSpPr>
              <a:spLocks/>
            </p:cNvSpPr>
            <p:nvPr>
              <p:custDataLst>
                <p:tags r:id="rId1"/>
              </p:custDataLst>
            </p:nvPr>
          </p:nvSpPr>
          <p:spPr bwMode="gray">
            <a:xfrm>
              <a:off x="1205184" y="2095026"/>
              <a:ext cx="1621129" cy="1289962"/>
            </a:xfrm>
            <a:custGeom>
              <a:avLst/>
              <a:gdLst/>
              <a:ahLst/>
              <a:cxnLst>
                <a:cxn ang="0">
                  <a:pos x="90" y="237"/>
                </a:cxn>
                <a:cxn ang="0">
                  <a:pos x="109" y="193"/>
                </a:cxn>
                <a:cxn ang="0">
                  <a:pos x="254" y="96"/>
                </a:cxn>
                <a:cxn ang="0">
                  <a:pos x="297" y="47"/>
                </a:cxn>
                <a:cxn ang="0">
                  <a:pos x="256" y="0"/>
                </a:cxn>
                <a:cxn ang="0">
                  <a:pos x="0" y="209"/>
                </a:cxn>
                <a:cxn ang="0">
                  <a:pos x="58" y="184"/>
                </a:cxn>
                <a:cxn ang="0">
                  <a:pos x="90" y="237"/>
                </a:cxn>
              </a:cxnLst>
              <a:rect l="0" t="0" r="r" b="b"/>
              <a:pathLst>
                <a:path w="297" h="237">
                  <a:moveTo>
                    <a:pt x="90" y="237"/>
                  </a:moveTo>
                  <a:cubicBezTo>
                    <a:pt x="94" y="222"/>
                    <a:pt x="100" y="207"/>
                    <a:pt x="109" y="193"/>
                  </a:cubicBezTo>
                  <a:cubicBezTo>
                    <a:pt x="140" y="138"/>
                    <a:pt x="195" y="104"/>
                    <a:pt x="254" y="96"/>
                  </a:cubicBezTo>
                  <a:cubicBezTo>
                    <a:pt x="297" y="47"/>
                    <a:pt x="297" y="47"/>
                    <a:pt x="297" y="47"/>
                  </a:cubicBezTo>
                  <a:cubicBezTo>
                    <a:pt x="256" y="0"/>
                    <a:pt x="256" y="0"/>
                    <a:pt x="256" y="0"/>
                  </a:cubicBezTo>
                  <a:cubicBezTo>
                    <a:pt x="134" y="10"/>
                    <a:pt x="33" y="95"/>
                    <a:pt x="0" y="209"/>
                  </a:cubicBezTo>
                  <a:cubicBezTo>
                    <a:pt x="58" y="184"/>
                    <a:pt x="58" y="184"/>
                    <a:pt x="58" y="184"/>
                  </a:cubicBezTo>
                  <a:lnTo>
                    <a:pt x="90" y="237"/>
                  </a:lnTo>
                  <a:close/>
                </a:path>
              </a:pathLst>
            </a:custGeom>
            <a:solidFill>
              <a:schemeClr val="accent1"/>
            </a:solidFill>
            <a:ln w="19050">
              <a:solidFill>
                <a:schemeClr val="bg1"/>
              </a:solidFill>
              <a:round/>
              <a:headEnd/>
              <a:tailEnd/>
            </a:ln>
            <a:scene3d>
              <a:camera prst="orthographicFront"/>
              <a:lightRig rig="threePt" dir="t">
                <a:rot lat="0" lon="0" rev="16200000"/>
              </a:lightRig>
            </a:scene3d>
            <a:sp3d extrusionH="127000"/>
          </p:spPr>
          <p:txBody>
            <a:bodyPr/>
            <a:lstStyle/>
            <a:p>
              <a:endParaRPr lang="de-DE" sz="1350"/>
            </a:p>
          </p:txBody>
        </p:sp>
        <p:sp>
          <p:nvSpPr>
            <p:cNvPr id="25" name="Freeform 19">
              <a:extLst>
                <a:ext uri="{FF2B5EF4-FFF2-40B4-BE49-F238E27FC236}">
                  <a16:creationId xmlns:a16="http://schemas.microsoft.com/office/drawing/2014/main" id="{01F791F7-39B2-4550-9485-5863CA602110}"/>
                </a:ext>
              </a:extLst>
            </p:cNvPr>
            <p:cNvSpPr>
              <a:spLocks/>
            </p:cNvSpPr>
            <p:nvPr>
              <p:custDataLst>
                <p:tags r:id="rId2"/>
              </p:custDataLst>
            </p:nvPr>
          </p:nvSpPr>
          <p:spPr bwMode="gray">
            <a:xfrm>
              <a:off x="1143000" y="3169864"/>
              <a:ext cx="1010432" cy="1840744"/>
            </a:xfrm>
            <a:custGeom>
              <a:avLst/>
              <a:gdLst>
                <a:gd name="connsiteX0" fmla="*/ 183 w 183"/>
                <a:gd name="connsiteY0" fmla="*/ 257 h 333"/>
                <a:gd name="connsiteX1" fmla="*/ 98 w 183"/>
                <a:gd name="connsiteY1" fmla="*/ 56 h 333"/>
                <a:gd name="connsiteX2" fmla="*/ 65 w 183"/>
                <a:gd name="connsiteY2" fmla="*/ 0 h 333"/>
                <a:gd name="connsiteX3" fmla="*/ 8 w 183"/>
                <a:gd name="connsiteY3" fmla="*/ 25 h 333"/>
                <a:gd name="connsiteX4" fmla="*/ 0 w 183"/>
                <a:gd name="connsiteY4" fmla="*/ 92 h 333"/>
                <a:gd name="connsiteX5" fmla="*/ 127 w 183"/>
                <a:gd name="connsiteY5" fmla="*/ 333 h 333"/>
                <a:gd name="connsiteX6" fmla="*/ 124 w 183"/>
                <a:gd name="connsiteY6" fmla="*/ 303 h 333"/>
                <a:gd name="connsiteX7" fmla="*/ 121 w 183"/>
                <a:gd name="connsiteY7" fmla="*/ 271 h 333"/>
                <a:gd name="connsiteX8" fmla="*/ 183 w 183"/>
                <a:gd name="connsiteY8" fmla="*/ 257 h 333"/>
                <a:gd name="connsiteX0" fmla="*/ 183 w 183"/>
                <a:gd name="connsiteY0" fmla="*/ 257 h 333"/>
                <a:gd name="connsiteX1" fmla="*/ 98 w 183"/>
                <a:gd name="connsiteY1" fmla="*/ 56 h 333"/>
                <a:gd name="connsiteX2" fmla="*/ 65 w 183"/>
                <a:gd name="connsiteY2" fmla="*/ 0 h 333"/>
                <a:gd name="connsiteX3" fmla="*/ 8 w 183"/>
                <a:gd name="connsiteY3" fmla="*/ 25 h 333"/>
                <a:gd name="connsiteX4" fmla="*/ 0 w 183"/>
                <a:gd name="connsiteY4" fmla="*/ 92 h 333"/>
                <a:gd name="connsiteX5" fmla="*/ 127 w 183"/>
                <a:gd name="connsiteY5" fmla="*/ 333 h 333"/>
                <a:gd name="connsiteX6" fmla="*/ 121 w 183"/>
                <a:gd name="connsiteY6" fmla="*/ 271 h 333"/>
                <a:gd name="connsiteX7" fmla="*/ 183 w 183"/>
                <a:gd name="connsiteY7" fmla="*/ 257 h 333"/>
                <a:gd name="connsiteX0" fmla="*/ 183 w 183"/>
                <a:gd name="connsiteY0" fmla="*/ 257 h 333"/>
                <a:gd name="connsiteX1" fmla="*/ 98 w 183"/>
                <a:gd name="connsiteY1" fmla="*/ 56 h 333"/>
                <a:gd name="connsiteX2" fmla="*/ 65 w 183"/>
                <a:gd name="connsiteY2" fmla="*/ 0 h 333"/>
                <a:gd name="connsiteX3" fmla="*/ 8 w 183"/>
                <a:gd name="connsiteY3" fmla="*/ 25 h 333"/>
                <a:gd name="connsiteX4" fmla="*/ 0 w 183"/>
                <a:gd name="connsiteY4" fmla="*/ 92 h 333"/>
                <a:gd name="connsiteX5" fmla="*/ 127 w 183"/>
                <a:gd name="connsiteY5" fmla="*/ 333 h 333"/>
                <a:gd name="connsiteX6" fmla="*/ 121 w 183"/>
                <a:gd name="connsiteY6" fmla="*/ 271 h 333"/>
                <a:gd name="connsiteX7" fmla="*/ 183 w 183"/>
                <a:gd name="connsiteY7" fmla="*/ 257 h 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 h="333">
                  <a:moveTo>
                    <a:pt x="183" y="257"/>
                  </a:moveTo>
                  <a:cubicBezTo>
                    <a:pt x="116" y="212"/>
                    <a:pt x="84" y="132"/>
                    <a:pt x="98" y="56"/>
                  </a:cubicBezTo>
                  <a:cubicBezTo>
                    <a:pt x="87" y="37"/>
                    <a:pt x="76" y="19"/>
                    <a:pt x="65" y="0"/>
                  </a:cubicBezTo>
                  <a:cubicBezTo>
                    <a:pt x="46" y="8"/>
                    <a:pt x="27" y="17"/>
                    <a:pt x="8" y="25"/>
                  </a:cubicBezTo>
                  <a:cubicBezTo>
                    <a:pt x="3" y="47"/>
                    <a:pt x="0" y="69"/>
                    <a:pt x="0" y="92"/>
                  </a:cubicBezTo>
                  <a:cubicBezTo>
                    <a:pt x="0" y="192"/>
                    <a:pt x="50" y="280"/>
                    <a:pt x="127" y="333"/>
                  </a:cubicBezTo>
                  <a:cubicBezTo>
                    <a:pt x="125" y="312"/>
                    <a:pt x="123" y="292"/>
                    <a:pt x="121" y="271"/>
                  </a:cubicBezTo>
                  <a:cubicBezTo>
                    <a:pt x="142" y="266"/>
                    <a:pt x="162" y="262"/>
                    <a:pt x="183" y="257"/>
                  </a:cubicBezTo>
                  <a:close/>
                </a:path>
              </a:pathLst>
            </a:custGeom>
            <a:solidFill>
              <a:schemeClr val="accent6"/>
            </a:solidFill>
            <a:ln w="19050">
              <a:solidFill>
                <a:schemeClr val="bg1"/>
              </a:solidFill>
              <a:round/>
              <a:headEnd/>
              <a:tailEnd/>
            </a:ln>
            <a:scene3d>
              <a:camera prst="orthographicFront"/>
              <a:lightRig rig="threePt" dir="t">
                <a:rot lat="0" lon="0" rev="16200000"/>
              </a:lightRig>
            </a:scene3d>
            <a:sp3d extrusionH="127000"/>
          </p:spPr>
          <p:txBody>
            <a:bodyPr/>
            <a:lstStyle/>
            <a:p>
              <a:endParaRPr lang="de-DE" sz="1350"/>
            </a:p>
          </p:txBody>
        </p:sp>
        <p:sp>
          <p:nvSpPr>
            <p:cNvPr id="26" name="Freeform 20">
              <a:extLst>
                <a:ext uri="{FF2B5EF4-FFF2-40B4-BE49-F238E27FC236}">
                  <a16:creationId xmlns:a16="http://schemas.microsoft.com/office/drawing/2014/main" id="{B0C9A0B4-5B28-4CF4-A8B3-56A8604A29BA}"/>
                </a:ext>
              </a:extLst>
            </p:cNvPr>
            <p:cNvSpPr>
              <a:spLocks/>
            </p:cNvSpPr>
            <p:nvPr>
              <p:custDataLst>
                <p:tags r:id="rId3"/>
              </p:custDataLst>
            </p:nvPr>
          </p:nvSpPr>
          <p:spPr bwMode="gray">
            <a:xfrm>
              <a:off x="2694712" y="2087794"/>
              <a:ext cx="1515560" cy="1272608"/>
            </a:xfrm>
            <a:custGeom>
              <a:avLst/>
              <a:gdLst/>
              <a:ahLst/>
              <a:cxnLst>
                <a:cxn ang="0">
                  <a:pos x="0" y="95"/>
                </a:cxn>
                <a:cxn ang="0">
                  <a:pos x="107" y="121"/>
                </a:cxn>
                <a:cxn ang="0">
                  <a:pos x="186" y="208"/>
                </a:cxn>
                <a:cxn ang="0">
                  <a:pos x="246" y="233"/>
                </a:cxn>
                <a:cxn ang="0">
                  <a:pos x="278" y="181"/>
                </a:cxn>
                <a:cxn ang="0">
                  <a:pos x="7" y="0"/>
                </a:cxn>
                <a:cxn ang="0">
                  <a:pos x="0" y="1"/>
                </a:cxn>
                <a:cxn ang="0">
                  <a:pos x="41" y="48"/>
                </a:cxn>
                <a:cxn ang="0">
                  <a:pos x="0" y="95"/>
                </a:cxn>
              </a:cxnLst>
              <a:rect l="0" t="0" r="r" b="b"/>
              <a:pathLst>
                <a:path w="278" h="233">
                  <a:moveTo>
                    <a:pt x="0" y="95"/>
                  </a:moveTo>
                  <a:cubicBezTo>
                    <a:pt x="36" y="94"/>
                    <a:pt x="73" y="102"/>
                    <a:pt x="107" y="121"/>
                  </a:cubicBezTo>
                  <a:cubicBezTo>
                    <a:pt x="143" y="142"/>
                    <a:pt x="170" y="173"/>
                    <a:pt x="186" y="208"/>
                  </a:cubicBezTo>
                  <a:cubicBezTo>
                    <a:pt x="246" y="233"/>
                    <a:pt x="246" y="233"/>
                    <a:pt x="246" y="233"/>
                  </a:cubicBezTo>
                  <a:cubicBezTo>
                    <a:pt x="278" y="181"/>
                    <a:pt x="278" y="181"/>
                    <a:pt x="278" y="181"/>
                  </a:cubicBezTo>
                  <a:cubicBezTo>
                    <a:pt x="233" y="75"/>
                    <a:pt x="129" y="0"/>
                    <a:pt x="7" y="0"/>
                  </a:cubicBezTo>
                  <a:cubicBezTo>
                    <a:pt x="5" y="0"/>
                    <a:pt x="2" y="1"/>
                    <a:pt x="0" y="1"/>
                  </a:cubicBezTo>
                  <a:cubicBezTo>
                    <a:pt x="41" y="48"/>
                    <a:pt x="41" y="48"/>
                    <a:pt x="41" y="48"/>
                  </a:cubicBezTo>
                  <a:lnTo>
                    <a:pt x="0" y="95"/>
                  </a:lnTo>
                  <a:close/>
                </a:path>
              </a:pathLst>
            </a:custGeom>
            <a:solidFill>
              <a:schemeClr val="accent2"/>
            </a:solidFill>
            <a:ln w="19050">
              <a:solidFill>
                <a:schemeClr val="bg1"/>
              </a:solidFill>
              <a:round/>
              <a:headEnd/>
              <a:tailEnd/>
            </a:ln>
            <a:scene3d>
              <a:camera prst="orthographicFront"/>
              <a:lightRig rig="threePt" dir="t">
                <a:rot lat="0" lon="0" rev="16200000"/>
              </a:lightRig>
            </a:scene3d>
            <a:sp3d extrusionH="127000"/>
          </p:spPr>
          <p:txBody>
            <a:bodyPr/>
            <a:lstStyle/>
            <a:p>
              <a:endParaRPr lang="de-DE" sz="1350"/>
            </a:p>
          </p:txBody>
        </p:sp>
        <p:sp>
          <p:nvSpPr>
            <p:cNvPr id="27" name="Freeform 21">
              <a:extLst>
                <a:ext uri="{FF2B5EF4-FFF2-40B4-BE49-F238E27FC236}">
                  <a16:creationId xmlns:a16="http://schemas.microsoft.com/office/drawing/2014/main" id="{5CA14EB1-DFFA-4FFA-9EBA-CC9A24F1E5D0}"/>
                </a:ext>
              </a:extLst>
            </p:cNvPr>
            <p:cNvSpPr>
              <a:spLocks/>
            </p:cNvSpPr>
            <p:nvPr>
              <p:custDataLst>
                <p:tags r:id="rId4"/>
              </p:custDataLst>
            </p:nvPr>
          </p:nvSpPr>
          <p:spPr bwMode="gray">
            <a:xfrm>
              <a:off x="3445262" y="3155050"/>
              <a:ext cx="885041" cy="1741159"/>
            </a:xfrm>
            <a:custGeom>
              <a:avLst/>
              <a:gdLst/>
              <a:ahLst/>
              <a:cxnLst>
                <a:cxn ang="0">
                  <a:pos x="162" y="97"/>
                </a:cxn>
                <a:cxn ang="0">
                  <a:pos x="146" y="0"/>
                </a:cxn>
                <a:cxn ang="0">
                  <a:pos x="114" y="54"/>
                </a:cxn>
                <a:cxn ang="0">
                  <a:pos x="56" y="29"/>
                </a:cxn>
                <a:cxn ang="0">
                  <a:pos x="41" y="196"/>
                </a:cxn>
                <a:cxn ang="0">
                  <a:pos x="6" y="241"/>
                </a:cxn>
                <a:cxn ang="0">
                  <a:pos x="0" y="306"/>
                </a:cxn>
                <a:cxn ang="0">
                  <a:pos x="60" y="319"/>
                </a:cxn>
                <a:cxn ang="0">
                  <a:pos x="162" y="97"/>
                </a:cxn>
              </a:cxnLst>
              <a:rect l="0" t="0" r="r" b="b"/>
              <a:pathLst>
                <a:path w="162" h="319">
                  <a:moveTo>
                    <a:pt x="162" y="97"/>
                  </a:moveTo>
                  <a:cubicBezTo>
                    <a:pt x="162" y="63"/>
                    <a:pt x="156" y="31"/>
                    <a:pt x="146" y="0"/>
                  </a:cubicBezTo>
                  <a:cubicBezTo>
                    <a:pt x="114" y="54"/>
                    <a:pt x="114" y="54"/>
                    <a:pt x="114" y="54"/>
                  </a:cubicBezTo>
                  <a:cubicBezTo>
                    <a:pt x="56" y="29"/>
                    <a:pt x="56" y="29"/>
                    <a:pt x="56" y="29"/>
                  </a:cubicBezTo>
                  <a:cubicBezTo>
                    <a:pt x="75" y="82"/>
                    <a:pt x="72" y="144"/>
                    <a:pt x="41" y="196"/>
                  </a:cubicBezTo>
                  <a:cubicBezTo>
                    <a:pt x="32" y="213"/>
                    <a:pt x="20" y="228"/>
                    <a:pt x="6" y="241"/>
                  </a:cubicBezTo>
                  <a:cubicBezTo>
                    <a:pt x="0" y="306"/>
                    <a:pt x="0" y="306"/>
                    <a:pt x="0" y="306"/>
                  </a:cubicBezTo>
                  <a:cubicBezTo>
                    <a:pt x="60" y="319"/>
                    <a:pt x="60" y="319"/>
                    <a:pt x="60" y="319"/>
                  </a:cubicBezTo>
                  <a:cubicBezTo>
                    <a:pt x="123" y="266"/>
                    <a:pt x="162" y="186"/>
                    <a:pt x="162" y="97"/>
                  </a:cubicBezTo>
                  <a:close/>
                </a:path>
              </a:pathLst>
            </a:custGeom>
            <a:solidFill>
              <a:schemeClr val="accent3"/>
            </a:solidFill>
            <a:ln w="19050">
              <a:solidFill>
                <a:schemeClr val="bg1"/>
              </a:solidFill>
              <a:round/>
              <a:headEnd/>
              <a:tailEnd/>
            </a:ln>
            <a:scene3d>
              <a:camera prst="orthographicFront"/>
              <a:lightRig rig="threePt" dir="t">
                <a:rot lat="0" lon="0" rev="16200000"/>
              </a:lightRig>
            </a:scene3d>
            <a:sp3d extrusionH="127000"/>
          </p:spPr>
          <p:txBody>
            <a:bodyPr/>
            <a:lstStyle/>
            <a:p>
              <a:endParaRPr lang="de-DE" sz="1350"/>
            </a:p>
          </p:txBody>
        </p:sp>
        <p:sp>
          <p:nvSpPr>
            <p:cNvPr id="28" name="Freeform 22">
              <a:extLst>
                <a:ext uri="{FF2B5EF4-FFF2-40B4-BE49-F238E27FC236}">
                  <a16:creationId xmlns:a16="http://schemas.microsoft.com/office/drawing/2014/main" id="{C86A078E-12A8-4BCB-979A-5E3FB1D0BDC3}"/>
                </a:ext>
              </a:extLst>
            </p:cNvPr>
            <p:cNvSpPr>
              <a:spLocks/>
            </p:cNvSpPr>
            <p:nvPr>
              <p:custDataLst>
                <p:tags r:id="rId5"/>
              </p:custDataLst>
            </p:nvPr>
          </p:nvSpPr>
          <p:spPr bwMode="gray">
            <a:xfrm>
              <a:off x="1870410" y="4536119"/>
              <a:ext cx="1832266" cy="747657"/>
            </a:xfrm>
            <a:custGeom>
              <a:avLst/>
              <a:gdLst/>
              <a:ahLst/>
              <a:cxnLst>
                <a:cxn ang="0">
                  <a:pos x="281" y="0"/>
                </a:cxn>
                <a:cxn ang="0">
                  <a:pos x="64" y="19"/>
                </a:cxn>
                <a:cxn ang="0">
                  <a:pos x="0" y="33"/>
                </a:cxn>
                <a:cxn ang="0">
                  <a:pos x="6" y="94"/>
                </a:cxn>
                <a:cxn ang="0">
                  <a:pos x="158" y="137"/>
                </a:cxn>
                <a:cxn ang="0">
                  <a:pos x="336" y="77"/>
                </a:cxn>
                <a:cxn ang="0">
                  <a:pos x="275" y="63"/>
                </a:cxn>
                <a:cxn ang="0">
                  <a:pos x="281" y="0"/>
                </a:cxn>
              </a:cxnLst>
              <a:rect l="0" t="0" r="r" b="b"/>
              <a:pathLst>
                <a:path w="336" h="137">
                  <a:moveTo>
                    <a:pt x="281" y="0"/>
                  </a:moveTo>
                  <a:cubicBezTo>
                    <a:pt x="220" y="48"/>
                    <a:pt x="135" y="57"/>
                    <a:pt x="64" y="19"/>
                  </a:cubicBezTo>
                  <a:cubicBezTo>
                    <a:pt x="0" y="33"/>
                    <a:pt x="0" y="33"/>
                    <a:pt x="0" y="33"/>
                  </a:cubicBezTo>
                  <a:cubicBezTo>
                    <a:pt x="6" y="94"/>
                    <a:pt x="6" y="94"/>
                    <a:pt x="6" y="94"/>
                  </a:cubicBezTo>
                  <a:cubicBezTo>
                    <a:pt x="50" y="122"/>
                    <a:pt x="102" y="137"/>
                    <a:pt x="158" y="137"/>
                  </a:cubicBezTo>
                  <a:cubicBezTo>
                    <a:pt x="225" y="137"/>
                    <a:pt x="287" y="115"/>
                    <a:pt x="336" y="77"/>
                  </a:cubicBezTo>
                  <a:cubicBezTo>
                    <a:pt x="275" y="63"/>
                    <a:pt x="275" y="63"/>
                    <a:pt x="275" y="63"/>
                  </a:cubicBezTo>
                  <a:lnTo>
                    <a:pt x="281" y="0"/>
                  </a:lnTo>
                  <a:close/>
                </a:path>
              </a:pathLst>
            </a:custGeom>
            <a:solidFill>
              <a:schemeClr val="accent4"/>
            </a:solidFill>
            <a:ln w="19050">
              <a:solidFill>
                <a:schemeClr val="bg1"/>
              </a:solidFill>
              <a:round/>
              <a:headEnd/>
              <a:tailEnd/>
            </a:ln>
            <a:scene3d>
              <a:camera prst="orthographicFront"/>
              <a:lightRig rig="threePt" dir="t">
                <a:rot lat="0" lon="0" rev="16200000"/>
              </a:lightRig>
            </a:scene3d>
            <a:sp3d extrusionH="127000"/>
          </p:spPr>
          <p:txBody>
            <a:bodyPr/>
            <a:lstStyle/>
            <a:p>
              <a:endParaRPr lang="de-DE" sz="1350"/>
            </a:p>
          </p:txBody>
        </p:sp>
      </p:grpSp>
    </p:spTree>
    <p:extLst>
      <p:ext uri="{BB962C8B-B14F-4D97-AF65-F5344CB8AC3E}">
        <p14:creationId xmlns:p14="http://schemas.microsoft.com/office/powerpoint/2010/main" val="975296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EE0C2E-D43C-4A61-BB6B-9217756CACCB}"/>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0569CCF0-14EB-4429-A230-06CFFB6B3D94}"/>
              </a:ext>
            </a:extLst>
          </p:cNvPr>
          <p:cNvSpPr>
            <a:spLocks noGrp="1"/>
          </p:cNvSpPr>
          <p:nvPr>
            <p:ph type="body" sz="quarter" idx="27"/>
          </p:nvPr>
        </p:nvSpPr>
        <p:spPr>
          <a:xfrm>
            <a:off x="8521471" y="5939439"/>
            <a:ext cx="3057754" cy="215444"/>
          </a:xfrm>
        </p:spPr>
        <p:txBody>
          <a:bodyPr/>
          <a:lstStyle/>
          <a:p>
            <a:r>
              <a:rPr lang="en-US"/>
              <a:t>Source: Sieck C, </a:t>
            </a:r>
            <a:r>
              <a:rPr lang="en-US" err="1"/>
              <a:t>Sheon</a:t>
            </a:r>
            <a:r>
              <a:rPr lang="en-US"/>
              <a:t> A, </a:t>
            </a:r>
            <a:r>
              <a:rPr lang="en-US" err="1"/>
              <a:t>Ancker</a:t>
            </a:r>
            <a:r>
              <a:rPr lang="en-US"/>
              <a:t> J, </a:t>
            </a:r>
            <a:r>
              <a:rPr lang="en-US" err="1"/>
              <a:t>Castek</a:t>
            </a:r>
            <a:r>
              <a:rPr lang="en-US"/>
              <a:t> J, Callahan B and </a:t>
            </a:r>
            <a:r>
              <a:rPr lang="en-US" err="1"/>
              <a:t>Siefer</a:t>
            </a:r>
            <a:r>
              <a:rPr lang="en-US"/>
              <a:t> A, “</a:t>
            </a:r>
            <a:r>
              <a:rPr lang="en-US">
                <a:hlinkClick r:id="rId3"/>
              </a:rPr>
              <a:t>Digital inclusion as a social determinant of health</a:t>
            </a:r>
            <a:r>
              <a:rPr lang="en-US"/>
              <a:t>,” March 17, 2021, </a:t>
            </a:r>
            <a:r>
              <a:rPr lang="en-US" i="1"/>
              <a:t>Nature</a:t>
            </a:r>
            <a:r>
              <a:rPr lang="en-US"/>
              <a:t>. </a:t>
            </a:r>
          </a:p>
        </p:txBody>
      </p:sp>
      <p:sp>
        <p:nvSpPr>
          <p:cNvPr id="4" name="Title 3">
            <a:extLst>
              <a:ext uri="{FF2B5EF4-FFF2-40B4-BE49-F238E27FC236}">
                <a16:creationId xmlns:a16="http://schemas.microsoft.com/office/drawing/2014/main" id="{22B12337-CA2F-4692-AC07-EF2C2A78210F}"/>
              </a:ext>
            </a:extLst>
          </p:cNvPr>
          <p:cNvSpPr>
            <a:spLocks noGrp="1"/>
          </p:cNvSpPr>
          <p:nvPr>
            <p:ph type="title"/>
          </p:nvPr>
        </p:nvSpPr>
        <p:spPr/>
        <p:txBody>
          <a:bodyPr/>
          <a:lstStyle/>
          <a:p>
            <a:r>
              <a:rPr lang="en-US"/>
              <a:t>What is digital inequity?</a:t>
            </a:r>
          </a:p>
        </p:txBody>
      </p:sp>
      <p:grpSp>
        <p:nvGrpSpPr>
          <p:cNvPr id="31" name="Group 30">
            <a:extLst>
              <a:ext uri="{FF2B5EF4-FFF2-40B4-BE49-F238E27FC236}">
                <a16:creationId xmlns:a16="http://schemas.microsoft.com/office/drawing/2014/main" id="{16BB8815-5BD3-480B-8897-A32B07895A50}"/>
              </a:ext>
            </a:extLst>
          </p:cNvPr>
          <p:cNvGrpSpPr/>
          <p:nvPr/>
        </p:nvGrpSpPr>
        <p:grpSpPr>
          <a:xfrm>
            <a:off x="8478620" y="3511711"/>
            <a:ext cx="1054172" cy="1054172"/>
            <a:chOff x="3285782" y="3570022"/>
            <a:chExt cx="1054172" cy="1054172"/>
          </a:xfrm>
        </p:grpSpPr>
        <p:sp>
          <p:nvSpPr>
            <p:cNvPr id="6" name="Oval 5">
              <a:extLst>
                <a:ext uri="{FF2B5EF4-FFF2-40B4-BE49-F238E27FC236}">
                  <a16:creationId xmlns:a16="http://schemas.microsoft.com/office/drawing/2014/main" id="{5B5AB754-355E-444E-AB9A-2D31A182A559}"/>
                </a:ext>
              </a:extLst>
            </p:cNvPr>
            <p:cNvSpPr>
              <a:spLocks noChangeAspect="1"/>
            </p:cNvSpPr>
            <p:nvPr/>
          </p:nvSpPr>
          <p:spPr bwMode="gray">
            <a:xfrm>
              <a:off x="3285782" y="3570022"/>
              <a:ext cx="1054172" cy="1054172"/>
            </a:xfrm>
            <a:prstGeom prst="ellipse">
              <a:avLst/>
            </a:prstGeom>
            <a:solidFill>
              <a:schemeClr val="tx2"/>
            </a:solidFill>
            <a:ln w="19050">
              <a:noFill/>
            </a:ln>
            <a:effectLst>
              <a:outerShdw blurRad="292100" sx="104000" sy="104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32"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FD8B0737-23A8-4AD6-A257-5F865601DA86}"/>
                </a:ext>
              </a:extLst>
            </p:cNvPr>
            <p:cNvPicPr>
              <a:picLocks noChangeAspect="1"/>
            </p:cNvPicPr>
            <p:nvPr/>
          </p:nvPicPr>
          <p:blipFill>
            <a:blip r:embed="rId4"/>
            <a:srcRect/>
            <a:stretch/>
          </p:blipFill>
          <p:spPr>
            <a:xfrm>
              <a:off x="3474834" y="3817485"/>
              <a:ext cx="676070" cy="559247"/>
            </a:xfrm>
            <a:prstGeom prst="rect">
              <a:avLst/>
            </a:prstGeom>
          </p:spPr>
        </p:pic>
      </p:grpSp>
      <p:cxnSp>
        <p:nvCxnSpPr>
          <p:cNvPr id="8" name="Straight Connector 7">
            <a:extLst>
              <a:ext uri="{FF2B5EF4-FFF2-40B4-BE49-F238E27FC236}">
                <a16:creationId xmlns:a16="http://schemas.microsoft.com/office/drawing/2014/main" id="{2C7C0918-1734-4E50-8C8F-E293A40383AA}"/>
              </a:ext>
            </a:extLst>
          </p:cNvPr>
          <p:cNvCxnSpPr>
            <a:cxnSpLocks/>
          </p:cNvCxnSpPr>
          <p:nvPr/>
        </p:nvCxnSpPr>
        <p:spPr bwMode="gray">
          <a:xfrm flipV="1">
            <a:off x="9633891" y="3318163"/>
            <a:ext cx="656076" cy="328038"/>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681C69-5C82-4D36-87F9-DF3C3BEA909D}"/>
              </a:ext>
            </a:extLst>
          </p:cNvPr>
          <p:cNvCxnSpPr>
            <a:cxnSpLocks/>
          </p:cNvCxnSpPr>
          <p:nvPr/>
        </p:nvCxnSpPr>
        <p:spPr bwMode="gray">
          <a:xfrm>
            <a:off x="9589741" y="4398478"/>
            <a:ext cx="656076" cy="328038"/>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D4E120-AFC5-42DE-ABDC-430F29831F02}"/>
              </a:ext>
            </a:extLst>
          </p:cNvPr>
          <p:cNvCxnSpPr>
            <a:cxnSpLocks/>
          </p:cNvCxnSpPr>
          <p:nvPr/>
        </p:nvCxnSpPr>
        <p:spPr bwMode="gray">
          <a:xfrm flipH="1">
            <a:off x="7745829" y="4398478"/>
            <a:ext cx="653907" cy="328038"/>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6D35E2C-4261-424C-8BBF-774EF2471900}"/>
              </a:ext>
            </a:extLst>
          </p:cNvPr>
          <p:cNvCxnSpPr>
            <a:cxnSpLocks/>
          </p:cNvCxnSpPr>
          <p:nvPr/>
        </p:nvCxnSpPr>
        <p:spPr bwMode="gray">
          <a:xfrm flipH="1" flipV="1">
            <a:off x="7737095" y="3316319"/>
            <a:ext cx="656076" cy="329882"/>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9A85BD-DC81-48AF-97AB-9D5D64E390C4}"/>
              </a:ext>
            </a:extLst>
          </p:cNvPr>
          <p:cNvCxnSpPr>
            <a:cxnSpLocks/>
          </p:cNvCxnSpPr>
          <p:nvPr/>
        </p:nvCxnSpPr>
        <p:spPr bwMode="gray">
          <a:xfrm flipH="1">
            <a:off x="9006044" y="4714839"/>
            <a:ext cx="0" cy="656076"/>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10862A2-9BF7-4D16-9391-7B178C6625D0}"/>
              </a:ext>
            </a:extLst>
          </p:cNvPr>
          <p:cNvSpPr txBox="1"/>
          <p:nvPr/>
        </p:nvSpPr>
        <p:spPr bwMode="gray">
          <a:xfrm>
            <a:off x="5903251" y="3081776"/>
            <a:ext cx="1784720" cy="46166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341"/>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Broadband connectivity </a:t>
            </a:r>
          </a:p>
        </p:txBody>
      </p:sp>
      <p:cxnSp>
        <p:nvCxnSpPr>
          <p:cNvPr id="14" name="Straight Connector 13">
            <a:extLst>
              <a:ext uri="{FF2B5EF4-FFF2-40B4-BE49-F238E27FC236}">
                <a16:creationId xmlns:a16="http://schemas.microsoft.com/office/drawing/2014/main" id="{71480117-6E8F-453E-A376-01B2DD1BC5A8}"/>
              </a:ext>
            </a:extLst>
          </p:cNvPr>
          <p:cNvCxnSpPr>
            <a:cxnSpLocks/>
          </p:cNvCxnSpPr>
          <p:nvPr/>
        </p:nvCxnSpPr>
        <p:spPr bwMode="gray">
          <a:xfrm flipH="1">
            <a:off x="9005706" y="2584811"/>
            <a:ext cx="338" cy="656076"/>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989A1F0-26F6-42CC-955A-7E561B95527D}"/>
              </a:ext>
            </a:extLst>
          </p:cNvPr>
          <p:cNvSpPr txBox="1"/>
          <p:nvPr/>
        </p:nvSpPr>
        <p:spPr bwMode="gray">
          <a:xfrm>
            <a:off x="6292669" y="4659546"/>
            <a:ext cx="1395302" cy="23083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341"/>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Device access</a:t>
            </a:r>
          </a:p>
        </p:txBody>
      </p:sp>
      <p:sp>
        <p:nvSpPr>
          <p:cNvPr id="16" name="TextBox 15">
            <a:extLst>
              <a:ext uri="{FF2B5EF4-FFF2-40B4-BE49-F238E27FC236}">
                <a16:creationId xmlns:a16="http://schemas.microsoft.com/office/drawing/2014/main" id="{EB5CB31C-684C-4CD4-88AB-4D8893AC41E0}"/>
              </a:ext>
            </a:extLst>
          </p:cNvPr>
          <p:cNvSpPr txBox="1"/>
          <p:nvPr/>
        </p:nvSpPr>
        <p:spPr bwMode="gray">
          <a:xfrm>
            <a:off x="8051628" y="2326121"/>
            <a:ext cx="1892231"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341"/>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Trust</a:t>
            </a:r>
          </a:p>
        </p:txBody>
      </p:sp>
      <p:sp>
        <p:nvSpPr>
          <p:cNvPr id="17" name="TextBox 16">
            <a:extLst>
              <a:ext uri="{FF2B5EF4-FFF2-40B4-BE49-F238E27FC236}">
                <a16:creationId xmlns:a16="http://schemas.microsoft.com/office/drawing/2014/main" id="{68EF6B63-DBA1-4DD8-BC3F-3416E230771E}"/>
              </a:ext>
            </a:extLst>
          </p:cNvPr>
          <p:cNvSpPr txBox="1"/>
          <p:nvPr/>
        </p:nvSpPr>
        <p:spPr bwMode="gray">
          <a:xfrm>
            <a:off x="10339091" y="3081776"/>
            <a:ext cx="1851730" cy="230832"/>
          </a:xfrm>
          <a:prstGeom prst="rect">
            <a:avLst/>
          </a:prstGeom>
          <a:noFill/>
        </p:spPr>
        <p:txBody>
          <a:bodyPr wrap="square" lIns="0" tIns="0" rIns="0" bIns="0" rtlCol="0">
            <a:spAutoFit/>
          </a:bodyPr>
          <a:lstStyle/>
          <a:p>
            <a:pPr lvl="0">
              <a:spcBef>
                <a:spcPts val="341"/>
              </a:spcBef>
              <a:buClr>
                <a:srgbClr val="CE0E2D"/>
              </a:buClr>
              <a:defRPr/>
            </a:pPr>
            <a:r>
              <a:rPr lang="en-US" sz="1500">
                <a:solidFill>
                  <a:srgbClr val="323E48"/>
                </a:solidFill>
              </a:rPr>
              <a:t>Digital literacy	</a:t>
            </a:r>
          </a:p>
        </p:txBody>
      </p:sp>
      <p:sp>
        <p:nvSpPr>
          <p:cNvPr id="18" name="TextBox 17">
            <a:extLst>
              <a:ext uri="{FF2B5EF4-FFF2-40B4-BE49-F238E27FC236}">
                <a16:creationId xmlns:a16="http://schemas.microsoft.com/office/drawing/2014/main" id="{8E7268A6-E6CB-4C85-A00B-7BA9D674D741}"/>
              </a:ext>
            </a:extLst>
          </p:cNvPr>
          <p:cNvSpPr txBox="1"/>
          <p:nvPr/>
        </p:nvSpPr>
        <p:spPr bwMode="gray">
          <a:xfrm>
            <a:off x="8203287" y="5382434"/>
            <a:ext cx="1620487"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341"/>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Affordability</a:t>
            </a:r>
          </a:p>
        </p:txBody>
      </p:sp>
      <p:sp>
        <p:nvSpPr>
          <p:cNvPr id="19" name="TextBox 18">
            <a:extLst>
              <a:ext uri="{FF2B5EF4-FFF2-40B4-BE49-F238E27FC236}">
                <a16:creationId xmlns:a16="http://schemas.microsoft.com/office/drawing/2014/main" id="{5616583D-2EEB-4D6C-A19A-7D1F1A705E5C}"/>
              </a:ext>
            </a:extLst>
          </p:cNvPr>
          <p:cNvSpPr txBox="1"/>
          <p:nvPr/>
        </p:nvSpPr>
        <p:spPr bwMode="gray">
          <a:xfrm>
            <a:off x="10339091" y="4659546"/>
            <a:ext cx="1325509"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41"/>
              </a:spcBef>
              <a:spcAft>
                <a:spcPts val="0"/>
              </a:spcAft>
              <a:buClr>
                <a:srgbClr val="CE0E2D"/>
              </a:buClr>
              <a:buSzTx/>
              <a:buFontTx/>
              <a:buNone/>
              <a:tabLst/>
              <a:defRPr/>
            </a:pPr>
            <a:r>
              <a:rPr lang="en-US" sz="1500">
                <a:solidFill>
                  <a:srgbClr val="323E48"/>
                </a:solidFill>
                <a:latin typeface="Arial" panose="020B0604020202020204"/>
              </a:rPr>
              <a:t>UX Accessibility</a:t>
            </a:r>
            <a:endParaRPr kumimoji="0" lang="en-US" sz="1500" b="0" i="0" u="none" strike="sngStrike" kern="1200" cap="none" spc="0" normalizeH="0" baseline="0" noProof="0">
              <a:ln>
                <a:noFill/>
              </a:ln>
              <a:solidFill>
                <a:srgbClr val="FF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12532365-2C1E-4BD5-8C6E-D24750D0A984}"/>
              </a:ext>
            </a:extLst>
          </p:cNvPr>
          <p:cNvSpPr txBox="1"/>
          <p:nvPr/>
        </p:nvSpPr>
        <p:spPr bwMode="gray">
          <a:xfrm>
            <a:off x="6583078" y="1750674"/>
            <a:ext cx="6202496" cy="24622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Elements of digital inequity </a:t>
            </a:r>
          </a:p>
        </p:txBody>
      </p:sp>
      <p:grpSp>
        <p:nvGrpSpPr>
          <p:cNvPr id="46" name="Group 45">
            <a:extLst>
              <a:ext uri="{FF2B5EF4-FFF2-40B4-BE49-F238E27FC236}">
                <a16:creationId xmlns:a16="http://schemas.microsoft.com/office/drawing/2014/main" id="{EB0FAEDE-28C8-4E21-8538-09E7AABA4A7C}"/>
              </a:ext>
            </a:extLst>
          </p:cNvPr>
          <p:cNvGrpSpPr>
            <a:grpSpLocks noChangeAspect="1"/>
          </p:cNvGrpSpPr>
          <p:nvPr/>
        </p:nvGrpSpPr>
        <p:grpSpPr bwMode="gray">
          <a:xfrm>
            <a:off x="612770" y="2441537"/>
            <a:ext cx="623542" cy="533546"/>
            <a:chOff x="875323" y="2298542"/>
            <a:chExt cx="307976" cy="263525"/>
          </a:xfrm>
          <a:solidFill>
            <a:schemeClr val="accent1"/>
          </a:solidFill>
        </p:grpSpPr>
        <p:sp>
          <p:nvSpPr>
            <p:cNvPr id="47" name="Freeform 82">
              <a:extLst>
                <a:ext uri="{FF2B5EF4-FFF2-40B4-BE49-F238E27FC236}">
                  <a16:creationId xmlns:a16="http://schemas.microsoft.com/office/drawing/2014/main" id="{3B961813-B895-41C9-B325-C98D9578376B}"/>
                </a:ext>
              </a:extLst>
            </p:cNvPr>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130629" tIns="65314" rIns="130629" bIns="6531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8" name="Freeform 83">
              <a:extLst>
                <a:ext uri="{FF2B5EF4-FFF2-40B4-BE49-F238E27FC236}">
                  <a16:creationId xmlns:a16="http://schemas.microsoft.com/office/drawing/2014/main" id="{1F6236CC-ECA7-463F-92E8-6DF410F0282E}"/>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130629" tIns="65314" rIns="130629" bIns="6531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sp>
        <p:nvSpPr>
          <p:cNvPr id="5" name="TextBox 4">
            <a:extLst>
              <a:ext uri="{FF2B5EF4-FFF2-40B4-BE49-F238E27FC236}">
                <a16:creationId xmlns:a16="http://schemas.microsoft.com/office/drawing/2014/main" id="{AD299652-9AEF-401E-B422-8D1099C18F82}"/>
              </a:ext>
            </a:extLst>
          </p:cNvPr>
          <p:cNvSpPr txBox="1"/>
          <p:nvPr/>
        </p:nvSpPr>
        <p:spPr bwMode="gray">
          <a:xfrm>
            <a:off x="898831" y="2606303"/>
            <a:ext cx="4859684" cy="1846659"/>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2400" b="0" i="0" u="none" strike="noStrike" kern="1200" cap="none" spc="0" normalizeH="0" baseline="0" noProof="0">
                <a:ln>
                  <a:noFill/>
                </a:ln>
                <a:solidFill>
                  <a:srgbClr val="323E48"/>
                </a:solidFill>
                <a:effectLst/>
                <a:uLnTx/>
                <a:uFillTx/>
                <a:latin typeface="Times New Roman" panose="02020603050405020304"/>
                <a:ea typeface="+mn-ea"/>
                <a:cs typeface="+mn-cs"/>
              </a:rPr>
              <a:t>Digital literacies and internet connectivity have been called </a:t>
            </a:r>
            <a:br>
              <a:rPr kumimoji="0" lang="en-US" sz="2400" b="0" i="0" u="none" strike="noStrike" kern="1200" cap="none" spc="0" normalizeH="0" baseline="0" noProof="0">
                <a:ln>
                  <a:noFill/>
                </a:ln>
                <a:solidFill>
                  <a:srgbClr val="323E48"/>
                </a:solidFill>
                <a:effectLst/>
                <a:uLnTx/>
                <a:uFillTx/>
                <a:latin typeface="Times New Roman" panose="02020603050405020304"/>
                <a:ea typeface="+mn-ea"/>
                <a:cs typeface="+mn-cs"/>
              </a:rPr>
            </a:br>
            <a:r>
              <a:rPr kumimoji="0" lang="en-US" sz="2400" b="0" i="0" u="none" strike="noStrike" kern="1200" cap="none" spc="0" normalizeH="0" baseline="0" noProof="0">
                <a:ln>
                  <a:noFill/>
                </a:ln>
                <a:solidFill>
                  <a:srgbClr val="323E48"/>
                </a:solidFill>
                <a:effectLst/>
                <a:uLnTx/>
                <a:uFillTx/>
                <a:latin typeface="Times New Roman" panose="02020603050405020304"/>
                <a:ea typeface="+mn-ea"/>
                <a:cs typeface="+mn-cs"/>
              </a:rPr>
              <a:t>‘</a:t>
            </a:r>
            <a:r>
              <a:rPr kumimoji="0" lang="en-US" sz="2400" b="1" i="0" u="none" strike="noStrike" kern="1200" cap="none" spc="0" normalizeH="0" baseline="0" noProof="0">
                <a:ln>
                  <a:noFill/>
                </a:ln>
                <a:solidFill>
                  <a:srgbClr val="323E48"/>
                </a:solidFill>
                <a:effectLst/>
                <a:uLnTx/>
                <a:uFillTx/>
                <a:latin typeface="Times New Roman" panose="02020603050405020304"/>
                <a:ea typeface="+mn-ea"/>
                <a:cs typeface="+mn-cs"/>
              </a:rPr>
              <a:t>super social determinants of health</a:t>
            </a:r>
            <a:r>
              <a:rPr kumimoji="0" lang="en-US" sz="2400" b="0" i="0" u="none" strike="noStrike" kern="1200" cap="none" spc="0" normalizeH="0" baseline="0" noProof="0">
                <a:ln>
                  <a:noFill/>
                </a:ln>
                <a:solidFill>
                  <a:srgbClr val="323E48"/>
                </a:solidFill>
                <a:effectLst/>
                <a:uLnTx/>
                <a:uFillTx/>
                <a:latin typeface="Times New Roman" panose="02020603050405020304"/>
                <a:ea typeface="+mn-ea"/>
                <a:cs typeface="+mn-cs"/>
              </a:rPr>
              <a:t>’ because they address all other social determinants of health.</a:t>
            </a:r>
          </a:p>
        </p:txBody>
      </p:sp>
      <p:sp>
        <p:nvSpPr>
          <p:cNvPr id="29" name="TextBox 28">
            <a:extLst>
              <a:ext uri="{FF2B5EF4-FFF2-40B4-BE49-F238E27FC236}">
                <a16:creationId xmlns:a16="http://schemas.microsoft.com/office/drawing/2014/main" id="{3D1C25BE-FFA3-44D3-BD8A-149FD124004B}"/>
              </a:ext>
            </a:extLst>
          </p:cNvPr>
          <p:cNvSpPr txBox="1"/>
          <p:nvPr/>
        </p:nvSpPr>
        <p:spPr bwMode="gray">
          <a:xfrm>
            <a:off x="4138060" y="4452962"/>
            <a:ext cx="1620455" cy="230832"/>
          </a:xfrm>
          <a:prstGeom prst="rect">
            <a:avLst/>
          </a:prstGeom>
        </p:spPr>
        <p:txBody>
          <a:bodyPr vert="horz" wrap="square" lIns="0" tIns="0" rIns="0" bIns="0" rtlCol="0">
            <a:spAutoFit/>
          </a:bodyPr>
          <a:lstStyle/>
          <a:p>
            <a:pPr marL="0" marR="0" lvl="0" indent="0" algn="r" defTabSz="914400" rtl="0" eaLnBrk="1" fontAlgn="auto" latinLnBrk="0" hangingPunct="1">
              <a:lnSpc>
                <a:spcPct val="100000"/>
              </a:lnSpc>
              <a:spcBef>
                <a:spcPts val="600"/>
              </a:spcBef>
              <a:spcAft>
                <a:spcPts val="0"/>
              </a:spcAft>
              <a:buClr>
                <a:srgbClr val="CE0E2D"/>
              </a:buClr>
              <a:buSzTx/>
              <a:buFontTx/>
              <a:buNone/>
              <a:tabLst/>
              <a:defRPr/>
            </a:pPr>
            <a:r>
              <a:rPr kumimoji="0" lang="en-US" sz="1500" b="0" i="1" u="none" strike="noStrike" kern="1200" cap="none" spc="0" normalizeH="0" baseline="0" noProof="0">
                <a:ln>
                  <a:noFill/>
                </a:ln>
                <a:solidFill>
                  <a:srgbClr val="323E48"/>
                </a:solidFill>
                <a:effectLst/>
                <a:uLnTx/>
                <a:uFillTx/>
                <a:latin typeface="Arial" panose="020B0604020202020204"/>
                <a:ea typeface="+mn-ea"/>
                <a:cs typeface="+mn-cs"/>
              </a:rPr>
              <a:t>Nature</a:t>
            </a:r>
          </a:p>
        </p:txBody>
      </p:sp>
    </p:spTree>
    <p:extLst>
      <p:ext uri="{BB962C8B-B14F-4D97-AF65-F5344CB8AC3E}">
        <p14:creationId xmlns:p14="http://schemas.microsoft.com/office/powerpoint/2010/main" val="3482862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F0131209-3F37-41BF-8B53-B6182DF61DB0}"/>
              </a:ext>
            </a:extLst>
          </p:cNvPr>
          <p:cNvSpPr/>
          <p:nvPr/>
        </p:nvSpPr>
        <p:spPr bwMode="gray">
          <a:xfrm>
            <a:off x="6651540" y="3611861"/>
            <a:ext cx="286711" cy="379321"/>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cxnSp>
        <p:nvCxnSpPr>
          <p:cNvPr id="21" name="Straight Connector 20">
            <a:extLst>
              <a:ext uri="{FF2B5EF4-FFF2-40B4-BE49-F238E27FC236}">
                <a16:creationId xmlns:a16="http://schemas.microsoft.com/office/drawing/2014/main" id="{AD6274D3-519A-4C9C-A361-7AC0F65060C8}"/>
              </a:ext>
            </a:extLst>
          </p:cNvPr>
          <p:cNvCxnSpPr>
            <a:cxnSpLocks/>
          </p:cNvCxnSpPr>
          <p:nvPr/>
        </p:nvCxnSpPr>
        <p:spPr bwMode="gray">
          <a:xfrm flipH="1">
            <a:off x="6036841" y="3807084"/>
            <a:ext cx="784551" cy="0"/>
          </a:xfrm>
          <a:prstGeom prst="line">
            <a:avLst/>
          </a:prstGeom>
          <a:ln w="19050" cap="rnd">
            <a:solidFill>
              <a:schemeClr val="accent2"/>
            </a:solidFill>
            <a:prstDash val="sysDash"/>
            <a:miter lim="800000"/>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44CAE81-DAB3-4EAB-AE1F-A6CB600EF314}"/>
              </a:ext>
            </a:extLst>
          </p:cNvPr>
          <p:cNvSpPr/>
          <p:nvPr/>
        </p:nvSpPr>
        <p:spPr bwMode="gray">
          <a:xfrm>
            <a:off x="676608" y="2955914"/>
            <a:ext cx="5499732" cy="1746287"/>
          </a:xfrm>
          <a:prstGeom prst="rect">
            <a:avLst/>
          </a:prstGeom>
          <a:solidFill>
            <a:schemeClr val="accent1"/>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2" name="Text Placeholder 1">
            <a:extLst>
              <a:ext uri="{FF2B5EF4-FFF2-40B4-BE49-F238E27FC236}">
                <a16:creationId xmlns:a16="http://schemas.microsoft.com/office/drawing/2014/main" id="{307A6F2C-F3BC-4611-8C8F-75E7F514628E}"/>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312EF722-A0D2-472E-B166-FAE514BF1F2D}"/>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F75856F5-AE3F-4897-8796-46079FEB1654}"/>
              </a:ext>
            </a:extLst>
          </p:cNvPr>
          <p:cNvSpPr>
            <a:spLocks noGrp="1"/>
          </p:cNvSpPr>
          <p:nvPr>
            <p:ph type="title"/>
          </p:nvPr>
        </p:nvSpPr>
        <p:spPr/>
        <p:txBody>
          <a:bodyPr/>
          <a:lstStyle/>
          <a:p>
            <a:r>
              <a:rPr lang="en-US"/>
              <a:t>Taking the first step to uncover digital inequities</a:t>
            </a:r>
          </a:p>
        </p:txBody>
      </p:sp>
      <p:sp>
        <p:nvSpPr>
          <p:cNvPr id="8" name="TextBox 7">
            <a:extLst>
              <a:ext uri="{FF2B5EF4-FFF2-40B4-BE49-F238E27FC236}">
                <a16:creationId xmlns:a16="http://schemas.microsoft.com/office/drawing/2014/main" id="{EACDADF2-ED82-4502-8D59-B8F59B7B41E7}"/>
              </a:ext>
            </a:extLst>
          </p:cNvPr>
          <p:cNvSpPr txBox="1"/>
          <p:nvPr/>
        </p:nvSpPr>
        <p:spPr bwMode="gray">
          <a:xfrm>
            <a:off x="1160583" y="3199819"/>
            <a:ext cx="5499732" cy="246221"/>
          </a:xfrm>
          <a:prstGeom prst="rect">
            <a:avLst/>
          </a:prstGeom>
          <a:noFill/>
        </p:spPr>
        <p:txBody>
          <a:bodyPr wrap="square" lIns="0" tIns="0" rIns="0" bIns="0" rtlCol="0">
            <a:spAutoFit/>
          </a:bodyPr>
          <a:lstStyle/>
          <a:p>
            <a:r>
              <a:rPr lang="en-US" sz="1600" b="1"/>
              <a:t>Measure digital equity challenges at two levels</a:t>
            </a:r>
          </a:p>
        </p:txBody>
      </p:sp>
      <p:sp>
        <p:nvSpPr>
          <p:cNvPr id="9" name="Isosceles Triangle 8">
            <a:extLst>
              <a:ext uri="{FF2B5EF4-FFF2-40B4-BE49-F238E27FC236}">
                <a16:creationId xmlns:a16="http://schemas.microsoft.com/office/drawing/2014/main" id="{010696ED-E321-48F8-9DBC-488D30B41631}"/>
              </a:ext>
            </a:extLst>
          </p:cNvPr>
          <p:cNvSpPr/>
          <p:nvPr/>
        </p:nvSpPr>
        <p:spPr bwMode="gray">
          <a:xfrm rot="12680207">
            <a:off x="490816" y="3202039"/>
            <a:ext cx="371585" cy="320332"/>
          </a:xfrm>
          <a:prstGeom prst="triangl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a:extLst>
              <a:ext uri="{FF2B5EF4-FFF2-40B4-BE49-F238E27FC236}">
                <a16:creationId xmlns:a16="http://schemas.microsoft.com/office/drawing/2014/main" id="{21B88CD0-0270-4039-8CDF-AABD3E9BF7EC}"/>
              </a:ext>
            </a:extLst>
          </p:cNvPr>
          <p:cNvSpPr txBox="1">
            <a:spLocks/>
          </p:cNvSpPr>
          <p:nvPr/>
        </p:nvSpPr>
        <p:spPr bwMode="gray">
          <a:xfrm>
            <a:off x="1160583" y="3728463"/>
            <a:ext cx="4692745" cy="569387"/>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sz="1600"/>
              <a:t>Identify populations experiencing digital inequities</a:t>
            </a:r>
          </a:p>
          <a:p>
            <a:r>
              <a:rPr lang="en-US" sz="1600"/>
              <a:t>Assess individual barriers to full access</a:t>
            </a:r>
          </a:p>
        </p:txBody>
      </p:sp>
      <p:sp>
        <p:nvSpPr>
          <p:cNvPr id="19" name="Right Bracket 18">
            <a:extLst>
              <a:ext uri="{FF2B5EF4-FFF2-40B4-BE49-F238E27FC236}">
                <a16:creationId xmlns:a16="http://schemas.microsoft.com/office/drawing/2014/main" id="{746C4DC5-BB24-4319-8C35-4D530DC972B2}"/>
              </a:ext>
            </a:extLst>
          </p:cNvPr>
          <p:cNvSpPr/>
          <p:nvPr/>
        </p:nvSpPr>
        <p:spPr bwMode="gray">
          <a:xfrm flipH="1">
            <a:off x="6775644" y="2199470"/>
            <a:ext cx="4701853" cy="3537452"/>
          </a:xfrm>
          <a:prstGeom prst="rightBracket">
            <a:avLst>
              <a:gd name="adj" fmla="val 0"/>
            </a:avLst>
          </a:prstGeom>
          <a:ln w="19050">
            <a:solidFill>
              <a:schemeClr val="accent2"/>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sz="3000"/>
          </a:p>
        </p:txBody>
      </p:sp>
      <p:sp>
        <p:nvSpPr>
          <p:cNvPr id="18" name="Text Placeholder">
            <a:extLst>
              <a:ext uri="{FF2B5EF4-FFF2-40B4-BE49-F238E27FC236}">
                <a16:creationId xmlns:a16="http://schemas.microsoft.com/office/drawing/2014/main" id="{30189819-949F-4FA6-B971-E53F346E36F2}"/>
              </a:ext>
            </a:extLst>
          </p:cNvPr>
          <p:cNvSpPr txBox="1">
            <a:spLocks/>
          </p:cNvSpPr>
          <p:nvPr/>
        </p:nvSpPr>
        <p:spPr bwMode="gray">
          <a:xfrm>
            <a:off x="7100857" y="2457699"/>
            <a:ext cx="4414535" cy="1154162"/>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a:t>Secure access to broadband and devices</a:t>
            </a:r>
          </a:p>
          <a:p>
            <a:pPr marL="169821" indent="-169821"/>
            <a:r>
              <a:rPr lang="en-US"/>
              <a:t>Support initiatives to expand broadband access </a:t>
            </a:r>
          </a:p>
          <a:p>
            <a:pPr marL="169821" indent="-169821"/>
            <a:r>
              <a:rPr lang="en-US"/>
              <a:t>Distribute devices</a:t>
            </a:r>
          </a:p>
          <a:p>
            <a:pPr marL="169821" indent="-169821"/>
            <a:r>
              <a:rPr lang="en-US"/>
              <a:t>Offer alternative options for patients to connect</a:t>
            </a:r>
          </a:p>
        </p:txBody>
      </p:sp>
      <p:sp>
        <p:nvSpPr>
          <p:cNvPr id="22" name="Text Placeholder">
            <a:extLst>
              <a:ext uri="{FF2B5EF4-FFF2-40B4-BE49-F238E27FC236}">
                <a16:creationId xmlns:a16="http://schemas.microsoft.com/office/drawing/2014/main" id="{B311A566-DB19-4C2C-ADE5-2611469FB454}"/>
              </a:ext>
            </a:extLst>
          </p:cNvPr>
          <p:cNvSpPr txBox="1">
            <a:spLocks/>
          </p:cNvSpPr>
          <p:nvPr/>
        </p:nvSpPr>
        <p:spPr bwMode="gray">
          <a:xfrm>
            <a:off x="7100856" y="3963575"/>
            <a:ext cx="4376641" cy="1615827"/>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a:t>Ensure patients can use digital tools</a:t>
            </a:r>
          </a:p>
          <a:p>
            <a:pPr marL="169821" indent="-169821"/>
            <a:r>
              <a:rPr lang="en-US"/>
              <a:t>Provide services to improve patient digital literacy </a:t>
            </a:r>
          </a:p>
          <a:p>
            <a:pPr marL="169821" indent="-169821"/>
            <a:r>
              <a:rPr lang="en-US"/>
              <a:t>Incorporate interpreter and language services into digital tools</a:t>
            </a:r>
          </a:p>
          <a:p>
            <a:pPr marL="169821" indent="-169821"/>
            <a:r>
              <a:rPr lang="en-US"/>
              <a:t>Design platforms for improved accessibility and inclusive end-user experience </a:t>
            </a:r>
          </a:p>
        </p:txBody>
      </p:sp>
      <p:sp>
        <p:nvSpPr>
          <p:cNvPr id="28" name="TextBox 27">
            <a:extLst>
              <a:ext uri="{FF2B5EF4-FFF2-40B4-BE49-F238E27FC236}">
                <a16:creationId xmlns:a16="http://schemas.microsoft.com/office/drawing/2014/main" id="{9D8827B0-7FB5-4806-9D89-DE508A643A37}"/>
              </a:ext>
            </a:extLst>
          </p:cNvPr>
          <p:cNvSpPr txBox="1"/>
          <p:nvPr/>
        </p:nvSpPr>
        <p:spPr bwMode="gray">
          <a:xfrm>
            <a:off x="8477403" y="2070355"/>
            <a:ext cx="1305423" cy="246221"/>
          </a:xfrm>
          <a:prstGeom prst="rect">
            <a:avLst/>
          </a:prstGeom>
          <a:solidFill>
            <a:schemeClr val="bg1"/>
          </a:solidFill>
        </p:spPr>
        <p:txBody>
          <a:bodyPr vert="horz" wrap="square" lIns="0" tIns="0" rIns="0" bIns="0" rtlCol="0">
            <a:spAutoFit/>
          </a:bodyPr>
          <a:lstStyle/>
          <a:p>
            <a:pPr algn="ctr">
              <a:spcBef>
                <a:spcPts val="600"/>
              </a:spcBef>
              <a:buClr>
                <a:schemeClr val="accent6"/>
              </a:buClr>
            </a:pPr>
            <a:r>
              <a:rPr lang="en-US" sz="1600" i="1">
                <a:solidFill>
                  <a:schemeClr val="accent2"/>
                </a:solidFill>
              </a:rPr>
              <a:t>Future steps</a:t>
            </a:r>
          </a:p>
        </p:txBody>
      </p:sp>
      <p:sp>
        <p:nvSpPr>
          <p:cNvPr id="29" name="Text Placeholder 16">
            <a:extLst>
              <a:ext uri="{FF2B5EF4-FFF2-40B4-BE49-F238E27FC236}">
                <a16:creationId xmlns:a16="http://schemas.microsoft.com/office/drawing/2014/main" id="{64DA4799-2B85-4A1E-9977-ADDFF70F5987}"/>
              </a:ext>
            </a:extLst>
          </p:cNvPr>
          <p:cNvSpPr txBox="1">
            <a:spLocks/>
          </p:cNvSpPr>
          <p:nvPr/>
        </p:nvSpPr>
        <p:spPr bwMode="gray">
          <a:xfrm>
            <a:off x="876045" y="2379811"/>
            <a:ext cx="2630910" cy="461665"/>
          </a:xfrm>
          <a:prstGeom prst="rect">
            <a:avLst/>
          </a:prstGeom>
        </p:spPr>
        <p:txBody>
          <a:bodyPr vert="horz" wrap="square"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3000" b="0"/>
              <a:t>Prerequisite</a:t>
            </a:r>
          </a:p>
        </p:txBody>
      </p:sp>
    </p:spTree>
    <p:extLst>
      <p:ext uri="{BB962C8B-B14F-4D97-AF65-F5344CB8AC3E}">
        <p14:creationId xmlns:p14="http://schemas.microsoft.com/office/powerpoint/2010/main" val="2805282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2F20E-296A-4351-9DF5-EAA8A1ED01D1}"/>
              </a:ext>
            </a:extLst>
          </p:cNvPr>
          <p:cNvSpPr>
            <a:spLocks noGrp="1"/>
          </p:cNvSpPr>
          <p:nvPr>
            <p:ph type="body" sz="quarter" idx="28"/>
          </p:nvPr>
        </p:nvSpPr>
        <p:spPr>
          <a:xfrm>
            <a:off x="612773" y="6060046"/>
            <a:ext cx="3657600" cy="107722"/>
          </a:xfrm>
        </p:spPr>
        <p:txBody>
          <a:bodyPr/>
          <a:lstStyle/>
          <a:p>
            <a:pPr marL="0" indent="0">
              <a:buNone/>
            </a:pPr>
            <a:r>
              <a:rPr lang="en-US"/>
              <a:t>   </a:t>
            </a:r>
          </a:p>
        </p:txBody>
      </p:sp>
      <p:sp>
        <p:nvSpPr>
          <p:cNvPr id="3" name="Text Placeholder 2">
            <a:extLst>
              <a:ext uri="{FF2B5EF4-FFF2-40B4-BE49-F238E27FC236}">
                <a16:creationId xmlns:a16="http://schemas.microsoft.com/office/drawing/2014/main" id="{81CC7FDE-B161-45CD-AE9E-4FBBDF80FC94}"/>
              </a:ext>
            </a:extLst>
          </p:cNvPr>
          <p:cNvSpPr>
            <a:spLocks noGrp="1"/>
          </p:cNvSpPr>
          <p:nvPr>
            <p:ph type="body" sz="quarter" idx="27"/>
          </p:nvPr>
        </p:nvSpPr>
        <p:spPr>
          <a:xfrm>
            <a:off x="8732520" y="5890686"/>
            <a:ext cx="3091268" cy="246221"/>
          </a:xfrm>
        </p:spPr>
        <p:txBody>
          <a:bodyPr/>
          <a:lstStyle/>
          <a:p>
            <a:r>
              <a:rPr lang="en-US"/>
              <a:t>Source: “</a:t>
            </a:r>
            <a:r>
              <a:rPr lang="en-US" sz="800" u="sng">
                <a:solidFill>
                  <a:schemeClr val="accent5"/>
                </a:solidFill>
                <a:hlinkClick r:id="rId3"/>
              </a:rPr>
              <a:t>San Francisco Digital Equity Intake Form</a:t>
            </a:r>
            <a:r>
              <a:rPr lang="en-US" sz="800" u="sng">
                <a:solidFill>
                  <a:schemeClr val="accent5"/>
                </a:solidFill>
              </a:rPr>
              <a:t>,”; “</a:t>
            </a:r>
            <a:r>
              <a:rPr lang="en-US" sz="800">
                <a:solidFill>
                  <a:schemeClr val="accent5"/>
                </a:solidFill>
                <a:hlinkClick r:id="rId4">
                  <a:extLst>
                    <a:ext uri="{A12FA001-AC4F-418D-AE19-62706E023703}">
                      <ahyp:hlinkClr xmlns:ahyp="http://schemas.microsoft.com/office/drawing/2018/hyperlinkcolor" val="tx"/>
                    </a:ext>
                  </a:extLst>
                </a:hlinkClick>
              </a:rPr>
              <a:t>Northstar’s Essential Computer Skills Assessment</a:t>
            </a:r>
            <a:r>
              <a:rPr lang="en-US" sz="800">
                <a:solidFill>
                  <a:schemeClr val="accent5"/>
                </a:solidFill>
              </a:rPr>
              <a:t>,” </a:t>
            </a:r>
            <a:r>
              <a:rPr lang="en-US" sz="800" err="1">
                <a:solidFill>
                  <a:schemeClr val="accent5"/>
                </a:solidFill>
              </a:rPr>
              <a:t>Northstar</a:t>
            </a:r>
            <a:r>
              <a:rPr lang="en-US" sz="800">
                <a:solidFill>
                  <a:schemeClr val="accent5"/>
                </a:solidFill>
              </a:rPr>
              <a:t>.</a:t>
            </a:r>
            <a:endParaRPr lang="en-US"/>
          </a:p>
        </p:txBody>
      </p:sp>
      <p:sp>
        <p:nvSpPr>
          <p:cNvPr id="4" name="Title 3">
            <a:extLst>
              <a:ext uri="{FF2B5EF4-FFF2-40B4-BE49-F238E27FC236}">
                <a16:creationId xmlns:a16="http://schemas.microsoft.com/office/drawing/2014/main" id="{F2181A4B-193B-4335-BED7-E0D6AA858EC8}"/>
              </a:ext>
            </a:extLst>
          </p:cNvPr>
          <p:cNvSpPr>
            <a:spLocks noGrp="1"/>
          </p:cNvSpPr>
          <p:nvPr>
            <p:ph type="title"/>
          </p:nvPr>
        </p:nvSpPr>
        <p:spPr>
          <a:xfrm>
            <a:off x="612774" y="588771"/>
            <a:ext cx="10972801" cy="540917"/>
          </a:xfrm>
        </p:spPr>
        <p:txBody>
          <a:bodyPr/>
          <a:lstStyle/>
          <a:p>
            <a:r>
              <a:rPr lang="en-US"/>
              <a:t>Collect patient data to clarify who lacks access</a:t>
            </a:r>
          </a:p>
        </p:txBody>
      </p:sp>
      <p:sp>
        <p:nvSpPr>
          <p:cNvPr id="5" name="TextBox 4">
            <a:extLst>
              <a:ext uri="{FF2B5EF4-FFF2-40B4-BE49-F238E27FC236}">
                <a16:creationId xmlns:a16="http://schemas.microsoft.com/office/drawing/2014/main" id="{60B0A20F-DEA7-447E-B6D7-ABD78ACD9A4E}"/>
              </a:ext>
            </a:extLst>
          </p:cNvPr>
          <p:cNvSpPr txBox="1"/>
          <p:nvPr/>
        </p:nvSpPr>
        <p:spPr bwMode="gray">
          <a:xfrm>
            <a:off x="612773" y="1750917"/>
            <a:ext cx="6041571" cy="24622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Incorporate a digital capabilities assessment at intake</a:t>
            </a:r>
          </a:p>
        </p:txBody>
      </p:sp>
      <p:sp>
        <p:nvSpPr>
          <p:cNvPr id="9" name="Freeform 35">
            <a:extLst>
              <a:ext uri="{FF2B5EF4-FFF2-40B4-BE49-F238E27FC236}">
                <a16:creationId xmlns:a16="http://schemas.microsoft.com/office/drawing/2014/main" id="{3B296B6D-D7F0-4026-B08C-87D333BBDE88}"/>
              </a:ext>
            </a:extLst>
          </p:cNvPr>
          <p:cNvSpPr/>
          <p:nvPr/>
        </p:nvSpPr>
        <p:spPr bwMode="gray">
          <a:xfrm>
            <a:off x="760164" y="2318860"/>
            <a:ext cx="5739787" cy="3848908"/>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1"/>
          </a:solidFill>
          <a:ln w="6350" cap="flat" cmpd="sng" algn="ctr">
            <a:solidFill>
              <a:schemeClr val="tx1"/>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marL="0" marR="0" lvl="0" indent="0" algn="l" defTabSz="146367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E5E5E5"/>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99A8D4CA-34C8-4C31-BAA3-BF2EE46AE1E3}"/>
              </a:ext>
            </a:extLst>
          </p:cNvPr>
          <p:cNvSpPr txBox="1"/>
          <p:nvPr/>
        </p:nvSpPr>
        <p:spPr bwMode="gray">
          <a:xfrm>
            <a:off x="990067" y="2526205"/>
            <a:ext cx="5201414" cy="1862048"/>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Sample questionnaire: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1" u="none" strike="noStrike" kern="1200" cap="none" spc="0" normalizeH="0" baseline="0" noProof="0">
                <a:ln>
                  <a:noFill/>
                </a:ln>
                <a:solidFill>
                  <a:srgbClr val="222A30"/>
                </a:solidFill>
                <a:effectLst/>
                <a:uLnTx/>
                <a:uFillTx/>
                <a:latin typeface="Arial" panose="020B0604020202020204"/>
                <a:ea typeface="+mn-ea"/>
                <a:cs typeface="+mn-cs"/>
              </a:rPr>
              <a:t>How do you access the Internet at home?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1" u="none" strike="noStrike" kern="1200" cap="none" spc="0" normalizeH="0" baseline="0" noProof="0">
                <a:ln>
                  <a:noFill/>
                </a:ln>
                <a:solidFill>
                  <a:srgbClr val="222A30"/>
                </a:solidFill>
                <a:effectLst/>
                <a:uLnTx/>
                <a:uFillTx/>
                <a:latin typeface="Arial" panose="020B0604020202020204"/>
                <a:ea typeface="+mn-ea"/>
                <a:cs typeface="+mn-cs"/>
              </a:rPr>
              <a:t>Which devices do you currently use for the Internet at home?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1" u="none" strike="noStrike" kern="1200" cap="none" spc="0" normalizeH="0" baseline="0" noProof="0">
                <a:ln>
                  <a:noFill/>
                </a:ln>
                <a:solidFill>
                  <a:srgbClr val="222A30"/>
                </a:solidFill>
                <a:effectLst/>
                <a:uLnTx/>
                <a:uFillTx/>
                <a:latin typeface="Arial" panose="020B0604020202020204"/>
                <a:ea typeface="+mn-ea"/>
                <a:cs typeface="+mn-cs"/>
              </a:rPr>
              <a:t>How confident do you feel about doing the following tasks without any help? (send an email, look for information, complete an online form) </a:t>
            </a:r>
          </a:p>
        </p:txBody>
      </p:sp>
      <p:sp>
        <p:nvSpPr>
          <p:cNvPr id="12" name="Line Callout 1 (No Border) 25">
            <a:extLst>
              <a:ext uri="{FF2B5EF4-FFF2-40B4-BE49-F238E27FC236}">
                <a16:creationId xmlns:a16="http://schemas.microsoft.com/office/drawing/2014/main" id="{0879EE7F-9905-4E29-B04C-B8DCC98C18C5}"/>
              </a:ext>
            </a:extLst>
          </p:cNvPr>
          <p:cNvSpPr/>
          <p:nvPr/>
        </p:nvSpPr>
        <p:spPr bwMode="gray">
          <a:xfrm>
            <a:off x="6899296" y="2314965"/>
            <a:ext cx="4679929" cy="1688375"/>
          </a:xfrm>
          <a:custGeom>
            <a:avLst/>
            <a:gdLst>
              <a:gd name="connsiteX0" fmla="*/ 0 w 2481943"/>
              <a:gd name="connsiteY0" fmla="*/ 0 h 818173"/>
              <a:gd name="connsiteX1" fmla="*/ 2481943 w 2481943"/>
              <a:gd name="connsiteY1" fmla="*/ 0 h 818173"/>
              <a:gd name="connsiteX2" fmla="*/ 2481943 w 2481943"/>
              <a:gd name="connsiteY2" fmla="*/ 818173 h 818173"/>
              <a:gd name="connsiteX3" fmla="*/ 0 w 2481943"/>
              <a:gd name="connsiteY3" fmla="*/ 818173 h 818173"/>
              <a:gd name="connsiteX4" fmla="*/ 0 w 2481943"/>
              <a:gd name="connsiteY4" fmla="*/ 0 h 818173"/>
              <a:gd name="connsiteX0" fmla="*/ 17597 w 2481943"/>
              <a:gd name="connsiteY0" fmla="*/ -425 h 818173"/>
              <a:gd name="connsiteX1" fmla="*/ 17473 w 2481943"/>
              <a:gd name="connsiteY1" fmla="*/ 818238 h 818173"/>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9174 w 2483520"/>
              <a:gd name="connsiteY0" fmla="*/ 0 h 818663"/>
              <a:gd name="connsiteX1" fmla="*/ 0 w 2483520"/>
              <a:gd name="connsiteY1" fmla="*/ 818663 h 818663"/>
              <a:gd name="connsiteX0" fmla="*/ 1577 w 2483520"/>
              <a:gd name="connsiteY0" fmla="*/ 5187 h 823425"/>
              <a:gd name="connsiteX1" fmla="*/ 2483520 w 2483520"/>
              <a:gd name="connsiteY1" fmla="*/ 5187 h 823425"/>
              <a:gd name="connsiteX2" fmla="*/ 2483520 w 2483520"/>
              <a:gd name="connsiteY2" fmla="*/ 823360 h 823425"/>
              <a:gd name="connsiteX3" fmla="*/ 1577 w 2483520"/>
              <a:gd name="connsiteY3" fmla="*/ 823360 h 823425"/>
              <a:gd name="connsiteX4" fmla="*/ 1577 w 2483520"/>
              <a:gd name="connsiteY4" fmla="*/ 5187 h 823425"/>
              <a:gd name="connsiteX0" fmla="*/ 2505 w 2483520"/>
              <a:gd name="connsiteY0" fmla="*/ 0 h 823425"/>
              <a:gd name="connsiteX1" fmla="*/ 0 w 2483520"/>
              <a:gd name="connsiteY1" fmla="*/ 823425 h 823425"/>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2505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24 w 2483520"/>
              <a:gd name="connsiteY0" fmla="*/ 0 h 818663"/>
              <a:gd name="connsiteX1" fmla="*/ 0 w 2483520"/>
              <a:gd name="connsiteY1" fmla="*/ 818663 h 818663"/>
            </a:gdLst>
            <a:ahLst/>
            <a:cxnLst>
              <a:cxn ang="0">
                <a:pos x="connsiteX0" y="connsiteY0"/>
              </a:cxn>
              <a:cxn ang="0">
                <a:pos x="connsiteX1" y="connsiteY1"/>
              </a:cxn>
            </a:cxnLst>
            <a:rect l="l" t="t" r="r" b="b"/>
            <a:pathLst>
              <a:path w="2483520" h="818663" stroke="0" extrusionOk="0">
                <a:moveTo>
                  <a:pt x="1577" y="425"/>
                </a:moveTo>
                <a:lnTo>
                  <a:pt x="2483520" y="425"/>
                </a:lnTo>
                <a:lnTo>
                  <a:pt x="2483520" y="818598"/>
                </a:lnTo>
                <a:lnTo>
                  <a:pt x="1577" y="818598"/>
                </a:lnTo>
                <a:lnTo>
                  <a:pt x="1577" y="425"/>
                </a:lnTo>
                <a:close/>
              </a:path>
              <a:path w="2483520" h="818663" fill="none" extrusionOk="0">
                <a:moveTo>
                  <a:pt x="124" y="0"/>
                </a:moveTo>
                <a:cubicBezTo>
                  <a:pt x="83" y="272888"/>
                  <a:pt x="41" y="545775"/>
                  <a:pt x="0" y="818663"/>
                </a:cubicBezTo>
              </a:path>
            </a:pathLst>
          </a:custGeom>
          <a:solidFill>
            <a:schemeClr val="bg2"/>
          </a:solidFill>
          <a:ln w="508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195943" rIns="195943" bIns="195943"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600" b="1" i="0" u="none" strike="noStrike" kern="1200" cap="none" spc="0" normalizeH="0" baseline="0" noProof="0">
                <a:ln>
                  <a:noFill/>
                </a:ln>
                <a:solidFill>
                  <a:srgbClr val="222A30"/>
                </a:solidFill>
                <a:effectLst/>
                <a:uLnTx/>
                <a:uFillTx/>
                <a:latin typeface="Arial" panose="020B0604020202020204"/>
                <a:ea typeface="+mn-ea"/>
                <a:cs typeface="+mn-cs"/>
              </a:rPr>
              <a:t>Stakeholders can get data at different points in the care journey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222A30"/>
                </a:solidFill>
                <a:effectLst/>
                <a:uLnTx/>
                <a:uFillTx/>
                <a:latin typeface="Arial" panose="020B0604020202020204"/>
                <a:ea typeface="+mn-ea"/>
                <a:cs typeface="+mn-cs"/>
              </a:rPr>
              <a:t>Payers</a:t>
            </a:r>
            <a:r>
              <a:rPr kumimoji="0" lang="en-US" sz="1400" b="0" i="0" u="none" strike="noStrike" kern="1200" cap="none" spc="0" normalizeH="0" baseline="0" noProof="0">
                <a:ln>
                  <a:noFill/>
                </a:ln>
                <a:solidFill>
                  <a:srgbClr val="222A30"/>
                </a:solidFill>
                <a:effectLst/>
                <a:uLnTx/>
                <a:uFillTx/>
                <a:latin typeface="Arial" panose="020B0604020202020204"/>
                <a:ea typeface="+mn-ea"/>
                <a:cs typeface="+mn-cs"/>
              </a:rPr>
              <a:t>: add questions for member onboarding</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222A30"/>
                </a:solidFill>
                <a:effectLst/>
                <a:uLnTx/>
                <a:uFillTx/>
                <a:latin typeface="Arial" panose="020B0604020202020204"/>
                <a:ea typeface="+mn-ea"/>
                <a:cs typeface="+mn-cs"/>
              </a:rPr>
              <a:t>Providers:</a:t>
            </a:r>
            <a:r>
              <a:rPr kumimoji="0" lang="en-US" sz="1400" b="0" i="0" u="none" strike="noStrike" kern="1200" cap="none" spc="0" normalizeH="0" baseline="0" noProof="0">
                <a:ln>
                  <a:noFill/>
                </a:ln>
                <a:solidFill>
                  <a:srgbClr val="222A30"/>
                </a:solidFill>
                <a:effectLst/>
                <a:uLnTx/>
                <a:uFillTx/>
                <a:latin typeface="Arial" panose="020B0604020202020204"/>
                <a:ea typeface="+mn-ea"/>
                <a:cs typeface="+mn-cs"/>
              </a:rPr>
              <a:t> monitor ED admissions and add questions to all intake/discharge forms </a:t>
            </a:r>
          </a:p>
        </p:txBody>
      </p:sp>
      <p:cxnSp>
        <p:nvCxnSpPr>
          <p:cNvPr id="16" name="Straight Connector 15">
            <a:extLst>
              <a:ext uri="{FF2B5EF4-FFF2-40B4-BE49-F238E27FC236}">
                <a16:creationId xmlns:a16="http://schemas.microsoft.com/office/drawing/2014/main" id="{75CB9AA1-6852-4546-A0ED-DCF5EAD7B1F7}"/>
              </a:ext>
            </a:extLst>
          </p:cNvPr>
          <p:cNvCxnSpPr>
            <a:cxnSpLocks/>
          </p:cNvCxnSpPr>
          <p:nvPr/>
        </p:nvCxnSpPr>
        <p:spPr bwMode="gray">
          <a:xfrm>
            <a:off x="1229264" y="4480332"/>
            <a:ext cx="4866736" cy="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59571E9-5DA5-44A4-B1ED-BE686778119B}"/>
              </a:ext>
            </a:extLst>
          </p:cNvPr>
          <p:cNvSpPr txBox="1"/>
          <p:nvPr/>
        </p:nvSpPr>
        <p:spPr bwMode="gray">
          <a:xfrm>
            <a:off x="990066" y="4659663"/>
            <a:ext cx="5418005" cy="1400383"/>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a:ln>
                  <a:noFill/>
                </a:ln>
                <a:solidFill>
                  <a:srgbClr val="222A30"/>
                </a:solidFill>
                <a:effectLst/>
                <a:uLnTx/>
                <a:uFillTx/>
                <a:latin typeface="Arial" panose="020B0604020202020204"/>
                <a:ea typeface="+mn-ea"/>
                <a:cs typeface="+mn-cs"/>
              </a:rPr>
              <a:t>Example resources: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22A30"/>
                </a:solidFill>
                <a:effectLst/>
                <a:uLnTx/>
                <a:uFillTx/>
                <a:latin typeface="Arial" panose="020B0604020202020204"/>
                <a:ea typeface="+mn-ea"/>
                <a:cs typeface="+mn-cs"/>
              </a:rPr>
              <a:t>Intake forms: </a:t>
            </a:r>
            <a:r>
              <a:rPr kumimoji="0" lang="en-US" sz="1500" b="0" i="0" u="sng" strike="noStrike" kern="1200" cap="none" spc="0" normalizeH="0" baseline="0" noProof="0">
                <a:ln>
                  <a:noFill/>
                </a:ln>
                <a:solidFill>
                  <a:srgbClr val="222A30"/>
                </a:solidFill>
                <a:effectLst/>
                <a:uLnTx/>
                <a:uFillTx/>
                <a:latin typeface="Arial" panose="020B0604020202020204"/>
                <a:ea typeface="+mn-ea"/>
                <a:cs typeface="+mn-cs"/>
                <a:hlinkClick r:id="rId3"/>
              </a:rPr>
              <a:t>San Francisco Digital Equity Intake Form</a:t>
            </a:r>
            <a:endParaRPr kumimoji="0" lang="en-US" sz="1500" b="0" i="0" u="sng" strike="noStrike" kern="1200" cap="none" spc="0" normalizeH="0" baseline="0" noProof="0">
              <a:ln>
                <a:noFill/>
              </a:ln>
              <a:solidFill>
                <a:srgbClr val="222A3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22A30"/>
                </a:solidFill>
                <a:effectLst/>
                <a:uLnTx/>
                <a:uFillTx/>
                <a:latin typeface="Arial" panose="020B0604020202020204"/>
                <a:ea typeface="+mn-ea"/>
                <a:cs typeface="+mn-cs"/>
              </a:rPr>
              <a:t>Digital literacy assessments: </a:t>
            </a:r>
            <a:r>
              <a:rPr kumimoji="0" lang="en-US" sz="1500" b="0" i="0" u="none" strike="noStrike" kern="1200" cap="none" spc="0" normalizeH="0" baseline="0" noProof="0">
                <a:ln>
                  <a:noFill/>
                </a:ln>
                <a:solidFill>
                  <a:srgbClr val="222A30"/>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Northstar’s Essential Computer Skills Assessment</a:t>
            </a:r>
            <a:endParaRPr kumimoji="0" lang="en-US" sz="1500" b="0" i="0" u="none" strike="noStrike" kern="1200" cap="none" spc="0" normalizeH="0" baseline="0" noProof="0">
              <a:ln>
                <a:noFill/>
              </a:ln>
              <a:solidFill>
                <a:srgbClr val="222A3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37314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1C85A2-3A06-A245-A7DA-00E21E49C9F2}"/>
              </a:ext>
            </a:extLst>
          </p:cNvPr>
          <p:cNvSpPr/>
          <p:nvPr/>
        </p:nvSpPr>
        <p:spPr bwMode="gray">
          <a:xfrm>
            <a:off x="6913936" y="966158"/>
            <a:ext cx="4346762" cy="4495553"/>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4" name="Picture 23">
            <a:extLst>
              <a:ext uri="{FF2B5EF4-FFF2-40B4-BE49-F238E27FC236}">
                <a16:creationId xmlns:a16="http://schemas.microsoft.com/office/drawing/2014/main" id="{B8CE3525-51E0-2F40-80AD-CE8F259EA2D8}"/>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0" y="966158"/>
            <a:ext cx="11260697" cy="1801939"/>
          </a:xfrm>
          <a:prstGeom prst="rect">
            <a:avLst/>
          </a:prstGeom>
        </p:spPr>
      </p:pic>
      <p:pic>
        <p:nvPicPr>
          <p:cNvPr id="25" name="Picture 24">
            <a:extLst>
              <a:ext uri="{FF2B5EF4-FFF2-40B4-BE49-F238E27FC236}">
                <a16:creationId xmlns:a16="http://schemas.microsoft.com/office/drawing/2014/main" id="{FEC52CCA-18B9-754D-8B92-CBA80E0902C7}"/>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gray">
          <a:xfrm rot="10800000">
            <a:off x="-4" y="3662329"/>
            <a:ext cx="11260695" cy="1801939"/>
          </a:xfrm>
          <a:prstGeom prst="rect">
            <a:avLst/>
          </a:prstGeom>
        </p:spPr>
      </p:pic>
      <p:grpSp>
        <p:nvGrpSpPr>
          <p:cNvPr id="3" name="Group 2">
            <a:extLst>
              <a:ext uri="{FF2B5EF4-FFF2-40B4-BE49-F238E27FC236}">
                <a16:creationId xmlns:a16="http://schemas.microsoft.com/office/drawing/2014/main" id="{F6AD17A4-A00E-4CF7-979F-A3D54762FD13}"/>
              </a:ext>
            </a:extLst>
          </p:cNvPr>
          <p:cNvGrpSpPr/>
          <p:nvPr/>
        </p:nvGrpSpPr>
        <p:grpSpPr>
          <a:xfrm>
            <a:off x="7222487" y="1534973"/>
            <a:ext cx="3696106" cy="577637"/>
            <a:chOff x="7222488" y="1739900"/>
            <a:chExt cx="3696106" cy="577637"/>
          </a:xfrm>
        </p:grpSpPr>
        <p:sp>
          <p:nvSpPr>
            <p:cNvPr id="5" name="Text Placeholder 56">
              <a:extLst>
                <a:ext uri="{FF2B5EF4-FFF2-40B4-BE49-F238E27FC236}">
                  <a16:creationId xmlns:a16="http://schemas.microsoft.com/office/drawing/2014/main" id="{03DD7128-283B-429F-89C4-938C415658A0}"/>
                </a:ext>
              </a:extLst>
            </p:cNvPr>
            <p:cNvSpPr txBox="1">
              <a:spLocks/>
            </p:cNvSpPr>
            <p:nvPr/>
          </p:nvSpPr>
          <p:spPr bwMode="gray">
            <a:xfrm>
              <a:off x="7612096" y="1777609"/>
              <a:ext cx="2341131" cy="184666"/>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600"/>
                </a:spcBef>
                <a:spcAft>
                  <a:spcPts val="0"/>
                </a:spcAft>
                <a:buClr>
                  <a:srgbClr val="323E48"/>
                </a:buClr>
                <a:buSzTx/>
                <a:buFont typeface="Arial" pitchFamily="34" charset="0"/>
                <a:buNone/>
                <a:tabLst/>
                <a:defRPr/>
              </a:pPr>
              <a:r>
                <a:rPr kumimoji="0" lang="en-US" sz="1200" b="0" i="0" u="none" strike="noStrike" kern="1200" cap="all" spc="0" normalizeH="0" baseline="0" noProof="0">
                  <a:ln>
                    <a:noFill/>
                  </a:ln>
                  <a:solidFill>
                    <a:srgbClr val="999FA3"/>
                  </a:solidFill>
                  <a:effectLst/>
                  <a:uLnTx/>
                  <a:uFillTx/>
                  <a:latin typeface="Arial" panose="020B0604020202020204"/>
                  <a:ea typeface="+mn-ea"/>
                  <a:cs typeface="+mn-cs"/>
                </a:rPr>
                <a:t>CHEAT SHEET</a:t>
              </a:r>
            </a:p>
          </p:txBody>
        </p:sp>
        <p:sp>
          <p:nvSpPr>
            <p:cNvPr id="6" name="Text Placeholder 60">
              <a:extLst>
                <a:ext uri="{FF2B5EF4-FFF2-40B4-BE49-F238E27FC236}">
                  <a16:creationId xmlns:a16="http://schemas.microsoft.com/office/drawing/2014/main" id="{5AD75C88-2E1B-423A-BF23-9D783B792882}"/>
                </a:ext>
              </a:extLst>
            </p:cNvPr>
            <p:cNvSpPr txBox="1">
              <a:spLocks/>
            </p:cNvSpPr>
            <p:nvPr/>
          </p:nvSpPr>
          <p:spPr bwMode="gray">
            <a:xfrm>
              <a:off x="7612095" y="1948205"/>
              <a:ext cx="3306499" cy="369332"/>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600"/>
                </a:spcBef>
                <a:spcAft>
                  <a:spcPts val="0"/>
                </a:spcAft>
                <a:buClr>
                  <a:srgbClr val="323E48"/>
                </a:buClr>
                <a:buSzTx/>
                <a:buFont typeface="Arial" pitchFamily="34" charset="0"/>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a:ea typeface="+mn-ea"/>
                  <a:cs typeface="+mn-cs"/>
                  <a:hlinkClick r:id="rId4">
                    <a:extLst>
                      <a:ext uri="{A12FA001-AC4F-418D-AE19-62706E023703}">
                        <ahyp:hlinkClr xmlns:ahyp="http://schemas.microsoft.com/office/drawing/2018/hyperlinkcolor" val="tx"/>
                      </a:ext>
                    </a:extLst>
                  </a:hlinkClick>
                </a:rPr>
                <a:t>Digital inequity</a:t>
              </a:r>
              <a:endParaRPr kumimoji="0" lang="en-US" sz="2400" b="0" i="0" u="none" strike="noStrike" kern="1200" cap="none" spc="0" normalizeH="0" baseline="0" noProof="0">
                <a:ln>
                  <a:noFill/>
                </a:ln>
                <a:solidFill>
                  <a:srgbClr val="FFFFFF"/>
                </a:solidFill>
                <a:effectLst/>
                <a:uLnTx/>
                <a:uFillTx/>
                <a:latin typeface="Times New Roman" panose="02020603050405020304"/>
                <a:ea typeface="+mn-ea"/>
                <a:cs typeface="+mn-cs"/>
              </a:endParaRPr>
            </a:p>
          </p:txBody>
        </p:sp>
        <p:sp>
          <p:nvSpPr>
            <p:cNvPr id="7" name="Parallelogram 6">
              <a:extLst>
                <a:ext uri="{FF2B5EF4-FFF2-40B4-BE49-F238E27FC236}">
                  <a16:creationId xmlns:a16="http://schemas.microsoft.com/office/drawing/2014/main" id="{055D4E41-DD75-43D1-BB3D-E7056B2A34AD}"/>
                </a:ext>
              </a:extLst>
            </p:cNvPr>
            <p:cNvSpPr>
              <a:spLocks noChangeAspect="1"/>
            </p:cNvSpPr>
            <p:nvPr/>
          </p:nvSpPr>
          <p:spPr bwMode="gray">
            <a:xfrm flipH="1">
              <a:off x="7222488" y="1739900"/>
              <a:ext cx="274878" cy="215444"/>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 name="Group 1">
            <a:extLst>
              <a:ext uri="{FF2B5EF4-FFF2-40B4-BE49-F238E27FC236}">
                <a16:creationId xmlns:a16="http://schemas.microsoft.com/office/drawing/2014/main" id="{2C7A0182-1C94-48FD-BFB5-F6B3875B43B4}"/>
              </a:ext>
            </a:extLst>
          </p:cNvPr>
          <p:cNvGrpSpPr/>
          <p:nvPr/>
        </p:nvGrpSpPr>
        <p:grpSpPr>
          <a:xfrm>
            <a:off x="7222488" y="3120970"/>
            <a:ext cx="2730739" cy="577637"/>
            <a:chOff x="7222488" y="2492684"/>
            <a:chExt cx="2730739" cy="577637"/>
          </a:xfrm>
        </p:grpSpPr>
        <p:sp>
          <p:nvSpPr>
            <p:cNvPr id="9" name="Text Placeholder 56">
              <a:extLst>
                <a:ext uri="{FF2B5EF4-FFF2-40B4-BE49-F238E27FC236}">
                  <a16:creationId xmlns:a16="http://schemas.microsoft.com/office/drawing/2014/main" id="{321B814B-A0F3-4DDB-BF8B-746BFB1ABCB6}"/>
                </a:ext>
              </a:extLst>
            </p:cNvPr>
            <p:cNvSpPr txBox="1">
              <a:spLocks/>
            </p:cNvSpPr>
            <p:nvPr/>
          </p:nvSpPr>
          <p:spPr bwMode="gray">
            <a:xfrm>
              <a:off x="7612096" y="2530393"/>
              <a:ext cx="2341131" cy="184666"/>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600"/>
                </a:spcBef>
                <a:spcAft>
                  <a:spcPts val="0"/>
                </a:spcAft>
                <a:buClr>
                  <a:srgbClr val="323E48"/>
                </a:buClr>
                <a:buSzTx/>
                <a:buFont typeface="Arial" pitchFamily="34" charset="0"/>
                <a:buNone/>
                <a:tabLst/>
                <a:defRPr/>
              </a:pPr>
              <a:r>
                <a:rPr kumimoji="0" lang="en-US" sz="1200" b="0" i="0" u="none" strike="noStrike" kern="1200" cap="all" spc="0" normalizeH="0" baseline="0" noProof="0">
                  <a:ln>
                    <a:noFill/>
                  </a:ln>
                  <a:solidFill>
                    <a:srgbClr val="999FA3"/>
                  </a:solidFill>
                  <a:effectLst/>
                  <a:uLnTx/>
                  <a:uFillTx/>
                  <a:latin typeface="Arial" panose="020B0604020202020204"/>
                  <a:ea typeface="+mn-ea"/>
                  <a:cs typeface="+mn-cs"/>
                </a:rPr>
                <a:t>Cheat sheet</a:t>
              </a:r>
            </a:p>
          </p:txBody>
        </p:sp>
        <p:sp>
          <p:nvSpPr>
            <p:cNvPr id="10" name="Text Placeholder 60">
              <a:extLst>
                <a:ext uri="{FF2B5EF4-FFF2-40B4-BE49-F238E27FC236}">
                  <a16:creationId xmlns:a16="http://schemas.microsoft.com/office/drawing/2014/main" id="{4560C2A4-9E09-43C4-B491-B33FCF5DE160}"/>
                </a:ext>
              </a:extLst>
            </p:cNvPr>
            <p:cNvSpPr txBox="1">
              <a:spLocks/>
            </p:cNvSpPr>
            <p:nvPr/>
          </p:nvSpPr>
          <p:spPr bwMode="gray">
            <a:xfrm>
              <a:off x="7612095" y="2700989"/>
              <a:ext cx="2341131" cy="369332"/>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600"/>
                </a:spcBef>
                <a:spcAft>
                  <a:spcPts val="0"/>
                </a:spcAft>
                <a:buClr>
                  <a:srgbClr val="323E48"/>
                </a:buClr>
                <a:buSzTx/>
                <a:buFont typeface="Arial" pitchFamily="34" charset="0"/>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a:ea typeface="+mn-ea"/>
                  <a:cs typeface="+mn-cs"/>
                </a:rPr>
                <a:t>Digital literacy</a:t>
              </a:r>
            </a:p>
          </p:txBody>
        </p:sp>
        <p:sp>
          <p:nvSpPr>
            <p:cNvPr id="11" name="Parallelogram 10">
              <a:extLst>
                <a:ext uri="{FF2B5EF4-FFF2-40B4-BE49-F238E27FC236}">
                  <a16:creationId xmlns:a16="http://schemas.microsoft.com/office/drawing/2014/main" id="{6AF313DB-E682-4462-84E6-80D46706D0D4}"/>
                </a:ext>
              </a:extLst>
            </p:cNvPr>
            <p:cNvSpPr>
              <a:spLocks noChangeAspect="1"/>
            </p:cNvSpPr>
            <p:nvPr/>
          </p:nvSpPr>
          <p:spPr bwMode="gray">
            <a:xfrm flipH="1">
              <a:off x="7222488" y="2492684"/>
              <a:ext cx="274878" cy="215444"/>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3" name="Text Placeholder 1">
            <a:extLst>
              <a:ext uri="{FF2B5EF4-FFF2-40B4-BE49-F238E27FC236}">
                <a16:creationId xmlns:a16="http://schemas.microsoft.com/office/drawing/2014/main" id="{DA5BFE19-D0A2-1042-B8CE-82C917B1F7ED}"/>
              </a:ext>
            </a:extLst>
          </p:cNvPr>
          <p:cNvSpPr txBox="1">
            <a:spLocks/>
          </p:cNvSpPr>
          <p:nvPr/>
        </p:nvSpPr>
        <p:spPr bwMode="gray">
          <a:xfrm>
            <a:off x="891071" y="1739900"/>
            <a:ext cx="5483225" cy="2769989"/>
          </a:xfrm>
          <a:prstGeom prst="rect">
            <a:avLst/>
          </a:prstGeom>
        </p:spPr>
        <p:txBody>
          <a:bodyPr vert="horz" wrap="square" lIns="0" tIns="0" rIns="0" bIns="0" rtlCol="0" anchor="t" anchorCtr="0">
            <a:spAutoFit/>
          </a:bodyPr>
          <a:lstStyle>
            <a:lvl1pPr marL="0" indent="0" algn="l" defTabSz="914400" rtl="0" eaLnBrk="1" fontAlgn="ctr" latinLnBrk="0" hangingPunct="1">
              <a:lnSpc>
                <a:spcPct val="100000"/>
              </a:lnSpc>
              <a:spcBef>
                <a:spcPts val="0"/>
              </a:spcBef>
              <a:buClr>
                <a:schemeClr val="accent6"/>
              </a:buClr>
              <a:buFont typeface="Arial" panose="020B0604020202020204" pitchFamily="34" charset="0"/>
              <a:buNone/>
              <a:defRPr sz="700" kern="1200" baseline="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ctr" latinLnBrk="0" hangingPunct="1">
              <a:lnSpc>
                <a:spcPct val="100000"/>
              </a:lnSpc>
              <a:spcBef>
                <a:spcPts val="0"/>
              </a:spcBef>
              <a:spcAft>
                <a:spcPts val="0"/>
              </a:spcAft>
              <a:buClr>
                <a:srgbClr val="CE0E2D"/>
              </a:buClr>
              <a:buSzTx/>
              <a:buFont typeface="Arial" panose="020B0604020202020204" pitchFamily="34" charset="0"/>
              <a:buNone/>
              <a:tabLst/>
              <a:defRPr/>
            </a:pPr>
            <a:r>
              <a:rPr kumimoji="0" lang="en-US" sz="3600" b="0" i="0" u="none" strike="noStrike" kern="1200" cap="none" spc="0" normalizeH="0" baseline="0" noProof="0">
                <a:ln>
                  <a:noFill/>
                </a:ln>
                <a:solidFill>
                  <a:srgbClr val="222A30"/>
                </a:solidFill>
                <a:effectLst/>
                <a:uLnTx/>
                <a:uFillTx/>
                <a:latin typeface="Times New Roman" panose="02020603050405020304"/>
                <a:ea typeface="+mn-ea"/>
                <a:cs typeface="+mn-cs"/>
              </a:rPr>
              <a:t>More resources on addressing digital inequity across your organization.</a:t>
            </a:r>
          </a:p>
          <a:p>
            <a:pPr marL="0" marR="0" lvl="0" indent="0" algn="l" defTabSz="914400" rtl="0" eaLnBrk="1" fontAlgn="ctr" latinLnBrk="0" hangingPunct="1">
              <a:lnSpc>
                <a:spcPct val="100000"/>
              </a:lnSpc>
              <a:spcBef>
                <a:spcPts val="0"/>
              </a:spcBef>
              <a:spcAft>
                <a:spcPts val="0"/>
              </a:spcAft>
              <a:buClr>
                <a:srgbClr val="CE0E2D"/>
              </a:buClr>
              <a:buSzTx/>
              <a:buFont typeface="Arial" panose="020B0604020202020204" pitchFamily="34" charset="0"/>
              <a:buNone/>
              <a:tabLst/>
              <a:defRPr/>
            </a:pPr>
            <a:endParaRPr kumimoji="0" lang="en-US" sz="3200" b="0" i="0" u="none" strike="noStrike" kern="1200" cap="none" spc="0" normalizeH="0" baseline="0" noProof="0">
              <a:ln>
                <a:noFill/>
              </a:ln>
              <a:solidFill>
                <a:srgbClr val="323E48"/>
              </a:solidFill>
              <a:effectLst/>
              <a:uLnTx/>
              <a:uFillTx/>
              <a:latin typeface="Times New Roman" panose="02020603050405020304"/>
              <a:ea typeface="+mn-ea"/>
              <a:cs typeface="+mn-cs"/>
            </a:endParaRPr>
          </a:p>
          <a:p>
            <a:pPr marL="0" marR="0" lvl="0" indent="0" algn="l" defTabSz="914400" rtl="0" eaLnBrk="1" fontAlgn="ctr" latinLnBrk="0" hangingPunct="1">
              <a:lnSpc>
                <a:spcPct val="100000"/>
              </a:lnSpc>
              <a:spcBef>
                <a:spcPts val="0"/>
              </a:spcBef>
              <a:spcAft>
                <a:spcPts val="0"/>
              </a:spcAft>
              <a:buClr>
                <a:srgbClr val="CE0E2D"/>
              </a:buClr>
              <a:buSzTx/>
              <a:buFont typeface="Arial" panose="020B0604020202020204" pitchFamily="34" charset="0"/>
              <a:buNone/>
              <a:tabLst/>
              <a:defRPr/>
            </a:pPr>
            <a:r>
              <a:rPr kumimoji="0" lang="en-US" sz="2000" b="0" i="0" u="none" strike="noStrike" kern="1200" cap="none" spc="0" normalizeH="0" baseline="0" noProof="0">
                <a:ln>
                  <a:noFill/>
                </a:ln>
                <a:solidFill>
                  <a:srgbClr val="445460"/>
                </a:solidFill>
                <a:effectLst/>
                <a:uLnTx/>
                <a:uFillTx/>
                <a:latin typeface="Arial" panose="020B0604020202020204"/>
                <a:ea typeface="+mn-ea"/>
                <a:cs typeface="+mn-cs"/>
              </a:rPr>
              <a:t>All resources will be shared with all of today’s attendees and available on </a:t>
            </a:r>
            <a:r>
              <a:rPr kumimoji="0" lang="en-US" sz="2000" b="1" i="0" u="none" strike="noStrike" kern="1200" cap="none" spc="0" normalizeH="0" baseline="0" noProof="0">
                <a:ln>
                  <a:noFill/>
                </a:ln>
                <a:solidFill>
                  <a:srgbClr val="445460"/>
                </a:solidFill>
                <a:effectLst/>
                <a:uLnTx/>
                <a:uFillTx/>
                <a:latin typeface="Arial" panose="020B0604020202020204"/>
                <a:ea typeface="+mn-ea"/>
                <a:cs typeface="+mn-cs"/>
              </a:rPr>
              <a:t>advisory.com</a:t>
            </a:r>
          </a:p>
        </p:txBody>
      </p:sp>
      <p:grpSp>
        <p:nvGrpSpPr>
          <p:cNvPr id="16" name="Group 15">
            <a:extLst>
              <a:ext uri="{FF2B5EF4-FFF2-40B4-BE49-F238E27FC236}">
                <a16:creationId xmlns:a16="http://schemas.microsoft.com/office/drawing/2014/main" id="{6AAC55A4-20C0-4D8F-8128-0426CAE3065C}"/>
              </a:ext>
            </a:extLst>
          </p:cNvPr>
          <p:cNvGrpSpPr/>
          <p:nvPr/>
        </p:nvGrpSpPr>
        <p:grpSpPr>
          <a:xfrm>
            <a:off x="7222487" y="4068500"/>
            <a:ext cx="3428898" cy="577637"/>
            <a:chOff x="7222488" y="2492684"/>
            <a:chExt cx="3428898" cy="577637"/>
          </a:xfrm>
        </p:grpSpPr>
        <p:sp>
          <p:nvSpPr>
            <p:cNvPr id="17" name="Text Placeholder 56">
              <a:extLst>
                <a:ext uri="{FF2B5EF4-FFF2-40B4-BE49-F238E27FC236}">
                  <a16:creationId xmlns:a16="http://schemas.microsoft.com/office/drawing/2014/main" id="{765AF0CB-9AAD-4446-8456-F12CA9DE3BAC}"/>
                </a:ext>
              </a:extLst>
            </p:cNvPr>
            <p:cNvSpPr txBox="1">
              <a:spLocks/>
            </p:cNvSpPr>
            <p:nvPr/>
          </p:nvSpPr>
          <p:spPr bwMode="gray">
            <a:xfrm>
              <a:off x="7612096" y="2530393"/>
              <a:ext cx="2341131" cy="184666"/>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600"/>
                </a:spcBef>
                <a:spcAft>
                  <a:spcPts val="0"/>
                </a:spcAft>
                <a:buClr>
                  <a:srgbClr val="323E48"/>
                </a:buClr>
                <a:buSzTx/>
                <a:buFont typeface="Arial" pitchFamily="34" charset="0"/>
                <a:buNone/>
                <a:tabLst/>
                <a:defRPr/>
              </a:pPr>
              <a:r>
                <a:rPr kumimoji="0" lang="en-US" sz="1200" b="0" i="0" u="none" strike="noStrike" kern="1200" cap="all" spc="0" normalizeH="0" baseline="0" noProof="0">
                  <a:ln>
                    <a:noFill/>
                  </a:ln>
                  <a:solidFill>
                    <a:srgbClr val="999FA3"/>
                  </a:solidFill>
                  <a:effectLst/>
                  <a:uLnTx/>
                  <a:uFillTx/>
                  <a:latin typeface="Arial" panose="020B0604020202020204"/>
                  <a:ea typeface="+mn-ea"/>
                  <a:cs typeface="+mn-cs"/>
                </a:rPr>
                <a:t>Our take</a:t>
              </a:r>
            </a:p>
          </p:txBody>
        </p:sp>
        <p:sp>
          <p:nvSpPr>
            <p:cNvPr id="18" name="Text Placeholder 60">
              <a:extLst>
                <a:ext uri="{FF2B5EF4-FFF2-40B4-BE49-F238E27FC236}">
                  <a16:creationId xmlns:a16="http://schemas.microsoft.com/office/drawing/2014/main" id="{0604F3AE-946C-4089-84A2-5B64CFF91C22}"/>
                </a:ext>
              </a:extLst>
            </p:cNvPr>
            <p:cNvSpPr txBox="1">
              <a:spLocks/>
            </p:cNvSpPr>
            <p:nvPr/>
          </p:nvSpPr>
          <p:spPr bwMode="gray">
            <a:xfrm>
              <a:off x="7612095" y="2700989"/>
              <a:ext cx="3039291" cy="369332"/>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600"/>
                </a:spcBef>
                <a:spcAft>
                  <a:spcPts val="0"/>
                </a:spcAft>
                <a:buClr>
                  <a:srgbClr val="323E48"/>
                </a:buClr>
                <a:buSzTx/>
                <a:buFont typeface="Arial" pitchFamily="34" charset="0"/>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a:ea typeface="+mn-ea"/>
                  <a:cs typeface="+mn-cs"/>
                </a:rPr>
                <a:t>Digital inequity </a:t>
              </a:r>
            </a:p>
          </p:txBody>
        </p:sp>
        <p:sp>
          <p:nvSpPr>
            <p:cNvPr id="19" name="Parallelogram 18">
              <a:extLst>
                <a:ext uri="{FF2B5EF4-FFF2-40B4-BE49-F238E27FC236}">
                  <a16:creationId xmlns:a16="http://schemas.microsoft.com/office/drawing/2014/main" id="{FABCA408-1BD2-4025-A49C-F26557A969DF}"/>
                </a:ext>
              </a:extLst>
            </p:cNvPr>
            <p:cNvSpPr>
              <a:spLocks noChangeAspect="1"/>
            </p:cNvSpPr>
            <p:nvPr/>
          </p:nvSpPr>
          <p:spPr bwMode="gray">
            <a:xfrm flipH="1">
              <a:off x="7222488" y="2492684"/>
              <a:ext cx="274878" cy="215444"/>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2" name="Text Placeholder 60">
            <a:extLst>
              <a:ext uri="{FF2B5EF4-FFF2-40B4-BE49-F238E27FC236}">
                <a16:creationId xmlns:a16="http://schemas.microsoft.com/office/drawing/2014/main" id="{ECBF77C1-F33D-41DD-8B3A-73CD621F1D94}"/>
              </a:ext>
            </a:extLst>
          </p:cNvPr>
          <p:cNvSpPr txBox="1">
            <a:spLocks/>
          </p:cNvSpPr>
          <p:nvPr/>
        </p:nvSpPr>
        <p:spPr bwMode="gray">
          <a:xfrm>
            <a:off x="7062746" y="2525392"/>
            <a:ext cx="2341131" cy="369332"/>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600"/>
              </a:spcBef>
              <a:spcAft>
                <a:spcPts val="0"/>
              </a:spcAft>
              <a:buClr>
                <a:srgbClr val="323E48"/>
              </a:buClr>
              <a:buSzTx/>
              <a:buFont typeface="Arial" pitchFamily="34" charset="0"/>
              <a:buNone/>
              <a:tabLst/>
              <a:defRPr/>
            </a:pPr>
            <a:r>
              <a:rPr kumimoji="0" lang="en-US" sz="2400" b="0" i="1" u="none" strike="noStrike" kern="1200" cap="none" spc="0" normalizeH="0" baseline="0" noProof="0">
                <a:ln>
                  <a:noFill/>
                </a:ln>
                <a:solidFill>
                  <a:srgbClr val="FFFFFF"/>
                </a:solidFill>
                <a:effectLst/>
                <a:uLnTx/>
                <a:uFillTx/>
                <a:latin typeface="Times New Roman" panose="02020603050405020304"/>
                <a:ea typeface="+mn-ea"/>
                <a:cs typeface="+mn-cs"/>
              </a:rPr>
              <a:t>Coming soon</a:t>
            </a:r>
          </a:p>
        </p:txBody>
      </p:sp>
    </p:spTree>
    <p:extLst>
      <p:ext uri="{BB962C8B-B14F-4D97-AF65-F5344CB8AC3E}">
        <p14:creationId xmlns:p14="http://schemas.microsoft.com/office/powerpoint/2010/main" val="233925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55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B2C1A-CA26-4CFD-B86A-CDC265B5B7FB}"/>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173F6354-8CFE-4977-A714-F4EF46D007BC}"/>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B870AC42-85C3-4ABC-BA9A-27CD9E9B4555}"/>
              </a:ext>
            </a:extLst>
          </p:cNvPr>
          <p:cNvSpPr>
            <a:spLocks noGrp="1"/>
          </p:cNvSpPr>
          <p:nvPr>
            <p:ph type="title"/>
          </p:nvPr>
        </p:nvSpPr>
        <p:spPr/>
        <p:txBody>
          <a:bodyPr/>
          <a:lstStyle/>
          <a:p>
            <a:r>
              <a:rPr lang="en-US"/>
              <a:t>Why we aren’t talking about the “digital divide”</a:t>
            </a:r>
          </a:p>
        </p:txBody>
      </p:sp>
      <p:sp>
        <p:nvSpPr>
          <p:cNvPr id="5" name="TextBox 4">
            <a:extLst>
              <a:ext uri="{FF2B5EF4-FFF2-40B4-BE49-F238E27FC236}">
                <a16:creationId xmlns:a16="http://schemas.microsoft.com/office/drawing/2014/main" id="{8953C749-706C-43ED-B276-9526CFF9F7F8}"/>
              </a:ext>
            </a:extLst>
          </p:cNvPr>
          <p:cNvSpPr txBox="1"/>
          <p:nvPr/>
        </p:nvSpPr>
        <p:spPr bwMode="gray">
          <a:xfrm>
            <a:off x="2994752" y="1752571"/>
            <a:ext cx="6202496" cy="24622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Problematic assumptions built into the term “digital divide”</a:t>
            </a:r>
          </a:p>
        </p:txBody>
      </p:sp>
      <p:grpSp>
        <p:nvGrpSpPr>
          <p:cNvPr id="15" name="Group 14">
            <a:extLst>
              <a:ext uri="{FF2B5EF4-FFF2-40B4-BE49-F238E27FC236}">
                <a16:creationId xmlns:a16="http://schemas.microsoft.com/office/drawing/2014/main" id="{42BCB8D6-0760-47B0-A46A-824F60014D4A}"/>
              </a:ext>
            </a:extLst>
          </p:cNvPr>
          <p:cNvGrpSpPr/>
          <p:nvPr/>
        </p:nvGrpSpPr>
        <p:grpSpPr>
          <a:xfrm>
            <a:off x="3910986" y="2397453"/>
            <a:ext cx="5286261" cy="3229242"/>
            <a:chOff x="3382176" y="2405451"/>
            <a:chExt cx="5286261" cy="3229242"/>
          </a:xfrm>
        </p:grpSpPr>
        <p:sp>
          <p:nvSpPr>
            <p:cNvPr id="11" name="TextBox 10">
              <a:extLst>
                <a:ext uri="{FF2B5EF4-FFF2-40B4-BE49-F238E27FC236}">
                  <a16:creationId xmlns:a16="http://schemas.microsoft.com/office/drawing/2014/main" id="{E0B3FD54-98BB-4DAB-ABC8-525CB76250EA}"/>
                </a:ext>
              </a:extLst>
            </p:cNvPr>
            <p:cNvSpPr txBox="1"/>
            <p:nvPr/>
          </p:nvSpPr>
          <p:spPr bwMode="gray">
            <a:xfrm>
              <a:off x="3382176" y="2405451"/>
              <a:ext cx="4671152" cy="369332"/>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2400" b="0" i="0" u="none" strike="noStrike" kern="1200" cap="none" spc="0" normalizeH="0" baseline="0" noProof="0">
                  <a:ln>
                    <a:noFill/>
                  </a:ln>
                  <a:solidFill>
                    <a:srgbClr val="323E48"/>
                  </a:solidFill>
                  <a:effectLst/>
                  <a:uLnTx/>
                  <a:uFillTx/>
                  <a:latin typeface="Times New Roman" panose="02020603050405020304"/>
                  <a:ea typeface="+mn-ea"/>
                  <a:cs typeface="+mn-cs"/>
                </a:rPr>
                <a:t>It is binary</a:t>
              </a:r>
            </a:p>
          </p:txBody>
        </p:sp>
        <p:sp>
          <p:nvSpPr>
            <p:cNvPr id="12" name="TextBox 11">
              <a:extLst>
                <a:ext uri="{FF2B5EF4-FFF2-40B4-BE49-F238E27FC236}">
                  <a16:creationId xmlns:a16="http://schemas.microsoft.com/office/drawing/2014/main" id="{75F562E0-524B-4291-97F4-D49F3D8E11C8}"/>
                </a:ext>
              </a:extLst>
            </p:cNvPr>
            <p:cNvSpPr txBox="1"/>
            <p:nvPr/>
          </p:nvSpPr>
          <p:spPr bwMode="gray">
            <a:xfrm>
              <a:off x="3382177" y="3368594"/>
              <a:ext cx="4671152" cy="369332"/>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2400" b="0" i="0" u="none" strike="noStrike" kern="1200" cap="none" spc="0" normalizeH="0" baseline="0" noProof="0">
                  <a:ln>
                    <a:noFill/>
                  </a:ln>
                  <a:solidFill>
                    <a:srgbClr val="323E48"/>
                  </a:solidFill>
                  <a:effectLst/>
                  <a:uLnTx/>
                  <a:uFillTx/>
                  <a:latin typeface="Times New Roman" panose="02020603050405020304"/>
                  <a:ea typeface="+mn-ea"/>
                  <a:cs typeface="+mn-cs"/>
                </a:rPr>
                <a:t>It is an infrastructure problem </a:t>
              </a:r>
            </a:p>
          </p:txBody>
        </p:sp>
        <p:sp>
          <p:nvSpPr>
            <p:cNvPr id="13" name="TextBox 12">
              <a:extLst>
                <a:ext uri="{FF2B5EF4-FFF2-40B4-BE49-F238E27FC236}">
                  <a16:creationId xmlns:a16="http://schemas.microsoft.com/office/drawing/2014/main" id="{7882FB6F-7D6C-4752-83D1-8545CECDEE19}"/>
                </a:ext>
              </a:extLst>
            </p:cNvPr>
            <p:cNvSpPr txBox="1"/>
            <p:nvPr/>
          </p:nvSpPr>
          <p:spPr bwMode="gray">
            <a:xfrm>
              <a:off x="3382176" y="4309806"/>
              <a:ext cx="4263527" cy="369332"/>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2400" b="0" i="0" u="none" strike="noStrike" kern="1200" cap="none" spc="0" normalizeH="0" baseline="0" noProof="0">
                  <a:ln>
                    <a:noFill/>
                  </a:ln>
                  <a:solidFill>
                    <a:srgbClr val="323E48"/>
                  </a:solidFill>
                  <a:effectLst/>
                  <a:uLnTx/>
                  <a:uFillTx/>
                  <a:latin typeface="Times New Roman" panose="02020603050405020304"/>
                  <a:ea typeface="+mn-ea"/>
                  <a:cs typeface="+mn-cs"/>
                </a:rPr>
                <a:t>It has a single, finite solution</a:t>
              </a:r>
            </a:p>
          </p:txBody>
        </p:sp>
        <p:sp>
          <p:nvSpPr>
            <p:cNvPr id="14" name="TextBox 13">
              <a:extLst>
                <a:ext uri="{FF2B5EF4-FFF2-40B4-BE49-F238E27FC236}">
                  <a16:creationId xmlns:a16="http://schemas.microsoft.com/office/drawing/2014/main" id="{ECD3AFA2-BBA1-4A4C-AEAC-4BAE77B3060E}"/>
                </a:ext>
              </a:extLst>
            </p:cNvPr>
            <p:cNvSpPr txBox="1"/>
            <p:nvPr/>
          </p:nvSpPr>
          <p:spPr bwMode="gray">
            <a:xfrm>
              <a:off x="3382176" y="5265361"/>
              <a:ext cx="5286261" cy="369332"/>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2400" b="0" i="0" u="none" strike="noStrike" kern="1200" cap="none" spc="0" normalizeH="0" baseline="0" noProof="0">
                  <a:ln>
                    <a:noFill/>
                  </a:ln>
                  <a:solidFill>
                    <a:srgbClr val="323E48"/>
                  </a:solidFill>
                  <a:effectLst/>
                  <a:uLnTx/>
                  <a:uFillTx/>
                  <a:latin typeface="Times New Roman" panose="02020603050405020304"/>
                  <a:ea typeface="+mn-ea"/>
                  <a:cs typeface="+mn-cs"/>
                </a:rPr>
                <a:t>It is someone else’s problem</a:t>
              </a:r>
            </a:p>
          </p:txBody>
        </p:sp>
      </p:grpSp>
      <p:sp>
        <p:nvSpPr>
          <p:cNvPr id="18" name="Flowchart: Connector 17">
            <a:extLst>
              <a:ext uri="{FF2B5EF4-FFF2-40B4-BE49-F238E27FC236}">
                <a16:creationId xmlns:a16="http://schemas.microsoft.com/office/drawing/2014/main" id="{335A6137-D591-46CC-A02C-8769719635E9}"/>
              </a:ext>
            </a:extLst>
          </p:cNvPr>
          <p:cNvSpPr/>
          <p:nvPr/>
        </p:nvSpPr>
        <p:spPr bwMode="gray">
          <a:xfrm>
            <a:off x="2994752" y="2227468"/>
            <a:ext cx="717932" cy="709303"/>
          </a:xfrm>
          <a:prstGeom prst="flowChartConnector">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Flowchart: Connector 18">
            <a:extLst>
              <a:ext uri="{FF2B5EF4-FFF2-40B4-BE49-F238E27FC236}">
                <a16:creationId xmlns:a16="http://schemas.microsoft.com/office/drawing/2014/main" id="{C8BAC5BC-5BDF-4D0E-A8D4-62517EFCD297}"/>
              </a:ext>
            </a:extLst>
          </p:cNvPr>
          <p:cNvSpPr/>
          <p:nvPr/>
        </p:nvSpPr>
        <p:spPr bwMode="gray">
          <a:xfrm>
            <a:off x="2994752" y="3186354"/>
            <a:ext cx="717932" cy="709303"/>
          </a:xfrm>
          <a:prstGeom prst="flowChartConnector">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Flowchart: Connector 19">
            <a:extLst>
              <a:ext uri="{FF2B5EF4-FFF2-40B4-BE49-F238E27FC236}">
                <a16:creationId xmlns:a16="http://schemas.microsoft.com/office/drawing/2014/main" id="{36D5CC38-8644-485C-A58E-516A7A8093F4}"/>
              </a:ext>
            </a:extLst>
          </p:cNvPr>
          <p:cNvSpPr/>
          <p:nvPr/>
        </p:nvSpPr>
        <p:spPr bwMode="gray">
          <a:xfrm>
            <a:off x="2994752" y="4131823"/>
            <a:ext cx="717932" cy="709303"/>
          </a:xfrm>
          <a:prstGeom prst="flowChartConnector">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Flowchart: Connector 20">
            <a:extLst>
              <a:ext uri="{FF2B5EF4-FFF2-40B4-BE49-F238E27FC236}">
                <a16:creationId xmlns:a16="http://schemas.microsoft.com/office/drawing/2014/main" id="{DBBE65F5-CA9A-4CF7-BDBF-36A7512F5905}"/>
              </a:ext>
            </a:extLst>
          </p:cNvPr>
          <p:cNvSpPr/>
          <p:nvPr/>
        </p:nvSpPr>
        <p:spPr bwMode="gray">
          <a:xfrm>
            <a:off x="2994752" y="5087378"/>
            <a:ext cx="717932" cy="709303"/>
          </a:xfrm>
          <a:prstGeom prst="flowChartConnector">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3" name="Picture 22">
            <a:extLst>
              <a:ext uri="{FF2B5EF4-FFF2-40B4-BE49-F238E27FC236}">
                <a16:creationId xmlns:a16="http://schemas.microsoft.com/office/drawing/2014/main" id="{F2923617-E210-4C62-8643-AA64CD5199CA}"/>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gray">
          <a:xfrm>
            <a:off x="3129511" y="3326754"/>
            <a:ext cx="448413" cy="448413"/>
          </a:xfrm>
          <a:prstGeom prst="rect">
            <a:avLst/>
          </a:prstGeom>
        </p:spPr>
      </p:pic>
      <p:pic>
        <p:nvPicPr>
          <p:cNvPr id="25" name="Picture 24">
            <a:extLst>
              <a:ext uri="{FF2B5EF4-FFF2-40B4-BE49-F238E27FC236}">
                <a16:creationId xmlns:a16="http://schemas.microsoft.com/office/drawing/2014/main" id="{ADBE4757-6E5F-477E-96E7-EF503E23C6E1}"/>
              </a:ext>
            </a:extLst>
          </p:cNvPr>
          <p:cNvPicPr>
            <a:picLocks/>
          </p:cNvPicPr>
          <p:nvPr/>
        </p:nvPicPr>
        <p:blipFill>
          <a:blip r:embed="rId4">
            <a:extLst>
              <a:ext uri="{28A0092B-C50C-407E-A947-70E740481C1C}">
                <a14:useLocalDpi xmlns:a14="http://schemas.microsoft.com/office/drawing/2010/main" val="0"/>
              </a:ext>
            </a:extLst>
          </a:blip>
          <a:stretch>
            <a:fillRect/>
          </a:stretch>
        </p:blipFill>
        <p:spPr bwMode="gray">
          <a:xfrm>
            <a:off x="3183255" y="4302657"/>
            <a:ext cx="340923" cy="368857"/>
          </a:xfrm>
          <a:prstGeom prst="rect">
            <a:avLst/>
          </a:prstGeom>
        </p:spPr>
      </p:pic>
      <p:pic>
        <p:nvPicPr>
          <p:cNvPr id="26" name="Picture 25">
            <a:extLst>
              <a:ext uri="{FF2B5EF4-FFF2-40B4-BE49-F238E27FC236}">
                <a16:creationId xmlns:a16="http://schemas.microsoft.com/office/drawing/2014/main" id="{DB73C59B-D65A-4406-B26C-BC6BBF1FFB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168938" y="5188409"/>
            <a:ext cx="369556" cy="494940"/>
          </a:xfrm>
          <a:prstGeom prst="rect">
            <a:avLst/>
          </a:prstGeom>
        </p:spPr>
      </p:pic>
      <p:pic>
        <p:nvPicPr>
          <p:cNvPr id="24" name="Picture 23">
            <a:extLst>
              <a:ext uri="{FF2B5EF4-FFF2-40B4-BE49-F238E27FC236}">
                <a16:creationId xmlns:a16="http://schemas.microsoft.com/office/drawing/2014/main" id="{81CE3CD9-8B99-4C1C-8CCA-669A301ACDD5}"/>
              </a:ext>
            </a:extLst>
          </p:cNvPr>
          <p:cNvPicPr>
            <a:picLocks/>
          </p:cNvPicPr>
          <p:nvPr/>
        </p:nvPicPr>
        <p:blipFill>
          <a:blip r:embed="rId6">
            <a:extLst>
              <a:ext uri="{28A0092B-C50C-407E-A947-70E740481C1C}">
                <a14:useLocalDpi xmlns:a14="http://schemas.microsoft.com/office/drawing/2010/main" val="0"/>
              </a:ext>
            </a:extLst>
          </a:blip>
          <a:stretch>
            <a:fillRect/>
          </a:stretch>
        </p:blipFill>
        <p:spPr bwMode="gray">
          <a:xfrm>
            <a:off x="3129511" y="2397453"/>
            <a:ext cx="529429" cy="438191"/>
          </a:xfrm>
          <a:prstGeom prst="rect">
            <a:avLst/>
          </a:prstGeom>
        </p:spPr>
      </p:pic>
    </p:spTree>
    <p:extLst>
      <p:ext uri="{BB962C8B-B14F-4D97-AF65-F5344CB8AC3E}">
        <p14:creationId xmlns:p14="http://schemas.microsoft.com/office/powerpoint/2010/main" val="54017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0283FD-ED5E-43C2-8572-55FBA3E68B27}"/>
              </a:ext>
            </a:extLst>
          </p:cNvPr>
          <p:cNvSpPr>
            <a:spLocks noGrp="1"/>
          </p:cNvSpPr>
          <p:nvPr>
            <p:ph type="body" sz="quarter" idx="28"/>
          </p:nvPr>
        </p:nvSpPr>
        <p:spPr>
          <a:xfrm>
            <a:off x="612773" y="6060046"/>
            <a:ext cx="3657600" cy="107722"/>
          </a:xfrm>
        </p:spPr>
        <p:txBody>
          <a:bodyPr/>
          <a:lstStyle/>
          <a:p>
            <a:endParaRPr lang="en-US"/>
          </a:p>
        </p:txBody>
      </p:sp>
      <p:sp>
        <p:nvSpPr>
          <p:cNvPr id="3" name="Text Placeholder 2">
            <a:extLst>
              <a:ext uri="{FF2B5EF4-FFF2-40B4-BE49-F238E27FC236}">
                <a16:creationId xmlns:a16="http://schemas.microsoft.com/office/drawing/2014/main" id="{17CC4F99-A7A7-4F0E-BD70-391E0475089A}"/>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BC2CD862-394C-4C13-ADAF-CF9B152DB703}"/>
              </a:ext>
            </a:extLst>
          </p:cNvPr>
          <p:cNvSpPr>
            <a:spLocks noGrp="1"/>
          </p:cNvSpPr>
          <p:nvPr>
            <p:ph type="title"/>
          </p:nvPr>
        </p:nvSpPr>
        <p:spPr/>
        <p:txBody>
          <a:bodyPr/>
          <a:lstStyle/>
          <a:p>
            <a:r>
              <a:rPr lang="en-US"/>
              <a:t>Structural forces have led to current digital inequities </a:t>
            </a:r>
          </a:p>
        </p:txBody>
      </p:sp>
      <p:sp>
        <p:nvSpPr>
          <p:cNvPr id="39" name="Freeform 10">
            <a:extLst>
              <a:ext uri="{FF2B5EF4-FFF2-40B4-BE49-F238E27FC236}">
                <a16:creationId xmlns:a16="http://schemas.microsoft.com/office/drawing/2014/main" id="{1D57405B-A733-4FD6-A332-2EB0120297D4}"/>
              </a:ext>
            </a:extLst>
          </p:cNvPr>
          <p:cNvSpPr>
            <a:spLocks/>
          </p:cNvSpPr>
          <p:nvPr/>
        </p:nvSpPr>
        <p:spPr bwMode="gray">
          <a:xfrm>
            <a:off x="4566004" y="2292709"/>
            <a:ext cx="838439" cy="192314"/>
          </a:xfrm>
          <a:custGeom>
            <a:avLst/>
            <a:gdLst>
              <a:gd name="T0" fmla="*/ 780 w 780"/>
              <a:gd name="T1" fmla="*/ 463 h 463"/>
              <a:gd name="T2" fmla="*/ 0 w 780"/>
              <a:gd name="T3" fmla="*/ 0 h 463"/>
              <a:gd name="T4" fmla="*/ 780 w 780"/>
              <a:gd name="T5" fmla="*/ 0 h 463"/>
              <a:gd name="T6" fmla="*/ 780 w 780"/>
              <a:gd name="T7" fmla="*/ 463 h 463"/>
            </a:gdLst>
            <a:ahLst/>
            <a:cxnLst>
              <a:cxn ang="0">
                <a:pos x="T0" y="T1"/>
              </a:cxn>
              <a:cxn ang="0">
                <a:pos x="T2" y="T3"/>
              </a:cxn>
              <a:cxn ang="0">
                <a:pos x="T4" y="T5"/>
              </a:cxn>
              <a:cxn ang="0">
                <a:pos x="T6" y="T7"/>
              </a:cxn>
            </a:cxnLst>
            <a:rect l="0" t="0" r="r" b="b"/>
            <a:pathLst>
              <a:path w="780" h="463">
                <a:moveTo>
                  <a:pt x="780" y="463"/>
                </a:moveTo>
                <a:lnTo>
                  <a:pt x="0" y="0"/>
                </a:lnTo>
                <a:lnTo>
                  <a:pt x="780" y="0"/>
                </a:lnTo>
                <a:lnTo>
                  <a:pt x="780" y="463"/>
                </a:lnTo>
                <a:close/>
              </a:path>
            </a:pathLst>
          </a:custGeom>
          <a:solidFill>
            <a:schemeClr val="accent4"/>
          </a:solidFill>
          <a:ln w="9525" cap="flat" cmpd="sng" algn="ctr">
            <a:noFill/>
            <a:prstDash val="solid"/>
            <a:round/>
            <a:headEnd type="none" w="med" len="med"/>
            <a:tailEnd type="none" w="med" len="med"/>
          </a:ln>
          <a:effectLst/>
        </p:spPr>
        <p:txBody>
          <a:bodyPr lIns="117320" tIns="58659" rIns="117320" bIns="58659" anchor="ctr"/>
          <a:lstStyle/>
          <a:p>
            <a:pPr algn="ctr" defTabSz="1163435">
              <a:lnSpc>
                <a:spcPct val="90000"/>
              </a:lnSpc>
              <a:defRPr/>
            </a:pPr>
            <a:endParaRPr lang="en-US" sz="3429">
              <a:latin typeface="Franklin Gothic Book"/>
            </a:endParaRPr>
          </a:p>
        </p:txBody>
      </p:sp>
      <p:sp>
        <p:nvSpPr>
          <p:cNvPr id="40" name="Freeform 10">
            <a:extLst>
              <a:ext uri="{FF2B5EF4-FFF2-40B4-BE49-F238E27FC236}">
                <a16:creationId xmlns:a16="http://schemas.microsoft.com/office/drawing/2014/main" id="{0A39C42F-4467-4041-B874-785C631BA451}"/>
              </a:ext>
            </a:extLst>
          </p:cNvPr>
          <p:cNvSpPr>
            <a:spLocks/>
          </p:cNvSpPr>
          <p:nvPr/>
        </p:nvSpPr>
        <p:spPr bwMode="gray">
          <a:xfrm>
            <a:off x="4566004" y="4593926"/>
            <a:ext cx="838439" cy="192314"/>
          </a:xfrm>
          <a:custGeom>
            <a:avLst/>
            <a:gdLst>
              <a:gd name="T0" fmla="*/ 780 w 780"/>
              <a:gd name="T1" fmla="*/ 463 h 463"/>
              <a:gd name="T2" fmla="*/ 0 w 780"/>
              <a:gd name="T3" fmla="*/ 0 h 463"/>
              <a:gd name="T4" fmla="*/ 780 w 780"/>
              <a:gd name="T5" fmla="*/ 0 h 463"/>
              <a:gd name="T6" fmla="*/ 780 w 780"/>
              <a:gd name="T7" fmla="*/ 463 h 463"/>
            </a:gdLst>
            <a:ahLst/>
            <a:cxnLst>
              <a:cxn ang="0">
                <a:pos x="T0" y="T1"/>
              </a:cxn>
              <a:cxn ang="0">
                <a:pos x="T2" y="T3"/>
              </a:cxn>
              <a:cxn ang="0">
                <a:pos x="T4" y="T5"/>
              </a:cxn>
              <a:cxn ang="0">
                <a:pos x="T6" y="T7"/>
              </a:cxn>
            </a:cxnLst>
            <a:rect l="0" t="0" r="r" b="b"/>
            <a:pathLst>
              <a:path w="780" h="463">
                <a:moveTo>
                  <a:pt x="780" y="463"/>
                </a:moveTo>
                <a:lnTo>
                  <a:pt x="0" y="0"/>
                </a:lnTo>
                <a:lnTo>
                  <a:pt x="780" y="0"/>
                </a:lnTo>
                <a:lnTo>
                  <a:pt x="780" y="463"/>
                </a:lnTo>
                <a:close/>
              </a:path>
            </a:pathLst>
          </a:custGeom>
          <a:solidFill>
            <a:schemeClr val="accent4"/>
          </a:solidFill>
          <a:ln w="9525" cap="flat" cmpd="sng" algn="ctr">
            <a:noFill/>
            <a:prstDash val="solid"/>
            <a:round/>
            <a:headEnd type="none" w="med" len="med"/>
            <a:tailEnd type="none" w="med" len="med"/>
          </a:ln>
          <a:effectLst/>
        </p:spPr>
        <p:txBody>
          <a:bodyPr lIns="117320" tIns="58659" rIns="117320" bIns="58659" anchor="ctr"/>
          <a:lstStyle/>
          <a:p>
            <a:pPr algn="ctr" defTabSz="1163435">
              <a:lnSpc>
                <a:spcPct val="90000"/>
              </a:lnSpc>
              <a:defRPr/>
            </a:pPr>
            <a:endParaRPr lang="en-US" sz="3429">
              <a:latin typeface="Franklin Gothic Book"/>
            </a:endParaRPr>
          </a:p>
        </p:txBody>
      </p:sp>
      <p:sp>
        <p:nvSpPr>
          <p:cNvPr id="41" name="Freeform 10">
            <a:extLst>
              <a:ext uri="{FF2B5EF4-FFF2-40B4-BE49-F238E27FC236}">
                <a16:creationId xmlns:a16="http://schemas.microsoft.com/office/drawing/2014/main" id="{318457EF-3B36-4E58-A376-4E2D44119962}"/>
              </a:ext>
            </a:extLst>
          </p:cNvPr>
          <p:cNvSpPr>
            <a:spLocks/>
          </p:cNvSpPr>
          <p:nvPr/>
        </p:nvSpPr>
        <p:spPr bwMode="gray">
          <a:xfrm flipH="1">
            <a:off x="6787558" y="3424218"/>
            <a:ext cx="838439" cy="192314"/>
          </a:xfrm>
          <a:custGeom>
            <a:avLst/>
            <a:gdLst>
              <a:gd name="T0" fmla="*/ 780 w 780"/>
              <a:gd name="T1" fmla="*/ 463 h 463"/>
              <a:gd name="T2" fmla="*/ 0 w 780"/>
              <a:gd name="T3" fmla="*/ 0 h 463"/>
              <a:gd name="T4" fmla="*/ 780 w 780"/>
              <a:gd name="T5" fmla="*/ 0 h 463"/>
              <a:gd name="T6" fmla="*/ 780 w 780"/>
              <a:gd name="T7" fmla="*/ 463 h 463"/>
            </a:gdLst>
            <a:ahLst/>
            <a:cxnLst>
              <a:cxn ang="0">
                <a:pos x="T0" y="T1"/>
              </a:cxn>
              <a:cxn ang="0">
                <a:pos x="T2" y="T3"/>
              </a:cxn>
              <a:cxn ang="0">
                <a:pos x="T4" y="T5"/>
              </a:cxn>
              <a:cxn ang="0">
                <a:pos x="T6" y="T7"/>
              </a:cxn>
            </a:cxnLst>
            <a:rect l="0" t="0" r="r" b="b"/>
            <a:pathLst>
              <a:path w="780" h="463">
                <a:moveTo>
                  <a:pt x="780" y="463"/>
                </a:moveTo>
                <a:lnTo>
                  <a:pt x="0" y="0"/>
                </a:lnTo>
                <a:lnTo>
                  <a:pt x="780" y="0"/>
                </a:lnTo>
                <a:lnTo>
                  <a:pt x="780" y="463"/>
                </a:lnTo>
                <a:close/>
              </a:path>
            </a:pathLst>
          </a:custGeom>
          <a:solidFill>
            <a:schemeClr val="accent4"/>
          </a:solidFill>
          <a:ln w="9525" cap="flat" cmpd="sng" algn="ctr">
            <a:noFill/>
            <a:prstDash val="solid"/>
            <a:round/>
            <a:headEnd type="none" w="med" len="med"/>
            <a:tailEnd type="none" w="med" len="med"/>
          </a:ln>
          <a:effectLst/>
        </p:spPr>
        <p:txBody>
          <a:bodyPr lIns="117320" tIns="58659" rIns="117320" bIns="58659" anchor="ctr"/>
          <a:lstStyle/>
          <a:p>
            <a:pPr algn="ctr" defTabSz="1163435">
              <a:lnSpc>
                <a:spcPct val="90000"/>
              </a:lnSpc>
              <a:defRPr/>
            </a:pPr>
            <a:endParaRPr lang="en-US" sz="3429">
              <a:latin typeface="Franklin Gothic Book"/>
            </a:endParaRPr>
          </a:p>
        </p:txBody>
      </p:sp>
      <p:sp>
        <p:nvSpPr>
          <p:cNvPr id="42" name="Freeform 10">
            <a:extLst>
              <a:ext uri="{FF2B5EF4-FFF2-40B4-BE49-F238E27FC236}">
                <a16:creationId xmlns:a16="http://schemas.microsoft.com/office/drawing/2014/main" id="{E800758A-34CF-4ACB-81BD-EE0D59EC4EA8}"/>
              </a:ext>
            </a:extLst>
          </p:cNvPr>
          <p:cNvSpPr>
            <a:spLocks/>
          </p:cNvSpPr>
          <p:nvPr/>
        </p:nvSpPr>
        <p:spPr bwMode="gray">
          <a:xfrm flipH="1">
            <a:off x="6787558" y="5747883"/>
            <a:ext cx="838439" cy="192314"/>
          </a:xfrm>
          <a:custGeom>
            <a:avLst/>
            <a:gdLst>
              <a:gd name="T0" fmla="*/ 780 w 780"/>
              <a:gd name="T1" fmla="*/ 463 h 463"/>
              <a:gd name="T2" fmla="*/ 0 w 780"/>
              <a:gd name="T3" fmla="*/ 0 h 463"/>
              <a:gd name="T4" fmla="*/ 780 w 780"/>
              <a:gd name="T5" fmla="*/ 0 h 463"/>
              <a:gd name="T6" fmla="*/ 780 w 780"/>
              <a:gd name="T7" fmla="*/ 463 h 463"/>
            </a:gdLst>
            <a:ahLst/>
            <a:cxnLst>
              <a:cxn ang="0">
                <a:pos x="T0" y="T1"/>
              </a:cxn>
              <a:cxn ang="0">
                <a:pos x="T2" y="T3"/>
              </a:cxn>
              <a:cxn ang="0">
                <a:pos x="T4" y="T5"/>
              </a:cxn>
              <a:cxn ang="0">
                <a:pos x="T6" y="T7"/>
              </a:cxn>
            </a:cxnLst>
            <a:rect l="0" t="0" r="r" b="b"/>
            <a:pathLst>
              <a:path w="780" h="463">
                <a:moveTo>
                  <a:pt x="780" y="463"/>
                </a:moveTo>
                <a:lnTo>
                  <a:pt x="0" y="0"/>
                </a:lnTo>
                <a:lnTo>
                  <a:pt x="780" y="0"/>
                </a:lnTo>
                <a:lnTo>
                  <a:pt x="780" y="463"/>
                </a:lnTo>
                <a:close/>
              </a:path>
            </a:pathLst>
          </a:custGeom>
          <a:solidFill>
            <a:schemeClr val="accent4"/>
          </a:solidFill>
          <a:ln w="9525" cap="flat" cmpd="sng" algn="ctr">
            <a:noFill/>
            <a:prstDash val="solid"/>
            <a:round/>
            <a:headEnd type="none" w="med" len="med"/>
            <a:tailEnd type="none" w="med" len="med"/>
          </a:ln>
          <a:effectLst/>
        </p:spPr>
        <p:txBody>
          <a:bodyPr lIns="117320" tIns="58659" rIns="117320" bIns="58659" anchor="ctr"/>
          <a:lstStyle/>
          <a:p>
            <a:pPr algn="ctr" defTabSz="1163435">
              <a:lnSpc>
                <a:spcPct val="90000"/>
              </a:lnSpc>
              <a:defRPr/>
            </a:pPr>
            <a:endParaRPr lang="en-US" sz="3429">
              <a:latin typeface="Franklin Gothic Book"/>
            </a:endParaRPr>
          </a:p>
        </p:txBody>
      </p:sp>
      <p:sp>
        <p:nvSpPr>
          <p:cNvPr id="43" name="Rectangle 42">
            <a:extLst>
              <a:ext uri="{FF2B5EF4-FFF2-40B4-BE49-F238E27FC236}">
                <a16:creationId xmlns:a16="http://schemas.microsoft.com/office/drawing/2014/main" id="{5A667693-45A9-4970-A032-A55FF6FDB47D}"/>
              </a:ext>
            </a:extLst>
          </p:cNvPr>
          <p:cNvSpPr/>
          <p:nvPr/>
        </p:nvSpPr>
        <p:spPr bwMode="gray">
          <a:xfrm>
            <a:off x="4924977" y="1588163"/>
            <a:ext cx="2342046" cy="4449473"/>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68" name="Rectangle 9">
            <a:extLst>
              <a:ext uri="{FF2B5EF4-FFF2-40B4-BE49-F238E27FC236}">
                <a16:creationId xmlns:a16="http://schemas.microsoft.com/office/drawing/2014/main" id="{3450BE61-FB26-43EF-9AF1-A4284622CAFF}"/>
              </a:ext>
            </a:extLst>
          </p:cNvPr>
          <p:cNvSpPr>
            <a:spLocks noChangeArrowheads="1"/>
          </p:cNvSpPr>
          <p:nvPr/>
        </p:nvSpPr>
        <p:spPr bwMode="gray">
          <a:xfrm>
            <a:off x="4566004" y="1743943"/>
            <a:ext cx="3030660" cy="550661"/>
          </a:xfrm>
          <a:prstGeom prst="rect">
            <a:avLst/>
          </a:prstGeom>
          <a:solidFill>
            <a:schemeClr val="accent3"/>
          </a:solidFill>
          <a:ln w="9525" cap="flat" cmpd="sng" algn="ctr">
            <a:noFill/>
            <a:prstDash val="solid"/>
            <a:round/>
            <a:headEnd type="none" w="med" len="med"/>
            <a:tailEnd type="none" w="med" len="med"/>
          </a:ln>
          <a:effectLst/>
        </p:spPr>
        <p:txBody>
          <a:bodyPr lIns="117320" tIns="58659" rIns="117320" bIns="58659" anchor="ctr"/>
          <a:lstStyle/>
          <a:p>
            <a:pPr algn="ctr" defTabSz="1163435">
              <a:lnSpc>
                <a:spcPct val="90000"/>
              </a:lnSpc>
              <a:defRPr/>
            </a:pPr>
            <a:endParaRPr lang="en-US" sz="3429">
              <a:latin typeface="Franklin Gothic Book"/>
            </a:endParaRPr>
          </a:p>
        </p:txBody>
      </p:sp>
      <p:sp>
        <p:nvSpPr>
          <p:cNvPr id="70" name="Rectangle 9">
            <a:extLst>
              <a:ext uri="{FF2B5EF4-FFF2-40B4-BE49-F238E27FC236}">
                <a16:creationId xmlns:a16="http://schemas.microsoft.com/office/drawing/2014/main" id="{297A5FD6-A3DB-4F8D-9BD4-0685629E5D4B}"/>
              </a:ext>
            </a:extLst>
          </p:cNvPr>
          <p:cNvSpPr>
            <a:spLocks noChangeArrowheads="1"/>
          </p:cNvSpPr>
          <p:nvPr/>
        </p:nvSpPr>
        <p:spPr bwMode="gray">
          <a:xfrm>
            <a:off x="4566004" y="4045160"/>
            <a:ext cx="3030660" cy="550661"/>
          </a:xfrm>
          <a:prstGeom prst="rect">
            <a:avLst/>
          </a:prstGeom>
          <a:solidFill>
            <a:schemeClr val="accent3"/>
          </a:solidFill>
          <a:ln w="9525" cap="flat" cmpd="sng" algn="ctr">
            <a:noFill/>
            <a:prstDash val="solid"/>
            <a:round/>
            <a:headEnd type="none" w="med" len="med"/>
            <a:tailEnd type="none" w="med" len="med"/>
          </a:ln>
          <a:effectLst/>
        </p:spPr>
        <p:txBody>
          <a:bodyPr lIns="117320" tIns="58659" rIns="117320" bIns="58659" anchor="ctr"/>
          <a:lstStyle/>
          <a:p>
            <a:pPr algn="ctr" defTabSz="1163435">
              <a:lnSpc>
                <a:spcPct val="90000"/>
              </a:lnSpc>
              <a:defRPr/>
            </a:pPr>
            <a:endParaRPr lang="en-US" sz="3429">
              <a:latin typeface="Franklin Gothic Book"/>
            </a:endParaRPr>
          </a:p>
        </p:txBody>
      </p:sp>
      <p:sp>
        <p:nvSpPr>
          <p:cNvPr id="71" name="Oval 70">
            <a:extLst>
              <a:ext uri="{FF2B5EF4-FFF2-40B4-BE49-F238E27FC236}">
                <a16:creationId xmlns:a16="http://schemas.microsoft.com/office/drawing/2014/main" id="{08D2D7E5-13DC-41F1-A537-56A2ABFFC4CA}"/>
              </a:ext>
            </a:extLst>
          </p:cNvPr>
          <p:cNvSpPr/>
          <p:nvPr/>
        </p:nvSpPr>
        <p:spPr bwMode="gray">
          <a:xfrm>
            <a:off x="7335641" y="3986819"/>
            <a:ext cx="667340" cy="667340"/>
          </a:xfrm>
          <a:prstGeom prst="ellipse">
            <a:avLst/>
          </a:prstGeom>
          <a:solidFill>
            <a:schemeClr val="bg1"/>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72" name="Rectangle 9">
            <a:extLst>
              <a:ext uri="{FF2B5EF4-FFF2-40B4-BE49-F238E27FC236}">
                <a16:creationId xmlns:a16="http://schemas.microsoft.com/office/drawing/2014/main" id="{68ED792F-79EF-49DA-8D00-5405A68B839C}"/>
              </a:ext>
            </a:extLst>
          </p:cNvPr>
          <p:cNvSpPr>
            <a:spLocks noChangeArrowheads="1"/>
          </p:cNvSpPr>
          <p:nvPr/>
        </p:nvSpPr>
        <p:spPr bwMode="gray">
          <a:xfrm flipH="1">
            <a:off x="4595336" y="2875451"/>
            <a:ext cx="3030660" cy="550661"/>
          </a:xfrm>
          <a:prstGeom prst="rect">
            <a:avLst/>
          </a:prstGeom>
          <a:solidFill>
            <a:schemeClr val="accent3"/>
          </a:solidFill>
          <a:ln w="9525" cap="flat" cmpd="sng" algn="ctr">
            <a:noFill/>
            <a:prstDash val="solid"/>
            <a:round/>
            <a:headEnd type="none" w="med" len="med"/>
            <a:tailEnd type="none" w="med" len="med"/>
          </a:ln>
          <a:effectLst/>
        </p:spPr>
        <p:txBody>
          <a:bodyPr lIns="117320" tIns="58659" rIns="117320" bIns="58659" anchor="ctr"/>
          <a:lstStyle/>
          <a:p>
            <a:pPr algn="ctr" defTabSz="1163435">
              <a:lnSpc>
                <a:spcPct val="90000"/>
              </a:lnSpc>
              <a:defRPr/>
            </a:pPr>
            <a:endParaRPr lang="en-US" sz="3429">
              <a:latin typeface="Franklin Gothic Book"/>
            </a:endParaRPr>
          </a:p>
        </p:txBody>
      </p:sp>
      <p:sp>
        <p:nvSpPr>
          <p:cNvPr id="73" name="Oval 72">
            <a:extLst>
              <a:ext uri="{FF2B5EF4-FFF2-40B4-BE49-F238E27FC236}">
                <a16:creationId xmlns:a16="http://schemas.microsoft.com/office/drawing/2014/main" id="{0A8C19A3-587A-46F3-9933-1B9E981C10BA}"/>
              </a:ext>
            </a:extLst>
          </p:cNvPr>
          <p:cNvSpPr/>
          <p:nvPr/>
        </p:nvSpPr>
        <p:spPr bwMode="gray">
          <a:xfrm flipH="1">
            <a:off x="4189019" y="2817110"/>
            <a:ext cx="667340" cy="667340"/>
          </a:xfrm>
          <a:prstGeom prst="ellipse">
            <a:avLst/>
          </a:prstGeom>
          <a:solidFill>
            <a:schemeClr val="bg1"/>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74" name="Rectangle 9">
            <a:extLst>
              <a:ext uri="{FF2B5EF4-FFF2-40B4-BE49-F238E27FC236}">
                <a16:creationId xmlns:a16="http://schemas.microsoft.com/office/drawing/2014/main" id="{A40F59E5-7471-42EB-ABC9-E7F06B9D4FC1}"/>
              </a:ext>
            </a:extLst>
          </p:cNvPr>
          <p:cNvSpPr>
            <a:spLocks noChangeArrowheads="1"/>
          </p:cNvSpPr>
          <p:nvPr/>
        </p:nvSpPr>
        <p:spPr bwMode="gray">
          <a:xfrm flipH="1">
            <a:off x="4595336" y="5199117"/>
            <a:ext cx="3030660" cy="550661"/>
          </a:xfrm>
          <a:prstGeom prst="rect">
            <a:avLst/>
          </a:prstGeom>
          <a:solidFill>
            <a:schemeClr val="accent3"/>
          </a:solidFill>
          <a:ln w="9525" cap="flat" cmpd="sng" algn="ctr">
            <a:noFill/>
            <a:prstDash val="solid"/>
            <a:round/>
            <a:headEnd type="none" w="med" len="med"/>
            <a:tailEnd type="none" w="med" len="med"/>
          </a:ln>
          <a:effectLst/>
        </p:spPr>
        <p:txBody>
          <a:bodyPr lIns="117320" tIns="58659" rIns="117320" bIns="58659" anchor="ctr"/>
          <a:lstStyle/>
          <a:p>
            <a:pPr algn="ctr" defTabSz="1163435">
              <a:lnSpc>
                <a:spcPct val="90000"/>
              </a:lnSpc>
              <a:defRPr/>
            </a:pPr>
            <a:endParaRPr lang="en-US" sz="3429">
              <a:latin typeface="Franklin Gothic Book"/>
            </a:endParaRPr>
          </a:p>
        </p:txBody>
      </p:sp>
      <p:sp>
        <p:nvSpPr>
          <p:cNvPr id="75" name="Oval 74">
            <a:extLst>
              <a:ext uri="{FF2B5EF4-FFF2-40B4-BE49-F238E27FC236}">
                <a16:creationId xmlns:a16="http://schemas.microsoft.com/office/drawing/2014/main" id="{D4951D89-C907-4EB5-967E-C5E1666A2D8B}"/>
              </a:ext>
            </a:extLst>
          </p:cNvPr>
          <p:cNvSpPr/>
          <p:nvPr/>
        </p:nvSpPr>
        <p:spPr bwMode="gray">
          <a:xfrm flipH="1">
            <a:off x="4189019" y="5140776"/>
            <a:ext cx="667340" cy="667340"/>
          </a:xfrm>
          <a:prstGeom prst="ellipse">
            <a:avLst/>
          </a:prstGeom>
          <a:solidFill>
            <a:schemeClr val="bg1"/>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76" name="TextBox 75">
            <a:extLst>
              <a:ext uri="{FF2B5EF4-FFF2-40B4-BE49-F238E27FC236}">
                <a16:creationId xmlns:a16="http://schemas.microsoft.com/office/drawing/2014/main" id="{F5ADC029-673E-4A05-BFB8-44FB687C59B0}"/>
              </a:ext>
            </a:extLst>
          </p:cNvPr>
          <p:cNvSpPr txBox="1"/>
          <p:nvPr/>
        </p:nvSpPr>
        <p:spPr bwMode="gray">
          <a:xfrm>
            <a:off x="5129854" y="3040861"/>
            <a:ext cx="2021588" cy="246221"/>
          </a:xfrm>
          <a:prstGeom prst="rect">
            <a:avLst/>
          </a:prstGeom>
          <a:noFill/>
        </p:spPr>
        <p:txBody>
          <a:bodyPr wrap="square" lIns="0" tIns="0" rIns="0" bIns="0" rtlCol="0">
            <a:spAutoFit/>
          </a:bodyPr>
          <a:lstStyle/>
          <a:p>
            <a:pPr algn="ctr">
              <a:spcBef>
                <a:spcPts val="714"/>
              </a:spcBef>
            </a:pPr>
            <a:r>
              <a:rPr lang="en-US" sz="1600" b="1">
                <a:solidFill>
                  <a:schemeClr val="bg1"/>
                </a:solidFill>
              </a:rPr>
              <a:t>Infrastructure</a:t>
            </a:r>
          </a:p>
        </p:txBody>
      </p:sp>
      <p:sp>
        <p:nvSpPr>
          <p:cNvPr id="77" name="TextBox 76">
            <a:extLst>
              <a:ext uri="{FF2B5EF4-FFF2-40B4-BE49-F238E27FC236}">
                <a16:creationId xmlns:a16="http://schemas.microsoft.com/office/drawing/2014/main" id="{B08CC4B9-D894-40A4-86D3-582D3821BEA8}"/>
              </a:ext>
            </a:extLst>
          </p:cNvPr>
          <p:cNvSpPr txBox="1"/>
          <p:nvPr/>
        </p:nvSpPr>
        <p:spPr bwMode="gray">
          <a:xfrm>
            <a:off x="4985247" y="4198337"/>
            <a:ext cx="2240210" cy="246221"/>
          </a:xfrm>
          <a:prstGeom prst="rect">
            <a:avLst/>
          </a:prstGeom>
          <a:noFill/>
        </p:spPr>
        <p:txBody>
          <a:bodyPr wrap="square" lIns="0" tIns="0" rIns="0" bIns="0" rtlCol="0">
            <a:spAutoFit/>
          </a:bodyPr>
          <a:lstStyle/>
          <a:p>
            <a:pPr algn="ctr">
              <a:spcBef>
                <a:spcPts val="714"/>
              </a:spcBef>
            </a:pPr>
            <a:r>
              <a:rPr lang="en-US" sz="1600" b="1">
                <a:solidFill>
                  <a:schemeClr val="bg1"/>
                </a:solidFill>
              </a:rPr>
              <a:t>Socioeconomic status</a:t>
            </a:r>
          </a:p>
        </p:txBody>
      </p:sp>
      <p:sp>
        <p:nvSpPr>
          <p:cNvPr id="78" name="TextBox 77">
            <a:extLst>
              <a:ext uri="{FF2B5EF4-FFF2-40B4-BE49-F238E27FC236}">
                <a16:creationId xmlns:a16="http://schemas.microsoft.com/office/drawing/2014/main" id="{38CC99F6-3A80-475F-8268-15CF768BA79A}"/>
              </a:ext>
            </a:extLst>
          </p:cNvPr>
          <p:cNvSpPr txBox="1"/>
          <p:nvPr/>
        </p:nvSpPr>
        <p:spPr bwMode="gray">
          <a:xfrm>
            <a:off x="4924977" y="5222386"/>
            <a:ext cx="2342046" cy="492443"/>
          </a:xfrm>
          <a:prstGeom prst="rect">
            <a:avLst/>
          </a:prstGeom>
          <a:noFill/>
        </p:spPr>
        <p:txBody>
          <a:bodyPr wrap="square" lIns="0" tIns="0" rIns="0" bIns="0" rtlCol="0">
            <a:spAutoFit/>
          </a:bodyPr>
          <a:lstStyle/>
          <a:p>
            <a:pPr algn="ctr">
              <a:spcBef>
                <a:spcPts val="714"/>
              </a:spcBef>
            </a:pPr>
            <a:r>
              <a:rPr lang="en-US" sz="1600" b="1">
                <a:solidFill>
                  <a:schemeClr val="bg1"/>
                </a:solidFill>
              </a:rPr>
              <a:t>Rapid technological adoption</a:t>
            </a:r>
          </a:p>
        </p:txBody>
      </p:sp>
      <p:sp>
        <p:nvSpPr>
          <p:cNvPr id="79" name="TextBox 78">
            <a:extLst>
              <a:ext uri="{FF2B5EF4-FFF2-40B4-BE49-F238E27FC236}">
                <a16:creationId xmlns:a16="http://schemas.microsoft.com/office/drawing/2014/main" id="{FE348335-E44C-4C30-9161-96D08484BDCF}"/>
              </a:ext>
            </a:extLst>
          </p:cNvPr>
          <p:cNvSpPr txBox="1"/>
          <p:nvPr/>
        </p:nvSpPr>
        <p:spPr bwMode="gray">
          <a:xfrm>
            <a:off x="5129854" y="1909352"/>
            <a:ext cx="2021588" cy="246221"/>
          </a:xfrm>
          <a:prstGeom prst="rect">
            <a:avLst/>
          </a:prstGeom>
          <a:noFill/>
        </p:spPr>
        <p:txBody>
          <a:bodyPr wrap="square" lIns="0" tIns="0" rIns="0" bIns="0" rtlCol="0">
            <a:spAutoFit/>
          </a:bodyPr>
          <a:lstStyle/>
          <a:p>
            <a:pPr algn="ctr">
              <a:spcBef>
                <a:spcPts val="714"/>
              </a:spcBef>
            </a:pPr>
            <a:r>
              <a:rPr lang="en-US" sz="1600" b="1">
                <a:solidFill>
                  <a:schemeClr val="bg1"/>
                </a:solidFill>
              </a:rPr>
              <a:t>Education</a:t>
            </a:r>
          </a:p>
        </p:txBody>
      </p:sp>
      <p:pic>
        <p:nvPicPr>
          <p:cNvPr id="80" name="Picture 79">
            <a:extLst>
              <a:ext uri="{FF2B5EF4-FFF2-40B4-BE49-F238E27FC236}">
                <a16:creationId xmlns:a16="http://schemas.microsoft.com/office/drawing/2014/main" id="{71F6E50F-4FF3-4B1B-8077-62D816F497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281504" y="5203039"/>
            <a:ext cx="488648" cy="531139"/>
          </a:xfrm>
          <a:prstGeom prst="rect">
            <a:avLst/>
          </a:prstGeom>
        </p:spPr>
      </p:pic>
      <p:pic>
        <p:nvPicPr>
          <p:cNvPr id="81" name="Picture 80">
            <a:extLst>
              <a:ext uri="{FF2B5EF4-FFF2-40B4-BE49-F238E27FC236}">
                <a16:creationId xmlns:a16="http://schemas.microsoft.com/office/drawing/2014/main" id="{0AA23B68-2017-43F1-93A7-7AB1E9CF29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4318940" y="2888130"/>
            <a:ext cx="403352" cy="527641"/>
          </a:xfrm>
          <a:prstGeom prst="rect">
            <a:avLst/>
          </a:prstGeom>
        </p:spPr>
      </p:pic>
      <p:pic>
        <p:nvPicPr>
          <p:cNvPr id="83" name="Picture 82">
            <a:extLst>
              <a:ext uri="{FF2B5EF4-FFF2-40B4-BE49-F238E27FC236}">
                <a16:creationId xmlns:a16="http://schemas.microsoft.com/office/drawing/2014/main" id="{F1001389-6E48-4624-9B0C-BF0B3843172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7428511" y="4078082"/>
            <a:ext cx="473541" cy="453390"/>
          </a:xfrm>
          <a:prstGeom prst="rect">
            <a:avLst/>
          </a:prstGeom>
        </p:spPr>
      </p:pic>
      <p:sp>
        <p:nvSpPr>
          <p:cNvPr id="69" name="Oval 68">
            <a:extLst>
              <a:ext uri="{FF2B5EF4-FFF2-40B4-BE49-F238E27FC236}">
                <a16:creationId xmlns:a16="http://schemas.microsoft.com/office/drawing/2014/main" id="{845710C1-B6B9-45A4-A0F8-04FF0134F085}"/>
              </a:ext>
            </a:extLst>
          </p:cNvPr>
          <p:cNvSpPr/>
          <p:nvPr/>
        </p:nvSpPr>
        <p:spPr bwMode="gray">
          <a:xfrm>
            <a:off x="7335641" y="1685602"/>
            <a:ext cx="667340" cy="667340"/>
          </a:xfrm>
          <a:prstGeom prst="ellipse">
            <a:avLst/>
          </a:prstGeom>
          <a:solidFill>
            <a:schemeClr val="bg1"/>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pic>
        <p:nvPicPr>
          <p:cNvPr id="82" name="Picture 81">
            <a:extLst>
              <a:ext uri="{FF2B5EF4-FFF2-40B4-BE49-F238E27FC236}">
                <a16:creationId xmlns:a16="http://schemas.microsoft.com/office/drawing/2014/main" id="{A9E18B55-B673-44DE-95B2-E92EBB06263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7449838" y="1792353"/>
            <a:ext cx="453837" cy="453837"/>
          </a:xfrm>
          <a:prstGeom prst="rect">
            <a:avLst/>
          </a:prstGeom>
        </p:spPr>
      </p:pic>
    </p:spTree>
    <p:extLst>
      <p:ext uri="{BB962C8B-B14F-4D97-AF65-F5344CB8AC3E}">
        <p14:creationId xmlns:p14="http://schemas.microsoft.com/office/powerpoint/2010/main" val="105297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8863-E631-4651-A01C-5A6F4FE6224B}"/>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51C658F8-93AD-489D-AFC3-037A1CCD3221}"/>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1EDE2EB3-8DA3-44E7-848B-34B5D08969CB}"/>
              </a:ext>
            </a:extLst>
          </p:cNvPr>
          <p:cNvSpPr>
            <a:spLocks noGrp="1"/>
          </p:cNvSpPr>
          <p:nvPr>
            <p:ph type="title"/>
          </p:nvPr>
        </p:nvSpPr>
        <p:spPr/>
        <p:txBody>
          <a:bodyPr/>
          <a:lstStyle/>
          <a:p>
            <a:r>
              <a:rPr lang="en-US"/>
              <a:t>Covid-19 exacerbates impact of existing inequities </a:t>
            </a:r>
          </a:p>
        </p:txBody>
      </p:sp>
      <p:grpSp>
        <p:nvGrpSpPr>
          <p:cNvPr id="10" name="Group 9">
            <a:extLst>
              <a:ext uri="{FF2B5EF4-FFF2-40B4-BE49-F238E27FC236}">
                <a16:creationId xmlns:a16="http://schemas.microsoft.com/office/drawing/2014/main" id="{32AEF861-9711-427B-83D6-DB167E2738F3}"/>
              </a:ext>
            </a:extLst>
          </p:cNvPr>
          <p:cNvGrpSpPr/>
          <p:nvPr/>
        </p:nvGrpSpPr>
        <p:grpSpPr>
          <a:xfrm>
            <a:off x="5604464" y="2319608"/>
            <a:ext cx="830672" cy="830671"/>
            <a:chOff x="5125629" y="2271956"/>
            <a:chExt cx="830672" cy="830671"/>
          </a:xfrm>
        </p:grpSpPr>
        <p:sp>
          <p:nvSpPr>
            <p:cNvPr id="15" name="Oval 14">
              <a:extLst>
                <a:ext uri="{FF2B5EF4-FFF2-40B4-BE49-F238E27FC236}">
                  <a16:creationId xmlns:a16="http://schemas.microsoft.com/office/drawing/2014/main" id="{23339AB7-DA59-4FBF-A412-C37C599A3036}"/>
                </a:ext>
              </a:extLst>
            </p:cNvPr>
            <p:cNvSpPr>
              <a:spLocks noChangeAspect="1"/>
            </p:cNvSpPr>
            <p:nvPr/>
          </p:nvSpPr>
          <p:spPr bwMode="gray">
            <a:xfrm>
              <a:off x="5125629" y="2271956"/>
              <a:ext cx="830672" cy="830671"/>
            </a:xfrm>
            <a:prstGeom prst="ellipse">
              <a:avLst/>
            </a:prstGeom>
            <a:solidFill>
              <a:schemeClr val="tx2"/>
            </a:solidFill>
            <a:ln w="19050">
              <a:noFill/>
            </a:ln>
            <a:effectLst>
              <a:outerShdw blurRad="292100" sx="104000" sy="104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pic>
          <p:nvPicPr>
            <p:cNvPr id="16" name="Picture 15">
              <a:extLst>
                <a:ext uri="{FF2B5EF4-FFF2-40B4-BE49-F238E27FC236}">
                  <a16:creationId xmlns:a16="http://schemas.microsoft.com/office/drawing/2014/main" id="{4A9F0CA1-CB5F-4B7F-9147-0759831C31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64323" y="2405054"/>
              <a:ext cx="553283" cy="553283"/>
            </a:xfrm>
            <a:prstGeom prst="rect">
              <a:avLst/>
            </a:prstGeom>
          </p:spPr>
        </p:pic>
      </p:grpSp>
      <p:cxnSp>
        <p:nvCxnSpPr>
          <p:cNvPr id="20" name="Straight Connector 19">
            <a:extLst>
              <a:ext uri="{FF2B5EF4-FFF2-40B4-BE49-F238E27FC236}">
                <a16:creationId xmlns:a16="http://schemas.microsoft.com/office/drawing/2014/main" id="{DE6BB311-E45B-434F-AE67-7C3F93CBAA66}"/>
              </a:ext>
            </a:extLst>
          </p:cNvPr>
          <p:cNvCxnSpPr/>
          <p:nvPr/>
        </p:nvCxnSpPr>
        <p:spPr bwMode="gray">
          <a:xfrm>
            <a:off x="11576428" y="6756400"/>
            <a:ext cx="10972800" cy="0"/>
          </a:xfrm>
          <a:prstGeom prst="line">
            <a:avLst/>
          </a:prstGeom>
          <a:ln w="15875">
            <a:solidFill>
              <a:schemeClr val="accent2"/>
            </a:solidFill>
            <a:prstDash val="sysDot"/>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92DAEEF-7D56-427A-AAFA-60C8AE47705A}"/>
              </a:ext>
            </a:extLst>
          </p:cNvPr>
          <p:cNvSpPr txBox="1"/>
          <p:nvPr/>
        </p:nvSpPr>
        <p:spPr bwMode="gray">
          <a:xfrm>
            <a:off x="2878912" y="1584289"/>
            <a:ext cx="6434175" cy="246221"/>
          </a:xfrm>
          <a:prstGeom prst="rect">
            <a:avLst/>
          </a:prstGeom>
          <a:solidFill>
            <a:schemeClr val="bg1"/>
          </a:solidFill>
        </p:spPr>
        <p:txBody>
          <a:bodyPr vert="horz" wrap="square" lIns="0" tIns="0" rIns="0" bIns="0" rtlCol="0">
            <a:spAutoFit/>
          </a:bodyPr>
          <a:lstStyle/>
          <a:p>
            <a:pPr marL="0" lvl="1" algn="ctr">
              <a:spcBef>
                <a:spcPts val="600"/>
              </a:spcBef>
            </a:pPr>
            <a:r>
              <a:rPr lang="en-US" sz="1600" b="1"/>
              <a:t>Aspects of daily life that require more technology due to Covid-19</a:t>
            </a:r>
          </a:p>
        </p:txBody>
      </p:sp>
      <p:sp>
        <p:nvSpPr>
          <p:cNvPr id="28" name="TextBox 27">
            <a:extLst>
              <a:ext uri="{FF2B5EF4-FFF2-40B4-BE49-F238E27FC236}">
                <a16:creationId xmlns:a16="http://schemas.microsoft.com/office/drawing/2014/main" id="{F619036A-6286-41D4-B509-56F669AF385F}"/>
              </a:ext>
            </a:extLst>
          </p:cNvPr>
          <p:cNvSpPr txBox="1"/>
          <p:nvPr/>
        </p:nvSpPr>
        <p:spPr bwMode="gray">
          <a:xfrm>
            <a:off x="2070099" y="3300154"/>
            <a:ext cx="851252" cy="230832"/>
          </a:xfrm>
          <a:prstGeom prst="rect">
            <a:avLst/>
          </a:prstGeom>
        </p:spPr>
        <p:txBody>
          <a:bodyPr vert="horz" wrap="square" lIns="0" tIns="0" rIns="0" bIns="0" rtlCol="0">
            <a:spAutoFit/>
          </a:bodyPr>
          <a:lstStyle/>
          <a:p>
            <a:pPr>
              <a:spcBef>
                <a:spcPts val="600"/>
              </a:spcBef>
              <a:buClr>
                <a:schemeClr val="accent6"/>
              </a:buClr>
            </a:pPr>
            <a:r>
              <a:rPr lang="en-US" sz="1500"/>
              <a:t>Education</a:t>
            </a:r>
          </a:p>
        </p:txBody>
      </p:sp>
      <p:sp>
        <p:nvSpPr>
          <p:cNvPr id="29" name="TextBox 28">
            <a:extLst>
              <a:ext uri="{FF2B5EF4-FFF2-40B4-BE49-F238E27FC236}">
                <a16:creationId xmlns:a16="http://schemas.microsoft.com/office/drawing/2014/main" id="{2D984A02-E562-4C3E-848A-E2C84C0E7475}"/>
              </a:ext>
            </a:extLst>
          </p:cNvPr>
          <p:cNvSpPr txBox="1"/>
          <p:nvPr/>
        </p:nvSpPr>
        <p:spPr bwMode="gray">
          <a:xfrm>
            <a:off x="3363627" y="5075568"/>
            <a:ext cx="1703815" cy="230832"/>
          </a:xfrm>
          <a:prstGeom prst="rect">
            <a:avLst/>
          </a:prstGeom>
        </p:spPr>
        <p:txBody>
          <a:bodyPr vert="horz" wrap="square" lIns="0" tIns="0" rIns="0" bIns="0" rtlCol="0">
            <a:spAutoFit/>
          </a:bodyPr>
          <a:lstStyle/>
          <a:p>
            <a:pPr>
              <a:spcBef>
                <a:spcPts val="600"/>
              </a:spcBef>
              <a:buClr>
                <a:schemeClr val="accent6"/>
              </a:buClr>
            </a:pPr>
            <a:r>
              <a:rPr lang="en-US" sz="1500"/>
              <a:t>Access to groceries</a:t>
            </a:r>
          </a:p>
        </p:txBody>
      </p:sp>
      <p:sp>
        <p:nvSpPr>
          <p:cNvPr id="30" name="TextBox 29">
            <a:extLst>
              <a:ext uri="{FF2B5EF4-FFF2-40B4-BE49-F238E27FC236}">
                <a16:creationId xmlns:a16="http://schemas.microsoft.com/office/drawing/2014/main" id="{7414E7AE-6055-4672-9DCE-449D0E8BE9B4}"/>
              </a:ext>
            </a:extLst>
          </p:cNvPr>
          <p:cNvSpPr txBox="1"/>
          <p:nvPr/>
        </p:nvSpPr>
        <p:spPr bwMode="gray">
          <a:xfrm>
            <a:off x="8950199" y="3289756"/>
            <a:ext cx="1504497" cy="230832"/>
          </a:xfrm>
          <a:prstGeom prst="rect">
            <a:avLst/>
          </a:prstGeom>
        </p:spPr>
        <p:txBody>
          <a:bodyPr vert="horz" wrap="square" lIns="0" tIns="0" rIns="0" bIns="0" rtlCol="0">
            <a:spAutoFit/>
          </a:bodyPr>
          <a:lstStyle/>
          <a:p>
            <a:pPr>
              <a:spcBef>
                <a:spcPts val="600"/>
              </a:spcBef>
              <a:buClr>
                <a:schemeClr val="accent6"/>
              </a:buClr>
            </a:pPr>
            <a:r>
              <a:rPr lang="en-US" sz="1500"/>
              <a:t>Social interaction</a:t>
            </a:r>
          </a:p>
        </p:txBody>
      </p:sp>
      <p:sp>
        <p:nvSpPr>
          <p:cNvPr id="31" name="TextBox 30">
            <a:extLst>
              <a:ext uri="{FF2B5EF4-FFF2-40B4-BE49-F238E27FC236}">
                <a16:creationId xmlns:a16="http://schemas.microsoft.com/office/drawing/2014/main" id="{6684EEDE-D185-4A39-A0F0-A0A6103463FF}"/>
              </a:ext>
            </a:extLst>
          </p:cNvPr>
          <p:cNvSpPr txBox="1"/>
          <p:nvPr/>
        </p:nvSpPr>
        <p:spPr bwMode="gray">
          <a:xfrm>
            <a:off x="5434279" y="3336152"/>
            <a:ext cx="1278160" cy="230832"/>
          </a:xfrm>
          <a:prstGeom prst="rect">
            <a:avLst/>
          </a:prstGeom>
        </p:spPr>
        <p:txBody>
          <a:bodyPr vert="horz" wrap="square" lIns="0" tIns="0" rIns="0" bIns="0" rtlCol="0">
            <a:spAutoFit/>
          </a:bodyPr>
          <a:lstStyle/>
          <a:p>
            <a:pPr>
              <a:spcBef>
                <a:spcPts val="600"/>
              </a:spcBef>
              <a:buClr>
                <a:schemeClr val="accent6"/>
              </a:buClr>
            </a:pPr>
            <a:r>
              <a:rPr lang="en-US" sz="1500"/>
              <a:t>Remote work</a:t>
            </a:r>
          </a:p>
        </p:txBody>
      </p:sp>
      <p:sp>
        <p:nvSpPr>
          <p:cNvPr id="32" name="TextBox 31">
            <a:extLst>
              <a:ext uri="{FF2B5EF4-FFF2-40B4-BE49-F238E27FC236}">
                <a16:creationId xmlns:a16="http://schemas.microsoft.com/office/drawing/2014/main" id="{EC110C46-3EAE-4C9D-951C-4470E17B7EDD}"/>
              </a:ext>
            </a:extLst>
          </p:cNvPr>
          <p:cNvSpPr txBox="1"/>
          <p:nvPr/>
        </p:nvSpPr>
        <p:spPr bwMode="gray">
          <a:xfrm>
            <a:off x="7695879" y="5075568"/>
            <a:ext cx="951089" cy="230832"/>
          </a:xfrm>
          <a:prstGeom prst="rect">
            <a:avLst/>
          </a:prstGeom>
        </p:spPr>
        <p:txBody>
          <a:bodyPr vert="horz" wrap="square" lIns="0" tIns="0" rIns="0" bIns="0" rtlCol="0">
            <a:spAutoFit/>
          </a:bodyPr>
          <a:lstStyle/>
          <a:p>
            <a:pPr>
              <a:spcBef>
                <a:spcPts val="600"/>
              </a:spcBef>
              <a:buClr>
                <a:schemeClr val="accent6"/>
              </a:buClr>
            </a:pPr>
            <a:r>
              <a:rPr lang="en-US" sz="1500"/>
              <a:t>Telehealth </a:t>
            </a:r>
          </a:p>
        </p:txBody>
      </p:sp>
      <p:grpSp>
        <p:nvGrpSpPr>
          <p:cNvPr id="9" name="Group 8">
            <a:extLst>
              <a:ext uri="{FF2B5EF4-FFF2-40B4-BE49-F238E27FC236}">
                <a16:creationId xmlns:a16="http://schemas.microsoft.com/office/drawing/2014/main" id="{82AC22D6-283D-46B3-9BDB-DFF23F84C070}"/>
              </a:ext>
            </a:extLst>
          </p:cNvPr>
          <p:cNvGrpSpPr/>
          <p:nvPr/>
        </p:nvGrpSpPr>
        <p:grpSpPr>
          <a:xfrm>
            <a:off x="2070099" y="2285112"/>
            <a:ext cx="845125" cy="845124"/>
            <a:chOff x="1409134" y="2257503"/>
            <a:chExt cx="845125" cy="845124"/>
          </a:xfrm>
        </p:grpSpPr>
        <p:sp>
          <p:nvSpPr>
            <p:cNvPr id="57" name="Oval 56">
              <a:extLst>
                <a:ext uri="{FF2B5EF4-FFF2-40B4-BE49-F238E27FC236}">
                  <a16:creationId xmlns:a16="http://schemas.microsoft.com/office/drawing/2014/main" id="{9C4BD21C-DFCF-41F4-9928-D37EF0FDD2B3}"/>
                </a:ext>
              </a:extLst>
            </p:cNvPr>
            <p:cNvSpPr>
              <a:spLocks noChangeAspect="1"/>
            </p:cNvSpPr>
            <p:nvPr/>
          </p:nvSpPr>
          <p:spPr bwMode="gray">
            <a:xfrm>
              <a:off x="1409134" y="2257503"/>
              <a:ext cx="845125" cy="845124"/>
            </a:xfrm>
            <a:prstGeom prst="ellipse">
              <a:avLst/>
            </a:prstGeom>
            <a:solidFill>
              <a:schemeClr val="tx2"/>
            </a:solidFill>
            <a:ln w="19050">
              <a:noFill/>
            </a:ln>
            <a:effectLst>
              <a:outerShdw blurRad="292100" sx="104000" sy="104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pic>
          <p:nvPicPr>
            <p:cNvPr id="58" name="Picture 57">
              <a:extLst>
                <a:ext uri="{FF2B5EF4-FFF2-40B4-BE49-F238E27FC236}">
                  <a16:creationId xmlns:a16="http://schemas.microsoft.com/office/drawing/2014/main" id="{0C9F63B6-FF53-45A4-B9C1-E43ADE641F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07032" y="2361790"/>
              <a:ext cx="649327" cy="649327"/>
            </a:xfrm>
            <a:prstGeom prst="rect">
              <a:avLst/>
            </a:prstGeom>
          </p:spPr>
        </p:pic>
      </p:grpSp>
      <p:grpSp>
        <p:nvGrpSpPr>
          <p:cNvPr id="11" name="Group 10">
            <a:extLst>
              <a:ext uri="{FF2B5EF4-FFF2-40B4-BE49-F238E27FC236}">
                <a16:creationId xmlns:a16="http://schemas.microsoft.com/office/drawing/2014/main" id="{C1F02CBE-F9C2-4B67-A8C3-F00202EFAFCF}"/>
              </a:ext>
            </a:extLst>
          </p:cNvPr>
          <p:cNvGrpSpPr/>
          <p:nvPr/>
        </p:nvGrpSpPr>
        <p:grpSpPr>
          <a:xfrm>
            <a:off x="9291229" y="2271956"/>
            <a:ext cx="830672" cy="830671"/>
            <a:chOff x="9291229" y="2271956"/>
            <a:chExt cx="830672" cy="830671"/>
          </a:xfrm>
        </p:grpSpPr>
        <p:sp>
          <p:nvSpPr>
            <p:cNvPr id="59" name="Oval 58">
              <a:extLst>
                <a:ext uri="{FF2B5EF4-FFF2-40B4-BE49-F238E27FC236}">
                  <a16:creationId xmlns:a16="http://schemas.microsoft.com/office/drawing/2014/main" id="{21ADD0C3-A3E3-4566-B06C-48DC9AE26A18}"/>
                </a:ext>
              </a:extLst>
            </p:cNvPr>
            <p:cNvSpPr>
              <a:spLocks noChangeAspect="1"/>
            </p:cNvSpPr>
            <p:nvPr/>
          </p:nvSpPr>
          <p:spPr bwMode="gray">
            <a:xfrm>
              <a:off x="9291229" y="2271956"/>
              <a:ext cx="830672" cy="830671"/>
            </a:xfrm>
            <a:prstGeom prst="ellipse">
              <a:avLst/>
            </a:prstGeom>
            <a:solidFill>
              <a:schemeClr val="tx2"/>
            </a:solidFill>
            <a:ln w="19050">
              <a:noFill/>
            </a:ln>
            <a:effectLst>
              <a:outerShdw blurRad="292100" sx="104000" sy="104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pic>
          <p:nvPicPr>
            <p:cNvPr id="60" name="Picture 59">
              <a:extLst>
                <a:ext uri="{FF2B5EF4-FFF2-40B4-BE49-F238E27FC236}">
                  <a16:creationId xmlns:a16="http://schemas.microsoft.com/office/drawing/2014/main" id="{CF492B3A-A9EB-4778-83E2-3F5BFDD9C72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398117" y="2474323"/>
              <a:ext cx="608659" cy="510050"/>
            </a:xfrm>
            <a:prstGeom prst="rect">
              <a:avLst/>
            </a:prstGeom>
          </p:spPr>
        </p:pic>
      </p:grpSp>
      <p:grpSp>
        <p:nvGrpSpPr>
          <p:cNvPr id="12" name="Group 11">
            <a:extLst>
              <a:ext uri="{FF2B5EF4-FFF2-40B4-BE49-F238E27FC236}">
                <a16:creationId xmlns:a16="http://schemas.microsoft.com/office/drawing/2014/main" id="{63AE64A2-3280-4E47-9F95-8FD53EBF3552}"/>
              </a:ext>
            </a:extLst>
          </p:cNvPr>
          <p:cNvGrpSpPr/>
          <p:nvPr/>
        </p:nvGrpSpPr>
        <p:grpSpPr>
          <a:xfrm>
            <a:off x="3766596" y="4001414"/>
            <a:ext cx="830672" cy="830671"/>
            <a:chOff x="2969527" y="4001414"/>
            <a:chExt cx="830672" cy="830671"/>
          </a:xfrm>
        </p:grpSpPr>
        <p:sp>
          <p:nvSpPr>
            <p:cNvPr id="61" name="Oval 60">
              <a:extLst>
                <a:ext uri="{FF2B5EF4-FFF2-40B4-BE49-F238E27FC236}">
                  <a16:creationId xmlns:a16="http://schemas.microsoft.com/office/drawing/2014/main" id="{61E3022F-8B00-4339-8B2A-D51D9A74FD6A}"/>
                </a:ext>
              </a:extLst>
            </p:cNvPr>
            <p:cNvSpPr>
              <a:spLocks noChangeAspect="1"/>
            </p:cNvSpPr>
            <p:nvPr/>
          </p:nvSpPr>
          <p:spPr bwMode="gray">
            <a:xfrm>
              <a:off x="2969527" y="4001414"/>
              <a:ext cx="830672" cy="830671"/>
            </a:xfrm>
            <a:prstGeom prst="ellipse">
              <a:avLst/>
            </a:prstGeom>
            <a:solidFill>
              <a:schemeClr val="tx2"/>
            </a:solidFill>
            <a:ln w="19050">
              <a:noFill/>
            </a:ln>
            <a:effectLst>
              <a:outerShdw blurRad="292100" sx="104000" sy="104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pic>
          <p:nvPicPr>
            <p:cNvPr id="62" name="Picture 61">
              <a:extLst>
                <a:ext uri="{FF2B5EF4-FFF2-40B4-BE49-F238E27FC236}">
                  <a16:creationId xmlns:a16="http://schemas.microsoft.com/office/drawing/2014/main" id="{B9CE7BF4-62EC-4310-8AD4-E15BF2FB76B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71422" y="4204372"/>
              <a:ext cx="576082" cy="478297"/>
            </a:xfrm>
            <a:prstGeom prst="rect">
              <a:avLst/>
            </a:prstGeom>
          </p:spPr>
        </p:pic>
      </p:grpSp>
      <p:grpSp>
        <p:nvGrpSpPr>
          <p:cNvPr id="13" name="Group 12">
            <a:extLst>
              <a:ext uri="{FF2B5EF4-FFF2-40B4-BE49-F238E27FC236}">
                <a16:creationId xmlns:a16="http://schemas.microsoft.com/office/drawing/2014/main" id="{204F04B7-122A-4C06-8B2E-F9C3D3B99E1E}"/>
              </a:ext>
            </a:extLst>
          </p:cNvPr>
          <p:cNvGrpSpPr/>
          <p:nvPr/>
        </p:nvGrpSpPr>
        <p:grpSpPr>
          <a:xfrm>
            <a:off x="7695879" y="4001414"/>
            <a:ext cx="830672" cy="830671"/>
            <a:chOff x="7295549" y="4001414"/>
            <a:chExt cx="830672" cy="830671"/>
          </a:xfrm>
        </p:grpSpPr>
        <p:sp>
          <p:nvSpPr>
            <p:cNvPr id="63" name="Oval 62">
              <a:extLst>
                <a:ext uri="{FF2B5EF4-FFF2-40B4-BE49-F238E27FC236}">
                  <a16:creationId xmlns:a16="http://schemas.microsoft.com/office/drawing/2014/main" id="{6260AA9F-2F18-4F1F-94AC-AAC3109F3375}"/>
                </a:ext>
              </a:extLst>
            </p:cNvPr>
            <p:cNvSpPr>
              <a:spLocks noChangeAspect="1"/>
            </p:cNvSpPr>
            <p:nvPr/>
          </p:nvSpPr>
          <p:spPr bwMode="gray">
            <a:xfrm>
              <a:off x="7295549" y="4001414"/>
              <a:ext cx="830672" cy="830671"/>
            </a:xfrm>
            <a:prstGeom prst="ellipse">
              <a:avLst/>
            </a:prstGeom>
            <a:solidFill>
              <a:schemeClr val="tx2"/>
            </a:solidFill>
            <a:ln w="19050">
              <a:noFill/>
            </a:ln>
            <a:effectLst>
              <a:outerShdw blurRad="292100" sx="104000" sy="104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pic>
          <p:nvPicPr>
            <p:cNvPr id="64" name="Picture 63">
              <a:extLst>
                <a:ext uri="{FF2B5EF4-FFF2-40B4-BE49-F238E27FC236}">
                  <a16:creationId xmlns:a16="http://schemas.microsoft.com/office/drawing/2014/main" id="{5E1175F6-DE94-449E-8052-3C6BF1BCA71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370032" y="4158528"/>
              <a:ext cx="663856" cy="502920"/>
            </a:xfrm>
            <a:prstGeom prst="rect">
              <a:avLst/>
            </a:prstGeom>
          </p:spPr>
        </p:pic>
      </p:grpSp>
    </p:spTree>
    <p:extLst>
      <p:ext uri="{BB962C8B-B14F-4D97-AF65-F5344CB8AC3E}">
        <p14:creationId xmlns:p14="http://schemas.microsoft.com/office/powerpoint/2010/main" val="27022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C32427-7982-4248-B80B-1A530622436E}"/>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4DFB9496-4DB5-4352-9768-7F054B28C2D5}"/>
              </a:ext>
            </a:extLst>
          </p:cNvPr>
          <p:cNvSpPr>
            <a:spLocks noGrp="1"/>
          </p:cNvSpPr>
          <p:nvPr>
            <p:ph type="body" sz="quarter" idx="27"/>
          </p:nvPr>
        </p:nvSpPr>
        <p:spPr>
          <a:xfrm>
            <a:off x="8064500" y="5413715"/>
            <a:ext cx="3511930" cy="754053"/>
          </a:xfrm>
        </p:spPr>
        <p:txBody>
          <a:bodyPr/>
          <a:lstStyle/>
          <a:p>
            <a:r>
              <a:rPr lang="en-US"/>
              <a:t>Source: “</a:t>
            </a:r>
            <a:r>
              <a:rPr lang="en-US">
                <a:hlinkClick r:id="rId3"/>
              </a:rPr>
              <a:t>Change healthcare-HCEG research: Covid-19 reshuffles healthcare executives’ priorities</a:t>
            </a:r>
            <a:r>
              <a:rPr lang="en-US"/>
              <a:t>”, Business Wire, September 2020; </a:t>
            </a:r>
            <a:r>
              <a:rPr lang="en-US" err="1"/>
              <a:t>Gelbaugh</a:t>
            </a:r>
            <a:r>
              <a:rPr lang="en-US"/>
              <a:t> C, </a:t>
            </a:r>
            <a:r>
              <a:rPr lang="en-US">
                <a:hlinkClick r:id="rId4"/>
              </a:rPr>
              <a:t>“2021 strategic planner survey results,” </a:t>
            </a:r>
            <a:r>
              <a:rPr lang="en-US"/>
              <a:t>Advisory Board, March 2021; “</a:t>
            </a:r>
            <a:r>
              <a:rPr lang="en-US">
                <a:hlinkClick r:id="rId5"/>
              </a:rPr>
              <a:t>2021 BDO healthcare CFO outlook survey</a:t>
            </a:r>
            <a:r>
              <a:rPr lang="en-US"/>
              <a:t>,” BDO; “</a:t>
            </a:r>
            <a:r>
              <a:rPr lang="en-US">
                <a:hlinkClick r:id="rId6"/>
              </a:rPr>
              <a:t>Large U.S. employers accelerating adoption of virtual care, mental health services for 2021, Business Group on Health survey finds</a:t>
            </a:r>
            <a:r>
              <a:rPr lang="en-US"/>
              <a:t>,” Business Group on Health, August 2020. </a:t>
            </a:r>
          </a:p>
        </p:txBody>
      </p:sp>
      <p:sp>
        <p:nvSpPr>
          <p:cNvPr id="4" name="Title 3">
            <a:extLst>
              <a:ext uri="{FF2B5EF4-FFF2-40B4-BE49-F238E27FC236}">
                <a16:creationId xmlns:a16="http://schemas.microsoft.com/office/drawing/2014/main" id="{23BC9183-6F5D-4256-8473-6BEE068195C5}"/>
              </a:ext>
            </a:extLst>
          </p:cNvPr>
          <p:cNvSpPr>
            <a:spLocks noGrp="1"/>
          </p:cNvSpPr>
          <p:nvPr>
            <p:ph type="title"/>
          </p:nvPr>
        </p:nvSpPr>
        <p:spPr/>
        <p:txBody>
          <a:bodyPr/>
          <a:lstStyle/>
          <a:p>
            <a:r>
              <a:rPr lang="en-US"/>
              <a:t>Digital transformation is a top health care priority… </a:t>
            </a:r>
          </a:p>
        </p:txBody>
      </p:sp>
      <p:grpSp>
        <p:nvGrpSpPr>
          <p:cNvPr id="14" name="Group 13">
            <a:extLst>
              <a:ext uri="{FF2B5EF4-FFF2-40B4-BE49-F238E27FC236}">
                <a16:creationId xmlns:a16="http://schemas.microsoft.com/office/drawing/2014/main" id="{F2CFBFA5-7000-420F-BA99-F6722AA669C1}"/>
              </a:ext>
            </a:extLst>
          </p:cNvPr>
          <p:cNvGrpSpPr/>
          <p:nvPr/>
        </p:nvGrpSpPr>
        <p:grpSpPr>
          <a:xfrm>
            <a:off x="5899758" y="1739899"/>
            <a:ext cx="4989092" cy="3725915"/>
            <a:chOff x="5905639" y="1566042"/>
            <a:chExt cx="4989092" cy="3725915"/>
          </a:xfrm>
        </p:grpSpPr>
        <p:sp>
          <p:nvSpPr>
            <p:cNvPr id="7" name="Text Placeholder">
              <a:extLst>
                <a:ext uri="{FF2B5EF4-FFF2-40B4-BE49-F238E27FC236}">
                  <a16:creationId xmlns:a16="http://schemas.microsoft.com/office/drawing/2014/main" id="{37E5426F-458A-4D89-A909-E5582187ED21}"/>
                </a:ext>
              </a:extLst>
            </p:cNvPr>
            <p:cNvSpPr txBox="1">
              <a:spLocks/>
            </p:cNvSpPr>
            <p:nvPr/>
          </p:nvSpPr>
          <p:spPr bwMode="gray">
            <a:xfrm>
              <a:off x="7235472" y="4020340"/>
              <a:ext cx="3653867" cy="461665"/>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ctr" latinLnBrk="0" hangingPunct="1">
                <a:lnSpc>
                  <a:spcPct val="100000"/>
                </a:lnSpc>
                <a:spcBef>
                  <a:spcPts val="571"/>
                </a:spcBef>
                <a:spcAft>
                  <a:spcPts val="0"/>
                </a:spcAft>
                <a:buClr>
                  <a:srgbClr val="CE0E2D"/>
                </a:buClr>
                <a:buSzTx/>
                <a:buFont typeface="Arial" panose="020B0604020202020204" pitchFamily="34" charset="0"/>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Of surveyed employers are accelerating telehealth and virtual care offerings</a:t>
              </a:r>
              <a:endParaRPr kumimoji="0" lang="en-US" sz="1500" b="0" i="0" u="none" strike="noStrike" kern="1200" cap="none" spc="0" normalizeH="0" baseline="0" noProof="0">
                <a:ln>
                  <a:noFill/>
                </a:ln>
                <a:solidFill>
                  <a:srgbClr val="CE0E2D"/>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4F015078-D2FC-4FD7-B8FD-6303A4A1EA24}"/>
                </a:ext>
              </a:extLst>
            </p:cNvPr>
            <p:cNvSpPr txBox="1"/>
            <p:nvPr/>
          </p:nvSpPr>
          <p:spPr bwMode="gray">
            <a:xfrm>
              <a:off x="6060938" y="1739900"/>
              <a:ext cx="1784719"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41"/>
                </a:spcBef>
                <a:spcAft>
                  <a:spcPts val="0"/>
                </a:spcAft>
                <a:buClr>
                  <a:srgbClr val="CE0E2D"/>
                </a:buClr>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Purchasers</a:t>
              </a:r>
            </a:p>
          </p:txBody>
        </p:sp>
        <p:sp>
          <p:nvSpPr>
            <p:cNvPr id="13" name="Rectangle 12">
              <a:extLst>
                <a:ext uri="{FF2B5EF4-FFF2-40B4-BE49-F238E27FC236}">
                  <a16:creationId xmlns:a16="http://schemas.microsoft.com/office/drawing/2014/main" id="{D693FF18-E589-416A-A3B1-38D85528F559}"/>
                </a:ext>
              </a:extLst>
            </p:cNvPr>
            <p:cNvSpPr/>
            <p:nvPr/>
          </p:nvSpPr>
          <p:spPr>
            <a:xfrm>
              <a:off x="6056870" y="3913495"/>
              <a:ext cx="103105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E0E2D"/>
                  </a:solidFill>
                  <a:effectLst/>
                  <a:uLnTx/>
                  <a:uFillTx/>
                  <a:latin typeface="Times New Roman" panose="02020603050405020304"/>
                  <a:ea typeface="+mn-ea"/>
                  <a:cs typeface="+mn-cs"/>
                </a:rPr>
                <a:t>71%</a:t>
              </a:r>
              <a:endParaRPr kumimoji="0" lang="en-US" sz="3600" b="0" i="0" u="none" strike="noStrike" kern="1200" cap="none" spc="0" normalizeH="0" baseline="0" noProof="0">
                <a:ln>
                  <a:noFill/>
                </a:ln>
                <a:solidFill>
                  <a:srgbClr val="323E48"/>
                </a:solidFill>
                <a:effectLst/>
                <a:uLnTx/>
                <a:uFillTx/>
                <a:latin typeface="Times New Roman" panose="02020603050405020304"/>
                <a:ea typeface="+mn-ea"/>
                <a:cs typeface="+mn-cs"/>
              </a:endParaRPr>
            </a:p>
          </p:txBody>
        </p:sp>
        <p:sp>
          <p:nvSpPr>
            <p:cNvPr id="15" name="Rectangle 14">
              <a:extLst>
                <a:ext uri="{FF2B5EF4-FFF2-40B4-BE49-F238E27FC236}">
                  <a16:creationId xmlns:a16="http://schemas.microsoft.com/office/drawing/2014/main" id="{FE5BC46A-EF03-477D-9ED5-D603ACEA85CC}"/>
                </a:ext>
              </a:extLst>
            </p:cNvPr>
            <p:cNvSpPr/>
            <p:nvPr/>
          </p:nvSpPr>
          <p:spPr>
            <a:xfrm>
              <a:off x="6056871" y="2298175"/>
              <a:ext cx="103105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E0E2D"/>
                  </a:solidFill>
                  <a:effectLst/>
                  <a:uLnTx/>
                  <a:uFillTx/>
                  <a:latin typeface="Times New Roman" panose="02020603050405020304"/>
                  <a:ea typeface="+mn-ea"/>
                  <a:cs typeface="+mn-cs"/>
                </a:rPr>
                <a:t>67%</a:t>
              </a:r>
              <a:endParaRPr kumimoji="0" lang="en-US" sz="3600" b="0" i="0" u="none" strike="noStrike" kern="1200" cap="none" spc="0" normalizeH="0" baseline="0" noProof="0">
                <a:ln>
                  <a:noFill/>
                </a:ln>
                <a:solidFill>
                  <a:srgbClr val="323E48"/>
                </a:solidFill>
                <a:effectLst/>
                <a:uLnTx/>
                <a:uFillTx/>
                <a:latin typeface="Times New Roman" panose="02020603050405020304"/>
                <a:ea typeface="+mn-ea"/>
                <a:cs typeface="+mn-cs"/>
              </a:endParaRPr>
            </a:p>
          </p:txBody>
        </p:sp>
        <p:sp>
          <p:nvSpPr>
            <p:cNvPr id="16" name="Text Placeholder">
              <a:extLst>
                <a:ext uri="{FF2B5EF4-FFF2-40B4-BE49-F238E27FC236}">
                  <a16:creationId xmlns:a16="http://schemas.microsoft.com/office/drawing/2014/main" id="{7AC63A59-F654-49E5-971D-E0F181FFF10B}"/>
                </a:ext>
              </a:extLst>
            </p:cNvPr>
            <p:cNvSpPr txBox="1">
              <a:spLocks/>
            </p:cNvSpPr>
            <p:nvPr/>
          </p:nvSpPr>
          <p:spPr bwMode="gray">
            <a:xfrm>
              <a:off x="7235472" y="2435504"/>
              <a:ext cx="3653867" cy="692497"/>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ctr" latinLnBrk="0" hangingPunct="1">
                <a:lnSpc>
                  <a:spcPct val="100000"/>
                </a:lnSpc>
                <a:spcBef>
                  <a:spcPts val="571"/>
                </a:spcBef>
                <a:spcAft>
                  <a:spcPts val="0"/>
                </a:spcAft>
                <a:buClr>
                  <a:srgbClr val="CE0E2D"/>
                </a:buClr>
                <a:buSzTx/>
                <a:buFont typeface="Arial" panose="020B0604020202020204" pitchFamily="34" charset="0"/>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Of payers said the pandemic has caused them to increase their outlook for investment in health care IT</a:t>
              </a:r>
              <a:endParaRPr kumimoji="0" lang="en-US" sz="1500" b="0" i="0" u="none" strike="noStrike" kern="1200" cap="none" spc="0" normalizeH="0" baseline="0" noProof="0">
                <a:ln>
                  <a:noFill/>
                </a:ln>
                <a:solidFill>
                  <a:srgbClr val="CE0E2D"/>
                </a:solidFill>
                <a:effectLst/>
                <a:uLnTx/>
                <a:uFillTx/>
                <a:latin typeface="Arial" panose="020B0604020202020204"/>
                <a:ea typeface="+mn-ea"/>
                <a:cs typeface="+mn-cs"/>
              </a:endParaRPr>
            </a:p>
          </p:txBody>
        </p:sp>
        <p:sp>
          <p:nvSpPr>
            <p:cNvPr id="21" name="Freeform 8">
              <a:extLst>
                <a:ext uri="{FF2B5EF4-FFF2-40B4-BE49-F238E27FC236}">
                  <a16:creationId xmlns:a16="http://schemas.microsoft.com/office/drawing/2014/main" id="{6E7AA9C6-77C6-4CEC-B406-73C4DEF531E9}"/>
                </a:ext>
              </a:extLst>
            </p:cNvPr>
            <p:cNvSpPr/>
            <p:nvPr/>
          </p:nvSpPr>
          <p:spPr bwMode="gray">
            <a:xfrm>
              <a:off x="5909320" y="1566042"/>
              <a:ext cx="4980019" cy="372591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9050" cap="flat" cmpd="sng" algn="ctr">
              <a:solidFill>
                <a:schemeClr val="bg1">
                  <a:lumMod val="75000"/>
                </a:schemeClr>
              </a:solidFill>
              <a:prstDash val="solid"/>
              <a:miter lim="800000"/>
              <a:headEnd type="none" w="med" len="med"/>
              <a:tailEnd type="none" w="med" len="med"/>
            </a:ln>
            <a:effectLst/>
          </p:spPr>
          <p:txBody>
            <a:bodyPr vert="horz" wrap="square" lIns="130629" tIns="65315" rIns="130629" bIns="65315"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marL="0" marR="0" lvl="0" indent="0" algn="l" defTabSz="2090954" rtl="0" eaLnBrk="1" fontAlgn="base" latinLnBrk="0" hangingPunct="1">
                <a:lnSpc>
                  <a:spcPct val="100000"/>
                </a:lnSpc>
                <a:spcBef>
                  <a:spcPct val="0"/>
                </a:spcBef>
                <a:spcAft>
                  <a:spcPct val="0"/>
                </a:spcAft>
                <a:buClrTx/>
                <a:buSzTx/>
                <a:buFontTx/>
                <a:buNone/>
                <a:tabLst/>
                <a:defRPr/>
              </a:pPr>
              <a:endParaRPr kumimoji="0" lang="en-US" sz="1143" b="1" i="0" u="none" strike="noStrike" kern="1200" cap="none" spc="0" normalizeH="0" baseline="0" noProof="0">
                <a:ln>
                  <a:noFill/>
                </a:ln>
                <a:solidFill>
                  <a:srgbClr val="E5E5E5"/>
                </a:solidFill>
                <a:effectLst/>
                <a:uLnTx/>
                <a:uFillTx/>
                <a:latin typeface="Arial" panose="020B0604020202020204"/>
                <a:ea typeface="+mn-ea"/>
                <a:cs typeface="+mn-cs"/>
              </a:endParaRPr>
            </a:p>
          </p:txBody>
        </p:sp>
        <p:sp>
          <p:nvSpPr>
            <p:cNvPr id="22" name="Freeform 9">
              <a:extLst>
                <a:ext uri="{FF2B5EF4-FFF2-40B4-BE49-F238E27FC236}">
                  <a16:creationId xmlns:a16="http://schemas.microsoft.com/office/drawing/2014/main" id="{287851B1-A476-44DB-ADC6-0A62147F02E8}"/>
                </a:ext>
              </a:extLst>
            </p:cNvPr>
            <p:cNvSpPr/>
            <p:nvPr/>
          </p:nvSpPr>
          <p:spPr bwMode="gray">
            <a:xfrm>
              <a:off x="5905639" y="1566345"/>
              <a:ext cx="130629" cy="13062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38100" cap="flat" cmpd="sng" algn="ctr">
              <a:solidFill>
                <a:schemeClr val="accent6"/>
              </a:solidFill>
              <a:prstDash val="solid"/>
              <a:miter lim="800000"/>
              <a:headEnd type="none" w="med" len="med"/>
              <a:tailEnd type="none" w="med" len="med"/>
            </a:ln>
            <a:effectLst/>
          </p:spPr>
          <p:txBody>
            <a:bodyPr vert="horz" wrap="square" lIns="130629" tIns="65315" rIns="130629" bIns="65315"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marL="0" marR="0" lvl="0" indent="0" algn="l" defTabSz="2090954" rtl="0" eaLnBrk="1" fontAlgn="base" latinLnBrk="0" hangingPunct="1">
                <a:lnSpc>
                  <a:spcPct val="100000"/>
                </a:lnSpc>
                <a:spcBef>
                  <a:spcPct val="0"/>
                </a:spcBef>
                <a:spcAft>
                  <a:spcPct val="0"/>
                </a:spcAft>
                <a:buClrTx/>
                <a:buSzTx/>
                <a:buFontTx/>
                <a:buNone/>
                <a:tabLst/>
                <a:defRPr/>
              </a:pPr>
              <a:endParaRPr kumimoji="0" lang="en-US" sz="1429" b="1" i="0" u="none" strike="noStrike" kern="1200" cap="none" spc="0" normalizeH="0" baseline="0" noProof="0">
                <a:ln>
                  <a:noFill/>
                </a:ln>
                <a:solidFill>
                  <a:srgbClr val="E5E5E5"/>
                </a:solidFill>
                <a:effectLst/>
                <a:uLnTx/>
                <a:uFillTx/>
                <a:latin typeface="Arial" panose="020B0604020202020204"/>
                <a:ea typeface="+mn-ea"/>
                <a:cs typeface="+mn-cs"/>
              </a:endParaRPr>
            </a:p>
          </p:txBody>
        </p:sp>
        <p:cxnSp>
          <p:nvCxnSpPr>
            <p:cNvPr id="23" name="Straight Connector 22">
              <a:extLst>
                <a:ext uri="{FF2B5EF4-FFF2-40B4-BE49-F238E27FC236}">
                  <a16:creationId xmlns:a16="http://schemas.microsoft.com/office/drawing/2014/main" id="{535BD946-A50E-4CE4-839A-B2C6F6084A37}"/>
                </a:ext>
              </a:extLst>
            </p:cNvPr>
            <p:cNvCxnSpPr/>
            <p:nvPr/>
          </p:nvCxnSpPr>
          <p:spPr bwMode="gray">
            <a:xfrm flipH="1">
              <a:off x="6148995" y="2235663"/>
              <a:ext cx="4745736"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228CE24-BC6C-4A55-85E0-C8F823F12AFD}"/>
              </a:ext>
            </a:extLst>
          </p:cNvPr>
          <p:cNvGrpSpPr/>
          <p:nvPr/>
        </p:nvGrpSpPr>
        <p:grpSpPr>
          <a:xfrm>
            <a:off x="397110" y="1739900"/>
            <a:ext cx="5232155" cy="3725915"/>
            <a:chOff x="187715" y="1566042"/>
            <a:chExt cx="5232155" cy="3725915"/>
          </a:xfrm>
        </p:grpSpPr>
        <p:sp>
          <p:nvSpPr>
            <p:cNvPr id="5" name="Rectangle 4">
              <a:extLst>
                <a:ext uri="{FF2B5EF4-FFF2-40B4-BE49-F238E27FC236}">
                  <a16:creationId xmlns:a16="http://schemas.microsoft.com/office/drawing/2014/main" id="{F5D06096-D8CD-4F73-B1AC-41282BE1049B}"/>
                </a:ext>
              </a:extLst>
            </p:cNvPr>
            <p:cNvSpPr/>
            <p:nvPr/>
          </p:nvSpPr>
          <p:spPr>
            <a:xfrm>
              <a:off x="600377" y="2298175"/>
              <a:ext cx="64633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E0E2D"/>
                  </a:solidFill>
                  <a:effectLst/>
                  <a:uLnTx/>
                  <a:uFillTx/>
                  <a:latin typeface="Times New Roman" panose="02020603050405020304"/>
                  <a:ea typeface="+mn-ea"/>
                  <a:cs typeface="+mn-cs"/>
                </a:rPr>
                <a:t>#1</a:t>
              </a:r>
              <a:endParaRPr kumimoji="0" lang="en-US" sz="3600" b="0" i="0" u="none" strike="noStrike" kern="1200" cap="none" spc="0" normalizeH="0" baseline="0" noProof="0">
                <a:ln>
                  <a:noFill/>
                </a:ln>
                <a:solidFill>
                  <a:srgbClr val="323E48"/>
                </a:solidFill>
                <a:effectLst/>
                <a:uLnTx/>
                <a:uFillTx/>
                <a:latin typeface="Times New Roman" panose="02020603050405020304"/>
                <a:ea typeface="+mn-ea"/>
                <a:cs typeface="+mn-cs"/>
              </a:endParaRPr>
            </a:p>
          </p:txBody>
        </p:sp>
        <p:sp>
          <p:nvSpPr>
            <p:cNvPr id="6" name="TextBox 5">
              <a:extLst>
                <a:ext uri="{FF2B5EF4-FFF2-40B4-BE49-F238E27FC236}">
                  <a16:creationId xmlns:a16="http://schemas.microsoft.com/office/drawing/2014/main" id="{C3EA6226-8BEF-4D7E-A79D-BDB632FFC3DC}"/>
                </a:ext>
              </a:extLst>
            </p:cNvPr>
            <p:cNvSpPr txBox="1"/>
            <p:nvPr/>
          </p:nvSpPr>
          <p:spPr bwMode="gray">
            <a:xfrm>
              <a:off x="1571714" y="2435504"/>
              <a:ext cx="3368993" cy="461665"/>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Digital transformation is CFO’s top priority for 2021</a:t>
              </a:r>
            </a:p>
          </p:txBody>
        </p:sp>
        <p:sp>
          <p:nvSpPr>
            <p:cNvPr id="8" name="Rectangle 7">
              <a:extLst>
                <a:ext uri="{FF2B5EF4-FFF2-40B4-BE49-F238E27FC236}">
                  <a16:creationId xmlns:a16="http://schemas.microsoft.com/office/drawing/2014/main" id="{98722530-1731-4471-A851-2C4BF0026616}"/>
                </a:ext>
              </a:extLst>
            </p:cNvPr>
            <p:cNvSpPr/>
            <p:nvPr/>
          </p:nvSpPr>
          <p:spPr>
            <a:xfrm>
              <a:off x="540663" y="3928009"/>
              <a:ext cx="103105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E0E2D"/>
                  </a:solidFill>
                  <a:effectLst/>
                  <a:uLnTx/>
                  <a:uFillTx/>
                  <a:latin typeface="Times New Roman" panose="02020603050405020304"/>
                  <a:ea typeface="+mn-ea"/>
                  <a:cs typeface="+mn-cs"/>
                </a:rPr>
                <a:t>78%</a:t>
              </a:r>
              <a:endParaRPr kumimoji="0" lang="en-US" sz="3600" b="0" i="0" u="none" strike="noStrike" kern="1200" cap="none" spc="0" normalizeH="0" baseline="0" noProof="0">
                <a:ln>
                  <a:noFill/>
                </a:ln>
                <a:solidFill>
                  <a:srgbClr val="323E48"/>
                </a:solidFill>
                <a:effectLst/>
                <a:uLnTx/>
                <a:uFillTx/>
                <a:latin typeface="Times New Roman" panose="02020603050405020304"/>
                <a:ea typeface="+mn-ea"/>
                <a:cs typeface="+mn-cs"/>
              </a:endParaRPr>
            </a:p>
          </p:txBody>
        </p:sp>
        <p:sp>
          <p:nvSpPr>
            <p:cNvPr id="9" name="Text Placeholder">
              <a:extLst>
                <a:ext uri="{FF2B5EF4-FFF2-40B4-BE49-F238E27FC236}">
                  <a16:creationId xmlns:a16="http://schemas.microsoft.com/office/drawing/2014/main" id="{C68915CC-C601-48E5-B80D-63510376302E}"/>
                </a:ext>
              </a:extLst>
            </p:cNvPr>
            <p:cNvSpPr txBox="1">
              <a:spLocks/>
            </p:cNvSpPr>
            <p:nvPr/>
          </p:nvSpPr>
          <p:spPr bwMode="gray">
            <a:xfrm>
              <a:off x="1571714" y="4020340"/>
              <a:ext cx="2983325" cy="692497"/>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ctr" latinLnBrk="0" hangingPunct="1">
                <a:lnSpc>
                  <a:spcPct val="100000"/>
                </a:lnSpc>
                <a:spcBef>
                  <a:spcPts val="571"/>
                </a:spcBef>
                <a:spcAft>
                  <a:spcPts val="0"/>
                </a:spcAft>
                <a:buClr>
                  <a:srgbClr val="CE0E2D"/>
                </a:buClr>
                <a:buSzTx/>
                <a:buFont typeface="Arial" panose="020B0604020202020204" pitchFamily="34" charset="0"/>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Of strategic planners expect to increase capital expenditure in IT and digital health technologies</a:t>
              </a:r>
              <a:endParaRPr kumimoji="0" lang="en-US" sz="1500" b="0" i="0" u="none" strike="noStrike" kern="1200" cap="none" spc="0" normalizeH="0" baseline="0" noProof="0">
                <a:ln>
                  <a:noFill/>
                </a:ln>
                <a:solidFill>
                  <a:srgbClr val="CE0E2D"/>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5BF3F963-AC90-4FBE-8A59-7C20ECEEBF56}"/>
                </a:ext>
              </a:extLst>
            </p:cNvPr>
            <p:cNvSpPr txBox="1"/>
            <p:nvPr/>
          </p:nvSpPr>
          <p:spPr bwMode="gray">
            <a:xfrm>
              <a:off x="187715" y="1691731"/>
              <a:ext cx="1784719"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341"/>
                </a:spcBef>
                <a:spcAft>
                  <a:spcPts val="0"/>
                </a:spcAft>
                <a:buClr>
                  <a:srgbClr val="CE0E2D"/>
                </a:buClr>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Providers</a:t>
              </a:r>
            </a:p>
          </p:txBody>
        </p:sp>
        <p:sp>
          <p:nvSpPr>
            <p:cNvPr id="24" name="Freeform 6">
              <a:extLst>
                <a:ext uri="{FF2B5EF4-FFF2-40B4-BE49-F238E27FC236}">
                  <a16:creationId xmlns:a16="http://schemas.microsoft.com/office/drawing/2014/main" id="{AEC18D4E-E684-431E-B1C0-0EFB14E965D8}"/>
                </a:ext>
              </a:extLst>
            </p:cNvPr>
            <p:cNvSpPr/>
            <p:nvPr/>
          </p:nvSpPr>
          <p:spPr bwMode="gray">
            <a:xfrm>
              <a:off x="436390" y="1566042"/>
              <a:ext cx="4983480" cy="372591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9050" cap="flat" cmpd="sng" algn="ctr">
              <a:solidFill>
                <a:schemeClr val="bg1">
                  <a:lumMod val="75000"/>
                </a:schemeClr>
              </a:solidFill>
              <a:prstDash val="solid"/>
              <a:miter lim="800000"/>
              <a:headEnd type="none" w="med" len="med"/>
              <a:tailEnd type="none" w="med" len="med"/>
            </a:ln>
            <a:effectLst/>
          </p:spPr>
          <p:txBody>
            <a:bodyPr vert="horz" wrap="square" lIns="130629" tIns="65315" rIns="130629" bIns="65315"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marL="0" marR="0" lvl="0" indent="0" algn="l" defTabSz="2090954" rtl="0" eaLnBrk="1" fontAlgn="base" latinLnBrk="0" hangingPunct="1">
                <a:lnSpc>
                  <a:spcPct val="100000"/>
                </a:lnSpc>
                <a:spcBef>
                  <a:spcPct val="0"/>
                </a:spcBef>
                <a:spcAft>
                  <a:spcPct val="0"/>
                </a:spcAft>
                <a:buClrTx/>
                <a:buSzTx/>
                <a:buFontTx/>
                <a:buNone/>
                <a:tabLst/>
                <a:defRPr/>
              </a:pPr>
              <a:endParaRPr kumimoji="0" lang="en-US" sz="1143" b="1" i="0" u="none" strike="noStrike" kern="1200" cap="none" spc="0" normalizeH="0" baseline="0" noProof="0">
                <a:ln>
                  <a:noFill/>
                </a:ln>
                <a:solidFill>
                  <a:srgbClr val="E5E5E5"/>
                </a:solidFill>
                <a:effectLst/>
                <a:uLnTx/>
                <a:uFillTx/>
                <a:latin typeface="Arial" panose="020B0604020202020204"/>
                <a:ea typeface="+mn-ea"/>
                <a:cs typeface="+mn-cs"/>
              </a:endParaRPr>
            </a:p>
          </p:txBody>
        </p:sp>
        <p:cxnSp>
          <p:nvCxnSpPr>
            <p:cNvPr id="25" name="Straight Connector 24">
              <a:extLst>
                <a:ext uri="{FF2B5EF4-FFF2-40B4-BE49-F238E27FC236}">
                  <a16:creationId xmlns:a16="http://schemas.microsoft.com/office/drawing/2014/main" id="{A1540212-1F6D-4D93-980B-382B8D1D7D3D}"/>
                </a:ext>
              </a:extLst>
            </p:cNvPr>
            <p:cNvCxnSpPr/>
            <p:nvPr/>
          </p:nvCxnSpPr>
          <p:spPr bwMode="gray">
            <a:xfrm flipH="1">
              <a:off x="676062" y="2235663"/>
              <a:ext cx="4743808"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Freeform 25">
              <a:extLst>
                <a:ext uri="{FF2B5EF4-FFF2-40B4-BE49-F238E27FC236}">
                  <a16:creationId xmlns:a16="http://schemas.microsoft.com/office/drawing/2014/main" id="{562FB814-9742-4075-970D-63492E4BCFBB}"/>
                </a:ext>
              </a:extLst>
            </p:cNvPr>
            <p:cNvSpPr/>
            <p:nvPr/>
          </p:nvSpPr>
          <p:spPr bwMode="gray">
            <a:xfrm>
              <a:off x="436389" y="1566042"/>
              <a:ext cx="130629" cy="13062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38100" cap="flat" cmpd="sng" algn="ctr">
              <a:solidFill>
                <a:schemeClr val="accent6"/>
              </a:solidFill>
              <a:prstDash val="solid"/>
              <a:miter lim="800000"/>
              <a:headEnd type="none" w="med" len="med"/>
              <a:tailEnd type="none" w="med" len="med"/>
            </a:ln>
            <a:effectLst/>
          </p:spPr>
          <p:txBody>
            <a:bodyPr vert="horz" wrap="square" lIns="130629" tIns="65315" rIns="130629" bIns="65315"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marL="0" marR="0" lvl="0" indent="0" algn="l" defTabSz="2090954" rtl="0" eaLnBrk="1" fontAlgn="base" latinLnBrk="0" hangingPunct="1">
                <a:lnSpc>
                  <a:spcPct val="100000"/>
                </a:lnSpc>
                <a:spcBef>
                  <a:spcPct val="0"/>
                </a:spcBef>
                <a:spcAft>
                  <a:spcPct val="0"/>
                </a:spcAft>
                <a:buClrTx/>
                <a:buSzTx/>
                <a:buFontTx/>
                <a:buNone/>
                <a:tabLst/>
                <a:defRPr/>
              </a:pPr>
              <a:endParaRPr kumimoji="0" lang="en-US" sz="1429" b="1" i="0" u="none" strike="noStrike" kern="1200" cap="none" spc="0" normalizeH="0" baseline="0" noProof="0">
                <a:ln>
                  <a:noFill/>
                </a:ln>
                <a:solidFill>
                  <a:srgbClr val="E5E5E5"/>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59399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42A684BB-25D4-4FDB-944D-B45A0A73FFC9}"/>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547605" y="3812530"/>
            <a:ext cx="11037969" cy="2361258"/>
          </a:xfrm>
          <a:prstGeom prst="rect">
            <a:avLst/>
          </a:prstGeom>
        </p:spPr>
      </p:pic>
      <p:sp>
        <p:nvSpPr>
          <p:cNvPr id="14" name="TextBox 13">
            <a:extLst>
              <a:ext uri="{FF2B5EF4-FFF2-40B4-BE49-F238E27FC236}">
                <a16:creationId xmlns:a16="http://schemas.microsoft.com/office/drawing/2014/main" id="{649F32C7-FCA1-4049-A172-93C882E6300F}"/>
              </a:ext>
            </a:extLst>
          </p:cNvPr>
          <p:cNvSpPr txBox="1"/>
          <p:nvPr/>
        </p:nvSpPr>
        <p:spPr bwMode="gray">
          <a:xfrm>
            <a:off x="1247544" y="1713585"/>
            <a:ext cx="3261489"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Low-income patients  </a:t>
            </a:r>
          </a:p>
        </p:txBody>
      </p:sp>
      <p:grpSp>
        <p:nvGrpSpPr>
          <p:cNvPr id="45" name="Group 44">
            <a:extLst>
              <a:ext uri="{FF2B5EF4-FFF2-40B4-BE49-F238E27FC236}">
                <a16:creationId xmlns:a16="http://schemas.microsoft.com/office/drawing/2014/main" id="{66D10848-00D2-4850-83C0-239EE0D9079B}"/>
              </a:ext>
            </a:extLst>
          </p:cNvPr>
          <p:cNvGrpSpPr/>
          <p:nvPr/>
        </p:nvGrpSpPr>
        <p:grpSpPr>
          <a:xfrm>
            <a:off x="846690" y="2095422"/>
            <a:ext cx="4978757" cy="1908324"/>
            <a:chOff x="-226502" y="3606205"/>
            <a:chExt cx="5170318" cy="1908324"/>
          </a:xfrm>
        </p:grpSpPr>
        <p:graphicFrame>
          <p:nvGraphicFramePr>
            <p:cNvPr id="46" name="Chart 45">
              <a:extLst>
                <a:ext uri="{FF2B5EF4-FFF2-40B4-BE49-F238E27FC236}">
                  <a16:creationId xmlns:a16="http://schemas.microsoft.com/office/drawing/2014/main" id="{934E1B59-F346-431E-9BD8-CEF69A3413C8}"/>
                </a:ext>
              </a:extLst>
            </p:cNvPr>
            <p:cNvGraphicFramePr/>
            <p:nvPr>
              <p:extLst>
                <p:ext uri="{D42A27DB-BD31-4B8C-83A1-F6EECF244321}">
                  <p14:modId xmlns:p14="http://schemas.microsoft.com/office/powerpoint/2010/main" val="2984265939"/>
                </p:ext>
              </p:extLst>
            </p:nvPr>
          </p:nvGraphicFramePr>
          <p:xfrm>
            <a:off x="1285291" y="4048216"/>
            <a:ext cx="3387288" cy="1466313"/>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Box 46">
              <a:extLst>
                <a:ext uri="{FF2B5EF4-FFF2-40B4-BE49-F238E27FC236}">
                  <a16:creationId xmlns:a16="http://schemas.microsoft.com/office/drawing/2014/main" id="{BEE69751-0FF2-4832-8D29-ECD62B65B99F}"/>
                </a:ext>
              </a:extLst>
            </p:cNvPr>
            <p:cNvSpPr txBox="1"/>
            <p:nvPr/>
          </p:nvSpPr>
          <p:spPr bwMode="gray">
            <a:xfrm>
              <a:off x="-118520" y="4113189"/>
              <a:ext cx="1670558"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23E48"/>
                  </a:solidFill>
                  <a:effectLst/>
                  <a:uLnTx/>
                  <a:uFillTx/>
                  <a:latin typeface="Arial" panose="020B0604020202020204"/>
                  <a:ea typeface="+mn-ea"/>
                  <a:cs typeface="+mn-cs"/>
                </a:rPr>
                <a:t>Less than 100% of FPL</a:t>
              </a:r>
            </a:p>
          </p:txBody>
        </p:sp>
        <p:sp>
          <p:nvSpPr>
            <p:cNvPr id="48" name="TextBox 47">
              <a:extLst>
                <a:ext uri="{FF2B5EF4-FFF2-40B4-BE49-F238E27FC236}">
                  <a16:creationId xmlns:a16="http://schemas.microsoft.com/office/drawing/2014/main" id="{10155CF3-EC92-4A5E-82E4-D5EAC79F8368}"/>
                </a:ext>
              </a:extLst>
            </p:cNvPr>
            <p:cNvSpPr txBox="1"/>
            <p:nvPr/>
          </p:nvSpPr>
          <p:spPr bwMode="gray">
            <a:xfrm>
              <a:off x="-118520" y="4406223"/>
              <a:ext cx="1670558"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23E48"/>
                  </a:solidFill>
                  <a:effectLst/>
                  <a:uLnTx/>
                  <a:uFillTx/>
                  <a:latin typeface="Arial" panose="020B0604020202020204"/>
                  <a:ea typeface="+mn-ea"/>
                  <a:cs typeface="+mn-cs"/>
                </a:rPr>
                <a:t>100% - 200% of FPL</a:t>
              </a:r>
            </a:p>
          </p:txBody>
        </p:sp>
        <p:sp>
          <p:nvSpPr>
            <p:cNvPr id="49" name="TextBox 48">
              <a:extLst>
                <a:ext uri="{FF2B5EF4-FFF2-40B4-BE49-F238E27FC236}">
                  <a16:creationId xmlns:a16="http://schemas.microsoft.com/office/drawing/2014/main" id="{B20F5C2C-1298-42D9-AD9B-B2431231BF73}"/>
                </a:ext>
              </a:extLst>
            </p:cNvPr>
            <p:cNvSpPr txBox="1"/>
            <p:nvPr/>
          </p:nvSpPr>
          <p:spPr bwMode="gray">
            <a:xfrm>
              <a:off x="-118520" y="4701838"/>
              <a:ext cx="1670558"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23E48"/>
                  </a:solidFill>
                  <a:effectLst/>
                  <a:uLnTx/>
                  <a:uFillTx/>
                  <a:latin typeface="Arial" panose="020B0604020202020204"/>
                  <a:ea typeface="+mn-ea"/>
                  <a:cs typeface="+mn-cs"/>
                </a:rPr>
                <a:t>200% - 400% of FPL</a:t>
              </a:r>
            </a:p>
          </p:txBody>
        </p:sp>
        <p:sp>
          <p:nvSpPr>
            <p:cNvPr id="50" name="TextBox 49">
              <a:extLst>
                <a:ext uri="{FF2B5EF4-FFF2-40B4-BE49-F238E27FC236}">
                  <a16:creationId xmlns:a16="http://schemas.microsoft.com/office/drawing/2014/main" id="{9B2034E4-4738-4F52-8A7F-6AA5EDBE2245}"/>
                </a:ext>
              </a:extLst>
            </p:cNvPr>
            <p:cNvSpPr txBox="1"/>
            <p:nvPr/>
          </p:nvSpPr>
          <p:spPr bwMode="gray">
            <a:xfrm>
              <a:off x="-226502" y="4992291"/>
              <a:ext cx="1778540"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23E48"/>
                  </a:solidFill>
                  <a:effectLst/>
                  <a:uLnTx/>
                  <a:uFillTx/>
                  <a:latin typeface="Arial" panose="020B0604020202020204"/>
                  <a:ea typeface="+mn-ea"/>
                  <a:cs typeface="+mn-cs"/>
                </a:rPr>
                <a:t>400% or more of FPL</a:t>
              </a:r>
            </a:p>
          </p:txBody>
        </p:sp>
        <p:sp>
          <p:nvSpPr>
            <p:cNvPr id="52" name="TextBox 51">
              <a:extLst>
                <a:ext uri="{FF2B5EF4-FFF2-40B4-BE49-F238E27FC236}">
                  <a16:creationId xmlns:a16="http://schemas.microsoft.com/office/drawing/2014/main" id="{8D2F4407-56C2-443F-86F0-10C7CBBFECCC}"/>
                </a:ext>
              </a:extLst>
            </p:cNvPr>
            <p:cNvSpPr txBox="1"/>
            <p:nvPr/>
          </p:nvSpPr>
          <p:spPr bwMode="gray">
            <a:xfrm>
              <a:off x="174352" y="3606205"/>
              <a:ext cx="4769464"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Telehealth use by income level</a:t>
              </a:r>
            </a:p>
          </p:txBody>
        </p:sp>
      </p:grpSp>
      <p:pic>
        <p:nvPicPr>
          <p:cNvPr id="54" name="Picture 53">
            <a:extLst>
              <a:ext uri="{FF2B5EF4-FFF2-40B4-BE49-F238E27FC236}">
                <a16:creationId xmlns:a16="http://schemas.microsoft.com/office/drawing/2014/main" id="{37FB3AAF-34EF-4B7B-AE1A-EE14F4DA1C4B}"/>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gray">
          <a:xfrm rot="16200000">
            <a:off x="6292290" y="868560"/>
            <a:ext cx="4746770" cy="5851645"/>
          </a:xfrm>
          <a:prstGeom prst="rect">
            <a:avLst/>
          </a:prstGeom>
        </p:spPr>
      </p:pic>
      <p:sp>
        <p:nvSpPr>
          <p:cNvPr id="2" name="Text Placeholder 1">
            <a:extLst>
              <a:ext uri="{FF2B5EF4-FFF2-40B4-BE49-F238E27FC236}">
                <a16:creationId xmlns:a16="http://schemas.microsoft.com/office/drawing/2014/main" id="{DAACE49D-45A1-4288-9272-505D66532F39}"/>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83096CA0-8347-453C-BE0D-4C7E026D4FDF}"/>
              </a:ext>
            </a:extLst>
          </p:cNvPr>
          <p:cNvSpPr>
            <a:spLocks noGrp="1"/>
          </p:cNvSpPr>
          <p:nvPr>
            <p:ph type="body" sz="quarter" idx="27"/>
          </p:nvPr>
        </p:nvSpPr>
        <p:spPr>
          <a:xfrm>
            <a:off x="6735233" y="5742901"/>
            <a:ext cx="4856265" cy="430887"/>
          </a:xfrm>
        </p:spPr>
        <p:txBody>
          <a:bodyPr/>
          <a:lstStyle/>
          <a:p>
            <a:r>
              <a:rPr lang="en-US" dirty="0"/>
              <a:t>Source: </a:t>
            </a:r>
            <a:r>
              <a:rPr lang="en-US" dirty="0" err="1"/>
              <a:t>Thronson</a:t>
            </a:r>
            <a:r>
              <a:rPr lang="en-US" dirty="0"/>
              <a:t>, L. et al., </a:t>
            </a:r>
            <a:r>
              <a:rPr lang="en-US" dirty="0">
                <a:hlinkClick r:id="rId5"/>
              </a:rPr>
              <a:t>“The pandemic of health care inequity,” </a:t>
            </a:r>
            <a:r>
              <a:rPr lang="en-US" dirty="0"/>
              <a:t>JAMA Network Open, October 2020; Tyrrell R. </a:t>
            </a:r>
            <a:r>
              <a:rPr lang="en-US" dirty="0">
                <a:hlinkClick r:id="rId6"/>
              </a:rPr>
              <a:t>“How Covid-19 has changed consumer behavior and preferences,”</a:t>
            </a:r>
            <a:r>
              <a:rPr lang="en-US" dirty="0"/>
              <a:t> Advisory Board, June 29, 2020; Jacqueline W. Lucas et al., ‘Telemedicine Use Among Adults: United States, 2021,’’ Centers for Disease Control and Prevention, October 2022</a:t>
            </a:r>
          </a:p>
        </p:txBody>
      </p:sp>
      <p:sp>
        <p:nvSpPr>
          <p:cNvPr id="4" name="Title 3">
            <a:extLst>
              <a:ext uri="{FF2B5EF4-FFF2-40B4-BE49-F238E27FC236}">
                <a16:creationId xmlns:a16="http://schemas.microsoft.com/office/drawing/2014/main" id="{F8B83129-6C2A-4EB4-A7B3-B83903153337}"/>
              </a:ext>
            </a:extLst>
          </p:cNvPr>
          <p:cNvSpPr>
            <a:spLocks noGrp="1"/>
          </p:cNvSpPr>
          <p:nvPr>
            <p:ph type="title"/>
          </p:nvPr>
        </p:nvSpPr>
        <p:spPr>
          <a:xfrm>
            <a:off x="612774" y="588771"/>
            <a:ext cx="10972801" cy="540917"/>
          </a:xfrm>
        </p:spPr>
        <p:txBody>
          <a:bodyPr/>
          <a:lstStyle/>
          <a:p>
            <a:r>
              <a:rPr lang="en-US"/>
              <a:t>…but digital inequities mean patients are left behind  </a:t>
            </a:r>
          </a:p>
        </p:txBody>
      </p:sp>
      <p:sp>
        <p:nvSpPr>
          <p:cNvPr id="22" name="TextBox 21">
            <a:extLst>
              <a:ext uri="{FF2B5EF4-FFF2-40B4-BE49-F238E27FC236}">
                <a16:creationId xmlns:a16="http://schemas.microsoft.com/office/drawing/2014/main" id="{AD7C24EE-2F00-4111-B3E9-1645F84CA6A0}"/>
              </a:ext>
            </a:extLst>
          </p:cNvPr>
          <p:cNvSpPr txBox="1"/>
          <p:nvPr/>
        </p:nvSpPr>
        <p:spPr bwMode="gray">
          <a:xfrm>
            <a:off x="7089085" y="1717393"/>
            <a:ext cx="2968079"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Rural patients</a:t>
            </a:r>
          </a:p>
        </p:txBody>
      </p:sp>
      <p:sp>
        <p:nvSpPr>
          <p:cNvPr id="18" name="TextBox 17">
            <a:extLst>
              <a:ext uri="{FF2B5EF4-FFF2-40B4-BE49-F238E27FC236}">
                <a16:creationId xmlns:a16="http://schemas.microsoft.com/office/drawing/2014/main" id="{009AD95C-1314-47D2-B1E0-00FFE2A046F9}"/>
              </a:ext>
            </a:extLst>
          </p:cNvPr>
          <p:cNvSpPr txBox="1"/>
          <p:nvPr/>
        </p:nvSpPr>
        <p:spPr bwMode="gray">
          <a:xfrm>
            <a:off x="1245209" y="4104418"/>
            <a:ext cx="3797038"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Non-white patients </a:t>
            </a:r>
          </a:p>
        </p:txBody>
      </p:sp>
      <p:sp>
        <p:nvSpPr>
          <p:cNvPr id="10" name="TextBox 9">
            <a:extLst>
              <a:ext uri="{FF2B5EF4-FFF2-40B4-BE49-F238E27FC236}">
                <a16:creationId xmlns:a16="http://schemas.microsoft.com/office/drawing/2014/main" id="{73B75C02-D5DC-4909-8E83-3A3E5D2A8CDC}"/>
              </a:ext>
            </a:extLst>
          </p:cNvPr>
          <p:cNvSpPr txBox="1"/>
          <p:nvPr/>
        </p:nvSpPr>
        <p:spPr bwMode="gray">
          <a:xfrm>
            <a:off x="7080420" y="3974637"/>
            <a:ext cx="3905176"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Patients with limited internet skills</a:t>
            </a:r>
          </a:p>
        </p:txBody>
      </p:sp>
      <p:sp>
        <p:nvSpPr>
          <p:cNvPr id="26" name="TextBox 25">
            <a:extLst>
              <a:ext uri="{FF2B5EF4-FFF2-40B4-BE49-F238E27FC236}">
                <a16:creationId xmlns:a16="http://schemas.microsoft.com/office/drawing/2014/main" id="{B8AA4E97-B0B3-40AA-9F9B-D310352F44E3}"/>
              </a:ext>
            </a:extLst>
          </p:cNvPr>
          <p:cNvSpPr txBox="1"/>
          <p:nvPr/>
        </p:nvSpPr>
        <p:spPr bwMode="gray">
          <a:xfrm>
            <a:off x="1245209" y="4487500"/>
            <a:ext cx="1417004" cy="553998"/>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3600" b="0" i="0" u="none" strike="noStrike" kern="1200" cap="none" spc="0" normalizeH="0" baseline="0" noProof="0">
                <a:ln>
                  <a:noFill/>
                </a:ln>
                <a:solidFill>
                  <a:srgbClr val="CE0E2D"/>
                </a:solidFill>
                <a:effectLst/>
                <a:uLnTx/>
                <a:uFillTx/>
                <a:latin typeface="Times New Roman" panose="02020603050405020304"/>
                <a:ea typeface="+mn-ea"/>
                <a:cs typeface="+mn-cs"/>
              </a:rPr>
              <a:t>7% </a:t>
            </a:r>
          </a:p>
        </p:txBody>
      </p:sp>
      <p:sp>
        <p:nvSpPr>
          <p:cNvPr id="27" name="Rectangle 26">
            <a:extLst>
              <a:ext uri="{FF2B5EF4-FFF2-40B4-BE49-F238E27FC236}">
                <a16:creationId xmlns:a16="http://schemas.microsoft.com/office/drawing/2014/main" id="{8D62CF8A-0352-4EC4-A2B0-88E084180427}"/>
              </a:ext>
            </a:extLst>
          </p:cNvPr>
          <p:cNvSpPr/>
          <p:nvPr/>
        </p:nvSpPr>
        <p:spPr bwMode="gray">
          <a:xfrm>
            <a:off x="1242688" y="5083718"/>
            <a:ext cx="3108960" cy="646331"/>
          </a:xfrm>
          <a:prstGeom prst="rect">
            <a:avLst/>
          </a:prstGeom>
        </p:spPr>
        <p:txBody>
          <a:bodyPr wrap="square" lIns="0" tIns="0" rIns="0" bIns="0" anchor="t" anchorCtr="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Rate of telemedicine adoption in clinics primarily dedicated to a racially-diverse Medicaid population in Pacific NW</a:t>
            </a:r>
          </a:p>
        </p:txBody>
      </p:sp>
      <p:sp>
        <p:nvSpPr>
          <p:cNvPr id="35" name="TextBox 34">
            <a:extLst>
              <a:ext uri="{FF2B5EF4-FFF2-40B4-BE49-F238E27FC236}">
                <a16:creationId xmlns:a16="http://schemas.microsoft.com/office/drawing/2014/main" id="{4CAD8FF8-45FA-4226-B7B2-1D84FF4BC924}"/>
              </a:ext>
            </a:extLst>
          </p:cNvPr>
          <p:cNvSpPr txBox="1"/>
          <p:nvPr/>
        </p:nvSpPr>
        <p:spPr bwMode="gray">
          <a:xfrm>
            <a:off x="7089778" y="4359758"/>
            <a:ext cx="1259810"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E0E2D"/>
                </a:solidFill>
                <a:effectLst/>
                <a:uLnTx/>
                <a:uFillTx/>
                <a:latin typeface="Times New Roman" panose="02020603050405020304"/>
                <a:ea typeface="+mn-ea"/>
                <a:cs typeface="+mn-cs"/>
              </a:rPr>
              <a:t>48%</a:t>
            </a:r>
          </a:p>
        </p:txBody>
      </p:sp>
      <p:sp>
        <p:nvSpPr>
          <p:cNvPr id="36" name="Text Placeholder 9">
            <a:extLst>
              <a:ext uri="{FF2B5EF4-FFF2-40B4-BE49-F238E27FC236}">
                <a16:creationId xmlns:a16="http://schemas.microsoft.com/office/drawing/2014/main" id="{354BD9F0-E81E-4EB2-94C1-3E4A52190909}"/>
              </a:ext>
            </a:extLst>
          </p:cNvPr>
          <p:cNvSpPr>
            <a:spLocks noGrp="1"/>
          </p:cNvSpPr>
          <p:nvPr/>
        </p:nvSpPr>
        <p:spPr bwMode="gray">
          <a:xfrm>
            <a:off x="7080421" y="4950577"/>
            <a:ext cx="1554480" cy="861774"/>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714"/>
              </a:spcBef>
              <a:spcAft>
                <a:spcPts val="0"/>
              </a:spcAft>
              <a:buClrTx/>
              <a:buSzTx/>
              <a:buFont typeface="Arial" pitchFamily="34" charset="0"/>
              <a:buNone/>
              <a:tabLst/>
              <a:defRPr/>
            </a:pP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Portal use for patients who use the internet at least once per day</a:t>
            </a:r>
          </a:p>
        </p:txBody>
      </p:sp>
      <p:sp>
        <p:nvSpPr>
          <p:cNvPr id="37" name="TextBox 36">
            <a:extLst>
              <a:ext uri="{FF2B5EF4-FFF2-40B4-BE49-F238E27FC236}">
                <a16:creationId xmlns:a16="http://schemas.microsoft.com/office/drawing/2014/main" id="{0533DFA3-7EB3-4A13-B64C-3C59B4D00247}"/>
              </a:ext>
            </a:extLst>
          </p:cNvPr>
          <p:cNvSpPr txBox="1"/>
          <p:nvPr/>
        </p:nvSpPr>
        <p:spPr bwMode="gray">
          <a:xfrm>
            <a:off x="9013698" y="4359758"/>
            <a:ext cx="110812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E0E2D"/>
                </a:solidFill>
                <a:effectLst/>
                <a:uLnTx/>
                <a:uFillTx/>
                <a:latin typeface="Times New Roman" panose="02020603050405020304"/>
                <a:ea typeface="+mn-ea"/>
                <a:cs typeface="+mn-cs"/>
              </a:rPr>
              <a:t>9%</a:t>
            </a:r>
          </a:p>
        </p:txBody>
      </p:sp>
      <p:sp>
        <p:nvSpPr>
          <p:cNvPr id="38" name="Text Placeholder 9">
            <a:extLst>
              <a:ext uri="{FF2B5EF4-FFF2-40B4-BE49-F238E27FC236}">
                <a16:creationId xmlns:a16="http://schemas.microsoft.com/office/drawing/2014/main" id="{F96F9A09-D6C8-4DC6-B110-7DED451B3BAE}"/>
              </a:ext>
            </a:extLst>
          </p:cNvPr>
          <p:cNvSpPr>
            <a:spLocks noGrp="1"/>
          </p:cNvSpPr>
          <p:nvPr/>
        </p:nvSpPr>
        <p:spPr bwMode="gray">
          <a:xfrm>
            <a:off x="9013698" y="4989862"/>
            <a:ext cx="1463040" cy="646331"/>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714"/>
              </a:spcBef>
              <a:spcAft>
                <a:spcPts val="0"/>
              </a:spcAft>
              <a:buClrTx/>
              <a:buSzTx/>
              <a:buFont typeface="Arial" pitchFamily="34" charset="0"/>
              <a:buNone/>
              <a:tabLst/>
              <a:defRPr/>
            </a:pP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Portal use for patients who do not use internet at least once per day</a:t>
            </a:r>
          </a:p>
        </p:txBody>
      </p:sp>
      <p:sp>
        <p:nvSpPr>
          <p:cNvPr id="39" name="Text Placeholder 9">
            <a:extLst>
              <a:ext uri="{FF2B5EF4-FFF2-40B4-BE49-F238E27FC236}">
                <a16:creationId xmlns:a16="http://schemas.microsoft.com/office/drawing/2014/main" id="{408902CF-94ED-47D9-A914-22F510B3876C}"/>
              </a:ext>
            </a:extLst>
          </p:cNvPr>
          <p:cNvSpPr>
            <a:spLocks noGrp="1"/>
          </p:cNvSpPr>
          <p:nvPr/>
        </p:nvSpPr>
        <p:spPr bwMode="gray">
          <a:xfrm>
            <a:off x="8302135" y="4682924"/>
            <a:ext cx="314040" cy="230832"/>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714"/>
              </a:spcBef>
              <a:spcAft>
                <a:spcPts val="0"/>
              </a:spcAft>
              <a:buClr>
                <a:srgbClr val="CE0E2D"/>
              </a:buClr>
              <a:buSzTx/>
              <a:buFont typeface="Arial" pitchFamily="34" charset="0"/>
              <a:buNone/>
              <a:tabLst/>
              <a:defRPr/>
            </a:pP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vs</a:t>
            </a: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a:t>
            </a:r>
          </a:p>
        </p:txBody>
      </p:sp>
      <p:grpSp>
        <p:nvGrpSpPr>
          <p:cNvPr id="40" name="Group 39">
            <a:extLst>
              <a:ext uri="{FF2B5EF4-FFF2-40B4-BE49-F238E27FC236}">
                <a16:creationId xmlns:a16="http://schemas.microsoft.com/office/drawing/2014/main" id="{0ABEFCEC-A02A-43DE-8BCF-DE065543701F}"/>
              </a:ext>
            </a:extLst>
          </p:cNvPr>
          <p:cNvGrpSpPr/>
          <p:nvPr/>
        </p:nvGrpSpPr>
        <p:grpSpPr>
          <a:xfrm>
            <a:off x="7089084" y="2149210"/>
            <a:ext cx="3387287" cy="1344816"/>
            <a:chOff x="4810970" y="3573030"/>
            <a:chExt cx="3387287" cy="1344816"/>
          </a:xfrm>
        </p:grpSpPr>
        <p:sp>
          <p:nvSpPr>
            <p:cNvPr id="41" name="Rectangle 40">
              <a:extLst>
                <a:ext uri="{FF2B5EF4-FFF2-40B4-BE49-F238E27FC236}">
                  <a16:creationId xmlns:a16="http://schemas.microsoft.com/office/drawing/2014/main" id="{7AD61D20-DEB7-48E1-9251-C243B1D8711B}"/>
                </a:ext>
              </a:extLst>
            </p:cNvPr>
            <p:cNvSpPr/>
            <p:nvPr/>
          </p:nvSpPr>
          <p:spPr bwMode="gray">
            <a:xfrm>
              <a:off x="4810970" y="4271515"/>
              <a:ext cx="3387287" cy="646331"/>
            </a:xfrm>
            <a:prstGeom prst="rect">
              <a:avLst/>
            </a:prstGeom>
          </p:spPr>
          <p:txBody>
            <a:bodyPr wrap="square" lIns="0" tIns="0" rIns="0" bIns="0" anchor="t" anchorCtr="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Percentage of people living 70+ minutes from a PCP who have necessary bandwidth for a telehealth visit</a:t>
              </a:r>
            </a:p>
          </p:txBody>
        </p:sp>
        <p:sp>
          <p:nvSpPr>
            <p:cNvPr id="42" name="Rectangle 41">
              <a:extLst>
                <a:ext uri="{FF2B5EF4-FFF2-40B4-BE49-F238E27FC236}">
                  <a16:creationId xmlns:a16="http://schemas.microsoft.com/office/drawing/2014/main" id="{989660FE-BA75-4D48-AACB-4B5E6AEEC5BC}"/>
                </a:ext>
              </a:extLst>
            </p:cNvPr>
            <p:cNvSpPr/>
            <p:nvPr/>
          </p:nvSpPr>
          <p:spPr bwMode="gray">
            <a:xfrm>
              <a:off x="4810971" y="3573030"/>
              <a:ext cx="1289781" cy="55399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571"/>
                </a:spcBef>
                <a:spcAft>
                  <a:spcPts val="0"/>
                </a:spcAft>
                <a:buClrTx/>
                <a:buSzTx/>
                <a:buFontTx/>
                <a:buNone/>
                <a:tabLst/>
                <a:defRPr/>
              </a:pPr>
              <a:r>
                <a:rPr kumimoji="0" lang="en-US" sz="3600" b="0" i="0" u="none" strike="noStrike" kern="1200" cap="none" spc="0" normalizeH="0" baseline="0" noProof="0">
                  <a:ln>
                    <a:noFill/>
                  </a:ln>
                  <a:solidFill>
                    <a:srgbClr val="CE0E2D"/>
                  </a:solidFill>
                  <a:effectLst/>
                  <a:uLnTx/>
                  <a:uFillTx/>
                  <a:latin typeface="Times New Roman" panose="02020603050405020304"/>
                  <a:ea typeface="+mn-ea"/>
                  <a:cs typeface="+mn-cs"/>
                </a:rPr>
                <a:t>&lt;40%</a:t>
              </a:r>
            </a:p>
          </p:txBody>
        </p:sp>
      </p:grpSp>
    </p:spTree>
    <p:extLst>
      <p:ext uri="{BB962C8B-B14F-4D97-AF65-F5344CB8AC3E}">
        <p14:creationId xmlns:p14="http://schemas.microsoft.com/office/powerpoint/2010/main" val="3143743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EE0C2E-D43C-4A61-BB6B-9217756CACCB}"/>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0569CCF0-14EB-4429-A230-06CFFB6B3D94}"/>
              </a:ext>
            </a:extLst>
          </p:cNvPr>
          <p:cNvSpPr>
            <a:spLocks noGrp="1"/>
          </p:cNvSpPr>
          <p:nvPr>
            <p:ph type="body" sz="quarter" idx="27"/>
          </p:nvPr>
        </p:nvSpPr>
        <p:spPr>
          <a:xfrm>
            <a:off x="8521471" y="5939439"/>
            <a:ext cx="3057754" cy="215444"/>
          </a:xfrm>
        </p:spPr>
        <p:txBody>
          <a:bodyPr/>
          <a:lstStyle/>
          <a:p>
            <a:r>
              <a:rPr lang="en-US"/>
              <a:t>Source: Sieck C, </a:t>
            </a:r>
            <a:r>
              <a:rPr lang="en-US" err="1"/>
              <a:t>Sheon</a:t>
            </a:r>
            <a:r>
              <a:rPr lang="en-US"/>
              <a:t> A, </a:t>
            </a:r>
            <a:r>
              <a:rPr lang="en-US" err="1"/>
              <a:t>Ancker</a:t>
            </a:r>
            <a:r>
              <a:rPr lang="en-US"/>
              <a:t> J, </a:t>
            </a:r>
            <a:r>
              <a:rPr lang="en-US" err="1"/>
              <a:t>Castek</a:t>
            </a:r>
            <a:r>
              <a:rPr lang="en-US"/>
              <a:t> J, Callahan B and </a:t>
            </a:r>
            <a:r>
              <a:rPr lang="en-US" err="1"/>
              <a:t>Siefer</a:t>
            </a:r>
            <a:r>
              <a:rPr lang="en-US"/>
              <a:t> A, “</a:t>
            </a:r>
            <a:r>
              <a:rPr lang="en-US">
                <a:hlinkClick r:id="rId3"/>
              </a:rPr>
              <a:t>Digital inclusion as a social determinant of health</a:t>
            </a:r>
            <a:r>
              <a:rPr lang="en-US"/>
              <a:t>,” March 17, 2021, </a:t>
            </a:r>
            <a:r>
              <a:rPr lang="en-US" i="1"/>
              <a:t>Nature</a:t>
            </a:r>
            <a:r>
              <a:rPr lang="en-US"/>
              <a:t>. </a:t>
            </a:r>
          </a:p>
        </p:txBody>
      </p:sp>
      <p:sp>
        <p:nvSpPr>
          <p:cNvPr id="4" name="Title 3">
            <a:extLst>
              <a:ext uri="{FF2B5EF4-FFF2-40B4-BE49-F238E27FC236}">
                <a16:creationId xmlns:a16="http://schemas.microsoft.com/office/drawing/2014/main" id="{22B12337-CA2F-4692-AC07-EF2C2A78210F}"/>
              </a:ext>
            </a:extLst>
          </p:cNvPr>
          <p:cNvSpPr>
            <a:spLocks noGrp="1"/>
          </p:cNvSpPr>
          <p:nvPr>
            <p:ph type="title"/>
          </p:nvPr>
        </p:nvSpPr>
        <p:spPr/>
        <p:txBody>
          <a:bodyPr/>
          <a:lstStyle/>
          <a:p>
            <a:r>
              <a:rPr lang="en-US"/>
              <a:t>Access is a foundational issue </a:t>
            </a:r>
          </a:p>
        </p:txBody>
      </p:sp>
      <p:grpSp>
        <p:nvGrpSpPr>
          <p:cNvPr id="28" name="Group 27">
            <a:extLst>
              <a:ext uri="{FF2B5EF4-FFF2-40B4-BE49-F238E27FC236}">
                <a16:creationId xmlns:a16="http://schemas.microsoft.com/office/drawing/2014/main" id="{F1BDFFEA-AFA9-4EC1-AF19-F548B178C6DB}"/>
              </a:ext>
            </a:extLst>
          </p:cNvPr>
          <p:cNvGrpSpPr/>
          <p:nvPr/>
        </p:nvGrpSpPr>
        <p:grpSpPr>
          <a:xfrm>
            <a:off x="5576876" y="3391432"/>
            <a:ext cx="1054172" cy="1054172"/>
            <a:chOff x="3285782" y="3570022"/>
            <a:chExt cx="1054172" cy="1054172"/>
          </a:xfrm>
        </p:grpSpPr>
        <p:sp>
          <p:nvSpPr>
            <p:cNvPr id="32" name="Oval 31">
              <a:extLst>
                <a:ext uri="{FF2B5EF4-FFF2-40B4-BE49-F238E27FC236}">
                  <a16:creationId xmlns:a16="http://schemas.microsoft.com/office/drawing/2014/main" id="{8D9F87BA-17EC-42D7-A690-AC9E65BB6C7B}"/>
                </a:ext>
              </a:extLst>
            </p:cNvPr>
            <p:cNvSpPr>
              <a:spLocks noChangeAspect="1"/>
            </p:cNvSpPr>
            <p:nvPr/>
          </p:nvSpPr>
          <p:spPr bwMode="gray">
            <a:xfrm>
              <a:off x="3285782" y="3570022"/>
              <a:ext cx="1054172" cy="1054172"/>
            </a:xfrm>
            <a:prstGeom prst="ellipse">
              <a:avLst/>
            </a:prstGeom>
            <a:solidFill>
              <a:schemeClr val="tx2"/>
            </a:solidFill>
            <a:ln w="19050">
              <a:noFill/>
            </a:ln>
            <a:effectLst>
              <a:outerShdw blurRad="292100" sx="104000" sy="104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32"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3" name="Picture 32">
              <a:extLst>
                <a:ext uri="{FF2B5EF4-FFF2-40B4-BE49-F238E27FC236}">
                  <a16:creationId xmlns:a16="http://schemas.microsoft.com/office/drawing/2014/main" id="{6049491B-FDC5-4E14-9A33-06EAF247BC4C}"/>
                </a:ext>
              </a:extLst>
            </p:cNvPr>
            <p:cNvPicPr>
              <a:picLocks noChangeAspect="1"/>
            </p:cNvPicPr>
            <p:nvPr/>
          </p:nvPicPr>
          <p:blipFill>
            <a:blip r:embed="rId4"/>
            <a:srcRect/>
            <a:stretch/>
          </p:blipFill>
          <p:spPr>
            <a:xfrm>
              <a:off x="3474834" y="3817485"/>
              <a:ext cx="676070" cy="559247"/>
            </a:xfrm>
            <a:prstGeom prst="rect">
              <a:avLst/>
            </a:prstGeom>
          </p:spPr>
        </p:pic>
      </p:grpSp>
      <p:cxnSp>
        <p:nvCxnSpPr>
          <p:cNvPr id="34" name="Straight Connector 33">
            <a:extLst>
              <a:ext uri="{FF2B5EF4-FFF2-40B4-BE49-F238E27FC236}">
                <a16:creationId xmlns:a16="http://schemas.microsoft.com/office/drawing/2014/main" id="{F8A2BE97-61BB-4046-A2FE-5D7E2BE16A9F}"/>
              </a:ext>
            </a:extLst>
          </p:cNvPr>
          <p:cNvCxnSpPr>
            <a:cxnSpLocks/>
          </p:cNvCxnSpPr>
          <p:nvPr/>
        </p:nvCxnSpPr>
        <p:spPr bwMode="gray">
          <a:xfrm flipV="1">
            <a:off x="6732147" y="3197884"/>
            <a:ext cx="656076" cy="328038"/>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C1499E9-B409-4376-985D-ACD4ADCD6453}"/>
              </a:ext>
            </a:extLst>
          </p:cNvPr>
          <p:cNvCxnSpPr>
            <a:cxnSpLocks/>
          </p:cNvCxnSpPr>
          <p:nvPr/>
        </p:nvCxnSpPr>
        <p:spPr bwMode="gray">
          <a:xfrm>
            <a:off x="6687997" y="4278199"/>
            <a:ext cx="656076" cy="328038"/>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F6CF17-977B-4E55-87E7-7E05718E4DE8}"/>
              </a:ext>
            </a:extLst>
          </p:cNvPr>
          <p:cNvCxnSpPr>
            <a:cxnSpLocks/>
          </p:cNvCxnSpPr>
          <p:nvPr/>
        </p:nvCxnSpPr>
        <p:spPr bwMode="gray">
          <a:xfrm flipH="1">
            <a:off x="4844085" y="4278199"/>
            <a:ext cx="653907" cy="328038"/>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E1A65B-EA0C-4347-BCFE-167B882B4E8E}"/>
              </a:ext>
            </a:extLst>
          </p:cNvPr>
          <p:cNvCxnSpPr>
            <a:cxnSpLocks/>
          </p:cNvCxnSpPr>
          <p:nvPr/>
        </p:nvCxnSpPr>
        <p:spPr bwMode="gray">
          <a:xfrm flipH="1" flipV="1">
            <a:off x="4835351" y="3196040"/>
            <a:ext cx="656076" cy="329882"/>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6CF5EF4-DD1C-4F39-952D-AD3E65693697}"/>
              </a:ext>
            </a:extLst>
          </p:cNvPr>
          <p:cNvCxnSpPr>
            <a:cxnSpLocks/>
          </p:cNvCxnSpPr>
          <p:nvPr/>
        </p:nvCxnSpPr>
        <p:spPr bwMode="gray">
          <a:xfrm flipH="1">
            <a:off x="6104300" y="4594560"/>
            <a:ext cx="0" cy="656076"/>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64C3D07-8A8B-4EED-9DEE-02477A34587B}"/>
              </a:ext>
            </a:extLst>
          </p:cNvPr>
          <p:cNvSpPr txBox="1"/>
          <p:nvPr/>
        </p:nvSpPr>
        <p:spPr bwMode="gray">
          <a:xfrm>
            <a:off x="3001507" y="2961497"/>
            <a:ext cx="1784720" cy="46166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341"/>
              </a:spcBef>
              <a:spcAft>
                <a:spcPts val="0"/>
              </a:spcAft>
              <a:buClr>
                <a:srgbClr val="CE0E2D"/>
              </a:buClr>
              <a:buSzTx/>
              <a:buFontTx/>
              <a:buNone/>
              <a:tabLst/>
              <a:defRPr/>
            </a:pPr>
            <a:r>
              <a:rPr kumimoji="0" lang="en-US" sz="1500" b="1" i="0" u="none" strike="noStrike" kern="1200" cap="none" spc="0" normalizeH="0" baseline="0" noProof="0">
                <a:ln>
                  <a:noFill/>
                </a:ln>
                <a:effectLst/>
                <a:uLnTx/>
                <a:uFillTx/>
                <a:latin typeface="Arial" panose="020B0604020202020204"/>
                <a:ea typeface="+mn-ea"/>
                <a:cs typeface="+mn-cs"/>
              </a:rPr>
              <a:t>Broadband connectivity </a:t>
            </a:r>
          </a:p>
        </p:txBody>
      </p:sp>
      <p:cxnSp>
        <p:nvCxnSpPr>
          <p:cNvPr id="40" name="Straight Connector 39">
            <a:extLst>
              <a:ext uri="{FF2B5EF4-FFF2-40B4-BE49-F238E27FC236}">
                <a16:creationId xmlns:a16="http://schemas.microsoft.com/office/drawing/2014/main" id="{35ED579C-04CB-4522-A413-C409E982650C}"/>
              </a:ext>
            </a:extLst>
          </p:cNvPr>
          <p:cNvCxnSpPr>
            <a:cxnSpLocks/>
          </p:cNvCxnSpPr>
          <p:nvPr/>
        </p:nvCxnSpPr>
        <p:spPr bwMode="gray">
          <a:xfrm flipH="1">
            <a:off x="6103962" y="2464532"/>
            <a:ext cx="338" cy="656076"/>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D0FB70A-8C07-4969-8D11-E1CAC93F7BBE}"/>
              </a:ext>
            </a:extLst>
          </p:cNvPr>
          <p:cNvSpPr txBox="1"/>
          <p:nvPr/>
        </p:nvSpPr>
        <p:spPr bwMode="gray">
          <a:xfrm>
            <a:off x="3390925" y="4539267"/>
            <a:ext cx="1395302" cy="23083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341"/>
              </a:spcBef>
              <a:spcAft>
                <a:spcPts val="0"/>
              </a:spcAft>
              <a:buClr>
                <a:srgbClr val="CE0E2D"/>
              </a:buClr>
              <a:buSzTx/>
              <a:buFontTx/>
              <a:buNone/>
              <a:tabLst/>
              <a:defRPr/>
            </a:pPr>
            <a:r>
              <a:rPr kumimoji="0" lang="en-US" sz="1500" b="1" i="0" u="none" strike="noStrike" kern="1200" cap="none" spc="0" normalizeH="0" baseline="0" noProof="0">
                <a:ln>
                  <a:noFill/>
                </a:ln>
                <a:effectLst/>
                <a:uLnTx/>
                <a:uFillTx/>
                <a:latin typeface="Arial" panose="020B0604020202020204"/>
                <a:ea typeface="+mn-ea"/>
                <a:cs typeface="+mn-cs"/>
              </a:rPr>
              <a:t>Device access</a:t>
            </a:r>
          </a:p>
        </p:txBody>
      </p:sp>
      <p:sp>
        <p:nvSpPr>
          <p:cNvPr id="42" name="TextBox 41">
            <a:extLst>
              <a:ext uri="{FF2B5EF4-FFF2-40B4-BE49-F238E27FC236}">
                <a16:creationId xmlns:a16="http://schemas.microsoft.com/office/drawing/2014/main" id="{C02935B0-77D8-463B-8516-8847679208F7}"/>
              </a:ext>
            </a:extLst>
          </p:cNvPr>
          <p:cNvSpPr txBox="1"/>
          <p:nvPr/>
        </p:nvSpPr>
        <p:spPr bwMode="gray">
          <a:xfrm>
            <a:off x="5149884" y="2205842"/>
            <a:ext cx="1892231"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341"/>
              </a:spcBef>
              <a:spcAft>
                <a:spcPts val="0"/>
              </a:spcAft>
              <a:buClr>
                <a:srgbClr val="CE0E2D"/>
              </a:buClr>
              <a:buSzTx/>
              <a:buFontTx/>
              <a:buNone/>
              <a:tabLst/>
              <a:defRPr/>
            </a:pPr>
            <a:r>
              <a:rPr kumimoji="0" lang="en-US" sz="1500" b="0" i="0" u="none" strike="noStrike" kern="1200" cap="none" spc="0" normalizeH="0" baseline="0" noProof="0">
                <a:ln>
                  <a:noFill/>
                </a:ln>
                <a:solidFill>
                  <a:schemeClr val="accent2"/>
                </a:solidFill>
                <a:effectLst/>
                <a:uLnTx/>
                <a:uFillTx/>
                <a:latin typeface="Arial" panose="020B0604020202020204"/>
                <a:ea typeface="+mn-ea"/>
                <a:cs typeface="+mn-cs"/>
              </a:rPr>
              <a:t>Trust</a:t>
            </a:r>
          </a:p>
        </p:txBody>
      </p:sp>
      <p:sp>
        <p:nvSpPr>
          <p:cNvPr id="43" name="TextBox 42">
            <a:extLst>
              <a:ext uri="{FF2B5EF4-FFF2-40B4-BE49-F238E27FC236}">
                <a16:creationId xmlns:a16="http://schemas.microsoft.com/office/drawing/2014/main" id="{FF29D2BE-79E6-405F-85AE-C65969938B59}"/>
              </a:ext>
            </a:extLst>
          </p:cNvPr>
          <p:cNvSpPr txBox="1"/>
          <p:nvPr/>
        </p:nvSpPr>
        <p:spPr bwMode="gray">
          <a:xfrm>
            <a:off x="7437347" y="2961497"/>
            <a:ext cx="1851730" cy="230832"/>
          </a:xfrm>
          <a:prstGeom prst="rect">
            <a:avLst/>
          </a:prstGeom>
          <a:noFill/>
        </p:spPr>
        <p:txBody>
          <a:bodyPr wrap="square" lIns="0" tIns="0" rIns="0" bIns="0" rtlCol="0">
            <a:spAutoFit/>
          </a:bodyPr>
          <a:lstStyle/>
          <a:p>
            <a:pPr lvl="0">
              <a:spcBef>
                <a:spcPts val="341"/>
              </a:spcBef>
              <a:buClr>
                <a:srgbClr val="CE0E2D"/>
              </a:buClr>
              <a:defRPr/>
            </a:pPr>
            <a:r>
              <a:rPr lang="en-US" sz="1500">
                <a:solidFill>
                  <a:schemeClr val="accent2"/>
                </a:solidFill>
              </a:rPr>
              <a:t>Digital literacy	</a:t>
            </a:r>
          </a:p>
        </p:txBody>
      </p:sp>
      <p:sp>
        <p:nvSpPr>
          <p:cNvPr id="44" name="TextBox 43">
            <a:extLst>
              <a:ext uri="{FF2B5EF4-FFF2-40B4-BE49-F238E27FC236}">
                <a16:creationId xmlns:a16="http://schemas.microsoft.com/office/drawing/2014/main" id="{EDA82EA3-E0B3-427D-BFF1-C045D7860A53}"/>
              </a:ext>
            </a:extLst>
          </p:cNvPr>
          <p:cNvSpPr txBox="1"/>
          <p:nvPr/>
        </p:nvSpPr>
        <p:spPr bwMode="gray">
          <a:xfrm>
            <a:off x="5301543" y="5262155"/>
            <a:ext cx="1620487"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341"/>
              </a:spcBef>
              <a:spcAft>
                <a:spcPts val="0"/>
              </a:spcAft>
              <a:buClr>
                <a:srgbClr val="CE0E2D"/>
              </a:buClr>
              <a:buSzTx/>
              <a:buFontTx/>
              <a:buNone/>
              <a:tabLst/>
              <a:defRPr/>
            </a:pPr>
            <a:r>
              <a:rPr kumimoji="0" lang="en-US" sz="1500" b="1" i="0" u="none" strike="noStrike" kern="1200" cap="none" spc="0" normalizeH="0" baseline="0" noProof="0">
                <a:ln>
                  <a:noFill/>
                </a:ln>
                <a:effectLst/>
                <a:uLnTx/>
                <a:uFillTx/>
                <a:latin typeface="Arial" panose="020B0604020202020204"/>
                <a:ea typeface="+mn-ea"/>
                <a:cs typeface="+mn-cs"/>
              </a:rPr>
              <a:t>Affordability</a:t>
            </a:r>
          </a:p>
        </p:txBody>
      </p:sp>
      <p:sp>
        <p:nvSpPr>
          <p:cNvPr id="45" name="TextBox 44">
            <a:extLst>
              <a:ext uri="{FF2B5EF4-FFF2-40B4-BE49-F238E27FC236}">
                <a16:creationId xmlns:a16="http://schemas.microsoft.com/office/drawing/2014/main" id="{3AD5B667-7AA5-40F1-9624-3927E110957C}"/>
              </a:ext>
            </a:extLst>
          </p:cNvPr>
          <p:cNvSpPr txBox="1"/>
          <p:nvPr/>
        </p:nvSpPr>
        <p:spPr bwMode="gray">
          <a:xfrm>
            <a:off x="7437347" y="4539267"/>
            <a:ext cx="1325509"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41"/>
              </a:spcBef>
              <a:spcAft>
                <a:spcPts val="0"/>
              </a:spcAft>
              <a:buClr>
                <a:srgbClr val="CE0E2D"/>
              </a:buClr>
              <a:buSzTx/>
              <a:buFontTx/>
              <a:buNone/>
              <a:tabLst/>
              <a:defRPr/>
            </a:pPr>
            <a:r>
              <a:rPr lang="en-US" sz="1500">
                <a:solidFill>
                  <a:schemeClr val="accent2"/>
                </a:solidFill>
                <a:latin typeface="Arial" panose="020B0604020202020204"/>
              </a:rPr>
              <a:t>UX Accessibility</a:t>
            </a:r>
            <a:endParaRPr kumimoji="0" lang="en-US" sz="1500" b="0" i="0" u="none" strike="sngStrike" kern="1200" cap="none" spc="0" normalizeH="0" baseline="0" noProof="0">
              <a:ln>
                <a:noFill/>
              </a:ln>
              <a:solidFill>
                <a:schemeClr val="accent2"/>
              </a:solidFill>
              <a:effectLst/>
              <a:uLnTx/>
              <a:uFillTx/>
              <a:latin typeface="Arial" panose="020B0604020202020204"/>
            </a:endParaRPr>
          </a:p>
        </p:txBody>
      </p:sp>
      <p:sp>
        <p:nvSpPr>
          <p:cNvPr id="49" name="TextBox 48">
            <a:extLst>
              <a:ext uri="{FF2B5EF4-FFF2-40B4-BE49-F238E27FC236}">
                <a16:creationId xmlns:a16="http://schemas.microsoft.com/office/drawing/2014/main" id="{59648B4D-9AEB-4B24-8F53-7D39FA3E2403}"/>
              </a:ext>
            </a:extLst>
          </p:cNvPr>
          <p:cNvSpPr txBox="1"/>
          <p:nvPr/>
        </p:nvSpPr>
        <p:spPr bwMode="gray">
          <a:xfrm>
            <a:off x="612773" y="1756885"/>
            <a:ext cx="6202496" cy="24622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Elements of digital inequity </a:t>
            </a:r>
          </a:p>
        </p:txBody>
      </p:sp>
    </p:spTree>
    <p:extLst>
      <p:ext uri="{BB962C8B-B14F-4D97-AF65-F5344CB8AC3E}">
        <p14:creationId xmlns:p14="http://schemas.microsoft.com/office/powerpoint/2010/main" val="355241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AA754-ADC4-4CAD-8E92-4856CAA8F8B8}"/>
              </a:ext>
            </a:extLst>
          </p:cNvPr>
          <p:cNvSpPr>
            <a:spLocks noGrp="1"/>
          </p:cNvSpPr>
          <p:nvPr>
            <p:ph type="body" sz="quarter" idx="28"/>
          </p:nvPr>
        </p:nvSpPr>
        <p:spPr>
          <a:xfrm>
            <a:off x="612773" y="6060046"/>
            <a:ext cx="3657600" cy="107722"/>
          </a:xfrm>
        </p:spPr>
        <p:txBody>
          <a:bodyPr/>
          <a:lstStyle/>
          <a:p>
            <a:pPr marL="0" indent="0">
              <a:buNone/>
            </a:pPr>
            <a:r>
              <a:rPr lang="en-US"/>
              <a:t>  </a:t>
            </a:r>
          </a:p>
        </p:txBody>
      </p:sp>
      <p:sp>
        <p:nvSpPr>
          <p:cNvPr id="3" name="Text Placeholder 2">
            <a:extLst>
              <a:ext uri="{FF2B5EF4-FFF2-40B4-BE49-F238E27FC236}">
                <a16:creationId xmlns:a16="http://schemas.microsoft.com/office/drawing/2014/main" id="{595E70E8-AD6A-4AC9-893F-9F650F91E24A}"/>
              </a:ext>
            </a:extLst>
          </p:cNvPr>
          <p:cNvSpPr>
            <a:spLocks noGrp="1"/>
          </p:cNvSpPr>
          <p:nvPr>
            <p:ph type="body" sz="quarter" idx="27"/>
          </p:nvPr>
        </p:nvSpPr>
        <p:spPr>
          <a:xfrm>
            <a:off x="8844182" y="5305994"/>
            <a:ext cx="2767408" cy="861774"/>
          </a:xfrm>
        </p:spPr>
        <p:txBody>
          <a:bodyPr/>
          <a:lstStyle/>
          <a:p>
            <a:r>
              <a:rPr lang="en-US"/>
              <a:t>Source: </a:t>
            </a:r>
            <a:r>
              <a:rPr lang="en-US" err="1"/>
              <a:t>Skandul</a:t>
            </a:r>
            <a:r>
              <a:rPr lang="en-US"/>
              <a:t> E, “</a:t>
            </a:r>
            <a:r>
              <a:rPr lang="en-US">
                <a:hlinkClick r:id="rId3"/>
              </a:rPr>
              <a:t>Why New York City needs universal internet access</a:t>
            </a:r>
            <a:r>
              <a:rPr lang="en-US"/>
              <a:t>,” City and State NY, August 2019; Bach T, “</a:t>
            </a:r>
            <a:r>
              <a:rPr lang="en-US">
                <a:hlinkClick r:id="rId4"/>
              </a:rPr>
              <a:t>Detroit’s digital divide is leaving nearly half the city offline</a:t>
            </a:r>
            <a:r>
              <a:rPr lang="en-US"/>
              <a:t>,” Detroit Metro Times, December 2017; Asher-Schapiro A,</a:t>
            </a:r>
            <a:r>
              <a:rPr lang="en-US">
                <a:hlinkClick r:id="rId5"/>
              </a:rPr>
              <a:t> “U.S. cities back broadband projects as COVID-19 exposes digital divide,” </a:t>
            </a:r>
            <a:r>
              <a:rPr lang="en-US"/>
              <a:t>Reuters, November 2020; Reddick C, et al., “</a:t>
            </a:r>
            <a:r>
              <a:rPr lang="en-US">
                <a:hlinkClick r:id="rId6"/>
              </a:rPr>
              <a:t>Determinants of broadband access and affordability: An analysis of a community survey on the digital divide</a:t>
            </a:r>
            <a:r>
              <a:rPr lang="en-US"/>
              <a:t>,” Cities, November 2020.</a:t>
            </a:r>
          </a:p>
        </p:txBody>
      </p:sp>
      <p:sp>
        <p:nvSpPr>
          <p:cNvPr id="4" name="Title 3">
            <a:extLst>
              <a:ext uri="{FF2B5EF4-FFF2-40B4-BE49-F238E27FC236}">
                <a16:creationId xmlns:a16="http://schemas.microsoft.com/office/drawing/2014/main" id="{7763492E-3612-433B-A1C6-03081475D685}"/>
              </a:ext>
            </a:extLst>
          </p:cNvPr>
          <p:cNvSpPr>
            <a:spLocks noGrp="1"/>
          </p:cNvSpPr>
          <p:nvPr>
            <p:ph type="title"/>
          </p:nvPr>
        </p:nvSpPr>
        <p:spPr>
          <a:xfrm>
            <a:off x="612774" y="588771"/>
            <a:ext cx="10972801" cy="540917"/>
          </a:xfrm>
        </p:spPr>
        <p:txBody>
          <a:bodyPr/>
          <a:lstStyle/>
          <a:p>
            <a:r>
              <a:rPr lang="en-US"/>
              <a:t>Broadband divide is everywhere, not just rural areas</a:t>
            </a:r>
          </a:p>
        </p:txBody>
      </p:sp>
      <p:sp>
        <p:nvSpPr>
          <p:cNvPr id="12" name="Line Callout 1 (No Border) 25">
            <a:extLst>
              <a:ext uri="{FF2B5EF4-FFF2-40B4-BE49-F238E27FC236}">
                <a16:creationId xmlns:a16="http://schemas.microsoft.com/office/drawing/2014/main" id="{8FD2CE15-08FD-44D6-ADCF-9CF91AD1E29B}"/>
              </a:ext>
            </a:extLst>
          </p:cNvPr>
          <p:cNvSpPr/>
          <p:nvPr/>
        </p:nvSpPr>
        <p:spPr bwMode="gray">
          <a:xfrm>
            <a:off x="627139" y="1750626"/>
            <a:ext cx="2604787" cy="2073095"/>
          </a:xfrm>
          <a:custGeom>
            <a:avLst/>
            <a:gdLst>
              <a:gd name="connsiteX0" fmla="*/ 0 w 2481943"/>
              <a:gd name="connsiteY0" fmla="*/ 0 h 818173"/>
              <a:gd name="connsiteX1" fmla="*/ 2481943 w 2481943"/>
              <a:gd name="connsiteY1" fmla="*/ 0 h 818173"/>
              <a:gd name="connsiteX2" fmla="*/ 2481943 w 2481943"/>
              <a:gd name="connsiteY2" fmla="*/ 818173 h 818173"/>
              <a:gd name="connsiteX3" fmla="*/ 0 w 2481943"/>
              <a:gd name="connsiteY3" fmla="*/ 818173 h 818173"/>
              <a:gd name="connsiteX4" fmla="*/ 0 w 2481943"/>
              <a:gd name="connsiteY4" fmla="*/ 0 h 818173"/>
              <a:gd name="connsiteX0" fmla="*/ 17597 w 2481943"/>
              <a:gd name="connsiteY0" fmla="*/ -425 h 818173"/>
              <a:gd name="connsiteX1" fmla="*/ 17473 w 2481943"/>
              <a:gd name="connsiteY1" fmla="*/ 818238 h 818173"/>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9174 w 2483520"/>
              <a:gd name="connsiteY0" fmla="*/ 0 h 818663"/>
              <a:gd name="connsiteX1" fmla="*/ 0 w 2483520"/>
              <a:gd name="connsiteY1" fmla="*/ 818663 h 818663"/>
              <a:gd name="connsiteX0" fmla="*/ 1577 w 2483520"/>
              <a:gd name="connsiteY0" fmla="*/ 5187 h 823425"/>
              <a:gd name="connsiteX1" fmla="*/ 2483520 w 2483520"/>
              <a:gd name="connsiteY1" fmla="*/ 5187 h 823425"/>
              <a:gd name="connsiteX2" fmla="*/ 2483520 w 2483520"/>
              <a:gd name="connsiteY2" fmla="*/ 823360 h 823425"/>
              <a:gd name="connsiteX3" fmla="*/ 1577 w 2483520"/>
              <a:gd name="connsiteY3" fmla="*/ 823360 h 823425"/>
              <a:gd name="connsiteX4" fmla="*/ 1577 w 2483520"/>
              <a:gd name="connsiteY4" fmla="*/ 5187 h 823425"/>
              <a:gd name="connsiteX0" fmla="*/ 2505 w 2483520"/>
              <a:gd name="connsiteY0" fmla="*/ 0 h 823425"/>
              <a:gd name="connsiteX1" fmla="*/ 0 w 2483520"/>
              <a:gd name="connsiteY1" fmla="*/ 823425 h 823425"/>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2505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24 w 2483520"/>
              <a:gd name="connsiteY0" fmla="*/ 0 h 818663"/>
              <a:gd name="connsiteX1" fmla="*/ 0 w 2483520"/>
              <a:gd name="connsiteY1" fmla="*/ 818663 h 818663"/>
              <a:gd name="connsiteX0" fmla="*/ 1577 w 2483661"/>
              <a:gd name="connsiteY0" fmla="*/ 425 h 818663"/>
              <a:gd name="connsiteX1" fmla="*/ 2483520 w 2483661"/>
              <a:gd name="connsiteY1" fmla="*/ 425 h 818663"/>
              <a:gd name="connsiteX2" fmla="*/ 2483520 w 2483661"/>
              <a:gd name="connsiteY2" fmla="*/ 818598 h 818663"/>
              <a:gd name="connsiteX3" fmla="*/ 1577 w 2483661"/>
              <a:gd name="connsiteY3" fmla="*/ 818598 h 818663"/>
              <a:gd name="connsiteX4" fmla="*/ 1577 w 2483661"/>
              <a:gd name="connsiteY4" fmla="*/ 425 h 818663"/>
              <a:gd name="connsiteX0" fmla="*/ 2483661 w 2483661"/>
              <a:gd name="connsiteY0" fmla="*/ 0 h 818663"/>
              <a:gd name="connsiteX1" fmla="*/ 0 w 2483661"/>
              <a:gd name="connsiteY1" fmla="*/ 818663 h 818663"/>
              <a:gd name="connsiteX0" fmla="*/ 0 w 2482084"/>
              <a:gd name="connsiteY0" fmla="*/ 425 h 823019"/>
              <a:gd name="connsiteX1" fmla="*/ 2481943 w 2482084"/>
              <a:gd name="connsiteY1" fmla="*/ 425 h 823019"/>
              <a:gd name="connsiteX2" fmla="*/ 2481943 w 2482084"/>
              <a:gd name="connsiteY2" fmla="*/ 818598 h 823019"/>
              <a:gd name="connsiteX3" fmla="*/ 0 w 2482084"/>
              <a:gd name="connsiteY3" fmla="*/ 818598 h 823019"/>
              <a:gd name="connsiteX4" fmla="*/ 0 w 2482084"/>
              <a:gd name="connsiteY4" fmla="*/ 425 h 823019"/>
              <a:gd name="connsiteX0" fmla="*/ 2482084 w 2482084"/>
              <a:gd name="connsiteY0" fmla="*/ 0 h 823019"/>
              <a:gd name="connsiteX1" fmla="*/ 1975505 w 2482084"/>
              <a:gd name="connsiteY1" fmla="*/ 823019 h 823019"/>
              <a:gd name="connsiteX0" fmla="*/ 0 w 2482084"/>
              <a:gd name="connsiteY0" fmla="*/ 425 h 823019"/>
              <a:gd name="connsiteX1" fmla="*/ 2481943 w 2482084"/>
              <a:gd name="connsiteY1" fmla="*/ 425 h 823019"/>
              <a:gd name="connsiteX2" fmla="*/ 2481943 w 2482084"/>
              <a:gd name="connsiteY2" fmla="*/ 818598 h 823019"/>
              <a:gd name="connsiteX3" fmla="*/ 0 w 2482084"/>
              <a:gd name="connsiteY3" fmla="*/ 818598 h 823019"/>
              <a:gd name="connsiteX4" fmla="*/ 0 w 2482084"/>
              <a:gd name="connsiteY4" fmla="*/ 425 h 823019"/>
              <a:gd name="connsiteX0" fmla="*/ 2482084 w 2482084"/>
              <a:gd name="connsiteY0" fmla="*/ 0 h 823019"/>
              <a:gd name="connsiteX1" fmla="*/ 2481961 w 2482084"/>
              <a:gd name="connsiteY1" fmla="*/ 823019 h 823019"/>
              <a:gd name="connsiteX0" fmla="*/ 0 w 2482084"/>
              <a:gd name="connsiteY0" fmla="*/ 425 h 818598"/>
              <a:gd name="connsiteX1" fmla="*/ 2481943 w 2482084"/>
              <a:gd name="connsiteY1" fmla="*/ 425 h 818598"/>
              <a:gd name="connsiteX2" fmla="*/ 2481943 w 2482084"/>
              <a:gd name="connsiteY2" fmla="*/ 818598 h 818598"/>
              <a:gd name="connsiteX3" fmla="*/ 0 w 2482084"/>
              <a:gd name="connsiteY3" fmla="*/ 818598 h 818598"/>
              <a:gd name="connsiteX4" fmla="*/ 0 w 2482084"/>
              <a:gd name="connsiteY4" fmla="*/ 425 h 818598"/>
              <a:gd name="connsiteX0" fmla="*/ 2482084 w 2482084"/>
              <a:gd name="connsiteY0" fmla="*/ 0 h 818598"/>
              <a:gd name="connsiteX1" fmla="*/ 2481961 w 2482084"/>
              <a:gd name="connsiteY1" fmla="*/ 805594 h 818598"/>
              <a:gd name="connsiteX0" fmla="*/ 0 w 2482084"/>
              <a:gd name="connsiteY0" fmla="*/ 425 h 827375"/>
              <a:gd name="connsiteX1" fmla="*/ 2481943 w 2482084"/>
              <a:gd name="connsiteY1" fmla="*/ 425 h 827375"/>
              <a:gd name="connsiteX2" fmla="*/ 2481943 w 2482084"/>
              <a:gd name="connsiteY2" fmla="*/ 818598 h 827375"/>
              <a:gd name="connsiteX3" fmla="*/ 0 w 2482084"/>
              <a:gd name="connsiteY3" fmla="*/ 818598 h 827375"/>
              <a:gd name="connsiteX4" fmla="*/ 0 w 2482084"/>
              <a:gd name="connsiteY4" fmla="*/ 425 h 827375"/>
              <a:gd name="connsiteX0" fmla="*/ 2482084 w 2482084"/>
              <a:gd name="connsiteY0" fmla="*/ 0 h 827375"/>
              <a:gd name="connsiteX1" fmla="*/ 2481961 w 2482084"/>
              <a:gd name="connsiteY1" fmla="*/ 827375 h 827375"/>
              <a:gd name="connsiteX0" fmla="*/ 0 w 2482084"/>
              <a:gd name="connsiteY0" fmla="*/ 425 h 818598"/>
              <a:gd name="connsiteX1" fmla="*/ 2481943 w 2482084"/>
              <a:gd name="connsiteY1" fmla="*/ 425 h 818598"/>
              <a:gd name="connsiteX2" fmla="*/ 2481943 w 2482084"/>
              <a:gd name="connsiteY2" fmla="*/ 818598 h 818598"/>
              <a:gd name="connsiteX3" fmla="*/ 0 w 2482084"/>
              <a:gd name="connsiteY3" fmla="*/ 818598 h 818598"/>
              <a:gd name="connsiteX4" fmla="*/ 0 w 2482084"/>
              <a:gd name="connsiteY4" fmla="*/ 425 h 818598"/>
              <a:gd name="connsiteX0" fmla="*/ 2482084 w 2482084"/>
              <a:gd name="connsiteY0" fmla="*/ 0 h 818598"/>
              <a:gd name="connsiteX1" fmla="*/ 2481961 w 2482084"/>
              <a:gd name="connsiteY1" fmla="*/ 801238 h 818598"/>
              <a:gd name="connsiteX0" fmla="*/ 0 w 2482084"/>
              <a:gd name="connsiteY0" fmla="*/ 425 h 820841"/>
              <a:gd name="connsiteX1" fmla="*/ 2481943 w 2482084"/>
              <a:gd name="connsiteY1" fmla="*/ 425 h 820841"/>
              <a:gd name="connsiteX2" fmla="*/ 2481943 w 2482084"/>
              <a:gd name="connsiteY2" fmla="*/ 818598 h 820841"/>
              <a:gd name="connsiteX3" fmla="*/ 0 w 2482084"/>
              <a:gd name="connsiteY3" fmla="*/ 818598 h 820841"/>
              <a:gd name="connsiteX4" fmla="*/ 0 w 2482084"/>
              <a:gd name="connsiteY4" fmla="*/ 425 h 820841"/>
              <a:gd name="connsiteX0" fmla="*/ 2482084 w 2482084"/>
              <a:gd name="connsiteY0" fmla="*/ 0 h 820841"/>
              <a:gd name="connsiteX1" fmla="*/ 2479842 w 2482084"/>
              <a:gd name="connsiteY1" fmla="*/ 820841 h 820841"/>
              <a:gd name="connsiteX0" fmla="*/ 0 w 2482084"/>
              <a:gd name="connsiteY0" fmla="*/ 425 h 820841"/>
              <a:gd name="connsiteX1" fmla="*/ 2481943 w 2482084"/>
              <a:gd name="connsiteY1" fmla="*/ 425 h 820841"/>
              <a:gd name="connsiteX2" fmla="*/ 2481943 w 2482084"/>
              <a:gd name="connsiteY2" fmla="*/ 818598 h 820841"/>
              <a:gd name="connsiteX3" fmla="*/ 0 w 2482084"/>
              <a:gd name="connsiteY3" fmla="*/ 818598 h 820841"/>
              <a:gd name="connsiteX4" fmla="*/ 0 w 2482084"/>
              <a:gd name="connsiteY4" fmla="*/ 425 h 820841"/>
              <a:gd name="connsiteX0" fmla="*/ 2482084 w 2482084"/>
              <a:gd name="connsiteY0" fmla="*/ 0 h 820841"/>
              <a:gd name="connsiteX1" fmla="*/ 2479842 w 2482084"/>
              <a:gd name="connsiteY1" fmla="*/ 820841 h 820841"/>
              <a:gd name="connsiteX0" fmla="*/ 0 w 2482084"/>
              <a:gd name="connsiteY0" fmla="*/ 425 h 820841"/>
              <a:gd name="connsiteX1" fmla="*/ 2481943 w 2482084"/>
              <a:gd name="connsiteY1" fmla="*/ 425 h 820841"/>
              <a:gd name="connsiteX2" fmla="*/ 2481943 w 2482084"/>
              <a:gd name="connsiteY2" fmla="*/ 818598 h 820841"/>
              <a:gd name="connsiteX3" fmla="*/ 0 w 2482084"/>
              <a:gd name="connsiteY3" fmla="*/ 818598 h 820841"/>
              <a:gd name="connsiteX4" fmla="*/ 0 w 2482084"/>
              <a:gd name="connsiteY4" fmla="*/ 425 h 820841"/>
              <a:gd name="connsiteX0" fmla="*/ 2482084 w 2482084"/>
              <a:gd name="connsiteY0" fmla="*/ 0 h 820841"/>
              <a:gd name="connsiteX1" fmla="*/ 2479842 w 2482084"/>
              <a:gd name="connsiteY1" fmla="*/ 820841 h 820841"/>
              <a:gd name="connsiteX0" fmla="*/ 0 w 2482084"/>
              <a:gd name="connsiteY0" fmla="*/ 425 h 820841"/>
              <a:gd name="connsiteX1" fmla="*/ 2481943 w 2482084"/>
              <a:gd name="connsiteY1" fmla="*/ 425 h 820841"/>
              <a:gd name="connsiteX2" fmla="*/ 2481943 w 2482084"/>
              <a:gd name="connsiteY2" fmla="*/ 818598 h 820841"/>
              <a:gd name="connsiteX3" fmla="*/ 0 w 2482084"/>
              <a:gd name="connsiteY3" fmla="*/ 818598 h 820841"/>
              <a:gd name="connsiteX4" fmla="*/ 0 w 2482084"/>
              <a:gd name="connsiteY4" fmla="*/ 425 h 820841"/>
              <a:gd name="connsiteX0" fmla="*/ 2482084 w 2482084"/>
              <a:gd name="connsiteY0" fmla="*/ 0 h 820841"/>
              <a:gd name="connsiteX1" fmla="*/ 2479842 w 2482084"/>
              <a:gd name="connsiteY1" fmla="*/ 820841 h 820841"/>
              <a:gd name="connsiteX0" fmla="*/ 0 w 2481943"/>
              <a:gd name="connsiteY0" fmla="*/ 425 h 820841"/>
              <a:gd name="connsiteX1" fmla="*/ 2481943 w 2481943"/>
              <a:gd name="connsiteY1" fmla="*/ 425 h 820841"/>
              <a:gd name="connsiteX2" fmla="*/ 2481943 w 2481943"/>
              <a:gd name="connsiteY2" fmla="*/ 818598 h 820841"/>
              <a:gd name="connsiteX3" fmla="*/ 0 w 2481943"/>
              <a:gd name="connsiteY3" fmla="*/ 818598 h 820841"/>
              <a:gd name="connsiteX4" fmla="*/ 0 w 2481943"/>
              <a:gd name="connsiteY4" fmla="*/ 425 h 820841"/>
              <a:gd name="connsiteX0" fmla="*/ 2480494 w 2481943"/>
              <a:gd name="connsiteY0" fmla="*/ 0 h 820841"/>
              <a:gd name="connsiteX1" fmla="*/ 2479842 w 2481943"/>
              <a:gd name="connsiteY1" fmla="*/ 820841 h 820841"/>
            </a:gdLst>
            <a:ahLst/>
            <a:cxnLst>
              <a:cxn ang="0">
                <a:pos x="connsiteX0" y="connsiteY0"/>
              </a:cxn>
              <a:cxn ang="0">
                <a:pos x="connsiteX1" y="connsiteY1"/>
              </a:cxn>
            </a:cxnLst>
            <a:rect l="l" t="t" r="r" b="b"/>
            <a:pathLst>
              <a:path w="2481943" h="820841" stroke="0" extrusionOk="0">
                <a:moveTo>
                  <a:pt x="0" y="425"/>
                </a:moveTo>
                <a:lnTo>
                  <a:pt x="2481943" y="425"/>
                </a:lnTo>
                <a:lnTo>
                  <a:pt x="2481943" y="818598"/>
                </a:lnTo>
                <a:lnTo>
                  <a:pt x="0" y="818598"/>
                </a:lnTo>
                <a:lnTo>
                  <a:pt x="0" y="425"/>
                </a:lnTo>
                <a:close/>
              </a:path>
              <a:path w="2481943" h="820841" fill="none" extrusionOk="0">
                <a:moveTo>
                  <a:pt x="2480494" y="0"/>
                </a:moveTo>
                <a:cubicBezTo>
                  <a:pt x="2480453" y="277856"/>
                  <a:pt x="2479883" y="547953"/>
                  <a:pt x="2479842" y="820841"/>
                </a:cubicBezTo>
              </a:path>
            </a:pathLst>
          </a:custGeom>
          <a:solidFill>
            <a:schemeClr val="bg1"/>
          </a:solidFill>
          <a:ln w="38100">
            <a:solidFill>
              <a:schemeClr val="accent6"/>
            </a:solidFill>
            <a:miter lim="800000"/>
          </a:ln>
          <a:effectLst>
            <a:outerShdw blurRad="50800" dist="38100" dir="8100000" algn="ctr" rotWithShape="0">
              <a:schemeClr val="accent5">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95943" rIns="365760" bIns="195943"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500" b="1" i="0" u="none" strike="noStrike" kern="1200" cap="none" spc="0" normalizeH="0" baseline="0" noProof="0">
                <a:ln>
                  <a:noFill/>
                </a:ln>
                <a:solidFill>
                  <a:srgbClr val="222A30"/>
                </a:solidFill>
                <a:effectLst/>
                <a:uLnTx/>
                <a:uFillTx/>
                <a:latin typeface="Arial" panose="020B0604020202020204"/>
                <a:ea typeface="+mn-ea"/>
                <a:cs typeface="+mn-cs"/>
              </a:rPr>
              <a:t>Across the U.S.:</a:t>
            </a:r>
          </a:p>
          <a:p>
            <a:pPr marL="285750" marR="0" lvl="0" indent="-28575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400" b="0" i="0" u="none" strike="noStrike" kern="1200" cap="none" spc="0" normalizeH="0" baseline="0" noProof="0">
                <a:ln>
                  <a:noFill/>
                </a:ln>
                <a:solidFill>
                  <a:srgbClr val="222A30"/>
                </a:solidFill>
                <a:effectLst/>
                <a:uLnTx/>
                <a:uFillTx/>
                <a:latin typeface="Arial" panose="020B0604020202020204"/>
                <a:ea typeface="+mn-ea"/>
                <a:cs typeface="+mn-cs"/>
              </a:rPr>
              <a:t>42 million lack broadband connection</a:t>
            </a:r>
          </a:p>
          <a:p>
            <a:pPr marL="285750" marR="0" lvl="0" indent="-28575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Char char="•"/>
              <a:tabLst/>
              <a:defRPr/>
            </a:pPr>
            <a:r>
              <a:rPr kumimoji="0" lang="en-US" sz="1400" b="0" i="0" u="none" strike="noStrike" kern="1200" cap="none" spc="0" normalizeH="0" baseline="0" noProof="0">
                <a:ln>
                  <a:noFill/>
                </a:ln>
                <a:solidFill>
                  <a:srgbClr val="222A30"/>
                </a:solidFill>
                <a:effectLst/>
                <a:uLnTx/>
                <a:uFillTx/>
                <a:latin typeface="Arial" panose="020B0604020202020204"/>
                <a:ea typeface="+mn-ea"/>
                <a:cs typeface="+mn-cs"/>
              </a:rPr>
              <a:t>Digital redlining in cities systematically expands broadband to wealthy areas only</a:t>
            </a:r>
          </a:p>
        </p:txBody>
      </p:sp>
      <p:grpSp>
        <p:nvGrpSpPr>
          <p:cNvPr id="11" name="Group 197">
            <a:extLst>
              <a:ext uri="{FF2B5EF4-FFF2-40B4-BE49-F238E27FC236}">
                <a16:creationId xmlns:a16="http://schemas.microsoft.com/office/drawing/2014/main" id="{2FE0E901-137F-40B3-A254-5F671827675F}"/>
              </a:ext>
            </a:extLst>
          </p:cNvPr>
          <p:cNvGrpSpPr>
            <a:grpSpLocks noChangeAspect="1"/>
          </p:cNvGrpSpPr>
          <p:nvPr/>
        </p:nvGrpSpPr>
        <p:grpSpPr bwMode="gray">
          <a:xfrm>
            <a:off x="4263132" y="2764396"/>
            <a:ext cx="5060580" cy="3186543"/>
            <a:chOff x="570714" y="1144588"/>
            <a:chExt cx="5049810" cy="3179762"/>
          </a:xfrm>
          <a:solidFill>
            <a:schemeClr val="accent1">
              <a:lumMod val="75000"/>
            </a:schemeClr>
          </a:solidFill>
        </p:grpSpPr>
        <p:sp>
          <p:nvSpPr>
            <p:cNvPr id="13" name="Freeform 20">
              <a:extLst>
                <a:ext uri="{FF2B5EF4-FFF2-40B4-BE49-F238E27FC236}">
                  <a16:creationId xmlns:a16="http://schemas.microsoft.com/office/drawing/2014/main" id="{CF3ACB16-2A54-4399-815B-2B0A3E2C7AD9}"/>
                </a:ext>
              </a:extLst>
            </p:cNvPr>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nvGrpSpPr>
            <p:cNvPr id="14" name="Group 110">
              <a:extLst>
                <a:ext uri="{FF2B5EF4-FFF2-40B4-BE49-F238E27FC236}">
                  <a16:creationId xmlns:a16="http://schemas.microsoft.com/office/drawing/2014/main" id="{AD611966-9AC4-41EC-A4D8-7D32B4AB39F6}"/>
                </a:ext>
              </a:extLst>
            </p:cNvPr>
            <p:cNvGrpSpPr/>
            <p:nvPr/>
          </p:nvGrpSpPr>
          <p:grpSpPr bwMode="gray">
            <a:xfrm>
              <a:off x="753918" y="3464849"/>
              <a:ext cx="1112868" cy="802007"/>
              <a:chOff x="753918" y="3464849"/>
              <a:chExt cx="1112868" cy="802007"/>
            </a:xfrm>
            <a:grpFill/>
          </p:grpSpPr>
          <p:sp>
            <p:nvSpPr>
              <p:cNvPr id="87" name="Freeform 21">
                <a:extLst>
                  <a:ext uri="{FF2B5EF4-FFF2-40B4-BE49-F238E27FC236}">
                    <a16:creationId xmlns:a16="http://schemas.microsoft.com/office/drawing/2014/main" id="{1A38E2F1-6D87-4729-B0A0-806698D91C1D}"/>
                  </a:ext>
                </a:extLst>
              </p:cNvPr>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8" name="Freeform 22">
                <a:extLst>
                  <a:ext uri="{FF2B5EF4-FFF2-40B4-BE49-F238E27FC236}">
                    <a16:creationId xmlns:a16="http://schemas.microsoft.com/office/drawing/2014/main" id="{BCDAA031-2B52-4164-8196-4F1AB3F2BA56}"/>
                  </a:ext>
                </a:extLst>
              </p:cNvPr>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9" name="Freeform 23">
                <a:extLst>
                  <a:ext uri="{FF2B5EF4-FFF2-40B4-BE49-F238E27FC236}">
                    <a16:creationId xmlns:a16="http://schemas.microsoft.com/office/drawing/2014/main" id="{BB15F7B3-CF75-470C-B6B4-4C48EF24C83C}"/>
                  </a:ext>
                </a:extLst>
              </p:cNvPr>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90" name="Freeform 24">
                <a:extLst>
                  <a:ext uri="{FF2B5EF4-FFF2-40B4-BE49-F238E27FC236}">
                    <a16:creationId xmlns:a16="http://schemas.microsoft.com/office/drawing/2014/main" id="{BDD5EC0E-E753-4F50-8C9C-FF9ABA9F7156}"/>
                  </a:ext>
                </a:extLst>
              </p:cNvPr>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91" name="Freeform 25">
                <a:extLst>
                  <a:ext uri="{FF2B5EF4-FFF2-40B4-BE49-F238E27FC236}">
                    <a16:creationId xmlns:a16="http://schemas.microsoft.com/office/drawing/2014/main" id="{E003D2DB-C738-4A26-8B5C-789BF47217C0}"/>
                  </a:ext>
                </a:extLst>
              </p:cNvPr>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92" name="Freeform 26">
                <a:extLst>
                  <a:ext uri="{FF2B5EF4-FFF2-40B4-BE49-F238E27FC236}">
                    <a16:creationId xmlns:a16="http://schemas.microsoft.com/office/drawing/2014/main" id="{F811DCFA-D433-48B3-A10E-0432F3D8CD28}"/>
                  </a:ext>
                </a:extLst>
              </p:cNvPr>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93" name="Freeform 27">
                <a:extLst>
                  <a:ext uri="{FF2B5EF4-FFF2-40B4-BE49-F238E27FC236}">
                    <a16:creationId xmlns:a16="http://schemas.microsoft.com/office/drawing/2014/main" id="{95A95E8C-0E27-4177-B3AB-0150A225CA61}"/>
                  </a:ext>
                </a:extLst>
              </p:cNvPr>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94" name="Freeform 28">
                <a:extLst>
                  <a:ext uri="{FF2B5EF4-FFF2-40B4-BE49-F238E27FC236}">
                    <a16:creationId xmlns:a16="http://schemas.microsoft.com/office/drawing/2014/main" id="{D02BA337-4021-4210-8C2E-37C255351DAE}"/>
                  </a:ext>
                </a:extLst>
              </p:cNvPr>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sp>
          <p:nvSpPr>
            <p:cNvPr id="15" name="Freeform 29">
              <a:extLst>
                <a:ext uri="{FF2B5EF4-FFF2-40B4-BE49-F238E27FC236}">
                  <a16:creationId xmlns:a16="http://schemas.microsoft.com/office/drawing/2014/main" id="{2FB8B21F-19C6-4B1E-B5F3-F41F650342D2}"/>
                </a:ext>
              </a:extLst>
            </p:cNvPr>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6" name="Freeform 30">
              <a:extLst>
                <a:ext uri="{FF2B5EF4-FFF2-40B4-BE49-F238E27FC236}">
                  <a16:creationId xmlns:a16="http://schemas.microsoft.com/office/drawing/2014/main" id="{3A624768-55AF-479F-847D-1A820DC1A37A}"/>
                </a:ext>
              </a:extLst>
            </p:cNvPr>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7" name="Freeform 31">
              <a:extLst>
                <a:ext uri="{FF2B5EF4-FFF2-40B4-BE49-F238E27FC236}">
                  <a16:creationId xmlns:a16="http://schemas.microsoft.com/office/drawing/2014/main" id="{8512BEAB-A7F4-4F60-8CDE-9257FD225FC3}"/>
                </a:ext>
              </a:extLst>
            </p:cNvPr>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8" name="Freeform 32">
              <a:extLst>
                <a:ext uri="{FF2B5EF4-FFF2-40B4-BE49-F238E27FC236}">
                  <a16:creationId xmlns:a16="http://schemas.microsoft.com/office/drawing/2014/main" id="{60DEE3BD-54E9-4DE3-B714-C0115E51A32F}"/>
                </a:ext>
              </a:extLst>
            </p:cNvPr>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9" name="Freeform 33">
              <a:extLst>
                <a:ext uri="{FF2B5EF4-FFF2-40B4-BE49-F238E27FC236}">
                  <a16:creationId xmlns:a16="http://schemas.microsoft.com/office/drawing/2014/main" id="{F7D7E39C-BA35-4A1D-950F-10A3948C31DE}"/>
                </a:ext>
              </a:extLst>
            </p:cNvPr>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0" name="Freeform 34">
              <a:extLst>
                <a:ext uri="{FF2B5EF4-FFF2-40B4-BE49-F238E27FC236}">
                  <a16:creationId xmlns:a16="http://schemas.microsoft.com/office/drawing/2014/main" id="{E23B3648-2792-4C56-81B6-C11CCC322DDB}"/>
                </a:ext>
              </a:extLst>
            </p:cNvPr>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1" name="Freeform 35">
              <a:extLst>
                <a:ext uri="{FF2B5EF4-FFF2-40B4-BE49-F238E27FC236}">
                  <a16:creationId xmlns:a16="http://schemas.microsoft.com/office/drawing/2014/main" id="{4B80DD01-E535-4287-A2B0-E78B79FC6643}"/>
                </a:ext>
              </a:extLst>
            </p:cNvPr>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nvGrpSpPr>
            <p:cNvPr id="22" name="Group 111">
              <a:extLst>
                <a:ext uri="{FF2B5EF4-FFF2-40B4-BE49-F238E27FC236}">
                  <a16:creationId xmlns:a16="http://schemas.microsoft.com/office/drawing/2014/main" id="{D5821767-2735-4463-8645-89DB01B02415}"/>
                </a:ext>
              </a:extLst>
            </p:cNvPr>
            <p:cNvGrpSpPr/>
            <p:nvPr/>
          </p:nvGrpSpPr>
          <p:grpSpPr bwMode="gray">
            <a:xfrm>
              <a:off x="4014563" y="3578865"/>
              <a:ext cx="877041" cy="745485"/>
              <a:chOff x="4014563" y="3578865"/>
              <a:chExt cx="877041" cy="745485"/>
            </a:xfrm>
            <a:grpFill/>
          </p:grpSpPr>
          <p:sp>
            <p:nvSpPr>
              <p:cNvPr id="83" name="Freeform 36">
                <a:extLst>
                  <a:ext uri="{FF2B5EF4-FFF2-40B4-BE49-F238E27FC236}">
                    <a16:creationId xmlns:a16="http://schemas.microsoft.com/office/drawing/2014/main" id="{08E9FAD4-2926-4A8E-8F35-F2FAFA85147A}"/>
                  </a:ext>
                </a:extLst>
              </p:cNvPr>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4" name="Freeform 37">
                <a:extLst>
                  <a:ext uri="{FF2B5EF4-FFF2-40B4-BE49-F238E27FC236}">
                    <a16:creationId xmlns:a16="http://schemas.microsoft.com/office/drawing/2014/main" id="{44E51311-9089-4F69-B0C0-C1DD7262D15F}"/>
                  </a:ext>
                </a:extLst>
              </p:cNvPr>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5" name="Freeform 38">
                <a:extLst>
                  <a:ext uri="{FF2B5EF4-FFF2-40B4-BE49-F238E27FC236}">
                    <a16:creationId xmlns:a16="http://schemas.microsoft.com/office/drawing/2014/main" id="{203869B6-87D2-46DD-BFD5-5B1AB94DFB46}"/>
                  </a:ext>
                </a:extLst>
              </p:cNvPr>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6" name="Freeform 39">
                <a:extLst>
                  <a:ext uri="{FF2B5EF4-FFF2-40B4-BE49-F238E27FC236}">
                    <a16:creationId xmlns:a16="http://schemas.microsoft.com/office/drawing/2014/main" id="{F9209E37-D6AB-46FC-A38D-1A49505A68BA}"/>
                  </a:ext>
                </a:extLst>
              </p:cNvPr>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grpSp>
          <p:nvGrpSpPr>
            <p:cNvPr id="23" name="Group 109">
              <a:extLst>
                <a:ext uri="{FF2B5EF4-FFF2-40B4-BE49-F238E27FC236}">
                  <a16:creationId xmlns:a16="http://schemas.microsoft.com/office/drawing/2014/main" id="{46718811-44C3-442B-9307-773F0897BCE2}"/>
                </a:ext>
              </a:extLst>
            </p:cNvPr>
            <p:cNvGrpSpPr/>
            <p:nvPr/>
          </p:nvGrpSpPr>
          <p:grpSpPr bwMode="gray">
            <a:xfrm>
              <a:off x="1821959" y="3830284"/>
              <a:ext cx="566179" cy="396617"/>
              <a:chOff x="1821959" y="3830284"/>
              <a:chExt cx="566179" cy="396617"/>
            </a:xfrm>
            <a:grpFill/>
          </p:grpSpPr>
          <p:sp>
            <p:nvSpPr>
              <p:cNvPr id="77" name="Freeform 41">
                <a:extLst>
                  <a:ext uri="{FF2B5EF4-FFF2-40B4-BE49-F238E27FC236}">
                    <a16:creationId xmlns:a16="http://schemas.microsoft.com/office/drawing/2014/main" id="{DB9E756B-D28F-4AD0-A62B-D9DD70BDDA9B}"/>
                  </a:ext>
                </a:extLst>
              </p:cNvPr>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78" name="Freeform 42">
                <a:extLst>
                  <a:ext uri="{FF2B5EF4-FFF2-40B4-BE49-F238E27FC236}">
                    <a16:creationId xmlns:a16="http://schemas.microsoft.com/office/drawing/2014/main" id="{5452B95B-9A17-4CA8-AE08-7268C75D8FE0}"/>
                  </a:ext>
                </a:extLst>
              </p:cNvPr>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79" name="Freeform 43">
                <a:extLst>
                  <a:ext uri="{FF2B5EF4-FFF2-40B4-BE49-F238E27FC236}">
                    <a16:creationId xmlns:a16="http://schemas.microsoft.com/office/drawing/2014/main" id="{C4D4ABBC-70FE-4F8F-90A5-120DAF4C4E23}"/>
                  </a:ext>
                </a:extLst>
              </p:cNvPr>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0" name="Freeform 44">
                <a:extLst>
                  <a:ext uri="{FF2B5EF4-FFF2-40B4-BE49-F238E27FC236}">
                    <a16:creationId xmlns:a16="http://schemas.microsoft.com/office/drawing/2014/main" id="{A93ABE30-CA17-4E0F-987C-5C79C5A1EA8C}"/>
                  </a:ext>
                </a:extLst>
              </p:cNvPr>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1" name="Freeform 45">
                <a:extLst>
                  <a:ext uri="{FF2B5EF4-FFF2-40B4-BE49-F238E27FC236}">
                    <a16:creationId xmlns:a16="http://schemas.microsoft.com/office/drawing/2014/main" id="{6BF66294-D8BE-4C1B-B314-D3B85C73B050}"/>
                  </a:ext>
                </a:extLst>
              </p:cNvPr>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2" name="Freeform 46">
                <a:extLst>
                  <a:ext uri="{FF2B5EF4-FFF2-40B4-BE49-F238E27FC236}">
                    <a16:creationId xmlns:a16="http://schemas.microsoft.com/office/drawing/2014/main" id="{91F7DE74-2056-40E1-AE44-8DAE35D47520}"/>
                  </a:ext>
                </a:extLst>
              </p:cNvPr>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sp>
          <p:nvSpPr>
            <p:cNvPr id="24" name="Freeform 47">
              <a:extLst>
                <a:ext uri="{FF2B5EF4-FFF2-40B4-BE49-F238E27FC236}">
                  <a16:creationId xmlns:a16="http://schemas.microsoft.com/office/drawing/2014/main" id="{4BCA6F2B-6087-48D5-9484-A1C31F30D6B9}"/>
                </a:ext>
              </a:extLst>
            </p:cNvPr>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5" name="Freeform 48">
              <a:extLst>
                <a:ext uri="{FF2B5EF4-FFF2-40B4-BE49-F238E27FC236}">
                  <a16:creationId xmlns:a16="http://schemas.microsoft.com/office/drawing/2014/main" id="{AA46ED7A-BE92-4366-B3C8-CB0F2C15EEC9}"/>
                </a:ext>
              </a:extLst>
            </p:cNvPr>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6" name="Freeform 49">
              <a:extLst>
                <a:ext uri="{FF2B5EF4-FFF2-40B4-BE49-F238E27FC236}">
                  <a16:creationId xmlns:a16="http://schemas.microsoft.com/office/drawing/2014/main" id="{FF568D80-78EC-4D12-96A2-EFE556E721EB}"/>
                </a:ext>
              </a:extLst>
            </p:cNvPr>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7" name="Freeform 50">
              <a:extLst>
                <a:ext uri="{FF2B5EF4-FFF2-40B4-BE49-F238E27FC236}">
                  <a16:creationId xmlns:a16="http://schemas.microsoft.com/office/drawing/2014/main" id="{BCB83869-5C8B-43F6-9D1B-42AA18DB57F4}"/>
                </a:ext>
              </a:extLst>
            </p:cNvPr>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8" name="Freeform 51">
              <a:extLst>
                <a:ext uri="{FF2B5EF4-FFF2-40B4-BE49-F238E27FC236}">
                  <a16:creationId xmlns:a16="http://schemas.microsoft.com/office/drawing/2014/main" id="{64FB72F5-EB8A-49E9-9430-094A05EEB67F}"/>
                </a:ext>
              </a:extLst>
            </p:cNvPr>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9" name="Freeform 52">
              <a:extLst>
                <a:ext uri="{FF2B5EF4-FFF2-40B4-BE49-F238E27FC236}">
                  <a16:creationId xmlns:a16="http://schemas.microsoft.com/office/drawing/2014/main" id="{CF9F2A4D-E974-4E9B-A9C1-40CBFB5B5180}"/>
                </a:ext>
              </a:extLst>
            </p:cNvPr>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30" name="Freeform 53">
              <a:extLst>
                <a:ext uri="{FF2B5EF4-FFF2-40B4-BE49-F238E27FC236}">
                  <a16:creationId xmlns:a16="http://schemas.microsoft.com/office/drawing/2014/main" id="{CFBFFFAE-928A-48F9-A48C-243838658893}"/>
                </a:ext>
              </a:extLst>
            </p:cNvPr>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31" name="Freeform 54">
              <a:extLst>
                <a:ext uri="{FF2B5EF4-FFF2-40B4-BE49-F238E27FC236}">
                  <a16:creationId xmlns:a16="http://schemas.microsoft.com/office/drawing/2014/main" id="{8EEF38AF-1077-430E-ADB7-AFAC02B5C5FF}"/>
                </a:ext>
              </a:extLst>
            </p:cNvPr>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32" name="Freeform 55">
              <a:extLst>
                <a:ext uri="{FF2B5EF4-FFF2-40B4-BE49-F238E27FC236}">
                  <a16:creationId xmlns:a16="http://schemas.microsoft.com/office/drawing/2014/main" id="{C2781E2F-E988-42F6-B428-899EECED5376}"/>
                </a:ext>
              </a:extLst>
            </p:cNvPr>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nvGrpSpPr>
            <p:cNvPr id="33" name="Group 194">
              <a:extLst>
                <a:ext uri="{FF2B5EF4-FFF2-40B4-BE49-F238E27FC236}">
                  <a16:creationId xmlns:a16="http://schemas.microsoft.com/office/drawing/2014/main" id="{439C642E-3B32-498C-80C4-D25916D4E19E}"/>
                </a:ext>
              </a:extLst>
            </p:cNvPr>
            <p:cNvGrpSpPr/>
            <p:nvPr/>
          </p:nvGrpSpPr>
          <p:grpSpPr bwMode="gray">
            <a:xfrm>
              <a:off x="5156666" y="1921257"/>
              <a:ext cx="336199" cy="183204"/>
              <a:chOff x="5156666" y="1921257"/>
              <a:chExt cx="336199" cy="183204"/>
            </a:xfrm>
            <a:grpFill/>
          </p:grpSpPr>
          <p:sp>
            <p:nvSpPr>
              <p:cNvPr id="74" name="Freeform 56">
                <a:extLst>
                  <a:ext uri="{FF2B5EF4-FFF2-40B4-BE49-F238E27FC236}">
                    <a16:creationId xmlns:a16="http://schemas.microsoft.com/office/drawing/2014/main" id="{A3EABFEE-9C3E-42A2-97C0-2532D0784BB2}"/>
                  </a:ext>
                </a:extLst>
              </p:cNvPr>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75" name="Freeform 57">
                <a:extLst>
                  <a:ext uri="{FF2B5EF4-FFF2-40B4-BE49-F238E27FC236}">
                    <a16:creationId xmlns:a16="http://schemas.microsoft.com/office/drawing/2014/main" id="{5A8CD548-A61D-4F2F-86D4-4E369A74A0B1}"/>
                  </a:ext>
                </a:extLst>
              </p:cNvPr>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76" name="Freeform 58">
                <a:extLst>
                  <a:ext uri="{FF2B5EF4-FFF2-40B4-BE49-F238E27FC236}">
                    <a16:creationId xmlns:a16="http://schemas.microsoft.com/office/drawing/2014/main" id="{79A5B68D-1D66-476F-9715-0848570D8683}"/>
                  </a:ext>
                </a:extLst>
              </p:cNvPr>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grpSp>
          <p:nvGrpSpPr>
            <p:cNvPr id="34" name="Group 193">
              <a:extLst>
                <a:ext uri="{FF2B5EF4-FFF2-40B4-BE49-F238E27FC236}">
                  <a16:creationId xmlns:a16="http://schemas.microsoft.com/office/drawing/2014/main" id="{00E32D82-D7D5-406B-A65C-35AEAD5E01BE}"/>
                </a:ext>
              </a:extLst>
            </p:cNvPr>
            <p:cNvGrpSpPr/>
            <p:nvPr/>
          </p:nvGrpSpPr>
          <p:grpSpPr bwMode="gray">
            <a:xfrm>
              <a:off x="3620869" y="1617216"/>
              <a:ext cx="727944" cy="685067"/>
              <a:chOff x="3620869" y="1617216"/>
              <a:chExt cx="727944" cy="685067"/>
            </a:xfrm>
            <a:grpFill/>
          </p:grpSpPr>
          <p:sp>
            <p:nvSpPr>
              <p:cNvPr id="72" name="Freeform 59">
                <a:extLst>
                  <a:ext uri="{FF2B5EF4-FFF2-40B4-BE49-F238E27FC236}">
                    <a16:creationId xmlns:a16="http://schemas.microsoft.com/office/drawing/2014/main" id="{5FC6B431-907A-41FD-88E8-854CC910D479}"/>
                  </a:ext>
                </a:extLst>
              </p:cNvPr>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73" name="Freeform 60">
                <a:extLst>
                  <a:ext uri="{FF2B5EF4-FFF2-40B4-BE49-F238E27FC236}">
                    <a16:creationId xmlns:a16="http://schemas.microsoft.com/office/drawing/2014/main" id="{9744A37A-EE54-4DD1-9EBE-BA6261E9FEF7}"/>
                  </a:ext>
                </a:extLst>
              </p:cNvPr>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sp>
          <p:nvSpPr>
            <p:cNvPr id="35" name="Freeform 61">
              <a:extLst>
                <a:ext uri="{FF2B5EF4-FFF2-40B4-BE49-F238E27FC236}">
                  <a16:creationId xmlns:a16="http://schemas.microsoft.com/office/drawing/2014/main" id="{F7C2FDE0-A400-4255-9E4A-58277437DD90}"/>
                </a:ext>
              </a:extLst>
            </p:cNvPr>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36" name="Freeform 62">
              <a:extLst>
                <a:ext uri="{FF2B5EF4-FFF2-40B4-BE49-F238E27FC236}">
                  <a16:creationId xmlns:a16="http://schemas.microsoft.com/office/drawing/2014/main" id="{08C9FA36-7E9A-43DD-BD2A-1F942794E66B}"/>
                </a:ext>
              </a:extLst>
            </p:cNvPr>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37" name="Freeform 63">
              <a:extLst>
                <a:ext uri="{FF2B5EF4-FFF2-40B4-BE49-F238E27FC236}">
                  <a16:creationId xmlns:a16="http://schemas.microsoft.com/office/drawing/2014/main" id="{B50F317C-7496-490A-A828-48CA005156B3}"/>
                </a:ext>
              </a:extLst>
            </p:cNvPr>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38" name="Freeform 64">
              <a:extLst>
                <a:ext uri="{FF2B5EF4-FFF2-40B4-BE49-F238E27FC236}">
                  <a16:creationId xmlns:a16="http://schemas.microsoft.com/office/drawing/2014/main" id="{D92737A3-F8B4-4ED0-9595-133E0776351D}"/>
                </a:ext>
              </a:extLst>
            </p:cNvPr>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39" name="Freeform 65">
              <a:extLst>
                <a:ext uri="{FF2B5EF4-FFF2-40B4-BE49-F238E27FC236}">
                  <a16:creationId xmlns:a16="http://schemas.microsoft.com/office/drawing/2014/main" id="{FF9F11B1-D477-45A4-A13A-6DD22417C66D}"/>
                </a:ext>
              </a:extLst>
            </p:cNvPr>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0" name="Freeform 66">
              <a:extLst>
                <a:ext uri="{FF2B5EF4-FFF2-40B4-BE49-F238E27FC236}">
                  <a16:creationId xmlns:a16="http://schemas.microsoft.com/office/drawing/2014/main" id="{DF3F54C9-4E81-49E4-9AC5-00545E5E32A2}"/>
                </a:ext>
              </a:extLst>
            </p:cNvPr>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1" name="Freeform 67">
              <a:extLst>
                <a:ext uri="{FF2B5EF4-FFF2-40B4-BE49-F238E27FC236}">
                  <a16:creationId xmlns:a16="http://schemas.microsoft.com/office/drawing/2014/main" id="{F3283EFD-673E-44C2-A1BE-309AD9A48FF2}"/>
                </a:ext>
              </a:extLst>
            </p:cNvPr>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2" name="Freeform 68">
              <a:extLst>
                <a:ext uri="{FF2B5EF4-FFF2-40B4-BE49-F238E27FC236}">
                  <a16:creationId xmlns:a16="http://schemas.microsoft.com/office/drawing/2014/main" id="{0977C946-7748-4B49-B841-110A76F4E683}"/>
                </a:ext>
              </a:extLst>
            </p:cNvPr>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3" name="Freeform 69">
              <a:extLst>
                <a:ext uri="{FF2B5EF4-FFF2-40B4-BE49-F238E27FC236}">
                  <a16:creationId xmlns:a16="http://schemas.microsoft.com/office/drawing/2014/main" id="{BF460841-E3EF-4437-9BDA-608C8606005A}"/>
                </a:ext>
              </a:extLst>
            </p:cNvPr>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4" name="Freeform 71">
              <a:extLst>
                <a:ext uri="{FF2B5EF4-FFF2-40B4-BE49-F238E27FC236}">
                  <a16:creationId xmlns:a16="http://schemas.microsoft.com/office/drawing/2014/main" id="{B6F0BDDD-13E4-4685-B41D-D913B0EDBBDA}"/>
                </a:ext>
              </a:extLst>
            </p:cNvPr>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nvGrpSpPr>
            <p:cNvPr id="45" name="Group 195">
              <a:extLst>
                <a:ext uri="{FF2B5EF4-FFF2-40B4-BE49-F238E27FC236}">
                  <a16:creationId xmlns:a16="http://schemas.microsoft.com/office/drawing/2014/main" id="{7AB519B2-2AC3-4C77-88FB-D6F17AA9085C}"/>
                </a:ext>
              </a:extLst>
            </p:cNvPr>
            <p:cNvGrpSpPr/>
            <p:nvPr/>
          </p:nvGrpSpPr>
          <p:grpSpPr bwMode="gray">
            <a:xfrm>
              <a:off x="4599257" y="1719537"/>
              <a:ext cx="729893" cy="542791"/>
              <a:chOff x="4599257" y="1719537"/>
              <a:chExt cx="729893" cy="542791"/>
            </a:xfrm>
            <a:grpFill/>
          </p:grpSpPr>
          <p:sp>
            <p:nvSpPr>
              <p:cNvPr id="70" name="Freeform 70">
                <a:extLst>
                  <a:ext uri="{FF2B5EF4-FFF2-40B4-BE49-F238E27FC236}">
                    <a16:creationId xmlns:a16="http://schemas.microsoft.com/office/drawing/2014/main" id="{045E6CDE-954F-41F9-9533-248418604592}"/>
                  </a:ext>
                </a:extLst>
              </p:cNvPr>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71" name="Freeform 72">
                <a:extLst>
                  <a:ext uri="{FF2B5EF4-FFF2-40B4-BE49-F238E27FC236}">
                    <a16:creationId xmlns:a16="http://schemas.microsoft.com/office/drawing/2014/main" id="{4DFAA099-90BF-49E4-B7EE-12EE4953F5DE}"/>
                  </a:ext>
                </a:extLst>
              </p:cNvPr>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sp>
          <p:nvSpPr>
            <p:cNvPr id="46" name="Freeform 73">
              <a:extLst>
                <a:ext uri="{FF2B5EF4-FFF2-40B4-BE49-F238E27FC236}">
                  <a16:creationId xmlns:a16="http://schemas.microsoft.com/office/drawing/2014/main" id="{CDEC8ED0-85D4-4B5E-B24A-3DF502F2CBF6}"/>
                </a:ext>
              </a:extLst>
            </p:cNvPr>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7" name="Freeform 74">
              <a:extLst>
                <a:ext uri="{FF2B5EF4-FFF2-40B4-BE49-F238E27FC236}">
                  <a16:creationId xmlns:a16="http://schemas.microsoft.com/office/drawing/2014/main" id="{6F08003B-A4A4-491E-BB84-C2A924ECF1F0}"/>
                </a:ext>
              </a:extLst>
            </p:cNvPr>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8" name="Freeform 75">
              <a:extLst>
                <a:ext uri="{FF2B5EF4-FFF2-40B4-BE49-F238E27FC236}">
                  <a16:creationId xmlns:a16="http://schemas.microsoft.com/office/drawing/2014/main" id="{CE0E088C-1514-44CC-91FB-74D3CFDA8D97}"/>
                </a:ext>
              </a:extLst>
            </p:cNvPr>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9" name="Freeform 76">
              <a:extLst>
                <a:ext uri="{FF2B5EF4-FFF2-40B4-BE49-F238E27FC236}">
                  <a16:creationId xmlns:a16="http://schemas.microsoft.com/office/drawing/2014/main" id="{809F63B7-5F44-4356-8A74-37F924CA91E0}"/>
                </a:ext>
              </a:extLst>
            </p:cNvPr>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0" name="Freeform 77">
              <a:extLst>
                <a:ext uri="{FF2B5EF4-FFF2-40B4-BE49-F238E27FC236}">
                  <a16:creationId xmlns:a16="http://schemas.microsoft.com/office/drawing/2014/main" id="{94F985A7-EBFE-4EC3-AA00-599E453C658D}"/>
                </a:ext>
              </a:extLst>
            </p:cNvPr>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1" name="Freeform 78">
              <a:extLst>
                <a:ext uri="{FF2B5EF4-FFF2-40B4-BE49-F238E27FC236}">
                  <a16:creationId xmlns:a16="http://schemas.microsoft.com/office/drawing/2014/main" id="{370E0BDE-F161-41F2-87F0-A0CFC1F4FCC6}"/>
                </a:ext>
              </a:extLst>
            </p:cNvPr>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2" name="Freeform 79">
              <a:extLst>
                <a:ext uri="{FF2B5EF4-FFF2-40B4-BE49-F238E27FC236}">
                  <a16:creationId xmlns:a16="http://schemas.microsoft.com/office/drawing/2014/main" id="{6A681707-BF57-40E5-BA40-2AC0CA832196}"/>
                </a:ext>
              </a:extLst>
            </p:cNvPr>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3" name="Freeform 80">
              <a:extLst>
                <a:ext uri="{FF2B5EF4-FFF2-40B4-BE49-F238E27FC236}">
                  <a16:creationId xmlns:a16="http://schemas.microsoft.com/office/drawing/2014/main" id="{7DBAA042-5026-4195-9D05-6D704F40E7D2}"/>
                </a:ext>
              </a:extLst>
            </p:cNvPr>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4" name="Freeform 81">
              <a:extLst>
                <a:ext uri="{FF2B5EF4-FFF2-40B4-BE49-F238E27FC236}">
                  <a16:creationId xmlns:a16="http://schemas.microsoft.com/office/drawing/2014/main" id="{CC021865-F5CF-4CE7-B409-F0E52D87A788}"/>
                </a:ext>
              </a:extLst>
            </p:cNvPr>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5" name="Freeform 82">
              <a:extLst>
                <a:ext uri="{FF2B5EF4-FFF2-40B4-BE49-F238E27FC236}">
                  <a16:creationId xmlns:a16="http://schemas.microsoft.com/office/drawing/2014/main" id="{7036BD43-00C2-46B8-BA58-3A6DCC088197}"/>
                </a:ext>
              </a:extLst>
            </p:cNvPr>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6" name="Freeform 83">
              <a:extLst>
                <a:ext uri="{FF2B5EF4-FFF2-40B4-BE49-F238E27FC236}">
                  <a16:creationId xmlns:a16="http://schemas.microsoft.com/office/drawing/2014/main" id="{83CEF8E5-96B0-4C1B-9700-EB414D942D5F}"/>
                </a:ext>
              </a:extLst>
            </p:cNvPr>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7" name="Freeform 84">
              <a:extLst>
                <a:ext uri="{FF2B5EF4-FFF2-40B4-BE49-F238E27FC236}">
                  <a16:creationId xmlns:a16="http://schemas.microsoft.com/office/drawing/2014/main" id="{17AD5898-953C-4F6C-A408-DE9F080EEA1E}"/>
                </a:ext>
              </a:extLst>
            </p:cNvPr>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8" name="Freeform 85">
              <a:extLst>
                <a:ext uri="{FF2B5EF4-FFF2-40B4-BE49-F238E27FC236}">
                  <a16:creationId xmlns:a16="http://schemas.microsoft.com/office/drawing/2014/main" id="{F50DE3DF-53BC-4076-8ECB-B9BDE9DEF997}"/>
                </a:ext>
              </a:extLst>
            </p:cNvPr>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nvGrpSpPr>
            <p:cNvPr id="59" name="Group 196">
              <a:extLst>
                <a:ext uri="{FF2B5EF4-FFF2-40B4-BE49-F238E27FC236}">
                  <a16:creationId xmlns:a16="http://schemas.microsoft.com/office/drawing/2014/main" id="{A572973A-9AEA-4664-BB30-197748F3F3A5}"/>
                </a:ext>
              </a:extLst>
            </p:cNvPr>
            <p:cNvGrpSpPr/>
            <p:nvPr/>
          </p:nvGrpSpPr>
          <p:grpSpPr bwMode="gray">
            <a:xfrm>
              <a:off x="4341017" y="2476716"/>
              <a:ext cx="756205" cy="424878"/>
              <a:chOff x="4341017" y="2476716"/>
              <a:chExt cx="756205" cy="424878"/>
            </a:xfrm>
            <a:grpFill/>
          </p:grpSpPr>
          <p:sp>
            <p:nvSpPr>
              <p:cNvPr id="68" name="Freeform 86">
                <a:extLst>
                  <a:ext uri="{FF2B5EF4-FFF2-40B4-BE49-F238E27FC236}">
                    <a16:creationId xmlns:a16="http://schemas.microsoft.com/office/drawing/2014/main" id="{75B6C8F9-6A98-4450-A923-9B282F016A72}"/>
                  </a:ext>
                </a:extLst>
              </p:cNvPr>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69" name="Freeform 87">
                <a:extLst>
                  <a:ext uri="{FF2B5EF4-FFF2-40B4-BE49-F238E27FC236}">
                    <a16:creationId xmlns:a16="http://schemas.microsoft.com/office/drawing/2014/main" id="{E7D2252E-2E7E-4779-A22C-0556F0E7D247}"/>
                  </a:ext>
                </a:extLst>
              </p:cNvPr>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grpSp>
          <p:nvGrpSpPr>
            <p:cNvPr id="60" name="Group 112">
              <a:extLst>
                <a:ext uri="{FF2B5EF4-FFF2-40B4-BE49-F238E27FC236}">
                  <a16:creationId xmlns:a16="http://schemas.microsoft.com/office/drawing/2014/main" id="{1819E4F9-0244-40DC-B04A-9DE2873442C8}"/>
                </a:ext>
              </a:extLst>
            </p:cNvPr>
            <p:cNvGrpSpPr/>
            <p:nvPr/>
          </p:nvGrpSpPr>
          <p:grpSpPr bwMode="gray">
            <a:xfrm>
              <a:off x="813361" y="1144588"/>
              <a:ext cx="646088" cy="471653"/>
              <a:chOff x="813361" y="1144588"/>
              <a:chExt cx="646088" cy="471653"/>
            </a:xfrm>
            <a:grpFill/>
          </p:grpSpPr>
          <p:sp>
            <p:nvSpPr>
              <p:cNvPr id="65" name="Freeform 88">
                <a:extLst>
                  <a:ext uri="{FF2B5EF4-FFF2-40B4-BE49-F238E27FC236}">
                    <a16:creationId xmlns:a16="http://schemas.microsoft.com/office/drawing/2014/main" id="{835728EC-852F-4955-B860-0BC89C86D2ED}"/>
                  </a:ext>
                </a:extLst>
              </p:cNvPr>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66" name="Freeform 89">
                <a:extLst>
                  <a:ext uri="{FF2B5EF4-FFF2-40B4-BE49-F238E27FC236}">
                    <a16:creationId xmlns:a16="http://schemas.microsoft.com/office/drawing/2014/main" id="{FE189E07-551A-4B68-8F4B-A16D7497AF5D}"/>
                  </a:ext>
                </a:extLst>
              </p:cNvPr>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67" name="Freeform 90">
                <a:extLst>
                  <a:ext uri="{FF2B5EF4-FFF2-40B4-BE49-F238E27FC236}">
                    <a16:creationId xmlns:a16="http://schemas.microsoft.com/office/drawing/2014/main" id="{439EEBC7-67BC-4CC3-B45C-9E54ED425BB0}"/>
                  </a:ext>
                </a:extLst>
              </p:cNvPr>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sp>
          <p:nvSpPr>
            <p:cNvPr id="61" name="Freeform 91">
              <a:extLst>
                <a:ext uri="{FF2B5EF4-FFF2-40B4-BE49-F238E27FC236}">
                  <a16:creationId xmlns:a16="http://schemas.microsoft.com/office/drawing/2014/main" id="{9999D189-F293-4CC9-8047-583F9ADF0CAE}"/>
                </a:ext>
              </a:extLst>
            </p:cNvPr>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62" name="Freeform 92">
              <a:extLst>
                <a:ext uri="{FF2B5EF4-FFF2-40B4-BE49-F238E27FC236}">
                  <a16:creationId xmlns:a16="http://schemas.microsoft.com/office/drawing/2014/main" id="{4835EC77-11CB-4C95-B297-F430A30D25B9}"/>
                </a:ext>
              </a:extLst>
            </p:cNvPr>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63" name="Freeform 93">
              <a:extLst>
                <a:ext uri="{FF2B5EF4-FFF2-40B4-BE49-F238E27FC236}">
                  <a16:creationId xmlns:a16="http://schemas.microsoft.com/office/drawing/2014/main" id="{CA26EA3B-5C8A-4153-B1D8-1480D659E0E3}"/>
                </a:ext>
              </a:extLst>
            </p:cNvPr>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64" name="Freeform 40">
              <a:extLst>
                <a:ext uri="{FF2B5EF4-FFF2-40B4-BE49-F238E27FC236}">
                  <a16:creationId xmlns:a16="http://schemas.microsoft.com/office/drawing/2014/main" id="{3F5327E1-1233-4811-8E2D-40C3A2BB83CF}"/>
                </a:ext>
              </a:extLst>
            </p:cNvPr>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grpFill/>
            <a:ln w="127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sp>
        <p:nvSpPr>
          <p:cNvPr id="96" name="Line Callout 1 25">
            <a:extLst>
              <a:ext uri="{FF2B5EF4-FFF2-40B4-BE49-F238E27FC236}">
                <a16:creationId xmlns:a16="http://schemas.microsoft.com/office/drawing/2014/main" id="{E2B5CF84-1593-4559-A2D3-650C23389AD6}"/>
              </a:ext>
            </a:extLst>
          </p:cNvPr>
          <p:cNvSpPr/>
          <p:nvPr/>
        </p:nvSpPr>
        <p:spPr bwMode="gray">
          <a:xfrm flipH="1">
            <a:off x="7868753" y="1762418"/>
            <a:ext cx="1590979" cy="993678"/>
          </a:xfrm>
          <a:prstGeom prst="borderCallout1">
            <a:avLst>
              <a:gd name="adj1" fmla="val 100573"/>
              <a:gd name="adj2" fmla="val 91622"/>
              <a:gd name="adj3" fmla="val 196526"/>
              <a:gd name="adj4" fmla="val 91933"/>
            </a:avLst>
          </a:prstGeom>
          <a:solidFill>
            <a:schemeClr val="bg1"/>
          </a:solidFill>
          <a:ln w="19050" cap="flat" cmpd="sng" algn="ctr">
            <a:solidFill>
              <a:schemeClr val="accent1"/>
            </a:solidFill>
            <a:prstDash val="solid"/>
            <a:miter lim="800000"/>
            <a:headEnd type="none" w="med" len="med"/>
            <a:tailEnd type="oval" w="med" len="med"/>
          </a:ln>
          <a:effectLst/>
        </p:spPr>
        <p:txBody>
          <a:bodyPr vert="horz" wrap="square" lIns="130629" tIns="65314" rIns="130629" bIns="65314"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Detroit: </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40% </a:t>
            </a:r>
            <a:b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b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of households are completely  offline</a:t>
            </a:r>
          </a:p>
        </p:txBody>
      </p:sp>
      <p:sp>
        <p:nvSpPr>
          <p:cNvPr id="100" name="Line Callout 1 25">
            <a:extLst>
              <a:ext uri="{FF2B5EF4-FFF2-40B4-BE49-F238E27FC236}">
                <a16:creationId xmlns:a16="http://schemas.microsoft.com/office/drawing/2014/main" id="{4B3F028F-C22C-4114-9259-0B07DDD94782}"/>
              </a:ext>
            </a:extLst>
          </p:cNvPr>
          <p:cNvSpPr/>
          <p:nvPr/>
        </p:nvSpPr>
        <p:spPr bwMode="gray">
          <a:xfrm rot="16200000">
            <a:off x="1941925" y="3279324"/>
            <a:ext cx="861955" cy="2517675"/>
          </a:xfrm>
          <a:prstGeom prst="borderCallout1">
            <a:avLst>
              <a:gd name="adj1" fmla="val 100573"/>
              <a:gd name="adj2" fmla="val 91622"/>
              <a:gd name="adj3" fmla="val 194160"/>
              <a:gd name="adj4" fmla="val 90675"/>
            </a:avLst>
          </a:prstGeom>
          <a:solidFill>
            <a:schemeClr val="bg1"/>
          </a:solidFill>
          <a:ln w="19050" cap="flat" cmpd="sng" algn="ctr">
            <a:solidFill>
              <a:schemeClr val="accent1"/>
            </a:solidFill>
            <a:prstDash val="solid"/>
            <a:miter lim="800000"/>
            <a:headEnd type="none" w="med" len="med"/>
            <a:tailEnd type="oval" w="med" len="med"/>
          </a:ln>
          <a:effectLst/>
        </p:spPr>
        <p:txBody>
          <a:bodyPr vert="horz" wrap="square" lIns="130629" tIns="65314" rIns="130629" bIns="65314"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01" name="Line Callout 1 25">
            <a:extLst>
              <a:ext uri="{FF2B5EF4-FFF2-40B4-BE49-F238E27FC236}">
                <a16:creationId xmlns:a16="http://schemas.microsoft.com/office/drawing/2014/main" id="{67626484-87D3-4A44-93DF-90723DC2EC19}"/>
              </a:ext>
            </a:extLst>
          </p:cNvPr>
          <p:cNvSpPr/>
          <p:nvPr/>
        </p:nvSpPr>
        <p:spPr bwMode="gray">
          <a:xfrm>
            <a:off x="6111486" y="1760921"/>
            <a:ext cx="1590979" cy="993678"/>
          </a:xfrm>
          <a:prstGeom prst="borderCallout1">
            <a:avLst>
              <a:gd name="adj1" fmla="val 100573"/>
              <a:gd name="adj2" fmla="val 91622"/>
              <a:gd name="adj3" fmla="val 202503"/>
              <a:gd name="adj4" fmla="val 91993"/>
            </a:avLst>
          </a:prstGeom>
          <a:solidFill>
            <a:schemeClr val="bg1"/>
          </a:solidFill>
          <a:ln w="19050" cap="flat" cmpd="sng" algn="ctr">
            <a:solidFill>
              <a:schemeClr val="accent1"/>
            </a:solidFill>
            <a:prstDash val="solid"/>
            <a:miter lim="800000"/>
            <a:headEnd type="none" w="med" len="med"/>
            <a:tailEnd type="oval" w="med" len="med"/>
          </a:ln>
          <a:effectLst/>
        </p:spPr>
        <p:txBody>
          <a:bodyPr vert="horz" wrap="square" lIns="130629" tIns="65314" rIns="130629" bIns="65314"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Chicago: </a:t>
            </a:r>
            <a:b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b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20% of children under 18 lack broadband </a:t>
            </a:r>
          </a:p>
        </p:txBody>
      </p:sp>
      <p:sp>
        <p:nvSpPr>
          <p:cNvPr id="6" name="TextBox 5">
            <a:extLst>
              <a:ext uri="{FF2B5EF4-FFF2-40B4-BE49-F238E27FC236}">
                <a16:creationId xmlns:a16="http://schemas.microsoft.com/office/drawing/2014/main" id="{296B32EB-0C5B-437D-9E49-050368B44156}"/>
              </a:ext>
            </a:extLst>
          </p:cNvPr>
          <p:cNvSpPr txBox="1"/>
          <p:nvPr/>
        </p:nvSpPr>
        <p:spPr bwMode="gray">
          <a:xfrm>
            <a:off x="1296753" y="4200024"/>
            <a:ext cx="2154850" cy="954107"/>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Denver: </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20% of residents do not have high-speed internet access</a:t>
            </a:r>
          </a:p>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98" name="Line Callout 1 25">
            <a:extLst>
              <a:ext uri="{FF2B5EF4-FFF2-40B4-BE49-F238E27FC236}">
                <a16:creationId xmlns:a16="http://schemas.microsoft.com/office/drawing/2014/main" id="{172B6778-AD85-40FC-8DD9-91BC8EE62722}"/>
              </a:ext>
            </a:extLst>
          </p:cNvPr>
          <p:cNvSpPr/>
          <p:nvPr/>
        </p:nvSpPr>
        <p:spPr bwMode="gray">
          <a:xfrm rot="16200000">
            <a:off x="2058707" y="4377905"/>
            <a:ext cx="622198" cy="2523869"/>
          </a:xfrm>
          <a:prstGeom prst="borderCallout1">
            <a:avLst>
              <a:gd name="adj1" fmla="val 100573"/>
              <a:gd name="adj2" fmla="val 91622"/>
              <a:gd name="adj3" fmla="val 216908"/>
              <a:gd name="adj4" fmla="val 93231"/>
            </a:avLst>
          </a:prstGeom>
          <a:solidFill>
            <a:schemeClr val="bg1"/>
          </a:solidFill>
          <a:ln w="19050" cap="flat" cmpd="sng" algn="ctr">
            <a:solidFill>
              <a:schemeClr val="accent1"/>
            </a:solidFill>
            <a:prstDash val="solid"/>
            <a:miter lim="800000"/>
            <a:headEnd type="none" w="med" len="med"/>
            <a:tailEnd type="oval" w="med" len="med"/>
          </a:ln>
          <a:effectLst/>
        </p:spPr>
        <p:txBody>
          <a:bodyPr vert="horz" wrap="square" lIns="130629" tIns="65314" rIns="130629" bIns="65314"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99" name="TextBox 98">
            <a:extLst>
              <a:ext uri="{FF2B5EF4-FFF2-40B4-BE49-F238E27FC236}">
                <a16:creationId xmlns:a16="http://schemas.microsoft.com/office/drawing/2014/main" id="{60E41A57-E36D-4BFD-926F-82F6A24EEA27}"/>
              </a:ext>
            </a:extLst>
          </p:cNvPr>
          <p:cNvSpPr txBox="1"/>
          <p:nvPr/>
        </p:nvSpPr>
        <p:spPr bwMode="gray">
          <a:xfrm>
            <a:off x="1284193" y="5413441"/>
            <a:ext cx="2215452" cy="73866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San Antonio: </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miles of unconnected “dark cable” </a:t>
            </a:r>
          </a:p>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02" name="Line Callout 1 25">
            <a:extLst>
              <a:ext uri="{FF2B5EF4-FFF2-40B4-BE49-F238E27FC236}">
                <a16:creationId xmlns:a16="http://schemas.microsoft.com/office/drawing/2014/main" id="{EA17BB58-0441-4AE1-9B6B-F21F08E71582}"/>
              </a:ext>
            </a:extLst>
          </p:cNvPr>
          <p:cNvSpPr/>
          <p:nvPr/>
        </p:nvSpPr>
        <p:spPr bwMode="gray">
          <a:xfrm rot="5400000" flipH="1">
            <a:off x="9575042" y="3673102"/>
            <a:ext cx="1134910" cy="1223484"/>
          </a:xfrm>
          <a:prstGeom prst="borderCallout1">
            <a:avLst>
              <a:gd name="adj1" fmla="val 100573"/>
              <a:gd name="adj2" fmla="val 91622"/>
              <a:gd name="adj3" fmla="val 160508"/>
              <a:gd name="adj4" fmla="val 90962"/>
            </a:avLst>
          </a:prstGeom>
          <a:solidFill>
            <a:schemeClr val="bg1"/>
          </a:solidFill>
          <a:ln w="19050" cap="flat" cmpd="sng" algn="ctr">
            <a:solidFill>
              <a:schemeClr val="accent1"/>
            </a:solidFill>
            <a:prstDash val="solid"/>
            <a:miter lim="800000"/>
            <a:headEnd type="none" w="med" len="med"/>
            <a:tailEnd type="oval" w="med" len="med"/>
          </a:ln>
          <a:effectLst/>
        </p:spPr>
        <p:txBody>
          <a:bodyPr vert="horz" wrap="square" lIns="130629" tIns="65314" rIns="130629" bIns="65314"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29"/>
              </a:spcBef>
              <a:spcAft>
                <a:spcPts val="0"/>
              </a:spcAft>
              <a:buClrTx/>
              <a:buSzTx/>
              <a:buFontTx/>
              <a:buNone/>
              <a:tabLst/>
              <a:defRPr/>
            </a:pP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BBD6600C-745E-4019-8D2F-DD84C1BB3F09}"/>
              </a:ext>
            </a:extLst>
          </p:cNvPr>
          <p:cNvSpPr txBox="1"/>
          <p:nvPr/>
        </p:nvSpPr>
        <p:spPr bwMode="gray">
          <a:xfrm>
            <a:off x="9620836" y="3789164"/>
            <a:ext cx="1084001" cy="116955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New York: </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2.2 million lack broadband</a:t>
            </a:r>
          </a:p>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30729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kr8tXlBJUUqNqiZ0I49k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m87izk5wZEaI8uX52B.6p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FRrtJ3DyPkaPTXz_h8rX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SzKWwx0rh06WHTbH37BI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lPha5Sjq.kKF5pImzvzTYQ"/>
</p:tagLst>
</file>

<file path=ppt/theme/theme1.xml><?xml version="1.0" encoding="utf-8"?>
<a:theme xmlns:a="http://schemas.openxmlformats.org/drawingml/2006/main" name="ab1 projection 16x9">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010121.potx" id="{3F40D36E-2BFD-4D92-88FE-5AF621458836}" vid="{DEDD86C9-F05F-4350-A325-9DA8EF991D01}"/>
    </a:ext>
  </a:extLst>
</a:theme>
</file>

<file path=ppt/theme/theme2.xml><?xml version="1.0" encoding="utf-8"?>
<a:theme xmlns:a="http://schemas.openxmlformats.org/drawingml/2006/main" name="1_ab1 projection 16x9">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19050" cap="flat" cmpd="sng" algn="ctr">
          <a:solidFill>
            <a:schemeClr val="accent1"/>
          </a:solidFill>
          <a:prstDash val="solid"/>
          <a:miter lim="800000"/>
          <a:headEnd type="none" w="med" len="med"/>
          <a:tailEnd type="oval" w="med" len="med"/>
        </a:ln>
        <a:effectLst/>
      </a:spPr>
      <a:bodyPr vert="horz" wrap="square" lIns="130629" tIns="65314" rIns="130629" bIns="65314" numCol="1" rtlCol="0" anchor="t" anchorCtr="0" compatLnSpc="1">
        <a:prstTxWarp prst="textNoShape">
          <a:avLst/>
        </a:prstTxWarp>
        <a:spAutoFit/>
      </a:bodyPr>
      <a:lstStyle>
        <a:defPPr algn="l">
          <a:spcBef>
            <a:spcPts val="429"/>
          </a:spcBef>
          <a:defRPr sz="1500" b="1" dirty="0"/>
        </a:defPPr>
      </a:lst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glg-102620.potx" id="{A7BE06B2-6FED-4FCA-A6F4-D6CB8F378E13}" vid="{32991D70-6799-4A8D-97DF-5DD12E4058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8D76141FD36E428A89D151CA86013F" ma:contentTypeVersion="18" ma:contentTypeDescription="Create a new document." ma:contentTypeScope="" ma:versionID="153f65f7209a2ed0ff07894cc7885ab7">
  <xsd:schema xmlns:xsd="http://www.w3.org/2001/XMLSchema" xmlns:xs="http://www.w3.org/2001/XMLSchema" xmlns:p="http://schemas.microsoft.com/office/2006/metadata/properties" xmlns:ns2="c61fa159-9865-42de-ac01-9eda4a835084" xmlns:ns3="476cd994-05a9-49a7-bbf4-fedb1b985c49" targetNamespace="http://schemas.microsoft.com/office/2006/metadata/properties" ma:root="true" ma:fieldsID="e2f7f0d7d2efb7e734aa8eace3acffdb" ns2:_="" ns3:_="">
    <xsd:import namespace="c61fa159-9865-42de-ac01-9eda4a835084"/>
    <xsd:import namespace="476cd994-05a9-49a7-bbf4-fedb1b985c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Comment"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fa159-9865-42de-ac01-9eda4a8350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Comment" ma:index="20" nillable="true" ma:displayName="Comment" ma:format="Dropdown" ma:internalName="Comment">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6cd994-05a9-49a7-bbf4-fedb1b985c4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185c6d2-fcc6-46ab-8d33-4b7cb9bbc117}" ma:internalName="TaxCatchAll" ma:showField="CatchAllData" ma:web="476cd994-05a9-49a7-bbf4-fedb1b985c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c61fa159-9865-42de-ac01-9eda4a835084" xsi:nil="true"/>
    <lcf76f155ced4ddcb4097134ff3c332f xmlns="c61fa159-9865-42de-ac01-9eda4a835084">
      <Terms xmlns="http://schemas.microsoft.com/office/infopath/2007/PartnerControls"/>
    </lcf76f155ced4ddcb4097134ff3c332f>
    <TaxCatchAll xmlns="476cd994-05a9-49a7-bbf4-fedb1b985c49" xsi:nil="true"/>
    <SharedWithUsers xmlns="476cd994-05a9-49a7-bbf4-fedb1b985c49">
      <UserInfo>
        <DisplayName>Angers, Jordan</DisplayName>
        <AccountId>120</AccountId>
        <AccountType/>
      </UserInfo>
    </SharedWithUsers>
  </documentManagement>
</p:properties>
</file>

<file path=customXml/itemProps1.xml><?xml version="1.0" encoding="utf-8"?>
<ds:datastoreItem xmlns:ds="http://schemas.openxmlformats.org/officeDocument/2006/customXml" ds:itemID="{04B674B2-448F-4BE1-BA05-AF7634018FAD}">
  <ds:schemaRefs>
    <ds:schemaRef ds:uri="476cd994-05a9-49a7-bbf4-fedb1b985c49"/>
    <ds:schemaRef ds:uri="c61fa159-9865-42de-ac01-9eda4a8350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78E7CD-0939-4AC1-868D-9DE704CADB56}">
  <ds:schemaRefs>
    <ds:schemaRef ds:uri="http://schemas.microsoft.com/sharepoint/v3/contenttype/forms"/>
  </ds:schemaRefs>
</ds:datastoreItem>
</file>

<file path=customXml/itemProps3.xml><?xml version="1.0" encoding="utf-8"?>
<ds:datastoreItem xmlns:ds="http://schemas.openxmlformats.org/officeDocument/2006/customXml" ds:itemID="{A4051FCE-33E5-467D-8FA6-B65255BB2B84}">
  <ds:schemaRefs>
    <ds:schemaRef ds:uri="11b531f2-ce73-41b2-ac80-4d7b57efe614"/>
    <ds:schemaRef ds:uri="16683234-86c0-4c11-96ea-fe27a2955205"/>
    <ds:schemaRef ds:uri="476cd994-05a9-49a7-bbf4-fedb1b985c49"/>
    <ds:schemaRef ds:uri="c61fa159-9865-42de-ac01-9eda4a8350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1471</TotalTime>
  <Words>5701</Words>
  <Application>Microsoft Office PowerPoint</Application>
  <PresentationFormat>Widescreen</PresentationFormat>
  <Paragraphs>388</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Franklin Gothic Book</vt:lpstr>
      <vt:lpstr>Times New Roman</vt:lpstr>
      <vt:lpstr>Wingdings</vt:lpstr>
      <vt:lpstr>ab1 projection 16x9</vt:lpstr>
      <vt:lpstr>1_ab1 projection 16x9</vt:lpstr>
      <vt:lpstr>Digital inequity 101</vt:lpstr>
      <vt:lpstr>What is digital inequity?</vt:lpstr>
      <vt:lpstr>Why we aren’t talking about the “digital divide”</vt:lpstr>
      <vt:lpstr>Structural forces have led to current digital inequities </vt:lpstr>
      <vt:lpstr>Covid-19 exacerbates impact of existing inequities </vt:lpstr>
      <vt:lpstr>Digital transformation is a top health care priority… </vt:lpstr>
      <vt:lpstr>…but digital inequities mean patients are left behind  </vt:lpstr>
      <vt:lpstr>Access is a foundational issue </vt:lpstr>
      <vt:lpstr>Broadband divide is everywhere, not just rural areas</vt:lpstr>
      <vt:lpstr>Why isn’t cellular a cure-all? Affordability </vt:lpstr>
      <vt:lpstr>Biden calls to revitalize digital infrastructure</vt:lpstr>
      <vt:lpstr>Without adoption, access is moot</vt:lpstr>
      <vt:lpstr>Tech is foundational, but literacy is a true limiting step</vt:lpstr>
      <vt:lpstr>Digital literacy and digital health literacy are intertwined</vt:lpstr>
      <vt:lpstr>English proficiency exacerbates digital illiteracy </vt:lpstr>
      <vt:lpstr>Virtual care was not designed for non-English speakers</vt:lpstr>
      <vt:lpstr>Google Translate is not enough </vt:lpstr>
      <vt:lpstr>Digital accessibility extends beyond language</vt:lpstr>
      <vt:lpstr>Digital inequity is a cyclical issue</vt:lpstr>
      <vt:lpstr>Taking the first step to uncover digital inequities</vt:lpstr>
      <vt:lpstr>Collect patient data to clarify who lacks access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Sharareh</dc:creator>
  <cp:lastModifiedBy>Adams, Alison</cp:lastModifiedBy>
  <cp:revision>21</cp:revision>
  <cp:lastPrinted>2021-05-25T18:56:12Z</cp:lastPrinted>
  <dcterms:created xsi:type="dcterms:W3CDTF">2021-04-27T16:20:49Z</dcterms:created>
  <dcterms:modified xsi:type="dcterms:W3CDTF">2022-12-15T22:00:52Z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0x010100648D76141FD36E428A89D151CA86013F</vt:lpwstr>
  </property>
  <property fmtid="{D5CDD505-2E9C-101B-9397-08002B2CF9AE}" pid="3" name="MSIP_Label_a8a73c85-e524-44a6-bd58-7df7ef87be8f_Enabled">
    <vt:lpwstr>true</vt:lpwstr>
  </property>
  <property fmtid="{D5CDD505-2E9C-101B-9397-08002B2CF9AE}" pid="4" name="MSIP_Label_a8a73c85-e524-44a6-bd58-7df7ef87be8f_Name">
    <vt:lpwstr>Internal Label</vt:lpwstr>
  </property>
  <property fmtid="{D5CDD505-2E9C-101B-9397-08002B2CF9AE}" pid="5" name="MSIP_Label_a8a73c85-e524-44a6-bd58-7df7ef87be8f_SiteId">
    <vt:lpwstr>db05faca-c82a-4b9d-b9c5-0f64b6755421</vt:lpwstr>
  </property>
  <property fmtid="{D5CDD505-2E9C-101B-9397-08002B2CF9AE}" pid="6" name="MSIP_Label_a8a73c85-e524-44a6-bd58-7df7ef87be8f_ContentBits">
    <vt:lpwstr>0</vt:lpwstr>
  </property>
  <property fmtid="{D5CDD505-2E9C-101B-9397-08002B2CF9AE}" pid="7" name="MediaServiceImageTags">
    <vt:lpwstr/>
  </property>
  <property fmtid="{D5CDD505-2E9C-101B-9397-08002B2CF9AE}" pid="8" name="MSIP_Label_a8a73c85-e524-44a6-bd58-7df7ef87be8f_Method">
    <vt:lpwstr>Privileged</vt:lpwstr>
  </property>
  <property fmtid="{D5CDD505-2E9C-101B-9397-08002B2CF9AE}" pid="9" name="MSIP_Label_a8a73c85-e524-44a6-bd58-7df7ef87be8f_ActionId">
    <vt:lpwstr>4b36ff96-8ea7-4b1d-93d7-1484c5907670</vt:lpwstr>
  </property>
  <property fmtid="{D5CDD505-2E9C-101B-9397-08002B2CF9AE}" pid="10" name="MSIP_Label_a8a73c85-e524-44a6-bd58-7df7ef87be8f_SetDate">
    <vt:lpwstr>2022-11-02T20:17:55Z</vt:lpwstr>
  </property>
</Properties>
</file>