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56" r:id="rId5"/>
    <p:sldId id="263" r:id="rId6"/>
    <p:sldId id="1171" r:id="rId7"/>
    <p:sldId id="257" r:id="rId8"/>
    <p:sldId id="1192" r:id="rId9"/>
    <p:sldId id="2141411310" r:id="rId10"/>
    <p:sldId id="3060" r:id="rId11"/>
    <p:sldId id="3061" r:id="rId12"/>
    <p:sldId id="2141411316" r:id="rId13"/>
    <p:sldId id="2141411317" r:id="rId14"/>
    <p:sldId id="3059" r:id="rId15"/>
    <p:sldId id="2141411314" r:id="rId16"/>
    <p:sldId id="2141411318" r:id="rId17"/>
    <p:sldId id="2141411292" r:id="rId18"/>
    <p:sldId id="2141411321" r:id="rId19"/>
    <p:sldId id="264" r:id="rId20"/>
    <p:sldId id="269" r:id="rId21"/>
    <p:sldId id="2141411910" r:id="rId22"/>
    <p:sldId id="283" r:id="rId23"/>
    <p:sldId id="2141411322" r:id="rId24"/>
    <p:sldId id="2141411913" r:id="rId25"/>
    <p:sldId id="2141411300" r:id="rId26"/>
    <p:sldId id="2141411323" r:id="rId27"/>
    <p:sldId id="331" r:id="rId28"/>
    <p:sldId id="2141411302" r:id="rId29"/>
    <p:sldId id="2141411908" r:id="rId30"/>
    <p:sldId id="313" r:id="rId31"/>
    <p:sldId id="2141411911" r:id="rId32"/>
    <p:sldId id="1195" r:id="rId33"/>
    <p:sldId id="2141411307" r:id="rId34"/>
    <p:sldId id="2141411324" r:id="rId35"/>
    <p:sldId id="2141411912" r:id="rId36"/>
    <p:sldId id="2141411325" r:id="rId37"/>
    <p:sldId id="265" r:id="rId38"/>
    <p:sldId id="1169" r:id="rId39"/>
    <p:sldId id="2141411505" r:id="rId40"/>
    <p:sldId id="2141411909" r:id="rId41"/>
    <p:sldId id="261" r:id="rId42"/>
    <p:sldId id="262" r:id="rId43"/>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92" userDrawn="1">
          <p15:clr>
            <a:srgbClr val="A4A3A4"/>
          </p15:clr>
        </p15:guide>
        <p15:guide id="2" orient="horz" pos="17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82931-6CF7-E840-0317-4FC354C12703}" name="Tan, Sophie A" initials="TSA" userId="S::tans@advisory.com::c2fffd05-bacb-48cd-9b06-2d8c30e0e80d" providerId="AD"/>
  <p188:author id="{5F8ABC91-FAEF-2ED2-AADC-97A42FECBFAB}" name="Lohr, Regina H" initials="LH" userId="S::lohrr@advisory.com::d56d5168-5fad-4285-a27c-5ed8d9800afb" providerId="AD"/>
  <p188:author id="{9996E5CF-940E-1E7B-A2F7-CF415B6C190D}" name="Lohr, Regina H" initials="LRH" userId="S::LohrR@advisory.com::d56d5168-5fad-4285-a27c-5ed8d9800a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Lawton, Lauren" initials="LL" lastIdx="9" clrIdx="2">
    <p:extLst>
      <p:ext uri="{19B8F6BF-5375-455C-9EA6-DF929625EA0E}">
        <p15:presenceInfo xmlns:p15="http://schemas.microsoft.com/office/powerpoint/2012/main" userId="S::LawtonL@advisory.com::22ed1801-8999-4b29-8167-03ccfa1cd359" providerId="AD"/>
      </p:ext>
    </p:extLst>
  </p:cmAuthor>
  <p:cmAuthor id="4" name="Marmolejos, Gabriela M" initials="MGM" lastIdx="35" clrIdx="3">
    <p:extLst>
      <p:ext uri="{19B8F6BF-5375-455C-9EA6-DF929625EA0E}">
        <p15:presenceInfo xmlns:p15="http://schemas.microsoft.com/office/powerpoint/2012/main" userId="S::marmolejosg@advisory.com::f719a556-d7c1-49fc-aa84-a1e8871dc646" providerId="AD"/>
      </p:ext>
    </p:extLst>
  </p:cmAuthor>
  <p:cmAuthor id="5" name="Cary, Patrick" initials="CP" lastIdx="50" clrIdx="4">
    <p:extLst>
      <p:ext uri="{19B8F6BF-5375-455C-9EA6-DF929625EA0E}">
        <p15:presenceInfo xmlns:p15="http://schemas.microsoft.com/office/powerpoint/2012/main" userId="S::patrick.cary@optum.com::eff3ddd1-304e-40ee-ae5a-62b99e43b6d2" providerId="AD"/>
      </p:ext>
    </p:extLst>
  </p:cmAuthor>
  <p:cmAuthor id="6" name="Brooks, Kaci D" initials="BKD" lastIdx="68" clrIdx="5">
    <p:extLst>
      <p:ext uri="{19B8F6BF-5375-455C-9EA6-DF929625EA0E}">
        <p15:presenceInfo xmlns:p15="http://schemas.microsoft.com/office/powerpoint/2012/main" userId="S::BrooksK@advisory.com::4d7ce139-f62c-4f64-8356-9e5aea86a9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FA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9" d="100"/>
          <a:sy n="59" d="100"/>
        </p:scale>
        <p:origin x="60" y="60"/>
      </p:cViewPr>
      <p:guideLst>
        <p:guide pos="3792"/>
        <p:guide orient="horz" pos="1752"/>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hr, Regina H" userId="d56d5168-5fad-4285-a27c-5ed8d9800afb" providerId="ADAL" clId="{BD729C9C-DEFE-46B8-BB8A-7E500CC9908B}"/>
    <pc:docChg chg="custSel modSld">
      <pc:chgData name="Lohr, Regina H" userId="d56d5168-5fad-4285-a27c-5ed8d9800afb" providerId="ADAL" clId="{BD729C9C-DEFE-46B8-BB8A-7E500CC9908B}" dt="2022-12-20T19:22:49.516" v="14" actId="368"/>
      <pc:docMkLst>
        <pc:docMk/>
      </pc:docMkLst>
      <pc:sldChg chg="modNotes">
        <pc:chgData name="Lohr, Regina H" userId="d56d5168-5fad-4285-a27c-5ed8d9800afb" providerId="ADAL" clId="{BD729C9C-DEFE-46B8-BB8A-7E500CC9908B}" dt="2022-12-20T19:22:49.447" v="4" actId="368"/>
        <pc:sldMkLst>
          <pc:docMk/>
          <pc:sldMk cId="3245917957" sldId="257"/>
        </pc:sldMkLst>
      </pc:sldChg>
      <pc:sldChg chg="modNotes">
        <pc:chgData name="Lohr, Regina H" userId="d56d5168-5fad-4285-a27c-5ed8d9800afb" providerId="ADAL" clId="{BD729C9C-DEFE-46B8-BB8A-7E500CC9908B}" dt="2022-12-20T19:22:49.476" v="8" actId="368"/>
        <pc:sldMkLst>
          <pc:docMk/>
          <pc:sldMk cId="358924178" sldId="264"/>
        </pc:sldMkLst>
      </pc:sldChg>
      <pc:sldChg chg="modNotes">
        <pc:chgData name="Lohr, Regina H" userId="d56d5168-5fad-4285-a27c-5ed8d9800afb" providerId="ADAL" clId="{BD729C9C-DEFE-46B8-BB8A-7E500CC9908B}" dt="2022-12-20T19:22:49.511" v="12" actId="368"/>
        <pc:sldMkLst>
          <pc:docMk/>
          <pc:sldMk cId="990922564" sldId="265"/>
        </pc:sldMkLst>
      </pc:sldChg>
      <pc:sldChg chg="delCm modNotes">
        <pc:chgData name="Lohr, Regina H" userId="d56d5168-5fad-4285-a27c-5ed8d9800afb" providerId="ADAL" clId="{BD729C9C-DEFE-46B8-BB8A-7E500CC9908B}" dt="2022-12-20T19:22:49.482" v="10" actId="368"/>
        <pc:sldMkLst>
          <pc:docMk/>
          <pc:sldMk cId="1282215356" sldId="269"/>
        </pc:sldMkLst>
      </pc:sldChg>
      <pc:sldChg chg="delCm">
        <pc:chgData name="Lohr, Regina H" userId="d56d5168-5fad-4285-a27c-5ed8d9800afb" providerId="ADAL" clId="{BD729C9C-DEFE-46B8-BB8A-7E500CC9908B}" dt="2022-12-20T19:22:45.367" v="0" actId="2056"/>
        <pc:sldMkLst>
          <pc:docMk/>
          <pc:sldMk cId="223159009" sldId="283"/>
        </pc:sldMkLst>
      </pc:sldChg>
      <pc:sldChg chg="delCm">
        <pc:chgData name="Lohr, Regina H" userId="d56d5168-5fad-4285-a27c-5ed8d9800afb" providerId="ADAL" clId="{BD729C9C-DEFE-46B8-BB8A-7E500CC9908B}" dt="2022-12-20T19:22:45.367" v="0" actId="2056"/>
        <pc:sldMkLst>
          <pc:docMk/>
          <pc:sldMk cId="2890196952" sldId="313"/>
        </pc:sldMkLst>
      </pc:sldChg>
      <pc:sldChg chg="delCm modNotes">
        <pc:chgData name="Lohr, Regina H" userId="d56d5168-5fad-4285-a27c-5ed8d9800afb" providerId="ADAL" clId="{BD729C9C-DEFE-46B8-BB8A-7E500CC9908B}" dt="2022-12-20T19:22:49.516" v="14" actId="368"/>
        <pc:sldMkLst>
          <pc:docMk/>
          <pc:sldMk cId="3038924627" sldId="1169"/>
        </pc:sldMkLst>
      </pc:sldChg>
      <pc:sldChg chg="modNotes">
        <pc:chgData name="Lohr, Regina H" userId="d56d5168-5fad-4285-a27c-5ed8d9800afb" providerId="ADAL" clId="{BD729C9C-DEFE-46B8-BB8A-7E500CC9908B}" dt="2022-12-20T19:22:49.441" v="2" actId="368"/>
        <pc:sldMkLst>
          <pc:docMk/>
          <pc:sldMk cId="3420222591" sldId="1171"/>
        </pc:sldMkLst>
      </pc:sldChg>
      <pc:sldChg chg="delCm">
        <pc:chgData name="Lohr, Regina H" userId="d56d5168-5fad-4285-a27c-5ed8d9800afb" providerId="ADAL" clId="{BD729C9C-DEFE-46B8-BB8A-7E500CC9908B}" dt="2022-12-20T19:22:45.367" v="0" actId="2056"/>
        <pc:sldMkLst>
          <pc:docMk/>
          <pc:sldMk cId="2285965779" sldId="1192"/>
        </pc:sldMkLst>
      </pc:sldChg>
      <pc:sldChg chg="delCm">
        <pc:chgData name="Lohr, Regina H" userId="d56d5168-5fad-4285-a27c-5ed8d9800afb" providerId="ADAL" clId="{BD729C9C-DEFE-46B8-BB8A-7E500CC9908B}" dt="2022-12-20T19:22:45.367" v="0" actId="2056"/>
        <pc:sldMkLst>
          <pc:docMk/>
          <pc:sldMk cId="1051088517" sldId="1195"/>
        </pc:sldMkLst>
      </pc:sldChg>
      <pc:sldChg chg="delCm">
        <pc:chgData name="Lohr, Regina H" userId="d56d5168-5fad-4285-a27c-5ed8d9800afb" providerId="ADAL" clId="{BD729C9C-DEFE-46B8-BB8A-7E500CC9908B}" dt="2022-12-20T19:22:45.367" v="0" actId="2056"/>
        <pc:sldMkLst>
          <pc:docMk/>
          <pc:sldMk cId="308445028" sldId="3059"/>
        </pc:sldMkLst>
      </pc:sldChg>
      <pc:sldChg chg="delCm">
        <pc:chgData name="Lohr, Regina H" userId="d56d5168-5fad-4285-a27c-5ed8d9800afb" providerId="ADAL" clId="{BD729C9C-DEFE-46B8-BB8A-7E500CC9908B}" dt="2022-12-20T19:22:45.367" v="0" actId="2056"/>
        <pc:sldMkLst>
          <pc:docMk/>
          <pc:sldMk cId="4048821469" sldId="3061"/>
        </pc:sldMkLst>
      </pc:sldChg>
      <pc:sldChg chg="delCm">
        <pc:chgData name="Lohr, Regina H" userId="d56d5168-5fad-4285-a27c-5ed8d9800afb" providerId="ADAL" clId="{BD729C9C-DEFE-46B8-BB8A-7E500CC9908B}" dt="2022-12-20T19:22:45.367" v="0" actId="2056"/>
        <pc:sldMkLst>
          <pc:docMk/>
          <pc:sldMk cId="2553291523" sldId="2141411292"/>
        </pc:sldMkLst>
      </pc:sldChg>
      <pc:sldChg chg="delCm">
        <pc:chgData name="Lohr, Regina H" userId="d56d5168-5fad-4285-a27c-5ed8d9800afb" providerId="ADAL" clId="{BD729C9C-DEFE-46B8-BB8A-7E500CC9908B}" dt="2022-12-20T19:22:45.367" v="0" actId="2056"/>
        <pc:sldMkLst>
          <pc:docMk/>
          <pc:sldMk cId="966756754" sldId="2141411300"/>
        </pc:sldMkLst>
      </pc:sldChg>
      <pc:sldChg chg="delCm">
        <pc:chgData name="Lohr, Regina H" userId="d56d5168-5fad-4285-a27c-5ed8d9800afb" providerId="ADAL" clId="{BD729C9C-DEFE-46B8-BB8A-7E500CC9908B}" dt="2022-12-20T19:22:45.367" v="0" actId="2056"/>
        <pc:sldMkLst>
          <pc:docMk/>
          <pc:sldMk cId="516685691" sldId="2141411302"/>
        </pc:sldMkLst>
      </pc:sldChg>
      <pc:sldChg chg="delCm">
        <pc:chgData name="Lohr, Regina H" userId="d56d5168-5fad-4285-a27c-5ed8d9800afb" providerId="ADAL" clId="{BD729C9C-DEFE-46B8-BB8A-7E500CC9908B}" dt="2022-12-20T19:22:45.367" v="0" actId="2056"/>
        <pc:sldMkLst>
          <pc:docMk/>
          <pc:sldMk cId="3038030190" sldId="2141411307"/>
        </pc:sldMkLst>
      </pc:sldChg>
      <pc:sldChg chg="delCm">
        <pc:chgData name="Lohr, Regina H" userId="d56d5168-5fad-4285-a27c-5ed8d9800afb" providerId="ADAL" clId="{BD729C9C-DEFE-46B8-BB8A-7E500CC9908B}" dt="2022-12-20T19:22:45.367" v="0" actId="2056"/>
        <pc:sldMkLst>
          <pc:docMk/>
          <pc:sldMk cId="2018815101" sldId="2141411310"/>
        </pc:sldMkLst>
      </pc:sldChg>
      <pc:sldChg chg="delCm modNotes">
        <pc:chgData name="Lohr, Regina H" userId="d56d5168-5fad-4285-a27c-5ed8d9800afb" providerId="ADAL" clId="{BD729C9C-DEFE-46B8-BB8A-7E500CC9908B}" dt="2022-12-20T19:22:49.459" v="6" actId="368"/>
        <pc:sldMkLst>
          <pc:docMk/>
          <pc:sldMk cId="1226280694" sldId="2141411314"/>
        </pc:sldMkLst>
      </pc:sldChg>
      <pc:sldChg chg="delCm">
        <pc:chgData name="Lohr, Regina H" userId="d56d5168-5fad-4285-a27c-5ed8d9800afb" providerId="ADAL" clId="{BD729C9C-DEFE-46B8-BB8A-7E500CC9908B}" dt="2022-12-20T19:22:45.367" v="0" actId="2056"/>
        <pc:sldMkLst>
          <pc:docMk/>
          <pc:sldMk cId="2059898695" sldId="2141411316"/>
        </pc:sldMkLst>
      </pc:sldChg>
      <pc:sldChg chg="delCm">
        <pc:chgData name="Lohr, Regina H" userId="d56d5168-5fad-4285-a27c-5ed8d9800afb" providerId="ADAL" clId="{BD729C9C-DEFE-46B8-BB8A-7E500CC9908B}" dt="2022-12-20T19:22:45.367" v="0" actId="2056"/>
        <pc:sldMkLst>
          <pc:docMk/>
          <pc:sldMk cId="200280079" sldId="2141411317"/>
        </pc:sldMkLst>
      </pc:sldChg>
      <pc:sldChg chg="delCm">
        <pc:chgData name="Lohr, Regina H" userId="d56d5168-5fad-4285-a27c-5ed8d9800afb" providerId="ADAL" clId="{BD729C9C-DEFE-46B8-BB8A-7E500CC9908B}" dt="2022-12-20T19:22:45.367" v="0" actId="2056"/>
        <pc:sldMkLst>
          <pc:docMk/>
          <pc:sldMk cId="2693221661" sldId="2141411318"/>
        </pc:sldMkLst>
      </pc:sldChg>
      <pc:sldChg chg="delCm">
        <pc:chgData name="Lohr, Regina H" userId="d56d5168-5fad-4285-a27c-5ed8d9800afb" providerId="ADAL" clId="{BD729C9C-DEFE-46B8-BB8A-7E500CC9908B}" dt="2022-12-20T19:22:45.367" v="0" actId="2056"/>
        <pc:sldMkLst>
          <pc:docMk/>
          <pc:sldMk cId="187190715" sldId="2141411321"/>
        </pc:sldMkLst>
      </pc:sldChg>
      <pc:sldChg chg="delCm">
        <pc:chgData name="Lohr, Regina H" userId="d56d5168-5fad-4285-a27c-5ed8d9800afb" providerId="ADAL" clId="{BD729C9C-DEFE-46B8-BB8A-7E500CC9908B}" dt="2022-12-20T19:22:45.367" v="0" actId="2056"/>
        <pc:sldMkLst>
          <pc:docMk/>
          <pc:sldMk cId="2699040971" sldId="2141411322"/>
        </pc:sldMkLst>
      </pc:sldChg>
      <pc:sldChg chg="delCm">
        <pc:chgData name="Lohr, Regina H" userId="d56d5168-5fad-4285-a27c-5ed8d9800afb" providerId="ADAL" clId="{BD729C9C-DEFE-46B8-BB8A-7E500CC9908B}" dt="2022-12-20T19:22:45.367" v="0" actId="2056"/>
        <pc:sldMkLst>
          <pc:docMk/>
          <pc:sldMk cId="2784859978" sldId="2141411323"/>
        </pc:sldMkLst>
      </pc:sldChg>
      <pc:sldChg chg="delCm">
        <pc:chgData name="Lohr, Regina H" userId="d56d5168-5fad-4285-a27c-5ed8d9800afb" providerId="ADAL" clId="{BD729C9C-DEFE-46B8-BB8A-7E500CC9908B}" dt="2022-12-20T19:22:45.367" v="0" actId="2056"/>
        <pc:sldMkLst>
          <pc:docMk/>
          <pc:sldMk cId="1408659449" sldId="2141411325"/>
        </pc:sldMkLst>
      </pc:sldChg>
      <pc:sldChg chg="delCm">
        <pc:chgData name="Lohr, Regina H" userId="d56d5168-5fad-4285-a27c-5ed8d9800afb" providerId="ADAL" clId="{BD729C9C-DEFE-46B8-BB8A-7E500CC9908B}" dt="2022-12-20T19:22:45.367" v="0" actId="2056"/>
        <pc:sldMkLst>
          <pc:docMk/>
          <pc:sldMk cId="101283671" sldId="2141411908"/>
        </pc:sldMkLst>
      </pc:sldChg>
      <pc:sldChg chg="delCm">
        <pc:chgData name="Lohr, Regina H" userId="d56d5168-5fad-4285-a27c-5ed8d9800afb" providerId="ADAL" clId="{BD729C9C-DEFE-46B8-BB8A-7E500CC9908B}" dt="2022-12-20T19:22:45.367" v="0" actId="2056"/>
        <pc:sldMkLst>
          <pc:docMk/>
          <pc:sldMk cId="1402530871" sldId="2141411911"/>
        </pc:sldMkLst>
      </pc:sldChg>
      <pc:sldChg chg="delCm">
        <pc:chgData name="Lohr, Regina H" userId="d56d5168-5fad-4285-a27c-5ed8d9800afb" providerId="ADAL" clId="{BD729C9C-DEFE-46B8-BB8A-7E500CC9908B}" dt="2022-12-20T19:22:45.367" v="0" actId="2056"/>
        <pc:sldMkLst>
          <pc:docMk/>
          <pc:sldMk cId="3605591636" sldId="2141411912"/>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694736220032293E-2"/>
          <c:y val="3.8197737940535367E-2"/>
          <c:w val="0.94098508473382392"/>
          <c:h val="0.80418332718175856"/>
        </c:manualLayout>
      </c:layout>
      <c:lineChart>
        <c:grouping val="standard"/>
        <c:varyColors val="0"/>
        <c:ser>
          <c:idx val="0"/>
          <c:order val="0"/>
          <c:tx>
            <c:strRef>
              <c:f>Sheet1!$B$1</c:f>
              <c:strCache>
                <c:ptCount val="1"/>
                <c:pt idx="0">
                  <c:v>Lab market</c:v>
                </c:pt>
              </c:strCache>
            </c:strRef>
          </c:tx>
          <c:spPr>
            <a:ln w="38100" cap="flat">
              <a:solidFill>
                <a:srgbClr val="D6D9DA"/>
              </a:solidFill>
              <a:miter lim="800000"/>
            </a:ln>
            <a:effectLst/>
          </c:spPr>
          <c:marker>
            <c:symbol val="circle"/>
            <c:size val="7"/>
            <c:spPr>
              <a:solidFill>
                <a:schemeClr val="bg1"/>
              </a:solidFill>
              <a:ln w="19050">
                <a:solidFill>
                  <a:srgbClr val="D6D9DA"/>
                </a:solidFill>
              </a:ln>
              <a:effectLst/>
            </c:spPr>
          </c:marker>
          <c:dLbls>
            <c:dLbl>
              <c:idx val="0"/>
              <c:tx>
                <c:rich>
                  <a:bodyPr/>
                  <a:lstStyle/>
                  <a:p>
                    <a:r>
                      <a:rPr lang="en-US"/>
                      <a:t>432</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1FD-46F8-985D-BC26E5981E88}"/>
                </c:ext>
              </c:extLst>
            </c:dLbl>
            <c:dLbl>
              <c:idx val="1"/>
              <c:tx>
                <c:rich>
                  <a:bodyPr/>
                  <a:lstStyle/>
                  <a:p>
                    <a:r>
                      <a:rPr lang="en-US"/>
                      <a:t>463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1FD-46F8-985D-BC26E5981E88}"/>
                </c:ext>
              </c:extLst>
            </c:dLbl>
            <c:dLbl>
              <c:idx val="2"/>
              <c:tx>
                <c:rich>
                  <a:bodyPr/>
                  <a:lstStyle/>
                  <a:p>
                    <a:r>
                      <a:rPr lang="en-US"/>
                      <a:t>497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1FD-46F8-985D-BC26E5981E88}"/>
                </c:ext>
              </c:extLst>
            </c:dLbl>
            <c:spPr>
              <a:noFill/>
              <a:ln>
                <a:noFill/>
              </a:ln>
              <a:effectLst/>
            </c:spPr>
            <c:txPr>
              <a:bodyPr rot="0" spcFirstLastPara="1" vertOverflow="ellipsis"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Sheet1!$A$2:$A$4</c:f>
              <c:numCache>
                <c:formatCode>General</c:formatCode>
                <c:ptCount val="3"/>
                <c:pt idx="0">
                  <c:v>2021</c:v>
                </c:pt>
                <c:pt idx="1">
                  <c:v>2026</c:v>
                </c:pt>
                <c:pt idx="2">
                  <c:v>2031</c:v>
                </c:pt>
              </c:numCache>
            </c:numRef>
          </c:cat>
          <c:val>
            <c:numRef>
              <c:f>Sheet1!$B$2:$B$4</c:f>
              <c:numCache>
                <c:formatCode>#,##0</c:formatCode>
                <c:ptCount val="3"/>
                <c:pt idx="0">
                  <c:v>431552539</c:v>
                </c:pt>
                <c:pt idx="1">
                  <c:v>463046826</c:v>
                </c:pt>
                <c:pt idx="2">
                  <c:v>497451739</c:v>
                </c:pt>
              </c:numCache>
            </c:numRef>
          </c:val>
          <c:smooth val="0"/>
          <c:extLst>
            <c:ext xmlns:c16="http://schemas.microsoft.com/office/drawing/2014/chart" uri="{C3380CC4-5D6E-409C-BE32-E72D297353CC}">
              <c16:uniqueId val="{00000003-01FD-46F8-985D-BC26E5981E88}"/>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1"/>
        <c:axPos val="l"/>
        <c:numFmt formatCode="#,##0" sourceLinked="1"/>
        <c:majorTickMark val="none"/>
        <c:minorTickMark val="none"/>
        <c:tickLblPos val="nextTo"/>
        <c:crossAx val="5538976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6700038785898117E-2"/>
          <c:w val="1"/>
          <c:h val="0.73406206183428091"/>
        </c:manualLayout>
      </c:layout>
      <c:barChart>
        <c:barDir val="col"/>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a:effectLst/>
          </c:spPr>
          <c:invertIfNegative val="0"/>
          <c:dLbls>
            <c:dLbl>
              <c:idx val="0"/>
              <c:tx>
                <c:rich>
                  <a:bodyPr/>
                  <a:lstStyle/>
                  <a:p>
                    <a:r>
                      <a:rPr lang="en-US"/>
                      <a:t>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6B1-4ABD-A3DC-BFBC9DB52CCC}"/>
                </c:ext>
              </c:extLst>
            </c:dLbl>
            <c:dLbl>
              <c:idx val="1"/>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6B1-4ABD-A3DC-BFBC9DB52CCC}"/>
                </c:ext>
              </c:extLst>
            </c:dLbl>
            <c:dLbl>
              <c:idx val="2"/>
              <c:tx>
                <c:rich>
                  <a:bodyPr/>
                  <a:lstStyle/>
                  <a:p>
                    <a:fld id="{AB8B9769-B58B-475C-810C-ABCBAEEFD59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B1-4ABD-A3DC-BFBC9DB52CCC}"/>
                </c:ext>
              </c:extLst>
            </c:dLbl>
            <c:spPr>
              <a:noFill/>
              <a:ln>
                <a:noFill/>
              </a:ln>
              <a:effectLst/>
            </c:spPr>
            <c:txPr>
              <a:bodyPr rot="0" spcFirstLastPara="1" vertOverflow="ellipsis" vert="horz" wrap="square" lIns="45720" tIns="0" rIns="45720" bIns="0" anchor="ctr" anchorCtr="0">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Inpatient</c:v>
                </c:pt>
                <c:pt idx="1">
                  <c:v>ED</c:v>
                </c:pt>
                <c:pt idx="2">
                  <c:v>Outpatient</c:v>
                </c:pt>
              </c:strCache>
            </c:strRef>
          </c:cat>
          <c:val>
            <c:numRef>
              <c:f>Sheet1!$B$2:$B$4</c:f>
              <c:numCache>
                <c:formatCode>0</c:formatCode>
                <c:ptCount val="3"/>
                <c:pt idx="0">
                  <c:v>98</c:v>
                </c:pt>
                <c:pt idx="1">
                  <c:v>65</c:v>
                </c:pt>
                <c:pt idx="2">
                  <c:v>29</c:v>
                </c:pt>
              </c:numCache>
            </c:numRef>
          </c:val>
          <c:extLst>
            <c:ext xmlns:c16="http://schemas.microsoft.com/office/drawing/2014/chart" uri="{C3380CC4-5D6E-409C-BE32-E72D297353CC}">
              <c16:uniqueId val="{00000002-46B1-4ABD-A3DC-BFBC9DB52CCC}"/>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93832314160218"/>
          <c:y val="0.15320825415372732"/>
          <c:w val="0.79906168346995765"/>
          <c:h val="0.7964938605716736"/>
        </c:manualLayout>
      </c:layout>
      <c:barChart>
        <c:barDir val="bar"/>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c:spPr>
          <c:invertIfNegative val="0"/>
          <c:dPt>
            <c:idx val="1"/>
            <c:invertIfNegative val="0"/>
            <c:bubble3D val="0"/>
            <c:spPr>
              <a:solidFill>
                <a:srgbClr val="7C99AE"/>
              </a:solidFill>
              <a:ln w="19050">
                <a:solidFill>
                  <a:schemeClr val="bg1"/>
                </a:solidFill>
                <a:miter lim="800000"/>
              </a:ln>
            </c:spPr>
            <c:extLst>
              <c:ext xmlns:c16="http://schemas.microsoft.com/office/drawing/2014/chart" uri="{C3380CC4-5D6E-409C-BE32-E72D297353CC}">
                <c16:uniqueId val="{00000001-6B2D-4155-8167-1F7150B12D0A}"/>
              </c:ext>
            </c:extLst>
          </c:dPt>
          <c:dPt>
            <c:idx val="2"/>
            <c:invertIfNegative val="0"/>
            <c:bubble3D val="0"/>
            <c:spPr>
              <a:solidFill>
                <a:srgbClr val="667E90"/>
              </a:solidFill>
              <a:ln w="19050">
                <a:solidFill>
                  <a:schemeClr val="bg1"/>
                </a:solidFill>
                <a:miter lim="800000"/>
              </a:ln>
            </c:spPr>
            <c:extLst>
              <c:ext xmlns:c16="http://schemas.microsoft.com/office/drawing/2014/chart" uri="{C3380CC4-5D6E-409C-BE32-E72D297353CC}">
                <c16:uniqueId val="{00000003-6B2D-4155-8167-1F7150B12D0A}"/>
              </c:ext>
            </c:extLst>
          </c:dPt>
          <c:dLbls>
            <c:dLbl>
              <c:idx val="0"/>
              <c:tx>
                <c:rich>
                  <a:bodyPr rot="0" spcFirstLastPara="1" vertOverflow="ellipsis" vert="horz" wrap="square" lIns="45720" tIns="0" rIns="45720" bIns="0" anchor="ctr" anchorCtr="0">
                    <a:noAutofit/>
                  </a:bodyPr>
                  <a:lstStyle/>
                  <a:p>
                    <a:pPr algn="l">
                      <a:defRPr sz="1400" b="1" i="0" u="none" strike="noStrike" kern="1200" baseline="0">
                        <a:solidFill>
                          <a:schemeClr val="tx1"/>
                        </a:solidFill>
                        <a:latin typeface="+mn-lt"/>
                        <a:ea typeface="+mn-ea"/>
                        <a:cs typeface="+mn-cs"/>
                      </a:defRPr>
                    </a:pPr>
                    <a:fld id="{3700632B-788D-4189-B026-2D49D9F1FD9D}" type="VALUE">
                      <a:rPr lang="en-US" baseline="0" smtClean="0">
                        <a:solidFill>
                          <a:schemeClr val="tx1"/>
                        </a:solidFill>
                      </a:rPr>
                      <a:pPr algn="l">
                        <a:defRPr sz="1400" b="1" i="0" u="none" strike="noStrike" kern="1200" baseline="0">
                          <a:solidFill>
                            <a:schemeClr val="tx1"/>
                          </a:solidFill>
                          <a:latin typeface="+mn-lt"/>
                          <a:ea typeface="+mn-ea"/>
                          <a:cs typeface="+mn-cs"/>
                        </a:defRPr>
                      </a:pPr>
                      <a:t>[VALUE]</a:t>
                    </a:fld>
                    <a:endParaRPr lang="en-US"/>
                  </a:p>
                </c:rich>
              </c:tx>
              <c:numFmt formatCode="&quot;$&quot;#,##0"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1788103184913566E-2"/>
                      <c:h val="7.9103806539043184E-2"/>
                    </c:manualLayout>
                  </c15:layout>
                  <c15:dlblFieldTable/>
                  <c15:showDataLabelsRange val="0"/>
                </c:ext>
                <c:ext xmlns:c16="http://schemas.microsoft.com/office/drawing/2014/chart" uri="{C3380CC4-5D6E-409C-BE32-E72D297353CC}">
                  <c16:uniqueId val="{00000004-6B2D-4155-8167-1F7150B12D0A}"/>
                </c:ext>
              </c:extLst>
            </c:dLbl>
            <c:dLbl>
              <c:idx val="1"/>
              <c:tx>
                <c:rich>
                  <a:bodyPr rot="0" spcFirstLastPara="1" vertOverflow="ellipsis" vert="horz" wrap="square" lIns="45720" tIns="0" rIns="45720" bIns="0" anchor="ctr" anchorCtr="0">
                    <a:noAutofit/>
                  </a:bodyPr>
                  <a:lstStyle/>
                  <a:p>
                    <a:pPr algn="l">
                      <a:defRPr sz="1400" b="1" i="0" u="none" strike="noStrike" kern="1200" baseline="0">
                        <a:solidFill>
                          <a:schemeClr val="tx1"/>
                        </a:solidFill>
                        <a:latin typeface="+mn-lt"/>
                        <a:ea typeface="+mn-ea"/>
                        <a:cs typeface="+mn-cs"/>
                      </a:defRPr>
                    </a:pPr>
                    <a:fld id="{89F8F784-9EE9-4F40-91C1-CAA09030CDB5}" type="VALUE">
                      <a:rPr lang="en-US" baseline="0" smtClean="0">
                        <a:solidFill>
                          <a:schemeClr val="bg1"/>
                        </a:solidFill>
                      </a:rPr>
                      <a:pPr algn="l">
                        <a:defRPr sz="1400" b="1" i="0" u="none" strike="noStrike" kern="1200" baseline="0">
                          <a:solidFill>
                            <a:schemeClr val="tx1"/>
                          </a:solidFill>
                          <a:latin typeface="+mn-lt"/>
                          <a:ea typeface="+mn-ea"/>
                          <a:cs typeface="+mn-cs"/>
                        </a:defRPr>
                      </a:pPr>
                      <a:t>[VALUE]</a:t>
                    </a:fld>
                    <a:endParaRPr lang="en-US"/>
                  </a:p>
                </c:rich>
              </c:tx>
              <c:numFmt formatCode="&quot;$&quot;#,##0"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3820454251715465E-2"/>
                      <c:h val="9.5903488368830545E-2"/>
                    </c:manualLayout>
                  </c15:layout>
                  <c15:dlblFieldTable/>
                  <c15:showDataLabelsRange val="0"/>
                </c:ext>
                <c:ext xmlns:c16="http://schemas.microsoft.com/office/drawing/2014/chart" uri="{C3380CC4-5D6E-409C-BE32-E72D297353CC}">
                  <c16:uniqueId val="{00000001-6B2D-4155-8167-1F7150B12D0A}"/>
                </c:ext>
              </c:extLst>
            </c:dLbl>
            <c:dLbl>
              <c:idx val="2"/>
              <c:tx>
                <c:rich>
                  <a:bodyPr rot="0" spcFirstLastPara="1" vertOverflow="ellipsis"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fld id="{C27381BE-09E3-45B3-A673-4A4FAA263282}" type="VALUE">
                      <a:rPr lang="en-US" baseline="0" smtClean="0">
                        <a:solidFill>
                          <a:schemeClr val="bg1"/>
                        </a:solidFill>
                      </a:rPr>
                      <a:pPr>
                        <a:defRPr sz="1400" b="1" i="0" u="none" strike="noStrike" kern="1200" baseline="0">
                          <a:solidFill>
                            <a:schemeClr val="tx1"/>
                          </a:solidFill>
                          <a:latin typeface="+mn-lt"/>
                          <a:ea typeface="+mn-ea"/>
                          <a:cs typeface="+mn-cs"/>
                        </a:defRPr>
                      </a:pPr>
                      <a:t>[VALUE]</a:t>
                    </a:fld>
                    <a:endParaRPr lang="en-US"/>
                  </a:p>
                </c:rich>
              </c:tx>
              <c:numFmt formatCode="&quot;$&quot;#,##0"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6B2D-4155-8167-1F7150B12D0A}"/>
                </c:ext>
              </c:extLst>
            </c:dLbl>
            <c:spPr>
              <a:noFill/>
              <a:ln>
                <a:noFill/>
              </a:ln>
            </c:spPr>
            <c:txPr>
              <a:bodyPr vertOverflow="overflow" horzOverflow="overflow" lIns="45720" tIns="0" rIns="45720" bIns="0"/>
              <a:lstStyle/>
              <a:p>
                <a:pPr>
                  <a:defRPr b="1" baseline="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3"/>
                <c:pt idx="0">
                  <c:v>Comprehensive group of blood chemical</c:v>
                </c:pt>
                <c:pt idx="1">
                  <c:v>Lipids</c:v>
                </c:pt>
                <c:pt idx="2">
                  <c:v>Thyroid stimulating hormome (TSH)</c:v>
                </c:pt>
              </c:strCache>
            </c:strRef>
          </c:cat>
          <c:val>
            <c:numRef>
              <c:f>Sheet1!$B$2:$B$5</c:f>
              <c:numCache>
                <c:formatCode>General</c:formatCode>
                <c:ptCount val="4"/>
                <c:pt idx="0">
                  <c:v>492</c:v>
                </c:pt>
                <c:pt idx="1">
                  <c:v>418</c:v>
                </c:pt>
                <c:pt idx="2">
                  <c:v>391</c:v>
                </c:pt>
              </c:numCache>
            </c:numRef>
          </c:val>
          <c:extLst>
            <c:ext xmlns:c16="http://schemas.microsoft.com/office/drawing/2014/chart" uri="{C3380CC4-5D6E-409C-BE32-E72D297353CC}">
              <c16:uniqueId val="{00000005-6B2D-4155-8167-1F7150B12D0A}"/>
            </c:ext>
          </c:extLst>
        </c:ser>
        <c:ser>
          <c:idx val="1"/>
          <c:order val="1"/>
          <c:tx>
            <c:strRef>
              <c:f>Sheet1!$C$1</c:f>
              <c:strCache>
                <c:ptCount val="1"/>
              </c:strCache>
            </c:strRef>
          </c:tx>
          <c:spPr>
            <a:solidFill>
              <a:srgbClr val="7C99AE"/>
            </a:solidFill>
            <a:ln w="19050">
              <a:solidFill>
                <a:schemeClr val="bg1"/>
              </a:solidFill>
              <a:miter lim="800000"/>
            </a:ln>
          </c:spPr>
          <c:invertIfNegative val="0"/>
          <c:dLbls>
            <c:spPr>
              <a:noFill/>
              <a:ln>
                <a:noFill/>
              </a:ln>
            </c:spPr>
            <c:txPr>
              <a:bodyPr vertOverflow="overflow" horzOverflow="overflow" lIns="45720" tIns="0" rIns="45720" bIns="0"/>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3"/>
                <c:pt idx="0">
                  <c:v>Comprehensive group of blood chemical</c:v>
                </c:pt>
                <c:pt idx="1">
                  <c:v>Lipids</c:v>
                </c:pt>
                <c:pt idx="2">
                  <c:v>Thyroid stimulating hormome (TSH)</c:v>
                </c:pt>
              </c:strCache>
            </c:strRef>
          </c:cat>
          <c:val>
            <c:numRef>
              <c:f>Sheet1!$C$2:$C$5</c:f>
              <c:numCache>
                <c:formatCode>General</c:formatCode>
                <c:ptCount val="4"/>
              </c:numCache>
            </c:numRef>
          </c:val>
          <c:extLst>
            <c:ext xmlns:c16="http://schemas.microsoft.com/office/drawing/2014/chart" uri="{C3380CC4-5D6E-409C-BE32-E72D297353CC}">
              <c16:uniqueId val="{00000006-6B2D-4155-8167-1F7150B12D0A}"/>
            </c:ext>
          </c:extLst>
        </c:ser>
        <c:ser>
          <c:idx val="2"/>
          <c:order val="2"/>
          <c:tx>
            <c:strRef>
              <c:f>Sheet1!$D$1</c:f>
              <c:strCache>
                <c:ptCount val="1"/>
              </c:strCache>
            </c:strRef>
          </c:tx>
          <c:spPr>
            <a:solidFill>
              <a:srgbClr val="667E90"/>
            </a:solidFill>
            <a:ln w="19050">
              <a:solidFill>
                <a:schemeClr val="bg1"/>
              </a:solidFill>
              <a:miter lim="800000"/>
            </a:ln>
          </c:spPr>
          <c:invertIfNegative val="0"/>
          <c:dLbls>
            <c:spPr>
              <a:noFill/>
              <a:ln>
                <a:noFill/>
              </a:ln>
            </c:spPr>
            <c:txPr>
              <a:bodyPr vertOverflow="overflow" horzOverflow="overflow" lIns="45720" tIns="0" rIns="45720" bIns="0"/>
              <a:lstStyle/>
              <a:p>
                <a:pPr>
                  <a:defRPr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3"/>
                <c:pt idx="0">
                  <c:v>Comprehensive group of blood chemical</c:v>
                </c:pt>
                <c:pt idx="1">
                  <c:v>Lipids</c:v>
                </c:pt>
                <c:pt idx="2">
                  <c:v>Thyroid stimulating hormome (TSH)</c:v>
                </c:pt>
              </c:strCache>
            </c:strRef>
          </c:cat>
          <c:val>
            <c:numRef>
              <c:f>Sheet1!$D$2:$D$5</c:f>
              <c:numCache>
                <c:formatCode>General</c:formatCode>
                <c:ptCount val="4"/>
              </c:numCache>
            </c:numRef>
          </c:val>
          <c:extLst>
            <c:ext xmlns:c16="http://schemas.microsoft.com/office/drawing/2014/chart" uri="{C3380CC4-5D6E-409C-BE32-E72D297353CC}">
              <c16:uniqueId val="{00000007-6B2D-4155-8167-1F7150B12D0A}"/>
            </c:ext>
          </c:extLst>
        </c:ser>
        <c:dLbls>
          <c:showLegendKey val="0"/>
          <c:showVal val="0"/>
          <c:showCatName val="0"/>
          <c:showSerName val="0"/>
          <c:showPercent val="0"/>
          <c:showBubbleSize val="0"/>
        </c:dLbls>
        <c:gapWidth val="13"/>
        <c:overlap val="93"/>
        <c:axId val="553888416"/>
        <c:axId val="553889400"/>
      </c:barChart>
      <c:catAx>
        <c:axId val="553888416"/>
        <c:scaling>
          <c:orientation val="maxMin"/>
        </c:scaling>
        <c:delete val="0"/>
        <c:axPos val="l"/>
        <c:numFmt formatCode="General" sourceLinked="1"/>
        <c:majorTickMark val="none"/>
        <c:minorTickMark val="none"/>
        <c:tickLblPos val="nextTo"/>
        <c:spPr>
          <a:noFill/>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53889400"/>
        <c:crosses val="autoZero"/>
        <c:auto val="0"/>
        <c:lblAlgn val="ctr"/>
        <c:lblOffset val="100"/>
        <c:noMultiLvlLbl val="0"/>
      </c:catAx>
      <c:valAx>
        <c:axId val="553889400"/>
        <c:scaling>
          <c:orientation val="minMax"/>
        </c:scaling>
        <c:delete val="1"/>
        <c:axPos val="t"/>
        <c:numFmt formatCode="General"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694807752032297E-2"/>
          <c:y val="0"/>
          <c:w val="0.94098508473382392"/>
          <c:h val="0.8542153747328719"/>
        </c:manualLayout>
      </c:layout>
      <c:lineChart>
        <c:grouping val="standard"/>
        <c:varyColors val="0"/>
        <c:ser>
          <c:idx val="0"/>
          <c:order val="0"/>
          <c:tx>
            <c:strRef>
              <c:f>Sheet1!$B$1</c:f>
              <c:strCache>
                <c:ptCount val="1"/>
                <c:pt idx="0">
                  <c:v>Genetic Tests</c:v>
                </c:pt>
              </c:strCache>
            </c:strRef>
          </c:tx>
          <c:spPr>
            <a:ln w="38100" cap="flat">
              <a:solidFill>
                <a:srgbClr val="D6D9DA"/>
              </a:solidFill>
              <a:miter lim="800000"/>
            </a:ln>
            <a:effectLst/>
          </c:spPr>
          <c:marker>
            <c:symbol val="circle"/>
            <c:size val="7"/>
            <c:spPr>
              <a:solidFill>
                <a:schemeClr val="bg1"/>
              </a:solidFill>
              <a:ln w="19050">
                <a:solidFill>
                  <a:srgbClr val="D6D9DA"/>
                </a:solidFill>
              </a:ln>
              <a:effectLst/>
            </c:spPr>
          </c:marker>
          <c:dLbls>
            <c:dLbl>
              <c:idx val="0"/>
              <c:tx>
                <c:rich>
                  <a:bodyPr/>
                  <a:lstStyle/>
                  <a:p>
                    <a:r>
                      <a:rPr lang="en-US"/>
                      <a:t>$289M</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505-4D90-ADD1-2701C40F28F8}"/>
                </c:ext>
              </c:extLst>
            </c:dLbl>
            <c:dLbl>
              <c:idx val="1"/>
              <c:tx>
                <c:rich>
                  <a:bodyPr/>
                  <a:lstStyle/>
                  <a:p>
                    <a:r>
                      <a:rPr lang="en-US"/>
                      <a:t>$473M</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505-4D90-ADD1-2701C40F28F8}"/>
                </c:ext>
              </c:extLst>
            </c:dLbl>
            <c:dLbl>
              <c:idx val="2"/>
              <c:layout>
                <c:manualLayout>
                  <c:x val="-4.0472887737688451E-2"/>
                  <c:y val="7.0193494565580813E-2"/>
                </c:manualLayout>
              </c:layout>
              <c:tx>
                <c:rich>
                  <a:bodyPr/>
                  <a:lstStyle/>
                  <a:p>
                    <a:r>
                      <a:rPr lang="en-US"/>
                      <a:t>$1.36B</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505-4D90-ADD1-2701C40F28F8}"/>
                </c:ext>
              </c:extLst>
            </c:dLbl>
            <c:spPr>
              <a:noFill/>
              <a:ln>
                <a:noFill/>
              </a:ln>
              <a:effectLst/>
            </c:spPr>
            <c:txPr>
              <a:bodyPr rot="0" spcFirstLastPara="1" vertOverflow="ellipsis"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Sheet1!$A$2:$A$4</c:f>
              <c:numCache>
                <c:formatCode>General</c:formatCode>
                <c:ptCount val="3"/>
                <c:pt idx="0">
                  <c:v>2015</c:v>
                </c:pt>
                <c:pt idx="1">
                  <c:v>2017</c:v>
                </c:pt>
                <c:pt idx="2">
                  <c:v>2019</c:v>
                </c:pt>
              </c:numCache>
            </c:numRef>
          </c:cat>
          <c:val>
            <c:numRef>
              <c:f>Sheet1!$B$2:$B$4</c:f>
              <c:numCache>
                <c:formatCode>#,##0</c:formatCode>
                <c:ptCount val="3"/>
                <c:pt idx="0">
                  <c:v>289</c:v>
                </c:pt>
                <c:pt idx="1">
                  <c:v>473</c:v>
                </c:pt>
                <c:pt idx="2">
                  <c:v>1360</c:v>
                </c:pt>
              </c:numCache>
            </c:numRef>
          </c:val>
          <c:smooth val="0"/>
          <c:extLst>
            <c:ext xmlns:c16="http://schemas.microsoft.com/office/drawing/2014/chart" uri="{C3380CC4-5D6E-409C-BE32-E72D297353CC}">
              <c16:uniqueId val="{00000003-9505-4D90-ADD1-2701C40F28F8}"/>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1"/>
        <c:axPos val="l"/>
        <c:numFmt formatCode="#,##0" sourceLinked="1"/>
        <c:majorTickMark val="none"/>
        <c:minorTickMark val="none"/>
        <c:tickLblPos val="nextTo"/>
        <c:crossAx val="5538976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12/20/2022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a:t>
            </a:fld>
            <a:endParaRPr lang="en-US"/>
          </a:p>
        </p:txBody>
      </p:sp>
    </p:spTree>
    <p:extLst>
      <p:ext uri="{BB962C8B-B14F-4D97-AF65-F5344CB8AC3E}">
        <p14:creationId xmlns:p14="http://schemas.microsoft.com/office/powerpoint/2010/main" val="45247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16</a:t>
            </a:fld>
            <a:endParaRPr lang="en-US"/>
          </a:p>
        </p:txBody>
      </p:sp>
    </p:spTree>
    <p:extLst>
      <p:ext uri="{BB962C8B-B14F-4D97-AF65-F5344CB8AC3E}">
        <p14:creationId xmlns:p14="http://schemas.microsoft.com/office/powerpoint/2010/main" val="298307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17</a:t>
            </a:fld>
            <a:endParaRPr lang="en-US"/>
          </a:p>
        </p:txBody>
      </p:sp>
    </p:spTree>
    <p:extLst>
      <p:ext uri="{BB962C8B-B14F-4D97-AF65-F5344CB8AC3E}">
        <p14:creationId xmlns:p14="http://schemas.microsoft.com/office/powerpoint/2010/main" val="175724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19</a:t>
            </a:fld>
            <a:endParaRPr lang="en-US"/>
          </a:p>
        </p:txBody>
      </p:sp>
    </p:spTree>
    <p:extLst>
      <p:ext uri="{BB962C8B-B14F-4D97-AF65-F5344CB8AC3E}">
        <p14:creationId xmlns:p14="http://schemas.microsoft.com/office/powerpoint/2010/main" val="358252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20</a:t>
            </a:fld>
            <a:endParaRPr lang="en-US"/>
          </a:p>
        </p:txBody>
      </p:sp>
    </p:spTree>
    <p:extLst>
      <p:ext uri="{BB962C8B-B14F-4D97-AF65-F5344CB8AC3E}">
        <p14:creationId xmlns:p14="http://schemas.microsoft.com/office/powerpoint/2010/main" val="46391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lang="en-US" sz="1200" b="0" i="0">
              <a:solidFill>
                <a:schemeClr val="tx1"/>
              </a:solidFill>
              <a:effectLst/>
              <a:latin typeface="+mn-lt"/>
              <a:ea typeface="ＭＳ 明朝" panose="02020609040205080304" pitchFamily="49" charset="-128"/>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21</a:t>
            </a:fld>
            <a:endParaRPr lang="en-US"/>
          </a:p>
        </p:txBody>
      </p:sp>
    </p:spTree>
    <p:extLst>
      <p:ext uri="{BB962C8B-B14F-4D97-AF65-F5344CB8AC3E}">
        <p14:creationId xmlns:p14="http://schemas.microsoft.com/office/powerpoint/2010/main" val="169878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23</a:t>
            </a:fld>
            <a:endParaRPr lang="en-US"/>
          </a:p>
        </p:txBody>
      </p:sp>
    </p:spTree>
    <p:extLst>
      <p:ext uri="{BB962C8B-B14F-4D97-AF65-F5344CB8AC3E}">
        <p14:creationId xmlns:p14="http://schemas.microsoft.com/office/powerpoint/2010/main" val="423940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26</a:t>
            </a:fld>
            <a:endParaRPr lang="en-US"/>
          </a:p>
        </p:txBody>
      </p:sp>
    </p:spTree>
    <p:extLst>
      <p:ext uri="{BB962C8B-B14F-4D97-AF65-F5344CB8AC3E}">
        <p14:creationId xmlns:p14="http://schemas.microsoft.com/office/powerpoint/2010/main" val="4082072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29</a:t>
            </a:fld>
            <a:endParaRPr lang="en-US"/>
          </a:p>
        </p:txBody>
      </p:sp>
    </p:spTree>
    <p:extLst>
      <p:ext uri="{BB962C8B-B14F-4D97-AF65-F5344CB8AC3E}">
        <p14:creationId xmlns:p14="http://schemas.microsoft.com/office/powerpoint/2010/main" val="1937253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34</a:t>
            </a:fld>
            <a:endParaRPr lang="en-US"/>
          </a:p>
        </p:txBody>
      </p:sp>
    </p:spTree>
    <p:extLst>
      <p:ext uri="{BB962C8B-B14F-4D97-AF65-F5344CB8AC3E}">
        <p14:creationId xmlns:p14="http://schemas.microsoft.com/office/powerpoint/2010/main" val="429115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35</a:t>
            </a:fld>
            <a:endParaRPr lang="en-US"/>
          </a:p>
        </p:txBody>
      </p:sp>
    </p:spTree>
    <p:extLst>
      <p:ext uri="{BB962C8B-B14F-4D97-AF65-F5344CB8AC3E}">
        <p14:creationId xmlns:p14="http://schemas.microsoft.com/office/powerpoint/2010/main" val="19477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3</a:t>
            </a:fld>
            <a:endParaRPr lang="en-US"/>
          </a:p>
        </p:txBody>
      </p:sp>
    </p:spTree>
    <p:extLst>
      <p:ext uri="{BB962C8B-B14F-4D97-AF65-F5344CB8AC3E}">
        <p14:creationId xmlns:p14="http://schemas.microsoft.com/office/powerpoint/2010/main" val="260860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4</a:t>
            </a:fld>
            <a:endParaRPr lang="en-US"/>
          </a:p>
        </p:txBody>
      </p:sp>
    </p:spTree>
    <p:extLst>
      <p:ext uri="{BB962C8B-B14F-4D97-AF65-F5344CB8AC3E}">
        <p14:creationId xmlns:p14="http://schemas.microsoft.com/office/powerpoint/2010/main" val="208979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5</a:t>
            </a:fld>
            <a:endParaRPr lang="en-US"/>
          </a:p>
        </p:txBody>
      </p:sp>
    </p:spTree>
    <p:extLst>
      <p:ext uri="{BB962C8B-B14F-4D97-AF65-F5344CB8AC3E}">
        <p14:creationId xmlns:p14="http://schemas.microsoft.com/office/powerpoint/2010/main" val="242292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9</a:t>
            </a:fld>
            <a:endParaRPr lang="en-US"/>
          </a:p>
        </p:txBody>
      </p:sp>
    </p:spTree>
    <p:extLst>
      <p:ext uri="{BB962C8B-B14F-4D97-AF65-F5344CB8AC3E}">
        <p14:creationId xmlns:p14="http://schemas.microsoft.com/office/powerpoint/2010/main" val="47924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9F9C1-6A3C-4B55-8C89-00C0FB1E22C3}" type="slidenum">
              <a:rPr kumimoji="0" lang="en-US" sz="1200" b="0" i="0" u="none" strike="noStrike" kern="1200" cap="none" spc="0" normalizeH="0" baseline="0" noProof="0" smtClean="0">
                <a:ln>
                  <a:noFill/>
                </a:ln>
                <a:solidFill>
                  <a:srgbClr val="323E48"/>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23E4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13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13</a:t>
            </a:fld>
            <a:endParaRPr lang="en-US"/>
          </a:p>
        </p:txBody>
      </p:sp>
    </p:spTree>
    <p:extLst>
      <p:ext uri="{BB962C8B-B14F-4D97-AF65-F5344CB8AC3E}">
        <p14:creationId xmlns:p14="http://schemas.microsoft.com/office/powerpoint/2010/main" val="109788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14</a:t>
            </a:fld>
            <a:endParaRPr lang="en-US"/>
          </a:p>
        </p:txBody>
      </p:sp>
    </p:spTree>
    <p:extLst>
      <p:ext uri="{BB962C8B-B14F-4D97-AF65-F5344CB8AC3E}">
        <p14:creationId xmlns:p14="http://schemas.microsoft.com/office/powerpoint/2010/main" val="402494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15</a:t>
            </a:fld>
            <a:endParaRPr lang="en-US"/>
          </a:p>
        </p:txBody>
      </p:sp>
    </p:spTree>
    <p:extLst>
      <p:ext uri="{BB962C8B-B14F-4D97-AF65-F5344CB8AC3E}">
        <p14:creationId xmlns:p14="http://schemas.microsoft.com/office/powerpoint/2010/main" val="2039996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2021</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21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sz="3200"/>
            </a:lvl1pPr>
          </a:lstStyle>
          <a:p>
            <a:r>
              <a:rPr lang="en-US"/>
              <a:t>Slide title, Arial 32pt, sentence case</a:t>
            </a:r>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B60925BB-BC69-4EE8-B39A-339AE4A45B36}" type="datetime1">
              <a:rPr lang="en-US" smtClean="0"/>
              <a:t>12/20/2022</a:t>
            </a:fld>
            <a:endParaRPr lang="en-US"/>
          </a:p>
        </p:txBody>
      </p:sp>
      <p:sp>
        <p:nvSpPr>
          <p:cNvPr id="4" name="Footer Placeholder 3"/>
          <p:cNvSpPr>
            <a:spLocks noGrp="1"/>
          </p:cNvSpPr>
          <p:nvPr>
            <p:ph type="ftr" sz="quarter" idx="30"/>
          </p:nvPr>
        </p:nvSpPr>
        <p:spPr/>
        <p:txBody>
          <a:bodyPr/>
          <a:lstStyle/>
          <a:p>
            <a:r>
              <a:rPr lang="en-US"/>
              <a:t>Health Care IT Advisor research and analysis.</a:t>
            </a:r>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8958397"/>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2022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61751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advisory.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2022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3"/>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87" r:id="rId1"/>
    <p:sldLayoutId id="2147483661" r:id="rId2"/>
    <p:sldLayoutId id="2147483686" r:id="rId3"/>
    <p:sldLayoutId id="2147483664" r:id="rId4"/>
    <p:sldLayoutId id="2147483662" r:id="rId5"/>
    <p:sldLayoutId id="2147483684" r:id="rId6"/>
    <p:sldLayoutId id="2147483685" r:id="rId7"/>
    <p:sldLayoutId id="2147483655" r:id="rId8"/>
    <p:sldLayoutId id="2147483671" r:id="rId9"/>
    <p:sldLayoutId id="2147483668" r:id="rId10"/>
    <p:sldLayoutId id="2147483689" r:id="rId11"/>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C35EA4"/>
          </p15:clr>
        </p15:guide>
        <p15:guide id="2" pos="729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degruyter.com/document/doi/10.1515/dx-2014-0025/html?lang=en#:~:text=Results%3A%20A%20limited%20number%20of,sodium%20and%20potassium%2C%20and%20haemoglobin." TargetMode="External"/><Relationship Id="rId7" Type="http://schemas.openxmlformats.org/officeDocument/2006/relationships/hyperlink" Target="https://www.clinicallab.com/how-outreach-programs-help-labs-achieve-financial-stability-217" TargetMode="External"/><Relationship Id="rId2" Type="http://schemas.openxmlformats.org/officeDocument/2006/relationships/hyperlink" Target="https://www.ibisworld.com/united-states/market-research-reports/?entid=1575" TargetMode="External"/><Relationship Id="rId1" Type="http://schemas.openxmlformats.org/officeDocument/2006/relationships/slideLayout" Target="../slideLayouts/slideLayout5.xml"/><Relationship Id="rId6" Type="http://schemas.openxmlformats.org/officeDocument/2006/relationships/hyperlink" Target="https://www.testing.com/articles/where-lab-tests-are-performed/" TargetMode="External"/><Relationship Id="rId5" Type="http://schemas.openxmlformats.org/officeDocument/2006/relationships/hyperlink" Target="https://revcycleintelligence.com/news/transforming-the-hospital-laboratory-into-a-profit-center" TargetMode="External"/><Relationship Id="rId4" Type="http://schemas.openxmlformats.org/officeDocument/2006/relationships/hyperlink" Target="https://news.mayocliniclabs.com/2021/04/19/avoid-sellers-remorse-why-owning-your-lab-makes-sens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medtechdive.com/news/hospitals-may-boost-outsourcing-of-lab-services-ubs-exec-poll/558918/" TargetMode="Externa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clinicallab.com/trends/clinical-lab-business-management/grow-your-labs-revenues-25859" TargetMode="External"/><Relationship Id="rId5" Type="http://schemas.openxmlformats.org/officeDocument/2006/relationships/hyperlink" Target="https://news.mayocliniclabs.com/2021/04/19/avoid-sellers-remorse-why-owning-your-lab-makes-sense/" TargetMode="External"/><Relationship Id="rId10" Type="http://schemas.openxmlformats.org/officeDocument/2006/relationships/image" Target="../media/image27.png"/><Relationship Id="rId4" Type="http://schemas.openxmlformats.org/officeDocument/2006/relationships/hyperlink" Target="https://www.aacc.org/cln/articles/2017/april/to-outsource-or-not-to-outsource-hospitals-face-touch-decisions-when-it-comes-to-lab-services" TargetMode="Externa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https://www.sec.gov/Archives/edgar/data/899923/000089992322000033/mygn-20211231.htm" TargetMode="External"/><Relationship Id="rId3" Type="http://schemas.openxmlformats.org/officeDocument/2006/relationships/hyperlink" Target="https://www.ibisworld.com/united-states/market-research-reports/?entid=1575" TargetMode="External"/><Relationship Id="rId7" Type="http://schemas.openxmlformats.org/officeDocument/2006/relationships/hyperlink" Target="https://d2ft3j3kbsqj8w.cloudfront.net/-/media/project/exactcore/annualreport/pdf/exact_sciences_2021_annual_report.pdf?rev=88e4708caf114efe915fd4c7741518ce&amp;hash=8C7A7987782BC181C353F975153634D1" TargetMode="Externa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s2.q4cdn.com/390454341/files/doc_financials/2021/ar/DGX-12.31.2021-10-K-Bookmarked-for-Website(216370.2).pdf" TargetMode="External"/><Relationship Id="rId11" Type="http://schemas.openxmlformats.org/officeDocument/2006/relationships/image" Target="../media/image15.png"/><Relationship Id="rId5" Type="http://schemas.openxmlformats.org/officeDocument/2006/relationships/hyperlink" Target="https://ir.labcorp.com/node/33131/html" TargetMode="External"/><Relationship Id="rId10" Type="http://schemas.openxmlformats.org/officeDocument/2006/relationships/hyperlink" Target="http://www.esclab.com/testmenu/#/" TargetMode="External"/><Relationship Id="rId4" Type="http://schemas.openxmlformats.org/officeDocument/2006/relationships/hyperlink" Target="https://www.marwoodgroup.com/wp-content/uploads/2021/10/The-Diagnostic-Laboratory-Space-An-Ecosystem-in-Transformation.pdf" TargetMode="External"/><Relationship Id="rId9" Type="http://schemas.openxmlformats.org/officeDocument/2006/relationships/hyperlink" Target="https://investors.sonichealthcare.com/FormBuilder/_Resource/_module/T8Ln_c4ibUqyFnnNe9zNRA/docs/Reports/AR/SHL_AnnualReport_2022.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seekingalpha.com/article/4504630-laboratory-corporation-of-america-holdings-lh-ceo-adam-schechter-on-q1-2022-results-earnings" TargetMode="External"/><Relationship Id="rId3" Type="http://schemas.openxmlformats.org/officeDocument/2006/relationships/hyperlink" Target="https://www.fool.com/investing/2020/05/09/quest-diagnostics-history-of-acquisitions-is-payin.aspx" TargetMode="External"/><Relationship Id="rId7" Type="http://schemas.openxmlformats.org/officeDocument/2006/relationships/hyperlink" Target="https://www.labcorp.com/newsroom/labcorp-announces-2019-fourth-quarter-and-full-year-results-and-provides-2020-guidance#:~:text=About%20Labcorp&amp;text=Labcorp%20reported%20revenue%20of%20more%20than%20%2411.5%20billion%20in%202019." TargetMode="External"/><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raltechwire.com/2021/12/23/labcorp-buys-cancer-genomics-firm-for-450m-to-expand-oncology-offerings/" TargetMode="External"/><Relationship Id="rId11" Type="http://schemas.openxmlformats.org/officeDocument/2006/relationships/image" Target="../media/image30.png"/><Relationship Id="rId5" Type="http://schemas.openxmlformats.org/officeDocument/2006/relationships/hyperlink" Target="https://s2.q4cdn.com/390454341/files/doc_financials/2022/q1/Prepared-comments-for-the-website-Q1-2022-ds_hb.pdf" TargetMode="External"/><Relationship Id="rId10" Type="http://schemas.openxmlformats.org/officeDocument/2006/relationships/image" Target="../media/image29.png"/><Relationship Id="rId4" Type="http://schemas.openxmlformats.org/officeDocument/2006/relationships/hyperlink" Target="https://www.aacc.org/cln/articles/2017/april/to-outsource-or-not-to-outsource-hospitals-face-touch-decisions-when-it-comes-to-lab-services" TargetMode="Externa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hyperlink" Target="https://www.aacc.org/cln/cln-stat/2018/february/15/the-rise-of-physician-office-labs" TargetMode="External"/><Relationship Id="rId13" Type="http://schemas.openxmlformats.org/officeDocument/2006/relationships/image" Target="../media/image30.png"/><Relationship Id="rId3" Type="http://schemas.openxmlformats.org/officeDocument/2006/relationships/hyperlink" Target="https://www.biospace.com/article/physician-office-laboratory-pol-market-emerging-trends-and-scope-analysis-report/" TargetMode="External"/><Relationship Id="rId7" Type="http://schemas.openxmlformats.org/officeDocument/2006/relationships/hyperlink" Target="https://www.provista.com/blog/blog-listing/what-physicians-need-to-know-about-in-house-lab-testing" TargetMode="External"/><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healthcarefinancenews.com/news/covid-19-pushes-trend-toward-office-based-labs" TargetMode="External"/><Relationship Id="rId11" Type="http://schemas.openxmlformats.org/officeDocument/2006/relationships/image" Target="../media/image31.png"/><Relationship Id="rId5" Type="http://schemas.openxmlformats.org/officeDocument/2006/relationships/hyperlink" Target="https://www.hpnonline.com/patient-satisfaction/population-health-care-continuum/article/21223032/how-onsite-labs-can-improve-patient-care-experience-in-physician-offices" TargetMode="External"/><Relationship Id="rId10" Type="http://schemas.openxmlformats.org/officeDocument/2006/relationships/image" Target="../media/image18.png"/><Relationship Id="rId4" Type="http://schemas.openxmlformats.org/officeDocument/2006/relationships/hyperlink" Target="https://www.medicaleconomics.com/view/costs-and-benefits-house-lab-testing" TargetMode="External"/><Relationship Id="rId9" Type="http://schemas.openxmlformats.org/officeDocument/2006/relationships/hyperlink" Target="https://www.cms.gov/Regulations-and-Guidance/Legislation/CLIA/Downloads/2021-1993_Historical_Numbers.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wacommunitycheckup.org/media/47156/2018-first-do-no-harm.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medpac.gov/wp-content/uploads/2022/07/July2022_MedPAC_DataBook_SEC_v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angehealthcare.com/insights/2021-laboratory-ordering-utilization-index#:~:text=A%20review%20of%20national%20laboratory-utilization%20trends%2C%20with%20strategies,analysis%20of%20more%20than%203.3%20million%20provider-ordering%20transaction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academic.oup.com/ajcp/article/150/1/27/4990333#117328218"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oig.hhs.gov/oas/reports/region9/92003027.pdf" TargetMode="External"/><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cms.gov/medicare-coverage-database/view/article.aspx?articleid=58917&amp;bc=0" TargetMode="External"/><Relationship Id="rId5" Type="http://schemas.openxmlformats.org/officeDocument/2006/relationships/hyperlink" Target="https://www.concertgenetics.com/wp-content/uploads/2022/10/2022-Genetic-Test-Price-Transparency-Report.pdf" TargetMode="External"/><Relationship Id="rId4" Type="http://schemas.openxmlformats.org/officeDocument/2006/relationships/hyperlink" Target="http://www.concertgenetics.com/wp-content/uploads/2018/04/12_ConcertGenetics_CurrentLandscapeOfGeneticTesting2018.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acc.org/cln/articles/2015/february/lab-formularies" TargetMode="External"/><Relationship Id="rId7" Type="http://schemas.openxmlformats.org/officeDocument/2006/relationships/hyperlink" Target="https://www.cms.gov/Outreach-and-Education/Medicare-Learning-Network-MLN/MLNProducts/Downloads/MCRP-Booklet-Text-Only.pdf" TargetMode="External"/><Relationship Id="rId2" Type="http://schemas.openxmlformats.org/officeDocument/2006/relationships/hyperlink" Target="https://conductscience.com/clinical-laboratory-utilization-management/" TargetMode="External"/><Relationship Id="rId1" Type="http://schemas.openxmlformats.org/officeDocument/2006/relationships/slideLayout" Target="../slideLayouts/slideLayout5.xml"/><Relationship Id="rId6" Type="http://schemas.openxmlformats.org/officeDocument/2006/relationships/hyperlink" Target="https://www.compliance.com/services/claims-reviews/#:~:text=The%20claims%20review%20service%20examines,billed%20in%20accordance%20with%20standards." TargetMode="External"/><Relationship Id="rId5" Type="http://schemas.openxmlformats.org/officeDocument/2006/relationships/hyperlink" Target="https://www.questdiagnostics.com/content/dam/corporate/documents/business-solutions-education-center/Lab%20spend%20management%20white%20paper%20FINAL.pdf" TargetMode="External"/><Relationship Id="rId4" Type="http://schemas.openxmlformats.org/officeDocument/2006/relationships/hyperlink" Target="https://www.cap.org/member-resources/articles/utilization-managemen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ha.org/sponsored-executive-dialogues/2021-07-09-improving-collaboration-and-reducing-laboratory-costs#:~:text=Leaders%20at%20Henry%20Ford%20Health%20System%20connected%20clinicians,laboratory%20and%20pathology%20expenses%20can%20add%20up%20quickl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nytimes.com/2015/09/08/health/what-are-a-hospitals-costs-utah-system-is-trying-to-learn.html?searchResultPosition=3" TargetMode="External"/><Relationship Id="rId4" Type="http://schemas.openxmlformats.org/officeDocument/2006/relationships/hyperlink" Target="https://academic.oup.com/ajcp/article/154/Supplement_1/S2/594217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ncbi.nlm.nih.gov/pmc/articles/PMC7846873/" TargetMode="External"/><Relationship Id="rId7" Type="http://schemas.openxmlformats.org/officeDocument/2006/relationships/hyperlink" Target="https://www.columbiacardiology.org/patient-care/hypertrophic-cardiomyopathy-center/about-hypertrophic-cardiomyopathy/genetic-testing" TargetMode="External"/><Relationship Id="rId2" Type="http://schemas.openxmlformats.org/officeDocument/2006/relationships/hyperlink" Target="http://www.concertgenetics.com/wp-content/uploads/2018/04/12_ConcertGenetics_CurrentLandscapeOfGeneticTesting2018.pdf" TargetMode="External"/><Relationship Id="rId1" Type="http://schemas.openxmlformats.org/officeDocument/2006/relationships/slideLayout" Target="../slideLayouts/slideLayout5.xml"/><Relationship Id="rId6" Type="http://schemas.openxmlformats.org/officeDocument/2006/relationships/hyperlink" Target="https://www.ahajournals.org/doi/10.1161/HCG.0000000000000067" TargetMode="External"/><Relationship Id="rId11" Type="http://schemas.openxmlformats.org/officeDocument/2006/relationships/image" Target="../media/image38.png"/><Relationship Id="rId5" Type="http://schemas.openxmlformats.org/officeDocument/2006/relationships/hyperlink" Target="https://www.sciencedaily.com/releases/2022/03/220304144646.htm#:~:text=A%20single%20DNA%20test%20has,patients%20that%20can%20take%20decades." TargetMode="External"/><Relationship Id="rId10" Type="http://schemas.openxmlformats.org/officeDocument/2006/relationships/image" Target="../media/image37.png"/><Relationship Id="rId4" Type="http://schemas.openxmlformats.org/officeDocument/2006/relationships/hyperlink" Target="https://www.technologynetworks.com/diagnostics/news/how-a-tablespoon-of-blood-could-transform-cancer-treatment-363926" TargetMode="Externa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s://www.aacc.org/cln/articles/2017/october/point-of-care-testing-brings-efficiencies-to-primary-care-practice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ashpublications.org/blood/article/138/Supplement%201/4442/482254/FDA-Cleared-Companion-Diagnostics-CDx-Tests-IDH1" TargetMode="External"/><Relationship Id="rId5" Type="http://schemas.openxmlformats.org/officeDocument/2006/relationships/hyperlink" Target="https://www.fda.gov/medical-devices/in-vitro-diagnostics/list-cleared-or-approved-companion-diagnostic-devices-in-vitro-and-imaging-tools" TargetMode="External"/><Relationship Id="rId4" Type="http://schemas.openxmlformats.org/officeDocument/2006/relationships/hyperlink" Target="https://www.wsj.com/articles/prostate-cancer-gene-test-helps-patients-decide-on-treatment-152249430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mskcc.org/news/can-mrna-vaccines-fight-pancreatic-cancer-msk-clinical-researchers-are-trying-find-out#:~:text=MSK%20mRNA%20Pancreatic%20Cancer%20Vaccine%20Trial%20Shows%20Promising%20Results,-Share&amp;text=Vinod%20Balachandran%20says%20mRNA%20vaccines,the%20tide%20against%20COVID%2D19." TargetMode="External"/><Relationship Id="rId2" Type="http://schemas.openxmlformats.org/officeDocument/2006/relationships/hyperlink" Target="https://www.mdanderson.org/cancerwise/can-mrna-vaccines-like-those-used-for-covid-19-be-used-in-cancer-care.h00-159457689.html" TargetMode="Externa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coronavirus/2019-ncov/lab/point-of-care-testing.html#:~:text=Point%2Dof%2Dcare%20testing%20uses,%2C%20antigen%2C%20or%20antibody%20test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ww.precedenceresearch.com/home-diagnostics-market" TargetMode="External"/><Relationship Id="rId4" Type="http://schemas.openxmlformats.org/officeDocument/2006/relationships/hyperlink" Target="https://ncpa.org/point-care-testing-poc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baebies.com/rare-disease-day-newborn-screening/" TargetMode="External"/><Relationship Id="rId7" Type="http://schemas.openxmlformats.org/officeDocument/2006/relationships/image" Target="../media/image42.png"/><Relationship Id="rId2" Type="http://schemas.openxmlformats.org/officeDocument/2006/relationships/hyperlink" Target="https://www.darkdaily.com/2019/03/06/fda-approves-smartphone-based-urinalysis-test-kit-for-at-home-use-that-matches-quality-of-clinical-laboratory-tests/" TargetMode="Externa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hyperlink" Target="https://venturebeat.com/mobile/healthy-io-turns-your-smartphone-into-a-clinical-grade-medical-testing-device/" TargetMode="External"/><Relationship Id="rId4" Type="http://schemas.openxmlformats.org/officeDocument/2006/relationships/hyperlink" Target="https://transform.england.nhs.uk/ai-lab/explore-all-resources/understand-ai/healthyio-smartphone-albuminuria-urine-self-testin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cedars-sinai.org/newsroom/study-patients-prefer-stool-test-to-colonoscopy/" TargetMode="External"/><Relationship Id="rId7" Type="http://schemas.openxmlformats.org/officeDocument/2006/relationships/image" Target="../media/image38.png"/><Relationship Id="rId2" Type="http://schemas.openxmlformats.org/officeDocument/2006/relationships/hyperlink" Target="https://www.cdc.gov/coronavirus/2019-ncov/testing/self-testing.html#:~:text=What%20is%20a%20Self%2DTest,counter%20(OTC)%20tests.%E2%80%9D" TargetMode="Externa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hyperlink" Target="https://www.fiercehealthcare.com/digital-health/everly-health-buys-startup-natalist-to-expand-its-reach-into-women-s-health" TargetMode="External"/><Relationship Id="rId4" Type="http://schemas.openxmlformats.org/officeDocument/2006/relationships/hyperlink" Target="https://www.businesswire.com/news/home/20220804005256/en/Everlywell-Launches-Sexual-Health-Report-Detailing-How-Navigating-a-Pandemic---and-Now-Epidemic---Have-Changed-our-Sex-Lives" TargetMode="External"/><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ncbi.nlm.nih.gov/pmc/articles/PMC8460106/" TargetMode="External"/><Relationship Id="rId7" Type="http://schemas.openxmlformats.org/officeDocument/2006/relationships/hyperlink" Target="https://www1.racgp.org.au/ajgp/2021/april/a-point-of-care-test-increases-same-day-referral-a" TargetMode="External"/><Relationship Id="rId2" Type="http://schemas.openxmlformats.org/officeDocument/2006/relationships/hyperlink" Target="https://www.hpnonline.com/infection-prevention/article/21234507/the-prospects-prominence-possibilities-of-pointofcare-testing" TargetMode="External"/><Relationship Id="rId1" Type="http://schemas.openxmlformats.org/officeDocument/2006/relationships/slideLayout" Target="../slideLayouts/slideLayout5.xml"/><Relationship Id="rId6" Type="http://schemas.openxmlformats.org/officeDocument/2006/relationships/hyperlink" Target="https://pubmed.ncbi.nlm.nih.gov/33233954/" TargetMode="External"/><Relationship Id="rId5" Type="http://schemas.openxmlformats.org/officeDocument/2006/relationships/hyperlink" Target="https://www.aacc.org/cln/articles/2017/october/point-of-care-testing-brings-efficiencies-to-primary-care-practices" TargetMode="External"/><Relationship Id="rId4" Type="http://schemas.openxmlformats.org/officeDocument/2006/relationships/hyperlink" Target="https://www.mckesson.com/Blog/How-Physician-Office-Lab-Testing-Enhances-Chronic-Care-Management/#:~:text=The%20ability%20to%20conduct%20lab,monitor%20a%20patient's%20condition%20immediatel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ibisworld.com/united-states/market-research-reports/?entid=1575"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hyperlink" Target="https://www.marwoodgroup.com/wp-content/uploads/2021/10/The-Diagnostic-Laboratory-Space-An-Ecosystem-in-Transformation.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ibisworld.com/united-states/market-research-reports/?entid=1575" TargetMode="External"/><Relationship Id="rId7" Type="http://schemas.openxmlformats.org/officeDocument/2006/relationships/image" Target="../media/image16.png"/><Relationship Id="rId2" Type="http://schemas.openxmlformats.org/officeDocument/2006/relationships/hyperlink" Target="https://www.aruplab.com/magnify/2018/ARUPleadership" TargetMode="External"/><Relationship Id="rId1" Type="http://schemas.openxmlformats.org/officeDocument/2006/relationships/slideLayout" Target="../slideLayouts/slideLayout5.xml"/><Relationship Id="rId6" Type="http://schemas.openxmlformats.org/officeDocument/2006/relationships/hyperlink" Target="https://www.marwoodgroup.com/wp-content/uploads/2021/10/The-Diagnostic-Laboratory-Space-An-Ecosystem-in-Transformation.pdf" TargetMode="External"/><Relationship Id="rId5" Type="http://schemas.openxmlformats.org/officeDocument/2006/relationships/hyperlink" Target="https://academic.oup.com/jalm/article/1/4/410/5587412?login=true" TargetMode="External"/><Relationship Id="rId4" Type="http://schemas.openxmlformats.org/officeDocument/2006/relationships/hyperlink" Target="https://revcycleintelligence.com/news/transforming-the-hospital-laboratory-into-a-profit-center" TargetMode="External"/><Relationship Id="rId9"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s://oig.hhs.gov/oei/reports/OEI-09-20-00450.pdf" TargetMode="External"/><Relationship Id="rId2" Type="http://schemas.openxmlformats.org/officeDocument/2006/relationships/hyperlink" Target="https://www.benefitspro.com/2021/11/08/better-management-of-routine-lab-testing-can-help-reduce-costs-for-insurers/?slreturn=20220911171712" TargetMode="Externa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hyperlink" Target="https://www.alliedmarketresearch.com/genetic-testing-market" TargetMode="External"/><Relationship Id="rId7" Type="http://schemas.openxmlformats.org/officeDocument/2006/relationships/image" Target="../media/image15.png"/><Relationship Id="rId2" Type="http://schemas.openxmlformats.org/officeDocument/2006/relationships/hyperlink" Target="https://www.darkintelligencegroup.com/tag/esoteric-testing/" TargetMode="External"/><Relationship Id="rId1" Type="http://schemas.openxmlformats.org/officeDocument/2006/relationships/slideLayout" Target="../slideLayouts/slideLayout5.xml"/><Relationship Id="rId6" Type="http://schemas.openxmlformats.org/officeDocument/2006/relationships/hyperlink" Target="https://oig.hhs.gov/oei/reports/OEI-09-20-00450.pdf" TargetMode="External"/><Relationship Id="rId5" Type="http://schemas.openxmlformats.org/officeDocument/2006/relationships/hyperlink" Target="https://on.emarketer.com/rs/867-SLG-901/images/BII_keyplayersingenetictesting_2020.pdf" TargetMode="External"/><Relationship Id="rId4" Type="http://schemas.openxmlformats.org/officeDocument/2006/relationships/hyperlink" Target="https://www.aacc.org/cln/articles/2022/june/how-is-the-menu-of-molecular-diagnostics-expanding-after-covid-19" TargetMode="Externa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cms.gov/Regulations-and-Guidance/Legislation/CLIA/Downloads/statregi.pdf"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www.fda.gov/medical-devices/ivd-regulatory-assistance/clinical-laboratory-improvement-amendments-clia" TargetMode="External"/><Relationship Id="rId4" Type="http://schemas.openxmlformats.org/officeDocument/2006/relationships/hyperlink" Target="https://www.marwoodgroup.com/wp-content/uploads/2021/10/The-Diagnostic-Laboratory-Space-An-Ecosystem-in-Transformat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AE355BA-EC71-4DC5-93D2-A9705E681437}"/>
              </a:ext>
            </a:extLst>
          </p:cNvPr>
          <p:cNvSpPr>
            <a:spLocks noGrp="1"/>
          </p:cNvSpPr>
          <p:nvPr>
            <p:ph type="body" sz="quarter" idx="20"/>
          </p:nvPr>
        </p:nvSpPr>
        <p:spPr/>
        <p:txBody>
          <a:bodyPr vert="horz" wrap="square" lIns="0" tIns="0" rIns="0" bIns="0" rtlCol="0" anchor="t">
            <a:spAutoFit/>
          </a:bodyPr>
          <a:lstStyle/>
          <a:p>
            <a:r>
              <a:rPr lang="en-US">
                <a:cs typeface="Arial"/>
              </a:rPr>
              <a:t>December 2022</a:t>
            </a:r>
            <a:endParaRPr lang="en-US"/>
          </a:p>
        </p:txBody>
      </p:sp>
      <p:sp>
        <p:nvSpPr>
          <p:cNvPr id="8" name="Title 7">
            <a:extLst>
              <a:ext uri="{FF2B5EF4-FFF2-40B4-BE49-F238E27FC236}">
                <a16:creationId xmlns:a16="http://schemas.microsoft.com/office/drawing/2014/main" id="{C822C038-757D-4D3B-8046-781E74B86A3A}"/>
              </a:ext>
            </a:extLst>
          </p:cNvPr>
          <p:cNvSpPr>
            <a:spLocks noGrp="1"/>
          </p:cNvSpPr>
          <p:nvPr>
            <p:ph type="title"/>
          </p:nvPr>
        </p:nvSpPr>
        <p:spPr>
          <a:xfrm>
            <a:off x="1564005" y="2212560"/>
            <a:ext cx="9063990" cy="1685077"/>
          </a:xfrm>
        </p:spPr>
        <p:txBody>
          <a:bodyPr/>
          <a:lstStyle/>
          <a:p>
            <a:r>
              <a:rPr lang="en-US">
                <a:cs typeface="Times New Roman"/>
              </a:rPr>
              <a:t>Diagnostic Laboratory </a:t>
            </a:r>
            <a:br>
              <a:rPr lang="en-US">
                <a:cs typeface="Times New Roman"/>
              </a:rPr>
            </a:br>
            <a:r>
              <a:rPr lang="en-US">
                <a:cs typeface="Times New Roman"/>
              </a:rPr>
              <a:t>Market Trends </a:t>
            </a:r>
          </a:p>
        </p:txBody>
      </p:sp>
    </p:spTree>
    <p:extLst>
      <p:ext uri="{BB962C8B-B14F-4D97-AF65-F5344CB8AC3E}">
        <p14:creationId xmlns:p14="http://schemas.microsoft.com/office/powerpoint/2010/main" val="172418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DBD2A-F26F-4F77-808D-F10006B9EF66}"/>
              </a:ext>
            </a:extLst>
          </p:cNvPr>
          <p:cNvSpPr>
            <a:spLocks noGrp="1"/>
          </p:cNvSpPr>
          <p:nvPr>
            <p:ph type="title"/>
          </p:nvPr>
        </p:nvSpPr>
        <p:spPr/>
        <p:txBody>
          <a:bodyPr/>
          <a:lstStyle/>
          <a:p>
            <a:r>
              <a:rPr lang="en-US" sz="3800"/>
              <a:t>Hospital labs aid quality goals—and sometimes revenue</a:t>
            </a:r>
            <a:endParaRPr lang="en-US"/>
          </a:p>
        </p:txBody>
      </p:sp>
      <p:sp>
        <p:nvSpPr>
          <p:cNvPr id="3" name="Text Placeholder 2">
            <a:extLst>
              <a:ext uri="{FF2B5EF4-FFF2-40B4-BE49-F238E27FC236}">
                <a16:creationId xmlns:a16="http://schemas.microsoft.com/office/drawing/2014/main" id="{5CA9FB98-F216-4324-934E-56C594D96B6D}"/>
              </a:ext>
            </a:extLst>
          </p:cNvPr>
          <p:cNvSpPr>
            <a:spLocks noGrp="1"/>
          </p:cNvSpPr>
          <p:nvPr>
            <p:ph type="body" sz="quarter" idx="27"/>
          </p:nvPr>
        </p:nvSpPr>
        <p:spPr>
          <a:xfrm>
            <a:off x="6096001" y="5631420"/>
            <a:ext cx="5480430" cy="646331"/>
          </a:xfrm>
        </p:spPr>
        <p:txBody>
          <a:bodyPr/>
          <a:lstStyle/>
          <a:p>
            <a:r>
              <a:rPr lang="en-US"/>
              <a:t>Source: “</a:t>
            </a:r>
            <a:r>
              <a:rPr lang="en-US">
                <a:hlinkClick r:id="rId2"/>
              </a:rPr>
              <a:t>Diagnostic &amp; Medical Laboratories in th</a:t>
            </a:r>
            <a:r>
              <a:rPr lang="en-US"/>
              <a:t>e US,” IBISWorld, August 2022; Van de </a:t>
            </a:r>
            <a:r>
              <a:rPr lang="en-US" err="1"/>
              <a:t>Wigngaart</a:t>
            </a:r>
            <a:r>
              <a:rPr lang="en-US"/>
              <a:t>, D, et al., “</a:t>
            </a:r>
            <a:r>
              <a:rPr lang="en-US">
                <a:hlinkClick r:id="rId3"/>
              </a:rPr>
              <a:t>A Survey of Doctors Reveals that Few Laboratory Tests are of Primary Importance at the Emergency Department</a:t>
            </a:r>
            <a:r>
              <a:rPr lang="en-US"/>
              <a:t>,” </a:t>
            </a:r>
            <a:r>
              <a:rPr lang="en-US" i="1" err="1"/>
              <a:t>Degruyter</a:t>
            </a:r>
            <a:r>
              <a:rPr lang="en-US" i="1"/>
              <a:t>; “</a:t>
            </a:r>
            <a:r>
              <a:rPr lang="en-US">
                <a:hlinkClick r:id="rId4"/>
              </a:rPr>
              <a:t>Avoid Seller’s Remorse: Why Owning Your Lab Makes Sense</a:t>
            </a:r>
            <a:r>
              <a:rPr lang="en-US"/>
              <a:t>,” Mayo Clinic Laboratories; “</a:t>
            </a:r>
            <a:r>
              <a:rPr lang="en-US">
                <a:hlinkClick r:id="rId5"/>
              </a:rPr>
              <a:t>Transforming the Hospital Laboratory into a Profit Center</a:t>
            </a:r>
            <a:r>
              <a:rPr lang="en-US"/>
              <a:t>,” </a:t>
            </a:r>
            <a:r>
              <a:rPr lang="en-US" err="1"/>
              <a:t>Revcycle</a:t>
            </a:r>
            <a:r>
              <a:rPr lang="en-US"/>
              <a:t> Intelligence, March 2018; “</a:t>
            </a:r>
            <a:r>
              <a:rPr lang="en-US">
                <a:hlinkClick r:id="rId6"/>
              </a:rPr>
              <a:t>Where are Lab Tests Performed</a:t>
            </a:r>
            <a:r>
              <a:rPr lang="en-US"/>
              <a:t>,” Testing.com, November 2021; “</a:t>
            </a:r>
            <a:r>
              <a:rPr lang="en-US">
                <a:hlinkClick r:id="rId7"/>
              </a:rPr>
              <a:t>How Outreach Programs Help Labs Achieve Financial Stability</a:t>
            </a:r>
            <a:r>
              <a:rPr lang="en-US"/>
              <a:t>,” Clinical Lab, March 2019.</a:t>
            </a:r>
          </a:p>
          <a:p>
            <a:endParaRPr lang="en-US"/>
          </a:p>
        </p:txBody>
      </p:sp>
      <p:sp>
        <p:nvSpPr>
          <p:cNvPr id="24" name="TextBox 23">
            <a:extLst>
              <a:ext uri="{FF2B5EF4-FFF2-40B4-BE49-F238E27FC236}">
                <a16:creationId xmlns:a16="http://schemas.microsoft.com/office/drawing/2014/main" id="{A5757EE2-B033-4E70-84FB-615118A82CC9}"/>
              </a:ext>
            </a:extLst>
          </p:cNvPr>
          <p:cNvSpPr txBox="1"/>
          <p:nvPr/>
        </p:nvSpPr>
        <p:spPr bwMode="gray">
          <a:xfrm>
            <a:off x="4443631" y="1676882"/>
            <a:ext cx="329979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23E48"/>
                </a:solidFill>
                <a:latin typeface="Arial" panose="020B0604020202020204"/>
              </a:rPr>
              <a:t>Two components of hospital labs</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3CB991FC-7CFF-4B3B-A051-AB5728584D9F}"/>
              </a:ext>
            </a:extLst>
          </p:cNvPr>
          <p:cNvSpPr/>
          <p:nvPr/>
        </p:nvSpPr>
        <p:spPr bwMode="gray">
          <a:xfrm>
            <a:off x="5055676" y="2214264"/>
            <a:ext cx="2075709" cy="2070265"/>
          </a:xfrm>
          <a:prstGeom prst="ellipse">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30" name="TextBox 29">
            <a:extLst>
              <a:ext uri="{FF2B5EF4-FFF2-40B4-BE49-F238E27FC236}">
                <a16:creationId xmlns:a16="http://schemas.microsoft.com/office/drawing/2014/main" id="{541372F9-7A44-4006-B683-D08DF792ECC6}"/>
              </a:ext>
            </a:extLst>
          </p:cNvPr>
          <p:cNvSpPr txBox="1"/>
          <p:nvPr/>
        </p:nvSpPr>
        <p:spPr bwMode="gray">
          <a:xfrm>
            <a:off x="5491956" y="3820148"/>
            <a:ext cx="1203148" cy="208243"/>
          </a:xfrm>
          <a:prstGeom prst="rect">
            <a:avLst/>
          </a:prstGeom>
          <a:noFill/>
        </p:spPr>
        <p:txBody>
          <a:bodyPr wrap="square" lIns="0" tIns="0" rIns="0" bIns="0" rtlCol="0">
            <a:noAutofit/>
          </a:bodyPr>
          <a:lstStyle/>
          <a:p>
            <a:pPr algn="ctr">
              <a:spcBef>
                <a:spcPts val="500"/>
              </a:spcBef>
            </a:pPr>
            <a:r>
              <a:rPr lang="en-US" sz="1600" b="1"/>
              <a:t>Outreach</a:t>
            </a:r>
            <a:r>
              <a:rPr lang="en-US" sz="900"/>
              <a:t> </a:t>
            </a:r>
          </a:p>
        </p:txBody>
      </p:sp>
      <p:sp>
        <p:nvSpPr>
          <p:cNvPr id="31" name="Oval 30">
            <a:extLst>
              <a:ext uri="{FF2B5EF4-FFF2-40B4-BE49-F238E27FC236}">
                <a16:creationId xmlns:a16="http://schemas.microsoft.com/office/drawing/2014/main" id="{0190A142-AB6D-4062-AD74-AAFE8B14B9BA}"/>
              </a:ext>
            </a:extLst>
          </p:cNvPr>
          <p:cNvSpPr/>
          <p:nvPr/>
        </p:nvSpPr>
        <p:spPr bwMode="gray">
          <a:xfrm>
            <a:off x="5372431" y="2356863"/>
            <a:ext cx="1442198" cy="1395928"/>
          </a:xfrm>
          <a:prstGeom prst="ellipse">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33" name="TextBox 32">
            <a:extLst>
              <a:ext uri="{FF2B5EF4-FFF2-40B4-BE49-F238E27FC236}">
                <a16:creationId xmlns:a16="http://schemas.microsoft.com/office/drawing/2014/main" id="{F3D324F7-AB6A-4FF0-9691-5D4DC7AB90C5}"/>
              </a:ext>
            </a:extLst>
          </p:cNvPr>
          <p:cNvSpPr txBox="1"/>
          <p:nvPr/>
        </p:nvSpPr>
        <p:spPr bwMode="gray">
          <a:xfrm>
            <a:off x="5553574" y="2510003"/>
            <a:ext cx="1079913" cy="386192"/>
          </a:xfrm>
          <a:prstGeom prst="rect">
            <a:avLst/>
          </a:prstGeom>
          <a:noFill/>
        </p:spPr>
        <p:txBody>
          <a:bodyPr wrap="square" lIns="0" tIns="0" rIns="0" bIns="0" rtlCol="0">
            <a:noAutofit/>
          </a:bodyPr>
          <a:lstStyle/>
          <a:p>
            <a:pPr algn="ctr">
              <a:spcBef>
                <a:spcPts val="500"/>
              </a:spcBef>
            </a:pPr>
            <a:r>
              <a:rPr lang="en-US" sz="1600" b="1"/>
              <a:t>Inpatient/</a:t>
            </a:r>
          </a:p>
          <a:p>
            <a:pPr algn="ctr">
              <a:spcBef>
                <a:spcPts val="500"/>
              </a:spcBef>
            </a:pPr>
            <a:r>
              <a:rPr lang="en-US" sz="1600" b="1"/>
              <a:t>Outpatient</a:t>
            </a:r>
          </a:p>
        </p:txBody>
      </p:sp>
      <p:pic>
        <p:nvPicPr>
          <p:cNvPr id="47" name="Picture 46" descr="A screen shot of a computer&#10;&#10;Description automatically generated">
            <a:extLst>
              <a:ext uri="{FF2B5EF4-FFF2-40B4-BE49-F238E27FC236}">
                <a16:creationId xmlns:a16="http://schemas.microsoft.com/office/drawing/2014/main" id="{BA038E30-A419-4FEF-B26C-5DCE18D5C40E}"/>
              </a:ext>
            </a:extLst>
          </p:cNvPr>
          <p:cNvPicPr>
            <a:picLocks noChangeAspect="1"/>
          </p:cNvPicPr>
          <p:nvPr/>
        </p:nvPicPr>
        <p:blipFill>
          <a:blip r:embed="rId8"/>
          <a:stretch>
            <a:fillRect/>
          </a:stretch>
        </p:blipFill>
        <p:spPr>
          <a:xfrm>
            <a:off x="5848408" y="3176478"/>
            <a:ext cx="490245" cy="441220"/>
          </a:xfrm>
          <a:prstGeom prst="rect">
            <a:avLst/>
          </a:prstGeom>
        </p:spPr>
      </p:pic>
      <p:cxnSp>
        <p:nvCxnSpPr>
          <p:cNvPr id="48" name="Straight Connector 47">
            <a:extLst>
              <a:ext uri="{FF2B5EF4-FFF2-40B4-BE49-F238E27FC236}">
                <a16:creationId xmlns:a16="http://schemas.microsoft.com/office/drawing/2014/main" id="{C85AE10C-2747-4B78-B2F6-8AAD8FF160B2}"/>
              </a:ext>
            </a:extLst>
          </p:cNvPr>
          <p:cNvCxnSpPr>
            <a:cxnSpLocks/>
          </p:cNvCxnSpPr>
          <p:nvPr/>
        </p:nvCxnSpPr>
        <p:spPr bwMode="gray">
          <a:xfrm flipH="1">
            <a:off x="4359819" y="3176478"/>
            <a:ext cx="1258406" cy="0"/>
          </a:xfrm>
          <a:prstGeom prst="line">
            <a:avLst/>
          </a:prstGeom>
          <a:solidFill>
            <a:schemeClr val="accent1"/>
          </a:solidFill>
          <a:ln w="9525" cap="flat" cmpd="sng" algn="ctr">
            <a:solidFill>
              <a:schemeClr val="accent3"/>
            </a:solidFill>
            <a:prstDash val="solid"/>
            <a:miter lim="800000"/>
            <a:headEnd type="oval" w="med" len="med"/>
            <a:tailEnd type="none" w="sm" len="sm"/>
          </a:ln>
          <a:effectLst/>
        </p:spPr>
      </p:cxnSp>
      <p:sp>
        <p:nvSpPr>
          <p:cNvPr id="49" name="Right Bracket 48">
            <a:extLst>
              <a:ext uri="{FF2B5EF4-FFF2-40B4-BE49-F238E27FC236}">
                <a16:creationId xmlns:a16="http://schemas.microsoft.com/office/drawing/2014/main" id="{927ACADA-841C-4E82-A81A-AF4E8FB03BD0}"/>
              </a:ext>
            </a:extLst>
          </p:cNvPr>
          <p:cNvSpPr/>
          <p:nvPr/>
        </p:nvSpPr>
        <p:spPr bwMode="gray">
          <a:xfrm>
            <a:off x="4254837" y="2347935"/>
            <a:ext cx="104982" cy="216213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50" name="Text Placeholder 1">
            <a:extLst>
              <a:ext uri="{FF2B5EF4-FFF2-40B4-BE49-F238E27FC236}">
                <a16:creationId xmlns:a16="http://schemas.microsoft.com/office/drawing/2014/main" id="{59968BAF-16B0-4A08-92A2-8244A92B81B6}"/>
              </a:ext>
            </a:extLst>
          </p:cNvPr>
          <p:cNvSpPr txBox="1">
            <a:spLocks/>
          </p:cNvSpPr>
          <p:nvPr/>
        </p:nvSpPr>
        <p:spPr bwMode="gray">
          <a:xfrm>
            <a:off x="645307" y="2374027"/>
            <a:ext cx="3609530" cy="2162130"/>
          </a:xfrm>
          <a:prstGeom prst="rect">
            <a:avLst/>
          </a:prstGeom>
        </p:spPr>
        <p:txBody>
          <a:bodyPr vert="horz" wrap="square" lIns="0" tIns="0" rIns="0" bIns="0" rtlCol="0" anchor="t">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buClr>
                <a:schemeClr val="accent6"/>
              </a:buClr>
              <a:defRPr/>
            </a:pPr>
            <a:r>
              <a:rPr lang="en-US" sz="1450">
                <a:solidFill>
                  <a:srgbClr val="323E48"/>
                </a:solidFill>
                <a:latin typeface="Arial" panose="020B0604020202020204"/>
              </a:rPr>
              <a:t>Most hospitals maintain in-house labs to run inpatient and outpatient lab tests for their own patients</a:t>
            </a:r>
            <a:endParaRPr lang="en-US" sz="1450">
              <a:solidFill>
                <a:srgbClr val="323E48"/>
              </a:solidFill>
              <a:latin typeface="Arial" panose="020B0604020202020204"/>
              <a:cs typeface="Arial"/>
            </a:endParaRPr>
          </a:p>
          <a:p>
            <a:pPr marR="0" lvl="0" algn="l" defTabSz="640080" rtl="0" eaLnBrk="1" fontAlgn="auto" latinLnBrk="0" hangingPunct="1">
              <a:lnSpc>
                <a:spcPct val="100000"/>
              </a:lnSpc>
              <a:spcBef>
                <a:spcPts val="600"/>
              </a:spcBef>
              <a:spcAft>
                <a:spcPts val="0"/>
              </a:spcAft>
              <a:buClr>
                <a:schemeClr val="accent6"/>
              </a:buClr>
              <a:buSzTx/>
              <a:tabLst/>
              <a:defRPr/>
            </a:pPr>
            <a:r>
              <a:rPr lang="en-US" sz="1450">
                <a:solidFill>
                  <a:srgbClr val="323E48"/>
                </a:solidFill>
                <a:latin typeface="Arial" panose="020B0604020202020204"/>
              </a:rPr>
              <a:t>These labs make up ~36% of total US clinical testing volumes</a:t>
            </a:r>
            <a:endParaRPr lang="en-US" sz="1450">
              <a:solidFill>
                <a:srgbClr val="323E48"/>
              </a:solidFill>
              <a:latin typeface="Arial" panose="020B0604020202020204"/>
              <a:cs typeface="Arial"/>
            </a:endParaRPr>
          </a:p>
          <a:p>
            <a:pPr>
              <a:spcBef>
                <a:spcPts val="600"/>
              </a:spcBef>
              <a:buClr>
                <a:schemeClr val="accent6"/>
              </a:buClr>
              <a:defRPr/>
            </a:pPr>
            <a:r>
              <a:rPr lang="en-US" sz="1450">
                <a:solidFill>
                  <a:srgbClr val="323E48"/>
                </a:solidFill>
                <a:latin typeface="Arial" panose="020B0604020202020204"/>
              </a:rPr>
              <a:t>In-house labs often allow rapid turn-around for tests, which can facilitate</a:t>
            </a:r>
            <a:r>
              <a:rPr kumimoji="0" lang="en-US" sz="1450" b="0" i="0" u="none" kern="1200" cap="none" spc="0" normalizeH="0" baseline="0" noProof="0">
                <a:ln>
                  <a:noFill/>
                </a:ln>
                <a:solidFill>
                  <a:srgbClr val="323E48"/>
                </a:solidFill>
                <a:effectLst/>
                <a:uLnTx/>
                <a:uFillTx/>
                <a:latin typeface="Arial" panose="020B0604020202020204"/>
                <a:ea typeface="+mn-ea"/>
                <a:cs typeface="+mn-cs"/>
              </a:rPr>
              <a:t> optimal treatment by</a:t>
            </a:r>
            <a:r>
              <a:rPr kumimoji="0" lang="en-US" sz="1450" b="0" i="0" u="none" strike="noStrike" kern="1200" cap="none" spc="0" normalizeH="0" baseline="0" noProof="0">
                <a:ln>
                  <a:noFill/>
                </a:ln>
                <a:solidFill>
                  <a:srgbClr val="323E48"/>
                </a:solidFill>
                <a:effectLst/>
                <a:uLnTx/>
                <a:uFillTx/>
                <a:latin typeface="Arial" panose="020B0604020202020204"/>
                <a:ea typeface="+mn-ea"/>
                <a:cs typeface="+mn-cs"/>
              </a:rPr>
              <a:t> </a:t>
            </a:r>
            <a:r>
              <a:rPr kumimoji="0" lang="en-US" sz="1450" b="0" i="0" u="none" kern="1200" cap="none" spc="0" normalizeH="0" baseline="0" noProof="0">
                <a:ln>
                  <a:noFill/>
                </a:ln>
                <a:solidFill>
                  <a:srgbClr val="323E48"/>
                </a:solidFill>
                <a:effectLst/>
                <a:uLnTx/>
                <a:uFillTx/>
                <a:latin typeface="Arial" panose="020B0604020202020204"/>
                <a:ea typeface="+mn-ea"/>
                <a:cs typeface="+mn-cs"/>
              </a:rPr>
              <a:t>supporting earlier diagnosis</a:t>
            </a:r>
            <a:endParaRPr lang="en-US" sz="1450" b="0" i="0" u="none" kern="1200" cap="none" spc="0" normalizeH="0" baseline="0" noProof="0">
              <a:ln>
                <a:noFill/>
              </a:ln>
              <a:solidFill>
                <a:srgbClr val="323E48"/>
              </a:solidFill>
              <a:effectLst/>
              <a:uLnTx/>
              <a:uFillTx/>
              <a:latin typeface="Arial" panose="020B0604020202020204"/>
              <a:cs typeface="Arial"/>
            </a:endParaRPr>
          </a:p>
        </p:txBody>
      </p:sp>
      <p:cxnSp>
        <p:nvCxnSpPr>
          <p:cNvPr id="51" name="Straight Connector 50">
            <a:extLst>
              <a:ext uri="{FF2B5EF4-FFF2-40B4-BE49-F238E27FC236}">
                <a16:creationId xmlns:a16="http://schemas.microsoft.com/office/drawing/2014/main" id="{EA1A39BE-C08E-41BD-A711-111169AD9072}"/>
              </a:ext>
            </a:extLst>
          </p:cNvPr>
          <p:cNvCxnSpPr>
            <a:cxnSpLocks/>
          </p:cNvCxnSpPr>
          <p:nvPr/>
        </p:nvCxnSpPr>
        <p:spPr bwMode="gray">
          <a:xfrm>
            <a:off x="6096000" y="4113495"/>
            <a:ext cx="1647429" cy="0"/>
          </a:xfrm>
          <a:prstGeom prst="line">
            <a:avLst/>
          </a:prstGeom>
          <a:solidFill>
            <a:schemeClr val="accent1"/>
          </a:solidFill>
          <a:ln w="9525" cap="flat" cmpd="sng" algn="ctr">
            <a:solidFill>
              <a:schemeClr val="accent3"/>
            </a:solidFill>
            <a:prstDash val="solid"/>
            <a:miter lim="800000"/>
            <a:headEnd type="oval" w="med" len="med"/>
            <a:tailEnd type="none" w="sm" len="sm"/>
          </a:ln>
          <a:effectLst/>
        </p:spPr>
      </p:cxnSp>
      <p:sp>
        <p:nvSpPr>
          <p:cNvPr id="52" name="Right Bracket 51">
            <a:extLst>
              <a:ext uri="{FF2B5EF4-FFF2-40B4-BE49-F238E27FC236}">
                <a16:creationId xmlns:a16="http://schemas.microsoft.com/office/drawing/2014/main" id="{424554D3-AB67-4CD8-9714-55689E47AAE9}"/>
              </a:ext>
            </a:extLst>
          </p:cNvPr>
          <p:cNvSpPr/>
          <p:nvPr/>
        </p:nvSpPr>
        <p:spPr bwMode="gray">
          <a:xfrm flipH="1">
            <a:off x="7781520" y="2375044"/>
            <a:ext cx="109728" cy="320040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53" name="Text Placeholder 1">
            <a:extLst>
              <a:ext uri="{FF2B5EF4-FFF2-40B4-BE49-F238E27FC236}">
                <a16:creationId xmlns:a16="http://schemas.microsoft.com/office/drawing/2014/main" id="{47D76D13-AECC-49C4-825F-0D6317DA2B3B}"/>
              </a:ext>
            </a:extLst>
          </p:cNvPr>
          <p:cNvSpPr txBox="1">
            <a:spLocks/>
          </p:cNvSpPr>
          <p:nvPr/>
        </p:nvSpPr>
        <p:spPr bwMode="gray">
          <a:xfrm>
            <a:off x="8023763" y="2377866"/>
            <a:ext cx="3667494" cy="320857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R="0" lvl="0" algn="l" defTabSz="640080" rtl="0" eaLnBrk="1" fontAlgn="auto" latinLnBrk="0" hangingPunct="1">
              <a:lnSpc>
                <a:spcPct val="100000"/>
              </a:lnSpc>
              <a:spcBef>
                <a:spcPts val="600"/>
              </a:spcBef>
              <a:spcAft>
                <a:spcPts val="0"/>
              </a:spcAft>
              <a:buClr>
                <a:schemeClr val="accent6"/>
              </a:buClr>
              <a:buSzTx/>
              <a:tabLst/>
              <a:defRPr/>
            </a:pPr>
            <a:r>
              <a:rPr lang="en-US" sz="1450">
                <a:solidFill>
                  <a:srgbClr val="323E48"/>
                </a:solidFill>
                <a:latin typeface="Arial" panose="020B0604020202020204"/>
              </a:rPr>
              <a:t>Many hospitals also have outreach lab businesses, where the hospital sells lab services to other providers in their area, such as independent physician practices, and unaffiliated patients in the community</a:t>
            </a:r>
          </a:p>
          <a:p>
            <a:pPr marR="0" lvl="0" algn="l" defTabSz="640080" rtl="0" eaLnBrk="1" fontAlgn="auto" latinLnBrk="0" hangingPunct="1">
              <a:lnSpc>
                <a:spcPct val="100000"/>
              </a:lnSpc>
              <a:spcBef>
                <a:spcPts val="600"/>
              </a:spcBef>
              <a:spcAft>
                <a:spcPts val="0"/>
              </a:spcAft>
              <a:buClr>
                <a:schemeClr val="accent6"/>
              </a:buClr>
              <a:buSzTx/>
              <a:tabLst/>
              <a:defRPr/>
            </a:pPr>
            <a:r>
              <a:rPr lang="en-US" sz="1450">
                <a:solidFill>
                  <a:srgbClr val="323E48"/>
                </a:solidFill>
                <a:latin typeface="Arial" panose="020B0604020202020204"/>
              </a:rPr>
              <a:t>These labs make up ~23% of total US clinical testing volumes</a:t>
            </a:r>
          </a:p>
          <a:p>
            <a:pPr marR="0" lvl="0" algn="l" defTabSz="640080" rtl="0" eaLnBrk="1" fontAlgn="auto" latinLnBrk="0" hangingPunct="1">
              <a:lnSpc>
                <a:spcPct val="100000"/>
              </a:lnSpc>
              <a:spcBef>
                <a:spcPts val="600"/>
              </a:spcBef>
              <a:spcAft>
                <a:spcPts val="0"/>
              </a:spcAft>
              <a:buClr>
                <a:schemeClr val="accent6"/>
              </a:buClr>
              <a:buSzTx/>
              <a:tabLst/>
              <a:defRPr/>
            </a:pPr>
            <a:r>
              <a:rPr lang="en-US" sz="1450">
                <a:solidFill>
                  <a:srgbClr val="323E48"/>
                </a:solidFill>
                <a:latin typeface="Arial" panose="020B0604020202020204"/>
              </a:rPr>
              <a:t>Outreach labs can provide financial benefits to the health system including: </a:t>
            </a:r>
          </a:p>
          <a:p>
            <a:pPr lvl="1">
              <a:spcBef>
                <a:spcPts val="600"/>
              </a:spcBef>
              <a:buClr>
                <a:schemeClr val="accent6"/>
              </a:buClr>
              <a:defRPr/>
            </a:pPr>
            <a:r>
              <a:rPr lang="en-US" sz="1450">
                <a:solidFill>
                  <a:srgbClr val="323E48"/>
                </a:solidFill>
              </a:rPr>
              <a:t>Lower per-test costs by increasing scale</a:t>
            </a:r>
          </a:p>
          <a:p>
            <a:pPr lvl="1">
              <a:spcBef>
                <a:spcPts val="600"/>
              </a:spcBef>
              <a:buClr>
                <a:schemeClr val="accent6"/>
              </a:buClr>
              <a:defRPr/>
            </a:pPr>
            <a:r>
              <a:rPr lang="en-US" sz="1450">
                <a:solidFill>
                  <a:srgbClr val="323E48"/>
                </a:solidFill>
                <a:latin typeface="Arial" panose="020B0604020202020204"/>
              </a:rPr>
              <a:t>Generate revenue from unused lab capacity, potentially at high contribution margins</a:t>
            </a:r>
          </a:p>
        </p:txBody>
      </p:sp>
    </p:spTree>
    <p:extLst>
      <p:ext uri="{BB962C8B-B14F-4D97-AF65-F5344CB8AC3E}">
        <p14:creationId xmlns:p14="http://schemas.microsoft.com/office/powerpoint/2010/main" val="20028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B3B0B-F58B-401F-9606-5CFCC763DD01}"/>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2EA7F0E1-AF19-4BC0-9169-59380BC58712}"/>
              </a:ext>
            </a:extLst>
          </p:cNvPr>
          <p:cNvSpPr>
            <a:spLocks noGrp="1"/>
          </p:cNvSpPr>
          <p:nvPr>
            <p:ph type="body" sz="quarter" idx="27"/>
          </p:nvPr>
        </p:nvSpPr>
        <p:spPr>
          <a:xfrm>
            <a:off x="6096000" y="6132630"/>
            <a:ext cx="5480429" cy="45719"/>
          </a:xfrm>
        </p:spPr>
        <p:txBody>
          <a:bodyPr/>
          <a:lstStyle/>
          <a:p>
            <a:r>
              <a:rPr lang="en-US"/>
              <a:t>Source: Michel, R, “News and Insights from AACC Meeting in Chicago,” </a:t>
            </a:r>
            <a:r>
              <a:rPr lang="en-US" i="1"/>
              <a:t>The Dark Report, 29, 11 (2022): 3-4.</a:t>
            </a:r>
            <a:endParaRPr lang="en-US"/>
          </a:p>
        </p:txBody>
      </p:sp>
      <p:sp>
        <p:nvSpPr>
          <p:cNvPr id="4" name="Title 3">
            <a:extLst>
              <a:ext uri="{FF2B5EF4-FFF2-40B4-BE49-F238E27FC236}">
                <a16:creationId xmlns:a16="http://schemas.microsoft.com/office/drawing/2014/main" id="{1CD65B54-ED81-4FED-A6A6-CDF3B15A0DF7}"/>
              </a:ext>
            </a:extLst>
          </p:cNvPr>
          <p:cNvSpPr>
            <a:spLocks noGrp="1"/>
          </p:cNvSpPr>
          <p:nvPr>
            <p:ph type="title"/>
          </p:nvPr>
        </p:nvSpPr>
        <p:spPr>
          <a:xfrm>
            <a:off x="612774" y="588771"/>
            <a:ext cx="10972801" cy="1067215"/>
          </a:xfrm>
        </p:spPr>
        <p:txBody>
          <a:bodyPr/>
          <a:lstStyle/>
          <a:p>
            <a:pPr lvl="0"/>
            <a:r>
              <a:rPr lang="en-US"/>
              <a:t>Industry-wide cost pressures also threaten hospital lab sustainability</a:t>
            </a:r>
          </a:p>
        </p:txBody>
      </p:sp>
      <p:grpSp>
        <p:nvGrpSpPr>
          <p:cNvPr id="5" name="Group 4">
            <a:extLst>
              <a:ext uri="{FF2B5EF4-FFF2-40B4-BE49-F238E27FC236}">
                <a16:creationId xmlns:a16="http://schemas.microsoft.com/office/drawing/2014/main" id="{0B52A34A-F3AA-4C50-8C8C-1550AF33A865}"/>
              </a:ext>
            </a:extLst>
          </p:cNvPr>
          <p:cNvGrpSpPr/>
          <p:nvPr/>
        </p:nvGrpSpPr>
        <p:grpSpPr>
          <a:xfrm>
            <a:off x="612774" y="1729915"/>
            <a:ext cx="10557599" cy="3955275"/>
            <a:chOff x="5794" y="1189531"/>
            <a:chExt cx="10557599" cy="3955275"/>
          </a:xfrm>
        </p:grpSpPr>
        <p:cxnSp>
          <p:nvCxnSpPr>
            <p:cNvPr id="12" name="Straight Connector 11">
              <a:extLst>
                <a:ext uri="{FF2B5EF4-FFF2-40B4-BE49-F238E27FC236}">
                  <a16:creationId xmlns:a16="http://schemas.microsoft.com/office/drawing/2014/main" id="{082F5E04-9128-465A-9159-790110BDBFFB}"/>
                </a:ext>
              </a:extLst>
            </p:cNvPr>
            <p:cNvCxnSpPr/>
            <p:nvPr/>
          </p:nvCxnSpPr>
          <p:spPr bwMode="gray">
            <a:xfrm flipH="1">
              <a:off x="5843156" y="2335935"/>
              <a:ext cx="457200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1C8467-5B33-44EA-9A7E-5A424F505FFA}"/>
                </a:ext>
              </a:extLst>
            </p:cNvPr>
            <p:cNvCxnSpPr/>
            <p:nvPr/>
          </p:nvCxnSpPr>
          <p:spPr bwMode="gray">
            <a:xfrm flipH="1">
              <a:off x="5794" y="2335935"/>
              <a:ext cx="4572000" cy="0"/>
            </a:xfrm>
            <a:prstGeom prst="line">
              <a:avLst/>
            </a:prstGeom>
            <a:ln w="28575">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50C727-8D31-4530-A4D9-370EC245FAA2}"/>
                </a:ext>
              </a:extLst>
            </p:cNvPr>
            <p:cNvGrpSpPr/>
            <p:nvPr/>
          </p:nvGrpSpPr>
          <p:grpSpPr bwMode="gray">
            <a:xfrm>
              <a:off x="4023128" y="1189531"/>
              <a:ext cx="2326274" cy="2014682"/>
              <a:chOff x="3003550" y="1223963"/>
              <a:chExt cx="2773363" cy="2401888"/>
            </a:xfrm>
          </p:grpSpPr>
          <p:sp>
            <p:nvSpPr>
              <p:cNvPr id="15" name="Freeform 5">
                <a:extLst>
                  <a:ext uri="{FF2B5EF4-FFF2-40B4-BE49-F238E27FC236}">
                    <a16:creationId xmlns:a16="http://schemas.microsoft.com/office/drawing/2014/main" id="{237F96E2-724B-4197-BDC5-51768A5206EB}"/>
                  </a:ext>
                </a:extLst>
              </p:cNvPr>
              <p:cNvSpPr>
                <a:spLocks/>
              </p:cNvSpPr>
              <p:nvPr/>
            </p:nvSpPr>
            <p:spPr bwMode="gray">
              <a:xfrm>
                <a:off x="3003550" y="3525838"/>
                <a:ext cx="2773363" cy="100013"/>
              </a:xfrm>
              <a:custGeom>
                <a:avLst/>
                <a:gdLst>
                  <a:gd name="T0" fmla="*/ 2721 w 2903"/>
                  <a:gd name="T1" fmla="*/ 0 h 104"/>
                  <a:gd name="T2" fmla="*/ 2721 w 2903"/>
                  <a:gd name="T3" fmla="*/ 0 h 104"/>
                  <a:gd name="T4" fmla="*/ 181 w 2903"/>
                  <a:gd name="T5" fmla="*/ 0 h 104"/>
                  <a:gd name="T6" fmla="*/ 0 w 2903"/>
                  <a:gd name="T7" fmla="*/ 104 h 104"/>
                  <a:gd name="T8" fmla="*/ 2903 w 2903"/>
                  <a:gd name="T9" fmla="*/ 104 h 104"/>
                  <a:gd name="T10" fmla="*/ 2721 w 2903"/>
                  <a:gd name="T11" fmla="*/ 0 h 104"/>
                </a:gdLst>
                <a:ahLst/>
                <a:cxnLst>
                  <a:cxn ang="0">
                    <a:pos x="T0" y="T1"/>
                  </a:cxn>
                  <a:cxn ang="0">
                    <a:pos x="T2" y="T3"/>
                  </a:cxn>
                  <a:cxn ang="0">
                    <a:pos x="T4" y="T5"/>
                  </a:cxn>
                  <a:cxn ang="0">
                    <a:pos x="T6" y="T7"/>
                  </a:cxn>
                  <a:cxn ang="0">
                    <a:pos x="T8" y="T9"/>
                  </a:cxn>
                  <a:cxn ang="0">
                    <a:pos x="T10" y="T11"/>
                  </a:cxn>
                </a:cxnLst>
                <a:rect l="0" t="0" r="r" b="b"/>
                <a:pathLst>
                  <a:path w="2903" h="104">
                    <a:moveTo>
                      <a:pt x="2721" y="0"/>
                    </a:moveTo>
                    <a:lnTo>
                      <a:pt x="2721" y="0"/>
                    </a:lnTo>
                    <a:lnTo>
                      <a:pt x="181" y="0"/>
                    </a:lnTo>
                    <a:lnTo>
                      <a:pt x="0" y="104"/>
                    </a:lnTo>
                    <a:lnTo>
                      <a:pt x="2903" y="104"/>
                    </a:lnTo>
                    <a:lnTo>
                      <a:pt x="2721" y="0"/>
                    </a:lnTo>
                    <a:close/>
                  </a:path>
                </a:pathLst>
              </a:custGeom>
              <a:solidFill>
                <a:schemeClr val="accent5"/>
              </a:solid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sp>
            <p:nvSpPr>
              <p:cNvPr id="16" name="Freeform 6">
                <a:extLst>
                  <a:ext uri="{FF2B5EF4-FFF2-40B4-BE49-F238E27FC236}">
                    <a16:creationId xmlns:a16="http://schemas.microsoft.com/office/drawing/2014/main" id="{80D4521C-CE41-4BEB-A689-4BB3C469239F}"/>
                  </a:ext>
                </a:extLst>
              </p:cNvPr>
              <p:cNvSpPr>
                <a:spLocks/>
              </p:cNvSpPr>
              <p:nvPr/>
            </p:nvSpPr>
            <p:spPr bwMode="gray">
              <a:xfrm>
                <a:off x="3003550" y="1223963"/>
                <a:ext cx="1385888" cy="2401888"/>
              </a:xfrm>
              <a:custGeom>
                <a:avLst/>
                <a:gdLst>
                  <a:gd name="T0" fmla="*/ 181 w 1451"/>
                  <a:gd name="T1" fmla="*/ 2410 h 2514"/>
                  <a:gd name="T2" fmla="*/ 181 w 1451"/>
                  <a:gd name="T3" fmla="*/ 2410 h 2514"/>
                  <a:gd name="T4" fmla="*/ 1451 w 1451"/>
                  <a:gd name="T5" fmla="*/ 211 h 2514"/>
                  <a:gd name="T6" fmla="*/ 1451 w 1451"/>
                  <a:gd name="T7" fmla="*/ 0 h 2514"/>
                  <a:gd name="T8" fmla="*/ 0 w 1451"/>
                  <a:gd name="T9" fmla="*/ 2514 h 2514"/>
                  <a:gd name="T10" fmla="*/ 181 w 1451"/>
                  <a:gd name="T11" fmla="*/ 2410 h 2514"/>
                </a:gdLst>
                <a:ahLst/>
                <a:cxnLst>
                  <a:cxn ang="0">
                    <a:pos x="T0" y="T1"/>
                  </a:cxn>
                  <a:cxn ang="0">
                    <a:pos x="T2" y="T3"/>
                  </a:cxn>
                  <a:cxn ang="0">
                    <a:pos x="T4" y="T5"/>
                  </a:cxn>
                  <a:cxn ang="0">
                    <a:pos x="T6" y="T7"/>
                  </a:cxn>
                  <a:cxn ang="0">
                    <a:pos x="T8" y="T9"/>
                  </a:cxn>
                  <a:cxn ang="0">
                    <a:pos x="T10" y="T11"/>
                  </a:cxn>
                </a:cxnLst>
                <a:rect l="0" t="0" r="r" b="b"/>
                <a:pathLst>
                  <a:path w="1451" h="2514">
                    <a:moveTo>
                      <a:pt x="181" y="2410"/>
                    </a:moveTo>
                    <a:lnTo>
                      <a:pt x="181" y="2410"/>
                    </a:lnTo>
                    <a:lnTo>
                      <a:pt x="1451" y="211"/>
                    </a:lnTo>
                    <a:lnTo>
                      <a:pt x="1451" y="0"/>
                    </a:lnTo>
                    <a:lnTo>
                      <a:pt x="0" y="2514"/>
                    </a:lnTo>
                    <a:lnTo>
                      <a:pt x="181" y="2410"/>
                    </a:lnTo>
                    <a:close/>
                  </a:path>
                </a:pathLst>
              </a:custGeom>
              <a:solidFill>
                <a:schemeClr val="accent1"/>
              </a:solid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sp>
            <p:nvSpPr>
              <p:cNvPr id="17" name="Freeform 7">
                <a:extLst>
                  <a:ext uri="{FF2B5EF4-FFF2-40B4-BE49-F238E27FC236}">
                    <a16:creationId xmlns:a16="http://schemas.microsoft.com/office/drawing/2014/main" id="{E0715045-CFD6-4F47-82E1-17844FF178CA}"/>
                  </a:ext>
                </a:extLst>
              </p:cNvPr>
              <p:cNvSpPr>
                <a:spLocks/>
              </p:cNvSpPr>
              <p:nvPr/>
            </p:nvSpPr>
            <p:spPr bwMode="gray">
              <a:xfrm>
                <a:off x="4389438" y="1223963"/>
                <a:ext cx="1387475" cy="2401888"/>
              </a:xfrm>
              <a:custGeom>
                <a:avLst/>
                <a:gdLst>
                  <a:gd name="T0" fmla="*/ 0 w 1452"/>
                  <a:gd name="T1" fmla="*/ 0 h 2514"/>
                  <a:gd name="T2" fmla="*/ 0 w 1452"/>
                  <a:gd name="T3" fmla="*/ 0 h 2514"/>
                  <a:gd name="T4" fmla="*/ 0 w 1452"/>
                  <a:gd name="T5" fmla="*/ 211 h 2514"/>
                  <a:gd name="T6" fmla="*/ 1270 w 1452"/>
                  <a:gd name="T7" fmla="*/ 2410 h 2514"/>
                  <a:gd name="T8" fmla="*/ 1452 w 1452"/>
                  <a:gd name="T9" fmla="*/ 2514 h 2514"/>
                  <a:gd name="T10" fmla="*/ 0 w 1452"/>
                  <a:gd name="T11" fmla="*/ 0 h 2514"/>
                </a:gdLst>
                <a:ahLst/>
                <a:cxnLst>
                  <a:cxn ang="0">
                    <a:pos x="T0" y="T1"/>
                  </a:cxn>
                  <a:cxn ang="0">
                    <a:pos x="T2" y="T3"/>
                  </a:cxn>
                  <a:cxn ang="0">
                    <a:pos x="T4" y="T5"/>
                  </a:cxn>
                  <a:cxn ang="0">
                    <a:pos x="T6" y="T7"/>
                  </a:cxn>
                  <a:cxn ang="0">
                    <a:pos x="T8" y="T9"/>
                  </a:cxn>
                  <a:cxn ang="0">
                    <a:pos x="T10" y="T11"/>
                  </a:cxn>
                </a:cxnLst>
                <a:rect l="0" t="0" r="r" b="b"/>
                <a:pathLst>
                  <a:path w="1452" h="2514">
                    <a:moveTo>
                      <a:pt x="0" y="0"/>
                    </a:moveTo>
                    <a:lnTo>
                      <a:pt x="0" y="0"/>
                    </a:lnTo>
                    <a:lnTo>
                      <a:pt x="0" y="211"/>
                    </a:lnTo>
                    <a:lnTo>
                      <a:pt x="1270" y="2410"/>
                    </a:lnTo>
                    <a:lnTo>
                      <a:pt x="1452" y="2514"/>
                    </a:lnTo>
                    <a:lnTo>
                      <a:pt x="0"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grpSp>
        <p:grpSp>
          <p:nvGrpSpPr>
            <p:cNvPr id="18" name="Group 17">
              <a:extLst>
                <a:ext uri="{FF2B5EF4-FFF2-40B4-BE49-F238E27FC236}">
                  <a16:creationId xmlns:a16="http://schemas.microsoft.com/office/drawing/2014/main" id="{4A8AB91E-7C63-4425-9A62-FEDFBBEDB44C}"/>
                </a:ext>
              </a:extLst>
            </p:cNvPr>
            <p:cNvGrpSpPr/>
            <p:nvPr/>
          </p:nvGrpSpPr>
          <p:grpSpPr>
            <a:xfrm>
              <a:off x="962857" y="1950651"/>
              <a:ext cx="2810411" cy="1276941"/>
              <a:chOff x="1972686" y="2928393"/>
              <a:chExt cx="2810411" cy="1276941"/>
            </a:xfrm>
          </p:grpSpPr>
          <p:sp>
            <p:nvSpPr>
              <p:cNvPr id="19" name="Text Placeholder 3">
                <a:extLst>
                  <a:ext uri="{FF2B5EF4-FFF2-40B4-BE49-F238E27FC236}">
                    <a16:creationId xmlns:a16="http://schemas.microsoft.com/office/drawing/2014/main" id="{F5313CE2-DD97-4D6B-9685-0023DC67EE91}"/>
                  </a:ext>
                </a:extLst>
              </p:cNvPr>
              <p:cNvSpPr txBox="1">
                <a:spLocks/>
              </p:cNvSpPr>
              <p:nvPr/>
            </p:nvSpPr>
            <p:spPr bwMode="gray">
              <a:xfrm>
                <a:off x="1972686" y="2928393"/>
                <a:ext cx="2515246"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714"/>
                  </a:spcBef>
                  <a:buNone/>
                </a:pPr>
                <a:r>
                  <a:rPr lang="en-US" sz="1600" b="1">
                    <a:solidFill>
                      <a:schemeClr val="tx1"/>
                    </a:solidFill>
                  </a:rPr>
                  <a:t>Rising supply costs</a:t>
                </a:r>
              </a:p>
            </p:txBody>
          </p:sp>
          <p:sp>
            <p:nvSpPr>
              <p:cNvPr id="20" name="Text Placeholder">
                <a:extLst>
                  <a:ext uri="{FF2B5EF4-FFF2-40B4-BE49-F238E27FC236}">
                    <a16:creationId xmlns:a16="http://schemas.microsoft.com/office/drawing/2014/main" id="{5EE20634-1BDB-4B96-BD2B-C2E3BF7D0F5A}"/>
                  </a:ext>
                </a:extLst>
              </p:cNvPr>
              <p:cNvSpPr txBox="1">
                <a:spLocks/>
              </p:cNvSpPr>
              <p:nvPr/>
            </p:nvSpPr>
            <p:spPr bwMode="gray">
              <a:xfrm>
                <a:off x="1972686" y="3512837"/>
                <a:ext cx="2810411" cy="69249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73736" lvl="3" indent="-173736">
                  <a:buFont typeface="Arial" panose="020B0604020202020204" pitchFamily="34" charset="0"/>
                  <a:buChar char="•"/>
                </a:pPr>
                <a:r>
                  <a:rPr lang="en-US"/>
                  <a:t>Razor thin inpatient margins exacerbated by inflation of lab supply costs</a:t>
                </a:r>
              </a:p>
            </p:txBody>
          </p:sp>
        </p:grpSp>
        <p:grpSp>
          <p:nvGrpSpPr>
            <p:cNvPr id="21" name="Group 20">
              <a:extLst>
                <a:ext uri="{FF2B5EF4-FFF2-40B4-BE49-F238E27FC236}">
                  <a16:creationId xmlns:a16="http://schemas.microsoft.com/office/drawing/2014/main" id="{22A903ED-7D41-4D45-8D12-E23044EA5CF8}"/>
                </a:ext>
              </a:extLst>
            </p:cNvPr>
            <p:cNvGrpSpPr/>
            <p:nvPr/>
          </p:nvGrpSpPr>
          <p:grpSpPr>
            <a:xfrm>
              <a:off x="7025010" y="1950651"/>
              <a:ext cx="3538383" cy="1276941"/>
              <a:chOff x="7856194" y="2928393"/>
              <a:chExt cx="3538383" cy="1276941"/>
            </a:xfrm>
          </p:grpSpPr>
          <p:sp>
            <p:nvSpPr>
              <p:cNvPr id="22" name="Text Placeholder 4">
                <a:extLst>
                  <a:ext uri="{FF2B5EF4-FFF2-40B4-BE49-F238E27FC236}">
                    <a16:creationId xmlns:a16="http://schemas.microsoft.com/office/drawing/2014/main" id="{980162A9-C537-4833-B007-4D6590601988}"/>
                  </a:ext>
                </a:extLst>
              </p:cNvPr>
              <p:cNvSpPr txBox="1">
                <a:spLocks/>
              </p:cNvSpPr>
              <p:nvPr/>
            </p:nvSpPr>
            <p:spPr bwMode="gray">
              <a:xfrm>
                <a:off x="7856195" y="2928393"/>
                <a:ext cx="2065707"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714"/>
                  </a:spcBef>
                  <a:buNone/>
                </a:pPr>
                <a:r>
                  <a:rPr lang="en-US" sz="1600" b="1">
                    <a:solidFill>
                      <a:schemeClr val="tx1"/>
                    </a:solidFill>
                  </a:rPr>
                  <a:t>Staffing shortages</a:t>
                </a:r>
              </a:p>
            </p:txBody>
          </p:sp>
          <p:sp>
            <p:nvSpPr>
              <p:cNvPr id="23" name="Text Placeholder">
                <a:extLst>
                  <a:ext uri="{FF2B5EF4-FFF2-40B4-BE49-F238E27FC236}">
                    <a16:creationId xmlns:a16="http://schemas.microsoft.com/office/drawing/2014/main" id="{3E7707BB-4128-4729-A2C4-498467FD4F6B}"/>
                  </a:ext>
                </a:extLst>
              </p:cNvPr>
              <p:cNvSpPr txBox="1">
                <a:spLocks/>
              </p:cNvSpPr>
              <p:nvPr/>
            </p:nvSpPr>
            <p:spPr bwMode="gray">
              <a:xfrm>
                <a:off x="7856194" y="3512837"/>
                <a:ext cx="3538383" cy="69249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73736" lvl="3" indent="-173736">
                  <a:buFont typeface="Arial" panose="020B0604020202020204" pitchFamily="34" charset="0"/>
                  <a:buChar char="•"/>
                </a:pPr>
                <a:r>
                  <a:rPr lang="en-US"/>
                  <a:t>Financial losses for labs unable to operate at full capacity and achieve scaled operations</a:t>
                </a:r>
              </a:p>
            </p:txBody>
          </p:sp>
        </p:grpSp>
        <p:cxnSp>
          <p:nvCxnSpPr>
            <p:cNvPr id="25" name="Straight Connector 24">
              <a:extLst>
                <a:ext uri="{FF2B5EF4-FFF2-40B4-BE49-F238E27FC236}">
                  <a16:creationId xmlns:a16="http://schemas.microsoft.com/office/drawing/2014/main" id="{10473232-DAF0-4767-AB36-35B1830E610F}"/>
                </a:ext>
              </a:extLst>
            </p:cNvPr>
            <p:cNvCxnSpPr>
              <a:cxnSpLocks/>
            </p:cNvCxnSpPr>
            <p:nvPr/>
          </p:nvCxnSpPr>
          <p:spPr bwMode="gray">
            <a:xfrm rot="5400000" flipH="1">
              <a:off x="4683345" y="3688279"/>
              <a:ext cx="1005840" cy="0"/>
            </a:xfrm>
            <a:prstGeom prst="line">
              <a:avLst/>
            </a:prstGeom>
            <a:ln w="2857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337B377-3BD2-48D9-9CD5-2BA8A6A32CF3}"/>
                </a:ext>
              </a:extLst>
            </p:cNvPr>
            <p:cNvGrpSpPr/>
            <p:nvPr/>
          </p:nvGrpSpPr>
          <p:grpSpPr>
            <a:xfrm>
              <a:off x="2013348" y="4210627"/>
              <a:ext cx="6951344" cy="934179"/>
              <a:chOff x="6322568" y="2950817"/>
              <a:chExt cx="6951344" cy="934179"/>
            </a:xfrm>
          </p:grpSpPr>
          <p:sp>
            <p:nvSpPr>
              <p:cNvPr id="27" name="Text Placeholder 4">
                <a:extLst>
                  <a:ext uri="{FF2B5EF4-FFF2-40B4-BE49-F238E27FC236}">
                    <a16:creationId xmlns:a16="http://schemas.microsoft.com/office/drawing/2014/main" id="{8D9FF220-8504-4E6B-9589-AD5A615D4DB7}"/>
                  </a:ext>
                </a:extLst>
              </p:cNvPr>
              <p:cNvSpPr txBox="1">
                <a:spLocks/>
              </p:cNvSpPr>
              <p:nvPr/>
            </p:nvSpPr>
            <p:spPr bwMode="gray">
              <a:xfrm>
                <a:off x="8262251" y="2950817"/>
                <a:ext cx="2923742"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714"/>
                  </a:spcBef>
                  <a:buNone/>
                </a:pPr>
                <a:r>
                  <a:rPr lang="en-US" sz="1600" b="1">
                    <a:solidFill>
                      <a:schemeClr val="tx1"/>
                    </a:solidFill>
                  </a:rPr>
                  <a:t>Rising compensation rates</a:t>
                </a:r>
              </a:p>
            </p:txBody>
          </p:sp>
          <p:sp>
            <p:nvSpPr>
              <p:cNvPr id="28" name="Text Placeholder">
                <a:extLst>
                  <a:ext uri="{FF2B5EF4-FFF2-40B4-BE49-F238E27FC236}">
                    <a16:creationId xmlns:a16="http://schemas.microsoft.com/office/drawing/2014/main" id="{CE448737-C7E3-4952-929F-A3AB73CE2036}"/>
                  </a:ext>
                </a:extLst>
              </p:cNvPr>
              <p:cNvSpPr txBox="1">
                <a:spLocks/>
              </p:cNvSpPr>
              <p:nvPr/>
            </p:nvSpPr>
            <p:spPr bwMode="gray">
              <a:xfrm>
                <a:off x="6322568" y="3346387"/>
                <a:ext cx="6951344" cy="538609"/>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73736" lvl="3" indent="-173736">
                  <a:buFont typeface="Arial" panose="020B0604020202020204" pitchFamily="34" charset="0"/>
                  <a:buChar char="•"/>
                </a:pPr>
                <a:r>
                  <a:rPr lang="en-US"/>
                  <a:t>Necessity of increasing compensation to attract lab staff </a:t>
                </a:r>
              </a:p>
              <a:p>
                <a:pPr marL="173736" lvl="3" indent="-173736">
                  <a:buFont typeface="Arial" panose="020B0604020202020204" pitchFamily="34" charset="0"/>
                  <a:buChar char="•"/>
                </a:pPr>
                <a:r>
                  <a:rPr lang="en-US"/>
                  <a:t>Friction from compensation disparities between new and existing staff</a:t>
                </a:r>
              </a:p>
            </p:txBody>
          </p:sp>
        </p:grpSp>
      </p:grpSp>
      <p:pic>
        <p:nvPicPr>
          <p:cNvPr id="24" name="Picture 23" descr="Icon&#10;&#10;Description automatically generated">
            <a:extLst>
              <a:ext uri="{FF2B5EF4-FFF2-40B4-BE49-F238E27FC236}">
                <a16:creationId xmlns:a16="http://schemas.microsoft.com/office/drawing/2014/main" id="{BB3E53CD-B376-44B8-AF85-C28F13854461}"/>
              </a:ext>
            </a:extLst>
          </p:cNvPr>
          <p:cNvPicPr>
            <a:picLocks noChangeAspect="1"/>
          </p:cNvPicPr>
          <p:nvPr/>
        </p:nvPicPr>
        <p:blipFill>
          <a:blip r:embed="rId2"/>
          <a:stretch>
            <a:fillRect/>
          </a:stretch>
        </p:blipFill>
        <p:spPr>
          <a:xfrm>
            <a:off x="5397483" y="2615023"/>
            <a:ext cx="802459" cy="802459"/>
          </a:xfrm>
          <a:prstGeom prst="rect">
            <a:avLst/>
          </a:prstGeom>
        </p:spPr>
      </p:pic>
      <p:sp>
        <p:nvSpPr>
          <p:cNvPr id="29" name="TextBox 28">
            <a:extLst>
              <a:ext uri="{FF2B5EF4-FFF2-40B4-BE49-F238E27FC236}">
                <a16:creationId xmlns:a16="http://schemas.microsoft.com/office/drawing/2014/main" id="{411FBB92-5B7A-4388-8F5F-E62C66EBFC11}"/>
              </a:ext>
            </a:extLst>
          </p:cNvPr>
          <p:cNvSpPr txBox="1"/>
          <p:nvPr/>
        </p:nvSpPr>
        <p:spPr bwMode="gray">
          <a:xfrm>
            <a:off x="609600" y="1749302"/>
            <a:ext cx="559034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23E48"/>
                </a:solidFill>
                <a:latin typeface="Arial" panose="020B0604020202020204"/>
              </a:rPr>
              <a:t>Key components straining hospital lab finances</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44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3" y="601436"/>
            <a:ext cx="10966451" cy="540917"/>
          </a:xfrm>
        </p:spPr>
        <p:txBody>
          <a:bodyPr/>
          <a:lstStyle/>
          <a:p>
            <a:r>
              <a:rPr lang="en-US" sz="3800"/>
              <a:t>Hospital leaders face tough decisions about lab’s future</a:t>
            </a:r>
            <a:endParaRPr lang="en-US" sz="3800" strike="sngStrike"/>
          </a:p>
        </p:txBody>
      </p:sp>
      <p:sp>
        <p:nvSpPr>
          <p:cNvPr id="7" name="TextBox 6"/>
          <p:cNvSpPr txBox="1"/>
          <p:nvPr/>
        </p:nvSpPr>
        <p:spPr bwMode="gray">
          <a:xfrm>
            <a:off x="8197593" y="2410872"/>
            <a:ext cx="3392530" cy="49244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714"/>
              </a:spcBef>
              <a:spcAft>
                <a:spcPts val="0"/>
              </a:spcAft>
              <a:buClrTx/>
              <a:buSzTx/>
              <a:buFontTx/>
              <a:buNone/>
              <a:tabLst/>
              <a:defRPr/>
            </a:pPr>
            <a:r>
              <a:rPr lang="en-US" sz="1600" b="1">
                <a:solidFill>
                  <a:srgbClr val="323E48"/>
                </a:solidFill>
                <a:latin typeface="Arial" panose="020B0604020202020204"/>
              </a:rPr>
              <a:t>Option 2: Grow outreach </a:t>
            </a:r>
            <a:br>
              <a:rPr lang="en-US" sz="1600" b="1">
                <a:solidFill>
                  <a:srgbClr val="323E48"/>
                </a:solidFill>
                <a:latin typeface="Arial" panose="020B0604020202020204"/>
              </a:rPr>
            </a:br>
            <a:r>
              <a:rPr lang="en-US" sz="1600" b="1">
                <a:solidFill>
                  <a:srgbClr val="323E48"/>
                </a:solidFill>
                <a:latin typeface="Arial" panose="020B0604020202020204"/>
              </a:rPr>
              <a:t>lab business </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 name="TextBox 7"/>
          <p:cNvSpPr txBox="1"/>
          <p:nvPr/>
        </p:nvSpPr>
        <p:spPr bwMode="gray">
          <a:xfrm>
            <a:off x="934572" y="2410872"/>
            <a:ext cx="2547031"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Option 1: Divest some or all lab services</a:t>
            </a:r>
          </a:p>
        </p:txBody>
      </p:sp>
      <p:sp>
        <p:nvSpPr>
          <p:cNvPr id="13" name="Text Placeholder 1"/>
          <p:cNvSpPr txBox="1">
            <a:spLocks/>
          </p:cNvSpPr>
          <p:nvPr/>
        </p:nvSpPr>
        <p:spPr bwMode="gray">
          <a:xfrm>
            <a:off x="934572" y="2995990"/>
            <a:ext cx="4203452" cy="144911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Financial pressures have caused some health system executives to outsource or sell lab services to an external lab. </a:t>
            </a:r>
          </a:p>
          <a:p>
            <a:pPr>
              <a:buClr>
                <a:schemeClr val="accent6"/>
              </a:buClr>
              <a:defRPr/>
            </a:pPr>
            <a:r>
              <a:rPr kumimoji="0" lang="en-US" sz="1500" b="0" i="0" u="none" kern="1200" cap="none" spc="0" normalizeH="0" baseline="0" noProof="0">
                <a:ln>
                  <a:noFill/>
                </a:ln>
                <a:solidFill>
                  <a:srgbClr val="323E48"/>
                </a:solidFill>
                <a:effectLst/>
                <a:uLnTx/>
                <a:uFillTx/>
                <a:latin typeface="Arial" panose="020B0604020202020204"/>
                <a:ea typeface="+mn-ea"/>
                <a:cs typeface="+mn-cs"/>
              </a:rPr>
              <a:t>Benefits may include lowering per-test costs, in </a:t>
            </a:r>
            <a:r>
              <a:rPr lang="en-US" sz="1500">
                <a:solidFill>
                  <a:srgbClr val="323E48"/>
                </a:solidFill>
                <a:latin typeface="Arial" panose="020B0604020202020204"/>
              </a:rPr>
              <a:t>some cases by </a:t>
            </a:r>
            <a:r>
              <a:rPr kumimoji="0" lang="en-US" sz="1500" b="0" i="0" u="none" kern="1200" cap="none" spc="0" normalizeH="0" baseline="0" noProof="0">
                <a:ln>
                  <a:noFill/>
                </a:ln>
                <a:solidFill>
                  <a:srgbClr val="323E48"/>
                </a:solidFill>
                <a:effectLst/>
                <a:uLnTx/>
                <a:uFillTx/>
                <a:latin typeface="Arial" panose="020B0604020202020204"/>
                <a:ea typeface="+mn-ea"/>
                <a:cs typeface="+mn-cs"/>
              </a:rPr>
              <a:t>15 percent or more, and outsourcing workforce challenges.</a:t>
            </a:r>
          </a:p>
        </p:txBody>
      </p:sp>
      <p:sp>
        <p:nvSpPr>
          <p:cNvPr id="14" name="Text Placeholder 1"/>
          <p:cNvSpPr txBox="1">
            <a:spLocks/>
          </p:cNvSpPr>
          <p:nvPr/>
        </p:nvSpPr>
        <p:spPr bwMode="gray">
          <a:xfrm>
            <a:off x="7467961" y="2940896"/>
            <a:ext cx="4102942" cy="144911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R="0" lvl="0" algn="l" defTabSz="1018879" rtl="0" eaLnBrk="1" fontAlgn="auto" latinLnBrk="0" hangingPunct="1">
              <a:lnSpc>
                <a:spcPct val="100000"/>
              </a:lnSpc>
              <a:spcBef>
                <a:spcPts val="500"/>
              </a:spcBef>
              <a:spcAft>
                <a:spcPts val="0"/>
              </a:spcAft>
              <a:buClr>
                <a:schemeClr val="accent6"/>
              </a:buClr>
              <a:buSzTx/>
              <a:tabLst/>
              <a:defRPr/>
            </a:pPr>
            <a:r>
              <a:rPr lang="en-US" sz="1500">
                <a:solidFill>
                  <a:srgbClr val="323E48"/>
                </a:solidFill>
                <a:latin typeface="Arial" panose="020B0604020202020204"/>
              </a:rPr>
              <a:t>Some executives have invested in improving efficiency and growing test volumes via an expanded outreach lab business. </a:t>
            </a:r>
          </a:p>
          <a:p>
            <a:pPr marR="0" lvl="0" algn="l" defTabSz="1018879" rtl="0" eaLnBrk="1" fontAlgn="auto" latinLnBrk="0" hangingPunct="1">
              <a:lnSpc>
                <a:spcPct val="100000"/>
              </a:lnSpc>
              <a:spcBef>
                <a:spcPts val="500"/>
              </a:spcBef>
              <a:spcAft>
                <a:spcPts val="0"/>
              </a:spcAft>
              <a:buClr>
                <a:schemeClr val="accent6"/>
              </a:buClr>
              <a:buSzTx/>
              <a:tabLst/>
              <a:defRPr/>
            </a:pPr>
            <a:r>
              <a:rPr lang="en-US" sz="1500">
                <a:solidFill>
                  <a:srgbClr val="323E48"/>
                </a:solidFill>
                <a:latin typeface="Arial" panose="020B0604020202020204"/>
              </a:rPr>
              <a:t>Benefits may include lower per-test costs and increased high-margin revenue (contribution margin may approach 30 to 40 percent). </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5" name="Oval 24"/>
          <p:cNvSpPr/>
          <p:nvPr/>
        </p:nvSpPr>
        <p:spPr bwMode="gray">
          <a:xfrm>
            <a:off x="7208880" y="1906360"/>
            <a:ext cx="914400" cy="914400"/>
          </a:xfrm>
          <a:prstGeom prst="ellipse">
            <a:avLst/>
          </a:prstGeom>
          <a:no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8" name="Right Arrow 17"/>
          <p:cNvSpPr/>
          <p:nvPr/>
        </p:nvSpPr>
        <p:spPr bwMode="gray">
          <a:xfrm rot="10800000">
            <a:off x="4979936" y="2230575"/>
            <a:ext cx="620336"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marL="0" marR="0" lvl="0" indent="0" algn="l" defTabSz="2091006"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E4E5E5"/>
              </a:solidFill>
              <a:effectLst/>
              <a:uLnTx/>
              <a:uFillTx/>
              <a:latin typeface="Arial" panose="020B0604020202020204"/>
              <a:ea typeface="+mn-ea"/>
              <a:cs typeface="+mn-cs"/>
            </a:endParaRPr>
          </a:p>
        </p:txBody>
      </p:sp>
      <p:sp>
        <p:nvSpPr>
          <p:cNvPr id="19" name="Right Arrow 18"/>
          <p:cNvSpPr/>
          <p:nvPr/>
        </p:nvSpPr>
        <p:spPr bwMode="gray">
          <a:xfrm>
            <a:off x="6559378" y="2230576"/>
            <a:ext cx="617727" cy="261257"/>
          </a:xfrm>
          <a:prstGeom prst="rightArrow">
            <a:avLst/>
          </a:prstGeom>
          <a:solidFill>
            <a:schemeClr val="tx1"/>
          </a:solidFill>
          <a:ln w="9525" cap="flat" cmpd="sng" algn="ctr">
            <a:noFill/>
            <a:prstDash val="solid"/>
            <a:round/>
            <a:headEnd type="none" w="med" len="med"/>
            <a:tailEnd type="none" w="med" len="med"/>
          </a:ln>
          <a:effectLst/>
        </p:spPr>
        <p:txBody>
          <a:bodyPr vert="horz" wrap="square" lIns="130629" tIns="65314" rIns="130629" bIns="65314" numCol="1" rtlCol="0" anchor="t" anchorCtr="0" compatLnSpc="1">
            <a:prstTxWarp prst="textNoShape">
              <a:avLst/>
            </a:prstTxWarp>
          </a:bodyPr>
          <a:lstStyle/>
          <a:p>
            <a:pPr marL="0" marR="0" lvl="0" indent="0" algn="l" defTabSz="2091006"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E4E5E5"/>
              </a:solidFill>
              <a:effectLst/>
              <a:uLnTx/>
              <a:uFillTx/>
              <a:latin typeface="Arial" panose="020B0604020202020204"/>
              <a:ea typeface="+mn-ea"/>
              <a:cs typeface="+mn-cs"/>
            </a:endParaRPr>
          </a:p>
        </p:txBody>
      </p:sp>
      <p:sp>
        <p:nvSpPr>
          <p:cNvPr id="11" name="Oval 10"/>
          <p:cNvSpPr/>
          <p:nvPr/>
        </p:nvSpPr>
        <p:spPr bwMode="gray">
          <a:xfrm>
            <a:off x="3976058" y="1904005"/>
            <a:ext cx="914400" cy="914400"/>
          </a:xfrm>
          <a:prstGeom prst="ellipse">
            <a:avLst/>
          </a:prstGeom>
          <a:noFill/>
          <a:ln w="19050">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32" name="Text Placeholder 4"/>
          <p:cNvSpPr>
            <a:spLocks noGrp="1"/>
          </p:cNvSpPr>
          <p:nvPr>
            <p:ph type="body" sz="quarter" idx="27"/>
          </p:nvPr>
        </p:nvSpPr>
        <p:spPr>
          <a:xfrm>
            <a:off x="6095999" y="5856397"/>
            <a:ext cx="5480431" cy="323165"/>
          </a:xfrm>
        </p:spPr>
        <p:txBody>
          <a:bodyPr/>
          <a:lstStyle/>
          <a:p>
            <a:r>
              <a:rPr lang="en-US"/>
              <a:t>Source: “</a:t>
            </a:r>
            <a:r>
              <a:rPr lang="en-US">
                <a:hlinkClick r:id="rId3"/>
              </a:rPr>
              <a:t>Hospitals May Boost Outsourcing of Lab Services: UBS Poll</a:t>
            </a:r>
            <a:r>
              <a:rPr lang="en-US"/>
              <a:t>,” MedTech Dive July 2019; Lewis, R, et al., “News and Insights from AACC Meeting in Chicago,” </a:t>
            </a:r>
            <a:r>
              <a:rPr lang="en-US" i="1"/>
              <a:t>The Dark Report, 29, 11 (2022): 5-7; “</a:t>
            </a:r>
            <a:r>
              <a:rPr lang="en-US" i="1">
                <a:hlinkClick r:id="rId4"/>
              </a:rPr>
              <a:t>To Outsource or Not to Outsource</a:t>
            </a:r>
            <a:r>
              <a:rPr lang="en-US" i="1"/>
              <a:t>,” AACC, April 2017</a:t>
            </a:r>
            <a:r>
              <a:rPr lang="en-US"/>
              <a:t>; </a:t>
            </a:r>
            <a:r>
              <a:rPr lang="en-US" i="1"/>
              <a:t>“</a:t>
            </a:r>
            <a:r>
              <a:rPr lang="en-US">
                <a:hlinkClick r:id="rId5"/>
              </a:rPr>
              <a:t>Avoid Seller’s Remorse: Why Owning Your Lab Makes Sense</a:t>
            </a:r>
            <a:r>
              <a:rPr lang="en-US"/>
              <a:t>,” Mayo Clinic Laboratories; “</a:t>
            </a:r>
            <a:r>
              <a:rPr lang="en-US">
                <a:hlinkClick r:id="rId6"/>
              </a:rPr>
              <a:t>Grow your lab’s revenues</a:t>
            </a:r>
            <a:r>
              <a:rPr lang="en-US"/>
              <a:t>,” Clinical Lab, August 2022.</a:t>
            </a:r>
          </a:p>
        </p:txBody>
      </p:sp>
      <p:sp>
        <p:nvSpPr>
          <p:cNvPr id="27" name="Oval 26"/>
          <p:cNvSpPr/>
          <p:nvPr/>
        </p:nvSpPr>
        <p:spPr bwMode="gray">
          <a:xfrm>
            <a:off x="5613203" y="1864718"/>
            <a:ext cx="914400" cy="914400"/>
          </a:xfrm>
          <a:prstGeom prst="ellipse">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42" name="Picture 41" descr="Icon&#10;&#10;Description automatically generated">
            <a:extLst>
              <a:ext uri="{FF2B5EF4-FFF2-40B4-BE49-F238E27FC236}">
                <a16:creationId xmlns:a16="http://schemas.microsoft.com/office/drawing/2014/main" id="{0D60459C-4567-4D0C-A660-F9DACA94A784}"/>
              </a:ext>
            </a:extLst>
          </p:cNvPr>
          <p:cNvPicPr>
            <a:picLocks noChangeAspect="1"/>
          </p:cNvPicPr>
          <p:nvPr/>
        </p:nvPicPr>
        <p:blipFill>
          <a:blip r:embed="rId7"/>
          <a:stretch>
            <a:fillRect/>
          </a:stretch>
        </p:blipFill>
        <p:spPr>
          <a:xfrm>
            <a:off x="5674163" y="2021993"/>
            <a:ext cx="792480" cy="548640"/>
          </a:xfrm>
          <a:prstGeom prst="rect">
            <a:avLst/>
          </a:prstGeom>
        </p:spPr>
      </p:pic>
      <p:pic>
        <p:nvPicPr>
          <p:cNvPr id="43" name="Picture 42" descr="Icon&#10;&#10;Description automatically generated">
            <a:extLst>
              <a:ext uri="{FF2B5EF4-FFF2-40B4-BE49-F238E27FC236}">
                <a16:creationId xmlns:a16="http://schemas.microsoft.com/office/drawing/2014/main" id="{A94C7492-6F15-40E9-A150-FD8659B1D6F1}"/>
              </a:ext>
            </a:extLst>
          </p:cNvPr>
          <p:cNvPicPr>
            <a:picLocks noChangeAspect="1"/>
          </p:cNvPicPr>
          <p:nvPr/>
        </p:nvPicPr>
        <p:blipFill>
          <a:blip r:embed="rId8"/>
          <a:stretch>
            <a:fillRect/>
          </a:stretch>
        </p:blipFill>
        <p:spPr>
          <a:xfrm>
            <a:off x="7467960" y="2047598"/>
            <a:ext cx="396240" cy="548640"/>
          </a:xfrm>
          <a:prstGeom prst="rect">
            <a:avLst/>
          </a:prstGeom>
        </p:spPr>
      </p:pic>
      <p:pic>
        <p:nvPicPr>
          <p:cNvPr id="44" name="Picture 43" descr="Icon&#10;&#10;Description automatically generated">
            <a:extLst>
              <a:ext uri="{FF2B5EF4-FFF2-40B4-BE49-F238E27FC236}">
                <a16:creationId xmlns:a16="http://schemas.microsoft.com/office/drawing/2014/main" id="{D19D8E0B-EA7D-45CF-9FE9-BD9A76F6A1DE}"/>
              </a:ext>
            </a:extLst>
          </p:cNvPr>
          <p:cNvPicPr>
            <a:picLocks noChangeAspect="1"/>
          </p:cNvPicPr>
          <p:nvPr/>
        </p:nvPicPr>
        <p:blipFill>
          <a:blip r:embed="rId9"/>
          <a:stretch>
            <a:fillRect/>
          </a:stretch>
        </p:blipFill>
        <p:spPr>
          <a:xfrm>
            <a:off x="4117863" y="2095957"/>
            <a:ext cx="630790" cy="500281"/>
          </a:xfrm>
          <a:prstGeom prst="rect">
            <a:avLst/>
          </a:prstGeom>
        </p:spPr>
      </p:pic>
      <p:sp>
        <p:nvSpPr>
          <p:cNvPr id="20" name="Text Placeholder">
            <a:extLst>
              <a:ext uri="{FF2B5EF4-FFF2-40B4-BE49-F238E27FC236}">
                <a16:creationId xmlns:a16="http://schemas.microsoft.com/office/drawing/2014/main" id="{01525BDF-152A-4EDE-9253-AE9262136CB4}"/>
              </a:ext>
            </a:extLst>
          </p:cNvPr>
          <p:cNvSpPr txBox="1">
            <a:spLocks/>
          </p:cNvSpPr>
          <p:nvPr/>
        </p:nvSpPr>
        <p:spPr bwMode="gray">
          <a:xfrm>
            <a:off x="1060833" y="4843581"/>
            <a:ext cx="3464369" cy="923330"/>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2000">
                <a:latin typeface="+mj-lt"/>
              </a:rPr>
              <a:t>“In terms of priority areas, </a:t>
            </a:r>
            <a:r>
              <a:rPr lang="en-US" sz="2000" b="1">
                <a:latin typeface="+mj-lt"/>
              </a:rPr>
              <a:t>lab is probably 20</a:t>
            </a:r>
            <a:r>
              <a:rPr lang="en-US" sz="2000" b="1" baseline="30000">
                <a:latin typeface="+mj-lt"/>
              </a:rPr>
              <a:t>th</a:t>
            </a:r>
            <a:r>
              <a:rPr lang="en-US" sz="2000">
                <a:latin typeface="+mj-lt"/>
              </a:rPr>
              <a:t> on the list. And that’s where it should be.”</a:t>
            </a:r>
          </a:p>
        </p:txBody>
      </p:sp>
      <p:grpSp>
        <p:nvGrpSpPr>
          <p:cNvPr id="21" name="Group 20">
            <a:extLst>
              <a:ext uri="{FF2B5EF4-FFF2-40B4-BE49-F238E27FC236}">
                <a16:creationId xmlns:a16="http://schemas.microsoft.com/office/drawing/2014/main" id="{5EFE6B4E-FF1C-4819-82A5-75F78CCADB65}"/>
              </a:ext>
            </a:extLst>
          </p:cNvPr>
          <p:cNvGrpSpPr/>
          <p:nvPr/>
        </p:nvGrpSpPr>
        <p:grpSpPr>
          <a:xfrm>
            <a:off x="2635109" y="4478249"/>
            <a:ext cx="474056" cy="389280"/>
            <a:chOff x="925889" y="8160634"/>
            <a:chExt cx="291544" cy="239407"/>
          </a:xfrm>
        </p:grpSpPr>
        <p:pic>
          <p:nvPicPr>
            <p:cNvPr id="22" name="Graphic 19">
              <a:extLst>
                <a:ext uri="{FF2B5EF4-FFF2-40B4-BE49-F238E27FC236}">
                  <a16:creationId xmlns:a16="http://schemas.microsoft.com/office/drawing/2014/main" id="{95B113BF-24F8-4647-B62B-C1E5D3E766DB}"/>
                </a:ext>
              </a:extLst>
            </p:cNvPr>
            <p:cNvPicPr>
              <a:picLocks noChangeAspect="1"/>
            </p:cNvPicPr>
            <p:nvPr/>
          </p:nvPicPr>
          <p:blipFill>
            <a:blip r:embed="rId10"/>
            <a:srcRect/>
            <a:stretch/>
          </p:blipFill>
          <p:spPr>
            <a:xfrm>
              <a:off x="925889" y="8160634"/>
              <a:ext cx="291544" cy="239407"/>
            </a:xfrm>
            <a:prstGeom prst="rect">
              <a:avLst/>
            </a:prstGeom>
          </p:spPr>
        </p:pic>
        <p:sp>
          <p:nvSpPr>
            <p:cNvPr id="23" name="Rectangle 22">
              <a:extLst>
                <a:ext uri="{FF2B5EF4-FFF2-40B4-BE49-F238E27FC236}">
                  <a16:creationId xmlns:a16="http://schemas.microsoft.com/office/drawing/2014/main" id="{C21422EE-CA10-457F-A827-833B37C2AC54}"/>
                </a:ext>
              </a:extLst>
            </p:cNvPr>
            <p:cNvSpPr/>
            <p:nvPr/>
          </p:nvSpPr>
          <p:spPr bwMode="gray">
            <a:xfrm>
              <a:off x="991626" y="8185966"/>
              <a:ext cx="181810" cy="1456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5BB7532-2CEF-4559-9145-1F3C3D781D0A}"/>
                </a:ext>
              </a:extLst>
            </p:cNvPr>
            <p:cNvGrpSpPr/>
            <p:nvPr/>
          </p:nvGrpSpPr>
          <p:grpSpPr>
            <a:xfrm>
              <a:off x="1017336" y="8204696"/>
              <a:ext cx="113152" cy="97719"/>
              <a:chOff x="4195926" y="1343752"/>
              <a:chExt cx="149692" cy="129276"/>
            </a:xfrm>
          </p:grpSpPr>
          <p:sp>
            <p:nvSpPr>
              <p:cNvPr id="26" name="Freeform 44">
                <a:extLst>
                  <a:ext uri="{FF2B5EF4-FFF2-40B4-BE49-F238E27FC236}">
                    <a16:creationId xmlns:a16="http://schemas.microsoft.com/office/drawing/2014/main" id="{80122C51-CBC4-4810-B6B7-4DDC6B89DC38}"/>
                  </a:ext>
                </a:extLst>
              </p:cNvPr>
              <p:cNvSpPr>
                <a:spLocks/>
              </p:cNvSpPr>
              <p:nvPr/>
            </p:nvSpPr>
            <p:spPr bwMode="gray">
              <a:xfrm rot="10800000" flipH="1" flipV="1">
                <a:off x="4276307" y="1343752"/>
                <a:ext cx="69311" cy="12927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sp>
            <p:nvSpPr>
              <p:cNvPr id="28" name="Freeform 45">
                <a:extLst>
                  <a:ext uri="{FF2B5EF4-FFF2-40B4-BE49-F238E27FC236}">
                    <a16:creationId xmlns:a16="http://schemas.microsoft.com/office/drawing/2014/main" id="{3AB7D2FD-054F-4C4D-A308-045185882A6B}"/>
                  </a:ext>
                </a:extLst>
              </p:cNvPr>
              <p:cNvSpPr>
                <a:spLocks/>
              </p:cNvSpPr>
              <p:nvPr/>
            </p:nvSpPr>
            <p:spPr bwMode="gray">
              <a:xfrm rot="10800000" flipH="1" flipV="1">
                <a:off x="4195926" y="1343752"/>
                <a:ext cx="69311" cy="12927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grpSp>
      </p:grpSp>
      <p:cxnSp>
        <p:nvCxnSpPr>
          <p:cNvPr id="29" name="Straight Connector 28">
            <a:extLst>
              <a:ext uri="{FF2B5EF4-FFF2-40B4-BE49-F238E27FC236}">
                <a16:creationId xmlns:a16="http://schemas.microsoft.com/office/drawing/2014/main" id="{7F2BF27B-4F76-4EA1-925B-4A3B48849E3A}"/>
              </a:ext>
            </a:extLst>
          </p:cNvPr>
          <p:cNvCxnSpPr>
            <a:cxnSpLocks/>
          </p:cNvCxnSpPr>
          <p:nvPr/>
        </p:nvCxnSpPr>
        <p:spPr bwMode="gray">
          <a:xfrm>
            <a:off x="2444134" y="5844117"/>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0" name="Text Placeholder">
            <a:extLst>
              <a:ext uri="{FF2B5EF4-FFF2-40B4-BE49-F238E27FC236}">
                <a16:creationId xmlns:a16="http://schemas.microsoft.com/office/drawing/2014/main" id="{0AAE5AFF-901A-42E4-B467-B59697A4AC1F}"/>
              </a:ext>
            </a:extLst>
          </p:cNvPr>
          <p:cNvSpPr txBox="1">
            <a:spLocks/>
          </p:cNvSpPr>
          <p:nvPr/>
        </p:nvSpPr>
        <p:spPr bwMode="gray">
          <a:xfrm>
            <a:off x="1696599" y="5948365"/>
            <a:ext cx="2344789"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201" i="1">
                <a:solidFill>
                  <a:schemeClr val="accent3"/>
                </a:solidFill>
              </a:rPr>
              <a:t>Health System CFO</a:t>
            </a:r>
          </a:p>
        </p:txBody>
      </p:sp>
      <p:cxnSp>
        <p:nvCxnSpPr>
          <p:cNvPr id="3" name="Straight Connector 2">
            <a:extLst>
              <a:ext uri="{FF2B5EF4-FFF2-40B4-BE49-F238E27FC236}">
                <a16:creationId xmlns:a16="http://schemas.microsoft.com/office/drawing/2014/main" id="{2B6B4011-36F4-4F6F-B50A-3A31D8A54BDE}"/>
              </a:ext>
            </a:extLst>
          </p:cNvPr>
          <p:cNvCxnSpPr>
            <a:cxnSpLocks/>
          </p:cNvCxnSpPr>
          <p:nvPr/>
        </p:nvCxnSpPr>
        <p:spPr bwMode="gray">
          <a:xfrm>
            <a:off x="818133" y="2361204"/>
            <a:ext cx="3108186"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97A6C0-A95F-4083-BF1B-BB6EF02E85CE}"/>
              </a:ext>
            </a:extLst>
          </p:cNvPr>
          <p:cNvCxnSpPr>
            <a:cxnSpLocks/>
          </p:cNvCxnSpPr>
          <p:nvPr/>
        </p:nvCxnSpPr>
        <p:spPr bwMode="gray">
          <a:xfrm>
            <a:off x="8123280" y="2334808"/>
            <a:ext cx="3108186"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9" name="Line Callout 1 26">
            <a:extLst>
              <a:ext uri="{FF2B5EF4-FFF2-40B4-BE49-F238E27FC236}">
                <a16:creationId xmlns:a16="http://schemas.microsoft.com/office/drawing/2014/main" id="{2B2C33C2-6940-4BD7-B720-07E3C29A4665}"/>
              </a:ext>
            </a:extLst>
          </p:cNvPr>
          <p:cNvSpPr/>
          <p:nvPr/>
        </p:nvSpPr>
        <p:spPr bwMode="gray">
          <a:xfrm>
            <a:off x="7467960" y="4605709"/>
            <a:ext cx="3999799" cy="1209122"/>
          </a:xfrm>
          <a:prstGeom prst="borderCallout1">
            <a:avLst>
              <a:gd name="adj1" fmla="val -51"/>
              <a:gd name="adj2" fmla="val 49696"/>
              <a:gd name="adj3" fmla="val -15263"/>
              <a:gd name="adj4" fmla="val 49732"/>
            </a:avLst>
          </a:prstGeom>
          <a:solidFill>
            <a:schemeClr val="bg2"/>
          </a:solidFill>
          <a:ln w="19050" cap="flat" cmpd="sng" algn="ctr">
            <a:solidFill>
              <a:schemeClr val="accent2"/>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a:spcBef>
                <a:spcPts val="600"/>
              </a:spcBef>
              <a:buClr>
                <a:schemeClr val="accent6"/>
              </a:buClr>
            </a:pPr>
            <a:r>
              <a:rPr lang="en-US" sz="1400">
                <a:solidFill>
                  <a:schemeClr val="tx1"/>
                </a:solidFill>
              </a:rPr>
              <a:t>Rocket Health’s outreach lab makes up 15-20% of its total lab volume and 50% of its total lab revenue.</a:t>
            </a:r>
            <a:r>
              <a:rPr lang="en-US" sz="1400" baseline="30000">
                <a:solidFill>
                  <a:schemeClr val="tx1"/>
                </a:solidFill>
              </a:rPr>
              <a:t>1</a:t>
            </a:r>
            <a:r>
              <a:rPr lang="en-US" sz="1400">
                <a:solidFill>
                  <a:schemeClr val="tx1"/>
                </a:solidFill>
              </a:rPr>
              <a:t> System leaders determined that the outreach lab program contributed to costs that were $1-2 lower per test.</a:t>
            </a:r>
          </a:p>
        </p:txBody>
      </p:sp>
      <p:sp>
        <p:nvSpPr>
          <p:cNvPr id="31" name="Text Placeholder 1">
            <a:extLst>
              <a:ext uri="{FF2B5EF4-FFF2-40B4-BE49-F238E27FC236}">
                <a16:creationId xmlns:a16="http://schemas.microsoft.com/office/drawing/2014/main" id="{45A3C2A4-A0E6-4004-80F5-A78D1AF3F5DB}"/>
              </a:ext>
            </a:extLst>
          </p:cNvPr>
          <p:cNvSpPr>
            <a:spLocks noGrp="1"/>
          </p:cNvSpPr>
          <p:nvPr>
            <p:ph type="body" sz="quarter" idx="28"/>
          </p:nvPr>
        </p:nvSpPr>
        <p:spPr>
          <a:xfrm>
            <a:off x="612772" y="6057666"/>
            <a:ext cx="4036229" cy="348813"/>
          </a:xfrm>
        </p:spPr>
        <p:txBody>
          <a:bodyPr/>
          <a:lstStyle/>
          <a:p>
            <a:r>
              <a:rPr lang="en-US">
                <a:latin typeface="Arial" panose="020B0604020202020204"/>
              </a:rPr>
              <a:t>Rocket Health is a large health system in the Southeast. The name is a pseudonym.</a:t>
            </a:r>
            <a:endParaRPr lang="en-US"/>
          </a:p>
          <a:p>
            <a:endParaRPr lang="en-US"/>
          </a:p>
        </p:txBody>
      </p:sp>
    </p:spTree>
    <p:extLst>
      <p:ext uri="{BB962C8B-B14F-4D97-AF65-F5344CB8AC3E}">
        <p14:creationId xmlns:p14="http://schemas.microsoft.com/office/powerpoint/2010/main" val="122628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5486F-69F9-48B2-AAD5-E1FA243BD389}"/>
              </a:ext>
            </a:extLst>
          </p:cNvPr>
          <p:cNvSpPr>
            <a:spLocks noGrp="1"/>
          </p:cNvSpPr>
          <p:nvPr>
            <p:ph type="body" sz="quarter" idx="28"/>
          </p:nvPr>
        </p:nvSpPr>
        <p:spPr>
          <a:xfrm>
            <a:off x="612773" y="6066574"/>
            <a:ext cx="2577886" cy="241092"/>
          </a:xfrm>
        </p:spPr>
        <p:txBody>
          <a:bodyPr/>
          <a:lstStyle/>
          <a:p>
            <a:r>
              <a:rPr lang="en-US">
                <a:latin typeface="Arial" panose="020B0604020202020204"/>
              </a:rPr>
              <a:t>LabCorp, Quest Diagnostics and Sonic Healthcare.</a:t>
            </a:r>
            <a:endParaRPr lang="en-US"/>
          </a:p>
          <a:p>
            <a:endParaRPr lang="en-US"/>
          </a:p>
        </p:txBody>
      </p:sp>
      <p:sp>
        <p:nvSpPr>
          <p:cNvPr id="3" name="Text Placeholder 2">
            <a:extLst>
              <a:ext uri="{FF2B5EF4-FFF2-40B4-BE49-F238E27FC236}">
                <a16:creationId xmlns:a16="http://schemas.microsoft.com/office/drawing/2014/main" id="{84C495C0-DF1E-4D71-98BE-910B3CB75E79}"/>
              </a:ext>
            </a:extLst>
          </p:cNvPr>
          <p:cNvSpPr>
            <a:spLocks noGrp="1"/>
          </p:cNvSpPr>
          <p:nvPr>
            <p:ph type="body" sz="quarter" idx="27"/>
          </p:nvPr>
        </p:nvSpPr>
        <p:spPr>
          <a:xfrm>
            <a:off x="6096001" y="5847904"/>
            <a:ext cx="5435670" cy="430887"/>
          </a:xfrm>
        </p:spPr>
        <p:txBody>
          <a:bodyPr/>
          <a:lstStyle/>
          <a:p>
            <a:r>
              <a:rPr lang="en-US"/>
              <a:t>Source: “</a:t>
            </a:r>
            <a:r>
              <a:rPr lang="en-US">
                <a:hlinkClick r:id="rId3"/>
              </a:rPr>
              <a:t>Diagnostic &amp; Medical Laboratories in the US</a:t>
            </a:r>
            <a:r>
              <a:rPr lang="en-US"/>
              <a:t>,” IBISWorld, August 2022; “</a:t>
            </a:r>
            <a:r>
              <a:rPr lang="en-US">
                <a:hlinkClick r:id="rId4"/>
              </a:rPr>
              <a:t>The Diagnostic Laboratory Space: An Ecosystem in Transformation</a:t>
            </a:r>
            <a:r>
              <a:rPr lang="en-US"/>
              <a:t>,” Marwood Group, October 2021; “</a:t>
            </a:r>
            <a:r>
              <a:rPr lang="en-US">
                <a:hlinkClick r:id="rId5"/>
              </a:rPr>
              <a:t>Labcorp 10-K</a:t>
            </a:r>
            <a:r>
              <a:rPr lang="en-US"/>
              <a:t>,”  December 2021; “</a:t>
            </a:r>
            <a:r>
              <a:rPr lang="en-US">
                <a:hlinkClick r:id="rId6"/>
              </a:rPr>
              <a:t>Quest Diagnostics 2021 Annual Report on Form 10-K</a:t>
            </a:r>
            <a:r>
              <a:rPr lang="en-US"/>
              <a:t>,” Quest Diagnostics, 2021; “</a:t>
            </a:r>
            <a:r>
              <a:rPr lang="en-US">
                <a:hlinkClick r:id="rId7"/>
              </a:rPr>
              <a:t>Exact Sciences Corporation Form 10-K</a:t>
            </a:r>
            <a:r>
              <a:rPr lang="en-US"/>
              <a:t>,” December 2021, “</a:t>
            </a:r>
            <a:r>
              <a:rPr lang="en-US">
                <a:hlinkClick r:id="rId8"/>
              </a:rPr>
              <a:t>Myriad Genetics Form 10-K</a:t>
            </a:r>
            <a:r>
              <a:rPr lang="en-US"/>
              <a:t>,” Myriad Genetics, December 2021; “</a:t>
            </a:r>
            <a:r>
              <a:rPr lang="en-US">
                <a:hlinkClick r:id="rId9"/>
              </a:rPr>
              <a:t>Sonic Healthcare Limited Annual Report 2022</a:t>
            </a:r>
            <a:r>
              <a:rPr lang="en-US"/>
              <a:t>,” 2022; “</a:t>
            </a:r>
            <a:r>
              <a:rPr lang="en-US">
                <a:hlinkClick r:id="rId10"/>
              </a:rPr>
              <a:t>East Side Clinical Laboratory Test Directory</a:t>
            </a:r>
            <a:r>
              <a:rPr lang="en-US"/>
              <a:t>,” Sonic Healthcare.</a:t>
            </a:r>
          </a:p>
        </p:txBody>
      </p:sp>
      <p:sp>
        <p:nvSpPr>
          <p:cNvPr id="29" name="AutoShape 3">
            <a:extLst>
              <a:ext uri="{FF2B5EF4-FFF2-40B4-BE49-F238E27FC236}">
                <a16:creationId xmlns:a16="http://schemas.microsoft.com/office/drawing/2014/main" id="{087B93BB-AFD4-4513-A982-5B8F2D90BF29}"/>
              </a:ext>
            </a:extLst>
          </p:cNvPr>
          <p:cNvSpPr>
            <a:spLocks noChangeAspect="1" noChangeArrowheads="1"/>
          </p:cNvSpPr>
          <p:nvPr/>
        </p:nvSpPr>
        <p:spPr bwMode="auto">
          <a:xfrm>
            <a:off x="11155363" y="-708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DBDB9AE4-EF5A-4977-8DDB-F936D4942413}"/>
              </a:ext>
            </a:extLst>
          </p:cNvPr>
          <p:cNvSpPr>
            <a:spLocks noGrp="1"/>
          </p:cNvSpPr>
          <p:nvPr>
            <p:ph type="title"/>
          </p:nvPr>
        </p:nvSpPr>
        <p:spPr>
          <a:xfrm>
            <a:off x="612774" y="588771"/>
            <a:ext cx="10972801" cy="1067215"/>
          </a:xfrm>
        </p:spPr>
        <p:txBody>
          <a:bodyPr/>
          <a:lstStyle/>
          <a:p>
            <a:r>
              <a:rPr lang="en-US"/>
              <a:t>A few big players dominate the IRL market, despite a large, diverse field </a:t>
            </a:r>
          </a:p>
        </p:txBody>
      </p:sp>
      <p:sp>
        <p:nvSpPr>
          <p:cNvPr id="40" name="Text Placeholder 2">
            <a:extLst>
              <a:ext uri="{FF2B5EF4-FFF2-40B4-BE49-F238E27FC236}">
                <a16:creationId xmlns:a16="http://schemas.microsoft.com/office/drawing/2014/main" id="{9C16CFBA-7C7E-47A2-90A5-CE6AB8E686A4}"/>
              </a:ext>
            </a:extLst>
          </p:cNvPr>
          <p:cNvSpPr txBox="1">
            <a:spLocks/>
          </p:cNvSpPr>
          <p:nvPr/>
        </p:nvSpPr>
        <p:spPr bwMode="gray">
          <a:xfrm>
            <a:off x="612773" y="1692875"/>
            <a:ext cx="10411398"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b="1">
                <a:solidFill>
                  <a:schemeClr val="tx1"/>
                </a:solidFill>
              </a:rPr>
              <a:t>Independent reference labs provide high volume tests for specialized and/or routine tests</a:t>
            </a:r>
          </a:p>
        </p:txBody>
      </p:sp>
      <p:sp>
        <p:nvSpPr>
          <p:cNvPr id="41" name="TextBox 40">
            <a:extLst>
              <a:ext uri="{FF2B5EF4-FFF2-40B4-BE49-F238E27FC236}">
                <a16:creationId xmlns:a16="http://schemas.microsoft.com/office/drawing/2014/main" id="{BC06A349-806F-4ABB-84C4-8CF48EA2432A}"/>
              </a:ext>
            </a:extLst>
          </p:cNvPr>
          <p:cNvSpPr txBox="1"/>
          <p:nvPr/>
        </p:nvSpPr>
        <p:spPr bwMode="gray">
          <a:xfrm>
            <a:off x="1522568" y="3139015"/>
            <a:ext cx="1489753"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lang="en-US" sz="1500" b="1">
                <a:solidFill>
                  <a:srgbClr val="323E48"/>
                </a:solidFill>
                <a:latin typeface="Arial" panose="020B0604020202020204"/>
              </a:rPr>
              <a:t>Labcorp</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1EDCC90A-1774-4EE9-BC04-00601F9796BE}"/>
              </a:ext>
            </a:extLst>
          </p:cNvPr>
          <p:cNvSpPr txBox="1"/>
          <p:nvPr/>
        </p:nvSpPr>
        <p:spPr bwMode="gray">
          <a:xfrm>
            <a:off x="1522568" y="3753436"/>
            <a:ext cx="14897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lang="en-US" sz="1600" b="1">
                <a:solidFill>
                  <a:srgbClr val="323E48"/>
                </a:solidFill>
                <a:latin typeface="Arial" panose="020B0604020202020204"/>
              </a:rPr>
              <a:t>Quest</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4847EB58-105F-4C92-ACBC-3BD261FB6691}"/>
              </a:ext>
            </a:extLst>
          </p:cNvPr>
          <p:cNvSpPr txBox="1"/>
          <p:nvPr/>
        </p:nvSpPr>
        <p:spPr bwMode="gray">
          <a:xfrm>
            <a:off x="1522568" y="4335222"/>
            <a:ext cx="14897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lang="en-US" sz="1600" b="1">
                <a:solidFill>
                  <a:srgbClr val="323E48"/>
                </a:solidFill>
                <a:latin typeface="Arial" panose="020B0604020202020204"/>
              </a:rPr>
              <a:t>Sonic</a:t>
            </a:r>
            <a:endParaRPr kumimoji="0" lang="en-US" sz="1600" i="0" u="none" strike="noStrike" kern="1200" cap="none" spc="0" normalizeH="0" baseline="30000" noProof="0">
              <a:ln>
                <a:noFill/>
              </a:ln>
              <a:solidFill>
                <a:srgbClr val="323E48"/>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0406C78C-9DB1-48B5-B12B-234C42E448AB}"/>
              </a:ext>
            </a:extLst>
          </p:cNvPr>
          <p:cNvSpPr txBox="1"/>
          <p:nvPr/>
        </p:nvSpPr>
        <p:spPr bwMode="gray">
          <a:xfrm>
            <a:off x="1522568" y="4972732"/>
            <a:ext cx="148975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lang="en-US" sz="1600" b="1">
                <a:solidFill>
                  <a:srgbClr val="323E48"/>
                </a:solidFill>
                <a:latin typeface="Arial" panose="020B0604020202020204"/>
              </a:rPr>
              <a:t>Exact Sciences</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C405C832-F460-45D4-99BA-229940D8A96B}"/>
              </a:ext>
            </a:extLst>
          </p:cNvPr>
          <p:cNvSpPr txBox="1"/>
          <p:nvPr/>
        </p:nvSpPr>
        <p:spPr bwMode="gray">
          <a:xfrm>
            <a:off x="1522568" y="5475408"/>
            <a:ext cx="1668091"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lang="en-US" sz="1500" b="1">
                <a:solidFill>
                  <a:srgbClr val="323E48"/>
                </a:solidFill>
                <a:latin typeface="Arial" panose="020B0604020202020204"/>
              </a:rPr>
              <a:t>Myriad Genetics</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6" name="Text Placeholder 1">
            <a:extLst>
              <a:ext uri="{FF2B5EF4-FFF2-40B4-BE49-F238E27FC236}">
                <a16:creationId xmlns:a16="http://schemas.microsoft.com/office/drawing/2014/main" id="{C1F2703A-3CE0-40C5-B681-899934B289AF}"/>
              </a:ext>
            </a:extLst>
          </p:cNvPr>
          <p:cNvSpPr txBox="1">
            <a:spLocks/>
          </p:cNvSpPr>
          <p:nvPr/>
        </p:nvSpPr>
        <p:spPr bwMode="gray">
          <a:xfrm>
            <a:off x="3047960" y="3105828"/>
            <a:ext cx="2335065"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Blood chemistries, urinalysis, CBCs, thyroid  </a:t>
            </a:r>
          </a:p>
        </p:txBody>
      </p:sp>
      <p:sp>
        <p:nvSpPr>
          <p:cNvPr id="47" name="Text Placeholder 1">
            <a:extLst>
              <a:ext uri="{FF2B5EF4-FFF2-40B4-BE49-F238E27FC236}">
                <a16:creationId xmlns:a16="http://schemas.microsoft.com/office/drawing/2014/main" id="{24BB31F1-7D8C-4469-80BB-1BB231BDF978}"/>
              </a:ext>
            </a:extLst>
          </p:cNvPr>
          <p:cNvSpPr txBox="1">
            <a:spLocks/>
          </p:cNvSpPr>
          <p:nvPr/>
        </p:nvSpPr>
        <p:spPr bwMode="gray">
          <a:xfrm>
            <a:off x="3047960" y="3658398"/>
            <a:ext cx="2335065"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Blood chemistries, urinalyses, allergy, CBCs</a:t>
            </a:r>
          </a:p>
        </p:txBody>
      </p:sp>
      <p:sp>
        <p:nvSpPr>
          <p:cNvPr id="48" name="Text Placeholder 1">
            <a:extLst>
              <a:ext uri="{FF2B5EF4-FFF2-40B4-BE49-F238E27FC236}">
                <a16:creationId xmlns:a16="http://schemas.microsoft.com/office/drawing/2014/main" id="{EADBD703-19FD-4197-BDD8-E24CABC038BD}"/>
              </a:ext>
            </a:extLst>
          </p:cNvPr>
          <p:cNvSpPr txBox="1">
            <a:spLocks/>
          </p:cNvSpPr>
          <p:nvPr/>
        </p:nvSpPr>
        <p:spPr bwMode="gray">
          <a:xfrm>
            <a:off x="3047960" y="4265426"/>
            <a:ext cx="2335065"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Blood chemistries, lipid, urinalyses</a:t>
            </a:r>
          </a:p>
        </p:txBody>
      </p:sp>
      <p:sp>
        <p:nvSpPr>
          <p:cNvPr id="49" name="Multiply 45">
            <a:extLst>
              <a:ext uri="{FF2B5EF4-FFF2-40B4-BE49-F238E27FC236}">
                <a16:creationId xmlns:a16="http://schemas.microsoft.com/office/drawing/2014/main" id="{38D7F403-A214-439A-8A40-EFD9E662C85A}"/>
              </a:ext>
            </a:extLst>
          </p:cNvPr>
          <p:cNvSpPr>
            <a:spLocks noChangeAspect="1"/>
          </p:cNvSpPr>
          <p:nvPr/>
        </p:nvSpPr>
        <p:spPr bwMode="gray">
          <a:xfrm>
            <a:off x="3903101" y="4859127"/>
            <a:ext cx="501130" cy="501130"/>
          </a:xfrm>
          <a:prstGeom prst="mathMultiply">
            <a:avLst>
              <a:gd name="adj1" fmla="val 11892"/>
            </a:avLst>
          </a:prstGeom>
          <a:solidFill>
            <a:srgbClr val="E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0" name="Multiply 45">
            <a:extLst>
              <a:ext uri="{FF2B5EF4-FFF2-40B4-BE49-F238E27FC236}">
                <a16:creationId xmlns:a16="http://schemas.microsoft.com/office/drawing/2014/main" id="{9106C579-AE9E-4490-80A0-A0BE4DD95643}"/>
              </a:ext>
            </a:extLst>
          </p:cNvPr>
          <p:cNvSpPr>
            <a:spLocks noChangeAspect="1"/>
          </p:cNvSpPr>
          <p:nvPr/>
        </p:nvSpPr>
        <p:spPr bwMode="gray">
          <a:xfrm>
            <a:off x="3890891" y="5348101"/>
            <a:ext cx="501130" cy="501130"/>
          </a:xfrm>
          <a:prstGeom prst="mathMultiply">
            <a:avLst>
              <a:gd name="adj1" fmla="val 11892"/>
            </a:avLst>
          </a:prstGeom>
          <a:solidFill>
            <a:srgbClr val="EE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1" name="Text Placeholder 1">
            <a:extLst>
              <a:ext uri="{FF2B5EF4-FFF2-40B4-BE49-F238E27FC236}">
                <a16:creationId xmlns:a16="http://schemas.microsoft.com/office/drawing/2014/main" id="{A4F7968D-25B3-4F96-9663-E56AD1F7A0CE}"/>
              </a:ext>
            </a:extLst>
          </p:cNvPr>
          <p:cNvSpPr txBox="1">
            <a:spLocks/>
          </p:cNvSpPr>
          <p:nvPr/>
        </p:nvSpPr>
        <p:spPr bwMode="gray">
          <a:xfrm>
            <a:off x="5959304" y="3007716"/>
            <a:ext cx="2335065"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Oncology, cardiovascular, infectious diseases</a:t>
            </a:r>
          </a:p>
        </p:txBody>
      </p:sp>
      <p:sp>
        <p:nvSpPr>
          <p:cNvPr id="52" name="Text Placeholder 1">
            <a:extLst>
              <a:ext uri="{FF2B5EF4-FFF2-40B4-BE49-F238E27FC236}">
                <a16:creationId xmlns:a16="http://schemas.microsoft.com/office/drawing/2014/main" id="{1890E692-FBB2-40B1-92D9-7E02C13AFDD3}"/>
              </a:ext>
            </a:extLst>
          </p:cNvPr>
          <p:cNvSpPr txBox="1">
            <a:spLocks/>
          </p:cNvSpPr>
          <p:nvPr/>
        </p:nvSpPr>
        <p:spPr bwMode="gray">
          <a:xfrm>
            <a:off x="5959303" y="3658397"/>
            <a:ext cx="2335065"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Oncology, neurology, pre-natal </a:t>
            </a:r>
          </a:p>
        </p:txBody>
      </p:sp>
      <p:sp>
        <p:nvSpPr>
          <p:cNvPr id="53" name="Text Placeholder 1">
            <a:extLst>
              <a:ext uri="{FF2B5EF4-FFF2-40B4-BE49-F238E27FC236}">
                <a16:creationId xmlns:a16="http://schemas.microsoft.com/office/drawing/2014/main" id="{F0DC46E6-5E23-4EC9-9B65-F4F79757E7EA}"/>
              </a:ext>
            </a:extLst>
          </p:cNvPr>
          <p:cNvSpPr txBox="1">
            <a:spLocks/>
          </p:cNvSpPr>
          <p:nvPr/>
        </p:nvSpPr>
        <p:spPr bwMode="gray">
          <a:xfrm>
            <a:off x="5959303" y="4259990"/>
            <a:ext cx="2335064" cy="230832"/>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Oncology, toxicology</a:t>
            </a:r>
          </a:p>
        </p:txBody>
      </p:sp>
      <p:sp>
        <p:nvSpPr>
          <p:cNvPr id="54" name="Text Placeholder 1">
            <a:extLst>
              <a:ext uri="{FF2B5EF4-FFF2-40B4-BE49-F238E27FC236}">
                <a16:creationId xmlns:a16="http://schemas.microsoft.com/office/drawing/2014/main" id="{5D30CBB6-F05D-4FEF-8069-D840A580ED7A}"/>
              </a:ext>
            </a:extLst>
          </p:cNvPr>
          <p:cNvSpPr txBox="1">
            <a:spLocks/>
          </p:cNvSpPr>
          <p:nvPr/>
        </p:nvSpPr>
        <p:spPr bwMode="gray">
          <a:xfrm>
            <a:off x="5953105" y="4798916"/>
            <a:ext cx="2335064"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Cancer detection and treatment guidance</a:t>
            </a:r>
          </a:p>
        </p:txBody>
      </p:sp>
      <p:sp>
        <p:nvSpPr>
          <p:cNvPr id="55" name="Text Placeholder 1">
            <a:extLst>
              <a:ext uri="{FF2B5EF4-FFF2-40B4-BE49-F238E27FC236}">
                <a16:creationId xmlns:a16="http://schemas.microsoft.com/office/drawing/2014/main" id="{68A17119-C654-4795-A51E-24CD86D3FB1C}"/>
              </a:ext>
            </a:extLst>
          </p:cNvPr>
          <p:cNvSpPr txBox="1">
            <a:spLocks/>
          </p:cNvSpPr>
          <p:nvPr/>
        </p:nvSpPr>
        <p:spPr bwMode="gray">
          <a:xfrm>
            <a:off x="5953105" y="5348101"/>
            <a:ext cx="2335064" cy="46166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a:buClr>
                <a:schemeClr val="accent6"/>
              </a:buClr>
              <a:defRPr/>
            </a:pPr>
            <a:r>
              <a:rPr lang="en-US" sz="1500">
                <a:solidFill>
                  <a:srgbClr val="323E48"/>
                </a:solidFill>
                <a:latin typeface="Arial" panose="020B0604020202020204"/>
              </a:rPr>
              <a:t>Oncology, women’s health and mental health</a:t>
            </a:r>
          </a:p>
        </p:txBody>
      </p:sp>
      <p:sp>
        <p:nvSpPr>
          <p:cNvPr id="56" name="Rectangle 11">
            <a:extLst>
              <a:ext uri="{FF2B5EF4-FFF2-40B4-BE49-F238E27FC236}">
                <a16:creationId xmlns:a16="http://schemas.microsoft.com/office/drawing/2014/main" id="{9DBAA489-D485-40A8-BCB6-05131190913A}"/>
              </a:ext>
            </a:extLst>
          </p:cNvPr>
          <p:cNvSpPr/>
          <p:nvPr/>
        </p:nvSpPr>
        <p:spPr bwMode="gray">
          <a:xfrm rot="16200000">
            <a:off x="598494" y="3835087"/>
            <a:ext cx="1601154" cy="95337"/>
          </a:xfrm>
          <a:custGeom>
            <a:avLst/>
            <a:gdLst>
              <a:gd name="connsiteX0" fmla="*/ 0 w 4238368"/>
              <a:gd name="connsiteY0" fmla="*/ 0 h 661087"/>
              <a:gd name="connsiteX1" fmla="*/ 4238368 w 4238368"/>
              <a:gd name="connsiteY1" fmla="*/ 0 h 661087"/>
              <a:gd name="connsiteX2" fmla="*/ 4238368 w 4238368"/>
              <a:gd name="connsiteY2" fmla="*/ 661087 h 661087"/>
              <a:gd name="connsiteX3" fmla="*/ 0 w 4238368"/>
              <a:gd name="connsiteY3" fmla="*/ 661087 h 661087"/>
              <a:gd name="connsiteX4" fmla="*/ 0 w 4238368"/>
              <a:gd name="connsiteY4" fmla="*/ 0 h 661087"/>
              <a:gd name="connsiteX0" fmla="*/ 0 w 4238368"/>
              <a:gd name="connsiteY0" fmla="*/ 661087 h 752527"/>
              <a:gd name="connsiteX1" fmla="*/ 0 w 4238368"/>
              <a:gd name="connsiteY1" fmla="*/ 0 h 752527"/>
              <a:gd name="connsiteX2" fmla="*/ 4238368 w 4238368"/>
              <a:gd name="connsiteY2" fmla="*/ 0 h 752527"/>
              <a:gd name="connsiteX3" fmla="*/ 4238368 w 4238368"/>
              <a:gd name="connsiteY3" fmla="*/ 661087 h 752527"/>
              <a:gd name="connsiteX4" fmla="*/ 91440 w 4238368"/>
              <a:gd name="connsiteY4" fmla="*/ 752527 h 752527"/>
              <a:gd name="connsiteX0" fmla="*/ 0 w 4238368"/>
              <a:gd name="connsiteY0" fmla="*/ 661087 h 661087"/>
              <a:gd name="connsiteX1" fmla="*/ 0 w 4238368"/>
              <a:gd name="connsiteY1" fmla="*/ 0 h 661087"/>
              <a:gd name="connsiteX2" fmla="*/ 4238368 w 4238368"/>
              <a:gd name="connsiteY2" fmla="*/ 0 h 661087"/>
              <a:gd name="connsiteX3" fmla="*/ 4238368 w 4238368"/>
              <a:gd name="connsiteY3" fmla="*/ 661087 h 661087"/>
            </a:gdLst>
            <a:ahLst/>
            <a:cxnLst>
              <a:cxn ang="0">
                <a:pos x="connsiteX0" y="connsiteY0"/>
              </a:cxn>
              <a:cxn ang="0">
                <a:pos x="connsiteX1" y="connsiteY1"/>
              </a:cxn>
              <a:cxn ang="0">
                <a:pos x="connsiteX2" y="connsiteY2"/>
              </a:cxn>
              <a:cxn ang="0">
                <a:pos x="connsiteX3" y="connsiteY3"/>
              </a:cxn>
            </a:cxnLst>
            <a:rect l="l" t="t" r="r" b="b"/>
            <a:pathLst>
              <a:path w="4238368" h="661087">
                <a:moveTo>
                  <a:pt x="0" y="661087"/>
                </a:moveTo>
                <a:lnTo>
                  <a:pt x="0" y="0"/>
                </a:lnTo>
                <a:lnTo>
                  <a:pt x="4238368" y="0"/>
                </a:lnTo>
                <a:lnTo>
                  <a:pt x="4238368" y="661087"/>
                </a:lnTo>
              </a:path>
            </a:pathLst>
          </a:custGeom>
          <a:noFill/>
          <a:ln w="19050">
            <a:solidFill>
              <a:schemeClr val="accent2"/>
            </a:solidFill>
            <a:prstDash val="sysDot"/>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1">
            <a:extLst>
              <a:ext uri="{FF2B5EF4-FFF2-40B4-BE49-F238E27FC236}">
                <a16:creationId xmlns:a16="http://schemas.microsoft.com/office/drawing/2014/main" id="{3CC15413-BBEC-4321-ABC3-95152C914926}"/>
              </a:ext>
            </a:extLst>
          </p:cNvPr>
          <p:cNvSpPr/>
          <p:nvPr/>
        </p:nvSpPr>
        <p:spPr bwMode="gray">
          <a:xfrm rot="16200000">
            <a:off x="896729" y="5180428"/>
            <a:ext cx="725453" cy="95339"/>
          </a:xfrm>
          <a:custGeom>
            <a:avLst/>
            <a:gdLst>
              <a:gd name="connsiteX0" fmla="*/ 0 w 4238368"/>
              <a:gd name="connsiteY0" fmla="*/ 0 h 661087"/>
              <a:gd name="connsiteX1" fmla="*/ 4238368 w 4238368"/>
              <a:gd name="connsiteY1" fmla="*/ 0 h 661087"/>
              <a:gd name="connsiteX2" fmla="*/ 4238368 w 4238368"/>
              <a:gd name="connsiteY2" fmla="*/ 661087 h 661087"/>
              <a:gd name="connsiteX3" fmla="*/ 0 w 4238368"/>
              <a:gd name="connsiteY3" fmla="*/ 661087 h 661087"/>
              <a:gd name="connsiteX4" fmla="*/ 0 w 4238368"/>
              <a:gd name="connsiteY4" fmla="*/ 0 h 661087"/>
              <a:gd name="connsiteX0" fmla="*/ 0 w 4238368"/>
              <a:gd name="connsiteY0" fmla="*/ 661087 h 752527"/>
              <a:gd name="connsiteX1" fmla="*/ 0 w 4238368"/>
              <a:gd name="connsiteY1" fmla="*/ 0 h 752527"/>
              <a:gd name="connsiteX2" fmla="*/ 4238368 w 4238368"/>
              <a:gd name="connsiteY2" fmla="*/ 0 h 752527"/>
              <a:gd name="connsiteX3" fmla="*/ 4238368 w 4238368"/>
              <a:gd name="connsiteY3" fmla="*/ 661087 h 752527"/>
              <a:gd name="connsiteX4" fmla="*/ 91440 w 4238368"/>
              <a:gd name="connsiteY4" fmla="*/ 752527 h 752527"/>
              <a:gd name="connsiteX0" fmla="*/ 0 w 4238368"/>
              <a:gd name="connsiteY0" fmla="*/ 661087 h 661087"/>
              <a:gd name="connsiteX1" fmla="*/ 0 w 4238368"/>
              <a:gd name="connsiteY1" fmla="*/ 0 h 661087"/>
              <a:gd name="connsiteX2" fmla="*/ 4238368 w 4238368"/>
              <a:gd name="connsiteY2" fmla="*/ 0 h 661087"/>
              <a:gd name="connsiteX3" fmla="*/ 4238368 w 4238368"/>
              <a:gd name="connsiteY3" fmla="*/ 661087 h 661087"/>
            </a:gdLst>
            <a:ahLst/>
            <a:cxnLst>
              <a:cxn ang="0">
                <a:pos x="connsiteX0" y="connsiteY0"/>
              </a:cxn>
              <a:cxn ang="0">
                <a:pos x="connsiteX1" y="connsiteY1"/>
              </a:cxn>
              <a:cxn ang="0">
                <a:pos x="connsiteX2" y="connsiteY2"/>
              </a:cxn>
              <a:cxn ang="0">
                <a:pos x="connsiteX3" y="connsiteY3"/>
              </a:cxn>
            </a:cxnLst>
            <a:rect l="l" t="t" r="r" b="b"/>
            <a:pathLst>
              <a:path w="4238368" h="661087">
                <a:moveTo>
                  <a:pt x="0" y="661087"/>
                </a:moveTo>
                <a:lnTo>
                  <a:pt x="0" y="0"/>
                </a:lnTo>
                <a:lnTo>
                  <a:pt x="4238368" y="0"/>
                </a:lnTo>
                <a:lnTo>
                  <a:pt x="4238368" y="661087"/>
                </a:lnTo>
              </a:path>
            </a:pathLst>
          </a:custGeom>
          <a:noFill/>
          <a:ln w="19050">
            <a:solidFill>
              <a:schemeClr val="accent2"/>
            </a:solidFill>
            <a:prstDash val="sysDot"/>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1">
            <a:extLst>
              <a:ext uri="{FF2B5EF4-FFF2-40B4-BE49-F238E27FC236}">
                <a16:creationId xmlns:a16="http://schemas.microsoft.com/office/drawing/2014/main" id="{543F4794-80E6-4E84-88EB-CE2F7B25570A}"/>
              </a:ext>
            </a:extLst>
          </p:cNvPr>
          <p:cNvSpPr txBox="1">
            <a:spLocks/>
          </p:cNvSpPr>
          <p:nvPr/>
        </p:nvSpPr>
        <p:spPr bwMode="gray">
          <a:xfrm rot="16200000">
            <a:off x="-70625" y="3509022"/>
            <a:ext cx="2190848" cy="230832"/>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indent="0">
              <a:buClr>
                <a:schemeClr val="accent6"/>
              </a:buClr>
              <a:buNone/>
              <a:defRPr/>
            </a:pPr>
            <a:r>
              <a:rPr lang="en-US" sz="1500">
                <a:solidFill>
                  <a:srgbClr val="323E48"/>
                </a:solidFill>
                <a:latin typeface="Arial" panose="020B0604020202020204"/>
              </a:rPr>
              <a:t>Large, diversified IRLs</a:t>
            </a:r>
          </a:p>
        </p:txBody>
      </p:sp>
      <p:sp>
        <p:nvSpPr>
          <p:cNvPr id="59" name="Text Placeholder 1">
            <a:extLst>
              <a:ext uri="{FF2B5EF4-FFF2-40B4-BE49-F238E27FC236}">
                <a16:creationId xmlns:a16="http://schemas.microsoft.com/office/drawing/2014/main" id="{FBEB5667-A583-429F-A883-0F47BCA6FAA6}"/>
              </a:ext>
            </a:extLst>
          </p:cNvPr>
          <p:cNvSpPr txBox="1">
            <a:spLocks/>
          </p:cNvSpPr>
          <p:nvPr/>
        </p:nvSpPr>
        <p:spPr bwMode="gray">
          <a:xfrm rot="16200000">
            <a:off x="-24580" y="4760317"/>
            <a:ext cx="1505542" cy="230833"/>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indent="0">
              <a:buClr>
                <a:schemeClr val="accent6"/>
              </a:buClr>
              <a:buNone/>
              <a:defRPr/>
            </a:pPr>
            <a:r>
              <a:rPr lang="en-US" sz="1500">
                <a:solidFill>
                  <a:srgbClr val="323E48"/>
                </a:solidFill>
                <a:latin typeface="Arial" panose="020B0604020202020204"/>
              </a:rPr>
              <a:t>Specialized IRLs</a:t>
            </a:r>
          </a:p>
        </p:txBody>
      </p:sp>
      <p:cxnSp>
        <p:nvCxnSpPr>
          <p:cNvPr id="60" name="Straight Connector 59">
            <a:extLst>
              <a:ext uri="{FF2B5EF4-FFF2-40B4-BE49-F238E27FC236}">
                <a16:creationId xmlns:a16="http://schemas.microsoft.com/office/drawing/2014/main" id="{C0DF2FF9-4087-47B3-9828-F9E46F34155D}"/>
              </a:ext>
            </a:extLst>
          </p:cNvPr>
          <p:cNvCxnSpPr>
            <a:cxnSpLocks/>
          </p:cNvCxnSpPr>
          <p:nvPr/>
        </p:nvCxnSpPr>
        <p:spPr bwMode="gray">
          <a:xfrm flipH="1">
            <a:off x="1179928" y="4004286"/>
            <a:ext cx="171474" cy="0"/>
          </a:xfrm>
          <a:prstGeom prst="line">
            <a:avLst/>
          </a:prstGeom>
          <a:ln w="19050">
            <a:solidFill>
              <a:schemeClr val="accent2"/>
            </a:solidFill>
            <a:prstDash val="sysDot"/>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F3C5E8F-5950-4C39-8D80-D581EAC759AC}"/>
              </a:ext>
            </a:extLst>
          </p:cNvPr>
          <p:cNvCxnSpPr>
            <a:cxnSpLocks/>
          </p:cNvCxnSpPr>
          <p:nvPr/>
        </p:nvCxnSpPr>
        <p:spPr bwMode="gray">
          <a:xfrm flipH="1" flipV="1">
            <a:off x="917162" y="5218953"/>
            <a:ext cx="294624" cy="10371"/>
          </a:xfrm>
          <a:prstGeom prst="line">
            <a:avLst/>
          </a:prstGeom>
          <a:ln w="19050">
            <a:solidFill>
              <a:schemeClr val="accent2"/>
            </a:solidFill>
            <a:prstDash val="sysDot"/>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62" name="Text Placeholder">
            <a:extLst>
              <a:ext uri="{FF2B5EF4-FFF2-40B4-BE49-F238E27FC236}">
                <a16:creationId xmlns:a16="http://schemas.microsoft.com/office/drawing/2014/main" id="{5CBC1C10-443D-4DF7-8E01-A84D1C86EFB9}"/>
              </a:ext>
            </a:extLst>
          </p:cNvPr>
          <p:cNvSpPr txBox="1">
            <a:spLocks/>
          </p:cNvSpPr>
          <p:nvPr/>
        </p:nvSpPr>
        <p:spPr bwMode="gray">
          <a:xfrm>
            <a:off x="8639175" y="2343646"/>
            <a:ext cx="2937254" cy="3429218"/>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US" b="1"/>
          </a:p>
        </p:txBody>
      </p:sp>
      <p:sp>
        <p:nvSpPr>
          <p:cNvPr id="63" name="TextBox 62">
            <a:extLst>
              <a:ext uri="{FF2B5EF4-FFF2-40B4-BE49-F238E27FC236}">
                <a16:creationId xmlns:a16="http://schemas.microsoft.com/office/drawing/2014/main" id="{2E758921-2126-4A58-BFA1-32DEAA20D2E0}"/>
              </a:ext>
            </a:extLst>
          </p:cNvPr>
          <p:cNvSpPr txBox="1"/>
          <p:nvPr/>
        </p:nvSpPr>
        <p:spPr bwMode="gray">
          <a:xfrm>
            <a:off x="8941330" y="2312410"/>
            <a:ext cx="2098214" cy="184666"/>
          </a:xfrm>
          <a:prstGeom prst="rect">
            <a:avLst/>
          </a:prstGeom>
          <a:solidFill>
            <a:schemeClr val="bg1"/>
          </a:solidFill>
          <a:ln w="38100">
            <a:solidFill>
              <a:schemeClr val="bg1"/>
            </a:solidFill>
          </a:ln>
        </p:spPr>
        <p:txBody>
          <a:bodyPr vert="horz" wrap="square" lIns="0" tIns="0" rIns="182880" bIns="0" rtlCol="0">
            <a:spAutoFit/>
          </a:bodyPr>
          <a:lstStyle/>
          <a:p>
            <a:pPr marL="457200" indent="-454025">
              <a:spcBef>
                <a:spcPts val="600"/>
              </a:spcBef>
              <a:buSzPct val="230000"/>
              <a:buBlip>
                <a:blip r:embed="rId11"/>
              </a:buBlip>
            </a:pPr>
            <a:r>
              <a:rPr lang="en-US" baseline="34000">
                <a:solidFill>
                  <a:schemeClr val="accent2"/>
                </a:solidFill>
              </a:rPr>
              <a:t>DATA SPOTLIGHT</a:t>
            </a:r>
          </a:p>
        </p:txBody>
      </p:sp>
      <p:grpSp>
        <p:nvGrpSpPr>
          <p:cNvPr id="14" name="Group 13">
            <a:extLst>
              <a:ext uri="{FF2B5EF4-FFF2-40B4-BE49-F238E27FC236}">
                <a16:creationId xmlns:a16="http://schemas.microsoft.com/office/drawing/2014/main" id="{95216EE1-1C23-4B90-B305-8B3B82F61129}"/>
              </a:ext>
            </a:extLst>
          </p:cNvPr>
          <p:cNvGrpSpPr/>
          <p:nvPr/>
        </p:nvGrpSpPr>
        <p:grpSpPr>
          <a:xfrm>
            <a:off x="3012321" y="2065462"/>
            <a:ext cx="5346507" cy="779765"/>
            <a:chOff x="3012321" y="2065462"/>
            <a:chExt cx="5346507" cy="779765"/>
          </a:xfrm>
        </p:grpSpPr>
        <p:sp>
          <p:nvSpPr>
            <p:cNvPr id="65" name="Rectangle 64">
              <a:extLst>
                <a:ext uri="{FF2B5EF4-FFF2-40B4-BE49-F238E27FC236}">
                  <a16:creationId xmlns:a16="http://schemas.microsoft.com/office/drawing/2014/main" id="{ECD56CF0-4232-4F30-B65C-682B308CB884}"/>
                </a:ext>
              </a:extLst>
            </p:cNvPr>
            <p:cNvSpPr/>
            <p:nvPr/>
          </p:nvSpPr>
          <p:spPr bwMode="gray">
            <a:xfrm>
              <a:off x="3012321" y="2257428"/>
              <a:ext cx="5199819" cy="417691"/>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FC29DCB-D622-4B35-975C-BF952817FCB5}"/>
                </a:ext>
              </a:extLst>
            </p:cNvPr>
            <p:cNvSpPr/>
            <p:nvPr/>
          </p:nvSpPr>
          <p:spPr bwMode="gray">
            <a:xfrm>
              <a:off x="5214959" y="2065462"/>
              <a:ext cx="794543" cy="779765"/>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1">
              <a:extLst>
                <a:ext uri="{FF2B5EF4-FFF2-40B4-BE49-F238E27FC236}">
                  <a16:creationId xmlns:a16="http://schemas.microsoft.com/office/drawing/2014/main" id="{855782A1-763B-4139-8345-24870635629C}"/>
                </a:ext>
              </a:extLst>
            </p:cNvPr>
            <p:cNvSpPr txBox="1">
              <a:spLocks/>
            </p:cNvSpPr>
            <p:nvPr/>
          </p:nvSpPr>
          <p:spPr bwMode="gray">
            <a:xfrm>
              <a:off x="3534886" y="2337996"/>
              <a:ext cx="1289876" cy="246221"/>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None/>
              </a:pPr>
              <a:r>
                <a:rPr lang="en-US" sz="1600" b="1"/>
                <a:t>Routine tests </a:t>
              </a:r>
            </a:p>
          </p:txBody>
        </p:sp>
        <p:sp>
          <p:nvSpPr>
            <p:cNvPr id="68" name="Text Placeholder 1">
              <a:extLst>
                <a:ext uri="{FF2B5EF4-FFF2-40B4-BE49-F238E27FC236}">
                  <a16:creationId xmlns:a16="http://schemas.microsoft.com/office/drawing/2014/main" id="{76A530B1-8913-4A11-8144-43412D1FA373}"/>
                </a:ext>
              </a:extLst>
            </p:cNvPr>
            <p:cNvSpPr txBox="1">
              <a:spLocks/>
            </p:cNvSpPr>
            <p:nvPr/>
          </p:nvSpPr>
          <p:spPr bwMode="gray">
            <a:xfrm>
              <a:off x="6296019" y="2325895"/>
              <a:ext cx="2062809" cy="246221"/>
            </a:xfrm>
            <a:prstGeom prst="rect">
              <a:avLst/>
            </a:prstGeom>
          </p:spPr>
          <p:txBody>
            <a:bodyPr vert="horz" wrap="square" lIns="0" tIns="0" rIns="0" bIns="0" rtlCol="0">
              <a:spAutoFit/>
            </a:bodyPr>
            <a:lstStyle>
              <a:defPPr>
                <a:defRPr lang="en-US"/>
              </a:defPPr>
              <a:lvl1pPr indent="0" algn="ctr" defTabSz="1018879">
                <a:spcBef>
                  <a:spcPts val="500"/>
                </a:spcBef>
                <a:buClr>
                  <a:schemeClr val="accent6"/>
                </a:buClr>
                <a:buFont typeface="Arial" pitchFamily="34" charset="0"/>
                <a:buNone/>
                <a:defRPr sz="2400" b="1"/>
              </a:lvl1pPr>
              <a:lvl2pPr marL="230188" indent="-114300" defTabSz="1018879">
                <a:spcBef>
                  <a:spcPts val="500"/>
                </a:spcBef>
                <a:buClr>
                  <a:schemeClr val="accent6"/>
                </a:buClr>
                <a:buFont typeface="Arial" pitchFamily="34" charset="0"/>
                <a:buChar char="–"/>
                <a:defRPr sz="1000"/>
              </a:lvl2pPr>
              <a:lvl3pPr marL="342900" indent="-112713" defTabSz="1018879">
                <a:spcBef>
                  <a:spcPts val="500"/>
                </a:spcBef>
                <a:buClr>
                  <a:schemeClr val="accent6"/>
                </a:buClr>
                <a:buFont typeface="Arial" pitchFamily="34" charset="0"/>
                <a:buChar char="•"/>
                <a:defRPr sz="1000"/>
              </a:lvl3pPr>
              <a:lvl4pPr marL="458788" indent="-115888" defTabSz="1018879">
                <a:spcBef>
                  <a:spcPts val="500"/>
                </a:spcBef>
                <a:buClr>
                  <a:schemeClr val="accent6"/>
                </a:buClr>
                <a:buFont typeface="Arial" pitchFamily="34" charset="0"/>
                <a:buChar char="–"/>
                <a:defRPr sz="1000"/>
              </a:lvl4pPr>
              <a:lvl5pPr marL="571500" indent="-112713" defTabSz="1018879">
                <a:spcBef>
                  <a:spcPts val="500"/>
                </a:spcBef>
                <a:buClr>
                  <a:schemeClr val="accent6"/>
                </a:buClr>
                <a:buFont typeface="Arial" pitchFamily="34" charset="0"/>
                <a:buChar char="•"/>
                <a:defRPr sz="1000" baseline="0"/>
              </a:lvl5pPr>
              <a:lvl6pPr marL="687388" indent="-114300" defTabSz="1018879">
                <a:spcBef>
                  <a:spcPts val="500"/>
                </a:spcBef>
                <a:buClr>
                  <a:schemeClr val="accent6"/>
                </a:buClr>
                <a:buFont typeface="Arial" pitchFamily="34" charset="0"/>
                <a:buChar char="–"/>
                <a:defRPr sz="1000" baseline="0"/>
              </a:lvl6pPr>
              <a:lvl7pPr marL="800100" indent="-114300" defTabSz="1018879">
                <a:spcBef>
                  <a:spcPts val="500"/>
                </a:spcBef>
                <a:buClr>
                  <a:schemeClr val="accent6"/>
                </a:buClr>
                <a:buFont typeface="Arial" pitchFamily="34" charset="0"/>
                <a:buChar char="•"/>
                <a:defRPr sz="1000" baseline="0"/>
              </a:lvl7pPr>
              <a:lvl8pPr marL="914400" indent="-114300" defTabSz="1018879">
                <a:spcBef>
                  <a:spcPts val="500"/>
                </a:spcBef>
                <a:buClr>
                  <a:schemeClr val="accent6"/>
                </a:buClr>
                <a:buFont typeface="Arial" pitchFamily="34" charset="0"/>
                <a:buChar char="–"/>
                <a:defRPr sz="1000" baseline="0"/>
              </a:lvl8pPr>
              <a:lvl9pPr marL="1028700" indent="-114300" defTabSz="1018879">
                <a:spcBef>
                  <a:spcPts val="500"/>
                </a:spcBef>
                <a:buClr>
                  <a:schemeClr val="accent6"/>
                </a:buClr>
                <a:buFont typeface="Arial" pitchFamily="34" charset="0"/>
                <a:buChar char="•"/>
                <a:defRPr sz="1000" baseline="0"/>
              </a:lvl9pPr>
            </a:lstStyle>
            <a:p>
              <a:pPr algn="l"/>
              <a:r>
                <a:rPr lang="en-US" sz="1600"/>
                <a:t>Specialized tests</a:t>
              </a:r>
            </a:p>
          </p:txBody>
        </p:sp>
        <p:pic>
          <p:nvPicPr>
            <p:cNvPr id="69" name="Picture 68" descr="Icon&#10;&#10;Description automatically generated">
              <a:extLst>
                <a:ext uri="{FF2B5EF4-FFF2-40B4-BE49-F238E27FC236}">
                  <a16:creationId xmlns:a16="http://schemas.microsoft.com/office/drawing/2014/main" id="{B58D5FF6-428E-40D2-A113-EAA823DB496C}"/>
                </a:ext>
              </a:extLst>
            </p:cNvPr>
            <p:cNvPicPr>
              <a:picLocks noChangeAspect="1"/>
            </p:cNvPicPr>
            <p:nvPr/>
          </p:nvPicPr>
          <p:blipFill>
            <a:blip r:embed="rId12"/>
            <a:stretch>
              <a:fillRect/>
            </a:stretch>
          </p:blipFill>
          <p:spPr>
            <a:xfrm>
              <a:off x="5361647" y="2202897"/>
              <a:ext cx="501166" cy="483267"/>
            </a:xfrm>
            <a:prstGeom prst="rect">
              <a:avLst/>
            </a:prstGeom>
          </p:spPr>
        </p:pic>
      </p:grpSp>
      <p:sp>
        <p:nvSpPr>
          <p:cNvPr id="70" name="TextBox 69">
            <a:extLst>
              <a:ext uri="{FF2B5EF4-FFF2-40B4-BE49-F238E27FC236}">
                <a16:creationId xmlns:a16="http://schemas.microsoft.com/office/drawing/2014/main" id="{F89ECFEA-DABB-4585-B58A-9E596229EB55}"/>
              </a:ext>
            </a:extLst>
          </p:cNvPr>
          <p:cNvSpPr txBox="1"/>
          <p:nvPr/>
        </p:nvSpPr>
        <p:spPr bwMode="gray">
          <a:xfrm>
            <a:off x="8912116" y="4199948"/>
            <a:ext cx="1573111"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64%</a:t>
            </a:r>
          </a:p>
        </p:txBody>
      </p:sp>
      <p:sp>
        <p:nvSpPr>
          <p:cNvPr id="71" name="Text Placeholder 2">
            <a:extLst>
              <a:ext uri="{FF2B5EF4-FFF2-40B4-BE49-F238E27FC236}">
                <a16:creationId xmlns:a16="http://schemas.microsoft.com/office/drawing/2014/main" id="{02284FFF-638C-479C-9C63-9E94D28AD97C}"/>
              </a:ext>
            </a:extLst>
          </p:cNvPr>
          <p:cNvSpPr txBox="1">
            <a:spLocks/>
          </p:cNvSpPr>
          <p:nvPr/>
        </p:nvSpPr>
        <p:spPr bwMode="gray">
          <a:xfrm>
            <a:off x="10108339" y="4212648"/>
            <a:ext cx="1266997" cy="115416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a:solidFill>
                  <a:srgbClr val="323E48"/>
                </a:solidFill>
                <a:latin typeface="Arial" panose="020B0604020202020204"/>
              </a:rPr>
              <a:t>of total IRL market share captured by </a:t>
            </a: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the three largest </a:t>
            </a:r>
            <a:r>
              <a:rPr lang="en-US" sz="1500">
                <a:solidFill>
                  <a:srgbClr val="323E48"/>
                </a:solidFill>
                <a:latin typeface="Arial" panose="020B0604020202020204"/>
              </a:rPr>
              <a:t>labs</a:t>
            </a:r>
            <a:r>
              <a:rPr lang="en-US" sz="1500" baseline="30000">
                <a:solidFill>
                  <a:srgbClr val="323E48"/>
                </a:solidFill>
                <a:latin typeface="Arial" panose="020B0604020202020204"/>
              </a:rPr>
              <a:t>1</a:t>
            </a:r>
            <a:endParaRPr kumimoji="0" lang="en-US" sz="1500" b="0" i="0" u="none" strike="noStrike" kern="1200" cap="none" spc="0" normalizeH="0" baseline="30000" noProof="0">
              <a:ln>
                <a:noFill/>
              </a:ln>
              <a:solidFill>
                <a:srgbClr val="323E48"/>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548F4FB8-A3AF-4AA4-B960-9E0E862A6C1B}"/>
              </a:ext>
            </a:extLst>
          </p:cNvPr>
          <p:cNvSpPr txBox="1"/>
          <p:nvPr/>
        </p:nvSpPr>
        <p:spPr bwMode="gray">
          <a:xfrm>
            <a:off x="8900302" y="2987284"/>
            <a:ext cx="936741"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3000</a:t>
            </a:r>
          </a:p>
        </p:txBody>
      </p:sp>
      <p:sp>
        <p:nvSpPr>
          <p:cNvPr id="73" name="Text Placeholder 2">
            <a:extLst>
              <a:ext uri="{FF2B5EF4-FFF2-40B4-BE49-F238E27FC236}">
                <a16:creationId xmlns:a16="http://schemas.microsoft.com/office/drawing/2014/main" id="{B16BEAD6-F642-4FDB-A853-1F8048DBAB6B}"/>
              </a:ext>
            </a:extLst>
          </p:cNvPr>
          <p:cNvSpPr txBox="1">
            <a:spLocks/>
          </p:cNvSpPr>
          <p:nvPr/>
        </p:nvSpPr>
        <p:spPr bwMode="gray">
          <a:xfrm>
            <a:off x="10107802" y="3058520"/>
            <a:ext cx="1266996" cy="6924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a:solidFill>
                  <a:srgbClr val="323E48"/>
                </a:solidFill>
                <a:latin typeface="Arial" panose="020B0604020202020204"/>
              </a:rPr>
              <a:t>Estimated number of IRLs in the US</a:t>
            </a:r>
          </a:p>
        </p:txBody>
      </p:sp>
    </p:spTree>
    <p:extLst>
      <p:ext uri="{BB962C8B-B14F-4D97-AF65-F5344CB8AC3E}">
        <p14:creationId xmlns:p14="http://schemas.microsoft.com/office/powerpoint/2010/main" val="269322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5486F-69F9-48B2-AAD5-E1FA243BD389}"/>
              </a:ext>
            </a:extLst>
          </p:cNvPr>
          <p:cNvSpPr>
            <a:spLocks noGrp="1"/>
          </p:cNvSpPr>
          <p:nvPr>
            <p:ph type="body" sz="quarter" idx="28"/>
          </p:nvPr>
        </p:nvSpPr>
        <p:spPr>
          <a:xfrm>
            <a:off x="612773" y="6050409"/>
            <a:ext cx="3289004" cy="123379"/>
          </a:xfrm>
        </p:spPr>
        <p:txBody>
          <a:bodyPr/>
          <a:lstStyle/>
          <a:p>
            <a:r>
              <a:rPr lang="en-US"/>
              <a:t>Base Business refers to all LabCorp’s operations, except for COVID testing.</a:t>
            </a:r>
          </a:p>
        </p:txBody>
      </p:sp>
      <p:sp>
        <p:nvSpPr>
          <p:cNvPr id="3" name="Text Placeholder 2">
            <a:extLst>
              <a:ext uri="{FF2B5EF4-FFF2-40B4-BE49-F238E27FC236}">
                <a16:creationId xmlns:a16="http://schemas.microsoft.com/office/drawing/2014/main" id="{84C495C0-DF1E-4D71-98BE-910B3CB75E79}"/>
              </a:ext>
            </a:extLst>
          </p:cNvPr>
          <p:cNvSpPr>
            <a:spLocks noGrp="1"/>
          </p:cNvSpPr>
          <p:nvPr>
            <p:ph type="body" sz="quarter" idx="27"/>
          </p:nvPr>
        </p:nvSpPr>
        <p:spPr>
          <a:xfrm>
            <a:off x="6096001" y="5837020"/>
            <a:ext cx="5435670" cy="430887"/>
          </a:xfrm>
        </p:spPr>
        <p:txBody>
          <a:bodyPr/>
          <a:lstStyle/>
          <a:p>
            <a:r>
              <a:rPr lang="en-US"/>
              <a:t>Source: “</a:t>
            </a:r>
            <a:r>
              <a:rPr lang="en-US">
                <a:hlinkClick r:id="rId3"/>
              </a:rPr>
              <a:t>Quest Diagnostics’ History of Acquisitions is Paying Off</a:t>
            </a:r>
            <a:r>
              <a:rPr lang="en-US"/>
              <a:t>,” The Motley Fool, May 2020; </a:t>
            </a:r>
            <a:r>
              <a:rPr lang="en-US" i="1"/>
              <a:t>“</a:t>
            </a:r>
            <a:r>
              <a:rPr lang="en-US" i="1">
                <a:hlinkClick r:id="rId4"/>
              </a:rPr>
              <a:t>To Outsource or Not to Outsource</a:t>
            </a:r>
            <a:r>
              <a:rPr lang="en-US" i="1"/>
              <a:t>,” AACC, April 2017</a:t>
            </a:r>
            <a:r>
              <a:rPr lang="en-US"/>
              <a:t>; “</a:t>
            </a:r>
            <a:r>
              <a:rPr lang="en-US">
                <a:hlinkClick r:id="rId5"/>
              </a:rPr>
              <a:t>Q1 2022 Conference Call Script</a:t>
            </a:r>
            <a:r>
              <a:rPr lang="en-US"/>
              <a:t>,” Quest, April 2022; “</a:t>
            </a:r>
            <a:r>
              <a:rPr lang="en-US">
                <a:hlinkClick r:id="rId6"/>
              </a:rPr>
              <a:t>Labcorp Buys Cancer Genomics Firm for $450M to Expand Oncology Offerings</a:t>
            </a:r>
            <a:r>
              <a:rPr lang="en-US"/>
              <a:t>,” WRAL </a:t>
            </a:r>
            <a:r>
              <a:rPr lang="en-US" err="1"/>
              <a:t>TechWire</a:t>
            </a:r>
            <a:r>
              <a:rPr lang="en-US"/>
              <a:t>, December 2021; “</a:t>
            </a:r>
            <a:r>
              <a:rPr lang="en-US">
                <a:hlinkClick r:id="rId7"/>
              </a:rPr>
              <a:t>Labcorp Announces 2019 Fourth Quarter and Full Year Results and Provides 2020 Guidance</a:t>
            </a:r>
            <a:r>
              <a:rPr lang="en-US"/>
              <a:t>,” Labcorp, February 2020; “</a:t>
            </a:r>
            <a:r>
              <a:rPr lang="en-US">
                <a:hlinkClick r:id="rId8"/>
              </a:rPr>
              <a:t>Labcorp Q1 2022 Results</a:t>
            </a:r>
            <a:r>
              <a:rPr lang="en-US"/>
              <a:t>,” Seeking Alpha, April 2022.</a:t>
            </a:r>
          </a:p>
        </p:txBody>
      </p:sp>
      <p:sp>
        <p:nvSpPr>
          <p:cNvPr id="4" name="Title 3">
            <a:extLst>
              <a:ext uri="{FF2B5EF4-FFF2-40B4-BE49-F238E27FC236}">
                <a16:creationId xmlns:a16="http://schemas.microsoft.com/office/drawing/2014/main" id="{7C5832D1-E399-429C-8303-D4543FFFD2E2}"/>
              </a:ext>
            </a:extLst>
          </p:cNvPr>
          <p:cNvSpPr>
            <a:spLocks noGrp="1"/>
          </p:cNvSpPr>
          <p:nvPr>
            <p:ph type="title"/>
          </p:nvPr>
        </p:nvSpPr>
        <p:spPr>
          <a:xfrm>
            <a:off x="612773" y="590093"/>
            <a:ext cx="10972801" cy="540917"/>
          </a:xfrm>
        </p:spPr>
        <p:txBody>
          <a:bodyPr/>
          <a:lstStyle/>
          <a:p>
            <a:r>
              <a:rPr lang="en-US"/>
              <a:t>Large IRLs pursue three strategies for growth</a:t>
            </a:r>
          </a:p>
        </p:txBody>
      </p:sp>
      <p:sp>
        <p:nvSpPr>
          <p:cNvPr id="29" name="AutoShape 3">
            <a:extLst>
              <a:ext uri="{FF2B5EF4-FFF2-40B4-BE49-F238E27FC236}">
                <a16:creationId xmlns:a16="http://schemas.microsoft.com/office/drawing/2014/main" id="{087B93BB-AFD4-4513-A982-5B8F2D90BF29}"/>
              </a:ext>
            </a:extLst>
          </p:cNvPr>
          <p:cNvSpPr>
            <a:spLocks noChangeAspect="1" noChangeArrowheads="1"/>
          </p:cNvSpPr>
          <p:nvPr/>
        </p:nvSpPr>
        <p:spPr bwMode="auto">
          <a:xfrm>
            <a:off x="11155363" y="-708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DF1F5A1E-1B6E-45F3-9091-5E52E21A2165}"/>
              </a:ext>
            </a:extLst>
          </p:cNvPr>
          <p:cNvGrpSpPr/>
          <p:nvPr/>
        </p:nvGrpSpPr>
        <p:grpSpPr>
          <a:xfrm>
            <a:off x="801962" y="1863459"/>
            <a:ext cx="3376959" cy="3916717"/>
            <a:chOff x="799164" y="2701438"/>
            <a:chExt cx="3376959" cy="3916717"/>
          </a:xfrm>
        </p:grpSpPr>
        <p:sp>
          <p:nvSpPr>
            <p:cNvPr id="8" name="Text Placeholder 3">
              <a:extLst>
                <a:ext uri="{FF2B5EF4-FFF2-40B4-BE49-F238E27FC236}">
                  <a16:creationId xmlns:a16="http://schemas.microsoft.com/office/drawing/2014/main" id="{44763368-18AA-420D-A288-469EB7DC8D25}"/>
                </a:ext>
              </a:extLst>
            </p:cNvPr>
            <p:cNvSpPr txBox="1">
              <a:spLocks/>
            </p:cNvSpPr>
            <p:nvPr/>
          </p:nvSpPr>
          <p:spPr bwMode="gray">
            <a:xfrm>
              <a:off x="799164" y="3287766"/>
              <a:ext cx="3376959" cy="461665"/>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solidFill>
                    <a:schemeClr val="tx1"/>
                  </a:solidFill>
                </a:rPr>
                <a:t>Acquiring hospital and provider-owned labs</a:t>
              </a:r>
            </a:p>
          </p:txBody>
        </p:sp>
        <p:sp>
          <p:nvSpPr>
            <p:cNvPr id="9" name="TextBox 8">
              <a:extLst>
                <a:ext uri="{FF2B5EF4-FFF2-40B4-BE49-F238E27FC236}">
                  <a16:creationId xmlns:a16="http://schemas.microsoft.com/office/drawing/2014/main" id="{98915971-13D8-4931-B53B-E79C69EFE843}"/>
                </a:ext>
              </a:extLst>
            </p:cNvPr>
            <p:cNvSpPr txBox="1"/>
            <p:nvPr/>
          </p:nvSpPr>
          <p:spPr bwMode="gray">
            <a:xfrm>
              <a:off x="799164" y="3812259"/>
              <a:ext cx="3099815" cy="2805896"/>
            </a:xfrm>
            <a:prstGeom prst="rect">
              <a:avLst/>
            </a:prstGeom>
            <a:noFill/>
          </p:spPr>
          <p:txBody>
            <a:bodyPr vert="horz" wrap="square" lIns="0" tIns="0" rIns="0" bIns="0" rtlCol="0">
              <a:spAutoFit/>
            </a:bodyPr>
            <a:lstStyle/>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Historically, major commercial labs have acquired small, capital-constrained labs to increase their revenues.</a:t>
              </a:r>
            </a:p>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However, it is becoming harder to acquire hospital-based labs because their average size has increased as many financially constrained hospitals have been bought by bigger health systems</a:t>
              </a:r>
              <a:r>
                <a:rPr lang="en-US" sz="1450"/>
                <a:t>.</a:t>
              </a:r>
            </a:p>
            <a:p>
              <a:pPr>
                <a:spcBef>
                  <a:spcPts val="1714"/>
                </a:spcBef>
                <a:buClr>
                  <a:schemeClr val="accent6"/>
                </a:buClr>
              </a:pPr>
              <a:endParaRPr lang="en-US" sz="1400"/>
            </a:p>
          </p:txBody>
        </p:sp>
        <p:sp>
          <p:nvSpPr>
            <p:cNvPr id="10" name="Rectangle 9">
              <a:extLst>
                <a:ext uri="{FF2B5EF4-FFF2-40B4-BE49-F238E27FC236}">
                  <a16:creationId xmlns:a16="http://schemas.microsoft.com/office/drawing/2014/main" id="{C2016577-4C52-4D0E-B78B-9D96B049AF0F}"/>
                </a:ext>
              </a:extLst>
            </p:cNvPr>
            <p:cNvSpPr/>
            <p:nvPr/>
          </p:nvSpPr>
          <p:spPr bwMode="gray">
            <a:xfrm>
              <a:off x="3364035" y="3214107"/>
              <a:ext cx="664560" cy="7365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pic>
          <p:nvPicPr>
            <p:cNvPr id="26" name="Picture 25">
              <a:extLst>
                <a:ext uri="{FF2B5EF4-FFF2-40B4-BE49-F238E27FC236}">
                  <a16:creationId xmlns:a16="http://schemas.microsoft.com/office/drawing/2014/main" id="{489D397A-415E-402C-8EE1-39B6AB0954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gray">
            <a:xfrm>
              <a:off x="3020648" y="2701438"/>
              <a:ext cx="731520" cy="501804"/>
            </a:xfrm>
            <a:prstGeom prst="rect">
              <a:avLst/>
            </a:prstGeom>
          </p:spPr>
        </p:pic>
        <p:cxnSp>
          <p:nvCxnSpPr>
            <p:cNvPr id="24" name="Straight Connector 23">
              <a:extLst>
                <a:ext uri="{FF2B5EF4-FFF2-40B4-BE49-F238E27FC236}">
                  <a16:creationId xmlns:a16="http://schemas.microsoft.com/office/drawing/2014/main" id="{FDDCBC0A-26CC-4651-8316-DEA858511BC2}"/>
                </a:ext>
              </a:extLst>
            </p:cNvPr>
            <p:cNvCxnSpPr/>
            <p:nvPr/>
          </p:nvCxnSpPr>
          <p:spPr bwMode="gray">
            <a:xfrm>
              <a:off x="799165" y="3187841"/>
              <a:ext cx="3099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B7D84AB1-17EB-44F0-A7A5-2E240B51AD9B}"/>
              </a:ext>
            </a:extLst>
          </p:cNvPr>
          <p:cNvGrpSpPr/>
          <p:nvPr/>
        </p:nvGrpSpPr>
        <p:grpSpPr>
          <a:xfrm>
            <a:off x="4629263" y="2349862"/>
            <a:ext cx="3164591" cy="3095287"/>
            <a:chOff x="4651734" y="3186305"/>
            <a:chExt cx="3164591" cy="3095287"/>
          </a:xfrm>
        </p:grpSpPr>
        <p:sp>
          <p:nvSpPr>
            <p:cNvPr id="21" name="Text Placeholder 3">
              <a:extLst>
                <a:ext uri="{FF2B5EF4-FFF2-40B4-BE49-F238E27FC236}">
                  <a16:creationId xmlns:a16="http://schemas.microsoft.com/office/drawing/2014/main" id="{556E525B-D26B-4017-8310-EF81365B6DB1}"/>
                </a:ext>
              </a:extLst>
            </p:cNvPr>
            <p:cNvSpPr txBox="1">
              <a:spLocks/>
            </p:cNvSpPr>
            <p:nvPr/>
          </p:nvSpPr>
          <p:spPr bwMode="gray">
            <a:xfrm>
              <a:off x="4671607" y="3308543"/>
              <a:ext cx="3144718" cy="461665"/>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solidFill>
                    <a:schemeClr val="tx1"/>
                  </a:solidFill>
                </a:rPr>
                <a:t>Buying specialized reference labs to expand capabilities</a:t>
              </a:r>
            </a:p>
          </p:txBody>
        </p:sp>
        <p:sp>
          <p:nvSpPr>
            <p:cNvPr id="22" name="TextBox 21">
              <a:extLst>
                <a:ext uri="{FF2B5EF4-FFF2-40B4-BE49-F238E27FC236}">
                  <a16:creationId xmlns:a16="http://schemas.microsoft.com/office/drawing/2014/main" id="{B8DB183E-A4FC-48C9-86C3-52FDD82CEB0F}"/>
                </a:ext>
              </a:extLst>
            </p:cNvPr>
            <p:cNvSpPr txBox="1"/>
            <p:nvPr/>
          </p:nvSpPr>
          <p:spPr bwMode="gray">
            <a:xfrm>
              <a:off x="4651734" y="3909148"/>
              <a:ext cx="3099816" cy="2372444"/>
            </a:xfrm>
            <a:prstGeom prst="rect">
              <a:avLst/>
            </a:prstGeom>
            <a:noFill/>
          </p:spPr>
          <p:txBody>
            <a:bodyPr vert="horz" wrap="square" lIns="0" tIns="0" rIns="0" bIns="0" rtlCol="0">
              <a:spAutoFit/>
            </a:bodyPr>
            <a:lstStyle/>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Acquisitions expand the IRL’s capacity and capabilities for specialized testing by giving them access to the personnel and equipment needed to conduct specialized testing. </a:t>
              </a:r>
            </a:p>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For example, in 2020, Quest purchased Blueprint Genetics to expand their genetic testing capabilities.</a:t>
              </a:r>
            </a:p>
          </p:txBody>
        </p:sp>
        <p:sp>
          <p:nvSpPr>
            <p:cNvPr id="32" name="Rectangle 31">
              <a:extLst>
                <a:ext uri="{FF2B5EF4-FFF2-40B4-BE49-F238E27FC236}">
                  <a16:creationId xmlns:a16="http://schemas.microsoft.com/office/drawing/2014/main" id="{CAD1D43B-EBE6-4DC1-9772-38ED822772EE}"/>
                </a:ext>
              </a:extLst>
            </p:cNvPr>
            <p:cNvSpPr/>
            <p:nvPr/>
          </p:nvSpPr>
          <p:spPr bwMode="gray">
            <a:xfrm>
              <a:off x="6874698" y="3191233"/>
              <a:ext cx="869745" cy="497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83D51AF-F353-4545-BF54-95C4FC27C115}"/>
                </a:ext>
              </a:extLst>
            </p:cNvPr>
            <p:cNvCxnSpPr/>
            <p:nvPr/>
          </p:nvCxnSpPr>
          <p:spPr bwMode="gray">
            <a:xfrm>
              <a:off x="4671607" y="3186305"/>
              <a:ext cx="3099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3F90D26-08B5-4ABE-A689-DA1A622F2573}"/>
              </a:ext>
            </a:extLst>
          </p:cNvPr>
          <p:cNvGrpSpPr/>
          <p:nvPr/>
        </p:nvGrpSpPr>
        <p:grpSpPr>
          <a:xfrm>
            <a:off x="8350222" y="1802758"/>
            <a:ext cx="3229005" cy="3179993"/>
            <a:chOff x="8347425" y="2639201"/>
            <a:chExt cx="3229005" cy="3179993"/>
          </a:xfrm>
        </p:grpSpPr>
        <p:sp>
          <p:nvSpPr>
            <p:cNvPr id="17" name="Rectangle 16">
              <a:extLst>
                <a:ext uri="{FF2B5EF4-FFF2-40B4-BE49-F238E27FC236}">
                  <a16:creationId xmlns:a16="http://schemas.microsoft.com/office/drawing/2014/main" id="{48459A20-6597-4ACD-AFEF-3D621B3DE25B}"/>
                </a:ext>
              </a:extLst>
            </p:cNvPr>
            <p:cNvSpPr/>
            <p:nvPr/>
          </p:nvSpPr>
          <p:spPr bwMode="gray">
            <a:xfrm>
              <a:off x="10153676" y="3195240"/>
              <a:ext cx="686959" cy="12366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18" name="Text Placeholder 3">
              <a:extLst>
                <a:ext uri="{FF2B5EF4-FFF2-40B4-BE49-F238E27FC236}">
                  <a16:creationId xmlns:a16="http://schemas.microsoft.com/office/drawing/2014/main" id="{F0152211-28EA-4BC9-98F1-5D3C71637E0B}"/>
                </a:ext>
              </a:extLst>
            </p:cNvPr>
            <p:cNvSpPr txBox="1">
              <a:spLocks/>
            </p:cNvSpPr>
            <p:nvPr/>
          </p:nvSpPr>
          <p:spPr bwMode="gray">
            <a:xfrm>
              <a:off x="8375317" y="3287766"/>
              <a:ext cx="3201113" cy="461665"/>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solidFill>
                    <a:schemeClr val="tx1"/>
                  </a:solidFill>
                </a:rPr>
                <a:t>Expanding revenues through organic growth</a:t>
              </a:r>
            </a:p>
          </p:txBody>
        </p:sp>
        <p:sp>
          <p:nvSpPr>
            <p:cNvPr id="19" name="TextBox 18">
              <a:extLst>
                <a:ext uri="{FF2B5EF4-FFF2-40B4-BE49-F238E27FC236}">
                  <a16:creationId xmlns:a16="http://schemas.microsoft.com/office/drawing/2014/main" id="{F81C35C8-CFAB-4CD5-99A6-D86EDE39F86A}"/>
                </a:ext>
              </a:extLst>
            </p:cNvPr>
            <p:cNvSpPr txBox="1"/>
            <p:nvPr/>
          </p:nvSpPr>
          <p:spPr bwMode="gray">
            <a:xfrm>
              <a:off x="8347425" y="3908415"/>
              <a:ext cx="3201113" cy="1910779"/>
            </a:xfrm>
            <a:prstGeom prst="rect">
              <a:avLst/>
            </a:prstGeom>
            <a:noFill/>
          </p:spPr>
          <p:txBody>
            <a:bodyPr vert="horz" wrap="square" lIns="0" tIns="0" rIns="0" bIns="0" rtlCol="0">
              <a:spAutoFit/>
            </a:bodyPr>
            <a:lstStyle/>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IRLs also grow by increasing volumes and profitability within their existing labs, rather than through acquisitions.</a:t>
              </a:r>
            </a:p>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For example, LabCorp reported that from Q1 2019 to Q1 2020 its Base Business</a:t>
              </a:r>
              <a:r>
                <a:rPr lang="en-US" sz="1500" baseline="30000">
                  <a:solidFill>
                    <a:srgbClr val="323E48"/>
                  </a:solidFill>
                  <a:latin typeface="Arial" panose="020B0604020202020204"/>
                </a:rPr>
                <a:t>1 </a:t>
              </a:r>
              <a:r>
                <a:rPr lang="en-US" sz="1500">
                  <a:solidFill>
                    <a:srgbClr val="323E48"/>
                  </a:solidFill>
                  <a:latin typeface="Arial" panose="020B0604020202020204"/>
                </a:rPr>
                <a:t>revenue grew 3.7%, primarily from organic growth.</a:t>
              </a:r>
            </a:p>
          </p:txBody>
        </p:sp>
        <p:pic>
          <p:nvPicPr>
            <p:cNvPr id="1026" name="Picture 2">
              <a:extLst>
                <a:ext uri="{FF2B5EF4-FFF2-40B4-BE49-F238E27FC236}">
                  <a16:creationId xmlns:a16="http://schemas.microsoft.com/office/drawing/2014/main" id="{3F8039E8-D437-4F3C-9FC1-0F43750932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8267" y="2639201"/>
              <a:ext cx="548640"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CF6696F-599D-4269-87AA-39C5AA77FE8B}"/>
                </a:ext>
              </a:extLst>
            </p:cNvPr>
            <p:cNvCxnSpPr/>
            <p:nvPr/>
          </p:nvCxnSpPr>
          <p:spPr bwMode="gray">
            <a:xfrm>
              <a:off x="8375316" y="3187841"/>
              <a:ext cx="3099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 name="Picture 32" descr="spike_for_PPT.png">
            <a:extLst>
              <a:ext uri="{FF2B5EF4-FFF2-40B4-BE49-F238E27FC236}">
                <a16:creationId xmlns:a16="http://schemas.microsoft.com/office/drawing/2014/main" id="{82F431F6-6346-4815-A12A-50E8B276A98B}"/>
              </a:ext>
            </a:extLst>
          </p:cNvPr>
          <p:cNvPicPr>
            <a:picLocks noChangeAspect="1"/>
          </p:cNvPicPr>
          <p:nvPr/>
        </p:nvPicPr>
        <p:blipFill>
          <a:blip r:embed="rId11" cstate="print">
            <a:alphaModFix amt="30000"/>
            <a:extLst>
              <a:ext uri="{28A0092B-C50C-407E-A947-70E740481C1C}">
                <a14:useLocalDpi xmlns:a14="http://schemas.microsoft.com/office/drawing/2010/main" val="0"/>
              </a:ext>
            </a:extLst>
          </a:blip>
          <a:stretch>
            <a:fillRect/>
          </a:stretch>
        </p:blipFill>
        <p:spPr bwMode="gray">
          <a:xfrm rot="5400000" flipV="1">
            <a:off x="5886941" y="4094199"/>
            <a:ext cx="4364600" cy="274320"/>
          </a:xfrm>
          <a:prstGeom prst="rect">
            <a:avLst/>
          </a:prstGeom>
        </p:spPr>
      </p:pic>
      <p:pic>
        <p:nvPicPr>
          <p:cNvPr id="34" name="Picture 33" descr="spike_for_PPT.png">
            <a:extLst>
              <a:ext uri="{FF2B5EF4-FFF2-40B4-BE49-F238E27FC236}">
                <a16:creationId xmlns:a16="http://schemas.microsoft.com/office/drawing/2014/main" id="{A290EA50-F037-48F5-8280-58A10AD5AF6E}"/>
              </a:ext>
            </a:extLst>
          </p:cNvPr>
          <p:cNvPicPr>
            <a:picLocks noChangeAspect="1"/>
          </p:cNvPicPr>
          <p:nvPr/>
        </p:nvPicPr>
        <p:blipFill>
          <a:blip r:embed="rId11" cstate="print">
            <a:alphaModFix amt="30000"/>
            <a:extLst>
              <a:ext uri="{28A0092B-C50C-407E-A947-70E740481C1C}">
                <a14:useLocalDpi xmlns:a14="http://schemas.microsoft.com/office/drawing/2010/main" val="0"/>
              </a:ext>
            </a:extLst>
          </a:blip>
          <a:stretch>
            <a:fillRect/>
          </a:stretch>
        </p:blipFill>
        <p:spPr bwMode="gray">
          <a:xfrm rot="5400000" flipV="1">
            <a:off x="2157965" y="4094200"/>
            <a:ext cx="4364601" cy="274320"/>
          </a:xfrm>
          <a:prstGeom prst="rect">
            <a:avLst/>
          </a:prstGeom>
        </p:spPr>
      </p:pic>
      <p:pic>
        <p:nvPicPr>
          <p:cNvPr id="39" name="Picture 38" descr="Icon&#10;&#10;Description automatically generated">
            <a:extLst>
              <a:ext uri="{FF2B5EF4-FFF2-40B4-BE49-F238E27FC236}">
                <a16:creationId xmlns:a16="http://schemas.microsoft.com/office/drawing/2014/main" id="{BBA648A0-2CFC-4F53-864E-D705DBA5D3D3}"/>
              </a:ext>
            </a:extLst>
          </p:cNvPr>
          <p:cNvPicPr>
            <a:picLocks noChangeAspect="1"/>
          </p:cNvPicPr>
          <p:nvPr/>
        </p:nvPicPr>
        <p:blipFill>
          <a:blip r:embed="rId12"/>
          <a:stretch>
            <a:fillRect/>
          </a:stretch>
        </p:blipFill>
        <p:spPr>
          <a:xfrm>
            <a:off x="6984078" y="1798973"/>
            <a:ext cx="792480" cy="548640"/>
          </a:xfrm>
          <a:prstGeom prst="rect">
            <a:avLst/>
          </a:prstGeom>
        </p:spPr>
      </p:pic>
    </p:spTree>
    <p:extLst>
      <p:ext uri="{BB962C8B-B14F-4D97-AF65-F5344CB8AC3E}">
        <p14:creationId xmlns:p14="http://schemas.microsoft.com/office/powerpoint/2010/main" val="255329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5486F-69F9-48B2-AAD5-E1FA243BD389}"/>
              </a:ext>
            </a:extLst>
          </p:cNvPr>
          <p:cNvSpPr>
            <a:spLocks noGrp="1"/>
          </p:cNvSpPr>
          <p:nvPr>
            <p:ph type="body" sz="quarter" idx="28"/>
          </p:nvPr>
        </p:nvSpPr>
        <p:spPr>
          <a:xfrm>
            <a:off x="612773" y="6050409"/>
            <a:ext cx="1901792" cy="107695"/>
          </a:xfrm>
        </p:spPr>
        <p:txBody>
          <a:bodyPr/>
          <a:lstStyle/>
          <a:p>
            <a:pPr marL="0" indent="0">
              <a:buNone/>
            </a:pPr>
            <a:endParaRPr lang="en-US"/>
          </a:p>
        </p:txBody>
      </p:sp>
      <p:sp>
        <p:nvSpPr>
          <p:cNvPr id="3" name="Text Placeholder 2">
            <a:extLst>
              <a:ext uri="{FF2B5EF4-FFF2-40B4-BE49-F238E27FC236}">
                <a16:creationId xmlns:a16="http://schemas.microsoft.com/office/drawing/2014/main" id="{84C495C0-DF1E-4D71-98BE-910B3CB75E79}"/>
              </a:ext>
            </a:extLst>
          </p:cNvPr>
          <p:cNvSpPr>
            <a:spLocks noGrp="1"/>
          </p:cNvSpPr>
          <p:nvPr>
            <p:ph type="body" sz="quarter" idx="27"/>
          </p:nvPr>
        </p:nvSpPr>
        <p:spPr>
          <a:xfrm>
            <a:off x="6096000" y="5665858"/>
            <a:ext cx="5378561" cy="607859"/>
          </a:xfrm>
        </p:spPr>
        <p:txBody>
          <a:bodyPr/>
          <a:lstStyle/>
          <a:p>
            <a:r>
              <a:rPr lang="en-US" sz="650"/>
              <a:t>Source: “</a:t>
            </a:r>
            <a:r>
              <a:rPr lang="en-US" sz="650">
                <a:hlinkClick r:id="rId3"/>
              </a:rPr>
              <a:t>Physician Office Laboratory (POL) Market Emerging Trends and Scope Analysis Report</a:t>
            </a:r>
            <a:r>
              <a:rPr lang="en-US" sz="650"/>
              <a:t>, </a:t>
            </a:r>
            <a:r>
              <a:rPr lang="en-US" sz="650" err="1"/>
              <a:t>BioSpace</a:t>
            </a:r>
            <a:r>
              <a:rPr lang="en-US" sz="650"/>
              <a:t>, November 2021; “</a:t>
            </a:r>
            <a:r>
              <a:rPr lang="en-US" sz="650">
                <a:hlinkClick r:id="rId4"/>
              </a:rPr>
              <a:t>The costs and benefits of in-house lab testing</a:t>
            </a:r>
            <a:r>
              <a:rPr lang="en-US" sz="650"/>
              <a:t>,” Medical Economics Journal, December 2018; “</a:t>
            </a:r>
            <a:r>
              <a:rPr lang="en-US" sz="650">
                <a:hlinkClick r:id="rId5"/>
              </a:rPr>
              <a:t>How Onsite Labs can Improve Patient Care Experience in Physician Offices</a:t>
            </a:r>
            <a:r>
              <a:rPr lang="en-US" sz="650"/>
              <a:t>,” Healthcare Purchasing News, May 2021; “</a:t>
            </a:r>
            <a:r>
              <a:rPr lang="en-US" sz="650">
                <a:hlinkClick r:id="rId6"/>
              </a:rPr>
              <a:t>COVID-19 Pushes the Trend Toward Office-Based Labs</a:t>
            </a:r>
            <a:r>
              <a:rPr lang="en-US" sz="650"/>
              <a:t>,” Healthcare Finance; “</a:t>
            </a:r>
            <a:r>
              <a:rPr lang="en-US" sz="650">
                <a:hlinkClick r:id="rId7"/>
              </a:rPr>
              <a:t>What Physicians Need to Know about in-house Testing</a:t>
            </a:r>
            <a:r>
              <a:rPr lang="en-US" sz="650"/>
              <a:t>,” </a:t>
            </a:r>
            <a:r>
              <a:rPr lang="en-US" sz="650" err="1"/>
              <a:t>Provista</a:t>
            </a:r>
            <a:r>
              <a:rPr lang="en-US" sz="650"/>
              <a:t>, January 2018; “</a:t>
            </a:r>
            <a:r>
              <a:rPr lang="en-US" sz="650">
                <a:hlinkClick r:id="rId8"/>
              </a:rPr>
              <a:t>The Rise and Fall of Physician Office Labs</a:t>
            </a:r>
            <a:r>
              <a:rPr lang="en-US" sz="650"/>
              <a:t>,” AACC, February 2018; “</a:t>
            </a:r>
            <a:r>
              <a:rPr lang="en-US" sz="650">
                <a:hlinkClick r:id="rId9"/>
              </a:rPr>
              <a:t>CLIA Historical Numbers</a:t>
            </a:r>
            <a:r>
              <a:rPr lang="en-US" sz="650"/>
              <a:t>,” CMS, January 2022.</a:t>
            </a:r>
          </a:p>
          <a:p>
            <a:r>
              <a:rPr lang="en-US"/>
              <a:t> </a:t>
            </a:r>
          </a:p>
        </p:txBody>
      </p:sp>
      <p:sp>
        <p:nvSpPr>
          <p:cNvPr id="4" name="Title 3">
            <a:extLst>
              <a:ext uri="{FF2B5EF4-FFF2-40B4-BE49-F238E27FC236}">
                <a16:creationId xmlns:a16="http://schemas.microsoft.com/office/drawing/2014/main" id="{7C5832D1-E399-429C-8303-D4543FFFD2E2}"/>
              </a:ext>
            </a:extLst>
          </p:cNvPr>
          <p:cNvSpPr>
            <a:spLocks noGrp="1"/>
          </p:cNvSpPr>
          <p:nvPr>
            <p:ph type="title"/>
          </p:nvPr>
        </p:nvSpPr>
        <p:spPr>
          <a:xfrm>
            <a:off x="612773" y="590093"/>
            <a:ext cx="10972801" cy="1067215"/>
          </a:xfrm>
        </p:spPr>
        <p:txBody>
          <a:bodyPr/>
          <a:lstStyle/>
          <a:p>
            <a:r>
              <a:rPr lang="en-US" sz="3800"/>
              <a:t>Physician-owned labs support quality, autonomy, and revenue goals</a:t>
            </a:r>
            <a:endParaRPr lang="en-US"/>
          </a:p>
        </p:txBody>
      </p:sp>
      <p:sp>
        <p:nvSpPr>
          <p:cNvPr id="29" name="AutoShape 3">
            <a:extLst>
              <a:ext uri="{FF2B5EF4-FFF2-40B4-BE49-F238E27FC236}">
                <a16:creationId xmlns:a16="http://schemas.microsoft.com/office/drawing/2014/main" id="{087B93BB-AFD4-4513-A982-5B8F2D90BF29}"/>
              </a:ext>
            </a:extLst>
          </p:cNvPr>
          <p:cNvSpPr>
            <a:spLocks noChangeAspect="1" noChangeArrowheads="1"/>
          </p:cNvSpPr>
          <p:nvPr/>
        </p:nvSpPr>
        <p:spPr bwMode="auto">
          <a:xfrm>
            <a:off x="11155363" y="-708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Text Placeholder 1">
            <a:extLst>
              <a:ext uri="{FF2B5EF4-FFF2-40B4-BE49-F238E27FC236}">
                <a16:creationId xmlns:a16="http://schemas.microsoft.com/office/drawing/2014/main" id="{69F3BA7F-1DE5-4779-924F-8ECDD3E9FA33}"/>
              </a:ext>
            </a:extLst>
          </p:cNvPr>
          <p:cNvSpPr txBox="1">
            <a:spLocks/>
          </p:cNvSpPr>
          <p:nvPr/>
        </p:nvSpPr>
        <p:spPr bwMode="gray">
          <a:xfrm>
            <a:off x="3369888" y="3326166"/>
            <a:ext cx="2045934" cy="2162130"/>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429"/>
              </a:spcBef>
              <a:spcAft>
                <a:spcPts val="0"/>
              </a:spcAft>
              <a:buClr>
                <a:schemeClr val="accent6"/>
              </a:buClr>
              <a:buSzTx/>
              <a:buNone/>
              <a:tabLst/>
              <a:defRPr/>
            </a:pPr>
            <a:r>
              <a:rPr lang="en-US" sz="1450">
                <a:solidFill>
                  <a:srgbClr val="323E48"/>
                </a:solidFill>
                <a:latin typeface="Arial" panose="020B0604020202020204"/>
              </a:rPr>
              <a:t>In-house labs:</a:t>
            </a:r>
          </a:p>
          <a:p>
            <a:pPr>
              <a:spcBef>
                <a:spcPts val="429"/>
              </a:spcBef>
              <a:buClr>
                <a:schemeClr val="accent6"/>
              </a:buClr>
              <a:defRPr/>
            </a:pPr>
            <a:r>
              <a:rPr lang="en-US" sz="1450">
                <a:solidFill>
                  <a:srgbClr val="323E48"/>
                </a:solidFill>
                <a:latin typeface="Arial" panose="020B0604020202020204"/>
              </a:rPr>
              <a:t>Shorten test turnaround time </a:t>
            </a:r>
          </a:p>
          <a:p>
            <a:pPr>
              <a:spcBef>
                <a:spcPts val="429"/>
              </a:spcBef>
              <a:buClr>
                <a:schemeClr val="accent6"/>
              </a:buClr>
              <a:defRPr/>
            </a:pPr>
            <a:r>
              <a:rPr kumimoji="0" lang="en-US" sz="1450" b="0" i="0" u="none" strike="noStrike" kern="1200" cap="none" spc="0" normalizeH="0" baseline="0" noProof="0">
                <a:ln>
                  <a:noFill/>
                </a:ln>
                <a:solidFill>
                  <a:srgbClr val="323E48"/>
                </a:solidFill>
                <a:effectLst/>
                <a:uLnTx/>
                <a:uFillTx/>
                <a:latin typeface="Arial" panose="020B0604020202020204"/>
                <a:ea typeface="+mn-ea"/>
                <a:cs typeface="+mn-cs"/>
              </a:rPr>
              <a:t>Reduce the need for follow-up appointments</a:t>
            </a:r>
          </a:p>
          <a:p>
            <a:pPr marR="0" lvl="0" algn="l" defTabSz="640080" rtl="0" eaLnBrk="1" fontAlgn="auto" latinLnBrk="0" hangingPunct="1">
              <a:lnSpc>
                <a:spcPct val="100000"/>
              </a:lnSpc>
              <a:spcBef>
                <a:spcPts val="429"/>
              </a:spcBef>
              <a:spcAft>
                <a:spcPts val="0"/>
              </a:spcAft>
              <a:buClr>
                <a:schemeClr val="accent6"/>
              </a:buClr>
              <a:buSzTx/>
              <a:tabLst/>
              <a:defRPr/>
            </a:pPr>
            <a:r>
              <a:rPr lang="en-US" sz="1450">
                <a:solidFill>
                  <a:srgbClr val="323E48"/>
                </a:solidFill>
                <a:latin typeface="Arial" panose="020B0604020202020204"/>
              </a:rPr>
              <a:t>Support timely prescribing, which can strengthen patient compliance</a:t>
            </a:r>
            <a:endParaRPr kumimoji="0" lang="en-US" sz="1450" b="0" i="0" u="none" strike="sngStrike" kern="1200" cap="none" spc="0" normalizeH="0" baseline="0" noProof="0">
              <a:ln>
                <a:noFill/>
              </a:ln>
              <a:solidFill>
                <a:srgbClr val="323E48"/>
              </a:solidFill>
              <a:effectLst/>
              <a:highlight>
                <a:srgbClr val="FFFF00"/>
              </a:highlight>
              <a:uLnTx/>
              <a:uFillTx/>
              <a:latin typeface="Arial" panose="020B0604020202020204"/>
              <a:ea typeface="+mn-ea"/>
              <a:cs typeface="+mn-cs"/>
            </a:endParaRPr>
          </a:p>
        </p:txBody>
      </p:sp>
      <p:sp>
        <p:nvSpPr>
          <p:cNvPr id="44" name="Text Placeholder 1">
            <a:extLst>
              <a:ext uri="{FF2B5EF4-FFF2-40B4-BE49-F238E27FC236}">
                <a16:creationId xmlns:a16="http://schemas.microsoft.com/office/drawing/2014/main" id="{305E2D29-4AF3-4FDC-AEF0-D0CBFE91308A}"/>
              </a:ext>
            </a:extLst>
          </p:cNvPr>
          <p:cNvSpPr txBox="1">
            <a:spLocks/>
          </p:cNvSpPr>
          <p:nvPr/>
        </p:nvSpPr>
        <p:spPr bwMode="gray">
          <a:xfrm>
            <a:off x="603338" y="3333685"/>
            <a:ext cx="2293866" cy="193899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
                <a:schemeClr val="accent6"/>
              </a:buClr>
              <a:buSzTx/>
              <a:buNone/>
              <a:tabLst/>
              <a:defRPr/>
            </a:pPr>
            <a:r>
              <a:rPr lang="en-US" sz="1450">
                <a:solidFill>
                  <a:srgbClr val="323E48"/>
                </a:solidFill>
                <a:latin typeface="Arial" panose="020B0604020202020204"/>
              </a:rPr>
              <a:t>In-house labs:</a:t>
            </a:r>
          </a:p>
          <a:p>
            <a:pPr>
              <a:spcBef>
                <a:spcPts val="600"/>
              </a:spcBef>
              <a:buClr>
                <a:schemeClr val="accent6"/>
              </a:buClr>
              <a:defRPr/>
            </a:pPr>
            <a:r>
              <a:rPr lang="en-US" sz="1450">
                <a:solidFill>
                  <a:srgbClr val="323E48"/>
                </a:solidFill>
                <a:latin typeface="Arial" panose="020B0604020202020204"/>
              </a:rPr>
              <a:t>Provide a one-stop service that can differentiate provider practices from competitors</a:t>
            </a:r>
            <a:endParaRPr lang="en-US" sz="1450" strike="sngStrike">
              <a:solidFill>
                <a:srgbClr val="323E48"/>
              </a:solidFill>
              <a:latin typeface="Arial" panose="020B0604020202020204"/>
            </a:endParaRPr>
          </a:p>
          <a:p>
            <a:pPr marR="0" lvl="0" algn="l" defTabSz="640080" rtl="0" eaLnBrk="1" fontAlgn="auto" latinLnBrk="0" hangingPunct="1">
              <a:lnSpc>
                <a:spcPct val="100000"/>
              </a:lnSpc>
              <a:spcBef>
                <a:spcPts val="600"/>
              </a:spcBef>
              <a:spcAft>
                <a:spcPts val="0"/>
              </a:spcAft>
              <a:buClr>
                <a:schemeClr val="accent6"/>
              </a:buClr>
              <a:buSzTx/>
              <a:tabLst/>
              <a:defRPr/>
            </a:pPr>
            <a:r>
              <a:rPr kumimoji="0" lang="en-US" sz="1450" b="0" i="0" u="none" strike="noStrike" kern="1200" cap="none" spc="0" normalizeH="0" baseline="0" noProof="0">
                <a:ln>
                  <a:noFill/>
                </a:ln>
                <a:solidFill>
                  <a:srgbClr val="323E48"/>
                </a:solidFill>
                <a:effectLst/>
                <a:uLnTx/>
                <a:uFillTx/>
                <a:latin typeface="Arial" panose="020B0604020202020204"/>
                <a:ea typeface="+mn-ea"/>
                <a:cs typeface="+mn-cs"/>
              </a:rPr>
              <a:t>Capture revenues that would otherwise have gone to a reference lab</a:t>
            </a:r>
          </a:p>
        </p:txBody>
      </p:sp>
      <p:sp>
        <p:nvSpPr>
          <p:cNvPr id="45" name="TextBox 44">
            <a:extLst>
              <a:ext uri="{FF2B5EF4-FFF2-40B4-BE49-F238E27FC236}">
                <a16:creationId xmlns:a16="http://schemas.microsoft.com/office/drawing/2014/main" id="{F598FC09-F684-41E1-87F6-B5F7430837E2}"/>
              </a:ext>
            </a:extLst>
          </p:cNvPr>
          <p:cNvSpPr txBox="1"/>
          <p:nvPr/>
        </p:nvSpPr>
        <p:spPr bwMode="gray">
          <a:xfrm>
            <a:off x="603338" y="1731774"/>
            <a:ext cx="584073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23E48"/>
                </a:solidFill>
                <a:latin typeface="Arial" panose="020B0604020202020204"/>
              </a:rPr>
              <a:t>Potential benefits of in-house laboratory services</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pic>
        <p:nvPicPr>
          <p:cNvPr id="46" name="Picture 45">
            <a:extLst>
              <a:ext uri="{FF2B5EF4-FFF2-40B4-BE49-F238E27FC236}">
                <a16:creationId xmlns:a16="http://schemas.microsoft.com/office/drawing/2014/main" id="{23510CFC-43E7-4065-9EBE-C7F49E8A6F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632" y="2639191"/>
            <a:ext cx="494549" cy="553600"/>
          </a:xfrm>
          <a:prstGeom prst="rect">
            <a:avLst/>
          </a:prstGeom>
        </p:spPr>
      </p:pic>
      <p:sp>
        <p:nvSpPr>
          <p:cNvPr id="48" name="Text Placeholder 1">
            <a:extLst>
              <a:ext uri="{FF2B5EF4-FFF2-40B4-BE49-F238E27FC236}">
                <a16:creationId xmlns:a16="http://schemas.microsoft.com/office/drawing/2014/main" id="{FF41F82F-DA30-4BB2-B1C2-70622C95BFBA}"/>
              </a:ext>
            </a:extLst>
          </p:cNvPr>
          <p:cNvSpPr txBox="1">
            <a:spLocks/>
          </p:cNvSpPr>
          <p:nvPr/>
        </p:nvSpPr>
        <p:spPr bwMode="gray">
          <a:xfrm>
            <a:off x="1279751" y="2685159"/>
            <a:ext cx="1171667"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lang="en-US" sz="1500" b="1">
                <a:solidFill>
                  <a:srgbClr val="323E48"/>
                </a:solidFill>
                <a:latin typeface="Arial" panose="020B0604020202020204"/>
              </a:rPr>
              <a:t>Added revenue</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9" name="Text Placeholder 1">
            <a:extLst>
              <a:ext uri="{FF2B5EF4-FFF2-40B4-BE49-F238E27FC236}">
                <a16:creationId xmlns:a16="http://schemas.microsoft.com/office/drawing/2014/main" id="{2953B1CB-7031-47ED-ABE2-023864EB3B6B}"/>
              </a:ext>
            </a:extLst>
          </p:cNvPr>
          <p:cNvSpPr txBox="1">
            <a:spLocks/>
          </p:cNvSpPr>
          <p:nvPr/>
        </p:nvSpPr>
        <p:spPr bwMode="gray">
          <a:xfrm>
            <a:off x="3931588" y="2685159"/>
            <a:ext cx="914959"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Quality care</a:t>
            </a:r>
          </a:p>
        </p:txBody>
      </p:sp>
      <p:sp>
        <p:nvSpPr>
          <p:cNvPr id="50" name="Text Placeholder 1">
            <a:extLst>
              <a:ext uri="{FF2B5EF4-FFF2-40B4-BE49-F238E27FC236}">
                <a16:creationId xmlns:a16="http://schemas.microsoft.com/office/drawing/2014/main" id="{3C4B2464-9634-4416-80C5-701914EB5648}"/>
              </a:ext>
            </a:extLst>
          </p:cNvPr>
          <p:cNvSpPr txBox="1">
            <a:spLocks/>
          </p:cNvSpPr>
          <p:nvPr/>
        </p:nvSpPr>
        <p:spPr bwMode="gray">
          <a:xfrm>
            <a:off x="6442746" y="2800575"/>
            <a:ext cx="1171667" cy="23083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lang="en-US" sz="1500" b="1">
                <a:solidFill>
                  <a:srgbClr val="323E48"/>
                </a:solidFill>
                <a:latin typeface="Arial" panose="020B0604020202020204"/>
              </a:rPr>
              <a:t>Autonomy</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1" name="Text Placeholder 1">
            <a:extLst>
              <a:ext uri="{FF2B5EF4-FFF2-40B4-BE49-F238E27FC236}">
                <a16:creationId xmlns:a16="http://schemas.microsoft.com/office/drawing/2014/main" id="{A3BF1B29-9BDE-418C-8D57-50C226B0D01C}"/>
              </a:ext>
            </a:extLst>
          </p:cNvPr>
          <p:cNvSpPr txBox="1">
            <a:spLocks/>
          </p:cNvSpPr>
          <p:nvPr/>
        </p:nvSpPr>
        <p:spPr bwMode="gray">
          <a:xfrm>
            <a:off x="6003176" y="3326554"/>
            <a:ext cx="1719328" cy="121828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429"/>
              </a:spcBef>
              <a:buClr>
                <a:schemeClr val="accent6"/>
              </a:buClr>
              <a:buNone/>
              <a:defRPr/>
            </a:pPr>
            <a:r>
              <a:rPr lang="en-US" sz="1450">
                <a:solidFill>
                  <a:srgbClr val="323E48"/>
                </a:solidFill>
                <a:latin typeface="Arial" panose="020B0604020202020204"/>
              </a:rPr>
              <a:t>In-house labs:</a:t>
            </a:r>
          </a:p>
          <a:p>
            <a:pPr marR="0" lvl="0" algn="l" defTabSz="640080" rtl="0" eaLnBrk="1" fontAlgn="auto" latinLnBrk="0" hangingPunct="1">
              <a:lnSpc>
                <a:spcPct val="100000"/>
              </a:lnSpc>
              <a:spcBef>
                <a:spcPts val="429"/>
              </a:spcBef>
              <a:spcAft>
                <a:spcPts val="0"/>
              </a:spcAft>
              <a:buClr>
                <a:schemeClr val="accent6"/>
              </a:buClr>
              <a:buSzTx/>
              <a:tabLst/>
              <a:defRPr/>
            </a:pPr>
            <a:r>
              <a:rPr lang="en-US" sz="1450">
                <a:solidFill>
                  <a:srgbClr val="323E48"/>
                </a:solidFill>
                <a:latin typeface="Arial" panose="020B0604020202020204"/>
              </a:rPr>
              <a:t>Allow more provider flexibility and control of costs</a:t>
            </a:r>
          </a:p>
          <a:p>
            <a:pPr marL="0" marR="0" lvl="0" indent="0" algn="l" defTabSz="640080" rtl="0" eaLnBrk="1" fontAlgn="auto" latinLnBrk="0" hangingPunct="1">
              <a:lnSpc>
                <a:spcPct val="100000"/>
              </a:lnSpc>
              <a:spcBef>
                <a:spcPts val="429"/>
              </a:spcBef>
              <a:spcAft>
                <a:spcPts val="0"/>
              </a:spcAft>
              <a:buClr>
                <a:schemeClr val="accent6"/>
              </a:buClr>
              <a:buSzTx/>
              <a:buNone/>
              <a:tabLst/>
              <a:defRPr/>
            </a:pPr>
            <a:endParaRPr kumimoji="0" lang="en-US" sz="1450" b="0" i="0" u="none" strike="noStrike" kern="1200" cap="none" spc="0" normalizeH="0" baseline="0" noProof="0">
              <a:ln>
                <a:noFill/>
              </a:ln>
              <a:solidFill>
                <a:srgbClr val="323E48"/>
              </a:solidFill>
              <a:effectLst/>
              <a:uLnTx/>
              <a:uFillTx/>
              <a:latin typeface="Arial" panose="020B0604020202020204"/>
              <a:ea typeface="+mn-ea"/>
              <a:cs typeface="+mn-cs"/>
            </a:endParaRPr>
          </a:p>
        </p:txBody>
      </p:sp>
      <p:pic>
        <p:nvPicPr>
          <p:cNvPr id="53" name="Picture 52" descr="Icon&#10;&#10;Description automatically generated">
            <a:extLst>
              <a:ext uri="{FF2B5EF4-FFF2-40B4-BE49-F238E27FC236}">
                <a16:creationId xmlns:a16="http://schemas.microsoft.com/office/drawing/2014/main" id="{A382E95B-088A-42E5-9682-26F1F0F7B604}"/>
              </a:ext>
            </a:extLst>
          </p:cNvPr>
          <p:cNvPicPr>
            <a:picLocks noChangeAspect="1"/>
          </p:cNvPicPr>
          <p:nvPr/>
        </p:nvPicPr>
        <p:blipFill>
          <a:blip r:embed="rId11"/>
          <a:stretch>
            <a:fillRect/>
          </a:stretch>
        </p:blipFill>
        <p:spPr>
          <a:xfrm>
            <a:off x="3285906" y="2641671"/>
            <a:ext cx="434340" cy="548640"/>
          </a:xfrm>
          <a:prstGeom prst="rect">
            <a:avLst/>
          </a:prstGeom>
        </p:spPr>
      </p:pic>
      <p:pic>
        <p:nvPicPr>
          <p:cNvPr id="54" name="Picture 53" descr="Icon&#10;&#10;Description automatically generated">
            <a:extLst>
              <a:ext uri="{FF2B5EF4-FFF2-40B4-BE49-F238E27FC236}">
                <a16:creationId xmlns:a16="http://schemas.microsoft.com/office/drawing/2014/main" id="{0F98FAF0-A861-4E82-9481-487219B44662}"/>
              </a:ext>
            </a:extLst>
          </p:cNvPr>
          <p:cNvPicPr>
            <a:picLocks noChangeAspect="1"/>
          </p:cNvPicPr>
          <p:nvPr/>
        </p:nvPicPr>
        <p:blipFill>
          <a:blip r:embed="rId12"/>
          <a:stretch>
            <a:fillRect/>
          </a:stretch>
        </p:blipFill>
        <p:spPr>
          <a:xfrm>
            <a:off x="5883971" y="2641671"/>
            <a:ext cx="406400" cy="548640"/>
          </a:xfrm>
          <a:prstGeom prst="rect">
            <a:avLst/>
          </a:prstGeom>
        </p:spPr>
      </p:pic>
      <p:grpSp>
        <p:nvGrpSpPr>
          <p:cNvPr id="5" name="Group 4">
            <a:extLst>
              <a:ext uri="{FF2B5EF4-FFF2-40B4-BE49-F238E27FC236}">
                <a16:creationId xmlns:a16="http://schemas.microsoft.com/office/drawing/2014/main" id="{79701157-0653-4626-825D-6F4F5E58C32A}"/>
              </a:ext>
            </a:extLst>
          </p:cNvPr>
          <p:cNvGrpSpPr/>
          <p:nvPr/>
        </p:nvGrpSpPr>
        <p:grpSpPr>
          <a:xfrm>
            <a:off x="8730568" y="2800800"/>
            <a:ext cx="2383843" cy="646331"/>
            <a:chOff x="8860081" y="2800800"/>
            <a:chExt cx="2383843" cy="646331"/>
          </a:xfrm>
        </p:grpSpPr>
        <p:sp>
          <p:nvSpPr>
            <p:cNvPr id="26" name="TextBox 25">
              <a:extLst>
                <a:ext uri="{FF2B5EF4-FFF2-40B4-BE49-F238E27FC236}">
                  <a16:creationId xmlns:a16="http://schemas.microsoft.com/office/drawing/2014/main" id="{ED1DF5D4-35FA-4ABE-8308-0E60ADAED296}"/>
                </a:ext>
              </a:extLst>
            </p:cNvPr>
            <p:cNvSpPr txBox="1"/>
            <p:nvPr/>
          </p:nvSpPr>
          <p:spPr bwMode="gray">
            <a:xfrm>
              <a:off x="8860081" y="2846966"/>
              <a:ext cx="1554481" cy="553998"/>
            </a:xfrm>
            <a:prstGeom prst="rect">
              <a:avLst/>
            </a:prstGeom>
          </p:spPr>
          <p:txBody>
            <a:bodyPr vert="horz" wrap="square" lIns="0" tIns="0" rIns="0" bIns="0" rtlCol="0">
              <a:spAutoFit/>
            </a:bodyPr>
            <a:lstStyle/>
            <a:p>
              <a:pPr>
                <a:spcBef>
                  <a:spcPts val="600"/>
                </a:spcBef>
                <a:buClr>
                  <a:schemeClr val="accent6"/>
                </a:buClr>
              </a:pPr>
              <a:r>
                <a:rPr lang="en-US" sz="3600" spc="-101">
                  <a:solidFill>
                    <a:schemeClr val="accent6"/>
                  </a:solidFill>
                  <a:latin typeface="+mj-lt"/>
                </a:rPr>
                <a:t>+9%</a:t>
              </a:r>
            </a:p>
          </p:txBody>
        </p:sp>
        <p:sp>
          <p:nvSpPr>
            <p:cNvPr id="30" name="Text Placeholder">
              <a:extLst>
                <a:ext uri="{FF2B5EF4-FFF2-40B4-BE49-F238E27FC236}">
                  <a16:creationId xmlns:a16="http://schemas.microsoft.com/office/drawing/2014/main" id="{75D5A64E-7178-4A97-BF00-727EF9C2EFFE}"/>
                </a:ext>
              </a:extLst>
            </p:cNvPr>
            <p:cNvSpPr txBox="1">
              <a:spLocks/>
            </p:cNvSpPr>
            <p:nvPr/>
          </p:nvSpPr>
          <p:spPr bwMode="gray">
            <a:xfrm>
              <a:off x="9803782" y="2800800"/>
              <a:ext cx="1440142" cy="646331"/>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400"/>
                <a:t>Growth in number of POLs from 2015 to 2021</a:t>
              </a:r>
            </a:p>
          </p:txBody>
        </p:sp>
      </p:grpSp>
      <p:sp>
        <p:nvSpPr>
          <p:cNvPr id="33" name="Line Callout 1 25">
            <a:extLst>
              <a:ext uri="{FF2B5EF4-FFF2-40B4-BE49-F238E27FC236}">
                <a16:creationId xmlns:a16="http://schemas.microsoft.com/office/drawing/2014/main" id="{46EAD1FB-F1EB-44C1-A0E6-5B471F749FF2}"/>
              </a:ext>
            </a:extLst>
          </p:cNvPr>
          <p:cNvSpPr/>
          <p:nvPr/>
        </p:nvSpPr>
        <p:spPr bwMode="gray">
          <a:xfrm>
            <a:off x="8371674" y="3837382"/>
            <a:ext cx="3213900" cy="1527157"/>
          </a:xfrm>
          <a:prstGeom prst="borderCallout1">
            <a:avLst>
              <a:gd name="adj1" fmla="val -178"/>
              <a:gd name="adj2" fmla="val 49096"/>
              <a:gd name="adj3" fmla="val -17159"/>
              <a:gd name="adj4" fmla="val 49061"/>
            </a:avLst>
          </a:prstGeom>
          <a:solidFill>
            <a:schemeClr val="bg1"/>
          </a:solidFill>
          <a:ln w="19050" cap="flat" cmpd="sng" algn="ctr">
            <a:solidFill>
              <a:schemeClr val="accent1"/>
            </a:solidFill>
            <a:prstDash val="solid"/>
            <a:miter lim="800000"/>
            <a:headEnd type="none" w="med" len="med"/>
            <a:tailEnd type="oval" w="med" len="med"/>
          </a:ln>
          <a:effectLst/>
        </p:spPr>
        <p:txBody>
          <a:bodyPr vert="horz" wrap="square" lIns="130629" tIns="65314" rIns="130629" bIns="65314" numCol="1" rtlCol="0" anchor="t" anchorCtr="0" compatLnSpc="1">
            <a:prstTxWarp prst="textNoShape">
              <a:avLst/>
            </a:prstTxWarp>
            <a:spAutoFit/>
          </a:bodyPr>
          <a:lstStyle/>
          <a:p>
            <a:pPr>
              <a:spcBef>
                <a:spcPts val="429"/>
              </a:spcBef>
            </a:pPr>
            <a:r>
              <a:rPr lang="en-US" sz="1400"/>
              <a:t>Most physicians perform simple tests, as they may not be equipped for more complex tests.</a:t>
            </a:r>
          </a:p>
          <a:p>
            <a:pPr marL="285750" indent="-285750">
              <a:spcBef>
                <a:spcPts val="429"/>
              </a:spcBef>
              <a:buClr>
                <a:schemeClr val="accent6"/>
              </a:buClr>
              <a:buFont typeface="Arial" panose="020B0604020202020204" pitchFamily="34" charset="0"/>
              <a:buChar char="•"/>
            </a:pPr>
            <a:r>
              <a:rPr lang="en-US" sz="1400" b="1"/>
              <a:t>70%</a:t>
            </a:r>
            <a:r>
              <a:rPr lang="en-US" sz="1400"/>
              <a:t> certified only for simple tests</a:t>
            </a:r>
          </a:p>
          <a:p>
            <a:pPr marL="285750" indent="-285750">
              <a:spcBef>
                <a:spcPts val="429"/>
              </a:spcBef>
              <a:buClr>
                <a:schemeClr val="accent6"/>
              </a:buClr>
              <a:buFont typeface="Arial" panose="020B0604020202020204" pitchFamily="34" charset="0"/>
              <a:buChar char="•"/>
            </a:pPr>
            <a:r>
              <a:rPr lang="en-US" sz="1400" b="1"/>
              <a:t>30%</a:t>
            </a:r>
            <a:r>
              <a:rPr lang="en-US" sz="1400"/>
              <a:t> also certified for moderate or complex tests</a:t>
            </a:r>
          </a:p>
        </p:txBody>
      </p:sp>
      <p:pic>
        <p:nvPicPr>
          <p:cNvPr id="31" name="Picture 30" descr="spike_for_PPT.png">
            <a:extLst>
              <a:ext uri="{FF2B5EF4-FFF2-40B4-BE49-F238E27FC236}">
                <a16:creationId xmlns:a16="http://schemas.microsoft.com/office/drawing/2014/main" id="{034BB019-67B6-4998-B35D-2EE1590AFCE3}"/>
              </a:ext>
            </a:extLst>
          </p:cNvPr>
          <p:cNvPicPr>
            <a:picLocks noChangeAspect="1"/>
          </p:cNvPicPr>
          <p:nvPr/>
        </p:nvPicPr>
        <p:blipFill>
          <a:blip r:embed="rId13" cstate="print">
            <a:alphaModFix amt="30000"/>
            <a:extLst>
              <a:ext uri="{28A0092B-C50C-407E-A947-70E740481C1C}">
                <a14:useLocalDpi xmlns:a14="http://schemas.microsoft.com/office/drawing/2010/main" val="0"/>
              </a:ext>
            </a:extLst>
          </a:blip>
          <a:stretch>
            <a:fillRect/>
          </a:stretch>
        </p:blipFill>
        <p:spPr bwMode="gray">
          <a:xfrm rot="5400000" flipV="1">
            <a:off x="994909" y="4054783"/>
            <a:ext cx="4364601" cy="274320"/>
          </a:xfrm>
          <a:prstGeom prst="rect">
            <a:avLst/>
          </a:prstGeom>
        </p:spPr>
      </p:pic>
      <p:pic>
        <p:nvPicPr>
          <p:cNvPr id="32" name="Picture 31" descr="spike_for_PPT.png">
            <a:extLst>
              <a:ext uri="{FF2B5EF4-FFF2-40B4-BE49-F238E27FC236}">
                <a16:creationId xmlns:a16="http://schemas.microsoft.com/office/drawing/2014/main" id="{C68B7C8D-5F84-4A0E-8479-49F22ABB008F}"/>
              </a:ext>
            </a:extLst>
          </p:cNvPr>
          <p:cNvPicPr>
            <a:picLocks noChangeAspect="1"/>
          </p:cNvPicPr>
          <p:nvPr/>
        </p:nvPicPr>
        <p:blipFill>
          <a:blip r:embed="rId13" cstate="print">
            <a:alphaModFix amt="30000"/>
            <a:extLst>
              <a:ext uri="{28A0092B-C50C-407E-A947-70E740481C1C}">
                <a14:useLocalDpi xmlns:a14="http://schemas.microsoft.com/office/drawing/2010/main" val="0"/>
              </a:ext>
            </a:extLst>
          </a:blip>
          <a:stretch>
            <a:fillRect/>
          </a:stretch>
        </p:blipFill>
        <p:spPr bwMode="gray">
          <a:xfrm rot="5400000" flipV="1">
            <a:off x="3664359" y="4192000"/>
            <a:ext cx="4364601" cy="274320"/>
          </a:xfrm>
          <a:prstGeom prst="rect">
            <a:avLst/>
          </a:prstGeom>
        </p:spPr>
      </p:pic>
      <p:pic>
        <p:nvPicPr>
          <p:cNvPr id="34" name="Picture 33" descr="spike_for_PPT.png">
            <a:extLst>
              <a:ext uri="{FF2B5EF4-FFF2-40B4-BE49-F238E27FC236}">
                <a16:creationId xmlns:a16="http://schemas.microsoft.com/office/drawing/2014/main" id="{76BA5B4A-2884-4970-BAEA-4B54E30E9025}"/>
              </a:ext>
            </a:extLst>
          </p:cNvPr>
          <p:cNvPicPr>
            <a:picLocks noChangeAspect="1"/>
          </p:cNvPicPr>
          <p:nvPr/>
        </p:nvPicPr>
        <p:blipFill>
          <a:blip r:embed="rId13" cstate="print">
            <a:alphaModFix amt="30000"/>
            <a:extLst>
              <a:ext uri="{28A0092B-C50C-407E-A947-70E740481C1C}">
                <a14:useLocalDpi xmlns:a14="http://schemas.microsoft.com/office/drawing/2010/main" val="0"/>
              </a:ext>
            </a:extLst>
          </a:blip>
          <a:stretch>
            <a:fillRect/>
          </a:stretch>
        </p:blipFill>
        <p:spPr bwMode="gray">
          <a:xfrm rot="5400000" flipV="1">
            <a:off x="6110716" y="4192001"/>
            <a:ext cx="4364601" cy="274320"/>
          </a:xfrm>
          <a:prstGeom prst="rect">
            <a:avLst/>
          </a:prstGeom>
        </p:spPr>
      </p:pic>
    </p:spTree>
    <p:extLst>
      <p:ext uri="{BB962C8B-B14F-4D97-AF65-F5344CB8AC3E}">
        <p14:creationId xmlns:p14="http://schemas.microsoft.com/office/powerpoint/2010/main" val="18719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2CF686-A4A8-40A3-A895-D1AD9D17D389}"/>
              </a:ext>
            </a:extLst>
          </p:cNvPr>
          <p:cNvSpPr>
            <a:spLocks noGrp="1"/>
          </p:cNvSpPr>
          <p:nvPr>
            <p:ph type="body" sz="quarter" idx="19"/>
          </p:nvPr>
        </p:nvSpPr>
        <p:spPr>
          <a:xfrm>
            <a:off x="2708217" y="3804911"/>
            <a:ext cx="7958141" cy="683264"/>
          </a:xfrm>
        </p:spPr>
        <p:txBody>
          <a:bodyPr vert="horz" wrap="square" lIns="0" tIns="0" rIns="0" bIns="0" rtlCol="0" anchor="t">
            <a:spAutoFit/>
          </a:bodyPr>
          <a:lstStyle/>
          <a:p>
            <a:r>
              <a:rPr lang="en-US">
                <a:cs typeface="Times New Roman"/>
              </a:rPr>
              <a:t>Three major lab market trends</a:t>
            </a:r>
            <a:endParaRPr lang="en-US"/>
          </a:p>
        </p:txBody>
      </p:sp>
      <p:sp>
        <p:nvSpPr>
          <p:cNvPr id="3" name="Text Placeholder 2">
            <a:extLst>
              <a:ext uri="{FF2B5EF4-FFF2-40B4-BE49-F238E27FC236}">
                <a16:creationId xmlns:a16="http://schemas.microsoft.com/office/drawing/2014/main" id="{AE83CDE1-7F6B-4C22-AC58-0B6B806D430C}"/>
              </a:ext>
            </a:extLst>
          </p:cNvPr>
          <p:cNvSpPr>
            <a:spLocks noGrp="1"/>
          </p:cNvSpPr>
          <p:nvPr>
            <p:ph type="body" sz="quarter" idx="20"/>
          </p:nvPr>
        </p:nvSpPr>
        <p:spPr/>
        <p:txBody>
          <a:bodyPr/>
          <a:lstStyle/>
          <a:p>
            <a:r>
              <a:rPr lang="en-US"/>
              <a:t>02</a:t>
            </a:r>
          </a:p>
        </p:txBody>
      </p:sp>
    </p:spTree>
    <p:extLst>
      <p:ext uri="{BB962C8B-B14F-4D97-AF65-F5344CB8AC3E}">
        <p14:creationId xmlns:p14="http://schemas.microsoft.com/office/powerpoint/2010/main" val="35892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E6141-8134-4077-AB37-56AF324CBCA2}"/>
              </a:ext>
            </a:extLst>
          </p:cNvPr>
          <p:cNvSpPr>
            <a:spLocks noGrp="1"/>
          </p:cNvSpPr>
          <p:nvPr>
            <p:ph type="title"/>
          </p:nvPr>
        </p:nvSpPr>
        <p:spPr/>
        <p:txBody>
          <a:bodyPr/>
          <a:lstStyle/>
          <a:p>
            <a:r>
              <a:rPr lang="en-US"/>
              <a:t>Three key trends that characterize the lab market</a:t>
            </a:r>
          </a:p>
        </p:txBody>
      </p:sp>
      <p:sp>
        <p:nvSpPr>
          <p:cNvPr id="10" name="TextBox 9">
            <a:extLst>
              <a:ext uri="{FF2B5EF4-FFF2-40B4-BE49-F238E27FC236}">
                <a16:creationId xmlns:a16="http://schemas.microsoft.com/office/drawing/2014/main" id="{88FE2BDD-8C5C-4E68-8428-85A1B9175A75}"/>
              </a:ext>
            </a:extLst>
          </p:cNvPr>
          <p:cNvSpPr txBox="1"/>
          <p:nvPr/>
        </p:nvSpPr>
        <p:spPr bwMode="gray">
          <a:xfrm>
            <a:off x="2452016" y="1951184"/>
            <a:ext cx="8800321" cy="877163"/>
          </a:xfrm>
          <a:prstGeom prst="rect">
            <a:avLst/>
          </a:prstGeom>
        </p:spPr>
        <p:txBody>
          <a:bodyPr vert="horz" wrap="square" lIns="0" tIns="0" rIns="0" bIns="0" rtlCol="0">
            <a:spAutoFit/>
          </a:bodyPr>
          <a:lstStyle/>
          <a:p>
            <a:pPr>
              <a:spcBef>
                <a:spcPts val="600"/>
              </a:spcBef>
              <a:buClr>
                <a:schemeClr val="accent6"/>
              </a:buClr>
            </a:pPr>
            <a:r>
              <a:rPr lang="en-US" sz="2000" b="1"/>
              <a:t>Active lab cost management</a:t>
            </a:r>
          </a:p>
          <a:p>
            <a:pPr>
              <a:spcBef>
                <a:spcPts val="600"/>
              </a:spcBef>
              <a:buClr>
                <a:schemeClr val="accent6"/>
              </a:buClr>
            </a:pPr>
            <a:r>
              <a:rPr lang="en-US" sz="1600"/>
              <a:t>Health plans and health systems are actively managing lab costs to minimize unnecessary testing, especially amidst a proliferation of genetic tests.</a:t>
            </a:r>
          </a:p>
        </p:txBody>
      </p:sp>
      <p:sp>
        <p:nvSpPr>
          <p:cNvPr id="11" name="TextBox 10">
            <a:extLst>
              <a:ext uri="{FF2B5EF4-FFF2-40B4-BE49-F238E27FC236}">
                <a16:creationId xmlns:a16="http://schemas.microsoft.com/office/drawing/2014/main" id="{6DFF199E-3703-4D67-812E-0C884094880C}"/>
              </a:ext>
            </a:extLst>
          </p:cNvPr>
          <p:cNvSpPr txBox="1"/>
          <p:nvPr/>
        </p:nvSpPr>
        <p:spPr bwMode="gray">
          <a:xfrm>
            <a:off x="2452016" y="3432209"/>
            <a:ext cx="8800320" cy="630942"/>
          </a:xfrm>
          <a:prstGeom prst="rect">
            <a:avLst/>
          </a:prstGeom>
        </p:spPr>
        <p:txBody>
          <a:bodyPr vert="horz" wrap="square" lIns="0" tIns="0" rIns="0" bIns="0" rtlCol="0">
            <a:spAutoFit/>
          </a:bodyPr>
          <a:lstStyle/>
          <a:p>
            <a:pPr>
              <a:spcBef>
                <a:spcPts val="600"/>
              </a:spcBef>
              <a:buClr>
                <a:schemeClr val="accent6"/>
              </a:buClr>
            </a:pPr>
            <a:r>
              <a:rPr lang="en-US" sz="2000" b="1"/>
              <a:t>Expanding use of specialty diagnostics</a:t>
            </a:r>
          </a:p>
          <a:p>
            <a:pPr>
              <a:spcBef>
                <a:spcPts val="600"/>
              </a:spcBef>
              <a:buClr>
                <a:schemeClr val="accent6"/>
              </a:buClr>
            </a:pPr>
            <a:r>
              <a:rPr lang="en-US" sz="1600"/>
              <a:t>Genetic and genomic testing are driving innovations in specialty care diagnostics and treatment.</a:t>
            </a:r>
          </a:p>
        </p:txBody>
      </p:sp>
      <p:sp>
        <p:nvSpPr>
          <p:cNvPr id="12" name="TextBox 11">
            <a:extLst>
              <a:ext uri="{FF2B5EF4-FFF2-40B4-BE49-F238E27FC236}">
                <a16:creationId xmlns:a16="http://schemas.microsoft.com/office/drawing/2014/main" id="{D7E7D743-7144-4059-8062-EC428DB94943}"/>
              </a:ext>
            </a:extLst>
          </p:cNvPr>
          <p:cNvSpPr txBox="1"/>
          <p:nvPr/>
        </p:nvSpPr>
        <p:spPr bwMode="gray">
          <a:xfrm>
            <a:off x="2452015" y="4667014"/>
            <a:ext cx="8896169" cy="877163"/>
          </a:xfrm>
          <a:prstGeom prst="rect">
            <a:avLst/>
          </a:prstGeom>
        </p:spPr>
        <p:txBody>
          <a:bodyPr vert="horz" wrap="square" lIns="0" tIns="0" rIns="0" bIns="0" rtlCol="0">
            <a:spAutoFit/>
          </a:bodyPr>
          <a:lstStyle/>
          <a:p>
            <a:pPr>
              <a:spcBef>
                <a:spcPts val="600"/>
              </a:spcBef>
              <a:buClr>
                <a:schemeClr val="accent6"/>
              </a:buClr>
            </a:pPr>
            <a:r>
              <a:rPr lang="en-US" sz="2000" b="1"/>
              <a:t>Growth in convenient and decentralized testing options</a:t>
            </a:r>
          </a:p>
          <a:p>
            <a:pPr>
              <a:spcBef>
                <a:spcPts val="600"/>
              </a:spcBef>
              <a:buClr>
                <a:schemeClr val="accent6"/>
              </a:buClr>
            </a:pPr>
            <a:r>
              <a:rPr lang="en-US" sz="1600"/>
              <a:t>Tech innovations and consumer demand are spurring growth in at-home, direct-to-consumer, and point-of-care tests.</a:t>
            </a:r>
          </a:p>
        </p:txBody>
      </p:sp>
      <p:sp>
        <p:nvSpPr>
          <p:cNvPr id="13" name="TextBox 12">
            <a:extLst>
              <a:ext uri="{FF2B5EF4-FFF2-40B4-BE49-F238E27FC236}">
                <a16:creationId xmlns:a16="http://schemas.microsoft.com/office/drawing/2014/main" id="{712E3341-3103-49C6-BB13-E9F01C85F37A}"/>
              </a:ext>
            </a:extLst>
          </p:cNvPr>
          <p:cNvSpPr txBox="1"/>
          <p:nvPr/>
        </p:nvSpPr>
        <p:spPr bwMode="gray">
          <a:xfrm>
            <a:off x="1321808" y="1930289"/>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01</a:t>
            </a:r>
          </a:p>
        </p:txBody>
      </p:sp>
      <p:sp>
        <p:nvSpPr>
          <p:cNvPr id="14" name="TextBox 13">
            <a:extLst>
              <a:ext uri="{FF2B5EF4-FFF2-40B4-BE49-F238E27FC236}">
                <a16:creationId xmlns:a16="http://schemas.microsoft.com/office/drawing/2014/main" id="{5C19EDF2-BB8A-4E78-A5BD-3D3C6CE7441A}"/>
              </a:ext>
            </a:extLst>
          </p:cNvPr>
          <p:cNvSpPr txBox="1"/>
          <p:nvPr/>
        </p:nvSpPr>
        <p:spPr bwMode="gray">
          <a:xfrm>
            <a:off x="1321808" y="3264154"/>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02</a:t>
            </a:r>
          </a:p>
        </p:txBody>
      </p:sp>
      <p:sp>
        <p:nvSpPr>
          <p:cNvPr id="15" name="TextBox 14">
            <a:extLst>
              <a:ext uri="{FF2B5EF4-FFF2-40B4-BE49-F238E27FC236}">
                <a16:creationId xmlns:a16="http://schemas.microsoft.com/office/drawing/2014/main" id="{9FEAF10D-ABCB-4F83-8D1E-9A7027F203E0}"/>
              </a:ext>
            </a:extLst>
          </p:cNvPr>
          <p:cNvSpPr txBox="1"/>
          <p:nvPr/>
        </p:nvSpPr>
        <p:spPr bwMode="gray">
          <a:xfrm>
            <a:off x="1321808" y="4498957"/>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03</a:t>
            </a:r>
          </a:p>
        </p:txBody>
      </p:sp>
      <p:cxnSp>
        <p:nvCxnSpPr>
          <p:cNvPr id="16" name="Straight Connector 15">
            <a:extLst>
              <a:ext uri="{FF2B5EF4-FFF2-40B4-BE49-F238E27FC236}">
                <a16:creationId xmlns:a16="http://schemas.microsoft.com/office/drawing/2014/main" id="{4FD3E0A9-4388-4BA7-9856-D82DECB033A6}"/>
              </a:ext>
            </a:extLst>
          </p:cNvPr>
          <p:cNvCxnSpPr>
            <a:cxnSpLocks/>
          </p:cNvCxnSpPr>
          <p:nvPr/>
        </p:nvCxnSpPr>
        <p:spPr bwMode="gray">
          <a:xfrm>
            <a:off x="2022847" y="3130278"/>
            <a:ext cx="9144000"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B3F0CA-4F48-4A74-AC41-BD3389DD5458}"/>
              </a:ext>
            </a:extLst>
          </p:cNvPr>
          <p:cNvCxnSpPr>
            <a:cxnSpLocks/>
          </p:cNvCxnSpPr>
          <p:nvPr/>
        </p:nvCxnSpPr>
        <p:spPr bwMode="gray">
          <a:xfrm>
            <a:off x="2022847" y="4365082"/>
            <a:ext cx="9144000"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21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C2BC4-6D93-4DD2-9A2F-F60B8FDA545A}"/>
              </a:ext>
            </a:extLst>
          </p:cNvPr>
          <p:cNvSpPr>
            <a:spLocks noGrp="1"/>
          </p:cNvSpPr>
          <p:nvPr>
            <p:ph type="body" sz="quarter" idx="27"/>
          </p:nvPr>
        </p:nvSpPr>
        <p:spPr>
          <a:xfrm>
            <a:off x="1231665" y="2514039"/>
            <a:ext cx="9728671" cy="1286506"/>
          </a:xfrm>
        </p:spPr>
        <p:txBody>
          <a:bodyPr vert="horz" wrap="square" lIns="0" tIns="0" rIns="0" bIns="0" rtlCol="0" anchor="t">
            <a:spAutoFit/>
          </a:bodyPr>
          <a:lstStyle/>
          <a:p>
            <a:pPr algn="ctr"/>
            <a:r>
              <a:rPr lang="en-US" sz="3800">
                <a:cs typeface="Times New Roman"/>
              </a:rPr>
              <a:t>Lab trend 1: </a:t>
            </a:r>
            <a:br>
              <a:rPr lang="en-US" sz="3800">
                <a:cs typeface="Times New Roman"/>
              </a:rPr>
            </a:br>
            <a:r>
              <a:rPr lang="en-US" sz="3800">
                <a:cs typeface="Times New Roman"/>
              </a:rPr>
              <a:t>Active lab cost management</a:t>
            </a:r>
            <a:endParaRPr lang="en-US" sz="3800"/>
          </a:p>
        </p:txBody>
      </p:sp>
      <p:sp>
        <p:nvSpPr>
          <p:cNvPr id="3" name="Text Placeholder 2">
            <a:extLst>
              <a:ext uri="{FF2B5EF4-FFF2-40B4-BE49-F238E27FC236}">
                <a16:creationId xmlns:a16="http://schemas.microsoft.com/office/drawing/2014/main" id="{7C096330-9F85-45C3-BFDD-248F5A9CB06D}"/>
              </a:ext>
            </a:extLst>
          </p:cNvPr>
          <p:cNvSpPr>
            <a:spLocks noGrp="1"/>
          </p:cNvSpPr>
          <p:nvPr>
            <p:ph type="body" sz="quarter" idx="28"/>
          </p:nvPr>
        </p:nvSpPr>
        <p:spPr/>
        <p:txBody>
          <a:bodyPr/>
          <a:lstStyle/>
          <a:p>
            <a:endParaRPr lang="en-US"/>
          </a:p>
        </p:txBody>
      </p:sp>
      <p:sp>
        <p:nvSpPr>
          <p:cNvPr id="4" name="Text Placeholder 3">
            <a:extLst>
              <a:ext uri="{FF2B5EF4-FFF2-40B4-BE49-F238E27FC236}">
                <a16:creationId xmlns:a16="http://schemas.microsoft.com/office/drawing/2014/main" id="{030322F4-0467-4B68-8369-57240F3E77C0}"/>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951459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5F3A08-0206-4EA3-B1D9-5A9F3F305FEF}"/>
              </a:ext>
            </a:extLst>
          </p:cNvPr>
          <p:cNvSpPr>
            <a:spLocks noGrp="1"/>
          </p:cNvSpPr>
          <p:nvPr>
            <p:ph type="body" sz="quarter" idx="28"/>
          </p:nvPr>
        </p:nvSpPr>
        <p:spPr>
          <a:xfrm>
            <a:off x="612772" y="5844603"/>
            <a:ext cx="4588257" cy="323165"/>
          </a:xfrm>
        </p:spPr>
        <p:txBody>
          <a:bodyPr/>
          <a:lstStyle/>
          <a:p>
            <a:r>
              <a:rPr lang="en-US"/>
              <a:t>Overuse determined by analysis from the Milliman MedInsight Health Waste Calculator, based on recommendations developed by the Choosing Wisely campaign and the U.S. Preventive Services Task Force.</a:t>
            </a:r>
          </a:p>
        </p:txBody>
      </p:sp>
      <p:sp>
        <p:nvSpPr>
          <p:cNvPr id="3" name="Text Placeholder 2">
            <a:extLst>
              <a:ext uri="{FF2B5EF4-FFF2-40B4-BE49-F238E27FC236}">
                <a16:creationId xmlns:a16="http://schemas.microsoft.com/office/drawing/2014/main" id="{1886FCBF-C2D4-4F25-8AA6-49BE9F02B741}"/>
              </a:ext>
            </a:extLst>
          </p:cNvPr>
          <p:cNvSpPr>
            <a:spLocks noGrp="1"/>
          </p:cNvSpPr>
          <p:nvPr>
            <p:ph type="body" sz="quarter" idx="27"/>
          </p:nvPr>
        </p:nvSpPr>
        <p:spPr>
          <a:xfrm>
            <a:off x="6096000" y="5958344"/>
            <a:ext cx="5478693" cy="215444"/>
          </a:xfrm>
        </p:spPr>
        <p:txBody>
          <a:bodyPr/>
          <a:lstStyle/>
          <a:p>
            <a:r>
              <a:rPr lang="en-US"/>
              <a:t>Source: “</a:t>
            </a:r>
            <a:r>
              <a:rPr lang="en-US">
                <a:hlinkClick r:id="rId3"/>
              </a:rPr>
              <a:t>First, Do No Harm: Calculating Health Care Waste in Washington State</a:t>
            </a:r>
            <a:r>
              <a:rPr lang="en-US"/>
              <a:t>,” February 2018; “</a:t>
            </a:r>
            <a:r>
              <a:rPr lang="en-US">
                <a:hlinkClick r:id="rId4"/>
              </a:rPr>
              <a:t>Health Care Spending and the Medicare Program</a:t>
            </a:r>
            <a:r>
              <a:rPr lang="en-US"/>
              <a:t>,” </a:t>
            </a:r>
            <a:r>
              <a:rPr lang="en-US" err="1"/>
              <a:t>MedPAC</a:t>
            </a:r>
            <a:r>
              <a:rPr lang="en-US"/>
              <a:t>, July 2022.</a:t>
            </a:r>
          </a:p>
        </p:txBody>
      </p:sp>
      <p:sp>
        <p:nvSpPr>
          <p:cNvPr id="4" name="Title 3">
            <a:extLst>
              <a:ext uri="{FF2B5EF4-FFF2-40B4-BE49-F238E27FC236}">
                <a16:creationId xmlns:a16="http://schemas.microsoft.com/office/drawing/2014/main" id="{FD074744-3DA0-4571-8AEA-6DCC27AD643B}"/>
              </a:ext>
            </a:extLst>
          </p:cNvPr>
          <p:cNvSpPr>
            <a:spLocks noGrp="1"/>
          </p:cNvSpPr>
          <p:nvPr>
            <p:ph type="title"/>
          </p:nvPr>
        </p:nvSpPr>
        <p:spPr>
          <a:xfrm>
            <a:off x="612774" y="588771"/>
            <a:ext cx="10972801" cy="540917"/>
          </a:xfrm>
        </p:spPr>
        <p:txBody>
          <a:bodyPr/>
          <a:lstStyle/>
          <a:p>
            <a:r>
              <a:rPr lang="en-US"/>
              <a:t>Unnecessary testing contributes to low value care</a:t>
            </a:r>
          </a:p>
        </p:txBody>
      </p:sp>
      <p:sp>
        <p:nvSpPr>
          <p:cNvPr id="6" name="TextBox 5">
            <a:extLst>
              <a:ext uri="{FF2B5EF4-FFF2-40B4-BE49-F238E27FC236}">
                <a16:creationId xmlns:a16="http://schemas.microsoft.com/office/drawing/2014/main" id="{9B5AE0F1-15F4-491D-ACF1-BF05A286F8F9}"/>
              </a:ext>
            </a:extLst>
          </p:cNvPr>
          <p:cNvSpPr txBox="1"/>
          <p:nvPr/>
        </p:nvSpPr>
        <p:spPr bwMode="gray">
          <a:xfrm>
            <a:off x="682660" y="1945670"/>
            <a:ext cx="3280497" cy="880241"/>
          </a:xfrm>
          <a:prstGeom prst="rect">
            <a:avLst/>
          </a:prstGeom>
        </p:spPr>
        <p:txBody>
          <a:bodyPr vert="horz" wrap="square" lIns="0" tIns="0" rIns="0" bIns="0" rtlCol="0">
            <a:spAutoFit/>
          </a:bodyPr>
          <a:lstStyle/>
          <a:p>
            <a:pPr>
              <a:lnSpc>
                <a:spcPct val="90000"/>
              </a:lnSpc>
              <a:spcBef>
                <a:spcPts val="600"/>
              </a:spcBef>
              <a:buClr>
                <a:schemeClr val="accent6"/>
              </a:buClr>
            </a:pPr>
            <a:r>
              <a:rPr lang="en-US" sz="2200">
                <a:latin typeface="+mj-lt"/>
              </a:rPr>
              <a:t>Pre-operative testing for low-risk surgery patients</a:t>
            </a:r>
          </a:p>
          <a:p>
            <a:pPr>
              <a:lnSpc>
                <a:spcPct val="90000"/>
              </a:lnSpc>
              <a:spcBef>
                <a:spcPts val="600"/>
              </a:spcBef>
              <a:buClr>
                <a:schemeClr val="accent6"/>
              </a:buClr>
            </a:pPr>
            <a:endParaRPr lang="en-US" sz="1400"/>
          </a:p>
        </p:txBody>
      </p:sp>
      <p:sp>
        <p:nvSpPr>
          <p:cNvPr id="22" name="Isosceles Triangle 21">
            <a:extLst>
              <a:ext uri="{FF2B5EF4-FFF2-40B4-BE49-F238E27FC236}">
                <a16:creationId xmlns:a16="http://schemas.microsoft.com/office/drawing/2014/main" id="{62E4118F-2BB7-4B92-BA3C-4320885CA1B8}"/>
              </a:ext>
            </a:extLst>
          </p:cNvPr>
          <p:cNvSpPr/>
          <p:nvPr/>
        </p:nvSpPr>
        <p:spPr bwMode="gray">
          <a:xfrm rot="10800000">
            <a:off x="8374964" y="2708726"/>
            <a:ext cx="233802" cy="201554"/>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C26B0C2-3C6E-48A3-A93A-56B0CEB71911}"/>
              </a:ext>
            </a:extLst>
          </p:cNvPr>
          <p:cNvSpPr txBox="1"/>
          <p:nvPr/>
        </p:nvSpPr>
        <p:spPr bwMode="gray">
          <a:xfrm>
            <a:off x="4524750" y="1945670"/>
            <a:ext cx="2856393" cy="609398"/>
          </a:xfrm>
          <a:prstGeom prst="rect">
            <a:avLst/>
          </a:prstGeom>
        </p:spPr>
        <p:txBody>
          <a:bodyPr vert="horz" wrap="square" lIns="0" tIns="0" rIns="0" bIns="0" rtlCol="0">
            <a:spAutoFit/>
          </a:bodyPr>
          <a:lstStyle/>
          <a:p>
            <a:pPr>
              <a:lnSpc>
                <a:spcPct val="90000"/>
              </a:lnSpc>
              <a:spcBef>
                <a:spcPts val="600"/>
              </a:spcBef>
              <a:buClr>
                <a:schemeClr val="accent6"/>
              </a:buClr>
            </a:pPr>
            <a:r>
              <a:rPr lang="en-US" sz="2200">
                <a:latin typeface="+mj-lt"/>
              </a:rPr>
              <a:t>Prostrate-Specific Antigen (PSA) screening</a:t>
            </a:r>
          </a:p>
        </p:txBody>
      </p:sp>
      <p:sp>
        <p:nvSpPr>
          <p:cNvPr id="25" name="TextBox 24">
            <a:extLst>
              <a:ext uri="{FF2B5EF4-FFF2-40B4-BE49-F238E27FC236}">
                <a16:creationId xmlns:a16="http://schemas.microsoft.com/office/drawing/2014/main" id="{5D612543-0809-4A1F-9B52-491907BB8870}"/>
              </a:ext>
            </a:extLst>
          </p:cNvPr>
          <p:cNvSpPr txBox="1"/>
          <p:nvPr/>
        </p:nvSpPr>
        <p:spPr bwMode="gray">
          <a:xfrm>
            <a:off x="8366840" y="1945670"/>
            <a:ext cx="3201364" cy="609398"/>
          </a:xfrm>
          <a:prstGeom prst="rect">
            <a:avLst/>
          </a:prstGeom>
        </p:spPr>
        <p:txBody>
          <a:bodyPr vert="horz" wrap="square" lIns="0" tIns="0" rIns="0" bIns="0" rtlCol="0">
            <a:spAutoFit/>
          </a:bodyPr>
          <a:lstStyle/>
          <a:p>
            <a:pPr>
              <a:lnSpc>
                <a:spcPct val="90000"/>
              </a:lnSpc>
              <a:spcBef>
                <a:spcPts val="600"/>
              </a:spcBef>
              <a:buClr>
                <a:schemeClr val="accent6"/>
              </a:buClr>
            </a:pPr>
            <a:r>
              <a:rPr lang="en-US" sz="2200">
                <a:latin typeface="+mj-lt"/>
              </a:rPr>
              <a:t>Vitamin D deficiency screening</a:t>
            </a:r>
          </a:p>
        </p:txBody>
      </p:sp>
      <p:sp>
        <p:nvSpPr>
          <p:cNvPr id="27" name="TextBox 26">
            <a:extLst>
              <a:ext uri="{FF2B5EF4-FFF2-40B4-BE49-F238E27FC236}">
                <a16:creationId xmlns:a16="http://schemas.microsoft.com/office/drawing/2014/main" id="{E469A67A-BF0F-4F6A-BA15-D0D96C70B387}"/>
              </a:ext>
            </a:extLst>
          </p:cNvPr>
          <p:cNvSpPr txBox="1"/>
          <p:nvPr/>
        </p:nvSpPr>
        <p:spPr bwMode="gray">
          <a:xfrm>
            <a:off x="682660" y="3253517"/>
            <a:ext cx="943055"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85%</a:t>
            </a:r>
          </a:p>
        </p:txBody>
      </p:sp>
      <p:sp>
        <p:nvSpPr>
          <p:cNvPr id="28" name="TextBox 27">
            <a:extLst>
              <a:ext uri="{FF2B5EF4-FFF2-40B4-BE49-F238E27FC236}">
                <a16:creationId xmlns:a16="http://schemas.microsoft.com/office/drawing/2014/main" id="{3869BDB5-1E3E-4ECA-95D8-F0BC466CB5E2}"/>
              </a:ext>
            </a:extLst>
          </p:cNvPr>
          <p:cNvSpPr txBox="1"/>
          <p:nvPr/>
        </p:nvSpPr>
        <p:spPr bwMode="gray">
          <a:xfrm>
            <a:off x="1975258" y="3253517"/>
            <a:ext cx="1987900" cy="669414"/>
          </a:xfrm>
          <a:prstGeom prst="rect">
            <a:avLst/>
          </a:prstGeom>
        </p:spPr>
        <p:txBody>
          <a:bodyPr vert="horz" wrap="square" lIns="0" tIns="0" rIns="0" bIns="0" rtlCol="0">
            <a:spAutoFit/>
          </a:bodyPr>
          <a:lstStyle/>
          <a:p>
            <a:pPr>
              <a:spcBef>
                <a:spcPts val="600"/>
              </a:spcBef>
              <a:buClr>
                <a:schemeClr val="accent6"/>
              </a:buClr>
            </a:pPr>
            <a:r>
              <a:rPr lang="en-US" sz="1450"/>
              <a:t>of patients received unneeded preoperative lab testing</a:t>
            </a:r>
          </a:p>
        </p:txBody>
      </p:sp>
      <p:sp>
        <p:nvSpPr>
          <p:cNvPr id="29" name="TextBox 28">
            <a:extLst>
              <a:ext uri="{FF2B5EF4-FFF2-40B4-BE49-F238E27FC236}">
                <a16:creationId xmlns:a16="http://schemas.microsoft.com/office/drawing/2014/main" id="{2CCD418F-5020-48A1-8788-314AC9E2029D}"/>
              </a:ext>
            </a:extLst>
          </p:cNvPr>
          <p:cNvSpPr txBox="1"/>
          <p:nvPr/>
        </p:nvSpPr>
        <p:spPr bwMode="gray">
          <a:xfrm>
            <a:off x="682660" y="3902150"/>
            <a:ext cx="1138188"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$86M</a:t>
            </a:r>
          </a:p>
        </p:txBody>
      </p:sp>
      <p:sp>
        <p:nvSpPr>
          <p:cNvPr id="30" name="TextBox 29">
            <a:extLst>
              <a:ext uri="{FF2B5EF4-FFF2-40B4-BE49-F238E27FC236}">
                <a16:creationId xmlns:a16="http://schemas.microsoft.com/office/drawing/2014/main" id="{EA39A472-E225-4A81-867F-A0E2309A394B}"/>
              </a:ext>
            </a:extLst>
          </p:cNvPr>
          <p:cNvSpPr txBox="1"/>
          <p:nvPr/>
        </p:nvSpPr>
        <p:spPr bwMode="gray">
          <a:xfrm>
            <a:off x="1975258" y="4055608"/>
            <a:ext cx="1841122" cy="223138"/>
          </a:xfrm>
          <a:prstGeom prst="rect">
            <a:avLst/>
          </a:prstGeom>
        </p:spPr>
        <p:txBody>
          <a:bodyPr vert="horz" wrap="square" lIns="0" tIns="0" rIns="0" bIns="0" rtlCol="0">
            <a:spAutoFit/>
          </a:bodyPr>
          <a:lstStyle/>
          <a:p>
            <a:pPr>
              <a:spcBef>
                <a:spcPts val="600"/>
              </a:spcBef>
              <a:buClr>
                <a:schemeClr val="accent6"/>
              </a:buClr>
            </a:pPr>
            <a:r>
              <a:rPr lang="en-US" sz="1450"/>
              <a:t>estimated cost</a:t>
            </a:r>
          </a:p>
        </p:txBody>
      </p:sp>
      <p:sp>
        <p:nvSpPr>
          <p:cNvPr id="31" name="TextBox 30">
            <a:extLst>
              <a:ext uri="{FF2B5EF4-FFF2-40B4-BE49-F238E27FC236}">
                <a16:creationId xmlns:a16="http://schemas.microsoft.com/office/drawing/2014/main" id="{0A195CEC-FD07-4D19-AEF5-45F739BA17F3}"/>
              </a:ext>
            </a:extLst>
          </p:cNvPr>
          <p:cNvSpPr txBox="1"/>
          <p:nvPr/>
        </p:nvSpPr>
        <p:spPr bwMode="gray">
          <a:xfrm>
            <a:off x="4483451" y="3243374"/>
            <a:ext cx="867918"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62%</a:t>
            </a:r>
          </a:p>
        </p:txBody>
      </p:sp>
      <p:sp>
        <p:nvSpPr>
          <p:cNvPr id="32" name="TextBox 31">
            <a:extLst>
              <a:ext uri="{FF2B5EF4-FFF2-40B4-BE49-F238E27FC236}">
                <a16:creationId xmlns:a16="http://schemas.microsoft.com/office/drawing/2014/main" id="{4112A300-FF41-4036-B256-FF6709C446BB}"/>
              </a:ext>
            </a:extLst>
          </p:cNvPr>
          <p:cNvSpPr txBox="1"/>
          <p:nvPr/>
        </p:nvSpPr>
        <p:spPr bwMode="gray">
          <a:xfrm>
            <a:off x="5878814" y="3253517"/>
            <a:ext cx="1987900" cy="669414"/>
          </a:xfrm>
          <a:prstGeom prst="rect">
            <a:avLst/>
          </a:prstGeom>
        </p:spPr>
        <p:txBody>
          <a:bodyPr vert="horz" wrap="square" lIns="0" tIns="0" rIns="0" bIns="0" rtlCol="0">
            <a:spAutoFit/>
          </a:bodyPr>
          <a:lstStyle/>
          <a:p>
            <a:pPr>
              <a:spcBef>
                <a:spcPts val="600"/>
              </a:spcBef>
              <a:buClr>
                <a:schemeClr val="accent6"/>
              </a:buClr>
            </a:pPr>
            <a:r>
              <a:rPr lang="en-US" sz="1450"/>
              <a:t>of men receive unneeded PSA screening  </a:t>
            </a:r>
          </a:p>
        </p:txBody>
      </p:sp>
      <p:sp>
        <p:nvSpPr>
          <p:cNvPr id="33" name="TextBox 32">
            <a:extLst>
              <a:ext uri="{FF2B5EF4-FFF2-40B4-BE49-F238E27FC236}">
                <a16:creationId xmlns:a16="http://schemas.microsoft.com/office/drawing/2014/main" id="{2925B635-2E5E-4AA5-BDAA-F09AB57AB2D8}"/>
              </a:ext>
            </a:extLst>
          </p:cNvPr>
          <p:cNvSpPr txBox="1"/>
          <p:nvPr/>
        </p:nvSpPr>
        <p:spPr bwMode="gray">
          <a:xfrm>
            <a:off x="4483451" y="3919791"/>
            <a:ext cx="1273548"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$9.9M</a:t>
            </a:r>
          </a:p>
        </p:txBody>
      </p:sp>
      <p:sp>
        <p:nvSpPr>
          <p:cNvPr id="34" name="TextBox 33">
            <a:extLst>
              <a:ext uri="{FF2B5EF4-FFF2-40B4-BE49-F238E27FC236}">
                <a16:creationId xmlns:a16="http://schemas.microsoft.com/office/drawing/2014/main" id="{DDE7B720-CC82-4F85-AD1C-31A7484E01A3}"/>
              </a:ext>
            </a:extLst>
          </p:cNvPr>
          <p:cNvSpPr txBox="1"/>
          <p:nvPr/>
        </p:nvSpPr>
        <p:spPr bwMode="gray">
          <a:xfrm>
            <a:off x="5878814" y="4074502"/>
            <a:ext cx="1841122" cy="223138"/>
          </a:xfrm>
          <a:prstGeom prst="rect">
            <a:avLst/>
          </a:prstGeom>
        </p:spPr>
        <p:txBody>
          <a:bodyPr vert="horz" wrap="square" lIns="0" tIns="0" rIns="0" bIns="0" rtlCol="0">
            <a:spAutoFit/>
          </a:bodyPr>
          <a:lstStyle/>
          <a:p>
            <a:pPr>
              <a:spcBef>
                <a:spcPts val="600"/>
              </a:spcBef>
              <a:buClr>
                <a:schemeClr val="accent6"/>
              </a:buClr>
            </a:pPr>
            <a:r>
              <a:rPr lang="en-US" sz="1450"/>
              <a:t>estimated cost</a:t>
            </a:r>
          </a:p>
        </p:txBody>
      </p:sp>
      <p:cxnSp>
        <p:nvCxnSpPr>
          <p:cNvPr id="37" name="Straight Connector 36">
            <a:extLst>
              <a:ext uri="{FF2B5EF4-FFF2-40B4-BE49-F238E27FC236}">
                <a16:creationId xmlns:a16="http://schemas.microsoft.com/office/drawing/2014/main" id="{BA1ABC75-E4E1-4F2D-9020-47252F6BB705}"/>
              </a:ext>
            </a:extLst>
          </p:cNvPr>
          <p:cNvCxnSpPr>
            <a:cxnSpLocks/>
          </p:cNvCxnSpPr>
          <p:nvPr/>
        </p:nvCxnSpPr>
        <p:spPr bwMode="gray">
          <a:xfrm>
            <a:off x="690784" y="3078708"/>
            <a:ext cx="3280497"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40" name="Isosceles Triangle 39">
            <a:extLst>
              <a:ext uri="{FF2B5EF4-FFF2-40B4-BE49-F238E27FC236}">
                <a16:creationId xmlns:a16="http://schemas.microsoft.com/office/drawing/2014/main" id="{41744A7E-6AE9-46F5-ADDB-9F3CB00F9336}"/>
              </a:ext>
            </a:extLst>
          </p:cNvPr>
          <p:cNvSpPr/>
          <p:nvPr/>
        </p:nvSpPr>
        <p:spPr bwMode="gray">
          <a:xfrm rot="10800000">
            <a:off x="4534278" y="2708726"/>
            <a:ext cx="233802" cy="201554"/>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DCA7C2D3-D805-4AE2-AAF9-92E8C8D48DBC}"/>
              </a:ext>
            </a:extLst>
          </p:cNvPr>
          <p:cNvSpPr/>
          <p:nvPr/>
        </p:nvSpPr>
        <p:spPr bwMode="gray">
          <a:xfrm rot="10800000">
            <a:off x="693591" y="2708726"/>
            <a:ext cx="233802" cy="201554"/>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ne Callout 1 (No Border) 25">
            <a:extLst>
              <a:ext uri="{FF2B5EF4-FFF2-40B4-BE49-F238E27FC236}">
                <a16:creationId xmlns:a16="http://schemas.microsoft.com/office/drawing/2014/main" id="{E7984DAF-7622-46E0-8471-1D88B6FE764D}"/>
              </a:ext>
            </a:extLst>
          </p:cNvPr>
          <p:cNvSpPr/>
          <p:nvPr/>
        </p:nvSpPr>
        <p:spPr bwMode="gray">
          <a:xfrm rot="16200000">
            <a:off x="5468238" y="-895886"/>
            <a:ext cx="1264673" cy="12201149"/>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noAutofit/>
          </a:bodyPr>
          <a:lstStyle/>
          <a:p>
            <a:pPr marR="0" lvl="0" algn="l" defTabSz="914400" rtl="0" eaLnBrk="1" fontAlgn="base" latinLnBrk="0" hangingPunct="1">
              <a:lnSpc>
                <a:spcPct val="100000"/>
              </a:lnSpc>
              <a:spcAft>
                <a:spcPts val="0"/>
              </a:spcAft>
              <a:buClr>
                <a:srgbClr val="CE0E2D"/>
              </a:buClr>
              <a:buSzTx/>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0D541FFF-09B1-4762-91B4-AFF071C3AA64}"/>
              </a:ext>
            </a:extLst>
          </p:cNvPr>
          <p:cNvSpPr txBox="1"/>
          <p:nvPr/>
        </p:nvSpPr>
        <p:spPr bwMode="gray">
          <a:xfrm>
            <a:off x="8191893" y="3177864"/>
            <a:ext cx="1163137"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35%</a:t>
            </a:r>
          </a:p>
        </p:txBody>
      </p:sp>
      <p:sp>
        <p:nvSpPr>
          <p:cNvPr id="45" name="TextBox 44">
            <a:extLst>
              <a:ext uri="{FF2B5EF4-FFF2-40B4-BE49-F238E27FC236}">
                <a16:creationId xmlns:a16="http://schemas.microsoft.com/office/drawing/2014/main" id="{EF1C4A20-A5C1-439E-85B6-1E2A7EEACD01}"/>
              </a:ext>
            </a:extLst>
          </p:cNvPr>
          <p:cNvSpPr txBox="1"/>
          <p:nvPr/>
        </p:nvSpPr>
        <p:spPr bwMode="gray">
          <a:xfrm>
            <a:off x="9595059" y="3254609"/>
            <a:ext cx="1970485" cy="669414"/>
          </a:xfrm>
          <a:prstGeom prst="rect">
            <a:avLst/>
          </a:prstGeom>
        </p:spPr>
        <p:txBody>
          <a:bodyPr vert="horz" wrap="square" lIns="0" tIns="0" rIns="0" bIns="0" rtlCol="0">
            <a:spAutoFit/>
          </a:bodyPr>
          <a:lstStyle/>
          <a:p>
            <a:pPr>
              <a:spcBef>
                <a:spcPts val="600"/>
              </a:spcBef>
              <a:buClr>
                <a:schemeClr val="accent6"/>
              </a:buClr>
            </a:pPr>
            <a:r>
              <a:rPr lang="en-US" sz="1450"/>
              <a:t>of patients receive unneeded Vitamin D deficiency screening</a:t>
            </a:r>
          </a:p>
        </p:txBody>
      </p:sp>
      <p:sp>
        <p:nvSpPr>
          <p:cNvPr id="46" name="TextBox 45">
            <a:extLst>
              <a:ext uri="{FF2B5EF4-FFF2-40B4-BE49-F238E27FC236}">
                <a16:creationId xmlns:a16="http://schemas.microsoft.com/office/drawing/2014/main" id="{E1ED178F-A609-4AA0-9752-4DAC73E6783C}"/>
              </a:ext>
            </a:extLst>
          </p:cNvPr>
          <p:cNvSpPr txBox="1"/>
          <p:nvPr/>
        </p:nvSpPr>
        <p:spPr bwMode="gray">
          <a:xfrm>
            <a:off x="8191893" y="3852257"/>
            <a:ext cx="1163137"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$12M</a:t>
            </a:r>
          </a:p>
        </p:txBody>
      </p:sp>
      <p:sp>
        <p:nvSpPr>
          <p:cNvPr id="47" name="TextBox 46">
            <a:extLst>
              <a:ext uri="{FF2B5EF4-FFF2-40B4-BE49-F238E27FC236}">
                <a16:creationId xmlns:a16="http://schemas.microsoft.com/office/drawing/2014/main" id="{F7423A71-14A3-4DC5-ADC0-666964EFD948}"/>
              </a:ext>
            </a:extLst>
          </p:cNvPr>
          <p:cNvSpPr txBox="1"/>
          <p:nvPr/>
        </p:nvSpPr>
        <p:spPr bwMode="gray">
          <a:xfrm>
            <a:off x="9595059" y="4022928"/>
            <a:ext cx="1841122" cy="223138"/>
          </a:xfrm>
          <a:prstGeom prst="rect">
            <a:avLst/>
          </a:prstGeom>
        </p:spPr>
        <p:txBody>
          <a:bodyPr vert="horz" wrap="square" lIns="0" tIns="0" rIns="0" bIns="0" rtlCol="0">
            <a:spAutoFit/>
          </a:bodyPr>
          <a:lstStyle/>
          <a:p>
            <a:pPr>
              <a:spcBef>
                <a:spcPts val="600"/>
              </a:spcBef>
              <a:buClr>
                <a:schemeClr val="accent6"/>
              </a:buClr>
            </a:pPr>
            <a:r>
              <a:rPr lang="en-US" sz="1450"/>
              <a:t>estimated cost</a:t>
            </a:r>
          </a:p>
        </p:txBody>
      </p:sp>
      <p:sp>
        <p:nvSpPr>
          <p:cNvPr id="48" name="TextBox 47">
            <a:extLst>
              <a:ext uri="{FF2B5EF4-FFF2-40B4-BE49-F238E27FC236}">
                <a16:creationId xmlns:a16="http://schemas.microsoft.com/office/drawing/2014/main" id="{23BA15F8-DF08-496D-9136-0F8E3411D5D1}"/>
              </a:ext>
            </a:extLst>
          </p:cNvPr>
          <p:cNvSpPr txBox="1"/>
          <p:nvPr/>
        </p:nvSpPr>
        <p:spPr bwMode="gray">
          <a:xfrm>
            <a:off x="618238" y="4712376"/>
            <a:ext cx="4582792" cy="230832"/>
          </a:xfrm>
          <a:prstGeom prst="rect">
            <a:avLst/>
          </a:prstGeom>
        </p:spPr>
        <p:txBody>
          <a:bodyPr vert="horz" wrap="square" lIns="0" tIns="0" rIns="0" bIns="0" rtlCol="0">
            <a:spAutoFit/>
          </a:bodyPr>
          <a:lstStyle/>
          <a:p>
            <a:pPr>
              <a:spcBef>
                <a:spcPts val="600"/>
              </a:spcBef>
              <a:buClr>
                <a:schemeClr val="accent6"/>
              </a:buClr>
            </a:pPr>
            <a:r>
              <a:rPr lang="en-US" sz="1500" b="1"/>
              <a:t>Importance of high value care</a:t>
            </a:r>
          </a:p>
        </p:txBody>
      </p:sp>
      <p:sp>
        <p:nvSpPr>
          <p:cNvPr id="49" name="TextBox 48">
            <a:extLst>
              <a:ext uri="{FF2B5EF4-FFF2-40B4-BE49-F238E27FC236}">
                <a16:creationId xmlns:a16="http://schemas.microsoft.com/office/drawing/2014/main" id="{E6B60480-5E1F-4695-A507-6D2699F452CD}"/>
              </a:ext>
            </a:extLst>
          </p:cNvPr>
          <p:cNvSpPr txBox="1"/>
          <p:nvPr/>
        </p:nvSpPr>
        <p:spPr bwMode="gray">
          <a:xfrm>
            <a:off x="618238" y="4993215"/>
            <a:ext cx="10956455" cy="746358"/>
          </a:xfrm>
          <a:prstGeom prst="rect">
            <a:avLst/>
          </a:prstGeom>
        </p:spPr>
        <p:txBody>
          <a:bodyPr vert="horz" wrap="square" lIns="0" tIns="0" rIns="0" bIns="0" rtlCol="0">
            <a:spAutoFit/>
          </a:bodyPr>
          <a:lstStyle/>
          <a:p>
            <a:pPr marL="285750" indent="-285750">
              <a:spcBef>
                <a:spcPts val="600"/>
              </a:spcBef>
              <a:buClr>
                <a:schemeClr val="accent6"/>
              </a:buClr>
              <a:buFont typeface="Arial" panose="020B0604020202020204" pitchFamily="34" charset="0"/>
              <a:buChar char="•"/>
            </a:pPr>
            <a:r>
              <a:rPr lang="en-US" sz="1450"/>
              <a:t>Unnecessary tests are not only costly, but they can also carry other risks of harm, resulting in the provision of low-value care.</a:t>
            </a:r>
          </a:p>
          <a:p>
            <a:pPr marL="285750" indent="-285750">
              <a:spcBef>
                <a:spcPts val="600"/>
              </a:spcBef>
              <a:buClr>
                <a:schemeClr val="accent6"/>
              </a:buClr>
              <a:buFont typeface="Arial" panose="020B0604020202020204" pitchFamily="34" charset="0"/>
              <a:buChar char="•"/>
            </a:pPr>
            <a:r>
              <a:rPr lang="en-US" sz="1450" err="1"/>
              <a:t>MedPAC</a:t>
            </a:r>
            <a:r>
              <a:rPr lang="en-US" sz="1450"/>
              <a:t> defines low-value care as the “provision of a service that has little…clinical benefit or in which the risk of harm from the service outweighs its…benefit.”</a:t>
            </a:r>
          </a:p>
        </p:txBody>
      </p:sp>
      <p:cxnSp>
        <p:nvCxnSpPr>
          <p:cNvPr id="35" name="Straight Connector 34">
            <a:extLst>
              <a:ext uri="{FF2B5EF4-FFF2-40B4-BE49-F238E27FC236}">
                <a16:creationId xmlns:a16="http://schemas.microsoft.com/office/drawing/2014/main" id="{9ABBDCC5-6A51-4AE3-81D7-9161640F87E5}"/>
              </a:ext>
            </a:extLst>
          </p:cNvPr>
          <p:cNvCxnSpPr>
            <a:cxnSpLocks/>
          </p:cNvCxnSpPr>
          <p:nvPr/>
        </p:nvCxnSpPr>
        <p:spPr bwMode="gray">
          <a:xfrm>
            <a:off x="4487916" y="3078708"/>
            <a:ext cx="3280497"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A88B91-B38E-4F76-BEAB-D981731BE92B}"/>
              </a:ext>
            </a:extLst>
          </p:cNvPr>
          <p:cNvCxnSpPr>
            <a:cxnSpLocks/>
          </p:cNvCxnSpPr>
          <p:nvPr/>
        </p:nvCxnSpPr>
        <p:spPr bwMode="gray">
          <a:xfrm>
            <a:off x="8285047" y="3078708"/>
            <a:ext cx="3280497"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5A08BF7-0F4E-47A1-9F8D-0516C977616B}"/>
              </a:ext>
            </a:extLst>
          </p:cNvPr>
          <p:cNvSpPr txBox="1"/>
          <p:nvPr/>
        </p:nvSpPr>
        <p:spPr bwMode="gray">
          <a:xfrm>
            <a:off x="612773" y="1405186"/>
            <a:ext cx="10350402" cy="338554"/>
          </a:xfrm>
          <a:prstGeom prst="rect">
            <a:avLst/>
          </a:prstGeom>
          <a:noFill/>
        </p:spPr>
        <p:txBody>
          <a:bodyPr vert="horz" wrap="square" lIns="91440" tIns="45720" rIns="91440" bIns="45720" anchor="t">
            <a:spAutoFit/>
          </a:bodyPr>
          <a:lstStyle/>
          <a:p>
            <a:r>
              <a:rPr lang="en-US" sz="1600" b="1">
                <a:ea typeface="ＭＳ 明朝"/>
              </a:rPr>
              <a:t>Estimated overuse</a:t>
            </a:r>
            <a:r>
              <a:rPr lang="en-US" sz="1600" b="1" baseline="30000">
                <a:ea typeface="ＭＳ 明朝"/>
              </a:rPr>
              <a:t>1</a:t>
            </a:r>
            <a:r>
              <a:rPr lang="en-US" sz="1600" b="1">
                <a:ea typeface="ＭＳ 明朝"/>
              </a:rPr>
              <a:t> in Washington State, based on analysis of commercial claims data, 2015-2016 </a:t>
            </a:r>
            <a:endParaRPr lang="en-US" b="1">
              <a:ea typeface="ＭＳ 明朝"/>
              <a:cs typeface="Arial"/>
            </a:endParaRPr>
          </a:p>
        </p:txBody>
      </p:sp>
    </p:spTree>
    <p:extLst>
      <p:ext uri="{BB962C8B-B14F-4D97-AF65-F5344CB8AC3E}">
        <p14:creationId xmlns:p14="http://schemas.microsoft.com/office/powerpoint/2010/main" val="22315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0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Callout 1 (No Border) 25">
            <a:extLst>
              <a:ext uri="{FF2B5EF4-FFF2-40B4-BE49-F238E27FC236}">
                <a16:creationId xmlns:a16="http://schemas.microsoft.com/office/drawing/2014/main" id="{B8266517-5193-41D0-BC0A-F9FFF1D51C08}"/>
              </a:ext>
            </a:extLst>
          </p:cNvPr>
          <p:cNvSpPr/>
          <p:nvPr/>
        </p:nvSpPr>
        <p:spPr bwMode="gray">
          <a:xfrm rot="16200000">
            <a:off x="5506592" y="-936249"/>
            <a:ext cx="1169665" cy="12201149"/>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noAutofit/>
          </a:bodyPr>
          <a:lstStyle/>
          <a:p>
            <a:pPr marR="0" lvl="0" algn="l" defTabSz="914400" rtl="0" eaLnBrk="1" fontAlgn="base" latinLnBrk="0" hangingPunct="1">
              <a:lnSpc>
                <a:spcPct val="100000"/>
              </a:lnSpc>
              <a:spcAft>
                <a:spcPts val="0"/>
              </a:spcAft>
              <a:buClr>
                <a:srgbClr val="CE0E2D"/>
              </a:buClr>
              <a:buSzTx/>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5" name="Text Placeholder 14">
            <a:extLst>
              <a:ext uri="{FF2B5EF4-FFF2-40B4-BE49-F238E27FC236}">
                <a16:creationId xmlns:a16="http://schemas.microsoft.com/office/drawing/2014/main" id="{5557D511-D4DA-4E68-8D46-54D0B9D10411}"/>
              </a:ext>
            </a:extLst>
          </p:cNvPr>
          <p:cNvSpPr>
            <a:spLocks noGrp="1"/>
          </p:cNvSpPr>
          <p:nvPr>
            <p:ph type="body" sz="quarter" idx="28"/>
          </p:nvPr>
        </p:nvSpPr>
        <p:spPr>
          <a:xfrm>
            <a:off x="612774" y="6060046"/>
            <a:ext cx="3657600" cy="107722"/>
          </a:xfrm>
        </p:spPr>
        <p:txBody>
          <a:bodyPr/>
          <a:lstStyle/>
          <a:p>
            <a:pPr marL="0" indent="0">
              <a:buNone/>
            </a:pPr>
            <a:endParaRPr lang="en-US"/>
          </a:p>
        </p:txBody>
      </p:sp>
      <p:sp>
        <p:nvSpPr>
          <p:cNvPr id="14" name="Text Placeholder 13">
            <a:extLst>
              <a:ext uri="{FF2B5EF4-FFF2-40B4-BE49-F238E27FC236}">
                <a16:creationId xmlns:a16="http://schemas.microsoft.com/office/drawing/2014/main" id="{0CF1B97C-1104-45BC-BAE8-8417A5799DA0}"/>
              </a:ext>
            </a:extLst>
          </p:cNvPr>
          <p:cNvSpPr>
            <a:spLocks noGrp="1"/>
          </p:cNvSpPr>
          <p:nvPr>
            <p:ph type="body" sz="quarter" idx="27"/>
          </p:nvPr>
        </p:nvSpPr>
        <p:spPr>
          <a:xfrm>
            <a:off x="6096000" y="5844603"/>
            <a:ext cx="5480430" cy="323165"/>
          </a:xfrm>
        </p:spPr>
        <p:txBody>
          <a:bodyPr/>
          <a:lstStyle/>
          <a:p>
            <a:r>
              <a:rPr lang="en-US"/>
              <a:t>Source: “</a:t>
            </a:r>
            <a:r>
              <a:rPr lang="en-US">
                <a:hlinkClick r:id="rId3"/>
              </a:rPr>
              <a:t>The Change Healthcare 2021 Laboratory Ordering Utilization Index</a:t>
            </a:r>
            <a:r>
              <a:rPr lang="en-US"/>
              <a:t>,” Change Healthcare, 2021 ; </a:t>
            </a:r>
            <a:r>
              <a:rPr lang="en-US" err="1"/>
              <a:t>Hueth</a:t>
            </a:r>
            <a:r>
              <a:rPr lang="en-US"/>
              <a:t>, K., “</a:t>
            </a:r>
            <a:r>
              <a:rPr lang="en-US">
                <a:hlinkClick r:id="rId4"/>
              </a:rPr>
              <a:t>An Audit of Repeat Testing at an Academic Medical Center: Consistency of Order Patterns with Recommendations and Potential Cost Savings</a:t>
            </a:r>
            <a:r>
              <a:rPr lang="en-US"/>
              <a:t>,” </a:t>
            </a:r>
            <a:r>
              <a:rPr lang="en-US" i="1"/>
              <a:t>American Journal of Clinical Pathology, </a:t>
            </a:r>
            <a:r>
              <a:rPr lang="en-US"/>
              <a:t>150, 1 (2018): 27-33.</a:t>
            </a:r>
          </a:p>
        </p:txBody>
      </p:sp>
      <p:sp>
        <p:nvSpPr>
          <p:cNvPr id="13" name="Title 12">
            <a:extLst>
              <a:ext uri="{FF2B5EF4-FFF2-40B4-BE49-F238E27FC236}">
                <a16:creationId xmlns:a16="http://schemas.microsoft.com/office/drawing/2014/main" id="{3AE334DD-71A8-41BE-B76E-3A0F7508B816}"/>
              </a:ext>
            </a:extLst>
          </p:cNvPr>
          <p:cNvSpPr>
            <a:spLocks noGrp="1"/>
          </p:cNvSpPr>
          <p:nvPr>
            <p:ph type="title"/>
          </p:nvPr>
        </p:nvSpPr>
        <p:spPr>
          <a:xfrm>
            <a:off x="612774" y="588771"/>
            <a:ext cx="10972801" cy="1067215"/>
          </a:xfrm>
        </p:spPr>
        <p:txBody>
          <a:bodyPr/>
          <a:lstStyle/>
          <a:p>
            <a:r>
              <a:rPr lang="en-US"/>
              <a:t>Health plans and hospitals are on the hook for unnecessary lab costs</a:t>
            </a:r>
          </a:p>
        </p:txBody>
      </p:sp>
      <p:sp>
        <p:nvSpPr>
          <p:cNvPr id="29" name="TextBox 28">
            <a:extLst>
              <a:ext uri="{FF2B5EF4-FFF2-40B4-BE49-F238E27FC236}">
                <a16:creationId xmlns:a16="http://schemas.microsoft.com/office/drawing/2014/main" id="{DC318EF5-16A5-4B79-B261-1F65998A425B}"/>
              </a:ext>
            </a:extLst>
          </p:cNvPr>
          <p:cNvSpPr txBox="1"/>
          <p:nvPr/>
        </p:nvSpPr>
        <p:spPr bwMode="gray">
          <a:xfrm>
            <a:off x="612773" y="1781246"/>
            <a:ext cx="4485454" cy="246221"/>
          </a:xfrm>
          <a:prstGeom prst="rect">
            <a:avLst/>
          </a:prstGeom>
          <a:noFill/>
        </p:spPr>
        <p:txBody>
          <a:bodyPr wrap="square" lIns="0" tIns="0" rIns="0" bIns="0" rtlCol="0">
            <a:spAutoFit/>
          </a:bodyPr>
          <a:lstStyle/>
          <a:p>
            <a:r>
              <a:rPr lang="en-US" sz="1600" b="1"/>
              <a:t>Health plans pay for </a:t>
            </a:r>
            <a:r>
              <a:rPr lang="en-US" sz="1600" b="1" i="1"/>
              <a:t>outpatient</a:t>
            </a:r>
            <a:r>
              <a:rPr lang="en-US" sz="1600" b="1"/>
              <a:t> labs</a:t>
            </a:r>
            <a:endParaRPr lang="en-US" sz="1600"/>
          </a:p>
        </p:txBody>
      </p:sp>
      <p:sp>
        <p:nvSpPr>
          <p:cNvPr id="35" name="Isosceles Triangle 34">
            <a:extLst>
              <a:ext uri="{FF2B5EF4-FFF2-40B4-BE49-F238E27FC236}">
                <a16:creationId xmlns:a16="http://schemas.microsoft.com/office/drawing/2014/main" id="{31293877-B042-4003-B2F5-506C9AB0F145}"/>
              </a:ext>
            </a:extLst>
          </p:cNvPr>
          <p:cNvSpPr/>
          <p:nvPr/>
        </p:nvSpPr>
        <p:spPr bwMode="gray">
          <a:xfrm rot="10800000">
            <a:off x="8363931" y="2026312"/>
            <a:ext cx="360251" cy="16448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9DAC73F-E31E-43E5-884F-35719EA8656F}"/>
              </a:ext>
            </a:extLst>
          </p:cNvPr>
          <p:cNvSpPr txBox="1"/>
          <p:nvPr/>
        </p:nvSpPr>
        <p:spPr bwMode="gray">
          <a:xfrm>
            <a:off x="609992" y="2826616"/>
            <a:ext cx="5238342" cy="2295500"/>
          </a:xfrm>
          <a:prstGeom prst="rect">
            <a:avLst/>
          </a:prstGeom>
          <a:noFill/>
        </p:spPr>
        <p:txBody>
          <a:bodyPr vert="horz" wrap="square" lIns="0" tIns="0" rIns="0" bIns="0" rtlCol="0">
            <a:spAutoFit/>
          </a:bodyPr>
          <a:lstStyle/>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Reasons providers order unnecessary outpatient labs:</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Ordering unnecessarily large test panel sizes</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Confusing correct tests with other tests</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Incorrect test interpretation leads to excess testing</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Pressure to respond to patient request for testing</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Ordering tests more frequently than recommended</a:t>
            </a:r>
          </a:p>
          <a:p>
            <a:pPr marL="569913" lvl="1" indent="-112713" defTabSz="1018879">
              <a:spcBef>
                <a:spcPts val="500"/>
              </a:spcBef>
              <a:buClr>
                <a:schemeClr val="accent6"/>
              </a:buClr>
              <a:buFont typeface="Arial" pitchFamily="34" charset="0"/>
              <a:buChar char="•"/>
              <a:defRPr/>
            </a:pPr>
            <a:endParaRPr lang="en-US" sz="1500">
              <a:solidFill>
                <a:srgbClr val="323E48"/>
              </a:solidFill>
              <a:latin typeface="Arial" panose="020B0604020202020204"/>
            </a:endParaRPr>
          </a:p>
          <a:p>
            <a:pPr marL="569913" lvl="1" indent="-112713" defTabSz="1018879">
              <a:spcBef>
                <a:spcPts val="500"/>
              </a:spcBef>
              <a:buClr>
                <a:schemeClr val="accent6"/>
              </a:buClr>
              <a:buFont typeface="Arial" pitchFamily="34" charset="0"/>
              <a:buChar char="•"/>
              <a:defRPr/>
            </a:pPr>
            <a:endParaRPr lang="en-US" sz="1500">
              <a:solidFill>
                <a:srgbClr val="323E48"/>
              </a:solidFill>
              <a:latin typeface="Arial" panose="020B0604020202020204"/>
            </a:endParaRPr>
          </a:p>
        </p:txBody>
      </p:sp>
      <p:sp>
        <p:nvSpPr>
          <p:cNvPr id="31" name="TextBox 30">
            <a:extLst>
              <a:ext uri="{FF2B5EF4-FFF2-40B4-BE49-F238E27FC236}">
                <a16:creationId xmlns:a16="http://schemas.microsoft.com/office/drawing/2014/main" id="{3CC9A420-FD72-4581-88E0-5210C643A81C}"/>
              </a:ext>
            </a:extLst>
          </p:cNvPr>
          <p:cNvSpPr txBox="1"/>
          <p:nvPr/>
        </p:nvSpPr>
        <p:spPr bwMode="gray">
          <a:xfrm>
            <a:off x="6057900" y="1781245"/>
            <a:ext cx="4485454" cy="246221"/>
          </a:xfrm>
          <a:prstGeom prst="rect">
            <a:avLst/>
          </a:prstGeom>
          <a:noFill/>
        </p:spPr>
        <p:txBody>
          <a:bodyPr wrap="square" lIns="0" tIns="0" rIns="0" bIns="0" rtlCol="0">
            <a:spAutoFit/>
          </a:bodyPr>
          <a:lstStyle/>
          <a:p>
            <a:r>
              <a:rPr lang="en-US" sz="1600" b="1"/>
              <a:t>Hospitals absorb costs for </a:t>
            </a:r>
            <a:r>
              <a:rPr lang="en-US" sz="1600" b="1" i="1"/>
              <a:t>inpatient</a:t>
            </a:r>
            <a:r>
              <a:rPr lang="en-US" sz="1600" b="1"/>
              <a:t> labs</a:t>
            </a:r>
            <a:endParaRPr lang="en-US" sz="1600"/>
          </a:p>
        </p:txBody>
      </p:sp>
      <p:sp>
        <p:nvSpPr>
          <p:cNvPr id="48" name="TextBox 47">
            <a:extLst>
              <a:ext uri="{FF2B5EF4-FFF2-40B4-BE49-F238E27FC236}">
                <a16:creationId xmlns:a16="http://schemas.microsoft.com/office/drawing/2014/main" id="{106808E1-DDF7-4574-8BEC-1867FB210C3B}"/>
              </a:ext>
            </a:extLst>
          </p:cNvPr>
          <p:cNvSpPr txBox="1"/>
          <p:nvPr/>
        </p:nvSpPr>
        <p:spPr bwMode="gray">
          <a:xfrm>
            <a:off x="6057899" y="2080333"/>
            <a:ext cx="5527675" cy="1282402"/>
          </a:xfrm>
          <a:prstGeom prst="rect">
            <a:avLst/>
          </a:prstGeom>
          <a:noFill/>
        </p:spPr>
        <p:txBody>
          <a:bodyPr vert="horz" wrap="square" lIns="0" tIns="0" rIns="0" bIns="0" rtlCol="0">
            <a:spAutoFit/>
          </a:bodyPr>
          <a:lstStyle/>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Health plans typically pay hospitals a single bundled rate for inpatient care, including lab costs. Thus, hospitals are responsible for managing inpatient lab costs.</a:t>
            </a:r>
          </a:p>
          <a:p>
            <a:pPr marL="569913" lvl="1" indent="-112713" defTabSz="1018879">
              <a:spcBef>
                <a:spcPts val="500"/>
              </a:spcBef>
              <a:buClr>
                <a:schemeClr val="accent6"/>
              </a:buClr>
              <a:buFont typeface="Arial" pitchFamily="34" charset="0"/>
              <a:buChar char="•"/>
              <a:defRPr/>
            </a:pPr>
            <a:endParaRPr lang="en-US" sz="1500">
              <a:solidFill>
                <a:srgbClr val="323E48"/>
              </a:solidFill>
              <a:latin typeface="Arial" panose="020B0604020202020204"/>
            </a:endParaRPr>
          </a:p>
          <a:p>
            <a:pPr marL="112713" indent="-112713" defTabSz="1018879">
              <a:spcBef>
                <a:spcPts val="500"/>
              </a:spcBef>
              <a:buClr>
                <a:schemeClr val="accent6"/>
              </a:buClr>
              <a:buFont typeface="Arial" pitchFamily="34" charset="0"/>
              <a:buChar char="•"/>
              <a:defRPr/>
            </a:pPr>
            <a:endParaRPr lang="en-US" sz="1500">
              <a:solidFill>
                <a:srgbClr val="323E48"/>
              </a:solidFill>
              <a:latin typeface="Arial" panose="020B0604020202020204"/>
            </a:endParaRPr>
          </a:p>
        </p:txBody>
      </p:sp>
      <p:sp>
        <p:nvSpPr>
          <p:cNvPr id="18" name="TextBox 17">
            <a:extLst>
              <a:ext uri="{FF2B5EF4-FFF2-40B4-BE49-F238E27FC236}">
                <a16:creationId xmlns:a16="http://schemas.microsoft.com/office/drawing/2014/main" id="{63127AF1-B0F6-492B-B0A8-0F68F9079BBA}"/>
              </a:ext>
            </a:extLst>
          </p:cNvPr>
          <p:cNvSpPr txBox="1"/>
          <p:nvPr/>
        </p:nvSpPr>
        <p:spPr bwMode="gray">
          <a:xfrm>
            <a:off x="994133" y="4877618"/>
            <a:ext cx="1402279"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5.8%</a:t>
            </a:r>
          </a:p>
        </p:txBody>
      </p:sp>
      <p:sp>
        <p:nvSpPr>
          <p:cNvPr id="19" name="TextBox 18">
            <a:extLst>
              <a:ext uri="{FF2B5EF4-FFF2-40B4-BE49-F238E27FC236}">
                <a16:creationId xmlns:a16="http://schemas.microsoft.com/office/drawing/2014/main" id="{879DA9F1-3AAB-4919-9A61-1F591CB7346B}"/>
              </a:ext>
            </a:extLst>
          </p:cNvPr>
          <p:cNvSpPr txBox="1"/>
          <p:nvPr/>
        </p:nvSpPr>
        <p:spPr bwMode="gray">
          <a:xfrm>
            <a:off x="6427094" y="4877618"/>
            <a:ext cx="1402279"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10.1%</a:t>
            </a:r>
          </a:p>
        </p:txBody>
      </p:sp>
      <p:sp>
        <p:nvSpPr>
          <p:cNvPr id="20" name="Text Placeholder 2">
            <a:extLst>
              <a:ext uri="{FF2B5EF4-FFF2-40B4-BE49-F238E27FC236}">
                <a16:creationId xmlns:a16="http://schemas.microsoft.com/office/drawing/2014/main" id="{F844A6AA-50FD-4EF9-A7F4-C7FA6DEE1279}"/>
              </a:ext>
            </a:extLst>
          </p:cNvPr>
          <p:cNvSpPr txBox="1">
            <a:spLocks/>
          </p:cNvSpPr>
          <p:nvPr/>
        </p:nvSpPr>
        <p:spPr bwMode="gray">
          <a:xfrm>
            <a:off x="2259487" y="4923785"/>
            <a:ext cx="2973882" cy="461665"/>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a:solidFill>
                  <a:srgbClr val="323E48"/>
                </a:solidFill>
                <a:latin typeface="Arial" panose="020B0604020202020204"/>
              </a:rPr>
              <a:t>estimated percent of outpatient tests that are inappropriate</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1" name="Text Placeholder 2">
            <a:extLst>
              <a:ext uri="{FF2B5EF4-FFF2-40B4-BE49-F238E27FC236}">
                <a16:creationId xmlns:a16="http://schemas.microsoft.com/office/drawing/2014/main" id="{6FB7B921-E9E6-4AC3-AD42-81BA33952CAB}"/>
              </a:ext>
            </a:extLst>
          </p:cNvPr>
          <p:cNvSpPr txBox="1">
            <a:spLocks/>
          </p:cNvSpPr>
          <p:nvPr/>
        </p:nvSpPr>
        <p:spPr bwMode="gray">
          <a:xfrm>
            <a:off x="7886443" y="4923785"/>
            <a:ext cx="2874601" cy="461665"/>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a:solidFill>
                  <a:srgbClr val="323E48"/>
                </a:solidFill>
                <a:latin typeface="Arial" panose="020B0604020202020204"/>
              </a:rPr>
              <a:t>estimated percent of inpatient tests that are inappropriate</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3828D841-5C69-48E4-A180-307B06ED5979}"/>
              </a:ext>
            </a:extLst>
          </p:cNvPr>
          <p:cNvSpPr txBox="1"/>
          <p:nvPr/>
        </p:nvSpPr>
        <p:spPr bwMode="gray">
          <a:xfrm>
            <a:off x="609600" y="2080333"/>
            <a:ext cx="5238342" cy="461665"/>
          </a:xfrm>
          <a:prstGeom prst="rect">
            <a:avLst/>
          </a:prstGeom>
          <a:noFill/>
        </p:spPr>
        <p:txBody>
          <a:bodyPr vert="horz" wrap="square" lIns="0" tIns="0" rIns="0" bIns="0" rtlCol="0">
            <a:spAutoFit/>
          </a:bodyPr>
          <a:lstStyle/>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Plans typically reimburse labs directly for lab tests processed for outpatient care, minus a patient copay.</a:t>
            </a:r>
          </a:p>
        </p:txBody>
      </p:sp>
      <p:sp>
        <p:nvSpPr>
          <p:cNvPr id="26" name="TextBox 25">
            <a:extLst>
              <a:ext uri="{FF2B5EF4-FFF2-40B4-BE49-F238E27FC236}">
                <a16:creationId xmlns:a16="http://schemas.microsoft.com/office/drawing/2014/main" id="{30661206-B16A-45A4-95CD-A51EFDC4C578}"/>
              </a:ext>
            </a:extLst>
          </p:cNvPr>
          <p:cNvSpPr txBox="1"/>
          <p:nvPr/>
        </p:nvSpPr>
        <p:spPr bwMode="gray">
          <a:xfrm>
            <a:off x="6057900" y="2826616"/>
            <a:ext cx="5527675" cy="2462213"/>
          </a:xfrm>
          <a:prstGeom prst="rect">
            <a:avLst/>
          </a:prstGeom>
          <a:noFill/>
        </p:spPr>
        <p:txBody>
          <a:bodyPr vert="horz" wrap="square" lIns="0" tIns="0" rIns="0" bIns="0" rtlCol="0">
            <a:spAutoFit/>
          </a:bodyPr>
          <a:lstStyle/>
          <a:p>
            <a:pPr marL="112713" indent="-112713" defTabSz="1018879">
              <a:spcBef>
                <a:spcPts val="500"/>
              </a:spcBef>
              <a:buClr>
                <a:schemeClr val="accent6"/>
              </a:buClr>
              <a:buFont typeface="Arial" pitchFamily="34" charset="0"/>
              <a:buChar char="•"/>
              <a:defRPr/>
            </a:pPr>
            <a:r>
              <a:rPr lang="en-US" sz="1500">
                <a:solidFill>
                  <a:srgbClr val="323E48"/>
                </a:solidFill>
                <a:latin typeface="Arial" panose="020B0604020202020204"/>
              </a:rPr>
              <a:t>Reasons providers order unnecessary inpatient labs:</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Excessive standing orders</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Overreliance on testing from new physicians or physicians-in-training </a:t>
            </a:r>
          </a:p>
          <a:p>
            <a:pPr marL="742950" lvl="1" indent="-285750" defTabSz="1018879">
              <a:spcBef>
                <a:spcPts val="500"/>
              </a:spcBef>
              <a:buClr>
                <a:schemeClr val="accent6"/>
              </a:buClr>
              <a:buFont typeface="Arial" panose="020B0604020202020204" pitchFamily="34" charset="0"/>
              <a:buChar char="̶"/>
              <a:defRPr/>
            </a:pPr>
            <a:r>
              <a:rPr lang="en-US" sz="1500">
                <a:solidFill>
                  <a:srgbClr val="323E48"/>
                </a:solidFill>
                <a:latin typeface="Arial" panose="020B0604020202020204"/>
              </a:rPr>
              <a:t>Genetic tests that should be ordered on an outpatient basis, rather than inpatient</a:t>
            </a:r>
          </a:p>
          <a:p>
            <a:pPr lvl="1" defTabSz="1018879">
              <a:spcBef>
                <a:spcPts val="500"/>
              </a:spcBef>
              <a:buClr>
                <a:schemeClr val="accent6"/>
              </a:buClr>
              <a:defRPr/>
            </a:pPr>
            <a:endParaRPr lang="en-US" sz="1500">
              <a:solidFill>
                <a:srgbClr val="323E48"/>
              </a:solidFill>
              <a:latin typeface="Arial" panose="020B0604020202020204"/>
            </a:endParaRPr>
          </a:p>
          <a:p>
            <a:pPr marL="569913" lvl="1" indent="-112713" defTabSz="1018879">
              <a:spcBef>
                <a:spcPts val="500"/>
              </a:spcBef>
              <a:buClr>
                <a:schemeClr val="accent6"/>
              </a:buClr>
              <a:buFont typeface="Arial" pitchFamily="34" charset="0"/>
              <a:buChar char="•"/>
              <a:defRPr/>
            </a:pPr>
            <a:endParaRPr lang="en-US" sz="1500">
              <a:solidFill>
                <a:srgbClr val="323E48"/>
              </a:solidFill>
              <a:latin typeface="Arial" panose="020B0604020202020204"/>
            </a:endParaRPr>
          </a:p>
          <a:p>
            <a:pPr marL="112713" indent="-112713" defTabSz="1018879">
              <a:spcBef>
                <a:spcPts val="500"/>
              </a:spcBef>
              <a:buClr>
                <a:schemeClr val="accent6"/>
              </a:buClr>
              <a:buFont typeface="Arial" pitchFamily="34" charset="0"/>
              <a:buChar char="•"/>
              <a:defRPr/>
            </a:pPr>
            <a:endParaRPr lang="en-US" sz="1500">
              <a:solidFill>
                <a:srgbClr val="323E48"/>
              </a:solidFill>
              <a:latin typeface="Arial" panose="020B0604020202020204"/>
            </a:endParaRPr>
          </a:p>
        </p:txBody>
      </p:sp>
    </p:spTree>
    <p:extLst>
      <p:ext uri="{BB962C8B-B14F-4D97-AF65-F5344CB8AC3E}">
        <p14:creationId xmlns:p14="http://schemas.microsoft.com/office/powerpoint/2010/main" val="269904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7186AAA-42C2-4C97-815A-F7C79C468892}"/>
              </a:ext>
            </a:extLst>
          </p:cNvPr>
          <p:cNvSpPr>
            <a:spLocks noGrp="1"/>
          </p:cNvSpPr>
          <p:nvPr>
            <p:ph type="body" sz="quarter" idx="28"/>
          </p:nvPr>
        </p:nvSpPr>
        <p:spPr>
          <a:xfrm>
            <a:off x="612771" y="5818955"/>
            <a:ext cx="4508791" cy="348813"/>
          </a:xfrm>
        </p:spPr>
        <p:txBody>
          <a:bodyPr/>
          <a:lstStyle/>
          <a:p>
            <a:r>
              <a:rPr lang="en-US"/>
              <a:t>Genetic testing unit. Concert Genetics uses this term to reference any combination of substances and laboratory analysis techniques that can be ordered together as a single item from a laboratory’s catalog.</a:t>
            </a:r>
          </a:p>
          <a:p>
            <a:r>
              <a:rPr lang="en-US"/>
              <a:t>Estimated number of testing products, as registered by Concert Genetics’ Test Catalogue in 2022.</a:t>
            </a:r>
          </a:p>
        </p:txBody>
      </p:sp>
      <p:sp>
        <p:nvSpPr>
          <p:cNvPr id="6" name="Text Placeholder 2">
            <a:extLst>
              <a:ext uri="{FF2B5EF4-FFF2-40B4-BE49-F238E27FC236}">
                <a16:creationId xmlns:a16="http://schemas.microsoft.com/office/drawing/2014/main" id="{F70FA341-009E-46A8-BFA9-8B5F8BFCFBBC}"/>
              </a:ext>
            </a:extLst>
          </p:cNvPr>
          <p:cNvSpPr>
            <a:spLocks noGrp="1"/>
          </p:cNvSpPr>
          <p:nvPr>
            <p:ph type="body" sz="quarter" idx="27"/>
          </p:nvPr>
        </p:nvSpPr>
        <p:spPr>
          <a:xfrm>
            <a:off x="6096000" y="5756145"/>
            <a:ext cx="5480428" cy="430887"/>
          </a:xfrm>
        </p:spPr>
        <p:txBody>
          <a:bodyPr/>
          <a:lstStyle/>
          <a:p>
            <a:r>
              <a:rPr lang="en-US"/>
              <a:t>Sources: “</a:t>
            </a:r>
            <a:r>
              <a:rPr lang="en-US">
                <a:hlinkClick r:id="rId3"/>
              </a:rPr>
              <a:t>Trends in Genetic Tests Provided Under Medicare Part B Indicate Areas of Possible Concern</a:t>
            </a:r>
            <a:r>
              <a:rPr lang="en-US"/>
              <a:t>,” Office of Inspector General, December 2021; “</a:t>
            </a:r>
            <a:r>
              <a:rPr lang="en-US">
                <a:hlinkClick r:id="rId4"/>
              </a:rPr>
              <a:t>The Current Landscape of Genetic Testing: Market growth, reimbursement trends, challenges and opportunities</a:t>
            </a:r>
            <a:r>
              <a:rPr lang="en-US"/>
              <a:t>,” Concert Genetics, April 2018; “</a:t>
            </a:r>
            <a:r>
              <a:rPr lang="en-US">
                <a:hlinkClick r:id="rId5"/>
              </a:rPr>
              <a:t>2022 Genetic Test Price Transparency Report</a:t>
            </a:r>
            <a:r>
              <a:rPr lang="en-US"/>
              <a:t>,” Concert Genetics, September 2022; “</a:t>
            </a:r>
            <a:r>
              <a:rPr lang="en-US">
                <a:hlinkClick r:id="rId6"/>
              </a:rPr>
              <a:t>Billing and Coding: Molecular Pathology and Genetic Testing</a:t>
            </a:r>
            <a:r>
              <a:rPr lang="en-US"/>
              <a:t>,” CMS, September 2022.</a:t>
            </a:r>
          </a:p>
        </p:txBody>
      </p:sp>
      <p:sp>
        <p:nvSpPr>
          <p:cNvPr id="7" name="Title 3">
            <a:extLst>
              <a:ext uri="{FF2B5EF4-FFF2-40B4-BE49-F238E27FC236}">
                <a16:creationId xmlns:a16="http://schemas.microsoft.com/office/drawing/2014/main" id="{0E6D65FE-6D8D-4B01-AFC2-BEBACD6F4B54}"/>
              </a:ext>
            </a:extLst>
          </p:cNvPr>
          <p:cNvSpPr>
            <a:spLocks noGrp="1"/>
          </p:cNvSpPr>
          <p:nvPr>
            <p:ph type="title"/>
          </p:nvPr>
        </p:nvSpPr>
        <p:spPr>
          <a:xfrm>
            <a:off x="612772" y="588771"/>
            <a:ext cx="10948844" cy="1067215"/>
          </a:xfrm>
        </p:spPr>
        <p:txBody>
          <a:bodyPr/>
          <a:lstStyle/>
          <a:p>
            <a:r>
              <a:rPr lang="en-US"/>
              <a:t>Genetic testing costs and complexity add challenge for health plans in controlling lab utilization</a:t>
            </a:r>
          </a:p>
        </p:txBody>
      </p:sp>
      <p:grpSp>
        <p:nvGrpSpPr>
          <p:cNvPr id="2" name="Group 1">
            <a:extLst>
              <a:ext uri="{FF2B5EF4-FFF2-40B4-BE49-F238E27FC236}">
                <a16:creationId xmlns:a16="http://schemas.microsoft.com/office/drawing/2014/main" id="{0116B2B5-281A-4BFA-B6B5-41A676A84DFB}"/>
              </a:ext>
            </a:extLst>
          </p:cNvPr>
          <p:cNvGrpSpPr/>
          <p:nvPr/>
        </p:nvGrpSpPr>
        <p:grpSpPr>
          <a:xfrm>
            <a:off x="1336202" y="1797175"/>
            <a:ext cx="5536181" cy="1469697"/>
            <a:chOff x="1336203" y="1548429"/>
            <a:chExt cx="5536181" cy="1469697"/>
          </a:xfrm>
        </p:grpSpPr>
        <p:sp>
          <p:nvSpPr>
            <p:cNvPr id="8" name="Text Placeholder 1">
              <a:extLst>
                <a:ext uri="{FF2B5EF4-FFF2-40B4-BE49-F238E27FC236}">
                  <a16:creationId xmlns:a16="http://schemas.microsoft.com/office/drawing/2014/main" id="{3DCF42CA-8155-472A-B083-6744A4C79EE2}"/>
                </a:ext>
              </a:extLst>
            </p:cNvPr>
            <p:cNvSpPr txBox="1">
              <a:spLocks/>
            </p:cNvSpPr>
            <p:nvPr/>
          </p:nvSpPr>
          <p:spPr bwMode="gray">
            <a:xfrm>
              <a:off x="1336204" y="1863964"/>
              <a:ext cx="5329002" cy="1154162"/>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600"/>
                </a:spcBef>
                <a:buNone/>
                <a:defRPr/>
              </a:pPr>
              <a:r>
                <a:rPr lang="en-US" sz="1500"/>
                <a:t>Typical costs for various tests:</a:t>
              </a:r>
            </a:p>
            <a:p>
              <a:pPr marL="400050" lvl="1" indent="-285750">
                <a:spcBef>
                  <a:spcPts val="600"/>
                </a:spcBef>
                <a:buFont typeface="Arial" panose="020B0604020202020204" pitchFamily="34" charset="0"/>
                <a:buChar char="•"/>
                <a:defRPr/>
              </a:pPr>
              <a:r>
                <a:rPr lang="en-US" sz="1500"/>
                <a:t>Single variant gene test: $150+</a:t>
              </a:r>
            </a:p>
            <a:p>
              <a:pPr marL="400050" lvl="1" indent="-285750">
                <a:spcBef>
                  <a:spcPts val="600"/>
                </a:spcBef>
                <a:buFont typeface="Arial" panose="020B0604020202020204" pitchFamily="34" charset="0"/>
                <a:buChar char="•"/>
                <a:defRPr/>
              </a:pPr>
              <a:r>
                <a:rPr lang="en-US" sz="1500"/>
                <a:t>Panel tests: $550-1650</a:t>
              </a:r>
            </a:p>
            <a:p>
              <a:pPr marL="400050" lvl="1" indent="-285750">
                <a:spcBef>
                  <a:spcPts val="600"/>
                </a:spcBef>
                <a:buFont typeface="Arial" panose="020B0604020202020204" pitchFamily="34" charset="0"/>
                <a:buChar char="•"/>
                <a:defRPr/>
              </a:pPr>
              <a:r>
                <a:rPr lang="en-US" sz="1500"/>
                <a:t>Whole exome sequencing tests: $1900+</a:t>
              </a:r>
            </a:p>
          </p:txBody>
        </p:sp>
        <p:sp>
          <p:nvSpPr>
            <p:cNvPr id="10" name="Text Placeholder 1">
              <a:extLst>
                <a:ext uri="{FF2B5EF4-FFF2-40B4-BE49-F238E27FC236}">
                  <a16:creationId xmlns:a16="http://schemas.microsoft.com/office/drawing/2014/main" id="{6ADFD4B8-4AF5-4031-9410-279E6A47B075}"/>
                </a:ext>
              </a:extLst>
            </p:cNvPr>
            <p:cNvSpPr txBox="1">
              <a:spLocks/>
            </p:cNvSpPr>
            <p:nvPr/>
          </p:nvSpPr>
          <p:spPr bwMode="gray">
            <a:xfrm>
              <a:off x="1336203" y="1548429"/>
              <a:ext cx="5536181" cy="246221"/>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Clr>
                  <a:srgbClr val="CE0E2D"/>
                </a:buClr>
                <a:buFont typeface="Arial" pitchFamily="34" charset="0"/>
                <a:buNone/>
              </a:pPr>
              <a:r>
                <a:rPr lang="en-US" sz="1600" b="1">
                  <a:solidFill>
                    <a:srgbClr val="323E48"/>
                  </a:solidFill>
                  <a:latin typeface="Arial" panose="020B0604020202020204"/>
                </a:rPr>
                <a:t>Genetic tests are expensive</a:t>
              </a:r>
              <a:endParaRPr lang="en-US" sz="1500">
                <a:solidFill>
                  <a:srgbClr val="323E48"/>
                </a:solidFill>
                <a:latin typeface="Arial" panose="020B0604020202020204"/>
              </a:endParaRPr>
            </a:p>
          </p:txBody>
        </p:sp>
      </p:grpSp>
      <p:sp>
        <p:nvSpPr>
          <p:cNvPr id="11" name="Text Placeholder 1">
            <a:extLst>
              <a:ext uri="{FF2B5EF4-FFF2-40B4-BE49-F238E27FC236}">
                <a16:creationId xmlns:a16="http://schemas.microsoft.com/office/drawing/2014/main" id="{6163DD4A-6822-4AE2-872F-7902A9829133}"/>
              </a:ext>
            </a:extLst>
          </p:cNvPr>
          <p:cNvSpPr txBox="1">
            <a:spLocks/>
          </p:cNvSpPr>
          <p:nvPr/>
        </p:nvSpPr>
        <p:spPr bwMode="gray">
          <a:xfrm>
            <a:off x="1336202" y="3431781"/>
            <a:ext cx="4508791" cy="246221"/>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Clr>
                <a:srgbClr val="CE0E2D"/>
              </a:buClr>
              <a:buFont typeface="Arial" pitchFamily="34" charset="0"/>
              <a:buNone/>
            </a:pPr>
            <a:r>
              <a:rPr lang="en-US" sz="1600" b="1">
                <a:solidFill>
                  <a:srgbClr val="323E48"/>
                </a:solidFill>
                <a:latin typeface="Arial" panose="020B0604020202020204"/>
              </a:rPr>
              <a:t>Use of genetic tests is expanding rapidly</a:t>
            </a:r>
            <a:endParaRPr lang="en-US" sz="1500">
              <a:solidFill>
                <a:srgbClr val="323E48"/>
              </a:solidFill>
              <a:latin typeface="Arial" panose="020B0604020202020204"/>
            </a:endParaRPr>
          </a:p>
        </p:txBody>
      </p:sp>
      <p:sp>
        <p:nvSpPr>
          <p:cNvPr id="17" name="TextBox 16">
            <a:extLst>
              <a:ext uri="{FF2B5EF4-FFF2-40B4-BE49-F238E27FC236}">
                <a16:creationId xmlns:a16="http://schemas.microsoft.com/office/drawing/2014/main" id="{B5758F1F-4183-4464-9537-86FF02D5D1E2}"/>
              </a:ext>
            </a:extLst>
          </p:cNvPr>
          <p:cNvSpPr txBox="1"/>
          <p:nvPr/>
        </p:nvSpPr>
        <p:spPr bwMode="gray">
          <a:xfrm>
            <a:off x="1509462" y="4021113"/>
            <a:ext cx="1402279"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4x</a:t>
            </a:r>
          </a:p>
        </p:txBody>
      </p:sp>
      <p:sp>
        <p:nvSpPr>
          <p:cNvPr id="19" name="TextBox 18">
            <a:extLst>
              <a:ext uri="{FF2B5EF4-FFF2-40B4-BE49-F238E27FC236}">
                <a16:creationId xmlns:a16="http://schemas.microsoft.com/office/drawing/2014/main" id="{658F8967-C441-4A16-A264-CA4515ABA1CE}"/>
              </a:ext>
            </a:extLst>
          </p:cNvPr>
          <p:cNvSpPr txBox="1"/>
          <p:nvPr/>
        </p:nvSpPr>
        <p:spPr bwMode="gray">
          <a:xfrm>
            <a:off x="1509459" y="4600902"/>
            <a:ext cx="1402279"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230%</a:t>
            </a:r>
          </a:p>
        </p:txBody>
      </p:sp>
      <p:sp>
        <p:nvSpPr>
          <p:cNvPr id="20" name="TextBox 19">
            <a:extLst>
              <a:ext uri="{FF2B5EF4-FFF2-40B4-BE49-F238E27FC236}">
                <a16:creationId xmlns:a16="http://schemas.microsoft.com/office/drawing/2014/main" id="{A237E69B-2728-4D54-AAFA-4FB32383E597}"/>
              </a:ext>
            </a:extLst>
          </p:cNvPr>
          <p:cNvSpPr txBox="1"/>
          <p:nvPr/>
        </p:nvSpPr>
        <p:spPr bwMode="gray">
          <a:xfrm>
            <a:off x="1509460" y="5182617"/>
            <a:ext cx="1402279"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43%</a:t>
            </a:r>
          </a:p>
        </p:txBody>
      </p:sp>
      <p:sp>
        <p:nvSpPr>
          <p:cNvPr id="21" name="Text Placeholder 1">
            <a:extLst>
              <a:ext uri="{FF2B5EF4-FFF2-40B4-BE49-F238E27FC236}">
                <a16:creationId xmlns:a16="http://schemas.microsoft.com/office/drawing/2014/main" id="{E59D09BD-FBF7-4E69-921E-BFC2156AC02A}"/>
              </a:ext>
            </a:extLst>
          </p:cNvPr>
          <p:cNvSpPr txBox="1">
            <a:spLocks/>
          </p:cNvSpPr>
          <p:nvPr/>
        </p:nvSpPr>
        <p:spPr bwMode="gray">
          <a:xfrm>
            <a:off x="2663380" y="4175914"/>
            <a:ext cx="3180841" cy="230832"/>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600"/>
              </a:spcBef>
              <a:buNone/>
              <a:defRPr/>
            </a:pPr>
            <a:r>
              <a:rPr lang="en-US" sz="1500"/>
              <a:t>growth in payments for genetic tests</a:t>
            </a:r>
          </a:p>
        </p:txBody>
      </p:sp>
      <p:sp>
        <p:nvSpPr>
          <p:cNvPr id="22" name="Text Placeholder 1">
            <a:extLst>
              <a:ext uri="{FF2B5EF4-FFF2-40B4-BE49-F238E27FC236}">
                <a16:creationId xmlns:a16="http://schemas.microsoft.com/office/drawing/2014/main" id="{798214D9-ABDB-4BBC-AEDB-6C087A1AF7E3}"/>
              </a:ext>
            </a:extLst>
          </p:cNvPr>
          <p:cNvSpPr txBox="1">
            <a:spLocks/>
          </p:cNvSpPr>
          <p:nvPr/>
        </p:nvSpPr>
        <p:spPr bwMode="gray">
          <a:xfrm>
            <a:off x="2663380" y="4745145"/>
            <a:ext cx="3180841" cy="230832"/>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600"/>
              </a:spcBef>
              <a:buNone/>
              <a:defRPr/>
            </a:pPr>
            <a:r>
              <a:rPr lang="en-US" sz="1500"/>
              <a:t>increase in number of genetic tests</a:t>
            </a:r>
          </a:p>
        </p:txBody>
      </p:sp>
      <p:sp>
        <p:nvSpPr>
          <p:cNvPr id="23" name="Text Placeholder 1">
            <a:extLst>
              <a:ext uri="{FF2B5EF4-FFF2-40B4-BE49-F238E27FC236}">
                <a16:creationId xmlns:a16="http://schemas.microsoft.com/office/drawing/2014/main" id="{8C64D926-DCA2-44C7-ADA6-8CCF077EA73C}"/>
              </a:ext>
            </a:extLst>
          </p:cNvPr>
          <p:cNvSpPr txBox="1">
            <a:spLocks/>
          </p:cNvSpPr>
          <p:nvPr/>
        </p:nvSpPr>
        <p:spPr bwMode="gray">
          <a:xfrm>
            <a:off x="2663382" y="5228814"/>
            <a:ext cx="3180841" cy="461665"/>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600"/>
              </a:spcBef>
              <a:buNone/>
              <a:defRPr/>
            </a:pPr>
            <a:r>
              <a:rPr lang="en-US" sz="1500"/>
              <a:t>increase in the average number of genetic tests paid per beneficiary</a:t>
            </a:r>
          </a:p>
        </p:txBody>
      </p:sp>
      <p:sp>
        <p:nvSpPr>
          <p:cNvPr id="25" name="Rectangle 24">
            <a:extLst>
              <a:ext uri="{FF2B5EF4-FFF2-40B4-BE49-F238E27FC236}">
                <a16:creationId xmlns:a16="http://schemas.microsoft.com/office/drawing/2014/main" id="{5888CE23-6F07-4241-B81D-30185286AE89}"/>
              </a:ext>
            </a:extLst>
          </p:cNvPr>
          <p:cNvSpPr/>
          <p:nvPr/>
        </p:nvSpPr>
        <p:spPr bwMode="gray">
          <a:xfrm>
            <a:off x="6655369" y="1782842"/>
            <a:ext cx="4345139" cy="3255995"/>
          </a:xfrm>
          <a:prstGeom prst="rect">
            <a:avLst/>
          </a:prstGeom>
          <a:solidFill>
            <a:schemeClr val="bg1"/>
          </a:solid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Coding for genetic tests is especially difficult for payers since the array of tests has grown rapidly.</a:t>
            </a:r>
          </a:p>
        </p:txBody>
      </p:sp>
      <p:sp>
        <p:nvSpPr>
          <p:cNvPr id="26" name="TextBox 25">
            <a:extLst>
              <a:ext uri="{FF2B5EF4-FFF2-40B4-BE49-F238E27FC236}">
                <a16:creationId xmlns:a16="http://schemas.microsoft.com/office/drawing/2014/main" id="{CC902845-DDC2-41B5-B82F-C884CBD73758}"/>
              </a:ext>
            </a:extLst>
          </p:cNvPr>
          <p:cNvSpPr txBox="1"/>
          <p:nvPr/>
        </p:nvSpPr>
        <p:spPr bwMode="gray">
          <a:xfrm>
            <a:off x="6851249" y="1906477"/>
            <a:ext cx="3764763" cy="492443"/>
          </a:xfrm>
          <a:prstGeom prst="rect">
            <a:avLst/>
          </a:prstGeom>
          <a:noFill/>
        </p:spPr>
        <p:txBody>
          <a:bodyPr wrap="square" lIns="0" tIns="0" rIns="0" bIns="0" rtlCol="0">
            <a:spAutoFit/>
          </a:bodyPr>
          <a:lstStyle/>
          <a:p>
            <a:r>
              <a:rPr lang="en-US" sz="1600" b="1">
                <a:solidFill>
                  <a:srgbClr val="323E48"/>
                </a:solidFill>
                <a:latin typeface="Arial" panose="020B0604020202020204"/>
              </a:rPr>
              <a:t>New market entrants straining utilization management mechanisms</a:t>
            </a:r>
          </a:p>
        </p:txBody>
      </p:sp>
      <p:sp>
        <p:nvSpPr>
          <p:cNvPr id="29" name="TextBox 28">
            <a:extLst>
              <a:ext uri="{FF2B5EF4-FFF2-40B4-BE49-F238E27FC236}">
                <a16:creationId xmlns:a16="http://schemas.microsoft.com/office/drawing/2014/main" id="{21D339EA-60ED-49E6-A4DD-7F6138BF4C4F}"/>
              </a:ext>
            </a:extLst>
          </p:cNvPr>
          <p:cNvSpPr txBox="1"/>
          <p:nvPr/>
        </p:nvSpPr>
        <p:spPr bwMode="gray">
          <a:xfrm>
            <a:off x="6820792" y="2621291"/>
            <a:ext cx="4027168" cy="2231380"/>
          </a:xfrm>
          <a:prstGeom prst="rect">
            <a:avLst/>
          </a:prstGeom>
          <a:noFill/>
        </p:spPr>
        <p:txBody>
          <a:bodyPr wrap="square" lIns="0" tIns="0" rIns="0" bIns="0" rtlCol="0">
            <a:spAutoFit/>
          </a:bodyPr>
          <a:lstStyle/>
          <a:p>
            <a:pPr marL="173736" indent="-173736">
              <a:spcBef>
                <a:spcPts val="600"/>
              </a:spcBef>
              <a:buClr>
                <a:schemeClr val="accent6"/>
              </a:buClr>
              <a:buFont typeface="Arial" panose="020B0604020202020204" pitchFamily="34" charset="0"/>
              <a:buChar char="•"/>
            </a:pPr>
            <a:r>
              <a:rPr lang="en-US" sz="1500"/>
              <a:t>Coding for genetic tests is difficult for payers since the array of tests has grown rapidly.</a:t>
            </a:r>
          </a:p>
          <a:p>
            <a:pPr marL="173736" indent="-173736">
              <a:spcBef>
                <a:spcPts val="600"/>
              </a:spcBef>
              <a:buClr>
                <a:schemeClr val="accent6"/>
              </a:buClr>
              <a:buFont typeface="Arial" panose="020B0604020202020204" pitchFamily="34" charset="0"/>
              <a:buChar char="•"/>
            </a:pPr>
            <a:r>
              <a:rPr lang="en-US" sz="1500"/>
              <a:t>Between January 2014 and March 2018, the total number of panels with </a:t>
            </a:r>
            <a:r>
              <a:rPr lang="en-US" sz="1500" u="sng"/>
              <a:t>&gt;</a:t>
            </a:r>
            <a:r>
              <a:rPr lang="en-US" sz="1500"/>
              <a:t>3 genes including BRCA1/2 grew by more than 10x, and 65% of these GTUs</a:t>
            </a:r>
            <a:r>
              <a:rPr lang="en-US" sz="1500" baseline="30000"/>
              <a:t>1</a:t>
            </a:r>
            <a:r>
              <a:rPr lang="en-US" sz="1500"/>
              <a:t> offer unique gene combinations.</a:t>
            </a:r>
          </a:p>
          <a:p>
            <a:pPr marL="173736" indent="-173736">
              <a:spcBef>
                <a:spcPts val="600"/>
              </a:spcBef>
              <a:buClr>
                <a:schemeClr val="accent6"/>
              </a:buClr>
              <a:buFont typeface="Arial" panose="020B0604020202020204" pitchFamily="34" charset="0"/>
              <a:buChar char="•"/>
            </a:pPr>
            <a:r>
              <a:rPr lang="en-US" sz="1500"/>
              <a:t>As of 2022, there are only around 500 genetic testing codes for over 175K tests.</a:t>
            </a:r>
            <a:r>
              <a:rPr lang="en-US" sz="1500" baseline="30000"/>
              <a:t>2</a:t>
            </a:r>
            <a:endParaRPr lang="en-US" sz="1500"/>
          </a:p>
        </p:txBody>
      </p:sp>
      <p:pic>
        <p:nvPicPr>
          <p:cNvPr id="33" name="Picture 32" descr="Icon&#10;&#10;Description automatically generated">
            <a:extLst>
              <a:ext uri="{FF2B5EF4-FFF2-40B4-BE49-F238E27FC236}">
                <a16:creationId xmlns:a16="http://schemas.microsoft.com/office/drawing/2014/main" id="{61E1FA40-72C0-41B4-8F49-862DF15174C1}"/>
              </a:ext>
            </a:extLst>
          </p:cNvPr>
          <p:cNvPicPr>
            <a:picLocks noChangeAspect="1"/>
          </p:cNvPicPr>
          <p:nvPr/>
        </p:nvPicPr>
        <p:blipFill>
          <a:blip r:embed="rId7"/>
          <a:stretch>
            <a:fillRect/>
          </a:stretch>
        </p:blipFill>
        <p:spPr>
          <a:xfrm>
            <a:off x="620533" y="1841330"/>
            <a:ext cx="419100" cy="404132"/>
          </a:xfrm>
          <a:prstGeom prst="rect">
            <a:avLst/>
          </a:prstGeom>
        </p:spPr>
      </p:pic>
      <p:pic>
        <p:nvPicPr>
          <p:cNvPr id="34" name="Picture 33" descr="Shape, icon&#10;&#10;Description automatically generated">
            <a:extLst>
              <a:ext uri="{FF2B5EF4-FFF2-40B4-BE49-F238E27FC236}">
                <a16:creationId xmlns:a16="http://schemas.microsoft.com/office/drawing/2014/main" id="{9A2E673D-A5EE-47CC-ACD8-C471EF37BEC8}"/>
              </a:ext>
            </a:extLst>
          </p:cNvPr>
          <p:cNvPicPr>
            <a:picLocks noChangeAspect="1"/>
          </p:cNvPicPr>
          <p:nvPr/>
        </p:nvPicPr>
        <p:blipFill>
          <a:blip r:embed="rId8"/>
          <a:stretch>
            <a:fillRect/>
          </a:stretch>
        </p:blipFill>
        <p:spPr>
          <a:xfrm>
            <a:off x="642025" y="3489662"/>
            <a:ext cx="397608" cy="376681"/>
          </a:xfrm>
          <a:prstGeom prst="rect">
            <a:avLst/>
          </a:prstGeom>
        </p:spPr>
      </p:pic>
      <p:sp>
        <p:nvSpPr>
          <p:cNvPr id="24" name="Text Placeholder 1">
            <a:extLst>
              <a:ext uri="{FF2B5EF4-FFF2-40B4-BE49-F238E27FC236}">
                <a16:creationId xmlns:a16="http://schemas.microsoft.com/office/drawing/2014/main" id="{8105DB41-01CD-43DD-9B95-08B23BAEAFB0}"/>
              </a:ext>
            </a:extLst>
          </p:cNvPr>
          <p:cNvSpPr txBox="1">
            <a:spLocks/>
          </p:cNvSpPr>
          <p:nvPr/>
        </p:nvSpPr>
        <p:spPr bwMode="gray">
          <a:xfrm>
            <a:off x="1336202" y="3747175"/>
            <a:ext cx="4508791" cy="230832"/>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Clr>
                <a:srgbClr val="CE0E2D"/>
              </a:buClr>
              <a:buFont typeface="Arial" pitchFamily="34" charset="0"/>
              <a:buNone/>
            </a:pPr>
            <a:r>
              <a:rPr lang="en-US" sz="1500">
                <a:solidFill>
                  <a:srgbClr val="323E48"/>
                </a:solidFill>
                <a:latin typeface="Arial" panose="020B0604020202020204"/>
              </a:rPr>
              <a:t>Growth in Medicare Part B claims from 2016 to 2019:</a:t>
            </a:r>
          </a:p>
        </p:txBody>
      </p:sp>
    </p:spTree>
    <p:extLst>
      <p:ext uri="{BB962C8B-B14F-4D97-AF65-F5344CB8AC3E}">
        <p14:creationId xmlns:p14="http://schemas.microsoft.com/office/powerpoint/2010/main" val="358333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B5ED9-DB2C-406C-9400-58D559360A7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F7D5E57-F2BC-4D89-BACA-C9138F6E4160}"/>
              </a:ext>
            </a:extLst>
          </p:cNvPr>
          <p:cNvSpPr>
            <a:spLocks noGrp="1"/>
          </p:cNvSpPr>
          <p:nvPr>
            <p:ph type="body" sz="quarter" idx="27"/>
          </p:nvPr>
        </p:nvSpPr>
        <p:spPr>
          <a:xfrm>
            <a:off x="6057900" y="5844603"/>
            <a:ext cx="5518530" cy="323165"/>
          </a:xfrm>
        </p:spPr>
        <p:txBody>
          <a:bodyPr/>
          <a:lstStyle/>
          <a:p>
            <a:r>
              <a:rPr lang="en-US"/>
              <a:t>Source: “</a:t>
            </a:r>
            <a:r>
              <a:rPr lang="en-US">
                <a:hlinkClick r:id="rId2"/>
              </a:rPr>
              <a:t>Clinical Laboratory Utilization Management</a:t>
            </a:r>
            <a:r>
              <a:rPr lang="en-US"/>
              <a:t>,” </a:t>
            </a:r>
            <a:r>
              <a:rPr lang="en-US" err="1"/>
              <a:t>ConductScience</a:t>
            </a:r>
            <a:r>
              <a:rPr lang="en-US"/>
              <a:t>, April 2020; “</a:t>
            </a:r>
            <a:r>
              <a:rPr lang="en-US">
                <a:hlinkClick r:id="rId3"/>
              </a:rPr>
              <a:t>Lab Formularies: The Time Is Now</a:t>
            </a:r>
            <a:r>
              <a:rPr lang="en-US"/>
              <a:t>,” AACC, February 2015; “</a:t>
            </a:r>
            <a:r>
              <a:rPr lang="en-US">
                <a:hlinkClick r:id="rId4"/>
              </a:rPr>
              <a:t>Utilization Management</a:t>
            </a:r>
            <a:r>
              <a:rPr lang="en-US"/>
              <a:t>,” College of American Pathologists; “</a:t>
            </a:r>
            <a:r>
              <a:rPr lang="en-US">
                <a:hlinkClick r:id="rId5"/>
              </a:rPr>
              <a:t>Lab spend management: Cost-effective strategies for health plans and employers</a:t>
            </a:r>
            <a:r>
              <a:rPr lang="en-US"/>
              <a:t>,” Quest Diagnostics; “</a:t>
            </a:r>
            <a:r>
              <a:rPr lang="en-US">
                <a:hlinkClick r:id="rId6"/>
              </a:rPr>
              <a:t>Claims reviews</a:t>
            </a:r>
            <a:r>
              <a:rPr lang="en-US"/>
              <a:t>,” Compliance; “</a:t>
            </a:r>
            <a:r>
              <a:rPr lang="en-US">
                <a:hlinkClick r:id="rId7"/>
              </a:rPr>
              <a:t>Medicare Claim Review Programs</a:t>
            </a:r>
            <a:r>
              <a:rPr lang="en-US"/>
              <a:t>,” CMS, September 2016.</a:t>
            </a:r>
          </a:p>
        </p:txBody>
      </p:sp>
      <p:sp>
        <p:nvSpPr>
          <p:cNvPr id="4" name="Title 3">
            <a:extLst>
              <a:ext uri="{FF2B5EF4-FFF2-40B4-BE49-F238E27FC236}">
                <a16:creationId xmlns:a16="http://schemas.microsoft.com/office/drawing/2014/main" id="{010A4B6D-8FF4-4810-A875-B44918A9DC65}"/>
              </a:ext>
            </a:extLst>
          </p:cNvPr>
          <p:cNvSpPr>
            <a:spLocks noGrp="1"/>
          </p:cNvSpPr>
          <p:nvPr>
            <p:ph type="title"/>
          </p:nvPr>
        </p:nvSpPr>
        <p:spPr>
          <a:xfrm>
            <a:off x="612774" y="588771"/>
            <a:ext cx="10972801" cy="540917"/>
          </a:xfrm>
        </p:spPr>
        <p:txBody>
          <a:bodyPr/>
          <a:lstStyle/>
          <a:p>
            <a:r>
              <a:rPr lang="en-US"/>
              <a:t>LBMs increasingly manage health plan lab spending </a:t>
            </a:r>
          </a:p>
        </p:txBody>
      </p:sp>
      <p:grpSp>
        <p:nvGrpSpPr>
          <p:cNvPr id="9" name="Group 8">
            <a:extLst>
              <a:ext uri="{FF2B5EF4-FFF2-40B4-BE49-F238E27FC236}">
                <a16:creationId xmlns:a16="http://schemas.microsoft.com/office/drawing/2014/main" id="{14BE5054-81DB-4610-9272-031B733B4A2D}"/>
              </a:ext>
            </a:extLst>
          </p:cNvPr>
          <p:cNvGrpSpPr/>
          <p:nvPr/>
        </p:nvGrpSpPr>
        <p:grpSpPr>
          <a:xfrm>
            <a:off x="1161412" y="1621252"/>
            <a:ext cx="5536181" cy="1238865"/>
            <a:chOff x="1336203" y="1548429"/>
            <a:chExt cx="5536181" cy="1238865"/>
          </a:xfrm>
        </p:grpSpPr>
        <p:sp>
          <p:nvSpPr>
            <p:cNvPr id="10" name="Text Placeholder 1">
              <a:extLst>
                <a:ext uri="{FF2B5EF4-FFF2-40B4-BE49-F238E27FC236}">
                  <a16:creationId xmlns:a16="http://schemas.microsoft.com/office/drawing/2014/main" id="{056E7CAA-10ED-468E-8CC2-8EA47AF08020}"/>
                </a:ext>
              </a:extLst>
            </p:cNvPr>
            <p:cNvSpPr txBox="1">
              <a:spLocks/>
            </p:cNvSpPr>
            <p:nvPr/>
          </p:nvSpPr>
          <p:spPr bwMode="gray">
            <a:xfrm>
              <a:off x="1336204" y="1863964"/>
              <a:ext cx="4028558" cy="923330"/>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173736" indent="-173736">
                <a:spcBef>
                  <a:spcPts val="600"/>
                </a:spcBef>
                <a:defRPr/>
              </a:pPr>
              <a:r>
                <a:rPr lang="en-US" sz="1500"/>
                <a:t>Reduces physicians’ ability to order outdated and needlessly expensive tests through the creation of a test menu, a list of tests that physicians can order</a:t>
              </a:r>
            </a:p>
          </p:txBody>
        </p:sp>
        <p:sp>
          <p:nvSpPr>
            <p:cNvPr id="11" name="Text Placeholder 1">
              <a:extLst>
                <a:ext uri="{FF2B5EF4-FFF2-40B4-BE49-F238E27FC236}">
                  <a16:creationId xmlns:a16="http://schemas.microsoft.com/office/drawing/2014/main" id="{063D71E2-6DE8-47B3-A2BD-44D6D0269762}"/>
                </a:ext>
              </a:extLst>
            </p:cNvPr>
            <p:cNvSpPr txBox="1">
              <a:spLocks/>
            </p:cNvSpPr>
            <p:nvPr/>
          </p:nvSpPr>
          <p:spPr bwMode="gray">
            <a:xfrm>
              <a:off x="1336203" y="1548429"/>
              <a:ext cx="5536181" cy="246221"/>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Clr>
                  <a:srgbClr val="CE0E2D"/>
                </a:buClr>
                <a:buFont typeface="Arial" pitchFamily="34" charset="0"/>
                <a:buNone/>
              </a:pPr>
              <a:r>
                <a:rPr lang="en-US" sz="1600" b="1">
                  <a:solidFill>
                    <a:srgbClr val="323E48"/>
                  </a:solidFill>
                  <a:latin typeface="Arial" panose="020B0604020202020204"/>
                </a:rPr>
                <a:t>Lab formulary development</a:t>
              </a:r>
              <a:endParaRPr lang="en-US" sz="1500">
                <a:solidFill>
                  <a:srgbClr val="323E48"/>
                </a:solidFill>
                <a:latin typeface="Arial" panose="020B0604020202020204"/>
              </a:endParaRPr>
            </a:p>
          </p:txBody>
        </p:sp>
      </p:grpSp>
      <p:grpSp>
        <p:nvGrpSpPr>
          <p:cNvPr id="13" name="Group 12">
            <a:extLst>
              <a:ext uri="{FF2B5EF4-FFF2-40B4-BE49-F238E27FC236}">
                <a16:creationId xmlns:a16="http://schemas.microsoft.com/office/drawing/2014/main" id="{2B60CE3E-42DB-430A-B0C8-BFD178173A32}"/>
              </a:ext>
            </a:extLst>
          </p:cNvPr>
          <p:cNvGrpSpPr/>
          <p:nvPr/>
        </p:nvGrpSpPr>
        <p:grpSpPr>
          <a:xfrm>
            <a:off x="6833168" y="1617763"/>
            <a:ext cx="4508791" cy="956127"/>
            <a:chOff x="1340345" y="3231958"/>
            <a:chExt cx="4508791" cy="956127"/>
          </a:xfrm>
        </p:grpSpPr>
        <p:sp>
          <p:nvSpPr>
            <p:cNvPr id="14" name="Text Placeholder 1">
              <a:extLst>
                <a:ext uri="{FF2B5EF4-FFF2-40B4-BE49-F238E27FC236}">
                  <a16:creationId xmlns:a16="http://schemas.microsoft.com/office/drawing/2014/main" id="{7F36620E-7945-4046-883A-48B4A4381237}"/>
                </a:ext>
              </a:extLst>
            </p:cNvPr>
            <p:cNvSpPr txBox="1">
              <a:spLocks/>
            </p:cNvSpPr>
            <p:nvPr/>
          </p:nvSpPr>
          <p:spPr bwMode="gray">
            <a:xfrm>
              <a:off x="1340346" y="3495588"/>
              <a:ext cx="4197418" cy="692497"/>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173736" indent="-173736">
                <a:spcBef>
                  <a:spcPts val="600"/>
                </a:spcBef>
                <a:defRPr/>
              </a:pPr>
              <a:r>
                <a:rPr lang="en-US" sz="1500"/>
                <a:t>Ensures tests are only ordered when medically necessary by determining the clinical conditions for which tests are appropriate</a:t>
              </a:r>
            </a:p>
          </p:txBody>
        </p:sp>
        <p:sp>
          <p:nvSpPr>
            <p:cNvPr id="15" name="Text Placeholder 1">
              <a:extLst>
                <a:ext uri="{FF2B5EF4-FFF2-40B4-BE49-F238E27FC236}">
                  <a16:creationId xmlns:a16="http://schemas.microsoft.com/office/drawing/2014/main" id="{60150B2E-5FA7-4BDD-ACB7-89C08C442537}"/>
                </a:ext>
              </a:extLst>
            </p:cNvPr>
            <p:cNvSpPr txBox="1">
              <a:spLocks/>
            </p:cNvSpPr>
            <p:nvPr/>
          </p:nvSpPr>
          <p:spPr bwMode="gray">
            <a:xfrm>
              <a:off x="1340345" y="3231958"/>
              <a:ext cx="4508791" cy="246221"/>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Clr>
                  <a:srgbClr val="CE0E2D"/>
                </a:buClr>
                <a:buFont typeface="Arial" pitchFamily="34" charset="0"/>
                <a:buNone/>
              </a:pPr>
              <a:r>
                <a:rPr lang="en-US" sz="1600" b="1">
                  <a:solidFill>
                    <a:srgbClr val="323E48"/>
                  </a:solidFill>
                  <a:latin typeface="Arial" panose="020B0604020202020204"/>
                </a:rPr>
                <a:t>Coverage guideline development</a:t>
              </a:r>
              <a:endParaRPr lang="en-US" sz="1500">
                <a:solidFill>
                  <a:srgbClr val="323E48"/>
                </a:solidFill>
                <a:latin typeface="Arial" panose="020B0604020202020204"/>
              </a:endParaRPr>
            </a:p>
          </p:txBody>
        </p:sp>
      </p:grpSp>
      <p:grpSp>
        <p:nvGrpSpPr>
          <p:cNvPr id="17" name="Group 16">
            <a:extLst>
              <a:ext uri="{FF2B5EF4-FFF2-40B4-BE49-F238E27FC236}">
                <a16:creationId xmlns:a16="http://schemas.microsoft.com/office/drawing/2014/main" id="{C1156EDF-2393-42B3-9664-163EB0547146}"/>
              </a:ext>
            </a:extLst>
          </p:cNvPr>
          <p:cNvGrpSpPr/>
          <p:nvPr/>
        </p:nvGrpSpPr>
        <p:grpSpPr>
          <a:xfrm>
            <a:off x="6805021" y="3127322"/>
            <a:ext cx="4508791" cy="1558174"/>
            <a:chOff x="1336203" y="3231958"/>
            <a:chExt cx="4508791" cy="1558174"/>
          </a:xfrm>
        </p:grpSpPr>
        <p:sp>
          <p:nvSpPr>
            <p:cNvPr id="18" name="Text Placeholder 1">
              <a:extLst>
                <a:ext uri="{FF2B5EF4-FFF2-40B4-BE49-F238E27FC236}">
                  <a16:creationId xmlns:a16="http://schemas.microsoft.com/office/drawing/2014/main" id="{A473550C-A4E5-403B-A610-35D3FA305515}"/>
                </a:ext>
              </a:extLst>
            </p:cNvPr>
            <p:cNvSpPr txBox="1">
              <a:spLocks/>
            </p:cNvSpPr>
            <p:nvPr/>
          </p:nvSpPr>
          <p:spPr bwMode="gray">
            <a:xfrm>
              <a:off x="1340345" y="3559026"/>
              <a:ext cx="4504649" cy="1231106"/>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173736" indent="-173736">
                <a:spcBef>
                  <a:spcPts val="600"/>
                </a:spcBef>
                <a:defRPr/>
              </a:pPr>
              <a:r>
                <a:rPr lang="en-US" sz="1500"/>
                <a:t>Supports appropriate ordering by providing more comprehensive benefits when beneficiaries use in-network labs</a:t>
              </a:r>
            </a:p>
            <a:p>
              <a:pPr marL="173736" indent="-173736">
                <a:spcBef>
                  <a:spcPts val="600"/>
                </a:spcBef>
                <a:defRPr/>
              </a:pPr>
              <a:r>
                <a:rPr lang="en-US" sz="1500"/>
                <a:t>Promotes beneficiaries’ use of labs that meet certain quality and cost standards</a:t>
              </a:r>
            </a:p>
          </p:txBody>
        </p:sp>
        <p:sp>
          <p:nvSpPr>
            <p:cNvPr id="19" name="Text Placeholder 1">
              <a:extLst>
                <a:ext uri="{FF2B5EF4-FFF2-40B4-BE49-F238E27FC236}">
                  <a16:creationId xmlns:a16="http://schemas.microsoft.com/office/drawing/2014/main" id="{6742A0B1-0A07-44CB-91F1-8391663D686F}"/>
                </a:ext>
              </a:extLst>
            </p:cNvPr>
            <p:cNvSpPr txBox="1">
              <a:spLocks/>
            </p:cNvSpPr>
            <p:nvPr/>
          </p:nvSpPr>
          <p:spPr bwMode="gray">
            <a:xfrm>
              <a:off x="1336203" y="3231958"/>
              <a:ext cx="4508791" cy="246221"/>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Clr>
                  <a:srgbClr val="CE0E2D"/>
                </a:buClr>
                <a:buFont typeface="Arial" pitchFamily="34" charset="0"/>
                <a:buNone/>
              </a:pPr>
              <a:r>
                <a:rPr lang="en-US" sz="1600" b="1">
                  <a:solidFill>
                    <a:srgbClr val="323E48"/>
                  </a:solidFill>
                  <a:latin typeface="Arial" panose="020B0604020202020204"/>
                </a:rPr>
                <a:t>Lab network design and privileging</a:t>
              </a:r>
              <a:endParaRPr lang="en-US" sz="1500">
                <a:solidFill>
                  <a:srgbClr val="323E48"/>
                </a:solidFill>
                <a:latin typeface="Arial" panose="020B0604020202020204"/>
              </a:endParaRPr>
            </a:p>
          </p:txBody>
        </p:sp>
      </p:grpSp>
      <p:grpSp>
        <p:nvGrpSpPr>
          <p:cNvPr id="28" name="Group 27">
            <a:extLst>
              <a:ext uri="{FF2B5EF4-FFF2-40B4-BE49-F238E27FC236}">
                <a16:creationId xmlns:a16="http://schemas.microsoft.com/office/drawing/2014/main" id="{84174F0D-FF18-4A03-94BA-0E268CD110C5}"/>
              </a:ext>
            </a:extLst>
          </p:cNvPr>
          <p:cNvGrpSpPr/>
          <p:nvPr/>
        </p:nvGrpSpPr>
        <p:grpSpPr>
          <a:xfrm>
            <a:off x="1123395" y="3133685"/>
            <a:ext cx="4508791" cy="1260224"/>
            <a:chOff x="1349940" y="3210241"/>
            <a:chExt cx="4508791" cy="1260224"/>
          </a:xfrm>
        </p:grpSpPr>
        <p:sp>
          <p:nvSpPr>
            <p:cNvPr id="29" name="Text Placeholder 1">
              <a:extLst>
                <a:ext uri="{FF2B5EF4-FFF2-40B4-BE49-F238E27FC236}">
                  <a16:creationId xmlns:a16="http://schemas.microsoft.com/office/drawing/2014/main" id="{68C5F6F5-834F-40D4-A440-CB23FFCD257A}"/>
                </a:ext>
              </a:extLst>
            </p:cNvPr>
            <p:cNvSpPr txBox="1">
              <a:spLocks/>
            </p:cNvSpPr>
            <p:nvPr/>
          </p:nvSpPr>
          <p:spPr bwMode="gray">
            <a:xfrm>
              <a:off x="1349940" y="3547135"/>
              <a:ext cx="4504649" cy="923330"/>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173736" indent="-173736">
                <a:spcBef>
                  <a:spcPts val="600"/>
                </a:spcBef>
                <a:defRPr/>
              </a:pPr>
              <a:r>
                <a:rPr lang="en-US" sz="1500"/>
                <a:t>Ensures only tests compliant with billing code and coverage policies are reimbursed, preventing reimbursements that fall outside coverage guidelines</a:t>
              </a:r>
            </a:p>
          </p:txBody>
        </p:sp>
        <p:sp>
          <p:nvSpPr>
            <p:cNvPr id="30" name="Text Placeholder 1">
              <a:extLst>
                <a:ext uri="{FF2B5EF4-FFF2-40B4-BE49-F238E27FC236}">
                  <a16:creationId xmlns:a16="http://schemas.microsoft.com/office/drawing/2014/main" id="{28703343-A48D-4CDD-82CB-AE64BAB83F82}"/>
                </a:ext>
              </a:extLst>
            </p:cNvPr>
            <p:cNvSpPr txBox="1">
              <a:spLocks/>
            </p:cNvSpPr>
            <p:nvPr/>
          </p:nvSpPr>
          <p:spPr bwMode="gray">
            <a:xfrm>
              <a:off x="1349940" y="3210241"/>
              <a:ext cx="4508791" cy="246221"/>
            </a:xfrm>
            <a:prstGeom prst="rect">
              <a:avLst/>
            </a:prstGeom>
          </p:spPr>
          <p:txBody>
            <a:bodyPr vert="horz" wrap="square" lIns="0" tIns="0" rIns="0" bIns="0" rtlCol="0" anchor="t">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buClr>
                  <a:srgbClr val="CE0E2D"/>
                </a:buClr>
                <a:buFont typeface="Arial" pitchFamily="34" charset="0"/>
                <a:buNone/>
              </a:pPr>
              <a:r>
                <a:rPr lang="en-US" sz="1600" b="1">
                  <a:solidFill>
                    <a:srgbClr val="323E48"/>
                  </a:solidFill>
                  <a:latin typeface="Arial" panose="020B0604020202020204"/>
                </a:rPr>
                <a:t>Claims review</a:t>
              </a:r>
              <a:endParaRPr lang="en-US" sz="1500">
                <a:solidFill>
                  <a:srgbClr val="323E48"/>
                </a:solidFill>
                <a:latin typeface="Arial" panose="020B0604020202020204"/>
              </a:endParaRPr>
            </a:p>
          </p:txBody>
        </p:sp>
      </p:grpSp>
      <p:sp>
        <p:nvSpPr>
          <p:cNvPr id="32" name="Rectangle 31">
            <a:extLst>
              <a:ext uri="{FF2B5EF4-FFF2-40B4-BE49-F238E27FC236}">
                <a16:creationId xmlns:a16="http://schemas.microsoft.com/office/drawing/2014/main" id="{28DA13F8-5DD6-4F48-917D-3714FE97BF35}"/>
              </a:ext>
            </a:extLst>
          </p:cNvPr>
          <p:cNvSpPr/>
          <p:nvPr/>
        </p:nvSpPr>
        <p:spPr bwMode="gray">
          <a:xfrm>
            <a:off x="3361485" y="4807226"/>
            <a:ext cx="5163729" cy="92333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62DA313-02D4-4567-A5AC-EF7F55FBDEFF}"/>
              </a:ext>
            </a:extLst>
          </p:cNvPr>
          <p:cNvSpPr txBox="1"/>
          <p:nvPr/>
        </p:nvSpPr>
        <p:spPr bwMode="gray">
          <a:xfrm>
            <a:off x="4270373" y="4959749"/>
            <a:ext cx="889174" cy="553998"/>
          </a:xfrm>
          <a:prstGeom prst="rect">
            <a:avLst/>
          </a:prstGeom>
          <a:noFill/>
        </p:spPr>
        <p:txBody>
          <a:bodyPr wrap="square" lIns="0" tIns="0" rIns="0" bIns="0" rtlCol="0">
            <a:spAutoFit/>
          </a:bodyPr>
          <a:lstStyle/>
          <a:p>
            <a:pPr>
              <a:spcBef>
                <a:spcPts val="441"/>
              </a:spcBef>
            </a:pPr>
            <a:r>
              <a:rPr lang="en-US" sz="3600">
                <a:solidFill>
                  <a:schemeClr val="accent6"/>
                </a:solidFill>
                <a:latin typeface="+mj-lt"/>
              </a:rPr>
              <a:t>3</a:t>
            </a:r>
            <a:r>
              <a:rPr lang="en-US" sz="3000">
                <a:latin typeface="+mj-lt"/>
              </a:rPr>
              <a:t> </a:t>
            </a:r>
            <a:r>
              <a:rPr lang="en-US" sz="1500">
                <a:solidFill>
                  <a:schemeClr val="accent4"/>
                </a:solidFill>
              </a:rPr>
              <a:t>of</a:t>
            </a:r>
            <a:r>
              <a:rPr lang="en-US" sz="3000">
                <a:latin typeface="+mj-lt"/>
              </a:rPr>
              <a:t> </a:t>
            </a:r>
            <a:r>
              <a:rPr lang="en-US" sz="3600">
                <a:solidFill>
                  <a:schemeClr val="accent6"/>
                </a:solidFill>
                <a:latin typeface="+mj-lt"/>
              </a:rPr>
              <a:t>4</a:t>
            </a:r>
            <a:endParaRPr lang="en-US" sz="3600" baseline="30000">
              <a:solidFill>
                <a:schemeClr val="accent6"/>
              </a:solidFill>
              <a:latin typeface="+mj-lt"/>
            </a:endParaRPr>
          </a:p>
        </p:txBody>
      </p:sp>
      <p:sp>
        <p:nvSpPr>
          <p:cNvPr id="34" name="TextBox 33">
            <a:extLst>
              <a:ext uri="{FF2B5EF4-FFF2-40B4-BE49-F238E27FC236}">
                <a16:creationId xmlns:a16="http://schemas.microsoft.com/office/drawing/2014/main" id="{E6C6B69B-2664-40AB-8B2B-5884452EAB92}"/>
              </a:ext>
            </a:extLst>
          </p:cNvPr>
          <p:cNvSpPr txBox="1"/>
          <p:nvPr/>
        </p:nvSpPr>
        <p:spPr bwMode="gray">
          <a:xfrm>
            <a:off x="5545619" y="5038058"/>
            <a:ext cx="2518803" cy="461665"/>
          </a:xfrm>
          <a:prstGeom prst="rect">
            <a:avLst/>
          </a:prstGeom>
          <a:noFill/>
        </p:spPr>
        <p:txBody>
          <a:bodyPr wrap="square" lIns="0" tIns="0" rIns="0" bIns="0" rtlCol="0">
            <a:spAutoFit/>
          </a:bodyPr>
          <a:lstStyle/>
          <a:p>
            <a:pPr>
              <a:spcBef>
                <a:spcPts val="441"/>
              </a:spcBef>
            </a:pPr>
            <a:r>
              <a:rPr lang="en-US" sz="1500">
                <a:solidFill>
                  <a:schemeClr val="accent4"/>
                </a:solidFill>
              </a:rPr>
              <a:t>of the largest commercial health plans use LBMs</a:t>
            </a:r>
            <a:endParaRPr lang="en-US" sz="1500" b="1"/>
          </a:p>
        </p:txBody>
      </p:sp>
      <p:sp>
        <p:nvSpPr>
          <p:cNvPr id="40" name="TextBox 39">
            <a:extLst>
              <a:ext uri="{FF2B5EF4-FFF2-40B4-BE49-F238E27FC236}">
                <a16:creationId xmlns:a16="http://schemas.microsoft.com/office/drawing/2014/main" id="{66D0D29B-9F60-4853-931D-CBD998C8BD8D}"/>
              </a:ext>
            </a:extLst>
          </p:cNvPr>
          <p:cNvSpPr txBox="1"/>
          <p:nvPr/>
        </p:nvSpPr>
        <p:spPr bwMode="gray">
          <a:xfrm>
            <a:off x="601077" y="1189375"/>
            <a:ext cx="9894247" cy="338554"/>
          </a:xfrm>
          <a:prstGeom prst="rect">
            <a:avLst/>
          </a:prstGeom>
          <a:noFill/>
        </p:spPr>
        <p:txBody>
          <a:bodyPr vert="horz" wrap="square" lIns="91440" tIns="45720" rIns="91440" bIns="45720" anchor="t">
            <a:spAutoFit/>
          </a:bodyPr>
          <a:lstStyle/>
          <a:p>
            <a:r>
              <a:rPr lang="en-US" sz="1600" b="1">
                <a:ea typeface="ＭＳ 明朝"/>
              </a:rPr>
              <a:t>Common lab benefit manager cost containment methods</a:t>
            </a:r>
            <a:endParaRPr lang="en-US" b="1">
              <a:ea typeface="ＭＳ 明朝"/>
              <a:cs typeface="Arial"/>
            </a:endParaRPr>
          </a:p>
        </p:txBody>
      </p:sp>
      <p:sp>
        <p:nvSpPr>
          <p:cNvPr id="47" name="Oval 46">
            <a:extLst>
              <a:ext uri="{FF2B5EF4-FFF2-40B4-BE49-F238E27FC236}">
                <a16:creationId xmlns:a16="http://schemas.microsoft.com/office/drawing/2014/main" id="{E7EF74CA-3F88-4E82-8380-F294B67861B6}"/>
              </a:ext>
            </a:extLst>
          </p:cNvPr>
          <p:cNvSpPr>
            <a:spLocks noChangeAspect="1"/>
          </p:cNvSpPr>
          <p:nvPr/>
        </p:nvSpPr>
        <p:spPr bwMode="gray">
          <a:xfrm>
            <a:off x="678257" y="1617763"/>
            <a:ext cx="309563" cy="30956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1600" b="1">
                <a:solidFill>
                  <a:schemeClr val="bg1"/>
                </a:solidFill>
              </a:rPr>
              <a:t>1</a:t>
            </a:r>
          </a:p>
        </p:txBody>
      </p:sp>
      <p:sp>
        <p:nvSpPr>
          <p:cNvPr id="48" name="Oval 47">
            <a:extLst>
              <a:ext uri="{FF2B5EF4-FFF2-40B4-BE49-F238E27FC236}">
                <a16:creationId xmlns:a16="http://schemas.microsoft.com/office/drawing/2014/main" id="{329D4F18-344B-4EB4-8487-C1673AAC6C91}"/>
              </a:ext>
            </a:extLst>
          </p:cNvPr>
          <p:cNvSpPr>
            <a:spLocks noChangeAspect="1"/>
          </p:cNvSpPr>
          <p:nvPr/>
        </p:nvSpPr>
        <p:spPr bwMode="gray">
          <a:xfrm>
            <a:off x="6350012" y="1627224"/>
            <a:ext cx="309563" cy="30956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1600" b="1">
                <a:solidFill>
                  <a:schemeClr val="bg1"/>
                </a:solidFill>
              </a:rPr>
              <a:t>2</a:t>
            </a:r>
          </a:p>
        </p:txBody>
      </p:sp>
      <p:sp>
        <p:nvSpPr>
          <p:cNvPr id="49" name="Oval 48">
            <a:extLst>
              <a:ext uri="{FF2B5EF4-FFF2-40B4-BE49-F238E27FC236}">
                <a16:creationId xmlns:a16="http://schemas.microsoft.com/office/drawing/2014/main" id="{D739CD24-1323-44FE-855F-6B1136600FB7}"/>
              </a:ext>
            </a:extLst>
          </p:cNvPr>
          <p:cNvSpPr>
            <a:spLocks noChangeAspect="1"/>
          </p:cNvSpPr>
          <p:nvPr/>
        </p:nvSpPr>
        <p:spPr bwMode="gray">
          <a:xfrm>
            <a:off x="678256" y="3130104"/>
            <a:ext cx="309563" cy="30956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1600" b="1">
                <a:solidFill>
                  <a:schemeClr val="bg1"/>
                </a:solidFill>
              </a:rPr>
              <a:t>3</a:t>
            </a:r>
          </a:p>
        </p:txBody>
      </p:sp>
      <p:sp>
        <p:nvSpPr>
          <p:cNvPr id="50" name="Oval 49">
            <a:extLst>
              <a:ext uri="{FF2B5EF4-FFF2-40B4-BE49-F238E27FC236}">
                <a16:creationId xmlns:a16="http://schemas.microsoft.com/office/drawing/2014/main" id="{F24B345F-9704-49FE-9A97-C98989332C26}"/>
              </a:ext>
            </a:extLst>
          </p:cNvPr>
          <p:cNvSpPr>
            <a:spLocks noChangeAspect="1"/>
          </p:cNvSpPr>
          <p:nvPr/>
        </p:nvSpPr>
        <p:spPr bwMode="gray">
          <a:xfrm>
            <a:off x="6350011" y="3130103"/>
            <a:ext cx="309563" cy="30956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1600" b="1">
                <a:solidFill>
                  <a:schemeClr val="bg1"/>
                </a:solidFill>
              </a:rPr>
              <a:t>4</a:t>
            </a:r>
          </a:p>
        </p:txBody>
      </p:sp>
    </p:spTree>
    <p:extLst>
      <p:ext uri="{BB962C8B-B14F-4D97-AF65-F5344CB8AC3E}">
        <p14:creationId xmlns:p14="http://schemas.microsoft.com/office/powerpoint/2010/main" val="96675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B5ED9-DB2C-406C-9400-58D559360A7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F7D5E57-F2BC-4D89-BACA-C9138F6E4160}"/>
              </a:ext>
            </a:extLst>
          </p:cNvPr>
          <p:cNvSpPr>
            <a:spLocks noGrp="1"/>
          </p:cNvSpPr>
          <p:nvPr>
            <p:ph type="body" sz="quarter" idx="27"/>
          </p:nvPr>
        </p:nvSpPr>
        <p:spPr>
          <a:xfrm>
            <a:off x="6064549" y="5725172"/>
            <a:ext cx="5521327" cy="430887"/>
          </a:xfrm>
        </p:spPr>
        <p:txBody>
          <a:bodyPr/>
          <a:lstStyle/>
          <a:p>
            <a:r>
              <a:rPr lang="en-US"/>
              <a:t>Source: Sharp, C., “</a:t>
            </a:r>
            <a:r>
              <a:rPr lang="en-US">
                <a:hlinkClick r:id="rId3"/>
              </a:rPr>
              <a:t>Improving collaboration and reducing laboratory costs at Henry Ford,” College of American Pathologists</a:t>
            </a:r>
            <a:r>
              <a:rPr lang="en-US"/>
              <a:t>,” </a:t>
            </a:r>
            <a:r>
              <a:rPr lang="en-US">
                <a:hlinkClick r:id="rId3"/>
              </a:rPr>
              <a:t>Improving collaboration and reducing laboratory costs at Henry Ford Health | AHA</a:t>
            </a:r>
            <a:r>
              <a:rPr lang="en-US"/>
              <a:t>; Sharp C. et al., “</a:t>
            </a:r>
            <a:r>
              <a:rPr lang="en-US">
                <a:hlinkClick r:id="rId4"/>
              </a:rPr>
              <a:t>A Shared Diagnostic Stewardship Approach to Autoimmune Encephalopathy Send-Out Testing</a:t>
            </a:r>
            <a:r>
              <a:rPr lang="en-US"/>
              <a:t>,” </a:t>
            </a:r>
            <a:r>
              <a:rPr lang="en-US" i="1"/>
              <a:t>American Journal of Clinical Pathology</a:t>
            </a:r>
            <a:r>
              <a:rPr lang="en-US"/>
              <a:t>,154, 1 (2020): 2; “</a:t>
            </a:r>
            <a:r>
              <a:rPr lang="en-US">
                <a:hlinkClick r:id="rId5"/>
              </a:rPr>
              <a:t>What Are a Hospital’s Costs? Utah System it Trying to Learn</a:t>
            </a:r>
            <a:r>
              <a:rPr lang="en-US"/>
              <a:t>,” The New York Times, September 2015.</a:t>
            </a:r>
          </a:p>
        </p:txBody>
      </p:sp>
      <p:sp>
        <p:nvSpPr>
          <p:cNvPr id="4" name="Title 3">
            <a:extLst>
              <a:ext uri="{FF2B5EF4-FFF2-40B4-BE49-F238E27FC236}">
                <a16:creationId xmlns:a16="http://schemas.microsoft.com/office/drawing/2014/main" id="{010A4B6D-8FF4-4810-A875-B44918A9DC65}"/>
              </a:ext>
            </a:extLst>
          </p:cNvPr>
          <p:cNvSpPr>
            <a:spLocks noGrp="1"/>
          </p:cNvSpPr>
          <p:nvPr>
            <p:ph type="title"/>
          </p:nvPr>
        </p:nvSpPr>
        <p:spPr>
          <a:xfrm>
            <a:off x="612774" y="588771"/>
            <a:ext cx="10972801" cy="1067215"/>
          </a:xfrm>
        </p:spPr>
        <p:txBody>
          <a:bodyPr/>
          <a:lstStyle/>
          <a:p>
            <a:r>
              <a:rPr lang="en-US"/>
              <a:t>Health systems formalize ordering guidance to reduce unnecessary tests</a:t>
            </a:r>
          </a:p>
        </p:txBody>
      </p:sp>
      <p:sp>
        <p:nvSpPr>
          <p:cNvPr id="6" name="Rectangle 33">
            <a:extLst>
              <a:ext uri="{FF2B5EF4-FFF2-40B4-BE49-F238E27FC236}">
                <a16:creationId xmlns:a16="http://schemas.microsoft.com/office/drawing/2014/main" id="{B21D3269-DFB9-4370-8A3B-158E47C63C5E}"/>
              </a:ext>
            </a:extLst>
          </p:cNvPr>
          <p:cNvSpPr/>
          <p:nvPr/>
        </p:nvSpPr>
        <p:spPr bwMode="gray">
          <a:xfrm flipH="1">
            <a:off x="4108403" y="2106248"/>
            <a:ext cx="3977247" cy="3623781"/>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7" name="Rectangle 33">
            <a:extLst>
              <a:ext uri="{FF2B5EF4-FFF2-40B4-BE49-F238E27FC236}">
                <a16:creationId xmlns:a16="http://schemas.microsoft.com/office/drawing/2014/main" id="{FF95AB00-8E0C-4166-AE71-CA553E6FE7E7}"/>
              </a:ext>
            </a:extLst>
          </p:cNvPr>
          <p:cNvSpPr/>
          <p:nvPr/>
        </p:nvSpPr>
        <p:spPr bwMode="gray">
          <a:xfrm flipH="1">
            <a:off x="8214751" y="2106248"/>
            <a:ext cx="3977249" cy="3623779"/>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8" name="Text Placeholder 1">
            <a:extLst>
              <a:ext uri="{FF2B5EF4-FFF2-40B4-BE49-F238E27FC236}">
                <a16:creationId xmlns:a16="http://schemas.microsoft.com/office/drawing/2014/main" id="{CBD4B6DD-4C09-4B9C-89A8-62D86F9D0883}"/>
              </a:ext>
            </a:extLst>
          </p:cNvPr>
          <p:cNvSpPr txBox="1">
            <a:spLocks/>
          </p:cNvSpPr>
          <p:nvPr/>
        </p:nvSpPr>
        <p:spPr bwMode="gray">
          <a:xfrm>
            <a:off x="4608131" y="2344431"/>
            <a:ext cx="2996050" cy="160043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Laboratory formulary</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a:p>
            <a:pPr marL="0" marR="0" lvl="0" indent="0" algn="l" defTabSz="640080" rtl="0" eaLnBrk="1" fontAlgn="auto" latinLnBrk="0" hangingPunct="1">
              <a:lnSpc>
                <a:spcPct val="100000"/>
              </a:lnSpc>
              <a:spcBef>
                <a:spcPts val="600"/>
              </a:spcBef>
              <a:spcAft>
                <a:spcPts val="0"/>
              </a:spcAft>
              <a:buClr>
                <a:srgbClr val="CE0E2D"/>
              </a:buClr>
              <a:buSzTx/>
              <a:buNone/>
              <a:tabLst/>
              <a:defRPr/>
            </a:pPr>
            <a:r>
              <a:rPr lang="en-US" sz="1400">
                <a:solidFill>
                  <a:srgbClr val="323E48"/>
                </a:solidFill>
                <a:latin typeface="Arial" panose="020B0604020202020204"/>
              </a:rPr>
              <a:t>Henry Ford Health System clinicians and laboratory professionals developed a test menu that sorts tests into clinical categories to guide physician ordering and implement restrictions as appropriate.</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9" name="Text Placeholder 1">
            <a:extLst>
              <a:ext uri="{FF2B5EF4-FFF2-40B4-BE49-F238E27FC236}">
                <a16:creationId xmlns:a16="http://schemas.microsoft.com/office/drawing/2014/main" id="{59882EA1-0850-41F4-93C1-8FEA54FC1AE8}"/>
              </a:ext>
            </a:extLst>
          </p:cNvPr>
          <p:cNvSpPr txBox="1">
            <a:spLocks/>
          </p:cNvSpPr>
          <p:nvPr/>
        </p:nvSpPr>
        <p:spPr bwMode="gray">
          <a:xfrm>
            <a:off x="8568252" y="4401206"/>
            <a:ext cx="3017624" cy="115416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buClr>
                <a:srgbClr val="CE0E2D"/>
              </a:buClr>
              <a:defRPr/>
            </a:pPr>
            <a:r>
              <a:rPr lang="en-US" sz="1400">
                <a:solidFill>
                  <a:srgbClr val="323E48"/>
                </a:solidFill>
                <a:latin typeface="Arial" panose="020B0604020202020204"/>
              </a:rPr>
              <a:t>Decreased unnecessary tests ordered by ~50%</a:t>
            </a:r>
          </a:p>
          <a:p>
            <a:pPr>
              <a:spcBef>
                <a:spcPts val="600"/>
              </a:spcBef>
              <a:buClr>
                <a:srgbClr val="CE0E2D"/>
              </a:buClr>
              <a:defRPr/>
            </a:pPr>
            <a:r>
              <a:rPr lang="en-US" sz="1400">
                <a:solidFill>
                  <a:srgbClr val="323E48"/>
                </a:solidFill>
                <a:latin typeface="Arial" panose="020B0604020202020204"/>
              </a:rPr>
              <a:t>Slashed testing costs by $55K in the second half of 2019 compared to the first half of the year</a:t>
            </a:r>
          </a:p>
        </p:txBody>
      </p:sp>
      <p:sp>
        <p:nvSpPr>
          <p:cNvPr id="21" name="Isosceles Triangle 20">
            <a:extLst>
              <a:ext uri="{FF2B5EF4-FFF2-40B4-BE49-F238E27FC236}">
                <a16:creationId xmlns:a16="http://schemas.microsoft.com/office/drawing/2014/main" id="{D0962EBF-5A9B-4878-BD20-D2B3D01726F9}"/>
              </a:ext>
            </a:extLst>
          </p:cNvPr>
          <p:cNvSpPr/>
          <p:nvPr/>
        </p:nvSpPr>
        <p:spPr bwMode="gray">
          <a:xfrm rot="10800000" flipH="1">
            <a:off x="5982253" y="4143181"/>
            <a:ext cx="164592" cy="13716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65E855F4-0377-4BCE-98E6-CD365ED285EC}"/>
              </a:ext>
            </a:extLst>
          </p:cNvPr>
          <p:cNvSpPr txBox="1"/>
          <p:nvPr/>
        </p:nvSpPr>
        <p:spPr bwMode="gray">
          <a:xfrm>
            <a:off x="543676" y="1657428"/>
            <a:ext cx="9894247" cy="338554"/>
          </a:xfrm>
          <a:prstGeom prst="rect">
            <a:avLst/>
          </a:prstGeom>
          <a:noFill/>
        </p:spPr>
        <p:txBody>
          <a:bodyPr vert="horz" wrap="square" lIns="91440" tIns="45720" rIns="91440" bIns="45720" anchor="t">
            <a:spAutoFit/>
          </a:bodyPr>
          <a:lstStyle/>
          <a:p>
            <a:r>
              <a:rPr lang="en-US" sz="1600" b="1">
                <a:ea typeface="ＭＳ 明朝"/>
              </a:rPr>
              <a:t>Key interventions to reduce unnecessary testing and costs</a:t>
            </a:r>
            <a:endParaRPr lang="en-US" b="1">
              <a:ea typeface="ＭＳ 明朝"/>
              <a:cs typeface="Arial"/>
            </a:endParaRPr>
          </a:p>
        </p:txBody>
      </p:sp>
      <p:sp>
        <p:nvSpPr>
          <p:cNvPr id="42" name="Text Placeholder 1">
            <a:extLst>
              <a:ext uri="{FF2B5EF4-FFF2-40B4-BE49-F238E27FC236}">
                <a16:creationId xmlns:a16="http://schemas.microsoft.com/office/drawing/2014/main" id="{C253953E-E5CD-4C3B-8B89-7C999212FEE9}"/>
              </a:ext>
            </a:extLst>
          </p:cNvPr>
          <p:cNvSpPr txBox="1">
            <a:spLocks/>
          </p:cNvSpPr>
          <p:nvPr/>
        </p:nvSpPr>
        <p:spPr bwMode="gray">
          <a:xfrm>
            <a:off x="8550500" y="2344431"/>
            <a:ext cx="3017624" cy="160043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Ordering algorithm</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a:p>
            <a:pPr marL="0" marR="0" lvl="0" indent="0" algn="l" defTabSz="640080" rtl="0" eaLnBrk="1" fontAlgn="auto" latinLnBrk="0" hangingPunct="1">
              <a:lnSpc>
                <a:spcPct val="100000"/>
              </a:lnSpc>
              <a:spcBef>
                <a:spcPts val="600"/>
              </a:spcBef>
              <a:spcAft>
                <a:spcPts val="0"/>
              </a:spcAft>
              <a:buClr>
                <a:srgbClr val="CE0E2D"/>
              </a:buClr>
              <a:buSzTx/>
              <a:buNone/>
              <a:tabLst/>
              <a:defRPr/>
            </a:pPr>
            <a:r>
              <a:rPr lang="en-US" sz="1400">
                <a:solidFill>
                  <a:srgbClr val="323E48"/>
                </a:solidFill>
                <a:latin typeface="Arial" panose="020B0604020202020204"/>
              </a:rPr>
              <a:t>The University of Louisville Hospital implemented an ordering algorithm to ensure appropriate test orders for autoimmune encephalopathy (AE), given high costs and varying test order patterns for these tests.</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4" name="Text Placeholder 1">
            <a:extLst>
              <a:ext uri="{FF2B5EF4-FFF2-40B4-BE49-F238E27FC236}">
                <a16:creationId xmlns:a16="http://schemas.microsoft.com/office/drawing/2014/main" id="{6DE81BB5-9FC5-455C-9A37-46536F13E044}"/>
              </a:ext>
            </a:extLst>
          </p:cNvPr>
          <p:cNvSpPr txBox="1">
            <a:spLocks/>
          </p:cNvSpPr>
          <p:nvPr/>
        </p:nvSpPr>
        <p:spPr bwMode="gray">
          <a:xfrm>
            <a:off x="4608131" y="4460698"/>
            <a:ext cx="2996050" cy="93871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buClr>
                <a:srgbClr val="CE0E2D"/>
              </a:buClr>
              <a:defRPr/>
            </a:pPr>
            <a:r>
              <a:rPr lang="en-US" sz="1400">
                <a:solidFill>
                  <a:srgbClr val="323E48"/>
                </a:solidFill>
                <a:latin typeface="Arial" panose="020B0604020202020204"/>
              </a:rPr>
              <a:t>Reduced unnecessary utilization, lowering inpatient testing by 10% </a:t>
            </a:r>
          </a:p>
          <a:p>
            <a:pPr>
              <a:spcBef>
                <a:spcPts val="600"/>
              </a:spcBef>
              <a:buClr>
                <a:srgbClr val="CE0E2D"/>
              </a:buClr>
              <a:defRPr/>
            </a:pPr>
            <a:r>
              <a:rPr lang="en-US" sz="1400">
                <a:solidFill>
                  <a:srgbClr val="323E48"/>
                </a:solidFill>
                <a:latin typeface="Arial" panose="020B0604020202020204"/>
              </a:rPr>
              <a:t>Saved the health system $5M in testing costs over five years</a:t>
            </a:r>
          </a:p>
        </p:txBody>
      </p:sp>
      <p:sp>
        <p:nvSpPr>
          <p:cNvPr id="25" name="Isosceles Triangle 24">
            <a:extLst>
              <a:ext uri="{FF2B5EF4-FFF2-40B4-BE49-F238E27FC236}">
                <a16:creationId xmlns:a16="http://schemas.microsoft.com/office/drawing/2014/main" id="{679AB46A-8FB8-4063-BA03-DFDC4F836697}"/>
              </a:ext>
            </a:extLst>
          </p:cNvPr>
          <p:cNvSpPr/>
          <p:nvPr/>
        </p:nvSpPr>
        <p:spPr bwMode="gray">
          <a:xfrm rot="10800000" flipH="1">
            <a:off x="9955295" y="4143181"/>
            <a:ext cx="164592" cy="13716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0" name="Rectangle 33">
            <a:extLst>
              <a:ext uri="{FF2B5EF4-FFF2-40B4-BE49-F238E27FC236}">
                <a16:creationId xmlns:a16="http://schemas.microsoft.com/office/drawing/2014/main" id="{6E7C5969-F9B0-42C7-80B9-91A8E854D958}"/>
              </a:ext>
            </a:extLst>
          </p:cNvPr>
          <p:cNvSpPr/>
          <p:nvPr/>
        </p:nvSpPr>
        <p:spPr bwMode="gray">
          <a:xfrm flipH="1">
            <a:off x="6649" y="2106248"/>
            <a:ext cx="3977249" cy="3623779"/>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8" name="Text Placeholder 1">
            <a:extLst>
              <a:ext uri="{FF2B5EF4-FFF2-40B4-BE49-F238E27FC236}">
                <a16:creationId xmlns:a16="http://schemas.microsoft.com/office/drawing/2014/main" id="{9CF78B7F-5868-4B05-85B4-4F3434C6435C}"/>
              </a:ext>
            </a:extLst>
          </p:cNvPr>
          <p:cNvSpPr txBox="1">
            <a:spLocks/>
          </p:cNvSpPr>
          <p:nvPr/>
        </p:nvSpPr>
        <p:spPr bwMode="gray">
          <a:xfrm>
            <a:off x="623876" y="4503904"/>
            <a:ext cx="3017624" cy="72327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buClr>
                <a:srgbClr val="CE0E2D"/>
              </a:buClr>
              <a:defRPr/>
            </a:pPr>
            <a:r>
              <a:rPr lang="en-US" sz="1400">
                <a:solidFill>
                  <a:srgbClr val="323E48"/>
                </a:solidFill>
                <a:latin typeface="Arial" panose="020B0604020202020204"/>
              </a:rPr>
              <a:t>Reduced testing costs by 10%</a:t>
            </a:r>
          </a:p>
          <a:p>
            <a:pPr>
              <a:spcBef>
                <a:spcPts val="600"/>
              </a:spcBef>
              <a:buClr>
                <a:srgbClr val="CE0E2D"/>
              </a:buClr>
              <a:defRPr/>
            </a:pPr>
            <a:r>
              <a:rPr lang="en-US" sz="1400">
                <a:solidFill>
                  <a:srgbClr val="323E48"/>
                </a:solidFill>
                <a:latin typeface="Arial" panose="020B0604020202020204"/>
              </a:rPr>
              <a:t>Decreased health system lab costs by around $200K per year</a:t>
            </a:r>
            <a:endParaRPr lang="en-US" sz="1400">
              <a:solidFill>
                <a:srgbClr val="323E48"/>
              </a:solidFill>
            </a:endParaRPr>
          </a:p>
        </p:txBody>
      </p:sp>
      <p:sp>
        <p:nvSpPr>
          <p:cNvPr id="29" name="Text Placeholder 1">
            <a:extLst>
              <a:ext uri="{FF2B5EF4-FFF2-40B4-BE49-F238E27FC236}">
                <a16:creationId xmlns:a16="http://schemas.microsoft.com/office/drawing/2014/main" id="{572CACAA-6C55-4849-8CEE-12418C710BB0}"/>
              </a:ext>
            </a:extLst>
          </p:cNvPr>
          <p:cNvSpPr txBox="1">
            <a:spLocks/>
          </p:cNvSpPr>
          <p:nvPr/>
        </p:nvSpPr>
        <p:spPr bwMode="gray">
          <a:xfrm>
            <a:off x="623876" y="2344431"/>
            <a:ext cx="3017624" cy="116955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Workflow policies</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a:p>
            <a:pPr marL="0" marR="0" lvl="0" indent="0" algn="l" defTabSz="640080" rtl="0" eaLnBrk="1" fontAlgn="auto" latinLnBrk="0" hangingPunct="1">
              <a:lnSpc>
                <a:spcPct val="100000"/>
              </a:lnSpc>
              <a:spcBef>
                <a:spcPts val="600"/>
              </a:spcBef>
              <a:spcAft>
                <a:spcPts val="0"/>
              </a:spcAft>
              <a:buClr>
                <a:srgbClr val="CE0E2D"/>
              </a:buClr>
              <a:buSzTx/>
              <a:buNone/>
              <a:tabLst/>
              <a:defRPr/>
            </a:pPr>
            <a:r>
              <a:rPr lang="en-US" sz="1400">
                <a:solidFill>
                  <a:srgbClr val="323E48"/>
                </a:solidFill>
                <a:latin typeface="Arial" panose="020B0604020202020204"/>
              </a:rPr>
              <a:t>The University of Utah Health Care was able to decrease unnecessary spending on lab tests by requiring residents to justify each lab test order.</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0" name="Isosceles Triangle 29">
            <a:extLst>
              <a:ext uri="{FF2B5EF4-FFF2-40B4-BE49-F238E27FC236}">
                <a16:creationId xmlns:a16="http://schemas.microsoft.com/office/drawing/2014/main" id="{251D529C-68FE-4DC0-9E4B-752A3149E545}"/>
              </a:ext>
            </a:extLst>
          </p:cNvPr>
          <p:cNvSpPr/>
          <p:nvPr/>
        </p:nvSpPr>
        <p:spPr bwMode="gray">
          <a:xfrm rot="10800000" flipH="1">
            <a:off x="1911171" y="4143181"/>
            <a:ext cx="164592" cy="13716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53" b="0" i="0"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485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C2BC4-6D93-4DD2-9A2F-F60B8FDA545A}"/>
              </a:ext>
            </a:extLst>
          </p:cNvPr>
          <p:cNvSpPr>
            <a:spLocks noGrp="1"/>
          </p:cNvSpPr>
          <p:nvPr>
            <p:ph type="body" sz="quarter" idx="27"/>
          </p:nvPr>
        </p:nvSpPr>
        <p:spPr>
          <a:xfrm>
            <a:off x="1231665" y="2514039"/>
            <a:ext cx="9728671" cy="1286506"/>
          </a:xfrm>
        </p:spPr>
        <p:txBody>
          <a:bodyPr vert="horz" wrap="square" lIns="0" tIns="0" rIns="0" bIns="0" rtlCol="0" anchor="t">
            <a:spAutoFit/>
          </a:bodyPr>
          <a:lstStyle/>
          <a:p>
            <a:pPr algn="ctr"/>
            <a:r>
              <a:rPr lang="en-US" sz="3800">
                <a:cs typeface="Times New Roman"/>
              </a:rPr>
              <a:t>Lab trend 2:</a:t>
            </a:r>
            <a:br>
              <a:rPr lang="en-US" sz="3800">
                <a:cs typeface="Times New Roman"/>
              </a:rPr>
            </a:br>
            <a:r>
              <a:rPr lang="en-US" sz="3800">
                <a:cs typeface="Times New Roman"/>
              </a:rPr>
              <a:t>Expanding use of specialty diagnostics</a:t>
            </a:r>
          </a:p>
        </p:txBody>
      </p:sp>
      <p:sp>
        <p:nvSpPr>
          <p:cNvPr id="3" name="Text Placeholder 2">
            <a:extLst>
              <a:ext uri="{FF2B5EF4-FFF2-40B4-BE49-F238E27FC236}">
                <a16:creationId xmlns:a16="http://schemas.microsoft.com/office/drawing/2014/main" id="{7C096330-9F85-45C3-BFDD-248F5A9CB06D}"/>
              </a:ext>
            </a:extLst>
          </p:cNvPr>
          <p:cNvSpPr>
            <a:spLocks noGrp="1"/>
          </p:cNvSpPr>
          <p:nvPr>
            <p:ph type="body" sz="quarter" idx="28"/>
          </p:nvPr>
        </p:nvSpPr>
        <p:spPr/>
        <p:txBody>
          <a:bodyPr/>
          <a:lstStyle/>
          <a:p>
            <a:endParaRPr lang="en-US"/>
          </a:p>
        </p:txBody>
      </p:sp>
      <p:sp>
        <p:nvSpPr>
          <p:cNvPr id="4" name="Text Placeholder 3">
            <a:extLst>
              <a:ext uri="{FF2B5EF4-FFF2-40B4-BE49-F238E27FC236}">
                <a16:creationId xmlns:a16="http://schemas.microsoft.com/office/drawing/2014/main" id="{030322F4-0467-4B68-8369-57240F3E77C0}"/>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11373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B5ED9-DB2C-406C-9400-58D559360A7C}"/>
              </a:ext>
            </a:extLst>
          </p:cNvPr>
          <p:cNvSpPr>
            <a:spLocks noGrp="1"/>
          </p:cNvSpPr>
          <p:nvPr>
            <p:ph type="body" sz="quarter" idx="28"/>
          </p:nvPr>
        </p:nvSpPr>
        <p:spPr>
          <a:xfrm>
            <a:off x="609600" y="6076148"/>
            <a:ext cx="2512392" cy="159880"/>
          </a:xfrm>
        </p:spPr>
        <p:txBody>
          <a:bodyPr/>
          <a:lstStyle/>
          <a:p>
            <a:endParaRPr lang="en-US"/>
          </a:p>
        </p:txBody>
      </p:sp>
      <p:sp>
        <p:nvSpPr>
          <p:cNvPr id="3" name="Text Placeholder 2">
            <a:extLst>
              <a:ext uri="{FF2B5EF4-FFF2-40B4-BE49-F238E27FC236}">
                <a16:creationId xmlns:a16="http://schemas.microsoft.com/office/drawing/2014/main" id="{6F7D5E57-F2BC-4D89-BACA-C9138F6E4160}"/>
              </a:ext>
            </a:extLst>
          </p:cNvPr>
          <p:cNvSpPr>
            <a:spLocks noGrp="1"/>
          </p:cNvSpPr>
          <p:nvPr>
            <p:ph type="body" sz="quarter" idx="27"/>
          </p:nvPr>
        </p:nvSpPr>
        <p:spPr>
          <a:xfrm>
            <a:off x="6054725" y="5588301"/>
            <a:ext cx="5527675" cy="646331"/>
          </a:xfrm>
        </p:spPr>
        <p:txBody>
          <a:bodyPr/>
          <a:lstStyle/>
          <a:p>
            <a:r>
              <a:rPr lang="en-US"/>
              <a:t>Source: “</a:t>
            </a:r>
            <a:r>
              <a:rPr lang="en-US">
                <a:hlinkClick r:id="rId2"/>
              </a:rPr>
              <a:t>The Current Landscape of Genetic Testing: Market growth, reimbursement trends, challenges and opportunities</a:t>
            </a:r>
            <a:r>
              <a:rPr lang="en-US"/>
              <a:t>,” Concert Genetics, April 2018; Keinath, M., “</a:t>
            </a:r>
            <a:r>
              <a:rPr lang="en-US">
                <a:hlinkClick r:id="rId3"/>
              </a:rPr>
              <a:t>Spinal Muscular Atrophy: Mutations, Testing, and Clinical Relevance</a:t>
            </a:r>
            <a:r>
              <a:rPr lang="en-US"/>
              <a:t>,” </a:t>
            </a:r>
            <a:r>
              <a:rPr lang="en-US" i="1"/>
              <a:t>National Library of Medicine, </a:t>
            </a:r>
            <a:r>
              <a:rPr lang="en-US"/>
              <a:t>14 (2021): 11-25; “</a:t>
            </a:r>
            <a:r>
              <a:rPr lang="en-US">
                <a:hlinkClick r:id="rId4"/>
              </a:rPr>
              <a:t>How a Tablespoon of Blood Could Transform Cancer Treatment</a:t>
            </a:r>
            <a:r>
              <a:rPr lang="en-US"/>
              <a:t>,” Technology Networks Diagnostics, July 2022; “</a:t>
            </a:r>
            <a:r>
              <a:rPr lang="en-US">
                <a:hlinkClick r:id="rId5"/>
              </a:rPr>
              <a:t>Single test for over 50 genetic diseases will cut diagnosis from decades to days</a:t>
            </a:r>
            <a:r>
              <a:rPr lang="en-US"/>
              <a:t>,” Science Daily, March 2022; </a:t>
            </a:r>
            <a:r>
              <a:rPr lang="en-US" err="1"/>
              <a:t>Musunuru</a:t>
            </a:r>
            <a:r>
              <a:rPr lang="en-US"/>
              <a:t>, K. et al., “</a:t>
            </a:r>
            <a:r>
              <a:rPr lang="en-US">
                <a:hlinkClick r:id="rId6"/>
              </a:rPr>
              <a:t>Genetic Testing for Inherited Cardiovascular Diseases: A Scientific Statement From the American Heart Association</a:t>
            </a:r>
            <a:r>
              <a:rPr lang="en-US"/>
              <a:t>,” </a:t>
            </a:r>
            <a:r>
              <a:rPr lang="en-US" i="1"/>
              <a:t>AHA Journals, 13, 4 (2020); “</a:t>
            </a:r>
            <a:r>
              <a:rPr lang="en-US">
                <a:hlinkClick r:id="rId7"/>
              </a:rPr>
              <a:t>Genetic Testing</a:t>
            </a:r>
            <a:r>
              <a:rPr lang="en-US" i="1"/>
              <a:t>,”  </a:t>
            </a:r>
            <a:r>
              <a:rPr lang="en-US"/>
              <a:t>Columbia University Irving Medical Center.</a:t>
            </a:r>
          </a:p>
        </p:txBody>
      </p:sp>
      <p:sp>
        <p:nvSpPr>
          <p:cNvPr id="4" name="Title 3">
            <a:extLst>
              <a:ext uri="{FF2B5EF4-FFF2-40B4-BE49-F238E27FC236}">
                <a16:creationId xmlns:a16="http://schemas.microsoft.com/office/drawing/2014/main" id="{010A4B6D-8FF4-4810-A875-B44918A9DC65}"/>
              </a:ext>
            </a:extLst>
          </p:cNvPr>
          <p:cNvSpPr>
            <a:spLocks noGrp="1"/>
          </p:cNvSpPr>
          <p:nvPr>
            <p:ph type="title"/>
          </p:nvPr>
        </p:nvSpPr>
        <p:spPr>
          <a:xfrm>
            <a:off x="612774" y="588771"/>
            <a:ext cx="10972801" cy="1067215"/>
          </a:xfrm>
        </p:spPr>
        <p:txBody>
          <a:bodyPr/>
          <a:lstStyle/>
          <a:p>
            <a:r>
              <a:rPr lang="en-US"/>
              <a:t>Genetic testing increasingly used to diagnose and identify risks for diseases</a:t>
            </a:r>
          </a:p>
        </p:txBody>
      </p:sp>
      <p:graphicFrame>
        <p:nvGraphicFramePr>
          <p:cNvPr id="6" name="Table 5">
            <a:extLst>
              <a:ext uri="{FF2B5EF4-FFF2-40B4-BE49-F238E27FC236}">
                <a16:creationId xmlns:a16="http://schemas.microsoft.com/office/drawing/2014/main" id="{1A60BBF7-A835-4135-8F1B-B70BF20C9E55}"/>
              </a:ext>
            </a:extLst>
          </p:cNvPr>
          <p:cNvGraphicFramePr>
            <a:graphicFrameLocks noGrp="1"/>
          </p:cNvGraphicFramePr>
          <p:nvPr>
            <p:extLst>
              <p:ext uri="{D42A27DB-BD31-4B8C-83A1-F6EECF244321}">
                <p14:modId xmlns:p14="http://schemas.microsoft.com/office/powerpoint/2010/main" val="1813478148"/>
              </p:ext>
            </p:extLst>
          </p:nvPr>
        </p:nvGraphicFramePr>
        <p:xfrm>
          <a:off x="618745" y="2070932"/>
          <a:ext cx="10966830" cy="1847159"/>
        </p:xfrm>
        <a:graphic>
          <a:graphicData uri="http://schemas.openxmlformats.org/drawingml/2006/table">
            <a:tbl>
              <a:tblPr firstRow="1" bandRow="1">
                <a:tableStyleId>{C083E6E3-FA7D-4D7B-A595-EF9225AFEA82}</a:tableStyleId>
              </a:tblPr>
              <a:tblGrid>
                <a:gridCol w="2722189">
                  <a:extLst>
                    <a:ext uri="{9D8B030D-6E8A-4147-A177-3AD203B41FA5}">
                      <a16:colId xmlns:a16="http://schemas.microsoft.com/office/drawing/2014/main" val="216858320"/>
                    </a:ext>
                  </a:extLst>
                </a:gridCol>
                <a:gridCol w="2607681">
                  <a:extLst>
                    <a:ext uri="{9D8B030D-6E8A-4147-A177-3AD203B41FA5}">
                      <a16:colId xmlns:a16="http://schemas.microsoft.com/office/drawing/2014/main" val="1312237594"/>
                    </a:ext>
                  </a:extLst>
                </a:gridCol>
                <a:gridCol w="2826288">
                  <a:extLst>
                    <a:ext uri="{9D8B030D-6E8A-4147-A177-3AD203B41FA5}">
                      <a16:colId xmlns:a16="http://schemas.microsoft.com/office/drawing/2014/main" val="3431142515"/>
                    </a:ext>
                  </a:extLst>
                </a:gridCol>
                <a:gridCol w="2810672">
                  <a:extLst>
                    <a:ext uri="{9D8B030D-6E8A-4147-A177-3AD203B41FA5}">
                      <a16:colId xmlns:a16="http://schemas.microsoft.com/office/drawing/2014/main" val="2010964423"/>
                    </a:ext>
                  </a:extLst>
                </a:gridCol>
              </a:tblGrid>
              <a:tr h="506039">
                <a:tc>
                  <a:txBody>
                    <a:bodyPr/>
                    <a:lstStyle/>
                    <a:p>
                      <a:pPr algn="ctr"/>
                      <a:endParaRPr lang="en-US" sz="1500"/>
                    </a:p>
                  </a:txBody>
                  <a:tcPr anchor="ctr"/>
                </a:tc>
                <a:tc>
                  <a:txBody>
                    <a:bodyPr/>
                    <a:lstStyle/>
                    <a:p>
                      <a:pPr algn="ctr"/>
                      <a:r>
                        <a:rPr lang="en-US" sz="1500"/>
                        <a:t>Oncology</a:t>
                      </a:r>
                    </a:p>
                  </a:txBody>
                  <a:tcPr anchor="ctr"/>
                </a:tc>
                <a:tc>
                  <a:txBody>
                    <a:bodyPr/>
                    <a:lstStyle/>
                    <a:p>
                      <a:pPr algn="ctr"/>
                      <a:r>
                        <a:rPr lang="en-US" sz="1500"/>
                        <a:t>Neurology</a:t>
                      </a:r>
                    </a:p>
                  </a:txBody>
                  <a:tcPr anchor="ctr"/>
                </a:tc>
                <a:tc>
                  <a:txBody>
                    <a:bodyPr/>
                    <a:lstStyle/>
                    <a:p>
                      <a:pPr algn="ctr"/>
                      <a:r>
                        <a:rPr lang="en-US" sz="1500"/>
                        <a:t>Cardiology</a:t>
                      </a:r>
                    </a:p>
                  </a:txBody>
                  <a:tcPr anchor="ctr"/>
                </a:tc>
                <a:extLst>
                  <a:ext uri="{0D108BD9-81ED-4DB2-BD59-A6C34878D82A}">
                    <a16:rowId xmlns:a16="http://schemas.microsoft.com/office/drawing/2014/main" val="834756805"/>
                  </a:ext>
                </a:extLst>
              </a:tr>
              <a:tr h="1236985">
                <a:tc>
                  <a:txBody>
                    <a:bodyPr/>
                    <a:lstStyle/>
                    <a:p>
                      <a:pPr marL="0" indent="0" algn="l" defTabSz="914400" rtl="0" eaLnBrk="1" fontAlgn="ctr" latinLnBrk="0" hangingPunct="1">
                        <a:buClr>
                          <a:schemeClr val="accent6"/>
                        </a:buClr>
                        <a:buFont typeface="Arial" panose="020B0604020202020204" pitchFamily="34" charset="0"/>
                        <a:buNone/>
                      </a:pPr>
                      <a:r>
                        <a:rPr lang="en-US" sz="1450" kern="1200">
                          <a:solidFill>
                            <a:schemeClr val="tx1"/>
                          </a:solidFill>
                          <a:latin typeface="+mn-lt"/>
                          <a:ea typeface="+mn-ea"/>
                          <a:cs typeface="+mn-cs"/>
                        </a:rPr>
                        <a:t>Tests identify spinal muscular atrophy (SMA) mutations and can provide diagnoses for fetuses and pediatric patients.</a:t>
                      </a:r>
                    </a:p>
                    <a:p>
                      <a:pPr marL="173736" indent="-173736" algn="l" defTabSz="914400" rtl="0" eaLnBrk="1" fontAlgn="ctr" latinLnBrk="0" hangingPunct="1">
                        <a:buClr>
                          <a:schemeClr val="accent6"/>
                        </a:buClr>
                        <a:buFont typeface="Arial" panose="020B0604020202020204" pitchFamily="34" charset="0"/>
                        <a:buChar char="•"/>
                      </a:pPr>
                      <a:endParaRPr lang="en-US" sz="1200"/>
                    </a:p>
                    <a:p>
                      <a:pPr marL="0" indent="0" algn="l" defTabSz="914400" rtl="0" eaLnBrk="1" fontAlgn="ctr" latinLnBrk="0" hangingPunct="1">
                        <a:buClr>
                          <a:schemeClr val="accent6"/>
                        </a:buClr>
                        <a:buFont typeface="Arial" panose="020B0604020202020204" pitchFamily="34" charset="0"/>
                        <a:buNone/>
                      </a:pPr>
                      <a:endParaRPr lang="en-US" sz="1200"/>
                    </a:p>
                  </a:txBody>
                  <a:tcPr>
                    <a:solidFill>
                      <a:schemeClr val="bg1">
                        <a:alpha val="20000"/>
                      </a:schemeClr>
                    </a:solidFill>
                  </a:tcPr>
                </a:tc>
                <a:tc>
                  <a:txBody>
                    <a:bodyPr/>
                    <a:lstStyle/>
                    <a:p>
                      <a:pPr marL="0" indent="0" algn="l" defTabSz="914400" rtl="0" eaLnBrk="1" fontAlgn="ctr" latinLnBrk="0" hangingPunct="1">
                        <a:buClr>
                          <a:schemeClr val="accent6"/>
                        </a:buClr>
                        <a:buFont typeface="Arial" panose="020B0604020202020204" pitchFamily="34" charset="0"/>
                        <a:buNone/>
                      </a:pPr>
                      <a:r>
                        <a:rPr lang="en-US" sz="1450"/>
                        <a:t>New test screens for multiple cancers by analyzing DNA collected through blood test.</a:t>
                      </a:r>
                    </a:p>
                  </a:txBody>
                  <a:tcPr>
                    <a:solidFill>
                      <a:schemeClr val="bg1">
                        <a:alpha val="20000"/>
                      </a:schemeClr>
                    </a:solidFill>
                  </a:tcPr>
                </a:tc>
                <a:tc>
                  <a:txBody>
                    <a:bodyPr/>
                    <a:lstStyle/>
                    <a:p>
                      <a:pPr marL="0" marR="0" lvl="0" indent="0" algn="l" defTabSz="914400" rtl="0" eaLnBrk="1" fontAlgn="ctr" latinLnBrk="0" hangingPunct="1">
                        <a:lnSpc>
                          <a:spcPct val="100000"/>
                        </a:lnSpc>
                        <a:spcBef>
                          <a:spcPts val="0"/>
                        </a:spcBef>
                        <a:spcAft>
                          <a:spcPts val="0"/>
                        </a:spcAft>
                        <a:buClr>
                          <a:schemeClr val="accent6"/>
                        </a:buClr>
                        <a:buSzTx/>
                        <a:buFont typeface="Arial" panose="020B0604020202020204" pitchFamily="34" charset="0"/>
                        <a:buNone/>
                        <a:tabLst/>
                        <a:defRPr/>
                      </a:pPr>
                      <a:r>
                        <a:rPr kumimoji="0" lang="en-US" sz="1450" b="0" i="0" u="none" strike="noStrike" kern="1200" cap="none" spc="0" normalizeH="0" baseline="0" noProof="0">
                          <a:ln>
                            <a:noFill/>
                          </a:ln>
                          <a:solidFill>
                            <a:srgbClr val="323E48"/>
                          </a:solidFill>
                          <a:effectLst/>
                          <a:uLnTx/>
                          <a:uFillTx/>
                          <a:latin typeface="+mn-lt"/>
                          <a:ea typeface="+mn-ea"/>
                          <a:cs typeface="+mn-cs"/>
                        </a:rPr>
                        <a:t>Researchers have developed a test screen for &gt;50 neurological diseases.</a:t>
                      </a:r>
                    </a:p>
                    <a:p>
                      <a:pPr marL="0" indent="0" algn="l" defTabSz="914400" rtl="0" eaLnBrk="1" fontAlgn="ctr" latinLnBrk="0" hangingPunct="1">
                        <a:buClr>
                          <a:schemeClr val="accent6"/>
                        </a:buClr>
                        <a:buFont typeface="Arial" panose="020B0604020202020204" pitchFamily="34" charset="0"/>
                        <a:buNone/>
                      </a:pPr>
                      <a:endParaRPr lang="en-US" sz="1200"/>
                    </a:p>
                  </a:txBody>
                  <a:tcPr>
                    <a:solidFill>
                      <a:schemeClr val="bg1">
                        <a:alpha val="20000"/>
                      </a:schemeClr>
                    </a:solidFill>
                  </a:tcPr>
                </a:tc>
                <a:tc>
                  <a:txBody>
                    <a:bodyPr/>
                    <a:lstStyle/>
                    <a:p>
                      <a:pPr marL="0" indent="0" algn="l" defTabSz="914400" rtl="0" eaLnBrk="1" fontAlgn="ctr" latinLnBrk="0" hangingPunct="1">
                        <a:buClr>
                          <a:schemeClr val="accent6"/>
                        </a:buClr>
                        <a:buFont typeface="Arial" panose="020B0604020202020204" pitchFamily="34" charset="0"/>
                        <a:buNone/>
                      </a:pPr>
                      <a:r>
                        <a:rPr lang="en-US" sz="1450" dirty="0"/>
                        <a:t>One institution now uses genetic testing instead of yearly echocardiograms to screen for hypertrophic cardiomyopathy.</a:t>
                      </a:r>
                    </a:p>
                  </a:txBody>
                  <a:tcPr>
                    <a:solidFill>
                      <a:schemeClr val="bg1">
                        <a:alpha val="20000"/>
                      </a:schemeClr>
                    </a:solidFill>
                  </a:tcPr>
                </a:tc>
                <a:extLst>
                  <a:ext uri="{0D108BD9-81ED-4DB2-BD59-A6C34878D82A}">
                    <a16:rowId xmlns:a16="http://schemas.microsoft.com/office/drawing/2014/main" val="3204048280"/>
                  </a:ext>
                </a:extLst>
              </a:tr>
            </a:tbl>
          </a:graphicData>
        </a:graphic>
      </p:graphicFrame>
      <p:sp>
        <p:nvSpPr>
          <p:cNvPr id="7" name="TextBox 6">
            <a:extLst>
              <a:ext uri="{FF2B5EF4-FFF2-40B4-BE49-F238E27FC236}">
                <a16:creationId xmlns:a16="http://schemas.microsoft.com/office/drawing/2014/main" id="{F3550FC7-B659-427D-884F-7BB4D012B41D}"/>
              </a:ext>
            </a:extLst>
          </p:cNvPr>
          <p:cNvSpPr txBox="1"/>
          <p:nvPr/>
        </p:nvSpPr>
        <p:spPr bwMode="gray">
          <a:xfrm>
            <a:off x="600455" y="1686313"/>
            <a:ext cx="9894247" cy="338554"/>
          </a:xfrm>
          <a:prstGeom prst="rect">
            <a:avLst/>
          </a:prstGeom>
          <a:noFill/>
        </p:spPr>
        <p:txBody>
          <a:bodyPr vert="horz" wrap="square" lIns="0" tIns="45720" rIns="91440" bIns="45720" anchor="t">
            <a:spAutoFit/>
          </a:bodyPr>
          <a:lstStyle/>
          <a:p>
            <a:r>
              <a:rPr lang="en-US" sz="1600" b="1">
                <a:ea typeface="ＭＳ 明朝"/>
              </a:rPr>
              <a:t>Example testing applications for therapeutic areas experiencing fast growth</a:t>
            </a:r>
            <a:endParaRPr lang="en-US" b="1">
              <a:highlight>
                <a:srgbClr val="FF00FF"/>
              </a:highlight>
              <a:ea typeface="ＭＳ 明朝"/>
              <a:cs typeface="Arial"/>
            </a:endParaRPr>
          </a:p>
        </p:txBody>
      </p:sp>
      <p:sp>
        <p:nvSpPr>
          <p:cNvPr id="15" name="Rectangle 14">
            <a:extLst>
              <a:ext uri="{FF2B5EF4-FFF2-40B4-BE49-F238E27FC236}">
                <a16:creationId xmlns:a16="http://schemas.microsoft.com/office/drawing/2014/main" id="{762E7DE4-41EC-4EDE-8009-E754A646B686}"/>
              </a:ext>
            </a:extLst>
          </p:cNvPr>
          <p:cNvSpPr/>
          <p:nvPr/>
        </p:nvSpPr>
        <p:spPr bwMode="gray">
          <a:xfrm>
            <a:off x="609600" y="4249754"/>
            <a:ext cx="10975975" cy="1219698"/>
          </a:xfrm>
          <a:prstGeom prst="rect">
            <a:avLst/>
          </a:prstGeom>
          <a:solidFill>
            <a:srgbClr val="E5E5E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13"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FCF23B0E-7B3B-4C8F-9696-ECE910EB3773}"/>
              </a:ext>
            </a:extLst>
          </p:cNvPr>
          <p:cNvSpPr txBox="1"/>
          <p:nvPr/>
        </p:nvSpPr>
        <p:spPr bwMode="gray">
          <a:xfrm>
            <a:off x="801737" y="4394708"/>
            <a:ext cx="8686459" cy="246221"/>
          </a:xfrm>
          <a:prstGeom prst="rect">
            <a:avLst/>
          </a:prstGeom>
          <a:noFill/>
        </p:spPr>
        <p:txBody>
          <a:bodyPr wrap="square" lIns="0" tIns="0" rIns="0" bIns="0" rtlCol="0">
            <a:spAutoFit/>
          </a:bodyPr>
          <a:lstStyle/>
          <a:p>
            <a:pPr>
              <a:spcBef>
                <a:spcPts val="440"/>
              </a:spcBef>
            </a:pPr>
            <a:r>
              <a:rPr lang="en-US" sz="1600" b="1" spc="30">
                <a:latin typeface="Arial" panose="020B0604020202020204"/>
              </a:rPr>
              <a:t>Genetic factors are a common cause for rare diseases</a:t>
            </a:r>
          </a:p>
        </p:txBody>
      </p:sp>
      <p:sp>
        <p:nvSpPr>
          <p:cNvPr id="17" name="TextBox 16">
            <a:extLst>
              <a:ext uri="{FF2B5EF4-FFF2-40B4-BE49-F238E27FC236}">
                <a16:creationId xmlns:a16="http://schemas.microsoft.com/office/drawing/2014/main" id="{1D9F697E-D11B-417E-9134-A2EF9BB89D03}"/>
              </a:ext>
            </a:extLst>
          </p:cNvPr>
          <p:cNvSpPr txBox="1"/>
          <p:nvPr/>
        </p:nvSpPr>
        <p:spPr bwMode="gray">
          <a:xfrm>
            <a:off x="2408097" y="4820836"/>
            <a:ext cx="2606185" cy="461665"/>
          </a:xfrm>
          <a:prstGeom prst="rect">
            <a:avLst/>
          </a:prstGeom>
        </p:spPr>
        <p:txBody>
          <a:bodyPr vert="horz" wrap="square" lIns="0" tIns="0" rIns="0" bIns="0" rtlCol="0">
            <a:spAutoFit/>
          </a:bodyPr>
          <a:lstStyle/>
          <a:p>
            <a:pPr>
              <a:spcBef>
                <a:spcPts val="600"/>
              </a:spcBef>
              <a:buClr>
                <a:schemeClr val="accent6"/>
              </a:buClr>
            </a:pPr>
            <a:r>
              <a:rPr lang="en-US" sz="1500"/>
              <a:t>of rare diseases are estimated to have genetic causes</a:t>
            </a:r>
          </a:p>
        </p:txBody>
      </p:sp>
      <p:sp>
        <p:nvSpPr>
          <p:cNvPr id="18" name="TextBox 17">
            <a:extLst>
              <a:ext uri="{FF2B5EF4-FFF2-40B4-BE49-F238E27FC236}">
                <a16:creationId xmlns:a16="http://schemas.microsoft.com/office/drawing/2014/main" id="{82E87AA5-F2A5-4953-99F0-E60A2EAE6484}"/>
              </a:ext>
            </a:extLst>
          </p:cNvPr>
          <p:cNvSpPr txBox="1"/>
          <p:nvPr/>
        </p:nvSpPr>
        <p:spPr bwMode="gray">
          <a:xfrm>
            <a:off x="801737" y="4774669"/>
            <a:ext cx="1544208"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39-80%</a:t>
            </a:r>
          </a:p>
        </p:txBody>
      </p:sp>
      <p:sp>
        <p:nvSpPr>
          <p:cNvPr id="19" name="TextBox 18">
            <a:extLst>
              <a:ext uri="{FF2B5EF4-FFF2-40B4-BE49-F238E27FC236}">
                <a16:creationId xmlns:a16="http://schemas.microsoft.com/office/drawing/2014/main" id="{9C55F2C8-3300-4D38-BDED-3B2951B6DDB1}"/>
              </a:ext>
            </a:extLst>
          </p:cNvPr>
          <p:cNvSpPr txBox="1"/>
          <p:nvPr/>
        </p:nvSpPr>
        <p:spPr bwMode="gray">
          <a:xfrm>
            <a:off x="5622060" y="4774669"/>
            <a:ext cx="912213"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22%</a:t>
            </a:r>
          </a:p>
        </p:txBody>
      </p:sp>
      <p:sp>
        <p:nvSpPr>
          <p:cNvPr id="20" name="TextBox 19">
            <a:extLst>
              <a:ext uri="{FF2B5EF4-FFF2-40B4-BE49-F238E27FC236}">
                <a16:creationId xmlns:a16="http://schemas.microsoft.com/office/drawing/2014/main" id="{5B3DAF02-7784-49AA-8BE1-0E57A22B272E}"/>
              </a:ext>
            </a:extLst>
          </p:cNvPr>
          <p:cNvSpPr txBox="1"/>
          <p:nvPr/>
        </p:nvSpPr>
        <p:spPr bwMode="gray">
          <a:xfrm>
            <a:off x="6621438" y="4820836"/>
            <a:ext cx="4812892" cy="461665"/>
          </a:xfrm>
          <a:prstGeom prst="rect">
            <a:avLst/>
          </a:prstGeom>
        </p:spPr>
        <p:txBody>
          <a:bodyPr vert="horz" wrap="square" lIns="0" tIns="0" rIns="0" bIns="0" rtlCol="0">
            <a:spAutoFit/>
          </a:bodyPr>
          <a:lstStyle/>
          <a:p>
            <a:pPr>
              <a:spcBef>
                <a:spcPts val="600"/>
              </a:spcBef>
              <a:buClr>
                <a:schemeClr val="accent6"/>
              </a:buClr>
            </a:pPr>
            <a:r>
              <a:rPr lang="en-US" sz="1500"/>
              <a:t>of diagnosed infant deaths in one neonatal intensive care unit were caused by genetic-based rare disorders</a:t>
            </a:r>
          </a:p>
        </p:txBody>
      </p:sp>
      <p:sp>
        <p:nvSpPr>
          <p:cNvPr id="9" name="TextBox 8">
            <a:extLst>
              <a:ext uri="{FF2B5EF4-FFF2-40B4-BE49-F238E27FC236}">
                <a16:creationId xmlns:a16="http://schemas.microsoft.com/office/drawing/2014/main" id="{DAF8D18E-B75E-4D21-9682-5E61FF05E005}"/>
              </a:ext>
            </a:extLst>
          </p:cNvPr>
          <p:cNvSpPr txBox="1"/>
          <p:nvPr/>
        </p:nvSpPr>
        <p:spPr bwMode="gray">
          <a:xfrm>
            <a:off x="1394929" y="2110209"/>
            <a:ext cx="1883742" cy="769441"/>
          </a:xfrm>
          <a:prstGeom prst="rect">
            <a:avLst/>
          </a:prstGeom>
        </p:spPr>
        <p:txBody>
          <a:bodyPr vert="horz" wrap="square" lIns="0" tIns="0" rIns="0" bIns="0" rtlCol="0">
            <a:spAutoFit/>
          </a:bodyPr>
          <a:lstStyle/>
          <a:p>
            <a:pPr>
              <a:spcBef>
                <a:spcPts val="600"/>
              </a:spcBef>
              <a:buClr>
                <a:schemeClr val="accent6"/>
              </a:buClr>
            </a:pPr>
            <a:r>
              <a:rPr lang="en-US" sz="1500" b="1"/>
              <a:t>Prenatal, pediatric and rare diseases</a:t>
            </a:r>
          </a:p>
          <a:p>
            <a:pPr>
              <a:spcBef>
                <a:spcPts val="600"/>
              </a:spcBef>
              <a:buClr>
                <a:schemeClr val="accent6"/>
              </a:buClr>
            </a:pPr>
            <a:endParaRPr lang="en-US" sz="1500" err="1"/>
          </a:p>
        </p:txBody>
      </p:sp>
      <p:sp>
        <p:nvSpPr>
          <p:cNvPr id="27" name="Right Arrow 81">
            <a:extLst>
              <a:ext uri="{FF2B5EF4-FFF2-40B4-BE49-F238E27FC236}">
                <a16:creationId xmlns:a16="http://schemas.microsoft.com/office/drawing/2014/main" id="{6833E1B4-6043-45FB-9DAD-04818E394D05}"/>
              </a:ext>
            </a:extLst>
          </p:cNvPr>
          <p:cNvSpPr>
            <a:spLocks noChangeAspect="1"/>
          </p:cNvSpPr>
          <p:nvPr/>
        </p:nvSpPr>
        <p:spPr bwMode="gray">
          <a:xfrm rot="5400000">
            <a:off x="1732893" y="3958457"/>
            <a:ext cx="265806" cy="265806"/>
          </a:xfrm>
          <a:prstGeom prst="rightArrow">
            <a:avLst/>
          </a:prstGeom>
          <a:solidFill>
            <a:schemeClr val="accent2"/>
          </a:solidFill>
          <a:ln w="9525" cap="flat" cmpd="sng" algn="ctr">
            <a:noFill/>
            <a:prstDash val="solid"/>
            <a:round/>
            <a:headEnd type="none" w="med" len="med"/>
            <a:tailEnd type="none" w="med" len="med"/>
          </a:ln>
          <a:effectLst/>
        </p:spPr>
        <p:txBody>
          <a:bodyPr vert="horz" wrap="square" lIns="91406" tIns="45703" rIns="91406" bIns="45703" numCol="1" rtlCol="0" anchor="t" anchorCtr="0" compatLnSpc="1">
            <a:prstTxWarp prst="textNoShape">
              <a:avLst/>
            </a:prstTxWarp>
          </a:bodyPr>
          <a:lstStyle/>
          <a:p>
            <a:pPr defTabSz="1463077"/>
            <a:endParaRPr lang="en-US" sz="900">
              <a:solidFill>
                <a:schemeClr val="bg2"/>
              </a:solidFill>
              <a:latin typeface="+mj-lt"/>
            </a:endParaRPr>
          </a:p>
        </p:txBody>
      </p:sp>
      <p:pic>
        <p:nvPicPr>
          <p:cNvPr id="12" name="Picture 11" descr="Icon&#10;&#10;Description automatically generated">
            <a:extLst>
              <a:ext uri="{FF2B5EF4-FFF2-40B4-BE49-F238E27FC236}">
                <a16:creationId xmlns:a16="http://schemas.microsoft.com/office/drawing/2014/main" id="{F2342DAE-CC38-4FEC-BDA8-BE6708ABD75C}"/>
              </a:ext>
            </a:extLst>
          </p:cNvPr>
          <p:cNvPicPr>
            <a:picLocks noChangeAspect="1"/>
          </p:cNvPicPr>
          <p:nvPr/>
        </p:nvPicPr>
        <p:blipFill>
          <a:blip r:embed="rId8"/>
          <a:stretch>
            <a:fillRect/>
          </a:stretch>
        </p:blipFill>
        <p:spPr>
          <a:xfrm>
            <a:off x="6306219" y="2122546"/>
            <a:ext cx="456107" cy="390205"/>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3C27D562-E814-4534-9015-806A264ADF16}"/>
              </a:ext>
            </a:extLst>
          </p:cNvPr>
          <p:cNvPicPr>
            <a:picLocks noChangeAspect="1"/>
          </p:cNvPicPr>
          <p:nvPr/>
        </p:nvPicPr>
        <p:blipFill>
          <a:blip r:embed="rId9"/>
          <a:stretch>
            <a:fillRect/>
          </a:stretch>
        </p:blipFill>
        <p:spPr>
          <a:xfrm>
            <a:off x="9219388" y="2110209"/>
            <a:ext cx="268808" cy="390205"/>
          </a:xfrm>
          <a:prstGeom prst="rect">
            <a:avLst/>
          </a:prstGeom>
        </p:spPr>
      </p:pic>
      <p:pic>
        <p:nvPicPr>
          <p:cNvPr id="31" name="Picture 30" descr="Icon&#10;&#10;Description automatically generated">
            <a:extLst>
              <a:ext uri="{FF2B5EF4-FFF2-40B4-BE49-F238E27FC236}">
                <a16:creationId xmlns:a16="http://schemas.microsoft.com/office/drawing/2014/main" id="{F20CFCFC-318A-4ED6-B0CB-3C5EFE94264E}"/>
              </a:ext>
            </a:extLst>
          </p:cNvPr>
          <p:cNvPicPr>
            <a:picLocks noChangeAspect="1"/>
          </p:cNvPicPr>
          <p:nvPr/>
        </p:nvPicPr>
        <p:blipFill>
          <a:blip r:embed="rId10"/>
          <a:stretch>
            <a:fillRect/>
          </a:stretch>
        </p:blipFill>
        <p:spPr>
          <a:xfrm>
            <a:off x="801737" y="2122545"/>
            <a:ext cx="443969" cy="390206"/>
          </a:xfrm>
          <a:prstGeom prst="rect">
            <a:avLst/>
          </a:prstGeom>
        </p:spPr>
      </p:pic>
      <p:pic>
        <p:nvPicPr>
          <p:cNvPr id="33" name="Picture 32" descr="Icon&#10;&#10;Description automatically generated">
            <a:extLst>
              <a:ext uri="{FF2B5EF4-FFF2-40B4-BE49-F238E27FC236}">
                <a16:creationId xmlns:a16="http://schemas.microsoft.com/office/drawing/2014/main" id="{C5232E0D-3D48-4B8F-8960-1654352CDBB6}"/>
              </a:ext>
            </a:extLst>
          </p:cNvPr>
          <p:cNvPicPr>
            <a:picLocks noChangeAspect="1"/>
          </p:cNvPicPr>
          <p:nvPr/>
        </p:nvPicPr>
        <p:blipFill>
          <a:blip r:embed="rId11"/>
          <a:stretch>
            <a:fillRect/>
          </a:stretch>
        </p:blipFill>
        <p:spPr>
          <a:xfrm>
            <a:off x="3783539" y="2122546"/>
            <a:ext cx="294822" cy="390205"/>
          </a:xfrm>
          <a:prstGeom prst="rect">
            <a:avLst/>
          </a:prstGeom>
        </p:spPr>
      </p:pic>
    </p:spTree>
    <p:extLst>
      <p:ext uri="{BB962C8B-B14F-4D97-AF65-F5344CB8AC3E}">
        <p14:creationId xmlns:p14="http://schemas.microsoft.com/office/powerpoint/2010/main" val="51668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9B543-60C2-4677-BFCA-9BDE253468D1}"/>
              </a:ext>
            </a:extLst>
          </p:cNvPr>
          <p:cNvSpPr>
            <a:spLocks noGrp="1"/>
          </p:cNvSpPr>
          <p:nvPr>
            <p:ph type="title"/>
          </p:nvPr>
        </p:nvSpPr>
        <p:spPr/>
        <p:txBody>
          <a:bodyPr/>
          <a:lstStyle/>
          <a:p>
            <a:r>
              <a:rPr lang="en-US"/>
              <a:t>In cancer care, genetic testing also supports treatment</a:t>
            </a:r>
          </a:p>
        </p:txBody>
      </p:sp>
      <p:sp>
        <p:nvSpPr>
          <p:cNvPr id="24" name="Text Placeholder 3">
            <a:extLst>
              <a:ext uri="{FF2B5EF4-FFF2-40B4-BE49-F238E27FC236}">
                <a16:creationId xmlns:a16="http://schemas.microsoft.com/office/drawing/2014/main" id="{313C4A70-EB47-4B81-B022-FD7BE584F391}"/>
              </a:ext>
            </a:extLst>
          </p:cNvPr>
          <p:cNvSpPr txBox="1">
            <a:spLocks/>
          </p:cNvSpPr>
          <p:nvPr/>
        </p:nvSpPr>
        <p:spPr bwMode="gray">
          <a:xfrm>
            <a:off x="799164" y="2559737"/>
            <a:ext cx="3099815"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Surgery</a:t>
            </a:r>
          </a:p>
        </p:txBody>
      </p:sp>
      <p:sp>
        <p:nvSpPr>
          <p:cNvPr id="25" name="Rectangle 24">
            <a:extLst>
              <a:ext uri="{FF2B5EF4-FFF2-40B4-BE49-F238E27FC236}">
                <a16:creationId xmlns:a16="http://schemas.microsoft.com/office/drawing/2014/main" id="{30975EA1-679D-4242-A7D8-5E3F5FEBE7E7}"/>
              </a:ext>
            </a:extLst>
          </p:cNvPr>
          <p:cNvSpPr/>
          <p:nvPr/>
        </p:nvSpPr>
        <p:spPr bwMode="gray">
          <a:xfrm>
            <a:off x="3373178" y="2845665"/>
            <a:ext cx="653143" cy="47000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26" name="TextBox 25">
            <a:extLst>
              <a:ext uri="{FF2B5EF4-FFF2-40B4-BE49-F238E27FC236}">
                <a16:creationId xmlns:a16="http://schemas.microsoft.com/office/drawing/2014/main" id="{A2921E89-0D3E-4F86-9188-0E4C25EC4629}"/>
              </a:ext>
            </a:extLst>
          </p:cNvPr>
          <p:cNvSpPr txBox="1"/>
          <p:nvPr/>
        </p:nvSpPr>
        <p:spPr bwMode="gray">
          <a:xfrm>
            <a:off x="2240349" y="1336352"/>
            <a:ext cx="8015345" cy="246221"/>
          </a:xfrm>
          <a:prstGeom prst="rect">
            <a:avLst/>
          </a:prstGeom>
          <a:noFill/>
        </p:spPr>
        <p:txBody>
          <a:bodyPr wrap="square" lIns="0" tIns="0" rIns="0" bIns="0" rtlCol="0">
            <a:spAutoFit/>
          </a:bodyPr>
          <a:lstStyle/>
          <a:p>
            <a:pPr algn="ctr">
              <a:spcBef>
                <a:spcPts val="500"/>
              </a:spcBef>
            </a:pPr>
            <a:r>
              <a:rPr lang="en-US" sz="1600" b="1"/>
              <a:t>Three ways testing informs treatment decisions</a:t>
            </a:r>
          </a:p>
        </p:txBody>
      </p:sp>
      <p:sp>
        <p:nvSpPr>
          <p:cNvPr id="27" name="Rectangle 95">
            <a:extLst>
              <a:ext uri="{FF2B5EF4-FFF2-40B4-BE49-F238E27FC236}">
                <a16:creationId xmlns:a16="http://schemas.microsoft.com/office/drawing/2014/main" id="{906B5654-8430-4241-BA9D-716665B2DDEC}"/>
              </a:ext>
            </a:extLst>
          </p:cNvPr>
          <p:cNvSpPr/>
          <p:nvPr/>
        </p:nvSpPr>
        <p:spPr bwMode="gray">
          <a:xfrm rot="16200000">
            <a:off x="6110861" y="-1808439"/>
            <a:ext cx="274320" cy="7680960"/>
          </a:xfrm>
          <a:custGeom>
            <a:avLst/>
            <a:gdLst>
              <a:gd name="connsiteX0" fmla="*/ 0 w 523731"/>
              <a:gd name="connsiteY0" fmla="*/ 0 h 2405817"/>
              <a:gd name="connsiteX1" fmla="*/ 523731 w 523731"/>
              <a:gd name="connsiteY1" fmla="*/ 0 h 2405817"/>
              <a:gd name="connsiteX2" fmla="*/ 523731 w 523731"/>
              <a:gd name="connsiteY2" fmla="*/ 2405817 h 2405817"/>
              <a:gd name="connsiteX3" fmla="*/ 0 w 523731"/>
              <a:gd name="connsiteY3" fmla="*/ 2405817 h 2405817"/>
              <a:gd name="connsiteX4" fmla="*/ 0 w 523731"/>
              <a:gd name="connsiteY4" fmla="*/ 0 h 2405817"/>
              <a:gd name="connsiteX0" fmla="*/ 0 w 523731"/>
              <a:gd name="connsiteY0" fmla="*/ 0 h 2405817"/>
              <a:gd name="connsiteX1" fmla="*/ 523731 w 523731"/>
              <a:gd name="connsiteY1" fmla="*/ 0 h 2405817"/>
              <a:gd name="connsiteX2" fmla="*/ 523731 w 523731"/>
              <a:gd name="connsiteY2" fmla="*/ 2405817 h 2405817"/>
              <a:gd name="connsiteX3" fmla="*/ 0 w 523731"/>
              <a:gd name="connsiteY3" fmla="*/ 2405817 h 2405817"/>
              <a:gd name="connsiteX4" fmla="*/ 91440 w 523731"/>
              <a:gd name="connsiteY4" fmla="*/ 91440 h 2405817"/>
              <a:gd name="connsiteX0" fmla="*/ 0 w 523731"/>
              <a:gd name="connsiteY0" fmla="*/ 0 h 2405817"/>
              <a:gd name="connsiteX1" fmla="*/ 523731 w 523731"/>
              <a:gd name="connsiteY1" fmla="*/ 0 h 2405817"/>
              <a:gd name="connsiteX2" fmla="*/ 523731 w 523731"/>
              <a:gd name="connsiteY2" fmla="*/ 2405817 h 2405817"/>
              <a:gd name="connsiteX3" fmla="*/ 0 w 523731"/>
              <a:gd name="connsiteY3" fmla="*/ 2405817 h 2405817"/>
            </a:gdLst>
            <a:ahLst/>
            <a:cxnLst>
              <a:cxn ang="0">
                <a:pos x="connsiteX0" y="connsiteY0"/>
              </a:cxn>
              <a:cxn ang="0">
                <a:pos x="connsiteX1" y="connsiteY1"/>
              </a:cxn>
              <a:cxn ang="0">
                <a:pos x="connsiteX2" y="connsiteY2"/>
              </a:cxn>
              <a:cxn ang="0">
                <a:pos x="connsiteX3" y="connsiteY3"/>
              </a:cxn>
            </a:cxnLst>
            <a:rect l="l" t="t" r="r" b="b"/>
            <a:pathLst>
              <a:path w="523731" h="2405817">
                <a:moveTo>
                  <a:pt x="0" y="0"/>
                </a:moveTo>
                <a:lnTo>
                  <a:pt x="523731" y="0"/>
                </a:lnTo>
                <a:lnTo>
                  <a:pt x="523731" y="2405817"/>
                </a:lnTo>
                <a:lnTo>
                  <a:pt x="0" y="2405817"/>
                </a:lnTo>
              </a:path>
            </a:pathLst>
          </a:custGeom>
          <a:noFill/>
          <a:ln w="2540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cxnSp>
        <p:nvCxnSpPr>
          <p:cNvPr id="28" name="Straight Connector 27">
            <a:extLst>
              <a:ext uri="{FF2B5EF4-FFF2-40B4-BE49-F238E27FC236}">
                <a16:creationId xmlns:a16="http://schemas.microsoft.com/office/drawing/2014/main" id="{052A4C35-44C2-4B02-BD14-85C3C83DF2F4}"/>
              </a:ext>
            </a:extLst>
          </p:cNvPr>
          <p:cNvCxnSpPr/>
          <p:nvPr/>
        </p:nvCxnSpPr>
        <p:spPr bwMode="gray">
          <a:xfrm>
            <a:off x="6209694" y="1890581"/>
            <a:ext cx="0" cy="241189"/>
          </a:xfrm>
          <a:prstGeom prst="line">
            <a:avLst/>
          </a:prstGeom>
          <a:ln w="25400" cap="rnd">
            <a:solidFill>
              <a:schemeClr val="accent2"/>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3B5FF81E-CF35-4184-9779-BB1756C57276}"/>
              </a:ext>
            </a:extLst>
          </p:cNvPr>
          <p:cNvSpPr/>
          <p:nvPr/>
        </p:nvSpPr>
        <p:spPr bwMode="gray">
          <a:xfrm flipH="1" flipV="1">
            <a:off x="6051612" y="2144574"/>
            <a:ext cx="303247" cy="261420"/>
          </a:xfrm>
          <a:prstGeom prst="triangle">
            <a:avLst/>
          </a:prstGeom>
          <a:solidFill>
            <a:schemeClr val="accent6"/>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chemeClr val="tx1"/>
              </a:solidFill>
            </a:endParaRPr>
          </a:p>
        </p:txBody>
      </p:sp>
      <p:sp>
        <p:nvSpPr>
          <p:cNvPr id="30" name="Isosceles Triangle 29">
            <a:extLst>
              <a:ext uri="{FF2B5EF4-FFF2-40B4-BE49-F238E27FC236}">
                <a16:creationId xmlns:a16="http://schemas.microsoft.com/office/drawing/2014/main" id="{9748A66C-B7B7-4A43-88D6-60BB6EBD44AF}"/>
              </a:ext>
            </a:extLst>
          </p:cNvPr>
          <p:cNvSpPr/>
          <p:nvPr/>
        </p:nvSpPr>
        <p:spPr bwMode="gray">
          <a:xfrm flipH="1" flipV="1">
            <a:off x="2268762" y="2144574"/>
            <a:ext cx="303247" cy="261420"/>
          </a:xfrm>
          <a:prstGeom prst="triangle">
            <a:avLst/>
          </a:prstGeom>
          <a:solidFill>
            <a:schemeClr val="accent6"/>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chemeClr val="tx1"/>
              </a:solidFill>
            </a:endParaRPr>
          </a:p>
        </p:txBody>
      </p:sp>
      <p:sp>
        <p:nvSpPr>
          <p:cNvPr id="31" name="Isosceles Triangle 30">
            <a:extLst>
              <a:ext uri="{FF2B5EF4-FFF2-40B4-BE49-F238E27FC236}">
                <a16:creationId xmlns:a16="http://schemas.microsoft.com/office/drawing/2014/main" id="{65F66682-BDC1-4A3C-92DA-41C165325DDC}"/>
              </a:ext>
            </a:extLst>
          </p:cNvPr>
          <p:cNvSpPr/>
          <p:nvPr/>
        </p:nvSpPr>
        <p:spPr bwMode="gray">
          <a:xfrm flipH="1" flipV="1">
            <a:off x="9941542" y="2144574"/>
            <a:ext cx="303247" cy="261420"/>
          </a:xfrm>
          <a:prstGeom prst="triangle">
            <a:avLst/>
          </a:prstGeom>
          <a:solidFill>
            <a:schemeClr val="accent6"/>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chemeClr val="tx1"/>
              </a:solidFill>
            </a:endParaRPr>
          </a:p>
        </p:txBody>
      </p:sp>
      <p:sp>
        <p:nvSpPr>
          <p:cNvPr id="32" name="Rectangle 31">
            <a:extLst>
              <a:ext uri="{FF2B5EF4-FFF2-40B4-BE49-F238E27FC236}">
                <a16:creationId xmlns:a16="http://schemas.microsoft.com/office/drawing/2014/main" id="{6029DF41-9E74-4162-9150-AFEB9153579C}"/>
              </a:ext>
            </a:extLst>
          </p:cNvPr>
          <p:cNvSpPr/>
          <p:nvPr/>
        </p:nvSpPr>
        <p:spPr bwMode="gray">
          <a:xfrm>
            <a:off x="10162819" y="2826799"/>
            <a:ext cx="686959" cy="12366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err="1">
              <a:solidFill>
                <a:schemeClr val="bg1"/>
              </a:solidFill>
            </a:endParaRPr>
          </a:p>
        </p:txBody>
      </p:sp>
      <p:sp>
        <p:nvSpPr>
          <p:cNvPr id="33" name="Text Placeholder 3">
            <a:extLst>
              <a:ext uri="{FF2B5EF4-FFF2-40B4-BE49-F238E27FC236}">
                <a16:creationId xmlns:a16="http://schemas.microsoft.com/office/drawing/2014/main" id="{8354E1BF-6F28-4155-9E43-CDF3C9398ABC}"/>
              </a:ext>
            </a:extLst>
          </p:cNvPr>
          <p:cNvSpPr txBox="1">
            <a:spLocks/>
          </p:cNvSpPr>
          <p:nvPr/>
        </p:nvSpPr>
        <p:spPr bwMode="gray">
          <a:xfrm>
            <a:off x="8375317" y="2533422"/>
            <a:ext cx="3099814"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Medication</a:t>
            </a:r>
          </a:p>
        </p:txBody>
      </p:sp>
      <p:cxnSp>
        <p:nvCxnSpPr>
          <p:cNvPr id="34" name="Straight Connector 33">
            <a:extLst>
              <a:ext uri="{FF2B5EF4-FFF2-40B4-BE49-F238E27FC236}">
                <a16:creationId xmlns:a16="http://schemas.microsoft.com/office/drawing/2014/main" id="{DF552DFF-0AA8-459D-98AF-B9E8A95BB146}"/>
              </a:ext>
            </a:extLst>
          </p:cNvPr>
          <p:cNvCxnSpPr/>
          <p:nvPr/>
        </p:nvCxnSpPr>
        <p:spPr bwMode="gray">
          <a:xfrm>
            <a:off x="4680750" y="2819400"/>
            <a:ext cx="3099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68E51A59-A6E0-48A3-9089-24F7676AA808}"/>
              </a:ext>
            </a:extLst>
          </p:cNvPr>
          <p:cNvSpPr txBox="1">
            <a:spLocks/>
          </p:cNvSpPr>
          <p:nvPr/>
        </p:nvSpPr>
        <p:spPr bwMode="gray">
          <a:xfrm>
            <a:off x="4717669" y="2560094"/>
            <a:ext cx="3099815"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Radiation</a:t>
            </a:r>
          </a:p>
        </p:txBody>
      </p:sp>
      <p:cxnSp>
        <p:nvCxnSpPr>
          <p:cNvPr id="36" name="Straight Connector 35">
            <a:extLst>
              <a:ext uri="{FF2B5EF4-FFF2-40B4-BE49-F238E27FC236}">
                <a16:creationId xmlns:a16="http://schemas.microsoft.com/office/drawing/2014/main" id="{C3CFBA10-FCAB-493F-A210-82369F744696}"/>
              </a:ext>
            </a:extLst>
          </p:cNvPr>
          <p:cNvCxnSpPr/>
          <p:nvPr/>
        </p:nvCxnSpPr>
        <p:spPr bwMode="gray">
          <a:xfrm>
            <a:off x="8384459" y="2819400"/>
            <a:ext cx="3099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8DAB3E-8411-4B9A-8528-C76FB880B7C1}"/>
              </a:ext>
            </a:extLst>
          </p:cNvPr>
          <p:cNvCxnSpPr/>
          <p:nvPr/>
        </p:nvCxnSpPr>
        <p:spPr bwMode="gray">
          <a:xfrm>
            <a:off x="808308" y="2819400"/>
            <a:ext cx="3099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a:extLst>
              <a:ext uri="{FF2B5EF4-FFF2-40B4-BE49-F238E27FC236}">
                <a16:creationId xmlns:a16="http://schemas.microsoft.com/office/drawing/2014/main" id="{4826CB9D-DD6C-45E9-8ECC-64F3AC0030EA}"/>
              </a:ext>
            </a:extLst>
          </p:cNvPr>
          <p:cNvSpPr txBox="1">
            <a:spLocks/>
          </p:cNvSpPr>
          <p:nvPr/>
        </p:nvSpPr>
        <p:spPr bwMode="gray">
          <a:xfrm>
            <a:off x="4726812" y="3003202"/>
            <a:ext cx="2700316" cy="115416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solidFill>
                  <a:srgbClr val="323E48"/>
                </a:solidFill>
                <a:latin typeface="Arial" panose="020B0604020202020204"/>
              </a:rPr>
              <a:t>Prostrate-cancer genetic tests are helping doctors determine whether patients should be radiated or put on “active surveillance”</a:t>
            </a:r>
          </a:p>
        </p:txBody>
      </p:sp>
      <p:sp>
        <p:nvSpPr>
          <p:cNvPr id="39" name="Text Placeholder">
            <a:extLst>
              <a:ext uri="{FF2B5EF4-FFF2-40B4-BE49-F238E27FC236}">
                <a16:creationId xmlns:a16="http://schemas.microsoft.com/office/drawing/2014/main" id="{6BE5CF6F-068E-477E-8CDF-7783A24440CE}"/>
              </a:ext>
            </a:extLst>
          </p:cNvPr>
          <p:cNvSpPr txBox="1">
            <a:spLocks/>
          </p:cNvSpPr>
          <p:nvPr/>
        </p:nvSpPr>
        <p:spPr bwMode="gray">
          <a:xfrm>
            <a:off x="8384458" y="3003202"/>
            <a:ext cx="2924055" cy="2385268"/>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68275" lvl="0" indent="-168275" fontAlgn="auto">
              <a:buClr>
                <a:srgbClr val="CE0E2D"/>
              </a:buClr>
              <a:defRPr/>
            </a:pPr>
            <a:r>
              <a:rPr lang="en-US">
                <a:solidFill>
                  <a:srgbClr val="323E48"/>
                </a:solidFill>
                <a:latin typeface="Arial" panose="020B0604020202020204"/>
              </a:rPr>
              <a:t>Individuals with MSI-H solid tumors may be prescribed pembrolizumab based on determination by companion diagnostics</a:t>
            </a:r>
            <a:r>
              <a:rPr lang="en-US" baseline="30000">
                <a:solidFill>
                  <a:srgbClr val="323E48"/>
                </a:solidFill>
              </a:rPr>
              <a:t>1</a:t>
            </a:r>
            <a:r>
              <a:rPr lang="en-US">
                <a:solidFill>
                  <a:srgbClr val="323E48"/>
                </a:solidFill>
                <a:latin typeface="Arial" panose="020B0604020202020204"/>
              </a:rPr>
              <a:t> (</a:t>
            </a:r>
            <a:r>
              <a:rPr lang="en-US" err="1">
                <a:solidFill>
                  <a:srgbClr val="323E48"/>
                </a:solidFill>
                <a:latin typeface="Arial" panose="020B0604020202020204"/>
              </a:rPr>
              <a:t>CDx</a:t>
            </a:r>
            <a:r>
              <a:rPr lang="en-US">
                <a:solidFill>
                  <a:srgbClr val="323E48"/>
                </a:solidFill>
                <a:latin typeface="Arial" panose="020B0604020202020204"/>
              </a:rPr>
              <a:t>)</a:t>
            </a:r>
          </a:p>
          <a:p>
            <a:pPr marL="168275" marR="0" lvl="0" indent="-168275"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Char char="•"/>
              <a:tabLst/>
              <a:defRPr/>
            </a:pPr>
            <a:r>
              <a:rPr lang="en-US">
                <a:solidFill>
                  <a:schemeClr val="accent5"/>
                </a:solidFill>
                <a:latin typeface="Arial" panose="020B0604020202020204"/>
              </a:rPr>
              <a:t>Acute myeloid leukemia patients with certain mutations, such as IDHI, IDH2 and FLT3 variants, can use a </a:t>
            </a:r>
            <a:r>
              <a:rPr lang="en-US" err="1">
                <a:solidFill>
                  <a:schemeClr val="accent5"/>
                </a:solidFill>
                <a:latin typeface="Arial" panose="020B0604020202020204"/>
              </a:rPr>
              <a:t>CDx</a:t>
            </a:r>
            <a:r>
              <a:rPr lang="en-US">
                <a:solidFill>
                  <a:schemeClr val="accent5"/>
                </a:solidFill>
                <a:latin typeface="Arial" panose="020B0604020202020204"/>
              </a:rPr>
              <a:t> to determine the most appropriate therapy</a:t>
            </a:r>
          </a:p>
        </p:txBody>
      </p:sp>
      <p:sp>
        <p:nvSpPr>
          <p:cNvPr id="43" name="Text Placeholder">
            <a:extLst>
              <a:ext uri="{FF2B5EF4-FFF2-40B4-BE49-F238E27FC236}">
                <a16:creationId xmlns:a16="http://schemas.microsoft.com/office/drawing/2014/main" id="{089F4388-C611-4DCF-938C-FF025EBB94C6}"/>
              </a:ext>
            </a:extLst>
          </p:cNvPr>
          <p:cNvSpPr txBox="1">
            <a:spLocks/>
          </p:cNvSpPr>
          <p:nvPr/>
        </p:nvSpPr>
        <p:spPr bwMode="gray">
          <a:xfrm>
            <a:off x="799164" y="3003202"/>
            <a:ext cx="2834640" cy="292387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a:buClr>
                <a:schemeClr val="accent6"/>
              </a:buClr>
            </a:pPr>
            <a:r>
              <a:rPr lang="en-US">
                <a:solidFill>
                  <a:srgbClr val="323E48"/>
                </a:solidFill>
                <a:latin typeface="Arial" panose="020B0604020202020204"/>
              </a:rPr>
              <a:t>Individuals with BRCA1/2, PTEN and TP53 genes are prime candidates for mastectomy, as recommended by the American Society of Breast Surgeons</a:t>
            </a:r>
          </a:p>
          <a:p>
            <a:pPr>
              <a:buClr>
                <a:schemeClr val="accent6"/>
              </a:buClr>
            </a:pPr>
            <a:r>
              <a:rPr lang="en-US">
                <a:solidFill>
                  <a:srgbClr val="323E48"/>
                </a:solidFill>
                <a:latin typeface="Arial" panose="020B0604020202020204"/>
              </a:rPr>
              <a:t>BRCA1 and 2 carriers are advised to consider bilateral </a:t>
            </a:r>
            <a:r>
              <a:rPr lang="en-US" err="1">
                <a:solidFill>
                  <a:srgbClr val="323E48"/>
                </a:solidFill>
                <a:latin typeface="Arial" panose="020B0604020202020204"/>
              </a:rPr>
              <a:t>salpingo</a:t>
            </a:r>
            <a:r>
              <a:rPr lang="en-US">
                <a:solidFill>
                  <a:srgbClr val="323E48"/>
                </a:solidFill>
                <a:latin typeface="Arial" panose="020B0604020202020204"/>
              </a:rPr>
              <a:t>-oophorectomy surgery after childbirth given their risk of ovarian cancer</a:t>
            </a:r>
          </a:p>
          <a:p>
            <a:pPr marL="173736" indent="-173736">
              <a:buClr>
                <a:schemeClr val="accent6"/>
              </a:buClr>
            </a:pPr>
            <a:endParaRPr lang="en-US"/>
          </a:p>
        </p:txBody>
      </p:sp>
      <p:sp>
        <p:nvSpPr>
          <p:cNvPr id="21" name="Text Placeholder 2">
            <a:extLst>
              <a:ext uri="{FF2B5EF4-FFF2-40B4-BE49-F238E27FC236}">
                <a16:creationId xmlns:a16="http://schemas.microsoft.com/office/drawing/2014/main" id="{E5808730-7157-43EC-8C56-028A3C326315}"/>
              </a:ext>
            </a:extLst>
          </p:cNvPr>
          <p:cNvSpPr txBox="1">
            <a:spLocks/>
          </p:cNvSpPr>
          <p:nvPr/>
        </p:nvSpPr>
        <p:spPr bwMode="gray">
          <a:xfrm>
            <a:off x="6057900" y="5742901"/>
            <a:ext cx="5521328" cy="430887"/>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t>Source:: “</a:t>
            </a:r>
            <a:r>
              <a:rPr lang="en-US">
                <a:hlinkClick r:id="rId3"/>
              </a:rPr>
              <a:t>Consensus Guideline on Genetic Testing for Hereditary Breast Cancer</a:t>
            </a:r>
            <a:r>
              <a:rPr lang="en-US"/>
              <a:t>,” The American Society of Breast Surgeons, 2019; “</a:t>
            </a:r>
            <a:r>
              <a:rPr lang="en-US">
                <a:hlinkClick r:id="rId4"/>
              </a:rPr>
              <a:t>Prostrate-Cancer Gene Test Helps Patients Decide on Treatment</a:t>
            </a:r>
            <a:r>
              <a:rPr lang="en-US"/>
              <a:t>,” The Wall Street Journal, March 2018; </a:t>
            </a:r>
            <a:r>
              <a:rPr lang="en-US">
                <a:hlinkClick r:id="rId5"/>
              </a:rPr>
              <a:t>“List of Cleared or Approved Companion Diagnostic Devices (In Vitro and Imaging Tools</a:t>
            </a:r>
            <a:r>
              <a:rPr lang="en-US"/>
              <a:t>,” FDA; “</a:t>
            </a:r>
            <a:r>
              <a:rPr lang="en-US">
                <a:hlinkClick r:id="rId6"/>
              </a:rPr>
              <a:t>FDA Cleared Companion Diagnostics (</a:t>
            </a:r>
            <a:r>
              <a:rPr lang="en-US" err="1">
                <a:hlinkClick r:id="rId6"/>
              </a:rPr>
              <a:t>CDx</a:t>
            </a:r>
            <a:r>
              <a:rPr lang="en-US">
                <a:hlinkClick r:id="rId6"/>
              </a:rPr>
              <a:t>) Tests (IDH1, IDH2 and FLT3 for Acute Myeloid Leukemia (AML) Patient Care,</a:t>
            </a:r>
            <a:r>
              <a:rPr lang="en-US"/>
              <a:t>” Ash Publication, November 2021.</a:t>
            </a:r>
          </a:p>
        </p:txBody>
      </p:sp>
      <p:sp>
        <p:nvSpPr>
          <p:cNvPr id="22" name="Text Placeholder 1">
            <a:extLst>
              <a:ext uri="{FF2B5EF4-FFF2-40B4-BE49-F238E27FC236}">
                <a16:creationId xmlns:a16="http://schemas.microsoft.com/office/drawing/2014/main" id="{EFF1B91A-F2DD-48C9-AEF6-029BA3C2498A}"/>
              </a:ext>
            </a:extLst>
          </p:cNvPr>
          <p:cNvSpPr>
            <a:spLocks noGrp="1"/>
          </p:cNvSpPr>
          <p:nvPr>
            <p:ph type="body" sz="quarter" idx="28"/>
          </p:nvPr>
        </p:nvSpPr>
        <p:spPr>
          <a:xfrm>
            <a:off x="799164" y="5816227"/>
            <a:ext cx="4282613" cy="323165"/>
          </a:xfrm>
        </p:spPr>
        <p:txBody>
          <a:bodyPr/>
          <a:lstStyle/>
          <a:p>
            <a:r>
              <a:rPr lang="en-US"/>
              <a:t>A companion diagnostic is a medical device that provides information about the safety or efficacy of a corresponding therapeutic product. These devices increasingly help healthcare professionals determine whether a therapeutic product is appropriate for a patient. </a:t>
            </a:r>
          </a:p>
        </p:txBody>
      </p:sp>
    </p:spTree>
    <p:extLst>
      <p:ext uri="{BB962C8B-B14F-4D97-AF65-F5344CB8AC3E}">
        <p14:creationId xmlns:p14="http://schemas.microsoft.com/office/powerpoint/2010/main" val="10128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381DC9-BADC-4AB9-ADBC-88252C187C7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EA3890CC-E446-4476-BE27-50743D5F916D}"/>
              </a:ext>
            </a:extLst>
          </p:cNvPr>
          <p:cNvSpPr>
            <a:spLocks noGrp="1"/>
          </p:cNvSpPr>
          <p:nvPr>
            <p:ph type="body" sz="quarter" idx="27"/>
          </p:nvPr>
        </p:nvSpPr>
        <p:spPr>
          <a:xfrm>
            <a:off x="6096000" y="5742901"/>
            <a:ext cx="5480429" cy="430887"/>
          </a:xfrm>
        </p:spPr>
        <p:txBody>
          <a:bodyPr/>
          <a:lstStyle/>
          <a:p>
            <a:r>
              <a:rPr lang="en-US"/>
              <a:t>Source: “Can mRNA vaccines be used in cancer care,” MD Anderson Cancer Center, January 2021, </a:t>
            </a:r>
            <a:r>
              <a:rPr lang="en-US">
                <a:hlinkClick r:id="rId2"/>
              </a:rPr>
              <a:t>Can mRNA vaccines be used in cancer care? | MD Anderson Cancer Center</a:t>
            </a:r>
            <a:r>
              <a:rPr lang="en-US"/>
              <a:t>; “MSK mRNA Pancreatic Cancer Vaccine Trial Shows Promising Results,” Memorial Sloan Kettering Cancer Center,  May 2022, </a:t>
            </a:r>
            <a:r>
              <a:rPr lang="en-US">
                <a:hlinkClick r:id="rId3"/>
              </a:rPr>
              <a:t>MSK mRNA Pancreatic Cancer Vaccine Trial Shows Promising Results | Memorial Sloan Kettering Cancer Center (mskcc.org</a:t>
            </a:r>
            <a:r>
              <a:rPr lang="en-US"/>
              <a:t>).</a:t>
            </a:r>
          </a:p>
        </p:txBody>
      </p:sp>
      <p:sp>
        <p:nvSpPr>
          <p:cNvPr id="5" name="Title 4"/>
          <p:cNvSpPr>
            <a:spLocks noGrp="1"/>
          </p:cNvSpPr>
          <p:nvPr>
            <p:ph type="title"/>
          </p:nvPr>
        </p:nvSpPr>
        <p:spPr>
          <a:xfrm>
            <a:off x="612774" y="588771"/>
            <a:ext cx="10972801" cy="1067215"/>
          </a:xfrm>
        </p:spPr>
        <p:txBody>
          <a:bodyPr/>
          <a:lstStyle/>
          <a:p>
            <a:r>
              <a:rPr lang="en-US"/>
              <a:t>Cutting edge personalized therapies rely on specialized testing as well</a:t>
            </a:r>
          </a:p>
        </p:txBody>
      </p:sp>
      <p:sp>
        <p:nvSpPr>
          <p:cNvPr id="24" name="TextBox 23">
            <a:extLst>
              <a:ext uri="{FF2B5EF4-FFF2-40B4-BE49-F238E27FC236}">
                <a16:creationId xmlns:a16="http://schemas.microsoft.com/office/drawing/2014/main" id="{D4F1B5A5-063C-4727-8647-AB578F82529F}"/>
              </a:ext>
            </a:extLst>
          </p:cNvPr>
          <p:cNvSpPr txBox="1"/>
          <p:nvPr/>
        </p:nvSpPr>
        <p:spPr bwMode="gray">
          <a:xfrm>
            <a:off x="607865" y="1725680"/>
            <a:ext cx="5277014" cy="338554"/>
          </a:xfrm>
          <a:prstGeom prst="rect">
            <a:avLst/>
          </a:prstGeom>
          <a:noFill/>
        </p:spPr>
        <p:txBody>
          <a:bodyPr vert="horz" wrap="square" lIns="91440" tIns="45720" rIns="91440" bIns="45720" anchor="t">
            <a:spAutoFit/>
          </a:bodyPr>
          <a:lstStyle/>
          <a:p>
            <a:pPr>
              <a:spcBef>
                <a:spcPts val="600"/>
              </a:spcBef>
              <a:buClr>
                <a:schemeClr val="accent6"/>
              </a:buClr>
            </a:pPr>
            <a:r>
              <a:rPr lang="en-US" sz="1600" b="1"/>
              <a:t>How mRNA vaccines for solid tumors work</a:t>
            </a:r>
          </a:p>
        </p:txBody>
      </p:sp>
      <p:pic>
        <p:nvPicPr>
          <p:cNvPr id="26" name="Picture 25" descr="Icon&#10;&#10;Description automatically generated">
            <a:extLst>
              <a:ext uri="{FF2B5EF4-FFF2-40B4-BE49-F238E27FC236}">
                <a16:creationId xmlns:a16="http://schemas.microsoft.com/office/drawing/2014/main" id="{4A8273D1-BC09-4D62-927A-81DEB192F792}"/>
              </a:ext>
            </a:extLst>
          </p:cNvPr>
          <p:cNvPicPr>
            <a:picLocks noChangeAspect="1"/>
          </p:cNvPicPr>
          <p:nvPr/>
        </p:nvPicPr>
        <p:blipFill>
          <a:blip r:embed="rId4"/>
          <a:stretch>
            <a:fillRect/>
          </a:stretch>
        </p:blipFill>
        <p:spPr>
          <a:xfrm>
            <a:off x="940520" y="3426184"/>
            <a:ext cx="563763" cy="584547"/>
          </a:xfrm>
          <a:prstGeom prst="rect">
            <a:avLst/>
          </a:prstGeom>
        </p:spPr>
      </p:pic>
      <p:cxnSp>
        <p:nvCxnSpPr>
          <p:cNvPr id="27" name="Straight Arrow Connector 26">
            <a:extLst>
              <a:ext uri="{FF2B5EF4-FFF2-40B4-BE49-F238E27FC236}">
                <a16:creationId xmlns:a16="http://schemas.microsoft.com/office/drawing/2014/main" id="{7619AA9A-B508-45DE-B6E3-782890A29ECD}"/>
              </a:ext>
            </a:extLst>
          </p:cNvPr>
          <p:cNvCxnSpPr>
            <a:cxnSpLocks/>
          </p:cNvCxnSpPr>
          <p:nvPr/>
        </p:nvCxnSpPr>
        <p:spPr bwMode="gray">
          <a:xfrm>
            <a:off x="1727196" y="3729746"/>
            <a:ext cx="8605005" cy="0"/>
          </a:xfrm>
          <a:prstGeom prst="straightConnector1">
            <a:avLst/>
          </a:prstGeom>
          <a:solidFill>
            <a:schemeClr val="accent1"/>
          </a:solidFill>
          <a:ln w="19050" cap="flat" cmpd="sng" algn="ctr">
            <a:solidFill>
              <a:schemeClr val="accent4"/>
            </a:solidFill>
            <a:prstDash val="solid"/>
            <a:miter lim="800000"/>
            <a:headEnd type="none" w="med" len="med"/>
            <a:tailEnd type="triangle" w="lg" len="lg"/>
          </a:ln>
          <a:effectLst/>
        </p:spPr>
      </p:cxnSp>
      <p:sp>
        <p:nvSpPr>
          <p:cNvPr id="28" name="TextBox 27">
            <a:extLst>
              <a:ext uri="{FF2B5EF4-FFF2-40B4-BE49-F238E27FC236}">
                <a16:creationId xmlns:a16="http://schemas.microsoft.com/office/drawing/2014/main" id="{ACA5196E-F817-4C02-AC50-FB598DD6B482}"/>
              </a:ext>
            </a:extLst>
          </p:cNvPr>
          <p:cNvSpPr txBox="1"/>
          <p:nvPr/>
        </p:nvSpPr>
        <p:spPr bwMode="gray">
          <a:xfrm>
            <a:off x="3174174" y="4510309"/>
            <a:ext cx="2657552" cy="692497"/>
          </a:xfrm>
          <a:prstGeom prst="rect">
            <a:avLst/>
          </a:prstGeom>
        </p:spPr>
        <p:txBody>
          <a:bodyPr vert="horz" wrap="square" lIns="0" tIns="0" rIns="0" bIns="0" rtlCol="0">
            <a:spAutoFit/>
          </a:bodyPr>
          <a:lstStyle/>
          <a:p>
            <a:pPr>
              <a:spcBef>
                <a:spcPts val="600"/>
              </a:spcBef>
              <a:buClr>
                <a:schemeClr val="accent6"/>
              </a:buClr>
            </a:pPr>
            <a:r>
              <a:rPr lang="en-US" sz="1500"/>
              <a:t>Genetic mutations identified and ranked by likelihood of triggering an immune reaction</a:t>
            </a:r>
          </a:p>
        </p:txBody>
      </p:sp>
      <p:sp>
        <p:nvSpPr>
          <p:cNvPr id="29" name="TextBox 28">
            <a:extLst>
              <a:ext uri="{FF2B5EF4-FFF2-40B4-BE49-F238E27FC236}">
                <a16:creationId xmlns:a16="http://schemas.microsoft.com/office/drawing/2014/main" id="{29A0025B-D5DF-475C-90B4-9CC479687AD4}"/>
              </a:ext>
            </a:extLst>
          </p:cNvPr>
          <p:cNvSpPr txBox="1"/>
          <p:nvPr/>
        </p:nvSpPr>
        <p:spPr bwMode="gray">
          <a:xfrm>
            <a:off x="5089015" y="2340973"/>
            <a:ext cx="2578739" cy="692497"/>
          </a:xfrm>
          <a:prstGeom prst="rect">
            <a:avLst/>
          </a:prstGeom>
        </p:spPr>
        <p:txBody>
          <a:bodyPr vert="horz" wrap="square" lIns="0" tIns="0" rIns="0" bIns="0" rtlCol="0">
            <a:spAutoFit/>
          </a:bodyPr>
          <a:lstStyle/>
          <a:p>
            <a:pPr>
              <a:spcBef>
                <a:spcPts val="600"/>
              </a:spcBef>
              <a:buClr>
                <a:schemeClr val="accent6"/>
              </a:buClr>
            </a:pPr>
            <a:r>
              <a:rPr lang="en-US" sz="1500"/>
              <a:t>mRNA vaccine engineered based on mutations likely to best trigger immune response</a:t>
            </a:r>
          </a:p>
        </p:txBody>
      </p:sp>
      <p:sp>
        <p:nvSpPr>
          <p:cNvPr id="30" name="TextBox 29">
            <a:extLst>
              <a:ext uri="{FF2B5EF4-FFF2-40B4-BE49-F238E27FC236}">
                <a16:creationId xmlns:a16="http://schemas.microsoft.com/office/drawing/2014/main" id="{3D571337-FFEE-4835-AFD5-6CB385E54DC0}"/>
              </a:ext>
            </a:extLst>
          </p:cNvPr>
          <p:cNvSpPr txBox="1"/>
          <p:nvPr/>
        </p:nvSpPr>
        <p:spPr bwMode="gray">
          <a:xfrm>
            <a:off x="607865" y="4159081"/>
            <a:ext cx="1229072" cy="692497"/>
          </a:xfrm>
          <a:prstGeom prst="rect">
            <a:avLst/>
          </a:prstGeom>
        </p:spPr>
        <p:txBody>
          <a:bodyPr vert="horz" wrap="square" lIns="0" tIns="0" rIns="0" bIns="0" rtlCol="0">
            <a:spAutoFit/>
          </a:bodyPr>
          <a:lstStyle/>
          <a:p>
            <a:pPr algn="ctr">
              <a:spcBef>
                <a:spcPts val="600"/>
              </a:spcBef>
              <a:buClr>
                <a:schemeClr val="accent6"/>
              </a:buClr>
            </a:pPr>
            <a:r>
              <a:rPr lang="en-US" sz="1500"/>
              <a:t>Tumor surgically removed</a:t>
            </a:r>
          </a:p>
        </p:txBody>
      </p:sp>
      <p:sp>
        <p:nvSpPr>
          <p:cNvPr id="31" name="TextBox 30">
            <a:extLst>
              <a:ext uri="{FF2B5EF4-FFF2-40B4-BE49-F238E27FC236}">
                <a16:creationId xmlns:a16="http://schemas.microsoft.com/office/drawing/2014/main" id="{96AA3440-EE52-4AF9-B7A6-3A7288C9249F}"/>
              </a:ext>
            </a:extLst>
          </p:cNvPr>
          <p:cNvSpPr txBox="1"/>
          <p:nvPr/>
        </p:nvSpPr>
        <p:spPr bwMode="gray">
          <a:xfrm>
            <a:off x="7458219" y="4481445"/>
            <a:ext cx="2121670" cy="923330"/>
          </a:xfrm>
          <a:prstGeom prst="rect">
            <a:avLst/>
          </a:prstGeom>
        </p:spPr>
        <p:txBody>
          <a:bodyPr vert="horz" wrap="square" lIns="0" tIns="0" rIns="0" bIns="0" rtlCol="0">
            <a:spAutoFit/>
          </a:bodyPr>
          <a:lstStyle/>
          <a:p>
            <a:pPr>
              <a:spcBef>
                <a:spcPts val="600"/>
              </a:spcBef>
              <a:buClr>
                <a:schemeClr val="accent6"/>
              </a:buClr>
            </a:pPr>
            <a:r>
              <a:rPr lang="en-US" sz="1500"/>
              <a:t>Vaccine uses genetic information to train the body to recognize and attacks tumor cells </a:t>
            </a:r>
          </a:p>
        </p:txBody>
      </p:sp>
      <p:sp>
        <p:nvSpPr>
          <p:cNvPr id="32" name="TextBox 31">
            <a:extLst>
              <a:ext uri="{FF2B5EF4-FFF2-40B4-BE49-F238E27FC236}">
                <a16:creationId xmlns:a16="http://schemas.microsoft.com/office/drawing/2014/main" id="{37E3001C-6580-40F8-8A8D-F3CB43AB3813}"/>
              </a:ext>
            </a:extLst>
          </p:cNvPr>
          <p:cNvSpPr txBox="1"/>
          <p:nvPr/>
        </p:nvSpPr>
        <p:spPr bwMode="gray">
          <a:xfrm>
            <a:off x="10175324" y="4159081"/>
            <a:ext cx="1144431" cy="692497"/>
          </a:xfrm>
          <a:prstGeom prst="rect">
            <a:avLst/>
          </a:prstGeom>
        </p:spPr>
        <p:txBody>
          <a:bodyPr vert="horz" wrap="square" lIns="0" tIns="0" rIns="0" bIns="0" rtlCol="0">
            <a:spAutoFit/>
          </a:bodyPr>
          <a:lstStyle/>
          <a:p>
            <a:pPr algn="ctr">
              <a:spcBef>
                <a:spcPts val="600"/>
              </a:spcBef>
              <a:buClr>
                <a:schemeClr val="accent6"/>
              </a:buClr>
            </a:pPr>
            <a:r>
              <a:rPr lang="en-US" sz="1500"/>
              <a:t>Reduced chances of relapse</a:t>
            </a:r>
          </a:p>
        </p:txBody>
      </p:sp>
      <p:sp>
        <p:nvSpPr>
          <p:cNvPr id="33" name="TextBox 32">
            <a:extLst>
              <a:ext uri="{FF2B5EF4-FFF2-40B4-BE49-F238E27FC236}">
                <a16:creationId xmlns:a16="http://schemas.microsoft.com/office/drawing/2014/main" id="{64732AC1-2140-40D5-B701-F341DF00A628}"/>
              </a:ext>
            </a:extLst>
          </p:cNvPr>
          <p:cNvSpPr txBox="1"/>
          <p:nvPr/>
        </p:nvSpPr>
        <p:spPr bwMode="gray">
          <a:xfrm>
            <a:off x="1869261" y="2344787"/>
            <a:ext cx="1748256" cy="692497"/>
          </a:xfrm>
          <a:prstGeom prst="rect">
            <a:avLst/>
          </a:prstGeom>
        </p:spPr>
        <p:txBody>
          <a:bodyPr vert="horz" wrap="square" lIns="0" tIns="0" rIns="0" bIns="0" rtlCol="0">
            <a:spAutoFit/>
          </a:bodyPr>
          <a:lstStyle/>
          <a:p>
            <a:pPr>
              <a:spcBef>
                <a:spcPts val="600"/>
              </a:spcBef>
              <a:buClr>
                <a:schemeClr val="accent6"/>
              </a:buClr>
            </a:pPr>
            <a:r>
              <a:rPr lang="en-US" sz="1500"/>
              <a:t>Tumor sent to lab to determine its genetic composition </a:t>
            </a:r>
          </a:p>
        </p:txBody>
      </p:sp>
      <p:cxnSp>
        <p:nvCxnSpPr>
          <p:cNvPr id="34" name="Straight Arrow Connector 33">
            <a:extLst>
              <a:ext uri="{FF2B5EF4-FFF2-40B4-BE49-F238E27FC236}">
                <a16:creationId xmlns:a16="http://schemas.microsoft.com/office/drawing/2014/main" id="{B63B29E9-34D9-4F61-A500-64009BBDBA74}"/>
              </a:ext>
            </a:extLst>
          </p:cNvPr>
          <p:cNvCxnSpPr>
            <a:cxnSpLocks/>
          </p:cNvCxnSpPr>
          <p:nvPr/>
        </p:nvCxnSpPr>
        <p:spPr bwMode="gray">
          <a:xfrm flipV="1">
            <a:off x="2673703" y="3149250"/>
            <a:ext cx="0" cy="587463"/>
          </a:xfrm>
          <a:prstGeom prst="straightConnector1">
            <a:avLst/>
          </a:prstGeom>
          <a:ln w="19050">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29242A-0848-43F1-A80C-6A90E73CF9FC}"/>
              </a:ext>
            </a:extLst>
          </p:cNvPr>
          <p:cNvCxnSpPr>
            <a:cxnSpLocks/>
          </p:cNvCxnSpPr>
          <p:nvPr/>
        </p:nvCxnSpPr>
        <p:spPr bwMode="gray">
          <a:xfrm>
            <a:off x="4401882" y="3736713"/>
            <a:ext cx="0" cy="622415"/>
          </a:xfrm>
          <a:prstGeom prst="straightConnector1">
            <a:avLst/>
          </a:prstGeom>
          <a:ln w="19050">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195042A-F3F9-4EFE-8599-108A3ABF79C3}"/>
              </a:ext>
            </a:extLst>
          </p:cNvPr>
          <p:cNvCxnSpPr>
            <a:cxnSpLocks/>
          </p:cNvCxnSpPr>
          <p:nvPr/>
        </p:nvCxnSpPr>
        <p:spPr bwMode="gray">
          <a:xfrm flipV="1">
            <a:off x="6378385" y="3149250"/>
            <a:ext cx="0" cy="587463"/>
          </a:xfrm>
          <a:prstGeom prst="straightConnector1">
            <a:avLst/>
          </a:prstGeom>
          <a:ln w="19050">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BD0DAE6-F888-48D6-839B-14839576B701}"/>
              </a:ext>
            </a:extLst>
          </p:cNvPr>
          <p:cNvCxnSpPr>
            <a:cxnSpLocks/>
          </p:cNvCxnSpPr>
          <p:nvPr/>
        </p:nvCxnSpPr>
        <p:spPr bwMode="gray">
          <a:xfrm>
            <a:off x="8444522" y="3718457"/>
            <a:ext cx="0" cy="622415"/>
          </a:xfrm>
          <a:prstGeom prst="straightConnector1">
            <a:avLst/>
          </a:prstGeom>
          <a:ln w="19050">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pic>
        <p:nvPicPr>
          <p:cNvPr id="38" name="Picture 37" descr="Icon&#10;&#10;Description automatically generated">
            <a:extLst>
              <a:ext uri="{FF2B5EF4-FFF2-40B4-BE49-F238E27FC236}">
                <a16:creationId xmlns:a16="http://schemas.microsoft.com/office/drawing/2014/main" id="{18FFCB5B-49B0-4C6A-8780-A51B902B555B}"/>
              </a:ext>
            </a:extLst>
          </p:cNvPr>
          <p:cNvPicPr>
            <a:picLocks noChangeAspect="1"/>
          </p:cNvPicPr>
          <p:nvPr/>
        </p:nvPicPr>
        <p:blipFill>
          <a:blip r:embed="rId5"/>
          <a:stretch>
            <a:fillRect/>
          </a:stretch>
        </p:blipFill>
        <p:spPr>
          <a:xfrm>
            <a:off x="10534328" y="3422930"/>
            <a:ext cx="630975" cy="587459"/>
          </a:xfrm>
          <a:prstGeom prst="rect">
            <a:avLst/>
          </a:prstGeom>
        </p:spPr>
      </p:pic>
    </p:spTree>
    <p:extLst>
      <p:ext uri="{BB962C8B-B14F-4D97-AF65-F5344CB8AC3E}">
        <p14:creationId xmlns:p14="http://schemas.microsoft.com/office/powerpoint/2010/main" val="2890196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5C2BC4-6D93-4DD2-9A2F-F60B8FDA545A}"/>
              </a:ext>
            </a:extLst>
          </p:cNvPr>
          <p:cNvSpPr>
            <a:spLocks noGrp="1"/>
          </p:cNvSpPr>
          <p:nvPr>
            <p:ph type="body" sz="quarter" idx="27"/>
          </p:nvPr>
        </p:nvSpPr>
        <p:spPr>
          <a:xfrm>
            <a:off x="1231665" y="2514039"/>
            <a:ext cx="9728671" cy="1929759"/>
          </a:xfrm>
        </p:spPr>
        <p:txBody>
          <a:bodyPr vert="horz" wrap="square" lIns="0" tIns="0" rIns="0" bIns="0" rtlCol="0" anchor="t">
            <a:spAutoFit/>
          </a:bodyPr>
          <a:lstStyle/>
          <a:p>
            <a:pPr algn="ctr"/>
            <a:r>
              <a:rPr lang="en-US" sz="3800">
                <a:cs typeface="Times New Roman"/>
              </a:rPr>
              <a:t>Lab trend 3:</a:t>
            </a:r>
            <a:br>
              <a:rPr lang="en-US" sz="3800">
                <a:cs typeface="Times New Roman"/>
              </a:rPr>
            </a:br>
            <a:r>
              <a:rPr lang="en-US" sz="3800">
                <a:cs typeface="Times New Roman"/>
              </a:rPr>
              <a:t>Growth in convenient and decentralized </a:t>
            </a:r>
            <a:br>
              <a:rPr lang="en-US" sz="3800">
                <a:cs typeface="Times New Roman"/>
              </a:rPr>
            </a:br>
            <a:r>
              <a:rPr lang="en-US" sz="3800">
                <a:cs typeface="Times New Roman"/>
              </a:rPr>
              <a:t>testing options</a:t>
            </a:r>
            <a:endParaRPr lang="en-US" sz="3800"/>
          </a:p>
        </p:txBody>
      </p:sp>
      <p:sp>
        <p:nvSpPr>
          <p:cNvPr id="3" name="Text Placeholder 2">
            <a:extLst>
              <a:ext uri="{FF2B5EF4-FFF2-40B4-BE49-F238E27FC236}">
                <a16:creationId xmlns:a16="http://schemas.microsoft.com/office/drawing/2014/main" id="{7C096330-9F85-45C3-BFDD-248F5A9CB06D}"/>
              </a:ext>
            </a:extLst>
          </p:cNvPr>
          <p:cNvSpPr>
            <a:spLocks noGrp="1"/>
          </p:cNvSpPr>
          <p:nvPr>
            <p:ph type="body" sz="quarter" idx="28"/>
          </p:nvPr>
        </p:nvSpPr>
        <p:spPr/>
        <p:txBody>
          <a:bodyPr/>
          <a:lstStyle/>
          <a:p>
            <a:endParaRPr lang="en-US"/>
          </a:p>
        </p:txBody>
      </p:sp>
      <p:sp>
        <p:nvSpPr>
          <p:cNvPr id="4" name="Text Placeholder 3">
            <a:extLst>
              <a:ext uri="{FF2B5EF4-FFF2-40B4-BE49-F238E27FC236}">
                <a16:creationId xmlns:a16="http://schemas.microsoft.com/office/drawing/2014/main" id="{030322F4-0467-4B68-8369-57240F3E77C0}"/>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40253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2162B-5CE7-4508-B8D6-5D46EF5313E2}"/>
              </a:ext>
            </a:extLst>
          </p:cNvPr>
          <p:cNvSpPr>
            <a:spLocks noGrp="1"/>
          </p:cNvSpPr>
          <p:nvPr>
            <p:ph type="body" sz="quarter" idx="27"/>
          </p:nvPr>
        </p:nvSpPr>
        <p:spPr>
          <a:xfrm>
            <a:off x="6089425" y="5850453"/>
            <a:ext cx="5489576" cy="323165"/>
          </a:xfrm>
        </p:spPr>
        <p:txBody>
          <a:bodyPr/>
          <a:lstStyle/>
          <a:p>
            <a:r>
              <a:rPr lang="en-US"/>
              <a:t>Source: “Point-of-Care &amp; Rapid Testing,” CDC, April 2022, </a:t>
            </a:r>
            <a:r>
              <a:rPr lang="en-US">
                <a:hlinkClick r:id="rId3"/>
              </a:rPr>
              <a:t>Guidance for SARS-CoV-2 Rapid Testing Performed in Point-of-Care Settings | CDC</a:t>
            </a:r>
            <a:r>
              <a:rPr lang="en-US"/>
              <a:t>; “Point-of-Care Testing (POCT),” NCPA, </a:t>
            </a:r>
            <a:r>
              <a:rPr lang="en-US">
                <a:hlinkClick r:id="rId4"/>
              </a:rPr>
              <a:t>Point-of-Care Testing (POCT) | NCPA</a:t>
            </a:r>
            <a:r>
              <a:rPr lang="en-US"/>
              <a:t>; “Self-Testing,” CDC, September 2022; “</a:t>
            </a:r>
            <a:r>
              <a:rPr lang="en-US">
                <a:hlinkClick r:id="rId5"/>
              </a:rPr>
              <a:t>Home Diagnostics Market</a:t>
            </a:r>
            <a:r>
              <a:rPr lang="en-US"/>
              <a:t>,” Precedence Research; “Point of Care Diagnostics Market,”  </a:t>
            </a:r>
            <a:r>
              <a:rPr lang="en-US" err="1"/>
              <a:t>BioSpace</a:t>
            </a:r>
            <a:r>
              <a:rPr lang="en-US"/>
              <a:t>, July 2022.</a:t>
            </a:r>
          </a:p>
        </p:txBody>
      </p:sp>
      <p:sp>
        <p:nvSpPr>
          <p:cNvPr id="4" name="Title 3">
            <a:extLst>
              <a:ext uri="{FF2B5EF4-FFF2-40B4-BE49-F238E27FC236}">
                <a16:creationId xmlns:a16="http://schemas.microsoft.com/office/drawing/2014/main" id="{4521917D-43C9-4405-B82F-4839D76F1F2D}"/>
              </a:ext>
            </a:extLst>
          </p:cNvPr>
          <p:cNvSpPr>
            <a:spLocks noGrp="1"/>
          </p:cNvSpPr>
          <p:nvPr>
            <p:ph type="title"/>
          </p:nvPr>
        </p:nvSpPr>
        <p:spPr>
          <a:xfrm>
            <a:off x="612774" y="588771"/>
            <a:ext cx="10972801" cy="540917"/>
          </a:xfrm>
        </p:spPr>
        <p:txBody>
          <a:bodyPr/>
          <a:lstStyle/>
          <a:p>
            <a:r>
              <a:rPr lang="en-US"/>
              <a:t>Convenient testing options are growing in use</a:t>
            </a:r>
          </a:p>
        </p:txBody>
      </p:sp>
      <p:sp>
        <p:nvSpPr>
          <p:cNvPr id="7" name="Text Placeholder 3">
            <a:extLst>
              <a:ext uri="{FF2B5EF4-FFF2-40B4-BE49-F238E27FC236}">
                <a16:creationId xmlns:a16="http://schemas.microsoft.com/office/drawing/2014/main" id="{6626A469-3DB8-4233-8B7B-8922F39EEC37}"/>
              </a:ext>
            </a:extLst>
          </p:cNvPr>
          <p:cNvSpPr txBox="1">
            <a:spLocks/>
          </p:cNvSpPr>
          <p:nvPr/>
        </p:nvSpPr>
        <p:spPr bwMode="gray">
          <a:xfrm>
            <a:off x="609600" y="2071172"/>
            <a:ext cx="3053081" cy="2308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At-home tests</a:t>
            </a:r>
          </a:p>
        </p:txBody>
      </p:sp>
      <p:sp>
        <p:nvSpPr>
          <p:cNvPr id="8" name="Text Placeholder">
            <a:extLst>
              <a:ext uri="{FF2B5EF4-FFF2-40B4-BE49-F238E27FC236}">
                <a16:creationId xmlns:a16="http://schemas.microsoft.com/office/drawing/2014/main" id="{E5269E27-77EF-487A-8307-2E20A851A5DD}"/>
              </a:ext>
            </a:extLst>
          </p:cNvPr>
          <p:cNvSpPr txBox="1">
            <a:spLocks/>
          </p:cNvSpPr>
          <p:nvPr/>
        </p:nvSpPr>
        <p:spPr bwMode="gray">
          <a:xfrm>
            <a:off x="609600" y="2380317"/>
            <a:ext cx="3230731" cy="1661993"/>
          </a:xfrm>
          <a:prstGeom prst="rect">
            <a:avLst/>
          </a:prstGeom>
        </p:spPr>
        <p:txBody>
          <a:bodyPr vert="horz" wrap="square" lIns="0" tIns="0" rIns="0" bIns="0" rtlCol="0" anchor="t">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a:buClr>
                <a:srgbClr val="CE0E2D"/>
              </a:buClr>
              <a:defRPr/>
            </a:pPr>
            <a:r>
              <a:rPr lang="en-US" sz="1400"/>
              <a:t>Performed by patients in their homes, without sending a sample to a lab </a:t>
            </a:r>
          </a:p>
          <a:p>
            <a:pPr marR="0" lvl="0" algn="l" defTabSz="914400" rtl="0" eaLnBrk="1" fontAlgn="ctr" latinLnBrk="0" hangingPunct="1">
              <a:lnSpc>
                <a:spcPct val="100000"/>
              </a:lnSpc>
              <a:spcBef>
                <a:spcPts val="600"/>
              </a:spcBef>
              <a:spcAft>
                <a:spcPts val="0"/>
              </a:spcAft>
              <a:buClr>
                <a:srgbClr val="CE0E2D"/>
              </a:buClr>
              <a:buSzTx/>
              <a:tabLst/>
              <a:defRPr/>
            </a:pPr>
            <a:r>
              <a:rPr lang="en-US" sz="1400">
                <a:effectLst/>
                <a:ea typeface="Calibri" panose="020F0502020204030204" pitchFamily="34" charset="0"/>
                <a:cs typeface="Times New Roman" panose="02020603050405020304" pitchFamily="18" charset="0"/>
              </a:rPr>
              <a:t>Such tests don’t require prior consultation with a physician or a physician’s request for testing</a:t>
            </a:r>
          </a:p>
          <a:p>
            <a:pPr>
              <a:buClr>
                <a:srgbClr val="CE0E2D"/>
              </a:buClr>
              <a:defRPr/>
            </a:pPr>
            <a:r>
              <a:rPr lang="en-US" sz="1400"/>
              <a:t>Common examples: pregnancy and Covid-19 tests</a:t>
            </a:r>
          </a:p>
        </p:txBody>
      </p:sp>
      <p:sp>
        <p:nvSpPr>
          <p:cNvPr id="12" name="Text Placeholder 3">
            <a:extLst>
              <a:ext uri="{FF2B5EF4-FFF2-40B4-BE49-F238E27FC236}">
                <a16:creationId xmlns:a16="http://schemas.microsoft.com/office/drawing/2014/main" id="{6057B175-13C3-444C-BCB0-18BDA0FC4E5D}"/>
              </a:ext>
            </a:extLst>
          </p:cNvPr>
          <p:cNvSpPr txBox="1">
            <a:spLocks/>
          </p:cNvSpPr>
          <p:nvPr/>
        </p:nvSpPr>
        <p:spPr bwMode="gray">
          <a:xfrm>
            <a:off x="4540689" y="2071172"/>
            <a:ext cx="3053081" cy="2308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Direct-to-consumer (DTC) tests</a:t>
            </a:r>
          </a:p>
        </p:txBody>
      </p:sp>
      <p:sp>
        <p:nvSpPr>
          <p:cNvPr id="13" name="Text Placeholder">
            <a:extLst>
              <a:ext uri="{FF2B5EF4-FFF2-40B4-BE49-F238E27FC236}">
                <a16:creationId xmlns:a16="http://schemas.microsoft.com/office/drawing/2014/main" id="{86F9CEE0-EB2D-4420-AB50-C58443F7A507}"/>
              </a:ext>
            </a:extLst>
          </p:cNvPr>
          <p:cNvSpPr txBox="1">
            <a:spLocks/>
          </p:cNvSpPr>
          <p:nvPr/>
        </p:nvSpPr>
        <p:spPr bwMode="gray">
          <a:xfrm>
            <a:off x="4540688" y="2380317"/>
            <a:ext cx="3207114" cy="1661993"/>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a:buClr>
                <a:srgbClr val="CE0E2D"/>
              </a:buClr>
              <a:defRPr/>
            </a:pPr>
            <a:r>
              <a:rPr lang="en-US" sz="1400"/>
              <a:t>Specimen collection is typically performed at home but later sent to a lab for processing</a:t>
            </a:r>
          </a:p>
          <a:p>
            <a:pPr>
              <a:buClr>
                <a:srgbClr val="CE0E2D"/>
              </a:buClr>
              <a:defRPr/>
            </a:pPr>
            <a:r>
              <a:rPr kumimoji="0" lang="en-US" sz="1400" b="0" i="0" u="none" strike="noStrike" kern="1200" cap="none" spc="0" normalizeH="0" baseline="0" noProof="0">
                <a:ln>
                  <a:noFill/>
                </a:ln>
                <a:solidFill>
                  <a:srgbClr val="323E48"/>
                </a:solidFill>
                <a:uLnTx/>
                <a:uFillTx/>
                <a:latin typeface="Arial" panose="020B0604020202020204"/>
                <a:ea typeface="MS Mincho" panose="02020609040205080304" pitchFamily="49" charset="-128"/>
                <a:cs typeface="Arial" panose="020B0604020202020204" pitchFamily="34" charset="0"/>
              </a:rPr>
              <a:t>Such tests can be done without </a:t>
            </a:r>
            <a:r>
              <a:rPr lang="en-US" sz="1400">
                <a:solidFill>
                  <a:srgbClr val="323E48"/>
                </a:solidFill>
                <a:latin typeface="Arial" panose="020B0604020202020204"/>
                <a:ea typeface="MS Mincho" panose="02020609040205080304" pitchFamily="49" charset="-128"/>
                <a:cs typeface="Arial" panose="020B0604020202020204" pitchFamily="34" charset="0"/>
              </a:rPr>
              <a:t>a provider’s oversight or approval</a:t>
            </a:r>
          </a:p>
          <a:p>
            <a:pPr>
              <a:buClr>
                <a:srgbClr val="CE0E2D"/>
              </a:buClr>
              <a:defRPr/>
            </a:pPr>
            <a:r>
              <a:rPr lang="en-US" sz="1400"/>
              <a:t>Common examples: at-home colon cancer screening and genetic testing</a:t>
            </a:r>
            <a:endParaRPr lang="en-US" sz="1400">
              <a:effectLst/>
              <a:ea typeface="MS Mincho" panose="02020609040205080304" pitchFamily="49" charset="-128"/>
              <a:cs typeface="Arial" panose="020B0604020202020204" pitchFamily="34" charset="0"/>
            </a:endParaRPr>
          </a:p>
        </p:txBody>
      </p:sp>
      <p:sp>
        <p:nvSpPr>
          <p:cNvPr id="17" name="Text Placeholder">
            <a:extLst>
              <a:ext uri="{FF2B5EF4-FFF2-40B4-BE49-F238E27FC236}">
                <a16:creationId xmlns:a16="http://schemas.microsoft.com/office/drawing/2014/main" id="{8BE59819-7A59-4CE7-AE14-6997260A3F73}"/>
              </a:ext>
            </a:extLst>
          </p:cNvPr>
          <p:cNvSpPr txBox="1">
            <a:spLocks/>
          </p:cNvSpPr>
          <p:nvPr/>
        </p:nvSpPr>
        <p:spPr bwMode="gray">
          <a:xfrm>
            <a:off x="8333046" y="2380477"/>
            <a:ext cx="3245955" cy="1661993"/>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a:buClr>
                <a:srgbClr val="CE0E2D"/>
              </a:buClr>
              <a:defRPr/>
            </a:pPr>
            <a:r>
              <a:rPr lang="en-US" sz="1400"/>
              <a:t>Tests performed outside a laboratory by someone other than the patient, such as a physician or pharmacist</a:t>
            </a:r>
          </a:p>
          <a:p>
            <a:pPr>
              <a:buClr>
                <a:srgbClr val="CE0E2D"/>
              </a:buClr>
              <a:defRPr/>
            </a:pPr>
            <a:r>
              <a:rPr lang="en-US" sz="1400">
                <a:ea typeface="MS Mincho" panose="02020609040205080304" pitchFamily="49" charset="-128"/>
                <a:cs typeface="Arial" panose="020B0604020202020204" pitchFamily="34" charset="0"/>
              </a:rPr>
              <a:t>Such tests require oversight by an eligible provider</a:t>
            </a:r>
            <a:endParaRPr lang="en-US" sz="1400">
              <a:effectLst/>
              <a:ea typeface="MS Mincho" panose="02020609040205080304" pitchFamily="49" charset="-128"/>
              <a:cs typeface="Arial" panose="020B0604020202020204" pitchFamily="34" charset="0"/>
            </a:endParaRPr>
          </a:p>
          <a:p>
            <a:pPr>
              <a:buClr>
                <a:srgbClr val="CE0E2D"/>
              </a:buClr>
              <a:defRPr/>
            </a:pPr>
            <a:r>
              <a:rPr lang="en-US" sz="1400"/>
              <a:t>Common examples: glucose, flu and strep throat</a:t>
            </a:r>
            <a:r>
              <a:rPr lang="en-US" sz="1400">
                <a:ea typeface="MS Mincho" panose="02020609040205080304" pitchFamily="49" charset="-128"/>
                <a:cs typeface="Arial" panose="020B0604020202020204" pitchFamily="34" charset="0"/>
              </a:rPr>
              <a:t> tests</a:t>
            </a:r>
            <a:endParaRPr lang="en-US" sz="1400">
              <a:effectLst/>
              <a:ea typeface="MS Mincho" panose="02020609040205080304" pitchFamily="49" charset="-128"/>
              <a:cs typeface="Arial" panose="020B0604020202020204" pitchFamily="34" charset="0"/>
            </a:endParaRPr>
          </a:p>
        </p:txBody>
      </p:sp>
      <p:sp>
        <p:nvSpPr>
          <p:cNvPr id="19" name="Text Placeholder 3">
            <a:extLst>
              <a:ext uri="{FF2B5EF4-FFF2-40B4-BE49-F238E27FC236}">
                <a16:creationId xmlns:a16="http://schemas.microsoft.com/office/drawing/2014/main" id="{B4D017E5-2970-4E43-896C-F28E70ADD9DA}"/>
              </a:ext>
            </a:extLst>
          </p:cNvPr>
          <p:cNvSpPr txBox="1">
            <a:spLocks/>
          </p:cNvSpPr>
          <p:nvPr/>
        </p:nvSpPr>
        <p:spPr bwMode="gray">
          <a:xfrm>
            <a:off x="8333047" y="2071332"/>
            <a:ext cx="3223337" cy="23083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Point-of-care (POC) tests </a:t>
            </a:r>
          </a:p>
        </p:txBody>
      </p:sp>
      <p:sp>
        <p:nvSpPr>
          <p:cNvPr id="29" name="TextBox 28">
            <a:extLst>
              <a:ext uri="{FF2B5EF4-FFF2-40B4-BE49-F238E27FC236}">
                <a16:creationId xmlns:a16="http://schemas.microsoft.com/office/drawing/2014/main" id="{1A3D0029-DC9F-4849-B1A9-5BF529BC9650}"/>
              </a:ext>
            </a:extLst>
          </p:cNvPr>
          <p:cNvSpPr txBox="1"/>
          <p:nvPr/>
        </p:nvSpPr>
        <p:spPr bwMode="gray">
          <a:xfrm>
            <a:off x="9524626" y="4422358"/>
            <a:ext cx="2054375" cy="430887"/>
          </a:xfrm>
          <a:prstGeom prst="rect">
            <a:avLst/>
          </a:prstGeom>
        </p:spPr>
        <p:txBody>
          <a:bodyPr vert="horz" wrap="square" lIns="0" tIns="0" rIns="0" bIns="0" rtlCol="0">
            <a:spAutoFit/>
          </a:bodyPr>
          <a:lstStyle/>
          <a:p>
            <a:pPr>
              <a:spcBef>
                <a:spcPts val="600"/>
              </a:spcBef>
              <a:buClr>
                <a:schemeClr val="accent6"/>
              </a:buClr>
            </a:pPr>
            <a:r>
              <a:rPr lang="en-US" sz="1400"/>
              <a:t>From 2022 to 2030 for global POC tests </a:t>
            </a:r>
          </a:p>
        </p:txBody>
      </p:sp>
      <p:sp>
        <p:nvSpPr>
          <p:cNvPr id="32" name="TextBox 31">
            <a:extLst>
              <a:ext uri="{FF2B5EF4-FFF2-40B4-BE49-F238E27FC236}">
                <a16:creationId xmlns:a16="http://schemas.microsoft.com/office/drawing/2014/main" id="{E81415DC-19FA-472B-90B8-A0343F0C1321}"/>
              </a:ext>
            </a:extLst>
          </p:cNvPr>
          <p:cNvSpPr txBox="1"/>
          <p:nvPr/>
        </p:nvSpPr>
        <p:spPr bwMode="gray">
          <a:xfrm>
            <a:off x="8588399" y="4356258"/>
            <a:ext cx="1554481" cy="615553"/>
          </a:xfrm>
          <a:prstGeom prst="rect">
            <a:avLst/>
          </a:prstGeom>
        </p:spPr>
        <p:txBody>
          <a:bodyPr vert="horz" wrap="square" lIns="0" tIns="0" rIns="0" bIns="0" rtlCol="0">
            <a:spAutoFit/>
          </a:bodyPr>
          <a:lstStyle/>
          <a:p>
            <a:pPr>
              <a:spcBef>
                <a:spcPts val="600"/>
              </a:spcBef>
              <a:buClr>
                <a:schemeClr val="accent6"/>
              </a:buClr>
            </a:pPr>
            <a:r>
              <a:rPr lang="en-US" sz="4000" spc="-101">
                <a:solidFill>
                  <a:schemeClr val="accent6"/>
                </a:solidFill>
                <a:latin typeface="+mj-lt"/>
              </a:rPr>
              <a:t>7%</a:t>
            </a:r>
          </a:p>
        </p:txBody>
      </p:sp>
      <p:sp>
        <p:nvSpPr>
          <p:cNvPr id="33" name="Text Placeholder">
            <a:extLst>
              <a:ext uri="{FF2B5EF4-FFF2-40B4-BE49-F238E27FC236}">
                <a16:creationId xmlns:a16="http://schemas.microsoft.com/office/drawing/2014/main" id="{10BB1E9A-6E0F-41C3-BECF-23513EC329DF}"/>
              </a:ext>
            </a:extLst>
          </p:cNvPr>
          <p:cNvSpPr txBox="1">
            <a:spLocks/>
          </p:cNvSpPr>
          <p:nvPr/>
        </p:nvSpPr>
        <p:spPr bwMode="gray">
          <a:xfrm>
            <a:off x="8573179" y="4925686"/>
            <a:ext cx="1919172"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1" spc="30">
                <a:solidFill>
                  <a:schemeClr val="accent3"/>
                </a:solidFill>
              </a:rPr>
              <a:t>CAGR</a:t>
            </a:r>
          </a:p>
        </p:txBody>
      </p:sp>
      <p:sp>
        <p:nvSpPr>
          <p:cNvPr id="43" name="Isosceles Triangle 42">
            <a:extLst>
              <a:ext uri="{FF2B5EF4-FFF2-40B4-BE49-F238E27FC236}">
                <a16:creationId xmlns:a16="http://schemas.microsoft.com/office/drawing/2014/main" id="{4AAC1753-A8B5-4C7E-9C9E-67F04EED50C0}"/>
              </a:ext>
            </a:extLst>
          </p:cNvPr>
          <p:cNvSpPr/>
          <p:nvPr/>
        </p:nvSpPr>
        <p:spPr bwMode="gray">
          <a:xfrm rot="10800000" flipV="1">
            <a:off x="8344872" y="4577217"/>
            <a:ext cx="208290" cy="179561"/>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450B816-0FB5-4AD7-8C85-7126C6434DD8}"/>
              </a:ext>
            </a:extLst>
          </p:cNvPr>
          <p:cNvSpPr/>
          <p:nvPr/>
        </p:nvSpPr>
        <p:spPr bwMode="gray">
          <a:xfrm>
            <a:off x="8344872" y="5222251"/>
            <a:ext cx="1075928" cy="553998"/>
          </a:xfrm>
          <a:prstGeom prst="rect">
            <a:avLst/>
          </a:prstGeom>
        </p:spPr>
        <p:txBody>
          <a:bodyPr wrap="square" lIns="0" tIns="0" rIns="0" bIns="0">
            <a:spAutoFit/>
          </a:bodyPr>
          <a:lstStyle/>
          <a:p>
            <a:pPr>
              <a:spcBef>
                <a:spcPts val="571"/>
              </a:spcBef>
            </a:pPr>
            <a:r>
              <a:rPr lang="en-US" sz="3600">
                <a:solidFill>
                  <a:schemeClr val="accent6"/>
                </a:solidFill>
                <a:latin typeface="+mj-lt"/>
              </a:rPr>
              <a:t>$69B</a:t>
            </a:r>
          </a:p>
        </p:txBody>
      </p:sp>
      <p:sp>
        <p:nvSpPr>
          <p:cNvPr id="45" name="TextBox 44">
            <a:extLst>
              <a:ext uri="{FF2B5EF4-FFF2-40B4-BE49-F238E27FC236}">
                <a16:creationId xmlns:a16="http://schemas.microsoft.com/office/drawing/2014/main" id="{EFF26296-6DF8-40E9-8FA4-E3C78FAFCEFF}"/>
              </a:ext>
            </a:extLst>
          </p:cNvPr>
          <p:cNvSpPr txBox="1"/>
          <p:nvPr/>
        </p:nvSpPr>
        <p:spPr bwMode="gray">
          <a:xfrm>
            <a:off x="9524626" y="5259240"/>
            <a:ext cx="2025074" cy="430887"/>
          </a:xfrm>
          <a:prstGeom prst="rect">
            <a:avLst/>
          </a:prstGeom>
        </p:spPr>
        <p:txBody>
          <a:bodyPr vert="horz" wrap="square" lIns="0" tIns="0" rIns="0" bIns="0" rtlCol="0">
            <a:spAutoFit/>
          </a:bodyPr>
          <a:lstStyle/>
          <a:p>
            <a:pPr>
              <a:spcBef>
                <a:spcPts val="600"/>
              </a:spcBef>
              <a:buClr>
                <a:schemeClr val="accent6"/>
              </a:buClr>
            </a:pPr>
            <a:r>
              <a:rPr lang="en-US" sz="1400"/>
              <a:t>Projected market size in 2030 from $37B in 2021 </a:t>
            </a:r>
          </a:p>
        </p:txBody>
      </p:sp>
      <p:sp>
        <p:nvSpPr>
          <p:cNvPr id="46" name="TextBox 45">
            <a:extLst>
              <a:ext uri="{FF2B5EF4-FFF2-40B4-BE49-F238E27FC236}">
                <a16:creationId xmlns:a16="http://schemas.microsoft.com/office/drawing/2014/main" id="{2103CB0C-0677-4D3C-9CF3-BD65BA31C631}"/>
              </a:ext>
            </a:extLst>
          </p:cNvPr>
          <p:cNvSpPr txBox="1"/>
          <p:nvPr/>
        </p:nvSpPr>
        <p:spPr bwMode="gray">
          <a:xfrm>
            <a:off x="1681041" y="4428286"/>
            <a:ext cx="2159290" cy="430887"/>
          </a:xfrm>
          <a:prstGeom prst="rect">
            <a:avLst/>
          </a:prstGeom>
        </p:spPr>
        <p:txBody>
          <a:bodyPr vert="horz" wrap="square" lIns="0" tIns="0" rIns="0" bIns="0" rtlCol="0">
            <a:spAutoFit/>
          </a:bodyPr>
          <a:lstStyle/>
          <a:p>
            <a:pPr>
              <a:spcBef>
                <a:spcPts val="600"/>
              </a:spcBef>
              <a:buClr>
                <a:schemeClr val="accent6"/>
              </a:buClr>
            </a:pPr>
            <a:r>
              <a:rPr lang="en-US" sz="1400"/>
              <a:t>From 2022 to 2030 for global at-home tests </a:t>
            </a:r>
          </a:p>
        </p:txBody>
      </p:sp>
      <p:sp>
        <p:nvSpPr>
          <p:cNvPr id="47" name="TextBox 46">
            <a:extLst>
              <a:ext uri="{FF2B5EF4-FFF2-40B4-BE49-F238E27FC236}">
                <a16:creationId xmlns:a16="http://schemas.microsoft.com/office/drawing/2014/main" id="{B9C5EB13-DFC7-400D-9266-9DB99B7F9067}"/>
              </a:ext>
            </a:extLst>
          </p:cNvPr>
          <p:cNvSpPr txBox="1"/>
          <p:nvPr/>
        </p:nvSpPr>
        <p:spPr bwMode="gray">
          <a:xfrm>
            <a:off x="853127" y="4362186"/>
            <a:ext cx="1554481" cy="615553"/>
          </a:xfrm>
          <a:prstGeom prst="rect">
            <a:avLst/>
          </a:prstGeom>
        </p:spPr>
        <p:txBody>
          <a:bodyPr vert="horz" wrap="square" lIns="0" tIns="0" rIns="0" bIns="0" rtlCol="0">
            <a:spAutoFit/>
          </a:bodyPr>
          <a:lstStyle/>
          <a:p>
            <a:pPr>
              <a:spcBef>
                <a:spcPts val="600"/>
              </a:spcBef>
              <a:buClr>
                <a:schemeClr val="accent6"/>
              </a:buClr>
            </a:pPr>
            <a:r>
              <a:rPr lang="en-US" sz="4000" spc="-101">
                <a:solidFill>
                  <a:schemeClr val="accent6"/>
                </a:solidFill>
                <a:latin typeface="+mj-lt"/>
              </a:rPr>
              <a:t>5%</a:t>
            </a:r>
          </a:p>
        </p:txBody>
      </p:sp>
      <p:sp>
        <p:nvSpPr>
          <p:cNvPr id="48" name="Text Placeholder">
            <a:extLst>
              <a:ext uri="{FF2B5EF4-FFF2-40B4-BE49-F238E27FC236}">
                <a16:creationId xmlns:a16="http://schemas.microsoft.com/office/drawing/2014/main" id="{2D33182E-B706-4509-B39D-45E3532B756A}"/>
              </a:ext>
            </a:extLst>
          </p:cNvPr>
          <p:cNvSpPr txBox="1">
            <a:spLocks/>
          </p:cNvSpPr>
          <p:nvPr/>
        </p:nvSpPr>
        <p:spPr bwMode="gray">
          <a:xfrm>
            <a:off x="853130" y="4929458"/>
            <a:ext cx="1919172"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1" spc="30">
                <a:solidFill>
                  <a:schemeClr val="accent3"/>
                </a:solidFill>
              </a:rPr>
              <a:t>CAGR</a:t>
            </a:r>
          </a:p>
        </p:txBody>
      </p:sp>
      <p:sp>
        <p:nvSpPr>
          <p:cNvPr id="49" name="Isosceles Triangle 48">
            <a:extLst>
              <a:ext uri="{FF2B5EF4-FFF2-40B4-BE49-F238E27FC236}">
                <a16:creationId xmlns:a16="http://schemas.microsoft.com/office/drawing/2014/main" id="{4B8E75A3-3507-4997-BCC2-BF3B3D9E2607}"/>
              </a:ext>
            </a:extLst>
          </p:cNvPr>
          <p:cNvSpPr/>
          <p:nvPr/>
        </p:nvSpPr>
        <p:spPr bwMode="gray">
          <a:xfrm rot="10800000" flipV="1">
            <a:off x="609600" y="4577218"/>
            <a:ext cx="208290" cy="179561"/>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DC53AC6-6987-45B7-8E88-CB3B071C4D24}"/>
              </a:ext>
            </a:extLst>
          </p:cNvPr>
          <p:cNvSpPr/>
          <p:nvPr/>
        </p:nvSpPr>
        <p:spPr bwMode="gray">
          <a:xfrm>
            <a:off x="605113" y="5222251"/>
            <a:ext cx="1075928" cy="553998"/>
          </a:xfrm>
          <a:prstGeom prst="rect">
            <a:avLst/>
          </a:prstGeom>
        </p:spPr>
        <p:txBody>
          <a:bodyPr wrap="square" lIns="0" tIns="0" rIns="0" bIns="0">
            <a:spAutoFit/>
          </a:bodyPr>
          <a:lstStyle/>
          <a:p>
            <a:pPr>
              <a:spcBef>
                <a:spcPts val="571"/>
              </a:spcBef>
            </a:pPr>
            <a:r>
              <a:rPr lang="en-US" sz="3600">
                <a:solidFill>
                  <a:schemeClr val="accent6"/>
                </a:solidFill>
                <a:latin typeface="+mj-lt"/>
              </a:rPr>
              <a:t>$8B</a:t>
            </a:r>
          </a:p>
        </p:txBody>
      </p:sp>
      <p:sp>
        <p:nvSpPr>
          <p:cNvPr id="51" name="TextBox 50">
            <a:extLst>
              <a:ext uri="{FF2B5EF4-FFF2-40B4-BE49-F238E27FC236}">
                <a16:creationId xmlns:a16="http://schemas.microsoft.com/office/drawing/2014/main" id="{6C82B5AB-D956-4CEB-840F-0C280306B122}"/>
              </a:ext>
            </a:extLst>
          </p:cNvPr>
          <p:cNvSpPr txBox="1"/>
          <p:nvPr/>
        </p:nvSpPr>
        <p:spPr bwMode="gray">
          <a:xfrm>
            <a:off x="1685718" y="5259241"/>
            <a:ext cx="2154613" cy="430887"/>
          </a:xfrm>
          <a:prstGeom prst="rect">
            <a:avLst/>
          </a:prstGeom>
        </p:spPr>
        <p:txBody>
          <a:bodyPr vert="horz" wrap="square" lIns="0" tIns="0" rIns="0" bIns="0" rtlCol="0">
            <a:spAutoFit/>
          </a:bodyPr>
          <a:lstStyle/>
          <a:p>
            <a:pPr>
              <a:spcBef>
                <a:spcPts val="600"/>
              </a:spcBef>
              <a:buClr>
                <a:schemeClr val="accent6"/>
              </a:buClr>
            </a:pPr>
            <a:r>
              <a:rPr lang="en-US" sz="1400"/>
              <a:t>Projected market size in 2030 from $5B in 2021 </a:t>
            </a:r>
          </a:p>
        </p:txBody>
      </p:sp>
      <p:sp>
        <p:nvSpPr>
          <p:cNvPr id="52" name="TextBox 51">
            <a:extLst>
              <a:ext uri="{FF2B5EF4-FFF2-40B4-BE49-F238E27FC236}">
                <a16:creationId xmlns:a16="http://schemas.microsoft.com/office/drawing/2014/main" id="{B94708D9-52B9-4271-9B56-3F85244D0BDD}"/>
              </a:ext>
            </a:extLst>
          </p:cNvPr>
          <p:cNvSpPr txBox="1"/>
          <p:nvPr/>
        </p:nvSpPr>
        <p:spPr bwMode="gray">
          <a:xfrm>
            <a:off x="5828632" y="4428286"/>
            <a:ext cx="1872836" cy="646331"/>
          </a:xfrm>
          <a:prstGeom prst="rect">
            <a:avLst/>
          </a:prstGeom>
        </p:spPr>
        <p:txBody>
          <a:bodyPr vert="horz" wrap="square" lIns="0" tIns="0" rIns="0" bIns="0" rtlCol="0">
            <a:spAutoFit/>
          </a:bodyPr>
          <a:lstStyle/>
          <a:p>
            <a:pPr>
              <a:spcBef>
                <a:spcPts val="600"/>
              </a:spcBef>
              <a:buClr>
                <a:schemeClr val="accent6"/>
              </a:buClr>
            </a:pPr>
            <a:r>
              <a:rPr lang="en-US" sz="1400"/>
              <a:t>From 2020 to 2026 for global DTC home collection tests </a:t>
            </a:r>
          </a:p>
        </p:txBody>
      </p:sp>
      <p:sp>
        <p:nvSpPr>
          <p:cNvPr id="53" name="TextBox 52">
            <a:extLst>
              <a:ext uri="{FF2B5EF4-FFF2-40B4-BE49-F238E27FC236}">
                <a16:creationId xmlns:a16="http://schemas.microsoft.com/office/drawing/2014/main" id="{A6FF4C60-B276-4CBB-822B-5412C1B72303}"/>
              </a:ext>
            </a:extLst>
          </p:cNvPr>
          <p:cNvSpPr txBox="1"/>
          <p:nvPr/>
        </p:nvSpPr>
        <p:spPr bwMode="gray">
          <a:xfrm>
            <a:off x="4773735" y="4362186"/>
            <a:ext cx="1554481" cy="615553"/>
          </a:xfrm>
          <a:prstGeom prst="rect">
            <a:avLst/>
          </a:prstGeom>
        </p:spPr>
        <p:txBody>
          <a:bodyPr vert="horz" wrap="square" lIns="0" tIns="0" rIns="0" bIns="0" rtlCol="0">
            <a:spAutoFit/>
          </a:bodyPr>
          <a:lstStyle/>
          <a:p>
            <a:pPr>
              <a:spcBef>
                <a:spcPts val="600"/>
              </a:spcBef>
              <a:buClr>
                <a:schemeClr val="accent6"/>
              </a:buClr>
            </a:pPr>
            <a:r>
              <a:rPr lang="en-US" sz="3900" spc="-101">
                <a:solidFill>
                  <a:schemeClr val="accent6"/>
                </a:solidFill>
                <a:latin typeface="+mj-lt"/>
              </a:rPr>
              <a:t>12%</a:t>
            </a:r>
          </a:p>
        </p:txBody>
      </p:sp>
      <p:sp>
        <p:nvSpPr>
          <p:cNvPr id="54" name="Text Placeholder">
            <a:extLst>
              <a:ext uri="{FF2B5EF4-FFF2-40B4-BE49-F238E27FC236}">
                <a16:creationId xmlns:a16="http://schemas.microsoft.com/office/drawing/2014/main" id="{EEA28D89-E026-434A-AFE9-9D95F301656C}"/>
              </a:ext>
            </a:extLst>
          </p:cNvPr>
          <p:cNvSpPr txBox="1">
            <a:spLocks/>
          </p:cNvSpPr>
          <p:nvPr/>
        </p:nvSpPr>
        <p:spPr bwMode="gray">
          <a:xfrm>
            <a:off x="4830848" y="4929458"/>
            <a:ext cx="1919172"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1" spc="30">
                <a:solidFill>
                  <a:schemeClr val="accent3"/>
                </a:solidFill>
              </a:rPr>
              <a:t>CAGR</a:t>
            </a:r>
          </a:p>
        </p:txBody>
      </p:sp>
      <p:sp>
        <p:nvSpPr>
          <p:cNvPr id="55" name="Isosceles Triangle 54">
            <a:extLst>
              <a:ext uri="{FF2B5EF4-FFF2-40B4-BE49-F238E27FC236}">
                <a16:creationId xmlns:a16="http://schemas.microsoft.com/office/drawing/2014/main" id="{3CC6A4E6-3296-4C58-A7E9-9DD514EAF245}"/>
              </a:ext>
            </a:extLst>
          </p:cNvPr>
          <p:cNvSpPr/>
          <p:nvPr/>
        </p:nvSpPr>
        <p:spPr bwMode="gray">
          <a:xfrm rot="10800000" flipV="1">
            <a:off x="4530208" y="4577217"/>
            <a:ext cx="208290" cy="179561"/>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B104B21-2C4A-4040-B9DD-C9C83797A958}"/>
              </a:ext>
            </a:extLst>
          </p:cNvPr>
          <p:cNvSpPr/>
          <p:nvPr/>
        </p:nvSpPr>
        <p:spPr bwMode="gray">
          <a:xfrm>
            <a:off x="4540688" y="5222251"/>
            <a:ext cx="1075928" cy="553998"/>
          </a:xfrm>
          <a:prstGeom prst="rect">
            <a:avLst/>
          </a:prstGeom>
        </p:spPr>
        <p:txBody>
          <a:bodyPr wrap="square" lIns="0" tIns="0" rIns="0" bIns="0">
            <a:spAutoFit/>
          </a:bodyPr>
          <a:lstStyle/>
          <a:p>
            <a:pPr>
              <a:spcBef>
                <a:spcPts val="571"/>
              </a:spcBef>
            </a:pPr>
            <a:r>
              <a:rPr lang="en-US" sz="3600">
                <a:solidFill>
                  <a:schemeClr val="accent6"/>
                </a:solidFill>
                <a:latin typeface="+mj-lt"/>
              </a:rPr>
              <a:t>$2B</a:t>
            </a:r>
          </a:p>
        </p:txBody>
      </p:sp>
      <p:sp>
        <p:nvSpPr>
          <p:cNvPr id="61" name="TextBox 60">
            <a:extLst>
              <a:ext uri="{FF2B5EF4-FFF2-40B4-BE49-F238E27FC236}">
                <a16:creationId xmlns:a16="http://schemas.microsoft.com/office/drawing/2014/main" id="{7984AA28-CEDA-4CBF-B665-6F37FA521FE9}"/>
              </a:ext>
            </a:extLst>
          </p:cNvPr>
          <p:cNvSpPr txBox="1"/>
          <p:nvPr/>
        </p:nvSpPr>
        <p:spPr bwMode="gray">
          <a:xfrm>
            <a:off x="5828632" y="5262929"/>
            <a:ext cx="2112210" cy="430887"/>
          </a:xfrm>
          <a:prstGeom prst="rect">
            <a:avLst/>
          </a:prstGeom>
        </p:spPr>
        <p:txBody>
          <a:bodyPr vert="horz" wrap="square" lIns="0" tIns="0" rIns="0" bIns="0" rtlCol="0">
            <a:spAutoFit/>
          </a:bodyPr>
          <a:lstStyle/>
          <a:p>
            <a:pPr>
              <a:spcBef>
                <a:spcPts val="600"/>
              </a:spcBef>
              <a:buClr>
                <a:schemeClr val="accent6"/>
              </a:buClr>
            </a:pPr>
            <a:r>
              <a:rPr lang="en-US" sz="1400"/>
              <a:t>Projected market size in 2026 from $900M in 2020</a:t>
            </a:r>
          </a:p>
        </p:txBody>
      </p:sp>
      <p:grpSp>
        <p:nvGrpSpPr>
          <p:cNvPr id="2" name="Group 1">
            <a:extLst>
              <a:ext uri="{FF2B5EF4-FFF2-40B4-BE49-F238E27FC236}">
                <a16:creationId xmlns:a16="http://schemas.microsoft.com/office/drawing/2014/main" id="{9AD9AA1E-1CC2-4DEF-BAB9-AA5539E5BB43}"/>
              </a:ext>
            </a:extLst>
          </p:cNvPr>
          <p:cNvGrpSpPr/>
          <p:nvPr/>
        </p:nvGrpSpPr>
        <p:grpSpPr>
          <a:xfrm>
            <a:off x="612774" y="1161491"/>
            <a:ext cx="11002775" cy="1081706"/>
            <a:chOff x="612774" y="1161491"/>
            <a:chExt cx="11002775" cy="1081706"/>
          </a:xfrm>
        </p:grpSpPr>
        <p:grpSp>
          <p:nvGrpSpPr>
            <p:cNvPr id="56" name="Group 55">
              <a:extLst>
                <a:ext uri="{FF2B5EF4-FFF2-40B4-BE49-F238E27FC236}">
                  <a16:creationId xmlns:a16="http://schemas.microsoft.com/office/drawing/2014/main" id="{A2659332-F6F6-46B2-AC1D-A67EF207F8D5}"/>
                </a:ext>
              </a:extLst>
            </p:cNvPr>
            <p:cNvGrpSpPr/>
            <p:nvPr/>
          </p:nvGrpSpPr>
          <p:grpSpPr>
            <a:xfrm>
              <a:off x="4476999" y="1161491"/>
              <a:ext cx="3274325" cy="1081706"/>
              <a:chOff x="609600" y="1928184"/>
              <a:chExt cx="3030357" cy="1081706"/>
            </a:xfrm>
          </p:grpSpPr>
          <p:sp>
            <p:nvSpPr>
              <p:cNvPr id="57" name="Rectangle 56">
                <a:extLst>
                  <a:ext uri="{FF2B5EF4-FFF2-40B4-BE49-F238E27FC236}">
                    <a16:creationId xmlns:a16="http://schemas.microsoft.com/office/drawing/2014/main" id="{3112D363-5F81-4C5E-9E15-50536172D4BD}"/>
                  </a:ext>
                </a:extLst>
              </p:cNvPr>
              <p:cNvSpPr/>
              <p:nvPr/>
            </p:nvSpPr>
            <p:spPr bwMode="gray">
              <a:xfrm>
                <a:off x="609600" y="2137663"/>
                <a:ext cx="2990010" cy="648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29"/>
                  </a:spcAft>
                </a:pPr>
                <a:endParaRPr lang="en-US" sz="2653"/>
              </a:p>
            </p:txBody>
          </p:sp>
          <p:sp>
            <p:nvSpPr>
              <p:cNvPr id="58" name="TextBox 57">
                <a:extLst>
                  <a:ext uri="{FF2B5EF4-FFF2-40B4-BE49-F238E27FC236}">
                    <a16:creationId xmlns:a16="http://schemas.microsoft.com/office/drawing/2014/main" id="{B7CA30DF-375C-47B4-B7CF-853CB7250CE0}"/>
                  </a:ext>
                </a:extLst>
              </p:cNvPr>
              <p:cNvSpPr txBox="1"/>
              <p:nvPr/>
            </p:nvSpPr>
            <p:spPr bwMode="gray">
              <a:xfrm>
                <a:off x="3044751" y="1928184"/>
                <a:ext cx="595206" cy="1081706"/>
              </a:xfrm>
              <a:prstGeom prst="rect">
                <a:avLst/>
              </a:prstGeom>
              <a:noFill/>
            </p:spPr>
            <p:txBody>
              <a:bodyPr wrap="none" rtlCol="0">
                <a:spAutoFit/>
              </a:bodyPr>
              <a:lstStyle/>
              <a:p>
                <a:pPr>
                  <a:spcAft>
                    <a:spcPts val="429"/>
                  </a:spcAft>
                </a:pPr>
                <a:r>
                  <a:rPr lang="en-US" sz="6429" b="1">
                    <a:ln>
                      <a:solidFill>
                        <a:schemeClr val="bg1"/>
                      </a:solidFill>
                    </a:ln>
                    <a:solidFill>
                      <a:schemeClr val="bg1"/>
                    </a:solidFill>
                  </a:rPr>
                  <a:t>2</a:t>
                </a:r>
              </a:p>
            </p:txBody>
          </p:sp>
        </p:grpSp>
        <p:grpSp>
          <p:nvGrpSpPr>
            <p:cNvPr id="59" name="Group 58">
              <a:extLst>
                <a:ext uri="{FF2B5EF4-FFF2-40B4-BE49-F238E27FC236}">
                  <a16:creationId xmlns:a16="http://schemas.microsoft.com/office/drawing/2014/main" id="{154D4968-8F98-44D5-87E4-1AFCC7411996}"/>
                </a:ext>
              </a:extLst>
            </p:cNvPr>
            <p:cNvGrpSpPr/>
            <p:nvPr/>
          </p:nvGrpSpPr>
          <p:grpSpPr>
            <a:xfrm>
              <a:off x="8341224" y="1161491"/>
              <a:ext cx="3274325" cy="1081706"/>
              <a:chOff x="609600" y="1928184"/>
              <a:chExt cx="3030357" cy="1081706"/>
            </a:xfrm>
          </p:grpSpPr>
          <p:sp>
            <p:nvSpPr>
              <p:cNvPr id="62" name="Rectangle 61">
                <a:extLst>
                  <a:ext uri="{FF2B5EF4-FFF2-40B4-BE49-F238E27FC236}">
                    <a16:creationId xmlns:a16="http://schemas.microsoft.com/office/drawing/2014/main" id="{03A82CA4-2E6D-4487-83D7-000A379D8F8C}"/>
                  </a:ext>
                </a:extLst>
              </p:cNvPr>
              <p:cNvSpPr/>
              <p:nvPr/>
            </p:nvSpPr>
            <p:spPr bwMode="gray">
              <a:xfrm>
                <a:off x="609600" y="2137663"/>
                <a:ext cx="2990011" cy="648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29"/>
                  </a:spcAft>
                </a:pPr>
                <a:endParaRPr lang="en-US" sz="2653"/>
              </a:p>
            </p:txBody>
          </p:sp>
          <p:sp>
            <p:nvSpPr>
              <p:cNvPr id="63" name="TextBox 62">
                <a:extLst>
                  <a:ext uri="{FF2B5EF4-FFF2-40B4-BE49-F238E27FC236}">
                    <a16:creationId xmlns:a16="http://schemas.microsoft.com/office/drawing/2014/main" id="{49E960C1-A910-48F4-AAD7-93D348B703C5}"/>
                  </a:ext>
                </a:extLst>
              </p:cNvPr>
              <p:cNvSpPr txBox="1"/>
              <p:nvPr/>
            </p:nvSpPr>
            <p:spPr bwMode="gray">
              <a:xfrm>
                <a:off x="3044751" y="1928184"/>
                <a:ext cx="595206" cy="1081706"/>
              </a:xfrm>
              <a:prstGeom prst="rect">
                <a:avLst/>
              </a:prstGeom>
              <a:noFill/>
            </p:spPr>
            <p:txBody>
              <a:bodyPr wrap="none" rtlCol="0">
                <a:spAutoFit/>
              </a:bodyPr>
              <a:lstStyle/>
              <a:p>
                <a:pPr>
                  <a:spcAft>
                    <a:spcPts val="429"/>
                  </a:spcAft>
                </a:pPr>
                <a:r>
                  <a:rPr lang="en-US" sz="6429" b="1">
                    <a:ln>
                      <a:solidFill>
                        <a:schemeClr val="bg1"/>
                      </a:solidFill>
                    </a:ln>
                    <a:solidFill>
                      <a:schemeClr val="bg1"/>
                    </a:solidFill>
                  </a:rPr>
                  <a:t>3</a:t>
                </a:r>
              </a:p>
            </p:txBody>
          </p:sp>
        </p:grpSp>
        <p:grpSp>
          <p:nvGrpSpPr>
            <p:cNvPr id="64" name="Group 63">
              <a:extLst>
                <a:ext uri="{FF2B5EF4-FFF2-40B4-BE49-F238E27FC236}">
                  <a16:creationId xmlns:a16="http://schemas.microsoft.com/office/drawing/2014/main" id="{3C1534EF-6B5F-4EB4-8FAF-1EBE0B82B62B}"/>
                </a:ext>
              </a:extLst>
            </p:cNvPr>
            <p:cNvGrpSpPr/>
            <p:nvPr/>
          </p:nvGrpSpPr>
          <p:grpSpPr>
            <a:xfrm>
              <a:off x="612774" y="1161491"/>
              <a:ext cx="3274325" cy="1081706"/>
              <a:chOff x="609601" y="1928184"/>
              <a:chExt cx="3030356" cy="1081706"/>
            </a:xfrm>
          </p:grpSpPr>
          <p:sp>
            <p:nvSpPr>
              <p:cNvPr id="65" name="Rectangle 64">
                <a:extLst>
                  <a:ext uri="{FF2B5EF4-FFF2-40B4-BE49-F238E27FC236}">
                    <a16:creationId xmlns:a16="http://schemas.microsoft.com/office/drawing/2014/main" id="{C96B5761-CF4A-47BF-A27F-7895F6F0F280}"/>
                  </a:ext>
                </a:extLst>
              </p:cNvPr>
              <p:cNvSpPr/>
              <p:nvPr/>
            </p:nvSpPr>
            <p:spPr bwMode="gray">
              <a:xfrm>
                <a:off x="609601" y="2137663"/>
                <a:ext cx="2990012" cy="648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29"/>
                  </a:spcAft>
                </a:pPr>
                <a:endParaRPr lang="en-US" sz="2653"/>
              </a:p>
            </p:txBody>
          </p:sp>
          <p:sp>
            <p:nvSpPr>
              <p:cNvPr id="66" name="TextBox 65">
                <a:extLst>
                  <a:ext uri="{FF2B5EF4-FFF2-40B4-BE49-F238E27FC236}">
                    <a16:creationId xmlns:a16="http://schemas.microsoft.com/office/drawing/2014/main" id="{047026FA-494E-4F3C-8FEA-3F38728690A0}"/>
                  </a:ext>
                </a:extLst>
              </p:cNvPr>
              <p:cNvSpPr txBox="1"/>
              <p:nvPr/>
            </p:nvSpPr>
            <p:spPr bwMode="gray">
              <a:xfrm>
                <a:off x="3044751" y="1928184"/>
                <a:ext cx="595206" cy="1081706"/>
              </a:xfrm>
              <a:prstGeom prst="rect">
                <a:avLst/>
              </a:prstGeom>
              <a:noFill/>
            </p:spPr>
            <p:txBody>
              <a:bodyPr wrap="none" rtlCol="0">
                <a:spAutoFit/>
              </a:bodyPr>
              <a:lstStyle/>
              <a:p>
                <a:pPr>
                  <a:spcAft>
                    <a:spcPts val="429"/>
                  </a:spcAft>
                </a:pPr>
                <a:r>
                  <a:rPr lang="en-US" sz="6429" b="1">
                    <a:ln>
                      <a:solidFill>
                        <a:schemeClr val="bg1"/>
                      </a:solidFill>
                    </a:ln>
                    <a:solidFill>
                      <a:schemeClr val="bg1"/>
                    </a:solidFill>
                  </a:rPr>
                  <a:t>1</a:t>
                </a:r>
              </a:p>
            </p:txBody>
          </p:sp>
        </p:grpSp>
      </p:grpSp>
    </p:spTree>
    <p:extLst>
      <p:ext uri="{BB962C8B-B14F-4D97-AF65-F5344CB8AC3E}">
        <p14:creationId xmlns:p14="http://schemas.microsoft.com/office/powerpoint/2010/main" val="105108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9CF15-5CA6-4B95-BB26-A93A774561C5}"/>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91E0AF2D-73C0-4866-B2F9-5D5D67CE9731}"/>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07CC0563-3DF5-4525-B7DF-9EA1C54AB8A9}"/>
              </a:ext>
            </a:extLst>
          </p:cNvPr>
          <p:cNvSpPr>
            <a:spLocks noGrp="1"/>
          </p:cNvSpPr>
          <p:nvPr>
            <p:ph type="title"/>
          </p:nvPr>
        </p:nvSpPr>
        <p:spPr>
          <a:xfrm>
            <a:off x="612774" y="591030"/>
            <a:ext cx="10972801" cy="540917"/>
          </a:xfrm>
        </p:spPr>
        <p:txBody>
          <a:bodyPr/>
          <a:lstStyle/>
          <a:p>
            <a:r>
              <a:rPr lang="en-US"/>
              <a:t>Roadmap </a:t>
            </a:r>
          </a:p>
        </p:txBody>
      </p:sp>
      <p:graphicFrame>
        <p:nvGraphicFramePr>
          <p:cNvPr id="11" name="Table 10">
            <a:extLst>
              <a:ext uri="{FF2B5EF4-FFF2-40B4-BE49-F238E27FC236}">
                <a16:creationId xmlns:a16="http://schemas.microsoft.com/office/drawing/2014/main" id="{7EB6F3CD-7F61-4F36-9315-1F3B52158BE4}"/>
              </a:ext>
            </a:extLst>
          </p:cNvPr>
          <p:cNvGraphicFramePr>
            <a:graphicFrameLocks noGrp="1"/>
          </p:cNvGraphicFramePr>
          <p:nvPr>
            <p:extLst>
              <p:ext uri="{D42A27DB-BD31-4B8C-83A1-F6EECF244321}">
                <p14:modId xmlns:p14="http://schemas.microsoft.com/office/powerpoint/2010/main" val="1169191285"/>
              </p:ext>
            </p:extLst>
          </p:nvPr>
        </p:nvGraphicFramePr>
        <p:xfrm>
          <a:off x="704998" y="1629513"/>
          <a:ext cx="10880577" cy="3740319"/>
        </p:xfrm>
        <a:graphic>
          <a:graphicData uri="http://schemas.openxmlformats.org/drawingml/2006/table">
            <a:tbl>
              <a:tblPr firstRow="1" bandRow="1">
                <a:tableStyleId>{2D5ABB26-0587-4C30-8999-92F81FD0307C}</a:tableStyleId>
              </a:tblPr>
              <a:tblGrid>
                <a:gridCol w="3842295">
                  <a:extLst>
                    <a:ext uri="{9D8B030D-6E8A-4147-A177-3AD203B41FA5}">
                      <a16:colId xmlns:a16="http://schemas.microsoft.com/office/drawing/2014/main" val="3756038665"/>
                    </a:ext>
                  </a:extLst>
                </a:gridCol>
                <a:gridCol w="7038282">
                  <a:extLst>
                    <a:ext uri="{9D8B030D-6E8A-4147-A177-3AD203B41FA5}">
                      <a16:colId xmlns:a16="http://schemas.microsoft.com/office/drawing/2014/main" val="2866311678"/>
                    </a:ext>
                  </a:extLst>
                </a:gridCol>
              </a:tblGrid>
              <a:tr h="1151189">
                <a:tc>
                  <a:txBody>
                    <a:bodyPr/>
                    <a:lstStyle/>
                    <a:p>
                      <a:pPr algn="r">
                        <a:lnSpc>
                          <a:spcPct val="100000"/>
                        </a:lnSpc>
                      </a:pPr>
                      <a:r>
                        <a:rPr lang="en-US" sz="4800">
                          <a:solidFill>
                            <a:schemeClr val="accent2"/>
                          </a:solidFill>
                          <a:latin typeface="+mj-lt"/>
                        </a:rPr>
                        <a:t>Section 01</a:t>
                      </a:r>
                    </a:p>
                  </a:txBody>
                  <a:tcPr marL="365760" marR="365760" marT="182880" marB="182880" anchor="ctr">
                    <a:lnL>
                      <a:noFill/>
                    </a:lnL>
                    <a:lnR w="28575" cap="flat" cmpd="sng" algn="ctr">
                      <a:solidFill>
                        <a:schemeClr val="accent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400" b="1" cap="all" baseline="0"/>
                        <a:t>Lab Landscape Overview</a:t>
                      </a:r>
                    </a:p>
                    <a:p>
                      <a:pPr>
                        <a:lnSpc>
                          <a:spcPct val="100000"/>
                        </a:lnSpc>
                        <a:spcBef>
                          <a:spcPts val="1200"/>
                        </a:spcBef>
                      </a:pPr>
                      <a:r>
                        <a:rPr lang="en-US" sz="1800" b="0"/>
                        <a:t>Lab test prevalence and market forecasts</a:t>
                      </a:r>
                    </a:p>
                  </a:txBody>
                  <a:tcPr marL="365760" marR="365760" marT="182880" marB="182880" anchor="ctr">
                    <a:lnL w="28575" cap="flat" cmpd="sng" algn="ctr">
                      <a:solidFill>
                        <a:schemeClr val="accent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83202"/>
                  </a:ext>
                </a:extLst>
              </a:tr>
              <a:tr h="1423839">
                <a:tc>
                  <a:txBody>
                    <a:bodyPr/>
                    <a:lstStyle/>
                    <a:p>
                      <a:pPr algn="r">
                        <a:lnSpc>
                          <a:spcPct val="100000"/>
                        </a:lnSpc>
                      </a:pPr>
                      <a:r>
                        <a:rPr lang="en-US" sz="4800">
                          <a:solidFill>
                            <a:schemeClr val="accent2"/>
                          </a:solidFill>
                          <a:latin typeface="+mj-lt"/>
                        </a:rPr>
                        <a:t>Section 02</a:t>
                      </a:r>
                    </a:p>
                  </a:txBody>
                  <a:tcPr marL="365760" marR="365760" marT="182880" marB="182880" anchor="ctr">
                    <a:lnL>
                      <a:noFill/>
                    </a:lnL>
                    <a:lnR w="28575"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400" b="1"/>
                        <a:t>TRENDS</a:t>
                      </a:r>
                    </a:p>
                    <a:p>
                      <a:pPr marL="0" marR="0" lvl="0" indent="0" algn="l" defTabSz="914400" rtl="0" eaLnBrk="1" fontAlgn="ctr" latinLnBrk="0" hangingPunct="1">
                        <a:lnSpc>
                          <a:spcPct val="100000"/>
                        </a:lnSpc>
                        <a:spcBef>
                          <a:spcPts val="1200"/>
                        </a:spcBef>
                        <a:spcAft>
                          <a:spcPts val="0"/>
                        </a:spcAft>
                        <a:buClrTx/>
                        <a:buSzTx/>
                        <a:buFontTx/>
                        <a:buNone/>
                        <a:tabLst/>
                        <a:defRPr/>
                      </a:pPr>
                      <a:r>
                        <a:rPr lang="en-US" sz="1800" b="0"/>
                        <a:t>Major trends impacting lab stakeholders in 2022 and beyond</a:t>
                      </a:r>
                    </a:p>
                  </a:txBody>
                  <a:tcPr marL="365760" marR="365760" marT="182880" marB="182880" anchor="ctr">
                    <a:lnL w="28575" cap="flat" cmpd="sng" algn="ctr">
                      <a:solidFill>
                        <a:schemeClr val="accent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146453"/>
                  </a:ext>
                </a:extLst>
              </a:tr>
              <a:tr h="1151189">
                <a:tc>
                  <a:txBody>
                    <a:bodyPr/>
                    <a:lstStyle/>
                    <a:p>
                      <a:pPr algn="r">
                        <a:lnSpc>
                          <a:spcPct val="100000"/>
                        </a:lnSpc>
                      </a:pPr>
                      <a:r>
                        <a:rPr lang="en-US" sz="4800">
                          <a:solidFill>
                            <a:schemeClr val="accent2"/>
                          </a:solidFill>
                          <a:latin typeface="+mj-lt"/>
                        </a:rPr>
                        <a:t>Section 03</a:t>
                      </a:r>
                    </a:p>
                  </a:txBody>
                  <a:tcPr marL="365760" marR="365760" marT="182880" marB="182880" anchor="ctr">
                    <a:lnL>
                      <a:noFill/>
                    </a:lnL>
                    <a:lnR w="28575"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400" b="1" dirty="0"/>
                        <a:t>TAKEAWAYS</a:t>
                      </a:r>
                    </a:p>
                    <a:p>
                      <a:pPr>
                        <a:lnSpc>
                          <a:spcPct val="100000"/>
                        </a:lnSpc>
                        <a:spcBef>
                          <a:spcPts val="1200"/>
                        </a:spcBef>
                      </a:pPr>
                      <a:r>
                        <a:rPr lang="en-US" sz="1800" b="0" dirty="0"/>
                        <a:t>Summary of major implications</a:t>
                      </a:r>
                    </a:p>
                  </a:txBody>
                  <a:tcPr marL="365760" marR="365760" marT="182880" marB="182880" anchor="ctr">
                    <a:lnL w="28575" cap="flat" cmpd="sng" algn="ctr">
                      <a:solidFill>
                        <a:schemeClr val="accent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088526"/>
                  </a:ext>
                </a:extLst>
              </a:tr>
            </a:tbl>
          </a:graphicData>
        </a:graphic>
      </p:graphicFrame>
      <p:sp>
        <p:nvSpPr>
          <p:cNvPr id="12" name="Oval 11">
            <a:extLst>
              <a:ext uri="{FF2B5EF4-FFF2-40B4-BE49-F238E27FC236}">
                <a16:creationId xmlns:a16="http://schemas.microsoft.com/office/drawing/2014/main" id="{EEFF60A8-8455-4248-A97C-906B8155E5BF}"/>
              </a:ext>
            </a:extLst>
          </p:cNvPr>
          <p:cNvSpPr/>
          <p:nvPr/>
        </p:nvSpPr>
        <p:spPr bwMode="gray">
          <a:xfrm>
            <a:off x="4402667" y="2116775"/>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F2FD0CD-B0B5-437A-A775-9F04C31A0CD4}"/>
              </a:ext>
            </a:extLst>
          </p:cNvPr>
          <p:cNvSpPr/>
          <p:nvPr/>
        </p:nvSpPr>
        <p:spPr bwMode="gray">
          <a:xfrm>
            <a:off x="4402667" y="337421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BCD19B5-C456-4E87-90F7-7A5911701465}"/>
              </a:ext>
            </a:extLst>
          </p:cNvPr>
          <p:cNvSpPr/>
          <p:nvPr/>
        </p:nvSpPr>
        <p:spPr bwMode="gray">
          <a:xfrm>
            <a:off x="4402667" y="4717590"/>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222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B5ED9-DB2C-406C-9400-58D559360A7C}"/>
              </a:ext>
            </a:extLst>
          </p:cNvPr>
          <p:cNvSpPr>
            <a:spLocks noGrp="1"/>
          </p:cNvSpPr>
          <p:nvPr>
            <p:ph type="body" sz="quarter" idx="28"/>
          </p:nvPr>
        </p:nvSpPr>
        <p:spPr>
          <a:xfrm>
            <a:off x="612773" y="6068365"/>
            <a:ext cx="3657600" cy="215444"/>
          </a:xfrm>
        </p:spPr>
        <p:txBody>
          <a:bodyPr/>
          <a:lstStyle/>
          <a:p>
            <a:endParaRPr lang="en-US"/>
          </a:p>
        </p:txBody>
      </p:sp>
      <p:sp>
        <p:nvSpPr>
          <p:cNvPr id="3" name="Text Placeholder 2">
            <a:extLst>
              <a:ext uri="{FF2B5EF4-FFF2-40B4-BE49-F238E27FC236}">
                <a16:creationId xmlns:a16="http://schemas.microsoft.com/office/drawing/2014/main" id="{6F7D5E57-F2BC-4D89-BACA-C9138F6E4160}"/>
              </a:ext>
            </a:extLst>
          </p:cNvPr>
          <p:cNvSpPr>
            <a:spLocks noGrp="1"/>
          </p:cNvSpPr>
          <p:nvPr>
            <p:ph type="body" sz="quarter" idx="27"/>
          </p:nvPr>
        </p:nvSpPr>
        <p:spPr>
          <a:xfrm>
            <a:off x="6096000" y="5742901"/>
            <a:ext cx="5480430" cy="430887"/>
          </a:xfrm>
        </p:spPr>
        <p:txBody>
          <a:bodyPr/>
          <a:lstStyle/>
          <a:p>
            <a:r>
              <a:rPr lang="en-US"/>
              <a:t>Source: “</a:t>
            </a:r>
            <a:r>
              <a:rPr lang="en-US">
                <a:hlinkClick r:id="rId2"/>
              </a:rPr>
              <a:t>FDA Approves Smartphone-based Urinalysis Test Kit for At-Home Use That Matches Quality of Clinical laboratory Tests</a:t>
            </a:r>
            <a:r>
              <a:rPr lang="en-US"/>
              <a:t>,”  Dark Daily, March 2019; “Rare Disease Day: “</a:t>
            </a:r>
            <a:r>
              <a:rPr lang="en-US">
                <a:hlinkClick r:id="rId3"/>
              </a:rPr>
              <a:t>Why Screen Newborns for Disease</a:t>
            </a:r>
            <a:r>
              <a:rPr lang="en-US"/>
              <a:t>,” </a:t>
            </a:r>
            <a:r>
              <a:rPr lang="en-US" err="1"/>
              <a:t>Baebies</a:t>
            </a:r>
            <a:r>
              <a:rPr lang="en-US"/>
              <a:t>, February 2019; </a:t>
            </a:r>
            <a:r>
              <a:rPr lang="en-US">
                <a:hlinkClick r:id="rId4"/>
              </a:rPr>
              <a:t>“Healthy.io: Smartphone albuminuria urine self-testing</a:t>
            </a:r>
            <a:r>
              <a:rPr lang="en-US"/>
              <a:t>,” NHS, April 2021; “</a:t>
            </a:r>
            <a:r>
              <a:rPr lang="en-US">
                <a:hlinkClick r:id="rId5"/>
              </a:rPr>
              <a:t>Healthy.io turns your smartphone into a clinical-grade medical testing device</a:t>
            </a:r>
            <a:r>
              <a:rPr lang="en-US"/>
              <a:t>,’ VentureBeat, February 2018.</a:t>
            </a:r>
          </a:p>
        </p:txBody>
      </p:sp>
      <p:sp>
        <p:nvSpPr>
          <p:cNvPr id="4" name="Title 3">
            <a:extLst>
              <a:ext uri="{FF2B5EF4-FFF2-40B4-BE49-F238E27FC236}">
                <a16:creationId xmlns:a16="http://schemas.microsoft.com/office/drawing/2014/main" id="{010A4B6D-8FF4-4810-A875-B44918A9DC65}"/>
              </a:ext>
            </a:extLst>
          </p:cNvPr>
          <p:cNvSpPr>
            <a:spLocks noGrp="1"/>
          </p:cNvSpPr>
          <p:nvPr>
            <p:ph type="title"/>
          </p:nvPr>
        </p:nvSpPr>
        <p:spPr>
          <a:xfrm>
            <a:off x="612774" y="588771"/>
            <a:ext cx="10972801" cy="540917"/>
          </a:xfrm>
        </p:spPr>
        <p:txBody>
          <a:bodyPr/>
          <a:lstStyle/>
          <a:p>
            <a:r>
              <a:rPr lang="en-US"/>
              <a:t>Tech innovations enable more out-of-lab testing</a:t>
            </a:r>
          </a:p>
        </p:txBody>
      </p:sp>
      <p:sp>
        <p:nvSpPr>
          <p:cNvPr id="156" name="TextBox 155">
            <a:extLst>
              <a:ext uri="{FF2B5EF4-FFF2-40B4-BE49-F238E27FC236}">
                <a16:creationId xmlns:a16="http://schemas.microsoft.com/office/drawing/2014/main" id="{DFA08649-B891-4CA1-8A10-935BAE5C1FEF}"/>
              </a:ext>
            </a:extLst>
          </p:cNvPr>
          <p:cNvSpPr txBox="1"/>
          <p:nvPr/>
        </p:nvSpPr>
        <p:spPr bwMode="gray">
          <a:xfrm>
            <a:off x="606425" y="3269515"/>
            <a:ext cx="5429920" cy="2578717"/>
          </a:xfrm>
          <a:prstGeom prst="rect">
            <a:avLst/>
          </a:prstGeom>
          <a:noFill/>
        </p:spPr>
        <p:txBody>
          <a:bodyPr wrap="square" lIns="130616" tIns="65309" rIns="130616" bIns="65309" rtlCol="0">
            <a:spAutoFit/>
          </a:bodyPr>
          <a:lstStyle/>
          <a:p>
            <a:pPr marL="171450" indent="-171450" fontAlgn="ctr">
              <a:spcBef>
                <a:spcPts val="600"/>
              </a:spcBef>
              <a:buClr>
                <a:srgbClr val="CE0E2D"/>
              </a:buClr>
              <a:buFont typeface="Arial" panose="020B0604020202020204" pitchFamily="34" charset="0"/>
              <a:buChar char="•"/>
              <a:defRPr/>
            </a:pPr>
            <a:r>
              <a:rPr lang="en-US" sz="1400"/>
              <a:t>Microfluidics technology enables testing with less sample than traditional lab tests. This often also lowers supply costs and reduces equipment requirements, thus enabling POC or at-home testing.</a:t>
            </a:r>
          </a:p>
          <a:p>
            <a:pPr marL="171450" indent="-171450" fontAlgn="ctr">
              <a:spcBef>
                <a:spcPts val="600"/>
              </a:spcBef>
              <a:buClr>
                <a:srgbClr val="CE0E2D"/>
              </a:buClr>
              <a:buFont typeface="Arial" panose="020B0604020202020204" pitchFamily="34" charset="0"/>
              <a:buChar char="•"/>
              <a:defRPr/>
            </a:pPr>
            <a:r>
              <a:rPr lang="en-US" sz="1400"/>
              <a:t>Example: </a:t>
            </a:r>
            <a:r>
              <a:rPr lang="en-US" sz="1400" err="1"/>
              <a:t>Baebies</a:t>
            </a:r>
            <a:r>
              <a:rPr lang="en-US" sz="1400"/>
              <a:t>, a diagnostics manufacturer, pioneered a digital microfluidics technology that they used to create a screening test for lysosomal storage diseases in newborn babies. By lowering testing costs and improving accessibility, this test enables POC screening for all babies, enabling faster care interventions than the past standard of care, which waited for signs of a problem before testing.</a:t>
            </a:r>
          </a:p>
        </p:txBody>
      </p:sp>
      <p:sp>
        <p:nvSpPr>
          <p:cNvPr id="159" name="TextBox 158">
            <a:extLst>
              <a:ext uri="{FF2B5EF4-FFF2-40B4-BE49-F238E27FC236}">
                <a16:creationId xmlns:a16="http://schemas.microsoft.com/office/drawing/2014/main" id="{13F1787F-1B2B-4272-A984-8F246AA13167}"/>
              </a:ext>
            </a:extLst>
          </p:cNvPr>
          <p:cNvSpPr txBox="1"/>
          <p:nvPr/>
        </p:nvSpPr>
        <p:spPr bwMode="gray">
          <a:xfrm>
            <a:off x="6105145" y="3228789"/>
            <a:ext cx="5480430" cy="2147830"/>
          </a:xfrm>
          <a:prstGeom prst="rect">
            <a:avLst/>
          </a:prstGeom>
          <a:noFill/>
        </p:spPr>
        <p:txBody>
          <a:bodyPr wrap="square" lIns="130616" tIns="65309" rIns="130616" bIns="65309" rtlCol="0">
            <a:spAutoFit/>
          </a:bodyPr>
          <a:lstStyle/>
          <a:p>
            <a:pPr marL="171450" indent="-171450" fontAlgn="ctr">
              <a:spcBef>
                <a:spcPts val="600"/>
              </a:spcBef>
              <a:buClr>
                <a:srgbClr val="CE0E2D"/>
              </a:buClr>
              <a:buFont typeface="Arial" panose="020B0604020202020204" pitchFamily="34" charset="0"/>
              <a:buChar char="•"/>
              <a:defRPr/>
            </a:pPr>
            <a:r>
              <a:rPr lang="en-US" sz="1400"/>
              <a:t>AI technology enables pattern recognition and analysis of large volumes of testing data. These AI algorithms can be used with portable devices, like a smartphone, to enable home testing without lab equipment. </a:t>
            </a:r>
          </a:p>
          <a:p>
            <a:pPr marL="171450" indent="-171450" fontAlgn="ctr">
              <a:spcBef>
                <a:spcPts val="600"/>
              </a:spcBef>
              <a:buClr>
                <a:srgbClr val="CE0E2D"/>
              </a:buClr>
              <a:buFont typeface="Arial" panose="020B0604020202020204" pitchFamily="34" charset="0"/>
              <a:buChar char="•"/>
              <a:defRPr/>
            </a:pPr>
            <a:r>
              <a:rPr lang="en-US" sz="1400"/>
              <a:t>Example: Dip.io, an at-home urinalysis test, uses AI image recognition embedded in a smartphone app to enable patients to take a picture of their urinalysis results to more accurately diagnose and monitor urinary tract infections or high-risk pregnancies. </a:t>
            </a:r>
          </a:p>
        </p:txBody>
      </p:sp>
      <p:sp>
        <p:nvSpPr>
          <p:cNvPr id="172" name="TextBox 171">
            <a:extLst>
              <a:ext uri="{FF2B5EF4-FFF2-40B4-BE49-F238E27FC236}">
                <a16:creationId xmlns:a16="http://schemas.microsoft.com/office/drawing/2014/main" id="{0A3F6240-3351-4E30-AE21-C006808CF1E6}"/>
              </a:ext>
            </a:extLst>
          </p:cNvPr>
          <p:cNvSpPr txBox="1"/>
          <p:nvPr/>
        </p:nvSpPr>
        <p:spPr bwMode="gray">
          <a:xfrm>
            <a:off x="640986" y="1280789"/>
            <a:ext cx="8227787" cy="246221"/>
          </a:xfrm>
          <a:prstGeom prst="rect">
            <a:avLst/>
          </a:prstGeom>
          <a:solidFill>
            <a:schemeClr val="bg1"/>
          </a:solidFill>
          <a:ln w="76200">
            <a:solidFill>
              <a:schemeClr val="bg1"/>
            </a:solidFill>
          </a:ln>
        </p:spPr>
        <p:txBody>
          <a:bodyPr wrap="square" lIns="0" tIns="0" rIns="0" bIns="0" rtlCol="0">
            <a:spAutoFit/>
          </a:bodyPr>
          <a:lstStyle/>
          <a:p>
            <a:pPr>
              <a:spcBef>
                <a:spcPts val="714"/>
              </a:spcBef>
            </a:pPr>
            <a:r>
              <a:rPr lang="en-US" sz="1600" b="1"/>
              <a:t>Breakthroughs in two key areas support the rise in convenient testing</a:t>
            </a:r>
          </a:p>
        </p:txBody>
      </p:sp>
      <p:sp>
        <p:nvSpPr>
          <p:cNvPr id="181" name="Rectangle 180">
            <a:extLst>
              <a:ext uri="{FF2B5EF4-FFF2-40B4-BE49-F238E27FC236}">
                <a16:creationId xmlns:a16="http://schemas.microsoft.com/office/drawing/2014/main" id="{3242561B-CA44-40D6-8D1B-96654FAA6A94}"/>
              </a:ext>
            </a:extLst>
          </p:cNvPr>
          <p:cNvSpPr/>
          <p:nvPr/>
        </p:nvSpPr>
        <p:spPr bwMode="gray">
          <a:xfrm>
            <a:off x="2508338" y="3035952"/>
            <a:ext cx="1920240" cy="230832"/>
          </a:xfrm>
          <a:prstGeom prst="rect">
            <a:avLst/>
          </a:prstGeom>
        </p:spPr>
        <p:txBody>
          <a:bodyPr vert="horz" wrap="square" lIns="0" tIns="0" rIns="0" bIns="0">
            <a:spAutoFit/>
          </a:bodyPr>
          <a:lstStyle/>
          <a:p>
            <a:pPr algn="ctr"/>
            <a:r>
              <a:rPr lang="en-US" sz="1500" b="1"/>
              <a:t>Microfluidics</a:t>
            </a:r>
          </a:p>
        </p:txBody>
      </p:sp>
      <p:sp>
        <p:nvSpPr>
          <p:cNvPr id="182" name="Rectangle 181">
            <a:extLst>
              <a:ext uri="{FF2B5EF4-FFF2-40B4-BE49-F238E27FC236}">
                <a16:creationId xmlns:a16="http://schemas.microsoft.com/office/drawing/2014/main" id="{8DF5F4C5-0A7C-4717-9ED1-B15E13561731}"/>
              </a:ext>
            </a:extLst>
          </p:cNvPr>
          <p:cNvSpPr/>
          <p:nvPr/>
        </p:nvSpPr>
        <p:spPr bwMode="gray">
          <a:xfrm>
            <a:off x="7430867" y="3029925"/>
            <a:ext cx="2659413" cy="230832"/>
          </a:xfrm>
          <a:prstGeom prst="rect">
            <a:avLst/>
          </a:prstGeom>
        </p:spPr>
        <p:txBody>
          <a:bodyPr vert="horz" wrap="square" lIns="0" tIns="0" rIns="0" bIns="0">
            <a:spAutoFit/>
          </a:bodyPr>
          <a:lstStyle/>
          <a:p>
            <a:pPr algn="ctr"/>
            <a:r>
              <a:rPr lang="en-US" sz="1500" b="1"/>
              <a:t>AI-enablement</a:t>
            </a:r>
          </a:p>
        </p:txBody>
      </p:sp>
      <p:sp>
        <p:nvSpPr>
          <p:cNvPr id="183" name="Oval 182">
            <a:extLst>
              <a:ext uri="{FF2B5EF4-FFF2-40B4-BE49-F238E27FC236}">
                <a16:creationId xmlns:a16="http://schemas.microsoft.com/office/drawing/2014/main" id="{4B39610E-EFB7-4BD6-A693-251F739E8F9D}"/>
              </a:ext>
            </a:extLst>
          </p:cNvPr>
          <p:cNvSpPr/>
          <p:nvPr/>
        </p:nvSpPr>
        <p:spPr bwMode="gray">
          <a:xfrm>
            <a:off x="2910125" y="1785030"/>
            <a:ext cx="1111525" cy="1111525"/>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166F1535-1C34-439F-A645-F933E218A59F}"/>
              </a:ext>
            </a:extLst>
          </p:cNvPr>
          <p:cNvSpPr/>
          <p:nvPr/>
        </p:nvSpPr>
        <p:spPr bwMode="gray">
          <a:xfrm>
            <a:off x="8170350" y="1722887"/>
            <a:ext cx="1111525" cy="1111525"/>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ross 184">
            <a:extLst>
              <a:ext uri="{FF2B5EF4-FFF2-40B4-BE49-F238E27FC236}">
                <a16:creationId xmlns:a16="http://schemas.microsoft.com/office/drawing/2014/main" id="{88B34481-174A-41FC-AC5B-A12F4387B469}"/>
              </a:ext>
            </a:extLst>
          </p:cNvPr>
          <p:cNvSpPr/>
          <p:nvPr/>
        </p:nvSpPr>
        <p:spPr bwMode="gray">
          <a:xfrm>
            <a:off x="5821582" y="2054501"/>
            <a:ext cx="472635" cy="472635"/>
          </a:xfrm>
          <a:prstGeom prst="plus">
            <a:avLst>
              <a:gd name="adj" fmla="val 40227"/>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descr="Icon&#10;&#10;Description automatically generated">
            <a:extLst>
              <a:ext uri="{FF2B5EF4-FFF2-40B4-BE49-F238E27FC236}">
                <a16:creationId xmlns:a16="http://schemas.microsoft.com/office/drawing/2014/main" id="{575BB788-5A68-438C-BBFE-EDFA2DF7FC55}"/>
              </a:ext>
            </a:extLst>
          </p:cNvPr>
          <p:cNvPicPr>
            <a:picLocks noChangeAspect="1"/>
          </p:cNvPicPr>
          <p:nvPr/>
        </p:nvPicPr>
        <p:blipFill>
          <a:blip r:embed="rId6"/>
          <a:stretch>
            <a:fillRect/>
          </a:stretch>
        </p:blipFill>
        <p:spPr>
          <a:xfrm>
            <a:off x="8409260" y="1927083"/>
            <a:ext cx="632021" cy="632021"/>
          </a:xfrm>
          <a:prstGeom prst="rect">
            <a:avLst/>
          </a:prstGeom>
        </p:spPr>
      </p:pic>
      <p:pic>
        <p:nvPicPr>
          <p:cNvPr id="188" name="Picture 187" descr="Icon&#10;&#10;Description automatically generated">
            <a:extLst>
              <a:ext uri="{FF2B5EF4-FFF2-40B4-BE49-F238E27FC236}">
                <a16:creationId xmlns:a16="http://schemas.microsoft.com/office/drawing/2014/main" id="{84452559-9C5D-4D4C-933A-B82EC71DBE30}"/>
              </a:ext>
            </a:extLst>
          </p:cNvPr>
          <p:cNvPicPr>
            <a:picLocks noChangeAspect="1"/>
          </p:cNvPicPr>
          <p:nvPr/>
        </p:nvPicPr>
        <p:blipFill>
          <a:blip r:embed="rId7"/>
          <a:stretch>
            <a:fillRect/>
          </a:stretch>
        </p:blipFill>
        <p:spPr>
          <a:xfrm>
            <a:off x="3246502" y="1969122"/>
            <a:ext cx="517424" cy="716433"/>
          </a:xfrm>
          <a:prstGeom prst="rect">
            <a:avLst/>
          </a:prstGeom>
        </p:spPr>
      </p:pic>
    </p:spTree>
    <p:extLst>
      <p:ext uri="{BB962C8B-B14F-4D97-AF65-F5344CB8AC3E}">
        <p14:creationId xmlns:p14="http://schemas.microsoft.com/office/powerpoint/2010/main" val="3038030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B2580-F4BF-4A43-AACB-8A881DA833C2}"/>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9C47490A-0B38-4135-BDB2-D8FCA98B6CD6}"/>
              </a:ext>
            </a:extLst>
          </p:cNvPr>
          <p:cNvSpPr>
            <a:spLocks noGrp="1"/>
          </p:cNvSpPr>
          <p:nvPr>
            <p:ph type="body" sz="quarter" idx="27"/>
          </p:nvPr>
        </p:nvSpPr>
        <p:spPr>
          <a:xfrm>
            <a:off x="6096000" y="5813953"/>
            <a:ext cx="5480430" cy="323165"/>
          </a:xfrm>
        </p:spPr>
        <p:txBody>
          <a:bodyPr/>
          <a:lstStyle/>
          <a:p>
            <a:r>
              <a:rPr lang="en-US"/>
              <a:t>Source: </a:t>
            </a:r>
            <a:r>
              <a:rPr lang="en-US">
                <a:hlinkClick r:id="rId2"/>
              </a:rPr>
              <a:t>Self-Testing At Home or Anywhere | CDC</a:t>
            </a:r>
            <a:r>
              <a:rPr lang="en-US"/>
              <a:t>; “Future of Point of Care &amp; Rapid Testing,” IPSOS, February 2022; “</a:t>
            </a:r>
            <a:r>
              <a:rPr lang="en-US">
                <a:hlinkClick r:id="rId3"/>
              </a:rPr>
              <a:t>Study: Patients Prefer Stool Test to Colonoscopy</a:t>
            </a:r>
            <a:r>
              <a:rPr lang="en-US"/>
              <a:t>,” Cedars Sinai, September 2022; “</a:t>
            </a:r>
            <a:r>
              <a:rPr lang="en-US" err="1">
                <a:hlinkClick r:id="rId4"/>
              </a:rPr>
              <a:t>Everlywell</a:t>
            </a:r>
            <a:r>
              <a:rPr lang="en-US">
                <a:hlinkClick r:id="rId4"/>
              </a:rPr>
              <a:t> Launches Sexual Health Report</a:t>
            </a:r>
            <a:r>
              <a:rPr lang="en-US"/>
              <a:t>,” </a:t>
            </a:r>
            <a:r>
              <a:rPr lang="en-US" err="1"/>
              <a:t>Businesswire</a:t>
            </a:r>
            <a:r>
              <a:rPr lang="en-US"/>
              <a:t>, August 2022; “</a:t>
            </a:r>
            <a:r>
              <a:rPr lang="en-US">
                <a:hlinkClick r:id="rId5"/>
              </a:rPr>
              <a:t>Everly Health buys startup Natalist to expand its reach into women’s health, retail products</a:t>
            </a:r>
            <a:r>
              <a:rPr lang="en-US"/>
              <a:t>,” Fierce Healthcare, October 2021.</a:t>
            </a:r>
          </a:p>
        </p:txBody>
      </p:sp>
      <p:sp>
        <p:nvSpPr>
          <p:cNvPr id="4" name="Title 3">
            <a:extLst>
              <a:ext uri="{FF2B5EF4-FFF2-40B4-BE49-F238E27FC236}">
                <a16:creationId xmlns:a16="http://schemas.microsoft.com/office/drawing/2014/main" id="{3088BF4C-1225-4E01-AFEA-270B18B926BA}"/>
              </a:ext>
            </a:extLst>
          </p:cNvPr>
          <p:cNvSpPr>
            <a:spLocks noGrp="1"/>
          </p:cNvSpPr>
          <p:nvPr>
            <p:ph type="title"/>
          </p:nvPr>
        </p:nvSpPr>
        <p:spPr>
          <a:xfrm>
            <a:off x="612774" y="588771"/>
            <a:ext cx="10972801" cy="1067215"/>
          </a:xfrm>
        </p:spPr>
        <p:txBody>
          <a:bodyPr/>
          <a:lstStyle/>
          <a:p>
            <a:r>
              <a:rPr lang="en-US"/>
              <a:t>Consumers demanding convenient tests across many conditions</a:t>
            </a:r>
          </a:p>
        </p:txBody>
      </p:sp>
      <p:sp>
        <p:nvSpPr>
          <p:cNvPr id="5" name="Text Placeholder">
            <a:extLst>
              <a:ext uri="{FF2B5EF4-FFF2-40B4-BE49-F238E27FC236}">
                <a16:creationId xmlns:a16="http://schemas.microsoft.com/office/drawing/2014/main" id="{B3B7A5FF-30D8-42D7-99C0-371BF3B4BEE9}"/>
              </a:ext>
            </a:extLst>
          </p:cNvPr>
          <p:cNvSpPr txBox="1">
            <a:spLocks/>
          </p:cNvSpPr>
          <p:nvPr/>
        </p:nvSpPr>
        <p:spPr bwMode="gray">
          <a:xfrm>
            <a:off x="6609085" y="2781300"/>
            <a:ext cx="4572617" cy="2154436"/>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2000">
                <a:latin typeface="+mj-lt"/>
              </a:rPr>
              <a:t>“Everybody knows…that there is something called a rapid COVID test. So patients now want to see if there are other tests that are rapidly done. I’ve had patients come into the office and say is there a rapid for so and so, whereas before COVID, they didn’t even know that that word existed.”</a:t>
            </a:r>
          </a:p>
        </p:txBody>
      </p:sp>
      <p:grpSp>
        <p:nvGrpSpPr>
          <p:cNvPr id="6" name="Group 5">
            <a:extLst>
              <a:ext uri="{FF2B5EF4-FFF2-40B4-BE49-F238E27FC236}">
                <a16:creationId xmlns:a16="http://schemas.microsoft.com/office/drawing/2014/main" id="{EDDFF0DA-2CE1-42FF-BA9F-7A150ADBC9FA}"/>
              </a:ext>
            </a:extLst>
          </p:cNvPr>
          <p:cNvGrpSpPr/>
          <p:nvPr/>
        </p:nvGrpSpPr>
        <p:grpSpPr>
          <a:xfrm>
            <a:off x="8562712" y="2220725"/>
            <a:ext cx="474056" cy="389280"/>
            <a:chOff x="925889" y="8160634"/>
            <a:chExt cx="291544" cy="239407"/>
          </a:xfrm>
        </p:grpSpPr>
        <p:pic>
          <p:nvPicPr>
            <p:cNvPr id="7" name="Graphic 19">
              <a:extLst>
                <a:ext uri="{FF2B5EF4-FFF2-40B4-BE49-F238E27FC236}">
                  <a16:creationId xmlns:a16="http://schemas.microsoft.com/office/drawing/2014/main" id="{CEB0CF82-EC79-40A8-A3DB-FD7176921D5C}"/>
                </a:ext>
              </a:extLst>
            </p:cNvPr>
            <p:cNvPicPr>
              <a:picLocks noChangeAspect="1"/>
            </p:cNvPicPr>
            <p:nvPr/>
          </p:nvPicPr>
          <p:blipFill>
            <a:blip r:embed="rId6"/>
            <a:srcRect/>
            <a:stretch/>
          </p:blipFill>
          <p:spPr>
            <a:xfrm>
              <a:off x="925889" y="8160634"/>
              <a:ext cx="291544" cy="239407"/>
            </a:xfrm>
            <a:prstGeom prst="rect">
              <a:avLst/>
            </a:prstGeom>
          </p:spPr>
        </p:pic>
        <p:sp>
          <p:nvSpPr>
            <p:cNvPr id="8" name="Rectangle 7">
              <a:extLst>
                <a:ext uri="{FF2B5EF4-FFF2-40B4-BE49-F238E27FC236}">
                  <a16:creationId xmlns:a16="http://schemas.microsoft.com/office/drawing/2014/main" id="{DB78D1F8-F8B6-4170-AC7D-96AE5EBD7DFE}"/>
                </a:ext>
              </a:extLst>
            </p:cNvPr>
            <p:cNvSpPr/>
            <p:nvPr/>
          </p:nvSpPr>
          <p:spPr bwMode="gray">
            <a:xfrm>
              <a:off x="991626" y="8185966"/>
              <a:ext cx="181810" cy="1456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29C0086-49C6-4DED-B376-8B57B2D47238}"/>
                </a:ext>
              </a:extLst>
            </p:cNvPr>
            <p:cNvGrpSpPr/>
            <p:nvPr/>
          </p:nvGrpSpPr>
          <p:grpSpPr>
            <a:xfrm>
              <a:off x="1017336" y="8204696"/>
              <a:ext cx="113152" cy="97719"/>
              <a:chOff x="4195926" y="1343752"/>
              <a:chExt cx="149692" cy="129276"/>
            </a:xfrm>
          </p:grpSpPr>
          <p:sp>
            <p:nvSpPr>
              <p:cNvPr id="10" name="Freeform 44">
                <a:extLst>
                  <a:ext uri="{FF2B5EF4-FFF2-40B4-BE49-F238E27FC236}">
                    <a16:creationId xmlns:a16="http://schemas.microsoft.com/office/drawing/2014/main" id="{55DC9EC8-2E1A-412C-B57C-9108B63D4C44}"/>
                  </a:ext>
                </a:extLst>
              </p:cNvPr>
              <p:cNvSpPr>
                <a:spLocks/>
              </p:cNvSpPr>
              <p:nvPr/>
            </p:nvSpPr>
            <p:spPr bwMode="gray">
              <a:xfrm rot="10800000" flipH="1" flipV="1">
                <a:off x="4276307" y="1343752"/>
                <a:ext cx="69311" cy="12927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sp>
            <p:nvSpPr>
              <p:cNvPr id="11" name="Freeform 45">
                <a:extLst>
                  <a:ext uri="{FF2B5EF4-FFF2-40B4-BE49-F238E27FC236}">
                    <a16:creationId xmlns:a16="http://schemas.microsoft.com/office/drawing/2014/main" id="{FE9AF7A4-2D94-4529-909D-2C86B3FAD04B}"/>
                  </a:ext>
                </a:extLst>
              </p:cNvPr>
              <p:cNvSpPr>
                <a:spLocks/>
              </p:cNvSpPr>
              <p:nvPr/>
            </p:nvSpPr>
            <p:spPr bwMode="gray">
              <a:xfrm rot="10800000" flipH="1" flipV="1">
                <a:off x="4195926" y="1343752"/>
                <a:ext cx="69311" cy="12927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grpSp>
      </p:grpSp>
      <p:cxnSp>
        <p:nvCxnSpPr>
          <p:cNvPr id="12" name="Straight Connector 11">
            <a:extLst>
              <a:ext uri="{FF2B5EF4-FFF2-40B4-BE49-F238E27FC236}">
                <a16:creationId xmlns:a16="http://schemas.microsoft.com/office/drawing/2014/main" id="{3702967C-7CA0-452F-AE46-5B8FD7B1AE12}"/>
              </a:ext>
            </a:extLst>
          </p:cNvPr>
          <p:cNvCxnSpPr>
            <a:cxnSpLocks/>
          </p:cNvCxnSpPr>
          <p:nvPr/>
        </p:nvCxnSpPr>
        <p:spPr bwMode="gray">
          <a:xfrm>
            <a:off x="8378474" y="5112136"/>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3" name="Text Placeholder">
            <a:extLst>
              <a:ext uri="{FF2B5EF4-FFF2-40B4-BE49-F238E27FC236}">
                <a16:creationId xmlns:a16="http://schemas.microsoft.com/office/drawing/2014/main" id="{4991F4F0-0A30-4C1B-BF71-0A8593A7906C}"/>
              </a:ext>
            </a:extLst>
          </p:cNvPr>
          <p:cNvSpPr txBox="1">
            <a:spLocks/>
          </p:cNvSpPr>
          <p:nvPr/>
        </p:nvSpPr>
        <p:spPr bwMode="gray">
          <a:xfrm>
            <a:off x="7627347" y="5278326"/>
            <a:ext cx="2344789"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201" i="1">
                <a:solidFill>
                  <a:schemeClr val="accent3"/>
                </a:solidFill>
              </a:rPr>
              <a:t>General Medicine Physician</a:t>
            </a:r>
          </a:p>
        </p:txBody>
      </p:sp>
      <p:sp>
        <p:nvSpPr>
          <p:cNvPr id="19" name="TextBox 18">
            <a:extLst>
              <a:ext uri="{FF2B5EF4-FFF2-40B4-BE49-F238E27FC236}">
                <a16:creationId xmlns:a16="http://schemas.microsoft.com/office/drawing/2014/main" id="{3C4E4D0C-6E91-48C6-82E5-DA8892A521AB}"/>
              </a:ext>
            </a:extLst>
          </p:cNvPr>
          <p:cNvSpPr txBox="1"/>
          <p:nvPr/>
        </p:nvSpPr>
        <p:spPr bwMode="gray">
          <a:xfrm>
            <a:off x="1266609" y="2190115"/>
            <a:ext cx="4907547" cy="692497"/>
          </a:xfrm>
          <a:prstGeom prst="rect">
            <a:avLst/>
          </a:prstGeom>
        </p:spPr>
        <p:txBody>
          <a:bodyPr vert="horz" wrap="square" lIns="0" tIns="0" rIns="0" bIns="0" rtlCol="0">
            <a:spAutoFit/>
          </a:bodyPr>
          <a:lstStyle/>
          <a:p>
            <a:pPr>
              <a:spcBef>
                <a:spcPts val="600"/>
              </a:spcBef>
              <a:buClr>
                <a:schemeClr val="accent6"/>
              </a:buClr>
            </a:pPr>
            <a:r>
              <a:rPr lang="en-US" sz="1500" i="1"/>
              <a:t>Colon cancer</a:t>
            </a:r>
            <a:br>
              <a:rPr lang="en-US" sz="1500" b="1"/>
            </a:br>
            <a:br>
              <a:rPr lang="en-US" sz="1500" b="1"/>
            </a:br>
            <a:endParaRPr lang="en-US" sz="1500" b="1"/>
          </a:p>
        </p:txBody>
      </p:sp>
      <p:sp>
        <p:nvSpPr>
          <p:cNvPr id="23" name="TextBox 22">
            <a:extLst>
              <a:ext uri="{FF2B5EF4-FFF2-40B4-BE49-F238E27FC236}">
                <a16:creationId xmlns:a16="http://schemas.microsoft.com/office/drawing/2014/main" id="{75CF8260-8051-485F-93A1-316286C75F20}"/>
              </a:ext>
            </a:extLst>
          </p:cNvPr>
          <p:cNvSpPr txBox="1"/>
          <p:nvPr/>
        </p:nvSpPr>
        <p:spPr bwMode="gray">
          <a:xfrm>
            <a:off x="1266609" y="3391495"/>
            <a:ext cx="4959561" cy="461665"/>
          </a:xfrm>
          <a:prstGeom prst="rect">
            <a:avLst/>
          </a:prstGeom>
        </p:spPr>
        <p:txBody>
          <a:bodyPr vert="horz" wrap="square" lIns="0" tIns="0" rIns="0" bIns="0" rtlCol="0">
            <a:spAutoFit/>
          </a:bodyPr>
          <a:lstStyle/>
          <a:p>
            <a:pPr>
              <a:spcBef>
                <a:spcPts val="600"/>
              </a:spcBef>
              <a:buClr>
                <a:schemeClr val="accent6"/>
              </a:buClr>
            </a:pPr>
            <a:r>
              <a:rPr lang="en-US" sz="1500" i="1"/>
              <a:t>Sexual health</a:t>
            </a:r>
            <a:br>
              <a:rPr lang="en-US" sz="1500" b="1"/>
            </a:br>
            <a:endParaRPr lang="en-US" sz="1500" b="1"/>
          </a:p>
        </p:txBody>
      </p:sp>
      <p:sp>
        <p:nvSpPr>
          <p:cNvPr id="17" name="TextBox 16">
            <a:extLst>
              <a:ext uri="{FF2B5EF4-FFF2-40B4-BE49-F238E27FC236}">
                <a16:creationId xmlns:a16="http://schemas.microsoft.com/office/drawing/2014/main" id="{CC661FC8-C7C4-4F46-A280-238F2DA29F90}"/>
              </a:ext>
            </a:extLst>
          </p:cNvPr>
          <p:cNvSpPr txBox="1"/>
          <p:nvPr/>
        </p:nvSpPr>
        <p:spPr bwMode="gray">
          <a:xfrm>
            <a:off x="1266609" y="4784398"/>
            <a:ext cx="4791291" cy="692497"/>
          </a:xfrm>
          <a:prstGeom prst="rect">
            <a:avLst/>
          </a:prstGeom>
        </p:spPr>
        <p:txBody>
          <a:bodyPr vert="horz" wrap="square" lIns="0" tIns="0" rIns="0" bIns="0" rtlCol="0">
            <a:spAutoFit/>
          </a:bodyPr>
          <a:lstStyle/>
          <a:p>
            <a:pPr>
              <a:spcBef>
                <a:spcPts val="600"/>
              </a:spcBef>
              <a:buClr>
                <a:schemeClr val="accent6"/>
              </a:buClr>
            </a:pPr>
            <a:r>
              <a:rPr lang="en-US" sz="1500" i="1"/>
              <a:t>Women’s health</a:t>
            </a:r>
            <a:br>
              <a:rPr lang="en-US" sz="1500" b="1"/>
            </a:br>
            <a:br>
              <a:rPr lang="en-US" sz="1500" b="1"/>
            </a:br>
            <a:endParaRPr lang="en-US" sz="1500" b="1"/>
          </a:p>
        </p:txBody>
      </p:sp>
      <p:pic>
        <p:nvPicPr>
          <p:cNvPr id="15" name="Picture 14" descr="Icon&#10;&#10;Description automatically generated">
            <a:extLst>
              <a:ext uri="{FF2B5EF4-FFF2-40B4-BE49-F238E27FC236}">
                <a16:creationId xmlns:a16="http://schemas.microsoft.com/office/drawing/2014/main" id="{6CBB66EA-53CD-428A-BE7E-F33656D60A2E}"/>
              </a:ext>
            </a:extLst>
          </p:cNvPr>
          <p:cNvPicPr>
            <a:picLocks noChangeAspect="1"/>
          </p:cNvPicPr>
          <p:nvPr/>
        </p:nvPicPr>
        <p:blipFill>
          <a:blip r:embed="rId7"/>
          <a:stretch>
            <a:fillRect/>
          </a:stretch>
        </p:blipFill>
        <p:spPr>
          <a:xfrm>
            <a:off x="634771" y="2166529"/>
            <a:ext cx="408693" cy="540917"/>
          </a:xfrm>
          <a:prstGeom prst="rect">
            <a:avLst/>
          </a:prstGeom>
        </p:spPr>
      </p:pic>
      <p:pic>
        <p:nvPicPr>
          <p:cNvPr id="24" name="Picture 23" descr="Icon&#10;&#10;Description automatically generated">
            <a:extLst>
              <a:ext uri="{FF2B5EF4-FFF2-40B4-BE49-F238E27FC236}">
                <a16:creationId xmlns:a16="http://schemas.microsoft.com/office/drawing/2014/main" id="{6925F477-95B9-499E-A9F4-2BE583E821B7}"/>
              </a:ext>
            </a:extLst>
          </p:cNvPr>
          <p:cNvPicPr>
            <a:picLocks noChangeAspect="1"/>
          </p:cNvPicPr>
          <p:nvPr/>
        </p:nvPicPr>
        <p:blipFill>
          <a:blip r:embed="rId8"/>
          <a:stretch>
            <a:fillRect/>
          </a:stretch>
        </p:blipFill>
        <p:spPr>
          <a:xfrm>
            <a:off x="609600" y="4784398"/>
            <a:ext cx="502279" cy="441456"/>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ABE13C18-0DE2-4A40-9C2A-0C7C9141EFBD}"/>
              </a:ext>
            </a:extLst>
          </p:cNvPr>
          <p:cNvPicPr>
            <a:picLocks noChangeAspect="1"/>
          </p:cNvPicPr>
          <p:nvPr/>
        </p:nvPicPr>
        <p:blipFill>
          <a:blip r:embed="rId9"/>
          <a:stretch>
            <a:fillRect/>
          </a:stretch>
        </p:blipFill>
        <p:spPr>
          <a:xfrm>
            <a:off x="616869" y="3407852"/>
            <a:ext cx="426595" cy="426595"/>
          </a:xfrm>
          <a:prstGeom prst="rect">
            <a:avLst/>
          </a:prstGeom>
        </p:spPr>
      </p:pic>
      <p:sp>
        <p:nvSpPr>
          <p:cNvPr id="14" name="TextBox 13">
            <a:extLst>
              <a:ext uri="{FF2B5EF4-FFF2-40B4-BE49-F238E27FC236}">
                <a16:creationId xmlns:a16="http://schemas.microsoft.com/office/drawing/2014/main" id="{5236188B-3559-46D3-A763-90D520B07528}"/>
              </a:ext>
            </a:extLst>
          </p:cNvPr>
          <p:cNvSpPr txBox="1"/>
          <p:nvPr/>
        </p:nvSpPr>
        <p:spPr bwMode="gray">
          <a:xfrm>
            <a:off x="1266609" y="2499889"/>
            <a:ext cx="4791291" cy="461665"/>
          </a:xfrm>
          <a:prstGeom prst="rect">
            <a:avLst/>
          </a:prstGeom>
        </p:spPr>
        <p:txBody>
          <a:bodyPr vert="horz" wrap="square" lIns="0" tIns="0" rIns="0" bIns="0" rtlCol="0">
            <a:spAutoFit/>
          </a:bodyPr>
          <a:lstStyle/>
          <a:p>
            <a:pPr>
              <a:spcBef>
                <a:spcPts val="600"/>
              </a:spcBef>
              <a:buClr>
                <a:schemeClr val="accent6"/>
              </a:buClr>
            </a:pPr>
            <a:r>
              <a:rPr lang="en-US" sz="1500" b="1">
                <a:solidFill>
                  <a:schemeClr val="accent6"/>
                </a:solidFill>
              </a:rPr>
              <a:t>3 of 4</a:t>
            </a:r>
            <a:r>
              <a:rPr lang="en-US" sz="1500">
                <a:solidFill>
                  <a:schemeClr val="accent6"/>
                </a:solidFill>
              </a:rPr>
              <a:t> </a:t>
            </a:r>
            <a:r>
              <a:rPr lang="en-US" sz="1500"/>
              <a:t>people prefer home collection colorectal cancer screening tests to a colonoscopy. </a:t>
            </a:r>
          </a:p>
        </p:txBody>
      </p:sp>
      <p:sp>
        <p:nvSpPr>
          <p:cNvPr id="21" name="TextBox 20">
            <a:extLst>
              <a:ext uri="{FF2B5EF4-FFF2-40B4-BE49-F238E27FC236}">
                <a16:creationId xmlns:a16="http://schemas.microsoft.com/office/drawing/2014/main" id="{682E2D3F-6848-4D7C-8C79-72D752478460}"/>
              </a:ext>
            </a:extLst>
          </p:cNvPr>
          <p:cNvSpPr txBox="1"/>
          <p:nvPr/>
        </p:nvSpPr>
        <p:spPr bwMode="gray">
          <a:xfrm>
            <a:off x="1266608" y="3734316"/>
            <a:ext cx="4791291" cy="1000274"/>
          </a:xfrm>
          <a:prstGeom prst="rect">
            <a:avLst/>
          </a:prstGeom>
        </p:spPr>
        <p:txBody>
          <a:bodyPr vert="horz" wrap="square" lIns="0" tIns="0" rIns="0" bIns="0" rtlCol="0">
            <a:spAutoFit/>
          </a:bodyPr>
          <a:lstStyle/>
          <a:p>
            <a:pPr>
              <a:spcBef>
                <a:spcPts val="600"/>
              </a:spcBef>
              <a:buClr>
                <a:schemeClr val="accent6"/>
              </a:buClr>
            </a:pPr>
            <a:r>
              <a:rPr lang="en-US" sz="1500"/>
              <a:t>Sales for Everly Health’s sexual health tests increased </a:t>
            </a:r>
            <a:r>
              <a:rPr lang="en-US" sz="1500" b="1">
                <a:solidFill>
                  <a:schemeClr val="accent6"/>
                </a:solidFill>
              </a:rPr>
              <a:t>120%</a:t>
            </a:r>
            <a:r>
              <a:rPr lang="en-US" sz="1500"/>
              <a:t> from 2021 to 2022. Revenues include home test kits for Chlamydia, Gonorrhea and HIV.</a:t>
            </a:r>
          </a:p>
          <a:p>
            <a:pPr>
              <a:spcBef>
                <a:spcPts val="600"/>
              </a:spcBef>
              <a:buClr>
                <a:schemeClr val="accent6"/>
              </a:buClr>
            </a:pPr>
            <a:endParaRPr lang="en-US" sz="1500"/>
          </a:p>
        </p:txBody>
      </p:sp>
      <p:sp>
        <p:nvSpPr>
          <p:cNvPr id="22" name="TextBox 21">
            <a:extLst>
              <a:ext uri="{FF2B5EF4-FFF2-40B4-BE49-F238E27FC236}">
                <a16:creationId xmlns:a16="http://schemas.microsoft.com/office/drawing/2014/main" id="{E31E6408-43D7-4E88-859A-7CF81057B3DB}"/>
              </a:ext>
            </a:extLst>
          </p:cNvPr>
          <p:cNvSpPr txBox="1"/>
          <p:nvPr/>
        </p:nvSpPr>
        <p:spPr bwMode="gray">
          <a:xfrm>
            <a:off x="1266609" y="5124629"/>
            <a:ext cx="4867493" cy="692497"/>
          </a:xfrm>
          <a:prstGeom prst="rect">
            <a:avLst/>
          </a:prstGeom>
        </p:spPr>
        <p:txBody>
          <a:bodyPr vert="horz" wrap="square" lIns="0" tIns="0" rIns="0" bIns="0" rtlCol="0">
            <a:spAutoFit/>
          </a:bodyPr>
          <a:lstStyle/>
          <a:p>
            <a:pPr>
              <a:spcBef>
                <a:spcPts val="600"/>
              </a:spcBef>
              <a:buClr>
                <a:schemeClr val="accent6"/>
              </a:buClr>
            </a:pPr>
            <a:r>
              <a:rPr lang="en-US" sz="1500"/>
              <a:t>Sales of Everly Health’s women’s health tests grew by </a:t>
            </a:r>
            <a:r>
              <a:rPr lang="en-US" sz="1500" b="1">
                <a:solidFill>
                  <a:schemeClr val="accent6"/>
                </a:solidFill>
              </a:rPr>
              <a:t>350%</a:t>
            </a:r>
            <a:r>
              <a:rPr lang="en-US" sz="1500" b="1"/>
              <a:t> </a:t>
            </a:r>
            <a:r>
              <a:rPr lang="en-US" sz="1500"/>
              <a:t>between 2020 and 2021. Revenues include at-home collection tests for menopause and ovulation.</a:t>
            </a:r>
          </a:p>
        </p:txBody>
      </p:sp>
      <p:sp>
        <p:nvSpPr>
          <p:cNvPr id="26" name="TextBox 25">
            <a:extLst>
              <a:ext uri="{FF2B5EF4-FFF2-40B4-BE49-F238E27FC236}">
                <a16:creationId xmlns:a16="http://schemas.microsoft.com/office/drawing/2014/main" id="{0267CDC4-4699-44DE-904C-33411A3EC1B6}"/>
              </a:ext>
            </a:extLst>
          </p:cNvPr>
          <p:cNvSpPr txBox="1"/>
          <p:nvPr/>
        </p:nvSpPr>
        <p:spPr bwMode="gray">
          <a:xfrm>
            <a:off x="609600" y="1773492"/>
            <a:ext cx="4907547" cy="230832"/>
          </a:xfrm>
          <a:prstGeom prst="rect">
            <a:avLst/>
          </a:prstGeom>
        </p:spPr>
        <p:txBody>
          <a:bodyPr vert="horz" wrap="square" lIns="0" tIns="0" rIns="0" bIns="0" rtlCol="0">
            <a:spAutoFit/>
          </a:bodyPr>
          <a:lstStyle/>
          <a:p>
            <a:pPr>
              <a:spcBef>
                <a:spcPts val="600"/>
              </a:spcBef>
              <a:buClr>
                <a:schemeClr val="accent6"/>
              </a:buClr>
            </a:pPr>
            <a:r>
              <a:rPr lang="en-US" sz="1500" b="1"/>
              <a:t>Common conditions for convenient testing</a:t>
            </a:r>
          </a:p>
        </p:txBody>
      </p:sp>
    </p:spTree>
    <p:extLst>
      <p:ext uri="{BB962C8B-B14F-4D97-AF65-F5344CB8AC3E}">
        <p14:creationId xmlns:p14="http://schemas.microsoft.com/office/powerpoint/2010/main" val="1004032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8C0284DF-64F3-406D-85C8-0F8AB09E02EA}"/>
              </a:ext>
            </a:extLst>
          </p:cNvPr>
          <p:cNvGrpSpPr/>
          <p:nvPr/>
        </p:nvGrpSpPr>
        <p:grpSpPr bwMode="gray">
          <a:xfrm flipH="1">
            <a:off x="3554395" y="2738671"/>
            <a:ext cx="596468" cy="1210080"/>
            <a:chOff x="4387903" y="1022648"/>
            <a:chExt cx="369109" cy="1069009"/>
          </a:xfrm>
        </p:grpSpPr>
        <p:sp>
          <p:nvSpPr>
            <p:cNvPr id="99" name="Right Bracket 98">
              <a:extLst>
                <a:ext uri="{FF2B5EF4-FFF2-40B4-BE49-F238E27FC236}">
                  <a16:creationId xmlns:a16="http://schemas.microsoft.com/office/drawing/2014/main" id="{DF2459F1-D03A-48C1-9AB9-F48C1DF9B874}"/>
                </a:ext>
              </a:extLst>
            </p:cNvPr>
            <p:cNvSpPr/>
            <p:nvPr/>
          </p:nvSpPr>
          <p:spPr bwMode="gray">
            <a:xfrm flipH="1">
              <a:off x="4694835" y="1022648"/>
              <a:ext cx="62177" cy="1069009"/>
            </a:xfrm>
            <a:prstGeom prst="rightBracket">
              <a:avLst>
                <a:gd name="adj" fmla="val 0"/>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marL="0" marR="0" lvl="0" indent="0" algn="ctr" defTabSz="101887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0" name="Oval 99">
              <a:extLst>
                <a:ext uri="{FF2B5EF4-FFF2-40B4-BE49-F238E27FC236}">
                  <a16:creationId xmlns:a16="http://schemas.microsoft.com/office/drawing/2014/main" id="{BCB90997-28D0-4FCF-B193-F38B62119DB0}"/>
                </a:ext>
              </a:extLst>
            </p:cNvPr>
            <p:cNvSpPr/>
            <p:nvPr/>
          </p:nvSpPr>
          <p:spPr bwMode="gray">
            <a:xfrm>
              <a:off x="4647201" y="1439347"/>
              <a:ext cx="108857" cy="108857"/>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1" name="Straight Connector 100">
              <a:extLst>
                <a:ext uri="{FF2B5EF4-FFF2-40B4-BE49-F238E27FC236}">
                  <a16:creationId xmlns:a16="http://schemas.microsoft.com/office/drawing/2014/main" id="{62B90767-B978-4A08-83BD-8EC33135E9D0}"/>
                </a:ext>
              </a:extLst>
            </p:cNvPr>
            <p:cNvCxnSpPr/>
            <p:nvPr/>
          </p:nvCxnSpPr>
          <p:spPr bwMode="gray">
            <a:xfrm flipH="1">
              <a:off x="4387903" y="1493775"/>
              <a:ext cx="313727" cy="0"/>
            </a:xfrm>
            <a:prstGeom prst="line">
              <a:avLst/>
            </a:prstGeom>
            <a:ln w="19050" cap="rnd">
              <a:solidFill>
                <a:schemeClr val="accent2"/>
              </a:solidFill>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7723F356-D183-4D1E-96B0-04FD277A3167}"/>
              </a:ext>
            </a:extLst>
          </p:cNvPr>
          <p:cNvGrpSpPr/>
          <p:nvPr/>
        </p:nvGrpSpPr>
        <p:grpSpPr bwMode="gray">
          <a:xfrm flipH="1">
            <a:off x="3551231" y="4699925"/>
            <a:ext cx="596468" cy="1154157"/>
            <a:chOff x="4387903" y="1022648"/>
            <a:chExt cx="369109" cy="1069009"/>
          </a:xfrm>
        </p:grpSpPr>
        <p:sp>
          <p:nvSpPr>
            <p:cNvPr id="107" name="Right Bracket 106">
              <a:extLst>
                <a:ext uri="{FF2B5EF4-FFF2-40B4-BE49-F238E27FC236}">
                  <a16:creationId xmlns:a16="http://schemas.microsoft.com/office/drawing/2014/main" id="{9F200CAA-771F-43B4-A1E3-D926F96BA8C7}"/>
                </a:ext>
              </a:extLst>
            </p:cNvPr>
            <p:cNvSpPr/>
            <p:nvPr/>
          </p:nvSpPr>
          <p:spPr bwMode="gray">
            <a:xfrm flipH="1">
              <a:off x="4694835" y="1022648"/>
              <a:ext cx="62177" cy="1069009"/>
            </a:xfrm>
            <a:prstGeom prst="rightBracket">
              <a:avLst>
                <a:gd name="adj" fmla="val 0"/>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marL="0" marR="0" lvl="0" indent="0" algn="ctr" defTabSz="101887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8" name="Oval 107">
              <a:extLst>
                <a:ext uri="{FF2B5EF4-FFF2-40B4-BE49-F238E27FC236}">
                  <a16:creationId xmlns:a16="http://schemas.microsoft.com/office/drawing/2014/main" id="{9F57351D-3C68-4814-8AEC-861F3096EAAC}"/>
                </a:ext>
              </a:extLst>
            </p:cNvPr>
            <p:cNvSpPr/>
            <p:nvPr/>
          </p:nvSpPr>
          <p:spPr bwMode="gray">
            <a:xfrm>
              <a:off x="4647201" y="1439347"/>
              <a:ext cx="108857" cy="108857"/>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9" name="Straight Connector 108">
              <a:extLst>
                <a:ext uri="{FF2B5EF4-FFF2-40B4-BE49-F238E27FC236}">
                  <a16:creationId xmlns:a16="http://schemas.microsoft.com/office/drawing/2014/main" id="{2849295F-56F9-4CE0-A7CB-B258F345C096}"/>
                </a:ext>
              </a:extLst>
            </p:cNvPr>
            <p:cNvCxnSpPr/>
            <p:nvPr/>
          </p:nvCxnSpPr>
          <p:spPr bwMode="gray">
            <a:xfrm flipH="1">
              <a:off x="4387903" y="1493775"/>
              <a:ext cx="313727" cy="0"/>
            </a:xfrm>
            <a:prstGeom prst="line">
              <a:avLst/>
            </a:prstGeom>
            <a:ln w="19050" cap="rnd">
              <a:solidFill>
                <a:schemeClr val="accent2"/>
              </a:solidFill>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F9090E88-D709-429F-814C-5591A796C42E}"/>
              </a:ext>
            </a:extLst>
          </p:cNvPr>
          <p:cNvGrpSpPr/>
          <p:nvPr/>
        </p:nvGrpSpPr>
        <p:grpSpPr bwMode="gray">
          <a:xfrm>
            <a:off x="7901936" y="3753852"/>
            <a:ext cx="674716" cy="1232849"/>
            <a:chOff x="4387903" y="1022648"/>
            <a:chExt cx="369109" cy="1069009"/>
          </a:xfrm>
        </p:grpSpPr>
        <p:sp>
          <p:nvSpPr>
            <p:cNvPr id="56" name="Right Bracket 55">
              <a:extLst>
                <a:ext uri="{FF2B5EF4-FFF2-40B4-BE49-F238E27FC236}">
                  <a16:creationId xmlns:a16="http://schemas.microsoft.com/office/drawing/2014/main" id="{114CB590-0D02-4973-8C37-3946D8A6AC54}"/>
                </a:ext>
              </a:extLst>
            </p:cNvPr>
            <p:cNvSpPr/>
            <p:nvPr/>
          </p:nvSpPr>
          <p:spPr bwMode="gray">
            <a:xfrm flipH="1">
              <a:off x="4694835" y="1022648"/>
              <a:ext cx="62177" cy="1069009"/>
            </a:xfrm>
            <a:prstGeom prst="rightBracket">
              <a:avLst>
                <a:gd name="adj" fmla="val 0"/>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marL="0" marR="0" lvl="0" indent="0" algn="ctr" defTabSz="101887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7" name="Oval 56">
              <a:extLst>
                <a:ext uri="{FF2B5EF4-FFF2-40B4-BE49-F238E27FC236}">
                  <a16:creationId xmlns:a16="http://schemas.microsoft.com/office/drawing/2014/main" id="{C7A4FE4F-A8B0-4FBD-A0FA-0FFB6C92B67E}"/>
                </a:ext>
              </a:extLst>
            </p:cNvPr>
            <p:cNvSpPr/>
            <p:nvPr/>
          </p:nvSpPr>
          <p:spPr bwMode="gray">
            <a:xfrm>
              <a:off x="4647201" y="1439347"/>
              <a:ext cx="108857" cy="108857"/>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8" name="Straight Connector 57">
              <a:extLst>
                <a:ext uri="{FF2B5EF4-FFF2-40B4-BE49-F238E27FC236}">
                  <a16:creationId xmlns:a16="http://schemas.microsoft.com/office/drawing/2014/main" id="{DC6DB36C-0393-45DD-B988-7EB64CAB2706}"/>
                </a:ext>
              </a:extLst>
            </p:cNvPr>
            <p:cNvCxnSpPr/>
            <p:nvPr/>
          </p:nvCxnSpPr>
          <p:spPr bwMode="gray">
            <a:xfrm flipH="1">
              <a:off x="4387903" y="1493775"/>
              <a:ext cx="313727" cy="0"/>
            </a:xfrm>
            <a:prstGeom prst="line">
              <a:avLst/>
            </a:prstGeom>
            <a:ln w="19050" cap="rnd">
              <a:solidFill>
                <a:schemeClr val="accent2"/>
              </a:solidFill>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7271927D-27FD-491D-96D0-EB4085647704}"/>
              </a:ext>
            </a:extLst>
          </p:cNvPr>
          <p:cNvSpPr>
            <a:spLocks noGrp="1"/>
          </p:cNvSpPr>
          <p:nvPr>
            <p:ph type="body" sz="quarter" idx="27"/>
          </p:nvPr>
        </p:nvSpPr>
        <p:spPr>
          <a:xfrm>
            <a:off x="8785130" y="5958344"/>
            <a:ext cx="2767408" cy="215444"/>
          </a:xfrm>
        </p:spPr>
        <p:txBody>
          <a:bodyPr/>
          <a:lstStyle/>
          <a:p>
            <a:endParaRPr lang="en-US"/>
          </a:p>
        </p:txBody>
      </p:sp>
      <p:sp>
        <p:nvSpPr>
          <p:cNvPr id="4" name="Title 3">
            <a:extLst>
              <a:ext uri="{FF2B5EF4-FFF2-40B4-BE49-F238E27FC236}">
                <a16:creationId xmlns:a16="http://schemas.microsoft.com/office/drawing/2014/main" id="{61FF2C37-790D-4F53-A457-EEF1689941B7}"/>
              </a:ext>
            </a:extLst>
          </p:cNvPr>
          <p:cNvSpPr>
            <a:spLocks noGrp="1"/>
          </p:cNvSpPr>
          <p:nvPr>
            <p:ph type="title"/>
          </p:nvPr>
        </p:nvSpPr>
        <p:spPr>
          <a:xfrm>
            <a:off x="612774" y="588771"/>
            <a:ext cx="10972801" cy="540917"/>
          </a:xfrm>
        </p:spPr>
        <p:txBody>
          <a:bodyPr/>
          <a:lstStyle/>
          <a:p>
            <a:r>
              <a:rPr lang="en-US"/>
              <a:t>Despite perks, challenges also exist for DTC, home tests</a:t>
            </a:r>
          </a:p>
        </p:txBody>
      </p:sp>
      <p:sp>
        <p:nvSpPr>
          <p:cNvPr id="5" name="Freeform 10">
            <a:extLst>
              <a:ext uri="{FF2B5EF4-FFF2-40B4-BE49-F238E27FC236}">
                <a16:creationId xmlns:a16="http://schemas.microsoft.com/office/drawing/2014/main" id="{BDB8BDCC-189B-425A-849E-BB4AFCB80DF7}"/>
              </a:ext>
            </a:extLst>
          </p:cNvPr>
          <p:cNvSpPr>
            <a:spLocks/>
          </p:cNvSpPr>
          <p:nvPr/>
        </p:nvSpPr>
        <p:spPr bwMode="gray">
          <a:xfrm>
            <a:off x="4425530" y="2648690"/>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6" name="Freeform 10">
            <a:extLst>
              <a:ext uri="{FF2B5EF4-FFF2-40B4-BE49-F238E27FC236}">
                <a16:creationId xmlns:a16="http://schemas.microsoft.com/office/drawing/2014/main" id="{9BC61E65-95FD-482E-A13B-B95C4CBE60DE}"/>
              </a:ext>
            </a:extLst>
          </p:cNvPr>
          <p:cNvSpPr>
            <a:spLocks/>
          </p:cNvSpPr>
          <p:nvPr/>
        </p:nvSpPr>
        <p:spPr bwMode="gray">
          <a:xfrm>
            <a:off x="4462631" y="4553095"/>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7" name="Freeform 10">
            <a:extLst>
              <a:ext uri="{FF2B5EF4-FFF2-40B4-BE49-F238E27FC236}">
                <a16:creationId xmlns:a16="http://schemas.microsoft.com/office/drawing/2014/main" id="{C63A4283-F89F-4E4B-BE3E-5C9BC642996E}"/>
              </a:ext>
            </a:extLst>
          </p:cNvPr>
          <p:cNvSpPr>
            <a:spLocks/>
          </p:cNvSpPr>
          <p:nvPr/>
        </p:nvSpPr>
        <p:spPr bwMode="gray">
          <a:xfrm flipH="1">
            <a:off x="6751811" y="3569700"/>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8" name="Freeform 10">
            <a:extLst>
              <a:ext uri="{FF2B5EF4-FFF2-40B4-BE49-F238E27FC236}">
                <a16:creationId xmlns:a16="http://schemas.microsoft.com/office/drawing/2014/main" id="{E7EC2926-3D52-42A0-94CB-FC847EE48CC1}"/>
              </a:ext>
            </a:extLst>
          </p:cNvPr>
          <p:cNvSpPr>
            <a:spLocks/>
          </p:cNvSpPr>
          <p:nvPr/>
        </p:nvSpPr>
        <p:spPr bwMode="gray">
          <a:xfrm flipH="1">
            <a:off x="6743374" y="5505487"/>
            <a:ext cx="838439" cy="192314"/>
          </a:xfrm>
          <a:custGeom>
            <a:avLst/>
            <a:gdLst>
              <a:gd name="T0" fmla="*/ 780 w 780"/>
              <a:gd name="T1" fmla="*/ 463 h 463"/>
              <a:gd name="T2" fmla="*/ 0 w 780"/>
              <a:gd name="T3" fmla="*/ 0 h 463"/>
              <a:gd name="T4" fmla="*/ 780 w 780"/>
              <a:gd name="T5" fmla="*/ 0 h 463"/>
              <a:gd name="T6" fmla="*/ 780 w 780"/>
              <a:gd name="T7" fmla="*/ 463 h 463"/>
            </a:gdLst>
            <a:ahLst/>
            <a:cxnLst>
              <a:cxn ang="0">
                <a:pos x="T0" y="T1"/>
              </a:cxn>
              <a:cxn ang="0">
                <a:pos x="T2" y="T3"/>
              </a:cxn>
              <a:cxn ang="0">
                <a:pos x="T4" y="T5"/>
              </a:cxn>
              <a:cxn ang="0">
                <a:pos x="T6" y="T7"/>
              </a:cxn>
            </a:cxnLst>
            <a:rect l="0" t="0" r="r" b="b"/>
            <a:pathLst>
              <a:path w="780" h="463">
                <a:moveTo>
                  <a:pt x="780" y="463"/>
                </a:moveTo>
                <a:lnTo>
                  <a:pt x="0" y="0"/>
                </a:lnTo>
                <a:lnTo>
                  <a:pt x="780" y="0"/>
                </a:lnTo>
                <a:lnTo>
                  <a:pt x="780" y="463"/>
                </a:lnTo>
                <a:close/>
              </a:path>
            </a:pathLst>
          </a:custGeom>
          <a:solidFill>
            <a:schemeClr val="accent4"/>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15" name="Rectangle 14">
            <a:extLst>
              <a:ext uri="{FF2B5EF4-FFF2-40B4-BE49-F238E27FC236}">
                <a16:creationId xmlns:a16="http://schemas.microsoft.com/office/drawing/2014/main" id="{B2FEA412-8311-49B0-8D53-A8DDC70F8B1B}"/>
              </a:ext>
            </a:extLst>
          </p:cNvPr>
          <p:cNvSpPr/>
          <p:nvPr/>
        </p:nvSpPr>
        <p:spPr bwMode="gray">
          <a:xfrm>
            <a:off x="4844750" y="1934552"/>
            <a:ext cx="2342046" cy="3774538"/>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9">
            <a:extLst>
              <a:ext uri="{FF2B5EF4-FFF2-40B4-BE49-F238E27FC236}">
                <a16:creationId xmlns:a16="http://schemas.microsoft.com/office/drawing/2014/main" id="{4A116B91-625A-4E73-90E0-91BB4BCE124F}"/>
              </a:ext>
            </a:extLst>
          </p:cNvPr>
          <p:cNvSpPr>
            <a:spLocks noChangeArrowheads="1"/>
          </p:cNvSpPr>
          <p:nvPr/>
        </p:nvSpPr>
        <p:spPr bwMode="gray">
          <a:xfrm>
            <a:off x="4407965" y="2103362"/>
            <a:ext cx="3030660" cy="550661"/>
          </a:xfrm>
          <a:prstGeom prst="rect">
            <a:avLst/>
          </a:prstGeom>
          <a:solidFill>
            <a:schemeClr val="accent2"/>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17" name="Rectangle 9">
            <a:extLst>
              <a:ext uri="{FF2B5EF4-FFF2-40B4-BE49-F238E27FC236}">
                <a16:creationId xmlns:a16="http://schemas.microsoft.com/office/drawing/2014/main" id="{617323D3-6EA9-4B79-BFD4-A6685061658D}"/>
              </a:ext>
            </a:extLst>
          </p:cNvPr>
          <p:cNvSpPr>
            <a:spLocks noChangeArrowheads="1"/>
          </p:cNvSpPr>
          <p:nvPr/>
        </p:nvSpPr>
        <p:spPr bwMode="gray">
          <a:xfrm>
            <a:off x="4462631" y="4002434"/>
            <a:ext cx="3030660" cy="550661"/>
          </a:xfrm>
          <a:prstGeom prst="rect">
            <a:avLst/>
          </a:prstGeom>
          <a:solidFill>
            <a:schemeClr val="accent2"/>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18" name="Rectangle 9">
            <a:extLst>
              <a:ext uri="{FF2B5EF4-FFF2-40B4-BE49-F238E27FC236}">
                <a16:creationId xmlns:a16="http://schemas.microsoft.com/office/drawing/2014/main" id="{E9336D24-51C6-4F9B-88E0-3AA4A595F107}"/>
              </a:ext>
            </a:extLst>
          </p:cNvPr>
          <p:cNvSpPr>
            <a:spLocks noChangeArrowheads="1"/>
          </p:cNvSpPr>
          <p:nvPr/>
        </p:nvSpPr>
        <p:spPr bwMode="gray">
          <a:xfrm flipH="1">
            <a:off x="4536329" y="3024021"/>
            <a:ext cx="3030660" cy="550661"/>
          </a:xfrm>
          <a:prstGeom prst="rect">
            <a:avLst/>
          </a:prstGeom>
          <a:solidFill>
            <a:schemeClr val="accent2"/>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19" name="Oval 18">
            <a:extLst>
              <a:ext uri="{FF2B5EF4-FFF2-40B4-BE49-F238E27FC236}">
                <a16:creationId xmlns:a16="http://schemas.microsoft.com/office/drawing/2014/main" id="{143400DB-34D1-419A-AA19-213D90436A45}"/>
              </a:ext>
            </a:extLst>
          </p:cNvPr>
          <p:cNvSpPr/>
          <p:nvPr/>
        </p:nvSpPr>
        <p:spPr bwMode="gray">
          <a:xfrm flipH="1">
            <a:off x="4108792" y="2965682"/>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9">
            <a:extLst>
              <a:ext uri="{FF2B5EF4-FFF2-40B4-BE49-F238E27FC236}">
                <a16:creationId xmlns:a16="http://schemas.microsoft.com/office/drawing/2014/main" id="{16735703-4DA1-4FEA-BD6E-EEFD893D2133}"/>
              </a:ext>
            </a:extLst>
          </p:cNvPr>
          <p:cNvSpPr>
            <a:spLocks noChangeArrowheads="1"/>
          </p:cNvSpPr>
          <p:nvPr/>
        </p:nvSpPr>
        <p:spPr bwMode="gray">
          <a:xfrm flipH="1">
            <a:off x="4551153" y="4955056"/>
            <a:ext cx="3030660" cy="550661"/>
          </a:xfrm>
          <a:prstGeom prst="rect">
            <a:avLst/>
          </a:prstGeom>
          <a:solidFill>
            <a:schemeClr val="accent2"/>
          </a:solidFill>
          <a:ln w="9525" cap="flat" cmpd="sng" algn="ctr">
            <a:noFill/>
            <a:prstDash val="solid"/>
            <a:round/>
            <a:headEnd type="none" w="med" len="med"/>
            <a:tailEnd type="none" w="med" len="med"/>
          </a:ln>
          <a:effectLst/>
        </p:spPr>
        <p:txBody>
          <a:bodyPr lIns="117320" tIns="58659" rIns="117320" bIns="58659" anchor="ctr"/>
          <a:lstStyle/>
          <a:p>
            <a:pPr marL="0" marR="0" lvl="0" indent="0" algn="ctr" defTabSz="1163435" rtl="0" eaLnBrk="1" fontAlgn="auto" latinLnBrk="0" hangingPunct="1">
              <a:lnSpc>
                <a:spcPct val="90000"/>
              </a:lnSpc>
              <a:spcBef>
                <a:spcPts val="0"/>
              </a:spcBef>
              <a:spcAft>
                <a:spcPts val="0"/>
              </a:spcAft>
              <a:buClrTx/>
              <a:buSzTx/>
              <a:buFontTx/>
              <a:buNone/>
              <a:tabLst/>
              <a:defRPr/>
            </a:pPr>
            <a:endParaRPr kumimoji="0" lang="en-US" sz="3429" b="0" i="0" u="none" strike="noStrike" kern="1200" cap="none" spc="0" normalizeH="0" baseline="0" noProof="0">
              <a:ln>
                <a:noFill/>
              </a:ln>
              <a:solidFill>
                <a:srgbClr val="323E48"/>
              </a:solidFill>
              <a:effectLst/>
              <a:uLnTx/>
              <a:uFillTx/>
              <a:latin typeface="Franklin Gothic Book"/>
              <a:ea typeface="+mn-ea"/>
              <a:cs typeface="+mn-cs"/>
            </a:endParaRPr>
          </a:p>
        </p:txBody>
      </p:sp>
      <p:sp>
        <p:nvSpPr>
          <p:cNvPr id="21" name="TextBox 20">
            <a:extLst>
              <a:ext uri="{FF2B5EF4-FFF2-40B4-BE49-F238E27FC236}">
                <a16:creationId xmlns:a16="http://schemas.microsoft.com/office/drawing/2014/main" id="{ED465343-487C-4BCD-8B49-DBCEAE4D2F4E}"/>
              </a:ext>
            </a:extLst>
          </p:cNvPr>
          <p:cNvSpPr txBox="1"/>
          <p:nvPr/>
        </p:nvSpPr>
        <p:spPr bwMode="gray">
          <a:xfrm>
            <a:off x="4948548" y="3189433"/>
            <a:ext cx="222374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Pre-test</a:t>
            </a:r>
          </a:p>
        </p:txBody>
      </p:sp>
      <p:sp>
        <p:nvSpPr>
          <p:cNvPr id="22" name="TextBox 21">
            <a:extLst>
              <a:ext uri="{FF2B5EF4-FFF2-40B4-BE49-F238E27FC236}">
                <a16:creationId xmlns:a16="http://schemas.microsoft.com/office/drawing/2014/main" id="{A3A493A4-66FB-49E9-B379-6FF69ACE9ACF}"/>
              </a:ext>
            </a:extLst>
          </p:cNvPr>
          <p:cNvSpPr txBox="1"/>
          <p:nvPr/>
        </p:nvSpPr>
        <p:spPr bwMode="gray">
          <a:xfrm>
            <a:off x="4715054" y="4162261"/>
            <a:ext cx="269073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Testing</a:t>
            </a:r>
          </a:p>
        </p:txBody>
      </p:sp>
      <p:sp>
        <p:nvSpPr>
          <p:cNvPr id="23" name="TextBox 22">
            <a:extLst>
              <a:ext uri="{FF2B5EF4-FFF2-40B4-BE49-F238E27FC236}">
                <a16:creationId xmlns:a16="http://schemas.microsoft.com/office/drawing/2014/main" id="{4FC8676C-D676-450B-9CB4-C2DD9C419819}"/>
              </a:ext>
            </a:extLst>
          </p:cNvPr>
          <p:cNvSpPr txBox="1"/>
          <p:nvPr/>
        </p:nvSpPr>
        <p:spPr bwMode="gray">
          <a:xfrm>
            <a:off x="4832099" y="5087786"/>
            <a:ext cx="222374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After testing</a:t>
            </a:r>
          </a:p>
        </p:txBody>
      </p:sp>
      <p:sp>
        <p:nvSpPr>
          <p:cNvPr id="24" name="TextBox 23">
            <a:extLst>
              <a:ext uri="{FF2B5EF4-FFF2-40B4-BE49-F238E27FC236}">
                <a16:creationId xmlns:a16="http://schemas.microsoft.com/office/drawing/2014/main" id="{004E199E-C0A9-493E-979E-CA6C0BD5BAA0}"/>
              </a:ext>
            </a:extLst>
          </p:cNvPr>
          <p:cNvSpPr txBox="1"/>
          <p:nvPr/>
        </p:nvSpPr>
        <p:spPr bwMode="gray">
          <a:xfrm>
            <a:off x="5049627" y="2254788"/>
            <a:ext cx="202158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Test selection</a:t>
            </a:r>
          </a:p>
        </p:txBody>
      </p:sp>
      <p:sp>
        <p:nvSpPr>
          <p:cNvPr id="37" name="Oval 36">
            <a:extLst>
              <a:ext uri="{FF2B5EF4-FFF2-40B4-BE49-F238E27FC236}">
                <a16:creationId xmlns:a16="http://schemas.microsoft.com/office/drawing/2014/main" id="{C0E6885A-7D81-4AE5-838B-50426233D201}"/>
              </a:ext>
            </a:extLst>
          </p:cNvPr>
          <p:cNvSpPr/>
          <p:nvPr/>
        </p:nvSpPr>
        <p:spPr bwMode="gray">
          <a:xfrm>
            <a:off x="7233319" y="3948750"/>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034EBEC2-8755-40C6-A041-E7812ABFD57B}"/>
              </a:ext>
            </a:extLst>
          </p:cNvPr>
          <p:cNvGrpSpPr/>
          <p:nvPr/>
        </p:nvGrpSpPr>
        <p:grpSpPr bwMode="gray">
          <a:xfrm>
            <a:off x="7900659" y="1739900"/>
            <a:ext cx="596468" cy="1449531"/>
            <a:chOff x="4387903" y="1022648"/>
            <a:chExt cx="369109" cy="1069009"/>
          </a:xfrm>
        </p:grpSpPr>
        <p:sp>
          <p:nvSpPr>
            <p:cNvPr id="46" name="Right Bracket 45">
              <a:extLst>
                <a:ext uri="{FF2B5EF4-FFF2-40B4-BE49-F238E27FC236}">
                  <a16:creationId xmlns:a16="http://schemas.microsoft.com/office/drawing/2014/main" id="{2EF3E96C-38F6-4CB3-8D7C-F71A51C28BB6}"/>
                </a:ext>
              </a:extLst>
            </p:cNvPr>
            <p:cNvSpPr/>
            <p:nvPr/>
          </p:nvSpPr>
          <p:spPr bwMode="gray">
            <a:xfrm flipH="1">
              <a:off x="4694835" y="1022648"/>
              <a:ext cx="62177" cy="1069009"/>
            </a:xfrm>
            <a:prstGeom prst="rightBracket">
              <a:avLst>
                <a:gd name="adj" fmla="val 0"/>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marL="0" marR="0" lvl="0" indent="0" algn="ctr" defTabSz="101887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1F77CF8A-C7F6-4EFE-8FF9-CFB4E76EF1C0}"/>
                </a:ext>
              </a:extLst>
            </p:cNvPr>
            <p:cNvSpPr/>
            <p:nvPr/>
          </p:nvSpPr>
          <p:spPr bwMode="gray">
            <a:xfrm>
              <a:off x="4647201" y="1439347"/>
              <a:ext cx="108857" cy="108857"/>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8" name="Straight Connector 47">
              <a:extLst>
                <a:ext uri="{FF2B5EF4-FFF2-40B4-BE49-F238E27FC236}">
                  <a16:creationId xmlns:a16="http://schemas.microsoft.com/office/drawing/2014/main" id="{8BBBA65D-99A4-47B0-9DD6-A3C63224E13B}"/>
                </a:ext>
              </a:extLst>
            </p:cNvPr>
            <p:cNvCxnSpPr/>
            <p:nvPr/>
          </p:nvCxnSpPr>
          <p:spPr bwMode="gray">
            <a:xfrm flipH="1">
              <a:off x="4387903" y="1493775"/>
              <a:ext cx="313727" cy="0"/>
            </a:xfrm>
            <a:prstGeom prst="line">
              <a:avLst/>
            </a:prstGeom>
            <a:ln w="19050" cap="rnd">
              <a:solidFill>
                <a:schemeClr val="accent2"/>
              </a:solidFill>
              <a:miter lim="800000"/>
              <a:headEnd type="oval" w="sm" len="sm"/>
              <a:tailEnd type="none" w="sm" len="sm"/>
            </a:ln>
          </p:spPr>
          <p:style>
            <a:lnRef idx="1">
              <a:schemeClr val="accent1"/>
            </a:lnRef>
            <a:fillRef idx="0">
              <a:schemeClr val="accent1"/>
            </a:fillRef>
            <a:effectRef idx="0">
              <a:schemeClr val="accent1"/>
            </a:effectRef>
            <a:fontRef idx="minor">
              <a:schemeClr val="tx1"/>
            </a:fontRef>
          </p:style>
        </p:cxnSp>
      </p:grpSp>
      <p:sp>
        <p:nvSpPr>
          <p:cNvPr id="49" name="Oval 48">
            <a:extLst>
              <a:ext uri="{FF2B5EF4-FFF2-40B4-BE49-F238E27FC236}">
                <a16:creationId xmlns:a16="http://schemas.microsoft.com/office/drawing/2014/main" id="{BF0D3C74-FFC1-4C88-8F78-F8DBF4997378}"/>
              </a:ext>
            </a:extLst>
          </p:cNvPr>
          <p:cNvSpPr/>
          <p:nvPr/>
        </p:nvSpPr>
        <p:spPr bwMode="gray">
          <a:xfrm>
            <a:off x="7233319" y="2031804"/>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F2683FE7-1BCE-4AD9-AB21-05C6645A69CB}"/>
              </a:ext>
            </a:extLst>
          </p:cNvPr>
          <p:cNvSpPr/>
          <p:nvPr/>
        </p:nvSpPr>
        <p:spPr bwMode="gray">
          <a:xfrm flipH="1">
            <a:off x="4022097" y="4896716"/>
            <a:ext cx="667340" cy="667340"/>
          </a:xfrm>
          <a:prstGeom prst="ellipse">
            <a:avLst/>
          </a:prstGeom>
          <a:solidFill>
            <a:schemeClr val="bg1"/>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endParaRPr kumimoji="0" lang="en-US" sz="142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2" name="Text Placeholder">
            <a:extLst>
              <a:ext uri="{FF2B5EF4-FFF2-40B4-BE49-F238E27FC236}">
                <a16:creationId xmlns:a16="http://schemas.microsoft.com/office/drawing/2014/main" id="{8B0274E5-4AB1-4C56-AFEA-C92AE34FB885}"/>
              </a:ext>
            </a:extLst>
          </p:cNvPr>
          <p:cNvSpPr txBox="1">
            <a:spLocks/>
          </p:cNvSpPr>
          <p:nvPr/>
        </p:nvSpPr>
        <p:spPr bwMode="gray">
          <a:xfrm>
            <a:off x="8581868" y="1739900"/>
            <a:ext cx="3020879" cy="1461939"/>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R="0" lvl="0" algn="l" defTabSz="914400" rtl="0" eaLnBrk="1" fontAlgn="ctr" latinLnBrk="0" hangingPunct="1">
              <a:lnSpc>
                <a:spcPct val="100000"/>
              </a:lnSpc>
              <a:spcBef>
                <a:spcPts val="600"/>
              </a:spcBef>
              <a:spcAft>
                <a:spcPts val="0"/>
              </a:spcAft>
              <a:buClr>
                <a:srgbClr val="CE0E2D"/>
              </a:buClr>
              <a:buSzTx/>
              <a:tabLst/>
              <a:defRPr/>
            </a:pPr>
            <a:r>
              <a:rPr lang="en-US" b="1">
                <a:solidFill>
                  <a:srgbClr val="323E48"/>
                </a:solidFill>
                <a:latin typeface="Arial" panose="020B0604020202020204"/>
              </a:rPr>
              <a:t>Challenges: </a:t>
            </a:r>
            <a:r>
              <a:rPr lang="en-US">
                <a:solidFill>
                  <a:srgbClr val="323E48"/>
                </a:solidFill>
                <a:latin typeface="Arial" panose="020B0604020202020204"/>
              </a:rPr>
              <a:t>Bundled tests may identify irrelevant conditions; patients may select tests with poor clinical utility</a:t>
            </a:r>
          </a:p>
          <a:p>
            <a:pPr marR="0" lvl="0" algn="l" defTabSz="914400" rtl="0" eaLnBrk="1" fontAlgn="ctr" latinLnBrk="0" hangingPunct="1">
              <a:lnSpc>
                <a:spcPct val="100000"/>
              </a:lnSpc>
              <a:spcBef>
                <a:spcPts val="600"/>
              </a:spcBef>
              <a:spcAft>
                <a:spcPts val="0"/>
              </a:spcAft>
              <a:buClr>
                <a:srgbClr val="CE0E2D"/>
              </a:buClr>
              <a:buSzTx/>
              <a:tabLst/>
              <a:defRPr/>
            </a:pPr>
            <a:r>
              <a:rPr kumimoji="0" lang="en-US" b="1" i="0" u="none" strike="noStrike" kern="1200" cap="none" spc="0" normalizeH="0" baseline="0" noProof="0">
                <a:ln>
                  <a:noFill/>
                </a:ln>
                <a:solidFill>
                  <a:srgbClr val="323E48"/>
                </a:solidFill>
                <a:effectLst/>
                <a:uLnTx/>
                <a:uFillTx/>
                <a:latin typeface="Arial" panose="020B0604020202020204"/>
                <a:ea typeface="+mn-ea"/>
                <a:cs typeface="+mn-cs"/>
              </a:rPr>
              <a:t>Imp</a:t>
            </a:r>
            <a:r>
              <a:rPr lang="en-US" b="1">
                <a:solidFill>
                  <a:srgbClr val="323E48"/>
                </a:solidFill>
                <a:latin typeface="Arial" panose="020B0604020202020204"/>
              </a:rPr>
              <a:t>act:</a:t>
            </a:r>
            <a:r>
              <a:rPr lang="en-US">
                <a:solidFill>
                  <a:srgbClr val="323E48"/>
                </a:solidFill>
                <a:latin typeface="Arial" panose="020B0604020202020204"/>
              </a:rPr>
              <a:t> Additional costs, unnecessary repeat testing</a:t>
            </a:r>
            <a:endParaRPr kumimoji="0" lang="en-US"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77" name="Text Placeholder">
            <a:extLst>
              <a:ext uri="{FF2B5EF4-FFF2-40B4-BE49-F238E27FC236}">
                <a16:creationId xmlns:a16="http://schemas.microsoft.com/office/drawing/2014/main" id="{AA6FB7A5-EEAD-4ADC-AFF1-683B34410E5B}"/>
              </a:ext>
            </a:extLst>
          </p:cNvPr>
          <p:cNvSpPr txBox="1">
            <a:spLocks/>
          </p:cNvSpPr>
          <p:nvPr/>
        </p:nvSpPr>
        <p:spPr bwMode="gray">
          <a:xfrm>
            <a:off x="609600" y="2710770"/>
            <a:ext cx="3039073" cy="1231106"/>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R="0" lvl="0" algn="l" defTabSz="914400" rtl="0" eaLnBrk="1" fontAlgn="ctr" latinLnBrk="0" hangingPunct="1">
              <a:lnSpc>
                <a:spcPct val="100000"/>
              </a:lnSpc>
              <a:spcBef>
                <a:spcPts val="600"/>
              </a:spcBef>
              <a:spcAft>
                <a:spcPts val="0"/>
              </a:spcAft>
              <a:buClr>
                <a:srgbClr val="CE0E2D"/>
              </a:buClr>
              <a:buSzTx/>
              <a:tabLst/>
              <a:defRPr/>
            </a:pPr>
            <a:r>
              <a:rPr lang="en-US" b="1">
                <a:solidFill>
                  <a:srgbClr val="323E48"/>
                </a:solidFill>
                <a:latin typeface="Arial" panose="020B0604020202020204"/>
              </a:rPr>
              <a:t>Challenges: </a:t>
            </a:r>
            <a:r>
              <a:rPr lang="en-US">
                <a:solidFill>
                  <a:srgbClr val="323E48"/>
                </a:solidFill>
                <a:latin typeface="Arial" panose="020B0604020202020204"/>
              </a:rPr>
              <a:t>Patient may provide insufficient amount of sample; samples may not be transported and stored properly</a:t>
            </a:r>
            <a:endParaRPr lang="en-US" b="1">
              <a:solidFill>
                <a:srgbClr val="323E48"/>
              </a:solidFill>
              <a:latin typeface="Arial" panose="020B0604020202020204"/>
            </a:endParaRPr>
          </a:p>
          <a:p>
            <a:pPr marR="0" lvl="0" algn="l" defTabSz="914400" rtl="0" eaLnBrk="1" fontAlgn="ctr" latinLnBrk="0" hangingPunct="1">
              <a:lnSpc>
                <a:spcPct val="100000"/>
              </a:lnSpc>
              <a:spcBef>
                <a:spcPts val="600"/>
              </a:spcBef>
              <a:spcAft>
                <a:spcPts val="0"/>
              </a:spcAft>
              <a:buClr>
                <a:srgbClr val="CE0E2D"/>
              </a:buClr>
              <a:buSzTx/>
              <a:tabLst/>
              <a:defRPr/>
            </a:pPr>
            <a:r>
              <a:rPr lang="en-US" b="1">
                <a:solidFill>
                  <a:srgbClr val="323E48"/>
                </a:solidFill>
                <a:latin typeface="Arial" panose="020B0604020202020204"/>
              </a:rPr>
              <a:t>Impact</a:t>
            </a:r>
            <a:r>
              <a:rPr lang="en-US">
                <a:solidFill>
                  <a:srgbClr val="323E48"/>
                </a:solidFill>
                <a:latin typeface="Arial" panose="020B0604020202020204"/>
              </a:rPr>
              <a:t>: Compromised accuracy</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2" name="Text Placeholder">
            <a:extLst>
              <a:ext uri="{FF2B5EF4-FFF2-40B4-BE49-F238E27FC236}">
                <a16:creationId xmlns:a16="http://schemas.microsoft.com/office/drawing/2014/main" id="{D8B8EB9E-2137-44FD-A1E0-0020D80910F0}"/>
              </a:ext>
            </a:extLst>
          </p:cNvPr>
          <p:cNvSpPr txBox="1">
            <a:spLocks/>
          </p:cNvSpPr>
          <p:nvPr/>
        </p:nvSpPr>
        <p:spPr bwMode="gray">
          <a:xfrm>
            <a:off x="8683170" y="3753853"/>
            <a:ext cx="3020879" cy="1538883"/>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R="0" lvl="0" algn="l" defTabSz="914400" rtl="0" eaLnBrk="1" fontAlgn="ctr" latinLnBrk="0" hangingPunct="1">
              <a:lnSpc>
                <a:spcPct val="100000"/>
              </a:lnSpc>
              <a:spcBef>
                <a:spcPts val="600"/>
              </a:spcBef>
              <a:spcAft>
                <a:spcPts val="0"/>
              </a:spcAft>
              <a:buClr>
                <a:srgbClr val="CE0E2D"/>
              </a:buClr>
              <a:buSzTx/>
              <a:tabLst/>
              <a:defRPr/>
            </a:pPr>
            <a:r>
              <a:rPr lang="en-US" b="1">
                <a:solidFill>
                  <a:srgbClr val="323E48"/>
                </a:solidFill>
                <a:latin typeface="Arial" panose="020B0604020202020204"/>
              </a:rPr>
              <a:t>Challenges: </a:t>
            </a:r>
            <a:r>
              <a:rPr lang="en-US">
                <a:solidFill>
                  <a:srgbClr val="323E48"/>
                </a:solidFill>
                <a:latin typeface="Arial" panose="020B0604020202020204"/>
              </a:rPr>
              <a:t>Testing equipment may be handled incorrectly; patients may omit steps when performing tests</a:t>
            </a:r>
          </a:p>
          <a:p>
            <a:pPr marR="0" lvl="0" algn="l" defTabSz="914400" rtl="0" eaLnBrk="1" fontAlgn="ctr" latinLnBrk="0" hangingPunct="1">
              <a:lnSpc>
                <a:spcPct val="100000"/>
              </a:lnSpc>
              <a:spcBef>
                <a:spcPts val="600"/>
              </a:spcBef>
              <a:spcAft>
                <a:spcPts val="0"/>
              </a:spcAft>
              <a:buClr>
                <a:srgbClr val="CE0E2D"/>
              </a:buClr>
              <a:buSzTx/>
              <a:tabLst/>
              <a:defRPr/>
            </a:pPr>
            <a:r>
              <a:rPr lang="en-US" b="1">
                <a:solidFill>
                  <a:srgbClr val="323E48"/>
                </a:solidFill>
                <a:latin typeface="Arial" panose="020B0604020202020204"/>
              </a:rPr>
              <a:t>Impact</a:t>
            </a:r>
            <a:r>
              <a:rPr lang="en-US">
                <a:solidFill>
                  <a:srgbClr val="323E48"/>
                </a:solidFill>
                <a:latin typeface="Arial" panose="020B0604020202020204"/>
              </a:rPr>
              <a:t>: Compromised accuracy</a:t>
            </a:r>
          </a:p>
          <a:p>
            <a:pPr marL="0" marR="0" lvl="0" indent="0" algn="l" defTabSz="914400" rtl="0" eaLnBrk="1" fontAlgn="ctr"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7" name="Text Placeholder">
            <a:extLst>
              <a:ext uri="{FF2B5EF4-FFF2-40B4-BE49-F238E27FC236}">
                <a16:creationId xmlns:a16="http://schemas.microsoft.com/office/drawing/2014/main" id="{436062A4-B022-4CF2-9261-9394D2FE951E}"/>
              </a:ext>
            </a:extLst>
          </p:cNvPr>
          <p:cNvSpPr txBox="1">
            <a:spLocks/>
          </p:cNvSpPr>
          <p:nvPr/>
        </p:nvSpPr>
        <p:spPr bwMode="gray">
          <a:xfrm>
            <a:off x="633722" y="4631151"/>
            <a:ext cx="3014951" cy="1231106"/>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R="0" lvl="0" algn="l" defTabSz="914400" rtl="0" eaLnBrk="1" fontAlgn="ctr" latinLnBrk="0" hangingPunct="1">
              <a:lnSpc>
                <a:spcPct val="100000"/>
              </a:lnSpc>
              <a:spcBef>
                <a:spcPts val="600"/>
              </a:spcBef>
              <a:spcAft>
                <a:spcPts val="0"/>
              </a:spcAft>
              <a:buClr>
                <a:srgbClr val="CE0E2D"/>
              </a:buClr>
              <a:buSzTx/>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Challenges: </a:t>
            </a:r>
            <a:r>
              <a:rPr kumimoji="0" lang="en-US" sz="1500" i="0" u="none" strike="noStrike" kern="1200" cap="none" spc="0" normalizeH="0" baseline="0" noProof="0">
                <a:ln>
                  <a:noFill/>
                </a:ln>
                <a:solidFill>
                  <a:srgbClr val="323E48"/>
                </a:solidFill>
                <a:effectLst/>
                <a:uLnTx/>
                <a:uFillTx/>
                <a:latin typeface="Arial" panose="020B0604020202020204"/>
                <a:ea typeface="+mn-ea"/>
                <a:cs typeface="+mn-cs"/>
              </a:rPr>
              <a:t>Patients may be confused over test results and/or misread results</a:t>
            </a:r>
          </a:p>
          <a:p>
            <a:pPr marR="0" lvl="0" algn="l" defTabSz="914400" rtl="0" eaLnBrk="1" fontAlgn="ctr" latinLnBrk="0" hangingPunct="1">
              <a:lnSpc>
                <a:spcPct val="100000"/>
              </a:lnSpc>
              <a:spcBef>
                <a:spcPts val="600"/>
              </a:spcBef>
              <a:spcAft>
                <a:spcPts val="0"/>
              </a:spcAft>
              <a:buClr>
                <a:srgbClr val="CE0E2D"/>
              </a:buClr>
              <a:buSzTx/>
              <a:tabLst/>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Impact</a:t>
            </a: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 Delay or prevention of follow-up care, additional cost</a:t>
            </a:r>
          </a:p>
        </p:txBody>
      </p:sp>
      <p:sp>
        <p:nvSpPr>
          <p:cNvPr id="63" name="Text Placeholder 1">
            <a:extLst>
              <a:ext uri="{FF2B5EF4-FFF2-40B4-BE49-F238E27FC236}">
                <a16:creationId xmlns:a16="http://schemas.microsoft.com/office/drawing/2014/main" id="{479D0192-610D-451F-A075-77CF435ACF81}"/>
              </a:ext>
            </a:extLst>
          </p:cNvPr>
          <p:cNvSpPr>
            <a:spLocks noGrp="1"/>
          </p:cNvSpPr>
          <p:nvPr>
            <p:ph type="body" sz="quarter" idx="28"/>
          </p:nvPr>
        </p:nvSpPr>
        <p:spPr>
          <a:xfrm>
            <a:off x="612773" y="5952324"/>
            <a:ext cx="3657600" cy="215444"/>
          </a:xfrm>
        </p:spPr>
        <p:txBody>
          <a:bodyPr/>
          <a:lstStyle/>
          <a:p>
            <a:endParaRPr lang="en-US"/>
          </a:p>
        </p:txBody>
      </p:sp>
      <p:pic>
        <p:nvPicPr>
          <p:cNvPr id="70" name="Picture 69" descr="A picture containing sitting, light, dark, pair&#10;&#10;Description automatically generated">
            <a:extLst>
              <a:ext uri="{FF2B5EF4-FFF2-40B4-BE49-F238E27FC236}">
                <a16:creationId xmlns:a16="http://schemas.microsoft.com/office/drawing/2014/main" id="{E07D588F-9EA5-4EB3-92DD-558B36DE88C3}"/>
              </a:ext>
            </a:extLst>
          </p:cNvPr>
          <p:cNvPicPr>
            <a:picLocks noChangeAspect="1"/>
          </p:cNvPicPr>
          <p:nvPr/>
        </p:nvPicPr>
        <p:blipFill>
          <a:blip r:embed="rId2"/>
          <a:stretch>
            <a:fillRect/>
          </a:stretch>
        </p:blipFill>
        <p:spPr>
          <a:xfrm>
            <a:off x="7277943" y="2125691"/>
            <a:ext cx="504413" cy="504413"/>
          </a:xfrm>
          <a:prstGeom prst="rect">
            <a:avLst/>
          </a:prstGeom>
        </p:spPr>
      </p:pic>
      <p:pic>
        <p:nvPicPr>
          <p:cNvPr id="73" name="Picture 72" descr="A picture containing text&#10;&#10;Description automatically generated">
            <a:extLst>
              <a:ext uri="{FF2B5EF4-FFF2-40B4-BE49-F238E27FC236}">
                <a16:creationId xmlns:a16="http://schemas.microsoft.com/office/drawing/2014/main" id="{E32DE003-3173-4007-8962-691D5C616E38}"/>
              </a:ext>
            </a:extLst>
          </p:cNvPr>
          <p:cNvPicPr>
            <a:picLocks noChangeAspect="1"/>
          </p:cNvPicPr>
          <p:nvPr/>
        </p:nvPicPr>
        <p:blipFill>
          <a:blip r:embed="rId3"/>
          <a:stretch>
            <a:fillRect/>
          </a:stretch>
        </p:blipFill>
        <p:spPr>
          <a:xfrm>
            <a:off x="4118337" y="5039024"/>
            <a:ext cx="474860" cy="382723"/>
          </a:xfrm>
          <a:prstGeom prst="rect">
            <a:avLst/>
          </a:prstGeom>
        </p:spPr>
      </p:pic>
      <p:pic>
        <p:nvPicPr>
          <p:cNvPr id="11" name="Picture 10" descr="Icon&#10;&#10;Description automatically generated">
            <a:extLst>
              <a:ext uri="{FF2B5EF4-FFF2-40B4-BE49-F238E27FC236}">
                <a16:creationId xmlns:a16="http://schemas.microsoft.com/office/drawing/2014/main" id="{1CE30CDC-571D-43DC-8ECC-E3DE5BCAF42D}"/>
              </a:ext>
            </a:extLst>
          </p:cNvPr>
          <p:cNvPicPr>
            <a:picLocks noChangeAspect="1"/>
          </p:cNvPicPr>
          <p:nvPr/>
        </p:nvPicPr>
        <p:blipFill>
          <a:blip r:embed="rId4"/>
          <a:stretch>
            <a:fillRect/>
          </a:stretch>
        </p:blipFill>
        <p:spPr>
          <a:xfrm>
            <a:off x="7398681" y="4044212"/>
            <a:ext cx="340467" cy="467104"/>
          </a:xfrm>
          <a:prstGeom prst="rect">
            <a:avLst/>
          </a:prstGeom>
        </p:spPr>
      </p:pic>
      <p:pic>
        <p:nvPicPr>
          <p:cNvPr id="52" name="Picture 51" descr="Icon&#10;&#10;Description automatically generated">
            <a:extLst>
              <a:ext uri="{FF2B5EF4-FFF2-40B4-BE49-F238E27FC236}">
                <a16:creationId xmlns:a16="http://schemas.microsoft.com/office/drawing/2014/main" id="{B7F76E91-629E-4F71-93FA-E79E624182C7}"/>
              </a:ext>
            </a:extLst>
          </p:cNvPr>
          <p:cNvPicPr>
            <a:picLocks noChangeAspect="1"/>
          </p:cNvPicPr>
          <p:nvPr/>
        </p:nvPicPr>
        <p:blipFill>
          <a:blip r:embed="rId5"/>
          <a:stretch>
            <a:fillRect/>
          </a:stretch>
        </p:blipFill>
        <p:spPr>
          <a:xfrm>
            <a:off x="4228909" y="3093653"/>
            <a:ext cx="393241" cy="379197"/>
          </a:xfrm>
          <a:prstGeom prst="rect">
            <a:avLst/>
          </a:prstGeom>
        </p:spPr>
      </p:pic>
    </p:spTree>
    <p:extLst>
      <p:ext uri="{BB962C8B-B14F-4D97-AF65-F5344CB8AC3E}">
        <p14:creationId xmlns:p14="http://schemas.microsoft.com/office/powerpoint/2010/main" val="3605591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B5ED9-DB2C-406C-9400-58D559360A7C}"/>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F7D5E57-F2BC-4D89-BACA-C9138F6E4160}"/>
              </a:ext>
            </a:extLst>
          </p:cNvPr>
          <p:cNvSpPr>
            <a:spLocks noGrp="1"/>
          </p:cNvSpPr>
          <p:nvPr>
            <p:ph type="body" sz="quarter" idx="27"/>
          </p:nvPr>
        </p:nvSpPr>
        <p:spPr>
          <a:xfrm>
            <a:off x="6057901" y="5521437"/>
            <a:ext cx="5518530" cy="646331"/>
          </a:xfrm>
        </p:spPr>
        <p:txBody>
          <a:bodyPr/>
          <a:lstStyle/>
          <a:p>
            <a:r>
              <a:rPr lang="en-US"/>
              <a:t>Source: “</a:t>
            </a:r>
            <a:r>
              <a:rPr lang="en-US">
                <a:hlinkClick r:id="rId2"/>
              </a:rPr>
              <a:t>The prospects, prominence, possibilities of point-of-care testing</a:t>
            </a:r>
            <a:r>
              <a:rPr lang="en-US"/>
              <a:t>,” Healthcare Purchasing News, August 2021; </a:t>
            </a:r>
            <a:r>
              <a:rPr lang="en-US" err="1"/>
              <a:t>Lisby</a:t>
            </a:r>
            <a:r>
              <a:rPr lang="en-US"/>
              <a:t>, J. et al., “</a:t>
            </a:r>
            <a:r>
              <a:rPr lang="en-US">
                <a:hlinkClick r:id="rId3"/>
              </a:rPr>
              <a:t>Point of care testing for infectious disease: ownership and quality</a:t>
            </a:r>
            <a:r>
              <a:rPr lang="en-US"/>
              <a:t>,” </a:t>
            </a:r>
            <a:r>
              <a:rPr lang="en-US" i="1"/>
              <a:t>National Library of Medicine</a:t>
            </a:r>
            <a:r>
              <a:rPr lang="en-US"/>
              <a:t>, 76, 3 (2021); “</a:t>
            </a:r>
            <a:r>
              <a:rPr lang="en-US">
                <a:hlinkClick r:id="rId4"/>
              </a:rPr>
              <a:t>How Physician Office Lab Testing Enhances Chronic Care Management</a:t>
            </a:r>
            <a:r>
              <a:rPr lang="en-US"/>
              <a:t>,” McKesson, November 2017; </a:t>
            </a:r>
            <a:r>
              <a:rPr lang="en-US">
                <a:hlinkClick r:id="rId5"/>
              </a:rPr>
              <a:t>“Point-of-Care Testing Brings Efficiencies to Primary Care Practices</a:t>
            </a:r>
            <a:r>
              <a:rPr lang="en-US"/>
              <a:t>,” AACC, October 2017; Crocker et al., “</a:t>
            </a:r>
            <a:r>
              <a:rPr lang="en-US">
                <a:hlinkClick r:id="rId6"/>
              </a:rPr>
              <a:t>The Impact of Point-of-Care Hemoglobin A1c Testing on Population Health-Based  Onsite Testing Adherence: A Primary-Care Quality Improvement Study</a:t>
            </a:r>
            <a:r>
              <a:rPr lang="en-US"/>
              <a:t>,” </a:t>
            </a:r>
            <a:r>
              <a:rPr lang="en-US" i="1"/>
              <a:t>National Library of Medicine; </a:t>
            </a:r>
            <a:r>
              <a:rPr lang="en-US"/>
              <a:t>Rodrigues F. et al., “</a:t>
            </a:r>
            <a:r>
              <a:rPr lang="en-US">
                <a:hlinkClick r:id="rId7"/>
              </a:rPr>
              <a:t>A point-of-care test increases same-day referral and reduces DKA in children with new-onset type 1 diabetes</a:t>
            </a:r>
            <a:r>
              <a:rPr lang="en-US"/>
              <a:t>,” Australian Journal of General Practice.</a:t>
            </a:r>
          </a:p>
        </p:txBody>
      </p:sp>
      <p:sp>
        <p:nvSpPr>
          <p:cNvPr id="4" name="Title 3">
            <a:extLst>
              <a:ext uri="{FF2B5EF4-FFF2-40B4-BE49-F238E27FC236}">
                <a16:creationId xmlns:a16="http://schemas.microsoft.com/office/drawing/2014/main" id="{010A4B6D-8FF4-4810-A875-B44918A9DC65}"/>
              </a:ext>
            </a:extLst>
          </p:cNvPr>
          <p:cNvSpPr>
            <a:spLocks noGrp="1"/>
          </p:cNvSpPr>
          <p:nvPr>
            <p:ph type="title"/>
          </p:nvPr>
        </p:nvSpPr>
        <p:spPr>
          <a:xfrm>
            <a:off x="612774" y="588771"/>
            <a:ext cx="10972801" cy="1067215"/>
          </a:xfrm>
        </p:spPr>
        <p:txBody>
          <a:bodyPr/>
          <a:lstStyle/>
          <a:p>
            <a:r>
              <a:rPr lang="en-US"/>
              <a:t>Providers value POC tests for improving patient care and staff workflows</a:t>
            </a:r>
          </a:p>
        </p:txBody>
      </p:sp>
      <p:grpSp>
        <p:nvGrpSpPr>
          <p:cNvPr id="6" name="Group 5">
            <a:extLst>
              <a:ext uri="{FF2B5EF4-FFF2-40B4-BE49-F238E27FC236}">
                <a16:creationId xmlns:a16="http://schemas.microsoft.com/office/drawing/2014/main" id="{29F0E971-0E4F-4C69-B975-B25160A4B3AC}"/>
              </a:ext>
            </a:extLst>
          </p:cNvPr>
          <p:cNvGrpSpPr/>
          <p:nvPr/>
        </p:nvGrpSpPr>
        <p:grpSpPr>
          <a:xfrm>
            <a:off x="612774" y="1724192"/>
            <a:ext cx="10972803" cy="3655848"/>
            <a:chOff x="5793" y="1256393"/>
            <a:chExt cx="10972803" cy="3655848"/>
          </a:xfrm>
        </p:grpSpPr>
        <p:cxnSp>
          <p:nvCxnSpPr>
            <p:cNvPr id="7" name="Straight Connector 6">
              <a:extLst>
                <a:ext uri="{FF2B5EF4-FFF2-40B4-BE49-F238E27FC236}">
                  <a16:creationId xmlns:a16="http://schemas.microsoft.com/office/drawing/2014/main" id="{934F033F-05BF-4FD3-9627-279F0EC8AA82}"/>
                </a:ext>
              </a:extLst>
            </p:cNvPr>
            <p:cNvCxnSpPr>
              <a:cxnSpLocks/>
            </p:cNvCxnSpPr>
            <p:nvPr/>
          </p:nvCxnSpPr>
          <p:spPr bwMode="gray">
            <a:xfrm flipH="1">
              <a:off x="6037049" y="2263734"/>
              <a:ext cx="4941547"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015E350-04B9-404A-BFAE-3DAE5267CE0A}"/>
                </a:ext>
              </a:extLst>
            </p:cNvPr>
            <p:cNvCxnSpPr>
              <a:cxnSpLocks/>
            </p:cNvCxnSpPr>
            <p:nvPr/>
          </p:nvCxnSpPr>
          <p:spPr bwMode="gray">
            <a:xfrm flipH="1">
              <a:off x="5793" y="1658021"/>
              <a:ext cx="5287283" cy="0"/>
            </a:xfrm>
            <a:prstGeom prst="line">
              <a:avLst/>
            </a:prstGeom>
            <a:ln w="28575">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2E5F6BF-0074-47D4-8CAC-0BDC0AD8F32A}"/>
                </a:ext>
              </a:extLst>
            </p:cNvPr>
            <p:cNvGrpSpPr/>
            <p:nvPr/>
          </p:nvGrpSpPr>
          <p:grpSpPr bwMode="gray">
            <a:xfrm>
              <a:off x="4292677" y="1256393"/>
              <a:ext cx="2326274" cy="2014682"/>
              <a:chOff x="3324904" y="1303675"/>
              <a:chExt cx="2773363" cy="2401888"/>
            </a:xfrm>
          </p:grpSpPr>
          <p:sp>
            <p:nvSpPr>
              <p:cNvPr id="20" name="Freeform 5">
                <a:extLst>
                  <a:ext uri="{FF2B5EF4-FFF2-40B4-BE49-F238E27FC236}">
                    <a16:creationId xmlns:a16="http://schemas.microsoft.com/office/drawing/2014/main" id="{8EE78AF5-8E9E-4E75-AAE9-8856D471B0CC}"/>
                  </a:ext>
                </a:extLst>
              </p:cNvPr>
              <p:cNvSpPr>
                <a:spLocks/>
              </p:cNvSpPr>
              <p:nvPr/>
            </p:nvSpPr>
            <p:spPr bwMode="gray">
              <a:xfrm>
                <a:off x="3324904" y="3605550"/>
                <a:ext cx="2773363" cy="100013"/>
              </a:xfrm>
              <a:custGeom>
                <a:avLst/>
                <a:gdLst>
                  <a:gd name="T0" fmla="*/ 2721 w 2903"/>
                  <a:gd name="T1" fmla="*/ 0 h 104"/>
                  <a:gd name="T2" fmla="*/ 2721 w 2903"/>
                  <a:gd name="T3" fmla="*/ 0 h 104"/>
                  <a:gd name="T4" fmla="*/ 181 w 2903"/>
                  <a:gd name="T5" fmla="*/ 0 h 104"/>
                  <a:gd name="T6" fmla="*/ 0 w 2903"/>
                  <a:gd name="T7" fmla="*/ 104 h 104"/>
                  <a:gd name="T8" fmla="*/ 2903 w 2903"/>
                  <a:gd name="T9" fmla="*/ 104 h 104"/>
                  <a:gd name="T10" fmla="*/ 2721 w 2903"/>
                  <a:gd name="T11" fmla="*/ 0 h 104"/>
                </a:gdLst>
                <a:ahLst/>
                <a:cxnLst>
                  <a:cxn ang="0">
                    <a:pos x="T0" y="T1"/>
                  </a:cxn>
                  <a:cxn ang="0">
                    <a:pos x="T2" y="T3"/>
                  </a:cxn>
                  <a:cxn ang="0">
                    <a:pos x="T4" y="T5"/>
                  </a:cxn>
                  <a:cxn ang="0">
                    <a:pos x="T6" y="T7"/>
                  </a:cxn>
                  <a:cxn ang="0">
                    <a:pos x="T8" y="T9"/>
                  </a:cxn>
                  <a:cxn ang="0">
                    <a:pos x="T10" y="T11"/>
                  </a:cxn>
                </a:cxnLst>
                <a:rect l="0" t="0" r="r" b="b"/>
                <a:pathLst>
                  <a:path w="2903" h="104">
                    <a:moveTo>
                      <a:pt x="2721" y="0"/>
                    </a:moveTo>
                    <a:lnTo>
                      <a:pt x="2721" y="0"/>
                    </a:lnTo>
                    <a:lnTo>
                      <a:pt x="181" y="0"/>
                    </a:lnTo>
                    <a:lnTo>
                      <a:pt x="0" y="104"/>
                    </a:lnTo>
                    <a:lnTo>
                      <a:pt x="2903" y="104"/>
                    </a:lnTo>
                    <a:lnTo>
                      <a:pt x="2721" y="0"/>
                    </a:lnTo>
                    <a:close/>
                  </a:path>
                </a:pathLst>
              </a:custGeom>
              <a:solidFill>
                <a:schemeClr val="accent5"/>
              </a:solid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sp>
            <p:nvSpPr>
              <p:cNvPr id="21" name="Freeform 6">
                <a:extLst>
                  <a:ext uri="{FF2B5EF4-FFF2-40B4-BE49-F238E27FC236}">
                    <a16:creationId xmlns:a16="http://schemas.microsoft.com/office/drawing/2014/main" id="{FCECBAEE-2FC3-4304-AA64-C5FAB94055CB}"/>
                  </a:ext>
                </a:extLst>
              </p:cNvPr>
              <p:cNvSpPr>
                <a:spLocks/>
              </p:cNvSpPr>
              <p:nvPr/>
            </p:nvSpPr>
            <p:spPr bwMode="gray">
              <a:xfrm>
                <a:off x="3324904" y="1303675"/>
                <a:ext cx="1385888" cy="2401888"/>
              </a:xfrm>
              <a:custGeom>
                <a:avLst/>
                <a:gdLst>
                  <a:gd name="T0" fmla="*/ 181 w 1451"/>
                  <a:gd name="T1" fmla="*/ 2410 h 2514"/>
                  <a:gd name="T2" fmla="*/ 181 w 1451"/>
                  <a:gd name="T3" fmla="*/ 2410 h 2514"/>
                  <a:gd name="T4" fmla="*/ 1451 w 1451"/>
                  <a:gd name="T5" fmla="*/ 211 h 2514"/>
                  <a:gd name="T6" fmla="*/ 1451 w 1451"/>
                  <a:gd name="T7" fmla="*/ 0 h 2514"/>
                  <a:gd name="T8" fmla="*/ 0 w 1451"/>
                  <a:gd name="T9" fmla="*/ 2514 h 2514"/>
                  <a:gd name="T10" fmla="*/ 181 w 1451"/>
                  <a:gd name="T11" fmla="*/ 2410 h 2514"/>
                </a:gdLst>
                <a:ahLst/>
                <a:cxnLst>
                  <a:cxn ang="0">
                    <a:pos x="T0" y="T1"/>
                  </a:cxn>
                  <a:cxn ang="0">
                    <a:pos x="T2" y="T3"/>
                  </a:cxn>
                  <a:cxn ang="0">
                    <a:pos x="T4" y="T5"/>
                  </a:cxn>
                  <a:cxn ang="0">
                    <a:pos x="T6" y="T7"/>
                  </a:cxn>
                  <a:cxn ang="0">
                    <a:pos x="T8" y="T9"/>
                  </a:cxn>
                  <a:cxn ang="0">
                    <a:pos x="T10" y="T11"/>
                  </a:cxn>
                </a:cxnLst>
                <a:rect l="0" t="0" r="r" b="b"/>
                <a:pathLst>
                  <a:path w="1451" h="2514">
                    <a:moveTo>
                      <a:pt x="181" y="2410"/>
                    </a:moveTo>
                    <a:lnTo>
                      <a:pt x="181" y="2410"/>
                    </a:lnTo>
                    <a:lnTo>
                      <a:pt x="1451" y="211"/>
                    </a:lnTo>
                    <a:lnTo>
                      <a:pt x="1451" y="0"/>
                    </a:lnTo>
                    <a:lnTo>
                      <a:pt x="0" y="2514"/>
                    </a:lnTo>
                    <a:lnTo>
                      <a:pt x="181" y="2410"/>
                    </a:lnTo>
                    <a:close/>
                  </a:path>
                </a:pathLst>
              </a:custGeom>
              <a:solidFill>
                <a:schemeClr val="accent1"/>
              </a:solid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sp>
            <p:nvSpPr>
              <p:cNvPr id="22" name="Freeform 7">
                <a:extLst>
                  <a:ext uri="{FF2B5EF4-FFF2-40B4-BE49-F238E27FC236}">
                    <a16:creationId xmlns:a16="http://schemas.microsoft.com/office/drawing/2014/main" id="{B06A783E-75CD-4C46-9198-132558BE4008}"/>
                  </a:ext>
                </a:extLst>
              </p:cNvPr>
              <p:cNvSpPr>
                <a:spLocks/>
              </p:cNvSpPr>
              <p:nvPr/>
            </p:nvSpPr>
            <p:spPr bwMode="gray">
              <a:xfrm>
                <a:off x="4710791" y="1303675"/>
                <a:ext cx="1387475" cy="2401888"/>
              </a:xfrm>
              <a:custGeom>
                <a:avLst/>
                <a:gdLst>
                  <a:gd name="T0" fmla="*/ 0 w 1452"/>
                  <a:gd name="T1" fmla="*/ 0 h 2514"/>
                  <a:gd name="T2" fmla="*/ 0 w 1452"/>
                  <a:gd name="T3" fmla="*/ 0 h 2514"/>
                  <a:gd name="T4" fmla="*/ 0 w 1452"/>
                  <a:gd name="T5" fmla="*/ 211 h 2514"/>
                  <a:gd name="T6" fmla="*/ 1270 w 1452"/>
                  <a:gd name="T7" fmla="*/ 2410 h 2514"/>
                  <a:gd name="T8" fmla="*/ 1452 w 1452"/>
                  <a:gd name="T9" fmla="*/ 2514 h 2514"/>
                  <a:gd name="T10" fmla="*/ 0 w 1452"/>
                  <a:gd name="T11" fmla="*/ 0 h 2514"/>
                </a:gdLst>
                <a:ahLst/>
                <a:cxnLst>
                  <a:cxn ang="0">
                    <a:pos x="T0" y="T1"/>
                  </a:cxn>
                  <a:cxn ang="0">
                    <a:pos x="T2" y="T3"/>
                  </a:cxn>
                  <a:cxn ang="0">
                    <a:pos x="T4" y="T5"/>
                  </a:cxn>
                  <a:cxn ang="0">
                    <a:pos x="T6" y="T7"/>
                  </a:cxn>
                  <a:cxn ang="0">
                    <a:pos x="T8" y="T9"/>
                  </a:cxn>
                  <a:cxn ang="0">
                    <a:pos x="T10" y="T11"/>
                  </a:cxn>
                </a:cxnLst>
                <a:rect l="0" t="0" r="r" b="b"/>
                <a:pathLst>
                  <a:path w="1452" h="2514">
                    <a:moveTo>
                      <a:pt x="0" y="0"/>
                    </a:moveTo>
                    <a:lnTo>
                      <a:pt x="0" y="0"/>
                    </a:lnTo>
                    <a:lnTo>
                      <a:pt x="0" y="211"/>
                    </a:lnTo>
                    <a:lnTo>
                      <a:pt x="1270" y="2410"/>
                    </a:lnTo>
                    <a:lnTo>
                      <a:pt x="1452" y="2514"/>
                    </a:lnTo>
                    <a:lnTo>
                      <a:pt x="0"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653"/>
              </a:p>
            </p:txBody>
          </p:sp>
        </p:grpSp>
        <p:grpSp>
          <p:nvGrpSpPr>
            <p:cNvPr id="10" name="Group 9">
              <a:extLst>
                <a:ext uri="{FF2B5EF4-FFF2-40B4-BE49-F238E27FC236}">
                  <a16:creationId xmlns:a16="http://schemas.microsoft.com/office/drawing/2014/main" id="{8AAE1DC3-16D2-44BC-9941-8978321C6B82}"/>
                </a:ext>
              </a:extLst>
            </p:cNvPr>
            <p:cNvGrpSpPr/>
            <p:nvPr/>
          </p:nvGrpSpPr>
          <p:grpSpPr>
            <a:xfrm>
              <a:off x="24920" y="1317502"/>
              <a:ext cx="4267757" cy="3594739"/>
              <a:chOff x="1034749" y="2295244"/>
              <a:chExt cx="4267757" cy="3594739"/>
            </a:xfrm>
          </p:grpSpPr>
          <p:sp>
            <p:nvSpPr>
              <p:cNvPr id="18" name="Text Placeholder 3">
                <a:extLst>
                  <a:ext uri="{FF2B5EF4-FFF2-40B4-BE49-F238E27FC236}">
                    <a16:creationId xmlns:a16="http://schemas.microsoft.com/office/drawing/2014/main" id="{3931E201-F8E6-419B-AC3E-3FDB0DBFCA83}"/>
                  </a:ext>
                </a:extLst>
              </p:cNvPr>
              <p:cNvSpPr txBox="1">
                <a:spLocks/>
              </p:cNvSpPr>
              <p:nvPr/>
            </p:nvSpPr>
            <p:spPr bwMode="gray">
              <a:xfrm>
                <a:off x="2502982" y="2295244"/>
                <a:ext cx="2312563"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714"/>
                  </a:spcBef>
                  <a:buNone/>
                </a:pPr>
                <a:r>
                  <a:rPr lang="en-US" sz="1600" b="1">
                    <a:solidFill>
                      <a:schemeClr val="tx1"/>
                    </a:solidFill>
                  </a:rPr>
                  <a:t>Improving patient care</a:t>
                </a:r>
              </a:p>
            </p:txBody>
          </p:sp>
          <p:sp>
            <p:nvSpPr>
              <p:cNvPr id="19" name="Text Placeholder">
                <a:extLst>
                  <a:ext uri="{FF2B5EF4-FFF2-40B4-BE49-F238E27FC236}">
                    <a16:creationId xmlns:a16="http://schemas.microsoft.com/office/drawing/2014/main" id="{B30A2832-D40E-4456-97C0-DD5BAC8485F6}"/>
                  </a:ext>
                </a:extLst>
              </p:cNvPr>
              <p:cNvSpPr txBox="1">
                <a:spLocks/>
              </p:cNvSpPr>
              <p:nvPr/>
            </p:nvSpPr>
            <p:spPr bwMode="gray">
              <a:xfrm>
                <a:off x="1034749" y="2704496"/>
                <a:ext cx="4267757" cy="3185487"/>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73736" lvl="3" indent="-173736">
                  <a:buFont typeface="Arial" panose="020B0604020202020204" pitchFamily="34" charset="0"/>
                  <a:buChar char="•"/>
                </a:pPr>
                <a:r>
                  <a:rPr lang="en-US" sz="1400"/>
                  <a:t>POC tests provide immediate feedback to providers for time-sensitive patient care needs, such as:</a:t>
                </a:r>
              </a:p>
              <a:p>
                <a:pPr marL="458787" lvl="4" indent="-285750">
                  <a:buFont typeface="Arial" panose="020B0604020202020204" pitchFamily="34" charset="0"/>
                  <a:buChar char="̶"/>
                </a:pPr>
                <a:r>
                  <a:rPr lang="en-US" sz="1400"/>
                  <a:t>Managing tight glucose parameters for critically ill patients in the ICU</a:t>
                </a:r>
              </a:p>
              <a:p>
                <a:pPr marL="458787" lvl="4" indent="-285750">
                  <a:buFont typeface="Arial" panose="020B0604020202020204" pitchFamily="34" charset="0"/>
                  <a:buChar char="̶"/>
                </a:pPr>
                <a:r>
                  <a:rPr lang="en-US" sz="1400"/>
                  <a:t>Identifying and containing infectious diseases </a:t>
                </a:r>
                <a:br>
                  <a:rPr lang="en-US" sz="1400"/>
                </a:br>
                <a:r>
                  <a:rPr lang="en-US" sz="1400"/>
                  <a:t>in the ED within hours or days of onset</a:t>
                </a:r>
              </a:p>
              <a:p>
                <a:pPr marL="173736" lvl="3" indent="-173736">
                  <a:buFont typeface="Arial" panose="020B0604020202020204" pitchFamily="34" charset="0"/>
                  <a:buChar char="•"/>
                </a:pPr>
                <a:r>
                  <a:rPr lang="en-US" sz="1400"/>
                  <a:t>POC tests can screen for conditions that might otherwise go unnoticed, such as:</a:t>
                </a:r>
              </a:p>
              <a:p>
                <a:pPr marL="458787" lvl="4" indent="-285750">
                  <a:buFont typeface="Arial" panose="020B0604020202020204" pitchFamily="34" charset="0"/>
                  <a:buChar char="̶"/>
                </a:pPr>
                <a:r>
                  <a:rPr lang="en-US" sz="1400"/>
                  <a:t>Pediatric type one diabetes, where patients </a:t>
                </a:r>
                <a:br>
                  <a:rPr lang="en-US" sz="1400"/>
                </a:br>
                <a:r>
                  <a:rPr lang="en-US" sz="1400"/>
                  <a:t>may suffer complications from delayed </a:t>
                </a:r>
                <a:br>
                  <a:rPr lang="en-US" sz="1400"/>
                </a:br>
                <a:r>
                  <a:rPr lang="en-US" sz="1400"/>
                  <a:t>specialist referral</a:t>
                </a:r>
              </a:p>
              <a:p>
                <a:pPr marL="458787" lvl="4" indent="-285750">
                  <a:buFont typeface="Arial" panose="020B0604020202020204" pitchFamily="34" charset="0"/>
                  <a:buChar char="̶"/>
                </a:pPr>
                <a:r>
                  <a:rPr lang="en-US" sz="1400"/>
                  <a:t>Worsening glycemic control, which may go unnoticed without POC HbA1c tests</a:t>
                </a:r>
              </a:p>
            </p:txBody>
          </p:sp>
        </p:grpSp>
        <p:grpSp>
          <p:nvGrpSpPr>
            <p:cNvPr id="11" name="Group 10">
              <a:extLst>
                <a:ext uri="{FF2B5EF4-FFF2-40B4-BE49-F238E27FC236}">
                  <a16:creationId xmlns:a16="http://schemas.microsoft.com/office/drawing/2014/main" id="{FC9FB415-21A9-4AD3-BAF3-A40AF6F90346}"/>
                </a:ext>
              </a:extLst>
            </p:cNvPr>
            <p:cNvGrpSpPr/>
            <p:nvPr/>
          </p:nvGrpSpPr>
          <p:grpSpPr>
            <a:xfrm>
              <a:off x="6849229" y="1947684"/>
              <a:ext cx="3969079" cy="2779401"/>
              <a:chOff x="7680413" y="2925426"/>
              <a:chExt cx="3969079" cy="2779401"/>
            </a:xfrm>
          </p:grpSpPr>
          <p:sp>
            <p:nvSpPr>
              <p:cNvPr id="16" name="Text Placeholder 4">
                <a:extLst>
                  <a:ext uri="{FF2B5EF4-FFF2-40B4-BE49-F238E27FC236}">
                    <a16:creationId xmlns:a16="http://schemas.microsoft.com/office/drawing/2014/main" id="{6B22955F-4994-4CE4-9008-DE3D9E38CF2A}"/>
                  </a:ext>
                </a:extLst>
              </p:cNvPr>
              <p:cNvSpPr txBox="1">
                <a:spLocks/>
              </p:cNvSpPr>
              <p:nvPr/>
            </p:nvSpPr>
            <p:spPr bwMode="gray">
              <a:xfrm>
                <a:off x="8060760" y="2925426"/>
                <a:ext cx="2556492"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714"/>
                  </a:spcBef>
                  <a:buNone/>
                </a:pPr>
                <a:r>
                  <a:rPr lang="en-US" sz="1600" b="1">
                    <a:solidFill>
                      <a:schemeClr val="tx1"/>
                    </a:solidFill>
                  </a:rPr>
                  <a:t>Improving staff workflows</a:t>
                </a:r>
              </a:p>
            </p:txBody>
          </p:sp>
          <p:sp>
            <p:nvSpPr>
              <p:cNvPr id="17" name="Text Placeholder">
                <a:extLst>
                  <a:ext uri="{FF2B5EF4-FFF2-40B4-BE49-F238E27FC236}">
                    <a16:creationId xmlns:a16="http://schemas.microsoft.com/office/drawing/2014/main" id="{FD92C225-1DA4-40CF-ABAB-0DDEBAC6AB71}"/>
                  </a:ext>
                </a:extLst>
              </p:cNvPr>
              <p:cNvSpPr txBox="1">
                <a:spLocks/>
              </p:cNvSpPr>
              <p:nvPr/>
            </p:nvSpPr>
            <p:spPr bwMode="gray">
              <a:xfrm>
                <a:off x="7680413" y="3396503"/>
                <a:ext cx="3969079" cy="2308324"/>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173736" lvl="3" indent="-173736">
                  <a:buFont typeface="Arial" panose="020B0604020202020204" pitchFamily="34" charset="0"/>
                  <a:buChar char="•"/>
                </a:pPr>
                <a:r>
                  <a:rPr lang="en-US" sz="1400"/>
                  <a:t>POC tests provide immediate results, which reduces administrative burden for office staff who must follow up with patients when tests show abnormal values. For example, POC tests can:</a:t>
                </a:r>
              </a:p>
              <a:p>
                <a:pPr marL="458787" lvl="4" indent="-285750">
                  <a:buFont typeface="Arial" panose="020B0604020202020204" pitchFamily="34" charset="0"/>
                  <a:buChar char="̶"/>
                </a:pPr>
                <a:r>
                  <a:rPr lang="en-US" sz="1400"/>
                  <a:t>Reduce the number of follow-up visits due to abnormal test results by 39%</a:t>
                </a:r>
              </a:p>
              <a:p>
                <a:pPr marL="458787" lvl="4" indent="-285750">
                  <a:buFont typeface="Arial" panose="020B0604020202020204" pitchFamily="34" charset="0"/>
                  <a:buChar char="̶"/>
                </a:pPr>
                <a:r>
                  <a:rPr lang="en-US" sz="1400"/>
                  <a:t>Reduce the volume of calls that staff need to make to patients due to abnormal test results by 75%</a:t>
                </a:r>
              </a:p>
            </p:txBody>
          </p:sp>
        </p:grpSp>
      </p:grpSp>
      <p:pic>
        <p:nvPicPr>
          <p:cNvPr id="26" name="Picture 25" descr="Icon&#10;&#10;Description automatically generated">
            <a:extLst>
              <a:ext uri="{FF2B5EF4-FFF2-40B4-BE49-F238E27FC236}">
                <a16:creationId xmlns:a16="http://schemas.microsoft.com/office/drawing/2014/main" id="{7598C875-6398-4991-AA97-ACCC6EAF11C7}"/>
              </a:ext>
            </a:extLst>
          </p:cNvPr>
          <p:cNvPicPr>
            <a:picLocks noChangeAspect="1"/>
          </p:cNvPicPr>
          <p:nvPr/>
        </p:nvPicPr>
        <p:blipFill>
          <a:blip r:embed="rId8"/>
          <a:stretch>
            <a:fillRect/>
          </a:stretch>
        </p:blipFill>
        <p:spPr>
          <a:xfrm>
            <a:off x="5725270" y="2462847"/>
            <a:ext cx="715730" cy="966235"/>
          </a:xfrm>
          <a:prstGeom prst="rect">
            <a:avLst/>
          </a:prstGeom>
        </p:spPr>
      </p:pic>
    </p:spTree>
    <p:extLst>
      <p:ext uri="{BB962C8B-B14F-4D97-AF65-F5344CB8AC3E}">
        <p14:creationId xmlns:p14="http://schemas.microsoft.com/office/powerpoint/2010/main" val="1408659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4BAD1-38EA-4BB3-A742-5DF69BF6821F}"/>
              </a:ext>
            </a:extLst>
          </p:cNvPr>
          <p:cNvSpPr>
            <a:spLocks noGrp="1"/>
          </p:cNvSpPr>
          <p:nvPr>
            <p:ph type="body" sz="quarter" idx="19"/>
          </p:nvPr>
        </p:nvSpPr>
        <p:spPr>
          <a:xfrm>
            <a:off x="2708217" y="3804911"/>
            <a:ext cx="7958141" cy="683264"/>
          </a:xfrm>
        </p:spPr>
        <p:txBody>
          <a:bodyPr/>
          <a:lstStyle/>
          <a:p>
            <a:r>
              <a:rPr lang="en-US"/>
              <a:t>Takeaways</a:t>
            </a:r>
          </a:p>
        </p:txBody>
      </p:sp>
      <p:sp>
        <p:nvSpPr>
          <p:cNvPr id="3" name="Text Placeholder 2">
            <a:extLst>
              <a:ext uri="{FF2B5EF4-FFF2-40B4-BE49-F238E27FC236}">
                <a16:creationId xmlns:a16="http://schemas.microsoft.com/office/drawing/2014/main" id="{AB3FCA4E-13BA-42B8-9474-3CD96DDE5818}"/>
              </a:ext>
            </a:extLst>
          </p:cNvPr>
          <p:cNvSpPr>
            <a:spLocks noGrp="1"/>
          </p:cNvSpPr>
          <p:nvPr>
            <p:ph type="body" sz="quarter" idx="20"/>
          </p:nvPr>
        </p:nvSpPr>
        <p:spPr/>
        <p:txBody>
          <a:bodyPr/>
          <a:lstStyle/>
          <a:p>
            <a:r>
              <a:rPr lang="en-US"/>
              <a:t>03</a:t>
            </a:r>
          </a:p>
        </p:txBody>
      </p:sp>
    </p:spTree>
    <p:extLst>
      <p:ext uri="{BB962C8B-B14F-4D97-AF65-F5344CB8AC3E}">
        <p14:creationId xmlns:p14="http://schemas.microsoft.com/office/powerpoint/2010/main" val="99092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6FC80B-5C25-4040-84AE-8F0EAEC88772}"/>
              </a:ext>
            </a:extLst>
          </p:cNvPr>
          <p:cNvSpPr/>
          <p:nvPr/>
        </p:nvSpPr>
        <p:spPr bwMode="gray">
          <a:xfrm>
            <a:off x="1785558" y="951766"/>
            <a:ext cx="2743200"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 Placeholder">
            <a:extLst>
              <a:ext uri="{FF2B5EF4-FFF2-40B4-BE49-F238E27FC236}">
                <a16:creationId xmlns:a16="http://schemas.microsoft.com/office/drawing/2014/main" id="{0F454476-759E-4654-BE55-82D4AB2F04D4}"/>
              </a:ext>
            </a:extLst>
          </p:cNvPr>
          <p:cNvSpPr txBox="1">
            <a:spLocks/>
          </p:cNvSpPr>
          <p:nvPr/>
        </p:nvSpPr>
        <p:spPr bwMode="gray">
          <a:xfrm>
            <a:off x="609600" y="444709"/>
            <a:ext cx="4648974" cy="769441"/>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E0E2D"/>
              </a:buClr>
              <a:buSzTx/>
              <a:buFont typeface="Arial" panose="020B0604020202020204" pitchFamily="34" charset="0"/>
              <a:buNone/>
              <a:tabLst/>
              <a:defRPr/>
            </a:pPr>
            <a:r>
              <a:rPr kumimoji="0" lang="en-US" sz="5000" b="0" i="0" u="none" strike="noStrike" kern="1200" cap="none" spc="0" normalizeH="0" baseline="0" noProof="0">
                <a:ln>
                  <a:noFill/>
                </a:ln>
                <a:solidFill>
                  <a:srgbClr val="222A30"/>
                </a:solidFill>
                <a:effectLst/>
                <a:uLnTx/>
                <a:uFillTx/>
                <a:latin typeface="Times New Roman" panose="02020603050405020304"/>
                <a:ea typeface="+mn-ea"/>
                <a:cs typeface="+mn-cs"/>
              </a:rPr>
              <a:t>Key takeaways</a:t>
            </a:r>
          </a:p>
        </p:txBody>
      </p:sp>
      <p:sp>
        <p:nvSpPr>
          <p:cNvPr id="12" name="Freeform: Shape 11">
            <a:extLst>
              <a:ext uri="{FF2B5EF4-FFF2-40B4-BE49-F238E27FC236}">
                <a16:creationId xmlns:a16="http://schemas.microsoft.com/office/drawing/2014/main" id="{598C3E4D-735B-4917-A01A-BCDE49DFAA29}"/>
              </a:ext>
            </a:extLst>
          </p:cNvPr>
          <p:cNvSpPr/>
          <p:nvPr/>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172DE86A-4403-4E49-8AA7-FD9152D7A8AD}"/>
              </a:ext>
            </a:extLst>
          </p:cNvPr>
          <p:cNvSpPr txBox="1"/>
          <p:nvPr/>
        </p:nvSpPr>
        <p:spPr bwMode="gray">
          <a:xfrm>
            <a:off x="1652970" y="1739900"/>
            <a:ext cx="5751576" cy="723018"/>
          </a:xfrm>
          <a:prstGeom prst="rect">
            <a:avLst/>
          </a:prstGeom>
          <a:noFill/>
        </p:spPr>
        <p:txBody>
          <a:bodyPr vert="horz" wrap="square" lIns="0" tIns="0" rIns="0" bIns="0" rtlCol="0" anchor="t">
            <a:spAutoFit/>
          </a:bodyPr>
          <a:lstStyle/>
          <a:p>
            <a:pPr marR="0" lvl="0">
              <a:lnSpc>
                <a:spcPct val="107000"/>
              </a:lnSpc>
              <a:spcBef>
                <a:spcPts val="0"/>
              </a:spcBef>
              <a:spcAft>
                <a:spcPts val="800"/>
              </a:spcAft>
            </a:pPr>
            <a:r>
              <a:rPr lang="en-US" sz="1500">
                <a:effectLst/>
                <a:ea typeface="Calibri" panose="020F0502020204030204" pitchFamily="34" charset="0"/>
                <a:cs typeface="Times New Roman" panose="02020603050405020304" pitchFamily="18" charset="0"/>
              </a:rPr>
              <a:t>The diagnostic laboratory market is largely split between hospital-owned labs and independent reference labs. Many provider practices also run basic tests in physician-owne</a:t>
            </a:r>
            <a:r>
              <a:rPr lang="en-US" sz="1500">
                <a:ea typeface="Calibri" panose="020F0502020204030204" pitchFamily="34" charset="0"/>
                <a:cs typeface="Times New Roman" panose="02020603050405020304" pitchFamily="18" charset="0"/>
              </a:rPr>
              <a:t>d labs.</a:t>
            </a:r>
            <a:endParaRPr lang="en-US" sz="1500">
              <a:effectLst/>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513D16A-DEF5-4D52-97DB-831B5A29FFB4}"/>
              </a:ext>
            </a:extLst>
          </p:cNvPr>
          <p:cNvSpPr txBox="1"/>
          <p:nvPr/>
        </p:nvSpPr>
        <p:spPr bwMode="gray">
          <a:xfrm>
            <a:off x="830716" y="1824410"/>
            <a:ext cx="548590"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01</a:t>
            </a:r>
          </a:p>
        </p:txBody>
      </p:sp>
      <p:grpSp>
        <p:nvGrpSpPr>
          <p:cNvPr id="4" name="Group 3">
            <a:extLst>
              <a:ext uri="{FF2B5EF4-FFF2-40B4-BE49-F238E27FC236}">
                <a16:creationId xmlns:a16="http://schemas.microsoft.com/office/drawing/2014/main" id="{9EF5D4AE-C214-411B-A0E5-6D0A6DED88C1}"/>
              </a:ext>
            </a:extLst>
          </p:cNvPr>
          <p:cNvGrpSpPr/>
          <p:nvPr/>
        </p:nvGrpSpPr>
        <p:grpSpPr>
          <a:xfrm>
            <a:off x="1675694" y="2728627"/>
            <a:ext cx="6565898" cy="970009"/>
            <a:chOff x="1981200" y="2545092"/>
            <a:chExt cx="6565898" cy="970009"/>
          </a:xfrm>
        </p:grpSpPr>
        <p:sp>
          <p:nvSpPr>
            <p:cNvPr id="44" name="TextBox 43">
              <a:extLst>
                <a:ext uri="{FF2B5EF4-FFF2-40B4-BE49-F238E27FC236}">
                  <a16:creationId xmlns:a16="http://schemas.microsoft.com/office/drawing/2014/main" id="{0D98F982-F734-4654-BA77-39DC6A387C89}"/>
                </a:ext>
              </a:extLst>
            </p:cNvPr>
            <p:cNvSpPr txBox="1"/>
            <p:nvPr/>
          </p:nvSpPr>
          <p:spPr bwMode="gray">
            <a:xfrm>
              <a:off x="2795522" y="2545092"/>
              <a:ext cx="5751576" cy="970009"/>
            </a:xfrm>
            <a:prstGeom prst="rect">
              <a:avLst/>
            </a:prstGeom>
          </p:spPr>
          <p:txBody>
            <a:bodyPr vert="horz" wrap="square" lIns="0" tIns="0" rIns="0" bIns="0" rtlCol="0" anchor="t">
              <a:spAutoFit/>
            </a:bodyPr>
            <a:lstStyle/>
            <a:p>
              <a:pPr marR="0" lvl="0">
                <a:lnSpc>
                  <a:spcPct val="107000"/>
                </a:lnSpc>
                <a:spcBef>
                  <a:spcPts val="0"/>
                </a:spcBef>
                <a:spcAft>
                  <a:spcPts val="800"/>
                </a:spcAft>
              </a:pPr>
              <a:r>
                <a:rPr lang="en-US" sz="1500">
                  <a:effectLst/>
                  <a:ea typeface="Calibri" panose="020F0502020204030204" pitchFamily="34" charset="0"/>
                  <a:cs typeface="Times New Roman" panose="02020603050405020304" pitchFamily="18" charset="0"/>
                </a:rPr>
                <a:t>Unnecessary testing </a:t>
              </a:r>
              <a:r>
                <a:rPr lang="en-US" sz="1500">
                  <a:ea typeface="Calibri" panose="020F0502020204030204" pitchFamily="34" charset="0"/>
                  <a:cs typeface="Times New Roman" panose="02020603050405020304" pitchFamily="18" charset="0"/>
                </a:rPr>
                <a:t>contributes to sub-optimal care and creates financial strain for </a:t>
              </a:r>
              <a:r>
                <a:rPr lang="en-US" sz="1500">
                  <a:effectLst/>
                  <a:ea typeface="Calibri" panose="020F0502020204030204" pitchFamily="34" charset="0"/>
                  <a:cs typeface="Times New Roman" panose="02020603050405020304" pitchFamily="18" charset="0"/>
                </a:rPr>
                <a:t>health systems and health plans alike. The </a:t>
              </a:r>
              <a:r>
                <a:rPr lang="en-US" sz="1500">
                  <a:ea typeface="Calibri" panose="020F0502020204030204" pitchFamily="34" charset="0"/>
                  <a:cs typeface="Times New Roman" panose="02020603050405020304" pitchFamily="18" charset="0"/>
                </a:rPr>
                <a:t>growth</a:t>
              </a:r>
              <a:r>
                <a:rPr lang="en-US" sz="1500">
                  <a:effectLst/>
                  <a:ea typeface="Calibri" panose="020F0502020204030204" pitchFamily="34" charset="0"/>
                  <a:cs typeface="Times New Roman" panose="02020603050405020304" pitchFamily="18" charset="0"/>
                </a:rPr>
                <a:t> of genetic testing in recent years has added costs and complexity to the challenge of ensuring appropriate testing.</a:t>
              </a:r>
            </a:p>
          </p:txBody>
        </p:sp>
        <p:sp>
          <p:nvSpPr>
            <p:cNvPr id="30" name="TextBox 29">
              <a:extLst>
                <a:ext uri="{FF2B5EF4-FFF2-40B4-BE49-F238E27FC236}">
                  <a16:creationId xmlns:a16="http://schemas.microsoft.com/office/drawing/2014/main" id="{0F4AC7AC-15B1-4131-9494-20806CDF4248}"/>
                </a:ext>
              </a:extLst>
            </p:cNvPr>
            <p:cNvSpPr txBox="1"/>
            <p:nvPr/>
          </p:nvSpPr>
          <p:spPr bwMode="gray">
            <a:xfrm>
              <a:off x="1981200" y="2753097"/>
              <a:ext cx="503527"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02</a:t>
              </a:r>
            </a:p>
          </p:txBody>
        </p:sp>
      </p:grpSp>
      <p:grpSp>
        <p:nvGrpSpPr>
          <p:cNvPr id="3" name="Group 2">
            <a:extLst>
              <a:ext uri="{FF2B5EF4-FFF2-40B4-BE49-F238E27FC236}">
                <a16:creationId xmlns:a16="http://schemas.microsoft.com/office/drawing/2014/main" id="{A3DE7ED6-88EC-46C5-956A-7B67A4F59DFF}"/>
              </a:ext>
            </a:extLst>
          </p:cNvPr>
          <p:cNvGrpSpPr/>
          <p:nvPr/>
        </p:nvGrpSpPr>
        <p:grpSpPr>
          <a:xfrm>
            <a:off x="2840880" y="3964345"/>
            <a:ext cx="6643588" cy="970009"/>
            <a:chOff x="3154680" y="4195879"/>
            <a:chExt cx="6643588" cy="970009"/>
          </a:xfrm>
        </p:grpSpPr>
        <p:sp>
          <p:nvSpPr>
            <p:cNvPr id="43" name="TextBox 42">
              <a:extLst>
                <a:ext uri="{FF2B5EF4-FFF2-40B4-BE49-F238E27FC236}">
                  <a16:creationId xmlns:a16="http://schemas.microsoft.com/office/drawing/2014/main" id="{3C92ED90-0BC8-4A83-8C87-CE95766BB86B}"/>
                </a:ext>
              </a:extLst>
            </p:cNvPr>
            <p:cNvSpPr txBox="1"/>
            <p:nvPr/>
          </p:nvSpPr>
          <p:spPr bwMode="gray">
            <a:xfrm>
              <a:off x="3974186" y="4195879"/>
              <a:ext cx="5824082" cy="970009"/>
            </a:xfrm>
            <a:prstGeom prst="rect">
              <a:avLst/>
            </a:prstGeom>
          </p:spPr>
          <p:txBody>
            <a:bodyPr vert="horz" wrap="square" lIns="0" tIns="0" rIns="0" bIns="0" rtlCol="0" anchor="t">
              <a:spAutoFit/>
            </a:bodyPr>
            <a:lstStyle/>
            <a:p>
              <a:pPr marR="0" lvl="0">
                <a:lnSpc>
                  <a:spcPct val="107000"/>
                </a:lnSpc>
                <a:spcBef>
                  <a:spcPts val="0"/>
                </a:spcBef>
                <a:spcAft>
                  <a:spcPts val="800"/>
                </a:spcAft>
              </a:pPr>
              <a:r>
                <a:rPr lang="en-US" sz="1500">
                  <a:ea typeface="Calibri" panose="020F0502020204030204" pitchFamily="34" charset="0"/>
                  <a:cs typeface="Times New Roman" panose="02020603050405020304" pitchFamily="18" charset="0"/>
                </a:rPr>
                <a:t>I</a:t>
              </a:r>
              <a:r>
                <a:rPr lang="en-US" sz="1500">
                  <a:effectLst/>
                  <a:ea typeface="Calibri" panose="020F0502020204030204" pitchFamily="34" charset="0"/>
                  <a:cs typeface="Times New Roman" panose="02020603050405020304" pitchFamily="18" charset="0"/>
                </a:rPr>
                <a:t>nnovations in specialized diagnostics are key to advancements toward precision medicine. Genetic and genomic testing are enabling</a:t>
              </a:r>
              <a:r>
                <a:rPr lang="en-US" sz="1500">
                  <a:ea typeface="Calibri" panose="020F0502020204030204" pitchFamily="34" charset="0"/>
                  <a:cs typeface="Times New Roman" panose="02020603050405020304" pitchFamily="18" charset="0"/>
                </a:rPr>
                <a:t> </a:t>
              </a:r>
              <a:r>
                <a:rPr lang="en-US" sz="1500">
                  <a:effectLst/>
                  <a:ea typeface="Calibri" panose="020F0502020204030204" pitchFamily="34" charset="0"/>
                  <a:cs typeface="Times New Roman" panose="02020603050405020304" pitchFamily="18" charset="0"/>
                </a:rPr>
                <a:t>earlier disease detection and more personalized treatments, both for cancer and other diseases.</a:t>
              </a:r>
            </a:p>
          </p:txBody>
        </p:sp>
        <p:sp>
          <p:nvSpPr>
            <p:cNvPr id="31" name="TextBox 30">
              <a:extLst>
                <a:ext uri="{FF2B5EF4-FFF2-40B4-BE49-F238E27FC236}">
                  <a16:creationId xmlns:a16="http://schemas.microsoft.com/office/drawing/2014/main" id="{0647FA2C-591C-48DC-84DD-D2F00D6D1441}"/>
                </a:ext>
              </a:extLst>
            </p:cNvPr>
            <p:cNvSpPr txBox="1"/>
            <p:nvPr/>
          </p:nvSpPr>
          <p:spPr bwMode="gray">
            <a:xfrm>
              <a:off x="3154680" y="4403884"/>
              <a:ext cx="515051"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03</a:t>
              </a:r>
            </a:p>
          </p:txBody>
        </p:sp>
      </p:grpSp>
      <p:grpSp>
        <p:nvGrpSpPr>
          <p:cNvPr id="2" name="Group 1">
            <a:extLst>
              <a:ext uri="{FF2B5EF4-FFF2-40B4-BE49-F238E27FC236}">
                <a16:creationId xmlns:a16="http://schemas.microsoft.com/office/drawing/2014/main" id="{47C58569-52E0-40A6-AABC-97AEDB3B1777}"/>
              </a:ext>
            </a:extLst>
          </p:cNvPr>
          <p:cNvGrpSpPr/>
          <p:nvPr/>
        </p:nvGrpSpPr>
        <p:grpSpPr>
          <a:xfrm>
            <a:off x="3942425" y="5200064"/>
            <a:ext cx="6371343" cy="970009"/>
            <a:chOff x="4246880" y="5110768"/>
            <a:chExt cx="6371343" cy="970009"/>
          </a:xfrm>
        </p:grpSpPr>
        <p:sp>
          <p:nvSpPr>
            <p:cNvPr id="13" name="TextBox 12">
              <a:extLst>
                <a:ext uri="{FF2B5EF4-FFF2-40B4-BE49-F238E27FC236}">
                  <a16:creationId xmlns:a16="http://schemas.microsoft.com/office/drawing/2014/main" id="{BEB038E1-28D9-4FB6-9516-9EE62CBB3A7D}"/>
                </a:ext>
              </a:extLst>
            </p:cNvPr>
            <p:cNvSpPr txBox="1"/>
            <p:nvPr/>
          </p:nvSpPr>
          <p:spPr bwMode="gray">
            <a:xfrm>
              <a:off x="5079889" y="5110768"/>
              <a:ext cx="5538334" cy="970009"/>
            </a:xfrm>
            <a:prstGeom prst="rect">
              <a:avLst/>
            </a:prstGeom>
          </p:spPr>
          <p:txBody>
            <a:bodyPr vert="horz" wrap="square" lIns="0" tIns="0" rIns="0" bIns="0" rtlCol="0" anchor="t">
              <a:spAutoFit/>
            </a:bodyPr>
            <a:lstStyle/>
            <a:p>
              <a:pPr marR="0" lvl="0">
                <a:lnSpc>
                  <a:spcPct val="107000"/>
                </a:lnSpc>
                <a:spcBef>
                  <a:spcPts val="0"/>
                </a:spcBef>
                <a:spcAft>
                  <a:spcPts val="800"/>
                </a:spcAft>
              </a:pPr>
              <a:r>
                <a:rPr lang="en-US" sz="1500">
                  <a:ea typeface="Calibri" panose="020F0502020204030204" pitchFamily="34" charset="0"/>
                  <a:cs typeface="Times New Roman" panose="02020603050405020304" pitchFamily="18" charset="0"/>
                </a:rPr>
                <a:t>T</a:t>
              </a:r>
              <a:r>
                <a:rPr lang="en-US" sz="1500">
                  <a:effectLst/>
                  <a:ea typeface="Calibri" panose="020F0502020204030204" pitchFamily="34" charset="0"/>
                  <a:cs typeface="Times New Roman" panose="02020603050405020304" pitchFamily="18" charset="0"/>
                </a:rPr>
                <a:t>ech innovations are producing flexible, out-of-lab testing options for a variety of diseases, improving testing convenience for consumers, and better enabling providers to streamline administrative processes and improve patient care.</a:t>
              </a:r>
            </a:p>
          </p:txBody>
        </p:sp>
        <p:sp>
          <p:nvSpPr>
            <p:cNvPr id="14" name="TextBox 13">
              <a:extLst>
                <a:ext uri="{FF2B5EF4-FFF2-40B4-BE49-F238E27FC236}">
                  <a16:creationId xmlns:a16="http://schemas.microsoft.com/office/drawing/2014/main" id="{E95EBBFF-A5BA-42B1-B30B-829391B72837}"/>
                </a:ext>
              </a:extLst>
            </p:cNvPr>
            <p:cNvSpPr txBox="1"/>
            <p:nvPr/>
          </p:nvSpPr>
          <p:spPr bwMode="gray">
            <a:xfrm>
              <a:off x="4246880" y="5318773"/>
              <a:ext cx="522215" cy="553998"/>
            </a:xfrm>
            <a:prstGeom prst="rect">
              <a:avLst/>
            </a:prstGeom>
          </p:spPr>
          <p:txBody>
            <a:bodyPr vert="horz" wrap="square" lIns="0" tIns="0" rIns="0" bIns="0" rtlCol="0">
              <a:spAutoFit/>
            </a:bodyPr>
            <a:lstStyle/>
            <a:p>
              <a:pPr algn="r">
                <a:spcBef>
                  <a:spcPts val="600"/>
                </a:spcBef>
                <a:buClr>
                  <a:schemeClr val="accent6"/>
                </a:buClr>
              </a:pPr>
              <a:r>
                <a:rPr lang="en-US" sz="3600">
                  <a:solidFill>
                    <a:schemeClr val="accent6"/>
                  </a:solidFill>
                  <a:latin typeface="+mj-lt"/>
                </a:rPr>
                <a:t>04</a:t>
              </a:r>
            </a:p>
          </p:txBody>
        </p:sp>
      </p:grpSp>
    </p:spTree>
    <p:extLst>
      <p:ext uri="{BB962C8B-B14F-4D97-AF65-F5344CB8AC3E}">
        <p14:creationId xmlns:p14="http://schemas.microsoft.com/office/powerpoint/2010/main" val="303892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A9938-AC34-452A-9B79-CE6421F07F59}"/>
              </a:ext>
            </a:extLst>
          </p:cNvPr>
          <p:cNvSpPr>
            <a:spLocks noGrp="1"/>
          </p:cNvSpPr>
          <p:nvPr>
            <p:ph type="body" sz="quarter" idx="28"/>
          </p:nvPr>
        </p:nvSpPr>
        <p:spPr>
          <a:xfrm>
            <a:off x="612773" y="5795715"/>
            <a:ext cx="3657600" cy="215444"/>
          </a:xfrm>
        </p:spPr>
        <p:txBody>
          <a:bodyPr/>
          <a:lstStyle/>
          <a:p>
            <a:endParaRPr lang="en-US"/>
          </a:p>
        </p:txBody>
      </p:sp>
      <p:sp>
        <p:nvSpPr>
          <p:cNvPr id="3" name="Text Placeholder 2">
            <a:extLst>
              <a:ext uri="{FF2B5EF4-FFF2-40B4-BE49-F238E27FC236}">
                <a16:creationId xmlns:a16="http://schemas.microsoft.com/office/drawing/2014/main" id="{68DC8841-078C-4468-A2CE-1705B5E4CD32}"/>
              </a:ext>
            </a:extLst>
          </p:cNvPr>
          <p:cNvSpPr>
            <a:spLocks noGrp="1"/>
          </p:cNvSpPr>
          <p:nvPr>
            <p:ph type="body" sz="quarter" idx="27"/>
          </p:nvPr>
        </p:nvSpPr>
        <p:spPr>
          <a:xfrm>
            <a:off x="8809022" y="5795715"/>
            <a:ext cx="2767408" cy="215444"/>
          </a:xfrm>
        </p:spPr>
        <p:txBody>
          <a:bodyPr/>
          <a:lstStyle/>
          <a:p>
            <a:endParaRPr lang="en-US"/>
          </a:p>
        </p:txBody>
      </p:sp>
      <p:sp>
        <p:nvSpPr>
          <p:cNvPr id="4" name="Title 3">
            <a:extLst>
              <a:ext uri="{FF2B5EF4-FFF2-40B4-BE49-F238E27FC236}">
                <a16:creationId xmlns:a16="http://schemas.microsoft.com/office/drawing/2014/main" id="{4F345272-38CA-485B-8622-02826E105AA3}"/>
              </a:ext>
            </a:extLst>
          </p:cNvPr>
          <p:cNvSpPr>
            <a:spLocks noGrp="1"/>
          </p:cNvSpPr>
          <p:nvPr>
            <p:ph type="title"/>
          </p:nvPr>
        </p:nvSpPr>
        <p:spPr>
          <a:xfrm>
            <a:off x="612774" y="588771"/>
            <a:ext cx="10972801" cy="540917"/>
          </a:xfrm>
        </p:spPr>
        <p:txBody>
          <a:bodyPr/>
          <a:lstStyle/>
          <a:p>
            <a:r>
              <a:rPr lang="en-US"/>
              <a:t>Lab market trends: Stakeholder implications</a:t>
            </a:r>
          </a:p>
        </p:txBody>
      </p:sp>
      <p:sp>
        <p:nvSpPr>
          <p:cNvPr id="15" name="Rectangle 14">
            <a:extLst>
              <a:ext uri="{FF2B5EF4-FFF2-40B4-BE49-F238E27FC236}">
                <a16:creationId xmlns:a16="http://schemas.microsoft.com/office/drawing/2014/main" id="{85CA6A43-3887-4DCF-A871-5DE9BCD6C4A9}"/>
              </a:ext>
            </a:extLst>
          </p:cNvPr>
          <p:cNvSpPr/>
          <p:nvPr/>
        </p:nvSpPr>
        <p:spPr bwMode="gray">
          <a:xfrm>
            <a:off x="0" y="2211224"/>
            <a:ext cx="12192000" cy="9626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7C47470F-77F7-47CF-ABF6-F50C96CF51FE}"/>
              </a:ext>
            </a:extLst>
          </p:cNvPr>
          <p:cNvGrpSpPr/>
          <p:nvPr/>
        </p:nvGrpSpPr>
        <p:grpSpPr>
          <a:xfrm>
            <a:off x="8210133" y="1739900"/>
            <a:ext cx="3200400" cy="3880878"/>
            <a:chOff x="8135729" y="1896509"/>
            <a:chExt cx="3200400" cy="3880878"/>
          </a:xfrm>
        </p:grpSpPr>
        <p:sp>
          <p:nvSpPr>
            <p:cNvPr id="17" name="TextBox 16">
              <a:extLst>
                <a:ext uri="{FF2B5EF4-FFF2-40B4-BE49-F238E27FC236}">
                  <a16:creationId xmlns:a16="http://schemas.microsoft.com/office/drawing/2014/main" id="{BBAC41E3-59CB-47BA-AAAE-AA9A64B0882B}"/>
                </a:ext>
              </a:extLst>
            </p:cNvPr>
            <p:cNvSpPr txBox="1"/>
            <p:nvPr/>
          </p:nvSpPr>
          <p:spPr bwMode="gray">
            <a:xfrm>
              <a:off x="8253057" y="2938825"/>
              <a:ext cx="2965744"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a:solidFill>
                    <a:srgbClr val="323E48"/>
                  </a:solidFill>
                </a:rPr>
                <a:t>Health Plans</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C998319D-5197-4453-BC43-D6EDE34BD162}"/>
                </a:ext>
              </a:extLst>
            </p:cNvPr>
            <p:cNvSpPr txBox="1"/>
            <p:nvPr/>
          </p:nvSpPr>
          <p:spPr bwMode="gray">
            <a:xfrm>
              <a:off x="8135729" y="3299786"/>
              <a:ext cx="3200400" cy="2477601"/>
            </a:xfrm>
            <a:prstGeom prst="rect">
              <a:avLst/>
            </a:prstGeom>
          </p:spPr>
          <p:txBody>
            <a:bodyPr vert="horz" wrap="square" lIns="0" tIns="0" rIns="0" bIns="0" rtlCol="0">
              <a:spAutoFit/>
            </a:bodyPr>
            <a:lstStyle/>
            <a:p>
              <a:pPr marL="342900" lvl="0" indent="-342900" defTabSz="640080">
                <a:spcBef>
                  <a:spcPts val="600"/>
                </a:spcBef>
                <a:buClr>
                  <a:srgbClr val="CE0E2D"/>
                </a:buClr>
                <a:buFont typeface="+mj-lt"/>
                <a:buAutoNum type="arabicPeriod"/>
                <a:defRPr/>
              </a:pPr>
              <a:r>
                <a:rPr lang="en-US" sz="1300">
                  <a:effectLst/>
                  <a:ea typeface="Calibri" panose="020F0502020204030204" pitchFamily="34" charset="0"/>
                  <a:cs typeface="Times New Roman" panose="02020603050405020304" pitchFamily="18" charset="0"/>
                </a:rPr>
                <a:t>Health plans will need a strategy to keep up-to-date with clinical innovations and new genetic tests coming to market. Some plans will develop this expertise in-house, while others will outsource these responsibilities to one or more LBMs.</a:t>
              </a:r>
            </a:p>
            <a:p>
              <a:pPr marL="342900" lvl="0" indent="-342900" defTabSz="640080">
                <a:spcBef>
                  <a:spcPts val="600"/>
                </a:spcBef>
                <a:buClr>
                  <a:srgbClr val="CE0E2D"/>
                </a:buClr>
                <a:buFont typeface="+mj-lt"/>
                <a:buAutoNum type="arabicPeriod"/>
                <a:defRPr/>
              </a:pPr>
              <a:r>
                <a:rPr lang="en-US" sz="1300">
                  <a:effectLst/>
                  <a:ea typeface="Calibri" panose="020F0502020204030204" pitchFamily="34" charset="0"/>
                  <a:cs typeface="Times New Roman" panose="02020603050405020304" pitchFamily="18" charset="0"/>
                </a:rPr>
                <a:t>Health plans </a:t>
              </a:r>
              <a:r>
                <a:rPr lang="en-US" sz="1300">
                  <a:ea typeface="Calibri" panose="020F0502020204030204" pitchFamily="34" charset="0"/>
                  <a:cs typeface="Times New Roman" panose="02020603050405020304" pitchFamily="18" charset="0"/>
                </a:rPr>
                <a:t>should consider how they might integrate at-home testing into their plan offerings, especially as it relates to managing patients with chronic conditions.</a:t>
              </a:r>
              <a:endParaRPr lang="en-US" sz="1300">
                <a:solidFill>
                  <a:srgbClr val="323E48"/>
                </a:solidFill>
              </a:endParaRPr>
            </a:p>
          </p:txBody>
        </p:sp>
        <p:sp>
          <p:nvSpPr>
            <p:cNvPr id="19" name="Oval 18">
              <a:extLst>
                <a:ext uri="{FF2B5EF4-FFF2-40B4-BE49-F238E27FC236}">
                  <a16:creationId xmlns:a16="http://schemas.microsoft.com/office/drawing/2014/main" id="{CFA631AB-1751-431E-B02B-8D55DEC07A03}"/>
                </a:ext>
              </a:extLst>
            </p:cNvPr>
            <p:cNvSpPr/>
            <p:nvPr/>
          </p:nvSpPr>
          <p:spPr bwMode="gray">
            <a:xfrm>
              <a:off x="9278729" y="1896509"/>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4C26EA93-E828-43F7-9129-BC05994D0414}"/>
              </a:ext>
            </a:extLst>
          </p:cNvPr>
          <p:cNvGrpSpPr/>
          <p:nvPr/>
        </p:nvGrpSpPr>
        <p:grpSpPr>
          <a:xfrm>
            <a:off x="4331861" y="1739900"/>
            <a:ext cx="3329848" cy="4278774"/>
            <a:chOff x="4050420" y="1896509"/>
            <a:chExt cx="3329848" cy="4278774"/>
          </a:xfrm>
        </p:grpSpPr>
        <p:sp>
          <p:nvSpPr>
            <p:cNvPr id="22" name="TextBox 21">
              <a:extLst>
                <a:ext uri="{FF2B5EF4-FFF2-40B4-BE49-F238E27FC236}">
                  <a16:creationId xmlns:a16="http://schemas.microsoft.com/office/drawing/2014/main" id="{9AD06D7A-61CF-4F5C-A93D-931AFC51164E}"/>
                </a:ext>
              </a:extLst>
            </p:cNvPr>
            <p:cNvSpPr txBox="1"/>
            <p:nvPr/>
          </p:nvSpPr>
          <p:spPr bwMode="gray">
            <a:xfrm>
              <a:off x="4324573" y="2938825"/>
              <a:ext cx="2649324"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a:solidFill>
                    <a:srgbClr val="323E48"/>
                  </a:solidFill>
                </a:rPr>
                <a:t>Physicians</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AF394AE5-8F7D-4BCC-93D8-DC8E22A007FE}"/>
                </a:ext>
              </a:extLst>
            </p:cNvPr>
            <p:cNvSpPr txBox="1"/>
            <p:nvPr/>
          </p:nvSpPr>
          <p:spPr bwMode="gray">
            <a:xfrm>
              <a:off x="4050420" y="3297572"/>
              <a:ext cx="3329848" cy="2877711"/>
            </a:xfrm>
            <a:prstGeom prst="rect">
              <a:avLst/>
            </a:prstGeom>
          </p:spPr>
          <p:txBody>
            <a:bodyPr vert="horz" wrap="square" lIns="0" tIns="0" rIns="0" bIns="0" rtlCol="0">
              <a:spAutoFit/>
            </a:bodyPr>
            <a:lstStyle/>
            <a:p>
              <a:pPr marL="342900" lvl="0" indent="-342900" defTabSz="640080">
                <a:spcBef>
                  <a:spcPts val="600"/>
                </a:spcBef>
                <a:buClr>
                  <a:srgbClr val="CE0E2D"/>
                </a:buClr>
                <a:buFont typeface="+mj-lt"/>
                <a:buAutoNum type="arabicPeriod"/>
                <a:defRPr/>
              </a:pPr>
              <a:r>
                <a:rPr lang="en-US" sz="1300">
                  <a:ea typeface="Calibri" panose="020F0502020204030204" pitchFamily="34" charset="0"/>
                  <a:cs typeface="Times New Roman" panose="02020603050405020304" pitchFamily="18" charset="0"/>
                </a:rPr>
                <a:t>Primary care, urgent care, and emergency medicine providers can expect more POC test options to improve their ability to rapidly diagnose and treat a variety of conditions. Physicians should consider how POC test options can improve workflows in their practices.</a:t>
              </a:r>
            </a:p>
            <a:p>
              <a:pPr marL="342900" lvl="0" indent="-342900" defTabSz="640080">
                <a:spcBef>
                  <a:spcPts val="600"/>
                </a:spcBef>
                <a:buClr>
                  <a:srgbClr val="CE0E2D"/>
                </a:buClr>
                <a:buFont typeface="+mj-lt"/>
                <a:buAutoNum type="arabicPeriod"/>
                <a:defRPr/>
              </a:pPr>
              <a:r>
                <a:rPr lang="en-US" sz="1300">
                  <a:effectLst/>
                  <a:ea typeface="Calibri" panose="020F0502020204030204" pitchFamily="34" charset="0"/>
                  <a:cs typeface="Times New Roman" panose="02020603050405020304" pitchFamily="18" charset="0"/>
                </a:rPr>
                <a:t>Physicians </a:t>
              </a:r>
              <a:r>
                <a:rPr lang="en-US" sz="1300">
                  <a:ea typeface="Calibri" panose="020F0502020204030204" pitchFamily="34" charset="0"/>
                  <a:cs typeface="Times New Roman" panose="02020603050405020304" pitchFamily="18" charset="0"/>
                </a:rPr>
                <a:t>should expect increasing oversight of specialty diagnostic orders from health plans and lab benefit managers, including lab formularies, prior authorization requirements, and restrictive lab networks.  </a:t>
              </a:r>
              <a:endParaRPr lang="en-US" sz="1300">
                <a:solidFill>
                  <a:srgbClr val="323E48"/>
                </a:solidFill>
                <a:effectLst/>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id="{0FB9D4D1-E0B4-4A6C-96CC-8D0511B74AB2}"/>
                </a:ext>
              </a:extLst>
            </p:cNvPr>
            <p:cNvSpPr/>
            <p:nvPr/>
          </p:nvSpPr>
          <p:spPr bwMode="gray">
            <a:xfrm>
              <a:off x="5192035" y="1896509"/>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1486831C-522B-414D-A347-FC39169983A1}"/>
              </a:ext>
            </a:extLst>
          </p:cNvPr>
          <p:cNvGrpSpPr/>
          <p:nvPr/>
        </p:nvGrpSpPr>
        <p:grpSpPr>
          <a:xfrm>
            <a:off x="612773" y="1739900"/>
            <a:ext cx="3197630" cy="4278774"/>
            <a:chOff x="609599" y="1896509"/>
            <a:chExt cx="3197630" cy="4278774"/>
          </a:xfrm>
        </p:grpSpPr>
        <p:sp>
          <p:nvSpPr>
            <p:cNvPr id="36" name="TextBox 35">
              <a:extLst>
                <a:ext uri="{FF2B5EF4-FFF2-40B4-BE49-F238E27FC236}">
                  <a16:creationId xmlns:a16="http://schemas.microsoft.com/office/drawing/2014/main" id="{214D4F31-A0FB-4976-B54D-4D0F04661FF6}"/>
                </a:ext>
              </a:extLst>
            </p:cNvPr>
            <p:cNvSpPr txBox="1"/>
            <p:nvPr/>
          </p:nvSpPr>
          <p:spPr bwMode="gray">
            <a:xfrm>
              <a:off x="1028652" y="2938825"/>
              <a:ext cx="2359524"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a:solidFill>
                    <a:srgbClr val="323E48"/>
                  </a:solidFill>
                </a:rPr>
                <a:t>Health systems </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B9CC6351-7890-4C05-ACDC-E52E73645710}"/>
                </a:ext>
              </a:extLst>
            </p:cNvPr>
            <p:cNvSpPr txBox="1"/>
            <p:nvPr/>
          </p:nvSpPr>
          <p:spPr bwMode="gray">
            <a:xfrm>
              <a:off x="609599" y="3297572"/>
              <a:ext cx="3197630" cy="2877711"/>
            </a:xfrm>
            <a:prstGeom prst="rect">
              <a:avLst/>
            </a:prstGeom>
          </p:spPr>
          <p:txBody>
            <a:bodyPr vert="horz" wrap="square" lIns="0" tIns="0" rIns="0" bIns="0" rtlCol="0">
              <a:spAutoFit/>
            </a:bodyPr>
            <a:lstStyle/>
            <a:p>
              <a:pPr marL="342900" indent="-342900" defTabSz="640080">
                <a:spcBef>
                  <a:spcPts val="600"/>
                </a:spcBef>
                <a:buClr>
                  <a:srgbClr val="CE0E2D"/>
                </a:buClr>
                <a:buFont typeface="+mj-lt"/>
                <a:buAutoNum type="arabicPeriod"/>
                <a:defRPr/>
              </a:pPr>
              <a:r>
                <a:rPr lang="en-US" sz="1300">
                  <a:solidFill>
                    <a:srgbClr val="323E48"/>
                  </a:solidFill>
                </a:rPr>
                <a:t>Many health systems have an opportunity to generate savings by </a:t>
              </a:r>
              <a:r>
                <a:rPr lang="en-US" sz="1300">
                  <a:effectLst/>
                  <a:ea typeface="Calibri" panose="020F0502020204030204" pitchFamily="34" charset="0"/>
                  <a:cs typeface="Times New Roman" panose="02020603050405020304" pitchFamily="18" charset="0"/>
                </a:rPr>
                <a:t>collaborating with physicians to devise and implement test ordering policies.</a:t>
              </a:r>
            </a:p>
            <a:p>
              <a:pPr marL="342900" indent="-342900" defTabSz="640080">
                <a:spcBef>
                  <a:spcPts val="600"/>
                </a:spcBef>
                <a:buClr>
                  <a:srgbClr val="CE0E2D"/>
                </a:buClr>
                <a:buFont typeface="+mj-lt"/>
                <a:buAutoNum type="arabicPeriod"/>
                <a:defRPr/>
              </a:pPr>
              <a:r>
                <a:rPr lang="en-US" sz="1300">
                  <a:solidFill>
                    <a:srgbClr val="323E48"/>
                  </a:solidFill>
                  <a:cs typeface="Times New Roman" panose="02020603050405020304" pitchFamily="18" charset="0"/>
                </a:rPr>
                <a:t>H</a:t>
              </a:r>
              <a:r>
                <a:rPr lang="en-US" sz="1300">
                  <a:effectLst/>
                  <a:ea typeface="Calibri" panose="020F0502020204030204" pitchFamily="34" charset="0"/>
                  <a:cs typeface="Times New Roman" panose="02020603050405020304" pitchFamily="18" charset="0"/>
                </a:rPr>
                <a:t>ealth systems should evaluate their outreach lab strategy to determine how it aligns with their overall organizational goals. Some health systems find that outreach labs enable them to lower costs and generate revenue through scale and community </a:t>
              </a:r>
              <a:r>
                <a:rPr lang="en-US" sz="1300">
                  <a:ea typeface="Calibri" panose="020F0502020204030204" pitchFamily="34" charset="0"/>
                  <a:cs typeface="Times New Roman" panose="02020603050405020304" pitchFamily="18" charset="0"/>
                </a:rPr>
                <a:t>partnerships, while other health systems value cost reduction from </a:t>
              </a:r>
              <a:r>
                <a:rPr lang="en-US" sz="1300">
                  <a:effectLst/>
                  <a:ea typeface="Calibri" panose="020F0502020204030204" pitchFamily="34" charset="0"/>
                  <a:cs typeface="Times New Roman" panose="02020603050405020304" pitchFamily="18" charset="0"/>
                </a:rPr>
                <a:t>outsourcing lab services. </a:t>
              </a:r>
              <a:endParaRPr lang="en-US" sz="1300">
                <a:solidFill>
                  <a:srgbClr val="323E48"/>
                </a:solidFill>
              </a:endParaRPr>
            </a:p>
          </p:txBody>
        </p:sp>
        <p:sp>
          <p:nvSpPr>
            <p:cNvPr id="38" name="Oval 37">
              <a:extLst>
                <a:ext uri="{FF2B5EF4-FFF2-40B4-BE49-F238E27FC236}">
                  <a16:creationId xmlns:a16="http://schemas.microsoft.com/office/drawing/2014/main" id="{20EF8E74-17D3-4898-A117-729FE23E42B2}"/>
                </a:ext>
              </a:extLst>
            </p:cNvPr>
            <p:cNvSpPr/>
            <p:nvPr/>
          </p:nvSpPr>
          <p:spPr bwMode="gray">
            <a:xfrm>
              <a:off x="1751214" y="1896509"/>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33" name="Picture 32" descr="Icon&#10;&#10;Description automatically generated">
            <a:extLst>
              <a:ext uri="{FF2B5EF4-FFF2-40B4-BE49-F238E27FC236}">
                <a16:creationId xmlns:a16="http://schemas.microsoft.com/office/drawing/2014/main" id="{773C49C4-ADCF-4E89-86EC-507CCB4C95BF}"/>
              </a:ext>
            </a:extLst>
          </p:cNvPr>
          <p:cNvPicPr>
            <a:picLocks noChangeAspect="1"/>
          </p:cNvPicPr>
          <p:nvPr/>
        </p:nvPicPr>
        <p:blipFill>
          <a:blip r:embed="rId2"/>
          <a:stretch>
            <a:fillRect/>
          </a:stretch>
        </p:blipFill>
        <p:spPr>
          <a:xfrm>
            <a:off x="1924467" y="1993961"/>
            <a:ext cx="552787" cy="382699"/>
          </a:xfrm>
          <a:prstGeom prst="rect">
            <a:avLst/>
          </a:prstGeom>
        </p:spPr>
      </p:pic>
      <p:pic>
        <p:nvPicPr>
          <p:cNvPr id="34" name="Picture 33" descr="Icon&#10;&#10;Description automatically generated">
            <a:extLst>
              <a:ext uri="{FF2B5EF4-FFF2-40B4-BE49-F238E27FC236}">
                <a16:creationId xmlns:a16="http://schemas.microsoft.com/office/drawing/2014/main" id="{91320EC9-C803-4471-B1B0-EAD61C038F9F}"/>
              </a:ext>
            </a:extLst>
          </p:cNvPr>
          <p:cNvPicPr>
            <a:picLocks noChangeAspect="1"/>
          </p:cNvPicPr>
          <p:nvPr/>
        </p:nvPicPr>
        <p:blipFill>
          <a:blip r:embed="rId3"/>
          <a:stretch>
            <a:fillRect/>
          </a:stretch>
        </p:blipFill>
        <p:spPr>
          <a:xfrm>
            <a:off x="5664737" y="2005334"/>
            <a:ext cx="552787" cy="382699"/>
          </a:xfrm>
          <a:prstGeom prst="rect">
            <a:avLst/>
          </a:prstGeom>
        </p:spPr>
      </p:pic>
      <p:pic>
        <p:nvPicPr>
          <p:cNvPr id="35" name="Picture 34" descr="Icon&#10;&#10;Description automatically generated">
            <a:extLst>
              <a:ext uri="{FF2B5EF4-FFF2-40B4-BE49-F238E27FC236}">
                <a16:creationId xmlns:a16="http://schemas.microsoft.com/office/drawing/2014/main" id="{4F0E4A84-5AFC-40B8-AA35-3717B358D511}"/>
              </a:ext>
            </a:extLst>
          </p:cNvPr>
          <p:cNvPicPr>
            <a:picLocks noChangeAspect="1"/>
          </p:cNvPicPr>
          <p:nvPr/>
        </p:nvPicPr>
        <p:blipFill>
          <a:blip r:embed="rId4"/>
          <a:stretch>
            <a:fillRect/>
          </a:stretch>
        </p:blipFill>
        <p:spPr>
          <a:xfrm>
            <a:off x="9596909" y="2006151"/>
            <a:ext cx="426847" cy="411602"/>
          </a:xfrm>
          <a:prstGeom prst="rect">
            <a:avLst/>
          </a:prstGeom>
        </p:spPr>
      </p:pic>
    </p:spTree>
    <p:extLst>
      <p:ext uri="{BB962C8B-B14F-4D97-AF65-F5344CB8AC3E}">
        <p14:creationId xmlns:p14="http://schemas.microsoft.com/office/powerpoint/2010/main" val="239746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A9938-AC34-452A-9B79-CE6421F07F59}"/>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68DC8841-078C-4468-A2CE-1705B5E4CD32}"/>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4F345272-38CA-485B-8622-02826E105AA3}"/>
              </a:ext>
            </a:extLst>
          </p:cNvPr>
          <p:cNvSpPr>
            <a:spLocks noGrp="1"/>
          </p:cNvSpPr>
          <p:nvPr>
            <p:ph type="title"/>
          </p:nvPr>
        </p:nvSpPr>
        <p:spPr>
          <a:xfrm>
            <a:off x="612774" y="588771"/>
            <a:ext cx="10972801" cy="540917"/>
          </a:xfrm>
        </p:spPr>
        <p:txBody>
          <a:bodyPr/>
          <a:lstStyle/>
          <a:p>
            <a:r>
              <a:rPr lang="en-US"/>
              <a:t>Lab market trends: Stakeholder implications (cont.)</a:t>
            </a:r>
          </a:p>
        </p:txBody>
      </p:sp>
      <p:sp>
        <p:nvSpPr>
          <p:cNvPr id="15" name="Rectangle 14">
            <a:extLst>
              <a:ext uri="{FF2B5EF4-FFF2-40B4-BE49-F238E27FC236}">
                <a16:creationId xmlns:a16="http://schemas.microsoft.com/office/drawing/2014/main" id="{85CA6A43-3887-4DCF-A871-5DE9BCD6C4A9}"/>
              </a:ext>
            </a:extLst>
          </p:cNvPr>
          <p:cNvSpPr/>
          <p:nvPr/>
        </p:nvSpPr>
        <p:spPr bwMode="gray">
          <a:xfrm>
            <a:off x="0" y="2228930"/>
            <a:ext cx="12192000" cy="97165"/>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9AD06D7A-61CF-4F5C-A93D-931AFC51164E}"/>
              </a:ext>
            </a:extLst>
          </p:cNvPr>
          <p:cNvSpPr txBox="1"/>
          <p:nvPr/>
        </p:nvSpPr>
        <p:spPr bwMode="gray">
          <a:xfrm>
            <a:off x="7643960" y="2849772"/>
            <a:ext cx="2649324"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a:solidFill>
                  <a:srgbClr val="323E48"/>
                </a:solidFill>
              </a:rPr>
              <a:t>Diagnostics manufacturers</a:t>
            </a: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AF394AE5-8F7D-4BCC-93D8-DC8E22A007FE}"/>
              </a:ext>
            </a:extLst>
          </p:cNvPr>
          <p:cNvSpPr txBox="1"/>
          <p:nvPr/>
        </p:nvSpPr>
        <p:spPr bwMode="gray">
          <a:xfrm>
            <a:off x="6885268" y="3178578"/>
            <a:ext cx="4160753" cy="2227405"/>
          </a:xfrm>
          <a:prstGeom prst="rect">
            <a:avLst/>
          </a:prstGeom>
        </p:spPr>
        <p:txBody>
          <a:bodyPr vert="horz" wrap="square" lIns="0" tIns="0" rIns="0" bIns="0" rtlCol="0">
            <a:spAutoFit/>
          </a:bodyPr>
          <a:lstStyle/>
          <a:p>
            <a:pPr marL="342900" marR="0" indent="-342900">
              <a:lnSpc>
                <a:spcPct val="107000"/>
              </a:lnSpc>
              <a:spcBef>
                <a:spcPts val="0"/>
              </a:spcBef>
              <a:spcAft>
                <a:spcPts val="800"/>
              </a:spcAft>
              <a:buClr>
                <a:schemeClr val="accent6"/>
              </a:buClr>
              <a:buFont typeface="+mj-lt"/>
              <a:buAutoNum type="arabicPeriod"/>
            </a:pPr>
            <a:r>
              <a:rPr lang="en-US" sz="1300">
                <a:effectLst/>
                <a:ea typeface="Calibri" panose="020F0502020204030204" pitchFamily="34" charset="0"/>
                <a:cs typeface="Calibri" panose="020F0502020204030204" pitchFamily="34" charset="0"/>
              </a:rPr>
              <a:t>Active lab cost management could mitigate volumes growth on some laboratory tests. Generating evidence, including real-world data, about th</a:t>
            </a:r>
            <a:r>
              <a:rPr lang="en-US" sz="1300">
                <a:ea typeface="Calibri" panose="020F0502020204030204" pitchFamily="34" charset="0"/>
                <a:cs typeface="Calibri" panose="020F0502020204030204" pitchFamily="34" charset="0"/>
              </a:rPr>
              <a:t>e clinical utility of these tests could help to support inclusion of tests in a laboratory formulary.</a:t>
            </a:r>
            <a:endParaRPr lang="en-US" sz="1300">
              <a:effectLst/>
              <a:ea typeface="Calibri" panose="020F0502020204030204" pitchFamily="34" charset="0"/>
              <a:cs typeface="Calibri" panose="020F0502020204030204" pitchFamily="34" charset="0"/>
            </a:endParaRPr>
          </a:p>
          <a:p>
            <a:pPr marL="342900" marR="0" indent="-342900">
              <a:lnSpc>
                <a:spcPct val="107000"/>
              </a:lnSpc>
              <a:spcBef>
                <a:spcPts val="0"/>
              </a:spcBef>
              <a:spcAft>
                <a:spcPts val="800"/>
              </a:spcAft>
              <a:buClr>
                <a:schemeClr val="accent6"/>
              </a:buClr>
              <a:buFont typeface="+mj-lt"/>
              <a:buAutoNum type="arabicPeriod"/>
            </a:pPr>
            <a:r>
              <a:rPr lang="en-US" sz="1300">
                <a:effectLst/>
                <a:ea typeface="Calibri" panose="020F0502020204030204" pitchFamily="34" charset="0"/>
                <a:cs typeface="Calibri" panose="020F0502020204030204" pitchFamily="34" charset="0"/>
              </a:rPr>
              <a:t>Manufacturers are likely to see the strongest growth among specialized tests and POC and at-home tests</a:t>
            </a:r>
            <a:r>
              <a:rPr lang="en-US" sz="1300">
                <a:effectLst/>
                <a:ea typeface="Calibri" panose="020F0502020204030204" pitchFamily="34" charset="0"/>
                <a:cs typeface="Times New Roman" panose="02020603050405020304" pitchFamily="18" charset="0"/>
              </a:rPr>
              <a:t>. However, patients and providers may need additional training on these tests to ensure appropriate use and maximize workflow benefits. </a:t>
            </a:r>
          </a:p>
        </p:txBody>
      </p:sp>
      <p:sp>
        <p:nvSpPr>
          <p:cNvPr id="24" name="Oval 23">
            <a:extLst>
              <a:ext uri="{FF2B5EF4-FFF2-40B4-BE49-F238E27FC236}">
                <a16:creationId xmlns:a16="http://schemas.microsoft.com/office/drawing/2014/main" id="{0FB9D4D1-E0B4-4A6C-96CC-8D0511B74AB2}"/>
              </a:ext>
            </a:extLst>
          </p:cNvPr>
          <p:cNvSpPr/>
          <p:nvPr/>
        </p:nvSpPr>
        <p:spPr bwMode="gray">
          <a:xfrm>
            <a:off x="8511422" y="1807456"/>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214D4F31-A0FB-4976-B54D-4D0F04661FF6}"/>
              </a:ext>
            </a:extLst>
          </p:cNvPr>
          <p:cNvSpPr txBox="1"/>
          <p:nvPr/>
        </p:nvSpPr>
        <p:spPr bwMode="gray">
          <a:xfrm>
            <a:off x="2051741" y="2852294"/>
            <a:ext cx="2751611" cy="230832"/>
          </a:xfrm>
          <a:prstGeom prst="rect">
            <a:avLst/>
          </a:prstGeom>
        </p:spPr>
        <p:txBody>
          <a:bodyPr vert="horz" wrap="square" lIns="0" tIns="0" rIns="0" bIns="0" rtlCol="0">
            <a:spAutoFit/>
          </a:bodyPr>
          <a:lstStyle/>
          <a:p>
            <a:pPr marL="0" lvl="2" algn="ctr">
              <a:spcBef>
                <a:spcPts val="600"/>
              </a:spcBef>
              <a:buClr>
                <a:srgbClr val="CE0E2D"/>
              </a:buClr>
              <a:defRPr/>
            </a:pPr>
            <a:r>
              <a:rPr kumimoji="0" lang="en-US" sz="1500" b="1" i="0" u="none" strike="noStrike" kern="1200" cap="none" spc="0" normalizeH="0" baseline="0" noProof="0">
                <a:ln>
                  <a:noFill/>
                </a:ln>
                <a:solidFill>
                  <a:srgbClr val="323E48"/>
                </a:solidFill>
                <a:effectLst/>
                <a:uLnTx/>
                <a:uFillTx/>
                <a:latin typeface="Arial" panose="020B0604020202020204"/>
                <a:ea typeface="+mn-ea"/>
                <a:cs typeface="+mn-cs"/>
              </a:rPr>
              <a:t>Diagnostic laboratories</a:t>
            </a:r>
          </a:p>
        </p:txBody>
      </p:sp>
      <p:sp>
        <p:nvSpPr>
          <p:cNvPr id="37" name="TextBox 36">
            <a:extLst>
              <a:ext uri="{FF2B5EF4-FFF2-40B4-BE49-F238E27FC236}">
                <a16:creationId xmlns:a16="http://schemas.microsoft.com/office/drawing/2014/main" id="{B9CC6351-7890-4C05-ACDC-E52E73645710}"/>
              </a:ext>
            </a:extLst>
          </p:cNvPr>
          <p:cNvSpPr txBox="1"/>
          <p:nvPr/>
        </p:nvSpPr>
        <p:spPr bwMode="gray">
          <a:xfrm>
            <a:off x="787560" y="3178578"/>
            <a:ext cx="4883731" cy="2754600"/>
          </a:xfrm>
          <a:prstGeom prst="rect">
            <a:avLst/>
          </a:prstGeom>
        </p:spPr>
        <p:txBody>
          <a:bodyPr vert="horz" wrap="square" lIns="0" tIns="0" rIns="0" bIns="0" rtlCol="0">
            <a:spAutoFit/>
          </a:bodyPr>
          <a:lstStyle/>
          <a:p>
            <a:pPr marL="342900" indent="-342900" defTabSz="640080">
              <a:spcBef>
                <a:spcPts val="600"/>
              </a:spcBef>
              <a:buClr>
                <a:srgbClr val="CE0E2D"/>
              </a:buClr>
              <a:buFont typeface="+mj-lt"/>
              <a:buAutoNum type="arabicPeriod"/>
              <a:defRPr/>
            </a:pPr>
            <a:r>
              <a:rPr lang="en-US" sz="1300">
                <a:effectLst/>
                <a:ea typeface="Calibri" panose="020F0502020204030204" pitchFamily="34" charset="0"/>
                <a:cs typeface="Calibri" panose="020F0502020204030204" pitchFamily="34" charset="0"/>
              </a:rPr>
              <a:t>Commercial labs should ensure they have processes in place to ensure appropriate test utilization amidst heightened health plan </a:t>
            </a:r>
            <a:r>
              <a:rPr lang="en-US" sz="1300">
                <a:ea typeface="Calibri" panose="020F0502020204030204" pitchFamily="34" charset="0"/>
                <a:cs typeface="Calibri" panose="020F0502020204030204" pitchFamily="34" charset="0"/>
              </a:rPr>
              <a:t>scrutiny of diagnostics. </a:t>
            </a:r>
            <a:r>
              <a:rPr lang="en-US" sz="1300">
                <a:effectLst/>
                <a:ea typeface="Calibri" panose="020F0502020204030204" pitchFamily="34" charset="0"/>
                <a:cs typeface="Calibri" panose="020F0502020204030204" pitchFamily="34" charset="0"/>
              </a:rPr>
              <a:t>Independent reference labs that can help health systems manage appropriate utilization may have an advantage in winning lab outsourcing contracts.</a:t>
            </a:r>
          </a:p>
          <a:p>
            <a:pPr marL="342900" indent="-342900" defTabSz="640080">
              <a:spcBef>
                <a:spcPts val="600"/>
              </a:spcBef>
              <a:buClr>
                <a:srgbClr val="CE0E2D"/>
              </a:buClr>
              <a:buFont typeface="+mj-lt"/>
              <a:buAutoNum type="arabicPeriod"/>
              <a:defRPr/>
            </a:pPr>
            <a:r>
              <a:rPr lang="en-US" sz="1300">
                <a:effectLst/>
                <a:ea typeface="Calibri" panose="020F0502020204030204" pitchFamily="34" charset="0"/>
                <a:cs typeface="Calibri" panose="020F0502020204030204" pitchFamily="34" charset="0"/>
              </a:rPr>
              <a:t>Labs should consider their desired role in providing DTC and home-collection testing options as consumers continue to prioritize rapid results and convenience. </a:t>
            </a:r>
          </a:p>
          <a:p>
            <a:pPr marL="342900" indent="-342900" defTabSz="640080">
              <a:spcBef>
                <a:spcPts val="600"/>
              </a:spcBef>
              <a:buClr>
                <a:srgbClr val="CE0E2D"/>
              </a:buClr>
              <a:buFont typeface="+mj-lt"/>
              <a:buAutoNum type="arabicPeriod"/>
              <a:defRPr/>
            </a:pPr>
            <a:r>
              <a:rPr lang="en-US" sz="1300">
                <a:effectLst/>
                <a:ea typeface="Calibri" panose="020F0502020204030204" pitchFamily="34" charset="0"/>
                <a:cs typeface="Calibri" panose="020F0502020204030204" pitchFamily="34" charset="0"/>
              </a:rPr>
              <a:t>Specialized testing growth is not a given for lab companies. </a:t>
            </a:r>
            <a:r>
              <a:rPr lang="en-US" sz="1300">
                <a:ea typeface="Calibri" panose="020F0502020204030204" pitchFamily="34" charset="0"/>
                <a:cs typeface="Calibri" panose="020F0502020204030204" pitchFamily="34" charset="0"/>
              </a:rPr>
              <a:t>Those who will benefit are </a:t>
            </a:r>
            <a:r>
              <a:rPr lang="en-US" sz="1300">
                <a:effectLst/>
                <a:ea typeface="Calibri" panose="020F0502020204030204" pitchFamily="34" charset="0"/>
                <a:cs typeface="Calibri" panose="020F0502020204030204" pitchFamily="34" charset="0"/>
              </a:rPr>
              <a:t>willing to invest in their capabilities and collaborate with other life sciences companies to develop specialized diagnostics to support specific therapy and treatment decisions.</a:t>
            </a:r>
            <a:endParaRPr lang="en-US" sz="1300">
              <a:effectLst/>
              <a:ea typeface="Calibri" panose="020F0502020204030204" pitchFamily="34" charset="0"/>
              <a:cs typeface="Times New Roman" panose="02020603050405020304" pitchFamily="18" charset="0"/>
            </a:endParaRPr>
          </a:p>
        </p:txBody>
      </p:sp>
      <p:sp>
        <p:nvSpPr>
          <p:cNvPr id="38" name="Oval 37">
            <a:extLst>
              <a:ext uri="{FF2B5EF4-FFF2-40B4-BE49-F238E27FC236}">
                <a16:creationId xmlns:a16="http://schemas.microsoft.com/office/drawing/2014/main" id="{20EF8E74-17D3-4898-A117-729FE23E42B2}"/>
              </a:ext>
            </a:extLst>
          </p:cNvPr>
          <p:cNvSpPr/>
          <p:nvPr/>
        </p:nvSpPr>
        <p:spPr bwMode="gray">
          <a:xfrm>
            <a:off x="2970348" y="1798812"/>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3" name="Picture 42" descr="Icon&#10;&#10;Description automatically generated">
            <a:extLst>
              <a:ext uri="{FF2B5EF4-FFF2-40B4-BE49-F238E27FC236}">
                <a16:creationId xmlns:a16="http://schemas.microsoft.com/office/drawing/2014/main" id="{B632BB55-D19E-4703-94B9-C6E09E1C63C4}"/>
              </a:ext>
            </a:extLst>
          </p:cNvPr>
          <p:cNvPicPr>
            <a:picLocks noChangeAspect="1"/>
          </p:cNvPicPr>
          <p:nvPr/>
        </p:nvPicPr>
        <p:blipFill>
          <a:blip r:embed="rId2"/>
          <a:stretch>
            <a:fillRect/>
          </a:stretch>
        </p:blipFill>
        <p:spPr>
          <a:xfrm>
            <a:off x="8635519" y="2003193"/>
            <a:ext cx="666206" cy="548640"/>
          </a:xfrm>
          <a:prstGeom prst="rect">
            <a:avLst/>
          </a:prstGeom>
        </p:spPr>
      </p:pic>
      <p:pic>
        <p:nvPicPr>
          <p:cNvPr id="44" name="Picture 43" descr="Icon&#10;&#10;Description automatically generated">
            <a:extLst>
              <a:ext uri="{FF2B5EF4-FFF2-40B4-BE49-F238E27FC236}">
                <a16:creationId xmlns:a16="http://schemas.microsoft.com/office/drawing/2014/main" id="{2E1F1F16-4AC5-45BE-9821-D58ADB04EE43}"/>
              </a:ext>
            </a:extLst>
          </p:cNvPr>
          <p:cNvPicPr>
            <a:picLocks noChangeAspect="1"/>
          </p:cNvPicPr>
          <p:nvPr/>
        </p:nvPicPr>
        <p:blipFill>
          <a:blip r:embed="rId3"/>
          <a:stretch>
            <a:fillRect/>
          </a:stretch>
        </p:blipFill>
        <p:spPr>
          <a:xfrm>
            <a:off x="3229426" y="1981692"/>
            <a:ext cx="396240" cy="548640"/>
          </a:xfrm>
          <a:prstGeom prst="rect">
            <a:avLst/>
          </a:prstGeom>
        </p:spPr>
      </p:pic>
    </p:spTree>
    <p:extLst>
      <p:ext uri="{BB962C8B-B14F-4D97-AF65-F5344CB8AC3E}">
        <p14:creationId xmlns:p14="http://schemas.microsoft.com/office/powerpoint/2010/main" val="2881855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0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2992CE-2EC8-45AF-9C2D-624148DB7EB8}"/>
              </a:ext>
            </a:extLst>
          </p:cNvPr>
          <p:cNvSpPr>
            <a:spLocks noGrp="1"/>
          </p:cNvSpPr>
          <p:nvPr>
            <p:ph type="body" sz="quarter" idx="19"/>
          </p:nvPr>
        </p:nvSpPr>
        <p:spPr>
          <a:xfrm>
            <a:off x="2708217" y="3804911"/>
            <a:ext cx="7958141" cy="683264"/>
          </a:xfrm>
        </p:spPr>
        <p:txBody>
          <a:bodyPr vert="horz" wrap="square" lIns="0" tIns="0" rIns="0" bIns="0" rtlCol="0" anchor="t">
            <a:spAutoFit/>
          </a:bodyPr>
          <a:lstStyle/>
          <a:p>
            <a:r>
              <a:rPr lang="en-US">
                <a:cs typeface="Times New Roman"/>
              </a:rPr>
              <a:t>Overview of the lab landscape  </a:t>
            </a:r>
            <a:endParaRPr lang="en-US"/>
          </a:p>
        </p:txBody>
      </p:sp>
      <p:sp>
        <p:nvSpPr>
          <p:cNvPr id="9" name="Text Placeholder 8">
            <a:extLst>
              <a:ext uri="{FF2B5EF4-FFF2-40B4-BE49-F238E27FC236}">
                <a16:creationId xmlns:a16="http://schemas.microsoft.com/office/drawing/2014/main" id="{9A0846D5-7406-4513-A9FB-E4AD3DE1AE75}"/>
              </a:ext>
            </a:extLst>
          </p:cNvPr>
          <p:cNvSpPr>
            <a:spLocks noGrp="1"/>
          </p:cNvSpPr>
          <p:nvPr>
            <p:ph type="body" sz="quarter" idx="20"/>
          </p:nvPr>
        </p:nvSpPr>
        <p:spPr/>
        <p:txBody>
          <a:bodyPr/>
          <a:lstStyle/>
          <a:p>
            <a:r>
              <a:rPr lang="en-US"/>
              <a:t>01</a:t>
            </a:r>
          </a:p>
        </p:txBody>
      </p:sp>
    </p:spTree>
    <p:extLst>
      <p:ext uri="{BB962C8B-B14F-4D97-AF65-F5344CB8AC3E}">
        <p14:creationId xmlns:p14="http://schemas.microsoft.com/office/powerpoint/2010/main" val="324591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C1A8DC-F81F-4071-A05E-876ECA9F2A59}"/>
              </a:ext>
            </a:extLst>
          </p:cNvPr>
          <p:cNvSpPr>
            <a:spLocks noGrp="1"/>
          </p:cNvSpPr>
          <p:nvPr>
            <p:ph type="body" sz="quarter" idx="27"/>
          </p:nvPr>
        </p:nvSpPr>
        <p:spPr>
          <a:xfrm>
            <a:off x="6096000" y="5960708"/>
            <a:ext cx="5480430" cy="215444"/>
          </a:xfrm>
        </p:spPr>
        <p:txBody>
          <a:bodyPr/>
          <a:lstStyle/>
          <a:p>
            <a:r>
              <a:rPr lang="en-US"/>
              <a:t>Source: “</a:t>
            </a:r>
            <a:r>
              <a:rPr lang="en-US">
                <a:hlinkClick r:id="rId3"/>
              </a:rPr>
              <a:t>Diagnostic &amp; Medical Laboratories in the US</a:t>
            </a:r>
            <a:r>
              <a:rPr lang="en-US"/>
              <a:t>,” IBISWorld, August 2022; “T</a:t>
            </a:r>
            <a:r>
              <a:rPr lang="en-US">
                <a:hlinkClick r:id="rId4"/>
              </a:rPr>
              <a:t>he Diagnostic Laboratory Space: An Ecosystem in Transformation,</a:t>
            </a:r>
            <a:r>
              <a:rPr lang="en-US"/>
              <a:t>” Marwood Group, October 2021; Advisory Board’s Market Scenario Planner Tool. </a:t>
            </a:r>
          </a:p>
        </p:txBody>
      </p:sp>
      <p:sp>
        <p:nvSpPr>
          <p:cNvPr id="4" name="Title 3">
            <a:extLst>
              <a:ext uri="{FF2B5EF4-FFF2-40B4-BE49-F238E27FC236}">
                <a16:creationId xmlns:a16="http://schemas.microsoft.com/office/drawing/2014/main" id="{2983831B-DDD7-4398-9985-F452A2115604}"/>
              </a:ext>
            </a:extLst>
          </p:cNvPr>
          <p:cNvSpPr>
            <a:spLocks noGrp="1"/>
          </p:cNvSpPr>
          <p:nvPr>
            <p:ph type="title"/>
          </p:nvPr>
        </p:nvSpPr>
        <p:spPr/>
        <p:txBody>
          <a:bodyPr/>
          <a:lstStyle/>
          <a:p>
            <a:r>
              <a:rPr lang="en-US"/>
              <a:t>The diagnostic lab market is robust and growing</a:t>
            </a:r>
          </a:p>
        </p:txBody>
      </p:sp>
      <p:sp>
        <p:nvSpPr>
          <p:cNvPr id="6" name="Text Placeholder">
            <a:extLst>
              <a:ext uri="{FF2B5EF4-FFF2-40B4-BE49-F238E27FC236}">
                <a16:creationId xmlns:a16="http://schemas.microsoft.com/office/drawing/2014/main" id="{BD06A4BC-2D04-49C5-94A4-8BFB426F0A9A}"/>
              </a:ext>
            </a:extLst>
          </p:cNvPr>
          <p:cNvSpPr txBox="1">
            <a:spLocks/>
          </p:cNvSpPr>
          <p:nvPr/>
        </p:nvSpPr>
        <p:spPr bwMode="gray">
          <a:xfrm>
            <a:off x="783747" y="1461589"/>
            <a:ext cx="10801827" cy="1248043"/>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US" b="1"/>
          </a:p>
        </p:txBody>
      </p:sp>
      <p:sp>
        <p:nvSpPr>
          <p:cNvPr id="7" name="TextBox 6">
            <a:extLst>
              <a:ext uri="{FF2B5EF4-FFF2-40B4-BE49-F238E27FC236}">
                <a16:creationId xmlns:a16="http://schemas.microsoft.com/office/drawing/2014/main" id="{53017641-B540-4AAC-9158-31AA0CD2A396}"/>
              </a:ext>
            </a:extLst>
          </p:cNvPr>
          <p:cNvSpPr txBox="1"/>
          <p:nvPr/>
        </p:nvSpPr>
        <p:spPr bwMode="gray">
          <a:xfrm>
            <a:off x="612773" y="1435196"/>
            <a:ext cx="1942327" cy="184666"/>
          </a:xfrm>
          <a:prstGeom prst="rect">
            <a:avLst/>
          </a:prstGeom>
          <a:solidFill>
            <a:schemeClr val="bg1"/>
          </a:solidFill>
          <a:ln w="38100">
            <a:solidFill>
              <a:schemeClr val="bg1"/>
            </a:solidFill>
          </a:ln>
        </p:spPr>
        <p:txBody>
          <a:bodyPr vert="horz" wrap="none" lIns="0" tIns="0" rIns="182880" bIns="0" rtlCol="0">
            <a:spAutoFit/>
          </a:bodyPr>
          <a:lstStyle/>
          <a:p>
            <a:pPr marL="457200" indent="-454025">
              <a:spcBef>
                <a:spcPts val="600"/>
              </a:spcBef>
              <a:buSzPct val="230000"/>
              <a:buBlip>
                <a:blip r:embed="rId5"/>
              </a:buBlip>
            </a:pPr>
            <a:r>
              <a:rPr lang="en-US" baseline="34000">
                <a:solidFill>
                  <a:schemeClr val="accent2"/>
                </a:solidFill>
              </a:rPr>
              <a:t>DATA SPOTLIGHT</a:t>
            </a:r>
          </a:p>
        </p:txBody>
      </p:sp>
      <p:sp>
        <p:nvSpPr>
          <p:cNvPr id="8" name="Text Placeholder 2">
            <a:extLst>
              <a:ext uri="{FF2B5EF4-FFF2-40B4-BE49-F238E27FC236}">
                <a16:creationId xmlns:a16="http://schemas.microsoft.com/office/drawing/2014/main" id="{EA11F4DA-2B26-4786-951A-7C65E5AA314F}"/>
              </a:ext>
            </a:extLst>
          </p:cNvPr>
          <p:cNvSpPr txBox="1">
            <a:spLocks/>
          </p:cNvSpPr>
          <p:nvPr/>
        </p:nvSpPr>
        <p:spPr bwMode="gray">
          <a:xfrm>
            <a:off x="2813187" y="1854762"/>
            <a:ext cx="2349121" cy="43088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a:solidFill>
                  <a:srgbClr val="323E48"/>
                </a:solidFill>
                <a:latin typeface="Arial" panose="020B0604020202020204"/>
              </a:rPr>
              <a:t>Laboratory tests are performed annually in the US</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 name="Text Placeholder 2">
            <a:extLst>
              <a:ext uri="{FF2B5EF4-FFF2-40B4-BE49-F238E27FC236}">
                <a16:creationId xmlns:a16="http://schemas.microsoft.com/office/drawing/2014/main" id="{7A22E81B-DD87-4AB0-BC40-2F4E0F4AF881}"/>
              </a:ext>
            </a:extLst>
          </p:cNvPr>
          <p:cNvSpPr txBox="1">
            <a:spLocks/>
          </p:cNvSpPr>
          <p:nvPr/>
        </p:nvSpPr>
        <p:spPr bwMode="gray">
          <a:xfrm>
            <a:off x="8234454" y="1965303"/>
            <a:ext cx="2421239" cy="215444"/>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a:solidFill>
                  <a:srgbClr val="323E48"/>
                </a:solidFill>
                <a:latin typeface="Arial" panose="020B0604020202020204"/>
              </a:rPr>
              <a:t>Value of US clinical lab market</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34D7D113-7E01-4CA8-8975-9CE80DB94C67}"/>
              </a:ext>
            </a:extLst>
          </p:cNvPr>
          <p:cNvSpPr txBox="1"/>
          <p:nvPr/>
        </p:nvSpPr>
        <p:spPr bwMode="gray">
          <a:xfrm>
            <a:off x="1941597" y="1793206"/>
            <a:ext cx="769441" cy="553998"/>
          </a:xfrm>
          <a:prstGeom prst="rect">
            <a:avLst/>
          </a:prstGeom>
        </p:spPr>
        <p:txBody>
          <a:bodyPr vert="horz" wrap="none" lIns="0" tIns="0" rIns="0" bIns="0" rtlCol="0">
            <a:spAutoFit/>
          </a:bodyPr>
          <a:lstStyle/>
          <a:p>
            <a:pPr>
              <a:buClr>
                <a:srgbClr val="CE0E2D"/>
              </a:buClr>
            </a:pPr>
            <a:r>
              <a:rPr lang="en-US" sz="3600">
                <a:solidFill>
                  <a:schemeClr val="accent6"/>
                </a:solidFill>
                <a:latin typeface="+mj-lt"/>
              </a:rPr>
              <a:t>13B</a:t>
            </a:r>
          </a:p>
        </p:txBody>
      </p:sp>
      <p:sp>
        <p:nvSpPr>
          <p:cNvPr id="17" name="TextBox 16">
            <a:extLst>
              <a:ext uri="{FF2B5EF4-FFF2-40B4-BE49-F238E27FC236}">
                <a16:creationId xmlns:a16="http://schemas.microsoft.com/office/drawing/2014/main" id="{5DFECA34-515B-4B8F-B708-4AA241A0B8B5}"/>
              </a:ext>
            </a:extLst>
          </p:cNvPr>
          <p:cNvSpPr txBox="1"/>
          <p:nvPr/>
        </p:nvSpPr>
        <p:spPr bwMode="gray">
          <a:xfrm>
            <a:off x="6827643" y="1796026"/>
            <a:ext cx="1231106" cy="553998"/>
          </a:xfrm>
          <a:prstGeom prst="rect">
            <a:avLst/>
          </a:prstGeom>
        </p:spPr>
        <p:txBody>
          <a:bodyPr vert="horz" wrap="none" lIns="0" tIns="0" rIns="0" bIns="0" rtlCol="0">
            <a:spAutoFit/>
          </a:bodyPr>
          <a:lstStyle/>
          <a:p>
            <a:pPr>
              <a:buClr>
                <a:srgbClr val="CE0E2D"/>
              </a:buClr>
            </a:pPr>
            <a:r>
              <a:rPr lang="en-US" sz="3600">
                <a:solidFill>
                  <a:schemeClr val="accent6"/>
                </a:solidFill>
                <a:latin typeface="+mj-lt"/>
              </a:rPr>
              <a:t>$106B</a:t>
            </a:r>
          </a:p>
        </p:txBody>
      </p:sp>
      <p:graphicFrame>
        <p:nvGraphicFramePr>
          <p:cNvPr id="19" name="Chart 18">
            <a:extLst>
              <a:ext uri="{FF2B5EF4-FFF2-40B4-BE49-F238E27FC236}">
                <a16:creationId xmlns:a16="http://schemas.microsoft.com/office/drawing/2014/main" id="{152906DA-F4B7-4A9C-814D-1B89F1FF5619}"/>
              </a:ext>
            </a:extLst>
          </p:cNvPr>
          <p:cNvGraphicFramePr/>
          <p:nvPr>
            <p:extLst>
              <p:ext uri="{D42A27DB-BD31-4B8C-83A1-F6EECF244321}">
                <p14:modId xmlns:p14="http://schemas.microsoft.com/office/powerpoint/2010/main" val="2883057247"/>
              </p:ext>
            </p:extLst>
          </p:nvPr>
        </p:nvGraphicFramePr>
        <p:xfrm>
          <a:off x="1013086" y="3527047"/>
          <a:ext cx="4997296" cy="2646741"/>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8C096DB3-E257-454F-8DF5-50F3C5AB2236}"/>
              </a:ext>
            </a:extLst>
          </p:cNvPr>
          <p:cNvSpPr txBox="1"/>
          <p:nvPr/>
        </p:nvSpPr>
        <p:spPr bwMode="gray">
          <a:xfrm>
            <a:off x="6014014" y="3898998"/>
            <a:ext cx="1102818" cy="461665"/>
          </a:xfrm>
          <a:prstGeom prst="rect">
            <a:avLst/>
          </a:prstGeom>
          <a:noFill/>
        </p:spPr>
        <p:txBody>
          <a:bodyPr wrap="square" lIns="0" tIns="0" rIns="0" bIns="0" rtlCol="0" anchor="t">
            <a:spAutoFit/>
          </a:bodyPr>
          <a:lstStyle/>
          <a:p>
            <a:r>
              <a:rPr lang="en-US" sz="3000">
                <a:solidFill>
                  <a:schemeClr val="accent6"/>
                </a:solidFill>
                <a:latin typeface="+mj-lt"/>
              </a:rPr>
              <a:t>15%</a:t>
            </a:r>
          </a:p>
        </p:txBody>
      </p:sp>
      <p:sp>
        <p:nvSpPr>
          <p:cNvPr id="21" name="TextBox 20">
            <a:extLst>
              <a:ext uri="{FF2B5EF4-FFF2-40B4-BE49-F238E27FC236}">
                <a16:creationId xmlns:a16="http://schemas.microsoft.com/office/drawing/2014/main" id="{D70270AA-F9E5-4C12-9877-D4E63B364D2F}"/>
              </a:ext>
            </a:extLst>
          </p:cNvPr>
          <p:cNvSpPr txBox="1"/>
          <p:nvPr/>
        </p:nvSpPr>
        <p:spPr bwMode="gray">
          <a:xfrm>
            <a:off x="6014014" y="4579170"/>
            <a:ext cx="1317084" cy="461665"/>
          </a:xfrm>
          <a:prstGeom prst="rect">
            <a:avLst/>
          </a:prstGeom>
          <a:noFill/>
        </p:spPr>
        <p:txBody>
          <a:bodyPr wrap="square" lIns="0" tIns="0" rIns="0" bIns="0" rtlCol="0" anchor="t">
            <a:spAutoFit/>
          </a:bodyPr>
          <a:lstStyle/>
          <a:p>
            <a:r>
              <a:rPr lang="en-US" sz="3000">
                <a:solidFill>
                  <a:schemeClr val="accent6"/>
                </a:solidFill>
                <a:latin typeface="+mj-lt"/>
              </a:rPr>
              <a:t>7%</a:t>
            </a:r>
            <a:endParaRPr lang="en-US" sz="1400" i="1">
              <a:solidFill>
                <a:schemeClr val="accent5"/>
              </a:solidFill>
              <a:latin typeface="+mj-lt"/>
            </a:endParaRPr>
          </a:p>
        </p:txBody>
      </p:sp>
      <p:sp>
        <p:nvSpPr>
          <p:cNvPr id="22" name="TextBox 21">
            <a:extLst>
              <a:ext uri="{FF2B5EF4-FFF2-40B4-BE49-F238E27FC236}">
                <a16:creationId xmlns:a16="http://schemas.microsoft.com/office/drawing/2014/main" id="{FAEE1E81-A148-4051-8488-0E02AC4C7BF7}"/>
              </a:ext>
            </a:extLst>
          </p:cNvPr>
          <p:cNvSpPr txBox="1"/>
          <p:nvPr/>
        </p:nvSpPr>
        <p:spPr bwMode="gray">
          <a:xfrm rot="16200000">
            <a:off x="-78405" y="4319471"/>
            <a:ext cx="1967539" cy="215444"/>
          </a:xfrm>
          <a:prstGeom prst="rect">
            <a:avLst/>
          </a:prstGeom>
          <a:noFill/>
        </p:spPr>
        <p:txBody>
          <a:bodyPr wrap="square" lIns="0" tIns="0" rIns="0" bIns="0" rtlCol="0" anchor="t">
            <a:spAutoFit/>
          </a:bodyPr>
          <a:lstStyle/>
          <a:p>
            <a:r>
              <a:rPr lang="en-US" sz="1400" i="1">
                <a:cs typeface="Arial"/>
              </a:rPr>
              <a:t>Lab tests (in millions) </a:t>
            </a:r>
            <a:endParaRPr lang="en-US" sz="1400" i="1"/>
          </a:p>
        </p:txBody>
      </p:sp>
      <p:graphicFrame>
        <p:nvGraphicFramePr>
          <p:cNvPr id="25" name="Table 11">
            <a:extLst>
              <a:ext uri="{FF2B5EF4-FFF2-40B4-BE49-F238E27FC236}">
                <a16:creationId xmlns:a16="http://schemas.microsoft.com/office/drawing/2014/main" id="{51012D23-6D18-4242-8D94-4ACBA68938BE}"/>
              </a:ext>
            </a:extLst>
          </p:cNvPr>
          <p:cNvGraphicFramePr>
            <a:graphicFrameLocks noGrp="1"/>
          </p:cNvGraphicFramePr>
          <p:nvPr>
            <p:extLst>
              <p:ext uri="{D42A27DB-BD31-4B8C-83A1-F6EECF244321}">
                <p14:modId xmlns:p14="http://schemas.microsoft.com/office/powerpoint/2010/main" val="3259433091"/>
              </p:ext>
            </p:extLst>
          </p:nvPr>
        </p:nvGraphicFramePr>
        <p:xfrm>
          <a:off x="7924400" y="2932043"/>
          <a:ext cx="3469958" cy="2951193"/>
        </p:xfrm>
        <a:graphic>
          <a:graphicData uri="http://schemas.openxmlformats.org/drawingml/2006/table">
            <a:tbl>
              <a:tblPr firstRow="1" bandRow="1">
                <a:tableStyleId>{2D5ABB26-0587-4C30-8999-92F81FD0307C}</a:tableStyleId>
              </a:tblPr>
              <a:tblGrid>
                <a:gridCol w="176743">
                  <a:extLst>
                    <a:ext uri="{9D8B030D-6E8A-4147-A177-3AD203B41FA5}">
                      <a16:colId xmlns:a16="http://schemas.microsoft.com/office/drawing/2014/main" val="1220015292"/>
                    </a:ext>
                  </a:extLst>
                </a:gridCol>
                <a:gridCol w="298774">
                  <a:extLst>
                    <a:ext uri="{9D8B030D-6E8A-4147-A177-3AD203B41FA5}">
                      <a16:colId xmlns:a16="http://schemas.microsoft.com/office/drawing/2014/main" val="2914703008"/>
                    </a:ext>
                  </a:extLst>
                </a:gridCol>
                <a:gridCol w="1186686">
                  <a:extLst>
                    <a:ext uri="{9D8B030D-6E8A-4147-A177-3AD203B41FA5}">
                      <a16:colId xmlns:a16="http://schemas.microsoft.com/office/drawing/2014/main" val="4255539249"/>
                    </a:ext>
                  </a:extLst>
                </a:gridCol>
                <a:gridCol w="1807755">
                  <a:extLst>
                    <a:ext uri="{9D8B030D-6E8A-4147-A177-3AD203B41FA5}">
                      <a16:colId xmlns:a16="http://schemas.microsoft.com/office/drawing/2014/main" val="2630993924"/>
                    </a:ext>
                  </a:extLst>
                </a:gridCol>
              </a:tblGrid>
              <a:tr h="130951">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tc>
                <a:extLst>
                  <a:ext uri="{0D108BD9-81ED-4DB2-BD59-A6C34878D82A}">
                    <a16:rowId xmlns:a16="http://schemas.microsoft.com/office/drawing/2014/main" val="1586444126"/>
                  </a:ext>
                </a:extLst>
              </a:tr>
              <a:tr h="130951">
                <a:tc>
                  <a:txBody>
                    <a:bodyPr/>
                    <a:lstStyle/>
                    <a:p>
                      <a:endParaRPr lang="en-US" sz="900"/>
                    </a:p>
                  </a:txBody>
                  <a:tcPr marL="0" marR="0" marT="0" marB="0">
                    <a:solidFill>
                      <a:schemeClr val="bg2"/>
                    </a:solidFill>
                  </a:tcPr>
                </a:tc>
                <a:tc>
                  <a:txBody>
                    <a:bodyPr/>
                    <a:lstStyle/>
                    <a:p>
                      <a:endParaRPr lang="en-US" sz="900"/>
                    </a:p>
                  </a:txBody>
                  <a:tcPr marL="0" marR="0" marT="0" marB="0"/>
                </a:tc>
                <a:tc>
                  <a:txBody>
                    <a:bodyPr/>
                    <a:lstStyle/>
                    <a:p>
                      <a:endParaRPr lang="en-US" sz="900"/>
                    </a:p>
                  </a:txBody>
                  <a:tcPr marL="0" marR="0" marT="0" marB="0">
                    <a:lnB w="19050" cap="flat" cmpd="sng" algn="ctr">
                      <a:solidFill>
                        <a:schemeClr val="accent6"/>
                      </a:solidFill>
                      <a:prstDash val="solid"/>
                      <a:round/>
                      <a:headEnd type="none" w="med" len="med"/>
                      <a:tailEnd type="none" w="med" len="med"/>
                    </a:lnB>
                  </a:tcPr>
                </a:tc>
                <a:tc>
                  <a:txBody>
                    <a:bodyPr/>
                    <a:lstStyle/>
                    <a:p>
                      <a:endParaRPr lang="en-US" sz="900"/>
                    </a:p>
                  </a:txBody>
                  <a:tcPr marL="0" marR="0" marT="0" marB="0">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87123346"/>
                  </a:ext>
                </a:extLst>
              </a:tr>
              <a:tr h="334653">
                <a:tc rowSpan="2">
                  <a:txBody>
                    <a:bodyPr/>
                    <a:lstStyle/>
                    <a:p>
                      <a:endParaRPr lang="en-US" sz="900"/>
                    </a:p>
                  </a:txBody>
                  <a:tcPr marL="0" marR="0" marT="0" marB="0">
                    <a:solidFill>
                      <a:schemeClr val="bg2"/>
                    </a:solidFill>
                  </a:tcPr>
                </a:tc>
                <a:tc rowSpan="2">
                  <a:txBody>
                    <a:bodyPr/>
                    <a:lstStyle/>
                    <a:p>
                      <a:endParaRPr lang="en-US" sz="900"/>
                    </a:p>
                  </a:txBody>
                  <a:tcPr marL="0" marR="0" marT="0" marB="0"/>
                </a:tc>
                <a:tc gridSpan="2">
                  <a:txBody>
                    <a:bodyPr/>
                    <a:lstStyle/>
                    <a:p>
                      <a:endParaRPr lang="en-US" sz="1100" b="0">
                        <a:latin typeface="+mn-lt"/>
                      </a:endParaRPr>
                    </a:p>
                  </a:txBody>
                  <a:tcPr marL="0" marR="0" marT="137160">
                    <a:lnT w="19050" cap="flat" cmpd="sng" algn="ctr">
                      <a:solidFill>
                        <a:schemeClr val="accent6"/>
                      </a:solidFill>
                      <a:prstDash val="solid"/>
                      <a:round/>
                      <a:headEnd type="none" w="med" len="med"/>
                      <a:tailEnd type="none" w="med" len="med"/>
                    </a:lnT>
                  </a:tcPr>
                </a:tc>
                <a:tc hMerge="1">
                  <a:txBody>
                    <a:bodyPr/>
                    <a:lstStyle/>
                    <a:p>
                      <a:endParaRPr lang="en-US" sz="900"/>
                    </a:p>
                  </a:txBody>
                  <a:tcPr marL="0" marR="0" marT="0" marB="0">
                    <a:lnT w="1905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925784369"/>
                  </a:ext>
                </a:extLst>
              </a:tr>
              <a:tr h="654756">
                <a:tc vMerge="1">
                  <a:txBody>
                    <a:bodyPr/>
                    <a:lstStyle/>
                    <a:p>
                      <a:endParaRPr lang="en-US"/>
                    </a:p>
                  </a:txBody>
                  <a:tcPr/>
                </a:tc>
                <a:tc vMerge="1">
                  <a:txBody>
                    <a:bodyPr/>
                    <a:lstStyle/>
                    <a:p>
                      <a:endParaRPr lang="en-US"/>
                    </a:p>
                  </a:txBody>
                  <a:tcPr/>
                </a:tc>
                <a:tc gridSpan="2">
                  <a:txBody>
                    <a:bodyPr/>
                    <a:lstStyle/>
                    <a:p>
                      <a:r>
                        <a:rPr lang="en-US" sz="1800" b="1">
                          <a:latin typeface="+mj-lt"/>
                        </a:rPr>
                        <a:t>Key factors driving growth </a:t>
                      </a:r>
                      <a:r>
                        <a:rPr lang="en-US" sz="1800" b="1" strike="sngStrike">
                          <a:latin typeface="+mj-lt"/>
                        </a:rPr>
                        <a:t> </a:t>
                      </a:r>
                    </a:p>
                  </a:txBody>
                  <a:tcPr marL="0" marR="0" marT="0" marB="137160"/>
                </a:tc>
                <a:tc hMerge="1">
                  <a:txBody>
                    <a:bodyPr/>
                    <a:lstStyle/>
                    <a:p>
                      <a:endParaRPr lang="en-US"/>
                    </a:p>
                  </a:txBody>
                  <a:tcPr/>
                </a:tc>
                <a:extLst>
                  <a:ext uri="{0D108BD9-81ED-4DB2-BD59-A6C34878D82A}">
                    <a16:rowId xmlns:a16="http://schemas.microsoft.com/office/drawing/2014/main" val="1689380924"/>
                  </a:ext>
                </a:extLst>
              </a:tr>
              <a:tr h="1397277">
                <a:tc rowSpan="2">
                  <a:txBody>
                    <a:bodyPr/>
                    <a:lstStyle/>
                    <a:p>
                      <a:endParaRPr lang="en-US" sz="900"/>
                    </a:p>
                  </a:txBody>
                  <a:tcPr marL="0" marR="0" marT="0" marB="0">
                    <a:solidFill>
                      <a:schemeClr val="bg2"/>
                    </a:solidFill>
                  </a:tcPr>
                </a:tc>
                <a:tc rowSpan="2">
                  <a:txBody>
                    <a:bodyPr/>
                    <a:lstStyle/>
                    <a:p>
                      <a:endParaRPr lang="en-US" sz="900"/>
                    </a:p>
                  </a:txBody>
                  <a:tcPr marL="0" marR="0" marT="0" marB="0"/>
                </a:tc>
                <a:tc gridSpan="2">
                  <a:txBody>
                    <a:bodyPr/>
                    <a:lstStyle/>
                    <a:p>
                      <a:pPr marL="173736" indent="-173736">
                        <a:lnSpc>
                          <a:spcPct val="110000"/>
                        </a:lnSpc>
                        <a:spcBef>
                          <a:spcPts val="0"/>
                        </a:spcBef>
                        <a:buClr>
                          <a:schemeClr val="accent6"/>
                        </a:buClr>
                        <a:buFont typeface="Arial" panose="020B0604020202020204" pitchFamily="34" charset="0"/>
                        <a:buChar char="•"/>
                      </a:pPr>
                      <a:endParaRPr lang="en-US" sz="1500"/>
                    </a:p>
                    <a:p>
                      <a:pPr marL="0" indent="0">
                        <a:lnSpc>
                          <a:spcPct val="110000"/>
                        </a:lnSpc>
                        <a:spcBef>
                          <a:spcPts val="0"/>
                        </a:spcBef>
                        <a:buClr>
                          <a:schemeClr val="accent6"/>
                        </a:buClr>
                        <a:buFont typeface="Arial" panose="020B0604020202020204" pitchFamily="34" charset="0"/>
                        <a:buNone/>
                      </a:pPr>
                      <a:endParaRPr lang="en-US" sz="1500">
                        <a:highlight>
                          <a:srgbClr val="FF00FF"/>
                        </a:highlight>
                      </a:endParaRPr>
                    </a:p>
                  </a:txBody>
                  <a:tcPr marL="0" marR="0" marT="0" marB="0"/>
                </a:tc>
                <a:tc hMerge="1">
                  <a:txBody>
                    <a:bodyPr/>
                    <a:lstStyle/>
                    <a:p>
                      <a:endParaRPr lang="en-US" sz="900"/>
                    </a:p>
                  </a:txBody>
                  <a:tcPr marL="0" marR="0" marT="0" marB="0"/>
                </a:tc>
                <a:extLst>
                  <a:ext uri="{0D108BD9-81ED-4DB2-BD59-A6C34878D82A}">
                    <a16:rowId xmlns:a16="http://schemas.microsoft.com/office/drawing/2014/main" val="254195696"/>
                  </a:ext>
                </a:extLst>
              </a:tr>
              <a:tr h="130951">
                <a:tc vMerge="1">
                  <a:txBody>
                    <a:bodyPr/>
                    <a:lstStyle/>
                    <a:p>
                      <a:endParaRPr lang="en-US"/>
                    </a:p>
                  </a:txBody>
                  <a:tcPr/>
                </a:tc>
                <a:tc vMerge="1">
                  <a:txBody>
                    <a:bodyPr/>
                    <a:lstStyle/>
                    <a:p>
                      <a:endParaRPr lang="en-US"/>
                    </a:p>
                  </a:txBody>
                  <a:tcPr/>
                </a:tc>
                <a:tc>
                  <a:txBody>
                    <a:bodyPr/>
                    <a:lstStyle/>
                    <a:p>
                      <a:endParaRPr lang="en-US" sz="900"/>
                    </a:p>
                  </a:txBody>
                  <a:tcPr marL="0" marR="0" marT="0" marB="0"/>
                </a:tc>
                <a:tc>
                  <a:txBody>
                    <a:bodyPr/>
                    <a:lstStyle/>
                    <a:p>
                      <a:endParaRPr lang="en-US" sz="900"/>
                    </a:p>
                  </a:txBody>
                  <a:tcPr marL="0" marR="0" marT="0" marB="0"/>
                </a:tc>
                <a:extLst>
                  <a:ext uri="{0D108BD9-81ED-4DB2-BD59-A6C34878D82A}">
                    <a16:rowId xmlns:a16="http://schemas.microsoft.com/office/drawing/2014/main" val="2254837702"/>
                  </a:ext>
                </a:extLst>
              </a:tr>
              <a:tr h="130951">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dirty="0"/>
                    </a:p>
                  </a:txBody>
                  <a:tcPr marL="0" marR="0" marT="0" marB="0"/>
                </a:tc>
                <a:extLst>
                  <a:ext uri="{0D108BD9-81ED-4DB2-BD59-A6C34878D82A}">
                    <a16:rowId xmlns:a16="http://schemas.microsoft.com/office/drawing/2014/main" val="2472735936"/>
                  </a:ext>
                </a:extLst>
              </a:tr>
            </a:tbl>
          </a:graphicData>
        </a:graphic>
      </p:graphicFrame>
      <p:sp>
        <p:nvSpPr>
          <p:cNvPr id="23" name="TextBox 22">
            <a:extLst>
              <a:ext uri="{FF2B5EF4-FFF2-40B4-BE49-F238E27FC236}">
                <a16:creationId xmlns:a16="http://schemas.microsoft.com/office/drawing/2014/main" id="{21585B6A-AF99-4C1E-BD25-5379FBBA3B09}"/>
              </a:ext>
            </a:extLst>
          </p:cNvPr>
          <p:cNvSpPr txBox="1"/>
          <p:nvPr/>
        </p:nvSpPr>
        <p:spPr bwMode="gray">
          <a:xfrm>
            <a:off x="797642" y="2944966"/>
            <a:ext cx="6945821" cy="246221"/>
          </a:xfrm>
          <a:prstGeom prst="rect">
            <a:avLst/>
          </a:prstGeom>
          <a:noFill/>
        </p:spPr>
        <p:txBody>
          <a:bodyPr wrap="square" lIns="0" tIns="0" rIns="0" bIns="0" rtlCol="0" anchor="t">
            <a:spAutoFit/>
          </a:bodyPr>
          <a:lstStyle/>
          <a:p>
            <a:r>
              <a:rPr lang="en-US" sz="1600" b="1"/>
              <a:t>5- and 10-year projected volume growth for outpatient lab tests </a:t>
            </a:r>
          </a:p>
        </p:txBody>
      </p:sp>
      <p:sp>
        <p:nvSpPr>
          <p:cNvPr id="26" name="TextBox 25">
            <a:extLst>
              <a:ext uri="{FF2B5EF4-FFF2-40B4-BE49-F238E27FC236}">
                <a16:creationId xmlns:a16="http://schemas.microsoft.com/office/drawing/2014/main" id="{851210F6-6CB9-4775-8555-35975079FDFF}"/>
              </a:ext>
            </a:extLst>
          </p:cNvPr>
          <p:cNvSpPr txBox="1"/>
          <p:nvPr/>
        </p:nvSpPr>
        <p:spPr bwMode="gray">
          <a:xfrm>
            <a:off x="797644" y="3203047"/>
            <a:ext cx="4769464" cy="230832"/>
          </a:xfrm>
          <a:prstGeom prst="rect">
            <a:avLst/>
          </a:prstGeom>
          <a:noFill/>
        </p:spPr>
        <p:txBody>
          <a:bodyPr wrap="square" lIns="0" tIns="0" rIns="0" bIns="0" rtlCol="0" anchor="t">
            <a:spAutoFit/>
          </a:bodyPr>
          <a:lstStyle/>
          <a:p>
            <a:r>
              <a:rPr lang="en-US" sz="1500" i="1"/>
              <a:t>2021-2031</a:t>
            </a:r>
          </a:p>
        </p:txBody>
      </p:sp>
      <p:pic>
        <p:nvPicPr>
          <p:cNvPr id="27" name="Picture 26" descr="Icon&#10;&#10;Description automatically generated">
            <a:extLst>
              <a:ext uri="{FF2B5EF4-FFF2-40B4-BE49-F238E27FC236}">
                <a16:creationId xmlns:a16="http://schemas.microsoft.com/office/drawing/2014/main" id="{E0158E8F-EE69-4E13-BA97-33E0B97E7799}"/>
              </a:ext>
            </a:extLst>
          </p:cNvPr>
          <p:cNvPicPr>
            <a:picLocks noChangeAspect="1"/>
          </p:cNvPicPr>
          <p:nvPr/>
        </p:nvPicPr>
        <p:blipFill>
          <a:blip r:embed="rId7"/>
          <a:stretch>
            <a:fillRect/>
          </a:stretch>
        </p:blipFill>
        <p:spPr>
          <a:xfrm>
            <a:off x="8451300" y="4105266"/>
            <a:ext cx="491456" cy="473904"/>
          </a:xfrm>
          <a:prstGeom prst="rect">
            <a:avLst/>
          </a:prstGeom>
        </p:spPr>
      </p:pic>
      <p:sp>
        <p:nvSpPr>
          <p:cNvPr id="28" name="TextBox 27">
            <a:extLst>
              <a:ext uri="{FF2B5EF4-FFF2-40B4-BE49-F238E27FC236}">
                <a16:creationId xmlns:a16="http://schemas.microsoft.com/office/drawing/2014/main" id="{8C13C1A9-4987-470D-BA81-8DC30084A79C}"/>
              </a:ext>
            </a:extLst>
          </p:cNvPr>
          <p:cNvSpPr txBox="1"/>
          <p:nvPr/>
        </p:nvSpPr>
        <p:spPr bwMode="gray">
          <a:xfrm>
            <a:off x="9177129" y="4078688"/>
            <a:ext cx="2562076" cy="580480"/>
          </a:xfrm>
          <a:prstGeom prst="rect">
            <a:avLst/>
          </a:prstGeom>
          <a:noFill/>
        </p:spPr>
        <p:txBody>
          <a:bodyPr wrap="square">
            <a:spAutoFit/>
          </a:bodyPr>
          <a:lstStyle/>
          <a:p>
            <a:pPr>
              <a:lnSpc>
                <a:spcPct val="110000"/>
              </a:lnSpc>
              <a:spcBef>
                <a:spcPts val="0"/>
              </a:spcBef>
              <a:buClr>
                <a:schemeClr val="accent6"/>
              </a:buClr>
            </a:pPr>
            <a:r>
              <a:rPr lang="en-US" sz="1500"/>
              <a:t>Developments in testing technology</a:t>
            </a:r>
          </a:p>
        </p:txBody>
      </p:sp>
      <p:sp>
        <p:nvSpPr>
          <p:cNvPr id="30" name="TextBox 29">
            <a:extLst>
              <a:ext uri="{FF2B5EF4-FFF2-40B4-BE49-F238E27FC236}">
                <a16:creationId xmlns:a16="http://schemas.microsoft.com/office/drawing/2014/main" id="{AC6F7EF7-4447-4F4F-B2B8-614BBFB89159}"/>
              </a:ext>
            </a:extLst>
          </p:cNvPr>
          <p:cNvSpPr txBox="1"/>
          <p:nvPr/>
        </p:nvSpPr>
        <p:spPr bwMode="gray">
          <a:xfrm>
            <a:off x="9177129" y="4894502"/>
            <a:ext cx="2562076" cy="580480"/>
          </a:xfrm>
          <a:prstGeom prst="rect">
            <a:avLst/>
          </a:prstGeom>
          <a:noFill/>
        </p:spPr>
        <p:txBody>
          <a:bodyPr wrap="square">
            <a:spAutoFit/>
          </a:bodyPr>
          <a:lstStyle/>
          <a:p>
            <a:pPr>
              <a:lnSpc>
                <a:spcPct val="110000"/>
              </a:lnSpc>
              <a:spcBef>
                <a:spcPts val="0"/>
              </a:spcBef>
              <a:buClr>
                <a:schemeClr val="accent6"/>
              </a:buClr>
            </a:pPr>
            <a:r>
              <a:rPr lang="en-US" sz="1500"/>
              <a:t>Rising burden of chronic and infectious diseases </a:t>
            </a:r>
          </a:p>
        </p:txBody>
      </p:sp>
      <p:pic>
        <p:nvPicPr>
          <p:cNvPr id="31" name="Picture 30" descr="Icon&#10;&#10;Description automatically generated">
            <a:extLst>
              <a:ext uri="{FF2B5EF4-FFF2-40B4-BE49-F238E27FC236}">
                <a16:creationId xmlns:a16="http://schemas.microsoft.com/office/drawing/2014/main" id="{F87CADE2-0F37-4CBB-88A9-C670705734F9}"/>
              </a:ext>
            </a:extLst>
          </p:cNvPr>
          <p:cNvPicPr>
            <a:picLocks noChangeAspect="1"/>
          </p:cNvPicPr>
          <p:nvPr/>
        </p:nvPicPr>
        <p:blipFill>
          <a:blip r:embed="rId8"/>
          <a:stretch>
            <a:fillRect/>
          </a:stretch>
        </p:blipFill>
        <p:spPr>
          <a:xfrm>
            <a:off x="8480773" y="4891336"/>
            <a:ext cx="538480" cy="548640"/>
          </a:xfrm>
          <a:prstGeom prst="rect">
            <a:avLst/>
          </a:prstGeom>
        </p:spPr>
      </p:pic>
      <p:sp>
        <p:nvSpPr>
          <p:cNvPr id="29" name="TextBox 28">
            <a:extLst>
              <a:ext uri="{FF2B5EF4-FFF2-40B4-BE49-F238E27FC236}">
                <a16:creationId xmlns:a16="http://schemas.microsoft.com/office/drawing/2014/main" id="{4047AD50-95A4-4F46-8B22-8405E5588354}"/>
              </a:ext>
            </a:extLst>
          </p:cNvPr>
          <p:cNvSpPr txBox="1"/>
          <p:nvPr/>
        </p:nvSpPr>
        <p:spPr bwMode="gray">
          <a:xfrm>
            <a:off x="6827643" y="4594559"/>
            <a:ext cx="1035521" cy="430887"/>
          </a:xfrm>
          <a:prstGeom prst="rect">
            <a:avLst/>
          </a:prstGeom>
          <a:noFill/>
        </p:spPr>
        <p:txBody>
          <a:bodyPr wrap="square" lIns="0" tIns="0" rIns="0" bIns="0" rtlCol="0">
            <a:spAutoFit/>
          </a:bodyPr>
          <a:lstStyle/>
          <a:p>
            <a:r>
              <a:rPr lang="en-US" sz="1400" i="1"/>
              <a:t>5-year growth</a:t>
            </a:r>
          </a:p>
        </p:txBody>
      </p:sp>
      <p:sp>
        <p:nvSpPr>
          <p:cNvPr id="33" name="TextBox 32">
            <a:extLst>
              <a:ext uri="{FF2B5EF4-FFF2-40B4-BE49-F238E27FC236}">
                <a16:creationId xmlns:a16="http://schemas.microsoft.com/office/drawing/2014/main" id="{F2C5AC44-86E7-4393-9D5D-F1A830AB6E26}"/>
              </a:ext>
            </a:extLst>
          </p:cNvPr>
          <p:cNvSpPr txBox="1"/>
          <p:nvPr/>
        </p:nvSpPr>
        <p:spPr bwMode="gray">
          <a:xfrm>
            <a:off x="6813337" y="3914387"/>
            <a:ext cx="1035521" cy="430887"/>
          </a:xfrm>
          <a:prstGeom prst="rect">
            <a:avLst/>
          </a:prstGeom>
          <a:noFill/>
        </p:spPr>
        <p:txBody>
          <a:bodyPr wrap="square" lIns="0" tIns="0" rIns="0" bIns="0" rtlCol="0">
            <a:spAutoFit/>
          </a:bodyPr>
          <a:lstStyle/>
          <a:p>
            <a:r>
              <a:rPr lang="en-US" sz="1400" i="1"/>
              <a:t>10-year growth</a:t>
            </a:r>
          </a:p>
        </p:txBody>
      </p:sp>
    </p:spTree>
    <p:extLst>
      <p:ext uri="{BB962C8B-B14F-4D97-AF65-F5344CB8AC3E}">
        <p14:creationId xmlns:p14="http://schemas.microsoft.com/office/powerpoint/2010/main" val="228596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5FD40E-5441-4BE5-852B-16E45091578D}"/>
              </a:ext>
            </a:extLst>
          </p:cNvPr>
          <p:cNvSpPr>
            <a:spLocks noGrp="1"/>
          </p:cNvSpPr>
          <p:nvPr>
            <p:ph type="body" sz="quarter" idx="27"/>
          </p:nvPr>
        </p:nvSpPr>
        <p:spPr>
          <a:xfrm>
            <a:off x="6081687" y="5737243"/>
            <a:ext cx="5497538" cy="430887"/>
          </a:xfrm>
        </p:spPr>
        <p:txBody>
          <a:bodyPr/>
          <a:lstStyle/>
          <a:p>
            <a:r>
              <a:rPr lang="en-US"/>
              <a:t>Source: “</a:t>
            </a:r>
            <a:r>
              <a:rPr lang="en-US">
                <a:hlinkClick r:id="rId2"/>
              </a:rPr>
              <a:t>ARUP Leadership –The Pros and Cons: Should Hospitals Sell Their Labs</a:t>
            </a:r>
            <a:r>
              <a:rPr lang="en-US"/>
              <a:t>?” ARUP Laboratories, 2018,  “</a:t>
            </a:r>
            <a:r>
              <a:rPr lang="en-US">
                <a:hlinkClick r:id="rId3"/>
              </a:rPr>
              <a:t>Diagnostic &amp; Medical Laboratories in the US</a:t>
            </a:r>
            <a:r>
              <a:rPr lang="en-US"/>
              <a:t>,” IBISWorld, August 2022; “</a:t>
            </a:r>
            <a:r>
              <a:rPr lang="en-US">
                <a:hlinkClick r:id="rId4"/>
              </a:rPr>
              <a:t>Transforming the Hospital Laboratory into a Profit Center</a:t>
            </a:r>
            <a:r>
              <a:rPr lang="en-US"/>
              <a:t>,” </a:t>
            </a:r>
            <a:r>
              <a:rPr lang="en-US" err="1"/>
              <a:t>Revcycle</a:t>
            </a:r>
            <a:r>
              <a:rPr lang="en-US"/>
              <a:t> Intelligence, March 2018; “</a:t>
            </a:r>
            <a:r>
              <a:rPr lang="en-US">
                <a:hlinkClick r:id="rId5"/>
              </a:rPr>
              <a:t>Frequency that Laboratory Tests Influence Medical Decisions</a:t>
            </a:r>
            <a:r>
              <a:rPr lang="en-US"/>
              <a:t>,” The Journal of applied Laboratory Medicine, January 2017; </a:t>
            </a:r>
            <a:r>
              <a:rPr lang="en-US">
                <a:hlinkClick r:id="rId6"/>
              </a:rPr>
              <a:t>The Diagnostic Laboratory Space: An Ecosystem in Transformation</a:t>
            </a:r>
            <a:r>
              <a:rPr lang="en-US"/>
              <a:t>,” Marwood Group, October 2021.</a:t>
            </a:r>
          </a:p>
        </p:txBody>
      </p:sp>
      <p:sp>
        <p:nvSpPr>
          <p:cNvPr id="4" name="Title 3">
            <a:extLst>
              <a:ext uri="{FF2B5EF4-FFF2-40B4-BE49-F238E27FC236}">
                <a16:creationId xmlns:a16="http://schemas.microsoft.com/office/drawing/2014/main" id="{E3A36711-BE54-45D9-B768-723CFD9EC764}"/>
              </a:ext>
            </a:extLst>
          </p:cNvPr>
          <p:cNvSpPr>
            <a:spLocks noGrp="1"/>
          </p:cNvSpPr>
          <p:nvPr>
            <p:ph type="title"/>
          </p:nvPr>
        </p:nvSpPr>
        <p:spPr/>
        <p:txBody>
          <a:bodyPr/>
          <a:lstStyle/>
          <a:p>
            <a:r>
              <a:rPr lang="en-US"/>
              <a:t>Lab tests play a key role in patient care</a:t>
            </a:r>
          </a:p>
        </p:txBody>
      </p:sp>
      <p:sp>
        <p:nvSpPr>
          <p:cNvPr id="6" name="TextBox 5">
            <a:extLst>
              <a:ext uri="{FF2B5EF4-FFF2-40B4-BE49-F238E27FC236}">
                <a16:creationId xmlns:a16="http://schemas.microsoft.com/office/drawing/2014/main" id="{3E7ADA22-84C4-450A-A9D9-12E5FF75AB7E}"/>
              </a:ext>
            </a:extLst>
          </p:cNvPr>
          <p:cNvSpPr txBox="1"/>
          <p:nvPr/>
        </p:nvSpPr>
        <p:spPr bwMode="gray">
          <a:xfrm>
            <a:off x="2203602" y="2664075"/>
            <a:ext cx="3618598" cy="230832"/>
          </a:xfrm>
          <a:prstGeom prst="rect">
            <a:avLst/>
          </a:prstGeom>
          <a:noFill/>
        </p:spPr>
        <p:txBody>
          <a:bodyPr wrap="square" lIns="0" tIns="0" rIns="0" bIns="0" rtlCol="0">
            <a:spAutoFit/>
          </a:bodyPr>
          <a:lstStyle/>
          <a:p>
            <a:pPr>
              <a:spcBef>
                <a:spcPts val="500"/>
              </a:spcBef>
              <a:buClr>
                <a:schemeClr val="accent6"/>
              </a:buClr>
            </a:pPr>
            <a:r>
              <a:rPr lang="en-US" sz="1500">
                <a:solidFill>
                  <a:schemeClr val="accent4"/>
                </a:solidFill>
              </a:rPr>
              <a:t>of EHR information consists of lab data</a:t>
            </a:r>
          </a:p>
        </p:txBody>
      </p:sp>
      <p:sp>
        <p:nvSpPr>
          <p:cNvPr id="7" name="TextBox 6">
            <a:extLst>
              <a:ext uri="{FF2B5EF4-FFF2-40B4-BE49-F238E27FC236}">
                <a16:creationId xmlns:a16="http://schemas.microsoft.com/office/drawing/2014/main" id="{8ED2525A-DF10-45EF-B715-992B16E2BC6C}"/>
              </a:ext>
            </a:extLst>
          </p:cNvPr>
          <p:cNvSpPr txBox="1"/>
          <p:nvPr/>
        </p:nvSpPr>
        <p:spPr bwMode="gray">
          <a:xfrm>
            <a:off x="1157391" y="3432325"/>
            <a:ext cx="4160451" cy="246221"/>
          </a:xfrm>
          <a:prstGeom prst="rect">
            <a:avLst/>
          </a:prstGeom>
          <a:noFill/>
        </p:spPr>
        <p:txBody>
          <a:bodyPr wrap="square" lIns="0" tIns="0" rIns="0" bIns="0" rtlCol="0">
            <a:spAutoFit/>
          </a:bodyPr>
          <a:lstStyle/>
          <a:p>
            <a:pPr>
              <a:spcBef>
                <a:spcPts val="500"/>
              </a:spcBef>
              <a:buClr>
                <a:schemeClr val="accent6"/>
              </a:buClr>
            </a:pPr>
            <a:r>
              <a:rPr lang="en-US" sz="1600" b="1">
                <a:solidFill>
                  <a:schemeClr val="accent5"/>
                </a:solidFill>
              </a:rPr>
              <a:t>Prevalent diagnoses prompting lab tests</a:t>
            </a:r>
            <a:endParaRPr lang="en-US" sz="1600">
              <a:solidFill>
                <a:schemeClr val="accent5"/>
              </a:solidFill>
            </a:endParaRPr>
          </a:p>
        </p:txBody>
      </p:sp>
      <p:sp>
        <p:nvSpPr>
          <p:cNvPr id="11" name="TextBox 10">
            <a:extLst>
              <a:ext uri="{FF2B5EF4-FFF2-40B4-BE49-F238E27FC236}">
                <a16:creationId xmlns:a16="http://schemas.microsoft.com/office/drawing/2014/main" id="{F09B44D7-B852-4291-95F0-ADDA6563492B}"/>
              </a:ext>
            </a:extLst>
          </p:cNvPr>
          <p:cNvSpPr txBox="1"/>
          <p:nvPr/>
        </p:nvSpPr>
        <p:spPr bwMode="gray">
          <a:xfrm>
            <a:off x="1157392" y="1415305"/>
            <a:ext cx="386379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lang="en-US" sz="1600" b="1">
                <a:solidFill>
                  <a:srgbClr val="323E48"/>
                </a:solidFill>
                <a:latin typeface="Arial" panose="020B0604020202020204"/>
              </a:rPr>
              <a:t>Prevalence of lab testing </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43A7EE7-F9FC-4F42-84BF-4A53CF529980}"/>
              </a:ext>
            </a:extLst>
          </p:cNvPr>
          <p:cNvSpPr/>
          <p:nvPr/>
        </p:nvSpPr>
        <p:spPr>
          <a:xfrm>
            <a:off x="5839555" y="1782160"/>
            <a:ext cx="1739603" cy="200055"/>
          </a:xfrm>
          <a:prstGeom prst="rect">
            <a:avLst/>
          </a:prstGeom>
          <a:solidFill>
            <a:schemeClr val="bg1"/>
          </a:solidFill>
        </p:spPr>
        <p:txBody>
          <a:bodyPr wrap="square" lIns="0" tIns="0" rIns="0" bIns="0">
            <a:spAutoFit/>
          </a:bodyPr>
          <a:lstStyle/>
          <a:p>
            <a:pPr marL="0" indent="0" algn="ctr">
              <a:buNone/>
            </a:pPr>
            <a:endParaRPr lang="en-US" sz="1300" spc="30">
              <a:solidFill>
                <a:schemeClr val="accent2"/>
              </a:solidFill>
            </a:endParaRPr>
          </a:p>
        </p:txBody>
      </p:sp>
      <p:sp>
        <p:nvSpPr>
          <p:cNvPr id="15" name="TextBox 14">
            <a:extLst>
              <a:ext uri="{FF2B5EF4-FFF2-40B4-BE49-F238E27FC236}">
                <a16:creationId xmlns:a16="http://schemas.microsoft.com/office/drawing/2014/main" id="{D306AD63-B63A-4052-90DF-7CDA07998C66}"/>
              </a:ext>
            </a:extLst>
          </p:cNvPr>
          <p:cNvSpPr txBox="1"/>
          <p:nvPr/>
        </p:nvSpPr>
        <p:spPr bwMode="gray">
          <a:xfrm>
            <a:off x="2203602" y="1804289"/>
            <a:ext cx="3660790" cy="461665"/>
          </a:xfrm>
          <a:prstGeom prst="rect">
            <a:avLst/>
          </a:prstGeom>
          <a:noFill/>
        </p:spPr>
        <p:txBody>
          <a:bodyPr wrap="square" lIns="0" tIns="0" rIns="0" bIns="0" rtlCol="0">
            <a:spAutoFit/>
          </a:bodyPr>
          <a:lstStyle/>
          <a:p>
            <a:r>
              <a:rPr lang="en-US" sz="1500"/>
              <a:t>of patient encounters in one health system involved ordering </a:t>
            </a:r>
            <a:r>
              <a:rPr lang="en-US" sz="1500" u="sng"/>
              <a:t>&gt;</a:t>
            </a:r>
            <a:r>
              <a:rPr lang="en-US" sz="1500"/>
              <a:t>1 tests</a:t>
            </a:r>
          </a:p>
        </p:txBody>
      </p:sp>
      <p:sp>
        <p:nvSpPr>
          <p:cNvPr id="16" name="Isosceles Triangle 15">
            <a:extLst>
              <a:ext uri="{FF2B5EF4-FFF2-40B4-BE49-F238E27FC236}">
                <a16:creationId xmlns:a16="http://schemas.microsoft.com/office/drawing/2014/main" id="{59222EBC-F05B-4017-A19A-97B153E46B0A}"/>
              </a:ext>
            </a:extLst>
          </p:cNvPr>
          <p:cNvSpPr/>
          <p:nvPr/>
        </p:nvSpPr>
        <p:spPr bwMode="gray">
          <a:xfrm rot="10800000">
            <a:off x="11087055" y="2021159"/>
            <a:ext cx="360251" cy="16448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B807DFB-AFAD-4753-AAA5-BE0D8BC12AED}"/>
              </a:ext>
            </a:extLst>
          </p:cNvPr>
          <p:cNvSpPr txBox="1"/>
          <p:nvPr/>
        </p:nvSpPr>
        <p:spPr bwMode="gray">
          <a:xfrm>
            <a:off x="6418965" y="2652752"/>
            <a:ext cx="5393524" cy="1154162"/>
          </a:xfrm>
          <a:prstGeom prst="rect">
            <a:avLst/>
          </a:prstGeom>
          <a:noFill/>
        </p:spPr>
        <p:txBody>
          <a:bodyPr wrap="square" lIns="0" tIns="0" rIns="0" bIns="0" rtlCol="0">
            <a:spAutoFit/>
          </a:bodyPr>
          <a:lstStyle/>
          <a:p>
            <a:pPr lvl="1">
              <a:spcBef>
                <a:spcPts val="600"/>
              </a:spcBef>
              <a:buClr>
                <a:schemeClr val="accent6"/>
              </a:buClr>
            </a:pPr>
            <a:endParaRPr lang="en-US" sz="1500"/>
          </a:p>
          <a:p>
            <a:pPr lvl="1">
              <a:spcBef>
                <a:spcPts val="600"/>
              </a:spcBef>
              <a:buClr>
                <a:schemeClr val="accent6"/>
              </a:buClr>
            </a:pPr>
            <a:r>
              <a:rPr lang="en-US" sz="1500">
                <a:solidFill>
                  <a:schemeClr val="accent6"/>
                </a:solidFill>
              </a:rPr>
              <a:t>  </a:t>
            </a:r>
            <a:endParaRPr lang="en-US" sz="1500"/>
          </a:p>
          <a:p>
            <a:pPr lvl="1">
              <a:spcBef>
                <a:spcPts val="600"/>
              </a:spcBef>
              <a:buClr>
                <a:schemeClr val="accent6"/>
              </a:buClr>
            </a:pPr>
            <a:r>
              <a:rPr lang="en-US" sz="1500"/>
              <a:t> </a:t>
            </a:r>
          </a:p>
          <a:p>
            <a:pPr>
              <a:spcBef>
                <a:spcPts val="600"/>
              </a:spcBef>
              <a:buClr>
                <a:schemeClr val="accent6"/>
              </a:buClr>
            </a:pPr>
            <a:endParaRPr lang="en-US" sz="1500" i="1"/>
          </a:p>
        </p:txBody>
      </p:sp>
      <p:sp>
        <p:nvSpPr>
          <p:cNvPr id="31" name="TextBox 30">
            <a:extLst>
              <a:ext uri="{FF2B5EF4-FFF2-40B4-BE49-F238E27FC236}">
                <a16:creationId xmlns:a16="http://schemas.microsoft.com/office/drawing/2014/main" id="{AAFE64AE-7363-4DAE-89B6-ECBC80D463D5}"/>
              </a:ext>
            </a:extLst>
          </p:cNvPr>
          <p:cNvSpPr txBox="1"/>
          <p:nvPr/>
        </p:nvSpPr>
        <p:spPr bwMode="gray">
          <a:xfrm>
            <a:off x="1245679" y="2504731"/>
            <a:ext cx="846386" cy="553998"/>
          </a:xfrm>
          <a:prstGeom prst="rect">
            <a:avLst/>
          </a:prstGeom>
        </p:spPr>
        <p:txBody>
          <a:bodyPr vert="horz" wrap="none" lIns="0" tIns="0" rIns="0" bIns="0" rtlCol="0">
            <a:spAutoFit/>
          </a:bodyPr>
          <a:lstStyle/>
          <a:p>
            <a:pPr>
              <a:buClr>
                <a:srgbClr val="CE0E2D"/>
              </a:buClr>
            </a:pPr>
            <a:r>
              <a:rPr lang="en-US" sz="3600">
                <a:solidFill>
                  <a:schemeClr val="accent6"/>
                </a:solidFill>
                <a:latin typeface="+mj-lt"/>
              </a:rPr>
              <a:t>80%</a:t>
            </a:r>
          </a:p>
        </p:txBody>
      </p:sp>
      <p:sp>
        <p:nvSpPr>
          <p:cNvPr id="36" name="TextBox 35">
            <a:extLst>
              <a:ext uri="{FF2B5EF4-FFF2-40B4-BE49-F238E27FC236}">
                <a16:creationId xmlns:a16="http://schemas.microsoft.com/office/drawing/2014/main" id="{498CBF46-42AD-476B-8267-B912425FF2EE}"/>
              </a:ext>
            </a:extLst>
          </p:cNvPr>
          <p:cNvSpPr txBox="1"/>
          <p:nvPr/>
        </p:nvSpPr>
        <p:spPr bwMode="gray">
          <a:xfrm>
            <a:off x="1245679" y="1758122"/>
            <a:ext cx="846386" cy="553998"/>
          </a:xfrm>
          <a:prstGeom prst="rect">
            <a:avLst/>
          </a:prstGeom>
        </p:spPr>
        <p:txBody>
          <a:bodyPr vert="horz" wrap="none" lIns="0" tIns="0" rIns="0" bIns="0" rtlCol="0">
            <a:spAutoFit/>
          </a:bodyPr>
          <a:lstStyle/>
          <a:p>
            <a:pPr>
              <a:buClr>
                <a:srgbClr val="CE0E2D"/>
              </a:buClr>
            </a:pPr>
            <a:r>
              <a:rPr lang="en-US" sz="3600">
                <a:solidFill>
                  <a:schemeClr val="accent6"/>
                </a:solidFill>
                <a:latin typeface="+mj-lt"/>
              </a:rPr>
              <a:t>35%</a:t>
            </a:r>
          </a:p>
        </p:txBody>
      </p:sp>
      <p:sp>
        <p:nvSpPr>
          <p:cNvPr id="62" name="Rectangle 61">
            <a:extLst>
              <a:ext uri="{FF2B5EF4-FFF2-40B4-BE49-F238E27FC236}">
                <a16:creationId xmlns:a16="http://schemas.microsoft.com/office/drawing/2014/main" id="{8C82FA50-B3D0-4DEA-976F-CBCD8498AC3F}"/>
              </a:ext>
            </a:extLst>
          </p:cNvPr>
          <p:cNvSpPr/>
          <p:nvPr/>
        </p:nvSpPr>
        <p:spPr bwMode="gray">
          <a:xfrm>
            <a:off x="7692707" y="4560748"/>
            <a:ext cx="3574473" cy="59360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77B934F2-8531-45A3-BC07-4FF34DD29ED7}"/>
              </a:ext>
            </a:extLst>
          </p:cNvPr>
          <p:cNvGrpSpPr/>
          <p:nvPr/>
        </p:nvGrpSpPr>
        <p:grpSpPr bwMode="gray">
          <a:xfrm>
            <a:off x="6592701" y="4437833"/>
            <a:ext cx="4816198" cy="1117913"/>
            <a:chOff x="8443695" y="1794109"/>
            <a:chExt cx="3093930" cy="1627051"/>
          </a:xfrm>
        </p:grpSpPr>
        <p:grpSp>
          <p:nvGrpSpPr>
            <p:cNvPr id="64" name="Group 63">
              <a:extLst>
                <a:ext uri="{FF2B5EF4-FFF2-40B4-BE49-F238E27FC236}">
                  <a16:creationId xmlns:a16="http://schemas.microsoft.com/office/drawing/2014/main" id="{ADA456E4-15CD-46A6-B14C-72695CA4461E}"/>
                </a:ext>
              </a:extLst>
            </p:cNvPr>
            <p:cNvGrpSpPr/>
            <p:nvPr/>
          </p:nvGrpSpPr>
          <p:grpSpPr bwMode="gray">
            <a:xfrm>
              <a:off x="8443695" y="1794109"/>
              <a:ext cx="3084398" cy="337932"/>
              <a:chOff x="8443695" y="1580886"/>
              <a:chExt cx="3084398" cy="337932"/>
            </a:xfrm>
          </p:grpSpPr>
          <p:cxnSp>
            <p:nvCxnSpPr>
              <p:cNvPr id="66" name="Straight Connector 65">
                <a:extLst>
                  <a:ext uri="{FF2B5EF4-FFF2-40B4-BE49-F238E27FC236}">
                    <a16:creationId xmlns:a16="http://schemas.microsoft.com/office/drawing/2014/main" id="{0FF25196-2138-4CF5-8D8C-23FC842B8DC4}"/>
                  </a:ext>
                </a:extLst>
              </p:cNvPr>
              <p:cNvCxnSpPr>
                <a:cxnSpLocks/>
              </p:cNvCxnSpPr>
              <p:nvPr/>
            </p:nvCxnSpPr>
            <p:spPr bwMode="gray">
              <a:xfrm>
                <a:off x="8443695" y="1918817"/>
                <a:ext cx="3084398" cy="1"/>
              </a:xfrm>
              <a:prstGeom prst="line">
                <a:avLst/>
              </a:prstGeom>
              <a:ln w="19050">
                <a:solidFill>
                  <a:schemeClr val="tx1"/>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0A5FE45-C885-4057-AB15-ACB40427A7A2}"/>
                  </a:ext>
                </a:extLst>
              </p:cNvPr>
              <p:cNvCxnSpPr>
                <a:cxnSpLocks/>
              </p:cNvCxnSpPr>
              <p:nvPr/>
            </p:nvCxnSpPr>
            <p:spPr bwMode="gray">
              <a:xfrm rot="16200000">
                <a:off x="9816929" y="1749851"/>
                <a:ext cx="337930" cy="0"/>
              </a:xfrm>
              <a:prstGeom prst="straightConnector1">
                <a:avLst/>
              </a:prstGeom>
              <a:ln w="19050">
                <a:solidFill>
                  <a:schemeClr val="tx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
          <p:nvSpPr>
            <p:cNvPr id="65" name="Line Callout 1 30">
              <a:extLst>
                <a:ext uri="{FF2B5EF4-FFF2-40B4-BE49-F238E27FC236}">
                  <a16:creationId xmlns:a16="http://schemas.microsoft.com/office/drawing/2014/main" id="{EF51ADF8-6680-42E8-B02E-A763FA7B8196}"/>
                </a:ext>
              </a:extLst>
            </p:cNvPr>
            <p:cNvSpPr/>
            <p:nvPr/>
          </p:nvSpPr>
          <p:spPr bwMode="gray">
            <a:xfrm>
              <a:off x="8453227" y="2077314"/>
              <a:ext cx="3084398" cy="1343846"/>
            </a:xfrm>
            <a:prstGeom prst="rect">
              <a:avLst/>
            </a:prstGeom>
            <a:solidFill>
              <a:schemeClr val="tx1"/>
            </a:solidFill>
            <a:ln w="19050" cap="flat" cmpd="sng" algn="ctr">
              <a:noFill/>
              <a:prstDash val="solid"/>
              <a:miter lim="800000"/>
              <a:headEnd type="none" w="med" len="med"/>
              <a:tailEnd type="oval" w="med" len="med"/>
            </a:ln>
            <a:effectLst/>
          </p:spPr>
          <p:txBody>
            <a:bodyPr vert="horz" wrap="square" lIns="182880" tIns="137160" rIns="182880" bIns="137160" numCol="1" rtlCol="0" anchor="t" anchorCtr="0" compatLnSpc="1">
              <a:prstTxWarp prst="textNoShape">
                <a:avLst/>
              </a:prstTxWarp>
              <a:spAutoFit/>
            </a:bodyPr>
            <a:lstStyle/>
            <a:p>
              <a:pPr algn="ctr">
                <a:spcBef>
                  <a:spcPts val="429"/>
                </a:spcBef>
              </a:pPr>
              <a:r>
                <a:rPr lang="en-US" sz="1400">
                  <a:solidFill>
                    <a:schemeClr val="bg1"/>
                  </a:solidFill>
                </a:rPr>
                <a:t>Despite high consumption, the costs of lab tests are minimal, and only account for around ~5% of total hospital operating costs.</a:t>
              </a:r>
            </a:p>
          </p:txBody>
        </p:sp>
      </p:grpSp>
      <p:sp>
        <p:nvSpPr>
          <p:cNvPr id="32" name="Text Placeholder 1">
            <a:extLst>
              <a:ext uri="{FF2B5EF4-FFF2-40B4-BE49-F238E27FC236}">
                <a16:creationId xmlns:a16="http://schemas.microsoft.com/office/drawing/2014/main" id="{5F2E6FAD-45E4-491B-9B7C-ABD7627BDBC3}"/>
              </a:ext>
            </a:extLst>
          </p:cNvPr>
          <p:cNvSpPr txBox="1">
            <a:spLocks/>
          </p:cNvSpPr>
          <p:nvPr/>
        </p:nvSpPr>
        <p:spPr bwMode="gray">
          <a:xfrm>
            <a:off x="1245679" y="3838250"/>
            <a:ext cx="4560689" cy="2077492"/>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173736" indent="-173736">
              <a:spcBef>
                <a:spcPts val="600"/>
              </a:spcBef>
              <a:defRPr/>
            </a:pPr>
            <a:r>
              <a:rPr lang="en-US" sz="1500" b="1"/>
              <a:t>Diabetes</a:t>
            </a:r>
            <a:r>
              <a:rPr lang="en-US" sz="1500"/>
              <a:t> - Tests monitor blood glucose control and comorbid complications after a diabetes diagnosis</a:t>
            </a:r>
          </a:p>
          <a:p>
            <a:pPr marL="173736" indent="-173736">
              <a:spcBef>
                <a:spcPts val="600"/>
              </a:spcBef>
              <a:defRPr/>
            </a:pPr>
            <a:r>
              <a:rPr lang="en-US" sz="1500" b="1"/>
              <a:t>Hypertension</a:t>
            </a:r>
            <a:r>
              <a:rPr lang="en-US" sz="1500"/>
              <a:t> - Lab tests assess the cause of high blood pressure, monitor patient medication adherence and assess treatment efficacy</a:t>
            </a:r>
          </a:p>
          <a:p>
            <a:pPr marL="173736" indent="-173736">
              <a:spcBef>
                <a:spcPts val="600"/>
              </a:spcBef>
              <a:defRPr/>
            </a:pPr>
            <a:r>
              <a:rPr lang="en-US" sz="1500" b="1"/>
              <a:t>Lipid disorders </a:t>
            </a:r>
            <a:r>
              <a:rPr lang="en-US" sz="1500"/>
              <a:t>- Periodic lipid testing lowers stroke risk for dyslipidemia patients taking statins</a:t>
            </a:r>
          </a:p>
          <a:p>
            <a:pPr marL="0" indent="0">
              <a:spcBef>
                <a:spcPts val="600"/>
              </a:spcBef>
              <a:buNone/>
              <a:defRPr/>
            </a:pPr>
            <a:endParaRPr lang="en-US" sz="1500"/>
          </a:p>
        </p:txBody>
      </p:sp>
      <p:pic>
        <p:nvPicPr>
          <p:cNvPr id="35" name="Picture 34" descr="Icon&#10;&#10;Description automatically generated">
            <a:extLst>
              <a:ext uri="{FF2B5EF4-FFF2-40B4-BE49-F238E27FC236}">
                <a16:creationId xmlns:a16="http://schemas.microsoft.com/office/drawing/2014/main" id="{110E8A1B-1E2A-48A9-A430-FAB0C71C424C}"/>
              </a:ext>
            </a:extLst>
          </p:cNvPr>
          <p:cNvPicPr>
            <a:picLocks noChangeAspect="1"/>
          </p:cNvPicPr>
          <p:nvPr/>
        </p:nvPicPr>
        <p:blipFill>
          <a:blip r:embed="rId7"/>
          <a:stretch>
            <a:fillRect/>
          </a:stretch>
        </p:blipFill>
        <p:spPr>
          <a:xfrm>
            <a:off x="612508" y="3380106"/>
            <a:ext cx="413906" cy="399123"/>
          </a:xfrm>
          <a:prstGeom prst="rect">
            <a:avLst/>
          </a:prstGeom>
        </p:spPr>
      </p:pic>
      <p:pic>
        <p:nvPicPr>
          <p:cNvPr id="39" name="Picture 38" descr="Icon&#10;&#10;Description automatically generated">
            <a:extLst>
              <a:ext uri="{FF2B5EF4-FFF2-40B4-BE49-F238E27FC236}">
                <a16:creationId xmlns:a16="http://schemas.microsoft.com/office/drawing/2014/main" id="{2C46420F-5D53-485D-A14D-FB5B989575DE}"/>
              </a:ext>
            </a:extLst>
          </p:cNvPr>
          <p:cNvPicPr>
            <a:picLocks noChangeAspect="1"/>
          </p:cNvPicPr>
          <p:nvPr/>
        </p:nvPicPr>
        <p:blipFill>
          <a:blip r:embed="rId8"/>
          <a:stretch>
            <a:fillRect/>
          </a:stretch>
        </p:blipFill>
        <p:spPr>
          <a:xfrm>
            <a:off x="612508" y="1415305"/>
            <a:ext cx="354776" cy="399123"/>
          </a:xfrm>
          <a:prstGeom prst="rect">
            <a:avLst/>
          </a:prstGeom>
        </p:spPr>
      </p:pic>
      <p:graphicFrame>
        <p:nvGraphicFramePr>
          <p:cNvPr id="41" name="Chart 40">
            <a:extLst>
              <a:ext uri="{FF2B5EF4-FFF2-40B4-BE49-F238E27FC236}">
                <a16:creationId xmlns:a16="http://schemas.microsoft.com/office/drawing/2014/main" id="{E207871C-C627-4A13-A836-89048615FE90}"/>
              </a:ext>
            </a:extLst>
          </p:cNvPr>
          <p:cNvGraphicFramePr/>
          <p:nvPr>
            <p:extLst>
              <p:ext uri="{D42A27DB-BD31-4B8C-83A1-F6EECF244321}">
                <p14:modId xmlns:p14="http://schemas.microsoft.com/office/powerpoint/2010/main" val="1572159212"/>
              </p:ext>
            </p:extLst>
          </p:nvPr>
        </p:nvGraphicFramePr>
        <p:xfrm>
          <a:off x="7357280" y="2103399"/>
          <a:ext cx="3307603" cy="2091933"/>
        </p:xfrm>
        <a:graphic>
          <a:graphicData uri="http://schemas.openxmlformats.org/drawingml/2006/chart">
            <c:chart xmlns:c="http://schemas.openxmlformats.org/drawingml/2006/chart" xmlns:r="http://schemas.openxmlformats.org/officeDocument/2006/relationships" r:id="rId9"/>
          </a:graphicData>
        </a:graphic>
      </p:graphicFrame>
      <p:cxnSp>
        <p:nvCxnSpPr>
          <p:cNvPr id="54" name="Straight Connector 53">
            <a:extLst>
              <a:ext uri="{FF2B5EF4-FFF2-40B4-BE49-F238E27FC236}">
                <a16:creationId xmlns:a16="http://schemas.microsoft.com/office/drawing/2014/main" id="{56C0257A-9249-41E1-ABC4-9CDEE9615E79}"/>
              </a:ext>
            </a:extLst>
          </p:cNvPr>
          <p:cNvCxnSpPr>
            <a:cxnSpLocks/>
          </p:cNvCxnSpPr>
          <p:nvPr/>
        </p:nvCxnSpPr>
        <p:spPr bwMode="gray">
          <a:xfrm>
            <a:off x="6999403" y="4325623"/>
            <a:ext cx="402336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7FC7AC2-6F03-43F2-89A9-7719BA1096FD}"/>
              </a:ext>
            </a:extLst>
          </p:cNvPr>
          <p:cNvSpPr txBox="1"/>
          <p:nvPr/>
        </p:nvSpPr>
        <p:spPr bwMode="gray">
          <a:xfrm>
            <a:off x="6592698" y="1415304"/>
            <a:ext cx="5173307" cy="492443"/>
          </a:xfrm>
          <a:prstGeom prst="rect">
            <a:avLst/>
          </a:prstGeom>
          <a:noFill/>
        </p:spPr>
        <p:txBody>
          <a:bodyPr wrap="square" lIns="0" tIns="0" rIns="0" bIns="0" rtlCol="0">
            <a:spAutoFit/>
          </a:bodyPr>
          <a:lstStyle/>
          <a:p>
            <a:r>
              <a:rPr lang="en-US" sz="1600" b="1"/>
              <a:t>Case Study: Percent of patient encounters resulting in a lab test order at VCU Health System  </a:t>
            </a:r>
            <a:endParaRPr lang="en-US" sz="1600"/>
          </a:p>
        </p:txBody>
      </p:sp>
      <p:sp>
        <p:nvSpPr>
          <p:cNvPr id="56" name="TextBox 55">
            <a:extLst>
              <a:ext uri="{FF2B5EF4-FFF2-40B4-BE49-F238E27FC236}">
                <a16:creationId xmlns:a16="http://schemas.microsoft.com/office/drawing/2014/main" id="{56269B5F-A90E-4E40-A25A-DA060D075B5B}"/>
              </a:ext>
            </a:extLst>
          </p:cNvPr>
          <p:cNvSpPr txBox="1"/>
          <p:nvPr/>
        </p:nvSpPr>
        <p:spPr bwMode="gray">
          <a:xfrm>
            <a:off x="6592698" y="1961378"/>
            <a:ext cx="4769464" cy="230832"/>
          </a:xfrm>
          <a:prstGeom prst="rect">
            <a:avLst/>
          </a:prstGeom>
          <a:noFill/>
        </p:spPr>
        <p:txBody>
          <a:bodyPr wrap="square" lIns="0" tIns="0" rIns="0" bIns="0" rtlCol="0">
            <a:spAutoFit/>
          </a:bodyPr>
          <a:lstStyle/>
          <a:p>
            <a:r>
              <a:rPr lang="en-US" sz="1500" i="1"/>
              <a:t>2014-2015</a:t>
            </a:r>
          </a:p>
        </p:txBody>
      </p:sp>
    </p:spTree>
    <p:extLst>
      <p:ext uri="{BB962C8B-B14F-4D97-AF65-F5344CB8AC3E}">
        <p14:creationId xmlns:p14="http://schemas.microsoft.com/office/powerpoint/2010/main" val="201881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17CCF0-3CB1-48AF-A193-524E9C2991B7}"/>
              </a:ext>
            </a:extLst>
          </p:cNvPr>
          <p:cNvSpPr>
            <a:spLocks noGrp="1"/>
          </p:cNvSpPr>
          <p:nvPr>
            <p:ph type="body" sz="quarter" idx="28"/>
          </p:nvPr>
        </p:nvSpPr>
        <p:spPr>
          <a:xfrm>
            <a:off x="612773" y="6060046"/>
            <a:ext cx="3657600" cy="107722"/>
          </a:xfrm>
        </p:spPr>
        <p:txBody>
          <a:bodyPr/>
          <a:lstStyle/>
          <a:p>
            <a:r>
              <a:rPr lang="en-US"/>
              <a:t>All three tests are blood tests.</a:t>
            </a:r>
          </a:p>
        </p:txBody>
      </p:sp>
      <p:sp>
        <p:nvSpPr>
          <p:cNvPr id="3" name="Text Placeholder 2">
            <a:extLst>
              <a:ext uri="{FF2B5EF4-FFF2-40B4-BE49-F238E27FC236}">
                <a16:creationId xmlns:a16="http://schemas.microsoft.com/office/drawing/2014/main" id="{D18CD509-FFF3-4CEF-A70A-F22E90C118C3}"/>
              </a:ext>
            </a:extLst>
          </p:cNvPr>
          <p:cNvSpPr>
            <a:spLocks noGrp="1"/>
          </p:cNvSpPr>
          <p:nvPr>
            <p:ph type="body" sz="quarter" idx="27"/>
          </p:nvPr>
        </p:nvSpPr>
        <p:spPr>
          <a:xfrm>
            <a:off x="6096000" y="5736881"/>
            <a:ext cx="5480429" cy="430887"/>
          </a:xfrm>
        </p:spPr>
        <p:txBody>
          <a:bodyPr/>
          <a:lstStyle/>
          <a:p>
            <a:r>
              <a:rPr lang="en-US"/>
              <a:t>Source: “Better management of routine lab testing can help reduce costs for insurers,” Benefits Pro, November 2021, </a:t>
            </a:r>
            <a:r>
              <a:rPr lang="en-US">
                <a:hlinkClick r:id="rId2"/>
              </a:rPr>
              <a:t>Better management of routine lab testing can help reduce costs for insurers | </a:t>
            </a:r>
            <a:r>
              <a:rPr lang="en-US" err="1">
                <a:hlinkClick r:id="rId2"/>
              </a:rPr>
              <a:t>BenefitsPRO</a:t>
            </a:r>
            <a:r>
              <a:rPr lang="en-US"/>
              <a:t>; “Data Brief,” Office of Inspector General, December 2020, </a:t>
            </a:r>
            <a:r>
              <a:rPr lang="en-US">
                <a:hlinkClick r:id="rId3"/>
              </a:rPr>
              <a:t>Despite Savings on Many Lab Tests in 2019, Total Medicare Spending Increased Slightly Because of Increased Utilization for Certain High Priced Tests, OEI-09-20-00450 (hhs.gov)</a:t>
            </a:r>
            <a:r>
              <a:rPr lang="en-US"/>
              <a:t>.</a:t>
            </a:r>
          </a:p>
        </p:txBody>
      </p:sp>
      <p:sp>
        <p:nvSpPr>
          <p:cNvPr id="4" name="Title 3">
            <a:extLst>
              <a:ext uri="{FF2B5EF4-FFF2-40B4-BE49-F238E27FC236}">
                <a16:creationId xmlns:a16="http://schemas.microsoft.com/office/drawing/2014/main" id="{7FBDBD2A-F26F-4F77-808D-F10006B9EF66}"/>
              </a:ext>
            </a:extLst>
          </p:cNvPr>
          <p:cNvSpPr>
            <a:spLocks noGrp="1"/>
          </p:cNvSpPr>
          <p:nvPr>
            <p:ph type="title"/>
          </p:nvPr>
        </p:nvSpPr>
        <p:spPr/>
        <p:txBody>
          <a:bodyPr/>
          <a:lstStyle/>
          <a:p>
            <a:r>
              <a:rPr lang="en-US"/>
              <a:t>Routine tests make up most tests performed</a:t>
            </a:r>
          </a:p>
        </p:txBody>
      </p:sp>
      <p:graphicFrame>
        <p:nvGraphicFramePr>
          <p:cNvPr id="11" name="Chart 10">
            <a:extLst>
              <a:ext uri="{FF2B5EF4-FFF2-40B4-BE49-F238E27FC236}">
                <a16:creationId xmlns:a16="http://schemas.microsoft.com/office/drawing/2014/main" id="{2F087C62-E1DD-4051-B780-F3B340244B3D}"/>
              </a:ext>
            </a:extLst>
          </p:cNvPr>
          <p:cNvGraphicFramePr/>
          <p:nvPr>
            <p:extLst>
              <p:ext uri="{D42A27DB-BD31-4B8C-83A1-F6EECF244321}">
                <p14:modId xmlns:p14="http://schemas.microsoft.com/office/powerpoint/2010/main" val="1799240122"/>
              </p:ext>
            </p:extLst>
          </p:nvPr>
        </p:nvGraphicFramePr>
        <p:xfrm>
          <a:off x="612774" y="3919796"/>
          <a:ext cx="10145830" cy="223921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ABCD486-583F-4E90-89E2-C96433D29F55}"/>
              </a:ext>
            </a:extLst>
          </p:cNvPr>
          <p:cNvSpPr txBox="1"/>
          <p:nvPr/>
        </p:nvSpPr>
        <p:spPr bwMode="gray">
          <a:xfrm>
            <a:off x="609600" y="3641222"/>
            <a:ext cx="9044942" cy="584775"/>
          </a:xfrm>
          <a:prstGeom prst="rect">
            <a:avLst/>
          </a:prstGeom>
          <a:noFill/>
        </p:spPr>
        <p:txBody>
          <a:bodyPr wrap="square">
            <a:spAutoFit/>
          </a:bodyPr>
          <a:lstStyle/>
          <a:p>
            <a:r>
              <a:rPr lang="en-US" sz="1600" b="1"/>
              <a:t>Top 3 routine tests</a:t>
            </a:r>
            <a:r>
              <a:rPr lang="en-US" sz="1600" b="1" baseline="30000"/>
              <a:t>1</a:t>
            </a:r>
            <a:r>
              <a:rPr lang="en-US" sz="1600" b="1"/>
              <a:t> by Medicare Part B spending, in millions</a:t>
            </a:r>
            <a:br>
              <a:rPr lang="en-US" sz="1600" b="1"/>
            </a:br>
            <a:r>
              <a:rPr lang="en-US" sz="1500" i="1"/>
              <a:t>2019</a:t>
            </a:r>
          </a:p>
        </p:txBody>
      </p:sp>
      <p:sp>
        <p:nvSpPr>
          <p:cNvPr id="14" name="Text Placeholder">
            <a:extLst>
              <a:ext uri="{FF2B5EF4-FFF2-40B4-BE49-F238E27FC236}">
                <a16:creationId xmlns:a16="http://schemas.microsoft.com/office/drawing/2014/main" id="{C3C92092-E840-4CBB-806B-7A022BF24969}"/>
              </a:ext>
            </a:extLst>
          </p:cNvPr>
          <p:cNvSpPr txBox="1">
            <a:spLocks/>
          </p:cNvSpPr>
          <p:nvPr/>
        </p:nvSpPr>
        <p:spPr bwMode="gray">
          <a:xfrm>
            <a:off x="1623058" y="1732813"/>
            <a:ext cx="6022647" cy="2062103"/>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Routine tests are tests conducted on a regular basis, often to detect diseases before symptoms are evident or to confirm a simple infectious disease diagnosis </a:t>
            </a:r>
          </a:p>
          <a:p>
            <a:r>
              <a:rPr lang="en-US">
                <a:latin typeface="Arial" panose="020B0604020202020204" pitchFamily="34" charset="0"/>
                <a:cs typeface="Arial" panose="020B0604020202020204" pitchFamily="34" charset="0"/>
              </a:rPr>
              <a:t>Such tests can be done with relatively simple equipment, and do not require specialized personnel</a:t>
            </a:r>
          </a:p>
          <a:p>
            <a:r>
              <a:rPr lang="en-US">
                <a:latin typeface="Arial" panose="020B0604020202020204" pitchFamily="34" charset="0"/>
                <a:cs typeface="Arial" panose="020B0604020202020204" pitchFamily="34" charset="0"/>
              </a:rPr>
              <a:t>Examples include: complete blood counts (CBCs), comprehensive metabolic panel, lipid and liver panels and urinalysis tests</a:t>
            </a:r>
          </a:p>
          <a:p>
            <a:endParaRPr lang="en-US" sz="1400">
              <a:latin typeface="Arial" panose="020B0604020202020204" pitchFamily="34" charset="0"/>
              <a:cs typeface="Arial" panose="020B0604020202020204" pitchFamily="34" charset="0"/>
            </a:endParaRPr>
          </a:p>
        </p:txBody>
      </p:sp>
      <p:sp>
        <p:nvSpPr>
          <p:cNvPr id="15" name="Text Placeholder">
            <a:extLst>
              <a:ext uri="{FF2B5EF4-FFF2-40B4-BE49-F238E27FC236}">
                <a16:creationId xmlns:a16="http://schemas.microsoft.com/office/drawing/2014/main" id="{198A13B9-6656-4C36-A582-A27EB6C72B91}"/>
              </a:ext>
            </a:extLst>
          </p:cNvPr>
          <p:cNvSpPr txBox="1">
            <a:spLocks/>
          </p:cNvSpPr>
          <p:nvPr/>
        </p:nvSpPr>
        <p:spPr bwMode="gray">
          <a:xfrm>
            <a:off x="878051" y="1498843"/>
            <a:ext cx="2455611" cy="246221"/>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a:t>What are routine tests?</a:t>
            </a:r>
          </a:p>
        </p:txBody>
      </p:sp>
      <p:cxnSp>
        <p:nvCxnSpPr>
          <p:cNvPr id="16" name="Straight Connector 15">
            <a:extLst>
              <a:ext uri="{FF2B5EF4-FFF2-40B4-BE49-F238E27FC236}">
                <a16:creationId xmlns:a16="http://schemas.microsoft.com/office/drawing/2014/main" id="{153FAB56-89E6-474C-A381-7A02FC25EFD1}"/>
              </a:ext>
            </a:extLst>
          </p:cNvPr>
          <p:cNvCxnSpPr>
            <a:cxnSpLocks/>
          </p:cNvCxnSpPr>
          <p:nvPr/>
        </p:nvCxnSpPr>
        <p:spPr bwMode="gray">
          <a:xfrm>
            <a:off x="612773" y="1498843"/>
            <a:ext cx="0" cy="1930157"/>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a:extLst>
              <a:ext uri="{FF2B5EF4-FFF2-40B4-BE49-F238E27FC236}">
                <a16:creationId xmlns:a16="http://schemas.microsoft.com/office/drawing/2014/main" id="{73AFB95B-99D7-438B-96A5-148D6B6B62A6}"/>
              </a:ext>
            </a:extLst>
          </p:cNvPr>
          <p:cNvPicPr>
            <a:picLocks noChangeAspect="1"/>
          </p:cNvPicPr>
          <p:nvPr/>
        </p:nvPicPr>
        <p:blipFill>
          <a:blip r:embed="rId5"/>
          <a:stretch>
            <a:fillRect/>
          </a:stretch>
        </p:blipFill>
        <p:spPr>
          <a:xfrm>
            <a:off x="878051" y="1926711"/>
            <a:ext cx="568960" cy="548640"/>
          </a:xfrm>
          <a:prstGeom prst="rect">
            <a:avLst/>
          </a:prstGeom>
        </p:spPr>
      </p:pic>
      <p:sp>
        <p:nvSpPr>
          <p:cNvPr id="20" name="Text Placeholder">
            <a:extLst>
              <a:ext uri="{FF2B5EF4-FFF2-40B4-BE49-F238E27FC236}">
                <a16:creationId xmlns:a16="http://schemas.microsoft.com/office/drawing/2014/main" id="{9C6240B4-3775-40FB-BA2A-A2AAD3461738}"/>
              </a:ext>
            </a:extLst>
          </p:cNvPr>
          <p:cNvSpPr txBox="1">
            <a:spLocks/>
          </p:cNvSpPr>
          <p:nvPr/>
        </p:nvSpPr>
        <p:spPr bwMode="gray">
          <a:xfrm>
            <a:off x="7925813" y="1643445"/>
            <a:ext cx="3659762" cy="1259775"/>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US" b="1"/>
          </a:p>
        </p:txBody>
      </p:sp>
      <p:sp>
        <p:nvSpPr>
          <p:cNvPr id="21" name="TextBox 20">
            <a:extLst>
              <a:ext uri="{FF2B5EF4-FFF2-40B4-BE49-F238E27FC236}">
                <a16:creationId xmlns:a16="http://schemas.microsoft.com/office/drawing/2014/main" id="{B9036DAE-53B2-43CD-ACDE-5E7A3A732411}"/>
              </a:ext>
            </a:extLst>
          </p:cNvPr>
          <p:cNvSpPr txBox="1"/>
          <p:nvPr/>
        </p:nvSpPr>
        <p:spPr bwMode="gray">
          <a:xfrm>
            <a:off x="8302994" y="1608610"/>
            <a:ext cx="1987635" cy="184666"/>
          </a:xfrm>
          <a:prstGeom prst="rect">
            <a:avLst/>
          </a:prstGeom>
          <a:solidFill>
            <a:schemeClr val="bg1"/>
          </a:solidFill>
          <a:ln w="38100">
            <a:solidFill>
              <a:schemeClr val="bg1"/>
            </a:solidFill>
          </a:ln>
        </p:spPr>
        <p:txBody>
          <a:bodyPr vert="horz" wrap="square" lIns="0" tIns="0" rIns="182880" bIns="0" rtlCol="0">
            <a:spAutoFit/>
          </a:bodyPr>
          <a:lstStyle/>
          <a:p>
            <a:pPr marL="457200" indent="-454025">
              <a:spcBef>
                <a:spcPts val="600"/>
              </a:spcBef>
              <a:buSzPct val="230000"/>
              <a:buBlip>
                <a:blip r:embed="rId6"/>
              </a:buBlip>
            </a:pPr>
            <a:r>
              <a:rPr lang="en-US" baseline="34000">
                <a:solidFill>
                  <a:schemeClr val="accent2"/>
                </a:solidFill>
              </a:rPr>
              <a:t>DATA SPOTLIGHT</a:t>
            </a:r>
          </a:p>
        </p:txBody>
      </p:sp>
      <p:sp>
        <p:nvSpPr>
          <p:cNvPr id="22" name="Text Placeholder 2">
            <a:extLst>
              <a:ext uri="{FF2B5EF4-FFF2-40B4-BE49-F238E27FC236}">
                <a16:creationId xmlns:a16="http://schemas.microsoft.com/office/drawing/2014/main" id="{B24E0D12-97A9-47E9-AD8C-EF645E12CE08}"/>
              </a:ext>
            </a:extLst>
          </p:cNvPr>
          <p:cNvSpPr txBox="1">
            <a:spLocks/>
          </p:cNvSpPr>
          <p:nvPr/>
        </p:nvSpPr>
        <p:spPr bwMode="gray">
          <a:xfrm>
            <a:off x="9222641" y="1948952"/>
            <a:ext cx="2261248" cy="6924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Percentage of lab spending attributed to routine testing</a:t>
            </a:r>
          </a:p>
        </p:txBody>
      </p:sp>
      <p:sp>
        <p:nvSpPr>
          <p:cNvPr id="23" name="TextBox 22">
            <a:extLst>
              <a:ext uri="{FF2B5EF4-FFF2-40B4-BE49-F238E27FC236}">
                <a16:creationId xmlns:a16="http://schemas.microsoft.com/office/drawing/2014/main" id="{E80BE314-D2E3-4637-99D8-1B67424D9E4A}"/>
              </a:ext>
            </a:extLst>
          </p:cNvPr>
          <p:cNvSpPr txBox="1"/>
          <p:nvPr/>
        </p:nvSpPr>
        <p:spPr bwMode="gray">
          <a:xfrm>
            <a:off x="8232489" y="1991116"/>
            <a:ext cx="951485"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90%</a:t>
            </a:r>
          </a:p>
        </p:txBody>
      </p:sp>
      <p:sp>
        <p:nvSpPr>
          <p:cNvPr id="24" name="TextBox 23">
            <a:extLst>
              <a:ext uri="{FF2B5EF4-FFF2-40B4-BE49-F238E27FC236}">
                <a16:creationId xmlns:a16="http://schemas.microsoft.com/office/drawing/2014/main" id="{14D21F80-BF3E-462E-806D-2F5B88B38410}"/>
              </a:ext>
            </a:extLst>
          </p:cNvPr>
          <p:cNvSpPr txBox="1"/>
          <p:nvPr/>
        </p:nvSpPr>
        <p:spPr bwMode="gray">
          <a:xfrm>
            <a:off x="10555777" y="4344383"/>
            <a:ext cx="1102818" cy="215444"/>
          </a:xfrm>
          <a:prstGeom prst="rect">
            <a:avLst/>
          </a:prstGeom>
          <a:noFill/>
        </p:spPr>
        <p:txBody>
          <a:bodyPr wrap="square" lIns="0" tIns="0" rIns="0" bIns="0" rtlCol="0" anchor="t">
            <a:spAutoFit/>
          </a:bodyPr>
          <a:lstStyle/>
          <a:p>
            <a:r>
              <a:rPr lang="en-US" sz="1400" b="1"/>
              <a:t>42</a:t>
            </a:r>
          </a:p>
        </p:txBody>
      </p:sp>
      <p:sp>
        <p:nvSpPr>
          <p:cNvPr id="25" name="TextBox 24">
            <a:extLst>
              <a:ext uri="{FF2B5EF4-FFF2-40B4-BE49-F238E27FC236}">
                <a16:creationId xmlns:a16="http://schemas.microsoft.com/office/drawing/2014/main" id="{93988537-7DD9-48AF-B5D7-E882C15C9595}"/>
              </a:ext>
            </a:extLst>
          </p:cNvPr>
          <p:cNvSpPr txBox="1"/>
          <p:nvPr/>
        </p:nvSpPr>
        <p:spPr bwMode="gray">
          <a:xfrm>
            <a:off x="10555777" y="5232144"/>
            <a:ext cx="1102818" cy="215444"/>
          </a:xfrm>
          <a:prstGeom prst="rect">
            <a:avLst/>
          </a:prstGeom>
          <a:noFill/>
        </p:spPr>
        <p:txBody>
          <a:bodyPr wrap="square" lIns="0" tIns="0" rIns="0" bIns="0" rtlCol="0" anchor="t">
            <a:spAutoFit/>
          </a:bodyPr>
          <a:lstStyle/>
          <a:p>
            <a:r>
              <a:rPr lang="en-US" sz="1400" b="1"/>
              <a:t>21</a:t>
            </a:r>
          </a:p>
        </p:txBody>
      </p:sp>
      <p:sp>
        <p:nvSpPr>
          <p:cNvPr id="26" name="TextBox 25">
            <a:extLst>
              <a:ext uri="{FF2B5EF4-FFF2-40B4-BE49-F238E27FC236}">
                <a16:creationId xmlns:a16="http://schemas.microsoft.com/office/drawing/2014/main" id="{3C7CF10F-5C62-4245-842C-8A2A962AD9C7}"/>
              </a:ext>
            </a:extLst>
          </p:cNvPr>
          <p:cNvSpPr txBox="1"/>
          <p:nvPr/>
        </p:nvSpPr>
        <p:spPr bwMode="gray">
          <a:xfrm>
            <a:off x="9928302" y="3701202"/>
            <a:ext cx="1621722" cy="461665"/>
          </a:xfrm>
          <a:prstGeom prst="rect">
            <a:avLst/>
          </a:prstGeom>
          <a:noFill/>
        </p:spPr>
        <p:txBody>
          <a:bodyPr wrap="square" lIns="0" tIns="0" rIns="0" bIns="0" rtlCol="0">
            <a:spAutoFit/>
          </a:bodyPr>
          <a:lstStyle/>
          <a:p>
            <a:r>
              <a:rPr lang="en-US" sz="1500" i="1"/>
              <a:t>Corresponding test volumes (millions)</a:t>
            </a:r>
          </a:p>
        </p:txBody>
      </p:sp>
      <p:sp>
        <p:nvSpPr>
          <p:cNvPr id="27" name="TextBox 26">
            <a:extLst>
              <a:ext uri="{FF2B5EF4-FFF2-40B4-BE49-F238E27FC236}">
                <a16:creationId xmlns:a16="http://schemas.microsoft.com/office/drawing/2014/main" id="{58C9117F-30C0-4109-B201-712386374B8F}"/>
              </a:ext>
            </a:extLst>
          </p:cNvPr>
          <p:cNvSpPr txBox="1"/>
          <p:nvPr/>
        </p:nvSpPr>
        <p:spPr bwMode="gray">
          <a:xfrm>
            <a:off x="10555777" y="4797320"/>
            <a:ext cx="1102818" cy="215444"/>
          </a:xfrm>
          <a:prstGeom prst="rect">
            <a:avLst/>
          </a:prstGeom>
          <a:noFill/>
        </p:spPr>
        <p:txBody>
          <a:bodyPr wrap="square" lIns="0" tIns="0" rIns="0" bIns="0" rtlCol="0" anchor="t">
            <a:spAutoFit/>
          </a:bodyPr>
          <a:lstStyle/>
          <a:p>
            <a:r>
              <a:rPr lang="en-US" sz="1400" b="1"/>
              <a:t>29</a:t>
            </a:r>
          </a:p>
        </p:txBody>
      </p:sp>
      <p:sp>
        <p:nvSpPr>
          <p:cNvPr id="28" name="Rectangle 27">
            <a:extLst>
              <a:ext uri="{FF2B5EF4-FFF2-40B4-BE49-F238E27FC236}">
                <a16:creationId xmlns:a16="http://schemas.microsoft.com/office/drawing/2014/main" id="{D0A35F5B-9287-4B54-95C8-710509B15498}"/>
              </a:ext>
            </a:extLst>
          </p:cNvPr>
          <p:cNvSpPr/>
          <p:nvPr/>
        </p:nvSpPr>
        <p:spPr bwMode="gray">
          <a:xfrm>
            <a:off x="2441573" y="5574161"/>
            <a:ext cx="1664601" cy="59360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99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8CD509-FFF3-4CEF-A70A-F22E90C118C3}"/>
              </a:ext>
            </a:extLst>
          </p:cNvPr>
          <p:cNvSpPr>
            <a:spLocks noGrp="1"/>
          </p:cNvSpPr>
          <p:nvPr>
            <p:ph type="body" sz="quarter" idx="27"/>
          </p:nvPr>
        </p:nvSpPr>
        <p:spPr>
          <a:xfrm>
            <a:off x="6096001" y="5842598"/>
            <a:ext cx="5480430" cy="323165"/>
          </a:xfrm>
        </p:spPr>
        <p:txBody>
          <a:bodyPr/>
          <a:lstStyle/>
          <a:p>
            <a:r>
              <a:rPr lang="en-US"/>
              <a:t>Source: “</a:t>
            </a:r>
            <a:r>
              <a:rPr lang="en-US">
                <a:hlinkClick r:id="rId2"/>
              </a:rPr>
              <a:t>Esoteric Testing</a:t>
            </a:r>
            <a:r>
              <a:rPr lang="en-US"/>
              <a:t>,” The Dark Report; “</a:t>
            </a:r>
            <a:r>
              <a:rPr lang="en-US">
                <a:hlinkClick r:id="rId3"/>
              </a:rPr>
              <a:t>Genetic Testing Market by Type 2020-2027</a:t>
            </a:r>
            <a:r>
              <a:rPr lang="en-US"/>
              <a:t>,” Allied Market Research; “</a:t>
            </a:r>
            <a:r>
              <a:rPr lang="en-US">
                <a:hlinkClick r:id="rId4"/>
              </a:rPr>
              <a:t>How is the Menu of Molecular Diagnostics Expanding After COVID-19?</a:t>
            </a:r>
            <a:r>
              <a:rPr lang="en-US"/>
              <a:t>”, AACC, June 2022; “</a:t>
            </a:r>
            <a:r>
              <a:rPr lang="en-US">
                <a:hlinkClick r:id="rId5"/>
              </a:rPr>
              <a:t>Key Players in Genetic Testing</a:t>
            </a:r>
            <a:r>
              <a:rPr lang="en-US"/>
              <a:t>,” Business Insider Intelligence, September 2020; “</a:t>
            </a:r>
            <a:r>
              <a:rPr lang="en-US">
                <a:hlinkClick r:id="rId6"/>
              </a:rPr>
              <a:t>Data Brief</a:t>
            </a:r>
            <a:r>
              <a:rPr lang="en-US"/>
              <a:t>,” Office of Inspector General, December 2020.</a:t>
            </a:r>
          </a:p>
        </p:txBody>
      </p:sp>
      <p:sp>
        <p:nvSpPr>
          <p:cNvPr id="4" name="Title 3">
            <a:extLst>
              <a:ext uri="{FF2B5EF4-FFF2-40B4-BE49-F238E27FC236}">
                <a16:creationId xmlns:a16="http://schemas.microsoft.com/office/drawing/2014/main" id="{7FBDBD2A-F26F-4F77-808D-F10006B9EF66}"/>
              </a:ext>
            </a:extLst>
          </p:cNvPr>
          <p:cNvSpPr>
            <a:spLocks noGrp="1"/>
          </p:cNvSpPr>
          <p:nvPr>
            <p:ph type="title"/>
          </p:nvPr>
        </p:nvSpPr>
        <p:spPr/>
        <p:txBody>
          <a:bodyPr/>
          <a:lstStyle/>
          <a:p>
            <a:r>
              <a:rPr lang="en-US"/>
              <a:t>But specialized testing is growing fast</a:t>
            </a:r>
          </a:p>
        </p:txBody>
      </p:sp>
      <p:sp>
        <p:nvSpPr>
          <p:cNvPr id="14" name="Text Placeholder">
            <a:extLst>
              <a:ext uri="{FF2B5EF4-FFF2-40B4-BE49-F238E27FC236}">
                <a16:creationId xmlns:a16="http://schemas.microsoft.com/office/drawing/2014/main" id="{C3C92092-E840-4CBB-806B-7A022BF24969}"/>
              </a:ext>
            </a:extLst>
          </p:cNvPr>
          <p:cNvSpPr txBox="1">
            <a:spLocks/>
          </p:cNvSpPr>
          <p:nvPr/>
        </p:nvSpPr>
        <p:spPr bwMode="gray">
          <a:xfrm>
            <a:off x="1591446" y="1866243"/>
            <a:ext cx="4686299" cy="1600438"/>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Specialized testing (also called “esoteric testing”) involves analyses of rare substances or molecules</a:t>
            </a:r>
          </a:p>
          <a:p>
            <a:r>
              <a:rPr lang="en-US">
                <a:latin typeface="Arial" panose="020B0604020202020204" pitchFamily="34" charset="0"/>
                <a:cs typeface="Arial" panose="020B0604020202020204" pitchFamily="34" charset="0"/>
              </a:rPr>
              <a:t>Usually requires sophisticated materials and trained personnel to perform tests and analyze results</a:t>
            </a:r>
          </a:p>
          <a:p>
            <a:r>
              <a:rPr lang="en-US">
                <a:latin typeface="Arial" panose="020B0604020202020204" pitchFamily="34" charset="0"/>
                <a:cs typeface="Arial" panose="020B0604020202020204" pitchFamily="34" charset="0"/>
              </a:rPr>
              <a:t>Examples include: genetic and immunological tests</a:t>
            </a:r>
          </a:p>
          <a:p>
            <a:endParaRPr lang="en-US" sz="1400">
              <a:latin typeface="Arial" panose="020B0604020202020204" pitchFamily="34" charset="0"/>
              <a:cs typeface="Arial" panose="020B0604020202020204" pitchFamily="34" charset="0"/>
            </a:endParaRPr>
          </a:p>
        </p:txBody>
      </p:sp>
      <p:sp>
        <p:nvSpPr>
          <p:cNvPr id="15" name="Text Placeholder">
            <a:extLst>
              <a:ext uri="{FF2B5EF4-FFF2-40B4-BE49-F238E27FC236}">
                <a16:creationId xmlns:a16="http://schemas.microsoft.com/office/drawing/2014/main" id="{198A13B9-6656-4C36-A582-A27EB6C72B91}"/>
              </a:ext>
            </a:extLst>
          </p:cNvPr>
          <p:cNvSpPr txBox="1">
            <a:spLocks/>
          </p:cNvSpPr>
          <p:nvPr/>
        </p:nvSpPr>
        <p:spPr bwMode="gray">
          <a:xfrm>
            <a:off x="878051" y="1498843"/>
            <a:ext cx="3392320" cy="246221"/>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a:t>What are specialized tests?</a:t>
            </a:r>
          </a:p>
        </p:txBody>
      </p:sp>
      <p:cxnSp>
        <p:nvCxnSpPr>
          <p:cNvPr id="16" name="Straight Connector 15">
            <a:extLst>
              <a:ext uri="{FF2B5EF4-FFF2-40B4-BE49-F238E27FC236}">
                <a16:creationId xmlns:a16="http://schemas.microsoft.com/office/drawing/2014/main" id="{153FAB56-89E6-474C-A381-7A02FC25EFD1}"/>
              </a:ext>
            </a:extLst>
          </p:cNvPr>
          <p:cNvCxnSpPr>
            <a:cxnSpLocks/>
          </p:cNvCxnSpPr>
          <p:nvPr/>
        </p:nvCxnSpPr>
        <p:spPr bwMode="gray">
          <a:xfrm>
            <a:off x="612773" y="1498843"/>
            <a:ext cx="0" cy="1615832"/>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0" name="Text Placeholder">
            <a:extLst>
              <a:ext uri="{FF2B5EF4-FFF2-40B4-BE49-F238E27FC236}">
                <a16:creationId xmlns:a16="http://schemas.microsoft.com/office/drawing/2014/main" id="{9C6240B4-3775-40FB-BA2A-A2AAD3461738}"/>
              </a:ext>
            </a:extLst>
          </p:cNvPr>
          <p:cNvSpPr txBox="1">
            <a:spLocks/>
          </p:cNvSpPr>
          <p:nvPr/>
        </p:nvSpPr>
        <p:spPr bwMode="gray">
          <a:xfrm>
            <a:off x="6686550" y="1643445"/>
            <a:ext cx="4899025" cy="1259775"/>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US" b="1"/>
          </a:p>
        </p:txBody>
      </p:sp>
      <p:sp>
        <p:nvSpPr>
          <p:cNvPr id="21" name="TextBox 20">
            <a:extLst>
              <a:ext uri="{FF2B5EF4-FFF2-40B4-BE49-F238E27FC236}">
                <a16:creationId xmlns:a16="http://schemas.microsoft.com/office/drawing/2014/main" id="{B9036DAE-53B2-43CD-ACDE-5E7A3A732411}"/>
              </a:ext>
            </a:extLst>
          </p:cNvPr>
          <p:cNvSpPr txBox="1"/>
          <p:nvPr/>
        </p:nvSpPr>
        <p:spPr bwMode="gray">
          <a:xfrm>
            <a:off x="7091576" y="1643444"/>
            <a:ext cx="2455609" cy="184666"/>
          </a:xfrm>
          <a:prstGeom prst="rect">
            <a:avLst/>
          </a:prstGeom>
          <a:solidFill>
            <a:schemeClr val="bg1"/>
          </a:solidFill>
          <a:ln w="38100">
            <a:solidFill>
              <a:schemeClr val="bg1"/>
            </a:solidFill>
          </a:ln>
        </p:spPr>
        <p:txBody>
          <a:bodyPr vert="horz" wrap="square" lIns="0" tIns="0" rIns="182880" bIns="0" rtlCol="0">
            <a:spAutoFit/>
          </a:bodyPr>
          <a:lstStyle/>
          <a:p>
            <a:pPr marL="457200" indent="-454025">
              <a:spcBef>
                <a:spcPts val="600"/>
              </a:spcBef>
              <a:buSzPct val="230000"/>
              <a:buBlip>
                <a:blip r:embed="rId7"/>
              </a:buBlip>
            </a:pPr>
            <a:r>
              <a:rPr lang="en-US" baseline="34000">
                <a:solidFill>
                  <a:schemeClr val="accent2"/>
                </a:solidFill>
              </a:rPr>
              <a:t>DATA SPOTLIGHT</a:t>
            </a:r>
          </a:p>
        </p:txBody>
      </p:sp>
      <p:sp>
        <p:nvSpPr>
          <p:cNvPr id="22" name="Text Placeholder 2">
            <a:extLst>
              <a:ext uri="{FF2B5EF4-FFF2-40B4-BE49-F238E27FC236}">
                <a16:creationId xmlns:a16="http://schemas.microsoft.com/office/drawing/2014/main" id="{B24E0D12-97A9-47E9-AD8C-EF645E12CE08}"/>
              </a:ext>
            </a:extLst>
          </p:cNvPr>
          <p:cNvSpPr txBox="1">
            <a:spLocks/>
          </p:cNvSpPr>
          <p:nvPr/>
        </p:nvSpPr>
        <p:spPr bwMode="gray">
          <a:xfrm>
            <a:off x="8321039" y="1980772"/>
            <a:ext cx="2992910" cy="6924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a:solidFill>
                  <a:srgbClr val="323E48"/>
                </a:solidFill>
                <a:latin typeface="Arial" panose="020B0604020202020204"/>
              </a:rPr>
              <a:t>projected compound annual growth rate for the global genetic testing market, 2020-2027</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E80BE314-D2E3-4637-99D8-1B67424D9E4A}"/>
              </a:ext>
            </a:extLst>
          </p:cNvPr>
          <p:cNvSpPr txBox="1"/>
          <p:nvPr/>
        </p:nvSpPr>
        <p:spPr bwMode="gray">
          <a:xfrm>
            <a:off x="6978791" y="1996333"/>
            <a:ext cx="1342248" cy="553998"/>
          </a:xfrm>
          <a:prstGeom prst="rect">
            <a:avLst/>
          </a:prstGeom>
        </p:spPr>
        <p:txBody>
          <a:bodyPr vert="horz" wrap="square" lIns="0" tIns="0" rIns="0" bIns="0" rtlCol="0">
            <a:spAutoFit/>
          </a:bodyPr>
          <a:lstStyle/>
          <a:p>
            <a:pPr>
              <a:buClr>
                <a:srgbClr val="CE0E2D"/>
              </a:buClr>
            </a:pPr>
            <a:r>
              <a:rPr lang="en-US" sz="3600">
                <a:solidFill>
                  <a:schemeClr val="accent6"/>
                </a:solidFill>
                <a:latin typeface="+mj-lt"/>
              </a:rPr>
              <a:t>10.1%</a:t>
            </a:r>
          </a:p>
        </p:txBody>
      </p:sp>
      <p:sp>
        <p:nvSpPr>
          <p:cNvPr id="30" name="Line Callout 1 (No Border) 25">
            <a:extLst>
              <a:ext uri="{FF2B5EF4-FFF2-40B4-BE49-F238E27FC236}">
                <a16:creationId xmlns:a16="http://schemas.microsoft.com/office/drawing/2014/main" id="{77186C97-F93C-4601-8512-AA611084A311}"/>
              </a:ext>
            </a:extLst>
          </p:cNvPr>
          <p:cNvSpPr/>
          <p:nvPr/>
        </p:nvSpPr>
        <p:spPr bwMode="gray">
          <a:xfrm rot="16200000">
            <a:off x="7917678" y="2138541"/>
            <a:ext cx="2436773" cy="4899026"/>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noAutofit/>
          </a:bodyPr>
          <a:lstStyle/>
          <a:p>
            <a:pPr marR="0" lvl="0" algn="l" defTabSz="914400" rtl="0" eaLnBrk="1" fontAlgn="base" latinLnBrk="0" hangingPunct="1">
              <a:lnSpc>
                <a:spcPct val="100000"/>
              </a:lnSpc>
              <a:spcAft>
                <a:spcPts val="0"/>
              </a:spcAft>
              <a:buClr>
                <a:srgbClr val="CE0E2D"/>
              </a:buClr>
              <a:buSzTx/>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FFDE991E-EA58-4CD6-8AF3-2222FBDC5971}"/>
              </a:ext>
            </a:extLst>
          </p:cNvPr>
          <p:cNvSpPr/>
          <p:nvPr/>
        </p:nvSpPr>
        <p:spPr bwMode="gray">
          <a:xfrm>
            <a:off x="6227601" y="3369669"/>
            <a:ext cx="458949" cy="243676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C9BF7D-8D67-449E-900B-54C338BE3D02}"/>
              </a:ext>
            </a:extLst>
          </p:cNvPr>
          <p:cNvSpPr txBox="1"/>
          <p:nvPr/>
        </p:nvSpPr>
        <p:spPr bwMode="gray">
          <a:xfrm>
            <a:off x="6849113" y="3606424"/>
            <a:ext cx="4582792" cy="492443"/>
          </a:xfrm>
          <a:prstGeom prst="rect">
            <a:avLst/>
          </a:prstGeom>
        </p:spPr>
        <p:txBody>
          <a:bodyPr vert="horz" wrap="square" lIns="0" tIns="0" rIns="0" bIns="0" rtlCol="0">
            <a:spAutoFit/>
          </a:bodyPr>
          <a:lstStyle/>
          <a:p>
            <a:pPr>
              <a:spcBef>
                <a:spcPts val="600"/>
              </a:spcBef>
              <a:buClr>
                <a:schemeClr val="accent6"/>
              </a:buClr>
            </a:pPr>
            <a:r>
              <a:rPr lang="en-US" sz="1600" b="1"/>
              <a:t>COVID PCR tests blurred the lines between “routine” and “specialized” testing</a:t>
            </a:r>
          </a:p>
        </p:txBody>
      </p:sp>
      <p:sp>
        <p:nvSpPr>
          <p:cNvPr id="33" name="TextBox 32">
            <a:extLst>
              <a:ext uri="{FF2B5EF4-FFF2-40B4-BE49-F238E27FC236}">
                <a16:creationId xmlns:a16="http://schemas.microsoft.com/office/drawing/2014/main" id="{393F587D-0287-4D96-8541-2C712A64D283}"/>
              </a:ext>
            </a:extLst>
          </p:cNvPr>
          <p:cNvSpPr txBox="1"/>
          <p:nvPr/>
        </p:nvSpPr>
        <p:spPr bwMode="gray">
          <a:xfrm>
            <a:off x="6849113" y="4346200"/>
            <a:ext cx="4582792" cy="1569660"/>
          </a:xfrm>
          <a:prstGeom prst="rect">
            <a:avLst/>
          </a:prstGeom>
        </p:spPr>
        <p:txBody>
          <a:bodyPr vert="horz" wrap="square" lIns="0" tIns="0" rIns="0" bIns="0" rtlCol="0">
            <a:spAutoFit/>
          </a:bodyPr>
          <a:lstStyle/>
          <a:p>
            <a:pPr marL="285750" indent="-285750">
              <a:spcBef>
                <a:spcPts val="600"/>
              </a:spcBef>
              <a:buClr>
                <a:schemeClr val="accent6"/>
              </a:buClr>
              <a:buFont typeface="Arial" panose="020B0604020202020204" pitchFamily="34" charset="0"/>
              <a:buChar char="•"/>
            </a:pPr>
            <a:r>
              <a:rPr lang="en-US" sz="1450"/>
              <a:t>Polymerase chain reaction </a:t>
            </a:r>
            <a:r>
              <a:rPr lang="en-US" sz="1450" b="0" i="0">
                <a:solidFill>
                  <a:srgbClr val="343536"/>
                </a:solidFill>
                <a:effectLst/>
                <a:latin typeface="Source Sans Pro" panose="020B0503030403020204" pitchFamily="34" charset="0"/>
              </a:rPr>
              <a:t>(</a:t>
            </a:r>
            <a:r>
              <a:rPr lang="en-US" sz="1450"/>
              <a:t>PCR) tests detect genetic material from specific organisms, like a virus</a:t>
            </a:r>
          </a:p>
          <a:p>
            <a:pPr marL="285750" indent="-285750">
              <a:spcBef>
                <a:spcPts val="600"/>
              </a:spcBef>
              <a:buClr>
                <a:schemeClr val="accent6"/>
              </a:buClr>
              <a:buFont typeface="Arial" panose="020B0604020202020204" pitchFamily="34" charset="0"/>
              <a:buChar char="•"/>
            </a:pPr>
            <a:r>
              <a:rPr lang="en-US" sz="1450"/>
              <a:t>These would have been considered “specialized” tests pre-COVID, but are now routine</a:t>
            </a:r>
          </a:p>
          <a:p>
            <a:pPr marL="285750" indent="-285750">
              <a:spcBef>
                <a:spcPts val="600"/>
              </a:spcBef>
              <a:buClr>
                <a:schemeClr val="accent6"/>
              </a:buClr>
              <a:buFont typeface="Arial" panose="020B0604020202020204" pitchFamily="34" charset="0"/>
              <a:buChar char="•"/>
            </a:pPr>
            <a:endParaRPr lang="en-US" sz="1400"/>
          </a:p>
          <a:p>
            <a:pPr marL="285750" indent="-285750">
              <a:spcBef>
                <a:spcPts val="600"/>
              </a:spcBef>
              <a:buClr>
                <a:schemeClr val="accent6"/>
              </a:buClr>
              <a:buFont typeface="Arial" panose="020B0604020202020204" pitchFamily="34" charset="0"/>
              <a:buChar char="•"/>
            </a:pPr>
            <a:endParaRPr lang="en-US" sz="1500" b="1"/>
          </a:p>
        </p:txBody>
      </p:sp>
      <p:graphicFrame>
        <p:nvGraphicFramePr>
          <p:cNvPr id="19" name="Chart 18">
            <a:extLst>
              <a:ext uri="{FF2B5EF4-FFF2-40B4-BE49-F238E27FC236}">
                <a16:creationId xmlns:a16="http://schemas.microsoft.com/office/drawing/2014/main" id="{54F86891-0E1F-4BB2-B0B1-D9A2C8525912}"/>
              </a:ext>
            </a:extLst>
          </p:cNvPr>
          <p:cNvGraphicFramePr/>
          <p:nvPr>
            <p:extLst>
              <p:ext uri="{D42A27DB-BD31-4B8C-83A1-F6EECF244321}">
                <p14:modId xmlns:p14="http://schemas.microsoft.com/office/powerpoint/2010/main" val="1090175760"/>
              </p:ext>
            </p:extLst>
          </p:nvPr>
        </p:nvGraphicFramePr>
        <p:xfrm>
          <a:off x="574684" y="3863049"/>
          <a:ext cx="4997296" cy="1943384"/>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Box 23">
            <a:extLst>
              <a:ext uri="{FF2B5EF4-FFF2-40B4-BE49-F238E27FC236}">
                <a16:creationId xmlns:a16="http://schemas.microsoft.com/office/drawing/2014/main" id="{FAAFFCBA-A186-45A5-B10A-C727E42C7FD5}"/>
              </a:ext>
            </a:extLst>
          </p:cNvPr>
          <p:cNvSpPr txBox="1"/>
          <p:nvPr/>
        </p:nvSpPr>
        <p:spPr bwMode="gray">
          <a:xfrm>
            <a:off x="606422" y="3329469"/>
            <a:ext cx="5106578" cy="569387"/>
          </a:xfrm>
          <a:prstGeom prst="rect">
            <a:avLst/>
          </a:prstGeom>
          <a:noFill/>
        </p:spPr>
        <p:txBody>
          <a:bodyPr wrap="square">
            <a:spAutoFit/>
          </a:bodyPr>
          <a:lstStyle/>
          <a:p>
            <a:r>
              <a:rPr lang="en-US" sz="1600" b="1"/>
              <a:t>Growth in Medicare Part B genetic test spending</a:t>
            </a:r>
            <a:br>
              <a:rPr lang="en-US" sz="1600" b="1"/>
            </a:br>
            <a:r>
              <a:rPr lang="en-US" sz="1500" i="1"/>
              <a:t>2015-2019</a:t>
            </a:r>
          </a:p>
        </p:txBody>
      </p:sp>
      <p:pic>
        <p:nvPicPr>
          <p:cNvPr id="10" name="Picture 9">
            <a:extLst>
              <a:ext uri="{FF2B5EF4-FFF2-40B4-BE49-F238E27FC236}">
                <a16:creationId xmlns:a16="http://schemas.microsoft.com/office/drawing/2014/main" id="{78F7E61D-4900-428B-8471-622CB6CC6740}"/>
              </a:ext>
            </a:extLst>
          </p:cNvPr>
          <p:cNvPicPr>
            <a:picLocks noChangeAspect="1"/>
          </p:cNvPicPr>
          <p:nvPr/>
        </p:nvPicPr>
        <p:blipFill rotWithShape="1">
          <a:blip r:embed="rId9"/>
          <a:srcRect l="7069" t="3651" r="23672" b="1618"/>
          <a:stretch/>
        </p:blipFill>
        <p:spPr>
          <a:xfrm>
            <a:off x="878051" y="2001360"/>
            <a:ext cx="612449" cy="697492"/>
          </a:xfrm>
          <a:prstGeom prst="rect">
            <a:avLst/>
          </a:prstGeom>
        </p:spPr>
      </p:pic>
    </p:spTree>
    <p:extLst>
      <p:ext uri="{BB962C8B-B14F-4D97-AF65-F5344CB8AC3E}">
        <p14:creationId xmlns:p14="http://schemas.microsoft.com/office/powerpoint/2010/main" val="404882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DBD2A-F26F-4F77-808D-F10006B9EF66}"/>
              </a:ext>
            </a:extLst>
          </p:cNvPr>
          <p:cNvSpPr>
            <a:spLocks noGrp="1"/>
          </p:cNvSpPr>
          <p:nvPr>
            <p:ph type="title"/>
          </p:nvPr>
        </p:nvSpPr>
        <p:spPr/>
        <p:txBody>
          <a:bodyPr/>
          <a:lstStyle/>
          <a:p>
            <a:r>
              <a:rPr lang="en-US"/>
              <a:t>Lab landscape dominated by three ownership structures </a:t>
            </a:r>
          </a:p>
        </p:txBody>
      </p:sp>
      <p:sp>
        <p:nvSpPr>
          <p:cNvPr id="5" name="Text Placeholder 4">
            <a:extLst>
              <a:ext uri="{FF2B5EF4-FFF2-40B4-BE49-F238E27FC236}">
                <a16:creationId xmlns:a16="http://schemas.microsoft.com/office/drawing/2014/main" id="{CF33B8B6-1125-498D-A7A1-7C67CCDE6E1F}"/>
              </a:ext>
            </a:extLst>
          </p:cNvPr>
          <p:cNvSpPr>
            <a:spLocks noGrp="1"/>
          </p:cNvSpPr>
          <p:nvPr>
            <p:ph type="body" sz="quarter" idx="27"/>
          </p:nvPr>
        </p:nvSpPr>
        <p:spPr>
          <a:xfrm>
            <a:off x="6096000" y="5957370"/>
            <a:ext cx="5489575" cy="323165"/>
          </a:xfrm>
        </p:spPr>
        <p:txBody>
          <a:bodyPr/>
          <a:lstStyle/>
          <a:p>
            <a:r>
              <a:rPr lang="en-US"/>
              <a:t>Source: “</a:t>
            </a:r>
            <a:r>
              <a:rPr lang="en-US">
                <a:hlinkClick r:id="rId3"/>
              </a:rPr>
              <a:t>CLIA Laboratory Registration</a:t>
            </a:r>
            <a:r>
              <a:rPr lang="en-US"/>
              <a:t>,” CLIA, September 2022; “</a:t>
            </a:r>
            <a:r>
              <a:rPr lang="en-US">
                <a:hlinkClick r:id="rId4"/>
              </a:rPr>
              <a:t>The Diagnostic Laboratory Space: An Ecosystem in Transformation</a:t>
            </a:r>
            <a:r>
              <a:rPr lang="en-US"/>
              <a:t>,” Marwood Group, October 2021; “</a:t>
            </a:r>
            <a:r>
              <a:rPr lang="en-US">
                <a:hlinkClick r:id="rId5"/>
              </a:rPr>
              <a:t>Clinical Laboratory Improvement Amendments</a:t>
            </a:r>
            <a:r>
              <a:rPr lang="en-US"/>
              <a:t> CLIA”.</a:t>
            </a:r>
          </a:p>
          <a:p>
            <a:endParaRPr lang="en-US"/>
          </a:p>
        </p:txBody>
      </p:sp>
      <p:grpSp>
        <p:nvGrpSpPr>
          <p:cNvPr id="26" name="Group 25">
            <a:extLst>
              <a:ext uri="{FF2B5EF4-FFF2-40B4-BE49-F238E27FC236}">
                <a16:creationId xmlns:a16="http://schemas.microsoft.com/office/drawing/2014/main" id="{07BD1A6E-FA22-4BDC-AF83-5134A031C8A1}"/>
              </a:ext>
            </a:extLst>
          </p:cNvPr>
          <p:cNvGrpSpPr/>
          <p:nvPr/>
        </p:nvGrpSpPr>
        <p:grpSpPr>
          <a:xfrm>
            <a:off x="655773" y="2220450"/>
            <a:ext cx="3469106" cy="2405116"/>
            <a:chOff x="992160" y="2724521"/>
            <a:chExt cx="2889504" cy="2405116"/>
          </a:xfrm>
        </p:grpSpPr>
        <p:sp>
          <p:nvSpPr>
            <p:cNvPr id="27" name="Text Placeholder 3">
              <a:extLst>
                <a:ext uri="{FF2B5EF4-FFF2-40B4-BE49-F238E27FC236}">
                  <a16:creationId xmlns:a16="http://schemas.microsoft.com/office/drawing/2014/main" id="{F023C68F-20F0-4A70-A7A7-7E837F205CC8}"/>
                </a:ext>
              </a:extLst>
            </p:cNvPr>
            <p:cNvSpPr txBox="1">
              <a:spLocks/>
            </p:cNvSpPr>
            <p:nvPr/>
          </p:nvSpPr>
          <p:spPr bwMode="gray">
            <a:xfrm>
              <a:off x="992160" y="2762455"/>
              <a:ext cx="2085302"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a:solidFill>
                    <a:srgbClr val="323E48"/>
                  </a:solidFill>
                  <a:latin typeface="Arial" panose="020B0604020202020204"/>
                </a:rPr>
                <a:t>Hospital-owned labs</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8" name="Text Placeholder">
              <a:extLst>
                <a:ext uri="{FF2B5EF4-FFF2-40B4-BE49-F238E27FC236}">
                  <a16:creationId xmlns:a16="http://schemas.microsoft.com/office/drawing/2014/main" id="{C26AC747-0C37-4C88-B207-442C655CD1D4}"/>
                </a:ext>
              </a:extLst>
            </p:cNvPr>
            <p:cNvSpPr txBox="1">
              <a:spLocks/>
            </p:cNvSpPr>
            <p:nvPr/>
          </p:nvSpPr>
          <p:spPr bwMode="gray">
            <a:xfrm>
              <a:off x="992160" y="3359922"/>
              <a:ext cx="2834640" cy="1769715"/>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R="0" lvl="0" algn="l" defTabSz="914400" rtl="0" eaLnBrk="1" fontAlgn="ctr" latinLnBrk="0" hangingPunct="1">
                <a:lnSpc>
                  <a:spcPct val="100000"/>
                </a:lnSpc>
                <a:spcBef>
                  <a:spcPts val="600"/>
                </a:spcBef>
                <a:spcAft>
                  <a:spcPts val="0"/>
                </a:spcAft>
                <a:buClr>
                  <a:srgbClr val="CE0E2D"/>
                </a:buClr>
                <a:buSzTx/>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Labs associated with a hospital or health system, which may provide a variety of inpatient, outpatient, and outsourced lab services</a:t>
              </a:r>
            </a:p>
            <a:p>
              <a:pPr marR="0" lvl="0" algn="l" defTabSz="914400" rtl="0" eaLnBrk="1" fontAlgn="ctr" latinLnBrk="0" hangingPunct="1">
                <a:lnSpc>
                  <a:spcPct val="100000"/>
                </a:lnSpc>
                <a:spcBef>
                  <a:spcPts val="600"/>
                </a:spcBef>
                <a:spcAft>
                  <a:spcPts val="0"/>
                </a:spcAft>
                <a:buClr>
                  <a:srgbClr val="CE0E2D"/>
                </a:buClr>
                <a:buSzTx/>
                <a:tabLst/>
                <a:defRPr/>
              </a:pPr>
              <a:r>
                <a:rPr lang="en-US">
                  <a:solidFill>
                    <a:srgbClr val="323E48"/>
                  </a:solidFill>
                  <a:latin typeface="Arial" panose="020B0604020202020204"/>
                </a:rPr>
                <a:t>Includes an estimated 9,206 CLIA-certified labs</a:t>
              </a:r>
            </a:p>
            <a:p>
              <a:pPr marR="0" lvl="0" algn="l" defTabSz="914400" rtl="0" eaLnBrk="1" fontAlgn="ctr" latinLnBrk="0" hangingPunct="1">
                <a:lnSpc>
                  <a:spcPct val="100000"/>
                </a:lnSpc>
                <a:spcBef>
                  <a:spcPts val="600"/>
                </a:spcBef>
                <a:spcAft>
                  <a:spcPts val="0"/>
                </a:spcAft>
                <a:buClr>
                  <a:srgbClr val="CE0E2D"/>
                </a:buClr>
                <a:buSzTx/>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~40% </a:t>
              </a:r>
              <a:r>
                <a:rPr lang="en-US">
                  <a:solidFill>
                    <a:srgbClr val="323E48"/>
                  </a:solidFill>
                  <a:latin typeface="Arial" panose="020B0604020202020204"/>
                </a:rPr>
                <a:t>of lab market revenue</a:t>
              </a:r>
              <a:r>
                <a:rPr lang="en-US" baseline="30000">
                  <a:solidFill>
                    <a:srgbClr val="323E48"/>
                  </a:solidFill>
                  <a:latin typeface="Arial" panose="020B0604020202020204"/>
                </a:rPr>
                <a:t>1</a:t>
              </a:r>
              <a:endParaRPr kumimoji="0" lang="en-US" sz="1500" b="0" i="0" u="none" strike="noStrike" kern="1200" cap="none" spc="0" normalizeH="0" baseline="30000" noProof="0">
                <a:ln>
                  <a:noFill/>
                </a:ln>
                <a:solidFill>
                  <a:srgbClr val="323E48"/>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D79D6AF0-EC82-41C2-8411-993BCC654AF2}"/>
                </a:ext>
              </a:extLst>
            </p:cNvPr>
            <p:cNvCxnSpPr/>
            <p:nvPr/>
          </p:nvCxnSpPr>
          <p:spPr bwMode="gray">
            <a:xfrm>
              <a:off x="992160" y="2724521"/>
              <a:ext cx="288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2C88BB4F-DF00-406C-B488-164E53014B69}"/>
              </a:ext>
            </a:extLst>
          </p:cNvPr>
          <p:cNvGrpSpPr/>
          <p:nvPr/>
        </p:nvGrpSpPr>
        <p:grpSpPr>
          <a:xfrm>
            <a:off x="8369781" y="1588196"/>
            <a:ext cx="3219522" cy="2808511"/>
            <a:chOff x="8326762" y="2068244"/>
            <a:chExt cx="3089026" cy="2407477"/>
          </a:xfrm>
        </p:grpSpPr>
        <p:pic>
          <p:nvPicPr>
            <p:cNvPr id="38" name="Picture 37">
              <a:extLst>
                <a:ext uri="{FF2B5EF4-FFF2-40B4-BE49-F238E27FC236}">
                  <a16:creationId xmlns:a16="http://schemas.microsoft.com/office/drawing/2014/main" id="{C3BE2847-FEFA-4C4C-BE57-72A2EB3738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6754" y="2068244"/>
              <a:ext cx="397869" cy="532860"/>
            </a:xfrm>
            <a:prstGeom prst="rect">
              <a:avLst/>
            </a:prstGeom>
          </p:spPr>
        </p:pic>
        <p:sp>
          <p:nvSpPr>
            <p:cNvPr id="39" name="Text Placeholder">
              <a:extLst>
                <a:ext uri="{FF2B5EF4-FFF2-40B4-BE49-F238E27FC236}">
                  <a16:creationId xmlns:a16="http://schemas.microsoft.com/office/drawing/2014/main" id="{0D5C4960-1462-42F9-B007-AA1F981241C3}"/>
                </a:ext>
              </a:extLst>
            </p:cNvPr>
            <p:cNvSpPr txBox="1">
              <a:spLocks/>
            </p:cNvSpPr>
            <p:nvPr/>
          </p:nvSpPr>
          <p:spPr bwMode="gray">
            <a:xfrm>
              <a:off x="8329966" y="3156579"/>
              <a:ext cx="2695940" cy="131914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a:buClr>
                  <a:srgbClr val="CE0E2D"/>
                </a:buClr>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Labs located within physician clinics that run primarily basic lab tests for the clinic</a:t>
              </a:r>
              <a:endParaRPr lang="en-US" strike="sngStrike">
                <a:solidFill>
                  <a:srgbClr val="323E48"/>
                </a:solidFill>
                <a:latin typeface="Arial" panose="020B0604020202020204"/>
              </a:endParaRPr>
            </a:p>
            <a:p>
              <a:pPr>
                <a:buClr>
                  <a:srgbClr val="CE0E2D"/>
                </a:buClr>
                <a:defRPr/>
              </a:pPr>
              <a:r>
                <a:rPr lang="en-US">
                  <a:solidFill>
                    <a:srgbClr val="323E48"/>
                  </a:solidFill>
                  <a:latin typeface="Arial" panose="020B0604020202020204"/>
                </a:rPr>
                <a:t>Includes an estimated 123,625 CLIA-certified labs</a:t>
              </a:r>
            </a:p>
            <a:p>
              <a:pPr>
                <a:buClr>
                  <a:srgbClr val="CE0E2D"/>
                </a:buClr>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~10% of lab market revenue</a:t>
              </a:r>
            </a:p>
          </p:txBody>
        </p:sp>
        <p:cxnSp>
          <p:nvCxnSpPr>
            <p:cNvPr id="40" name="Straight Connector 39">
              <a:extLst>
                <a:ext uri="{FF2B5EF4-FFF2-40B4-BE49-F238E27FC236}">
                  <a16:creationId xmlns:a16="http://schemas.microsoft.com/office/drawing/2014/main" id="{F8EC8084-204F-4270-BA71-A32D8160C813}"/>
                </a:ext>
              </a:extLst>
            </p:cNvPr>
            <p:cNvCxnSpPr/>
            <p:nvPr/>
          </p:nvCxnSpPr>
          <p:spPr bwMode="gray">
            <a:xfrm>
              <a:off x="8326762" y="2604399"/>
              <a:ext cx="288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321C3590-E74E-4788-A903-AC581A45C04E}"/>
                </a:ext>
              </a:extLst>
            </p:cNvPr>
            <p:cNvSpPr txBox="1">
              <a:spLocks/>
            </p:cNvSpPr>
            <p:nvPr/>
          </p:nvSpPr>
          <p:spPr bwMode="gray">
            <a:xfrm>
              <a:off x="8329435" y="2642735"/>
              <a:ext cx="3086353" cy="21106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Physician-owned labs (POL)</a:t>
              </a:r>
            </a:p>
          </p:txBody>
        </p:sp>
      </p:grpSp>
      <p:pic>
        <p:nvPicPr>
          <p:cNvPr id="42" name="Picture 41" descr="Icon&#10;&#10;Description automatically generated">
            <a:extLst>
              <a:ext uri="{FF2B5EF4-FFF2-40B4-BE49-F238E27FC236}">
                <a16:creationId xmlns:a16="http://schemas.microsoft.com/office/drawing/2014/main" id="{1844DD7A-763C-401A-8FEF-573C0C778425}"/>
              </a:ext>
            </a:extLst>
          </p:cNvPr>
          <p:cNvPicPr>
            <a:picLocks noChangeAspect="1"/>
          </p:cNvPicPr>
          <p:nvPr/>
        </p:nvPicPr>
        <p:blipFill>
          <a:blip r:embed="rId7"/>
          <a:stretch>
            <a:fillRect/>
          </a:stretch>
        </p:blipFill>
        <p:spPr>
          <a:xfrm>
            <a:off x="3230158" y="1671810"/>
            <a:ext cx="792480" cy="548640"/>
          </a:xfrm>
          <a:prstGeom prst="rect">
            <a:avLst/>
          </a:prstGeom>
        </p:spPr>
      </p:pic>
      <p:grpSp>
        <p:nvGrpSpPr>
          <p:cNvPr id="2" name="Group 1">
            <a:extLst>
              <a:ext uri="{FF2B5EF4-FFF2-40B4-BE49-F238E27FC236}">
                <a16:creationId xmlns:a16="http://schemas.microsoft.com/office/drawing/2014/main" id="{8B4A4922-7057-4325-B258-37D74A7B6889}"/>
              </a:ext>
            </a:extLst>
          </p:cNvPr>
          <p:cNvGrpSpPr/>
          <p:nvPr/>
        </p:nvGrpSpPr>
        <p:grpSpPr>
          <a:xfrm>
            <a:off x="4507975" y="1676130"/>
            <a:ext cx="3176050" cy="2707512"/>
            <a:chOff x="4722733" y="1676130"/>
            <a:chExt cx="3176050" cy="2707512"/>
          </a:xfrm>
        </p:grpSpPr>
        <p:grpSp>
          <p:nvGrpSpPr>
            <p:cNvPr id="32" name="Group 31">
              <a:extLst>
                <a:ext uri="{FF2B5EF4-FFF2-40B4-BE49-F238E27FC236}">
                  <a16:creationId xmlns:a16="http://schemas.microsoft.com/office/drawing/2014/main" id="{4E8895B2-CED6-4446-ABB2-477C500C033A}"/>
                </a:ext>
              </a:extLst>
            </p:cNvPr>
            <p:cNvGrpSpPr/>
            <p:nvPr/>
          </p:nvGrpSpPr>
          <p:grpSpPr>
            <a:xfrm>
              <a:off x="4722733" y="2213662"/>
              <a:ext cx="3176050" cy="2169980"/>
              <a:chOff x="4692762" y="2726627"/>
              <a:chExt cx="2905129" cy="1846685"/>
            </a:xfrm>
          </p:grpSpPr>
          <p:sp>
            <p:nvSpPr>
              <p:cNvPr id="34" name="Text Placeholder 3">
                <a:extLst>
                  <a:ext uri="{FF2B5EF4-FFF2-40B4-BE49-F238E27FC236}">
                    <a16:creationId xmlns:a16="http://schemas.microsoft.com/office/drawing/2014/main" id="{2A780F25-2EF7-431D-9414-E54F21B5CF16}"/>
                  </a:ext>
                </a:extLst>
              </p:cNvPr>
              <p:cNvSpPr txBox="1">
                <a:spLocks/>
              </p:cNvSpPr>
              <p:nvPr/>
            </p:nvSpPr>
            <p:spPr bwMode="gray">
              <a:xfrm>
                <a:off x="4692762" y="2760677"/>
                <a:ext cx="2885470" cy="202990"/>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50" b="1">
                    <a:solidFill>
                      <a:srgbClr val="323E48"/>
                    </a:solidFill>
                    <a:latin typeface="Arial" panose="020B0604020202020204"/>
                  </a:rPr>
                  <a:t>Independent reference labs (IRL)</a:t>
                </a:r>
                <a:endParaRPr kumimoji="0" lang="en-US" sz="1550" b="1" i="0" u="none" strike="sngStrike" kern="1200" cap="none" spc="0" normalizeH="0" baseline="0" noProof="0">
                  <a:ln>
                    <a:noFill/>
                  </a:ln>
                  <a:solidFill>
                    <a:srgbClr val="323E48"/>
                  </a:solidFill>
                  <a:effectLst/>
                  <a:uLnTx/>
                  <a:uFillTx/>
                  <a:latin typeface="Arial" panose="020B0604020202020204"/>
                  <a:ea typeface="+mn-ea"/>
                  <a:cs typeface="+mn-cs"/>
                </a:endParaRPr>
              </a:p>
            </p:txBody>
          </p:sp>
          <p:sp>
            <p:nvSpPr>
              <p:cNvPr id="35" name="Text Placeholder">
                <a:extLst>
                  <a:ext uri="{FF2B5EF4-FFF2-40B4-BE49-F238E27FC236}">
                    <a16:creationId xmlns:a16="http://schemas.microsoft.com/office/drawing/2014/main" id="{263807C2-ABD9-433E-AD74-ACEDE4873D2A}"/>
                  </a:ext>
                </a:extLst>
              </p:cNvPr>
              <p:cNvSpPr txBox="1">
                <a:spLocks/>
              </p:cNvSpPr>
              <p:nvPr/>
            </p:nvSpPr>
            <p:spPr bwMode="gray">
              <a:xfrm>
                <a:off x="4692762" y="3263701"/>
                <a:ext cx="2885470" cy="130961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R="0" lvl="0" algn="l" defTabSz="914400" rtl="0" eaLnBrk="1" fontAlgn="ctr" latinLnBrk="0" hangingPunct="1">
                  <a:lnSpc>
                    <a:spcPct val="100000"/>
                  </a:lnSpc>
                  <a:spcBef>
                    <a:spcPts val="600"/>
                  </a:spcBef>
                  <a:spcAft>
                    <a:spcPts val="0"/>
                  </a:spcAft>
                  <a:buClr>
                    <a:srgbClr val="CE0E2D"/>
                  </a:buClr>
                  <a:buSzTx/>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Labs owned by non-provider companies that provide outsourced lab services to hospitals and clinics </a:t>
                </a:r>
              </a:p>
              <a:p>
                <a:pPr marR="0" lvl="0" algn="l" defTabSz="914400" rtl="0" eaLnBrk="1" fontAlgn="ctr" latinLnBrk="0" hangingPunct="1">
                  <a:lnSpc>
                    <a:spcPct val="100000"/>
                  </a:lnSpc>
                  <a:spcBef>
                    <a:spcPts val="600"/>
                  </a:spcBef>
                  <a:spcAft>
                    <a:spcPts val="0"/>
                  </a:spcAft>
                  <a:buClr>
                    <a:srgbClr val="CE0E2D"/>
                  </a:buClr>
                  <a:buSzTx/>
                  <a:tabLst/>
                  <a:defRPr/>
                </a:pPr>
                <a:r>
                  <a:rPr lang="en-US">
                    <a:solidFill>
                      <a:srgbClr val="323E48"/>
                    </a:solidFill>
                    <a:latin typeface="Arial" panose="020B0604020202020204"/>
                  </a:rPr>
                  <a:t>Includes an estimated 3,000 CLIA-certified labs</a:t>
                </a: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 </a:t>
                </a:r>
              </a:p>
              <a:p>
                <a:pPr marR="0" lvl="0" algn="l" defTabSz="914400" rtl="0" eaLnBrk="1" fontAlgn="ctr" latinLnBrk="0" hangingPunct="1">
                  <a:lnSpc>
                    <a:spcPct val="100000"/>
                  </a:lnSpc>
                  <a:spcBef>
                    <a:spcPts val="600"/>
                  </a:spcBef>
                  <a:spcAft>
                    <a:spcPts val="0"/>
                  </a:spcAft>
                  <a:buClr>
                    <a:srgbClr val="CE0E2D"/>
                  </a:buClr>
                  <a:buSzTx/>
                  <a:tabLst/>
                  <a:defRPr/>
                </a:pPr>
                <a:r>
                  <a:rPr lang="en-US">
                    <a:solidFill>
                      <a:srgbClr val="323E48"/>
                    </a:solidFill>
                    <a:latin typeface="Arial" panose="020B0604020202020204"/>
                  </a:rPr>
                  <a:t>~35% of lab market revenue</a:t>
                </a: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cxnSp>
            <p:nvCxnSpPr>
              <p:cNvPr id="36" name="Straight Connector 35">
                <a:extLst>
                  <a:ext uri="{FF2B5EF4-FFF2-40B4-BE49-F238E27FC236}">
                    <a16:creationId xmlns:a16="http://schemas.microsoft.com/office/drawing/2014/main" id="{ECEBCC3C-B746-41D6-BD84-A9101682FDE5}"/>
                  </a:ext>
                </a:extLst>
              </p:cNvPr>
              <p:cNvCxnSpPr/>
              <p:nvPr/>
            </p:nvCxnSpPr>
            <p:spPr bwMode="gray">
              <a:xfrm>
                <a:off x="4708387" y="2726627"/>
                <a:ext cx="2889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A887E931-5205-4EF3-923F-F7CE3EE3554A}"/>
                </a:ext>
              </a:extLst>
            </p:cNvPr>
            <p:cNvPicPr>
              <a:picLocks noChangeAspect="1"/>
            </p:cNvPicPr>
            <p:nvPr/>
          </p:nvPicPr>
          <p:blipFill>
            <a:blip r:embed="rId8"/>
            <a:stretch>
              <a:fillRect/>
            </a:stretch>
          </p:blipFill>
          <p:spPr>
            <a:xfrm>
              <a:off x="7005436" y="1676130"/>
              <a:ext cx="792480" cy="537534"/>
            </a:xfrm>
            <a:prstGeom prst="rect">
              <a:avLst/>
            </a:prstGeom>
          </p:spPr>
        </p:pic>
      </p:grpSp>
      <p:sp>
        <p:nvSpPr>
          <p:cNvPr id="44" name="Line Callout 1 (No Border) 25">
            <a:extLst>
              <a:ext uri="{FF2B5EF4-FFF2-40B4-BE49-F238E27FC236}">
                <a16:creationId xmlns:a16="http://schemas.microsoft.com/office/drawing/2014/main" id="{7CDBBE78-36EE-4BD8-A6EB-141B31AA38C4}"/>
              </a:ext>
            </a:extLst>
          </p:cNvPr>
          <p:cNvSpPr/>
          <p:nvPr/>
        </p:nvSpPr>
        <p:spPr bwMode="gray">
          <a:xfrm rot="16200000">
            <a:off x="5541985" y="-885179"/>
            <a:ext cx="1098881" cy="12201149"/>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noAutofit/>
          </a:bodyPr>
          <a:lstStyle/>
          <a:p>
            <a:pPr marR="0" lvl="0" algn="l" defTabSz="914400" rtl="0" eaLnBrk="1" fontAlgn="base" latinLnBrk="0" hangingPunct="1">
              <a:lnSpc>
                <a:spcPct val="100000"/>
              </a:lnSpc>
              <a:spcAft>
                <a:spcPts val="0"/>
              </a:spcAft>
              <a:buClr>
                <a:srgbClr val="CE0E2D"/>
              </a:buClr>
              <a:buSzTx/>
              <a:tabLst/>
              <a:defRPr/>
            </a:pPr>
            <a:endParaRPr kumimoji="0" lang="en-US" sz="15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33F22364-7464-45AE-80DB-7910C307D0F0}"/>
              </a:ext>
            </a:extLst>
          </p:cNvPr>
          <p:cNvSpPr txBox="1"/>
          <p:nvPr/>
        </p:nvSpPr>
        <p:spPr bwMode="gray">
          <a:xfrm>
            <a:off x="644305" y="4733290"/>
            <a:ext cx="4582792" cy="230832"/>
          </a:xfrm>
          <a:prstGeom prst="rect">
            <a:avLst/>
          </a:prstGeom>
        </p:spPr>
        <p:txBody>
          <a:bodyPr vert="horz" wrap="square" lIns="0" tIns="0" rIns="0" bIns="0" rtlCol="0">
            <a:spAutoFit/>
          </a:bodyPr>
          <a:lstStyle/>
          <a:p>
            <a:pPr>
              <a:spcBef>
                <a:spcPts val="600"/>
              </a:spcBef>
              <a:buClr>
                <a:schemeClr val="accent6"/>
              </a:buClr>
            </a:pPr>
            <a:r>
              <a:rPr lang="en-US" sz="1500" b="1"/>
              <a:t>CLIA-certified laboratories</a:t>
            </a:r>
          </a:p>
        </p:txBody>
      </p:sp>
      <p:sp>
        <p:nvSpPr>
          <p:cNvPr id="46" name="TextBox 45">
            <a:extLst>
              <a:ext uri="{FF2B5EF4-FFF2-40B4-BE49-F238E27FC236}">
                <a16:creationId xmlns:a16="http://schemas.microsoft.com/office/drawing/2014/main" id="{75ABC125-8C71-4FF7-8220-BCD0516C2413}"/>
              </a:ext>
            </a:extLst>
          </p:cNvPr>
          <p:cNvSpPr txBox="1"/>
          <p:nvPr/>
        </p:nvSpPr>
        <p:spPr bwMode="gray">
          <a:xfrm>
            <a:off x="644304" y="5071846"/>
            <a:ext cx="11128853" cy="461665"/>
          </a:xfrm>
          <a:prstGeom prst="rect">
            <a:avLst/>
          </a:prstGeom>
        </p:spPr>
        <p:txBody>
          <a:bodyPr vert="horz" wrap="square" lIns="0" tIns="0" rIns="0" bIns="0" rtlCol="0">
            <a:spAutoFit/>
          </a:bodyPr>
          <a:lstStyle/>
          <a:p>
            <a:pPr>
              <a:spcBef>
                <a:spcPts val="600"/>
              </a:spcBef>
              <a:buClr>
                <a:schemeClr val="accent6"/>
              </a:buClr>
            </a:pPr>
            <a:r>
              <a:rPr lang="en-US" sz="1500"/>
              <a:t>The Clinical Laboratory Improvement Amendments (CLIA) program regulates all human lab testing in the US. “CLIA-certified” labs refers to laboratories that are federally qualified to perform human clinical testing. </a:t>
            </a:r>
          </a:p>
        </p:txBody>
      </p:sp>
      <p:sp>
        <p:nvSpPr>
          <p:cNvPr id="23" name="Text Placeholder 1">
            <a:extLst>
              <a:ext uri="{FF2B5EF4-FFF2-40B4-BE49-F238E27FC236}">
                <a16:creationId xmlns:a16="http://schemas.microsoft.com/office/drawing/2014/main" id="{3E6D8761-6813-47C9-8FD4-07030B1AB19B}"/>
              </a:ext>
            </a:extLst>
          </p:cNvPr>
          <p:cNvSpPr>
            <a:spLocks noGrp="1"/>
          </p:cNvSpPr>
          <p:nvPr>
            <p:ph type="body" sz="quarter" idx="28"/>
          </p:nvPr>
        </p:nvSpPr>
        <p:spPr>
          <a:xfrm>
            <a:off x="612773" y="5952324"/>
            <a:ext cx="3657600" cy="215444"/>
          </a:xfrm>
        </p:spPr>
        <p:txBody>
          <a:bodyPr/>
          <a:lstStyle/>
          <a:p>
            <a:r>
              <a:rPr lang="en-US"/>
              <a:t>In addition to hospital-owned labs, independent reference labs and physician-owned labs, some other labs include community clinics, nursing homes and public health labs.</a:t>
            </a:r>
          </a:p>
        </p:txBody>
      </p:sp>
    </p:spTree>
    <p:extLst>
      <p:ext uri="{BB962C8B-B14F-4D97-AF65-F5344CB8AC3E}">
        <p14:creationId xmlns:p14="http://schemas.microsoft.com/office/powerpoint/2010/main" val="2059898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PROJECTION"/>
</p:tagLst>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031721.potx" id="{38F10AAE-2DD7-419C-8BD9-E43CD30BE834}" vid="{5A7BC0CD-9ED1-4187-96C8-0BFFADC887E5}"/>
    </a:ext>
  </a:extLst>
</a:theme>
</file>

<file path=ppt/theme/theme2.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6cd994-05a9-49a7-bbf4-fedb1b985c49">
      <UserInfo>
        <DisplayName>SPO_Support</DisplayName>
        <AccountId>14</AccountId>
        <AccountType/>
      </UserInfo>
      <UserInfo>
        <DisplayName>Vaccarino, Regan E</DisplayName>
        <AccountId>21</AccountId>
        <AccountType/>
      </UserInfo>
      <UserInfo>
        <DisplayName>Yakovenko, Anna</DisplayName>
        <AccountId>31</AccountId>
        <AccountType/>
      </UserInfo>
      <UserInfo>
        <DisplayName>Stefanie Kuchta</DisplayName>
        <AccountId>23</AccountId>
        <AccountType/>
      </UserInfo>
      <UserInfo>
        <DisplayName>Hakanson, Max R</DisplayName>
        <AccountId>32</AccountId>
        <AccountType/>
      </UserInfo>
      <UserInfo>
        <DisplayName>Woodrow, Lauren E</DisplayName>
        <AccountId>10</AccountId>
        <AccountType/>
      </UserInfo>
      <UserInfo>
        <DisplayName>Hussein, Yasmine A</DisplayName>
        <AccountId>33</AccountId>
        <AccountType/>
      </UserInfo>
      <UserInfo>
        <DisplayName>Khlaifat, Rob</DisplayName>
        <AccountId>34</AccountId>
        <AccountType/>
      </UserInfo>
      <UserInfo>
        <DisplayName>Hendrickson, Andrea L</DisplayName>
        <AccountId>35</AccountId>
        <AccountType/>
      </UserInfo>
      <UserInfo>
        <DisplayName>Bascombe, Alexis M</DisplayName>
        <AccountId>36</AccountId>
        <AccountType/>
      </UserInfo>
      <UserInfo>
        <DisplayName>Tan, Sophie A</DisplayName>
        <AccountId>2234</AccountId>
        <AccountType/>
      </UserInfo>
      <UserInfo>
        <DisplayName>Lohr, Regina H</DisplayName>
        <AccountId>287</AccountId>
        <AccountType/>
      </UserInfo>
    </SharedWithUsers>
    <lcf76f155ced4ddcb4097134ff3c332f xmlns="c61fa159-9865-42de-ac01-9eda4a835084">
      <Terms xmlns="http://schemas.microsoft.com/office/infopath/2007/PartnerControls"/>
    </lcf76f155ced4ddcb4097134ff3c332f>
    <TaxCatchAll xmlns="476cd994-05a9-49a7-bbf4-fedb1b985c49" xsi:nil="true"/>
    <Comment xmlns="c61fa159-9865-42de-ac01-9eda4a8350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8D76141FD36E428A89D151CA86013F" ma:contentTypeVersion="18" ma:contentTypeDescription="Create a new document." ma:contentTypeScope="" ma:versionID="153f65f7209a2ed0ff07894cc7885ab7">
  <xsd:schema xmlns:xsd="http://www.w3.org/2001/XMLSchema" xmlns:xs="http://www.w3.org/2001/XMLSchema" xmlns:p="http://schemas.microsoft.com/office/2006/metadata/properties" xmlns:ns2="c61fa159-9865-42de-ac01-9eda4a835084" xmlns:ns3="476cd994-05a9-49a7-bbf4-fedb1b985c49" targetNamespace="http://schemas.microsoft.com/office/2006/metadata/properties" ma:root="true" ma:fieldsID="e2f7f0d7d2efb7e734aa8eace3acffdb" ns2:_="" ns3:_="">
    <xsd:import namespace="c61fa159-9865-42de-ac01-9eda4a835084"/>
    <xsd:import namespace="476cd994-05a9-49a7-bbf4-fedb1b985c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Comment"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fa159-9865-42de-ac01-9eda4a835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ment" ma:index="20" nillable="true" ma:displayName="Comment" ma:format="Dropdown" ma:internalName="Comment">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6cd994-05a9-49a7-bbf4-fedb1b985c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185c6d2-fcc6-46ab-8d33-4b7cb9bbc117}" ma:internalName="TaxCatchAll" ma:showField="CatchAllData" ma:web="476cd994-05a9-49a7-bbf4-fedb1b985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12D81-2BA4-47F4-8118-ECAA1C8273FA}">
  <ds:schemaRefs>
    <ds:schemaRef ds:uri="http://purl.org/dc/terms/"/>
    <ds:schemaRef ds:uri="http://schemas.openxmlformats.org/package/2006/metadata/core-properties"/>
    <ds:schemaRef ds:uri="476cd994-05a9-49a7-bbf4-fedb1b985c49"/>
    <ds:schemaRef ds:uri="http://schemas.microsoft.com/office/2006/documentManagement/types"/>
    <ds:schemaRef ds:uri="http://schemas.microsoft.com/office/infopath/2007/PartnerControls"/>
    <ds:schemaRef ds:uri="http://purl.org/dc/elements/1.1/"/>
    <ds:schemaRef ds:uri="http://schemas.microsoft.com/office/2006/metadata/properties"/>
    <ds:schemaRef ds:uri="c61fa159-9865-42de-ac01-9eda4a835084"/>
    <ds:schemaRef ds:uri="http://www.w3.org/XML/1998/namespace"/>
    <ds:schemaRef ds:uri="http://purl.org/dc/dcmitype/"/>
  </ds:schemaRefs>
</ds:datastoreItem>
</file>

<file path=customXml/itemProps2.xml><?xml version="1.0" encoding="utf-8"?>
<ds:datastoreItem xmlns:ds="http://schemas.openxmlformats.org/officeDocument/2006/customXml" ds:itemID="{63BCC854-3EA4-47DA-8C86-CEB665190657}">
  <ds:schemaRefs>
    <ds:schemaRef ds:uri="476cd994-05a9-49a7-bbf4-fedb1b985c49"/>
    <ds:schemaRef ds:uri="c61fa159-9865-42de-ac01-9eda4a8350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5D3C35-6A3D-48BC-B528-79E989521C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ab1-projection-16x9-100821</Template>
  <TotalTime>0</TotalTime>
  <Words>6082</Words>
  <Application>Microsoft Office PowerPoint</Application>
  <PresentationFormat>Widescreen</PresentationFormat>
  <Paragraphs>476</Paragraphs>
  <Slides>39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Franklin Gothic Book</vt:lpstr>
      <vt:lpstr>Source Sans Pro</vt:lpstr>
      <vt:lpstr>Times New Roman</vt:lpstr>
      <vt:lpstr>ab1 projection 16x9</vt:lpstr>
      <vt:lpstr>Diagnostic Laboratory  Market Trends </vt:lpstr>
      <vt:lpstr>PowerPoint Presentation</vt:lpstr>
      <vt:lpstr>Roadmap </vt:lpstr>
      <vt:lpstr>PowerPoint Presentation</vt:lpstr>
      <vt:lpstr>The diagnostic lab market is robust and growing</vt:lpstr>
      <vt:lpstr>Lab tests play a key role in patient care</vt:lpstr>
      <vt:lpstr>Routine tests make up most tests performed</vt:lpstr>
      <vt:lpstr>But specialized testing is growing fast</vt:lpstr>
      <vt:lpstr>Lab landscape dominated by three ownership structures </vt:lpstr>
      <vt:lpstr>Hospital labs aid quality goals—and sometimes revenue</vt:lpstr>
      <vt:lpstr>Industry-wide cost pressures also threaten hospital lab sustainability</vt:lpstr>
      <vt:lpstr>Hospital leaders face tough decisions about lab’s future</vt:lpstr>
      <vt:lpstr>A few big players dominate the IRL market, despite a large, diverse field </vt:lpstr>
      <vt:lpstr>Large IRLs pursue three strategies for growth</vt:lpstr>
      <vt:lpstr>Physician-owned labs support quality, autonomy, and revenue goals</vt:lpstr>
      <vt:lpstr>PowerPoint Presentation</vt:lpstr>
      <vt:lpstr>Three key trends that characterize the lab market</vt:lpstr>
      <vt:lpstr>PowerPoint Presentation</vt:lpstr>
      <vt:lpstr>Unnecessary testing contributes to low value care</vt:lpstr>
      <vt:lpstr>Health plans and hospitals are on the hook for unnecessary lab costs</vt:lpstr>
      <vt:lpstr>Genetic testing costs and complexity add challenge for health plans in controlling lab utilization</vt:lpstr>
      <vt:lpstr>LBMs increasingly manage health plan lab spending </vt:lpstr>
      <vt:lpstr>Health systems formalize ordering guidance to reduce unnecessary tests</vt:lpstr>
      <vt:lpstr>PowerPoint Presentation</vt:lpstr>
      <vt:lpstr>Genetic testing increasingly used to diagnose and identify risks for diseases</vt:lpstr>
      <vt:lpstr>In cancer care, genetic testing also supports treatment</vt:lpstr>
      <vt:lpstr>Cutting edge personalized therapies rely on specialized testing as well</vt:lpstr>
      <vt:lpstr>PowerPoint Presentation</vt:lpstr>
      <vt:lpstr>Convenient testing options are growing in use</vt:lpstr>
      <vt:lpstr>Tech innovations enable more out-of-lab testing</vt:lpstr>
      <vt:lpstr>Consumers demanding convenient tests across many conditions</vt:lpstr>
      <vt:lpstr>Despite perks, challenges also exist for DTC, home tests</vt:lpstr>
      <vt:lpstr>Providers value POC tests for improving patient care and staff workflows</vt:lpstr>
      <vt:lpstr>PowerPoint Presentation</vt:lpstr>
      <vt:lpstr>PowerPoint Presentation</vt:lpstr>
      <vt:lpstr>Lab market trends: Stakeholder implications</vt:lpstr>
      <vt:lpstr>Lab market trends: Stakeholder implications (cont.)</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Market Trends Template</dc:title>
  <dc:creator>Lawton, Lauren</dc:creator>
  <dc:description/>
  <cp:lastModifiedBy>Lohr, Regina H</cp:lastModifiedBy>
  <cp:revision>1</cp:revision>
  <dcterms:created xsi:type="dcterms:W3CDTF">2021-10-18T18:13:41Z</dcterms:created>
  <dcterms:modified xsi:type="dcterms:W3CDTF">2022-12-20T19:22:56Z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0x010100648D76141FD36E428A89D151CA86013F</vt:lpwstr>
  </property>
  <property fmtid="{D5CDD505-2E9C-101B-9397-08002B2CF9AE}" pid="3" name="MSIP_Label_a8a73c85-e524-44a6-bd58-7df7ef87be8f_Enabled">
    <vt:lpwstr>true</vt:lpwstr>
  </property>
  <property fmtid="{D5CDD505-2E9C-101B-9397-08002B2CF9AE}" pid="4" name="MSIP_Label_a8a73c85-e524-44a6-bd58-7df7ef87be8f_SetDate">
    <vt:lpwstr>2022-09-23T19:00:47Z</vt:lpwstr>
  </property>
  <property fmtid="{D5CDD505-2E9C-101B-9397-08002B2CF9AE}" pid="5" name="MSIP_Label_a8a73c85-e524-44a6-bd58-7df7ef87be8f_Method">
    <vt:lpwstr>Privileged</vt:lpwstr>
  </property>
  <property fmtid="{D5CDD505-2E9C-101B-9397-08002B2CF9AE}" pid="6" name="MSIP_Label_a8a73c85-e524-44a6-bd58-7df7ef87be8f_Name">
    <vt:lpwstr>Internal Label</vt:lpwstr>
  </property>
  <property fmtid="{D5CDD505-2E9C-101B-9397-08002B2CF9AE}" pid="7" name="MSIP_Label_a8a73c85-e524-44a6-bd58-7df7ef87be8f_SiteId">
    <vt:lpwstr>db05faca-c82a-4b9d-b9c5-0f64b6755421</vt:lpwstr>
  </property>
  <property fmtid="{D5CDD505-2E9C-101B-9397-08002B2CF9AE}" pid="8" name="MSIP_Label_a8a73c85-e524-44a6-bd58-7df7ef87be8f_ActionId">
    <vt:lpwstr>f9a0414c-fcde-4b27-9133-1cbfe8164e89</vt:lpwstr>
  </property>
  <property fmtid="{D5CDD505-2E9C-101B-9397-08002B2CF9AE}" pid="9" name="MSIP_Label_a8a73c85-e524-44a6-bd58-7df7ef87be8f_ContentBits">
    <vt:lpwstr>0</vt:lpwstr>
  </property>
  <property fmtid="{D5CDD505-2E9C-101B-9397-08002B2CF9AE}" pid="10" name="MediaServiceImageTags">
    <vt:lpwstr/>
  </property>
</Properties>
</file>