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8" r:id="rId5"/>
  </p:sldMasterIdLst>
  <p:notesMasterIdLst>
    <p:notesMasterId r:id="rId43"/>
  </p:notesMasterIdLst>
  <p:handoutMasterIdLst>
    <p:handoutMasterId r:id="rId44"/>
  </p:handoutMasterIdLst>
  <p:sldIdLst>
    <p:sldId id="256" r:id="rId6"/>
    <p:sldId id="263" r:id="rId7"/>
    <p:sldId id="259" r:id="rId8"/>
    <p:sldId id="257" r:id="rId9"/>
    <p:sldId id="1181" r:id="rId10"/>
    <p:sldId id="258" r:id="rId11"/>
    <p:sldId id="1209" r:id="rId12"/>
    <p:sldId id="1171" r:id="rId13"/>
    <p:sldId id="267" r:id="rId14"/>
    <p:sldId id="264" r:id="rId15"/>
    <p:sldId id="269" r:id="rId16"/>
    <p:sldId id="1201" r:id="rId17"/>
    <p:sldId id="2141411852" r:id="rId18"/>
    <p:sldId id="1195" r:id="rId19"/>
    <p:sldId id="1213" r:id="rId20"/>
    <p:sldId id="1212" r:id="rId21"/>
    <p:sldId id="1187" r:id="rId22"/>
    <p:sldId id="1188" r:id="rId23"/>
    <p:sldId id="1191" r:id="rId24"/>
    <p:sldId id="1214" r:id="rId25"/>
    <p:sldId id="1215" r:id="rId26"/>
    <p:sldId id="1194" r:id="rId27"/>
    <p:sldId id="1189" r:id="rId28"/>
    <p:sldId id="1216" r:id="rId29"/>
    <p:sldId id="2141411753" r:id="rId30"/>
    <p:sldId id="2141411850" r:id="rId31"/>
    <p:sldId id="1218" r:id="rId32"/>
    <p:sldId id="1219" r:id="rId33"/>
    <p:sldId id="1220" r:id="rId34"/>
    <p:sldId id="1221" r:id="rId35"/>
    <p:sldId id="1222" r:id="rId36"/>
    <p:sldId id="1223" r:id="rId37"/>
    <p:sldId id="1224" r:id="rId38"/>
    <p:sldId id="265" r:id="rId39"/>
    <p:sldId id="1169" r:id="rId40"/>
    <p:sldId id="261" r:id="rId41"/>
    <p:sldId id="262" r:id="rId42"/>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EED637-2F2F-D401-D5CF-C71F0EFF989A}" name="Heuser, Emily Z" initials="HEZ" userId="S::HeuserE@advisory.com::6cb42fe3-7404-4c11-9c81-1cde12a96419" providerId="AD"/>
  <p188:author id="{F11F256C-17F2-1A6E-2107-72DBB73A3474}" name="Marmolejos, Gabriela M" initials="MGM" userId="S::marmolejosg@advisory.com::f719a556-d7c1-49fc-aa84-a1e8871dc646" providerId="AD"/>
  <p188:author id="{3E717E84-60FD-8EB6-A87A-060EBD84D60F}" name="Plattenburg, Kaci" initials="PK" userId="S::plattenburgk@advisory.com::4d7ce139-f62c-4f64-8356-9e5aea86a9dd" providerId="AD"/>
  <p188:author id="{0A9DC4F6-7164-3462-5EBF-5AF1B01EC39D}" name="Vogel, Madeline E" initials="VME" userId="S::madeline_vogel@advisory.com::0102885f-0005-49f2-b0dc-d52ce66354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euser, Emily Z" initials="HEZ" lastIdx="16" clrIdx="6">
    <p:extLst>
      <p:ext uri="{19B8F6BF-5375-455C-9EA6-DF929625EA0E}">
        <p15:presenceInfo xmlns:p15="http://schemas.microsoft.com/office/powerpoint/2012/main" userId="S::HeuserE@advisory.com::6cb42fe3-7404-4c11-9c81-1cde12a96419" providerId="AD"/>
      </p:ext>
    </p:extLst>
  </p:cmAuthor>
  <p:cmAuthor id="2" name="Author" initials="A" lastIdx="0" clrIdx="1"/>
  <p:cmAuthor id="3" name="Lawton, Lauren" initials="LL" lastIdx="15" clrIdx="2">
    <p:extLst>
      <p:ext uri="{19B8F6BF-5375-455C-9EA6-DF929625EA0E}">
        <p15:presenceInfo xmlns:p15="http://schemas.microsoft.com/office/powerpoint/2012/main" userId="S::LawtonL@advisory.com::22ed1801-8999-4b29-8167-03ccfa1cd359" providerId="AD"/>
      </p:ext>
    </p:extLst>
  </p:cmAuthor>
  <p:cmAuthor id="4" name="Sarkar, Jinia" initials="SJ" lastIdx="9" clrIdx="3">
    <p:extLst>
      <p:ext uri="{19B8F6BF-5375-455C-9EA6-DF929625EA0E}">
        <p15:presenceInfo xmlns:p15="http://schemas.microsoft.com/office/powerpoint/2012/main" userId="S::jsarkar6@advisory.com::cc09d3bd-59ff-4aca-a51a-b96117a981db" providerId="AD"/>
      </p:ext>
    </p:extLst>
  </p:cmAuthor>
  <p:cmAuthor id="5" name="Marmolejos, Gabriela M" initials="MGM" lastIdx="37" clrIdx="4">
    <p:extLst>
      <p:ext uri="{19B8F6BF-5375-455C-9EA6-DF929625EA0E}">
        <p15:presenceInfo xmlns:p15="http://schemas.microsoft.com/office/powerpoint/2012/main" userId="S::marmolejosg@advisory.com::f719a556-d7c1-49fc-aa84-a1e8871dc646" providerId="AD"/>
      </p:ext>
    </p:extLst>
  </p:cmAuthor>
  <p:cmAuthor id="6" name="Viviani, Tara" initials="VT" lastIdx="88" clrIdx="5">
    <p:extLst>
      <p:ext uri="{19B8F6BF-5375-455C-9EA6-DF929625EA0E}">
        <p15:presenceInfo xmlns:p15="http://schemas.microsoft.com/office/powerpoint/2012/main" userId="S::VivianiT@advisory.com::9cb38b67-bc10-476e-8a7e-a61cb31c09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00"/>
    <a:srgbClr val="007500"/>
    <a:srgbClr val="007600"/>
    <a:srgbClr val="008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AAA79-0AE4-44FF-9292-1884DD16FA0A}" v="78" dt="2023-04-13T14:55:32.623"/>
  </p1510:revLst>
</p1510:revInfo>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16" autoAdjust="0"/>
  </p:normalViewPr>
  <p:slideViewPr>
    <p:cSldViewPr snapToGrid="0">
      <p:cViewPr>
        <p:scale>
          <a:sx n="71" d="100"/>
          <a:sy n="71" d="100"/>
        </p:scale>
        <p:origin x="2076" y="204"/>
      </p:cViewPr>
      <p:guideLst/>
    </p:cSldViewPr>
  </p:slideViewPr>
  <p:notesTextViewPr>
    <p:cViewPr>
      <p:scale>
        <a:sx n="1" d="1"/>
        <a:sy n="1" d="1"/>
      </p:scale>
      <p:origin x="0" y="-1572"/>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694736220032293E-2"/>
          <c:y val="3.8197737940535367E-2"/>
          <c:w val="0.94777181720120784"/>
          <c:h val="0.76350749513265825"/>
        </c:manualLayout>
      </c:layout>
      <c:lineChart>
        <c:grouping val="standard"/>
        <c:varyColors val="0"/>
        <c:ser>
          <c:idx val="0"/>
          <c:order val="0"/>
          <c:tx>
            <c:strRef>
              <c:f>Sheet1!$B$1</c:f>
              <c:strCache>
                <c:ptCount val="1"/>
                <c:pt idx="0">
                  <c:v>Birth rate</c:v>
                </c:pt>
              </c:strCache>
            </c:strRef>
          </c:tx>
          <c:spPr>
            <a:ln w="38100" cap="flat">
              <a:solidFill>
                <a:srgbClr val="D6D9DA"/>
              </a:solidFill>
              <a:miter lim="800000"/>
            </a:ln>
            <a:effectLst/>
          </c:spPr>
          <c:marker>
            <c:symbol val="circle"/>
            <c:size val="7"/>
            <c:spPr>
              <a:solidFill>
                <a:schemeClr val="bg1"/>
              </a:solidFill>
              <a:ln w="19050">
                <a:solidFill>
                  <a:srgbClr val="D6D9DA"/>
                </a:solidFill>
              </a:ln>
              <a:effectLst/>
            </c:spPr>
          </c:marker>
          <c:dLbls>
            <c:dLbl>
              <c:idx val="0"/>
              <c:layout>
                <c:manualLayout>
                  <c:x val="-4.9294898816899246E-2"/>
                  <c:y val="7.742524402380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96-4375-BF0B-43C3F5DE0B20}"/>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A9-4577-9BC4-116CEA4EB0DA}"/>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A9-4577-9BC4-116CEA4EB0DA}"/>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A9-4577-9BC4-116CEA4EB0DA}"/>
                </c:ext>
              </c:extLst>
            </c:dLbl>
            <c:spPr>
              <a:noFill/>
              <a:ln>
                <a:noFill/>
              </a:ln>
              <a:effectLst/>
            </c:spPr>
            <c:txPr>
              <a:bodyPr wrap="square" lIns="38100" tIns="19050" rIns="38100" bIns="19050" anchor="ctr">
                <a:spAutoFit/>
              </a:bodyPr>
              <a:lstStyle/>
              <a:p>
                <a:pPr>
                  <a:defRPr b="1"/>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Sheet1!$A$2:$A$14</c:f>
              <c:numCache>
                <c:formatCode>General</c:formatCode>
                <c:ptCount val="13"/>
                <c:pt idx="0">
                  <c:v>1970</c:v>
                </c:pt>
                <c:pt idx="1">
                  <c:v>1975</c:v>
                </c:pt>
                <c:pt idx="2">
                  <c:v>1980</c:v>
                </c:pt>
                <c:pt idx="3">
                  <c:v>1985</c:v>
                </c:pt>
                <c:pt idx="4">
                  <c:v>1990</c:v>
                </c:pt>
                <c:pt idx="5">
                  <c:v>1995</c:v>
                </c:pt>
                <c:pt idx="6">
                  <c:v>2000</c:v>
                </c:pt>
                <c:pt idx="7">
                  <c:v>2005</c:v>
                </c:pt>
                <c:pt idx="8">
                  <c:v>2010</c:v>
                </c:pt>
                <c:pt idx="9">
                  <c:v>2015</c:v>
                </c:pt>
                <c:pt idx="10">
                  <c:v>2019</c:v>
                </c:pt>
                <c:pt idx="11">
                  <c:v>2020</c:v>
                </c:pt>
                <c:pt idx="12">
                  <c:v>2021</c:v>
                </c:pt>
              </c:numCache>
            </c:numRef>
          </c:cat>
          <c:val>
            <c:numRef>
              <c:f>Sheet1!$B$2:$B$14</c:f>
              <c:numCache>
                <c:formatCode>General</c:formatCode>
                <c:ptCount val="13"/>
                <c:pt idx="0">
                  <c:v>18.399999999999999</c:v>
                </c:pt>
                <c:pt idx="1">
                  <c:v>14.6</c:v>
                </c:pt>
                <c:pt idx="2">
                  <c:v>15.9</c:v>
                </c:pt>
                <c:pt idx="3">
                  <c:v>15.8</c:v>
                </c:pt>
                <c:pt idx="4">
                  <c:v>16.7</c:v>
                </c:pt>
                <c:pt idx="5">
                  <c:v>14.5</c:v>
                </c:pt>
                <c:pt idx="6">
                  <c:v>14.4</c:v>
                </c:pt>
                <c:pt idx="7">
                  <c:v>14</c:v>
                </c:pt>
                <c:pt idx="8">
                  <c:v>13</c:v>
                </c:pt>
                <c:pt idx="9">
                  <c:v>12.4</c:v>
                </c:pt>
                <c:pt idx="10">
                  <c:v>11.4</c:v>
                </c:pt>
                <c:pt idx="11">
                  <c:v>10.9</c:v>
                </c:pt>
                <c:pt idx="12">
                  <c:v>11</c:v>
                </c:pt>
              </c:numCache>
            </c:numRef>
          </c:val>
          <c:smooth val="0"/>
          <c:extLst>
            <c:ext xmlns:c16="http://schemas.microsoft.com/office/drawing/2014/chart" uri="{C3380CC4-5D6E-409C-BE32-E72D297353CC}">
              <c16:uniqueId val="{00000000-B1A6-4360-9950-536F13594801}"/>
            </c:ext>
          </c:extLst>
        </c:ser>
        <c:dLbls>
          <c:showLegendKey val="0"/>
          <c:showVal val="0"/>
          <c:showCatName val="0"/>
          <c:showSerName val="0"/>
          <c:showPercent val="0"/>
          <c:showBubbleSize val="0"/>
        </c:dLbls>
        <c:marker val="1"/>
        <c:smooth val="0"/>
        <c:axId val="553897600"/>
        <c:axId val="553896616"/>
      </c:lineChart>
      <c:catAx>
        <c:axId val="553897600"/>
        <c:scaling>
          <c:orientation val="minMax"/>
        </c:scaling>
        <c:delete val="0"/>
        <c:axPos val="b"/>
        <c:numFmt formatCode="General" sourceLinked="1"/>
        <c:majorTickMark val="none"/>
        <c:minorTickMark val="none"/>
        <c:tickLblPos val="nextTo"/>
        <c:spPr>
          <a:noFill/>
          <a:ln w="12700" cap="flat" cmpd="sng" algn="ctr">
            <a:solidFill>
              <a:srgbClr val="323E48"/>
            </a:solidFill>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6616"/>
        <c:crosses val="autoZero"/>
        <c:auto val="1"/>
        <c:lblAlgn val="ctr"/>
        <c:lblOffset val="100"/>
        <c:noMultiLvlLbl val="0"/>
      </c:catAx>
      <c:valAx>
        <c:axId val="553896616"/>
        <c:scaling>
          <c:orientation val="minMax"/>
        </c:scaling>
        <c:delete val="0"/>
        <c:axPos val="l"/>
        <c:numFmt formatCode="General" sourceLinked="1"/>
        <c:majorTickMark val="none"/>
        <c:minorTickMark val="none"/>
        <c:tickLblPos val="nextTo"/>
        <c:spPr>
          <a:noFill/>
          <a:ln w="12700">
            <a:solidFill>
              <a:srgbClr val="323E48"/>
            </a:solidFill>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760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977942661013528E-3"/>
          <c:y val="3.8197822711590432E-2"/>
          <c:w val="0.98586861487689348"/>
          <c:h val="0.76350749513265825"/>
        </c:manualLayout>
      </c:layout>
      <c:lineChart>
        <c:grouping val="standard"/>
        <c:varyColors val="0"/>
        <c:ser>
          <c:idx val="1"/>
          <c:order val="1"/>
          <c:tx>
            <c:strRef>
              <c:f>Sheet1!$B$1</c:f>
              <c:strCache>
                <c:ptCount val="1"/>
                <c:pt idx="0">
                  <c:v>Postpartum Depression</c:v>
                </c:pt>
              </c:strCache>
            </c:strRef>
          </c:tx>
          <c:spPr>
            <a:ln w="38100" cap="flat">
              <a:solidFill>
                <a:srgbClr val="CE0E2D"/>
              </a:solidFill>
              <a:miter lim="800000"/>
            </a:ln>
            <a:effectLst/>
          </c:spPr>
          <c:marker>
            <c:symbol val="circle"/>
            <c:size val="7"/>
            <c:spPr>
              <a:solidFill>
                <a:schemeClr val="bg1"/>
              </a:solidFill>
              <a:ln w="19050">
                <a:solidFill>
                  <a:srgbClr val="CE0E2D"/>
                </a:solidFill>
              </a:ln>
              <a:effectLst/>
            </c:spPr>
          </c:marker>
          <c:dLbls>
            <c:dLbl>
              <c:idx val="2"/>
              <c:layout>
                <c:manualLayout>
                  <c:x val="-3.2543611194434684E-2"/>
                  <c:y val="6.79799255344739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9F-41A9-82D4-B0774CE4844D}"/>
                </c:ext>
              </c:extLst>
            </c:dLbl>
            <c:spPr>
              <a:noFill/>
              <a:ln>
                <a:noFill/>
              </a:ln>
              <a:effectLst/>
            </c:spPr>
            <c:txPr>
              <a:bodyPr wrap="square" lIns="38100" tIns="19050" rIns="38100" bIns="19050" anchor="ctr">
                <a:spAutoFit/>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pt idx="0">
                  <c:v>2015</c:v>
                </c:pt>
                <c:pt idx="1">
                  <c:v>2017</c:v>
                </c:pt>
                <c:pt idx="2">
                  <c:v>2018</c:v>
                </c:pt>
                <c:pt idx="3">
                  <c:v>2019</c:v>
                </c:pt>
                <c:pt idx="4">
                  <c:v>2020</c:v>
                </c:pt>
              </c:numCache>
            </c:numRef>
          </c:cat>
          <c:val>
            <c:numRef>
              <c:f>Sheet1!$B$2:$B$6</c:f>
              <c:numCache>
                <c:formatCode>General</c:formatCode>
                <c:ptCount val="5"/>
                <c:pt idx="0">
                  <c:v>12.8</c:v>
                </c:pt>
                <c:pt idx="1">
                  <c:v>12.5</c:v>
                </c:pt>
                <c:pt idx="2">
                  <c:v>13.2</c:v>
                </c:pt>
                <c:pt idx="3">
                  <c:v>13.4</c:v>
                </c:pt>
                <c:pt idx="4">
                  <c:v>13.6</c:v>
                </c:pt>
              </c:numCache>
            </c:numRef>
          </c:val>
          <c:smooth val="0"/>
          <c:extLst>
            <c:ext xmlns:c16="http://schemas.microsoft.com/office/drawing/2014/chart" uri="{C3380CC4-5D6E-409C-BE32-E72D297353CC}">
              <c16:uniqueId val="{00000001-5D2D-4379-A852-D83287B271DE}"/>
            </c:ext>
          </c:extLst>
        </c:ser>
        <c:dLbls>
          <c:dLblPos val="b"/>
          <c:showLegendKey val="0"/>
          <c:showVal val="1"/>
          <c:showCatName val="0"/>
          <c:showSerName val="0"/>
          <c:showPercent val="0"/>
          <c:showBubbleSize val="0"/>
        </c:dLbls>
        <c:marker val="1"/>
        <c:smooth val="0"/>
        <c:axId val="553897600"/>
        <c:axId val="553896616"/>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 </c:v>
                      </c:pt>
                    </c:strCache>
                  </c:strRef>
                </c:tx>
                <c:marker>
                  <c:symbol val="circle"/>
                  <c:size val="7"/>
                  <c:spPr>
                    <a:solidFill>
                      <a:schemeClr val="bg1"/>
                    </a:solidFill>
                    <a:ln w="19050">
                      <a:solidFill>
                        <a:srgbClr val="CE0E2D"/>
                      </a:solidFill>
                    </a:ln>
                    <a:effectLst/>
                  </c:spPr>
                </c:marker>
                <c:dLbls>
                  <c:spPr>
                    <a:noFill/>
                    <a:ln>
                      <a:noFill/>
                    </a:ln>
                    <a:effectLst/>
                  </c:spPr>
                  <c:dLblPos val="b"/>
                  <c:showLegendKey val="0"/>
                  <c:showVal val="1"/>
                  <c:showCatName val="0"/>
                  <c:showSerName val="0"/>
                  <c:showPercent val="0"/>
                  <c:showBubbleSize val="0"/>
                  <c:showLeaderLines val="0"/>
                  <c:extLst>
                    <c:ext uri="{CE6537A1-D6FC-4f65-9D91-7224C49458BB}">
                      <c15:showLeaderLines val="0"/>
                    </c:ext>
                  </c:extLst>
                </c:dLbls>
                <c:cat>
                  <c:numRef>
                    <c:extLst>
                      <c:ext uri="{02D57815-91ED-43cb-92C2-25804820EDAC}">
                        <c15:formulaRef>
                          <c15:sqref>Sheet1!$A$2:$A$6</c15:sqref>
                        </c15:formulaRef>
                      </c:ext>
                    </c:extLst>
                    <c:numCache>
                      <c:formatCode>General</c:formatCode>
                      <c:ptCount val="5"/>
                      <c:pt idx="0">
                        <c:v>2015</c:v>
                      </c:pt>
                      <c:pt idx="1">
                        <c:v>2017</c:v>
                      </c:pt>
                      <c:pt idx="2">
                        <c:v>2018</c:v>
                      </c:pt>
                      <c:pt idx="3">
                        <c:v>2019</c:v>
                      </c:pt>
                      <c:pt idx="4">
                        <c:v>2020</c:v>
                      </c:pt>
                    </c:numCache>
                  </c:numRef>
                </c:cat>
                <c:val>
                  <c:numRef>
                    <c:extLst>
                      <c:ext uri="{02D57815-91ED-43cb-92C2-25804820EDAC}">
                        <c15:formulaRef>
                          <c15:sqref>Sheet1!$A$2:$A$6</c15:sqref>
                        </c15:formulaRef>
                      </c:ext>
                    </c:extLst>
                    <c:numCache>
                      <c:formatCode>General</c:formatCode>
                      <c:ptCount val="5"/>
                      <c:pt idx="0">
                        <c:v>2015</c:v>
                      </c:pt>
                      <c:pt idx="1">
                        <c:v>2017</c:v>
                      </c:pt>
                      <c:pt idx="2">
                        <c:v>2018</c:v>
                      </c:pt>
                      <c:pt idx="3">
                        <c:v>2019</c:v>
                      </c:pt>
                      <c:pt idx="4">
                        <c:v>2020</c:v>
                      </c:pt>
                    </c:numCache>
                  </c:numRef>
                </c:val>
                <c:smooth val="0"/>
                <c:extLst>
                  <c:ext xmlns:c16="http://schemas.microsoft.com/office/drawing/2014/chart" uri="{C3380CC4-5D6E-409C-BE32-E72D297353CC}">
                    <c16:uniqueId val="{00000000-1287-4F17-80B2-FA17B9DF3ADF}"/>
                  </c:ext>
                </c:extLst>
              </c15:ser>
            </c15:filteredLineSeries>
          </c:ext>
        </c:extLst>
      </c:lineChart>
      <c:catAx>
        <c:axId val="553897600"/>
        <c:scaling>
          <c:orientation val="minMax"/>
        </c:scaling>
        <c:delete val="0"/>
        <c:axPos val="b"/>
        <c:numFmt formatCode="General" sourceLinked="1"/>
        <c:majorTickMark val="none"/>
        <c:minorTickMark val="none"/>
        <c:tickLblPos val="nextTo"/>
        <c:spPr>
          <a:noFill/>
          <a:ln w="12700" cap="flat" cmpd="sng" algn="ctr">
            <a:solidFill>
              <a:srgbClr val="323E48"/>
            </a:solidFill>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6616"/>
        <c:crosses val="autoZero"/>
        <c:auto val="1"/>
        <c:lblAlgn val="ctr"/>
        <c:lblOffset val="100"/>
        <c:noMultiLvlLbl val="0"/>
      </c:catAx>
      <c:valAx>
        <c:axId val="553896616"/>
        <c:scaling>
          <c:orientation val="minMax"/>
        </c:scaling>
        <c:delete val="1"/>
        <c:axPos val="l"/>
        <c:numFmt formatCode="General" sourceLinked="1"/>
        <c:majorTickMark val="none"/>
        <c:minorTickMark val="none"/>
        <c:tickLblPos val="nextTo"/>
        <c:crossAx val="55389760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27631597117388"/>
          <c:y val="0"/>
          <c:w val="0.54217825662977615"/>
          <c:h val="0.80811021388191173"/>
        </c:manualLayout>
      </c:layout>
      <c:lineChart>
        <c:grouping val="standard"/>
        <c:varyColors val="0"/>
        <c:ser>
          <c:idx val="0"/>
          <c:order val="0"/>
          <c:tx>
            <c:strRef>
              <c:f>Sheet1!$B$1</c:f>
              <c:strCache>
                <c:ptCount val="1"/>
                <c:pt idx="0">
                  <c:v>Pregnancy-related                          mortality ratio                           (per 100,000 live births)</c:v>
                </c:pt>
              </c:strCache>
            </c:strRef>
          </c:tx>
          <c:spPr>
            <a:ln w="38100" cap="rnd" cmpd="sng" algn="ctr">
              <a:solidFill>
                <a:schemeClr val="accent6"/>
              </a:solidFill>
              <a:prstDash val="solid"/>
              <a:round/>
            </a:ln>
            <a:effectLst/>
          </c:spPr>
          <c:marker>
            <c:symbol val="circle"/>
            <c:size val="7"/>
            <c:spPr>
              <a:solidFill>
                <a:schemeClr val="bg1"/>
              </a:solidFill>
              <a:ln w="19050" cap="flat" cmpd="sng" algn="ctr">
                <a:solidFill>
                  <a:schemeClr val="accent6">
                    <a:alpha val="97000"/>
                  </a:schemeClr>
                </a:solidFill>
                <a:prstDash val="solid"/>
                <a:round/>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Sheet1!$A$2:$A$9</c:f>
              <c:numCache>
                <c:formatCode>General</c:formatCode>
                <c:ptCount val="8"/>
                <c:pt idx="0">
                  <c:v>2010</c:v>
                </c:pt>
                <c:pt idx="1">
                  <c:v>2015</c:v>
                </c:pt>
                <c:pt idx="2">
                  <c:v>2016</c:v>
                </c:pt>
                <c:pt idx="3">
                  <c:v>2017</c:v>
                </c:pt>
                <c:pt idx="4">
                  <c:v>2018</c:v>
                </c:pt>
                <c:pt idx="5">
                  <c:v>2019</c:v>
                </c:pt>
                <c:pt idx="6">
                  <c:v>2020</c:v>
                </c:pt>
                <c:pt idx="7">
                  <c:v>2021</c:v>
                </c:pt>
              </c:numCache>
            </c:numRef>
          </c:cat>
          <c:val>
            <c:numRef>
              <c:f>Sheet1!$B$2:$B$9</c:f>
              <c:numCache>
                <c:formatCode>#,##0</c:formatCode>
                <c:ptCount val="8"/>
                <c:pt idx="0" formatCode="General">
                  <c:v>16.7</c:v>
                </c:pt>
                <c:pt idx="1">
                  <c:v>17.2</c:v>
                </c:pt>
                <c:pt idx="2">
                  <c:v>16.899999999999999</c:v>
                </c:pt>
                <c:pt idx="3">
                  <c:v>17.3</c:v>
                </c:pt>
              </c:numCache>
            </c:numRef>
          </c:val>
          <c:smooth val="0"/>
          <c:extLst>
            <c:ext xmlns:c16="http://schemas.microsoft.com/office/drawing/2014/chart" uri="{C3380CC4-5D6E-409C-BE32-E72D297353CC}">
              <c16:uniqueId val="{00000003-AB1B-4ABB-8A82-655B3310F81C}"/>
            </c:ext>
          </c:extLst>
        </c:ser>
        <c:ser>
          <c:idx val="1"/>
          <c:order val="1"/>
          <c:tx>
            <c:strRef>
              <c:f>Sheet1!$C$1</c:f>
              <c:strCache>
                <c:ptCount val="1"/>
                <c:pt idx="0">
                  <c:v>Maternal mortality rate                             (per 100,000 live births)</c:v>
                </c:pt>
              </c:strCache>
            </c:strRef>
          </c:tx>
          <c:spPr>
            <a:ln w="38100" cap="rnd" cmpd="sng" algn="ctr">
              <a:solidFill>
                <a:schemeClr val="accent5"/>
              </a:solidFill>
              <a:prstDash val="solid"/>
              <a:round/>
            </a:ln>
            <a:effectLst/>
          </c:spPr>
          <c:marker>
            <c:symbol val="circle"/>
            <c:size val="7"/>
            <c:spPr>
              <a:solidFill>
                <a:schemeClr val="bg1"/>
              </a:solidFill>
              <a:ln w="19050" cap="flat" cmpd="sng" algn="ctr">
                <a:solidFill>
                  <a:schemeClr val="accent5">
                    <a:alpha val="97000"/>
                  </a:schemeClr>
                </a:solidFill>
                <a:prstDash val="solid"/>
                <a:round/>
              </a:ln>
              <a:effectLst/>
            </c:spPr>
          </c:marker>
          <c:dLbls>
            <c:dLbl>
              <c:idx val="7"/>
              <c:layout>
                <c:manualLayout>
                  <c:x val="-2.2620155907134471E-2"/>
                  <c:y val="9.1568582677710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E4-4575-B3E4-26B3C70967A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Sheet1!$A$2:$A$9</c:f>
              <c:numCache>
                <c:formatCode>General</c:formatCode>
                <c:ptCount val="8"/>
                <c:pt idx="0">
                  <c:v>2010</c:v>
                </c:pt>
                <c:pt idx="1">
                  <c:v>2015</c:v>
                </c:pt>
                <c:pt idx="2">
                  <c:v>2016</c:v>
                </c:pt>
                <c:pt idx="3">
                  <c:v>2017</c:v>
                </c:pt>
                <c:pt idx="4">
                  <c:v>2018</c:v>
                </c:pt>
                <c:pt idx="5">
                  <c:v>2019</c:v>
                </c:pt>
                <c:pt idx="6">
                  <c:v>2020</c:v>
                </c:pt>
                <c:pt idx="7">
                  <c:v>2021</c:v>
                </c:pt>
              </c:numCache>
            </c:numRef>
          </c:cat>
          <c:val>
            <c:numRef>
              <c:f>Sheet1!$C$2:$C$9</c:f>
              <c:numCache>
                <c:formatCode>General</c:formatCode>
                <c:ptCount val="8"/>
                <c:pt idx="4" formatCode="#,##0">
                  <c:v>17.399999999999999</c:v>
                </c:pt>
                <c:pt idx="5" formatCode="#,##0">
                  <c:v>20.100000000000001</c:v>
                </c:pt>
                <c:pt idx="6" formatCode="#,##0">
                  <c:v>23.8</c:v>
                </c:pt>
                <c:pt idx="7">
                  <c:v>32.9</c:v>
                </c:pt>
              </c:numCache>
            </c:numRef>
          </c:val>
          <c:smooth val="0"/>
          <c:extLst>
            <c:ext xmlns:c16="http://schemas.microsoft.com/office/drawing/2014/chart" uri="{C3380CC4-5D6E-409C-BE32-E72D297353CC}">
              <c16:uniqueId val="{00000005-AB1B-4ABB-8A82-655B3310F81C}"/>
            </c:ext>
          </c:extLst>
        </c:ser>
        <c:ser>
          <c:idx val="2"/>
          <c:order val="2"/>
          <c:tx>
            <c:strRef>
              <c:f>Sheet1!$D$1</c:f>
              <c:strCache>
                <c:ptCount val="1"/>
                <c:pt idx="0">
                  <c:v>Abortion rate                             (per 1,000 women)</c:v>
                </c:pt>
              </c:strCache>
            </c:strRef>
          </c:tx>
          <c:spPr>
            <a:ln w="38100" cap="rnd" cmpd="sng" algn="ctr">
              <a:solidFill>
                <a:srgbClr val="7C99AE"/>
              </a:solidFill>
              <a:prstDash val="solid"/>
              <a:round/>
            </a:ln>
            <a:effectLst/>
          </c:spPr>
          <c:marker>
            <c:symbol val="circle"/>
            <c:size val="7"/>
            <c:spPr>
              <a:solidFill>
                <a:schemeClr val="bg1"/>
              </a:solidFill>
              <a:ln w="19050" cap="flat" cmpd="sng" algn="ctr">
                <a:solidFill>
                  <a:srgbClr val="7C99AE"/>
                </a:solidFill>
                <a:prstDash val="solid"/>
                <a:round/>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Sheet1!$A$2:$A$9</c:f>
              <c:numCache>
                <c:formatCode>General</c:formatCode>
                <c:ptCount val="8"/>
                <c:pt idx="0">
                  <c:v>2010</c:v>
                </c:pt>
                <c:pt idx="1">
                  <c:v>2015</c:v>
                </c:pt>
                <c:pt idx="2">
                  <c:v>2016</c:v>
                </c:pt>
                <c:pt idx="3">
                  <c:v>2017</c:v>
                </c:pt>
                <c:pt idx="4">
                  <c:v>2018</c:v>
                </c:pt>
                <c:pt idx="5">
                  <c:v>2019</c:v>
                </c:pt>
                <c:pt idx="6">
                  <c:v>2020</c:v>
                </c:pt>
                <c:pt idx="7">
                  <c:v>2021</c:v>
                </c:pt>
              </c:numCache>
            </c:numRef>
          </c:cat>
          <c:val>
            <c:numRef>
              <c:f>Sheet1!$D$2:$D$9</c:f>
              <c:numCache>
                <c:formatCode>#,##0</c:formatCode>
                <c:ptCount val="8"/>
                <c:pt idx="0">
                  <c:v>14.4</c:v>
                </c:pt>
                <c:pt idx="1">
                  <c:v>11.8</c:v>
                </c:pt>
                <c:pt idx="2">
                  <c:v>11.6</c:v>
                </c:pt>
                <c:pt idx="3">
                  <c:v>11.2</c:v>
                </c:pt>
                <c:pt idx="4">
                  <c:v>11.3</c:v>
                </c:pt>
                <c:pt idx="5">
                  <c:v>11.4</c:v>
                </c:pt>
                <c:pt idx="6">
                  <c:v>11.2</c:v>
                </c:pt>
              </c:numCache>
            </c:numRef>
          </c:val>
          <c:smooth val="0"/>
          <c:extLst>
            <c:ext xmlns:c16="http://schemas.microsoft.com/office/drawing/2014/chart" uri="{C3380CC4-5D6E-409C-BE32-E72D297353CC}">
              <c16:uniqueId val="{00000001-CB2F-44D1-8873-F2350DDE36F0}"/>
            </c:ext>
          </c:extLst>
        </c:ser>
        <c:dLbls>
          <c:dLblPos val="t"/>
          <c:showLegendKey val="0"/>
          <c:showVal val="1"/>
          <c:showCatName val="0"/>
          <c:showSerName val="0"/>
          <c:showPercent val="0"/>
          <c:showBubbleSize val="0"/>
        </c:dLbls>
        <c:marker val="1"/>
        <c:smooth val="0"/>
        <c:axId val="553897600"/>
        <c:axId val="553896616"/>
      </c:lineChart>
      <c:catAx>
        <c:axId val="553897600"/>
        <c:scaling>
          <c:orientation val="minMax"/>
        </c:scaling>
        <c:delete val="0"/>
        <c:axPos val="b"/>
        <c:numFmt formatCode="General" sourceLinked="1"/>
        <c:majorTickMark val="none"/>
        <c:minorTickMark val="none"/>
        <c:tickLblPos val="nextTo"/>
        <c:spPr>
          <a:noFill/>
          <a:ln w="12700" cap="flat" cmpd="sng" algn="ctr">
            <a:solidFill>
              <a:srgbClr val="323E48"/>
            </a:solidFill>
            <a:prstDash val="solid"/>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6616"/>
        <c:crosses val="autoZero"/>
        <c:auto val="1"/>
        <c:lblAlgn val="ctr"/>
        <c:lblOffset val="100"/>
        <c:noMultiLvlLbl val="0"/>
      </c:catAx>
      <c:valAx>
        <c:axId val="553896616"/>
        <c:scaling>
          <c:orientation val="minMax"/>
        </c:scaling>
        <c:delete val="1"/>
        <c:axPos val="l"/>
        <c:numFmt formatCode="General" sourceLinked="1"/>
        <c:majorTickMark val="none"/>
        <c:minorTickMark val="none"/>
        <c:tickLblPos val="nextTo"/>
        <c:crossAx val="553897600"/>
        <c:crosses val="autoZero"/>
        <c:crossBetween val="between"/>
      </c:valAx>
      <c:spPr>
        <a:noFill/>
        <a:ln>
          <a:noFill/>
        </a:ln>
        <a:effectLst/>
      </c:spPr>
    </c:plotArea>
    <c:legend>
      <c:legendPos val="r"/>
      <c:layout>
        <c:manualLayout>
          <c:xMode val="edge"/>
          <c:yMode val="edge"/>
          <c:x val="3.9284452912622912E-2"/>
          <c:y val="8.8934742144631498E-2"/>
          <c:w val="0.2501374569193941"/>
          <c:h val="0.667525238895923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58713305358499E-2"/>
          <c:y val="3.8810051725860398E-2"/>
          <c:w val="0.43496522784639952"/>
          <c:h val="0.70022187397021696"/>
        </c:manualLayout>
      </c:layout>
      <c:lineChart>
        <c:grouping val="standard"/>
        <c:varyColors val="0"/>
        <c:ser>
          <c:idx val="0"/>
          <c:order val="0"/>
          <c:tx>
            <c:strRef>
              <c:f>Sheet1!$B$1</c:f>
              <c:strCache>
                <c:ptCount val="1"/>
                <c:pt idx="0">
                  <c:v>Asian/Pacific Islander</c:v>
                </c:pt>
              </c:strCache>
            </c:strRef>
          </c:tx>
          <c:spPr>
            <a:ln w="38100" cap="rnd" cmpd="sng" algn="ctr">
              <a:solidFill>
                <a:schemeClr val="tx1"/>
              </a:solidFill>
              <a:prstDash val="solid"/>
              <a:round/>
            </a:ln>
            <a:effectLst/>
          </c:spPr>
          <c:marker>
            <c:symbol val="circle"/>
            <c:size val="7"/>
            <c:spPr>
              <a:solidFill>
                <a:schemeClr val="bg1"/>
              </a:solidFill>
              <a:ln w="19050" cap="flat" cmpd="sng" algn="ctr">
                <a:solidFill>
                  <a:schemeClr val="tx1">
                    <a:alpha val="97000"/>
                  </a:schemeClr>
                </a:solidFill>
                <a:prstDash val="solid"/>
                <a:round/>
              </a:ln>
              <a:effectLst/>
            </c:spPr>
          </c:marker>
          <c:dLbls>
            <c:delete val="1"/>
          </c:dLbls>
          <c:cat>
            <c:strRef>
              <c:f>Sheet1!$A$2:$A$5</c:f>
              <c:strCache>
                <c:ptCount val="4"/>
                <c:pt idx="0">
                  <c:v>2009-2010</c:v>
                </c:pt>
                <c:pt idx="1">
                  <c:v>2011-2012</c:v>
                </c:pt>
                <c:pt idx="2">
                  <c:v>2013-2014</c:v>
                </c:pt>
                <c:pt idx="3">
                  <c:v>2015-2016</c:v>
                </c:pt>
              </c:strCache>
            </c:strRef>
          </c:cat>
          <c:val>
            <c:numRef>
              <c:f>Sheet1!$B$2:$B$5</c:f>
              <c:numCache>
                <c:formatCode>#,##0.0</c:formatCode>
                <c:ptCount val="4"/>
                <c:pt idx="0">
                  <c:v>13.6</c:v>
                </c:pt>
                <c:pt idx="1">
                  <c:v>11.6</c:v>
                </c:pt>
                <c:pt idx="2">
                  <c:v>15.8</c:v>
                </c:pt>
                <c:pt idx="3">
                  <c:v>14.7</c:v>
                </c:pt>
              </c:numCache>
            </c:numRef>
          </c:val>
          <c:smooth val="0"/>
          <c:extLst>
            <c:ext xmlns:c16="http://schemas.microsoft.com/office/drawing/2014/chart" uri="{C3380CC4-5D6E-409C-BE32-E72D297353CC}">
              <c16:uniqueId val="{00000000-2CAC-4F84-8B96-A1A9A97A7AE4}"/>
            </c:ext>
          </c:extLst>
        </c:ser>
        <c:ser>
          <c:idx val="1"/>
          <c:order val="1"/>
          <c:tx>
            <c:strRef>
              <c:f>Sheet1!$C$1</c:f>
              <c:strCache>
                <c:ptCount val="1"/>
                <c:pt idx="0">
                  <c:v>American Indian/Alaska Native</c:v>
                </c:pt>
              </c:strCache>
            </c:strRef>
          </c:tx>
          <c:spPr>
            <a:ln w="38100" cap="rnd" cmpd="sng" algn="ctr">
              <a:solidFill>
                <a:srgbClr val="667E90"/>
              </a:solidFill>
              <a:prstDash val="solid"/>
              <a:round/>
            </a:ln>
            <a:effectLst/>
          </c:spPr>
          <c:marker>
            <c:symbol val="circle"/>
            <c:size val="7"/>
            <c:spPr>
              <a:solidFill>
                <a:schemeClr val="bg1"/>
              </a:solidFill>
              <a:ln w="19050" cap="flat" cmpd="sng" algn="ctr">
                <a:solidFill>
                  <a:srgbClr val="667E90">
                    <a:alpha val="97000"/>
                  </a:srgbClr>
                </a:solidFill>
                <a:prstDash val="solid"/>
                <a:round/>
              </a:ln>
              <a:effectLst/>
            </c:spPr>
          </c:marker>
          <c:dLbls>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AC-4F84-8B96-A1A9A97A7AE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2009-2010</c:v>
                </c:pt>
                <c:pt idx="1">
                  <c:v>2011-2012</c:v>
                </c:pt>
                <c:pt idx="2">
                  <c:v>2013-2014</c:v>
                </c:pt>
                <c:pt idx="3">
                  <c:v>2015-2016</c:v>
                </c:pt>
              </c:strCache>
            </c:strRef>
          </c:cat>
          <c:val>
            <c:numRef>
              <c:f>Sheet1!$C$2:$C$5</c:f>
              <c:numCache>
                <c:formatCode>#,##0.0</c:formatCode>
                <c:ptCount val="4"/>
                <c:pt idx="0">
                  <c:v>30.7</c:v>
                </c:pt>
                <c:pt idx="1">
                  <c:v>38.4</c:v>
                </c:pt>
                <c:pt idx="2">
                  <c:v>30.3</c:v>
                </c:pt>
                <c:pt idx="3">
                  <c:v>21.9</c:v>
                </c:pt>
              </c:numCache>
            </c:numRef>
          </c:val>
          <c:smooth val="0"/>
          <c:extLst>
            <c:ext xmlns:c16="http://schemas.microsoft.com/office/drawing/2014/chart" uri="{C3380CC4-5D6E-409C-BE32-E72D297353CC}">
              <c16:uniqueId val="{00000002-2CAC-4F84-8B96-A1A9A97A7AE4}"/>
            </c:ext>
          </c:extLst>
        </c:ser>
        <c:ser>
          <c:idx val="2"/>
          <c:order val="2"/>
          <c:tx>
            <c:strRef>
              <c:f>Sheet1!$D$1</c:f>
              <c:strCache>
                <c:ptCount val="1"/>
                <c:pt idx="0">
                  <c:v>Hispanic</c:v>
                </c:pt>
              </c:strCache>
            </c:strRef>
          </c:tx>
          <c:spPr>
            <a:ln w="38100" cap="rnd" cmpd="sng" algn="ctr">
              <a:solidFill>
                <a:schemeClr val="bg2">
                  <a:lumMod val="90000"/>
                </a:schemeClr>
              </a:solidFill>
              <a:prstDash val="solid"/>
              <a:round/>
            </a:ln>
            <a:effectLst/>
          </c:spPr>
          <c:marker>
            <c:symbol val="circle"/>
            <c:size val="7"/>
            <c:spPr>
              <a:solidFill>
                <a:schemeClr val="bg1"/>
              </a:solidFill>
              <a:ln w="19050" cap="flat" cmpd="sng" algn="ctr">
                <a:solidFill>
                  <a:schemeClr val="bg2">
                    <a:lumMod val="90000"/>
                    <a:alpha val="97000"/>
                  </a:schemeClr>
                </a:solidFill>
                <a:prstDash val="solid"/>
                <a:round/>
              </a:ln>
              <a:effectLst/>
            </c:spPr>
          </c:marker>
          <c:dLbls>
            <c:delete val="1"/>
          </c:dLbls>
          <c:cat>
            <c:strRef>
              <c:f>Sheet1!$A$2:$A$5</c:f>
              <c:strCache>
                <c:ptCount val="4"/>
                <c:pt idx="0">
                  <c:v>2009-2010</c:v>
                </c:pt>
                <c:pt idx="1">
                  <c:v>2011-2012</c:v>
                </c:pt>
                <c:pt idx="2">
                  <c:v>2013-2014</c:v>
                </c:pt>
                <c:pt idx="3">
                  <c:v>2015-2016</c:v>
                </c:pt>
              </c:strCache>
            </c:strRef>
          </c:cat>
          <c:val>
            <c:numRef>
              <c:f>Sheet1!$D$2:$D$5</c:f>
              <c:numCache>
                <c:formatCode>#,##0.0</c:formatCode>
                <c:ptCount val="4"/>
                <c:pt idx="0">
                  <c:v>12.8</c:v>
                </c:pt>
                <c:pt idx="1">
                  <c:v>10.4</c:v>
                </c:pt>
                <c:pt idx="2">
                  <c:v>12</c:v>
                </c:pt>
                <c:pt idx="3">
                  <c:v>11.6</c:v>
                </c:pt>
              </c:numCache>
            </c:numRef>
          </c:val>
          <c:smooth val="0"/>
          <c:extLst>
            <c:ext xmlns:c16="http://schemas.microsoft.com/office/drawing/2014/chart" uri="{C3380CC4-5D6E-409C-BE32-E72D297353CC}">
              <c16:uniqueId val="{00000003-2CAC-4F84-8B96-A1A9A97A7AE4}"/>
            </c:ext>
          </c:extLst>
        </c:ser>
        <c:ser>
          <c:idx val="3"/>
          <c:order val="3"/>
          <c:tx>
            <c:strRef>
              <c:f>Sheet1!$E$1</c:f>
              <c:strCache>
                <c:ptCount val="1"/>
                <c:pt idx="0">
                  <c:v>Black</c:v>
                </c:pt>
              </c:strCache>
            </c:strRef>
          </c:tx>
          <c:spPr>
            <a:ln w="38100" cap="rnd" cmpd="sng" algn="ctr">
              <a:solidFill>
                <a:schemeClr val="accent6"/>
              </a:solidFill>
              <a:prstDash val="solid"/>
              <a:round/>
            </a:ln>
            <a:effectLst/>
          </c:spPr>
          <c:marker>
            <c:symbol val="circle"/>
            <c:size val="7"/>
            <c:spPr>
              <a:solidFill>
                <a:schemeClr val="bg1"/>
              </a:solidFill>
              <a:ln w="19050" cap="flat" cmpd="sng" algn="ctr">
                <a:solidFill>
                  <a:schemeClr val="accent6">
                    <a:alpha val="97000"/>
                  </a:schemeClr>
                </a:solidFill>
                <a:prstDash val="solid"/>
                <a:round/>
              </a:ln>
              <a:effectLst/>
            </c:spPr>
          </c:marker>
          <c:dLbls>
            <c:dLbl>
              <c:idx val="3"/>
              <c:tx>
                <c:rich>
                  <a:bodyPr/>
                  <a:lstStyle/>
                  <a:p>
                    <a:r>
                      <a:rPr lang="en-US"/>
                      <a:t>40.8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CAC-4F84-8B96-A1A9A97A7AE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Sheet1!$A$2:$A$5</c:f>
              <c:strCache>
                <c:ptCount val="4"/>
                <c:pt idx="0">
                  <c:v>2009-2010</c:v>
                </c:pt>
                <c:pt idx="1">
                  <c:v>2011-2012</c:v>
                </c:pt>
                <c:pt idx="2">
                  <c:v>2013-2014</c:v>
                </c:pt>
                <c:pt idx="3">
                  <c:v>2015-2016</c:v>
                </c:pt>
              </c:strCache>
            </c:strRef>
          </c:cat>
          <c:val>
            <c:numRef>
              <c:f>Sheet1!$E$2:$E$5</c:f>
              <c:numCache>
                <c:formatCode>#,##0.0</c:formatCode>
                <c:ptCount val="4"/>
                <c:pt idx="0">
                  <c:v>41.6</c:v>
                </c:pt>
                <c:pt idx="1">
                  <c:v>44.3</c:v>
                </c:pt>
                <c:pt idx="2">
                  <c:v>42.1</c:v>
                </c:pt>
                <c:pt idx="3">
                  <c:v>40.799999999999997</c:v>
                </c:pt>
              </c:numCache>
            </c:numRef>
          </c:val>
          <c:smooth val="0"/>
          <c:extLst>
            <c:ext xmlns:c16="http://schemas.microsoft.com/office/drawing/2014/chart" uri="{C3380CC4-5D6E-409C-BE32-E72D297353CC}">
              <c16:uniqueId val="{00000005-2CAC-4F84-8B96-A1A9A97A7AE4}"/>
            </c:ext>
          </c:extLst>
        </c:ser>
        <c:ser>
          <c:idx val="4"/>
          <c:order val="4"/>
          <c:tx>
            <c:strRef>
              <c:f>Sheet1!$F$1</c:f>
              <c:strCache>
                <c:ptCount val="1"/>
                <c:pt idx="0">
                  <c:v>White</c:v>
                </c:pt>
              </c:strCache>
            </c:strRef>
          </c:tx>
          <c:spPr>
            <a:ln w="38100" cap="rnd" cmpd="sng" algn="ctr">
              <a:solidFill>
                <a:srgbClr val="7C99AE">
                  <a:alpha val="97000"/>
                </a:srgbClr>
              </a:solidFill>
              <a:prstDash val="solid"/>
              <a:round/>
            </a:ln>
            <a:effectLst/>
          </c:spPr>
          <c:marker>
            <c:symbol val="circle"/>
            <c:size val="7"/>
            <c:spPr>
              <a:solidFill>
                <a:schemeClr val="bg1"/>
              </a:solidFill>
              <a:ln w="19050" cap="flat" cmpd="sng" algn="ctr">
                <a:solidFill>
                  <a:schemeClr val="tx1">
                    <a:alpha val="97000"/>
                  </a:schemeClr>
                </a:solidFill>
                <a:prstDash val="solid"/>
                <a:round/>
              </a:ln>
              <a:effectLst/>
            </c:spPr>
          </c:marker>
          <c:dPt>
            <c:idx val="0"/>
            <c:marker>
              <c:spPr>
                <a:solidFill>
                  <a:schemeClr val="bg1"/>
                </a:solidFill>
                <a:ln w="19050" cap="flat" cmpd="sng" algn="ctr">
                  <a:solidFill>
                    <a:srgbClr val="7C99AE">
                      <a:alpha val="97000"/>
                    </a:srgbClr>
                  </a:solidFill>
                  <a:prstDash val="solid"/>
                  <a:round/>
                </a:ln>
                <a:effectLst/>
              </c:spPr>
            </c:marker>
            <c:bubble3D val="0"/>
            <c:extLst>
              <c:ext xmlns:c16="http://schemas.microsoft.com/office/drawing/2014/chart" uri="{C3380CC4-5D6E-409C-BE32-E72D297353CC}">
                <c16:uniqueId val="{00000006-2CAC-4F84-8B96-A1A9A97A7AE4}"/>
              </c:ext>
            </c:extLst>
          </c:dPt>
          <c:dPt>
            <c:idx val="1"/>
            <c:marker>
              <c:spPr>
                <a:solidFill>
                  <a:schemeClr val="bg1"/>
                </a:solidFill>
                <a:ln w="19050" cap="flat" cmpd="sng" algn="ctr">
                  <a:solidFill>
                    <a:srgbClr val="7C99AE">
                      <a:alpha val="97000"/>
                    </a:srgbClr>
                  </a:solidFill>
                  <a:prstDash val="solid"/>
                  <a:round/>
                </a:ln>
                <a:effectLst/>
              </c:spPr>
            </c:marker>
            <c:bubble3D val="0"/>
            <c:extLst>
              <c:ext xmlns:c16="http://schemas.microsoft.com/office/drawing/2014/chart" uri="{C3380CC4-5D6E-409C-BE32-E72D297353CC}">
                <c16:uniqueId val="{00000007-2CAC-4F84-8B96-A1A9A97A7AE4}"/>
              </c:ext>
            </c:extLst>
          </c:dPt>
          <c:dPt>
            <c:idx val="2"/>
            <c:marker>
              <c:spPr>
                <a:solidFill>
                  <a:schemeClr val="bg1"/>
                </a:solidFill>
                <a:ln w="19050" cap="flat" cmpd="sng" algn="ctr">
                  <a:solidFill>
                    <a:srgbClr val="7C99AE">
                      <a:alpha val="97000"/>
                    </a:srgbClr>
                  </a:solidFill>
                  <a:prstDash val="solid"/>
                  <a:round/>
                </a:ln>
                <a:effectLst/>
              </c:spPr>
            </c:marker>
            <c:bubble3D val="0"/>
            <c:extLst>
              <c:ext xmlns:c16="http://schemas.microsoft.com/office/drawing/2014/chart" uri="{C3380CC4-5D6E-409C-BE32-E72D297353CC}">
                <c16:uniqueId val="{00000008-2CAC-4F84-8B96-A1A9A97A7AE4}"/>
              </c:ext>
            </c:extLst>
          </c:dPt>
          <c:dPt>
            <c:idx val="3"/>
            <c:marker>
              <c:spPr>
                <a:solidFill>
                  <a:schemeClr val="bg1"/>
                </a:solidFill>
                <a:ln w="19050" cap="flat" cmpd="sng" algn="ctr">
                  <a:solidFill>
                    <a:srgbClr val="7C99AE">
                      <a:alpha val="97000"/>
                    </a:srgbClr>
                  </a:solidFill>
                  <a:prstDash val="solid"/>
                  <a:round/>
                </a:ln>
                <a:effectLst/>
              </c:spPr>
            </c:marker>
            <c:bubble3D val="0"/>
            <c:extLst>
              <c:ext xmlns:c16="http://schemas.microsoft.com/office/drawing/2014/chart" uri="{C3380CC4-5D6E-409C-BE32-E72D297353CC}">
                <c16:uniqueId val="{00000009-2CAC-4F84-8B96-A1A9A97A7AE4}"/>
              </c:ext>
            </c:extLst>
          </c:dPt>
          <c:dLbls>
            <c:dLbl>
              <c:idx val="0"/>
              <c:delete val="1"/>
              <c:extLst>
                <c:ext xmlns:c15="http://schemas.microsoft.com/office/drawing/2012/chart" uri="{CE6537A1-D6FC-4f65-9D91-7224C49458BB}"/>
                <c:ext xmlns:c16="http://schemas.microsoft.com/office/drawing/2014/chart" uri="{C3380CC4-5D6E-409C-BE32-E72D297353CC}">
                  <c16:uniqueId val="{00000006-2CAC-4F84-8B96-A1A9A97A7AE4}"/>
                </c:ext>
              </c:extLst>
            </c:dLbl>
            <c:dLbl>
              <c:idx val="1"/>
              <c:delete val="1"/>
              <c:extLst>
                <c:ext xmlns:c15="http://schemas.microsoft.com/office/drawing/2012/chart" uri="{CE6537A1-D6FC-4f65-9D91-7224C49458BB}"/>
                <c:ext xmlns:c16="http://schemas.microsoft.com/office/drawing/2014/chart" uri="{C3380CC4-5D6E-409C-BE32-E72D297353CC}">
                  <c16:uniqueId val="{00000007-2CAC-4F84-8B96-A1A9A97A7AE4}"/>
                </c:ext>
              </c:extLst>
            </c:dLbl>
            <c:dLbl>
              <c:idx val="2"/>
              <c:delete val="1"/>
              <c:extLst>
                <c:ext xmlns:c15="http://schemas.microsoft.com/office/drawing/2012/chart" uri="{CE6537A1-D6FC-4f65-9D91-7224C49458BB}"/>
                <c:ext xmlns:c16="http://schemas.microsoft.com/office/drawing/2014/chart" uri="{C3380CC4-5D6E-409C-BE32-E72D297353CC}">
                  <c16:uniqueId val="{00000008-2CAC-4F84-8B96-A1A9A97A7AE4}"/>
                </c:ext>
              </c:extLst>
            </c:dLbl>
            <c:dLbl>
              <c:idx val="3"/>
              <c:layout>
                <c:manualLayout>
                  <c:x val="2.8959312667359658E-2"/>
                  <c:y val="-9.46841203547001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AC-4F84-8B96-A1A9A97A7AE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2009-2010</c:v>
                </c:pt>
                <c:pt idx="1">
                  <c:v>2011-2012</c:v>
                </c:pt>
                <c:pt idx="2">
                  <c:v>2013-2014</c:v>
                </c:pt>
                <c:pt idx="3">
                  <c:v>2015-2016</c:v>
                </c:pt>
              </c:strCache>
            </c:strRef>
          </c:cat>
          <c:val>
            <c:numRef>
              <c:f>Sheet1!$F$2:$F$5</c:f>
              <c:numCache>
                <c:formatCode>#,##0.0</c:formatCode>
                <c:ptCount val="4"/>
                <c:pt idx="0">
                  <c:v>12.8</c:v>
                </c:pt>
                <c:pt idx="1">
                  <c:v>12.4</c:v>
                </c:pt>
                <c:pt idx="2">
                  <c:v>13.5</c:v>
                </c:pt>
                <c:pt idx="3">
                  <c:v>13.2</c:v>
                </c:pt>
              </c:numCache>
            </c:numRef>
          </c:val>
          <c:smooth val="0"/>
          <c:extLst>
            <c:ext xmlns:c16="http://schemas.microsoft.com/office/drawing/2014/chart" uri="{C3380CC4-5D6E-409C-BE32-E72D297353CC}">
              <c16:uniqueId val="{0000000A-2CAC-4F84-8B96-A1A9A97A7AE4}"/>
            </c:ext>
          </c:extLst>
        </c:ser>
        <c:dLbls>
          <c:dLblPos val="t"/>
          <c:showLegendKey val="0"/>
          <c:showVal val="1"/>
          <c:showCatName val="0"/>
          <c:showSerName val="0"/>
          <c:showPercent val="0"/>
          <c:showBubbleSize val="0"/>
        </c:dLbls>
        <c:marker val="1"/>
        <c:smooth val="0"/>
        <c:axId val="553897600"/>
        <c:axId val="553896616"/>
      </c:lineChart>
      <c:catAx>
        <c:axId val="553897600"/>
        <c:scaling>
          <c:orientation val="minMax"/>
        </c:scaling>
        <c:delete val="0"/>
        <c:axPos val="b"/>
        <c:numFmt formatCode="General" sourceLinked="1"/>
        <c:majorTickMark val="none"/>
        <c:minorTickMark val="none"/>
        <c:tickLblPos val="nextTo"/>
        <c:spPr>
          <a:noFill/>
          <a:ln w="12700" cap="flat" cmpd="sng" algn="ctr">
            <a:solidFill>
              <a:srgbClr val="323E48"/>
            </a:solidFill>
            <a:prstDash val="solid"/>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6616"/>
        <c:crosses val="autoZero"/>
        <c:auto val="1"/>
        <c:lblAlgn val="ctr"/>
        <c:lblOffset val="100"/>
        <c:noMultiLvlLbl val="0"/>
      </c:catAx>
      <c:valAx>
        <c:axId val="553896616"/>
        <c:scaling>
          <c:orientation val="minMax"/>
          <c:max val="60"/>
        </c:scaling>
        <c:delete val="0"/>
        <c:axPos val="l"/>
        <c:numFmt formatCode="#,##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7600"/>
        <c:crosses val="autoZero"/>
        <c:crossBetween val="between"/>
        <c:majorUnit val="10"/>
      </c:valAx>
      <c:spPr>
        <a:noFill/>
        <a:ln>
          <a:noFill/>
        </a:ln>
        <a:effectLst/>
      </c:spPr>
    </c:plotArea>
    <c:legend>
      <c:legendPos val="r"/>
      <c:layout>
        <c:manualLayout>
          <c:xMode val="edge"/>
          <c:yMode val="edge"/>
          <c:x val="8.4700471320794557E-2"/>
          <c:y val="0.86963540013544327"/>
          <c:w val="0.83305508070390355"/>
          <c:h val="7.9866428291316946E-2"/>
        </c:manualLayout>
      </c:layout>
      <c:overlay val="0"/>
      <c:spPr>
        <a:noFill/>
        <a:ln>
          <a:solidFill>
            <a:schemeClr val="accent2"/>
          </a:solid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77715386824571"/>
          <c:y val="3.8981892390015198E-2"/>
          <c:w val="0.86622268454066231"/>
          <c:h val="0.79823093049283678"/>
        </c:manualLayout>
      </c:layout>
      <c:lineChart>
        <c:grouping val="standard"/>
        <c:varyColors val="0"/>
        <c:ser>
          <c:idx val="0"/>
          <c:order val="0"/>
          <c:tx>
            <c:strRef>
              <c:f>Sheet1!$B$1</c:f>
              <c:strCache>
                <c:ptCount val="1"/>
                <c:pt idx="0">
                  <c:v>White</c:v>
                </c:pt>
              </c:strCache>
            </c:strRef>
          </c:tx>
          <c:spPr>
            <a:ln w="38100" cap="rnd" cmpd="sng" algn="ctr">
              <a:solidFill>
                <a:srgbClr val="7C99AE"/>
              </a:solidFill>
              <a:prstDash val="solid"/>
              <a:round/>
            </a:ln>
            <a:effectLst/>
          </c:spPr>
          <c:marker>
            <c:symbol val="circle"/>
            <c:size val="7"/>
            <c:spPr>
              <a:solidFill>
                <a:schemeClr val="bg1"/>
              </a:solidFill>
              <a:ln w="19050" cap="flat" cmpd="sng" algn="ctr">
                <a:solidFill>
                  <a:srgbClr val="7C99AE">
                    <a:alpha val="97000"/>
                  </a:srgbClr>
                </a:solidFill>
                <a:prstDash val="solid"/>
                <a:round/>
              </a:ln>
              <a:effectLst/>
            </c:spPr>
          </c:marker>
          <c:dLbls>
            <c:dLbl>
              <c:idx val="3"/>
              <c:layout>
                <c:manualLayout>
                  <c:x val="-7.6494109976679098E-3"/>
                  <c:y val="6.3343869436184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2B-4427-A60B-EFAA0B58E9C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Sheet1!$A$2:$A$5</c:f>
              <c:numCache>
                <c:formatCode>General</c:formatCode>
                <c:ptCount val="4"/>
                <c:pt idx="0">
                  <c:v>2018</c:v>
                </c:pt>
                <c:pt idx="1">
                  <c:v>2019</c:v>
                </c:pt>
                <c:pt idx="2">
                  <c:v>2020</c:v>
                </c:pt>
                <c:pt idx="3">
                  <c:v>2021</c:v>
                </c:pt>
              </c:numCache>
            </c:numRef>
          </c:cat>
          <c:val>
            <c:numRef>
              <c:f>Sheet1!$B$2:$B$5</c:f>
              <c:numCache>
                <c:formatCode>0.0</c:formatCode>
                <c:ptCount val="4"/>
                <c:pt idx="0">
                  <c:v>14.9</c:v>
                </c:pt>
                <c:pt idx="1">
                  <c:v>17.899999999999999</c:v>
                </c:pt>
                <c:pt idx="2">
                  <c:v>19.100000000000001</c:v>
                </c:pt>
                <c:pt idx="3">
                  <c:v>26.6</c:v>
                </c:pt>
              </c:numCache>
            </c:numRef>
          </c:val>
          <c:smooth val="0"/>
          <c:extLst>
            <c:ext xmlns:c16="http://schemas.microsoft.com/office/drawing/2014/chart" uri="{C3380CC4-5D6E-409C-BE32-E72D297353CC}">
              <c16:uniqueId val="{00000001-EBEC-4CF7-ADB6-C0744DB66EBC}"/>
            </c:ext>
          </c:extLst>
        </c:ser>
        <c:ser>
          <c:idx val="1"/>
          <c:order val="1"/>
          <c:tx>
            <c:strRef>
              <c:f>Sheet1!$C$1</c:f>
              <c:strCache>
                <c:ptCount val="1"/>
                <c:pt idx="0">
                  <c:v>Black</c:v>
                </c:pt>
              </c:strCache>
            </c:strRef>
          </c:tx>
          <c:spPr>
            <a:ln w="38100" cap="rnd" cmpd="sng" algn="ctr">
              <a:solidFill>
                <a:schemeClr val="accent6"/>
              </a:solidFill>
              <a:prstDash val="solid"/>
              <a:round/>
            </a:ln>
            <a:effectLst/>
          </c:spPr>
          <c:marker>
            <c:symbol val="circle"/>
            <c:size val="7"/>
            <c:spPr>
              <a:solidFill>
                <a:schemeClr val="bg1"/>
              </a:solidFill>
              <a:ln w="19050" cap="flat" cmpd="sng" algn="ctr">
                <a:solidFill>
                  <a:schemeClr val="accent6">
                    <a:alpha val="97000"/>
                  </a:schemeClr>
                </a:solidFill>
                <a:prstDash val="solid"/>
                <a:round/>
              </a:ln>
              <a:effectLst/>
            </c:spPr>
          </c:marker>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6="http://schemas.microsoft.com/office/drawing/2014/chart" uri="{C3380CC4-5D6E-409C-BE32-E72D297353CC}">
                  <c16:uniqueId val="{00000002-EBEC-4CF7-ADB6-C0744DB66EBC}"/>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2B-4427-A60B-EFAA0B58E9C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Sheet1!$A$2:$A$5</c:f>
              <c:numCache>
                <c:formatCode>General</c:formatCode>
                <c:ptCount val="4"/>
                <c:pt idx="0">
                  <c:v>2018</c:v>
                </c:pt>
                <c:pt idx="1">
                  <c:v>2019</c:v>
                </c:pt>
                <c:pt idx="2">
                  <c:v>2020</c:v>
                </c:pt>
                <c:pt idx="3">
                  <c:v>2021</c:v>
                </c:pt>
              </c:numCache>
            </c:numRef>
          </c:cat>
          <c:val>
            <c:numRef>
              <c:f>Sheet1!$C$2:$C$5</c:f>
              <c:numCache>
                <c:formatCode>0.0</c:formatCode>
                <c:ptCount val="4"/>
                <c:pt idx="0">
                  <c:v>37.299999999999997</c:v>
                </c:pt>
                <c:pt idx="1">
                  <c:v>44</c:v>
                </c:pt>
                <c:pt idx="2">
                  <c:v>55.3</c:v>
                </c:pt>
                <c:pt idx="3">
                  <c:v>69.900000000000006</c:v>
                </c:pt>
              </c:numCache>
            </c:numRef>
          </c:val>
          <c:smooth val="0"/>
          <c:extLst>
            <c:ext xmlns:c16="http://schemas.microsoft.com/office/drawing/2014/chart" uri="{C3380CC4-5D6E-409C-BE32-E72D297353CC}">
              <c16:uniqueId val="{00000003-EBEC-4CF7-ADB6-C0744DB66EBC}"/>
            </c:ext>
          </c:extLst>
        </c:ser>
        <c:ser>
          <c:idx val="2"/>
          <c:order val="2"/>
          <c:tx>
            <c:strRef>
              <c:f>Sheet1!$D$1</c:f>
              <c:strCache>
                <c:ptCount val="1"/>
                <c:pt idx="0">
                  <c:v>Hispanic</c:v>
                </c:pt>
              </c:strCache>
            </c:strRef>
          </c:tx>
          <c:spPr>
            <a:ln w="38100" cap="rnd" cmpd="sng" algn="ctr">
              <a:solidFill>
                <a:schemeClr val="bg2">
                  <a:lumMod val="90000"/>
                  <a:alpha val="96000"/>
                </a:schemeClr>
              </a:solidFill>
              <a:prstDash val="solid"/>
              <a:round/>
            </a:ln>
            <a:effectLst/>
          </c:spPr>
          <c:marker>
            <c:symbol val="circle"/>
            <c:size val="7"/>
            <c:spPr>
              <a:solidFill>
                <a:schemeClr val="bg1"/>
              </a:solidFill>
              <a:ln w="19050" cap="flat" cmpd="sng" algn="ctr">
                <a:solidFill>
                  <a:schemeClr val="bg2">
                    <a:lumMod val="90000"/>
                    <a:alpha val="97000"/>
                  </a:schemeClr>
                </a:solidFill>
                <a:prstDash val="solid"/>
                <a:round/>
              </a:ln>
              <a:effectLst/>
            </c:spPr>
          </c:marker>
          <c:dLbls>
            <c:dLbl>
              <c:idx val="3"/>
              <c:layout>
                <c:manualLayout>
                  <c:x val="-7.6494109976679098E-3"/>
                  <c:y val="-6.3343869436184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2B-4427-A60B-EFAA0B58E9C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Sheet1!$A$2:$A$5</c:f>
              <c:numCache>
                <c:formatCode>General</c:formatCode>
                <c:ptCount val="4"/>
                <c:pt idx="0">
                  <c:v>2018</c:v>
                </c:pt>
                <c:pt idx="1">
                  <c:v>2019</c:v>
                </c:pt>
                <c:pt idx="2">
                  <c:v>2020</c:v>
                </c:pt>
                <c:pt idx="3">
                  <c:v>2021</c:v>
                </c:pt>
              </c:numCache>
            </c:numRef>
          </c:cat>
          <c:val>
            <c:numRef>
              <c:f>Sheet1!$D$2:$D$5</c:f>
              <c:numCache>
                <c:formatCode>0.0</c:formatCode>
                <c:ptCount val="4"/>
                <c:pt idx="0">
                  <c:v>11.8</c:v>
                </c:pt>
                <c:pt idx="1">
                  <c:v>12.6</c:v>
                </c:pt>
                <c:pt idx="2">
                  <c:v>18.2</c:v>
                </c:pt>
                <c:pt idx="3">
                  <c:v>28</c:v>
                </c:pt>
              </c:numCache>
            </c:numRef>
          </c:val>
          <c:smooth val="0"/>
          <c:extLst>
            <c:ext xmlns:c16="http://schemas.microsoft.com/office/drawing/2014/chart" uri="{C3380CC4-5D6E-409C-BE32-E72D297353CC}">
              <c16:uniqueId val="{00000005-EBEC-4CF7-ADB6-C0744DB66EBC}"/>
            </c:ext>
          </c:extLst>
        </c:ser>
        <c:dLbls>
          <c:dLblPos val="t"/>
          <c:showLegendKey val="0"/>
          <c:showVal val="1"/>
          <c:showCatName val="0"/>
          <c:showSerName val="0"/>
          <c:showPercent val="0"/>
          <c:showBubbleSize val="0"/>
        </c:dLbls>
        <c:marker val="1"/>
        <c:smooth val="0"/>
        <c:axId val="553897600"/>
        <c:axId val="553896616"/>
      </c:lineChart>
      <c:catAx>
        <c:axId val="553897600"/>
        <c:scaling>
          <c:orientation val="minMax"/>
        </c:scaling>
        <c:delete val="0"/>
        <c:axPos val="b"/>
        <c:numFmt formatCode="General" sourceLinked="1"/>
        <c:majorTickMark val="none"/>
        <c:minorTickMark val="none"/>
        <c:tickLblPos val="nextTo"/>
        <c:spPr>
          <a:noFill/>
          <a:ln w="12700" cap="flat" cmpd="sng" algn="ctr">
            <a:solidFill>
              <a:srgbClr val="323E48"/>
            </a:solidFill>
            <a:prstDash val="solid"/>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6616"/>
        <c:crosses val="autoZero"/>
        <c:auto val="1"/>
        <c:lblAlgn val="ctr"/>
        <c:lblOffset val="100"/>
        <c:noMultiLvlLbl val="0"/>
      </c:catAx>
      <c:valAx>
        <c:axId val="553896616"/>
        <c:scaling>
          <c:orientation val="minMax"/>
        </c:scaling>
        <c:delete val="0"/>
        <c:axPos val="l"/>
        <c:numFmt formatCode="0"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760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68538671643386895"/>
        </c:manualLayout>
      </c:layout>
      <c:barChart>
        <c:barDir val="col"/>
        <c:grouping val="clustered"/>
        <c:varyColors val="0"/>
        <c:ser>
          <c:idx val="0"/>
          <c:order val="0"/>
          <c:tx>
            <c:strRef>
              <c:f>Sheet1!$E$2</c:f>
              <c:strCache>
                <c:ptCount val="1"/>
              </c:strCache>
            </c:strRef>
          </c:tx>
          <c:spPr>
            <a:ln>
              <a:solidFill>
                <a:srgbClr val="FFFFFF"/>
              </a:solidFill>
            </a:ln>
          </c:spPr>
          <c:invertIfNegative val="0"/>
          <c:dPt>
            <c:idx val="0"/>
            <c:invertIfNegative val="0"/>
            <c:bubble3D val="0"/>
            <c:spPr>
              <a:solidFill>
                <a:srgbClr val="CE0E2D"/>
              </a:solidFill>
              <a:ln>
                <a:solidFill>
                  <a:srgbClr val="FFFFFF"/>
                </a:solidFill>
              </a:ln>
            </c:spPr>
            <c:extLst>
              <c:ext xmlns:c16="http://schemas.microsoft.com/office/drawing/2014/chart" uri="{C3380CC4-5D6E-409C-BE32-E72D297353CC}">
                <c16:uniqueId val="{00000007-7830-4DD8-AEA4-DAE5FCC3A7A6}"/>
              </c:ext>
            </c:extLst>
          </c:dPt>
          <c:dPt>
            <c:idx val="1"/>
            <c:invertIfNegative val="0"/>
            <c:bubble3D val="0"/>
            <c:spPr>
              <a:solidFill>
                <a:srgbClr val="CE0E2D"/>
              </a:solidFill>
              <a:ln>
                <a:solidFill>
                  <a:srgbClr val="FFFFFF"/>
                </a:solidFill>
              </a:ln>
            </c:spPr>
            <c:extLst>
              <c:ext xmlns:c16="http://schemas.microsoft.com/office/drawing/2014/chart" uri="{C3380CC4-5D6E-409C-BE32-E72D297353CC}">
                <c16:uniqueId val="{00000008-7830-4DD8-AEA4-DAE5FCC3A7A6}"/>
              </c:ext>
            </c:extLst>
          </c:dPt>
          <c:dPt>
            <c:idx val="3"/>
            <c:invertIfNegative val="0"/>
            <c:bubble3D val="0"/>
            <c:spPr>
              <a:solidFill>
                <a:srgbClr val="CE0E2D"/>
              </a:solidFill>
              <a:ln>
                <a:solidFill>
                  <a:srgbClr val="FFFFFF"/>
                </a:solidFill>
              </a:ln>
            </c:spPr>
            <c:extLst>
              <c:ext xmlns:c16="http://schemas.microsoft.com/office/drawing/2014/chart" uri="{C3380CC4-5D6E-409C-BE32-E72D297353CC}">
                <c16:uniqueId val="{00000005-88D0-4C21-87CC-1172BD625615}"/>
              </c:ext>
            </c:extLst>
          </c:dPt>
          <c:dLbls>
            <c:numFmt formatCode="0%" sourceLinked="0"/>
            <c:spPr>
              <a:noFill/>
              <a:ln>
                <a:noFill/>
              </a:ln>
              <a:effectLst/>
            </c:spPr>
            <c:txPr>
              <a:bodyPr rot="0" spcFirstLastPara="1" vertOverflow="ellipsis" vert="horz" wrap="square" lIns="45720" tIns="0" rIns="45720" bIns="0" anchor="ctr" anchorCtr="0">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Sheet1!$A$3:$A$8</c:f>
              <c:strCache>
                <c:ptCount val="6"/>
                <c:pt idx="0">
                  <c:v>Psychiatry</c:v>
                </c:pt>
                <c:pt idx="1">
                  <c:v>Gynecology</c:v>
                </c:pt>
                <c:pt idx="2">
                  <c:v>Obstetrics</c:v>
                </c:pt>
                <c:pt idx="4">
                  <c:v>Obstetrics IP</c:v>
                </c:pt>
                <c:pt idx="5">
                  <c:v>Gyn IP </c:v>
                </c:pt>
              </c:strCache>
            </c:strRef>
          </c:cat>
          <c:val>
            <c:numRef>
              <c:f>Sheet1!$E$3:$E$8</c:f>
              <c:numCache>
                <c:formatCode>0%</c:formatCode>
                <c:ptCount val="6"/>
                <c:pt idx="0">
                  <c:v>-0.27</c:v>
                </c:pt>
                <c:pt idx="1">
                  <c:v>-0.05</c:v>
                </c:pt>
                <c:pt idx="3">
                  <c:v>-0.11</c:v>
                </c:pt>
                <c:pt idx="4">
                  <c:v>0.04</c:v>
                </c:pt>
                <c:pt idx="5">
                  <c:v>0.19</c:v>
                </c:pt>
              </c:numCache>
            </c:numRef>
          </c:val>
          <c:extLst>
            <c:ext xmlns:c16="http://schemas.microsoft.com/office/drawing/2014/chart" uri="{C3380CC4-5D6E-409C-BE32-E72D297353CC}">
              <c16:uniqueId val="{00000000-64FE-4773-93AE-CF4C94A0252B}"/>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1"/>
        <c:axPos val="b"/>
        <c:numFmt formatCode="General" sourceLinked="1"/>
        <c:majorTickMark val="none"/>
        <c:minorTickMark val="none"/>
        <c:tickLblPos val="nextTo"/>
        <c:crossAx val="553889400"/>
        <c:crosses val="autoZero"/>
        <c:auto val="1"/>
        <c:lblAlgn val="ctr"/>
        <c:lblOffset val="100"/>
        <c:noMultiLvlLbl val="0"/>
      </c:catAx>
      <c:valAx>
        <c:axId val="553889400"/>
        <c:scaling>
          <c:orientation val="minMax"/>
        </c:scaling>
        <c:delete val="1"/>
        <c:axPos val="l"/>
        <c:numFmt formatCode="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6700038785898117E-2"/>
          <c:w val="1"/>
          <c:h val="0.73406206183428091"/>
        </c:manualLayout>
      </c:layout>
      <c:barChart>
        <c:barDir val="col"/>
        <c:grouping val="clustered"/>
        <c:varyColors val="0"/>
        <c:ser>
          <c:idx val="0"/>
          <c:order val="0"/>
          <c:tx>
            <c:strRef>
              <c:f>Sheet1!$B$1</c:f>
              <c:strCache>
                <c:ptCount val="1"/>
                <c:pt idx="0">
                  <c:v>Series 1</c:v>
                </c:pt>
              </c:strCache>
            </c:strRef>
          </c:tx>
          <c:spPr>
            <a:solidFill>
              <a:srgbClr val="D6D9DA"/>
            </a:solidFill>
            <a:ln w="19050">
              <a:solidFill>
                <a:schemeClr val="bg1"/>
              </a:solidFill>
              <a:miter lim="800000"/>
            </a:ln>
            <a:effectLst/>
          </c:spPr>
          <c:invertIfNegative val="0"/>
          <c:dLbls>
            <c:dLbl>
              <c:idx val="0"/>
              <c:tx>
                <c:rich>
                  <a:bodyPr/>
                  <a:lstStyle/>
                  <a:p>
                    <a:r>
                      <a:rPr lang="en-US"/>
                      <a:t>$37B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A8-4725-9F46-478D6C8EF38B}"/>
                </c:ext>
              </c:extLst>
            </c:dLbl>
            <c:dLbl>
              <c:idx val="1"/>
              <c:tx>
                <c:rich>
                  <a:bodyPr/>
                  <a:lstStyle/>
                  <a:p>
                    <a:r>
                      <a:rPr lang="en-US"/>
                      <a:t>$69B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83E-46D5-BB5F-7CE1E92943F1}"/>
                </c:ext>
              </c:extLst>
            </c:dLbl>
            <c:spPr>
              <a:noFill/>
              <a:ln>
                <a:noFill/>
              </a:ln>
              <a:effectLst/>
            </c:spPr>
            <c:txPr>
              <a:bodyPr rot="0" spcFirstLastPara="1" vertOverflow="ellipsis" vert="horz" wrap="square" lIns="45720" tIns="0" rIns="45720" bIns="0" anchor="ctr" anchorCtr="0">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Sheet1!$A$2:$A$3</c:f>
              <c:numCache>
                <c:formatCode>General</c:formatCode>
                <c:ptCount val="2"/>
                <c:pt idx="0">
                  <c:v>2023</c:v>
                </c:pt>
                <c:pt idx="1">
                  <c:v>2027</c:v>
                </c:pt>
              </c:numCache>
            </c:numRef>
          </c:cat>
          <c:val>
            <c:numRef>
              <c:f>Sheet1!$B$2:$B$3</c:f>
              <c:numCache>
                <c:formatCode>0%</c:formatCode>
                <c:ptCount val="2"/>
                <c:pt idx="0">
                  <c:v>0.37390000000000001</c:v>
                </c:pt>
                <c:pt idx="1">
                  <c:v>0.68899999999999995</c:v>
                </c:pt>
              </c:numCache>
            </c:numRef>
          </c:val>
          <c:extLst>
            <c:ext xmlns:c16="http://schemas.microsoft.com/office/drawing/2014/chart" uri="{C3380CC4-5D6E-409C-BE32-E72D297353CC}">
              <c16:uniqueId val="{00000001-F0A8-4725-9F46-478D6C8EF38B}"/>
            </c:ext>
          </c:extLst>
        </c:ser>
        <c:dLbls>
          <c:dLblPos val="outEnd"/>
          <c:showLegendKey val="0"/>
          <c:showVal val="1"/>
          <c:showCatName val="0"/>
          <c:showSerName val="0"/>
          <c:showPercent val="0"/>
          <c:showBubbleSize val="0"/>
        </c:dLbls>
        <c:gapWidth val="100"/>
        <c:axId val="553888416"/>
        <c:axId val="553889400"/>
      </c:barChart>
      <c:catAx>
        <c:axId val="5538884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89400"/>
        <c:crosses val="autoZero"/>
        <c:auto val="1"/>
        <c:lblAlgn val="ctr"/>
        <c:lblOffset val="100"/>
        <c:noMultiLvlLbl val="0"/>
      </c:catAx>
      <c:valAx>
        <c:axId val="553889400"/>
        <c:scaling>
          <c:orientation val="minMax"/>
        </c:scaling>
        <c:delete val="1"/>
        <c:axPos val="l"/>
        <c:numFmt formatCode="0%" sourceLinked="1"/>
        <c:majorTickMark val="out"/>
        <c:minorTickMark val="none"/>
        <c:tickLblPos val="nextTo"/>
        <c:crossAx val="5538884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00566359241145E-2"/>
          <c:y val="3.8197940347761125E-2"/>
          <c:w val="0.94777181720120784"/>
          <c:h val="0.76350749513265825"/>
        </c:manualLayout>
      </c:layout>
      <c:lineChart>
        <c:grouping val="standard"/>
        <c:varyColors val="0"/>
        <c:ser>
          <c:idx val="0"/>
          <c:order val="0"/>
          <c:tx>
            <c:strRef>
              <c:f>Sheet1!$B$1</c:f>
              <c:strCache>
                <c:ptCount val="1"/>
                <c:pt idx="0">
                  <c:v>Live births</c:v>
                </c:pt>
              </c:strCache>
            </c:strRef>
          </c:tx>
          <c:spPr>
            <a:ln w="38100" cap="flat">
              <a:solidFill>
                <a:srgbClr val="D6D9DA"/>
              </a:solidFill>
              <a:miter lim="800000"/>
            </a:ln>
            <a:effectLst/>
          </c:spPr>
          <c:marker>
            <c:symbol val="circle"/>
            <c:size val="7"/>
            <c:spPr>
              <a:solidFill>
                <a:schemeClr val="bg1"/>
              </a:solidFill>
              <a:ln w="19050">
                <a:solidFill>
                  <a:srgbClr val="D6D9DA"/>
                </a:solidFill>
              </a:ln>
              <a:effectLst/>
            </c:spPr>
          </c:marker>
          <c:cat>
            <c:strRef>
              <c:f>Sheet1!$A$2:$A$13</c:f>
              <c:strCache>
                <c:ptCount val="12"/>
                <c:pt idx="0">
                  <c:v>Jan</c:v>
                </c:pt>
                <c:pt idx="1">
                  <c:v>May</c:v>
                </c:pt>
                <c:pt idx="2">
                  <c:v>Sep</c:v>
                </c:pt>
                <c:pt idx="3">
                  <c:v>Jan</c:v>
                </c:pt>
                <c:pt idx="4">
                  <c:v>May</c:v>
                </c:pt>
                <c:pt idx="5">
                  <c:v>Sep</c:v>
                </c:pt>
                <c:pt idx="6">
                  <c:v>Jan</c:v>
                </c:pt>
                <c:pt idx="7">
                  <c:v>May</c:v>
                </c:pt>
                <c:pt idx="8">
                  <c:v>Sep</c:v>
                </c:pt>
                <c:pt idx="9">
                  <c:v>Jan</c:v>
                </c:pt>
                <c:pt idx="10">
                  <c:v>May</c:v>
                </c:pt>
                <c:pt idx="11">
                  <c:v>Sep</c:v>
                </c:pt>
              </c:strCache>
            </c:strRef>
          </c:cat>
          <c:val>
            <c:numRef>
              <c:f>Sheet1!$B$2:$B$13</c:f>
              <c:numCache>
                <c:formatCode>General</c:formatCode>
                <c:ptCount val="12"/>
                <c:pt idx="0" formatCode="0">
                  <c:v>310872</c:v>
                </c:pt>
                <c:pt idx="1">
                  <c:v>316386</c:v>
                </c:pt>
                <c:pt idx="2">
                  <c:v>325781</c:v>
                </c:pt>
                <c:pt idx="3">
                  <c:v>304722</c:v>
                </c:pt>
                <c:pt idx="4">
                  <c:v>301481</c:v>
                </c:pt>
                <c:pt idx="5">
                  <c:v>311705</c:v>
                </c:pt>
                <c:pt idx="6">
                  <c:v>277172</c:v>
                </c:pt>
                <c:pt idx="7">
                  <c:v>300912</c:v>
                </c:pt>
                <c:pt idx="8">
                  <c:v>325738</c:v>
                </c:pt>
                <c:pt idx="9">
                  <c:v>295000</c:v>
                </c:pt>
                <c:pt idx="10">
                  <c:v>297000</c:v>
                </c:pt>
                <c:pt idx="11">
                  <c:v>311000</c:v>
                </c:pt>
              </c:numCache>
            </c:numRef>
          </c:val>
          <c:smooth val="0"/>
          <c:extLst>
            <c:ext xmlns:c16="http://schemas.microsoft.com/office/drawing/2014/chart" uri="{C3380CC4-5D6E-409C-BE32-E72D297353CC}">
              <c16:uniqueId val="{00000004-1E07-4F2F-8383-8F494942B761}"/>
            </c:ext>
          </c:extLst>
        </c:ser>
        <c:dLbls>
          <c:showLegendKey val="0"/>
          <c:showVal val="0"/>
          <c:showCatName val="0"/>
          <c:showSerName val="0"/>
          <c:showPercent val="0"/>
          <c:showBubbleSize val="0"/>
        </c:dLbls>
        <c:marker val="1"/>
        <c:smooth val="0"/>
        <c:axId val="553897600"/>
        <c:axId val="553896616"/>
      </c:lineChart>
      <c:catAx>
        <c:axId val="553897600"/>
        <c:scaling>
          <c:orientation val="minMax"/>
        </c:scaling>
        <c:delete val="0"/>
        <c:axPos val="b"/>
        <c:numFmt formatCode="General" sourceLinked="1"/>
        <c:majorTickMark val="none"/>
        <c:minorTickMark val="none"/>
        <c:tickLblPos val="nextTo"/>
        <c:spPr>
          <a:noFill/>
          <a:ln w="12700" cap="flat" cmpd="sng" algn="ctr">
            <a:solidFill>
              <a:srgbClr val="323E48"/>
            </a:solidFill>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6616"/>
        <c:crosses val="autoZero"/>
        <c:auto val="1"/>
        <c:lblAlgn val="ctr"/>
        <c:lblOffset val="100"/>
        <c:noMultiLvlLbl val="0"/>
      </c:catAx>
      <c:valAx>
        <c:axId val="553896616"/>
        <c:scaling>
          <c:orientation val="minMax"/>
        </c:scaling>
        <c:delete val="0"/>
        <c:axPos val="l"/>
        <c:numFmt formatCode="#,##0" sourceLinked="0"/>
        <c:majorTickMark val="none"/>
        <c:minorTickMark val="none"/>
        <c:tickLblPos val="nextTo"/>
        <c:spPr>
          <a:noFill/>
          <a:ln w="12700">
            <a:solidFill>
              <a:srgbClr val="323E48"/>
            </a:solidFill>
            <a:miter lim="800000"/>
          </a:ln>
          <a:effectLst/>
        </c:spPr>
        <c:txPr>
          <a:bodyPr rot="-60000000" spcFirstLastPara="1" vertOverflow="ellipsis" vert="horz" wrap="square" anchor="ctr" anchorCtr="1"/>
          <a:lstStyle/>
          <a:p>
            <a:pPr>
              <a:defRPr sz="1400" b="0" i="1" u="none" strike="noStrike" kern="1200" baseline="0">
                <a:solidFill>
                  <a:schemeClr val="tx1"/>
                </a:solidFill>
                <a:latin typeface="+mn-lt"/>
                <a:ea typeface="+mn-ea"/>
                <a:cs typeface="+mn-cs"/>
              </a:defRPr>
            </a:pPr>
            <a:endParaRPr lang="en-US"/>
          </a:p>
        </c:txPr>
        <c:crossAx val="55389760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rgbClr val="999FA3"/>
            </a:solidFill>
            <a:ln w="19050">
              <a:noFill/>
              <a:round/>
            </a:ln>
          </c:spPr>
          <c:dPt>
            <c:idx val="0"/>
            <c:bubble3D val="0"/>
            <c:spPr>
              <a:solidFill>
                <a:srgbClr val="445460"/>
              </a:solidFill>
              <a:ln w="19050">
                <a:noFill/>
                <a:round/>
              </a:ln>
              <a:effectLst/>
            </c:spPr>
            <c:extLst>
              <c:ext xmlns:c16="http://schemas.microsoft.com/office/drawing/2014/chart" uri="{C3380CC4-5D6E-409C-BE32-E72D297353CC}">
                <c16:uniqueId val="{00000001-CAA9-407E-AB55-A24FDAD4A54D}"/>
              </c:ext>
            </c:extLst>
          </c:dPt>
          <c:dPt>
            <c:idx val="1"/>
            <c:bubble3D val="0"/>
            <c:spPr>
              <a:solidFill>
                <a:srgbClr val="FFFFFF"/>
              </a:solidFill>
              <a:ln w="19050">
                <a:noFill/>
                <a:round/>
              </a:ln>
              <a:effectLst/>
            </c:spPr>
            <c:extLst>
              <c:ext xmlns:c16="http://schemas.microsoft.com/office/drawing/2014/chart" uri="{C3380CC4-5D6E-409C-BE32-E72D297353CC}">
                <c16:uniqueId val="{00000003-CAA9-407E-AB55-A24FDAD4A54D}"/>
              </c:ext>
            </c:extLst>
          </c:dPt>
          <c:dPt>
            <c:idx val="4"/>
            <c:bubble3D val="0"/>
            <c:extLst>
              <c:ext xmlns:c16="http://schemas.microsoft.com/office/drawing/2014/chart" uri="{C3380CC4-5D6E-409C-BE32-E72D297353CC}">
                <c16:uniqueId val="{00000004-CAA9-407E-AB55-A24FDAD4A54D}"/>
              </c:ext>
            </c:extLst>
          </c:dPt>
          <c:dLbls>
            <c:delete val="1"/>
          </c:dLbls>
          <c:cat>
            <c:strRef>
              <c:f>Sheet1!$A$2:$A$3</c:f>
              <c:strCache>
                <c:ptCount val="2"/>
                <c:pt idx="0">
                  <c:v>Category 1</c:v>
                </c:pt>
                <c:pt idx="1">
                  <c:v>Category 2</c:v>
                </c:pt>
              </c:strCache>
            </c:strRef>
          </c:cat>
          <c:val>
            <c:numRef>
              <c:f>Sheet1!$B$2:$B$3</c:f>
              <c:numCache>
                <c:formatCode>0%</c:formatCode>
                <c:ptCount val="2"/>
                <c:pt idx="0">
                  <c:v>0.94</c:v>
                </c:pt>
                <c:pt idx="1">
                  <c:v>0.06</c:v>
                </c:pt>
              </c:numCache>
            </c:numRef>
          </c:val>
          <c:extLst>
            <c:ext xmlns:c16="http://schemas.microsoft.com/office/drawing/2014/chart" uri="{C3380CC4-5D6E-409C-BE32-E72D297353CC}">
              <c16:uniqueId val="{00000005-CAA9-407E-AB55-A24FDAD4A54D}"/>
            </c:ext>
          </c:extLst>
        </c:ser>
        <c:dLbls>
          <c:dLblPos val="ctr"/>
          <c:showLegendKey val="0"/>
          <c:showVal val="1"/>
          <c:showCatName val="0"/>
          <c:showSerName val="0"/>
          <c:showPercent val="0"/>
          <c:showBubbleSize val="0"/>
          <c:showLeaderLines val="1"/>
        </c:dLbls>
        <c:firstSliceAng val="0"/>
      </c:pieChart>
      <c:spPr>
        <a:noFill/>
        <a:ln w="19050">
          <a:noFill/>
          <a:miter lim="800000"/>
        </a:ln>
        <a:effectLst/>
      </c:spPr>
    </c:plotArea>
    <c:plotVisOnly val="1"/>
    <c:dispBlanksAs val="gap"/>
    <c:showDLblsOverMax val="0"/>
  </c:chart>
  <c:spPr>
    <a:noFill/>
    <a:ln w="19050">
      <a:noFill/>
      <a:miter lim="800000"/>
    </a:ln>
    <a:effectLst/>
  </c:spPr>
  <c:txPr>
    <a:bodyPr/>
    <a:lstStyle/>
    <a:p>
      <a:pPr>
        <a:defRPr sz="1400" b="1">
          <a:solidFill>
            <a:schemeClr val="tx1"/>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06382922480455"/>
          <c:y val="0"/>
          <c:w val="0.80494551014212257"/>
          <c:h val="1"/>
        </c:manualLayout>
      </c:layout>
      <c:barChart>
        <c:barDir val="bar"/>
        <c:grouping val="stacked"/>
        <c:varyColors val="0"/>
        <c:ser>
          <c:idx val="0"/>
          <c:order val="0"/>
          <c:tx>
            <c:strRef>
              <c:f>Sheet1!$C$1</c:f>
              <c:strCache>
                <c:ptCount val="1"/>
                <c:pt idx="0">
                  <c:v> Deaths not related to COVID-19 </c:v>
                </c:pt>
              </c:strCache>
            </c:strRef>
          </c:tx>
          <c:spPr>
            <a:solidFill>
              <a:schemeClr val="accent1"/>
            </a:solidFill>
            <a:ln>
              <a:noFill/>
            </a:ln>
            <a:effectLst/>
          </c:spPr>
          <c:invertIfNegative val="0"/>
          <c:cat>
            <c:strRef>
              <c:f>Sheet1!$A$2:$A$6</c:f>
              <c:strCache>
                <c:ptCount val="5"/>
                <c:pt idx="0">
                  <c:v>American Indian or               Alaska Native</c:v>
                </c:pt>
                <c:pt idx="1">
                  <c:v>Black</c:v>
                </c:pt>
                <c:pt idx="2">
                  <c:v>Hispanic</c:v>
                </c:pt>
                <c:pt idx="3">
                  <c:v>White</c:v>
                </c:pt>
                <c:pt idx="4">
                  <c:v>Asian</c:v>
                </c:pt>
              </c:strCache>
            </c:strRef>
          </c:cat>
          <c:val>
            <c:numRef>
              <c:f>Sheet1!$C$2:$C$6</c:f>
              <c:numCache>
                <c:formatCode>_(* #,##0_);_(* \(#,##0\);_(* "-"??_);_(@_)</c:formatCode>
                <c:ptCount val="5"/>
                <c:pt idx="0">
                  <c:v>69</c:v>
                </c:pt>
                <c:pt idx="1">
                  <c:v>48</c:v>
                </c:pt>
                <c:pt idx="2">
                  <c:v>15</c:v>
                </c:pt>
                <c:pt idx="3">
                  <c:v>18</c:v>
                </c:pt>
                <c:pt idx="4">
                  <c:v>11</c:v>
                </c:pt>
              </c:numCache>
            </c:numRef>
          </c:val>
          <c:extLst>
            <c:ext xmlns:c16="http://schemas.microsoft.com/office/drawing/2014/chart" uri="{C3380CC4-5D6E-409C-BE32-E72D297353CC}">
              <c16:uniqueId val="{00000000-6AE8-44CB-8B43-CC68062F5E5C}"/>
            </c:ext>
          </c:extLst>
        </c:ser>
        <c:ser>
          <c:idx val="1"/>
          <c:order val="1"/>
          <c:tx>
            <c:strRef>
              <c:f>Sheet1!$D$1</c:f>
              <c:strCache>
                <c:ptCount val="1"/>
                <c:pt idx="0">
                  <c:v>Deaths related to COVID-19</c:v>
                </c:pt>
              </c:strCache>
            </c:strRef>
          </c:tx>
          <c:spPr>
            <a:solidFill>
              <a:srgbClr val="C00000"/>
            </a:solidFill>
            <a:ln>
              <a:noFill/>
            </a:ln>
            <a:effectLst/>
          </c:spPr>
          <c:invertIfNegative val="0"/>
          <c:cat>
            <c:strRef>
              <c:f>Sheet1!$A$2:$A$6</c:f>
              <c:strCache>
                <c:ptCount val="5"/>
                <c:pt idx="0">
                  <c:v>American Indian or               Alaska Native</c:v>
                </c:pt>
                <c:pt idx="1">
                  <c:v>Black</c:v>
                </c:pt>
                <c:pt idx="2">
                  <c:v>Hispanic</c:v>
                </c:pt>
                <c:pt idx="3">
                  <c:v>White</c:v>
                </c:pt>
                <c:pt idx="4">
                  <c:v>Asian</c:v>
                </c:pt>
              </c:strCache>
            </c:strRef>
          </c:cat>
          <c:val>
            <c:numRef>
              <c:f>Sheet1!$D$2:$D$6</c:f>
              <c:numCache>
                <c:formatCode>_(* #,##0_);_(* \(#,##0\);_(* "-"??_);_(@_)</c:formatCode>
                <c:ptCount val="5"/>
                <c:pt idx="0">
                  <c:v>50</c:v>
                </c:pt>
                <c:pt idx="1">
                  <c:v>22</c:v>
                </c:pt>
                <c:pt idx="2">
                  <c:v>13</c:v>
                </c:pt>
                <c:pt idx="3">
                  <c:v>9</c:v>
                </c:pt>
                <c:pt idx="4">
                  <c:v>6</c:v>
                </c:pt>
              </c:numCache>
            </c:numRef>
          </c:val>
          <c:extLst>
            <c:ext xmlns:c16="http://schemas.microsoft.com/office/drawing/2014/chart" uri="{C3380CC4-5D6E-409C-BE32-E72D297353CC}">
              <c16:uniqueId val="{00000001-6AE8-44CB-8B43-CC68062F5E5C}"/>
            </c:ext>
          </c:extLst>
        </c:ser>
        <c:dLbls>
          <c:showLegendKey val="0"/>
          <c:showVal val="0"/>
          <c:showCatName val="0"/>
          <c:showSerName val="0"/>
          <c:showPercent val="0"/>
          <c:showBubbleSize val="0"/>
        </c:dLbls>
        <c:gapWidth val="50"/>
        <c:overlap val="100"/>
        <c:axId val="546026256"/>
        <c:axId val="546028224"/>
      </c:barChart>
      <c:catAx>
        <c:axId val="546026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46028224"/>
        <c:crosses val="autoZero"/>
        <c:auto val="1"/>
        <c:lblAlgn val="ctr"/>
        <c:lblOffset val="100"/>
        <c:noMultiLvlLbl val="0"/>
      </c:catAx>
      <c:valAx>
        <c:axId val="546028224"/>
        <c:scaling>
          <c:orientation val="minMax"/>
        </c:scaling>
        <c:delete val="1"/>
        <c:axPos val="t"/>
        <c:numFmt formatCode="_(* #,##0_);_(* \(#,##0\);_(* &quot;-&quot;??_);_(@_)" sourceLinked="1"/>
        <c:majorTickMark val="none"/>
        <c:minorTickMark val="none"/>
        <c:tickLblPos val="nextTo"/>
        <c:crossAx val="546026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FBAE2-62E3-4BA7-B72C-E61F40A650E6}" type="datetimeFigureOut">
              <a:rPr lang="en-US" smtClean="0"/>
              <a:t>4/13/2023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3A9F5-9ADE-4929-816F-16D8DB7BF2CB}" type="slidenum">
              <a:rPr lang="en-US" smtClean="0"/>
              <a:t>‹#›</a:t>
            </a:fld>
            <a:endParaRPr lang="en-US"/>
          </a:p>
        </p:txBody>
      </p:sp>
    </p:spTree>
    <p:extLst>
      <p:ext uri="{BB962C8B-B14F-4D97-AF65-F5344CB8AC3E}">
        <p14:creationId xmlns:p14="http://schemas.microsoft.com/office/powerpoint/2010/main" val="164968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D72B10A-2312-4A62-9267-C7D3A9196FC3}" type="datetimeFigureOut">
              <a:rPr lang="en-US" smtClean="0"/>
              <a:pPr/>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E79F9C1-6A3C-4B55-8C89-00C0FB1E22C3}" type="slidenum">
              <a:rPr lang="en-US" smtClean="0"/>
              <a:pPr/>
              <a:t>‹#›</a:t>
            </a:fld>
            <a:endParaRPr lang="en-US"/>
          </a:p>
        </p:txBody>
      </p:sp>
    </p:spTree>
    <p:extLst>
      <p:ext uri="{BB962C8B-B14F-4D97-AF65-F5344CB8AC3E}">
        <p14:creationId xmlns:p14="http://schemas.microsoft.com/office/powerpoint/2010/main" val="27214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kff.org/coronavirus-covid-19/issue-brief/the-implications-of-covid-19-for-mental-health-and-substance-us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How to use this slide: </a:t>
            </a:r>
            <a:r>
              <a:rPr lang="en-US" b="0" i="1"/>
              <a:t>This slide is a roadmap of the presentation. </a:t>
            </a:r>
            <a:endParaRPr lang="en-US" b="0" i="0"/>
          </a:p>
          <a:p>
            <a:endParaRPr lang="en-US"/>
          </a:p>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3</a:t>
            </a:fld>
            <a:endParaRPr lang="en-US"/>
          </a:p>
        </p:txBody>
      </p:sp>
    </p:spTree>
    <p:extLst>
      <p:ext uri="{BB962C8B-B14F-4D97-AF65-F5344CB8AC3E}">
        <p14:creationId xmlns:p14="http://schemas.microsoft.com/office/powerpoint/2010/main" val="123328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a:solidFill>
                  <a:schemeClr val="tx1"/>
                </a:solidFill>
                <a:effectLst/>
                <a:latin typeface="Calibri" panose="020F0502020204030204" pitchFamily="34" charset="0"/>
                <a:ea typeface="Calibri" panose="020F0502020204030204" pitchFamily="34" charset="0"/>
                <a:cs typeface="Calibri" panose="020F0502020204030204" pitchFamily="34" charset="0"/>
              </a:rPr>
              <a:t>Key point:</a:t>
            </a:r>
            <a:r>
              <a:rPr lang="en-US" sz="1200" b="0" i="0" u="none">
                <a:solidFill>
                  <a:schemeClr val="tx1"/>
                </a:solidFill>
                <a:effectLst/>
                <a:latin typeface="Calibri" panose="020F0502020204030204" pitchFamily="34" charset="0"/>
                <a:ea typeface="Calibri" panose="020F0502020204030204" pitchFamily="34" charset="0"/>
                <a:cs typeface="Calibri" panose="020F0502020204030204" pitchFamily="34" charset="0"/>
              </a:rPr>
              <a:t> US births are continuing long-standing downward trajectory, despite drop and spike in 2021.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many headlines in the media suggesting a “baby boom” or “baby bust.” However, the data doesn’t suggest either. Historically, a “baby bust” in the US referred to a 9% drop in the birth rate (168k births) from 1928 to 1931 following the </a:t>
            </a:r>
            <a:r>
              <a:rPr lang="en-US" b="0" i="0">
                <a:solidFill>
                  <a:srgbClr val="2B2B2B"/>
                </a:solidFill>
                <a:effectLst/>
                <a:latin typeface="Source Sans Pro" panose="020B0503030403020204" pitchFamily="34" charset="0"/>
              </a:rPr>
              <a:t>stock market crash of 1929 that triggered the great depression. And a “baby boom” referred to a 22% spike in the birth rate (780k births) from 1945 to 1948 following the end of WWII. The latest birth data available for full years shows a 3.5% drop in the birth rate (83k births) from 2019 to 2021. This doesn’t suggest a baby boom or bust at this point, but certainly an ongoing decline.</a:t>
            </a:r>
            <a:endParaRPr lang="en-US" sz="1200" b="0" u="non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a:solidFill>
                  <a:schemeClr val="tx1"/>
                </a:solidFill>
                <a:effectLst/>
                <a:latin typeface="Calibri" panose="020F0502020204030204" pitchFamily="34" charset="0"/>
                <a:ea typeface="Calibri" panose="020F0502020204030204" pitchFamily="34" charset="0"/>
                <a:cs typeface="Calibri" panose="020F0502020204030204" pitchFamily="34" charset="0"/>
              </a:rPr>
              <a:t>More than 40% of women of reproductive age reported that because of the COVID-19 pandemic, they changed their plans about when to have children or how many children to have.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There was an estimated 60,000 missing births from October 2020 through February 2021.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“Missing births” are conceptions that would have occurred in January 2020 through May 2020 based on pre-pandemic trends. </a:t>
            </a:r>
            <a:endParaRPr lang="en-US" sz="1200" b="0" u="non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a:solidFill>
                  <a:schemeClr val="tx1"/>
                </a:solidFill>
                <a:effectLst/>
                <a:latin typeface="Calibri" panose="020F0502020204030204" pitchFamily="34" charset="0"/>
                <a:ea typeface="Calibri" panose="020F0502020204030204" pitchFamily="34" charset="0"/>
                <a:cs typeface="Calibri" panose="020F0502020204030204" pitchFamily="34" charset="0"/>
              </a:rPr>
              <a:t>US women aged 35-39 most likely delayed childbirth in 2020 given they had the sharpest declines in 2020 but had a 1.7% increase in births from 2019 to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a:solidFill>
                  <a:schemeClr val="tx1"/>
                </a:solidFill>
                <a:effectLst/>
                <a:latin typeface="Calibri" panose="020F0502020204030204" pitchFamily="34" charset="0"/>
                <a:ea typeface="Calibri" panose="020F0502020204030204" pitchFamily="34" charset="0"/>
                <a:cs typeface="Calibri" panose="020F0502020204030204" pitchFamily="34" charset="0"/>
              </a:rPr>
              <a:t>Despite the drop and uptick in 2021, recent data suggests births have leveled out below 2019 rates.</a:t>
            </a:r>
          </a:p>
        </p:txBody>
      </p:sp>
      <p:sp>
        <p:nvSpPr>
          <p:cNvPr id="4" name="Slide Number Placeholder 3"/>
          <p:cNvSpPr>
            <a:spLocks noGrp="1"/>
          </p:cNvSpPr>
          <p:nvPr>
            <p:ph type="sldNum" sz="quarter" idx="5"/>
          </p:nvPr>
        </p:nvSpPr>
        <p:spPr/>
        <p:txBody>
          <a:bodyPr/>
          <a:lstStyle/>
          <a:p>
            <a:fld id="{0E79F9C1-6A3C-4B55-8C89-00C0FB1E22C3}" type="slidenum">
              <a:rPr lang="en-US" smtClean="0"/>
              <a:pPr/>
              <a:t>12</a:t>
            </a:fld>
            <a:endParaRPr lang="en-US"/>
          </a:p>
        </p:txBody>
      </p:sp>
    </p:spTree>
    <p:extLst>
      <p:ext uri="{BB962C8B-B14F-4D97-AF65-F5344CB8AC3E}">
        <p14:creationId xmlns:p14="http://schemas.microsoft.com/office/powerpoint/2010/main" val="198562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a:solidFill>
                  <a:schemeClr val="tx1"/>
                </a:solidFill>
                <a:effectLst/>
                <a:latin typeface="Calibri" panose="020F0502020204030204" pitchFamily="34" charset="0"/>
                <a:ea typeface="Calibri" panose="020F0502020204030204" pitchFamily="34" charset="0"/>
                <a:cs typeface="Calibri" panose="020F0502020204030204" pitchFamily="34" charset="0"/>
              </a:rPr>
              <a:t>Key point: </a:t>
            </a:r>
            <a:r>
              <a:rPr lang="en-US" sz="1200" b="0" i="0" u="none">
                <a:solidFill>
                  <a:schemeClr val="tx1"/>
                </a:solidFill>
                <a:effectLst/>
                <a:latin typeface="Calibri" panose="020F0502020204030204" pitchFamily="34" charset="0"/>
                <a:ea typeface="Calibri" panose="020F0502020204030204" pitchFamily="34" charset="0"/>
                <a:cs typeface="Calibri" panose="020F0502020204030204" pitchFamily="34" charset="0"/>
              </a:rPr>
              <a:t>Recent data suggests pandemic may have sparked a shift of births out of the hospital setting.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a:solidFill>
                  <a:schemeClr val="tx1"/>
                </a:solidFill>
                <a:effectLst/>
                <a:latin typeface="Calibri" panose="020F0502020204030204" pitchFamily="34" charset="0"/>
                <a:cs typeface="Calibri" panose="020F0502020204030204" pitchFamily="34" charset="0"/>
              </a:rPr>
              <a:t>Community births, also known as out-of-hospital births, are births that occur in community settings (homes or birth centers). Birth centers are primarily staffed by midwives and generally offer care for low-risk pregnancies.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a:solidFill>
                  <a:schemeClr val="tx1"/>
                </a:solidFill>
                <a:effectLst/>
                <a:latin typeface="Calibri" panose="020F0502020204030204" pitchFamily="34" charset="0"/>
                <a:cs typeface="Calibri" panose="020F0502020204030204" pitchFamily="34" charset="0"/>
              </a:rPr>
              <a:t>While most births still occur in hospitals, early signs point to births shifting out of traditional settings.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a:solidFill>
                  <a:schemeClr val="tx1"/>
                </a:solidFill>
                <a:effectLst/>
                <a:latin typeface="Calibri" panose="020F0502020204030204" pitchFamily="34" charset="0"/>
                <a:ea typeface="Calibri" panose="020F0502020204030204" pitchFamily="34" charset="0"/>
                <a:cs typeface="Calibri" panose="020F0502020204030204" pitchFamily="34" charset="0"/>
              </a:rPr>
              <a:t>The timing of increases in community births generally corresponds with the initial surge of COVID-19 cases in the United States in late March and early April.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a:solidFill>
                  <a:schemeClr val="tx1"/>
                </a:solidFill>
                <a:effectLst/>
                <a:latin typeface="Calibri" panose="020F0502020204030204" pitchFamily="34" charset="0"/>
                <a:ea typeface="Calibri" panose="020F0502020204030204" pitchFamily="34" charset="0"/>
                <a:cs typeface="Calibri" panose="020F0502020204030204" pitchFamily="34" charset="0"/>
              </a:rPr>
              <a:t>The highest increases in home births occurred among Black women (36% increase from 2019 to 2021). This is likely related to well-founded concerns of racism and mistreatment during pregnancy in US hospital settings.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a:solidFill>
                  <a:schemeClr val="tx1"/>
                </a:solidFill>
                <a:effectLst/>
                <a:latin typeface="Calibri" panose="020F0502020204030204" pitchFamily="34" charset="0"/>
                <a:cs typeface="Calibri" panose="020F0502020204030204" pitchFamily="34" charset="0"/>
              </a:rPr>
              <a:t>Given more than two-thirds of planned home births were self-paid, it’s clear this increase in home births is consumer driven.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a:solidFill>
                  <a:schemeClr val="tx1"/>
                </a:solidFill>
                <a:effectLst/>
                <a:latin typeface="Calibri" panose="020F0502020204030204" pitchFamily="34" charset="0"/>
                <a:cs typeface="Calibri" panose="020F0502020204030204" pitchFamily="34" charset="0"/>
              </a:rPr>
              <a:t>The American College of Obstetricians and Gynecologists (ACOG) state that hospitals and accredited birth centers are the safest place to give birth. Planned and unplanned home births are associated with increased risks of pregnancy complications.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a:solidFill>
                  <a:schemeClr val="tx1"/>
                </a:solidFill>
                <a:effectLst/>
                <a:latin typeface="Calibri" panose="020F0502020204030204" pitchFamily="34" charset="0"/>
                <a:cs typeface="Calibri" panose="020F0502020204030204" pitchFamily="34" charset="0"/>
              </a:rPr>
              <a:t>In addition to more births outside hospitals, there are a rising number of nurse midwives and freestanding birth centers in the US. Nurse midwives tend to offer similar care as obstetricians for low to medium risk pregnancies but often with an emphasis on continuity of care (e.g., tend to spend more time with patients during appointments) and less frequent use of medical interventions.  </a:t>
            </a:r>
          </a:p>
        </p:txBody>
      </p:sp>
      <p:sp>
        <p:nvSpPr>
          <p:cNvPr id="4" name="Slide Number Placeholder 3"/>
          <p:cNvSpPr>
            <a:spLocks noGrp="1"/>
          </p:cNvSpPr>
          <p:nvPr>
            <p:ph type="sldNum" sz="quarter" idx="5"/>
          </p:nvPr>
        </p:nvSpPr>
        <p:spPr/>
        <p:txBody>
          <a:bodyPr/>
          <a:lstStyle/>
          <a:p>
            <a:fld id="{0E79F9C1-6A3C-4B55-8C89-00C0FB1E22C3}" type="slidenum">
              <a:rPr lang="en-US" smtClean="0"/>
              <a:pPr/>
              <a:t>13</a:t>
            </a:fld>
            <a:endParaRPr lang="en-US"/>
          </a:p>
        </p:txBody>
      </p:sp>
    </p:spTree>
    <p:extLst>
      <p:ext uri="{BB962C8B-B14F-4D97-AF65-F5344CB8AC3E}">
        <p14:creationId xmlns:p14="http://schemas.microsoft.com/office/powerpoint/2010/main" val="302328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a:solidFill>
                  <a:schemeClr val="tx1"/>
                </a:solidFill>
                <a:effectLst/>
                <a:latin typeface="Calibri" panose="020F0502020204030204" pitchFamily="34" charset="0"/>
                <a:cs typeface="Calibri" panose="020F0502020204030204" pitchFamily="34" charset="0"/>
              </a:rPr>
              <a:t>Key point: </a:t>
            </a:r>
            <a:r>
              <a:rPr lang="en-US" sz="1200" b="0" i="0" u="none">
                <a:solidFill>
                  <a:schemeClr val="tx1"/>
                </a:solidFill>
                <a:effectLst/>
                <a:latin typeface="Calibri" panose="020F0502020204030204" pitchFamily="34" charset="0"/>
                <a:cs typeface="Calibri" panose="020F0502020204030204" pitchFamily="34" charset="0"/>
              </a:rPr>
              <a:t>COVID-19 worsened existing disparities in pregnancy outcomes among Indigenous, Black and Hispanic women.</a:t>
            </a:r>
            <a:endParaRPr lang="en-US" sz="1200" b="0" i="0" u="none">
              <a:solidFill>
                <a:schemeClr val="tx1"/>
              </a:solidFill>
              <a:effectLst/>
              <a:latin typeface="Calibri" panose="020F0502020204030204" pitchFamily="34" charset="0"/>
              <a:ea typeface="ＭＳ 明朝" panose="02020609040205080304" pitchFamily="49" charset="-128"/>
              <a:cs typeface="Calibri" panose="020F0502020204030204" pitchFamily="34" charset="0"/>
            </a:endParaRPr>
          </a:p>
          <a:p>
            <a:pPr marL="171450" indent="-171450" algn="l" rtl="0" fontAlgn="base">
              <a:buFont typeface="Arial" panose="020B0604020202020204" pitchFamily="34" charset="0"/>
              <a:buChar char="•"/>
            </a:pPr>
            <a:endParaRPr lang="en-US" sz="1200" b="0" i="0" u="none">
              <a:solidFill>
                <a:schemeClr val="tx1"/>
              </a:solidFill>
              <a:effectLst/>
              <a:latin typeface="Calibri" panose="020F0502020204030204" pitchFamily="34" charset="0"/>
              <a:ea typeface="ＭＳ 明朝" panose="02020609040205080304" pitchFamily="49" charset="-128"/>
              <a:cs typeface="Calibri" panose="020F0502020204030204" pitchFamily="34" charset="0"/>
            </a:endParaRPr>
          </a:p>
          <a:p>
            <a:pPr marL="171450" indent="-171450" algn="l" rtl="0" fontAlgn="base">
              <a:buFont typeface="Arial" panose="020B0604020202020204" pitchFamily="34" charset="0"/>
              <a:buChar char="•"/>
            </a:pPr>
            <a:r>
              <a:rPr lang="en-US" sz="1200" b="0" i="0" u="none">
                <a:solidFill>
                  <a:schemeClr val="tx1"/>
                </a:solidFill>
                <a:effectLst/>
                <a:latin typeface="Calibri" panose="020F0502020204030204" pitchFamily="34" charset="0"/>
                <a:ea typeface="ＭＳ 明朝" panose="02020609040205080304" pitchFamily="49" charset="-128"/>
                <a:cs typeface="Calibri" panose="020F0502020204030204" pitchFamily="34" charset="0"/>
              </a:rPr>
              <a:t>Historically, Black and American Indian/Alaskan Native women have experienced higher rates of pregnancy-related morbidity and mortality compared to White women.  </a:t>
            </a:r>
          </a:p>
          <a:p>
            <a:pPr marL="171450" indent="-171450" algn="l" rtl="0" fontAlgn="base">
              <a:buFont typeface="Arial" panose="020B0604020202020204" pitchFamily="34" charset="0"/>
              <a:buChar char="•"/>
            </a:pPr>
            <a:r>
              <a:rPr lang="en-US" sz="1200" b="0" i="0" u="none">
                <a:solidFill>
                  <a:schemeClr val="tx1"/>
                </a:solidFill>
                <a:effectLst/>
                <a:latin typeface="Calibri" panose="020F0502020204030204" pitchFamily="34" charset="0"/>
                <a:ea typeface="ＭＳ 明朝" panose="02020609040205080304" pitchFamily="49" charset="-128"/>
                <a:cs typeface="Calibri" panose="020F0502020204030204" pitchFamily="34" charset="0"/>
              </a:rPr>
              <a:t>COVID-19 during pregnancy risks heightened among Indigenous, Black and Hispanic populations.</a:t>
            </a:r>
          </a:p>
          <a:p>
            <a:pPr marL="628650" lvl="1" indent="-171450" algn="l" rtl="0" fontAlgn="base">
              <a:buFont typeface="Arial" panose="020B0604020202020204" pitchFamily="34" charset="0"/>
              <a:buChar char="•"/>
            </a:pPr>
            <a:r>
              <a:rPr lang="en-US" sz="1200" b="0" i="0" u="none">
                <a:solidFill>
                  <a:schemeClr val="tx1"/>
                </a:solidFill>
                <a:effectLst/>
                <a:latin typeface="Calibri" panose="020F0502020204030204" pitchFamily="34" charset="0"/>
                <a:ea typeface="ＭＳ 明朝" panose="02020609040205080304" pitchFamily="49" charset="-128"/>
                <a:cs typeface="Calibri" panose="020F0502020204030204" pitchFamily="34" charset="0"/>
              </a:rPr>
              <a:t>Although Hispanic women historically had the lowest maternal mortality rate in the US, following the pandemic, their rates increase above White and Asian women. This can best be explained by nearly half of Hispanic maternal deaths being related to COVID-19 in 2021.</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a:solidFill>
                  <a:schemeClr val="tx1"/>
                </a:solidFill>
                <a:effectLst/>
                <a:latin typeface="Calibri" panose="020F0502020204030204" pitchFamily="34" charset="0"/>
                <a:ea typeface="ＭＳ 明朝" panose="02020609040205080304" pitchFamily="49" charset="-128"/>
                <a:cs typeface="Calibri" panose="020F0502020204030204" pitchFamily="34" charset="0"/>
              </a:rPr>
              <a:t>Several studies have demonstrated how COVID-19 is associated with higher risks of pregnancy complications. </a:t>
            </a:r>
            <a:r>
              <a:rPr lang="en-US" sz="1200">
                <a:solidFill>
                  <a:schemeClr val="tx1"/>
                </a:solidFill>
                <a:latin typeface="Calibri" panose="020F0502020204030204" pitchFamily="34" charset="0"/>
                <a:cs typeface="Calibri" panose="020F0502020204030204" pitchFamily="34" charset="0"/>
              </a:rPr>
              <a:t>Most reputable health organizations such as the CDC, ACOG and WHO find the benefits of COVID-19 vaccination during pregnancy outweigh the risks.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Calibri" panose="020F0502020204030204" pitchFamily="34" charset="0"/>
                <a:cs typeface="Calibri" panose="020F0502020204030204" pitchFamily="34" charset="0"/>
              </a:rPr>
              <a:t>Unfortunately, the groups with the highest risks of pregnancy complications had the lowest vaccination rates and consequently highest maternal mortality rates related to COVID-19. </a:t>
            </a:r>
            <a:endParaRPr lang="en-US" sz="1200" b="0" i="0" u="none">
              <a:solidFill>
                <a:schemeClr val="tx1"/>
              </a:solidFill>
              <a:effectLst/>
              <a:latin typeface="Calibri" panose="020F0502020204030204" pitchFamily="34" charset="0"/>
              <a:ea typeface="ＭＳ 明朝" panose="02020609040205080304" pitchFamily="49" charset="-128"/>
              <a:cs typeface="Calibri" panose="020F0502020204030204" pitchFamily="34" charset="0"/>
            </a:endParaRPr>
          </a:p>
          <a:p>
            <a:pPr marL="628650" lvl="1" indent="-171450" algn="l" rtl="0" fontAlgn="base">
              <a:buFont typeface="Arial" panose="020B0604020202020204" pitchFamily="34" charset="0"/>
              <a:buChar char="•"/>
            </a:pPr>
            <a:endParaRPr lang="en-US" sz="1200" b="0" i="0" u="none">
              <a:solidFill>
                <a:schemeClr val="tx1"/>
              </a:solidFill>
              <a:effectLst/>
              <a:latin typeface="Calibri" panose="020F0502020204030204" pitchFamily="34" charset="0"/>
              <a:ea typeface="ＭＳ 明朝" panose="02020609040205080304" pitchFamily="49"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14</a:t>
            </a:fld>
            <a:endParaRPr lang="en-US"/>
          </a:p>
        </p:txBody>
      </p:sp>
    </p:spTree>
    <p:extLst>
      <p:ext uri="{BB962C8B-B14F-4D97-AF65-F5344CB8AC3E}">
        <p14:creationId xmlns:p14="http://schemas.microsoft.com/office/powerpoint/2010/main" val="2808851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a:solidFill>
                  <a:schemeClr val="tx1"/>
                </a:solidFill>
                <a:effectLst/>
                <a:latin typeface="Calibri" panose="020F0502020204030204" pitchFamily="34" charset="0"/>
                <a:cs typeface="Calibri" panose="020F0502020204030204" pitchFamily="34" charset="0"/>
              </a:rPr>
              <a:t>Key point: </a:t>
            </a:r>
            <a:r>
              <a:rPr lang="en-US" sz="1200" b="0" i="0" u="none">
                <a:solidFill>
                  <a:schemeClr val="tx1"/>
                </a:solidFill>
                <a:effectLst/>
                <a:latin typeface="Calibri" panose="020F0502020204030204" pitchFamily="34" charset="0"/>
                <a:cs typeface="Calibri" panose="020F0502020204030204" pitchFamily="34" charset="0"/>
              </a:rPr>
              <a:t>Reduced access to maternity care across the US compound maternal health disparities.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a:solidFill>
                <a:schemeClr val="tx1"/>
              </a:solidFill>
              <a:effectLst/>
              <a:latin typeface="Calibri" panose="020F0502020204030204" pitchFamily="34" charset="0"/>
              <a:ea typeface="ＭＳ 明朝" panose="02020609040205080304" pitchFamily="49" charset="-128"/>
              <a:cs typeface="Calibri" panose="020F0502020204030204" pitchFamily="34" charset="0"/>
            </a:endParaRPr>
          </a:p>
          <a:p>
            <a:pPr marL="171450" indent="-171450" algn="l" rtl="0" fontAlgn="base">
              <a:buFont typeface="Arial" panose="020B0604020202020204" pitchFamily="34" charset="0"/>
              <a:buChar char="•"/>
            </a:pPr>
            <a:r>
              <a:rPr lang="en-US" b="0" i="0">
                <a:solidFill>
                  <a:srgbClr val="000000"/>
                </a:solidFill>
                <a:effectLst/>
                <a:latin typeface="cnnsans"/>
              </a:rPr>
              <a:t>Maternity care </a:t>
            </a:r>
            <a:r>
              <a:rPr lang="en-US" b="0" i="0" u="none">
                <a:solidFill>
                  <a:schemeClr val="tx1"/>
                </a:solidFill>
                <a:effectLst/>
                <a:latin typeface="cnnsans"/>
              </a:rPr>
              <a:t>deserts are associated with a lack of adequate prenatal care during pregnancy or treatment for pregnancy complications, and an increased risk of maternal death.</a:t>
            </a:r>
          </a:p>
          <a:p>
            <a:pPr marL="171450" indent="-171450" algn="l" rtl="0" fontAlgn="base">
              <a:buFont typeface="Arial" panose="020B0604020202020204" pitchFamily="34" charset="0"/>
              <a:buChar char="•"/>
            </a:pPr>
            <a:r>
              <a:rPr lang="en-US" b="0" i="0" u="none">
                <a:solidFill>
                  <a:schemeClr val="tx1"/>
                </a:solidFill>
                <a:effectLst/>
                <a:latin typeface="cnnsans"/>
              </a:rPr>
              <a:t>According to a recent report from March of Dimes, over 1K more counties are considered maternity care deserts (areas without a hospital or birth center offering obstetric care and without any obstetric providers) in 2022 compared to 2020. This coincides with reports of obstetric unit closures from 2015 to 2019, </a:t>
            </a:r>
            <a:r>
              <a:rPr lang="en-US" b="0" i="1" u="none">
                <a:solidFill>
                  <a:schemeClr val="tx1"/>
                </a:solidFill>
                <a:effectLst/>
                <a:latin typeface="cnnsans"/>
              </a:rPr>
              <a:t>prior</a:t>
            </a:r>
            <a:r>
              <a:rPr lang="en-US" b="0" i="0" u="none">
                <a:solidFill>
                  <a:schemeClr val="tx1"/>
                </a:solidFill>
                <a:effectLst/>
                <a:latin typeface="cnnsans"/>
              </a:rPr>
              <a:t> to the pandemic.</a:t>
            </a:r>
          </a:p>
          <a:p>
            <a:pPr marL="171450" indent="-171450" algn="l" rtl="0" fontAlgn="base">
              <a:buFont typeface="Arial" panose="020B0604020202020204" pitchFamily="34" charset="0"/>
              <a:buChar char="•"/>
            </a:pPr>
            <a:r>
              <a:rPr lang="en-US" b="0" i="0">
                <a:solidFill>
                  <a:srgbClr val="333333"/>
                </a:solidFill>
                <a:effectLst/>
                <a:latin typeface="Georgia" panose="02040502050405020303" pitchFamily="18" charset="0"/>
              </a:rPr>
              <a:t>Maternity care deserts disproportionately harm rural communities and people of color: One in 4 Native American babies, and 1 in 6 Black babies, were born in areas with limited or no access to maternity care services.</a:t>
            </a:r>
            <a:endParaRPr lang="en-US" sz="1200" b="0" i="0" u="none">
              <a:solidFill>
                <a:schemeClr val="tx1"/>
              </a:solidFill>
              <a:effectLst/>
              <a:latin typeface="Calibri" panose="020F0502020204030204" pitchFamily="34" charset="0"/>
              <a:ea typeface="ＭＳ 明朝" panose="02020609040205080304" pitchFamily="49"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15</a:t>
            </a:fld>
            <a:endParaRPr lang="en-US"/>
          </a:p>
        </p:txBody>
      </p:sp>
    </p:spTree>
    <p:extLst>
      <p:ext uri="{BB962C8B-B14F-4D97-AF65-F5344CB8AC3E}">
        <p14:creationId xmlns:p14="http://schemas.microsoft.com/office/powerpoint/2010/main" val="1725584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tx1"/>
                </a:solidFill>
                <a:latin typeface="Calibri" panose="020F0502020204030204" pitchFamily="34" charset="0"/>
                <a:cs typeface="Calibri" panose="020F0502020204030204" pitchFamily="34" charset="0"/>
              </a:rPr>
              <a:t>Key point: </a:t>
            </a:r>
            <a:r>
              <a:rPr lang="en-US" sz="1200">
                <a:solidFill>
                  <a:schemeClr val="tx1"/>
                </a:solidFill>
                <a:latin typeface="Calibri" panose="020F0502020204030204" pitchFamily="34" charset="0"/>
                <a:cs typeface="Calibri" panose="020F0502020204030204" pitchFamily="34" charset="0"/>
              </a:rPr>
              <a:t>Leaders across the health industry are looking to reverse worsening US maternal health.</a:t>
            </a:r>
          </a:p>
          <a:p>
            <a:endParaRPr lang="en-US" sz="120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a:solidFill>
                  <a:schemeClr val="tx1"/>
                </a:solidFill>
                <a:latin typeface="Calibri" panose="020F0502020204030204" pitchFamily="34" charset="0"/>
                <a:cs typeface="Calibri" panose="020F0502020204030204" pitchFamily="34" charset="0"/>
              </a:rPr>
              <a:t>Providers are increasingly focused on enhancing postpartum care management given the high pregnancy risks postpartum.</a:t>
            </a:r>
          </a:p>
          <a:p>
            <a:pPr marL="628650" lvl="1" indent="-171450">
              <a:buFont typeface="Arial" panose="020B0604020202020204" pitchFamily="34" charset="0"/>
              <a:buChar char="•"/>
            </a:pPr>
            <a:r>
              <a:rPr lang="en-US" sz="1200">
                <a:solidFill>
                  <a:schemeClr val="tx1"/>
                </a:solidFill>
                <a:latin typeface="Calibri" panose="020F0502020204030204" pitchFamily="34" charset="0"/>
                <a:cs typeface="Calibri" panose="020F0502020204030204" pitchFamily="34" charset="0"/>
              </a:rPr>
              <a:t>The Cleveland Clinic launched the Center for Infant and Maternal Health initiative this year focused on supporting at-risk women from pregnancy through the infant’s first year.</a:t>
            </a:r>
          </a:p>
          <a:p>
            <a:pPr marL="628650" lvl="1" indent="-171450">
              <a:buFont typeface="Arial" panose="020B0604020202020204" pitchFamily="34" charset="0"/>
              <a:buChar char="•"/>
            </a:pPr>
            <a:r>
              <a:rPr lang="en-US" sz="1200">
                <a:solidFill>
                  <a:schemeClr val="tx1"/>
                </a:solidFill>
                <a:latin typeface="Calibri" panose="020F0502020204030204" pitchFamily="34" charset="0"/>
                <a:cs typeface="Calibri" panose="020F0502020204030204" pitchFamily="34" charset="0"/>
              </a:rPr>
              <a:t>Mass General launched a partnership with The New Commonwealth Racial Equity and Social Justice Fund which will invest $2.5 million to improve maternal health equity, support a diverse maternity practitioner workforce, and boost patient care and clinical outcomes.</a:t>
            </a:r>
          </a:p>
          <a:p>
            <a:pPr marL="171450" indent="-171450">
              <a:buFont typeface="Arial" panose="020B0604020202020204" pitchFamily="34" charset="0"/>
              <a:buChar char="•"/>
            </a:pPr>
            <a:r>
              <a:rPr lang="en-US" sz="1200">
                <a:solidFill>
                  <a:schemeClr val="tx1"/>
                </a:solidFill>
                <a:latin typeface="Calibri" panose="020F0502020204030204" pitchFamily="34" charset="0"/>
                <a:cs typeface="Calibri" panose="020F0502020204030204" pitchFamily="34" charset="0"/>
              </a:rPr>
              <a:t>Health plans are also looking to improve maternal health outcomes.</a:t>
            </a:r>
          </a:p>
          <a:p>
            <a:pPr marL="628650" lvl="1" indent="-171450">
              <a:buFont typeface="Arial" panose="020B0604020202020204" pitchFamily="34" charset="0"/>
              <a:buChar char="•"/>
            </a:pPr>
            <a:r>
              <a:rPr lang="en-US" sz="1200">
                <a:solidFill>
                  <a:schemeClr val="tx1"/>
                </a:solidFill>
                <a:latin typeface="Calibri" panose="020F0502020204030204" pitchFamily="34" charset="0"/>
                <a:cs typeface="Calibri" panose="020F0502020204030204" pitchFamily="34" charset="0"/>
              </a:rPr>
              <a:t>United Healthcare invested $25,000 to support the expansion of a community-based doula program into western North Carolina last year.</a:t>
            </a:r>
          </a:p>
          <a:p>
            <a:pPr marL="628650" lvl="1" indent="-171450">
              <a:buFont typeface="Arial" panose="020B0604020202020204" pitchFamily="34" charset="0"/>
              <a:buChar char="•"/>
            </a:pPr>
            <a:r>
              <a:rPr lang="en-US" sz="1200">
                <a:solidFill>
                  <a:schemeClr val="tx1"/>
                </a:solidFill>
                <a:latin typeface="Calibri" panose="020F0502020204030204" pitchFamily="34" charset="0"/>
                <a:cs typeface="Calibri" panose="020F0502020204030204" pitchFamily="34" charset="0"/>
              </a:rPr>
              <a:t>Independence Blue Cross has partnered with a community program that provides home-based care to pregnant and new moms between home visits with maternity navigators. </a:t>
            </a:r>
          </a:p>
          <a:p>
            <a:pPr marL="171450" lvl="0" indent="-171450">
              <a:buFont typeface="Arial" panose="020B0604020202020204" pitchFamily="34" charset="0"/>
              <a:buChar char="•"/>
            </a:pPr>
            <a:r>
              <a:rPr lang="en-US" sz="1200">
                <a:solidFill>
                  <a:schemeClr val="tx1"/>
                </a:solidFill>
                <a:latin typeface="Calibri" panose="020F0502020204030204" pitchFamily="34" charset="0"/>
                <a:cs typeface="Calibri" panose="020F0502020204030204" pitchFamily="34" charset="0"/>
              </a:rPr>
              <a:t>Digital health companies are increasingly getting involved in maternity care to improve access.</a:t>
            </a:r>
          </a:p>
          <a:p>
            <a:pPr marL="628650" lvl="1" indent="-171450">
              <a:buFont typeface="Arial" panose="020B0604020202020204" pitchFamily="34" charset="0"/>
              <a:buChar char="•"/>
            </a:pPr>
            <a:r>
              <a:rPr lang="en-US" sz="1200" err="1">
                <a:solidFill>
                  <a:schemeClr val="tx1"/>
                </a:solidFill>
                <a:latin typeface="Calibri" panose="020F0502020204030204" pitchFamily="34" charset="0"/>
                <a:cs typeface="Calibri" panose="020F0502020204030204" pitchFamily="34" charset="0"/>
              </a:rPr>
              <a:t>Memora</a:t>
            </a:r>
            <a:r>
              <a:rPr lang="en-US" sz="1200">
                <a:solidFill>
                  <a:schemeClr val="tx1"/>
                </a:solidFill>
                <a:latin typeface="Calibri" panose="020F0502020204030204" pitchFamily="34" charset="0"/>
                <a:cs typeface="Calibri" panose="020F0502020204030204" pitchFamily="34" charset="0"/>
              </a:rPr>
              <a:t> Health recently partnered with Mayo Clinic to pilot a program where they will </a:t>
            </a:r>
            <a:r>
              <a:rPr lang="en-US" sz="1200" b="0" i="0">
                <a:solidFill>
                  <a:srgbClr val="333333"/>
                </a:solidFill>
                <a:effectLst/>
                <a:latin typeface="Calibri" panose="020F0502020204030204" pitchFamily="34" charset="0"/>
                <a:cs typeface="Calibri" panose="020F0502020204030204" pitchFamily="34" charset="0"/>
              </a:rPr>
              <a:t>digitize clinical workflows and using artificial intelligence (AI)-supported, targeted short messaging services to new mothers to lead to fewer complications and postpartum depression.</a:t>
            </a:r>
          </a:p>
          <a:p>
            <a:pPr marL="628650" lvl="1" indent="-171450">
              <a:buFont typeface="Arial" panose="020B0604020202020204" pitchFamily="34" charset="0"/>
              <a:buChar char="•"/>
            </a:pPr>
            <a:r>
              <a:rPr lang="en-US" sz="1200" b="0" i="0">
                <a:solidFill>
                  <a:srgbClr val="333333"/>
                </a:solidFill>
                <a:effectLst/>
                <a:latin typeface="Calibri" panose="020F0502020204030204" pitchFamily="34" charset="0"/>
                <a:cs typeface="Calibri" panose="020F0502020204030204" pitchFamily="34" charset="0"/>
              </a:rPr>
              <a:t>Last year, </a:t>
            </a:r>
            <a:r>
              <a:rPr lang="en-US" sz="1200" b="0" i="0" err="1">
                <a:solidFill>
                  <a:srgbClr val="333333"/>
                </a:solidFill>
                <a:effectLst/>
                <a:latin typeface="Calibri" panose="020F0502020204030204" pitchFamily="34" charset="0"/>
                <a:cs typeface="Calibri" panose="020F0502020204030204" pitchFamily="34" charset="0"/>
              </a:rPr>
              <a:t>Elevance</a:t>
            </a:r>
            <a:r>
              <a:rPr lang="en-US" sz="1200" b="0" i="0">
                <a:solidFill>
                  <a:srgbClr val="333333"/>
                </a:solidFill>
                <a:effectLst/>
                <a:latin typeface="Calibri" panose="020F0502020204030204" pitchFamily="34" charset="0"/>
                <a:cs typeface="Calibri" panose="020F0502020204030204" pitchFamily="34" charset="0"/>
              </a:rPr>
              <a:t> Health (formerly known as Anthem) announced a partnership with Twill (formerly known as Happify Health) to offer </a:t>
            </a:r>
            <a:r>
              <a:rPr lang="en-US" sz="1200" b="0" i="0">
                <a:solidFill>
                  <a:srgbClr val="444444"/>
                </a:solidFill>
                <a:effectLst/>
                <a:latin typeface="Calibri" panose="020F0502020204030204" pitchFamily="34" charset="0"/>
                <a:cs typeface="Calibri" panose="020F0502020204030204" pitchFamily="34" charset="0"/>
              </a:rPr>
              <a:t>access to an online pregnancy community, where they can connect with mental health experts, obstetrics, and gynecology experts, dietitians, and other healthcare professionals, ask questions, and discuss their physical challenges, and develop meaningful connections with others dealing with similar health issues. Members will also have access to Happify Health's evidence-based digital therapeutics, including a new non-prescription digital therapeutic addressing mental health needs during pregnancy.</a:t>
            </a:r>
          </a:p>
          <a:p>
            <a:pPr marL="1085850" lvl="2" indent="-171450">
              <a:buFont typeface="Arial" panose="020B0604020202020204" pitchFamily="34" charset="0"/>
              <a:buChar char="•"/>
            </a:pPr>
            <a:r>
              <a:rPr lang="en-US" sz="1200" b="0" i="0">
                <a:solidFill>
                  <a:srgbClr val="444444"/>
                </a:solidFill>
                <a:effectLst/>
                <a:latin typeface="Calibri" panose="020F0502020204030204" pitchFamily="34" charset="0"/>
                <a:cs typeface="Calibri" panose="020F0502020204030204" pitchFamily="34" charset="0"/>
              </a:rPr>
              <a:t>Note: </a:t>
            </a:r>
            <a:r>
              <a:rPr lang="en-US" b="0" i="0">
                <a:solidFill>
                  <a:srgbClr val="5C656D"/>
                </a:solidFill>
                <a:effectLst/>
                <a:latin typeface="Benton Sans Cond Bk"/>
              </a:rPr>
              <a:t>Digital therapeutics (</a:t>
            </a:r>
            <a:r>
              <a:rPr lang="en-US" b="0" i="0" err="1">
                <a:solidFill>
                  <a:srgbClr val="5C656D"/>
                </a:solidFill>
                <a:effectLst/>
                <a:latin typeface="Benton Sans Cond Bk"/>
              </a:rPr>
              <a:t>DTx</a:t>
            </a:r>
            <a:r>
              <a:rPr lang="en-US" b="0" i="0">
                <a:solidFill>
                  <a:srgbClr val="5C656D"/>
                </a:solidFill>
                <a:effectLst/>
                <a:latin typeface="Benton Sans Cond Bk"/>
              </a:rPr>
              <a:t>) are scalable software solutions built on clinically-proven approaches to behavior change that can be used for long-term disease prevention and management.</a:t>
            </a:r>
          </a:p>
          <a:p>
            <a:endParaRPr lang="en-US" sz="120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16</a:t>
            </a:fld>
            <a:endParaRPr lang="en-US"/>
          </a:p>
        </p:txBody>
      </p:sp>
    </p:spTree>
    <p:extLst>
      <p:ext uri="{BB962C8B-B14F-4D97-AF65-F5344CB8AC3E}">
        <p14:creationId xmlns:p14="http://schemas.microsoft.com/office/powerpoint/2010/main" val="3773088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latin typeface="Arial"/>
                <a:cs typeface="Arial"/>
              </a:rPr>
              <a:t>How to use this slide: </a:t>
            </a:r>
            <a:r>
              <a:rPr lang="en-US" b="0" i="1">
                <a:latin typeface="Arial"/>
                <a:cs typeface="Arial"/>
              </a:rPr>
              <a:t>This slide outlines the major implications of our first trend for key healthcare stakeholders.</a:t>
            </a:r>
            <a:r>
              <a:rPr lang="en-US" i="1">
                <a:latin typeface="Arial"/>
                <a:cs typeface="Arial"/>
              </a:rPr>
              <a:t> </a:t>
            </a: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solidFill>
                <a:schemeClr val="accent3"/>
              </a:solidFill>
              <a:effectLst/>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lang="en-US" sz="1200">
                <a:solidFill>
                  <a:schemeClr val="accent3"/>
                </a:solidFill>
                <a:effectLst/>
                <a:latin typeface="Calibri"/>
                <a:ea typeface="Calibri"/>
                <a:cs typeface="Calibri"/>
              </a:rPr>
              <a:t>Doula and midwifery services for community births have been shown to have a positive effect on birth outcomes in underserved communities.</a:t>
            </a:r>
            <a:r>
              <a:rPr lang="en-US">
                <a:solidFill>
                  <a:schemeClr val="accent3"/>
                </a:solidFill>
                <a:latin typeface="Calibri"/>
                <a:ea typeface="Calibri"/>
                <a:cs typeface="Calibri"/>
              </a:rPr>
              <a:t> </a:t>
            </a:r>
          </a:p>
          <a:p>
            <a:pPr marL="171450" indent="-171450">
              <a:buFont typeface="Arial" panose="020B0604020202020204" pitchFamily="34" charset="0"/>
              <a:buChar char="•"/>
              <a:defRPr/>
            </a:pPr>
            <a:r>
              <a:rPr lang="en-US" sz="1200">
                <a:solidFill>
                  <a:schemeClr val="accent3"/>
                </a:solidFill>
                <a:effectLst/>
                <a:latin typeface="Calibri"/>
                <a:ea typeface="Calibri"/>
                <a:cs typeface="Calibri"/>
              </a:rPr>
              <a:t>With more </a:t>
            </a:r>
            <a:r>
              <a:rPr lang="en-US" sz="1200">
                <a:solidFill>
                  <a:schemeClr val="tx1"/>
                </a:solidFill>
                <a:effectLst/>
                <a:latin typeface="Calibri" panose="020F0502020204030204" pitchFamily="34" charset="0"/>
                <a:ea typeface="Calibri"/>
                <a:cs typeface="Calibri" panose="020F0502020204030204" pitchFamily="34" charset="0"/>
              </a:rPr>
              <a:t>community births, and other caretakers being involved (i.e., midwives, doulas, patient navigators), care can become fragmented, so pharmaceutical companies will need to build relationships across care cascades.</a:t>
            </a:r>
            <a:endParaRPr lang="en-US" sz="1200">
              <a:solidFill>
                <a:schemeClr val="tx1"/>
              </a:solidFill>
              <a:latin typeface="Calibri" panose="020F0502020204030204" pitchFamily="34" charset="0"/>
              <a:ea typeface="Calibri"/>
              <a:cs typeface="Calibri" panose="020F0502020204030204" pitchFamily="34"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17</a:t>
            </a:fld>
            <a:endParaRPr lang="en-US"/>
          </a:p>
        </p:txBody>
      </p:sp>
    </p:spTree>
    <p:extLst>
      <p:ext uri="{BB962C8B-B14F-4D97-AF65-F5344CB8AC3E}">
        <p14:creationId xmlns:p14="http://schemas.microsoft.com/office/powerpoint/2010/main" val="2441505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none">
                <a:solidFill>
                  <a:schemeClr val="tx1"/>
                </a:solidFill>
                <a:effectLst/>
                <a:latin typeface="Calibri" panose="020F0502020204030204" pitchFamily="34" charset="0"/>
                <a:ea typeface="Calibri" panose="020F0502020204030204" pitchFamily="34" charset="0"/>
                <a:cs typeface="Calibri" panose="020F0502020204030204" pitchFamily="34" charset="0"/>
              </a:rPr>
              <a:t>Key point: </a:t>
            </a:r>
            <a:r>
              <a:rPr lang="en-US" sz="1200" u="none">
                <a:solidFill>
                  <a:schemeClr val="tx1"/>
                </a:solidFill>
                <a:effectLst/>
                <a:latin typeface="Calibri" panose="020F0502020204030204" pitchFamily="34" charset="0"/>
                <a:ea typeface="Calibri" panose="020F0502020204030204" pitchFamily="34" charset="0"/>
                <a:cs typeface="Calibri" panose="020F0502020204030204" pitchFamily="34" charset="0"/>
              </a:rPr>
              <a:t>The country’s maternal mental health crisis has steadily worsened in recent years.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a:solidFill>
                  <a:schemeClr val="tx1"/>
                </a:solidFill>
                <a:effectLst/>
                <a:latin typeface="Calibri" panose="020F0502020204030204" pitchFamily="34" charset="0"/>
                <a:ea typeface="Calibri" panose="020F0502020204030204" pitchFamily="34" charset="0"/>
                <a:cs typeface="Calibri" panose="020F0502020204030204" pitchFamily="34" charset="0"/>
              </a:rPr>
              <a:t>Postpartum depression (PPD) occurs following pregnancy and delivery and is one of the most common medical complications during the 6 months following childbirth. PPD is associated with adverse outcomes for both the mother and child.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effectLst/>
                <a:latin typeface="Calibri" panose="020F0502020204030204" pitchFamily="34" charset="0"/>
                <a:ea typeface="Calibri" panose="020F0502020204030204" pitchFamily="34" charset="0"/>
                <a:cs typeface="Calibri" panose="020F0502020204030204" pitchFamily="34" charset="0"/>
              </a:rPr>
              <a:t>These rising reports of worsened mental health among mothers is particularly concerning given U.S. postpartum depression was already rising from 2017-2019, with existing disparities for women of color.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effectLst/>
                <a:latin typeface="Calibri" panose="020F0502020204030204" pitchFamily="34" charset="0"/>
                <a:ea typeface="Calibri" panose="020F0502020204030204" pitchFamily="34" charset="0"/>
                <a:cs typeface="Calibri" panose="020F0502020204030204" pitchFamily="34" charset="0"/>
              </a:rPr>
              <a:t>Notably, nearly half of postpartum Black women reported depressive symptoms two weeks after delivery compared to less than a third of White women. </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18</a:t>
            </a:fld>
            <a:endParaRPr lang="en-US"/>
          </a:p>
        </p:txBody>
      </p:sp>
    </p:spTree>
    <p:extLst>
      <p:ext uri="{BB962C8B-B14F-4D97-AF65-F5344CB8AC3E}">
        <p14:creationId xmlns:p14="http://schemas.microsoft.com/office/powerpoint/2010/main" val="1718776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a:solidFill>
                  <a:schemeClr val="tx1"/>
                </a:solidFill>
                <a:effectLst/>
                <a:latin typeface="Calibri" panose="020F0502020204030204" pitchFamily="34" charset="0"/>
                <a:cs typeface="Calibri" panose="020F0502020204030204" pitchFamily="34" charset="0"/>
              </a:rPr>
              <a:t>Key point: </a:t>
            </a:r>
            <a:r>
              <a:rPr lang="en-US" sz="1200" b="0" i="0">
                <a:solidFill>
                  <a:schemeClr val="tx1"/>
                </a:solidFill>
                <a:effectLst/>
                <a:latin typeface="Calibri" panose="020F0502020204030204" pitchFamily="34" charset="0"/>
                <a:cs typeface="Calibri" panose="020F0502020204030204" pitchFamily="34" charset="0"/>
              </a:rPr>
              <a:t>Parental exhaustion experienced by mothers is driving the exit of many women from the workforce.  </a:t>
            </a:r>
          </a:p>
          <a:p>
            <a:pPr marL="0" indent="0">
              <a:buFont typeface="Arial" panose="020B0604020202020204" pitchFamily="34" charset="0"/>
              <a:buNone/>
            </a:pPr>
            <a:endParaRPr lang="en-US" sz="1200" b="0" i="0">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666666"/>
                </a:solidFill>
                <a:effectLst/>
                <a:latin typeface="Roboto" panose="02000000000000000000" pitchFamily="2" charset="0"/>
              </a:rPr>
              <a:t>Working mothers make up a significant part of the U.S. workforce, accounting for nearly one-third (32%) of all employed women in 2018.</a:t>
            </a:r>
            <a:endParaRPr lang="en-US" sz="1200" b="0">
              <a:solidFill>
                <a:schemeClr val="tx1"/>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latin typeface="Calibri" panose="020F0502020204030204" pitchFamily="34" charset="0"/>
                <a:cs typeface="Calibri" panose="020F0502020204030204" pitchFamily="34" charset="0"/>
              </a:rPr>
              <a:t>From pre-pandemic 2020 to end of 2022, the share of partnered two-participant working couples with young children (under the age of 13) decreased 3.5% while the share of partnered two-participant working couples WITHOUT children decreased by only 2.1%.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latin typeface="Calibri" panose="020F0502020204030204" pitchFamily="34" charset="0"/>
                <a:cs typeface="Calibri" panose="020F0502020204030204" pitchFamily="34" charset="0"/>
              </a:rPr>
              <a:t>Parents of young children are increasingly citing parental exhaustion and caregiving responsibilities as reasons for nonparticipation in the workforce.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latin typeface="Calibri" panose="020F0502020204030204" pitchFamily="34" charset="0"/>
                <a:cs typeface="Calibri" panose="020F0502020204030204" pitchFamily="34" charset="0"/>
              </a:rPr>
              <a:t>In January 2021, nearly three-quarters of a million (705,000) more mothers of school aged children were not formally employed in the U.S compared to January 2020.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effectLst/>
                <a:latin typeface="Calibri" panose="020F0502020204030204" pitchFamily="34" charset="0"/>
                <a:cs typeface="Calibri" panose="020F0502020204030204" pitchFamily="34" charset="0"/>
              </a:rPr>
              <a:t>U.S. mothers are more likely than fathers to say they had a lot of childcare responsibilities while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tx1"/>
                </a:solidFill>
                <a:latin typeface="Calibri" panose="020F0502020204030204" pitchFamily="34" charset="0"/>
                <a:cs typeface="Calibri" panose="020F0502020204030204" pitchFamily="34" charset="0"/>
              </a:rPr>
              <a:t>Many women cited demands of childcare, as well as layoffs and furloughs, as contributing factors for leaving the job market during the height of the pandemic. Rates of mothers’ participation in the workforce has not yet returned to pre-pandemic levels, frequently due to caregiving responsibilities. </a:t>
            </a:r>
            <a:endParaRPr lang="en-US" sz="1200" b="0" i="0">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effectLst/>
                <a:latin typeface="Calibri" panose="020F0502020204030204" pitchFamily="34" charset="0"/>
                <a:cs typeface="Calibri" panose="020F0502020204030204" pitchFamily="34" charset="0"/>
              </a:rPr>
              <a:t>Parental burnout occurs in response to chronic and overwhelming parenting stress.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19</a:t>
            </a:fld>
            <a:endParaRPr lang="en-US"/>
          </a:p>
        </p:txBody>
      </p:sp>
    </p:spTree>
    <p:extLst>
      <p:ext uri="{BB962C8B-B14F-4D97-AF65-F5344CB8AC3E}">
        <p14:creationId xmlns:p14="http://schemas.microsoft.com/office/powerpoint/2010/main" val="1598460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tx1"/>
                </a:solidFill>
                <a:latin typeface="Calibri" panose="020F0502020204030204" pitchFamily="34" charset="0"/>
                <a:cs typeface="Calibri" panose="020F0502020204030204" pitchFamily="34" charset="0"/>
              </a:rPr>
              <a:t>Key point: </a:t>
            </a:r>
            <a:r>
              <a:rPr lang="en-US" sz="1200" b="0">
                <a:solidFill>
                  <a:schemeClr val="tx1"/>
                </a:solidFill>
                <a:latin typeface="Calibri" panose="020F0502020204030204" pitchFamily="34" charset="0"/>
                <a:cs typeface="Calibri" panose="020F0502020204030204" pitchFamily="34" charset="0"/>
              </a:rPr>
              <a:t>Mothers of color are especially vulnerable to stressors that contribute to mental health challenges. </a:t>
            </a:r>
            <a:endParaRPr lang="en-US" sz="1200" b="1">
              <a:solidFill>
                <a:schemeClr val="tx1"/>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chemeClr val="tx1"/>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Calibri" panose="020F0502020204030204" pitchFamily="34" charset="0"/>
                <a:cs typeface="Calibri" panose="020F0502020204030204" pitchFamily="34" charset="0"/>
              </a:rPr>
              <a:t>Black, American Indian/Alaska Native, Asia/Pacific Islander, Hispanic and Immigrant women have experienced high prevalence of postpartum depressive symptoms, domestic violence, and intimate partner violence.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Calibri" panose="020F0502020204030204" pitchFamily="34" charset="0"/>
                <a:cs typeface="Calibri" panose="020F0502020204030204" pitchFamily="34" charset="0"/>
              </a:rPr>
              <a:t>4 in 5 indigenous women in the U.S. experience domestic violence in their lifetimes.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Calibri" panose="020F0502020204030204" pitchFamily="34" charset="0"/>
                <a:cs typeface="Calibri" panose="020F0502020204030204" pitchFamily="34" charset="0"/>
              </a:rPr>
              <a:t>Black women comprise 50% of U.S. pregnancy-associated homicide victims.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latin typeface="Calibri" panose="020F0502020204030204" pitchFamily="34" charset="0"/>
                <a:cs typeface="Calibri" panose="020F0502020204030204" pitchFamily="34" charset="0"/>
              </a:rPr>
              <a:t>Black, Hispanic, and immigrant U.S. workers have the lowest access to paid leave for all family and medical reasons.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effectLst/>
                <a:latin typeface="Calibri" panose="020F0502020204030204" pitchFamily="34" charset="0"/>
                <a:cs typeface="Calibri" panose="020F0502020204030204" pitchFamily="34" charset="0"/>
              </a:rPr>
              <a:t>Black and Hispanic women are less likely than White women to be diagnosed with and receive treatment for postpartum depression.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effectLst/>
                <a:latin typeface="Calibri" panose="020F0502020204030204" pitchFamily="34" charset="0"/>
                <a:cs typeface="Calibri" panose="020F0502020204030204" pitchFamily="34" charset="0"/>
              </a:rPr>
              <a:t>People of color are more likely to be uninsured compared to While individuals, with the highest rates among Indigenous individuals at 18.8% in 2021. </a:t>
            </a:r>
            <a:endParaRPr lang="en-US" sz="120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20</a:t>
            </a:fld>
            <a:endParaRPr lang="en-US"/>
          </a:p>
        </p:txBody>
      </p:sp>
    </p:spTree>
    <p:extLst>
      <p:ext uri="{BB962C8B-B14F-4D97-AF65-F5344CB8AC3E}">
        <p14:creationId xmlns:p14="http://schemas.microsoft.com/office/powerpoint/2010/main" val="4288764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a:solidFill>
                  <a:schemeClr val="tx1"/>
                </a:solidFill>
                <a:latin typeface="Calibri" panose="020F0502020204030204" pitchFamily="34" charset="0"/>
                <a:cs typeface="Calibri" panose="020F0502020204030204" pitchFamily="34" charset="0"/>
              </a:rPr>
              <a:t>Key point: </a:t>
            </a:r>
            <a:r>
              <a:rPr lang="en-US" sz="1200" b="0">
                <a:solidFill>
                  <a:schemeClr val="tx1"/>
                </a:solidFill>
                <a:latin typeface="Calibri" panose="020F0502020204030204" pitchFamily="34" charset="0"/>
                <a:cs typeface="Calibri" panose="020F0502020204030204" pitchFamily="34" charset="0"/>
              </a:rPr>
              <a:t>The mental health of mothers is critical for healthcare given women make up most health care workers.</a:t>
            </a:r>
          </a:p>
          <a:p>
            <a:pPr marL="0" indent="0">
              <a:buFont typeface="Arial" panose="020B0604020202020204" pitchFamily="34" charset="0"/>
              <a:buNone/>
            </a:pPr>
            <a:endParaRPr lang="en-US" sz="1200" b="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0" i="0">
                <a:solidFill>
                  <a:srgbClr val="666666"/>
                </a:solidFill>
                <a:effectLst/>
                <a:latin typeface="Roboto" panose="02000000000000000000" pitchFamily="2" charset="0"/>
                <a:cs typeface="Calibri" panose="020F0502020204030204" pitchFamily="34" charset="0"/>
              </a:rPr>
              <a:t>Women account for most of the health care workforce: </a:t>
            </a:r>
            <a:endParaRPr lang="en-US" sz="1200" b="0">
              <a:solidFill>
                <a:schemeClr val="tx1"/>
              </a:solidFill>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b="0">
                <a:solidFill>
                  <a:schemeClr val="tx1"/>
                </a:solidFill>
                <a:latin typeface="Calibri" panose="020F0502020204030204" pitchFamily="34" charset="0"/>
                <a:cs typeface="Calibri" panose="020F0502020204030204" pitchFamily="34" charset="0"/>
              </a:rPr>
              <a:t>78% of all healthcare jobs are held by women </a:t>
            </a:r>
            <a:r>
              <a:rPr lang="en-US" sz="1200">
                <a:solidFill>
                  <a:schemeClr val="tx1"/>
                </a:solidFill>
                <a:latin typeface="Calibri" panose="020F0502020204030204" pitchFamily="34" charset="0"/>
                <a:cs typeface="Calibri" panose="020F0502020204030204" pitchFamily="34" charset="0"/>
              </a:rPr>
              <a:t>(11.9 million); 88% of registered nurses are women (3 million).</a:t>
            </a:r>
          </a:p>
          <a:p>
            <a:pPr marL="1085850" lvl="2" indent="-171450">
              <a:buFont typeface="Arial" panose="020B0604020202020204" pitchFamily="34" charset="0"/>
              <a:buChar char="•"/>
            </a:pPr>
            <a:r>
              <a:rPr lang="en-US" sz="1200" b="0">
                <a:solidFill>
                  <a:schemeClr val="tx1"/>
                </a:solidFill>
                <a:latin typeface="Calibri" panose="020F0502020204030204" pitchFamily="34" charset="0"/>
                <a:cs typeface="Calibri" panose="020F0502020204030204" pitchFamily="34" charset="0"/>
              </a:rPr>
              <a:t>Black women disproportionately make up the lowest paid jobs with the poorest working conditions in health care (1 in 4 LPNs or aides in the long-term care sector are Black women).</a:t>
            </a:r>
          </a:p>
          <a:p>
            <a:pPr marL="628650" lvl="1" indent="-171450">
              <a:buFont typeface="Arial" panose="020B0604020202020204" pitchFamily="34" charset="0"/>
              <a:buChar char="•"/>
            </a:pPr>
            <a:r>
              <a:rPr lang="en-US" sz="1200" b="0">
                <a:solidFill>
                  <a:schemeClr val="tx1"/>
                </a:solidFill>
                <a:latin typeface="Calibri" panose="020F0502020204030204" pitchFamily="34" charset="0"/>
                <a:cs typeface="Calibri" panose="020F0502020204030204" pitchFamily="34" charset="0"/>
              </a:rPr>
              <a:t>In 2019, 58.9% of physicians that specialize in obstetrics and gynecology were women. And HRSA predicts a shortage of 5,170 </a:t>
            </a:r>
            <a:r>
              <a:rPr lang="en-US" sz="1200" b="0" err="1">
                <a:solidFill>
                  <a:schemeClr val="tx1"/>
                </a:solidFill>
                <a:latin typeface="Calibri" panose="020F0502020204030204" pitchFamily="34" charset="0"/>
                <a:cs typeface="Calibri" panose="020F0502020204030204" pitchFamily="34" charset="0"/>
              </a:rPr>
              <a:t>ob</a:t>
            </a:r>
            <a:r>
              <a:rPr lang="en-US" sz="1200" b="0">
                <a:solidFill>
                  <a:schemeClr val="tx1"/>
                </a:solidFill>
                <a:latin typeface="Calibri" panose="020F0502020204030204" pitchFamily="34" charset="0"/>
                <a:cs typeface="Calibri" panose="020F0502020204030204" pitchFamily="34" charset="0"/>
              </a:rPr>
              <a:t>/gyns in the US by 2030. </a:t>
            </a:r>
          </a:p>
          <a:p>
            <a:pPr marL="1085850" lvl="2" indent="-171450">
              <a:buFont typeface="Arial" panose="020B0604020202020204" pitchFamily="34" charset="0"/>
              <a:buChar char="•"/>
            </a:pPr>
            <a:r>
              <a:rPr lang="en-US" sz="1200" b="0">
                <a:solidFill>
                  <a:schemeClr val="tx1"/>
                </a:solidFill>
                <a:latin typeface="Calibri" panose="020F0502020204030204" pitchFamily="34" charset="0"/>
                <a:cs typeface="Calibri" panose="020F0502020204030204" pitchFamily="34" charset="0"/>
              </a:rPr>
              <a:t>Most U.S. women prefer a female over a male </a:t>
            </a:r>
            <a:r>
              <a:rPr lang="en-US" sz="1200" b="0" err="1">
                <a:solidFill>
                  <a:schemeClr val="tx1"/>
                </a:solidFill>
                <a:latin typeface="Calibri" panose="020F0502020204030204" pitchFamily="34" charset="0"/>
                <a:cs typeface="Calibri" panose="020F0502020204030204" pitchFamily="34" charset="0"/>
              </a:rPr>
              <a:t>ob</a:t>
            </a:r>
            <a:r>
              <a:rPr lang="en-US" sz="1200" b="0">
                <a:solidFill>
                  <a:schemeClr val="tx1"/>
                </a:solidFill>
                <a:latin typeface="Calibri" panose="020F0502020204030204" pitchFamily="34" charset="0"/>
                <a:cs typeface="Calibri" panose="020F0502020204030204" pitchFamily="34" charset="0"/>
              </a:rPr>
              <a:t>/gyn provider. </a:t>
            </a:r>
            <a:endParaRPr lang="en-US" sz="1200" b="0">
              <a:solidFill>
                <a:schemeClr val="tx1"/>
              </a:solidFill>
              <a:effectLs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0" i="0">
                <a:solidFill>
                  <a:schemeClr val="tx1"/>
                </a:solidFill>
                <a:effectLst/>
                <a:latin typeface="Calibri" panose="020F0502020204030204" pitchFamily="34" charset="0"/>
                <a:cs typeface="Calibri" panose="020F0502020204030204" pitchFamily="34" charset="0"/>
              </a:rPr>
              <a:t>Burnout and a high-stress environment is one of the top reasons RNs leave their jobs.</a:t>
            </a:r>
            <a:endParaRPr lang="en-US" sz="1200" b="0" i="0" u="none">
              <a:solidFill>
                <a:schemeClr val="tx1"/>
              </a:solidFill>
              <a:effectLst/>
              <a:latin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Among physicians alone, 63% of women physicians reported experiencing burnout compared to 46% of male physicians in 2022.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49% of female US health care workers reported experiencing burnout in 2020 as compared to 42% of male counterparts.</a:t>
            </a:r>
          </a:p>
          <a:p>
            <a:pPr marL="628650" lvl="1" indent="-171450">
              <a:buFont typeface="Arial" panose="020B0604020202020204" pitchFamily="34" charset="0"/>
              <a:buChar char="•"/>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Women physicians with children are reporting greater depressive and anxiety symptom compared to male physicians with children. </a:t>
            </a:r>
          </a:p>
          <a:p>
            <a:pPr marL="628650" lvl="1" indent="-171450">
              <a:buFont typeface="Arial" panose="020B0604020202020204" pitchFamily="34" charset="0"/>
              <a:buChar char="•"/>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55% of physicians primarily responsible for domestic tasks, who are 8x more likely to be women than men, have considered changing careers.</a:t>
            </a:r>
          </a:p>
          <a:p>
            <a:pPr marL="171450" indent="-171450">
              <a:buFont typeface="Arial" panose="020B0604020202020204" pitchFamily="34" charset="0"/>
              <a:buChar char="•"/>
            </a:pPr>
            <a:r>
              <a:rPr lang="en-US" sz="1200" b="0" i="0" err="1">
                <a:solidFill>
                  <a:schemeClr val="tx1"/>
                </a:solidFill>
                <a:effectLst/>
                <a:latin typeface="Calibri" panose="020F0502020204030204" pitchFamily="34" charset="0"/>
                <a:cs typeface="Calibri" panose="020F0502020204030204" pitchFamily="34" charset="0"/>
              </a:rPr>
              <a:t>Wellstar</a:t>
            </a:r>
            <a:r>
              <a:rPr lang="en-US" sz="1200" b="0" i="0">
                <a:solidFill>
                  <a:schemeClr val="tx1"/>
                </a:solidFill>
                <a:effectLst/>
                <a:latin typeface="Calibri" panose="020F0502020204030204" pitchFamily="34" charset="0"/>
                <a:cs typeface="Calibri" panose="020F0502020204030204" pitchFamily="34" charset="0"/>
              </a:rPr>
              <a:t> already had two on-site childcare centers at its largest hospitals and one in the center of Atlanta. </a:t>
            </a:r>
            <a:r>
              <a:rPr lang="en-US" sz="1200">
                <a:solidFill>
                  <a:schemeClr val="tx1"/>
                </a:solidFill>
                <a:latin typeface="Calibri" panose="020F0502020204030204" pitchFamily="34" charset="0"/>
                <a:cs typeface="Calibri" panose="020F0502020204030204" pitchFamily="34" charset="0"/>
              </a:rPr>
              <a:t>In 2020, </a:t>
            </a:r>
            <a:r>
              <a:rPr lang="en-US" sz="1200" err="1">
                <a:solidFill>
                  <a:schemeClr val="tx1"/>
                </a:solidFill>
                <a:latin typeface="Calibri" panose="020F0502020204030204" pitchFamily="34" charset="0"/>
                <a:cs typeface="Calibri" panose="020F0502020204030204" pitchFamily="34" charset="0"/>
              </a:rPr>
              <a:t>Wellstar</a:t>
            </a:r>
            <a:r>
              <a:rPr lang="en-US" sz="1200">
                <a:solidFill>
                  <a:schemeClr val="tx1"/>
                </a:solidFill>
                <a:latin typeface="Calibri" panose="020F0502020204030204" pitchFamily="34" charset="0"/>
                <a:cs typeface="Calibri" panose="020F0502020204030204" pitchFamily="34" charset="0"/>
              </a:rPr>
              <a:t> </a:t>
            </a:r>
            <a:r>
              <a:rPr lang="en-US" sz="1200" b="0" i="0">
                <a:solidFill>
                  <a:schemeClr val="tx1"/>
                </a:solidFill>
                <a:effectLst/>
                <a:latin typeface="Calibri" panose="020F0502020204030204" pitchFamily="34" charset="0"/>
                <a:cs typeface="Calibri" panose="020F0502020204030204" pitchFamily="34" charset="0"/>
              </a:rPr>
              <a:t>rolled out additional childcare options for employed parents, including staff with older children. These childcare options have remained available for staff, with a recent example of providing childcare options during severe weather events when other childcare centers were closed. </a:t>
            </a:r>
          </a:p>
          <a:p>
            <a:pPr marL="628650" lvl="1" indent="-171450" algn="l">
              <a:buFont typeface="Arial" panose="020B0604020202020204" pitchFamily="34" charset="0"/>
              <a:buChar char="•"/>
            </a:pPr>
            <a:r>
              <a:rPr lang="en-US" sz="1200" b="0" i="0">
                <a:solidFill>
                  <a:schemeClr val="tx1"/>
                </a:solidFill>
                <a:effectLst/>
                <a:latin typeface="Calibri" panose="020F0502020204030204" pitchFamily="34" charset="0"/>
                <a:cs typeface="Calibri" panose="020F0502020204030204" pitchFamily="34" charset="0"/>
              </a:rPr>
              <a:t>According to an executive director at </a:t>
            </a:r>
            <a:r>
              <a:rPr lang="en-US" sz="1200" b="0" i="0" err="1">
                <a:solidFill>
                  <a:schemeClr val="tx1"/>
                </a:solidFill>
                <a:effectLst/>
                <a:latin typeface="Calibri" panose="020F0502020204030204" pitchFamily="34" charset="0"/>
                <a:cs typeface="Calibri" panose="020F0502020204030204" pitchFamily="34" charset="0"/>
              </a:rPr>
              <a:t>Wellstar</a:t>
            </a:r>
            <a:r>
              <a:rPr lang="en-US" sz="1200" b="0" i="0">
                <a:solidFill>
                  <a:schemeClr val="tx1"/>
                </a:solidFill>
                <a:effectLst/>
                <a:latin typeface="Calibri" panose="020F0502020204030204" pitchFamily="34" charset="0"/>
                <a:cs typeface="Calibri" panose="020F0502020204030204" pitchFamily="34" charset="0"/>
              </a:rPr>
              <a:t>, “Our talent acquisition team has found several things that are kind of those sweet spots for potential candidates, and childcare and childcare</a:t>
            </a:r>
            <a:r>
              <a:rPr lang="en-US" sz="1200" b="1" i="0">
                <a:solidFill>
                  <a:schemeClr val="tx1"/>
                </a:solidFill>
                <a:effectLst/>
                <a:latin typeface="Calibri" panose="020F0502020204030204" pitchFamily="34" charset="0"/>
                <a:cs typeface="Calibri" panose="020F0502020204030204" pitchFamily="34" charset="0"/>
              </a:rPr>
              <a:t> </a:t>
            </a:r>
            <a:r>
              <a:rPr lang="en-US" sz="1200" b="0" i="0">
                <a:solidFill>
                  <a:schemeClr val="tx1"/>
                </a:solidFill>
                <a:effectLst/>
                <a:latin typeface="Calibri" panose="020F0502020204030204" pitchFamily="34" charset="0"/>
                <a:cs typeface="Calibri" panose="020F0502020204030204" pitchFamily="34" charset="0"/>
              </a:rPr>
              <a:t>resources are a huge benefit for folks."</a:t>
            </a:r>
          </a:p>
        </p:txBody>
      </p:sp>
      <p:sp>
        <p:nvSpPr>
          <p:cNvPr id="4" name="Slide Number Placeholder 3"/>
          <p:cNvSpPr>
            <a:spLocks noGrp="1"/>
          </p:cNvSpPr>
          <p:nvPr>
            <p:ph type="sldNum" sz="quarter" idx="5"/>
          </p:nvPr>
        </p:nvSpPr>
        <p:spPr/>
        <p:txBody>
          <a:bodyPr/>
          <a:lstStyle/>
          <a:p>
            <a:fld id="{0E79F9C1-6A3C-4B55-8C89-00C0FB1E22C3}" type="slidenum">
              <a:rPr lang="en-US" smtClean="0"/>
              <a:pPr/>
              <a:t>21</a:t>
            </a:fld>
            <a:endParaRPr lang="en-US"/>
          </a:p>
        </p:txBody>
      </p:sp>
    </p:spTree>
    <p:extLst>
      <p:ext uri="{BB962C8B-B14F-4D97-AF65-F5344CB8AC3E}">
        <p14:creationId xmlns:p14="http://schemas.microsoft.com/office/powerpoint/2010/main" val="249102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Section 1: </a:t>
            </a:r>
            <a:r>
              <a:rPr lang="en-US"/>
              <a:t>Outlook for maternal and reproductive health</a:t>
            </a:r>
          </a:p>
        </p:txBody>
      </p:sp>
      <p:sp>
        <p:nvSpPr>
          <p:cNvPr id="4" name="Slide Number Placeholder 3"/>
          <p:cNvSpPr>
            <a:spLocks noGrp="1"/>
          </p:cNvSpPr>
          <p:nvPr>
            <p:ph type="sldNum" sz="quarter" idx="5"/>
          </p:nvPr>
        </p:nvSpPr>
        <p:spPr/>
        <p:txBody>
          <a:bodyPr/>
          <a:lstStyle/>
          <a:p>
            <a:fld id="{0E79F9C1-6A3C-4B55-8C89-00C0FB1E22C3}" type="slidenum">
              <a:rPr lang="en-US" smtClean="0"/>
              <a:pPr/>
              <a:t>4</a:t>
            </a:fld>
            <a:endParaRPr lang="en-US"/>
          </a:p>
        </p:txBody>
      </p:sp>
    </p:spTree>
    <p:extLst>
      <p:ext uri="{BB962C8B-B14F-4D97-AF65-F5344CB8AC3E}">
        <p14:creationId xmlns:p14="http://schemas.microsoft.com/office/powerpoint/2010/main" val="2489993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a:solidFill>
                  <a:schemeClr val="tx1"/>
                </a:solidFill>
                <a:effectLst/>
                <a:latin typeface="Calibri" panose="020F0502020204030204" pitchFamily="34" charset="0"/>
                <a:ea typeface="Calibri" panose="020F0502020204030204" pitchFamily="34" charset="0"/>
                <a:cs typeface="Calibri" panose="020F0502020204030204" pitchFamily="34" charset="0"/>
              </a:rPr>
              <a:t>Key point: </a:t>
            </a:r>
            <a:r>
              <a:rPr lang="en-US" sz="1200" b="0" i="0" u="none">
                <a:solidFill>
                  <a:schemeClr val="tx1"/>
                </a:solidFill>
                <a:effectLst/>
                <a:latin typeface="Calibri" panose="020F0502020204030204" pitchFamily="34" charset="0"/>
                <a:ea typeface="Calibri" panose="020F0502020204030204" pitchFamily="34" charset="0"/>
                <a:cs typeface="Calibri" panose="020F0502020204030204" pitchFamily="34" charset="0"/>
              </a:rPr>
              <a:t>Leaders across the health industry are recognizing and responding to rising behavioral health needs among patients and employees with children.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sng">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Many health systems are also taking steps to improve screening for intimate partner violence during the pandemic among patients (including the use of apps for remote monitoring of IPV among pregnant people). </a:t>
            </a:r>
            <a:endParaRPr lang="en-US" sz="1200">
              <a:solidFill>
                <a:schemeClr val="tx1"/>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effectLst/>
                <a:latin typeface="Calibri" panose="020F0502020204030204" pitchFamily="34" charset="0"/>
                <a:cs typeface="Calibri" panose="020F0502020204030204" pitchFamily="34" charset="0"/>
              </a:rPr>
              <a:t>Healthcare and pharmaceutical employers account for the largest percentage of centers leading childcare organization, Bright Horizons, operates in the U.S. (17.5%), followed by government and education employers (15%).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Offering fertility benefits can help alleviate the depression, anxiety and mental health issues associated with infertility. </a:t>
            </a:r>
            <a:endParaRPr lang="en-US" sz="1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a:solidFill>
                  <a:schemeClr val="tx1"/>
                </a:solidFill>
                <a:effectLst/>
                <a:latin typeface="Calibri" panose="020F0502020204030204" pitchFamily="34" charset="0"/>
                <a:ea typeface="Calibri" panose="020F0502020204030204" pitchFamily="34" charset="0"/>
                <a:cs typeface="Calibri" panose="020F0502020204030204" pitchFamily="34" charset="0"/>
              </a:rPr>
              <a:t>In 2020, many state and federal lawmakers expanded access to behavioral health services by changing restrictions on telehealth usage. Ensuring equitable access to behavioral telehealth services is particularly important given about 61% of telehealth claims in the U.S. were for diagnosing medical conditions in September of 2021. </a:t>
            </a:r>
            <a:endParaRPr lang="en-US" sz="1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10 states were awarded grants to develop and transform Certified Community Behavioral Health Clinics in order to continue addressing the United States’ mental health crisis. </a:t>
            </a:r>
            <a:endParaRPr lang="en-US" sz="1200" u="none">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22</a:t>
            </a:fld>
            <a:endParaRPr lang="en-US"/>
          </a:p>
        </p:txBody>
      </p:sp>
    </p:spTree>
    <p:extLst>
      <p:ext uri="{BB962C8B-B14F-4D97-AF65-F5344CB8AC3E}">
        <p14:creationId xmlns:p14="http://schemas.microsoft.com/office/powerpoint/2010/main" val="513661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solidFill>
                  <a:schemeClr val="tx1"/>
                </a:solidFill>
                <a:latin typeface="Calibri" panose="020F0502020204030204" pitchFamily="34" charset="0"/>
                <a:cs typeface="Calibri" panose="020F0502020204030204" pitchFamily="34" charset="0"/>
              </a:rPr>
              <a:t>How to use this slide: </a:t>
            </a:r>
            <a:r>
              <a:rPr lang="en-US" sz="1200" b="0" i="1">
                <a:solidFill>
                  <a:schemeClr val="tx1"/>
                </a:solidFill>
                <a:latin typeface="Calibri" panose="020F0502020204030204" pitchFamily="34" charset="0"/>
                <a:cs typeface="Calibri" panose="020F0502020204030204" pitchFamily="34" charset="0"/>
              </a:rPr>
              <a:t>This slide outlines the major implications of our second trend for key healthcare stakeholders. </a:t>
            </a:r>
            <a:endParaRPr lang="en-US" sz="1200" b="0" i="0">
              <a:solidFill>
                <a:schemeClr val="tx1"/>
              </a:solidFill>
              <a:effectLst/>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200" b="0" i="0">
              <a:solidFill>
                <a:schemeClr val="tx1"/>
              </a:solidFill>
              <a:effectLs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0" i="0">
                <a:solidFill>
                  <a:schemeClr val="tx1"/>
                </a:solidFill>
                <a:effectLst/>
                <a:latin typeface="Calibri" panose="020F0502020204030204" pitchFamily="34" charset="0"/>
                <a:cs typeface="Calibri" panose="020F0502020204030204" pitchFamily="34" charset="0"/>
              </a:rPr>
              <a:t>Individuals with co-occurring behavioral and physical health conditions drive 3.2 to 6.2 times higher costs for medical and surgical services than individuals with no behavioral health condition.</a:t>
            </a:r>
            <a:endParaRPr lang="en-US" sz="120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a:solidFill>
                  <a:schemeClr val="tx1"/>
                </a:solidFill>
                <a:latin typeface="Calibri" panose="020F0502020204030204" pitchFamily="34" charset="0"/>
                <a:cs typeface="Calibri" panose="020F0502020204030204" pitchFamily="34" charset="0"/>
              </a:rPr>
              <a:t>Studies suggest women experience more adverse drug reactions to psychotropic medications than men. Advocacy groups are advocating for women to be included in drug dosing trials to close this gender gap. </a:t>
            </a:r>
          </a:p>
        </p:txBody>
      </p:sp>
      <p:sp>
        <p:nvSpPr>
          <p:cNvPr id="4" name="Slide Number Placeholder 3"/>
          <p:cNvSpPr>
            <a:spLocks noGrp="1"/>
          </p:cNvSpPr>
          <p:nvPr>
            <p:ph type="sldNum" sz="quarter" idx="5"/>
          </p:nvPr>
        </p:nvSpPr>
        <p:spPr/>
        <p:txBody>
          <a:bodyPr/>
          <a:lstStyle/>
          <a:p>
            <a:fld id="{0E79F9C1-6A3C-4B55-8C89-00C0FB1E22C3}" type="slidenum">
              <a:rPr lang="en-US" smtClean="0"/>
              <a:pPr/>
              <a:t>23</a:t>
            </a:fld>
            <a:endParaRPr lang="en-US"/>
          </a:p>
        </p:txBody>
      </p:sp>
    </p:spTree>
    <p:extLst>
      <p:ext uri="{BB962C8B-B14F-4D97-AF65-F5344CB8AC3E}">
        <p14:creationId xmlns:p14="http://schemas.microsoft.com/office/powerpoint/2010/main" val="3619154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Key point: </a:t>
            </a:r>
            <a:r>
              <a:rPr lang="en-US" sz="1100" b="0">
                <a:effectLst/>
                <a:latin typeface="Calibri" panose="020F0502020204030204" pitchFamily="34" charset="0"/>
                <a:ea typeface="Calibri" panose="020F0502020204030204" pitchFamily="34" charset="0"/>
                <a:cs typeface="Times New Roman" panose="02020603050405020304" pitchFamily="18" charset="0"/>
              </a:rPr>
              <a:t>Following the </a:t>
            </a:r>
            <a:r>
              <a:rPr lang="en-US" sz="1100" b="0" i="1">
                <a:effectLst/>
                <a:latin typeface="Calibri" panose="020F0502020204030204" pitchFamily="34" charset="0"/>
                <a:ea typeface="Calibri" panose="020F0502020204030204" pitchFamily="34" charset="0"/>
                <a:cs typeface="Times New Roman" panose="02020603050405020304" pitchFamily="18" charset="0"/>
              </a:rPr>
              <a:t>Dobbs v. Jackson </a:t>
            </a:r>
            <a:r>
              <a:rPr lang="en-US" sz="1100" b="0" i="0">
                <a:effectLst/>
                <a:latin typeface="Calibri" panose="020F0502020204030204" pitchFamily="34" charset="0"/>
                <a:ea typeface="Calibri" panose="020F0502020204030204" pitchFamily="34" charset="0"/>
                <a:cs typeface="Times New Roman" panose="02020603050405020304" pitchFamily="18" charset="0"/>
              </a:rPr>
              <a:t>ruling, abortion regulations are now decided by the states, leaving the future of abortion rights unclear for many women. </a:t>
            </a:r>
          </a:p>
          <a:p>
            <a:pPr marL="0" marR="0" lvl="0" indent="0">
              <a:lnSpc>
                <a:spcPct val="107000"/>
              </a:lnSpc>
              <a:spcBef>
                <a:spcPts val="0"/>
              </a:spcBef>
              <a:spcAft>
                <a:spcPts val="0"/>
              </a:spcAft>
              <a:buFont typeface="Symbol" panose="05050102010706020507" pitchFamily="18" charset="2"/>
              <a:buNone/>
            </a:pP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This is where things stand at the time of publication.</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Dobbs v. Jackson is the court case that challenged </a:t>
            </a:r>
            <a:r>
              <a:rPr lang="en-US" sz="1200" i="1">
                <a:effectLst/>
                <a:latin typeface="Calibri" panose="020F0502020204030204" pitchFamily="34" charset="0"/>
                <a:ea typeface="Calibri" panose="020F0502020204030204" pitchFamily="34" charset="0"/>
                <a:cs typeface="Times New Roman" panose="02020603050405020304" pitchFamily="18" charset="0"/>
              </a:rPr>
              <a:t>Roe v. Wade – the </a:t>
            </a:r>
            <a:r>
              <a:rPr lang="en-US" sz="1200">
                <a:effectLst/>
                <a:latin typeface="Calibri" panose="020F0502020204030204" pitchFamily="34" charset="0"/>
                <a:ea typeface="Calibri" panose="020F0502020204030204" pitchFamily="34" charset="0"/>
                <a:cs typeface="Times New Roman" panose="02020603050405020304" pitchFamily="18" charset="0"/>
              </a:rPr>
              <a:t>1973 ruling that named abortion as a constitutional right for pregnant people without excessive government restriction. </a:t>
            </a:r>
          </a:p>
          <a:p>
            <a:pPr marL="800100" marR="0" lvl="1" indent="-342900">
              <a:lnSpc>
                <a:spcPct val="107000"/>
              </a:lnSpc>
              <a:spcBef>
                <a:spcPts val="0"/>
              </a:spcBef>
              <a:spcAft>
                <a:spcPts val="0"/>
              </a:spcAft>
              <a:buFont typeface="Symbol" panose="05050102010706020507" pitchFamily="18" charset="2"/>
              <a:buChar char=""/>
            </a:pPr>
            <a:r>
              <a:rPr lang="en-US" sz="1200" i="1">
                <a:effectLst/>
                <a:latin typeface="Calibri" panose="020F0502020204030204" pitchFamily="34" charset="0"/>
                <a:ea typeface="Calibri" panose="020F0502020204030204" pitchFamily="34" charset="0"/>
                <a:cs typeface="Times New Roman" panose="02020603050405020304" pitchFamily="18" charset="0"/>
              </a:rPr>
              <a:t>Planned Parenthood v. Casey</a:t>
            </a:r>
            <a:r>
              <a:rPr lang="en-US" sz="1200">
                <a:effectLst/>
                <a:latin typeface="Calibri" panose="020F0502020204030204" pitchFamily="34" charset="0"/>
                <a:ea typeface="Calibri" panose="020F0502020204030204" pitchFamily="34" charset="0"/>
                <a:cs typeface="Times New Roman" panose="02020603050405020304" pitchFamily="18" charset="0"/>
              </a:rPr>
              <a:t> (1992) later upheld Roe by creating a standard that asks if a state’s abortion regulation is imposing an undue burden, or substantial obstacle, for pregnant people.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Dobbs effectively punts the decision of abortion restriction to the states. The impact of that is laid out on this slide.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Over 20 states have banned or severely restricted abortion. Those bans can include prohibiting abortion prior to a gestational time, restricting specific methods of abortion care, and even criminalizing self-managed abortions </a:t>
            </a:r>
          </a:p>
          <a:p>
            <a:pPr marL="742950" marR="0" lvl="1" indent="-285750">
              <a:lnSpc>
                <a:spcPct val="107000"/>
              </a:lnSpc>
              <a:spcBef>
                <a:spcPts val="0"/>
              </a:spcBef>
              <a:spcAft>
                <a:spcPts val="0"/>
              </a:spcAft>
              <a:buFont typeface="Courier New" panose="02070309020205020404" pitchFamily="49" charset="0"/>
              <a:buChar char="o"/>
            </a:pPr>
            <a:r>
              <a:rPr lang="en-US" sz="1200">
                <a:effectLst/>
                <a:latin typeface="Calibri" panose="020F0502020204030204" pitchFamily="34" charset="0"/>
                <a:ea typeface="Calibri" panose="020F0502020204030204" pitchFamily="34" charset="0"/>
                <a:cs typeface="Times New Roman" panose="02020603050405020304" pitchFamily="18" charset="0"/>
              </a:rPr>
              <a:t>Depending on the laws, pregnant people, partners, relatives, transportation drivers, and health care providers may be prosecuted.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On the flip side, several states have laws to ensure access to abortion prior to viability or throughout pregnancy.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24</a:t>
            </a:fld>
            <a:endParaRPr lang="en-US"/>
          </a:p>
        </p:txBody>
      </p:sp>
    </p:spTree>
    <p:extLst>
      <p:ext uri="{BB962C8B-B14F-4D97-AF65-F5344CB8AC3E}">
        <p14:creationId xmlns:p14="http://schemas.microsoft.com/office/powerpoint/2010/main" val="3227694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Key point:</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Court rulings regarding mifepristone may either limit or widen access to medication abortion nationwide.</a:t>
            </a:r>
          </a:p>
          <a:p>
            <a:pPr marL="0" marR="0" lvl="0" indent="0">
              <a:lnSpc>
                <a:spcPct val="107000"/>
              </a:lnSpc>
              <a:spcBef>
                <a:spcPts val="0"/>
              </a:spcBef>
              <a:spcAft>
                <a:spcPts val="0"/>
              </a:spcAft>
              <a:buFont typeface="Symbol" panose="05050102010706020507" pitchFamily="18" charset="2"/>
              <a:buNone/>
            </a:pPr>
            <a:r>
              <a:rPr lang="en-US" sz="110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800" b="0" i="1" dirty="0">
                <a:effectLst/>
                <a:latin typeface="Calibri" panose="020F0502020204030204" pitchFamily="34" charset="0"/>
                <a:ea typeface="Calibri" panose="020F0502020204030204" pitchFamily="34" charset="0"/>
                <a:cs typeface="Times New Roman" panose="02020603050405020304" pitchFamily="18" charset="0"/>
              </a:rPr>
              <a:t>Note: </a:t>
            </a:r>
            <a:r>
              <a:rPr lang="en-US" sz="1100" i="1" dirty="0">
                <a:effectLst/>
                <a:latin typeface="Segoe UI" panose="020B0502040204020203" pitchFamily="34" charset="0"/>
              </a:rPr>
              <a:t>At the time of publication, </a:t>
            </a:r>
            <a:r>
              <a:rPr lang="en-US" sz="1800" b="0" i="1" dirty="0">
                <a:effectLst/>
                <a:latin typeface="Arial" panose="020B0604020202020204" pitchFamily="34" charset="0"/>
              </a:rPr>
              <a:t>US District Judges Matthew J. </a:t>
            </a:r>
            <a:r>
              <a:rPr lang="en-US" sz="1800" b="0" i="1" dirty="0" err="1">
                <a:effectLst/>
                <a:latin typeface="Arial" panose="020B0604020202020204" pitchFamily="34" charset="0"/>
              </a:rPr>
              <a:t>Kacsmaryk</a:t>
            </a:r>
            <a:r>
              <a:rPr lang="en-US" sz="1800" b="0" i="1" dirty="0">
                <a:effectLst/>
                <a:latin typeface="Arial" panose="020B0604020202020204" pitchFamily="34" charset="0"/>
              </a:rPr>
              <a:t> in Texas and Thomas O. Rice in Washington issued contradictory rulings on the legality of abortion drug mifepristone on April 7</a:t>
            </a:r>
            <a:r>
              <a:rPr lang="en-US" sz="1800" b="0" i="1" baseline="30000" dirty="0">
                <a:effectLst/>
                <a:latin typeface="Arial" panose="020B0604020202020204" pitchFamily="34" charset="0"/>
              </a:rPr>
              <a:t>th</a:t>
            </a:r>
            <a:r>
              <a:rPr lang="en-US" sz="1600" b="0" i="1" dirty="0">
                <a:effectLst/>
                <a:latin typeface="Arial" panose="020B0604020202020204" pitchFamily="34" charset="0"/>
              </a:rPr>
              <a:t>, 2023. </a:t>
            </a:r>
            <a:r>
              <a:rPr lang="en-US" sz="1600" b="0" i="1" dirty="0" err="1">
                <a:effectLst/>
                <a:latin typeface="Arial" panose="020B0604020202020204" pitchFamily="34" charset="0"/>
              </a:rPr>
              <a:t>Kacsmaryk</a:t>
            </a:r>
            <a:r>
              <a:rPr lang="en-US" sz="1600" b="0" i="1" dirty="0">
                <a:effectLst/>
                <a:latin typeface="Arial" panose="020B0604020202020204" pitchFamily="34" charset="0"/>
              </a:rPr>
              <a:t> made the unprecedented decision to suspend the FDA’s approval of the abortion drug mifepristone but delayed installing the ruling to give the Biden administration time to appeal. Rice issued another ruling that the FDA must keep the drug on shelves in the 17 states and DC that called for expanding access to mifepristone. The conflicting decisions will likely put the issue on an accelerated path to the Supreme Court.</a:t>
            </a:r>
            <a:endParaRPr lang="en-US" sz="1100" b="0" i="1" dirty="0">
              <a:effectLst/>
              <a:latin typeface="Segoe UI" panose="020B0502040204020203" pitchFamily="34" charset="0"/>
            </a:endParaRPr>
          </a:p>
          <a:p>
            <a:pPr marL="171450" marR="0" lvl="0" indent="-171450">
              <a:lnSpc>
                <a:spcPct val="107000"/>
              </a:lnSpc>
              <a:spcBef>
                <a:spcPts val="0"/>
              </a:spcBef>
              <a:spcAft>
                <a:spcPts val="0"/>
              </a:spcAft>
              <a:buFont typeface="Arial" panose="020B0604020202020204" pitchFamily="34" charset="0"/>
              <a:buChar char="•"/>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There are two medication abortion regimens that have a long safety and efficacy record: mifepristone with misoprostol and misoprostol alone. 53% of all US abortions were induced by medication in 2020, and 98% of US medication abortions in 2020 used the two-drug protocol. The use of misoprostol alone is also safe and effective, but it’s most effective early on in pregnancy and is often associated with </a:t>
            </a:r>
            <a:r>
              <a:rPr lang="en-US" sz="1600" b="0" i="0" dirty="0">
                <a:solidFill>
                  <a:srgbClr val="333333"/>
                </a:solidFill>
                <a:effectLst/>
                <a:latin typeface="Georgia" panose="02040502050405020303" pitchFamily="18" charset="0"/>
              </a:rPr>
              <a:t>significantly more cramping, nausea, and diarrhea than the two-drug protocol.</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To understand ongoing legal battles on medication abortion access, it’s important to understand this history of mifepristone access in the US: </a:t>
            </a:r>
          </a:p>
          <a:p>
            <a:pPr marL="628650" marR="0" lvl="1"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In September 2000, FDA approved mifepristone for termination of pregnancy through 7 weeks’ (</a:t>
            </a:r>
            <a:r>
              <a:rPr lang="en-US" sz="1600" b="0" i="0" dirty="0">
                <a:solidFill>
                  <a:srgbClr val="555555"/>
                </a:solidFill>
                <a:effectLst/>
                <a:latin typeface="Gotham Narrow SSm A"/>
              </a:rPr>
              <a:t>49 days’)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gestation. </a:t>
            </a:r>
          </a:p>
          <a:p>
            <a:pPr marL="628650" marR="0" lvl="1"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In March 2016, FDA approved updated labeling for mifepristone to expand eligibility through 10 weeks’ (70 days’) gestation. </a:t>
            </a:r>
          </a:p>
          <a:p>
            <a:pPr marL="628650" marR="0" lvl="1"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In June 2011, FDA added dispensing requirements permitting only providers who had obtained certification from the manufacturer to prescribe and directly dispense the drug. This requirement limited the number of clinicians able to prescribe medication abortions and required an in-person visit to a health care setting for patients. </a:t>
            </a:r>
          </a:p>
          <a:p>
            <a:pPr marL="628650" marR="0" lvl="1"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On December 16</a:t>
            </a:r>
            <a:r>
              <a:rPr lang="en-US" sz="1100" b="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2021, FDA removed the in-person dispensing requirement for mifepristone and expanded the distribution to include certified pharmacies in addition to certified clinicians. This change expanded the opportunity for telehealth in states that have not banned abortion. Prescribers are still required to be certified by the manufacturers.</a:t>
            </a:r>
          </a:p>
          <a:p>
            <a:pPr marL="628650" marR="0" lvl="1"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In November 2022, </a:t>
            </a:r>
            <a:r>
              <a:rPr lang="en-US" sz="1600" b="0" i="0" dirty="0">
                <a:solidFill>
                  <a:srgbClr val="000000"/>
                </a:solidFill>
                <a:effectLst/>
                <a:latin typeface="Georgia" panose="02040502050405020303" pitchFamily="18" charset="0"/>
              </a:rPr>
              <a:t>Alliance Defending Freedom, on behalf of several anti-abortion groups,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filed a lawsuit questioning FDA’s approval process for mifepristone in 2000 and are seeking to overturn that approval.</a:t>
            </a:r>
          </a:p>
          <a:p>
            <a:pPr marL="1085850" marR="0" lvl="2"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the approval is overturned, mifepristone would have to be taken off the market. If the ruling stands, it would have far-reaching implications, even affecting states where abortion is legal.</a:t>
            </a:r>
          </a:p>
          <a:p>
            <a:pPr marL="1085850" marR="0" lvl="2"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This would have a particularly acute impact on medication abortion access.</a:t>
            </a:r>
          </a:p>
          <a:p>
            <a:pPr marL="1085850" marR="0" lvl="2"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i="0" dirty="0">
                <a:effectLst/>
                <a:latin typeface="Arial" panose="020B0604020202020204" pitchFamily="34" charset="0"/>
              </a:rPr>
              <a:t>If </a:t>
            </a:r>
            <a:r>
              <a:rPr lang="en-US" sz="1600" b="0" i="0" dirty="0" err="1">
                <a:effectLst/>
                <a:latin typeface="Arial" panose="020B0604020202020204" pitchFamily="34" charset="0"/>
              </a:rPr>
              <a:t>Kacsmaryk’s</a:t>
            </a:r>
            <a:r>
              <a:rPr lang="en-US" sz="1600" b="0" i="0" dirty="0">
                <a:effectLst/>
                <a:latin typeface="Arial" panose="020B0604020202020204" pitchFamily="34" charset="0"/>
              </a:rPr>
              <a:t> injunction stays in place as the full case makes its way through the courts, FDA will most likely assert that it needs to follow its official process for withdrawing the approval of a drug, which is a lengthy process that can take months or years, and while it is underway, the drug being reviewed remains available. FDA also has the authority to decide not to enforce a regulation or prohibition of a drug and could issue a determination saying it had decided not to enforce the ruling, or it could argue that it did not have the resources to try to stop the drug from reaching patients all over the country.</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In January 2023, FDA ruled that any pharmacy that agrees to accept patient prescriptions and are certified by manufacturers can dispense pills in its stores and by mail.</a:t>
            </a:r>
          </a:p>
          <a:p>
            <a:pPr marL="628650" marR="0" lvl="1"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In February 2023, a coalition of attorneys general in 17 states and DC sued FDA to remove the remaining special restrictions on abortion medications which potentially limit access to the medication by requiring providers and pharmacies to be certified in order to dispense medications, and requires patients sign an agreement attesting that they have chosen to take the medication to terminate a pregnancy. </a:t>
            </a:r>
          </a:p>
          <a:p>
            <a:pPr marL="1085850" marR="0" lvl="2" indent="-171450">
              <a:lnSpc>
                <a:spcPct val="107000"/>
              </a:lnSpc>
              <a:spcBef>
                <a:spcPts val="0"/>
              </a:spcBef>
              <a:spcAft>
                <a:spcPts val="0"/>
              </a:spcAft>
              <a:buFont typeface="Arial" panose="020B0604020202020204" pitchFamily="34" charset="0"/>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 lawsuit filed by 17 states and DC does not address the potential outcome of the Texas lawsuit but would contravene steps that might be imposed in the Texas case. This lawsuit also asks the judge to declare FDA’s approval of mifepristone as “lawful and valid” and enjoin FDA “from taking any action to remove mifepristone form the market or reduce its availability”. </a:t>
            </a:r>
          </a:p>
          <a:p>
            <a:pPr marL="171450" marR="0" lvl="0" indent="-171450">
              <a:lnSpc>
                <a:spcPct val="107000"/>
              </a:lnSpc>
              <a:spcBef>
                <a:spcPts val="0"/>
              </a:spcBef>
              <a:spcAft>
                <a:spcPts val="0"/>
              </a:spcAft>
              <a:buFont typeface="Arial" panose="020B0604020202020204" pitchFamily="34" charset="0"/>
              <a:buChar char="•"/>
            </a:pPr>
            <a:r>
              <a:rPr lang="en-US" sz="1600" b="0" i="0" dirty="0">
                <a:solidFill>
                  <a:srgbClr val="222222"/>
                </a:solidFill>
                <a:effectLst/>
                <a:latin typeface="PT Serif" panose="020A0603040505020204" pitchFamily="18" charset="0"/>
              </a:rPr>
              <a:t>Likely, the decisions of these upcoming court cases will likely be appealed and eventually end at the US Supreme Court.</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79F9C1-6A3C-4B55-8C89-00C0FB1E22C3}" type="slidenum">
              <a:rPr lang="en-US" smtClean="0"/>
              <a:pPr/>
              <a:t>25</a:t>
            </a:fld>
            <a:endParaRPr lang="en-US"/>
          </a:p>
        </p:txBody>
      </p:sp>
    </p:spTree>
    <p:extLst>
      <p:ext uri="{BB962C8B-B14F-4D97-AF65-F5344CB8AC3E}">
        <p14:creationId xmlns:p14="http://schemas.microsoft.com/office/powerpoint/2010/main" val="1617949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a:t>
            </a:r>
            <a:r>
              <a:rPr lang="en-US" b="0" dirty="0"/>
              <a:t> As </a:t>
            </a:r>
            <a:r>
              <a:rPr lang="en-US" b="0" i="0" dirty="0"/>
              <a:t>abortion is banned or restricted according to state policies</a:t>
            </a:r>
            <a:r>
              <a:rPr lang="en-US" b="0" dirty="0"/>
              <a:t>, increasingly restricted access to abortion will likely have a detrimental impact on women and their families’ health and wellness.</a:t>
            </a:r>
          </a:p>
          <a:p>
            <a:endParaRPr lang="en-US" b="0" dirty="0"/>
          </a:p>
          <a:p>
            <a:pPr marL="171450" indent="-171450">
              <a:buFont typeface="Arial" panose="020B0604020202020204" pitchFamily="34" charset="0"/>
              <a:buChar char="•"/>
            </a:pPr>
            <a:r>
              <a:rPr lang="en-US" b="0" i="0" dirty="0"/>
              <a:t>Putting aside personal views, data suggest that restricted abortion access would have negative repercussions for women and family health.</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Impacts on women seeking abortions:</a:t>
            </a:r>
          </a:p>
          <a:p>
            <a:pPr marL="628650" lvl="1" indent="-171450">
              <a:buFont typeface="Arial" panose="020B0604020202020204" pitchFamily="34" charset="0"/>
              <a:buChar char="•"/>
            </a:pPr>
            <a:r>
              <a:rPr lang="en-US" b="0" i="0" dirty="0"/>
              <a:t>Nearly 30% of women of reproductive age currently live in states where access to abortion is unavailable or severely restricted. </a:t>
            </a:r>
          </a:p>
          <a:p>
            <a:pPr marL="628650" lvl="1" indent="-171450">
              <a:buFont typeface="Arial" panose="020B0604020202020204" pitchFamily="34" charset="0"/>
              <a:buChar char="•"/>
            </a:pPr>
            <a:r>
              <a:rPr lang="en-US" b="0" i="0" dirty="0"/>
              <a:t>Worsened mental health: abortion denial has been associated with higher levels of anxiety and depression for 6-12 months.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Declined long term health and wellness: Women denied an abortion were more likely (61%) to fall below the federal poverty level than women who received an abortion (45%), and more likely to be unemployed (51% vs. 37%).</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Reduced health equity: Black women are almost 3x more likely and Latina women are about 2x more likely to have an abortion than White women. These impacts will likely disproportionately affect Black and Hispanic women, low-income women, and young women.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Compounded reproductive health-related morbidity: 27% of women who were denied an abortion reported having “fair” or “poor” health five years later. </a:t>
            </a:r>
          </a:p>
          <a:p>
            <a:pPr marL="628650" lvl="1" indent="-171450">
              <a:buFont typeface="Arial" panose="020B0604020202020204" pitchFamily="34" charset="0"/>
              <a:buChar char="•"/>
            </a:pPr>
            <a:r>
              <a:rPr lang="en-US" b="0" i="0" dirty="0"/>
              <a:t>Increased number of unsafe abortions: 66% of women would try to terminate an unwanted pregnancy, even if abortion was illegal.</a:t>
            </a:r>
          </a:p>
          <a:p>
            <a:pPr marL="628650" lvl="1" indent="-171450">
              <a:buFont typeface="Arial" panose="020B0604020202020204" pitchFamily="34" charset="0"/>
              <a:buChar char="•"/>
            </a:pPr>
            <a:r>
              <a:rPr lang="en-US" b="0" i="0" dirty="0"/>
              <a:t>Heightened patient mortality: Delivery is 14x more deadly for the mother than an abortion in the U.S. </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t>Impacts on families:</a:t>
            </a:r>
          </a:p>
          <a:p>
            <a:pPr marL="171450" indent="-171450">
              <a:buFont typeface="Arial" panose="020B0604020202020204" pitchFamily="34" charset="0"/>
              <a:buChar char="•"/>
            </a:pPr>
            <a:r>
              <a:rPr lang="en-US" b="0" i="0" dirty="0"/>
              <a:t>Pregnant people are not the only ones who may feel impacts</a:t>
            </a:r>
          </a:p>
          <a:p>
            <a:pPr marL="628650" lvl="1" indent="-171450">
              <a:buFont typeface="Arial" panose="020B0604020202020204" pitchFamily="34" charset="0"/>
              <a:buChar char="•"/>
            </a:pPr>
            <a:r>
              <a:rPr lang="en-US" b="0" i="0" dirty="0"/>
              <a:t>Reduced health and wellness of older siblings: A woman’s older children show worsened child development when their mother is denied an abortion compared to children of women who receive one.</a:t>
            </a:r>
          </a:p>
          <a:p>
            <a:pPr marL="628650" lvl="1" indent="-171450">
              <a:buFont typeface="Arial" panose="020B0604020202020204" pitchFamily="34" charset="0"/>
              <a:buChar char="•"/>
            </a:pPr>
            <a:r>
              <a:rPr lang="en-US" b="0" i="0" dirty="0"/>
              <a:t>Increased vasectomies: Planned Parenthood Northwest saw a 34% increase in vasectomies performed in the first 6 months after the Dobbs v. Jackson ruling. </a:t>
            </a:r>
          </a:p>
          <a:p>
            <a:pPr marL="628650" lvl="1" indent="-171450">
              <a:buFont typeface="Arial" panose="020B0604020202020204" pitchFamily="34" charset="0"/>
              <a:buChar char="•"/>
            </a:pPr>
            <a:r>
              <a:rPr lang="en-US" b="0" i="0" dirty="0"/>
              <a:t>Several studies have demonstrated unintended pregnancies are associated with greater risk of union dissolution (whether that be the ending of a civil union, marriage, or relationship) between parents of the newborn/child. </a:t>
            </a:r>
          </a:p>
        </p:txBody>
      </p:sp>
      <p:sp>
        <p:nvSpPr>
          <p:cNvPr id="4" name="Slide Number Placeholder 3"/>
          <p:cNvSpPr>
            <a:spLocks noGrp="1"/>
          </p:cNvSpPr>
          <p:nvPr>
            <p:ph type="sldNum" sz="quarter" idx="5"/>
          </p:nvPr>
        </p:nvSpPr>
        <p:spPr/>
        <p:txBody>
          <a:bodyPr/>
          <a:lstStyle/>
          <a:p>
            <a:fld id="{0E79F9C1-6A3C-4B55-8C89-00C0FB1E22C3}" type="slidenum">
              <a:rPr lang="en-US" smtClean="0"/>
              <a:pPr/>
              <a:t>26</a:t>
            </a:fld>
            <a:endParaRPr lang="en-US"/>
          </a:p>
        </p:txBody>
      </p:sp>
    </p:spTree>
    <p:extLst>
      <p:ext uri="{BB962C8B-B14F-4D97-AF65-F5344CB8AC3E}">
        <p14:creationId xmlns:p14="http://schemas.microsoft.com/office/powerpoint/2010/main" val="1052504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point: </a:t>
            </a:r>
            <a:r>
              <a:rPr lang="en-US" b="0"/>
              <a:t>The current Biden administration is focused on addressing the national maternal health crisis with a multi-faceted approach. </a:t>
            </a:r>
          </a:p>
          <a:p>
            <a:endParaRPr lang="en-US" b="0"/>
          </a:p>
          <a:p>
            <a:pPr marL="171450" indent="-171450">
              <a:buFont typeface="Arial" panose="020B0604020202020204" pitchFamily="34" charset="0"/>
              <a:buChar char="•"/>
            </a:pPr>
            <a:r>
              <a:rPr lang="en-US" b="0"/>
              <a:t>Four prominent government entities are taking initiative to promote maternal health equity. More specifically: </a:t>
            </a:r>
          </a:p>
          <a:p>
            <a:pPr marL="628650" lvl="1" indent="-171450">
              <a:buFont typeface="Arial" panose="020B0604020202020204" pitchFamily="34" charset="0"/>
              <a:buChar char="•"/>
            </a:pPr>
            <a:r>
              <a:rPr lang="en-US" b="0"/>
              <a:t>VP Kamala Harris is a champion of maternal health and called for a “birthing-friendly” quality designation for maternal health providers. This would indicate hospitals that are actively working to improve maternal outcomes and implement safety practices for patients. VP Harris also released a Call to Action to reduce maternal mortality and morbidity. </a:t>
            </a:r>
          </a:p>
          <a:p>
            <a:pPr marL="1085850" lvl="2" indent="-171450">
              <a:buFont typeface="Arial" panose="020B0604020202020204" pitchFamily="34" charset="0"/>
              <a:buChar char="•"/>
            </a:pPr>
            <a:r>
              <a:rPr lang="en-US" b="0"/>
              <a:t>With such strong support from the executive branch, institutions such as Tufts School of Medicine have launched a center focusing on Black maternal health and reproductive justice. </a:t>
            </a:r>
          </a:p>
          <a:p>
            <a:pPr marL="1085850" lvl="2" indent="-171450">
              <a:buFont typeface="Arial" panose="020B0604020202020204" pitchFamily="34" charset="0"/>
              <a:buChar char="•"/>
            </a:pPr>
            <a:r>
              <a:rPr lang="en-US" b="0"/>
              <a:t>Further, CMS announced in April 2022 that it will be releasing more details about the “birthing-friendly” hospital designation as part of the Hospital Inpatient Prospective Payment System proposed rule. </a:t>
            </a:r>
          </a:p>
          <a:p>
            <a:pPr marL="628650" lvl="1" indent="-171450">
              <a:buFont typeface="Arial" panose="020B0604020202020204" pitchFamily="34" charset="0"/>
              <a:buChar char="•"/>
            </a:pPr>
            <a:r>
              <a:rPr lang="en-US" b="0"/>
              <a:t>Senator Kirsten Gillibrand’s legislation is seeking to provide $7M for health care training programs that reduce implicit bias and $25M for an integrated health care program for pregnant people and new moths. </a:t>
            </a:r>
          </a:p>
          <a:p>
            <a:pPr marL="628650" lvl="1" indent="-171450">
              <a:buFont typeface="Arial" panose="020B0604020202020204" pitchFamily="34" charset="0"/>
              <a:buChar char="•"/>
            </a:pPr>
            <a:r>
              <a:rPr lang="en-US" b="0"/>
              <a:t>Outside of those specific individuals, Congress passed the MOMS Act to improve rural maternal and obstetric care data, award new rural obstetric network grants, expand existing federal telehealth grant programs, and establish new rural maternal and obstetric care trainings. Additional bills continue to be introduced to improve maternal health outcomes.</a:t>
            </a:r>
          </a:p>
          <a:p>
            <a:pPr marL="628650" lvl="1" indent="-171450">
              <a:buFont typeface="Arial" panose="020B0604020202020204" pitchFamily="34" charset="0"/>
              <a:buChar char="•"/>
            </a:pPr>
            <a:r>
              <a:rPr lang="en-US" b="0"/>
              <a:t>Lastly, federal agencies have increased their funding for programs that directly assist maternal health, and states now have the permanent option to expand Medicaid coverage for 12 months for postpartum women and children.  </a:t>
            </a:r>
          </a:p>
          <a:p>
            <a:pPr marL="171450" indent="-171450">
              <a:buFont typeface="Arial" panose="020B0604020202020204" pitchFamily="34" charset="0"/>
              <a:buChar char="•"/>
            </a:pPr>
            <a:r>
              <a:rPr lang="en-US" b="0"/>
              <a:t>Altogether, these efforts have the potential to address many prevalent issues in maternal care, namely high maternal mortality rates, health disparities, and poor pregnancy, birth, and postpartum experiences.</a:t>
            </a:r>
          </a:p>
          <a:p>
            <a:pPr marL="171450" indent="-171450">
              <a:buFont typeface="Arial" panose="020B0604020202020204" pitchFamily="34" charset="0"/>
              <a:buChar char="•"/>
            </a:pPr>
            <a:endParaRPr lang="en-US" b="1"/>
          </a:p>
          <a:p>
            <a:endParaRPr lang="en-US" b="1"/>
          </a:p>
          <a:p>
            <a:pPr marL="171450" indent="-171450">
              <a:buFont typeface="Arial" panose="020B0604020202020204" pitchFamily="34" charset="0"/>
              <a:buChar char="•"/>
            </a:pPr>
            <a:endParaRPr lang="en-US" b="0"/>
          </a:p>
        </p:txBody>
      </p:sp>
      <p:sp>
        <p:nvSpPr>
          <p:cNvPr id="4" name="Slide Number Placeholder 3"/>
          <p:cNvSpPr>
            <a:spLocks noGrp="1"/>
          </p:cNvSpPr>
          <p:nvPr>
            <p:ph type="sldNum" sz="quarter" idx="5"/>
          </p:nvPr>
        </p:nvSpPr>
        <p:spPr/>
        <p:txBody>
          <a:bodyPr/>
          <a:lstStyle/>
          <a:p>
            <a:fld id="{0E79F9C1-6A3C-4B55-8C89-00C0FB1E22C3}" type="slidenum">
              <a:rPr lang="en-US" smtClean="0"/>
              <a:pPr/>
              <a:t>27</a:t>
            </a:fld>
            <a:endParaRPr lang="en-US"/>
          </a:p>
        </p:txBody>
      </p:sp>
    </p:spTree>
    <p:extLst>
      <p:ext uri="{BB962C8B-B14F-4D97-AF65-F5344CB8AC3E}">
        <p14:creationId xmlns:p14="http://schemas.microsoft.com/office/powerpoint/2010/main" val="1967634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point: </a:t>
            </a:r>
            <a:r>
              <a:rPr lang="en-US" b="0"/>
              <a:t>Payers are also seeking to achieve optimal maternal health for all populations. </a:t>
            </a:r>
            <a:endParaRPr lang="en-US" b="1"/>
          </a:p>
          <a:p>
            <a:endParaRPr lang="en-US" b="0"/>
          </a:p>
          <a:p>
            <a:pPr marL="171450" indent="-171450">
              <a:buFont typeface="Arial" panose="020B0604020202020204" pitchFamily="34" charset="0"/>
              <a:buChar char="•"/>
            </a:pPr>
            <a:r>
              <a:rPr lang="en-US" b="0"/>
              <a:t>Given that the current administration is focusing on maternal health, CMS followed the American Rescue Plan Act to extend Medicaid eligibility for new mothers – which extends eligibility to approximately 720,000 pregnant and postpartum people. This originally came as a result of the COVID-19 response efforts, in which states were prohibited from removing women off of Medicaid at 60 days postpartum during the national emergency. </a:t>
            </a:r>
          </a:p>
          <a:p>
            <a:pPr marL="628650" lvl="1" indent="-171450">
              <a:buFont typeface="Arial" panose="020B0604020202020204" pitchFamily="34" charset="0"/>
              <a:buChar char="•"/>
            </a:pPr>
            <a:r>
              <a:rPr lang="en-US" b="0"/>
              <a:t>As of late December 2022, a new provision to the American Rescue Plan Act has permanently granted states the option to extend Medicaid eligibility through 12 months postpartum. As of February 2023, 29 states including DC have implemented the extension, with 7 states planning to implement, 3 states pending legislation to seek federal approval, and 2 states with limited coverage extension proposed. </a:t>
            </a:r>
          </a:p>
          <a:p>
            <a:pPr marL="171450" indent="-171450">
              <a:buFont typeface="Arial" panose="020B0604020202020204" pitchFamily="34" charset="0"/>
              <a:buChar char="•"/>
            </a:pPr>
            <a:r>
              <a:rPr lang="en-US" b="0"/>
              <a:t>CMS is also looking to resolve challenges related to data collection, legal and ethical considerations, and many programs’ sole focus on obstetric complications rather than SDOH overall. </a:t>
            </a:r>
          </a:p>
          <a:p>
            <a:pPr marL="171450" indent="-171450">
              <a:buFont typeface="Arial" panose="020B0604020202020204" pitchFamily="34" charset="0"/>
              <a:buChar char="•"/>
            </a:pPr>
            <a:r>
              <a:rPr lang="en-US" b="0"/>
              <a:t>Many commercial health plans are starting to follow in this path and pursue maternal health initiatives. </a:t>
            </a:r>
          </a:p>
        </p:txBody>
      </p:sp>
      <p:sp>
        <p:nvSpPr>
          <p:cNvPr id="4" name="Slide Number Placeholder 3"/>
          <p:cNvSpPr>
            <a:spLocks noGrp="1"/>
          </p:cNvSpPr>
          <p:nvPr>
            <p:ph type="sldNum" sz="quarter" idx="5"/>
          </p:nvPr>
        </p:nvSpPr>
        <p:spPr/>
        <p:txBody>
          <a:bodyPr/>
          <a:lstStyle/>
          <a:p>
            <a:fld id="{0E79F9C1-6A3C-4B55-8C89-00C0FB1E22C3}" type="slidenum">
              <a:rPr lang="en-US" smtClean="0"/>
              <a:pPr/>
              <a:t>28</a:t>
            </a:fld>
            <a:endParaRPr lang="en-US"/>
          </a:p>
        </p:txBody>
      </p:sp>
    </p:spTree>
    <p:extLst>
      <p:ext uri="{BB962C8B-B14F-4D97-AF65-F5344CB8AC3E}">
        <p14:creationId xmlns:p14="http://schemas.microsoft.com/office/powerpoint/2010/main" val="3126843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How to use this slide: </a:t>
            </a:r>
            <a:r>
              <a:rPr lang="en-US" b="0" i="1"/>
              <a:t>This slide outlines the major implications of our third trend for key healthcare stakeholders. </a:t>
            </a:r>
            <a:endParaRPr lang="en-US"/>
          </a:p>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29</a:t>
            </a:fld>
            <a:endParaRPr lang="en-US"/>
          </a:p>
        </p:txBody>
      </p:sp>
    </p:spTree>
    <p:extLst>
      <p:ext uri="{BB962C8B-B14F-4D97-AF65-F5344CB8AC3E}">
        <p14:creationId xmlns:p14="http://schemas.microsoft.com/office/powerpoint/2010/main" val="372958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point: </a:t>
            </a:r>
            <a:r>
              <a:rPr lang="en-US" b="0" err="1"/>
              <a:t>Femtech</a:t>
            </a:r>
            <a:r>
              <a:rPr lang="en-US" b="0"/>
              <a:t> investment has flourished and is expected to continue to do so with new market entrants. </a:t>
            </a:r>
          </a:p>
          <a:p>
            <a:endParaRPr lang="en-US" b="0"/>
          </a:p>
          <a:p>
            <a:pPr marL="171450" indent="-171450">
              <a:buFont typeface="Arial" panose="020B0604020202020204" pitchFamily="34" charset="0"/>
              <a:buChar char="•"/>
            </a:pPr>
            <a:r>
              <a:rPr lang="en-US" b="0"/>
              <a:t>Global venture capital funding for </a:t>
            </a:r>
            <a:r>
              <a:rPr lang="en-US" b="0" err="1"/>
              <a:t>femtech</a:t>
            </a:r>
            <a:r>
              <a:rPr lang="en-US" b="0"/>
              <a:t> reached new heights in 2021, making it a significant portion of digital health funding.</a:t>
            </a:r>
          </a:p>
          <a:p>
            <a:pPr marL="628650" lvl="1" indent="-171450">
              <a:buFont typeface="Arial" panose="020B0604020202020204" pitchFamily="34" charset="0"/>
              <a:buChar char="•"/>
            </a:pPr>
            <a:r>
              <a:rPr lang="en-US" b="0"/>
              <a:t>And buyers of </a:t>
            </a:r>
            <a:r>
              <a:rPr lang="en-US" b="0" err="1"/>
              <a:t>femtech</a:t>
            </a:r>
            <a:r>
              <a:rPr lang="en-US" b="0"/>
              <a:t> are not restricted to individual consumers. Providers, employers, and payers are also getting involved in the </a:t>
            </a:r>
            <a:r>
              <a:rPr lang="en-US" b="0" err="1"/>
              <a:t>femtech</a:t>
            </a:r>
            <a:r>
              <a:rPr lang="en-US" b="0"/>
              <a:t> space. </a:t>
            </a:r>
          </a:p>
          <a:p>
            <a:pPr marL="628650" lvl="1" indent="-171450">
              <a:buFont typeface="Arial" panose="020B0604020202020204" pitchFamily="34" charset="0"/>
              <a:buChar char="•"/>
            </a:pPr>
            <a:r>
              <a:rPr lang="en-US" b="0"/>
              <a:t>One reason there may be more interest in </a:t>
            </a:r>
            <a:r>
              <a:rPr lang="en-US" b="0" err="1"/>
              <a:t>femtech</a:t>
            </a:r>
            <a:r>
              <a:rPr lang="en-US" b="0"/>
              <a:t> products is due to topics related to maternal and reproductive care becoming less taboo. Additionally, the COVID-19 pandemic accelerated use of digital health products, and women have traditionally been more engaged in healthcare than men.  </a:t>
            </a:r>
          </a:p>
          <a:p>
            <a:pPr marL="171450" indent="-171450">
              <a:buFont typeface="Arial" panose="020B0604020202020204" pitchFamily="34" charset="0"/>
              <a:buChar char="•"/>
            </a:pPr>
            <a:r>
              <a:rPr lang="en-US" b="0"/>
              <a:t>Examples of companies include </a:t>
            </a:r>
            <a:r>
              <a:rPr lang="en-US" b="0" err="1"/>
              <a:t>Kindbody</a:t>
            </a:r>
            <a:r>
              <a:rPr lang="en-US" b="0"/>
              <a:t>, Tia, </a:t>
            </a:r>
            <a:r>
              <a:rPr lang="en-US" b="0" err="1"/>
              <a:t>BioMilq</a:t>
            </a:r>
            <a:r>
              <a:rPr lang="en-US" b="0"/>
              <a:t>, and Hey Jane. </a:t>
            </a:r>
          </a:p>
          <a:p>
            <a:pPr marL="628650" lvl="1" indent="-171450">
              <a:buFont typeface="Arial" panose="020B0604020202020204" pitchFamily="34" charset="0"/>
              <a:buChar char="•"/>
            </a:pPr>
            <a:r>
              <a:rPr lang="en-US" b="0"/>
              <a:t>Though current investments and market activity tend to stagnate around pregnancy, postpartum, and parenthood, companies are getting into other sectors, including: </a:t>
            </a:r>
          </a:p>
          <a:p>
            <a:pPr marL="1085850" lvl="2" indent="-171450">
              <a:buFont typeface="Arial" panose="020B0604020202020204" pitchFamily="34" charset="0"/>
              <a:buChar char="•"/>
            </a:pPr>
            <a:r>
              <a:rPr lang="en-US" b="0"/>
              <a:t>Primary and preventative care</a:t>
            </a:r>
          </a:p>
          <a:p>
            <a:pPr marL="1085850" lvl="2" indent="-171450">
              <a:buFont typeface="Arial" panose="020B0604020202020204" pitchFamily="34" charset="0"/>
              <a:buChar char="•"/>
            </a:pPr>
            <a:r>
              <a:rPr lang="en-US" b="0"/>
              <a:t>Fertility support </a:t>
            </a:r>
          </a:p>
          <a:p>
            <a:pPr marL="1085850" lvl="2" indent="-171450">
              <a:buFont typeface="Arial" panose="020B0604020202020204" pitchFamily="34" charset="0"/>
              <a:buChar char="•"/>
            </a:pPr>
            <a:r>
              <a:rPr lang="en-US" b="0"/>
              <a:t>Sexual and reproductive care</a:t>
            </a:r>
          </a:p>
          <a:p>
            <a:pPr marL="1085850" lvl="2" indent="-171450">
              <a:buFont typeface="Arial" panose="020B0604020202020204" pitchFamily="34" charset="0"/>
              <a:buChar char="•"/>
            </a:pPr>
            <a:r>
              <a:rPr lang="en-US" b="0"/>
              <a:t>Chronic disease care </a:t>
            </a:r>
          </a:p>
          <a:p>
            <a:pPr marL="1085850" lvl="2" indent="-171450">
              <a:buFont typeface="Arial" panose="020B0604020202020204" pitchFamily="34" charset="0"/>
              <a:buChar char="•"/>
            </a:pPr>
            <a:r>
              <a:rPr lang="en-US" b="0"/>
              <a:t>Perimenopause and menopause care</a:t>
            </a:r>
          </a:p>
          <a:p>
            <a:pPr marL="1085850" lvl="2" indent="-171450">
              <a:buFont typeface="Arial" panose="020B0604020202020204" pitchFamily="34" charset="0"/>
              <a:buChar char="•"/>
            </a:pPr>
            <a:r>
              <a:rPr lang="en-US" b="0"/>
              <a:t>Menstruation care </a:t>
            </a:r>
          </a:p>
          <a:p>
            <a:pPr marL="1085850" lvl="2" indent="-171450">
              <a:buFont typeface="Arial" panose="020B0604020202020204" pitchFamily="34" charset="0"/>
              <a:buChar char="•"/>
            </a:pPr>
            <a:r>
              <a:rPr lang="en-US" b="0"/>
              <a:t>Behavioral health </a:t>
            </a:r>
          </a:p>
          <a:p>
            <a:pPr marL="628650" lvl="1" indent="-171450">
              <a:buFont typeface="Arial" panose="020B0604020202020204" pitchFamily="34" charset="0"/>
              <a:buChar char="•"/>
            </a:pPr>
            <a:r>
              <a:rPr lang="en-US" b="0"/>
              <a:t>Hey Jane is offering “no touch” abortion services for people less than 10 weeks pregnant. Patients complete a form and speak with a clinician via video or telephone. Based on the patient’s eligibility, they receive two abortion medications in the mail. </a:t>
            </a:r>
            <a:r>
              <a:rPr lang="en-US" sz="1800">
                <a:effectLst/>
                <a:latin typeface="Calibri" panose="020F0502020204030204" pitchFamily="34" charset="0"/>
                <a:ea typeface="Calibri" panose="020F0502020204030204" pitchFamily="34" charset="0"/>
                <a:cs typeface="Times New Roman" panose="02020603050405020304" pitchFamily="18" charset="0"/>
              </a:rPr>
              <a:t>They are currently only operating in eight states (CA, CO, CT, IL, NJ, NM, NY, and WA) due to legislation and policy changes in many states but are planning to expand to additional states soon. </a:t>
            </a:r>
            <a:endParaRPr lang="en-US" b="0"/>
          </a:p>
          <a:p>
            <a:pPr marL="457200" lvl="1" indent="0">
              <a:buFont typeface="Arial" panose="020B0604020202020204" pitchFamily="34" charset="0"/>
              <a:buNone/>
            </a:pPr>
            <a:endParaRPr lang="en-US" b="1"/>
          </a:p>
          <a:p>
            <a:endParaRPr lang="en-US" b="1"/>
          </a:p>
          <a:p>
            <a:pPr marL="171450" indent="-171450">
              <a:buFont typeface="Arial" panose="020B0604020202020204" pitchFamily="34" charset="0"/>
              <a:buChar char="•"/>
            </a:pPr>
            <a:endParaRPr lang="en-US" b="1"/>
          </a:p>
          <a:p>
            <a:endParaRPr lang="en-US" b="1"/>
          </a:p>
          <a:p>
            <a:pPr marL="171450" indent="-171450">
              <a:buFont typeface="Arial" panose="020B0604020202020204" pitchFamily="34" charset="0"/>
              <a:buChar char="•"/>
            </a:pPr>
            <a:endParaRPr lang="en-US" b="1"/>
          </a:p>
          <a:p>
            <a:pPr marL="171450" indent="-171450">
              <a:buFont typeface="Arial" panose="020B0604020202020204" pitchFamily="34" charset="0"/>
              <a:buChar char="•"/>
            </a:pPr>
            <a:endParaRPr lang="en-US" b="0"/>
          </a:p>
        </p:txBody>
      </p:sp>
      <p:sp>
        <p:nvSpPr>
          <p:cNvPr id="4" name="Slide Number Placeholder 3"/>
          <p:cNvSpPr>
            <a:spLocks noGrp="1"/>
          </p:cNvSpPr>
          <p:nvPr>
            <p:ph type="sldNum" sz="quarter" idx="5"/>
          </p:nvPr>
        </p:nvSpPr>
        <p:spPr/>
        <p:txBody>
          <a:bodyPr/>
          <a:lstStyle/>
          <a:p>
            <a:fld id="{0E79F9C1-6A3C-4B55-8C89-00C0FB1E22C3}" type="slidenum">
              <a:rPr lang="en-US" smtClean="0"/>
              <a:pPr/>
              <a:t>30</a:t>
            </a:fld>
            <a:endParaRPr lang="en-US"/>
          </a:p>
        </p:txBody>
      </p:sp>
    </p:spTree>
    <p:extLst>
      <p:ext uri="{BB962C8B-B14F-4D97-AF65-F5344CB8AC3E}">
        <p14:creationId xmlns:p14="http://schemas.microsoft.com/office/powerpoint/2010/main" val="18003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point: </a:t>
            </a:r>
            <a:r>
              <a:rPr lang="en-US" b="0"/>
              <a:t>Though there are many benefits that femtech brings to the table, there are also limitations that can exacerbate health disparities. </a:t>
            </a:r>
          </a:p>
          <a:p>
            <a:endParaRPr lang="en-US" b="0"/>
          </a:p>
          <a:p>
            <a:pPr marL="171450" indent="-171450">
              <a:buFont typeface="Arial" panose="020B0604020202020204" pitchFamily="34" charset="0"/>
              <a:buChar char="•"/>
            </a:pPr>
            <a:r>
              <a:rPr lang="en-US" b="0"/>
              <a:t>Women are traditionally higher utilizers of healthcare resources, and this is a pattern present in femtech use as well. Users of femtech can reap the benefits of the care being convenient and less costly, as well as informative.</a:t>
            </a:r>
          </a:p>
          <a:p>
            <a:pPr marL="171450" indent="-171450">
              <a:buFont typeface="Arial" panose="020B0604020202020204" pitchFamily="34" charset="0"/>
              <a:buChar char="•"/>
            </a:pPr>
            <a:r>
              <a:rPr lang="en-US" b="0"/>
              <a:t>However, femtech can contribute to digital and health inequities. Many patients face barriers to accessing virtual care options. </a:t>
            </a:r>
          </a:p>
          <a:p>
            <a:pPr marL="628650" lvl="1" indent="-171450">
              <a:buFont typeface="Arial" panose="020B0604020202020204" pitchFamily="34" charset="0"/>
              <a:buChar char="•"/>
            </a:pPr>
            <a:r>
              <a:rPr lang="en-US" b="0"/>
              <a:t>Moreover, femtech may be excluding users who do not identify as cisgendered women. This creates a debate about who femtech is being created to serve. </a:t>
            </a:r>
          </a:p>
          <a:p>
            <a:pPr marL="628650" lvl="1" indent="-171450">
              <a:buFont typeface="Arial" panose="020B0604020202020204" pitchFamily="34" charset="0"/>
              <a:buChar char="•"/>
            </a:pPr>
            <a:r>
              <a:rPr lang="en-US" b="0"/>
              <a:t>Not to mention, femtech may be specifically preying on the stressors related to reproductive, maternal, and sexual health. </a:t>
            </a:r>
          </a:p>
          <a:p>
            <a:endParaRPr lang="en-US" b="0"/>
          </a:p>
          <a:p>
            <a:pPr marL="171450" indent="-171450">
              <a:buFont typeface="Arial" panose="020B0604020202020204" pitchFamily="34" charset="0"/>
              <a:buChar char="•"/>
            </a:pPr>
            <a:endParaRPr lang="en-US" b="1"/>
          </a:p>
        </p:txBody>
      </p:sp>
      <p:sp>
        <p:nvSpPr>
          <p:cNvPr id="4" name="Slide Number Placeholder 3"/>
          <p:cNvSpPr>
            <a:spLocks noGrp="1"/>
          </p:cNvSpPr>
          <p:nvPr>
            <p:ph type="sldNum" sz="quarter" idx="5"/>
          </p:nvPr>
        </p:nvSpPr>
        <p:spPr/>
        <p:txBody>
          <a:bodyPr/>
          <a:lstStyle/>
          <a:p>
            <a:fld id="{0E79F9C1-6A3C-4B55-8C89-00C0FB1E22C3}" type="slidenum">
              <a:rPr lang="en-US" smtClean="0"/>
              <a:pPr/>
              <a:t>31</a:t>
            </a:fld>
            <a:endParaRPr lang="en-US"/>
          </a:p>
        </p:txBody>
      </p:sp>
    </p:spTree>
    <p:extLst>
      <p:ext uri="{BB962C8B-B14F-4D97-AF65-F5344CB8AC3E}">
        <p14:creationId xmlns:p14="http://schemas.microsoft.com/office/powerpoint/2010/main" val="99835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a:solidFill>
                  <a:schemeClr val="tx1"/>
                </a:solidFill>
                <a:latin typeface="Calibri" panose="020F0502020204030204" pitchFamily="34" charset="0"/>
                <a:cs typeface="Calibri" panose="020F0502020204030204" pitchFamily="34" charset="0"/>
              </a:rPr>
              <a:t>Key point: </a:t>
            </a:r>
            <a:r>
              <a:rPr lang="en-US" sz="1200" b="0" i="0">
                <a:solidFill>
                  <a:schemeClr val="tx1"/>
                </a:solidFill>
                <a:latin typeface="Calibri" panose="020F0502020204030204" pitchFamily="34" charset="0"/>
                <a:cs typeface="Calibri" panose="020F0502020204030204" pitchFamily="34" charset="0"/>
              </a:rPr>
              <a:t>Long-term trends suggest continued fertility decline in the US, despite small uptick in fertility among women aged 35-39 in 2021.  </a:t>
            </a:r>
            <a:endParaRPr lang="en-US" sz="1200" b="1" i="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kumimoji="0" lang="en-US" sz="12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Pre-pandemic, birth rates in the US were at record lows.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Some reports suggest potential uptick in US fertility in 2021-2022, dubbed “Millennial baby boom.”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But experts expect continued declines in US fertility in the long-term based on historical trends.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Between </a:t>
            </a:r>
            <a:r>
              <a:rPr lang="en-US" sz="1200" b="0" i="0">
                <a:solidFill>
                  <a:schemeClr val="tx1"/>
                </a:solidFill>
                <a:effectLst/>
                <a:latin typeface="Calibri" panose="020F0502020204030204" pitchFamily="34" charset="0"/>
                <a:cs typeface="Calibri" panose="020F0502020204030204" pitchFamily="34" charset="0"/>
              </a:rPr>
              <a:t>2020 and 2021, all states experienced a drop in births. For most states, that one-year slide was larger than any that occurred in the previous decade.  </a:t>
            </a:r>
            <a:endParaRPr kumimoji="0" lang="en-US" sz="12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Birth rates for women aged 35-44 were steadily increasing pre-pandemic, these figures declined from 2019 to 2020. But from 2019-2021, birth rates plummeted among women aged 20-24 and they slightly increased among women aged 35-39.</a:t>
            </a:r>
          </a:p>
        </p:txBody>
      </p:sp>
      <p:sp>
        <p:nvSpPr>
          <p:cNvPr id="4" name="Slide Number Placeholder 3"/>
          <p:cNvSpPr>
            <a:spLocks noGrp="1"/>
          </p:cNvSpPr>
          <p:nvPr>
            <p:ph type="sldNum" sz="quarter" idx="5"/>
          </p:nvPr>
        </p:nvSpPr>
        <p:spPr/>
        <p:txBody>
          <a:bodyPr/>
          <a:lstStyle/>
          <a:p>
            <a:fld id="{0E79F9C1-6A3C-4B55-8C89-00C0FB1E22C3}" type="slidenum">
              <a:rPr lang="en-US" smtClean="0"/>
              <a:pPr/>
              <a:t>5</a:t>
            </a:fld>
            <a:endParaRPr lang="en-US"/>
          </a:p>
        </p:txBody>
      </p:sp>
    </p:spTree>
    <p:extLst>
      <p:ext uri="{BB962C8B-B14F-4D97-AF65-F5344CB8AC3E}">
        <p14:creationId xmlns:p14="http://schemas.microsoft.com/office/powerpoint/2010/main" val="281760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point: </a:t>
            </a:r>
            <a:r>
              <a:rPr lang="en-US" b="0"/>
              <a:t>Acting now as a health care leader can ensure that care is equitable via femtech. </a:t>
            </a:r>
          </a:p>
          <a:p>
            <a:endParaRPr lang="en-US" b="0"/>
          </a:p>
          <a:p>
            <a:pPr marL="171450" indent="-171450">
              <a:buFont typeface="Arial" panose="020B0604020202020204" pitchFamily="34" charset="0"/>
              <a:buChar char="•"/>
            </a:pPr>
            <a:r>
              <a:rPr lang="en-US" b="0"/>
              <a:t>Femtech as a whole is signaling demand for specific services where there may traditionally be a gap. </a:t>
            </a:r>
          </a:p>
          <a:p>
            <a:pPr marL="171450" indent="-171450">
              <a:buFont typeface="Arial" panose="020B0604020202020204" pitchFamily="34" charset="0"/>
              <a:buChar char="•"/>
            </a:pPr>
            <a:r>
              <a:rPr lang="en-US" b="0"/>
              <a:t>Yet, stakeholders have an imperative to examine ways in which femtech can reach populations who need it most. </a:t>
            </a:r>
          </a:p>
          <a:p>
            <a:pPr marL="171450" indent="-171450">
              <a:buFont typeface="Arial" panose="020B0604020202020204" pitchFamily="34" charset="0"/>
              <a:buChar char="•"/>
            </a:pPr>
            <a:r>
              <a:rPr lang="en-US" b="0"/>
              <a:t>There are examples of organizations being proactive in this space by focusing on marginalized and underserved populations, as well as ways to level the consumer playing field in accessing and utilizing femtech. </a:t>
            </a:r>
          </a:p>
          <a:p>
            <a:pPr marL="628650" lvl="1" indent="-171450">
              <a:buFont typeface="Arial" panose="020B0604020202020204" pitchFamily="34" charset="0"/>
              <a:buChar char="•"/>
            </a:pPr>
            <a:r>
              <a:rPr lang="en-US" b="0"/>
              <a:t>Additional examples of femtech companies include: </a:t>
            </a:r>
          </a:p>
          <a:p>
            <a:pPr marL="1085850" lvl="2" indent="-171450">
              <a:buFont typeface="Arial" panose="020B0604020202020204" pitchFamily="34" charset="0"/>
              <a:buChar char="•"/>
            </a:pPr>
            <a:r>
              <a:rPr lang="en-US" b="0"/>
              <a:t>Wildflower Health is a company that works to empower women on Medicaid through targeted, digital health solutions. </a:t>
            </a:r>
          </a:p>
          <a:p>
            <a:pPr marL="1085850" lvl="2" indent="-171450">
              <a:buFont typeface="Arial" panose="020B0604020202020204" pitchFamily="34" charset="0"/>
              <a:buChar char="•"/>
            </a:pPr>
            <a:r>
              <a:rPr lang="en-US" b="0"/>
              <a:t>Candlelit strives to destigmatize mental healthcare for Black, Indigenous, and People of Color (BIPOC) as well as LGBTQIA+ birthing parents. </a:t>
            </a:r>
          </a:p>
          <a:p>
            <a:pPr marL="914400" lvl="2" indent="0">
              <a:buFont typeface="Arial" panose="020B0604020202020204" pitchFamily="34" charset="0"/>
              <a:buNone/>
            </a:pPr>
            <a:endParaRPr lang="en-US" b="0"/>
          </a:p>
          <a:p>
            <a:pPr marL="628650" lvl="1" indent="-171450">
              <a:buFont typeface="Arial" panose="020B0604020202020204" pitchFamily="34" charset="0"/>
              <a:buChar char="•"/>
            </a:pPr>
            <a:endParaRPr lang="en-US" b="1"/>
          </a:p>
        </p:txBody>
      </p:sp>
      <p:sp>
        <p:nvSpPr>
          <p:cNvPr id="4" name="Slide Number Placeholder 3"/>
          <p:cNvSpPr>
            <a:spLocks noGrp="1"/>
          </p:cNvSpPr>
          <p:nvPr>
            <p:ph type="sldNum" sz="quarter" idx="5"/>
          </p:nvPr>
        </p:nvSpPr>
        <p:spPr/>
        <p:txBody>
          <a:bodyPr/>
          <a:lstStyle/>
          <a:p>
            <a:fld id="{0E79F9C1-6A3C-4B55-8C89-00C0FB1E22C3}" type="slidenum">
              <a:rPr lang="en-US" smtClean="0"/>
              <a:pPr/>
              <a:t>32</a:t>
            </a:fld>
            <a:endParaRPr lang="en-US"/>
          </a:p>
        </p:txBody>
      </p:sp>
    </p:spTree>
    <p:extLst>
      <p:ext uri="{BB962C8B-B14F-4D97-AF65-F5344CB8AC3E}">
        <p14:creationId xmlns:p14="http://schemas.microsoft.com/office/powerpoint/2010/main" val="2081355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How to use this slide: </a:t>
            </a:r>
            <a:r>
              <a:rPr lang="en-US" b="0" i="1"/>
              <a:t>This slide outlines the major implications of our fourth trend for key healthcare stakeholders. </a:t>
            </a:r>
            <a:endParaRPr lang="en-US"/>
          </a:p>
          <a:p>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33</a:t>
            </a:fld>
            <a:endParaRPr lang="en-US"/>
          </a:p>
        </p:txBody>
      </p:sp>
    </p:spTree>
    <p:extLst>
      <p:ext uri="{BB962C8B-B14F-4D97-AF65-F5344CB8AC3E}">
        <p14:creationId xmlns:p14="http://schemas.microsoft.com/office/powerpoint/2010/main" val="3353123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Section 3: </a:t>
            </a:r>
            <a:r>
              <a:rPr lang="en-US"/>
              <a:t>Final takeaways</a:t>
            </a:r>
          </a:p>
        </p:txBody>
      </p:sp>
      <p:sp>
        <p:nvSpPr>
          <p:cNvPr id="4" name="Slide Number Placeholder 3"/>
          <p:cNvSpPr>
            <a:spLocks noGrp="1"/>
          </p:cNvSpPr>
          <p:nvPr>
            <p:ph type="sldNum" sz="quarter" idx="5"/>
          </p:nvPr>
        </p:nvSpPr>
        <p:spPr/>
        <p:txBody>
          <a:bodyPr/>
          <a:lstStyle/>
          <a:p>
            <a:fld id="{0E79F9C1-6A3C-4B55-8C89-00C0FB1E22C3}" type="slidenum">
              <a:rPr lang="en-US" smtClean="0"/>
              <a:pPr/>
              <a:t>34</a:t>
            </a:fld>
            <a:endParaRPr lang="en-US"/>
          </a:p>
        </p:txBody>
      </p:sp>
    </p:spTree>
    <p:extLst>
      <p:ext uri="{BB962C8B-B14F-4D97-AF65-F5344CB8AC3E}">
        <p14:creationId xmlns:p14="http://schemas.microsoft.com/office/powerpoint/2010/main" val="2111348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35</a:t>
            </a:fld>
            <a:endParaRPr lang="en-US"/>
          </a:p>
        </p:txBody>
      </p:sp>
    </p:spTree>
    <p:extLst>
      <p:ext uri="{BB962C8B-B14F-4D97-AF65-F5344CB8AC3E}">
        <p14:creationId xmlns:p14="http://schemas.microsoft.com/office/powerpoint/2010/main" val="194775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1" i="0" dirty="0">
                <a:solidFill>
                  <a:schemeClr val="tx1"/>
                </a:solidFill>
                <a:latin typeface="Calibri" panose="020F0502020204030204" pitchFamily="34" charset="0"/>
                <a:cs typeface="Calibri" panose="020F0502020204030204" pitchFamily="34" charset="0"/>
              </a:rPr>
              <a:t>Key point: </a:t>
            </a:r>
            <a:r>
              <a:rPr lang="en-US" sz="1200" b="0" i="0" dirty="0">
                <a:solidFill>
                  <a:schemeClr val="tx1"/>
                </a:solidFill>
                <a:latin typeface="Calibri" panose="020F0502020204030204" pitchFamily="34" charset="0"/>
                <a:cs typeface="Calibri" panose="020F0502020204030204" pitchFamily="34" charset="0"/>
              </a:rPr>
              <a:t>Maternal mortality spiked following the COVID-19 pandemic, with abortions stabilizing prior to the </a:t>
            </a:r>
            <a:r>
              <a:rPr lang="en-US" sz="1200" b="0" i="1" dirty="0">
                <a:solidFill>
                  <a:schemeClr val="tx1"/>
                </a:solidFill>
                <a:latin typeface="Calibri" panose="020F0502020204030204" pitchFamily="34" charset="0"/>
                <a:cs typeface="Calibri" panose="020F0502020204030204" pitchFamily="34" charset="0"/>
              </a:rPr>
              <a:t>Dobbs v Jackson </a:t>
            </a:r>
            <a:r>
              <a:rPr lang="en-US" sz="1200" b="0" i="0" dirty="0">
                <a:solidFill>
                  <a:schemeClr val="tx1"/>
                </a:solidFill>
                <a:latin typeface="Calibri" panose="020F0502020204030204" pitchFamily="34" charset="0"/>
                <a:cs typeface="Calibri" panose="020F0502020204030204" pitchFamily="34" charset="0"/>
              </a:rPr>
              <a:t>decision. </a:t>
            </a:r>
            <a:endParaRPr lang="en-US" sz="1200" b="0" i="0" dirty="0">
              <a:solidFill>
                <a:schemeClr val="tx1"/>
              </a:solidFill>
              <a:effectLst/>
              <a:latin typeface="Calibri" panose="020F0502020204030204" pitchFamily="34" charset="0"/>
              <a:cs typeface="Calibri" panose="020F0502020204030204" pitchFamily="34" charset="0"/>
            </a:endParaRPr>
          </a:p>
          <a:p>
            <a:pPr marL="0" indent="0" algn="l">
              <a:lnSpc>
                <a:spcPct val="100000"/>
              </a:lnSpc>
              <a:spcBef>
                <a:spcPts val="600"/>
              </a:spcBef>
              <a:spcAft>
                <a:spcPts val="0"/>
              </a:spcAft>
              <a:buFont typeface="Arial" panose="020B0604020202020204" pitchFamily="34" charset="0"/>
              <a:buNone/>
            </a:pPr>
            <a:endParaRPr lang="en-US" sz="1200" b="0" i="0" cap="none" spc="0" dirty="0">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dirty="0">
                <a:solidFill>
                  <a:schemeClr val="tx1"/>
                </a:solidFill>
                <a:effectLst/>
                <a:latin typeface="Calibri" panose="020F0502020204030204" pitchFamily="34" charset="0"/>
                <a:cs typeface="Calibri" panose="020F0502020204030204" pitchFamily="34" charset="0"/>
              </a:rPr>
              <a:t>US women have the highest rates of maternal deaths and pregnancy-related complications among most high-income countries.</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i="0" dirty="0">
                <a:solidFill>
                  <a:schemeClr val="tx1"/>
                </a:solidFill>
                <a:effectLst/>
                <a:latin typeface="Calibri" panose="020F0502020204030204" pitchFamily="34" charset="0"/>
                <a:cs typeface="Calibri" panose="020F0502020204030204" pitchFamily="34" charset="0"/>
              </a:rPr>
              <a:t>Research suggests rising rates of cesarean sections, inadequate prenatal care, and elevated rates of chronic illnesses like obesity, diabetes, and heart disease may be factors contributing to the high US maternal mortality rate.</a:t>
            </a:r>
            <a:r>
              <a:rPr lang="en-US" sz="1200" b="0" i="0" u="none" strike="noStrike" baseline="30000" dirty="0">
                <a:solidFill>
                  <a:schemeClr val="tx1"/>
                </a:solidFill>
                <a:effectLst/>
                <a:latin typeface="Calibri" panose="020F0502020204030204" pitchFamily="34" charset="0"/>
                <a:cs typeface="Calibri" panose="020F0502020204030204" pitchFamily="34" charset="0"/>
              </a:rPr>
              <a:t> </a:t>
            </a:r>
            <a:r>
              <a:rPr lang="en-US" sz="1200" b="0" i="0" dirty="0">
                <a:solidFill>
                  <a:schemeClr val="tx1"/>
                </a:solidFill>
                <a:effectLst/>
                <a:latin typeface="Calibri" panose="020F0502020204030204" pitchFamily="34" charset="0"/>
                <a:cs typeface="Calibri" panose="020F0502020204030204" pitchFamily="34" charset="0"/>
              </a:rPr>
              <a:t> </a:t>
            </a:r>
          </a:p>
          <a:p>
            <a:pPr marL="171450" indent="-171450" algn="l">
              <a:lnSpc>
                <a:spcPct val="100000"/>
              </a:lnSpc>
              <a:spcBef>
                <a:spcPts val="600"/>
              </a:spcBef>
              <a:spcAft>
                <a:spcPts val="0"/>
              </a:spcAft>
              <a:buFont typeface="Arial" panose="020B0604020202020204" pitchFamily="34" charset="0"/>
              <a:buChar char="•"/>
            </a:pPr>
            <a:r>
              <a:rPr lang="en-US" sz="1200" b="0" i="0" dirty="0">
                <a:solidFill>
                  <a:schemeClr val="tx1"/>
                </a:solidFill>
                <a:effectLst/>
                <a:latin typeface="Calibri" panose="020F0502020204030204" pitchFamily="34" charset="0"/>
                <a:cs typeface="Calibri" panose="020F0502020204030204" pitchFamily="34" charset="0"/>
              </a:rPr>
              <a:t>Research suggests induced abortions are underreported; while CDC abortion rates likely reflect national trends in abortions, the actual number of abortions in the US is likely higher than reported. </a:t>
            </a:r>
          </a:p>
          <a:p>
            <a:pPr marL="171450" indent="-171450" algn="l">
              <a:lnSpc>
                <a:spcPct val="100000"/>
              </a:lnSpc>
              <a:spcBef>
                <a:spcPts val="600"/>
              </a:spcBef>
              <a:spcAft>
                <a:spcPts val="0"/>
              </a:spcAft>
              <a:buFont typeface="Arial" panose="020B0604020202020204" pitchFamily="34" charset="0"/>
              <a:buChar char="•"/>
            </a:pPr>
            <a:r>
              <a:rPr lang="en-US" sz="1200" b="0" i="0" dirty="0">
                <a:solidFill>
                  <a:schemeClr val="tx1"/>
                </a:solidFill>
                <a:effectLst/>
                <a:latin typeface="Calibri" panose="020F0502020204030204" pitchFamily="34" charset="0"/>
                <a:cs typeface="Calibri" panose="020F0502020204030204" pitchFamily="34" charset="0"/>
              </a:rPr>
              <a:t>Although abortions appear to be plateauing (</a:t>
            </a:r>
            <a:r>
              <a:rPr lang="en-US" sz="1200" b="0" i="0" dirty="0">
                <a:solidFill>
                  <a:schemeClr val="tx1"/>
                </a:solidFill>
                <a:latin typeface="Calibri" panose="020F0502020204030204" pitchFamily="34" charset="0"/>
                <a:cs typeface="Calibri" panose="020F0502020204030204" pitchFamily="34" charset="0"/>
              </a:rPr>
              <a:t>prior to the </a:t>
            </a:r>
            <a:r>
              <a:rPr lang="en-US" sz="1200" b="0" i="1" dirty="0">
                <a:solidFill>
                  <a:schemeClr val="tx1"/>
                </a:solidFill>
                <a:latin typeface="Calibri" panose="020F0502020204030204" pitchFamily="34" charset="0"/>
                <a:cs typeface="Calibri" panose="020F0502020204030204" pitchFamily="34" charset="0"/>
              </a:rPr>
              <a:t>Dobbs v Jackson </a:t>
            </a:r>
            <a:r>
              <a:rPr lang="en-US" sz="1200" b="0" i="0" dirty="0">
                <a:solidFill>
                  <a:schemeClr val="tx1"/>
                </a:solidFill>
                <a:latin typeface="Calibri" panose="020F0502020204030204" pitchFamily="34" charset="0"/>
                <a:cs typeface="Calibri" panose="020F0502020204030204" pitchFamily="34" charset="0"/>
              </a:rPr>
              <a:t>decision)</a:t>
            </a:r>
            <a:r>
              <a:rPr lang="en-US" sz="1200" b="0" i="0" dirty="0">
                <a:solidFill>
                  <a:schemeClr val="tx1"/>
                </a:solidFill>
                <a:effectLst/>
                <a:latin typeface="Calibri" panose="020F0502020204030204" pitchFamily="34" charset="0"/>
                <a:cs typeface="Calibri" panose="020F0502020204030204" pitchFamily="34" charset="0"/>
              </a:rPr>
              <a:t>, use of medication abortion in the US has risen significantly since 2000. Data from the Guttmacher Institute suggests medication abortions now account for over half of all abortions in the US (53%).</a:t>
            </a:r>
          </a:p>
          <a:p>
            <a:pPr marL="628650" lvl="1" indent="-171450" algn="l">
              <a:lnSpc>
                <a:spcPct val="100000"/>
              </a:lnSpc>
              <a:spcBef>
                <a:spcPts val="600"/>
              </a:spcBef>
              <a:spcAft>
                <a:spcPts val="0"/>
              </a:spcAft>
              <a:buFont typeface="Arial" panose="020B0604020202020204" pitchFamily="34" charset="0"/>
              <a:buChar char="•"/>
            </a:pPr>
            <a:r>
              <a:rPr lang="en-US" sz="1200" b="0" i="0" dirty="0">
                <a:solidFill>
                  <a:schemeClr val="tx1"/>
                </a:solidFill>
                <a:effectLst/>
                <a:latin typeface="Calibri" panose="020F0502020204030204" pitchFamily="34" charset="0"/>
                <a:cs typeface="Calibri" panose="020F0502020204030204" pitchFamily="34" charset="0"/>
              </a:rPr>
              <a:t>Context: “In 2000, the US Food and Drug Administration (FDA) approved mifepristone as a method of abortion. Taken along with misoprostol, the two-drug combination is known as medication abortion or the ‘abortion pill.’” –Guttmacher Institute.</a:t>
            </a:r>
          </a:p>
          <a:p>
            <a:pPr marL="628650" lvl="1" indent="-171450" algn="l">
              <a:lnSpc>
                <a:spcPct val="100000"/>
              </a:lnSpc>
              <a:spcBef>
                <a:spcPts val="600"/>
              </a:spcBef>
              <a:spcAft>
                <a:spcPts val="0"/>
              </a:spcAft>
              <a:buFont typeface="Arial" panose="020B0604020202020204" pitchFamily="34" charset="0"/>
              <a:buChar char="•"/>
            </a:pPr>
            <a:endParaRPr lang="en-US" sz="1200" b="0" i="0" dirty="0">
              <a:solidFill>
                <a:schemeClr val="tx1"/>
              </a:solidFill>
              <a:effectLst/>
              <a:latin typeface="Calibri" panose="020F0502020204030204" pitchFamily="34" charset="0"/>
              <a:cs typeface="Calibri" panose="020F0502020204030204" pitchFamily="34" charset="0"/>
            </a:endParaRPr>
          </a:p>
          <a:p>
            <a:pPr marL="0" indent="0" algn="l">
              <a:lnSpc>
                <a:spcPct val="100000"/>
              </a:lnSpc>
              <a:spcBef>
                <a:spcPts val="600"/>
              </a:spcBef>
              <a:spcAft>
                <a:spcPts val="0"/>
              </a:spcAft>
              <a:buFont typeface="Arial" panose="020B0604020202020204" pitchFamily="34" charset="0"/>
              <a:buNone/>
            </a:pPr>
            <a:r>
              <a:rPr lang="en-US" sz="1200" b="0" i="0" cap="none" spc="0" dirty="0">
                <a:solidFill>
                  <a:schemeClr val="tx1"/>
                </a:solidFill>
                <a:effectLst/>
                <a:latin typeface="Calibri" panose="020F0502020204030204" pitchFamily="34" charset="0"/>
                <a:cs typeface="Calibri" panose="020F0502020204030204" pitchFamily="34" charset="0"/>
              </a:rPr>
              <a:t>Note: Pregnancy-related mortality vs Maternal mortality</a:t>
            </a:r>
          </a:p>
          <a:p>
            <a:pPr marL="628650" lvl="1" indent="-171450" algn="l">
              <a:lnSpc>
                <a:spcPct val="100000"/>
              </a:lnSpc>
              <a:spcBef>
                <a:spcPts val="600"/>
              </a:spcBef>
              <a:spcAft>
                <a:spcPts val="0"/>
              </a:spcAft>
              <a:buFont typeface="Arial" panose="020B0604020202020204" pitchFamily="34" charset="0"/>
              <a:buChar char="•"/>
            </a:pPr>
            <a:r>
              <a:rPr lang="en-US" sz="1200" b="0" i="0" cap="none" spc="0" dirty="0">
                <a:solidFill>
                  <a:schemeClr val="tx1"/>
                </a:solidFill>
                <a:effectLst/>
                <a:latin typeface="Calibri" panose="020F0502020204030204" pitchFamily="34" charset="0"/>
                <a:cs typeface="Calibri" panose="020F0502020204030204" pitchFamily="34" charset="0"/>
              </a:rPr>
              <a:t>Historically, the pregnancy-related mortality ratio (as defined by the CDC) included deaths of women during pregnancy or within </a:t>
            </a:r>
            <a:r>
              <a:rPr lang="en-US" sz="1200" b="0" i="0" u="sng" cap="none" spc="0" dirty="0">
                <a:solidFill>
                  <a:schemeClr val="tx1"/>
                </a:solidFill>
                <a:effectLst/>
                <a:latin typeface="Calibri" panose="020F0502020204030204" pitchFamily="34" charset="0"/>
                <a:cs typeface="Calibri" panose="020F0502020204030204" pitchFamily="34" charset="0"/>
              </a:rPr>
              <a:t>one year</a:t>
            </a:r>
            <a:r>
              <a:rPr lang="en-US" sz="1200" b="0" i="0" cap="none" spc="0" dirty="0">
                <a:solidFill>
                  <a:schemeClr val="tx1"/>
                </a:solidFill>
                <a:effectLst/>
                <a:latin typeface="Calibri" panose="020F0502020204030204" pitchFamily="34" charset="0"/>
                <a:cs typeface="Calibri" panose="020F0502020204030204" pitchFamily="34" charset="0"/>
              </a:rPr>
              <a:t> of the end of pregnancy from a pregnancy complication </a:t>
            </a:r>
            <a:r>
              <a:rPr lang="en-US" sz="1200" b="0" i="0" u="none" cap="none" spc="0" dirty="0">
                <a:solidFill>
                  <a:schemeClr val="tx1"/>
                </a:solidFill>
                <a:effectLst/>
                <a:latin typeface="Calibri" panose="020F0502020204030204" pitchFamily="34" charset="0"/>
                <a:cs typeface="Calibri" panose="020F0502020204030204" pitchFamily="34" charset="0"/>
              </a:rPr>
              <a:t>(</a:t>
            </a:r>
            <a:r>
              <a:rPr lang="en-US" sz="1200" b="0" i="0" dirty="0">
                <a:solidFill>
                  <a:schemeClr val="tx1"/>
                </a:solidFill>
                <a:effectLst/>
                <a:latin typeface="Calibri" panose="020F0502020204030204" pitchFamily="34" charset="0"/>
                <a:cs typeface="Calibri" panose="020F0502020204030204" pitchFamily="34" charset="0"/>
              </a:rPr>
              <a:t>pregnancy-related deaths per 100,000 live births)</a:t>
            </a:r>
            <a:r>
              <a:rPr lang="en-US" sz="1200" b="0" i="0" u="none" cap="none" spc="0" dirty="0">
                <a:solidFill>
                  <a:schemeClr val="tx1"/>
                </a:solidFill>
                <a:effectLst/>
                <a:latin typeface="Calibri" panose="020F0502020204030204" pitchFamily="34" charset="0"/>
                <a:cs typeface="Calibri" panose="020F0502020204030204" pitchFamily="34" charset="0"/>
              </a:rPr>
              <a:t>. This differs from the WHO definition of the maternal mortality ratio, which </a:t>
            </a:r>
            <a:r>
              <a:rPr lang="en-US" sz="1200" b="0" i="0" u="none" dirty="0">
                <a:solidFill>
                  <a:schemeClr val="tx1"/>
                </a:solidFill>
                <a:effectLst/>
                <a:latin typeface="Calibri" panose="020F0502020204030204" pitchFamily="34" charset="0"/>
                <a:cs typeface="Calibri" panose="020F0502020204030204" pitchFamily="34" charset="0"/>
              </a:rPr>
              <a:t>includes the deaths of women that occur during pregnancy, childbirth, or within </a:t>
            </a:r>
            <a:r>
              <a:rPr lang="en-US" sz="1200" b="0" i="0" u="sng" dirty="0">
                <a:solidFill>
                  <a:schemeClr val="tx1"/>
                </a:solidFill>
                <a:effectLst/>
                <a:latin typeface="Calibri" panose="020F0502020204030204" pitchFamily="34" charset="0"/>
                <a:cs typeface="Calibri" panose="020F0502020204030204" pitchFamily="34" charset="0"/>
              </a:rPr>
              <a:t>42 days</a:t>
            </a:r>
            <a:r>
              <a:rPr lang="en-US" sz="1200" b="0" i="0" u="none" dirty="0">
                <a:solidFill>
                  <a:schemeClr val="tx1"/>
                </a:solidFill>
                <a:effectLst/>
                <a:latin typeface="Calibri" panose="020F0502020204030204" pitchFamily="34" charset="0"/>
                <a:cs typeface="Calibri" panose="020F0502020204030204" pitchFamily="34" charset="0"/>
              </a:rPr>
              <a:t> of delivery or end of a pregnancy (</a:t>
            </a:r>
            <a:r>
              <a:rPr lang="en-US" sz="1200" b="0" i="0" dirty="0">
                <a:solidFill>
                  <a:schemeClr val="tx1"/>
                </a:solidFill>
                <a:effectLst/>
                <a:latin typeface="Calibri" panose="020F0502020204030204" pitchFamily="34" charset="0"/>
                <a:cs typeface="Calibri" panose="020F0502020204030204" pitchFamily="34" charset="0"/>
              </a:rPr>
              <a:t>number of maternal deaths per 100,000 live births)</a:t>
            </a:r>
            <a:r>
              <a:rPr lang="en-US" sz="1200" b="0" i="0" u="none" dirty="0">
                <a:solidFill>
                  <a:schemeClr val="tx1"/>
                </a:solidFill>
                <a:effectLst/>
                <a:latin typeface="Calibri" panose="020F0502020204030204" pitchFamily="34" charset="0"/>
                <a:cs typeface="Calibri" panose="020F0502020204030204" pitchFamily="34" charset="0"/>
              </a:rPr>
              <a:t>. </a:t>
            </a:r>
            <a:r>
              <a:rPr lang="en-US" sz="1200" b="0" i="0" u="none" cap="none" spc="0" dirty="0">
                <a:solidFill>
                  <a:schemeClr val="tx1"/>
                </a:solidFill>
                <a:effectLst/>
                <a:latin typeface="Calibri" panose="020F0502020204030204" pitchFamily="34" charset="0"/>
                <a:cs typeface="Calibri" panose="020F0502020204030204" pitchFamily="34" charset="0"/>
              </a:rPr>
              <a:t>In 2020, the CDC </a:t>
            </a:r>
            <a:r>
              <a:rPr lang="en-US" sz="1200" b="0" i="0" dirty="0">
                <a:solidFill>
                  <a:schemeClr val="tx1"/>
                </a:solidFill>
                <a:effectLst/>
                <a:latin typeface="Calibri" panose="020F0502020204030204" pitchFamily="34" charset="0"/>
                <a:cs typeface="Calibri" panose="020F0502020204030204" pitchFamily="34" charset="0"/>
              </a:rPr>
              <a:t>National Center for Health Statistics started releasing national data on maternal mortality (the death of a woman while pregnant or within </a:t>
            </a:r>
            <a:r>
              <a:rPr lang="en-US" sz="1200" b="0" i="0" u="sng" dirty="0">
                <a:solidFill>
                  <a:schemeClr val="tx1"/>
                </a:solidFill>
                <a:effectLst/>
                <a:latin typeface="Calibri" panose="020F0502020204030204" pitchFamily="34" charset="0"/>
                <a:cs typeface="Calibri" panose="020F0502020204030204" pitchFamily="34" charset="0"/>
              </a:rPr>
              <a:t>42 days </a:t>
            </a:r>
            <a:r>
              <a:rPr lang="en-US" sz="1200" b="0" i="0" dirty="0">
                <a:solidFill>
                  <a:schemeClr val="tx1"/>
                </a:solidFill>
                <a:effectLst/>
                <a:latin typeface="Calibri" panose="020F0502020204030204" pitchFamily="34" charset="0"/>
                <a:cs typeface="Calibri" panose="020F0502020204030204" pitchFamily="34" charset="0"/>
              </a:rPr>
              <a:t>of termination of pregnancy but excludes those from accidental/incidental causes).</a:t>
            </a:r>
          </a:p>
        </p:txBody>
      </p:sp>
      <p:sp>
        <p:nvSpPr>
          <p:cNvPr id="4" name="Slide Number Placeholder 3"/>
          <p:cNvSpPr>
            <a:spLocks noGrp="1"/>
          </p:cNvSpPr>
          <p:nvPr>
            <p:ph type="sldNum" sz="quarter" idx="5"/>
          </p:nvPr>
        </p:nvSpPr>
        <p:spPr/>
        <p:txBody>
          <a:bodyPr/>
          <a:lstStyle/>
          <a:p>
            <a:fld id="{0E79F9C1-6A3C-4B55-8C89-00C0FB1E22C3}" type="slidenum">
              <a:rPr lang="en-US" smtClean="0"/>
              <a:pPr/>
              <a:t>6</a:t>
            </a:fld>
            <a:endParaRPr lang="en-US"/>
          </a:p>
        </p:txBody>
      </p:sp>
    </p:spTree>
    <p:extLst>
      <p:ext uri="{BB962C8B-B14F-4D97-AF65-F5344CB8AC3E}">
        <p14:creationId xmlns:p14="http://schemas.microsoft.com/office/powerpoint/2010/main" val="331764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1" i="0">
                <a:solidFill>
                  <a:schemeClr val="tx1"/>
                </a:solidFill>
                <a:latin typeface="Calibri" panose="020F0502020204030204" pitchFamily="34" charset="0"/>
                <a:cs typeface="Calibri" panose="020F0502020204030204" pitchFamily="34" charset="0"/>
              </a:rPr>
              <a:t>Key point: </a:t>
            </a:r>
            <a:r>
              <a:rPr lang="en-US" sz="1200" b="0" i="0">
                <a:solidFill>
                  <a:schemeClr val="tx1"/>
                </a:solidFill>
                <a:latin typeface="Calibri" panose="020F0502020204030204" pitchFamily="34" charset="0"/>
                <a:cs typeface="Calibri" panose="020F0502020204030204" pitchFamily="34" charset="0"/>
              </a:rPr>
              <a:t>Longstanding racial and ethic disparities in US maternal mortality have not only persisted but spiked in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b="0" i="0">
              <a:solidFill>
                <a:schemeClr val="tx1"/>
              </a:solidFill>
              <a:effectLst/>
              <a:latin typeface="Calibri" panose="020F0502020204030204" pitchFamily="34" charset="0"/>
              <a:cs typeface="Calibri" panose="020F0502020204030204" pitchFamily="34" charset="0"/>
            </a:endParaRPr>
          </a:p>
          <a:p>
            <a:pPr marL="171450" indent="-171450" algn="l">
              <a:lnSpc>
                <a:spcPct val="100000"/>
              </a:lnSpc>
              <a:spcBef>
                <a:spcPts val="600"/>
              </a:spcBef>
              <a:spcAft>
                <a:spcPts val="0"/>
              </a:spcAft>
              <a:buFont typeface="Arial" panose="020B0604020202020204" pitchFamily="34" charset="0"/>
              <a:buChar char="•"/>
            </a:pPr>
            <a:r>
              <a:rPr lang="en-US" sz="1200" b="0" i="0">
                <a:solidFill>
                  <a:schemeClr val="tx1"/>
                </a:solidFill>
                <a:effectLst/>
                <a:latin typeface="Calibri" panose="020F0502020204030204" pitchFamily="34" charset="0"/>
                <a:cs typeface="Calibri" panose="020F0502020204030204" pitchFamily="34" charset="0"/>
              </a:rPr>
              <a:t>Historically, Hispanic women experienced the lowest rates of pregnancy-related mortality and maternal mortality in the US. And Black and American Indian/Alaska Native women experienced the highest rates.</a:t>
            </a:r>
          </a:p>
          <a:p>
            <a:pPr marL="171450" indent="-171450" algn="l">
              <a:lnSpc>
                <a:spcPct val="100000"/>
              </a:lnSpc>
              <a:spcBef>
                <a:spcPts val="600"/>
              </a:spcBef>
              <a:spcAft>
                <a:spcPts val="0"/>
              </a:spcAft>
              <a:buFont typeface="Arial" panose="020B0604020202020204" pitchFamily="34" charset="0"/>
              <a:buChar char="•"/>
            </a:pPr>
            <a:r>
              <a:rPr lang="en-US" sz="1200" b="0" i="0">
                <a:solidFill>
                  <a:schemeClr val="tx1"/>
                </a:solidFill>
                <a:effectLst/>
                <a:latin typeface="Calibri" panose="020F0502020204030204" pitchFamily="34" charset="0"/>
                <a:cs typeface="Calibri" panose="020F0502020204030204" pitchFamily="34" charset="0"/>
              </a:rPr>
              <a:t>Maternal mortality among Hispanic and Black women, rose by 118% and 57% from 2019-2021, respectively, making Black women almost 3 times more likely to die from pregnancy-related complications than White women in 2021.</a:t>
            </a:r>
          </a:p>
          <a:p>
            <a:pPr marL="171450" indent="-171450" algn="l">
              <a:lnSpc>
                <a:spcPct val="100000"/>
              </a:lnSpc>
              <a:spcBef>
                <a:spcPts val="600"/>
              </a:spcBef>
              <a:spcAft>
                <a:spcPts val="0"/>
              </a:spcAft>
              <a:buFont typeface="Arial" panose="020B0604020202020204" pitchFamily="34" charset="0"/>
              <a:buChar char="•"/>
            </a:pPr>
            <a:r>
              <a:rPr lang="en-US" sz="1200" b="0" i="0">
                <a:solidFill>
                  <a:schemeClr val="tx1"/>
                </a:solidFill>
                <a:effectLst/>
                <a:latin typeface="Calibri" panose="020F0502020204030204" pitchFamily="34" charset="0"/>
                <a:cs typeface="Calibri" panose="020F0502020204030204" pitchFamily="34" charset="0"/>
              </a:rPr>
              <a:t>Given the disproportionate impact of the COVID-19 pandemic on Black, Hispanic, and Indigenous populations in the US, these stressors may be contributing to increases in maternal mortality in these groups. </a:t>
            </a:r>
          </a:p>
        </p:txBody>
      </p:sp>
      <p:sp>
        <p:nvSpPr>
          <p:cNvPr id="4" name="Slide Number Placeholder 3"/>
          <p:cNvSpPr>
            <a:spLocks noGrp="1"/>
          </p:cNvSpPr>
          <p:nvPr>
            <p:ph type="sldNum" sz="quarter" idx="5"/>
          </p:nvPr>
        </p:nvSpPr>
        <p:spPr/>
        <p:txBody>
          <a:bodyPr/>
          <a:lstStyle/>
          <a:p>
            <a:fld id="{0E79F9C1-6A3C-4B55-8C89-00C0FB1E22C3}" type="slidenum">
              <a:rPr lang="en-US" smtClean="0"/>
              <a:pPr/>
              <a:t>7</a:t>
            </a:fld>
            <a:endParaRPr lang="en-US"/>
          </a:p>
        </p:txBody>
      </p:sp>
    </p:spTree>
    <p:extLst>
      <p:ext uri="{BB962C8B-B14F-4D97-AF65-F5344CB8AC3E}">
        <p14:creationId xmlns:p14="http://schemas.microsoft.com/office/powerpoint/2010/main" val="40814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t>Key point: </a:t>
            </a:r>
            <a:r>
              <a:rPr lang="en-US" b="0" i="0"/>
              <a:t>Growth in the next five years is concentrated in outpatient sub-services. </a:t>
            </a:r>
            <a:r>
              <a:rPr lang="en-US" b="1" i="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t>This slide showcases five-year growth rate data from Advisory Board’s Market Scenario Planner for relevant maternal and reproductive service lines for both inpatient and outpatient procedures. The 2026 estimated volume for each service line is noted below the service line name.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t>Services within artificial insemination/IVF include artificial insemination – sperm washing, in vitro fertilization – embryo transfer, in vitro fertilization – egg retrieval, artificial insemination – intra-uterine, artificial insemination – intra-cervical.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t>Women’s reproductive health subservices include diaphragm fitting, cryopreservation, fern test, IUD implantation/removal, hormone pellet implantation, contraceptive capsule, fallopian tube ligation/occlusion - hysteroscopy, cervical cerclage, fallopian tube assessment (</a:t>
            </a:r>
            <a:r>
              <a:rPr lang="en-US" b="0" i="0" err="1"/>
              <a:t>chromotubation</a:t>
            </a:r>
            <a:r>
              <a:rPr lang="en-US" b="0" i="0"/>
              <a:t>), fallopian tube ligation/occlusion, fallopian tube repair, fallopian tube repair – laparoscopic, fallopian tube ligation/occlusion – laparoscopic, salpingectomy, </a:t>
            </a:r>
            <a:r>
              <a:rPr lang="en-US" b="0" i="0" err="1"/>
              <a:t>salpingo</a:t>
            </a:r>
            <a:r>
              <a:rPr lang="en-US" b="0" i="0"/>
              <a:t>-oophorectomy – laparoscopic, oophorectomy, </a:t>
            </a:r>
            <a:r>
              <a:rPr lang="en-US" b="0" i="0" err="1"/>
              <a:t>salpingo</a:t>
            </a:r>
            <a:r>
              <a:rPr lang="en-US" b="0" i="0"/>
              <a:t>-oophorectomy.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t>The trends seen are in line with previous patterns pointing toward outpatient shift, while obstetrics services are generally on the decline.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t>While often considered its own service line, behavioral health is a key component of women’s health. Behavioral health challenges are the leading causes of maternal mortality and morbidity in the U.S. Outpatient psychiatry visits among women are projected to increase by 19% from 2021 to 2026.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fld id="{0E79F9C1-6A3C-4B55-8C89-00C0FB1E22C3}" type="slidenum">
              <a:rPr lang="en-US" smtClean="0"/>
              <a:pPr/>
              <a:t>8</a:t>
            </a:fld>
            <a:endParaRPr lang="en-US"/>
          </a:p>
        </p:txBody>
      </p:sp>
    </p:spTree>
    <p:extLst>
      <p:ext uri="{BB962C8B-B14F-4D97-AF65-F5344CB8AC3E}">
        <p14:creationId xmlns:p14="http://schemas.microsoft.com/office/powerpoint/2010/main" val="165518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point: </a:t>
            </a:r>
            <a:r>
              <a:rPr lang="en-US" b="0"/>
              <a:t> Femtech is a growing area. </a:t>
            </a:r>
          </a:p>
          <a:p>
            <a:endParaRPr lang="en-US" b="0"/>
          </a:p>
          <a:p>
            <a:pPr marL="171450" indent="-171450">
              <a:buFont typeface="Arial" panose="020B0604020202020204" pitchFamily="34" charset="0"/>
              <a:buChar char="•"/>
            </a:pPr>
            <a:r>
              <a:rPr lang="en-US" b="0"/>
              <a:t>Market progression is fostered by the COVID-19 pandemic expediting use of digital health tools as well as spotlighting the health burdens women face, including behavioral health, sexual and reproductive health, maternal care, and chronic conditions. </a:t>
            </a:r>
          </a:p>
          <a:p>
            <a:pPr marL="171450" indent="-171450">
              <a:buFont typeface="Arial" panose="020B0604020202020204" pitchFamily="34" charset="0"/>
              <a:buChar char="•"/>
            </a:pPr>
            <a:r>
              <a:rPr lang="en-US" b="0"/>
              <a:t>There are many other growth drivers of femtech to be seen across the next few years. In the next five years, the industry may see greater pushes towards personal women’s health and wellness solutions and untapped women’s health issues being served, as well as the pharma industry gaining more interest in femtech. Overall, femtech will expand to having more products outside of the common fertility and pregnancy space. </a:t>
            </a:r>
          </a:p>
        </p:txBody>
      </p:sp>
      <p:sp>
        <p:nvSpPr>
          <p:cNvPr id="4" name="Slide Number Placeholder 3"/>
          <p:cNvSpPr>
            <a:spLocks noGrp="1"/>
          </p:cNvSpPr>
          <p:nvPr>
            <p:ph type="sldNum" sz="quarter" idx="5"/>
          </p:nvPr>
        </p:nvSpPr>
        <p:spPr/>
        <p:txBody>
          <a:bodyPr/>
          <a:lstStyle/>
          <a:p>
            <a:fld id="{0E79F9C1-6A3C-4B55-8C89-00C0FB1E22C3}" type="slidenum">
              <a:rPr lang="en-US" smtClean="0"/>
              <a:pPr/>
              <a:t>9</a:t>
            </a:fld>
            <a:endParaRPr lang="en-US"/>
          </a:p>
        </p:txBody>
      </p:sp>
    </p:spTree>
    <p:extLst>
      <p:ext uri="{BB962C8B-B14F-4D97-AF65-F5344CB8AC3E}">
        <p14:creationId xmlns:p14="http://schemas.microsoft.com/office/powerpoint/2010/main" val="160049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Section 2: </a:t>
            </a:r>
            <a:r>
              <a:rPr lang="en-US"/>
              <a:t>Trends impacting maternal and reproductive care</a:t>
            </a:r>
          </a:p>
        </p:txBody>
      </p:sp>
      <p:sp>
        <p:nvSpPr>
          <p:cNvPr id="4" name="Slide Number Placeholder 3"/>
          <p:cNvSpPr>
            <a:spLocks noGrp="1"/>
          </p:cNvSpPr>
          <p:nvPr>
            <p:ph type="sldNum" sz="quarter" idx="5"/>
          </p:nvPr>
        </p:nvSpPr>
        <p:spPr/>
        <p:txBody>
          <a:bodyPr/>
          <a:lstStyle/>
          <a:p>
            <a:fld id="{0E79F9C1-6A3C-4B55-8C89-00C0FB1E22C3}" type="slidenum">
              <a:rPr lang="en-US" smtClean="0"/>
              <a:pPr/>
              <a:t>10</a:t>
            </a:fld>
            <a:endParaRPr lang="en-US"/>
          </a:p>
        </p:txBody>
      </p:sp>
    </p:spTree>
    <p:extLst>
      <p:ext uri="{BB962C8B-B14F-4D97-AF65-F5344CB8AC3E}">
        <p14:creationId xmlns:p14="http://schemas.microsoft.com/office/powerpoint/2010/main" val="93526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point: </a:t>
            </a:r>
            <a:r>
              <a:rPr lang="en-US"/>
              <a:t>There are four key trends impacting maternal and reproductive care in 2023. </a:t>
            </a:r>
          </a:p>
          <a:p>
            <a:endParaRPr lang="en-US"/>
          </a:p>
          <a:p>
            <a:pPr marL="171450" indent="-171450">
              <a:buFont typeface="Arial" panose="020B0604020202020204" pitchFamily="34" charset="0"/>
              <a:buChar char="•"/>
            </a:pPr>
            <a:r>
              <a:rPr lang="en-US"/>
              <a:t>First, after a pandemic-related rise and fall, the national birth rate has leveled out below 2019 numbers. Recent maternal mortality data also demonstrates how maternal health inequities worsened following the pandemic. </a:t>
            </a:r>
          </a:p>
          <a:p>
            <a:pPr marL="171450" indent="-171450">
              <a:buFont typeface="Arial" panose="020B0604020202020204" pitchFamily="34" charset="0"/>
              <a:buChar char="•"/>
            </a:pPr>
            <a:r>
              <a:rPr lang="en-US"/>
              <a:t>Second, national maternal mental health is worsening, increasing the need for behavioral health services and workplace flexibilities.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Third, </a:t>
            </a:r>
            <a:r>
              <a:rPr lang="en-US" sz="1200"/>
              <a:t>legislation and policy changes are altering access to pregnancy-related services. </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Lastly, </a:t>
            </a:r>
            <a:r>
              <a:rPr lang="en-US" sz="1200"/>
              <a:t>the explosion of maternal and family planning femtech is expanding care options for women. </a:t>
            </a:r>
          </a:p>
        </p:txBody>
      </p:sp>
      <p:sp>
        <p:nvSpPr>
          <p:cNvPr id="4" name="Slide Number Placeholder 3"/>
          <p:cNvSpPr>
            <a:spLocks noGrp="1"/>
          </p:cNvSpPr>
          <p:nvPr>
            <p:ph type="sldNum" sz="quarter" idx="5"/>
          </p:nvPr>
        </p:nvSpPr>
        <p:spPr/>
        <p:txBody>
          <a:bodyPr/>
          <a:lstStyle/>
          <a:p>
            <a:fld id="{0E79F9C1-6A3C-4B55-8C89-00C0FB1E22C3}" type="slidenum">
              <a:rPr lang="en-US" smtClean="0"/>
              <a:pPr/>
              <a:t>11</a:t>
            </a:fld>
            <a:endParaRPr lang="en-US"/>
          </a:p>
        </p:txBody>
      </p:sp>
    </p:spTree>
    <p:extLst>
      <p:ext uri="{BB962C8B-B14F-4D97-AF65-F5344CB8AC3E}">
        <p14:creationId xmlns:p14="http://schemas.microsoft.com/office/powerpoint/2010/main" val="1580946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advisory.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National meetings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err="1">
                <a:solidFill>
                  <a:schemeClr val="bg1"/>
                </a:solidFill>
              </a:rPr>
              <a:t>Onsites</a:t>
            </a:r>
            <a:endParaRPr lang="en-US" sz="1429">
              <a:solidFill>
                <a:schemeClr val="bg1"/>
              </a:solidFill>
            </a:endParaRP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00AEA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2021</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00A2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Resources\AB Template Suite</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221986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424534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a:solidFill>
                  <a:schemeClr val="bg1"/>
                </a:solidFill>
              </a:rPr>
              <a:t>16:9</a:t>
            </a:r>
            <a:br>
              <a:rPr lang="en-US" sz="3573" b="1">
                <a:solidFill>
                  <a:schemeClr val="bg1"/>
                </a:solidFill>
              </a:rPr>
            </a:br>
            <a:r>
              <a:rPr lang="en-US" sz="2859" b="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a:solidFill>
                  <a:schemeClr val="bg1"/>
                </a:solidFill>
              </a:rPr>
              <a:t>All projected presentations:</a:t>
            </a:r>
          </a:p>
        </p:txBody>
      </p:sp>
      <p:sp>
        <p:nvSpPr>
          <p:cNvPr id="18" name="TextBox 17"/>
          <p:cNvSpPr txBox="1"/>
          <p:nvPr userDrawn="1"/>
        </p:nvSpPr>
        <p:spPr bwMode="gray">
          <a:xfrm>
            <a:off x="1195101" y="3984318"/>
            <a:ext cx="1921913" cy="11490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a:solidFill>
                  <a:schemeClr val="bg1"/>
                </a:solidFill>
              </a:rPr>
              <a:t>Events</a:t>
            </a:r>
          </a:p>
          <a:p>
            <a:pPr marL="161086" indent="-161086">
              <a:spcBef>
                <a:spcPts val="714"/>
              </a:spcBef>
              <a:buFont typeface="Arial" panose="020B0604020202020204" pitchFamily="34" charset="0"/>
              <a:buChar char="•"/>
            </a:pPr>
            <a:r>
              <a:rPr lang="en-US" sz="1429">
                <a:solidFill>
                  <a:schemeClr val="bg1"/>
                </a:solidFill>
              </a:rPr>
              <a:t>Webinars</a:t>
            </a:r>
          </a:p>
          <a:p>
            <a:pPr marL="161086" indent="-161086">
              <a:spcBef>
                <a:spcPts val="714"/>
              </a:spcBef>
              <a:buFont typeface="Arial" panose="020B0604020202020204" pitchFamily="34" charset="0"/>
              <a:buChar char="•"/>
            </a:pPr>
            <a:r>
              <a:rPr lang="en-US" sz="1429">
                <a:solidFill>
                  <a:schemeClr val="bg1"/>
                </a:solidFill>
              </a:rPr>
              <a:t>Internal</a:t>
            </a:r>
          </a:p>
          <a:p>
            <a:pPr marL="161086" indent="-161086">
              <a:spcBef>
                <a:spcPts val="714"/>
              </a:spcBef>
              <a:buFont typeface="Arial" panose="020B0604020202020204" pitchFamily="34" charset="0"/>
              <a:buChar char="•"/>
            </a:pPr>
            <a:r>
              <a:rPr lang="en-US" sz="1429">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3" name="Rectangle 22"/>
          <p:cNvSpPr/>
          <p:nvPr userDrawn="1"/>
        </p:nvSpPr>
        <p:spPr bwMode="gray">
          <a:xfrm>
            <a:off x="-1" y="0"/>
            <a:ext cx="12192000" cy="574266"/>
          </a:xfrm>
          <a:prstGeom prst="rect">
            <a:avLst/>
          </a:prstGeom>
          <a:solidFill>
            <a:srgbClr val="0071B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a:solidFill>
                  <a:schemeClr val="bg1"/>
                </a:solidFill>
              </a:rPr>
              <a:t>DELETE SLIDE AFTER READING | 2022</a:t>
            </a:r>
            <a:r>
              <a:rPr lang="en-US" sz="1714" b="1" baseline="0">
                <a:solidFill>
                  <a:schemeClr val="bg1"/>
                </a:solidFill>
              </a:rPr>
              <a:t> template edition</a:t>
            </a:r>
            <a:endParaRPr lang="en-US" sz="1714" b="1">
              <a:solidFill>
                <a:schemeClr val="bg1"/>
              </a:solidFill>
            </a:endParaRPr>
          </a:p>
        </p:txBody>
      </p:sp>
      <p:pic>
        <p:nvPicPr>
          <p:cNvPr id="13" name="Picture 12" descr="Graphical user interface, website&#10;&#10;Description automatically generated">
            <a:extLst>
              <a:ext uri="{FF2B5EF4-FFF2-40B4-BE49-F238E27FC236}">
                <a16:creationId xmlns:a16="http://schemas.microsoft.com/office/drawing/2014/main" id="{8850B7B2-27DB-40B6-9A54-AEE7AB4A83C2}"/>
              </a:ext>
            </a:extLst>
          </p:cNvPr>
          <p:cNvPicPr>
            <a:picLocks noChangeAspect="1"/>
          </p:cNvPicPr>
          <p:nvPr userDrawn="1"/>
        </p:nvPicPr>
        <p:blipFill>
          <a:blip r:embed="rId3"/>
          <a:stretch>
            <a:fillRect/>
          </a:stretch>
        </p:blipFill>
        <p:spPr>
          <a:xfrm>
            <a:off x="5109299" y="873901"/>
            <a:ext cx="6469926" cy="3636262"/>
          </a:xfrm>
          <a:prstGeom prst="rect">
            <a:avLst/>
          </a:prstGeom>
        </p:spPr>
      </p:pic>
      <p:sp>
        <p:nvSpPr>
          <p:cNvPr id="32" name="Rectangle 31">
            <a:extLst>
              <a:ext uri="{FF2B5EF4-FFF2-40B4-BE49-F238E27FC236}">
                <a16:creationId xmlns:a16="http://schemas.microsoft.com/office/drawing/2014/main" id="{DE6C2B85-E83D-4E0F-A467-31F0532908C4}"/>
              </a:ext>
            </a:extLst>
          </p:cNvPr>
          <p:cNvSpPr/>
          <p:nvPr userDrawn="1"/>
        </p:nvSpPr>
        <p:spPr bwMode="gray">
          <a:xfrm>
            <a:off x="5109299" y="4713205"/>
            <a:ext cx="6037217" cy="1890403"/>
          </a:xfrm>
          <a:prstGeom prst="rect">
            <a:avLst/>
          </a:prstGeom>
          <a:solidFill>
            <a:srgbClr val="00A2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3" name="Rectangle 32">
            <a:extLst>
              <a:ext uri="{FF2B5EF4-FFF2-40B4-BE49-F238E27FC236}">
                <a16:creationId xmlns:a16="http://schemas.microsoft.com/office/drawing/2014/main" id="{4DBC27F3-86D2-4C3A-9729-D6207D797ACE}"/>
              </a:ext>
            </a:extLst>
          </p:cNvPr>
          <p:cNvSpPr/>
          <p:nvPr userDrawn="1"/>
        </p:nvSpPr>
        <p:spPr bwMode="gray">
          <a:xfrm>
            <a:off x="5268289" y="5196281"/>
            <a:ext cx="2863478" cy="125597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4" name="TextBox 33">
            <a:extLst>
              <a:ext uri="{FF2B5EF4-FFF2-40B4-BE49-F238E27FC236}">
                <a16:creationId xmlns:a16="http://schemas.microsoft.com/office/drawing/2014/main" id="{4A11B187-88BE-4AA1-A17B-5DFF7C5A0206}"/>
              </a:ext>
            </a:extLst>
          </p:cNvPr>
          <p:cNvSpPr txBox="1"/>
          <p:nvPr userDrawn="1"/>
        </p:nvSpPr>
        <p:spPr>
          <a:xfrm>
            <a:off x="5268291" y="4839202"/>
            <a:ext cx="3284372" cy="203779"/>
          </a:xfrm>
          <a:prstGeom prst="rect">
            <a:avLst/>
          </a:prstGeom>
          <a:noFill/>
        </p:spPr>
        <p:txBody>
          <a:bodyPr wrap="square" lIns="0" tIns="0" rIns="0" bIns="0" rtlCol="0">
            <a:noAutofit/>
          </a:bodyPr>
          <a:lstStyle/>
          <a:p>
            <a:pPr>
              <a:spcBef>
                <a:spcPts val="500"/>
              </a:spcBef>
            </a:pPr>
            <a:r>
              <a:rPr lang="en-US" sz="1600" b="1">
                <a:solidFill>
                  <a:schemeClr val="bg1"/>
                </a:solidFill>
              </a:rPr>
              <a:t>Full projection GLG</a:t>
            </a:r>
          </a:p>
        </p:txBody>
      </p:sp>
      <p:sp>
        <p:nvSpPr>
          <p:cNvPr id="35" name="Text Box 4">
            <a:extLst>
              <a:ext uri="{FF2B5EF4-FFF2-40B4-BE49-F238E27FC236}">
                <a16:creationId xmlns:a16="http://schemas.microsoft.com/office/drawing/2014/main" id="{376BD0C0-FCE4-4F74-823B-AAB4093EA3E3}"/>
              </a:ext>
            </a:extLst>
          </p:cNvPr>
          <p:cNvSpPr txBox="1">
            <a:spLocks noChangeArrowheads="1"/>
          </p:cNvSpPr>
          <p:nvPr userDrawn="1"/>
        </p:nvSpPr>
        <p:spPr bwMode="gray">
          <a:xfrm>
            <a:off x="5444525" y="6101198"/>
            <a:ext cx="25764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000"/>
              <a:t>Select the following file: </a:t>
            </a:r>
            <a:r>
              <a:rPr lang="en-US" sz="1000" b="1"/>
              <a:t>ab1 projection </a:t>
            </a:r>
            <a:r>
              <a:rPr lang="en-US" sz="1000" b="1" err="1"/>
              <a:t>glg</a:t>
            </a:r>
            <a:endParaRPr lang="en-US" sz="1000"/>
          </a:p>
        </p:txBody>
      </p:sp>
      <p:sp>
        <p:nvSpPr>
          <p:cNvPr id="36" name="Text Box 4">
            <a:extLst>
              <a:ext uri="{FF2B5EF4-FFF2-40B4-BE49-F238E27FC236}">
                <a16:creationId xmlns:a16="http://schemas.microsoft.com/office/drawing/2014/main" id="{44980990-4FB9-4346-A6D4-D07076962288}"/>
              </a:ext>
            </a:extLst>
          </p:cNvPr>
          <p:cNvSpPr txBox="1">
            <a:spLocks noChangeArrowheads="1"/>
          </p:cNvSpPr>
          <p:nvPr userDrawn="1"/>
        </p:nvSpPr>
        <p:spPr bwMode="gray">
          <a:xfrm>
            <a:off x="5444527" y="5526058"/>
            <a:ext cx="241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spcBef>
                <a:spcPts val="600"/>
              </a:spcBef>
            </a:pPr>
            <a:r>
              <a:rPr lang="en-US" sz="1200"/>
              <a:t>L:\public\share\ABC Templates and Resources\1-Templates</a:t>
            </a:r>
          </a:p>
        </p:txBody>
      </p:sp>
      <p:sp>
        <p:nvSpPr>
          <p:cNvPr id="37" name="TextBox 36">
            <a:extLst>
              <a:ext uri="{FF2B5EF4-FFF2-40B4-BE49-F238E27FC236}">
                <a16:creationId xmlns:a16="http://schemas.microsoft.com/office/drawing/2014/main" id="{B8DCB5DA-222A-404F-80C5-D97967001EB4}"/>
              </a:ext>
            </a:extLst>
          </p:cNvPr>
          <p:cNvSpPr txBox="1"/>
          <p:nvPr userDrawn="1"/>
        </p:nvSpPr>
        <p:spPr>
          <a:xfrm>
            <a:off x="5444525" y="5300968"/>
            <a:ext cx="1759463" cy="233614"/>
          </a:xfrm>
          <a:prstGeom prst="rect">
            <a:avLst/>
          </a:prstGeom>
          <a:noFill/>
        </p:spPr>
        <p:txBody>
          <a:bodyPr wrap="square" lIns="0" tIns="0" rIns="0" bIns="0" rtlCol="0">
            <a:noAutofit/>
          </a:bodyPr>
          <a:lstStyle/>
          <a:p>
            <a:pPr>
              <a:spcBef>
                <a:spcPts val="500"/>
              </a:spcBef>
            </a:pPr>
            <a:r>
              <a:rPr lang="en-US" sz="1200" b="1"/>
              <a:t>Access on Teams or at:</a:t>
            </a:r>
          </a:p>
        </p:txBody>
      </p:sp>
      <p:sp>
        <p:nvSpPr>
          <p:cNvPr id="38" name="TextBox 37">
            <a:extLst>
              <a:ext uri="{FF2B5EF4-FFF2-40B4-BE49-F238E27FC236}">
                <a16:creationId xmlns:a16="http://schemas.microsoft.com/office/drawing/2014/main" id="{8732A721-A9D1-438B-8F7B-1970553C79BC}"/>
              </a:ext>
            </a:extLst>
          </p:cNvPr>
          <p:cNvSpPr txBox="1"/>
          <p:nvPr userDrawn="1"/>
        </p:nvSpPr>
        <p:spPr>
          <a:xfrm>
            <a:off x="8317043" y="5182040"/>
            <a:ext cx="1206863" cy="188758"/>
          </a:xfrm>
          <a:prstGeom prst="rect">
            <a:avLst/>
          </a:prstGeom>
          <a:noFill/>
        </p:spPr>
        <p:txBody>
          <a:bodyPr wrap="square" lIns="0" tIns="0" rIns="0" bIns="0" rtlCol="0">
            <a:noAutofit/>
          </a:bodyPr>
          <a:lstStyle/>
          <a:p>
            <a:pPr>
              <a:spcBef>
                <a:spcPts val="500"/>
              </a:spcBef>
            </a:pPr>
            <a:r>
              <a:rPr lang="en-US" sz="1100" b="1">
                <a:solidFill>
                  <a:schemeClr val="bg1"/>
                </a:solidFill>
              </a:rPr>
              <a:t>Benefits include:</a:t>
            </a:r>
          </a:p>
        </p:txBody>
      </p:sp>
      <p:sp>
        <p:nvSpPr>
          <p:cNvPr id="39" name="TextBox 38">
            <a:extLst>
              <a:ext uri="{FF2B5EF4-FFF2-40B4-BE49-F238E27FC236}">
                <a16:creationId xmlns:a16="http://schemas.microsoft.com/office/drawing/2014/main" id="{9EE59B4B-6394-43FE-99C8-04132BB1A4FD}"/>
              </a:ext>
            </a:extLst>
          </p:cNvPr>
          <p:cNvSpPr txBox="1"/>
          <p:nvPr userDrawn="1"/>
        </p:nvSpPr>
        <p:spPr>
          <a:xfrm>
            <a:off x="8317043"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Default layouts</a:t>
            </a:r>
          </a:p>
          <a:p>
            <a:pPr marL="114300" indent="-114300">
              <a:spcBef>
                <a:spcPts val="500"/>
              </a:spcBef>
              <a:buFont typeface="Arial" panose="020B0604020202020204" pitchFamily="34" charset="0"/>
              <a:buChar char="•"/>
            </a:pPr>
            <a:r>
              <a:rPr lang="en-US" sz="1000">
                <a:solidFill>
                  <a:schemeClr val="bg1"/>
                </a:solidFill>
              </a:rPr>
              <a:t>Impact layouts</a:t>
            </a:r>
          </a:p>
          <a:p>
            <a:pPr marL="114300" indent="-114300">
              <a:spcBef>
                <a:spcPts val="500"/>
              </a:spcBef>
              <a:buFont typeface="Arial" panose="020B0604020202020204" pitchFamily="34" charset="0"/>
              <a:buChar char="•"/>
            </a:pPr>
            <a:r>
              <a:rPr lang="en-US" sz="1000">
                <a:solidFill>
                  <a:schemeClr val="bg1"/>
                </a:solidFill>
              </a:rPr>
              <a:t>Graphical objects</a:t>
            </a:r>
          </a:p>
        </p:txBody>
      </p:sp>
      <p:sp>
        <p:nvSpPr>
          <p:cNvPr id="40" name="TextBox 39">
            <a:extLst>
              <a:ext uri="{FF2B5EF4-FFF2-40B4-BE49-F238E27FC236}">
                <a16:creationId xmlns:a16="http://schemas.microsoft.com/office/drawing/2014/main" id="{D8F3C44A-8158-4660-B67A-AB39C496DE77}"/>
              </a:ext>
            </a:extLst>
          </p:cNvPr>
          <p:cNvSpPr txBox="1"/>
          <p:nvPr userDrawn="1"/>
        </p:nvSpPr>
        <p:spPr>
          <a:xfrm>
            <a:off x="9676678" y="5420161"/>
            <a:ext cx="1420619" cy="627502"/>
          </a:xfrm>
          <a:prstGeom prst="rect">
            <a:avLst/>
          </a:prstGeom>
          <a:noFill/>
        </p:spPr>
        <p:txBody>
          <a:bodyPr wrap="square" lIns="0" tIns="0" rIns="0" bIns="0" rtlCol="0">
            <a:noAutofit/>
          </a:bodyPr>
          <a:lstStyle/>
          <a:p>
            <a:pPr marL="114300" indent="-114300">
              <a:spcBef>
                <a:spcPts val="500"/>
              </a:spcBef>
              <a:buFont typeface="Arial" panose="020B0604020202020204" pitchFamily="34" charset="0"/>
              <a:buChar char="•"/>
            </a:pPr>
            <a:r>
              <a:rPr lang="en-US" sz="1000">
                <a:solidFill>
                  <a:schemeClr val="bg1"/>
                </a:solidFill>
              </a:rPr>
              <a:t>Design guidelines</a:t>
            </a:r>
          </a:p>
          <a:p>
            <a:pPr marL="114300" indent="-114300">
              <a:spcBef>
                <a:spcPts val="500"/>
              </a:spcBef>
              <a:buFont typeface="Arial" panose="020B0604020202020204" pitchFamily="34" charset="0"/>
              <a:buChar char="•"/>
            </a:pPr>
            <a:r>
              <a:rPr lang="en-US" sz="1000">
                <a:solidFill>
                  <a:schemeClr val="bg1"/>
                </a:solidFill>
              </a:rPr>
              <a:t>Photography layouts</a:t>
            </a:r>
          </a:p>
          <a:p>
            <a:pPr marL="114300" indent="-114300">
              <a:spcBef>
                <a:spcPts val="500"/>
              </a:spcBef>
              <a:buFont typeface="Arial" panose="020B0604020202020204" pitchFamily="34" charset="0"/>
              <a:buChar char="•"/>
            </a:pPr>
            <a:r>
              <a:rPr lang="en-US" sz="1000">
                <a:solidFill>
                  <a:schemeClr val="bg1"/>
                </a:solidFill>
              </a:rPr>
              <a:t>High-end design</a:t>
            </a:r>
          </a:p>
        </p:txBody>
      </p:sp>
    </p:spTree>
    <p:extLst>
      <p:ext uri="{BB962C8B-B14F-4D97-AF65-F5344CB8AC3E}">
        <p14:creationId xmlns:p14="http://schemas.microsoft.com/office/powerpoint/2010/main" val="1322685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35644"/>
            <a:ext cx="9063990" cy="1661993"/>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Title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589957959"/>
      </p:ext>
    </p:extLst>
  </p:cSld>
  <p:clrMapOvr>
    <a:masterClrMapping/>
  </p:clrMapOvr>
  <p:extLst>
    <p:ext uri="{DCECCB84-F9BA-43D5-87BE-67443E8EF086}">
      <p15:sldGuideLst xmlns:p15="http://schemas.microsoft.com/office/powerpoint/2012/main">
        <p15:guide id="1" pos="979">
          <p15:clr>
            <a:srgbClr val="FBAE40"/>
          </p15:clr>
        </p15:guide>
        <p15:guide id="2" orient="horz" pos="2852">
          <p15:clr>
            <a:srgbClr val="FBAE40"/>
          </p15:clr>
        </p15:guide>
        <p15:guide id="4" orient="horz" pos="2466">
          <p15:clr>
            <a:srgbClr val="FBAE40"/>
          </p15:clr>
        </p15:guide>
        <p15:guide id="5" pos="670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394249" y="3259455"/>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427604" y="3190781"/>
            <a:ext cx="464974"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981062" y="3190781"/>
            <a:ext cx="2543250"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262346"/>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436224"/>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934896"/>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934896"/>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934896"/>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969591" y="4166938"/>
            <a:ext cx="3050123"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The knowledge you need to stay current, plus the strategic guidance, data, and tools you need to take action </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969591" y="3758786"/>
            <a:ext cx="1160050"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969591" y="411601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852300" y="5560820"/>
            <a:ext cx="2972701"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Virtual and in-person leadership development, custom learning solutions, and online manager support</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852300" y="5152668"/>
            <a:ext cx="2532194"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People development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852300" y="5509900"/>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210830"/>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693297"/>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Tree>
    <p:extLst>
      <p:ext uri="{BB962C8B-B14F-4D97-AF65-F5344CB8AC3E}">
        <p14:creationId xmlns:p14="http://schemas.microsoft.com/office/powerpoint/2010/main" val="312289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834593506"/>
      </p:ext>
    </p:extLst>
  </p:cSld>
  <p:clrMapOvr>
    <a:masterClrMapping/>
  </p:clrMapOvr>
  <p:extLst>
    <p:ext uri="{DCECCB84-F9BA-43D5-87BE-67443E8EF086}">
      <p15:sldGuideLst xmlns:p15="http://schemas.microsoft.com/office/powerpoint/2012/main">
        <p15:guide id="1" pos="1704">
          <p15:clr>
            <a:srgbClr val="FBAE40"/>
          </p15:clr>
        </p15:guide>
        <p15:guide id="2" pos="6722">
          <p15:clr>
            <a:srgbClr val="FBAE40"/>
          </p15:clr>
        </p15:guide>
        <p15:guide id="3" orient="horz" pos="23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3"/>
              </a:buClr>
              <a:buFont typeface="+mj-lt"/>
              <a:buAutoNum type="arabicPeriod"/>
              <a:defRPr lang="en-US" sz="700" kern="1200" baseline="0" dirty="0" smtClean="0">
                <a:solidFill>
                  <a:schemeClr val="accent3"/>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937503413"/>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10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25193830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3"/>
              </a:buClr>
              <a:buFont typeface="+mj-lt"/>
              <a:buAutoNum type="arabicPeriod"/>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169757361"/>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p15:clr>
            <a:srgbClr val="FBAE40"/>
          </p15:clr>
        </p15:guide>
        <p15:guide id="3" orient="horz" pos="36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760665"/>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3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313123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bg bwMode="gray">
      <p:bgPr>
        <a:solidFill>
          <a:schemeClr val="tx1"/>
        </a:solidFill>
        <a:effectLst/>
      </p:bgPr>
    </p:bg>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5845CF1B-F1E6-4531-97D7-A0009C32A28C}"/>
              </a:ex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ceholder - Subtitle"/>
          <p:cNvSpPr>
            <a:spLocks noGrp="1"/>
          </p:cNvSpPr>
          <p:nvPr>
            <p:ph type="body" sz="quarter" idx="20" hasCustomPrompt="1"/>
          </p:nvPr>
        </p:nvSpPr>
        <p:spPr bwMode="gray">
          <a:xfrm>
            <a:off x="1564005" y="4542724"/>
            <a:ext cx="9063990" cy="369332"/>
          </a:xfrm>
        </p:spPr>
        <p:txBody>
          <a:bodyPr/>
          <a:lstStyle>
            <a:lvl1pPr marL="0" indent="0" algn="ctr">
              <a:spcBef>
                <a:spcPts val="0"/>
              </a:spcBef>
              <a:buNone/>
              <a:defRPr sz="2400" baseline="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Presentation subtitle, Arial 24pt, sentence case</a:t>
            </a:r>
          </a:p>
        </p:txBody>
      </p:sp>
      <p:sp>
        <p:nvSpPr>
          <p:cNvPr id="2" name="Placeholder - Title"/>
          <p:cNvSpPr>
            <a:spLocks noGrp="1"/>
          </p:cNvSpPr>
          <p:nvPr>
            <p:ph type="title" hasCustomPrompt="1"/>
          </p:nvPr>
        </p:nvSpPr>
        <p:spPr bwMode="gray">
          <a:xfrm>
            <a:off x="1564005" y="2235644"/>
            <a:ext cx="9063990" cy="1661993"/>
          </a:xfrm>
        </p:spPr>
        <p:txBody>
          <a:bodyPr anchor="b"/>
          <a:lstStyle>
            <a:lvl1pPr algn="ctr">
              <a:defRPr sz="6000" baseline="0">
                <a:solidFill>
                  <a:schemeClr val="bg1"/>
                </a:solidFill>
                <a:latin typeface="+mj-lt"/>
                <a:cs typeface="Times New Roman" panose="02020603050405020304" pitchFamily="18" charset="0"/>
              </a:defRPr>
            </a:lvl1pPr>
          </a:lstStyle>
          <a:p>
            <a:r>
              <a:rPr lang="en-US"/>
              <a:t>Presentation Title – </a:t>
            </a:r>
            <a:br>
              <a:rPr lang="en-US"/>
            </a:br>
            <a:r>
              <a:rPr lang="en-US"/>
              <a:t>TNR 60pt, Title Case</a:t>
            </a:r>
          </a:p>
        </p:txBody>
      </p:sp>
      <p:cxnSp>
        <p:nvCxnSpPr>
          <p:cNvPr id="4" name="Straight Connector 3">
            <a:extLst>
              <a:ext uri="{C183D7F6-B498-43B3-948B-1728B52AA6E4}">
                <adec:decorative xmlns:adec="http://schemas.microsoft.com/office/drawing/2017/decorative" val="1"/>
              </a:ext>
            </a:extLst>
          </p:cNvPr>
          <p:cNvCxnSpPr/>
          <p:nvPr userDrawn="1"/>
        </p:nvCxnSpPr>
        <p:spPr bwMode="invGray">
          <a:xfrm>
            <a:off x="5701665" y="4206240"/>
            <a:ext cx="788670" cy="0"/>
          </a:xfrm>
          <a:prstGeom prst="line">
            <a:avLst/>
          </a:prstGeom>
          <a:ln w="2857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0B9D43B-6D95-49EF-A7DF-A645093531A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09600" y="600471"/>
            <a:ext cx="1901952" cy="526599"/>
          </a:xfrm>
          <a:prstGeom prst="rect">
            <a:avLst/>
          </a:prstGeom>
        </p:spPr>
      </p:pic>
    </p:spTree>
    <p:extLst>
      <p:ext uri="{BB962C8B-B14F-4D97-AF65-F5344CB8AC3E}">
        <p14:creationId xmlns:p14="http://schemas.microsoft.com/office/powerpoint/2010/main" val="1691853367"/>
      </p:ext>
    </p:extLst>
  </p:cSld>
  <p:clrMapOvr>
    <a:masterClrMapping/>
  </p:clrMapOvr>
  <p:extLst>
    <p:ext uri="{DCECCB84-F9BA-43D5-87BE-67443E8EF086}">
      <p15:sldGuideLst xmlns:p15="http://schemas.microsoft.com/office/powerpoint/2012/main">
        <p15:guide id="1" pos="979" userDrawn="1">
          <p15:clr>
            <a:srgbClr val="FBAE40"/>
          </p15:clr>
        </p15:guide>
        <p15:guide id="2" orient="horz" pos="2852" userDrawn="1">
          <p15:clr>
            <a:srgbClr val="FBAE40"/>
          </p15:clr>
        </p15:guide>
        <p15:guide id="4" orient="horz" pos="2466" userDrawn="1">
          <p15:clr>
            <a:srgbClr val="FBAE40"/>
          </p15:clr>
        </p15:guide>
        <p15:guide id="5" pos="670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tx1"/>
        </a:solidFill>
        <a:effectLst/>
      </p:bgPr>
    </p:bg>
    <p:spTree>
      <p:nvGrpSpPr>
        <p:cNvPr id="1" name=""/>
        <p:cNvGrpSpPr/>
        <p:nvPr/>
      </p:nvGrpSpPr>
      <p:grpSpPr>
        <a:xfrm>
          <a:off x="0" y="0"/>
          <a:ext cx="0" cy="0"/>
          <a:chOff x="0" y="0"/>
          <a:chExt cx="0" cy="0"/>
        </a:xfrm>
      </p:grpSpPr>
      <p:sp>
        <p:nvSpPr>
          <p:cNvPr id="8" name="Parallelogram 7">
            <a:extLst>
              <a:ext uri="{C183D7F6-B498-43B3-948B-1728B52AA6E4}">
                <adec:decorative xmlns:adec="http://schemas.microsoft.com/office/drawing/2017/decorative" val="1"/>
              </a:ext>
            </a:extLst>
          </p:cNvPr>
          <p:cNvSpPr>
            <a:spLocks noChangeAspect="1"/>
          </p:cNvSpPr>
          <p:nvPr userDrawn="1"/>
        </p:nvSpPr>
        <p:spPr bwMode="gray">
          <a:xfrm flipH="1">
            <a:off x="1710250" y="0"/>
            <a:ext cx="8771501" cy="6858000"/>
          </a:xfrm>
          <a:prstGeom prst="parallelogram">
            <a:avLst>
              <a:gd name="adj" fmla="val 65186"/>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81F0548-482E-4439-B7CA-4A67FDAC09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4531359" y="2995791"/>
            <a:ext cx="3127248" cy="865850"/>
          </a:xfrm>
          <a:prstGeom prst="rect">
            <a:avLst/>
          </a:prstGeom>
        </p:spPr>
      </p:pic>
    </p:spTree>
    <p:extLst>
      <p:ext uri="{BB962C8B-B14F-4D97-AF65-F5344CB8AC3E}">
        <p14:creationId xmlns:p14="http://schemas.microsoft.com/office/powerpoint/2010/main" val="10125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 Overview">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6A7491D-68BB-42F8-971E-2AE2544D2410}"/>
              </a:ext>
            </a:extLst>
          </p:cNvPr>
          <p:cNvSpPr/>
          <p:nvPr userDrawn="1"/>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F1ACDC81-47B5-4AC7-83FD-E2CA3CBCC7CB}"/>
              </a:ext>
            </a:extLst>
          </p:cNvPr>
          <p:cNvSpPr>
            <a:spLocks noChangeAspect="1"/>
          </p:cNvSpPr>
          <p:nvPr userDrawn="1"/>
        </p:nvSpPr>
        <p:spPr bwMode="gray">
          <a:xfrm flipH="1">
            <a:off x="4392390" y="1"/>
            <a:ext cx="7799610" cy="6861110"/>
          </a:xfrm>
          <a:custGeom>
            <a:avLst/>
            <a:gdLst>
              <a:gd name="connsiteX0" fmla="*/ 7796074 w 7796074"/>
              <a:gd name="connsiteY0" fmla="*/ 0 h 6857999"/>
              <a:gd name="connsiteX1" fmla="*/ 2906034 w 7796074"/>
              <a:gd name="connsiteY1" fmla="*/ 0 h 6857999"/>
              <a:gd name="connsiteX2" fmla="*/ 0 w 7796074"/>
              <a:gd name="connsiteY2" fmla="*/ 4607560 h 6857999"/>
              <a:gd name="connsiteX3" fmla="*/ 0 w 7796074"/>
              <a:gd name="connsiteY3" fmla="*/ 6857999 h 6857999"/>
              <a:gd name="connsiteX4" fmla="*/ 3470666 w 7796074"/>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6074" h="6857999">
                <a:moveTo>
                  <a:pt x="7796074" y="0"/>
                </a:moveTo>
                <a:lnTo>
                  <a:pt x="2906034" y="0"/>
                </a:lnTo>
                <a:lnTo>
                  <a:pt x="0" y="4607560"/>
                </a:lnTo>
                <a:lnTo>
                  <a:pt x="0" y="6857999"/>
                </a:lnTo>
                <a:lnTo>
                  <a:pt x="3470666" y="6857999"/>
                </a:lnTo>
                <a:close/>
              </a:path>
            </a:pathLst>
          </a:cu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FAA46F38-F941-42C7-B6E6-5C70741104FB}"/>
              </a:ext>
            </a:extLst>
          </p:cNvPr>
          <p:cNvSpPr/>
          <p:nvPr userDrawn="1"/>
        </p:nvSpPr>
        <p:spPr bwMode="gray">
          <a:xfrm>
            <a:off x="3696127" y="3591659"/>
            <a:ext cx="1525713"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5D3ED6-5D0E-47C0-AF60-590083391AE0}"/>
              </a:ext>
            </a:extLst>
          </p:cNvPr>
          <p:cNvSpPr/>
          <p:nvPr userDrawn="1"/>
        </p:nvSpPr>
        <p:spPr bwMode="gray">
          <a:xfrm>
            <a:off x="570216" y="3591659"/>
            <a:ext cx="1980344"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6BE398C-C646-4B17-A20C-8557BD11F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612774" y="646459"/>
            <a:ext cx="1856413" cy="513045"/>
          </a:xfrm>
          <a:prstGeom prst="rect">
            <a:avLst/>
          </a:prstGeom>
        </p:spPr>
      </p:pic>
      <p:sp>
        <p:nvSpPr>
          <p:cNvPr id="11" name="Copyright">
            <a:hlinkClick r:id="rId4"/>
            <a:extLst>
              <a:ext uri="{FF2B5EF4-FFF2-40B4-BE49-F238E27FC236}">
                <a16:creationId xmlns:a16="http://schemas.microsoft.com/office/drawing/2014/main" id="{4E4AC49E-47DC-4814-B5CB-9F0DCD2F79CD}"/>
              </a:ext>
            </a:extLst>
          </p:cNvPr>
          <p:cNvSpPr txBox="1"/>
          <p:nvPr userDrawn="1"/>
        </p:nvSpPr>
        <p:spPr bwMode="gray">
          <a:xfrm>
            <a:off x="612775" y="6502287"/>
            <a:ext cx="3010021" cy="12138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2" name="Title 4">
            <a:extLst>
              <a:ext uri="{FF2B5EF4-FFF2-40B4-BE49-F238E27FC236}">
                <a16:creationId xmlns:a16="http://schemas.microsoft.com/office/drawing/2014/main" id="{B94DD025-8861-479C-9A06-B18EB6BE7202}"/>
              </a:ext>
            </a:extLst>
          </p:cNvPr>
          <p:cNvSpPr txBox="1">
            <a:spLocks/>
          </p:cNvSpPr>
          <p:nvPr userDrawn="1"/>
        </p:nvSpPr>
        <p:spPr bwMode="gray">
          <a:xfrm>
            <a:off x="612776" y="4529438"/>
            <a:ext cx="1206950" cy="128112"/>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r>
              <a:rPr lang="en-US" sz="900" cap="all" spc="50">
                <a:solidFill>
                  <a:schemeClr val="accent2"/>
                </a:solidFill>
                <a:latin typeface="+mn-lt"/>
              </a:rPr>
              <a:t>WHO WE SERVE</a:t>
            </a:r>
          </a:p>
        </p:txBody>
      </p:sp>
      <p:sp>
        <p:nvSpPr>
          <p:cNvPr id="13" name="Text Placeholder">
            <a:extLst>
              <a:ext uri="{FF2B5EF4-FFF2-40B4-BE49-F238E27FC236}">
                <a16:creationId xmlns:a16="http://schemas.microsoft.com/office/drawing/2014/main" id="{368AE02B-9D0A-4F0B-A8E5-74F6C54270D8}"/>
              </a:ext>
            </a:extLst>
          </p:cNvPr>
          <p:cNvSpPr txBox="1">
            <a:spLocks/>
          </p:cNvSpPr>
          <p:nvPr userDrawn="1"/>
        </p:nvSpPr>
        <p:spPr bwMode="gray">
          <a:xfrm>
            <a:off x="612776" y="4740864"/>
            <a:ext cx="4927412" cy="129907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sz="1800"/>
              <a:t>Hospitals </a:t>
            </a:r>
            <a:r>
              <a:rPr lang="en-US" sz="1800">
                <a:ln>
                  <a:solidFill>
                    <a:schemeClr val="accent2"/>
                  </a:solidFill>
                </a:ln>
                <a:noFill/>
                <a:cs typeface="Arial" panose="020B0604020202020204" pitchFamily="34" charset="0"/>
              </a:rPr>
              <a:t>•</a:t>
            </a:r>
            <a:r>
              <a:rPr lang="en-US" sz="1800"/>
              <a:t> Health systems </a:t>
            </a:r>
            <a:r>
              <a:rPr lang="en-US" sz="1800">
                <a:ln>
                  <a:solidFill>
                    <a:schemeClr val="accent2"/>
                  </a:solidFill>
                </a:ln>
                <a:noFill/>
                <a:cs typeface="Arial" panose="020B0604020202020204" pitchFamily="34" charset="0"/>
              </a:rPr>
              <a:t>•</a:t>
            </a:r>
            <a:r>
              <a:rPr lang="en-US" sz="1800"/>
              <a:t> Medical groups </a:t>
            </a:r>
            <a:r>
              <a:rPr lang="en-US" sz="1800">
                <a:ln>
                  <a:solidFill>
                    <a:schemeClr val="accent2"/>
                  </a:solidFill>
                </a:ln>
                <a:noFill/>
                <a:cs typeface="Arial" panose="020B0604020202020204" pitchFamily="34" charset="0"/>
              </a:rPr>
              <a:t>•</a:t>
            </a:r>
            <a:r>
              <a:rPr lang="en-US" sz="1800"/>
              <a:t> Post-acute care providers </a:t>
            </a:r>
            <a:r>
              <a:rPr lang="en-US" sz="1800">
                <a:ln>
                  <a:solidFill>
                    <a:schemeClr val="accent2"/>
                  </a:solidFill>
                </a:ln>
                <a:noFill/>
                <a:cs typeface="Arial" panose="020B0604020202020204" pitchFamily="34" charset="0"/>
              </a:rPr>
              <a:t>•</a:t>
            </a:r>
            <a:r>
              <a:rPr lang="en-US" sz="1800"/>
              <a:t> Life sciences firms </a:t>
            </a:r>
            <a:r>
              <a:rPr lang="en-US" sz="1800">
                <a:ln>
                  <a:solidFill>
                    <a:schemeClr val="accent2"/>
                  </a:solidFill>
                </a:ln>
                <a:noFill/>
                <a:cs typeface="Arial" panose="020B0604020202020204" pitchFamily="34" charset="0"/>
              </a:rPr>
              <a:t>•</a:t>
            </a:r>
            <a:r>
              <a:rPr lang="en-US" sz="1800"/>
              <a:t> Digital health companies </a:t>
            </a:r>
            <a:r>
              <a:rPr lang="en-US" sz="1800">
                <a:ln>
                  <a:solidFill>
                    <a:schemeClr val="accent2"/>
                  </a:solidFill>
                </a:ln>
                <a:noFill/>
                <a:cs typeface="Arial" panose="020B0604020202020204" pitchFamily="34" charset="0"/>
              </a:rPr>
              <a:t>•</a:t>
            </a:r>
            <a:r>
              <a:rPr lang="en-US" sz="1800"/>
              <a:t> Health plans </a:t>
            </a:r>
            <a:r>
              <a:rPr lang="en-US" sz="1800">
                <a:ln>
                  <a:solidFill>
                    <a:schemeClr val="accent2"/>
                  </a:solidFill>
                </a:ln>
                <a:noFill/>
                <a:cs typeface="Arial" panose="020B0604020202020204" pitchFamily="34" charset="0"/>
              </a:rPr>
              <a:t>•</a:t>
            </a:r>
            <a:r>
              <a:rPr lang="en-US" sz="1800"/>
              <a:t> </a:t>
            </a:r>
            <a:br>
              <a:rPr lang="en-US" sz="1800"/>
            </a:br>
            <a:r>
              <a:rPr lang="en-US" sz="1800"/>
              <a:t>Health care professional services firms</a:t>
            </a:r>
          </a:p>
        </p:txBody>
      </p:sp>
      <p:pic>
        <p:nvPicPr>
          <p:cNvPr id="14" name="Graphic 13">
            <a:extLst>
              <a:ext uri="{FF2B5EF4-FFF2-40B4-BE49-F238E27FC236}">
                <a16:creationId xmlns:a16="http://schemas.microsoft.com/office/drawing/2014/main" id="{0D358D57-0BBA-4C50-9EA7-C3B9B09809D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bwMode="gray">
          <a:xfrm>
            <a:off x="4394249" y="3259455"/>
            <a:ext cx="6684329" cy="73152"/>
          </a:xfrm>
          <a:prstGeom prst="rect">
            <a:avLst/>
          </a:prstGeom>
        </p:spPr>
      </p:pic>
      <p:sp>
        <p:nvSpPr>
          <p:cNvPr id="15" name="Parallelogram 14">
            <a:extLst>
              <a:ext uri="{FF2B5EF4-FFF2-40B4-BE49-F238E27FC236}">
                <a16:creationId xmlns:a16="http://schemas.microsoft.com/office/drawing/2014/main" id="{F7DD9C51-F0CC-4809-A758-BB0703A03D71}"/>
              </a:ext>
            </a:extLst>
          </p:cNvPr>
          <p:cNvSpPr/>
          <p:nvPr userDrawn="1"/>
        </p:nvSpPr>
        <p:spPr bwMode="gray">
          <a:xfrm flipH="1">
            <a:off x="6427604" y="3190781"/>
            <a:ext cx="464974" cy="200439"/>
          </a:xfrm>
          <a:prstGeom prst="parallelogram">
            <a:avLst>
              <a:gd name="adj" fmla="val 6333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61EDE0C3-5640-4F43-9031-C73A2050994D}"/>
              </a:ext>
            </a:extLst>
          </p:cNvPr>
          <p:cNvSpPr/>
          <p:nvPr userDrawn="1"/>
        </p:nvSpPr>
        <p:spPr bwMode="gray">
          <a:xfrm flipH="1">
            <a:off x="3981062" y="3190781"/>
            <a:ext cx="2543250" cy="200439"/>
          </a:xfrm>
          <a:prstGeom prst="parallelogram">
            <a:avLst>
              <a:gd name="adj" fmla="val 63336"/>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a:extLst>
              <a:ext uri="{FF2B5EF4-FFF2-40B4-BE49-F238E27FC236}">
                <a16:creationId xmlns:a16="http://schemas.microsoft.com/office/drawing/2014/main" id="{24ED7B4F-6A2B-4BCF-B390-0D1C41F73DCA}"/>
              </a:ext>
            </a:extLst>
          </p:cNvPr>
          <p:cNvSpPr txBox="1">
            <a:spLocks/>
          </p:cNvSpPr>
          <p:nvPr userDrawn="1"/>
        </p:nvSpPr>
        <p:spPr bwMode="gray">
          <a:xfrm>
            <a:off x="612776" y="1551790"/>
            <a:ext cx="4648974" cy="230832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5000">
                <a:solidFill>
                  <a:schemeClr val="accent5"/>
                </a:solidFill>
                <a:latin typeface="+mj-lt"/>
              </a:rPr>
              <a:t>Helping health care leaders work smarter and faster</a:t>
            </a:r>
          </a:p>
        </p:txBody>
      </p:sp>
      <p:sp>
        <p:nvSpPr>
          <p:cNvPr id="18" name="Rectangle 17">
            <a:extLst>
              <a:ext uri="{FF2B5EF4-FFF2-40B4-BE49-F238E27FC236}">
                <a16:creationId xmlns:a16="http://schemas.microsoft.com/office/drawing/2014/main" id="{53CA6AB9-900A-4B01-BE89-026983A16C9E}"/>
              </a:ext>
            </a:extLst>
          </p:cNvPr>
          <p:cNvSpPr/>
          <p:nvPr userDrawn="1"/>
        </p:nvSpPr>
        <p:spPr bwMode="gray">
          <a:xfrm>
            <a:off x="8365150" y="1262346"/>
            <a:ext cx="500944" cy="136459"/>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a:extLst>
              <a:ext uri="{FF2B5EF4-FFF2-40B4-BE49-F238E27FC236}">
                <a16:creationId xmlns:a16="http://schemas.microsoft.com/office/drawing/2014/main" id="{CD571C6A-A490-4F38-810F-50F954F5A97B}"/>
              </a:ext>
            </a:extLst>
          </p:cNvPr>
          <p:cNvSpPr txBox="1">
            <a:spLocks/>
          </p:cNvSpPr>
          <p:nvPr userDrawn="1"/>
        </p:nvSpPr>
        <p:spPr bwMode="gray">
          <a:xfrm>
            <a:off x="7641791" y="436224"/>
            <a:ext cx="1782833"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40</a:t>
            </a:r>
            <a:r>
              <a:rPr lang="en-US" sz="3000" baseline="30000">
                <a:solidFill>
                  <a:schemeClr val="bg1"/>
                </a:solidFill>
                <a:latin typeface="+mj-lt"/>
              </a:rPr>
              <a:t>+</a:t>
            </a:r>
            <a:r>
              <a:rPr lang="en-US" sz="3000">
                <a:solidFill>
                  <a:schemeClr val="bg1"/>
                </a:solidFill>
                <a:latin typeface="+mj-lt"/>
              </a:rPr>
              <a:t> </a:t>
            </a:r>
            <a:r>
              <a:rPr lang="en-US" sz="2500">
                <a:solidFill>
                  <a:schemeClr val="bg1"/>
                </a:solidFill>
                <a:latin typeface="+mj-lt"/>
              </a:rPr>
              <a:t>years</a:t>
            </a:r>
          </a:p>
        </p:txBody>
      </p:sp>
      <p:sp>
        <p:nvSpPr>
          <p:cNvPr id="20" name="Title 4">
            <a:extLst>
              <a:ext uri="{FF2B5EF4-FFF2-40B4-BE49-F238E27FC236}">
                <a16:creationId xmlns:a16="http://schemas.microsoft.com/office/drawing/2014/main" id="{735D7E4F-4FC5-43D6-A9D4-1B0171BA405C}"/>
              </a:ext>
            </a:extLst>
          </p:cNvPr>
          <p:cNvSpPr txBox="1">
            <a:spLocks/>
          </p:cNvSpPr>
          <p:nvPr userDrawn="1"/>
        </p:nvSpPr>
        <p:spPr bwMode="gray">
          <a:xfrm>
            <a:off x="7641791" y="934896"/>
            <a:ext cx="2041367"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Of research experience</a:t>
            </a:r>
          </a:p>
        </p:txBody>
      </p:sp>
      <p:sp>
        <p:nvSpPr>
          <p:cNvPr id="21" name="Text Placeholder">
            <a:extLst>
              <a:ext uri="{FF2B5EF4-FFF2-40B4-BE49-F238E27FC236}">
                <a16:creationId xmlns:a16="http://schemas.microsoft.com/office/drawing/2014/main" id="{A25C69D0-08DB-4C34-9175-5C67112E07ED}"/>
              </a:ext>
            </a:extLst>
          </p:cNvPr>
          <p:cNvSpPr txBox="1">
            <a:spLocks/>
          </p:cNvSpPr>
          <p:nvPr userDrawn="1"/>
        </p:nvSpPr>
        <p:spPr bwMode="gray">
          <a:xfrm>
            <a:off x="9800209"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4,500</a:t>
            </a:r>
            <a:r>
              <a:rPr lang="en-US" sz="3000" baseline="30000">
                <a:solidFill>
                  <a:schemeClr val="bg1"/>
                </a:solidFill>
                <a:latin typeface="+mj-lt"/>
              </a:rPr>
              <a:t>+</a:t>
            </a:r>
          </a:p>
        </p:txBody>
      </p:sp>
      <p:sp>
        <p:nvSpPr>
          <p:cNvPr id="22" name="Title 4">
            <a:extLst>
              <a:ext uri="{FF2B5EF4-FFF2-40B4-BE49-F238E27FC236}">
                <a16:creationId xmlns:a16="http://schemas.microsoft.com/office/drawing/2014/main" id="{E5F647F0-B3B7-4EF4-95D7-F3C35E75789A}"/>
              </a:ext>
            </a:extLst>
          </p:cNvPr>
          <p:cNvSpPr txBox="1">
            <a:spLocks/>
          </p:cNvSpPr>
          <p:nvPr userDrawn="1"/>
        </p:nvSpPr>
        <p:spPr bwMode="gray">
          <a:xfrm>
            <a:off x="9800209" y="934896"/>
            <a:ext cx="1985356"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MEMBERS IN OUR NETWORK</a:t>
            </a:r>
          </a:p>
        </p:txBody>
      </p:sp>
      <p:sp>
        <p:nvSpPr>
          <p:cNvPr id="23" name="Text Placeholder">
            <a:extLst>
              <a:ext uri="{FF2B5EF4-FFF2-40B4-BE49-F238E27FC236}">
                <a16:creationId xmlns:a16="http://schemas.microsoft.com/office/drawing/2014/main" id="{811F98DE-8CEB-4C2F-9266-685F0AA2C97F}"/>
              </a:ext>
            </a:extLst>
          </p:cNvPr>
          <p:cNvSpPr txBox="1">
            <a:spLocks/>
          </p:cNvSpPr>
          <p:nvPr userDrawn="1"/>
        </p:nvSpPr>
        <p:spPr bwMode="gray">
          <a:xfrm>
            <a:off x="5643927" y="436224"/>
            <a:ext cx="1526921" cy="461665"/>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spcBef>
                <a:spcPts val="0"/>
              </a:spcBef>
              <a:buNone/>
            </a:pPr>
            <a:r>
              <a:rPr lang="en-US" sz="3000">
                <a:solidFill>
                  <a:schemeClr val="bg1"/>
                </a:solidFill>
                <a:latin typeface="+mj-lt"/>
              </a:rPr>
              <a:t>200</a:t>
            </a:r>
            <a:r>
              <a:rPr lang="en-US" sz="3000" baseline="30000">
                <a:solidFill>
                  <a:schemeClr val="bg1"/>
                </a:solidFill>
                <a:latin typeface="+mj-lt"/>
              </a:rPr>
              <a:t>+</a:t>
            </a:r>
            <a:endParaRPr lang="en-US" sz="3000">
              <a:solidFill>
                <a:schemeClr val="bg1"/>
              </a:solidFill>
              <a:latin typeface="+mj-lt"/>
            </a:endParaRPr>
          </a:p>
        </p:txBody>
      </p:sp>
      <p:sp>
        <p:nvSpPr>
          <p:cNvPr id="24" name="Title 4">
            <a:extLst>
              <a:ext uri="{FF2B5EF4-FFF2-40B4-BE49-F238E27FC236}">
                <a16:creationId xmlns:a16="http://schemas.microsoft.com/office/drawing/2014/main" id="{D1BB8BB8-6E2A-4780-BF93-BC08BD985A95}"/>
              </a:ext>
            </a:extLst>
          </p:cNvPr>
          <p:cNvSpPr txBox="1">
            <a:spLocks/>
          </p:cNvSpPr>
          <p:nvPr userDrawn="1"/>
        </p:nvSpPr>
        <p:spPr bwMode="gray">
          <a:xfrm>
            <a:off x="5643927" y="934896"/>
            <a:ext cx="1785648" cy="138499"/>
          </a:xfrm>
          <a:prstGeom prst="rect">
            <a:avLst/>
          </a:prstGeom>
        </p:spPr>
        <p:txBody>
          <a:bodyPr vert="horz" wrap="square" lIns="0" tIns="0" rIns="0" bIns="0" rtlCol="0" anchor="t" anchorCtr="0">
            <a:spAutoFit/>
          </a:bodyPr>
          <a:lst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a:lstStyle>
          <a:p>
            <a:pPr>
              <a:lnSpc>
                <a:spcPct val="100000"/>
              </a:lnSpc>
            </a:pPr>
            <a:r>
              <a:rPr lang="en-US" sz="900" cap="all" spc="50">
                <a:solidFill>
                  <a:schemeClr val="accent2"/>
                </a:solidFill>
                <a:latin typeface="+mn-lt"/>
              </a:rPr>
              <a:t>EXPERTS ON OUR TEAM</a:t>
            </a:r>
          </a:p>
        </p:txBody>
      </p:sp>
      <p:sp>
        <p:nvSpPr>
          <p:cNvPr id="25" name="Text Placeholder">
            <a:extLst>
              <a:ext uri="{FF2B5EF4-FFF2-40B4-BE49-F238E27FC236}">
                <a16:creationId xmlns:a16="http://schemas.microsoft.com/office/drawing/2014/main" id="{66A66B65-43D9-47D3-978B-CF71A12F1CEA}"/>
              </a:ext>
            </a:extLst>
          </p:cNvPr>
          <p:cNvSpPr txBox="1">
            <a:spLocks/>
          </p:cNvSpPr>
          <p:nvPr userDrawn="1"/>
        </p:nvSpPr>
        <p:spPr bwMode="gray">
          <a:xfrm>
            <a:off x="7969591" y="4166938"/>
            <a:ext cx="3050123"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The knowledge you need to stay current, plus the strategic guidance, data, and tools you need to take action </a:t>
            </a:r>
          </a:p>
        </p:txBody>
      </p:sp>
      <p:sp>
        <p:nvSpPr>
          <p:cNvPr id="26" name="Text Placeholder">
            <a:extLst>
              <a:ext uri="{FF2B5EF4-FFF2-40B4-BE49-F238E27FC236}">
                <a16:creationId xmlns:a16="http://schemas.microsoft.com/office/drawing/2014/main" id="{687A8AA3-1980-4BEE-925E-A673CDA03405}"/>
              </a:ext>
            </a:extLst>
          </p:cNvPr>
          <p:cNvSpPr txBox="1">
            <a:spLocks/>
          </p:cNvSpPr>
          <p:nvPr userDrawn="1"/>
        </p:nvSpPr>
        <p:spPr bwMode="gray">
          <a:xfrm>
            <a:off x="7969591" y="3758786"/>
            <a:ext cx="1160050"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Research</a:t>
            </a:r>
          </a:p>
        </p:txBody>
      </p:sp>
      <p:cxnSp>
        <p:nvCxnSpPr>
          <p:cNvPr id="27" name="Straight Connector 26">
            <a:extLst>
              <a:ext uri="{FF2B5EF4-FFF2-40B4-BE49-F238E27FC236}">
                <a16:creationId xmlns:a16="http://schemas.microsoft.com/office/drawing/2014/main" id="{73717ECF-2B5F-4A19-8F0A-69C6B347ECB1}"/>
              </a:ext>
            </a:extLst>
          </p:cNvPr>
          <p:cNvCxnSpPr/>
          <p:nvPr userDrawn="1"/>
        </p:nvCxnSpPr>
        <p:spPr bwMode="gray">
          <a:xfrm>
            <a:off x="7969591" y="4116018"/>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Text Placeholder">
            <a:extLst>
              <a:ext uri="{FF2B5EF4-FFF2-40B4-BE49-F238E27FC236}">
                <a16:creationId xmlns:a16="http://schemas.microsoft.com/office/drawing/2014/main" id="{E54ECEE3-B452-44A4-BCD5-66133F9BA732}"/>
              </a:ext>
            </a:extLst>
          </p:cNvPr>
          <p:cNvSpPr txBox="1">
            <a:spLocks/>
          </p:cNvSpPr>
          <p:nvPr userDrawn="1"/>
        </p:nvSpPr>
        <p:spPr bwMode="gray">
          <a:xfrm>
            <a:off x="8852300" y="5560820"/>
            <a:ext cx="2972701" cy="600164"/>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300">
                <a:solidFill>
                  <a:schemeClr val="accent1">
                    <a:lumMod val="90000"/>
                  </a:schemeClr>
                </a:solidFill>
              </a:rPr>
              <a:t>Virtual and in-person leadership development, custom learning solutions, and online manager support</a:t>
            </a:r>
          </a:p>
        </p:txBody>
      </p:sp>
      <p:sp>
        <p:nvSpPr>
          <p:cNvPr id="29" name="Text Placeholder">
            <a:extLst>
              <a:ext uri="{FF2B5EF4-FFF2-40B4-BE49-F238E27FC236}">
                <a16:creationId xmlns:a16="http://schemas.microsoft.com/office/drawing/2014/main" id="{787D4ECD-F89B-4255-B8DA-06C41276526F}"/>
              </a:ext>
            </a:extLst>
          </p:cNvPr>
          <p:cNvSpPr txBox="1">
            <a:spLocks/>
          </p:cNvSpPr>
          <p:nvPr userDrawn="1"/>
        </p:nvSpPr>
        <p:spPr bwMode="gray">
          <a:xfrm>
            <a:off x="8852300" y="5152668"/>
            <a:ext cx="2532194" cy="290849"/>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90000"/>
              </a:lnSpc>
              <a:spcBef>
                <a:spcPts val="0"/>
              </a:spcBef>
              <a:buNone/>
            </a:pPr>
            <a:r>
              <a:rPr lang="en-US" sz="2100">
                <a:solidFill>
                  <a:schemeClr val="bg1"/>
                </a:solidFill>
                <a:latin typeface="+mj-lt"/>
              </a:rPr>
              <a:t>People development</a:t>
            </a:r>
          </a:p>
        </p:txBody>
      </p:sp>
      <p:cxnSp>
        <p:nvCxnSpPr>
          <p:cNvPr id="30" name="Straight Connector 29">
            <a:extLst>
              <a:ext uri="{FF2B5EF4-FFF2-40B4-BE49-F238E27FC236}">
                <a16:creationId xmlns:a16="http://schemas.microsoft.com/office/drawing/2014/main" id="{6328B075-5ADC-4F48-A04A-5638D9F2D919}"/>
              </a:ext>
            </a:extLst>
          </p:cNvPr>
          <p:cNvCxnSpPr/>
          <p:nvPr userDrawn="1"/>
        </p:nvCxnSpPr>
        <p:spPr bwMode="gray">
          <a:xfrm>
            <a:off x="8852300" y="5509900"/>
            <a:ext cx="257175" cy="0"/>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1" name="Chevron 211">
            <a:extLst>
              <a:ext uri="{FF2B5EF4-FFF2-40B4-BE49-F238E27FC236}">
                <a16:creationId xmlns:a16="http://schemas.microsoft.com/office/drawing/2014/main" id="{03879E46-8F53-4932-92E8-BC9380E85B6B}"/>
              </a:ext>
            </a:extLst>
          </p:cNvPr>
          <p:cNvSpPr/>
          <p:nvPr userDrawn="1"/>
        </p:nvSpPr>
        <p:spPr bwMode="ltGray">
          <a:xfrm rot="5400000">
            <a:off x="8558246" y="1210830"/>
            <a:ext cx="114752" cy="209163"/>
          </a:xfrm>
          <a:prstGeom prst="chevron">
            <a:avLst>
              <a:gd name="adj" fmla="val 6037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a:extLst>
              <a:ext uri="{FF2B5EF4-FFF2-40B4-BE49-F238E27FC236}">
                <a16:creationId xmlns:a16="http://schemas.microsoft.com/office/drawing/2014/main" id="{9786C07D-EE85-4FC3-9BEB-641E9B75D438}"/>
              </a:ext>
            </a:extLst>
          </p:cNvPr>
          <p:cNvCxnSpPr>
            <a:cxnSpLocks/>
          </p:cNvCxnSpPr>
          <p:nvPr userDrawn="1"/>
        </p:nvCxnSpPr>
        <p:spPr bwMode="gray">
          <a:xfrm>
            <a:off x="5643927"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AD820D-6078-4282-A582-E7DD9FF4501C}"/>
              </a:ext>
            </a:extLst>
          </p:cNvPr>
          <p:cNvCxnSpPr>
            <a:cxnSpLocks/>
          </p:cNvCxnSpPr>
          <p:nvPr userDrawn="1"/>
        </p:nvCxnSpPr>
        <p:spPr bwMode="gray">
          <a:xfrm>
            <a:off x="8866094" y="1315411"/>
            <a:ext cx="2721223" cy="0"/>
          </a:xfrm>
          <a:prstGeom prst="line">
            <a:avLst/>
          </a:prstGeom>
          <a:ln w="6350">
            <a:solidFill>
              <a:schemeClr val="accent3"/>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4" name="Text Placeholder">
            <a:extLst>
              <a:ext uri="{FF2B5EF4-FFF2-40B4-BE49-F238E27FC236}">
                <a16:creationId xmlns:a16="http://schemas.microsoft.com/office/drawing/2014/main" id="{78F02DFB-F32F-40FA-AC76-9D51123A8A31}"/>
              </a:ext>
            </a:extLst>
          </p:cNvPr>
          <p:cNvSpPr txBox="1">
            <a:spLocks/>
          </p:cNvSpPr>
          <p:nvPr userDrawn="1"/>
        </p:nvSpPr>
        <p:spPr bwMode="gray">
          <a:xfrm>
            <a:off x="6168830" y="1693297"/>
            <a:ext cx="5179179" cy="1082540"/>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nSpc>
                <a:spcPct val="120000"/>
              </a:lnSpc>
              <a:buNone/>
            </a:pPr>
            <a:r>
              <a:rPr lang="en-US">
                <a:solidFill>
                  <a:schemeClr val="accent1">
                    <a:lumMod val="90000"/>
                  </a:schemeClr>
                </a:solidFill>
              </a:rPr>
              <a:t>Our experts harness a time-tested research process and</a:t>
            </a:r>
            <a:br>
              <a:rPr lang="en-US">
                <a:solidFill>
                  <a:schemeClr val="accent1">
                    <a:lumMod val="90000"/>
                  </a:schemeClr>
                </a:solidFill>
              </a:rPr>
            </a:br>
            <a:r>
              <a:rPr lang="en-US">
                <a:solidFill>
                  <a:schemeClr val="accent1">
                    <a:lumMod val="90000"/>
                  </a:schemeClr>
                </a:solidFill>
              </a:rPr>
              <a:t>   the collective wisdom of our vast member network to</a:t>
            </a:r>
            <a:br>
              <a:rPr lang="en-US">
                <a:solidFill>
                  <a:schemeClr val="accent1">
                    <a:lumMod val="90000"/>
                  </a:schemeClr>
                </a:solidFill>
              </a:rPr>
            </a:br>
            <a:r>
              <a:rPr lang="en-US">
                <a:solidFill>
                  <a:schemeClr val="accent1">
                    <a:lumMod val="90000"/>
                  </a:schemeClr>
                </a:solidFill>
              </a:rPr>
              <a:t>      develop </a:t>
            </a:r>
            <a:r>
              <a:rPr lang="en-US" b="1">
                <a:solidFill>
                  <a:schemeClr val="bg1"/>
                </a:solidFill>
              </a:rPr>
              <a:t>provocative insights</a:t>
            </a:r>
            <a:r>
              <a:rPr lang="en-US">
                <a:solidFill>
                  <a:schemeClr val="bg1"/>
                </a:solidFill>
              </a:rPr>
              <a:t>, </a:t>
            </a:r>
            <a:r>
              <a:rPr lang="en-US" b="1">
                <a:solidFill>
                  <a:schemeClr val="bg1"/>
                </a:solidFill>
              </a:rPr>
              <a:t>actionable strategies</a:t>
            </a:r>
            <a:r>
              <a:rPr lang="en-US">
                <a:solidFill>
                  <a:schemeClr val="bg1"/>
                </a:solidFill>
              </a:rPr>
              <a:t>,</a:t>
            </a:r>
            <a:br>
              <a:rPr lang="en-US">
                <a:solidFill>
                  <a:schemeClr val="bg1"/>
                </a:solidFill>
              </a:rPr>
            </a:br>
            <a:r>
              <a:rPr lang="en-US">
                <a:solidFill>
                  <a:schemeClr val="bg2"/>
                </a:solidFill>
              </a:rPr>
              <a:t>         </a:t>
            </a:r>
            <a:r>
              <a:rPr lang="en-US">
                <a:solidFill>
                  <a:schemeClr val="accent1">
                    <a:lumMod val="90000"/>
                  </a:schemeClr>
                </a:solidFill>
              </a:rPr>
              <a:t>and </a:t>
            </a:r>
            <a:r>
              <a:rPr lang="en-US" b="1">
                <a:solidFill>
                  <a:schemeClr val="bg1"/>
                </a:solidFill>
              </a:rPr>
              <a:t>practical tools</a:t>
            </a:r>
            <a:r>
              <a:rPr lang="en-US">
                <a:solidFill>
                  <a:schemeClr val="bg1"/>
                </a:solidFill>
              </a:rPr>
              <a:t> </a:t>
            </a:r>
            <a:r>
              <a:rPr lang="en-US">
                <a:solidFill>
                  <a:schemeClr val="accent1">
                    <a:lumMod val="90000"/>
                  </a:schemeClr>
                </a:solidFill>
              </a:rPr>
              <a:t>that are at the core of our offerings.</a:t>
            </a:r>
          </a:p>
        </p:txBody>
      </p:sp>
    </p:spTree>
    <p:extLst>
      <p:ext uri="{BB962C8B-B14F-4D97-AF65-F5344CB8AC3E}">
        <p14:creationId xmlns:p14="http://schemas.microsoft.com/office/powerpoint/2010/main" val="261751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30" name="Picture 329">
            <a:extLst>
              <a:ext uri="{FF2B5EF4-FFF2-40B4-BE49-F238E27FC236}">
                <a16:creationId xmlns:a16="http://schemas.microsoft.com/office/drawing/2014/main" id="{1BE4BCF6-9E92-45E8-89F6-CC57B5018CA1}"/>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331" name="Picture 330">
            <a:extLst>
              <a:ext uri="{FF2B5EF4-FFF2-40B4-BE49-F238E27FC236}">
                <a16:creationId xmlns:a16="http://schemas.microsoft.com/office/drawing/2014/main" id="{8C61108E-E18F-462D-8325-BE454248AF0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329" name="Parallelogram 328">
            <a:extLst>
              <a:ext uri="{FF2B5EF4-FFF2-40B4-BE49-F238E27FC236}">
                <a16:creationId xmlns:a16="http://schemas.microsoft.com/office/drawing/2014/main" id="{6551C16D-7D05-42EB-A655-79CD040D8CC6}"/>
              </a:ext>
              <a:ext uri="{C183D7F6-B498-43B3-948B-1728B52AA6E4}">
                <adec:decorative xmlns:adec="http://schemas.microsoft.com/office/drawing/2017/decorative" val="1"/>
              </a:ext>
            </a:extLst>
          </p:cNvPr>
          <p:cNvSpPr>
            <a:spLocks noChangeAspect="1"/>
          </p:cNvSpPr>
          <p:nvPr userDrawn="1"/>
        </p:nvSpPr>
        <p:spPr bwMode="gray">
          <a:xfrm flipH="1">
            <a:off x="903039" y="1033887"/>
            <a:ext cx="5894303" cy="4425696"/>
          </a:xfrm>
          <a:prstGeom prst="parallelogram">
            <a:avLst>
              <a:gd name="adj" fmla="val 64560"/>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 Subtitle"/>
          <p:cNvSpPr>
            <a:spLocks noGrp="1"/>
          </p:cNvSpPr>
          <p:nvPr userDrawn="1">
            <p:ph type="body" sz="quarter" idx="19" hasCustomPrompt="1"/>
          </p:nvPr>
        </p:nvSpPr>
        <p:spPr bwMode="gray">
          <a:xfrm>
            <a:off x="2708217" y="3804911"/>
            <a:ext cx="7958141" cy="1348061"/>
          </a:xfrm>
        </p:spPr>
        <p:txBody>
          <a:bodyPr/>
          <a:lstStyle>
            <a:lvl1pPr marL="0" indent="0">
              <a:lnSpc>
                <a:spcPct val="90000"/>
              </a:lnSpc>
              <a:spcBef>
                <a:spcPts val="0"/>
              </a:spcBef>
              <a:buNone/>
              <a:defRPr sz="4800">
                <a:solidFill>
                  <a:schemeClr val="tx1"/>
                </a:solidFill>
                <a:latin typeface="+mj-lt"/>
                <a:cs typeface="Times New Roman" panose="02020603050405020304" pitchFamily="18" charset="0"/>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a:t>Section title – TNR 48pt, sentence case</a:t>
            </a:r>
          </a:p>
        </p:txBody>
      </p:sp>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sp>
        <p:nvSpPr>
          <p:cNvPr id="4" name="Text Placeholder 3"/>
          <p:cNvSpPr>
            <a:spLocks noGrp="1"/>
          </p:cNvSpPr>
          <p:nvPr userDrawn="1">
            <p:ph type="body" sz="quarter" idx="20" hasCustomPrompt="1"/>
          </p:nvPr>
        </p:nvSpPr>
        <p:spPr bwMode="gray">
          <a:xfrm>
            <a:off x="2641867" y="1718186"/>
            <a:ext cx="2257425" cy="2308324"/>
          </a:xfrm>
        </p:spPr>
        <p:txBody>
          <a:bodyPr/>
          <a:lstStyle>
            <a:lvl1pPr marL="0" indent="0">
              <a:spcBef>
                <a:spcPts val="0"/>
              </a:spcBef>
              <a:buNone/>
              <a:defRPr sz="15000">
                <a:latin typeface="+mj-lt"/>
                <a:cs typeface="Times New Roman" panose="02020603050405020304" pitchFamily="18" charset="0"/>
              </a:defRPr>
            </a:lvl1pPr>
          </a:lstStyle>
          <a:p>
            <a:pPr lvl="0"/>
            <a:r>
              <a:rPr lang="en-US"/>
              <a:t>01</a:t>
            </a:r>
          </a:p>
        </p:txBody>
      </p:sp>
      <p:pic>
        <p:nvPicPr>
          <p:cNvPr id="187" name="Graphic 186">
            <a:extLst>
              <a:ext uri="{FF2B5EF4-FFF2-40B4-BE49-F238E27FC236}">
                <a16:creationId xmlns:a16="http://schemas.microsoft.com/office/drawing/2014/main" id="{706DDC79-2967-446F-878C-34C50439342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1" y="6273198"/>
            <a:ext cx="1051558" cy="291148"/>
          </a:xfrm>
          <a:prstGeom prst="rect">
            <a:avLst/>
          </a:prstGeom>
        </p:spPr>
      </p:pic>
      <p:pic>
        <p:nvPicPr>
          <p:cNvPr id="168" name="Graphic 167">
            <a:extLst>
              <a:ext uri="{FF2B5EF4-FFF2-40B4-BE49-F238E27FC236}">
                <a16:creationId xmlns:a16="http://schemas.microsoft.com/office/drawing/2014/main" id="{E2516D7D-1315-4D9E-A9B0-56715346A78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2017387850"/>
      </p:ext>
    </p:extLst>
  </p:cSld>
  <p:clrMapOvr>
    <a:masterClrMapping/>
  </p:clrMapOvr>
  <p:extLst>
    <p:ext uri="{DCECCB84-F9BA-43D5-87BE-67443E8EF086}">
      <p15:sldGuideLst xmlns:p15="http://schemas.microsoft.com/office/powerpoint/2012/main">
        <p15:guide id="1" pos="1704" userDrawn="1">
          <p15:clr>
            <a:srgbClr val="FBAE40"/>
          </p15:clr>
        </p15:guide>
        <p15:guide id="2" pos="6722" userDrawn="1">
          <p15:clr>
            <a:srgbClr val="FBAE40"/>
          </p15:clr>
        </p15:guide>
        <p15:guide id="3" orient="horz" pos="23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 name="Title 1"/>
          <p:cNvSpPr>
            <a:spLocks noGrp="1"/>
          </p:cNvSpPr>
          <p:nvPr>
            <p:ph type="title" hasCustomPrompt="1"/>
          </p:nvPr>
        </p:nvSpPr>
        <p:spPr bwMode="gray">
          <a:xfrm>
            <a:off x="612774" y="588771"/>
            <a:ext cx="10972801" cy="540917"/>
          </a:xfrm>
        </p:spPr>
        <p:txBody>
          <a:bodyPr/>
          <a:lstStyle>
            <a:lvl1pPr>
              <a:defRPr/>
            </a:lvl1pPr>
          </a:lstStyle>
          <a:p>
            <a:r>
              <a:rPr lang="en-US"/>
              <a:t>Slide title, Times New Roman 38pt, sentence case</a:t>
            </a:r>
          </a:p>
        </p:txBody>
      </p:sp>
      <p:sp>
        <p:nvSpPr>
          <p:cNvPr id="228" name="Slide Number">
            <a:extLst>
              <a:ext uri="{FF2B5EF4-FFF2-40B4-BE49-F238E27FC236}">
                <a16:creationId xmlns:a16="http://schemas.microsoft.com/office/drawing/2014/main" id="{32F00C1D-B606-44BC-A70C-599AD1779AC9}"/>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229" name="Graphic 228">
            <a:extLst>
              <a:ext uri="{FF2B5EF4-FFF2-40B4-BE49-F238E27FC236}">
                <a16:creationId xmlns:a16="http://schemas.microsoft.com/office/drawing/2014/main" id="{EC5DBFAD-83A3-48FD-AE5A-C5DDE87105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1" y="6273198"/>
            <a:ext cx="1051558" cy="291148"/>
          </a:xfrm>
          <a:prstGeom prst="rect">
            <a:avLst/>
          </a:prstGeom>
        </p:spPr>
      </p:pic>
      <p:pic>
        <p:nvPicPr>
          <p:cNvPr id="196" name="Graphic 195">
            <a:extLst>
              <a:ext uri="{FF2B5EF4-FFF2-40B4-BE49-F238E27FC236}">
                <a16:creationId xmlns:a16="http://schemas.microsoft.com/office/drawing/2014/main" id="{CB71F512-DF86-4D8A-8A82-08F0E2494B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12823672"/>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slide - Dark">
    <p:bg bwMode="gray">
      <p:bgPr>
        <a:solidFill>
          <a:schemeClr val="accent5"/>
        </a:solidFill>
        <a:effectLst/>
      </p:bgPr>
    </p:bg>
    <p:spTree>
      <p:nvGrpSpPr>
        <p:cNvPr id="1" name=""/>
        <p:cNvGrpSpPr/>
        <p:nvPr/>
      </p:nvGrpSpPr>
      <p:grpSpPr>
        <a:xfrm>
          <a:off x="0" y="0"/>
          <a:ext cx="0" cy="0"/>
          <a:chOff x="0" y="0"/>
          <a:chExt cx="0" cy="0"/>
        </a:xfrm>
      </p:grpSpPr>
      <p:sp>
        <p:nvSpPr>
          <p:cNvPr id="166" name="Parallelogram 165">
            <a:extLst>
              <a:ext uri="{FF2B5EF4-FFF2-40B4-BE49-F238E27FC236}">
                <a16:creationId xmlns:a16="http://schemas.microsoft.com/office/drawing/2014/main" id="{D108E857-2F65-45BF-88AB-8965CF812E48}"/>
              </a:ext>
              <a:ext uri="{C183D7F6-B498-43B3-948B-1728B52AA6E4}">
                <adec:decorative xmlns:adec="http://schemas.microsoft.com/office/drawing/2017/decorative" val="1"/>
              </a:ext>
            </a:extLst>
          </p:cNvPr>
          <p:cNvSpPr>
            <a:spLocks noChangeAspect="1"/>
          </p:cNvSpPr>
          <p:nvPr userDrawn="1"/>
        </p:nvSpPr>
        <p:spPr bwMode="gray">
          <a:xfrm flipH="1">
            <a:off x="3265729" y="1216152"/>
            <a:ext cx="5660542" cy="4425696"/>
          </a:xfrm>
          <a:prstGeom prst="parallelogram">
            <a:avLst>
              <a:gd name="adj" fmla="val 65186"/>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5" y="2084548"/>
            <a:ext cx="9728671" cy="2166747"/>
          </a:xfrm>
        </p:spPr>
        <p:txBody>
          <a:bodyPr>
            <a:spAutoFit/>
          </a:bodyPr>
          <a:lstStyle>
            <a:lvl1pPr marL="0" indent="0">
              <a:lnSpc>
                <a:spcPct val="110000"/>
              </a:lnSpc>
              <a:spcBef>
                <a:spcPts val="1800"/>
              </a:spcBef>
              <a:buNone/>
              <a:defRPr sz="3200" baseline="0">
                <a:solidFill>
                  <a:schemeClr val="bg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2"/>
              </a:buClr>
              <a:buFont typeface="+mj-lt"/>
              <a:buAutoNum type="arabicPeriod"/>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167" name="Slide Number">
            <a:extLst>
              <a:ext uri="{FF2B5EF4-FFF2-40B4-BE49-F238E27FC236}">
                <a16:creationId xmlns:a16="http://schemas.microsoft.com/office/drawing/2014/main" id="{6754ED1A-2097-4104-9479-BB369FD3B52D}"/>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pic>
        <p:nvPicPr>
          <p:cNvPr id="169" name="Graphic 168">
            <a:extLst>
              <a:ext uri="{FF2B5EF4-FFF2-40B4-BE49-F238E27FC236}">
                <a16:creationId xmlns:a16="http://schemas.microsoft.com/office/drawing/2014/main" id="{183B66EE-8447-4829-BF62-C83DCE5FE1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609600" y="6273198"/>
            <a:ext cx="1051560" cy="291148"/>
          </a:xfrm>
          <a:prstGeom prst="rect">
            <a:avLst/>
          </a:prstGeom>
        </p:spPr>
      </p:pic>
      <p:pic>
        <p:nvPicPr>
          <p:cNvPr id="168" name="Graphic 167">
            <a:extLst>
              <a:ext uri="{FF2B5EF4-FFF2-40B4-BE49-F238E27FC236}">
                <a16:creationId xmlns:a16="http://schemas.microsoft.com/office/drawing/2014/main" id="{650BCF0F-4A5E-4085-9F61-DCE145DD197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041529178"/>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4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pact slide - Light">
    <p:bg bwMode="gray">
      <p:bgPr>
        <a:solidFill>
          <a:schemeClr val="tx2"/>
        </a:solidFill>
        <a:effectLst/>
      </p:bgPr>
    </p:bg>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BB396139-6543-461A-B7C5-9FEBB6C93140}"/>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rot="10800000">
            <a:off x="1" y="3933699"/>
            <a:ext cx="12192000" cy="1801939"/>
          </a:xfrm>
          <a:prstGeom prst="rect">
            <a:avLst/>
          </a:prstGeom>
        </p:spPr>
      </p:pic>
      <p:pic>
        <p:nvPicPr>
          <p:cNvPr id="177" name="Picture 176">
            <a:extLst>
              <a:ext uri="{FF2B5EF4-FFF2-40B4-BE49-F238E27FC236}">
                <a16:creationId xmlns:a16="http://schemas.microsoft.com/office/drawing/2014/main" id="{C451F22D-8094-473F-B672-CFEFBCCECADE}"/>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gray">
          <a:xfrm>
            <a:off x="1" y="757832"/>
            <a:ext cx="12192000" cy="1801939"/>
          </a:xfrm>
          <a:prstGeom prst="rect">
            <a:avLst/>
          </a:prstGeom>
        </p:spPr>
      </p:pic>
      <p:sp>
        <p:nvSpPr>
          <p:cNvPr id="173" name="Parallelogram 172">
            <a:extLst>
              <a:ext uri="{FF2B5EF4-FFF2-40B4-BE49-F238E27FC236}">
                <a16:creationId xmlns:a16="http://schemas.microsoft.com/office/drawing/2014/main" id="{BEF50957-B6B6-44D1-8413-6ADF8E668227}"/>
              </a:ext>
              <a:ext uri="{C183D7F6-B498-43B3-948B-1728B52AA6E4}">
                <adec:decorative xmlns:adec="http://schemas.microsoft.com/office/drawing/2017/decorative" val="1"/>
              </a:ext>
            </a:extLst>
          </p:cNvPr>
          <p:cNvSpPr>
            <a:spLocks noChangeAspect="1"/>
          </p:cNvSpPr>
          <p:nvPr userDrawn="1"/>
        </p:nvSpPr>
        <p:spPr bwMode="gray">
          <a:xfrm flipH="1">
            <a:off x="3265729" y="1039150"/>
            <a:ext cx="5660542" cy="4425696"/>
          </a:xfrm>
          <a:prstGeom prst="parallelogram">
            <a:avLst>
              <a:gd name="adj" fmla="val 65186"/>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userDrawn="1">
            <p:ph type="body" sz="quarter" idx="27" hasCustomPrompt="1"/>
          </p:nvPr>
        </p:nvSpPr>
        <p:spPr bwMode="gray">
          <a:xfrm>
            <a:off x="1231664" y="2168625"/>
            <a:ext cx="9728671" cy="2166747"/>
          </a:xfrm>
        </p:spPr>
        <p:txBody>
          <a:bodyPr>
            <a:spAutoFit/>
          </a:bodyPr>
          <a:lstStyle>
            <a:lvl1pPr marL="0" indent="0">
              <a:lnSpc>
                <a:spcPct val="110000"/>
              </a:lnSpc>
              <a:spcBef>
                <a:spcPts val="1800"/>
              </a:spcBef>
              <a:buNone/>
              <a:defRPr sz="3200" baseline="0">
                <a:solidFill>
                  <a:schemeClr val="tx1"/>
                </a:solidFill>
                <a:latin typeface="+mj-lt"/>
                <a:cs typeface="Times New Roman" panose="02020603050405020304" pitchFamily="18" charset="0"/>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a:t>“Previously, I would never know if employees had their most productive day. The employee wouldn’t even know. Now throughout the day, we both know if they are tracking to have their ‘best day ever’ and we can celebrate it!”</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3"/>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2"/>
              </a:buClr>
              <a:buFont typeface="+mj-lt"/>
              <a:buAutoNum type="arabicPeriod"/>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a:t>Click to add footnote. Numbers appear automatically (no additional space or tab needed). Use a period at the end of each footnote. Stretch the box to the right as needed.</a:t>
            </a:r>
          </a:p>
        </p:txBody>
      </p:sp>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a:solidFill>
                <a:schemeClr val="bg1"/>
              </a:solidFill>
              <a:latin typeface="+mn-lt"/>
            </a:endParaRPr>
          </a:p>
        </p:txBody>
      </p:sp>
      <p:sp>
        <p:nvSpPr>
          <p:cNvPr id="359" name="Slide Number"/>
          <p:cNvSpPr txBox="1"/>
          <p:nvPr userDrawn="1"/>
        </p:nvSpPr>
        <p:spPr bwMode="gray">
          <a:xfrm>
            <a:off x="11129268" y="6242419"/>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72" name="Graphic 171">
            <a:extLst>
              <a:ext uri="{FF2B5EF4-FFF2-40B4-BE49-F238E27FC236}">
                <a16:creationId xmlns:a16="http://schemas.microsoft.com/office/drawing/2014/main" id="{3CE2EA42-5FF6-4828-93A7-CB7DA9FCEEA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bwMode="gray">
          <a:xfrm>
            <a:off x="609600" y="6273198"/>
            <a:ext cx="1051560" cy="291148"/>
          </a:xfrm>
          <a:prstGeom prst="rect">
            <a:avLst/>
          </a:prstGeom>
        </p:spPr>
      </p:pic>
      <p:pic>
        <p:nvPicPr>
          <p:cNvPr id="170" name="Graphic 169">
            <a:extLst>
              <a:ext uri="{FF2B5EF4-FFF2-40B4-BE49-F238E27FC236}">
                <a16:creationId xmlns:a16="http://schemas.microsoft.com/office/drawing/2014/main" id="{E8F4F1AC-204B-4D3B-A057-F367FD428C96}"/>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896065" y="6311465"/>
            <a:ext cx="9281141" cy="101571"/>
          </a:xfrm>
          <a:prstGeom prst="rect">
            <a:avLst/>
          </a:prstGeom>
        </p:spPr>
      </p:pic>
    </p:spTree>
    <p:extLst>
      <p:ext uri="{BB962C8B-B14F-4D97-AF65-F5344CB8AC3E}">
        <p14:creationId xmlns:p14="http://schemas.microsoft.com/office/powerpoint/2010/main" val="3940206890"/>
      </p:ext>
    </p:extLst>
  </p:cSld>
  <p:clrMapOvr>
    <a:masterClrMapping/>
  </p:clrMapOvr>
  <p:extLst>
    <p:ext uri="{DCECCB84-F9BA-43D5-87BE-67443E8EF086}">
      <p15:sldGuideLst xmlns:p15="http://schemas.microsoft.com/office/powerpoint/2012/main">
        <p15:guide id="1" orient="horz" pos="3889">
          <p15:clr>
            <a:srgbClr val="FBAE40"/>
          </p15:clr>
        </p15:guide>
        <p15:guide id="2" orient="horz" pos="479" userDrawn="1">
          <p15:clr>
            <a:srgbClr val="FBAE40"/>
          </p15:clr>
        </p15:guide>
        <p15:guide id="3" orient="horz" pos="36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03059"/>
      </p:ext>
    </p:extLst>
  </p:cSld>
  <p:clrMapOvr>
    <a:masterClrMapping/>
  </p:clrMapOvr>
  <p:extLst>
    <p:ext uri="{DCECCB84-F9BA-43D5-87BE-67443E8EF086}">
      <p15:sldGuideLst xmlns:p15="http://schemas.microsoft.com/office/powerpoint/2012/main">
        <p15:guide id="1" orient="horz" pos="3889" userDrawn="1">
          <p15:clr>
            <a:srgbClr val="FBAE40"/>
          </p15:clr>
        </p15:guide>
        <p15:guide id="2" orient="horz" pos="3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a:solidFill>
                    <a:schemeClr val="accent4"/>
                  </a:solidFill>
                </a:rPr>
                <a:t>LEGAL</a:t>
              </a:r>
              <a:r>
                <a:rPr lang="en-US" sz="800" b="0" spc="50" baseline="0">
                  <a:solidFill>
                    <a:schemeClr val="accent4"/>
                  </a:solidFill>
                </a:rPr>
                <a:t> CAVEAT</a:t>
              </a:r>
              <a:endParaRPr lang="en-US" sz="800" b="0" spc="50">
                <a:solidFill>
                  <a:schemeClr val="accent4"/>
                </a:solidFill>
              </a:endParaRPr>
            </a:p>
            <a:p>
              <a:pPr>
                <a:lnSpc>
                  <a:spcPct val="110000"/>
                </a:lnSpc>
                <a:spcBef>
                  <a:spcPts val="1200"/>
                </a:spcBef>
              </a:pPr>
              <a:r>
                <a:rPr lang="en-US" sz="800">
                  <a:solidFill>
                    <a:schemeClr val="accent4"/>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a:solidFill>
                    <a:schemeClr val="accent4"/>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a:solidFill>
                    <a:schemeClr val="accent4"/>
                  </a:solidFill>
                </a:rPr>
                <a:t>IMPORTANT: Please read the following.</a:t>
              </a:r>
            </a:p>
            <a:p>
              <a:pPr>
                <a:lnSpc>
                  <a:spcPct val="110000"/>
                </a:lnSpc>
                <a:spcBef>
                  <a:spcPts val="400"/>
                </a:spcBef>
              </a:pPr>
              <a:r>
                <a:rPr lang="en-US" sz="800">
                  <a:solidFill>
                    <a:schemeClr val="accent4"/>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a:solidFill>
                    <a:schemeClr val="accent4"/>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a:solidFill>
                    <a:schemeClr val="accent4"/>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a:solidFill>
                    <a:schemeClr val="accent4"/>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a:solidFill>
                    <a:schemeClr val="accent4"/>
                  </a:solidFill>
                </a:rPr>
                <a:t>4.	Each member shall not remove from this Report any confidential markings, copyright notices, and/or other similar indicia herein.</a:t>
              </a:r>
            </a:p>
            <a:p>
              <a:pPr marL="171450" indent="-171450">
                <a:lnSpc>
                  <a:spcPct val="110000"/>
                </a:lnSpc>
                <a:spcBef>
                  <a:spcPts val="800"/>
                </a:spcBef>
              </a:pPr>
              <a:r>
                <a:rPr lang="en-US" sz="800">
                  <a:solidFill>
                    <a:schemeClr val="accent4"/>
                  </a:solidFill>
                </a:rPr>
                <a:t>5.	Each member is responsible for any breach of its obligations as stated herein by any of its employees or agents.</a:t>
              </a:r>
            </a:p>
            <a:p>
              <a:pPr marL="171450" indent="-171450">
                <a:lnSpc>
                  <a:spcPct val="110000"/>
                </a:lnSpc>
                <a:spcBef>
                  <a:spcPts val="800"/>
                </a:spcBef>
              </a:pPr>
              <a:r>
                <a:rPr lang="en-US" sz="800">
                  <a:solidFill>
                    <a:schemeClr val="accent4"/>
                  </a:solidFill>
                </a:rPr>
                <a:t>6.	If a member is unwilling to abide by any of the foregoing obligations, then such member shall promptly return this Report and all copies thereof to Advisory Board.</a:t>
              </a:r>
            </a:p>
          </p:txBody>
        </p:sp>
        <p:cxnSp>
          <p:nvCxnSpPr>
            <p:cNvPr id="27" name="Straight Connector 26">
              <a:extLst>
                <a:ext uri="{C183D7F6-B498-43B3-948B-1728B52AA6E4}">
                  <adec:decorative xmlns:adec="http://schemas.microsoft.com/office/drawing/2017/decorative" val="1"/>
                </a:ext>
              </a:extLst>
            </p:cNvPr>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2" name="Copyright">
            <a:extLst>
              <a:ext uri="{FF2B5EF4-FFF2-40B4-BE49-F238E27FC236}">
                <a16:creationId xmlns:a16="http://schemas.microsoft.com/office/drawing/2014/main" id="{37ECBFDB-F3C1-4D03-9412-AB3FB1618EA0}"/>
              </a:ext>
            </a:extLst>
          </p:cNvPr>
          <p:cNvSpPr txBox="1"/>
          <p:nvPr userDrawn="1"/>
        </p:nvSpPr>
        <p:spPr bwMode="gray">
          <a:xfrm>
            <a:off x="811952"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Slide Number">
            <a:extLst>
              <a:ext uri="{FF2B5EF4-FFF2-40B4-BE49-F238E27FC236}">
                <a16:creationId xmlns:a16="http://schemas.microsoft.com/office/drawing/2014/main" id="{3F095E33-003B-4E8E-853D-99C864317223}"/>
              </a:ext>
            </a:extLst>
          </p:cNvP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accent4"/>
                </a:solidFill>
                <a:latin typeface="+mn-lt"/>
                <a:cs typeface="Arial" panose="020B0604020202020204" pitchFamily="34" charset="0"/>
              </a:rPr>
              <a:t>‹#›</a:t>
            </a:fld>
            <a:endParaRPr lang="en-US" sz="1200" b="1">
              <a:solidFill>
                <a:schemeClr val="accent4"/>
              </a:solidFill>
              <a:latin typeface="+mn-lt"/>
            </a:endParaRPr>
          </a:p>
        </p:txBody>
      </p:sp>
      <p:pic>
        <p:nvPicPr>
          <p:cNvPr id="13" name="Graphic 12">
            <a:extLst>
              <a:ext uri="{FF2B5EF4-FFF2-40B4-BE49-F238E27FC236}">
                <a16:creationId xmlns:a16="http://schemas.microsoft.com/office/drawing/2014/main" id="{93313B97-D662-48C0-819F-7F9EC41248F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gray">
          <a:xfrm>
            <a:off x="811952" y="872894"/>
            <a:ext cx="1600200" cy="443052"/>
          </a:xfrm>
          <a:prstGeom prst="rect">
            <a:avLst/>
          </a:prstGeom>
        </p:spPr>
      </p:pic>
    </p:spTree>
    <p:extLst>
      <p:ext uri="{BB962C8B-B14F-4D97-AF65-F5344CB8AC3E}">
        <p14:creationId xmlns:p14="http://schemas.microsoft.com/office/powerpoint/2010/main" val="16928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advisory.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hyperlink" Target="http://www.advisory.com/"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12"/>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709670726"/>
      </p:ext>
    </p:extLst>
  </p:cSld>
  <p:clrMap bg1="lt1" tx1="dk1" bg2="lt2" tx2="dk2" accent1="accent1" accent2="accent2" accent3="accent3" accent4="accent4" accent5="accent5" accent6="accent6" hlink="hlink" folHlink="folHlink"/>
  <p:sldLayoutIdLst>
    <p:sldLayoutId id="2147483687" r:id="rId1"/>
    <p:sldLayoutId id="2147483661" r:id="rId2"/>
    <p:sldLayoutId id="2147483686" r:id="rId3"/>
    <p:sldLayoutId id="2147483664" r:id="rId4"/>
    <p:sldLayoutId id="2147483662" r:id="rId5"/>
    <p:sldLayoutId id="2147483684" r:id="rId6"/>
    <p:sldLayoutId id="2147483685" r:id="rId7"/>
    <p:sldLayoutId id="2147483655" r:id="rId8"/>
    <p:sldLayoutId id="2147483671" r:id="rId9"/>
    <p:sldLayoutId id="2147483668" r:id="rId10"/>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C35EA4"/>
          </p15:clr>
        </p15:guide>
        <p15:guide id="2" pos="729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3" name="Text Placeholder"/>
          <p:cNvSpPr>
            <a:spLocks noGrp="1"/>
          </p:cNvSpPr>
          <p:nvPr>
            <p:ph type="body" idx="1"/>
          </p:nvPr>
        </p:nvSpPr>
        <p:spPr bwMode="gray">
          <a:xfrm>
            <a:off x="4495800" y="2587500"/>
            <a:ext cx="3200400" cy="269304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bwMode="gray">
          <a:xfrm>
            <a:off x="609600" y="477639"/>
            <a:ext cx="10969625" cy="540917"/>
          </a:xfrm>
          <a:prstGeom prst="rect">
            <a:avLst/>
          </a:prstGeom>
        </p:spPr>
        <p:txBody>
          <a:bodyPr vert="horz" wrap="square" lIns="0" tIns="0" rIns="0" bIns="0" rtlCol="0" anchor="t" anchorCtr="0">
            <a:spAutoFit/>
          </a:bodyPr>
          <a:lstStyle/>
          <a:p>
            <a:r>
              <a:rPr lang="en-US"/>
              <a:t>Slide title, Times New Roman 38pt, sentence case</a:t>
            </a:r>
          </a:p>
        </p:txBody>
      </p:sp>
      <p:sp>
        <p:nvSpPr>
          <p:cNvPr id="13" name="Copyright">
            <a:extLst>
              <a:ext uri="{FF2B5EF4-FFF2-40B4-BE49-F238E27FC236}">
                <a16:creationId xmlns:a16="http://schemas.microsoft.com/office/drawing/2014/main" id="{922C3CC6-5ECE-4DDF-BE6B-03B9F31A0C19}"/>
              </a:ext>
            </a:extLst>
          </p:cNvPr>
          <p:cNvSpPr txBox="1"/>
          <p:nvPr userDrawn="1"/>
        </p:nvSpPr>
        <p:spPr bwMode="gray">
          <a:xfrm>
            <a:off x="1896065" y="6502287"/>
            <a:ext cx="2979100"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 2023 Advisory Board • All rights reserved • </a:t>
            </a:r>
            <a:r>
              <a:rPr lang="en-US" sz="700" b="1">
                <a:solidFill>
                  <a:schemeClr val="accent4"/>
                </a:solidFill>
                <a:latin typeface="+mj-lt"/>
                <a:cs typeface="Times New Roman" panose="02020603050405020304" pitchFamily="18" charset="0"/>
              </a:rPr>
              <a:t>advisory.com</a:t>
            </a:r>
          </a:p>
        </p:txBody>
      </p:sp>
      <p:sp>
        <p:nvSpPr>
          <p:cNvPr id="14" name="Copyright">
            <a:hlinkClick r:id="rId12"/>
            <a:extLst>
              <a:ext uri="{FF2B5EF4-FFF2-40B4-BE49-F238E27FC236}">
                <a16:creationId xmlns:a16="http://schemas.microsoft.com/office/drawing/2014/main" id="{0A3C3AD7-17B5-4957-96AB-42FFE43EC907}"/>
              </a:ext>
            </a:extLst>
          </p:cNvPr>
          <p:cNvSpPr txBox="1"/>
          <p:nvPr userDrawn="1"/>
        </p:nvSpPr>
        <p:spPr bwMode="gray">
          <a:xfrm>
            <a:off x="10129929" y="6502287"/>
            <a:ext cx="1455646"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a:solidFill>
                  <a:schemeClr val="accent4"/>
                </a:solidFill>
                <a:latin typeface="+mj-lt"/>
                <a:cs typeface="Times New Roman" panose="02020603050405020304" pitchFamily="18" charset="0"/>
              </a:rPr>
              <a:t>Advisory Board interviews and analysis.</a:t>
            </a:r>
            <a:endParaRPr lang="en-US" sz="700" b="1">
              <a:solidFill>
                <a:schemeClr val="accent4"/>
              </a:solidFill>
              <a:latin typeface="+mj-lt"/>
              <a:cs typeface="Times New Roman" panose="02020603050405020304" pitchFamily="18" charset="0"/>
            </a:endParaRPr>
          </a:p>
        </p:txBody>
      </p:sp>
    </p:spTree>
    <p:extLst>
      <p:ext uri="{BB962C8B-B14F-4D97-AF65-F5344CB8AC3E}">
        <p14:creationId xmlns:p14="http://schemas.microsoft.com/office/powerpoint/2010/main" val="36001732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sldNum="0" hdr="0" dt="0"/>
  <p:txStyles>
    <p:titleStyle>
      <a:lvl1pPr algn="l" defTabSz="914400" rtl="0" eaLnBrk="1" fontAlgn="ctr" latinLnBrk="0" hangingPunct="1">
        <a:lnSpc>
          <a:spcPct val="90000"/>
        </a:lnSpc>
        <a:spcBef>
          <a:spcPct val="0"/>
        </a:spcBef>
        <a:buNone/>
        <a:defRPr sz="3800" kern="1200">
          <a:solidFill>
            <a:schemeClr val="accent5"/>
          </a:solidFill>
          <a:latin typeface="+mj-lt"/>
          <a:ea typeface="+mj-ea"/>
          <a:cs typeface="Times New Roman" panose="02020603050405020304" pitchFamily="18" charset="0"/>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C35EA4"/>
          </p15:clr>
        </p15:guide>
        <p15:guide id="2" pos="729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www.cdc.gov/nchs/nvss/vsrr/provisional-tables.htm" TargetMode="External"/><Relationship Id="rId3" Type="http://schemas.openxmlformats.org/officeDocument/2006/relationships/chart" Target="../charts/chart7.xml"/><Relationship Id="rId7" Type="http://schemas.openxmlformats.org/officeDocument/2006/relationships/hyperlink" Target="https://www.cdc.gov/nchs/data/nvsr/nvsr72/nvsr72-01-tables.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cdc.gov/nchs/data/nvsr/nvsr70/nvsr70-17-tables.pdf" TargetMode="External"/><Relationship Id="rId5" Type="http://schemas.openxmlformats.org/officeDocument/2006/relationships/hyperlink" Target="https://www.cdc.gov/nchs/data/nvsr/nvsr70/nvsr70-02-tables-508.pdf" TargetMode="External"/><Relationship Id="rId4" Type="http://schemas.openxmlformats.org/officeDocument/2006/relationships/hyperlink" Target="https://www.brookings.edu/research/early-evidence-of-missing-births-from-the-covid-19-baby-bus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pubmed.ncbi.nlm.nih.gov/35218065/" TargetMode="External"/><Relationship Id="rId7" Type="http://schemas.openxmlformats.org/officeDocument/2006/relationships/hyperlink" Target="https://www.amcbmidwife.org/about-amcb/data-and-research"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marchofdimes.org/maternity-care-deserts-report" TargetMode="External"/><Relationship Id="rId5" Type="http://schemas.openxmlformats.org/officeDocument/2006/relationships/hyperlink" Target="https://wonder.cdc.gov/natality.html" TargetMode="External"/><Relationship Id="rId10" Type="http://schemas.openxmlformats.org/officeDocument/2006/relationships/chart" Target="../charts/chart8.xml"/><Relationship Id="rId4" Type="http://schemas.openxmlformats.org/officeDocument/2006/relationships/hyperlink" Target="https://www.cdc.gov/nchs/pressroom/nchs_press_releases/2022/20221117.htm#:~:text=There%20were%2051%2C642%20home%20births,2019%20(38%2C506)%20to%202020." TargetMode="Externa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hyperlink" Target="https://www.gao.gov/assets/gao-23-105871.pdf" TargetMode="External"/><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ncbi.nlm.nih.gov/pmc/articles/PMC9189004/" TargetMode="External"/><Relationship Id="rId5" Type="http://schemas.openxmlformats.org/officeDocument/2006/relationships/hyperlink" Target="https://wonder.cdc.gov/mcd.html" TargetMode="External"/><Relationship Id="rId4" Type="http://schemas.openxmlformats.org/officeDocument/2006/relationships/hyperlink" Target="https://wonder.cdc.gov/natality.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archofdimes.org/maternity-care-deserts-report"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hyperlink" Target="https://www.aha.org/system/files/media/file/2022/04/Infographic-rural-health-obstetrics-15ap22.pdf" TargetMode="External"/><Relationship Id="rId4" Type="http://schemas.openxmlformats.org/officeDocument/2006/relationships/hyperlink" Target="https://www.npr.org/2022/10/12/1128335563/maternity-care-deserts-march-of-dimes-report"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businesswire.com/news/home/20220607005042/en/Anthem-Inc.-Aims-to-Enhance-Maternal-Health-with-New-Digital-First-Solution" TargetMode="External"/><Relationship Id="rId3" Type="http://schemas.openxmlformats.org/officeDocument/2006/relationships/hyperlink" Target="https://www.bcbs.com/the-health-of-america/healthequity/new-models-of-care" TargetMode="External"/><Relationship Id="rId7" Type="http://schemas.openxmlformats.org/officeDocument/2006/relationships/hyperlink" Target="https://www.aha.org/aha-center-health-innovation-market-scan/2022-11-08-mayo-clinic-study-digitized-workflows-ai-backed-messaging-improv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patientengagementhit.com/news/mass-general-sets-sights-on-maternal-health-equity-with-new-partnership" TargetMode="External"/><Relationship Id="rId11" Type="http://schemas.openxmlformats.org/officeDocument/2006/relationships/image" Target="../media/image20.png"/><Relationship Id="rId5" Type="http://schemas.openxmlformats.org/officeDocument/2006/relationships/hyperlink" Target="https://newsroom.clevelandclinic.org/2023/01/30/cleveland-clinic-launches-initiative-focused-on-improving-infant-and-maternal-health/" TargetMode="External"/><Relationship Id="rId10" Type="http://schemas.openxmlformats.org/officeDocument/2006/relationships/image" Target="../media/image19.png"/><Relationship Id="rId4" Type="http://schemas.openxmlformats.org/officeDocument/2006/relationships/hyperlink" Target="https://www.unitedhealthgroup.com/newsroom/2022/2022-04-11-uhc-address-maternal-health-outcomes.html" TargetMode="Externa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ncbi.nlm.nih.gov/pmc/articles/PMC3647727/" TargetMode="External"/><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www.americashealthrankings.org/explore/health-of-women-and-children/measure/postpartum_depression/state/AL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chart" Target="../charts/chart10.xml"/><Relationship Id="rId4" Type="http://schemas.openxmlformats.org/officeDocument/2006/relationships/hyperlink" Target="https://www.cdc.gov/media/releases/2022/p0919-pregnancy-related-deaths.html#:~:text=The%20leading%20underlying%20causes%20of,bleeding%20(hemorrhage)%20(14%25)"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dol.gov/agencies/wb/data/mothers-and-families" TargetMode="External"/><Relationship Id="rId3" Type="http://schemas.openxmlformats.org/officeDocument/2006/relationships/hyperlink" Target="https://www.census.gov/library/stories/2020/05/the-choices-working-mothers-make.html" TargetMode="External"/><Relationship Id="rId7" Type="http://schemas.openxmlformats.org/officeDocument/2006/relationships/hyperlink" Target="https://www.brookings.edu/research/the-relationship-between-school-closures-and-female-labor-force-participation-during-the-pandemic/"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sciencedirect.com/science/article/abs/pii/S0193397321001179" TargetMode="External"/><Relationship Id="rId11" Type="http://schemas.openxmlformats.org/officeDocument/2006/relationships/image" Target="../media/image23.png"/><Relationship Id="rId5" Type="http://schemas.openxmlformats.org/officeDocument/2006/relationships/hyperlink" Target="https://www.apa.org/monitor/2022/01/special-workforce-losses" TargetMode="External"/><Relationship Id="rId10" Type="http://schemas.openxmlformats.org/officeDocument/2006/relationships/image" Target="../media/image14.png"/><Relationship Id="rId4" Type="http://schemas.openxmlformats.org/officeDocument/2006/relationships/hyperlink" Target="https://www.brookings.edu/blog/up-front/2022/09/08/a-covid-19-labor-force-legacy-the-drop-in-dual-worker-families/" TargetMode="External"/><Relationship Id="rId9" Type="http://schemas.openxmlformats.org/officeDocument/2006/relationships/hyperlink" Target="https://www.census.gov/library/stories/2021/03/moms-work-and-the-pandemic.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kff.org/womens-health-policy/issue-brief/women-work-and-family-during-covid-19-findings-from-the-kff-womens-health-survey/" TargetMode="External"/><Relationship Id="rId13" Type="http://schemas.openxmlformats.org/officeDocument/2006/relationships/image" Target="../media/image26.png"/><Relationship Id="rId3" Type="http://schemas.openxmlformats.org/officeDocument/2006/relationships/hyperlink" Target="https://journals.lww.com/greenjournal/Abstract/2021/11000/Homicide_During_Pregnancy_and_the_Postpartum.10.aspx" TargetMode="External"/><Relationship Id="rId7" Type="http://schemas.openxmlformats.org/officeDocument/2006/relationships/hyperlink" Target="https://www.pewresearch.org/fact-tank/2020/11/24/in-the-pandemic-the-share-of-unpartnered-moms-at-work-fell-more-sharply-than-among-other-parents/" TargetMode="External"/><Relationship Id="rId12"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nationalpartnership.org/our-work/resources/economic-justice/paid-leave/called-to-care-a-racially-just-recovery-demands-paid-family-and-medical-leave.pdf" TargetMode="External"/><Relationship Id="rId11" Type="http://schemas.openxmlformats.org/officeDocument/2006/relationships/image" Target="../media/image24.png"/><Relationship Id="rId5" Type="http://schemas.openxmlformats.org/officeDocument/2006/relationships/hyperlink" Target="https://www.dol.gov/sites/dolgov/files/ODEP/pdf/Access-To-Paid-Leave-For-Family-And-Medical-Reasons-Among-People-With-Disabilities.pdf" TargetMode="External"/><Relationship Id="rId15" Type="http://schemas.openxmlformats.org/officeDocument/2006/relationships/image" Target="../media/image19.png"/><Relationship Id="rId10" Type="http://schemas.openxmlformats.org/officeDocument/2006/relationships/hyperlink" Target="https://www.census.gov/newsroom/press-releases/2022/health-insurance-by-race.html#:~:text=The%20U.S.%20uninsured%20rate%20in,in%20the%20nation%20at%2017.7%25." TargetMode="External"/><Relationship Id="rId4" Type="http://schemas.openxmlformats.org/officeDocument/2006/relationships/hyperlink" Target="https://www.cdc.gov/mmwr/volumes/69/wr/mm6919a2.htm" TargetMode="External"/><Relationship Id="rId9" Type="http://schemas.openxmlformats.org/officeDocument/2006/relationships/hyperlink" Target="https://www.mdedge.com/psychiatry/article/250316/mixed-topics/racial-disparities-perinatal-mental-health-care-during-covid" TargetMode="External"/><Relationship Id="rId1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hyperlink" Target="https://www.healthcaredive.com/news/hospitals-on-site-child-care-covid-19-pandemic-retention/607895/" TargetMode="External"/><Relationship Id="rId3" Type="http://schemas.openxmlformats.org/officeDocument/2006/relationships/hyperlink" Target="https://data.census.gov/cedsci/table?q=nurse&amp;tid=ACSDT1Y2019.B24010" TargetMode="External"/><Relationship Id="rId7" Type="http://schemas.openxmlformats.org/officeDocument/2006/relationships/hyperlink" Target="https://www.mdedge.com/obgyn/article/108972/gynecology/do-patients-have-gender-preference-their-obgyn" TargetMode="External"/><Relationship Id="rId12"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bhw.hrsa.gov/sites/default/files/bureau-health-workforce/data-research/projections-supply-demand-2018-2030.pdf" TargetMode="External"/><Relationship Id="rId11" Type="http://schemas.openxmlformats.org/officeDocument/2006/relationships/hyperlink" Target="https://www.forbes.com/sites/corinnepost/2023/02/09/women-physicians-face-burnout-crisis-amid-lack-of-support-from-staff/?sh=98354845d99a" TargetMode="External"/><Relationship Id="rId5" Type="http://schemas.openxmlformats.org/officeDocument/2006/relationships/hyperlink" Target="https://www.healthaffairs.org/doi/10.1377/hlthaff.2021.01400" TargetMode="External"/><Relationship Id="rId10" Type="http://schemas.openxmlformats.org/officeDocument/2006/relationships/hyperlink" Target="https://jamanetwork.com/journals/jamasurgery/fullarticle/2730078?guestAccessKey=76eaaa71-f094-423a-9f40-37074f714cc8&amp;utm_source=For_The_Media&amp;utm_medium=referral&amp;utm_campaign=ftm_links&amp;utm_content=tfl&amp;utm_term=041019" TargetMode="External"/><Relationship Id="rId4" Type="http://schemas.openxmlformats.org/officeDocument/2006/relationships/hyperlink" Target="https://jamanetwork.com/journals/jamanetworkopen/fullarticle/2786027" TargetMode="External"/><Relationship Id="rId9" Type="http://schemas.openxmlformats.org/officeDocument/2006/relationships/hyperlink" Target="https://www.fiercehealthcare.com/providers/intermountain-healthcare-scl-health-close-33-hospital-merger"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fortune.com/2022/03/05/fertility-benefits-are-a-major-weapon-in-the-war-for-talent/" TargetMode="External"/><Relationship Id="rId13" Type="http://schemas.openxmlformats.org/officeDocument/2006/relationships/image" Target="../media/image30.png"/><Relationship Id="rId3" Type="http://schemas.openxmlformats.org/officeDocument/2006/relationships/hyperlink" Target="https://www.kff.org/health-costs/report/2021-employer-health-benefits-survey/" TargetMode="External"/><Relationship Id="rId7" Type="http://schemas.openxmlformats.org/officeDocument/2006/relationships/hyperlink" Target="https://www.modernhealthcare.com/providers/health-systems-address-employee-mental-health-theyre-finding-women-are-most-risk" TargetMode="External"/><Relationship Id="rId12" Type="http://schemas.openxmlformats.org/officeDocument/2006/relationships/image" Target="../media/image29.png"/><Relationship Id="rId2" Type="http://schemas.openxmlformats.org/officeDocument/2006/relationships/notesSlide" Target="../notesSlides/notesSlide20.xml"/><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hyperlink" Target="https://www.whijournal.com/article/S1049-3867(21)00137-7/fulltext" TargetMode="External"/><Relationship Id="rId11" Type="http://schemas.openxmlformats.org/officeDocument/2006/relationships/hyperlink" Target="https://www.mobihealthnews.com/news/how-payer-space-changed-2021-virtual-first-plans-digital-mental-health" TargetMode="External"/><Relationship Id="rId5" Type="http://schemas.openxmlformats.org/officeDocument/2006/relationships/hyperlink" Target="https://www.modernhealthcare.com/labor/women-healthcare-are-breaking-point-and-theyre-leaving" TargetMode="External"/><Relationship Id="rId15" Type="http://schemas.openxmlformats.org/officeDocument/2006/relationships/image" Target="../media/image14.png"/><Relationship Id="rId10" Type="http://schemas.openxmlformats.org/officeDocument/2006/relationships/hyperlink" Target="https://www.beckershospitalreview.com/public-health/how-providers-payers-are-responding-to-rising-mental-health-concerns.html" TargetMode="External"/><Relationship Id="rId4" Type="http://schemas.openxmlformats.org/officeDocument/2006/relationships/hyperlink" Target="https://www.samhsa.gov/newsroom/press-announcements/20221018/biden-harris-administration-announces-funding-states-tackle-mental-health-crisis" TargetMode="External"/><Relationship Id="rId9" Type="http://schemas.openxmlformats.org/officeDocument/2006/relationships/hyperlink" Target="https://www.nbcnews.com/business/business-news/pandemic-silver-lining-employers-start-recognize-importance-caregiving-benefits-n1263295" TargetMode="External"/><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ey.com/en_us/health/how-payers-can-revamp-behavioral-health-strategy" TargetMode="External"/><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news.berkeley.edu/2020/08/12/lack-of-females-in-drug-dose-trials-leads-to-overmedicated-women/" TargetMode="External"/><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www.theguardian.com/us-news/2021/nov/29/us-abortion-supreme-court-roe-v-wad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hyperlink" Target="https://reproductiverights.org/maps/abortion-laws-by-stat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npr.org/2023/02/24/1159075709/abortion-drug-mifepristone-misoprotol-texas-case" TargetMode="External"/><Relationship Id="rId3" Type="http://schemas.openxmlformats.org/officeDocument/2006/relationships/hyperlink" Target="https://www.nytimes.com/2023/01/03/health/abortion-pill-cvs-walgreens-pharmacies.html" TargetMode="External"/><Relationship Id="rId7" Type="http://schemas.openxmlformats.org/officeDocument/2006/relationships/hyperlink" Target="https://onlinelibrary.wiley.com/doi/10.1363/psrh.12215"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npr.org/2023/02/01/1153593174/mifepristone-abortion-pill-federal-texas-lawsuit-restrict-access-nationwide" TargetMode="External"/><Relationship Id="rId5" Type="http://schemas.openxmlformats.org/officeDocument/2006/relationships/hyperlink" Target="https://www.nytimes.com/2023/02/24/health/abortion-pills-fda-lawsuit.html" TargetMode="External"/><Relationship Id="rId4" Type="http://schemas.openxmlformats.org/officeDocument/2006/relationships/hyperlink" Target="https://www.kff.org/womens-health-policy/fact-sheet/the-availability-and-use-of-medication-abortion/" TargetMode="External"/><Relationship Id="rId9" Type="http://schemas.openxmlformats.org/officeDocument/2006/relationships/hyperlink" Target="https://www.npr.org/2023/04/13/1169217172/abortion-pill-mifepristone-ruling-texas-judge"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ijr.com/poll-finds-50-percent-women-abortion/?msclkid=5ae2064bd09911ecb78a1b0cc2044169" TargetMode="External"/><Relationship Id="rId18" Type="http://schemas.openxmlformats.org/officeDocument/2006/relationships/image" Target="../media/image17.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hyperlink" Target="https://pubmed.ncbi.nlm.nih.gov/25152259/#:~:text=Studies%20in%20approximately%20the%20same,a%20large%20annual%20bicycling%20event." TargetMode="External"/><Relationship Id="rId17" Type="http://schemas.openxmlformats.org/officeDocument/2006/relationships/hyperlink" Target="https://www.tandfonline.com/doi/abs/10.1080/10502556.2020.1768494?journalCode=wjdr20" TargetMode="External"/><Relationship Id="rId2" Type="http://schemas.openxmlformats.org/officeDocument/2006/relationships/notesSlide" Target="../notesSlides/notesSlide24.xml"/><Relationship Id="rId16" Type="http://schemas.openxmlformats.org/officeDocument/2006/relationships/hyperlink" Target="https://www.king5.com/article/news/health/planned-parenthood-northwest-vasectomies-supreme-court-roe/281-301b988b-ac2b-486f-a903-f32e1c90d5b5#:~:text=Planned%20Parenthood%20Northwest%20reports%20a,overturning%20of%20Roe%20v%20Wade." TargetMode="Externa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hyperlink" Target="https://www.ansirh.org/sites/default/files/publications/files/the_harms_of_denying_a_woman_a_wanted_abortion_4-16-2020.pdf" TargetMode="External"/><Relationship Id="rId5" Type="http://schemas.openxmlformats.org/officeDocument/2006/relationships/image" Target="../media/image35.png"/><Relationship Id="rId15" Type="http://schemas.openxmlformats.org/officeDocument/2006/relationships/hyperlink" Target="https://www.guttmacher.org/article/2017/10/population-group-abortion-rates-and-lifetime-incidence-abortion-united-states-2008" TargetMode="External"/><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hyperlink" Target="https://abcnews.go.com/US/wireStory/minority-women-affected-abortion-banned-limited-82599673"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8.png"/><Relationship Id="rId3" Type="http://schemas.openxmlformats.org/officeDocument/2006/relationships/hyperlink" Target="https://www.whitehouse.gov/briefing-room/statements-releases/2021/12/07/fact-sheet-vice-president-kamala-harris-announces-call-to-action-to-reduce-maternal-mortality-and-morbidity/" TargetMode="External"/><Relationship Id="rId7" Type="http://schemas.openxmlformats.org/officeDocument/2006/relationships/hyperlink" Target="https://www.hhs.gov/about/news/2022/08/29/hhs-announces-over-20-million-in-awards-to-implement-biden-harris-administration-blueprint.html" TargetMode="External"/><Relationship Id="rId12"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www.naco.org/blog/recent-federal-action-advances-key-maternal-health-policies" TargetMode="External"/><Relationship Id="rId11" Type="http://schemas.openxmlformats.org/officeDocument/2006/relationships/image" Target="../media/image43.png"/><Relationship Id="rId5" Type="http://schemas.openxmlformats.org/officeDocument/2006/relationships/hyperlink" Target="https://www.whitehouse.gov/briefing-room/statements-releases/2021/04/13/fact-sheet-biden-harris-administration-announces-initial-actions-to-address-the-black-maternal-health-crisis/" TargetMode="External"/><Relationship Id="rId15" Type="http://schemas.openxmlformats.org/officeDocument/2006/relationships/image" Target="../media/image46.png"/><Relationship Id="rId10" Type="http://schemas.openxmlformats.org/officeDocument/2006/relationships/image" Target="../media/image42.png"/><Relationship Id="rId4" Type="http://schemas.openxmlformats.org/officeDocument/2006/relationships/hyperlink" Target="https://wskg.org/gillibrand-pushes-legislation-that-would-address-maternal-mortality-among-black-women/" TargetMode="External"/><Relationship Id="rId9" Type="http://schemas.openxmlformats.org/officeDocument/2006/relationships/image" Target="../media/image41.png"/><Relationship Id="rId14"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kff.org/medicaid/issue-brief/medicaid-postpartum-coverage-extension-tracker/" TargetMode="External"/><Relationship Id="rId7" Type="http://schemas.openxmlformats.org/officeDocument/2006/relationships/hyperlink" Target="https://www.cvshealth.com/news-and-insights/press-releases/cvs-health-announces-174-million-commitment-to-maternal-health-a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healthpayerintelligence.com/news/payer-partners-with-cbos-to-reduce-maternal-care-disparities" TargetMode="External"/><Relationship Id="rId5" Type="http://schemas.openxmlformats.org/officeDocument/2006/relationships/hyperlink" Target="https://news.blueshieldca.com/2022/02/09/blue-shield-of-californias-new-maternal-and-infant-health-initiative-offers-innovative-comprehensive-program-to-improve-health-equity" TargetMode="External"/><Relationship Id="rId4" Type="http://schemas.openxmlformats.org/officeDocument/2006/relationships/hyperlink" Target="https://www.naco.org/blog/recent-federal-action-advances-key-maternal-health-polici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https://www.fiercehealthcare.com/digital-health/maven-clinic-nabs-110m-funding-round-and-a-boost-from-oprah-to-reach-unicorn-status" TargetMode="External"/><Relationship Id="rId13" Type="http://schemas.openxmlformats.org/officeDocument/2006/relationships/image" Target="../media/image49.png"/><Relationship Id="rId3" Type="http://schemas.openxmlformats.org/officeDocument/2006/relationships/hyperlink" Target="https://www.femtech.health/femtech-overview-q4-2021#:~:text=FemTech%20Industry%20Landscape%20Overview%20Q4%202021%20summarizes%20vital%20observations%20in,market%20size%2C%20among%20other%20perspectives." TargetMode="External"/><Relationship Id="rId7" Type="http://schemas.openxmlformats.org/officeDocument/2006/relationships/hyperlink" Target="https://techcrunch.com/2023/01/24/despite-2022s-headwinds-womens-health-startups-did-better-than-ever-before/" TargetMode="External"/><Relationship Id="rId12"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rockhealth.com/insights/building-comprehensive-women-digital-health-eight-sectors-serving-women-needs/" TargetMode="External"/><Relationship Id="rId11" Type="http://schemas.openxmlformats.org/officeDocument/2006/relationships/image" Target="../media/image48.png"/><Relationship Id="rId5" Type="http://schemas.openxmlformats.org/officeDocument/2006/relationships/hyperlink" Target="https://www.mckinsey.com/industries/healthcare-systems-and-services/our-insights/the-dawn-of-the-femtech-revolution" TargetMode="External"/><Relationship Id="rId10" Type="http://schemas.openxmlformats.org/officeDocument/2006/relationships/image" Target="../media/image47.png"/><Relationship Id="rId4" Type="http://schemas.openxmlformats.org/officeDocument/2006/relationships/hyperlink" Target="https://www.femtech.health/report-q4-2022" TargetMode="External"/><Relationship Id="rId9" Type="http://schemas.openxmlformats.org/officeDocument/2006/relationships/hyperlink" Target="https://www.inc.com/amrita-khalid/womens-health-tech-startups-funding.html" TargetMode="External"/><Relationship Id="rId14"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healthcaredive.com/news/women-more-likely-telehealth-patients-providers-covid-19-pandemic/608153/" TargetMode="External"/><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www.gendereconomy.org/the-rise-of-femtech/" TargetMode="External"/><Relationship Id="rId11" Type="http://schemas.openxmlformats.org/officeDocument/2006/relationships/image" Target="../media/image54.png"/><Relationship Id="rId5" Type="http://schemas.openxmlformats.org/officeDocument/2006/relationships/hyperlink" Target="https://www.healthcareitnews.com/news/philips-maternal-health-champion-discusses-digital-womens-health." TargetMode="External"/><Relationship Id="rId10" Type="http://schemas.openxmlformats.org/officeDocument/2006/relationships/image" Target="../media/image53.png"/><Relationship Id="rId4" Type="http://schemas.openxmlformats.org/officeDocument/2006/relationships/hyperlink" Target="https://www.frost.com/frost-perspectives/femtechtime-digital-revolution-womens-health-market/" TargetMode="External"/><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hyperlink" Target="https://pha.berkeley.edu/2021/04/08/femtechs-limited-role-in-tackling-healthcare-inequity/#:~:text=Nurx%20aims%20to%20make%20reproductive,birth%20control%20and%20HPV%20testing" TargetMode="External"/><Relationship Id="rId7"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hyperlink" Target="https://www.mobihealthnews.com/news/why-femtech-needs-move-past-reproductive-healthcare." TargetMode="External"/><Relationship Id="rId4" Type="http://schemas.openxmlformats.org/officeDocument/2006/relationships/hyperlink" Target="https://rockhealth.com/femtech-is-expansive-its-time-to-start-treating-it-as-such/"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hyperlink" Target="https://www.cdc.gov/nchs/data/nvsr/nvsr70/nvsr70-02-508.pdf" TargetMode="External"/><Relationship Id="rId7" Type="http://schemas.openxmlformats.org/officeDocument/2006/relationships/hyperlink" Target="https://www.businessinsider.com/baby-boom-2022-bofa-survey-2022-1"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www.census.gov/library/stories/2022/03/deaths-outnumbered-births-in-half-of-states-between-2020-and-2021.html" TargetMode="External"/><Relationship Id="rId5" Type="http://schemas.openxmlformats.org/officeDocument/2006/relationships/hyperlink" Target="https://www.brookings.edu/blog/up-front/2020/12/17/the-coming-covid-19-baby-bust-update/#:~:text=This%20work%20is%20an%20update,500%2C000%20fewer%20births%20in%202021." TargetMode="External"/><Relationship Id="rId4" Type="http://schemas.openxmlformats.org/officeDocument/2006/relationships/hyperlink" Target="https://www.cdc.gov/nchs/data/nvsr/nvsr72/nvsr72-01.pdf" TargetMode="Externa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hyperlink" Target="https://onlinelibrary.wiley.com/doi/10.1363/psrh.12215" TargetMode="External"/><Relationship Id="rId3" Type="http://schemas.openxmlformats.org/officeDocument/2006/relationships/hyperlink" Target="https://www.cdc.gov/nchs/pressroom/nchs_press_releases/2020/202001_MMR.htm" TargetMode="External"/><Relationship Id="rId7" Type="http://schemas.openxmlformats.org/officeDocument/2006/relationships/hyperlink" Target="https://www.guttmacher.org/gpr/2019/09/us-abortion-rate-continues-drop-once-again-state-abortion-restrictions-are-not-main" TargetMode="External"/><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cdc.gov/reproductivehealth/maternal-mortality/pregnancy-mortality-surveillance-system.htm" TargetMode="External"/><Relationship Id="rId11" Type="http://schemas.openxmlformats.org/officeDocument/2006/relationships/chart" Target="../charts/chart2.xml"/><Relationship Id="rId5" Type="http://schemas.openxmlformats.org/officeDocument/2006/relationships/hyperlink" Target="https://www.cdc.gov/mmwr/volumes/71/ss/ss7110a1.htm" TargetMode="External"/><Relationship Id="rId10" Type="http://schemas.openxmlformats.org/officeDocument/2006/relationships/hyperlink" Target="https://www.commonwealthfund.org/publications/issue-briefs/2022/apr/health-and-health-care-women-reproductive-age" TargetMode="External"/><Relationship Id="rId4" Type="http://schemas.openxmlformats.org/officeDocument/2006/relationships/hyperlink" Target="https://www.gao.gov/assets/gao-23-105871.pdf" TargetMode="External"/><Relationship Id="rId9" Type="http://schemas.openxmlformats.org/officeDocument/2006/relationships/hyperlink" Target="https://www.guttmacher.org/article/2021/04/impact-abortion-underreporting-pregnancy-data-and-related-research" TargetMode="External"/></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3.xml"/><Relationship Id="rId7" Type="http://schemas.openxmlformats.org/officeDocument/2006/relationships/hyperlink" Target="https://www.commonwealthfund.org/publications/issue-briefs/2022/apr/health-and-health-care-women-reproductive-ag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jamanetwork.com/journals/jamanetworkopen/fullarticle/2786466" TargetMode="External"/><Relationship Id="rId5" Type="http://schemas.openxmlformats.org/officeDocument/2006/relationships/hyperlink" Target="https://www.gao.gov/assets/gao-23-105871.pdf" TargetMode="External"/><Relationship Id="rId4" Type="http://schemas.openxmlformats.org/officeDocument/2006/relationships/hyperlink" Target="https://www.cdc.gov/mmwr/volumes/68/wr/mm6835a3.htm#T1_down"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frost.com/news/press-releases/femtech-after-covid-19-how-to-break-the-bias-and-meet-womens-untapped-healthcare-needs-in-2022/"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hyperlink" Target="https://www.thebusinessresearchcompany.com/report/femtech-global-market-report#:~:text=The%20global%20femtech%20market%20size,least%20in%20the%20short%20te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AE355BA-EC71-4DC5-93D2-A9705E681437}"/>
              </a:ext>
            </a:extLst>
          </p:cNvPr>
          <p:cNvSpPr>
            <a:spLocks noGrp="1"/>
          </p:cNvSpPr>
          <p:nvPr>
            <p:ph type="body" sz="quarter" idx="20"/>
          </p:nvPr>
        </p:nvSpPr>
        <p:spPr/>
        <p:txBody>
          <a:bodyPr/>
          <a:lstStyle/>
          <a:p>
            <a:r>
              <a:rPr lang="en-US"/>
              <a:t>April 2023</a:t>
            </a:r>
          </a:p>
        </p:txBody>
      </p:sp>
      <p:sp>
        <p:nvSpPr>
          <p:cNvPr id="8" name="Title 7">
            <a:extLst>
              <a:ext uri="{FF2B5EF4-FFF2-40B4-BE49-F238E27FC236}">
                <a16:creationId xmlns:a16="http://schemas.microsoft.com/office/drawing/2014/main" id="{C822C038-757D-4D3B-8046-781E74B86A3A}"/>
              </a:ext>
            </a:extLst>
          </p:cNvPr>
          <p:cNvSpPr>
            <a:spLocks noGrp="1"/>
          </p:cNvSpPr>
          <p:nvPr>
            <p:ph type="title"/>
          </p:nvPr>
        </p:nvSpPr>
        <p:spPr>
          <a:xfrm>
            <a:off x="1564005" y="2381068"/>
            <a:ext cx="9063990" cy="1516569"/>
          </a:xfrm>
        </p:spPr>
        <p:txBody>
          <a:bodyPr/>
          <a:lstStyle/>
          <a:p>
            <a:r>
              <a:rPr lang="en-US" sz="5400"/>
              <a:t>Maternal &amp; Reproductive Health Market Trends </a:t>
            </a:r>
          </a:p>
        </p:txBody>
      </p:sp>
    </p:spTree>
    <p:extLst>
      <p:ext uri="{BB962C8B-B14F-4D97-AF65-F5344CB8AC3E}">
        <p14:creationId xmlns:p14="http://schemas.microsoft.com/office/powerpoint/2010/main" val="1724183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2CF686-A4A8-40A3-A895-D1AD9D17D389}"/>
              </a:ext>
            </a:extLst>
          </p:cNvPr>
          <p:cNvSpPr>
            <a:spLocks noGrp="1"/>
          </p:cNvSpPr>
          <p:nvPr>
            <p:ph type="body" sz="quarter" idx="19"/>
          </p:nvPr>
        </p:nvSpPr>
        <p:spPr>
          <a:xfrm>
            <a:off x="2708217" y="3804911"/>
            <a:ext cx="7958141" cy="1348061"/>
          </a:xfrm>
        </p:spPr>
        <p:txBody>
          <a:bodyPr/>
          <a:lstStyle/>
          <a:p>
            <a:r>
              <a:rPr lang="en-US"/>
              <a:t>Trends for maternal and reproductive health </a:t>
            </a:r>
          </a:p>
        </p:txBody>
      </p:sp>
      <p:sp>
        <p:nvSpPr>
          <p:cNvPr id="3" name="Text Placeholder 2">
            <a:extLst>
              <a:ext uri="{FF2B5EF4-FFF2-40B4-BE49-F238E27FC236}">
                <a16:creationId xmlns:a16="http://schemas.microsoft.com/office/drawing/2014/main" id="{AE83CDE1-7F6B-4C22-AC58-0B6B806D430C}"/>
              </a:ext>
            </a:extLst>
          </p:cNvPr>
          <p:cNvSpPr>
            <a:spLocks noGrp="1"/>
          </p:cNvSpPr>
          <p:nvPr>
            <p:ph type="body" sz="quarter" idx="20"/>
          </p:nvPr>
        </p:nvSpPr>
        <p:spPr/>
        <p:txBody>
          <a:bodyPr/>
          <a:lstStyle/>
          <a:p>
            <a:r>
              <a:rPr lang="en-US"/>
              <a:t>02</a:t>
            </a:r>
          </a:p>
        </p:txBody>
      </p:sp>
    </p:spTree>
    <p:extLst>
      <p:ext uri="{BB962C8B-B14F-4D97-AF65-F5344CB8AC3E}">
        <p14:creationId xmlns:p14="http://schemas.microsoft.com/office/powerpoint/2010/main" val="35892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E6141-8134-4077-AB37-56AF324CBCA2}"/>
              </a:ext>
            </a:extLst>
          </p:cNvPr>
          <p:cNvSpPr>
            <a:spLocks noGrp="1"/>
          </p:cNvSpPr>
          <p:nvPr>
            <p:ph type="title"/>
          </p:nvPr>
        </p:nvSpPr>
        <p:spPr>
          <a:xfrm>
            <a:off x="612774" y="588771"/>
            <a:ext cx="11228706" cy="540917"/>
          </a:xfrm>
        </p:spPr>
        <p:txBody>
          <a:bodyPr/>
          <a:lstStyle/>
          <a:p>
            <a:r>
              <a:rPr lang="en-US"/>
              <a:t>Four key trends impacting maternal and reproductive care</a:t>
            </a:r>
          </a:p>
        </p:txBody>
      </p:sp>
      <p:grpSp>
        <p:nvGrpSpPr>
          <p:cNvPr id="5" name="Group 4">
            <a:extLst>
              <a:ext uri="{FF2B5EF4-FFF2-40B4-BE49-F238E27FC236}">
                <a16:creationId xmlns:a16="http://schemas.microsoft.com/office/drawing/2014/main" id="{55137283-4DB0-4865-A47A-442F3F55F818}"/>
              </a:ext>
            </a:extLst>
          </p:cNvPr>
          <p:cNvGrpSpPr/>
          <p:nvPr/>
        </p:nvGrpSpPr>
        <p:grpSpPr>
          <a:xfrm>
            <a:off x="612773" y="1755031"/>
            <a:ext cx="10680510" cy="4098248"/>
            <a:chOff x="2349282" y="1632534"/>
            <a:chExt cx="10680510" cy="4098248"/>
          </a:xfrm>
        </p:grpSpPr>
        <p:sp>
          <p:nvSpPr>
            <p:cNvPr id="10" name="TextBox 9">
              <a:extLst>
                <a:ext uri="{FF2B5EF4-FFF2-40B4-BE49-F238E27FC236}">
                  <a16:creationId xmlns:a16="http://schemas.microsoft.com/office/drawing/2014/main" id="{88FE2BDD-8C5C-4E68-8428-85A1B9175A75}"/>
                </a:ext>
              </a:extLst>
            </p:cNvPr>
            <p:cNvSpPr txBox="1"/>
            <p:nvPr/>
          </p:nvSpPr>
          <p:spPr bwMode="gray">
            <a:xfrm>
              <a:off x="3479488" y="1971089"/>
              <a:ext cx="9059403" cy="246221"/>
            </a:xfrm>
            <a:prstGeom prst="rect">
              <a:avLst/>
            </a:prstGeom>
          </p:spPr>
          <p:txBody>
            <a:bodyPr vert="horz" wrap="square" lIns="0" tIns="0" rIns="0" bIns="0" rtlCol="0">
              <a:spAutoFit/>
            </a:bodyPr>
            <a:lstStyle/>
            <a:p>
              <a:pPr>
                <a:spcBef>
                  <a:spcPts val="600"/>
                </a:spcBef>
                <a:buClr>
                  <a:schemeClr val="accent6"/>
                </a:buClr>
              </a:pPr>
              <a:r>
                <a:rPr lang="en-US" sz="1600"/>
                <a:t>The national birth rate continues to fall, while maternal health inequities worsen following pandemic.</a:t>
              </a:r>
            </a:p>
          </p:txBody>
        </p:sp>
        <p:sp>
          <p:nvSpPr>
            <p:cNvPr id="11" name="TextBox 10">
              <a:extLst>
                <a:ext uri="{FF2B5EF4-FFF2-40B4-BE49-F238E27FC236}">
                  <a16:creationId xmlns:a16="http://schemas.microsoft.com/office/drawing/2014/main" id="{6DFF199E-3703-4D67-812E-0C884094880C}"/>
                </a:ext>
              </a:extLst>
            </p:cNvPr>
            <p:cNvSpPr txBox="1"/>
            <p:nvPr/>
          </p:nvSpPr>
          <p:spPr bwMode="gray">
            <a:xfrm>
              <a:off x="3479488" y="2869814"/>
              <a:ext cx="9550303" cy="492443"/>
            </a:xfrm>
            <a:prstGeom prst="rect">
              <a:avLst/>
            </a:prstGeom>
          </p:spPr>
          <p:txBody>
            <a:bodyPr vert="horz" wrap="square" lIns="0" tIns="0" rIns="0" bIns="0" rtlCol="0">
              <a:spAutoFit/>
            </a:bodyPr>
            <a:lstStyle/>
            <a:p>
              <a:pPr>
                <a:spcBef>
                  <a:spcPts val="600"/>
                </a:spcBef>
                <a:buClr>
                  <a:schemeClr val="accent6"/>
                </a:buClr>
              </a:pPr>
              <a:r>
                <a:rPr lang="en-US" sz="1600"/>
                <a:t>Parental exhaustion and social inequities heighten the urgency to widen access to maternal behavioral health services.</a:t>
              </a:r>
            </a:p>
          </p:txBody>
        </p:sp>
        <p:sp>
          <p:nvSpPr>
            <p:cNvPr id="12" name="TextBox 11">
              <a:extLst>
                <a:ext uri="{FF2B5EF4-FFF2-40B4-BE49-F238E27FC236}">
                  <a16:creationId xmlns:a16="http://schemas.microsoft.com/office/drawing/2014/main" id="{D7E7D743-7144-4059-8062-EC428DB94943}"/>
                </a:ext>
              </a:extLst>
            </p:cNvPr>
            <p:cNvSpPr txBox="1"/>
            <p:nvPr/>
          </p:nvSpPr>
          <p:spPr bwMode="gray">
            <a:xfrm>
              <a:off x="3479488" y="3946382"/>
              <a:ext cx="9550302" cy="492388"/>
            </a:xfrm>
            <a:prstGeom prst="rect">
              <a:avLst/>
            </a:prstGeom>
          </p:spPr>
          <p:txBody>
            <a:bodyPr vert="horz" wrap="square" lIns="0" tIns="0" rIns="0" bIns="0" rtlCol="0">
              <a:spAutoFit/>
            </a:bodyPr>
            <a:lstStyle/>
            <a:p>
              <a:pPr>
                <a:spcBef>
                  <a:spcPts val="600"/>
                </a:spcBef>
                <a:buClr>
                  <a:schemeClr val="accent6"/>
                </a:buClr>
              </a:pPr>
              <a:r>
                <a:rPr lang="en-US" sz="1600"/>
                <a:t>US legislation and policy changes are generally restricting access to abortion services while expanding access to other pregnancy-related services.</a:t>
              </a:r>
            </a:p>
          </p:txBody>
        </p:sp>
        <p:sp>
          <p:nvSpPr>
            <p:cNvPr id="13" name="TextBox 12">
              <a:extLst>
                <a:ext uri="{FF2B5EF4-FFF2-40B4-BE49-F238E27FC236}">
                  <a16:creationId xmlns:a16="http://schemas.microsoft.com/office/drawing/2014/main" id="{712E3341-3103-49C6-BB13-E9F01C85F37A}"/>
                </a:ext>
              </a:extLst>
            </p:cNvPr>
            <p:cNvSpPr txBox="1"/>
            <p:nvPr/>
          </p:nvSpPr>
          <p:spPr bwMode="gray">
            <a:xfrm>
              <a:off x="2349282" y="1632534"/>
              <a:ext cx="848809" cy="923330"/>
            </a:xfrm>
            <a:prstGeom prst="rect">
              <a:avLst/>
            </a:prstGeom>
          </p:spPr>
          <p:txBody>
            <a:bodyPr vert="horz" wrap="square" lIns="0" tIns="0" rIns="0" bIns="0" rtlCol="0">
              <a:spAutoFit/>
            </a:bodyPr>
            <a:lstStyle/>
            <a:p>
              <a:pPr algn="r">
                <a:spcBef>
                  <a:spcPts val="600"/>
                </a:spcBef>
                <a:buClr>
                  <a:schemeClr val="accent6"/>
                </a:buClr>
              </a:pPr>
              <a:r>
                <a:rPr lang="en-US" sz="6000">
                  <a:solidFill>
                    <a:schemeClr val="accent6"/>
                  </a:solidFill>
                  <a:latin typeface="+mj-lt"/>
                </a:rPr>
                <a:t>01</a:t>
              </a:r>
            </a:p>
          </p:txBody>
        </p:sp>
        <p:sp>
          <p:nvSpPr>
            <p:cNvPr id="14" name="TextBox 13">
              <a:extLst>
                <a:ext uri="{FF2B5EF4-FFF2-40B4-BE49-F238E27FC236}">
                  <a16:creationId xmlns:a16="http://schemas.microsoft.com/office/drawing/2014/main" id="{5C19EDF2-BB8A-4E78-A5BD-3D3C6CE7441A}"/>
                </a:ext>
              </a:extLst>
            </p:cNvPr>
            <p:cNvSpPr txBox="1"/>
            <p:nvPr/>
          </p:nvSpPr>
          <p:spPr bwMode="gray">
            <a:xfrm>
              <a:off x="2349283" y="2654370"/>
              <a:ext cx="848809" cy="923330"/>
            </a:xfrm>
            <a:prstGeom prst="rect">
              <a:avLst/>
            </a:prstGeom>
          </p:spPr>
          <p:txBody>
            <a:bodyPr vert="horz" wrap="square" lIns="0" tIns="0" rIns="0" bIns="0" rtlCol="0">
              <a:spAutoFit/>
            </a:bodyPr>
            <a:lstStyle/>
            <a:p>
              <a:pPr algn="r">
                <a:spcBef>
                  <a:spcPts val="600"/>
                </a:spcBef>
                <a:buClr>
                  <a:schemeClr val="accent6"/>
                </a:buClr>
              </a:pPr>
              <a:r>
                <a:rPr lang="en-US" sz="6000">
                  <a:solidFill>
                    <a:schemeClr val="accent6"/>
                  </a:solidFill>
                  <a:latin typeface="+mj-lt"/>
                </a:rPr>
                <a:t>02</a:t>
              </a:r>
            </a:p>
          </p:txBody>
        </p:sp>
        <p:sp>
          <p:nvSpPr>
            <p:cNvPr id="15" name="TextBox 14">
              <a:extLst>
                <a:ext uri="{FF2B5EF4-FFF2-40B4-BE49-F238E27FC236}">
                  <a16:creationId xmlns:a16="http://schemas.microsoft.com/office/drawing/2014/main" id="{9FEAF10D-ABCB-4F83-8D1E-9A7027F203E0}"/>
                </a:ext>
              </a:extLst>
            </p:cNvPr>
            <p:cNvSpPr txBox="1"/>
            <p:nvPr/>
          </p:nvSpPr>
          <p:spPr bwMode="gray">
            <a:xfrm>
              <a:off x="2349283" y="3730911"/>
              <a:ext cx="848809" cy="923330"/>
            </a:xfrm>
            <a:prstGeom prst="rect">
              <a:avLst/>
            </a:prstGeom>
          </p:spPr>
          <p:txBody>
            <a:bodyPr vert="horz" wrap="square" lIns="0" tIns="0" rIns="0" bIns="0" rtlCol="0">
              <a:spAutoFit/>
            </a:bodyPr>
            <a:lstStyle/>
            <a:p>
              <a:pPr algn="r">
                <a:spcBef>
                  <a:spcPts val="600"/>
                </a:spcBef>
                <a:buClr>
                  <a:schemeClr val="accent6"/>
                </a:buClr>
              </a:pPr>
              <a:r>
                <a:rPr lang="en-US" sz="6000">
                  <a:solidFill>
                    <a:schemeClr val="accent6"/>
                  </a:solidFill>
                  <a:latin typeface="+mj-lt"/>
                </a:rPr>
                <a:t>03</a:t>
              </a:r>
            </a:p>
          </p:txBody>
        </p:sp>
        <p:cxnSp>
          <p:nvCxnSpPr>
            <p:cNvPr id="16" name="Straight Connector 15">
              <a:extLst>
                <a:ext uri="{FF2B5EF4-FFF2-40B4-BE49-F238E27FC236}">
                  <a16:creationId xmlns:a16="http://schemas.microsoft.com/office/drawing/2014/main" id="{4FD3E0A9-4388-4BA7-9856-D82DECB033A6}"/>
                </a:ext>
              </a:extLst>
            </p:cNvPr>
            <p:cNvCxnSpPr>
              <a:cxnSpLocks/>
            </p:cNvCxnSpPr>
            <p:nvPr/>
          </p:nvCxnSpPr>
          <p:spPr bwMode="gray">
            <a:xfrm>
              <a:off x="3245712" y="2611656"/>
              <a:ext cx="9784080"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B3F0CA-4F48-4A74-AC41-BD3389DD5458}"/>
                </a:ext>
              </a:extLst>
            </p:cNvPr>
            <p:cNvCxnSpPr>
              <a:cxnSpLocks/>
            </p:cNvCxnSpPr>
            <p:nvPr/>
          </p:nvCxnSpPr>
          <p:spPr bwMode="gray">
            <a:xfrm>
              <a:off x="3245712" y="3704929"/>
              <a:ext cx="9784080"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232ACA3-C82C-4A80-AB0A-B28DE99C2F26}"/>
                </a:ext>
              </a:extLst>
            </p:cNvPr>
            <p:cNvSpPr txBox="1"/>
            <p:nvPr/>
          </p:nvSpPr>
          <p:spPr bwMode="gray">
            <a:xfrm>
              <a:off x="2349282" y="4807452"/>
              <a:ext cx="848809" cy="923330"/>
            </a:xfrm>
            <a:prstGeom prst="rect">
              <a:avLst/>
            </a:prstGeom>
          </p:spPr>
          <p:txBody>
            <a:bodyPr vert="horz" wrap="square" lIns="0" tIns="0" rIns="0" bIns="0" rtlCol="0">
              <a:spAutoFit/>
            </a:bodyPr>
            <a:lstStyle/>
            <a:p>
              <a:pPr algn="r">
                <a:spcBef>
                  <a:spcPts val="600"/>
                </a:spcBef>
                <a:buClr>
                  <a:schemeClr val="accent6"/>
                </a:buClr>
              </a:pPr>
              <a:r>
                <a:rPr lang="en-US" sz="6000">
                  <a:solidFill>
                    <a:schemeClr val="accent6"/>
                  </a:solidFill>
                  <a:latin typeface="+mj-lt"/>
                </a:rPr>
                <a:t>04</a:t>
              </a:r>
            </a:p>
          </p:txBody>
        </p:sp>
        <p:cxnSp>
          <p:nvCxnSpPr>
            <p:cNvPr id="19" name="Straight Connector 18">
              <a:extLst>
                <a:ext uri="{FF2B5EF4-FFF2-40B4-BE49-F238E27FC236}">
                  <a16:creationId xmlns:a16="http://schemas.microsoft.com/office/drawing/2014/main" id="{8A1DDCCD-3180-4E3C-BA5F-B9A8A7B1EACD}"/>
                </a:ext>
              </a:extLst>
            </p:cNvPr>
            <p:cNvCxnSpPr>
              <a:cxnSpLocks/>
            </p:cNvCxnSpPr>
            <p:nvPr/>
          </p:nvCxnSpPr>
          <p:spPr bwMode="gray">
            <a:xfrm>
              <a:off x="3245712" y="4798202"/>
              <a:ext cx="9784080" cy="0"/>
            </a:xfrm>
            <a:prstGeom prst="line">
              <a:avLst/>
            </a:prstGeom>
            <a:ln w="19050">
              <a:solidFill>
                <a:schemeClr val="accent1"/>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2033087-61B9-4C68-8E0C-1EBA4EEFD75A}"/>
                </a:ext>
              </a:extLst>
            </p:cNvPr>
            <p:cNvSpPr txBox="1"/>
            <p:nvPr/>
          </p:nvSpPr>
          <p:spPr bwMode="gray">
            <a:xfrm>
              <a:off x="3479488" y="5146016"/>
              <a:ext cx="9075707" cy="246203"/>
            </a:xfrm>
            <a:prstGeom prst="rect">
              <a:avLst/>
            </a:prstGeom>
          </p:spPr>
          <p:txBody>
            <a:bodyPr vert="horz" wrap="square" lIns="0" tIns="0" rIns="0" bIns="0" rtlCol="0">
              <a:spAutoFit/>
            </a:bodyPr>
            <a:lstStyle/>
            <a:p>
              <a:pPr>
                <a:spcBef>
                  <a:spcPts val="600"/>
                </a:spcBef>
                <a:buClr>
                  <a:schemeClr val="accent6"/>
                </a:buClr>
              </a:pPr>
              <a:r>
                <a:rPr lang="en-US" sz="1600"/>
                <a:t>The explosion of maternal and family planning femtech is diversifying care options for women. </a:t>
              </a:r>
            </a:p>
          </p:txBody>
        </p:sp>
      </p:grpSp>
    </p:spTree>
    <p:extLst>
      <p:ext uri="{BB962C8B-B14F-4D97-AF65-F5344CB8AC3E}">
        <p14:creationId xmlns:p14="http://schemas.microsoft.com/office/powerpoint/2010/main" val="128221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D0BBB0-96E7-5634-E2E4-56424BC71BEE}"/>
              </a:ext>
            </a:extLst>
          </p:cNvPr>
          <p:cNvSpPr/>
          <p:nvPr/>
        </p:nvSpPr>
        <p:spPr bwMode="gray">
          <a:xfrm>
            <a:off x="4864240" y="5687309"/>
            <a:ext cx="2244820" cy="3220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F0FB14F-2F5A-6332-E501-88B860905A80}"/>
              </a:ext>
            </a:extLst>
          </p:cNvPr>
          <p:cNvSpPr/>
          <p:nvPr/>
        </p:nvSpPr>
        <p:spPr bwMode="gray">
          <a:xfrm>
            <a:off x="5266539" y="2513958"/>
            <a:ext cx="914400" cy="2500955"/>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6EA8F4CA-A224-AB8C-C22A-AAD8F35D428F}"/>
              </a:ext>
            </a:extLst>
          </p:cNvPr>
          <p:cNvGraphicFramePr/>
          <p:nvPr>
            <p:extLst>
              <p:ext uri="{D42A27DB-BD31-4B8C-83A1-F6EECF244321}">
                <p14:modId xmlns:p14="http://schemas.microsoft.com/office/powerpoint/2010/main" val="149962691"/>
              </p:ext>
            </p:extLst>
          </p:nvPr>
        </p:nvGraphicFramePr>
        <p:xfrm>
          <a:off x="612774" y="2418640"/>
          <a:ext cx="8795301" cy="323394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43BE5DA2-5DE5-431D-82D5-417B0F45516D}"/>
              </a:ext>
            </a:extLst>
          </p:cNvPr>
          <p:cNvSpPr>
            <a:spLocks noGrp="1"/>
          </p:cNvSpPr>
          <p:nvPr>
            <p:ph type="body" sz="quarter" idx="28"/>
          </p:nvPr>
        </p:nvSpPr>
        <p:spPr>
          <a:xfrm>
            <a:off x="623658" y="6060046"/>
            <a:ext cx="4240582" cy="107722"/>
          </a:xfrm>
        </p:spPr>
        <p:txBody>
          <a:bodyPr/>
          <a:lstStyle/>
          <a:p>
            <a:pPr>
              <a:buClr>
                <a:schemeClr val="accent2"/>
              </a:buClr>
            </a:pPr>
            <a:r>
              <a:rPr lang="en-US">
                <a:solidFill>
                  <a:schemeClr val="accent3"/>
                </a:solidFill>
              </a:rPr>
              <a:t>Provisional and final monthly birth counts reported by CDC.</a:t>
            </a:r>
          </a:p>
        </p:txBody>
      </p:sp>
      <p:sp>
        <p:nvSpPr>
          <p:cNvPr id="3" name="Text Placeholder 2">
            <a:extLst>
              <a:ext uri="{FF2B5EF4-FFF2-40B4-BE49-F238E27FC236}">
                <a16:creationId xmlns:a16="http://schemas.microsoft.com/office/drawing/2014/main" id="{49309D9A-189F-4BBB-BC9A-71418D630602}"/>
              </a:ext>
            </a:extLst>
          </p:cNvPr>
          <p:cNvSpPr>
            <a:spLocks noGrp="1"/>
          </p:cNvSpPr>
          <p:nvPr>
            <p:ph type="body" sz="quarter" idx="27"/>
          </p:nvPr>
        </p:nvSpPr>
        <p:spPr>
          <a:xfrm>
            <a:off x="7867291" y="5956852"/>
            <a:ext cx="3711937" cy="215444"/>
          </a:xfrm>
        </p:spPr>
        <p:txBody>
          <a:bodyPr/>
          <a:lstStyle/>
          <a:p>
            <a:r>
              <a:rPr lang="en-US"/>
              <a:t>Sources: Nicker, </a:t>
            </a:r>
            <a:r>
              <a:rPr kumimoji="0" lang="en-US" sz="700" b="0" i="0" u="none" strike="noStrike" kern="1200" cap="none" spc="0" normalizeH="0" baseline="0" noProof="0">
                <a:ln>
                  <a:noFill/>
                </a:ln>
                <a:effectLst/>
                <a:uLnTx/>
                <a:uFillTx/>
                <a:latin typeface="Arial" panose="020B0604020202020204"/>
                <a:ea typeface="+mn-ea"/>
                <a:cs typeface="+mn-cs"/>
              </a:rPr>
              <a:t>“</a:t>
            </a:r>
            <a:r>
              <a:rPr kumimoji="0" lang="en-US" sz="700" b="0" i="0" u="none" strike="noStrike" kern="1200" cap="none" spc="0" normalizeH="0" baseline="0" noProof="0">
                <a:ln>
                  <a:noFill/>
                </a:ln>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Early evidence of missing births from the COVID-19 baby bust</a:t>
            </a:r>
            <a:r>
              <a:rPr kumimoji="0" lang="en-US" sz="700" b="0" i="0" u="none" strike="noStrike" kern="1200" cap="none" spc="0" normalizeH="0" baseline="0" noProof="0">
                <a:ln>
                  <a:noFill/>
                </a:ln>
                <a:effectLst/>
                <a:uLnTx/>
                <a:uFillTx/>
                <a:latin typeface="Arial" panose="020B0604020202020204"/>
                <a:ea typeface="+mn-ea"/>
                <a:cs typeface="+mn-cs"/>
              </a:rPr>
              <a:t>,” </a:t>
            </a:r>
            <a:r>
              <a:rPr kumimoji="0" lang="en-US" sz="700" b="0" i="1" u="none" strike="noStrike" kern="1200" cap="none" spc="0" normalizeH="0" baseline="0" noProof="0">
                <a:ln>
                  <a:noFill/>
                </a:ln>
                <a:effectLst/>
                <a:uLnTx/>
                <a:uFillTx/>
                <a:latin typeface="Arial" panose="020B0604020202020204"/>
                <a:ea typeface="+mn-ea"/>
                <a:cs typeface="+mn-cs"/>
              </a:rPr>
              <a:t>Brookings</a:t>
            </a:r>
            <a:r>
              <a:rPr kumimoji="0" lang="en-US" sz="700" b="0" i="0" u="none" strike="noStrike" kern="1200" cap="none" spc="0" normalizeH="0" baseline="0" noProof="0">
                <a:ln>
                  <a:noFill/>
                </a:ln>
                <a:effectLst/>
                <a:uLnTx/>
                <a:uFillTx/>
                <a:latin typeface="Arial" panose="020B0604020202020204"/>
                <a:ea typeface="+mn-ea"/>
                <a:cs typeface="+mn-cs"/>
              </a:rPr>
              <a:t>; </a:t>
            </a:r>
            <a:r>
              <a:rPr kumimoji="0" lang="en-US" sz="700" b="0" i="0" u="none" strike="noStrike" kern="1200" cap="none" spc="0" normalizeH="0" baseline="0" noProof="0">
                <a:ln>
                  <a:noFill/>
                </a:ln>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Births: Final Data for 2019, Table I-2</a:t>
            </a:r>
            <a:r>
              <a:rPr kumimoji="0" lang="en-US" sz="700" b="0" i="0" u="none" strike="noStrike" kern="1200" cap="none" spc="0" normalizeH="0" baseline="0" noProof="0">
                <a:ln>
                  <a:noFill/>
                </a:ln>
                <a:effectLst/>
                <a:uLnTx/>
                <a:uFillTx/>
                <a:latin typeface="Arial" panose="020B0604020202020204"/>
                <a:ea typeface="+mn-ea"/>
                <a:cs typeface="+mn-cs"/>
              </a:rPr>
              <a:t>, CDC; </a:t>
            </a:r>
            <a:r>
              <a:rPr lang="en-US">
                <a:hlinkClick r:id="rId6">
                  <a:extLst>
                    <a:ext uri="{A12FA001-AC4F-418D-AE19-62706E023703}">
                      <ahyp:hlinkClr xmlns:ahyp="http://schemas.microsoft.com/office/drawing/2018/hyperlinkcolor" val="tx"/>
                    </a:ext>
                  </a:extLst>
                </a:hlinkClick>
              </a:rPr>
              <a:t>Births: Final Data for 2020, Table I-2</a:t>
            </a:r>
            <a:r>
              <a:rPr lang="en-US"/>
              <a:t>, CDC; </a:t>
            </a:r>
            <a:r>
              <a:rPr lang="en-US">
                <a:hlinkClick r:id="rId7">
                  <a:extLst>
                    <a:ext uri="{A12FA001-AC4F-418D-AE19-62706E023703}">
                      <ahyp:hlinkClr xmlns:ahyp="http://schemas.microsoft.com/office/drawing/2018/hyperlinkcolor" val="tx"/>
                    </a:ext>
                  </a:extLst>
                </a:hlinkClick>
              </a:rPr>
              <a:t>Births: Final Data for 2021, Table I-2</a:t>
            </a:r>
            <a:r>
              <a:rPr lang="en-US"/>
              <a:t>, CDC; </a:t>
            </a:r>
            <a:r>
              <a:rPr lang="en-US">
                <a:hlinkClick r:id="rId8">
                  <a:extLst>
                    <a:ext uri="{A12FA001-AC4F-418D-AE19-62706E023703}">
                      <ahyp:hlinkClr xmlns:ahyp="http://schemas.microsoft.com/office/drawing/2018/hyperlinkcolor" val="tx"/>
                    </a:ext>
                  </a:extLst>
                </a:hlinkClick>
              </a:rPr>
              <a:t>State and National Provisional Counts, 2022 Data</a:t>
            </a:r>
            <a:r>
              <a:rPr lang="en-US"/>
              <a:t>, CDC.</a:t>
            </a:r>
          </a:p>
        </p:txBody>
      </p:sp>
      <p:sp>
        <p:nvSpPr>
          <p:cNvPr id="4" name="Title 3">
            <a:extLst>
              <a:ext uri="{FF2B5EF4-FFF2-40B4-BE49-F238E27FC236}">
                <a16:creationId xmlns:a16="http://schemas.microsoft.com/office/drawing/2014/main" id="{B1B8723E-8982-4CDC-AAA0-6955B1CF4D6F}"/>
              </a:ext>
            </a:extLst>
          </p:cNvPr>
          <p:cNvSpPr>
            <a:spLocks noGrp="1"/>
          </p:cNvSpPr>
          <p:nvPr>
            <p:ph type="title"/>
          </p:nvPr>
        </p:nvSpPr>
        <p:spPr>
          <a:xfrm>
            <a:off x="612774" y="588771"/>
            <a:ext cx="10972801" cy="540917"/>
          </a:xfrm>
        </p:spPr>
        <p:txBody>
          <a:bodyPr/>
          <a:lstStyle/>
          <a:p>
            <a:r>
              <a:rPr lang="en-US"/>
              <a:t>US births fall in line with long-standing decline</a:t>
            </a:r>
          </a:p>
        </p:txBody>
      </p:sp>
      <p:sp>
        <p:nvSpPr>
          <p:cNvPr id="5" name="Text Placeholder 1">
            <a:extLst>
              <a:ext uri="{FF2B5EF4-FFF2-40B4-BE49-F238E27FC236}">
                <a16:creationId xmlns:a16="http://schemas.microsoft.com/office/drawing/2014/main" id="{E28251B0-8E0D-462D-BCE5-4AE10B3E18EA}"/>
              </a:ext>
            </a:extLst>
          </p:cNvPr>
          <p:cNvSpPr txBox="1">
            <a:spLocks/>
          </p:cNvSpPr>
          <p:nvPr/>
        </p:nvSpPr>
        <p:spPr bwMode="gray">
          <a:xfrm>
            <a:off x="612773" y="253004"/>
            <a:ext cx="383349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1: Falling birth rates</a:t>
            </a:r>
            <a:r>
              <a:rPr lang="en-US" sz="1200" i="1"/>
              <a:t> and worsened disparities</a:t>
            </a:r>
            <a:endParaRPr kumimoji="0" lang="en-US" sz="1200" i="1" u="none" strike="noStrike" kern="1200" cap="none" spc="0" normalizeH="0" baseline="0" noProof="0">
              <a:ln>
                <a:noFill/>
              </a:ln>
              <a:solidFill>
                <a:srgbClr val="323E48"/>
              </a:solidFill>
              <a:effectLst/>
              <a:uLnTx/>
              <a:uFillTx/>
              <a:ea typeface="+mn-ea"/>
              <a:cs typeface="+mn-cs"/>
            </a:endParaRPr>
          </a:p>
        </p:txBody>
      </p:sp>
      <p:sp>
        <p:nvSpPr>
          <p:cNvPr id="9" name="TextBox 8">
            <a:extLst>
              <a:ext uri="{FF2B5EF4-FFF2-40B4-BE49-F238E27FC236}">
                <a16:creationId xmlns:a16="http://schemas.microsoft.com/office/drawing/2014/main" id="{6556A75F-519A-A63F-8492-A4A7324B0697}"/>
              </a:ext>
            </a:extLst>
          </p:cNvPr>
          <p:cNvSpPr txBox="1"/>
          <p:nvPr/>
        </p:nvSpPr>
        <p:spPr bwMode="gray">
          <a:xfrm>
            <a:off x="612774" y="1741391"/>
            <a:ext cx="4769464" cy="246221"/>
          </a:xfrm>
          <a:prstGeom prst="rect">
            <a:avLst/>
          </a:prstGeom>
          <a:noFill/>
        </p:spPr>
        <p:txBody>
          <a:bodyPr wrap="square" lIns="0" tIns="0" rIns="0" bIns="0" rtlCol="0">
            <a:spAutoFit/>
          </a:bodyPr>
          <a:lstStyle/>
          <a:p>
            <a:r>
              <a:rPr lang="en-US" sz="1600" b="1">
                <a:solidFill>
                  <a:srgbClr val="323E48"/>
                </a:solidFill>
                <a:latin typeface="Arial" panose="020B0604020202020204"/>
              </a:rPr>
              <a:t>Total number of US live births, by month</a:t>
            </a:r>
            <a:r>
              <a:rPr lang="en-US" sz="1600" b="1" baseline="30000">
                <a:solidFill>
                  <a:srgbClr val="323E48"/>
                </a:solidFill>
                <a:latin typeface="Arial" panose="020B0604020202020204"/>
              </a:rPr>
              <a:t>1</a:t>
            </a:r>
            <a:endParaRPr lang="en-US" sz="1600" b="1">
              <a:solidFill>
                <a:srgbClr val="323E48"/>
              </a:solidFill>
              <a:latin typeface="Arial" panose="020B0604020202020204"/>
            </a:endParaRPr>
          </a:p>
        </p:txBody>
      </p:sp>
      <p:sp>
        <p:nvSpPr>
          <p:cNvPr id="11" name="TextBox 10">
            <a:extLst>
              <a:ext uri="{FF2B5EF4-FFF2-40B4-BE49-F238E27FC236}">
                <a16:creationId xmlns:a16="http://schemas.microsoft.com/office/drawing/2014/main" id="{3E021B0C-C2FF-8AAD-60BE-D97B52F18164}"/>
              </a:ext>
            </a:extLst>
          </p:cNvPr>
          <p:cNvSpPr txBox="1"/>
          <p:nvPr/>
        </p:nvSpPr>
        <p:spPr bwMode="gray">
          <a:xfrm>
            <a:off x="612774" y="2029468"/>
            <a:ext cx="4883024" cy="230832"/>
          </a:xfrm>
          <a:prstGeom prst="rect">
            <a:avLst/>
          </a:prstGeom>
          <a:noFill/>
        </p:spPr>
        <p:txBody>
          <a:bodyPr wrap="square" lIns="0" tIns="0" rIns="0" bIns="0" rtlCol="0">
            <a:spAutoFit/>
          </a:bodyPr>
          <a:lstStyle/>
          <a:p>
            <a:r>
              <a:rPr lang="en-US" sz="1500" i="1">
                <a:solidFill>
                  <a:srgbClr val="323E48"/>
                </a:solidFill>
                <a:latin typeface="Arial" panose="020B0604020202020204"/>
              </a:rPr>
              <a:t>CDC, Jan 2019-Sep 2022</a:t>
            </a:r>
          </a:p>
        </p:txBody>
      </p:sp>
      <p:grpSp>
        <p:nvGrpSpPr>
          <p:cNvPr id="19" name="Group 18">
            <a:extLst>
              <a:ext uri="{FF2B5EF4-FFF2-40B4-BE49-F238E27FC236}">
                <a16:creationId xmlns:a16="http://schemas.microsoft.com/office/drawing/2014/main" id="{FAF210F1-1278-32B7-1823-D09937C28A38}"/>
              </a:ext>
            </a:extLst>
          </p:cNvPr>
          <p:cNvGrpSpPr/>
          <p:nvPr/>
        </p:nvGrpSpPr>
        <p:grpSpPr>
          <a:xfrm>
            <a:off x="9418959" y="2664679"/>
            <a:ext cx="1953289" cy="1909613"/>
            <a:chOff x="9206783" y="1956331"/>
            <a:chExt cx="1953289" cy="1909613"/>
          </a:xfrm>
        </p:grpSpPr>
        <p:sp>
          <p:nvSpPr>
            <p:cNvPr id="15" name="Text Placeholder">
              <a:extLst>
                <a:ext uri="{FF2B5EF4-FFF2-40B4-BE49-F238E27FC236}">
                  <a16:creationId xmlns:a16="http://schemas.microsoft.com/office/drawing/2014/main" id="{295392CC-33F1-38F4-CA60-33DC158D2043}"/>
                </a:ext>
              </a:extLst>
            </p:cNvPr>
            <p:cNvSpPr txBox="1">
              <a:spLocks/>
            </p:cNvSpPr>
            <p:nvPr/>
          </p:nvSpPr>
          <p:spPr bwMode="gray">
            <a:xfrm>
              <a:off x="9206783" y="1956331"/>
              <a:ext cx="1953289" cy="1909613"/>
            </a:xfrm>
            <a:prstGeom prst="rect">
              <a:avLst/>
            </a:prstGeom>
            <a:ln w="19050">
              <a:no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EC1A2DD3-371D-EF1B-7D12-EA746ACDFC09}"/>
                </a:ext>
              </a:extLst>
            </p:cNvPr>
            <p:cNvSpPr txBox="1"/>
            <p:nvPr/>
          </p:nvSpPr>
          <p:spPr bwMode="gray">
            <a:xfrm>
              <a:off x="9369178" y="2808242"/>
              <a:ext cx="1628497" cy="861774"/>
            </a:xfrm>
            <a:prstGeom prst="rect">
              <a:avLst/>
            </a:prstGeom>
            <a:noFill/>
            <a:ln>
              <a:noFill/>
            </a:ln>
          </p:spPr>
          <p:txBody>
            <a:bodyPr wrap="square" lIns="0" tIns="0" rIns="0" bIns="0" rtlCol="0">
              <a:spAutoFit/>
            </a:bodyPr>
            <a:lstStyle/>
            <a:p>
              <a:pPr>
                <a:spcBef>
                  <a:spcPts val="714"/>
                </a:spcBef>
                <a:defRPr/>
              </a:pPr>
              <a:r>
                <a:rPr lang="en-US" sz="1400">
                  <a:solidFill>
                    <a:srgbClr val="323E48"/>
                  </a:solidFill>
                  <a:latin typeface="Arial" panose="020B0604020202020204"/>
                </a:rPr>
                <a:t>decline in the total number of US live births from Sept. 2019 to Sept. 2022</a:t>
              </a:r>
            </a:p>
          </p:txBody>
        </p:sp>
        <p:sp>
          <p:nvSpPr>
            <p:cNvPr id="17" name="TextBox 16">
              <a:extLst>
                <a:ext uri="{FF2B5EF4-FFF2-40B4-BE49-F238E27FC236}">
                  <a16:creationId xmlns:a16="http://schemas.microsoft.com/office/drawing/2014/main" id="{DDED05C7-E78D-9153-C77E-61C008037701}"/>
                </a:ext>
              </a:extLst>
            </p:cNvPr>
            <p:cNvSpPr txBox="1"/>
            <p:nvPr/>
          </p:nvSpPr>
          <p:spPr bwMode="gray">
            <a:xfrm>
              <a:off x="9369178" y="2142907"/>
              <a:ext cx="1096023" cy="553998"/>
            </a:xfrm>
            <a:prstGeom prst="rect">
              <a:avLst/>
            </a:prstGeom>
            <a:noFill/>
            <a:ln>
              <a:noFill/>
            </a:ln>
          </p:spPr>
          <p:txBody>
            <a:bodyPr vert="horz" wrap="square" lIns="0" tIns="0" rIns="0" bIns="0" rtlCol="0">
              <a:spAutoFit/>
            </a:bodyPr>
            <a:lstStyle/>
            <a:p>
              <a:pPr>
                <a:defRPr/>
              </a:pPr>
              <a:r>
                <a:rPr lang="en-US" sz="3600">
                  <a:solidFill>
                    <a:schemeClr val="accent6"/>
                  </a:solidFill>
                  <a:latin typeface="+mj-lt"/>
                </a:rPr>
                <a:t>4.5%</a:t>
              </a:r>
            </a:p>
          </p:txBody>
        </p:sp>
      </p:grpSp>
      <p:sp>
        <p:nvSpPr>
          <p:cNvPr id="24" name="TextBox 23">
            <a:extLst>
              <a:ext uri="{FF2B5EF4-FFF2-40B4-BE49-F238E27FC236}">
                <a16:creationId xmlns:a16="http://schemas.microsoft.com/office/drawing/2014/main" id="{4707A325-9E15-AEEC-AD67-751791EB36AF}"/>
              </a:ext>
            </a:extLst>
          </p:cNvPr>
          <p:cNvSpPr txBox="1"/>
          <p:nvPr/>
        </p:nvSpPr>
        <p:spPr bwMode="gray">
          <a:xfrm>
            <a:off x="5082940" y="5747902"/>
            <a:ext cx="2026120" cy="184666"/>
          </a:xfrm>
          <a:prstGeom prst="rect">
            <a:avLst/>
          </a:prstGeom>
          <a:solidFill>
            <a:schemeClr val="bg1"/>
          </a:solidFill>
        </p:spPr>
        <p:txBody>
          <a:bodyPr vert="horz" wrap="square" lIns="0" tIns="0" rIns="0" bIns="0" rtlCol="0">
            <a:spAutoFit/>
          </a:bodyPr>
          <a:lstStyle/>
          <a:p>
            <a:pPr algn="ctr">
              <a:spcBef>
                <a:spcPts val="600"/>
              </a:spcBef>
              <a:buClr>
                <a:schemeClr val="accent6"/>
              </a:buClr>
            </a:pPr>
            <a:r>
              <a:rPr lang="en-US" sz="1200" b="1"/>
              <a:t>= </a:t>
            </a:r>
            <a:r>
              <a:rPr lang="en-US" sz="1200"/>
              <a:t>Pandemic-impacted births</a:t>
            </a:r>
          </a:p>
        </p:txBody>
      </p:sp>
      <p:grpSp>
        <p:nvGrpSpPr>
          <p:cNvPr id="12" name="Group 11">
            <a:extLst>
              <a:ext uri="{FF2B5EF4-FFF2-40B4-BE49-F238E27FC236}">
                <a16:creationId xmlns:a16="http://schemas.microsoft.com/office/drawing/2014/main" id="{91A4A3FA-0BD1-15D4-1D01-0F83633B5EAB}"/>
              </a:ext>
            </a:extLst>
          </p:cNvPr>
          <p:cNvGrpSpPr/>
          <p:nvPr/>
        </p:nvGrpSpPr>
        <p:grpSpPr>
          <a:xfrm>
            <a:off x="1557722" y="5371726"/>
            <a:ext cx="6932420" cy="215444"/>
            <a:chOff x="1577386" y="5371726"/>
            <a:chExt cx="6932420" cy="215444"/>
          </a:xfrm>
        </p:grpSpPr>
        <p:sp>
          <p:nvSpPr>
            <p:cNvPr id="20" name="TextBox 19">
              <a:extLst>
                <a:ext uri="{FF2B5EF4-FFF2-40B4-BE49-F238E27FC236}">
                  <a16:creationId xmlns:a16="http://schemas.microsoft.com/office/drawing/2014/main" id="{D5CBB0B5-E5E7-45C2-1846-3CA969FF881C}"/>
                </a:ext>
              </a:extLst>
            </p:cNvPr>
            <p:cNvSpPr txBox="1"/>
            <p:nvPr/>
          </p:nvSpPr>
          <p:spPr bwMode="gray">
            <a:xfrm>
              <a:off x="1577386" y="5371726"/>
              <a:ext cx="914400" cy="215444"/>
            </a:xfrm>
            <a:prstGeom prst="rect">
              <a:avLst/>
            </a:prstGeom>
          </p:spPr>
          <p:txBody>
            <a:bodyPr vert="horz" wrap="square" lIns="0" tIns="0" rIns="0" bIns="0" rtlCol="0">
              <a:spAutoFit/>
            </a:bodyPr>
            <a:lstStyle/>
            <a:p>
              <a:pPr>
                <a:spcBef>
                  <a:spcPts val="600"/>
                </a:spcBef>
                <a:buClr>
                  <a:schemeClr val="accent6"/>
                </a:buClr>
              </a:pPr>
              <a:r>
                <a:rPr lang="en-US" sz="1400" i="1"/>
                <a:t>2019</a:t>
              </a:r>
            </a:p>
          </p:txBody>
        </p:sp>
        <p:sp>
          <p:nvSpPr>
            <p:cNvPr id="21" name="TextBox 20">
              <a:extLst>
                <a:ext uri="{FF2B5EF4-FFF2-40B4-BE49-F238E27FC236}">
                  <a16:creationId xmlns:a16="http://schemas.microsoft.com/office/drawing/2014/main" id="{D7289B18-B33D-4AFE-44E6-61ED055F1BB0}"/>
                </a:ext>
              </a:extLst>
            </p:cNvPr>
            <p:cNvSpPr txBox="1"/>
            <p:nvPr/>
          </p:nvSpPr>
          <p:spPr bwMode="gray">
            <a:xfrm>
              <a:off x="3581228" y="5371726"/>
              <a:ext cx="914400" cy="215444"/>
            </a:xfrm>
            <a:prstGeom prst="rect">
              <a:avLst/>
            </a:prstGeom>
          </p:spPr>
          <p:txBody>
            <a:bodyPr vert="horz" wrap="square" lIns="0" tIns="0" rIns="0" bIns="0" rtlCol="0">
              <a:spAutoFit/>
            </a:bodyPr>
            <a:lstStyle/>
            <a:p>
              <a:pPr>
                <a:spcBef>
                  <a:spcPts val="600"/>
                </a:spcBef>
                <a:buClr>
                  <a:schemeClr val="accent6"/>
                </a:buClr>
              </a:pPr>
              <a:r>
                <a:rPr lang="en-US" sz="1400" i="1"/>
                <a:t>2020</a:t>
              </a:r>
            </a:p>
          </p:txBody>
        </p:sp>
        <p:sp>
          <p:nvSpPr>
            <p:cNvPr id="22" name="TextBox 21">
              <a:extLst>
                <a:ext uri="{FF2B5EF4-FFF2-40B4-BE49-F238E27FC236}">
                  <a16:creationId xmlns:a16="http://schemas.microsoft.com/office/drawing/2014/main" id="{F71D36E6-5E42-4A62-2053-83CB360CF339}"/>
                </a:ext>
              </a:extLst>
            </p:cNvPr>
            <p:cNvSpPr txBox="1"/>
            <p:nvPr/>
          </p:nvSpPr>
          <p:spPr bwMode="gray">
            <a:xfrm>
              <a:off x="5593512" y="5371726"/>
              <a:ext cx="914400" cy="215444"/>
            </a:xfrm>
            <a:prstGeom prst="rect">
              <a:avLst/>
            </a:prstGeom>
          </p:spPr>
          <p:txBody>
            <a:bodyPr vert="horz" wrap="square" lIns="0" tIns="0" rIns="0" bIns="0" rtlCol="0">
              <a:spAutoFit/>
            </a:bodyPr>
            <a:lstStyle/>
            <a:p>
              <a:pPr>
                <a:spcBef>
                  <a:spcPts val="600"/>
                </a:spcBef>
                <a:buClr>
                  <a:schemeClr val="accent6"/>
                </a:buClr>
              </a:pPr>
              <a:r>
                <a:rPr lang="en-US" sz="1400" i="1"/>
                <a:t>2021</a:t>
              </a:r>
            </a:p>
          </p:txBody>
        </p:sp>
        <p:sp>
          <p:nvSpPr>
            <p:cNvPr id="6" name="TextBox 5">
              <a:extLst>
                <a:ext uri="{FF2B5EF4-FFF2-40B4-BE49-F238E27FC236}">
                  <a16:creationId xmlns:a16="http://schemas.microsoft.com/office/drawing/2014/main" id="{4AEBE78C-8A18-1654-E0DB-088799A61CE6}"/>
                </a:ext>
              </a:extLst>
            </p:cNvPr>
            <p:cNvSpPr txBox="1"/>
            <p:nvPr/>
          </p:nvSpPr>
          <p:spPr bwMode="gray">
            <a:xfrm>
              <a:off x="7595406" y="5371726"/>
              <a:ext cx="914400" cy="215444"/>
            </a:xfrm>
            <a:prstGeom prst="rect">
              <a:avLst/>
            </a:prstGeom>
          </p:spPr>
          <p:txBody>
            <a:bodyPr vert="horz" wrap="square" lIns="0" tIns="0" rIns="0" bIns="0" rtlCol="0">
              <a:spAutoFit/>
            </a:bodyPr>
            <a:lstStyle/>
            <a:p>
              <a:pPr>
                <a:spcBef>
                  <a:spcPts val="600"/>
                </a:spcBef>
                <a:buClr>
                  <a:schemeClr val="accent6"/>
                </a:buClr>
              </a:pPr>
              <a:r>
                <a:rPr lang="en-US" sz="1400" i="1"/>
                <a:t>2022</a:t>
              </a:r>
            </a:p>
          </p:txBody>
        </p:sp>
      </p:grpSp>
      <p:cxnSp>
        <p:nvCxnSpPr>
          <p:cNvPr id="25" name="Straight Connector 24">
            <a:extLst>
              <a:ext uri="{FF2B5EF4-FFF2-40B4-BE49-F238E27FC236}">
                <a16:creationId xmlns:a16="http://schemas.microsoft.com/office/drawing/2014/main" id="{6CB7A9EF-1B0C-D680-C6FE-1672E6F5640C}"/>
              </a:ext>
            </a:extLst>
          </p:cNvPr>
          <p:cNvCxnSpPr>
            <a:cxnSpLocks/>
          </p:cNvCxnSpPr>
          <p:nvPr/>
        </p:nvCxnSpPr>
        <p:spPr bwMode="gray">
          <a:xfrm>
            <a:off x="3126581" y="2667762"/>
            <a:ext cx="5883038" cy="446917"/>
          </a:xfrm>
          <a:prstGeom prst="line">
            <a:avLst/>
          </a:prstGeom>
          <a:ln w="19050">
            <a:solidFill>
              <a:schemeClr val="accent6"/>
            </a:solidFill>
            <a:prstDash val="dash"/>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05D6CC1-A90C-D144-A5A6-AAA8490447AE}"/>
              </a:ext>
            </a:extLst>
          </p:cNvPr>
          <p:cNvSpPr/>
          <p:nvPr/>
        </p:nvSpPr>
        <p:spPr bwMode="gray">
          <a:xfrm>
            <a:off x="4914826" y="5747902"/>
            <a:ext cx="182880" cy="184666"/>
          </a:xfrm>
          <a:prstGeom prst="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7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1EC298-7028-0970-6A06-E7BD20CCCCA4}"/>
              </a:ext>
            </a:extLst>
          </p:cNvPr>
          <p:cNvSpPr>
            <a:spLocks noGrp="1"/>
          </p:cNvSpPr>
          <p:nvPr>
            <p:ph type="body" sz="quarter" idx="28"/>
          </p:nvPr>
        </p:nvSpPr>
        <p:spPr>
          <a:xfrm>
            <a:off x="612773" y="5711233"/>
            <a:ext cx="4220204" cy="456535"/>
          </a:xfrm>
        </p:spPr>
        <p:txBody>
          <a:bodyPr/>
          <a:lstStyle/>
          <a:p>
            <a:r>
              <a:rPr lang="en-US">
                <a:solidFill>
                  <a:schemeClr val="accent3"/>
                </a:solidFill>
              </a:rPr>
              <a:t>Location of live births reported by CDC.</a:t>
            </a:r>
          </a:p>
          <a:p>
            <a:r>
              <a:rPr lang="en-US">
                <a:solidFill>
                  <a:schemeClr val="accent3"/>
                </a:solidFill>
              </a:rPr>
              <a:t>Certified Nurse-Midwifes (CNM) or Certified Midwifes (CM) maintaining their certification by meeting continuing maintenance program requirements set by the American Midwifery Certification Board.</a:t>
            </a:r>
            <a:endParaRPr lang="en-US"/>
          </a:p>
        </p:txBody>
      </p:sp>
      <p:sp>
        <p:nvSpPr>
          <p:cNvPr id="3" name="Text Placeholder 2">
            <a:extLst>
              <a:ext uri="{FF2B5EF4-FFF2-40B4-BE49-F238E27FC236}">
                <a16:creationId xmlns:a16="http://schemas.microsoft.com/office/drawing/2014/main" id="{A7401959-933D-60E6-514A-E69A5CCCA576}"/>
              </a:ext>
            </a:extLst>
          </p:cNvPr>
          <p:cNvSpPr>
            <a:spLocks noGrp="1"/>
          </p:cNvSpPr>
          <p:nvPr>
            <p:ph type="body" sz="quarter" idx="27"/>
          </p:nvPr>
        </p:nvSpPr>
        <p:spPr>
          <a:xfrm>
            <a:off x="6648450" y="5736881"/>
            <a:ext cx="4927979" cy="430887"/>
          </a:xfrm>
        </p:spPr>
        <p:txBody>
          <a:bodyPr/>
          <a:lstStyle/>
          <a:p>
            <a:r>
              <a:rPr lang="en-US"/>
              <a:t>Sources: </a:t>
            </a:r>
            <a:r>
              <a:rPr kumimoji="0" lang="en-US" sz="700" b="0" i="0" u="none" strike="noStrike" kern="1200" cap="none" spc="0" normalizeH="0" baseline="0" noProof="0" err="1">
                <a:ln>
                  <a:noFill/>
                </a:ln>
                <a:effectLst/>
                <a:uLnTx/>
                <a:uFillTx/>
                <a:latin typeface="Arial" panose="020B0604020202020204"/>
                <a:ea typeface="+mn-ea"/>
                <a:cs typeface="+mn-cs"/>
              </a:rPr>
              <a:t>MacDorman</a:t>
            </a:r>
            <a:r>
              <a:rPr kumimoji="0" lang="en-US" sz="700" b="0" i="0" u="none" strike="noStrike" kern="1200" cap="none" spc="0" normalizeH="0" baseline="0" noProof="0">
                <a:ln>
                  <a:noFill/>
                </a:ln>
                <a:effectLst/>
                <a:uLnTx/>
                <a:uFillTx/>
                <a:latin typeface="Arial" panose="020B0604020202020204"/>
                <a:ea typeface="+mn-ea"/>
                <a:cs typeface="+mn-cs"/>
              </a:rPr>
              <a:t> et al., “</a:t>
            </a:r>
            <a:r>
              <a:rPr kumimoji="0" lang="en-US" sz="700" b="0" i="0" u="none" strike="noStrike" kern="1200" cap="none" spc="0" normalizeH="0" baseline="0" noProof="0">
                <a:ln>
                  <a:noFill/>
                </a:ln>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United States community births increased by 20% from 2019 to 2020</a:t>
            </a:r>
            <a:r>
              <a:rPr kumimoji="0" lang="en-US" sz="700" b="0" i="0" u="none" strike="noStrike" kern="1200" cap="none" spc="0" normalizeH="0" baseline="0" noProof="0">
                <a:ln>
                  <a:noFill/>
                </a:ln>
                <a:effectLst/>
                <a:uLnTx/>
                <a:uFillTx/>
                <a:latin typeface="Arial" panose="020B0604020202020204"/>
                <a:ea typeface="+mn-ea"/>
                <a:cs typeface="+mn-cs"/>
              </a:rPr>
              <a:t>,” </a:t>
            </a:r>
            <a:r>
              <a:rPr kumimoji="0" lang="en-US" sz="700" b="0" i="1" u="none" strike="noStrike" kern="1200" cap="none" spc="0" normalizeH="0" baseline="0" noProof="0">
                <a:ln>
                  <a:noFill/>
                </a:ln>
                <a:effectLst/>
                <a:uLnTx/>
                <a:uFillTx/>
                <a:latin typeface="Arial" panose="020B0604020202020204"/>
                <a:ea typeface="+mn-ea"/>
                <a:cs typeface="+mn-cs"/>
              </a:rPr>
              <a:t>Birth Issues </a:t>
            </a:r>
            <a:r>
              <a:rPr lang="en-US" i="1">
                <a:latin typeface="Arial" panose="020B0604020202020204"/>
              </a:rPr>
              <a:t>In Perinatal Care; </a:t>
            </a:r>
            <a:r>
              <a:rPr lang="en-US">
                <a:latin typeface="Arial" panose="020B0604020202020204"/>
              </a:rPr>
              <a:t>Gregory et al., “</a:t>
            </a:r>
            <a:r>
              <a:rPr lang="en-US">
                <a:latin typeface="Arial" panose="020B0604020202020204"/>
                <a:hlinkClick r:id="rId4">
                  <a:extLst>
                    <a:ext uri="{A12FA001-AC4F-418D-AE19-62706E023703}">
                      <ahyp:hlinkClr xmlns:ahyp="http://schemas.microsoft.com/office/drawing/2018/hyperlinkcolor" val="tx"/>
                    </a:ext>
                  </a:extLst>
                </a:hlinkClick>
              </a:rPr>
              <a:t>Changes in Home Births by Race...</a:t>
            </a:r>
            <a:r>
              <a:rPr lang="en-US">
                <a:latin typeface="Arial" panose="020B0604020202020204"/>
              </a:rPr>
              <a:t>,”</a:t>
            </a:r>
            <a:r>
              <a:rPr lang="en-US" i="1">
                <a:latin typeface="Arial" panose="020B0604020202020204"/>
              </a:rPr>
              <a:t> </a:t>
            </a:r>
            <a:r>
              <a:rPr lang="en-US">
                <a:latin typeface="Arial" panose="020B0604020202020204"/>
              </a:rPr>
              <a:t>CDC;</a:t>
            </a:r>
            <a:r>
              <a:rPr lang="en-US" i="1">
                <a:latin typeface="Arial" panose="020B0604020202020204"/>
              </a:rPr>
              <a:t> </a:t>
            </a:r>
            <a:r>
              <a:rPr lang="en-US">
                <a:latin typeface="Arial" panose="020B0604020202020204"/>
                <a:hlinkClick r:id="rId5">
                  <a:extLst>
                    <a:ext uri="{A12FA001-AC4F-418D-AE19-62706E023703}">
                      <ahyp:hlinkClr xmlns:ahyp="http://schemas.microsoft.com/office/drawing/2018/hyperlinkcolor" val="tx"/>
                    </a:ext>
                  </a:extLst>
                </a:hlinkClick>
              </a:rPr>
              <a:t>Natality, 2007-2021 Request</a:t>
            </a:r>
            <a:r>
              <a:rPr lang="en-US" i="1">
                <a:latin typeface="Arial" panose="020B0604020202020204"/>
              </a:rPr>
              <a:t>, CDC Wonder; </a:t>
            </a:r>
            <a:r>
              <a:rPr lang="en-US">
                <a:hlinkClick r:id="rId6">
                  <a:extLst>
                    <a:ext uri="{A12FA001-AC4F-418D-AE19-62706E023703}">
                      <ahyp:hlinkClr xmlns:ahyp="http://schemas.microsoft.com/office/drawing/2018/hyperlinkcolor" val="tx"/>
                    </a:ext>
                  </a:extLst>
                </a:hlinkClick>
              </a:rPr>
              <a:t>Maternity Care Deserts Reports (2020 &amp; 2022)</a:t>
            </a:r>
            <a:r>
              <a:rPr lang="en-US"/>
              <a:t>,” </a:t>
            </a:r>
            <a:r>
              <a:rPr lang="en-US" i="1"/>
              <a:t>March of Dimes</a:t>
            </a:r>
            <a:r>
              <a:rPr lang="en-US"/>
              <a:t>; “</a:t>
            </a:r>
            <a:r>
              <a:rPr lang="en-US">
                <a:hlinkClick r:id="rId7">
                  <a:extLst>
                    <a:ext uri="{A12FA001-AC4F-418D-AE19-62706E023703}">
                      <ahyp:hlinkClr xmlns:ahyp="http://schemas.microsoft.com/office/drawing/2018/hyperlinkcolor" val="tx"/>
                    </a:ext>
                  </a:extLst>
                </a:hlinkClick>
              </a:rPr>
              <a:t>Data and Research</a:t>
            </a:r>
            <a:r>
              <a:rPr lang="en-US"/>
              <a:t>,” </a:t>
            </a:r>
            <a:r>
              <a:rPr lang="en-US" i="1"/>
              <a:t>American Midwifery Certification Board</a:t>
            </a:r>
            <a:r>
              <a:rPr lang="en-US" i="1">
                <a:latin typeface="Arial" panose="020B0604020202020204"/>
              </a:rPr>
              <a:t>. </a:t>
            </a:r>
            <a:endParaRPr lang="en-US"/>
          </a:p>
        </p:txBody>
      </p:sp>
      <p:sp>
        <p:nvSpPr>
          <p:cNvPr id="32" name="Title 3">
            <a:extLst>
              <a:ext uri="{FF2B5EF4-FFF2-40B4-BE49-F238E27FC236}">
                <a16:creationId xmlns:a16="http://schemas.microsoft.com/office/drawing/2014/main" id="{89B6527B-663A-A3ED-3DE5-7A5099A767EE}"/>
              </a:ext>
            </a:extLst>
          </p:cNvPr>
          <p:cNvSpPr>
            <a:spLocks noGrp="1"/>
          </p:cNvSpPr>
          <p:nvPr>
            <p:ph type="title"/>
          </p:nvPr>
        </p:nvSpPr>
        <p:spPr>
          <a:xfrm>
            <a:off x="612773" y="554046"/>
            <a:ext cx="10972801" cy="540917"/>
          </a:xfrm>
        </p:spPr>
        <p:txBody>
          <a:bodyPr/>
          <a:lstStyle/>
          <a:p>
            <a:r>
              <a:rPr lang="en-US"/>
              <a:t>Early signs point to births shifting out of hospital setting</a:t>
            </a:r>
          </a:p>
        </p:txBody>
      </p:sp>
      <p:sp>
        <p:nvSpPr>
          <p:cNvPr id="33" name="Text Placeholder 1">
            <a:extLst>
              <a:ext uri="{FF2B5EF4-FFF2-40B4-BE49-F238E27FC236}">
                <a16:creationId xmlns:a16="http://schemas.microsoft.com/office/drawing/2014/main" id="{04C76615-D8BE-96C8-15FB-123E90CEB4FE}"/>
              </a:ext>
            </a:extLst>
          </p:cNvPr>
          <p:cNvSpPr txBox="1">
            <a:spLocks/>
          </p:cNvSpPr>
          <p:nvPr/>
        </p:nvSpPr>
        <p:spPr bwMode="gray">
          <a:xfrm>
            <a:off x="612773" y="253004"/>
            <a:ext cx="383349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1: Falling birth rates</a:t>
            </a:r>
            <a:r>
              <a:rPr lang="en-US" sz="1200" i="1"/>
              <a:t> and worsened disparities</a:t>
            </a:r>
            <a:endParaRPr kumimoji="0" lang="en-US" sz="1200" i="1" u="none" strike="noStrike" kern="1200" cap="none" spc="0" normalizeH="0" baseline="0" noProof="0">
              <a:ln>
                <a:noFill/>
              </a:ln>
              <a:solidFill>
                <a:srgbClr val="323E48"/>
              </a:solidFill>
              <a:effectLst/>
              <a:uLnTx/>
              <a:uFillTx/>
              <a:ea typeface="+mn-ea"/>
              <a:cs typeface="+mn-cs"/>
            </a:endParaRPr>
          </a:p>
        </p:txBody>
      </p:sp>
      <p:sp>
        <p:nvSpPr>
          <p:cNvPr id="220" name="Rectangle 219">
            <a:extLst>
              <a:ext uri="{FF2B5EF4-FFF2-40B4-BE49-F238E27FC236}">
                <a16:creationId xmlns:a16="http://schemas.microsoft.com/office/drawing/2014/main" id="{56076512-0A2D-A591-D54F-47FDC3D5DB54}"/>
              </a:ext>
            </a:extLst>
          </p:cNvPr>
          <p:cNvSpPr/>
          <p:nvPr/>
        </p:nvSpPr>
        <p:spPr bwMode="gray">
          <a:xfrm>
            <a:off x="6300142" y="1742551"/>
            <a:ext cx="5285433" cy="3968682"/>
          </a:xfrm>
          <a:prstGeom prst="rect">
            <a:avLst/>
          </a:prstGeom>
          <a:solidFill>
            <a:schemeClr val="tx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223">
            <a:extLst>
              <a:ext uri="{FF2B5EF4-FFF2-40B4-BE49-F238E27FC236}">
                <a16:creationId xmlns:a16="http://schemas.microsoft.com/office/drawing/2014/main" id="{6013C8D2-28E1-6E7E-9952-0B942B6B7185}"/>
              </a:ext>
            </a:extLst>
          </p:cNvPr>
          <p:cNvGrpSpPr/>
          <p:nvPr/>
        </p:nvGrpSpPr>
        <p:grpSpPr>
          <a:xfrm>
            <a:off x="6694488" y="1912608"/>
            <a:ext cx="4496740" cy="3259504"/>
            <a:chOff x="6213252" y="1886932"/>
            <a:chExt cx="4496740" cy="3259504"/>
          </a:xfrm>
        </p:grpSpPr>
        <p:sp>
          <p:nvSpPr>
            <p:cNvPr id="210" name="TextBox 17">
              <a:extLst>
                <a:ext uri="{FF2B5EF4-FFF2-40B4-BE49-F238E27FC236}">
                  <a16:creationId xmlns:a16="http://schemas.microsoft.com/office/drawing/2014/main" id="{A375D3C5-CA9A-0173-EA8B-BF3CFF6CBE67}"/>
                </a:ext>
              </a:extLst>
            </p:cNvPr>
            <p:cNvSpPr txBox="1"/>
            <p:nvPr/>
          </p:nvSpPr>
          <p:spPr bwMode="gray">
            <a:xfrm>
              <a:off x="6213252" y="1886932"/>
              <a:ext cx="4496740" cy="24622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b="1"/>
                <a:t>Increasing number of midwifery care options</a:t>
              </a:r>
              <a:endParaRPr lang="en-US" sz="1600"/>
            </a:p>
          </p:txBody>
        </p:sp>
        <p:grpSp>
          <p:nvGrpSpPr>
            <p:cNvPr id="219" name="Group 218">
              <a:extLst>
                <a:ext uri="{FF2B5EF4-FFF2-40B4-BE49-F238E27FC236}">
                  <a16:creationId xmlns:a16="http://schemas.microsoft.com/office/drawing/2014/main" id="{43D7469E-7188-F44A-2795-2EABA3A61BC8}"/>
                </a:ext>
              </a:extLst>
            </p:cNvPr>
            <p:cNvGrpSpPr/>
            <p:nvPr/>
          </p:nvGrpSpPr>
          <p:grpSpPr>
            <a:xfrm>
              <a:off x="6427852" y="2575611"/>
              <a:ext cx="4010258" cy="1031052"/>
              <a:chOff x="6360370" y="2445656"/>
              <a:chExt cx="4010258" cy="1031052"/>
            </a:xfrm>
          </p:grpSpPr>
          <p:grpSp>
            <p:nvGrpSpPr>
              <p:cNvPr id="217" name="Group 216">
                <a:extLst>
                  <a:ext uri="{FF2B5EF4-FFF2-40B4-BE49-F238E27FC236}">
                    <a16:creationId xmlns:a16="http://schemas.microsoft.com/office/drawing/2014/main" id="{715FC3BE-4748-8C96-0A15-FC09110F653D}"/>
                  </a:ext>
                </a:extLst>
              </p:cNvPr>
              <p:cNvGrpSpPr/>
              <p:nvPr/>
            </p:nvGrpSpPr>
            <p:grpSpPr>
              <a:xfrm>
                <a:off x="7013049" y="2445656"/>
                <a:ext cx="3357579" cy="1031052"/>
                <a:chOff x="7023303" y="3663768"/>
                <a:chExt cx="3357579" cy="1031052"/>
              </a:xfrm>
            </p:grpSpPr>
            <p:sp>
              <p:nvSpPr>
                <p:cNvPr id="205" name="Rectangle 204">
                  <a:extLst>
                    <a:ext uri="{FF2B5EF4-FFF2-40B4-BE49-F238E27FC236}">
                      <a16:creationId xmlns:a16="http://schemas.microsoft.com/office/drawing/2014/main" id="{56AE9AD9-7430-0AC8-2221-6A06051FBA1E}"/>
                    </a:ext>
                  </a:extLst>
                </p:cNvPr>
                <p:cNvSpPr/>
                <p:nvPr/>
              </p:nvSpPr>
              <p:spPr bwMode="gray">
                <a:xfrm>
                  <a:off x="7023303" y="4217766"/>
                  <a:ext cx="3357579" cy="477054"/>
                </a:xfrm>
                <a:prstGeom prst="rect">
                  <a:avLst/>
                </a:prstGeom>
              </p:spPr>
              <p:txBody>
                <a:bodyPr wrap="square" lIns="0" tIns="0" rIns="0" bIns="0" anchor="t" anchorCtr="0">
                  <a:spAutoFit/>
                </a:bodyPr>
                <a:lstStyle/>
                <a:p>
                  <a:pPr>
                    <a:spcBef>
                      <a:spcPts val="714"/>
                    </a:spcBef>
                  </a:pPr>
                  <a:r>
                    <a:rPr lang="en-US" sz="1500">
                      <a:solidFill>
                        <a:schemeClr val="accent4"/>
                      </a:solidFill>
                    </a:rPr>
                    <a:t>Additional </a:t>
                  </a:r>
                  <a:r>
                    <a:rPr lang="en-US" sz="1500" b="1">
                      <a:solidFill>
                        <a:schemeClr val="accent4"/>
                      </a:solidFill>
                    </a:rPr>
                    <a:t>active midwives </a:t>
                  </a:r>
                  <a:r>
                    <a:rPr lang="en-US" sz="1500">
                      <a:solidFill>
                        <a:schemeClr val="accent4"/>
                      </a:solidFill>
                    </a:rPr>
                    <a:t>in the US from Feb. 2020 to Feb. 2023</a:t>
                  </a:r>
                  <a:r>
                    <a:rPr lang="en-US" sz="1600" baseline="30000">
                      <a:solidFill>
                        <a:srgbClr val="323E48"/>
                      </a:solidFill>
                      <a:latin typeface="Arial" panose="020B0604020202020204"/>
                    </a:rPr>
                    <a:t>2</a:t>
                  </a:r>
                  <a:endParaRPr lang="en-US" sz="1500">
                    <a:solidFill>
                      <a:schemeClr val="accent4"/>
                    </a:solidFill>
                  </a:endParaRPr>
                </a:p>
              </p:txBody>
            </p:sp>
            <p:sp>
              <p:nvSpPr>
                <p:cNvPr id="206" name="Rectangle 205">
                  <a:extLst>
                    <a:ext uri="{FF2B5EF4-FFF2-40B4-BE49-F238E27FC236}">
                      <a16:creationId xmlns:a16="http://schemas.microsoft.com/office/drawing/2014/main" id="{067F0A36-5092-6224-C88B-2D17745353EA}"/>
                    </a:ext>
                  </a:extLst>
                </p:cNvPr>
                <p:cNvSpPr/>
                <p:nvPr/>
              </p:nvSpPr>
              <p:spPr bwMode="gray">
                <a:xfrm>
                  <a:off x="7023303" y="3663768"/>
                  <a:ext cx="1111483" cy="553998"/>
                </a:xfrm>
                <a:prstGeom prst="rect">
                  <a:avLst/>
                </a:prstGeom>
              </p:spPr>
              <p:txBody>
                <a:bodyPr wrap="square" lIns="0" tIns="0" rIns="0" bIns="0">
                  <a:spAutoFit/>
                </a:bodyPr>
                <a:lstStyle/>
                <a:p>
                  <a:pPr>
                    <a:spcBef>
                      <a:spcPts val="571"/>
                    </a:spcBef>
                  </a:pPr>
                  <a:r>
                    <a:rPr lang="en-US" sz="3600">
                      <a:solidFill>
                        <a:schemeClr val="accent6"/>
                      </a:solidFill>
                      <a:latin typeface="+mj-lt"/>
                      <a:sym typeface="Wingdings 3" panose="05040102010807070707" pitchFamily="18" charset="2"/>
                    </a:rPr>
                    <a:t>1</a:t>
                  </a:r>
                  <a:r>
                    <a:rPr kumimoji="0" lang="en-US" sz="3600" b="0" i="0" u="none" strike="noStrike" kern="1200" cap="none" spc="0" normalizeH="0" baseline="0" noProof="0">
                      <a:ln>
                        <a:noFill/>
                      </a:ln>
                      <a:solidFill>
                        <a:schemeClr val="accent6"/>
                      </a:solidFill>
                      <a:effectLst/>
                      <a:uLnTx/>
                      <a:uFillTx/>
                      <a:latin typeface="+mj-lt"/>
                      <a:ea typeface="+mn-ea"/>
                      <a:cs typeface="+mn-cs"/>
                      <a:sym typeface="Wingdings 3" panose="05040102010807070707" pitchFamily="18" charset="2"/>
                    </a:rPr>
                    <a:t>,197</a:t>
                  </a:r>
                  <a:endParaRPr lang="en-US" sz="3600">
                    <a:solidFill>
                      <a:schemeClr val="accent6"/>
                    </a:solidFill>
                    <a:latin typeface="+mj-lt"/>
                  </a:endParaRPr>
                </a:p>
              </p:txBody>
            </p:sp>
          </p:grpSp>
          <p:pic>
            <p:nvPicPr>
              <p:cNvPr id="211" name="Picture 210" descr="Icon&#10;&#10;Description automatically generated">
                <a:extLst>
                  <a:ext uri="{FF2B5EF4-FFF2-40B4-BE49-F238E27FC236}">
                    <a16:creationId xmlns:a16="http://schemas.microsoft.com/office/drawing/2014/main" id="{E851763F-F3DD-B7F2-D3F1-F1E43BB13356}"/>
                  </a:ext>
                </a:extLst>
              </p:cNvPr>
              <p:cNvPicPr>
                <a:picLocks noChangeAspect="1"/>
              </p:cNvPicPr>
              <p:nvPr/>
            </p:nvPicPr>
            <p:blipFill>
              <a:blip r:embed="rId8"/>
              <a:stretch>
                <a:fillRect/>
              </a:stretch>
            </p:blipFill>
            <p:spPr>
              <a:xfrm>
                <a:off x="6360370" y="2568662"/>
                <a:ext cx="406400" cy="548640"/>
              </a:xfrm>
              <a:prstGeom prst="rect">
                <a:avLst/>
              </a:prstGeom>
            </p:spPr>
          </p:pic>
        </p:grpSp>
        <p:grpSp>
          <p:nvGrpSpPr>
            <p:cNvPr id="218" name="Group 217">
              <a:extLst>
                <a:ext uri="{FF2B5EF4-FFF2-40B4-BE49-F238E27FC236}">
                  <a16:creationId xmlns:a16="http://schemas.microsoft.com/office/drawing/2014/main" id="{5DCB763D-4DB9-FCB1-3B25-483B93CB85A0}"/>
                </a:ext>
              </a:extLst>
            </p:cNvPr>
            <p:cNvGrpSpPr/>
            <p:nvPr/>
          </p:nvGrpSpPr>
          <p:grpSpPr>
            <a:xfrm>
              <a:off x="6336300" y="4128213"/>
              <a:ext cx="3749280" cy="1018223"/>
              <a:chOff x="6258770" y="3809180"/>
              <a:chExt cx="3749280" cy="1018223"/>
            </a:xfrm>
          </p:grpSpPr>
          <p:grpSp>
            <p:nvGrpSpPr>
              <p:cNvPr id="216" name="Group 215">
                <a:extLst>
                  <a:ext uri="{FF2B5EF4-FFF2-40B4-BE49-F238E27FC236}">
                    <a16:creationId xmlns:a16="http://schemas.microsoft.com/office/drawing/2014/main" id="{FC2DF350-C30A-6646-D909-EE169FFA02C2}"/>
                  </a:ext>
                </a:extLst>
              </p:cNvPr>
              <p:cNvGrpSpPr/>
              <p:nvPr/>
            </p:nvGrpSpPr>
            <p:grpSpPr>
              <a:xfrm>
                <a:off x="7013049" y="3809180"/>
                <a:ext cx="2995001" cy="1018223"/>
                <a:chOff x="7023303" y="2596091"/>
                <a:chExt cx="2995001" cy="1018223"/>
              </a:xfrm>
            </p:grpSpPr>
            <p:sp>
              <p:nvSpPr>
                <p:cNvPr id="208" name="Rectangle 207">
                  <a:extLst>
                    <a:ext uri="{FF2B5EF4-FFF2-40B4-BE49-F238E27FC236}">
                      <a16:creationId xmlns:a16="http://schemas.microsoft.com/office/drawing/2014/main" id="{7D714491-A6D3-5DF4-0356-44684DADA31C}"/>
                    </a:ext>
                  </a:extLst>
                </p:cNvPr>
                <p:cNvSpPr/>
                <p:nvPr/>
              </p:nvSpPr>
              <p:spPr bwMode="gray">
                <a:xfrm>
                  <a:off x="7023303" y="3152649"/>
                  <a:ext cx="2995001" cy="461665"/>
                </a:xfrm>
                <a:prstGeom prst="rect">
                  <a:avLst/>
                </a:prstGeom>
              </p:spPr>
              <p:txBody>
                <a:bodyPr wrap="square" lIns="0" tIns="0" rIns="0" bIns="0" anchor="t" anchorCtr="0">
                  <a:spAutoFit/>
                </a:bodyPr>
                <a:lstStyle/>
                <a:p>
                  <a:pPr>
                    <a:spcBef>
                      <a:spcPts val="714"/>
                    </a:spcBef>
                  </a:pPr>
                  <a:r>
                    <a:rPr lang="en-US" sz="1500">
                      <a:solidFill>
                        <a:schemeClr val="accent4"/>
                      </a:solidFill>
                    </a:rPr>
                    <a:t>More </a:t>
                  </a:r>
                  <a:r>
                    <a:rPr lang="en-US" sz="1500" b="1">
                      <a:solidFill>
                        <a:schemeClr val="accent4"/>
                      </a:solidFill>
                    </a:rPr>
                    <a:t>freestanding birth centers </a:t>
                  </a:r>
                  <a:r>
                    <a:rPr lang="en-US" sz="1500">
                      <a:solidFill>
                        <a:schemeClr val="accent4"/>
                      </a:solidFill>
                    </a:rPr>
                    <a:t>in the US from 2020 to 2021</a:t>
                  </a:r>
                </a:p>
              </p:txBody>
            </p:sp>
            <p:sp>
              <p:nvSpPr>
                <p:cNvPr id="209" name="TextBox 208">
                  <a:extLst>
                    <a:ext uri="{FF2B5EF4-FFF2-40B4-BE49-F238E27FC236}">
                      <a16:creationId xmlns:a16="http://schemas.microsoft.com/office/drawing/2014/main" id="{4F859993-C91F-6C25-9FB1-1CFD96B7B176}"/>
                    </a:ext>
                  </a:extLst>
                </p:cNvPr>
                <p:cNvSpPr txBox="1"/>
                <p:nvPr/>
              </p:nvSpPr>
              <p:spPr bwMode="gray">
                <a:xfrm>
                  <a:off x="7023303" y="2596091"/>
                  <a:ext cx="725391" cy="55399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chemeClr val="accent4"/>
                      </a:solidFill>
                      <a:effectLst/>
                      <a:uLnTx/>
                      <a:uFillTx/>
                      <a:latin typeface="+mn-lt"/>
                      <a:ea typeface="+mn-ea"/>
                      <a:cs typeface="+mn-cs"/>
                      <a:sym typeface="Wingdings 3" panose="05040102010807070707" pitchFamily="18" charset="2"/>
                    </a:rPr>
                    <a:t> </a:t>
                  </a:r>
                  <a:r>
                    <a:rPr lang="en-US" sz="3600">
                      <a:solidFill>
                        <a:schemeClr val="accent6"/>
                      </a:solidFill>
                      <a:latin typeface="+mj-lt"/>
                    </a:rPr>
                    <a:t>171</a:t>
                  </a:r>
                  <a:endParaRPr kumimoji="0" lang="en-US" sz="3600" b="0" i="0" u="none" strike="noStrike" kern="1200" cap="none" spc="0" normalizeH="0" baseline="0" noProof="0">
                    <a:ln>
                      <a:noFill/>
                    </a:ln>
                    <a:solidFill>
                      <a:schemeClr val="accent6"/>
                    </a:solidFill>
                    <a:effectLst/>
                    <a:uLnTx/>
                    <a:uFillTx/>
                    <a:latin typeface="+mj-lt"/>
                    <a:ea typeface="+mn-ea"/>
                    <a:cs typeface="+mn-cs"/>
                  </a:endParaRPr>
                </a:p>
              </p:txBody>
            </p:sp>
          </p:grpSp>
          <p:pic>
            <p:nvPicPr>
              <p:cNvPr id="212" name="Picture 211" descr="A screen shot of a computer&#10;&#10;Description automatically generated">
                <a:extLst>
                  <a:ext uri="{FF2B5EF4-FFF2-40B4-BE49-F238E27FC236}">
                    <a16:creationId xmlns:a16="http://schemas.microsoft.com/office/drawing/2014/main" id="{90BD6B8F-85FB-770D-63D1-340E8BE8756C}"/>
                  </a:ext>
                </a:extLst>
              </p:cNvPr>
              <p:cNvPicPr>
                <a:picLocks noChangeAspect="1"/>
              </p:cNvPicPr>
              <p:nvPr/>
            </p:nvPicPr>
            <p:blipFill>
              <a:blip r:embed="rId9"/>
              <a:stretch>
                <a:fillRect/>
              </a:stretch>
            </p:blipFill>
            <p:spPr>
              <a:xfrm>
                <a:off x="6258770" y="3939556"/>
                <a:ext cx="609600" cy="548640"/>
              </a:xfrm>
              <a:prstGeom prst="rect">
                <a:avLst/>
              </a:prstGeom>
            </p:spPr>
          </p:pic>
        </p:grpSp>
      </p:grpSp>
      <p:grpSp>
        <p:nvGrpSpPr>
          <p:cNvPr id="7" name="Group 6">
            <a:extLst>
              <a:ext uri="{FF2B5EF4-FFF2-40B4-BE49-F238E27FC236}">
                <a16:creationId xmlns:a16="http://schemas.microsoft.com/office/drawing/2014/main" id="{626B5E2A-4921-000E-D7AD-2D4850FADC7B}"/>
              </a:ext>
            </a:extLst>
          </p:cNvPr>
          <p:cNvGrpSpPr/>
          <p:nvPr/>
        </p:nvGrpSpPr>
        <p:grpSpPr>
          <a:xfrm>
            <a:off x="612773" y="1705705"/>
            <a:ext cx="4947289" cy="4021672"/>
            <a:chOff x="612773" y="1705705"/>
            <a:chExt cx="4947289" cy="4021672"/>
          </a:xfrm>
        </p:grpSpPr>
        <p:grpSp>
          <p:nvGrpSpPr>
            <p:cNvPr id="203" name="Group 202">
              <a:extLst>
                <a:ext uri="{FF2B5EF4-FFF2-40B4-BE49-F238E27FC236}">
                  <a16:creationId xmlns:a16="http://schemas.microsoft.com/office/drawing/2014/main" id="{42EF3C76-1F20-1F10-FBB0-93EC3DEC1DCD}"/>
                </a:ext>
              </a:extLst>
            </p:cNvPr>
            <p:cNvGrpSpPr/>
            <p:nvPr/>
          </p:nvGrpSpPr>
          <p:grpSpPr>
            <a:xfrm>
              <a:off x="685083" y="2019463"/>
              <a:ext cx="4874979" cy="3707914"/>
              <a:chOff x="1278389" y="1885626"/>
              <a:chExt cx="4874979" cy="3707914"/>
            </a:xfrm>
          </p:grpSpPr>
          <p:sp>
            <p:nvSpPr>
              <p:cNvPr id="89" name="TextBox 88">
                <a:extLst>
                  <a:ext uri="{FF2B5EF4-FFF2-40B4-BE49-F238E27FC236}">
                    <a16:creationId xmlns:a16="http://schemas.microsoft.com/office/drawing/2014/main" id="{3C0E0BF6-AE89-5748-77DC-0219B5DFFBEF}"/>
                  </a:ext>
                </a:extLst>
              </p:cNvPr>
              <p:cNvSpPr txBox="1"/>
              <p:nvPr/>
            </p:nvSpPr>
            <p:spPr bwMode="gray">
              <a:xfrm>
                <a:off x="3736772" y="2081283"/>
                <a:ext cx="1702145" cy="1354217"/>
              </a:xfrm>
              <a:prstGeom prst="rect">
                <a:avLst/>
              </a:prstGeom>
            </p:spPr>
            <p:txBody>
              <a:bodyPr vert="horz" wrap="square" lIns="0" tIns="0" rIns="0" bIns="0" rtlCol="0">
                <a:spAutoFit/>
              </a:bodyPr>
              <a:lstStyle/>
              <a:p>
                <a:pPr>
                  <a:spcBef>
                    <a:spcPts val="600"/>
                  </a:spcBef>
                  <a:buClr>
                    <a:schemeClr val="accent6"/>
                  </a:buClr>
                </a:pPr>
                <a:r>
                  <a:rPr lang="en-US" sz="4000">
                    <a:solidFill>
                      <a:schemeClr val="accent6"/>
                    </a:solidFill>
                    <a:latin typeface="+mj-lt"/>
                  </a:rPr>
                  <a:t>98%</a:t>
                </a:r>
                <a:r>
                  <a:rPr lang="en-US" sz="4000">
                    <a:latin typeface="+mj-lt"/>
                  </a:rPr>
                  <a:t> </a:t>
                </a:r>
                <a:br>
                  <a:rPr lang="en-US" sz="1500"/>
                </a:br>
                <a:r>
                  <a:rPr lang="en-US" sz="1600"/>
                  <a:t>of live births in hospitals in 2021</a:t>
                </a:r>
              </a:p>
              <a:p>
                <a:pPr>
                  <a:spcBef>
                    <a:spcPts val="600"/>
                  </a:spcBef>
                  <a:buClr>
                    <a:schemeClr val="accent6"/>
                  </a:buClr>
                </a:pPr>
                <a:r>
                  <a:rPr lang="en-US" sz="1100" i="1">
                    <a:solidFill>
                      <a:schemeClr val="accent3"/>
                    </a:solidFill>
                  </a:rPr>
                  <a:t>n=3,664,292</a:t>
                </a:r>
                <a:r>
                  <a:rPr lang="en-US" sz="1100">
                    <a:solidFill>
                      <a:schemeClr val="accent3"/>
                    </a:solidFill>
                  </a:rPr>
                  <a:t> </a:t>
                </a:r>
              </a:p>
            </p:txBody>
          </p:sp>
          <p:graphicFrame>
            <p:nvGraphicFramePr>
              <p:cNvPr id="90" name="Chart 89">
                <a:extLst>
                  <a:ext uri="{FF2B5EF4-FFF2-40B4-BE49-F238E27FC236}">
                    <a16:creationId xmlns:a16="http://schemas.microsoft.com/office/drawing/2014/main" id="{BAD75D8A-6A1C-F61C-0E9B-0991AAD03E08}"/>
                  </a:ext>
                </a:extLst>
              </p:cNvPr>
              <p:cNvGraphicFramePr/>
              <p:nvPr>
                <p:extLst>
                  <p:ext uri="{D42A27DB-BD31-4B8C-83A1-F6EECF244321}">
                    <p14:modId xmlns:p14="http://schemas.microsoft.com/office/powerpoint/2010/main" val="3254006147"/>
                  </p:ext>
                </p:extLst>
              </p:nvPr>
            </p:nvGraphicFramePr>
            <p:xfrm>
              <a:off x="1546058" y="1885626"/>
              <a:ext cx="2030692" cy="1745530"/>
            </p:xfrm>
            <a:graphic>
              <a:graphicData uri="http://schemas.openxmlformats.org/drawingml/2006/chart">
                <c:chart xmlns:c="http://schemas.openxmlformats.org/drawingml/2006/chart" xmlns:r="http://schemas.openxmlformats.org/officeDocument/2006/relationships" r:id="rId10"/>
              </a:graphicData>
            </a:graphic>
          </p:graphicFrame>
          <p:grpSp>
            <p:nvGrpSpPr>
              <p:cNvPr id="160" name="Group 159">
                <a:extLst>
                  <a:ext uri="{FF2B5EF4-FFF2-40B4-BE49-F238E27FC236}">
                    <a16:creationId xmlns:a16="http://schemas.microsoft.com/office/drawing/2014/main" id="{4A5D3FE1-4420-8635-8C63-C19B56358B9B}"/>
                  </a:ext>
                </a:extLst>
              </p:cNvPr>
              <p:cNvGrpSpPr/>
              <p:nvPr/>
            </p:nvGrpSpPr>
            <p:grpSpPr>
              <a:xfrm>
                <a:off x="1278389" y="4300878"/>
                <a:ext cx="4874979" cy="1292662"/>
                <a:chOff x="1212808" y="4440368"/>
                <a:chExt cx="4874979" cy="1292662"/>
              </a:xfrm>
            </p:grpSpPr>
            <p:sp>
              <p:nvSpPr>
                <p:cNvPr id="9" name="TextBox 8">
                  <a:extLst>
                    <a:ext uri="{FF2B5EF4-FFF2-40B4-BE49-F238E27FC236}">
                      <a16:creationId xmlns:a16="http://schemas.microsoft.com/office/drawing/2014/main" id="{6760E456-4BC0-1FA2-40AA-55F6E9C4792D}"/>
                    </a:ext>
                  </a:extLst>
                </p:cNvPr>
                <p:cNvSpPr txBox="1"/>
                <p:nvPr/>
              </p:nvSpPr>
              <p:spPr bwMode="gray">
                <a:xfrm>
                  <a:off x="1212808" y="4440368"/>
                  <a:ext cx="1037985" cy="1292662"/>
                </a:xfrm>
                <a:prstGeom prst="rect">
                  <a:avLst/>
                </a:prstGeom>
              </p:spPr>
              <p:txBody>
                <a:bodyPr vert="horz" wrap="square" lIns="0" tIns="0" rIns="0" bIns="0" rtlCol="0">
                  <a:spAutoFit/>
                </a:bodyPr>
                <a:lstStyle/>
                <a:p>
                  <a:pPr>
                    <a:spcAft>
                      <a:spcPts val="200"/>
                    </a:spcAft>
                    <a:buClr>
                      <a:schemeClr val="accent6"/>
                    </a:buClr>
                  </a:pPr>
                  <a:r>
                    <a:rPr lang="en-US" sz="2400">
                      <a:solidFill>
                        <a:schemeClr val="accent6"/>
                      </a:solidFill>
                      <a:latin typeface="+mj-lt"/>
                    </a:rPr>
                    <a:t>-2.7%</a:t>
                  </a:r>
                  <a:br>
                    <a:rPr lang="en-US" sz="1400">
                      <a:solidFill>
                        <a:schemeClr val="accent6"/>
                      </a:solidFill>
                      <a:latin typeface="+mj-lt"/>
                    </a:rPr>
                  </a:br>
                  <a:r>
                    <a:rPr lang="en-US" sz="1500"/>
                    <a:t>Decrease in </a:t>
                  </a:r>
                  <a:r>
                    <a:rPr lang="en-US" sz="1500" b="1"/>
                    <a:t>hospital births</a:t>
                  </a:r>
                  <a:r>
                    <a:rPr lang="en-US" sz="1500"/>
                    <a:t>, 2019-2021</a:t>
                  </a:r>
                  <a:endParaRPr lang="en-US" sz="1500">
                    <a:solidFill>
                      <a:schemeClr val="accent6"/>
                    </a:solidFill>
                    <a:latin typeface="+mj-lt"/>
                  </a:endParaRPr>
                </a:p>
              </p:txBody>
            </p:sp>
            <p:sp>
              <p:nvSpPr>
                <p:cNvPr id="13" name="TextBox 12">
                  <a:extLst>
                    <a:ext uri="{FF2B5EF4-FFF2-40B4-BE49-F238E27FC236}">
                      <a16:creationId xmlns:a16="http://schemas.microsoft.com/office/drawing/2014/main" id="{2CBBF686-44AA-72CB-B378-0E2998C2BA7C}"/>
                    </a:ext>
                  </a:extLst>
                </p:cNvPr>
                <p:cNvSpPr txBox="1"/>
                <p:nvPr/>
              </p:nvSpPr>
              <p:spPr bwMode="gray">
                <a:xfrm>
                  <a:off x="4460930" y="4440368"/>
                  <a:ext cx="1626857" cy="1292662"/>
                </a:xfrm>
                <a:prstGeom prst="rect">
                  <a:avLst/>
                </a:prstGeom>
              </p:spPr>
              <p:txBody>
                <a:bodyPr vert="horz" wrap="square" lIns="0" tIns="0" rIns="0" bIns="0" rtlCol="0">
                  <a:spAutoFit/>
                </a:bodyPr>
                <a:lstStyle/>
                <a:p>
                  <a:pPr>
                    <a:spcAft>
                      <a:spcPts val="200"/>
                    </a:spcAft>
                    <a:buClr>
                      <a:schemeClr val="accent6"/>
                    </a:buClr>
                  </a:pPr>
                  <a:r>
                    <a:rPr lang="en-US" sz="2400">
                      <a:solidFill>
                        <a:srgbClr val="007000"/>
                      </a:solidFill>
                      <a:latin typeface="+mj-lt"/>
                    </a:rPr>
                    <a:t>+17.4%</a:t>
                  </a:r>
                  <a:br>
                    <a:rPr lang="en-US" sz="1400">
                      <a:solidFill>
                        <a:schemeClr val="accent6"/>
                      </a:solidFill>
                      <a:latin typeface="+mj-lt"/>
                    </a:rPr>
                  </a:br>
                  <a:r>
                    <a:rPr lang="en-US" sz="1500"/>
                    <a:t>Increase in </a:t>
                  </a:r>
                  <a:r>
                    <a:rPr lang="en-US" sz="1500" b="1"/>
                    <a:t>freestanding birth center births</a:t>
                  </a:r>
                  <a:r>
                    <a:rPr lang="en-US" sz="1500"/>
                    <a:t>, 2019-2021</a:t>
                  </a:r>
                  <a:endParaRPr lang="en-US" sz="1500">
                    <a:solidFill>
                      <a:schemeClr val="accent6"/>
                    </a:solidFill>
                    <a:latin typeface="+mj-lt"/>
                  </a:endParaRPr>
                </a:p>
              </p:txBody>
            </p:sp>
            <p:sp>
              <p:nvSpPr>
                <p:cNvPr id="23" name="TextBox 22">
                  <a:extLst>
                    <a:ext uri="{FF2B5EF4-FFF2-40B4-BE49-F238E27FC236}">
                      <a16:creationId xmlns:a16="http://schemas.microsoft.com/office/drawing/2014/main" id="{70309B73-1F21-933B-1755-85F696FA2424}"/>
                    </a:ext>
                  </a:extLst>
                </p:cNvPr>
                <p:cNvSpPr txBox="1"/>
                <p:nvPr/>
              </p:nvSpPr>
              <p:spPr bwMode="gray">
                <a:xfrm>
                  <a:off x="2836871" y="4440368"/>
                  <a:ext cx="1190583" cy="1292662"/>
                </a:xfrm>
                <a:prstGeom prst="rect">
                  <a:avLst/>
                </a:prstGeom>
              </p:spPr>
              <p:txBody>
                <a:bodyPr vert="horz" wrap="square" lIns="0" tIns="0" rIns="0" bIns="0" rtlCol="0">
                  <a:spAutoFit/>
                </a:bodyPr>
                <a:lstStyle/>
                <a:p>
                  <a:pPr>
                    <a:spcAft>
                      <a:spcPts val="200"/>
                    </a:spcAft>
                    <a:buClr>
                      <a:schemeClr val="accent6"/>
                    </a:buClr>
                  </a:pPr>
                  <a:r>
                    <a:rPr lang="en-US" sz="2400">
                      <a:solidFill>
                        <a:srgbClr val="007000"/>
                      </a:solidFill>
                      <a:latin typeface="+mj-lt"/>
                    </a:rPr>
                    <a:t>+38%</a:t>
                  </a:r>
                  <a:br>
                    <a:rPr lang="en-US" sz="1400">
                      <a:solidFill>
                        <a:schemeClr val="accent6"/>
                      </a:solidFill>
                      <a:latin typeface="+mj-lt"/>
                    </a:rPr>
                  </a:br>
                  <a:r>
                    <a:rPr lang="en-US" sz="1500"/>
                    <a:t>Increase in </a:t>
                  </a:r>
                  <a:r>
                    <a:rPr lang="en-US" sz="1500" b="1"/>
                    <a:t>planned home births</a:t>
                  </a:r>
                  <a:r>
                    <a:rPr lang="en-US" sz="1500"/>
                    <a:t>, 2019-2021 </a:t>
                  </a:r>
                  <a:endParaRPr lang="en-US" sz="1500">
                    <a:solidFill>
                      <a:schemeClr val="accent6"/>
                    </a:solidFill>
                    <a:latin typeface="+mj-lt"/>
                  </a:endParaRPr>
                </a:p>
              </p:txBody>
            </p:sp>
          </p:grpSp>
          <p:grpSp>
            <p:nvGrpSpPr>
              <p:cNvPr id="184" name="Group 183">
                <a:extLst>
                  <a:ext uri="{FF2B5EF4-FFF2-40B4-BE49-F238E27FC236}">
                    <a16:creationId xmlns:a16="http://schemas.microsoft.com/office/drawing/2014/main" id="{6AFDD4D9-8198-4239-FA24-BA6A35B0E072}"/>
                  </a:ext>
                </a:extLst>
              </p:cNvPr>
              <p:cNvGrpSpPr/>
              <p:nvPr/>
            </p:nvGrpSpPr>
            <p:grpSpPr>
              <a:xfrm>
                <a:off x="1772672" y="3700210"/>
                <a:ext cx="3566368" cy="471326"/>
                <a:chOff x="1647377" y="3731975"/>
                <a:chExt cx="3566368" cy="471326"/>
              </a:xfrm>
            </p:grpSpPr>
            <p:cxnSp>
              <p:nvCxnSpPr>
                <p:cNvPr id="120" name="Straight Arrow Connector 119">
                  <a:extLst>
                    <a:ext uri="{FF2B5EF4-FFF2-40B4-BE49-F238E27FC236}">
                      <a16:creationId xmlns:a16="http://schemas.microsoft.com/office/drawing/2014/main" id="{5B8982C2-306B-0B9C-5A80-80855519AA8A}"/>
                    </a:ext>
                  </a:extLst>
                </p:cNvPr>
                <p:cNvCxnSpPr>
                  <a:cxnSpLocks/>
                </p:cNvCxnSpPr>
                <p:nvPr/>
              </p:nvCxnSpPr>
              <p:spPr bwMode="gray">
                <a:xfrm>
                  <a:off x="1656904" y="3731975"/>
                  <a:ext cx="0" cy="471326"/>
                </a:xfrm>
                <a:prstGeom prst="straightConnector1">
                  <a:avLst/>
                </a:prstGeom>
                <a:solidFill>
                  <a:schemeClr val="accent1"/>
                </a:solidFill>
                <a:ln w="19050" cap="flat" cmpd="sng" algn="ctr">
                  <a:solidFill>
                    <a:schemeClr val="accent6"/>
                  </a:solidFill>
                  <a:prstDash val="solid"/>
                  <a:miter lim="800000"/>
                  <a:headEnd type="none" w="med" len="med"/>
                  <a:tailEnd type="triangle" w="lg" len="lg"/>
                </a:ln>
                <a:effectLst/>
              </p:spPr>
            </p:cxnSp>
            <p:cxnSp>
              <p:nvCxnSpPr>
                <p:cNvPr id="121" name="Straight Arrow Connector 120">
                  <a:extLst>
                    <a:ext uri="{FF2B5EF4-FFF2-40B4-BE49-F238E27FC236}">
                      <a16:creationId xmlns:a16="http://schemas.microsoft.com/office/drawing/2014/main" id="{1A4699D4-4CFB-29F3-7903-DD278D83BA46}"/>
                    </a:ext>
                  </a:extLst>
                </p:cNvPr>
                <p:cNvCxnSpPr>
                  <a:cxnSpLocks/>
                </p:cNvCxnSpPr>
                <p:nvPr/>
              </p:nvCxnSpPr>
              <p:spPr bwMode="gray">
                <a:xfrm flipV="1">
                  <a:off x="1647377" y="3731975"/>
                  <a:ext cx="3566368" cy="10355"/>
                </a:xfrm>
                <a:prstGeom prst="straightConnector1">
                  <a:avLst/>
                </a:prstGeom>
                <a:solidFill>
                  <a:schemeClr val="accent1"/>
                </a:solidFill>
                <a:ln w="19050" cap="flat" cmpd="sng" algn="ctr">
                  <a:solidFill>
                    <a:schemeClr val="accent6"/>
                  </a:solidFill>
                  <a:prstDash val="solid"/>
                  <a:miter lim="800000"/>
                  <a:headEnd type="none" w="med" len="med"/>
                  <a:tailEnd type="none" w="lg" len="lg"/>
                </a:ln>
                <a:effectLst/>
              </p:spPr>
            </p:cxnSp>
            <p:cxnSp>
              <p:nvCxnSpPr>
                <p:cNvPr id="142" name="Straight Arrow Connector 141">
                  <a:extLst>
                    <a:ext uri="{FF2B5EF4-FFF2-40B4-BE49-F238E27FC236}">
                      <a16:creationId xmlns:a16="http://schemas.microsoft.com/office/drawing/2014/main" id="{9F74E194-97A5-0D4F-6809-14522EC0C054}"/>
                    </a:ext>
                  </a:extLst>
                </p:cNvPr>
                <p:cNvCxnSpPr>
                  <a:cxnSpLocks/>
                </p:cNvCxnSpPr>
                <p:nvPr/>
              </p:nvCxnSpPr>
              <p:spPr bwMode="gray">
                <a:xfrm>
                  <a:off x="3367193" y="3731975"/>
                  <a:ext cx="0" cy="471326"/>
                </a:xfrm>
                <a:prstGeom prst="straightConnector1">
                  <a:avLst/>
                </a:prstGeom>
                <a:solidFill>
                  <a:schemeClr val="accent1"/>
                </a:solidFill>
                <a:ln w="19050" cap="flat" cmpd="sng" algn="ctr">
                  <a:solidFill>
                    <a:schemeClr val="accent6"/>
                  </a:solidFill>
                  <a:prstDash val="solid"/>
                  <a:miter lim="800000"/>
                  <a:headEnd type="none" w="med" len="med"/>
                  <a:tailEnd type="triangle" w="lg" len="lg"/>
                </a:ln>
                <a:effectLst/>
              </p:spPr>
            </p:cxnSp>
            <p:cxnSp>
              <p:nvCxnSpPr>
                <p:cNvPr id="143" name="Straight Arrow Connector 142">
                  <a:extLst>
                    <a:ext uri="{FF2B5EF4-FFF2-40B4-BE49-F238E27FC236}">
                      <a16:creationId xmlns:a16="http://schemas.microsoft.com/office/drawing/2014/main" id="{AA791683-1612-56E5-163F-89F743FFB4EA}"/>
                    </a:ext>
                  </a:extLst>
                </p:cNvPr>
                <p:cNvCxnSpPr>
                  <a:cxnSpLocks/>
                </p:cNvCxnSpPr>
                <p:nvPr/>
              </p:nvCxnSpPr>
              <p:spPr bwMode="gray">
                <a:xfrm>
                  <a:off x="5204219" y="3731975"/>
                  <a:ext cx="0" cy="471326"/>
                </a:xfrm>
                <a:prstGeom prst="straightConnector1">
                  <a:avLst/>
                </a:prstGeom>
                <a:solidFill>
                  <a:schemeClr val="accent1"/>
                </a:solidFill>
                <a:ln w="19050" cap="flat" cmpd="sng" algn="ctr">
                  <a:solidFill>
                    <a:schemeClr val="accent6"/>
                  </a:solidFill>
                  <a:prstDash val="solid"/>
                  <a:miter lim="800000"/>
                  <a:headEnd type="none" w="med" len="med"/>
                  <a:tailEnd type="triangle" w="lg" len="lg"/>
                </a:ln>
                <a:effectLst/>
              </p:spPr>
            </p:cxnSp>
          </p:grpSp>
        </p:grpSp>
        <p:sp>
          <p:nvSpPr>
            <p:cNvPr id="215" name="TextBox 17">
              <a:extLst>
                <a:ext uri="{FF2B5EF4-FFF2-40B4-BE49-F238E27FC236}">
                  <a16:creationId xmlns:a16="http://schemas.microsoft.com/office/drawing/2014/main" id="{0D3A41DF-7A63-D49F-DDC9-4184446C3734}"/>
                </a:ext>
              </a:extLst>
            </p:cNvPr>
            <p:cNvSpPr txBox="1"/>
            <p:nvPr/>
          </p:nvSpPr>
          <p:spPr bwMode="gray">
            <a:xfrm>
              <a:off x="612773" y="1705705"/>
              <a:ext cx="4496740" cy="24622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t>US community births on the rise</a:t>
              </a:r>
              <a:r>
                <a:rPr lang="en-US" sz="1600" b="1" baseline="30000">
                  <a:solidFill>
                    <a:srgbClr val="323E48"/>
                  </a:solidFill>
                  <a:latin typeface="Arial" panose="020B0604020202020204"/>
                </a:rPr>
                <a:t>1</a:t>
              </a:r>
              <a:endParaRPr lang="en-US" sz="1600" b="1"/>
            </a:p>
          </p:txBody>
        </p:sp>
      </p:grpSp>
    </p:spTree>
    <p:extLst>
      <p:ext uri="{BB962C8B-B14F-4D97-AF65-F5344CB8AC3E}">
        <p14:creationId xmlns:p14="http://schemas.microsoft.com/office/powerpoint/2010/main" val="199129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4AEBAF-9D8D-48D9-94E1-1DC75AB29F69}"/>
              </a:ext>
            </a:extLst>
          </p:cNvPr>
          <p:cNvSpPr>
            <a:spLocks noGrp="1"/>
          </p:cNvSpPr>
          <p:nvPr>
            <p:ph type="body" sz="quarter" idx="28"/>
          </p:nvPr>
        </p:nvSpPr>
        <p:spPr>
          <a:xfrm>
            <a:off x="612772" y="5942062"/>
            <a:ext cx="6034608" cy="241092"/>
          </a:xfrm>
        </p:spPr>
        <p:txBody>
          <a:bodyPr/>
          <a:lstStyle/>
          <a:p>
            <a:pPr>
              <a:buClr>
                <a:schemeClr val="accent2"/>
              </a:buClr>
            </a:pPr>
            <a:r>
              <a:rPr lang="en-US">
                <a:solidFill>
                  <a:schemeClr val="accent3"/>
                </a:solidFill>
              </a:rPr>
              <a:t>CDC maternal mortality rate: number of maternal deaths, related or unrelated to COVID-19 per 100,000 live births.</a:t>
            </a:r>
          </a:p>
          <a:p>
            <a:pPr>
              <a:buClr>
                <a:schemeClr val="accent2"/>
              </a:buClr>
            </a:pPr>
            <a:r>
              <a:rPr lang="en-US">
                <a:solidFill>
                  <a:schemeClr val="accent3"/>
                </a:solidFill>
              </a:rPr>
              <a:t>Weighted proportion of currently pregnant women participants in the National Immunization Survey with </a:t>
            </a:r>
            <a:r>
              <a:rPr lang="en-US" u="sng">
                <a:solidFill>
                  <a:schemeClr val="accent3"/>
                </a:solidFill>
              </a:rPr>
              <a:t>&gt;</a:t>
            </a:r>
            <a:r>
              <a:rPr lang="en-US">
                <a:solidFill>
                  <a:schemeClr val="accent3"/>
                </a:solidFill>
              </a:rPr>
              <a:t>1 COVID-19 vaccination dose.</a:t>
            </a:r>
          </a:p>
        </p:txBody>
      </p:sp>
      <p:sp>
        <p:nvSpPr>
          <p:cNvPr id="3" name="Text Placeholder 2">
            <a:extLst>
              <a:ext uri="{FF2B5EF4-FFF2-40B4-BE49-F238E27FC236}">
                <a16:creationId xmlns:a16="http://schemas.microsoft.com/office/drawing/2014/main" id="{DB3D0E4F-0739-4220-B58C-866DAA3F8530}"/>
              </a:ext>
            </a:extLst>
          </p:cNvPr>
          <p:cNvSpPr>
            <a:spLocks noGrp="1"/>
          </p:cNvSpPr>
          <p:nvPr>
            <p:ph type="body" sz="quarter" idx="27"/>
          </p:nvPr>
        </p:nvSpPr>
        <p:spPr>
          <a:xfrm>
            <a:off x="7799726" y="5844603"/>
            <a:ext cx="3776705" cy="323165"/>
          </a:xfrm>
        </p:spPr>
        <p:txBody>
          <a:bodyPr/>
          <a:lstStyle/>
          <a:p>
            <a:r>
              <a:rPr lang="en-US"/>
              <a:t>Sources: “</a:t>
            </a:r>
            <a:r>
              <a:rPr lang="en-US">
                <a:hlinkClick r:id="rId3">
                  <a:extLst>
                    <a:ext uri="{A12FA001-AC4F-418D-AE19-62706E023703}">
                      <ahyp:hlinkClr xmlns:ahyp="http://schemas.microsoft.com/office/drawing/2018/hyperlinkcolor" val="tx"/>
                    </a:ext>
                  </a:extLst>
                </a:hlinkClick>
              </a:rPr>
              <a:t>Maternal Health: Outcomes Worsened and Disparities...</a:t>
            </a:r>
            <a:r>
              <a:rPr lang="en-US"/>
              <a:t>,” </a:t>
            </a:r>
            <a:r>
              <a:rPr lang="en-US" i="1"/>
              <a:t>GAO; </a:t>
            </a:r>
            <a:r>
              <a:rPr lang="en-US">
                <a:latin typeface="Arial" panose="020B0604020202020204"/>
              </a:rPr>
              <a:t>CDC;</a:t>
            </a:r>
            <a:r>
              <a:rPr lang="en-US" i="1">
                <a:latin typeface="Arial" panose="020B0604020202020204"/>
              </a:rPr>
              <a:t> </a:t>
            </a:r>
            <a:r>
              <a:rPr lang="en-US">
                <a:latin typeface="Arial" panose="020B0604020202020204"/>
                <a:hlinkClick r:id="rId4">
                  <a:extLst>
                    <a:ext uri="{A12FA001-AC4F-418D-AE19-62706E023703}">
                      <ahyp:hlinkClr xmlns:ahyp="http://schemas.microsoft.com/office/drawing/2018/hyperlinkcolor" val="tx"/>
                    </a:ext>
                  </a:extLst>
                </a:hlinkClick>
              </a:rPr>
              <a:t>Natality, 2007-2021 Request</a:t>
            </a:r>
            <a:r>
              <a:rPr lang="en-US" i="1">
                <a:latin typeface="Arial" panose="020B0604020202020204"/>
              </a:rPr>
              <a:t>, CDC Wonder; </a:t>
            </a:r>
            <a:r>
              <a:rPr lang="en-US">
                <a:latin typeface="Arial" panose="020B0604020202020204"/>
                <a:hlinkClick r:id="rId5">
                  <a:extLst>
                    <a:ext uri="{A12FA001-AC4F-418D-AE19-62706E023703}">
                      <ahyp:hlinkClr xmlns:ahyp="http://schemas.microsoft.com/office/drawing/2018/hyperlinkcolor" val="tx"/>
                    </a:ext>
                  </a:extLst>
                </a:hlinkClick>
              </a:rPr>
              <a:t>Multiple Causes of Death, 2018-2021, Single Race Results</a:t>
            </a:r>
            <a:r>
              <a:rPr lang="en-US" i="1">
                <a:latin typeface="Arial" panose="020B0604020202020204"/>
              </a:rPr>
              <a:t>, CDC Wonder; </a:t>
            </a:r>
            <a:r>
              <a:rPr lang="en-US" err="1">
                <a:latin typeface="Arial" panose="020B0604020202020204"/>
              </a:rPr>
              <a:t>Razzaghi</a:t>
            </a:r>
            <a:r>
              <a:rPr lang="en-US">
                <a:latin typeface="Arial" panose="020B0604020202020204"/>
              </a:rPr>
              <a:t> et al., “</a:t>
            </a:r>
            <a:r>
              <a:rPr lang="en-US">
                <a:latin typeface="Arial" panose="020B0604020202020204"/>
                <a:hlinkClick r:id="rId6">
                  <a:extLst>
                    <a:ext uri="{A12FA001-AC4F-418D-AE19-62706E023703}">
                      <ahyp:hlinkClr xmlns:ahyp="http://schemas.microsoft.com/office/drawing/2018/hyperlinkcolor" val="tx"/>
                    </a:ext>
                  </a:extLst>
                </a:hlinkClick>
              </a:rPr>
              <a:t>COVID-19 vaccination coverage and intent among...</a:t>
            </a:r>
            <a:r>
              <a:rPr lang="en-US">
                <a:latin typeface="Arial" panose="020B0604020202020204"/>
              </a:rPr>
              <a:t>,” CDC. </a:t>
            </a:r>
            <a:endParaRPr lang="en-US"/>
          </a:p>
        </p:txBody>
      </p:sp>
      <p:sp>
        <p:nvSpPr>
          <p:cNvPr id="4" name="Title 3">
            <a:extLst>
              <a:ext uri="{FF2B5EF4-FFF2-40B4-BE49-F238E27FC236}">
                <a16:creationId xmlns:a16="http://schemas.microsoft.com/office/drawing/2014/main" id="{3118DFAF-D259-4942-8E5D-3896BA4432AB}"/>
              </a:ext>
            </a:extLst>
          </p:cNvPr>
          <p:cNvSpPr>
            <a:spLocks noGrp="1"/>
          </p:cNvSpPr>
          <p:nvPr>
            <p:ph type="title"/>
          </p:nvPr>
        </p:nvSpPr>
        <p:spPr/>
        <p:txBody>
          <a:bodyPr/>
          <a:lstStyle/>
          <a:p>
            <a:r>
              <a:rPr lang="en-US"/>
              <a:t>Pandemic worsened US maternal health disparities</a:t>
            </a:r>
          </a:p>
        </p:txBody>
      </p:sp>
      <p:sp>
        <p:nvSpPr>
          <p:cNvPr id="9" name="TextBox 8">
            <a:extLst>
              <a:ext uri="{FF2B5EF4-FFF2-40B4-BE49-F238E27FC236}">
                <a16:creationId xmlns:a16="http://schemas.microsoft.com/office/drawing/2014/main" id="{3DD141BD-EA3A-0544-96D0-C9598495FB6A}"/>
              </a:ext>
            </a:extLst>
          </p:cNvPr>
          <p:cNvSpPr txBox="1"/>
          <p:nvPr/>
        </p:nvSpPr>
        <p:spPr bwMode="gray">
          <a:xfrm>
            <a:off x="612776" y="1751057"/>
            <a:ext cx="8081281" cy="246221"/>
          </a:xfrm>
          <a:prstGeom prst="rect">
            <a:avLst/>
          </a:prstGeom>
          <a:noFill/>
        </p:spPr>
        <p:txBody>
          <a:bodyPr wrap="square" lIns="0" tIns="0" rIns="0" bIns="0" rtlCol="0">
            <a:spAutoFit/>
          </a:bodyPr>
          <a:lstStyle/>
          <a:p>
            <a:r>
              <a:rPr lang="en-US" sz="1600" b="1"/>
              <a:t>Maternal mortality rates per 100,000 live births by race/ethnicity</a:t>
            </a:r>
            <a:r>
              <a:rPr lang="en-US" sz="1600" b="1" baseline="30000"/>
              <a:t>1</a:t>
            </a:r>
            <a:endParaRPr lang="en-US" sz="1600" b="1"/>
          </a:p>
        </p:txBody>
      </p:sp>
      <p:sp>
        <p:nvSpPr>
          <p:cNvPr id="15" name="TextBox 14">
            <a:extLst>
              <a:ext uri="{FF2B5EF4-FFF2-40B4-BE49-F238E27FC236}">
                <a16:creationId xmlns:a16="http://schemas.microsoft.com/office/drawing/2014/main" id="{4643A4FB-5EB6-1B30-D535-B764BF48AA83}"/>
              </a:ext>
            </a:extLst>
          </p:cNvPr>
          <p:cNvSpPr txBox="1"/>
          <p:nvPr/>
        </p:nvSpPr>
        <p:spPr bwMode="gray">
          <a:xfrm>
            <a:off x="612776" y="2098590"/>
            <a:ext cx="6549783" cy="230832"/>
          </a:xfrm>
          <a:prstGeom prst="rect">
            <a:avLst/>
          </a:prstGeom>
          <a:noFill/>
        </p:spPr>
        <p:txBody>
          <a:bodyPr wrap="square" lIns="0" tIns="0" rIns="0" bIns="0" rtlCol="0">
            <a:spAutoFit/>
          </a:bodyPr>
          <a:lstStyle/>
          <a:p>
            <a:r>
              <a:rPr lang="en-US" sz="1500" i="1"/>
              <a:t>CDC, 2021</a:t>
            </a:r>
          </a:p>
        </p:txBody>
      </p:sp>
      <p:sp>
        <p:nvSpPr>
          <p:cNvPr id="53" name="Text Placeholder 1">
            <a:extLst>
              <a:ext uri="{FF2B5EF4-FFF2-40B4-BE49-F238E27FC236}">
                <a16:creationId xmlns:a16="http://schemas.microsoft.com/office/drawing/2014/main" id="{53280B45-14B8-6A86-1599-41323E6B91B7}"/>
              </a:ext>
            </a:extLst>
          </p:cNvPr>
          <p:cNvSpPr txBox="1">
            <a:spLocks/>
          </p:cNvSpPr>
          <p:nvPr/>
        </p:nvSpPr>
        <p:spPr bwMode="gray">
          <a:xfrm>
            <a:off x="612773" y="253004"/>
            <a:ext cx="383349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1: Falling birth rates</a:t>
            </a:r>
            <a:r>
              <a:rPr lang="en-US" sz="1200" i="1"/>
              <a:t> and worsened disparities</a:t>
            </a:r>
            <a:endParaRPr kumimoji="0" lang="en-US" sz="1200" i="1" u="none" strike="noStrike" kern="1200" cap="none" spc="0" normalizeH="0" baseline="0" noProof="0">
              <a:ln>
                <a:noFill/>
              </a:ln>
              <a:solidFill>
                <a:srgbClr val="323E48"/>
              </a:solidFill>
              <a:effectLst/>
              <a:uLnTx/>
              <a:uFillTx/>
              <a:ea typeface="+mn-ea"/>
              <a:cs typeface="+mn-cs"/>
            </a:endParaRPr>
          </a:p>
        </p:txBody>
      </p:sp>
      <p:grpSp>
        <p:nvGrpSpPr>
          <p:cNvPr id="54" name="Group 53">
            <a:extLst>
              <a:ext uri="{FF2B5EF4-FFF2-40B4-BE49-F238E27FC236}">
                <a16:creationId xmlns:a16="http://schemas.microsoft.com/office/drawing/2014/main" id="{708BE031-BDA9-70E1-A4A2-01BDA85C1CD1}"/>
              </a:ext>
            </a:extLst>
          </p:cNvPr>
          <p:cNvGrpSpPr/>
          <p:nvPr/>
        </p:nvGrpSpPr>
        <p:grpSpPr>
          <a:xfrm>
            <a:off x="8967550" y="1977287"/>
            <a:ext cx="2618025" cy="3732883"/>
            <a:chOff x="6222503" y="3322057"/>
            <a:chExt cx="1855959" cy="1735124"/>
          </a:xfrm>
        </p:grpSpPr>
        <p:sp>
          <p:nvSpPr>
            <p:cNvPr id="55" name="Text Placeholder">
              <a:extLst>
                <a:ext uri="{FF2B5EF4-FFF2-40B4-BE49-F238E27FC236}">
                  <a16:creationId xmlns:a16="http://schemas.microsoft.com/office/drawing/2014/main" id="{7D8E5498-F098-A750-DF0F-E0A5F7279A6C}"/>
                </a:ext>
              </a:extLst>
            </p:cNvPr>
            <p:cNvSpPr txBox="1">
              <a:spLocks/>
            </p:cNvSpPr>
            <p:nvPr/>
          </p:nvSpPr>
          <p:spPr bwMode="gray">
            <a:xfrm>
              <a:off x="6222504" y="3325284"/>
              <a:ext cx="1855958" cy="1731897"/>
            </a:xfrm>
            <a:prstGeom prst="rect">
              <a:avLst/>
            </a:prstGeom>
            <a:ln w="19050">
              <a:solidFill>
                <a:srgbClr val="D6D9DA"/>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39855F6F-216C-9459-29E1-CB23242F6D0F}"/>
                </a:ext>
              </a:extLst>
            </p:cNvPr>
            <p:cNvSpPr txBox="1"/>
            <p:nvPr/>
          </p:nvSpPr>
          <p:spPr bwMode="gray">
            <a:xfrm>
              <a:off x="6222503" y="3322057"/>
              <a:ext cx="1600470" cy="100612"/>
            </a:xfrm>
            <a:prstGeom prst="rect">
              <a:avLst/>
            </a:prstGeom>
            <a:solidFill>
              <a:srgbClr val="FFFFFF"/>
            </a:solidFill>
            <a:ln w="38100">
              <a:solidFill>
                <a:srgbClr val="FFFFFF"/>
              </a:solidFill>
            </a:ln>
          </p:spPr>
          <p:txBody>
            <a:bodyPr vert="horz" wrap="square" lIns="0" tIns="0" rIns="182880" bIns="0" rtlCol="0">
              <a:spAutoFit/>
            </a:bodyPr>
            <a:lstStyle/>
            <a:p>
              <a:pPr marL="457200" marR="0" lvl="0" indent="-454025" defTabSz="914400" eaLnBrk="1" fontAlgn="auto" latinLnBrk="0" hangingPunct="1">
                <a:lnSpc>
                  <a:spcPct val="100000"/>
                </a:lnSpc>
                <a:spcBef>
                  <a:spcPts val="600"/>
                </a:spcBef>
                <a:spcAft>
                  <a:spcPts val="0"/>
                </a:spcAft>
                <a:buClrTx/>
                <a:buSzPct val="230000"/>
                <a:buFontTx/>
                <a:buBlip>
                  <a:blip r:embed="rId7"/>
                </a:buBlip>
                <a:tabLst/>
                <a:defRPr/>
              </a:pPr>
              <a:r>
                <a:rPr kumimoji="0" lang="en-US" sz="1800" b="0" i="0" u="none" strike="noStrike" kern="0" cap="none" spc="0" normalizeH="0" baseline="34000" noProof="0">
                  <a:ln>
                    <a:noFill/>
                  </a:ln>
                  <a:solidFill>
                    <a:srgbClr val="9E9E9E"/>
                  </a:solidFill>
                  <a:effectLst/>
                  <a:uLnTx/>
                  <a:uFillTx/>
                  <a:latin typeface="Arial" panose="020B0604020202020204"/>
                </a:rPr>
                <a:t>DATA SPOTLIGHT</a:t>
              </a:r>
            </a:p>
          </p:txBody>
        </p:sp>
      </p:grpSp>
      <p:sp>
        <p:nvSpPr>
          <p:cNvPr id="57" name="Text Placeholder 19">
            <a:extLst>
              <a:ext uri="{FF2B5EF4-FFF2-40B4-BE49-F238E27FC236}">
                <a16:creationId xmlns:a16="http://schemas.microsoft.com/office/drawing/2014/main" id="{2A051F39-9CD8-9FA7-7E07-E677FB6C7CA7}"/>
              </a:ext>
            </a:extLst>
          </p:cNvPr>
          <p:cNvSpPr txBox="1">
            <a:spLocks/>
          </p:cNvSpPr>
          <p:nvPr/>
        </p:nvSpPr>
        <p:spPr bwMode="gray">
          <a:xfrm>
            <a:off x="9231357" y="2308758"/>
            <a:ext cx="2003313" cy="738664"/>
          </a:xfrm>
          <a:prstGeom prst="rect">
            <a:avLst/>
          </a:prstGeom>
        </p:spPr>
        <p:txBody>
          <a:bodyPr vert="horz" wrap="square" lIns="0" tIns="0" rIns="0" bIns="0" rtlCol="0">
            <a:spAutoFit/>
          </a:bodyPr>
          <a:lstStyle>
            <a:lvl1pPr marL="0" indent="0" algn="l" defTabSz="1018879" rtl="0" eaLnBrk="1" latinLnBrk="0" hangingPunct="1">
              <a:spcBef>
                <a:spcPts val="0"/>
              </a:spcBef>
              <a:buClr>
                <a:schemeClr val="tx1"/>
              </a:buClr>
              <a:buFont typeface="Arial" pitchFamily="34" charset="0"/>
              <a:buNone/>
              <a:defRPr sz="13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9pPr>
          </a:lstStyle>
          <a:p>
            <a:pPr defTabSz="1455425">
              <a:spcBef>
                <a:spcPts val="714"/>
              </a:spcBef>
              <a:buClr>
                <a:srgbClr val="4F5861"/>
              </a:buClr>
              <a:defRPr/>
            </a:pPr>
            <a:r>
              <a:rPr lang="en-US" sz="1600" b="1"/>
              <a:t>COVID-19 vaccination among pregnant women</a:t>
            </a:r>
            <a:r>
              <a:rPr lang="en-US" sz="1600" b="1" baseline="30000"/>
              <a:t>2</a:t>
            </a:r>
            <a:endParaRPr lang="en-US" sz="1600" b="1"/>
          </a:p>
        </p:txBody>
      </p:sp>
      <p:sp>
        <p:nvSpPr>
          <p:cNvPr id="58" name="TextBox 57">
            <a:extLst>
              <a:ext uri="{FF2B5EF4-FFF2-40B4-BE49-F238E27FC236}">
                <a16:creationId xmlns:a16="http://schemas.microsoft.com/office/drawing/2014/main" id="{D52B6391-0227-5173-3C08-6465F9D76C38}"/>
              </a:ext>
            </a:extLst>
          </p:cNvPr>
          <p:cNvSpPr txBox="1"/>
          <p:nvPr/>
        </p:nvSpPr>
        <p:spPr bwMode="gray">
          <a:xfrm>
            <a:off x="9231357" y="3167060"/>
            <a:ext cx="2003313" cy="230832"/>
          </a:xfrm>
          <a:prstGeom prst="rect">
            <a:avLst/>
          </a:prstGeom>
          <a:noFill/>
        </p:spPr>
        <p:txBody>
          <a:bodyPr wrap="square" lIns="0" tIns="0" rIns="0" bIns="0" rtlCol="0">
            <a:spAutoFit/>
          </a:bodyPr>
          <a:lstStyle/>
          <a:p>
            <a:r>
              <a:rPr lang="en-US" sz="1500" i="1">
                <a:solidFill>
                  <a:srgbClr val="323E48"/>
                </a:solidFill>
                <a:latin typeface="Arial" panose="020B0604020202020204"/>
              </a:rPr>
              <a:t>CDC, Apr-Nov 2021</a:t>
            </a:r>
          </a:p>
        </p:txBody>
      </p:sp>
      <p:graphicFrame>
        <p:nvGraphicFramePr>
          <p:cNvPr id="16" name="Chart 15">
            <a:extLst>
              <a:ext uri="{FF2B5EF4-FFF2-40B4-BE49-F238E27FC236}">
                <a16:creationId xmlns:a16="http://schemas.microsoft.com/office/drawing/2014/main" id="{D2115D58-5510-597F-FCBC-19DB67FDCB2B}"/>
              </a:ext>
            </a:extLst>
          </p:cNvPr>
          <p:cNvGraphicFramePr/>
          <p:nvPr>
            <p:extLst>
              <p:ext uri="{D42A27DB-BD31-4B8C-83A1-F6EECF244321}">
                <p14:modId xmlns:p14="http://schemas.microsoft.com/office/powerpoint/2010/main" val="1070066941"/>
              </p:ext>
            </p:extLst>
          </p:nvPr>
        </p:nvGraphicFramePr>
        <p:xfrm>
          <a:off x="612776" y="2490569"/>
          <a:ext cx="8694186" cy="3280262"/>
        </p:xfrm>
        <a:graphic>
          <a:graphicData uri="http://schemas.openxmlformats.org/drawingml/2006/chart">
            <c:chart xmlns:c="http://schemas.openxmlformats.org/drawingml/2006/chart" xmlns:r="http://schemas.openxmlformats.org/officeDocument/2006/relationships" r:id="rId8"/>
          </a:graphicData>
        </a:graphic>
      </p:graphicFrame>
      <p:sp>
        <p:nvSpPr>
          <p:cNvPr id="34" name="TextBox 33">
            <a:extLst>
              <a:ext uri="{FF2B5EF4-FFF2-40B4-BE49-F238E27FC236}">
                <a16:creationId xmlns:a16="http://schemas.microsoft.com/office/drawing/2014/main" id="{8D63B090-A93C-274C-496A-9C99CA7D37B4}"/>
              </a:ext>
            </a:extLst>
          </p:cNvPr>
          <p:cNvSpPr txBox="1"/>
          <p:nvPr/>
        </p:nvSpPr>
        <p:spPr bwMode="gray">
          <a:xfrm>
            <a:off x="8179427" y="2679748"/>
            <a:ext cx="428657" cy="276999"/>
          </a:xfrm>
          <a:prstGeom prst="rect">
            <a:avLst/>
          </a:prstGeom>
          <a:noFill/>
        </p:spPr>
        <p:txBody>
          <a:bodyPr wrap="square">
            <a:spAutoFit/>
          </a:bodyPr>
          <a:lstStyle/>
          <a:p>
            <a:r>
              <a:rPr lang="fr-FR" sz="1200" b="1" i="0" u="none" strike="noStrike" baseline="0">
                <a:solidFill>
                  <a:srgbClr val="000000"/>
                </a:solidFill>
              </a:rPr>
              <a:t>119</a:t>
            </a:r>
            <a:endParaRPr lang="en-US" sz="1200" i="0" u="none" strike="noStrike" baseline="0">
              <a:solidFill>
                <a:srgbClr val="000000"/>
              </a:solidFill>
            </a:endParaRPr>
          </a:p>
        </p:txBody>
      </p:sp>
      <p:grpSp>
        <p:nvGrpSpPr>
          <p:cNvPr id="28" name="Group 27">
            <a:extLst>
              <a:ext uri="{FF2B5EF4-FFF2-40B4-BE49-F238E27FC236}">
                <a16:creationId xmlns:a16="http://schemas.microsoft.com/office/drawing/2014/main" id="{8CF188D6-EC31-2854-104B-4B6BF5521516}"/>
              </a:ext>
            </a:extLst>
          </p:cNvPr>
          <p:cNvGrpSpPr/>
          <p:nvPr/>
        </p:nvGrpSpPr>
        <p:grpSpPr>
          <a:xfrm>
            <a:off x="6750003" y="5302822"/>
            <a:ext cx="1879781" cy="407348"/>
            <a:chOff x="4115886" y="4542363"/>
            <a:chExt cx="1921519" cy="407348"/>
          </a:xfrm>
        </p:grpSpPr>
        <p:sp>
          <p:nvSpPr>
            <p:cNvPr id="29" name="Rectangle 28">
              <a:extLst>
                <a:ext uri="{FF2B5EF4-FFF2-40B4-BE49-F238E27FC236}">
                  <a16:creationId xmlns:a16="http://schemas.microsoft.com/office/drawing/2014/main" id="{48244F44-2326-20E7-782B-046D368128AF}"/>
                </a:ext>
              </a:extLst>
            </p:cNvPr>
            <p:cNvSpPr/>
            <p:nvPr/>
          </p:nvSpPr>
          <p:spPr bwMode="gray">
            <a:xfrm>
              <a:off x="4115886" y="4567612"/>
              <a:ext cx="134169" cy="134169"/>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E701DCE-6F22-F32A-580F-3F140C536652}"/>
                </a:ext>
              </a:extLst>
            </p:cNvPr>
            <p:cNvSpPr/>
            <p:nvPr/>
          </p:nvSpPr>
          <p:spPr bwMode="gray">
            <a:xfrm>
              <a:off x="4115886" y="4790294"/>
              <a:ext cx="134169" cy="13416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00">
              <a:extLst>
                <a:ext uri="{FF2B5EF4-FFF2-40B4-BE49-F238E27FC236}">
                  <a16:creationId xmlns:a16="http://schemas.microsoft.com/office/drawing/2014/main" id="{155C2138-484B-4E0D-324E-CD83BCBE6C55}"/>
                </a:ext>
              </a:extLst>
            </p:cNvPr>
            <p:cNvSpPr txBox="1"/>
            <p:nvPr/>
          </p:nvSpPr>
          <p:spPr bwMode="gray">
            <a:xfrm>
              <a:off x="4300045" y="4542363"/>
              <a:ext cx="1737360" cy="184666"/>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chemeClr val="accent6"/>
                </a:buClr>
              </a:pPr>
              <a:r>
                <a:rPr lang="en-US" sz="1200" i="1"/>
                <a:t>Related to COVID-19</a:t>
              </a:r>
            </a:p>
          </p:txBody>
        </p:sp>
        <p:sp>
          <p:nvSpPr>
            <p:cNvPr id="32" name="TextBox 100">
              <a:extLst>
                <a:ext uri="{FF2B5EF4-FFF2-40B4-BE49-F238E27FC236}">
                  <a16:creationId xmlns:a16="http://schemas.microsoft.com/office/drawing/2014/main" id="{15FA41BF-77C5-7FCD-28EC-B954E5BD2272}"/>
                </a:ext>
              </a:extLst>
            </p:cNvPr>
            <p:cNvSpPr txBox="1"/>
            <p:nvPr/>
          </p:nvSpPr>
          <p:spPr bwMode="gray">
            <a:xfrm>
              <a:off x="4300045" y="4765045"/>
              <a:ext cx="1737360" cy="184666"/>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chemeClr val="accent6"/>
                </a:buClr>
              </a:pPr>
              <a:r>
                <a:rPr lang="en-US" sz="1200" i="1"/>
                <a:t>Not related to COVID-19</a:t>
              </a:r>
            </a:p>
          </p:txBody>
        </p:sp>
      </p:grpSp>
      <p:sp>
        <p:nvSpPr>
          <p:cNvPr id="35" name="TextBox 34">
            <a:extLst>
              <a:ext uri="{FF2B5EF4-FFF2-40B4-BE49-F238E27FC236}">
                <a16:creationId xmlns:a16="http://schemas.microsoft.com/office/drawing/2014/main" id="{B3845DED-2BFE-2B28-09A5-75A68B19E53B}"/>
              </a:ext>
            </a:extLst>
          </p:cNvPr>
          <p:cNvSpPr txBox="1"/>
          <p:nvPr/>
        </p:nvSpPr>
        <p:spPr bwMode="gray">
          <a:xfrm>
            <a:off x="3076784" y="5300086"/>
            <a:ext cx="2071844" cy="276999"/>
          </a:xfrm>
          <a:prstGeom prst="rect">
            <a:avLst/>
          </a:prstGeom>
          <a:noFill/>
        </p:spPr>
        <p:txBody>
          <a:bodyPr wrap="square">
            <a:spAutoFit/>
          </a:bodyPr>
          <a:lstStyle/>
          <a:p>
            <a:r>
              <a:rPr lang="fr-FR" sz="1200" b="1">
                <a:solidFill>
                  <a:srgbClr val="000000"/>
                </a:solidFill>
              </a:rPr>
              <a:t>17</a:t>
            </a:r>
            <a:endParaRPr lang="en-US" sz="1200" i="0" u="none" strike="noStrike" baseline="0">
              <a:solidFill>
                <a:srgbClr val="000000"/>
              </a:solidFill>
            </a:endParaRPr>
          </a:p>
        </p:txBody>
      </p:sp>
      <p:sp>
        <p:nvSpPr>
          <p:cNvPr id="36" name="TextBox 35">
            <a:extLst>
              <a:ext uri="{FF2B5EF4-FFF2-40B4-BE49-F238E27FC236}">
                <a16:creationId xmlns:a16="http://schemas.microsoft.com/office/drawing/2014/main" id="{99146504-EF59-CBF8-C6D1-7252551D709D}"/>
              </a:ext>
            </a:extLst>
          </p:cNvPr>
          <p:cNvSpPr txBox="1"/>
          <p:nvPr/>
        </p:nvSpPr>
        <p:spPr bwMode="gray">
          <a:xfrm>
            <a:off x="5727882" y="3332552"/>
            <a:ext cx="2071844" cy="276999"/>
          </a:xfrm>
          <a:prstGeom prst="rect">
            <a:avLst/>
          </a:prstGeom>
          <a:noFill/>
        </p:spPr>
        <p:txBody>
          <a:bodyPr wrap="square">
            <a:spAutoFit/>
          </a:bodyPr>
          <a:lstStyle/>
          <a:p>
            <a:r>
              <a:rPr lang="fr-FR" sz="1200" b="1">
                <a:solidFill>
                  <a:srgbClr val="000000"/>
                </a:solidFill>
              </a:rPr>
              <a:t>70</a:t>
            </a:r>
            <a:endParaRPr lang="en-US" sz="1200" i="0" u="none" strike="noStrike" baseline="0">
              <a:solidFill>
                <a:srgbClr val="000000"/>
              </a:solidFill>
            </a:endParaRPr>
          </a:p>
        </p:txBody>
      </p:sp>
      <p:sp>
        <p:nvSpPr>
          <p:cNvPr id="38" name="TextBox 37">
            <a:extLst>
              <a:ext uri="{FF2B5EF4-FFF2-40B4-BE49-F238E27FC236}">
                <a16:creationId xmlns:a16="http://schemas.microsoft.com/office/drawing/2014/main" id="{77112B30-2FB0-25A4-3C1C-246CB5D609F8}"/>
              </a:ext>
            </a:extLst>
          </p:cNvPr>
          <p:cNvSpPr txBox="1"/>
          <p:nvPr/>
        </p:nvSpPr>
        <p:spPr bwMode="gray">
          <a:xfrm>
            <a:off x="3617494" y="3978583"/>
            <a:ext cx="2071844" cy="276999"/>
          </a:xfrm>
          <a:prstGeom prst="rect">
            <a:avLst/>
          </a:prstGeom>
          <a:noFill/>
        </p:spPr>
        <p:txBody>
          <a:bodyPr wrap="square">
            <a:spAutoFit/>
          </a:bodyPr>
          <a:lstStyle/>
          <a:p>
            <a:r>
              <a:rPr lang="fr-FR" sz="1200" b="1" i="0" u="none" strike="noStrike" baseline="0">
                <a:solidFill>
                  <a:srgbClr val="000000"/>
                </a:solidFill>
              </a:rPr>
              <a:t>28</a:t>
            </a:r>
            <a:endParaRPr lang="en-US" sz="1200" i="0" u="none" strike="noStrike" baseline="0">
              <a:solidFill>
                <a:srgbClr val="000000"/>
              </a:solidFill>
            </a:endParaRPr>
          </a:p>
        </p:txBody>
      </p:sp>
      <p:sp>
        <p:nvSpPr>
          <p:cNvPr id="39" name="TextBox 38">
            <a:extLst>
              <a:ext uri="{FF2B5EF4-FFF2-40B4-BE49-F238E27FC236}">
                <a16:creationId xmlns:a16="http://schemas.microsoft.com/office/drawing/2014/main" id="{8362AD05-6784-A8CB-040A-2F6A72F85F58}"/>
              </a:ext>
            </a:extLst>
          </p:cNvPr>
          <p:cNvSpPr txBox="1"/>
          <p:nvPr/>
        </p:nvSpPr>
        <p:spPr bwMode="gray">
          <a:xfrm>
            <a:off x="3581840" y="4644322"/>
            <a:ext cx="2071844" cy="276999"/>
          </a:xfrm>
          <a:prstGeom prst="rect">
            <a:avLst/>
          </a:prstGeom>
          <a:noFill/>
        </p:spPr>
        <p:txBody>
          <a:bodyPr wrap="square">
            <a:spAutoFit/>
          </a:bodyPr>
          <a:lstStyle/>
          <a:p>
            <a:r>
              <a:rPr lang="fr-FR" sz="1200" b="1">
                <a:solidFill>
                  <a:srgbClr val="000000"/>
                </a:solidFill>
              </a:rPr>
              <a:t>27</a:t>
            </a:r>
            <a:endParaRPr lang="en-US" sz="1200" i="0" u="none" strike="noStrike" baseline="0">
              <a:solidFill>
                <a:srgbClr val="000000"/>
              </a:solidFill>
            </a:endParaRPr>
          </a:p>
        </p:txBody>
      </p:sp>
      <p:sp>
        <p:nvSpPr>
          <p:cNvPr id="40" name="TextBox 39">
            <a:extLst>
              <a:ext uri="{FF2B5EF4-FFF2-40B4-BE49-F238E27FC236}">
                <a16:creationId xmlns:a16="http://schemas.microsoft.com/office/drawing/2014/main" id="{7BC19975-7216-A566-BDA1-D3A291DD1AB1}"/>
              </a:ext>
            </a:extLst>
          </p:cNvPr>
          <p:cNvSpPr txBox="1"/>
          <p:nvPr/>
        </p:nvSpPr>
        <p:spPr bwMode="gray">
          <a:xfrm>
            <a:off x="2233440" y="5300086"/>
            <a:ext cx="552359" cy="276999"/>
          </a:xfrm>
          <a:prstGeom prst="rect">
            <a:avLst/>
          </a:prstGeom>
          <a:noFill/>
        </p:spPr>
        <p:txBody>
          <a:bodyPr wrap="square">
            <a:spAutoFit/>
          </a:bodyPr>
          <a:lstStyle/>
          <a:p>
            <a:pPr algn="ctr"/>
            <a:r>
              <a:rPr lang="fr-FR" sz="1200" b="1">
                <a:solidFill>
                  <a:srgbClr val="000000"/>
                </a:solidFill>
              </a:rPr>
              <a:t>65</a:t>
            </a:r>
            <a:r>
              <a:rPr lang="fr-FR" sz="1200" b="1" i="0" u="none" strike="noStrike" baseline="0">
                <a:solidFill>
                  <a:srgbClr val="000000"/>
                </a:solidFill>
              </a:rPr>
              <a:t>%</a:t>
            </a:r>
            <a:endParaRPr lang="en-US" sz="1200" i="0" u="none" strike="noStrike" baseline="0">
              <a:solidFill>
                <a:srgbClr val="000000"/>
              </a:solidFill>
            </a:endParaRPr>
          </a:p>
        </p:txBody>
      </p:sp>
      <p:sp>
        <p:nvSpPr>
          <p:cNvPr id="41" name="TextBox 40">
            <a:extLst>
              <a:ext uri="{FF2B5EF4-FFF2-40B4-BE49-F238E27FC236}">
                <a16:creationId xmlns:a16="http://schemas.microsoft.com/office/drawing/2014/main" id="{CC40F1FE-A5A2-27E0-2398-C5AFB77BA8B6}"/>
              </a:ext>
            </a:extLst>
          </p:cNvPr>
          <p:cNvSpPr txBox="1"/>
          <p:nvPr/>
        </p:nvSpPr>
        <p:spPr bwMode="gray">
          <a:xfrm>
            <a:off x="6561901" y="2103793"/>
            <a:ext cx="552359" cy="276999"/>
          </a:xfrm>
          <a:prstGeom prst="rect">
            <a:avLst/>
          </a:prstGeom>
          <a:noFill/>
        </p:spPr>
        <p:txBody>
          <a:bodyPr wrap="square">
            <a:spAutoFit/>
          </a:bodyPr>
          <a:lstStyle/>
          <a:p>
            <a:pPr algn="ctr"/>
            <a:r>
              <a:rPr lang="fr-FR" sz="1200" b="1" i="0" u="none" strike="noStrike" baseline="0">
                <a:solidFill>
                  <a:schemeClr val="bg1"/>
                </a:solidFill>
              </a:rPr>
              <a:t>42%</a:t>
            </a:r>
            <a:endParaRPr lang="en-US" sz="1200" i="0" u="none" strike="noStrike" baseline="0">
              <a:solidFill>
                <a:schemeClr val="bg1"/>
              </a:solidFill>
            </a:endParaRPr>
          </a:p>
        </p:txBody>
      </p:sp>
      <p:sp>
        <p:nvSpPr>
          <p:cNvPr id="42" name="TextBox 41">
            <a:extLst>
              <a:ext uri="{FF2B5EF4-FFF2-40B4-BE49-F238E27FC236}">
                <a16:creationId xmlns:a16="http://schemas.microsoft.com/office/drawing/2014/main" id="{1EB1E472-8602-FFC5-27FF-4AC85658215E}"/>
              </a:ext>
            </a:extLst>
          </p:cNvPr>
          <p:cNvSpPr txBox="1"/>
          <p:nvPr/>
        </p:nvSpPr>
        <p:spPr bwMode="gray">
          <a:xfrm>
            <a:off x="3685210" y="2679748"/>
            <a:ext cx="552359" cy="276999"/>
          </a:xfrm>
          <a:prstGeom prst="rect">
            <a:avLst/>
          </a:prstGeom>
          <a:noFill/>
        </p:spPr>
        <p:txBody>
          <a:bodyPr wrap="square">
            <a:spAutoFit/>
          </a:bodyPr>
          <a:lstStyle/>
          <a:p>
            <a:pPr algn="ctr"/>
            <a:r>
              <a:rPr lang="fr-FR" sz="1200" b="1" i="0" u="none" strike="noStrike" baseline="0"/>
              <a:t>58%</a:t>
            </a:r>
            <a:endParaRPr lang="en-US" sz="1200" i="0" u="none" strike="noStrike" baseline="0"/>
          </a:p>
        </p:txBody>
      </p:sp>
      <p:sp>
        <p:nvSpPr>
          <p:cNvPr id="43" name="TextBox 42">
            <a:extLst>
              <a:ext uri="{FF2B5EF4-FFF2-40B4-BE49-F238E27FC236}">
                <a16:creationId xmlns:a16="http://schemas.microsoft.com/office/drawing/2014/main" id="{A2F7EBDD-13AE-8AF6-411C-DBD4F3654C8E}"/>
              </a:ext>
            </a:extLst>
          </p:cNvPr>
          <p:cNvSpPr txBox="1"/>
          <p:nvPr/>
        </p:nvSpPr>
        <p:spPr bwMode="gray">
          <a:xfrm>
            <a:off x="2655718" y="5300086"/>
            <a:ext cx="552359" cy="276999"/>
          </a:xfrm>
          <a:prstGeom prst="rect">
            <a:avLst/>
          </a:prstGeom>
          <a:noFill/>
        </p:spPr>
        <p:txBody>
          <a:bodyPr wrap="square">
            <a:spAutoFit/>
          </a:bodyPr>
          <a:lstStyle/>
          <a:p>
            <a:pPr algn="ctr"/>
            <a:r>
              <a:rPr lang="fr-FR" sz="1200" b="1">
                <a:solidFill>
                  <a:schemeClr val="tx2"/>
                </a:solidFill>
              </a:rPr>
              <a:t>35</a:t>
            </a:r>
            <a:r>
              <a:rPr lang="fr-FR" sz="1200" b="1" i="0" u="none" strike="noStrike" baseline="0">
                <a:solidFill>
                  <a:schemeClr val="tx2"/>
                </a:solidFill>
              </a:rPr>
              <a:t>%</a:t>
            </a:r>
            <a:endParaRPr lang="en-US" sz="1200" i="0" u="none" strike="noStrike" baseline="0">
              <a:solidFill>
                <a:schemeClr val="tx2"/>
              </a:solidFill>
            </a:endParaRPr>
          </a:p>
        </p:txBody>
      </p:sp>
      <p:sp>
        <p:nvSpPr>
          <p:cNvPr id="44" name="TextBox 43">
            <a:extLst>
              <a:ext uri="{FF2B5EF4-FFF2-40B4-BE49-F238E27FC236}">
                <a16:creationId xmlns:a16="http://schemas.microsoft.com/office/drawing/2014/main" id="{BA7A189D-F37C-EEED-1CE7-B46BFA76769B}"/>
              </a:ext>
            </a:extLst>
          </p:cNvPr>
          <p:cNvSpPr txBox="1"/>
          <p:nvPr/>
        </p:nvSpPr>
        <p:spPr bwMode="gray">
          <a:xfrm>
            <a:off x="3155373" y="3332552"/>
            <a:ext cx="552359" cy="276999"/>
          </a:xfrm>
          <a:prstGeom prst="rect">
            <a:avLst/>
          </a:prstGeom>
          <a:noFill/>
        </p:spPr>
        <p:txBody>
          <a:bodyPr wrap="square">
            <a:spAutoFit/>
          </a:bodyPr>
          <a:lstStyle/>
          <a:p>
            <a:pPr algn="ctr"/>
            <a:r>
              <a:rPr lang="fr-FR" sz="1200" b="1">
                <a:solidFill>
                  <a:srgbClr val="000000"/>
                </a:solidFill>
              </a:rPr>
              <a:t>69</a:t>
            </a:r>
            <a:r>
              <a:rPr lang="fr-FR" sz="1200" b="1" i="0" u="none" strike="noStrike" baseline="0">
                <a:solidFill>
                  <a:srgbClr val="000000"/>
                </a:solidFill>
              </a:rPr>
              <a:t>%</a:t>
            </a:r>
            <a:endParaRPr lang="en-US" sz="1200" i="0" u="none" strike="noStrike" baseline="0">
              <a:solidFill>
                <a:srgbClr val="000000"/>
              </a:solidFill>
            </a:endParaRPr>
          </a:p>
        </p:txBody>
      </p:sp>
      <p:sp>
        <p:nvSpPr>
          <p:cNvPr id="45" name="TextBox 44">
            <a:extLst>
              <a:ext uri="{FF2B5EF4-FFF2-40B4-BE49-F238E27FC236}">
                <a16:creationId xmlns:a16="http://schemas.microsoft.com/office/drawing/2014/main" id="{96D22253-6868-0460-24C4-F4BF9EB46C77}"/>
              </a:ext>
            </a:extLst>
          </p:cNvPr>
          <p:cNvSpPr txBox="1"/>
          <p:nvPr/>
        </p:nvSpPr>
        <p:spPr bwMode="gray">
          <a:xfrm>
            <a:off x="4899343" y="3332552"/>
            <a:ext cx="552359" cy="276999"/>
          </a:xfrm>
          <a:prstGeom prst="rect">
            <a:avLst/>
          </a:prstGeom>
          <a:noFill/>
        </p:spPr>
        <p:txBody>
          <a:bodyPr wrap="square">
            <a:spAutoFit/>
          </a:bodyPr>
          <a:lstStyle/>
          <a:p>
            <a:pPr algn="ctr"/>
            <a:r>
              <a:rPr lang="fr-FR" sz="1200" b="1">
                <a:solidFill>
                  <a:schemeClr val="tx2"/>
                </a:solidFill>
              </a:rPr>
              <a:t>31</a:t>
            </a:r>
            <a:r>
              <a:rPr lang="fr-FR" sz="1200" b="1" i="0" u="none" strike="noStrike" baseline="0">
                <a:solidFill>
                  <a:schemeClr val="tx2"/>
                </a:solidFill>
              </a:rPr>
              <a:t>%</a:t>
            </a:r>
            <a:endParaRPr lang="en-US" sz="1200" i="0" u="none" strike="noStrike" baseline="0">
              <a:solidFill>
                <a:schemeClr val="tx2"/>
              </a:solidFill>
            </a:endParaRPr>
          </a:p>
        </p:txBody>
      </p:sp>
      <p:sp>
        <p:nvSpPr>
          <p:cNvPr id="46" name="TextBox 45">
            <a:extLst>
              <a:ext uri="{FF2B5EF4-FFF2-40B4-BE49-F238E27FC236}">
                <a16:creationId xmlns:a16="http://schemas.microsoft.com/office/drawing/2014/main" id="{90CC5FEA-2FAA-B0A4-FADE-382AEE3EAB35}"/>
              </a:ext>
            </a:extLst>
          </p:cNvPr>
          <p:cNvSpPr txBox="1"/>
          <p:nvPr/>
        </p:nvSpPr>
        <p:spPr bwMode="gray">
          <a:xfrm>
            <a:off x="2329945" y="3978583"/>
            <a:ext cx="552359" cy="276999"/>
          </a:xfrm>
          <a:prstGeom prst="rect">
            <a:avLst/>
          </a:prstGeom>
          <a:noFill/>
        </p:spPr>
        <p:txBody>
          <a:bodyPr wrap="square">
            <a:spAutoFit/>
          </a:bodyPr>
          <a:lstStyle/>
          <a:p>
            <a:pPr algn="ctr"/>
            <a:r>
              <a:rPr lang="fr-FR" sz="1200" b="1">
                <a:solidFill>
                  <a:srgbClr val="000000"/>
                </a:solidFill>
              </a:rPr>
              <a:t>54</a:t>
            </a:r>
            <a:r>
              <a:rPr lang="fr-FR" sz="1200" b="1" i="0" u="none" strike="noStrike" baseline="0">
                <a:solidFill>
                  <a:srgbClr val="000000"/>
                </a:solidFill>
              </a:rPr>
              <a:t>%</a:t>
            </a:r>
            <a:endParaRPr lang="en-US" sz="1200" i="0" u="none" strike="noStrike" baseline="0">
              <a:solidFill>
                <a:srgbClr val="000000"/>
              </a:solidFill>
            </a:endParaRPr>
          </a:p>
        </p:txBody>
      </p:sp>
      <p:sp>
        <p:nvSpPr>
          <p:cNvPr id="47" name="TextBox 46">
            <a:extLst>
              <a:ext uri="{FF2B5EF4-FFF2-40B4-BE49-F238E27FC236}">
                <a16:creationId xmlns:a16="http://schemas.microsoft.com/office/drawing/2014/main" id="{5ACF533B-6AAF-A3D2-410E-F48903E7E17B}"/>
              </a:ext>
            </a:extLst>
          </p:cNvPr>
          <p:cNvSpPr txBox="1"/>
          <p:nvPr/>
        </p:nvSpPr>
        <p:spPr bwMode="gray">
          <a:xfrm>
            <a:off x="3032550" y="3978583"/>
            <a:ext cx="552359" cy="276999"/>
          </a:xfrm>
          <a:prstGeom prst="rect">
            <a:avLst/>
          </a:prstGeom>
          <a:noFill/>
        </p:spPr>
        <p:txBody>
          <a:bodyPr wrap="square">
            <a:spAutoFit/>
          </a:bodyPr>
          <a:lstStyle/>
          <a:p>
            <a:pPr algn="ctr"/>
            <a:r>
              <a:rPr lang="fr-FR" sz="1200" b="1">
                <a:solidFill>
                  <a:schemeClr val="tx2"/>
                </a:solidFill>
              </a:rPr>
              <a:t>46</a:t>
            </a:r>
            <a:r>
              <a:rPr lang="fr-FR" sz="1200" b="1" i="0" u="none" strike="noStrike" baseline="0">
                <a:solidFill>
                  <a:schemeClr val="tx2"/>
                </a:solidFill>
              </a:rPr>
              <a:t>%</a:t>
            </a:r>
            <a:endParaRPr lang="en-US" sz="1200" i="0" u="none" strike="noStrike" baseline="0">
              <a:solidFill>
                <a:schemeClr val="tx2"/>
              </a:solidFill>
            </a:endParaRPr>
          </a:p>
        </p:txBody>
      </p:sp>
      <p:sp>
        <p:nvSpPr>
          <p:cNvPr id="48" name="TextBox 47">
            <a:extLst>
              <a:ext uri="{FF2B5EF4-FFF2-40B4-BE49-F238E27FC236}">
                <a16:creationId xmlns:a16="http://schemas.microsoft.com/office/drawing/2014/main" id="{C8BAB619-6FB4-07B3-8F87-CB32A37F40C9}"/>
              </a:ext>
            </a:extLst>
          </p:cNvPr>
          <p:cNvSpPr txBox="1"/>
          <p:nvPr/>
        </p:nvSpPr>
        <p:spPr bwMode="gray">
          <a:xfrm>
            <a:off x="3080529" y="4644322"/>
            <a:ext cx="552359" cy="276999"/>
          </a:xfrm>
          <a:prstGeom prst="rect">
            <a:avLst/>
          </a:prstGeom>
          <a:noFill/>
        </p:spPr>
        <p:txBody>
          <a:bodyPr wrap="square">
            <a:spAutoFit/>
          </a:bodyPr>
          <a:lstStyle/>
          <a:p>
            <a:pPr algn="ctr"/>
            <a:r>
              <a:rPr lang="fr-FR" sz="1200" b="1">
                <a:solidFill>
                  <a:schemeClr val="tx2"/>
                </a:solidFill>
              </a:rPr>
              <a:t>33</a:t>
            </a:r>
            <a:r>
              <a:rPr lang="fr-FR" sz="1200" b="1" i="0" u="none" strike="noStrike" baseline="0">
                <a:solidFill>
                  <a:schemeClr val="tx2"/>
                </a:solidFill>
              </a:rPr>
              <a:t>%</a:t>
            </a:r>
            <a:endParaRPr lang="en-US" sz="1200" i="0" u="none" strike="noStrike" baseline="0">
              <a:solidFill>
                <a:schemeClr val="tx2"/>
              </a:solidFill>
            </a:endParaRPr>
          </a:p>
        </p:txBody>
      </p:sp>
      <p:sp>
        <p:nvSpPr>
          <p:cNvPr id="49" name="TextBox 48">
            <a:extLst>
              <a:ext uri="{FF2B5EF4-FFF2-40B4-BE49-F238E27FC236}">
                <a16:creationId xmlns:a16="http://schemas.microsoft.com/office/drawing/2014/main" id="{38621AB8-665F-CC84-BF66-CF23B2975D54}"/>
              </a:ext>
            </a:extLst>
          </p:cNvPr>
          <p:cNvSpPr txBox="1"/>
          <p:nvPr/>
        </p:nvSpPr>
        <p:spPr bwMode="gray">
          <a:xfrm>
            <a:off x="2415474" y="4644322"/>
            <a:ext cx="552359" cy="276999"/>
          </a:xfrm>
          <a:prstGeom prst="rect">
            <a:avLst/>
          </a:prstGeom>
          <a:noFill/>
        </p:spPr>
        <p:txBody>
          <a:bodyPr wrap="square">
            <a:spAutoFit/>
          </a:bodyPr>
          <a:lstStyle/>
          <a:p>
            <a:pPr algn="ctr"/>
            <a:r>
              <a:rPr lang="fr-FR" sz="1200" b="1">
                <a:solidFill>
                  <a:srgbClr val="000000"/>
                </a:solidFill>
              </a:rPr>
              <a:t>67</a:t>
            </a:r>
            <a:r>
              <a:rPr lang="fr-FR" sz="1200" b="1" i="0" u="none" strike="noStrike" baseline="0">
                <a:solidFill>
                  <a:srgbClr val="000000"/>
                </a:solidFill>
              </a:rPr>
              <a:t>%</a:t>
            </a:r>
            <a:endParaRPr lang="en-US" sz="1200" i="0" u="none" strike="noStrike" baseline="0">
              <a:solidFill>
                <a:srgbClr val="000000"/>
              </a:solidFill>
            </a:endParaRPr>
          </a:p>
        </p:txBody>
      </p:sp>
      <p:sp>
        <p:nvSpPr>
          <p:cNvPr id="6" name="TextBox 5">
            <a:extLst>
              <a:ext uri="{FF2B5EF4-FFF2-40B4-BE49-F238E27FC236}">
                <a16:creationId xmlns:a16="http://schemas.microsoft.com/office/drawing/2014/main" id="{8E6DFAC9-350E-2387-9C1D-3C173568A01E}"/>
              </a:ext>
            </a:extLst>
          </p:cNvPr>
          <p:cNvSpPr txBox="1"/>
          <p:nvPr/>
        </p:nvSpPr>
        <p:spPr bwMode="gray">
          <a:xfrm>
            <a:off x="6656143" y="2679748"/>
            <a:ext cx="552359" cy="276999"/>
          </a:xfrm>
          <a:prstGeom prst="rect">
            <a:avLst/>
          </a:prstGeom>
          <a:noFill/>
        </p:spPr>
        <p:txBody>
          <a:bodyPr wrap="square">
            <a:spAutoFit/>
          </a:bodyPr>
          <a:lstStyle/>
          <a:p>
            <a:pPr algn="ctr"/>
            <a:r>
              <a:rPr lang="fr-FR" sz="1200" b="1">
                <a:solidFill>
                  <a:schemeClr val="tx2"/>
                </a:solidFill>
              </a:rPr>
              <a:t>42</a:t>
            </a:r>
            <a:r>
              <a:rPr lang="fr-FR" sz="1200" b="1" i="0" u="none" strike="noStrike" baseline="0">
                <a:solidFill>
                  <a:schemeClr val="tx2"/>
                </a:solidFill>
              </a:rPr>
              <a:t>%</a:t>
            </a:r>
            <a:endParaRPr lang="en-US" sz="1200" i="0" u="none" strike="noStrike" baseline="0">
              <a:solidFill>
                <a:schemeClr val="tx2"/>
              </a:solidFill>
            </a:endParaRPr>
          </a:p>
        </p:txBody>
      </p:sp>
      <p:graphicFrame>
        <p:nvGraphicFramePr>
          <p:cNvPr id="8" name="Table 7">
            <a:extLst>
              <a:ext uri="{FF2B5EF4-FFF2-40B4-BE49-F238E27FC236}">
                <a16:creationId xmlns:a16="http://schemas.microsoft.com/office/drawing/2014/main" id="{E1B9AD62-7066-CA7C-4895-40E3C9C9B423}"/>
              </a:ext>
            </a:extLst>
          </p:cNvPr>
          <p:cNvGraphicFramePr>
            <a:graphicFrameLocks noGrp="1"/>
          </p:cNvGraphicFramePr>
          <p:nvPr>
            <p:extLst>
              <p:ext uri="{D42A27DB-BD31-4B8C-83A1-F6EECF244321}">
                <p14:modId xmlns:p14="http://schemas.microsoft.com/office/powerpoint/2010/main" val="1832858536"/>
              </p:ext>
            </p:extLst>
          </p:nvPr>
        </p:nvGraphicFramePr>
        <p:xfrm>
          <a:off x="9231357" y="3517530"/>
          <a:ext cx="2079334" cy="1933300"/>
        </p:xfrm>
        <a:graphic>
          <a:graphicData uri="http://schemas.openxmlformats.org/drawingml/2006/table">
            <a:tbl>
              <a:tblPr firstRow="1" bandRow="1">
                <a:tableStyleId>{0E3FDE45-AF77-4B5C-9715-49D594BDF05E}</a:tableStyleId>
              </a:tblPr>
              <a:tblGrid>
                <a:gridCol w="1526181">
                  <a:extLst>
                    <a:ext uri="{9D8B030D-6E8A-4147-A177-3AD203B41FA5}">
                      <a16:colId xmlns:a16="http://schemas.microsoft.com/office/drawing/2014/main" val="20000"/>
                    </a:ext>
                  </a:extLst>
                </a:gridCol>
                <a:gridCol w="553153">
                  <a:extLst>
                    <a:ext uri="{9D8B030D-6E8A-4147-A177-3AD203B41FA5}">
                      <a16:colId xmlns:a16="http://schemas.microsoft.com/office/drawing/2014/main" val="20001"/>
                    </a:ext>
                  </a:extLst>
                </a:gridCol>
              </a:tblGrid>
              <a:tr h="0">
                <a:tc>
                  <a:txBody>
                    <a:bodyPr/>
                    <a:lstStyle/>
                    <a:p>
                      <a:pPr algn="l">
                        <a:spcBef>
                          <a:spcPts val="300"/>
                        </a:spcBef>
                      </a:pPr>
                      <a:r>
                        <a:rPr lang="en-US" sz="1400" b="0" kern="1200"/>
                        <a:t>Black</a:t>
                      </a:r>
                    </a:p>
                  </a:txBody>
                  <a:tcPr marT="65314" marB="65314" anchor="ctr">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lang="en-US" sz="1400" b="0">
                          <a:solidFill>
                            <a:schemeClr val="tx1"/>
                          </a:solidFill>
                          <a:sym typeface="Wingdings 3" panose="05040102010807070707" pitchFamily="18" charset="2"/>
                        </a:rPr>
                        <a:t>31</a:t>
                      </a:r>
                      <a:r>
                        <a:rPr lang="en-US" sz="1400">
                          <a:solidFill>
                            <a:schemeClr val="tx1"/>
                          </a:solidFill>
                        </a:rPr>
                        <a:t>% </a:t>
                      </a:r>
                      <a:endParaRPr lang="en-US" sz="1400" b="0">
                        <a:solidFill>
                          <a:schemeClr val="tx1"/>
                        </a:solidFill>
                        <a:latin typeface="+mn-lt"/>
                      </a:endParaRPr>
                    </a:p>
                  </a:txBody>
                  <a:tcPr marT="65314" marB="65314" anchor="ctr">
                    <a:lnL w="12700" cap="flat" cmpd="sng" algn="ctr">
                      <a:no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49151">
                <a:tc>
                  <a:txBody>
                    <a:bodyPr/>
                    <a:lstStyle/>
                    <a:p>
                      <a:pPr algn="l">
                        <a:spcBef>
                          <a:spcPts val="300"/>
                        </a:spcBef>
                      </a:pPr>
                      <a:r>
                        <a:rPr lang="en-US" sz="1400" b="0" kern="1200"/>
                        <a:t>American Indian or Alaska Native </a:t>
                      </a:r>
                      <a:endParaRPr lang="en-US" sz="1400" b="0" kern="1200">
                        <a:solidFill>
                          <a:schemeClr val="tx1"/>
                        </a:solidFill>
                        <a:latin typeface="+mn-lt"/>
                        <a:ea typeface="+mn-ea"/>
                        <a:cs typeface="+mn-cs"/>
                      </a:endParaRPr>
                    </a:p>
                  </a:txBody>
                  <a:tcPr marT="65314" marB="6531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sym typeface="Wingdings 3" panose="05040102010807070707" pitchFamily="18" charset="2"/>
                        </a:rPr>
                        <a:t>45</a:t>
                      </a:r>
                      <a:r>
                        <a:rPr kumimoji="0" lang="en-US" sz="1400" b="0" i="0" u="none" strike="noStrike" kern="1200" cap="none" spc="0" normalizeH="0" baseline="0" noProof="0">
                          <a:ln>
                            <a:noFill/>
                          </a:ln>
                          <a:solidFill>
                            <a:schemeClr val="tx1"/>
                          </a:solidFill>
                          <a:effectLst/>
                          <a:uLnTx/>
                          <a:uFillTx/>
                          <a:latin typeface="+mn-lt"/>
                          <a:ea typeface="+mn-ea"/>
                          <a:cs typeface="+mn-cs"/>
                        </a:rPr>
                        <a:t>% </a:t>
                      </a:r>
                    </a:p>
                  </a:txBody>
                  <a:tcPr marT="65314" marB="6531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01728946"/>
                  </a:ext>
                </a:extLst>
              </a:tr>
              <a:tr h="329896">
                <a:tc>
                  <a:txBody>
                    <a:bodyPr/>
                    <a:lstStyle/>
                    <a:p>
                      <a:pPr algn="l">
                        <a:spcBef>
                          <a:spcPts val="300"/>
                        </a:spcBef>
                      </a:pPr>
                      <a:r>
                        <a:rPr lang="en-US" sz="1400" b="0" kern="1200">
                          <a:solidFill>
                            <a:schemeClr val="tx1"/>
                          </a:solidFill>
                          <a:latin typeface="+mn-lt"/>
                          <a:ea typeface="+mn-ea"/>
                          <a:cs typeface="+mn-cs"/>
                        </a:rPr>
                        <a:t>White</a:t>
                      </a:r>
                    </a:p>
                  </a:txBody>
                  <a:tcPr marT="65314" marB="6531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45% </a:t>
                      </a:r>
                    </a:p>
                  </a:txBody>
                  <a:tcPr marT="65314" marB="6531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29896">
                <a:tc>
                  <a:txBody>
                    <a:bodyPr/>
                    <a:lstStyle/>
                    <a:p>
                      <a:pPr algn="l">
                        <a:spcBef>
                          <a:spcPts val="300"/>
                        </a:spcBef>
                      </a:pPr>
                      <a:r>
                        <a:rPr lang="en-US" sz="1400" b="0" kern="1200">
                          <a:solidFill>
                            <a:schemeClr val="tx1"/>
                          </a:solidFill>
                          <a:latin typeface="+mn-lt"/>
                          <a:ea typeface="+mn-ea"/>
                          <a:cs typeface="+mn-cs"/>
                        </a:rPr>
                        <a:t>Hispanic</a:t>
                      </a:r>
                    </a:p>
                  </a:txBody>
                  <a:tcPr marT="65314" marB="6531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sym typeface="Wingdings 3" panose="05040102010807070707" pitchFamily="18" charset="2"/>
                        </a:rPr>
                        <a:t>48%</a:t>
                      </a:r>
                      <a:endParaRPr kumimoji="0" lang="en-US" sz="1400" b="0" i="0" u="none" strike="noStrike" kern="1200" cap="none" spc="0" normalizeH="0" baseline="0" noProof="0">
                        <a:ln>
                          <a:noFill/>
                        </a:ln>
                        <a:solidFill>
                          <a:schemeClr val="tx1"/>
                        </a:solidFill>
                        <a:effectLst/>
                        <a:uLnTx/>
                        <a:uFillTx/>
                        <a:latin typeface="+mn-lt"/>
                        <a:ea typeface="+mn-ea"/>
                        <a:cs typeface="+mn-cs"/>
                      </a:endParaRPr>
                    </a:p>
                  </a:txBody>
                  <a:tcPr marT="65314" marB="6531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22332">
                <a:tc>
                  <a:txBody>
                    <a:bodyPr/>
                    <a:lstStyle/>
                    <a:p>
                      <a:pPr algn="l">
                        <a:spcBef>
                          <a:spcPts val="300"/>
                        </a:spcBef>
                      </a:pPr>
                      <a:r>
                        <a:rPr lang="en-US" sz="1400" b="0" kern="1200">
                          <a:solidFill>
                            <a:schemeClr val="tx1"/>
                          </a:solidFill>
                          <a:latin typeface="+mn-lt"/>
                          <a:ea typeface="+mn-ea"/>
                          <a:cs typeface="+mn-cs"/>
                        </a:rPr>
                        <a:t>Asian</a:t>
                      </a:r>
                    </a:p>
                  </a:txBody>
                  <a:tcPr marT="65314" marB="6531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70%</a:t>
                      </a:r>
                    </a:p>
                  </a:txBody>
                  <a:tcPr marT="65314" marB="6531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a:noFill/>
                    </a:lnB>
                  </a:tcPr>
                </a:tc>
                <a:extLst>
                  <a:ext uri="{0D108BD9-81ED-4DB2-BD59-A6C34878D82A}">
                    <a16:rowId xmlns:a16="http://schemas.microsoft.com/office/drawing/2014/main" val="3641323515"/>
                  </a:ext>
                </a:extLst>
              </a:tr>
            </a:tbl>
          </a:graphicData>
        </a:graphic>
      </p:graphicFrame>
    </p:spTree>
    <p:extLst>
      <p:ext uri="{BB962C8B-B14F-4D97-AF65-F5344CB8AC3E}">
        <p14:creationId xmlns:p14="http://schemas.microsoft.com/office/powerpoint/2010/main" val="65641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3D0E4F-0739-4220-B58C-866DAA3F8530}"/>
              </a:ext>
            </a:extLst>
          </p:cNvPr>
          <p:cNvSpPr>
            <a:spLocks noGrp="1"/>
          </p:cNvSpPr>
          <p:nvPr>
            <p:ph type="body" sz="quarter" idx="27"/>
          </p:nvPr>
        </p:nvSpPr>
        <p:spPr>
          <a:xfrm>
            <a:off x="8670535" y="5844603"/>
            <a:ext cx="2905895" cy="323165"/>
          </a:xfrm>
        </p:spPr>
        <p:txBody>
          <a:bodyPr/>
          <a:lstStyle/>
          <a:p>
            <a:r>
              <a:rPr lang="en-US"/>
              <a:t>Sources: “</a:t>
            </a:r>
            <a:r>
              <a:rPr lang="en-US">
                <a:hlinkClick r:id="rId3">
                  <a:extLst>
                    <a:ext uri="{A12FA001-AC4F-418D-AE19-62706E023703}">
                      <ahyp:hlinkClr xmlns:ahyp="http://schemas.microsoft.com/office/drawing/2018/hyperlinkcolor" val="tx"/>
                    </a:ext>
                  </a:extLst>
                </a:hlinkClick>
              </a:rPr>
              <a:t>Maternity Care Deserts Report</a:t>
            </a:r>
            <a:r>
              <a:rPr lang="en-US"/>
              <a:t>,” </a:t>
            </a:r>
            <a:r>
              <a:rPr lang="en-US" i="1"/>
              <a:t>March of Dimes</a:t>
            </a:r>
            <a:r>
              <a:rPr lang="en-US"/>
              <a:t>; “</a:t>
            </a:r>
            <a:r>
              <a:rPr lang="en-US">
                <a:hlinkClick r:id="rId4">
                  <a:extLst>
                    <a:ext uri="{A12FA001-AC4F-418D-AE19-62706E023703}">
                      <ahyp:hlinkClr xmlns:ahyp="http://schemas.microsoft.com/office/drawing/2018/hyperlinkcolor" val="tx"/>
                    </a:ext>
                  </a:extLst>
                </a:hlinkClick>
              </a:rPr>
              <a:t>Millions of Americans are losing access to maternal care. Here's what can be done</a:t>
            </a:r>
            <a:r>
              <a:rPr lang="en-US"/>
              <a:t>,” NPR; “</a:t>
            </a:r>
            <a:r>
              <a:rPr lang="en-US">
                <a:hlinkClick r:id="rId5">
                  <a:extLst>
                    <a:ext uri="{A12FA001-AC4F-418D-AE19-62706E023703}">
                      <ahyp:hlinkClr xmlns:ahyp="http://schemas.microsoft.com/office/drawing/2018/hyperlinkcolor" val="tx"/>
                    </a:ext>
                  </a:extLst>
                </a:hlinkClick>
              </a:rPr>
              <a:t>Obstetrics: U.S. Rural Hospitals</a:t>
            </a:r>
            <a:r>
              <a:rPr lang="en-US"/>
              <a:t>,” </a:t>
            </a:r>
            <a:r>
              <a:rPr lang="en-US" i="1"/>
              <a:t>American Hospital Association</a:t>
            </a:r>
            <a:r>
              <a:rPr lang="en-US"/>
              <a:t>.</a:t>
            </a:r>
          </a:p>
        </p:txBody>
      </p:sp>
      <p:sp>
        <p:nvSpPr>
          <p:cNvPr id="4" name="Title 3">
            <a:extLst>
              <a:ext uri="{FF2B5EF4-FFF2-40B4-BE49-F238E27FC236}">
                <a16:creationId xmlns:a16="http://schemas.microsoft.com/office/drawing/2014/main" id="{3118DFAF-D259-4942-8E5D-3896BA4432AB}"/>
              </a:ext>
            </a:extLst>
          </p:cNvPr>
          <p:cNvSpPr>
            <a:spLocks noGrp="1"/>
          </p:cNvSpPr>
          <p:nvPr>
            <p:ph type="title"/>
          </p:nvPr>
        </p:nvSpPr>
        <p:spPr>
          <a:xfrm>
            <a:off x="612773" y="588771"/>
            <a:ext cx="10972801" cy="540917"/>
          </a:xfrm>
        </p:spPr>
        <p:txBody>
          <a:bodyPr/>
          <a:lstStyle/>
          <a:p>
            <a:r>
              <a:rPr lang="en-US"/>
              <a:t>Rising maternity care deserts compound disparities</a:t>
            </a:r>
          </a:p>
        </p:txBody>
      </p:sp>
      <p:sp>
        <p:nvSpPr>
          <p:cNvPr id="53" name="Text Placeholder 1">
            <a:extLst>
              <a:ext uri="{FF2B5EF4-FFF2-40B4-BE49-F238E27FC236}">
                <a16:creationId xmlns:a16="http://schemas.microsoft.com/office/drawing/2014/main" id="{53280B45-14B8-6A86-1599-41323E6B91B7}"/>
              </a:ext>
            </a:extLst>
          </p:cNvPr>
          <p:cNvSpPr txBox="1">
            <a:spLocks/>
          </p:cNvSpPr>
          <p:nvPr/>
        </p:nvSpPr>
        <p:spPr bwMode="gray">
          <a:xfrm>
            <a:off x="612773" y="253004"/>
            <a:ext cx="383349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1: Falling birth rates</a:t>
            </a:r>
            <a:r>
              <a:rPr lang="en-US" sz="1200" i="1"/>
              <a:t> and worsened disparities</a:t>
            </a:r>
            <a:endParaRPr kumimoji="0" lang="en-US" sz="1200" i="1" u="none" strike="noStrike" kern="1200" cap="none" spc="0" normalizeH="0" baseline="0" noProof="0">
              <a:ln>
                <a:noFill/>
              </a:ln>
              <a:solidFill>
                <a:srgbClr val="323E48"/>
              </a:solidFill>
              <a:effectLst/>
              <a:uLnTx/>
              <a:uFillTx/>
              <a:ea typeface="+mn-ea"/>
              <a:cs typeface="+mn-cs"/>
            </a:endParaRPr>
          </a:p>
        </p:txBody>
      </p:sp>
      <p:grpSp>
        <p:nvGrpSpPr>
          <p:cNvPr id="19" name="Group 18">
            <a:extLst>
              <a:ext uri="{FF2B5EF4-FFF2-40B4-BE49-F238E27FC236}">
                <a16:creationId xmlns:a16="http://schemas.microsoft.com/office/drawing/2014/main" id="{7694B721-828F-1E03-F21F-B6E1A93E5030}"/>
              </a:ext>
            </a:extLst>
          </p:cNvPr>
          <p:cNvGrpSpPr/>
          <p:nvPr/>
        </p:nvGrpSpPr>
        <p:grpSpPr>
          <a:xfrm>
            <a:off x="7053938" y="4305102"/>
            <a:ext cx="4338087" cy="692497"/>
            <a:chOff x="6361199" y="3570803"/>
            <a:chExt cx="4338087" cy="692497"/>
          </a:xfrm>
        </p:grpSpPr>
        <p:sp>
          <p:nvSpPr>
            <p:cNvPr id="11" name="TextBox 10">
              <a:extLst>
                <a:ext uri="{FF2B5EF4-FFF2-40B4-BE49-F238E27FC236}">
                  <a16:creationId xmlns:a16="http://schemas.microsoft.com/office/drawing/2014/main" id="{9C3239C2-D78E-61B8-7FE6-99DED779391B}"/>
                </a:ext>
              </a:extLst>
            </p:cNvPr>
            <p:cNvSpPr txBox="1"/>
            <p:nvPr/>
          </p:nvSpPr>
          <p:spPr bwMode="gray">
            <a:xfrm>
              <a:off x="7781924" y="3570803"/>
              <a:ext cx="2917362" cy="692497"/>
            </a:xfrm>
            <a:prstGeom prst="rect">
              <a:avLst/>
            </a:prstGeom>
            <a:noFill/>
          </p:spPr>
          <p:txBody>
            <a:bodyPr wrap="square" lIns="0" tIns="0" rIns="0" bIns="0" rtlCol="0">
              <a:spAutoFit/>
            </a:bodyPr>
            <a:lstStyle/>
            <a:p>
              <a:r>
                <a:rPr lang="en-US" sz="1500"/>
                <a:t>Black babies were born in areas of limited or no access to maternity care services in 2020</a:t>
              </a:r>
            </a:p>
          </p:txBody>
        </p:sp>
        <p:sp>
          <p:nvSpPr>
            <p:cNvPr id="13" name="TextBox 12">
              <a:extLst>
                <a:ext uri="{FF2B5EF4-FFF2-40B4-BE49-F238E27FC236}">
                  <a16:creationId xmlns:a16="http://schemas.microsoft.com/office/drawing/2014/main" id="{1BB46C3D-A31D-D636-98C4-1EBC3562D55B}"/>
                </a:ext>
              </a:extLst>
            </p:cNvPr>
            <p:cNvSpPr txBox="1"/>
            <p:nvPr/>
          </p:nvSpPr>
          <p:spPr bwMode="gray">
            <a:xfrm>
              <a:off x="6361199" y="3640052"/>
              <a:ext cx="1155235" cy="553998"/>
            </a:xfrm>
            <a:prstGeom prst="rect">
              <a:avLst/>
            </a:prstGeom>
            <a:noFill/>
          </p:spPr>
          <p:txBody>
            <a:bodyPr wrap="square" lIns="0" tIns="0" rIns="0" bIns="0" rtlCol="0">
              <a:spAutoFit/>
            </a:bodyPr>
            <a:lstStyle/>
            <a:p>
              <a:pPr algn="ctr"/>
              <a:r>
                <a:rPr lang="en-US" sz="3600">
                  <a:solidFill>
                    <a:schemeClr val="accent6"/>
                  </a:solidFill>
                  <a:latin typeface="+mj-lt"/>
                </a:rPr>
                <a:t>1 in 6</a:t>
              </a:r>
            </a:p>
          </p:txBody>
        </p:sp>
      </p:grpSp>
      <p:grpSp>
        <p:nvGrpSpPr>
          <p:cNvPr id="17" name="Group 16">
            <a:extLst>
              <a:ext uri="{FF2B5EF4-FFF2-40B4-BE49-F238E27FC236}">
                <a16:creationId xmlns:a16="http://schemas.microsoft.com/office/drawing/2014/main" id="{BE976FEC-341C-D9B5-B72F-4B3C4CF00034}"/>
              </a:ext>
            </a:extLst>
          </p:cNvPr>
          <p:cNvGrpSpPr/>
          <p:nvPr/>
        </p:nvGrpSpPr>
        <p:grpSpPr>
          <a:xfrm>
            <a:off x="7053938" y="3163116"/>
            <a:ext cx="4411921" cy="692497"/>
            <a:chOff x="6361199" y="2428817"/>
            <a:chExt cx="4614774" cy="692497"/>
          </a:xfrm>
        </p:grpSpPr>
        <p:sp>
          <p:nvSpPr>
            <p:cNvPr id="14" name="TextBox 13">
              <a:extLst>
                <a:ext uri="{FF2B5EF4-FFF2-40B4-BE49-F238E27FC236}">
                  <a16:creationId xmlns:a16="http://schemas.microsoft.com/office/drawing/2014/main" id="{20A6D409-5337-5E93-0F97-50E6E56E35C3}"/>
                </a:ext>
              </a:extLst>
            </p:cNvPr>
            <p:cNvSpPr txBox="1"/>
            <p:nvPr/>
          </p:nvSpPr>
          <p:spPr bwMode="gray">
            <a:xfrm>
              <a:off x="7781924" y="2428817"/>
              <a:ext cx="3194049" cy="692497"/>
            </a:xfrm>
            <a:prstGeom prst="rect">
              <a:avLst/>
            </a:prstGeom>
            <a:noFill/>
          </p:spPr>
          <p:txBody>
            <a:bodyPr wrap="square" lIns="0" tIns="0" rIns="0" bIns="0" rtlCol="0">
              <a:spAutoFit/>
            </a:bodyPr>
            <a:lstStyle/>
            <a:p>
              <a:r>
                <a:rPr lang="en-US" sz="1500"/>
                <a:t>Native American babies were born in areas of limited or no access to maternity care services in 2020</a:t>
              </a:r>
            </a:p>
          </p:txBody>
        </p:sp>
        <p:sp>
          <p:nvSpPr>
            <p:cNvPr id="18" name="TextBox 17">
              <a:extLst>
                <a:ext uri="{FF2B5EF4-FFF2-40B4-BE49-F238E27FC236}">
                  <a16:creationId xmlns:a16="http://schemas.microsoft.com/office/drawing/2014/main" id="{B09636D7-9E0A-CFEE-50F2-15A0BAA85718}"/>
                </a:ext>
              </a:extLst>
            </p:cNvPr>
            <p:cNvSpPr txBox="1"/>
            <p:nvPr/>
          </p:nvSpPr>
          <p:spPr bwMode="gray">
            <a:xfrm>
              <a:off x="6361199" y="2498066"/>
              <a:ext cx="1155235" cy="553998"/>
            </a:xfrm>
            <a:prstGeom prst="rect">
              <a:avLst/>
            </a:prstGeom>
            <a:noFill/>
          </p:spPr>
          <p:txBody>
            <a:bodyPr wrap="square" lIns="0" tIns="0" rIns="0" bIns="0" rtlCol="0">
              <a:spAutoFit/>
            </a:bodyPr>
            <a:lstStyle/>
            <a:p>
              <a:pPr algn="ctr"/>
              <a:r>
                <a:rPr lang="en-US" sz="3600">
                  <a:solidFill>
                    <a:schemeClr val="accent6"/>
                  </a:solidFill>
                  <a:latin typeface="+mj-lt"/>
                </a:rPr>
                <a:t>1 in 4</a:t>
              </a:r>
            </a:p>
          </p:txBody>
        </p:sp>
      </p:grpSp>
      <p:grpSp>
        <p:nvGrpSpPr>
          <p:cNvPr id="12" name="Group 11">
            <a:extLst>
              <a:ext uri="{FF2B5EF4-FFF2-40B4-BE49-F238E27FC236}">
                <a16:creationId xmlns:a16="http://schemas.microsoft.com/office/drawing/2014/main" id="{1B39A18E-6231-CCAA-9DEF-4BB5EC6FC851}"/>
              </a:ext>
            </a:extLst>
          </p:cNvPr>
          <p:cNvGrpSpPr/>
          <p:nvPr/>
        </p:nvGrpSpPr>
        <p:grpSpPr>
          <a:xfrm>
            <a:off x="1153103" y="4374351"/>
            <a:ext cx="4272524" cy="553998"/>
            <a:chOff x="1132605" y="3640052"/>
            <a:chExt cx="4272524" cy="553998"/>
          </a:xfrm>
        </p:grpSpPr>
        <p:sp>
          <p:nvSpPr>
            <p:cNvPr id="22" name="Rectangle 21">
              <a:extLst>
                <a:ext uri="{FF2B5EF4-FFF2-40B4-BE49-F238E27FC236}">
                  <a16:creationId xmlns:a16="http://schemas.microsoft.com/office/drawing/2014/main" id="{2566B473-21F5-397D-5D1E-8471C1AC03CF}"/>
                </a:ext>
              </a:extLst>
            </p:cNvPr>
            <p:cNvSpPr/>
            <p:nvPr/>
          </p:nvSpPr>
          <p:spPr bwMode="gray">
            <a:xfrm>
              <a:off x="2477413" y="3686219"/>
              <a:ext cx="2927716" cy="461665"/>
            </a:xfrm>
            <a:prstGeom prst="rect">
              <a:avLst/>
            </a:prstGeom>
          </p:spPr>
          <p:txBody>
            <a:bodyPr wrap="square" lIns="0" tIns="0" rIns="0" bIns="0" anchor="t" anchorCtr="0">
              <a:spAutoFit/>
            </a:bodyPr>
            <a:lstStyle/>
            <a:p>
              <a:pPr>
                <a:spcBef>
                  <a:spcPts val="714"/>
                </a:spcBef>
              </a:pPr>
              <a:r>
                <a:rPr lang="en-US" sz="1500">
                  <a:solidFill>
                    <a:schemeClr val="accent4"/>
                  </a:solidFill>
                </a:rPr>
                <a:t>Obstetric unit closures in US rural hospitals from 2015 to 2019</a:t>
              </a:r>
            </a:p>
          </p:txBody>
        </p:sp>
        <p:sp>
          <p:nvSpPr>
            <p:cNvPr id="23" name="Rectangle 22">
              <a:extLst>
                <a:ext uri="{FF2B5EF4-FFF2-40B4-BE49-F238E27FC236}">
                  <a16:creationId xmlns:a16="http://schemas.microsoft.com/office/drawing/2014/main" id="{81892549-1DE7-DD73-45C5-0FC15B597343}"/>
                </a:ext>
              </a:extLst>
            </p:cNvPr>
            <p:cNvSpPr/>
            <p:nvPr/>
          </p:nvSpPr>
          <p:spPr bwMode="gray">
            <a:xfrm>
              <a:off x="1132605" y="3640052"/>
              <a:ext cx="1024230" cy="553998"/>
            </a:xfrm>
            <a:prstGeom prst="rect">
              <a:avLst/>
            </a:prstGeom>
          </p:spPr>
          <p:txBody>
            <a:bodyPr wrap="square" lIns="0" tIns="0" rIns="0" bIns="0">
              <a:spAutoFit/>
            </a:bodyPr>
            <a:lstStyle/>
            <a:p>
              <a:pPr algn="r">
                <a:spcBef>
                  <a:spcPts val="571"/>
                </a:spcBef>
              </a:pPr>
              <a:r>
                <a:rPr kumimoji="0" lang="en-US" sz="2400" b="0" i="0" u="none" strike="noStrike" kern="1200" cap="none" spc="0" normalizeH="0" baseline="0" noProof="0">
                  <a:ln>
                    <a:noFill/>
                  </a:ln>
                  <a:solidFill>
                    <a:schemeClr val="accent6"/>
                  </a:solidFill>
                  <a:effectLst/>
                  <a:uLnTx/>
                  <a:uFillTx/>
                  <a:latin typeface="+mn-lt"/>
                  <a:ea typeface="+mn-ea"/>
                  <a:cs typeface="+mn-cs"/>
                  <a:sym typeface="Wingdings 3" panose="05040102010807070707" pitchFamily="18" charset="2"/>
                </a:rPr>
                <a:t></a:t>
              </a:r>
              <a:r>
                <a:rPr kumimoji="0" lang="en-US" sz="500" b="0" i="0" u="none" strike="noStrike" kern="1200" cap="none" spc="0" normalizeH="0" baseline="0" noProof="0">
                  <a:ln>
                    <a:noFill/>
                  </a:ln>
                  <a:solidFill>
                    <a:schemeClr val="accent6"/>
                  </a:solidFill>
                  <a:effectLst/>
                  <a:uLnTx/>
                  <a:uFillTx/>
                  <a:latin typeface="+mn-lt"/>
                  <a:ea typeface="+mn-ea"/>
                  <a:cs typeface="+mn-cs"/>
                  <a:sym typeface="Wingdings 3" panose="05040102010807070707" pitchFamily="18" charset="2"/>
                </a:rPr>
                <a:t> </a:t>
              </a:r>
              <a:r>
                <a:rPr lang="en-US" sz="3600">
                  <a:solidFill>
                    <a:srgbClr val="CE0E2D"/>
                  </a:solidFill>
                  <a:latin typeface="+mj-lt"/>
                </a:rPr>
                <a:t>89</a:t>
              </a:r>
            </a:p>
          </p:txBody>
        </p:sp>
      </p:grpSp>
      <p:grpSp>
        <p:nvGrpSpPr>
          <p:cNvPr id="10" name="Group 9">
            <a:extLst>
              <a:ext uri="{FF2B5EF4-FFF2-40B4-BE49-F238E27FC236}">
                <a16:creationId xmlns:a16="http://schemas.microsoft.com/office/drawing/2014/main" id="{3EAE2804-F94F-8A38-269F-20042964C125}"/>
              </a:ext>
            </a:extLst>
          </p:cNvPr>
          <p:cNvGrpSpPr/>
          <p:nvPr/>
        </p:nvGrpSpPr>
        <p:grpSpPr>
          <a:xfrm>
            <a:off x="726141" y="3047699"/>
            <a:ext cx="4777198" cy="923330"/>
            <a:chOff x="706056" y="2318496"/>
            <a:chExt cx="4777198" cy="923330"/>
          </a:xfrm>
        </p:grpSpPr>
        <p:sp>
          <p:nvSpPr>
            <p:cNvPr id="21" name="Rectangle 20">
              <a:extLst>
                <a:ext uri="{FF2B5EF4-FFF2-40B4-BE49-F238E27FC236}">
                  <a16:creationId xmlns:a16="http://schemas.microsoft.com/office/drawing/2014/main" id="{059C84E7-EF4A-C204-F965-66AEEBC290EC}"/>
                </a:ext>
              </a:extLst>
            </p:cNvPr>
            <p:cNvSpPr/>
            <p:nvPr/>
          </p:nvSpPr>
          <p:spPr bwMode="gray">
            <a:xfrm>
              <a:off x="2477413" y="2318496"/>
              <a:ext cx="3005841" cy="923330"/>
            </a:xfrm>
            <a:prstGeom prst="rect">
              <a:avLst/>
            </a:prstGeom>
          </p:spPr>
          <p:txBody>
            <a:bodyPr wrap="square" lIns="0" tIns="0" rIns="0" bIns="0" anchor="t" anchorCtr="0">
              <a:spAutoFit/>
            </a:bodyPr>
            <a:lstStyle/>
            <a:p>
              <a:pPr>
                <a:spcBef>
                  <a:spcPts val="714"/>
                </a:spcBef>
              </a:pPr>
              <a:r>
                <a:rPr lang="en-US" sz="1500">
                  <a:solidFill>
                    <a:schemeClr val="accent4"/>
                  </a:solidFill>
                </a:rPr>
                <a:t>More counties without a hospital or birth center offering obstetric care and without any obstetric providers in 2022 compared to 2020</a:t>
              </a:r>
            </a:p>
          </p:txBody>
        </p:sp>
        <p:sp>
          <p:nvSpPr>
            <p:cNvPr id="24" name="TextBox 23">
              <a:extLst>
                <a:ext uri="{FF2B5EF4-FFF2-40B4-BE49-F238E27FC236}">
                  <a16:creationId xmlns:a16="http://schemas.microsoft.com/office/drawing/2014/main" id="{7D4DB6F2-3DEA-291A-87FF-037630C88DE6}"/>
                </a:ext>
              </a:extLst>
            </p:cNvPr>
            <p:cNvSpPr txBox="1"/>
            <p:nvPr/>
          </p:nvSpPr>
          <p:spPr bwMode="gray">
            <a:xfrm>
              <a:off x="706056" y="2503162"/>
              <a:ext cx="1450779" cy="55399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accent6"/>
                  </a:solidFill>
                  <a:effectLst/>
                  <a:uLnTx/>
                  <a:uFillTx/>
                  <a:latin typeface="+mn-lt"/>
                  <a:ea typeface="+mn-ea"/>
                  <a:cs typeface="+mn-cs"/>
                  <a:sym typeface="Wingdings 3" panose="05040102010807070707" pitchFamily="18" charset="2"/>
                </a:rPr>
                <a:t></a:t>
              </a:r>
              <a:r>
                <a:rPr kumimoji="0" lang="en-US" sz="500" b="0" i="0" u="none" strike="noStrike" kern="1200" cap="none" spc="0" normalizeH="0" baseline="0" noProof="0">
                  <a:ln>
                    <a:noFill/>
                  </a:ln>
                  <a:solidFill>
                    <a:schemeClr val="accent6"/>
                  </a:solidFill>
                  <a:effectLst/>
                  <a:uLnTx/>
                  <a:uFillTx/>
                  <a:latin typeface="+mn-lt"/>
                  <a:ea typeface="+mn-ea"/>
                  <a:cs typeface="+mn-cs"/>
                  <a:sym typeface="Wingdings 3" panose="05040102010807070707" pitchFamily="18" charset="2"/>
                </a:rPr>
                <a:t> </a:t>
              </a:r>
              <a:r>
                <a:rPr lang="en-US" sz="3600">
                  <a:solidFill>
                    <a:srgbClr val="CE0E2D"/>
                  </a:solidFill>
                  <a:latin typeface="+mj-lt"/>
                </a:rPr>
                <a:t>1,119</a:t>
              </a:r>
              <a:endParaRPr kumimoji="0" lang="en-US" sz="3600" b="0" i="0" u="none" strike="noStrike" kern="1200" cap="none" spc="0" normalizeH="0" baseline="0" noProof="0">
                <a:ln>
                  <a:noFill/>
                </a:ln>
                <a:solidFill>
                  <a:srgbClr val="CE0E2D"/>
                </a:solidFill>
                <a:effectLst/>
                <a:uLnTx/>
                <a:uFillTx/>
                <a:latin typeface="+mj-lt"/>
                <a:ea typeface="+mn-ea"/>
                <a:cs typeface="+mn-cs"/>
              </a:endParaRPr>
            </a:p>
          </p:txBody>
        </p:sp>
      </p:grpSp>
      <p:sp>
        <p:nvSpPr>
          <p:cNvPr id="35" name="Pentagon 7">
            <a:extLst>
              <a:ext uri="{FF2B5EF4-FFF2-40B4-BE49-F238E27FC236}">
                <a16:creationId xmlns:a16="http://schemas.microsoft.com/office/drawing/2014/main" id="{6430B225-C92C-4FD6-BF1A-7C72F3A8D9DA}"/>
              </a:ext>
            </a:extLst>
          </p:cNvPr>
          <p:cNvSpPr/>
          <p:nvPr/>
        </p:nvSpPr>
        <p:spPr bwMode="gray">
          <a:xfrm rot="10800000">
            <a:off x="614362" y="2239945"/>
            <a:ext cx="5027136" cy="410758"/>
          </a:xfrm>
          <a:prstGeom prst="homePlate">
            <a:avLst>
              <a:gd name="adj" fmla="val 0"/>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Pentagon 8">
            <a:extLst>
              <a:ext uri="{FF2B5EF4-FFF2-40B4-BE49-F238E27FC236}">
                <a16:creationId xmlns:a16="http://schemas.microsoft.com/office/drawing/2014/main" id="{3F35B367-5639-4EB1-8048-2073DD51DA67}"/>
              </a:ext>
            </a:extLst>
          </p:cNvPr>
          <p:cNvSpPr/>
          <p:nvPr/>
        </p:nvSpPr>
        <p:spPr bwMode="gray">
          <a:xfrm>
            <a:off x="6555900" y="2239945"/>
            <a:ext cx="5021737" cy="410758"/>
          </a:xfrm>
          <a:prstGeom prst="homePlate">
            <a:avLst>
              <a:gd name="adj" fmla="val 0"/>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Oval 36">
            <a:extLst>
              <a:ext uri="{FF2B5EF4-FFF2-40B4-BE49-F238E27FC236}">
                <a16:creationId xmlns:a16="http://schemas.microsoft.com/office/drawing/2014/main" id="{0B72D4D5-AB6A-4260-BDE2-B7C3B88C1C19}"/>
              </a:ext>
            </a:extLst>
          </p:cNvPr>
          <p:cNvSpPr/>
          <p:nvPr/>
        </p:nvSpPr>
        <p:spPr bwMode="gray">
          <a:xfrm>
            <a:off x="5417323" y="1787550"/>
            <a:ext cx="1315549" cy="1315549"/>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TextBox 17">
            <a:extLst>
              <a:ext uri="{FF2B5EF4-FFF2-40B4-BE49-F238E27FC236}">
                <a16:creationId xmlns:a16="http://schemas.microsoft.com/office/drawing/2014/main" id="{7D2B2608-E164-4173-A247-B531D8B203D4}"/>
              </a:ext>
            </a:extLst>
          </p:cNvPr>
          <p:cNvSpPr txBox="1"/>
          <p:nvPr/>
        </p:nvSpPr>
        <p:spPr bwMode="gray">
          <a:xfrm>
            <a:off x="1209920" y="2322214"/>
            <a:ext cx="3836020" cy="24622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b="1"/>
              <a:t>Maternity care deserts </a:t>
            </a:r>
            <a:r>
              <a:rPr lang="en-US" sz="1600"/>
              <a:t>are increasing</a:t>
            </a:r>
          </a:p>
        </p:txBody>
      </p:sp>
      <p:sp>
        <p:nvSpPr>
          <p:cNvPr id="39" name="TextBox 18">
            <a:extLst>
              <a:ext uri="{FF2B5EF4-FFF2-40B4-BE49-F238E27FC236}">
                <a16:creationId xmlns:a16="http://schemas.microsoft.com/office/drawing/2014/main" id="{CC55FBFE-2921-42F5-B8A1-DFE0646782F8}"/>
              </a:ext>
            </a:extLst>
          </p:cNvPr>
          <p:cNvSpPr txBox="1"/>
          <p:nvPr/>
        </p:nvSpPr>
        <p:spPr bwMode="gray">
          <a:xfrm>
            <a:off x="7148757" y="2322214"/>
            <a:ext cx="4154761" cy="24622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a:solidFill>
                  <a:schemeClr val="bg1"/>
                </a:solidFill>
              </a:rPr>
              <a:t>Communities of color face </a:t>
            </a:r>
            <a:r>
              <a:rPr lang="en-US" sz="1600" b="1">
                <a:solidFill>
                  <a:schemeClr val="bg1"/>
                </a:solidFill>
              </a:rPr>
              <a:t>heightened risks</a:t>
            </a:r>
            <a:endParaRPr lang="en-US" sz="1600" b="1" baseline="30000">
              <a:solidFill>
                <a:schemeClr val="bg1"/>
              </a:solidFill>
            </a:endParaRPr>
          </a:p>
        </p:txBody>
      </p:sp>
      <p:pic>
        <p:nvPicPr>
          <p:cNvPr id="40" name="Picture 39">
            <a:extLst>
              <a:ext uri="{FF2B5EF4-FFF2-40B4-BE49-F238E27FC236}">
                <a16:creationId xmlns:a16="http://schemas.microsoft.com/office/drawing/2014/main" id="{34F4F473-FE9D-465D-BBDE-C0128F147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5746217" y="2165028"/>
            <a:ext cx="657761" cy="560591"/>
          </a:xfrm>
          <a:prstGeom prst="rect">
            <a:avLst/>
          </a:prstGeom>
        </p:spPr>
      </p:pic>
    </p:spTree>
    <p:extLst>
      <p:ext uri="{BB962C8B-B14F-4D97-AF65-F5344CB8AC3E}">
        <p14:creationId xmlns:p14="http://schemas.microsoft.com/office/powerpoint/2010/main" val="213820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309D9A-189F-4BBB-BC9A-71418D630602}"/>
              </a:ext>
            </a:extLst>
          </p:cNvPr>
          <p:cNvSpPr>
            <a:spLocks noGrp="1"/>
          </p:cNvSpPr>
          <p:nvPr>
            <p:ph type="body" sz="quarter" idx="27"/>
          </p:nvPr>
        </p:nvSpPr>
        <p:spPr>
          <a:xfrm>
            <a:off x="6803829" y="5735768"/>
            <a:ext cx="4776775" cy="430887"/>
          </a:xfrm>
        </p:spPr>
        <p:txBody>
          <a:bodyPr/>
          <a:lstStyle/>
          <a:p>
            <a:r>
              <a:rPr lang="en-US"/>
              <a:t>Sources: </a:t>
            </a:r>
            <a:r>
              <a:rPr lang="en-US" err="1"/>
              <a:t>Gourlay</a:t>
            </a:r>
            <a:r>
              <a:rPr lang="en-US"/>
              <a:t> &amp; Doan, “</a:t>
            </a:r>
            <a:r>
              <a:rPr lang="en-US">
                <a:hlinkClick r:id="rId3">
                  <a:extLst>
                    <a:ext uri="{A12FA001-AC4F-418D-AE19-62706E023703}">
                      <ahyp:hlinkClr xmlns:ahyp="http://schemas.microsoft.com/office/drawing/2018/hyperlinkcolor" val="tx"/>
                    </a:ext>
                  </a:extLst>
                </a:hlinkClick>
              </a:rPr>
              <a:t>New home-based models of maternal health...</a:t>
            </a:r>
            <a:r>
              <a:rPr lang="en-US"/>
              <a:t>,” BCBS; “</a:t>
            </a:r>
            <a:r>
              <a:rPr lang="en-US">
                <a:hlinkClick r:id="rId4">
                  <a:extLst>
                    <a:ext uri="{A12FA001-AC4F-418D-AE19-62706E023703}">
                      <ahyp:hlinkClr xmlns:ahyp="http://schemas.microsoft.com/office/drawing/2018/hyperlinkcolor" val="tx"/>
                    </a:ext>
                  </a:extLst>
                </a:hlinkClick>
              </a:rPr>
              <a:t>UnitedHealthcare to Address Maternal Health Outcomes...</a:t>
            </a:r>
            <a:r>
              <a:rPr lang="en-US"/>
              <a:t>,” UnitedHealth Group; </a:t>
            </a:r>
            <a:r>
              <a:rPr lang="en-US" err="1"/>
              <a:t>Hamrock</a:t>
            </a:r>
            <a:r>
              <a:rPr lang="en-US"/>
              <a:t>, “</a:t>
            </a:r>
            <a:r>
              <a:rPr lang="en-US">
                <a:hlinkClick r:id="rId5">
                  <a:extLst>
                    <a:ext uri="{A12FA001-AC4F-418D-AE19-62706E023703}">
                      <ahyp:hlinkClr xmlns:ahyp="http://schemas.microsoft.com/office/drawing/2018/hyperlinkcolor" val="tx"/>
                    </a:ext>
                  </a:extLst>
                </a:hlinkClick>
              </a:rPr>
              <a:t>Cleveland Clinic Launches Initiative...</a:t>
            </a:r>
            <a:r>
              <a:rPr lang="en-US"/>
              <a:t>,” Cleveland Clinic; Heath, “</a:t>
            </a:r>
            <a:r>
              <a:rPr lang="en-US">
                <a:hlinkClick r:id="rId6">
                  <a:extLst>
                    <a:ext uri="{A12FA001-AC4F-418D-AE19-62706E023703}">
                      <ahyp:hlinkClr xmlns:ahyp="http://schemas.microsoft.com/office/drawing/2018/hyperlinkcolor" val="tx"/>
                    </a:ext>
                  </a:extLst>
                </a:hlinkClick>
              </a:rPr>
              <a:t>Mass General Sets Sights on Maternal Health Equity...</a:t>
            </a:r>
            <a:r>
              <a:rPr lang="en-US"/>
              <a:t>,” </a:t>
            </a:r>
            <a:r>
              <a:rPr lang="en-US" i="1"/>
              <a:t>Patient </a:t>
            </a:r>
            <a:r>
              <a:rPr lang="en-US" i="1" err="1"/>
              <a:t>EngagementHIT</a:t>
            </a:r>
            <a:r>
              <a:rPr lang="en-US"/>
              <a:t>; “</a:t>
            </a:r>
            <a:r>
              <a:rPr lang="en-US">
                <a:hlinkClick r:id="rId7">
                  <a:extLst>
                    <a:ext uri="{A12FA001-AC4F-418D-AE19-62706E023703}">
                      <ahyp:hlinkClr xmlns:ahyp="http://schemas.microsoft.com/office/drawing/2018/hyperlinkcolor" val="tx"/>
                    </a:ext>
                  </a:extLst>
                </a:hlinkClick>
              </a:rPr>
              <a:t>Mayo Clinic to Study Digitized Workflows...</a:t>
            </a:r>
            <a:r>
              <a:rPr lang="en-US"/>
              <a:t>,” American Hospital Association; “</a:t>
            </a:r>
            <a:r>
              <a:rPr lang="en-US">
                <a:hlinkClick r:id="rId8">
                  <a:extLst>
                    <a:ext uri="{A12FA001-AC4F-418D-AE19-62706E023703}">
                      <ahyp:hlinkClr xmlns:ahyp="http://schemas.microsoft.com/office/drawing/2018/hyperlinkcolor" val="tx"/>
                    </a:ext>
                  </a:extLst>
                </a:hlinkClick>
              </a:rPr>
              <a:t>Anthem, Inc. Aims to Enhance Maternal Health with...,” </a:t>
            </a:r>
            <a:r>
              <a:rPr lang="en-US" i="1"/>
              <a:t>Business Wire</a:t>
            </a:r>
            <a:r>
              <a:rPr lang="en-US"/>
              <a:t>.</a:t>
            </a:r>
          </a:p>
        </p:txBody>
      </p:sp>
      <p:sp>
        <p:nvSpPr>
          <p:cNvPr id="4" name="Title 3">
            <a:extLst>
              <a:ext uri="{FF2B5EF4-FFF2-40B4-BE49-F238E27FC236}">
                <a16:creationId xmlns:a16="http://schemas.microsoft.com/office/drawing/2014/main" id="{B1B8723E-8982-4CDC-AAA0-6955B1CF4D6F}"/>
              </a:ext>
            </a:extLst>
          </p:cNvPr>
          <p:cNvSpPr>
            <a:spLocks noGrp="1"/>
          </p:cNvSpPr>
          <p:nvPr>
            <p:ph type="title"/>
          </p:nvPr>
        </p:nvSpPr>
        <p:spPr>
          <a:xfrm>
            <a:off x="612774" y="588771"/>
            <a:ext cx="10972801" cy="540917"/>
          </a:xfrm>
        </p:spPr>
        <p:txBody>
          <a:bodyPr/>
          <a:lstStyle/>
          <a:p>
            <a:r>
              <a:rPr lang="en-US"/>
              <a:t>Health leaders looking to combat maternal mortality rise</a:t>
            </a:r>
          </a:p>
        </p:txBody>
      </p:sp>
      <p:sp>
        <p:nvSpPr>
          <p:cNvPr id="12" name="Text Placeholder 1">
            <a:extLst>
              <a:ext uri="{FF2B5EF4-FFF2-40B4-BE49-F238E27FC236}">
                <a16:creationId xmlns:a16="http://schemas.microsoft.com/office/drawing/2014/main" id="{80B4A487-FEDA-9927-5AE7-25B8112F0FD5}"/>
              </a:ext>
            </a:extLst>
          </p:cNvPr>
          <p:cNvSpPr txBox="1">
            <a:spLocks/>
          </p:cNvSpPr>
          <p:nvPr/>
        </p:nvSpPr>
        <p:spPr bwMode="gray">
          <a:xfrm>
            <a:off x="612773" y="253004"/>
            <a:ext cx="383349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1: Falling birth rates</a:t>
            </a:r>
            <a:r>
              <a:rPr lang="en-US" sz="1200" i="1"/>
              <a:t> and worsened disparities</a:t>
            </a:r>
            <a:endParaRPr kumimoji="0" lang="en-US" sz="1200" i="1" u="none" strike="noStrike" kern="1200" cap="none" spc="0" normalizeH="0" baseline="0" noProof="0">
              <a:ln>
                <a:noFill/>
              </a:ln>
              <a:solidFill>
                <a:srgbClr val="323E48"/>
              </a:solidFill>
              <a:effectLst/>
              <a:uLnTx/>
              <a:uFillTx/>
              <a:ea typeface="+mn-ea"/>
              <a:cs typeface="+mn-cs"/>
            </a:endParaRPr>
          </a:p>
        </p:txBody>
      </p:sp>
      <p:sp>
        <p:nvSpPr>
          <p:cNvPr id="5" name="TextBox 4">
            <a:extLst>
              <a:ext uri="{FF2B5EF4-FFF2-40B4-BE49-F238E27FC236}">
                <a16:creationId xmlns:a16="http://schemas.microsoft.com/office/drawing/2014/main" id="{057881EC-DC64-36F4-A9C1-1A9F834DE86B}"/>
              </a:ext>
            </a:extLst>
          </p:cNvPr>
          <p:cNvSpPr txBox="1"/>
          <p:nvPr/>
        </p:nvSpPr>
        <p:spPr bwMode="gray">
          <a:xfrm>
            <a:off x="612773" y="1752891"/>
            <a:ext cx="9194786" cy="246221"/>
          </a:xfrm>
          <a:prstGeom prst="rect">
            <a:avLst/>
          </a:prstGeom>
        </p:spPr>
        <p:txBody>
          <a:bodyPr vert="horz" wrap="square" lIns="0" tIns="0" rIns="0" bIns="0" rtlCol="0">
            <a:spAutoFit/>
          </a:bodyPr>
          <a:lstStyle/>
          <a:p>
            <a:pPr marL="0" indent="0">
              <a:spcBef>
                <a:spcPts val="0"/>
              </a:spcBef>
              <a:buNone/>
            </a:pPr>
            <a:r>
              <a:rPr lang="en-US" sz="1600" b="1"/>
              <a:t>Three sectors addressing US maternal health disparities</a:t>
            </a:r>
          </a:p>
        </p:txBody>
      </p:sp>
      <p:grpSp>
        <p:nvGrpSpPr>
          <p:cNvPr id="37" name="Group 36">
            <a:extLst>
              <a:ext uri="{FF2B5EF4-FFF2-40B4-BE49-F238E27FC236}">
                <a16:creationId xmlns:a16="http://schemas.microsoft.com/office/drawing/2014/main" id="{3437A694-7561-3A5B-3B10-9D6E615C1F4D}"/>
              </a:ext>
            </a:extLst>
          </p:cNvPr>
          <p:cNvGrpSpPr/>
          <p:nvPr/>
        </p:nvGrpSpPr>
        <p:grpSpPr>
          <a:xfrm>
            <a:off x="0" y="2277860"/>
            <a:ext cx="12192000" cy="2765443"/>
            <a:chOff x="0" y="2277860"/>
            <a:chExt cx="12192000" cy="2765443"/>
          </a:xfrm>
        </p:grpSpPr>
        <p:sp>
          <p:nvSpPr>
            <p:cNvPr id="6" name="Rectangle 5">
              <a:extLst>
                <a:ext uri="{FF2B5EF4-FFF2-40B4-BE49-F238E27FC236}">
                  <a16:creationId xmlns:a16="http://schemas.microsoft.com/office/drawing/2014/main" id="{BFC7C79F-59AD-545E-AD5F-082020ECA088}"/>
                </a:ext>
              </a:extLst>
            </p:cNvPr>
            <p:cNvSpPr/>
            <p:nvPr/>
          </p:nvSpPr>
          <p:spPr bwMode="gray">
            <a:xfrm>
              <a:off x="0" y="2662761"/>
              <a:ext cx="12192000" cy="9144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B822C95F-9C57-7553-7081-194924374B4C}"/>
                </a:ext>
              </a:extLst>
            </p:cNvPr>
            <p:cNvSpPr txBox="1"/>
            <p:nvPr/>
          </p:nvSpPr>
          <p:spPr bwMode="gray">
            <a:xfrm>
              <a:off x="1117061" y="3427476"/>
              <a:ext cx="3066972" cy="1384995"/>
            </a:xfrm>
            <a:prstGeom prst="rect">
              <a:avLst/>
            </a:prstGeom>
          </p:spPr>
          <p:txBody>
            <a:bodyPr vert="horz" wrap="square" lIns="0" tIns="0" rIns="0" bIns="0" rtlCol="0">
              <a:spAutoFit/>
            </a:bodyPr>
            <a:lstStyle/>
            <a:p>
              <a:pPr marL="0" lvl="2" algn="ctr">
                <a:spcBef>
                  <a:spcPts val="600"/>
                </a:spcBef>
                <a:buClr>
                  <a:srgbClr val="CE0E2D"/>
                </a:buClr>
                <a:defRPr/>
              </a:pPr>
              <a:r>
                <a:rPr lang="en-US" sz="1500">
                  <a:solidFill>
                    <a:srgbClr val="323E48"/>
                  </a:solidFill>
                </a:rPr>
                <a:t>Providers such as </a:t>
              </a:r>
              <a:r>
                <a:rPr lang="en-US" sz="1500" b="1">
                  <a:solidFill>
                    <a:srgbClr val="323E48"/>
                  </a:solidFill>
                </a:rPr>
                <a:t>Mass General Brigham, Mayo Clinic,</a:t>
              </a:r>
              <a:r>
                <a:rPr lang="en-US" sz="1500">
                  <a:solidFill>
                    <a:srgbClr val="323E48"/>
                  </a:solidFill>
                </a:rPr>
                <a:t> and </a:t>
              </a:r>
              <a:r>
                <a:rPr lang="en-US" sz="1500" b="1">
                  <a:solidFill>
                    <a:srgbClr val="323E48"/>
                  </a:solidFill>
                </a:rPr>
                <a:t>Cleveland Clinic </a:t>
              </a:r>
              <a:r>
                <a:rPr lang="en-US" sz="1500">
                  <a:solidFill>
                    <a:srgbClr val="323E48"/>
                  </a:solidFill>
                </a:rPr>
                <a:t>are enhancing the quality of the full-spectrum of maternity care, from fertility treatments to postpartum follow-ups</a:t>
              </a:r>
              <a:endParaRPr kumimoji="0" lang="en-US" sz="1500" i="0" u="none" strike="noStrike" kern="1200" cap="none" spc="0" normalizeH="0" baseline="0" noProof="0">
                <a:ln>
                  <a:noFill/>
                </a:ln>
                <a:solidFill>
                  <a:srgbClr val="323E48"/>
                </a:solidFill>
                <a:effectLst/>
                <a:uLnTx/>
                <a:uFillTx/>
                <a:ea typeface="+mn-ea"/>
                <a:cs typeface="+mn-cs"/>
              </a:endParaRPr>
            </a:p>
          </p:txBody>
        </p:sp>
        <p:sp>
          <p:nvSpPr>
            <p:cNvPr id="20" name="TextBox 19">
              <a:extLst>
                <a:ext uri="{FF2B5EF4-FFF2-40B4-BE49-F238E27FC236}">
                  <a16:creationId xmlns:a16="http://schemas.microsoft.com/office/drawing/2014/main" id="{BCEA96FD-5EE9-BBBA-1C7A-A49B1DF2B9AB}"/>
                </a:ext>
              </a:extLst>
            </p:cNvPr>
            <p:cNvSpPr txBox="1"/>
            <p:nvPr/>
          </p:nvSpPr>
          <p:spPr bwMode="gray">
            <a:xfrm>
              <a:off x="8099406" y="3427476"/>
              <a:ext cx="2975533" cy="1615827"/>
            </a:xfrm>
            <a:prstGeom prst="rect">
              <a:avLst/>
            </a:prstGeom>
          </p:spPr>
          <p:txBody>
            <a:bodyPr vert="horz" wrap="square" lIns="0" tIns="0" rIns="0" bIns="0" rtlCol="0">
              <a:spAutoFit/>
            </a:bodyPr>
            <a:lstStyle/>
            <a:p>
              <a:pPr marL="0" lvl="2" algn="ctr">
                <a:spcBef>
                  <a:spcPts val="600"/>
                </a:spcBef>
                <a:buClr>
                  <a:srgbClr val="CE0E2D"/>
                </a:buClr>
                <a:defRPr/>
              </a:pPr>
              <a:r>
                <a:rPr lang="en-US" sz="1500">
                  <a:solidFill>
                    <a:srgbClr val="323E48"/>
                  </a:solidFill>
                </a:rPr>
                <a:t>Digital health companies such as </a:t>
              </a:r>
              <a:r>
                <a:rPr lang="en-US" sz="1500" b="1" err="1">
                  <a:solidFill>
                    <a:srgbClr val="323E48"/>
                  </a:solidFill>
                </a:rPr>
                <a:t>Memora</a:t>
              </a:r>
              <a:r>
                <a:rPr lang="en-US" sz="1500" b="1">
                  <a:solidFill>
                    <a:srgbClr val="323E48"/>
                  </a:solidFill>
                </a:rPr>
                <a:t> Health </a:t>
              </a:r>
              <a:r>
                <a:rPr lang="en-US" sz="1500">
                  <a:solidFill>
                    <a:srgbClr val="323E48"/>
                  </a:solidFill>
                </a:rPr>
                <a:t>and </a:t>
              </a:r>
              <a:r>
                <a:rPr lang="en-US" sz="1500" b="1">
                  <a:solidFill>
                    <a:srgbClr val="323E48"/>
                  </a:solidFill>
                </a:rPr>
                <a:t>Twill </a:t>
              </a:r>
              <a:r>
                <a:rPr lang="en-US" sz="1500">
                  <a:solidFill>
                    <a:srgbClr val="323E48"/>
                  </a:solidFill>
                </a:rPr>
                <a:t>are partnering with providers and health plans to enable proactive engagement with patients throughout pregnancies and improve access to postpartum care </a:t>
              </a:r>
            </a:p>
          </p:txBody>
        </p:sp>
        <p:sp>
          <p:nvSpPr>
            <p:cNvPr id="26" name="TextBox 25">
              <a:extLst>
                <a:ext uri="{FF2B5EF4-FFF2-40B4-BE49-F238E27FC236}">
                  <a16:creationId xmlns:a16="http://schemas.microsoft.com/office/drawing/2014/main" id="{ECC44BBE-4FBD-48D0-EE81-7EB7C8F9C19D}"/>
                </a:ext>
              </a:extLst>
            </p:cNvPr>
            <p:cNvSpPr txBox="1"/>
            <p:nvPr/>
          </p:nvSpPr>
          <p:spPr bwMode="gray">
            <a:xfrm>
              <a:off x="4719621" y="3427476"/>
              <a:ext cx="2975532" cy="1615827"/>
            </a:xfrm>
            <a:prstGeom prst="rect">
              <a:avLst/>
            </a:prstGeom>
          </p:spPr>
          <p:txBody>
            <a:bodyPr vert="horz" wrap="square" lIns="0" tIns="0" rIns="0" bIns="0" rtlCol="0">
              <a:spAutoFit/>
            </a:bodyPr>
            <a:lstStyle/>
            <a:p>
              <a:pPr marL="0" lvl="2" algn="ctr">
                <a:spcBef>
                  <a:spcPts val="600"/>
                </a:spcBef>
                <a:buClr>
                  <a:srgbClr val="CE0E2D"/>
                </a:buClr>
                <a:defRPr/>
              </a:pPr>
              <a:r>
                <a:rPr lang="en-US" sz="1500">
                  <a:solidFill>
                    <a:srgbClr val="323E48"/>
                  </a:solidFill>
                </a:rPr>
                <a:t>Health plans such as </a:t>
              </a:r>
              <a:r>
                <a:rPr lang="en-US" sz="1500" b="1">
                  <a:solidFill>
                    <a:srgbClr val="323E48"/>
                  </a:solidFill>
                </a:rPr>
                <a:t>Independence Blue Cross, </a:t>
              </a:r>
              <a:r>
                <a:rPr lang="en-US" sz="1500" b="1" err="1">
                  <a:solidFill>
                    <a:srgbClr val="323E48"/>
                  </a:solidFill>
                </a:rPr>
                <a:t>Elevance</a:t>
              </a:r>
              <a:r>
                <a:rPr lang="en-US" sz="1500" b="1">
                  <a:solidFill>
                    <a:srgbClr val="323E48"/>
                  </a:solidFill>
                </a:rPr>
                <a:t> Health, </a:t>
              </a:r>
              <a:r>
                <a:rPr lang="en-US" sz="1500">
                  <a:solidFill>
                    <a:srgbClr val="323E48"/>
                  </a:solidFill>
                </a:rPr>
                <a:t>and </a:t>
              </a:r>
              <a:r>
                <a:rPr lang="en-US" sz="1500" b="1">
                  <a:solidFill>
                    <a:srgbClr val="323E48"/>
                  </a:solidFill>
                </a:rPr>
                <a:t>UnitedHealthcare</a:t>
              </a:r>
              <a:r>
                <a:rPr lang="en-US" sz="1500">
                  <a:solidFill>
                    <a:srgbClr val="323E48"/>
                  </a:solidFill>
                </a:rPr>
                <a:t> are investing in new models of maternity care including community-based doula and home-based care programs</a:t>
              </a:r>
            </a:p>
          </p:txBody>
        </p:sp>
        <p:grpSp>
          <p:nvGrpSpPr>
            <p:cNvPr id="32" name="Group 31">
              <a:extLst>
                <a:ext uri="{FF2B5EF4-FFF2-40B4-BE49-F238E27FC236}">
                  <a16:creationId xmlns:a16="http://schemas.microsoft.com/office/drawing/2014/main" id="{F7DEFFEC-31B9-6297-0488-84321BEBB26B}"/>
                </a:ext>
              </a:extLst>
            </p:cNvPr>
            <p:cNvGrpSpPr/>
            <p:nvPr/>
          </p:nvGrpSpPr>
          <p:grpSpPr>
            <a:xfrm>
              <a:off x="9129972" y="2277860"/>
              <a:ext cx="914400" cy="914400"/>
              <a:chOff x="9013807" y="2277860"/>
              <a:chExt cx="914400" cy="914400"/>
            </a:xfrm>
          </p:grpSpPr>
          <p:sp>
            <p:nvSpPr>
              <p:cNvPr id="18" name="Oval 17">
                <a:extLst>
                  <a:ext uri="{FF2B5EF4-FFF2-40B4-BE49-F238E27FC236}">
                    <a16:creationId xmlns:a16="http://schemas.microsoft.com/office/drawing/2014/main" id="{2584387C-5145-3C8C-5E2B-7A84C1AECF5D}"/>
                  </a:ext>
                </a:extLst>
              </p:cNvPr>
              <p:cNvSpPr/>
              <p:nvPr/>
            </p:nvSpPr>
            <p:spPr bwMode="gray">
              <a:xfrm>
                <a:off x="9013807" y="2277860"/>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0" name="Picture 29" descr="A close up of a screen&#10;&#10;Description automatically generated">
                <a:extLst>
                  <a:ext uri="{FF2B5EF4-FFF2-40B4-BE49-F238E27FC236}">
                    <a16:creationId xmlns:a16="http://schemas.microsoft.com/office/drawing/2014/main" id="{BD7C2081-2DA7-2DE9-E698-58109156E2CA}"/>
                  </a:ext>
                </a:extLst>
              </p:cNvPr>
              <p:cNvPicPr>
                <a:picLocks noChangeAspect="1"/>
              </p:cNvPicPr>
              <p:nvPr/>
            </p:nvPicPr>
            <p:blipFill>
              <a:blip r:embed="rId9"/>
              <a:stretch>
                <a:fillRect/>
              </a:stretch>
            </p:blipFill>
            <p:spPr>
              <a:xfrm>
                <a:off x="9179266" y="2477960"/>
                <a:ext cx="583482" cy="479290"/>
              </a:xfrm>
              <a:prstGeom prst="rect">
                <a:avLst/>
              </a:prstGeom>
            </p:spPr>
          </p:pic>
        </p:grpSp>
        <p:grpSp>
          <p:nvGrpSpPr>
            <p:cNvPr id="31" name="Group 30">
              <a:extLst>
                <a:ext uri="{FF2B5EF4-FFF2-40B4-BE49-F238E27FC236}">
                  <a16:creationId xmlns:a16="http://schemas.microsoft.com/office/drawing/2014/main" id="{63B7572C-A513-1E43-D041-C59C634654C7}"/>
                </a:ext>
              </a:extLst>
            </p:cNvPr>
            <p:cNvGrpSpPr/>
            <p:nvPr/>
          </p:nvGrpSpPr>
          <p:grpSpPr>
            <a:xfrm>
              <a:off x="5638800" y="2277860"/>
              <a:ext cx="914400" cy="914400"/>
              <a:chOff x="5634021" y="2277860"/>
              <a:chExt cx="914400" cy="914400"/>
            </a:xfrm>
          </p:grpSpPr>
          <p:sp>
            <p:nvSpPr>
              <p:cNvPr id="24" name="Oval 23">
                <a:extLst>
                  <a:ext uri="{FF2B5EF4-FFF2-40B4-BE49-F238E27FC236}">
                    <a16:creationId xmlns:a16="http://schemas.microsoft.com/office/drawing/2014/main" id="{0E2A31AB-C45B-934C-3EB7-2C2312FEEFC0}"/>
                  </a:ext>
                </a:extLst>
              </p:cNvPr>
              <p:cNvSpPr/>
              <p:nvPr/>
            </p:nvSpPr>
            <p:spPr bwMode="gray">
              <a:xfrm>
                <a:off x="5634021" y="2277860"/>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Picture 18" descr="Icon&#10;&#10;Description automatically generated">
                <a:extLst>
                  <a:ext uri="{FF2B5EF4-FFF2-40B4-BE49-F238E27FC236}">
                    <a16:creationId xmlns:a16="http://schemas.microsoft.com/office/drawing/2014/main" id="{B20C764A-BB36-72BA-D0EA-44B45F42B1BF}"/>
                  </a:ext>
                </a:extLst>
              </p:cNvPr>
              <p:cNvPicPr>
                <a:picLocks noChangeAspect="1"/>
              </p:cNvPicPr>
              <p:nvPr/>
            </p:nvPicPr>
            <p:blipFill>
              <a:blip r:embed="rId10"/>
              <a:stretch>
                <a:fillRect/>
              </a:stretch>
            </p:blipFill>
            <p:spPr>
              <a:xfrm>
                <a:off x="5847479" y="2466574"/>
                <a:ext cx="497042" cy="479290"/>
              </a:xfrm>
              <a:prstGeom prst="rect">
                <a:avLst/>
              </a:prstGeom>
            </p:spPr>
          </p:pic>
        </p:grpSp>
        <p:grpSp>
          <p:nvGrpSpPr>
            <p:cNvPr id="36" name="Group 35">
              <a:extLst>
                <a:ext uri="{FF2B5EF4-FFF2-40B4-BE49-F238E27FC236}">
                  <a16:creationId xmlns:a16="http://schemas.microsoft.com/office/drawing/2014/main" id="{5BFF59D5-2082-ADFA-EC75-E895499DF0BC}"/>
                </a:ext>
              </a:extLst>
            </p:cNvPr>
            <p:cNvGrpSpPr/>
            <p:nvPr/>
          </p:nvGrpSpPr>
          <p:grpSpPr>
            <a:xfrm>
              <a:off x="2193347" y="2277860"/>
              <a:ext cx="914400" cy="914400"/>
              <a:chOff x="2193347" y="2277860"/>
              <a:chExt cx="914400" cy="914400"/>
            </a:xfrm>
          </p:grpSpPr>
          <p:sp>
            <p:nvSpPr>
              <p:cNvPr id="11" name="Oval 10">
                <a:extLst>
                  <a:ext uri="{FF2B5EF4-FFF2-40B4-BE49-F238E27FC236}">
                    <a16:creationId xmlns:a16="http://schemas.microsoft.com/office/drawing/2014/main" id="{BF092607-BE7B-8284-B441-DD1B9A5A1C49}"/>
                  </a:ext>
                </a:extLst>
              </p:cNvPr>
              <p:cNvSpPr/>
              <p:nvPr/>
            </p:nvSpPr>
            <p:spPr bwMode="gray">
              <a:xfrm>
                <a:off x="2193347" y="2277860"/>
                <a:ext cx="914400" cy="914400"/>
              </a:xfrm>
              <a:prstGeom prst="ellipse">
                <a:avLst/>
              </a:prstGeom>
              <a:solidFill>
                <a:schemeClr val="tx2"/>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5" name="Picture 34" descr="Icon&#10;&#10;Description automatically generated">
                <a:extLst>
                  <a:ext uri="{FF2B5EF4-FFF2-40B4-BE49-F238E27FC236}">
                    <a16:creationId xmlns:a16="http://schemas.microsoft.com/office/drawing/2014/main" id="{682C1E34-CB8A-FA41-12A4-B491ABD436C1}"/>
                  </a:ext>
                </a:extLst>
              </p:cNvPr>
              <p:cNvPicPr>
                <a:picLocks noChangeAspect="1"/>
              </p:cNvPicPr>
              <p:nvPr/>
            </p:nvPicPr>
            <p:blipFill>
              <a:blip r:embed="rId11"/>
              <a:stretch>
                <a:fillRect/>
              </a:stretch>
            </p:blipFill>
            <p:spPr>
              <a:xfrm>
                <a:off x="2312616" y="2483653"/>
                <a:ext cx="675861" cy="467904"/>
              </a:xfrm>
              <a:prstGeom prst="rect">
                <a:avLst/>
              </a:prstGeom>
            </p:spPr>
          </p:pic>
        </p:grpSp>
      </p:grpSp>
    </p:spTree>
    <p:extLst>
      <p:ext uri="{BB962C8B-B14F-4D97-AF65-F5344CB8AC3E}">
        <p14:creationId xmlns:p14="http://schemas.microsoft.com/office/powerpoint/2010/main" val="211490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E7003-0C96-4D1C-8B5B-BCEA6B7F300B}"/>
              </a:ext>
            </a:extLst>
          </p:cNvPr>
          <p:cNvSpPr>
            <a:spLocks noGrp="1"/>
          </p:cNvSpPr>
          <p:nvPr>
            <p:ph type="body" sz="quarter" idx="28"/>
          </p:nvPr>
        </p:nvSpPr>
        <p:spPr>
          <a:xfrm>
            <a:off x="718620" y="6061760"/>
            <a:ext cx="4802123" cy="107722"/>
          </a:xfrm>
        </p:spPr>
        <p:txBody>
          <a:bodyPr/>
          <a:lstStyle/>
          <a:p>
            <a:r>
              <a:rPr lang="en-US">
                <a:solidFill>
                  <a:schemeClr val="accent3"/>
                </a:solidFill>
              </a:rPr>
              <a:t>National Committee for Quality Assurance established Healthcare Effectiveness Data and Information Set (HEDIS).</a:t>
            </a:r>
          </a:p>
        </p:txBody>
      </p:sp>
      <p:sp>
        <p:nvSpPr>
          <p:cNvPr id="3" name="Text Placeholder 2">
            <a:extLst>
              <a:ext uri="{FF2B5EF4-FFF2-40B4-BE49-F238E27FC236}">
                <a16:creationId xmlns:a16="http://schemas.microsoft.com/office/drawing/2014/main" id="{4279238D-7665-4AE7-B299-F069A72B7ACB}"/>
              </a:ext>
            </a:extLst>
          </p:cNvPr>
          <p:cNvSpPr>
            <a:spLocks noGrp="1"/>
          </p:cNvSpPr>
          <p:nvPr>
            <p:ph type="body" sz="quarter" idx="27"/>
          </p:nvPr>
        </p:nvSpPr>
        <p:spPr>
          <a:xfrm>
            <a:off x="8154838" y="6064249"/>
            <a:ext cx="3430737" cy="107722"/>
          </a:xfrm>
        </p:spPr>
        <p:txBody>
          <a:bodyPr/>
          <a:lstStyle/>
          <a:p>
            <a:r>
              <a:rPr lang="en-US"/>
              <a:t>Source: Gruber et al., “</a:t>
            </a:r>
            <a:r>
              <a:rPr lang="en-US">
                <a:hlinkClick r:id="rId3">
                  <a:extLst>
                    <a:ext uri="{A12FA001-AC4F-418D-AE19-62706E023703}">
                      <ahyp:hlinkClr xmlns:ahyp="http://schemas.microsoft.com/office/drawing/2018/hyperlinkcolor" val="tx"/>
                    </a:ext>
                  </a:extLst>
                </a:hlinkClick>
              </a:rPr>
              <a:t>Impact of Doulas on Healthy Birth Outcomes</a:t>
            </a:r>
            <a:r>
              <a:rPr lang="en-US"/>
              <a:t>,” J Perinatal Educ.</a:t>
            </a:r>
          </a:p>
        </p:txBody>
      </p:sp>
      <p:sp>
        <p:nvSpPr>
          <p:cNvPr id="4" name="Title 3">
            <a:extLst>
              <a:ext uri="{FF2B5EF4-FFF2-40B4-BE49-F238E27FC236}">
                <a16:creationId xmlns:a16="http://schemas.microsoft.com/office/drawing/2014/main" id="{BE95344A-B6B4-4922-B990-1F9AE0E0E5DB}"/>
              </a:ext>
            </a:extLst>
          </p:cNvPr>
          <p:cNvSpPr>
            <a:spLocks noGrp="1"/>
          </p:cNvSpPr>
          <p:nvPr>
            <p:ph type="title"/>
          </p:nvPr>
        </p:nvSpPr>
        <p:spPr/>
        <p:txBody>
          <a:bodyPr/>
          <a:lstStyle/>
          <a:p>
            <a:r>
              <a:rPr lang="en-US"/>
              <a:t>Stakeholder implications</a:t>
            </a:r>
          </a:p>
        </p:txBody>
      </p:sp>
      <p:graphicFrame>
        <p:nvGraphicFramePr>
          <p:cNvPr id="5" name="Table 4">
            <a:extLst>
              <a:ext uri="{FF2B5EF4-FFF2-40B4-BE49-F238E27FC236}">
                <a16:creationId xmlns:a16="http://schemas.microsoft.com/office/drawing/2014/main" id="{71A95A6A-E19C-477A-8713-0BBC030E9EE5}"/>
              </a:ext>
            </a:extLst>
          </p:cNvPr>
          <p:cNvGraphicFramePr>
            <a:graphicFrameLocks noGrp="1"/>
          </p:cNvGraphicFramePr>
          <p:nvPr>
            <p:extLst>
              <p:ext uri="{D42A27DB-BD31-4B8C-83A1-F6EECF244321}">
                <p14:modId xmlns:p14="http://schemas.microsoft.com/office/powerpoint/2010/main" val="2040380174"/>
              </p:ext>
            </p:extLst>
          </p:nvPr>
        </p:nvGraphicFramePr>
        <p:xfrm>
          <a:off x="897698" y="1145434"/>
          <a:ext cx="10396603" cy="4846320"/>
        </p:xfrm>
        <a:graphic>
          <a:graphicData uri="http://schemas.openxmlformats.org/drawingml/2006/table">
            <a:tbl>
              <a:tblPr firstRow="1" bandRow="1">
                <a:tableStyleId>{C083E6E3-FA7D-4D7B-A595-EF9225AFEA82}</a:tableStyleId>
              </a:tblPr>
              <a:tblGrid>
                <a:gridCol w="2225129">
                  <a:extLst>
                    <a:ext uri="{9D8B030D-6E8A-4147-A177-3AD203B41FA5}">
                      <a16:colId xmlns:a16="http://schemas.microsoft.com/office/drawing/2014/main" val="1331850416"/>
                    </a:ext>
                  </a:extLst>
                </a:gridCol>
                <a:gridCol w="8171474">
                  <a:extLst>
                    <a:ext uri="{9D8B030D-6E8A-4147-A177-3AD203B41FA5}">
                      <a16:colId xmlns:a16="http://schemas.microsoft.com/office/drawing/2014/main" val="3053149754"/>
                    </a:ext>
                  </a:extLst>
                </a:gridCol>
              </a:tblGrid>
              <a:tr h="0">
                <a:tc gridSpan="2">
                  <a:txBody>
                    <a:bodyPr/>
                    <a:lstStyle/>
                    <a:p>
                      <a:r>
                        <a:rPr lang="en-US" sz="1200"/>
                        <a:t>Stakeholder                               Implications</a:t>
                      </a:r>
                    </a:p>
                  </a:txBody>
                  <a:tcPr marL="137160" marR="137160" marT="137160" anchor="ctr">
                    <a:lnT w="28575"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156003248"/>
                  </a:ext>
                </a:extLst>
              </a:tr>
              <a:tr h="0">
                <a:tc>
                  <a:txBody>
                    <a:bodyPr/>
                    <a:lstStyle/>
                    <a:p>
                      <a:pPr algn="ctr"/>
                      <a:endParaRPr lang="en-US" sz="3600">
                        <a:solidFill>
                          <a:schemeClr val="accent6"/>
                        </a:solidFill>
                        <a:latin typeface="+mj-lt"/>
                      </a:endParaRPr>
                    </a:p>
                  </a:txBody>
                  <a:tcPr marL="137160" marR="137160" marT="137160" marB="137160" anchor="ctr">
                    <a:lnB w="12700" cap="flat" cmpd="sng" algn="ctr">
                      <a:solidFill>
                        <a:schemeClr val="accent1"/>
                      </a:solidFill>
                      <a:prstDash val="solid"/>
                      <a:round/>
                      <a:headEnd type="none" w="med" len="med"/>
                      <a:tailEnd type="none" w="med" len="med"/>
                    </a:lnB>
                    <a:noFill/>
                  </a:tcPr>
                </a:tc>
                <a:tc>
                  <a:txBody>
                    <a:bodyPr/>
                    <a:lstStyle/>
                    <a:p>
                      <a:r>
                        <a:rPr lang="en-US" sz="1200" kern="1200">
                          <a:solidFill>
                            <a:schemeClr val="tx1"/>
                          </a:solidFill>
                          <a:latin typeface="+mj-lt"/>
                          <a:ea typeface="+mn-ea"/>
                          <a:cs typeface="+mn-cs"/>
                        </a:rPr>
                        <a:t>Providers will likely see fewer deliveries with a growing number of high-risk pregnancies, long-term. Systems may also see a few more low-risk pregnant patients opting for community births performed by midwives. Both forces will further strain health systems (rural systems, in particular) to keep their labor and delivery units open – which, in turn, could further exacerbate health inequities and maternal health outcomes.</a:t>
                      </a:r>
                    </a:p>
                  </a:txBody>
                  <a:tcPr marL="137160" marR="137160" marT="137160" marB="137160"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81292331"/>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200">
                          <a:solidFill>
                            <a:schemeClr val="tx1"/>
                          </a:solidFill>
                          <a:latin typeface="+mj-lt"/>
                        </a:rPr>
                        <a:t>Physicians may see a few more low-risk pregnant patients opting for community births performed by midwives. Primary care practice leaders may develop conversation guides for PCPs about the risks and benefits to having a hospital birth compared to having a home birth. Physicians should anticipate continued momentum to screen for maternal health inequities and provide trauma-informed maternity care.</a:t>
                      </a: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6249832"/>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a:solidFill>
                            <a:schemeClr val="tx1"/>
                          </a:solidFill>
                          <a:latin typeface="+mj-lt"/>
                          <a:ea typeface="+mn-ea"/>
                          <a:cs typeface="+mn-cs"/>
                        </a:rPr>
                        <a:t>Health plans should anticipate continued momentum to leverage race and ethnicity stratifications in NCQA HEDIS</a:t>
                      </a:r>
                      <a:r>
                        <a:rPr lang="en-US" sz="1200" kern="1200" baseline="30000">
                          <a:solidFill>
                            <a:schemeClr val="tx1"/>
                          </a:solidFill>
                          <a:latin typeface="+mj-lt"/>
                          <a:ea typeface="+mn-ea"/>
                          <a:cs typeface="+mn-cs"/>
                        </a:rPr>
                        <a:t>1</a:t>
                      </a:r>
                      <a:r>
                        <a:rPr lang="en-US" sz="1200" kern="1200">
                          <a:solidFill>
                            <a:schemeClr val="tx1"/>
                          </a:solidFill>
                          <a:latin typeface="+mj-lt"/>
                          <a:ea typeface="+mn-ea"/>
                          <a:cs typeface="+mn-cs"/>
                        </a:rPr>
                        <a:t> quality measures to identify maternal health inequities. States and payers will likely experience growing pressure from advocacy groups to encourage early prenatal care and expand coverage of doula and midwifery services for community births. </a:t>
                      </a: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56426738"/>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200">
                          <a:solidFill>
                            <a:schemeClr val="tx1"/>
                          </a:solidFill>
                          <a:latin typeface="+mj-lt"/>
                        </a:rPr>
                        <a:t>Digital health platforms can expect growing demand for virtual prenatal care, particularly in rural communities with limited access to care. Given ongoing misinformation, organizations will be under pressure to routinely review the accuracy of maternal health information shared on platforms.</a:t>
                      </a: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62340858"/>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noFill/>
                  </a:tcPr>
                </a:tc>
                <a:tc>
                  <a:txBody>
                    <a:bodyPr/>
                    <a:lstStyle/>
                    <a:p>
                      <a:r>
                        <a:rPr lang="en-US" sz="1200" b="0">
                          <a:solidFill>
                            <a:schemeClr val="tx1"/>
                          </a:solidFill>
                          <a:latin typeface="+mj-lt"/>
                        </a:rPr>
                        <a:t>Many stakeholders expect </a:t>
                      </a:r>
                      <a:r>
                        <a:rPr lang="en-US" sz="1200" b="1">
                          <a:solidFill>
                            <a:schemeClr val="tx1"/>
                          </a:solidFill>
                          <a:latin typeface="+mj-lt"/>
                        </a:rPr>
                        <a:t>pharmaceutical companies </a:t>
                      </a:r>
                      <a:r>
                        <a:rPr lang="en-US" sz="1200">
                          <a:solidFill>
                            <a:schemeClr val="tx1"/>
                          </a:solidFill>
                          <a:latin typeface="+mj-lt"/>
                        </a:rPr>
                        <a:t>to lead patient and provider education efforts on the safety of perinatal COVID-19 vaccination. Rising acceptance of low-intervention community births may reduce utilization of medications for pain relief during labor and delivery, long-term.</a:t>
                      </a:r>
                    </a:p>
                  </a:txBody>
                  <a:tcPr marL="137160" marR="137160" marT="137160" marB="137160" anchor="ct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3578307273"/>
                  </a:ext>
                </a:extLst>
              </a:tr>
            </a:tbl>
          </a:graphicData>
        </a:graphic>
      </p:graphicFrame>
      <p:grpSp>
        <p:nvGrpSpPr>
          <p:cNvPr id="21" name="Group 20">
            <a:extLst>
              <a:ext uri="{FF2B5EF4-FFF2-40B4-BE49-F238E27FC236}">
                <a16:creationId xmlns:a16="http://schemas.microsoft.com/office/drawing/2014/main" id="{8E459448-A107-48B7-8004-0C19A8AFD86D}"/>
              </a:ext>
            </a:extLst>
          </p:cNvPr>
          <p:cNvGrpSpPr/>
          <p:nvPr/>
        </p:nvGrpSpPr>
        <p:grpSpPr>
          <a:xfrm>
            <a:off x="1036629" y="1695967"/>
            <a:ext cx="2009600" cy="382699"/>
            <a:chOff x="1036629" y="1889007"/>
            <a:chExt cx="2009600" cy="382699"/>
          </a:xfrm>
        </p:grpSpPr>
        <p:pic>
          <p:nvPicPr>
            <p:cNvPr id="6" name="Picture 5" descr="Icon&#10;&#10;Description automatically generated">
              <a:extLst>
                <a:ext uri="{FF2B5EF4-FFF2-40B4-BE49-F238E27FC236}">
                  <a16:creationId xmlns:a16="http://schemas.microsoft.com/office/drawing/2014/main" id="{11E890A1-983A-4410-878C-DA09516D7197}"/>
                </a:ext>
              </a:extLst>
            </p:cNvPr>
            <p:cNvPicPr>
              <a:picLocks noChangeAspect="1"/>
            </p:cNvPicPr>
            <p:nvPr/>
          </p:nvPicPr>
          <p:blipFill>
            <a:blip r:embed="rId4"/>
            <a:stretch>
              <a:fillRect/>
            </a:stretch>
          </p:blipFill>
          <p:spPr>
            <a:xfrm>
              <a:off x="1036629" y="1889007"/>
              <a:ext cx="552787" cy="382699"/>
            </a:xfrm>
            <a:prstGeom prst="rect">
              <a:avLst/>
            </a:prstGeom>
          </p:spPr>
        </p:pic>
        <p:sp>
          <p:nvSpPr>
            <p:cNvPr id="7" name="TextBox 6">
              <a:extLst>
                <a:ext uri="{FF2B5EF4-FFF2-40B4-BE49-F238E27FC236}">
                  <a16:creationId xmlns:a16="http://schemas.microsoft.com/office/drawing/2014/main" id="{DA300F5F-2EBD-4946-A8AD-9235A9AAE7B2}"/>
                </a:ext>
              </a:extLst>
            </p:cNvPr>
            <p:cNvSpPr txBox="1"/>
            <p:nvPr/>
          </p:nvSpPr>
          <p:spPr bwMode="gray">
            <a:xfrm>
              <a:off x="1728347" y="1999687"/>
              <a:ext cx="1317882" cy="215444"/>
            </a:xfrm>
            <a:prstGeom prst="rect">
              <a:avLst/>
            </a:prstGeom>
          </p:spPr>
          <p:txBody>
            <a:bodyPr vert="horz" wrap="square" lIns="0" tIns="0" rIns="0" bIns="0" rtlCol="0">
              <a:spAutoFit/>
            </a:bodyPr>
            <a:lstStyle/>
            <a:p>
              <a:pPr>
                <a:spcBef>
                  <a:spcPts val="600"/>
                </a:spcBef>
                <a:buClr>
                  <a:schemeClr val="accent6"/>
                </a:buClr>
              </a:pPr>
              <a:r>
                <a:rPr lang="en-US" sz="1400" b="1">
                  <a:latin typeface="+mj-lt"/>
                </a:rPr>
                <a:t>Health systems</a:t>
              </a:r>
            </a:p>
          </p:txBody>
        </p:sp>
      </p:grpSp>
      <p:grpSp>
        <p:nvGrpSpPr>
          <p:cNvPr id="20" name="Group 19">
            <a:extLst>
              <a:ext uri="{FF2B5EF4-FFF2-40B4-BE49-F238E27FC236}">
                <a16:creationId xmlns:a16="http://schemas.microsoft.com/office/drawing/2014/main" id="{01888841-C377-4570-B8C1-28FF565D9621}"/>
              </a:ext>
            </a:extLst>
          </p:cNvPr>
          <p:cNvGrpSpPr/>
          <p:nvPr/>
        </p:nvGrpSpPr>
        <p:grpSpPr>
          <a:xfrm>
            <a:off x="1019391" y="2660199"/>
            <a:ext cx="2037561" cy="382699"/>
            <a:chOff x="1019391" y="2749145"/>
            <a:chExt cx="2037561" cy="382699"/>
          </a:xfrm>
        </p:grpSpPr>
        <p:pic>
          <p:nvPicPr>
            <p:cNvPr id="8" name="Picture 7" descr="Icon&#10;&#10;Description automatically generated">
              <a:extLst>
                <a:ext uri="{FF2B5EF4-FFF2-40B4-BE49-F238E27FC236}">
                  <a16:creationId xmlns:a16="http://schemas.microsoft.com/office/drawing/2014/main" id="{7F8BC32C-9489-42BF-8784-CFAB04649ECC}"/>
                </a:ext>
              </a:extLst>
            </p:cNvPr>
            <p:cNvPicPr>
              <a:picLocks noChangeAspect="1"/>
            </p:cNvPicPr>
            <p:nvPr/>
          </p:nvPicPr>
          <p:blipFill>
            <a:blip r:embed="rId5"/>
            <a:stretch>
              <a:fillRect/>
            </a:stretch>
          </p:blipFill>
          <p:spPr>
            <a:xfrm>
              <a:off x="1019391" y="2749145"/>
              <a:ext cx="552787" cy="382699"/>
            </a:xfrm>
            <a:prstGeom prst="rect">
              <a:avLst/>
            </a:prstGeom>
          </p:spPr>
        </p:pic>
        <p:sp>
          <p:nvSpPr>
            <p:cNvPr id="9" name="TextBox 8">
              <a:extLst>
                <a:ext uri="{FF2B5EF4-FFF2-40B4-BE49-F238E27FC236}">
                  <a16:creationId xmlns:a16="http://schemas.microsoft.com/office/drawing/2014/main" id="{7F05D523-4311-4AE0-90A0-DC453701DE12}"/>
                </a:ext>
              </a:extLst>
            </p:cNvPr>
            <p:cNvSpPr txBox="1"/>
            <p:nvPr/>
          </p:nvSpPr>
          <p:spPr bwMode="gray">
            <a:xfrm>
              <a:off x="1739068" y="2829944"/>
              <a:ext cx="1317884" cy="215444"/>
            </a:xfrm>
            <a:prstGeom prst="rect">
              <a:avLst/>
            </a:prstGeom>
          </p:spPr>
          <p:txBody>
            <a:bodyPr vert="horz" wrap="square" lIns="0" tIns="0" rIns="0" bIns="0" rtlCol="0">
              <a:spAutoFit/>
            </a:bodyPr>
            <a:lstStyle/>
            <a:p>
              <a:pPr>
                <a:spcBef>
                  <a:spcPts val="600"/>
                </a:spcBef>
                <a:buClr>
                  <a:schemeClr val="accent6"/>
                </a:buClr>
              </a:pPr>
              <a:r>
                <a:rPr lang="en-US" sz="1400" b="1">
                  <a:latin typeface="+mj-lt"/>
                </a:rPr>
                <a:t>Physicians</a:t>
              </a:r>
            </a:p>
          </p:txBody>
        </p:sp>
      </p:grpSp>
      <p:grpSp>
        <p:nvGrpSpPr>
          <p:cNvPr id="19" name="Group 18">
            <a:extLst>
              <a:ext uri="{FF2B5EF4-FFF2-40B4-BE49-F238E27FC236}">
                <a16:creationId xmlns:a16="http://schemas.microsoft.com/office/drawing/2014/main" id="{71BF5B39-3CEF-49FF-970B-AF942F1E7012}"/>
              </a:ext>
            </a:extLst>
          </p:cNvPr>
          <p:cNvGrpSpPr/>
          <p:nvPr/>
        </p:nvGrpSpPr>
        <p:grpSpPr>
          <a:xfrm>
            <a:off x="1183442" y="5208340"/>
            <a:ext cx="1736534" cy="411602"/>
            <a:chOff x="1330254" y="3566789"/>
            <a:chExt cx="1736534" cy="411602"/>
          </a:xfrm>
        </p:grpSpPr>
        <p:pic>
          <p:nvPicPr>
            <p:cNvPr id="10" name="Picture 9" descr="Icon&#10;&#10;Description automatically generated">
              <a:extLst>
                <a:ext uri="{FF2B5EF4-FFF2-40B4-BE49-F238E27FC236}">
                  <a16:creationId xmlns:a16="http://schemas.microsoft.com/office/drawing/2014/main" id="{8C6A08DA-67FE-48B4-AEDB-09627631B639}"/>
                </a:ext>
              </a:extLst>
            </p:cNvPr>
            <p:cNvPicPr>
              <a:picLocks noChangeAspect="1"/>
            </p:cNvPicPr>
            <p:nvPr/>
          </p:nvPicPr>
          <p:blipFill>
            <a:blip r:embed="rId6"/>
            <a:stretch>
              <a:fillRect/>
            </a:stretch>
          </p:blipFill>
          <p:spPr>
            <a:xfrm>
              <a:off x="1330254" y="3566789"/>
              <a:ext cx="259157" cy="411602"/>
            </a:xfrm>
            <a:prstGeom prst="rect">
              <a:avLst/>
            </a:prstGeom>
          </p:spPr>
        </p:pic>
        <p:sp>
          <p:nvSpPr>
            <p:cNvPr id="11" name="TextBox 10">
              <a:extLst>
                <a:ext uri="{FF2B5EF4-FFF2-40B4-BE49-F238E27FC236}">
                  <a16:creationId xmlns:a16="http://schemas.microsoft.com/office/drawing/2014/main" id="{71055B8A-19B4-4E37-B832-A8E18CDEC18F}"/>
                </a:ext>
              </a:extLst>
            </p:cNvPr>
            <p:cNvSpPr txBox="1"/>
            <p:nvPr/>
          </p:nvSpPr>
          <p:spPr bwMode="gray">
            <a:xfrm>
              <a:off x="1885880" y="3664868"/>
              <a:ext cx="1180908" cy="215444"/>
            </a:xfrm>
            <a:prstGeom prst="rect">
              <a:avLst/>
            </a:prstGeom>
          </p:spPr>
          <p:txBody>
            <a:bodyPr vert="horz" wrap="square" lIns="0" tIns="0" rIns="0" bIns="0" rtlCol="0">
              <a:spAutoFit/>
            </a:bodyPr>
            <a:lstStyle/>
            <a:p>
              <a:pPr>
                <a:spcBef>
                  <a:spcPts val="600"/>
                </a:spcBef>
                <a:buClr>
                  <a:schemeClr val="accent6"/>
                </a:buClr>
              </a:pPr>
              <a:r>
                <a:rPr lang="en-US" sz="1400" b="1">
                  <a:latin typeface="+mj-lt"/>
                </a:rPr>
                <a:t>Life sciences</a:t>
              </a:r>
            </a:p>
          </p:txBody>
        </p:sp>
      </p:grpSp>
      <p:grpSp>
        <p:nvGrpSpPr>
          <p:cNvPr id="18" name="Group 17">
            <a:extLst>
              <a:ext uri="{FF2B5EF4-FFF2-40B4-BE49-F238E27FC236}">
                <a16:creationId xmlns:a16="http://schemas.microsoft.com/office/drawing/2014/main" id="{28C0AD81-7CCC-437A-89A3-ADF282E1F41C}"/>
              </a:ext>
            </a:extLst>
          </p:cNvPr>
          <p:cNvGrpSpPr/>
          <p:nvPr/>
        </p:nvGrpSpPr>
        <p:grpSpPr>
          <a:xfrm>
            <a:off x="1099598" y="3549004"/>
            <a:ext cx="1957354" cy="411602"/>
            <a:chOff x="1099598" y="3742044"/>
            <a:chExt cx="1957354" cy="411602"/>
          </a:xfrm>
        </p:grpSpPr>
        <p:pic>
          <p:nvPicPr>
            <p:cNvPr id="12" name="Picture 11" descr="Icon&#10;&#10;Description automatically generated">
              <a:extLst>
                <a:ext uri="{FF2B5EF4-FFF2-40B4-BE49-F238E27FC236}">
                  <a16:creationId xmlns:a16="http://schemas.microsoft.com/office/drawing/2014/main" id="{B90139B5-0D50-4CAA-A7FD-07996FF774CF}"/>
                </a:ext>
              </a:extLst>
            </p:cNvPr>
            <p:cNvPicPr>
              <a:picLocks noChangeAspect="1"/>
            </p:cNvPicPr>
            <p:nvPr/>
          </p:nvPicPr>
          <p:blipFill>
            <a:blip r:embed="rId7"/>
            <a:stretch>
              <a:fillRect/>
            </a:stretch>
          </p:blipFill>
          <p:spPr>
            <a:xfrm>
              <a:off x="1099598" y="3742044"/>
              <a:ext cx="426847" cy="411602"/>
            </a:xfrm>
            <a:prstGeom prst="rect">
              <a:avLst/>
            </a:prstGeom>
          </p:spPr>
        </p:pic>
        <p:sp>
          <p:nvSpPr>
            <p:cNvPr id="14" name="TextBox 13">
              <a:extLst>
                <a:ext uri="{FF2B5EF4-FFF2-40B4-BE49-F238E27FC236}">
                  <a16:creationId xmlns:a16="http://schemas.microsoft.com/office/drawing/2014/main" id="{4F37CF9F-0CD1-4DA7-BF4B-A7FFCEE6B0B6}"/>
                </a:ext>
              </a:extLst>
            </p:cNvPr>
            <p:cNvSpPr txBox="1"/>
            <p:nvPr/>
          </p:nvSpPr>
          <p:spPr bwMode="gray">
            <a:xfrm>
              <a:off x="1739068" y="3858461"/>
              <a:ext cx="1317884" cy="215444"/>
            </a:xfrm>
            <a:prstGeom prst="rect">
              <a:avLst/>
            </a:prstGeom>
          </p:spPr>
          <p:txBody>
            <a:bodyPr vert="horz" wrap="square" lIns="0" tIns="0" rIns="0" bIns="0" rtlCol="0">
              <a:spAutoFit/>
            </a:bodyPr>
            <a:lstStyle/>
            <a:p>
              <a:pPr>
                <a:spcBef>
                  <a:spcPts val="600"/>
                </a:spcBef>
                <a:buClr>
                  <a:schemeClr val="accent6"/>
                </a:buClr>
              </a:pPr>
              <a:r>
                <a:rPr lang="en-US" sz="1400" b="1">
                  <a:latin typeface="+mj-lt"/>
                </a:rPr>
                <a:t>Health plans</a:t>
              </a:r>
            </a:p>
          </p:txBody>
        </p:sp>
      </p:grpSp>
      <p:grpSp>
        <p:nvGrpSpPr>
          <p:cNvPr id="23" name="Group 22">
            <a:extLst>
              <a:ext uri="{FF2B5EF4-FFF2-40B4-BE49-F238E27FC236}">
                <a16:creationId xmlns:a16="http://schemas.microsoft.com/office/drawing/2014/main" id="{E261EECD-AA10-4B92-BC39-E2DA71D06920}"/>
              </a:ext>
            </a:extLst>
          </p:cNvPr>
          <p:cNvGrpSpPr/>
          <p:nvPr/>
        </p:nvGrpSpPr>
        <p:grpSpPr>
          <a:xfrm>
            <a:off x="1045244" y="4378672"/>
            <a:ext cx="2011708" cy="411602"/>
            <a:chOff x="1071095" y="5210464"/>
            <a:chExt cx="2011708" cy="411602"/>
          </a:xfrm>
        </p:grpSpPr>
        <p:pic>
          <p:nvPicPr>
            <p:cNvPr id="13" name="Picture 12" descr="A close up of a screen&#10;&#10;Description automatically generated">
              <a:extLst>
                <a:ext uri="{FF2B5EF4-FFF2-40B4-BE49-F238E27FC236}">
                  <a16:creationId xmlns:a16="http://schemas.microsoft.com/office/drawing/2014/main" id="{C42D3769-D338-4D63-A653-1EEEA927A6E8}"/>
                </a:ext>
              </a:extLst>
            </p:cNvPr>
            <p:cNvPicPr>
              <a:picLocks noChangeAspect="1"/>
            </p:cNvPicPr>
            <p:nvPr/>
          </p:nvPicPr>
          <p:blipFill>
            <a:blip r:embed="rId8"/>
            <a:stretch>
              <a:fillRect/>
            </a:stretch>
          </p:blipFill>
          <p:spPr>
            <a:xfrm>
              <a:off x="1071095" y="5210464"/>
              <a:ext cx="501080" cy="411602"/>
            </a:xfrm>
            <a:prstGeom prst="rect">
              <a:avLst/>
            </a:prstGeom>
          </p:spPr>
        </p:pic>
        <p:sp>
          <p:nvSpPr>
            <p:cNvPr id="15" name="TextBox 14">
              <a:extLst>
                <a:ext uri="{FF2B5EF4-FFF2-40B4-BE49-F238E27FC236}">
                  <a16:creationId xmlns:a16="http://schemas.microsoft.com/office/drawing/2014/main" id="{389C572D-E1C4-48A3-A252-0FCC99FD760B}"/>
                </a:ext>
              </a:extLst>
            </p:cNvPr>
            <p:cNvSpPr txBox="1"/>
            <p:nvPr/>
          </p:nvSpPr>
          <p:spPr bwMode="gray">
            <a:xfrm>
              <a:off x="1764919" y="5308543"/>
              <a:ext cx="1317884" cy="215444"/>
            </a:xfrm>
            <a:prstGeom prst="rect">
              <a:avLst/>
            </a:prstGeom>
          </p:spPr>
          <p:txBody>
            <a:bodyPr vert="horz" wrap="square" lIns="0" tIns="0" rIns="0" bIns="0" rtlCol="0">
              <a:spAutoFit/>
            </a:bodyPr>
            <a:lstStyle/>
            <a:p>
              <a:pPr>
                <a:spcBef>
                  <a:spcPts val="600"/>
                </a:spcBef>
                <a:buClr>
                  <a:schemeClr val="accent6"/>
                </a:buClr>
              </a:pPr>
              <a:r>
                <a:rPr lang="en-US" sz="1400" b="1">
                  <a:latin typeface="+mj-lt"/>
                </a:rPr>
                <a:t>Digital health</a:t>
              </a:r>
            </a:p>
          </p:txBody>
        </p:sp>
      </p:grpSp>
      <p:sp>
        <p:nvSpPr>
          <p:cNvPr id="24" name="Text Placeholder 1">
            <a:extLst>
              <a:ext uri="{FF2B5EF4-FFF2-40B4-BE49-F238E27FC236}">
                <a16:creationId xmlns:a16="http://schemas.microsoft.com/office/drawing/2014/main" id="{C3E2D80D-2EA9-0ED4-B207-3B9299CE6AD7}"/>
              </a:ext>
            </a:extLst>
          </p:cNvPr>
          <p:cNvSpPr txBox="1">
            <a:spLocks/>
          </p:cNvSpPr>
          <p:nvPr/>
        </p:nvSpPr>
        <p:spPr bwMode="gray">
          <a:xfrm>
            <a:off x="612773" y="253004"/>
            <a:ext cx="322749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1: </a:t>
            </a:r>
            <a:r>
              <a:rPr lang="en-US" sz="1200" i="1"/>
              <a:t>Shifting birthing plans and preferences</a:t>
            </a:r>
            <a:endParaRPr kumimoji="0" lang="en-US" sz="1200" i="1" u="none" strike="noStrike" kern="1200" cap="none" spc="0" normalizeH="0" baseline="0" noProof="0">
              <a:ln>
                <a:noFill/>
              </a:ln>
              <a:solidFill>
                <a:srgbClr val="323E48"/>
              </a:solidFill>
              <a:effectLst/>
              <a:uLnTx/>
              <a:uFillTx/>
              <a:ea typeface="+mn-ea"/>
              <a:cs typeface="+mn-cs"/>
            </a:endParaRPr>
          </a:p>
        </p:txBody>
      </p:sp>
    </p:spTree>
    <p:extLst>
      <p:ext uri="{BB962C8B-B14F-4D97-AF65-F5344CB8AC3E}">
        <p14:creationId xmlns:p14="http://schemas.microsoft.com/office/powerpoint/2010/main" val="267346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BE5DA2-5DE5-431D-82D5-417B0F45516D}"/>
              </a:ext>
            </a:extLst>
          </p:cNvPr>
          <p:cNvSpPr>
            <a:spLocks noGrp="1"/>
          </p:cNvSpPr>
          <p:nvPr>
            <p:ph type="body" sz="quarter" idx="28"/>
          </p:nvPr>
        </p:nvSpPr>
        <p:spPr>
          <a:xfrm>
            <a:off x="612773" y="5685585"/>
            <a:ext cx="2143127" cy="482183"/>
          </a:xfrm>
        </p:spPr>
        <p:txBody>
          <a:bodyPr/>
          <a:lstStyle/>
          <a:p>
            <a:endParaRPr lang="en-US">
              <a:solidFill>
                <a:schemeClr val="accent3"/>
              </a:solidFill>
            </a:endParaRPr>
          </a:p>
          <a:p>
            <a:endParaRPr lang="en-US">
              <a:solidFill>
                <a:schemeClr val="accent3"/>
              </a:solidFill>
            </a:endParaRPr>
          </a:p>
          <a:p>
            <a:pPr>
              <a:buClr>
                <a:schemeClr val="accent2"/>
              </a:buClr>
            </a:pPr>
            <a:r>
              <a:rPr lang="en-US">
                <a:solidFill>
                  <a:schemeClr val="accent3"/>
                </a:solidFill>
              </a:rPr>
              <a:t>Percentage of women with a recent live birth who reported experiencing depressive symptoms.</a:t>
            </a:r>
          </a:p>
        </p:txBody>
      </p:sp>
      <p:sp>
        <p:nvSpPr>
          <p:cNvPr id="3" name="Text Placeholder 2">
            <a:extLst>
              <a:ext uri="{FF2B5EF4-FFF2-40B4-BE49-F238E27FC236}">
                <a16:creationId xmlns:a16="http://schemas.microsoft.com/office/drawing/2014/main" id="{49309D9A-189F-4BBB-BC9A-71418D630602}"/>
              </a:ext>
            </a:extLst>
          </p:cNvPr>
          <p:cNvSpPr>
            <a:spLocks noGrp="1"/>
          </p:cNvSpPr>
          <p:nvPr>
            <p:ph type="body" sz="quarter" idx="27"/>
          </p:nvPr>
        </p:nvSpPr>
        <p:spPr>
          <a:xfrm>
            <a:off x="8280875" y="5952324"/>
            <a:ext cx="3298350" cy="215444"/>
          </a:xfrm>
        </p:spPr>
        <p:txBody>
          <a:bodyPr/>
          <a:lstStyle/>
          <a:p>
            <a:r>
              <a:rPr lang="en-US"/>
              <a:t>Sources: “</a:t>
            </a:r>
            <a:r>
              <a:rPr lang="en-US">
                <a:hlinkClick r:id="rId3">
                  <a:extLst>
                    <a:ext uri="{A12FA001-AC4F-418D-AE19-62706E023703}">
                      <ahyp:hlinkClr xmlns:ahyp="http://schemas.microsoft.com/office/drawing/2018/hyperlinkcolor" val="tx"/>
                    </a:ext>
                  </a:extLst>
                </a:hlinkClick>
              </a:rPr>
              <a:t>Public Health Impact: Postpartum Depression</a:t>
            </a:r>
            <a:r>
              <a:rPr lang="en-US"/>
              <a:t>,” </a:t>
            </a:r>
            <a:r>
              <a:rPr lang="en-US" i="1"/>
              <a:t>UnitedHealth Foundation</a:t>
            </a:r>
            <a:r>
              <a:rPr lang="en-US"/>
              <a:t>; “</a:t>
            </a:r>
            <a:r>
              <a:rPr lang="en-US">
                <a:hlinkClick r:id="rId4">
                  <a:extLst>
                    <a:ext uri="{A12FA001-AC4F-418D-AE19-62706E023703}">
                      <ahyp:hlinkClr xmlns:ahyp="http://schemas.microsoft.com/office/drawing/2018/hyperlinkcolor" val="tx"/>
                    </a:ext>
                  </a:extLst>
                </a:hlinkClick>
              </a:rPr>
              <a:t>Four in 5 pregnancy-related deaths in the U.S. are preventable,</a:t>
            </a:r>
            <a:r>
              <a:rPr lang="en-US"/>
              <a:t>” </a:t>
            </a:r>
            <a:r>
              <a:rPr lang="en-US" i="1"/>
              <a:t>CDC. </a:t>
            </a:r>
            <a:endParaRPr lang="en-US"/>
          </a:p>
        </p:txBody>
      </p:sp>
      <p:sp>
        <p:nvSpPr>
          <p:cNvPr id="4" name="Title 3">
            <a:extLst>
              <a:ext uri="{FF2B5EF4-FFF2-40B4-BE49-F238E27FC236}">
                <a16:creationId xmlns:a16="http://schemas.microsoft.com/office/drawing/2014/main" id="{B1B8723E-8982-4CDC-AAA0-6955B1CF4D6F}"/>
              </a:ext>
            </a:extLst>
          </p:cNvPr>
          <p:cNvSpPr>
            <a:spLocks noGrp="1"/>
          </p:cNvSpPr>
          <p:nvPr>
            <p:ph type="title"/>
          </p:nvPr>
        </p:nvSpPr>
        <p:spPr>
          <a:xfrm>
            <a:off x="612773" y="588771"/>
            <a:ext cx="10972801" cy="540917"/>
          </a:xfrm>
        </p:spPr>
        <p:txBody>
          <a:bodyPr/>
          <a:lstStyle/>
          <a:p>
            <a:r>
              <a:rPr lang="en-US"/>
              <a:t>Maternal mental health crisis continues to worsen</a:t>
            </a:r>
          </a:p>
        </p:txBody>
      </p:sp>
      <p:sp>
        <p:nvSpPr>
          <p:cNvPr id="5" name="Text Placeholder 1">
            <a:extLst>
              <a:ext uri="{FF2B5EF4-FFF2-40B4-BE49-F238E27FC236}">
                <a16:creationId xmlns:a16="http://schemas.microsoft.com/office/drawing/2014/main" id="{E28251B0-8E0D-462D-BCE5-4AE10B3E18EA}"/>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2: </a:t>
            </a:r>
            <a:r>
              <a:rPr lang="en-US" sz="1200" i="1"/>
              <a:t>Access to maternal behavioral health</a:t>
            </a:r>
            <a:endParaRPr kumimoji="0" lang="en-US" sz="1200" i="1" u="none" strike="noStrike" kern="1200" cap="none" spc="0" normalizeH="0" baseline="0" noProof="0">
              <a:ln>
                <a:noFill/>
              </a:ln>
              <a:solidFill>
                <a:srgbClr val="323E48"/>
              </a:solidFill>
              <a:effectLst/>
              <a:uLnTx/>
              <a:uFillTx/>
              <a:ea typeface="+mn-ea"/>
              <a:cs typeface="+mn-cs"/>
            </a:endParaRPr>
          </a:p>
        </p:txBody>
      </p:sp>
      <p:graphicFrame>
        <p:nvGraphicFramePr>
          <p:cNvPr id="23" name="Chart 22">
            <a:extLst>
              <a:ext uri="{FF2B5EF4-FFF2-40B4-BE49-F238E27FC236}">
                <a16:creationId xmlns:a16="http://schemas.microsoft.com/office/drawing/2014/main" id="{834F279C-E95F-4087-95BF-5E60FAD618F5}"/>
              </a:ext>
            </a:extLst>
          </p:cNvPr>
          <p:cNvGraphicFramePr/>
          <p:nvPr>
            <p:extLst>
              <p:ext uri="{D42A27DB-BD31-4B8C-83A1-F6EECF244321}">
                <p14:modId xmlns:p14="http://schemas.microsoft.com/office/powerpoint/2010/main" val="2677359048"/>
              </p:ext>
            </p:extLst>
          </p:nvPr>
        </p:nvGraphicFramePr>
        <p:xfrm>
          <a:off x="609600" y="2436819"/>
          <a:ext cx="7924800" cy="2477026"/>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909CC584-EC84-42F6-A342-764C32B158FC}"/>
              </a:ext>
            </a:extLst>
          </p:cNvPr>
          <p:cNvSpPr txBox="1"/>
          <p:nvPr/>
        </p:nvSpPr>
        <p:spPr bwMode="gray">
          <a:xfrm>
            <a:off x="668282" y="1744915"/>
            <a:ext cx="3855251" cy="246221"/>
          </a:xfrm>
          <a:prstGeom prst="rect">
            <a:avLst/>
          </a:prstGeom>
          <a:noFill/>
        </p:spPr>
        <p:txBody>
          <a:bodyPr wrap="square" lIns="0" tIns="0" rIns="0" bIns="0" rtlCol="0">
            <a:spAutoFit/>
          </a:bodyPr>
          <a:lstStyle/>
          <a:p>
            <a:r>
              <a:rPr lang="en-US" sz="1600" b="1">
                <a:solidFill>
                  <a:srgbClr val="323E48"/>
                </a:solidFill>
                <a:latin typeface="Arial" panose="020B0604020202020204"/>
              </a:rPr>
              <a:t>US postpartum depression</a:t>
            </a:r>
            <a:r>
              <a:rPr lang="en-US" sz="1600" b="1" baseline="30000">
                <a:solidFill>
                  <a:srgbClr val="323E48"/>
                </a:solidFill>
                <a:latin typeface="Arial" panose="020B0604020202020204"/>
              </a:rPr>
              <a:t>1</a:t>
            </a:r>
            <a:endParaRPr lang="en-US" sz="1600" b="1">
              <a:solidFill>
                <a:srgbClr val="323E48"/>
              </a:solidFill>
              <a:latin typeface="Arial" panose="020B0604020202020204"/>
            </a:endParaRPr>
          </a:p>
        </p:txBody>
      </p:sp>
      <p:sp>
        <p:nvSpPr>
          <p:cNvPr id="25" name="TextBox 24">
            <a:extLst>
              <a:ext uri="{FF2B5EF4-FFF2-40B4-BE49-F238E27FC236}">
                <a16:creationId xmlns:a16="http://schemas.microsoft.com/office/drawing/2014/main" id="{C1A7BBE0-49B2-407A-8954-FA7AB101830D}"/>
              </a:ext>
            </a:extLst>
          </p:cNvPr>
          <p:cNvSpPr txBox="1"/>
          <p:nvPr/>
        </p:nvSpPr>
        <p:spPr bwMode="gray">
          <a:xfrm>
            <a:off x="668281" y="2042258"/>
            <a:ext cx="4769464" cy="230832"/>
          </a:xfrm>
          <a:prstGeom prst="rect">
            <a:avLst/>
          </a:prstGeom>
          <a:noFill/>
        </p:spPr>
        <p:txBody>
          <a:bodyPr wrap="square" lIns="0" tIns="0" rIns="0" bIns="0" rtlCol="0">
            <a:spAutoFit/>
          </a:bodyPr>
          <a:lstStyle/>
          <a:p>
            <a:r>
              <a:rPr lang="en-US" sz="1500" i="1"/>
              <a:t>CDC, 2015-2020</a:t>
            </a:r>
          </a:p>
        </p:txBody>
      </p:sp>
      <p:grpSp>
        <p:nvGrpSpPr>
          <p:cNvPr id="15" name="Group 14">
            <a:extLst>
              <a:ext uri="{FF2B5EF4-FFF2-40B4-BE49-F238E27FC236}">
                <a16:creationId xmlns:a16="http://schemas.microsoft.com/office/drawing/2014/main" id="{B0B22B5F-75F1-48E7-9216-96B58DDD800C}"/>
              </a:ext>
            </a:extLst>
          </p:cNvPr>
          <p:cNvGrpSpPr/>
          <p:nvPr/>
        </p:nvGrpSpPr>
        <p:grpSpPr>
          <a:xfrm>
            <a:off x="8696008" y="2273090"/>
            <a:ext cx="2468083" cy="1689822"/>
            <a:chOff x="8740508" y="1153522"/>
            <a:chExt cx="2468083" cy="3361749"/>
          </a:xfrm>
        </p:grpSpPr>
        <p:sp>
          <p:nvSpPr>
            <p:cNvPr id="19" name="Text Placeholder">
              <a:extLst>
                <a:ext uri="{FF2B5EF4-FFF2-40B4-BE49-F238E27FC236}">
                  <a16:creationId xmlns:a16="http://schemas.microsoft.com/office/drawing/2014/main" id="{1DCD14FD-E400-4602-8A3F-CF12E958CAEC}"/>
                </a:ext>
              </a:extLst>
            </p:cNvPr>
            <p:cNvSpPr txBox="1">
              <a:spLocks/>
            </p:cNvSpPr>
            <p:nvPr/>
          </p:nvSpPr>
          <p:spPr bwMode="gray">
            <a:xfrm>
              <a:off x="8886537" y="1224950"/>
              <a:ext cx="2322054" cy="3290321"/>
            </a:xfrm>
            <a:prstGeom prst="rect">
              <a:avLst/>
            </a:prstGeom>
            <a:ln w="19050">
              <a:solidFill>
                <a:srgbClr val="D6D9DA"/>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E203A279-5E5C-4E3A-9620-6EBDA19467D9}"/>
                </a:ext>
              </a:extLst>
            </p:cNvPr>
            <p:cNvSpPr txBox="1"/>
            <p:nvPr/>
          </p:nvSpPr>
          <p:spPr bwMode="gray">
            <a:xfrm>
              <a:off x="9073843" y="1645517"/>
              <a:ext cx="1073082" cy="1102129"/>
            </a:xfrm>
            <a:prstGeom prst="rect">
              <a:avLst/>
            </a:prstGeom>
            <a:noFill/>
          </p:spPr>
          <p:txBody>
            <a:bodyPr vert="horz" wrap="square" lIns="0" tIns="0" rIns="0" bIns="0" rtlCol="0">
              <a:spAutoFit/>
            </a:bodyPr>
            <a:lstStyle/>
            <a:p>
              <a:pPr>
                <a:defRPr/>
              </a:pPr>
              <a:r>
                <a:rPr lang="en-US" sz="3600">
                  <a:solidFill>
                    <a:schemeClr val="accent6"/>
                  </a:solidFill>
                  <a:latin typeface="+mj-lt"/>
                </a:rPr>
                <a:t>1 in 5</a:t>
              </a:r>
            </a:p>
          </p:txBody>
        </p:sp>
        <p:sp>
          <p:nvSpPr>
            <p:cNvPr id="22" name="TextBox 21">
              <a:extLst>
                <a:ext uri="{FF2B5EF4-FFF2-40B4-BE49-F238E27FC236}">
                  <a16:creationId xmlns:a16="http://schemas.microsoft.com/office/drawing/2014/main" id="{C9DCBD47-1A35-46C8-A0DA-916ACC1FE039}"/>
                </a:ext>
              </a:extLst>
            </p:cNvPr>
            <p:cNvSpPr txBox="1"/>
            <p:nvPr/>
          </p:nvSpPr>
          <p:spPr bwMode="gray">
            <a:xfrm>
              <a:off x="8740508" y="1153522"/>
              <a:ext cx="1979709" cy="184667"/>
            </a:xfrm>
            <a:prstGeom prst="rect">
              <a:avLst/>
            </a:prstGeom>
            <a:solidFill>
              <a:srgbClr val="FFFFFF"/>
            </a:solidFill>
            <a:ln w="38100">
              <a:solidFill>
                <a:srgbClr val="FFFFFF"/>
              </a:solidFill>
            </a:ln>
          </p:spPr>
          <p:txBody>
            <a:bodyPr vert="horz" wrap="square" lIns="0" tIns="0" rIns="182880" bIns="0" rtlCol="0">
              <a:spAutoFit/>
            </a:bodyPr>
            <a:lstStyle/>
            <a:p>
              <a:pPr marL="457200" marR="0" lvl="0" indent="-454025" defTabSz="914400" eaLnBrk="1" fontAlgn="auto" latinLnBrk="0" hangingPunct="1">
                <a:lnSpc>
                  <a:spcPct val="100000"/>
                </a:lnSpc>
                <a:spcBef>
                  <a:spcPts val="600"/>
                </a:spcBef>
                <a:spcAft>
                  <a:spcPts val="0"/>
                </a:spcAft>
                <a:buClrTx/>
                <a:buSzPct val="230000"/>
                <a:buFontTx/>
                <a:buBlip>
                  <a:blip r:embed="rId6"/>
                </a:buBlip>
                <a:tabLst/>
                <a:defRPr/>
              </a:pPr>
              <a:r>
                <a:rPr kumimoji="0" lang="en-US" sz="1800" b="0" i="0" u="none" strike="noStrike" kern="0" cap="none" spc="0" normalizeH="0" baseline="34000" noProof="0">
                  <a:ln>
                    <a:noFill/>
                  </a:ln>
                  <a:solidFill>
                    <a:srgbClr val="9E9E9E"/>
                  </a:solidFill>
                  <a:effectLst/>
                  <a:uLnTx/>
                  <a:uFillTx/>
                  <a:latin typeface="Arial" panose="020B0604020202020204"/>
                </a:rPr>
                <a:t>DATA SPOTLIGHT</a:t>
              </a:r>
            </a:p>
          </p:txBody>
        </p:sp>
        <p:sp>
          <p:nvSpPr>
            <p:cNvPr id="20" name="TextBox 19">
              <a:extLst>
                <a:ext uri="{FF2B5EF4-FFF2-40B4-BE49-F238E27FC236}">
                  <a16:creationId xmlns:a16="http://schemas.microsoft.com/office/drawing/2014/main" id="{C3830126-3682-4D4A-9549-91257FB6C4CB}"/>
                </a:ext>
              </a:extLst>
            </p:cNvPr>
            <p:cNvSpPr txBox="1"/>
            <p:nvPr/>
          </p:nvSpPr>
          <p:spPr bwMode="gray">
            <a:xfrm>
              <a:off x="9073843" y="2849733"/>
              <a:ext cx="2134747" cy="1285817"/>
            </a:xfrm>
            <a:prstGeom prst="rect">
              <a:avLst/>
            </a:prstGeom>
            <a:noFill/>
          </p:spPr>
          <p:txBody>
            <a:bodyPr wrap="square" lIns="0" tIns="0" rIns="0" bIns="0" rtlCol="0">
              <a:spAutoFit/>
            </a:bodyPr>
            <a:lstStyle/>
            <a:p>
              <a:pPr>
                <a:spcBef>
                  <a:spcPts val="714"/>
                </a:spcBef>
                <a:defRPr/>
              </a:pPr>
              <a:r>
                <a:rPr lang="en-US" sz="1400">
                  <a:solidFill>
                    <a:srgbClr val="323E48"/>
                  </a:solidFill>
                  <a:latin typeface="Arial" panose="020B0604020202020204"/>
                </a:rPr>
                <a:t>US pregnancy-related deaths are caused by mental health conditions</a:t>
              </a:r>
            </a:p>
          </p:txBody>
        </p:sp>
      </p:grpSp>
    </p:spTree>
    <p:extLst>
      <p:ext uri="{BB962C8B-B14F-4D97-AF65-F5344CB8AC3E}">
        <p14:creationId xmlns:p14="http://schemas.microsoft.com/office/powerpoint/2010/main" val="3850001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BE5DA2-5DE5-431D-82D5-417B0F45516D}"/>
              </a:ext>
            </a:extLst>
          </p:cNvPr>
          <p:cNvSpPr>
            <a:spLocks noGrp="1"/>
          </p:cNvSpPr>
          <p:nvPr>
            <p:ph type="body" sz="quarter" idx="28"/>
          </p:nvPr>
        </p:nvSpPr>
        <p:spPr>
          <a:xfrm>
            <a:off x="611397" y="6074278"/>
            <a:ext cx="3657600" cy="107722"/>
          </a:xfrm>
        </p:spPr>
        <p:txBody>
          <a:bodyPr/>
          <a:lstStyle/>
          <a:p>
            <a:pPr>
              <a:buClr>
                <a:schemeClr val="accent2"/>
              </a:buClr>
            </a:pPr>
            <a:r>
              <a:rPr lang="en-US">
                <a:solidFill>
                  <a:schemeClr val="accent3"/>
                </a:solidFill>
              </a:rPr>
              <a:t>Children under the age of 13. </a:t>
            </a:r>
          </a:p>
        </p:txBody>
      </p:sp>
      <p:sp>
        <p:nvSpPr>
          <p:cNvPr id="3" name="Text Placeholder 2">
            <a:extLst>
              <a:ext uri="{FF2B5EF4-FFF2-40B4-BE49-F238E27FC236}">
                <a16:creationId xmlns:a16="http://schemas.microsoft.com/office/drawing/2014/main" id="{49309D9A-189F-4BBB-BC9A-71418D630602}"/>
              </a:ext>
            </a:extLst>
          </p:cNvPr>
          <p:cNvSpPr>
            <a:spLocks noGrp="1"/>
          </p:cNvSpPr>
          <p:nvPr>
            <p:ph type="body" sz="quarter" idx="27"/>
          </p:nvPr>
        </p:nvSpPr>
        <p:spPr>
          <a:xfrm>
            <a:off x="5566195" y="5642561"/>
            <a:ext cx="6033357" cy="538609"/>
          </a:xfrm>
        </p:spPr>
        <p:txBody>
          <a:bodyPr/>
          <a:lstStyle/>
          <a:p>
            <a:r>
              <a:rPr lang="en-US"/>
              <a:t>Sources: </a:t>
            </a:r>
            <a:r>
              <a:rPr lang="en-US" err="1"/>
              <a:t>Christnacht</a:t>
            </a:r>
            <a:r>
              <a:rPr lang="en-US"/>
              <a:t> &amp; Sullivan, “</a:t>
            </a:r>
            <a:r>
              <a:rPr lang="en-US">
                <a:hlinkClick r:id="rId3">
                  <a:extLst>
                    <a:ext uri="{A12FA001-AC4F-418D-AE19-62706E023703}">
                      <ahyp:hlinkClr xmlns:ahyp="http://schemas.microsoft.com/office/drawing/2018/hyperlinkcolor" val="tx"/>
                    </a:ext>
                  </a:extLst>
                </a:hlinkClick>
              </a:rPr>
              <a:t>About two-thirds of...</a:t>
            </a:r>
            <a:r>
              <a:rPr lang="en-US"/>
              <a:t>,” U.S. Census Bureau; Nunn &amp; Lim, </a:t>
            </a:r>
            <a:r>
              <a:rPr lang="en-US">
                <a:hlinkClick r:id="rId4">
                  <a:extLst>
                    <a:ext uri="{A12FA001-AC4F-418D-AE19-62706E023703}">
                      <ahyp:hlinkClr xmlns:ahyp="http://schemas.microsoft.com/office/drawing/2018/hyperlinkcolor" val="tx"/>
                    </a:ext>
                  </a:extLst>
                </a:hlinkClick>
              </a:rPr>
              <a:t>“A COVID-19 labor force legacy…</a:t>
            </a:r>
            <a:r>
              <a:rPr lang="en-US"/>
              <a:t>,” </a:t>
            </a:r>
            <a:r>
              <a:rPr lang="en-US" i="1"/>
              <a:t>Brookings; </a:t>
            </a:r>
            <a:r>
              <a:rPr lang="en-US"/>
              <a:t>Clay, “</a:t>
            </a:r>
            <a:r>
              <a:rPr lang="en-US">
                <a:hlinkClick r:id="rId5">
                  <a:extLst>
                    <a:ext uri="{A12FA001-AC4F-418D-AE19-62706E023703}">
                      <ahyp:hlinkClr xmlns:ahyp="http://schemas.microsoft.com/office/drawing/2018/hyperlinkcolor" val="tx"/>
                    </a:ext>
                  </a:extLst>
                </a:hlinkClick>
              </a:rPr>
              <a:t>Millions of women have left the workforce. Psychology can help bring them back</a:t>
            </a:r>
            <a:r>
              <a:rPr lang="en-US"/>
              <a:t>,” </a:t>
            </a:r>
            <a:r>
              <a:rPr lang="en-US" i="1"/>
              <a:t>APA</a:t>
            </a:r>
            <a:r>
              <a:rPr lang="en-US"/>
              <a:t>; </a:t>
            </a:r>
            <a:r>
              <a:rPr lang="en-US" err="1"/>
              <a:t>Roskam</a:t>
            </a:r>
            <a:r>
              <a:rPr lang="en-US"/>
              <a:t> &amp; </a:t>
            </a:r>
            <a:r>
              <a:rPr lang="en-US" err="1"/>
              <a:t>Mikolajczak</a:t>
            </a:r>
            <a:r>
              <a:rPr lang="en-US"/>
              <a:t>, “</a:t>
            </a:r>
            <a:r>
              <a:rPr lang="en-US">
                <a:hlinkClick r:id="rId6">
                  <a:extLst>
                    <a:ext uri="{A12FA001-AC4F-418D-AE19-62706E023703}">
                      <ahyp:hlinkClr xmlns:ahyp="http://schemas.microsoft.com/office/drawing/2018/hyperlinkcolor" val="tx"/>
                    </a:ext>
                  </a:extLst>
                </a:hlinkClick>
              </a:rPr>
              <a:t>The slippery slope of parental exhaustion: A process model of parental burnout</a:t>
            </a:r>
            <a:r>
              <a:rPr lang="en-US"/>
              <a:t>,” </a:t>
            </a:r>
            <a:r>
              <a:rPr lang="en-US" i="1"/>
              <a:t>Journal of Applied Developmental Psychology; </a:t>
            </a:r>
            <a:r>
              <a:rPr lang="en-US"/>
              <a:t>Aaronson &amp; Alba, “</a:t>
            </a:r>
            <a:r>
              <a:rPr lang="en-US">
                <a:hlinkClick r:id="rId7">
                  <a:extLst>
                    <a:ext uri="{A12FA001-AC4F-418D-AE19-62706E023703}">
                      <ahyp:hlinkClr xmlns:ahyp="http://schemas.microsoft.com/office/drawing/2018/hyperlinkcolor" val="tx"/>
                    </a:ext>
                  </a:extLst>
                </a:hlinkClick>
              </a:rPr>
              <a:t>The relationship between school closures...</a:t>
            </a:r>
            <a:r>
              <a:rPr lang="en-US"/>
              <a:t>,” </a:t>
            </a:r>
            <a:r>
              <a:rPr lang="en-US" i="1"/>
              <a:t>Brookings; </a:t>
            </a:r>
            <a:r>
              <a:rPr lang="en-US"/>
              <a:t>“</a:t>
            </a:r>
            <a:r>
              <a:rPr lang="en-US">
                <a:hlinkClick r:id="rId8">
                  <a:extLst>
                    <a:ext uri="{A12FA001-AC4F-418D-AE19-62706E023703}">
                      <ahyp:hlinkClr xmlns:ahyp="http://schemas.microsoft.com/office/drawing/2018/hyperlinkcolor" val="tx"/>
                    </a:ext>
                  </a:extLst>
                </a:hlinkClick>
              </a:rPr>
              <a:t>Mothers and Families</a:t>
            </a:r>
            <a:r>
              <a:rPr lang="en-US"/>
              <a:t>,” </a:t>
            </a:r>
            <a:r>
              <a:rPr lang="en-US" i="1"/>
              <a:t>U.S. Department of Labor; </a:t>
            </a:r>
            <a:r>
              <a:rPr lang="en-US" err="1"/>
              <a:t>Heggeness</a:t>
            </a:r>
            <a:r>
              <a:rPr lang="en-US"/>
              <a:t> et al., “</a:t>
            </a:r>
            <a:r>
              <a:rPr lang="en-US">
                <a:hlinkClick r:id="rId9">
                  <a:extLst>
                    <a:ext uri="{A12FA001-AC4F-418D-AE19-62706E023703}">
                      <ahyp:hlinkClr xmlns:ahyp="http://schemas.microsoft.com/office/drawing/2018/hyperlinkcolor" val="tx"/>
                    </a:ext>
                  </a:extLst>
                </a:hlinkClick>
              </a:rPr>
              <a:t>Tracking Job Losses for Mothers of...</a:t>
            </a:r>
            <a:r>
              <a:rPr lang="en-US"/>
              <a:t>,” </a:t>
            </a:r>
            <a:r>
              <a:rPr lang="en-US" i="1"/>
              <a:t>U.S. Census Bureau</a:t>
            </a:r>
            <a:r>
              <a:rPr lang="en-US"/>
              <a:t>.</a:t>
            </a:r>
          </a:p>
        </p:txBody>
      </p:sp>
      <p:sp>
        <p:nvSpPr>
          <p:cNvPr id="4" name="Title 3">
            <a:extLst>
              <a:ext uri="{FF2B5EF4-FFF2-40B4-BE49-F238E27FC236}">
                <a16:creationId xmlns:a16="http://schemas.microsoft.com/office/drawing/2014/main" id="{B1B8723E-8982-4CDC-AAA0-6955B1CF4D6F}"/>
              </a:ext>
            </a:extLst>
          </p:cNvPr>
          <p:cNvSpPr>
            <a:spLocks noGrp="1"/>
          </p:cNvSpPr>
          <p:nvPr>
            <p:ph type="title"/>
          </p:nvPr>
        </p:nvSpPr>
        <p:spPr>
          <a:xfrm>
            <a:off x="612774" y="588771"/>
            <a:ext cx="10972801" cy="540917"/>
          </a:xfrm>
        </p:spPr>
        <p:txBody>
          <a:bodyPr/>
          <a:lstStyle/>
          <a:p>
            <a:r>
              <a:rPr lang="en-US"/>
              <a:t>Parental exhaustion driving workforce exit</a:t>
            </a:r>
          </a:p>
        </p:txBody>
      </p:sp>
      <p:sp>
        <p:nvSpPr>
          <p:cNvPr id="5" name="Text Placeholder 1">
            <a:extLst>
              <a:ext uri="{FF2B5EF4-FFF2-40B4-BE49-F238E27FC236}">
                <a16:creationId xmlns:a16="http://schemas.microsoft.com/office/drawing/2014/main" id="{E28251B0-8E0D-462D-BCE5-4AE10B3E18EA}"/>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2: </a:t>
            </a:r>
            <a:r>
              <a:rPr lang="en-US" sz="1200" i="1"/>
              <a:t>Access to maternal behavioral health</a:t>
            </a:r>
            <a:endParaRPr kumimoji="0" lang="en-US" sz="1200" i="1" u="none" strike="noStrike" kern="1200" cap="none" spc="0" normalizeH="0" baseline="0" noProof="0">
              <a:ln>
                <a:noFill/>
              </a:ln>
              <a:solidFill>
                <a:srgbClr val="323E48"/>
              </a:solidFill>
              <a:effectLst/>
              <a:uLnTx/>
              <a:uFillTx/>
              <a:ea typeface="+mn-ea"/>
              <a:cs typeface="+mn-cs"/>
            </a:endParaRPr>
          </a:p>
        </p:txBody>
      </p:sp>
      <p:grpSp>
        <p:nvGrpSpPr>
          <p:cNvPr id="17" name="Group 16">
            <a:extLst>
              <a:ext uri="{FF2B5EF4-FFF2-40B4-BE49-F238E27FC236}">
                <a16:creationId xmlns:a16="http://schemas.microsoft.com/office/drawing/2014/main" id="{00CACA2C-C1D9-4182-8C78-076723685254}"/>
              </a:ext>
            </a:extLst>
          </p:cNvPr>
          <p:cNvGrpSpPr/>
          <p:nvPr/>
        </p:nvGrpSpPr>
        <p:grpSpPr>
          <a:xfrm>
            <a:off x="8579967" y="2078604"/>
            <a:ext cx="2989106" cy="3503761"/>
            <a:chOff x="8579967" y="2078604"/>
            <a:chExt cx="2989106" cy="3503761"/>
          </a:xfrm>
        </p:grpSpPr>
        <p:sp>
          <p:nvSpPr>
            <p:cNvPr id="7" name="TextBox 6">
              <a:extLst>
                <a:ext uri="{FF2B5EF4-FFF2-40B4-BE49-F238E27FC236}">
                  <a16:creationId xmlns:a16="http://schemas.microsoft.com/office/drawing/2014/main" id="{C8699AE5-340C-46AF-A4A3-016A2F611319}"/>
                </a:ext>
              </a:extLst>
            </p:cNvPr>
            <p:cNvSpPr txBox="1"/>
            <p:nvPr/>
          </p:nvSpPr>
          <p:spPr bwMode="gray">
            <a:xfrm>
              <a:off x="8645313" y="2382030"/>
              <a:ext cx="2923760" cy="2240811"/>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600"/>
                </a:spcBef>
                <a:spcAft>
                  <a:spcPts val="0"/>
                </a:spcAft>
                <a:buClr>
                  <a:srgbClr val="CE0E2D"/>
                </a:buClr>
                <a:buSzTx/>
                <a:buFontTx/>
                <a:buNone/>
                <a:tabLst/>
                <a:defRPr/>
              </a:pPr>
              <a:r>
                <a:rPr kumimoji="0" lang="en-US" b="0" i="0" u="none" strike="noStrike" kern="0" cap="none" spc="0" normalizeH="0" baseline="0" noProof="0">
                  <a:ln>
                    <a:noFill/>
                  </a:ln>
                  <a:solidFill>
                    <a:srgbClr val="323E48"/>
                  </a:solidFill>
                  <a:effectLst/>
                  <a:uLnTx/>
                  <a:uFillTx/>
                  <a:latin typeface="Times New Roman" panose="02020603050405020304" pitchFamily="18" charset="0"/>
                  <a:cs typeface="Times New Roman" panose="02020603050405020304" pitchFamily="18" charset="0"/>
                </a:rPr>
                <a:t>The pandemic really exposed just how fragile the infrastructure is that enables women to participate in the workforce... when that infrastructure broke down, we saw women leave the workforce in droves.</a:t>
              </a:r>
            </a:p>
          </p:txBody>
        </p:sp>
        <p:cxnSp>
          <p:nvCxnSpPr>
            <p:cNvPr id="8" name="Straight Connector 7">
              <a:extLst>
                <a:ext uri="{FF2B5EF4-FFF2-40B4-BE49-F238E27FC236}">
                  <a16:creationId xmlns:a16="http://schemas.microsoft.com/office/drawing/2014/main" id="{E49F8B17-5A44-4EA2-A554-032E6B94C388}"/>
                </a:ext>
              </a:extLst>
            </p:cNvPr>
            <p:cNvCxnSpPr>
              <a:cxnSpLocks/>
            </p:cNvCxnSpPr>
            <p:nvPr/>
          </p:nvCxnSpPr>
          <p:spPr bwMode="gray">
            <a:xfrm>
              <a:off x="9024925" y="5123196"/>
              <a:ext cx="2544148" cy="0"/>
            </a:xfrm>
            <a:prstGeom prst="line">
              <a:avLst/>
            </a:prstGeom>
            <a:noFill/>
            <a:ln w="19050" cap="flat" cmpd="sng" algn="ctr">
              <a:solidFill>
                <a:srgbClr val="999FA3"/>
              </a:solidFill>
              <a:prstDash val="solid"/>
              <a:miter lim="800000"/>
              <a:headEnd type="none" w="med" len="med"/>
              <a:tailEnd w="med" len="med"/>
            </a:ln>
            <a:effectLst/>
          </p:spPr>
        </p:cxnSp>
        <p:cxnSp>
          <p:nvCxnSpPr>
            <p:cNvPr id="9" name="Straight Connector 8">
              <a:extLst>
                <a:ext uri="{FF2B5EF4-FFF2-40B4-BE49-F238E27FC236}">
                  <a16:creationId xmlns:a16="http://schemas.microsoft.com/office/drawing/2014/main" id="{A7843F0E-8E0B-4148-9616-E4C22EE69AAA}"/>
                </a:ext>
              </a:extLst>
            </p:cNvPr>
            <p:cNvCxnSpPr>
              <a:cxnSpLocks/>
            </p:cNvCxnSpPr>
            <p:nvPr/>
          </p:nvCxnSpPr>
          <p:spPr bwMode="gray">
            <a:xfrm>
              <a:off x="8579967" y="2078604"/>
              <a:ext cx="2989105" cy="0"/>
            </a:xfrm>
            <a:prstGeom prst="line">
              <a:avLst/>
            </a:prstGeom>
            <a:noFill/>
            <a:ln w="19050" cap="flat" cmpd="sng" algn="ctr">
              <a:solidFill>
                <a:srgbClr val="999FA3"/>
              </a:solidFill>
              <a:prstDash val="solid"/>
              <a:miter lim="800000"/>
              <a:headEnd type="none" w="med" len="med"/>
              <a:tailEnd w="med" len="med"/>
            </a:ln>
            <a:effectLst/>
          </p:spPr>
        </p:cxnSp>
        <p:sp>
          <p:nvSpPr>
            <p:cNvPr id="10" name="Rectangle 9">
              <a:extLst>
                <a:ext uri="{FF2B5EF4-FFF2-40B4-BE49-F238E27FC236}">
                  <a16:creationId xmlns:a16="http://schemas.microsoft.com/office/drawing/2014/main" id="{E887E573-4A1F-4D7B-B2B4-C90802109BCF}"/>
                </a:ext>
              </a:extLst>
            </p:cNvPr>
            <p:cNvSpPr/>
            <p:nvPr/>
          </p:nvSpPr>
          <p:spPr bwMode="gray">
            <a:xfrm>
              <a:off x="10905580" y="4664026"/>
              <a:ext cx="492093" cy="918339"/>
            </a:xfrm>
            <a:prstGeom prst="rect">
              <a:avLst/>
            </a:prstGeom>
            <a:solidFill>
              <a:srgbClr val="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8684064-123D-4E5D-8ACE-D79CA151D4EB}"/>
                </a:ext>
              </a:extLst>
            </p:cNvPr>
            <p:cNvSpPr txBox="1"/>
            <p:nvPr/>
          </p:nvSpPr>
          <p:spPr bwMode="gray">
            <a:xfrm>
              <a:off x="8672038" y="4990330"/>
              <a:ext cx="1624961" cy="316613"/>
            </a:xfrm>
            <a:prstGeom prst="rect">
              <a:avLst/>
            </a:prstGeom>
            <a:solidFill>
              <a:srgbClr val="FFFFFF"/>
            </a:solidFill>
          </p:spPr>
          <p:txBody>
            <a:bodyPr vert="horz" wrap="square" lIns="0" tIns="0" rIns="0" bIns="0" rtlCol="0">
              <a:spAutoFit/>
            </a:bodyPr>
            <a:lstStyle/>
            <a:p>
              <a:pPr marL="0" marR="0" lvl="0" indent="0" defTabSz="914400" eaLnBrk="1" fontAlgn="auto" latinLnBrk="0" hangingPunct="1">
                <a:lnSpc>
                  <a:spcPct val="100000"/>
                </a:lnSpc>
                <a:spcBef>
                  <a:spcPts val="200"/>
                </a:spcBef>
                <a:spcAft>
                  <a:spcPts val="0"/>
                </a:spcAft>
                <a:buClr>
                  <a:srgbClr val="CE0E2D"/>
                </a:buClr>
                <a:buSzTx/>
                <a:buFontTx/>
                <a:buNone/>
                <a:tabLst/>
                <a:defRPr/>
              </a:pPr>
              <a:r>
                <a:rPr kumimoji="0" lang="en-US" sz="1200" b="0" i="0" u="none" strike="noStrike" kern="0" cap="none" spc="0" normalizeH="0" baseline="0" noProof="0">
                  <a:ln>
                    <a:noFill/>
                  </a:ln>
                  <a:solidFill>
                    <a:srgbClr val="323E48"/>
                  </a:solidFill>
                  <a:effectLst/>
                  <a:uLnTx/>
                  <a:uFillTx/>
                  <a:latin typeface="Arial" panose="020B0604020202020204"/>
                </a:rPr>
                <a:t>Dr. Tammy Allen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323E48"/>
                  </a:solidFill>
                  <a:effectLst/>
                  <a:uLnTx/>
                  <a:uFillTx/>
                  <a:latin typeface="Arial" panose="020B0604020202020204"/>
                </a:rPr>
                <a:t>University of South Florida</a:t>
              </a:r>
            </a:p>
          </p:txBody>
        </p:sp>
        <p:sp>
          <p:nvSpPr>
            <p:cNvPr id="12" name="Freeform 12">
              <a:extLst>
                <a:ext uri="{FF2B5EF4-FFF2-40B4-BE49-F238E27FC236}">
                  <a16:creationId xmlns:a16="http://schemas.microsoft.com/office/drawing/2014/main" id="{30AA9186-7396-466E-A0D1-1E034508F789}"/>
                </a:ext>
              </a:extLst>
            </p:cNvPr>
            <p:cNvSpPr>
              <a:spLocks/>
            </p:cNvSpPr>
            <p:nvPr/>
          </p:nvSpPr>
          <p:spPr bwMode="gray">
            <a:xfrm rot="10800000">
              <a:off x="10890716" y="4824137"/>
              <a:ext cx="179875" cy="3722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rgbClr val="CE0E2D"/>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E48"/>
                </a:solidFill>
                <a:effectLst/>
                <a:uLnTx/>
                <a:uFillTx/>
                <a:latin typeface="Arial" panose="020B0604020202020204"/>
              </a:endParaRPr>
            </a:p>
          </p:txBody>
        </p:sp>
        <p:sp>
          <p:nvSpPr>
            <p:cNvPr id="13" name="Freeform 13">
              <a:extLst>
                <a:ext uri="{FF2B5EF4-FFF2-40B4-BE49-F238E27FC236}">
                  <a16:creationId xmlns:a16="http://schemas.microsoft.com/office/drawing/2014/main" id="{15B8BD09-1FCA-4053-92B0-22C87C471C25}"/>
                </a:ext>
              </a:extLst>
            </p:cNvPr>
            <p:cNvSpPr>
              <a:spLocks/>
            </p:cNvSpPr>
            <p:nvPr/>
          </p:nvSpPr>
          <p:spPr bwMode="gray">
            <a:xfrm rot="10800000">
              <a:off x="11086008" y="4824061"/>
              <a:ext cx="179875" cy="3722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rgbClr val="CE0E2D"/>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E48"/>
                </a:solidFill>
                <a:effectLst/>
                <a:uLnTx/>
                <a:uFillTx/>
                <a:latin typeface="Arial" panose="020B0604020202020204"/>
              </a:endParaRPr>
            </a:p>
          </p:txBody>
        </p:sp>
      </p:grpSp>
      <p:grpSp>
        <p:nvGrpSpPr>
          <p:cNvPr id="15" name="Group 14">
            <a:extLst>
              <a:ext uri="{FF2B5EF4-FFF2-40B4-BE49-F238E27FC236}">
                <a16:creationId xmlns:a16="http://schemas.microsoft.com/office/drawing/2014/main" id="{09C658E4-F3E6-4423-8F56-1C7D2CA11B66}"/>
              </a:ext>
            </a:extLst>
          </p:cNvPr>
          <p:cNvGrpSpPr/>
          <p:nvPr/>
        </p:nvGrpSpPr>
        <p:grpSpPr>
          <a:xfrm>
            <a:off x="5626689" y="2424562"/>
            <a:ext cx="2355729" cy="1971979"/>
            <a:chOff x="5406554" y="2440533"/>
            <a:chExt cx="2355729" cy="1971979"/>
          </a:xfrm>
        </p:grpSpPr>
        <p:sp>
          <p:nvSpPr>
            <p:cNvPr id="27" name="Text Placeholder">
              <a:extLst>
                <a:ext uri="{FF2B5EF4-FFF2-40B4-BE49-F238E27FC236}">
                  <a16:creationId xmlns:a16="http://schemas.microsoft.com/office/drawing/2014/main" id="{1F6841A6-83FC-4462-B620-92970E07A5A8}"/>
                </a:ext>
              </a:extLst>
            </p:cNvPr>
            <p:cNvSpPr txBox="1">
              <a:spLocks/>
            </p:cNvSpPr>
            <p:nvPr/>
          </p:nvSpPr>
          <p:spPr bwMode="gray">
            <a:xfrm>
              <a:off x="5440250" y="2462719"/>
              <a:ext cx="2322033" cy="1949793"/>
            </a:xfrm>
            <a:prstGeom prst="rect">
              <a:avLst/>
            </a:prstGeom>
            <a:ln w="19050">
              <a:solidFill>
                <a:srgbClr val="D6D9DA"/>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1A9979D3-DF83-4855-83EA-2AF6CE18DEB3}"/>
                </a:ext>
              </a:extLst>
            </p:cNvPr>
            <p:cNvSpPr txBox="1"/>
            <p:nvPr/>
          </p:nvSpPr>
          <p:spPr bwMode="gray">
            <a:xfrm>
              <a:off x="5566195" y="3195950"/>
              <a:ext cx="1947257" cy="1077218"/>
            </a:xfrm>
            <a:prstGeom prst="rect">
              <a:avLst/>
            </a:prstGeom>
            <a:noFill/>
          </p:spPr>
          <p:txBody>
            <a:bodyPr wrap="square" lIns="0" tIns="0" rIns="0" bIns="0" rtlCol="0">
              <a:spAutoFit/>
            </a:bodyPr>
            <a:lstStyle/>
            <a:p>
              <a:pPr>
                <a:spcBef>
                  <a:spcPts val="714"/>
                </a:spcBef>
                <a:defRPr/>
              </a:pPr>
              <a:r>
                <a:rPr lang="en-US" sz="1400">
                  <a:solidFill>
                    <a:srgbClr val="323E48"/>
                  </a:solidFill>
                  <a:latin typeface="Arial" panose="020B0604020202020204"/>
                </a:rPr>
                <a:t>increase in US mothers with school-aged children not formally employed from Jan. 2020 to Jan. 2021</a:t>
              </a:r>
              <a:r>
                <a:rPr lang="en-US" sz="1400" baseline="30000">
                  <a:solidFill>
                    <a:srgbClr val="323E48"/>
                  </a:solidFill>
                  <a:latin typeface="Arial" panose="020B0604020202020204"/>
                </a:rPr>
                <a:t>1</a:t>
              </a:r>
              <a:endParaRPr lang="en-US" sz="1400">
                <a:solidFill>
                  <a:srgbClr val="323E48"/>
                </a:solidFill>
                <a:latin typeface="Arial" panose="020B0604020202020204"/>
              </a:endParaRPr>
            </a:p>
          </p:txBody>
        </p:sp>
        <p:sp>
          <p:nvSpPr>
            <p:cNvPr id="29" name="TextBox 28">
              <a:extLst>
                <a:ext uri="{FF2B5EF4-FFF2-40B4-BE49-F238E27FC236}">
                  <a16:creationId xmlns:a16="http://schemas.microsoft.com/office/drawing/2014/main" id="{653C5B5C-C727-4414-8133-FBFEA0F259E4}"/>
                </a:ext>
              </a:extLst>
            </p:cNvPr>
            <p:cNvSpPr txBox="1"/>
            <p:nvPr/>
          </p:nvSpPr>
          <p:spPr bwMode="gray">
            <a:xfrm>
              <a:off x="5566195" y="2589067"/>
              <a:ext cx="1096023" cy="553998"/>
            </a:xfrm>
            <a:prstGeom prst="rect">
              <a:avLst/>
            </a:prstGeom>
            <a:noFill/>
          </p:spPr>
          <p:txBody>
            <a:bodyPr vert="horz" wrap="square" lIns="0" tIns="0" rIns="0" bIns="0" rtlCol="0">
              <a:spAutoFit/>
            </a:bodyPr>
            <a:lstStyle/>
            <a:p>
              <a:pPr>
                <a:defRPr/>
              </a:pPr>
              <a:r>
                <a:rPr lang="en-US" sz="3600">
                  <a:solidFill>
                    <a:schemeClr val="accent6"/>
                  </a:solidFill>
                  <a:latin typeface="+mj-lt"/>
                </a:rPr>
                <a:t>10%</a:t>
              </a:r>
            </a:p>
          </p:txBody>
        </p:sp>
        <p:sp>
          <p:nvSpPr>
            <p:cNvPr id="30" name="TextBox 29">
              <a:extLst>
                <a:ext uri="{FF2B5EF4-FFF2-40B4-BE49-F238E27FC236}">
                  <a16:creationId xmlns:a16="http://schemas.microsoft.com/office/drawing/2014/main" id="{A0B556DF-A25C-4AB0-A589-137EA30325D1}"/>
                </a:ext>
              </a:extLst>
            </p:cNvPr>
            <p:cNvSpPr txBox="1"/>
            <p:nvPr/>
          </p:nvSpPr>
          <p:spPr bwMode="gray">
            <a:xfrm>
              <a:off x="5406554" y="2440533"/>
              <a:ext cx="1986986" cy="184666"/>
            </a:xfrm>
            <a:prstGeom prst="rect">
              <a:avLst/>
            </a:prstGeom>
            <a:solidFill>
              <a:srgbClr val="FFFFFF"/>
            </a:solidFill>
            <a:ln w="38100">
              <a:solidFill>
                <a:srgbClr val="FFFFFF"/>
              </a:solidFill>
            </a:ln>
          </p:spPr>
          <p:txBody>
            <a:bodyPr vert="horz" wrap="square" lIns="0" tIns="0" rIns="182880" bIns="0" rtlCol="0">
              <a:spAutoFit/>
            </a:bodyPr>
            <a:lstStyle/>
            <a:p>
              <a:pPr marL="457200" marR="0" lvl="0" indent="-454025" defTabSz="914400" eaLnBrk="1" fontAlgn="auto" latinLnBrk="0" hangingPunct="1">
                <a:lnSpc>
                  <a:spcPct val="100000"/>
                </a:lnSpc>
                <a:spcBef>
                  <a:spcPts val="600"/>
                </a:spcBef>
                <a:spcAft>
                  <a:spcPts val="0"/>
                </a:spcAft>
                <a:buClrTx/>
                <a:buSzPct val="230000"/>
                <a:buFontTx/>
                <a:buBlip>
                  <a:blip r:embed="rId10"/>
                </a:buBlip>
                <a:tabLst/>
                <a:defRPr/>
              </a:pPr>
              <a:r>
                <a:rPr kumimoji="0" lang="en-US" sz="1800" b="0" i="0" u="none" strike="noStrike" kern="0" cap="none" spc="0" normalizeH="0" baseline="34000" noProof="0">
                  <a:ln>
                    <a:noFill/>
                  </a:ln>
                  <a:solidFill>
                    <a:srgbClr val="9E9E9E"/>
                  </a:solidFill>
                  <a:effectLst/>
                  <a:uLnTx/>
                  <a:uFillTx/>
                  <a:latin typeface="Arial" panose="020B0604020202020204"/>
                </a:rPr>
                <a:t>DATA SPOTLIGHT</a:t>
              </a:r>
            </a:p>
          </p:txBody>
        </p:sp>
      </p:grpSp>
      <p:grpSp>
        <p:nvGrpSpPr>
          <p:cNvPr id="23" name="Group 22">
            <a:extLst>
              <a:ext uri="{FF2B5EF4-FFF2-40B4-BE49-F238E27FC236}">
                <a16:creationId xmlns:a16="http://schemas.microsoft.com/office/drawing/2014/main" id="{B61B95A0-EEAF-4844-BB93-B5D8DC71B07F}"/>
              </a:ext>
            </a:extLst>
          </p:cNvPr>
          <p:cNvGrpSpPr/>
          <p:nvPr/>
        </p:nvGrpSpPr>
        <p:grpSpPr>
          <a:xfrm>
            <a:off x="611397" y="2294835"/>
            <a:ext cx="4346217" cy="673316"/>
            <a:chOff x="612772" y="1799163"/>
            <a:chExt cx="4346217" cy="673316"/>
          </a:xfrm>
        </p:grpSpPr>
        <p:sp>
          <p:nvSpPr>
            <p:cNvPr id="32" name="Text Placeholder 2">
              <a:extLst>
                <a:ext uri="{FF2B5EF4-FFF2-40B4-BE49-F238E27FC236}">
                  <a16:creationId xmlns:a16="http://schemas.microsoft.com/office/drawing/2014/main" id="{1020B386-C467-4187-9753-408F41719510}"/>
                </a:ext>
              </a:extLst>
            </p:cNvPr>
            <p:cNvSpPr txBox="1">
              <a:spLocks/>
            </p:cNvSpPr>
            <p:nvPr/>
          </p:nvSpPr>
          <p:spPr bwMode="gray">
            <a:xfrm>
              <a:off x="1803729" y="1826148"/>
              <a:ext cx="3155260" cy="64633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de</a:t>
              </a:r>
              <a:r>
                <a:rPr lang="en-US" sz="1400">
                  <a:solidFill>
                    <a:srgbClr val="323E48"/>
                  </a:solidFill>
                  <a:latin typeface="Arial" panose="020B0604020202020204"/>
                </a:rPr>
                <a:t>cline in share of two-participant working couples </a:t>
              </a:r>
              <a:r>
                <a:rPr lang="en-US" sz="1400" b="1">
                  <a:solidFill>
                    <a:srgbClr val="323E48"/>
                  </a:solidFill>
                  <a:latin typeface="Arial" panose="020B0604020202020204"/>
                </a:rPr>
                <a:t>with</a:t>
              </a:r>
              <a:r>
                <a:rPr lang="en-US" sz="1400">
                  <a:solidFill>
                    <a:srgbClr val="323E48"/>
                  </a:solidFill>
                  <a:latin typeface="Arial" panose="020B0604020202020204"/>
                </a:rPr>
                <a:t> young children</a:t>
              </a:r>
              <a:r>
                <a:rPr lang="en-US" sz="1400" baseline="30000">
                  <a:solidFill>
                    <a:srgbClr val="323E48"/>
                  </a:solidFill>
                  <a:latin typeface="Arial" panose="020B0604020202020204"/>
                </a:rPr>
                <a:t>1</a:t>
              </a:r>
              <a:r>
                <a:rPr lang="en-US" sz="1400">
                  <a:solidFill>
                    <a:srgbClr val="323E48"/>
                  </a:solidFill>
                  <a:latin typeface="Arial" panose="020B0604020202020204"/>
                </a:rPr>
                <a:t> from early 2020 to end of 2022. </a:t>
              </a:r>
              <a:endParaRPr kumimoji="0" lang="en-US" sz="14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3" name="Text Placeholder 1">
              <a:extLst>
                <a:ext uri="{FF2B5EF4-FFF2-40B4-BE49-F238E27FC236}">
                  <a16:creationId xmlns:a16="http://schemas.microsoft.com/office/drawing/2014/main" id="{065E5C31-51C1-4340-844A-AF95155E4C6E}"/>
                </a:ext>
              </a:extLst>
            </p:cNvPr>
            <p:cNvSpPr txBox="1">
              <a:spLocks/>
            </p:cNvSpPr>
            <p:nvPr/>
          </p:nvSpPr>
          <p:spPr bwMode="gray">
            <a:xfrm>
              <a:off x="612772" y="1799163"/>
              <a:ext cx="1107459" cy="553998"/>
            </a:xfrm>
            <a:prstGeom prst="rect">
              <a:avLst/>
            </a:prstGeom>
            <a:noFill/>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defTabSz="1018879" rtl="0" eaLnBrk="1" fontAlgn="auto" latinLnBrk="0" hangingPunct="1">
                <a:spcBef>
                  <a:spcPts val="0"/>
                </a:spcBef>
                <a:buClrTx/>
                <a:buSzTx/>
                <a:buNone/>
                <a:tabLst/>
                <a:defRPr/>
              </a:pPr>
              <a:r>
                <a:rPr lang="en-US" sz="3600">
                  <a:solidFill>
                    <a:schemeClr val="accent6"/>
                  </a:solidFill>
                  <a:latin typeface="+mj-lt"/>
                </a:rPr>
                <a:t>3.5</a:t>
              </a:r>
              <a:r>
                <a:rPr kumimoji="0" lang="en-US" sz="3600" u="none" strike="noStrike" kern="1200" normalizeH="0" baseline="0" noProof="0">
                  <a:ln>
                    <a:noFill/>
                  </a:ln>
                  <a:solidFill>
                    <a:schemeClr val="accent6"/>
                  </a:solidFill>
                  <a:effectLst/>
                  <a:uLnTx/>
                  <a:uFillTx/>
                  <a:latin typeface="+mj-lt"/>
                  <a:ea typeface="+mn-ea"/>
                  <a:cs typeface="+mn-cs"/>
                </a:rPr>
                <a:t>%</a:t>
              </a:r>
            </a:p>
          </p:txBody>
        </p:sp>
      </p:grpSp>
      <p:sp>
        <p:nvSpPr>
          <p:cNvPr id="34" name="TextBox 33">
            <a:extLst>
              <a:ext uri="{FF2B5EF4-FFF2-40B4-BE49-F238E27FC236}">
                <a16:creationId xmlns:a16="http://schemas.microsoft.com/office/drawing/2014/main" id="{05156385-A917-4C87-94C5-E9D8F1CCD4D1}"/>
              </a:ext>
            </a:extLst>
          </p:cNvPr>
          <p:cNvSpPr txBox="1"/>
          <p:nvPr/>
        </p:nvSpPr>
        <p:spPr bwMode="gray">
          <a:xfrm>
            <a:off x="616491" y="1753521"/>
            <a:ext cx="5080922" cy="246221"/>
          </a:xfrm>
          <a:prstGeom prst="rect">
            <a:avLst/>
          </a:prstGeom>
          <a:noFill/>
        </p:spPr>
        <p:txBody>
          <a:bodyPr wrap="square" lIns="0" tIns="0" rIns="0" bIns="0" rtlCol="0">
            <a:spAutoFit/>
          </a:bodyPr>
          <a:lstStyle/>
          <a:p>
            <a:r>
              <a:rPr lang="en-US" sz="1600" b="1">
                <a:solidFill>
                  <a:srgbClr val="323E48"/>
                </a:solidFill>
                <a:latin typeface="Arial" panose="020B0604020202020204"/>
              </a:rPr>
              <a:t>Pandemic-accelerated drop in dual-worker families</a:t>
            </a:r>
          </a:p>
        </p:txBody>
      </p:sp>
      <p:grpSp>
        <p:nvGrpSpPr>
          <p:cNvPr id="14" name="Group 13">
            <a:extLst>
              <a:ext uri="{FF2B5EF4-FFF2-40B4-BE49-F238E27FC236}">
                <a16:creationId xmlns:a16="http://schemas.microsoft.com/office/drawing/2014/main" id="{1546060B-0EF4-43A6-AA45-EEEAF7681A25}"/>
              </a:ext>
            </a:extLst>
          </p:cNvPr>
          <p:cNvGrpSpPr/>
          <p:nvPr/>
        </p:nvGrpSpPr>
        <p:grpSpPr>
          <a:xfrm>
            <a:off x="618367" y="4622842"/>
            <a:ext cx="4332277" cy="861774"/>
            <a:chOff x="612773" y="3784243"/>
            <a:chExt cx="4332277" cy="861774"/>
          </a:xfrm>
        </p:grpSpPr>
        <p:pic>
          <p:nvPicPr>
            <p:cNvPr id="37" name="Picture 36" descr="Icon&#10;&#10;Description automatically generated">
              <a:extLst>
                <a:ext uri="{FF2B5EF4-FFF2-40B4-BE49-F238E27FC236}">
                  <a16:creationId xmlns:a16="http://schemas.microsoft.com/office/drawing/2014/main" id="{528F5A34-D88C-4F5E-BBC6-AF4BAFCD4899}"/>
                </a:ext>
              </a:extLst>
            </p:cNvPr>
            <p:cNvPicPr>
              <a:picLocks noChangeAspect="1"/>
            </p:cNvPicPr>
            <p:nvPr/>
          </p:nvPicPr>
          <p:blipFill>
            <a:blip r:embed="rId11"/>
            <a:stretch>
              <a:fillRect/>
            </a:stretch>
          </p:blipFill>
          <p:spPr>
            <a:xfrm>
              <a:off x="612773" y="3784243"/>
              <a:ext cx="609600" cy="581186"/>
            </a:xfrm>
            <a:prstGeom prst="rect">
              <a:avLst/>
            </a:prstGeom>
          </p:spPr>
        </p:pic>
        <p:sp>
          <p:nvSpPr>
            <p:cNvPr id="38" name="Text Placeholder 2">
              <a:extLst>
                <a:ext uri="{FF2B5EF4-FFF2-40B4-BE49-F238E27FC236}">
                  <a16:creationId xmlns:a16="http://schemas.microsoft.com/office/drawing/2014/main" id="{F4FA6735-722C-4A0D-82D3-D8D98A5E0839}"/>
                </a:ext>
              </a:extLst>
            </p:cNvPr>
            <p:cNvSpPr txBox="1">
              <a:spLocks/>
            </p:cNvSpPr>
            <p:nvPr/>
          </p:nvSpPr>
          <p:spPr bwMode="gray">
            <a:xfrm>
              <a:off x="1789790" y="3784243"/>
              <a:ext cx="3155260" cy="861774"/>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a:solidFill>
                    <a:srgbClr val="323E48"/>
                  </a:solidFill>
                  <a:latin typeface="Arial" panose="020B0604020202020204"/>
                </a:rPr>
                <a:t>Parents of young children increasingly report caregiving responsibilities and parental burnout as reasons for not participating in the labor force. </a:t>
              </a:r>
              <a:endParaRPr kumimoji="0" lang="en-US" sz="1400" b="1" i="0" u="none" strike="noStrike" kern="1200" cap="none" spc="0" normalizeH="0" baseline="0" noProof="0">
                <a:ln>
                  <a:noFill/>
                </a:ln>
                <a:solidFill>
                  <a:srgbClr val="323E48"/>
                </a:solidFill>
                <a:effectLst/>
                <a:uLnTx/>
                <a:uFillTx/>
                <a:latin typeface="Arial" panose="020B0604020202020204"/>
                <a:ea typeface="+mn-ea"/>
                <a:cs typeface="+mn-cs"/>
              </a:endParaRPr>
            </a:p>
          </p:txBody>
        </p:sp>
      </p:grpSp>
      <p:grpSp>
        <p:nvGrpSpPr>
          <p:cNvPr id="39" name="Group 38">
            <a:extLst>
              <a:ext uri="{FF2B5EF4-FFF2-40B4-BE49-F238E27FC236}">
                <a16:creationId xmlns:a16="http://schemas.microsoft.com/office/drawing/2014/main" id="{15D1DCB5-6226-4B7B-A513-FEC32D515A68}"/>
              </a:ext>
            </a:extLst>
          </p:cNvPr>
          <p:cNvGrpSpPr/>
          <p:nvPr/>
        </p:nvGrpSpPr>
        <p:grpSpPr>
          <a:xfrm>
            <a:off x="611397" y="3458839"/>
            <a:ext cx="4346217" cy="673316"/>
            <a:chOff x="612772" y="1799163"/>
            <a:chExt cx="4346217" cy="673316"/>
          </a:xfrm>
        </p:grpSpPr>
        <p:sp>
          <p:nvSpPr>
            <p:cNvPr id="40" name="Text Placeholder 2">
              <a:extLst>
                <a:ext uri="{FF2B5EF4-FFF2-40B4-BE49-F238E27FC236}">
                  <a16:creationId xmlns:a16="http://schemas.microsoft.com/office/drawing/2014/main" id="{4A083287-FFA8-4229-981C-623B016540CB}"/>
                </a:ext>
              </a:extLst>
            </p:cNvPr>
            <p:cNvSpPr txBox="1">
              <a:spLocks/>
            </p:cNvSpPr>
            <p:nvPr/>
          </p:nvSpPr>
          <p:spPr bwMode="gray">
            <a:xfrm>
              <a:off x="1803729" y="1826148"/>
              <a:ext cx="3155260" cy="64633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de</a:t>
              </a:r>
              <a:r>
                <a:rPr lang="en-US" sz="1400">
                  <a:solidFill>
                    <a:srgbClr val="323E48"/>
                  </a:solidFill>
                  <a:latin typeface="Arial" panose="020B0604020202020204"/>
                </a:rPr>
                <a:t>cline in share of two-participant working couples </a:t>
              </a:r>
              <a:r>
                <a:rPr lang="en-US" sz="1400" b="1">
                  <a:solidFill>
                    <a:srgbClr val="323E48"/>
                  </a:solidFill>
                  <a:latin typeface="Arial" panose="020B0604020202020204"/>
                </a:rPr>
                <a:t>without </a:t>
              </a:r>
              <a:r>
                <a:rPr lang="en-US" sz="1400">
                  <a:solidFill>
                    <a:srgbClr val="323E48"/>
                  </a:solidFill>
                  <a:latin typeface="Arial" panose="020B0604020202020204"/>
                </a:rPr>
                <a:t>young children from early 2020 to end of 2022. </a:t>
              </a:r>
              <a:endParaRPr kumimoji="0" lang="en-US" sz="14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1" name="Text Placeholder 1">
              <a:extLst>
                <a:ext uri="{FF2B5EF4-FFF2-40B4-BE49-F238E27FC236}">
                  <a16:creationId xmlns:a16="http://schemas.microsoft.com/office/drawing/2014/main" id="{B6265E90-E179-482F-B13B-37403E1AF695}"/>
                </a:ext>
              </a:extLst>
            </p:cNvPr>
            <p:cNvSpPr txBox="1">
              <a:spLocks/>
            </p:cNvSpPr>
            <p:nvPr/>
          </p:nvSpPr>
          <p:spPr bwMode="gray">
            <a:xfrm>
              <a:off x="612772" y="1799163"/>
              <a:ext cx="1107459" cy="553998"/>
            </a:xfrm>
            <a:prstGeom prst="rect">
              <a:avLst/>
            </a:prstGeom>
            <a:noFill/>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defTabSz="1018879" rtl="0" eaLnBrk="1" fontAlgn="auto" latinLnBrk="0" hangingPunct="1">
                <a:spcBef>
                  <a:spcPts val="0"/>
                </a:spcBef>
                <a:buClrTx/>
                <a:buSzTx/>
                <a:buNone/>
                <a:tabLst/>
                <a:defRPr/>
              </a:pPr>
              <a:r>
                <a:rPr kumimoji="0" lang="en-US" sz="3600" u="none" strike="noStrike" kern="1200" normalizeH="0" baseline="0" noProof="0">
                  <a:ln>
                    <a:noFill/>
                  </a:ln>
                  <a:solidFill>
                    <a:schemeClr val="accent6"/>
                  </a:solidFill>
                  <a:effectLst/>
                  <a:uLnTx/>
                  <a:uFillTx/>
                  <a:latin typeface="+mj-lt"/>
                  <a:ea typeface="+mn-ea"/>
                  <a:cs typeface="+mn-cs"/>
                </a:rPr>
                <a:t>2.1%</a:t>
              </a:r>
            </a:p>
          </p:txBody>
        </p:sp>
      </p:grpSp>
    </p:spTree>
    <p:extLst>
      <p:ext uri="{BB962C8B-B14F-4D97-AF65-F5344CB8AC3E}">
        <p14:creationId xmlns:p14="http://schemas.microsoft.com/office/powerpoint/2010/main" val="520817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05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BE5DA2-5DE5-431D-82D5-417B0F45516D}"/>
              </a:ext>
            </a:extLst>
          </p:cNvPr>
          <p:cNvSpPr>
            <a:spLocks noGrp="1"/>
          </p:cNvSpPr>
          <p:nvPr>
            <p:ph type="body" sz="quarter" idx="28"/>
          </p:nvPr>
        </p:nvSpPr>
        <p:spPr>
          <a:xfrm>
            <a:off x="612773" y="5793307"/>
            <a:ext cx="3657600" cy="374461"/>
          </a:xfrm>
        </p:spPr>
        <p:txBody>
          <a:bodyPr/>
          <a:lstStyle/>
          <a:p>
            <a:pPr>
              <a:buClr>
                <a:schemeClr val="accent2"/>
              </a:buClr>
            </a:pPr>
            <a:r>
              <a:rPr lang="en-US">
                <a:solidFill>
                  <a:schemeClr val="accent3"/>
                </a:solidFill>
              </a:rPr>
              <a:t>PPD: Postpartum depressive symptoms. </a:t>
            </a:r>
          </a:p>
          <a:p>
            <a:pPr>
              <a:buClr>
                <a:schemeClr val="accent2"/>
              </a:buClr>
            </a:pPr>
            <a:r>
              <a:rPr lang="en-US">
                <a:solidFill>
                  <a:schemeClr val="accent3"/>
                </a:solidFill>
              </a:rPr>
              <a:t>IPV: Intimate partner violence. </a:t>
            </a:r>
          </a:p>
          <a:p>
            <a:pPr>
              <a:buClr>
                <a:schemeClr val="accent2"/>
              </a:buClr>
            </a:pPr>
            <a:r>
              <a:rPr lang="en-US">
                <a:solidFill>
                  <a:schemeClr val="accent3"/>
                </a:solidFill>
              </a:rPr>
              <a:t>PND: Perinatal depression. </a:t>
            </a:r>
          </a:p>
        </p:txBody>
      </p:sp>
      <p:sp>
        <p:nvSpPr>
          <p:cNvPr id="4" name="Title 3">
            <a:extLst>
              <a:ext uri="{FF2B5EF4-FFF2-40B4-BE49-F238E27FC236}">
                <a16:creationId xmlns:a16="http://schemas.microsoft.com/office/drawing/2014/main" id="{B1B8723E-8982-4CDC-AAA0-6955B1CF4D6F}"/>
              </a:ext>
            </a:extLst>
          </p:cNvPr>
          <p:cNvSpPr>
            <a:spLocks noGrp="1"/>
          </p:cNvSpPr>
          <p:nvPr>
            <p:ph type="title"/>
          </p:nvPr>
        </p:nvSpPr>
        <p:spPr/>
        <p:txBody>
          <a:bodyPr/>
          <a:lstStyle/>
          <a:p>
            <a:r>
              <a:rPr lang="en-US"/>
              <a:t>Women of color especially vulnerable to stressors </a:t>
            </a:r>
          </a:p>
        </p:txBody>
      </p:sp>
      <p:sp>
        <p:nvSpPr>
          <p:cNvPr id="5" name="Text Placeholder 1">
            <a:extLst>
              <a:ext uri="{FF2B5EF4-FFF2-40B4-BE49-F238E27FC236}">
                <a16:creationId xmlns:a16="http://schemas.microsoft.com/office/drawing/2014/main" id="{E28251B0-8E0D-462D-BCE5-4AE10B3E18EA}"/>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2: </a:t>
            </a:r>
            <a:r>
              <a:rPr lang="en-US" sz="1200" i="1"/>
              <a:t>Access to maternal behavioral health</a:t>
            </a:r>
            <a:endParaRPr kumimoji="0" lang="en-US" sz="1200" i="1" u="none" strike="noStrike" kern="1200" cap="none" spc="0" normalizeH="0" baseline="0" noProof="0">
              <a:ln>
                <a:noFill/>
              </a:ln>
              <a:solidFill>
                <a:srgbClr val="323E48"/>
              </a:solidFill>
              <a:effectLst/>
              <a:uLnTx/>
              <a:uFillTx/>
              <a:ea typeface="+mn-ea"/>
              <a:cs typeface="+mn-cs"/>
            </a:endParaRPr>
          </a:p>
        </p:txBody>
      </p:sp>
      <p:sp>
        <p:nvSpPr>
          <p:cNvPr id="36" name="Text Placeholder 2">
            <a:extLst>
              <a:ext uri="{FF2B5EF4-FFF2-40B4-BE49-F238E27FC236}">
                <a16:creationId xmlns:a16="http://schemas.microsoft.com/office/drawing/2014/main" id="{7C5C2D69-A70A-453B-A359-3B926F8F4D4A}"/>
              </a:ext>
            </a:extLst>
          </p:cNvPr>
          <p:cNvSpPr>
            <a:spLocks noGrp="1"/>
          </p:cNvSpPr>
          <p:nvPr>
            <p:ph type="body" sz="quarter" idx="27"/>
          </p:nvPr>
        </p:nvSpPr>
        <p:spPr>
          <a:xfrm>
            <a:off x="5235191" y="5634219"/>
            <a:ext cx="6344036" cy="538609"/>
          </a:xfrm>
        </p:spPr>
        <p:txBody>
          <a:bodyPr/>
          <a:lstStyle/>
          <a:p>
            <a:r>
              <a:rPr lang="en-US"/>
              <a:t>Sources: Maeve et al., “</a:t>
            </a:r>
            <a:r>
              <a:rPr lang="en-US">
                <a:hlinkClick r:id="rId3">
                  <a:extLst>
                    <a:ext uri="{A12FA001-AC4F-418D-AE19-62706E023703}">
                      <ahyp:hlinkClr xmlns:ahyp="http://schemas.microsoft.com/office/drawing/2018/hyperlinkcolor" val="tx"/>
                    </a:ext>
                  </a:extLst>
                </a:hlinkClick>
              </a:rPr>
              <a:t>Homicide During Pregnancy and the Postpartum Period...</a:t>
            </a:r>
            <a:r>
              <a:rPr lang="en-US"/>
              <a:t>,” </a:t>
            </a:r>
            <a:r>
              <a:rPr lang="en-US" i="1"/>
              <a:t>Obstetrics &amp; Gynecology</a:t>
            </a:r>
            <a:r>
              <a:rPr lang="en-US"/>
              <a:t>; Bauman et al., “</a:t>
            </a:r>
            <a:r>
              <a:rPr lang="en-US">
                <a:hlinkClick r:id="rId4">
                  <a:extLst>
                    <a:ext uri="{A12FA001-AC4F-418D-AE19-62706E023703}">
                      <ahyp:hlinkClr xmlns:ahyp="http://schemas.microsoft.com/office/drawing/2018/hyperlinkcolor" val="tx"/>
                    </a:ext>
                  </a:extLst>
                </a:hlinkClick>
              </a:rPr>
              <a:t>Vital Signs: Postpartum Depressive Symptoms and Provider Discussions...</a:t>
            </a:r>
            <a:r>
              <a:rPr lang="en-US"/>
              <a:t>,” </a:t>
            </a:r>
            <a:r>
              <a:rPr lang="en-US" i="1"/>
              <a:t>MMWR</a:t>
            </a:r>
            <a:r>
              <a:rPr lang="en-US"/>
              <a:t>; “</a:t>
            </a:r>
            <a:r>
              <a:rPr lang="en-US">
                <a:hlinkClick r:id="rId5">
                  <a:extLst>
                    <a:ext uri="{A12FA001-AC4F-418D-AE19-62706E023703}">
                      <ahyp:hlinkClr xmlns:ahyp="http://schemas.microsoft.com/office/drawing/2018/hyperlinkcolor" val="tx"/>
                    </a:ext>
                  </a:extLst>
                </a:hlinkClick>
              </a:rPr>
              <a:t>Access to paid leave for family and medical reasons among...</a:t>
            </a:r>
            <a:r>
              <a:rPr lang="en-US"/>
              <a:t>,” </a:t>
            </a:r>
            <a:r>
              <a:rPr lang="en-US" i="1"/>
              <a:t>U.S. Department of Labor</a:t>
            </a:r>
            <a:r>
              <a:rPr lang="en-US"/>
              <a:t>; Mason et al., “</a:t>
            </a:r>
            <a:r>
              <a:rPr lang="en-US">
                <a:hlinkClick r:id="rId6">
                  <a:extLst>
                    <a:ext uri="{A12FA001-AC4F-418D-AE19-62706E023703}">
                      <ahyp:hlinkClr xmlns:ahyp="http://schemas.microsoft.com/office/drawing/2018/hyperlinkcolor" val="tx"/>
                    </a:ext>
                  </a:extLst>
                </a:hlinkClick>
              </a:rPr>
              <a:t>Called to Care: A Racially Just Recovery Demands Paid Family...</a:t>
            </a:r>
            <a:r>
              <a:rPr lang="en-US"/>
              <a:t>,” </a:t>
            </a:r>
            <a:r>
              <a:rPr lang="en-US" i="1"/>
              <a:t>National partnership for women &amp; families</a:t>
            </a:r>
            <a:r>
              <a:rPr lang="en-US"/>
              <a:t>; Barroso &amp; Kochhar, “</a:t>
            </a:r>
            <a:r>
              <a:rPr lang="en-US">
                <a:hlinkClick r:id="rId7">
                  <a:extLst>
                    <a:ext uri="{A12FA001-AC4F-418D-AE19-62706E023703}">
                      <ahyp:hlinkClr xmlns:ahyp="http://schemas.microsoft.com/office/drawing/2018/hyperlinkcolor" val="tx"/>
                    </a:ext>
                  </a:extLst>
                </a:hlinkClick>
              </a:rPr>
              <a:t>In the pandemic, the share of unpartnered moms at work...</a:t>
            </a:r>
            <a:r>
              <a:rPr lang="en-US"/>
              <a:t>,” </a:t>
            </a:r>
            <a:r>
              <a:rPr lang="en-US" i="1"/>
              <a:t>Pew Research Center</a:t>
            </a:r>
            <a:r>
              <a:rPr lang="en-US"/>
              <a:t>; </a:t>
            </a:r>
            <a:r>
              <a:rPr lang="en-US" err="1"/>
              <a:t>Ranji</a:t>
            </a:r>
            <a:r>
              <a:rPr lang="en-US"/>
              <a:t> et al., “</a:t>
            </a:r>
            <a:r>
              <a:rPr lang="en-US">
                <a:hlinkClick r:id="rId8">
                  <a:extLst>
                    <a:ext uri="{A12FA001-AC4F-418D-AE19-62706E023703}">
                      <ahyp:hlinkClr xmlns:ahyp="http://schemas.microsoft.com/office/drawing/2018/hyperlinkcolor" val="tx"/>
                    </a:ext>
                  </a:extLst>
                </a:hlinkClick>
              </a:rPr>
              <a:t>Women, Work, and Family During COVID-19: Findings from the KFF...</a:t>
            </a:r>
            <a:r>
              <a:rPr lang="en-US"/>
              <a:t>,” </a:t>
            </a:r>
            <a:r>
              <a:rPr lang="en-US" i="1"/>
              <a:t>KFF; </a:t>
            </a:r>
            <a:r>
              <a:rPr lang="en-US"/>
              <a:t>Conteh et al., “</a:t>
            </a:r>
            <a:r>
              <a:rPr lang="en-US">
                <a:hlinkClick r:id="rId9">
                  <a:extLst>
                    <a:ext uri="{A12FA001-AC4F-418D-AE19-62706E023703}">
                      <ahyp:hlinkClr xmlns:ahyp="http://schemas.microsoft.com/office/drawing/2018/hyperlinkcolor" val="tx"/>
                    </a:ext>
                  </a:extLst>
                </a:hlinkClick>
              </a:rPr>
              <a:t>Racial disparities in perinatal mental...</a:t>
            </a:r>
            <a:r>
              <a:rPr lang="en-US"/>
              <a:t>,” </a:t>
            </a:r>
            <a:r>
              <a:rPr lang="en-US" i="1"/>
              <a:t>Current Psychiatry; </a:t>
            </a:r>
            <a:r>
              <a:rPr lang="en-US">
                <a:hlinkClick r:id="rId10">
                  <a:extLst>
                    <a:ext uri="{A12FA001-AC4F-418D-AE19-62706E023703}">
                      <ahyp:hlinkClr xmlns:ahyp="http://schemas.microsoft.com/office/drawing/2018/hyperlinkcolor" val="tx"/>
                    </a:ext>
                  </a:extLst>
                </a:hlinkClick>
              </a:rPr>
              <a:t>“Census Bureau Releases New Report on Health Insurance…</a:t>
            </a:r>
            <a:r>
              <a:rPr lang="en-US"/>
              <a:t>,” </a:t>
            </a:r>
            <a:r>
              <a:rPr lang="en-US" i="1"/>
              <a:t>United States Census Bureau.</a:t>
            </a:r>
            <a:endParaRPr lang="en-US"/>
          </a:p>
        </p:txBody>
      </p:sp>
      <p:grpSp>
        <p:nvGrpSpPr>
          <p:cNvPr id="7" name="Group 6">
            <a:extLst>
              <a:ext uri="{FF2B5EF4-FFF2-40B4-BE49-F238E27FC236}">
                <a16:creationId xmlns:a16="http://schemas.microsoft.com/office/drawing/2014/main" id="{153068D5-6BD0-D555-4B76-183883483C4D}"/>
              </a:ext>
            </a:extLst>
          </p:cNvPr>
          <p:cNvGrpSpPr/>
          <p:nvPr/>
        </p:nvGrpSpPr>
        <p:grpSpPr>
          <a:xfrm>
            <a:off x="7726593" y="2014207"/>
            <a:ext cx="3297007" cy="3295199"/>
            <a:chOff x="7726593" y="2014207"/>
            <a:chExt cx="3297007" cy="3295199"/>
          </a:xfrm>
        </p:grpSpPr>
        <p:sp>
          <p:nvSpPr>
            <p:cNvPr id="6" name="Rectangle 5">
              <a:extLst>
                <a:ext uri="{FF2B5EF4-FFF2-40B4-BE49-F238E27FC236}">
                  <a16:creationId xmlns:a16="http://schemas.microsoft.com/office/drawing/2014/main" id="{35CDC0BE-7405-49E9-8002-DECF04DAFC2B}"/>
                </a:ext>
              </a:extLst>
            </p:cNvPr>
            <p:cNvSpPr/>
            <p:nvPr/>
          </p:nvSpPr>
          <p:spPr bwMode="gray">
            <a:xfrm>
              <a:off x="7726593" y="2014207"/>
              <a:ext cx="3297007" cy="3295199"/>
            </a:xfrm>
            <a:prstGeom prst="rect">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1" name="Straight Connector 50">
              <a:extLst>
                <a:ext uri="{FF2B5EF4-FFF2-40B4-BE49-F238E27FC236}">
                  <a16:creationId xmlns:a16="http://schemas.microsoft.com/office/drawing/2014/main" id="{7CA5FBE8-2FC6-4929-887A-BFCD0C99E080}"/>
                </a:ext>
              </a:extLst>
            </p:cNvPr>
            <p:cNvCxnSpPr>
              <a:cxnSpLocks/>
            </p:cNvCxnSpPr>
            <p:nvPr/>
          </p:nvCxnSpPr>
          <p:spPr bwMode="gray">
            <a:xfrm flipH="1">
              <a:off x="7728974" y="2339020"/>
              <a:ext cx="3292246"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0FFE39F-B699-457F-A715-4AFCA506D29A}"/>
                </a:ext>
              </a:extLst>
            </p:cNvPr>
            <p:cNvSpPr txBox="1"/>
            <p:nvPr/>
          </p:nvSpPr>
          <p:spPr bwMode="gray">
            <a:xfrm>
              <a:off x="8417272" y="2216147"/>
              <a:ext cx="1915648" cy="246221"/>
            </a:xfrm>
            <a:prstGeom prst="rect">
              <a:avLst/>
            </a:prstGeom>
            <a:solidFill>
              <a:schemeClr val="bg1"/>
            </a:solidFill>
          </p:spPr>
          <p:txBody>
            <a:bodyPr vert="horz" wrap="square" lIns="0" tIns="0" rIns="0" bIns="0" rtlCol="0">
              <a:spAutoFit/>
            </a:bodyPr>
            <a:lstStyle/>
            <a:p>
              <a:pPr algn="ctr"/>
              <a:r>
                <a:rPr lang="en-US" sz="1600">
                  <a:solidFill>
                    <a:schemeClr val="accent3"/>
                  </a:solidFill>
                </a:rPr>
                <a:t>DRIVING FACTORS</a:t>
              </a:r>
            </a:p>
          </p:txBody>
        </p:sp>
        <p:grpSp>
          <p:nvGrpSpPr>
            <p:cNvPr id="8" name="Group 7">
              <a:extLst>
                <a:ext uri="{FF2B5EF4-FFF2-40B4-BE49-F238E27FC236}">
                  <a16:creationId xmlns:a16="http://schemas.microsoft.com/office/drawing/2014/main" id="{E56F47F2-80E7-493A-885B-3227E07C726E}"/>
                </a:ext>
              </a:extLst>
            </p:cNvPr>
            <p:cNvGrpSpPr/>
            <p:nvPr/>
          </p:nvGrpSpPr>
          <p:grpSpPr>
            <a:xfrm>
              <a:off x="7864041" y="2644939"/>
              <a:ext cx="2830303" cy="2419660"/>
              <a:chOff x="8611568" y="2346008"/>
              <a:chExt cx="2351789" cy="2419660"/>
            </a:xfrm>
          </p:grpSpPr>
          <p:sp>
            <p:nvSpPr>
              <p:cNvPr id="54" name="TextBox 53">
                <a:extLst>
                  <a:ext uri="{FF2B5EF4-FFF2-40B4-BE49-F238E27FC236}">
                    <a16:creationId xmlns:a16="http://schemas.microsoft.com/office/drawing/2014/main" id="{5F3B6F87-E1FE-4D83-BAD7-98047E47E311}"/>
                  </a:ext>
                </a:extLst>
              </p:cNvPr>
              <p:cNvSpPr txBox="1"/>
              <p:nvPr/>
            </p:nvSpPr>
            <p:spPr bwMode="gray">
              <a:xfrm>
                <a:off x="8613236" y="2708587"/>
                <a:ext cx="1810169" cy="215444"/>
              </a:xfrm>
              <a:prstGeom prst="rect">
                <a:avLst/>
              </a:prstGeom>
            </p:spPr>
            <p:txBody>
              <a:bodyPr vert="horz" wrap="none" lIns="0" tIns="0" rIns="0" bIns="0" rtlCol="0">
                <a:spAutoFit/>
              </a:bodyPr>
              <a:lstStyle/>
              <a:p>
                <a:pPr marL="285750" indent="-285750">
                  <a:spcBef>
                    <a:spcPts val="600"/>
                  </a:spcBef>
                  <a:buClr>
                    <a:schemeClr val="accent6"/>
                  </a:buClr>
                  <a:buFont typeface="Arial" panose="020B0604020202020204" pitchFamily="34" charset="0"/>
                  <a:buChar char="•"/>
                </a:pPr>
                <a:r>
                  <a:rPr lang="en-US" sz="1400"/>
                  <a:t>Income and job security</a:t>
                </a:r>
              </a:p>
            </p:txBody>
          </p:sp>
          <p:sp>
            <p:nvSpPr>
              <p:cNvPr id="55" name="TextBox 54">
                <a:extLst>
                  <a:ext uri="{FF2B5EF4-FFF2-40B4-BE49-F238E27FC236}">
                    <a16:creationId xmlns:a16="http://schemas.microsoft.com/office/drawing/2014/main" id="{794F6B03-D09A-4A00-9E9A-93173304B785}"/>
                  </a:ext>
                </a:extLst>
              </p:cNvPr>
              <p:cNvSpPr txBox="1"/>
              <p:nvPr/>
            </p:nvSpPr>
            <p:spPr bwMode="gray">
              <a:xfrm>
                <a:off x="8613236" y="2346008"/>
                <a:ext cx="2165809" cy="215444"/>
              </a:xfrm>
              <a:prstGeom prst="rect">
                <a:avLst/>
              </a:prstGeom>
            </p:spPr>
            <p:txBody>
              <a:bodyPr vert="horz" wrap="none" lIns="0" tIns="0" rIns="0" bIns="0" rtlCol="0">
                <a:spAutoFit/>
              </a:bodyPr>
              <a:lstStyle/>
              <a:p>
                <a:pPr marL="285750" indent="-285750">
                  <a:spcBef>
                    <a:spcPts val="600"/>
                  </a:spcBef>
                  <a:buClr>
                    <a:schemeClr val="accent6"/>
                  </a:buClr>
                  <a:buFont typeface="Arial" panose="020B0604020202020204" pitchFamily="34" charset="0"/>
                  <a:buChar char="•"/>
                </a:pPr>
                <a:r>
                  <a:rPr lang="en-US" sz="1400"/>
                  <a:t>Exposure to structural racism</a:t>
                </a:r>
              </a:p>
            </p:txBody>
          </p:sp>
          <p:sp>
            <p:nvSpPr>
              <p:cNvPr id="56" name="TextBox 55">
                <a:extLst>
                  <a:ext uri="{FF2B5EF4-FFF2-40B4-BE49-F238E27FC236}">
                    <a16:creationId xmlns:a16="http://schemas.microsoft.com/office/drawing/2014/main" id="{EA21D29F-39C8-4C29-9291-97D81501FAED}"/>
                  </a:ext>
                </a:extLst>
              </p:cNvPr>
              <p:cNvSpPr txBox="1"/>
              <p:nvPr/>
            </p:nvSpPr>
            <p:spPr bwMode="gray">
              <a:xfrm>
                <a:off x="8611568" y="3099993"/>
                <a:ext cx="1984659" cy="215444"/>
              </a:xfrm>
              <a:prstGeom prst="rect">
                <a:avLst/>
              </a:prstGeom>
            </p:spPr>
            <p:txBody>
              <a:bodyPr vert="horz" wrap="none" lIns="0" tIns="0" rIns="0" bIns="0" rtlCol="0">
                <a:spAutoFit/>
              </a:bodyPr>
              <a:lstStyle/>
              <a:p>
                <a:pPr marL="285750" indent="-285750">
                  <a:spcBef>
                    <a:spcPts val="600"/>
                  </a:spcBef>
                  <a:buClr>
                    <a:schemeClr val="accent6"/>
                  </a:buClr>
                  <a:buFont typeface="Arial" panose="020B0604020202020204" pitchFamily="34" charset="0"/>
                  <a:buChar char="•"/>
                </a:pPr>
                <a:r>
                  <a:rPr lang="en-US" sz="1400"/>
                  <a:t>Quality health care access</a:t>
                </a:r>
              </a:p>
            </p:txBody>
          </p:sp>
          <p:sp>
            <p:nvSpPr>
              <p:cNvPr id="57" name="TextBox 56">
                <a:extLst>
                  <a:ext uri="{FF2B5EF4-FFF2-40B4-BE49-F238E27FC236}">
                    <a16:creationId xmlns:a16="http://schemas.microsoft.com/office/drawing/2014/main" id="{F98CF61D-6BA0-41B1-9546-8CD85B8839BF}"/>
                  </a:ext>
                </a:extLst>
              </p:cNvPr>
              <p:cNvSpPr txBox="1"/>
              <p:nvPr/>
            </p:nvSpPr>
            <p:spPr bwMode="gray">
              <a:xfrm>
                <a:off x="8611568" y="3840763"/>
                <a:ext cx="1132188" cy="215444"/>
              </a:xfrm>
              <a:prstGeom prst="rect">
                <a:avLst/>
              </a:prstGeom>
            </p:spPr>
            <p:txBody>
              <a:bodyPr vert="horz" wrap="none" lIns="0" tIns="0" rIns="0" bIns="0" rtlCol="0">
                <a:spAutoFit/>
              </a:bodyPr>
              <a:lstStyle/>
              <a:p>
                <a:pPr marL="285750" indent="-285750">
                  <a:spcBef>
                    <a:spcPts val="600"/>
                  </a:spcBef>
                  <a:buClr>
                    <a:schemeClr val="accent6"/>
                  </a:buClr>
                  <a:buFont typeface="Arial" panose="020B0604020202020204" pitchFamily="34" charset="0"/>
                  <a:buChar char="•"/>
                </a:pPr>
                <a:r>
                  <a:rPr lang="en-US" sz="1400"/>
                  <a:t>Food security</a:t>
                </a:r>
              </a:p>
            </p:txBody>
          </p:sp>
          <p:sp>
            <p:nvSpPr>
              <p:cNvPr id="58" name="TextBox 57">
                <a:extLst>
                  <a:ext uri="{FF2B5EF4-FFF2-40B4-BE49-F238E27FC236}">
                    <a16:creationId xmlns:a16="http://schemas.microsoft.com/office/drawing/2014/main" id="{89E2C09D-CDDA-4DD3-B776-FE264C49A0BF}"/>
                  </a:ext>
                </a:extLst>
              </p:cNvPr>
              <p:cNvSpPr txBox="1"/>
              <p:nvPr/>
            </p:nvSpPr>
            <p:spPr bwMode="gray">
              <a:xfrm>
                <a:off x="8618220" y="3462572"/>
                <a:ext cx="1894084" cy="215444"/>
              </a:xfrm>
              <a:prstGeom prst="rect">
                <a:avLst/>
              </a:prstGeom>
            </p:spPr>
            <p:txBody>
              <a:bodyPr vert="horz" wrap="none" lIns="0" tIns="0" rIns="0" bIns="0" rtlCol="0">
                <a:spAutoFit/>
              </a:bodyPr>
              <a:lstStyle/>
              <a:p>
                <a:pPr marL="285750" indent="-285750">
                  <a:spcBef>
                    <a:spcPts val="600"/>
                  </a:spcBef>
                  <a:buClr>
                    <a:schemeClr val="accent6"/>
                  </a:buClr>
                  <a:buFont typeface="Arial" panose="020B0604020202020204" pitchFamily="34" charset="0"/>
                  <a:buChar char="•"/>
                </a:pPr>
                <a:r>
                  <a:rPr lang="en-US" sz="1400"/>
                  <a:t>Quality education access</a:t>
                </a:r>
              </a:p>
            </p:txBody>
          </p:sp>
          <p:sp>
            <p:nvSpPr>
              <p:cNvPr id="59" name="TextBox 58">
                <a:extLst>
                  <a:ext uri="{FF2B5EF4-FFF2-40B4-BE49-F238E27FC236}">
                    <a16:creationId xmlns:a16="http://schemas.microsoft.com/office/drawing/2014/main" id="{DCD5DA3A-0A5E-4144-A0A5-B33CA807A42C}"/>
                  </a:ext>
                </a:extLst>
              </p:cNvPr>
              <p:cNvSpPr txBox="1"/>
              <p:nvPr/>
            </p:nvSpPr>
            <p:spPr bwMode="gray">
              <a:xfrm>
                <a:off x="8623057" y="4203342"/>
                <a:ext cx="2340300" cy="215444"/>
              </a:xfrm>
              <a:prstGeom prst="rect">
                <a:avLst/>
              </a:prstGeom>
            </p:spPr>
            <p:txBody>
              <a:bodyPr vert="horz" wrap="none" lIns="0" tIns="0" rIns="0" bIns="0" rtlCol="0">
                <a:spAutoFit/>
              </a:bodyPr>
              <a:lstStyle/>
              <a:p>
                <a:pPr marL="285750" indent="-285750">
                  <a:spcBef>
                    <a:spcPts val="600"/>
                  </a:spcBef>
                  <a:buClr>
                    <a:schemeClr val="accent6"/>
                  </a:buClr>
                  <a:buFont typeface="Arial" panose="020B0604020202020204" pitchFamily="34" charset="0"/>
                  <a:buChar char="•"/>
                </a:pPr>
                <a:r>
                  <a:rPr lang="en-US" sz="1400"/>
                  <a:t>Safe and stable housing access</a:t>
                </a:r>
              </a:p>
            </p:txBody>
          </p:sp>
          <p:sp>
            <p:nvSpPr>
              <p:cNvPr id="37" name="TextBox 36">
                <a:extLst>
                  <a:ext uri="{FF2B5EF4-FFF2-40B4-BE49-F238E27FC236}">
                    <a16:creationId xmlns:a16="http://schemas.microsoft.com/office/drawing/2014/main" id="{BD5DC834-EBE2-497B-ACD7-9C820909056A}"/>
                  </a:ext>
                </a:extLst>
              </p:cNvPr>
              <p:cNvSpPr txBox="1"/>
              <p:nvPr/>
            </p:nvSpPr>
            <p:spPr bwMode="gray">
              <a:xfrm>
                <a:off x="8623057" y="4550224"/>
                <a:ext cx="1373278" cy="215444"/>
              </a:xfrm>
              <a:prstGeom prst="rect">
                <a:avLst/>
              </a:prstGeom>
            </p:spPr>
            <p:txBody>
              <a:bodyPr vert="horz" wrap="none" lIns="0" tIns="0" rIns="0" bIns="0" rtlCol="0">
                <a:spAutoFit/>
              </a:bodyPr>
              <a:lstStyle/>
              <a:p>
                <a:pPr marL="285750" indent="-285750">
                  <a:spcBef>
                    <a:spcPts val="600"/>
                  </a:spcBef>
                  <a:buClr>
                    <a:schemeClr val="accent6"/>
                  </a:buClr>
                  <a:buFont typeface="Arial" panose="020B0604020202020204" pitchFamily="34" charset="0"/>
                  <a:buChar char="•"/>
                </a:pPr>
                <a:r>
                  <a:rPr lang="en-US" sz="1400"/>
                  <a:t>Childcare access</a:t>
                </a:r>
              </a:p>
            </p:txBody>
          </p:sp>
        </p:grpSp>
      </p:grpSp>
      <p:sp>
        <p:nvSpPr>
          <p:cNvPr id="49" name="Text Placeholder">
            <a:extLst>
              <a:ext uri="{FF2B5EF4-FFF2-40B4-BE49-F238E27FC236}">
                <a16:creationId xmlns:a16="http://schemas.microsoft.com/office/drawing/2014/main" id="{99ACF918-E4CC-4005-93F9-3A7C223DE414}"/>
              </a:ext>
            </a:extLst>
          </p:cNvPr>
          <p:cNvSpPr txBox="1">
            <a:spLocks/>
          </p:cNvSpPr>
          <p:nvPr/>
        </p:nvSpPr>
        <p:spPr bwMode="gray">
          <a:xfrm>
            <a:off x="1045989" y="1746277"/>
            <a:ext cx="4616795" cy="246221"/>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600" b="1"/>
              <a:t>Disparities among women of color</a:t>
            </a:r>
          </a:p>
        </p:txBody>
      </p:sp>
      <p:cxnSp>
        <p:nvCxnSpPr>
          <p:cNvPr id="32" name="Straight Connector 31">
            <a:extLst>
              <a:ext uri="{FF2B5EF4-FFF2-40B4-BE49-F238E27FC236}">
                <a16:creationId xmlns:a16="http://schemas.microsoft.com/office/drawing/2014/main" id="{24531911-D65A-4CD9-860F-1A05F24E005F}"/>
              </a:ext>
            </a:extLst>
          </p:cNvPr>
          <p:cNvCxnSpPr>
            <a:cxnSpLocks/>
          </p:cNvCxnSpPr>
          <p:nvPr/>
        </p:nvCxnSpPr>
        <p:spPr bwMode="gray">
          <a:xfrm>
            <a:off x="612773" y="2028973"/>
            <a:ext cx="5483227" cy="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C283582D-2556-41F6-BC93-650E7EA78BE7}"/>
              </a:ext>
            </a:extLst>
          </p:cNvPr>
          <p:cNvGrpSpPr/>
          <p:nvPr/>
        </p:nvGrpSpPr>
        <p:grpSpPr>
          <a:xfrm>
            <a:off x="3744626" y="2298075"/>
            <a:ext cx="1200353" cy="1158612"/>
            <a:chOff x="2530824" y="3209780"/>
            <a:chExt cx="1200353" cy="1158612"/>
          </a:xfrm>
        </p:grpSpPr>
        <p:sp>
          <p:nvSpPr>
            <p:cNvPr id="35" name="Text Placeholder">
              <a:extLst>
                <a:ext uri="{FF2B5EF4-FFF2-40B4-BE49-F238E27FC236}">
                  <a16:creationId xmlns:a16="http://schemas.microsoft.com/office/drawing/2014/main" id="{3DF308FA-6FFF-4FB6-8A00-56480964D4BE}"/>
                </a:ext>
              </a:extLst>
            </p:cNvPr>
            <p:cNvSpPr txBox="1">
              <a:spLocks/>
            </p:cNvSpPr>
            <p:nvPr/>
          </p:nvSpPr>
          <p:spPr bwMode="gray">
            <a:xfrm>
              <a:off x="2530824" y="3722061"/>
              <a:ext cx="1200353" cy="646331"/>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400" b="1"/>
                <a:t>High IPV</a:t>
              </a:r>
              <a:r>
                <a:rPr lang="en-US" sz="1400" b="1" baseline="30000"/>
                <a:t>2</a:t>
              </a:r>
              <a:r>
                <a:rPr lang="en-US" sz="1400" b="1"/>
                <a:t> rates </a:t>
              </a:r>
              <a:r>
                <a:rPr lang="en-US" sz="1400"/>
                <a:t>among Black women</a:t>
              </a:r>
            </a:p>
          </p:txBody>
        </p:sp>
        <p:pic>
          <p:nvPicPr>
            <p:cNvPr id="39" name="Picture 9">
              <a:extLst>
                <a:ext uri="{FF2B5EF4-FFF2-40B4-BE49-F238E27FC236}">
                  <a16:creationId xmlns:a16="http://schemas.microsoft.com/office/drawing/2014/main" id="{4F245DF4-D7DF-4303-8829-AF6C9BB08566}"/>
                </a:ext>
              </a:extLst>
            </p:cNvPr>
            <p:cNvPicPr>
              <a:picLocks noChangeAspect="1" noChangeArrowheads="1"/>
            </p:cNvPicPr>
            <p:nvPr/>
          </p:nvPicPr>
          <p:blipFill>
            <a:blip r:embed="rId11"/>
            <a:srcRect/>
            <a:stretch/>
          </p:blipFill>
          <p:spPr bwMode="gray">
            <a:xfrm>
              <a:off x="2930603" y="3209780"/>
              <a:ext cx="400795" cy="4007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5E494BD6-A5B4-497A-A9E7-9CFD9379336E}"/>
              </a:ext>
            </a:extLst>
          </p:cNvPr>
          <p:cNvGrpSpPr/>
          <p:nvPr/>
        </p:nvGrpSpPr>
        <p:grpSpPr>
          <a:xfrm>
            <a:off x="760798" y="3958732"/>
            <a:ext cx="1598493" cy="1300288"/>
            <a:chOff x="3777437" y="2678665"/>
            <a:chExt cx="1598493" cy="1300288"/>
          </a:xfrm>
        </p:grpSpPr>
        <p:sp>
          <p:nvSpPr>
            <p:cNvPr id="41" name="Text Placeholder">
              <a:extLst>
                <a:ext uri="{FF2B5EF4-FFF2-40B4-BE49-F238E27FC236}">
                  <a16:creationId xmlns:a16="http://schemas.microsoft.com/office/drawing/2014/main" id="{EA07189F-915F-40D5-A853-73D49AEF4C9A}"/>
                </a:ext>
              </a:extLst>
            </p:cNvPr>
            <p:cNvSpPr txBox="1">
              <a:spLocks/>
            </p:cNvSpPr>
            <p:nvPr/>
          </p:nvSpPr>
          <p:spPr bwMode="gray">
            <a:xfrm>
              <a:off x="3777437" y="3117179"/>
              <a:ext cx="1598493" cy="861774"/>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400" b="1"/>
                <a:t>Low paid leave </a:t>
              </a:r>
              <a:r>
                <a:rPr lang="en-US" sz="1400"/>
                <a:t>among Black, Hispanic, and Indigenous workers</a:t>
              </a:r>
            </a:p>
          </p:txBody>
        </p:sp>
        <p:pic>
          <p:nvPicPr>
            <p:cNvPr id="42" name="Picture 9">
              <a:extLst>
                <a:ext uri="{FF2B5EF4-FFF2-40B4-BE49-F238E27FC236}">
                  <a16:creationId xmlns:a16="http://schemas.microsoft.com/office/drawing/2014/main" id="{409D2860-71CB-4564-BDE2-912300A3CED6}"/>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gray">
            <a:xfrm>
              <a:off x="4411177" y="2678665"/>
              <a:ext cx="331013" cy="4007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B10415FF-EDE7-4779-8642-2012C54C47EC}"/>
              </a:ext>
            </a:extLst>
          </p:cNvPr>
          <p:cNvGrpSpPr/>
          <p:nvPr/>
        </p:nvGrpSpPr>
        <p:grpSpPr>
          <a:xfrm>
            <a:off x="2737128" y="3943893"/>
            <a:ext cx="1350445" cy="1545411"/>
            <a:chOff x="4987475" y="3758637"/>
            <a:chExt cx="1350445" cy="1545411"/>
          </a:xfrm>
        </p:grpSpPr>
        <p:sp>
          <p:nvSpPr>
            <p:cNvPr id="45" name="Text Placeholder">
              <a:extLst>
                <a:ext uri="{FF2B5EF4-FFF2-40B4-BE49-F238E27FC236}">
                  <a16:creationId xmlns:a16="http://schemas.microsoft.com/office/drawing/2014/main" id="{5A6005BE-3D32-4118-A5B6-DB583E86CD45}"/>
                </a:ext>
              </a:extLst>
            </p:cNvPr>
            <p:cNvSpPr txBox="1">
              <a:spLocks/>
            </p:cNvSpPr>
            <p:nvPr/>
          </p:nvSpPr>
          <p:spPr bwMode="gray">
            <a:xfrm>
              <a:off x="4987475" y="4226830"/>
              <a:ext cx="1350445" cy="1077218"/>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400" b="1"/>
                <a:t>High levels of PND</a:t>
              </a:r>
              <a:r>
                <a:rPr lang="en-US" sz="1400" b="1" baseline="30000"/>
                <a:t>3</a:t>
              </a:r>
              <a:r>
                <a:rPr lang="en-US" sz="1400" b="1"/>
                <a:t> and anxiety </a:t>
              </a:r>
              <a:r>
                <a:rPr lang="en-US" sz="1400"/>
                <a:t>among Black and Hispanic people</a:t>
              </a:r>
            </a:p>
          </p:txBody>
        </p:sp>
        <p:pic>
          <p:nvPicPr>
            <p:cNvPr id="46" name="Picture 9">
              <a:extLst>
                <a:ext uri="{FF2B5EF4-FFF2-40B4-BE49-F238E27FC236}">
                  <a16:creationId xmlns:a16="http://schemas.microsoft.com/office/drawing/2014/main" id="{238CF796-B7BF-4BF9-9C40-3F17B9EB2774}"/>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gray">
            <a:xfrm>
              <a:off x="5469987" y="3758637"/>
              <a:ext cx="385420" cy="3996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0F7F50B7-7C45-4A83-8B6A-A1ABCCB8D2CD}"/>
              </a:ext>
            </a:extLst>
          </p:cNvPr>
          <p:cNvGrpSpPr/>
          <p:nvPr/>
        </p:nvGrpSpPr>
        <p:grpSpPr>
          <a:xfrm>
            <a:off x="1378814" y="2215250"/>
            <a:ext cx="1598493" cy="1355039"/>
            <a:chOff x="721111" y="2657214"/>
            <a:chExt cx="1598493" cy="1355039"/>
          </a:xfrm>
        </p:grpSpPr>
        <p:sp>
          <p:nvSpPr>
            <p:cNvPr id="34" name="Text Placeholder">
              <a:extLst>
                <a:ext uri="{FF2B5EF4-FFF2-40B4-BE49-F238E27FC236}">
                  <a16:creationId xmlns:a16="http://schemas.microsoft.com/office/drawing/2014/main" id="{DC2587DD-9234-4184-B985-CA6EA3075E4E}"/>
                </a:ext>
              </a:extLst>
            </p:cNvPr>
            <p:cNvSpPr txBox="1">
              <a:spLocks/>
            </p:cNvSpPr>
            <p:nvPr/>
          </p:nvSpPr>
          <p:spPr bwMode="gray">
            <a:xfrm>
              <a:off x="721111" y="3150479"/>
              <a:ext cx="1598493" cy="861774"/>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400" b="1"/>
                <a:t>High</a:t>
              </a:r>
              <a:r>
                <a:rPr lang="en-US" sz="1400"/>
                <a:t> </a:t>
              </a:r>
              <a:r>
                <a:rPr lang="en-US" sz="1400" b="1"/>
                <a:t>PPD</a:t>
              </a:r>
              <a:r>
                <a:rPr lang="en-US" sz="1400" b="1" baseline="30000"/>
                <a:t>1</a:t>
              </a:r>
              <a:r>
                <a:rPr lang="en-US" sz="1400" b="1"/>
                <a:t> prevalence </a:t>
              </a:r>
              <a:r>
                <a:rPr lang="en-US" sz="1400"/>
                <a:t>among Black, Indigenous, and Asian women</a:t>
              </a:r>
            </a:p>
          </p:txBody>
        </p:sp>
        <p:pic>
          <p:nvPicPr>
            <p:cNvPr id="3" name="Picture 2">
              <a:extLst>
                <a:ext uri="{FF2B5EF4-FFF2-40B4-BE49-F238E27FC236}">
                  <a16:creationId xmlns:a16="http://schemas.microsoft.com/office/drawing/2014/main" id="{814C7369-33C0-4377-9F34-79A71FB76430}"/>
                </a:ext>
              </a:extLst>
            </p:cNvPr>
            <p:cNvPicPr>
              <a:picLocks noChangeAspect="1"/>
            </p:cNvPicPr>
            <p:nvPr/>
          </p:nvPicPr>
          <p:blipFill>
            <a:blip r:embed="rId14"/>
            <a:stretch>
              <a:fillRect/>
            </a:stretch>
          </p:blipFill>
          <p:spPr>
            <a:xfrm>
              <a:off x="1232035" y="2657214"/>
              <a:ext cx="576645" cy="399215"/>
            </a:xfrm>
            <a:prstGeom prst="rect">
              <a:avLst/>
            </a:prstGeom>
          </p:spPr>
        </p:pic>
      </p:grpSp>
      <p:grpSp>
        <p:nvGrpSpPr>
          <p:cNvPr id="17" name="Group 16">
            <a:extLst>
              <a:ext uri="{FF2B5EF4-FFF2-40B4-BE49-F238E27FC236}">
                <a16:creationId xmlns:a16="http://schemas.microsoft.com/office/drawing/2014/main" id="{CB0CDF7C-F970-4D4A-9388-3A72890052A3}"/>
              </a:ext>
            </a:extLst>
          </p:cNvPr>
          <p:cNvGrpSpPr/>
          <p:nvPr/>
        </p:nvGrpSpPr>
        <p:grpSpPr>
          <a:xfrm>
            <a:off x="4465409" y="3939408"/>
            <a:ext cx="1503198" cy="1338936"/>
            <a:chOff x="4600176" y="3889422"/>
            <a:chExt cx="1503198" cy="1338936"/>
          </a:xfrm>
        </p:grpSpPr>
        <p:sp>
          <p:nvSpPr>
            <p:cNvPr id="47" name="Text Placeholder">
              <a:extLst>
                <a:ext uri="{FF2B5EF4-FFF2-40B4-BE49-F238E27FC236}">
                  <a16:creationId xmlns:a16="http://schemas.microsoft.com/office/drawing/2014/main" id="{8C0EF026-CD79-409D-B604-50063F4F0C9F}"/>
                </a:ext>
              </a:extLst>
            </p:cNvPr>
            <p:cNvSpPr txBox="1">
              <a:spLocks/>
            </p:cNvSpPr>
            <p:nvPr/>
          </p:nvSpPr>
          <p:spPr bwMode="gray">
            <a:xfrm>
              <a:off x="4600176" y="4366584"/>
              <a:ext cx="1503198" cy="861774"/>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400" b="1"/>
                <a:t>High uninsured rate </a:t>
              </a:r>
              <a:r>
                <a:rPr lang="en-US" sz="1400"/>
                <a:t>for people of color, especially Indigenous people</a:t>
              </a:r>
              <a:endParaRPr lang="en-US" sz="1400" b="1"/>
            </a:p>
          </p:txBody>
        </p:sp>
        <p:pic>
          <p:nvPicPr>
            <p:cNvPr id="44" name="Picture 43" descr="Icon&#10;&#10;Description automatically generated">
              <a:extLst>
                <a:ext uri="{FF2B5EF4-FFF2-40B4-BE49-F238E27FC236}">
                  <a16:creationId xmlns:a16="http://schemas.microsoft.com/office/drawing/2014/main" id="{B7B3898F-39D4-4193-B038-41E9371282B5}"/>
                </a:ext>
              </a:extLst>
            </p:cNvPr>
            <p:cNvPicPr>
              <a:picLocks noChangeAspect="1"/>
            </p:cNvPicPr>
            <p:nvPr/>
          </p:nvPicPr>
          <p:blipFill>
            <a:blip r:embed="rId15"/>
            <a:stretch>
              <a:fillRect/>
            </a:stretch>
          </p:blipFill>
          <p:spPr>
            <a:xfrm>
              <a:off x="5106721" y="3889422"/>
              <a:ext cx="490109" cy="411602"/>
            </a:xfrm>
            <a:prstGeom prst="rect">
              <a:avLst/>
            </a:prstGeom>
          </p:spPr>
        </p:pic>
      </p:grpSp>
    </p:spTree>
    <p:extLst>
      <p:ext uri="{BB962C8B-B14F-4D97-AF65-F5344CB8AC3E}">
        <p14:creationId xmlns:p14="http://schemas.microsoft.com/office/powerpoint/2010/main" val="325177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536FA6-27B2-4EEA-BB33-BC710777D24B}"/>
              </a:ext>
            </a:extLst>
          </p:cNvPr>
          <p:cNvSpPr>
            <a:spLocks noGrp="1"/>
          </p:cNvSpPr>
          <p:nvPr>
            <p:ph type="body" sz="quarter" idx="28"/>
          </p:nvPr>
        </p:nvSpPr>
        <p:spPr>
          <a:xfrm>
            <a:off x="612773" y="6060046"/>
            <a:ext cx="3657600" cy="107722"/>
          </a:xfrm>
        </p:spPr>
        <p:txBody>
          <a:bodyPr/>
          <a:lstStyle/>
          <a:p>
            <a:pPr>
              <a:buClr>
                <a:schemeClr val="accent2"/>
              </a:buClr>
            </a:pPr>
            <a:r>
              <a:rPr lang="en-US">
                <a:solidFill>
                  <a:schemeClr val="accent3"/>
                </a:solidFill>
              </a:rPr>
              <a:t>Health Resources and Services Administration.</a:t>
            </a:r>
          </a:p>
        </p:txBody>
      </p:sp>
      <p:sp>
        <p:nvSpPr>
          <p:cNvPr id="3" name="Text Placeholder 2">
            <a:extLst>
              <a:ext uri="{FF2B5EF4-FFF2-40B4-BE49-F238E27FC236}">
                <a16:creationId xmlns:a16="http://schemas.microsoft.com/office/drawing/2014/main" id="{DA74AD39-12FF-454D-8BE0-6F5BE6C31CA4}"/>
              </a:ext>
            </a:extLst>
          </p:cNvPr>
          <p:cNvSpPr>
            <a:spLocks noGrp="1"/>
          </p:cNvSpPr>
          <p:nvPr>
            <p:ph type="body" sz="quarter" idx="27"/>
          </p:nvPr>
        </p:nvSpPr>
        <p:spPr>
          <a:xfrm>
            <a:off x="3421299" y="5736881"/>
            <a:ext cx="8155132" cy="430887"/>
          </a:xfrm>
        </p:spPr>
        <p:txBody>
          <a:bodyPr/>
          <a:lstStyle/>
          <a:p>
            <a:r>
              <a:rPr lang="en-US"/>
              <a:t>Sources: “</a:t>
            </a:r>
            <a:r>
              <a:rPr lang="en-US">
                <a:hlinkClick r:id="rId3">
                  <a:extLst>
                    <a:ext uri="{A12FA001-AC4F-418D-AE19-62706E023703}">
                      <ahyp:hlinkClr xmlns:ahyp="http://schemas.microsoft.com/office/drawing/2018/hyperlinkcolor" val="tx"/>
                    </a:ext>
                  </a:extLst>
                </a:hlinkClick>
              </a:rPr>
              <a:t>B24010 Sex By Occupation For the Civilian...</a:t>
            </a:r>
            <a:r>
              <a:rPr lang="en-US"/>
              <a:t>,” U.S. Census Bureau; Frank et al., “</a:t>
            </a:r>
            <a:r>
              <a:rPr lang="en-US">
                <a:hlinkClick r:id="rId4">
                  <a:extLst>
                    <a:ext uri="{A12FA001-AC4F-418D-AE19-62706E023703}">
                      <ahyp:hlinkClr xmlns:ahyp="http://schemas.microsoft.com/office/drawing/2018/hyperlinkcolor" val="tx"/>
                    </a:ext>
                  </a:extLst>
                </a:hlinkClick>
              </a:rPr>
              <a:t>Experiences of Work-Family Conflict and...</a:t>
            </a:r>
            <a:r>
              <a:rPr lang="en-US"/>
              <a:t>,” </a:t>
            </a:r>
            <a:r>
              <a:rPr lang="en-US" i="1"/>
              <a:t>JAMA Network Open</a:t>
            </a:r>
            <a:r>
              <a:rPr lang="en-US"/>
              <a:t>; Dill &amp; Duffy, “</a:t>
            </a:r>
            <a:r>
              <a:rPr lang="en-US">
                <a:hlinkClick r:id="rId5">
                  <a:extLst>
                    <a:ext uri="{A12FA001-AC4F-418D-AE19-62706E023703}">
                      <ahyp:hlinkClr xmlns:ahyp="http://schemas.microsoft.com/office/drawing/2018/hyperlinkcolor" val="tx"/>
                    </a:ext>
                  </a:extLst>
                </a:hlinkClick>
              </a:rPr>
              <a:t>Structural Racism and Black Women...</a:t>
            </a:r>
            <a:r>
              <a:rPr lang="en-US"/>
              <a:t>,” </a:t>
            </a:r>
            <a:r>
              <a:rPr lang="en-US" i="1" err="1"/>
              <a:t>HealthAffairs</a:t>
            </a:r>
            <a:r>
              <a:rPr lang="en-US"/>
              <a:t>; “</a:t>
            </a:r>
            <a:r>
              <a:rPr lang="en-US">
                <a:hlinkClick r:id="rId6">
                  <a:extLst>
                    <a:ext uri="{A12FA001-AC4F-418D-AE19-62706E023703}">
                      <ahyp:hlinkClr xmlns:ahyp="http://schemas.microsoft.com/office/drawing/2018/hyperlinkcolor" val="tx"/>
                    </a:ext>
                  </a:extLst>
                </a:hlinkClick>
              </a:rPr>
              <a:t>Projections of Supply and Demand for...</a:t>
            </a:r>
            <a:r>
              <a:rPr lang="en-US"/>
              <a:t>,” </a:t>
            </a:r>
            <a:r>
              <a:rPr lang="en-US" i="1"/>
              <a:t>HRSA</a:t>
            </a:r>
            <a:r>
              <a:rPr lang="en-US"/>
              <a:t>; </a:t>
            </a:r>
            <a:r>
              <a:rPr lang="en-US" err="1"/>
              <a:t>Reale</a:t>
            </a:r>
            <a:r>
              <a:rPr lang="en-US"/>
              <a:t>, “</a:t>
            </a:r>
            <a:r>
              <a:rPr lang="en-US">
                <a:hlinkClick r:id="rId7">
                  <a:extLst>
                    <a:ext uri="{A12FA001-AC4F-418D-AE19-62706E023703}">
                      <ahyp:hlinkClr xmlns:ahyp="http://schemas.microsoft.com/office/drawing/2018/hyperlinkcolor" val="tx"/>
                    </a:ext>
                  </a:extLst>
                </a:hlinkClick>
              </a:rPr>
              <a:t>Do patients have a gender preference...</a:t>
            </a:r>
            <a:r>
              <a:rPr lang="en-US"/>
              <a:t>,” </a:t>
            </a:r>
            <a:r>
              <a:rPr lang="en-US" i="1"/>
              <a:t>OBG </a:t>
            </a:r>
            <a:r>
              <a:rPr lang="en-US" i="1" err="1"/>
              <a:t>Manag</a:t>
            </a:r>
            <a:r>
              <a:rPr lang="en-US" i="1"/>
              <a:t>.; </a:t>
            </a:r>
            <a:r>
              <a:rPr lang="en-US" err="1"/>
              <a:t>Mensik</a:t>
            </a:r>
            <a:r>
              <a:rPr lang="en-US"/>
              <a:t>, “</a:t>
            </a:r>
            <a:r>
              <a:rPr lang="en-US">
                <a:hlinkClick r:id="rId8">
                  <a:extLst>
                    <a:ext uri="{A12FA001-AC4F-418D-AE19-62706E023703}">
                      <ahyp:hlinkClr xmlns:ahyp="http://schemas.microsoft.com/office/drawing/2018/hyperlinkcolor" val="tx"/>
                    </a:ext>
                  </a:extLst>
                </a:hlinkClick>
              </a:rPr>
              <a:t>How hospitals leveraged on-site childcare...</a:t>
            </a:r>
            <a:r>
              <a:rPr lang="en-US"/>
              <a:t>,” </a:t>
            </a:r>
            <a:r>
              <a:rPr lang="en-US" i="1"/>
              <a:t>Healthcare Dive; </a:t>
            </a:r>
            <a:r>
              <a:rPr lang="en-US" err="1"/>
              <a:t>Landi</a:t>
            </a:r>
            <a:r>
              <a:rPr lang="en-US"/>
              <a:t>, “</a:t>
            </a:r>
            <a:r>
              <a:rPr lang="en-US">
                <a:hlinkClick r:id="rId9">
                  <a:extLst>
                    <a:ext uri="{A12FA001-AC4F-418D-AE19-62706E023703}">
                      <ahyp:hlinkClr xmlns:ahyp="http://schemas.microsoft.com/office/drawing/2018/hyperlinkcolor" val="tx"/>
                    </a:ext>
                  </a:extLst>
                </a:hlinkClick>
              </a:rPr>
              <a:t>Third of nurses plan to leave their jobs...</a:t>
            </a:r>
            <a:r>
              <a:rPr lang="en-US"/>
              <a:t>,” </a:t>
            </a:r>
            <a:r>
              <a:rPr lang="en-US" i="1"/>
              <a:t>Fierce Healthcare; </a:t>
            </a:r>
            <a:r>
              <a:rPr lang="en-US" err="1"/>
              <a:t>Lyu</a:t>
            </a:r>
            <a:r>
              <a:rPr lang="en-US"/>
              <a:t> et al., </a:t>
            </a:r>
            <a:r>
              <a:rPr lang="en-US">
                <a:hlinkClick r:id="rId10">
                  <a:extLst>
                    <a:ext uri="{A12FA001-AC4F-418D-AE19-62706E023703}">
                      <ahyp:hlinkClr xmlns:ahyp="http://schemas.microsoft.com/office/drawing/2018/hyperlinkcolor" val="tx"/>
                    </a:ext>
                  </a:extLst>
                </a:hlinkClick>
              </a:rPr>
              <a:t>“Association of Domestic Responsibilities…”, </a:t>
            </a:r>
            <a:r>
              <a:rPr lang="en-US" i="1"/>
              <a:t>JAMA Surgery; </a:t>
            </a:r>
            <a:r>
              <a:rPr lang="en-US"/>
              <a:t>Post, “</a:t>
            </a:r>
            <a:r>
              <a:rPr lang="en-US">
                <a:hlinkClick r:id="rId11">
                  <a:extLst>
                    <a:ext uri="{A12FA001-AC4F-418D-AE19-62706E023703}">
                      <ahyp:hlinkClr xmlns:ahyp="http://schemas.microsoft.com/office/drawing/2018/hyperlinkcolor" val="tx"/>
                    </a:ext>
                  </a:extLst>
                </a:hlinkClick>
              </a:rPr>
              <a:t>Women Physicians Face Burnout Crisis…,</a:t>
            </a:r>
            <a:r>
              <a:rPr lang="en-US"/>
              <a:t>” </a:t>
            </a:r>
            <a:r>
              <a:rPr lang="en-US" i="1"/>
              <a:t>Forbes.</a:t>
            </a:r>
          </a:p>
        </p:txBody>
      </p:sp>
      <p:sp>
        <p:nvSpPr>
          <p:cNvPr id="7" name="Title 6">
            <a:extLst>
              <a:ext uri="{FF2B5EF4-FFF2-40B4-BE49-F238E27FC236}">
                <a16:creationId xmlns:a16="http://schemas.microsoft.com/office/drawing/2014/main" id="{622B7917-1224-49C3-9F80-36AD1BAE6EB3}"/>
              </a:ext>
            </a:extLst>
          </p:cNvPr>
          <p:cNvSpPr>
            <a:spLocks noGrp="1"/>
          </p:cNvSpPr>
          <p:nvPr>
            <p:ph type="title"/>
          </p:nvPr>
        </p:nvSpPr>
        <p:spPr/>
        <p:txBody>
          <a:bodyPr/>
          <a:lstStyle/>
          <a:p>
            <a:r>
              <a:rPr lang="en-US"/>
              <a:t>Maternal mental health is critical for health systems</a:t>
            </a:r>
          </a:p>
        </p:txBody>
      </p:sp>
      <p:grpSp>
        <p:nvGrpSpPr>
          <p:cNvPr id="16" name="Group 15">
            <a:extLst>
              <a:ext uri="{FF2B5EF4-FFF2-40B4-BE49-F238E27FC236}">
                <a16:creationId xmlns:a16="http://schemas.microsoft.com/office/drawing/2014/main" id="{EA18BF04-34E7-4F7F-B3CC-B014A4CA71C8}"/>
              </a:ext>
            </a:extLst>
          </p:cNvPr>
          <p:cNvGrpSpPr/>
          <p:nvPr/>
        </p:nvGrpSpPr>
        <p:grpSpPr>
          <a:xfrm>
            <a:off x="6525838" y="1749561"/>
            <a:ext cx="1551124" cy="274320"/>
            <a:chOff x="6648090" y="3364333"/>
            <a:chExt cx="1551124" cy="274320"/>
          </a:xfrm>
        </p:grpSpPr>
        <p:grpSp>
          <p:nvGrpSpPr>
            <p:cNvPr id="17" name="Group 16">
              <a:extLst>
                <a:ext uri="{FF2B5EF4-FFF2-40B4-BE49-F238E27FC236}">
                  <a16:creationId xmlns:a16="http://schemas.microsoft.com/office/drawing/2014/main" id="{887B1214-6402-4866-9D76-C9FB5C0067FB}"/>
                </a:ext>
              </a:extLst>
            </p:cNvPr>
            <p:cNvGrpSpPr/>
            <p:nvPr/>
          </p:nvGrpSpPr>
          <p:grpSpPr>
            <a:xfrm>
              <a:off x="6648090" y="3400056"/>
              <a:ext cx="1210050" cy="213888"/>
              <a:chOff x="6648090" y="3400056"/>
              <a:chExt cx="1210050" cy="213888"/>
            </a:xfrm>
          </p:grpSpPr>
          <p:sp>
            <p:nvSpPr>
              <p:cNvPr id="19" name="Rectangle 154">
                <a:extLst>
                  <a:ext uri="{FF2B5EF4-FFF2-40B4-BE49-F238E27FC236}">
                    <a16:creationId xmlns:a16="http://schemas.microsoft.com/office/drawing/2014/main" id="{547F0591-4906-47CB-B070-5E509C8FF573}"/>
                  </a:ext>
                </a:extLst>
              </p:cNvPr>
              <p:cNvSpPr/>
              <p:nvPr/>
            </p:nvSpPr>
            <p:spPr bwMode="gray">
              <a:xfrm>
                <a:off x="6648090" y="3400056"/>
                <a:ext cx="1210050" cy="213888"/>
              </a:xfrm>
              <a:custGeom>
                <a:avLst/>
                <a:gdLst>
                  <a:gd name="connsiteX0" fmla="*/ 0 w 1188720"/>
                  <a:gd name="connsiteY0" fmla="*/ 0 h 213888"/>
                  <a:gd name="connsiteX1" fmla="*/ 1188720 w 1188720"/>
                  <a:gd name="connsiteY1" fmla="*/ 0 h 213888"/>
                  <a:gd name="connsiteX2" fmla="*/ 1188720 w 1188720"/>
                  <a:gd name="connsiteY2" fmla="*/ 213888 h 213888"/>
                  <a:gd name="connsiteX3" fmla="*/ 0 w 1188720"/>
                  <a:gd name="connsiteY3" fmla="*/ 213888 h 213888"/>
                  <a:gd name="connsiteX4" fmla="*/ 0 w 1188720"/>
                  <a:gd name="connsiteY4" fmla="*/ 0 h 213888"/>
                  <a:gd name="connsiteX0" fmla="*/ 0 w 1188720"/>
                  <a:gd name="connsiteY0" fmla="*/ 0 h 213888"/>
                  <a:gd name="connsiteX1" fmla="*/ 1069658 w 1188720"/>
                  <a:gd name="connsiteY1" fmla="*/ 0 h 213888"/>
                  <a:gd name="connsiteX2" fmla="*/ 1188720 w 1188720"/>
                  <a:gd name="connsiteY2" fmla="*/ 213888 h 213888"/>
                  <a:gd name="connsiteX3" fmla="*/ 0 w 1188720"/>
                  <a:gd name="connsiteY3" fmla="*/ 213888 h 213888"/>
                  <a:gd name="connsiteX4" fmla="*/ 0 w 1188720"/>
                  <a:gd name="connsiteY4" fmla="*/ 0 h 213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720" h="213888">
                    <a:moveTo>
                      <a:pt x="0" y="0"/>
                    </a:moveTo>
                    <a:lnTo>
                      <a:pt x="1069658" y="0"/>
                    </a:lnTo>
                    <a:lnTo>
                      <a:pt x="1188720" y="213888"/>
                    </a:lnTo>
                    <a:lnTo>
                      <a:pt x="0" y="213888"/>
                    </a:lnTo>
                    <a:lnTo>
                      <a:pt x="0" y="0"/>
                    </a:lnTo>
                    <a:close/>
                  </a:path>
                </a:pathLst>
              </a:cu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EA56D8D-0A95-4928-8053-CB739E70BCD2}"/>
                  </a:ext>
                </a:extLst>
              </p:cNvPr>
              <p:cNvSpPr txBox="1"/>
              <p:nvPr/>
            </p:nvSpPr>
            <p:spPr bwMode="gray">
              <a:xfrm>
                <a:off x="6717182" y="3430056"/>
                <a:ext cx="1044780" cy="153889"/>
              </a:xfrm>
              <a:prstGeom prst="rect">
                <a:avLst/>
              </a:prstGeom>
              <a:noFill/>
            </p:spPr>
            <p:txBody>
              <a:bodyPr wrap="square" lIns="0" tIns="0" rIns="0" bIns="0" rtlCol="0">
                <a:spAutoFit/>
              </a:bodyPr>
              <a:lstStyle/>
              <a:p>
                <a:r>
                  <a:rPr lang="en-US" sz="1000" spc="20">
                    <a:solidFill>
                      <a:schemeClr val="bg1"/>
                    </a:solidFill>
                  </a:rPr>
                  <a:t>CASE EXAMPLE</a:t>
                </a:r>
              </a:p>
            </p:txBody>
          </p:sp>
        </p:grpSp>
        <p:pic>
          <p:nvPicPr>
            <p:cNvPr id="18" name="Picture 17">
              <a:extLst>
                <a:ext uri="{FF2B5EF4-FFF2-40B4-BE49-F238E27FC236}">
                  <a16:creationId xmlns:a16="http://schemas.microsoft.com/office/drawing/2014/main" id="{AC2C1500-33BA-43E8-9149-7C2CA30104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7924894" y="3364333"/>
              <a:ext cx="274320" cy="274320"/>
            </a:xfrm>
            <a:prstGeom prst="rect">
              <a:avLst/>
            </a:prstGeom>
          </p:spPr>
        </p:pic>
      </p:grpSp>
      <p:sp>
        <p:nvSpPr>
          <p:cNvPr id="21" name="TextBox 20">
            <a:extLst>
              <a:ext uri="{FF2B5EF4-FFF2-40B4-BE49-F238E27FC236}">
                <a16:creationId xmlns:a16="http://schemas.microsoft.com/office/drawing/2014/main" id="{367B1580-AE4E-40FF-91E1-18DB166FBF4A}"/>
              </a:ext>
            </a:extLst>
          </p:cNvPr>
          <p:cNvSpPr txBox="1"/>
          <p:nvPr/>
        </p:nvSpPr>
        <p:spPr bwMode="gray">
          <a:xfrm>
            <a:off x="6525838" y="2064712"/>
            <a:ext cx="4361371" cy="492443"/>
          </a:xfrm>
          <a:prstGeom prst="rect">
            <a:avLst/>
          </a:prstGeom>
        </p:spPr>
        <p:txBody>
          <a:bodyPr vert="horz" wrap="square" lIns="0" tIns="0" rIns="0" bIns="0" rtlCol="0">
            <a:spAutoFit/>
          </a:bodyPr>
          <a:lstStyle/>
          <a:p>
            <a:pPr>
              <a:spcBef>
                <a:spcPts val="600"/>
              </a:spcBef>
              <a:buClr>
                <a:schemeClr val="accent6"/>
              </a:buClr>
            </a:pPr>
            <a:r>
              <a:rPr lang="en-US" sz="1600" b="1" err="1"/>
              <a:t>Wellstar</a:t>
            </a:r>
            <a:r>
              <a:rPr lang="en-US" sz="1600" b="1"/>
              <a:t> expands childcare options for employed parents with back-up options</a:t>
            </a:r>
          </a:p>
        </p:txBody>
      </p:sp>
      <p:sp>
        <p:nvSpPr>
          <p:cNvPr id="24" name="TextBox 23">
            <a:extLst>
              <a:ext uri="{FF2B5EF4-FFF2-40B4-BE49-F238E27FC236}">
                <a16:creationId xmlns:a16="http://schemas.microsoft.com/office/drawing/2014/main" id="{D7878ABA-2F68-4F49-9ED8-056BBE9492FE}"/>
              </a:ext>
            </a:extLst>
          </p:cNvPr>
          <p:cNvSpPr txBox="1"/>
          <p:nvPr/>
        </p:nvSpPr>
        <p:spPr bwMode="gray">
          <a:xfrm>
            <a:off x="6525838" y="2666469"/>
            <a:ext cx="4760845" cy="1744067"/>
          </a:xfrm>
          <a:prstGeom prst="rect">
            <a:avLst/>
          </a:prstGeom>
          <a:noFill/>
        </p:spPr>
        <p:txBody>
          <a:bodyPr vert="horz" wrap="square" lIns="0" tIns="0" rIns="0" bIns="0" rtlCol="0">
            <a:spAutoFit/>
          </a:bodyPr>
          <a:lstStyle/>
          <a:p>
            <a:pPr marL="285750" indent="-285750">
              <a:spcBef>
                <a:spcPts val="500"/>
              </a:spcBef>
              <a:buClr>
                <a:schemeClr val="accent6"/>
              </a:buClr>
              <a:buFont typeface="Arial" panose="020B0604020202020204" pitchFamily="34" charset="0"/>
              <a:buChar char="•"/>
            </a:pPr>
            <a:r>
              <a:rPr lang="en-US" sz="1500"/>
              <a:t>Large Atlanta health system with 24,000 employees, 82% of which are women</a:t>
            </a:r>
          </a:p>
          <a:p>
            <a:pPr marL="285750" indent="-285750">
              <a:spcBef>
                <a:spcPts val="500"/>
              </a:spcBef>
              <a:buClr>
                <a:schemeClr val="accent6"/>
              </a:buClr>
              <a:buFont typeface="Arial" panose="020B0604020202020204" pitchFamily="34" charset="0"/>
              <a:buChar char="•"/>
            </a:pPr>
            <a:r>
              <a:rPr lang="en-US" sz="1500"/>
              <a:t>Enabled older children of employees to receive tutoring and complete virtual lessons at childcare centers</a:t>
            </a:r>
          </a:p>
          <a:p>
            <a:pPr marL="285750" indent="-285750">
              <a:spcBef>
                <a:spcPts val="500"/>
              </a:spcBef>
              <a:buClr>
                <a:schemeClr val="accent6"/>
              </a:buClr>
              <a:buFont typeface="Arial" panose="020B0604020202020204" pitchFamily="34" charset="0"/>
              <a:buChar char="•"/>
            </a:pPr>
            <a:r>
              <a:rPr lang="en-US" sz="1500"/>
              <a:t>Offered employees emergency back-up childcare in partnership with Bright Horizons</a:t>
            </a:r>
          </a:p>
        </p:txBody>
      </p:sp>
      <p:grpSp>
        <p:nvGrpSpPr>
          <p:cNvPr id="39" name="Group 38">
            <a:extLst>
              <a:ext uri="{FF2B5EF4-FFF2-40B4-BE49-F238E27FC236}">
                <a16:creationId xmlns:a16="http://schemas.microsoft.com/office/drawing/2014/main" id="{2AD25D9F-2E3D-4668-98EC-27271B93A6C2}"/>
              </a:ext>
            </a:extLst>
          </p:cNvPr>
          <p:cNvGrpSpPr/>
          <p:nvPr/>
        </p:nvGrpSpPr>
        <p:grpSpPr>
          <a:xfrm>
            <a:off x="6525838" y="4481726"/>
            <a:ext cx="4615307" cy="1215047"/>
            <a:chOff x="7974091" y="2124027"/>
            <a:chExt cx="4615307" cy="1215047"/>
          </a:xfrm>
        </p:grpSpPr>
        <p:sp>
          <p:nvSpPr>
            <p:cNvPr id="40" name="TextBox 39">
              <a:extLst>
                <a:ext uri="{FF2B5EF4-FFF2-40B4-BE49-F238E27FC236}">
                  <a16:creationId xmlns:a16="http://schemas.microsoft.com/office/drawing/2014/main" id="{8F562BF5-E180-42A8-9888-DA07F7B50254}"/>
                </a:ext>
              </a:extLst>
            </p:cNvPr>
            <p:cNvSpPr txBox="1"/>
            <p:nvPr/>
          </p:nvSpPr>
          <p:spPr bwMode="gray">
            <a:xfrm>
              <a:off x="8042338" y="2251438"/>
              <a:ext cx="4513704" cy="553998"/>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600"/>
                </a:spcBef>
                <a:spcAft>
                  <a:spcPts val="0"/>
                </a:spcAft>
                <a:buClr>
                  <a:srgbClr val="CE0E2D"/>
                </a:buClr>
                <a:buSzTx/>
                <a:buFontTx/>
                <a:buNone/>
                <a:tabLst/>
                <a:defRPr/>
              </a:pPr>
              <a:r>
                <a:rPr kumimoji="0" lang="en-US" b="0" i="0" u="none" strike="noStrike" kern="0" cap="none" spc="0" normalizeH="0" baseline="0" noProof="0">
                  <a:ln>
                    <a:noFill/>
                  </a:ln>
                  <a:solidFill>
                    <a:srgbClr val="323E48"/>
                  </a:solidFill>
                  <a:effectLst/>
                  <a:uLnTx/>
                  <a:uFillTx/>
                  <a:latin typeface="Times New Roman" panose="02020603050405020304" pitchFamily="18" charset="0"/>
                  <a:cs typeface="Times New Roman" panose="02020603050405020304" pitchFamily="18" charset="0"/>
                </a:rPr>
                <a:t>It is one of the biggest perks that I think any parent could ask for.</a:t>
              </a:r>
            </a:p>
          </p:txBody>
        </p:sp>
        <p:cxnSp>
          <p:nvCxnSpPr>
            <p:cNvPr id="41" name="Straight Connector 40">
              <a:extLst>
                <a:ext uri="{FF2B5EF4-FFF2-40B4-BE49-F238E27FC236}">
                  <a16:creationId xmlns:a16="http://schemas.microsoft.com/office/drawing/2014/main" id="{4A20F1D9-E42E-46B9-B647-3601E6BE1EEB}"/>
                </a:ext>
              </a:extLst>
            </p:cNvPr>
            <p:cNvCxnSpPr>
              <a:cxnSpLocks/>
            </p:cNvCxnSpPr>
            <p:nvPr/>
          </p:nvCxnSpPr>
          <p:spPr bwMode="gray">
            <a:xfrm>
              <a:off x="8375650" y="3076476"/>
              <a:ext cx="4213748" cy="0"/>
            </a:xfrm>
            <a:prstGeom prst="line">
              <a:avLst/>
            </a:prstGeom>
            <a:noFill/>
            <a:ln w="19050" cap="flat" cmpd="sng" algn="ctr">
              <a:solidFill>
                <a:srgbClr val="999FA3"/>
              </a:solidFill>
              <a:prstDash val="solid"/>
              <a:miter lim="800000"/>
              <a:headEnd type="none" w="med" len="med"/>
              <a:tailEnd w="med" len="med"/>
            </a:ln>
            <a:effectLst/>
          </p:spPr>
        </p:cxnSp>
        <p:cxnSp>
          <p:nvCxnSpPr>
            <p:cNvPr id="42" name="Straight Connector 41">
              <a:extLst>
                <a:ext uri="{FF2B5EF4-FFF2-40B4-BE49-F238E27FC236}">
                  <a16:creationId xmlns:a16="http://schemas.microsoft.com/office/drawing/2014/main" id="{DD613D0A-BB81-4FDF-A995-821E43661A24}"/>
                </a:ext>
              </a:extLst>
            </p:cNvPr>
            <p:cNvCxnSpPr>
              <a:cxnSpLocks/>
            </p:cNvCxnSpPr>
            <p:nvPr/>
          </p:nvCxnSpPr>
          <p:spPr bwMode="gray">
            <a:xfrm>
              <a:off x="7974091" y="2124027"/>
              <a:ext cx="4615307" cy="0"/>
            </a:xfrm>
            <a:prstGeom prst="line">
              <a:avLst/>
            </a:prstGeom>
            <a:noFill/>
            <a:ln w="19050" cap="flat" cmpd="sng" algn="ctr">
              <a:solidFill>
                <a:srgbClr val="999FA3"/>
              </a:solidFill>
              <a:prstDash val="solid"/>
              <a:miter lim="800000"/>
              <a:headEnd type="none" w="med" len="med"/>
              <a:tailEnd w="med" len="med"/>
            </a:ln>
            <a:effectLst/>
          </p:spPr>
        </p:cxnSp>
        <p:sp>
          <p:nvSpPr>
            <p:cNvPr id="43" name="Rectangle 42">
              <a:extLst>
                <a:ext uri="{FF2B5EF4-FFF2-40B4-BE49-F238E27FC236}">
                  <a16:creationId xmlns:a16="http://schemas.microsoft.com/office/drawing/2014/main" id="{EEC0E98B-31B6-497B-B799-D5FC0AB197C6}"/>
                </a:ext>
              </a:extLst>
            </p:cNvPr>
            <p:cNvSpPr/>
            <p:nvPr/>
          </p:nvSpPr>
          <p:spPr bwMode="gray">
            <a:xfrm>
              <a:off x="10256305" y="2823668"/>
              <a:ext cx="492093" cy="505616"/>
            </a:xfrm>
            <a:prstGeom prst="rect">
              <a:avLst/>
            </a:prstGeom>
            <a:solidFill>
              <a:srgbClr val="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D84C6937-32AC-4A47-97C3-4EF78C9CBE33}"/>
                </a:ext>
              </a:extLst>
            </p:cNvPr>
            <p:cNvSpPr txBox="1"/>
            <p:nvPr/>
          </p:nvSpPr>
          <p:spPr bwMode="gray">
            <a:xfrm>
              <a:off x="8042338" y="2992825"/>
              <a:ext cx="1789458" cy="346249"/>
            </a:xfrm>
            <a:prstGeom prst="rect">
              <a:avLst/>
            </a:prstGeom>
            <a:solidFill>
              <a:srgbClr val="FFFFFF"/>
            </a:solidFill>
          </p:spPr>
          <p:txBody>
            <a:bodyPr vert="horz" wrap="square" lIns="0" tIns="0" rIns="0" bIns="0" rtlCol="0">
              <a:spAutoFit/>
            </a:bodyPr>
            <a:lstStyle/>
            <a:p>
              <a:pPr marL="0" marR="0" lvl="0" indent="0" defTabSz="914400" eaLnBrk="1" fontAlgn="auto" latinLnBrk="0" hangingPunct="1">
                <a:lnSpc>
                  <a:spcPct val="100000"/>
                </a:lnSpc>
                <a:spcBef>
                  <a:spcPts val="200"/>
                </a:spcBef>
                <a:spcAft>
                  <a:spcPts val="0"/>
                </a:spcAft>
                <a:buClr>
                  <a:srgbClr val="CE0E2D"/>
                </a:buClr>
                <a:buSzTx/>
                <a:buFontTx/>
                <a:buNone/>
                <a:tabLst/>
                <a:defRPr/>
              </a:pPr>
              <a:r>
                <a:rPr kumimoji="0" lang="en-US" sz="1200" b="0" i="0" u="none" strike="noStrike" kern="0" cap="none" spc="0" normalizeH="0" baseline="0" noProof="0">
                  <a:ln>
                    <a:noFill/>
                  </a:ln>
                  <a:solidFill>
                    <a:srgbClr val="323E48"/>
                  </a:solidFill>
                  <a:effectLst/>
                  <a:uLnTx/>
                  <a:uFillTx/>
                  <a:latin typeface="Arial" panose="020B0604020202020204"/>
                </a:rPr>
                <a:t>Katie Miller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323E48"/>
                  </a:solidFill>
                  <a:effectLst/>
                  <a:uLnTx/>
                  <a:uFillTx/>
                  <a:latin typeface="Arial" panose="020B0604020202020204"/>
                </a:rPr>
                <a:t>Registered Nurse at Wellstar</a:t>
              </a:r>
            </a:p>
          </p:txBody>
        </p:sp>
        <p:grpSp>
          <p:nvGrpSpPr>
            <p:cNvPr id="45" name="Group 44">
              <a:extLst>
                <a:ext uri="{FF2B5EF4-FFF2-40B4-BE49-F238E27FC236}">
                  <a16:creationId xmlns:a16="http://schemas.microsoft.com/office/drawing/2014/main" id="{2D656DDB-4142-413E-A917-5C1A81B95E01}"/>
                </a:ext>
              </a:extLst>
            </p:cNvPr>
            <p:cNvGrpSpPr>
              <a:grpSpLocks noChangeAspect="1"/>
            </p:cNvGrpSpPr>
            <p:nvPr/>
          </p:nvGrpSpPr>
          <p:grpSpPr bwMode="gray">
            <a:xfrm rot="10800000">
              <a:off x="10291538" y="2893190"/>
              <a:ext cx="382872" cy="342394"/>
              <a:chOff x="875323" y="2373612"/>
              <a:chExt cx="294686" cy="263531"/>
            </a:xfrm>
            <a:solidFill>
              <a:srgbClr val="CE0E2D"/>
            </a:solidFill>
          </p:grpSpPr>
          <p:sp>
            <p:nvSpPr>
              <p:cNvPr id="46" name="Freeform 12">
                <a:extLst>
                  <a:ext uri="{FF2B5EF4-FFF2-40B4-BE49-F238E27FC236}">
                    <a16:creationId xmlns:a16="http://schemas.microsoft.com/office/drawing/2014/main" id="{CBA808E5-D895-4540-A30E-56A084E71A22}"/>
                  </a:ext>
                </a:extLst>
              </p:cNvPr>
              <p:cNvSpPr>
                <a:spLocks/>
              </p:cNvSpPr>
              <p:nvPr/>
            </p:nvSpPr>
            <p:spPr bwMode="gray">
              <a:xfrm>
                <a:off x="1028721" y="237361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E48"/>
                  </a:solidFill>
                  <a:effectLst/>
                  <a:uLnTx/>
                  <a:uFillTx/>
                  <a:latin typeface="Arial" panose="020B0604020202020204"/>
                </a:endParaRPr>
              </a:p>
            </p:txBody>
          </p:sp>
          <p:sp>
            <p:nvSpPr>
              <p:cNvPr id="47" name="Freeform 13">
                <a:extLst>
                  <a:ext uri="{FF2B5EF4-FFF2-40B4-BE49-F238E27FC236}">
                    <a16:creationId xmlns:a16="http://schemas.microsoft.com/office/drawing/2014/main" id="{EF13B2DB-FE41-4F2D-BD03-4EB1AE2E9BA0}"/>
                  </a:ext>
                </a:extLst>
              </p:cNvPr>
              <p:cNvSpPr>
                <a:spLocks/>
              </p:cNvSpPr>
              <p:nvPr/>
            </p:nvSpPr>
            <p:spPr bwMode="gray">
              <a:xfrm>
                <a:off x="875323" y="2373618"/>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E48"/>
                  </a:solidFill>
                  <a:effectLst/>
                  <a:uLnTx/>
                  <a:uFillTx/>
                  <a:latin typeface="Arial" panose="020B0604020202020204"/>
                </a:endParaRPr>
              </a:p>
            </p:txBody>
          </p:sp>
        </p:grpSp>
      </p:grpSp>
      <p:grpSp>
        <p:nvGrpSpPr>
          <p:cNvPr id="5" name="Group 4">
            <a:extLst>
              <a:ext uri="{FF2B5EF4-FFF2-40B4-BE49-F238E27FC236}">
                <a16:creationId xmlns:a16="http://schemas.microsoft.com/office/drawing/2014/main" id="{91A581E7-58ED-222B-02F2-86B737E973E5}"/>
              </a:ext>
            </a:extLst>
          </p:cNvPr>
          <p:cNvGrpSpPr/>
          <p:nvPr/>
        </p:nvGrpSpPr>
        <p:grpSpPr>
          <a:xfrm>
            <a:off x="612772" y="2105511"/>
            <a:ext cx="5084637" cy="1173163"/>
            <a:chOff x="612772" y="2105511"/>
            <a:chExt cx="5084637" cy="1173163"/>
          </a:xfrm>
        </p:grpSpPr>
        <p:sp>
          <p:nvSpPr>
            <p:cNvPr id="55" name="Text Placeholder 2">
              <a:extLst>
                <a:ext uri="{FF2B5EF4-FFF2-40B4-BE49-F238E27FC236}">
                  <a16:creationId xmlns:a16="http://schemas.microsoft.com/office/drawing/2014/main" id="{F48D0B88-AF21-4F84-AF5E-8E9768CE1B15}"/>
                </a:ext>
              </a:extLst>
            </p:cNvPr>
            <p:cNvSpPr txBox="1">
              <a:spLocks/>
            </p:cNvSpPr>
            <p:nvPr/>
          </p:nvSpPr>
          <p:spPr bwMode="gray">
            <a:xfrm>
              <a:off x="1827236" y="2178676"/>
              <a:ext cx="3870171" cy="43088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a:solidFill>
                    <a:srgbClr val="323E48"/>
                  </a:solidFill>
                  <a:latin typeface="Arial" panose="020B0604020202020204"/>
                </a:rPr>
                <a:t>of all US health care jobs are held by women. Women also make up 88% of registered nurses. </a:t>
              </a:r>
              <a:endParaRPr kumimoji="0" lang="en-US" sz="14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7" name="Text Placeholder 1">
              <a:extLst>
                <a:ext uri="{FF2B5EF4-FFF2-40B4-BE49-F238E27FC236}">
                  <a16:creationId xmlns:a16="http://schemas.microsoft.com/office/drawing/2014/main" id="{9DF3A1C2-A7EB-4735-82D3-1828E93FD040}"/>
                </a:ext>
              </a:extLst>
            </p:cNvPr>
            <p:cNvSpPr txBox="1">
              <a:spLocks/>
            </p:cNvSpPr>
            <p:nvPr/>
          </p:nvSpPr>
          <p:spPr bwMode="gray">
            <a:xfrm>
              <a:off x="612772" y="2105511"/>
              <a:ext cx="856798" cy="553998"/>
            </a:xfrm>
            <a:prstGeom prst="rect">
              <a:avLst/>
            </a:prstGeom>
            <a:noFill/>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defTabSz="1018879" rtl="0" eaLnBrk="1" fontAlgn="auto" latinLnBrk="0" hangingPunct="1">
                <a:spcBef>
                  <a:spcPts val="0"/>
                </a:spcBef>
                <a:buClrTx/>
                <a:buSzTx/>
                <a:buNone/>
                <a:tabLst/>
                <a:defRPr/>
              </a:pPr>
              <a:r>
                <a:rPr kumimoji="0" lang="en-US" sz="3600" u="none" strike="noStrike" kern="1200" normalizeH="0" baseline="0" noProof="0">
                  <a:ln>
                    <a:noFill/>
                  </a:ln>
                  <a:solidFill>
                    <a:schemeClr val="accent6"/>
                  </a:solidFill>
                  <a:effectLst/>
                  <a:uLnTx/>
                  <a:uFillTx/>
                  <a:latin typeface="+mj-lt"/>
                  <a:ea typeface="+mn-ea"/>
                  <a:cs typeface="+mn-cs"/>
                </a:rPr>
                <a:t>78%</a:t>
              </a:r>
            </a:p>
          </p:txBody>
        </p:sp>
        <p:sp>
          <p:nvSpPr>
            <p:cNvPr id="62" name="Text Placeholder 2">
              <a:extLst>
                <a:ext uri="{FF2B5EF4-FFF2-40B4-BE49-F238E27FC236}">
                  <a16:creationId xmlns:a16="http://schemas.microsoft.com/office/drawing/2014/main" id="{9AAC71AA-70AC-4A7A-9DF6-47F53EAEB973}"/>
                </a:ext>
              </a:extLst>
            </p:cNvPr>
            <p:cNvSpPr txBox="1">
              <a:spLocks/>
            </p:cNvSpPr>
            <p:nvPr/>
          </p:nvSpPr>
          <p:spPr bwMode="gray">
            <a:xfrm>
              <a:off x="1827236" y="2765308"/>
              <a:ext cx="3870173" cy="43088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a:solidFill>
                    <a:srgbClr val="323E48"/>
                  </a:solidFill>
                  <a:latin typeface="Arial" panose="020B0604020202020204"/>
                </a:rPr>
                <a:t>of US </a:t>
              </a:r>
              <a:r>
                <a:rPr lang="en-US" sz="1400" err="1">
                  <a:solidFill>
                    <a:srgbClr val="323E48"/>
                  </a:solidFill>
                  <a:latin typeface="Arial" panose="020B0604020202020204"/>
                </a:rPr>
                <a:t>ob</a:t>
              </a:r>
              <a:r>
                <a:rPr lang="en-US" sz="1400">
                  <a:solidFill>
                    <a:srgbClr val="323E48"/>
                  </a:solidFill>
                  <a:latin typeface="Arial" panose="020B0604020202020204"/>
                </a:rPr>
                <a:t>/gyns are women, with HRSA</a:t>
              </a:r>
              <a:r>
                <a:rPr lang="en-US" sz="1400" baseline="30000">
                  <a:solidFill>
                    <a:srgbClr val="323E48"/>
                  </a:solidFill>
                  <a:latin typeface="Arial" panose="020B0604020202020204"/>
                </a:rPr>
                <a:t>1</a:t>
              </a:r>
              <a:r>
                <a:rPr lang="en-US" sz="1400">
                  <a:solidFill>
                    <a:srgbClr val="323E48"/>
                  </a:solidFill>
                  <a:latin typeface="Arial" panose="020B0604020202020204"/>
                </a:rPr>
                <a:t> predicting a shortage of these providers by 2030.</a:t>
              </a:r>
              <a:endParaRPr kumimoji="0" lang="en-US" sz="14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63" name="Text Placeholder 1">
              <a:extLst>
                <a:ext uri="{FF2B5EF4-FFF2-40B4-BE49-F238E27FC236}">
                  <a16:creationId xmlns:a16="http://schemas.microsoft.com/office/drawing/2014/main" id="{71B99206-7F3C-4AE6-8A8F-C4193716F201}"/>
                </a:ext>
              </a:extLst>
            </p:cNvPr>
            <p:cNvSpPr txBox="1">
              <a:spLocks/>
            </p:cNvSpPr>
            <p:nvPr/>
          </p:nvSpPr>
          <p:spPr bwMode="gray">
            <a:xfrm>
              <a:off x="612772" y="2724676"/>
              <a:ext cx="856798" cy="553998"/>
            </a:xfrm>
            <a:prstGeom prst="rect">
              <a:avLst/>
            </a:prstGeom>
            <a:noFill/>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defTabSz="1018879" rtl="0" eaLnBrk="1" fontAlgn="auto" latinLnBrk="0" hangingPunct="1">
                <a:spcBef>
                  <a:spcPts val="0"/>
                </a:spcBef>
                <a:buClrTx/>
                <a:buSzTx/>
                <a:buNone/>
                <a:tabLst/>
                <a:defRPr/>
              </a:pPr>
              <a:r>
                <a:rPr lang="en-US" sz="3600">
                  <a:solidFill>
                    <a:schemeClr val="accent6"/>
                  </a:solidFill>
                  <a:latin typeface="+mj-lt"/>
                </a:rPr>
                <a:t>60</a:t>
              </a:r>
              <a:r>
                <a:rPr kumimoji="0" lang="en-US" sz="3600" u="none" strike="noStrike" kern="1200" normalizeH="0" baseline="0" noProof="0">
                  <a:ln>
                    <a:noFill/>
                  </a:ln>
                  <a:solidFill>
                    <a:schemeClr val="accent6"/>
                  </a:solidFill>
                  <a:effectLst/>
                  <a:uLnTx/>
                  <a:uFillTx/>
                  <a:latin typeface="+mj-lt"/>
                  <a:ea typeface="+mn-ea"/>
                  <a:cs typeface="+mn-cs"/>
                </a:rPr>
                <a:t>%</a:t>
              </a:r>
            </a:p>
          </p:txBody>
        </p:sp>
      </p:grpSp>
      <p:cxnSp>
        <p:nvCxnSpPr>
          <p:cNvPr id="15" name="Straight Connector 14">
            <a:extLst>
              <a:ext uri="{FF2B5EF4-FFF2-40B4-BE49-F238E27FC236}">
                <a16:creationId xmlns:a16="http://schemas.microsoft.com/office/drawing/2014/main" id="{C6CA9E7F-10B0-4B96-88D7-147DA66E1A45}"/>
              </a:ext>
            </a:extLst>
          </p:cNvPr>
          <p:cNvCxnSpPr>
            <a:cxnSpLocks/>
          </p:cNvCxnSpPr>
          <p:nvPr/>
        </p:nvCxnSpPr>
        <p:spPr bwMode="gray">
          <a:xfrm flipV="1">
            <a:off x="6111623" y="1982785"/>
            <a:ext cx="0" cy="3625614"/>
          </a:xfrm>
          <a:prstGeom prst="line">
            <a:avLst/>
          </a:prstGeom>
          <a:noFill/>
          <a:ln w="19050" cap="rnd">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23" name="Group 22">
            <a:extLst>
              <a:ext uri="{FF2B5EF4-FFF2-40B4-BE49-F238E27FC236}">
                <a16:creationId xmlns:a16="http://schemas.microsoft.com/office/drawing/2014/main" id="{A9540819-9997-4853-8B75-CDE61A39AA50}"/>
              </a:ext>
            </a:extLst>
          </p:cNvPr>
          <p:cNvGrpSpPr/>
          <p:nvPr/>
        </p:nvGrpSpPr>
        <p:grpSpPr>
          <a:xfrm>
            <a:off x="5879628" y="3563598"/>
            <a:ext cx="463991" cy="463989"/>
            <a:chOff x="5509373" y="3110340"/>
            <a:chExt cx="463991" cy="463989"/>
          </a:xfrm>
        </p:grpSpPr>
        <p:sp>
          <p:nvSpPr>
            <p:cNvPr id="66" name="Oval 65">
              <a:extLst>
                <a:ext uri="{FF2B5EF4-FFF2-40B4-BE49-F238E27FC236}">
                  <a16:creationId xmlns:a16="http://schemas.microsoft.com/office/drawing/2014/main" id="{55E6C5D5-C83A-4AEB-914E-B3289E9F4AD9}"/>
                </a:ext>
              </a:extLst>
            </p:cNvPr>
            <p:cNvSpPr/>
            <p:nvPr/>
          </p:nvSpPr>
          <p:spPr bwMode="gray">
            <a:xfrm>
              <a:off x="5509373" y="3110340"/>
              <a:ext cx="463991" cy="463989"/>
            </a:xfrm>
            <a:prstGeom prst="ellipse">
              <a:avLst/>
            </a:prstGeom>
            <a:solidFill>
              <a:schemeClr val="bg1"/>
            </a:solidFill>
            <a:ln w="19050" cap="rnd">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p>
          </p:txBody>
        </p:sp>
        <p:sp>
          <p:nvSpPr>
            <p:cNvPr id="67" name="Right Arrow 22">
              <a:extLst>
                <a:ext uri="{FF2B5EF4-FFF2-40B4-BE49-F238E27FC236}">
                  <a16:creationId xmlns:a16="http://schemas.microsoft.com/office/drawing/2014/main" id="{CC90692F-4899-4043-A5FF-21E950FFFF8A}"/>
                </a:ext>
              </a:extLst>
            </p:cNvPr>
            <p:cNvSpPr/>
            <p:nvPr/>
          </p:nvSpPr>
          <p:spPr bwMode="gray">
            <a:xfrm>
              <a:off x="5610740" y="3211705"/>
              <a:ext cx="261257" cy="261257"/>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130629" tIns="65315" rIns="130629" bIns="65315" numCol="1" rtlCol="0" anchor="t" anchorCtr="0" compatLnSpc="1">
              <a:prstTxWarp prst="textNoShape">
                <a:avLst/>
              </a:prstTxWarp>
            </a:bodyPr>
            <a:lstStyle/>
            <a:p>
              <a:pPr defTabSz="2090954"/>
              <a:endParaRPr lang="en-US" sz="1287">
                <a:solidFill>
                  <a:schemeClr val="bg2"/>
                </a:solidFill>
                <a:latin typeface="+mj-lt"/>
              </a:endParaRPr>
            </a:p>
          </p:txBody>
        </p:sp>
      </p:grpSp>
      <p:sp>
        <p:nvSpPr>
          <p:cNvPr id="68" name="TextBox 67">
            <a:extLst>
              <a:ext uri="{FF2B5EF4-FFF2-40B4-BE49-F238E27FC236}">
                <a16:creationId xmlns:a16="http://schemas.microsoft.com/office/drawing/2014/main" id="{54B47266-F10E-466F-8147-5F013A6D069B}"/>
              </a:ext>
            </a:extLst>
          </p:cNvPr>
          <p:cNvSpPr txBox="1"/>
          <p:nvPr/>
        </p:nvSpPr>
        <p:spPr bwMode="gray">
          <a:xfrm>
            <a:off x="612772" y="1744953"/>
            <a:ext cx="5080922" cy="246221"/>
          </a:xfrm>
          <a:prstGeom prst="rect">
            <a:avLst/>
          </a:prstGeom>
          <a:noFill/>
        </p:spPr>
        <p:txBody>
          <a:bodyPr wrap="square" lIns="0" tIns="0" rIns="0" bIns="0" rtlCol="0">
            <a:spAutoFit/>
          </a:bodyPr>
          <a:lstStyle/>
          <a:p>
            <a:r>
              <a:rPr lang="en-US" sz="1600" b="1">
                <a:solidFill>
                  <a:srgbClr val="323E48"/>
                </a:solidFill>
                <a:latin typeface="Arial" panose="020B0604020202020204"/>
              </a:rPr>
              <a:t>Mothers that make up the front lines of health care...</a:t>
            </a:r>
          </a:p>
        </p:txBody>
      </p:sp>
      <p:sp>
        <p:nvSpPr>
          <p:cNvPr id="83" name="TextBox 82">
            <a:extLst>
              <a:ext uri="{FF2B5EF4-FFF2-40B4-BE49-F238E27FC236}">
                <a16:creationId xmlns:a16="http://schemas.microsoft.com/office/drawing/2014/main" id="{1DC2A6B3-1D8B-4669-87AC-FA02914C9070}"/>
              </a:ext>
            </a:extLst>
          </p:cNvPr>
          <p:cNvSpPr txBox="1"/>
          <p:nvPr/>
        </p:nvSpPr>
        <p:spPr bwMode="gray">
          <a:xfrm>
            <a:off x="612772" y="3480491"/>
            <a:ext cx="4987137" cy="246221"/>
          </a:xfrm>
          <a:prstGeom prst="rect">
            <a:avLst/>
          </a:prstGeom>
          <a:noFill/>
        </p:spPr>
        <p:txBody>
          <a:bodyPr wrap="square" lIns="0" tIns="0" rIns="0" bIns="0" rtlCol="0">
            <a:spAutoFit/>
          </a:bodyPr>
          <a:lstStyle/>
          <a:p>
            <a:r>
              <a:rPr lang="en-US" sz="1600" b="1">
                <a:solidFill>
                  <a:srgbClr val="323E48"/>
                </a:solidFill>
                <a:latin typeface="Arial" panose="020B0604020202020204"/>
              </a:rPr>
              <a:t>...are experiencing mental health challenges</a:t>
            </a:r>
          </a:p>
        </p:txBody>
      </p:sp>
      <p:grpSp>
        <p:nvGrpSpPr>
          <p:cNvPr id="6" name="Group 5">
            <a:extLst>
              <a:ext uri="{FF2B5EF4-FFF2-40B4-BE49-F238E27FC236}">
                <a16:creationId xmlns:a16="http://schemas.microsoft.com/office/drawing/2014/main" id="{112C2662-AF28-53F5-4360-4AB605D698DE}"/>
              </a:ext>
            </a:extLst>
          </p:cNvPr>
          <p:cNvGrpSpPr/>
          <p:nvPr/>
        </p:nvGrpSpPr>
        <p:grpSpPr>
          <a:xfrm>
            <a:off x="612772" y="3896432"/>
            <a:ext cx="5084636" cy="1455790"/>
            <a:chOff x="612772" y="3896432"/>
            <a:chExt cx="5084636" cy="1455790"/>
          </a:xfrm>
        </p:grpSpPr>
        <p:sp>
          <p:nvSpPr>
            <p:cNvPr id="64" name="Text Placeholder 2">
              <a:extLst>
                <a:ext uri="{FF2B5EF4-FFF2-40B4-BE49-F238E27FC236}">
                  <a16:creationId xmlns:a16="http://schemas.microsoft.com/office/drawing/2014/main" id="{D96AB137-71F4-45E6-BC2D-B5F2044138EA}"/>
                </a:ext>
              </a:extLst>
            </p:cNvPr>
            <p:cNvSpPr txBox="1">
              <a:spLocks/>
            </p:cNvSpPr>
            <p:nvPr/>
          </p:nvSpPr>
          <p:spPr bwMode="gray">
            <a:xfrm>
              <a:off x="1957240" y="3923417"/>
              <a:ext cx="3740165" cy="646331"/>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of U</a:t>
              </a:r>
              <a:r>
                <a:rPr lang="en-US" sz="1400">
                  <a:solidFill>
                    <a:srgbClr val="323E48"/>
                  </a:solidFill>
                  <a:latin typeface="Arial" panose="020B0604020202020204"/>
                </a:rPr>
                <a:t>S female physicians </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reported experiencing burnout in 2022, compared to 46% of         male counterparts.</a:t>
              </a:r>
            </a:p>
          </p:txBody>
        </p:sp>
        <p:sp>
          <p:nvSpPr>
            <p:cNvPr id="65" name="Text Placeholder 1">
              <a:extLst>
                <a:ext uri="{FF2B5EF4-FFF2-40B4-BE49-F238E27FC236}">
                  <a16:creationId xmlns:a16="http://schemas.microsoft.com/office/drawing/2014/main" id="{AA24D4F3-C878-4EB6-BBDC-FAC89F394896}"/>
                </a:ext>
              </a:extLst>
            </p:cNvPr>
            <p:cNvSpPr txBox="1">
              <a:spLocks/>
            </p:cNvSpPr>
            <p:nvPr/>
          </p:nvSpPr>
          <p:spPr bwMode="gray">
            <a:xfrm>
              <a:off x="612772" y="3896432"/>
              <a:ext cx="948515" cy="553998"/>
            </a:xfrm>
            <a:prstGeom prst="rect">
              <a:avLst/>
            </a:prstGeom>
            <a:noFill/>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defTabSz="1018879" rtl="0" eaLnBrk="1" fontAlgn="auto" latinLnBrk="0" hangingPunct="1">
                <a:spcBef>
                  <a:spcPts val="0"/>
                </a:spcBef>
                <a:buClrTx/>
                <a:buSzTx/>
                <a:buNone/>
                <a:tabLst/>
                <a:defRPr/>
              </a:pPr>
              <a:r>
                <a:rPr lang="en-US" sz="3600">
                  <a:solidFill>
                    <a:schemeClr val="accent6"/>
                  </a:solidFill>
                  <a:latin typeface="+mj-lt"/>
                </a:rPr>
                <a:t>63</a:t>
              </a:r>
              <a:r>
                <a:rPr kumimoji="0" lang="en-US" sz="3600" u="none" strike="noStrike" kern="1200" normalizeH="0" baseline="0" noProof="0">
                  <a:ln>
                    <a:noFill/>
                  </a:ln>
                  <a:solidFill>
                    <a:schemeClr val="accent6"/>
                  </a:solidFill>
                  <a:effectLst/>
                  <a:uLnTx/>
                  <a:uFillTx/>
                  <a:latin typeface="+mj-lt"/>
                  <a:ea typeface="+mn-ea"/>
                  <a:cs typeface="+mn-cs"/>
                </a:rPr>
                <a:t>%</a:t>
              </a:r>
            </a:p>
          </p:txBody>
        </p:sp>
        <p:sp>
          <p:nvSpPr>
            <p:cNvPr id="38" name="Text Placeholder 2">
              <a:extLst>
                <a:ext uri="{FF2B5EF4-FFF2-40B4-BE49-F238E27FC236}">
                  <a16:creationId xmlns:a16="http://schemas.microsoft.com/office/drawing/2014/main" id="{33A59CA3-0137-49DB-BE32-FC0A64E32F4E}"/>
                </a:ext>
              </a:extLst>
            </p:cNvPr>
            <p:cNvSpPr txBox="1">
              <a:spLocks/>
            </p:cNvSpPr>
            <p:nvPr/>
          </p:nvSpPr>
          <p:spPr bwMode="gray">
            <a:xfrm>
              <a:off x="1976209" y="4705891"/>
              <a:ext cx="3721199" cy="646331"/>
            </a:xfrm>
            <a:prstGeom prst="rect">
              <a:avLst/>
            </a:prstGeom>
          </p:spPr>
          <p:txBody>
            <a:bodyPr wrap="square" lIns="0" tIns="0" rIns="0" bIns="0" anchor="t">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a:solidFill>
                    <a:srgbClr val="323E48"/>
                  </a:solidFill>
                  <a:latin typeface="Arial" panose="020B0604020202020204"/>
                </a:rPr>
                <a:t>of</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 physicians primarily responsible for domestic tasks, who are </a:t>
              </a: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8x</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 more likely to be women, have considered changing careers.</a:t>
              </a:r>
            </a:p>
          </p:txBody>
        </p:sp>
        <p:sp>
          <p:nvSpPr>
            <p:cNvPr id="48" name="Text Placeholder 1">
              <a:extLst>
                <a:ext uri="{FF2B5EF4-FFF2-40B4-BE49-F238E27FC236}">
                  <a16:creationId xmlns:a16="http://schemas.microsoft.com/office/drawing/2014/main" id="{C4D7CA8B-046A-4BD2-AB6A-E245CF8F75CA}"/>
                </a:ext>
              </a:extLst>
            </p:cNvPr>
            <p:cNvSpPr txBox="1">
              <a:spLocks/>
            </p:cNvSpPr>
            <p:nvPr/>
          </p:nvSpPr>
          <p:spPr bwMode="gray">
            <a:xfrm>
              <a:off x="612772" y="4678906"/>
              <a:ext cx="961898" cy="553998"/>
            </a:xfrm>
            <a:prstGeom prst="rect">
              <a:avLst/>
            </a:prstGeom>
            <a:noFill/>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defTabSz="1018879" rtl="0" eaLnBrk="1" fontAlgn="auto" latinLnBrk="0" hangingPunct="1">
                <a:spcBef>
                  <a:spcPts val="0"/>
                </a:spcBef>
                <a:buClrTx/>
                <a:buSzTx/>
                <a:buNone/>
                <a:tabLst/>
                <a:defRPr/>
              </a:pPr>
              <a:r>
                <a:rPr lang="en-US" sz="3600">
                  <a:solidFill>
                    <a:schemeClr val="accent6"/>
                  </a:solidFill>
                  <a:latin typeface="+mj-lt"/>
                </a:rPr>
                <a:t>55</a:t>
              </a:r>
              <a:r>
                <a:rPr kumimoji="0" lang="en-US" sz="3600" u="none" strike="noStrike" kern="1200" normalizeH="0" baseline="0" noProof="0">
                  <a:ln>
                    <a:noFill/>
                  </a:ln>
                  <a:solidFill>
                    <a:schemeClr val="accent6"/>
                  </a:solidFill>
                  <a:effectLst/>
                  <a:uLnTx/>
                  <a:uFillTx/>
                  <a:latin typeface="+mj-lt"/>
                  <a:ea typeface="+mn-ea"/>
                  <a:cs typeface="+mn-cs"/>
                </a:rPr>
                <a:t>%</a:t>
              </a:r>
            </a:p>
          </p:txBody>
        </p:sp>
      </p:grpSp>
      <p:sp>
        <p:nvSpPr>
          <p:cNvPr id="71" name="Text Placeholder 1">
            <a:extLst>
              <a:ext uri="{FF2B5EF4-FFF2-40B4-BE49-F238E27FC236}">
                <a16:creationId xmlns:a16="http://schemas.microsoft.com/office/drawing/2014/main" id="{E3A8C7AF-364D-4316-9F50-7AA9E385142B}"/>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2: </a:t>
            </a:r>
            <a:r>
              <a:rPr lang="en-US" sz="1200" i="1"/>
              <a:t>Access to maternal behavioral health</a:t>
            </a:r>
            <a:endParaRPr kumimoji="0" lang="en-US" sz="1200" i="1" u="none" strike="noStrike" kern="1200" cap="none" spc="0" normalizeH="0" baseline="0" noProof="0">
              <a:ln>
                <a:noFill/>
              </a:ln>
              <a:solidFill>
                <a:srgbClr val="323E48"/>
              </a:solidFill>
              <a:effectLst/>
              <a:uLnTx/>
              <a:uFillTx/>
              <a:ea typeface="+mn-ea"/>
              <a:cs typeface="+mn-cs"/>
            </a:endParaRPr>
          </a:p>
        </p:txBody>
      </p:sp>
    </p:spTree>
    <p:extLst>
      <p:ext uri="{BB962C8B-B14F-4D97-AF65-F5344CB8AC3E}">
        <p14:creationId xmlns:p14="http://schemas.microsoft.com/office/powerpoint/2010/main" val="244976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BE5DA2-5DE5-431D-82D5-417B0F45516D}"/>
              </a:ext>
            </a:extLst>
          </p:cNvPr>
          <p:cNvSpPr>
            <a:spLocks noGrp="1"/>
          </p:cNvSpPr>
          <p:nvPr>
            <p:ph type="body" sz="quarter" idx="28"/>
          </p:nvPr>
        </p:nvSpPr>
        <p:spPr>
          <a:xfrm>
            <a:off x="612773" y="6060046"/>
            <a:ext cx="3657600" cy="107722"/>
          </a:xfrm>
        </p:spPr>
        <p:txBody>
          <a:bodyPr/>
          <a:lstStyle/>
          <a:p>
            <a:r>
              <a:rPr lang="en-US">
                <a:solidFill>
                  <a:schemeClr val="accent3"/>
                </a:solidFill>
              </a:rPr>
              <a:t>Certified Community Behavioral Health Clinics.</a:t>
            </a:r>
          </a:p>
        </p:txBody>
      </p:sp>
      <p:sp>
        <p:nvSpPr>
          <p:cNvPr id="3" name="Text Placeholder 2">
            <a:extLst>
              <a:ext uri="{FF2B5EF4-FFF2-40B4-BE49-F238E27FC236}">
                <a16:creationId xmlns:a16="http://schemas.microsoft.com/office/drawing/2014/main" id="{49309D9A-189F-4BBB-BC9A-71418D630602}"/>
              </a:ext>
            </a:extLst>
          </p:cNvPr>
          <p:cNvSpPr>
            <a:spLocks noGrp="1"/>
          </p:cNvSpPr>
          <p:nvPr>
            <p:ph type="body" sz="quarter" idx="27"/>
          </p:nvPr>
        </p:nvSpPr>
        <p:spPr>
          <a:xfrm>
            <a:off x="4550736" y="5629159"/>
            <a:ext cx="7028492" cy="538609"/>
          </a:xfrm>
        </p:spPr>
        <p:txBody>
          <a:bodyPr/>
          <a:lstStyle/>
          <a:p>
            <a:r>
              <a:rPr lang="en-US"/>
              <a:t>Sources: “</a:t>
            </a:r>
            <a:r>
              <a:rPr lang="en-US">
                <a:hlinkClick r:id="rId3">
                  <a:extLst>
                    <a:ext uri="{A12FA001-AC4F-418D-AE19-62706E023703}">
                      <ahyp:hlinkClr xmlns:ahyp="http://schemas.microsoft.com/office/drawing/2018/hyperlinkcolor" val="tx"/>
                    </a:ext>
                  </a:extLst>
                </a:hlinkClick>
              </a:rPr>
              <a:t>2021 Employer Health Benefits Survey</a:t>
            </a:r>
            <a:r>
              <a:rPr lang="en-US"/>
              <a:t>,” </a:t>
            </a:r>
            <a:r>
              <a:rPr lang="en-US" i="1"/>
              <a:t>Kaiser Family Foundation</a:t>
            </a:r>
            <a:r>
              <a:rPr lang="en-US"/>
              <a:t>; “</a:t>
            </a:r>
            <a:r>
              <a:rPr lang="en-US">
                <a:hlinkClick r:id="rId4">
                  <a:extLst>
                    <a:ext uri="{A12FA001-AC4F-418D-AE19-62706E023703}">
                      <ahyp:hlinkClr xmlns:ahyp="http://schemas.microsoft.com/office/drawing/2018/hyperlinkcolor" val="tx"/>
                    </a:ext>
                  </a:extLst>
                </a:hlinkClick>
              </a:rPr>
              <a:t>Biden-Harris Administration Announces…</a:t>
            </a:r>
            <a:r>
              <a:rPr lang="en-US"/>
              <a:t>,” </a:t>
            </a:r>
            <a:r>
              <a:rPr lang="en-US" i="1"/>
              <a:t>SAMHSA</a:t>
            </a:r>
            <a:r>
              <a:rPr lang="en-US"/>
              <a:t>; </a:t>
            </a:r>
            <a:r>
              <a:rPr lang="en-US" err="1"/>
              <a:t>Lithra</a:t>
            </a:r>
            <a:r>
              <a:rPr lang="en-US"/>
              <a:t> &amp; </a:t>
            </a:r>
            <a:r>
              <a:rPr lang="en-US" err="1"/>
              <a:t>Carrazana</a:t>
            </a:r>
            <a:r>
              <a:rPr lang="en-US"/>
              <a:t>, “</a:t>
            </a:r>
            <a:r>
              <a:rPr lang="en-US">
                <a:hlinkClick r:id="rId5">
                  <a:extLst>
                    <a:ext uri="{A12FA001-AC4F-418D-AE19-62706E023703}">
                      <ahyp:hlinkClr xmlns:ahyp="http://schemas.microsoft.com/office/drawing/2018/hyperlinkcolor" val="tx"/>
                    </a:ext>
                  </a:extLst>
                </a:hlinkClick>
              </a:rPr>
              <a:t>Women in healthcare are at a breaking point—and they’re leaving</a:t>
            </a:r>
            <a:r>
              <a:rPr lang="en-US"/>
              <a:t>,” </a:t>
            </a:r>
            <a:r>
              <a:rPr lang="en-US" i="1"/>
              <a:t>Modern Healthcare</a:t>
            </a:r>
            <a:r>
              <a:rPr lang="en-US"/>
              <a:t>; French et al., “</a:t>
            </a:r>
            <a:r>
              <a:rPr lang="en-US">
                <a:hlinkClick r:id="rId6">
                  <a:extLst>
                    <a:ext uri="{A12FA001-AC4F-418D-AE19-62706E023703}">
                      <ahyp:hlinkClr xmlns:ahyp="http://schemas.microsoft.com/office/drawing/2018/hyperlinkcolor" val="tx"/>
                    </a:ext>
                  </a:extLst>
                </a:hlinkClick>
              </a:rPr>
              <a:t>Provision of Onsite Childcare…</a:t>
            </a:r>
            <a:r>
              <a:rPr lang="en-US"/>
              <a:t>,” </a:t>
            </a:r>
            <a:r>
              <a:rPr lang="en-US" i="1"/>
              <a:t>Women’s Health </a:t>
            </a:r>
            <a:r>
              <a:rPr lang="en-US"/>
              <a:t>Issues; </a:t>
            </a:r>
            <a:r>
              <a:rPr lang="en-US" err="1"/>
              <a:t>Castellucci</a:t>
            </a:r>
            <a:r>
              <a:rPr lang="en-US"/>
              <a:t>, “</a:t>
            </a:r>
            <a:r>
              <a:rPr lang="en-US">
                <a:hlinkClick r:id="rId7">
                  <a:extLst>
                    <a:ext uri="{A12FA001-AC4F-418D-AE19-62706E023703}">
                      <ahyp:hlinkClr xmlns:ahyp="http://schemas.microsoft.com/office/drawing/2018/hyperlinkcolor" val="tx"/>
                    </a:ext>
                  </a:extLst>
                </a:hlinkClick>
              </a:rPr>
              <a:t>As health systems address employee mental health...</a:t>
            </a:r>
            <a:r>
              <a:rPr lang="en-US"/>
              <a:t>,” </a:t>
            </a:r>
            <a:r>
              <a:rPr lang="en-US" i="1"/>
              <a:t>Modern Healthcare</a:t>
            </a:r>
            <a:r>
              <a:rPr lang="en-US"/>
              <a:t>; Leonhardt, “</a:t>
            </a:r>
            <a:r>
              <a:rPr lang="en-US">
                <a:hlinkClick r:id="rId8">
                  <a:extLst>
                    <a:ext uri="{A12FA001-AC4F-418D-AE19-62706E023703}">
                      <ahyp:hlinkClr xmlns:ahyp="http://schemas.microsoft.com/office/drawing/2018/hyperlinkcolor" val="tx"/>
                    </a:ext>
                  </a:extLst>
                </a:hlinkClick>
              </a:rPr>
              <a:t>Fertility benefits have become...</a:t>
            </a:r>
            <a:r>
              <a:rPr lang="en-US"/>
              <a:t>,”</a:t>
            </a:r>
            <a:r>
              <a:rPr lang="en-US" i="1"/>
              <a:t> White, </a:t>
            </a:r>
            <a:r>
              <a:rPr lang="en-US"/>
              <a:t>“</a:t>
            </a:r>
            <a:r>
              <a:rPr lang="en-US">
                <a:hlinkClick r:id="rId9">
                  <a:extLst>
                    <a:ext uri="{A12FA001-AC4F-418D-AE19-62706E023703}">
                      <ahyp:hlinkClr xmlns:ahyp="http://schemas.microsoft.com/office/drawing/2018/hyperlinkcolor" val="tx"/>
                    </a:ext>
                  </a:extLst>
                </a:hlinkClick>
              </a:rPr>
              <a:t>Pandemic silver lining?...</a:t>
            </a:r>
            <a:r>
              <a:rPr lang="en-US"/>
              <a:t>,” NBC Universal</a:t>
            </a:r>
            <a:r>
              <a:rPr lang="en-US" i="1"/>
              <a:t>; Fortune</a:t>
            </a:r>
            <a:r>
              <a:rPr lang="en-US"/>
              <a:t>; Masson et al., “</a:t>
            </a:r>
            <a:r>
              <a:rPr lang="en-US">
                <a:hlinkClick r:id="rId10">
                  <a:extLst>
                    <a:ext uri="{A12FA001-AC4F-418D-AE19-62706E023703}">
                      <ahyp:hlinkClr xmlns:ahyp="http://schemas.microsoft.com/office/drawing/2018/hyperlinkcolor" val="tx"/>
                    </a:ext>
                  </a:extLst>
                </a:hlinkClick>
              </a:rPr>
              <a:t>How providers, payers are responding to rising mental health concerns</a:t>
            </a:r>
            <a:r>
              <a:rPr lang="en-US"/>
              <a:t>,” </a:t>
            </a:r>
            <a:r>
              <a:rPr lang="en-US" i="1"/>
              <a:t>Becker’s Hospital Review; </a:t>
            </a:r>
            <a:r>
              <a:rPr lang="en-US"/>
              <a:t>Olsen, “</a:t>
            </a:r>
            <a:r>
              <a:rPr lang="en-US">
                <a:hlinkClick r:id="rId11">
                  <a:extLst>
                    <a:ext uri="{A12FA001-AC4F-418D-AE19-62706E023703}">
                      <ahyp:hlinkClr xmlns:ahyp="http://schemas.microsoft.com/office/drawing/2018/hyperlinkcolor" val="tx"/>
                    </a:ext>
                  </a:extLst>
                </a:hlinkClick>
              </a:rPr>
              <a:t>How the payer space changed in 2021...</a:t>
            </a:r>
            <a:r>
              <a:rPr lang="en-US"/>
              <a:t>,” </a:t>
            </a:r>
            <a:r>
              <a:rPr lang="en-US" i="1" err="1"/>
              <a:t>MobiHealthNews</a:t>
            </a:r>
            <a:r>
              <a:rPr lang="en-US"/>
              <a:t>.</a:t>
            </a:r>
          </a:p>
        </p:txBody>
      </p:sp>
      <p:sp>
        <p:nvSpPr>
          <p:cNvPr id="4" name="Title 3">
            <a:extLst>
              <a:ext uri="{FF2B5EF4-FFF2-40B4-BE49-F238E27FC236}">
                <a16:creationId xmlns:a16="http://schemas.microsoft.com/office/drawing/2014/main" id="{B1B8723E-8982-4CDC-AAA0-6955B1CF4D6F}"/>
              </a:ext>
            </a:extLst>
          </p:cNvPr>
          <p:cNvSpPr>
            <a:spLocks noGrp="1"/>
          </p:cNvSpPr>
          <p:nvPr>
            <p:ph type="title"/>
          </p:nvPr>
        </p:nvSpPr>
        <p:spPr>
          <a:xfrm>
            <a:off x="612773" y="588771"/>
            <a:ext cx="10972801" cy="540917"/>
          </a:xfrm>
        </p:spPr>
        <p:txBody>
          <a:bodyPr/>
          <a:lstStyle/>
          <a:p>
            <a:r>
              <a:rPr lang="en-US"/>
              <a:t>Leaders are responding to rising behavioral health needs</a:t>
            </a:r>
          </a:p>
        </p:txBody>
      </p:sp>
      <p:sp>
        <p:nvSpPr>
          <p:cNvPr id="5" name="Text Placeholder 1">
            <a:extLst>
              <a:ext uri="{FF2B5EF4-FFF2-40B4-BE49-F238E27FC236}">
                <a16:creationId xmlns:a16="http://schemas.microsoft.com/office/drawing/2014/main" id="{E28251B0-8E0D-462D-BCE5-4AE10B3E18EA}"/>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2: </a:t>
            </a:r>
            <a:r>
              <a:rPr lang="en-US" sz="1200" i="1"/>
              <a:t>Access to maternal behavioral health</a:t>
            </a:r>
            <a:endParaRPr kumimoji="0" lang="en-US" sz="1200" i="1" u="none" strike="noStrike" kern="1200" cap="none" spc="0" normalizeH="0" baseline="0" noProof="0">
              <a:ln>
                <a:noFill/>
              </a:ln>
              <a:solidFill>
                <a:srgbClr val="323E48"/>
              </a:solidFill>
              <a:effectLst/>
              <a:uLnTx/>
              <a:uFillTx/>
              <a:ea typeface="+mn-ea"/>
              <a:cs typeface="+mn-cs"/>
            </a:endParaRPr>
          </a:p>
        </p:txBody>
      </p:sp>
      <p:grpSp>
        <p:nvGrpSpPr>
          <p:cNvPr id="9" name="Group 8">
            <a:extLst>
              <a:ext uri="{FF2B5EF4-FFF2-40B4-BE49-F238E27FC236}">
                <a16:creationId xmlns:a16="http://schemas.microsoft.com/office/drawing/2014/main" id="{4B653A7A-6D77-43F5-86E4-B0CD3A7D0F12}"/>
              </a:ext>
            </a:extLst>
          </p:cNvPr>
          <p:cNvGrpSpPr/>
          <p:nvPr/>
        </p:nvGrpSpPr>
        <p:grpSpPr>
          <a:xfrm>
            <a:off x="7273770" y="1755833"/>
            <a:ext cx="1824396" cy="3529210"/>
            <a:chOff x="7273770" y="1723934"/>
            <a:chExt cx="1824396" cy="3529210"/>
          </a:xfrm>
        </p:grpSpPr>
        <p:sp>
          <p:nvSpPr>
            <p:cNvPr id="70" name="Rectangle 69">
              <a:extLst>
                <a:ext uri="{FF2B5EF4-FFF2-40B4-BE49-F238E27FC236}">
                  <a16:creationId xmlns:a16="http://schemas.microsoft.com/office/drawing/2014/main" id="{14EF4CDA-D905-4321-9A4C-096F5CD2CEFD}"/>
                </a:ext>
              </a:extLst>
            </p:cNvPr>
            <p:cNvSpPr/>
            <p:nvPr/>
          </p:nvSpPr>
          <p:spPr bwMode="gray">
            <a:xfrm>
              <a:off x="7410024" y="2092212"/>
              <a:ext cx="1688142" cy="1508105"/>
            </a:xfrm>
            <a:prstGeom prst="rect">
              <a:avLst/>
            </a:prstGeom>
          </p:spPr>
          <p:txBody>
            <a:bodyPr wrap="square" lIns="0" tIns="0" rIns="0" bIns="0">
              <a:spAutoFit/>
            </a:bodyPr>
            <a:lstStyle/>
            <a:p>
              <a:pPr defTabSz="914400">
                <a:spcBef>
                  <a:spcPts val="600"/>
                </a:spcBef>
                <a:buClr>
                  <a:schemeClr val="accent6"/>
                </a:buClr>
              </a:pPr>
              <a:r>
                <a:rPr lang="en-US" sz="1400"/>
                <a:t>Leaders are passing </a:t>
              </a:r>
              <a:r>
                <a:rPr lang="en-US" sz="1400" b="1"/>
                <a:t>health care burnout, behavioral health, postpartum coverage, paid leave, </a:t>
              </a:r>
              <a:r>
                <a:rPr lang="en-US" sz="1400"/>
                <a:t>and</a:t>
              </a:r>
              <a:r>
                <a:rPr lang="en-US" sz="1400" b="1"/>
                <a:t>  childcare </a:t>
              </a:r>
              <a:r>
                <a:rPr lang="en-US" sz="1400"/>
                <a:t>legislation</a:t>
              </a:r>
            </a:p>
          </p:txBody>
        </p:sp>
        <p:sp>
          <p:nvSpPr>
            <p:cNvPr id="71" name="TextBox 70">
              <a:extLst>
                <a:ext uri="{FF2B5EF4-FFF2-40B4-BE49-F238E27FC236}">
                  <a16:creationId xmlns:a16="http://schemas.microsoft.com/office/drawing/2014/main" id="{10A748CA-B6C9-422C-B19E-47AADE206799}"/>
                </a:ext>
              </a:extLst>
            </p:cNvPr>
            <p:cNvSpPr txBox="1"/>
            <p:nvPr/>
          </p:nvSpPr>
          <p:spPr bwMode="gray">
            <a:xfrm>
              <a:off x="7410024" y="1723934"/>
              <a:ext cx="1359141" cy="246221"/>
            </a:xfrm>
            <a:prstGeom prst="rect">
              <a:avLst/>
            </a:prstGeom>
            <a:noFill/>
          </p:spPr>
          <p:txBody>
            <a:bodyPr wrap="square" lIns="0" tIns="0" rIns="0" bIns="0" rtlCol="0">
              <a:spAutoFit/>
            </a:bodyPr>
            <a:lstStyle/>
            <a:p>
              <a:pPr>
                <a:spcBef>
                  <a:spcPts val="600"/>
                </a:spcBef>
              </a:pPr>
              <a:r>
                <a:rPr lang="en-US" sz="1600" b="1"/>
                <a:t>Government</a:t>
              </a:r>
            </a:p>
          </p:txBody>
        </p:sp>
        <p:grpSp>
          <p:nvGrpSpPr>
            <p:cNvPr id="72" name="Group 71">
              <a:extLst>
                <a:ext uri="{FF2B5EF4-FFF2-40B4-BE49-F238E27FC236}">
                  <a16:creationId xmlns:a16="http://schemas.microsoft.com/office/drawing/2014/main" id="{39D61B5E-2CBC-49BF-AED9-18AC8E3E0900}"/>
                </a:ext>
              </a:extLst>
            </p:cNvPr>
            <p:cNvGrpSpPr/>
            <p:nvPr/>
          </p:nvGrpSpPr>
          <p:grpSpPr bwMode="gray">
            <a:xfrm>
              <a:off x="7275683" y="1723934"/>
              <a:ext cx="621436" cy="3529210"/>
              <a:chOff x="2680009" y="1650379"/>
              <a:chExt cx="435006" cy="2470447"/>
            </a:xfrm>
          </p:grpSpPr>
          <p:sp>
            <p:nvSpPr>
              <p:cNvPr id="73" name="Rectangle 2">
                <a:extLst>
                  <a:ext uri="{FF2B5EF4-FFF2-40B4-BE49-F238E27FC236}">
                    <a16:creationId xmlns:a16="http://schemas.microsoft.com/office/drawing/2014/main" id="{F3675908-4EAA-4AD5-A893-89CBB5FD197B}"/>
                  </a:ext>
                </a:extLst>
              </p:cNvPr>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127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714"/>
                  </a:spcBef>
                </a:pPr>
                <a:endParaRPr lang="en-US" sz="1400">
                  <a:solidFill>
                    <a:schemeClr val="bg1"/>
                  </a:solidFill>
                </a:endParaRPr>
              </a:p>
            </p:txBody>
          </p:sp>
          <p:sp>
            <p:nvSpPr>
              <p:cNvPr id="74" name="Oval 73">
                <a:extLst>
                  <a:ext uri="{FF2B5EF4-FFF2-40B4-BE49-F238E27FC236}">
                    <a16:creationId xmlns:a16="http://schemas.microsoft.com/office/drawing/2014/main" id="{14B36FFA-B922-4CDC-BB93-38FE2F850FF6}"/>
                  </a:ext>
                </a:extLst>
              </p:cNvPr>
              <p:cNvSpPr/>
              <p:nvPr/>
            </p:nvSpPr>
            <p:spPr bwMode="gray">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pic>
          <p:nvPicPr>
            <p:cNvPr id="81" name="Picture 80" descr="Icon&#10;&#10;Description automatically generated">
              <a:extLst>
                <a:ext uri="{FF2B5EF4-FFF2-40B4-BE49-F238E27FC236}">
                  <a16:creationId xmlns:a16="http://schemas.microsoft.com/office/drawing/2014/main" id="{018D1DD1-30AD-4301-A024-6B088D9B7756}"/>
                </a:ext>
              </a:extLst>
            </p:cNvPr>
            <p:cNvPicPr>
              <a:picLocks noChangeAspect="1"/>
            </p:cNvPicPr>
            <p:nvPr/>
          </p:nvPicPr>
          <p:blipFill rotWithShape="1">
            <a:blip r:embed="rId12"/>
            <a:srcRect l="19231" b="1741"/>
            <a:stretch/>
          </p:blipFill>
          <p:spPr>
            <a:xfrm>
              <a:off x="7273770" y="4572693"/>
              <a:ext cx="335170" cy="573398"/>
            </a:xfrm>
            <a:prstGeom prst="rect">
              <a:avLst/>
            </a:prstGeom>
          </p:spPr>
        </p:pic>
      </p:grpSp>
      <p:grpSp>
        <p:nvGrpSpPr>
          <p:cNvPr id="8" name="Group 7">
            <a:extLst>
              <a:ext uri="{FF2B5EF4-FFF2-40B4-BE49-F238E27FC236}">
                <a16:creationId xmlns:a16="http://schemas.microsoft.com/office/drawing/2014/main" id="{705897BF-282A-4A0F-B011-5C0675AA0630}"/>
              </a:ext>
            </a:extLst>
          </p:cNvPr>
          <p:cNvGrpSpPr/>
          <p:nvPr/>
        </p:nvGrpSpPr>
        <p:grpSpPr>
          <a:xfrm>
            <a:off x="5125529" y="1755833"/>
            <a:ext cx="1785520" cy="3529210"/>
            <a:chOff x="5125529" y="1723934"/>
            <a:chExt cx="1785520" cy="3529210"/>
          </a:xfrm>
        </p:grpSpPr>
        <p:sp>
          <p:nvSpPr>
            <p:cNvPr id="64" name="TextBox 63">
              <a:extLst>
                <a:ext uri="{FF2B5EF4-FFF2-40B4-BE49-F238E27FC236}">
                  <a16:creationId xmlns:a16="http://schemas.microsoft.com/office/drawing/2014/main" id="{575D3FE3-5AB2-4332-8C3C-3AD68E9EEC8B}"/>
                </a:ext>
              </a:extLst>
            </p:cNvPr>
            <p:cNvSpPr txBox="1"/>
            <p:nvPr/>
          </p:nvSpPr>
          <p:spPr bwMode="gray">
            <a:xfrm>
              <a:off x="5255343" y="1723934"/>
              <a:ext cx="1285213" cy="246221"/>
            </a:xfrm>
            <a:prstGeom prst="rect">
              <a:avLst/>
            </a:prstGeom>
            <a:noFill/>
          </p:spPr>
          <p:txBody>
            <a:bodyPr wrap="square" lIns="0" tIns="0" rIns="0" bIns="0" rtlCol="0">
              <a:spAutoFit/>
            </a:bodyPr>
            <a:lstStyle/>
            <a:p>
              <a:pPr>
                <a:spcBef>
                  <a:spcPts val="600"/>
                </a:spcBef>
              </a:pPr>
              <a:r>
                <a:rPr lang="en-US" sz="1600" b="1"/>
                <a:t>Health plans</a:t>
              </a:r>
            </a:p>
          </p:txBody>
        </p:sp>
        <p:sp>
          <p:nvSpPr>
            <p:cNvPr id="65" name="Rectangle 64">
              <a:extLst>
                <a:ext uri="{FF2B5EF4-FFF2-40B4-BE49-F238E27FC236}">
                  <a16:creationId xmlns:a16="http://schemas.microsoft.com/office/drawing/2014/main" id="{00D67464-C1C2-43B8-A673-97BF08BBB0F1}"/>
                </a:ext>
              </a:extLst>
            </p:cNvPr>
            <p:cNvSpPr/>
            <p:nvPr/>
          </p:nvSpPr>
          <p:spPr bwMode="gray">
            <a:xfrm>
              <a:off x="5255341" y="2112345"/>
              <a:ext cx="1655708" cy="1292662"/>
            </a:xfrm>
            <a:prstGeom prst="rect">
              <a:avLst/>
            </a:prstGeom>
          </p:spPr>
          <p:txBody>
            <a:bodyPr wrap="square" lIns="0" tIns="0" rIns="0" bIns="0">
              <a:spAutoFit/>
            </a:bodyPr>
            <a:lstStyle/>
            <a:p>
              <a:pPr>
                <a:spcBef>
                  <a:spcPts val="1800"/>
                </a:spcBef>
                <a:buClr>
                  <a:schemeClr val="accent6"/>
                </a:buClr>
              </a:pPr>
              <a:r>
                <a:rPr lang="en-US" sz="1400">
                  <a:solidFill>
                    <a:schemeClr val="accent5"/>
                  </a:solidFill>
                </a:rPr>
                <a:t>Most commercial health plans are expanding access to </a:t>
              </a:r>
              <a:r>
                <a:rPr lang="en-US" sz="1400" b="1">
                  <a:solidFill>
                    <a:schemeClr val="accent5"/>
                  </a:solidFill>
                </a:rPr>
                <a:t>virtual behavioral health </a:t>
              </a:r>
              <a:r>
                <a:rPr lang="en-US" sz="1400">
                  <a:solidFill>
                    <a:schemeClr val="accent5"/>
                  </a:solidFill>
                </a:rPr>
                <a:t>and  </a:t>
              </a:r>
              <a:r>
                <a:rPr lang="en-US" sz="1400" b="1">
                  <a:solidFill>
                    <a:schemeClr val="accent5"/>
                  </a:solidFill>
                </a:rPr>
                <a:t>wellness services</a:t>
              </a:r>
              <a:endParaRPr lang="en-US" sz="1400" b="1"/>
            </a:p>
          </p:txBody>
        </p:sp>
        <p:grpSp>
          <p:nvGrpSpPr>
            <p:cNvPr id="66" name="Group 65">
              <a:extLst>
                <a:ext uri="{FF2B5EF4-FFF2-40B4-BE49-F238E27FC236}">
                  <a16:creationId xmlns:a16="http://schemas.microsoft.com/office/drawing/2014/main" id="{C493B0E6-2844-40A3-99DE-7B8EF7812DAF}"/>
                </a:ext>
              </a:extLst>
            </p:cNvPr>
            <p:cNvGrpSpPr/>
            <p:nvPr/>
          </p:nvGrpSpPr>
          <p:grpSpPr bwMode="gray">
            <a:xfrm>
              <a:off x="5125529" y="1723934"/>
              <a:ext cx="621436" cy="3529210"/>
              <a:chOff x="2680009" y="1650379"/>
              <a:chExt cx="435006" cy="2470447"/>
            </a:xfrm>
          </p:grpSpPr>
          <p:sp>
            <p:nvSpPr>
              <p:cNvPr id="67" name="Rectangle 2">
                <a:extLst>
                  <a:ext uri="{FF2B5EF4-FFF2-40B4-BE49-F238E27FC236}">
                    <a16:creationId xmlns:a16="http://schemas.microsoft.com/office/drawing/2014/main" id="{712471A2-2B07-4688-A2CD-2CC5090D6106}"/>
                  </a:ext>
                </a:extLst>
              </p:cNvPr>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127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714"/>
                  </a:spcBef>
                </a:pPr>
                <a:endParaRPr lang="en-US" sz="1400">
                  <a:solidFill>
                    <a:schemeClr val="bg1"/>
                  </a:solidFill>
                </a:endParaRPr>
              </a:p>
            </p:txBody>
          </p:sp>
          <p:sp>
            <p:nvSpPr>
              <p:cNvPr id="68" name="Oval 67">
                <a:extLst>
                  <a:ext uri="{FF2B5EF4-FFF2-40B4-BE49-F238E27FC236}">
                    <a16:creationId xmlns:a16="http://schemas.microsoft.com/office/drawing/2014/main" id="{4647E732-4017-45A0-99BC-7B641182D205}"/>
                  </a:ext>
                </a:extLst>
              </p:cNvPr>
              <p:cNvSpPr/>
              <p:nvPr/>
            </p:nvSpPr>
            <p:spPr bwMode="gray">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pic>
          <p:nvPicPr>
            <p:cNvPr id="82" name="Picture 81" descr="Icon&#10;&#10;Description automatically generated">
              <a:extLst>
                <a:ext uri="{FF2B5EF4-FFF2-40B4-BE49-F238E27FC236}">
                  <a16:creationId xmlns:a16="http://schemas.microsoft.com/office/drawing/2014/main" id="{2FB11267-600D-416A-83AB-93FCE614B2E3}"/>
                </a:ext>
              </a:extLst>
            </p:cNvPr>
            <p:cNvPicPr>
              <a:picLocks noChangeAspect="1"/>
            </p:cNvPicPr>
            <p:nvPr/>
          </p:nvPicPr>
          <p:blipFill rotWithShape="1">
            <a:blip r:embed="rId13"/>
            <a:srcRect l="18835" t="-3940"/>
            <a:stretch/>
          </p:blipFill>
          <p:spPr>
            <a:xfrm>
              <a:off x="5129617" y="4696433"/>
              <a:ext cx="329851" cy="446207"/>
            </a:xfrm>
            <a:prstGeom prst="rect">
              <a:avLst/>
            </a:prstGeom>
          </p:spPr>
        </p:pic>
      </p:grpSp>
      <p:grpSp>
        <p:nvGrpSpPr>
          <p:cNvPr id="7" name="Group 6">
            <a:extLst>
              <a:ext uri="{FF2B5EF4-FFF2-40B4-BE49-F238E27FC236}">
                <a16:creationId xmlns:a16="http://schemas.microsoft.com/office/drawing/2014/main" id="{EB761725-C793-4433-83AE-166364408017}"/>
              </a:ext>
            </a:extLst>
          </p:cNvPr>
          <p:cNvGrpSpPr/>
          <p:nvPr/>
        </p:nvGrpSpPr>
        <p:grpSpPr>
          <a:xfrm>
            <a:off x="2912030" y="1755833"/>
            <a:ext cx="1808257" cy="3529210"/>
            <a:chOff x="2912030" y="1723934"/>
            <a:chExt cx="1808257" cy="3529210"/>
          </a:xfrm>
        </p:grpSpPr>
        <p:sp>
          <p:nvSpPr>
            <p:cNvPr id="52" name="TextBox 51">
              <a:extLst>
                <a:ext uri="{FF2B5EF4-FFF2-40B4-BE49-F238E27FC236}">
                  <a16:creationId xmlns:a16="http://schemas.microsoft.com/office/drawing/2014/main" id="{FD97EE5B-B859-40FD-8B4E-1DC912510151}"/>
                </a:ext>
              </a:extLst>
            </p:cNvPr>
            <p:cNvSpPr txBox="1"/>
            <p:nvPr/>
          </p:nvSpPr>
          <p:spPr bwMode="gray">
            <a:xfrm>
              <a:off x="3043400" y="1723934"/>
              <a:ext cx="1243699" cy="246221"/>
            </a:xfrm>
            <a:prstGeom prst="rect">
              <a:avLst/>
            </a:prstGeom>
            <a:noFill/>
          </p:spPr>
          <p:txBody>
            <a:bodyPr wrap="square" lIns="0" tIns="0" rIns="0" bIns="0" rtlCol="0">
              <a:spAutoFit/>
            </a:bodyPr>
            <a:lstStyle/>
            <a:p>
              <a:pPr>
                <a:spcBef>
                  <a:spcPts val="600"/>
                </a:spcBef>
              </a:pPr>
              <a:r>
                <a:rPr lang="en-US" sz="1600" b="1"/>
                <a:t>Employers </a:t>
              </a:r>
            </a:p>
          </p:txBody>
        </p:sp>
        <p:sp>
          <p:nvSpPr>
            <p:cNvPr id="57" name="Rectangle 56">
              <a:extLst>
                <a:ext uri="{FF2B5EF4-FFF2-40B4-BE49-F238E27FC236}">
                  <a16:creationId xmlns:a16="http://schemas.microsoft.com/office/drawing/2014/main" id="{67FEA29D-79F9-4156-944E-CD3D2A53F4C9}"/>
                </a:ext>
              </a:extLst>
            </p:cNvPr>
            <p:cNvSpPr/>
            <p:nvPr/>
          </p:nvSpPr>
          <p:spPr bwMode="gray">
            <a:xfrm>
              <a:off x="3063566" y="2090420"/>
              <a:ext cx="1656721" cy="1723549"/>
            </a:xfrm>
            <a:prstGeom prst="rect">
              <a:avLst/>
            </a:prstGeom>
          </p:spPr>
          <p:txBody>
            <a:bodyPr wrap="square" lIns="0" tIns="0" rIns="0" bIns="0" anchor="t">
              <a:spAutoFit/>
            </a:bodyPr>
            <a:lstStyle/>
            <a:p>
              <a:pPr>
                <a:spcBef>
                  <a:spcPts val="1800"/>
                </a:spcBef>
                <a:buClr>
                  <a:schemeClr val="accent6"/>
                </a:buClr>
              </a:pPr>
              <a:r>
                <a:rPr lang="en-US" sz="1400">
                  <a:solidFill>
                    <a:schemeClr val="accent5"/>
                  </a:solidFill>
                </a:rPr>
                <a:t>Nearly </a:t>
              </a:r>
              <a:r>
                <a:rPr lang="en-US" sz="1400" b="1">
                  <a:solidFill>
                    <a:schemeClr val="accent5"/>
                  </a:solidFill>
                </a:rPr>
                <a:t>40% </a:t>
              </a:r>
              <a:r>
                <a:rPr lang="en-US" sz="1400">
                  <a:solidFill>
                    <a:schemeClr val="accent5"/>
                  </a:solidFill>
                </a:rPr>
                <a:t>of employers expanded </a:t>
              </a:r>
              <a:r>
                <a:rPr lang="en-US" sz="1400" b="1">
                  <a:solidFill>
                    <a:schemeClr val="accent5"/>
                  </a:solidFill>
                </a:rPr>
                <a:t>mental health, caregiver, and fertility benefits, </a:t>
              </a:r>
              <a:r>
                <a:rPr lang="en-US" sz="1400">
                  <a:solidFill>
                    <a:schemeClr val="accent5"/>
                  </a:solidFill>
                </a:rPr>
                <a:t>and sponsored </a:t>
              </a:r>
              <a:r>
                <a:rPr lang="en-US" sz="1400" b="1">
                  <a:solidFill>
                    <a:schemeClr val="accent5"/>
                  </a:solidFill>
                </a:rPr>
                <a:t>childcare</a:t>
              </a:r>
              <a:r>
                <a:rPr lang="en-US" sz="1400">
                  <a:solidFill>
                    <a:schemeClr val="accent5"/>
                  </a:solidFill>
                </a:rPr>
                <a:t> for employees in 2022</a:t>
              </a:r>
            </a:p>
          </p:txBody>
        </p:sp>
        <p:grpSp>
          <p:nvGrpSpPr>
            <p:cNvPr id="58" name="Group 57">
              <a:extLst>
                <a:ext uri="{FF2B5EF4-FFF2-40B4-BE49-F238E27FC236}">
                  <a16:creationId xmlns:a16="http://schemas.microsoft.com/office/drawing/2014/main" id="{77C4932C-0EB3-4343-A3AB-674326299371}"/>
                </a:ext>
              </a:extLst>
            </p:cNvPr>
            <p:cNvGrpSpPr/>
            <p:nvPr/>
          </p:nvGrpSpPr>
          <p:grpSpPr bwMode="gray">
            <a:xfrm>
              <a:off x="2914355" y="1723934"/>
              <a:ext cx="621436" cy="3529210"/>
              <a:chOff x="2680009" y="1650379"/>
              <a:chExt cx="435006" cy="2470447"/>
            </a:xfrm>
          </p:grpSpPr>
          <p:sp>
            <p:nvSpPr>
              <p:cNvPr id="59" name="Rectangle 2">
                <a:extLst>
                  <a:ext uri="{FF2B5EF4-FFF2-40B4-BE49-F238E27FC236}">
                    <a16:creationId xmlns:a16="http://schemas.microsoft.com/office/drawing/2014/main" id="{0F342403-E7A5-4F3D-A97B-258346BB6A1C}"/>
                  </a:ext>
                </a:extLst>
              </p:cNvPr>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127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714"/>
                  </a:spcBef>
                </a:pPr>
                <a:endParaRPr lang="en-US" sz="1400">
                  <a:solidFill>
                    <a:schemeClr val="bg1"/>
                  </a:solidFill>
                </a:endParaRPr>
              </a:p>
            </p:txBody>
          </p:sp>
          <p:sp>
            <p:nvSpPr>
              <p:cNvPr id="62" name="Oval 61">
                <a:extLst>
                  <a:ext uri="{FF2B5EF4-FFF2-40B4-BE49-F238E27FC236}">
                    <a16:creationId xmlns:a16="http://schemas.microsoft.com/office/drawing/2014/main" id="{35B952CB-E0C7-4D1B-A3DF-6F917A83DDE1}"/>
                  </a:ext>
                </a:extLst>
              </p:cNvPr>
              <p:cNvSpPr/>
              <p:nvPr/>
            </p:nvSpPr>
            <p:spPr bwMode="gray">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pic>
          <p:nvPicPr>
            <p:cNvPr id="83" name="Picture 82" descr="A picture containing text, building&#10;&#10;Description automatically generated">
              <a:extLst>
                <a:ext uri="{FF2B5EF4-FFF2-40B4-BE49-F238E27FC236}">
                  <a16:creationId xmlns:a16="http://schemas.microsoft.com/office/drawing/2014/main" id="{674D1345-109A-4094-AE34-CC1E616260E3}"/>
                </a:ext>
              </a:extLst>
            </p:cNvPr>
            <p:cNvPicPr>
              <a:picLocks noChangeAspect="1"/>
            </p:cNvPicPr>
            <p:nvPr/>
          </p:nvPicPr>
          <p:blipFill rotWithShape="1">
            <a:blip r:embed="rId14"/>
            <a:srcRect l="35291" t="-1218" r="3134" b="-2"/>
            <a:stretch/>
          </p:blipFill>
          <p:spPr>
            <a:xfrm>
              <a:off x="2912030" y="4497013"/>
              <a:ext cx="329851" cy="616153"/>
            </a:xfrm>
            <a:prstGeom prst="rect">
              <a:avLst/>
            </a:prstGeom>
          </p:spPr>
        </p:pic>
      </p:grpSp>
      <p:sp>
        <p:nvSpPr>
          <p:cNvPr id="85" name="Text Placeholder">
            <a:extLst>
              <a:ext uri="{FF2B5EF4-FFF2-40B4-BE49-F238E27FC236}">
                <a16:creationId xmlns:a16="http://schemas.microsoft.com/office/drawing/2014/main" id="{7A283CAA-45C6-4A91-A629-6C94D05C41C0}"/>
              </a:ext>
            </a:extLst>
          </p:cNvPr>
          <p:cNvSpPr txBox="1">
            <a:spLocks/>
          </p:cNvSpPr>
          <p:nvPr/>
        </p:nvSpPr>
        <p:spPr bwMode="gray">
          <a:xfrm>
            <a:off x="9709484" y="2097718"/>
            <a:ext cx="1869742" cy="1966257"/>
          </a:xfrm>
          <a:prstGeom prst="rect">
            <a:avLst/>
          </a:prstGeom>
          <a:ln w="19050">
            <a:solidFill>
              <a:srgbClr val="D6D9DA"/>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6" name="TextBox 85">
            <a:extLst>
              <a:ext uri="{FF2B5EF4-FFF2-40B4-BE49-F238E27FC236}">
                <a16:creationId xmlns:a16="http://schemas.microsoft.com/office/drawing/2014/main" id="{95269957-985C-4BDE-AB0D-E312107B7611}"/>
              </a:ext>
            </a:extLst>
          </p:cNvPr>
          <p:cNvSpPr txBox="1"/>
          <p:nvPr/>
        </p:nvSpPr>
        <p:spPr bwMode="gray">
          <a:xfrm>
            <a:off x="9938084" y="2607475"/>
            <a:ext cx="1631911" cy="1292662"/>
          </a:xfrm>
          <a:prstGeom prst="rect">
            <a:avLst/>
          </a:prstGeom>
          <a:noFill/>
        </p:spPr>
        <p:txBody>
          <a:bodyPr wrap="square" lIns="0" tIns="0" rIns="0" bIns="0" rtlCol="0">
            <a:spAutoFit/>
          </a:bodyPr>
          <a:lstStyle/>
          <a:p>
            <a:pPr>
              <a:spcBef>
                <a:spcPts val="714"/>
              </a:spcBef>
              <a:defRPr/>
            </a:pPr>
            <a:r>
              <a:rPr lang="en-US" sz="1400">
                <a:solidFill>
                  <a:srgbClr val="323E48"/>
                </a:solidFill>
                <a:latin typeface="Arial" panose="020B0604020202020204"/>
              </a:rPr>
              <a:t>states awarded grants to develop and transform CCBHCs</a:t>
            </a:r>
            <a:r>
              <a:rPr lang="en-US" sz="1400" baseline="30000">
                <a:solidFill>
                  <a:srgbClr val="323E48"/>
                </a:solidFill>
                <a:latin typeface="Arial" panose="020B0604020202020204"/>
              </a:rPr>
              <a:t>1</a:t>
            </a:r>
            <a:r>
              <a:rPr lang="en-US" sz="1400">
                <a:solidFill>
                  <a:srgbClr val="323E48"/>
                </a:solidFill>
                <a:latin typeface="Arial" panose="020B0604020202020204"/>
              </a:rPr>
              <a:t> to address the US mental health crisis</a:t>
            </a:r>
          </a:p>
        </p:txBody>
      </p:sp>
      <p:sp>
        <p:nvSpPr>
          <p:cNvPr id="87" name="TextBox 86">
            <a:extLst>
              <a:ext uri="{FF2B5EF4-FFF2-40B4-BE49-F238E27FC236}">
                <a16:creationId xmlns:a16="http://schemas.microsoft.com/office/drawing/2014/main" id="{3E946E3A-7EBC-49F1-8B38-CBE95CAFE1CF}"/>
              </a:ext>
            </a:extLst>
          </p:cNvPr>
          <p:cNvSpPr txBox="1"/>
          <p:nvPr/>
        </p:nvSpPr>
        <p:spPr bwMode="gray">
          <a:xfrm>
            <a:off x="9408699" y="1957761"/>
            <a:ext cx="2082654" cy="184666"/>
          </a:xfrm>
          <a:prstGeom prst="rect">
            <a:avLst/>
          </a:prstGeom>
          <a:solidFill>
            <a:schemeClr val="bg1"/>
          </a:solidFill>
          <a:ln w="38100">
            <a:solidFill>
              <a:schemeClr val="bg1"/>
            </a:solidFill>
          </a:ln>
        </p:spPr>
        <p:txBody>
          <a:bodyPr vert="horz" wrap="square" lIns="0" tIns="0" rIns="182880" bIns="0" rtlCol="0">
            <a:spAutoFit/>
          </a:bodyPr>
          <a:lstStyle/>
          <a:p>
            <a:pPr marL="457200" marR="0" lvl="0" indent="-454025" algn="l" defTabSz="914400" rtl="0" eaLnBrk="1" fontAlgn="auto" latinLnBrk="0" hangingPunct="1">
              <a:lnSpc>
                <a:spcPct val="100000"/>
              </a:lnSpc>
              <a:spcBef>
                <a:spcPts val="600"/>
              </a:spcBef>
              <a:spcAft>
                <a:spcPts val="0"/>
              </a:spcAft>
              <a:buClrTx/>
              <a:buSzPct val="230000"/>
              <a:buFontTx/>
              <a:buBlip>
                <a:blip r:embed="rId15"/>
              </a:buBlip>
              <a:tabLst/>
              <a:defRPr/>
            </a:pPr>
            <a:r>
              <a:rPr kumimoji="0" lang="en-US" sz="1800" b="0" i="0" u="none" strike="noStrike" kern="1200" cap="none" spc="0" normalizeH="0" baseline="34000" noProof="0">
                <a:ln>
                  <a:noFill/>
                </a:ln>
                <a:solidFill>
                  <a:srgbClr val="999FA3"/>
                </a:solidFill>
                <a:effectLst/>
                <a:uLnTx/>
                <a:uFillTx/>
                <a:latin typeface="Arial" panose="020B0604020202020204"/>
                <a:ea typeface="+mn-ea"/>
                <a:cs typeface="+mn-cs"/>
              </a:rPr>
              <a:t>A CLOSER LOOK </a:t>
            </a:r>
          </a:p>
        </p:txBody>
      </p:sp>
      <p:sp>
        <p:nvSpPr>
          <p:cNvPr id="88" name="Text Placeholder 1">
            <a:extLst>
              <a:ext uri="{FF2B5EF4-FFF2-40B4-BE49-F238E27FC236}">
                <a16:creationId xmlns:a16="http://schemas.microsoft.com/office/drawing/2014/main" id="{635F7010-A59F-49AE-868A-733384EF44E1}"/>
              </a:ext>
            </a:extLst>
          </p:cNvPr>
          <p:cNvSpPr txBox="1">
            <a:spLocks/>
          </p:cNvSpPr>
          <p:nvPr/>
        </p:nvSpPr>
        <p:spPr bwMode="gray">
          <a:xfrm>
            <a:off x="9938084" y="2097718"/>
            <a:ext cx="511942" cy="553998"/>
          </a:xfrm>
          <a:prstGeom prst="rect">
            <a:avLst/>
          </a:prstGeom>
          <a:noFill/>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defTabSz="1018879" rtl="0" eaLnBrk="1" fontAlgn="auto" latinLnBrk="0" hangingPunct="1">
              <a:lnSpc>
                <a:spcPct val="100000"/>
              </a:lnSpc>
              <a:spcBef>
                <a:spcPts val="0"/>
              </a:spcBef>
              <a:spcAft>
                <a:spcPts val="0"/>
              </a:spcAft>
              <a:buClrTx/>
              <a:buSzTx/>
              <a:buFont typeface="Wingdings" pitchFamily="2" charset="2"/>
              <a:buNone/>
              <a:tabLst/>
              <a:defRPr/>
            </a:pP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10</a:t>
            </a:r>
          </a:p>
        </p:txBody>
      </p:sp>
      <p:grpSp>
        <p:nvGrpSpPr>
          <p:cNvPr id="6" name="Group 5">
            <a:extLst>
              <a:ext uri="{FF2B5EF4-FFF2-40B4-BE49-F238E27FC236}">
                <a16:creationId xmlns:a16="http://schemas.microsoft.com/office/drawing/2014/main" id="{655F9147-8113-4E32-B580-BA92DCE3F016}"/>
              </a:ext>
            </a:extLst>
          </p:cNvPr>
          <p:cNvGrpSpPr/>
          <p:nvPr/>
        </p:nvGrpSpPr>
        <p:grpSpPr>
          <a:xfrm>
            <a:off x="663142" y="1755833"/>
            <a:ext cx="1884254" cy="3529210"/>
            <a:chOff x="663142" y="1723934"/>
            <a:chExt cx="1884254" cy="3529210"/>
          </a:xfrm>
        </p:grpSpPr>
        <p:pic>
          <p:nvPicPr>
            <p:cNvPr id="42" name="Picture 41" descr="Icon&#10;&#10;Description automatically generated">
              <a:extLst>
                <a:ext uri="{FF2B5EF4-FFF2-40B4-BE49-F238E27FC236}">
                  <a16:creationId xmlns:a16="http://schemas.microsoft.com/office/drawing/2014/main" id="{DA826D48-DD53-411D-838C-C62245B73F57}"/>
                </a:ext>
              </a:extLst>
            </p:cNvPr>
            <p:cNvPicPr>
              <a:picLocks noChangeAspect="1"/>
            </p:cNvPicPr>
            <p:nvPr/>
          </p:nvPicPr>
          <p:blipFill rotWithShape="1">
            <a:blip r:embed="rId16"/>
            <a:srcRect l="20074" b="92"/>
            <a:stretch/>
          </p:blipFill>
          <p:spPr>
            <a:xfrm>
              <a:off x="667677" y="4696433"/>
              <a:ext cx="512444" cy="439405"/>
            </a:xfrm>
            <a:prstGeom prst="rect">
              <a:avLst/>
            </a:prstGeom>
          </p:spPr>
        </p:pic>
        <p:sp>
          <p:nvSpPr>
            <p:cNvPr id="44" name="Rectangle 43">
              <a:extLst>
                <a:ext uri="{FF2B5EF4-FFF2-40B4-BE49-F238E27FC236}">
                  <a16:creationId xmlns:a16="http://schemas.microsoft.com/office/drawing/2014/main" id="{2B2BEE82-2658-4BCA-AE33-CC504F10EFAB}"/>
                </a:ext>
              </a:extLst>
            </p:cNvPr>
            <p:cNvSpPr/>
            <p:nvPr/>
          </p:nvSpPr>
          <p:spPr bwMode="gray">
            <a:xfrm>
              <a:off x="793775" y="2105543"/>
              <a:ext cx="1753621" cy="1938992"/>
            </a:xfrm>
            <a:prstGeom prst="rect">
              <a:avLst/>
            </a:prstGeom>
          </p:spPr>
          <p:txBody>
            <a:bodyPr wrap="square" lIns="0" tIns="0" rIns="0" bIns="0">
              <a:spAutoFit/>
            </a:bodyPr>
            <a:lstStyle/>
            <a:p>
              <a:pPr>
                <a:spcBef>
                  <a:spcPts val="1800"/>
                </a:spcBef>
                <a:buClr>
                  <a:schemeClr val="accent6"/>
                </a:buClr>
              </a:pPr>
              <a:r>
                <a:rPr lang="en-US" sz="1400" b="1"/>
                <a:t>84 </a:t>
              </a:r>
              <a:r>
                <a:rPr lang="en-US" sz="1400"/>
                <a:t>academic medical institutions are offering </a:t>
              </a:r>
              <a:r>
                <a:rPr lang="en-US" sz="1400" b="1"/>
                <a:t>childcare</a:t>
              </a:r>
              <a:r>
                <a:rPr lang="en-US" sz="1400"/>
                <a:t>, and more health systems are offering employees </a:t>
              </a:r>
              <a:r>
                <a:rPr lang="en-US" sz="1400" b="1"/>
                <a:t>free counseling, support groups, </a:t>
              </a:r>
              <a:r>
                <a:rPr lang="en-US" sz="1400"/>
                <a:t>and </a:t>
              </a:r>
              <a:r>
                <a:rPr lang="en-US" sz="1400" b="1"/>
                <a:t>crisis hotlines </a:t>
              </a:r>
              <a:r>
                <a:rPr lang="en-US" sz="1400"/>
                <a:t>in 2023</a:t>
              </a:r>
              <a:endParaRPr lang="en-US" sz="1400" b="1"/>
            </a:p>
          </p:txBody>
        </p:sp>
        <p:sp>
          <p:nvSpPr>
            <p:cNvPr id="46" name="TextBox 45">
              <a:extLst>
                <a:ext uri="{FF2B5EF4-FFF2-40B4-BE49-F238E27FC236}">
                  <a16:creationId xmlns:a16="http://schemas.microsoft.com/office/drawing/2014/main" id="{C5328158-A471-4763-A9B4-4D7D41F500F1}"/>
                </a:ext>
              </a:extLst>
            </p:cNvPr>
            <p:cNvSpPr txBox="1"/>
            <p:nvPr/>
          </p:nvSpPr>
          <p:spPr bwMode="gray">
            <a:xfrm>
              <a:off x="793774" y="1723934"/>
              <a:ext cx="1638307" cy="246221"/>
            </a:xfrm>
            <a:prstGeom prst="rect">
              <a:avLst/>
            </a:prstGeom>
            <a:noFill/>
          </p:spPr>
          <p:txBody>
            <a:bodyPr wrap="square" lIns="0" tIns="0" rIns="0" bIns="0" rtlCol="0">
              <a:spAutoFit/>
            </a:bodyPr>
            <a:lstStyle/>
            <a:p>
              <a:pPr>
                <a:spcBef>
                  <a:spcPts val="600"/>
                </a:spcBef>
              </a:pPr>
              <a:r>
                <a:rPr lang="en-US" sz="1600" b="1"/>
                <a:t>Health systems</a:t>
              </a:r>
            </a:p>
          </p:txBody>
        </p:sp>
        <p:grpSp>
          <p:nvGrpSpPr>
            <p:cNvPr id="47" name="Group 46">
              <a:extLst>
                <a:ext uri="{FF2B5EF4-FFF2-40B4-BE49-F238E27FC236}">
                  <a16:creationId xmlns:a16="http://schemas.microsoft.com/office/drawing/2014/main" id="{BF8E0E54-9651-4B88-ABC2-4DD52A93554C}"/>
                </a:ext>
              </a:extLst>
            </p:cNvPr>
            <p:cNvGrpSpPr/>
            <p:nvPr/>
          </p:nvGrpSpPr>
          <p:grpSpPr bwMode="gray">
            <a:xfrm>
              <a:off x="663142" y="1723934"/>
              <a:ext cx="621436" cy="3529210"/>
              <a:chOff x="2680009" y="1650379"/>
              <a:chExt cx="435006" cy="2470447"/>
            </a:xfrm>
          </p:grpSpPr>
          <p:sp>
            <p:nvSpPr>
              <p:cNvPr id="48" name="Rectangle 2">
                <a:extLst>
                  <a:ext uri="{FF2B5EF4-FFF2-40B4-BE49-F238E27FC236}">
                    <a16:creationId xmlns:a16="http://schemas.microsoft.com/office/drawing/2014/main" id="{BE3786C3-35C8-44B5-8D87-068BD1D32C39}"/>
                  </a:ext>
                </a:extLst>
              </p:cNvPr>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127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714"/>
                  </a:spcBef>
                </a:pPr>
                <a:endParaRPr lang="en-US" sz="1400">
                  <a:solidFill>
                    <a:schemeClr val="bg1"/>
                  </a:solidFill>
                </a:endParaRPr>
              </a:p>
            </p:txBody>
          </p:sp>
          <p:sp>
            <p:nvSpPr>
              <p:cNvPr id="49" name="Oval 48">
                <a:extLst>
                  <a:ext uri="{FF2B5EF4-FFF2-40B4-BE49-F238E27FC236}">
                    <a16:creationId xmlns:a16="http://schemas.microsoft.com/office/drawing/2014/main" id="{D2D926A3-2EB8-4118-9519-C02000D7BE52}"/>
                  </a:ext>
                </a:extLst>
              </p:cNvPr>
              <p:cNvSpPr/>
              <p:nvPr/>
            </p:nvSpPr>
            <p:spPr bwMode="gray">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spTree>
    <p:extLst>
      <p:ext uri="{BB962C8B-B14F-4D97-AF65-F5344CB8AC3E}">
        <p14:creationId xmlns:p14="http://schemas.microsoft.com/office/powerpoint/2010/main" val="2454168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E7003-0C96-4D1C-8B5B-BCEA6B7F300B}"/>
              </a:ext>
            </a:extLst>
          </p:cNvPr>
          <p:cNvSpPr>
            <a:spLocks noGrp="1"/>
          </p:cNvSpPr>
          <p:nvPr>
            <p:ph type="body" sz="quarter" idx="28"/>
          </p:nvPr>
        </p:nvSpPr>
        <p:spPr>
          <a:xfrm>
            <a:off x="629721" y="5928390"/>
            <a:ext cx="3657600" cy="241092"/>
          </a:xfrm>
        </p:spPr>
        <p:txBody>
          <a:bodyPr/>
          <a:lstStyle/>
          <a:p>
            <a:pPr>
              <a:buClr>
                <a:schemeClr val="accent2"/>
              </a:buClr>
            </a:pPr>
            <a:r>
              <a:rPr lang="en-US">
                <a:solidFill>
                  <a:schemeClr val="accent3"/>
                </a:solidFill>
              </a:rPr>
              <a:t>Intimate partner violence.</a:t>
            </a:r>
          </a:p>
          <a:p>
            <a:pPr>
              <a:buClr>
                <a:schemeClr val="accent2"/>
              </a:buClr>
            </a:pPr>
            <a:r>
              <a:rPr lang="en-US">
                <a:solidFill>
                  <a:schemeClr val="accent3"/>
                </a:solidFill>
              </a:rPr>
              <a:t>Social determinants of health.</a:t>
            </a:r>
          </a:p>
        </p:txBody>
      </p:sp>
      <p:sp>
        <p:nvSpPr>
          <p:cNvPr id="3" name="Text Placeholder 2">
            <a:extLst>
              <a:ext uri="{FF2B5EF4-FFF2-40B4-BE49-F238E27FC236}">
                <a16:creationId xmlns:a16="http://schemas.microsoft.com/office/drawing/2014/main" id="{4279238D-7665-4AE7-B299-F069A72B7ACB}"/>
              </a:ext>
            </a:extLst>
          </p:cNvPr>
          <p:cNvSpPr>
            <a:spLocks noGrp="1"/>
          </p:cNvSpPr>
          <p:nvPr>
            <p:ph type="body" sz="quarter" idx="27"/>
          </p:nvPr>
        </p:nvSpPr>
        <p:spPr>
          <a:xfrm>
            <a:off x="8644527" y="5958344"/>
            <a:ext cx="2934698" cy="215444"/>
          </a:xfrm>
        </p:spPr>
        <p:txBody>
          <a:bodyPr/>
          <a:lstStyle/>
          <a:p>
            <a:r>
              <a:rPr lang="en-US"/>
              <a:t>Sources: </a:t>
            </a:r>
            <a:r>
              <a:rPr lang="en-US" err="1"/>
              <a:t>Durr</a:t>
            </a:r>
            <a:r>
              <a:rPr lang="en-US"/>
              <a:t> &amp; Greenwald, “</a:t>
            </a:r>
            <a:r>
              <a:rPr lang="en-US">
                <a:hlinkClick r:id="rId3">
                  <a:extLst>
                    <a:ext uri="{A12FA001-AC4F-418D-AE19-62706E023703}">
                      <ahyp:hlinkClr xmlns:ahyp="http://schemas.microsoft.com/office/drawing/2018/hyperlinkcolor" val="tx"/>
                    </a:ext>
                  </a:extLst>
                </a:hlinkClick>
              </a:rPr>
              <a:t>Six steps payers can take to revamp...</a:t>
            </a:r>
            <a:r>
              <a:rPr lang="en-US"/>
              <a:t>,” </a:t>
            </a:r>
            <a:r>
              <a:rPr lang="en-US" i="1"/>
              <a:t>EY Parthenon</a:t>
            </a:r>
            <a:r>
              <a:rPr lang="en-US"/>
              <a:t>; Anwar, “</a:t>
            </a:r>
            <a:r>
              <a:rPr lang="en-US">
                <a:hlinkClick r:id="rId4">
                  <a:extLst>
                    <a:ext uri="{A12FA001-AC4F-418D-AE19-62706E023703}">
                      <ahyp:hlinkClr xmlns:ahyp="http://schemas.microsoft.com/office/drawing/2018/hyperlinkcolor" val="tx"/>
                    </a:ext>
                  </a:extLst>
                </a:hlinkClick>
              </a:rPr>
              <a:t>Lack of females in drug dose trials...</a:t>
            </a:r>
            <a:r>
              <a:rPr lang="en-US"/>
              <a:t>,” </a:t>
            </a:r>
            <a:r>
              <a:rPr lang="en-US" i="1"/>
              <a:t>Berkeley News</a:t>
            </a:r>
            <a:r>
              <a:rPr lang="en-US"/>
              <a:t>.</a:t>
            </a:r>
          </a:p>
        </p:txBody>
      </p:sp>
      <p:sp>
        <p:nvSpPr>
          <p:cNvPr id="4" name="Title 3">
            <a:extLst>
              <a:ext uri="{FF2B5EF4-FFF2-40B4-BE49-F238E27FC236}">
                <a16:creationId xmlns:a16="http://schemas.microsoft.com/office/drawing/2014/main" id="{BE95344A-B6B4-4922-B990-1F9AE0E0E5DB}"/>
              </a:ext>
            </a:extLst>
          </p:cNvPr>
          <p:cNvSpPr>
            <a:spLocks noGrp="1"/>
          </p:cNvSpPr>
          <p:nvPr>
            <p:ph type="title"/>
          </p:nvPr>
        </p:nvSpPr>
        <p:spPr/>
        <p:txBody>
          <a:bodyPr/>
          <a:lstStyle/>
          <a:p>
            <a:r>
              <a:rPr lang="en-US"/>
              <a:t>Stakeholder implications</a:t>
            </a:r>
          </a:p>
        </p:txBody>
      </p:sp>
      <p:graphicFrame>
        <p:nvGraphicFramePr>
          <p:cNvPr id="5" name="Table 4">
            <a:extLst>
              <a:ext uri="{FF2B5EF4-FFF2-40B4-BE49-F238E27FC236}">
                <a16:creationId xmlns:a16="http://schemas.microsoft.com/office/drawing/2014/main" id="{71A95A6A-E19C-477A-8713-0BBC030E9EE5}"/>
              </a:ext>
            </a:extLst>
          </p:cNvPr>
          <p:cNvGraphicFramePr>
            <a:graphicFrameLocks noGrp="1"/>
          </p:cNvGraphicFramePr>
          <p:nvPr>
            <p:extLst>
              <p:ext uri="{D42A27DB-BD31-4B8C-83A1-F6EECF244321}">
                <p14:modId xmlns:p14="http://schemas.microsoft.com/office/powerpoint/2010/main" val="1445507538"/>
              </p:ext>
            </p:extLst>
          </p:nvPr>
        </p:nvGraphicFramePr>
        <p:xfrm>
          <a:off x="897698" y="1338474"/>
          <a:ext cx="10396603" cy="4480560"/>
        </p:xfrm>
        <a:graphic>
          <a:graphicData uri="http://schemas.openxmlformats.org/drawingml/2006/table">
            <a:tbl>
              <a:tblPr firstRow="1" bandRow="1">
                <a:tableStyleId>{C083E6E3-FA7D-4D7B-A595-EF9225AFEA82}</a:tableStyleId>
              </a:tblPr>
              <a:tblGrid>
                <a:gridCol w="2225129">
                  <a:extLst>
                    <a:ext uri="{9D8B030D-6E8A-4147-A177-3AD203B41FA5}">
                      <a16:colId xmlns:a16="http://schemas.microsoft.com/office/drawing/2014/main" val="1331850416"/>
                    </a:ext>
                  </a:extLst>
                </a:gridCol>
                <a:gridCol w="8171474">
                  <a:extLst>
                    <a:ext uri="{9D8B030D-6E8A-4147-A177-3AD203B41FA5}">
                      <a16:colId xmlns:a16="http://schemas.microsoft.com/office/drawing/2014/main" val="3053149754"/>
                    </a:ext>
                  </a:extLst>
                </a:gridCol>
              </a:tblGrid>
              <a:tr h="0">
                <a:tc gridSpan="2">
                  <a:txBody>
                    <a:bodyPr/>
                    <a:lstStyle/>
                    <a:p>
                      <a:r>
                        <a:rPr lang="en-US" sz="1200"/>
                        <a:t>Stakeholder                               Implications</a:t>
                      </a:r>
                    </a:p>
                  </a:txBody>
                  <a:tcPr marL="137160" marR="137160" marT="137160" anchor="ctr">
                    <a:lnT w="28575"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156003248"/>
                  </a:ext>
                </a:extLst>
              </a:tr>
              <a:tr h="0">
                <a:tc>
                  <a:txBody>
                    <a:bodyPr/>
                    <a:lstStyle/>
                    <a:p>
                      <a:pPr algn="ctr"/>
                      <a:endParaRPr lang="en-US" sz="3600">
                        <a:solidFill>
                          <a:schemeClr val="accent6"/>
                        </a:solidFill>
                        <a:latin typeface="+mj-lt"/>
                      </a:endParaRPr>
                    </a:p>
                  </a:txBody>
                  <a:tcPr marL="137160" marR="137160" marT="137160" marB="137160" anchor="ctr">
                    <a:lnB w="12700" cap="flat" cmpd="sng" algn="ctr">
                      <a:solidFill>
                        <a:schemeClr val="accent1"/>
                      </a:solidFill>
                      <a:prstDash val="solid"/>
                      <a:round/>
                      <a:headEnd type="none" w="med" len="med"/>
                      <a:tailEnd type="none" w="med" len="med"/>
                    </a:lnB>
                    <a:noFill/>
                  </a:tcPr>
                </a:tc>
                <a:tc>
                  <a:txBody>
                    <a:bodyPr/>
                    <a:lstStyle/>
                    <a:p>
                      <a:r>
                        <a:rPr lang="en-US" sz="1200">
                          <a:solidFill>
                            <a:schemeClr val="tx1"/>
                          </a:solidFill>
                          <a:latin typeface="+mj-lt"/>
                        </a:rPr>
                        <a:t>Health systems have increased urgency to partner with digital behavioral health providers and offer atypical benefits, such as home delivery of meals and childcare, to support and retain employees with children. There is also a growing need for providers to screen parents for depression, IPV,</a:t>
                      </a:r>
                      <a:r>
                        <a:rPr lang="en-US" sz="1200" baseline="30000">
                          <a:solidFill>
                            <a:schemeClr val="tx1"/>
                          </a:solidFill>
                          <a:latin typeface="+mj-lt"/>
                        </a:rPr>
                        <a:t>1</a:t>
                      </a:r>
                      <a:r>
                        <a:rPr lang="en-US" sz="1200">
                          <a:solidFill>
                            <a:schemeClr val="tx1"/>
                          </a:solidFill>
                          <a:latin typeface="+mj-lt"/>
                        </a:rPr>
                        <a:t> and SDOH</a:t>
                      </a:r>
                      <a:r>
                        <a:rPr lang="en-US" sz="1200" baseline="30000">
                          <a:solidFill>
                            <a:schemeClr val="tx1"/>
                          </a:solidFill>
                          <a:latin typeface="+mj-lt"/>
                        </a:rPr>
                        <a:t>2</a:t>
                      </a:r>
                      <a:r>
                        <a:rPr lang="en-US" sz="1200">
                          <a:solidFill>
                            <a:schemeClr val="tx1"/>
                          </a:solidFill>
                          <a:latin typeface="+mj-lt"/>
                        </a:rPr>
                        <a:t> during maternity care and well-child visits. </a:t>
                      </a:r>
                    </a:p>
                  </a:txBody>
                  <a:tcPr marL="137160" marR="137160" marT="137160" marB="137160"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81292331"/>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200">
                          <a:solidFill>
                            <a:schemeClr val="tx1"/>
                          </a:solidFill>
                          <a:latin typeface="+mj-lt"/>
                        </a:rPr>
                        <a:t>A pronounced need exists for practice leaders to provide resources to support the mental health and wellbeing of clinicians with children, in addition to patients. Clinicians should screen parents for depression, IPV, and SDOH during maternity care visits and well-child visits.</a:t>
                      </a: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6249832"/>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a:solidFill>
                            <a:schemeClr val="tx1"/>
                          </a:solidFill>
                          <a:latin typeface="+mj-lt"/>
                          <a:ea typeface="+mn-ea"/>
                          <a:cs typeface="+mn-cs"/>
                        </a:rPr>
                        <a:t>Health plans will likely experience growing pressure from employers to tailor behavioral health support for groups most at risk (e.g., racial, ethnic, and sexual minorities) and to expand wraparound support for women undergoing fertility treatments. Addressing behavioral health with targeted solutions may foster better employer relationships and reduce health care costs. </a:t>
                      </a: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56426738"/>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200">
                          <a:solidFill>
                            <a:schemeClr val="tx1"/>
                          </a:solidFill>
                          <a:latin typeface="+mj-lt"/>
                        </a:rPr>
                        <a:t>Virtual behavioral health care is increasingly attractive for parents, expecting mothers, and those trying to conceive. There are growing opportunities for digital health platforms to partner with health plans and employers to offer behavioral health care for parents and improve access to care among people with varied digital literacy levels, access to internet coverage, and disabilities. </a:t>
                      </a: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62340858"/>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noFill/>
                  </a:tcPr>
                </a:tc>
                <a:tc>
                  <a:txBody>
                    <a:bodyPr/>
                    <a:lstStyle/>
                    <a:p>
                      <a:r>
                        <a:rPr lang="en-US" sz="1200" b="1">
                          <a:solidFill>
                            <a:schemeClr val="tx1"/>
                          </a:solidFill>
                          <a:latin typeface="+mj-lt"/>
                        </a:rPr>
                        <a:t>Pharmaceutical companies </a:t>
                      </a:r>
                      <a:r>
                        <a:rPr lang="en-US" sz="1200">
                          <a:solidFill>
                            <a:schemeClr val="tx1"/>
                          </a:solidFill>
                          <a:latin typeface="+mj-lt"/>
                        </a:rPr>
                        <a:t>can expect continued pressure to include diverse women in drug dosing trials and develop affordable medications to address behavioral health challenges. Companies will likely need to continue community outreach and mobilization efforts to increase provider education on behavioral health challenges among women. </a:t>
                      </a:r>
                    </a:p>
                  </a:txBody>
                  <a:tcPr marL="137160" marR="137160" marT="137160" marB="137160" anchor="ct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3578307273"/>
                  </a:ext>
                </a:extLst>
              </a:tr>
            </a:tbl>
          </a:graphicData>
        </a:graphic>
      </p:graphicFrame>
      <p:grpSp>
        <p:nvGrpSpPr>
          <p:cNvPr id="19" name="Group 18">
            <a:extLst>
              <a:ext uri="{FF2B5EF4-FFF2-40B4-BE49-F238E27FC236}">
                <a16:creationId xmlns:a16="http://schemas.microsoft.com/office/drawing/2014/main" id="{DE137C7B-00CF-48A2-818A-B648474B2C89}"/>
              </a:ext>
            </a:extLst>
          </p:cNvPr>
          <p:cNvGrpSpPr/>
          <p:nvPr/>
        </p:nvGrpSpPr>
        <p:grpSpPr>
          <a:xfrm>
            <a:off x="1036629" y="1889007"/>
            <a:ext cx="2009600" cy="382699"/>
            <a:chOff x="1036629" y="1889007"/>
            <a:chExt cx="2009600" cy="382699"/>
          </a:xfrm>
        </p:grpSpPr>
        <p:pic>
          <p:nvPicPr>
            <p:cNvPr id="6" name="Picture 5" descr="Icon&#10;&#10;Description automatically generated">
              <a:extLst>
                <a:ext uri="{FF2B5EF4-FFF2-40B4-BE49-F238E27FC236}">
                  <a16:creationId xmlns:a16="http://schemas.microsoft.com/office/drawing/2014/main" id="{11E890A1-983A-4410-878C-DA09516D7197}"/>
                </a:ext>
              </a:extLst>
            </p:cNvPr>
            <p:cNvPicPr>
              <a:picLocks noChangeAspect="1"/>
            </p:cNvPicPr>
            <p:nvPr/>
          </p:nvPicPr>
          <p:blipFill>
            <a:blip r:embed="rId5"/>
            <a:stretch>
              <a:fillRect/>
            </a:stretch>
          </p:blipFill>
          <p:spPr>
            <a:xfrm>
              <a:off x="1036629" y="1889007"/>
              <a:ext cx="552787" cy="382699"/>
            </a:xfrm>
            <a:prstGeom prst="rect">
              <a:avLst/>
            </a:prstGeom>
          </p:spPr>
        </p:pic>
        <p:sp>
          <p:nvSpPr>
            <p:cNvPr id="7" name="TextBox 6">
              <a:extLst>
                <a:ext uri="{FF2B5EF4-FFF2-40B4-BE49-F238E27FC236}">
                  <a16:creationId xmlns:a16="http://schemas.microsoft.com/office/drawing/2014/main" id="{DA300F5F-2EBD-4946-A8AD-9235A9AAE7B2}"/>
                </a:ext>
              </a:extLst>
            </p:cNvPr>
            <p:cNvSpPr txBox="1"/>
            <p:nvPr/>
          </p:nvSpPr>
          <p:spPr bwMode="gray">
            <a:xfrm>
              <a:off x="1728347" y="1999687"/>
              <a:ext cx="1317882" cy="215444"/>
            </a:xfrm>
            <a:prstGeom prst="rect">
              <a:avLst/>
            </a:prstGeom>
          </p:spPr>
          <p:txBody>
            <a:bodyPr vert="horz" wrap="square" lIns="0" tIns="0" rIns="0" bIns="0" rtlCol="0">
              <a:spAutoFit/>
            </a:bodyPr>
            <a:lstStyle/>
            <a:p>
              <a:pPr>
                <a:spcBef>
                  <a:spcPts val="600"/>
                </a:spcBef>
                <a:buClr>
                  <a:schemeClr val="accent6"/>
                </a:buClr>
              </a:pPr>
              <a:r>
                <a:rPr lang="en-US" sz="1400" b="1">
                  <a:latin typeface="+mj-lt"/>
                </a:rPr>
                <a:t>Health systems</a:t>
              </a:r>
            </a:p>
          </p:txBody>
        </p:sp>
      </p:grpSp>
      <p:grpSp>
        <p:nvGrpSpPr>
          <p:cNvPr id="20" name="Group 19">
            <a:extLst>
              <a:ext uri="{FF2B5EF4-FFF2-40B4-BE49-F238E27FC236}">
                <a16:creationId xmlns:a16="http://schemas.microsoft.com/office/drawing/2014/main" id="{3A3EF920-FF62-4C5B-A59F-FDC49E8B3DB2}"/>
              </a:ext>
            </a:extLst>
          </p:cNvPr>
          <p:cNvGrpSpPr/>
          <p:nvPr/>
        </p:nvGrpSpPr>
        <p:grpSpPr>
          <a:xfrm>
            <a:off x="1036629" y="2744004"/>
            <a:ext cx="2005845" cy="382699"/>
            <a:chOff x="1036629" y="2744004"/>
            <a:chExt cx="2005845" cy="382699"/>
          </a:xfrm>
        </p:grpSpPr>
        <p:pic>
          <p:nvPicPr>
            <p:cNvPr id="8" name="Picture 7" descr="Icon&#10;&#10;Description automatically generated">
              <a:extLst>
                <a:ext uri="{FF2B5EF4-FFF2-40B4-BE49-F238E27FC236}">
                  <a16:creationId xmlns:a16="http://schemas.microsoft.com/office/drawing/2014/main" id="{7F8BC32C-9489-42BF-8784-CFAB04649ECC}"/>
                </a:ext>
              </a:extLst>
            </p:cNvPr>
            <p:cNvPicPr>
              <a:picLocks noChangeAspect="1"/>
            </p:cNvPicPr>
            <p:nvPr/>
          </p:nvPicPr>
          <p:blipFill>
            <a:blip r:embed="rId6"/>
            <a:stretch>
              <a:fillRect/>
            </a:stretch>
          </p:blipFill>
          <p:spPr>
            <a:xfrm>
              <a:off x="1036629" y="2744004"/>
              <a:ext cx="552787" cy="382699"/>
            </a:xfrm>
            <a:prstGeom prst="rect">
              <a:avLst/>
            </a:prstGeom>
          </p:spPr>
        </p:pic>
        <p:sp>
          <p:nvSpPr>
            <p:cNvPr id="9" name="TextBox 8">
              <a:extLst>
                <a:ext uri="{FF2B5EF4-FFF2-40B4-BE49-F238E27FC236}">
                  <a16:creationId xmlns:a16="http://schemas.microsoft.com/office/drawing/2014/main" id="{7F05D523-4311-4AE0-90A0-DC453701DE12}"/>
                </a:ext>
              </a:extLst>
            </p:cNvPr>
            <p:cNvSpPr txBox="1"/>
            <p:nvPr/>
          </p:nvSpPr>
          <p:spPr bwMode="gray">
            <a:xfrm>
              <a:off x="1724590" y="2839836"/>
              <a:ext cx="1317884" cy="215444"/>
            </a:xfrm>
            <a:prstGeom prst="rect">
              <a:avLst/>
            </a:prstGeom>
          </p:spPr>
          <p:txBody>
            <a:bodyPr vert="horz" wrap="square" lIns="0" tIns="0" rIns="0" bIns="0" rtlCol="0">
              <a:spAutoFit/>
            </a:bodyPr>
            <a:lstStyle/>
            <a:p>
              <a:pPr>
                <a:spcBef>
                  <a:spcPts val="600"/>
                </a:spcBef>
                <a:buClr>
                  <a:schemeClr val="accent6"/>
                </a:buClr>
              </a:pPr>
              <a:r>
                <a:rPr lang="en-US" sz="1400" b="1">
                  <a:latin typeface="+mj-lt"/>
                </a:rPr>
                <a:t>Physicians</a:t>
              </a:r>
            </a:p>
          </p:txBody>
        </p:sp>
      </p:grpSp>
      <p:grpSp>
        <p:nvGrpSpPr>
          <p:cNvPr id="24" name="Group 23">
            <a:extLst>
              <a:ext uri="{FF2B5EF4-FFF2-40B4-BE49-F238E27FC236}">
                <a16:creationId xmlns:a16="http://schemas.microsoft.com/office/drawing/2014/main" id="{B626F618-0658-4C74-8B8C-D9DDF10E3303}"/>
              </a:ext>
            </a:extLst>
          </p:cNvPr>
          <p:cNvGrpSpPr/>
          <p:nvPr/>
        </p:nvGrpSpPr>
        <p:grpSpPr>
          <a:xfrm>
            <a:off x="1186267" y="5206742"/>
            <a:ext cx="1719231" cy="411602"/>
            <a:chOff x="1186267" y="5206742"/>
            <a:chExt cx="1719231" cy="411602"/>
          </a:xfrm>
        </p:grpSpPr>
        <p:pic>
          <p:nvPicPr>
            <p:cNvPr id="10" name="Picture 9" descr="Icon&#10;&#10;Description automatically generated">
              <a:extLst>
                <a:ext uri="{FF2B5EF4-FFF2-40B4-BE49-F238E27FC236}">
                  <a16:creationId xmlns:a16="http://schemas.microsoft.com/office/drawing/2014/main" id="{8C6A08DA-67FE-48B4-AEDB-09627631B639}"/>
                </a:ext>
              </a:extLst>
            </p:cNvPr>
            <p:cNvPicPr>
              <a:picLocks noChangeAspect="1"/>
            </p:cNvPicPr>
            <p:nvPr/>
          </p:nvPicPr>
          <p:blipFill>
            <a:blip r:embed="rId7"/>
            <a:stretch>
              <a:fillRect/>
            </a:stretch>
          </p:blipFill>
          <p:spPr>
            <a:xfrm>
              <a:off x="1186267" y="5206742"/>
              <a:ext cx="259157" cy="411602"/>
            </a:xfrm>
            <a:prstGeom prst="rect">
              <a:avLst/>
            </a:prstGeom>
          </p:spPr>
        </p:pic>
        <p:sp>
          <p:nvSpPr>
            <p:cNvPr id="11" name="TextBox 10">
              <a:extLst>
                <a:ext uri="{FF2B5EF4-FFF2-40B4-BE49-F238E27FC236}">
                  <a16:creationId xmlns:a16="http://schemas.microsoft.com/office/drawing/2014/main" id="{71055B8A-19B4-4E37-B832-A8E18CDEC18F}"/>
                </a:ext>
              </a:extLst>
            </p:cNvPr>
            <p:cNvSpPr txBox="1"/>
            <p:nvPr/>
          </p:nvSpPr>
          <p:spPr bwMode="gray">
            <a:xfrm>
              <a:off x="1724590" y="5291851"/>
              <a:ext cx="1180908" cy="215444"/>
            </a:xfrm>
            <a:prstGeom prst="rect">
              <a:avLst/>
            </a:prstGeom>
          </p:spPr>
          <p:txBody>
            <a:bodyPr vert="horz" wrap="square" lIns="0" tIns="0" rIns="0" bIns="0" rtlCol="0">
              <a:spAutoFit/>
            </a:bodyPr>
            <a:lstStyle/>
            <a:p>
              <a:pPr>
                <a:spcBef>
                  <a:spcPts val="600"/>
                </a:spcBef>
                <a:buClr>
                  <a:schemeClr val="accent6"/>
                </a:buClr>
              </a:pPr>
              <a:r>
                <a:rPr lang="en-US" sz="1400" b="1">
                  <a:latin typeface="+mj-lt"/>
                </a:rPr>
                <a:t>Life sciences</a:t>
              </a:r>
            </a:p>
          </p:txBody>
        </p:sp>
      </p:grpSp>
      <p:grpSp>
        <p:nvGrpSpPr>
          <p:cNvPr id="22" name="Group 21">
            <a:extLst>
              <a:ext uri="{FF2B5EF4-FFF2-40B4-BE49-F238E27FC236}">
                <a16:creationId xmlns:a16="http://schemas.microsoft.com/office/drawing/2014/main" id="{C6FB895E-B93A-4F4A-ABB8-198F0464CA12}"/>
              </a:ext>
            </a:extLst>
          </p:cNvPr>
          <p:cNvGrpSpPr/>
          <p:nvPr/>
        </p:nvGrpSpPr>
        <p:grpSpPr>
          <a:xfrm>
            <a:off x="1095840" y="3561904"/>
            <a:ext cx="1946634" cy="411602"/>
            <a:chOff x="1099595" y="4407968"/>
            <a:chExt cx="1946634" cy="411602"/>
          </a:xfrm>
        </p:grpSpPr>
        <p:pic>
          <p:nvPicPr>
            <p:cNvPr id="12" name="Picture 11" descr="Icon&#10;&#10;Description automatically generated">
              <a:extLst>
                <a:ext uri="{FF2B5EF4-FFF2-40B4-BE49-F238E27FC236}">
                  <a16:creationId xmlns:a16="http://schemas.microsoft.com/office/drawing/2014/main" id="{B90139B5-0D50-4CAA-A7FD-07996FF774CF}"/>
                </a:ext>
              </a:extLst>
            </p:cNvPr>
            <p:cNvPicPr>
              <a:picLocks noChangeAspect="1"/>
            </p:cNvPicPr>
            <p:nvPr/>
          </p:nvPicPr>
          <p:blipFill>
            <a:blip r:embed="rId8"/>
            <a:stretch>
              <a:fillRect/>
            </a:stretch>
          </p:blipFill>
          <p:spPr>
            <a:xfrm>
              <a:off x="1099595" y="4407968"/>
              <a:ext cx="426847" cy="411602"/>
            </a:xfrm>
            <a:prstGeom prst="rect">
              <a:avLst/>
            </a:prstGeom>
          </p:spPr>
        </p:pic>
        <p:sp>
          <p:nvSpPr>
            <p:cNvPr id="14" name="TextBox 13">
              <a:extLst>
                <a:ext uri="{FF2B5EF4-FFF2-40B4-BE49-F238E27FC236}">
                  <a16:creationId xmlns:a16="http://schemas.microsoft.com/office/drawing/2014/main" id="{4F37CF9F-0CD1-4DA7-BF4B-A7FFCEE6B0B6}"/>
                </a:ext>
              </a:extLst>
            </p:cNvPr>
            <p:cNvSpPr txBox="1"/>
            <p:nvPr/>
          </p:nvSpPr>
          <p:spPr bwMode="gray">
            <a:xfrm>
              <a:off x="1728345" y="4506047"/>
              <a:ext cx="1317884" cy="215444"/>
            </a:xfrm>
            <a:prstGeom prst="rect">
              <a:avLst/>
            </a:prstGeom>
          </p:spPr>
          <p:txBody>
            <a:bodyPr vert="horz" wrap="square" lIns="0" tIns="0" rIns="0" bIns="0" rtlCol="0">
              <a:spAutoFit/>
            </a:bodyPr>
            <a:lstStyle/>
            <a:p>
              <a:pPr>
                <a:spcBef>
                  <a:spcPts val="600"/>
                </a:spcBef>
                <a:buClr>
                  <a:schemeClr val="accent6"/>
                </a:buClr>
              </a:pPr>
              <a:r>
                <a:rPr lang="en-US" sz="1400" b="1">
                  <a:latin typeface="+mj-lt"/>
                </a:rPr>
                <a:t>Health plans</a:t>
              </a:r>
            </a:p>
          </p:txBody>
        </p:sp>
      </p:grpSp>
      <p:grpSp>
        <p:nvGrpSpPr>
          <p:cNvPr id="23" name="Group 22">
            <a:extLst>
              <a:ext uri="{FF2B5EF4-FFF2-40B4-BE49-F238E27FC236}">
                <a16:creationId xmlns:a16="http://schemas.microsoft.com/office/drawing/2014/main" id="{A56BD459-15D1-4F10-BBCC-CCB315FF4281}"/>
              </a:ext>
            </a:extLst>
          </p:cNvPr>
          <p:cNvGrpSpPr/>
          <p:nvPr/>
        </p:nvGrpSpPr>
        <p:grpSpPr>
          <a:xfrm>
            <a:off x="1063630" y="4361534"/>
            <a:ext cx="1978844" cy="411602"/>
            <a:chOff x="1067385" y="5207598"/>
            <a:chExt cx="1978844" cy="411602"/>
          </a:xfrm>
        </p:grpSpPr>
        <p:pic>
          <p:nvPicPr>
            <p:cNvPr id="13" name="Picture 12" descr="A close up of a screen&#10;&#10;Description automatically generated">
              <a:extLst>
                <a:ext uri="{FF2B5EF4-FFF2-40B4-BE49-F238E27FC236}">
                  <a16:creationId xmlns:a16="http://schemas.microsoft.com/office/drawing/2014/main" id="{C42D3769-D338-4D63-A653-1EEEA927A6E8}"/>
                </a:ext>
              </a:extLst>
            </p:cNvPr>
            <p:cNvPicPr>
              <a:picLocks noChangeAspect="1"/>
            </p:cNvPicPr>
            <p:nvPr/>
          </p:nvPicPr>
          <p:blipFill>
            <a:blip r:embed="rId9"/>
            <a:stretch>
              <a:fillRect/>
            </a:stretch>
          </p:blipFill>
          <p:spPr>
            <a:xfrm>
              <a:off x="1067385" y="5207598"/>
              <a:ext cx="501080" cy="411602"/>
            </a:xfrm>
            <a:prstGeom prst="rect">
              <a:avLst/>
            </a:prstGeom>
          </p:spPr>
        </p:pic>
        <p:sp>
          <p:nvSpPr>
            <p:cNvPr id="15" name="TextBox 14">
              <a:extLst>
                <a:ext uri="{FF2B5EF4-FFF2-40B4-BE49-F238E27FC236}">
                  <a16:creationId xmlns:a16="http://schemas.microsoft.com/office/drawing/2014/main" id="{389C572D-E1C4-48A3-A252-0FCC99FD760B}"/>
                </a:ext>
              </a:extLst>
            </p:cNvPr>
            <p:cNvSpPr txBox="1"/>
            <p:nvPr/>
          </p:nvSpPr>
          <p:spPr bwMode="gray">
            <a:xfrm>
              <a:off x="1728345" y="5308543"/>
              <a:ext cx="1317884" cy="215444"/>
            </a:xfrm>
            <a:prstGeom prst="rect">
              <a:avLst/>
            </a:prstGeom>
          </p:spPr>
          <p:txBody>
            <a:bodyPr vert="horz" wrap="square" lIns="0" tIns="0" rIns="0" bIns="0" rtlCol="0">
              <a:spAutoFit/>
            </a:bodyPr>
            <a:lstStyle/>
            <a:p>
              <a:pPr>
                <a:spcBef>
                  <a:spcPts val="600"/>
                </a:spcBef>
                <a:buClr>
                  <a:schemeClr val="accent6"/>
                </a:buClr>
              </a:pPr>
              <a:r>
                <a:rPr lang="en-US" sz="1400" b="1">
                  <a:latin typeface="+mj-lt"/>
                </a:rPr>
                <a:t>Digital health</a:t>
              </a:r>
            </a:p>
          </p:txBody>
        </p:sp>
      </p:grpSp>
      <p:sp>
        <p:nvSpPr>
          <p:cNvPr id="18" name="Text Placeholder 1">
            <a:extLst>
              <a:ext uri="{FF2B5EF4-FFF2-40B4-BE49-F238E27FC236}">
                <a16:creationId xmlns:a16="http://schemas.microsoft.com/office/drawing/2014/main" id="{6DB81E47-E561-44D4-9950-D5896164FBF4}"/>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rPr>
              <a:t>Trend 2: </a:t>
            </a:r>
            <a:r>
              <a:rPr lang="en-US" sz="1200" i="1"/>
              <a:t>Access to maternal behavioral health</a:t>
            </a:r>
            <a:endParaRPr kumimoji="0" lang="en-US" sz="1200" i="1" u="none" strike="noStrike" kern="1200" cap="none" spc="0" normalizeH="0" baseline="0" noProof="0">
              <a:ln>
                <a:noFill/>
              </a:ln>
              <a:solidFill>
                <a:srgbClr val="323E48"/>
              </a:solidFill>
              <a:effectLst/>
              <a:uLnTx/>
              <a:uFillTx/>
              <a:ea typeface="+mn-ea"/>
              <a:cs typeface="+mn-cs"/>
            </a:endParaRPr>
          </a:p>
        </p:txBody>
      </p:sp>
    </p:spTree>
    <p:extLst>
      <p:ext uri="{BB962C8B-B14F-4D97-AF65-F5344CB8AC3E}">
        <p14:creationId xmlns:p14="http://schemas.microsoft.com/office/powerpoint/2010/main" val="3719215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309D9A-189F-4BBB-BC9A-71418D630602}"/>
              </a:ext>
            </a:extLst>
          </p:cNvPr>
          <p:cNvSpPr>
            <a:spLocks noGrp="1"/>
          </p:cNvSpPr>
          <p:nvPr>
            <p:ph type="body" sz="quarter" idx="27"/>
          </p:nvPr>
        </p:nvSpPr>
        <p:spPr>
          <a:xfrm>
            <a:off x="7920834" y="5960925"/>
            <a:ext cx="3654575" cy="215444"/>
          </a:xfrm>
        </p:spPr>
        <p:txBody>
          <a:bodyPr/>
          <a:lstStyle/>
          <a:p>
            <a:r>
              <a:rPr lang="en-US"/>
              <a:t>Sources: </a:t>
            </a:r>
            <a:r>
              <a:rPr lang="en-US" err="1"/>
              <a:t>Glenza</a:t>
            </a:r>
            <a:r>
              <a:rPr lang="en-US"/>
              <a:t>, J. </a:t>
            </a:r>
            <a:r>
              <a:rPr lang="en-US">
                <a:hlinkClick r:id="rId3">
                  <a:extLst>
                    <a:ext uri="{A12FA001-AC4F-418D-AE19-62706E023703}">
                      <ahyp:hlinkClr xmlns:ahyp="http://schemas.microsoft.com/office/drawing/2018/hyperlinkcolor" val="tx"/>
                    </a:ext>
                  </a:extLst>
                </a:hlinkClick>
              </a:rPr>
              <a:t>“What will US’s future look like if abortion becomes a crime again?” </a:t>
            </a:r>
            <a:r>
              <a:rPr lang="en-US" i="1"/>
              <a:t>The Guardian;</a:t>
            </a:r>
            <a:r>
              <a:rPr lang="en-US"/>
              <a:t> </a:t>
            </a:r>
            <a:r>
              <a:rPr lang="en-US">
                <a:hlinkClick r:id="rId4">
                  <a:extLst>
                    <a:ext uri="{A12FA001-AC4F-418D-AE19-62706E023703}">
                      <ahyp:hlinkClr xmlns:ahyp="http://schemas.microsoft.com/office/drawing/2018/hyperlinkcolor" val="tx"/>
                    </a:ext>
                  </a:extLst>
                </a:hlinkClick>
              </a:rPr>
              <a:t>“After Roe Fell: Abortion Laws by State”</a:t>
            </a:r>
            <a:r>
              <a:rPr lang="en-US"/>
              <a:t>, </a:t>
            </a:r>
            <a:r>
              <a:rPr lang="en-US" i="1"/>
              <a:t>Center for Reproductive Rights</a:t>
            </a:r>
            <a:r>
              <a:rPr lang="en-US"/>
              <a:t>. </a:t>
            </a:r>
          </a:p>
        </p:txBody>
      </p:sp>
      <p:sp>
        <p:nvSpPr>
          <p:cNvPr id="4" name="Title 3">
            <a:extLst>
              <a:ext uri="{FF2B5EF4-FFF2-40B4-BE49-F238E27FC236}">
                <a16:creationId xmlns:a16="http://schemas.microsoft.com/office/drawing/2014/main" id="{B1B8723E-8982-4CDC-AAA0-6955B1CF4D6F}"/>
              </a:ext>
            </a:extLst>
          </p:cNvPr>
          <p:cNvSpPr>
            <a:spLocks noGrp="1"/>
          </p:cNvSpPr>
          <p:nvPr>
            <p:ph type="title"/>
          </p:nvPr>
        </p:nvSpPr>
        <p:spPr>
          <a:xfrm>
            <a:off x="612774" y="674179"/>
            <a:ext cx="10972801" cy="455509"/>
          </a:xfrm>
        </p:spPr>
        <p:txBody>
          <a:bodyPr/>
          <a:lstStyle/>
          <a:p>
            <a:r>
              <a:rPr lang="en-US"/>
              <a:t>Post </a:t>
            </a:r>
            <a:r>
              <a:rPr lang="en-US" i="1"/>
              <a:t>Roe</a:t>
            </a:r>
            <a:r>
              <a:rPr lang="en-US"/>
              <a:t> landscape leaves a patchwork of restrictions </a:t>
            </a:r>
          </a:p>
        </p:txBody>
      </p:sp>
      <p:grpSp>
        <p:nvGrpSpPr>
          <p:cNvPr id="6" name="Group 197">
            <a:extLst>
              <a:ext uri="{FF2B5EF4-FFF2-40B4-BE49-F238E27FC236}">
                <a16:creationId xmlns:a16="http://schemas.microsoft.com/office/drawing/2014/main" id="{287B660F-999E-4E00-A4A0-7B5E1360AD01}"/>
              </a:ext>
            </a:extLst>
          </p:cNvPr>
          <p:cNvGrpSpPr>
            <a:grpSpLocks noChangeAspect="1"/>
          </p:cNvGrpSpPr>
          <p:nvPr/>
        </p:nvGrpSpPr>
        <p:grpSpPr bwMode="gray">
          <a:xfrm>
            <a:off x="4426927" y="2212883"/>
            <a:ext cx="5790326" cy="3646052"/>
            <a:chOff x="570714" y="1144588"/>
            <a:chExt cx="5049810" cy="3179762"/>
          </a:xfrm>
          <a:solidFill>
            <a:schemeClr val="accent1"/>
          </a:solidFill>
        </p:grpSpPr>
        <p:sp>
          <p:nvSpPr>
            <p:cNvPr id="7" name="Freeform 20">
              <a:extLst>
                <a:ext uri="{FF2B5EF4-FFF2-40B4-BE49-F238E27FC236}">
                  <a16:creationId xmlns:a16="http://schemas.microsoft.com/office/drawing/2014/main" id="{AB453C12-654B-4442-B243-D96A741B191E}"/>
                </a:ext>
              </a:extLst>
            </p:cNvPr>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solidFill>
              <a:schemeClr val="accent6"/>
            </a:solidFill>
            <a:ln w="12700">
              <a:solidFill>
                <a:schemeClr val="tx2"/>
              </a:solidFill>
              <a:round/>
              <a:headEnd/>
              <a:tailEnd/>
            </a:ln>
          </p:spPr>
          <p:txBody>
            <a:bodyPr/>
            <a:lstStyle/>
            <a:p>
              <a:endParaRPr lang="en-US" sz="2653">
                <a:latin typeface="+mj-lt"/>
              </a:endParaRPr>
            </a:p>
          </p:txBody>
        </p:sp>
        <p:grpSp>
          <p:nvGrpSpPr>
            <p:cNvPr id="8" name="Group 110">
              <a:extLst>
                <a:ext uri="{FF2B5EF4-FFF2-40B4-BE49-F238E27FC236}">
                  <a16:creationId xmlns:a16="http://schemas.microsoft.com/office/drawing/2014/main" id="{3782C241-80BC-4410-9DB5-59B7E1E7FE2D}"/>
                </a:ext>
              </a:extLst>
            </p:cNvPr>
            <p:cNvGrpSpPr/>
            <p:nvPr/>
          </p:nvGrpSpPr>
          <p:grpSpPr bwMode="gray">
            <a:xfrm>
              <a:off x="753918" y="3464849"/>
              <a:ext cx="1112868" cy="802007"/>
              <a:chOff x="753918" y="3464849"/>
              <a:chExt cx="1112868" cy="802007"/>
            </a:xfrm>
            <a:grpFill/>
          </p:grpSpPr>
          <p:sp>
            <p:nvSpPr>
              <p:cNvPr id="81" name="Freeform 21">
                <a:extLst>
                  <a:ext uri="{FF2B5EF4-FFF2-40B4-BE49-F238E27FC236}">
                    <a16:creationId xmlns:a16="http://schemas.microsoft.com/office/drawing/2014/main" id="{F273115E-633F-401F-805E-72E7202D47D9}"/>
                  </a:ext>
                </a:extLst>
              </p:cNvPr>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12700">
                <a:solidFill>
                  <a:schemeClr val="tx2"/>
                </a:solidFill>
                <a:round/>
                <a:headEnd/>
                <a:tailEnd/>
              </a:ln>
            </p:spPr>
            <p:txBody>
              <a:bodyPr/>
              <a:lstStyle/>
              <a:p>
                <a:endParaRPr lang="en-US" sz="2653">
                  <a:latin typeface="+mj-lt"/>
                </a:endParaRPr>
              </a:p>
            </p:txBody>
          </p:sp>
          <p:sp>
            <p:nvSpPr>
              <p:cNvPr id="82" name="Freeform 22">
                <a:extLst>
                  <a:ext uri="{FF2B5EF4-FFF2-40B4-BE49-F238E27FC236}">
                    <a16:creationId xmlns:a16="http://schemas.microsoft.com/office/drawing/2014/main" id="{5EE6A5AF-E6CC-47F3-AB0D-FE0868288C7F}"/>
                  </a:ext>
                </a:extLst>
              </p:cNvPr>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12700">
                <a:solidFill>
                  <a:schemeClr val="tx2"/>
                </a:solidFill>
                <a:round/>
                <a:headEnd/>
                <a:tailEnd/>
              </a:ln>
            </p:spPr>
            <p:txBody>
              <a:bodyPr/>
              <a:lstStyle/>
              <a:p>
                <a:endParaRPr lang="en-US" sz="2653">
                  <a:latin typeface="+mj-lt"/>
                </a:endParaRPr>
              </a:p>
            </p:txBody>
          </p:sp>
          <p:sp>
            <p:nvSpPr>
              <p:cNvPr id="83" name="Freeform 23">
                <a:extLst>
                  <a:ext uri="{FF2B5EF4-FFF2-40B4-BE49-F238E27FC236}">
                    <a16:creationId xmlns:a16="http://schemas.microsoft.com/office/drawing/2014/main" id="{34B99DB1-CA30-4D0C-89D0-D9CCA6770180}"/>
                  </a:ext>
                </a:extLst>
              </p:cNvPr>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12700">
                <a:solidFill>
                  <a:schemeClr val="tx2"/>
                </a:solidFill>
                <a:round/>
                <a:headEnd/>
                <a:tailEnd/>
              </a:ln>
            </p:spPr>
            <p:txBody>
              <a:bodyPr/>
              <a:lstStyle/>
              <a:p>
                <a:endParaRPr lang="en-US" sz="2653">
                  <a:latin typeface="+mj-lt"/>
                </a:endParaRPr>
              </a:p>
            </p:txBody>
          </p:sp>
          <p:sp>
            <p:nvSpPr>
              <p:cNvPr id="84" name="Freeform 24">
                <a:extLst>
                  <a:ext uri="{FF2B5EF4-FFF2-40B4-BE49-F238E27FC236}">
                    <a16:creationId xmlns:a16="http://schemas.microsoft.com/office/drawing/2014/main" id="{0B19E9E5-2D72-4B6A-B003-01931D9125FA}"/>
                  </a:ext>
                </a:extLst>
              </p:cNvPr>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12700">
                <a:solidFill>
                  <a:schemeClr val="tx2"/>
                </a:solidFill>
                <a:round/>
                <a:headEnd/>
                <a:tailEnd/>
              </a:ln>
            </p:spPr>
            <p:txBody>
              <a:bodyPr/>
              <a:lstStyle/>
              <a:p>
                <a:endParaRPr lang="en-US" sz="2653">
                  <a:latin typeface="+mj-lt"/>
                </a:endParaRPr>
              </a:p>
            </p:txBody>
          </p:sp>
          <p:sp>
            <p:nvSpPr>
              <p:cNvPr id="85" name="Freeform 25">
                <a:extLst>
                  <a:ext uri="{FF2B5EF4-FFF2-40B4-BE49-F238E27FC236}">
                    <a16:creationId xmlns:a16="http://schemas.microsoft.com/office/drawing/2014/main" id="{A3C562CF-22B1-4E27-839C-A6FE0677BEFB}"/>
                  </a:ext>
                </a:extLst>
              </p:cNvPr>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12700">
                <a:solidFill>
                  <a:schemeClr val="tx2"/>
                </a:solidFill>
                <a:round/>
                <a:headEnd/>
                <a:tailEnd/>
              </a:ln>
            </p:spPr>
            <p:txBody>
              <a:bodyPr/>
              <a:lstStyle/>
              <a:p>
                <a:endParaRPr lang="en-US" sz="2653">
                  <a:latin typeface="+mj-lt"/>
                </a:endParaRPr>
              </a:p>
            </p:txBody>
          </p:sp>
          <p:sp>
            <p:nvSpPr>
              <p:cNvPr id="86" name="Freeform 26">
                <a:extLst>
                  <a:ext uri="{FF2B5EF4-FFF2-40B4-BE49-F238E27FC236}">
                    <a16:creationId xmlns:a16="http://schemas.microsoft.com/office/drawing/2014/main" id="{53CAFEE9-60F5-4DC6-AC73-C33E55310870}"/>
                  </a:ext>
                </a:extLst>
              </p:cNvPr>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12700">
                <a:solidFill>
                  <a:schemeClr val="tx2"/>
                </a:solidFill>
                <a:round/>
                <a:headEnd/>
                <a:tailEnd/>
              </a:ln>
            </p:spPr>
            <p:txBody>
              <a:bodyPr/>
              <a:lstStyle/>
              <a:p>
                <a:endParaRPr lang="en-US" sz="2653">
                  <a:latin typeface="+mj-lt"/>
                </a:endParaRPr>
              </a:p>
            </p:txBody>
          </p:sp>
          <p:sp>
            <p:nvSpPr>
              <p:cNvPr id="87" name="Freeform 27">
                <a:extLst>
                  <a:ext uri="{FF2B5EF4-FFF2-40B4-BE49-F238E27FC236}">
                    <a16:creationId xmlns:a16="http://schemas.microsoft.com/office/drawing/2014/main" id="{1222C822-C399-4934-81F9-0099666662B2}"/>
                  </a:ext>
                </a:extLst>
              </p:cNvPr>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12700">
                <a:solidFill>
                  <a:schemeClr val="tx2"/>
                </a:solidFill>
                <a:round/>
                <a:headEnd/>
                <a:tailEnd/>
              </a:ln>
            </p:spPr>
            <p:txBody>
              <a:bodyPr/>
              <a:lstStyle/>
              <a:p>
                <a:endParaRPr lang="en-US" sz="2653">
                  <a:latin typeface="+mj-lt"/>
                </a:endParaRPr>
              </a:p>
            </p:txBody>
          </p:sp>
          <p:sp>
            <p:nvSpPr>
              <p:cNvPr id="88" name="Freeform 28">
                <a:extLst>
                  <a:ext uri="{FF2B5EF4-FFF2-40B4-BE49-F238E27FC236}">
                    <a16:creationId xmlns:a16="http://schemas.microsoft.com/office/drawing/2014/main" id="{2597E3B3-5FFA-4FD1-B591-BB344BE26EE1}"/>
                  </a:ext>
                </a:extLst>
              </p:cNvPr>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12700">
                <a:solidFill>
                  <a:schemeClr val="tx2"/>
                </a:solidFill>
                <a:round/>
                <a:headEnd/>
                <a:tailEnd/>
              </a:ln>
            </p:spPr>
            <p:txBody>
              <a:bodyPr/>
              <a:lstStyle/>
              <a:p>
                <a:endParaRPr lang="en-US" sz="2653">
                  <a:latin typeface="+mj-lt"/>
                </a:endParaRPr>
              </a:p>
            </p:txBody>
          </p:sp>
        </p:grpSp>
        <p:sp>
          <p:nvSpPr>
            <p:cNvPr id="9" name="Freeform 29">
              <a:extLst>
                <a:ext uri="{FF2B5EF4-FFF2-40B4-BE49-F238E27FC236}">
                  <a16:creationId xmlns:a16="http://schemas.microsoft.com/office/drawing/2014/main" id="{EF733BC1-4593-4A36-81A3-A6B5E143289D}"/>
                </a:ext>
              </a:extLst>
            </p:cNvPr>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10" name="Freeform 30">
              <a:extLst>
                <a:ext uri="{FF2B5EF4-FFF2-40B4-BE49-F238E27FC236}">
                  <a16:creationId xmlns:a16="http://schemas.microsoft.com/office/drawing/2014/main" id="{4F01D196-E2ED-4419-AD28-65ABF9A3A130}"/>
                </a:ext>
              </a:extLst>
            </p:cNvPr>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11" name="Freeform 31">
              <a:extLst>
                <a:ext uri="{FF2B5EF4-FFF2-40B4-BE49-F238E27FC236}">
                  <a16:creationId xmlns:a16="http://schemas.microsoft.com/office/drawing/2014/main" id="{326A5483-AF52-4F37-8B56-324F0A0F96CE}"/>
                </a:ext>
              </a:extLst>
            </p:cNvPr>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12700">
              <a:solidFill>
                <a:schemeClr val="tx2"/>
              </a:solidFill>
              <a:round/>
              <a:headEnd/>
              <a:tailEnd/>
            </a:ln>
          </p:spPr>
          <p:txBody>
            <a:bodyPr/>
            <a:lstStyle/>
            <a:p>
              <a:endParaRPr lang="en-US" sz="2653">
                <a:latin typeface="+mj-lt"/>
              </a:endParaRPr>
            </a:p>
          </p:txBody>
        </p:sp>
        <p:sp>
          <p:nvSpPr>
            <p:cNvPr id="12" name="Freeform 32">
              <a:extLst>
                <a:ext uri="{FF2B5EF4-FFF2-40B4-BE49-F238E27FC236}">
                  <a16:creationId xmlns:a16="http://schemas.microsoft.com/office/drawing/2014/main" id="{3FBD7071-3A37-4467-B751-49C635FC0905}"/>
                </a:ext>
              </a:extLst>
            </p:cNvPr>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12700">
              <a:solidFill>
                <a:schemeClr val="tx2"/>
              </a:solidFill>
              <a:round/>
              <a:headEnd/>
              <a:tailEnd/>
            </a:ln>
          </p:spPr>
          <p:txBody>
            <a:bodyPr/>
            <a:lstStyle/>
            <a:p>
              <a:endParaRPr lang="en-US" sz="2653">
                <a:latin typeface="+mj-lt"/>
              </a:endParaRPr>
            </a:p>
          </p:txBody>
        </p:sp>
        <p:sp>
          <p:nvSpPr>
            <p:cNvPr id="13" name="Freeform 33">
              <a:extLst>
                <a:ext uri="{FF2B5EF4-FFF2-40B4-BE49-F238E27FC236}">
                  <a16:creationId xmlns:a16="http://schemas.microsoft.com/office/drawing/2014/main" id="{F9D771DD-97B4-4FFF-8B20-6CA359E31D11}"/>
                </a:ext>
              </a:extLst>
            </p:cNvPr>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12700">
              <a:solidFill>
                <a:schemeClr val="tx2"/>
              </a:solidFill>
              <a:round/>
              <a:headEnd/>
              <a:tailEnd/>
            </a:ln>
          </p:spPr>
          <p:txBody>
            <a:bodyPr/>
            <a:lstStyle/>
            <a:p>
              <a:endParaRPr lang="en-US" sz="2653">
                <a:latin typeface="+mj-lt"/>
              </a:endParaRPr>
            </a:p>
          </p:txBody>
        </p:sp>
        <p:sp>
          <p:nvSpPr>
            <p:cNvPr id="14" name="Freeform 34">
              <a:extLst>
                <a:ext uri="{FF2B5EF4-FFF2-40B4-BE49-F238E27FC236}">
                  <a16:creationId xmlns:a16="http://schemas.microsoft.com/office/drawing/2014/main" id="{15BAA0A3-B5F6-4E41-A6EF-5B3A0061C9EC}"/>
                </a:ext>
              </a:extLst>
            </p:cNvPr>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12700">
              <a:solidFill>
                <a:schemeClr val="tx2"/>
              </a:solidFill>
              <a:round/>
              <a:headEnd/>
              <a:tailEnd/>
            </a:ln>
          </p:spPr>
          <p:txBody>
            <a:bodyPr/>
            <a:lstStyle/>
            <a:p>
              <a:endParaRPr lang="en-US" sz="2653">
                <a:latin typeface="+mj-lt"/>
              </a:endParaRPr>
            </a:p>
          </p:txBody>
        </p:sp>
        <p:sp>
          <p:nvSpPr>
            <p:cNvPr id="15" name="Freeform 35">
              <a:extLst>
                <a:ext uri="{FF2B5EF4-FFF2-40B4-BE49-F238E27FC236}">
                  <a16:creationId xmlns:a16="http://schemas.microsoft.com/office/drawing/2014/main" id="{33EB055D-7E4F-4FE3-AF90-352961E78227}"/>
                </a:ext>
              </a:extLst>
            </p:cNvPr>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12700">
              <a:solidFill>
                <a:schemeClr val="tx2"/>
              </a:solidFill>
              <a:round/>
              <a:headEnd/>
              <a:tailEnd/>
            </a:ln>
          </p:spPr>
          <p:txBody>
            <a:bodyPr/>
            <a:lstStyle/>
            <a:p>
              <a:endParaRPr lang="en-US" sz="2653">
                <a:latin typeface="+mj-lt"/>
              </a:endParaRPr>
            </a:p>
          </p:txBody>
        </p:sp>
        <p:grpSp>
          <p:nvGrpSpPr>
            <p:cNvPr id="16" name="Group 111">
              <a:extLst>
                <a:ext uri="{FF2B5EF4-FFF2-40B4-BE49-F238E27FC236}">
                  <a16:creationId xmlns:a16="http://schemas.microsoft.com/office/drawing/2014/main" id="{545524CD-0B9E-4050-93C6-79C5EBBD4010}"/>
                </a:ext>
              </a:extLst>
            </p:cNvPr>
            <p:cNvGrpSpPr/>
            <p:nvPr/>
          </p:nvGrpSpPr>
          <p:grpSpPr bwMode="gray">
            <a:xfrm>
              <a:off x="4014563" y="3578865"/>
              <a:ext cx="877041" cy="745485"/>
              <a:chOff x="4014563" y="3578865"/>
              <a:chExt cx="877041" cy="745485"/>
            </a:xfrm>
            <a:grpFill/>
          </p:grpSpPr>
          <p:sp>
            <p:nvSpPr>
              <p:cNvPr id="77" name="Freeform 36">
                <a:extLst>
                  <a:ext uri="{FF2B5EF4-FFF2-40B4-BE49-F238E27FC236}">
                    <a16:creationId xmlns:a16="http://schemas.microsoft.com/office/drawing/2014/main" id="{8088C9FF-6914-4D4D-8CF8-4B9EAE23BDFA}"/>
                  </a:ext>
                </a:extLst>
              </p:cNvPr>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78" name="Freeform 37">
                <a:extLst>
                  <a:ext uri="{FF2B5EF4-FFF2-40B4-BE49-F238E27FC236}">
                    <a16:creationId xmlns:a16="http://schemas.microsoft.com/office/drawing/2014/main" id="{0A90EF28-EB65-4D23-9520-C0431A4661CF}"/>
                  </a:ext>
                </a:extLst>
              </p:cNvPr>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12700">
                <a:solidFill>
                  <a:schemeClr val="tx2"/>
                </a:solidFill>
                <a:round/>
                <a:headEnd/>
                <a:tailEnd/>
              </a:ln>
            </p:spPr>
            <p:txBody>
              <a:bodyPr/>
              <a:lstStyle/>
              <a:p>
                <a:endParaRPr lang="en-US" sz="2653">
                  <a:latin typeface="+mj-lt"/>
                </a:endParaRPr>
              </a:p>
            </p:txBody>
          </p:sp>
          <p:sp>
            <p:nvSpPr>
              <p:cNvPr id="79" name="Freeform 38">
                <a:extLst>
                  <a:ext uri="{FF2B5EF4-FFF2-40B4-BE49-F238E27FC236}">
                    <a16:creationId xmlns:a16="http://schemas.microsoft.com/office/drawing/2014/main" id="{BFE522E4-591E-441D-8FBD-3CD0D819329C}"/>
                  </a:ext>
                </a:extLst>
              </p:cNvPr>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12700">
                <a:solidFill>
                  <a:schemeClr val="tx2"/>
                </a:solidFill>
                <a:round/>
                <a:headEnd/>
                <a:tailEnd/>
              </a:ln>
            </p:spPr>
            <p:txBody>
              <a:bodyPr/>
              <a:lstStyle/>
              <a:p>
                <a:endParaRPr lang="en-US" sz="2653">
                  <a:latin typeface="+mj-lt"/>
                </a:endParaRPr>
              </a:p>
            </p:txBody>
          </p:sp>
          <p:sp>
            <p:nvSpPr>
              <p:cNvPr id="80" name="Freeform 39">
                <a:extLst>
                  <a:ext uri="{FF2B5EF4-FFF2-40B4-BE49-F238E27FC236}">
                    <a16:creationId xmlns:a16="http://schemas.microsoft.com/office/drawing/2014/main" id="{0F665762-B98A-464F-A511-EE5F2A9AA1AC}"/>
                  </a:ext>
                </a:extLst>
              </p:cNvPr>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12700">
                <a:solidFill>
                  <a:schemeClr val="tx2"/>
                </a:solidFill>
                <a:round/>
                <a:headEnd/>
                <a:tailEnd/>
              </a:ln>
            </p:spPr>
            <p:txBody>
              <a:bodyPr/>
              <a:lstStyle/>
              <a:p>
                <a:endParaRPr lang="en-US" sz="2653">
                  <a:latin typeface="+mj-lt"/>
                </a:endParaRPr>
              </a:p>
            </p:txBody>
          </p:sp>
        </p:grpSp>
        <p:sp>
          <p:nvSpPr>
            <p:cNvPr id="17" name="Freeform 40">
              <a:extLst>
                <a:ext uri="{FF2B5EF4-FFF2-40B4-BE49-F238E27FC236}">
                  <a16:creationId xmlns:a16="http://schemas.microsoft.com/office/drawing/2014/main" id="{191FEBC4-52EC-4BD5-A1FF-2907CCD00458}"/>
                </a:ext>
              </a:extLst>
            </p:cNvPr>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6"/>
            </a:solidFill>
            <a:ln w="12700">
              <a:solidFill>
                <a:schemeClr val="tx2"/>
              </a:solidFill>
              <a:round/>
              <a:headEnd/>
              <a:tailEnd/>
            </a:ln>
          </p:spPr>
          <p:txBody>
            <a:bodyPr/>
            <a:lstStyle/>
            <a:p>
              <a:endParaRPr lang="en-US" sz="2653">
                <a:latin typeface="+mj-lt"/>
              </a:endParaRPr>
            </a:p>
          </p:txBody>
        </p:sp>
        <p:grpSp>
          <p:nvGrpSpPr>
            <p:cNvPr id="18" name="Group 109">
              <a:extLst>
                <a:ext uri="{FF2B5EF4-FFF2-40B4-BE49-F238E27FC236}">
                  <a16:creationId xmlns:a16="http://schemas.microsoft.com/office/drawing/2014/main" id="{05AFD211-AC28-4A04-9A0D-4E971956C8FE}"/>
                </a:ext>
              </a:extLst>
            </p:cNvPr>
            <p:cNvGrpSpPr/>
            <p:nvPr/>
          </p:nvGrpSpPr>
          <p:grpSpPr bwMode="gray">
            <a:xfrm>
              <a:off x="1821959" y="3830284"/>
              <a:ext cx="566179" cy="396617"/>
              <a:chOff x="1821959" y="3830284"/>
              <a:chExt cx="566179" cy="396617"/>
            </a:xfrm>
            <a:grpFill/>
          </p:grpSpPr>
          <p:sp>
            <p:nvSpPr>
              <p:cNvPr id="71" name="Freeform 41">
                <a:extLst>
                  <a:ext uri="{FF2B5EF4-FFF2-40B4-BE49-F238E27FC236}">
                    <a16:creationId xmlns:a16="http://schemas.microsoft.com/office/drawing/2014/main" id="{6FED9BBB-B54A-458B-B71F-5714317783CE}"/>
                  </a:ext>
                </a:extLst>
              </p:cNvPr>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12700">
                <a:solidFill>
                  <a:schemeClr val="tx2"/>
                </a:solidFill>
                <a:round/>
                <a:headEnd/>
                <a:tailEnd/>
              </a:ln>
            </p:spPr>
            <p:txBody>
              <a:bodyPr/>
              <a:lstStyle/>
              <a:p>
                <a:endParaRPr lang="en-US" sz="2653">
                  <a:latin typeface="+mj-lt"/>
                </a:endParaRPr>
              </a:p>
            </p:txBody>
          </p:sp>
          <p:sp>
            <p:nvSpPr>
              <p:cNvPr id="72" name="Freeform 42">
                <a:extLst>
                  <a:ext uri="{FF2B5EF4-FFF2-40B4-BE49-F238E27FC236}">
                    <a16:creationId xmlns:a16="http://schemas.microsoft.com/office/drawing/2014/main" id="{FA39F87F-70E2-4736-874D-CF93BEF86074}"/>
                  </a:ext>
                </a:extLst>
              </p:cNvPr>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12700">
                <a:solidFill>
                  <a:schemeClr val="tx2"/>
                </a:solidFill>
                <a:round/>
                <a:headEnd/>
                <a:tailEnd/>
              </a:ln>
            </p:spPr>
            <p:txBody>
              <a:bodyPr/>
              <a:lstStyle/>
              <a:p>
                <a:endParaRPr lang="en-US" sz="2653">
                  <a:latin typeface="+mj-lt"/>
                </a:endParaRPr>
              </a:p>
            </p:txBody>
          </p:sp>
          <p:sp>
            <p:nvSpPr>
              <p:cNvPr id="73" name="Freeform 43">
                <a:extLst>
                  <a:ext uri="{FF2B5EF4-FFF2-40B4-BE49-F238E27FC236}">
                    <a16:creationId xmlns:a16="http://schemas.microsoft.com/office/drawing/2014/main" id="{BE6C78BC-F053-439C-9499-2483B27D9590}"/>
                  </a:ext>
                </a:extLst>
              </p:cNvPr>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12700">
                <a:solidFill>
                  <a:schemeClr val="tx2"/>
                </a:solidFill>
                <a:round/>
                <a:headEnd/>
                <a:tailEnd/>
              </a:ln>
            </p:spPr>
            <p:txBody>
              <a:bodyPr/>
              <a:lstStyle/>
              <a:p>
                <a:endParaRPr lang="en-US" sz="2653">
                  <a:latin typeface="+mj-lt"/>
                </a:endParaRPr>
              </a:p>
            </p:txBody>
          </p:sp>
          <p:sp>
            <p:nvSpPr>
              <p:cNvPr id="74" name="Freeform 44">
                <a:extLst>
                  <a:ext uri="{FF2B5EF4-FFF2-40B4-BE49-F238E27FC236}">
                    <a16:creationId xmlns:a16="http://schemas.microsoft.com/office/drawing/2014/main" id="{F0B912CA-ACD5-47A0-8236-B83E17990D68}"/>
                  </a:ext>
                </a:extLst>
              </p:cNvPr>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12700">
                <a:solidFill>
                  <a:schemeClr val="tx2"/>
                </a:solidFill>
                <a:round/>
                <a:headEnd/>
                <a:tailEnd/>
              </a:ln>
            </p:spPr>
            <p:txBody>
              <a:bodyPr/>
              <a:lstStyle/>
              <a:p>
                <a:endParaRPr lang="en-US" sz="2653">
                  <a:latin typeface="+mj-lt"/>
                </a:endParaRPr>
              </a:p>
            </p:txBody>
          </p:sp>
          <p:sp>
            <p:nvSpPr>
              <p:cNvPr id="75" name="Freeform 45">
                <a:extLst>
                  <a:ext uri="{FF2B5EF4-FFF2-40B4-BE49-F238E27FC236}">
                    <a16:creationId xmlns:a16="http://schemas.microsoft.com/office/drawing/2014/main" id="{5128E025-4DE5-4CD1-84D0-8D52E769DD2E}"/>
                  </a:ext>
                </a:extLst>
              </p:cNvPr>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12700">
                <a:solidFill>
                  <a:schemeClr val="tx2"/>
                </a:solidFill>
                <a:round/>
                <a:headEnd/>
                <a:tailEnd/>
              </a:ln>
            </p:spPr>
            <p:txBody>
              <a:bodyPr/>
              <a:lstStyle/>
              <a:p>
                <a:endParaRPr lang="en-US" sz="2653">
                  <a:latin typeface="+mj-lt"/>
                </a:endParaRPr>
              </a:p>
            </p:txBody>
          </p:sp>
          <p:sp>
            <p:nvSpPr>
              <p:cNvPr id="76" name="Freeform 46">
                <a:extLst>
                  <a:ext uri="{FF2B5EF4-FFF2-40B4-BE49-F238E27FC236}">
                    <a16:creationId xmlns:a16="http://schemas.microsoft.com/office/drawing/2014/main" id="{2370885F-4D0A-47D7-95DE-AD644FC11840}"/>
                  </a:ext>
                </a:extLst>
              </p:cNvPr>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12700">
                <a:solidFill>
                  <a:schemeClr val="tx2"/>
                </a:solidFill>
                <a:round/>
                <a:headEnd/>
                <a:tailEnd/>
              </a:ln>
            </p:spPr>
            <p:txBody>
              <a:bodyPr/>
              <a:lstStyle/>
              <a:p>
                <a:endParaRPr lang="en-US" sz="2653">
                  <a:latin typeface="+mj-lt"/>
                </a:endParaRPr>
              </a:p>
            </p:txBody>
          </p:sp>
        </p:grpSp>
        <p:sp>
          <p:nvSpPr>
            <p:cNvPr id="19" name="Freeform 47">
              <a:extLst>
                <a:ext uri="{FF2B5EF4-FFF2-40B4-BE49-F238E27FC236}">
                  <a16:creationId xmlns:a16="http://schemas.microsoft.com/office/drawing/2014/main" id="{C3722D56-1392-43A7-99CE-7A836D395F93}"/>
                </a:ext>
              </a:extLst>
            </p:cNvPr>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20" name="Freeform 48">
              <a:extLst>
                <a:ext uri="{FF2B5EF4-FFF2-40B4-BE49-F238E27FC236}">
                  <a16:creationId xmlns:a16="http://schemas.microsoft.com/office/drawing/2014/main" id="{DCF1356B-3E7D-437F-97A9-89964B8045F4}"/>
                </a:ext>
              </a:extLst>
            </p:cNvPr>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12700">
              <a:solidFill>
                <a:schemeClr val="tx2"/>
              </a:solidFill>
              <a:round/>
              <a:headEnd/>
              <a:tailEnd/>
            </a:ln>
          </p:spPr>
          <p:txBody>
            <a:bodyPr/>
            <a:lstStyle/>
            <a:p>
              <a:endParaRPr lang="en-US" sz="2653">
                <a:latin typeface="+mj-lt"/>
              </a:endParaRPr>
            </a:p>
          </p:txBody>
        </p:sp>
        <p:sp>
          <p:nvSpPr>
            <p:cNvPr id="21" name="Freeform 49">
              <a:extLst>
                <a:ext uri="{FF2B5EF4-FFF2-40B4-BE49-F238E27FC236}">
                  <a16:creationId xmlns:a16="http://schemas.microsoft.com/office/drawing/2014/main" id="{B3B08EBA-9557-4D7B-B0C5-071A84FECED5}"/>
                </a:ext>
              </a:extLst>
            </p:cNvPr>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pattFill prst="pct5">
              <a:fgClr>
                <a:schemeClr val="accent1"/>
              </a:fgClr>
              <a:bgClr>
                <a:schemeClr val="accent6"/>
              </a:bgClr>
            </a:pattFill>
            <a:ln w="12700">
              <a:solidFill>
                <a:schemeClr val="tx2"/>
              </a:solidFill>
              <a:round/>
              <a:headEnd/>
              <a:tailEnd/>
            </a:ln>
          </p:spPr>
          <p:txBody>
            <a:bodyPr/>
            <a:lstStyle/>
            <a:p>
              <a:endParaRPr lang="en-US" sz="2653">
                <a:latin typeface="+mj-lt"/>
              </a:endParaRPr>
            </a:p>
          </p:txBody>
        </p:sp>
        <p:sp>
          <p:nvSpPr>
            <p:cNvPr id="22" name="Freeform 50">
              <a:extLst>
                <a:ext uri="{FF2B5EF4-FFF2-40B4-BE49-F238E27FC236}">
                  <a16:creationId xmlns:a16="http://schemas.microsoft.com/office/drawing/2014/main" id="{74975522-36BC-4E7B-A740-10BBEE45760A}"/>
                </a:ext>
              </a:extLst>
            </p:cNvPr>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solidFill>
              <a:schemeClr val="accent3"/>
            </a:solidFill>
            <a:ln w="12700">
              <a:solidFill>
                <a:schemeClr val="tx2"/>
              </a:solidFill>
              <a:round/>
              <a:headEnd/>
              <a:tailEnd/>
            </a:ln>
          </p:spPr>
          <p:txBody>
            <a:bodyPr/>
            <a:lstStyle/>
            <a:p>
              <a:endParaRPr lang="en-US" sz="2653">
                <a:latin typeface="+mj-lt"/>
              </a:endParaRPr>
            </a:p>
          </p:txBody>
        </p:sp>
        <p:sp>
          <p:nvSpPr>
            <p:cNvPr id="23" name="Freeform 51">
              <a:extLst>
                <a:ext uri="{FF2B5EF4-FFF2-40B4-BE49-F238E27FC236}">
                  <a16:creationId xmlns:a16="http://schemas.microsoft.com/office/drawing/2014/main" id="{7A757F41-855A-40D4-91F7-D7D982669B32}"/>
                </a:ext>
              </a:extLst>
            </p:cNvPr>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12700">
              <a:solidFill>
                <a:schemeClr val="tx2"/>
              </a:solidFill>
              <a:round/>
              <a:headEnd/>
              <a:tailEnd/>
            </a:ln>
          </p:spPr>
          <p:txBody>
            <a:bodyPr/>
            <a:lstStyle/>
            <a:p>
              <a:endParaRPr lang="en-US" sz="2653">
                <a:latin typeface="+mj-lt"/>
              </a:endParaRPr>
            </a:p>
          </p:txBody>
        </p:sp>
        <p:sp>
          <p:nvSpPr>
            <p:cNvPr id="24" name="Freeform 52">
              <a:extLst>
                <a:ext uri="{FF2B5EF4-FFF2-40B4-BE49-F238E27FC236}">
                  <a16:creationId xmlns:a16="http://schemas.microsoft.com/office/drawing/2014/main" id="{9A9F15B6-3ED8-4983-B0D4-C4DEC4DC9EF8}"/>
                </a:ext>
              </a:extLst>
            </p:cNvPr>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25" name="Freeform 53">
              <a:extLst>
                <a:ext uri="{FF2B5EF4-FFF2-40B4-BE49-F238E27FC236}">
                  <a16:creationId xmlns:a16="http://schemas.microsoft.com/office/drawing/2014/main" id="{79BDCC5E-BCC7-45D0-A66D-E391064CB833}"/>
                </a:ext>
              </a:extLst>
            </p:cNvPr>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26" name="Freeform 54">
              <a:extLst>
                <a:ext uri="{FF2B5EF4-FFF2-40B4-BE49-F238E27FC236}">
                  <a16:creationId xmlns:a16="http://schemas.microsoft.com/office/drawing/2014/main" id="{BE615932-F101-47FB-A7DC-75FC934D9477}"/>
                </a:ext>
              </a:extLst>
            </p:cNvPr>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12700">
              <a:solidFill>
                <a:schemeClr val="tx2"/>
              </a:solidFill>
              <a:round/>
              <a:headEnd/>
              <a:tailEnd/>
            </a:ln>
          </p:spPr>
          <p:txBody>
            <a:bodyPr/>
            <a:lstStyle/>
            <a:p>
              <a:endParaRPr lang="en-US" sz="2653">
                <a:latin typeface="+mj-lt"/>
              </a:endParaRPr>
            </a:p>
          </p:txBody>
        </p:sp>
        <p:sp>
          <p:nvSpPr>
            <p:cNvPr id="27" name="Freeform 55">
              <a:extLst>
                <a:ext uri="{FF2B5EF4-FFF2-40B4-BE49-F238E27FC236}">
                  <a16:creationId xmlns:a16="http://schemas.microsoft.com/office/drawing/2014/main" id="{5853F355-8E95-4A4B-A71B-D3243F933CE7}"/>
                </a:ext>
              </a:extLst>
            </p:cNvPr>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12700">
              <a:solidFill>
                <a:schemeClr val="tx2"/>
              </a:solidFill>
              <a:round/>
              <a:headEnd/>
              <a:tailEnd/>
            </a:ln>
          </p:spPr>
          <p:txBody>
            <a:bodyPr/>
            <a:lstStyle/>
            <a:p>
              <a:endParaRPr lang="en-US" sz="2653">
                <a:latin typeface="+mj-lt"/>
              </a:endParaRPr>
            </a:p>
          </p:txBody>
        </p:sp>
        <p:grpSp>
          <p:nvGrpSpPr>
            <p:cNvPr id="28" name="Group 194">
              <a:extLst>
                <a:ext uri="{FF2B5EF4-FFF2-40B4-BE49-F238E27FC236}">
                  <a16:creationId xmlns:a16="http://schemas.microsoft.com/office/drawing/2014/main" id="{F3769526-FA68-4C7A-A8E8-C150C833DC7B}"/>
                </a:ext>
              </a:extLst>
            </p:cNvPr>
            <p:cNvGrpSpPr/>
            <p:nvPr/>
          </p:nvGrpSpPr>
          <p:grpSpPr bwMode="gray">
            <a:xfrm>
              <a:off x="5156666" y="1921257"/>
              <a:ext cx="336199" cy="183204"/>
              <a:chOff x="5156666" y="1921257"/>
              <a:chExt cx="336199" cy="183204"/>
            </a:xfrm>
            <a:grpFill/>
          </p:grpSpPr>
          <p:sp>
            <p:nvSpPr>
              <p:cNvPr id="68" name="Freeform 56">
                <a:extLst>
                  <a:ext uri="{FF2B5EF4-FFF2-40B4-BE49-F238E27FC236}">
                    <a16:creationId xmlns:a16="http://schemas.microsoft.com/office/drawing/2014/main" id="{EE1C8C41-34E7-445F-91EE-4CB606CFFF54}"/>
                  </a:ext>
                </a:extLst>
              </p:cNvPr>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12700">
                <a:solidFill>
                  <a:schemeClr val="tx2"/>
                </a:solidFill>
                <a:round/>
                <a:headEnd/>
                <a:tailEnd/>
              </a:ln>
            </p:spPr>
            <p:txBody>
              <a:bodyPr/>
              <a:lstStyle/>
              <a:p>
                <a:endParaRPr lang="en-US" sz="2653">
                  <a:latin typeface="+mj-lt"/>
                </a:endParaRPr>
              </a:p>
            </p:txBody>
          </p:sp>
          <p:sp>
            <p:nvSpPr>
              <p:cNvPr id="69" name="Freeform 57">
                <a:extLst>
                  <a:ext uri="{FF2B5EF4-FFF2-40B4-BE49-F238E27FC236}">
                    <a16:creationId xmlns:a16="http://schemas.microsoft.com/office/drawing/2014/main" id="{E4865C68-4919-4729-BA58-071DD3E63296}"/>
                  </a:ext>
                </a:extLst>
              </p:cNvPr>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12700">
                <a:solidFill>
                  <a:schemeClr val="tx2"/>
                </a:solidFill>
                <a:round/>
                <a:headEnd/>
                <a:tailEnd/>
              </a:ln>
            </p:spPr>
            <p:txBody>
              <a:bodyPr/>
              <a:lstStyle/>
              <a:p>
                <a:endParaRPr lang="en-US" sz="2653">
                  <a:latin typeface="+mj-lt"/>
                </a:endParaRPr>
              </a:p>
            </p:txBody>
          </p:sp>
          <p:sp>
            <p:nvSpPr>
              <p:cNvPr id="70" name="Freeform 58">
                <a:extLst>
                  <a:ext uri="{FF2B5EF4-FFF2-40B4-BE49-F238E27FC236}">
                    <a16:creationId xmlns:a16="http://schemas.microsoft.com/office/drawing/2014/main" id="{2211403F-2026-4DCB-A8A2-A7839373C58E}"/>
                  </a:ext>
                </a:extLst>
              </p:cNvPr>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12700">
                <a:solidFill>
                  <a:schemeClr val="tx2"/>
                </a:solidFill>
                <a:round/>
                <a:headEnd/>
                <a:tailEnd/>
              </a:ln>
            </p:spPr>
            <p:txBody>
              <a:bodyPr/>
              <a:lstStyle/>
              <a:p>
                <a:endParaRPr lang="en-US" sz="2653">
                  <a:latin typeface="+mj-lt"/>
                </a:endParaRPr>
              </a:p>
            </p:txBody>
          </p:sp>
        </p:grpSp>
        <p:grpSp>
          <p:nvGrpSpPr>
            <p:cNvPr id="29" name="Group 193">
              <a:extLst>
                <a:ext uri="{FF2B5EF4-FFF2-40B4-BE49-F238E27FC236}">
                  <a16:creationId xmlns:a16="http://schemas.microsoft.com/office/drawing/2014/main" id="{4B9669A2-0E6D-40D6-ADCB-8BC25917E4DC}"/>
                </a:ext>
              </a:extLst>
            </p:cNvPr>
            <p:cNvGrpSpPr/>
            <p:nvPr/>
          </p:nvGrpSpPr>
          <p:grpSpPr bwMode="gray">
            <a:xfrm>
              <a:off x="3620869" y="1617216"/>
              <a:ext cx="727944" cy="685067"/>
              <a:chOff x="3620869" y="1617216"/>
              <a:chExt cx="727944" cy="685067"/>
            </a:xfrm>
            <a:grpFill/>
          </p:grpSpPr>
          <p:sp>
            <p:nvSpPr>
              <p:cNvPr id="66" name="Freeform 59">
                <a:extLst>
                  <a:ext uri="{FF2B5EF4-FFF2-40B4-BE49-F238E27FC236}">
                    <a16:creationId xmlns:a16="http://schemas.microsoft.com/office/drawing/2014/main" id="{0E106E52-FD24-4600-8307-4672EFE09368}"/>
                  </a:ext>
                </a:extLst>
              </p:cNvPr>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solidFill>
                <a:schemeClr val="accent1"/>
              </a:solidFill>
              <a:ln w="12700">
                <a:solidFill>
                  <a:schemeClr val="tx2"/>
                </a:solidFill>
                <a:round/>
                <a:headEnd/>
                <a:tailEnd/>
              </a:ln>
            </p:spPr>
            <p:txBody>
              <a:bodyPr/>
              <a:lstStyle/>
              <a:p>
                <a:endParaRPr lang="en-US" sz="2653">
                  <a:latin typeface="+mj-lt"/>
                </a:endParaRPr>
              </a:p>
            </p:txBody>
          </p:sp>
          <p:sp>
            <p:nvSpPr>
              <p:cNvPr id="67" name="Freeform 60">
                <a:extLst>
                  <a:ext uri="{FF2B5EF4-FFF2-40B4-BE49-F238E27FC236}">
                    <a16:creationId xmlns:a16="http://schemas.microsoft.com/office/drawing/2014/main" id="{D614880A-213F-452D-9640-B3994A70077F}"/>
                  </a:ext>
                </a:extLst>
              </p:cNvPr>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solidFill>
                <a:schemeClr val="accent1"/>
              </a:solidFill>
              <a:ln w="12700">
                <a:solidFill>
                  <a:schemeClr val="tx2"/>
                </a:solidFill>
                <a:round/>
                <a:headEnd/>
                <a:tailEnd/>
              </a:ln>
            </p:spPr>
            <p:txBody>
              <a:bodyPr/>
              <a:lstStyle/>
              <a:p>
                <a:endParaRPr lang="en-US" sz="2653">
                  <a:latin typeface="+mj-lt"/>
                </a:endParaRPr>
              </a:p>
            </p:txBody>
          </p:sp>
        </p:grpSp>
        <p:sp>
          <p:nvSpPr>
            <p:cNvPr id="30" name="Freeform 61">
              <a:extLst>
                <a:ext uri="{FF2B5EF4-FFF2-40B4-BE49-F238E27FC236}">
                  <a16:creationId xmlns:a16="http://schemas.microsoft.com/office/drawing/2014/main" id="{EFE285BF-A8F0-4835-840D-DE2215C6E1D3}"/>
                </a:ext>
              </a:extLst>
            </p:cNvPr>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12700">
              <a:solidFill>
                <a:schemeClr val="tx2"/>
              </a:solidFill>
              <a:round/>
              <a:headEnd/>
              <a:tailEnd/>
            </a:ln>
          </p:spPr>
          <p:txBody>
            <a:bodyPr/>
            <a:lstStyle/>
            <a:p>
              <a:endParaRPr lang="en-US" sz="2653">
                <a:latin typeface="+mj-lt"/>
              </a:endParaRPr>
            </a:p>
          </p:txBody>
        </p:sp>
        <p:sp>
          <p:nvSpPr>
            <p:cNvPr id="31" name="Freeform 62">
              <a:extLst>
                <a:ext uri="{FF2B5EF4-FFF2-40B4-BE49-F238E27FC236}">
                  <a16:creationId xmlns:a16="http://schemas.microsoft.com/office/drawing/2014/main" id="{2FFC70AB-DDDC-4106-8E3C-47FA33785413}"/>
                </a:ext>
              </a:extLst>
            </p:cNvPr>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32" name="Freeform 63">
              <a:extLst>
                <a:ext uri="{FF2B5EF4-FFF2-40B4-BE49-F238E27FC236}">
                  <a16:creationId xmlns:a16="http://schemas.microsoft.com/office/drawing/2014/main" id="{FA749189-157B-4BD0-B5D5-28DF641201BE}"/>
                </a:ext>
              </a:extLst>
            </p:cNvPr>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33" name="Freeform 64">
              <a:extLst>
                <a:ext uri="{FF2B5EF4-FFF2-40B4-BE49-F238E27FC236}">
                  <a16:creationId xmlns:a16="http://schemas.microsoft.com/office/drawing/2014/main" id="{2C74087E-C29D-46C1-883A-6FEC0BED2404}"/>
                </a:ext>
              </a:extLst>
            </p:cNvPr>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solidFill>
              <a:schemeClr val="accent1"/>
            </a:solidFill>
            <a:ln w="12700">
              <a:solidFill>
                <a:schemeClr val="tx2"/>
              </a:solidFill>
              <a:round/>
              <a:headEnd/>
              <a:tailEnd/>
            </a:ln>
          </p:spPr>
          <p:txBody>
            <a:bodyPr/>
            <a:lstStyle/>
            <a:p>
              <a:endParaRPr lang="en-US" sz="2653">
                <a:latin typeface="+mj-lt"/>
              </a:endParaRPr>
            </a:p>
          </p:txBody>
        </p:sp>
        <p:sp>
          <p:nvSpPr>
            <p:cNvPr id="34" name="Freeform 65">
              <a:extLst>
                <a:ext uri="{FF2B5EF4-FFF2-40B4-BE49-F238E27FC236}">
                  <a16:creationId xmlns:a16="http://schemas.microsoft.com/office/drawing/2014/main" id="{76D7F14E-C147-457E-A01A-3BF953C9945A}"/>
                </a:ext>
              </a:extLst>
            </p:cNvPr>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35" name="Freeform 66">
              <a:extLst>
                <a:ext uri="{FF2B5EF4-FFF2-40B4-BE49-F238E27FC236}">
                  <a16:creationId xmlns:a16="http://schemas.microsoft.com/office/drawing/2014/main" id="{FC17A17C-9ACD-4D22-9EEA-9F1B8F9D51A2}"/>
                </a:ext>
              </a:extLst>
            </p:cNvPr>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12700">
              <a:solidFill>
                <a:schemeClr val="tx2"/>
              </a:solidFill>
              <a:round/>
              <a:headEnd/>
              <a:tailEnd/>
            </a:ln>
          </p:spPr>
          <p:txBody>
            <a:bodyPr/>
            <a:lstStyle/>
            <a:p>
              <a:endParaRPr lang="en-US" sz="2653">
                <a:latin typeface="+mj-lt"/>
              </a:endParaRPr>
            </a:p>
          </p:txBody>
        </p:sp>
        <p:sp>
          <p:nvSpPr>
            <p:cNvPr id="36" name="Freeform 67">
              <a:extLst>
                <a:ext uri="{FF2B5EF4-FFF2-40B4-BE49-F238E27FC236}">
                  <a16:creationId xmlns:a16="http://schemas.microsoft.com/office/drawing/2014/main" id="{D6A60BED-CD4D-42D2-A484-376F0C38AA63}"/>
                </a:ext>
              </a:extLst>
            </p:cNvPr>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12700">
              <a:solidFill>
                <a:schemeClr val="tx2"/>
              </a:solidFill>
              <a:round/>
              <a:headEnd/>
              <a:tailEnd/>
            </a:ln>
          </p:spPr>
          <p:txBody>
            <a:bodyPr/>
            <a:lstStyle/>
            <a:p>
              <a:endParaRPr lang="en-US" sz="2653">
                <a:latin typeface="+mj-lt"/>
              </a:endParaRPr>
            </a:p>
          </p:txBody>
        </p:sp>
        <p:sp>
          <p:nvSpPr>
            <p:cNvPr id="37" name="Freeform 68">
              <a:extLst>
                <a:ext uri="{FF2B5EF4-FFF2-40B4-BE49-F238E27FC236}">
                  <a16:creationId xmlns:a16="http://schemas.microsoft.com/office/drawing/2014/main" id="{15C6035F-B124-436A-AB9F-5395F8D77A4D}"/>
                </a:ext>
              </a:extLst>
            </p:cNvPr>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12700">
              <a:solidFill>
                <a:schemeClr val="tx2"/>
              </a:solidFill>
              <a:round/>
              <a:headEnd/>
              <a:tailEnd/>
            </a:ln>
          </p:spPr>
          <p:txBody>
            <a:bodyPr/>
            <a:lstStyle/>
            <a:p>
              <a:endParaRPr lang="en-US" sz="2653">
                <a:latin typeface="+mj-lt"/>
              </a:endParaRPr>
            </a:p>
          </p:txBody>
        </p:sp>
        <p:sp>
          <p:nvSpPr>
            <p:cNvPr id="38" name="Freeform 69">
              <a:extLst>
                <a:ext uri="{FF2B5EF4-FFF2-40B4-BE49-F238E27FC236}">
                  <a16:creationId xmlns:a16="http://schemas.microsoft.com/office/drawing/2014/main" id="{B42487D5-63C6-4169-94B4-AF74062E9A86}"/>
                </a:ext>
              </a:extLst>
            </p:cNvPr>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12700">
              <a:solidFill>
                <a:schemeClr val="tx2"/>
              </a:solidFill>
              <a:round/>
              <a:headEnd/>
              <a:tailEnd/>
            </a:ln>
          </p:spPr>
          <p:txBody>
            <a:bodyPr/>
            <a:lstStyle/>
            <a:p>
              <a:endParaRPr lang="en-US" sz="2653">
                <a:latin typeface="+mj-lt"/>
              </a:endParaRPr>
            </a:p>
          </p:txBody>
        </p:sp>
        <p:sp>
          <p:nvSpPr>
            <p:cNvPr id="39" name="Freeform 71">
              <a:extLst>
                <a:ext uri="{FF2B5EF4-FFF2-40B4-BE49-F238E27FC236}">
                  <a16:creationId xmlns:a16="http://schemas.microsoft.com/office/drawing/2014/main" id="{4B9C8370-33DE-41F3-9591-4DAFE06BC0DE}"/>
                </a:ext>
              </a:extLst>
            </p:cNvPr>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12700">
              <a:solidFill>
                <a:schemeClr val="tx2"/>
              </a:solidFill>
              <a:round/>
              <a:headEnd/>
              <a:tailEnd/>
            </a:ln>
          </p:spPr>
          <p:txBody>
            <a:bodyPr/>
            <a:lstStyle/>
            <a:p>
              <a:endParaRPr lang="en-US" sz="2653">
                <a:latin typeface="+mj-lt"/>
              </a:endParaRPr>
            </a:p>
          </p:txBody>
        </p:sp>
        <p:grpSp>
          <p:nvGrpSpPr>
            <p:cNvPr id="40" name="Group 195">
              <a:extLst>
                <a:ext uri="{FF2B5EF4-FFF2-40B4-BE49-F238E27FC236}">
                  <a16:creationId xmlns:a16="http://schemas.microsoft.com/office/drawing/2014/main" id="{B5B764D8-3FA1-4935-A2D4-C5AD59E383C0}"/>
                </a:ext>
              </a:extLst>
            </p:cNvPr>
            <p:cNvGrpSpPr/>
            <p:nvPr/>
          </p:nvGrpSpPr>
          <p:grpSpPr bwMode="gray">
            <a:xfrm>
              <a:off x="4599257" y="1719537"/>
              <a:ext cx="729893" cy="542791"/>
              <a:chOff x="4599257" y="1719537"/>
              <a:chExt cx="729893" cy="542791"/>
            </a:xfrm>
            <a:grpFill/>
          </p:grpSpPr>
          <p:sp>
            <p:nvSpPr>
              <p:cNvPr id="64" name="Freeform 70">
                <a:extLst>
                  <a:ext uri="{FF2B5EF4-FFF2-40B4-BE49-F238E27FC236}">
                    <a16:creationId xmlns:a16="http://schemas.microsoft.com/office/drawing/2014/main" id="{E00001C8-ABDF-4FCD-B58E-BA950D12EEFB}"/>
                  </a:ext>
                </a:extLst>
              </p:cNvPr>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12700">
                <a:solidFill>
                  <a:schemeClr val="tx2"/>
                </a:solidFill>
                <a:round/>
                <a:headEnd/>
                <a:tailEnd/>
              </a:ln>
            </p:spPr>
            <p:txBody>
              <a:bodyPr/>
              <a:lstStyle/>
              <a:p>
                <a:endParaRPr lang="en-US" sz="2653">
                  <a:latin typeface="+mj-lt"/>
                </a:endParaRPr>
              </a:p>
            </p:txBody>
          </p:sp>
          <p:sp>
            <p:nvSpPr>
              <p:cNvPr id="65" name="Freeform 72">
                <a:extLst>
                  <a:ext uri="{FF2B5EF4-FFF2-40B4-BE49-F238E27FC236}">
                    <a16:creationId xmlns:a16="http://schemas.microsoft.com/office/drawing/2014/main" id="{3B9FFD59-B43C-4136-9971-32E7DC9074F0}"/>
                  </a:ext>
                </a:extLst>
              </p:cNvPr>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12700">
                <a:solidFill>
                  <a:schemeClr val="tx2"/>
                </a:solidFill>
                <a:round/>
                <a:headEnd/>
                <a:tailEnd/>
              </a:ln>
            </p:spPr>
            <p:txBody>
              <a:bodyPr/>
              <a:lstStyle/>
              <a:p>
                <a:endParaRPr lang="en-US" sz="2653">
                  <a:latin typeface="+mj-lt"/>
                </a:endParaRPr>
              </a:p>
            </p:txBody>
          </p:sp>
        </p:grpSp>
        <p:sp>
          <p:nvSpPr>
            <p:cNvPr id="41" name="Freeform 73">
              <a:extLst>
                <a:ext uri="{FF2B5EF4-FFF2-40B4-BE49-F238E27FC236}">
                  <a16:creationId xmlns:a16="http://schemas.microsoft.com/office/drawing/2014/main" id="{F8CA543E-985D-4FE3-BBB4-02A4C01A37FF}"/>
                </a:ext>
              </a:extLst>
            </p:cNvPr>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solidFill>
              <a:schemeClr val="accent1"/>
            </a:solidFill>
            <a:ln w="12700">
              <a:solidFill>
                <a:schemeClr val="tx2"/>
              </a:solidFill>
              <a:round/>
              <a:headEnd/>
              <a:tailEnd/>
            </a:ln>
          </p:spPr>
          <p:txBody>
            <a:bodyPr/>
            <a:lstStyle/>
            <a:p>
              <a:endParaRPr lang="en-US" sz="2653">
                <a:latin typeface="+mj-lt"/>
              </a:endParaRPr>
            </a:p>
          </p:txBody>
        </p:sp>
        <p:sp>
          <p:nvSpPr>
            <p:cNvPr id="42" name="Freeform 74">
              <a:extLst>
                <a:ext uri="{FF2B5EF4-FFF2-40B4-BE49-F238E27FC236}">
                  <a16:creationId xmlns:a16="http://schemas.microsoft.com/office/drawing/2014/main" id="{9837E7B0-4C41-4890-B1A9-D850F9A5579C}"/>
                </a:ext>
              </a:extLst>
            </p:cNvPr>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solidFill>
              <a:schemeClr val="accent3"/>
            </a:solidFill>
            <a:ln w="12700">
              <a:solidFill>
                <a:schemeClr val="tx2"/>
              </a:solidFill>
              <a:round/>
              <a:headEnd/>
              <a:tailEnd/>
            </a:ln>
          </p:spPr>
          <p:txBody>
            <a:bodyPr/>
            <a:lstStyle/>
            <a:p>
              <a:endParaRPr lang="en-US" sz="2653">
                <a:latin typeface="+mj-lt"/>
              </a:endParaRPr>
            </a:p>
          </p:txBody>
        </p:sp>
        <p:sp>
          <p:nvSpPr>
            <p:cNvPr id="43" name="Freeform 75">
              <a:extLst>
                <a:ext uri="{FF2B5EF4-FFF2-40B4-BE49-F238E27FC236}">
                  <a16:creationId xmlns:a16="http://schemas.microsoft.com/office/drawing/2014/main" id="{27AE27C9-5EE3-46B4-AD9F-8497F29473FD}"/>
                </a:ext>
              </a:extLst>
            </p:cNvPr>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pattFill prst="pct5">
              <a:fgClr>
                <a:schemeClr val="accent1"/>
              </a:fgClr>
              <a:bgClr>
                <a:schemeClr val="accent6"/>
              </a:bgClr>
            </a:pattFill>
            <a:ln w="12700">
              <a:solidFill>
                <a:schemeClr val="tx2"/>
              </a:solidFill>
              <a:round/>
              <a:headEnd/>
              <a:tailEnd/>
            </a:ln>
          </p:spPr>
          <p:txBody>
            <a:bodyPr/>
            <a:lstStyle/>
            <a:p>
              <a:endParaRPr lang="en-US" sz="2653">
                <a:latin typeface="+mj-lt"/>
              </a:endParaRPr>
            </a:p>
          </p:txBody>
        </p:sp>
        <p:sp>
          <p:nvSpPr>
            <p:cNvPr id="44" name="Freeform 76">
              <a:extLst>
                <a:ext uri="{FF2B5EF4-FFF2-40B4-BE49-F238E27FC236}">
                  <a16:creationId xmlns:a16="http://schemas.microsoft.com/office/drawing/2014/main" id="{0211D6BE-3A16-4033-AB4A-01C35D3256B9}"/>
                </a:ext>
              </a:extLst>
            </p:cNvPr>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45" name="Freeform 77">
              <a:extLst>
                <a:ext uri="{FF2B5EF4-FFF2-40B4-BE49-F238E27FC236}">
                  <a16:creationId xmlns:a16="http://schemas.microsoft.com/office/drawing/2014/main" id="{BC2E04EB-3A29-4F3E-AD9C-CE55604E3ADA}"/>
                </a:ext>
              </a:extLst>
            </p:cNvPr>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12700">
              <a:solidFill>
                <a:schemeClr val="tx2"/>
              </a:solidFill>
              <a:round/>
              <a:headEnd/>
              <a:tailEnd/>
            </a:ln>
          </p:spPr>
          <p:txBody>
            <a:bodyPr/>
            <a:lstStyle/>
            <a:p>
              <a:endParaRPr lang="en-US" sz="2653">
                <a:latin typeface="+mj-lt"/>
              </a:endParaRPr>
            </a:p>
          </p:txBody>
        </p:sp>
        <p:sp>
          <p:nvSpPr>
            <p:cNvPr id="46" name="Freeform 78">
              <a:extLst>
                <a:ext uri="{FF2B5EF4-FFF2-40B4-BE49-F238E27FC236}">
                  <a16:creationId xmlns:a16="http://schemas.microsoft.com/office/drawing/2014/main" id="{C20E4EE2-361C-4888-B772-1ACD5E50A932}"/>
                </a:ext>
              </a:extLst>
            </p:cNvPr>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47" name="Freeform 79">
              <a:extLst>
                <a:ext uri="{FF2B5EF4-FFF2-40B4-BE49-F238E27FC236}">
                  <a16:creationId xmlns:a16="http://schemas.microsoft.com/office/drawing/2014/main" id="{17B1E397-1069-407D-8A1E-60E0DCAC1221}"/>
                </a:ext>
              </a:extLst>
            </p:cNvPr>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12700">
              <a:solidFill>
                <a:schemeClr val="tx2"/>
              </a:solidFill>
              <a:round/>
              <a:headEnd/>
              <a:tailEnd/>
            </a:ln>
          </p:spPr>
          <p:txBody>
            <a:bodyPr/>
            <a:lstStyle/>
            <a:p>
              <a:endParaRPr lang="en-US" sz="2653">
                <a:latin typeface="+mj-lt"/>
              </a:endParaRPr>
            </a:p>
          </p:txBody>
        </p:sp>
        <p:sp>
          <p:nvSpPr>
            <p:cNvPr id="48" name="Freeform 80">
              <a:extLst>
                <a:ext uri="{FF2B5EF4-FFF2-40B4-BE49-F238E27FC236}">
                  <a16:creationId xmlns:a16="http://schemas.microsoft.com/office/drawing/2014/main" id="{C1F5626A-F02F-46A1-A5B8-303C2697156C}"/>
                </a:ext>
              </a:extLst>
            </p:cNvPr>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49" name="Freeform 81">
              <a:extLst>
                <a:ext uri="{FF2B5EF4-FFF2-40B4-BE49-F238E27FC236}">
                  <a16:creationId xmlns:a16="http://schemas.microsoft.com/office/drawing/2014/main" id="{372A615F-6C9B-43CC-B2F2-53802DCEC0CF}"/>
                </a:ext>
              </a:extLst>
            </p:cNvPr>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50" name="Freeform 82">
              <a:extLst>
                <a:ext uri="{FF2B5EF4-FFF2-40B4-BE49-F238E27FC236}">
                  <a16:creationId xmlns:a16="http://schemas.microsoft.com/office/drawing/2014/main" id="{821797BB-035E-45B8-9DCC-CAB3D94ACF38}"/>
                </a:ext>
              </a:extLst>
            </p:cNvPr>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51" name="Freeform 83">
              <a:extLst>
                <a:ext uri="{FF2B5EF4-FFF2-40B4-BE49-F238E27FC236}">
                  <a16:creationId xmlns:a16="http://schemas.microsoft.com/office/drawing/2014/main" id="{FA2C3AD3-F12D-48B2-BF49-6DE66209E15F}"/>
                </a:ext>
              </a:extLst>
            </p:cNvPr>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52" name="Freeform 84">
              <a:extLst>
                <a:ext uri="{FF2B5EF4-FFF2-40B4-BE49-F238E27FC236}">
                  <a16:creationId xmlns:a16="http://schemas.microsoft.com/office/drawing/2014/main" id="{ADAA0C34-3283-4EE2-9491-094C863D7F3D}"/>
                </a:ext>
              </a:extLst>
            </p:cNvPr>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53" name="Freeform 85">
              <a:extLst>
                <a:ext uri="{FF2B5EF4-FFF2-40B4-BE49-F238E27FC236}">
                  <a16:creationId xmlns:a16="http://schemas.microsoft.com/office/drawing/2014/main" id="{8EC476DF-2AFE-4CED-9F7E-1D5F40537BDF}"/>
                </a:ext>
              </a:extLst>
            </p:cNvPr>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12700">
              <a:solidFill>
                <a:schemeClr val="tx2"/>
              </a:solidFill>
              <a:round/>
              <a:headEnd/>
              <a:tailEnd/>
            </a:ln>
          </p:spPr>
          <p:txBody>
            <a:bodyPr/>
            <a:lstStyle/>
            <a:p>
              <a:endParaRPr lang="en-US" sz="2653">
                <a:latin typeface="+mj-lt"/>
              </a:endParaRPr>
            </a:p>
          </p:txBody>
        </p:sp>
        <p:grpSp>
          <p:nvGrpSpPr>
            <p:cNvPr id="54" name="Group 196">
              <a:extLst>
                <a:ext uri="{FF2B5EF4-FFF2-40B4-BE49-F238E27FC236}">
                  <a16:creationId xmlns:a16="http://schemas.microsoft.com/office/drawing/2014/main" id="{17783B8C-37C8-4890-B540-2E2AD2FBF0BA}"/>
                </a:ext>
              </a:extLst>
            </p:cNvPr>
            <p:cNvGrpSpPr/>
            <p:nvPr/>
          </p:nvGrpSpPr>
          <p:grpSpPr bwMode="gray">
            <a:xfrm>
              <a:off x="4341017" y="2476716"/>
              <a:ext cx="756205" cy="424878"/>
              <a:chOff x="4341017" y="2476716"/>
              <a:chExt cx="756205" cy="424878"/>
            </a:xfrm>
            <a:grpFill/>
          </p:grpSpPr>
          <p:sp>
            <p:nvSpPr>
              <p:cNvPr id="62" name="Freeform 86">
                <a:extLst>
                  <a:ext uri="{FF2B5EF4-FFF2-40B4-BE49-F238E27FC236}">
                    <a16:creationId xmlns:a16="http://schemas.microsoft.com/office/drawing/2014/main" id="{7279172C-32EC-406D-92D2-964388388CF1}"/>
                  </a:ext>
                </a:extLst>
              </p:cNvPr>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12700">
                <a:solidFill>
                  <a:schemeClr val="tx2"/>
                </a:solidFill>
                <a:round/>
                <a:headEnd/>
                <a:tailEnd/>
              </a:ln>
            </p:spPr>
            <p:txBody>
              <a:bodyPr/>
              <a:lstStyle/>
              <a:p>
                <a:endParaRPr lang="en-US" sz="2653">
                  <a:latin typeface="+mj-lt"/>
                </a:endParaRPr>
              </a:p>
            </p:txBody>
          </p:sp>
          <p:sp>
            <p:nvSpPr>
              <p:cNvPr id="63" name="Freeform 87">
                <a:extLst>
                  <a:ext uri="{FF2B5EF4-FFF2-40B4-BE49-F238E27FC236}">
                    <a16:creationId xmlns:a16="http://schemas.microsoft.com/office/drawing/2014/main" id="{2F20B6B6-84C2-4147-915F-06C5039F41BB}"/>
                  </a:ext>
                </a:extLst>
              </p:cNvPr>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12700">
                <a:solidFill>
                  <a:schemeClr val="tx2"/>
                </a:solidFill>
                <a:round/>
                <a:headEnd/>
                <a:tailEnd/>
              </a:ln>
            </p:spPr>
            <p:txBody>
              <a:bodyPr/>
              <a:lstStyle/>
              <a:p>
                <a:endParaRPr lang="en-US" sz="2653">
                  <a:latin typeface="+mj-lt"/>
                </a:endParaRPr>
              </a:p>
            </p:txBody>
          </p:sp>
        </p:grpSp>
        <p:grpSp>
          <p:nvGrpSpPr>
            <p:cNvPr id="55" name="Group 112">
              <a:extLst>
                <a:ext uri="{FF2B5EF4-FFF2-40B4-BE49-F238E27FC236}">
                  <a16:creationId xmlns:a16="http://schemas.microsoft.com/office/drawing/2014/main" id="{9899BB84-8D94-4208-B925-A7C7F70BE57C}"/>
                </a:ext>
              </a:extLst>
            </p:cNvPr>
            <p:cNvGrpSpPr/>
            <p:nvPr/>
          </p:nvGrpSpPr>
          <p:grpSpPr bwMode="gray">
            <a:xfrm>
              <a:off x="813361" y="1144588"/>
              <a:ext cx="646088" cy="471653"/>
              <a:chOff x="813361" y="1144588"/>
              <a:chExt cx="646088" cy="471653"/>
            </a:xfrm>
            <a:grpFill/>
          </p:grpSpPr>
          <p:sp>
            <p:nvSpPr>
              <p:cNvPr id="59" name="Freeform 88">
                <a:extLst>
                  <a:ext uri="{FF2B5EF4-FFF2-40B4-BE49-F238E27FC236}">
                    <a16:creationId xmlns:a16="http://schemas.microsoft.com/office/drawing/2014/main" id="{535C5F0E-5251-4B93-A449-95BA77F365E9}"/>
                  </a:ext>
                </a:extLst>
              </p:cNvPr>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12700">
                <a:solidFill>
                  <a:schemeClr val="tx2"/>
                </a:solidFill>
                <a:round/>
                <a:headEnd/>
                <a:tailEnd/>
              </a:ln>
            </p:spPr>
            <p:txBody>
              <a:bodyPr/>
              <a:lstStyle/>
              <a:p>
                <a:endParaRPr lang="en-US" sz="2653">
                  <a:latin typeface="+mj-lt"/>
                </a:endParaRPr>
              </a:p>
            </p:txBody>
          </p:sp>
          <p:sp>
            <p:nvSpPr>
              <p:cNvPr id="60" name="Freeform 89">
                <a:extLst>
                  <a:ext uri="{FF2B5EF4-FFF2-40B4-BE49-F238E27FC236}">
                    <a16:creationId xmlns:a16="http://schemas.microsoft.com/office/drawing/2014/main" id="{AFDE6521-4356-4E0A-B74C-C03FCF7ADD56}"/>
                  </a:ext>
                </a:extLst>
              </p:cNvPr>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12700">
                <a:solidFill>
                  <a:schemeClr val="tx2"/>
                </a:solidFill>
                <a:round/>
                <a:headEnd/>
                <a:tailEnd/>
              </a:ln>
            </p:spPr>
            <p:txBody>
              <a:bodyPr/>
              <a:lstStyle/>
              <a:p>
                <a:endParaRPr lang="en-US" sz="2653">
                  <a:latin typeface="+mj-lt"/>
                </a:endParaRPr>
              </a:p>
            </p:txBody>
          </p:sp>
          <p:sp>
            <p:nvSpPr>
              <p:cNvPr id="61" name="Freeform 90">
                <a:extLst>
                  <a:ext uri="{FF2B5EF4-FFF2-40B4-BE49-F238E27FC236}">
                    <a16:creationId xmlns:a16="http://schemas.microsoft.com/office/drawing/2014/main" id="{8AAFFB4D-E124-480C-BBA4-1C17037CB152}"/>
                  </a:ext>
                </a:extLst>
              </p:cNvPr>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12700">
                <a:solidFill>
                  <a:schemeClr val="tx2"/>
                </a:solidFill>
                <a:round/>
                <a:headEnd/>
                <a:tailEnd/>
              </a:ln>
            </p:spPr>
            <p:txBody>
              <a:bodyPr/>
              <a:lstStyle/>
              <a:p>
                <a:endParaRPr lang="en-US" sz="2653">
                  <a:latin typeface="+mj-lt"/>
                </a:endParaRPr>
              </a:p>
            </p:txBody>
          </p:sp>
        </p:grpSp>
        <p:sp>
          <p:nvSpPr>
            <p:cNvPr id="56" name="Freeform 91">
              <a:extLst>
                <a:ext uri="{FF2B5EF4-FFF2-40B4-BE49-F238E27FC236}">
                  <a16:creationId xmlns:a16="http://schemas.microsoft.com/office/drawing/2014/main" id="{0F212B68-3DBE-4DB6-9A9D-4FC96733159D}"/>
                </a:ext>
              </a:extLst>
            </p:cNvPr>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57" name="Freeform 92">
              <a:extLst>
                <a:ext uri="{FF2B5EF4-FFF2-40B4-BE49-F238E27FC236}">
                  <a16:creationId xmlns:a16="http://schemas.microsoft.com/office/drawing/2014/main" id="{82693C02-BA5D-4709-A6CC-90CA284768B3}"/>
                </a:ext>
              </a:extLst>
            </p:cNvPr>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solidFill>
              <a:schemeClr val="accent6"/>
            </a:solidFill>
            <a:ln w="12700">
              <a:solidFill>
                <a:schemeClr val="tx2"/>
              </a:solidFill>
              <a:round/>
              <a:headEnd/>
              <a:tailEnd/>
            </a:ln>
          </p:spPr>
          <p:txBody>
            <a:bodyPr/>
            <a:lstStyle/>
            <a:p>
              <a:endParaRPr lang="en-US" sz="2653">
                <a:latin typeface="+mj-lt"/>
              </a:endParaRPr>
            </a:p>
          </p:txBody>
        </p:sp>
        <p:sp>
          <p:nvSpPr>
            <p:cNvPr id="58" name="Freeform 93">
              <a:extLst>
                <a:ext uri="{FF2B5EF4-FFF2-40B4-BE49-F238E27FC236}">
                  <a16:creationId xmlns:a16="http://schemas.microsoft.com/office/drawing/2014/main" id="{2CEB0201-D0D7-442E-A688-701BD8E96ED7}"/>
                </a:ext>
              </a:extLst>
            </p:cNvPr>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accent3"/>
            </a:solidFill>
            <a:ln w="12700">
              <a:solidFill>
                <a:schemeClr val="tx2"/>
              </a:solidFill>
              <a:round/>
              <a:headEnd/>
              <a:tailEnd/>
            </a:ln>
          </p:spPr>
          <p:txBody>
            <a:bodyPr/>
            <a:lstStyle/>
            <a:p>
              <a:endParaRPr lang="en-US" sz="2653">
                <a:latin typeface="+mj-lt"/>
              </a:endParaRPr>
            </a:p>
          </p:txBody>
        </p:sp>
      </p:grpSp>
      <p:sp>
        <p:nvSpPr>
          <p:cNvPr id="89" name="Text Placeholder 1">
            <a:extLst>
              <a:ext uri="{FF2B5EF4-FFF2-40B4-BE49-F238E27FC236}">
                <a16:creationId xmlns:a16="http://schemas.microsoft.com/office/drawing/2014/main" id="{10AF0874-DB22-48E9-91D4-F3FEDB2F1C9F}"/>
              </a:ext>
            </a:extLst>
          </p:cNvPr>
          <p:cNvSpPr txBox="1">
            <a:spLocks/>
          </p:cNvSpPr>
          <p:nvPr/>
        </p:nvSpPr>
        <p:spPr bwMode="gray">
          <a:xfrm>
            <a:off x="4322343" y="1751490"/>
            <a:ext cx="7164797" cy="246221"/>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600" b="1">
                <a:solidFill>
                  <a:srgbClr val="323E48"/>
                </a:solidFill>
              </a:rPr>
              <a:t>Several states have enacted abortion bans following </a:t>
            </a:r>
            <a:r>
              <a:rPr lang="en-US" sz="1600" b="1" i="1">
                <a:solidFill>
                  <a:srgbClr val="323E48"/>
                </a:solidFill>
              </a:rPr>
              <a:t>Dobbs v. Jackson</a:t>
            </a:r>
            <a:endParaRPr kumimoji="0" lang="en-US" sz="1600" b="1" i="0" u="none" strike="noStrike" kern="1200" cap="none" spc="0" normalizeH="0" baseline="0" noProof="0">
              <a:ln>
                <a:noFill/>
              </a:ln>
              <a:solidFill>
                <a:srgbClr val="323E48"/>
              </a:solidFill>
              <a:effectLst/>
              <a:uLnTx/>
              <a:uFillTx/>
              <a:ea typeface="+mn-ea"/>
              <a:cs typeface="+mn-cs"/>
            </a:endParaRPr>
          </a:p>
        </p:txBody>
      </p:sp>
      <p:sp>
        <p:nvSpPr>
          <p:cNvPr id="90" name="Text Placeholder">
            <a:extLst>
              <a:ext uri="{FF2B5EF4-FFF2-40B4-BE49-F238E27FC236}">
                <a16:creationId xmlns:a16="http://schemas.microsoft.com/office/drawing/2014/main" id="{8C3F6E5F-11C9-44A4-B9AC-4A6F05765491}"/>
              </a:ext>
            </a:extLst>
          </p:cNvPr>
          <p:cNvSpPr txBox="1">
            <a:spLocks/>
          </p:cNvSpPr>
          <p:nvPr/>
        </p:nvSpPr>
        <p:spPr bwMode="gray">
          <a:xfrm>
            <a:off x="613345" y="1985430"/>
            <a:ext cx="3542547" cy="4188358"/>
          </a:xfrm>
          <a:prstGeom prst="rect">
            <a:avLst/>
          </a:prstGeom>
          <a:ln w="19050">
            <a:solidFill>
              <a:schemeClr val="accent1"/>
            </a:solidFill>
            <a:miter lim="800000"/>
          </a:ln>
        </p:spPr>
        <p:txBody>
          <a:bodyPr vert="horz" wrap="square" lIns="274320" tIns="274320" rIns="274320" bIns="274320" rtlCol="0" anchor="t">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Dobbs v. Jackson </a:t>
            </a:r>
          </a:p>
          <a:p>
            <a:pPr marL="0" indent="0">
              <a:spcBef>
                <a:spcPts val="0"/>
              </a:spcBef>
              <a:buNone/>
            </a:pP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Women’s Health</a:t>
            </a:r>
            <a:endParaRPr lang="en-US" sz="200" b="1"/>
          </a:p>
          <a:p>
            <a:pPr marL="171450" indent="-171450">
              <a:lnSpc>
                <a:spcPct val="110000"/>
              </a:lnSpc>
              <a:buClr>
                <a:schemeClr val="accent6"/>
              </a:buClr>
              <a:buFont typeface="Arial" panose="020B0604020202020204" pitchFamily="34" charset="0"/>
              <a:buChar char="•"/>
            </a:pPr>
            <a:r>
              <a:rPr lang="en-US"/>
              <a:t>The Supreme Court case centered on a Mississippi law that would ban almost all abortions after 15 weeks</a:t>
            </a:r>
            <a:endParaRPr lang="en-US">
              <a:cs typeface="Arial"/>
            </a:endParaRPr>
          </a:p>
          <a:p>
            <a:pPr>
              <a:lnSpc>
                <a:spcPct val="110000"/>
              </a:lnSpc>
            </a:pPr>
            <a:r>
              <a:rPr lang="en-US"/>
              <a:t>Challenged the Supreme Court’s 1973 ruling in </a:t>
            </a:r>
            <a:r>
              <a:rPr lang="en-US" i="1"/>
              <a:t>Roe v. Wade </a:t>
            </a:r>
            <a:r>
              <a:rPr lang="en-US"/>
              <a:t>that abortion is a constitutional right </a:t>
            </a:r>
            <a:endParaRPr lang="en-US">
              <a:cs typeface="Arial"/>
            </a:endParaRPr>
          </a:p>
          <a:p>
            <a:pPr>
              <a:lnSpc>
                <a:spcPct val="110000"/>
              </a:lnSpc>
            </a:pPr>
            <a:r>
              <a:rPr lang="en-US"/>
              <a:t>The court overturned </a:t>
            </a:r>
            <a:r>
              <a:rPr lang="en-US" i="1"/>
              <a:t>Roe v. Wade </a:t>
            </a:r>
            <a:r>
              <a:rPr lang="en-US"/>
              <a:t>in June 2022, eliminating the constitutional right to an abortion and leaving the legality of abortion up to individual states</a:t>
            </a:r>
          </a:p>
          <a:p>
            <a:pPr marL="0" indent="0">
              <a:buClr>
                <a:srgbClr val="CE0E2D"/>
              </a:buClr>
              <a:buNone/>
              <a:defRPr/>
            </a:pPr>
            <a:endParaRPr lang="en-US">
              <a:cs typeface="Arial"/>
            </a:endParaRPr>
          </a:p>
          <a:p>
            <a:endParaRPr lang="en-US"/>
          </a:p>
          <a:p>
            <a:endParaRPr lang="en-US"/>
          </a:p>
        </p:txBody>
      </p:sp>
      <p:sp>
        <p:nvSpPr>
          <p:cNvPr id="91" name="TextBox 90">
            <a:extLst>
              <a:ext uri="{FF2B5EF4-FFF2-40B4-BE49-F238E27FC236}">
                <a16:creationId xmlns:a16="http://schemas.microsoft.com/office/drawing/2014/main" id="{D2E37B48-415F-49C9-A952-8E90A30CC563}"/>
              </a:ext>
            </a:extLst>
          </p:cNvPr>
          <p:cNvSpPr txBox="1"/>
          <p:nvPr/>
        </p:nvSpPr>
        <p:spPr bwMode="gray">
          <a:xfrm>
            <a:off x="602712" y="1985430"/>
            <a:ext cx="1940403" cy="184666"/>
          </a:xfrm>
          <a:prstGeom prst="rect">
            <a:avLst/>
          </a:prstGeom>
          <a:solidFill>
            <a:schemeClr val="bg1"/>
          </a:solidFill>
          <a:ln w="38100">
            <a:solidFill>
              <a:schemeClr val="bg1"/>
            </a:solidFill>
          </a:ln>
        </p:spPr>
        <p:txBody>
          <a:bodyPr vert="horz" wrap="square" lIns="0" tIns="0" rIns="182880" bIns="0" rtlCol="0">
            <a:spAutoFit/>
          </a:bodyPr>
          <a:lstStyle/>
          <a:p>
            <a:pPr marL="457200" indent="-454025">
              <a:spcBef>
                <a:spcPts val="600"/>
              </a:spcBef>
              <a:buSzPct val="200000"/>
              <a:buBlip>
                <a:blip r:embed="rId5"/>
              </a:buBlip>
            </a:pPr>
            <a:r>
              <a:rPr lang="en-US" spc="30" baseline="36000">
                <a:solidFill>
                  <a:schemeClr val="accent2"/>
                </a:solidFill>
              </a:rPr>
              <a:t>POLICY IN BRIEF</a:t>
            </a:r>
          </a:p>
        </p:txBody>
      </p:sp>
      <p:sp>
        <p:nvSpPr>
          <p:cNvPr id="92" name="Oval 91">
            <a:extLst>
              <a:ext uri="{FF2B5EF4-FFF2-40B4-BE49-F238E27FC236}">
                <a16:creationId xmlns:a16="http://schemas.microsoft.com/office/drawing/2014/main" id="{46E53049-07FD-40BB-976D-283405D0DC2A}"/>
              </a:ext>
            </a:extLst>
          </p:cNvPr>
          <p:cNvSpPr/>
          <p:nvPr/>
        </p:nvSpPr>
        <p:spPr bwMode="gray">
          <a:xfrm>
            <a:off x="10132396" y="3071505"/>
            <a:ext cx="238382" cy="246866"/>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3" name="TextBox 92">
            <a:extLst>
              <a:ext uri="{FF2B5EF4-FFF2-40B4-BE49-F238E27FC236}">
                <a16:creationId xmlns:a16="http://schemas.microsoft.com/office/drawing/2014/main" id="{D5970DC3-9DCB-4120-B91A-6B8FEB3A4BBE}"/>
              </a:ext>
            </a:extLst>
          </p:cNvPr>
          <p:cNvSpPr txBox="1"/>
          <p:nvPr/>
        </p:nvSpPr>
        <p:spPr bwMode="gray">
          <a:xfrm>
            <a:off x="10447167" y="3071505"/>
            <a:ext cx="1058392" cy="55399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200" b="0" i="0" u="none" strike="noStrike" kern="1200" cap="none" spc="0" normalizeH="0" baseline="0" noProof="0">
                <a:ln>
                  <a:noFill/>
                </a:ln>
                <a:solidFill>
                  <a:srgbClr val="323E48"/>
                </a:solidFill>
                <a:effectLst/>
                <a:uLnTx/>
                <a:uFillTx/>
                <a:latin typeface="Arial" panose="020B0604020202020204"/>
                <a:ea typeface="+mn-ea"/>
                <a:cs typeface="+mn-cs"/>
              </a:rPr>
              <a:t>Abortion banned or restricted</a:t>
            </a:r>
          </a:p>
        </p:txBody>
      </p:sp>
      <p:sp>
        <p:nvSpPr>
          <p:cNvPr id="94" name="Oval 93">
            <a:extLst>
              <a:ext uri="{FF2B5EF4-FFF2-40B4-BE49-F238E27FC236}">
                <a16:creationId xmlns:a16="http://schemas.microsoft.com/office/drawing/2014/main" id="{A3358A89-4FCE-4E02-A9F2-06AB7F15A9E1}"/>
              </a:ext>
            </a:extLst>
          </p:cNvPr>
          <p:cNvSpPr/>
          <p:nvPr/>
        </p:nvSpPr>
        <p:spPr bwMode="gray">
          <a:xfrm>
            <a:off x="10132398" y="4382561"/>
            <a:ext cx="238382" cy="246866"/>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5" name="TextBox 94">
            <a:extLst>
              <a:ext uri="{FF2B5EF4-FFF2-40B4-BE49-F238E27FC236}">
                <a16:creationId xmlns:a16="http://schemas.microsoft.com/office/drawing/2014/main" id="{239AFA8C-5E0B-4CE4-AB27-A90CBDC19CA2}"/>
              </a:ext>
            </a:extLst>
          </p:cNvPr>
          <p:cNvSpPr txBox="1"/>
          <p:nvPr/>
        </p:nvSpPr>
        <p:spPr bwMode="gray">
          <a:xfrm>
            <a:off x="10447166" y="4382561"/>
            <a:ext cx="945105" cy="55399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200" b="0" i="0" u="none" strike="noStrike" kern="1200" cap="none" spc="0" normalizeH="0" baseline="0" noProof="0">
                <a:ln>
                  <a:noFill/>
                </a:ln>
                <a:solidFill>
                  <a:srgbClr val="323E48"/>
                </a:solidFill>
                <a:effectLst/>
                <a:uLnTx/>
                <a:uFillTx/>
                <a:latin typeface="Arial" panose="020B0604020202020204"/>
                <a:ea typeface="+mn-ea"/>
                <a:cs typeface="+mn-cs"/>
              </a:rPr>
              <a:t>Abortion ban expected soon</a:t>
            </a:r>
            <a:endParaRPr kumimoji="0" lang="en-US" sz="1200" b="0" i="0" u="none" strike="noStrike" kern="1200" cap="none" spc="0" normalizeH="0" baseline="30000" noProof="0">
              <a:ln>
                <a:noFill/>
              </a:ln>
              <a:solidFill>
                <a:srgbClr val="323E48"/>
              </a:solidFill>
              <a:effectLst/>
              <a:uLnTx/>
              <a:uFillTx/>
              <a:latin typeface="Arial" panose="020B0604020202020204"/>
              <a:ea typeface="+mn-ea"/>
              <a:cs typeface="+mn-cs"/>
            </a:endParaRPr>
          </a:p>
        </p:txBody>
      </p:sp>
      <p:sp>
        <p:nvSpPr>
          <p:cNvPr id="98" name="Oval 97">
            <a:extLst>
              <a:ext uri="{FF2B5EF4-FFF2-40B4-BE49-F238E27FC236}">
                <a16:creationId xmlns:a16="http://schemas.microsoft.com/office/drawing/2014/main" id="{4DA7DBDD-5071-4F68-BF91-8457FE71C265}"/>
              </a:ext>
            </a:extLst>
          </p:cNvPr>
          <p:cNvSpPr/>
          <p:nvPr/>
        </p:nvSpPr>
        <p:spPr bwMode="gray">
          <a:xfrm>
            <a:off x="10132399" y="5041041"/>
            <a:ext cx="238382" cy="246866"/>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9" name="TextBox 98">
            <a:extLst>
              <a:ext uri="{FF2B5EF4-FFF2-40B4-BE49-F238E27FC236}">
                <a16:creationId xmlns:a16="http://schemas.microsoft.com/office/drawing/2014/main" id="{3D7BEFFB-3DE9-42EB-A6F1-1CFF6D01419E}"/>
              </a:ext>
            </a:extLst>
          </p:cNvPr>
          <p:cNvSpPr txBox="1"/>
          <p:nvPr/>
        </p:nvSpPr>
        <p:spPr bwMode="gray">
          <a:xfrm>
            <a:off x="10447168" y="5041041"/>
            <a:ext cx="1120162" cy="55399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lang="en-US" sz="1200">
                <a:solidFill>
                  <a:srgbClr val="323E48"/>
                </a:solidFill>
                <a:latin typeface="Arial" panose="020B0604020202020204"/>
              </a:rPr>
              <a:t>Abortion is protected or legal for now </a:t>
            </a:r>
            <a:endParaRPr kumimoji="0" lang="en-US" sz="1200" b="0" i="0" u="none" strike="noStrike" kern="1200" cap="none" spc="0" normalizeH="0" baseline="30000" noProof="0">
              <a:ln>
                <a:noFill/>
              </a:ln>
              <a:solidFill>
                <a:srgbClr val="323E48"/>
              </a:solidFill>
              <a:effectLst/>
              <a:uLnTx/>
              <a:uFillTx/>
              <a:latin typeface="Arial" panose="020B0604020202020204"/>
              <a:ea typeface="+mn-ea"/>
              <a:cs typeface="+mn-cs"/>
            </a:endParaRPr>
          </a:p>
        </p:txBody>
      </p:sp>
      <p:sp>
        <p:nvSpPr>
          <p:cNvPr id="97" name="Oval 96">
            <a:extLst>
              <a:ext uri="{FF2B5EF4-FFF2-40B4-BE49-F238E27FC236}">
                <a16:creationId xmlns:a16="http://schemas.microsoft.com/office/drawing/2014/main" id="{4A5AC2AF-277A-40B5-8DB8-4C17455E451F}"/>
              </a:ext>
            </a:extLst>
          </p:cNvPr>
          <p:cNvSpPr/>
          <p:nvPr/>
        </p:nvSpPr>
        <p:spPr bwMode="gray">
          <a:xfrm>
            <a:off x="10132396" y="3729985"/>
            <a:ext cx="238382" cy="246866"/>
          </a:xfrm>
          <a:prstGeom prst="ellipse">
            <a:avLst/>
          </a:prstGeom>
          <a:pattFill prst="pct90">
            <a:fgClr>
              <a:schemeClr val="accent6"/>
            </a:fgClr>
            <a:bgClr>
              <a:schemeClr val="bg1"/>
            </a:bgClr>
          </a:patt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0" name="TextBox 99">
            <a:extLst>
              <a:ext uri="{FF2B5EF4-FFF2-40B4-BE49-F238E27FC236}">
                <a16:creationId xmlns:a16="http://schemas.microsoft.com/office/drawing/2014/main" id="{3066F584-09E4-4122-A458-5988EA6675CF}"/>
              </a:ext>
            </a:extLst>
          </p:cNvPr>
          <p:cNvSpPr txBox="1"/>
          <p:nvPr/>
        </p:nvSpPr>
        <p:spPr bwMode="gray">
          <a:xfrm>
            <a:off x="10447637" y="3727033"/>
            <a:ext cx="954799" cy="553998"/>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CE0E2D"/>
              </a:buClr>
              <a:buSzTx/>
              <a:buFontTx/>
              <a:buNone/>
              <a:tabLst/>
              <a:defRPr/>
            </a:pPr>
            <a:r>
              <a:rPr kumimoji="0" lang="en-US" sz="1200" b="0" i="0" u="none" strike="noStrike" kern="1200" cap="none" spc="0" normalizeH="0" baseline="0" noProof="0">
                <a:ln>
                  <a:noFill/>
                </a:ln>
                <a:solidFill>
                  <a:srgbClr val="323E48"/>
                </a:solidFill>
                <a:effectLst/>
                <a:uLnTx/>
                <a:uFillTx/>
                <a:latin typeface="Arial" panose="020B0604020202020204"/>
                <a:ea typeface="+mn-ea"/>
                <a:cs typeface="+mn-cs"/>
              </a:rPr>
              <a:t>Abortion ban blocked in court</a:t>
            </a:r>
          </a:p>
        </p:txBody>
      </p:sp>
      <p:sp>
        <p:nvSpPr>
          <p:cNvPr id="2" name="Text Placeholder 1">
            <a:extLst>
              <a:ext uri="{FF2B5EF4-FFF2-40B4-BE49-F238E27FC236}">
                <a16:creationId xmlns:a16="http://schemas.microsoft.com/office/drawing/2014/main" id="{1ADB08DB-3328-866E-46D6-005B70D28503}"/>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latin typeface="Arial" panose="020B0604020202020204"/>
              </a:rPr>
              <a:t>Trend 3: Legislation and policy changes </a:t>
            </a:r>
            <a:endParaRPr kumimoji="0" lang="en-US" sz="1200" i="1" u="none" strike="noStrike" kern="1200" cap="none" spc="0" normalizeH="0" baseline="0" noProof="0">
              <a:ln>
                <a:noFill/>
              </a:ln>
              <a:solidFill>
                <a:srgbClr val="323E4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32924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37FD75-5D3B-44F4-9070-A07F15CA02D6}"/>
              </a:ext>
            </a:extLst>
          </p:cNvPr>
          <p:cNvSpPr>
            <a:spLocks noGrp="1"/>
          </p:cNvSpPr>
          <p:nvPr>
            <p:ph type="body" sz="quarter" idx="27"/>
          </p:nvPr>
        </p:nvSpPr>
        <p:spPr>
          <a:xfrm>
            <a:off x="4551218" y="5857103"/>
            <a:ext cx="7034357" cy="323165"/>
          </a:xfrm>
        </p:spPr>
        <p:txBody>
          <a:bodyPr/>
          <a:lstStyle/>
          <a:p>
            <a:r>
              <a:rPr lang="en-US" dirty="0"/>
              <a:t>Source: </a:t>
            </a:r>
            <a:r>
              <a:rPr lang="en-US" dirty="0" err="1"/>
              <a:t>Belluck</a:t>
            </a:r>
            <a:r>
              <a:rPr lang="en-US" dirty="0"/>
              <a:t>, “</a:t>
            </a:r>
            <a:r>
              <a:rPr lang="en-US" dirty="0">
                <a:hlinkClick r:id="rId3">
                  <a:extLst>
                    <a:ext uri="{A12FA001-AC4F-418D-AE19-62706E023703}">
                      <ahyp:hlinkClr xmlns:ahyp="http://schemas.microsoft.com/office/drawing/2018/hyperlinkcolor" val="tx"/>
                    </a:ext>
                  </a:extLst>
                </a:hlinkClick>
              </a:rPr>
              <a:t>Abortion Pills Can Now Be Offered at Retail...</a:t>
            </a:r>
            <a:r>
              <a:rPr lang="en-US" dirty="0"/>
              <a:t>,” </a:t>
            </a:r>
            <a:r>
              <a:rPr lang="en-US" i="1" dirty="0"/>
              <a:t>New York Times; </a:t>
            </a:r>
            <a:r>
              <a:rPr lang="en-US" dirty="0"/>
              <a:t>“</a:t>
            </a:r>
            <a:r>
              <a:rPr lang="en-US" dirty="0">
                <a:hlinkClick r:id="rId4">
                  <a:extLst>
                    <a:ext uri="{A12FA001-AC4F-418D-AE19-62706E023703}">
                      <ahyp:hlinkClr xmlns:ahyp="http://schemas.microsoft.com/office/drawing/2018/hyperlinkcolor" val="tx"/>
                    </a:ext>
                  </a:extLst>
                </a:hlinkClick>
              </a:rPr>
              <a:t>The Availability and Use of Medication Abortion,</a:t>
            </a:r>
            <a:r>
              <a:rPr lang="en-US" dirty="0"/>
              <a:t>” </a:t>
            </a:r>
            <a:r>
              <a:rPr lang="en-US" i="1" dirty="0"/>
              <a:t>KFF;</a:t>
            </a:r>
            <a:r>
              <a:rPr lang="en-US" dirty="0"/>
              <a:t> </a:t>
            </a:r>
            <a:r>
              <a:rPr lang="en-US" dirty="0" err="1"/>
              <a:t>Belluck</a:t>
            </a:r>
            <a:r>
              <a:rPr lang="en-US" dirty="0"/>
              <a:t>, “</a:t>
            </a:r>
            <a:r>
              <a:rPr lang="en-US" dirty="0">
                <a:hlinkClick r:id="rId5">
                  <a:extLst>
                    <a:ext uri="{A12FA001-AC4F-418D-AE19-62706E023703}">
                      <ahyp:hlinkClr xmlns:ahyp="http://schemas.microsoft.com/office/drawing/2018/hyperlinkcolor" val="tx"/>
                    </a:ext>
                  </a:extLst>
                </a:hlinkClick>
              </a:rPr>
              <a:t>12 States Sue F.D.A., Seeking Removal of Special Restrictions on Abortion Pill,</a:t>
            </a:r>
            <a:r>
              <a:rPr lang="en-US" dirty="0"/>
              <a:t>” </a:t>
            </a:r>
            <a:r>
              <a:rPr lang="en-US" i="1" dirty="0"/>
              <a:t>New York Times; </a:t>
            </a:r>
            <a:r>
              <a:rPr lang="en-US" dirty="0" err="1"/>
              <a:t>Mccammon</a:t>
            </a:r>
            <a:r>
              <a:rPr lang="en-US" dirty="0"/>
              <a:t>, “</a:t>
            </a:r>
            <a:r>
              <a:rPr lang="en-US" dirty="0">
                <a:hlinkClick r:id="rId6">
                  <a:extLst>
                    <a:ext uri="{A12FA001-AC4F-418D-AE19-62706E023703}">
                      <ahyp:hlinkClr xmlns:ahyp="http://schemas.microsoft.com/office/drawing/2018/hyperlinkcolor" val="tx"/>
                    </a:ext>
                  </a:extLst>
                </a:hlinkClick>
              </a:rPr>
              <a:t>A Trump-appointed Texas judge could force a major...</a:t>
            </a:r>
            <a:r>
              <a:rPr lang="en-US" dirty="0"/>
              <a:t>,” NPR; Jones et al., “</a:t>
            </a:r>
            <a:r>
              <a:rPr lang="en-US" dirty="0">
                <a:hlinkClick r:id="rId7">
                  <a:extLst>
                    <a:ext uri="{A12FA001-AC4F-418D-AE19-62706E023703}">
                      <ahyp:hlinkClr xmlns:ahyp="http://schemas.microsoft.com/office/drawing/2018/hyperlinkcolor" val="tx"/>
                    </a:ext>
                  </a:extLst>
                </a:hlinkClick>
              </a:rPr>
              <a:t>Abortion Incidence and service availability</a:t>
            </a:r>
            <a:r>
              <a:rPr lang="en-US" dirty="0"/>
              <a:t>,” </a:t>
            </a:r>
            <a:r>
              <a:rPr lang="en-US" i="1" dirty="0"/>
              <a:t>Perspectives; </a:t>
            </a:r>
            <a:r>
              <a:rPr lang="en-US" dirty="0" err="1"/>
              <a:t>Mccammon</a:t>
            </a:r>
            <a:r>
              <a:rPr lang="en-US" dirty="0"/>
              <a:t>, “</a:t>
            </a:r>
            <a:r>
              <a:rPr lang="en-US" dirty="0">
                <a:hlinkClick r:id="rId8">
                  <a:extLst>
                    <a:ext uri="{A12FA001-AC4F-418D-AE19-62706E023703}">
                      <ahyp:hlinkClr xmlns:ahyp="http://schemas.microsoft.com/office/drawing/2018/hyperlinkcolor" val="tx"/>
                    </a:ext>
                  </a:extLst>
                </a:hlinkClick>
              </a:rPr>
              <a:t>Why an ulcer drug could be the last option...</a:t>
            </a:r>
            <a:r>
              <a:rPr lang="en-US" dirty="0"/>
              <a:t>” </a:t>
            </a:r>
            <a:r>
              <a:rPr lang="en-US" i="1" dirty="0"/>
              <a:t>NPR; </a:t>
            </a:r>
            <a:r>
              <a:rPr lang="en-US" dirty="0"/>
              <a:t>McCammon “</a:t>
            </a:r>
            <a:r>
              <a:rPr lang="en-US" dirty="0">
                <a:hlinkClick r:id="rId9">
                  <a:extLst>
                    <a:ext uri="{A12FA001-AC4F-418D-AE19-62706E023703}">
                      <ahyp:hlinkClr xmlns:ahyp="http://schemas.microsoft.com/office/drawing/2018/hyperlinkcolor" val="tx"/>
                    </a:ext>
                  </a:extLst>
                </a:hlinkClick>
              </a:rPr>
              <a:t>U.S. appeals court preserves partial access...</a:t>
            </a:r>
            <a:r>
              <a:rPr lang="en-US" dirty="0"/>
              <a:t>,” </a:t>
            </a:r>
            <a:r>
              <a:rPr lang="en-US" i="1" dirty="0"/>
              <a:t>NPR.</a:t>
            </a:r>
          </a:p>
        </p:txBody>
      </p:sp>
      <p:sp>
        <p:nvSpPr>
          <p:cNvPr id="4" name="Title 3">
            <a:extLst>
              <a:ext uri="{FF2B5EF4-FFF2-40B4-BE49-F238E27FC236}">
                <a16:creationId xmlns:a16="http://schemas.microsoft.com/office/drawing/2014/main" id="{0040D2D3-C132-40FD-AEB7-95F8EEAFDBF6}"/>
              </a:ext>
            </a:extLst>
          </p:cNvPr>
          <p:cNvSpPr>
            <a:spLocks noGrp="1"/>
          </p:cNvSpPr>
          <p:nvPr>
            <p:ph type="title"/>
          </p:nvPr>
        </p:nvSpPr>
        <p:spPr>
          <a:xfrm>
            <a:off x="624320" y="590096"/>
            <a:ext cx="10972801" cy="540917"/>
          </a:xfrm>
        </p:spPr>
        <p:txBody>
          <a:bodyPr/>
          <a:lstStyle/>
          <a:p>
            <a:r>
              <a:rPr lang="en-US"/>
              <a:t>Courts to decide medication abortion access nationwide</a:t>
            </a:r>
          </a:p>
        </p:txBody>
      </p:sp>
      <p:cxnSp>
        <p:nvCxnSpPr>
          <p:cNvPr id="5" name="Straight Arrow Connector 4">
            <a:extLst>
              <a:ext uri="{FF2B5EF4-FFF2-40B4-BE49-F238E27FC236}">
                <a16:creationId xmlns:a16="http://schemas.microsoft.com/office/drawing/2014/main" id="{D9B8DFAA-5E95-4296-8201-C8E06E4B451D}"/>
              </a:ext>
            </a:extLst>
          </p:cNvPr>
          <p:cNvCxnSpPr/>
          <p:nvPr/>
        </p:nvCxnSpPr>
        <p:spPr bwMode="gray">
          <a:xfrm>
            <a:off x="624320" y="3961951"/>
            <a:ext cx="10952110" cy="0"/>
          </a:xfrm>
          <a:prstGeom prst="straightConnector1">
            <a:avLst/>
          </a:prstGeom>
          <a:ln w="38100">
            <a:solidFill>
              <a:schemeClr val="accent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C545072-A6D7-48D4-AF28-C755FB12538E}"/>
              </a:ext>
            </a:extLst>
          </p:cNvPr>
          <p:cNvSpPr/>
          <p:nvPr/>
        </p:nvSpPr>
        <p:spPr bwMode="gray">
          <a:xfrm flipH="1">
            <a:off x="1577503" y="3824652"/>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3CF389E-4CF2-46B3-8263-269ABD9DF89C}"/>
              </a:ext>
            </a:extLst>
          </p:cNvPr>
          <p:cNvCxnSpPr>
            <a:cxnSpLocks/>
          </p:cNvCxnSpPr>
          <p:nvPr/>
        </p:nvCxnSpPr>
        <p:spPr bwMode="gray">
          <a:xfrm flipH="1">
            <a:off x="1707325" y="3734972"/>
            <a:ext cx="0" cy="91440"/>
          </a:xfrm>
          <a:prstGeom prst="line">
            <a:avLst/>
          </a:prstGeom>
          <a:ln w="28575">
            <a:solidFill>
              <a:srgbClr val="D6D9DA"/>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7ADC4C9-BA12-4BC2-9FF2-518B149EBB46}"/>
              </a:ext>
            </a:extLst>
          </p:cNvPr>
          <p:cNvSpPr txBox="1"/>
          <p:nvPr/>
        </p:nvSpPr>
        <p:spPr bwMode="gray">
          <a:xfrm>
            <a:off x="612773" y="2083225"/>
            <a:ext cx="2189104" cy="1585049"/>
          </a:xfrm>
          <a:prstGeom prst="rect">
            <a:avLst/>
          </a:prstGeom>
        </p:spPr>
        <p:txBody>
          <a:bodyPr vert="horz" wrap="square" lIns="0" tIns="0" rIns="0" bIns="0" rtlCol="0">
            <a:spAutoFit/>
          </a:bodyPr>
          <a:lstStyle/>
          <a:p>
            <a:pPr>
              <a:spcBef>
                <a:spcPts val="600"/>
              </a:spcBef>
              <a:buClr>
                <a:schemeClr val="accent6"/>
              </a:buClr>
            </a:pPr>
            <a:r>
              <a:rPr lang="en-US" sz="1400" i="1" dirty="0"/>
              <a:t>September 2000</a:t>
            </a:r>
          </a:p>
          <a:p>
            <a:pPr>
              <a:spcBef>
                <a:spcPts val="600"/>
              </a:spcBef>
              <a:buClr>
                <a:schemeClr val="accent6"/>
              </a:buClr>
            </a:pPr>
            <a:r>
              <a:rPr lang="en-US" sz="1400" b="1" dirty="0"/>
              <a:t>FDA approves mifepristone </a:t>
            </a:r>
            <a:r>
              <a:rPr lang="en-US" sz="1400" dirty="0"/>
              <a:t>for use in combination with misoprostol for medical termination of pregnancy through 7 weeks’ gestation</a:t>
            </a:r>
          </a:p>
        </p:txBody>
      </p:sp>
      <p:sp>
        <p:nvSpPr>
          <p:cNvPr id="8" name="TextBox 7">
            <a:extLst>
              <a:ext uri="{FF2B5EF4-FFF2-40B4-BE49-F238E27FC236}">
                <a16:creationId xmlns:a16="http://schemas.microsoft.com/office/drawing/2014/main" id="{8C2A04A3-ECB6-4CF4-AF7F-D760C17B54DF}"/>
              </a:ext>
            </a:extLst>
          </p:cNvPr>
          <p:cNvSpPr txBox="1"/>
          <p:nvPr/>
        </p:nvSpPr>
        <p:spPr bwMode="gray">
          <a:xfrm>
            <a:off x="1296800" y="4203653"/>
            <a:ext cx="3083921" cy="1585049"/>
          </a:xfrm>
          <a:prstGeom prst="rect">
            <a:avLst/>
          </a:prstGeom>
        </p:spPr>
        <p:txBody>
          <a:bodyPr vert="horz" wrap="square" lIns="0" tIns="0" rIns="0" bIns="0" rtlCol="0">
            <a:spAutoFit/>
          </a:bodyPr>
          <a:lstStyle/>
          <a:p>
            <a:pPr>
              <a:spcBef>
                <a:spcPts val="600"/>
              </a:spcBef>
              <a:buClr>
                <a:schemeClr val="accent6"/>
              </a:buClr>
            </a:pPr>
            <a:r>
              <a:rPr lang="en-US" sz="1400" i="1" dirty="0"/>
              <a:t>June 2011</a:t>
            </a:r>
          </a:p>
          <a:p>
            <a:pPr>
              <a:spcBef>
                <a:spcPts val="600"/>
              </a:spcBef>
              <a:buClr>
                <a:schemeClr val="accent6"/>
              </a:buClr>
            </a:pPr>
            <a:r>
              <a:rPr lang="en-US" sz="1400" dirty="0"/>
              <a:t>FDA adds dispensing requirements permitting </a:t>
            </a:r>
            <a:r>
              <a:rPr lang="en-US" sz="1400" b="1" dirty="0"/>
              <a:t>only providers who had obtained certification </a:t>
            </a:r>
            <a:r>
              <a:rPr lang="en-US" sz="1400" dirty="0"/>
              <a:t>from the manufacturer to prescribe and dispense mifepristone, as well as require </a:t>
            </a:r>
            <a:r>
              <a:rPr lang="en-US" sz="1400" b="1" dirty="0"/>
              <a:t>in-person visits </a:t>
            </a:r>
            <a:r>
              <a:rPr lang="en-US" sz="1400" dirty="0"/>
              <a:t>for patients</a:t>
            </a:r>
            <a:endParaRPr lang="en-US" sz="1400" b="1" dirty="0"/>
          </a:p>
        </p:txBody>
      </p:sp>
      <p:sp>
        <p:nvSpPr>
          <p:cNvPr id="16" name="Oval 15">
            <a:extLst>
              <a:ext uri="{FF2B5EF4-FFF2-40B4-BE49-F238E27FC236}">
                <a16:creationId xmlns:a16="http://schemas.microsoft.com/office/drawing/2014/main" id="{D917A7FC-18B3-443C-9521-8B8228324B00}"/>
              </a:ext>
            </a:extLst>
          </p:cNvPr>
          <p:cNvSpPr/>
          <p:nvPr/>
        </p:nvSpPr>
        <p:spPr bwMode="gray">
          <a:xfrm flipH="1">
            <a:off x="2698180" y="3824652"/>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A9C8F77-F65C-46F8-8E35-1992D4288FE0}"/>
              </a:ext>
            </a:extLst>
          </p:cNvPr>
          <p:cNvCxnSpPr>
            <a:cxnSpLocks/>
          </p:cNvCxnSpPr>
          <p:nvPr/>
        </p:nvCxnSpPr>
        <p:spPr bwMode="gray">
          <a:xfrm flipH="1">
            <a:off x="2828002" y="4080448"/>
            <a:ext cx="0" cy="91440"/>
          </a:xfrm>
          <a:prstGeom prst="line">
            <a:avLst/>
          </a:prstGeom>
          <a:ln w="28575">
            <a:solidFill>
              <a:srgbClr val="D6D9DA"/>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197255C-6DE8-464A-B505-82CE2DD7F279}"/>
              </a:ext>
            </a:extLst>
          </p:cNvPr>
          <p:cNvSpPr txBox="1"/>
          <p:nvPr/>
        </p:nvSpPr>
        <p:spPr bwMode="gray">
          <a:xfrm>
            <a:off x="624320" y="1703509"/>
            <a:ext cx="8408949" cy="246221"/>
          </a:xfrm>
          <a:prstGeom prst="rect">
            <a:avLst/>
          </a:prstGeom>
        </p:spPr>
        <p:txBody>
          <a:bodyPr vert="horz" wrap="square" lIns="0" tIns="0" rIns="0" bIns="0" rtlCol="0">
            <a:spAutoFit/>
          </a:bodyPr>
          <a:lstStyle/>
          <a:p>
            <a:pPr>
              <a:spcBef>
                <a:spcPts val="600"/>
              </a:spcBef>
              <a:buClr>
                <a:schemeClr val="accent6"/>
              </a:buClr>
            </a:pPr>
            <a:r>
              <a:rPr lang="en-US" sz="1600" b="1" dirty="0"/>
              <a:t>Key milestones for medication abortion access</a:t>
            </a:r>
          </a:p>
        </p:txBody>
      </p:sp>
      <p:sp>
        <p:nvSpPr>
          <p:cNvPr id="13" name="Oval 12">
            <a:extLst>
              <a:ext uri="{FF2B5EF4-FFF2-40B4-BE49-F238E27FC236}">
                <a16:creationId xmlns:a16="http://schemas.microsoft.com/office/drawing/2014/main" id="{43D018C7-93F1-427B-9AE0-914D9976FC48}"/>
              </a:ext>
            </a:extLst>
          </p:cNvPr>
          <p:cNvSpPr/>
          <p:nvPr/>
        </p:nvSpPr>
        <p:spPr bwMode="gray">
          <a:xfrm flipH="1">
            <a:off x="8001716" y="3824652"/>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DE59E96-5F95-4B45-8F91-67544CA63767}"/>
              </a:ext>
            </a:extLst>
          </p:cNvPr>
          <p:cNvCxnSpPr>
            <a:cxnSpLocks/>
          </p:cNvCxnSpPr>
          <p:nvPr/>
        </p:nvCxnSpPr>
        <p:spPr bwMode="gray">
          <a:xfrm flipH="1">
            <a:off x="8131538" y="4086640"/>
            <a:ext cx="0" cy="91440"/>
          </a:xfrm>
          <a:prstGeom prst="line">
            <a:avLst/>
          </a:prstGeom>
          <a:ln w="28575">
            <a:solidFill>
              <a:srgbClr val="D6D9DA"/>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63A7A62-6DD6-46BA-9413-9ADBCB448D33}"/>
              </a:ext>
            </a:extLst>
          </p:cNvPr>
          <p:cNvSpPr txBox="1"/>
          <p:nvPr/>
        </p:nvSpPr>
        <p:spPr bwMode="gray">
          <a:xfrm>
            <a:off x="8241299" y="2083225"/>
            <a:ext cx="2472487" cy="1585049"/>
          </a:xfrm>
          <a:prstGeom prst="rect">
            <a:avLst/>
          </a:prstGeom>
        </p:spPr>
        <p:txBody>
          <a:bodyPr vert="horz" wrap="square" lIns="0" tIns="0" rIns="0" bIns="0" rtlCol="0" anchor="t">
            <a:spAutoFit/>
          </a:bodyPr>
          <a:lstStyle/>
          <a:p>
            <a:pPr>
              <a:spcBef>
                <a:spcPts val="400"/>
              </a:spcBef>
              <a:buClr>
                <a:schemeClr val="accent6"/>
              </a:buClr>
            </a:pPr>
            <a:r>
              <a:rPr lang="en-US" sz="1400" i="1" dirty="0"/>
              <a:t>February 2023</a:t>
            </a:r>
          </a:p>
          <a:p>
            <a:pPr>
              <a:spcBef>
                <a:spcPts val="600"/>
              </a:spcBef>
              <a:buClr>
                <a:schemeClr val="accent6"/>
              </a:buClr>
            </a:pPr>
            <a:r>
              <a:rPr lang="en-US" sz="1400" b="1" dirty="0"/>
              <a:t>17 states and DC sue FDA</a:t>
            </a:r>
            <a:r>
              <a:rPr lang="en-US" sz="1400" dirty="0"/>
              <a:t> (filed in Washington) to remove remaining restrictions on mifepristone dispensing and prescribing, arguing restrictions limit access to medication</a:t>
            </a:r>
            <a:endParaRPr lang="en-US" sz="1400" b="1" dirty="0"/>
          </a:p>
        </p:txBody>
      </p:sp>
      <p:sp>
        <p:nvSpPr>
          <p:cNvPr id="55" name="TextBox 54">
            <a:extLst>
              <a:ext uri="{FF2B5EF4-FFF2-40B4-BE49-F238E27FC236}">
                <a16:creationId xmlns:a16="http://schemas.microsoft.com/office/drawing/2014/main" id="{F4A36EF5-8C27-42E8-811C-0106CB3820A7}"/>
              </a:ext>
            </a:extLst>
          </p:cNvPr>
          <p:cNvSpPr txBox="1"/>
          <p:nvPr/>
        </p:nvSpPr>
        <p:spPr bwMode="gray">
          <a:xfrm>
            <a:off x="7100681" y="4203653"/>
            <a:ext cx="2083231" cy="1585049"/>
          </a:xfrm>
          <a:prstGeom prst="rect">
            <a:avLst/>
          </a:prstGeom>
        </p:spPr>
        <p:txBody>
          <a:bodyPr vert="horz" wrap="square" lIns="0" tIns="0" rIns="0" bIns="0" rtlCol="0">
            <a:spAutoFit/>
          </a:bodyPr>
          <a:lstStyle/>
          <a:p>
            <a:pPr>
              <a:spcBef>
                <a:spcPts val="600"/>
              </a:spcBef>
              <a:buClr>
                <a:schemeClr val="accent6"/>
              </a:buClr>
            </a:pPr>
            <a:r>
              <a:rPr lang="en-US" sz="1400" i="1" dirty="0"/>
              <a:t>January 2023</a:t>
            </a:r>
          </a:p>
          <a:p>
            <a:pPr>
              <a:spcBef>
                <a:spcPts val="600"/>
              </a:spcBef>
              <a:buClr>
                <a:schemeClr val="accent6"/>
              </a:buClr>
            </a:pPr>
            <a:r>
              <a:rPr lang="en-US" sz="1400" dirty="0"/>
              <a:t>FDA rules that </a:t>
            </a:r>
            <a:r>
              <a:rPr lang="en-US" sz="1400" b="1" dirty="0"/>
              <a:t>any certified pharmacy</a:t>
            </a:r>
            <a:r>
              <a:rPr lang="en-US" sz="1400" dirty="0"/>
              <a:t> that agrees to accept mifepristone prescriptions </a:t>
            </a:r>
            <a:r>
              <a:rPr lang="en-US" sz="1400" b="1" dirty="0"/>
              <a:t>can dispense pills in its stores and by mail </a:t>
            </a:r>
          </a:p>
        </p:txBody>
      </p:sp>
      <p:sp>
        <p:nvSpPr>
          <p:cNvPr id="31" name="Oval 30">
            <a:extLst>
              <a:ext uri="{FF2B5EF4-FFF2-40B4-BE49-F238E27FC236}">
                <a16:creationId xmlns:a16="http://schemas.microsoft.com/office/drawing/2014/main" id="{E19259FE-536B-4CDE-8F68-64A17EA193CD}"/>
              </a:ext>
            </a:extLst>
          </p:cNvPr>
          <p:cNvSpPr/>
          <p:nvPr/>
        </p:nvSpPr>
        <p:spPr bwMode="gray">
          <a:xfrm flipH="1">
            <a:off x="9347720" y="3824652"/>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93184C11-945E-4CC6-A3B9-DBE91E41EBD7}"/>
              </a:ext>
            </a:extLst>
          </p:cNvPr>
          <p:cNvCxnSpPr>
            <a:cxnSpLocks/>
          </p:cNvCxnSpPr>
          <p:nvPr/>
        </p:nvCxnSpPr>
        <p:spPr bwMode="gray">
          <a:xfrm flipH="1">
            <a:off x="9477542" y="3730591"/>
            <a:ext cx="0" cy="91440"/>
          </a:xfrm>
          <a:prstGeom prst="line">
            <a:avLst/>
          </a:prstGeom>
          <a:ln w="28575">
            <a:solidFill>
              <a:srgbClr val="D6D9DA"/>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36" name="Text Placeholder 1">
            <a:extLst>
              <a:ext uri="{FF2B5EF4-FFF2-40B4-BE49-F238E27FC236}">
                <a16:creationId xmlns:a16="http://schemas.microsoft.com/office/drawing/2014/main" id="{02596A97-1985-4666-81E5-52F0FBD8C2DF}"/>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latin typeface="Arial" panose="020B0604020202020204"/>
              </a:rPr>
              <a:t>Trend 3: Legislation and policy changes </a:t>
            </a:r>
            <a:endParaRPr kumimoji="0" lang="en-US" sz="1200" i="1"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4A2325FB-F306-E650-C7C5-290CF20CCFEB}"/>
              </a:ext>
            </a:extLst>
          </p:cNvPr>
          <p:cNvSpPr/>
          <p:nvPr/>
        </p:nvSpPr>
        <p:spPr bwMode="gray">
          <a:xfrm rot="10800000" flipH="1">
            <a:off x="10423057" y="3824652"/>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62759DA-C155-E8DC-39CB-7718AC2FE939}"/>
              </a:ext>
            </a:extLst>
          </p:cNvPr>
          <p:cNvCxnSpPr>
            <a:cxnSpLocks/>
          </p:cNvCxnSpPr>
          <p:nvPr/>
        </p:nvCxnSpPr>
        <p:spPr bwMode="gray">
          <a:xfrm rot="10800000" flipH="1">
            <a:off x="10552879" y="4086987"/>
            <a:ext cx="0" cy="91440"/>
          </a:xfrm>
          <a:prstGeom prst="line">
            <a:avLst/>
          </a:prstGeom>
          <a:ln w="28575">
            <a:solidFill>
              <a:srgbClr val="D6D9DA"/>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004FB6B-87BC-A6B5-0EDD-E76B701E8172}"/>
              </a:ext>
            </a:extLst>
          </p:cNvPr>
          <p:cNvSpPr txBox="1"/>
          <p:nvPr/>
        </p:nvSpPr>
        <p:spPr bwMode="gray">
          <a:xfrm>
            <a:off x="9669183" y="4203653"/>
            <a:ext cx="1788909" cy="1585049"/>
          </a:xfrm>
          <a:prstGeom prst="rect">
            <a:avLst/>
          </a:prstGeom>
        </p:spPr>
        <p:txBody>
          <a:bodyPr vert="horz" wrap="square" lIns="0" tIns="0" rIns="0" bIns="0" rtlCol="0">
            <a:spAutoFit/>
          </a:bodyPr>
          <a:lstStyle/>
          <a:p>
            <a:pPr>
              <a:spcBef>
                <a:spcPts val="600"/>
              </a:spcBef>
              <a:buClr>
                <a:schemeClr val="accent6"/>
              </a:buClr>
            </a:pPr>
            <a:r>
              <a:rPr lang="en-US" sz="1400" i="1" dirty="0"/>
              <a:t>April 2023</a:t>
            </a:r>
          </a:p>
          <a:p>
            <a:pPr>
              <a:spcBef>
                <a:spcPts val="600"/>
              </a:spcBef>
              <a:buClr>
                <a:schemeClr val="accent6"/>
              </a:buClr>
            </a:pPr>
            <a:r>
              <a:rPr lang="en-US" sz="1400" dirty="0"/>
              <a:t>US District Judges in Texas and Washington </a:t>
            </a:r>
            <a:r>
              <a:rPr lang="en-US" sz="1400" b="1" dirty="0"/>
              <a:t>issue contradictory rulings </a:t>
            </a:r>
            <a:r>
              <a:rPr lang="en-US" sz="1400" dirty="0"/>
              <a:t>on the legality of FDA’s approval of mifepristone</a:t>
            </a:r>
            <a:endParaRPr lang="en-US" sz="1400" b="1" dirty="0"/>
          </a:p>
        </p:txBody>
      </p:sp>
      <p:sp>
        <p:nvSpPr>
          <p:cNvPr id="28" name="Oval 27">
            <a:extLst>
              <a:ext uri="{FF2B5EF4-FFF2-40B4-BE49-F238E27FC236}">
                <a16:creationId xmlns:a16="http://schemas.microsoft.com/office/drawing/2014/main" id="{1197B0A5-B2B9-4D41-9765-0C756D507D4F}"/>
              </a:ext>
            </a:extLst>
          </p:cNvPr>
          <p:cNvSpPr/>
          <p:nvPr/>
        </p:nvSpPr>
        <p:spPr bwMode="gray">
          <a:xfrm flipH="1">
            <a:off x="5317972" y="3824652"/>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F93549BB-A096-49D1-BA6D-E18A980A4168}"/>
              </a:ext>
            </a:extLst>
          </p:cNvPr>
          <p:cNvCxnSpPr>
            <a:cxnSpLocks/>
          </p:cNvCxnSpPr>
          <p:nvPr/>
        </p:nvCxnSpPr>
        <p:spPr bwMode="gray">
          <a:xfrm flipH="1">
            <a:off x="5447794" y="4086987"/>
            <a:ext cx="0" cy="91440"/>
          </a:xfrm>
          <a:prstGeom prst="line">
            <a:avLst/>
          </a:prstGeom>
          <a:ln w="28575">
            <a:solidFill>
              <a:srgbClr val="D6D9DA"/>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0A4CC2C-59B1-4E5A-9E64-61BCA7F26C97}"/>
              </a:ext>
            </a:extLst>
          </p:cNvPr>
          <p:cNvSpPr txBox="1"/>
          <p:nvPr/>
        </p:nvSpPr>
        <p:spPr bwMode="gray">
          <a:xfrm>
            <a:off x="4382241" y="4203653"/>
            <a:ext cx="2472488" cy="1585049"/>
          </a:xfrm>
          <a:prstGeom prst="rect">
            <a:avLst/>
          </a:prstGeom>
        </p:spPr>
        <p:txBody>
          <a:bodyPr vert="horz" wrap="square" lIns="0" tIns="0" rIns="0" bIns="0" rtlCol="0">
            <a:spAutoFit/>
          </a:bodyPr>
          <a:lstStyle/>
          <a:p>
            <a:pPr>
              <a:spcBef>
                <a:spcPts val="600"/>
              </a:spcBef>
              <a:buClr>
                <a:schemeClr val="accent6"/>
              </a:buClr>
            </a:pPr>
            <a:r>
              <a:rPr lang="en-US" sz="1400" i="1" dirty="0"/>
              <a:t>December 2021</a:t>
            </a:r>
          </a:p>
          <a:p>
            <a:pPr>
              <a:spcBef>
                <a:spcPts val="600"/>
              </a:spcBef>
              <a:buClr>
                <a:schemeClr val="accent6"/>
              </a:buClr>
            </a:pPr>
            <a:r>
              <a:rPr lang="en-US" sz="1400" b="1" dirty="0"/>
              <a:t>FDA removes in-person mifepristone dispensing requirements </a:t>
            </a:r>
            <a:r>
              <a:rPr lang="en-US" sz="1400" dirty="0"/>
              <a:t>and expands distribution to </a:t>
            </a:r>
            <a:r>
              <a:rPr lang="en-US" sz="1400" b="1" dirty="0"/>
              <a:t>include certified pharmacies </a:t>
            </a:r>
            <a:r>
              <a:rPr lang="en-US" sz="1400" dirty="0"/>
              <a:t>in addition to certified providers</a:t>
            </a:r>
          </a:p>
        </p:txBody>
      </p:sp>
      <p:sp>
        <p:nvSpPr>
          <p:cNvPr id="34" name="TextBox 33">
            <a:extLst>
              <a:ext uri="{FF2B5EF4-FFF2-40B4-BE49-F238E27FC236}">
                <a16:creationId xmlns:a16="http://schemas.microsoft.com/office/drawing/2014/main" id="{0162B947-D0EA-4EBC-BC23-6C87B2F38B32}"/>
              </a:ext>
            </a:extLst>
          </p:cNvPr>
          <p:cNvSpPr txBox="1"/>
          <p:nvPr/>
        </p:nvSpPr>
        <p:spPr bwMode="gray">
          <a:xfrm>
            <a:off x="5439781" y="2083225"/>
            <a:ext cx="2536890" cy="1585049"/>
          </a:xfrm>
          <a:prstGeom prst="rect">
            <a:avLst/>
          </a:prstGeom>
        </p:spPr>
        <p:txBody>
          <a:bodyPr vert="horz" wrap="square" lIns="0" tIns="0" rIns="0" bIns="0" rtlCol="0">
            <a:spAutoFit/>
          </a:bodyPr>
          <a:lstStyle/>
          <a:p>
            <a:pPr>
              <a:spcBef>
                <a:spcPts val="600"/>
              </a:spcBef>
              <a:buClr>
                <a:schemeClr val="accent6"/>
              </a:buClr>
            </a:pPr>
            <a:r>
              <a:rPr lang="en-US" sz="1400" i="1" dirty="0"/>
              <a:t>November 2022</a:t>
            </a:r>
          </a:p>
          <a:p>
            <a:pPr>
              <a:spcBef>
                <a:spcPts val="600"/>
              </a:spcBef>
              <a:buClr>
                <a:schemeClr val="accent6"/>
              </a:buClr>
            </a:pPr>
            <a:r>
              <a:rPr lang="en-US" sz="1400" dirty="0"/>
              <a:t>Legal group </a:t>
            </a:r>
            <a:r>
              <a:rPr lang="en-US" sz="1400" b="1" dirty="0"/>
              <a:t>sues FDA in Texas to reverse its approval of mifepristone</a:t>
            </a:r>
            <a:r>
              <a:rPr lang="en-US" sz="1400" dirty="0"/>
              <a:t>, which could remove the medication from the market and reduce access to medication abortion nationwide</a:t>
            </a:r>
          </a:p>
        </p:txBody>
      </p:sp>
      <p:sp>
        <p:nvSpPr>
          <p:cNvPr id="22" name="Oval 21">
            <a:extLst>
              <a:ext uri="{FF2B5EF4-FFF2-40B4-BE49-F238E27FC236}">
                <a16:creationId xmlns:a16="http://schemas.microsoft.com/office/drawing/2014/main" id="{3231F27A-260F-47ED-A722-B73522033987}"/>
              </a:ext>
            </a:extLst>
          </p:cNvPr>
          <p:cNvSpPr/>
          <p:nvPr/>
        </p:nvSpPr>
        <p:spPr bwMode="gray">
          <a:xfrm flipH="1">
            <a:off x="6583781" y="3824652"/>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8ECD7340-24BD-4E23-8F3D-4D066139FA04}"/>
              </a:ext>
            </a:extLst>
          </p:cNvPr>
          <p:cNvCxnSpPr>
            <a:cxnSpLocks/>
          </p:cNvCxnSpPr>
          <p:nvPr/>
        </p:nvCxnSpPr>
        <p:spPr bwMode="gray">
          <a:xfrm flipH="1">
            <a:off x="6713603" y="3734311"/>
            <a:ext cx="0" cy="91440"/>
          </a:xfrm>
          <a:prstGeom prst="line">
            <a:avLst/>
          </a:prstGeom>
          <a:ln w="28575">
            <a:solidFill>
              <a:srgbClr val="D6D9DA"/>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14C45B05-5B53-BC51-9060-12D14E8192F8}"/>
              </a:ext>
            </a:extLst>
          </p:cNvPr>
          <p:cNvSpPr/>
          <p:nvPr/>
        </p:nvSpPr>
        <p:spPr bwMode="gray">
          <a:xfrm flipH="1">
            <a:off x="3918108" y="3824652"/>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C2769EB-5E7D-8E77-B6B3-1CCC24EF040E}"/>
              </a:ext>
            </a:extLst>
          </p:cNvPr>
          <p:cNvSpPr txBox="1"/>
          <p:nvPr/>
        </p:nvSpPr>
        <p:spPr bwMode="gray">
          <a:xfrm>
            <a:off x="3241422" y="2083225"/>
            <a:ext cx="1613015" cy="1585049"/>
          </a:xfrm>
          <a:prstGeom prst="rect">
            <a:avLst/>
          </a:prstGeom>
        </p:spPr>
        <p:txBody>
          <a:bodyPr vert="horz" wrap="square" lIns="0" tIns="0" rIns="0" bIns="0" rtlCol="0">
            <a:spAutoFit/>
          </a:bodyPr>
          <a:lstStyle/>
          <a:p>
            <a:pPr>
              <a:spcBef>
                <a:spcPts val="600"/>
              </a:spcBef>
              <a:buClr>
                <a:schemeClr val="accent6"/>
              </a:buClr>
            </a:pPr>
            <a:r>
              <a:rPr lang="en-US" sz="1400" i="1" dirty="0"/>
              <a:t>March 2016</a:t>
            </a:r>
          </a:p>
          <a:p>
            <a:pPr>
              <a:spcBef>
                <a:spcPts val="600"/>
              </a:spcBef>
              <a:buClr>
                <a:schemeClr val="accent6"/>
              </a:buClr>
            </a:pPr>
            <a:r>
              <a:rPr lang="en-US" sz="1400" dirty="0"/>
              <a:t>FDA approves updated labeling to </a:t>
            </a:r>
            <a:r>
              <a:rPr lang="en-US" sz="1400" b="1" dirty="0"/>
              <a:t>expand eligibility for mifepristone use through 10 weeks’ gestation</a:t>
            </a:r>
          </a:p>
        </p:txBody>
      </p:sp>
      <p:cxnSp>
        <p:nvCxnSpPr>
          <p:cNvPr id="48" name="Straight Connector 47">
            <a:extLst>
              <a:ext uri="{FF2B5EF4-FFF2-40B4-BE49-F238E27FC236}">
                <a16:creationId xmlns:a16="http://schemas.microsoft.com/office/drawing/2014/main" id="{382D735E-0ECB-9636-F3EC-B6EFAAE28190}"/>
              </a:ext>
            </a:extLst>
          </p:cNvPr>
          <p:cNvCxnSpPr>
            <a:cxnSpLocks/>
          </p:cNvCxnSpPr>
          <p:nvPr/>
        </p:nvCxnSpPr>
        <p:spPr bwMode="gray">
          <a:xfrm flipH="1">
            <a:off x="4047930" y="3736675"/>
            <a:ext cx="0" cy="91440"/>
          </a:xfrm>
          <a:prstGeom prst="line">
            <a:avLst/>
          </a:prstGeom>
          <a:ln w="28575">
            <a:solidFill>
              <a:srgbClr val="D6D9DA"/>
            </a:solidFill>
            <a:headEnd type="none" w="med" len="med"/>
            <a:tailE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460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277319-1C11-4E3C-96B1-44AB2999B4E4}"/>
              </a:ext>
            </a:extLst>
          </p:cNvPr>
          <p:cNvSpPr>
            <a:spLocks noGrp="1"/>
          </p:cNvSpPr>
          <p:nvPr>
            <p:ph type="title"/>
          </p:nvPr>
        </p:nvSpPr>
        <p:spPr>
          <a:xfrm>
            <a:off x="612774" y="588771"/>
            <a:ext cx="11250236" cy="540917"/>
          </a:xfrm>
        </p:spPr>
        <p:txBody>
          <a:bodyPr/>
          <a:lstStyle/>
          <a:p>
            <a:r>
              <a:rPr lang="en-US"/>
              <a:t>Impacts of restrictions not limited to abortion seekers</a:t>
            </a:r>
          </a:p>
        </p:txBody>
      </p:sp>
      <p:sp>
        <p:nvSpPr>
          <p:cNvPr id="25" name="TextBox 24">
            <a:extLst>
              <a:ext uri="{FF2B5EF4-FFF2-40B4-BE49-F238E27FC236}">
                <a16:creationId xmlns:a16="http://schemas.microsoft.com/office/drawing/2014/main" id="{A8BFCBAE-E8E2-3A92-C96D-1B4C3285E9AF}"/>
              </a:ext>
            </a:extLst>
          </p:cNvPr>
          <p:cNvSpPr txBox="1"/>
          <p:nvPr/>
        </p:nvSpPr>
        <p:spPr bwMode="gray">
          <a:xfrm>
            <a:off x="3468111" y="1745763"/>
            <a:ext cx="5605113"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500"/>
              </a:spcBef>
              <a:spcAft>
                <a:spcPts val="0"/>
              </a:spcAft>
              <a:buClrTx/>
              <a:buSzTx/>
              <a:buFontTx/>
              <a:buNone/>
              <a:tabLst/>
              <a:defRPr/>
            </a:pPr>
            <a:r>
              <a:rPr lang="en-US" sz="1600" b="1">
                <a:solidFill>
                  <a:srgbClr val="323E48"/>
                </a:solidFill>
                <a:latin typeface="Arial" panose="020B0604020202020204"/>
              </a:rPr>
              <a:t>Forecasted impacts </a:t>
            </a:r>
            <a:r>
              <a:rPr kumimoji="0" lang="en-US" sz="1600" b="1" i="0" u="none" strike="noStrike" kern="1200" cap="none" spc="0" normalizeH="0" baseline="0" noProof="0">
                <a:ln>
                  <a:noFill/>
                </a:ln>
                <a:solidFill>
                  <a:srgbClr val="323E48"/>
                </a:solidFill>
                <a:effectLst/>
                <a:uLnTx/>
                <a:uFillTx/>
                <a:latin typeface="Arial" panose="020B0604020202020204"/>
                <a:ea typeface="+mn-ea"/>
                <a:cs typeface="+mn-cs"/>
              </a:rPr>
              <a:t>of increasing abortion restrictions</a:t>
            </a:r>
          </a:p>
        </p:txBody>
      </p:sp>
      <p:sp>
        <p:nvSpPr>
          <p:cNvPr id="36" name="Right Bracket 35">
            <a:extLst>
              <a:ext uri="{FF2B5EF4-FFF2-40B4-BE49-F238E27FC236}">
                <a16:creationId xmlns:a16="http://schemas.microsoft.com/office/drawing/2014/main" id="{244F01E3-A7D8-2131-65B1-2ED2204B5EB0}"/>
              </a:ext>
            </a:extLst>
          </p:cNvPr>
          <p:cNvSpPr/>
          <p:nvPr/>
        </p:nvSpPr>
        <p:spPr bwMode="gray">
          <a:xfrm rot="5400000" flipH="1">
            <a:off x="6173177" y="-516608"/>
            <a:ext cx="190100" cy="5337335"/>
          </a:xfrm>
          <a:prstGeom prst="rightBracket">
            <a:avLst>
              <a:gd name="adj" fmla="val 0"/>
            </a:avLst>
          </a:prstGeom>
          <a:ln w="19050">
            <a:solidFill>
              <a:schemeClr val="accent6"/>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marL="0" marR="0" lvl="0" indent="0" algn="ctr" defTabSz="1018879"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6" name="Rectangle: Rounded Corners 55">
            <a:extLst>
              <a:ext uri="{FF2B5EF4-FFF2-40B4-BE49-F238E27FC236}">
                <a16:creationId xmlns:a16="http://schemas.microsoft.com/office/drawing/2014/main" id="{E5516E4F-2B7E-B447-17B9-4923B8F57C03}"/>
              </a:ext>
            </a:extLst>
          </p:cNvPr>
          <p:cNvSpPr/>
          <p:nvPr/>
        </p:nvSpPr>
        <p:spPr bwMode="gray">
          <a:xfrm>
            <a:off x="7119464" y="2319835"/>
            <a:ext cx="3634558" cy="283365"/>
          </a:xfrm>
          <a:prstGeom prst="roundRect">
            <a:avLst>
              <a:gd name="adj" fmla="val 50000"/>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FAMILIES</a:t>
            </a:r>
          </a:p>
        </p:txBody>
      </p:sp>
      <p:sp>
        <p:nvSpPr>
          <p:cNvPr id="57" name="Rectangle: Rounded Corners 56">
            <a:extLst>
              <a:ext uri="{FF2B5EF4-FFF2-40B4-BE49-F238E27FC236}">
                <a16:creationId xmlns:a16="http://schemas.microsoft.com/office/drawing/2014/main" id="{A7C69B09-03F4-00B2-286F-B148857ACC6C}"/>
              </a:ext>
            </a:extLst>
          </p:cNvPr>
          <p:cNvSpPr/>
          <p:nvPr/>
        </p:nvSpPr>
        <p:spPr bwMode="gray">
          <a:xfrm>
            <a:off x="1030714" y="2319835"/>
            <a:ext cx="5290194" cy="283365"/>
          </a:xfrm>
          <a:prstGeom prst="roundRect">
            <a:avLst>
              <a:gd name="adj" fmla="val 50000"/>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4"/>
                </a:solidFill>
              </a:rPr>
              <a:t>WOMEN SEEKING ABORTIONS</a:t>
            </a:r>
          </a:p>
        </p:txBody>
      </p:sp>
      <p:grpSp>
        <p:nvGrpSpPr>
          <p:cNvPr id="8" name="Group 7">
            <a:extLst>
              <a:ext uri="{FF2B5EF4-FFF2-40B4-BE49-F238E27FC236}">
                <a16:creationId xmlns:a16="http://schemas.microsoft.com/office/drawing/2014/main" id="{5D5774EF-F6F5-41F5-AEB9-1782DF62CA95}"/>
              </a:ext>
            </a:extLst>
          </p:cNvPr>
          <p:cNvGrpSpPr/>
          <p:nvPr/>
        </p:nvGrpSpPr>
        <p:grpSpPr>
          <a:xfrm>
            <a:off x="3746238" y="4821390"/>
            <a:ext cx="2458347" cy="857722"/>
            <a:chOff x="3746238" y="4866002"/>
            <a:chExt cx="2458347" cy="857722"/>
          </a:xfrm>
        </p:grpSpPr>
        <p:sp>
          <p:nvSpPr>
            <p:cNvPr id="10" name="TextBox 9">
              <a:extLst>
                <a:ext uri="{FF2B5EF4-FFF2-40B4-BE49-F238E27FC236}">
                  <a16:creationId xmlns:a16="http://schemas.microsoft.com/office/drawing/2014/main" id="{05A91AD6-8B78-BC99-7899-F86D71971A0A}"/>
                </a:ext>
              </a:extLst>
            </p:cNvPr>
            <p:cNvSpPr txBox="1"/>
            <p:nvPr/>
          </p:nvSpPr>
          <p:spPr bwMode="gray">
            <a:xfrm>
              <a:off x="3746238" y="5508280"/>
              <a:ext cx="2458347" cy="215444"/>
            </a:xfrm>
            <a:prstGeom prst="rect">
              <a:avLst/>
            </a:prstGeom>
          </p:spPr>
          <p:txBody>
            <a:bodyPr vert="horz" wrap="square" lIns="0" tIns="0" rIns="0" bIns="0" rtlCol="0" anchor="t">
              <a:spAutoFit/>
            </a:bodyPr>
            <a:lstStyle/>
            <a:p>
              <a:pPr marL="0" marR="0" lvl="0" indent="0" algn="ctr" defTabSz="914400" rtl="0" eaLnBrk="1" fontAlgn="auto" latinLnBrk="0" hangingPunct="1">
                <a:lnSpc>
                  <a:spcPct val="100000"/>
                </a:lnSpc>
                <a:spcBef>
                  <a:spcPts val="600"/>
                </a:spcBef>
                <a:spcAft>
                  <a:spcPts val="0"/>
                </a:spcAft>
                <a:buClr>
                  <a:srgbClr val="CE0E2D"/>
                </a:buClr>
                <a:buSzTx/>
                <a:buFontTx/>
                <a:buNone/>
                <a:tabLst/>
                <a:defRPr/>
              </a:pPr>
              <a:r>
                <a:rPr kumimoji="0" lang="en-US" sz="1400" i="0" u="none" strike="noStrike" kern="1200" cap="none" spc="0" normalizeH="0" baseline="0" noProof="0">
                  <a:ln>
                    <a:noFill/>
                  </a:ln>
                  <a:solidFill>
                    <a:srgbClr val="323E48"/>
                  </a:solidFill>
                  <a:effectLst/>
                  <a:uLnTx/>
                  <a:uFillTx/>
                  <a:latin typeface="Arial" panose="020B0604020202020204"/>
                  <a:ea typeface="+mn-ea"/>
                  <a:cs typeface="+mn-cs"/>
                </a:rPr>
                <a:t>Higher mortality risk</a:t>
              </a:r>
            </a:p>
          </p:txBody>
        </p:sp>
        <p:pic>
          <p:nvPicPr>
            <p:cNvPr id="11" name="Picture 10" descr="Icon&#10;&#10;Description automatically generated">
              <a:extLst>
                <a:ext uri="{FF2B5EF4-FFF2-40B4-BE49-F238E27FC236}">
                  <a16:creationId xmlns:a16="http://schemas.microsoft.com/office/drawing/2014/main" id="{8F1B076B-1803-0D60-CCA6-5D5658C86864}"/>
                </a:ext>
              </a:extLst>
            </p:cNvPr>
            <p:cNvPicPr>
              <a:picLocks noChangeAspect="1"/>
            </p:cNvPicPr>
            <p:nvPr/>
          </p:nvPicPr>
          <p:blipFill>
            <a:blip r:embed="rId3"/>
            <a:stretch>
              <a:fillRect/>
            </a:stretch>
          </p:blipFill>
          <p:spPr>
            <a:xfrm>
              <a:off x="4709198" y="4866002"/>
              <a:ext cx="532427" cy="552056"/>
            </a:xfrm>
            <a:prstGeom prst="rect">
              <a:avLst/>
            </a:prstGeom>
          </p:spPr>
        </p:pic>
      </p:grpSp>
      <p:grpSp>
        <p:nvGrpSpPr>
          <p:cNvPr id="6" name="Group 5">
            <a:extLst>
              <a:ext uri="{FF2B5EF4-FFF2-40B4-BE49-F238E27FC236}">
                <a16:creationId xmlns:a16="http://schemas.microsoft.com/office/drawing/2014/main" id="{57B9F0C3-5AA6-4F12-B500-B924CE99D82D}"/>
              </a:ext>
            </a:extLst>
          </p:cNvPr>
          <p:cNvGrpSpPr/>
          <p:nvPr/>
        </p:nvGrpSpPr>
        <p:grpSpPr>
          <a:xfrm>
            <a:off x="4108761" y="3742053"/>
            <a:ext cx="1733300" cy="1052252"/>
            <a:chOff x="4108761" y="3742053"/>
            <a:chExt cx="1733300" cy="1052252"/>
          </a:xfrm>
        </p:grpSpPr>
        <p:sp>
          <p:nvSpPr>
            <p:cNvPr id="13" name="TextBox 12">
              <a:extLst>
                <a:ext uri="{FF2B5EF4-FFF2-40B4-BE49-F238E27FC236}">
                  <a16:creationId xmlns:a16="http://schemas.microsoft.com/office/drawing/2014/main" id="{C8F1611F-07C8-11D6-39A8-10445F177894}"/>
                </a:ext>
              </a:extLst>
            </p:cNvPr>
            <p:cNvSpPr txBox="1"/>
            <p:nvPr/>
          </p:nvSpPr>
          <p:spPr bwMode="gray">
            <a:xfrm>
              <a:off x="4108761" y="4363418"/>
              <a:ext cx="1733300" cy="430887"/>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
                  <a:srgbClr val="CE0E2D"/>
                </a:buClr>
                <a:buSzTx/>
                <a:buFontTx/>
                <a:buNone/>
                <a:tabLst/>
                <a:defRPr/>
              </a:pPr>
              <a:r>
                <a:rPr lang="en-US" sz="1400">
                  <a:solidFill>
                    <a:srgbClr val="323E48"/>
                  </a:solidFill>
                  <a:latin typeface="Arial" panose="020B0604020202020204"/>
                </a:rPr>
                <a:t>Increased number of un</a:t>
              </a:r>
              <a:r>
                <a:rPr kumimoji="0" lang="en-US" sz="1400" i="0" u="none" strike="noStrike" kern="1200" cap="none" spc="0" normalizeH="0" baseline="0" noProof="0">
                  <a:ln>
                    <a:noFill/>
                  </a:ln>
                  <a:solidFill>
                    <a:srgbClr val="323E48"/>
                  </a:solidFill>
                  <a:effectLst/>
                  <a:uLnTx/>
                  <a:uFillTx/>
                  <a:latin typeface="Arial" panose="020B0604020202020204"/>
                  <a:ea typeface="+mn-ea"/>
                  <a:cs typeface="+mn-cs"/>
                </a:rPr>
                <a:t>safe abortions</a:t>
              </a:r>
            </a:p>
          </p:txBody>
        </p:sp>
        <p:pic>
          <p:nvPicPr>
            <p:cNvPr id="14" name="Picture 13" descr="Icon&#10;&#10;Description automatically generated">
              <a:extLst>
                <a:ext uri="{FF2B5EF4-FFF2-40B4-BE49-F238E27FC236}">
                  <a16:creationId xmlns:a16="http://schemas.microsoft.com/office/drawing/2014/main" id="{98B9C7E2-28D1-5B90-7175-B025130C8FC3}"/>
                </a:ext>
              </a:extLst>
            </p:cNvPr>
            <p:cNvPicPr>
              <a:picLocks noChangeAspect="1"/>
            </p:cNvPicPr>
            <p:nvPr/>
          </p:nvPicPr>
          <p:blipFill>
            <a:blip r:embed="rId4"/>
            <a:stretch>
              <a:fillRect/>
            </a:stretch>
          </p:blipFill>
          <p:spPr>
            <a:xfrm>
              <a:off x="4693614" y="3742053"/>
              <a:ext cx="609600" cy="548640"/>
            </a:xfrm>
            <a:prstGeom prst="rect">
              <a:avLst/>
            </a:prstGeom>
          </p:spPr>
        </p:pic>
      </p:grpSp>
      <p:grpSp>
        <p:nvGrpSpPr>
          <p:cNvPr id="3" name="Group 2">
            <a:extLst>
              <a:ext uri="{FF2B5EF4-FFF2-40B4-BE49-F238E27FC236}">
                <a16:creationId xmlns:a16="http://schemas.microsoft.com/office/drawing/2014/main" id="{661501C8-ABB2-48B9-B39C-1B5A77A39E22}"/>
              </a:ext>
            </a:extLst>
          </p:cNvPr>
          <p:cNvGrpSpPr/>
          <p:nvPr/>
        </p:nvGrpSpPr>
        <p:grpSpPr>
          <a:xfrm>
            <a:off x="3816009" y="2692007"/>
            <a:ext cx="2318805" cy="981015"/>
            <a:chOff x="3816009" y="2692007"/>
            <a:chExt cx="2318805" cy="981015"/>
          </a:xfrm>
        </p:grpSpPr>
        <p:sp>
          <p:nvSpPr>
            <p:cNvPr id="16" name="TextBox 15">
              <a:extLst>
                <a:ext uri="{FF2B5EF4-FFF2-40B4-BE49-F238E27FC236}">
                  <a16:creationId xmlns:a16="http://schemas.microsoft.com/office/drawing/2014/main" id="{CB8CFEB5-8774-CDA0-2FDB-C0DDEB7DE026}"/>
                </a:ext>
              </a:extLst>
            </p:cNvPr>
            <p:cNvSpPr txBox="1"/>
            <p:nvPr/>
          </p:nvSpPr>
          <p:spPr bwMode="gray">
            <a:xfrm>
              <a:off x="3816009" y="3242135"/>
              <a:ext cx="2318805" cy="430887"/>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
                  <a:srgbClr val="CE0E2D"/>
                </a:buClr>
                <a:buSzTx/>
                <a:buFontTx/>
                <a:buNone/>
                <a:tabLst/>
                <a:defRPr/>
              </a:pPr>
              <a:r>
                <a:rPr lang="en-US" sz="1400">
                  <a:solidFill>
                    <a:srgbClr val="323E48"/>
                  </a:solidFill>
                  <a:latin typeface="Arial" panose="020B0604020202020204"/>
                </a:rPr>
                <a:t>Compounded re</a:t>
              </a:r>
              <a:r>
                <a:rPr kumimoji="0" lang="en-US" sz="1400" i="0" u="none" strike="noStrike" kern="1200" cap="none" spc="0" normalizeH="0" baseline="0" noProof="0">
                  <a:ln>
                    <a:noFill/>
                  </a:ln>
                  <a:solidFill>
                    <a:srgbClr val="323E48"/>
                  </a:solidFill>
                  <a:effectLst/>
                  <a:uLnTx/>
                  <a:uFillTx/>
                  <a:latin typeface="Arial" panose="020B0604020202020204"/>
                  <a:ea typeface="+mn-ea"/>
                  <a:cs typeface="+mn-cs"/>
                </a:rPr>
                <a:t>productive health-related morbidity</a:t>
              </a:r>
            </a:p>
          </p:txBody>
        </p:sp>
        <p:pic>
          <p:nvPicPr>
            <p:cNvPr id="17" name="Picture 16" descr="Icon&#10;&#10;Description automatically generated">
              <a:extLst>
                <a:ext uri="{FF2B5EF4-FFF2-40B4-BE49-F238E27FC236}">
                  <a16:creationId xmlns:a16="http://schemas.microsoft.com/office/drawing/2014/main" id="{62D2EF72-0D71-9FF7-6B33-585EB7B2822F}"/>
                </a:ext>
              </a:extLst>
            </p:cNvPr>
            <p:cNvPicPr>
              <a:picLocks noChangeAspect="1"/>
            </p:cNvPicPr>
            <p:nvPr/>
          </p:nvPicPr>
          <p:blipFill>
            <a:blip r:embed="rId5"/>
            <a:stretch>
              <a:fillRect/>
            </a:stretch>
          </p:blipFill>
          <p:spPr>
            <a:xfrm>
              <a:off x="4644467" y="2692007"/>
              <a:ext cx="660400" cy="548640"/>
            </a:xfrm>
            <a:prstGeom prst="rect">
              <a:avLst/>
            </a:prstGeom>
          </p:spPr>
        </p:pic>
      </p:grpSp>
      <p:grpSp>
        <p:nvGrpSpPr>
          <p:cNvPr id="2" name="Group 1">
            <a:extLst>
              <a:ext uri="{FF2B5EF4-FFF2-40B4-BE49-F238E27FC236}">
                <a16:creationId xmlns:a16="http://schemas.microsoft.com/office/drawing/2014/main" id="{2B5F8911-222B-492D-A13B-CD3344A41B36}"/>
              </a:ext>
            </a:extLst>
          </p:cNvPr>
          <p:cNvGrpSpPr/>
          <p:nvPr/>
        </p:nvGrpSpPr>
        <p:grpSpPr>
          <a:xfrm>
            <a:off x="1282172" y="2647562"/>
            <a:ext cx="2176427" cy="917738"/>
            <a:chOff x="1282172" y="2647562"/>
            <a:chExt cx="2176427" cy="917738"/>
          </a:xfrm>
        </p:grpSpPr>
        <p:sp>
          <p:nvSpPr>
            <p:cNvPr id="37" name="TextBox 36">
              <a:extLst>
                <a:ext uri="{FF2B5EF4-FFF2-40B4-BE49-F238E27FC236}">
                  <a16:creationId xmlns:a16="http://schemas.microsoft.com/office/drawing/2014/main" id="{F211EB8E-F2B1-A746-65E4-90996AB10DFF}"/>
                </a:ext>
              </a:extLst>
            </p:cNvPr>
            <p:cNvSpPr txBox="1"/>
            <p:nvPr/>
          </p:nvSpPr>
          <p:spPr bwMode="gray">
            <a:xfrm>
              <a:off x="1282172" y="3349856"/>
              <a:ext cx="2176427" cy="215444"/>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
                  <a:srgbClr val="CE0E2D"/>
                </a:buClr>
                <a:buSzTx/>
                <a:buFontTx/>
                <a:buNone/>
                <a:tabLst/>
                <a:defRPr/>
              </a:pPr>
              <a:r>
                <a:rPr lang="en-US" sz="1400" dirty="0">
                  <a:solidFill>
                    <a:srgbClr val="323E48"/>
                  </a:solidFill>
                  <a:latin typeface="Arial" panose="020B0604020202020204"/>
                </a:rPr>
                <a:t>Worsened m</a:t>
              </a:r>
              <a:r>
                <a:rPr kumimoji="0" lang="en-US" sz="1400" i="0" u="none" strike="noStrike" kern="1200" cap="none" spc="0" normalizeH="0" baseline="0" noProof="0" dirty="0" err="1">
                  <a:ln>
                    <a:noFill/>
                  </a:ln>
                  <a:solidFill>
                    <a:srgbClr val="323E48"/>
                  </a:solidFill>
                  <a:effectLst/>
                  <a:uLnTx/>
                  <a:uFillTx/>
                  <a:latin typeface="Arial" panose="020B0604020202020204"/>
                  <a:ea typeface="+mn-ea"/>
                  <a:cs typeface="+mn-cs"/>
                </a:rPr>
                <a:t>ental</a:t>
              </a:r>
              <a:r>
                <a:rPr kumimoji="0" lang="en-US" sz="1400" i="0" u="none" strike="noStrike" kern="1200" cap="none" spc="0" normalizeH="0" baseline="0" noProof="0" dirty="0">
                  <a:ln>
                    <a:noFill/>
                  </a:ln>
                  <a:solidFill>
                    <a:srgbClr val="323E48"/>
                  </a:solidFill>
                  <a:effectLst/>
                  <a:uLnTx/>
                  <a:uFillTx/>
                  <a:latin typeface="Arial" panose="020B0604020202020204"/>
                  <a:ea typeface="+mn-ea"/>
                  <a:cs typeface="+mn-cs"/>
                </a:rPr>
                <a:t> health</a:t>
              </a:r>
              <a:endParaRPr kumimoji="0" lang="en-US" sz="1200" i="1" u="none" strike="noStrike" kern="1200" cap="none" spc="0" normalizeH="0" baseline="0" noProof="0" dirty="0">
                <a:ln>
                  <a:noFill/>
                </a:ln>
                <a:solidFill>
                  <a:srgbClr val="323E48"/>
                </a:solidFill>
                <a:effectLst/>
                <a:uLnTx/>
                <a:uFillTx/>
                <a:latin typeface="Arial" panose="020B0604020202020204"/>
                <a:ea typeface="+mn-ea"/>
                <a:cs typeface="+mn-cs"/>
              </a:endParaRPr>
            </a:p>
          </p:txBody>
        </p:sp>
        <p:pic>
          <p:nvPicPr>
            <p:cNvPr id="38" name="Picture 37" descr="Icon&#10;&#10;Description automatically generated">
              <a:extLst>
                <a:ext uri="{FF2B5EF4-FFF2-40B4-BE49-F238E27FC236}">
                  <a16:creationId xmlns:a16="http://schemas.microsoft.com/office/drawing/2014/main" id="{F5AFB883-6774-08EB-223F-E57870EF8443}"/>
                </a:ext>
              </a:extLst>
            </p:cNvPr>
            <p:cNvPicPr>
              <a:picLocks noChangeAspect="1"/>
            </p:cNvPicPr>
            <p:nvPr/>
          </p:nvPicPr>
          <p:blipFill>
            <a:blip r:embed="rId6"/>
            <a:stretch>
              <a:fillRect/>
            </a:stretch>
          </p:blipFill>
          <p:spPr>
            <a:xfrm>
              <a:off x="2036036" y="2647562"/>
              <a:ext cx="668699" cy="637531"/>
            </a:xfrm>
            <a:prstGeom prst="rect">
              <a:avLst/>
            </a:prstGeom>
          </p:spPr>
        </p:pic>
      </p:grpSp>
      <p:grpSp>
        <p:nvGrpSpPr>
          <p:cNvPr id="5" name="Group 4">
            <a:extLst>
              <a:ext uri="{FF2B5EF4-FFF2-40B4-BE49-F238E27FC236}">
                <a16:creationId xmlns:a16="http://schemas.microsoft.com/office/drawing/2014/main" id="{A88B07CF-F4FA-4D08-990E-3AB4EA6F6319}"/>
              </a:ext>
            </a:extLst>
          </p:cNvPr>
          <p:cNvGrpSpPr/>
          <p:nvPr/>
        </p:nvGrpSpPr>
        <p:grpSpPr>
          <a:xfrm>
            <a:off x="1469322" y="3742053"/>
            <a:ext cx="1802127" cy="1052252"/>
            <a:chOff x="1469322" y="3742053"/>
            <a:chExt cx="1802127" cy="1052252"/>
          </a:xfrm>
        </p:grpSpPr>
        <p:sp>
          <p:nvSpPr>
            <p:cNvPr id="40" name="TextBox 39">
              <a:extLst>
                <a:ext uri="{FF2B5EF4-FFF2-40B4-BE49-F238E27FC236}">
                  <a16:creationId xmlns:a16="http://schemas.microsoft.com/office/drawing/2014/main" id="{DFB356CD-D8E1-9AF4-5E9D-E4353A9122AD}"/>
                </a:ext>
              </a:extLst>
            </p:cNvPr>
            <p:cNvSpPr txBox="1"/>
            <p:nvPr/>
          </p:nvSpPr>
          <p:spPr bwMode="gray">
            <a:xfrm>
              <a:off x="1469322" y="4363418"/>
              <a:ext cx="1802127" cy="430887"/>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
                  <a:srgbClr val="CE0E2D"/>
                </a:buClr>
                <a:buSzTx/>
                <a:buFontTx/>
                <a:buNone/>
                <a:tabLst/>
                <a:defRPr/>
              </a:pPr>
              <a:r>
                <a:rPr lang="en-US" sz="1400">
                  <a:solidFill>
                    <a:srgbClr val="323E48"/>
                  </a:solidFill>
                  <a:latin typeface="Arial" panose="020B0604020202020204"/>
                </a:rPr>
                <a:t>Declined l</a:t>
              </a:r>
              <a:r>
                <a:rPr kumimoji="0" lang="en-US" sz="1400" i="0" u="none" strike="noStrike" kern="1200" cap="none" spc="0" normalizeH="0" baseline="0" noProof="0" err="1">
                  <a:ln>
                    <a:noFill/>
                  </a:ln>
                  <a:solidFill>
                    <a:srgbClr val="323E48"/>
                  </a:solidFill>
                  <a:effectLst/>
                  <a:uLnTx/>
                  <a:uFillTx/>
                  <a:latin typeface="Arial" panose="020B0604020202020204"/>
                  <a:ea typeface="+mn-ea"/>
                  <a:cs typeface="+mn-cs"/>
                </a:rPr>
                <a:t>ong</a:t>
              </a:r>
              <a:r>
                <a:rPr kumimoji="0" lang="en-US" sz="1400" i="0" u="none" strike="noStrike" kern="1200" cap="none" spc="0" normalizeH="0" baseline="0" noProof="0">
                  <a:ln>
                    <a:noFill/>
                  </a:ln>
                  <a:solidFill>
                    <a:srgbClr val="323E48"/>
                  </a:solidFill>
                  <a:effectLst/>
                  <a:uLnTx/>
                  <a:uFillTx/>
                  <a:latin typeface="Arial" panose="020B0604020202020204"/>
                  <a:ea typeface="+mn-ea"/>
                  <a:cs typeface="+mn-cs"/>
                </a:rPr>
                <a:t> term health and wellness</a:t>
              </a:r>
            </a:p>
          </p:txBody>
        </p:sp>
        <p:pic>
          <p:nvPicPr>
            <p:cNvPr id="41" name="Picture 40" descr="A picture containing icon&#10;&#10;Description automatically generated">
              <a:extLst>
                <a:ext uri="{FF2B5EF4-FFF2-40B4-BE49-F238E27FC236}">
                  <a16:creationId xmlns:a16="http://schemas.microsoft.com/office/drawing/2014/main" id="{CE007B2D-F468-5082-E03D-83B94C589B9F}"/>
                </a:ext>
              </a:extLst>
            </p:cNvPr>
            <p:cNvPicPr>
              <a:picLocks noChangeAspect="1"/>
            </p:cNvPicPr>
            <p:nvPr/>
          </p:nvPicPr>
          <p:blipFill>
            <a:blip r:embed="rId7"/>
            <a:stretch>
              <a:fillRect/>
            </a:stretch>
          </p:blipFill>
          <p:spPr>
            <a:xfrm>
              <a:off x="2064224" y="3742053"/>
              <a:ext cx="612322" cy="548640"/>
            </a:xfrm>
            <a:prstGeom prst="rect">
              <a:avLst/>
            </a:prstGeom>
          </p:spPr>
        </p:pic>
      </p:grpSp>
      <p:grpSp>
        <p:nvGrpSpPr>
          <p:cNvPr id="7" name="Group 6">
            <a:extLst>
              <a:ext uri="{FF2B5EF4-FFF2-40B4-BE49-F238E27FC236}">
                <a16:creationId xmlns:a16="http://schemas.microsoft.com/office/drawing/2014/main" id="{293247C7-9C26-4C4C-91C8-F3F3481B38AC}"/>
              </a:ext>
            </a:extLst>
          </p:cNvPr>
          <p:cNvGrpSpPr/>
          <p:nvPr/>
        </p:nvGrpSpPr>
        <p:grpSpPr>
          <a:xfrm>
            <a:off x="1141212" y="4822244"/>
            <a:ext cx="2458347" cy="856014"/>
            <a:chOff x="1141212" y="4867710"/>
            <a:chExt cx="2458347" cy="856014"/>
          </a:xfrm>
        </p:grpSpPr>
        <p:sp>
          <p:nvSpPr>
            <p:cNvPr id="43" name="TextBox 42">
              <a:extLst>
                <a:ext uri="{FF2B5EF4-FFF2-40B4-BE49-F238E27FC236}">
                  <a16:creationId xmlns:a16="http://schemas.microsoft.com/office/drawing/2014/main" id="{0E39020B-3D3B-381D-14E9-E05FDA59C775}"/>
                </a:ext>
              </a:extLst>
            </p:cNvPr>
            <p:cNvSpPr txBox="1"/>
            <p:nvPr/>
          </p:nvSpPr>
          <p:spPr bwMode="gray">
            <a:xfrm>
              <a:off x="1141212" y="5508280"/>
              <a:ext cx="2458347" cy="215444"/>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
                  <a:srgbClr val="CE0E2D"/>
                </a:buClr>
                <a:buSzTx/>
                <a:buFontTx/>
                <a:buNone/>
                <a:tabLst/>
                <a:defRPr/>
              </a:pPr>
              <a:r>
                <a:rPr lang="en-US" sz="1400">
                  <a:solidFill>
                    <a:srgbClr val="323E48"/>
                  </a:solidFill>
                  <a:latin typeface="Arial" panose="020B0604020202020204"/>
                </a:rPr>
                <a:t>Heightened health inequities</a:t>
              </a:r>
              <a:endParaRPr kumimoji="0" lang="en-US" sz="1400" i="0" u="none" strike="noStrike" kern="1200" cap="none" spc="0" normalizeH="0" baseline="0" noProof="0">
                <a:ln>
                  <a:noFill/>
                </a:ln>
                <a:solidFill>
                  <a:srgbClr val="323E48"/>
                </a:solidFill>
                <a:effectLst/>
                <a:uLnTx/>
                <a:uFillTx/>
                <a:latin typeface="Arial" panose="020B0604020202020204"/>
                <a:ea typeface="+mn-ea"/>
                <a:cs typeface="+mn-cs"/>
              </a:endParaRPr>
            </a:p>
          </p:txBody>
        </p:sp>
        <p:pic>
          <p:nvPicPr>
            <p:cNvPr id="44" name="Picture 43" descr="Icon&#10;&#10;Description automatically generated">
              <a:extLst>
                <a:ext uri="{FF2B5EF4-FFF2-40B4-BE49-F238E27FC236}">
                  <a16:creationId xmlns:a16="http://schemas.microsoft.com/office/drawing/2014/main" id="{D57DD93F-B8D4-3C82-67F8-69EBC598E5E2}"/>
                </a:ext>
              </a:extLst>
            </p:cNvPr>
            <p:cNvPicPr>
              <a:picLocks noChangeAspect="1"/>
            </p:cNvPicPr>
            <p:nvPr/>
          </p:nvPicPr>
          <p:blipFill>
            <a:blip r:embed="rId8"/>
            <a:stretch>
              <a:fillRect/>
            </a:stretch>
          </p:blipFill>
          <p:spPr>
            <a:xfrm>
              <a:off x="1974146" y="4867710"/>
              <a:ext cx="792480" cy="548640"/>
            </a:xfrm>
            <a:prstGeom prst="rect">
              <a:avLst/>
            </a:prstGeom>
          </p:spPr>
        </p:pic>
      </p:grpSp>
      <p:grpSp>
        <p:nvGrpSpPr>
          <p:cNvPr id="70" name="Group 69">
            <a:extLst>
              <a:ext uri="{FF2B5EF4-FFF2-40B4-BE49-F238E27FC236}">
                <a16:creationId xmlns:a16="http://schemas.microsoft.com/office/drawing/2014/main" id="{B5F8B47C-984B-00D0-7731-94698268D4E2}"/>
              </a:ext>
            </a:extLst>
          </p:cNvPr>
          <p:cNvGrpSpPr/>
          <p:nvPr/>
        </p:nvGrpSpPr>
        <p:grpSpPr>
          <a:xfrm>
            <a:off x="7266463" y="3993859"/>
            <a:ext cx="2755890" cy="548640"/>
            <a:chOff x="7266463" y="3810633"/>
            <a:chExt cx="2755890" cy="548640"/>
          </a:xfrm>
        </p:grpSpPr>
        <p:sp>
          <p:nvSpPr>
            <p:cNvPr id="46" name="TextBox 45">
              <a:extLst>
                <a:ext uri="{FF2B5EF4-FFF2-40B4-BE49-F238E27FC236}">
                  <a16:creationId xmlns:a16="http://schemas.microsoft.com/office/drawing/2014/main" id="{41C12084-09F1-D5EF-1F96-03CA271F96FF}"/>
                </a:ext>
              </a:extLst>
            </p:cNvPr>
            <p:cNvSpPr txBox="1"/>
            <p:nvPr/>
          </p:nvSpPr>
          <p:spPr bwMode="gray">
            <a:xfrm>
              <a:off x="8026513" y="4143829"/>
              <a:ext cx="1995840" cy="215444"/>
            </a:xfrm>
            <a:prstGeom prst="rect">
              <a:avLst/>
            </a:prstGeom>
          </p:spPr>
          <p:txBody>
            <a:bodyPr vert="horz" wrap="square" lIns="0" tIns="0" rIns="0" bIns="0" rtlCol="0">
              <a:spAutoFit/>
            </a:bodyPr>
            <a:lstStyle/>
            <a:p>
              <a:pPr marL="0" marR="0" lvl="0" indent="0" defTabSz="914400" rtl="0" eaLnBrk="1" fontAlgn="auto" latinLnBrk="0" hangingPunct="1">
                <a:lnSpc>
                  <a:spcPct val="100000"/>
                </a:lnSpc>
                <a:spcBef>
                  <a:spcPts val="600"/>
                </a:spcBef>
                <a:spcAft>
                  <a:spcPts val="0"/>
                </a:spcAft>
                <a:buClr>
                  <a:srgbClr val="CE0E2D"/>
                </a:buClr>
                <a:buSzTx/>
                <a:buFontTx/>
                <a:buNone/>
                <a:tabLst/>
                <a:defRPr/>
              </a:pPr>
              <a:r>
                <a:rPr lang="en-US" sz="1400">
                  <a:solidFill>
                    <a:srgbClr val="323E48"/>
                  </a:solidFill>
                  <a:latin typeface="Arial" panose="020B0604020202020204"/>
                </a:rPr>
                <a:t>Increased </a:t>
              </a:r>
              <a:r>
                <a:rPr lang="en-US" sz="1400" err="1">
                  <a:solidFill>
                    <a:srgbClr val="323E48"/>
                  </a:solidFill>
                  <a:latin typeface="Arial" panose="020B0604020202020204"/>
                </a:rPr>
                <a:t>va</a:t>
              </a:r>
              <a:r>
                <a:rPr kumimoji="0" lang="en-US" sz="1400" i="0" u="none" strike="noStrike" kern="1200" cap="none" spc="0" normalizeH="0" baseline="0" noProof="0" err="1">
                  <a:ln>
                    <a:noFill/>
                  </a:ln>
                  <a:solidFill>
                    <a:srgbClr val="323E48"/>
                  </a:solidFill>
                  <a:effectLst/>
                  <a:uLnTx/>
                  <a:uFillTx/>
                  <a:latin typeface="Arial" panose="020B0604020202020204"/>
                  <a:ea typeface="+mn-ea"/>
                  <a:cs typeface="+mn-cs"/>
                </a:rPr>
                <a:t>sectomies</a:t>
              </a:r>
              <a:endParaRPr kumimoji="0" lang="en-US" sz="1400" i="0" u="none" strike="noStrike" kern="1200" cap="none" spc="0" normalizeH="0" baseline="0" noProof="0">
                <a:ln>
                  <a:noFill/>
                </a:ln>
                <a:solidFill>
                  <a:srgbClr val="323E48"/>
                </a:solidFill>
                <a:effectLst/>
                <a:uLnTx/>
                <a:uFillTx/>
                <a:latin typeface="Arial" panose="020B0604020202020204"/>
                <a:ea typeface="+mn-ea"/>
                <a:cs typeface="+mn-cs"/>
              </a:endParaRPr>
            </a:p>
          </p:txBody>
        </p:sp>
        <p:pic>
          <p:nvPicPr>
            <p:cNvPr id="47" name="Picture 46" descr="Shape, icon&#10;&#10;Description automatically generated">
              <a:extLst>
                <a:ext uri="{FF2B5EF4-FFF2-40B4-BE49-F238E27FC236}">
                  <a16:creationId xmlns:a16="http://schemas.microsoft.com/office/drawing/2014/main" id="{6D6D6D53-6AE4-6D41-0155-1F445DACBCD2}"/>
                </a:ext>
              </a:extLst>
            </p:cNvPr>
            <p:cNvPicPr>
              <a:picLocks noChangeAspect="1"/>
            </p:cNvPicPr>
            <p:nvPr/>
          </p:nvPicPr>
          <p:blipFill>
            <a:blip r:embed="rId9"/>
            <a:stretch>
              <a:fillRect/>
            </a:stretch>
          </p:blipFill>
          <p:spPr>
            <a:xfrm>
              <a:off x="7266463" y="3810633"/>
              <a:ext cx="579120" cy="548640"/>
            </a:xfrm>
            <a:prstGeom prst="rect">
              <a:avLst/>
            </a:prstGeom>
          </p:spPr>
        </p:pic>
      </p:grpSp>
      <p:grpSp>
        <p:nvGrpSpPr>
          <p:cNvPr id="69" name="Group 68">
            <a:extLst>
              <a:ext uri="{FF2B5EF4-FFF2-40B4-BE49-F238E27FC236}">
                <a16:creationId xmlns:a16="http://schemas.microsoft.com/office/drawing/2014/main" id="{C3104CB8-2B7A-9EB7-AD2B-DBC3F6B4774E}"/>
              </a:ext>
            </a:extLst>
          </p:cNvPr>
          <p:cNvGrpSpPr/>
          <p:nvPr/>
        </p:nvGrpSpPr>
        <p:grpSpPr>
          <a:xfrm>
            <a:off x="7188739" y="2885334"/>
            <a:ext cx="3790247" cy="594361"/>
            <a:chOff x="7188739" y="2869120"/>
            <a:chExt cx="3790247" cy="594361"/>
          </a:xfrm>
        </p:grpSpPr>
        <p:sp>
          <p:nvSpPr>
            <p:cNvPr id="52" name="TextBox 51">
              <a:extLst>
                <a:ext uri="{FF2B5EF4-FFF2-40B4-BE49-F238E27FC236}">
                  <a16:creationId xmlns:a16="http://schemas.microsoft.com/office/drawing/2014/main" id="{D2F46494-53F6-272A-8918-E334E3F3A519}"/>
                </a:ext>
              </a:extLst>
            </p:cNvPr>
            <p:cNvSpPr txBox="1"/>
            <p:nvPr/>
          </p:nvSpPr>
          <p:spPr bwMode="gray">
            <a:xfrm>
              <a:off x="8026513" y="3032594"/>
              <a:ext cx="2952473" cy="430887"/>
            </a:xfrm>
            <a:prstGeom prst="rect">
              <a:avLst/>
            </a:prstGeom>
          </p:spPr>
          <p:txBody>
            <a:bodyPr vert="horz" wrap="square" lIns="0" tIns="0" rIns="0" bIns="0" rtlCol="0">
              <a:spAutoFit/>
            </a:bodyPr>
            <a:lstStyle/>
            <a:p>
              <a:pPr marL="0" marR="0" lvl="0" indent="0" defTabSz="914400" rtl="0" eaLnBrk="1" fontAlgn="auto" latinLnBrk="0" hangingPunct="1">
                <a:lnSpc>
                  <a:spcPct val="100000"/>
                </a:lnSpc>
                <a:spcBef>
                  <a:spcPts val="600"/>
                </a:spcBef>
                <a:spcAft>
                  <a:spcPts val="0"/>
                </a:spcAft>
                <a:buClr>
                  <a:srgbClr val="CE0E2D"/>
                </a:buClr>
                <a:buSzTx/>
                <a:buFontTx/>
                <a:buNone/>
                <a:tabLst/>
                <a:defRPr/>
              </a:pPr>
              <a:r>
                <a:rPr kumimoji="0" lang="en-US" sz="1400" i="0" u="none" strike="noStrike" kern="1200" cap="none" spc="0" normalizeH="0" baseline="0" noProof="0">
                  <a:ln>
                    <a:noFill/>
                  </a:ln>
                  <a:solidFill>
                    <a:srgbClr val="323E48"/>
                  </a:solidFill>
                  <a:effectLst/>
                  <a:uLnTx/>
                  <a:uFillTx/>
                  <a:latin typeface="Arial" panose="020B0604020202020204"/>
                  <a:ea typeface="+mn-ea"/>
                  <a:cs typeface="+mn-cs"/>
                </a:rPr>
                <a:t>Reduced health and wellness of older </a:t>
              </a:r>
              <a:r>
                <a:rPr lang="en-US" sz="1400">
                  <a:solidFill>
                    <a:srgbClr val="323E48"/>
                  </a:solidFill>
                  <a:latin typeface="Arial" panose="020B0604020202020204"/>
                </a:rPr>
                <a:t>children</a:t>
              </a:r>
              <a:endParaRPr kumimoji="0" lang="en-US" sz="1400" i="0" u="none" strike="noStrike" kern="1200" cap="none" spc="0" normalizeH="0" baseline="0" noProof="0">
                <a:ln>
                  <a:noFill/>
                </a:ln>
                <a:solidFill>
                  <a:srgbClr val="323E48"/>
                </a:solidFill>
                <a:effectLst/>
                <a:uLnTx/>
                <a:uFillTx/>
                <a:latin typeface="Arial" panose="020B0604020202020204"/>
                <a:ea typeface="+mn-ea"/>
                <a:cs typeface="+mn-cs"/>
              </a:endParaRPr>
            </a:p>
          </p:txBody>
        </p:sp>
        <p:pic>
          <p:nvPicPr>
            <p:cNvPr id="53" name="Picture 52" descr="Icon&#10;&#10;Description automatically generated">
              <a:extLst>
                <a:ext uri="{FF2B5EF4-FFF2-40B4-BE49-F238E27FC236}">
                  <a16:creationId xmlns:a16="http://schemas.microsoft.com/office/drawing/2014/main" id="{821FC800-33FE-59ED-5B67-2CBAFB786422}"/>
                </a:ext>
              </a:extLst>
            </p:cNvPr>
            <p:cNvPicPr>
              <a:picLocks noChangeAspect="1"/>
            </p:cNvPicPr>
            <p:nvPr/>
          </p:nvPicPr>
          <p:blipFill>
            <a:blip r:embed="rId10"/>
            <a:stretch>
              <a:fillRect/>
            </a:stretch>
          </p:blipFill>
          <p:spPr>
            <a:xfrm>
              <a:off x="7188739" y="2869120"/>
              <a:ext cx="734569" cy="594361"/>
            </a:xfrm>
            <a:prstGeom prst="rect">
              <a:avLst/>
            </a:prstGeom>
          </p:spPr>
        </p:pic>
      </p:grpSp>
      <p:sp>
        <p:nvSpPr>
          <p:cNvPr id="54" name="Text Placeholder 2">
            <a:extLst>
              <a:ext uri="{FF2B5EF4-FFF2-40B4-BE49-F238E27FC236}">
                <a16:creationId xmlns:a16="http://schemas.microsoft.com/office/drawing/2014/main" id="{B6062132-7DC3-8953-2CBA-C87F546B4AE6}"/>
              </a:ext>
            </a:extLst>
          </p:cNvPr>
          <p:cNvSpPr txBox="1">
            <a:spLocks/>
          </p:cNvSpPr>
          <p:nvPr/>
        </p:nvSpPr>
        <p:spPr bwMode="gray">
          <a:xfrm>
            <a:off x="2583180" y="5844603"/>
            <a:ext cx="8993250" cy="323165"/>
          </a:xfrm>
          <a:prstGeom prst="rect">
            <a:avLst/>
          </a:prstGeom>
        </p:spPr>
        <p:txBody>
          <a:bodyPr vert="horz" wrap="square" lIns="0" tIns="0" rIns="0" bIns="0" rtlCol="0" anchor="b"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a:t>Sources: Foster, D.G. et al. “</a:t>
            </a:r>
            <a:r>
              <a:rPr lang="en-US">
                <a:hlinkClick r:id="rId11">
                  <a:extLst>
                    <a:ext uri="{A12FA001-AC4F-418D-AE19-62706E023703}">
                      <ahyp:hlinkClr xmlns:ahyp="http://schemas.microsoft.com/office/drawing/2018/hyperlinkcolor" val="tx"/>
                    </a:ext>
                  </a:extLst>
                </a:hlinkClick>
              </a:rPr>
              <a:t>The Harms of Denying a Woman a Wanted Abortion...</a:t>
            </a:r>
            <a:r>
              <a:rPr lang="en-US"/>
              <a:t>,” ANSIRH and UCSF; Raymond et al. “</a:t>
            </a:r>
            <a:r>
              <a:rPr lang="en-US">
                <a:hlinkClick r:id="rId12">
                  <a:extLst>
                    <a:ext uri="{A12FA001-AC4F-418D-AE19-62706E023703}">
                      <ahyp:hlinkClr xmlns:ahyp="http://schemas.microsoft.com/office/drawing/2018/hyperlinkcolor" val="tx"/>
                    </a:ext>
                  </a:extLst>
                </a:hlinkClick>
              </a:rPr>
              <a:t>Mortality of Indued abortion, other surgical procedures...</a:t>
            </a:r>
            <a:r>
              <a:rPr lang="en-US"/>
              <a:t>,” </a:t>
            </a:r>
            <a:r>
              <a:rPr lang="en-US" i="1"/>
              <a:t>Contraception</a:t>
            </a:r>
            <a:r>
              <a:rPr lang="en-US"/>
              <a:t>; </a:t>
            </a:r>
            <a:r>
              <a:rPr lang="en-US" err="1"/>
              <a:t>Rychcik</a:t>
            </a:r>
            <a:r>
              <a:rPr lang="en-US"/>
              <a:t>, S. “</a:t>
            </a:r>
            <a:r>
              <a:rPr lang="en-US">
                <a:hlinkClick r:id="rId13">
                  <a:extLst>
                    <a:ext uri="{A12FA001-AC4F-418D-AE19-62706E023703}">
                      <ahyp:hlinkClr xmlns:ahyp="http://schemas.microsoft.com/office/drawing/2018/hyperlinkcolor" val="tx"/>
                    </a:ext>
                  </a:extLst>
                </a:hlinkClick>
              </a:rPr>
              <a:t>Poll Finds More Than 50% of Women Would Still Get an Abortion...</a:t>
            </a:r>
            <a:r>
              <a:rPr lang="en-US"/>
              <a:t>,” </a:t>
            </a:r>
            <a:r>
              <a:rPr lang="en-US" i="1"/>
              <a:t>Independent Journal Review</a:t>
            </a:r>
            <a:r>
              <a:rPr lang="en-US"/>
              <a:t>; Pettus &amp; Willingham “</a:t>
            </a:r>
            <a:r>
              <a:rPr lang="en-US">
                <a:hlinkClick r:id="rId14">
                  <a:extLst>
                    <a:ext uri="{A12FA001-AC4F-418D-AE19-62706E023703}">
                      <ahyp:hlinkClr xmlns:ahyp="http://schemas.microsoft.com/office/drawing/2018/hyperlinkcolor" val="tx"/>
                    </a:ext>
                  </a:extLst>
                </a:hlinkClick>
              </a:rPr>
              <a:t>Minority women most affected if abortion is banned...</a:t>
            </a:r>
            <a:r>
              <a:rPr lang="en-US"/>
              <a:t>,” </a:t>
            </a:r>
            <a:r>
              <a:rPr lang="en-US" i="1"/>
              <a:t>ABC News; </a:t>
            </a:r>
            <a:r>
              <a:rPr lang="en-US"/>
              <a:t>Jones &amp; </a:t>
            </a:r>
            <a:r>
              <a:rPr lang="en-US" err="1"/>
              <a:t>Jerman</a:t>
            </a:r>
            <a:r>
              <a:rPr lang="en-US"/>
              <a:t>, “</a:t>
            </a:r>
            <a:r>
              <a:rPr lang="en-US">
                <a:hlinkClick r:id="rId15">
                  <a:extLst>
                    <a:ext uri="{A12FA001-AC4F-418D-AE19-62706E023703}">
                      <ahyp:hlinkClr xmlns:ahyp="http://schemas.microsoft.com/office/drawing/2018/hyperlinkcolor" val="tx"/>
                    </a:ext>
                  </a:extLst>
                </a:hlinkClick>
              </a:rPr>
              <a:t>Population Group Abortion Rates and Lifetime Incidence...</a:t>
            </a:r>
            <a:r>
              <a:rPr lang="en-US"/>
              <a:t>,” </a:t>
            </a:r>
            <a:r>
              <a:rPr lang="en-US" i="1"/>
              <a:t>American Journal of Public Health</a:t>
            </a:r>
            <a:r>
              <a:rPr lang="en-US"/>
              <a:t>; Calhoun, “</a:t>
            </a:r>
            <a:r>
              <a:rPr lang="en-US">
                <a:hlinkClick r:id="rId16">
                  <a:extLst>
                    <a:ext uri="{A12FA001-AC4F-418D-AE19-62706E023703}">
                      <ahyp:hlinkClr xmlns:ahyp="http://schemas.microsoft.com/office/drawing/2018/hyperlinkcolor" val="tx"/>
                    </a:ext>
                  </a:extLst>
                </a:hlinkClick>
              </a:rPr>
              <a:t>Planned Parenthood Northwest reports…</a:t>
            </a:r>
            <a:r>
              <a:rPr lang="en-US"/>
              <a:t>,” </a:t>
            </a:r>
            <a:r>
              <a:rPr lang="en-US" i="1"/>
              <a:t>King5 News; </a:t>
            </a:r>
            <a:r>
              <a:rPr lang="en-US" err="1"/>
              <a:t>Stykes</a:t>
            </a:r>
            <a:r>
              <a:rPr lang="en-US"/>
              <a:t> &amp; </a:t>
            </a:r>
            <a:r>
              <a:rPr lang="en-US" err="1"/>
              <a:t>Guzzo</a:t>
            </a:r>
            <a:r>
              <a:rPr lang="en-US"/>
              <a:t>,”</a:t>
            </a:r>
            <a:r>
              <a:rPr lang="en-US">
                <a:hlinkClick r:id="rId17">
                  <a:extLst>
                    <a:ext uri="{A12FA001-AC4F-418D-AE19-62706E023703}">
                      <ahyp:hlinkClr xmlns:ahyp="http://schemas.microsoft.com/office/drawing/2018/hyperlinkcolor" val="tx"/>
                    </a:ext>
                  </a:extLst>
                </a:hlinkClick>
              </a:rPr>
              <a:t>Unintended Childbearing and Marital Instability...</a:t>
            </a:r>
            <a:r>
              <a:rPr lang="en-US"/>
              <a:t>,” </a:t>
            </a:r>
            <a:r>
              <a:rPr lang="en-US" i="1"/>
              <a:t>Journal of Divorce &amp; Remarriage.</a:t>
            </a:r>
            <a:endParaRPr lang="en-US"/>
          </a:p>
        </p:txBody>
      </p:sp>
      <p:grpSp>
        <p:nvGrpSpPr>
          <p:cNvPr id="71" name="Group 70">
            <a:extLst>
              <a:ext uri="{FF2B5EF4-FFF2-40B4-BE49-F238E27FC236}">
                <a16:creationId xmlns:a16="http://schemas.microsoft.com/office/drawing/2014/main" id="{70E19B34-9BBB-115A-8EA5-F3767FAF8EE0}"/>
              </a:ext>
            </a:extLst>
          </p:cNvPr>
          <p:cNvGrpSpPr/>
          <p:nvPr/>
        </p:nvGrpSpPr>
        <p:grpSpPr>
          <a:xfrm>
            <a:off x="7205288" y="4951330"/>
            <a:ext cx="3669178" cy="597842"/>
            <a:chOff x="7205288" y="4701523"/>
            <a:chExt cx="3669178" cy="597842"/>
          </a:xfrm>
        </p:grpSpPr>
        <p:pic>
          <p:nvPicPr>
            <p:cNvPr id="63" name="Picture 62" descr="Arrow&#10;&#10;Description automatically generated with medium confidence">
              <a:extLst>
                <a:ext uri="{FF2B5EF4-FFF2-40B4-BE49-F238E27FC236}">
                  <a16:creationId xmlns:a16="http://schemas.microsoft.com/office/drawing/2014/main" id="{0DA953B5-4646-3E25-172F-CB4B64888F9E}"/>
                </a:ext>
              </a:extLst>
            </p:cNvPr>
            <p:cNvPicPr>
              <a:picLocks noChangeAspect="1"/>
            </p:cNvPicPr>
            <p:nvPr/>
          </p:nvPicPr>
          <p:blipFill>
            <a:blip r:embed="rId18"/>
            <a:stretch>
              <a:fillRect/>
            </a:stretch>
          </p:blipFill>
          <p:spPr>
            <a:xfrm>
              <a:off x="7205288" y="4701523"/>
              <a:ext cx="701469" cy="597842"/>
            </a:xfrm>
            <a:prstGeom prst="rect">
              <a:avLst/>
            </a:prstGeom>
          </p:spPr>
        </p:pic>
        <p:sp>
          <p:nvSpPr>
            <p:cNvPr id="64" name="TextBox 63">
              <a:extLst>
                <a:ext uri="{FF2B5EF4-FFF2-40B4-BE49-F238E27FC236}">
                  <a16:creationId xmlns:a16="http://schemas.microsoft.com/office/drawing/2014/main" id="{5D4267C2-72FF-660B-5F74-0B5656E2BA56}"/>
                </a:ext>
              </a:extLst>
            </p:cNvPr>
            <p:cNvSpPr txBox="1"/>
            <p:nvPr/>
          </p:nvSpPr>
          <p:spPr bwMode="gray">
            <a:xfrm>
              <a:off x="8026513" y="5083921"/>
              <a:ext cx="2847953" cy="215444"/>
            </a:xfrm>
            <a:prstGeom prst="rect">
              <a:avLst/>
            </a:prstGeom>
          </p:spPr>
          <p:txBody>
            <a:bodyPr vert="horz" wrap="square" lIns="0" tIns="0" rIns="0" bIns="0" rtlCol="0">
              <a:spAutoFit/>
            </a:bodyPr>
            <a:lstStyle/>
            <a:p>
              <a:pPr marL="0" marR="0" lvl="0" indent="0" defTabSz="914400" rtl="0" eaLnBrk="1" fontAlgn="auto" latinLnBrk="0" hangingPunct="1">
                <a:lnSpc>
                  <a:spcPct val="100000"/>
                </a:lnSpc>
                <a:spcBef>
                  <a:spcPts val="600"/>
                </a:spcBef>
                <a:spcAft>
                  <a:spcPts val="0"/>
                </a:spcAft>
                <a:buClr>
                  <a:srgbClr val="CE0E2D"/>
                </a:buClr>
                <a:buSzTx/>
                <a:buFontTx/>
                <a:buNone/>
                <a:tabLst/>
                <a:defRPr/>
              </a:pPr>
              <a:r>
                <a:rPr lang="en-US" sz="1400">
                  <a:solidFill>
                    <a:srgbClr val="323E48"/>
                  </a:solidFill>
                  <a:latin typeface="Arial" panose="020B0604020202020204"/>
                </a:rPr>
                <a:t>Elevated risk of union dissolution</a:t>
              </a:r>
              <a:endParaRPr kumimoji="0" lang="en-US" sz="140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
        <p:nvSpPr>
          <p:cNvPr id="72" name="Text Placeholder 1">
            <a:extLst>
              <a:ext uri="{FF2B5EF4-FFF2-40B4-BE49-F238E27FC236}">
                <a16:creationId xmlns:a16="http://schemas.microsoft.com/office/drawing/2014/main" id="{38872817-4E70-C590-56B0-5664013B0BBC}"/>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latin typeface="Arial" panose="020B0604020202020204"/>
              </a:rPr>
              <a:t>Trend 3: Legislation and policy changes </a:t>
            </a:r>
            <a:endParaRPr kumimoji="0" lang="en-US" sz="1200" i="1" u="none" strike="noStrike" kern="1200" cap="none" spc="0" normalizeH="0" baseline="0" noProof="0">
              <a:ln>
                <a:noFill/>
              </a:ln>
              <a:solidFill>
                <a:srgbClr val="323E4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18058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C8B42B-7A5E-4F28-80EB-9A8836900206}"/>
              </a:ext>
            </a:extLst>
          </p:cNvPr>
          <p:cNvSpPr>
            <a:spLocks noGrp="1"/>
          </p:cNvSpPr>
          <p:nvPr>
            <p:ph type="body" sz="quarter" idx="28"/>
          </p:nvPr>
        </p:nvSpPr>
        <p:spPr>
          <a:xfrm>
            <a:off x="612773" y="5926676"/>
            <a:ext cx="3657600" cy="241092"/>
          </a:xfrm>
        </p:spPr>
        <p:txBody>
          <a:bodyPr/>
          <a:lstStyle/>
          <a:p>
            <a:pPr>
              <a:buClr>
                <a:schemeClr val="accent2"/>
              </a:buClr>
            </a:pPr>
            <a:r>
              <a:rPr lang="en-US">
                <a:solidFill>
                  <a:schemeClr val="accent3"/>
                </a:solidFill>
              </a:rPr>
              <a:t>MOMS Act: Rural Maternal and Obstetric Modernization of Services Act.</a:t>
            </a:r>
          </a:p>
          <a:p>
            <a:pPr>
              <a:buClr>
                <a:schemeClr val="accent2"/>
              </a:buClr>
            </a:pPr>
            <a:r>
              <a:rPr lang="en-US">
                <a:solidFill>
                  <a:schemeClr val="accent3"/>
                </a:solidFill>
              </a:rPr>
              <a:t>HHS: Health and Human Services. </a:t>
            </a:r>
          </a:p>
        </p:txBody>
      </p:sp>
      <p:sp>
        <p:nvSpPr>
          <p:cNvPr id="3" name="Text Placeholder 2">
            <a:extLst>
              <a:ext uri="{FF2B5EF4-FFF2-40B4-BE49-F238E27FC236}">
                <a16:creationId xmlns:a16="http://schemas.microsoft.com/office/drawing/2014/main" id="{8255A976-C809-4A2D-8F49-B3919084F167}"/>
              </a:ext>
            </a:extLst>
          </p:cNvPr>
          <p:cNvSpPr>
            <a:spLocks noGrp="1"/>
          </p:cNvSpPr>
          <p:nvPr>
            <p:ph type="body" sz="quarter" idx="27"/>
          </p:nvPr>
        </p:nvSpPr>
        <p:spPr>
          <a:xfrm>
            <a:off x="4422043" y="5736881"/>
            <a:ext cx="7157182" cy="430887"/>
          </a:xfrm>
        </p:spPr>
        <p:txBody>
          <a:bodyPr/>
          <a:lstStyle/>
          <a:p>
            <a:r>
              <a:rPr lang="en-US"/>
              <a:t>Sources: </a:t>
            </a:r>
            <a:r>
              <a:rPr lang="en-US">
                <a:hlinkClick r:id="rId3">
                  <a:extLst>
                    <a:ext uri="{A12FA001-AC4F-418D-AE19-62706E023703}">
                      <ahyp:hlinkClr xmlns:ahyp="http://schemas.microsoft.com/office/drawing/2018/hyperlinkcolor" val="tx"/>
                    </a:ext>
                  </a:extLst>
                </a:hlinkClick>
              </a:rPr>
              <a:t>“FACT SHEET: Vice President Kamala Harris Announces Call to Action to Reduce Maternal Mortality and Morbidity,”</a:t>
            </a:r>
            <a:r>
              <a:rPr lang="en-US"/>
              <a:t> </a:t>
            </a:r>
            <a:r>
              <a:rPr lang="en-US" i="1"/>
              <a:t>The White House</a:t>
            </a:r>
            <a:r>
              <a:rPr lang="en-US"/>
              <a:t>; Abbott, E., </a:t>
            </a:r>
            <a:r>
              <a:rPr lang="en-US">
                <a:hlinkClick r:id="rId4">
                  <a:extLst>
                    <a:ext uri="{A12FA001-AC4F-418D-AE19-62706E023703}">
                      <ahyp:hlinkClr xmlns:ahyp="http://schemas.microsoft.com/office/drawing/2018/hyperlinkcolor" val="tx"/>
                    </a:ext>
                  </a:extLst>
                </a:hlinkClick>
              </a:rPr>
              <a:t>“Gillibrand pushes legislation that would address maternal mortality among Black women.”</a:t>
            </a:r>
            <a:r>
              <a:rPr lang="en-US"/>
              <a:t> </a:t>
            </a:r>
            <a:r>
              <a:rPr lang="en-US" i="1"/>
              <a:t>WSKG; </a:t>
            </a:r>
            <a:r>
              <a:rPr lang="en-US">
                <a:hlinkClick r:id="rId5">
                  <a:extLst>
                    <a:ext uri="{A12FA001-AC4F-418D-AE19-62706E023703}">
                      <ahyp:hlinkClr xmlns:ahyp="http://schemas.microsoft.com/office/drawing/2018/hyperlinkcolor" val="tx"/>
                    </a:ext>
                  </a:extLst>
                </a:hlinkClick>
              </a:rPr>
              <a:t>“FACT SHEET: Biden-Harris Administration Announces Initial Actions to Address the Black Maternal Health Crisis,”</a:t>
            </a:r>
            <a:r>
              <a:rPr lang="en-US" u="sng">
                <a:hlinkClick r:id="rId5">
                  <a:extLst>
                    <a:ext uri="{A12FA001-AC4F-418D-AE19-62706E023703}">
                      <ahyp:hlinkClr xmlns:ahyp="http://schemas.microsoft.com/office/drawing/2018/hyperlinkcolor" val="tx"/>
                    </a:ext>
                  </a:extLst>
                </a:hlinkClick>
              </a:rPr>
              <a:t> </a:t>
            </a:r>
            <a:r>
              <a:rPr lang="en-US" i="1"/>
              <a:t>The White House</a:t>
            </a:r>
            <a:r>
              <a:rPr lang="en-US"/>
              <a:t>; “</a:t>
            </a:r>
            <a:r>
              <a:rPr lang="en-US">
                <a:hlinkClick r:id="rId6">
                  <a:extLst>
                    <a:ext uri="{A12FA001-AC4F-418D-AE19-62706E023703}">
                      <ahyp:hlinkClr xmlns:ahyp="http://schemas.microsoft.com/office/drawing/2018/hyperlinkcolor" val="tx"/>
                    </a:ext>
                  </a:extLst>
                </a:hlinkClick>
              </a:rPr>
              <a:t>Recent Federal Action Advances Key Maternal Health Policies,</a:t>
            </a:r>
            <a:r>
              <a:rPr lang="en-US"/>
              <a:t>” </a:t>
            </a:r>
            <a:r>
              <a:rPr lang="en-US" i="1"/>
              <a:t>National Association of Counties, </a:t>
            </a:r>
            <a:r>
              <a:rPr lang="en-US"/>
              <a:t>“</a:t>
            </a:r>
            <a:r>
              <a:rPr lang="en-US">
                <a:hlinkClick r:id="rId7">
                  <a:extLst>
                    <a:ext uri="{A12FA001-AC4F-418D-AE19-62706E023703}">
                      <ahyp:hlinkClr xmlns:ahyp="http://schemas.microsoft.com/office/drawing/2018/hyperlinkcolor" val="tx"/>
                    </a:ext>
                  </a:extLst>
                </a:hlinkClick>
              </a:rPr>
              <a:t>HHS Announces over $20 Million…</a:t>
            </a:r>
            <a:r>
              <a:rPr lang="en-US"/>
              <a:t>,” </a:t>
            </a:r>
            <a:r>
              <a:rPr lang="en-US" i="1"/>
              <a:t>HHS</a:t>
            </a:r>
            <a:r>
              <a:rPr lang="en-US"/>
              <a:t>. </a:t>
            </a:r>
          </a:p>
        </p:txBody>
      </p:sp>
      <p:sp>
        <p:nvSpPr>
          <p:cNvPr id="4" name="Title 3">
            <a:extLst>
              <a:ext uri="{FF2B5EF4-FFF2-40B4-BE49-F238E27FC236}">
                <a16:creationId xmlns:a16="http://schemas.microsoft.com/office/drawing/2014/main" id="{68F8A438-E679-4350-86FC-DFE5154DCA9C}"/>
              </a:ext>
            </a:extLst>
          </p:cNvPr>
          <p:cNvSpPr>
            <a:spLocks noGrp="1"/>
          </p:cNvSpPr>
          <p:nvPr>
            <p:ph type="title"/>
          </p:nvPr>
        </p:nvSpPr>
        <p:spPr>
          <a:xfrm>
            <a:off x="612774" y="588771"/>
            <a:ext cx="10972801" cy="540917"/>
          </a:xfrm>
        </p:spPr>
        <p:txBody>
          <a:bodyPr/>
          <a:lstStyle/>
          <a:p>
            <a:r>
              <a:rPr lang="en-US"/>
              <a:t>Maternal health ongoing focus for Biden administration </a:t>
            </a:r>
          </a:p>
        </p:txBody>
      </p:sp>
      <p:sp>
        <p:nvSpPr>
          <p:cNvPr id="21" name="Text Placeholder 1">
            <a:extLst>
              <a:ext uri="{FF2B5EF4-FFF2-40B4-BE49-F238E27FC236}">
                <a16:creationId xmlns:a16="http://schemas.microsoft.com/office/drawing/2014/main" id="{36EB9785-23CD-41D2-9811-ED313FFD30BE}"/>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latin typeface="Arial" panose="020B0604020202020204"/>
              </a:rPr>
              <a:t>Trend 3: Legislation and policy changes </a:t>
            </a:r>
            <a:endParaRPr kumimoji="0" lang="en-US" sz="1200" i="1"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9D121A63-D7AE-4BD0-8A7E-DB9B9B31974B}"/>
              </a:ext>
            </a:extLst>
          </p:cNvPr>
          <p:cNvSpPr txBox="1"/>
          <p:nvPr/>
        </p:nvSpPr>
        <p:spPr bwMode="gray">
          <a:xfrm>
            <a:off x="619720" y="1755487"/>
            <a:ext cx="9163819" cy="246221"/>
          </a:xfrm>
          <a:prstGeom prst="rect">
            <a:avLst/>
          </a:prstGeom>
          <a:noFill/>
        </p:spPr>
        <p:txBody>
          <a:bodyPr vert="horz" wrap="square" lIns="0" tIns="0" rIns="0" bIns="0" rtlCol="0">
            <a:spAutoFit/>
          </a:bodyPr>
          <a:lstStyle/>
          <a:p>
            <a:pPr>
              <a:spcBef>
                <a:spcPts val="429"/>
              </a:spcBef>
            </a:pPr>
            <a:r>
              <a:rPr lang="en-US" sz="1600" b="1"/>
              <a:t>Key governmental entities pushing for action to address the national maternal health crisis </a:t>
            </a:r>
          </a:p>
        </p:txBody>
      </p:sp>
      <p:sp>
        <p:nvSpPr>
          <p:cNvPr id="32" name="TextBox 31">
            <a:extLst>
              <a:ext uri="{FF2B5EF4-FFF2-40B4-BE49-F238E27FC236}">
                <a16:creationId xmlns:a16="http://schemas.microsoft.com/office/drawing/2014/main" id="{DDEAE04E-1878-4657-AD35-B934715E5B42}"/>
              </a:ext>
            </a:extLst>
          </p:cNvPr>
          <p:cNvSpPr txBox="1"/>
          <p:nvPr/>
        </p:nvSpPr>
        <p:spPr bwMode="gray">
          <a:xfrm>
            <a:off x="4316645" y="4632065"/>
            <a:ext cx="3383280" cy="215444"/>
          </a:xfrm>
          <a:prstGeom prst="rect">
            <a:avLst/>
          </a:prstGeom>
          <a:noFill/>
        </p:spPr>
        <p:txBody>
          <a:bodyPr vert="horz" wrap="square" lIns="0" tIns="0" rIns="0" bIns="0" rtlCol="0">
            <a:spAutoFit/>
          </a:bodyPr>
          <a:lstStyle/>
          <a:p>
            <a:pPr algn="ctr">
              <a:spcBef>
                <a:spcPts val="429"/>
              </a:spcBef>
            </a:pPr>
            <a:r>
              <a:rPr lang="en-US" sz="1400" b="1"/>
              <a:t>Triple aim potential </a:t>
            </a:r>
          </a:p>
        </p:txBody>
      </p:sp>
      <p:grpSp>
        <p:nvGrpSpPr>
          <p:cNvPr id="34" name="Group 33">
            <a:extLst>
              <a:ext uri="{FF2B5EF4-FFF2-40B4-BE49-F238E27FC236}">
                <a16:creationId xmlns:a16="http://schemas.microsoft.com/office/drawing/2014/main" id="{6D89BA45-CBD3-4115-8F9F-B00BA3D1CB9D}"/>
              </a:ext>
            </a:extLst>
          </p:cNvPr>
          <p:cNvGrpSpPr/>
          <p:nvPr/>
        </p:nvGrpSpPr>
        <p:grpSpPr>
          <a:xfrm>
            <a:off x="976955" y="4965603"/>
            <a:ext cx="2413852" cy="646331"/>
            <a:chOff x="1315627" y="4947397"/>
            <a:chExt cx="2413852" cy="646331"/>
          </a:xfrm>
        </p:grpSpPr>
        <p:sp>
          <p:nvSpPr>
            <p:cNvPr id="44" name="TextBox 43">
              <a:extLst>
                <a:ext uri="{FF2B5EF4-FFF2-40B4-BE49-F238E27FC236}">
                  <a16:creationId xmlns:a16="http://schemas.microsoft.com/office/drawing/2014/main" id="{D1CFA1CB-1753-40F6-94A6-78F9D4A8CC0E}"/>
                </a:ext>
              </a:extLst>
            </p:cNvPr>
            <p:cNvSpPr txBox="1"/>
            <p:nvPr/>
          </p:nvSpPr>
          <p:spPr bwMode="gray">
            <a:xfrm>
              <a:off x="1826658" y="4947397"/>
              <a:ext cx="1902821" cy="646331"/>
            </a:xfrm>
            <a:prstGeom prst="rect">
              <a:avLst/>
            </a:prstGeom>
            <a:noFill/>
          </p:spPr>
          <p:txBody>
            <a:bodyPr wrap="square" lIns="0" tIns="0" rIns="0" bIns="0" rtlCol="0">
              <a:spAutoFit/>
            </a:bodyPr>
            <a:lstStyle/>
            <a:p>
              <a:pPr>
                <a:spcBef>
                  <a:spcPts val="500"/>
                </a:spcBef>
                <a:buClr>
                  <a:schemeClr val="accent6"/>
                </a:buClr>
              </a:pPr>
              <a:r>
                <a:rPr lang="en-US" sz="1400"/>
                <a:t>Decrease America’s </a:t>
              </a:r>
              <a:r>
                <a:rPr lang="en-US" sz="1400" b="1"/>
                <a:t>high maternal mortality rates </a:t>
              </a:r>
              <a:endParaRPr lang="en-US" sz="1400" b="1">
                <a:solidFill>
                  <a:schemeClr val="accent4"/>
                </a:solidFill>
              </a:endParaRPr>
            </a:p>
          </p:txBody>
        </p:sp>
        <p:pic>
          <p:nvPicPr>
            <p:cNvPr id="45" name="Picture 44" descr="Icon&#10;&#10;Description automatically generated">
              <a:extLst>
                <a:ext uri="{FF2B5EF4-FFF2-40B4-BE49-F238E27FC236}">
                  <a16:creationId xmlns:a16="http://schemas.microsoft.com/office/drawing/2014/main" id="{3E478918-6CDF-440A-87F2-71B53AA6A9DC}"/>
                </a:ext>
              </a:extLst>
            </p:cNvPr>
            <p:cNvPicPr>
              <a:picLocks noChangeAspect="1"/>
            </p:cNvPicPr>
            <p:nvPr/>
          </p:nvPicPr>
          <p:blipFill>
            <a:blip r:embed="rId8"/>
            <a:stretch>
              <a:fillRect/>
            </a:stretch>
          </p:blipFill>
          <p:spPr>
            <a:xfrm>
              <a:off x="1315627" y="5146462"/>
              <a:ext cx="365760" cy="340535"/>
            </a:xfrm>
            <a:prstGeom prst="rect">
              <a:avLst/>
            </a:prstGeom>
          </p:spPr>
        </p:pic>
      </p:grpSp>
      <p:grpSp>
        <p:nvGrpSpPr>
          <p:cNvPr id="35" name="Group 34">
            <a:extLst>
              <a:ext uri="{FF2B5EF4-FFF2-40B4-BE49-F238E27FC236}">
                <a16:creationId xmlns:a16="http://schemas.microsoft.com/office/drawing/2014/main" id="{F4AE4E20-EAFB-4361-8989-76488B857241}"/>
              </a:ext>
            </a:extLst>
          </p:cNvPr>
          <p:cNvGrpSpPr/>
          <p:nvPr/>
        </p:nvGrpSpPr>
        <p:grpSpPr>
          <a:xfrm>
            <a:off x="8465013" y="4965603"/>
            <a:ext cx="2707991" cy="646331"/>
            <a:chOff x="6909096" y="5105018"/>
            <a:chExt cx="2707991" cy="646331"/>
          </a:xfrm>
        </p:grpSpPr>
        <p:sp>
          <p:nvSpPr>
            <p:cNvPr id="42" name="TextBox 41">
              <a:extLst>
                <a:ext uri="{FF2B5EF4-FFF2-40B4-BE49-F238E27FC236}">
                  <a16:creationId xmlns:a16="http://schemas.microsoft.com/office/drawing/2014/main" id="{05EC3C8F-5308-4301-BE01-3864BD45A176}"/>
                </a:ext>
              </a:extLst>
            </p:cNvPr>
            <p:cNvSpPr txBox="1"/>
            <p:nvPr/>
          </p:nvSpPr>
          <p:spPr bwMode="gray">
            <a:xfrm>
              <a:off x="7420744" y="5105018"/>
              <a:ext cx="2196343" cy="646331"/>
            </a:xfrm>
            <a:prstGeom prst="rect">
              <a:avLst/>
            </a:prstGeom>
            <a:noFill/>
          </p:spPr>
          <p:txBody>
            <a:bodyPr wrap="square" lIns="0" tIns="0" rIns="0" bIns="0" rtlCol="0">
              <a:spAutoFit/>
            </a:bodyPr>
            <a:lstStyle/>
            <a:p>
              <a:pPr>
                <a:spcBef>
                  <a:spcPts val="500"/>
                </a:spcBef>
                <a:buClr>
                  <a:schemeClr val="accent6"/>
                </a:buClr>
              </a:pPr>
              <a:r>
                <a:rPr lang="en-US" sz="1400"/>
                <a:t>Improve people’s overall </a:t>
              </a:r>
              <a:r>
                <a:rPr lang="en-US" sz="1400" b="1"/>
                <a:t>experience of pregnancy, birth, and postpartum</a:t>
              </a:r>
              <a:endParaRPr lang="en-US" sz="1400">
                <a:solidFill>
                  <a:schemeClr val="accent4"/>
                </a:solidFill>
              </a:endParaRPr>
            </a:p>
          </p:txBody>
        </p:sp>
        <p:pic>
          <p:nvPicPr>
            <p:cNvPr id="43" name="Picture 42" descr="Icon&#10;&#10;Description automatically generated">
              <a:extLst>
                <a:ext uri="{FF2B5EF4-FFF2-40B4-BE49-F238E27FC236}">
                  <a16:creationId xmlns:a16="http://schemas.microsoft.com/office/drawing/2014/main" id="{6CC87C70-81BA-41EC-B03F-DE9B933C3D41}"/>
                </a:ext>
              </a:extLst>
            </p:cNvPr>
            <p:cNvPicPr>
              <a:picLocks noChangeAspect="1"/>
            </p:cNvPicPr>
            <p:nvPr/>
          </p:nvPicPr>
          <p:blipFill>
            <a:blip r:embed="rId9"/>
            <a:stretch>
              <a:fillRect/>
            </a:stretch>
          </p:blipFill>
          <p:spPr>
            <a:xfrm>
              <a:off x="6909096" y="5291470"/>
              <a:ext cx="365760" cy="365760"/>
            </a:xfrm>
            <a:prstGeom prst="rect">
              <a:avLst/>
            </a:prstGeom>
          </p:spPr>
        </p:pic>
      </p:grpSp>
      <p:sp>
        <p:nvSpPr>
          <p:cNvPr id="46" name="Oval 37">
            <a:extLst>
              <a:ext uri="{FF2B5EF4-FFF2-40B4-BE49-F238E27FC236}">
                <a16:creationId xmlns:a16="http://schemas.microsoft.com/office/drawing/2014/main" id="{C6523CD2-5932-45D2-82E0-3A6FC69C34ED}"/>
              </a:ext>
            </a:extLst>
          </p:cNvPr>
          <p:cNvSpPr/>
          <p:nvPr/>
        </p:nvSpPr>
        <p:spPr bwMode="gray">
          <a:xfrm>
            <a:off x="4361639" y="2644755"/>
            <a:ext cx="3317017" cy="1891998"/>
          </a:xfrm>
          <a:custGeom>
            <a:avLst/>
            <a:gdLst/>
            <a:ahLst/>
            <a:cxnLst/>
            <a:rect l="l" t="t" r="r" b="b"/>
            <a:pathLst>
              <a:path w="3346576" h="2050979">
                <a:moveTo>
                  <a:pt x="1673288" y="0"/>
                </a:moveTo>
                <a:cubicBezTo>
                  <a:pt x="2597419" y="0"/>
                  <a:pt x="3346576" y="749157"/>
                  <a:pt x="3346576" y="1673288"/>
                </a:cubicBezTo>
                <a:cubicBezTo>
                  <a:pt x="3346576" y="1803298"/>
                  <a:pt x="3331749" y="1929845"/>
                  <a:pt x="3302176" y="2050979"/>
                </a:cubicBezTo>
                <a:lnTo>
                  <a:pt x="44400" y="2050979"/>
                </a:lnTo>
                <a:cubicBezTo>
                  <a:pt x="14827" y="1929845"/>
                  <a:pt x="0" y="1803298"/>
                  <a:pt x="0" y="1673288"/>
                </a:cubicBezTo>
                <a:cubicBezTo>
                  <a:pt x="0" y="749157"/>
                  <a:pt x="749157" y="0"/>
                  <a:pt x="167328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chemeClr val="tx1"/>
              </a:solidFill>
            </a:endParaRPr>
          </a:p>
        </p:txBody>
      </p:sp>
      <p:sp>
        <p:nvSpPr>
          <p:cNvPr id="47" name="Text Placeholder 1">
            <a:extLst>
              <a:ext uri="{FF2B5EF4-FFF2-40B4-BE49-F238E27FC236}">
                <a16:creationId xmlns:a16="http://schemas.microsoft.com/office/drawing/2014/main" id="{2163DAE4-1659-4C61-A99D-4299541225EA}"/>
              </a:ext>
            </a:extLst>
          </p:cNvPr>
          <p:cNvSpPr txBox="1">
            <a:spLocks/>
          </p:cNvSpPr>
          <p:nvPr/>
        </p:nvSpPr>
        <p:spPr bwMode="gray">
          <a:xfrm>
            <a:off x="980673" y="3313709"/>
            <a:ext cx="2744099" cy="115416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r" defTabSz="914400">
              <a:spcBef>
                <a:spcPts val="600"/>
              </a:spcBef>
              <a:buClr>
                <a:schemeClr val="accent6"/>
              </a:buClr>
              <a:buNone/>
            </a:pPr>
            <a:r>
              <a:rPr lang="en-US" sz="1400" b="1"/>
              <a:t>Executive branch policymakers </a:t>
            </a:r>
            <a:endParaRPr lang="en-US" sz="1400"/>
          </a:p>
          <a:p>
            <a:pPr marL="0" indent="0" algn="r" defTabSz="914400">
              <a:spcBef>
                <a:spcPts val="600"/>
              </a:spcBef>
              <a:buClr>
                <a:schemeClr val="accent6"/>
              </a:buClr>
              <a:buNone/>
            </a:pPr>
            <a:r>
              <a:rPr lang="en-US" sz="1400"/>
              <a:t>VP Kamala Harris called for action, including a new quality designation for hospitals as “birthing friendly” by CMS </a:t>
            </a:r>
          </a:p>
        </p:txBody>
      </p:sp>
      <p:sp>
        <p:nvSpPr>
          <p:cNvPr id="48" name="Text Placeholder 1">
            <a:extLst>
              <a:ext uri="{FF2B5EF4-FFF2-40B4-BE49-F238E27FC236}">
                <a16:creationId xmlns:a16="http://schemas.microsoft.com/office/drawing/2014/main" id="{98B3AB6F-322C-446F-99DC-808134E81FDB}"/>
              </a:ext>
            </a:extLst>
          </p:cNvPr>
          <p:cNvSpPr txBox="1">
            <a:spLocks/>
          </p:cNvSpPr>
          <p:nvPr/>
        </p:nvSpPr>
        <p:spPr bwMode="gray">
          <a:xfrm>
            <a:off x="7670454" y="2111851"/>
            <a:ext cx="3502550" cy="115416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defTabSz="914400">
              <a:spcBef>
                <a:spcPts val="600"/>
              </a:spcBef>
              <a:buClr>
                <a:schemeClr val="accent6"/>
              </a:buClr>
              <a:buNone/>
            </a:pPr>
            <a:r>
              <a:rPr lang="en-US" sz="1400" b="1"/>
              <a:t>Legislation </a:t>
            </a:r>
            <a:endParaRPr lang="en-US" sz="1400"/>
          </a:p>
          <a:p>
            <a:pPr marL="0" indent="0" defTabSz="914400">
              <a:spcBef>
                <a:spcPts val="600"/>
              </a:spcBef>
              <a:buClr>
                <a:schemeClr val="accent6"/>
              </a:buClr>
              <a:buNone/>
            </a:pPr>
            <a:r>
              <a:rPr lang="en-US" sz="1400"/>
              <a:t>MOMS Act,</a:t>
            </a:r>
            <a:r>
              <a:rPr lang="en-US" sz="1400" baseline="30000"/>
              <a:t>1</a:t>
            </a:r>
            <a:r>
              <a:rPr lang="en-US" sz="1400"/>
              <a:t> passed in March 2022, works to bolster rural maternal care through improved data, telehealth offerings,          and trainings</a:t>
            </a:r>
          </a:p>
        </p:txBody>
      </p:sp>
      <p:sp>
        <p:nvSpPr>
          <p:cNvPr id="49" name="Text Placeholder 1">
            <a:extLst>
              <a:ext uri="{FF2B5EF4-FFF2-40B4-BE49-F238E27FC236}">
                <a16:creationId xmlns:a16="http://schemas.microsoft.com/office/drawing/2014/main" id="{148BF25D-66C9-43F7-ACA6-7C7EA93EA9D3}"/>
              </a:ext>
            </a:extLst>
          </p:cNvPr>
          <p:cNvSpPr txBox="1">
            <a:spLocks/>
          </p:cNvSpPr>
          <p:nvPr/>
        </p:nvSpPr>
        <p:spPr bwMode="gray">
          <a:xfrm>
            <a:off x="1064597" y="2111851"/>
            <a:ext cx="3118834" cy="938719"/>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r" defTabSz="914400">
              <a:spcBef>
                <a:spcPts val="600"/>
              </a:spcBef>
              <a:buClr>
                <a:schemeClr val="accent6"/>
              </a:buClr>
              <a:buNone/>
            </a:pPr>
            <a:r>
              <a:rPr lang="en-US" sz="1400" b="1" dirty="0"/>
              <a:t>Legislative branch policymakers</a:t>
            </a:r>
          </a:p>
          <a:p>
            <a:pPr marL="0" indent="0" algn="r" defTabSz="914400">
              <a:spcBef>
                <a:spcPts val="600"/>
              </a:spcBef>
              <a:buClr>
                <a:schemeClr val="accent6"/>
              </a:buClr>
              <a:buNone/>
            </a:pPr>
            <a:r>
              <a:rPr lang="en-US" sz="1400" dirty="0"/>
              <a:t>Senator Gillibrand (D-NY) advocating for legislation to provide more funds towards black maternal health </a:t>
            </a:r>
          </a:p>
        </p:txBody>
      </p:sp>
      <p:sp>
        <p:nvSpPr>
          <p:cNvPr id="50" name="Text Placeholder 1">
            <a:extLst>
              <a:ext uri="{FF2B5EF4-FFF2-40B4-BE49-F238E27FC236}">
                <a16:creationId xmlns:a16="http://schemas.microsoft.com/office/drawing/2014/main" id="{F1E22E2B-C86F-4B60-8D2F-01874B994492}"/>
              </a:ext>
            </a:extLst>
          </p:cNvPr>
          <p:cNvSpPr txBox="1">
            <a:spLocks/>
          </p:cNvSpPr>
          <p:nvPr/>
        </p:nvSpPr>
        <p:spPr bwMode="gray">
          <a:xfrm>
            <a:off x="8292519" y="3313709"/>
            <a:ext cx="2664238" cy="115416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defTabSz="914400">
              <a:spcBef>
                <a:spcPts val="600"/>
              </a:spcBef>
              <a:buClr>
                <a:schemeClr val="accent6"/>
              </a:buClr>
              <a:buNone/>
            </a:pPr>
            <a:r>
              <a:rPr lang="en-US" sz="1400" b="1"/>
              <a:t>Federal agencies </a:t>
            </a:r>
          </a:p>
          <a:p>
            <a:pPr marL="0" indent="0" defTabSz="914400">
              <a:spcBef>
                <a:spcPts val="600"/>
              </a:spcBef>
              <a:buClr>
                <a:schemeClr val="accent6"/>
              </a:buClr>
              <a:buNone/>
            </a:pPr>
            <a:r>
              <a:rPr lang="en-US" sz="1400"/>
              <a:t>$20M from HHS</a:t>
            </a:r>
            <a:r>
              <a:rPr lang="en-US" sz="1400" baseline="30000"/>
              <a:t>2 </a:t>
            </a:r>
            <a:r>
              <a:rPr lang="en-US" sz="1400"/>
              <a:t>to reduce health disparities through improving access to doulas, infant mortality, supporting state-led innovations</a:t>
            </a:r>
          </a:p>
        </p:txBody>
      </p:sp>
      <p:grpSp>
        <p:nvGrpSpPr>
          <p:cNvPr id="10" name="Group 9">
            <a:extLst>
              <a:ext uri="{FF2B5EF4-FFF2-40B4-BE49-F238E27FC236}">
                <a16:creationId xmlns:a16="http://schemas.microsoft.com/office/drawing/2014/main" id="{4BBAFFBE-D2A1-4548-B363-C6A8A87BFB40}"/>
              </a:ext>
            </a:extLst>
          </p:cNvPr>
          <p:cNvGrpSpPr/>
          <p:nvPr/>
        </p:nvGrpSpPr>
        <p:grpSpPr>
          <a:xfrm>
            <a:off x="4422043" y="2489278"/>
            <a:ext cx="889165" cy="827551"/>
            <a:chOff x="4422043" y="2072814"/>
            <a:chExt cx="914400" cy="914400"/>
          </a:xfrm>
        </p:grpSpPr>
        <p:sp>
          <p:nvSpPr>
            <p:cNvPr id="52" name="Oval 51">
              <a:extLst>
                <a:ext uri="{FF2B5EF4-FFF2-40B4-BE49-F238E27FC236}">
                  <a16:creationId xmlns:a16="http://schemas.microsoft.com/office/drawing/2014/main" id="{255E03DB-7FF4-4431-BB93-2EC870229C00}"/>
                </a:ext>
              </a:extLst>
            </p:cNvPr>
            <p:cNvSpPr/>
            <p:nvPr/>
          </p:nvSpPr>
          <p:spPr bwMode="gray">
            <a:xfrm>
              <a:off x="4422043" y="2072814"/>
              <a:ext cx="914400" cy="914400"/>
            </a:xfrm>
            <a:prstGeom prst="ellipse">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53" name="Picture 5">
              <a:extLst>
                <a:ext uri="{FF2B5EF4-FFF2-40B4-BE49-F238E27FC236}">
                  <a16:creationId xmlns:a16="http://schemas.microsoft.com/office/drawing/2014/main" id="{6EBF37EE-C005-4F36-94FB-CA04A2BD69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6363" y="2219121"/>
              <a:ext cx="365760" cy="51206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7" name="Straight Connector 56">
            <a:extLst>
              <a:ext uri="{FF2B5EF4-FFF2-40B4-BE49-F238E27FC236}">
                <a16:creationId xmlns:a16="http://schemas.microsoft.com/office/drawing/2014/main" id="{2F8EBFDA-99E8-4CF9-B65E-0760895E972A}"/>
              </a:ext>
            </a:extLst>
          </p:cNvPr>
          <p:cNvCxnSpPr/>
          <p:nvPr/>
        </p:nvCxnSpPr>
        <p:spPr bwMode="gray">
          <a:xfrm>
            <a:off x="980673" y="4538411"/>
            <a:ext cx="10055225"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64DE1AE-0FD6-4E42-9D74-67D70F34BF8E}"/>
              </a:ext>
            </a:extLst>
          </p:cNvPr>
          <p:cNvGrpSpPr/>
          <p:nvPr/>
        </p:nvGrpSpPr>
        <p:grpSpPr>
          <a:xfrm>
            <a:off x="7213254" y="3455950"/>
            <a:ext cx="889165" cy="827551"/>
            <a:chOff x="7213254" y="3363785"/>
            <a:chExt cx="914400" cy="914400"/>
          </a:xfrm>
        </p:grpSpPr>
        <p:sp>
          <p:nvSpPr>
            <p:cNvPr id="54" name="Oval 53">
              <a:extLst>
                <a:ext uri="{FF2B5EF4-FFF2-40B4-BE49-F238E27FC236}">
                  <a16:creationId xmlns:a16="http://schemas.microsoft.com/office/drawing/2014/main" id="{7BBD1834-5119-438B-BBC7-17CFC3871E4C}"/>
                </a:ext>
              </a:extLst>
            </p:cNvPr>
            <p:cNvSpPr/>
            <p:nvPr/>
          </p:nvSpPr>
          <p:spPr bwMode="gray">
            <a:xfrm>
              <a:off x="7213254" y="3363785"/>
              <a:ext cx="914400" cy="914400"/>
            </a:xfrm>
            <a:prstGeom prst="ellipse">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62" name="Picture 61" descr="Icon&#10;&#10;Description automatically generated">
              <a:extLst>
                <a:ext uri="{FF2B5EF4-FFF2-40B4-BE49-F238E27FC236}">
                  <a16:creationId xmlns:a16="http://schemas.microsoft.com/office/drawing/2014/main" id="{0BEB6B56-3BDA-4D71-846C-23F7B3FF51C2}"/>
                </a:ext>
              </a:extLst>
            </p:cNvPr>
            <p:cNvPicPr>
              <a:picLocks noChangeAspect="1"/>
            </p:cNvPicPr>
            <p:nvPr/>
          </p:nvPicPr>
          <p:blipFill>
            <a:blip r:embed="rId11"/>
            <a:stretch>
              <a:fillRect/>
            </a:stretch>
          </p:blipFill>
          <p:spPr>
            <a:xfrm>
              <a:off x="7448133" y="3570230"/>
              <a:ext cx="444642" cy="483307"/>
            </a:xfrm>
            <a:prstGeom prst="rect">
              <a:avLst/>
            </a:prstGeom>
          </p:spPr>
        </p:pic>
      </p:grpSp>
      <p:grpSp>
        <p:nvGrpSpPr>
          <p:cNvPr id="5" name="Group 4">
            <a:extLst>
              <a:ext uri="{FF2B5EF4-FFF2-40B4-BE49-F238E27FC236}">
                <a16:creationId xmlns:a16="http://schemas.microsoft.com/office/drawing/2014/main" id="{5C798B0D-9177-4DC8-8C21-B4C93C35F15A}"/>
              </a:ext>
            </a:extLst>
          </p:cNvPr>
          <p:cNvGrpSpPr/>
          <p:nvPr/>
        </p:nvGrpSpPr>
        <p:grpSpPr>
          <a:xfrm>
            <a:off x="6574891" y="2489278"/>
            <a:ext cx="889165" cy="827551"/>
            <a:chOff x="6574891" y="2072814"/>
            <a:chExt cx="914400" cy="914400"/>
          </a:xfrm>
        </p:grpSpPr>
        <p:sp>
          <p:nvSpPr>
            <p:cNvPr id="55" name="Oval 54">
              <a:extLst>
                <a:ext uri="{FF2B5EF4-FFF2-40B4-BE49-F238E27FC236}">
                  <a16:creationId xmlns:a16="http://schemas.microsoft.com/office/drawing/2014/main" id="{712E72DD-9D0A-43DC-AEC7-07B8B966D52B}"/>
                </a:ext>
              </a:extLst>
            </p:cNvPr>
            <p:cNvSpPr/>
            <p:nvPr/>
          </p:nvSpPr>
          <p:spPr bwMode="gray">
            <a:xfrm>
              <a:off x="6574891" y="2072814"/>
              <a:ext cx="914400" cy="914400"/>
            </a:xfrm>
            <a:prstGeom prst="ellipse">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63" name="Picture 62" descr="Icon&#10;&#10;Description automatically generated">
              <a:extLst>
                <a:ext uri="{FF2B5EF4-FFF2-40B4-BE49-F238E27FC236}">
                  <a16:creationId xmlns:a16="http://schemas.microsoft.com/office/drawing/2014/main" id="{E97A356E-3CAA-40E1-933B-FBBA52684503}"/>
                </a:ext>
              </a:extLst>
            </p:cNvPr>
            <p:cNvPicPr>
              <a:picLocks noChangeAspect="1"/>
            </p:cNvPicPr>
            <p:nvPr/>
          </p:nvPicPr>
          <p:blipFill>
            <a:blip r:embed="rId12"/>
            <a:stretch>
              <a:fillRect/>
            </a:stretch>
          </p:blipFill>
          <p:spPr>
            <a:xfrm>
              <a:off x="6783171" y="2240883"/>
              <a:ext cx="497840" cy="548640"/>
            </a:xfrm>
            <a:prstGeom prst="rect">
              <a:avLst/>
            </a:prstGeom>
          </p:spPr>
        </p:pic>
      </p:grpSp>
      <p:grpSp>
        <p:nvGrpSpPr>
          <p:cNvPr id="8" name="Group 7">
            <a:extLst>
              <a:ext uri="{FF2B5EF4-FFF2-40B4-BE49-F238E27FC236}">
                <a16:creationId xmlns:a16="http://schemas.microsoft.com/office/drawing/2014/main" id="{42F44031-52EB-4F95-9DB6-414CA4618495}"/>
              </a:ext>
            </a:extLst>
          </p:cNvPr>
          <p:cNvGrpSpPr/>
          <p:nvPr/>
        </p:nvGrpSpPr>
        <p:grpSpPr>
          <a:xfrm>
            <a:off x="5370036" y="3133356"/>
            <a:ext cx="1276499" cy="1188045"/>
            <a:chOff x="5351922" y="3008674"/>
            <a:chExt cx="1312727" cy="1312727"/>
          </a:xfrm>
        </p:grpSpPr>
        <p:sp>
          <p:nvSpPr>
            <p:cNvPr id="58" name="Oval 57">
              <a:extLst>
                <a:ext uri="{FF2B5EF4-FFF2-40B4-BE49-F238E27FC236}">
                  <a16:creationId xmlns:a16="http://schemas.microsoft.com/office/drawing/2014/main" id="{7B88AAEB-6123-4D80-B573-435B33DEDC1E}"/>
                </a:ext>
              </a:extLst>
            </p:cNvPr>
            <p:cNvSpPr/>
            <p:nvPr/>
          </p:nvSpPr>
          <p:spPr bwMode="gray">
            <a:xfrm>
              <a:off x="5351922" y="3008674"/>
              <a:ext cx="1312727" cy="13127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chemeClr val="tx1"/>
                </a:solidFill>
              </a:endParaRPr>
            </a:p>
          </p:txBody>
        </p:sp>
        <p:pic>
          <p:nvPicPr>
            <p:cNvPr id="64" name="Picture 63" descr="Icon&#10;&#10;Description automatically generated">
              <a:extLst>
                <a:ext uri="{FF2B5EF4-FFF2-40B4-BE49-F238E27FC236}">
                  <a16:creationId xmlns:a16="http://schemas.microsoft.com/office/drawing/2014/main" id="{680074CF-9D8E-47B5-B0EC-0D578A162D77}"/>
                </a:ext>
              </a:extLst>
            </p:cNvPr>
            <p:cNvPicPr>
              <a:picLocks noChangeAspect="1"/>
            </p:cNvPicPr>
            <p:nvPr/>
          </p:nvPicPr>
          <p:blipFill>
            <a:blip r:embed="rId13"/>
            <a:stretch>
              <a:fillRect/>
            </a:stretch>
          </p:blipFill>
          <p:spPr>
            <a:xfrm>
              <a:off x="5733965" y="3376875"/>
              <a:ext cx="548640" cy="548640"/>
            </a:xfrm>
            <a:prstGeom prst="rect">
              <a:avLst/>
            </a:prstGeom>
          </p:spPr>
        </p:pic>
      </p:grpSp>
      <p:grpSp>
        <p:nvGrpSpPr>
          <p:cNvPr id="9" name="Group 8">
            <a:extLst>
              <a:ext uri="{FF2B5EF4-FFF2-40B4-BE49-F238E27FC236}">
                <a16:creationId xmlns:a16="http://schemas.microsoft.com/office/drawing/2014/main" id="{C5AE730B-676F-4090-AA61-A3ACDDFA8FB0}"/>
              </a:ext>
            </a:extLst>
          </p:cNvPr>
          <p:cNvGrpSpPr/>
          <p:nvPr/>
        </p:nvGrpSpPr>
        <p:grpSpPr>
          <a:xfrm>
            <a:off x="3938673" y="3455950"/>
            <a:ext cx="889165" cy="827551"/>
            <a:chOff x="3864243" y="3363785"/>
            <a:chExt cx="914400" cy="914400"/>
          </a:xfrm>
        </p:grpSpPr>
        <p:sp>
          <p:nvSpPr>
            <p:cNvPr id="51" name="Oval 50">
              <a:extLst>
                <a:ext uri="{FF2B5EF4-FFF2-40B4-BE49-F238E27FC236}">
                  <a16:creationId xmlns:a16="http://schemas.microsoft.com/office/drawing/2014/main" id="{7A14E4DC-7038-45E6-AA96-643612B09702}"/>
                </a:ext>
              </a:extLst>
            </p:cNvPr>
            <p:cNvSpPr/>
            <p:nvPr/>
          </p:nvSpPr>
          <p:spPr bwMode="gray">
            <a:xfrm>
              <a:off x="3864243" y="3363785"/>
              <a:ext cx="914400" cy="914400"/>
            </a:xfrm>
            <a:prstGeom prst="ellipse">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65" name="Picture 64" descr="Icon&#10;&#10;Description automatically generated">
              <a:extLst>
                <a:ext uri="{FF2B5EF4-FFF2-40B4-BE49-F238E27FC236}">
                  <a16:creationId xmlns:a16="http://schemas.microsoft.com/office/drawing/2014/main" id="{DC345D5A-BBFA-4A6F-8979-141F92372B03}"/>
                </a:ext>
              </a:extLst>
            </p:cNvPr>
            <p:cNvPicPr>
              <a:picLocks noChangeAspect="1"/>
            </p:cNvPicPr>
            <p:nvPr/>
          </p:nvPicPr>
          <p:blipFill>
            <a:blip r:embed="rId14"/>
            <a:stretch>
              <a:fillRect/>
            </a:stretch>
          </p:blipFill>
          <p:spPr>
            <a:xfrm>
              <a:off x="4113445" y="3512736"/>
              <a:ext cx="406400" cy="548640"/>
            </a:xfrm>
            <a:prstGeom prst="rect">
              <a:avLst/>
            </a:prstGeom>
          </p:spPr>
        </p:pic>
      </p:grpSp>
      <p:grpSp>
        <p:nvGrpSpPr>
          <p:cNvPr id="6" name="Group 5">
            <a:extLst>
              <a:ext uri="{FF2B5EF4-FFF2-40B4-BE49-F238E27FC236}">
                <a16:creationId xmlns:a16="http://schemas.microsoft.com/office/drawing/2014/main" id="{04E01FEB-C635-47EB-AB71-932B1842DAD4}"/>
              </a:ext>
            </a:extLst>
          </p:cNvPr>
          <p:cNvGrpSpPr/>
          <p:nvPr/>
        </p:nvGrpSpPr>
        <p:grpSpPr>
          <a:xfrm>
            <a:off x="4696341" y="4965603"/>
            <a:ext cx="2623889" cy="646331"/>
            <a:chOff x="3254598" y="4783186"/>
            <a:chExt cx="2623889" cy="646331"/>
          </a:xfrm>
        </p:grpSpPr>
        <p:sp>
          <p:nvSpPr>
            <p:cNvPr id="40" name="TextBox 39">
              <a:extLst>
                <a:ext uri="{FF2B5EF4-FFF2-40B4-BE49-F238E27FC236}">
                  <a16:creationId xmlns:a16="http://schemas.microsoft.com/office/drawing/2014/main" id="{46922B78-8C73-418F-BD8B-9A5934A4499A}"/>
                </a:ext>
              </a:extLst>
            </p:cNvPr>
            <p:cNvSpPr txBox="1"/>
            <p:nvPr/>
          </p:nvSpPr>
          <p:spPr bwMode="gray">
            <a:xfrm>
              <a:off x="3682144" y="4783186"/>
              <a:ext cx="2196343" cy="646331"/>
            </a:xfrm>
            <a:prstGeom prst="rect">
              <a:avLst/>
            </a:prstGeom>
            <a:noFill/>
          </p:spPr>
          <p:txBody>
            <a:bodyPr wrap="square" lIns="0" tIns="0" rIns="0" bIns="0" rtlCol="0">
              <a:spAutoFit/>
            </a:bodyPr>
            <a:lstStyle/>
            <a:p>
              <a:pPr>
                <a:spcBef>
                  <a:spcPts val="500"/>
                </a:spcBef>
                <a:buClr>
                  <a:schemeClr val="accent6"/>
                </a:buClr>
              </a:pPr>
              <a:r>
                <a:rPr lang="en-US" sz="1400"/>
                <a:t>Tackle </a:t>
              </a:r>
              <a:r>
                <a:rPr lang="en-US" sz="1400" b="1"/>
                <a:t>health and racial disparities</a:t>
              </a:r>
              <a:r>
                <a:rPr lang="en-US" sz="1400"/>
                <a:t> prevalent in US communities today </a:t>
              </a:r>
            </a:p>
          </p:txBody>
        </p:sp>
        <p:pic>
          <p:nvPicPr>
            <p:cNvPr id="67" name="Picture 66" descr="Icon&#10;&#10;Description automatically generated">
              <a:extLst>
                <a:ext uri="{FF2B5EF4-FFF2-40B4-BE49-F238E27FC236}">
                  <a16:creationId xmlns:a16="http://schemas.microsoft.com/office/drawing/2014/main" id="{ECD3351C-750D-4D5E-A8B0-0E9B0E747414}"/>
                </a:ext>
              </a:extLst>
            </p:cNvPr>
            <p:cNvPicPr>
              <a:picLocks noChangeAspect="1"/>
            </p:cNvPicPr>
            <p:nvPr/>
          </p:nvPicPr>
          <p:blipFill>
            <a:blip r:embed="rId15"/>
            <a:stretch>
              <a:fillRect/>
            </a:stretch>
          </p:blipFill>
          <p:spPr>
            <a:xfrm>
              <a:off x="3254598" y="4957026"/>
              <a:ext cx="270933" cy="365760"/>
            </a:xfrm>
            <a:prstGeom prst="rect">
              <a:avLst/>
            </a:prstGeom>
          </p:spPr>
        </p:pic>
      </p:grpSp>
    </p:spTree>
    <p:extLst>
      <p:ext uri="{BB962C8B-B14F-4D97-AF65-F5344CB8AC3E}">
        <p14:creationId xmlns:p14="http://schemas.microsoft.com/office/powerpoint/2010/main" val="3299482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C8B42B-7A5E-4F28-80EB-9A8836900206}"/>
              </a:ext>
            </a:extLst>
          </p:cNvPr>
          <p:cNvSpPr>
            <a:spLocks noGrp="1"/>
          </p:cNvSpPr>
          <p:nvPr>
            <p:ph type="body" sz="quarter" idx="28"/>
          </p:nvPr>
        </p:nvSpPr>
        <p:spPr>
          <a:xfrm>
            <a:off x="612773" y="6060046"/>
            <a:ext cx="3657600" cy="107722"/>
          </a:xfrm>
        </p:spPr>
        <p:txBody>
          <a:bodyPr/>
          <a:lstStyle/>
          <a:p>
            <a:pPr>
              <a:buClr>
                <a:schemeClr val="accent2"/>
              </a:buClr>
            </a:pPr>
            <a:r>
              <a:rPr lang="en-US">
                <a:solidFill>
                  <a:schemeClr val="accent3"/>
                </a:solidFill>
              </a:rPr>
              <a:t>SDOH: Social determinants of health. </a:t>
            </a:r>
          </a:p>
        </p:txBody>
      </p:sp>
      <p:sp>
        <p:nvSpPr>
          <p:cNvPr id="3" name="Text Placeholder 2">
            <a:extLst>
              <a:ext uri="{FF2B5EF4-FFF2-40B4-BE49-F238E27FC236}">
                <a16:creationId xmlns:a16="http://schemas.microsoft.com/office/drawing/2014/main" id="{8255A976-C809-4A2D-8F49-B3919084F167}"/>
              </a:ext>
            </a:extLst>
          </p:cNvPr>
          <p:cNvSpPr>
            <a:spLocks noGrp="1"/>
          </p:cNvSpPr>
          <p:nvPr>
            <p:ph type="body" sz="quarter" idx="27"/>
          </p:nvPr>
        </p:nvSpPr>
        <p:spPr>
          <a:xfrm>
            <a:off x="5998868" y="5736881"/>
            <a:ext cx="5580359" cy="430887"/>
          </a:xfrm>
        </p:spPr>
        <p:txBody>
          <a:bodyPr/>
          <a:lstStyle/>
          <a:p>
            <a:r>
              <a:rPr lang="en-US"/>
              <a:t>Sources: </a:t>
            </a:r>
            <a:r>
              <a:rPr lang="en-US">
                <a:hlinkClick r:id="rId3">
                  <a:extLst>
                    <a:ext uri="{A12FA001-AC4F-418D-AE19-62706E023703}">
                      <ahyp:hlinkClr xmlns:ahyp="http://schemas.microsoft.com/office/drawing/2018/hyperlinkcolor" val="tx"/>
                    </a:ext>
                  </a:extLst>
                </a:hlinkClick>
              </a:rPr>
              <a:t>“Medicaid Postpartum Coverage Extension Tracker,” </a:t>
            </a:r>
            <a:r>
              <a:rPr lang="en-US" i="1"/>
              <a:t>KFF; </a:t>
            </a:r>
            <a:r>
              <a:rPr lang="en-US"/>
              <a:t>“</a:t>
            </a:r>
            <a:r>
              <a:rPr lang="en-US">
                <a:hlinkClick r:id="rId4">
                  <a:extLst>
                    <a:ext uri="{A12FA001-AC4F-418D-AE19-62706E023703}">
                      <ahyp:hlinkClr xmlns:ahyp="http://schemas.microsoft.com/office/drawing/2018/hyperlinkcolor" val="tx"/>
                    </a:ext>
                  </a:extLst>
                </a:hlinkClick>
              </a:rPr>
              <a:t>Recent Federal Action Advances Key Maternal Health Policies,</a:t>
            </a:r>
            <a:r>
              <a:rPr lang="en-US"/>
              <a:t>” </a:t>
            </a:r>
            <a:r>
              <a:rPr lang="en-US" i="1"/>
              <a:t>National Association of Counties, </a:t>
            </a:r>
            <a:r>
              <a:rPr lang="en-US" i="1">
                <a:hlinkClick r:id="rId5">
                  <a:extLst>
                    <a:ext uri="{A12FA001-AC4F-418D-AE19-62706E023703}">
                      <ahyp:hlinkClr xmlns:ahyp="http://schemas.microsoft.com/office/drawing/2018/hyperlinkcolor" val="tx"/>
                    </a:ext>
                  </a:extLst>
                </a:hlinkClick>
              </a:rPr>
              <a:t>“</a:t>
            </a:r>
            <a:r>
              <a:rPr lang="en-US">
                <a:hlinkClick r:id="rId5">
                  <a:extLst>
                    <a:ext uri="{A12FA001-AC4F-418D-AE19-62706E023703}">
                      <ahyp:hlinkClr xmlns:ahyp="http://schemas.microsoft.com/office/drawing/2018/hyperlinkcolor" val="tx"/>
                    </a:ext>
                  </a:extLst>
                </a:hlinkClick>
              </a:rPr>
              <a:t>Blue Shield of California’s New Maternal and Infant Health Initiative Offers Innovative, Comprehensive Program to Improve Health Equity,” </a:t>
            </a:r>
            <a:r>
              <a:rPr lang="en-US" i="1" err="1"/>
              <a:t>bluecalifornia</a:t>
            </a:r>
            <a:r>
              <a:rPr lang="en-US"/>
              <a:t>; </a:t>
            </a:r>
            <a:r>
              <a:rPr lang="en-US" err="1"/>
              <a:t>Waddill</a:t>
            </a:r>
            <a:r>
              <a:rPr lang="en-US"/>
              <a:t>, K, </a:t>
            </a:r>
            <a:r>
              <a:rPr lang="en-US">
                <a:hlinkClick r:id="rId6">
                  <a:extLst>
                    <a:ext uri="{A12FA001-AC4F-418D-AE19-62706E023703}">
                      <ahyp:hlinkClr xmlns:ahyp="http://schemas.microsoft.com/office/drawing/2018/hyperlinkcolor" val="tx"/>
                    </a:ext>
                  </a:extLst>
                </a:hlinkClick>
              </a:rPr>
              <a:t>“Payer Partners with CBOs to Reduce Maternal Care Disparities,” </a:t>
            </a:r>
            <a:r>
              <a:rPr lang="en-US" i="1" err="1"/>
              <a:t>HealthPayerIntelligence</a:t>
            </a:r>
            <a:r>
              <a:rPr lang="en-US"/>
              <a:t>; </a:t>
            </a:r>
            <a:r>
              <a:rPr lang="en-US">
                <a:hlinkClick r:id="rId7">
                  <a:extLst>
                    <a:ext uri="{A12FA001-AC4F-418D-AE19-62706E023703}">
                      <ahyp:hlinkClr xmlns:ahyp="http://schemas.microsoft.com/office/drawing/2018/hyperlinkcolor" val="tx"/>
                    </a:ext>
                  </a:extLst>
                </a:hlinkClick>
              </a:rPr>
              <a:t>“CVS Health announces $1.74 million commitment to maternal health as part of Biden-Harris Maternal Health Call to Action Day,”</a:t>
            </a:r>
            <a:r>
              <a:rPr lang="en-US" i="1">
                <a:hlinkClick r:id="rId7">
                  <a:extLst>
                    <a:ext uri="{A12FA001-AC4F-418D-AE19-62706E023703}">
                      <ahyp:hlinkClr xmlns:ahyp="http://schemas.microsoft.com/office/drawing/2018/hyperlinkcolor" val="tx"/>
                    </a:ext>
                  </a:extLst>
                </a:hlinkClick>
              </a:rPr>
              <a:t> </a:t>
            </a:r>
            <a:r>
              <a:rPr lang="en-US" i="1" err="1"/>
              <a:t>CVSHealth</a:t>
            </a:r>
            <a:r>
              <a:rPr lang="en-US" i="1"/>
              <a:t>.</a:t>
            </a:r>
            <a:r>
              <a:rPr lang="en-US"/>
              <a:t> </a:t>
            </a:r>
          </a:p>
        </p:txBody>
      </p:sp>
      <p:sp>
        <p:nvSpPr>
          <p:cNvPr id="4" name="Title 3">
            <a:extLst>
              <a:ext uri="{FF2B5EF4-FFF2-40B4-BE49-F238E27FC236}">
                <a16:creationId xmlns:a16="http://schemas.microsoft.com/office/drawing/2014/main" id="{68F8A438-E679-4350-86FC-DFE5154DCA9C}"/>
              </a:ext>
            </a:extLst>
          </p:cNvPr>
          <p:cNvSpPr>
            <a:spLocks noGrp="1"/>
          </p:cNvSpPr>
          <p:nvPr>
            <p:ph type="title"/>
          </p:nvPr>
        </p:nvSpPr>
        <p:spPr>
          <a:xfrm>
            <a:off x="612774" y="588771"/>
            <a:ext cx="10972801" cy="540917"/>
          </a:xfrm>
        </p:spPr>
        <p:txBody>
          <a:bodyPr/>
          <a:lstStyle/>
          <a:p>
            <a:r>
              <a:rPr lang="en-US"/>
              <a:t>Medicaid expands access to maternal health services</a:t>
            </a:r>
          </a:p>
        </p:txBody>
      </p:sp>
      <p:sp>
        <p:nvSpPr>
          <p:cNvPr id="21" name="Text Placeholder 1">
            <a:extLst>
              <a:ext uri="{FF2B5EF4-FFF2-40B4-BE49-F238E27FC236}">
                <a16:creationId xmlns:a16="http://schemas.microsoft.com/office/drawing/2014/main" id="{36EB9785-23CD-41D2-9811-ED313FFD30BE}"/>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latin typeface="Arial" panose="020B0604020202020204"/>
              </a:rPr>
              <a:t>Trend 3: Legislation and policy changes </a:t>
            </a:r>
            <a:endParaRPr kumimoji="0" lang="en-US" sz="1200" i="1" u="none" strike="noStrike" kern="1200" cap="none" spc="0" normalizeH="0" baseline="0" noProof="0">
              <a:ln>
                <a:noFill/>
              </a:ln>
              <a:solidFill>
                <a:srgbClr val="323E48"/>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26A5DC86-AE7B-4280-A1E1-9EAFEFAEAEFF}"/>
              </a:ext>
            </a:extLst>
          </p:cNvPr>
          <p:cNvGrpSpPr/>
          <p:nvPr/>
        </p:nvGrpSpPr>
        <p:grpSpPr>
          <a:xfrm>
            <a:off x="983746" y="1769131"/>
            <a:ext cx="10747066" cy="3917058"/>
            <a:chOff x="823472" y="1769131"/>
            <a:chExt cx="10747066" cy="3917058"/>
          </a:xfrm>
        </p:grpSpPr>
        <p:grpSp>
          <p:nvGrpSpPr>
            <p:cNvPr id="9" name="Group 8">
              <a:extLst>
                <a:ext uri="{FF2B5EF4-FFF2-40B4-BE49-F238E27FC236}">
                  <a16:creationId xmlns:a16="http://schemas.microsoft.com/office/drawing/2014/main" id="{99495E39-D70D-4C2D-9E62-953FBEECE9C8}"/>
                </a:ext>
              </a:extLst>
            </p:cNvPr>
            <p:cNvGrpSpPr/>
            <p:nvPr/>
          </p:nvGrpSpPr>
          <p:grpSpPr>
            <a:xfrm>
              <a:off x="5216893" y="1769131"/>
              <a:ext cx="463991" cy="3833016"/>
              <a:chOff x="5686304" y="1769131"/>
              <a:chExt cx="463991" cy="3833016"/>
            </a:xfrm>
          </p:grpSpPr>
          <p:cxnSp>
            <p:nvCxnSpPr>
              <p:cNvPr id="31" name="Straight Connector 30">
                <a:extLst>
                  <a:ext uri="{FF2B5EF4-FFF2-40B4-BE49-F238E27FC236}">
                    <a16:creationId xmlns:a16="http://schemas.microsoft.com/office/drawing/2014/main" id="{843C67CC-7E02-4EF7-8F85-A30002278E9B}"/>
                  </a:ext>
                </a:extLst>
              </p:cNvPr>
              <p:cNvCxnSpPr>
                <a:cxnSpLocks/>
              </p:cNvCxnSpPr>
              <p:nvPr/>
            </p:nvCxnSpPr>
            <p:spPr bwMode="gray">
              <a:xfrm flipV="1">
                <a:off x="5918300" y="1769131"/>
                <a:ext cx="0" cy="3833016"/>
              </a:xfrm>
              <a:prstGeom prst="line">
                <a:avLst/>
              </a:prstGeom>
              <a:noFill/>
              <a:ln w="19050" cap="rnd">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2" name="Oval 31">
                <a:extLst>
                  <a:ext uri="{FF2B5EF4-FFF2-40B4-BE49-F238E27FC236}">
                    <a16:creationId xmlns:a16="http://schemas.microsoft.com/office/drawing/2014/main" id="{71309646-8E4A-4C6C-BD40-710FBDA0737C}"/>
                  </a:ext>
                </a:extLst>
              </p:cNvPr>
              <p:cNvSpPr/>
              <p:nvPr/>
            </p:nvSpPr>
            <p:spPr bwMode="gray">
              <a:xfrm>
                <a:off x="5686304" y="3551135"/>
                <a:ext cx="463991" cy="473269"/>
              </a:xfrm>
              <a:prstGeom prst="ellipse">
                <a:avLst/>
              </a:prstGeom>
              <a:solidFill>
                <a:schemeClr val="bg1"/>
              </a:solidFill>
              <a:ln w="19050" cap="rnd">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p>
            </p:txBody>
          </p:sp>
          <p:sp>
            <p:nvSpPr>
              <p:cNvPr id="33" name="Right Arrow 22">
                <a:extLst>
                  <a:ext uri="{FF2B5EF4-FFF2-40B4-BE49-F238E27FC236}">
                    <a16:creationId xmlns:a16="http://schemas.microsoft.com/office/drawing/2014/main" id="{1623220F-D926-4E93-B698-C114841B86BC}"/>
                  </a:ext>
                </a:extLst>
              </p:cNvPr>
              <p:cNvSpPr/>
              <p:nvPr/>
            </p:nvSpPr>
            <p:spPr bwMode="gray">
              <a:xfrm>
                <a:off x="5787671" y="3654528"/>
                <a:ext cx="261257" cy="266482"/>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130629" tIns="65315" rIns="130629" bIns="65315" numCol="1" rtlCol="0" anchor="t" anchorCtr="0" compatLnSpc="1">
                <a:prstTxWarp prst="textNoShape">
                  <a:avLst/>
                </a:prstTxWarp>
              </a:bodyPr>
              <a:lstStyle/>
              <a:p>
                <a:pPr defTabSz="2090954"/>
                <a:endParaRPr lang="en-US" sz="1287">
                  <a:solidFill>
                    <a:schemeClr val="bg2"/>
                  </a:solidFill>
                  <a:latin typeface="+mj-lt"/>
                </a:endParaRPr>
              </a:p>
            </p:txBody>
          </p:sp>
        </p:grpSp>
        <p:grpSp>
          <p:nvGrpSpPr>
            <p:cNvPr id="10" name="Group 9">
              <a:extLst>
                <a:ext uri="{FF2B5EF4-FFF2-40B4-BE49-F238E27FC236}">
                  <a16:creationId xmlns:a16="http://schemas.microsoft.com/office/drawing/2014/main" id="{17CBB172-ADE3-4A30-BB0B-0F8C9A9884B5}"/>
                </a:ext>
              </a:extLst>
            </p:cNvPr>
            <p:cNvGrpSpPr/>
            <p:nvPr/>
          </p:nvGrpSpPr>
          <p:grpSpPr>
            <a:xfrm>
              <a:off x="823472" y="1769131"/>
              <a:ext cx="10747066" cy="3917058"/>
              <a:chOff x="823472" y="1769131"/>
              <a:chExt cx="10747066" cy="3917058"/>
            </a:xfrm>
          </p:grpSpPr>
          <p:sp>
            <p:nvSpPr>
              <p:cNvPr id="11" name="Text Placeholder 1">
                <a:extLst>
                  <a:ext uri="{FF2B5EF4-FFF2-40B4-BE49-F238E27FC236}">
                    <a16:creationId xmlns:a16="http://schemas.microsoft.com/office/drawing/2014/main" id="{0210DA62-954E-4032-9052-6CC6B2178735}"/>
                  </a:ext>
                </a:extLst>
              </p:cNvPr>
              <p:cNvSpPr txBox="1">
                <a:spLocks/>
              </p:cNvSpPr>
              <p:nvPr/>
            </p:nvSpPr>
            <p:spPr bwMode="gray">
              <a:xfrm>
                <a:off x="6869932" y="2114919"/>
                <a:ext cx="4700606" cy="246221"/>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429"/>
                  </a:spcBef>
                  <a:buNone/>
                </a:pPr>
                <a:r>
                  <a:rPr lang="en-US" sz="1600" b="1"/>
                  <a:t>Other health plans are following suit </a:t>
                </a:r>
              </a:p>
            </p:txBody>
          </p:sp>
          <p:sp>
            <p:nvSpPr>
              <p:cNvPr id="13" name="TextBox 12">
                <a:extLst>
                  <a:ext uri="{FF2B5EF4-FFF2-40B4-BE49-F238E27FC236}">
                    <a16:creationId xmlns:a16="http://schemas.microsoft.com/office/drawing/2014/main" id="{A5B2218C-4FB7-46EE-9A36-6EEF17F35A57}"/>
                  </a:ext>
                </a:extLst>
              </p:cNvPr>
              <p:cNvSpPr txBox="1"/>
              <p:nvPr/>
            </p:nvSpPr>
            <p:spPr bwMode="gray">
              <a:xfrm>
                <a:off x="6343662" y="2777528"/>
                <a:ext cx="4298742" cy="2123658"/>
              </a:xfrm>
              <a:prstGeom prst="rect">
                <a:avLst/>
              </a:prstGeom>
            </p:spPr>
            <p:txBody>
              <a:bodyPr vert="horz" wrap="square" lIns="0" tIns="0" rIns="0" bIns="0" rtlCol="0">
                <a:spAutoFit/>
              </a:bodyPr>
              <a:lstStyle/>
              <a:p>
                <a:pPr marL="173736" indent="-173736">
                  <a:spcBef>
                    <a:spcPts val="600"/>
                  </a:spcBef>
                  <a:buClr>
                    <a:schemeClr val="accent6"/>
                  </a:buClr>
                  <a:buFont typeface="Arial" panose="020B0604020202020204" pitchFamily="34" charset="0"/>
                  <a:buChar char="•"/>
                </a:pPr>
                <a:r>
                  <a:rPr lang="en-US" sz="1600" dirty="0"/>
                  <a:t>Blue Cross Blue Shield of Illinois is financially supporting community-based interventions to reduce maternal care disparities </a:t>
                </a:r>
              </a:p>
              <a:p>
                <a:pPr marL="173736" indent="-173736">
                  <a:spcBef>
                    <a:spcPts val="600"/>
                  </a:spcBef>
                  <a:buClr>
                    <a:schemeClr val="accent6"/>
                  </a:buClr>
                  <a:buFont typeface="Arial" panose="020B0604020202020204" pitchFamily="34" charset="0"/>
                  <a:buChar char="•"/>
                </a:pPr>
                <a:r>
                  <a:rPr lang="en-US" sz="1600" dirty="0"/>
                  <a:t>Blue Cross Blue Shield of California announced a community health-focused Maternal Child Health Equity initiative</a:t>
                </a:r>
              </a:p>
              <a:p>
                <a:pPr marL="173736" indent="-173736">
                  <a:spcBef>
                    <a:spcPts val="600"/>
                  </a:spcBef>
                  <a:buClr>
                    <a:schemeClr val="accent6"/>
                  </a:buClr>
                  <a:buFont typeface="Arial" panose="020B0604020202020204" pitchFamily="34" charset="0"/>
                  <a:buChar char="•"/>
                </a:pPr>
                <a:r>
                  <a:rPr lang="en-US" sz="1600" dirty="0"/>
                  <a:t>CVS Health committed $1.74M to eliminating maternal health disparities </a:t>
                </a:r>
              </a:p>
            </p:txBody>
          </p:sp>
          <p:grpSp>
            <p:nvGrpSpPr>
              <p:cNvPr id="15" name="Group 14">
                <a:extLst>
                  <a:ext uri="{FF2B5EF4-FFF2-40B4-BE49-F238E27FC236}">
                    <a16:creationId xmlns:a16="http://schemas.microsoft.com/office/drawing/2014/main" id="{7A60F061-2AFC-43E9-9062-D0D9DCBC66FF}"/>
                  </a:ext>
                </a:extLst>
              </p:cNvPr>
              <p:cNvGrpSpPr/>
              <p:nvPr/>
            </p:nvGrpSpPr>
            <p:grpSpPr>
              <a:xfrm>
                <a:off x="823472" y="1769131"/>
                <a:ext cx="3840480" cy="3917058"/>
                <a:chOff x="823472" y="1769131"/>
                <a:chExt cx="3840480" cy="3917058"/>
              </a:xfrm>
            </p:grpSpPr>
            <p:sp>
              <p:nvSpPr>
                <p:cNvPr id="17" name="TextBox 16">
                  <a:extLst>
                    <a:ext uri="{FF2B5EF4-FFF2-40B4-BE49-F238E27FC236}">
                      <a16:creationId xmlns:a16="http://schemas.microsoft.com/office/drawing/2014/main" id="{C213AE39-94A4-44D7-9873-E2B475C2DFD9}"/>
                    </a:ext>
                  </a:extLst>
                </p:cNvPr>
                <p:cNvSpPr txBox="1"/>
                <p:nvPr/>
              </p:nvSpPr>
              <p:spPr bwMode="gray">
                <a:xfrm>
                  <a:off x="823473" y="1997218"/>
                  <a:ext cx="3788482" cy="1107996"/>
                </a:xfrm>
                <a:prstGeom prst="rect">
                  <a:avLst/>
                </a:prstGeom>
              </p:spPr>
              <p:txBody>
                <a:bodyPr vert="horz" wrap="square" lIns="0" tIns="0" rIns="0" bIns="0" rtlCol="0">
                  <a:spAutoFit/>
                </a:bodyPr>
                <a:lstStyle/>
                <a:p>
                  <a:pPr>
                    <a:lnSpc>
                      <a:spcPct val="90000"/>
                    </a:lnSpc>
                    <a:spcBef>
                      <a:spcPts val="600"/>
                    </a:spcBef>
                    <a:buClr>
                      <a:schemeClr val="accent6"/>
                    </a:buClr>
                  </a:pPr>
                  <a:r>
                    <a:rPr lang="en-US" sz="2000" dirty="0">
                      <a:latin typeface="+mj-lt"/>
                    </a:rPr>
                    <a:t>The American Rescue Plan Act provision permanently grants states option to extend Medicaid eligibility through 12 months postpartum</a:t>
                  </a:r>
                </a:p>
              </p:txBody>
            </p:sp>
            <p:sp>
              <p:nvSpPr>
                <p:cNvPr id="18" name="TextBox 17">
                  <a:extLst>
                    <a:ext uri="{FF2B5EF4-FFF2-40B4-BE49-F238E27FC236}">
                      <a16:creationId xmlns:a16="http://schemas.microsoft.com/office/drawing/2014/main" id="{8F732B1F-EBBF-4E3C-AA08-9ACCAE7A08DD}"/>
                    </a:ext>
                  </a:extLst>
                </p:cNvPr>
                <p:cNvSpPr txBox="1"/>
                <p:nvPr/>
              </p:nvSpPr>
              <p:spPr bwMode="gray">
                <a:xfrm>
                  <a:off x="823472" y="1769131"/>
                  <a:ext cx="1828800" cy="169277"/>
                </a:xfrm>
                <a:prstGeom prst="rect">
                  <a:avLst/>
                </a:prstGeom>
                <a:noFill/>
              </p:spPr>
              <p:txBody>
                <a:bodyPr wrap="square" lIns="0" tIns="0" rIns="0" bIns="0" rtlCol="0">
                  <a:spAutoFit/>
                </a:bodyPr>
                <a:lstStyle/>
                <a:p>
                  <a:pPr>
                    <a:spcBef>
                      <a:spcPts val="440"/>
                    </a:spcBef>
                  </a:pPr>
                  <a:r>
                    <a:rPr lang="en-US" sz="1100" spc="30">
                      <a:solidFill>
                        <a:schemeClr val="accent3"/>
                      </a:solidFill>
                    </a:rPr>
                    <a:t>What CMS is doing </a:t>
                  </a:r>
                </a:p>
              </p:txBody>
            </p:sp>
            <p:sp>
              <p:nvSpPr>
                <p:cNvPr id="25" name="Rectangle 24">
                  <a:extLst>
                    <a:ext uri="{FF2B5EF4-FFF2-40B4-BE49-F238E27FC236}">
                      <a16:creationId xmlns:a16="http://schemas.microsoft.com/office/drawing/2014/main" id="{D2648835-6A66-4975-88BD-0DD1EA2363F5}"/>
                    </a:ext>
                  </a:extLst>
                </p:cNvPr>
                <p:cNvSpPr/>
                <p:nvPr/>
              </p:nvSpPr>
              <p:spPr bwMode="gray">
                <a:xfrm>
                  <a:off x="3993750" y="5180573"/>
                  <a:ext cx="492093" cy="50561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F656D5B6-5C0C-444C-AB55-340E6143546D}"/>
                    </a:ext>
                  </a:extLst>
                </p:cNvPr>
                <p:cNvCxnSpPr/>
                <p:nvPr/>
              </p:nvCxnSpPr>
              <p:spPr bwMode="gray">
                <a:xfrm>
                  <a:off x="823472" y="3668367"/>
                  <a:ext cx="3840480" cy="0"/>
                </a:xfrm>
                <a:prstGeom prst="line">
                  <a:avLst/>
                </a:prstGeom>
                <a:ln w="1270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4FC226D1-4FB5-4A4F-8734-9B57A0E86250}"/>
                    </a:ext>
                  </a:extLst>
                </p:cNvPr>
                <p:cNvSpPr/>
                <p:nvPr/>
              </p:nvSpPr>
              <p:spPr bwMode="gray">
                <a:xfrm rot="10800000">
                  <a:off x="823472" y="3298385"/>
                  <a:ext cx="233802" cy="201554"/>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34" name="Picture 33" descr="Icon&#10;&#10;Description automatically generated">
            <a:extLst>
              <a:ext uri="{FF2B5EF4-FFF2-40B4-BE49-F238E27FC236}">
                <a16:creationId xmlns:a16="http://schemas.microsoft.com/office/drawing/2014/main" id="{99A36878-DFD3-4591-929C-66CACD8350AB}"/>
              </a:ext>
            </a:extLst>
          </p:cNvPr>
          <p:cNvPicPr>
            <a:picLocks noChangeAspect="1"/>
          </p:cNvPicPr>
          <p:nvPr/>
        </p:nvPicPr>
        <p:blipFill>
          <a:blip r:embed="rId8"/>
          <a:stretch>
            <a:fillRect/>
          </a:stretch>
        </p:blipFill>
        <p:spPr>
          <a:xfrm>
            <a:off x="6431694" y="2009602"/>
            <a:ext cx="432816" cy="457200"/>
          </a:xfrm>
          <a:prstGeom prst="rect">
            <a:avLst/>
          </a:prstGeom>
        </p:spPr>
      </p:pic>
      <p:sp>
        <p:nvSpPr>
          <p:cNvPr id="36" name="TextBox 35">
            <a:extLst>
              <a:ext uri="{FF2B5EF4-FFF2-40B4-BE49-F238E27FC236}">
                <a16:creationId xmlns:a16="http://schemas.microsoft.com/office/drawing/2014/main" id="{C767A62D-2C32-47C9-9157-1660867C1841}"/>
              </a:ext>
            </a:extLst>
          </p:cNvPr>
          <p:cNvSpPr txBox="1"/>
          <p:nvPr/>
        </p:nvSpPr>
        <p:spPr bwMode="gray">
          <a:xfrm>
            <a:off x="962516" y="3810920"/>
            <a:ext cx="3592121" cy="1585049"/>
          </a:xfrm>
          <a:prstGeom prst="rect">
            <a:avLst/>
          </a:prstGeom>
        </p:spPr>
        <p:txBody>
          <a:bodyPr vert="horz" wrap="square" lIns="0" tIns="0" rIns="0" bIns="0" rtlCol="0">
            <a:spAutoFit/>
          </a:bodyPr>
          <a:lstStyle/>
          <a:p>
            <a:pPr marL="173736" indent="-173736">
              <a:spcBef>
                <a:spcPts val="600"/>
              </a:spcBef>
              <a:buClr>
                <a:schemeClr val="accent6"/>
              </a:buClr>
              <a:buFont typeface="Arial" panose="020B0604020202020204" pitchFamily="34" charset="0"/>
              <a:buChar char="•"/>
            </a:pPr>
            <a:r>
              <a:rPr lang="en-US" sz="1400" dirty="0"/>
              <a:t>As of February 2023, 29 states including DC have implemented the 12-month extension, while other states are working to enact legislation </a:t>
            </a:r>
          </a:p>
          <a:p>
            <a:pPr marL="173736" indent="-173736">
              <a:spcBef>
                <a:spcPts val="600"/>
              </a:spcBef>
              <a:buClr>
                <a:schemeClr val="accent6"/>
              </a:buClr>
              <a:buFont typeface="Arial" panose="020B0604020202020204" pitchFamily="34" charset="0"/>
              <a:buChar char="•"/>
            </a:pPr>
            <a:r>
              <a:rPr lang="en-US" sz="1400" dirty="0"/>
              <a:t>CMS is seeking ways to coordinate state health departments and data collection to better address SDOH</a:t>
            </a:r>
            <a:r>
              <a:rPr lang="en-US" sz="1400" baseline="30000" dirty="0"/>
              <a:t>1</a:t>
            </a:r>
          </a:p>
        </p:txBody>
      </p:sp>
    </p:spTree>
    <p:extLst>
      <p:ext uri="{BB962C8B-B14F-4D97-AF65-F5344CB8AC3E}">
        <p14:creationId xmlns:p14="http://schemas.microsoft.com/office/powerpoint/2010/main" val="2941050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95344A-B6B4-4922-B990-1F9AE0E0E5DB}"/>
              </a:ext>
            </a:extLst>
          </p:cNvPr>
          <p:cNvSpPr>
            <a:spLocks noGrp="1"/>
          </p:cNvSpPr>
          <p:nvPr>
            <p:ph type="title"/>
          </p:nvPr>
        </p:nvSpPr>
        <p:spPr/>
        <p:txBody>
          <a:bodyPr/>
          <a:lstStyle/>
          <a:p>
            <a:r>
              <a:rPr lang="en-US"/>
              <a:t>Stakeholder implications</a:t>
            </a:r>
          </a:p>
        </p:txBody>
      </p:sp>
      <p:graphicFrame>
        <p:nvGraphicFramePr>
          <p:cNvPr id="5" name="Table 4">
            <a:extLst>
              <a:ext uri="{FF2B5EF4-FFF2-40B4-BE49-F238E27FC236}">
                <a16:creationId xmlns:a16="http://schemas.microsoft.com/office/drawing/2014/main" id="{71A95A6A-E19C-477A-8713-0BBC030E9EE5}"/>
              </a:ext>
            </a:extLst>
          </p:cNvPr>
          <p:cNvGraphicFramePr>
            <a:graphicFrameLocks noGrp="1"/>
          </p:cNvGraphicFramePr>
          <p:nvPr>
            <p:extLst>
              <p:ext uri="{D42A27DB-BD31-4B8C-83A1-F6EECF244321}">
                <p14:modId xmlns:p14="http://schemas.microsoft.com/office/powerpoint/2010/main" val="3230124005"/>
              </p:ext>
            </p:extLst>
          </p:nvPr>
        </p:nvGraphicFramePr>
        <p:xfrm>
          <a:off x="612774" y="1374459"/>
          <a:ext cx="10965144" cy="4663440"/>
        </p:xfrm>
        <a:graphic>
          <a:graphicData uri="http://schemas.openxmlformats.org/drawingml/2006/table">
            <a:tbl>
              <a:tblPr firstRow="1" bandRow="1">
                <a:tableStyleId>{C083E6E3-FA7D-4D7B-A595-EF9225AFEA82}</a:tableStyleId>
              </a:tblPr>
              <a:tblGrid>
                <a:gridCol w="2346811">
                  <a:extLst>
                    <a:ext uri="{9D8B030D-6E8A-4147-A177-3AD203B41FA5}">
                      <a16:colId xmlns:a16="http://schemas.microsoft.com/office/drawing/2014/main" val="1331850416"/>
                    </a:ext>
                  </a:extLst>
                </a:gridCol>
                <a:gridCol w="8618333">
                  <a:extLst>
                    <a:ext uri="{9D8B030D-6E8A-4147-A177-3AD203B41FA5}">
                      <a16:colId xmlns:a16="http://schemas.microsoft.com/office/drawing/2014/main" val="3053149754"/>
                    </a:ext>
                  </a:extLst>
                </a:gridCol>
              </a:tblGrid>
              <a:tr h="0">
                <a:tc gridSpan="2">
                  <a:txBody>
                    <a:bodyPr/>
                    <a:lstStyle/>
                    <a:p>
                      <a:r>
                        <a:rPr lang="en-US" sz="1200"/>
                        <a:t>Stakeholder                                   Implications</a:t>
                      </a:r>
                    </a:p>
                  </a:txBody>
                  <a:tcPr marL="137160" marR="137160" marT="137160" anchor="ctr">
                    <a:lnT w="28575" cap="flat" cmpd="sng" algn="ctr">
                      <a:solidFill>
                        <a:schemeClr val="tx1"/>
                      </a:solidFill>
                      <a:prstDash val="solid"/>
                      <a:round/>
                      <a:headEnd type="none" w="med" len="med"/>
                      <a:tailEnd type="none" w="med" len="med"/>
                    </a:lnT>
                    <a:lnB w="12700">
                      <a:solidFill>
                        <a:schemeClr val="tx1"/>
                      </a:solidFill>
                    </a:lnB>
                  </a:tcPr>
                </a:tc>
                <a:tc hMerge="1">
                  <a:txBody>
                    <a:bodyPr/>
                    <a:lstStyle/>
                    <a:p>
                      <a:endParaRPr lang="en-US"/>
                    </a:p>
                  </a:txBody>
                  <a:tcPr/>
                </a:tc>
                <a:extLst>
                  <a:ext uri="{0D108BD9-81ED-4DB2-BD59-A6C34878D82A}">
                    <a16:rowId xmlns:a16="http://schemas.microsoft.com/office/drawing/2014/main" val="1156003248"/>
                  </a:ext>
                </a:extLst>
              </a:tr>
              <a:tr h="0">
                <a:tc>
                  <a:txBody>
                    <a:bodyPr/>
                    <a:lstStyle/>
                    <a:p>
                      <a:pPr algn="ctr"/>
                      <a:endParaRPr lang="en-US" sz="3600">
                        <a:solidFill>
                          <a:schemeClr val="accent6"/>
                        </a:solidFill>
                        <a:latin typeface="+mj-lt"/>
                      </a:endParaRPr>
                    </a:p>
                  </a:txBody>
                  <a:tcPr marL="137160" marR="137160" marT="137160" marB="137160" anchor="ctr">
                    <a:lnT w="12700">
                      <a:solidFill>
                        <a:schemeClr val="tx1"/>
                      </a:solidFill>
                    </a:lnT>
                    <a:lnB w="12700" cap="flat" cmpd="sng" algn="ctr">
                      <a:solidFill>
                        <a:schemeClr val="accent1"/>
                      </a:solidFill>
                      <a:prstDash val="solid"/>
                      <a:round/>
                      <a:headEnd type="none" w="med" len="med"/>
                      <a:tailEnd type="none" w="med" len="med"/>
                    </a:lnB>
                    <a:noFill/>
                  </a:tcPr>
                </a:tc>
                <a:tc>
                  <a:txBody>
                    <a:bodyPr/>
                    <a:lstStyle/>
                    <a:p>
                      <a:r>
                        <a:rPr lang="en-US" sz="1200" kern="1200">
                          <a:solidFill>
                            <a:schemeClr val="tx1"/>
                          </a:solidFill>
                          <a:latin typeface="+mj-lt"/>
                          <a:ea typeface="+mn-ea"/>
                          <a:cs typeface="+mn-cs"/>
                        </a:rPr>
                        <a:t>Health systems should proactively evaluate ways to meet the maternal care needs of their communities and be ready to communicate any required service changes and partnership options to employees and patients. </a:t>
                      </a:r>
                      <a:r>
                        <a:rPr lang="en-US" sz="1200" i="0" kern="1200">
                          <a:solidFill>
                            <a:schemeClr val="tx1"/>
                          </a:solidFill>
                          <a:latin typeface="+mj-lt"/>
                          <a:ea typeface="+mn-ea"/>
                          <a:cs typeface="+mn-cs"/>
                        </a:rPr>
                        <a:t>This includes modeling potential business impacts of policy changes in nearby states.</a:t>
                      </a:r>
                    </a:p>
                  </a:txBody>
                  <a:tcPr marL="137160" marR="137160" marT="137160" marB="137160" anchor="ctr">
                    <a:lnT w="12700">
                      <a:solidFill>
                        <a:schemeClr val="tx1"/>
                      </a:solidFill>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81292331"/>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200">
                          <a:solidFill>
                            <a:schemeClr val="tx1"/>
                          </a:solidFill>
                          <a:latin typeface="+mj-lt"/>
                        </a:rPr>
                        <a:t>Physician groups should be prepared to have tough conversations with physicians who have differing opinions on policy changes. Practices in states with big legislative changes could experience workforce disruption, including burnout, turnover, licensing and malpractice changes, employee benefits restructuring, and clinician shortages. </a:t>
                      </a: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6249832"/>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kern="1200">
                          <a:solidFill>
                            <a:schemeClr val="tx1"/>
                          </a:solidFill>
                          <a:latin typeface="+mj-lt"/>
                          <a:ea typeface="+mn-ea"/>
                          <a:cs typeface="+mn-cs"/>
                        </a:rPr>
                        <a:t>Pharmaceutical companies </a:t>
                      </a:r>
                      <a:r>
                        <a:rPr lang="en-US" sz="1200" b="0" i="0" strike="noStrike" kern="1200">
                          <a:solidFill>
                            <a:schemeClr val="tx1"/>
                          </a:solidFill>
                          <a:latin typeface="+mj-lt"/>
                          <a:ea typeface="+mn-ea"/>
                          <a:cs typeface="+mn-cs"/>
                        </a:rPr>
                        <a:t>may see</a:t>
                      </a:r>
                      <a:r>
                        <a:rPr lang="en-US" sz="1200" b="0" i="0" kern="1200">
                          <a:solidFill>
                            <a:schemeClr val="tx1"/>
                          </a:solidFill>
                          <a:latin typeface="+mj-lt"/>
                          <a:ea typeface="+mn-ea"/>
                          <a:cs typeface="+mn-cs"/>
                        </a:rPr>
                        <a:t> heightened pressure and funding to develop non-surgical alternatives for both women and men’s reproductive needs.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kern="1200">
                          <a:solidFill>
                            <a:schemeClr val="tx1"/>
                          </a:solidFill>
                          <a:latin typeface="+mj-lt"/>
                          <a:ea typeface="+mn-ea"/>
                          <a:cs typeface="+mn-cs"/>
                        </a:rPr>
                        <a:t>Pharmacies</a:t>
                      </a:r>
                      <a:r>
                        <a:rPr lang="en-US" sz="1200" b="0" i="0" kern="1200">
                          <a:solidFill>
                            <a:schemeClr val="tx1"/>
                          </a:solidFill>
                          <a:latin typeface="+mj-lt"/>
                          <a:ea typeface="+mn-ea"/>
                          <a:cs typeface="+mn-cs"/>
                        </a:rPr>
                        <a:t> in states where abortion is legal could see booms in demand for medication abortion but may experience tricky legal environments as court cases continue to challenge access nationwide. </a:t>
                      </a:r>
                      <a:endParaRPr lang="en-US" sz="1200" b="0" kern="1200">
                        <a:solidFill>
                          <a:schemeClr val="tx1"/>
                        </a:solidFill>
                        <a:latin typeface="+mj-lt"/>
                        <a:ea typeface="+mn-ea"/>
                        <a:cs typeface="+mn-cs"/>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56426738"/>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200">
                          <a:solidFill>
                            <a:schemeClr val="tx1"/>
                          </a:solidFill>
                          <a:latin typeface="+mj-lt"/>
                        </a:rPr>
                        <a:t>Competitive health plans will be ahead of the curve in establishing maternal health initiatives, especially to qualify for quality bonuses. This may include health plans bringing payer coverage to maternal health services that are of growing interest, such as home births and hiring doulas. </a:t>
                      </a: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62340858"/>
                  </a:ext>
                </a:extLst>
              </a:tr>
              <a:tr h="0">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a:solidFill>
                        <a:schemeClr val="tx1"/>
                      </a:solidFill>
                    </a:lnB>
                    <a:noFill/>
                  </a:tcPr>
                </a:tc>
                <a:tc>
                  <a:txBody>
                    <a:bodyPr/>
                    <a:lstStyle/>
                    <a:p>
                      <a:r>
                        <a:rPr lang="en-US" sz="1200">
                          <a:solidFill>
                            <a:schemeClr val="tx1"/>
                          </a:solidFill>
                          <a:latin typeface="+mj-lt"/>
                        </a:rPr>
                        <a:t>Digital health organizations can focus on community partnerships to fill gaps in reproductive and maternal care needs while addressing digital inequity across vulnerable patient populations to expand care access. </a:t>
                      </a:r>
                      <a:r>
                        <a:rPr lang="en-US" sz="1200" i="0">
                          <a:solidFill>
                            <a:schemeClr val="tx1"/>
                          </a:solidFill>
                          <a:latin typeface="+mj-lt"/>
                        </a:rPr>
                        <a:t>Privacy concerns and legislative changes may impact those providing care, including family counseling and fertility support.</a:t>
                      </a:r>
                    </a:p>
                  </a:txBody>
                  <a:tcPr marL="137160" marR="137160" marT="137160" marB="137160" anchor="ctr">
                    <a:lnT w="12700" cap="flat" cmpd="sng" algn="ctr">
                      <a:solidFill>
                        <a:schemeClr val="accent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3578307273"/>
                  </a:ext>
                </a:extLst>
              </a:tr>
            </a:tbl>
          </a:graphicData>
        </a:graphic>
      </p:graphicFrame>
      <p:pic>
        <p:nvPicPr>
          <p:cNvPr id="6" name="Picture 5" descr="Icon&#10;&#10;Description automatically generated">
            <a:extLst>
              <a:ext uri="{FF2B5EF4-FFF2-40B4-BE49-F238E27FC236}">
                <a16:creationId xmlns:a16="http://schemas.microsoft.com/office/drawing/2014/main" id="{11E890A1-983A-4410-878C-DA09516D7197}"/>
              </a:ext>
            </a:extLst>
          </p:cNvPr>
          <p:cNvPicPr>
            <a:picLocks noChangeAspect="1"/>
          </p:cNvPicPr>
          <p:nvPr/>
        </p:nvPicPr>
        <p:blipFill>
          <a:blip r:embed="rId3"/>
          <a:stretch>
            <a:fillRect/>
          </a:stretch>
        </p:blipFill>
        <p:spPr>
          <a:xfrm>
            <a:off x="802949" y="1924992"/>
            <a:ext cx="552787" cy="382699"/>
          </a:xfrm>
          <a:prstGeom prst="rect">
            <a:avLst/>
          </a:prstGeom>
        </p:spPr>
      </p:pic>
      <p:sp>
        <p:nvSpPr>
          <p:cNvPr id="7" name="TextBox 6">
            <a:extLst>
              <a:ext uri="{FF2B5EF4-FFF2-40B4-BE49-F238E27FC236}">
                <a16:creationId xmlns:a16="http://schemas.microsoft.com/office/drawing/2014/main" id="{DA300F5F-2EBD-4946-A8AD-9235A9AAE7B2}"/>
              </a:ext>
            </a:extLst>
          </p:cNvPr>
          <p:cNvSpPr txBox="1"/>
          <p:nvPr/>
        </p:nvSpPr>
        <p:spPr bwMode="gray">
          <a:xfrm>
            <a:off x="1490910" y="2035672"/>
            <a:ext cx="1317882" cy="230832"/>
          </a:xfrm>
          <a:prstGeom prst="rect">
            <a:avLst/>
          </a:prstGeom>
        </p:spPr>
        <p:txBody>
          <a:bodyPr vert="horz" wrap="square" lIns="0" tIns="0" rIns="0" bIns="0" rtlCol="0">
            <a:spAutoFit/>
          </a:bodyPr>
          <a:lstStyle/>
          <a:p>
            <a:pPr>
              <a:spcBef>
                <a:spcPts val="600"/>
              </a:spcBef>
              <a:buClr>
                <a:schemeClr val="accent6"/>
              </a:buClr>
            </a:pPr>
            <a:r>
              <a:rPr lang="en-US" sz="1500" b="1">
                <a:latin typeface="+mj-lt"/>
              </a:rPr>
              <a:t>Health systems</a:t>
            </a:r>
          </a:p>
        </p:txBody>
      </p:sp>
      <p:pic>
        <p:nvPicPr>
          <p:cNvPr id="8" name="Picture 7" descr="Icon&#10;&#10;Description automatically generated">
            <a:extLst>
              <a:ext uri="{FF2B5EF4-FFF2-40B4-BE49-F238E27FC236}">
                <a16:creationId xmlns:a16="http://schemas.microsoft.com/office/drawing/2014/main" id="{7F8BC32C-9489-42BF-8784-CFAB04649ECC}"/>
              </a:ext>
            </a:extLst>
          </p:cNvPr>
          <p:cNvPicPr>
            <a:picLocks noChangeAspect="1"/>
          </p:cNvPicPr>
          <p:nvPr/>
        </p:nvPicPr>
        <p:blipFill>
          <a:blip r:embed="rId4"/>
          <a:stretch>
            <a:fillRect/>
          </a:stretch>
        </p:blipFill>
        <p:spPr>
          <a:xfrm>
            <a:off x="802949" y="2791693"/>
            <a:ext cx="552787" cy="382699"/>
          </a:xfrm>
          <a:prstGeom prst="rect">
            <a:avLst/>
          </a:prstGeom>
        </p:spPr>
      </p:pic>
      <p:sp>
        <p:nvSpPr>
          <p:cNvPr id="9" name="TextBox 8">
            <a:extLst>
              <a:ext uri="{FF2B5EF4-FFF2-40B4-BE49-F238E27FC236}">
                <a16:creationId xmlns:a16="http://schemas.microsoft.com/office/drawing/2014/main" id="{7F05D523-4311-4AE0-90A0-DC453701DE12}"/>
              </a:ext>
            </a:extLst>
          </p:cNvPr>
          <p:cNvSpPr txBox="1"/>
          <p:nvPr/>
        </p:nvSpPr>
        <p:spPr bwMode="gray">
          <a:xfrm>
            <a:off x="1490910" y="2919463"/>
            <a:ext cx="1317884" cy="230832"/>
          </a:xfrm>
          <a:prstGeom prst="rect">
            <a:avLst/>
          </a:prstGeom>
        </p:spPr>
        <p:txBody>
          <a:bodyPr vert="horz" wrap="square" lIns="0" tIns="0" rIns="0" bIns="0" rtlCol="0">
            <a:spAutoFit/>
          </a:bodyPr>
          <a:lstStyle/>
          <a:p>
            <a:pPr>
              <a:spcBef>
                <a:spcPts val="600"/>
              </a:spcBef>
              <a:buClr>
                <a:schemeClr val="accent6"/>
              </a:buClr>
            </a:pPr>
            <a:r>
              <a:rPr lang="en-US" sz="1500" b="1">
                <a:latin typeface="+mj-lt"/>
              </a:rPr>
              <a:t>Physicians</a:t>
            </a:r>
          </a:p>
        </p:txBody>
      </p:sp>
      <p:pic>
        <p:nvPicPr>
          <p:cNvPr id="10" name="Picture 9" descr="Icon&#10;&#10;Description automatically generated">
            <a:extLst>
              <a:ext uri="{FF2B5EF4-FFF2-40B4-BE49-F238E27FC236}">
                <a16:creationId xmlns:a16="http://schemas.microsoft.com/office/drawing/2014/main" id="{8C6A08DA-67FE-48B4-AEDB-09627631B639}"/>
              </a:ext>
            </a:extLst>
          </p:cNvPr>
          <p:cNvPicPr>
            <a:picLocks noChangeAspect="1"/>
          </p:cNvPicPr>
          <p:nvPr/>
        </p:nvPicPr>
        <p:blipFill>
          <a:blip r:embed="rId5"/>
          <a:stretch>
            <a:fillRect/>
          </a:stretch>
        </p:blipFill>
        <p:spPr>
          <a:xfrm>
            <a:off x="949764" y="3658394"/>
            <a:ext cx="259157" cy="411602"/>
          </a:xfrm>
          <a:prstGeom prst="rect">
            <a:avLst/>
          </a:prstGeom>
        </p:spPr>
      </p:pic>
      <p:sp>
        <p:nvSpPr>
          <p:cNvPr id="11" name="TextBox 10">
            <a:extLst>
              <a:ext uri="{FF2B5EF4-FFF2-40B4-BE49-F238E27FC236}">
                <a16:creationId xmlns:a16="http://schemas.microsoft.com/office/drawing/2014/main" id="{71055B8A-19B4-4E37-B832-A8E18CDEC18F}"/>
              </a:ext>
            </a:extLst>
          </p:cNvPr>
          <p:cNvSpPr txBox="1"/>
          <p:nvPr/>
        </p:nvSpPr>
        <p:spPr bwMode="gray">
          <a:xfrm>
            <a:off x="1490910" y="3803254"/>
            <a:ext cx="1180908" cy="230832"/>
          </a:xfrm>
          <a:prstGeom prst="rect">
            <a:avLst/>
          </a:prstGeom>
        </p:spPr>
        <p:txBody>
          <a:bodyPr vert="horz" wrap="square" lIns="0" tIns="0" rIns="0" bIns="0" rtlCol="0">
            <a:spAutoFit/>
          </a:bodyPr>
          <a:lstStyle/>
          <a:p>
            <a:pPr>
              <a:spcBef>
                <a:spcPts val="600"/>
              </a:spcBef>
              <a:buClr>
                <a:schemeClr val="accent6"/>
              </a:buClr>
            </a:pPr>
            <a:r>
              <a:rPr lang="en-US" sz="1500" b="1">
                <a:latin typeface="+mj-lt"/>
              </a:rPr>
              <a:t>Life sciences</a:t>
            </a:r>
          </a:p>
        </p:txBody>
      </p:sp>
      <p:pic>
        <p:nvPicPr>
          <p:cNvPr id="12" name="Picture 11" descr="Icon&#10;&#10;Description automatically generated">
            <a:extLst>
              <a:ext uri="{FF2B5EF4-FFF2-40B4-BE49-F238E27FC236}">
                <a16:creationId xmlns:a16="http://schemas.microsoft.com/office/drawing/2014/main" id="{B90139B5-0D50-4CAA-A7FD-07996FF774CF}"/>
              </a:ext>
            </a:extLst>
          </p:cNvPr>
          <p:cNvPicPr>
            <a:picLocks noChangeAspect="1"/>
          </p:cNvPicPr>
          <p:nvPr/>
        </p:nvPicPr>
        <p:blipFill>
          <a:blip r:embed="rId6"/>
          <a:stretch>
            <a:fillRect/>
          </a:stretch>
        </p:blipFill>
        <p:spPr>
          <a:xfrm>
            <a:off x="865919" y="4553998"/>
            <a:ext cx="426847" cy="411602"/>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C42D3769-D338-4D63-A653-1EEEA927A6E8}"/>
              </a:ext>
            </a:extLst>
          </p:cNvPr>
          <p:cNvPicPr>
            <a:picLocks noChangeAspect="1"/>
          </p:cNvPicPr>
          <p:nvPr/>
        </p:nvPicPr>
        <p:blipFill>
          <a:blip r:embed="rId7"/>
          <a:stretch>
            <a:fillRect/>
          </a:stretch>
        </p:blipFill>
        <p:spPr>
          <a:xfrm>
            <a:off x="828802" y="5449602"/>
            <a:ext cx="501080" cy="411602"/>
          </a:xfrm>
          <a:prstGeom prst="rect">
            <a:avLst/>
          </a:prstGeom>
        </p:spPr>
      </p:pic>
      <p:sp>
        <p:nvSpPr>
          <p:cNvPr id="14" name="TextBox 13">
            <a:extLst>
              <a:ext uri="{FF2B5EF4-FFF2-40B4-BE49-F238E27FC236}">
                <a16:creationId xmlns:a16="http://schemas.microsoft.com/office/drawing/2014/main" id="{4F37CF9F-0CD1-4DA7-BF4B-A7FFCEE6B0B6}"/>
              </a:ext>
            </a:extLst>
          </p:cNvPr>
          <p:cNvSpPr txBox="1"/>
          <p:nvPr/>
        </p:nvSpPr>
        <p:spPr bwMode="gray">
          <a:xfrm>
            <a:off x="1490910" y="4687045"/>
            <a:ext cx="1317884" cy="230832"/>
          </a:xfrm>
          <a:prstGeom prst="rect">
            <a:avLst/>
          </a:prstGeom>
        </p:spPr>
        <p:txBody>
          <a:bodyPr vert="horz" wrap="square" lIns="0" tIns="0" rIns="0" bIns="0" rtlCol="0">
            <a:spAutoFit/>
          </a:bodyPr>
          <a:lstStyle/>
          <a:p>
            <a:pPr>
              <a:spcBef>
                <a:spcPts val="600"/>
              </a:spcBef>
              <a:buClr>
                <a:schemeClr val="accent6"/>
              </a:buClr>
            </a:pPr>
            <a:r>
              <a:rPr lang="en-US" sz="1500" b="1">
                <a:latin typeface="+mj-lt"/>
              </a:rPr>
              <a:t>Health plans</a:t>
            </a:r>
          </a:p>
        </p:txBody>
      </p:sp>
      <p:sp>
        <p:nvSpPr>
          <p:cNvPr id="15" name="TextBox 14">
            <a:extLst>
              <a:ext uri="{FF2B5EF4-FFF2-40B4-BE49-F238E27FC236}">
                <a16:creationId xmlns:a16="http://schemas.microsoft.com/office/drawing/2014/main" id="{389C572D-E1C4-48A3-A252-0FCC99FD760B}"/>
              </a:ext>
            </a:extLst>
          </p:cNvPr>
          <p:cNvSpPr txBox="1"/>
          <p:nvPr/>
        </p:nvSpPr>
        <p:spPr bwMode="gray">
          <a:xfrm>
            <a:off x="1490910" y="5570837"/>
            <a:ext cx="1317884" cy="230832"/>
          </a:xfrm>
          <a:prstGeom prst="rect">
            <a:avLst/>
          </a:prstGeom>
        </p:spPr>
        <p:txBody>
          <a:bodyPr vert="horz" wrap="square" lIns="0" tIns="0" rIns="0" bIns="0" rtlCol="0">
            <a:spAutoFit/>
          </a:bodyPr>
          <a:lstStyle/>
          <a:p>
            <a:pPr>
              <a:spcBef>
                <a:spcPts val="600"/>
              </a:spcBef>
              <a:buClr>
                <a:schemeClr val="accent6"/>
              </a:buClr>
            </a:pPr>
            <a:r>
              <a:rPr lang="en-US" sz="1500" b="1">
                <a:latin typeface="+mj-lt"/>
              </a:rPr>
              <a:t>Digital health</a:t>
            </a:r>
          </a:p>
        </p:txBody>
      </p:sp>
      <p:sp>
        <p:nvSpPr>
          <p:cNvPr id="18" name="Text Placeholder 1">
            <a:extLst>
              <a:ext uri="{FF2B5EF4-FFF2-40B4-BE49-F238E27FC236}">
                <a16:creationId xmlns:a16="http://schemas.microsoft.com/office/drawing/2014/main" id="{6DB81E47-E561-44D4-9950-D5896164FBF4}"/>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latin typeface="Arial" panose="020B0604020202020204"/>
              </a:rPr>
              <a:t>Trend 3: Legislation and policy changes </a:t>
            </a:r>
            <a:endParaRPr kumimoji="0" lang="en-US" sz="1200" i="1" u="none" strike="noStrike" kern="1200" cap="none" spc="0" normalizeH="0" baseline="0" noProof="0">
              <a:ln>
                <a:noFill/>
              </a:ln>
              <a:solidFill>
                <a:srgbClr val="323E48"/>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086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9A405-EF1E-407D-A519-DDFD530626D2}"/>
              </a:ext>
            </a:extLst>
          </p:cNvPr>
          <p:cNvSpPr>
            <a:spLocks noGrp="1"/>
          </p:cNvSpPr>
          <p:nvPr>
            <p:ph type="title"/>
          </p:nvPr>
        </p:nvSpPr>
        <p:spPr/>
        <p:txBody>
          <a:bodyPr/>
          <a:lstStyle/>
          <a:p>
            <a:r>
              <a:rPr lang="en-US"/>
              <a:t>Roadmap</a:t>
            </a:r>
          </a:p>
        </p:txBody>
      </p:sp>
      <p:graphicFrame>
        <p:nvGraphicFramePr>
          <p:cNvPr id="5" name="Table 4">
            <a:extLst>
              <a:ext uri="{FF2B5EF4-FFF2-40B4-BE49-F238E27FC236}">
                <a16:creationId xmlns:a16="http://schemas.microsoft.com/office/drawing/2014/main" id="{0D287DB5-6E09-40F3-9713-4495B209E8CD}"/>
              </a:ext>
            </a:extLst>
          </p:cNvPr>
          <p:cNvGraphicFramePr>
            <a:graphicFrameLocks noGrp="1"/>
          </p:cNvGraphicFramePr>
          <p:nvPr>
            <p:extLst>
              <p:ext uri="{D42A27DB-BD31-4B8C-83A1-F6EECF244321}">
                <p14:modId xmlns:p14="http://schemas.microsoft.com/office/powerpoint/2010/main" val="1097550851"/>
              </p:ext>
            </p:extLst>
          </p:nvPr>
        </p:nvGraphicFramePr>
        <p:xfrm>
          <a:off x="695852" y="1783080"/>
          <a:ext cx="10880577" cy="4023360"/>
        </p:xfrm>
        <a:graphic>
          <a:graphicData uri="http://schemas.openxmlformats.org/drawingml/2006/table">
            <a:tbl>
              <a:tblPr firstRow="1" bandRow="1">
                <a:tableStyleId>{2D5ABB26-0587-4C30-8999-92F81FD0307C}</a:tableStyleId>
              </a:tblPr>
              <a:tblGrid>
                <a:gridCol w="3842295">
                  <a:extLst>
                    <a:ext uri="{9D8B030D-6E8A-4147-A177-3AD203B41FA5}">
                      <a16:colId xmlns:a16="http://schemas.microsoft.com/office/drawing/2014/main" val="3756038665"/>
                    </a:ext>
                  </a:extLst>
                </a:gridCol>
                <a:gridCol w="7038282">
                  <a:extLst>
                    <a:ext uri="{9D8B030D-6E8A-4147-A177-3AD203B41FA5}">
                      <a16:colId xmlns:a16="http://schemas.microsoft.com/office/drawing/2014/main" val="2866311678"/>
                    </a:ext>
                  </a:extLst>
                </a:gridCol>
              </a:tblGrid>
              <a:tr h="0">
                <a:tc>
                  <a:txBody>
                    <a:bodyPr/>
                    <a:lstStyle/>
                    <a:p>
                      <a:pPr algn="r">
                        <a:lnSpc>
                          <a:spcPct val="100000"/>
                        </a:lnSpc>
                      </a:pPr>
                      <a:r>
                        <a:rPr lang="en-US" sz="4800">
                          <a:solidFill>
                            <a:schemeClr val="accent2"/>
                          </a:solidFill>
                          <a:latin typeface="+mj-lt"/>
                        </a:rPr>
                        <a:t>Section 01</a:t>
                      </a:r>
                    </a:p>
                  </a:txBody>
                  <a:tcPr marL="365760" marR="365760" marT="182880" marB="182880" anchor="ctr">
                    <a:lnL>
                      <a:noFill/>
                    </a:lnL>
                    <a:lnR w="28575" cap="flat" cmpd="sng" algn="ctr">
                      <a:solidFill>
                        <a:schemeClr val="accent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sz="2400" b="1"/>
                        <a:t>OUTLOOK</a:t>
                      </a:r>
                    </a:p>
                    <a:p>
                      <a:pPr>
                        <a:lnSpc>
                          <a:spcPct val="100000"/>
                        </a:lnSpc>
                        <a:spcBef>
                          <a:spcPts val="1200"/>
                        </a:spcBef>
                      </a:pPr>
                      <a:r>
                        <a:rPr lang="en-US" sz="1800" b="0"/>
                        <a:t>Prevalence and volume forecasts for maternal and reproductive health conditions</a:t>
                      </a:r>
                    </a:p>
                  </a:txBody>
                  <a:tcPr marL="365760" marR="365760" marT="182880" marB="182880" anchor="ctr">
                    <a:lnL w="28575" cap="flat" cmpd="sng" algn="ctr">
                      <a:solidFill>
                        <a:schemeClr val="accent1"/>
                      </a:solid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983202"/>
                  </a:ext>
                </a:extLst>
              </a:tr>
              <a:tr h="0">
                <a:tc>
                  <a:txBody>
                    <a:bodyPr/>
                    <a:lstStyle/>
                    <a:p>
                      <a:pPr algn="r">
                        <a:lnSpc>
                          <a:spcPct val="100000"/>
                        </a:lnSpc>
                      </a:pPr>
                      <a:r>
                        <a:rPr lang="en-US" sz="4800">
                          <a:solidFill>
                            <a:schemeClr val="accent2"/>
                          </a:solidFill>
                          <a:latin typeface="+mj-lt"/>
                        </a:rPr>
                        <a:t>Section 02</a:t>
                      </a:r>
                    </a:p>
                  </a:txBody>
                  <a:tcPr marL="365760" marR="365760" marT="182880" marB="182880" anchor="ctr">
                    <a:lnL>
                      <a:noFill/>
                    </a:lnL>
                    <a:lnR w="28575"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sz="2400" b="1"/>
                        <a:t>TRENDS</a:t>
                      </a:r>
                    </a:p>
                    <a:p>
                      <a:pPr marL="0" marR="0" lvl="0" indent="0" algn="l" defTabSz="914400" rtl="0" eaLnBrk="1" fontAlgn="ctr" latinLnBrk="0" hangingPunct="1">
                        <a:lnSpc>
                          <a:spcPct val="100000"/>
                        </a:lnSpc>
                        <a:spcBef>
                          <a:spcPts val="1200"/>
                        </a:spcBef>
                        <a:spcAft>
                          <a:spcPts val="0"/>
                        </a:spcAft>
                        <a:buClrTx/>
                        <a:buSzTx/>
                        <a:buFontTx/>
                        <a:buNone/>
                        <a:tabLst/>
                        <a:defRPr/>
                      </a:pPr>
                      <a:r>
                        <a:rPr lang="en-US" sz="1800" b="0"/>
                        <a:t>Four major trends impacting maternal and reproductive health in 2023 and beyond</a:t>
                      </a:r>
                    </a:p>
                  </a:txBody>
                  <a:tcPr marL="365760" marR="365760" marT="182880" marB="182880" anchor="ctr">
                    <a:lnL w="28575" cap="flat" cmpd="sng" algn="ctr">
                      <a:solidFill>
                        <a:schemeClr val="accent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2146453"/>
                  </a:ext>
                </a:extLst>
              </a:tr>
              <a:tr h="0">
                <a:tc>
                  <a:txBody>
                    <a:bodyPr/>
                    <a:lstStyle/>
                    <a:p>
                      <a:pPr algn="r">
                        <a:lnSpc>
                          <a:spcPct val="100000"/>
                        </a:lnSpc>
                      </a:pPr>
                      <a:r>
                        <a:rPr lang="en-US" sz="4800">
                          <a:solidFill>
                            <a:schemeClr val="accent2"/>
                          </a:solidFill>
                          <a:latin typeface="+mj-lt"/>
                        </a:rPr>
                        <a:t>Section 03</a:t>
                      </a:r>
                    </a:p>
                  </a:txBody>
                  <a:tcPr marL="365760" marR="365760" marT="182880" marB="182880" anchor="ctr">
                    <a:lnL>
                      <a:noFill/>
                    </a:lnL>
                    <a:lnR w="28575" cap="flat" cmpd="sng" algn="ctr">
                      <a:solidFill>
                        <a:schemeClr val="accent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1200"/>
                        </a:spcBef>
                      </a:pPr>
                      <a:r>
                        <a:rPr lang="en-US" sz="2400" b="1"/>
                        <a:t>TAKEAWAYS</a:t>
                      </a:r>
                    </a:p>
                    <a:p>
                      <a:pPr>
                        <a:lnSpc>
                          <a:spcPct val="100000"/>
                        </a:lnSpc>
                        <a:spcBef>
                          <a:spcPts val="1200"/>
                        </a:spcBef>
                      </a:pPr>
                      <a:r>
                        <a:rPr lang="en-US" sz="1800" b="0"/>
                        <a:t>Summary of major implications </a:t>
                      </a:r>
                    </a:p>
                  </a:txBody>
                  <a:tcPr marL="365760" marR="365760" marT="182880" marB="182880" anchor="ctr">
                    <a:lnL w="28575" cap="flat" cmpd="sng" algn="ctr">
                      <a:solidFill>
                        <a:schemeClr val="accent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088526"/>
                  </a:ext>
                </a:extLst>
              </a:tr>
            </a:tbl>
          </a:graphicData>
        </a:graphic>
      </p:graphicFrame>
      <p:sp>
        <p:nvSpPr>
          <p:cNvPr id="7" name="Oval 6">
            <a:extLst>
              <a:ext uri="{FF2B5EF4-FFF2-40B4-BE49-F238E27FC236}">
                <a16:creationId xmlns:a16="http://schemas.microsoft.com/office/drawing/2014/main" id="{7C05FEBE-529E-4F0D-9328-E71FFE07DF4F}"/>
              </a:ext>
            </a:extLst>
          </p:cNvPr>
          <p:cNvSpPr/>
          <p:nvPr/>
        </p:nvSpPr>
        <p:spPr bwMode="gray">
          <a:xfrm>
            <a:off x="4402667" y="2270340"/>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D6A3E45-AF4E-406B-97BD-CF8E292E4720}"/>
              </a:ext>
            </a:extLst>
          </p:cNvPr>
          <p:cNvSpPr/>
          <p:nvPr/>
        </p:nvSpPr>
        <p:spPr bwMode="gray">
          <a:xfrm>
            <a:off x="4402667" y="3527777"/>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E04AA6-9C63-4077-B537-FBCAD156A538}"/>
              </a:ext>
            </a:extLst>
          </p:cNvPr>
          <p:cNvSpPr/>
          <p:nvPr/>
        </p:nvSpPr>
        <p:spPr bwMode="gray">
          <a:xfrm>
            <a:off x="4402667" y="4871155"/>
            <a:ext cx="259645" cy="259645"/>
          </a:xfrm>
          <a:prstGeom prst="ellipse">
            <a:avLst/>
          </a:prstGeom>
          <a:solidFill>
            <a:schemeClr val="accent6"/>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309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55A976-C809-4A2D-8F49-B3919084F167}"/>
              </a:ext>
            </a:extLst>
          </p:cNvPr>
          <p:cNvSpPr>
            <a:spLocks noGrp="1"/>
          </p:cNvSpPr>
          <p:nvPr>
            <p:ph type="body" sz="quarter" idx="27"/>
          </p:nvPr>
        </p:nvSpPr>
        <p:spPr>
          <a:xfrm>
            <a:off x="3211034" y="5629020"/>
            <a:ext cx="8368194" cy="538609"/>
          </a:xfrm>
        </p:spPr>
        <p:txBody>
          <a:bodyPr/>
          <a:lstStyle/>
          <a:p>
            <a:r>
              <a:rPr lang="en-US"/>
              <a:t>Sources: “</a:t>
            </a:r>
            <a:r>
              <a:rPr lang="en-US" err="1">
                <a:hlinkClick r:id="rId3">
                  <a:extLst>
                    <a:ext uri="{A12FA001-AC4F-418D-AE19-62706E023703}">
                      <ahyp:hlinkClr xmlns:ahyp="http://schemas.microsoft.com/office/drawing/2018/hyperlinkcolor" val="tx"/>
                    </a:ext>
                  </a:extLst>
                </a:hlinkClick>
              </a:rPr>
              <a:t>FemTech</a:t>
            </a:r>
            <a:r>
              <a:rPr lang="en-US">
                <a:hlinkClick r:id="rId3">
                  <a:extLst>
                    <a:ext uri="{A12FA001-AC4F-418D-AE19-62706E023703}">
                      <ahyp:hlinkClr xmlns:ahyp="http://schemas.microsoft.com/office/drawing/2018/hyperlinkcolor" val="tx"/>
                    </a:ext>
                  </a:extLst>
                </a:hlinkClick>
              </a:rPr>
              <a:t> Industry Landscape Overview Q4 2021</a:t>
            </a:r>
            <a:r>
              <a:rPr lang="en-US"/>
              <a:t>,” </a:t>
            </a:r>
            <a:r>
              <a:rPr lang="en-US" i="1" err="1"/>
              <a:t>FemTech</a:t>
            </a:r>
            <a:r>
              <a:rPr lang="en-US" i="1"/>
              <a:t> Analytics</a:t>
            </a:r>
            <a:r>
              <a:rPr lang="en-US"/>
              <a:t>; “</a:t>
            </a:r>
            <a:r>
              <a:rPr lang="en-US" err="1">
                <a:hlinkClick r:id="rId4">
                  <a:extLst>
                    <a:ext uri="{A12FA001-AC4F-418D-AE19-62706E023703}">
                      <ahyp:hlinkClr xmlns:ahyp="http://schemas.microsoft.com/office/drawing/2018/hyperlinkcolor" val="tx"/>
                    </a:ext>
                  </a:extLst>
                </a:hlinkClick>
              </a:rPr>
              <a:t>FemTech</a:t>
            </a:r>
            <a:r>
              <a:rPr lang="en-US">
                <a:hlinkClick r:id="rId4">
                  <a:extLst>
                    <a:ext uri="{A12FA001-AC4F-418D-AE19-62706E023703}">
                      <ahyp:hlinkClr xmlns:ahyp="http://schemas.microsoft.com/office/drawing/2018/hyperlinkcolor" val="tx"/>
                    </a:ext>
                  </a:extLst>
                </a:hlinkClick>
              </a:rPr>
              <a:t> Industry Landscape Q4 2022</a:t>
            </a:r>
            <a:r>
              <a:rPr lang="en-US"/>
              <a:t>,” </a:t>
            </a:r>
            <a:r>
              <a:rPr lang="en-US" err="1"/>
              <a:t>FemTech</a:t>
            </a:r>
            <a:r>
              <a:rPr lang="en-US"/>
              <a:t> Analytics; Kemble, E., </a:t>
            </a:r>
            <a:r>
              <a:rPr lang="en-US">
                <a:hlinkClick r:id="rId5">
                  <a:extLst>
                    <a:ext uri="{A12FA001-AC4F-418D-AE19-62706E023703}">
                      <ahyp:hlinkClr xmlns:ahyp="http://schemas.microsoft.com/office/drawing/2018/hyperlinkcolor" val="tx"/>
                    </a:ext>
                  </a:extLst>
                </a:hlinkClick>
              </a:rPr>
              <a:t>“The dawn of the </a:t>
            </a:r>
            <a:r>
              <a:rPr lang="en-US" err="1">
                <a:hlinkClick r:id="rId5">
                  <a:extLst>
                    <a:ext uri="{A12FA001-AC4F-418D-AE19-62706E023703}">
                      <ahyp:hlinkClr xmlns:ahyp="http://schemas.microsoft.com/office/drawing/2018/hyperlinkcolor" val="tx"/>
                    </a:ext>
                  </a:extLst>
                </a:hlinkClick>
              </a:rPr>
              <a:t>FemTech</a:t>
            </a:r>
            <a:r>
              <a:rPr lang="en-US">
                <a:hlinkClick r:id="rId5">
                  <a:extLst>
                    <a:ext uri="{A12FA001-AC4F-418D-AE19-62706E023703}">
                      <ahyp:hlinkClr xmlns:ahyp="http://schemas.microsoft.com/office/drawing/2018/hyperlinkcolor" val="tx"/>
                    </a:ext>
                  </a:extLst>
                </a:hlinkClick>
              </a:rPr>
              <a:t> revolution,” </a:t>
            </a:r>
            <a:r>
              <a:rPr lang="en-US" i="1"/>
              <a:t>McKinsey &amp; Company</a:t>
            </a:r>
            <a:r>
              <a:rPr lang="en-US"/>
              <a:t>; DeSilva, J., and </a:t>
            </a:r>
            <a:r>
              <a:rPr lang="en-US" err="1"/>
              <a:t>Krasniansky</a:t>
            </a:r>
            <a:r>
              <a:rPr lang="en-US"/>
              <a:t>, A., </a:t>
            </a:r>
            <a:r>
              <a:rPr lang="en-US">
                <a:hlinkClick r:id="rId6">
                  <a:extLst>
                    <a:ext uri="{A12FA001-AC4F-418D-AE19-62706E023703}">
                      <ahyp:hlinkClr xmlns:ahyp="http://schemas.microsoft.com/office/drawing/2018/hyperlinkcolor" val="tx"/>
                    </a:ext>
                  </a:extLst>
                </a:hlinkClick>
              </a:rPr>
              <a:t>“Building comprehensive women+ digital health: Eight sectors serving women+ needs,” </a:t>
            </a:r>
            <a:r>
              <a:rPr lang="en-US" i="1" err="1"/>
              <a:t>RockHealth</a:t>
            </a:r>
            <a:r>
              <a:rPr lang="en-US"/>
              <a:t>; Davis, D.M., “</a:t>
            </a:r>
            <a:r>
              <a:rPr lang="en-US">
                <a:hlinkClick r:id="rId7">
                  <a:extLst>
                    <a:ext uri="{A12FA001-AC4F-418D-AE19-62706E023703}">
                      <ahyp:hlinkClr xmlns:ahyp="http://schemas.microsoft.com/office/drawing/2018/hyperlinkcolor" val="tx"/>
                    </a:ext>
                  </a:extLst>
                </a:hlinkClick>
              </a:rPr>
              <a:t>Despite 2022’s headwinds…</a:t>
            </a:r>
            <a:r>
              <a:rPr lang="en-US"/>
              <a:t>,” </a:t>
            </a:r>
            <a:r>
              <a:rPr lang="en-US" i="1"/>
              <a:t>TechCrunch; </a:t>
            </a:r>
            <a:r>
              <a:rPr lang="en-US" err="1"/>
              <a:t>Landi</a:t>
            </a:r>
            <a:r>
              <a:rPr lang="en-US"/>
              <a:t>, H., </a:t>
            </a:r>
            <a:r>
              <a:rPr lang="en-US">
                <a:hlinkClick r:id="rId8">
                  <a:extLst>
                    <a:ext uri="{A12FA001-AC4F-418D-AE19-62706E023703}">
                      <ahyp:hlinkClr xmlns:ahyp="http://schemas.microsoft.com/office/drawing/2018/hyperlinkcolor" val="tx"/>
                    </a:ext>
                  </a:extLst>
                </a:hlinkClick>
              </a:rPr>
              <a:t>“Maven Clinic nabs $110M funding round and a boost from Oprah to reach unicorn status,” </a:t>
            </a:r>
            <a:r>
              <a:rPr lang="en-US" i="1"/>
              <a:t>Fierce Healthcare</a:t>
            </a:r>
            <a:r>
              <a:rPr lang="en-US"/>
              <a:t>; Khalid, A., </a:t>
            </a:r>
            <a:r>
              <a:rPr lang="en-US">
                <a:hlinkClick r:id="rId9">
                  <a:extLst>
                    <a:ext uri="{A12FA001-AC4F-418D-AE19-62706E023703}">
                      <ahyp:hlinkClr xmlns:ahyp="http://schemas.microsoft.com/office/drawing/2018/hyperlinkcolor" val="tx"/>
                    </a:ext>
                  </a:extLst>
                </a:hlinkClick>
              </a:rPr>
              <a:t>“7 Women’s Health Tech Startups to Watch in 2021 and Beyond,” </a:t>
            </a:r>
            <a:r>
              <a:rPr lang="en-US" i="1"/>
              <a:t>Inc.</a:t>
            </a:r>
            <a:r>
              <a:rPr lang="en-US"/>
              <a:t> </a:t>
            </a:r>
          </a:p>
        </p:txBody>
      </p:sp>
      <p:sp>
        <p:nvSpPr>
          <p:cNvPr id="4" name="Title 3">
            <a:extLst>
              <a:ext uri="{FF2B5EF4-FFF2-40B4-BE49-F238E27FC236}">
                <a16:creationId xmlns:a16="http://schemas.microsoft.com/office/drawing/2014/main" id="{68F8A438-E679-4350-86FC-DFE5154DCA9C}"/>
              </a:ext>
            </a:extLst>
          </p:cNvPr>
          <p:cNvSpPr>
            <a:spLocks noGrp="1"/>
          </p:cNvSpPr>
          <p:nvPr>
            <p:ph type="title"/>
          </p:nvPr>
        </p:nvSpPr>
        <p:spPr>
          <a:xfrm>
            <a:off x="612774" y="588771"/>
            <a:ext cx="10972801" cy="540917"/>
          </a:xfrm>
        </p:spPr>
        <p:txBody>
          <a:bodyPr/>
          <a:lstStyle/>
          <a:p>
            <a:r>
              <a:rPr lang="en-US" err="1"/>
              <a:t>Femtech</a:t>
            </a:r>
            <a:r>
              <a:rPr lang="en-US"/>
              <a:t> investment surged, expanding to new sectors </a:t>
            </a:r>
          </a:p>
        </p:txBody>
      </p:sp>
      <p:sp>
        <p:nvSpPr>
          <p:cNvPr id="21" name="Text Placeholder 1">
            <a:extLst>
              <a:ext uri="{FF2B5EF4-FFF2-40B4-BE49-F238E27FC236}">
                <a16:creationId xmlns:a16="http://schemas.microsoft.com/office/drawing/2014/main" id="{36EB9785-23CD-41D2-9811-ED313FFD30BE}"/>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latin typeface="Arial" panose="020B0604020202020204"/>
              </a:rPr>
              <a:t>Trend 4: </a:t>
            </a:r>
            <a:r>
              <a:rPr lang="en-US" sz="1200" i="1" err="1">
                <a:solidFill>
                  <a:srgbClr val="323E48"/>
                </a:solidFill>
                <a:latin typeface="Arial" panose="020B0604020202020204"/>
              </a:rPr>
              <a:t>Femtech</a:t>
            </a:r>
            <a:r>
              <a:rPr lang="en-US" sz="1200" i="1">
                <a:solidFill>
                  <a:srgbClr val="323E48"/>
                </a:solidFill>
                <a:latin typeface="Arial" panose="020B0604020202020204"/>
              </a:rPr>
              <a:t> </a:t>
            </a:r>
            <a:endParaRPr kumimoji="0" lang="en-US" sz="1200" i="1"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0" name="Text Placeholder 1">
            <a:extLst>
              <a:ext uri="{FF2B5EF4-FFF2-40B4-BE49-F238E27FC236}">
                <a16:creationId xmlns:a16="http://schemas.microsoft.com/office/drawing/2014/main" id="{690402A8-0B95-4223-9772-4FBD126B6295}"/>
              </a:ext>
            </a:extLst>
          </p:cNvPr>
          <p:cNvSpPr txBox="1">
            <a:spLocks/>
          </p:cNvSpPr>
          <p:nvPr/>
        </p:nvSpPr>
        <p:spPr bwMode="gray">
          <a:xfrm>
            <a:off x="909254" y="1749863"/>
            <a:ext cx="4544962" cy="246221"/>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kumimoji="0" lang="en-US" sz="1600" b="1" i="0" u="none" strike="noStrike" kern="1200" cap="none" spc="0" normalizeH="0" baseline="0" noProof="0">
                <a:ln>
                  <a:noFill/>
                </a:ln>
                <a:solidFill>
                  <a:srgbClr val="323E48"/>
                </a:solidFill>
                <a:effectLst/>
                <a:uLnTx/>
                <a:uFillTx/>
                <a:ea typeface="+mn-ea"/>
                <a:cs typeface="+mn-cs"/>
              </a:rPr>
              <a:t>Growth of </a:t>
            </a:r>
            <a:r>
              <a:rPr lang="en-US" sz="1600" b="1">
                <a:solidFill>
                  <a:srgbClr val="323E48"/>
                </a:solidFill>
              </a:rPr>
              <a:t>femtech in 2021-2022 </a:t>
            </a:r>
            <a:endParaRPr kumimoji="0" lang="en-US" sz="1600" b="1" i="0" u="none" strike="noStrike" kern="1200" cap="none" spc="0" normalizeH="0" baseline="0" noProof="0">
              <a:ln>
                <a:noFill/>
              </a:ln>
              <a:solidFill>
                <a:srgbClr val="323E48"/>
              </a:solidFill>
              <a:effectLst/>
              <a:uLnTx/>
              <a:uFillTx/>
              <a:ea typeface="+mn-ea"/>
              <a:cs typeface="+mn-cs"/>
            </a:endParaRPr>
          </a:p>
        </p:txBody>
      </p:sp>
      <p:sp>
        <p:nvSpPr>
          <p:cNvPr id="11" name="TextBox 10">
            <a:extLst>
              <a:ext uri="{FF2B5EF4-FFF2-40B4-BE49-F238E27FC236}">
                <a16:creationId xmlns:a16="http://schemas.microsoft.com/office/drawing/2014/main" id="{08D348F4-5BB8-42C6-9896-6913B176E1BA}"/>
              </a:ext>
            </a:extLst>
          </p:cNvPr>
          <p:cNvSpPr txBox="1"/>
          <p:nvPr/>
        </p:nvSpPr>
        <p:spPr bwMode="gray">
          <a:xfrm>
            <a:off x="2298157" y="2162937"/>
            <a:ext cx="4381830" cy="430887"/>
          </a:xfrm>
          <a:prstGeom prst="rect">
            <a:avLst/>
          </a:prstGeom>
        </p:spPr>
        <p:txBody>
          <a:bodyPr vert="horz" wrap="square" lIns="0" tIns="0" rIns="0" bIns="0" rtlCol="0" anchor="t">
            <a:spAutoFit/>
          </a:bodyPr>
          <a:lstStyle/>
          <a:p>
            <a:pPr>
              <a:spcBef>
                <a:spcPts val="600"/>
              </a:spcBef>
              <a:buClr>
                <a:srgbClr val="CE0E2D"/>
              </a:buClr>
              <a:defRPr/>
            </a:pPr>
            <a:r>
              <a:rPr lang="en-US" sz="1400" b="1">
                <a:solidFill>
                  <a:srgbClr val="323E48"/>
                </a:solidFill>
                <a:latin typeface="Arial" panose="020B0604020202020204"/>
              </a:rPr>
              <a:t>Total global investment </a:t>
            </a:r>
            <a:r>
              <a:rPr lang="en-US" sz="1400">
                <a:solidFill>
                  <a:srgbClr val="323E48"/>
                </a:solidFill>
                <a:latin typeface="Arial" panose="020B0604020202020204"/>
              </a:rPr>
              <a:t>for </a:t>
            </a:r>
            <a:r>
              <a:rPr lang="en-US" sz="1400" err="1">
                <a:solidFill>
                  <a:srgbClr val="323E48"/>
                </a:solidFill>
                <a:latin typeface="Arial" panose="020B0604020202020204"/>
              </a:rPr>
              <a:t>femtech</a:t>
            </a:r>
            <a:r>
              <a:rPr lang="en-US" sz="1400">
                <a:solidFill>
                  <a:srgbClr val="323E48"/>
                </a:solidFill>
                <a:latin typeface="Arial" panose="020B0604020202020204"/>
              </a:rPr>
              <a:t> companies as of December 2022</a:t>
            </a:r>
            <a:endParaRPr kumimoji="0" lang="en-US" sz="14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48FC112-4286-4147-953A-B6ACE065202C}"/>
              </a:ext>
            </a:extLst>
          </p:cNvPr>
          <p:cNvSpPr txBox="1"/>
          <p:nvPr/>
        </p:nvSpPr>
        <p:spPr bwMode="gray">
          <a:xfrm>
            <a:off x="2275442" y="3248260"/>
            <a:ext cx="4404545" cy="215444"/>
          </a:xfrm>
          <a:prstGeom prst="rect">
            <a:avLst/>
          </a:prstGeom>
        </p:spPr>
        <p:txBody>
          <a:bodyPr vert="horz" wrap="square" lIns="0" tIns="0" rIns="0" bIns="0" rtlCol="0" anchor="t">
            <a:spAutoFit/>
          </a:bodyPr>
          <a:lstStyle/>
          <a:p>
            <a:pPr>
              <a:spcBef>
                <a:spcPts val="600"/>
              </a:spcBef>
              <a:buClr>
                <a:srgbClr val="CE0E2D"/>
              </a:buClr>
              <a:defRPr/>
            </a:pPr>
            <a:r>
              <a:rPr lang="en-US" sz="1400" b="1">
                <a:solidFill>
                  <a:srgbClr val="323E48"/>
                </a:solidFill>
                <a:latin typeface="Arial" panose="020B0604020202020204"/>
              </a:rPr>
              <a:t>Investment in US-based </a:t>
            </a:r>
            <a:r>
              <a:rPr lang="en-US" sz="1400">
                <a:solidFill>
                  <a:srgbClr val="323E48"/>
                </a:solidFill>
                <a:latin typeface="Arial" panose="020B0604020202020204"/>
              </a:rPr>
              <a:t>femtech companies in 2021</a:t>
            </a:r>
            <a:endParaRPr kumimoji="0" lang="en-US" sz="140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6DCBB007-BD53-448F-AD1E-00D0C085A71A}"/>
              </a:ext>
            </a:extLst>
          </p:cNvPr>
          <p:cNvSpPr txBox="1"/>
          <p:nvPr/>
        </p:nvSpPr>
        <p:spPr bwMode="gray">
          <a:xfrm>
            <a:off x="704125" y="2108170"/>
            <a:ext cx="1474775"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r>
              <a:rPr lang="en-US" sz="3600">
                <a:solidFill>
                  <a:srgbClr val="CE0E2D"/>
                </a:solidFill>
                <a:latin typeface="Times New Roman" panose="02020603050405020304"/>
              </a:rPr>
              <a:t>$19.7B</a:t>
            </a:r>
            <a:endParaRPr kumimoji="0" lang="en-US" sz="3600" i="0" u="none" strike="noStrike" kern="1200" cap="none" spc="0" normalizeH="0" baseline="0" noProof="0">
              <a:ln>
                <a:noFill/>
              </a:ln>
              <a:solidFill>
                <a:srgbClr val="CE0E2D"/>
              </a:solidFill>
              <a:effectLst/>
              <a:uLnTx/>
              <a:uFillTx/>
              <a:latin typeface="Times New Roman" panose="02020603050405020304"/>
              <a:ea typeface="+mn-ea"/>
              <a:cs typeface="+mn-cs"/>
            </a:endParaRPr>
          </a:p>
        </p:txBody>
      </p:sp>
      <p:sp>
        <p:nvSpPr>
          <p:cNvPr id="19" name="TextBox 18">
            <a:extLst>
              <a:ext uri="{FF2B5EF4-FFF2-40B4-BE49-F238E27FC236}">
                <a16:creationId xmlns:a16="http://schemas.microsoft.com/office/drawing/2014/main" id="{0B13ED9B-2C62-47E2-880B-D343B4F285B7}"/>
              </a:ext>
            </a:extLst>
          </p:cNvPr>
          <p:cNvSpPr txBox="1"/>
          <p:nvPr/>
        </p:nvSpPr>
        <p:spPr bwMode="gray">
          <a:xfrm>
            <a:off x="812023" y="3071288"/>
            <a:ext cx="1366877"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$10.1B</a:t>
            </a:r>
          </a:p>
        </p:txBody>
      </p:sp>
      <p:sp>
        <p:nvSpPr>
          <p:cNvPr id="20" name="TextBox 19">
            <a:extLst>
              <a:ext uri="{FF2B5EF4-FFF2-40B4-BE49-F238E27FC236}">
                <a16:creationId xmlns:a16="http://schemas.microsoft.com/office/drawing/2014/main" id="{8FB4BFEA-8343-4437-A829-C3F72C73D444}"/>
              </a:ext>
            </a:extLst>
          </p:cNvPr>
          <p:cNvSpPr txBox="1"/>
          <p:nvPr/>
        </p:nvSpPr>
        <p:spPr bwMode="gray">
          <a:xfrm>
            <a:off x="2298157" y="4107664"/>
            <a:ext cx="4513176" cy="430887"/>
          </a:xfrm>
          <a:prstGeom prst="rect">
            <a:avLst/>
          </a:prstGeom>
        </p:spPr>
        <p:txBody>
          <a:bodyPr vert="horz" wrap="square" lIns="0" tIns="0" rIns="0" bIns="0" rtlCol="0" anchor="t">
            <a:spAutoFit/>
          </a:bodyPr>
          <a:lstStyle/>
          <a:p>
            <a:pPr>
              <a:spcBef>
                <a:spcPts val="600"/>
              </a:spcBef>
              <a:buClr>
                <a:srgbClr val="CE0E2D"/>
              </a:buClr>
              <a:defRPr/>
            </a:pP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Of all U</a:t>
            </a:r>
            <a:r>
              <a:rPr lang="en-US" sz="1400" b="1">
                <a:solidFill>
                  <a:srgbClr val="323E48"/>
                </a:solidFill>
                <a:latin typeface="Arial" panose="020B0604020202020204"/>
              </a:rPr>
              <a:t>S</a:t>
            </a: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 digital health </a:t>
            </a:r>
            <a:r>
              <a:rPr lang="en-US" sz="1400" b="1">
                <a:solidFill>
                  <a:srgbClr val="323E48"/>
                </a:solidFill>
                <a:latin typeface="Arial" panose="020B0604020202020204"/>
              </a:rPr>
              <a:t>funding</a:t>
            </a: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 </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through </a:t>
            </a:r>
            <a:r>
              <a:rPr lang="en-US" sz="1400">
                <a:solidFill>
                  <a:srgbClr val="323E48"/>
                </a:solidFill>
                <a:latin typeface="Arial" panose="020B0604020202020204"/>
              </a:rPr>
              <a:t>December 2022</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 were for </a:t>
            </a:r>
            <a:r>
              <a:rPr kumimoji="0" lang="en-US" sz="1400" b="1" i="0" u="none" strike="noStrike" kern="1200" cap="none" spc="0" normalizeH="0" baseline="0" noProof="0" err="1">
                <a:ln>
                  <a:noFill/>
                </a:ln>
                <a:solidFill>
                  <a:srgbClr val="323E48"/>
                </a:solidFill>
                <a:effectLst/>
                <a:uLnTx/>
                <a:uFillTx/>
                <a:latin typeface="Arial" panose="020B0604020202020204"/>
                <a:ea typeface="+mn-ea"/>
                <a:cs typeface="+mn-cs"/>
              </a:rPr>
              <a:t>femtech</a:t>
            </a:r>
            <a:r>
              <a:rPr kumimoji="0" lang="en-US" sz="1400" i="0" u="none" strike="noStrike" kern="1200" cap="none" spc="0" normalizeH="0" baseline="0" noProof="0">
                <a:ln>
                  <a:noFill/>
                </a:ln>
                <a:solidFill>
                  <a:srgbClr val="323E48"/>
                </a:solidFill>
                <a:effectLst/>
                <a:uLnTx/>
                <a:uFillTx/>
                <a:latin typeface="Arial" panose="020B0604020202020204"/>
                <a:ea typeface="+mn-ea"/>
                <a:cs typeface="+mn-cs"/>
              </a:rPr>
              <a:t>, a substantial rise over 2021’s 9%</a:t>
            </a:r>
            <a:endParaRPr kumimoji="0" lang="en-US" sz="14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F771338E-B343-4FFD-BCBC-B104482C12E9}"/>
              </a:ext>
            </a:extLst>
          </p:cNvPr>
          <p:cNvSpPr txBox="1"/>
          <p:nvPr/>
        </p:nvSpPr>
        <p:spPr bwMode="gray">
          <a:xfrm>
            <a:off x="920611" y="4034406"/>
            <a:ext cx="1150391"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r>
              <a:rPr lang="en-US" sz="3600">
                <a:solidFill>
                  <a:srgbClr val="CE0E2D"/>
                </a:solidFill>
                <a:latin typeface="Times New Roman" panose="02020603050405020304"/>
              </a:rPr>
              <a:t>13</a:t>
            </a: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a:t>
            </a:r>
          </a:p>
        </p:txBody>
      </p:sp>
      <p:sp>
        <p:nvSpPr>
          <p:cNvPr id="23" name="TextBox 22">
            <a:extLst>
              <a:ext uri="{FF2B5EF4-FFF2-40B4-BE49-F238E27FC236}">
                <a16:creationId xmlns:a16="http://schemas.microsoft.com/office/drawing/2014/main" id="{66F64C31-CFAD-4267-BB7A-39E754C80E42}"/>
              </a:ext>
            </a:extLst>
          </p:cNvPr>
          <p:cNvSpPr txBox="1"/>
          <p:nvPr/>
        </p:nvSpPr>
        <p:spPr bwMode="gray">
          <a:xfrm>
            <a:off x="2275442" y="5074469"/>
            <a:ext cx="4404545" cy="646331"/>
          </a:xfrm>
          <a:prstGeom prst="rect">
            <a:avLst/>
          </a:prstGeom>
        </p:spPr>
        <p:txBody>
          <a:bodyPr vert="horz" wrap="square" lIns="0" tIns="0" rIns="0" bIns="0" rtlCol="0" anchor="t">
            <a:spAutoFit/>
          </a:bodyPr>
          <a:lstStyle/>
          <a:p>
            <a:pPr>
              <a:spcBef>
                <a:spcPts val="600"/>
              </a:spcBef>
              <a:buClr>
                <a:srgbClr val="CE0E2D"/>
              </a:buClr>
              <a:defRPr/>
            </a:pP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Series D funding that placed </a:t>
            </a: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Maven Clinic</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 an on-demand virtual women’s health clinic, as the first </a:t>
            </a:r>
            <a:r>
              <a:rPr kumimoji="0" lang="en-US" sz="1400" b="0" i="0" u="none" strike="noStrike" kern="1200" cap="none" spc="0" normalizeH="0" baseline="0" noProof="0" err="1">
                <a:ln>
                  <a:noFill/>
                </a:ln>
                <a:solidFill>
                  <a:srgbClr val="323E48"/>
                </a:solidFill>
                <a:effectLst/>
                <a:uLnTx/>
                <a:uFillTx/>
                <a:latin typeface="Arial" panose="020B0604020202020204"/>
                <a:ea typeface="+mn-ea"/>
                <a:cs typeface="+mn-cs"/>
              </a:rPr>
              <a:t>femtech</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 company to reach </a:t>
            </a: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unicorn status </a:t>
            </a:r>
          </a:p>
        </p:txBody>
      </p:sp>
      <p:sp>
        <p:nvSpPr>
          <p:cNvPr id="24" name="TextBox 23">
            <a:extLst>
              <a:ext uri="{FF2B5EF4-FFF2-40B4-BE49-F238E27FC236}">
                <a16:creationId xmlns:a16="http://schemas.microsoft.com/office/drawing/2014/main" id="{0C486836-6DD6-46E9-B9ED-BB9EB09EDE0D}"/>
              </a:ext>
            </a:extLst>
          </p:cNvPr>
          <p:cNvSpPr txBox="1"/>
          <p:nvPr/>
        </p:nvSpPr>
        <p:spPr bwMode="gray">
          <a:xfrm>
            <a:off x="812712" y="4997525"/>
            <a:ext cx="1366189"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714"/>
              </a:spcBef>
              <a:spcAft>
                <a:spcPts val="0"/>
              </a:spcAft>
              <a:buClrTx/>
              <a:buSzTx/>
              <a:buFontTx/>
              <a:buNone/>
              <a:tabLst/>
              <a:defRPr/>
            </a:pPr>
            <a:r>
              <a:rPr kumimoji="0" lang="en-US" sz="3600" b="0" i="0" u="none" strike="noStrike" kern="1200" cap="none" spc="0" normalizeH="0" baseline="0" noProof="0">
                <a:ln>
                  <a:noFill/>
                </a:ln>
                <a:solidFill>
                  <a:srgbClr val="CE0E2D"/>
                </a:solidFill>
                <a:effectLst/>
                <a:uLnTx/>
                <a:uFillTx/>
                <a:latin typeface="Times New Roman" panose="02020603050405020304"/>
                <a:ea typeface="+mn-ea"/>
                <a:cs typeface="+mn-cs"/>
              </a:rPr>
              <a:t>$110M</a:t>
            </a:r>
          </a:p>
        </p:txBody>
      </p:sp>
      <p:grpSp>
        <p:nvGrpSpPr>
          <p:cNvPr id="25" name="Group 24">
            <a:extLst>
              <a:ext uri="{FF2B5EF4-FFF2-40B4-BE49-F238E27FC236}">
                <a16:creationId xmlns:a16="http://schemas.microsoft.com/office/drawing/2014/main" id="{253F7825-1005-4B02-8BD7-BFADD8816804}"/>
              </a:ext>
            </a:extLst>
          </p:cNvPr>
          <p:cNvGrpSpPr/>
          <p:nvPr/>
        </p:nvGrpSpPr>
        <p:grpSpPr>
          <a:xfrm>
            <a:off x="7163684" y="1740457"/>
            <a:ext cx="4209988" cy="3955442"/>
            <a:chOff x="0" y="1614964"/>
            <a:chExt cx="12192001" cy="4105182"/>
          </a:xfrm>
        </p:grpSpPr>
        <p:sp>
          <p:nvSpPr>
            <p:cNvPr id="26" name="Rectangle 25">
              <a:extLst>
                <a:ext uri="{FF2B5EF4-FFF2-40B4-BE49-F238E27FC236}">
                  <a16:creationId xmlns:a16="http://schemas.microsoft.com/office/drawing/2014/main" id="{8F8DB2D5-44F5-46AF-AFB3-33412BD8CA42}"/>
                </a:ext>
              </a:extLst>
            </p:cNvPr>
            <p:cNvSpPr/>
            <p:nvPr/>
          </p:nvSpPr>
          <p:spPr bwMode="gray">
            <a:xfrm>
              <a:off x="0" y="1616776"/>
              <a:ext cx="12192000" cy="4103370"/>
            </a:xfrm>
            <a:prstGeom prst="rect">
              <a:avLst/>
            </a:prstGeom>
            <a:solidFill>
              <a:schemeClr val="accent1">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7" name="Picture 26">
              <a:extLst>
                <a:ext uri="{FF2B5EF4-FFF2-40B4-BE49-F238E27FC236}">
                  <a16:creationId xmlns:a16="http://schemas.microsoft.com/office/drawing/2014/main" id="{1C7A6167-DAA6-4012-B413-698316A3A115}"/>
                </a:ext>
              </a:extLst>
            </p:cNvPr>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 y="1614964"/>
              <a:ext cx="12192000" cy="1801939"/>
            </a:xfrm>
            <a:prstGeom prst="rect">
              <a:avLst/>
            </a:prstGeom>
          </p:spPr>
        </p:pic>
        <p:pic>
          <p:nvPicPr>
            <p:cNvPr id="28" name="Picture 27">
              <a:extLst>
                <a:ext uri="{FF2B5EF4-FFF2-40B4-BE49-F238E27FC236}">
                  <a16:creationId xmlns:a16="http://schemas.microsoft.com/office/drawing/2014/main" id="{82236135-08DF-4E07-A9F2-7088F0951495}"/>
                </a:ext>
              </a:extLst>
            </p:cNvPr>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gray">
            <a:xfrm rot="10800000">
              <a:off x="0" y="3917237"/>
              <a:ext cx="12192000" cy="1801939"/>
            </a:xfrm>
            <a:prstGeom prst="rect">
              <a:avLst/>
            </a:prstGeom>
          </p:spPr>
        </p:pic>
      </p:grpSp>
      <p:sp>
        <p:nvSpPr>
          <p:cNvPr id="29" name="TextBox 28">
            <a:extLst>
              <a:ext uri="{FF2B5EF4-FFF2-40B4-BE49-F238E27FC236}">
                <a16:creationId xmlns:a16="http://schemas.microsoft.com/office/drawing/2014/main" id="{F9E8984C-6662-4A4B-89DB-0C90035419A7}"/>
              </a:ext>
            </a:extLst>
          </p:cNvPr>
          <p:cNvSpPr txBox="1"/>
          <p:nvPr/>
        </p:nvSpPr>
        <p:spPr bwMode="gray">
          <a:xfrm>
            <a:off x="7295950" y="1756954"/>
            <a:ext cx="3986795" cy="246221"/>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323E48"/>
                </a:solidFill>
                <a:latin typeface="Arial" panose="020B0604020202020204"/>
              </a:rPr>
              <a:t>Femtech companies to keep an eye on </a:t>
            </a:r>
            <a:endParaRPr kumimoji="0" lang="en-US" sz="16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30" name="Text Placeholder 1">
            <a:extLst>
              <a:ext uri="{FF2B5EF4-FFF2-40B4-BE49-F238E27FC236}">
                <a16:creationId xmlns:a16="http://schemas.microsoft.com/office/drawing/2014/main" id="{FE34E85F-5506-43AE-ABAA-AADA27D55781}"/>
              </a:ext>
            </a:extLst>
          </p:cNvPr>
          <p:cNvSpPr txBox="1">
            <a:spLocks/>
          </p:cNvSpPr>
          <p:nvPr/>
        </p:nvSpPr>
        <p:spPr bwMode="gray">
          <a:xfrm>
            <a:off x="7329107" y="2357442"/>
            <a:ext cx="2639166" cy="320087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600"/>
              </a:spcBef>
              <a:spcAft>
                <a:spcPts val="0"/>
              </a:spcAft>
              <a:buClr>
                <a:srgbClr val="CE0E2D"/>
              </a:buClr>
              <a:buSzTx/>
              <a:buNone/>
              <a:tabLst/>
              <a:defRPr/>
            </a:pPr>
            <a:r>
              <a:rPr lang="en-US" sz="1400" b="1" err="1">
                <a:solidFill>
                  <a:srgbClr val="323E48"/>
                </a:solidFill>
                <a:latin typeface="Arial" panose="020B0604020202020204"/>
              </a:rPr>
              <a:t>Kindbody</a:t>
            </a:r>
            <a:r>
              <a:rPr lang="en-US" sz="1400" b="1">
                <a:solidFill>
                  <a:srgbClr val="323E48"/>
                </a:solidFill>
                <a:latin typeface="Arial" panose="020B0604020202020204"/>
              </a:rPr>
              <a:t>:</a:t>
            </a:r>
            <a:r>
              <a:rPr lang="en-US" sz="1400">
                <a:solidFill>
                  <a:srgbClr val="323E48"/>
                </a:solidFill>
                <a:latin typeface="Arial" panose="020B0604020202020204"/>
              </a:rPr>
              <a:t> Family planning clinic </a:t>
            </a:r>
          </a:p>
          <a:p>
            <a:pPr marL="0" marR="0" lvl="0" indent="0" algn="l" defTabSz="640080" rtl="0" eaLnBrk="1" fontAlgn="auto" latinLnBrk="0" hangingPunct="1">
              <a:lnSpc>
                <a:spcPct val="100000"/>
              </a:lnSpc>
              <a:spcBef>
                <a:spcPts val="600"/>
              </a:spcBef>
              <a:spcAft>
                <a:spcPts val="0"/>
              </a:spcAft>
              <a:buClr>
                <a:srgbClr val="CE0E2D"/>
              </a:buClr>
              <a:buSzTx/>
              <a:buNone/>
              <a:tabLst/>
              <a:defRPr/>
            </a:pPr>
            <a:endParaRPr lang="en-US" sz="2200" b="1">
              <a:solidFill>
                <a:srgbClr val="323E48"/>
              </a:solidFill>
              <a:latin typeface="Arial" panose="020B0604020202020204"/>
            </a:endParaRPr>
          </a:p>
          <a:p>
            <a:pPr marL="0" marR="0" lvl="0" indent="0" algn="l" defTabSz="640080" rtl="0" eaLnBrk="1" fontAlgn="auto" latinLnBrk="0" hangingPunct="1">
              <a:lnSpc>
                <a:spcPct val="100000"/>
              </a:lnSpc>
              <a:spcBef>
                <a:spcPts val="600"/>
              </a:spcBef>
              <a:spcAft>
                <a:spcPts val="0"/>
              </a:spcAft>
              <a:buClr>
                <a:srgbClr val="CE0E2D"/>
              </a:buClr>
              <a:buSzTx/>
              <a:buNone/>
              <a:tabLst/>
              <a:defRPr/>
            </a:pPr>
            <a:r>
              <a:rPr lang="en-US" sz="1400" b="1">
                <a:solidFill>
                  <a:srgbClr val="323E48"/>
                </a:solidFill>
                <a:latin typeface="Arial" panose="020B0604020202020204"/>
              </a:rPr>
              <a:t>Tia:</a:t>
            </a:r>
            <a:r>
              <a:rPr lang="en-US" sz="1400">
                <a:solidFill>
                  <a:srgbClr val="323E48"/>
                </a:solidFill>
                <a:latin typeface="Arial" panose="020B0604020202020204"/>
              </a:rPr>
              <a:t> Virtual and in-person clinic options for women  </a:t>
            </a:r>
          </a:p>
          <a:p>
            <a:pPr marL="0" marR="0" lvl="0" indent="0" algn="l" defTabSz="640080" rtl="0" eaLnBrk="1" fontAlgn="auto" latinLnBrk="0" hangingPunct="1">
              <a:lnSpc>
                <a:spcPct val="100000"/>
              </a:lnSpc>
              <a:spcBef>
                <a:spcPts val="600"/>
              </a:spcBef>
              <a:spcAft>
                <a:spcPts val="0"/>
              </a:spcAft>
              <a:buClr>
                <a:srgbClr val="CE0E2D"/>
              </a:buClr>
              <a:buSzTx/>
              <a:buNone/>
              <a:tabLst/>
              <a:defRPr/>
            </a:pPr>
            <a:endParaRPr lang="en-US" sz="2200">
              <a:solidFill>
                <a:srgbClr val="323E48"/>
              </a:solidFill>
              <a:latin typeface="Arial" panose="020B0604020202020204"/>
            </a:endParaRPr>
          </a:p>
          <a:p>
            <a:pPr marL="0" marR="0" lvl="0" indent="0" algn="l" defTabSz="640080" rtl="0" eaLnBrk="1" fontAlgn="auto" latinLnBrk="0" hangingPunct="1">
              <a:lnSpc>
                <a:spcPct val="100000"/>
              </a:lnSpc>
              <a:spcBef>
                <a:spcPts val="600"/>
              </a:spcBef>
              <a:spcAft>
                <a:spcPts val="0"/>
              </a:spcAft>
              <a:buClr>
                <a:srgbClr val="CE0E2D"/>
              </a:buClr>
              <a:buSzTx/>
              <a:buNone/>
              <a:tabLst/>
              <a:defRPr/>
            </a:pPr>
            <a:r>
              <a:rPr kumimoji="0" lang="en-US" sz="1400" b="1" i="0" u="none" strike="noStrike" kern="1200" cap="none" spc="0" normalizeH="0" baseline="0" noProof="0" err="1">
                <a:ln>
                  <a:noFill/>
                </a:ln>
                <a:solidFill>
                  <a:srgbClr val="323E48"/>
                </a:solidFill>
                <a:effectLst/>
                <a:uLnTx/>
                <a:uFillTx/>
                <a:latin typeface="Arial" panose="020B0604020202020204"/>
                <a:ea typeface="+mn-ea"/>
                <a:cs typeface="+mn-cs"/>
              </a:rPr>
              <a:t>BioMilq</a:t>
            </a:r>
            <a:r>
              <a:rPr lang="en-US" sz="1400" b="1">
                <a:solidFill>
                  <a:srgbClr val="323E48"/>
                </a:solidFill>
                <a:latin typeface="Arial" panose="020B0604020202020204"/>
              </a:rPr>
              <a:t>:</a:t>
            </a:r>
            <a:r>
              <a:rPr lang="en-US" sz="1400">
                <a:solidFill>
                  <a:srgbClr val="323E48"/>
                </a:solidFill>
                <a:latin typeface="Arial" panose="020B0604020202020204"/>
              </a:rPr>
              <a:t> Customized, cultured breast milk from mother’s mammary cells </a:t>
            </a:r>
          </a:p>
          <a:p>
            <a:pPr marL="0" marR="0" lvl="0" indent="0" algn="l" defTabSz="640080" rtl="0" eaLnBrk="1" fontAlgn="auto" latinLnBrk="0" hangingPunct="1">
              <a:lnSpc>
                <a:spcPct val="100000"/>
              </a:lnSpc>
              <a:spcBef>
                <a:spcPts val="600"/>
              </a:spcBef>
              <a:spcAft>
                <a:spcPts val="0"/>
              </a:spcAft>
              <a:buClr>
                <a:srgbClr val="CE0E2D"/>
              </a:buClr>
              <a:buSzTx/>
              <a:buNone/>
              <a:tabLst/>
              <a:defRPr/>
            </a:pPr>
            <a:endParaRPr kumimoji="0" lang="en-US" sz="2200" b="0" i="0" u="none" strike="noStrike" kern="1200" cap="none" spc="0" normalizeH="0" baseline="0" noProof="0">
              <a:ln>
                <a:noFill/>
              </a:ln>
              <a:solidFill>
                <a:srgbClr val="323E48"/>
              </a:solidFill>
              <a:effectLst/>
              <a:uLnTx/>
              <a:uFillTx/>
              <a:latin typeface="Arial" panose="020B0604020202020204"/>
              <a:ea typeface="+mn-ea"/>
              <a:cs typeface="+mn-cs"/>
            </a:endParaRPr>
          </a:p>
          <a:p>
            <a:pPr marL="0" marR="0" lvl="0" indent="0" algn="l" defTabSz="640080" rtl="0" eaLnBrk="1" fontAlgn="auto" latinLnBrk="0" hangingPunct="1">
              <a:lnSpc>
                <a:spcPct val="100000"/>
              </a:lnSpc>
              <a:spcBef>
                <a:spcPts val="600"/>
              </a:spcBef>
              <a:spcAft>
                <a:spcPts val="0"/>
              </a:spcAft>
              <a:buClr>
                <a:srgbClr val="CE0E2D"/>
              </a:buClr>
              <a:buSzTx/>
              <a:buNone/>
              <a:tabLst/>
              <a:defRPr/>
            </a:pPr>
            <a:r>
              <a:rPr lang="en-US" sz="1400" b="1">
                <a:solidFill>
                  <a:srgbClr val="323E48"/>
                </a:solidFill>
                <a:latin typeface="Arial" panose="020B0604020202020204"/>
              </a:rPr>
              <a:t>Hey Jane</a:t>
            </a:r>
            <a:r>
              <a:rPr kumimoji="0" lang="en-US" sz="1400" b="1" i="0" u="none" strike="noStrike" kern="1200" cap="none" spc="0" normalizeH="0" baseline="0" noProof="0">
                <a:ln>
                  <a:noFill/>
                </a:ln>
                <a:solidFill>
                  <a:srgbClr val="323E48"/>
                </a:solidFill>
                <a:effectLst/>
                <a:uLnTx/>
                <a:uFillTx/>
                <a:latin typeface="Arial" panose="020B0604020202020204"/>
                <a:ea typeface="+mn-ea"/>
                <a:cs typeface="+mn-cs"/>
              </a:rPr>
              <a:t>:</a:t>
            </a:r>
            <a:r>
              <a:rPr kumimoji="0" lang="en-US" sz="1400" b="0" i="0" u="none" strike="noStrike" kern="1200" cap="none" spc="0" normalizeH="0" baseline="0" noProof="0">
                <a:ln>
                  <a:noFill/>
                </a:ln>
                <a:solidFill>
                  <a:srgbClr val="323E48"/>
                </a:solidFill>
                <a:effectLst/>
                <a:uLnTx/>
                <a:uFillTx/>
                <a:latin typeface="Arial" panose="020B0604020202020204"/>
                <a:ea typeface="+mn-ea"/>
                <a:cs typeface="+mn-cs"/>
              </a:rPr>
              <a:t> Medication abortion care via telemedicine </a:t>
            </a:r>
          </a:p>
        </p:txBody>
      </p:sp>
      <p:pic>
        <p:nvPicPr>
          <p:cNvPr id="31" name="Picture 30" descr="Icon&#10;&#10;Description automatically generated">
            <a:extLst>
              <a:ext uri="{FF2B5EF4-FFF2-40B4-BE49-F238E27FC236}">
                <a16:creationId xmlns:a16="http://schemas.microsoft.com/office/drawing/2014/main" id="{E9A7619B-5480-4644-A785-0E60A90E75C0}"/>
              </a:ext>
            </a:extLst>
          </p:cNvPr>
          <p:cNvPicPr>
            <a:picLocks noChangeAspect="1"/>
          </p:cNvPicPr>
          <p:nvPr/>
        </p:nvPicPr>
        <p:blipFill>
          <a:blip r:embed="rId11"/>
          <a:stretch>
            <a:fillRect/>
          </a:stretch>
        </p:blipFill>
        <p:spPr>
          <a:xfrm>
            <a:off x="10516225" y="2281165"/>
            <a:ext cx="486388" cy="505095"/>
          </a:xfrm>
          <a:prstGeom prst="rect">
            <a:avLst/>
          </a:prstGeom>
        </p:spPr>
      </p:pic>
      <p:pic>
        <p:nvPicPr>
          <p:cNvPr id="33" name="Picture 32" descr="A close up of a screen&#10;&#10;Description automatically generated">
            <a:extLst>
              <a:ext uri="{FF2B5EF4-FFF2-40B4-BE49-F238E27FC236}">
                <a16:creationId xmlns:a16="http://schemas.microsoft.com/office/drawing/2014/main" id="{51409A16-C7FD-4F95-B81D-C2D4232B8F68}"/>
              </a:ext>
            </a:extLst>
          </p:cNvPr>
          <p:cNvPicPr>
            <a:picLocks noChangeAspect="1"/>
          </p:cNvPicPr>
          <p:nvPr/>
        </p:nvPicPr>
        <p:blipFill>
          <a:blip r:embed="rId12"/>
          <a:stretch>
            <a:fillRect/>
          </a:stretch>
        </p:blipFill>
        <p:spPr>
          <a:xfrm>
            <a:off x="10451970" y="3096616"/>
            <a:ext cx="614898" cy="505095"/>
          </a:xfrm>
          <a:prstGeom prst="rect">
            <a:avLst/>
          </a:prstGeom>
        </p:spPr>
      </p:pic>
      <p:pic>
        <p:nvPicPr>
          <p:cNvPr id="34" name="Picture 33" descr="Icon&#10;&#10;Description automatically generated">
            <a:extLst>
              <a:ext uri="{FF2B5EF4-FFF2-40B4-BE49-F238E27FC236}">
                <a16:creationId xmlns:a16="http://schemas.microsoft.com/office/drawing/2014/main" id="{40C06387-BA2B-42BF-9283-3BB2401E1EA8}"/>
              </a:ext>
            </a:extLst>
          </p:cNvPr>
          <p:cNvPicPr>
            <a:picLocks noChangeAspect="1"/>
          </p:cNvPicPr>
          <p:nvPr/>
        </p:nvPicPr>
        <p:blipFill>
          <a:blip r:embed="rId13"/>
          <a:stretch>
            <a:fillRect/>
          </a:stretch>
        </p:blipFill>
        <p:spPr>
          <a:xfrm>
            <a:off x="10548963" y="5018791"/>
            <a:ext cx="420913" cy="505096"/>
          </a:xfrm>
          <a:prstGeom prst="rect">
            <a:avLst/>
          </a:prstGeom>
        </p:spPr>
      </p:pic>
      <p:pic>
        <p:nvPicPr>
          <p:cNvPr id="35" name="Picture 34" descr="Icon&#10;&#10;Description automatically generated">
            <a:extLst>
              <a:ext uri="{FF2B5EF4-FFF2-40B4-BE49-F238E27FC236}">
                <a16:creationId xmlns:a16="http://schemas.microsoft.com/office/drawing/2014/main" id="{41DBE9D6-D268-4EF5-BF2E-7EDD6ED775B6}"/>
              </a:ext>
            </a:extLst>
          </p:cNvPr>
          <p:cNvPicPr>
            <a:picLocks noChangeAspect="1"/>
          </p:cNvPicPr>
          <p:nvPr/>
        </p:nvPicPr>
        <p:blipFill>
          <a:blip r:embed="rId14"/>
          <a:stretch>
            <a:fillRect/>
          </a:stretch>
        </p:blipFill>
        <p:spPr>
          <a:xfrm>
            <a:off x="10497518" y="4082626"/>
            <a:ext cx="523803" cy="505096"/>
          </a:xfrm>
          <a:prstGeom prst="rect">
            <a:avLst/>
          </a:prstGeom>
        </p:spPr>
      </p:pic>
      <p:cxnSp>
        <p:nvCxnSpPr>
          <p:cNvPr id="32" name="Straight Arrow Connector 31">
            <a:extLst>
              <a:ext uri="{FF2B5EF4-FFF2-40B4-BE49-F238E27FC236}">
                <a16:creationId xmlns:a16="http://schemas.microsoft.com/office/drawing/2014/main" id="{57BDB958-56A8-42ED-93B9-38BF9DAF2FD2}"/>
              </a:ext>
            </a:extLst>
          </p:cNvPr>
          <p:cNvCxnSpPr>
            <a:cxnSpLocks/>
          </p:cNvCxnSpPr>
          <p:nvPr/>
        </p:nvCxnSpPr>
        <p:spPr bwMode="gray">
          <a:xfrm flipV="1">
            <a:off x="704125" y="1740457"/>
            <a:ext cx="0" cy="3954509"/>
          </a:xfrm>
          <a:prstGeom prst="straightConnector1">
            <a:avLst/>
          </a:prstGeom>
          <a:solidFill>
            <a:schemeClr val="accent1"/>
          </a:solidFill>
          <a:ln w="19050" cap="flat" cmpd="sng" algn="ctr">
            <a:solidFill>
              <a:schemeClr val="accent4"/>
            </a:solidFill>
            <a:prstDash val="solid"/>
            <a:miter lim="800000"/>
            <a:headEnd type="none" w="med" len="med"/>
            <a:tailEnd type="triangle"/>
          </a:ln>
          <a:effectLst/>
        </p:spPr>
      </p:cxnSp>
    </p:spTree>
    <p:extLst>
      <p:ext uri="{BB962C8B-B14F-4D97-AF65-F5344CB8AC3E}">
        <p14:creationId xmlns:p14="http://schemas.microsoft.com/office/powerpoint/2010/main" val="2370353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55A976-C809-4A2D-8F49-B3919084F167}"/>
              </a:ext>
            </a:extLst>
          </p:cNvPr>
          <p:cNvSpPr>
            <a:spLocks noGrp="1"/>
          </p:cNvSpPr>
          <p:nvPr>
            <p:ph type="body" sz="quarter" idx="27"/>
          </p:nvPr>
        </p:nvSpPr>
        <p:spPr>
          <a:xfrm>
            <a:off x="7465023" y="5844603"/>
            <a:ext cx="4120552" cy="323165"/>
          </a:xfrm>
        </p:spPr>
        <p:txBody>
          <a:bodyPr/>
          <a:lstStyle/>
          <a:p>
            <a:r>
              <a:rPr lang="en-US"/>
              <a:t>Sources: </a:t>
            </a:r>
            <a:r>
              <a:rPr lang="en-US" err="1"/>
              <a:t>Pifer</a:t>
            </a:r>
            <a:r>
              <a:rPr lang="en-US"/>
              <a:t>, R., </a:t>
            </a:r>
            <a:r>
              <a:rPr lang="en-US">
                <a:hlinkClick r:id="rId3">
                  <a:extLst>
                    <a:ext uri="{A12FA001-AC4F-418D-AE19-62706E023703}">
                      <ahyp:hlinkClr xmlns:ahyp="http://schemas.microsoft.com/office/drawing/2018/hyperlinkcolor" val="tx"/>
                    </a:ext>
                  </a:extLst>
                </a:hlinkClick>
              </a:rPr>
              <a:t>“Why are women more likely to use telehealth?”</a:t>
            </a:r>
            <a:r>
              <a:rPr lang="en-US"/>
              <a:t> </a:t>
            </a:r>
            <a:r>
              <a:rPr lang="en-US" i="1" err="1"/>
              <a:t>HealthcareDive</a:t>
            </a:r>
            <a:r>
              <a:rPr lang="en-US"/>
              <a:t>; </a:t>
            </a:r>
            <a:r>
              <a:rPr lang="en-US">
                <a:hlinkClick r:id="rId4">
                  <a:extLst>
                    <a:ext uri="{A12FA001-AC4F-418D-AE19-62706E023703}">
                      <ahyp:hlinkClr xmlns:ahyp="http://schemas.microsoft.com/office/drawing/2018/hyperlinkcolor" val="tx"/>
                    </a:ext>
                  </a:extLst>
                </a:hlinkClick>
              </a:rPr>
              <a:t>“</a:t>
            </a:r>
            <a:r>
              <a:rPr lang="en-US" err="1">
                <a:hlinkClick r:id="rId4">
                  <a:extLst>
                    <a:ext uri="{A12FA001-AC4F-418D-AE19-62706E023703}">
                      <ahyp:hlinkClr xmlns:ahyp="http://schemas.microsoft.com/office/drawing/2018/hyperlinkcolor" val="tx"/>
                    </a:ext>
                  </a:extLst>
                </a:hlinkClick>
              </a:rPr>
              <a:t>Femtech</a:t>
            </a:r>
            <a:r>
              <a:rPr lang="en-US">
                <a:hlinkClick r:id="rId4">
                  <a:extLst>
                    <a:ext uri="{A12FA001-AC4F-418D-AE19-62706E023703}">
                      <ahyp:hlinkClr xmlns:ahyp="http://schemas.microsoft.com/office/drawing/2018/hyperlinkcolor" val="tx"/>
                    </a:ext>
                  </a:extLst>
                </a:hlinkClick>
              </a:rPr>
              <a:t> – Time for a Digital Revolution in the Women’s Health Market,” </a:t>
            </a:r>
            <a:r>
              <a:rPr lang="en-US" i="1" err="1"/>
              <a:t>Frost&amp;Sullivan</a:t>
            </a:r>
            <a:r>
              <a:rPr lang="en-US"/>
              <a:t>; </a:t>
            </a:r>
            <a:r>
              <a:rPr lang="en-US" err="1"/>
              <a:t>Siwicki</a:t>
            </a:r>
            <a:r>
              <a:rPr lang="en-US"/>
              <a:t>, B., </a:t>
            </a:r>
            <a:r>
              <a:rPr lang="en-US">
                <a:hlinkClick r:id="rId5">
                  <a:extLst>
                    <a:ext uri="{A12FA001-AC4F-418D-AE19-62706E023703}">
                      <ahyp:hlinkClr xmlns:ahyp="http://schemas.microsoft.com/office/drawing/2018/hyperlinkcolor" val="tx"/>
                    </a:ext>
                  </a:extLst>
                </a:hlinkClick>
              </a:rPr>
              <a:t>“Philips’ maternal health champion discusses digital women’s health,” </a:t>
            </a:r>
            <a:r>
              <a:rPr lang="en-US" i="1"/>
              <a:t>HIMSS; </a:t>
            </a:r>
            <a:r>
              <a:rPr lang="en-US">
                <a:hlinkClick r:id="rId6">
                  <a:extLst>
                    <a:ext uri="{A12FA001-AC4F-418D-AE19-62706E023703}">
                      <ahyp:hlinkClr xmlns:ahyp="http://schemas.microsoft.com/office/drawing/2018/hyperlinkcolor" val="tx"/>
                    </a:ext>
                  </a:extLst>
                </a:hlinkClick>
              </a:rPr>
              <a:t>“The rise of </a:t>
            </a:r>
            <a:r>
              <a:rPr lang="en-US" err="1">
                <a:hlinkClick r:id="rId6">
                  <a:extLst>
                    <a:ext uri="{A12FA001-AC4F-418D-AE19-62706E023703}">
                      <ahyp:hlinkClr xmlns:ahyp="http://schemas.microsoft.com/office/drawing/2018/hyperlinkcolor" val="tx"/>
                    </a:ext>
                  </a:extLst>
                </a:hlinkClick>
              </a:rPr>
              <a:t>femtech</a:t>
            </a:r>
            <a:r>
              <a:rPr lang="en-US">
                <a:hlinkClick r:id="rId6">
                  <a:extLst>
                    <a:ext uri="{A12FA001-AC4F-418D-AE19-62706E023703}">
                      <ahyp:hlinkClr xmlns:ahyp="http://schemas.microsoft.com/office/drawing/2018/hyperlinkcolor" val="tx"/>
                    </a:ext>
                  </a:extLst>
                </a:hlinkClick>
              </a:rPr>
              <a:t>,”</a:t>
            </a:r>
            <a:r>
              <a:rPr lang="en-US"/>
              <a:t> </a:t>
            </a:r>
            <a:r>
              <a:rPr lang="en-US" i="1" err="1"/>
              <a:t>genderandtheeconomy</a:t>
            </a:r>
            <a:r>
              <a:rPr lang="en-US" i="1"/>
              <a:t>. </a:t>
            </a:r>
            <a:endParaRPr lang="en-US"/>
          </a:p>
        </p:txBody>
      </p:sp>
      <p:sp>
        <p:nvSpPr>
          <p:cNvPr id="4" name="Title 3">
            <a:extLst>
              <a:ext uri="{FF2B5EF4-FFF2-40B4-BE49-F238E27FC236}">
                <a16:creationId xmlns:a16="http://schemas.microsoft.com/office/drawing/2014/main" id="{68F8A438-E679-4350-86FC-DFE5154DCA9C}"/>
              </a:ext>
            </a:extLst>
          </p:cNvPr>
          <p:cNvSpPr>
            <a:spLocks noGrp="1"/>
          </p:cNvSpPr>
          <p:nvPr>
            <p:ph type="title"/>
          </p:nvPr>
        </p:nvSpPr>
        <p:spPr>
          <a:xfrm>
            <a:off x="612774" y="588771"/>
            <a:ext cx="10972801" cy="540917"/>
          </a:xfrm>
        </p:spPr>
        <p:txBody>
          <a:bodyPr/>
          <a:lstStyle/>
          <a:p>
            <a:r>
              <a:rPr lang="en-US"/>
              <a:t>Femtech highlights and closes gaps in women’s health</a:t>
            </a:r>
          </a:p>
        </p:txBody>
      </p:sp>
      <p:sp>
        <p:nvSpPr>
          <p:cNvPr id="21" name="Text Placeholder 1">
            <a:extLst>
              <a:ext uri="{FF2B5EF4-FFF2-40B4-BE49-F238E27FC236}">
                <a16:creationId xmlns:a16="http://schemas.microsoft.com/office/drawing/2014/main" id="{36EB9785-23CD-41D2-9811-ED313FFD30BE}"/>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latin typeface="Arial" panose="020B0604020202020204"/>
              </a:rPr>
              <a:t>Trend 4: </a:t>
            </a:r>
            <a:r>
              <a:rPr lang="en-US" sz="1200" i="1" err="1">
                <a:solidFill>
                  <a:srgbClr val="323E48"/>
                </a:solidFill>
                <a:latin typeface="Arial" panose="020B0604020202020204"/>
              </a:rPr>
              <a:t>Femtech</a:t>
            </a:r>
            <a:r>
              <a:rPr lang="en-US" sz="1200" i="1">
                <a:solidFill>
                  <a:srgbClr val="323E48"/>
                </a:solidFill>
                <a:latin typeface="Arial" panose="020B0604020202020204"/>
              </a:rPr>
              <a:t> </a:t>
            </a:r>
            <a:endParaRPr kumimoji="0" lang="en-US" sz="1200" i="1" u="none" strike="noStrike" kern="1200" cap="none" spc="0" normalizeH="0" baseline="0" noProof="0">
              <a:ln>
                <a:noFill/>
              </a:ln>
              <a:solidFill>
                <a:srgbClr val="323E48"/>
              </a:solidFill>
              <a:effectLst/>
              <a:uLnTx/>
              <a:uFillTx/>
              <a:latin typeface="Arial" panose="020B0604020202020204"/>
              <a:ea typeface="+mn-ea"/>
              <a:cs typeface="+mn-cs"/>
            </a:endParaRPr>
          </a:p>
        </p:txBody>
      </p:sp>
      <p:cxnSp>
        <p:nvCxnSpPr>
          <p:cNvPr id="30" name="Straight Connector 29">
            <a:extLst>
              <a:ext uri="{FF2B5EF4-FFF2-40B4-BE49-F238E27FC236}">
                <a16:creationId xmlns:a16="http://schemas.microsoft.com/office/drawing/2014/main" id="{B38C0F2F-E1F1-49F6-90ED-4C4980006A77}"/>
              </a:ext>
            </a:extLst>
          </p:cNvPr>
          <p:cNvCxnSpPr>
            <a:cxnSpLocks/>
          </p:cNvCxnSpPr>
          <p:nvPr/>
        </p:nvCxnSpPr>
        <p:spPr bwMode="gray">
          <a:xfrm>
            <a:off x="5915837" y="1886859"/>
            <a:ext cx="0" cy="415976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9C54422-C0E8-41F6-8A7F-FDF6B679F5A3}"/>
              </a:ext>
            </a:extLst>
          </p:cNvPr>
          <p:cNvGrpSpPr/>
          <p:nvPr/>
        </p:nvGrpSpPr>
        <p:grpSpPr>
          <a:xfrm>
            <a:off x="612773" y="1756022"/>
            <a:ext cx="4666562" cy="3829168"/>
            <a:chOff x="612773" y="1756022"/>
            <a:chExt cx="4666562" cy="3829168"/>
          </a:xfrm>
        </p:grpSpPr>
        <p:sp>
          <p:nvSpPr>
            <p:cNvPr id="16" name="TextBox 50">
              <a:extLst>
                <a:ext uri="{FF2B5EF4-FFF2-40B4-BE49-F238E27FC236}">
                  <a16:creationId xmlns:a16="http://schemas.microsoft.com/office/drawing/2014/main" id="{7D49DEAC-A54C-417F-B1B3-2708F3ADA316}"/>
                </a:ext>
              </a:extLst>
            </p:cNvPr>
            <p:cNvSpPr txBox="1"/>
            <p:nvPr/>
          </p:nvSpPr>
          <p:spPr bwMode="gray">
            <a:xfrm>
              <a:off x="728134" y="1756022"/>
              <a:ext cx="2696757" cy="246221"/>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defTabSz="640080" rtl="0" eaLnBrk="1" fontAlgn="auto" latinLnBrk="0" hangingPunct="1">
                <a:lnSpc>
                  <a:spcPct val="100000"/>
                </a:lnSpc>
                <a:spcBef>
                  <a:spcPts val="500"/>
                </a:spcBef>
                <a:spcAft>
                  <a:spcPts val="0"/>
                </a:spcAft>
                <a:buClrTx/>
                <a:buSzTx/>
                <a:buFontTx/>
                <a:buNone/>
                <a:tabLst/>
                <a:defRPr/>
              </a:pPr>
              <a:r>
                <a:rPr lang="en-US" sz="1600" b="1">
                  <a:latin typeface="Arial" panose="020B0604020202020204"/>
                </a:rPr>
                <a:t>HIGH POTENTIAL… </a:t>
              </a:r>
              <a:endParaRPr kumimoji="0" lang="en-US" sz="1600" b="1" i="0" u="none" strike="noStrike" kern="1200" cap="none" spc="0" normalizeH="0" baseline="0" noProof="0">
                <a:ln>
                  <a:noFill/>
                </a:ln>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F0F60FC6-73F0-4F7F-BC97-8254242AE9F4}"/>
                </a:ext>
              </a:extLst>
            </p:cNvPr>
            <p:cNvSpPr/>
            <p:nvPr/>
          </p:nvSpPr>
          <p:spPr>
            <a:xfrm>
              <a:off x="612773" y="2541746"/>
              <a:ext cx="4108605" cy="738664"/>
            </a:xfrm>
            <a:prstGeom prst="rect">
              <a:avLst/>
            </a:prstGeom>
          </p:spPr>
          <p:txBody>
            <a:bodyPr wrap="square">
              <a:spAutoFit/>
            </a:bodyPr>
            <a:lstStyle/>
            <a:p>
              <a:r>
                <a:rPr lang="en-US" sz="1400"/>
                <a:t>Pre-pandemic, women were </a:t>
              </a:r>
              <a:r>
                <a:rPr lang="en-US" sz="1400" b="1"/>
                <a:t>75 to 85% more likely</a:t>
              </a:r>
              <a:r>
                <a:rPr lang="en-US" sz="1400"/>
                <a:t> to use digital tools for their health care compared to men </a:t>
              </a:r>
            </a:p>
          </p:txBody>
        </p:sp>
        <p:sp>
          <p:nvSpPr>
            <p:cNvPr id="28" name="Rectangle 27">
              <a:extLst>
                <a:ext uri="{FF2B5EF4-FFF2-40B4-BE49-F238E27FC236}">
                  <a16:creationId xmlns:a16="http://schemas.microsoft.com/office/drawing/2014/main" id="{6037497F-1B25-4B89-9BDB-CA490B9E273E}"/>
                </a:ext>
              </a:extLst>
            </p:cNvPr>
            <p:cNvSpPr/>
            <p:nvPr/>
          </p:nvSpPr>
          <p:spPr>
            <a:xfrm>
              <a:off x="612773" y="5049260"/>
              <a:ext cx="4123763" cy="523220"/>
            </a:xfrm>
            <a:prstGeom prst="rect">
              <a:avLst/>
            </a:prstGeom>
          </p:spPr>
          <p:txBody>
            <a:bodyPr wrap="square">
              <a:spAutoFit/>
            </a:bodyPr>
            <a:lstStyle/>
            <a:p>
              <a:r>
                <a:rPr lang="en-US" sz="1400" err="1"/>
                <a:t>Femtech</a:t>
              </a:r>
              <a:r>
                <a:rPr lang="en-US" sz="1400"/>
                <a:t> offers new low-cost, mobile technologies to </a:t>
              </a:r>
              <a:r>
                <a:rPr lang="en-US" sz="1400" b="1"/>
                <a:t>improve access </a:t>
              </a:r>
            </a:p>
          </p:txBody>
        </p:sp>
        <p:pic>
          <p:nvPicPr>
            <p:cNvPr id="19" name="Picture 18" descr="Icon&#10;&#10;Description automatically generated">
              <a:extLst>
                <a:ext uri="{FF2B5EF4-FFF2-40B4-BE49-F238E27FC236}">
                  <a16:creationId xmlns:a16="http://schemas.microsoft.com/office/drawing/2014/main" id="{3140BE82-E784-47B0-84B9-67F2DA2749F8}"/>
                </a:ext>
              </a:extLst>
            </p:cNvPr>
            <p:cNvPicPr>
              <a:picLocks noChangeAspect="1"/>
            </p:cNvPicPr>
            <p:nvPr/>
          </p:nvPicPr>
          <p:blipFill>
            <a:blip r:embed="rId7"/>
            <a:stretch>
              <a:fillRect/>
            </a:stretch>
          </p:blipFill>
          <p:spPr>
            <a:xfrm>
              <a:off x="4675830" y="4272666"/>
              <a:ext cx="603505" cy="457201"/>
            </a:xfrm>
            <a:prstGeom prst="rect">
              <a:avLst/>
            </a:prstGeom>
          </p:spPr>
        </p:pic>
        <p:grpSp>
          <p:nvGrpSpPr>
            <p:cNvPr id="20" name="Group 19">
              <a:extLst>
                <a:ext uri="{FF2B5EF4-FFF2-40B4-BE49-F238E27FC236}">
                  <a16:creationId xmlns:a16="http://schemas.microsoft.com/office/drawing/2014/main" id="{33C9DFAD-822A-45CC-98F0-4C166C05D4B4}"/>
                </a:ext>
              </a:extLst>
            </p:cNvPr>
            <p:cNvGrpSpPr/>
            <p:nvPr/>
          </p:nvGrpSpPr>
          <p:grpSpPr>
            <a:xfrm>
              <a:off x="612774" y="3475772"/>
              <a:ext cx="4609822" cy="1394826"/>
              <a:chOff x="591925" y="3470179"/>
              <a:chExt cx="4609822" cy="1394826"/>
            </a:xfrm>
          </p:grpSpPr>
          <p:sp>
            <p:nvSpPr>
              <p:cNvPr id="26" name="Rectangle 25">
                <a:extLst>
                  <a:ext uri="{FF2B5EF4-FFF2-40B4-BE49-F238E27FC236}">
                    <a16:creationId xmlns:a16="http://schemas.microsoft.com/office/drawing/2014/main" id="{4EB87C81-5730-4377-8D56-E9071FCB5F75}"/>
                  </a:ext>
                </a:extLst>
              </p:cNvPr>
              <p:cNvSpPr/>
              <p:nvPr/>
            </p:nvSpPr>
            <p:spPr>
              <a:xfrm>
                <a:off x="591925" y="4126341"/>
                <a:ext cx="4095552" cy="738664"/>
              </a:xfrm>
              <a:prstGeom prst="rect">
                <a:avLst/>
              </a:prstGeom>
            </p:spPr>
            <p:txBody>
              <a:bodyPr wrap="square">
                <a:spAutoFit/>
              </a:bodyPr>
              <a:lstStyle/>
              <a:p>
                <a:r>
                  <a:rPr lang="en-US" sz="1400"/>
                  <a:t>Digital health can help expectant people feel safe and receive </a:t>
                </a:r>
                <a:r>
                  <a:rPr lang="en-US" sz="1400" b="1"/>
                  <a:t>information</a:t>
                </a:r>
                <a:r>
                  <a:rPr lang="en-US" sz="1400"/>
                  <a:t> on </a:t>
                </a:r>
                <a:r>
                  <a:rPr lang="en-US" sz="1400" b="1"/>
                  <a:t>care pathways </a:t>
                </a:r>
                <a:r>
                  <a:rPr lang="en-US" sz="1400"/>
                  <a:t>and </a:t>
                </a:r>
                <a:r>
                  <a:rPr lang="en-US" sz="1400" b="1"/>
                  <a:t>reimbursement</a:t>
                </a:r>
                <a:endParaRPr lang="en-US" sz="1400"/>
              </a:p>
            </p:txBody>
          </p:sp>
          <p:pic>
            <p:nvPicPr>
              <p:cNvPr id="27" name="Picture 26" descr="Icon&#10;&#10;Description automatically generated">
                <a:extLst>
                  <a:ext uri="{FF2B5EF4-FFF2-40B4-BE49-F238E27FC236}">
                    <a16:creationId xmlns:a16="http://schemas.microsoft.com/office/drawing/2014/main" id="{F29DEB7B-6AEF-473B-A8DF-79D4B2BA5BB9}"/>
                  </a:ext>
                </a:extLst>
              </p:cNvPr>
              <p:cNvPicPr>
                <a:picLocks noChangeAspect="1"/>
              </p:cNvPicPr>
              <p:nvPr/>
            </p:nvPicPr>
            <p:blipFill>
              <a:blip r:embed="rId8"/>
              <a:stretch>
                <a:fillRect/>
              </a:stretch>
            </p:blipFill>
            <p:spPr>
              <a:xfrm>
                <a:off x="4711721" y="3470179"/>
                <a:ext cx="490026" cy="457201"/>
              </a:xfrm>
              <a:prstGeom prst="rect">
                <a:avLst/>
              </a:prstGeom>
            </p:spPr>
          </p:pic>
        </p:grpSp>
        <p:grpSp>
          <p:nvGrpSpPr>
            <p:cNvPr id="22" name="Group 21">
              <a:extLst>
                <a:ext uri="{FF2B5EF4-FFF2-40B4-BE49-F238E27FC236}">
                  <a16:creationId xmlns:a16="http://schemas.microsoft.com/office/drawing/2014/main" id="{429EEEB9-6D12-48CC-913D-FA572A4BC08C}"/>
                </a:ext>
              </a:extLst>
            </p:cNvPr>
            <p:cNvGrpSpPr/>
            <p:nvPr/>
          </p:nvGrpSpPr>
          <p:grpSpPr>
            <a:xfrm>
              <a:off x="612773" y="2682478"/>
              <a:ext cx="4620549" cy="1283504"/>
              <a:chOff x="591924" y="2778706"/>
              <a:chExt cx="4620549" cy="1283504"/>
            </a:xfrm>
          </p:grpSpPr>
          <p:sp>
            <p:nvSpPr>
              <p:cNvPr id="24" name="Rectangle 23">
                <a:extLst>
                  <a:ext uri="{FF2B5EF4-FFF2-40B4-BE49-F238E27FC236}">
                    <a16:creationId xmlns:a16="http://schemas.microsoft.com/office/drawing/2014/main" id="{0E40B944-7B0B-46D2-B7D4-8ADB6E025598}"/>
                  </a:ext>
                </a:extLst>
              </p:cNvPr>
              <p:cNvSpPr/>
              <p:nvPr/>
            </p:nvSpPr>
            <p:spPr>
              <a:xfrm>
                <a:off x="591924" y="3538990"/>
                <a:ext cx="4075267" cy="523220"/>
              </a:xfrm>
              <a:prstGeom prst="rect">
                <a:avLst/>
              </a:prstGeom>
            </p:spPr>
            <p:txBody>
              <a:bodyPr wrap="square">
                <a:spAutoFit/>
              </a:bodyPr>
              <a:lstStyle/>
              <a:p>
                <a:r>
                  <a:rPr lang="en-US" sz="1400"/>
                  <a:t>During the pandemic, women used telehealth for </a:t>
                </a:r>
                <a:r>
                  <a:rPr lang="en-US" sz="1400" b="1"/>
                  <a:t>convenience and savings </a:t>
                </a:r>
                <a:endParaRPr lang="en-US" sz="1400"/>
              </a:p>
            </p:txBody>
          </p:sp>
          <p:pic>
            <p:nvPicPr>
              <p:cNvPr id="25" name="Picture 24">
                <a:extLst>
                  <a:ext uri="{FF2B5EF4-FFF2-40B4-BE49-F238E27FC236}">
                    <a16:creationId xmlns:a16="http://schemas.microsoft.com/office/drawing/2014/main" id="{874BC8C9-B14F-41B5-ADB8-F28622104BAF}"/>
                  </a:ext>
                </a:extLst>
              </p:cNvPr>
              <p:cNvPicPr>
                <a:picLocks noChangeAspect="1"/>
              </p:cNvPicPr>
              <p:nvPr/>
            </p:nvPicPr>
            <p:blipFill>
              <a:blip r:embed="rId9"/>
              <a:stretch>
                <a:fillRect/>
              </a:stretch>
            </p:blipFill>
            <p:spPr>
              <a:xfrm>
                <a:off x="4726824" y="2778706"/>
                <a:ext cx="485649" cy="457201"/>
              </a:xfrm>
              <a:prstGeom prst="rect">
                <a:avLst/>
              </a:prstGeom>
            </p:spPr>
          </p:pic>
        </p:grpSp>
        <p:cxnSp>
          <p:nvCxnSpPr>
            <p:cNvPr id="23" name="Straight Connector 22">
              <a:extLst>
                <a:ext uri="{FF2B5EF4-FFF2-40B4-BE49-F238E27FC236}">
                  <a16:creationId xmlns:a16="http://schemas.microsoft.com/office/drawing/2014/main" id="{64A4EE59-DFB6-4738-9343-0DFB7A26B4C3}"/>
                </a:ext>
              </a:extLst>
            </p:cNvPr>
            <p:cNvCxnSpPr>
              <a:cxnSpLocks/>
            </p:cNvCxnSpPr>
            <p:nvPr/>
          </p:nvCxnSpPr>
          <p:spPr bwMode="gray">
            <a:xfrm>
              <a:off x="728134" y="2247723"/>
              <a:ext cx="2920223" cy="0"/>
            </a:xfrm>
            <a:prstGeom prst="line">
              <a:avLst/>
            </a:prstGeom>
            <a:ln w="952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31" name="Picture 30" descr="Icon&#10;&#10;Description automatically generated">
              <a:extLst>
                <a:ext uri="{FF2B5EF4-FFF2-40B4-BE49-F238E27FC236}">
                  <a16:creationId xmlns:a16="http://schemas.microsoft.com/office/drawing/2014/main" id="{B48A8353-028B-4C81-82B3-10F6C899A3F7}"/>
                </a:ext>
              </a:extLst>
            </p:cNvPr>
            <p:cNvPicPr>
              <a:picLocks noChangeAspect="1"/>
            </p:cNvPicPr>
            <p:nvPr/>
          </p:nvPicPr>
          <p:blipFill>
            <a:blip r:embed="rId10"/>
            <a:stretch>
              <a:fillRect/>
            </a:stretch>
          </p:blipFill>
          <p:spPr>
            <a:xfrm>
              <a:off x="4771842" y="5036550"/>
              <a:ext cx="411480" cy="548640"/>
            </a:xfrm>
            <a:prstGeom prst="rect">
              <a:avLst/>
            </a:prstGeom>
          </p:spPr>
        </p:pic>
      </p:grpSp>
      <p:grpSp>
        <p:nvGrpSpPr>
          <p:cNvPr id="9" name="Group 8">
            <a:extLst>
              <a:ext uri="{FF2B5EF4-FFF2-40B4-BE49-F238E27FC236}">
                <a16:creationId xmlns:a16="http://schemas.microsoft.com/office/drawing/2014/main" id="{3B72E2C5-07B8-4D1C-A029-A539EF14CDEF}"/>
              </a:ext>
            </a:extLst>
          </p:cNvPr>
          <p:cNvGrpSpPr/>
          <p:nvPr/>
        </p:nvGrpSpPr>
        <p:grpSpPr>
          <a:xfrm>
            <a:off x="6454077" y="1756022"/>
            <a:ext cx="5122352" cy="3305579"/>
            <a:chOff x="6454077" y="1756022"/>
            <a:chExt cx="5122352" cy="3305579"/>
          </a:xfrm>
        </p:grpSpPr>
        <p:sp>
          <p:nvSpPr>
            <p:cNvPr id="7" name="TextBox 50">
              <a:extLst>
                <a:ext uri="{FF2B5EF4-FFF2-40B4-BE49-F238E27FC236}">
                  <a16:creationId xmlns:a16="http://schemas.microsoft.com/office/drawing/2014/main" id="{B68284C2-3B3A-48CB-9B17-80F76BB25992}"/>
                </a:ext>
              </a:extLst>
            </p:cNvPr>
            <p:cNvSpPr txBox="1"/>
            <p:nvPr/>
          </p:nvSpPr>
          <p:spPr bwMode="gray">
            <a:xfrm>
              <a:off x="6454077" y="1756022"/>
              <a:ext cx="3159151" cy="246221"/>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defTabSz="640080" rtl="0" eaLnBrk="1" fontAlgn="auto" latinLnBrk="0" hangingPunct="1">
                <a:lnSpc>
                  <a:spcPct val="100000"/>
                </a:lnSpc>
                <a:spcBef>
                  <a:spcPts val="500"/>
                </a:spcBef>
                <a:spcAft>
                  <a:spcPts val="0"/>
                </a:spcAft>
                <a:buClrTx/>
                <a:buSzTx/>
                <a:buFontTx/>
                <a:buNone/>
                <a:tabLst/>
                <a:defRPr/>
              </a:pPr>
              <a:r>
                <a:rPr lang="en-US" sz="1600" b="1">
                  <a:latin typeface="Arial" panose="020B0604020202020204"/>
                </a:rPr>
                <a:t>... BUT CHALLENGES PERSIST</a:t>
              </a:r>
              <a:endParaRPr kumimoji="0" lang="en-US" sz="1600" b="1" i="0" u="none" strike="noStrike" kern="1200" cap="none" spc="0" normalizeH="0" baseline="0" noProof="0">
                <a:ln>
                  <a:noFill/>
                </a:ln>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CEC25901-9454-44CE-8FE6-71BD72F37DE8}"/>
                </a:ext>
              </a:extLst>
            </p:cNvPr>
            <p:cNvSpPr/>
            <p:nvPr/>
          </p:nvSpPr>
          <p:spPr>
            <a:xfrm>
              <a:off x="7329360" y="4107494"/>
              <a:ext cx="4247069" cy="954107"/>
            </a:xfrm>
            <a:prstGeom prst="rect">
              <a:avLst/>
            </a:prstGeom>
          </p:spPr>
          <p:txBody>
            <a:bodyPr wrap="square">
              <a:spAutoFit/>
            </a:bodyPr>
            <a:lstStyle/>
            <a:p>
              <a:r>
                <a:rPr lang="en-US" sz="1400" err="1"/>
                <a:t>Femtech</a:t>
              </a:r>
              <a:r>
                <a:rPr lang="en-US" sz="1400"/>
                <a:t> has received </a:t>
              </a:r>
              <a:r>
                <a:rPr lang="en-US" sz="1400" b="1"/>
                <a:t>backlash</a:t>
              </a:r>
              <a:r>
                <a:rPr lang="en-US" sz="1400"/>
                <a:t> for excluding trans and non-binary users, as well as categorizing and profiting from women’s anxieties and biological functions </a:t>
              </a:r>
            </a:p>
          </p:txBody>
        </p:sp>
        <p:sp>
          <p:nvSpPr>
            <p:cNvPr id="11" name="Rectangle 10">
              <a:extLst>
                <a:ext uri="{FF2B5EF4-FFF2-40B4-BE49-F238E27FC236}">
                  <a16:creationId xmlns:a16="http://schemas.microsoft.com/office/drawing/2014/main" id="{4D600A3F-61DD-4A60-951F-6236038C0B6C}"/>
                </a:ext>
              </a:extLst>
            </p:cNvPr>
            <p:cNvSpPr/>
            <p:nvPr/>
          </p:nvSpPr>
          <p:spPr>
            <a:xfrm>
              <a:off x="7295326" y="2657354"/>
              <a:ext cx="4247070" cy="954107"/>
            </a:xfrm>
            <a:prstGeom prst="rect">
              <a:avLst/>
            </a:prstGeom>
          </p:spPr>
          <p:txBody>
            <a:bodyPr wrap="square">
              <a:spAutoFit/>
            </a:bodyPr>
            <a:lstStyle/>
            <a:p>
              <a:r>
                <a:rPr lang="en-US" sz="1400" b="1"/>
                <a:t>Digital inequities</a:t>
              </a:r>
              <a:r>
                <a:rPr lang="en-US" sz="1400"/>
                <a:t>, including inadequate access to technology, low digital literacy, limited patient activation, and unreliable internet coverage, are still a reality for many potential </a:t>
              </a:r>
              <a:r>
                <a:rPr lang="en-US" sz="1400" err="1"/>
                <a:t>femtech</a:t>
              </a:r>
              <a:r>
                <a:rPr lang="en-US" sz="1400"/>
                <a:t> users </a:t>
              </a:r>
            </a:p>
          </p:txBody>
        </p:sp>
        <p:cxnSp>
          <p:nvCxnSpPr>
            <p:cNvPr id="10" name="Straight Connector 9">
              <a:extLst>
                <a:ext uri="{FF2B5EF4-FFF2-40B4-BE49-F238E27FC236}">
                  <a16:creationId xmlns:a16="http://schemas.microsoft.com/office/drawing/2014/main" id="{8B6BA4E7-45E5-41A8-953F-A90CD4964EF0}"/>
                </a:ext>
              </a:extLst>
            </p:cNvPr>
            <p:cNvCxnSpPr>
              <a:cxnSpLocks/>
            </p:cNvCxnSpPr>
            <p:nvPr/>
          </p:nvCxnSpPr>
          <p:spPr bwMode="gray">
            <a:xfrm>
              <a:off x="6454078" y="2247723"/>
              <a:ext cx="2920223" cy="0"/>
            </a:xfrm>
            <a:prstGeom prst="line">
              <a:avLst/>
            </a:prstGeom>
            <a:ln w="9525">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pic>
          <p:nvPicPr>
            <p:cNvPr id="32" name="Picture 31" descr="A picture containing icon&#10;&#10;Description automatically generated">
              <a:extLst>
                <a:ext uri="{FF2B5EF4-FFF2-40B4-BE49-F238E27FC236}">
                  <a16:creationId xmlns:a16="http://schemas.microsoft.com/office/drawing/2014/main" id="{82085E80-AE31-4208-A99E-49C9401BD83B}"/>
                </a:ext>
              </a:extLst>
            </p:cNvPr>
            <p:cNvPicPr>
              <a:picLocks noChangeAspect="1"/>
            </p:cNvPicPr>
            <p:nvPr/>
          </p:nvPicPr>
          <p:blipFill>
            <a:blip r:embed="rId11"/>
            <a:stretch>
              <a:fillRect/>
            </a:stretch>
          </p:blipFill>
          <p:spPr>
            <a:xfrm>
              <a:off x="6465213" y="2775449"/>
              <a:ext cx="548640" cy="548640"/>
            </a:xfrm>
            <a:prstGeom prst="rect">
              <a:avLst/>
            </a:prstGeom>
          </p:spPr>
        </p:pic>
        <p:pic>
          <p:nvPicPr>
            <p:cNvPr id="33" name="Picture 32" descr="Icon&#10;&#10;Description automatically generated">
              <a:extLst>
                <a:ext uri="{FF2B5EF4-FFF2-40B4-BE49-F238E27FC236}">
                  <a16:creationId xmlns:a16="http://schemas.microsoft.com/office/drawing/2014/main" id="{7118A6AB-16B0-4EE2-BF84-12A615283E13}"/>
                </a:ext>
              </a:extLst>
            </p:cNvPr>
            <p:cNvPicPr>
              <a:picLocks noChangeAspect="1"/>
            </p:cNvPicPr>
            <p:nvPr/>
          </p:nvPicPr>
          <p:blipFill>
            <a:blip r:embed="rId12"/>
            <a:stretch>
              <a:fillRect/>
            </a:stretch>
          </p:blipFill>
          <p:spPr>
            <a:xfrm>
              <a:off x="6465213" y="4360316"/>
              <a:ext cx="670560" cy="548640"/>
            </a:xfrm>
            <a:prstGeom prst="rect">
              <a:avLst/>
            </a:prstGeom>
          </p:spPr>
        </p:pic>
      </p:grpSp>
    </p:spTree>
    <p:extLst>
      <p:ext uri="{BB962C8B-B14F-4D97-AF65-F5344CB8AC3E}">
        <p14:creationId xmlns:p14="http://schemas.microsoft.com/office/powerpoint/2010/main" val="3897002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55A976-C809-4A2D-8F49-B3919084F167}"/>
              </a:ext>
            </a:extLst>
          </p:cNvPr>
          <p:cNvSpPr>
            <a:spLocks noGrp="1"/>
          </p:cNvSpPr>
          <p:nvPr>
            <p:ph type="body" sz="quarter" idx="27"/>
          </p:nvPr>
        </p:nvSpPr>
        <p:spPr>
          <a:xfrm>
            <a:off x="6188149" y="6049926"/>
            <a:ext cx="5391078" cy="125962"/>
          </a:xfrm>
        </p:spPr>
        <p:txBody>
          <a:bodyPr/>
          <a:lstStyle/>
          <a:p>
            <a:r>
              <a:rPr lang="en-US"/>
              <a:t>Sources: </a:t>
            </a:r>
            <a:r>
              <a:rPr lang="en-US" err="1"/>
              <a:t>Behimino</a:t>
            </a:r>
            <a:r>
              <a:rPr lang="en-US"/>
              <a:t>, A., </a:t>
            </a:r>
            <a:r>
              <a:rPr lang="en-US">
                <a:hlinkClick r:id="rId3">
                  <a:extLst>
                    <a:ext uri="{A12FA001-AC4F-418D-AE19-62706E023703}">
                      <ahyp:hlinkClr xmlns:ahyp="http://schemas.microsoft.com/office/drawing/2018/hyperlinkcolor" val="tx"/>
                    </a:ext>
                  </a:extLst>
                </a:hlinkClick>
              </a:rPr>
              <a:t>“</a:t>
            </a:r>
            <a:r>
              <a:rPr lang="en-US" err="1">
                <a:hlinkClick r:id="rId3">
                  <a:extLst>
                    <a:ext uri="{A12FA001-AC4F-418D-AE19-62706E023703}">
                      <ahyp:hlinkClr xmlns:ahyp="http://schemas.microsoft.com/office/drawing/2018/hyperlinkcolor" val="tx"/>
                    </a:ext>
                  </a:extLst>
                </a:hlinkClick>
              </a:rPr>
              <a:t>Femtech’s</a:t>
            </a:r>
            <a:r>
              <a:rPr lang="en-US">
                <a:hlinkClick r:id="rId3">
                  <a:extLst>
                    <a:ext uri="{A12FA001-AC4F-418D-AE19-62706E023703}">
                      <ahyp:hlinkClr xmlns:ahyp="http://schemas.microsoft.com/office/drawing/2018/hyperlinkcolor" val="tx"/>
                    </a:ext>
                  </a:extLst>
                </a:hlinkClick>
              </a:rPr>
              <a:t> Limited Role in Tackling Healthcare Inequity,” </a:t>
            </a:r>
            <a:r>
              <a:rPr lang="en-US" i="1"/>
              <a:t>The Public Health Advocate</a:t>
            </a:r>
            <a:r>
              <a:rPr lang="en-US"/>
              <a:t>; </a:t>
            </a:r>
            <a:r>
              <a:rPr lang="en-US">
                <a:hlinkClick r:id="rId4">
                  <a:extLst>
                    <a:ext uri="{A12FA001-AC4F-418D-AE19-62706E023703}">
                      <ahyp:hlinkClr xmlns:ahyp="http://schemas.microsoft.com/office/drawing/2018/hyperlinkcolor" val="tx"/>
                    </a:ext>
                  </a:extLst>
                </a:hlinkClick>
              </a:rPr>
              <a:t>“Femtech is expansive – it’s time to start treating it as such,”</a:t>
            </a:r>
            <a:r>
              <a:rPr lang="en-US"/>
              <a:t> </a:t>
            </a:r>
            <a:r>
              <a:rPr lang="en-US" i="1" err="1"/>
              <a:t>RockHealth</a:t>
            </a:r>
            <a:r>
              <a:rPr lang="en-US"/>
              <a:t>; Olsen, E., </a:t>
            </a:r>
            <a:r>
              <a:rPr lang="en-US">
                <a:hlinkClick r:id="rId5">
                  <a:extLst>
                    <a:ext uri="{A12FA001-AC4F-418D-AE19-62706E023703}">
                      <ahyp:hlinkClr xmlns:ahyp="http://schemas.microsoft.com/office/drawing/2018/hyperlinkcolor" val="tx"/>
                    </a:ext>
                  </a:extLst>
                </a:hlinkClick>
              </a:rPr>
              <a:t>“Why femtech needs to move past reproductive healthcare,” </a:t>
            </a:r>
            <a:r>
              <a:rPr lang="en-US" i="1"/>
              <a:t>HIMSS. </a:t>
            </a:r>
            <a:endParaRPr lang="en-US"/>
          </a:p>
        </p:txBody>
      </p:sp>
      <p:sp>
        <p:nvSpPr>
          <p:cNvPr id="4" name="Title 3">
            <a:extLst>
              <a:ext uri="{FF2B5EF4-FFF2-40B4-BE49-F238E27FC236}">
                <a16:creationId xmlns:a16="http://schemas.microsoft.com/office/drawing/2014/main" id="{68F8A438-E679-4350-86FC-DFE5154DCA9C}"/>
              </a:ext>
            </a:extLst>
          </p:cNvPr>
          <p:cNvSpPr>
            <a:spLocks noGrp="1"/>
          </p:cNvSpPr>
          <p:nvPr>
            <p:ph type="title"/>
          </p:nvPr>
        </p:nvSpPr>
        <p:spPr>
          <a:xfrm>
            <a:off x="612774" y="588771"/>
            <a:ext cx="10972801" cy="540917"/>
          </a:xfrm>
        </p:spPr>
        <p:txBody>
          <a:bodyPr/>
          <a:lstStyle/>
          <a:p>
            <a:r>
              <a:rPr lang="en-US"/>
              <a:t>Efforts to address femtech inequities are promising </a:t>
            </a:r>
          </a:p>
        </p:txBody>
      </p:sp>
      <p:sp>
        <p:nvSpPr>
          <p:cNvPr id="21" name="Text Placeholder 1">
            <a:extLst>
              <a:ext uri="{FF2B5EF4-FFF2-40B4-BE49-F238E27FC236}">
                <a16:creationId xmlns:a16="http://schemas.microsoft.com/office/drawing/2014/main" id="{36EB9785-23CD-41D2-9811-ED313FFD30BE}"/>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latin typeface="Arial" panose="020B0604020202020204"/>
              </a:rPr>
              <a:t>Trend 4: </a:t>
            </a:r>
            <a:r>
              <a:rPr lang="en-US" sz="1200" i="1" err="1">
                <a:solidFill>
                  <a:srgbClr val="323E48"/>
                </a:solidFill>
                <a:latin typeface="Arial" panose="020B0604020202020204"/>
              </a:rPr>
              <a:t>Femtech</a:t>
            </a:r>
            <a:r>
              <a:rPr lang="en-US" sz="1200" i="1">
                <a:solidFill>
                  <a:srgbClr val="323E48"/>
                </a:solidFill>
                <a:latin typeface="Arial" panose="020B0604020202020204"/>
              </a:rPr>
              <a:t> </a:t>
            </a:r>
            <a:endParaRPr kumimoji="0" lang="en-US" sz="1200" i="1" u="none" strike="noStrike" kern="1200" cap="none" spc="0" normalizeH="0" baseline="0" noProof="0">
              <a:ln>
                <a:noFill/>
              </a:ln>
              <a:solidFill>
                <a:srgbClr val="323E48"/>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889D52DF-2944-4800-B356-677D8ED8D380}"/>
              </a:ext>
            </a:extLst>
          </p:cNvPr>
          <p:cNvGrpSpPr/>
          <p:nvPr/>
        </p:nvGrpSpPr>
        <p:grpSpPr>
          <a:xfrm>
            <a:off x="963396" y="2093052"/>
            <a:ext cx="4312048" cy="3508147"/>
            <a:chOff x="963396" y="2083114"/>
            <a:chExt cx="4312048" cy="3508147"/>
          </a:xfrm>
        </p:grpSpPr>
        <p:cxnSp>
          <p:nvCxnSpPr>
            <p:cNvPr id="11" name="Straight Connector 10">
              <a:extLst>
                <a:ext uri="{FF2B5EF4-FFF2-40B4-BE49-F238E27FC236}">
                  <a16:creationId xmlns:a16="http://schemas.microsoft.com/office/drawing/2014/main" id="{3228F3EB-9B09-423F-80BC-8B9C751C0CC2}"/>
                </a:ext>
              </a:extLst>
            </p:cNvPr>
            <p:cNvCxnSpPr>
              <a:cxnSpLocks/>
            </p:cNvCxnSpPr>
            <p:nvPr/>
          </p:nvCxnSpPr>
          <p:spPr bwMode="gray">
            <a:xfrm>
              <a:off x="963399" y="5169892"/>
              <a:ext cx="4312045" cy="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98D2ADE-DEC1-46A8-9E81-82E405C6DD30}"/>
                </a:ext>
              </a:extLst>
            </p:cNvPr>
            <p:cNvSpPr/>
            <p:nvPr/>
          </p:nvSpPr>
          <p:spPr bwMode="gray">
            <a:xfrm>
              <a:off x="4476549" y="4586964"/>
              <a:ext cx="604737" cy="1004297"/>
            </a:xfrm>
            <a:prstGeom prst="rect">
              <a:avLst/>
            </a:prstGeom>
            <a:solidFill>
              <a:srgbClr val="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Freeform 13">
              <a:extLst>
                <a:ext uri="{FF2B5EF4-FFF2-40B4-BE49-F238E27FC236}">
                  <a16:creationId xmlns:a16="http://schemas.microsoft.com/office/drawing/2014/main" id="{059E4114-0CDC-41A8-9F45-96BC4DB6B29E}"/>
                </a:ext>
              </a:extLst>
            </p:cNvPr>
            <p:cNvSpPr>
              <a:spLocks/>
            </p:cNvSpPr>
            <p:nvPr/>
          </p:nvSpPr>
          <p:spPr bwMode="gray">
            <a:xfrm rot="10800000">
              <a:off x="4812110" y="4917920"/>
              <a:ext cx="183118" cy="34238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FB1B52D5-2BCF-473B-B354-EE163F743DD7}"/>
                </a:ext>
              </a:extLst>
            </p:cNvPr>
            <p:cNvSpPr txBox="1"/>
            <p:nvPr/>
          </p:nvSpPr>
          <p:spPr bwMode="gray">
            <a:xfrm>
              <a:off x="1013178" y="2250173"/>
              <a:ext cx="4262262" cy="2215991"/>
            </a:xfrm>
            <a:prstGeom prst="rect">
              <a:avLst/>
            </a:prstGeom>
          </p:spPr>
          <p:txBody>
            <a:bodyPr vert="horz" wrap="square" lIns="0" tIns="0" rIns="0" bIns="0" rtlCol="0">
              <a:spAutoFit/>
            </a:bodyPr>
            <a:lstStyle/>
            <a:p>
              <a:pPr>
                <a:spcBef>
                  <a:spcPts val="600"/>
                </a:spcBef>
                <a:buClr>
                  <a:schemeClr val="accent6"/>
                </a:buClr>
              </a:pPr>
              <a:r>
                <a:rPr lang="en-US">
                  <a:latin typeface="+mj-lt"/>
                </a:rPr>
                <a:t>“The fallacy of the trickle-down belief (of healthcare startups) is that it assumes if we keep tinkering with science and technology, and fail fast, but design quickly, we will eventually produce a successful product or platform that will trickle down across populations, and eventually the most disadvantaged communities. </a:t>
              </a:r>
            </a:p>
          </p:txBody>
        </p:sp>
        <p:cxnSp>
          <p:nvCxnSpPr>
            <p:cNvPr id="14" name="Straight Connector 13">
              <a:extLst>
                <a:ext uri="{FF2B5EF4-FFF2-40B4-BE49-F238E27FC236}">
                  <a16:creationId xmlns:a16="http://schemas.microsoft.com/office/drawing/2014/main" id="{B836EC14-4364-4294-9729-7AA004998887}"/>
                </a:ext>
              </a:extLst>
            </p:cNvPr>
            <p:cNvCxnSpPr>
              <a:cxnSpLocks/>
            </p:cNvCxnSpPr>
            <p:nvPr/>
          </p:nvCxnSpPr>
          <p:spPr bwMode="gray">
            <a:xfrm>
              <a:off x="963396" y="2083114"/>
              <a:ext cx="4312045" cy="0"/>
            </a:xfrm>
            <a:prstGeom prst="line">
              <a:avLst/>
            </a:prstGeom>
            <a:ln w="1905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125D2C6-3715-4B44-B078-F5B1F7F35B1D}"/>
                </a:ext>
              </a:extLst>
            </p:cNvPr>
            <p:cNvSpPr txBox="1"/>
            <p:nvPr/>
          </p:nvSpPr>
          <p:spPr bwMode="gray">
            <a:xfrm>
              <a:off x="1013178" y="4633222"/>
              <a:ext cx="2487765" cy="346249"/>
            </a:xfrm>
            <a:prstGeom prst="rect">
              <a:avLst/>
            </a:prstGeom>
            <a:solidFill>
              <a:schemeClr val="bg1"/>
            </a:solidFill>
          </p:spPr>
          <p:txBody>
            <a:bodyPr vert="horz" wrap="square" lIns="0" tIns="0" rIns="0" bIns="0" rtlCol="0">
              <a:spAutoFit/>
            </a:bodyPr>
            <a:lstStyle/>
            <a:p>
              <a:pPr>
                <a:spcBef>
                  <a:spcPts val="200"/>
                </a:spcBef>
                <a:buClr>
                  <a:schemeClr val="accent6"/>
                </a:buClr>
              </a:pPr>
              <a:r>
                <a:rPr lang="en-US" sz="1200"/>
                <a:t>Dr. Rachel Logan</a:t>
              </a:r>
            </a:p>
            <a:p>
              <a:pPr>
                <a:lnSpc>
                  <a:spcPct val="100000"/>
                </a:lnSpc>
                <a:spcBef>
                  <a:spcPts val="0"/>
                </a:spcBef>
              </a:pPr>
              <a:r>
                <a:rPr lang="en-US" sz="1050"/>
                <a:t>UCSF Public Health Researcher </a:t>
              </a:r>
            </a:p>
          </p:txBody>
        </p:sp>
        <p:sp>
          <p:nvSpPr>
            <p:cNvPr id="16" name="Freeform 12">
              <a:extLst>
                <a:ext uri="{FF2B5EF4-FFF2-40B4-BE49-F238E27FC236}">
                  <a16:creationId xmlns:a16="http://schemas.microsoft.com/office/drawing/2014/main" id="{C05142DA-22F7-4E5D-8E03-78099CEF54BC}"/>
                </a:ext>
              </a:extLst>
            </p:cNvPr>
            <p:cNvSpPr>
              <a:spLocks/>
            </p:cNvSpPr>
            <p:nvPr/>
          </p:nvSpPr>
          <p:spPr bwMode="gray">
            <a:xfrm rot="10800000">
              <a:off x="4596062" y="4917920"/>
              <a:ext cx="183118" cy="34238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1270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 name="Group 1">
            <a:extLst>
              <a:ext uri="{FF2B5EF4-FFF2-40B4-BE49-F238E27FC236}">
                <a16:creationId xmlns:a16="http://schemas.microsoft.com/office/drawing/2014/main" id="{ED87BA5E-F6E7-46ED-BAA4-A135247B0763}"/>
              </a:ext>
            </a:extLst>
          </p:cNvPr>
          <p:cNvGrpSpPr/>
          <p:nvPr/>
        </p:nvGrpSpPr>
        <p:grpSpPr>
          <a:xfrm>
            <a:off x="6011545" y="1757433"/>
            <a:ext cx="5652135" cy="4030524"/>
            <a:chOff x="6011545" y="1757433"/>
            <a:chExt cx="5652135" cy="4030524"/>
          </a:xfrm>
        </p:grpSpPr>
        <p:sp>
          <p:nvSpPr>
            <p:cNvPr id="19" name="Text Placeholder 1">
              <a:extLst>
                <a:ext uri="{FF2B5EF4-FFF2-40B4-BE49-F238E27FC236}">
                  <a16:creationId xmlns:a16="http://schemas.microsoft.com/office/drawing/2014/main" id="{2C370572-F3A3-4F86-8F99-A5B54087FD46}"/>
                </a:ext>
              </a:extLst>
            </p:cNvPr>
            <p:cNvSpPr txBox="1">
              <a:spLocks/>
            </p:cNvSpPr>
            <p:nvPr/>
          </p:nvSpPr>
          <p:spPr bwMode="gray">
            <a:xfrm>
              <a:off x="6096000" y="1757433"/>
              <a:ext cx="5567680" cy="246221"/>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429"/>
                </a:spcBef>
                <a:buNone/>
              </a:pPr>
              <a:r>
                <a:rPr lang="en-US" sz="1600" b="1"/>
                <a:t>Industry examples to mitigate unintended consequences </a:t>
              </a:r>
            </a:p>
          </p:txBody>
        </p:sp>
        <p:sp>
          <p:nvSpPr>
            <p:cNvPr id="20" name="TextBox 19">
              <a:extLst>
                <a:ext uri="{FF2B5EF4-FFF2-40B4-BE49-F238E27FC236}">
                  <a16:creationId xmlns:a16="http://schemas.microsoft.com/office/drawing/2014/main" id="{457D67E2-1C55-40B8-8B66-2C617532CF27}"/>
                </a:ext>
              </a:extLst>
            </p:cNvPr>
            <p:cNvSpPr txBox="1"/>
            <p:nvPr/>
          </p:nvSpPr>
          <p:spPr bwMode="gray">
            <a:xfrm>
              <a:off x="7248562" y="4125964"/>
              <a:ext cx="4152277" cy="1661993"/>
            </a:xfrm>
            <a:prstGeom prst="rect">
              <a:avLst/>
            </a:prstGeom>
          </p:spPr>
          <p:txBody>
            <a:bodyPr vert="horz" wrap="square" lIns="0" tIns="0" rIns="0" bIns="0" rtlCol="0">
              <a:spAutoFit/>
            </a:bodyPr>
            <a:lstStyle/>
            <a:p>
              <a:pPr>
                <a:spcBef>
                  <a:spcPts val="600"/>
                </a:spcBef>
                <a:buClr>
                  <a:schemeClr val="accent6"/>
                </a:buClr>
              </a:pPr>
              <a:r>
                <a:rPr lang="en-US" sz="1400" b="1"/>
                <a:t>Improving equity and access to care  </a:t>
              </a:r>
            </a:p>
            <a:p>
              <a:pPr marL="173736" indent="-173736">
                <a:spcBef>
                  <a:spcPts val="600"/>
                </a:spcBef>
                <a:buClr>
                  <a:schemeClr val="accent6"/>
                </a:buClr>
                <a:buFont typeface="Arial" panose="020B0604020202020204" pitchFamily="34" charset="0"/>
                <a:buChar char="•"/>
              </a:pPr>
              <a:r>
                <a:rPr lang="en-US" sz="1400"/>
                <a:t>Select health systems and industry members are increasing access to high-speed internet or smartphones and making these interoperable with other femtech </a:t>
              </a:r>
            </a:p>
            <a:p>
              <a:pPr marL="173736" indent="-173736">
                <a:spcBef>
                  <a:spcPts val="600"/>
                </a:spcBef>
                <a:buClr>
                  <a:schemeClr val="accent6"/>
                </a:buClr>
                <a:buFont typeface="Arial" panose="020B0604020202020204" pitchFamily="34" charset="0"/>
                <a:buChar char="•"/>
              </a:pPr>
              <a:r>
                <a:rPr lang="en-US" sz="1400"/>
                <a:t>Femtech startups are building trust in their products and the health care it provides </a:t>
              </a:r>
            </a:p>
          </p:txBody>
        </p:sp>
        <p:sp>
          <p:nvSpPr>
            <p:cNvPr id="22" name="TextBox 21">
              <a:extLst>
                <a:ext uri="{FF2B5EF4-FFF2-40B4-BE49-F238E27FC236}">
                  <a16:creationId xmlns:a16="http://schemas.microsoft.com/office/drawing/2014/main" id="{6ED08CEB-B480-4BF2-9A81-060585C0CC01}"/>
                </a:ext>
              </a:extLst>
            </p:cNvPr>
            <p:cNvSpPr txBox="1"/>
            <p:nvPr/>
          </p:nvSpPr>
          <p:spPr bwMode="gray">
            <a:xfrm>
              <a:off x="7248562" y="2157230"/>
              <a:ext cx="4152277" cy="1877437"/>
            </a:xfrm>
            <a:prstGeom prst="rect">
              <a:avLst/>
            </a:prstGeom>
          </p:spPr>
          <p:txBody>
            <a:bodyPr vert="horz" wrap="square" lIns="0" tIns="0" rIns="0" bIns="0" rtlCol="0">
              <a:spAutoFit/>
            </a:bodyPr>
            <a:lstStyle/>
            <a:p>
              <a:pPr>
                <a:spcBef>
                  <a:spcPts val="600"/>
                </a:spcBef>
                <a:buClr>
                  <a:schemeClr val="accent6"/>
                </a:buClr>
              </a:pPr>
              <a:r>
                <a:rPr lang="en-US" sz="1400" b="1"/>
                <a:t>Focusing on historically marginalized groups and underserved populations </a:t>
              </a:r>
            </a:p>
            <a:p>
              <a:pPr marL="173736" indent="-173736">
                <a:spcBef>
                  <a:spcPts val="600"/>
                </a:spcBef>
                <a:buClr>
                  <a:schemeClr val="accent6"/>
                </a:buClr>
                <a:buFont typeface="Arial" panose="020B0604020202020204" pitchFamily="34" charset="0"/>
                <a:buChar char="•"/>
              </a:pPr>
              <a:r>
                <a:rPr lang="en-US" sz="1400"/>
                <a:t>Companies like Mae, Health In Her HUE, and Poppy Seed Health are promoting black maternal health, while FOLX Health and Woven Bodies caters to LGBTQ+ groups </a:t>
              </a:r>
            </a:p>
            <a:p>
              <a:pPr marL="173736" indent="-173736">
                <a:spcBef>
                  <a:spcPts val="600"/>
                </a:spcBef>
                <a:buClr>
                  <a:schemeClr val="accent6"/>
                </a:buClr>
                <a:buFont typeface="Arial" panose="020B0604020202020204" pitchFamily="34" charset="0"/>
                <a:buChar char="•"/>
              </a:pPr>
              <a:r>
                <a:rPr lang="en-US" sz="1400"/>
                <a:t>New investments are creating options for women over 60 undergoing menopause or senior care </a:t>
              </a:r>
            </a:p>
          </p:txBody>
        </p:sp>
        <p:pic>
          <p:nvPicPr>
            <p:cNvPr id="24" name="Picture 23" descr="Icon&#10;&#10;Description automatically generated">
              <a:extLst>
                <a:ext uri="{FF2B5EF4-FFF2-40B4-BE49-F238E27FC236}">
                  <a16:creationId xmlns:a16="http://schemas.microsoft.com/office/drawing/2014/main" id="{B9F3B98A-67AF-48E5-A77E-36F735B83248}"/>
                </a:ext>
              </a:extLst>
            </p:cNvPr>
            <p:cNvPicPr>
              <a:picLocks noChangeAspect="1"/>
            </p:cNvPicPr>
            <p:nvPr/>
          </p:nvPicPr>
          <p:blipFill>
            <a:blip r:embed="rId6"/>
            <a:stretch>
              <a:fillRect/>
            </a:stretch>
          </p:blipFill>
          <p:spPr>
            <a:xfrm>
              <a:off x="6011545" y="4125964"/>
              <a:ext cx="759702" cy="759702"/>
            </a:xfrm>
            <a:prstGeom prst="rect">
              <a:avLst/>
            </a:prstGeom>
          </p:spPr>
        </p:pic>
        <p:pic>
          <p:nvPicPr>
            <p:cNvPr id="25" name="Picture 24" descr="Icon&#10;&#10;Description automatically generated">
              <a:extLst>
                <a:ext uri="{FF2B5EF4-FFF2-40B4-BE49-F238E27FC236}">
                  <a16:creationId xmlns:a16="http://schemas.microsoft.com/office/drawing/2014/main" id="{4454F80D-A7D9-4147-A236-7E47955C67D2}"/>
                </a:ext>
              </a:extLst>
            </p:cNvPr>
            <p:cNvPicPr>
              <a:picLocks noChangeAspect="1"/>
            </p:cNvPicPr>
            <p:nvPr/>
          </p:nvPicPr>
          <p:blipFill>
            <a:blip r:embed="rId7"/>
            <a:stretch>
              <a:fillRect/>
            </a:stretch>
          </p:blipFill>
          <p:spPr>
            <a:xfrm>
              <a:off x="6011545" y="2157230"/>
              <a:ext cx="943501" cy="653193"/>
            </a:xfrm>
            <a:prstGeom prst="rect">
              <a:avLst/>
            </a:prstGeom>
          </p:spPr>
        </p:pic>
      </p:grpSp>
    </p:spTree>
    <p:extLst>
      <p:ext uri="{BB962C8B-B14F-4D97-AF65-F5344CB8AC3E}">
        <p14:creationId xmlns:p14="http://schemas.microsoft.com/office/powerpoint/2010/main" val="2844733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95344A-B6B4-4922-B990-1F9AE0E0E5DB}"/>
              </a:ext>
            </a:extLst>
          </p:cNvPr>
          <p:cNvSpPr>
            <a:spLocks noGrp="1"/>
          </p:cNvSpPr>
          <p:nvPr>
            <p:ph type="title"/>
          </p:nvPr>
        </p:nvSpPr>
        <p:spPr/>
        <p:txBody>
          <a:bodyPr/>
          <a:lstStyle/>
          <a:p>
            <a:r>
              <a:rPr lang="en-US"/>
              <a:t>Stakeholder implications</a:t>
            </a:r>
          </a:p>
        </p:txBody>
      </p:sp>
      <p:graphicFrame>
        <p:nvGraphicFramePr>
          <p:cNvPr id="5" name="Table 4">
            <a:extLst>
              <a:ext uri="{FF2B5EF4-FFF2-40B4-BE49-F238E27FC236}">
                <a16:creationId xmlns:a16="http://schemas.microsoft.com/office/drawing/2014/main" id="{71A95A6A-E19C-477A-8713-0BBC030E9EE5}"/>
              </a:ext>
            </a:extLst>
          </p:cNvPr>
          <p:cNvGraphicFramePr>
            <a:graphicFrameLocks noGrp="1"/>
          </p:cNvGraphicFramePr>
          <p:nvPr>
            <p:extLst>
              <p:ext uri="{D42A27DB-BD31-4B8C-83A1-F6EECF244321}">
                <p14:modId xmlns:p14="http://schemas.microsoft.com/office/powerpoint/2010/main" val="1333194573"/>
              </p:ext>
            </p:extLst>
          </p:nvPr>
        </p:nvGraphicFramePr>
        <p:xfrm>
          <a:off x="866860" y="1302055"/>
          <a:ext cx="10458279" cy="4772988"/>
        </p:xfrm>
        <a:graphic>
          <a:graphicData uri="http://schemas.openxmlformats.org/drawingml/2006/table">
            <a:tbl>
              <a:tblPr firstRow="1" bandRow="1">
                <a:tableStyleId>{C083E6E3-FA7D-4D7B-A595-EF9225AFEA82}</a:tableStyleId>
              </a:tblPr>
              <a:tblGrid>
                <a:gridCol w="2238329">
                  <a:extLst>
                    <a:ext uri="{9D8B030D-6E8A-4147-A177-3AD203B41FA5}">
                      <a16:colId xmlns:a16="http://schemas.microsoft.com/office/drawing/2014/main" val="1331850416"/>
                    </a:ext>
                  </a:extLst>
                </a:gridCol>
                <a:gridCol w="8219950">
                  <a:extLst>
                    <a:ext uri="{9D8B030D-6E8A-4147-A177-3AD203B41FA5}">
                      <a16:colId xmlns:a16="http://schemas.microsoft.com/office/drawing/2014/main" val="3053149754"/>
                    </a:ext>
                  </a:extLst>
                </a:gridCol>
              </a:tblGrid>
              <a:tr h="302435">
                <a:tc gridSpan="2">
                  <a:txBody>
                    <a:bodyPr/>
                    <a:lstStyle/>
                    <a:p>
                      <a:r>
                        <a:rPr lang="en-US" sz="1200"/>
                        <a:t>Stakeholder                               Implications</a:t>
                      </a:r>
                    </a:p>
                  </a:txBody>
                  <a:tcPr marL="137160" marR="137160" marT="137160" anchor="ctr">
                    <a:lnT w="28575"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156003248"/>
                  </a:ext>
                </a:extLst>
              </a:tr>
              <a:tr h="426222">
                <a:tc>
                  <a:txBody>
                    <a:bodyPr/>
                    <a:lstStyle/>
                    <a:p>
                      <a:pPr algn="ctr"/>
                      <a:endParaRPr lang="en-US" sz="3600">
                        <a:solidFill>
                          <a:schemeClr val="accent6"/>
                        </a:solidFill>
                        <a:latin typeface="+mj-lt"/>
                      </a:endParaRPr>
                    </a:p>
                  </a:txBody>
                  <a:tcPr marL="137160" marR="137160" marT="137160" marB="137160" anchor="ctr">
                    <a:lnB w="12700" cap="flat" cmpd="sng" algn="ctr">
                      <a:solidFill>
                        <a:schemeClr val="accent1"/>
                      </a:solidFill>
                      <a:prstDash val="solid"/>
                      <a:round/>
                      <a:headEnd type="none" w="med" len="med"/>
                      <a:tailEnd type="none" w="med" len="med"/>
                    </a:lnB>
                    <a:noFill/>
                  </a:tcPr>
                </a:tc>
                <a:tc>
                  <a:txBody>
                    <a:bodyPr/>
                    <a:lstStyle/>
                    <a:p>
                      <a:r>
                        <a:rPr lang="en-US" sz="1200">
                          <a:solidFill>
                            <a:schemeClr val="tx1"/>
                          </a:solidFill>
                          <a:latin typeface="+mj-lt"/>
                        </a:rPr>
                        <a:t>Progressive health systems will ensure that their technology is interoperable with external </a:t>
                      </a:r>
                      <a:r>
                        <a:rPr lang="en-US" sz="1200" err="1">
                          <a:solidFill>
                            <a:schemeClr val="tx1"/>
                          </a:solidFill>
                          <a:latin typeface="+mj-lt"/>
                        </a:rPr>
                        <a:t>femtech</a:t>
                      </a:r>
                      <a:r>
                        <a:rPr lang="en-US" sz="1200">
                          <a:solidFill>
                            <a:schemeClr val="tx1"/>
                          </a:solidFill>
                          <a:latin typeface="+mj-lt"/>
                        </a:rPr>
                        <a:t> products to leverage patient data for improved care. </a:t>
                      </a:r>
                    </a:p>
                  </a:txBody>
                  <a:tcPr marL="137160" marR="137160" marT="137160" marB="137160"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81292331"/>
                  </a:ext>
                </a:extLst>
              </a:tr>
              <a:tr h="932508">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1200">
                          <a:solidFill>
                            <a:schemeClr val="tx1"/>
                          </a:solidFill>
                          <a:latin typeface="+mj-lt"/>
                        </a:rPr>
                        <a:t>Physicians will need to stay knowledgeable on market technologies that can enhance patient care and ensure patient access to necessary femtech. This includes continually reevaluating femtech they recommend or prescribe, as well as how they incorporate patient-collected data into clinical decisions and patient discussions.</a:t>
                      </a: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6249832"/>
                  </a:ext>
                </a:extLst>
              </a:tr>
              <a:tr h="932508">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kern="1200" err="1">
                          <a:solidFill>
                            <a:schemeClr val="tx1"/>
                          </a:solidFill>
                          <a:latin typeface="+mj-lt"/>
                          <a:ea typeface="+mn-ea"/>
                          <a:cs typeface="+mn-cs"/>
                        </a:rPr>
                        <a:t>Medtech</a:t>
                      </a:r>
                      <a:r>
                        <a:rPr lang="en-US" sz="1200" b="1" kern="1200">
                          <a:solidFill>
                            <a:schemeClr val="tx1"/>
                          </a:solidFill>
                          <a:latin typeface="+mj-lt"/>
                          <a:ea typeface="+mn-ea"/>
                          <a:cs typeface="+mn-cs"/>
                        </a:rPr>
                        <a:t> </a:t>
                      </a:r>
                      <a:r>
                        <a:rPr lang="en-US" sz="1200" b="0" kern="1200">
                          <a:solidFill>
                            <a:schemeClr val="tx1"/>
                          </a:solidFill>
                          <a:latin typeface="+mj-lt"/>
                          <a:ea typeface="+mn-ea"/>
                          <a:cs typeface="+mn-cs"/>
                        </a:rPr>
                        <a:t>companies will need to proactively work with payers and providers to integrate </a:t>
                      </a:r>
                      <a:r>
                        <a:rPr lang="en-US" sz="1200" b="0" kern="1200" err="1">
                          <a:solidFill>
                            <a:schemeClr val="tx1"/>
                          </a:solidFill>
                          <a:latin typeface="+mj-lt"/>
                          <a:ea typeface="+mn-ea"/>
                          <a:cs typeface="+mn-cs"/>
                        </a:rPr>
                        <a:t>femtech</a:t>
                      </a:r>
                      <a:r>
                        <a:rPr lang="en-US" sz="1200" b="0" kern="1200">
                          <a:solidFill>
                            <a:schemeClr val="tx1"/>
                          </a:solidFill>
                          <a:latin typeface="+mj-lt"/>
                          <a:ea typeface="+mn-ea"/>
                          <a:cs typeface="+mn-cs"/>
                        </a:rPr>
                        <a:t> innovations into patient care processes. </a:t>
                      </a:r>
                      <a:endParaRPr lang="en-US" sz="1200" b="1" kern="1200">
                        <a:solidFill>
                          <a:schemeClr val="tx1"/>
                        </a:solidFill>
                        <a:latin typeface="+mj-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kern="1200">
                          <a:solidFill>
                            <a:schemeClr val="tx1"/>
                          </a:solidFill>
                          <a:latin typeface="+mj-lt"/>
                          <a:ea typeface="+mn-ea"/>
                          <a:cs typeface="+mn-cs"/>
                        </a:rPr>
                        <a:t>Diagnostic </a:t>
                      </a:r>
                      <a:r>
                        <a:rPr lang="en-US" sz="1200" b="0" kern="1200">
                          <a:solidFill>
                            <a:schemeClr val="tx1"/>
                          </a:solidFill>
                          <a:latin typeface="+mj-lt"/>
                          <a:ea typeface="+mn-ea"/>
                          <a:cs typeface="+mn-cs"/>
                        </a:rPr>
                        <a:t>companies should be aware of ways </a:t>
                      </a:r>
                      <a:r>
                        <a:rPr lang="en-US" sz="1200" b="0" kern="1200" err="1">
                          <a:solidFill>
                            <a:schemeClr val="tx1"/>
                          </a:solidFill>
                          <a:latin typeface="+mj-lt"/>
                          <a:ea typeface="+mn-ea"/>
                          <a:cs typeface="+mn-cs"/>
                        </a:rPr>
                        <a:t>femtech</a:t>
                      </a:r>
                      <a:r>
                        <a:rPr lang="en-US" sz="1200" b="0" kern="1200">
                          <a:solidFill>
                            <a:schemeClr val="tx1"/>
                          </a:solidFill>
                          <a:latin typeface="+mj-lt"/>
                          <a:ea typeface="+mn-ea"/>
                          <a:cs typeface="+mn-cs"/>
                        </a:rPr>
                        <a:t> is disrupting traditional industry dynamics and seek out ways to confront unmet diagnostic needs in the maternal and reproductive care space. </a:t>
                      </a:r>
                      <a:endParaRPr lang="en-US" sz="1200" b="1" kern="1200">
                        <a:solidFill>
                          <a:schemeClr val="tx1"/>
                        </a:solidFill>
                        <a:latin typeface="+mj-lt"/>
                        <a:ea typeface="+mn-ea"/>
                        <a:cs typeface="+mn-cs"/>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56426738"/>
                  </a:ext>
                </a:extLst>
              </a:tr>
              <a:tr h="680479">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200">
                          <a:solidFill>
                            <a:schemeClr val="tx1"/>
                          </a:solidFill>
                          <a:latin typeface="+mj-lt"/>
                        </a:rPr>
                        <a:t>Health plans can add </a:t>
                      </a:r>
                      <a:r>
                        <a:rPr lang="en-US" sz="1200" err="1">
                          <a:solidFill>
                            <a:schemeClr val="tx1"/>
                          </a:solidFill>
                          <a:latin typeface="+mj-lt"/>
                        </a:rPr>
                        <a:t>femtech</a:t>
                      </a:r>
                      <a:r>
                        <a:rPr lang="en-US" sz="1200">
                          <a:solidFill>
                            <a:schemeClr val="tx1"/>
                          </a:solidFill>
                          <a:latin typeface="+mj-lt"/>
                        </a:rPr>
                        <a:t> products in their network or invest in </a:t>
                      </a:r>
                      <a:r>
                        <a:rPr lang="en-US" sz="1200" err="1">
                          <a:solidFill>
                            <a:schemeClr val="tx1"/>
                          </a:solidFill>
                          <a:latin typeface="+mj-lt"/>
                        </a:rPr>
                        <a:t>femtech</a:t>
                      </a:r>
                      <a:r>
                        <a:rPr lang="en-US" sz="1200">
                          <a:solidFill>
                            <a:schemeClr val="tx1"/>
                          </a:solidFill>
                          <a:latin typeface="+mj-lt"/>
                        </a:rPr>
                        <a:t> via venture arms. Both initiatives can act as a negotiating lever to providers seeking value-based care plans. </a:t>
                      </a:r>
                    </a:p>
                  </a:txBody>
                  <a:tcPr marL="137160" marR="137160" marT="137160" marB="13716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62340858"/>
                  </a:ext>
                </a:extLst>
              </a:tr>
              <a:tr h="680479">
                <a:tc>
                  <a:txBody>
                    <a:bodyPr/>
                    <a:lstStyle/>
                    <a:p>
                      <a:pPr algn="ctr"/>
                      <a:endParaRPr lang="en-US" sz="3600">
                        <a:solidFill>
                          <a:schemeClr val="accent6"/>
                        </a:solidFill>
                        <a:latin typeface="+mj-lt"/>
                      </a:endParaRPr>
                    </a:p>
                  </a:txBody>
                  <a:tcPr marL="137160" marR="137160" marT="137160" marB="137160" anchor="ctr">
                    <a:lnT w="12700" cap="flat" cmpd="sng" algn="ctr">
                      <a:solidFill>
                        <a:schemeClr val="accent1"/>
                      </a:solidFill>
                      <a:prstDash val="solid"/>
                      <a:round/>
                      <a:headEnd type="none" w="med" len="med"/>
                      <a:tailEnd type="none" w="med" len="med"/>
                    </a:lnT>
                    <a:noFill/>
                  </a:tcPr>
                </a:tc>
                <a:tc>
                  <a:txBody>
                    <a:bodyPr/>
                    <a:lstStyle/>
                    <a:p>
                      <a:r>
                        <a:rPr lang="en-US" sz="1200">
                          <a:solidFill>
                            <a:schemeClr val="tx1"/>
                          </a:solidFill>
                          <a:latin typeface="+mj-lt"/>
                        </a:rPr>
                        <a:t>Digital health organizations will either need to incorporate femtech products into their offerings or risk losing market reach and patient loyalty. </a:t>
                      </a:r>
                    </a:p>
                  </a:txBody>
                  <a:tcPr marL="137160" marR="137160" marT="137160" marB="137160" anchor="ct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3578307273"/>
                  </a:ext>
                </a:extLst>
              </a:tr>
            </a:tbl>
          </a:graphicData>
        </a:graphic>
      </p:graphicFrame>
      <p:pic>
        <p:nvPicPr>
          <p:cNvPr id="6" name="Picture 5" descr="Icon&#10;&#10;Description automatically generated">
            <a:extLst>
              <a:ext uri="{FF2B5EF4-FFF2-40B4-BE49-F238E27FC236}">
                <a16:creationId xmlns:a16="http://schemas.microsoft.com/office/drawing/2014/main" id="{11E890A1-983A-4410-878C-DA09516D7197}"/>
              </a:ext>
            </a:extLst>
          </p:cNvPr>
          <p:cNvPicPr>
            <a:picLocks noChangeAspect="1"/>
          </p:cNvPicPr>
          <p:nvPr/>
        </p:nvPicPr>
        <p:blipFill>
          <a:blip r:embed="rId3"/>
          <a:stretch>
            <a:fillRect/>
          </a:stretch>
        </p:blipFill>
        <p:spPr>
          <a:xfrm>
            <a:off x="1036629" y="1841614"/>
            <a:ext cx="552787" cy="382699"/>
          </a:xfrm>
          <a:prstGeom prst="rect">
            <a:avLst/>
          </a:prstGeom>
        </p:spPr>
      </p:pic>
      <p:sp>
        <p:nvSpPr>
          <p:cNvPr id="7" name="TextBox 6">
            <a:extLst>
              <a:ext uri="{FF2B5EF4-FFF2-40B4-BE49-F238E27FC236}">
                <a16:creationId xmlns:a16="http://schemas.microsoft.com/office/drawing/2014/main" id="{DA300F5F-2EBD-4946-A8AD-9235A9AAE7B2}"/>
              </a:ext>
            </a:extLst>
          </p:cNvPr>
          <p:cNvSpPr txBox="1"/>
          <p:nvPr/>
        </p:nvSpPr>
        <p:spPr bwMode="gray">
          <a:xfrm>
            <a:off x="1728347" y="1952294"/>
            <a:ext cx="1317882" cy="230832"/>
          </a:xfrm>
          <a:prstGeom prst="rect">
            <a:avLst/>
          </a:prstGeom>
        </p:spPr>
        <p:txBody>
          <a:bodyPr vert="horz" wrap="square" lIns="0" tIns="0" rIns="0" bIns="0" rtlCol="0">
            <a:spAutoFit/>
          </a:bodyPr>
          <a:lstStyle/>
          <a:p>
            <a:pPr>
              <a:spcBef>
                <a:spcPts val="600"/>
              </a:spcBef>
              <a:buClr>
                <a:schemeClr val="accent6"/>
              </a:buClr>
            </a:pPr>
            <a:r>
              <a:rPr lang="en-US" sz="1500" b="1">
                <a:latin typeface="+mj-lt"/>
              </a:rPr>
              <a:t>Health systems</a:t>
            </a:r>
          </a:p>
        </p:txBody>
      </p:sp>
      <p:pic>
        <p:nvPicPr>
          <p:cNvPr id="8" name="Picture 7" descr="Icon&#10;&#10;Description automatically generated">
            <a:extLst>
              <a:ext uri="{FF2B5EF4-FFF2-40B4-BE49-F238E27FC236}">
                <a16:creationId xmlns:a16="http://schemas.microsoft.com/office/drawing/2014/main" id="{7F8BC32C-9489-42BF-8784-CFAB04649ECC}"/>
              </a:ext>
            </a:extLst>
          </p:cNvPr>
          <p:cNvPicPr>
            <a:picLocks noChangeAspect="1"/>
          </p:cNvPicPr>
          <p:nvPr/>
        </p:nvPicPr>
        <p:blipFill>
          <a:blip r:embed="rId4"/>
          <a:stretch>
            <a:fillRect/>
          </a:stretch>
        </p:blipFill>
        <p:spPr>
          <a:xfrm>
            <a:off x="1036628" y="2734630"/>
            <a:ext cx="552787" cy="382699"/>
          </a:xfrm>
          <a:prstGeom prst="rect">
            <a:avLst/>
          </a:prstGeom>
        </p:spPr>
      </p:pic>
      <p:sp>
        <p:nvSpPr>
          <p:cNvPr id="9" name="TextBox 8">
            <a:extLst>
              <a:ext uri="{FF2B5EF4-FFF2-40B4-BE49-F238E27FC236}">
                <a16:creationId xmlns:a16="http://schemas.microsoft.com/office/drawing/2014/main" id="{7F05D523-4311-4AE0-90A0-DC453701DE12}"/>
              </a:ext>
            </a:extLst>
          </p:cNvPr>
          <p:cNvSpPr txBox="1"/>
          <p:nvPr/>
        </p:nvSpPr>
        <p:spPr bwMode="gray">
          <a:xfrm>
            <a:off x="1724590" y="2833051"/>
            <a:ext cx="1317884" cy="230832"/>
          </a:xfrm>
          <a:prstGeom prst="rect">
            <a:avLst/>
          </a:prstGeom>
        </p:spPr>
        <p:txBody>
          <a:bodyPr vert="horz" wrap="square" lIns="0" tIns="0" rIns="0" bIns="0" rtlCol="0">
            <a:spAutoFit/>
          </a:bodyPr>
          <a:lstStyle/>
          <a:p>
            <a:pPr>
              <a:spcBef>
                <a:spcPts val="600"/>
              </a:spcBef>
              <a:buClr>
                <a:schemeClr val="accent6"/>
              </a:buClr>
            </a:pPr>
            <a:r>
              <a:rPr lang="en-US" sz="1500" b="1">
                <a:latin typeface="+mj-lt"/>
              </a:rPr>
              <a:t>Physicians</a:t>
            </a:r>
          </a:p>
        </p:txBody>
      </p:sp>
      <p:pic>
        <p:nvPicPr>
          <p:cNvPr id="10" name="Picture 9" descr="Icon&#10;&#10;Description automatically generated">
            <a:extLst>
              <a:ext uri="{FF2B5EF4-FFF2-40B4-BE49-F238E27FC236}">
                <a16:creationId xmlns:a16="http://schemas.microsoft.com/office/drawing/2014/main" id="{8C6A08DA-67FE-48B4-AEDB-09627631B639}"/>
              </a:ext>
            </a:extLst>
          </p:cNvPr>
          <p:cNvPicPr>
            <a:picLocks noChangeAspect="1"/>
          </p:cNvPicPr>
          <p:nvPr/>
        </p:nvPicPr>
        <p:blipFill>
          <a:blip r:embed="rId5"/>
          <a:stretch>
            <a:fillRect/>
          </a:stretch>
        </p:blipFill>
        <p:spPr>
          <a:xfrm>
            <a:off x="1179685" y="3714854"/>
            <a:ext cx="259157" cy="411602"/>
          </a:xfrm>
          <a:prstGeom prst="rect">
            <a:avLst/>
          </a:prstGeom>
        </p:spPr>
      </p:pic>
      <p:sp>
        <p:nvSpPr>
          <p:cNvPr id="11" name="TextBox 10">
            <a:extLst>
              <a:ext uri="{FF2B5EF4-FFF2-40B4-BE49-F238E27FC236}">
                <a16:creationId xmlns:a16="http://schemas.microsoft.com/office/drawing/2014/main" id="{71055B8A-19B4-4E37-B832-A8E18CDEC18F}"/>
              </a:ext>
            </a:extLst>
          </p:cNvPr>
          <p:cNvSpPr txBox="1"/>
          <p:nvPr/>
        </p:nvSpPr>
        <p:spPr bwMode="gray">
          <a:xfrm>
            <a:off x="1724590" y="3811562"/>
            <a:ext cx="1180908" cy="230832"/>
          </a:xfrm>
          <a:prstGeom prst="rect">
            <a:avLst/>
          </a:prstGeom>
        </p:spPr>
        <p:txBody>
          <a:bodyPr vert="horz" wrap="square" lIns="0" tIns="0" rIns="0" bIns="0" rtlCol="0">
            <a:spAutoFit/>
          </a:bodyPr>
          <a:lstStyle/>
          <a:p>
            <a:pPr>
              <a:spcBef>
                <a:spcPts val="600"/>
              </a:spcBef>
              <a:buClr>
                <a:schemeClr val="accent6"/>
              </a:buClr>
            </a:pPr>
            <a:r>
              <a:rPr lang="en-US" sz="1500" b="1">
                <a:latin typeface="+mj-lt"/>
              </a:rPr>
              <a:t>Life sciences</a:t>
            </a:r>
          </a:p>
        </p:txBody>
      </p:sp>
      <p:pic>
        <p:nvPicPr>
          <p:cNvPr id="12" name="Picture 11" descr="Icon&#10;&#10;Description automatically generated">
            <a:extLst>
              <a:ext uri="{FF2B5EF4-FFF2-40B4-BE49-F238E27FC236}">
                <a16:creationId xmlns:a16="http://schemas.microsoft.com/office/drawing/2014/main" id="{B90139B5-0D50-4CAA-A7FD-07996FF774CF}"/>
              </a:ext>
            </a:extLst>
          </p:cNvPr>
          <p:cNvPicPr>
            <a:picLocks noChangeAspect="1"/>
          </p:cNvPicPr>
          <p:nvPr/>
        </p:nvPicPr>
        <p:blipFill>
          <a:blip r:embed="rId6"/>
          <a:stretch>
            <a:fillRect/>
          </a:stretch>
        </p:blipFill>
        <p:spPr>
          <a:xfrm>
            <a:off x="1095841" y="4611582"/>
            <a:ext cx="426847" cy="411602"/>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C42D3769-D338-4D63-A653-1EEEA927A6E8}"/>
              </a:ext>
            </a:extLst>
          </p:cNvPr>
          <p:cNvPicPr>
            <a:picLocks noChangeAspect="1"/>
          </p:cNvPicPr>
          <p:nvPr/>
        </p:nvPicPr>
        <p:blipFill>
          <a:blip r:embed="rId7"/>
          <a:stretch>
            <a:fillRect/>
          </a:stretch>
        </p:blipFill>
        <p:spPr>
          <a:xfrm>
            <a:off x="1058724" y="5441673"/>
            <a:ext cx="501080" cy="411602"/>
          </a:xfrm>
          <a:prstGeom prst="rect">
            <a:avLst/>
          </a:prstGeom>
        </p:spPr>
      </p:pic>
      <p:sp>
        <p:nvSpPr>
          <p:cNvPr id="14" name="TextBox 13">
            <a:extLst>
              <a:ext uri="{FF2B5EF4-FFF2-40B4-BE49-F238E27FC236}">
                <a16:creationId xmlns:a16="http://schemas.microsoft.com/office/drawing/2014/main" id="{4F37CF9F-0CD1-4DA7-BF4B-A7FFCEE6B0B6}"/>
              </a:ext>
            </a:extLst>
          </p:cNvPr>
          <p:cNvSpPr txBox="1"/>
          <p:nvPr/>
        </p:nvSpPr>
        <p:spPr bwMode="gray">
          <a:xfrm>
            <a:off x="1724590" y="4728547"/>
            <a:ext cx="1317884" cy="230832"/>
          </a:xfrm>
          <a:prstGeom prst="rect">
            <a:avLst/>
          </a:prstGeom>
        </p:spPr>
        <p:txBody>
          <a:bodyPr vert="horz" wrap="square" lIns="0" tIns="0" rIns="0" bIns="0" rtlCol="0">
            <a:spAutoFit/>
          </a:bodyPr>
          <a:lstStyle/>
          <a:p>
            <a:pPr>
              <a:spcBef>
                <a:spcPts val="600"/>
              </a:spcBef>
              <a:buClr>
                <a:schemeClr val="accent6"/>
              </a:buClr>
            </a:pPr>
            <a:r>
              <a:rPr lang="en-US" sz="1500" b="1">
                <a:latin typeface="+mj-lt"/>
              </a:rPr>
              <a:t>Health plans</a:t>
            </a:r>
          </a:p>
        </p:txBody>
      </p:sp>
      <p:sp>
        <p:nvSpPr>
          <p:cNvPr id="15" name="TextBox 14">
            <a:extLst>
              <a:ext uri="{FF2B5EF4-FFF2-40B4-BE49-F238E27FC236}">
                <a16:creationId xmlns:a16="http://schemas.microsoft.com/office/drawing/2014/main" id="{389C572D-E1C4-48A3-A252-0FCC99FD760B}"/>
              </a:ext>
            </a:extLst>
          </p:cNvPr>
          <p:cNvSpPr txBox="1"/>
          <p:nvPr/>
        </p:nvSpPr>
        <p:spPr bwMode="gray">
          <a:xfrm>
            <a:off x="1724590" y="5539752"/>
            <a:ext cx="1317884" cy="230832"/>
          </a:xfrm>
          <a:prstGeom prst="rect">
            <a:avLst/>
          </a:prstGeom>
        </p:spPr>
        <p:txBody>
          <a:bodyPr vert="horz" wrap="square" lIns="0" tIns="0" rIns="0" bIns="0" rtlCol="0">
            <a:spAutoFit/>
          </a:bodyPr>
          <a:lstStyle/>
          <a:p>
            <a:pPr>
              <a:spcBef>
                <a:spcPts val="600"/>
              </a:spcBef>
              <a:buClr>
                <a:schemeClr val="accent6"/>
              </a:buClr>
            </a:pPr>
            <a:r>
              <a:rPr lang="en-US" sz="1500" b="1">
                <a:latin typeface="+mj-lt"/>
              </a:rPr>
              <a:t>Digital health</a:t>
            </a:r>
          </a:p>
        </p:txBody>
      </p:sp>
      <p:sp>
        <p:nvSpPr>
          <p:cNvPr id="18" name="Text Placeholder 1">
            <a:extLst>
              <a:ext uri="{FF2B5EF4-FFF2-40B4-BE49-F238E27FC236}">
                <a16:creationId xmlns:a16="http://schemas.microsoft.com/office/drawing/2014/main" id="{6DB81E47-E561-44D4-9950-D5896164FBF4}"/>
              </a:ext>
            </a:extLst>
          </p:cNvPr>
          <p:cNvSpPr txBox="1">
            <a:spLocks/>
          </p:cNvSpPr>
          <p:nvPr/>
        </p:nvSpPr>
        <p:spPr bwMode="gray">
          <a:xfrm>
            <a:off x="612773" y="253004"/>
            <a:ext cx="3145427" cy="184666"/>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sz="1200" i="1">
                <a:solidFill>
                  <a:srgbClr val="323E48"/>
                </a:solidFill>
                <a:latin typeface="Arial" panose="020B0604020202020204"/>
              </a:rPr>
              <a:t>Trend 4: Femtech </a:t>
            </a:r>
            <a:endParaRPr kumimoji="0" lang="en-US" sz="1200" i="1" u="none" strike="noStrike" kern="1200" cap="none" spc="0" normalizeH="0" baseline="0" noProof="0">
              <a:ln>
                <a:noFill/>
              </a:ln>
              <a:solidFill>
                <a:srgbClr val="323E4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20503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4BAD1-38EA-4BB3-A742-5DF69BF6821F}"/>
              </a:ext>
            </a:extLst>
          </p:cNvPr>
          <p:cNvSpPr>
            <a:spLocks noGrp="1"/>
          </p:cNvSpPr>
          <p:nvPr>
            <p:ph type="body" sz="quarter" idx="19"/>
          </p:nvPr>
        </p:nvSpPr>
        <p:spPr>
          <a:xfrm>
            <a:off x="2708217" y="3804911"/>
            <a:ext cx="7958141" cy="683264"/>
          </a:xfrm>
        </p:spPr>
        <p:txBody>
          <a:bodyPr/>
          <a:lstStyle/>
          <a:p>
            <a:r>
              <a:rPr lang="en-US"/>
              <a:t>Final takeaways</a:t>
            </a:r>
          </a:p>
        </p:txBody>
      </p:sp>
      <p:sp>
        <p:nvSpPr>
          <p:cNvPr id="3" name="Text Placeholder 2">
            <a:extLst>
              <a:ext uri="{FF2B5EF4-FFF2-40B4-BE49-F238E27FC236}">
                <a16:creationId xmlns:a16="http://schemas.microsoft.com/office/drawing/2014/main" id="{AB3FCA4E-13BA-42B8-9474-3CD96DDE5818}"/>
              </a:ext>
            </a:extLst>
          </p:cNvPr>
          <p:cNvSpPr>
            <a:spLocks noGrp="1"/>
          </p:cNvSpPr>
          <p:nvPr>
            <p:ph type="body" sz="quarter" idx="20"/>
          </p:nvPr>
        </p:nvSpPr>
        <p:spPr/>
        <p:txBody>
          <a:bodyPr/>
          <a:lstStyle/>
          <a:p>
            <a:r>
              <a:rPr lang="en-US"/>
              <a:t>03</a:t>
            </a:r>
          </a:p>
        </p:txBody>
      </p:sp>
    </p:spTree>
    <p:extLst>
      <p:ext uri="{BB962C8B-B14F-4D97-AF65-F5344CB8AC3E}">
        <p14:creationId xmlns:p14="http://schemas.microsoft.com/office/powerpoint/2010/main" val="990922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6FC80B-5C25-4040-84AE-8F0EAEC88772}"/>
              </a:ext>
            </a:extLst>
          </p:cNvPr>
          <p:cNvSpPr/>
          <p:nvPr/>
        </p:nvSpPr>
        <p:spPr bwMode="gray">
          <a:xfrm>
            <a:off x="1785558" y="951766"/>
            <a:ext cx="2743200" cy="18135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 Placeholder">
            <a:extLst>
              <a:ext uri="{FF2B5EF4-FFF2-40B4-BE49-F238E27FC236}">
                <a16:creationId xmlns:a16="http://schemas.microsoft.com/office/drawing/2014/main" id="{0F454476-759E-4654-BE55-82D4AB2F04D4}"/>
              </a:ext>
            </a:extLst>
          </p:cNvPr>
          <p:cNvSpPr txBox="1">
            <a:spLocks/>
          </p:cNvSpPr>
          <p:nvPr/>
        </p:nvSpPr>
        <p:spPr bwMode="gray">
          <a:xfrm>
            <a:off x="609600" y="444709"/>
            <a:ext cx="4648974" cy="769441"/>
          </a:xfrm>
          <a:prstGeom prst="rect">
            <a:avLst/>
          </a:prstGeom>
          <a:noFill/>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CE0E2D"/>
              </a:buClr>
              <a:buSzTx/>
              <a:buFont typeface="Arial" panose="020B0604020202020204" pitchFamily="34" charset="0"/>
              <a:buNone/>
              <a:tabLst/>
              <a:defRPr/>
            </a:pPr>
            <a:r>
              <a:rPr kumimoji="0" lang="en-US" sz="5000" b="0" i="0" u="none" strike="noStrike" kern="1200" cap="none" spc="0" normalizeH="0" baseline="0" noProof="0">
                <a:ln>
                  <a:noFill/>
                </a:ln>
                <a:solidFill>
                  <a:srgbClr val="222A30"/>
                </a:solidFill>
                <a:effectLst/>
                <a:uLnTx/>
                <a:uFillTx/>
                <a:latin typeface="Times New Roman" panose="02020603050405020304"/>
                <a:ea typeface="+mn-ea"/>
                <a:cs typeface="+mn-cs"/>
              </a:rPr>
              <a:t>Key takeaways</a:t>
            </a:r>
          </a:p>
        </p:txBody>
      </p:sp>
      <p:sp>
        <p:nvSpPr>
          <p:cNvPr id="12" name="Freeform: Shape 11">
            <a:extLst>
              <a:ext uri="{FF2B5EF4-FFF2-40B4-BE49-F238E27FC236}">
                <a16:creationId xmlns:a16="http://schemas.microsoft.com/office/drawing/2014/main" id="{598C3E4D-735B-4917-A01A-BCDE49DFAA29}"/>
              </a:ext>
            </a:extLst>
          </p:cNvPr>
          <p:cNvSpPr/>
          <p:nvPr/>
        </p:nvSpPr>
        <p:spPr bwMode="gray">
          <a:xfrm>
            <a:off x="7849056" y="0"/>
            <a:ext cx="4342944" cy="6833616"/>
          </a:xfrm>
          <a:custGeom>
            <a:avLst/>
            <a:gdLst>
              <a:gd name="connsiteX0" fmla="*/ 0 w 4342944"/>
              <a:gd name="connsiteY0" fmla="*/ 0 h 6833616"/>
              <a:gd name="connsiteX1" fmla="*/ 4342944 w 4342944"/>
              <a:gd name="connsiteY1" fmla="*/ 0 h 6833616"/>
              <a:gd name="connsiteX2" fmla="*/ 4342944 w 4342944"/>
              <a:gd name="connsiteY2" fmla="*/ 6833616 h 6833616"/>
              <a:gd name="connsiteX3" fmla="*/ 4310030 w 4342944"/>
              <a:gd name="connsiteY3" fmla="*/ 6833616 h 6833616"/>
            </a:gdLst>
            <a:ahLst/>
            <a:cxnLst>
              <a:cxn ang="0">
                <a:pos x="connsiteX0" y="connsiteY0"/>
              </a:cxn>
              <a:cxn ang="0">
                <a:pos x="connsiteX1" y="connsiteY1"/>
              </a:cxn>
              <a:cxn ang="0">
                <a:pos x="connsiteX2" y="connsiteY2"/>
              </a:cxn>
              <a:cxn ang="0">
                <a:pos x="connsiteX3" y="connsiteY3"/>
              </a:cxn>
            </a:cxnLst>
            <a:rect l="l" t="t" r="r" b="b"/>
            <a:pathLst>
              <a:path w="4342944" h="6833616">
                <a:moveTo>
                  <a:pt x="0" y="0"/>
                </a:moveTo>
                <a:lnTo>
                  <a:pt x="4342944" y="0"/>
                </a:lnTo>
                <a:lnTo>
                  <a:pt x="4342944" y="6833616"/>
                </a:lnTo>
                <a:lnTo>
                  <a:pt x="4310030" y="6833616"/>
                </a:lnTo>
                <a:close/>
              </a:path>
            </a:pathLst>
          </a:cu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 name="Group 3">
            <a:extLst>
              <a:ext uri="{FF2B5EF4-FFF2-40B4-BE49-F238E27FC236}">
                <a16:creationId xmlns:a16="http://schemas.microsoft.com/office/drawing/2014/main" id="{2153F600-79B2-A5C6-063D-4DD6759CAF09}"/>
              </a:ext>
            </a:extLst>
          </p:cNvPr>
          <p:cNvGrpSpPr/>
          <p:nvPr/>
        </p:nvGrpSpPr>
        <p:grpSpPr>
          <a:xfrm>
            <a:off x="609600" y="1233814"/>
            <a:ext cx="10333703" cy="4853003"/>
            <a:chOff x="522439" y="1391441"/>
            <a:chExt cx="10333703" cy="4853003"/>
          </a:xfrm>
        </p:grpSpPr>
        <p:sp>
          <p:nvSpPr>
            <p:cNvPr id="43" name="TextBox 42">
              <a:extLst>
                <a:ext uri="{FF2B5EF4-FFF2-40B4-BE49-F238E27FC236}">
                  <a16:creationId xmlns:a16="http://schemas.microsoft.com/office/drawing/2014/main" id="{3C92ED90-0BC8-4A83-8C87-CE95766BB86B}"/>
                </a:ext>
              </a:extLst>
            </p:cNvPr>
            <p:cNvSpPr txBox="1"/>
            <p:nvPr/>
          </p:nvSpPr>
          <p:spPr bwMode="gray">
            <a:xfrm>
              <a:off x="5451653" y="5013338"/>
              <a:ext cx="5404489" cy="1231106"/>
            </a:xfrm>
            <a:prstGeom prst="rect">
              <a:avLst/>
            </a:prstGeom>
          </p:spPr>
          <p:txBody>
            <a:bodyPr vert="horz" wrap="square" lIns="0" tIns="0" rIns="0" bIns="0" rtlCol="0" anchor="t">
              <a:spAutoFit/>
            </a:bodyPr>
            <a:lstStyle/>
            <a:p>
              <a:pPr>
                <a:spcBef>
                  <a:spcPts val="600"/>
                </a:spcBef>
                <a:buClr>
                  <a:schemeClr val="accent6"/>
                </a:buClr>
              </a:pPr>
              <a:r>
                <a:rPr lang="en-US" sz="2000"/>
                <a:t>Stakeholders should consider what partnership opportunities may exist with each other to leverage strengths and improve community maternal and reproductive health outcomes. </a:t>
              </a:r>
            </a:p>
          </p:txBody>
        </p:sp>
        <p:sp>
          <p:nvSpPr>
            <p:cNvPr id="44" name="TextBox 43">
              <a:extLst>
                <a:ext uri="{FF2B5EF4-FFF2-40B4-BE49-F238E27FC236}">
                  <a16:creationId xmlns:a16="http://schemas.microsoft.com/office/drawing/2014/main" id="{0D98F982-F734-4654-BA77-39DC6A387C89}"/>
                </a:ext>
              </a:extLst>
            </p:cNvPr>
            <p:cNvSpPr txBox="1"/>
            <p:nvPr/>
          </p:nvSpPr>
          <p:spPr bwMode="gray">
            <a:xfrm>
              <a:off x="3048235" y="3170523"/>
              <a:ext cx="6056435" cy="1538883"/>
            </a:xfrm>
            <a:prstGeom prst="rect">
              <a:avLst/>
            </a:prstGeom>
          </p:spPr>
          <p:txBody>
            <a:bodyPr vert="horz" wrap="square" lIns="0" tIns="0" rIns="0" bIns="0" rtlCol="0" anchor="t">
              <a:spAutoFit/>
            </a:bodyPr>
            <a:lstStyle/>
            <a:p>
              <a:pPr>
                <a:spcBef>
                  <a:spcPts val="600"/>
                </a:spcBef>
                <a:buClr>
                  <a:schemeClr val="accent6"/>
                </a:buClr>
              </a:pPr>
              <a:r>
                <a:rPr lang="en-US" sz="2000"/>
                <a:t>As the US political and legal landscape changes, leaders must focus on equipping staff with the knowledge, psychological safety, and tools needed to address changing policies and their impact on maternal and reproductive healthcare delivery. </a:t>
              </a:r>
            </a:p>
          </p:txBody>
        </p:sp>
        <p:sp>
          <p:nvSpPr>
            <p:cNvPr id="49" name="TextBox 48">
              <a:extLst>
                <a:ext uri="{FF2B5EF4-FFF2-40B4-BE49-F238E27FC236}">
                  <a16:creationId xmlns:a16="http://schemas.microsoft.com/office/drawing/2014/main" id="{172DE86A-4403-4E49-8AA7-FD9152D7A8AD}"/>
                </a:ext>
              </a:extLst>
            </p:cNvPr>
            <p:cNvSpPr txBox="1"/>
            <p:nvPr/>
          </p:nvSpPr>
          <p:spPr bwMode="gray">
            <a:xfrm>
              <a:off x="1674408" y="1562234"/>
              <a:ext cx="5751576" cy="1231106"/>
            </a:xfrm>
            <a:prstGeom prst="rect">
              <a:avLst/>
            </a:prstGeom>
            <a:noFill/>
          </p:spPr>
          <p:txBody>
            <a:bodyPr vert="horz" wrap="square" lIns="0" tIns="0" rIns="0" bIns="0" rtlCol="0" anchor="t">
              <a:spAutoFit/>
            </a:bodyPr>
            <a:lstStyle/>
            <a:p>
              <a:pPr>
                <a:spcBef>
                  <a:spcPts val="600"/>
                </a:spcBef>
                <a:buClr>
                  <a:srgbClr val="CE0E2D"/>
                </a:buClr>
                <a:defRPr/>
              </a:pPr>
              <a:r>
                <a:rPr lang="en-US" sz="2000"/>
                <a:t>Worsening maternal and mental health disparities require healthcare leaders to reimagine maternity care delivery, benefits, and work environments for parents and mothers.</a:t>
              </a:r>
            </a:p>
          </p:txBody>
        </p:sp>
        <p:sp>
          <p:nvSpPr>
            <p:cNvPr id="28" name="TextBox 27">
              <a:extLst>
                <a:ext uri="{FF2B5EF4-FFF2-40B4-BE49-F238E27FC236}">
                  <a16:creationId xmlns:a16="http://schemas.microsoft.com/office/drawing/2014/main" id="{B513D16A-DEF5-4D52-97DB-831B5A29FFB4}"/>
                </a:ext>
              </a:extLst>
            </p:cNvPr>
            <p:cNvSpPr txBox="1"/>
            <p:nvPr/>
          </p:nvSpPr>
          <p:spPr bwMode="gray">
            <a:xfrm>
              <a:off x="522439" y="1391441"/>
              <a:ext cx="848809" cy="923330"/>
            </a:xfrm>
            <a:prstGeom prst="rect">
              <a:avLst/>
            </a:prstGeom>
          </p:spPr>
          <p:txBody>
            <a:bodyPr vert="horz" wrap="square" lIns="0" tIns="0" rIns="0" bIns="0" rtlCol="0">
              <a:spAutoFit/>
            </a:bodyPr>
            <a:lstStyle/>
            <a:p>
              <a:pPr algn="r">
                <a:spcBef>
                  <a:spcPts val="600"/>
                </a:spcBef>
                <a:buClr>
                  <a:schemeClr val="accent6"/>
                </a:buClr>
              </a:pPr>
              <a:r>
                <a:rPr lang="en-US" sz="6000">
                  <a:solidFill>
                    <a:schemeClr val="accent6"/>
                  </a:solidFill>
                  <a:latin typeface="+mj-lt"/>
                </a:rPr>
                <a:t>01</a:t>
              </a:r>
            </a:p>
          </p:txBody>
        </p:sp>
        <p:sp>
          <p:nvSpPr>
            <p:cNvPr id="30" name="TextBox 29">
              <a:extLst>
                <a:ext uri="{FF2B5EF4-FFF2-40B4-BE49-F238E27FC236}">
                  <a16:creationId xmlns:a16="http://schemas.microsoft.com/office/drawing/2014/main" id="{0F4AC7AC-15B1-4131-9494-20806CDF4248}"/>
                </a:ext>
              </a:extLst>
            </p:cNvPr>
            <p:cNvSpPr txBox="1"/>
            <p:nvPr/>
          </p:nvSpPr>
          <p:spPr bwMode="gray">
            <a:xfrm>
              <a:off x="1888632" y="2994246"/>
              <a:ext cx="848809" cy="923330"/>
            </a:xfrm>
            <a:prstGeom prst="rect">
              <a:avLst/>
            </a:prstGeom>
          </p:spPr>
          <p:txBody>
            <a:bodyPr vert="horz" wrap="square" lIns="0" tIns="0" rIns="0" bIns="0" rtlCol="0">
              <a:spAutoFit/>
            </a:bodyPr>
            <a:lstStyle/>
            <a:p>
              <a:pPr algn="r">
                <a:spcBef>
                  <a:spcPts val="600"/>
                </a:spcBef>
                <a:buClr>
                  <a:schemeClr val="accent6"/>
                </a:buClr>
              </a:pPr>
              <a:r>
                <a:rPr lang="en-US" sz="6000">
                  <a:solidFill>
                    <a:schemeClr val="accent6"/>
                  </a:solidFill>
                  <a:latin typeface="+mj-lt"/>
                </a:rPr>
                <a:t>02</a:t>
              </a:r>
            </a:p>
          </p:txBody>
        </p:sp>
        <p:sp>
          <p:nvSpPr>
            <p:cNvPr id="31" name="TextBox 30">
              <a:extLst>
                <a:ext uri="{FF2B5EF4-FFF2-40B4-BE49-F238E27FC236}">
                  <a16:creationId xmlns:a16="http://schemas.microsoft.com/office/drawing/2014/main" id="{0647FA2C-591C-48DC-84DD-D2F00D6D1441}"/>
                </a:ext>
              </a:extLst>
            </p:cNvPr>
            <p:cNvSpPr txBox="1"/>
            <p:nvPr/>
          </p:nvSpPr>
          <p:spPr bwMode="gray">
            <a:xfrm>
              <a:off x="4292050" y="4848336"/>
              <a:ext cx="848809" cy="923330"/>
            </a:xfrm>
            <a:prstGeom prst="rect">
              <a:avLst/>
            </a:prstGeom>
          </p:spPr>
          <p:txBody>
            <a:bodyPr vert="horz" wrap="square" lIns="0" tIns="0" rIns="0" bIns="0" rtlCol="0">
              <a:spAutoFit/>
            </a:bodyPr>
            <a:lstStyle/>
            <a:p>
              <a:pPr algn="r">
                <a:spcBef>
                  <a:spcPts val="600"/>
                </a:spcBef>
                <a:buClr>
                  <a:schemeClr val="accent6"/>
                </a:buClr>
              </a:pPr>
              <a:r>
                <a:rPr lang="en-US" sz="6000">
                  <a:solidFill>
                    <a:schemeClr val="accent6"/>
                  </a:solidFill>
                  <a:latin typeface="+mj-lt"/>
                </a:rPr>
                <a:t>03</a:t>
              </a:r>
            </a:p>
          </p:txBody>
        </p:sp>
      </p:grpSp>
    </p:spTree>
    <p:extLst>
      <p:ext uri="{BB962C8B-B14F-4D97-AF65-F5344CB8AC3E}">
        <p14:creationId xmlns:p14="http://schemas.microsoft.com/office/powerpoint/2010/main" val="303892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550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72992CE-2EC8-45AF-9C2D-624148DB7EB8}"/>
              </a:ext>
            </a:extLst>
          </p:cNvPr>
          <p:cNvSpPr>
            <a:spLocks noGrp="1"/>
          </p:cNvSpPr>
          <p:nvPr>
            <p:ph type="body" sz="quarter" idx="19"/>
          </p:nvPr>
        </p:nvSpPr>
        <p:spPr>
          <a:xfrm>
            <a:off x="2708217" y="3804911"/>
            <a:ext cx="7958141" cy="1348061"/>
          </a:xfrm>
        </p:spPr>
        <p:txBody>
          <a:bodyPr/>
          <a:lstStyle/>
          <a:p>
            <a:r>
              <a:rPr lang="en-US"/>
              <a:t>Outlook for maternal and reproductive health </a:t>
            </a:r>
          </a:p>
        </p:txBody>
      </p:sp>
      <p:sp>
        <p:nvSpPr>
          <p:cNvPr id="9" name="Text Placeholder 8">
            <a:extLst>
              <a:ext uri="{FF2B5EF4-FFF2-40B4-BE49-F238E27FC236}">
                <a16:creationId xmlns:a16="http://schemas.microsoft.com/office/drawing/2014/main" id="{9A0846D5-7406-4513-A9FB-E4AD3DE1AE75}"/>
              </a:ext>
            </a:extLst>
          </p:cNvPr>
          <p:cNvSpPr>
            <a:spLocks noGrp="1"/>
          </p:cNvSpPr>
          <p:nvPr>
            <p:ph type="body" sz="quarter" idx="20"/>
          </p:nvPr>
        </p:nvSpPr>
        <p:spPr/>
        <p:txBody>
          <a:bodyPr/>
          <a:lstStyle/>
          <a:p>
            <a:r>
              <a:rPr lang="en-US"/>
              <a:t>01</a:t>
            </a:r>
          </a:p>
        </p:txBody>
      </p:sp>
    </p:spTree>
    <p:extLst>
      <p:ext uri="{BB962C8B-B14F-4D97-AF65-F5344CB8AC3E}">
        <p14:creationId xmlns:p14="http://schemas.microsoft.com/office/powerpoint/2010/main" val="324591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24E2A3F-217D-4D2F-BC05-1944F128513E}"/>
              </a:ext>
            </a:extLst>
          </p:cNvPr>
          <p:cNvSpPr txBox="1">
            <a:spLocks/>
          </p:cNvSpPr>
          <p:nvPr/>
        </p:nvSpPr>
        <p:spPr bwMode="gray">
          <a:xfrm>
            <a:off x="8132431" y="5736742"/>
            <a:ext cx="3446795" cy="430887"/>
          </a:xfrm>
          <a:prstGeom prst="rect">
            <a:avLst/>
          </a:prstGeom>
        </p:spPr>
        <p:txBody>
          <a:bodyPr vert="horz" wrap="square" lIns="0" tIns="0" rIns="0" bIns="0" rtlCol="0" anchor="b" anchorCtr="0">
            <a:spAutoFit/>
          </a:bodyPr>
          <a:lstStyle>
            <a:lvl1pPr marL="0" indent="0" algn="l" defTabSz="914400" rtl="0" eaLnBrk="1" fontAlgn="ctr" latinLnBrk="0" hangingPunct="1">
              <a:lnSpc>
                <a:spcPct val="100000"/>
              </a:lnSpc>
              <a:spcBef>
                <a:spcPts val="0"/>
              </a:spcBef>
              <a:buClr>
                <a:schemeClr val="accent6"/>
              </a:buClr>
              <a:buFont typeface="Arial" panose="020B0604020202020204" pitchFamily="34" charset="0"/>
              <a:buNone/>
              <a:defRPr sz="700" kern="1200" baseline="0">
                <a:solidFill>
                  <a:schemeClr val="accent3"/>
                </a:solidFill>
                <a:latin typeface="+mn-lt"/>
                <a:ea typeface="+mn-ea"/>
                <a:cs typeface="+mn-cs"/>
              </a:defRPr>
            </a:lvl1pPr>
            <a:lvl2pPr marL="1143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2pPr>
            <a:lvl3pPr marL="2286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3pPr>
            <a:lvl4pPr marL="3429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a:solidFill>
                  <a:schemeClr val="tx1"/>
                </a:solidFill>
                <a:latin typeface="+mn-lt"/>
                <a:ea typeface="+mn-ea"/>
                <a:cs typeface="+mn-cs"/>
              </a:defRPr>
            </a:lvl4pPr>
            <a:lvl5pPr marL="457200" indent="0" algn="l" defTabSz="914400" rtl="0" eaLnBrk="1" fontAlgn="ctr" latinLnBrk="0" hangingPunct="1">
              <a:lnSpc>
                <a:spcPct val="100000"/>
              </a:lnSpc>
              <a:spcBef>
                <a:spcPts val="0"/>
              </a:spcBef>
              <a:buClr>
                <a:schemeClr val="accent6"/>
              </a:buClr>
              <a:buFont typeface="Arial" panose="020B0604020202020204" pitchFamily="34" charset="0"/>
              <a:buNone/>
              <a:defRPr sz="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ctr" latinLnBrk="0" hangingPunct="1">
              <a:lnSpc>
                <a:spcPct val="100000"/>
              </a:lnSpc>
              <a:spcBef>
                <a:spcPts val="0"/>
              </a:spcBef>
              <a:spcAft>
                <a:spcPts val="0"/>
              </a:spcAft>
              <a:buClr>
                <a:srgbClr val="CE0E2D"/>
              </a:buClr>
              <a:buSzTx/>
              <a:buFont typeface="Arial" panose="020B0604020202020204" pitchFamily="34" charset="0"/>
              <a:buNone/>
              <a:tabLst/>
              <a:defRPr/>
            </a:pPr>
            <a:r>
              <a:rPr kumimoji="0" lang="en-US" sz="700" b="0" i="0" u="none" strike="noStrike" kern="1200" cap="none" spc="0" normalizeH="0" baseline="0" noProof="0">
                <a:ln>
                  <a:noFill/>
                </a:ln>
                <a:effectLst/>
                <a:uLnTx/>
                <a:uFillTx/>
                <a:latin typeface="Arial" panose="020B0604020202020204"/>
                <a:ea typeface="+mn-ea"/>
                <a:cs typeface="+mn-cs"/>
              </a:rPr>
              <a:t>Sources: Martin et al., “</a:t>
            </a:r>
            <a:r>
              <a:rPr lang="en-US">
                <a:hlinkClick r:id="rId3">
                  <a:extLst>
                    <a:ext uri="{A12FA001-AC4F-418D-AE19-62706E023703}">
                      <ahyp:hlinkClr xmlns:ahyp="http://schemas.microsoft.com/office/drawing/2018/hyperlinkcolor" val="tx"/>
                    </a:ext>
                  </a:extLst>
                </a:hlinkClick>
              </a:rPr>
              <a:t>Births: Final Data for 2019</a:t>
            </a:r>
            <a:r>
              <a:rPr lang="en-US"/>
              <a:t>,” </a:t>
            </a:r>
            <a:r>
              <a:rPr lang="en-US" i="1"/>
              <a:t>CDC</a:t>
            </a:r>
            <a:r>
              <a:rPr kumimoji="0" lang="en-US" sz="700" b="0" i="0" u="none" strike="noStrike" kern="1200" cap="none" spc="0" normalizeH="0" baseline="0" noProof="0">
                <a:ln>
                  <a:noFill/>
                </a:ln>
                <a:effectLst/>
                <a:uLnTx/>
                <a:uFillTx/>
                <a:latin typeface="Arial" panose="020B0604020202020204"/>
                <a:ea typeface="+mn-ea"/>
                <a:cs typeface="+mn-cs"/>
              </a:rPr>
              <a:t>; Osterman et al., “</a:t>
            </a:r>
            <a:r>
              <a:rPr kumimoji="0" lang="en-US" sz="700" b="0" i="0" u="none" strike="noStrike" kern="1200" cap="none" spc="0" normalizeH="0" baseline="0" noProof="0">
                <a:ln>
                  <a:noFill/>
                </a:ln>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Births: Final Data for 2021</a:t>
            </a:r>
            <a:r>
              <a:rPr kumimoji="0" lang="en-US" sz="700" b="0" i="0" u="none" strike="noStrike" kern="1200" cap="none" spc="0" normalizeH="0" baseline="0" noProof="0">
                <a:ln>
                  <a:noFill/>
                </a:ln>
                <a:effectLst/>
                <a:uLnTx/>
                <a:uFillTx/>
                <a:latin typeface="Arial" panose="020B0604020202020204"/>
                <a:ea typeface="+mn-ea"/>
                <a:cs typeface="+mn-cs"/>
              </a:rPr>
              <a:t>,” </a:t>
            </a:r>
            <a:r>
              <a:rPr kumimoji="0" lang="en-US" sz="700" b="0" i="1" u="none" strike="noStrike" kern="1200" cap="none" spc="0" normalizeH="0" baseline="0" noProof="0">
                <a:ln>
                  <a:noFill/>
                </a:ln>
                <a:effectLst/>
                <a:uLnTx/>
                <a:uFillTx/>
                <a:latin typeface="Arial" panose="020B0604020202020204"/>
                <a:ea typeface="+mn-ea"/>
                <a:cs typeface="+mn-cs"/>
              </a:rPr>
              <a:t>CDC</a:t>
            </a:r>
            <a:r>
              <a:rPr kumimoji="0" lang="en-US" sz="700" b="0" i="0" u="none" strike="noStrike" kern="1200" cap="none" spc="0" normalizeH="0" baseline="0" noProof="0">
                <a:ln>
                  <a:noFill/>
                </a:ln>
                <a:effectLst/>
                <a:uLnTx/>
                <a:uFillTx/>
                <a:latin typeface="Arial" panose="020B0604020202020204"/>
                <a:ea typeface="+mn-ea"/>
                <a:cs typeface="+mn-cs"/>
              </a:rPr>
              <a:t>; Kearney &amp; Levine, “</a:t>
            </a:r>
            <a:r>
              <a:rPr kumimoji="0" lang="en-US" sz="700" b="0" i="0" u="none" strike="noStrike" kern="1200" cap="none" spc="0" normalizeH="0" baseline="0" noProof="0">
                <a:ln>
                  <a:noFill/>
                </a:ln>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The coming COVID baby bust: Update</a:t>
            </a:r>
            <a:r>
              <a:rPr kumimoji="0" lang="en-US" sz="700" b="0" i="0" u="none" strike="noStrike" kern="1200" cap="none" spc="0" normalizeH="0" baseline="0" noProof="0">
                <a:ln>
                  <a:noFill/>
                </a:ln>
                <a:effectLst/>
                <a:uLnTx/>
                <a:uFillTx/>
                <a:latin typeface="Arial" panose="020B0604020202020204"/>
                <a:ea typeface="+mn-ea"/>
                <a:cs typeface="+mn-cs"/>
              </a:rPr>
              <a:t>”, </a:t>
            </a:r>
            <a:r>
              <a:rPr kumimoji="0" lang="en-US" sz="700" b="0" i="1" u="none" strike="noStrike" kern="1200" cap="none" spc="0" normalizeH="0" baseline="0" noProof="0">
                <a:ln>
                  <a:noFill/>
                </a:ln>
                <a:effectLst/>
                <a:uLnTx/>
                <a:uFillTx/>
                <a:latin typeface="Arial" panose="020B0604020202020204"/>
                <a:ea typeface="+mn-ea"/>
                <a:cs typeface="+mn-cs"/>
              </a:rPr>
              <a:t>Brookings</a:t>
            </a:r>
            <a:r>
              <a:rPr kumimoji="0" lang="en-US" sz="700" b="0" i="0" u="none" strike="noStrike" kern="1200" cap="none" spc="0" normalizeH="0" baseline="0" noProof="0">
                <a:ln>
                  <a:noFill/>
                </a:ln>
                <a:effectLst/>
                <a:uLnTx/>
                <a:uFillTx/>
                <a:latin typeface="Arial" panose="020B0604020202020204"/>
                <a:ea typeface="+mn-ea"/>
                <a:cs typeface="+mn-cs"/>
              </a:rPr>
              <a:t>; </a:t>
            </a:r>
            <a:r>
              <a:rPr kumimoji="0" lang="en-US" sz="700" b="0" u="none" strike="noStrike" kern="1200" cap="none" spc="0" normalizeH="0" baseline="0" noProof="0">
                <a:ln>
                  <a:noFill/>
                </a:ln>
                <a:effectLst/>
                <a:uLnTx/>
                <a:uFillTx/>
                <a:latin typeface="Arial" panose="020B0604020202020204"/>
                <a:ea typeface="+mn-ea"/>
                <a:cs typeface="+mn-cs"/>
              </a:rPr>
              <a:t>Johnson &amp; Sabo, “</a:t>
            </a:r>
            <a:r>
              <a:rPr kumimoji="0" lang="en-US" sz="700" b="0" u="none" strike="noStrike" kern="1200" cap="none" spc="0" normalizeH="0" baseline="0" noProof="0">
                <a:ln>
                  <a:noFill/>
                </a:ln>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New Census Bureau Population Estimates show...</a:t>
            </a:r>
            <a:r>
              <a:rPr kumimoji="0" lang="en-US" sz="700" b="0" u="none" strike="noStrike" kern="1200" cap="none" spc="0" normalizeH="0" baseline="0" noProof="0">
                <a:ln>
                  <a:noFill/>
                </a:ln>
                <a:effectLst/>
                <a:uLnTx/>
                <a:uFillTx/>
                <a:latin typeface="Arial" panose="020B0604020202020204"/>
                <a:ea typeface="+mn-ea"/>
                <a:cs typeface="+mn-cs"/>
              </a:rPr>
              <a:t>,” </a:t>
            </a:r>
            <a:r>
              <a:rPr kumimoji="0" lang="en-US" sz="700" b="0" i="1" u="none" strike="noStrike" kern="1200" cap="none" spc="0" normalizeH="0" baseline="0" noProof="0">
                <a:ln>
                  <a:noFill/>
                </a:ln>
                <a:effectLst/>
                <a:uLnTx/>
                <a:uFillTx/>
                <a:latin typeface="Arial" panose="020B0604020202020204"/>
                <a:ea typeface="+mn-ea"/>
                <a:cs typeface="+mn-cs"/>
              </a:rPr>
              <a:t>U.S. Census Bureau</a:t>
            </a:r>
            <a:r>
              <a:rPr lang="en-US">
                <a:latin typeface="Arial" panose="020B0604020202020204"/>
              </a:rPr>
              <a:t>; </a:t>
            </a:r>
            <a:r>
              <a:rPr lang="en-US" err="1">
                <a:latin typeface="Arial" panose="020B0604020202020204"/>
              </a:rPr>
              <a:t>Hartmans</a:t>
            </a:r>
            <a:r>
              <a:rPr lang="en-US">
                <a:latin typeface="Arial" panose="020B0604020202020204"/>
              </a:rPr>
              <a:t>, “</a:t>
            </a:r>
            <a:r>
              <a:rPr lang="en-US">
                <a:latin typeface="Arial" panose="020B0604020202020204"/>
                <a:hlinkClick r:id="rId7">
                  <a:extLst>
                    <a:ext uri="{A12FA001-AC4F-418D-AE19-62706E023703}">
                      <ahyp:hlinkClr xmlns:ahyp="http://schemas.microsoft.com/office/drawing/2018/hyperlinkcolor" val="tx"/>
                    </a:ext>
                  </a:extLst>
                </a:hlinkClick>
              </a:rPr>
              <a:t>A baby boom could be brewing...</a:t>
            </a:r>
            <a:r>
              <a:rPr lang="en-US">
                <a:latin typeface="Arial" panose="020B0604020202020204"/>
              </a:rPr>
              <a:t>,” </a:t>
            </a:r>
            <a:r>
              <a:rPr lang="en-US" i="1">
                <a:latin typeface="Arial" panose="020B0604020202020204"/>
              </a:rPr>
              <a:t>Insider</a:t>
            </a:r>
            <a:r>
              <a:rPr lang="en-US">
                <a:latin typeface="Arial" panose="020B0604020202020204"/>
              </a:rPr>
              <a:t>. </a:t>
            </a:r>
            <a:endParaRPr kumimoji="0" lang="en-US" sz="700" b="0" i="0" u="none" strike="noStrike" kern="1200" cap="none" spc="0" normalizeH="0" baseline="0" noProof="0">
              <a:ln>
                <a:noFill/>
              </a:ln>
              <a:effectLst/>
              <a:uLnTx/>
              <a:uFillTx/>
              <a:latin typeface="Arial" panose="020B0604020202020204"/>
              <a:ea typeface="+mn-ea"/>
              <a:cs typeface="+mn-cs"/>
            </a:endParaRPr>
          </a:p>
        </p:txBody>
      </p:sp>
      <p:sp>
        <p:nvSpPr>
          <p:cNvPr id="2" name="Text Placeholder 1">
            <a:extLst>
              <a:ext uri="{FF2B5EF4-FFF2-40B4-BE49-F238E27FC236}">
                <a16:creationId xmlns:a16="http://schemas.microsoft.com/office/drawing/2014/main" id="{7AEAA6EF-4990-4ED5-979D-C6453455AC40}"/>
              </a:ext>
            </a:extLst>
          </p:cNvPr>
          <p:cNvSpPr>
            <a:spLocks noGrp="1"/>
          </p:cNvSpPr>
          <p:nvPr>
            <p:ph type="body" sz="quarter" idx="28"/>
          </p:nvPr>
        </p:nvSpPr>
        <p:spPr>
          <a:xfrm>
            <a:off x="612773" y="5926676"/>
            <a:ext cx="3657600" cy="241092"/>
          </a:xfrm>
        </p:spPr>
        <p:txBody>
          <a:bodyPr/>
          <a:lstStyle/>
          <a:p>
            <a:pPr>
              <a:buClr>
                <a:schemeClr val="accent2"/>
              </a:buClr>
            </a:pPr>
            <a:r>
              <a:rPr lang="en-US">
                <a:solidFill>
                  <a:schemeClr val="accent3"/>
                </a:solidFill>
              </a:rPr>
              <a:t>Birth rates reported by Centers for Disease Control and Prevention.</a:t>
            </a:r>
          </a:p>
          <a:p>
            <a:pPr>
              <a:buClr>
                <a:schemeClr val="accent2"/>
              </a:buClr>
            </a:pPr>
            <a:r>
              <a:rPr lang="en-US">
                <a:solidFill>
                  <a:schemeClr val="accent3"/>
                </a:solidFill>
              </a:rPr>
              <a:t>Births per 1,000 women in specified group.</a:t>
            </a:r>
          </a:p>
        </p:txBody>
      </p:sp>
      <p:sp>
        <p:nvSpPr>
          <p:cNvPr id="4" name="Title 3">
            <a:extLst>
              <a:ext uri="{FF2B5EF4-FFF2-40B4-BE49-F238E27FC236}">
                <a16:creationId xmlns:a16="http://schemas.microsoft.com/office/drawing/2014/main" id="{8BDEB3C6-8570-4657-AF28-D5D26D578D60}"/>
              </a:ext>
            </a:extLst>
          </p:cNvPr>
          <p:cNvSpPr>
            <a:spLocks noGrp="1"/>
          </p:cNvSpPr>
          <p:nvPr>
            <p:ph type="title"/>
          </p:nvPr>
        </p:nvSpPr>
        <p:spPr>
          <a:xfrm>
            <a:off x="612774" y="588771"/>
            <a:ext cx="10972801" cy="540917"/>
          </a:xfrm>
        </p:spPr>
        <p:txBody>
          <a:bodyPr/>
          <a:lstStyle/>
          <a:p>
            <a:r>
              <a:rPr lang="en-US"/>
              <a:t>Despite uptick, long-term fertility declines expected</a:t>
            </a:r>
          </a:p>
        </p:txBody>
      </p:sp>
      <p:graphicFrame>
        <p:nvGraphicFramePr>
          <p:cNvPr id="6" name="Chart 5">
            <a:extLst>
              <a:ext uri="{FF2B5EF4-FFF2-40B4-BE49-F238E27FC236}">
                <a16:creationId xmlns:a16="http://schemas.microsoft.com/office/drawing/2014/main" id="{43D6112D-CFC5-4C4D-A657-73292900535F}"/>
              </a:ext>
            </a:extLst>
          </p:cNvPr>
          <p:cNvGraphicFramePr/>
          <p:nvPr>
            <p:extLst>
              <p:ext uri="{D42A27DB-BD31-4B8C-83A1-F6EECF244321}">
                <p14:modId xmlns:p14="http://schemas.microsoft.com/office/powerpoint/2010/main" val="66120472"/>
              </p:ext>
            </p:extLst>
          </p:nvPr>
        </p:nvGraphicFramePr>
        <p:xfrm>
          <a:off x="618224" y="2438173"/>
          <a:ext cx="6730027" cy="3475803"/>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Box 6">
            <a:extLst>
              <a:ext uri="{FF2B5EF4-FFF2-40B4-BE49-F238E27FC236}">
                <a16:creationId xmlns:a16="http://schemas.microsoft.com/office/drawing/2014/main" id="{6A9ED159-EE4C-4455-912A-D98A500947C7}"/>
              </a:ext>
            </a:extLst>
          </p:cNvPr>
          <p:cNvSpPr txBox="1"/>
          <p:nvPr/>
        </p:nvSpPr>
        <p:spPr bwMode="gray">
          <a:xfrm>
            <a:off x="618224" y="1771199"/>
            <a:ext cx="4769464" cy="246221"/>
          </a:xfrm>
          <a:prstGeom prst="rect">
            <a:avLst/>
          </a:prstGeom>
          <a:noFill/>
        </p:spPr>
        <p:txBody>
          <a:bodyPr wrap="square" lIns="0" tIns="0" rIns="0" bIns="0" rtlCol="0">
            <a:spAutoFit/>
          </a:bodyPr>
          <a:lstStyle/>
          <a:p>
            <a:r>
              <a:rPr lang="en-US" sz="1600" b="1">
                <a:solidFill>
                  <a:srgbClr val="323E48"/>
                </a:solidFill>
                <a:latin typeface="Arial" panose="020B0604020202020204"/>
              </a:rPr>
              <a:t>US births per 1,000 people</a:t>
            </a:r>
            <a:r>
              <a:rPr lang="en-US" sz="1600" b="1" baseline="30000">
                <a:solidFill>
                  <a:srgbClr val="323E48"/>
                </a:solidFill>
                <a:latin typeface="Arial" panose="020B0604020202020204"/>
              </a:rPr>
              <a:t>1</a:t>
            </a:r>
            <a:endParaRPr lang="en-US" sz="1600" b="1">
              <a:solidFill>
                <a:srgbClr val="323E48"/>
              </a:solidFill>
              <a:latin typeface="Arial" panose="020B0604020202020204"/>
            </a:endParaRPr>
          </a:p>
        </p:txBody>
      </p:sp>
      <p:sp>
        <p:nvSpPr>
          <p:cNvPr id="8" name="TextBox 7">
            <a:extLst>
              <a:ext uri="{FF2B5EF4-FFF2-40B4-BE49-F238E27FC236}">
                <a16:creationId xmlns:a16="http://schemas.microsoft.com/office/drawing/2014/main" id="{E68DBE71-CF94-450E-9F58-EC34EE516DCF}"/>
              </a:ext>
            </a:extLst>
          </p:cNvPr>
          <p:cNvSpPr txBox="1"/>
          <p:nvPr/>
        </p:nvSpPr>
        <p:spPr bwMode="gray">
          <a:xfrm>
            <a:off x="618224" y="2059276"/>
            <a:ext cx="4883024" cy="230832"/>
          </a:xfrm>
          <a:prstGeom prst="rect">
            <a:avLst/>
          </a:prstGeom>
          <a:noFill/>
        </p:spPr>
        <p:txBody>
          <a:bodyPr wrap="square" lIns="0" tIns="0" rIns="0" bIns="0" rtlCol="0">
            <a:spAutoFit/>
          </a:bodyPr>
          <a:lstStyle/>
          <a:p>
            <a:r>
              <a:rPr lang="en-US" sz="1500" i="1">
                <a:solidFill>
                  <a:srgbClr val="323E48"/>
                </a:solidFill>
                <a:latin typeface="Arial" panose="020B0604020202020204"/>
              </a:rPr>
              <a:t>CDC, 1970-2021</a:t>
            </a:r>
          </a:p>
        </p:txBody>
      </p:sp>
      <p:grpSp>
        <p:nvGrpSpPr>
          <p:cNvPr id="35" name="Group 34">
            <a:extLst>
              <a:ext uri="{FF2B5EF4-FFF2-40B4-BE49-F238E27FC236}">
                <a16:creationId xmlns:a16="http://schemas.microsoft.com/office/drawing/2014/main" id="{8438A3BA-146A-4CD2-97B5-4287C6CE9DF2}"/>
              </a:ext>
            </a:extLst>
          </p:cNvPr>
          <p:cNvGrpSpPr/>
          <p:nvPr/>
        </p:nvGrpSpPr>
        <p:grpSpPr>
          <a:xfrm>
            <a:off x="7674039" y="2069873"/>
            <a:ext cx="3373117" cy="3154948"/>
            <a:chOff x="6222504" y="3322057"/>
            <a:chExt cx="1715158" cy="1718910"/>
          </a:xfrm>
        </p:grpSpPr>
        <p:sp>
          <p:nvSpPr>
            <p:cNvPr id="27" name="Text Placeholder">
              <a:extLst>
                <a:ext uri="{FF2B5EF4-FFF2-40B4-BE49-F238E27FC236}">
                  <a16:creationId xmlns:a16="http://schemas.microsoft.com/office/drawing/2014/main" id="{8EBA7D46-1341-4DC5-AC74-273225046B7D}"/>
                </a:ext>
              </a:extLst>
            </p:cNvPr>
            <p:cNvSpPr txBox="1">
              <a:spLocks/>
            </p:cNvSpPr>
            <p:nvPr/>
          </p:nvSpPr>
          <p:spPr bwMode="gray">
            <a:xfrm>
              <a:off x="6337192" y="3325284"/>
              <a:ext cx="1600470" cy="1715683"/>
            </a:xfrm>
            <a:prstGeom prst="rect">
              <a:avLst/>
            </a:prstGeom>
            <a:ln w="19050">
              <a:solidFill>
                <a:srgbClr val="D6D9DA"/>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1687E819-40B7-4E88-943A-F5200A3D422F}"/>
                </a:ext>
              </a:extLst>
            </p:cNvPr>
            <p:cNvSpPr txBox="1"/>
            <p:nvPr/>
          </p:nvSpPr>
          <p:spPr bwMode="gray">
            <a:xfrm>
              <a:off x="6222504" y="3322057"/>
              <a:ext cx="1034817" cy="86722"/>
            </a:xfrm>
            <a:prstGeom prst="rect">
              <a:avLst/>
            </a:prstGeom>
            <a:solidFill>
              <a:srgbClr val="FFFFFF"/>
            </a:solidFill>
            <a:ln w="38100">
              <a:solidFill>
                <a:srgbClr val="FFFFFF"/>
              </a:solidFill>
            </a:ln>
          </p:spPr>
          <p:txBody>
            <a:bodyPr vert="horz" wrap="square" lIns="0" tIns="0" rIns="182880" bIns="0" rtlCol="0">
              <a:spAutoFit/>
            </a:bodyPr>
            <a:lstStyle/>
            <a:p>
              <a:pPr marL="457200" marR="0" lvl="0" indent="-454025" defTabSz="914400" eaLnBrk="1" fontAlgn="auto" latinLnBrk="0" hangingPunct="1">
                <a:lnSpc>
                  <a:spcPct val="100000"/>
                </a:lnSpc>
                <a:spcBef>
                  <a:spcPts val="600"/>
                </a:spcBef>
                <a:spcAft>
                  <a:spcPts val="0"/>
                </a:spcAft>
                <a:buClrTx/>
                <a:buSzPct val="230000"/>
                <a:buFontTx/>
                <a:buBlip>
                  <a:blip r:embed="rId9"/>
                </a:buBlip>
                <a:tabLst/>
                <a:defRPr/>
              </a:pPr>
              <a:r>
                <a:rPr kumimoji="0" lang="en-US" sz="1800" b="0" i="0" u="none" strike="noStrike" kern="0" cap="none" spc="0" normalizeH="0" baseline="34000" noProof="0">
                  <a:ln>
                    <a:noFill/>
                  </a:ln>
                  <a:solidFill>
                    <a:srgbClr val="9E9E9E"/>
                  </a:solidFill>
                  <a:effectLst/>
                  <a:uLnTx/>
                  <a:uFillTx/>
                  <a:latin typeface="Arial" panose="020B0604020202020204"/>
                </a:rPr>
                <a:t>DATA SPOTLIGHT</a:t>
              </a:r>
            </a:p>
          </p:txBody>
        </p:sp>
      </p:grpSp>
      <p:sp>
        <p:nvSpPr>
          <p:cNvPr id="14" name="Text Placeholder 19">
            <a:extLst>
              <a:ext uri="{FF2B5EF4-FFF2-40B4-BE49-F238E27FC236}">
                <a16:creationId xmlns:a16="http://schemas.microsoft.com/office/drawing/2014/main" id="{B35F1AFB-BB73-1BE7-A3D0-277283A7AB23}"/>
              </a:ext>
            </a:extLst>
          </p:cNvPr>
          <p:cNvSpPr txBox="1">
            <a:spLocks/>
          </p:cNvSpPr>
          <p:nvPr/>
        </p:nvSpPr>
        <p:spPr bwMode="gray">
          <a:xfrm>
            <a:off x="8132431" y="2389133"/>
            <a:ext cx="2599840" cy="492443"/>
          </a:xfrm>
          <a:prstGeom prst="rect">
            <a:avLst/>
          </a:prstGeom>
        </p:spPr>
        <p:txBody>
          <a:bodyPr vert="horz" wrap="square" lIns="0" tIns="0" rIns="0" bIns="0" rtlCol="0">
            <a:spAutoFit/>
          </a:bodyPr>
          <a:lstStyle>
            <a:lvl1pPr marL="0" indent="0" algn="l" defTabSz="1018879" rtl="0" eaLnBrk="1" latinLnBrk="0" hangingPunct="1">
              <a:spcBef>
                <a:spcPts val="0"/>
              </a:spcBef>
              <a:buClr>
                <a:schemeClr val="tx1"/>
              </a:buClr>
              <a:buFont typeface="Arial" pitchFamily="34" charset="0"/>
              <a:buNone/>
              <a:defRPr sz="13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9pPr>
          </a:lstStyle>
          <a:p>
            <a:pPr defTabSz="1455425">
              <a:spcBef>
                <a:spcPts val="714"/>
              </a:spcBef>
              <a:buClr>
                <a:srgbClr val="4F5861"/>
              </a:buClr>
              <a:defRPr/>
            </a:pPr>
            <a:r>
              <a:rPr lang="en-US" sz="1600" b="1"/>
              <a:t>Birth rate</a:t>
            </a:r>
            <a:r>
              <a:rPr lang="en-US" sz="1600" b="1" baseline="30000">
                <a:solidFill>
                  <a:srgbClr val="323E48"/>
                </a:solidFill>
                <a:latin typeface="Arial" panose="020B0604020202020204"/>
              </a:rPr>
              <a:t>2</a:t>
            </a:r>
            <a:r>
              <a:rPr lang="en-US" sz="1600" b="1"/>
              <a:t> percent change by age of mother</a:t>
            </a:r>
          </a:p>
        </p:txBody>
      </p:sp>
      <p:sp>
        <p:nvSpPr>
          <p:cNvPr id="15" name="TextBox 14">
            <a:extLst>
              <a:ext uri="{FF2B5EF4-FFF2-40B4-BE49-F238E27FC236}">
                <a16:creationId xmlns:a16="http://schemas.microsoft.com/office/drawing/2014/main" id="{F650C88D-DBB2-3614-E760-D3F5EA40E04F}"/>
              </a:ext>
            </a:extLst>
          </p:cNvPr>
          <p:cNvSpPr txBox="1"/>
          <p:nvPr/>
        </p:nvSpPr>
        <p:spPr bwMode="gray">
          <a:xfrm>
            <a:off x="8132431" y="2937227"/>
            <a:ext cx="2003313" cy="230832"/>
          </a:xfrm>
          <a:prstGeom prst="rect">
            <a:avLst/>
          </a:prstGeom>
          <a:noFill/>
        </p:spPr>
        <p:txBody>
          <a:bodyPr wrap="square" lIns="0" tIns="0" rIns="0" bIns="0" rtlCol="0">
            <a:spAutoFit/>
          </a:bodyPr>
          <a:lstStyle/>
          <a:p>
            <a:r>
              <a:rPr lang="en-US" sz="1500" i="1">
                <a:solidFill>
                  <a:srgbClr val="323E48"/>
                </a:solidFill>
                <a:latin typeface="Arial" panose="020B0604020202020204"/>
              </a:rPr>
              <a:t>CDC, 2019-2021</a:t>
            </a:r>
          </a:p>
        </p:txBody>
      </p:sp>
      <p:graphicFrame>
        <p:nvGraphicFramePr>
          <p:cNvPr id="21" name="Table 20">
            <a:extLst>
              <a:ext uri="{FF2B5EF4-FFF2-40B4-BE49-F238E27FC236}">
                <a16:creationId xmlns:a16="http://schemas.microsoft.com/office/drawing/2014/main" id="{DB194603-6B25-15C2-E029-F73523D8407C}"/>
              </a:ext>
            </a:extLst>
          </p:cNvPr>
          <p:cNvGraphicFramePr>
            <a:graphicFrameLocks noGrp="1"/>
          </p:cNvGraphicFramePr>
          <p:nvPr>
            <p:extLst>
              <p:ext uri="{D42A27DB-BD31-4B8C-83A1-F6EECF244321}">
                <p14:modId xmlns:p14="http://schemas.microsoft.com/office/powerpoint/2010/main" val="701201216"/>
              </p:ext>
            </p:extLst>
          </p:nvPr>
        </p:nvGraphicFramePr>
        <p:xfrm>
          <a:off x="8132431" y="3328146"/>
          <a:ext cx="2686102" cy="1753456"/>
        </p:xfrm>
        <a:graphic>
          <a:graphicData uri="http://schemas.openxmlformats.org/drawingml/2006/table">
            <a:tbl>
              <a:tblPr firstRow="1" bandRow="1">
                <a:tableStyleId>{0E3FDE45-AF77-4B5C-9715-49D594BDF05E}</a:tableStyleId>
              </a:tblPr>
              <a:tblGrid>
                <a:gridCol w="1088745">
                  <a:extLst>
                    <a:ext uri="{9D8B030D-6E8A-4147-A177-3AD203B41FA5}">
                      <a16:colId xmlns:a16="http://schemas.microsoft.com/office/drawing/2014/main" val="20000"/>
                    </a:ext>
                  </a:extLst>
                </a:gridCol>
                <a:gridCol w="1597357">
                  <a:extLst>
                    <a:ext uri="{9D8B030D-6E8A-4147-A177-3AD203B41FA5}">
                      <a16:colId xmlns:a16="http://schemas.microsoft.com/office/drawing/2014/main" val="20001"/>
                    </a:ext>
                  </a:extLst>
                </a:gridCol>
              </a:tblGrid>
              <a:tr h="372341">
                <a:tc>
                  <a:txBody>
                    <a:bodyPr/>
                    <a:lstStyle/>
                    <a:p>
                      <a:pPr algn="l">
                        <a:spcBef>
                          <a:spcPts val="300"/>
                        </a:spcBef>
                      </a:pPr>
                      <a:r>
                        <a:rPr lang="en-US" sz="1400" b="0" kern="1200"/>
                        <a:t>20-24</a:t>
                      </a:r>
                      <a:endParaRPr lang="en-US" sz="1400" b="0" kern="1200">
                        <a:solidFill>
                          <a:schemeClr val="tx1"/>
                        </a:solidFill>
                        <a:latin typeface="+mn-lt"/>
                        <a:ea typeface="+mn-ea"/>
                        <a:cs typeface="+mn-cs"/>
                      </a:endParaRPr>
                    </a:p>
                  </a:txBody>
                  <a:tcPr marT="65314" marB="65314" anchor="ctr">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rgbClr val="CE0E2D"/>
                          </a:solidFill>
                          <a:effectLst/>
                          <a:uLnTx/>
                          <a:uFillTx/>
                          <a:latin typeface="+mn-lt"/>
                          <a:ea typeface="+mn-ea"/>
                          <a:cs typeface="+mn-cs"/>
                          <a:sym typeface="Wingdings 3" panose="05040102010807070707" pitchFamily="18" charset="2"/>
                        </a:rPr>
                        <a:t>▼ 7</a:t>
                      </a:r>
                      <a:r>
                        <a:rPr kumimoji="0" lang="en-US" sz="1400" b="0" i="0" u="none" strike="noStrike" kern="1200" cap="none" spc="0" normalizeH="0" baseline="0" noProof="0">
                          <a:ln>
                            <a:noFill/>
                          </a:ln>
                          <a:solidFill>
                            <a:srgbClr val="CE0E2D"/>
                          </a:solidFill>
                          <a:effectLst/>
                          <a:uLnTx/>
                          <a:uFillTx/>
                          <a:latin typeface="+mn-lt"/>
                          <a:ea typeface="+mn-ea"/>
                          <a:cs typeface="+mn-cs"/>
                        </a:rPr>
                        <a:t>.7%</a:t>
                      </a:r>
                      <a:r>
                        <a:rPr kumimoji="0" lang="en-US" sz="1200" b="0" i="0" u="none" strike="noStrike" kern="1200" cap="none" spc="0" normalizeH="0" baseline="0" noProof="0">
                          <a:ln>
                            <a:noFill/>
                          </a:ln>
                          <a:solidFill>
                            <a:srgbClr val="CE0E2D"/>
                          </a:solidFill>
                          <a:effectLst/>
                          <a:uLnTx/>
                          <a:uFillTx/>
                          <a:latin typeface="+mn-lt"/>
                          <a:ea typeface="+mn-ea"/>
                          <a:cs typeface="+mn-cs"/>
                        </a:rPr>
                        <a:t> </a:t>
                      </a:r>
                      <a:endParaRPr kumimoji="0" lang="en-US" sz="1400" b="0" i="0" u="none" strike="noStrike" kern="1200" cap="none" spc="0" normalizeH="0" baseline="0" noProof="0">
                        <a:ln>
                          <a:noFill/>
                        </a:ln>
                        <a:solidFill>
                          <a:srgbClr val="323E48"/>
                        </a:solidFill>
                        <a:effectLst/>
                        <a:uLnTx/>
                        <a:uFillTx/>
                        <a:latin typeface="+mn-lt"/>
                        <a:ea typeface="+mn-ea"/>
                        <a:cs typeface="+mn-cs"/>
                      </a:endParaRPr>
                    </a:p>
                  </a:txBody>
                  <a:tcPr marT="65314" marB="65314" anchor="ctr">
                    <a:lnL w="12700" cap="flat" cmpd="sng" algn="ctr">
                      <a:no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49151">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lang="en-US" sz="1400" kern="1200"/>
                        <a:t>25-29</a:t>
                      </a:r>
                      <a:endParaRPr lang="en-US" sz="1400" b="1" kern="1200">
                        <a:solidFill>
                          <a:schemeClr val="tx1"/>
                        </a:solidFill>
                        <a:latin typeface="+mn-lt"/>
                        <a:ea typeface="+mn-ea"/>
                        <a:cs typeface="+mn-cs"/>
                      </a:endParaRPr>
                    </a:p>
                  </a:txBody>
                  <a:tcPr marT="65314" marB="6531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lang="en-US" sz="1400" b="0">
                          <a:solidFill>
                            <a:schemeClr val="accent6"/>
                          </a:solidFill>
                          <a:sym typeface="Wingdings 3" panose="05040102010807070707" pitchFamily="18" charset="2"/>
                        </a:rPr>
                        <a:t>▼ 0</a:t>
                      </a:r>
                      <a:r>
                        <a:rPr lang="en-US" sz="1400">
                          <a:solidFill>
                            <a:schemeClr val="accent6"/>
                          </a:solidFill>
                        </a:rPr>
                        <a:t>.7%</a:t>
                      </a:r>
                      <a:r>
                        <a:rPr lang="en-US" sz="1200">
                          <a:solidFill>
                            <a:schemeClr val="accent6"/>
                          </a:solidFill>
                        </a:rPr>
                        <a:t> </a:t>
                      </a:r>
                      <a:endParaRPr lang="en-US" sz="1400" b="0">
                        <a:latin typeface="+mn-lt"/>
                      </a:endParaRPr>
                    </a:p>
                  </a:txBody>
                  <a:tcPr marT="65314" marB="6531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01728946"/>
                  </a:ext>
                </a:extLst>
              </a:tr>
              <a:tr h="329896">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lang="en-US" sz="1400" kern="1200"/>
                        <a:t>30-34</a:t>
                      </a:r>
                      <a:endParaRPr lang="en-US" sz="1400" b="1" kern="1200">
                        <a:solidFill>
                          <a:schemeClr val="tx1"/>
                        </a:solidFill>
                        <a:latin typeface="+mn-lt"/>
                        <a:ea typeface="+mn-ea"/>
                        <a:cs typeface="+mn-cs"/>
                      </a:endParaRPr>
                    </a:p>
                  </a:txBody>
                  <a:tcPr marT="65314" marB="6531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rgbClr val="CE0E2D"/>
                          </a:solidFill>
                          <a:effectLst/>
                          <a:uLnTx/>
                          <a:uFillTx/>
                          <a:latin typeface="+mn-lt"/>
                          <a:ea typeface="+mn-ea"/>
                          <a:cs typeface="+mn-cs"/>
                          <a:sym typeface="Wingdings 3" panose="05040102010807070707" pitchFamily="18" charset="2"/>
                        </a:rPr>
                        <a:t>▼ 0</a:t>
                      </a:r>
                      <a:r>
                        <a:rPr kumimoji="0" lang="en-US" sz="1400" b="0" i="0" u="none" strike="noStrike" kern="1200" cap="none" spc="0" normalizeH="0" baseline="0" noProof="0">
                          <a:ln>
                            <a:noFill/>
                          </a:ln>
                          <a:solidFill>
                            <a:srgbClr val="CE0E2D"/>
                          </a:solidFill>
                          <a:effectLst/>
                          <a:uLnTx/>
                          <a:uFillTx/>
                          <a:latin typeface="+mn-lt"/>
                          <a:ea typeface="+mn-ea"/>
                          <a:cs typeface="+mn-cs"/>
                        </a:rPr>
                        <a:t>.7%</a:t>
                      </a:r>
                      <a:r>
                        <a:rPr kumimoji="0" lang="en-US" sz="1200" b="0" i="0" u="none" strike="noStrike" kern="1200" cap="none" spc="0" normalizeH="0" baseline="0" noProof="0">
                          <a:ln>
                            <a:noFill/>
                          </a:ln>
                          <a:solidFill>
                            <a:srgbClr val="CE0E2D"/>
                          </a:solidFill>
                          <a:effectLst/>
                          <a:uLnTx/>
                          <a:uFillTx/>
                          <a:latin typeface="+mn-lt"/>
                          <a:ea typeface="+mn-ea"/>
                          <a:cs typeface="+mn-cs"/>
                        </a:rPr>
                        <a:t> </a:t>
                      </a:r>
                      <a:endParaRPr kumimoji="0" lang="en-US" sz="1400" b="0" i="0" u="none" strike="noStrike" kern="1200" cap="none" spc="0" normalizeH="0" baseline="0" noProof="0">
                        <a:ln>
                          <a:noFill/>
                        </a:ln>
                        <a:solidFill>
                          <a:srgbClr val="323E48"/>
                        </a:solidFill>
                        <a:effectLst/>
                        <a:uLnTx/>
                        <a:uFillTx/>
                        <a:latin typeface="+mn-lt"/>
                        <a:ea typeface="+mn-ea"/>
                        <a:cs typeface="+mn-cs"/>
                      </a:endParaRPr>
                    </a:p>
                  </a:txBody>
                  <a:tcPr marT="65314" marB="6531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29896">
                <a:tc>
                  <a:txBody>
                    <a:bodyPr/>
                    <a:lstStyle/>
                    <a:p>
                      <a:pPr algn="l">
                        <a:spcBef>
                          <a:spcPts val="300"/>
                        </a:spcBef>
                      </a:pPr>
                      <a:r>
                        <a:rPr lang="en-US" sz="1400" b="0" kern="1200">
                          <a:solidFill>
                            <a:schemeClr val="tx1"/>
                          </a:solidFill>
                          <a:latin typeface="+mn-lt"/>
                          <a:ea typeface="+mn-ea"/>
                          <a:cs typeface="+mn-cs"/>
                        </a:rPr>
                        <a:t>35-39</a:t>
                      </a:r>
                    </a:p>
                  </a:txBody>
                  <a:tcPr marT="65314" marB="6531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rgbClr val="007000"/>
                          </a:solidFill>
                          <a:effectLst/>
                          <a:uLnTx/>
                          <a:uFillTx/>
                          <a:latin typeface="+mn-lt"/>
                          <a:ea typeface="+mn-ea"/>
                          <a:cs typeface="+mn-cs"/>
                          <a:sym typeface="Wingdings 3" panose="05040102010807070707" pitchFamily="18" charset="2"/>
                        </a:rPr>
                        <a:t> 1</a:t>
                      </a:r>
                      <a:r>
                        <a:rPr kumimoji="0" lang="en-US" sz="1400" b="0" i="0" u="none" strike="noStrike" kern="1200" cap="none" spc="0" normalizeH="0" baseline="0" noProof="0">
                          <a:ln>
                            <a:noFill/>
                          </a:ln>
                          <a:solidFill>
                            <a:srgbClr val="007000"/>
                          </a:solidFill>
                          <a:effectLst/>
                          <a:uLnTx/>
                          <a:uFillTx/>
                          <a:latin typeface="+mn-lt"/>
                          <a:ea typeface="+mn-ea"/>
                          <a:cs typeface="+mn-cs"/>
                        </a:rPr>
                        <a:t>.7%</a:t>
                      </a:r>
                      <a:r>
                        <a:rPr kumimoji="0" lang="en-US" sz="1200" b="0" i="0" u="none" strike="noStrike" kern="1200" cap="none" spc="0" normalizeH="0" baseline="0" noProof="0">
                          <a:ln>
                            <a:noFill/>
                          </a:ln>
                          <a:solidFill>
                            <a:srgbClr val="007000"/>
                          </a:solidFill>
                          <a:effectLst/>
                          <a:uLnTx/>
                          <a:uFillTx/>
                          <a:latin typeface="+mn-lt"/>
                          <a:ea typeface="+mn-ea"/>
                          <a:cs typeface="+mn-cs"/>
                        </a:rPr>
                        <a:t> </a:t>
                      </a:r>
                      <a:endParaRPr kumimoji="0" lang="en-US" sz="1400" b="0" i="0" u="none" strike="noStrike" kern="1200" cap="none" spc="0" normalizeH="0" baseline="0" noProof="0">
                        <a:ln>
                          <a:noFill/>
                        </a:ln>
                        <a:solidFill>
                          <a:srgbClr val="007000"/>
                        </a:solidFill>
                        <a:effectLst/>
                        <a:uLnTx/>
                        <a:uFillTx/>
                        <a:latin typeface="+mn-lt"/>
                        <a:ea typeface="+mn-ea"/>
                        <a:cs typeface="+mn-cs"/>
                      </a:endParaRPr>
                    </a:p>
                  </a:txBody>
                  <a:tcPr marT="65314" marB="6531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22332">
                <a:tc>
                  <a:txBody>
                    <a:bodyPr/>
                    <a:lstStyle/>
                    <a:p>
                      <a:pPr algn="l">
                        <a:spcBef>
                          <a:spcPts val="300"/>
                        </a:spcBef>
                      </a:pPr>
                      <a:r>
                        <a:rPr lang="en-US" sz="1400" b="0" kern="1200">
                          <a:solidFill>
                            <a:schemeClr val="tx1"/>
                          </a:solidFill>
                          <a:latin typeface="+mn-lt"/>
                          <a:ea typeface="+mn-ea"/>
                          <a:cs typeface="+mn-cs"/>
                        </a:rPr>
                        <a:t>40-44</a:t>
                      </a:r>
                    </a:p>
                  </a:txBody>
                  <a:tcPr marT="65314" marB="65314"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lvl="0" indent="0" algn="l" defTabSz="914400" rtl="0" eaLnBrk="1" fontAlgn="ctr"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mn-lt"/>
                          <a:ea typeface="+mn-ea"/>
                          <a:cs typeface="+mn-cs"/>
                        </a:rPr>
                        <a:t>0%</a:t>
                      </a:r>
                      <a:r>
                        <a:rPr kumimoji="0" lang="en-US" sz="1200" b="0" i="0" u="none" strike="noStrike" kern="1200" cap="none" spc="0" normalizeH="0" baseline="0" noProof="0">
                          <a:ln>
                            <a:noFill/>
                          </a:ln>
                          <a:solidFill>
                            <a:schemeClr val="tx1"/>
                          </a:solidFill>
                          <a:effectLst/>
                          <a:uLnTx/>
                          <a:uFillTx/>
                          <a:latin typeface="+mn-lt"/>
                          <a:ea typeface="+mn-ea"/>
                          <a:cs typeface="+mn-cs"/>
                        </a:rPr>
                        <a:t> </a:t>
                      </a:r>
                      <a:endParaRPr kumimoji="0" lang="en-US" sz="1400" b="0" i="0" u="none" strike="noStrike" kern="1200" cap="none" spc="0" normalizeH="0" baseline="0" noProof="0">
                        <a:ln>
                          <a:noFill/>
                        </a:ln>
                        <a:solidFill>
                          <a:schemeClr val="tx1"/>
                        </a:solidFill>
                        <a:effectLst/>
                        <a:uLnTx/>
                        <a:uFillTx/>
                        <a:latin typeface="+mn-lt"/>
                        <a:ea typeface="+mn-ea"/>
                        <a:cs typeface="+mn-cs"/>
                      </a:endParaRPr>
                    </a:p>
                  </a:txBody>
                  <a:tcPr marT="65314" marB="65314"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a:noFill/>
                    </a:lnB>
                  </a:tcPr>
                </a:tc>
                <a:extLst>
                  <a:ext uri="{0D108BD9-81ED-4DB2-BD59-A6C34878D82A}">
                    <a16:rowId xmlns:a16="http://schemas.microsoft.com/office/drawing/2014/main" val="3641323515"/>
                  </a:ext>
                </a:extLst>
              </a:tr>
            </a:tbl>
          </a:graphicData>
        </a:graphic>
      </p:graphicFrame>
    </p:spTree>
    <p:extLst>
      <p:ext uri="{BB962C8B-B14F-4D97-AF65-F5344CB8AC3E}">
        <p14:creationId xmlns:p14="http://schemas.microsoft.com/office/powerpoint/2010/main" val="4238312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557D511-D4DA-4E68-8D46-54D0B9D10411}"/>
              </a:ext>
            </a:extLst>
          </p:cNvPr>
          <p:cNvSpPr>
            <a:spLocks noGrp="1"/>
          </p:cNvSpPr>
          <p:nvPr>
            <p:ph type="body" sz="quarter" idx="28"/>
          </p:nvPr>
        </p:nvSpPr>
        <p:spPr>
          <a:xfrm>
            <a:off x="612772" y="5793306"/>
            <a:ext cx="4070064" cy="374461"/>
          </a:xfrm>
        </p:spPr>
        <p:txBody>
          <a:bodyPr/>
          <a:lstStyle/>
          <a:p>
            <a:pPr>
              <a:buClr>
                <a:schemeClr val="accent2"/>
              </a:buClr>
            </a:pPr>
            <a:r>
              <a:rPr lang="en-US">
                <a:solidFill>
                  <a:schemeClr val="accent3"/>
                </a:solidFill>
              </a:rPr>
              <a:t>CDC pregnancy-related mortality ratio: number of pregnancy-related deaths per 100,000 live births.</a:t>
            </a:r>
          </a:p>
          <a:p>
            <a:pPr>
              <a:buClr>
                <a:schemeClr val="accent2"/>
              </a:buClr>
            </a:pPr>
            <a:r>
              <a:rPr lang="en-US">
                <a:solidFill>
                  <a:schemeClr val="accent3"/>
                </a:solidFill>
              </a:rPr>
              <a:t>CDC maternal mortality rate: number of maternal deaths per 100,000 live births.</a:t>
            </a:r>
          </a:p>
          <a:p>
            <a:pPr>
              <a:buClr>
                <a:schemeClr val="accent2"/>
              </a:buClr>
            </a:pPr>
            <a:r>
              <a:rPr lang="en-US">
                <a:solidFill>
                  <a:schemeClr val="accent3"/>
                </a:solidFill>
              </a:rPr>
              <a:t>CDC abortion rate: number of induced abortions per 1,000 women aged 15–44 years.</a:t>
            </a:r>
          </a:p>
        </p:txBody>
      </p:sp>
      <p:sp>
        <p:nvSpPr>
          <p:cNvPr id="14" name="Text Placeholder 13">
            <a:extLst>
              <a:ext uri="{FF2B5EF4-FFF2-40B4-BE49-F238E27FC236}">
                <a16:creationId xmlns:a16="http://schemas.microsoft.com/office/drawing/2014/main" id="{0CF1B97C-1104-45BC-BAE8-8417A5799DA0}"/>
              </a:ext>
            </a:extLst>
          </p:cNvPr>
          <p:cNvSpPr>
            <a:spLocks noGrp="1"/>
          </p:cNvSpPr>
          <p:nvPr>
            <p:ph type="body" sz="quarter" idx="27"/>
          </p:nvPr>
        </p:nvSpPr>
        <p:spPr>
          <a:xfrm>
            <a:off x="5791201" y="5629158"/>
            <a:ext cx="5785230" cy="538609"/>
          </a:xfrm>
        </p:spPr>
        <p:txBody>
          <a:bodyPr/>
          <a:lstStyle/>
          <a:p>
            <a:r>
              <a:rPr lang="en-US"/>
              <a:t>Sources: “</a:t>
            </a:r>
            <a:r>
              <a:rPr lang="en-US">
                <a:hlinkClick r:id="rId3">
                  <a:extLst>
                    <a:ext uri="{A12FA001-AC4F-418D-AE19-62706E023703}">
                      <ahyp:hlinkClr xmlns:ahyp="http://schemas.microsoft.com/office/drawing/2018/hyperlinkcolor" val="tx"/>
                    </a:ext>
                  </a:extLst>
                </a:hlinkClick>
              </a:rPr>
              <a:t>First Data Released on Maternal Mortality in Over a Decade</a:t>
            </a:r>
            <a:r>
              <a:rPr lang="en-US"/>
              <a:t>,” </a:t>
            </a:r>
            <a:r>
              <a:rPr lang="en-US" i="1"/>
              <a:t>CDC</a:t>
            </a:r>
            <a:r>
              <a:rPr lang="en-US"/>
              <a:t>; “</a:t>
            </a:r>
            <a:r>
              <a:rPr lang="en-US">
                <a:hlinkClick r:id="rId4">
                  <a:extLst>
                    <a:ext uri="{A12FA001-AC4F-418D-AE19-62706E023703}">
                      <ahyp:hlinkClr xmlns:ahyp="http://schemas.microsoft.com/office/drawing/2018/hyperlinkcolor" val="tx"/>
                    </a:ext>
                  </a:extLst>
                </a:hlinkClick>
              </a:rPr>
              <a:t>Maternal Health: Outcomes Worsened and Disparities...</a:t>
            </a:r>
            <a:r>
              <a:rPr lang="en-US"/>
              <a:t>,” </a:t>
            </a:r>
            <a:r>
              <a:rPr lang="en-US" i="1"/>
              <a:t>GAO</a:t>
            </a:r>
            <a:r>
              <a:rPr lang="en-US"/>
              <a:t>; </a:t>
            </a:r>
            <a:r>
              <a:rPr lang="en-US" err="1"/>
              <a:t>Kortsmit</a:t>
            </a:r>
            <a:r>
              <a:rPr lang="en-US"/>
              <a:t> et al., “</a:t>
            </a:r>
            <a:r>
              <a:rPr lang="en-US">
                <a:hlinkClick r:id="rId5">
                  <a:extLst>
                    <a:ext uri="{A12FA001-AC4F-418D-AE19-62706E023703}">
                      <ahyp:hlinkClr xmlns:ahyp="http://schemas.microsoft.com/office/drawing/2018/hyperlinkcolor" val="tx"/>
                    </a:ext>
                  </a:extLst>
                </a:hlinkClick>
              </a:rPr>
              <a:t>Abortion Surveillance — United States, 2020</a:t>
            </a:r>
            <a:r>
              <a:rPr lang="en-US"/>
              <a:t>,” </a:t>
            </a:r>
            <a:r>
              <a:rPr lang="en-US" i="1"/>
              <a:t>CDC</a:t>
            </a:r>
            <a:r>
              <a:rPr lang="en-US"/>
              <a:t>; “</a:t>
            </a:r>
            <a:r>
              <a:rPr lang="en-US">
                <a:hlinkClick r:id="rId6">
                  <a:extLst>
                    <a:ext uri="{A12FA001-AC4F-418D-AE19-62706E023703}">
                      <ahyp:hlinkClr xmlns:ahyp="http://schemas.microsoft.com/office/drawing/2018/hyperlinkcolor" val="tx"/>
                    </a:ext>
                  </a:extLst>
                </a:hlinkClick>
              </a:rPr>
              <a:t>Pregnancy Mortality Surveillance System</a:t>
            </a:r>
            <a:r>
              <a:rPr lang="en-US"/>
              <a:t>,” </a:t>
            </a:r>
            <a:r>
              <a:rPr lang="en-US" i="1"/>
              <a:t>CDC; </a:t>
            </a:r>
            <a:r>
              <a:rPr lang="en-US"/>
              <a:t>Nash &amp; </a:t>
            </a:r>
            <a:r>
              <a:rPr lang="en-US" err="1"/>
              <a:t>Dreweke</a:t>
            </a:r>
            <a:r>
              <a:rPr lang="en-US"/>
              <a:t>, “</a:t>
            </a:r>
            <a:r>
              <a:rPr lang="en-US">
                <a:hlinkClick r:id="rId7">
                  <a:extLst>
                    <a:ext uri="{A12FA001-AC4F-418D-AE19-62706E023703}">
                      <ahyp:hlinkClr xmlns:ahyp="http://schemas.microsoft.com/office/drawing/2018/hyperlinkcolor" val="tx"/>
                    </a:ext>
                  </a:extLst>
                </a:hlinkClick>
              </a:rPr>
              <a:t>The U.S. Abortion Rate Continues to Drop...</a:t>
            </a:r>
            <a:r>
              <a:rPr lang="en-US"/>
              <a:t>,” </a:t>
            </a:r>
            <a:r>
              <a:rPr lang="en-US" i="1"/>
              <a:t>Guttmacher Institute; </a:t>
            </a:r>
            <a:r>
              <a:rPr lang="en-US"/>
              <a:t>Jones et al., “</a:t>
            </a:r>
            <a:r>
              <a:rPr lang="en-US">
                <a:hlinkClick r:id="rId8">
                  <a:extLst>
                    <a:ext uri="{A12FA001-AC4F-418D-AE19-62706E023703}">
                      <ahyp:hlinkClr xmlns:ahyp="http://schemas.microsoft.com/office/drawing/2018/hyperlinkcolor" val="tx"/>
                    </a:ext>
                  </a:extLst>
                </a:hlinkClick>
              </a:rPr>
              <a:t>Abortion Incidence and service availability</a:t>
            </a:r>
            <a:r>
              <a:rPr lang="en-US"/>
              <a:t>,” </a:t>
            </a:r>
            <a:r>
              <a:rPr lang="en-US" i="1"/>
              <a:t>Perspectives; </a:t>
            </a:r>
            <a:r>
              <a:rPr lang="en-US"/>
              <a:t>Desai et al., “</a:t>
            </a:r>
            <a:r>
              <a:rPr lang="en-US">
                <a:hlinkClick r:id="rId9">
                  <a:extLst>
                    <a:ext uri="{A12FA001-AC4F-418D-AE19-62706E023703}">
                      <ahyp:hlinkClr xmlns:ahyp="http://schemas.microsoft.com/office/drawing/2018/hyperlinkcolor" val="tx"/>
                    </a:ext>
                  </a:extLst>
                </a:hlinkClick>
              </a:rPr>
              <a:t>The Impact of Abortion Underreporting...</a:t>
            </a:r>
            <a:r>
              <a:rPr lang="en-US"/>
              <a:t>,” </a:t>
            </a:r>
            <a:r>
              <a:rPr lang="en-US" i="1"/>
              <a:t>Guttmacher Institute; </a:t>
            </a:r>
            <a:r>
              <a:rPr lang="en-US"/>
              <a:t>Gunja et al., “</a:t>
            </a:r>
            <a:r>
              <a:rPr lang="en-US">
                <a:hlinkClick r:id="rId10">
                  <a:extLst>
                    <a:ext uri="{A12FA001-AC4F-418D-AE19-62706E023703}">
                      <ahyp:hlinkClr xmlns:ahyp="http://schemas.microsoft.com/office/drawing/2018/hyperlinkcolor" val="tx"/>
                    </a:ext>
                  </a:extLst>
                </a:hlinkClick>
              </a:rPr>
              <a:t>Health and Health Care for Women...</a:t>
            </a:r>
            <a:r>
              <a:rPr lang="en-US"/>
              <a:t>,” </a:t>
            </a:r>
            <a:r>
              <a:rPr lang="en-US" i="1"/>
              <a:t>The Commonwealth Fund.</a:t>
            </a:r>
            <a:endParaRPr lang="en-US"/>
          </a:p>
        </p:txBody>
      </p:sp>
      <p:sp>
        <p:nvSpPr>
          <p:cNvPr id="13" name="Title 12">
            <a:extLst>
              <a:ext uri="{FF2B5EF4-FFF2-40B4-BE49-F238E27FC236}">
                <a16:creationId xmlns:a16="http://schemas.microsoft.com/office/drawing/2014/main" id="{3AE334DD-71A8-41BE-B76E-3A0F7508B816}"/>
              </a:ext>
            </a:extLst>
          </p:cNvPr>
          <p:cNvSpPr>
            <a:spLocks noGrp="1"/>
          </p:cNvSpPr>
          <p:nvPr>
            <p:ph type="title"/>
          </p:nvPr>
        </p:nvSpPr>
        <p:spPr>
          <a:xfrm>
            <a:off x="612772" y="587947"/>
            <a:ext cx="10972801" cy="540917"/>
          </a:xfrm>
        </p:spPr>
        <p:txBody>
          <a:bodyPr/>
          <a:lstStyle/>
          <a:p>
            <a:r>
              <a:rPr lang="en-US">
                <a:cs typeface="Times New Roman"/>
              </a:rPr>
              <a:t>Maternal mortality on the rise as abortion rates stabilize</a:t>
            </a:r>
            <a:endParaRPr lang="en-US"/>
          </a:p>
        </p:txBody>
      </p:sp>
      <p:graphicFrame>
        <p:nvGraphicFramePr>
          <p:cNvPr id="40" name="Chart 39">
            <a:extLst>
              <a:ext uri="{FF2B5EF4-FFF2-40B4-BE49-F238E27FC236}">
                <a16:creationId xmlns:a16="http://schemas.microsoft.com/office/drawing/2014/main" id="{84E6960A-57CB-42DD-B647-BE564953649F}"/>
              </a:ext>
            </a:extLst>
          </p:cNvPr>
          <p:cNvGraphicFramePr/>
          <p:nvPr>
            <p:extLst>
              <p:ext uri="{D42A27DB-BD31-4B8C-83A1-F6EECF244321}">
                <p14:modId xmlns:p14="http://schemas.microsoft.com/office/powerpoint/2010/main" val="3426519985"/>
              </p:ext>
            </p:extLst>
          </p:nvPr>
        </p:nvGraphicFramePr>
        <p:xfrm>
          <a:off x="612772" y="2383063"/>
          <a:ext cx="9051927" cy="3612975"/>
        </p:xfrm>
        <a:graphic>
          <a:graphicData uri="http://schemas.openxmlformats.org/drawingml/2006/chart">
            <c:chart xmlns:c="http://schemas.openxmlformats.org/drawingml/2006/chart" xmlns:r="http://schemas.openxmlformats.org/officeDocument/2006/relationships" r:id="rId11"/>
          </a:graphicData>
        </a:graphic>
      </p:graphicFrame>
      <p:sp>
        <p:nvSpPr>
          <p:cNvPr id="41" name="TextBox 40">
            <a:extLst>
              <a:ext uri="{FF2B5EF4-FFF2-40B4-BE49-F238E27FC236}">
                <a16:creationId xmlns:a16="http://schemas.microsoft.com/office/drawing/2014/main" id="{29B7482D-1622-409D-BCDE-53E99BC50A68}"/>
              </a:ext>
            </a:extLst>
          </p:cNvPr>
          <p:cNvSpPr txBox="1"/>
          <p:nvPr/>
        </p:nvSpPr>
        <p:spPr bwMode="gray">
          <a:xfrm>
            <a:off x="638814" y="1752307"/>
            <a:ext cx="7352026" cy="246221"/>
          </a:xfrm>
          <a:prstGeom prst="rect">
            <a:avLst/>
          </a:prstGeom>
          <a:noFill/>
        </p:spPr>
        <p:txBody>
          <a:bodyPr wrap="square" lIns="0" tIns="0" rIns="0" bIns="0" rtlCol="0">
            <a:spAutoFit/>
          </a:bodyPr>
          <a:lstStyle/>
          <a:p>
            <a:r>
              <a:rPr lang="en-US" sz="1600" b="1"/>
              <a:t>United States maternal and reproductive health condition prevalence</a:t>
            </a:r>
            <a:r>
              <a:rPr lang="en-US" sz="1600" b="1" baseline="30000"/>
              <a:t>1,2,3</a:t>
            </a:r>
            <a:r>
              <a:rPr lang="en-US" sz="1600" b="1"/>
              <a:t> </a:t>
            </a:r>
          </a:p>
        </p:txBody>
      </p:sp>
      <p:sp>
        <p:nvSpPr>
          <p:cNvPr id="42" name="TextBox 41">
            <a:extLst>
              <a:ext uri="{FF2B5EF4-FFF2-40B4-BE49-F238E27FC236}">
                <a16:creationId xmlns:a16="http://schemas.microsoft.com/office/drawing/2014/main" id="{8846FAE8-084E-413D-BE1C-F35715E03C05}"/>
              </a:ext>
            </a:extLst>
          </p:cNvPr>
          <p:cNvSpPr txBox="1"/>
          <p:nvPr/>
        </p:nvSpPr>
        <p:spPr bwMode="gray">
          <a:xfrm>
            <a:off x="638814" y="2054182"/>
            <a:ext cx="4769464" cy="230832"/>
          </a:xfrm>
          <a:prstGeom prst="rect">
            <a:avLst/>
          </a:prstGeom>
          <a:noFill/>
        </p:spPr>
        <p:txBody>
          <a:bodyPr wrap="square" lIns="0" tIns="0" rIns="0" bIns="0" rtlCol="0">
            <a:spAutoFit/>
          </a:bodyPr>
          <a:lstStyle/>
          <a:p>
            <a:r>
              <a:rPr lang="en-US" sz="1500" i="1"/>
              <a:t>CDC, 2010-2021</a:t>
            </a:r>
          </a:p>
        </p:txBody>
      </p:sp>
      <p:grpSp>
        <p:nvGrpSpPr>
          <p:cNvPr id="8" name="Group 7">
            <a:extLst>
              <a:ext uri="{FF2B5EF4-FFF2-40B4-BE49-F238E27FC236}">
                <a16:creationId xmlns:a16="http://schemas.microsoft.com/office/drawing/2014/main" id="{DA634BA4-7016-4290-A808-3C5E6B9E9BF8}"/>
              </a:ext>
            </a:extLst>
          </p:cNvPr>
          <p:cNvGrpSpPr/>
          <p:nvPr/>
        </p:nvGrpSpPr>
        <p:grpSpPr>
          <a:xfrm>
            <a:off x="8449375" y="2094145"/>
            <a:ext cx="1492026" cy="2609755"/>
            <a:chOff x="9781760" y="1837419"/>
            <a:chExt cx="1492026" cy="2609755"/>
          </a:xfrm>
        </p:grpSpPr>
        <p:sp>
          <p:nvSpPr>
            <p:cNvPr id="44" name="TextBox 43">
              <a:extLst>
                <a:ext uri="{FF2B5EF4-FFF2-40B4-BE49-F238E27FC236}">
                  <a16:creationId xmlns:a16="http://schemas.microsoft.com/office/drawing/2014/main" id="{F71E5E1E-189C-4FD9-B004-BBF8529F779C}"/>
                </a:ext>
              </a:extLst>
            </p:cNvPr>
            <p:cNvSpPr txBox="1"/>
            <p:nvPr/>
          </p:nvSpPr>
          <p:spPr bwMode="gray">
            <a:xfrm>
              <a:off x="9781760" y="2261513"/>
              <a:ext cx="853835" cy="553998"/>
            </a:xfrm>
            <a:prstGeom prst="rect">
              <a:avLst/>
            </a:prstGeom>
            <a:noFill/>
          </p:spPr>
          <p:txBody>
            <a:bodyPr wrap="square" lIns="0" tIns="0" rIns="0" bIns="0" rtlCol="0">
              <a:spAutoFit/>
            </a:bodyPr>
            <a:lstStyle/>
            <a:p>
              <a:r>
                <a:rPr lang="en-US" sz="3600">
                  <a:solidFill>
                    <a:schemeClr val="accent6"/>
                  </a:solidFill>
                  <a:latin typeface="+mj-lt"/>
                </a:rPr>
                <a:t>4%</a:t>
              </a:r>
              <a:endParaRPr lang="en-US" sz="3600">
                <a:latin typeface="+mj-lt"/>
              </a:endParaRPr>
            </a:p>
          </p:txBody>
        </p:sp>
        <p:sp>
          <p:nvSpPr>
            <p:cNvPr id="45" name="TextBox 44">
              <a:extLst>
                <a:ext uri="{FF2B5EF4-FFF2-40B4-BE49-F238E27FC236}">
                  <a16:creationId xmlns:a16="http://schemas.microsoft.com/office/drawing/2014/main" id="{744E760F-4881-4D80-8F6C-DE2FCF1EF604}"/>
                </a:ext>
              </a:extLst>
            </p:cNvPr>
            <p:cNvSpPr txBox="1"/>
            <p:nvPr/>
          </p:nvSpPr>
          <p:spPr bwMode="gray">
            <a:xfrm>
              <a:off x="9781760" y="3065397"/>
              <a:ext cx="853835" cy="553998"/>
            </a:xfrm>
            <a:prstGeom prst="rect">
              <a:avLst/>
            </a:prstGeom>
            <a:noFill/>
          </p:spPr>
          <p:txBody>
            <a:bodyPr wrap="square" lIns="0" tIns="0" rIns="0" bIns="0" rtlCol="0">
              <a:spAutoFit/>
            </a:bodyPr>
            <a:lstStyle/>
            <a:p>
              <a:r>
                <a:rPr lang="en-US" sz="3600">
                  <a:solidFill>
                    <a:schemeClr val="accent5"/>
                  </a:solidFill>
                  <a:latin typeface="+mj-lt"/>
                </a:rPr>
                <a:t>85%</a:t>
              </a:r>
            </a:p>
          </p:txBody>
        </p:sp>
        <p:sp>
          <p:nvSpPr>
            <p:cNvPr id="48" name="TextBox 47">
              <a:extLst>
                <a:ext uri="{FF2B5EF4-FFF2-40B4-BE49-F238E27FC236}">
                  <a16:creationId xmlns:a16="http://schemas.microsoft.com/office/drawing/2014/main" id="{25858851-456D-4A64-9F42-C6943B925B6F}"/>
                </a:ext>
              </a:extLst>
            </p:cNvPr>
            <p:cNvSpPr txBox="1"/>
            <p:nvPr/>
          </p:nvSpPr>
          <p:spPr bwMode="gray">
            <a:xfrm>
              <a:off x="9781760" y="1837419"/>
              <a:ext cx="1492026" cy="215444"/>
            </a:xfrm>
            <a:prstGeom prst="rect">
              <a:avLst/>
            </a:prstGeom>
            <a:noFill/>
          </p:spPr>
          <p:txBody>
            <a:bodyPr wrap="square" lIns="0" tIns="0" rIns="0" bIns="0" rtlCol="0">
              <a:spAutoFit/>
            </a:bodyPr>
            <a:lstStyle/>
            <a:p>
              <a:r>
                <a:rPr lang="en-US" sz="1400" i="1"/>
                <a:t>Percent change</a:t>
              </a:r>
              <a:endParaRPr lang="en-US" sz="1400" i="1" baseline="30000"/>
            </a:p>
          </p:txBody>
        </p:sp>
        <p:sp>
          <p:nvSpPr>
            <p:cNvPr id="50" name="TextBox 49">
              <a:extLst>
                <a:ext uri="{FF2B5EF4-FFF2-40B4-BE49-F238E27FC236}">
                  <a16:creationId xmlns:a16="http://schemas.microsoft.com/office/drawing/2014/main" id="{B9CC7D37-63C9-443F-B8B5-1750790AEA84}"/>
                </a:ext>
              </a:extLst>
            </p:cNvPr>
            <p:cNvSpPr txBox="1"/>
            <p:nvPr/>
          </p:nvSpPr>
          <p:spPr bwMode="gray">
            <a:xfrm>
              <a:off x="9781760" y="3893176"/>
              <a:ext cx="1110261" cy="553998"/>
            </a:xfrm>
            <a:prstGeom prst="rect">
              <a:avLst/>
            </a:prstGeom>
            <a:noFill/>
          </p:spPr>
          <p:txBody>
            <a:bodyPr wrap="square" lIns="0" tIns="0" rIns="0" bIns="0" rtlCol="0">
              <a:spAutoFit/>
            </a:bodyPr>
            <a:lstStyle/>
            <a:p>
              <a:r>
                <a:rPr lang="en-US" sz="3600">
                  <a:solidFill>
                    <a:srgbClr val="7C99AE"/>
                  </a:solidFill>
                  <a:latin typeface="+mj-lt"/>
                </a:rPr>
                <a:t>-22%</a:t>
              </a:r>
            </a:p>
          </p:txBody>
        </p:sp>
      </p:grpSp>
      <p:sp>
        <p:nvSpPr>
          <p:cNvPr id="33" name="Rectangle 32">
            <a:extLst>
              <a:ext uri="{FF2B5EF4-FFF2-40B4-BE49-F238E27FC236}">
                <a16:creationId xmlns:a16="http://schemas.microsoft.com/office/drawing/2014/main" id="{912FE92A-7AA0-47FA-8C9B-ABC937479FA9}"/>
              </a:ext>
            </a:extLst>
          </p:cNvPr>
          <p:cNvSpPr/>
          <p:nvPr/>
        </p:nvSpPr>
        <p:spPr bwMode="gray">
          <a:xfrm>
            <a:off x="918214" y="2693860"/>
            <a:ext cx="2383126" cy="2217942"/>
          </a:xfrm>
          <a:prstGeom prst="rect">
            <a:avLst/>
          </a:prstGeom>
          <a:noFill/>
          <a:ln w="12700" cap="flat" cmpd="sng" algn="ctr">
            <a:solidFill>
              <a:schemeClr val="accent2"/>
            </a:solidFill>
            <a:prstDash val="solid"/>
            <a:miter lim="800000"/>
            <a:headEnd type="none" w="med" len="med"/>
            <a:tailEnd type="oval" w="sm" len="sm"/>
          </a:ln>
          <a:effectLst/>
        </p:spPr>
        <p:txBody>
          <a:bodyPr vert="horz" wrap="square" lIns="130629" tIns="65314" rIns="130629" bIns="65314" numCol="1" rtlCol="0" anchor="t" anchorCtr="0" compatLnSpc="1">
            <a:prstTxWarp prst="textNoShape">
              <a:avLst/>
            </a:prstTxWarp>
            <a:noAutofit/>
          </a:bodyPr>
          <a:lstStyle/>
          <a:p>
            <a:pPr algn="l"/>
            <a:endParaRPr lang="en-US" sz="1286"/>
          </a:p>
        </p:txBody>
      </p:sp>
      <p:grpSp>
        <p:nvGrpSpPr>
          <p:cNvPr id="3" name="Group 2">
            <a:extLst>
              <a:ext uri="{FF2B5EF4-FFF2-40B4-BE49-F238E27FC236}">
                <a16:creationId xmlns:a16="http://schemas.microsoft.com/office/drawing/2014/main" id="{602B691A-DCEE-6FE0-A8FC-DEE9FF1038D9}"/>
              </a:ext>
            </a:extLst>
          </p:cNvPr>
          <p:cNvGrpSpPr/>
          <p:nvPr/>
        </p:nvGrpSpPr>
        <p:grpSpPr>
          <a:xfrm>
            <a:off x="9431092" y="4009979"/>
            <a:ext cx="2154481" cy="1593559"/>
            <a:chOff x="9440990" y="2838820"/>
            <a:chExt cx="2154481" cy="1593559"/>
          </a:xfrm>
        </p:grpSpPr>
        <p:sp>
          <p:nvSpPr>
            <p:cNvPr id="22" name="Text Placeholder">
              <a:extLst>
                <a:ext uri="{FF2B5EF4-FFF2-40B4-BE49-F238E27FC236}">
                  <a16:creationId xmlns:a16="http://schemas.microsoft.com/office/drawing/2014/main" id="{D92C8F8C-6BA6-463E-A7F1-CD185735CC2B}"/>
                </a:ext>
              </a:extLst>
            </p:cNvPr>
            <p:cNvSpPr txBox="1">
              <a:spLocks/>
            </p:cNvSpPr>
            <p:nvPr/>
          </p:nvSpPr>
          <p:spPr bwMode="gray">
            <a:xfrm>
              <a:off x="9762320" y="2885660"/>
              <a:ext cx="1832532" cy="1546719"/>
            </a:xfrm>
            <a:prstGeom prst="rect">
              <a:avLst/>
            </a:prstGeom>
            <a:ln w="19050">
              <a:solidFill>
                <a:srgbClr val="D6D9DA"/>
              </a:solidFill>
              <a:miter lim="800000"/>
            </a:ln>
          </p:spPr>
          <p:txBody>
            <a:bodyPr vert="horz" wrap="square" lIns="274320" tIns="274320" rIns="274320" bIns="274320" rtlCol="0">
              <a:no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CE0E2D"/>
                </a:buClr>
                <a:buSzTx/>
                <a:buFont typeface="Arial" panose="020B0604020202020204" pitchFamily="34" charset="0"/>
                <a:buNone/>
                <a:tabLst/>
                <a:defRPr/>
              </a:pPr>
              <a:endParaRPr kumimoji="0" lang="en-US" sz="1500" b="1"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E10E2C2D-DC19-4B5A-AF63-2E68F1B14C81}"/>
                </a:ext>
              </a:extLst>
            </p:cNvPr>
            <p:cNvSpPr txBox="1"/>
            <p:nvPr/>
          </p:nvSpPr>
          <p:spPr bwMode="gray">
            <a:xfrm>
              <a:off x="9941400" y="3609557"/>
              <a:ext cx="1654071" cy="646331"/>
            </a:xfrm>
            <a:prstGeom prst="rect">
              <a:avLst/>
            </a:prstGeom>
            <a:noFill/>
          </p:spPr>
          <p:txBody>
            <a:bodyPr wrap="square" lIns="0" tIns="0" rIns="0" bIns="0" rtlCol="0" anchor="t">
              <a:spAutoFit/>
            </a:bodyPr>
            <a:lstStyle/>
            <a:p>
              <a:pPr>
                <a:spcBef>
                  <a:spcPts val="714"/>
                </a:spcBef>
                <a:defRPr/>
              </a:pPr>
              <a:r>
                <a:rPr lang="en-US" sz="1400">
                  <a:solidFill>
                    <a:srgbClr val="323E48"/>
                  </a:solidFill>
                  <a:latin typeface="Arial" panose="020B0604020202020204"/>
                </a:rPr>
                <a:t>of all US abortions were induced by medication in 2020</a:t>
              </a:r>
            </a:p>
          </p:txBody>
        </p:sp>
        <p:sp>
          <p:nvSpPr>
            <p:cNvPr id="24" name="TextBox 23">
              <a:extLst>
                <a:ext uri="{FF2B5EF4-FFF2-40B4-BE49-F238E27FC236}">
                  <a16:creationId xmlns:a16="http://schemas.microsoft.com/office/drawing/2014/main" id="{8D74848D-6A03-4FE7-8B26-677F4F91EC07}"/>
                </a:ext>
              </a:extLst>
            </p:cNvPr>
            <p:cNvSpPr txBox="1"/>
            <p:nvPr/>
          </p:nvSpPr>
          <p:spPr bwMode="gray">
            <a:xfrm>
              <a:off x="9941401" y="2979113"/>
              <a:ext cx="1034302" cy="597636"/>
            </a:xfrm>
            <a:prstGeom prst="rect">
              <a:avLst/>
            </a:prstGeom>
            <a:noFill/>
          </p:spPr>
          <p:txBody>
            <a:bodyPr vert="horz" wrap="square" lIns="0" tIns="0" rIns="0" bIns="0" rtlCol="0">
              <a:spAutoFit/>
            </a:bodyPr>
            <a:lstStyle/>
            <a:p>
              <a:pPr>
                <a:defRPr/>
              </a:pPr>
              <a:r>
                <a:rPr lang="en-US" sz="3600">
                  <a:solidFill>
                    <a:schemeClr val="accent6"/>
                  </a:solidFill>
                  <a:latin typeface="+mj-lt"/>
                </a:rPr>
                <a:t>53%</a:t>
              </a:r>
            </a:p>
          </p:txBody>
        </p:sp>
        <p:sp>
          <p:nvSpPr>
            <p:cNvPr id="2" name="TextBox 1">
              <a:extLst>
                <a:ext uri="{FF2B5EF4-FFF2-40B4-BE49-F238E27FC236}">
                  <a16:creationId xmlns:a16="http://schemas.microsoft.com/office/drawing/2014/main" id="{B722190C-B318-62ED-CE49-375F165AF62A}"/>
                </a:ext>
              </a:extLst>
            </p:cNvPr>
            <p:cNvSpPr txBox="1"/>
            <p:nvPr/>
          </p:nvSpPr>
          <p:spPr bwMode="gray">
            <a:xfrm>
              <a:off x="9440990" y="2838820"/>
              <a:ext cx="2035124" cy="159173"/>
            </a:xfrm>
            <a:prstGeom prst="rect">
              <a:avLst/>
            </a:prstGeom>
            <a:solidFill>
              <a:srgbClr val="FFFFFF"/>
            </a:solidFill>
            <a:ln w="38100">
              <a:solidFill>
                <a:srgbClr val="FFFFFF"/>
              </a:solidFill>
            </a:ln>
          </p:spPr>
          <p:txBody>
            <a:bodyPr vert="horz" wrap="square" lIns="0" tIns="0" rIns="182880" bIns="0" rtlCol="0">
              <a:spAutoFit/>
            </a:bodyPr>
            <a:lstStyle/>
            <a:p>
              <a:pPr marL="457200" marR="0" lvl="0" indent="-454025" defTabSz="914400" eaLnBrk="1" fontAlgn="auto" latinLnBrk="0" hangingPunct="1">
                <a:lnSpc>
                  <a:spcPct val="100000"/>
                </a:lnSpc>
                <a:spcBef>
                  <a:spcPts val="600"/>
                </a:spcBef>
                <a:spcAft>
                  <a:spcPts val="0"/>
                </a:spcAft>
                <a:buClrTx/>
                <a:buSzPct val="230000"/>
                <a:buFontTx/>
                <a:buBlip>
                  <a:blip r:embed="rId12"/>
                </a:buBlip>
                <a:tabLst/>
                <a:defRPr/>
              </a:pPr>
              <a:r>
                <a:rPr kumimoji="0" lang="en-US" sz="1800" b="0" i="0" u="none" strike="noStrike" kern="0" cap="none" spc="0" normalizeH="0" baseline="34000" noProof="0">
                  <a:ln>
                    <a:noFill/>
                  </a:ln>
                  <a:solidFill>
                    <a:srgbClr val="9E9E9E"/>
                  </a:solidFill>
                  <a:effectLst/>
                  <a:uLnTx/>
                  <a:uFillTx/>
                  <a:latin typeface="Arial" panose="020B0604020202020204"/>
                </a:rPr>
                <a:t>DATA SPOTLIGHT</a:t>
              </a:r>
            </a:p>
          </p:txBody>
        </p:sp>
      </p:grpSp>
    </p:spTree>
    <p:extLst>
      <p:ext uri="{BB962C8B-B14F-4D97-AF65-F5344CB8AC3E}">
        <p14:creationId xmlns:p14="http://schemas.microsoft.com/office/powerpoint/2010/main" val="234965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0C046E73-B683-48E3-A95B-65B9DD6B948E}"/>
              </a:ext>
            </a:extLst>
          </p:cNvPr>
          <p:cNvGraphicFramePr>
            <a:graphicFrameLocks/>
          </p:cNvGraphicFramePr>
          <p:nvPr>
            <p:extLst>
              <p:ext uri="{D42A27DB-BD31-4B8C-83A1-F6EECF244321}">
                <p14:modId xmlns:p14="http://schemas.microsoft.com/office/powerpoint/2010/main" val="2860372878"/>
              </p:ext>
            </p:extLst>
          </p:nvPr>
        </p:nvGraphicFramePr>
        <p:xfrm>
          <a:off x="365626" y="2258281"/>
          <a:ext cx="10963658" cy="341840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4">
            <a:extLst>
              <a:ext uri="{FF2B5EF4-FFF2-40B4-BE49-F238E27FC236}">
                <a16:creationId xmlns:a16="http://schemas.microsoft.com/office/drawing/2014/main" id="{5557D511-D4DA-4E68-8D46-54D0B9D10411}"/>
              </a:ext>
            </a:extLst>
          </p:cNvPr>
          <p:cNvSpPr>
            <a:spLocks noGrp="1"/>
          </p:cNvSpPr>
          <p:nvPr>
            <p:ph type="body" sz="quarter" idx="28"/>
          </p:nvPr>
        </p:nvSpPr>
        <p:spPr>
          <a:xfrm>
            <a:off x="622500" y="5926675"/>
            <a:ext cx="4409202" cy="241092"/>
          </a:xfrm>
        </p:spPr>
        <p:txBody>
          <a:bodyPr/>
          <a:lstStyle/>
          <a:p>
            <a:pPr>
              <a:buClr>
                <a:schemeClr val="accent2"/>
              </a:buClr>
            </a:pPr>
            <a:r>
              <a:rPr lang="en-US">
                <a:solidFill>
                  <a:schemeClr val="accent3"/>
                </a:solidFill>
              </a:rPr>
              <a:t>CDC pregnancy-related mortality ratio: number of pregnancy-related deaths per 100,000 live births.</a:t>
            </a:r>
          </a:p>
          <a:p>
            <a:pPr>
              <a:buClr>
                <a:schemeClr val="accent2"/>
              </a:buClr>
            </a:pPr>
            <a:r>
              <a:rPr lang="en-US">
                <a:solidFill>
                  <a:schemeClr val="accent3"/>
                </a:solidFill>
              </a:rPr>
              <a:t>CDC maternal mortality rate: number of maternal deaths per 100,000 live births.</a:t>
            </a:r>
          </a:p>
        </p:txBody>
      </p:sp>
      <p:sp>
        <p:nvSpPr>
          <p:cNvPr id="14" name="Text Placeholder 13">
            <a:extLst>
              <a:ext uri="{FF2B5EF4-FFF2-40B4-BE49-F238E27FC236}">
                <a16:creationId xmlns:a16="http://schemas.microsoft.com/office/drawing/2014/main" id="{0CF1B97C-1104-45BC-BAE8-8417A5799DA0}"/>
              </a:ext>
            </a:extLst>
          </p:cNvPr>
          <p:cNvSpPr>
            <a:spLocks noGrp="1"/>
          </p:cNvSpPr>
          <p:nvPr>
            <p:ph type="body" sz="quarter" idx="27"/>
          </p:nvPr>
        </p:nvSpPr>
        <p:spPr>
          <a:xfrm>
            <a:off x="6772993" y="5850202"/>
            <a:ext cx="4803436" cy="323165"/>
          </a:xfrm>
        </p:spPr>
        <p:txBody>
          <a:bodyPr/>
          <a:lstStyle/>
          <a:p>
            <a:r>
              <a:rPr lang="en-US"/>
              <a:t>Sources: Peterson et al., “</a:t>
            </a:r>
            <a:r>
              <a:rPr lang="en-US">
                <a:hlinkClick r:id="rId4">
                  <a:extLst>
                    <a:ext uri="{A12FA001-AC4F-418D-AE19-62706E023703}">
                      <ahyp:hlinkClr xmlns:ahyp="http://schemas.microsoft.com/office/drawing/2018/hyperlinkcolor" val="tx"/>
                    </a:ext>
                  </a:extLst>
                </a:hlinkClick>
              </a:rPr>
              <a:t>Racial/Ethnic Disparities in Pregnancy-Related Deaths — United States, 2007–2016</a:t>
            </a:r>
            <a:r>
              <a:rPr lang="en-US"/>
              <a:t>,” </a:t>
            </a:r>
            <a:r>
              <a:rPr lang="en-US" i="1"/>
              <a:t>CDC</a:t>
            </a:r>
            <a:r>
              <a:rPr lang="en-US"/>
              <a:t>; “</a:t>
            </a:r>
            <a:r>
              <a:rPr lang="en-US">
                <a:hlinkClick r:id="rId5">
                  <a:extLst>
                    <a:ext uri="{A12FA001-AC4F-418D-AE19-62706E023703}">
                      <ahyp:hlinkClr xmlns:ahyp="http://schemas.microsoft.com/office/drawing/2018/hyperlinkcolor" val="tx"/>
                    </a:ext>
                  </a:extLst>
                </a:hlinkClick>
              </a:rPr>
              <a:t>Maternal Health: Outcomes Worsened and Disparities...</a:t>
            </a:r>
            <a:r>
              <a:rPr lang="en-US"/>
              <a:t>,” </a:t>
            </a:r>
            <a:r>
              <a:rPr lang="en-US" i="1"/>
              <a:t>GAO; </a:t>
            </a:r>
            <a:r>
              <a:rPr lang="en-US"/>
              <a:t>Feldman &amp; Bassett, “</a:t>
            </a:r>
            <a:r>
              <a:rPr lang="en-US">
                <a:hlinkClick r:id="rId6">
                  <a:extLst>
                    <a:ext uri="{A12FA001-AC4F-418D-AE19-62706E023703}">
                      <ahyp:hlinkClr xmlns:ahyp="http://schemas.microsoft.com/office/drawing/2018/hyperlinkcolor" val="tx"/>
                    </a:ext>
                  </a:extLst>
                </a:hlinkClick>
              </a:rPr>
              <a:t>Variation in COVID-19 Mortality in the US by Race...</a:t>
            </a:r>
            <a:r>
              <a:rPr lang="en-US"/>
              <a:t>,” </a:t>
            </a:r>
            <a:r>
              <a:rPr lang="en-US" i="1"/>
              <a:t>JAMA Network Open; </a:t>
            </a:r>
            <a:r>
              <a:rPr lang="en-US"/>
              <a:t>Gunja et al., “</a:t>
            </a:r>
            <a:r>
              <a:rPr lang="en-US">
                <a:hlinkClick r:id="rId7">
                  <a:extLst>
                    <a:ext uri="{A12FA001-AC4F-418D-AE19-62706E023703}">
                      <ahyp:hlinkClr xmlns:ahyp="http://schemas.microsoft.com/office/drawing/2018/hyperlinkcolor" val="tx"/>
                    </a:ext>
                  </a:extLst>
                </a:hlinkClick>
              </a:rPr>
              <a:t>Health and Health Care for Women...</a:t>
            </a:r>
            <a:r>
              <a:rPr lang="en-US"/>
              <a:t>,” </a:t>
            </a:r>
            <a:r>
              <a:rPr lang="en-US" i="1"/>
              <a:t>The Commonwealth Fund.</a:t>
            </a:r>
            <a:endParaRPr lang="en-US"/>
          </a:p>
        </p:txBody>
      </p:sp>
      <p:sp>
        <p:nvSpPr>
          <p:cNvPr id="13" name="Title 12">
            <a:extLst>
              <a:ext uri="{FF2B5EF4-FFF2-40B4-BE49-F238E27FC236}">
                <a16:creationId xmlns:a16="http://schemas.microsoft.com/office/drawing/2014/main" id="{3AE334DD-71A8-41BE-B76E-3A0F7508B816}"/>
              </a:ext>
            </a:extLst>
          </p:cNvPr>
          <p:cNvSpPr>
            <a:spLocks noGrp="1"/>
          </p:cNvSpPr>
          <p:nvPr>
            <p:ph type="title"/>
          </p:nvPr>
        </p:nvSpPr>
        <p:spPr>
          <a:xfrm>
            <a:off x="612772" y="587947"/>
            <a:ext cx="11233484" cy="540917"/>
          </a:xfrm>
        </p:spPr>
        <p:txBody>
          <a:bodyPr/>
          <a:lstStyle/>
          <a:p>
            <a:r>
              <a:rPr lang="en-US">
                <a:cs typeface="Times New Roman"/>
              </a:rPr>
              <a:t>Racial &amp; ethnic disparities persist in maternal mortality</a:t>
            </a:r>
          </a:p>
        </p:txBody>
      </p:sp>
      <p:sp>
        <p:nvSpPr>
          <p:cNvPr id="41" name="TextBox 40">
            <a:extLst>
              <a:ext uri="{FF2B5EF4-FFF2-40B4-BE49-F238E27FC236}">
                <a16:creationId xmlns:a16="http://schemas.microsoft.com/office/drawing/2014/main" id="{29B7482D-1622-409D-BCDE-53E99BC50A68}"/>
              </a:ext>
            </a:extLst>
          </p:cNvPr>
          <p:cNvSpPr txBox="1"/>
          <p:nvPr/>
        </p:nvSpPr>
        <p:spPr bwMode="gray">
          <a:xfrm>
            <a:off x="612772" y="1744427"/>
            <a:ext cx="5401948" cy="246221"/>
          </a:xfrm>
          <a:prstGeom prst="rect">
            <a:avLst/>
          </a:prstGeom>
          <a:noFill/>
        </p:spPr>
        <p:txBody>
          <a:bodyPr wrap="square" lIns="0" tIns="0" rIns="0" bIns="0" rtlCol="0">
            <a:spAutoFit/>
          </a:bodyPr>
          <a:lstStyle/>
          <a:p>
            <a:r>
              <a:rPr lang="en-US" sz="1600" b="1"/>
              <a:t>US pregnancy-related mortality ratio by race/ethnicity</a:t>
            </a:r>
            <a:r>
              <a:rPr lang="en-US" sz="1600" b="1" baseline="30000"/>
              <a:t>1</a:t>
            </a:r>
          </a:p>
        </p:txBody>
      </p:sp>
      <p:sp>
        <p:nvSpPr>
          <p:cNvPr id="42" name="TextBox 41">
            <a:extLst>
              <a:ext uri="{FF2B5EF4-FFF2-40B4-BE49-F238E27FC236}">
                <a16:creationId xmlns:a16="http://schemas.microsoft.com/office/drawing/2014/main" id="{8846FAE8-084E-413D-BE1C-F35715E03C05}"/>
              </a:ext>
            </a:extLst>
          </p:cNvPr>
          <p:cNvSpPr txBox="1"/>
          <p:nvPr/>
        </p:nvSpPr>
        <p:spPr bwMode="gray">
          <a:xfrm>
            <a:off x="616835" y="2033274"/>
            <a:ext cx="4769464" cy="230832"/>
          </a:xfrm>
          <a:prstGeom prst="rect">
            <a:avLst/>
          </a:prstGeom>
          <a:noFill/>
        </p:spPr>
        <p:txBody>
          <a:bodyPr wrap="square" lIns="0" tIns="0" rIns="0" bIns="0" rtlCol="0">
            <a:spAutoFit/>
          </a:bodyPr>
          <a:lstStyle/>
          <a:p>
            <a:r>
              <a:rPr lang="en-US" sz="1500" i="1"/>
              <a:t>CDC, 2009-2016</a:t>
            </a:r>
          </a:p>
        </p:txBody>
      </p:sp>
      <p:sp>
        <p:nvSpPr>
          <p:cNvPr id="33" name="TextBox 32">
            <a:extLst>
              <a:ext uri="{FF2B5EF4-FFF2-40B4-BE49-F238E27FC236}">
                <a16:creationId xmlns:a16="http://schemas.microsoft.com/office/drawing/2014/main" id="{6CAF3EC0-305A-41B9-99A9-ACABC25176BF}"/>
              </a:ext>
            </a:extLst>
          </p:cNvPr>
          <p:cNvSpPr txBox="1"/>
          <p:nvPr/>
        </p:nvSpPr>
        <p:spPr bwMode="gray">
          <a:xfrm>
            <a:off x="5429182" y="4349354"/>
            <a:ext cx="386006" cy="222522"/>
          </a:xfrm>
          <a:prstGeom prst="rect">
            <a:avLst/>
          </a:prstGeom>
        </p:spPr>
        <p:txBody>
          <a:bodyPr vert="horz" wrap="square" lIns="0" tIns="0" rIns="0" bIns="0" rtlCol="0">
            <a:spAutoFit/>
          </a:bodyPr>
          <a:lstStyle/>
          <a:p>
            <a:pPr>
              <a:spcBef>
                <a:spcPts val="600"/>
              </a:spcBef>
              <a:buClr>
                <a:schemeClr val="accent6"/>
              </a:buClr>
            </a:pPr>
            <a:r>
              <a:rPr lang="en-US" sz="1400" b="1"/>
              <a:t>11.6</a:t>
            </a:r>
          </a:p>
        </p:txBody>
      </p:sp>
      <p:cxnSp>
        <p:nvCxnSpPr>
          <p:cNvPr id="35" name="Straight Arrow Connector 34">
            <a:extLst>
              <a:ext uri="{FF2B5EF4-FFF2-40B4-BE49-F238E27FC236}">
                <a16:creationId xmlns:a16="http://schemas.microsoft.com/office/drawing/2014/main" id="{610DA80D-D32B-435E-ACD0-20E39BDFA6E9}"/>
              </a:ext>
            </a:extLst>
          </p:cNvPr>
          <p:cNvCxnSpPr>
            <a:cxnSpLocks/>
          </p:cNvCxnSpPr>
          <p:nvPr/>
        </p:nvCxnSpPr>
        <p:spPr bwMode="gray">
          <a:xfrm flipH="1" flipV="1">
            <a:off x="5178781" y="4325407"/>
            <a:ext cx="212855" cy="135208"/>
          </a:xfrm>
          <a:prstGeom prst="straightConnector1">
            <a:avLst/>
          </a:prstGeom>
          <a:ln>
            <a:headEnd type="none" w="med" len="med"/>
            <a:tailEnd type="non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5C65C4AF-623B-4288-9BF8-5A9F22E9E63C}"/>
              </a:ext>
            </a:extLst>
          </p:cNvPr>
          <p:cNvSpPr txBox="1"/>
          <p:nvPr/>
        </p:nvSpPr>
        <p:spPr bwMode="gray">
          <a:xfrm>
            <a:off x="5609817" y="3944510"/>
            <a:ext cx="469900" cy="215444"/>
          </a:xfrm>
          <a:prstGeom prst="rect">
            <a:avLst/>
          </a:prstGeom>
        </p:spPr>
        <p:txBody>
          <a:bodyPr vert="horz" wrap="square" lIns="0" tIns="0" rIns="0" bIns="0" rtlCol="0">
            <a:spAutoFit/>
          </a:bodyPr>
          <a:lstStyle/>
          <a:p>
            <a:pPr>
              <a:spcBef>
                <a:spcPts val="600"/>
              </a:spcBef>
              <a:buClr>
                <a:schemeClr val="accent6"/>
              </a:buClr>
            </a:pPr>
            <a:r>
              <a:rPr lang="en-US" sz="1400" b="1"/>
              <a:t>14.7</a:t>
            </a:r>
          </a:p>
        </p:txBody>
      </p:sp>
      <p:cxnSp>
        <p:nvCxnSpPr>
          <p:cNvPr id="44" name="Straight Arrow Connector 43">
            <a:extLst>
              <a:ext uri="{FF2B5EF4-FFF2-40B4-BE49-F238E27FC236}">
                <a16:creationId xmlns:a16="http://schemas.microsoft.com/office/drawing/2014/main" id="{E3FFB48A-426D-4DB4-A7AD-BB85070E2A23}"/>
              </a:ext>
            </a:extLst>
          </p:cNvPr>
          <p:cNvCxnSpPr>
            <a:cxnSpLocks/>
          </p:cNvCxnSpPr>
          <p:nvPr/>
        </p:nvCxnSpPr>
        <p:spPr bwMode="gray">
          <a:xfrm flipH="1">
            <a:off x="5173455" y="4093636"/>
            <a:ext cx="436362" cy="106593"/>
          </a:xfrm>
          <a:prstGeom prst="straightConnector1">
            <a:avLst/>
          </a:prstGeom>
          <a:ln>
            <a:headEnd type="none" w="med" len="med"/>
            <a:tailEnd type="non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4E41D2C5-523E-4A62-AC46-823D9FBB8B2F}"/>
              </a:ext>
            </a:extLst>
          </p:cNvPr>
          <p:cNvCxnSpPr>
            <a:cxnSpLocks/>
          </p:cNvCxnSpPr>
          <p:nvPr/>
        </p:nvCxnSpPr>
        <p:spPr bwMode="gray">
          <a:xfrm flipH="1">
            <a:off x="5173455" y="4252049"/>
            <a:ext cx="401294" cy="0"/>
          </a:xfrm>
          <a:prstGeom prst="straightConnector1">
            <a:avLst/>
          </a:prstGeom>
          <a:ln>
            <a:headEnd type="none" w="med" len="med"/>
            <a:tailEnd type="none"/>
          </a:ln>
        </p:spPr>
        <p:style>
          <a:lnRef idx="1">
            <a:schemeClr val="dk1"/>
          </a:lnRef>
          <a:fillRef idx="0">
            <a:schemeClr val="dk1"/>
          </a:fillRef>
          <a:effectRef idx="0">
            <a:schemeClr val="dk1"/>
          </a:effectRef>
          <a:fontRef idx="minor">
            <a:schemeClr val="tx1"/>
          </a:fontRef>
        </p:style>
      </p:cxnSp>
      <p:graphicFrame>
        <p:nvGraphicFramePr>
          <p:cNvPr id="20" name="Chart 19">
            <a:extLst>
              <a:ext uri="{FF2B5EF4-FFF2-40B4-BE49-F238E27FC236}">
                <a16:creationId xmlns:a16="http://schemas.microsoft.com/office/drawing/2014/main" id="{77EF39AB-BACE-4CCA-A700-4B4F002D5CBB}"/>
              </a:ext>
            </a:extLst>
          </p:cNvPr>
          <p:cNvGraphicFramePr>
            <a:graphicFrameLocks/>
          </p:cNvGraphicFramePr>
          <p:nvPr>
            <p:extLst>
              <p:ext uri="{D42A27DB-BD31-4B8C-83A1-F6EECF244321}">
                <p14:modId xmlns:p14="http://schemas.microsoft.com/office/powerpoint/2010/main" val="4225029933"/>
              </p:ext>
            </p:extLst>
          </p:nvPr>
        </p:nvGraphicFramePr>
        <p:xfrm>
          <a:off x="6424439" y="2385052"/>
          <a:ext cx="5034918" cy="2873488"/>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9A44B3AA-E6F4-4829-83EA-6C6E699A9B29}"/>
              </a:ext>
            </a:extLst>
          </p:cNvPr>
          <p:cNvSpPr txBox="1"/>
          <p:nvPr/>
        </p:nvSpPr>
        <p:spPr bwMode="gray">
          <a:xfrm>
            <a:off x="6709893" y="1744427"/>
            <a:ext cx="8192817" cy="246221"/>
          </a:xfrm>
          <a:prstGeom prst="rect">
            <a:avLst/>
          </a:prstGeom>
          <a:noFill/>
        </p:spPr>
        <p:txBody>
          <a:bodyPr wrap="square" lIns="0" tIns="0" rIns="0" bIns="0" rtlCol="0">
            <a:spAutoFit/>
          </a:bodyPr>
          <a:lstStyle/>
          <a:p>
            <a:r>
              <a:rPr lang="en-US" sz="1600" b="1"/>
              <a:t>US maternal mortality rate by race/ethnicity</a:t>
            </a:r>
            <a:r>
              <a:rPr lang="en-US" sz="1600" b="1" baseline="30000"/>
              <a:t>2</a:t>
            </a:r>
          </a:p>
        </p:txBody>
      </p:sp>
      <p:sp>
        <p:nvSpPr>
          <p:cNvPr id="22" name="TextBox 21">
            <a:extLst>
              <a:ext uri="{FF2B5EF4-FFF2-40B4-BE49-F238E27FC236}">
                <a16:creationId xmlns:a16="http://schemas.microsoft.com/office/drawing/2014/main" id="{8A2AEF03-205D-48EC-B400-038B5D6E9A7D}"/>
              </a:ext>
            </a:extLst>
          </p:cNvPr>
          <p:cNvSpPr txBox="1"/>
          <p:nvPr/>
        </p:nvSpPr>
        <p:spPr bwMode="gray">
          <a:xfrm>
            <a:off x="6709893" y="2033274"/>
            <a:ext cx="4845889" cy="230832"/>
          </a:xfrm>
          <a:prstGeom prst="rect">
            <a:avLst/>
          </a:prstGeom>
          <a:noFill/>
        </p:spPr>
        <p:txBody>
          <a:bodyPr wrap="square" lIns="0" tIns="0" rIns="0" bIns="0" rtlCol="0">
            <a:spAutoFit/>
          </a:bodyPr>
          <a:lstStyle/>
          <a:p>
            <a:r>
              <a:rPr lang="en-US" sz="1500" i="1"/>
              <a:t>CDC, 2018-2021</a:t>
            </a:r>
          </a:p>
        </p:txBody>
      </p:sp>
    </p:spTree>
    <p:extLst>
      <p:ext uri="{BB962C8B-B14F-4D97-AF65-F5344CB8AC3E}">
        <p14:creationId xmlns:p14="http://schemas.microsoft.com/office/powerpoint/2010/main" val="3840585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3B353-A113-4B9D-9FB7-26831D3C7FFE}"/>
              </a:ext>
            </a:extLst>
          </p:cNvPr>
          <p:cNvSpPr>
            <a:spLocks noGrp="1"/>
          </p:cNvSpPr>
          <p:nvPr>
            <p:ph type="body" sz="quarter" idx="28"/>
          </p:nvPr>
        </p:nvSpPr>
        <p:spPr>
          <a:xfrm>
            <a:off x="612773" y="5822434"/>
            <a:ext cx="4486934" cy="348813"/>
          </a:xfrm>
        </p:spPr>
        <p:txBody>
          <a:bodyPr/>
          <a:lstStyle/>
          <a:p>
            <a:pPr>
              <a:buClr>
                <a:schemeClr val="accent2"/>
              </a:buClr>
            </a:pPr>
            <a:r>
              <a:rPr lang="en-US">
                <a:solidFill>
                  <a:schemeClr val="accent3"/>
                </a:solidFill>
              </a:rPr>
              <a:t>All volume growth estimates are based on those who identify as female on the Census using services. N values are the estimated 2026 volumes for each sub-service line. </a:t>
            </a:r>
          </a:p>
          <a:p>
            <a:pPr>
              <a:buClr>
                <a:schemeClr val="accent2"/>
              </a:buClr>
            </a:pPr>
            <a:r>
              <a:rPr lang="en-US">
                <a:solidFill>
                  <a:schemeClr val="accent3"/>
                </a:solidFill>
              </a:rPr>
              <a:t>IVF: In vitro fertilization. </a:t>
            </a:r>
          </a:p>
        </p:txBody>
      </p:sp>
      <p:sp>
        <p:nvSpPr>
          <p:cNvPr id="4" name="Title 3">
            <a:extLst>
              <a:ext uri="{FF2B5EF4-FFF2-40B4-BE49-F238E27FC236}">
                <a16:creationId xmlns:a16="http://schemas.microsoft.com/office/drawing/2014/main" id="{936C56E7-F355-496B-8690-000F55AC55F3}"/>
              </a:ext>
            </a:extLst>
          </p:cNvPr>
          <p:cNvSpPr>
            <a:spLocks noGrp="1"/>
          </p:cNvSpPr>
          <p:nvPr>
            <p:ph type="title"/>
          </p:nvPr>
        </p:nvSpPr>
        <p:spPr>
          <a:xfrm>
            <a:off x="612774" y="588771"/>
            <a:ext cx="10972801" cy="540917"/>
          </a:xfrm>
        </p:spPr>
        <p:txBody>
          <a:bodyPr/>
          <a:lstStyle/>
          <a:p>
            <a:r>
              <a:rPr lang="en-US"/>
              <a:t>Outpatient growth expected for psychiatry, gynecology </a:t>
            </a:r>
          </a:p>
        </p:txBody>
      </p:sp>
      <p:sp>
        <p:nvSpPr>
          <p:cNvPr id="7" name="TextBox 6">
            <a:extLst>
              <a:ext uri="{FF2B5EF4-FFF2-40B4-BE49-F238E27FC236}">
                <a16:creationId xmlns:a16="http://schemas.microsoft.com/office/drawing/2014/main" id="{45466DF3-1F5F-4F58-A082-C6CB77D675A4}"/>
              </a:ext>
            </a:extLst>
          </p:cNvPr>
          <p:cNvSpPr txBox="1"/>
          <p:nvPr/>
        </p:nvSpPr>
        <p:spPr bwMode="gray">
          <a:xfrm>
            <a:off x="612774" y="1765682"/>
            <a:ext cx="4769464" cy="246221"/>
          </a:xfrm>
          <a:prstGeom prst="rect">
            <a:avLst/>
          </a:prstGeom>
          <a:noFill/>
        </p:spPr>
        <p:txBody>
          <a:bodyPr wrap="square" lIns="0" tIns="0" rIns="0" bIns="0" rtlCol="0">
            <a:spAutoFit/>
          </a:bodyPr>
          <a:lstStyle/>
          <a:p>
            <a:r>
              <a:rPr lang="en-US" sz="1600" b="1"/>
              <a:t>5-year volume growth rates</a:t>
            </a:r>
            <a:r>
              <a:rPr lang="en-US" sz="1600" b="1" baseline="30000"/>
              <a:t>1</a:t>
            </a:r>
          </a:p>
        </p:txBody>
      </p:sp>
      <p:sp>
        <p:nvSpPr>
          <p:cNvPr id="8" name="TextBox 7">
            <a:extLst>
              <a:ext uri="{FF2B5EF4-FFF2-40B4-BE49-F238E27FC236}">
                <a16:creationId xmlns:a16="http://schemas.microsoft.com/office/drawing/2014/main" id="{36819217-A9A6-44DB-8AC1-BE228B11F81F}"/>
              </a:ext>
            </a:extLst>
          </p:cNvPr>
          <p:cNvSpPr txBox="1"/>
          <p:nvPr/>
        </p:nvSpPr>
        <p:spPr bwMode="gray">
          <a:xfrm>
            <a:off x="609600" y="2378195"/>
            <a:ext cx="1975444" cy="215444"/>
          </a:xfrm>
          <a:prstGeom prst="rect">
            <a:avLst/>
          </a:prstGeom>
          <a:noFill/>
        </p:spPr>
        <p:txBody>
          <a:bodyPr wrap="square" lIns="0" tIns="0" rIns="0" bIns="0" rtlCol="0">
            <a:spAutoFit/>
          </a:bodyPr>
          <a:lstStyle/>
          <a:p>
            <a:r>
              <a:rPr lang="en-US" sz="1400" b="1"/>
              <a:t>Inpatient service lines</a:t>
            </a:r>
          </a:p>
        </p:txBody>
      </p:sp>
      <p:sp>
        <p:nvSpPr>
          <p:cNvPr id="9" name="TextBox 8">
            <a:extLst>
              <a:ext uri="{FF2B5EF4-FFF2-40B4-BE49-F238E27FC236}">
                <a16:creationId xmlns:a16="http://schemas.microsoft.com/office/drawing/2014/main" id="{AFA3319C-6520-44BA-84D4-D06BD624B550}"/>
              </a:ext>
            </a:extLst>
          </p:cNvPr>
          <p:cNvSpPr txBox="1"/>
          <p:nvPr/>
        </p:nvSpPr>
        <p:spPr bwMode="gray">
          <a:xfrm>
            <a:off x="5099707" y="2378195"/>
            <a:ext cx="2171756" cy="215444"/>
          </a:xfrm>
          <a:prstGeom prst="rect">
            <a:avLst/>
          </a:prstGeom>
          <a:noFill/>
        </p:spPr>
        <p:txBody>
          <a:bodyPr wrap="square" lIns="0" tIns="0" rIns="0" bIns="0" rtlCol="0">
            <a:spAutoFit/>
          </a:bodyPr>
          <a:lstStyle/>
          <a:p>
            <a:r>
              <a:rPr lang="en-US" sz="1400" b="1"/>
              <a:t>Outpatient service lines </a:t>
            </a:r>
          </a:p>
        </p:txBody>
      </p:sp>
      <p:sp>
        <p:nvSpPr>
          <p:cNvPr id="10" name="TextBox 9">
            <a:extLst>
              <a:ext uri="{FF2B5EF4-FFF2-40B4-BE49-F238E27FC236}">
                <a16:creationId xmlns:a16="http://schemas.microsoft.com/office/drawing/2014/main" id="{B71558F0-BE32-4CFB-A28C-63210F3B79A7}"/>
              </a:ext>
            </a:extLst>
          </p:cNvPr>
          <p:cNvSpPr txBox="1"/>
          <p:nvPr/>
        </p:nvSpPr>
        <p:spPr bwMode="gray">
          <a:xfrm>
            <a:off x="612773" y="2038454"/>
            <a:ext cx="3300550" cy="230832"/>
          </a:xfrm>
          <a:prstGeom prst="rect">
            <a:avLst/>
          </a:prstGeom>
          <a:noFill/>
        </p:spPr>
        <p:txBody>
          <a:bodyPr wrap="square" lIns="0" tIns="0" rIns="0" bIns="0" rtlCol="0">
            <a:spAutoFit/>
          </a:bodyPr>
          <a:lstStyle/>
          <a:p>
            <a:r>
              <a:rPr lang="en-US" sz="1500" i="1"/>
              <a:t>National estimates, 2021-2026</a:t>
            </a:r>
          </a:p>
        </p:txBody>
      </p:sp>
      <p:sp>
        <p:nvSpPr>
          <p:cNvPr id="17" name="TextBox 16">
            <a:extLst>
              <a:ext uri="{FF2B5EF4-FFF2-40B4-BE49-F238E27FC236}">
                <a16:creationId xmlns:a16="http://schemas.microsoft.com/office/drawing/2014/main" id="{E5445DEE-B2E2-416B-8160-691EC29F887A}"/>
              </a:ext>
            </a:extLst>
          </p:cNvPr>
          <p:cNvSpPr txBox="1"/>
          <p:nvPr/>
        </p:nvSpPr>
        <p:spPr bwMode="gray">
          <a:xfrm>
            <a:off x="827403" y="4295777"/>
            <a:ext cx="1132018" cy="369332"/>
          </a:xfrm>
          <a:prstGeom prst="rect">
            <a:avLst/>
          </a:prstGeom>
          <a:noFill/>
        </p:spPr>
        <p:txBody>
          <a:bodyPr wrap="square" lIns="0" tIns="0" rIns="0" bIns="0" rtlCol="0">
            <a:spAutoFit/>
          </a:bodyPr>
          <a:lstStyle/>
          <a:p>
            <a:pPr algn="ctr"/>
            <a:r>
              <a:rPr lang="en-US" sz="1200" b="1" i="1"/>
              <a:t>Gynecology </a:t>
            </a:r>
          </a:p>
          <a:p>
            <a:pPr algn="ctr"/>
            <a:r>
              <a:rPr lang="en-US" sz="1200"/>
              <a:t>n=</a:t>
            </a:r>
            <a:r>
              <a:rPr lang="en-US" sz="1200" b="0">
                <a:solidFill>
                  <a:srgbClr val="212529"/>
                </a:solidFill>
                <a:effectLst/>
                <a:latin typeface="Arial" panose="020B0604020202020204" pitchFamily="34" charset="0"/>
              </a:rPr>
              <a:t>261,773</a:t>
            </a:r>
            <a:endParaRPr lang="en-US" sz="1200"/>
          </a:p>
        </p:txBody>
      </p:sp>
      <p:sp>
        <p:nvSpPr>
          <p:cNvPr id="19" name="TextBox 18">
            <a:extLst>
              <a:ext uri="{FF2B5EF4-FFF2-40B4-BE49-F238E27FC236}">
                <a16:creationId xmlns:a16="http://schemas.microsoft.com/office/drawing/2014/main" id="{4A0AC7EC-29A6-4EB9-8421-C2B29BD114B5}"/>
              </a:ext>
            </a:extLst>
          </p:cNvPr>
          <p:cNvSpPr txBox="1"/>
          <p:nvPr/>
        </p:nvSpPr>
        <p:spPr bwMode="gray">
          <a:xfrm>
            <a:off x="2506900" y="4295777"/>
            <a:ext cx="981212" cy="369332"/>
          </a:xfrm>
          <a:prstGeom prst="rect">
            <a:avLst/>
          </a:prstGeom>
          <a:noFill/>
        </p:spPr>
        <p:txBody>
          <a:bodyPr wrap="square" lIns="0" tIns="0" rIns="0" bIns="0" rtlCol="0">
            <a:spAutoFit/>
          </a:bodyPr>
          <a:lstStyle/>
          <a:p>
            <a:pPr algn="ctr"/>
            <a:r>
              <a:rPr lang="en-US" sz="1200" b="1" i="1"/>
              <a:t>Obstetrics</a:t>
            </a:r>
          </a:p>
          <a:p>
            <a:pPr algn="ctr"/>
            <a:r>
              <a:rPr lang="en-US" sz="1200" i="1"/>
              <a:t>n=</a:t>
            </a:r>
            <a:r>
              <a:rPr lang="en-US" sz="1200" b="0" i="1">
                <a:solidFill>
                  <a:srgbClr val="212529"/>
                </a:solidFill>
                <a:effectLst/>
                <a:latin typeface="Arial" panose="020B0604020202020204" pitchFamily="34" charset="0"/>
              </a:rPr>
              <a:t>3,788,279</a:t>
            </a:r>
            <a:endParaRPr lang="en-US" sz="1200" i="1"/>
          </a:p>
        </p:txBody>
      </p:sp>
      <p:graphicFrame>
        <p:nvGraphicFramePr>
          <p:cNvPr id="60" name="Chart 59">
            <a:extLst>
              <a:ext uri="{FF2B5EF4-FFF2-40B4-BE49-F238E27FC236}">
                <a16:creationId xmlns:a16="http://schemas.microsoft.com/office/drawing/2014/main" id="{778172CC-72CF-4B0B-A3D2-2E359A728809}"/>
              </a:ext>
            </a:extLst>
          </p:cNvPr>
          <p:cNvGraphicFramePr/>
          <p:nvPr>
            <p:extLst>
              <p:ext uri="{D42A27DB-BD31-4B8C-83A1-F6EECF244321}">
                <p14:modId xmlns:p14="http://schemas.microsoft.com/office/powerpoint/2010/main" val="3716454300"/>
              </p:ext>
            </p:extLst>
          </p:nvPr>
        </p:nvGraphicFramePr>
        <p:xfrm>
          <a:off x="522352" y="2562861"/>
          <a:ext cx="10005948" cy="2057580"/>
        </p:xfrm>
        <a:graphic>
          <a:graphicData uri="http://schemas.openxmlformats.org/drawingml/2006/chart">
            <c:chart xmlns:c="http://schemas.openxmlformats.org/drawingml/2006/chart" xmlns:r="http://schemas.openxmlformats.org/officeDocument/2006/relationships" r:id="rId3"/>
          </a:graphicData>
        </a:graphic>
      </p:graphicFrame>
      <p:sp>
        <p:nvSpPr>
          <p:cNvPr id="62" name="TextBox 61">
            <a:extLst>
              <a:ext uri="{FF2B5EF4-FFF2-40B4-BE49-F238E27FC236}">
                <a16:creationId xmlns:a16="http://schemas.microsoft.com/office/drawing/2014/main" id="{7F1219C3-964C-4119-8386-59411B773FDE}"/>
              </a:ext>
            </a:extLst>
          </p:cNvPr>
          <p:cNvSpPr txBox="1"/>
          <p:nvPr/>
        </p:nvSpPr>
        <p:spPr bwMode="gray">
          <a:xfrm>
            <a:off x="8957502" y="4295777"/>
            <a:ext cx="1468656" cy="369332"/>
          </a:xfrm>
          <a:prstGeom prst="rect">
            <a:avLst/>
          </a:prstGeom>
          <a:noFill/>
        </p:spPr>
        <p:txBody>
          <a:bodyPr wrap="square" lIns="0" tIns="0" rIns="0" bIns="0" rtlCol="0">
            <a:spAutoFit/>
          </a:bodyPr>
          <a:lstStyle/>
          <a:p>
            <a:pPr algn="ctr"/>
            <a:r>
              <a:rPr lang="en-US" sz="1200" b="1" i="1"/>
              <a:t>Psychiatry</a:t>
            </a:r>
          </a:p>
          <a:p>
            <a:pPr algn="ctr"/>
            <a:r>
              <a:rPr lang="en-US" sz="1200" i="1"/>
              <a:t>n=</a:t>
            </a:r>
            <a:r>
              <a:rPr lang="en-US" sz="1200" b="0" i="1">
                <a:solidFill>
                  <a:srgbClr val="212529"/>
                </a:solidFill>
                <a:effectLst/>
                <a:latin typeface="Arial" panose="020B0604020202020204" pitchFamily="34" charset="0"/>
              </a:rPr>
              <a:t>91,416,362</a:t>
            </a:r>
            <a:endParaRPr lang="en-US" sz="1200" i="1"/>
          </a:p>
        </p:txBody>
      </p:sp>
      <p:sp>
        <p:nvSpPr>
          <p:cNvPr id="64" name="TextBox 63">
            <a:extLst>
              <a:ext uri="{FF2B5EF4-FFF2-40B4-BE49-F238E27FC236}">
                <a16:creationId xmlns:a16="http://schemas.microsoft.com/office/drawing/2014/main" id="{5B977309-55A2-4CB8-8FD8-7625B5D6B79A}"/>
              </a:ext>
            </a:extLst>
          </p:cNvPr>
          <p:cNvSpPr txBox="1"/>
          <p:nvPr/>
        </p:nvSpPr>
        <p:spPr bwMode="gray">
          <a:xfrm>
            <a:off x="7541787" y="4295777"/>
            <a:ext cx="985047" cy="369332"/>
          </a:xfrm>
          <a:prstGeom prst="rect">
            <a:avLst/>
          </a:prstGeom>
          <a:noFill/>
        </p:spPr>
        <p:txBody>
          <a:bodyPr wrap="square" lIns="0" tIns="0" rIns="0" bIns="0" rtlCol="0">
            <a:spAutoFit/>
          </a:bodyPr>
          <a:lstStyle/>
          <a:p>
            <a:pPr algn="ctr"/>
            <a:r>
              <a:rPr lang="en-US" sz="1200" b="1" i="1"/>
              <a:t>Gynecology</a:t>
            </a:r>
          </a:p>
          <a:p>
            <a:pPr algn="ctr"/>
            <a:r>
              <a:rPr lang="en-US" sz="1200" i="1"/>
              <a:t>n=</a:t>
            </a:r>
            <a:r>
              <a:rPr lang="en-US" sz="1200" b="0" i="1">
                <a:solidFill>
                  <a:srgbClr val="212529"/>
                </a:solidFill>
                <a:effectLst/>
                <a:latin typeface="Arial" panose="020B0604020202020204" pitchFamily="34" charset="0"/>
              </a:rPr>
              <a:t>9,585,857</a:t>
            </a:r>
            <a:endParaRPr lang="en-US" sz="1200" i="1"/>
          </a:p>
        </p:txBody>
      </p:sp>
      <p:sp>
        <p:nvSpPr>
          <p:cNvPr id="66" name="TextBox 65">
            <a:extLst>
              <a:ext uri="{FF2B5EF4-FFF2-40B4-BE49-F238E27FC236}">
                <a16:creationId xmlns:a16="http://schemas.microsoft.com/office/drawing/2014/main" id="{10A42F9D-C6A2-4D9F-AFD0-2622202B97A8}"/>
              </a:ext>
            </a:extLst>
          </p:cNvPr>
          <p:cNvSpPr txBox="1"/>
          <p:nvPr/>
        </p:nvSpPr>
        <p:spPr bwMode="gray">
          <a:xfrm>
            <a:off x="5860453" y="4295777"/>
            <a:ext cx="1004394" cy="369332"/>
          </a:xfrm>
          <a:prstGeom prst="rect">
            <a:avLst/>
          </a:prstGeom>
          <a:noFill/>
        </p:spPr>
        <p:txBody>
          <a:bodyPr wrap="square" lIns="0" tIns="0" rIns="0" bIns="0" rtlCol="0">
            <a:spAutoFit/>
          </a:bodyPr>
          <a:lstStyle/>
          <a:p>
            <a:pPr algn="ctr"/>
            <a:r>
              <a:rPr lang="en-US" sz="1200" b="1" i="1"/>
              <a:t>Obstetrics</a:t>
            </a:r>
          </a:p>
          <a:p>
            <a:pPr algn="ctr"/>
            <a:r>
              <a:rPr lang="en-US" sz="1200" i="1"/>
              <a:t>n=</a:t>
            </a:r>
            <a:r>
              <a:rPr lang="en-US" sz="1200" b="0" i="1">
                <a:solidFill>
                  <a:srgbClr val="212529"/>
                </a:solidFill>
                <a:effectLst/>
                <a:latin typeface="Arial" panose="020B0604020202020204" pitchFamily="34" charset="0"/>
              </a:rPr>
              <a:t>3,648,315</a:t>
            </a:r>
            <a:endParaRPr lang="en-US" sz="1200" i="1"/>
          </a:p>
        </p:txBody>
      </p:sp>
      <p:sp>
        <p:nvSpPr>
          <p:cNvPr id="29" name="Line Callout 1 (No Border) 25">
            <a:extLst>
              <a:ext uri="{FF2B5EF4-FFF2-40B4-BE49-F238E27FC236}">
                <a16:creationId xmlns:a16="http://schemas.microsoft.com/office/drawing/2014/main" id="{57EFFD5C-C3BA-4FC6-9C81-342891370D08}"/>
              </a:ext>
            </a:extLst>
          </p:cNvPr>
          <p:cNvSpPr/>
          <p:nvPr/>
        </p:nvSpPr>
        <p:spPr bwMode="gray">
          <a:xfrm>
            <a:off x="5218857" y="4777629"/>
            <a:ext cx="6357151" cy="995877"/>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Lst>
            <a:ahLst/>
            <a:cxnLst>
              <a:cxn ang="0">
                <a:pos x="connsiteX0" y="connsiteY0"/>
              </a:cxn>
              <a:cxn ang="0">
                <a:pos x="connsiteX1" y="connsiteY1"/>
              </a:cxn>
            </a:cxnLst>
            <a:rect l="l" t="t" r="r" b="b"/>
            <a:pathLst>
              <a:path w="2483520" h="818663" stroke="0" extrusionOk="0">
                <a:moveTo>
                  <a:pt x="1577" y="425"/>
                </a:moveTo>
                <a:lnTo>
                  <a:pt x="2483520" y="425"/>
                </a:lnTo>
                <a:lnTo>
                  <a:pt x="2483520" y="818598"/>
                </a:lnTo>
                <a:lnTo>
                  <a:pt x="1577" y="818598"/>
                </a:lnTo>
                <a:lnTo>
                  <a:pt x="1577" y="425"/>
                </a:lnTo>
                <a:close/>
              </a:path>
              <a:path w="2483520" h="818663" fill="none" extrusionOk="0">
                <a:moveTo>
                  <a:pt x="124" y="0"/>
                </a:moveTo>
                <a:cubicBezTo>
                  <a:pt x="83" y="272888"/>
                  <a:pt x="41" y="545775"/>
                  <a:pt x="0" y="818663"/>
                </a:cubicBezTo>
              </a:path>
            </a:pathLst>
          </a:custGeom>
          <a:solidFill>
            <a:schemeClr val="bg2"/>
          </a:solidFill>
          <a:ln w="508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195943" rIns="195943" bIns="195943" numCol="1" spcCol="0" rtlCol="0" fromWordArt="0" anchor="t" anchorCtr="0" forceAA="0" compatLnSpc="1">
            <a:prstTxWarp prst="textNoShape">
              <a:avLst/>
            </a:prstTxWarp>
            <a:spAutoFit/>
          </a:bodyPr>
          <a:lstStyle/>
          <a:p>
            <a:r>
              <a:rPr lang="en-US" sz="1300">
                <a:solidFill>
                  <a:schemeClr val="tx1"/>
                </a:solidFill>
              </a:rPr>
              <a:t>Within gynecology, artificial insemination/IVF</a:t>
            </a:r>
            <a:r>
              <a:rPr lang="en-US" sz="1300" baseline="30000">
                <a:solidFill>
                  <a:schemeClr val="tx1"/>
                </a:solidFill>
              </a:rPr>
              <a:t>2</a:t>
            </a:r>
            <a:r>
              <a:rPr lang="en-US" sz="1300">
                <a:solidFill>
                  <a:schemeClr val="tx1"/>
                </a:solidFill>
              </a:rPr>
              <a:t> and women's reproductive health procedures are projected to grow 1.5% and 23.9%, respectively. While obstetrics is declining 11%, high-risk births will remain stable at -0.4% decline. </a:t>
            </a:r>
          </a:p>
        </p:txBody>
      </p:sp>
      <p:sp>
        <p:nvSpPr>
          <p:cNvPr id="30" name="Isosceles Triangle 22">
            <a:extLst>
              <a:ext uri="{FF2B5EF4-FFF2-40B4-BE49-F238E27FC236}">
                <a16:creationId xmlns:a16="http://schemas.microsoft.com/office/drawing/2014/main" id="{BD42354E-4A60-46B4-B5E2-2C57E0146DFC}"/>
              </a:ext>
            </a:extLst>
          </p:cNvPr>
          <p:cNvSpPr/>
          <p:nvPr/>
        </p:nvSpPr>
        <p:spPr bwMode="gray">
          <a:xfrm rot="5400000" flipH="1">
            <a:off x="5141185" y="4981904"/>
            <a:ext cx="283625" cy="18370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71">
              <a:solidFill>
                <a:schemeClr val="tx1"/>
              </a:solidFill>
            </a:endParaRPr>
          </a:p>
        </p:txBody>
      </p:sp>
      <p:sp>
        <p:nvSpPr>
          <p:cNvPr id="33" name="Line Callout 1 (No Border) 25">
            <a:extLst>
              <a:ext uri="{FF2B5EF4-FFF2-40B4-BE49-F238E27FC236}">
                <a16:creationId xmlns:a16="http://schemas.microsoft.com/office/drawing/2014/main" id="{663A0D33-BE13-4B13-B5AF-3B649015BED8}"/>
              </a:ext>
            </a:extLst>
          </p:cNvPr>
          <p:cNvSpPr/>
          <p:nvPr/>
        </p:nvSpPr>
        <p:spPr bwMode="gray">
          <a:xfrm>
            <a:off x="643702" y="4777629"/>
            <a:ext cx="4060099" cy="995877"/>
          </a:xfrm>
          <a:custGeom>
            <a:avLst/>
            <a:gdLst>
              <a:gd name="connsiteX0" fmla="*/ 0 w 2481943"/>
              <a:gd name="connsiteY0" fmla="*/ 0 h 818173"/>
              <a:gd name="connsiteX1" fmla="*/ 2481943 w 2481943"/>
              <a:gd name="connsiteY1" fmla="*/ 0 h 818173"/>
              <a:gd name="connsiteX2" fmla="*/ 2481943 w 2481943"/>
              <a:gd name="connsiteY2" fmla="*/ 818173 h 818173"/>
              <a:gd name="connsiteX3" fmla="*/ 0 w 2481943"/>
              <a:gd name="connsiteY3" fmla="*/ 818173 h 818173"/>
              <a:gd name="connsiteX4" fmla="*/ 0 w 2481943"/>
              <a:gd name="connsiteY4" fmla="*/ 0 h 818173"/>
              <a:gd name="connsiteX0" fmla="*/ 17597 w 2481943"/>
              <a:gd name="connsiteY0" fmla="*/ -425 h 818173"/>
              <a:gd name="connsiteX1" fmla="*/ 17473 w 2481943"/>
              <a:gd name="connsiteY1" fmla="*/ 818238 h 818173"/>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9174 w 2483520"/>
              <a:gd name="connsiteY0" fmla="*/ 0 h 818663"/>
              <a:gd name="connsiteX1" fmla="*/ 0 w 2483520"/>
              <a:gd name="connsiteY1" fmla="*/ 818663 h 818663"/>
              <a:gd name="connsiteX0" fmla="*/ 1577 w 2483520"/>
              <a:gd name="connsiteY0" fmla="*/ 5187 h 823425"/>
              <a:gd name="connsiteX1" fmla="*/ 2483520 w 2483520"/>
              <a:gd name="connsiteY1" fmla="*/ 5187 h 823425"/>
              <a:gd name="connsiteX2" fmla="*/ 2483520 w 2483520"/>
              <a:gd name="connsiteY2" fmla="*/ 823360 h 823425"/>
              <a:gd name="connsiteX3" fmla="*/ 1577 w 2483520"/>
              <a:gd name="connsiteY3" fmla="*/ 823360 h 823425"/>
              <a:gd name="connsiteX4" fmla="*/ 1577 w 2483520"/>
              <a:gd name="connsiteY4" fmla="*/ 5187 h 823425"/>
              <a:gd name="connsiteX0" fmla="*/ 2505 w 2483520"/>
              <a:gd name="connsiteY0" fmla="*/ 0 h 823425"/>
              <a:gd name="connsiteX1" fmla="*/ 0 w 2483520"/>
              <a:gd name="connsiteY1" fmla="*/ 823425 h 823425"/>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2505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2806 h 821044"/>
              <a:gd name="connsiteX1" fmla="*/ 2483520 w 2483520"/>
              <a:gd name="connsiteY1" fmla="*/ 2806 h 821044"/>
              <a:gd name="connsiteX2" fmla="*/ 2483520 w 2483520"/>
              <a:gd name="connsiteY2" fmla="*/ 820979 h 821044"/>
              <a:gd name="connsiteX3" fmla="*/ 1577 w 2483520"/>
              <a:gd name="connsiteY3" fmla="*/ 820979 h 821044"/>
              <a:gd name="connsiteX4" fmla="*/ 1577 w 2483520"/>
              <a:gd name="connsiteY4" fmla="*/ 2806 h 821044"/>
              <a:gd name="connsiteX0" fmla="*/ 124 w 2483520"/>
              <a:gd name="connsiteY0" fmla="*/ 0 h 821044"/>
              <a:gd name="connsiteX1" fmla="*/ 0 w 2483520"/>
              <a:gd name="connsiteY1" fmla="*/ 821044 h 821044"/>
              <a:gd name="connsiteX0" fmla="*/ 1577 w 2483520"/>
              <a:gd name="connsiteY0" fmla="*/ 425 h 818663"/>
              <a:gd name="connsiteX1" fmla="*/ 2483520 w 2483520"/>
              <a:gd name="connsiteY1" fmla="*/ 425 h 818663"/>
              <a:gd name="connsiteX2" fmla="*/ 2483520 w 2483520"/>
              <a:gd name="connsiteY2" fmla="*/ 818598 h 818663"/>
              <a:gd name="connsiteX3" fmla="*/ 1577 w 2483520"/>
              <a:gd name="connsiteY3" fmla="*/ 818598 h 818663"/>
              <a:gd name="connsiteX4" fmla="*/ 1577 w 2483520"/>
              <a:gd name="connsiteY4" fmla="*/ 425 h 818663"/>
              <a:gd name="connsiteX0" fmla="*/ 124 w 2483520"/>
              <a:gd name="connsiteY0" fmla="*/ 0 h 818663"/>
              <a:gd name="connsiteX1" fmla="*/ 0 w 2483520"/>
              <a:gd name="connsiteY1" fmla="*/ 818663 h 818663"/>
            </a:gdLst>
            <a:ahLst/>
            <a:cxnLst>
              <a:cxn ang="0">
                <a:pos x="connsiteX0" y="connsiteY0"/>
              </a:cxn>
              <a:cxn ang="0">
                <a:pos x="connsiteX1" y="connsiteY1"/>
              </a:cxn>
            </a:cxnLst>
            <a:rect l="l" t="t" r="r" b="b"/>
            <a:pathLst>
              <a:path w="2483520" h="818663" stroke="0" extrusionOk="0">
                <a:moveTo>
                  <a:pt x="1577" y="425"/>
                </a:moveTo>
                <a:lnTo>
                  <a:pt x="2483520" y="425"/>
                </a:lnTo>
                <a:lnTo>
                  <a:pt x="2483520" y="818598"/>
                </a:lnTo>
                <a:lnTo>
                  <a:pt x="1577" y="818598"/>
                </a:lnTo>
                <a:lnTo>
                  <a:pt x="1577" y="425"/>
                </a:lnTo>
                <a:close/>
              </a:path>
              <a:path w="2483520" h="818663" fill="none" extrusionOk="0">
                <a:moveTo>
                  <a:pt x="124" y="0"/>
                </a:moveTo>
                <a:cubicBezTo>
                  <a:pt x="83" y="272888"/>
                  <a:pt x="41" y="545775"/>
                  <a:pt x="0" y="818663"/>
                </a:cubicBezTo>
              </a:path>
            </a:pathLst>
          </a:custGeom>
          <a:solidFill>
            <a:schemeClr val="bg2"/>
          </a:solidFill>
          <a:ln w="508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195943" rIns="195943" bIns="195943" numCol="1" spcCol="0" rtlCol="0" fromWordArt="0" anchor="t" anchorCtr="0" forceAA="0" compatLnSpc="1">
            <a:prstTxWarp prst="textNoShape">
              <a:avLst/>
            </a:prstTxWarp>
            <a:spAutoFit/>
          </a:bodyPr>
          <a:lstStyle/>
          <a:p>
            <a:r>
              <a:rPr lang="en-US" sz="1300">
                <a:solidFill>
                  <a:schemeClr val="tx1"/>
                </a:solidFill>
              </a:rPr>
              <a:t>Postpartum services in obstetrics is the only subservice line projected to grow in the next five years, with a growth rate of 5%. </a:t>
            </a:r>
          </a:p>
        </p:txBody>
      </p:sp>
      <p:sp>
        <p:nvSpPr>
          <p:cNvPr id="34" name="Isosceles Triangle 22">
            <a:extLst>
              <a:ext uri="{FF2B5EF4-FFF2-40B4-BE49-F238E27FC236}">
                <a16:creationId xmlns:a16="http://schemas.microsoft.com/office/drawing/2014/main" id="{D6A94612-0350-4740-8687-57A721754B4B}"/>
              </a:ext>
            </a:extLst>
          </p:cNvPr>
          <p:cNvSpPr/>
          <p:nvPr/>
        </p:nvSpPr>
        <p:spPr bwMode="gray">
          <a:xfrm rot="5400000" flipH="1">
            <a:off x="593740" y="4981904"/>
            <a:ext cx="283625" cy="18370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71">
              <a:solidFill>
                <a:schemeClr val="tx1"/>
              </a:solidFill>
            </a:endParaRPr>
          </a:p>
        </p:txBody>
      </p:sp>
      <p:sp>
        <p:nvSpPr>
          <p:cNvPr id="24" name="Text Placeholder 13">
            <a:extLst>
              <a:ext uri="{FF2B5EF4-FFF2-40B4-BE49-F238E27FC236}">
                <a16:creationId xmlns:a16="http://schemas.microsoft.com/office/drawing/2014/main" id="{BD1F74C6-080A-47BA-9437-091EDA59545A}"/>
              </a:ext>
            </a:extLst>
          </p:cNvPr>
          <p:cNvSpPr>
            <a:spLocks noGrp="1"/>
          </p:cNvSpPr>
          <p:nvPr>
            <p:ph type="body" sz="quarter" idx="27"/>
          </p:nvPr>
        </p:nvSpPr>
        <p:spPr>
          <a:xfrm>
            <a:off x="9273090" y="6066713"/>
            <a:ext cx="2306137" cy="107722"/>
          </a:xfrm>
        </p:spPr>
        <p:txBody>
          <a:bodyPr/>
          <a:lstStyle/>
          <a:p>
            <a:r>
              <a:rPr lang="en-US"/>
              <a:t>Source: Advisory Board Market Scenario Planner, 2021.</a:t>
            </a:r>
          </a:p>
        </p:txBody>
      </p:sp>
    </p:spTree>
    <p:extLst>
      <p:ext uri="{BB962C8B-B14F-4D97-AF65-F5344CB8AC3E}">
        <p14:creationId xmlns:p14="http://schemas.microsoft.com/office/powerpoint/2010/main" val="66451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85B68-1ADC-4F5D-887E-D6E16F5869D5}"/>
              </a:ext>
            </a:extLst>
          </p:cNvPr>
          <p:cNvSpPr>
            <a:spLocks noGrp="1"/>
          </p:cNvSpPr>
          <p:nvPr>
            <p:ph type="body" sz="quarter" idx="28"/>
          </p:nvPr>
        </p:nvSpPr>
        <p:spPr>
          <a:xfrm>
            <a:off x="626628" y="5952324"/>
            <a:ext cx="2759940" cy="215444"/>
          </a:xfrm>
        </p:spPr>
        <p:txBody>
          <a:bodyPr/>
          <a:lstStyle/>
          <a:p>
            <a:pPr>
              <a:buClr>
                <a:schemeClr val="accent2"/>
              </a:buClr>
            </a:pPr>
            <a:r>
              <a:rPr lang="en-US" err="1">
                <a:solidFill>
                  <a:schemeClr val="accent3"/>
                </a:solidFill>
              </a:rPr>
              <a:t>Femtech</a:t>
            </a:r>
            <a:r>
              <a:rPr lang="en-US">
                <a:solidFill>
                  <a:schemeClr val="accent3"/>
                </a:solidFill>
              </a:rPr>
              <a:t> encompasses technological solutions, such as device, diagnostic, product, app, service, or software, for women’s health. </a:t>
            </a:r>
          </a:p>
        </p:txBody>
      </p:sp>
      <p:sp>
        <p:nvSpPr>
          <p:cNvPr id="3" name="Text Placeholder 2">
            <a:extLst>
              <a:ext uri="{FF2B5EF4-FFF2-40B4-BE49-F238E27FC236}">
                <a16:creationId xmlns:a16="http://schemas.microsoft.com/office/drawing/2014/main" id="{6D768BEA-6D2D-4EAE-A0C2-2A62C1A5A60D}"/>
              </a:ext>
            </a:extLst>
          </p:cNvPr>
          <p:cNvSpPr>
            <a:spLocks noGrp="1"/>
          </p:cNvSpPr>
          <p:nvPr>
            <p:ph type="body" sz="quarter" idx="27"/>
          </p:nvPr>
        </p:nvSpPr>
        <p:spPr>
          <a:xfrm>
            <a:off x="6622473" y="5747618"/>
            <a:ext cx="4953957" cy="424545"/>
          </a:xfrm>
        </p:spPr>
        <p:txBody>
          <a:bodyPr/>
          <a:lstStyle/>
          <a:p>
            <a:r>
              <a:rPr lang="en-US"/>
              <a:t>Source: </a:t>
            </a:r>
            <a:r>
              <a:rPr lang="en-US">
                <a:hlinkClick r:id="rId3">
                  <a:extLst>
                    <a:ext uri="{A12FA001-AC4F-418D-AE19-62706E023703}">
                      <ahyp:hlinkClr xmlns:ahyp="http://schemas.microsoft.com/office/drawing/2018/hyperlinkcolor" val="tx"/>
                    </a:ext>
                  </a:extLst>
                </a:hlinkClick>
              </a:rPr>
              <a:t>“The COVID-19 Pandemic and a Rising Focus on Women’s Untapped Healthcare Needs are Transforming the Global </a:t>
            </a:r>
            <a:r>
              <a:rPr lang="en-US" err="1">
                <a:hlinkClick r:id="rId3">
                  <a:extLst>
                    <a:ext uri="{A12FA001-AC4F-418D-AE19-62706E023703}">
                      <ahyp:hlinkClr xmlns:ahyp="http://schemas.microsoft.com/office/drawing/2018/hyperlinkcolor" val="tx"/>
                    </a:ext>
                  </a:extLst>
                </a:hlinkClick>
              </a:rPr>
              <a:t>Femtech</a:t>
            </a:r>
            <a:r>
              <a:rPr lang="en-US">
                <a:hlinkClick r:id="rId3">
                  <a:extLst>
                    <a:ext uri="{A12FA001-AC4F-418D-AE19-62706E023703}">
                      <ahyp:hlinkClr xmlns:ahyp="http://schemas.microsoft.com/office/drawing/2018/hyperlinkcolor" val="tx"/>
                    </a:ext>
                  </a:extLst>
                </a:hlinkClick>
              </a:rPr>
              <a:t> Solutions Industry,” </a:t>
            </a:r>
            <a:r>
              <a:rPr lang="en-US" i="1"/>
              <a:t>Frost &amp; Sullivan; </a:t>
            </a:r>
            <a:r>
              <a:rPr lang="sv-SE">
                <a:hlinkClick r:id="rId4">
                  <a:extLst>
                    <a:ext uri="{A12FA001-AC4F-418D-AE19-62706E023703}">
                      <ahyp:hlinkClr xmlns:ahyp="http://schemas.microsoft.com/office/drawing/2018/hyperlinkcolor" val="tx"/>
                    </a:ext>
                  </a:extLst>
                </a:hlinkClick>
              </a:rPr>
              <a:t>“Femtech Global Market Report 2023...”</a:t>
            </a:r>
            <a:r>
              <a:rPr lang="en-US" i="1"/>
              <a:t>The Business Research Company</a:t>
            </a:r>
            <a:r>
              <a:rPr lang="en-US"/>
              <a:t>. </a:t>
            </a:r>
          </a:p>
        </p:txBody>
      </p:sp>
      <p:sp>
        <p:nvSpPr>
          <p:cNvPr id="4" name="Title 3">
            <a:extLst>
              <a:ext uri="{FF2B5EF4-FFF2-40B4-BE49-F238E27FC236}">
                <a16:creationId xmlns:a16="http://schemas.microsoft.com/office/drawing/2014/main" id="{AC87D425-01C5-4328-AB70-E2628671F9C1}"/>
              </a:ext>
            </a:extLst>
          </p:cNvPr>
          <p:cNvSpPr>
            <a:spLocks noGrp="1"/>
          </p:cNvSpPr>
          <p:nvPr>
            <p:ph type="title"/>
          </p:nvPr>
        </p:nvSpPr>
        <p:spPr/>
        <p:txBody>
          <a:bodyPr/>
          <a:lstStyle/>
          <a:p>
            <a:r>
              <a:rPr lang="en-US"/>
              <a:t>Femtech market continues growing globally </a:t>
            </a:r>
          </a:p>
        </p:txBody>
      </p:sp>
      <p:graphicFrame>
        <p:nvGraphicFramePr>
          <p:cNvPr id="5" name="Chart 4">
            <a:extLst>
              <a:ext uri="{FF2B5EF4-FFF2-40B4-BE49-F238E27FC236}">
                <a16:creationId xmlns:a16="http://schemas.microsoft.com/office/drawing/2014/main" id="{64DE3356-E52F-4B2B-9D4F-04E195AAEABE}"/>
              </a:ext>
            </a:extLst>
          </p:cNvPr>
          <p:cNvGraphicFramePr/>
          <p:nvPr>
            <p:extLst>
              <p:ext uri="{D42A27DB-BD31-4B8C-83A1-F6EECF244321}">
                <p14:modId xmlns:p14="http://schemas.microsoft.com/office/powerpoint/2010/main" val="2429849985"/>
              </p:ext>
            </p:extLst>
          </p:nvPr>
        </p:nvGraphicFramePr>
        <p:xfrm>
          <a:off x="1550379" y="2532680"/>
          <a:ext cx="3307603" cy="2091933"/>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93D6BCE2-D12B-4A8D-B0E2-8304B525CBC8}"/>
              </a:ext>
            </a:extLst>
          </p:cNvPr>
          <p:cNvSpPr txBox="1"/>
          <p:nvPr/>
        </p:nvSpPr>
        <p:spPr bwMode="gray">
          <a:xfrm>
            <a:off x="1439204" y="5161709"/>
            <a:ext cx="1554481" cy="615553"/>
          </a:xfrm>
          <a:prstGeom prst="rect">
            <a:avLst/>
          </a:prstGeom>
        </p:spPr>
        <p:txBody>
          <a:bodyPr vert="horz" wrap="square" lIns="0" tIns="0" rIns="0" bIns="0" rtlCol="0">
            <a:spAutoFit/>
          </a:bodyPr>
          <a:lstStyle/>
          <a:p>
            <a:pPr>
              <a:spcBef>
                <a:spcPts val="600"/>
              </a:spcBef>
              <a:buClr>
                <a:schemeClr val="accent6"/>
              </a:buClr>
            </a:pPr>
            <a:r>
              <a:rPr lang="en-US" sz="4000" spc="-101">
                <a:latin typeface="+mj-lt"/>
              </a:rPr>
              <a:t>16.5%</a:t>
            </a:r>
          </a:p>
        </p:txBody>
      </p:sp>
      <p:sp>
        <p:nvSpPr>
          <p:cNvPr id="9" name="Text Placeholder">
            <a:extLst>
              <a:ext uri="{FF2B5EF4-FFF2-40B4-BE49-F238E27FC236}">
                <a16:creationId xmlns:a16="http://schemas.microsoft.com/office/drawing/2014/main" id="{5F4DCBE2-F884-4B2C-80C2-FA6EC10FBE05}"/>
              </a:ext>
            </a:extLst>
          </p:cNvPr>
          <p:cNvSpPr txBox="1">
            <a:spLocks/>
          </p:cNvSpPr>
          <p:nvPr/>
        </p:nvSpPr>
        <p:spPr bwMode="gray">
          <a:xfrm>
            <a:off x="2910024" y="5238653"/>
            <a:ext cx="2325364" cy="461665"/>
          </a:xfrm>
          <a:prstGeom prst="rect">
            <a:avLst/>
          </a:prstGeom>
        </p:spPr>
        <p:txBody>
          <a:bodyPr vert="horz" wrap="square" lIns="0" tIns="0" rIns="0" bIns="0" rtlCol="0">
            <a:spAutoFit/>
          </a:bodyPr>
          <a:lstStyle>
            <a:lvl1pPr marL="171450"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a:t>Compound Annual Growth Rate from 2023 to 2027</a:t>
            </a:r>
          </a:p>
        </p:txBody>
      </p:sp>
      <p:sp>
        <p:nvSpPr>
          <p:cNvPr id="10" name="Isosceles Triangle 9">
            <a:extLst>
              <a:ext uri="{FF2B5EF4-FFF2-40B4-BE49-F238E27FC236}">
                <a16:creationId xmlns:a16="http://schemas.microsoft.com/office/drawing/2014/main" id="{6A29A83D-003C-4B0A-AA09-AC2F8EF42320}"/>
              </a:ext>
            </a:extLst>
          </p:cNvPr>
          <p:cNvSpPr/>
          <p:nvPr/>
        </p:nvSpPr>
        <p:spPr bwMode="gray">
          <a:xfrm rot="10800000" flipV="1">
            <a:off x="1192501" y="5334878"/>
            <a:ext cx="208290" cy="179561"/>
          </a:xfrm>
          <a:prstGeom prst="triangl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CAD5BD9-AAC1-4082-9C57-3771653A4A48}"/>
              </a:ext>
            </a:extLst>
          </p:cNvPr>
          <p:cNvCxnSpPr>
            <a:cxnSpLocks/>
          </p:cNvCxnSpPr>
          <p:nvPr/>
        </p:nvCxnSpPr>
        <p:spPr bwMode="gray">
          <a:xfrm>
            <a:off x="1192501" y="4949553"/>
            <a:ext cx="4023360" cy="0"/>
          </a:xfrm>
          <a:prstGeom prst="line">
            <a:avLst/>
          </a:prstGeom>
          <a:ln w="317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A25DDE-2B28-47A3-8566-5862E0E81FCA}"/>
              </a:ext>
            </a:extLst>
          </p:cNvPr>
          <p:cNvSpPr txBox="1"/>
          <p:nvPr/>
        </p:nvSpPr>
        <p:spPr bwMode="gray">
          <a:xfrm>
            <a:off x="1192501" y="1755549"/>
            <a:ext cx="4769464" cy="246221"/>
          </a:xfrm>
          <a:prstGeom prst="rect">
            <a:avLst/>
          </a:prstGeom>
          <a:noFill/>
        </p:spPr>
        <p:txBody>
          <a:bodyPr wrap="square" lIns="0" tIns="0" rIns="0" bIns="0" rtlCol="0">
            <a:spAutoFit/>
          </a:bodyPr>
          <a:lstStyle/>
          <a:p>
            <a:r>
              <a:rPr lang="en-US" sz="1600" b="1"/>
              <a:t>Femtech</a:t>
            </a:r>
            <a:r>
              <a:rPr lang="en-US" sz="1600" b="1" baseline="30000"/>
              <a:t>1</a:t>
            </a:r>
            <a:r>
              <a:rPr lang="en-US" sz="1600" b="1"/>
              <a:t> global market revenue </a:t>
            </a:r>
          </a:p>
        </p:txBody>
      </p:sp>
      <p:sp>
        <p:nvSpPr>
          <p:cNvPr id="20" name="TextBox 19">
            <a:extLst>
              <a:ext uri="{FF2B5EF4-FFF2-40B4-BE49-F238E27FC236}">
                <a16:creationId xmlns:a16="http://schemas.microsoft.com/office/drawing/2014/main" id="{E047C458-E944-48EA-8139-99CE0A2F78AF}"/>
              </a:ext>
            </a:extLst>
          </p:cNvPr>
          <p:cNvSpPr txBox="1"/>
          <p:nvPr/>
        </p:nvSpPr>
        <p:spPr bwMode="gray">
          <a:xfrm>
            <a:off x="5578997" y="1755549"/>
            <a:ext cx="6019722" cy="246221"/>
          </a:xfrm>
          <a:prstGeom prst="rect">
            <a:avLst/>
          </a:prstGeom>
          <a:noFill/>
        </p:spPr>
        <p:txBody>
          <a:bodyPr wrap="square" lIns="0" tIns="0" rIns="0" bIns="0" rtlCol="0">
            <a:spAutoFit/>
          </a:bodyPr>
          <a:lstStyle/>
          <a:p>
            <a:r>
              <a:rPr lang="en-US" sz="1600" b="1"/>
              <a:t>Growth drivers of femtech</a:t>
            </a:r>
            <a:r>
              <a:rPr lang="en-US" sz="1600" b="1" baseline="30000"/>
              <a:t>1</a:t>
            </a:r>
            <a:r>
              <a:rPr lang="en-US" sz="1600" b="1"/>
              <a:t> solutions in the next 1 to 2 years  </a:t>
            </a:r>
          </a:p>
        </p:txBody>
      </p:sp>
      <p:cxnSp>
        <p:nvCxnSpPr>
          <p:cNvPr id="23" name="Straight Connector 22">
            <a:extLst>
              <a:ext uri="{FF2B5EF4-FFF2-40B4-BE49-F238E27FC236}">
                <a16:creationId xmlns:a16="http://schemas.microsoft.com/office/drawing/2014/main" id="{9F6B25C9-47F8-4B8D-B50D-F36FF01F4089}"/>
              </a:ext>
            </a:extLst>
          </p:cNvPr>
          <p:cNvCxnSpPr>
            <a:cxnSpLocks/>
          </p:cNvCxnSpPr>
          <p:nvPr/>
        </p:nvCxnSpPr>
        <p:spPr bwMode="gray">
          <a:xfrm flipV="1">
            <a:off x="5782117" y="3312369"/>
            <a:ext cx="5585496" cy="3"/>
          </a:xfrm>
          <a:prstGeom prst="line">
            <a:avLst/>
          </a:prstGeom>
          <a:ln w="19050">
            <a:solidFill>
              <a:schemeClr val="accent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214C3B-B49D-4BCF-A8A3-B7E087E881D2}"/>
              </a:ext>
            </a:extLst>
          </p:cNvPr>
          <p:cNvCxnSpPr>
            <a:cxnSpLocks/>
          </p:cNvCxnSpPr>
          <p:nvPr/>
        </p:nvCxnSpPr>
        <p:spPr bwMode="gray">
          <a:xfrm flipV="1">
            <a:off x="5782117" y="5045120"/>
            <a:ext cx="5585496" cy="3"/>
          </a:xfrm>
          <a:prstGeom prst="line">
            <a:avLst/>
          </a:prstGeom>
          <a:ln w="19050">
            <a:solidFill>
              <a:schemeClr val="accent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79E3869-3CE4-4002-9210-957D05314273}"/>
              </a:ext>
            </a:extLst>
          </p:cNvPr>
          <p:cNvGrpSpPr/>
          <p:nvPr/>
        </p:nvGrpSpPr>
        <p:grpSpPr>
          <a:xfrm>
            <a:off x="5903360" y="2242419"/>
            <a:ext cx="4560154" cy="892552"/>
            <a:chOff x="3000479" y="2852337"/>
            <a:chExt cx="6680292" cy="892552"/>
          </a:xfrm>
        </p:grpSpPr>
        <p:sp>
          <p:nvSpPr>
            <p:cNvPr id="26" name="TextBox 25">
              <a:extLst>
                <a:ext uri="{FF2B5EF4-FFF2-40B4-BE49-F238E27FC236}">
                  <a16:creationId xmlns:a16="http://schemas.microsoft.com/office/drawing/2014/main" id="{C1D7142B-2330-452E-99A0-6289F34F9E86}"/>
                </a:ext>
              </a:extLst>
            </p:cNvPr>
            <p:cNvSpPr txBox="1"/>
            <p:nvPr/>
          </p:nvSpPr>
          <p:spPr bwMode="gray">
            <a:xfrm>
              <a:off x="3668330" y="2852337"/>
              <a:ext cx="6012441" cy="892552"/>
            </a:xfrm>
            <a:prstGeom prst="rect">
              <a:avLst/>
            </a:prstGeom>
            <a:noFill/>
          </p:spPr>
          <p:txBody>
            <a:bodyPr vert="horz" wrap="square" lIns="0" tIns="0" rIns="0" bIns="0" rtlCol="0">
              <a:spAutoFit/>
            </a:bodyPr>
            <a:lstStyle/>
            <a:p>
              <a:pPr>
                <a:spcBef>
                  <a:spcPts val="429"/>
                </a:spcBef>
              </a:pPr>
              <a:r>
                <a:rPr lang="en-US" sz="1600" b="1"/>
                <a:t>High impact</a:t>
              </a:r>
            </a:p>
            <a:p>
              <a:pPr marL="285750" indent="-285750">
                <a:spcBef>
                  <a:spcPts val="600"/>
                </a:spcBef>
                <a:buClr>
                  <a:schemeClr val="accent6"/>
                </a:buClr>
                <a:buFont typeface="Arial" panose="020B0604020202020204" pitchFamily="34" charset="0"/>
                <a:buChar char="•"/>
              </a:pPr>
              <a:r>
                <a:rPr lang="en-US" sz="1500"/>
                <a:t>Surge in women entrepreneurs </a:t>
              </a:r>
            </a:p>
            <a:p>
              <a:pPr marL="285750" indent="-285750">
                <a:spcBef>
                  <a:spcPts val="600"/>
                </a:spcBef>
                <a:buClr>
                  <a:schemeClr val="accent6"/>
                </a:buClr>
                <a:buFont typeface="Arial" panose="020B0604020202020204" pitchFamily="34" charset="0"/>
                <a:buChar char="•"/>
              </a:pPr>
              <a:r>
                <a:rPr lang="en-US" sz="1500"/>
                <a:t>Increase in women-led startups </a:t>
              </a:r>
            </a:p>
          </p:txBody>
        </p:sp>
        <p:sp>
          <p:nvSpPr>
            <p:cNvPr id="27" name="TextBox 26">
              <a:extLst>
                <a:ext uri="{FF2B5EF4-FFF2-40B4-BE49-F238E27FC236}">
                  <a16:creationId xmlns:a16="http://schemas.microsoft.com/office/drawing/2014/main" id="{3FA1F88D-4856-4B00-8B18-B9A4C2789BB7}"/>
                </a:ext>
              </a:extLst>
            </p:cNvPr>
            <p:cNvSpPr txBox="1"/>
            <p:nvPr/>
          </p:nvSpPr>
          <p:spPr bwMode="gray">
            <a:xfrm>
              <a:off x="3000479" y="2852337"/>
              <a:ext cx="294037" cy="461665"/>
            </a:xfrm>
            <a:prstGeom prst="rect">
              <a:avLst/>
            </a:prstGeom>
            <a:noFill/>
          </p:spPr>
          <p:txBody>
            <a:bodyPr vert="horz" wrap="square" lIns="0" tIns="0" rIns="0" bIns="0" rtlCol="0">
              <a:spAutoFit/>
            </a:bodyPr>
            <a:lstStyle/>
            <a:p>
              <a:r>
                <a:rPr lang="en-US" sz="3000">
                  <a:solidFill>
                    <a:schemeClr val="accent6"/>
                  </a:solidFill>
                </a:rPr>
                <a:t>1</a:t>
              </a:r>
            </a:p>
          </p:txBody>
        </p:sp>
      </p:grpSp>
      <p:grpSp>
        <p:nvGrpSpPr>
          <p:cNvPr id="28" name="Group 27">
            <a:extLst>
              <a:ext uri="{FF2B5EF4-FFF2-40B4-BE49-F238E27FC236}">
                <a16:creationId xmlns:a16="http://schemas.microsoft.com/office/drawing/2014/main" id="{977F8E15-3FA1-40AB-ADE1-EB85E8DB1F76}"/>
              </a:ext>
            </a:extLst>
          </p:cNvPr>
          <p:cNvGrpSpPr/>
          <p:nvPr/>
        </p:nvGrpSpPr>
        <p:grpSpPr>
          <a:xfrm>
            <a:off x="5903360" y="3495308"/>
            <a:ext cx="3822532" cy="1323439"/>
            <a:chOff x="3098516" y="3990449"/>
            <a:chExt cx="5599729" cy="1323439"/>
          </a:xfrm>
        </p:grpSpPr>
        <p:sp>
          <p:nvSpPr>
            <p:cNvPr id="29" name="TextBox 28">
              <a:extLst>
                <a:ext uri="{FF2B5EF4-FFF2-40B4-BE49-F238E27FC236}">
                  <a16:creationId xmlns:a16="http://schemas.microsoft.com/office/drawing/2014/main" id="{288C553D-02FC-48E3-9611-FF65C1FAA853}"/>
                </a:ext>
              </a:extLst>
            </p:cNvPr>
            <p:cNvSpPr txBox="1"/>
            <p:nvPr/>
          </p:nvSpPr>
          <p:spPr bwMode="gray">
            <a:xfrm>
              <a:off x="3668332" y="3990449"/>
              <a:ext cx="5029913" cy="1323439"/>
            </a:xfrm>
            <a:prstGeom prst="rect">
              <a:avLst/>
            </a:prstGeom>
            <a:noFill/>
          </p:spPr>
          <p:txBody>
            <a:bodyPr vert="horz" wrap="square" lIns="0" tIns="0" rIns="0" bIns="0" rtlCol="0">
              <a:spAutoFit/>
            </a:bodyPr>
            <a:lstStyle/>
            <a:p>
              <a:pPr>
                <a:spcBef>
                  <a:spcPts val="429"/>
                </a:spcBef>
              </a:pPr>
              <a:r>
                <a:rPr lang="en-US" sz="1600" b="1"/>
                <a:t>Medium impact</a:t>
              </a:r>
            </a:p>
            <a:p>
              <a:pPr marL="285750" indent="-285750">
                <a:spcBef>
                  <a:spcPts val="600"/>
                </a:spcBef>
                <a:buClr>
                  <a:schemeClr val="accent6"/>
                </a:buClr>
                <a:buFont typeface="Arial" panose="020B0604020202020204" pitchFamily="34" charset="0"/>
                <a:buChar char="•"/>
              </a:pPr>
              <a:r>
                <a:rPr lang="en-US" sz="1500"/>
                <a:t>Growing awareness among women about health and wellness </a:t>
              </a:r>
            </a:p>
            <a:p>
              <a:pPr marL="285750" indent="-285750">
                <a:spcBef>
                  <a:spcPts val="600"/>
                </a:spcBef>
                <a:buClr>
                  <a:schemeClr val="accent6"/>
                </a:buClr>
                <a:buFont typeface="Arial" panose="020B0604020202020204" pitchFamily="34" charset="0"/>
                <a:buChar char="•"/>
              </a:pPr>
              <a:r>
                <a:rPr lang="en-US" sz="1500"/>
                <a:t>Rise of female-focused investment venture capital firms </a:t>
              </a:r>
            </a:p>
          </p:txBody>
        </p:sp>
        <p:sp>
          <p:nvSpPr>
            <p:cNvPr id="30" name="TextBox 29">
              <a:extLst>
                <a:ext uri="{FF2B5EF4-FFF2-40B4-BE49-F238E27FC236}">
                  <a16:creationId xmlns:a16="http://schemas.microsoft.com/office/drawing/2014/main" id="{FFDD7A33-8314-47C0-9A8E-0256A4BB7668}"/>
                </a:ext>
              </a:extLst>
            </p:cNvPr>
            <p:cNvSpPr txBox="1"/>
            <p:nvPr/>
          </p:nvSpPr>
          <p:spPr bwMode="gray">
            <a:xfrm>
              <a:off x="3098516" y="3990449"/>
              <a:ext cx="294037" cy="461665"/>
            </a:xfrm>
            <a:prstGeom prst="rect">
              <a:avLst/>
            </a:prstGeom>
            <a:noFill/>
          </p:spPr>
          <p:txBody>
            <a:bodyPr vert="horz" wrap="square" lIns="0" tIns="0" rIns="0" bIns="0" rtlCol="0">
              <a:spAutoFit/>
            </a:bodyPr>
            <a:lstStyle/>
            <a:p>
              <a:r>
                <a:rPr lang="en-US" sz="3000">
                  <a:solidFill>
                    <a:schemeClr val="accent6"/>
                  </a:solidFill>
                </a:rPr>
                <a:t>2</a:t>
              </a:r>
            </a:p>
          </p:txBody>
        </p:sp>
      </p:grpSp>
      <p:grpSp>
        <p:nvGrpSpPr>
          <p:cNvPr id="31" name="Group 30">
            <a:extLst>
              <a:ext uri="{FF2B5EF4-FFF2-40B4-BE49-F238E27FC236}">
                <a16:creationId xmlns:a16="http://schemas.microsoft.com/office/drawing/2014/main" id="{73764D35-DE2B-4904-899B-0AF784CE1DB5}"/>
              </a:ext>
            </a:extLst>
          </p:cNvPr>
          <p:cNvGrpSpPr/>
          <p:nvPr/>
        </p:nvGrpSpPr>
        <p:grpSpPr>
          <a:xfrm>
            <a:off x="5895282" y="5216112"/>
            <a:ext cx="5275051" cy="569387"/>
            <a:chOff x="3052481" y="5061592"/>
            <a:chExt cx="7727565" cy="569387"/>
          </a:xfrm>
        </p:grpSpPr>
        <p:sp>
          <p:nvSpPr>
            <p:cNvPr id="32" name="TextBox 31">
              <a:extLst>
                <a:ext uri="{FF2B5EF4-FFF2-40B4-BE49-F238E27FC236}">
                  <a16:creationId xmlns:a16="http://schemas.microsoft.com/office/drawing/2014/main" id="{C3858ABB-FA3F-4D86-9CBE-D7AE3D851A06}"/>
                </a:ext>
              </a:extLst>
            </p:cNvPr>
            <p:cNvSpPr txBox="1"/>
            <p:nvPr/>
          </p:nvSpPr>
          <p:spPr bwMode="gray">
            <a:xfrm>
              <a:off x="3668331" y="5061592"/>
              <a:ext cx="7111715" cy="569387"/>
            </a:xfrm>
            <a:prstGeom prst="rect">
              <a:avLst/>
            </a:prstGeom>
            <a:noFill/>
          </p:spPr>
          <p:txBody>
            <a:bodyPr vert="horz" wrap="square" lIns="0" tIns="0" rIns="0" bIns="0" rtlCol="0">
              <a:spAutoFit/>
            </a:bodyPr>
            <a:lstStyle/>
            <a:p>
              <a:pPr>
                <a:spcBef>
                  <a:spcPts val="429"/>
                </a:spcBef>
              </a:pPr>
              <a:r>
                <a:rPr lang="en-US" sz="1600" b="1"/>
                <a:t>Low impact</a:t>
              </a:r>
            </a:p>
            <a:p>
              <a:pPr marL="285750" indent="-285750">
                <a:spcBef>
                  <a:spcPts val="600"/>
                </a:spcBef>
                <a:buClr>
                  <a:schemeClr val="accent6"/>
                </a:buClr>
                <a:buFont typeface="Arial" panose="020B0604020202020204" pitchFamily="34" charset="0"/>
                <a:buChar char="•"/>
              </a:pPr>
              <a:r>
                <a:rPr lang="en-US" sz="1500"/>
                <a:t>Reimbursement rates for </a:t>
              </a:r>
              <a:r>
                <a:rPr lang="en-US" sz="1500" err="1"/>
                <a:t>femtech</a:t>
              </a:r>
              <a:r>
                <a:rPr lang="en-US" sz="1500"/>
                <a:t> </a:t>
              </a:r>
            </a:p>
          </p:txBody>
        </p:sp>
        <p:sp>
          <p:nvSpPr>
            <p:cNvPr id="33" name="TextBox 32">
              <a:extLst>
                <a:ext uri="{FF2B5EF4-FFF2-40B4-BE49-F238E27FC236}">
                  <a16:creationId xmlns:a16="http://schemas.microsoft.com/office/drawing/2014/main" id="{7B9B6980-2D19-47D6-BF35-E48CC4CC03E3}"/>
                </a:ext>
              </a:extLst>
            </p:cNvPr>
            <p:cNvSpPr txBox="1"/>
            <p:nvPr/>
          </p:nvSpPr>
          <p:spPr bwMode="gray">
            <a:xfrm>
              <a:off x="3052481" y="5068004"/>
              <a:ext cx="294037" cy="461665"/>
            </a:xfrm>
            <a:prstGeom prst="rect">
              <a:avLst/>
            </a:prstGeom>
            <a:noFill/>
          </p:spPr>
          <p:txBody>
            <a:bodyPr vert="horz" wrap="square" lIns="0" tIns="0" rIns="0" bIns="0" rtlCol="0">
              <a:spAutoFit/>
            </a:bodyPr>
            <a:lstStyle/>
            <a:p>
              <a:r>
                <a:rPr lang="en-US" sz="3000">
                  <a:solidFill>
                    <a:schemeClr val="accent6"/>
                  </a:solidFill>
                </a:rPr>
                <a:t>3</a:t>
              </a:r>
            </a:p>
          </p:txBody>
        </p:sp>
      </p:grpSp>
    </p:spTree>
    <p:extLst>
      <p:ext uri="{BB962C8B-B14F-4D97-AF65-F5344CB8AC3E}">
        <p14:creationId xmlns:p14="http://schemas.microsoft.com/office/powerpoint/2010/main" val="222834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PROJECTION"/>
</p:tagLst>
</file>

<file path=ppt/theme/theme1.xml><?xml version="1.0" encoding="utf-8"?>
<a:theme xmlns:a="http://schemas.openxmlformats.org/drawingml/2006/main" name="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031721.potx" id="{38F10AAE-2DD7-419C-8BD9-E43CD30BE834}" vid="{5A7BC0CD-9ED1-4187-96C8-0BFFADC887E5}"/>
    </a:ext>
  </a:extLst>
</a:theme>
</file>

<file path=ppt/theme/theme2.xml><?xml version="1.0" encoding="utf-8"?>
<a:theme xmlns:a="http://schemas.openxmlformats.org/drawingml/2006/main" name="1_ab1 projection 16x9">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projection-16x9-100821.potx" id="{3A1526F9-C77E-4CFF-A34A-3676B5D25EDB}" vid="{AC97D505-4B45-4CF0-8709-4280528B295E}"/>
    </a:ext>
  </a:extLst>
</a:theme>
</file>

<file path=ppt/theme/theme3.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019e831-552e-4fd5-abc5-9331f66fdbfd">
      <UserInfo>
        <DisplayName>SharingLinks.fac479ec-e63b-4132-9f23-32657b09d723.OrganizationEdit.b02b6b70-f1c8-496e-9db6-7c3b02ed5d6c</DisplayName>
        <AccountId>61</AccountId>
        <AccountType/>
      </UserInfo>
      <UserInfo>
        <DisplayName>Fairley, Kelsey D</DisplayName>
        <AccountId>243</AccountId>
        <AccountType/>
      </UserInfo>
      <UserInfo>
        <DisplayName>Plattenburg, Kaci</DisplayName>
        <AccountId>20</AccountId>
        <AccountType/>
      </UserInfo>
      <UserInfo>
        <DisplayName>Vogel, Madeline E</DisplayName>
        <AccountId>3814</AccountId>
        <AccountType/>
      </UserInfo>
      <UserInfo>
        <DisplayName>Marmolejos, Gabriela M</DisplayName>
        <AccountId>33</AccountId>
        <AccountType/>
      </UserInfo>
    </SharedWithUsers>
    <lcf76f155ced4ddcb4097134ff3c332f xmlns="ed568fff-a469-49d2-9d95-2eeb3b24564b">
      <Terms xmlns="http://schemas.microsoft.com/office/infopath/2007/PartnerControls"/>
    </lcf76f155ced4ddcb4097134ff3c332f>
    <TaxCatchAll xmlns="f019e831-552e-4fd5-abc5-9331f66fdb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A0E948935A434892FD8163BECF83F6" ma:contentTypeVersion="15" ma:contentTypeDescription="Create a new document." ma:contentTypeScope="" ma:versionID="04d6d392a95e06e01782b3cb305418df">
  <xsd:schema xmlns:xsd="http://www.w3.org/2001/XMLSchema" xmlns:xs="http://www.w3.org/2001/XMLSchema" xmlns:p="http://schemas.microsoft.com/office/2006/metadata/properties" xmlns:ns2="ed568fff-a469-49d2-9d95-2eeb3b24564b" xmlns:ns3="f019e831-552e-4fd5-abc5-9331f66fdbfd" targetNamespace="http://schemas.microsoft.com/office/2006/metadata/properties" ma:root="true" ma:fieldsID="458c015213704090a7f408cfb9a4eb69" ns2:_="" ns3:_="">
    <xsd:import namespace="ed568fff-a469-49d2-9d95-2eeb3b24564b"/>
    <xsd:import namespace="f019e831-552e-4fd5-abc5-9331f66fdb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568fff-a469-49d2-9d95-2eeb3b2456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019e831-552e-4fd5-abc5-9331f66fdb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929cf68-d015-4dd6-9575-dc388edff34b}" ma:internalName="TaxCatchAll" ma:showField="CatchAllData" ma:web="f019e831-552e-4fd5-abc5-9331f66fdb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12D81-2BA4-47F4-8118-ECAA1C8273FA}">
  <ds:schemaRefs>
    <ds:schemaRef ds:uri="ed568fff-a469-49d2-9d95-2eeb3b24564b"/>
    <ds:schemaRef ds:uri="f019e831-552e-4fd5-abc5-9331f66fdb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5D3C35-6A3D-48BC-B528-79E989521C75}">
  <ds:schemaRefs>
    <ds:schemaRef ds:uri="http://schemas.microsoft.com/sharepoint/v3/contenttype/forms"/>
  </ds:schemaRefs>
</ds:datastoreItem>
</file>

<file path=customXml/itemProps3.xml><?xml version="1.0" encoding="utf-8"?>
<ds:datastoreItem xmlns:ds="http://schemas.openxmlformats.org/officeDocument/2006/customXml" ds:itemID="{3DA1121A-75FA-4856-A318-93BAF90557ED}">
  <ds:schemaRefs>
    <ds:schemaRef ds:uri="ed568fff-a469-49d2-9d95-2eeb3b24564b"/>
    <ds:schemaRef ds:uri="f019e831-552e-4fd5-abc5-9331f66fdb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ab1-projection-16x9-100821</Template>
  <TotalTime>268</TotalTime>
  <Words>11993</Words>
  <Application>Microsoft Office PowerPoint</Application>
  <PresentationFormat>Widescreen</PresentationFormat>
  <Paragraphs>737</Paragraphs>
  <Slides>37</Slides>
  <Notes>33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37</vt:i4>
      </vt:variant>
    </vt:vector>
  </HeadingPairs>
  <TitlesOfParts>
    <vt:vector size="54" baseType="lpstr">
      <vt:lpstr>Arial</vt:lpstr>
      <vt:lpstr>Benton Sans Cond Bk</vt:lpstr>
      <vt:lpstr>Calibri</vt:lpstr>
      <vt:lpstr>cnnsans</vt:lpstr>
      <vt:lpstr>Courier New</vt:lpstr>
      <vt:lpstr>Georgia</vt:lpstr>
      <vt:lpstr>Gotham Narrow SSm A</vt:lpstr>
      <vt:lpstr>PT Serif</vt:lpstr>
      <vt:lpstr>Roboto</vt:lpstr>
      <vt:lpstr>Segoe UI</vt:lpstr>
      <vt:lpstr>Source Sans Pro</vt:lpstr>
      <vt:lpstr>Symbol</vt:lpstr>
      <vt:lpstr>Times New Roman</vt:lpstr>
      <vt:lpstr>Wingdings</vt:lpstr>
      <vt:lpstr>Wingdings 3</vt:lpstr>
      <vt:lpstr>ab1 projection 16x9</vt:lpstr>
      <vt:lpstr>1_ab1 projection 16x9</vt:lpstr>
      <vt:lpstr>Maternal &amp; Reproductive Health Market Trends </vt:lpstr>
      <vt:lpstr>PowerPoint Presentation</vt:lpstr>
      <vt:lpstr>Roadmap</vt:lpstr>
      <vt:lpstr>PowerPoint Presentation</vt:lpstr>
      <vt:lpstr>Despite uptick, long-term fertility declines expected</vt:lpstr>
      <vt:lpstr>Maternal mortality on the rise as abortion rates stabilize</vt:lpstr>
      <vt:lpstr>Racial &amp; ethnic disparities persist in maternal mortality</vt:lpstr>
      <vt:lpstr>Outpatient growth expected for psychiatry, gynecology </vt:lpstr>
      <vt:lpstr>Femtech market continues growing globally </vt:lpstr>
      <vt:lpstr>PowerPoint Presentation</vt:lpstr>
      <vt:lpstr>Four key trends impacting maternal and reproductive care</vt:lpstr>
      <vt:lpstr>US births fall in line with long-standing decline</vt:lpstr>
      <vt:lpstr>Early signs point to births shifting out of hospital setting</vt:lpstr>
      <vt:lpstr>Pandemic worsened US maternal health disparities</vt:lpstr>
      <vt:lpstr>Rising maternity care deserts compound disparities</vt:lpstr>
      <vt:lpstr>Health leaders looking to combat maternal mortality rise</vt:lpstr>
      <vt:lpstr>Stakeholder implications</vt:lpstr>
      <vt:lpstr>Maternal mental health crisis continues to worsen</vt:lpstr>
      <vt:lpstr>Parental exhaustion driving workforce exit</vt:lpstr>
      <vt:lpstr>Women of color especially vulnerable to stressors </vt:lpstr>
      <vt:lpstr>Maternal mental health is critical for health systems</vt:lpstr>
      <vt:lpstr>Leaders are responding to rising behavioral health needs</vt:lpstr>
      <vt:lpstr>Stakeholder implications</vt:lpstr>
      <vt:lpstr>Post Roe landscape leaves a patchwork of restrictions </vt:lpstr>
      <vt:lpstr>Courts to decide medication abortion access nationwide</vt:lpstr>
      <vt:lpstr>Impacts of restrictions not limited to abortion seekers</vt:lpstr>
      <vt:lpstr>Maternal health ongoing focus for Biden administration </vt:lpstr>
      <vt:lpstr>Medicaid expands access to maternal health services</vt:lpstr>
      <vt:lpstr>Stakeholder implications</vt:lpstr>
      <vt:lpstr>Femtech investment surged, expanding to new sectors </vt:lpstr>
      <vt:lpstr>Femtech highlights and closes gaps in women’s health</vt:lpstr>
      <vt:lpstr>Efforts to address femtech inequities are promising </vt:lpstr>
      <vt:lpstr>Stakeholder implications</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Market Trends Template</dc:title>
  <dc:creator>Lawton, Lauren</dc:creator>
  <dc:description/>
  <cp:lastModifiedBy>Marmolejos, Gabriela M</cp:lastModifiedBy>
  <cp:revision>2</cp:revision>
  <dcterms:created xsi:type="dcterms:W3CDTF">2021-10-18T18:13:41Z</dcterms:created>
  <dcterms:modified xsi:type="dcterms:W3CDTF">2023-04-13T17:53:36Z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0x0101007BA0E948935A434892FD8163BECF83F6</vt:lpwstr>
  </property>
  <property fmtid="{D5CDD505-2E9C-101B-9397-08002B2CF9AE}" pid="3" name="MSIP_Label_a8a73c85-e524-44a6-bd58-7df7ef87be8f_Enabled">
    <vt:lpwstr>true</vt:lpwstr>
  </property>
  <property fmtid="{D5CDD505-2E9C-101B-9397-08002B2CF9AE}" pid="4" name="MSIP_Label_a8a73c85-e524-44a6-bd58-7df7ef87be8f_SetDate">
    <vt:lpwstr>2023-02-15T19:05:18Z</vt:lpwstr>
  </property>
  <property fmtid="{D5CDD505-2E9C-101B-9397-08002B2CF9AE}" pid="5" name="MSIP_Label_a8a73c85-e524-44a6-bd58-7df7ef87be8f_Method">
    <vt:lpwstr>Privileged</vt:lpwstr>
  </property>
  <property fmtid="{D5CDD505-2E9C-101B-9397-08002B2CF9AE}" pid="6" name="MSIP_Label_a8a73c85-e524-44a6-bd58-7df7ef87be8f_Name">
    <vt:lpwstr>Internal Label</vt:lpwstr>
  </property>
  <property fmtid="{D5CDD505-2E9C-101B-9397-08002B2CF9AE}" pid="7" name="MSIP_Label_a8a73c85-e524-44a6-bd58-7df7ef87be8f_SiteId">
    <vt:lpwstr>db05faca-c82a-4b9d-b9c5-0f64b6755421</vt:lpwstr>
  </property>
  <property fmtid="{D5CDD505-2E9C-101B-9397-08002B2CF9AE}" pid="8" name="MSIP_Label_a8a73c85-e524-44a6-bd58-7df7ef87be8f_ActionId">
    <vt:lpwstr>448a422c-4c7a-44be-9615-1710e3ce41dc</vt:lpwstr>
  </property>
  <property fmtid="{D5CDD505-2E9C-101B-9397-08002B2CF9AE}" pid="9" name="MSIP_Label_a8a73c85-e524-44a6-bd58-7df7ef87be8f_ContentBits">
    <vt:lpwstr>0</vt:lpwstr>
  </property>
  <property fmtid="{D5CDD505-2E9C-101B-9397-08002B2CF9AE}" pid="10" name="MediaServiceImageTags">
    <vt:lpwstr/>
  </property>
</Properties>
</file>