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4977" r:id="rId5"/>
    <p:sldId id="266" r:id="rId6"/>
    <p:sldId id="273" r:id="rId7"/>
    <p:sldId id="2141411439" r:id="rId8"/>
    <p:sldId id="261"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orient="horz" pos="72" userDrawn="1">
          <p15:clr>
            <a:srgbClr val="A4A3A4"/>
          </p15:clr>
        </p15:guide>
        <p15:guide id="3" pos="751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Hula, Nicholas V" initials="HV" lastIdx="35" clrIdx="2">
    <p:extLst>
      <p:ext uri="{19B8F6BF-5375-455C-9EA6-DF929625EA0E}">
        <p15:presenceInfo xmlns:p15="http://schemas.microsoft.com/office/powerpoint/2012/main" userId="S::hulan@advisory.com::0ef42425-76ab-4a77-98f1-6ba6598a6ed8" providerId="AD"/>
      </p:ext>
    </p:extLst>
  </p:cmAuthor>
  <p:cmAuthor id="4" name="Katie Schmalkuche" initials="KS" lastIdx="78" clrIdx="3">
    <p:extLst>
      <p:ext uri="{19B8F6BF-5375-455C-9EA6-DF929625EA0E}">
        <p15:presenceInfo xmlns:p15="http://schemas.microsoft.com/office/powerpoint/2012/main" userId="S::SchmalkC@advisory.com::9c2e4afe-5a4a-40be-85fd-c36ff676cf70" providerId="AD"/>
      </p:ext>
    </p:extLst>
  </p:cmAuthor>
  <p:cmAuthor id="5" name="Ryan, Robert D" initials="RRD" lastIdx="32" clrIdx="4">
    <p:extLst>
      <p:ext uri="{19B8F6BF-5375-455C-9EA6-DF929625EA0E}">
        <p15:presenceInfo xmlns:p15="http://schemas.microsoft.com/office/powerpoint/2012/main" userId="S::RyanRo@advisory.com::e5f4ae7d-1407-4cb2-96a3-6e093c79b0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E48"/>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81407" autoAdjust="0"/>
  </p:normalViewPr>
  <p:slideViewPr>
    <p:cSldViewPr snapToGrid="0">
      <p:cViewPr varScale="1">
        <p:scale>
          <a:sx n="66" d="100"/>
          <a:sy n="66" d="100"/>
        </p:scale>
        <p:origin x="1022" y="58"/>
      </p:cViewPr>
      <p:guideLst>
        <p:guide orient="horz" pos="96"/>
        <p:guide orient="horz" pos="72"/>
        <p:guide pos="751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Schmalkuche" userId="9c2e4afe-5a4a-40be-85fd-c36ff676cf70" providerId="ADAL" clId="{FA690325-C428-4D33-87A1-0A511D66B2B6}"/>
    <pc:docChg chg="delSld sldOrd delSection modSection">
      <pc:chgData name="Katie Schmalkuche" userId="9c2e4afe-5a4a-40be-85fd-c36ff676cf70" providerId="ADAL" clId="{FA690325-C428-4D33-87A1-0A511D66B2B6}" dt="2021-12-02T22:15:54.487" v="2" actId="17853"/>
      <pc:docMkLst>
        <pc:docMk/>
      </pc:docMkLst>
      <pc:sldChg chg="del">
        <pc:chgData name="Katie Schmalkuche" userId="9c2e4afe-5a4a-40be-85fd-c36ff676cf70" providerId="ADAL" clId="{FA690325-C428-4D33-87A1-0A511D66B2B6}" dt="2021-12-02T22:15:50.067" v="1" actId="47"/>
        <pc:sldMkLst>
          <pc:docMk/>
          <pc:sldMk cId="1274658531" sldId="289"/>
        </pc:sldMkLst>
      </pc:sldChg>
      <pc:sldChg chg="del">
        <pc:chgData name="Katie Schmalkuche" userId="9c2e4afe-5a4a-40be-85fd-c36ff676cf70" providerId="ADAL" clId="{FA690325-C428-4D33-87A1-0A511D66B2B6}" dt="2021-12-02T22:15:50.067" v="1" actId="47"/>
        <pc:sldMkLst>
          <pc:docMk/>
          <pc:sldMk cId="1609355630" sldId="301"/>
        </pc:sldMkLst>
      </pc:sldChg>
      <pc:sldChg chg="del">
        <pc:chgData name="Katie Schmalkuche" userId="9c2e4afe-5a4a-40be-85fd-c36ff676cf70" providerId="ADAL" clId="{FA690325-C428-4D33-87A1-0A511D66B2B6}" dt="2021-12-02T22:15:50.067" v="1" actId="47"/>
        <pc:sldMkLst>
          <pc:docMk/>
          <pc:sldMk cId="2189129351" sldId="401"/>
        </pc:sldMkLst>
      </pc:sldChg>
      <pc:sldChg chg="del">
        <pc:chgData name="Katie Schmalkuche" userId="9c2e4afe-5a4a-40be-85fd-c36ff676cf70" providerId="ADAL" clId="{FA690325-C428-4D33-87A1-0A511D66B2B6}" dt="2021-12-02T22:15:50.067" v="1" actId="47"/>
        <pc:sldMkLst>
          <pc:docMk/>
          <pc:sldMk cId="1923337067" sldId="479"/>
        </pc:sldMkLst>
      </pc:sldChg>
      <pc:sldChg chg="del">
        <pc:chgData name="Katie Schmalkuche" userId="9c2e4afe-5a4a-40be-85fd-c36ff676cf70" providerId="ADAL" clId="{FA690325-C428-4D33-87A1-0A511D66B2B6}" dt="2021-12-02T22:15:50.067" v="1" actId="47"/>
        <pc:sldMkLst>
          <pc:docMk/>
          <pc:sldMk cId="3382349683" sldId="501"/>
        </pc:sldMkLst>
      </pc:sldChg>
      <pc:sldChg chg="del">
        <pc:chgData name="Katie Schmalkuche" userId="9c2e4afe-5a4a-40be-85fd-c36ff676cf70" providerId="ADAL" clId="{FA690325-C428-4D33-87A1-0A511D66B2B6}" dt="2021-12-02T22:15:50.067" v="1" actId="47"/>
        <pc:sldMkLst>
          <pc:docMk/>
          <pc:sldMk cId="585674999" sldId="502"/>
        </pc:sldMkLst>
      </pc:sldChg>
      <pc:sldChg chg="del">
        <pc:chgData name="Katie Schmalkuche" userId="9c2e4afe-5a4a-40be-85fd-c36ff676cf70" providerId="ADAL" clId="{FA690325-C428-4D33-87A1-0A511D66B2B6}" dt="2021-12-02T22:15:50.067" v="1" actId="47"/>
        <pc:sldMkLst>
          <pc:docMk/>
          <pc:sldMk cId="3262420257" sldId="503"/>
        </pc:sldMkLst>
      </pc:sldChg>
      <pc:sldChg chg="del">
        <pc:chgData name="Katie Schmalkuche" userId="9c2e4afe-5a4a-40be-85fd-c36ff676cf70" providerId="ADAL" clId="{FA690325-C428-4D33-87A1-0A511D66B2B6}" dt="2021-12-02T22:15:50.067" v="1" actId="47"/>
        <pc:sldMkLst>
          <pc:docMk/>
          <pc:sldMk cId="2298874130" sldId="522"/>
        </pc:sldMkLst>
      </pc:sldChg>
      <pc:sldChg chg="del">
        <pc:chgData name="Katie Schmalkuche" userId="9c2e4afe-5a4a-40be-85fd-c36ff676cf70" providerId="ADAL" clId="{FA690325-C428-4D33-87A1-0A511D66B2B6}" dt="2021-12-02T22:15:50.067" v="1" actId="47"/>
        <pc:sldMkLst>
          <pc:docMk/>
          <pc:sldMk cId="1031357839" sldId="524"/>
        </pc:sldMkLst>
      </pc:sldChg>
      <pc:sldChg chg="del">
        <pc:chgData name="Katie Schmalkuche" userId="9c2e4afe-5a4a-40be-85fd-c36ff676cf70" providerId="ADAL" clId="{FA690325-C428-4D33-87A1-0A511D66B2B6}" dt="2021-12-02T22:15:50.067" v="1" actId="47"/>
        <pc:sldMkLst>
          <pc:docMk/>
          <pc:sldMk cId="3504133694" sldId="4932"/>
        </pc:sldMkLst>
      </pc:sldChg>
      <pc:sldChg chg="del">
        <pc:chgData name="Katie Schmalkuche" userId="9c2e4afe-5a4a-40be-85fd-c36ff676cf70" providerId="ADAL" clId="{FA690325-C428-4D33-87A1-0A511D66B2B6}" dt="2021-12-02T22:15:50.067" v="1" actId="47"/>
        <pc:sldMkLst>
          <pc:docMk/>
          <pc:sldMk cId="1550069948" sldId="4955"/>
        </pc:sldMkLst>
      </pc:sldChg>
      <pc:sldChg chg="del">
        <pc:chgData name="Katie Schmalkuche" userId="9c2e4afe-5a4a-40be-85fd-c36ff676cf70" providerId="ADAL" clId="{FA690325-C428-4D33-87A1-0A511D66B2B6}" dt="2021-12-02T22:15:50.067" v="1" actId="47"/>
        <pc:sldMkLst>
          <pc:docMk/>
          <pc:sldMk cId="530641435" sldId="4970"/>
        </pc:sldMkLst>
      </pc:sldChg>
      <pc:sldChg chg="del">
        <pc:chgData name="Katie Schmalkuche" userId="9c2e4afe-5a4a-40be-85fd-c36ff676cf70" providerId="ADAL" clId="{FA690325-C428-4D33-87A1-0A511D66B2B6}" dt="2021-12-02T22:15:50.067" v="1" actId="47"/>
        <pc:sldMkLst>
          <pc:docMk/>
          <pc:sldMk cId="3934708716" sldId="4972"/>
        </pc:sldMkLst>
      </pc:sldChg>
      <pc:sldChg chg="del ord">
        <pc:chgData name="Katie Schmalkuche" userId="9c2e4afe-5a4a-40be-85fd-c36ff676cf70" providerId="ADAL" clId="{FA690325-C428-4D33-87A1-0A511D66B2B6}" dt="2021-12-02T22:15:50.067" v="1" actId="47"/>
        <pc:sldMkLst>
          <pc:docMk/>
          <pc:sldMk cId="3696248879" sldId="2141411442"/>
        </pc:sldMkLst>
      </pc:sldChg>
      <pc:sldChg chg="del">
        <pc:chgData name="Katie Schmalkuche" userId="9c2e4afe-5a4a-40be-85fd-c36ff676cf70" providerId="ADAL" clId="{FA690325-C428-4D33-87A1-0A511D66B2B6}" dt="2021-12-02T22:15:50.067" v="1" actId="47"/>
        <pc:sldMkLst>
          <pc:docMk/>
          <pc:sldMk cId="1613001431" sldId="2141411443"/>
        </pc:sldMkLst>
      </pc:sldChg>
      <pc:sldChg chg="del">
        <pc:chgData name="Katie Schmalkuche" userId="9c2e4afe-5a4a-40be-85fd-c36ff676cf70" providerId="ADAL" clId="{FA690325-C428-4D33-87A1-0A511D66B2B6}" dt="2021-12-02T22:15:50.067" v="1" actId="47"/>
        <pc:sldMkLst>
          <pc:docMk/>
          <pc:sldMk cId="2678548859" sldId="2141411444"/>
        </pc:sldMkLst>
      </pc:sldChg>
      <pc:sldChg chg="del">
        <pc:chgData name="Katie Schmalkuche" userId="9c2e4afe-5a4a-40be-85fd-c36ff676cf70" providerId="ADAL" clId="{FA690325-C428-4D33-87A1-0A511D66B2B6}" dt="2021-12-02T22:15:50.067" v="1" actId="47"/>
        <pc:sldMkLst>
          <pc:docMk/>
          <pc:sldMk cId="775486699" sldId="2141411453"/>
        </pc:sldMkLst>
      </pc:sldChg>
      <pc:sldChg chg="del">
        <pc:chgData name="Katie Schmalkuche" userId="9c2e4afe-5a4a-40be-85fd-c36ff676cf70" providerId="ADAL" clId="{FA690325-C428-4D33-87A1-0A511D66B2B6}" dt="2021-12-02T22:15:50.067" v="1" actId="47"/>
        <pc:sldMkLst>
          <pc:docMk/>
          <pc:sldMk cId="1681331552" sldId="2141411458"/>
        </pc:sldMkLst>
      </pc:sldChg>
      <pc:sldChg chg="del">
        <pc:chgData name="Katie Schmalkuche" userId="9c2e4afe-5a4a-40be-85fd-c36ff676cf70" providerId="ADAL" clId="{FA690325-C428-4D33-87A1-0A511D66B2B6}" dt="2021-12-02T22:15:50.067" v="1" actId="47"/>
        <pc:sldMkLst>
          <pc:docMk/>
          <pc:sldMk cId="385566059" sldId="2141411459"/>
        </pc:sldMkLst>
      </pc:sldChg>
      <pc:sldChg chg="del">
        <pc:chgData name="Katie Schmalkuche" userId="9c2e4afe-5a4a-40be-85fd-c36ff676cf70" providerId="ADAL" clId="{FA690325-C428-4D33-87A1-0A511D66B2B6}" dt="2021-12-02T22:15:50.067" v="1" actId="47"/>
        <pc:sldMkLst>
          <pc:docMk/>
          <pc:sldMk cId="854993424" sldId="2141411460"/>
        </pc:sldMkLst>
      </pc:sldChg>
      <pc:sldChg chg="del">
        <pc:chgData name="Katie Schmalkuche" userId="9c2e4afe-5a4a-40be-85fd-c36ff676cf70" providerId="ADAL" clId="{FA690325-C428-4D33-87A1-0A511D66B2B6}" dt="2021-12-02T22:15:50.067" v="1" actId="47"/>
        <pc:sldMkLst>
          <pc:docMk/>
          <pc:sldMk cId="453250123" sldId="2141411461"/>
        </pc:sldMkLst>
      </pc:sldChg>
      <pc:sldChg chg="del">
        <pc:chgData name="Katie Schmalkuche" userId="9c2e4afe-5a4a-40be-85fd-c36ff676cf70" providerId="ADAL" clId="{FA690325-C428-4D33-87A1-0A511D66B2B6}" dt="2021-12-02T22:15:50.067" v="1" actId="47"/>
        <pc:sldMkLst>
          <pc:docMk/>
          <pc:sldMk cId="2032728696" sldId="2141411462"/>
        </pc:sldMkLst>
      </pc:sldChg>
      <pc:sldChg chg="del">
        <pc:chgData name="Katie Schmalkuche" userId="9c2e4afe-5a4a-40be-85fd-c36ff676cf70" providerId="ADAL" clId="{FA690325-C428-4D33-87A1-0A511D66B2B6}" dt="2021-12-02T22:15:50.067" v="1" actId="47"/>
        <pc:sldMkLst>
          <pc:docMk/>
          <pc:sldMk cId="586353669" sldId="2141411463"/>
        </pc:sldMkLst>
      </pc:sldChg>
      <pc:sldChg chg="del">
        <pc:chgData name="Katie Schmalkuche" userId="9c2e4afe-5a4a-40be-85fd-c36ff676cf70" providerId="ADAL" clId="{FA690325-C428-4D33-87A1-0A511D66B2B6}" dt="2021-12-02T22:15:50.067" v="1" actId="47"/>
        <pc:sldMkLst>
          <pc:docMk/>
          <pc:sldMk cId="2990786627" sldId="214141146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62FBAE2-62E3-4BA7-B72C-E61F40A650E6}" type="datetimeFigureOut">
              <a:rPr lang="en-US" smtClean="0"/>
              <a:t>12/2/2021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A3A9F5-9ADE-4929-816F-16D8DB7BF2CB}" type="slidenum">
              <a:rPr lang="en-US" smtClean="0"/>
              <a:t>‹#›</a:t>
            </a:fld>
            <a:endParaRPr lang="en-US"/>
          </a:p>
        </p:txBody>
      </p:sp>
    </p:spTree>
    <p:extLst>
      <p:ext uri="{BB962C8B-B14F-4D97-AF65-F5344CB8AC3E}">
        <p14:creationId xmlns:p14="http://schemas.microsoft.com/office/powerpoint/2010/main" val="1649682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BD72B10A-2312-4A62-9267-C7D3A9196FC3}" type="datetimeFigureOut">
              <a:rPr lang="en-US" smtClean="0"/>
              <a:pPr/>
              <a:t>12/2/2021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E79F9C1-6A3C-4B55-8C89-00C0FB1E22C3}" type="slidenum">
              <a:rPr lang="en-US" smtClean="0"/>
              <a:pPr/>
              <a:t>‹#›</a:t>
            </a:fld>
            <a:endParaRPr lang="en-US"/>
          </a:p>
        </p:txBody>
      </p:sp>
    </p:spTree>
    <p:extLst>
      <p:ext uri="{BB962C8B-B14F-4D97-AF65-F5344CB8AC3E}">
        <p14:creationId xmlns:p14="http://schemas.microsoft.com/office/powerpoint/2010/main" val="2721455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Imagine you could redesign the clinical trial enterprise from the ground up. What would you change? Which key stakeholders would play a role, and when? What overarching purpose would you embed at its core? This workshop explored the ways in which the current clinical trials model struggles to meet the ecosystem’s rapidly evolving evidence needs. During the session, we theorized what it might take to recreate a clinical trials enterprise that fulfills both clinical and commercial goals.</a:t>
            </a:r>
          </a:p>
          <a:p>
            <a:endParaRPr lang="en-US" dirty="0"/>
          </a:p>
        </p:txBody>
      </p:sp>
      <p:sp>
        <p:nvSpPr>
          <p:cNvPr id="4" name="Slide Number Placeholder 3"/>
          <p:cNvSpPr>
            <a:spLocks noGrp="1"/>
          </p:cNvSpPr>
          <p:nvPr>
            <p:ph type="sldNum" sz="quarter" idx="5"/>
          </p:nvPr>
        </p:nvSpPr>
        <p:spPr/>
        <p:txBody>
          <a:bodyPr/>
          <a:lstStyle/>
          <a:p>
            <a:fld id="{0E79F9C1-6A3C-4B55-8C89-00C0FB1E22C3}" type="slidenum">
              <a:rPr lang="en-US" smtClean="0"/>
              <a:pPr/>
              <a:t>1</a:t>
            </a:fld>
            <a:endParaRPr lang="en-US"/>
          </a:p>
        </p:txBody>
      </p:sp>
    </p:spTree>
    <p:extLst>
      <p:ext uri="{BB962C8B-B14F-4D97-AF65-F5344CB8AC3E}">
        <p14:creationId xmlns:p14="http://schemas.microsoft.com/office/powerpoint/2010/main" val="130573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Since the randomized controlled trial (RCT) was first used in medicine in 1948, clinical trials have remained steadfast in their narrow focus on demonstrating safety and efficacy in order to gain regulatory approval to sell a product—a task that the RCT has proven very effective at achieving.</a:t>
            </a:r>
          </a:p>
          <a:p>
            <a:pPr marL="118872" indent="-118872">
              <a:lnSpc>
                <a:spcPct val="120000"/>
              </a:lnSpc>
              <a:spcBef>
                <a:spcPts val="600"/>
              </a:spcBef>
              <a:buClr>
                <a:schemeClr val="accent6"/>
              </a:buClr>
              <a:buFont typeface="Arial" panose="020B0604020202020204" pitchFamily="34" charset="0"/>
              <a:buChar char="•"/>
            </a:pPr>
            <a:r>
              <a:rPr lang="en-US" sz="1200" dirty="0"/>
              <a:t>But this narrow focus on securing regulatory approval is problematic in that is oftentimes limits our ability to generate data needed by those who ultimately will use and make decisions around these products, including patients, payers, health systems, and clinicians.</a:t>
            </a:r>
          </a:p>
          <a:p>
            <a:pPr marL="118872" indent="-118872">
              <a:lnSpc>
                <a:spcPct val="120000"/>
              </a:lnSpc>
              <a:spcBef>
                <a:spcPts val="600"/>
              </a:spcBef>
              <a:buClr>
                <a:schemeClr val="accent6"/>
              </a:buClr>
              <a:buFont typeface="Arial" panose="020B0604020202020204" pitchFamily="34" charset="0"/>
              <a:buChar char="•"/>
            </a:pPr>
            <a:r>
              <a:rPr lang="en-US" sz="1200" i="1" dirty="0"/>
              <a:t>Elephant-in-the-room</a:t>
            </a:r>
            <a:r>
              <a:rPr lang="en-US" sz="1200" dirty="0"/>
              <a:t>: Manufactures are often not incentivized to generate data that goes beyond safety and efficacy.</a:t>
            </a:r>
          </a:p>
        </p:txBody>
      </p:sp>
      <p:sp>
        <p:nvSpPr>
          <p:cNvPr id="4" name="Slide Number Placeholder 3"/>
          <p:cNvSpPr>
            <a:spLocks noGrp="1"/>
          </p:cNvSpPr>
          <p:nvPr>
            <p:ph type="sldNum" sz="quarter" idx="5"/>
          </p:nvPr>
        </p:nvSpPr>
        <p:spPr/>
        <p:txBody>
          <a:bodyPr/>
          <a:lstStyle/>
          <a:p>
            <a:fld id="{0E79F9C1-6A3C-4B55-8C89-00C0FB1E22C3}" type="slidenum">
              <a:rPr lang="en-US" smtClean="0"/>
              <a:pPr/>
              <a:t>2</a:t>
            </a:fld>
            <a:endParaRPr lang="en-US"/>
          </a:p>
        </p:txBody>
      </p:sp>
    </p:spTree>
    <p:extLst>
      <p:ext uri="{BB962C8B-B14F-4D97-AF65-F5344CB8AC3E}">
        <p14:creationId xmlns:p14="http://schemas.microsoft.com/office/powerpoint/2010/main" val="3619459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The list of stakeholder evidence needs is growing and complexifying as the industry pursues its goals on total cost of care, health equity, patient voice, and clinician burnout, among others—but because clinical trials focus on securing regulatory approval, they often fail to provide decision-makers this evidence.</a:t>
            </a:r>
          </a:p>
          <a:p>
            <a:pPr marL="118872" indent="-118872">
              <a:lnSpc>
                <a:spcPct val="120000"/>
              </a:lnSpc>
              <a:spcBef>
                <a:spcPts val="600"/>
              </a:spcBef>
              <a:buClr>
                <a:schemeClr val="accent6"/>
              </a:buClr>
              <a:buFont typeface="Arial" panose="020B0604020202020204" pitchFamily="34" charset="0"/>
              <a:buChar char="•"/>
            </a:pPr>
            <a:r>
              <a:rPr lang="en-US" sz="1200" dirty="0"/>
              <a:t>At the same time, each of these ecosystem priorities is putting pressure on sponsors and investigators to generate evidence differently than before—such as by incorporating diverse patient populations in their trials in order to promote health equity.</a:t>
            </a:r>
          </a:p>
          <a:p>
            <a:pPr marL="118872" indent="-118872">
              <a:lnSpc>
                <a:spcPct val="120000"/>
              </a:lnSpc>
              <a:spcBef>
                <a:spcPts val="600"/>
              </a:spcBef>
              <a:buClr>
                <a:schemeClr val="accent6"/>
              </a:buClr>
              <a:buFont typeface="Arial" panose="020B0604020202020204" pitchFamily="34" charset="0"/>
              <a:buChar char="•"/>
            </a:pPr>
            <a:r>
              <a:rPr lang="en-US" sz="1200" i="1" dirty="0"/>
              <a:t>Lightbulb:</a:t>
            </a:r>
            <a:r>
              <a:rPr lang="en-US" sz="1200" dirty="0"/>
              <a:t> More data is not necessarily better. We likely will need to trade some current endpoints in order to incorporate new ones, like patient-reported outcomes (PROs).</a:t>
            </a:r>
            <a:endParaRPr lang="en-US" sz="1200" i="1" dirty="0"/>
          </a:p>
        </p:txBody>
      </p:sp>
      <p:sp>
        <p:nvSpPr>
          <p:cNvPr id="4" name="Slide Number Placeholder 3"/>
          <p:cNvSpPr>
            <a:spLocks noGrp="1"/>
          </p:cNvSpPr>
          <p:nvPr>
            <p:ph type="sldNum" sz="quarter" idx="5"/>
          </p:nvPr>
        </p:nvSpPr>
        <p:spPr/>
        <p:txBody>
          <a:bodyPr/>
          <a:lstStyle/>
          <a:p>
            <a:fld id="{0E79F9C1-6A3C-4B55-8C89-00C0FB1E22C3}" type="slidenum">
              <a:rPr lang="en-US" smtClean="0"/>
              <a:pPr/>
              <a:t>3</a:t>
            </a:fld>
            <a:endParaRPr lang="en-US"/>
          </a:p>
        </p:txBody>
      </p:sp>
    </p:spTree>
    <p:extLst>
      <p:ext uri="{BB962C8B-B14F-4D97-AF65-F5344CB8AC3E}">
        <p14:creationId xmlns:p14="http://schemas.microsoft.com/office/powerpoint/2010/main" val="3010268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While real-world evidence (RWE) studies can help provide some of the evidence patients, payers and physicians need to make decisions on clinical care, they cannot feasibly fill the entire gap—like RCTs, RWE studies are expensive and place significant burden on the clinician investigators. As a result, they often will not occur even when there is a gap in evidence.</a:t>
            </a:r>
          </a:p>
          <a:p>
            <a:pPr marL="118872" indent="-118872">
              <a:lnSpc>
                <a:spcPct val="120000"/>
              </a:lnSpc>
              <a:spcBef>
                <a:spcPts val="600"/>
              </a:spcBef>
              <a:buClr>
                <a:schemeClr val="accent6"/>
              </a:buClr>
              <a:buFont typeface="Arial" panose="020B0604020202020204" pitchFamily="34" charset="0"/>
              <a:buChar char="•"/>
            </a:pPr>
            <a:r>
              <a:rPr lang="en-US" sz="1200" dirty="0"/>
              <a:t>In turn, many patients, payers, and clinicians ultimately are forced to make clinical decisions based on clinical trial data that was not truly designed for that purpose.</a:t>
            </a:r>
          </a:p>
          <a:p>
            <a:pPr marL="118872" indent="-118872">
              <a:lnSpc>
                <a:spcPct val="120000"/>
              </a:lnSpc>
              <a:spcBef>
                <a:spcPts val="600"/>
              </a:spcBef>
              <a:buClr>
                <a:schemeClr val="accent6"/>
              </a:buClr>
              <a:buFont typeface="Arial" panose="020B0604020202020204" pitchFamily="34" charset="0"/>
              <a:buChar char="•"/>
            </a:pPr>
            <a:r>
              <a:rPr lang="en-US" sz="1200" dirty="0"/>
              <a:t>Unlike RWE studies, an RCT is conducted for every product on the market, making clinical trials the ideal mechanism for capturing data aimed at informing clinical decision-making.</a:t>
            </a:r>
          </a:p>
        </p:txBody>
      </p:sp>
      <p:sp>
        <p:nvSpPr>
          <p:cNvPr id="4" name="Slide Number Placeholder 3"/>
          <p:cNvSpPr>
            <a:spLocks noGrp="1"/>
          </p:cNvSpPr>
          <p:nvPr>
            <p:ph type="sldNum" sz="quarter" idx="5"/>
          </p:nvPr>
        </p:nvSpPr>
        <p:spPr/>
        <p:txBody>
          <a:bodyPr/>
          <a:lstStyle/>
          <a:p>
            <a:fld id="{0E79F9C1-6A3C-4B55-8C89-00C0FB1E22C3}" type="slidenum">
              <a:rPr lang="en-US" smtClean="0"/>
              <a:pPr/>
              <a:t>4</a:t>
            </a:fld>
            <a:endParaRPr lang="en-US"/>
          </a:p>
        </p:txBody>
      </p:sp>
    </p:spTree>
    <p:extLst>
      <p:ext uri="{BB962C8B-B14F-4D97-AF65-F5344CB8AC3E}">
        <p14:creationId xmlns:p14="http://schemas.microsoft.com/office/powerpoint/2010/main" val="40842631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hyperlink" Target="http://www.advisory.com/" TargetMode="Externa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14" name="Rectangle 13"/>
          <p:cNvSpPr/>
          <p:nvPr userDrawn="1"/>
        </p:nvSpPr>
        <p:spPr bwMode="gray">
          <a:xfrm>
            <a:off x="0" y="634575"/>
            <a:ext cx="4556043" cy="6223427"/>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15" name="TextBox 14"/>
          <p:cNvSpPr txBox="1"/>
          <p:nvPr userDrawn="1"/>
        </p:nvSpPr>
        <p:spPr bwMode="gray">
          <a:xfrm>
            <a:off x="921382" y="2197121"/>
            <a:ext cx="2955859" cy="989823"/>
          </a:xfrm>
          <a:prstGeom prst="rect">
            <a:avLst/>
          </a:prstGeom>
          <a:noFill/>
        </p:spPr>
        <p:txBody>
          <a:bodyPr wrap="square" lIns="0" tIns="0" rIns="0" bIns="0" rtlCol="0">
            <a:spAutoFit/>
          </a:bodyPr>
          <a:lstStyle/>
          <a:p>
            <a:pPr algn="l">
              <a:spcBef>
                <a:spcPts val="714"/>
              </a:spcBef>
            </a:pPr>
            <a:r>
              <a:rPr lang="en-US" sz="3573" b="1">
                <a:solidFill>
                  <a:schemeClr val="bg1"/>
                </a:solidFill>
              </a:rPr>
              <a:t>16:9</a:t>
            </a:r>
            <a:br>
              <a:rPr lang="en-US" sz="3573" b="1">
                <a:solidFill>
                  <a:schemeClr val="bg1"/>
                </a:solidFill>
              </a:rPr>
            </a:br>
            <a:r>
              <a:rPr lang="en-US" sz="2859" b="0">
                <a:solidFill>
                  <a:schemeClr val="bg1"/>
                </a:solidFill>
              </a:rPr>
              <a:t>projection</a:t>
            </a:r>
          </a:p>
        </p:txBody>
      </p:sp>
      <p:cxnSp>
        <p:nvCxnSpPr>
          <p:cNvPr id="16" name="Straight Connector 15"/>
          <p:cNvCxnSpPr/>
          <p:nvPr userDrawn="1"/>
        </p:nvCxnSpPr>
        <p:spPr bwMode="white">
          <a:xfrm>
            <a:off x="931897" y="3437853"/>
            <a:ext cx="3147351"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931897" y="3549730"/>
            <a:ext cx="3147351" cy="241733"/>
          </a:xfrm>
          <a:prstGeom prst="rect">
            <a:avLst/>
          </a:prstGeom>
          <a:noFill/>
        </p:spPr>
        <p:txBody>
          <a:bodyPr wrap="square" lIns="0" tIns="0" rIns="0" bIns="0" rtlCol="0">
            <a:spAutoFit/>
          </a:bodyPr>
          <a:lstStyle/>
          <a:p>
            <a:pPr>
              <a:spcBef>
                <a:spcPts val="714"/>
              </a:spcBef>
            </a:pPr>
            <a:r>
              <a:rPr lang="pt-BR" sz="1571">
                <a:solidFill>
                  <a:schemeClr val="bg1"/>
                </a:solidFill>
              </a:rPr>
              <a:t>All projected presentations:</a:t>
            </a:r>
          </a:p>
        </p:txBody>
      </p:sp>
      <p:sp>
        <p:nvSpPr>
          <p:cNvPr id="18" name="TextBox 17"/>
          <p:cNvSpPr txBox="1"/>
          <p:nvPr userDrawn="1"/>
        </p:nvSpPr>
        <p:spPr bwMode="gray">
          <a:xfrm>
            <a:off x="1195101" y="3984318"/>
            <a:ext cx="1921913" cy="1149033"/>
          </a:xfrm>
          <a:prstGeom prst="rect">
            <a:avLst/>
          </a:prstGeom>
          <a:noFill/>
        </p:spPr>
        <p:txBody>
          <a:bodyPr wrap="square" lIns="0" tIns="0" rIns="0" bIns="0" rtlCol="0">
            <a:spAutoFit/>
          </a:bodyPr>
          <a:lstStyle/>
          <a:p>
            <a:pPr marL="161086" indent="-161086">
              <a:spcBef>
                <a:spcPts val="714"/>
              </a:spcBef>
              <a:buFont typeface="Arial" panose="020B0604020202020204" pitchFamily="34" charset="0"/>
              <a:buChar char="•"/>
            </a:pPr>
            <a:r>
              <a:rPr lang="en-US" sz="1429">
                <a:solidFill>
                  <a:schemeClr val="bg1"/>
                </a:solidFill>
              </a:rPr>
              <a:t>National meetings</a:t>
            </a:r>
          </a:p>
          <a:p>
            <a:pPr marL="161086" indent="-161086">
              <a:spcBef>
                <a:spcPts val="714"/>
              </a:spcBef>
              <a:buFont typeface="Arial" panose="020B0604020202020204" pitchFamily="34" charset="0"/>
              <a:buChar char="•"/>
            </a:pPr>
            <a:r>
              <a:rPr lang="en-US" sz="1429">
                <a:solidFill>
                  <a:schemeClr val="bg1"/>
                </a:solidFill>
              </a:rPr>
              <a:t>Webinars</a:t>
            </a:r>
          </a:p>
          <a:p>
            <a:pPr marL="161086" indent="-161086">
              <a:spcBef>
                <a:spcPts val="714"/>
              </a:spcBef>
              <a:buFont typeface="Arial" panose="020B0604020202020204" pitchFamily="34" charset="0"/>
              <a:buChar char="•"/>
            </a:pPr>
            <a:r>
              <a:rPr lang="en-US" sz="1429" err="1">
                <a:solidFill>
                  <a:schemeClr val="bg1"/>
                </a:solidFill>
              </a:rPr>
              <a:t>Onsites</a:t>
            </a:r>
            <a:endParaRPr lang="en-US" sz="1429">
              <a:solidFill>
                <a:schemeClr val="bg1"/>
              </a:solidFill>
            </a:endParaRPr>
          </a:p>
          <a:p>
            <a:pPr marL="161086" indent="-161086">
              <a:spcBef>
                <a:spcPts val="714"/>
              </a:spcBef>
              <a:buFont typeface="Arial" panose="020B0604020202020204" pitchFamily="34" charset="0"/>
              <a:buChar char="•"/>
            </a:pPr>
            <a:r>
              <a:rPr lang="en-US" sz="1429">
                <a:solidFill>
                  <a:schemeClr val="bg1"/>
                </a:solidFill>
              </a:rPr>
              <a:t>Conferences</a:t>
            </a:r>
          </a:p>
        </p:txBody>
      </p:sp>
      <p:sp>
        <p:nvSpPr>
          <p:cNvPr id="19" name="Rectangle 18"/>
          <p:cNvSpPr/>
          <p:nvPr userDrawn="1"/>
        </p:nvSpPr>
        <p:spPr bwMode="gray">
          <a:xfrm>
            <a:off x="0" y="876161"/>
            <a:ext cx="3877240" cy="1071016"/>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53692" y="965235"/>
            <a:ext cx="2363319" cy="901227"/>
          </a:xfrm>
          <a:prstGeom prst="rect">
            <a:avLst/>
          </a:prstGeom>
        </p:spPr>
      </p:pic>
      <p:sp>
        <p:nvSpPr>
          <p:cNvPr id="23" name="Rectangle 22"/>
          <p:cNvSpPr/>
          <p:nvPr userDrawn="1"/>
        </p:nvSpPr>
        <p:spPr bwMode="gray">
          <a:xfrm>
            <a:off x="-1" y="0"/>
            <a:ext cx="12192000" cy="574266"/>
          </a:xfrm>
          <a:prstGeom prst="rect">
            <a:avLst/>
          </a:prstGeom>
          <a:solidFill>
            <a:srgbClr val="00AEA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ctr" anchorCtr="0" forceAA="0" compatLnSpc="1">
            <a:prstTxWarp prst="textNoShape">
              <a:avLst/>
            </a:prstTxWarp>
            <a:noAutofit/>
          </a:bodyPr>
          <a:lstStyle/>
          <a:p>
            <a:pPr algn="l">
              <a:spcBef>
                <a:spcPts val="714"/>
              </a:spcBef>
            </a:pPr>
            <a:r>
              <a:rPr lang="en-US" sz="1714" b="1">
                <a:solidFill>
                  <a:schemeClr val="bg1"/>
                </a:solidFill>
              </a:rPr>
              <a:t>DELETE SLIDE AFTER READING | 2020</a:t>
            </a:r>
            <a:r>
              <a:rPr lang="en-US" sz="1714" b="1" baseline="0">
                <a:solidFill>
                  <a:schemeClr val="bg1"/>
                </a:solidFill>
              </a:rPr>
              <a:t> template edition</a:t>
            </a:r>
            <a:endParaRPr lang="en-US" sz="1714" b="1">
              <a:solidFill>
                <a:schemeClr val="bg1"/>
              </a:solidFill>
            </a:endParaRPr>
          </a:p>
        </p:txBody>
      </p:sp>
      <p:pic>
        <p:nvPicPr>
          <p:cNvPr id="13" name="Picture 12" descr="Graphical user interface, website&#10;&#10;Description automatically generated">
            <a:extLst>
              <a:ext uri="{FF2B5EF4-FFF2-40B4-BE49-F238E27FC236}">
                <a16:creationId xmlns:a16="http://schemas.microsoft.com/office/drawing/2014/main" id="{8850B7B2-27DB-40B6-9A54-AEE7AB4A83C2}"/>
              </a:ext>
            </a:extLst>
          </p:cNvPr>
          <p:cNvPicPr>
            <a:picLocks noChangeAspect="1"/>
          </p:cNvPicPr>
          <p:nvPr userDrawn="1"/>
        </p:nvPicPr>
        <p:blipFill>
          <a:blip r:embed="rId3"/>
          <a:stretch>
            <a:fillRect/>
          </a:stretch>
        </p:blipFill>
        <p:spPr>
          <a:xfrm>
            <a:off x="5109299" y="873901"/>
            <a:ext cx="6469926" cy="3636262"/>
          </a:xfrm>
          <a:prstGeom prst="rect">
            <a:avLst/>
          </a:prstGeom>
        </p:spPr>
      </p:pic>
      <p:sp>
        <p:nvSpPr>
          <p:cNvPr id="32" name="Rectangle 31">
            <a:extLst>
              <a:ext uri="{FF2B5EF4-FFF2-40B4-BE49-F238E27FC236}">
                <a16:creationId xmlns:a16="http://schemas.microsoft.com/office/drawing/2014/main" id="{DE6C2B85-E83D-4E0F-A467-31F0532908C4}"/>
              </a:ext>
            </a:extLst>
          </p:cNvPr>
          <p:cNvSpPr/>
          <p:nvPr userDrawn="1"/>
        </p:nvSpPr>
        <p:spPr bwMode="gray">
          <a:xfrm>
            <a:off x="5109299" y="4713205"/>
            <a:ext cx="6037217" cy="1890403"/>
          </a:xfrm>
          <a:prstGeom prst="rect">
            <a:avLst/>
          </a:prstGeom>
          <a:solidFill>
            <a:srgbClr val="00A25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3" name="Rectangle 32">
            <a:extLst>
              <a:ext uri="{FF2B5EF4-FFF2-40B4-BE49-F238E27FC236}">
                <a16:creationId xmlns:a16="http://schemas.microsoft.com/office/drawing/2014/main" id="{4DBC27F3-86D2-4C3A-9729-D6207D797ACE}"/>
              </a:ext>
            </a:extLst>
          </p:cNvPr>
          <p:cNvSpPr/>
          <p:nvPr userDrawn="1"/>
        </p:nvSpPr>
        <p:spPr bwMode="gray">
          <a:xfrm>
            <a:off x="5268289" y="5196281"/>
            <a:ext cx="2863478" cy="1255975"/>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4" name="TextBox 33">
            <a:extLst>
              <a:ext uri="{FF2B5EF4-FFF2-40B4-BE49-F238E27FC236}">
                <a16:creationId xmlns:a16="http://schemas.microsoft.com/office/drawing/2014/main" id="{4A11B187-88BE-4AA1-A17B-5DFF7C5A0206}"/>
              </a:ext>
            </a:extLst>
          </p:cNvPr>
          <p:cNvSpPr txBox="1"/>
          <p:nvPr userDrawn="1"/>
        </p:nvSpPr>
        <p:spPr>
          <a:xfrm>
            <a:off x="5268291" y="4839202"/>
            <a:ext cx="3284372" cy="203779"/>
          </a:xfrm>
          <a:prstGeom prst="rect">
            <a:avLst/>
          </a:prstGeom>
          <a:noFill/>
        </p:spPr>
        <p:txBody>
          <a:bodyPr wrap="square" lIns="0" tIns="0" rIns="0" bIns="0" rtlCol="0">
            <a:noAutofit/>
          </a:bodyPr>
          <a:lstStyle/>
          <a:p>
            <a:pPr>
              <a:spcBef>
                <a:spcPts val="500"/>
              </a:spcBef>
            </a:pPr>
            <a:r>
              <a:rPr lang="en-US" sz="1600" b="1">
                <a:solidFill>
                  <a:schemeClr val="bg1"/>
                </a:solidFill>
              </a:rPr>
              <a:t>Full projection GLG</a:t>
            </a:r>
          </a:p>
        </p:txBody>
      </p:sp>
      <p:sp>
        <p:nvSpPr>
          <p:cNvPr id="35" name="Text Box 4">
            <a:extLst>
              <a:ext uri="{FF2B5EF4-FFF2-40B4-BE49-F238E27FC236}">
                <a16:creationId xmlns:a16="http://schemas.microsoft.com/office/drawing/2014/main" id="{376BD0C0-FCE4-4F74-823B-AAB4093EA3E3}"/>
              </a:ext>
            </a:extLst>
          </p:cNvPr>
          <p:cNvSpPr txBox="1">
            <a:spLocks noChangeArrowheads="1"/>
          </p:cNvSpPr>
          <p:nvPr userDrawn="1"/>
        </p:nvSpPr>
        <p:spPr bwMode="gray">
          <a:xfrm>
            <a:off x="5444525" y="6101198"/>
            <a:ext cx="257640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000"/>
              <a:t>Select the following file: </a:t>
            </a:r>
            <a:r>
              <a:rPr lang="en-US" sz="1000" b="1"/>
              <a:t>ab1 projection </a:t>
            </a:r>
            <a:r>
              <a:rPr lang="en-US" sz="1000" b="1" err="1"/>
              <a:t>glg</a:t>
            </a:r>
            <a:endParaRPr lang="en-US" sz="1000"/>
          </a:p>
        </p:txBody>
      </p:sp>
      <p:sp>
        <p:nvSpPr>
          <p:cNvPr id="36" name="Text Box 4">
            <a:extLst>
              <a:ext uri="{FF2B5EF4-FFF2-40B4-BE49-F238E27FC236}">
                <a16:creationId xmlns:a16="http://schemas.microsoft.com/office/drawing/2014/main" id="{44980990-4FB9-4346-A6D4-D07076962288}"/>
              </a:ext>
            </a:extLst>
          </p:cNvPr>
          <p:cNvSpPr txBox="1">
            <a:spLocks noChangeArrowheads="1"/>
          </p:cNvSpPr>
          <p:nvPr userDrawn="1"/>
        </p:nvSpPr>
        <p:spPr bwMode="gray">
          <a:xfrm>
            <a:off x="5444527" y="5526058"/>
            <a:ext cx="24188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200"/>
              <a:t>L:\public\share\ABC Templates and Resources\AB Template Suite</a:t>
            </a:r>
          </a:p>
        </p:txBody>
      </p:sp>
      <p:sp>
        <p:nvSpPr>
          <p:cNvPr id="37" name="TextBox 36">
            <a:extLst>
              <a:ext uri="{FF2B5EF4-FFF2-40B4-BE49-F238E27FC236}">
                <a16:creationId xmlns:a16="http://schemas.microsoft.com/office/drawing/2014/main" id="{B8DCB5DA-222A-404F-80C5-D97967001EB4}"/>
              </a:ext>
            </a:extLst>
          </p:cNvPr>
          <p:cNvSpPr txBox="1"/>
          <p:nvPr userDrawn="1"/>
        </p:nvSpPr>
        <p:spPr>
          <a:xfrm>
            <a:off x="5444525" y="5300968"/>
            <a:ext cx="1759463" cy="233614"/>
          </a:xfrm>
          <a:prstGeom prst="rect">
            <a:avLst/>
          </a:prstGeom>
          <a:noFill/>
        </p:spPr>
        <p:txBody>
          <a:bodyPr wrap="square" lIns="0" tIns="0" rIns="0" bIns="0" rtlCol="0">
            <a:noAutofit/>
          </a:bodyPr>
          <a:lstStyle/>
          <a:p>
            <a:pPr>
              <a:spcBef>
                <a:spcPts val="500"/>
              </a:spcBef>
            </a:pPr>
            <a:r>
              <a:rPr lang="en-US" sz="1200" b="1"/>
              <a:t>Access on Teams or at:</a:t>
            </a:r>
          </a:p>
        </p:txBody>
      </p:sp>
      <p:sp>
        <p:nvSpPr>
          <p:cNvPr id="38" name="TextBox 37">
            <a:extLst>
              <a:ext uri="{FF2B5EF4-FFF2-40B4-BE49-F238E27FC236}">
                <a16:creationId xmlns:a16="http://schemas.microsoft.com/office/drawing/2014/main" id="{8732A721-A9D1-438B-8F7B-1970553C79BC}"/>
              </a:ext>
            </a:extLst>
          </p:cNvPr>
          <p:cNvSpPr txBox="1"/>
          <p:nvPr userDrawn="1"/>
        </p:nvSpPr>
        <p:spPr>
          <a:xfrm>
            <a:off x="8317043" y="5182040"/>
            <a:ext cx="1206863" cy="188758"/>
          </a:xfrm>
          <a:prstGeom prst="rect">
            <a:avLst/>
          </a:prstGeom>
          <a:noFill/>
        </p:spPr>
        <p:txBody>
          <a:bodyPr wrap="square" lIns="0" tIns="0" rIns="0" bIns="0" rtlCol="0">
            <a:noAutofit/>
          </a:bodyPr>
          <a:lstStyle/>
          <a:p>
            <a:pPr>
              <a:spcBef>
                <a:spcPts val="500"/>
              </a:spcBef>
            </a:pPr>
            <a:r>
              <a:rPr lang="en-US" sz="1100" b="1">
                <a:solidFill>
                  <a:schemeClr val="bg1"/>
                </a:solidFill>
              </a:rPr>
              <a:t>Benefits include:</a:t>
            </a:r>
          </a:p>
        </p:txBody>
      </p:sp>
      <p:sp>
        <p:nvSpPr>
          <p:cNvPr id="39" name="TextBox 38">
            <a:extLst>
              <a:ext uri="{FF2B5EF4-FFF2-40B4-BE49-F238E27FC236}">
                <a16:creationId xmlns:a16="http://schemas.microsoft.com/office/drawing/2014/main" id="{9EE59B4B-6394-43FE-99C8-04132BB1A4FD}"/>
              </a:ext>
            </a:extLst>
          </p:cNvPr>
          <p:cNvSpPr txBox="1"/>
          <p:nvPr userDrawn="1"/>
        </p:nvSpPr>
        <p:spPr>
          <a:xfrm>
            <a:off x="8317043"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Default layouts</a:t>
            </a:r>
          </a:p>
          <a:p>
            <a:pPr marL="114300" indent="-114300">
              <a:spcBef>
                <a:spcPts val="500"/>
              </a:spcBef>
              <a:buFont typeface="Arial" panose="020B0604020202020204" pitchFamily="34" charset="0"/>
              <a:buChar char="•"/>
            </a:pPr>
            <a:r>
              <a:rPr lang="en-US" sz="1000">
                <a:solidFill>
                  <a:schemeClr val="bg1"/>
                </a:solidFill>
              </a:rPr>
              <a:t>Impact layouts</a:t>
            </a:r>
          </a:p>
          <a:p>
            <a:pPr marL="114300" indent="-114300">
              <a:spcBef>
                <a:spcPts val="500"/>
              </a:spcBef>
              <a:buFont typeface="Arial" panose="020B0604020202020204" pitchFamily="34" charset="0"/>
              <a:buChar char="•"/>
            </a:pPr>
            <a:r>
              <a:rPr lang="en-US" sz="1000">
                <a:solidFill>
                  <a:schemeClr val="bg1"/>
                </a:solidFill>
              </a:rPr>
              <a:t>Graphical objects</a:t>
            </a:r>
          </a:p>
        </p:txBody>
      </p:sp>
      <p:sp>
        <p:nvSpPr>
          <p:cNvPr id="40" name="TextBox 39">
            <a:extLst>
              <a:ext uri="{FF2B5EF4-FFF2-40B4-BE49-F238E27FC236}">
                <a16:creationId xmlns:a16="http://schemas.microsoft.com/office/drawing/2014/main" id="{D8F3C44A-8158-4660-B67A-AB39C496DE77}"/>
              </a:ext>
            </a:extLst>
          </p:cNvPr>
          <p:cNvSpPr txBox="1"/>
          <p:nvPr userDrawn="1"/>
        </p:nvSpPr>
        <p:spPr>
          <a:xfrm>
            <a:off x="9676678"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Design guidelines</a:t>
            </a:r>
          </a:p>
          <a:p>
            <a:pPr marL="114300" indent="-114300">
              <a:spcBef>
                <a:spcPts val="500"/>
              </a:spcBef>
              <a:buFont typeface="Arial" panose="020B0604020202020204" pitchFamily="34" charset="0"/>
              <a:buChar char="•"/>
            </a:pPr>
            <a:r>
              <a:rPr lang="en-US" sz="1000">
                <a:solidFill>
                  <a:schemeClr val="bg1"/>
                </a:solidFill>
              </a:rPr>
              <a:t>Photography layouts</a:t>
            </a:r>
          </a:p>
          <a:p>
            <a:pPr marL="114300" indent="-114300">
              <a:spcBef>
                <a:spcPts val="500"/>
              </a:spcBef>
              <a:buFont typeface="Arial" panose="020B0604020202020204" pitchFamily="34" charset="0"/>
              <a:buChar char="•"/>
            </a:pPr>
            <a:r>
              <a:rPr lang="en-US" sz="1000">
                <a:solidFill>
                  <a:schemeClr val="bg1"/>
                </a:solidFill>
              </a:rPr>
              <a:t>High-end design</a:t>
            </a:r>
          </a:p>
        </p:txBody>
      </p:sp>
    </p:spTree>
    <p:extLst>
      <p:ext uri="{BB962C8B-B14F-4D97-AF65-F5344CB8AC3E}">
        <p14:creationId xmlns:p14="http://schemas.microsoft.com/office/powerpoint/2010/main" val="221986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resentation End">
    <p:bg bwMode="gray">
      <p:bgPr>
        <a:solidFill>
          <a:schemeClr val="tx1"/>
        </a:solidFill>
        <a:effectLst/>
      </p:bgPr>
    </p:bg>
    <p:spTree>
      <p:nvGrpSpPr>
        <p:cNvPr id="1" name=""/>
        <p:cNvGrpSpPr/>
        <p:nvPr/>
      </p:nvGrpSpPr>
      <p:grpSpPr>
        <a:xfrm>
          <a:off x="0" y="0"/>
          <a:ext cx="0" cy="0"/>
          <a:chOff x="0" y="0"/>
          <a:chExt cx="0" cy="0"/>
        </a:xfrm>
      </p:grpSpPr>
      <p:sp>
        <p:nvSpPr>
          <p:cNvPr id="8" name="Parallelogram 7">
            <a:extLs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a:extLst>
              <a:ext uri="{FF2B5EF4-FFF2-40B4-BE49-F238E27FC236}">
                <a16:creationId xmlns:a16="http://schemas.microsoft.com/office/drawing/2014/main" id="{B81F0548-482E-4439-B7CA-4A67FDAC09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4531359" y="2995791"/>
            <a:ext cx="3127248" cy="865850"/>
          </a:xfrm>
          <a:prstGeom prst="rect">
            <a:avLst/>
          </a:prstGeom>
        </p:spPr>
      </p:pic>
    </p:spTree>
    <p:extLst>
      <p:ext uri="{BB962C8B-B14F-4D97-AF65-F5344CB8AC3E}">
        <p14:creationId xmlns:p14="http://schemas.microsoft.com/office/powerpoint/2010/main" val="424534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over slide">
    <p:bg bwMode="gray">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8505319"/>
      </p:ext>
    </p:extLst>
  </p:cSld>
  <p:clrMapOvr>
    <a:masterClrMapping/>
  </p:clrMapOvr>
  <p:extLst>
    <p:ext uri="{DCECCB84-F9BA-43D5-87BE-67443E8EF086}">
      <p15:sldGuideLst xmlns:p15="http://schemas.microsoft.com/office/powerpoint/2012/main">
        <p15:guide id="1" pos="979">
          <p15:clr>
            <a:srgbClr val="FBAE40"/>
          </p15:clr>
        </p15:guide>
        <p15:guide id="2" orient="horz" pos="2852">
          <p15:clr>
            <a:srgbClr val="FBAE40"/>
          </p15:clr>
        </p15:guide>
        <p15:guide id="4" orient="horz" pos="2466">
          <p15:clr>
            <a:srgbClr val="FBAE40"/>
          </p15:clr>
        </p15:guide>
        <p15:guide id="5" pos="670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bg bwMode="gray">
      <p:bgPr>
        <a:solidFill>
          <a:schemeClr val="tx1"/>
        </a:solidFill>
        <a:effectLst/>
      </p:bgPr>
    </p:bg>
    <p:spTree>
      <p:nvGrpSpPr>
        <p:cNvPr id="1" name=""/>
        <p:cNvGrpSpPr/>
        <p:nvPr/>
      </p:nvGrpSpPr>
      <p:grpSpPr>
        <a:xfrm>
          <a:off x="0" y="0"/>
          <a:ext cx="0" cy="0"/>
          <a:chOff x="0" y="0"/>
          <a:chExt cx="0" cy="0"/>
        </a:xfrm>
      </p:grpSpPr>
      <p:sp>
        <p:nvSpPr>
          <p:cNvPr id="12" name="Parallelogram 11">
            <a:extLst>
              <a:ext uri="{FF2B5EF4-FFF2-40B4-BE49-F238E27FC236}">
                <a16:creationId xmlns:a16="http://schemas.microsoft.com/office/drawing/2014/main" id="{5845CF1B-F1E6-4531-97D7-A0009C32A28C}"/>
              </a:ex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laceholder - Subtitle"/>
          <p:cNvSpPr>
            <a:spLocks noGrp="1"/>
          </p:cNvSpPr>
          <p:nvPr>
            <p:ph type="body" sz="quarter" idx="20" hasCustomPrompt="1"/>
          </p:nvPr>
        </p:nvSpPr>
        <p:spPr bwMode="gray">
          <a:xfrm>
            <a:off x="1564005" y="4542724"/>
            <a:ext cx="9063990" cy="369332"/>
          </a:xfrm>
        </p:spPr>
        <p:txBody>
          <a:bodyPr/>
          <a:lstStyle>
            <a:lvl1pPr marL="0" indent="0" algn="ctr">
              <a:spcBef>
                <a:spcPts val="0"/>
              </a:spcBef>
              <a:buNone/>
              <a:defRPr sz="2400" baseline="0">
                <a:solidFill>
                  <a:schemeClr val="bg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a:t>Presentation subtitle, Arial 24pt, sentence case</a:t>
            </a:r>
          </a:p>
        </p:txBody>
      </p:sp>
      <p:sp>
        <p:nvSpPr>
          <p:cNvPr id="2" name="Placeholder - Title"/>
          <p:cNvSpPr>
            <a:spLocks noGrp="1"/>
          </p:cNvSpPr>
          <p:nvPr>
            <p:ph type="title" hasCustomPrompt="1"/>
          </p:nvPr>
        </p:nvSpPr>
        <p:spPr bwMode="gray">
          <a:xfrm>
            <a:off x="1564005" y="2235644"/>
            <a:ext cx="9063990" cy="1661993"/>
          </a:xfrm>
        </p:spPr>
        <p:txBody>
          <a:bodyPr anchor="b"/>
          <a:lstStyle>
            <a:lvl1pPr algn="ctr">
              <a:defRPr sz="6000" baseline="0">
                <a:solidFill>
                  <a:schemeClr val="bg1"/>
                </a:solidFill>
                <a:latin typeface="+mj-lt"/>
                <a:cs typeface="Times New Roman" panose="02020603050405020304" pitchFamily="18" charset="0"/>
              </a:defRPr>
            </a:lvl1pPr>
          </a:lstStyle>
          <a:p>
            <a:r>
              <a:rPr lang="en-US"/>
              <a:t>Presentation Title – </a:t>
            </a:r>
            <a:br>
              <a:rPr lang="en-US"/>
            </a:br>
            <a:r>
              <a:rPr lang="en-US"/>
              <a:t>TNR 60pt, Title Case</a:t>
            </a:r>
          </a:p>
        </p:txBody>
      </p:sp>
      <p:cxnSp>
        <p:nvCxnSpPr>
          <p:cNvPr id="4" name="Straight Connector 3">
            <a:extLst>
              <a:ext uri="{C183D7F6-B498-43B3-948B-1728B52AA6E4}">
                <adec:decorative xmlns:adec="http://schemas.microsoft.com/office/drawing/2017/decorative" val="1"/>
              </a:ext>
            </a:extLst>
          </p:cNvPr>
          <p:cNvCxnSpPr/>
          <p:nvPr userDrawn="1"/>
        </p:nvCxnSpPr>
        <p:spPr bwMode="invGray">
          <a:xfrm>
            <a:off x="5701665" y="4206240"/>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30B9D43B-6D95-49EF-A7DF-A645093531A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09600" y="600471"/>
            <a:ext cx="1901952" cy="526599"/>
          </a:xfrm>
          <a:prstGeom prst="rect">
            <a:avLst/>
          </a:prstGeom>
        </p:spPr>
      </p:pic>
    </p:spTree>
    <p:extLst>
      <p:ext uri="{BB962C8B-B14F-4D97-AF65-F5344CB8AC3E}">
        <p14:creationId xmlns:p14="http://schemas.microsoft.com/office/powerpoint/2010/main" val="1691853367"/>
      </p:ext>
    </p:extLst>
  </p:cSld>
  <p:clrMapOvr>
    <a:masterClrMapping/>
  </p:clrMapOvr>
  <p:extLst>
    <p:ext uri="{DCECCB84-F9BA-43D5-87BE-67443E8EF086}">
      <p15:sldGuideLst xmlns:p15="http://schemas.microsoft.com/office/powerpoint/2012/main">
        <p15:guide id="1" pos="979" userDrawn="1">
          <p15:clr>
            <a:srgbClr val="FBAE40"/>
          </p15:clr>
        </p15:guide>
        <p15:guide id="2" orient="horz" pos="2852" userDrawn="1">
          <p15:clr>
            <a:srgbClr val="FBAE40"/>
          </p15:clr>
        </p15:guide>
        <p15:guide id="4" orient="horz" pos="2466" userDrawn="1">
          <p15:clr>
            <a:srgbClr val="FBAE40"/>
          </p15:clr>
        </p15:guide>
        <p15:guide id="5" pos="670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B Overview">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16A7491D-68BB-42F8-971E-2AE2544D2410}"/>
              </a:ext>
            </a:extLst>
          </p:cNvPr>
          <p:cNvSpPr/>
          <p:nvPr userDrawn="1"/>
        </p:nvSpPr>
        <p:spPr bwMode="gray">
          <a:xfrm>
            <a:off x="7849056" y="0"/>
            <a:ext cx="4342944" cy="6833616"/>
          </a:xfrm>
          <a:custGeom>
            <a:avLst/>
            <a:gdLst>
              <a:gd name="connsiteX0" fmla="*/ 0 w 4342944"/>
              <a:gd name="connsiteY0" fmla="*/ 0 h 6833616"/>
              <a:gd name="connsiteX1" fmla="*/ 4342944 w 4342944"/>
              <a:gd name="connsiteY1" fmla="*/ 0 h 6833616"/>
              <a:gd name="connsiteX2" fmla="*/ 4342944 w 4342944"/>
              <a:gd name="connsiteY2" fmla="*/ 6833616 h 6833616"/>
              <a:gd name="connsiteX3" fmla="*/ 4310030 w 4342944"/>
              <a:gd name="connsiteY3" fmla="*/ 6833616 h 6833616"/>
            </a:gdLst>
            <a:ahLst/>
            <a:cxnLst>
              <a:cxn ang="0">
                <a:pos x="connsiteX0" y="connsiteY0"/>
              </a:cxn>
              <a:cxn ang="0">
                <a:pos x="connsiteX1" y="connsiteY1"/>
              </a:cxn>
              <a:cxn ang="0">
                <a:pos x="connsiteX2" y="connsiteY2"/>
              </a:cxn>
              <a:cxn ang="0">
                <a:pos x="connsiteX3" y="connsiteY3"/>
              </a:cxn>
            </a:cxnLst>
            <a:rect l="l" t="t" r="r" b="b"/>
            <a:pathLst>
              <a:path w="4342944" h="6833616">
                <a:moveTo>
                  <a:pt x="0" y="0"/>
                </a:moveTo>
                <a:lnTo>
                  <a:pt x="4342944" y="0"/>
                </a:lnTo>
                <a:lnTo>
                  <a:pt x="4342944" y="6833616"/>
                </a:lnTo>
                <a:lnTo>
                  <a:pt x="4310030" y="6833616"/>
                </a:lnTo>
                <a:close/>
              </a:path>
            </a:pathLst>
          </a:cu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F1ACDC81-47B5-4AC7-83FD-E2CA3CBCC7CB}"/>
              </a:ext>
            </a:extLst>
          </p:cNvPr>
          <p:cNvSpPr>
            <a:spLocks noChangeAspect="1"/>
          </p:cNvSpPr>
          <p:nvPr userDrawn="1"/>
        </p:nvSpPr>
        <p:spPr bwMode="gray">
          <a:xfrm flipH="1">
            <a:off x="4392390" y="1"/>
            <a:ext cx="7799610" cy="6861110"/>
          </a:xfrm>
          <a:custGeom>
            <a:avLst/>
            <a:gdLst>
              <a:gd name="connsiteX0" fmla="*/ 7796074 w 7796074"/>
              <a:gd name="connsiteY0" fmla="*/ 0 h 6857999"/>
              <a:gd name="connsiteX1" fmla="*/ 2906034 w 7796074"/>
              <a:gd name="connsiteY1" fmla="*/ 0 h 6857999"/>
              <a:gd name="connsiteX2" fmla="*/ 0 w 7796074"/>
              <a:gd name="connsiteY2" fmla="*/ 4607560 h 6857999"/>
              <a:gd name="connsiteX3" fmla="*/ 0 w 7796074"/>
              <a:gd name="connsiteY3" fmla="*/ 6857999 h 6857999"/>
              <a:gd name="connsiteX4" fmla="*/ 3470666 w 7796074"/>
              <a:gd name="connsiteY4" fmla="*/ 6857999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6074" h="6857999">
                <a:moveTo>
                  <a:pt x="7796074" y="0"/>
                </a:moveTo>
                <a:lnTo>
                  <a:pt x="2906034" y="0"/>
                </a:lnTo>
                <a:lnTo>
                  <a:pt x="0" y="4607560"/>
                </a:lnTo>
                <a:lnTo>
                  <a:pt x="0" y="6857999"/>
                </a:lnTo>
                <a:lnTo>
                  <a:pt x="3470666" y="6857999"/>
                </a:lnTo>
                <a:close/>
              </a:path>
            </a:pathLst>
          </a:cu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Rectangle 6">
            <a:extLst>
              <a:ext uri="{FF2B5EF4-FFF2-40B4-BE49-F238E27FC236}">
                <a16:creationId xmlns:a16="http://schemas.microsoft.com/office/drawing/2014/main" id="{FAA46F38-F941-42C7-B6E6-5C70741104FB}"/>
              </a:ext>
            </a:extLst>
          </p:cNvPr>
          <p:cNvSpPr/>
          <p:nvPr userDrawn="1"/>
        </p:nvSpPr>
        <p:spPr bwMode="gray">
          <a:xfrm>
            <a:off x="3696127" y="3591659"/>
            <a:ext cx="1525713"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15D3ED6-5D0E-47C0-AF60-590083391AE0}"/>
              </a:ext>
            </a:extLst>
          </p:cNvPr>
          <p:cNvSpPr/>
          <p:nvPr userDrawn="1"/>
        </p:nvSpPr>
        <p:spPr bwMode="gray">
          <a:xfrm>
            <a:off x="570216" y="3591659"/>
            <a:ext cx="1980344"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96BE398C-C646-4B17-A20C-8557BD11F4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12774" y="646459"/>
            <a:ext cx="1856413" cy="513045"/>
          </a:xfrm>
          <a:prstGeom prst="rect">
            <a:avLst/>
          </a:prstGeom>
        </p:spPr>
      </p:pic>
      <p:sp>
        <p:nvSpPr>
          <p:cNvPr id="11" name="Copyright">
            <a:hlinkClick r:id="rId4"/>
            <a:extLst>
              <a:ext uri="{FF2B5EF4-FFF2-40B4-BE49-F238E27FC236}">
                <a16:creationId xmlns:a16="http://schemas.microsoft.com/office/drawing/2014/main" id="{4E4AC49E-47DC-4814-B5CB-9F0DCD2F79CD}"/>
              </a:ext>
            </a:extLst>
          </p:cNvPr>
          <p:cNvSpPr txBox="1"/>
          <p:nvPr userDrawn="1"/>
        </p:nvSpPr>
        <p:spPr bwMode="gray">
          <a:xfrm>
            <a:off x="612775" y="6502287"/>
            <a:ext cx="3010021" cy="12138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2020 Advisory Board • All rights reserved • </a:t>
            </a:r>
            <a:r>
              <a:rPr lang="en-US" sz="700" b="1">
                <a:solidFill>
                  <a:schemeClr val="accent4"/>
                </a:solidFill>
                <a:latin typeface="+mj-lt"/>
                <a:cs typeface="Times New Roman" panose="02020603050405020304" pitchFamily="18" charset="0"/>
              </a:rPr>
              <a:t>advisory.com</a:t>
            </a:r>
          </a:p>
        </p:txBody>
      </p:sp>
      <p:sp>
        <p:nvSpPr>
          <p:cNvPr id="12" name="Title 4">
            <a:extLst>
              <a:ext uri="{FF2B5EF4-FFF2-40B4-BE49-F238E27FC236}">
                <a16:creationId xmlns:a16="http://schemas.microsoft.com/office/drawing/2014/main" id="{B94DD025-8861-479C-9A06-B18EB6BE7202}"/>
              </a:ext>
            </a:extLst>
          </p:cNvPr>
          <p:cNvSpPr txBox="1">
            <a:spLocks/>
          </p:cNvSpPr>
          <p:nvPr userDrawn="1"/>
        </p:nvSpPr>
        <p:spPr bwMode="gray">
          <a:xfrm>
            <a:off x="612776" y="4529438"/>
            <a:ext cx="1206950" cy="128112"/>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r>
              <a:rPr lang="en-US" sz="900" cap="all" spc="50">
                <a:solidFill>
                  <a:schemeClr val="accent2"/>
                </a:solidFill>
                <a:latin typeface="+mn-lt"/>
              </a:rPr>
              <a:t>WHO WE SERVE</a:t>
            </a:r>
          </a:p>
        </p:txBody>
      </p:sp>
      <p:sp>
        <p:nvSpPr>
          <p:cNvPr id="13" name="Text Placeholder">
            <a:extLst>
              <a:ext uri="{FF2B5EF4-FFF2-40B4-BE49-F238E27FC236}">
                <a16:creationId xmlns:a16="http://schemas.microsoft.com/office/drawing/2014/main" id="{368AE02B-9D0A-4F0B-A8E5-74F6C54270D8}"/>
              </a:ext>
            </a:extLst>
          </p:cNvPr>
          <p:cNvSpPr txBox="1">
            <a:spLocks/>
          </p:cNvSpPr>
          <p:nvPr userDrawn="1"/>
        </p:nvSpPr>
        <p:spPr bwMode="gray">
          <a:xfrm>
            <a:off x="612776" y="4740864"/>
            <a:ext cx="4927412" cy="129907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sz="1800"/>
              <a:t>Hospitals </a:t>
            </a:r>
            <a:r>
              <a:rPr lang="en-US" sz="1800">
                <a:ln>
                  <a:solidFill>
                    <a:schemeClr val="accent2"/>
                  </a:solidFill>
                </a:ln>
                <a:noFill/>
                <a:cs typeface="Arial" panose="020B0604020202020204" pitchFamily="34" charset="0"/>
              </a:rPr>
              <a:t>•</a:t>
            </a:r>
            <a:r>
              <a:rPr lang="en-US" sz="1800"/>
              <a:t> Health systems </a:t>
            </a:r>
            <a:r>
              <a:rPr lang="en-US" sz="1800">
                <a:ln>
                  <a:solidFill>
                    <a:schemeClr val="accent2"/>
                  </a:solidFill>
                </a:ln>
                <a:noFill/>
                <a:cs typeface="Arial" panose="020B0604020202020204" pitchFamily="34" charset="0"/>
              </a:rPr>
              <a:t>•</a:t>
            </a:r>
            <a:r>
              <a:rPr lang="en-US" sz="1800"/>
              <a:t> Medical groups </a:t>
            </a:r>
            <a:r>
              <a:rPr lang="en-US" sz="1800">
                <a:ln>
                  <a:solidFill>
                    <a:schemeClr val="accent2"/>
                  </a:solidFill>
                </a:ln>
                <a:noFill/>
                <a:cs typeface="Arial" panose="020B0604020202020204" pitchFamily="34" charset="0"/>
              </a:rPr>
              <a:t>•</a:t>
            </a:r>
            <a:r>
              <a:rPr lang="en-US" sz="1800"/>
              <a:t> Post-acute care providers </a:t>
            </a:r>
            <a:r>
              <a:rPr lang="en-US" sz="1800">
                <a:ln>
                  <a:solidFill>
                    <a:schemeClr val="accent2"/>
                  </a:solidFill>
                </a:ln>
                <a:noFill/>
                <a:cs typeface="Arial" panose="020B0604020202020204" pitchFamily="34" charset="0"/>
              </a:rPr>
              <a:t>•</a:t>
            </a:r>
            <a:r>
              <a:rPr lang="en-US" sz="1800"/>
              <a:t> Life sciences firms </a:t>
            </a:r>
            <a:r>
              <a:rPr lang="en-US" sz="1800">
                <a:ln>
                  <a:solidFill>
                    <a:schemeClr val="accent2"/>
                  </a:solidFill>
                </a:ln>
                <a:noFill/>
                <a:cs typeface="Arial" panose="020B0604020202020204" pitchFamily="34" charset="0"/>
              </a:rPr>
              <a:t>•</a:t>
            </a:r>
            <a:r>
              <a:rPr lang="en-US" sz="1800"/>
              <a:t> Digital health companies </a:t>
            </a:r>
            <a:r>
              <a:rPr lang="en-US" sz="1800">
                <a:ln>
                  <a:solidFill>
                    <a:schemeClr val="accent2"/>
                  </a:solidFill>
                </a:ln>
                <a:noFill/>
                <a:cs typeface="Arial" panose="020B0604020202020204" pitchFamily="34" charset="0"/>
              </a:rPr>
              <a:t>•</a:t>
            </a:r>
            <a:r>
              <a:rPr lang="en-US" sz="1800"/>
              <a:t> Health plans </a:t>
            </a:r>
            <a:r>
              <a:rPr lang="en-US" sz="1800">
                <a:ln>
                  <a:solidFill>
                    <a:schemeClr val="accent2"/>
                  </a:solidFill>
                </a:ln>
                <a:noFill/>
                <a:cs typeface="Arial" panose="020B0604020202020204" pitchFamily="34" charset="0"/>
              </a:rPr>
              <a:t>•</a:t>
            </a:r>
            <a:r>
              <a:rPr lang="en-US" sz="1800"/>
              <a:t> </a:t>
            </a:r>
            <a:br>
              <a:rPr lang="en-US" sz="1800"/>
            </a:br>
            <a:r>
              <a:rPr lang="en-US" sz="1800"/>
              <a:t>Health care professional services firms</a:t>
            </a:r>
          </a:p>
        </p:txBody>
      </p:sp>
      <p:pic>
        <p:nvPicPr>
          <p:cNvPr id="14" name="Graphic 13">
            <a:extLst>
              <a:ext uri="{FF2B5EF4-FFF2-40B4-BE49-F238E27FC236}">
                <a16:creationId xmlns:a16="http://schemas.microsoft.com/office/drawing/2014/main" id="{0D358D57-0BBA-4C50-9EA7-C3B9B09809D7}"/>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bwMode="gray">
          <a:xfrm>
            <a:off x="4394249" y="3259455"/>
            <a:ext cx="6684329" cy="73152"/>
          </a:xfrm>
          <a:prstGeom prst="rect">
            <a:avLst/>
          </a:prstGeom>
        </p:spPr>
      </p:pic>
      <p:sp>
        <p:nvSpPr>
          <p:cNvPr id="15" name="Parallelogram 14">
            <a:extLst>
              <a:ext uri="{FF2B5EF4-FFF2-40B4-BE49-F238E27FC236}">
                <a16:creationId xmlns:a16="http://schemas.microsoft.com/office/drawing/2014/main" id="{F7DD9C51-F0CC-4809-A758-BB0703A03D71}"/>
              </a:ext>
            </a:extLst>
          </p:cNvPr>
          <p:cNvSpPr/>
          <p:nvPr userDrawn="1"/>
        </p:nvSpPr>
        <p:spPr bwMode="gray">
          <a:xfrm flipH="1">
            <a:off x="6427604" y="3190781"/>
            <a:ext cx="464974" cy="200439"/>
          </a:xfrm>
          <a:prstGeom prst="parallelogram">
            <a:avLst>
              <a:gd name="adj" fmla="val 6333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5">
            <a:extLst>
              <a:ext uri="{FF2B5EF4-FFF2-40B4-BE49-F238E27FC236}">
                <a16:creationId xmlns:a16="http://schemas.microsoft.com/office/drawing/2014/main" id="{61EDE0C3-5640-4F43-9031-C73A2050994D}"/>
              </a:ext>
            </a:extLst>
          </p:cNvPr>
          <p:cNvSpPr/>
          <p:nvPr userDrawn="1"/>
        </p:nvSpPr>
        <p:spPr bwMode="gray">
          <a:xfrm flipH="1">
            <a:off x="3981062" y="3190781"/>
            <a:ext cx="2543250" cy="200439"/>
          </a:xfrm>
          <a:prstGeom prst="parallelogram">
            <a:avLst>
              <a:gd name="adj" fmla="val 63336"/>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a:extLst>
              <a:ext uri="{FF2B5EF4-FFF2-40B4-BE49-F238E27FC236}">
                <a16:creationId xmlns:a16="http://schemas.microsoft.com/office/drawing/2014/main" id="{24ED7B4F-6A2B-4BCF-B390-0D1C41F73DCA}"/>
              </a:ext>
            </a:extLst>
          </p:cNvPr>
          <p:cNvSpPr txBox="1">
            <a:spLocks/>
          </p:cNvSpPr>
          <p:nvPr userDrawn="1"/>
        </p:nvSpPr>
        <p:spPr bwMode="gray">
          <a:xfrm>
            <a:off x="612776" y="1551790"/>
            <a:ext cx="4648974" cy="230832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5000">
                <a:solidFill>
                  <a:schemeClr val="accent5"/>
                </a:solidFill>
                <a:latin typeface="+mj-lt"/>
              </a:rPr>
              <a:t>Helping health care leaders work smarter and faster</a:t>
            </a:r>
          </a:p>
        </p:txBody>
      </p:sp>
      <p:sp>
        <p:nvSpPr>
          <p:cNvPr id="18" name="Rectangle 17">
            <a:extLst>
              <a:ext uri="{FF2B5EF4-FFF2-40B4-BE49-F238E27FC236}">
                <a16:creationId xmlns:a16="http://schemas.microsoft.com/office/drawing/2014/main" id="{53CA6AB9-900A-4B01-BE89-026983A16C9E}"/>
              </a:ext>
            </a:extLst>
          </p:cNvPr>
          <p:cNvSpPr/>
          <p:nvPr userDrawn="1"/>
        </p:nvSpPr>
        <p:spPr bwMode="gray">
          <a:xfrm>
            <a:off x="8365150" y="1262346"/>
            <a:ext cx="500944" cy="136459"/>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a:extLst>
              <a:ext uri="{FF2B5EF4-FFF2-40B4-BE49-F238E27FC236}">
                <a16:creationId xmlns:a16="http://schemas.microsoft.com/office/drawing/2014/main" id="{CD571C6A-A490-4F38-810F-50F954F5A97B}"/>
              </a:ext>
            </a:extLst>
          </p:cNvPr>
          <p:cNvSpPr txBox="1">
            <a:spLocks/>
          </p:cNvSpPr>
          <p:nvPr userDrawn="1"/>
        </p:nvSpPr>
        <p:spPr bwMode="gray">
          <a:xfrm>
            <a:off x="7641791" y="436224"/>
            <a:ext cx="1782833"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40</a:t>
            </a:r>
            <a:r>
              <a:rPr lang="en-US" sz="3000" baseline="30000">
                <a:solidFill>
                  <a:schemeClr val="bg1"/>
                </a:solidFill>
                <a:latin typeface="+mj-lt"/>
              </a:rPr>
              <a:t>+</a:t>
            </a:r>
            <a:r>
              <a:rPr lang="en-US" sz="3000">
                <a:solidFill>
                  <a:schemeClr val="bg1"/>
                </a:solidFill>
                <a:latin typeface="+mj-lt"/>
              </a:rPr>
              <a:t> </a:t>
            </a:r>
            <a:r>
              <a:rPr lang="en-US" sz="2500">
                <a:solidFill>
                  <a:schemeClr val="bg1"/>
                </a:solidFill>
                <a:latin typeface="+mj-lt"/>
              </a:rPr>
              <a:t>years</a:t>
            </a:r>
          </a:p>
        </p:txBody>
      </p:sp>
      <p:sp>
        <p:nvSpPr>
          <p:cNvPr id="20" name="Title 4">
            <a:extLst>
              <a:ext uri="{FF2B5EF4-FFF2-40B4-BE49-F238E27FC236}">
                <a16:creationId xmlns:a16="http://schemas.microsoft.com/office/drawing/2014/main" id="{735D7E4F-4FC5-43D6-A9D4-1B0171BA405C}"/>
              </a:ext>
            </a:extLst>
          </p:cNvPr>
          <p:cNvSpPr txBox="1">
            <a:spLocks/>
          </p:cNvSpPr>
          <p:nvPr userDrawn="1"/>
        </p:nvSpPr>
        <p:spPr bwMode="gray">
          <a:xfrm>
            <a:off x="7641791" y="934896"/>
            <a:ext cx="2041367"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Of research experience</a:t>
            </a:r>
          </a:p>
        </p:txBody>
      </p:sp>
      <p:sp>
        <p:nvSpPr>
          <p:cNvPr id="21" name="Text Placeholder">
            <a:extLst>
              <a:ext uri="{FF2B5EF4-FFF2-40B4-BE49-F238E27FC236}">
                <a16:creationId xmlns:a16="http://schemas.microsoft.com/office/drawing/2014/main" id="{A25C69D0-08DB-4C34-9175-5C67112E07ED}"/>
              </a:ext>
            </a:extLst>
          </p:cNvPr>
          <p:cNvSpPr txBox="1">
            <a:spLocks/>
          </p:cNvSpPr>
          <p:nvPr userDrawn="1"/>
        </p:nvSpPr>
        <p:spPr bwMode="gray">
          <a:xfrm>
            <a:off x="9800209"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4,500</a:t>
            </a:r>
            <a:r>
              <a:rPr lang="en-US" sz="3000" baseline="30000">
                <a:solidFill>
                  <a:schemeClr val="bg1"/>
                </a:solidFill>
                <a:latin typeface="+mj-lt"/>
              </a:rPr>
              <a:t>+</a:t>
            </a:r>
          </a:p>
        </p:txBody>
      </p:sp>
      <p:sp>
        <p:nvSpPr>
          <p:cNvPr id="22" name="Title 4">
            <a:extLst>
              <a:ext uri="{FF2B5EF4-FFF2-40B4-BE49-F238E27FC236}">
                <a16:creationId xmlns:a16="http://schemas.microsoft.com/office/drawing/2014/main" id="{E5F647F0-B3B7-4EF4-95D7-F3C35E75789A}"/>
              </a:ext>
            </a:extLst>
          </p:cNvPr>
          <p:cNvSpPr txBox="1">
            <a:spLocks/>
          </p:cNvSpPr>
          <p:nvPr userDrawn="1"/>
        </p:nvSpPr>
        <p:spPr bwMode="gray">
          <a:xfrm>
            <a:off x="9800209" y="934896"/>
            <a:ext cx="1985356"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MEMBERS IN OUR NETWORK</a:t>
            </a:r>
          </a:p>
        </p:txBody>
      </p:sp>
      <p:sp>
        <p:nvSpPr>
          <p:cNvPr id="23" name="Text Placeholder">
            <a:extLst>
              <a:ext uri="{FF2B5EF4-FFF2-40B4-BE49-F238E27FC236}">
                <a16:creationId xmlns:a16="http://schemas.microsoft.com/office/drawing/2014/main" id="{811F98DE-8CEB-4C2F-9266-685F0AA2C97F}"/>
              </a:ext>
            </a:extLst>
          </p:cNvPr>
          <p:cNvSpPr txBox="1">
            <a:spLocks/>
          </p:cNvSpPr>
          <p:nvPr userDrawn="1"/>
        </p:nvSpPr>
        <p:spPr bwMode="gray">
          <a:xfrm>
            <a:off x="5643927"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200</a:t>
            </a:r>
            <a:r>
              <a:rPr lang="en-US" sz="3000" baseline="30000">
                <a:solidFill>
                  <a:schemeClr val="bg1"/>
                </a:solidFill>
                <a:latin typeface="+mj-lt"/>
              </a:rPr>
              <a:t>+</a:t>
            </a:r>
            <a:endParaRPr lang="en-US" sz="3000">
              <a:solidFill>
                <a:schemeClr val="bg1"/>
              </a:solidFill>
              <a:latin typeface="+mj-lt"/>
            </a:endParaRPr>
          </a:p>
        </p:txBody>
      </p:sp>
      <p:sp>
        <p:nvSpPr>
          <p:cNvPr id="24" name="Title 4">
            <a:extLst>
              <a:ext uri="{FF2B5EF4-FFF2-40B4-BE49-F238E27FC236}">
                <a16:creationId xmlns:a16="http://schemas.microsoft.com/office/drawing/2014/main" id="{D1BB8BB8-6E2A-4780-BF93-BC08BD985A95}"/>
              </a:ext>
            </a:extLst>
          </p:cNvPr>
          <p:cNvSpPr txBox="1">
            <a:spLocks/>
          </p:cNvSpPr>
          <p:nvPr userDrawn="1"/>
        </p:nvSpPr>
        <p:spPr bwMode="gray">
          <a:xfrm>
            <a:off x="5643927" y="934896"/>
            <a:ext cx="1785648"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EXPERTS ON OUR TEAM</a:t>
            </a:r>
          </a:p>
        </p:txBody>
      </p:sp>
      <p:sp>
        <p:nvSpPr>
          <p:cNvPr id="25" name="Text Placeholder">
            <a:extLst>
              <a:ext uri="{FF2B5EF4-FFF2-40B4-BE49-F238E27FC236}">
                <a16:creationId xmlns:a16="http://schemas.microsoft.com/office/drawing/2014/main" id="{66A66B65-43D9-47D3-978B-CF71A12F1CEA}"/>
              </a:ext>
            </a:extLst>
          </p:cNvPr>
          <p:cNvSpPr txBox="1">
            <a:spLocks/>
          </p:cNvSpPr>
          <p:nvPr userDrawn="1"/>
        </p:nvSpPr>
        <p:spPr bwMode="gray">
          <a:xfrm>
            <a:off x="7969591" y="4166938"/>
            <a:ext cx="3050123"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The knowledge you need to stay current, plus the strategic guidance, data, and tools you need to take action. </a:t>
            </a:r>
          </a:p>
        </p:txBody>
      </p:sp>
      <p:sp>
        <p:nvSpPr>
          <p:cNvPr id="26" name="Text Placeholder">
            <a:extLst>
              <a:ext uri="{FF2B5EF4-FFF2-40B4-BE49-F238E27FC236}">
                <a16:creationId xmlns:a16="http://schemas.microsoft.com/office/drawing/2014/main" id="{687A8AA3-1980-4BEE-925E-A673CDA03405}"/>
              </a:ext>
            </a:extLst>
          </p:cNvPr>
          <p:cNvSpPr txBox="1">
            <a:spLocks/>
          </p:cNvSpPr>
          <p:nvPr userDrawn="1"/>
        </p:nvSpPr>
        <p:spPr bwMode="gray">
          <a:xfrm>
            <a:off x="7969591" y="3758786"/>
            <a:ext cx="1160050"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a:solidFill>
                  <a:schemeClr val="bg1"/>
                </a:solidFill>
                <a:latin typeface="+mj-lt"/>
              </a:rPr>
              <a:t>Research</a:t>
            </a:r>
          </a:p>
        </p:txBody>
      </p:sp>
      <p:cxnSp>
        <p:nvCxnSpPr>
          <p:cNvPr id="27" name="Straight Connector 26">
            <a:extLst>
              <a:ext uri="{FF2B5EF4-FFF2-40B4-BE49-F238E27FC236}">
                <a16:creationId xmlns:a16="http://schemas.microsoft.com/office/drawing/2014/main" id="{73717ECF-2B5F-4A19-8F0A-69C6B347ECB1}"/>
              </a:ext>
            </a:extLst>
          </p:cNvPr>
          <p:cNvCxnSpPr/>
          <p:nvPr userDrawn="1"/>
        </p:nvCxnSpPr>
        <p:spPr bwMode="gray">
          <a:xfrm>
            <a:off x="7969591" y="4116018"/>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28" name="Text Placeholder">
            <a:extLst>
              <a:ext uri="{FF2B5EF4-FFF2-40B4-BE49-F238E27FC236}">
                <a16:creationId xmlns:a16="http://schemas.microsoft.com/office/drawing/2014/main" id="{E54ECEE3-B452-44A4-BCD5-66133F9BA732}"/>
              </a:ext>
            </a:extLst>
          </p:cNvPr>
          <p:cNvSpPr txBox="1">
            <a:spLocks/>
          </p:cNvSpPr>
          <p:nvPr userDrawn="1"/>
        </p:nvSpPr>
        <p:spPr bwMode="gray">
          <a:xfrm>
            <a:off x="8852300" y="5560820"/>
            <a:ext cx="2972701"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Virtual and in-person leadership development, custom learning solutions, and online manager support.</a:t>
            </a:r>
          </a:p>
        </p:txBody>
      </p:sp>
      <p:sp>
        <p:nvSpPr>
          <p:cNvPr id="29" name="Text Placeholder">
            <a:extLst>
              <a:ext uri="{FF2B5EF4-FFF2-40B4-BE49-F238E27FC236}">
                <a16:creationId xmlns:a16="http://schemas.microsoft.com/office/drawing/2014/main" id="{787D4ECD-F89B-4255-B8DA-06C41276526F}"/>
              </a:ext>
            </a:extLst>
          </p:cNvPr>
          <p:cNvSpPr txBox="1">
            <a:spLocks/>
          </p:cNvSpPr>
          <p:nvPr userDrawn="1"/>
        </p:nvSpPr>
        <p:spPr bwMode="gray">
          <a:xfrm>
            <a:off x="8852300" y="5152668"/>
            <a:ext cx="2532194"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a:solidFill>
                  <a:schemeClr val="bg1"/>
                </a:solidFill>
                <a:latin typeface="+mj-lt"/>
              </a:rPr>
              <a:t>People development</a:t>
            </a:r>
          </a:p>
        </p:txBody>
      </p:sp>
      <p:cxnSp>
        <p:nvCxnSpPr>
          <p:cNvPr id="30" name="Straight Connector 29">
            <a:extLst>
              <a:ext uri="{FF2B5EF4-FFF2-40B4-BE49-F238E27FC236}">
                <a16:creationId xmlns:a16="http://schemas.microsoft.com/office/drawing/2014/main" id="{6328B075-5ADC-4F48-A04A-5638D9F2D919}"/>
              </a:ext>
            </a:extLst>
          </p:cNvPr>
          <p:cNvCxnSpPr/>
          <p:nvPr userDrawn="1"/>
        </p:nvCxnSpPr>
        <p:spPr bwMode="gray">
          <a:xfrm>
            <a:off x="8852300" y="5509900"/>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1" name="Chevron 211">
            <a:extLst>
              <a:ext uri="{FF2B5EF4-FFF2-40B4-BE49-F238E27FC236}">
                <a16:creationId xmlns:a16="http://schemas.microsoft.com/office/drawing/2014/main" id="{03879E46-8F53-4932-92E8-BC9380E85B6B}"/>
              </a:ext>
            </a:extLst>
          </p:cNvPr>
          <p:cNvSpPr/>
          <p:nvPr userDrawn="1"/>
        </p:nvSpPr>
        <p:spPr bwMode="ltGray">
          <a:xfrm rot="5400000">
            <a:off x="8558246" y="1210830"/>
            <a:ext cx="114752" cy="209163"/>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2" name="Straight Connector 31">
            <a:extLst>
              <a:ext uri="{FF2B5EF4-FFF2-40B4-BE49-F238E27FC236}">
                <a16:creationId xmlns:a16="http://schemas.microsoft.com/office/drawing/2014/main" id="{9786C07D-EE85-4FC3-9BEB-641E9B75D438}"/>
              </a:ext>
            </a:extLst>
          </p:cNvPr>
          <p:cNvCxnSpPr>
            <a:cxnSpLocks/>
          </p:cNvCxnSpPr>
          <p:nvPr userDrawn="1"/>
        </p:nvCxnSpPr>
        <p:spPr bwMode="gray">
          <a:xfrm>
            <a:off x="5643927"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BAD820D-6078-4282-A582-E7DD9FF4501C}"/>
              </a:ext>
            </a:extLst>
          </p:cNvPr>
          <p:cNvCxnSpPr>
            <a:cxnSpLocks/>
          </p:cNvCxnSpPr>
          <p:nvPr userDrawn="1"/>
        </p:nvCxnSpPr>
        <p:spPr bwMode="gray">
          <a:xfrm>
            <a:off x="8866094"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4" name="Text Placeholder">
            <a:extLst>
              <a:ext uri="{FF2B5EF4-FFF2-40B4-BE49-F238E27FC236}">
                <a16:creationId xmlns:a16="http://schemas.microsoft.com/office/drawing/2014/main" id="{78F02DFB-F32F-40FA-AC76-9D51123A8A31}"/>
              </a:ext>
            </a:extLst>
          </p:cNvPr>
          <p:cNvSpPr txBox="1">
            <a:spLocks/>
          </p:cNvSpPr>
          <p:nvPr userDrawn="1"/>
        </p:nvSpPr>
        <p:spPr bwMode="gray">
          <a:xfrm>
            <a:off x="6168830" y="1693297"/>
            <a:ext cx="5179179" cy="108254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a:solidFill>
                  <a:schemeClr val="accent1">
                    <a:lumMod val="90000"/>
                  </a:schemeClr>
                </a:solidFill>
              </a:rPr>
              <a:t>Our experts harness a time-tested research process and</a:t>
            </a:r>
            <a:br>
              <a:rPr lang="en-US">
                <a:solidFill>
                  <a:schemeClr val="accent1">
                    <a:lumMod val="90000"/>
                  </a:schemeClr>
                </a:solidFill>
              </a:rPr>
            </a:br>
            <a:r>
              <a:rPr lang="en-US">
                <a:solidFill>
                  <a:schemeClr val="accent1">
                    <a:lumMod val="90000"/>
                  </a:schemeClr>
                </a:solidFill>
              </a:rPr>
              <a:t>   the collective wisdom of our vast member network to</a:t>
            </a:r>
            <a:br>
              <a:rPr lang="en-US">
                <a:solidFill>
                  <a:schemeClr val="accent1">
                    <a:lumMod val="90000"/>
                  </a:schemeClr>
                </a:solidFill>
              </a:rPr>
            </a:br>
            <a:r>
              <a:rPr lang="en-US">
                <a:solidFill>
                  <a:schemeClr val="accent1">
                    <a:lumMod val="90000"/>
                  </a:schemeClr>
                </a:solidFill>
              </a:rPr>
              <a:t>      develop </a:t>
            </a:r>
            <a:r>
              <a:rPr lang="en-US" b="1">
                <a:solidFill>
                  <a:schemeClr val="bg1"/>
                </a:solidFill>
              </a:rPr>
              <a:t>provocative insights</a:t>
            </a:r>
            <a:r>
              <a:rPr lang="en-US">
                <a:solidFill>
                  <a:schemeClr val="bg1"/>
                </a:solidFill>
              </a:rPr>
              <a:t>, </a:t>
            </a:r>
            <a:r>
              <a:rPr lang="en-US" b="1">
                <a:solidFill>
                  <a:schemeClr val="bg1"/>
                </a:solidFill>
              </a:rPr>
              <a:t>actionable strategies</a:t>
            </a:r>
            <a:r>
              <a:rPr lang="en-US">
                <a:solidFill>
                  <a:schemeClr val="bg1"/>
                </a:solidFill>
              </a:rPr>
              <a:t>,</a:t>
            </a:r>
            <a:br>
              <a:rPr lang="en-US">
                <a:solidFill>
                  <a:schemeClr val="bg1"/>
                </a:solidFill>
              </a:rPr>
            </a:br>
            <a:r>
              <a:rPr lang="en-US">
                <a:solidFill>
                  <a:schemeClr val="bg2"/>
                </a:solidFill>
              </a:rPr>
              <a:t>         </a:t>
            </a:r>
            <a:r>
              <a:rPr lang="en-US">
                <a:solidFill>
                  <a:schemeClr val="accent1">
                    <a:lumMod val="90000"/>
                  </a:schemeClr>
                </a:solidFill>
              </a:rPr>
              <a:t>and </a:t>
            </a:r>
            <a:r>
              <a:rPr lang="en-US" b="1">
                <a:solidFill>
                  <a:schemeClr val="bg1"/>
                </a:solidFill>
              </a:rPr>
              <a:t>practical tools</a:t>
            </a:r>
            <a:r>
              <a:rPr lang="en-US">
                <a:solidFill>
                  <a:schemeClr val="bg1"/>
                </a:solidFill>
              </a:rPr>
              <a:t> </a:t>
            </a:r>
            <a:r>
              <a:rPr lang="en-US">
                <a:solidFill>
                  <a:schemeClr val="accent1">
                    <a:lumMod val="90000"/>
                  </a:schemeClr>
                </a:solidFill>
              </a:rPr>
              <a:t>that are at the core of our offerings:</a:t>
            </a:r>
          </a:p>
        </p:txBody>
      </p:sp>
    </p:spTree>
    <p:extLst>
      <p:ext uri="{BB962C8B-B14F-4D97-AF65-F5344CB8AC3E}">
        <p14:creationId xmlns:p14="http://schemas.microsoft.com/office/powerpoint/2010/main" val="261751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330" name="Picture 329">
            <a:extLst>
              <a:ext uri="{FF2B5EF4-FFF2-40B4-BE49-F238E27FC236}">
                <a16:creationId xmlns:a16="http://schemas.microsoft.com/office/drawing/2014/main" id="{1BE4BCF6-9E92-45E8-89F6-CC57B5018CA1}"/>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331" name="Picture 330">
            <a:extLst>
              <a:ext uri="{FF2B5EF4-FFF2-40B4-BE49-F238E27FC236}">
                <a16:creationId xmlns:a16="http://schemas.microsoft.com/office/drawing/2014/main" id="{8C61108E-E18F-462D-8325-BE454248AF0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329" name="Parallelogram 328">
            <a:extLst>
              <a:ext uri="{FF2B5EF4-FFF2-40B4-BE49-F238E27FC236}">
                <a16:creationId xmlns:a16="http://schemas.microsoft.com/office/drawing/2014/main" id="{6551C16D-7D05-42EB-A655-79CD040D8CC6}"/>
              </a:ext>
              <a:ext uri="{C183D7F6-B498-43B3-948B-1728B52AA6E4}">
                <adec:decorative xmlns:adec="http://schemas.microsoft.com/office/drawing/2017/decorative" val="1"/>
              </a:ext>
            </a:extLst>
          </p:cNvPr>
          <p:cNvSpPr>
            <a:spLocks noChangeAspect="1"/>
          </p:cNvSpPr>
          <p:nvPr userDrawn="1"/>
        </p:nvSpPr>
        <p:spPr bwMode="gray">
          <a:xfrm flipH="1">
            <a:off x="903039" y="1033887"/>
            <a:ext cx="5894303" cy="4425696"/>
          </a:xfrm>
          <a:prstGeom prst="parallelogram">
            <a:avLst>
              <a:gd name="adj" fmla="val 6456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laceholder - Subtitle"/>
          <p:cNvSpPr>
            <a:spLocks noGrp="1"/>
          </p:cNvSpPr>
          <p:nvPr userDrawn="1">
            <p:ph type="body" sz="quarter" idx="19" hasCustomPrompt="1"/>
          </p:nvPr>
        </p:nvSpPr>
        <p:spPr bwMode="gray">
          <a:xfrm>
            <a:off x="2708217" y="3804911"/>
            <a:ext cx="7958141" cy="1348061"/>
          </a:xfrm>
        </p:spPr>
        <p:txBody>
          <a:bodyPr/>
          <a:lstStyle>
            <a:lvl1pPr marL="0" indent="0">
              <a:lnSpc>
                <a:spcPct val="90000"/>
              </a:lnSpc>
              <a:spcBef>
                <a:spcPts val="0"/>
              </a:spcBef>
              <a:buNone/>
              <a:defRPr sz="4800">
                <a:solidFill>
                  <a:schemeClr val="tx1"/>
                </a:solidFill>
                <a:latin typeface="+mj-lt"/>
                <a:cs typeface="Times New Roman" panose="02020603050405020304" pitchFamily="18" charset="0"/>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a:t>Section title – TNR 48pt, sentence case</a:t>
            </a:r>
          </a:p>
        </p:txBody>
      </p:sp>
      <p:sp>
        <p:nvSpPr>
          <p:cNvPr id="37"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sp>
        <p:nvSpPr>
          <p:cNvPr id="4" name="Text Placeholder 3"/>
          <p:cNvSpPr>
            <a:spLocks noGrp="1"/>
          </p:cNvSpPr>
          <p:nvPr userDrawn="1">
            <p:ph type="body" sz="quarter" idx="20" hasCustomPrompt="1"/>
          </p:nvPr>
        </p:nvSpPr>
        <p:spPr bwMode="gray">
          <a:xfrm>
            <a:off x="2641867" y="1718186"/>
            <a:ext cx="2257425" cy="2308324"/>
          </a:xfrm>
        </p:spPr>
        <p:txBody>
          <a:bodyPr/>
          <a:lstStyle>
            <a:lvl1pPr marL="0" indent="0">
              <a:spcBef>
                <a:spcPts val="0"/>
              </a:spcBef>
              <a:buNone/>
              <a:defRPr sz="15000">
                <a:latin typeface="+mj-lt"/>
                <a:cs typeface="Times New Roman" panose="02020603050405020304" pitchFamily="18" charset="0"/>
              </a:defRPr>
            </a:lvl1pPr>
          </a:lstStyle>
          <a:p>
            <a:pPr lvl="0"/>
            <a:r>
              <a:rPr lang="en-US"/>
              <a:t>01</a:t>
            </a:r>
          </a:p>
        </p:txBody>
      </p:sp>
      <p:pic>
        <p:nvPicPr>
          <p:cNvPr id="187" name="Graphic 186">
            <a:extLst>
              <a:ext uri="{FF2B5EF4-FFF2-40B4-BE49-F238E27FC236}">
                <a16:creationId xmlns:a16="http://schemas.microsoft.com/office/drawing/2014/main" id="{706DDC79-2967-446F-878C-34C50439342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1" y="6273198"/>
            <a:ext cx="1051558" cy="291148"/>
          </a:xfrm>
          <a:prstGeom prst="rect">
            <a:avLst/>
          </a:prstGeom>
        </p:spPr>
      </p:pic>
      <p:pic>
        <p:nvPicPr>
          <p:cNvPr id="168" name="Graphic 167">
            <a:extLst>
              <a:ext uri="{FF2B5EF4-FFF2-40B4-BE49-F238E27FC236}">
                <a16:creationId xmlns:a16="http://schemas.microsoft.com/office/drawing/2014/main" id="{E2516D7D-1315-4D9E-A9B0-56715346A782}"/>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2017387850"/>
      </p:ext>
    </p:extLst>
  </p:cSld>
  <p:clrMapOvr>
    <a:masterClrMapping/>
  </p:clrMapOvr>
  <p:extLst>
    <p:ext uri="{DCECCB84-F9BA-43D5-87BE-67443E8EF086}">
      <p15:sldGuideLst xmlns:p15="http://schemas.microsoft.com/office/powerpoint/2012/main">
        <p15:guide id="1" pos="1704" userDrawn="1">
          <p15:clr>
            <a:srgbClr val="FBAE40"/>
          </p15:clr>
        </p15:guide>
        <p15:guide id="2" pos="6722" userDrawn="1">
          <p15:clr>
            <a:srgbClr val="FBAE40"/>
          </p15:clr>
        </p15:guide>
        <p15:guide id="3" orient="horz" pos="23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9" name="Placeholder - Footnote"/>
          <p:cNvSpPr>
            <a:spLocks noGrp="1"/>
          </p:cNvSpPr>
          <p:nvPr>
            <p:ph type="body" sz="quarter" idx="28" hasCustomPrompt="1"/>
          </p:nvPr>
        </p:nvSpPr>
        <p:spPr bwMode="gray">
          <a:xfrm>
            <a:off x="612773" y="5952324"/>
            <a:ext cx="3657600" cy="215444"/>
          </a:xfrm>
        </p:spPr>
        <p:txBody>
          <a:bodyPr lIns="0" rIns="0" bIns="0" anchor="b" anchorCtr="0"/>
          <a:lstStyle>
            <a:lvl1pPr marL="115888" indent="-115888">
              <a:spcBef>
                <a:spcPts val="200"/>
              </a:spcBef>
              <a:buClr>
                <a:schemeClr val="accent3"/>
              </a:buClr>
              <a:buFont typeface="+mj-lt"/>
              <a:buAutoNum type="arabicPeriod"/>
              <a:defRPr lang="en-US" sz="700" kern="1200" baseline="0" dirty="0" smtClean="0">
                <a:solidFill>
                  <a:schemeClr val="accent3"/>
                </a:solidFill>
                <a:latin typeface="+mn-lt"/>
                <a:ea typeface="+mn-ea"/>
                <a:cs typeface="+mn-cs"/>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Click to add footnote. Numbers appear automatically (no additional space or tab needed). Use a period at the end of each footnote. Stretch the box to the right as needed.</a:t>
            </a:r>
          </a:p>
        </p:txBody>
      </p:sp>
      <p:sp>
        <p:nvSpPr>
          <p:cNvPr id="27" name="Placeholder - Source"/>
          <p:cNvSpPr>
            <a:spLocks noGrp="1"/>
          </p:cNvSpPr>
          <p:nvPr>
            <p:ph type="body" sz="quarter" idx="27" hasCustomPrompt="1"/>
          </p:nvPr>
        </p:nvSpPr>
        <p:spPr bwMode="gray">
          <a:xfrm>
            <a:off x="8809022" y="5952324"/>
            <a:ext cx="2767408" cy="215444"/>
          </a:xfrm>
        </p:spPr>
        <p:txBody>
          <a:bodyPr rIns="0" bIns="0" anchor="b" anchorCtr="0"/>
          <a:lstStyle>
            <a:lvl1pPr marL="0" indent="0">
              <a:spcBef>
                <a:spcPts val="0"/>
              </a:spcBef>
              <a:buNone/>
              <a:defRPr sz="700" baseline="0">
                <a:solidFill>
                  <a:schemeClr val="accent3"/>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Source: Click to add source. Use a single space after “Source:” and a period at the end of the source. Stretch the box to the left as needed.</a:t>
            </a:r>
          </a:p>
        </p:txBody>
      </p:sp>
      <p:sp>
        <p:nvSpPr>
          <p:cNvPr id="2" name="Title 1"/>
          <p:cNvSpPr>
            <a:spLocks noGrp="1"/>
          </p:cNvSpPr>
          <p:nvPr>
            <p:ph type="title" hasCustomPrompt="1"/>
          </p:nvPr>
        </p:nvSpPr>
        <p:spPr bwMode="gray">
          <a:xfrm>
            <a:off x="612774" y="588771"/>
            <a:ext cx="10972801" cy="540917"/>
          </a:xfrm>
        </p:spPr>
        <p:txBody>
          <a:bodyPr/>
          <a:lstStyle>
            <a:lvl1pPr>
              <a:defRPr/>
            </a:lvl1pPr>
          </a:lstStyle>
          <a:p>
            <a:r>
              <a:rPr lang="en-US"/>
              <a:t>Slide title, Times New Roman 38pt, sentence case</a:t>
            </a:r>
          </a:p>
        </p:txBody>
      </p:sp>
      <p:sp>
        <p:nvSpPr>
          <p:cNvPr id="228" name="Slide Number">
            <a:extLst>
              <a:ext uri="{FF2B5EF4-FFF2-40B4-BE49-F238E27FC236}">
                <a16:creationId xmlns:a16="http://schemas.microsoft.com/office/drawing/2014/main" id="{32F00C1D-B606-44BC-A70C-599AD1779AC9}"/>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229" name="Graphic 228">
            <a:extLst>
              <a:ext uri="{FF2B5EF4-FFF2-40B4-BE49-F238E27FC236}">
                <a16:creationId xmlns:a16="http://schemas.microsoft.com/office/drawing/2014/main" id="{EC5DBFAD-83A3-48FD-AE5A-C5DDE87105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1" y="6273198"/>
            <a:ext cx="1051558" cy="291148"/>
          </a:xfrm>
          <a:prstGeom prst="rect">
            <a:avLst/>
          </a:prstGeom>
        </p:spPr>
      </p:pic>
      <p:pic>
        <p:nvPicPr>
          <p:cNvPr id="196" name="Graphic 195">
            <a:extLst>
              <a:ext uri="{FF2B5EF4-FFF2-40B4-BE49-F238E27FC236}">
                <a16:creationId xmlns:a16="http://schemas.microsoft.com/office/drawing/2014/main" id="{CB71F512-DF86-4D8A-8A82-08F0E2494B8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12823672"/>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109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pact slide - Dark">
    <p:bg bwMode="gray">
      <p:bgPr>
        <a:solidFill>
          <a:schemeClr val="accent5"/>
        </a:solidFill>
        <a:effectLst/>
      </p:bgPr>
    </p:bg>
    <p:spTree>
      <p:nvGrpSpPr>
        <p:cNvPr id="1" name=""/>
        <p:cNvGrpSpPr/>
        <p:nvPr/>
      </p:nvGrpSpPr>
      <p:grpSpPr>
        <a:xfrm>
          <a:off x="0" y="0"/>
          <a:ext cx="0" cy="0"/>
          <a:chOff x="0" y="0"/>
          <a:chExt cx="0" cy="0"/>
        </a:xfrm>
      </p:grpSpPr>
      <p:sp>
        <p:nvSpPr>
          <p:cNvPr id="166" name="Parallelogram 165">
            <a:extLst>
              <a:ext uri="{FF2B5EF4-FFF2-40B4-BE49-F238E27FC236}">
                <a16:creationId xmlns:a16="http://schemas.microsoft.com/office/drawing/2014/main" id="{D108E857-2F65-45BF-88AB-8965CF812E48}"/>
              </a:ext>
              <a:ext uri="{C183D7F6-B498-43B3-948B-1728B52AA6E4}">
                <adec:decorative xmlns:adec="http://schemas.microsoft.com/office/drawing/2017/decorative" val="1"/>
              </a:ext>
            </a:extLst>
          </p:cNvPr>
          <p:cNvSpPr>
            <a:spLocks noChangeAspect="1"/>
          </p:cNvSpPr>
          <p:nvPr userDrawn="1"/>
        </p:nvSpPr>
        <p:spPr bwMode="gray">
          <a:xfrm flipH="1">
            <a:off x="3265729" y="1216152"/>
            <a:ext cx="5660542" cy="4425696"/>
          </a:xfrm>
          <a:prstGeom prst="parallelogram">
            <a:avLst>
              <a:gd name="adj" fmla="val 6518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5" y="2084548"/>
            <a:ext cx="9728671" cy="2166747"/>
          </a:xfrm>
        </p:spPr>
        <p:txBody>
          <a:bodyPr>
            <a:spAutoFit/>
          </a:bodyPr>
          <a:lstStyle>
            <a:lvl1pPr marL="0" indent="0">
              <a:lnSpc>
                <a:spcPct val="110000"/>
              </a:lnSpc>
              <a:spcBef>
                <a:spcPts val="1800"/>
              </a:spcBef>
              <a:buNone/>
              <a:defRPr sz="3200" baseline="0">
                <a:solidFill>
                  <a:schemeClr val="bg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167" name="Slide Number">
            <a:extLst>
              <a:ext uri="{FF2B5EF4-FFF2-40B4-BE49-F238E27FC236}">
                <a16:creationId xmlns:a16="http://schemas.microsoft.com/office/drawing/2014/main" id="{6754ED1A-2097-4104-9479-BB369FD3B52D}"/>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pic>
        <p:nvPicPr>
          <p:cNvPr id="169" name="Graphic 168">
            <a:extLst>
              <a:ext uri="{FF2B5EF4-FFF2-40B4-BE49-F238E27FC236}">
                <a16:creationId xmlns:a16="http://schemas.microsoft.com/office/drawing/2014/main" id="{183B66EE-8447-4829-BF62-C83DCE5FE13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0" y="6273198"/>
            <a:ext cx="1051560" cy="291148"/>
          </a:xfrm>
          <a:prstGeom prst="rect">
            <a:avLst/>
          </a:prstGeom>
        </p:spPr>
      </p:pic>
      <p:pic>
        <p:nvPicPr>
          <p:cNvPr id="168" name="Graphic 167">
            <a:extLst>
              <a:ext uri="{FF2B5EF4-FFF2-40B4-BE49-F238E27FC236}">
                <a16:creationId xmlns:a16="http://schemas.microsoft.com/office/drawing/2014/main" id="{650BCF0F-4A5E-4085-9F61-DCE145DD197C}"/>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41529178"/>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47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pact slide - Light">
    <p:bg bwMode="gray">
      <p:bgPr>
        <a:solidFill>
          <a:schemeClr val="tx2"/>
        </a:solidFill>
        <a:effectLst/>
      </p:bgPr>
    </p:bg>
    <p:spTree>
      <p:nvGrpSpPr>
        <p:cNvPr id="1" name=""/>
        <p:cNvGrpSpPr/>
        <p:nvPr/>
      </p:nvGrpSpPr>
      <p:grpSpPr>
        <a:xfrm>
          <a:off x="0" y="0"/>
          <a:ext cx="0" cy="0"/>
          <a:chOff x="0" y="0"/>
          <a:chExt cx="0" cy="0"/>
        </a:xfrm>
      </p:grpSpPr>
      <p:pic>
        <p:nvPicPr>
          <p:cNvPr id="176" name="Picture 175">
            <a:extLst>
              <a:ext uri="{FF2B5EF4-FFF2-40B4-BE49-F238E27FC236}">
                <a16:creationId xmlns:a16="http://schemas.microsoft.com/office/drawing/2014/main" id="{BB396139-6543-461A-B7C5-9FEBB6C93140}"/>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177" name="Picture 176">
            <a:extLst>
              <a:ext uri="{FF2B5EF4-FFF2-40B4-BE49-F238E27FC236}">
                <a16:creationId xmlns:a16="http://schemas.microsoft.com/office/drawing/2014/main" id="{C451F22D-8094-473F-B672-CFEFBCCECAD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173" name="Parallelogram 172">
            <a:extLst>
              <a:ext uri="{FF2B5EF4-FFF2-40B4-BE49-F238E27FC236}">
                <a16:creationId xmlns:a16="http://schemas.microsoft.com/office/drawing/2014/main" id="{BEF50957-B6B6-44D1-8413-6ADF8E668227}"/>
              </a:ext>
              <a:ext uri="{C183D7F6-B498-43B3-948B-1728B52AA6E4}">
                <adec:decorative xmlns:adec="http://schemas.microsoft.com/office/drawing/2017/decorative" val="1"/>
              </a:ext>
            </a:extLst>
          </p:cNvPr>
          <p:cNvSpPr>
            <a:spLocks noChangeAspect="1"/>
          </p:cNvSpPr>
          <p:nvPr userDrawn="1"/>
        </p:nvSpPr>
        <p:spPr bwMode="gray">
          <a:xfrm flipH="1">
            <a:off x="3265729" y="1039150"/>
            <a:ext cx="5660542" cy="4425696"/>
          </a:xfrm>
          <a:prstGeom prst="parallelogram">
            <a:avLst>
              <a:gd name="adj" fmla="val 65186"/>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4" y="2168625"/>
            <a:ext cx="9728671" cy="2166747"/>
          </a:xfrm>
        </p:spPr>
        <p:txBody>
          <a:bodyPr>
            <a:spAutoFit/>
          </a:bodyPr>
          <a:lstStyle>
            <a:lvl1pPr marL="0" indent="0">
              <a:lnSpc>
                <a:spcPct val="110000"/>
              </a:lnSpc>
              <a:spcBef>
                <a:spcPts val="1800"/>
              </a:spcBef>
              <a:buNone/>
              <a:defRPr sz="3200" baseline="0">
                <a:solidFill>
                  <a:schemeClr val="tx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44"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sp>
        <p:nvSpPr>
          <p:cNvPr id="359" name="Slide Number"/>
          <p:cNvSpPr txBox="1"/>
          <p:nvPr userDrawn="1"/>
        </p:nvSpPr>
        <p:spPr bwMode="gray">
          <a:xfrm>
            <a:off x="11129268" y="6242419"/>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72" name="Graphic 171">
            <a:extLst>
              <a:ext uri="{FF2B5EF4-FFF2-40B4-BE49-F238E27FC236}">
                <a16:creationId xmlns:a16="http://schemas.microsoft.com/office/drawing/2014/main" id="{3CE2EA42-5FF6-4828-93A7-CB7DA9FCEEA8}"/>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0" y="6273198"/>
            <a:ext cx="1051560" cy="291148"/>
          </a:xfrm>
          <a:prstGeom prst="rect">
            <a:avLst/>
          </a:prstGeom>
        </p:spPr>
      </p:pic>
      <p:pic>
        <p:nvPicPr>
          <p:cNvPr id="170" name="Graphic 169">
            <a:extLst>
              <a:ext uri="{FF2B5EF4-FFF2-40B4-BE49-F238E27FC236}">
                <a16:creationId xmlns:a16="http://schemas.microsoft.com/office/drawing/2014/main" id="{E8F4F1AC-204B-4D3B-A057-F367FD428C96}"/>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940206890"/>
      </p:ext>
    </p:extLst>
  </p:cSld>
  <p:clrMapOvr>
    <a:masterClrMapping/>
  </p:clrMapOvr>
  <p:extLst>
    <p:ext uri="{DCECCB84-F9BA-43D5-87BE-67443E8EF086}">
      <p15:sldGuideLst xmlns:p15="http://schemas.microsoft.com/office/powerpoint/2012/main">
        <p15:guide id="1" orient="horz" pos="3889">
          <p15:clr>
            <a:srgbClr val="FBAE40"/>
          </p15:clr>
        </p15:guide>
        <p15:guide id="2" orient="horz" pos="479" userDrawn="1">
          <p15:clr>
            <a:srgbClr val="FBAE40"/>
          </p15:clr>
        </p15:guide>
        <p15:guide id="3" orient="horz" pos="361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0203059"/>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3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gal Caveat">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bwMode="gray"/>
        <p:txBody>
          <a:bodyPr/>
          <a:lstStyle/>
          <a:p>
            <a:endParaRPr lang="en-US"/>
          </a:p>
        </p:txBody>
      </p:sp>
      <p:sp>
        <p:nvSpPr>
          <p:cNvPr id="4" name="Slide Number Placeholder 3" hidden="1"/>
          <p:cNvSpPr>
            <a:spLocks noGrp="1"/>
          </p:cNvSpPr>
          <p:nvPr>
            <p:ph type="sldNum" sz="quarter" idx="11"/>
          </p:nvPr>
        </p:nvSpPr>
        <p:spPr bwMode="gray"/>
        <p:txBody>
          <a:bodyPr/>
          <a:lstStyle/>
          <a:p>
            <a:fld id="{79A09FC8-B54D-47FB-9034-F0587B1C3005}" type="slidenum">
              <a:rPr lang="en-US" smtClean="0"/>
              <a:pPr/>
              <a:t>‹#›</a:t>
            </a:fld>
            <a:endParaRPr lang="en-US"/>
          </a:p>
        </p:txBody>
      </p:sp>
      <p:grpSp>
        <p:nvGrpSpPr>
          <p:cNvPr id="9" name="Caveat"/>
          <p:cNvGrpSpPr/>
          <p:nvPr userDrawn="1"/>
        </p:nvGrpSpPr>
        <p:grpSpPr bwMode="gray">
          <a:xfrm>
            <a:off x="3041863" y="871768"/>
            <a:ext cx="7937074" cy="5004447"/>
            <a:chOff x="1541904" y="1270121"/>
            <a:chExt cx="7937074" cy="5004447"/>
          </a:xfrm>
        </p:grpSpPr>
        <p:sp>
          <p:nvSpPr>
            <p:cNvPr id="28" name="TextBox 27"/>
            <p:cNvSpPr txBox="1"/>
            <p:nvPr userDrawn="1"/>
          </p:nvSpPr>
          <p:spPr bwMode="gray">
            <a:xfrm>
              <a:off x="1541961" y="1270121"/>
              <a:ext cx="7937017" cy="5004447"/>
            </a:xfrm>
            <a:prstGeom prst="rect">
              <a:avLst/>
            </a:prstGeom>
            <a:noFill/>
          </p:spPr>
          <p:txBody>
            <a:bodyPr wrap="square" lIns="0" tIns="0" rIns="0" bIns="0" rtlCol="0">
              <a:spAutoFit/>
            </a:bodyPr>
            <a:lstStyle/>
            <a:p>
              <a:pPr>
                <a:lnSpc>
                  <a:spcPct val="110000"/>
                </a:lnSpc>
                <a:spcBef>
                  <a:spcPts val="400"/>
                </a:spcBef>
              </a:pPr>
              <a:r>
                <a:rPr lang="en-US" sz="800" b="0" spc="50">
                  <a:solidFill>
                    <a:schemeClr val="accent4"/>
                  </a:solidFill>
                </a:rPr>
                <a:t>LEGAL</a:t>
              </a:r>
              <a:r>
                <a:rPr lang="en-US" sz="800" b="0" spc="50" baseline="0">
                  <a:solidFill>
                    <a:schemeClr val="accent4"/>
                  </a:solidFill>
                </a:rPr>
                <a:t> CAVEAT</a:t>
              </a:r>
              <a:endParaRPr lang="en-US" sz="800" b="0" spc="50">
                <a:solidFill>
                  <a:schemeClr val="accent4"/>
                </a:solidFill>
              </a:endParaRPr>
            </a:p>
            <a:p>
              <a:pPr>
                <a:lnSpc>
                  <a:spcPct val="110000"/>
                </a:lnSpc>
                <a:spcBef>
                  <a:spcPts val="1200"/>
                </a:spcBef>
              </a:pPr>
              <a:r>
                <a:rPr lang="en-US" sz="800">
                  <a:solidFill>
                    <a:schemeClr val="accent4"/>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lnSpc>
                  <a:spcPct val="110000"/>
                </a:lnSpc>
                <a:spcBef>
                  <a:spcPts val="800"/>
                </a:spcBef>
              </a:pPr>
              <a:r>
                <a:rPr lang="en-US" sz="800">
                  <a:solidFill>
                    <a:schemeClr val="accent4"/>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lnSpc>
                  <a:spcPct val="110000"/>
                </a:lnSpc>
                <a:spcBef>
                  <a:spcPts val="1200"/>
                </a:spcBef>
              </a:pPr>
              <a:r>
                <a:rPr lang="en-US" sz="800" b="1">
                  <a:solidFill>
                    <a:schemeClr val="accent4"/>
                  </a:solidFill>
                </a:rPr>
                <a:t>IMPORTANT: Please read the following.</a:t>
              </a:r>
            </a:p>
            <a:p>
              <a:pPr>
                <a:lnSpc>
                  <a:spcPct val="110000"/>
                </a:lnSpc>
                <a:spcBef>
                  <a:spcPts val="400"/>
                </a:spcBef>
              </a:pPr>
              <a:r>
                <a:rPr lang="en-US" sz="800">
                  <a:solidFill>
                    <a:schemeClr val="accent4"/>
                  </a:solidFill>
                </a:rPr>
                <a:t>Advisory Board has prepared this report for the exclusive use of its members. Each member acknowledges and agrees that this report and the information contained herein (collectively, the “Report”) are confidential and proprietary to Advisory Board. By accepting delivery of this Report, each member agrees to abide by the terms as stated herein, including the following:</a:t>
              </a:r>
            </a:p>
            <a:p>
              <a:pPr marL="171450" indent="-171450">
                <a:lnSpc>
                  <a:spcPct val="110000"/>
                </a:lnSpc>
                <a:spcBef>
                  <a:spcPts val="800"/>
                </a:spcBef>
              </a:pPr>
              <a:r>
                <a:rPr lang="en-US" sz="800">
                  <a:solidFill>
                    <a:schemeClr val="accent4"/>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71450" indent="-171450">
                <a:lnSpc>
                  <a:spcPct val="110000"/>
                </a:lnSpc>
                <a:spcBef>
                  <a:spcPts val="800"/>
                </a:spcBef>
              </a:pPr>
              <a:r>
                <a:rPr lang="en-US" sz="800">
                  <a:solidFill>
                    <a:schemeClr val="accent4"/>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71450" indent="-171450">
                <a:lnSpc>
                  <a:spcPct val="110000"/>
                </a:lnSpc>
                <a:spcBef>
                  <a:spcPts val="800"/>
                </a:spcBef>
              </a:pPr>
              <a:r>
                <a:rPr lang="en-US" sz="800">
                  <a:solidFill>
                    <a:schemeClr val="accent4"/>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71450" indent="-171450">
                <a:lnSpc>
                  <a:spcPct val="110000"/>
                </a:lnSpc>
                <a:spcBef>
                  <a:spcPts val="800"/>
                </a:spcBef>
              </a:pPr>
              <a:r>
                <a:rPr lang="en-US" sz="800">
                  <a:solidFill>
                    <a:schemeClr val="accent4"/>
                  </a:solidFill>
                </a:rPr>
                <a:t>4.	Each member shall not remove from this Report any confidential markings, copyright notices, and/or other similar indicia herein.</a:t>
              </a:r>
            </a:p>
            <a:p>
              <a:pPr marL="171450" indent="-171450">
                <a:lnSpc>
                  <a:spcPct val="110000"/>
                </a:lnSpc>
                <a:spcBef>
                  <a:spcPts val="800"/>
                </a:spcBef>
              </a:pPr>
              <a:r>
                <a:rPr lang="en-US" sz="800">
                  <a:solidFill>
                    <a:schemeClr val="accent4"/>
                  </a:solidFill>
                </a:rPr>
                <a:t>5.	Each member is responsible for any breach of its obligations as stated herein by any of its employees or agents.</a:t>
              </a:r>
            </a:p>
            <a:p>
              <a:pPr marL="171450" indent="-171450">
                <a:lnSpc>
                  <a:spcPct val="110000"/>
                </a:lnSpc>
                <a:spcBef>
                  <a:spcPts val="800"/>
                </a:spcBef>
              </a:pPr>
              <a:r>
                <a:rPr lang="en-US" sz="800">
                  <a:solidFill>
                    <a:schemeClr val="accent4"/>
                  </a:solidFill>
                </a:rPr>
                <a:t>6.	If a member is unwilling to abide by any of the foregoing obligations, then such member shall promptly return this Report and all copies thereof to Advisory Board.</a:t>
              </a:r>
            </a:p>
          </p:txBody>
        </p:sp>
        <p:cxnSp>
          <p:nvCxnSpPr>
            <p:cNvPr id="27" name="Straight Connector 26">
              <a:extLst>
                <a:ext uri="{C183D7F6-B498-43B3-948B-1728B52AA6E4}">
                  <adec:decorative xmlns:adec="http://schemas.microsoft.com/office/drawing/2017/decorative" val="1"/>
                </a:ext>
              </a:extLst>
            </p:cNvPr>
            <p:cNvCxnSpPr/>
            <p:nvPr userDrawn="1"/>
          </p:nvCxnSpPr>
          <p:spPr bwMode="gray">
            <a:xfrm>
              <a:off x="1541904" y="1427230"/>
              <a:ext cx="7937074"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12" name="Copyright">
            <a:extLst>
              <a:ext uri="{FF2B5EF4-FFF2-40B4-BE49-F238E27FC236}">
                <a16:creationId xmlns:a16="http://schemas.microsoft.com/office/drawing/2014/main" id="{37ECBFDB-F3C1-4D03-9412-AB3FB1618EA0}"/>
              </a:ext>
            </a:extLst>
          </p:cNvPr>
          <p:cNvSpPr txBox="1"/>
          <p:nvPr userDrawn="1"/>
        </p:nvSpPr>
        <p:spPr bwMode="gray">
          <a:xfrm>
            <a:off x="811952"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2020 Advisory Board • All rights reserved • </a:t>
            </a:r>
            <a:r>
              <a:rPr lang="en-US" sz="700" b="1">
                <a:solidFill>
                  <a:schemeClr val="accent4"/>
                </a:solidFill>
                <a:latin typeface="+mj-lt"/>
                <a:cs typeface="Times New Roman" panose="02020603050405020304" pitchFamily="18" charset="0"/>
              </a:rPr>
              <a:t>advisory.com</a:t>
            </a:r>
          </a:p>
        </p:txBody>
      </p:sp>
      <p:sp>
        <p:nvSpPr>
          <p:cNvPr id="14" name="Slide Number">
            <a:extLst>
              <a:ext uri="{FF2B5EF4-FFF2-40B4-BE49-F238E27FC236}">
                <a16:creationId xmlns:a16="http://schemas.microsoft.com/office/drawing/2014/main" id="{3F095E33-003B-4E8E-853D-99C864317223}"/>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3" name="Graphic 12">
            <a:extLst>
              <a:ext uri="{FF2B5EF4-FFF2-40B4-BE49-F238E27FC236}">
                <a16:creationId xmlns:a16="http://schemas.microsoft.com/office/drawing/2014/main" id="{93313B97-D662-48C0-819F-7F9EC41248F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811952" y="872894"/>
            <a:ext cx="1600200" cy="443052"/>
          </a:xfrm>
          <a:prstGeom prst="rect">
            <a:avLst/>
          </a:prstGeom>
        </p:spPr>
      </p:pic>
    </p:spTree>
    <p:extLst>
      <p:ext uri="{BB962C8B-B14F-4D97-AF65-F5344CB8AC3E}">
        <p14:creationId xmlns:p14="http://schemas.microsoft.com/office/powerpoint/2010/main" val="169286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advisory.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4" name="Date Placeholder" hidden="1"/>
          <p:cNvSpPr>
            <a:spLocks noGrp="1"/>
          </p:cNvSpPr>
          <p:nvPr>
            <p:ph type="dt" sz="half" idx="2"/>
          </p:nvPr>
        </p:nvSpPr>
        <p:spPr bwMode="gray">
          <a:xfrm>
            <a:off x="314295" y="6930388"/>
            <a:ext cx="298480" cy="15389"/>
          </a:xfrm>
          <a:prstGeom prst="rect">
            <a:avLst/>
          </a:prstGeom>
        </p:spPr>
        <p:txBody>
          <a:bodyPr vert="horz" wrap="square" lIns="0" tIns="0" rIns="0" bIns="0" rtlCol="0" anchor="ctr">
            <a:spAutoFit/>
          </a:bodyPr>
          <a:lstStyle>
            <a:lvl1pPr algn="l">
              <a:defRPr sz="100">
                <a:solidFill>
                  <a:schemeClr val="accent3"/>
                </a:solidFill>
              </a:defRPr>
            </a:lvl1pPr>
          </a:lstStyle>
          <a:p>
            <a:endParaRPr lang="en-US"/>
          </a:p>
        </p:txBody>
      </p:sp>
      <p:sp>
        <p:nvSpPr>
          <p:cNvPr id="6" name="Slide Number Placeholder" hidden="1"/>
          <p:cNvSpPr>
            <a:spLocks noGrp="1"/>
          </p:cNvSpPr>
          <p:nvPr>
            <p:ph type="sldNum" sz="quarter" idx="4"/>
          </p:nvPr>
        </p:nvSpPr>
        <p:spPr bwMode="gray">
          <a:xfrm>
            <a:off x="0" y="6930388"/>
            <a:ext cx="215122" cy="15389"/>
          </a:xfrm>
          <a:prstGeom prst="rect">
            <a:avLst/>
          </a:prstGeom>
        </p:spPr>
        <p:txBody>
          <a:bodyPr vert="horz" wrap="square" lIns="0" tIns="0" rIns="0" bIns="0" rtlCol="0" anchor="ctr">
            <a:spAutoFit/>
          </a:bodyPr>
          <a:lstStyle>
            <a:lvl1pPr algn="r">
              <a:defRPr sz="100">
                <a:solidFill>
                  <a:schemeClr val="accent3"/>
                </a:solidFill>
              </a:defRPr>
            </a:lvl1pPr>
          </a:lstStyle>
          <a:p>
            <a:fld id="{79A09FC8-B54D-47FB-9034-F0587B1C3005}" type="slidenum">
              <a:rPr lang="en-US" smtClean="0"/>
              <a:pPr/>
              <a:t>‹#›</a:t>
            </a:fld>
            <a:endParaRPr lang="en-US"/>
          </a:p>
        </p:txBody>
      </p:sp>
      <p:sp>
        <p:nvSpPr>
          <p:cNvPr id="3" name="Text Placeholder"/>
          <p:cNvSpPr>
            <a:spLocks noGrp="1"/>
          </p:cNvSpPr>
          <p:nvPr>
            <p:ph type="body" idx="1"/>
          </p:nvPr>
        </p:nvSpPr>
        <p:spPr bwMode="gray">
          <a:xfrm>
            <a:off x="4495800" y="2587500"/>
            <a:ext cx="3200400" cy="269304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p:cNvSpPr>
            <a:spLocks noGrp="1"/>
          </p:cNvSpPr>
          <p:nvPr>
            <p:ph type="title"/>
          </p:nvPr>
        </p:nvSpPr>
        <p:spPr bwMode="gray">
          <a:xfrm>
            <a:off x="609600" y="477639"/>
            <a:ext cx="10969625" cy="540917"/>
          </a:xfrm>
          <a:prstGeom prst="rect">
            <a:avLst/>
          </a:prstGeom>
        </p:spPr>
        <p:txBody>
          <a:bodyPr vert="horz" wrap="square" lIns="0" tIns="0" rIns="0" bIns="0" rtlCol="0" anchor="t" anchorCtr="0">
            <a:spAutoFit/>
          </a:bodyPr>
          <a:lstStyle/>
          <a:p>
            <a:r>
              <a:rPr lang="en-US"/>
              <a:t>Slide title, Times New Roman 38pt, sentence case</a:t>
            </a:r>
          </a:p>
        </p:txBody>
      </p:sp>
      <p:sp>
        <p:nvSpPr>
          <p:cNvPr id="13" name="Copyright">
            <a:extLst>
              <a:ext uri="{FF2B5EF4-FFF2-40B4-BE49-F238E27FC236}">
                <a16:creationId xmlns:a16="http://schemas.microsoft.com/office/drawing/2014/main" id="{922C3CC6-5ECE-4DDF-BE6B-03B9F31A0C19}"/>
              </a:ext>
            </a:extLst>
          </p:cNvPr>
          <p:cNvSpPr txBox="1"/>
          <p:nvPr userDrawn="1"/>
        </p:nvSpPr>
        <p:spPr bwMode="gray">
          <a:xfrm>
            <a:off x="1896065"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2021 Advisory Board • All rights reserved • </a:t>
            </a:r>
            <a:r>
              <a:rPr lang="en-US" sz="700" b="1">
                <a:solidFill>
                  <a:schemeClr val="accent4"/>
                </a:solidFill>
                <a:latin typeface="+mj-lt"/>
                <a:cs typeface="Times New Roman" panose="02020603050405020304" pitchFamily="18" charset="0"/>
              </a:rPr>
              <a:t>advisory.com</a:t>
            </a:r>
          </a:p>
        </p:txBody>
      </p:sp>
      <p:sp>
        <p:nvSpPr>
          <p:cNvPr id="14" name="Copyright">
            <a:hlinkClick r:id="rId13"/>
            <a:extLst>
              <a:ext uri="{FF2B5EF4-FFF2-40B4-BE49-F238E27FC236}">
                <a16:creationId xmlns:a16="http://schemas.microsoft.com/office/drawing/2014/main" id="{0A3C3AD7-17B5-4957-96AB-42FFE43EC907}"/>
              </a:ext>
            </a:extLst>
          </p:cNvPr>
          <p:cNvSpPr txBox="1"/>
          <p:nvPr userDrawn="1"/>
        </p:nvSpPr>
        <p:spPr bwMode="gray">
          <a:xfrm>
            <a:off x="10129929" y="6502287"/>
            <a:ext cx="1455646"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Advisory Board interviews and analysis.</a:t>
            </a:r>
            <a:endParaRPr lang="en-US" sz="700" b="1">
              <a:solidFill>
                <a:schemeClr val="accent4"/>
              </a:solidFill>
              <a:latin typeface="+mj-lt"/>
              <a:cs typeface="Times New Roman" panose="02020603050405020304" pitchFamily="18" charset="0"/>
            </a:endParaRPr>
          </a:p>
        </p:txBody>
      </p:sp>
    </p:spTree>
    <p:extLst>
      <p:ext uri="{BB962C8B-B14F-4D97-AF65-F5344CB8AC3E}">
        <p14:creationId xmlns:p14="http://schemas.microsoft.com/office/powerpoint/2010/main" val="709670726"/>
      </p:ext>
    </p:extLst>
  </p:cSld>
  <p:clrMap bg1="lt1" tx1="dk1" bg2="lt2" tx2="dk2" accent1="accent1" accent2="accent2" accent3="accent3" accent4="accent4" accent5="accent5" accent6="accent6" hlink="hlink" folHlink="folHlink"/>
  <p:sldLayoutIdLst>
    <p:sldLayoutId id="2147483687" r:id="rId1"/>
    <p:sldLayoutId id="2147483661" r:id="rId2"/>
    <p:sldLayoutId id="2147483686" r:id="rId3"/>
    <p:sldLayoutId id="2147483664" r:id="rId4"/>
    <p:sldLayoutId id="2147483662" r:id="rId5"/>
    <p:sldLayoutId id="2147483684" r:id="rId6"/>
    <p:sldLayoutId id="2147483685" r:id="rId7"/>
    <p:sldLayoutId id="2147483655" r:id="rId8"/>
    <p:sldLayoutId id="2147483671" r:id="rId9"/>
    <p:sldLayoutId id="2147483668" r:id="rId10"/>
    <p:sldLayoutId id="2147483689" r:id="rId11"/>
  </p:sldLayoutIdLst>
  <p:hf sldNum="0" hdr="0" dt="0"/>
  <p:txStyles>
    <p:titleStyle>
      <a:lvl1pPr algn="l" defTabSz="914400" rtl="0" eaLnBrk="1" fontAlgn="ctr" latinLnBrk="0" hangingPunct="1">
        <a:lnSpc>
          <a:spcPct val="90000"/>
        </a:lnSpc>
        <a:spcBef>
          <a:spcPct val="0"/>
        </a:spcBef>
        <a:buNone/>
        <a:defRPr sz="3800" kern="1200">
          <a:solidFill>
            <a:schemeClr val="accent5"/>
          </a:solidFill>
          <a:latin typeface="+mj-lt"/>
          <a:ea typeface="+mj-ea"/>
          <a:cs typeface="Times New Roman" panose="02020603050405020304" pitchFamily="18" charset="0"/>
        </a:defRPr>
      </a:lvl1pPr>
    </p:titleStyle>
    <p:body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fontAlgn="ctr" latinLnBrk="0" hangingPunct="1">
        <a:defRPr sz="1400" kern="1200">
          <a:solidFill>
            <a:schemeClr val="tx1"/>
          </a:solidFill>
          <a:latin typeface="+mn-lt"/>
          <a:ea typeface="+mn-ea"/>
          <a:cs typeface="+mn-cs"/>
        </a:defRPr>
      </a:lvl1pPr>
      <a:lvl2pPr marL="457200" algn="l" defTabSz="914400" rtl="0" eaLnBrk="1" fontAlgn="ctr" latinLnBrk="0" hangingPunct="1">
        <a:defRPr sz="1400" kern="1200">
          <a:solidFill>
            <a:schemeClr val="tx1"/>
          </a:solidFill>
          <a:latin typeface="+mn-lt"/>
          <a:ea typeface="+mn-ea"/>
          <a:cs typeface="+mn-cs"/>
        </a:defRPr>
      </a:lvl2pPr>
      <a:lvl3pPr marL="914400" algn="l" defTabSz="914400" rtl="0" eaLnBrk="1" fontAlgn="ctr" latinLnBrk="0" hangingPunct="1">
        <a:defRPr sz="1400" kern="1200">
          <a:solidFill>
            <a:schemeClr val="tx1"/>
          </a:solidFill>
          <a:latin typeface="+mn-lt"/>
          <a:ea typeface="+mn-ea"/>
          <a:cs typeface="+mn-cs"/>
        </a:defRPr>
      </a:lvl3pPr>
      <a:lvl4pPr marL="1371600" algn="l" defTabSz="914400" rtl="0" eaLnBrk="1" fontAlgn="ctr" latinLnBrk="0" hangingPunct="1">
        <a:defRPr sz="1400" kern="1200">
          <a:solidFill>
            <a:schemeClr val="tx1"/>
          </a:solidFill>
          <a:latin typeface="+mn-lt"/>
          <a:ea typeface="+mn-ea"/>
          <a:cs typeface="+mn-cs"/>
        </a:defRPr>
      </a:lvl4pPr>
      <a:lvl5pPr marL="1828800" algn="l" defTabSz="914400" rtl="0" eaLnBrk="1" fontAlgn="ctr" latinLnBrk="0" hangingPunct="1">
        <a:defRPr sz="1400" kern="1200">
          <a:solidFill>
            <a:schemeClr val="tx1"/>
          </a:solidFill>
          <a:latin typeface="+mn-lt"/>
          <a:ea typeface="+mn-ea"/>
          <a:cs typeface="+mn-cs"/>
        </a:defRPr>
      </a:lvl5pPr>
      <a:lvl6pPr marL="2286000" algn="l" defTabSz="914400" rtl="0" eaLnBrk="1" fontAlgn="ctr" latinLnBrk="0" hangingPunct="1">
        <a:defRPr sz="1400" kern="1200">
          <a:solidFill>
            <a:schemeClr val="tx1"/>
          </a:solidFill>
          <a:latin typeface="+mn-lt"/>
          <a:ea typeface="+mn-ea"/>
          <a:cs typeface="+mn-cs"/>
        </a:defRPr>
      </a:lvl6pPr>
      <a:lvl7pPr marL="2743200" algn="l" defTabSz="914400" rtl="0" eaLnBrk="1" fontAlgn="ctr" latinLnBrk="0" hangingPunct="1">
        <a:defRPr sz="1400" kern="1200">
          <a:solidFill>
            <a:schemeClr val="tx1"/>
          </a:solidFill>
          <a:latin typeface="+mn-lt"/>
          <a:ea typeface="+mn-ea"/>
          <a:cs typeface="+mn-cs"/>
        </a:defRPr>
      </a:lvl7pPr>
      <a:lvl8pPr marL="3200400" algn="l" defTabSz="914400" rtl="0" eaLnBrk="1" fontAlgn="ctr" latinLnBrk="0" hangingPunct="1">
        <a:defRPr sz="1400" kern="1200">
          <a:solidFill>
            <a:schemeClr val="tx1"/>
          </a:solidFill>
          <a:latin typeface="+mn-lt"/>
          <a:ea typeface="+mn-ea"/>
          <a:cs typeface="+mn-cs"/>
        </a:defRPr>
      </a:lvl8pPr>
      <a:lvl9pPr marL="3657600" algn="l" defTabSz="914400" rtl="0" eaLnBrk="1" fontAlgn="ctr"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C35EA4"/>
          </p15:clr>
        </p15:guide>
        <p15:guide id="2" pos="7294"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EF66007-6BA1-4F46-833A-9CB2478D225E}"/>
              </a:ext>
            </a:extLst>
          </p:cNvPr>
          <p:cNvPicPr>
            <a:picLocks noChangeAspect="1"/>
          </p:cNvPicPr>
          <p:nvPr/>
        </p:nvPicPr>
        <p:blipFill>
          <a:blip r:embed="rId3"/>
          <a:stretch>
            <a:fillRect/>
          </a:stretch>
        </p:blipFill>
        <p:spPr>
          <a:xfrm>
            <a:off x="2708" y="0"/>
            <a:ext cx="12186584" cy="6858000"/>
          </a:xfrm>
          <a:prstGeom prst="rect">
            <a:avLst/>
          </a:prstGeom>
        </p:spPr>
      </p:pic>
      <p:pic>
        <p:nvPicPr>
          <p:cNvPr id="14" name="Advisory Board Logo">
            <a:extLst>
              <a:ext uri="{FF2B5EF4-FFF2-40B4-BE49-F238E27FC236}">
                <a16:creationId xmlns:a16="http://schemas.microsoft.com/office/drawing/2014/main" id="{CDEAA4B0-566F-437C-87D0-BEE392680F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631437" y="620324"/>
            <a:ext cx="2396970" cy="914400"/>
          </a:xfrm>
          <a:prstGeom prst="rect">
            <a:avLst/>
          </a:prstGeom>
        </p:spPr>
      </p:pic>
      <p:sp>
        <p:nvSpPr>
          <p:cNvPr id="17" name="Text Placeholder 39">
            <a:extLst>
              <a:ext uri="{FF2B5EF4-FFF2-40B4-BE49-F238E27FC236}">
                <a16:creationId xmlns:a16="http://schemas.microsoft.com/office/drawing/2014/main" id="{419AEF91-C406-4F1E-896A-77E224267096}"/>
              </a:ext>
            </a:extLst>
          </p:cNvPr>
          <p:cNvSpPr txBox="1">
            <a:spLocks/>
          </p:cNvSpPr>
          <p:nvPr/>
        </p:nvSpPr>
        <p:spPr>
          <a:xfrm>
            <a:off x="631438" y="2467936"/>
            <a:ext cx="9684138" cy="1853661"/>
          </a:xfrm>
          <a:prstGeom prst="rect">
            <a:avLst/>
          </a:prstGeom>
        </p:spPr>
        <p:txBody>
          <a:bodyPr/>
          <a:lstStyle>
            <a:lvl1pPr marL="0" indent="0" algn="ctr" defTabSz="914400" rtl="0" eaLnBrk="1" fontAlgn="ctr" latinLnBrk="0" hangingPunct="1">
              <a:lnSpc>
                <a:spcPct val="100000"/>
              </a:lnSpc>
              <a:spcBef>
                <a:spcPts val="600"/>
              </a:spcBef>
              <a:buClr>
                <a:schemeClr val="accent6"/>
              </a:buClr>
              <a:buFont typeface="Arial" panose="020B0604020202020204" pitchFamily="34" charset="0"/>
              <a:buNone/>
              <a:defRPr sz="4400" b="1" kern="1200">
                <a:solidFill>
                  <a:schemeClr val="bg1"/>
                </a:solidFill>
                <a:latin typeface="+mn-lt"/>
                <a:ea typeface="+mn-ea"/>
                <a:cs typeface="+mn-cs"/>
              </a:defRPr>
            </a:lvl1pPr>
            <a:lvl2pPr marL="176213"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2pPr>
            <a:lvl3pPr marL="344488"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3pPr>
            <a:lvl4pPr marL="519113"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4pPr>
            <a:lvl5pPr marL="687387"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baseline="0">
                <a:solidFill>
                  <a:schemeClr val="bg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algn="l"/>
            <a:r>
              <a:rPr lang="en-US" sz="6000" b="0">
                <a:latin typeface="Times New Roman" panose="02020603050405020304" pitchFamily="18" charset="0"/>
                <a:cs typeface="Times New Roman" panose="02020603050405020304" pitchFamily="18" charset="0"/>
              </a:rPr>
              <a:t>Rethinking the Clinical </a:t>
            </a:r>
            <a:br>
              <a:rPr lang="en-US" sz="6000" b="0">
                <a:latin typeface="Times New Roman" panose="02020603050405020304" pitchFamily="18" charset="0"/>
                <a:cs typeface="Times New Roman" panose="02020603050405020304" pitchFamily="18" charset="0"/>
              </a:rPr>
            </a:br>
            <a:r>
              <a:rPr lang="en-US" sz="6000" b="0">
                <a:latin typeface="Times New Roman" panose="02020603050405020304" pitchFamily="18" charset="0"/>
                <a:cs typeface="Times New Roman" panose="02020603050405020304" pitchFamily="18" charset="0"/>
              </a:rPr>
              <a:t>Trials Enterprise</a:t>
            </a:r>
          </a:p>
        </p:txBody>
      </p:sp>
      <p:cxnSp>
        <p:nvCxnSpPr>
          <p:cNvPr id="18" name="Straight Connector 17">
            <a:extLst>
              <a:ext uri="{FF2B5EF4-FFF2-40B4-BE49-F238E27FC236}">
                <a16:creationId xmlns:a16="http://schemas.microsoft.com/office/drawing/2014/main" id="{817AF71D-42DD-4685-956E-525C0371528A}"/>
              </a:ext>
              <a:ext uri="{C183D7F6-B498-43B3-948B-1728B52AA6E4}">
                <adec:decorative xmlns:adec="http://schemas.microsoft.com/office/drawing/2017/decorative" val="1"/>
              </a:ext>
            </a:extLst>
          </p:cNvPr>
          <p:cNvCxnSpPr/>
          <p:nvPr/>
        </p:nvCxnSpPr>
        <p:spPr bwMode="invGray">
          <a:xfrm>
            <a:off x="742647" y="4484852"/>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46B73C90-038F-467A-887C-42D9AB21F10A}"/>
              </a:ext>
            </a:extLst>
          </p:cNvPr>
          <p:cNvSpPr txBox="1"/>
          <p:nvPr/>
        </p:nvSpPr>
        <p:spPr bwMode="gray">
          <a:xfrm>
            <a:off x="742647" y="4695008"/>
            <a:ext cx="5812532" cy="430887"/>
          </a:xfrm>
          <a:prstGeom prst="rect">
            <a:avLst/>
          </a:prstGeom>
          <a:noFill/>
        </p:spPr>
        <p:txBody>
          <a:bodyPr wrap="square" lIns="0" tIns="0" rIns="0" bIns="0" rtlCol="0">
            <a:spAutoFit/>
          </a:bodyPr>
          <a:lstStyle/>
          <a:p>
            <a:pPr>
              <a:spcBef>
                <a:spcPts val="500"/>
              </a:spcBef>
            </a:pPr>
            <a:r>
              <a:rPr lang="en-US" sz="2800" spc="150">
                <a:solidFill>
                  <a:schemeClr val="bg1"/>
                </a:solidFill>
              </a:rPr>
              <a:t>Solomon Banjo</a:t>
            </a:r>
          </a:p>
        </p:txBody>
      </p:sp>
    </p:spTree>
    <p:extLst>
      <p:ext uri="{BB962C8B-B14F-4D97-AF65-F5344CB8AC3E}">
        <p14:creationId xmlns:p14="http://schemas.microsoft.com/office/powerpoint/2010/main" val="248279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F55B6D-55AC-4AD9-A7DE-1C3CA4F8D882}"/>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617A5698-D91C-451E-99B9-5E95F17F8238}"/>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3A02FF94-4747-45F3-BFBA-AA19F4720AFD}"/>
              </a:ext>
            </a:extLst>
          </p:cNvPr>
          <p:cNvSpPr>
            <a:spLocks noGrp="1"/>
          </p:cNvSpPr>
          <p:nvPr>
            <p:ph type="title"/>
          </p:nvPr>
        </p:nvSpPr>
        <p:spPr>
          <a:xfrm>
            <a:off x="612774" y="577754"/>
            <a:ext cx="10963656" cy="540917"/>
          </a:xfrm>
        </p:spPr>
        <p:txBody>
          <a:bodyPr/>
          <a:lstStyle/>
          <a:p>
            <a:r>
              <a:rPr lang="en-US"/>
              <a:t>Clinical trials remain focused on launching products</a:t>
            </a:r>
          </a:p>
        </p:txBody>
      </p:sp>
      <p:sp>
        <p:nvSpPr>
          <p:cNvPr id="5" name="Freeform 12">
            <a:extLst>
              <a:ext uri="{FF2B5EF4-FFF2-40B4-BE49-F238E27FC236}">
                <a16:creationId xmlns:a16="http://schemas.microsoft.com/office/drawing/2014/main" id="{5156B397-E5C4-4202-9E68-B2DC4A16F33E}"/>
              </a:ext>
            </a:extLst>
          </p:cNvPr>
          <p:cNvSpPr/>
          <p:nvPr/>
        </p:nvSpPr>
        <p:spPr bwMode="gray">
          <a:xfrm>
            <a:off x="4048055" y="1915530"/>
            <a:ext cx="4095890" cy="3542320"/>
          </a:xfrm>
          <a:custGeom>
            <a:avLst/>
            <a:gdLst>
              <a:gd name="connsiteX0" fmla="*/ 0 w 2300990"/>
              <a:gd name="connsiteY0" fmla="*/ 0 h 2300990"/>
              <a:gd name="connsiteX1" fmla="*/ 1150495 w 2300990"/>
              <a:gd name="connsiteY1" fmla="*/ 0 h 2300990"/>
              <a:gd name="connsiteX2" fmla="*/ 1150495 w 2300990"/>
              <a:gd name="connsiteY2" fmla="*/ 1150495 h 2300990"/>
              <a:gd name="connsiteX3" fmla="*/ 2300990 w 2300990"/>
              <a:gd name="connsiteY3" fmla="*/ 1150495 h 2300990"/>
              <a:gd name="connsiteX4" fmla="*/ 2300990 w 2300990"/>
              <a:gd name="connsiteY4" fmla="*/ 2300990 h 2300990"/>
              <a:gd name="connsiteX5" fmla="*/ 0 w 2300990"/>
              <a:gd name="connsiteY5" fmla="*/ 2300990 h 2300990"/>
              <a:gd name="connsiteX6" fmla="*/ 0 w 2300990"/>
              <a:gd name="connsiteY6" fmla="*/ 0 h 2300990"/>
              <a:gd name="connsiteX0" fmla="*/ 0 w 2300990"/>
              <a:gd name="connsiteY0" fmla="*/ 0 h 2300990"/>
              <a:gd name="connsiteX1" fmla="*/ 1150495 w 2300990"/>
              <a:gd name="connsiteY1" fmla="*/ 0 h 2300990"/>
              <a:gd name="connsiteX2" fmla="*/ 1139253 w 2300990"/>
              <a:gd name="connsiteY2" fmla="*/ 0 h 2300990"/>
              <a:gd name="connsiteX3" fmla="*/ 1150495 w 2300990"/>
              <a:gd name="connsiteY3" fmla="*/ 1150495 h 2300990"/>
              <a:gd name="connsiteX4" fmla="*/ 2300990 w 2300990"/>
              <a:gd name="connsiteY4" fmla="*/ 1150495 h 2300990"/>
              <a:gd name="connsiteX5" fmla="*/ 2300990 w 2300990"/>
              <a:gd name="connsiteY5" fmla="*/ 2300990 h 2300990"/>
              <a:gd name="connsiteX6" fmla="*/ 0 w 2300990"/>
              <a:gd name="connsiteY6" fmla="*/ 2300990 h 2300990"/>
              <a:gd name="connsiteX7" fmla="*/ 0 w 2300990"/>
              <a:gd name="connsiteY7" fmla="*/ 0 h 2300990"/>
              <a:gd name="connsiteX0" fmla="*/ 0 w 2300990"/>
              <a:gd name="connsiteY0" fmla="*/ 0 h 2300990"/>
              <a:gd name="connsiteX1" fmla="*/ 1150495 w 2300990"/>
              <a:gd name="connsiteY1" fmla="*/ 0 h 2300990"/>
              <a:gd name="connsiteX2" fmla="*/ 1150495 w 2300990"/>
              <a:gd name="connsiteY2" fmla="*/ 1150495 h 2300990"/>
              <a:gd name="connsiteX3" fmla="*/ 2300990 w 2300990"/>
              <a:gd name="connsiteY3" fmla="*/ 1150495 h 2300990"/>
              <a:gd name="connsiteX4" fmla="*/ 2300990 w 2300990"/>
              <a:gd name="connsiteY4" fmla="*/ 2300990 h 2300990"/>
              <a:gd name="connsiteX5" fmla="*/ 0 w 2300990"/>
              <a:gd name="connsiteY5" fmla="*/ 2300990 h 2300990"/>
              <a:gd name="connsiteX6" fmla="*/ 0 w 2300990"/>
              <a:gd name="connsiteY6" fmla="*/ 0 h 2300990"/>
              <a:gd name="connsiteX0" fmla="*/ 2300990 w 2300990"/>
              <a:gd name="connsiteY0" fmla="*/ 1150495 h 2300990"/>
              <a:gd name="connsiteX1" fmla="*/ 2300990 w 2300990"/>
              <a:gd name="connsiteY1" fmla="*/ 2300990 h 2300990"/>
              <a:gd name="connsiteX2" fmla="*/ 0 w 2300990"/>
              <a:gd name="connsiteY2" fmla="*/ 2300990 h 2300990"/>
              <a:gd name="connsiteX3" fmla="*/ 0 w 2300990"/>
              <a:gd name="connsiteY3" fmla="*/ 0 h 2300990"/>
              <a:gd name="connsiteX4" fmla="*/ 1150495 w 2300990"/>
              <a:gd name="connsiteY4" fmla="*/ 0 h 2300990"/>
              <a:gd name="connsiteX5" fmla="*/ 1241935 w 2300990"/>
              <a:gd name="connsiteY5" fmla="*/ 1241935 h 2300990"/>
              <a:gd name="connsiteX0" fmla="*/ 2300990 w 2300990"/>
              <a:gd name="connsiteY0" fmla="*/ 1150495 h 2300990"/>
              <a:gd name="connsiteX1" fmla="*/ 2300990 w 2300990"/>
              <a:gd name="connsiteY1" fmla="*/ 2300990 h 2300990"/>
              <a:gd name="connsiteX2" fmla="*/ 0 w 2300990"/>
              <a:gd name="connsiteY2" fmla="*/ 2300990 h 2300990"/>
              <a:gd name="connsiteX3" fmla="*/ 0 w 2300990"/>
              <a:gd name="connsiteY3" fmla="*/ 0 h 2300990"/>
              <a:gd name="connsiteX4" fmla="*/ 1150495 w 2300990"/>
              <a:gd name="connsiteY4" fmla="*/ 0 h 2300990"/>
              <a:gd name="connsiteX0" fmla="*/ 2300990 w 2300990"/>
              <a:gd name="connsiteY0" fmla="*/ 1150495 h 2300990"/>
              <a:gd name="connsiteX1" fmla="*/ 2300990 w 2300990"/>
              <a:gd name="connsiteY1" fmla="*/ 2300990 h 2300990"/>
              <a:gd name="connsiteX2" fmla="*/ 0 w 2300990"/>
              <a:gd name="connsiteY2" fmla="*/ 2300990 h 2300990"/>
              <a:gd name="connsiteX3" fmla="*/ 0 w 2300990"/>
              <a:gd name="connsiteY3" fmla="*/ 0 h 2300990"/>
              <a:gd name="connsiteX0" fmla="*/ 2300990 w 2300990"/>
              <a:gd name="connsiteY0" fmla="*/ 2300990 h 2300990"/>
              <a:gd name="connsiteX1" fmla="*/ 0 w 2300990"/>
              <a:gd name="connsiteY1" fmla="*/ 2300990 h 2300990"/>
              <a:gd name="connsiteX2" fmla="*/ 0 w 2300990"/>
              <a:gd name="connsiteY2" fmla="*/ 0 h 2300990"/>
            </a:gdLst>
            <a:ahLst/>
            <a:cxnLst>
              <a:cxn ang="0">
                <a:pos x="connsiteX0" y="connsiteY0"/>
              </a:cxn>
              <a:cxn ang="0">
                <a:pos x="connsiteX1" y="connsiteY1"/>
              </a:cxn>
              <a:cxn ang="0">
                <a:pos x="connsiteX2" y="connsiteY2"/>
              </a:cxn>
            </a:cxnLst>
            <a:rect l="l" t="t" r="r" b="b"/>
            <a:pathLst>
              <a:path w="2300990" h="2300990">
                <a:moveTo>
                  <a:pt x="2300990" y="2300990"/>
                </a:moveTo>
                <a:lnTo>
                  <a:pt x="0" y="2300990"/>
                </a:lnTo>
                <a:lnTo>
                  <a:pt x="0" y="0"/>
                </a:lnTo>
              </a:path>
            </a:pathLst>
          </a:custGeom>
          <a:noFill/>
          <a:ln w="19050" cap="flat" cmpd="sng" algn="ctr">
            <a:solidFill>
              <a:schemeClr val="tx1"/>
            </a:solidFill>
            <a:prstDash val="solid"/>
            <a:miter lim="800000"/>
            <a:headEnd type="triangle" w="med" len="med"/>
            <a:tailEnd type="triangle" w="med" len="med"/>
          </a:ln>
          <a:effectLst/>
        </p:spPr>
        <p:txBody>
          <a:bodyPr vert="horz" wrap="square" lIns="130629" tIns="65314" rIns="130629" bIns="65314" numCol="1" rtlCol="0" anchor="t" anchorCtr="0" compatLnSpc="1">
            <a:prstTxWarp prst="textNoShape">
              <a:avLst/>
            </a:prstTxWarp>
          </a:bodyPr>
          <a:lstStyle/>
          <a:p>
            <a:pPr algn="l"/>
            <a:endParaRPr lang="en-US" sz="1429"/>
          </a:p>
        </p:txBody>
      </p:sp>
      <p:sp>
        <p:nvSpPr>
          <p:cNvPr id="6" name="Text Placeholder 3">
            <a:extLst>
              <a:ext uri="{FF2B5EF4-FFF2-40B4-BE49-F238E27FC236}">
                <a16:creationId xmlns:a16="http://schemas.microsoft.com/office/drawing/2014/main" id="{8C6F07F3-4B24-463D-85B5-9BE05A47EF79}"/>
              </a:ext>
            </a:extLst>
          </p:cNvPr>
          <p:cNvSpPr txBox="1">
            <a:spLocks/>
          </p:cNvSpPr>
          <p:nvPr/>
        </p:nvSpPr>
        <p:spPr bwMode="gray">
          <a:xfrm>
            <a:off x="1552575" y="3471246"/>
            <a:ext cx="2266859" cy="430887"/>
          </a:xfrm>
          <a:prstGeom prst="rect">
            <a:avLst/>
          </a:prstGeom>
        </p:spPr>
        <p:txBody>
          <a:bodyPr vert="horz" wrap="square" lIns="0" tIns="0" rIns="0" bIns="0" rtlCol="0">
            <a:spAutoFit/>
          </a:bodyPr>
          <a:lstStyle/>
          <a:p>
            <a:pPr algn="ctr">
              <a:spcBef>
                <a:spcPts val="600"/>
              </a:spcBef>
              <a:defRPr/>
            </a:pPr>
            <a:r>
              <a:rPr lang="en-US" sz="1400" b="1"/>
              <a:t>Supporting value-oriented clinical care decisions</a:t>
            </a:r>
          </a:p>
        </p:txBody>
      </p:sp>
      <p:sp>
        <p:nvSpPr>
          <p:cNvPr id="7" name="Text Placeholder 3">
            <a:extLst>
              <a:ext uri="{FF2B5EF4-FFF2-40B4-BE49-F238E27FC236}">
                <a16:creationId xmlns:a16="http://schemas.microsoft.com/office/drawing/2014/main" id="{56FD671E-485E-44BF-972D-12011C9EBF5E}"/>
              </a:ext>
            </a:extLst>
          </p:cNvPr>
          <p:cNvSpPr txBox="1">
            <a:spLocks/>
          </p:cNvSpPr>
          <p:nvPr/>
        </p:nvSpPr>
        <p:spPr bwMode="gray">
          <a:xfrm>
            <a:off x="5043675" y="5521437"/>
            <a:ext cx="2104649" cy="430887"/>
          </a:xfrm>
          <a:prstGeom prst="rect">
            <a:avLst/>
          </a:prstGeom>
        </p:spPr>
        <p:txBody>
          <a:bodyPr vert="horz" wrap="square" lIns="0" tIns="0" rIns="0" bIns="0" rtlCol="0">
            <a:spAutoFit/>
          </a:bodyPr>
          <a:lstStyle/>
          <a:p>
            <a:pPr algn="ctr">
              <a:spcBef>
                <a:spcPts val="600"/>
              </a:spcBef>
              <a:defRPr/>
            </a:pPr>
            <a:r>
              <a:rPr lang="en-US" sz="1400" b="1"/>
              <a:t>Demonstrating product safety and efficacy</a:t>
            </a:r>
          </a:p>
        </p:txBody>
      </p:sp>
      <p:sp>
        <p:nvSpPr>
          <p:cNvPr id="11" name="Text Placeholder 1">
            <a:extLst>
              <a:ext uri="{FF2B5EF4-FFF2-40B4-BE49-F238E27FC236}">
                <a16:creationId xmlns:a16="http://schemas.microsoft.com/office/drawing/2014/main" id="{0A6317CA-C2DE-4248-BF3A-3A18EDD4EA37}"/>
              </a:ext>
            </a:extLst>
          </p:cNvPr>
          <p:cNvSpPr txBox="1">
            <a:spLocks/>
          </p:cNvSpPr>
          <p:nvPr/>
        </p:nvSpPr>
        <p:spPr bwMode="gray">
          <a:xfrm>
            <a:off x="8209941" y="4723570"/>
            <a:ext cx="1668479" cy="215444"/>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gn="l" defTabSz="914418" rtl="0" eaLnBrk="1" fontAlgn="auto" latinLnBrk="0" hangingPunct="1">
              <a:lnSpc>
                <a:spcPct val="100000"/>
              </a:lnSpc>
              <a:spcBef>
                <a:spcPts val="600"/>
              </a:spcBef>
              <a:spcAft>
                <a:spcPts val="0"/>
              </a:spcAft>
              <a:buClr>
                <a:schemeClr val="accent6"/>
              </a:buClr>
              <a:buSzTx/>
              <a:tabLst/>
              <a:defRPr/>
            </a:pPr>
            <a:r>
              <a:rPr lang="en-US" sz="1400" i="1">
                <a:solidFill>
                  <a:srgbClr val="333E48"/>
                </a:solidFill>
                <a:latin typeface="Arial"/>
              </a:rPr>
              <a:t>Clinical</a:t>
            </a:r>
            <a:r>
              <a:rPr kumimoji="0" lang="en-US" sz="1400" b="0" i="1" u="none" strike="noStrike" kern="1200" cap="none" spc="0" normalizeH="0" baseline="0" noProof="0">
                <a:ln>
                  <a:noFill/>
                </a:ln>
                <a:solidFill>
                  <a:srgbClr val="333E48"/>
                </a:solidFill>
                <a:effectLst/>
                <a:uLnTx/>
                <a:uFillTx/>
                <a:latin typeface="Arial"/>
                <a:ea typeface="+mn-ea"/>
                <a:cs typeface="+mn-cs"/>
              </a:rPr>
              <a:t> trials</a:t>
            </a:r>
          </a:p>
        </p:txBody>
      </p:sp>
      <p:sp>
        <p:nvSpPr>
          <p:cNvPr id="12" name="Text Placeholder 1">
            <a:extLst>
              <a:ext uri="{FF2B5EF4-FFF2-40B4-BE49-F238E27FC236}">
                <a16:creationId xmlns:a16="http://schemas.microsoft.com/office/drawing/2014/main" id="{C71071E3-F64C-4F04-963A-5FC31E49F8BD}"/>
              </a:ext>
            </a:extLst>
          </p:cNvPr>
          <p:cNvSpPr txBox="1">
            <a:spLocks/>
          </p:cNvSpPr>
          <p:nvPr/>
        </p:nvSpPr>
        <p:spPr bwMode="gray">
          <a:xfrm>
            <a:off x="8209942" y="3573158"/>
            <a:ext cx="1668478"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gn="l" defTabSz="914418" rtl="0" eaLnBrk="1" fontAlgn="auto" latinLnBrk="0" hangingPunct="1">
              <a:lnSpc>
                <a:spcPct val="100000"/>
              </a:lnSpc>
              <a:spcBef>
                <a:spcPts val="600"/>
              </a:spcBef>
              <a:spcAft>
                <a:spcPts val="0"/>
              </a:spcAft>
              <a:buClr>
                <a:schemeClr val="accent6"/>
              </a:buClr>
              <a:buSzTx/>
              <a:tabLst/>
              <a:defRPr/>
            </a:pPr>
            <a:r>
              <a:rPr lang="en-US" sz="1400" i="1">
                <a:solidFill>
                  <a:srgbClr val="333E48"/>
                </a:solidFill>
                <a:latin typeface="Arial"/>
              </a:rPr>
              <a:t>Clinical</a:t>
            </a:r>
            <a:r>
              <a:rPr kumimoji="0" lang="en-US" sz="1400" b="0" i="1" u="none" strike="noStrike" kern="1200" cap="none" spc="0" normalizeH="0" baseline="0" noProof="0">
                <a:ln>
                  <a:noFill/>
                </a:ln>
                <a:solidFill>
                  <a:srgbClr val="333E48"/>
                </a:solidFill>
                <a:effectLst/>
                <a:uLnTx/>
                <a:uFillTx/>
                <a:latin typeface="Arial"/>
                <a:ea typeface="+mn-ea"/>
                <a:cs typeface="+mn-cs"/>
              </a:rPr>
              <a:t> trials plus real-world evidence</a:t>
            </a:r>
          </a:p>
        </p:txBody>
      </p:sp>
      <p:sp>
        <p:nvSpPr>
          <p:cNvPr id="17" name="Text Placeholder 1">
            <a:extLst>
              <a:ext uri="{FF2B5EF4-FFF2-40B4-BE49-F238E27FC236}">
                <a16:creationId xmlns:a16="http://schemas.microsoft.com/office/drawing/2014/main" id="{241AA200-0EA9-4BD7-854F-84202892652F}"/>
              </a:ext>
            </a:extLst>
          </p:cNvPr>
          <p:cNvSpPr txBox="1">
            <a:spLocks/>
          </p:cNvSpPr>
          <p:nvPr/>
        </p:nvSpPr>
        <p:spPr bwMode="gray">
          <a:xfrm>
            <a:off x="612773" y="1393990"/>
            <a:ext cx="5623640" cy="246221"/>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gn="l" defTabSz="914418" rtl="0" eaLnBrk="1" fontAlgn="auto" latinLnBrk="0" hangingPunct="1">
              <a:lnSpc>
                <a:spcPct val="100000"/>
              </a:lnSpc>
              <a:spcBef>
                <a:spcPts val="600"/>
              </a:spcBef>
              <a:spcAft>
                <a:spcPts val="0"/>
              </a:spcAft>
              <a:buClr>
                <a:schemeClr val="accent6"/>
              </a:buClr>
              <a:buSzTx/>
              <a:tabLst/>
              <a:defRPr/>
            </a:pPr>
            <a:r>
              <a:rPr lang="en-US" sz="1600" b="1">
                <a:solidFill>
                  <a:srgbClr val="333E48"/>
                </a:solidFill>
                <a:latin typeface="Arial"/>
              </a:rPr>
              <a:t>Success of clinical trials at achieving key data needs</a:t>
            </a:r>
            <a:endParaRPr kumimoji="0" lang="en-US" sz="1600" b="1" i="0" u="none" strike="noStrike" kern="1200" cap="none" spc="0" normalizeH="0" baseline="0" noProof="0">
              <a:ln>
                <a:noFill/>
              </a:ln>
              <a:solidFill>
                <a:srgbClr val="333E48"/>
              </a:solidFill>
              <a:effectLst/>
              <a:uLnTx/>
              <a:uFillTx/>
              <a:latin typeface="Arial"/>
              <a:ea typeface="+mn-ea"/>
              <a:cs typeface="+mn-cs"/>
            </a:endParaRPr>
          </a:p>
        </p:txBody>
      </p:sp>
      <p:cxnSp>
        <p:nvCxnSpPr>
          <p:cNvPr id="26" name="Straight Connector 25">
            <a:extLst>
              <a:ext uri="{FF2B5EF4-FFF2-40B4-BE49-F238E27FC236}">
                <a16:creationId xmlns:a16="http://schemas.microsoft.com/office/drawing/2014/main" id="{2DF91CB4-2833-4811-BFD4-334AE435A070}"/>
              </a:ext>
            </a:extLst>
          </p:cNvPr>
          <p:cNvCxnSpPr>
            <a:cxnSpLocks/>
          </p:cNvCxnSpPr>
          <p:nvPr/>
        </p:nvCxnSpPr>
        <p:spPr bwMode="gray">
          <a:xfrm>
            <a:off x="4048055" y="4831292"/>
            <a:ext cx="3255047" cy="1"/>
          </a:xfrm>
          <a:prstGeom prst="line">
            <a:avLst/>
          </a:prstGeom>
          <a:solidFill>
            <a:schemeClr val="accent1"/>
          </a:solidFill>
          <a:ln w="25400" cap="flat" cmpd="sng" algn="ctr">
            <a:solidFill>
              <a:schemeClr val="accent3"/>
            </a:solidFill>
            <a:prstDash val="dash"/>
            <a:miter lim="800000"/>
            <a:headEnd type="none" w="med" len="med"/>
            <a:tailEnd type="none"/>
          </a:ln>
          <a:effectLst/>
        </p:spPr>
      </p:cxnSp>
      <p:cxnSp>
        <p:nvCxnSpPr>
          <p:cNvPr id="27" name="Straight Connector 26">
            <a:extLst>
              <a:ext uri="{FF2B5EF4-FFF2-40B4-BE49-F238E27FC236}">
                <a16:creationId xmlns:a16="http://schemas.microsoft.com/office/drawing/2014/main" id="{03D0E609-1ABB-4F25-9718-8B1C58BC6892}"/>
              </a:ext>
            </a:extLst>
          </p:cNvPr>
          <p:cNvCxnSpPr>
            <a:cxnSpLocks/>
          </p:cNvCxnSpPr>
          <p:nvPr/>
        </p:nvCxnSpPr>
        <p:spPr bwMode="gray">
          <a:xfrm>
            <a:off x="4060851" y="3780570"/>
            <a:ext cx="3323628" cy="0"/>
          </a:xfrm>
          <a:prstGeom prst="line">
            <a:avLst/>
          </a:prstGeom>
          <a:solidFill>
            <a:schemeClr val="accent1"/>
          </a:solidFill>
          <a:ln w="25400" cap="flat" cmpd="sng" algn="ctr">
            <a:solidFill>
              <a:schemeClr val="accent3"/>
            </a:solidFill>
            <a:prstDash val="dash"/>
            <a:miter lim="800000"/>
            <a:headEnd type="none" w="med" len="med"/>
            <a:tailEnd type="none"/>
          </a:ln>
          <a:effectLst/>
        </p:spPr>
      </p:cxnSp>
      <p:cxnSp>
        <p:nvCxnSpPr>
          <p:cNvPr id="30" name="Straight Connector 29">
            <a:extLst>
              <a:ext uri="{FF2B5EF4-FFF2-40B4-BE49-F238E27FC236}">
                <a16:creationId xmlns:a16="http://schemas.microsoft.com/office/drawing/2014/main" id="{ABC30869-5DB3-4DD1-A76A-4696CA08D70F}"/>
              </a:ext>
            </a:extLst>
          </p:cNvPr>
          <p:cNvCxnSpPr>
            <a:cxnSpLocks/>
            <a:endCxn id="9" idx="0"/>
          </p:cNvCxnSpPr>
          <p:nvPr/>
        </p:nvCxnSpPr>
        <p:spPr bwMode="gray">
          <a:xfrm flipV="1">
            <a:off x="7384481" y="3720022"/>
            <a:ext cx="724" cy="1737830"/>
          </a:xfrm>
          <a:prstGeom prst="line">
            <a:avLst/>
          </a:prstGeom>
          <a:solidFill>
            <a:schemeClr val="accent1"/>
          </a:solidFill>
          <a:ln w="25400" cap="flat" cmpd="sng" algn="ctr">
            <a:solidFill>
              <a:schemeClr val="accent3"/>
            </a:solidFill>
            <a:prstDash val="dash"/>
            <a:miter lim="800000"/>
            <a:headEnd type="none" w="med" len="med"/>
            <a:tailEnd type="none"/>
          </a:ln>
          <a:effectLst/>
        </p:spPr>
      </p:cxnSp>
      <p:sp>
        <p:nvSpPr>
          <p:cNvPr id="8" name="Oval 7">
            <a:extLst>
              <a:ext uri="{FF2B5EF4-FFF2-40B4-BE49-F238E27FC236}">
                <a16:creationId xmlns:a16="http://schemas.microsoft.com/office/drawing/2014/main" id="{BAAC4625-33B6-43D9-83FE-2BE05E8AEF11}"/>
              </a:ext>
            </a:extLst>
          </p:cNvPr>
          <p:cNvSpPr/>
          <p:nvPr/>
        </p:nvSpPr>
        <p:spPr bwMode="gray">
          <a:xfrm>
            <a:off x="7315899" y="4775684"/>
            <a:ext cx="137160" cy="137160"/>
          </a:xfrm>
          <a:prstGeom prst="ellipse">
            <a:avLst/>
          </a:prstGeom>
          <a:solidFill>
            <a:schemeClr val="accent4">
              <a:lumMod val="60000"/>
              <a:lumOff val="4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EB79CAE-CC5F-4210-95F6-B3E8A3A38D49}"/>
              </a:ext>
            </a:extLst>
          </p:cNvPr>
          <p:cNvSpPr/>
          <p:nvPr/>
        </p:nvSpPr>
        <p:spPr bwMode="gray">
          <a:xfrm>
            <a:off x="7316625" y="3720022"/>
            <a:ext cx="137160" cy="137160"/>
          </a:xfrm>
          <a:prstGeom prst="ellipse">
            <a:avLst/>
          </a:prstGeom>
          <a:solidFill>
            <a:schemeClr val="accent5"/>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5591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870E9CE-669F-4842-9980-648CEE5DCE6D}"/>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89C5A83C-2192-43D2-B8A9-40246D618F22}"/>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34FA998F-3064-483A-A4AC-77B3E8299044}"/>
              </a:ext>
            </a:extLst>
          </p:cNvPr>
          <p:cNvSpPr>
            <a:spLocks noGrp="1"/>
          </p:cNvSpPr>
          <p:nvPr>
            <p:ph type="title"/>
          </p:nvPr>
        </p:nvSpPr>
        <p:spPr/>
        <p:txBody>
          <a:bodyPr/>
          <a:lstStyle/>
          <a:p>
            <a:r>
              <a:rPr lang="en-US"/>
              <a:t>Yet our evidence needs are rapidly evolving</a:t>
            </a:r>
          </a:p>
        </p:txBody>
      </p:sp>
      <p:sp>
        <p:nvSpPr>
          <p:cNvPr id="5" name="TextBox 4">
            <a:extLst>
              <a:ext uri="{FF2B5EF4-FFF2-40B4-BE49-F238E27FC236}">
                <a16:creationId xmlns:a16="http://schemas.microsoft.com/office/drawing/2014/main" id="{2046F810-4684-46B0-8323-BAF3FE8EE2EF}"/>
              </a:ext>
            </a:extLst>
          </p:cNvPr>
          <p:cNvSpPr txBox="1"/>
          <p:nvPr/>
        </p:nvSpPr>
        <p:spPr bwMode="gray">
          <a:xfrm>
            <a:off x="619718" y="1333695"/>
            <a:ext cx="2194605" cy="241733"/>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Tx/>
              <a:buNone/>
              <a:tabLst/>
              <a:defRPr/>
            </a:pPr>
            <a:r>
              <a:rPr lang="en-US" sz="1571" b="1">
                <a:solidFill>
                  <a:srgbClr val="333E48"/>
                </a:solidFill>
                <a:latin typeface="Arial"/>
              </a:rPr>
              <a:t>Ecosystem priority</a:t>
            </a:r>
            <a:endParaRPr kumimoji="0" lang="en-US" sz="1571" b="1" i="0" u="none" strike="noStrike" kern="1200" cap="none" spc="0" normalizeH="0" baseline="0" noProof="0">
              <a:ln>
                <a:noFill/>
              </a:ln>
              <a:solidFill>
                <a:srgbClr val="333E48"/>
              </a:solidFill>
              <a:effectLst/>
              <a:uLnTx/>
              <a:uFillTx/>
              <a:latin typeface="Arial"/>
              <a:ea typeface="+mn-ea"/>
              <a:cs typeface="+mn-cs"/>
            </a:endParaRPr>
          </a:p>
        </p:txBody>
      </p:sp>
      <p:sp>
        <p:nvSpPr>
          <p:cNvPr id="7" name="Text Placeholder 1">
            <a:extLst>
              <a:ext uri="{FF2B5EF4-FFF2-40B4-BE49-F238E27FC236}">
                <a16:creationId xmlns:a16="http://schemas.microsoft.com/office/drawing/2014/main" id="{54C98D14-FCA9-4950-88E7-F41C991E602F}"/>
              </a:ext>
            </a:extLst>
          </p:cNvPr>
          <p:cNvSpPr txBox="1">
            <a:spLocks/>
          </p:cNvSpPr>
          <p:nvPr/>
        </p:nvSpPr>
        <p:spPr bwMode="gray">
          <a:xfrm>
            <a:off x="1536979" y="2110527"/>
            <a:ext cx="1866412"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 typeface="Arial" pitchFamily="34" charset="0"/>
              <a:buNone/>
              <a:tabLst/>
              <a:defRPr/>
            </a:pPr>
            <a:r>
              <a:rPr lang="en-US" sz="1400" b="1">
                <a:solidFill>
                  <a:srgbClr val="333E48"/>
                </a:solidFill>
                <a:latin typeface="Arial"/>
              </a:rPr>
              <a:t>Managing total cost of care</a:t>
            </a:r>
            <a:endParaRPr kumimoji="0" lang="en-US" sz="1400" b="0" i="0" u="none" strike="noStrike" kern="1200" cap="none" spc="0" normalizeH="0" baseline="0" noProof="0">
              <a:ln>
                <a:noFill/>
              </a:ln>
              <a:solidFill>
                <a:srgbClr val="333E48"/>
              </a:solidFill>
              <a:effectLst/>
              <a:uLnTx/>
              <a:uFillTx/>
              <a:latin typeface="Arial"/>
              <a:ea typeface="+mn-ea"/>
              <a:cs typeface="+mn-cs"/>
            </a:endParaRPr>
          </a:p>
        </p:txBody>
      </p:sp>
      <p:sp>
        <p:nvSpPr>
          <p:cNvPr id="10" name="Text Placeholder 1">
            <a:extLst>
              <a:ext uri="{FF2B5EF4-FFF2-40B4-BE49-F238E27FC236}">
                <a16:creationId xmlns:a16="http://schemas.microsoft.com/office/drawing/2014/main" id="{9366EA49-C889-4EDF-8538-FFCA51FD802E}"/>
              </a:ext>
            </a:extLst>
          </p:cNvPr>
          <p:cNvSpPr txBox="1">
            <a:spLocks/>
          </p:cNvSpPr>
          <p:nvPr/>
        </p:nvSpPr>
        <p:spPr bwMode="gray">
          <a:xfrm>
            <a:off x="1547468" y="3184025"/>
            <a:ext cx="1984591"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 typeface="Arial" pitchFamily="34" charset="0"/>
              <a:buNone/>
              <a:tabLst/>
              <a:defRPr/>
            </a:pPr>
            <a:r>
              <a:rPr kumimoji="0" lang="en-US" sz="1400" b="1" i="0" u="none" strike="noStrike" kern="1200" cap="none" spc="0" normalizeH="0" baseline="0" noProof="0">
                <a:ln>
                  <a:noFill/>
                </a:ln>
                <a:solidFill>
                  <a:srgbClr val="333E48"/>
                </a:solidFill>
                <a:effectLst/>
                <a:uLnTx/>
                <a:uFillTx/>
                <a:latin typeface="Arial"/>
                <a:ea typeface="+mn-ea"/>
                <a:cs typeface="+mn-cs"/>
              </a:rPr>
              <a:t>Promoting health equity</a:t>
            </a:r>
            <a:endParaRPr kumimoji="0" lang="en-US" sz="1400" b="0" i="0" u="none" strike="noStrike" kern="1200" cap="none" spc="0" normalizeH="0" baseline="0" noProof="0">
              <a:ln>
                <a:noFill/>
              </a:ln>
              <a:solidFill>
                <a:srgbClr val="333E48"/>
              </a:solidFill>
              <a:effectLst/>
              <a:uLnTx/>
              <a:uFillTx/>
              <a:latin typeface="Arial"/>
              <a:ea typeface="+mn-ea"/>
              <a:cs typeface="+mn-cs"/>
            </a:endParaRPr>
          </a:p>
        </p:txBody>
      </p:sp>
      <p:sp>
        <p:nvSpPr>
          <p:cNvPr id="13" name="Text Placeholder 1">
            <a:extLst>
              <a:ext uri="{FF2B5EF4-FFF2-40B4-BE49-F238E27FC236}">
                <a16:creationId xmlns:a16="http://schemas.microsoft.com/office/drawing/2014/main" id="{09E062F8-7CAE-4702-8CEF-5E90FD5C77C1}"/>
              </a:ext>
            </a:extLst>
          </p:cNvPr>
          <p:cNvSpPr txBox="1">
            <a:spLocks/>
          </p:cNvSpPr>
          <p:nvPr/>
        </p:nvSpPr>
        <p:spPr bwMode="gray">
          <a:xfrm>
            <a:off x="1511760" y="4156494"/>
            <a:ext cx="1979013"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 typeface="Arial" pitchFamily="34" charset="0"/>
              <a:buNone/>
              <a:tabLst/>
              <a:defRPr/>
            </a:pPr>
            <a:r>
              <a:rPr kumimoji="0" lang="en-US" sz="1400" b="1" i="0" u="none" strike="noStrike" kern="1200" cap="none" spc="0" normalizeH="0" baseline="0" noProof="0">
                <a:ln>
                  <a:noFill/>
                </a:ln>
                <a:solidFill>
                  <a:srgbClr val="333E48"/>
                </a:solidFill>
                <a:effectLst/>
                <a:uLnTx/>
                <a:uFillTx/>
                <a:latin typeface="Arial"/>
                <a:ea typeface="+mn-ea"/>
                <a:cs typeface="+mn-cs"/>
              </a:rPr>
              <a:t>Elevating the patient voice</a:t>
            </a:r>
            <a:endParaRPr kumimoji="0" lang="en-US" sz="1400" b="0" i="0" u="none" strike="noStrike" kern="1200" cap="none" spc="0" normalizeH="0" baseline="0" noProof="0">
              <a:ln>
                <a:noFill/>
              </a:ln>
              <a:solidFill>
                <a:srgbClr val="333E48"/>
              </a:solidFill>
              <a:effectLst/>
              <a:uLnTx/>
              <a:uFillTx/>
              <a:latin typeface="Arial"/>
              <a:ea typeface="+mn-ea"/>
              <a:cs typeface="+mn-cs"/>
            </a:endParaRPr>
          </a:p>
        </p:txBody>
      </p:sp>
      <p:sp>
        <p:nvSpPr>
          <p:cNvPr id="17" name="Text Placeholder 1">
            <a:extLst>
              <a:ext uri="{FF2B5EF4-FFF2-40B4-BE49-F238E27FC236}">
                <a16:creationId xmlns:a16="http://schemas.microsoft.com/office/drawing/2014/main" id="{294B2207-D803-4930-8FE0-674609115CE5}"/>
              </a:ext>
            </a:extLst>
          </p:cNvPr>
          <p:cNvSpPr txBox="1">
            <a:spLocks/>
          </p:cNvSpPr>
          <p:nvPr/>
        </p:nvSpPr>
        <p:spPr bwMode="gray">
          <a:xfrm>
            <a:off x="1536979" y="5175441"/>
            <a:ext cx="1754259"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 typeface="Arial" pitchFamily="34" charset="0"/>
              <a:buNone/>
              <a:tabLst/>
              <a:defRPr/>
            </a:pPr>
            <a:r>
              <a:rPr lang="en-US" sz="1400" b="1">
                <a:solidFill>
                  <a:srgbClr val="333E48"/>
                </a:solidFill>
                <a:latin typeface="Arial"/>
              </a:rPr>
              <a:t>Countering clinician burnout</a:t>
            </a:r>
            <a:endParaRPr kumimoji="0" lang="en-US" sz="1400" b="1" i="0" u="none" strike="noStrike" kern="1200" cap="none" spc="0" normalizeH="0" baseline="0" noProof="0">
              <a:ln>
                <a:noFill/>
              </a:ln>
              <a:solidFill>
                <a:srgbClr val="333E48"/>
              </a:solidFill>
              <a:effectLst/>
              <a:uLnTx/>
              <a:uFillTx/>
              <a:latin typeface="Arial"/>
              <a:ea typeface="+mn-ea"/>
              <a:cs typeface="+mn-cs"/>
            </a:endParaRPr>
          </a:p>
        </p:txBody>
      </p:sp>
      <p:sp>
        <p:nvSpPr>
          <p:cNvPr id="19" name="TextBox 5">
            <a:extLst>
              <a:ext uri="{FF2B5EF4-FFF2-40B4-BE49-F238E27FC236}">
                <a16:creationId xmlns:a16="http://schemas.microsoft.com/office/drawing/2014/main" id="{D82DB526-CA99-48D7-A762-FCE3D05759AE}"/>
              </a:ext>
            </a:extLst>
          </p:cNvPr>
          <p:cNvSpPr txBox="1"/>
          <p:nvPr/>
        </p:nvSpPr>
        <p:spPr bwMode="gray">
          <a:xfrm>
            <a:off x="4065366" y="1333695"/>
            <a:ext cx="2663773" cy="241733"/>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Tx/>
              <a:buNone/>
              <a:tabLst/>
              <a:defRPr/>
            </a:pPr>
            <a:r>
              <a:rPr kumimoji="0" lang="en-US" sz="1571" i="1" u="none" strike="noStrike" kern="1200" cap="none" spc="0" normalizeH="0" baseline="0" noProof="0">
                <a:ln>
                  <a:noFill/>
                </a:ln>
                <a:solidFill>
                  <a:srgbClr val="333E48"/>
                </a:solidFill>
                <a:effectLst/>
                <a:uLnTx/>
                <a:uFillTx/>
                <a:latin typeface="Arial"/>
                <a:ea typeface="+mn-ea"/>
                <a:cs typeface="+mn-cs"/>
              </a:rPr>
              <a:t>Requires evidence that…</a:t>
            </a:r>
          </a:p>
        </p:txBody>
      </p:sp>
      <p:sp>
        <p:nvSpPr>
          <p:cNvPr id="20" name="Text Placeholder 1">
            <a:extLst>
              <a:ext uri="{FF2B5EF4-FFF2-40B4-BE49-F238E27FC236}">
                <a16:creationId xmlns:a16="http://schemas.microsoft.com/office/drawing/2014/main" id="{A59EA19D-E4DD-48D5-BD1F-1C2DCDE772DA}"/>
              </a:ext>
            </a:extLst>
          </p:cNvPr>
          <p:cNvSpPr txBox="1">
            <a:spLocks/>
          </p:cNvSpPr>
          <p:nvPr/>
        </p:nvSpPr>
        <p:spPr bwMode="gray">
          <a:xfrm>
            <a:off x="4065366" y="2080146"/>
            <a:ext cx="3301041"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Can inform decisions on pre-authorization, outpatient coverage, etc.</a:t>
            </a:r>
            <a:endParaRPr kumimoji="0" lang="en-US" sz="1400" i="0" u="none" strike="noStrike" kern="1200" cap="none" spc="0" normalizeH="0" baseline="0" noProof="0">
              <a:ln>
                <a:noFill/>
              </a:ln>
              <a:effectLst/>
              <a:uLnTx/>
              <a:uFillTx/>
              <a:latin typeface="Arial"/>
              <a:ea typeface="+mn-ea"/>
              <a:cs typeface="+mn-cs"/>
            </a:endParaRPr>
          </a:p>
        </p:txBody>
      </p:sp>
      <p:sp>
        <p:nvSpPr>
          <p:cNvPr id="21" name="Text Placeholder 1">
            <a:extLst>
              <a:ext uri="{FF2B5EF4-FFF2-40B4-BE49-F238E27FC236}">
                <a16:creationId xmlns:a16="http://schemas.microsoft.com/office/drawing/2014/main" id="{99523170-0D09-432B-A71C-8F9B02BFF6F3}"/>
              </a:ext>
            </a:extLst>
          </p:cNvPr>
          <p:cNvSpPr txBox="1">
            <a:spLocks/>
          </p:cNvSpPr>
          <p:nvPr/>
        </p:nvSpPr>
        <p:spPr bwMode="gray">
          <a:xfrm>
            <a:off x="4065366" y="3145553"/>
            <a:ext cx="3342113" cy="646331"/>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Shines light on disparities in care and outcomes, differential impact of products across populations</a:t>
            </a:r>
          </a:p>
        </p:txBody>
      </p:sp>
      <p:sp>
        <p:nvSpPr>
          <p:cNvPr id="22" name="Text Placeholder 1">
            <a:extLst>
              <a:ext uri="{FF2B5EF4-FFF2-40B4-BE49-F238E27FC236}">
                <a16:creationId xmlns:a16="http://schemas.microsoft.com/office/drawing/2014/main" id="{72895624-8DBB-49A2-B02E-4C911477105A}"/>
              </a:ext>
            </a:extLst>
          </p:cNvPr>
          <p:cNvSpPr txBox="1">
            <a:spLocks/>
          </p:cNvSpPr>
          <p:nvPr/>
        </p:nvSpPr>
        <p:spPr bwMode="gray">
          <a:xfrm>
            <a:off x="4065366" y="4118022"/>
            <a:ext cx="3179721"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Yields data on endpoints that are important to patients</a:t>
            </a:r>
          </a:p>
        </p:txBody>
      </p:sp>
      <p:sp>
        <p:nvSpPr>
          <p:cNvPr id="23" name="Text Placeholder 1">
            <a:extLst>
              <a:ext uri="{FF2B5EF4-FFF2-40B4-BE49-F238E27FC236}">
                <a16:creationId xmlns:a16="http://schemas.microsoft.com/office/drawing/2014/main" id="{8088EE7F-DF37-4DAD-9F7D-4C2465B3CAAB}"/>
              </a:ext>
            </a:extLst>
          </p:cNvPr>
          <p:cNvSpPr txBox="1">
            <a:spLocks/>
          </p:cNvSpPr>
          <p:nvPr/>
        </p:nvSpPr>
        <p:spPr bwMode="gray">
          <a:xfrm>
            <a:off x="4065366" y="5175440"/>
            <a:ext cx="3038201"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Can be more easily consumed and translated to complex patient needs</a:t>
            </a:r>
          </a:p>
        </p:txBody>
      </p:sp>
      <p:sp>
        <p:nvSpPr>
          <p:cNvPr id="25" name="TextBox 5">
            <a:extLst>
              <a:ext uri="{FF2B5EF4-FFF2-40B4-BE49-F238E27FC236}">
                <a16:creationId xmlns:a16="http://schemas.microsoft.com/office/drawing/2014/main" id="{B642379D-B328-4652-B070-3619EEF718E8}"/>
              </a:ext>
            </a:extLst>
          </p:cNvPr>
          <p:cNvSpPr txBox="1"/>
          <p:nvPr/>
        </p:nvSpPr>
        <p:spPr bwMode="gray">
          <a:xfrm>
            <a:off x="7705096" y="1333695"/>
            <a:ext cx="3745875" cy="241733"/>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18" rtl="0" eaLnBrk="1" fontAlgn="auto" latinLnBrk="0" hangingPunct="1">
              <a:lnSpc>
                <a:spcPct val="100000"/>
              </a:lnSpc>
              <a:spcBef>
                <a:spcPts val="429"/>
              </a:spcBef>
              <a:spcAft>
                <a:spcPts val="0"/>
              </a:spcAft>
              <a:buClrTx/>
              <a:buSzTx/>
              <a:buFontTx/>
              <a:buNone/>
              <a:tabLst/>
              <a:defRPr/>
            </a:pPr>
            <a:r>
              <a:rPr kumimoji="0" lang="en-US" sz="1571" i="1" u="none" strike="noStrike" kern="1200" cap="none" spc="0" normalizeH="0" baseline="0" noProof="0">
                <a:ln>
                  <a:noFill/>
                </a:ln>
                <a:solidFill>
                  <a:srgbClr val="333E48"/>
                </a:solidFill>
                <a:effectLst/>
                <a:uLnTx/>
                <a:uFillTx/>
                <a:latin typeface="Arial"/>
                <a:ea typeface="+mn-ea"/>
                <a:cs typeface="+mn-cs"/>
              </a:rPr>
              <a:t>Requires evidence generation that…</a:t>
            </a:r>
          </a:p>
        </p:txBody>
      </p:sp>
      <p:sp>
        <p:nvSpPr>
          <p:cNvPr id="26" name="Text Placeholder 1">
            <a:extLst>
              <a:ext uri="{FF2B5EF4-FFF2-40B4-BE49-F238E27FC236}">
                <a16:creationId xmlns:a16="http://schemas.microsoft.com/office/drawing/2014/main" id="{A8164583-D772-4408-844C-37556A78D4D3}"/>
              </a:ext>
            </a:extLst>
          </p:cNvPr>
          <p:cNvSpPr txBox="1">
            <a:spLocks/>
          </p:cNvSpPr>
          <p:nvPr/>
        </p:nvSpPr>
        <p:spPr bwMode="gray">
          <a:xfrm>
            <a:off x="7705096" y="2066685"/>
            <a:ext cx="3260474"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i="0" u="none" strike="noStrike" kern="1200" cap="none" spc="0" normalizeH="0" baseline="0" noProof="0">
                <a:ln>
                  <a:noFill/>
                </a:ln>
                <a:effectLst/>
                <a:uLnTx/>
                <a:uFillTx/>
                <a:latin typeface="Arial"/>
                <a:ea typeface="+mn-ea"/>
                <a:cs typeface="+mn-cs"/>
              </a:rPr>
              <a:t>Considers both clinical and economic factors</a:t>
            </a:r>
          </a:p>
        </p:txBody>
      </p:sp>
      <p:sp>
        <p:nvSpPr>
          <p:cNvPr id="27" name="Text Placeholder 1">
            <a:extLst>
              <a:ext uri="{FF2B5EF4-FFF2-40B4-BE49-F238E27FC236}">
                <a16:creationId xmlns:a16="http://schemas.microsoft.com/office/drawing/2014/main" id="{3955CD8E-7949-4AAF-8E02-2306EB906ED6}"/>
              </a:ext>
            </a:extLst>
          </p:cNvPr>
          <p:cNvSpPr txBox="1">
            <a:spLocks/>
          </p:cNvSpPr>
          <p:nvPr/>
        </p:nvSpPr>
        <p:spPr bwMode="gray">
          <a:xfrm>
            <a:off x="7705097" y="3145553"/>
            <a:ext cx="3301041"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Incorporates diverse patient populations in clinical trials</a:t>
            </a:r>
          </a:p>
        </p:txBody>
      </p:sp>
      <p:sp>
        <p:nvSpPr>
          <p:cNvPr id="28" name="Text Placeholder 1">
            <a:extLst>
              <a:ext uri="{FF2B5EF4-FFF2-40B4-BE49-F238E27FC236}">
                <a16:creationId xmlns:a16="http://schemas.microsoft.com/office/drawing/2014/main" id="{FE5ADCB0-E7EC-4695-A6F5-30C61714A8CC}"/>
              </a:ext>
            </a:extLst>
          </p:cNvPr>
          <p:cNvSpPr txBox="1">
            <a:spLocks/>
          </p:cNvSpPr>
          <p:nvPr/>
        </p:nvSpPr>
        <p:spPr bwMode="gray">
          <a:xfrm>
            <a:off x="7705097" y="4118022"/>
            <a:ext cx="3140644"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Includes patient representatives in clinical trial protocol design</a:t>
            </a:r>
          </a:p>
        </p:txBody>
      </p:sp>
      <p:sp>
        <p:nvSpPr>
          <p:cNvPr id="29" name="Text Placeholder 1">
            <a:extLst>
              <a:ext uri="{FF2B5EF4-FFF2-40B4-BE49-F238E27FC236}">
                <a16:creationId xmlns:a16="http://schemas.microsoft.com/office/drawing/2014/main" id="{CDA02FEF-9852-4529-9479-9067E4C2C548}"/>
              </a:ext>
            </a:extLst>
          </p:cNvPr>
          <p:cNvSpPr txBox="1">
            <a:spLocks/>
          </p:cNvSpPr>
          <p:nvPr/>
        </p:nvSpPr>
        <p:spPr bwMode="gray">
          <a:xfrm>
            <a:off x="7705096" y="5175441"/>
            <a:ext cx="3000864" cy="43088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3736" marR="0" lvl="0" indent="-173736" algn="l" defTabSz="914418" rtl="0" eaLnBrk="1" fontAlgn="auto" latinLnBrk="0" hangingPunct="1">
              <a:lnSpc>
                <a:spcPct val="100000"/>
              </a:lnSpc>
              <a:spcBef>
                <a:spcPts val="600"/>
              </a:spcBef>
              <a:spcAft>
                <a:spcPts val="0"/>
              </a:spcAft>
              <a:buClr>
                <a:schemeClr val="accent6"/>
              </a:buClr>
              <a:buSzTx/>
              <a:buFont typeface="Arial" pitchFamily="34" charset="0"/>
              <a:buChar char="•"/>
              <a:tabLst/>
              <a:defRPr/>
            </a:pPr>
            <a:r>
              <a:rPr kumimoji="0" lang="en-US" sz="1400" b="0" i="0" u="none" strike="noStrike" kern="1200" cap="none" spc="0" normalizeH="0" baseline="0" noProof="0">
                <a:ln>
                  <a:noFill/>
                </a:ln>
                <a:solidFill>
                  <a:srgbClr val="333E48"/>
                </a:solidFill>
                <a:effectLst/>
                <a:uLnTx/>
                <a:uFillTx/>
                <a:latin typeface="Arial"/>
                <a:ea typeface="+mn-ea"/>
                <a:cs typeface="+mn-cs"/>
              </a:rPr>
              <a:t>Asks less of investigators and referring physicians</a:t>
            </a:r>
          </a:p>
        </p:txBody>
      </p:sp>
      <p:pic>
        <p:nvPicPr>
          <p:cNvPr id="31" name="Picture 30" descr="Icon&#10;&#10;Description automatically generated">
            <a:extLst>
              <a:ext uri="{FF2B5EF4-FFF2-40B4-BE49-F238E27FC236}">
                <a16:creationId xmlns:a16="http://schemas.microsoft.com/office/drawing/2014/main" id="{D77D6506-4A9A-48E8-8FD5-40474E19BA6D}"/>
              </a:ext>
            </a:extLst>
          </p:cNvPr>
          <p:cNvPicPr>
            <a:picLocks noChangeAspect="1"/>
          </p:cNvPicPr>
          <p:nvPr/>
        </p:nvPicPr>
        <p:blipFill>
          <a:blip r:embed="rId3"/>
          <a:stretch>
            <a:fillRect/>
          </a:stretch>
        </p:blipFill>
        <p:spPr>
          <a:xfrm>
            <a:off x="828411" y="5146592"/>
            <a:ext cx="361914" cy="488584"/>
          </a:xfrm>
          <a:prstGeom prst="rect">
            <a:avLst/>
          </a:prstGeom>
        </p:spPr>
      </p:pic>
      <p:pic>
        <p:nvPicPr>
          <p:cNvPr id="32" name="Picture 31" descr="Icon&#10;&#10;Description automatically generated">
            <a:extLst>
              <a:ext uri="{FF2B5EF4-FFF2-40B4-BE49-F238E27FC236}">
                <a16:creationId xmlns:a16="http://schemas.microsoft.com/office/drawing/2014/main" id="{DC23CD9D-122F-4919-B362-866EF1163E74}"/>
              </a:ext>
            </a:extLst>
          </p:cNvPr>
          <p:cNvPicPr>
            <a:picLocks noChangeAspect="1"/>
          </p:cNvPicPr>
          <p:nvPr/>
        </p:nvPicPr>
        <p:blipFill>
          <a:blip r:embed="rId4"/>
          <a:stretch>
            <a:fillRect/>
          </a:stretch>
        </p:blipFill>
        <p:spPr>
          <a:xfrm>
            <a:off x="659356" y="4132668"/>
            <a:ext cx="700024" cy="484632"/>
          </a:xfrm>
          <a:prstGeom prst="rect">
            <a:avLst/>
          </a:prstGeom>
        </p:spPr>
      </p:pic>
      <p:pic>
        <p:nvPicPr>
          <p:cNvPr id="33" name="Picture 32" descr="Icon&#10;&#10;Description automatically generated">
            <a:extLst>
              <a:ext uri="{FF2B5EF4-FFF2-40B4-BE49-F238E27FC236}">
                <a16:creationId xmlns:a16="http://schemas.microsoft.com/office/drawing/2014/main" id="{1A22E9B0-1118-4B35-93FF-581394A97037}"/>
              </a:ext>
            </a:extLst>
          </p:cNvPr>
          <p:cNvPicPr>
            <a:picLocks noChangeAspect="1"/>
          </p:cNvPicPr>
          <p:nvPr/>
        </p:nvPicPr>
        <p:blipFill>
          <a:blip r:embed="rId5"/>
          <a:stretch>
            <a:fillRect/>
          </a:stretch>
        </p:blipFill>
        <p:spPr>
          <a:xfrm>
            <a:off x="725889" y="2066685"/>
            <a:ext cx="545981" cy="526482"/>
          </a:xfrm>
          <a:prstGeom prst="rect">
            <a:avLst/>
          </a:prstGeom>
        </p:spPr>
      </p:pic>
      <p:pic>
        <p:nvPicPr>
          <p:cNvPr id="34" name="Picture 33" descr="Icon&#10;&#10;Description automatically generated">
            <a:extLst>
              <a:ext uri="{FF2B5EF4-FFF2-40B4-BE49-F238E27FC236}">
                <a16:creationId xmlns:a16="http://schemas.microsoft.com/office/drawing/2014/main" id="{F382B9C3-264F-445A-93E0-623FF9295F33}"/>
              </a:ext>
            </a:extLst>
          </p:cNvPr>
          <p:cNvPicPr>
            <a:picLocks noChangeAspect="1"/>
          </p:cNvPicPr>
          <p:nvPr/>
        </p:nvPicPr>
        <p:blipFill>
          <a:blip r:embed="rId6"/>
          <a:stretch>
            <a:fillRect/>
          </a:stretch>
        </p:blipFill>
        <p:spPr>
          <a:xfrm>
            <a:off x="765076" y="3184025"/>
            <a:ext cx="488584" cy="488584"/>
          </a:xfrm>
          <a:prstGeom prst="rect">
            <a:avLst/>
          </a:prstGeom>
        </p:spPr>
      </p:pic>
      <p:cxnSp>
        <p:nvCxnSpPr>
          <p:cNvPr id="36" name="Straight Connector 35">
            <a:extLst>
              <a:ext uri="{FF2B5EF4-FFF2-40B4-BE49-F238E27FC236}">
                <a16:creationId xmlns:a16="http://schemas.microsoft.com/office/drawing/2014/main" id="{D7C2C292-CA9A-40FA-A996-C1004B390C08}"/>
              </a:ext>
            </a:extLst>
          </p:cNvPr>
          <p:cNvCxnSpPr>
            <a:cxnSpLocks/>
          </p:cNvCxnSpPr>
          <p:nvPr/>
        </p:nvCxnSpPr>
        <p:spPr bwMode="gray">
          <a:xfrm>
            <a:off x="461852" y="1828800"/>
            <a:ext cx="10838198" cy="0"/>
          </a:xfrm>
          <a:prstGeom prst="line">
            <a:avLst/>
          </a:prstGeom>
          <a:noFill/>
          <a:ln w="19050" cap="rnd">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7" name="Straight Connector 36">
            <a:extLst>
              <a:ext uri="{FF2B5EF4-FFF2-40B4-BE49-F238E27FC236}">
                <a16:creationId xmlns:a16="http://schemas.microsoft.com/office/drawing/2014/main" id="{8A5B2598-F90D-4CA3-80AE-8B28BC3EB7AB}"/>
              </a:ext>
            </a:extLst>
          </p:cNvPr>
          <p:cNvCxnSpPr>
            <a:cxnSpLocks/>
          </p:cNvCxnSpPr>
          <p:nvPr/>
        </p:nvCxnSpPr>
        <p:spPr bwMode="gray">
          <a:xfrm>
            <a:off x="452974" y="2931111"/>
            <a:ext cx="10838198" cy="0"/>
          </a:xfrm>
          <a:prstGeom prst="line">
            <a:avLst/>
          </a:prstGeom>
          <a:noFill/>
          <a:ln w="19050" cap="rnd">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8" name="Straight Connector 37">
            <a:extLst>
              <a:ext uri="{FF2B5EF4-FFF2-40B4-BE49-F238E27FC236}">
                <a16:creationId xmlns:a16="http://schemas.microsoft.com/office/drawing/2014/main" id="{0EF770A9-4C77-4AE4-A456-C5CB26E089EC}"/>
              </a:ext>
            </a:extLst>
          </p:cNvPr>
          <p:cNvCxnSpPr>
            <a:cxnSpLocks/>
          </p:cNvCxnSpPr>
          <p:nvPr/>
        </p:nvCxnSpPr>
        <p:spPr bwMode="gray">
          <a:xfrm>
            <a:off x="416565" y="3971278"/>
            <a:ext cx="10838198" cy="0"/>
          </a:xfrm>
          <a:prstGeom prst="line">
            <a:avLst/>
          </a:prstGeom>
          <a:noFill/>
          <a:ln w="19050" cap="rnd">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9" name="Straight Connector 38">
            <a:extLst>
              <a:ext uri="{FF2B5EF4-FFF2-40B4-BE49-F238E27FC236}">
                <a16:creationId xmlns:a16="http://schemas.microsoft.com/office/drawing/2014/main" id="{6AE9FCE0-4452-45B5-9B25-92E54FAD05DD}"/>
              </a:ext>
            </a:extLst>
          </p:cNvPr>
          <p:cNvCxnSpPr>
            <a:cxnSpLocks/>
          </p:cNvCxnSpPr>
          <p:nvPr/>
        </p:nvCxnSpPr>
        <p:spPr bwMode="gray">
          <a:xfrm>
            <a:off x="416565" y="4958179"/>
            <a:ext cx="10838198" cy="0"/>
          </a:xfrm>
          <a:prstGeom prst="line">
            <a:avLst/>
          </a:prstGeom>
          <a:noFill/>
          <a:ln w="19050" cap="rnd">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4064300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394C10D-684C-44FE-A3B2-FA04FF87810F}"/>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D18216B8-2ECB-4426-AD35-1D40E3516BDA}"/>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672E5ABC-BB20-450F-AA7A-EA1E3287554B}"/>
              </a:ext>
            </a:extLst>
          </p:cNvPr>
          <p:cNvSpPr>
            <a:spLocks noGrp="1"/>
          </p:cNvSpPr>
          <p:nvPr>
            <p:ph type="title"/>
          </p:nvPr>
        </p:nvSpPr>
        <p:spPr/>
        <p:txBody>
          <a:bodyPr/>
          <a:lstStyle/>
          <a:p>
            <a:r>
              <a:rPr lang="en-US"/>
              <a:t>Cost, clinician burden limit additional experimentation</a:t>
            </a:r>
          </a:p>
        </p:txBody>
      </p:sp>
      <p:grpSp>
        <p:nvGrpSpPr>
          <p:cNvPr id="15" name="Group 14">
            <a:extLst>
              <a:ext uri="{FF2B5EF4-FFF2-40B4-BE49-F238E27FC236}">
                <a16:creationId xmlns:a16="http://schemas.microsoft.com/office/drawing/2014/main" id="{90ED641F-04AB-4085-9442-038D0B57DAA7}"/>
              </a:ext>
            </a:extLst>
          </p:cNvPr>
          <p:cNvGrpSpPr/>
          <p:nvPr/>
        </p:nvGrpSpPr>
        <p:grpSpPr>
          <a:xfrm>
            <a:off x="2452113" y="2124890"/>
            <a:ext cx="7287775" cy="2608221"/>
            <a:chOff x="2452112" y="2046106"/>
            <a:chExt cx="7287775" cy="2608221"/>
          </a:xfrm>
        </p:grpSpPr>
        <p:sp>
          <p:nvSpPr>
            <p:cNvPr id="5" name="Text Placeholder">
              <a:extLst>
                <a:ext uri="{FF2B5EF4-FFF2-40B4-BE49-F238E27FC236}">
                  <a16:creationId xmlns:a16="http://schemas.microsoft.com/office/drawing/2014/main" id="{16AC5A5C-BC0A-4A40-BF2C-72B479A22948}"/>
                </a:ext>
              </a:extLst>
            </p:cNvPr>
            <p:cNvSpPr txBox="1">
              <a:spLocks/>
            </p:cNvSpPr>
            <p:nvPr/>
          </p:nvSpPr>
          <p:spPr bwMode="gray">
            <a:xfrm>
              <a:off x="2452112" y="2735210"/>
              <a:ext cx="7287775" cy="923330"/>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gn="ctr">
                <a:buNone/>
              </a:pPr>
              <a:r>
                <a:rPr lang="en-US" sz="2000">
                  <a:latin typeface="+mj-lt"/>
                </a:rPr>
                <a:t>“We would love to consider long term outcomes data, but suppliers rarely show hard evidence of that [in their clinical trials], which puts the onus on the physician to run their own trial to test outcomes.”</a:t>
              </a:r>
            </a:p>
          </p:txBody>
        </p:sp>
        <p:grpSp>
          <p:nvGrpSpPr>
            <p:cNvPr id="6" name="Group 5">
              <a:extLst>
                <a:ext uri="{FF2B5EF4-FFF2-40B4-BE49-F238E27FC236}">
                  <a16:creationId xmlns:a16="http://schemas.microsoft.com/office/drawing/2014/main" id="{BCB66E86-AC48-4836-8A72-5E1C2DF5DE6B}"/>
                </a:ext>
              </a:extLst>
            </p:cNvPr>
            <p:cNvGrpSpPr/>
            <p:nvPr/>
          </p:nvGrpSpPr>
          <p:grpSpPr>
            <a:xfrm>
              <a:off x="5858972" y="2046106"/>
              <a:ext cx="474056" cy="389280"/>
              <a:chOff x="925889" y="8160634"/>
              <a:chExt cx="291544" cy="239407"/>
            </a:xfrm>
          </p:grpSpPr>
          <p:pic>
            <p:nvPicPr>
              <p:cNvPr id="7" name="Graphic 19">
                <a:extLst>
                  <a:ext uri="{FF2B5EF4-FFF2-40B4-BE49-F238E27FC236}">
                    <a16:creationId xmlns:a16="http://schemas.microsoft.com/office/drawing/2014/main" id="{610B02E0-C410-4E4A-8A76-5D6C811902B8}"/>
                  </a:ext>
                </a:extLst>
              </p:cNvPr>
              <p:cNvPicPr>
                <a:picLocks noChangeAspect="1"/>
              </p:cNvPicPr>
              <p:nvPr/>
            </p:nvPicPr>
            <p:blipFill>
              <a:blip r:embed="rId3"/>
              <a:srcRect/>
              <a:stretch/>
            </p:blipFill>
            <p:spPr>
              <a:xfrm>
                <a:off x="925889" y="8160634"/>
                <a:ext cx="291544" cy="239407"/>
              </a:xfrm>
              <a:prstGeom prst="rect">
                <a:avLst/>
              </a:prstGeom>
            </p:spPr>
          </p:pic>
          <p:sp>
            <p:nvSpPr>
              <p:cNvPr id="8" name="Rectangle 7">
                <a:extLst>
                  <a:ext uri="{FF2B5EF4-FFF2-40B4-BE49-F238E27FC236}">
                    <a16:creationId xmlns:a16="http://schemas.microsoft.com/office/drawing/2014/main" id="{DCD56337-99D8-499E-9EAA-4564C0C12573}"/>
                  </a:ext>
                </a:extLst>
              </p:cNvPr>
              <p:cNvSpPr/>
              <p:nvPr/>
            </p:nvSpPr>
            <p:spPr bwMode="gray">
              <a:xfrm>
                <a:off x="991626" y="8185966"/>
                <a:ext cx="181810" cy="145656"/>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13FD411E-2C07-4ACB-BA54-A026070B1FD1}"/>
                  </a:ext>
                </a:extLst>
              </p:cNvPr>
              <p:cNvGrpSpPr/>
              <p:nvPr/>
            </p:nvGrpSpPr>
            <p:grpSpPr>
              <a:xfrm>
                <a:off x="1017336" y="8204696"/>
                <a:ext cx="113152" cy="97719"/>
                <a:chOff x="4195926" y="1343752"/>
                <a:chExt cx="149692" cy="129276"/>
              </a:xfrm>
            </p:grpSpPr>
            <p:sp>
              <p:nvSpPr>
                <p:cNvPr id="10" name="Freeform 44">
                  <a:extLst>
                    <a:ext uri="{FF2B5EF4-FFF2-40B4-BE49-F238E27FC236}">
                      <a16:creationId xmlns:a16="http://schemas.microsoft.com/office/drawing/2014/main" id="{CB2F9471-1BBF-4F38-A5E3-3808CA595A7E}"/>
                    </a:ext>
                  </a:extLst>
                </p:cNvPr>
                <p:cNvSpPr>
                  <a:spLocks/>
                </p:cNvSpPr>
                <p:nvPr/>
              </p:nvSpPr>
              <p:spPr bwMode="gray">
                <a:xfrm rot="10800000" flipH="1" flipV="1">
                  <a:off x="4276307" y="1343752"/>
                  <a:ext cx="69311" cy="129276"/>
                </a:xfrm>
                <a:custGeom>
                  <a:avLst/>
                  <a:gdLst>
                    <a:gd name="T0" fmla="*/ 1467 w 1517"/>
                    <a:gd name="T1" fmla="*/ 169 h 2830"/>
                    <a:gd name="T2" fmla="*/ 1364 w 1517"/>
                    <a:gd name="T3" fmla="*/ 277 h 2830"/>
                    <a:gd name="T4" fmla="*/ 1246 w 1517"/>
                    <a:gd name="T5" fmla="*/ 406 h 2830"/>
                    <a:gd name="T6" fmla="*/ 1121 w 1517"/>
                    <a:gd name="T7" fmla="*/ 548 h 2830"/>
                    <a:gd name="T8" fmla="*/ 994 w 1517"/>
                    <a:gd name="T9" fmla="*/ 700 h 2830"/>
                    <a:gd name="T10" fmla="*/ 874 w 1517"/>
                    <a:gd name="T11" fmla="*/ 854 h 2830"/>
                    <a:gd name="T12" fmla="*/ 766 w 1517"/>
                    <a:gd name="T13" fmla="*/ 1006 h 2830"/>
                    <a:gd name="T14" fmla="*/ 676 w 1517"/>
                    <a:gd name="T15" fmla="*/ 1148 h 2830"/>
                    <a:gd name="T16" fmla="*/ 613 w 1517"/>
                    <a:gd name="T17" fmla="*/ 1277 h 2830"/>
                    <a:gd name="T18" fmla="*/ 581 w 1517"/>
                    <a:gd name="T19" fmla="*/ 1385 h 2830"/>
                    <a:gd name="T20" fmla="*/ 586 w 1517"/>
                    <a:gd name="T21" fmla="*/ 1451 h 2830"/>
                    <a:gd name="T22" fmla="*/ 615 w 1517"/>
                    <a:gd name="T23" fmla="*/ 1481 h 2830"/>
                    <a:gd name="T24" fmla="*/ 652 w 1517"/>
                    <a:gd name="T25" fmla="*/ 1493 h 2830"/>
                    <a:gd name="T26" fmla="*/ 679 w 1517"/>
                    <a:gd name="T27" fmla="*/ 1495 h 2830"/>
                    <a:gd name="T28" fmla="*/ 770 w 1517"/>
                    <a:gd name="T29" fmla="*/ 1496 h 2830"/>
                    <a:gd name="T30" fmla="*/ 873 w 1517"/>
                    <a:gd name="T31" fmla="*/ 1500 h 2830"/>
                    <a:gd name="T32" fmla="*/ 983 w 1517"/>
                    <a:gd name="T33" fmla="*/ 1512 h 2830"/>
                    <a:gd name="T34" fmla="*/ 1094 w 1517"/>
                    <a:gd name="T35" fmla="*/ 1535 h 2830"/>
                    <a:gd name="T36" fmla="*/ 1202 w 1517"/>
                    <a:gd name="T37" fmla="*/ 1574 h 2830"/>
                    <a:gd name="T38" fmla="*/ 1302 w 1517"/>
                    <a:gd name="T39" fmla="*/ 1632 h 2830"/>
                    <a:gd name="T40" fmla="*/ 1389 w 1517"/>
                    <a:gd name="T41" fmla="*/ 1714 h 2830"/>
                    <a:gd name="T42" fmla="*/ 1456 w 1517"/>
                    <a:gd name="T43" fmla="*/ 1822 h 2830"/>
                    <a:gd name="T44" fmla="*/ 1501 w 1517"/>
                    <a:gd name="T45" fmla="*/ 1959 h 2830"/>
                    <a:gd name="T46" fmla="*/ 1517 w 1517"/>
                    <a:gd name="T47" fmla="*/ 2132 h 2830"/>
                    <a:gd name="T48" fmla="*/ 1497 w 1517"/>
                    <a:gd name="T49" fmla="*/ 2279 h 2830"/>
                    <a:gd name="T50" fmla="*/ 1440 w 1517"/>
                    <a:gd name="T51" fmla="*/ 2424 h 2830"/>
                    <a:gd name="T52" fmla="*/ 1347 w 1517"/>
                    <a:gd name="T53" fmla="*/ 2559 h 2830"/>
                    <a:gd name="T54" fmla="*/ 1224 w 1517"/>
                    <a:gd name="T55" fmla="*/ 2676 h 2830"/>
                    <a:gd name="T56" fmla="*/ 1071 w 1517"/>
                    <a:gd name="T57" fmla="*/ 2766 h 2830"/>
                    <a:gd name="T58" fmla="*/ 891 w 1517"/>
                    <a:gd name="T59" fmla="*/ 2819 h 2830"/>
                    <a:gd name="T60" fmla="*/ 692 w 1517"/>
                    <a:gd name="T61" fmla="*/ 2828 h 2830"/>
                    <a:gd name="T62" fmla="*/ 513 w 1517"/>
                    <a:gd name="T63" fmla="*/ 2793 h 2830"/>
                    <a:gd name="T64" fmla="*/ 361 w 1517"/>
                    <a:gd name="T65" fmla="*/ 2723 h 2830"/>
                    <a:gd name="T66" fmla="*/ 237 w 1517"/>
                    <a:gd name="T67" fmla="*/ 2624 h 2830"/>
                    <a:gd name="T68" fmla="*/ 140 w 1517"/>
                    <a:gd name="T69" fmla="*/ 2503 h 2830"/>
                    <a:gd name="T70" fmla="*/ 68 w 1517"/>
                    <a:gd name="T71" fmla="*/ 2368 h 2830"/>
                    <a:gd name="T72" fmla="*/ 22 w 1517"/>
                    <a:gd name="T73" fmla="*/ 2224 h 2830"/>
                    <a:gd name="T74" fmla="*/ 2 w 1517"/>
                    <a:gd name="T75" fmla="*/ 2080 h 2830"/>
                    <a:gd name="T76" fmla="*/ 5 w 1517"/>
                    <a:gd name="T77" fmla="*/ 1929 h 2830"/>
                    <a:gd name="T78" fmla="*/ 29 w 1517"/>
                    <a:gd name="T79" fmla="*/ 1767 h 2830"/>
                    <a:gd name="T80" fmla="*/ 77 w 1517"/>
                    <a:gd name="T81" fmla="*/ 1595 h 2830"/>
                    <a:gd name="T82" fmla="*/ 152 w 1517"/>
                    <a:gd name="T83" fmla="*/ 1415 h 2830"/>
                    <a:gd name="T84" fmla="*/ 257 w 1517"/>
                    <a:gd name="T85" fmla="*/ 1222 h 2830"/>
                    <a:gd name="T86" fmla="*/ 394 w 1517"/>
                    <a:gd name="T87" fmla="*/ 1014 h 2830"/>
                    <a:gd name="T88" fmla="*/ 565 w 1517"/>
                    <a:gd name="T89" fmla="*/ 790 h 2830"/>
                    <a:gd name="T90" fmla="*/ 774 w 1517"/>
                    <a:gd name="T91" fmla="*/ 547 h 2830"/>
                    <a:gd name="T92" fmla="*/ 1024 w 1517"/>
                    <a:gd name="T93" fmla="*/ 285 h 2830"/>
                    <a:gd name="T94" fmla="*/ 1318 w 1517"/>
                    <a:gd name="T95" fmla="*/ 0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17" h="2830">
                      <a:moveTo>
                        <a:pt x="1318" y="0"/>
                      </a:moveTo>
                      <a:lnTo>
                        <a:pt x="1497" y="139"/>
                      </a:lnTo>
                      <a:lnTo>
                        <a:pt x="1467" y="169"/>
                      </a:lnTo>
                      <a:lnTo>
                        <a:pt x="1434" y="203"/>
                      </a:lnTo>
                      <a:lnTo>
                        <a:pt x="1399" y="239"/>
                      </a:lnTo>
                      <a:lnTo>
                        <a:pt x="1364" y="277"/>
                      </a:lnTo>
                      <a:lnTo>
                        <a:pt x="1326" y="318"/>
                      </a:lnTo>
                      <a:lnTo>
                        <a:pt x="1286" y="361"/>
                      </a:lnTo>
                      <a:lnTo>
                        <a:pt x="1246" y="406"/>
                      </a:lnTo>
                      <a:lnTo>
                        <a:pt x="1205" y="452"/>
                      </a:lnTo>
                      <a:lnTo>
                        <a:pt x="1163" y="499"/>
                      </a:lnTo>
                      <a:lnTo>
                        <a:pt x="1121" y="548"/>
                      </a:lnTo>
                      <a:lnTo>
                        <a:pt x="1078" y="598"/>
                      </a:lnTo>
                      <a:lnTo>
                        <a:pt x="1036" y="649"/>
                      </a:lnTo>
                      <a:lnTo>
                        <a:pt x="994" y="700"/>
                      </a:lnTo>
                      <a:lnTo>
                        <a:pt x="954" y="751"/>
                      </a:lnTo>
                      <a:lnTo>
                        <a:pt x="913" y="803"/>
                      </a:lnTo>
                      <a:lnTo>
                        <a:pt x="874" y="854"/>
                      </a:lnTo>
                      <a:lnTo>
                        <a:pt x="836" y="906"/>
                      </a:lnTo>
                      <a:lnTo>
                        <a:pt x="801" y="956"/>
                      </a:lnTo>
                      <a:lnTo>
                        <a:pt x="766" y="1006"/>
                      </a:lnTo>
                      <a:lnTo>
                        <a:pt x="733" y="1055"/>
                      </a:lnTo>
                      <a:lnTo>
                        <a:pt x="704" y="1102"/>
                      </a:lnTo>
                      <a:lnTo>
                        <a:pt x="676" y="1148"/>
                      </a:lnTo>
                      <a:lnTo>
                        <a:pt x="652" y="1193"/>
                      </a:lnTo>
                      <a:lnTo>
                        <a:pt x="630" y="1236"/>
                      </a:lnTo>
                      <a:lnTo>
                        <a:pt x="613" y="1277"/>
                      </a:lnTo>
                      <a:lnTo>
                        <a:pt x="599" y="1315"/>
                      </a:lnTo>
                      <a:lnTo>
                        <a:pt x="587" y="1351"/>
                      </a:lnTo>
                      <a:lnTo>
                        <a:pt x="581" y="1385"/>
                      </a:lnTo>
                      <a:lnTo>
                        <a:pt x="579" y="1415"/>
                      </a:lnTo>
                      <a:lnTo>
                        <a:pt x="580" y="1435"/>
                      </a:lnTo>
                      <a:lnTo>
                        <a:pt x="586" y="1451"/>
                      </a:lnTo>
                      <a:lnTo>
                        <a:pt x="594" y="1464"/>
                      </a:lnTo>
                      <a:lnTo>
                        <a:pt x="604" y="1474"/>
                      </a:lnTo>
                      <a:lnTo>
                        <a:pt x="615" y="1481"/>
                      </a:lnTo>
                      <a:lnTo>
                        <a:pt x="627" y="1487"/>
                      </a:lnTo>
                      <a:lnTo>
                        <a:pt x="639" y="1491"/>
                      </a:lnTo>
                      <a:lnTo>
                        <a:pt x="652" y="1493"/>
                      </a:lnTo>
                      <a:lnTo>
                        <a:pt x="663" y="1495"/>
                      </a:lnTo>
                      <a:lnTo>
                        <a:pt x="672" y="1495"/>
                      </a:lnTo>
                      <a:lnTo>
                        <a:pt x="679" y="1495"/>
                      </a:lnTo>
                      <a:lnTo>
                        <a:pt x="708" y="1495"/>
                      </a:lnTo>
                      <a:lnTo>
                        <a:pt x="738" y="1495"/>
                      </a:lnTo>
                      <a:lnTo>
                        <a:pt x="770" y="1496"/>
                      </a:lnTo>
                      <a:lnTo>
                        <a:pt x="804" y="1497"/>
                      </a:lnTo>
                      <a:lnTo>
                        <a:pt x="838" y="1498"/>
                      </a:lnTo>
                      <a:lnTo>
                        <a:pt x="873" y="1500"/>
                      </a:lnTo>
                      <a:lnTo>
                        <a:pt x="910" y="1503"/>
                      </a:lnTo>
                      <a:lnTo>
                        <a:pt x="946" y="1507"/>
                      </a:lnTo>
                      <a:lnTo>
                        <a:pt x="983" y="1512"/>
                      </a:lnTo>
                      <a:lnTo>
                        <a:pt x="1020" y="1518"/>
                      </a:lnTo>
                      <a:lnTo>
                        <a:pt x="1058" y="1526"/>
                      </a:lnTo>
                      <a:lnTo>
                        <a:pt x="1094" y="1535"/>
                      </a:lnTo>
                      <a:lnTo>
                        <a:pt x="1131" y="1547"/>
                      </a:lnTo>
                      <a:lnTo>
                        <a:pt x="1167" y="1560"/>
                      </a:lnTo>
                      <a:lnTo>
                        <a:pt x="1202" y="1574"/>
                      </a:lnTo>
                      <a:lnTo>
                        <a:pt x="1237" y="1591"/>
                      </a:lnTo>
                      <a:lnTo>
                        <a:pt x="1271" y="1611"/>
                      </a:lnTo>
                      <a:lnTo>
                        <a:pt x="1302" y="1632"/>
                      </a:lnTo>
                      <a:lnTo>
                        <a:pt x="1333" y="1657"/>
                      </a:lnTo>
                      <a:lnTo>
                        <a:pt x="1362" y="1684"/>
                      </a:lnTo>
                      <a:lnTo>
                        <a:pt x="1389" y="1714"/>
                      </a:lnTo>
                      <a:lnTo>
                        <a:pt x="1414" y="1746"/>
                      </a:lnTo>
                      <a:lnTo>
                        <a:pt x="1436" y="1782"/>
                      </a:lnTo>
                      <a:lnTo>
                        <a:pt x="1456" y="1822"/>
                      </a:lnTo>
                      <a:lnTo>
                        <a:pt x="1474" y="1863"/>
                      </a:lnTo>
                      <a:lnTo>
                        <a:pt x="1489" y="1910"/>
                      </a:lnTo>
                      <a:lnTo>
                        <a:pt x="1501" y="1959"/>
                      </a:lnTo>
                      <a:lnTo>
                        <a:pt x="1509" y="2013"/>
                      </a:lnTo>
                      <a:lnTo>
                        <a:pt x="1515" y="2071"/>
                      </a:lnTo>
                      <a:lnTo>
                        <a:pt x="1517" y="2132"/>
                      </a:lnTo>
                      <a:lnTo>
                        <a:pt x="1515" y="2180"/>
                      </a:lnTo>
                      <a:lnTo>
                        <a:pt x="1508" y="2229"/>
                      </a:lnTo>
                      <a:lnTo>
                        <a:pt x="1497" y="2279"/>
                      </a:lnTo>
                      <a:lnTo>
                        <a:pt x="1482" y="2328"/>
                      </a:lnTo>
                      <a:lnTo>
                        <a:pt x="1463" y="2376"/>
                      </a:lnTo>
                      <a:lnTo>
                        <a:pt x="1440" y="2424"/>
                      </a:lnTo>
                      <a:lnTo>
                        <a:pt x="1413" y="2470"/>
                      </a:lnTo>
                      <a:lnTo>
                        <a:pt x="1382" y="2515"/>
                      </a:lnTo>
                      <a:lnTo>
                        <a:pt x="1347" y="2559"/>
                      </a:lnTo>
                      <a:lnTo>
                        <a:pt x="1310" y="2601"/>
                      </a:lnTo>
                      <a:lnTo>
                        <a:pt x="1269" y="2640"/>
                      </a:lnTo>
                      <a:lnTo>
                        <a:pt x="1224" y="2676"/>
                      </a:lnTo>
                      <a:lnTo>
                        <a:pt x="1176" y="2710"/>
                      </a:lnTo>
                      <a:lnTo>
                        <a:pt x="1125" y="2739"/>
                      </a:lnTo>
                      <a:lnTo>
                        <a:pt x="1071" y="2766"/>
                      </a:lnTo>
                      <a:lnTo>
                        <a:pt x="1014" y="2788"/>
                      </a:lnTo>
                      <a:lnTo>
                        <a:pt x="954" y="2806"/>
                      </a:lnTo>
                      <a:lnTo>
                        <a:pt x="891" y="2819"/>
                      </a:lnTo>
                      <a:lnTo>
                        <a:pt x="826" y="2827"/>
                      </a:lnTo>
                      <a:lnTo>
                        <a:pt x="759" y="2830"/>
                      </a:lnTo>
                      <a:lnTo>
                        <a:pt x="692" y="2828"/>
                      </a:lnTo>
                      <a:lnTo>
                        <a:pt x="629" y="2821"/>
                      </a:lnTo>
                      <a:lnTo>
                        <a:pt x="570" y="2809"/>
                      </a:lnTo>
                      <a:lnTo>
                        <a:pt x="513" y="2793"/>
                      </a:lnTo>
                      <a:lnTo>
                        <a:pt x="459" y="2773"/>
                      </a:lnTo>
                      <a:lnTo>
                        <a:pt x="409" y="2750"/>
                      </a:lnTo>
                      <a:lnTo>
                        <a:pt x="361" y="2723"/>
                      </a:lnTo>
                      <a:lnTo>
                        <a:pt x="317" y="2692"/>
                      </a:lnTo>
                      <a:lnTo>
                        <a:pt x="275" y="2660"/>
                      </a:lnTo>
                      <a:lnTo>
                        <a:pt x="237" y="2624"/>
                      </a:lnTo>
                      <a:lnTo>
                        <a:pt x="202" y="2586"/>
                      </a:lnTo>
                      <a:lnTo>
                        <a:pt x="169" y="2546"/>
                      </a:lnTo>
                      <a:lnTo>
                        <a:pt x="140" y="2503"/>
                      </a:lnTo>
                      <a:lnTo>
                        <a:pt x="112" y="2459"/>
                      </a:lnTo>
                      <a:lnTo>
                        <a:pt x="89" y="2414"/>
                      </a:lnTo>
                      <a:lnTo>
                        <a:pt x="68" y="2368"/>
                      </a:lnTo>
                      <a:lnTo>
                        <a:pt x="50" y="2321"/>
                      </a:lnTo>
                      <a:lnTo>
                        <a:pt x="35" y="2273"/>
                      </a:lnTo>
                      <a:lnTo>
                        <a:pt x="22" y="2224"/>
                      </a:lnTo>
                      <a:lnTo>
                        <a:pt x="12" y="2176"/>
                      </a:lnTo>
                      <a:lnTo>
                        <a:pt x="6" y="2128"/>
                      </a:lnTo>
                      <a:lnTo>
                        <a:pt x="2" y="2080"/>
                      </a:lnTo>
                      <a:lnTo>
                        <a:pt x="0" y="2032"/>
                      </a:lnTo>
                      <a:lnTo>
                        <a:pt x="1" y="1980"/>
                      </a:lnTo>
                      <a:lnTo>
                        <a:pt x="5" y="1929"/>
                      </a:lnTo>
                      <a:lnTo>
                        <a:pt x="10" y="1876"/>
                      </a:lnTo>
                      <a:lnTo>
                        <a:pt x="18" y="1822"/>
                      </a:lnTo>
                      <a:lnTo>
                        <a:pt x="29" y="1767"/>
                      </a:lnTo>
                      <a:lnTo>
                        <a:pt x="43" y="1711"/>
                      </a:lnTo>
                      <a:lnTo>
                        <a:pt x="58" y="1654"/>
                      </a:lnTo>
                      <a:lnTo>
                        <a:pt x="77" y="1595"/>
                      </a:lnTo>
                      <a:lnTo>
                        <a:pt x="99" y="1536"/>
                      </a:lnTo>
                      <a:lnTo>
                        <a:pt x="124" y="1476"/>
                      </a:lnTo>
                      <a:lnTo>
                        <a:pt x="152" y="1415"/>
                      </a:lnTo>
                      <a:lnTo>
                        <a:pt x="183" y="1352"/>
                      </a:lnTo>
                      <a:lnTo>
                        <a:pt x="218" y="1288"/>
                      </a:lnTo>
                      <a:lnTo>
                        <a:pt x="257" y="1222"/>
                      </a:lnTo>
                      <a:lnTo>
                        <a:pt x="299" y="1154"/>
                      </a:lnTo>
                      <a:lnTo>
                        <a:pt x="344" y="1085"/>
                      </a:lnTo>
                      <a:lnTo>
                        <a:pt x="394" y="1014"/>
                      </a:lnTo>
                      <a:lnTo>
                        <a:pt x="447" y="942"/>
                      </a:lnTo>
                      <a:lnTo>
                        <a:pt x="504" y="866"/>
                      </a:lnTo>
                      <a:lnTo>
                        <a:pt x="565" y="790"/>
                      </a:lnTo>
                      <a:lnTo>
                        <a:pt x="630" y="711"/>
                      </a:lnTo>
                      <a:lnTo>
                        <a:pt x="700" y="631"/>
                      </a:lnTo>
                      <a:lnTo>
                        <a:pt x="774" y="547"/>
                      </a:lnTo>
                      <a:lnTo>
                        <a:pt x="853" y="463"/>
                      </a:lnTo>
                      <a:lnTo>
                        <a:pt x="936" y="375"/>
                      </a:lnTo>
                      <a:lnTo>
                        <a:pt x="1024" y="285"/>
                      </a:lnTo>
                      <a:lnTo>
                        <a:pt x="1117" y="193"/>
                      </a:lnTo>
                      <a:lnTo>
                        <a:pt x="1215" y="97"/>
                      </a:lnTo>
                      <a:lnTo>
                        <a:pt x="1318" y="0"/>
                      </a:lnTo>
                      <a:close/>
                    </a:path>
                  </a:pathLst>
                </a:custGeom>
                <a:solidFill>
                  <a:schemeClr val="accent6"/>
                </a:solidFill>
                <a:ln w="0">
                  <a:noFill/>
                  <a:prstDash val="solid"/>
                  <a:round/>
                  <a:headEnd/>
                  <a:tailEnd/>
                </a:ln>
              </p:spPr>
              <p:txBody>
                <a:bodyPr vert="horz" wrap="square" lIns="130629" tIns="65314" rIns="130629" bIns="65314" numCol="1" anchor="t" anchorCtr="0" compatLnSpc="1">
                  <a:prstTxWarp prst="textNoShape">
                    <a:avLst/>
                  </a:prstTxWarp>
                </a:bodyPr>
                <a:ls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endParaRPr lang="en-US" sz="1857">
                    <a:solidFill>
                      <a:schemeClr val="bg1"/>
                    </a:solidFill>
                  </a:endParaRPr>
                </a:p>
              </p:txBody>
            </p:sp>
            <p:sp>
              <p:nvSpPr>
                <p:cNvPr id="11" name="Freeform 45">
                  <a:extLst>
                    <a:ext uri="{FF2B5EF4-FFF2-40B4-BE49-F238E27FC236}">
                      <a16:creationId xmlns:a16="http://schemas.microsoft.com/office/drawing/2014/main" id="{E11C6EEA-7455-4EDD-A15C-9C74A6F56C46}"/>
                    </a:ext>
                  </a:extLst>
                </p:cNvPr>
                <p:cNvSpPr>
                  <a:spLocks/>
                </p:cNvSpPr>
                <p:nvPr/>
              </p:nvSpPr>
              <p:spPr bwMode="gray">
                <a:xfrm rot="10800000" flipH="1" flipV="1">
                  <a:off x="4195926" y="1343752"/>
                  <a:ext cx="69311" cy="129276"/>
                </a:xfrm>
                <a:custGeom>
                  <a:avLst/>
                  <a:gdLst>
                    <a:gd name="T0" fmla="*/ 1471 w 1517"/>
                    <a:gd name="T1" fmla="*/ 165 h 2830"/>
                    <a:gd name="T2" fmla="*/ 1374 w 1517"/>
                    <a:gd name="T3" fmla="*/ 265 h 2830"/>
                    <a:gd name="T4" fmla="*/ 1256 w 1517"/>
                    <a:gd name="T5" fmla="*/ 394 h 2830"/>
                    <a:gd name="T6" fmla="*/ 1125 w 1517"/>
                    <a:gd name="T7" fmla="*/ 540 h 2830"/>
                    <a:gd name="T8" fmla="*/ 993 w 1517"/>
                    <a:gd name="T9" fmla="*/ 700 h 2830"/>
                    <a:gd name="T10" fmla="*/ 871 w 1517"/>
                    <a:gd name="T11" fmla="*/ 864 h 2830"/>
                    <a:gd name="T12" fmla="*/ 767 w 1517"/>
                    <a:gd name="T13" fmla="*/ 1025 h 2830"/>
                    <a:gd name="T14" fmla="*/ 689 w 1517"/>
                    <a:gd name="T15" fmla="*/ 1158 h 2830"/>
                    <a:gd name="T16" fmla="*/ 634 w 1517"/>
                    <a:gd name="T17" fmla="*/ 1253 h 2830"/>
                    <a:gd name="T18" fmla="*/ 603 w 1517"/>
                    <a:gd name="T19" fmla="*/ 1319 h 2830"/>
                    <a:gd name="T20" fmla="*/ 585 w 1517"/>
                    <a:gd name="T21" fmla="*/ 1363 h 2830"/>
                    <a:gd name="T22" fmla="*/ 579 w 1517"/>
                    <a:gd name="T23" fmla="*/ 1393 h 2830"/>
                    <a:gd name="T24" fmla="*/ 578 w 1517"/>
                    <a:gd name="T25" fmla="*/ 1415 h 2830"/>
                    <a:gd name="T26" fmla="*/ 591 w 1517"/>
                    <a:gd name="T27" fmla="*/ 1464 h 2830"/>
                    <a:gd name="T28" fmla="*/ 619 w 1517"/>
                    <a:gd name="T29" fmla="*/ 1487 h 2830"/>
                    <a:gd name="T30" fmla="*/ 655 w 1517"/>
                    <a:gd name="T31" fmla="*/ 1495 h 2830"/>
                    <a:gd name="T32" fmla="*/ 708 w 1517"/>
                    <a:gd name="T33" fmla="*/ 1495 h 2830"/>
                    <a:gd name="T34" fmla="*/ 804 w 1517"/>
                    <a:gd name="T35" fmla="*/ 1497 h 2830"/>
                    <a:gd name="T36" fmla="*/ 909 w 1517"/>
                    <a:gd name="T37" fmla="*/ 1503 h 2830"/>
                    <a:gd name="T38" fmla="*/ 1020 w 1517"/>
                    <a:gd name="T39" fmla="*/ 1518 h 2830"/>
                    <a:gd name="T40" fmla="*/ 1131 w 1517"/>
                    <a:gd name="T41" fmla="*/ 1547 h 2830"/>
                    <a:gd name="T42" fmla="*/ 1237 w 1517"/>
                    <a:gd name="T43" fmla="*/ 1591 h 2830"/>
                    <a:gd name="T44" fmla="*/ 1333 w 1517"/>
                    <a:gd name="T45" fmla="*/ 1657 h 2830"/>
                    <a:gd name="T46" fmla="*/ 1414 w 1517"/>
                    <a:gd name="T47" fmla="*/ 1746 h 2830"/>
                    <a:gd name="T48" fmla="*/ 1474 w 1517"/>
                    <a:gd name="T49" fmla="*/ 1863 h 2830"/>
                    <a:gd name="T50" fmla="*/ 1510 w 1517"/>
                    <a:gd name="T51" fmla="*/ 2013 h 2830"/>
                    <a:gd name="T52" fmla="*/ 1515 w 1517"/>
                    <a:gd name="T53" fmla="*/ 2180 h 2830"/>
                    <a:gd name="T54" fmla="*/ 1482 w 1517"/>
                    <a:gd name="T55" fmla="*/ 2328 h 2830"/>
                    <a:gd name="T56" fmla="*/ 1413 w 1517"/>
                    <a:gd name="T57" fmla="*/ 2470 h 2830"/>
                    <a:gd name="T58" fmla="*/ 1310 w 1517"/>
                    <a:gd name="T59" fmla="*/ 2601 h 2830"/>
                    <a:gd name="T60" fmla="*/ 1176 w 1517"/>
                    <a:gd name="T61" fmla="*/ 2710 h 2830"/>
                    <a:gd name="T62" fmla="*/ 1014 w 1517"/>
                    <a:gd name="T63" fmla="*/ 2788 h 2830"/>
                    <a:gd name="T64" fmla="*/ 826 w 1517"/>
                    <a:gd name="T65" fmla="*/ 2827 h 2830"/>
                    <a:gd name="T66" fmla="*/ 629 w 1517"/>
                    <a:gd name="T67" fmla="*/ 2821 h 2830"/>
                    <a:gd name="T68" fmla="*/ 459 w 1517"/>
                    <a:gd name="T69" fmla="*/ 2773 h 2830"/>
                    <a:gd name="T70" fmla="*/ 316 w 1517"/>
                    <a:gd name="T71" fmla="*/ 2692 h 2830"/>
                    <a:gd name="T72" fmla="*/ 201 w 1517"/>
                    <a:gd name="T73" fmla="*/ 2586 h 2830"/>
                    <a:gd name="T74" fmla="*/ 112 w 1517"/>
                    <a:gd name="T75" fmla="*/ 2459 h 2830"/>
                    <a:gd name="T76" fmla="*/ 50 w 1517"/>
                    <a:gd name="T77" fmla="*/ 2321 h 2830"/>
                    <a:gd name="T78" fmla="*/ 12 w 1517"/>
                    <a:gd name="T79" fmla="*/ 2176 h 2830"/>
                    <a:gd name="T80" fmla="*/ 0 w 1517"/>
                    <a:gd name="T81" fmla="*/ 2032 h 2830"/>
                    <a:gd name="T82" fmla="*/ 10 w 1517"/>
                    <a:gd name="T83" fmla="*/ 1876 h 2830"/>
                    <a:gd name="T84" fmla="*/ 42 w 1517"/>
                    <a:gd name="T85" fmla="*/ 1711 h 2830"/>
                    <a:gd name="T86" fmla="*/ 99 w 1517"/>
                    <a:gd name="T87" fmla="*/ 1536 h 2830"/>
                    <a:gd name="T88" fmla="*/ 184 w 1517"/>
                    <a:gd name="T89" fmla="*/ 1352 h 2830"/>
                    <a:gd name="T90" fmla="*/ 298 w 1517"/>
                    <a:gd name="T91" fmla="*/ 1154 h 2830"/>
                    <a:gd name="T92" fmla="*/ 446 w 1517"/>
                    <a:gd name="T93" fmla="*/ 942 h 2830"/>
                    <a:gd name="T94" fmla="*/ 630 w 1517"/>
                    <a:gd name="T95" fmla="*/ 711 h 2830"/>
                    <a:gd name="T96" fmla="*/ 853 w 1517"/>
                    <a:gd name="T97" fmla="*/ 463 h 2830"/>
                    <a:gd name="T98" fmla="*/ 1117 w 1517"/>
                    <a:gd name="T99" fmla="*/ 193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517" h="2830">
                      <a:moveTo>
                        <a:pt x="1317" y="0"/>
                      </a:moveTo>
                      <a:lnTo>
                        <a:pt x="1496" y="139"/>
                      </a:lnTo>
                      <a:lnTo>
                        <a:pt x="1471" y="165"/>
                      </a:lnTo>
                      <a:lnTo>
                        <a:pt x="1441" y="195"/>
                      </a:lnTo>
                      <a:lnTo>
                        <a:pt x="1409" y="229"/>
                      </a:lnTo>
                      <a:lnTo>
                        <a:pt x="1374" y="265"/>
                      </a:lnTo>
                      <a:lnTo>
                        <a:pt x="1336" y="305"/>
                      </a:lnTo>
                      <a:lnTo>
                        <a:pt x="1296" y="348"/>
                      </a:lnTo>
                      <a:lnTo>
                        <a:pt x="1256" y="394"/>
                      </a:lnTo>
                      <a:lnTo>
                        <a:pt x="1213" y="440"/>
                      </a:lnTo>
                      <a:lnTo>
                        <a:pt x="1169" y="489"/>
                      </a:lnTo>
                      <a:lnTo>
                        <a:pt x="1125" y="540"/>
                      </a:lnTo>
                      <a:lnTo>
                        <a:pt x="1081" y="593"/>
                      </a:lnTo>
                      <a:lnTo>
                        <a:pt x="1037" y="646"/>
                      </a:lnTo>
                      <a:lnTo>
                        <a:pt x="993" y="700"/>
                      </a:lnTo>
                      <a:lnTo>
                        <a:pt x="952" y="754"/>
                      </a:lnTo>
                      <a:lnTo>
                        <a:pt x="910" y="809"/>
                      </a:lnTo>
                      <a:lnTo>
                        <a:pt x="871" y="864"/>
                      </a:lnTo>
                      <a:lnTo>
                        <a:pt x="833" y="918"/>
                      </a:lnTo>
                      <a:lnTo>
                        <a:pt x="799" y="972"/>
                      </a:lnTo>
                      <a:lnTo>
                        <a:pt x="767" y="1025"/>
                      </a:lnTo>
                      <a:lnTo>
                        <a:pt x="738" y="1076"/>
                      </a:lnTo>
                      <a:lnTo>
                        <a:pt x="712" y="1120"/>
                      </a:lnTo>
                      <a:lnTo>
                        <a:pt x="689" y="1158"/>
                      </a:lnTo>
                      <a:lnTo>
                        <a:pt x="668" y="1194"/>
                      </a:lnTo>
                      <a:lnTo>
                        <a:pt x="650" y="1226"/>
                      </a:lnTo>
                      <a:lnTo>
                        <a:pt x="634" y="1253"/>
                      </a:lnTo>
                      <a:lnTo>
                        <a:pt x="622" y="1279"/>
                      </a:lnTo>
                      <a:lnTo>
                        <a:pt x="611" y="1300"/>
                      </a:lnTo>
                      <a:lnTo>
                        <a:pt x="603" y="1319"/>
                      </a:lnTo>
                      <a:lnTo>
                        <a:pt x="596" y="1336"/>
                      </a:lnTo>
                      <a:lnTo>
                        <a:pt x="590" y="1350"/>
                      </a:lnTo>
                      <a:lnTo>
                        <a:pt x="585" y="1363"/>
                      </a:lnTo>
                      <a:lnTo>
                        <a:pt x="582" y="1374"/>
                      </a:lnTo>
                      <a:lnTo>
                        <a:pt x="580" y="1384"/>
                      </a:lnTo>
                      <a:lnTo>
                        <a:pt x="579" y="1393"/>
                      </a:lnTo>
                      <a:lnTo>
                        <a:pt x="579" y="1401"/>
                      </a:lnTo>
                      <a:lnTo>
                        <a:pt x="578" y="1408"/>
                      </a:lnTo>
                      <a:lnTo>
                        <a:pt x="578" y="1415"/>
                      </a:lnTo>
                      <a:lnTo>
                        <a:pt x="580" y="1435"/>
                      </a:lnTo>
                      <a:lnTo>
                        <a:pt x="584" y="1451"/>
                      </a:lnTo>
                      <a:lnTo>
                        <a:pt x="591" y="1464"/>
                      </a:lnTo>
                      <a:lnTo>
                        <a:pt x="599" y="1474"/>
                      </a:lnTo>
                      <a:lnTo>
                        <a:pt x="608" y="1481"/>
                      </a:lnTo>
                      <a:lnTo>
                        <a:pt x="619" y="1487"/>
                      </a:lnTo>
                      <a:lnTo>
                        <a:pt x="631" y="1491"/>
                      </a:lnTo>
                      <a:lnTo>
                        <a:pt x="643" y="1493"/>
                      </a:lnTo>
                      <a:lnTo>
                        <a:pt x="655" y="1495"/>
                      </a:lnTo>
                      <a:lnTo>
                        <a:pt x="667" y="1495"/>
                      </a:lnTo>
                      <a:lnTo>
                        <a:pt x="678" y="1495"/>
                      </a:lnTo>
                      <a:lnTo>
                        <a:pt x="708" y="1495"/>
                      </a:lnTo>
                      <a:lnTo>
                        <a:pt x="737" y="1495"/>
                      </a:lnTo>
                      <a:lnTo>
                        <a:pt x="770" y="1496"/>
                      </a:lnTo>
                      <a:lnTo>
                        <a:pt x="804" y="1497"/>
                      </a:lnTo>
                      <a:lnTo>
                        <a:pt x="837" y="1498"/>
                      </a:lnTo>
                      <a:lnTo>
                        <a:pt x="873" y="1500"/>
                      </a:lnTo>
                      <a:lnTo>
                        <a:pt x="909" y="1503"/>
                      </a:lnTo>
                      <a:lnTo>
                        <a:pt x="946" y="1507"/>
                      </a:lnTo>
                      <a:lnTo>
                        <a:pt x="983" y="1512"/>
                      </a:lnTo>
                      <a:lnTo>
                        <a:pt x="1020" y="1518"/>
                      </a:lnTo>
                      <a:lnTo>
                        <a:pt x="1058" y="1526"/>
                      </a:lnTo>
                      <a:lnTo>
                        <a:pt x="1094" y="1535"/>
                      </a:lnTo>
                      <a:lnTo>
                        <a:pt x="1131" y="1547"/>
                      </a:lnTo>
                      <a:lnTo>
                        <a:pt x="1167" y="1560"/>
                      </a:lnTo>
                      <a:lnTo>
                        <a:pt x="1203" y="1574"/>
                      </a:lnTo>
                      <a:lnTo>
                        <a:pt x="1237" y="1591"/>
                      </a:lnTo>
                      <a:lnTo>
                        <a:pt x="1270" y="1611"/>
                      </a:lnTo>
                      <a:lnTo>
                        <a:pt x="1303" y="1632"/>
                      </a:lnTo>
                      <a:lnTo>
                        <a:pt x="1333" y="1657"/>
                      </a:lnTo>
                      <a:lnTo>
                        <a:pt x="1362" y="1684"/>
                      </a:lnTo>
                      <a:lnTo>
                        <a:pt x="1388" y="1714"/>
                      </a:lnTo>
                      <a:lnTo>
                        <a:pt x="1414" y="1746"/>
                      </a:lnTo>
                      <a:lnTo>
                        <a:pt x="1436" y="1782"/>
                      </a:lnTo>
                      <a:lnTo>
                        <a:pt x="1457" y="1822"/>
                      </a:lnTo>
                      <a:lnTo>
                        <a:pt x="1474" y="1863"/>
                      </a:lnTo>
                      <a:lnTo>
                        <a:pt x="1489" y="1910"/>
                      </a:lnTo>
                      <a:lnTo>
                        <a:pt x="1500" y="1959"/>
                      </a:lnTo>
                      <a:lnTo>
                        <a:pt x="1510" y="2013"/>
                      </a:lnTo>
                      <a:lnTo>
                        <a:pt x="1515" y="2071"/>
                      </a:lnTo>
                      <a:lnTo>
                        <a:pt x="1517" y="2132"/>
                      </a:lnTo>
                      <a:lnTo>
                        <a:pt x="1515" y="2180"/>
                      </a:lnTo>
                      <a:lnTo>
                        <a:pt x="1508" y="2229"/>
                      </a:lnTo>
                      <a:lnTo>
                        <a:pt x="1497" y="2279"/>
                      </a:lnTo>
                      <a:lnTo>
                        <a:pt x="1482" y="2328"/>
                      </a:lnTo>
                      <a:lnTo>
                        <a:pt x="1463" y="2376"/>
                      </a:lnTo>
                      <a:lnTo>
                        <a:pt x="1439" y="2424"/>
                      </a:lnTo>
                      <a:lnTo>
                        <a:pt x="1413" y="2470"/>
                      </a:lnTo>
                      <a:lnTo>
                        <a:pt x="1382" y="2515"/>
                      </a:lnTo>
                      <a:lnTo>
                        <a:pt x="1347" y="2559"/>
                      </a:lnTo>
                      <a:lnTo>
                        <a:pt x="1310" y="2601"/>
                      </a:lnTo>
                      <a:lnTo>
                        <a:pt x="1268" y="2640"/>
                      </a:lnTo>
                      <a:lnTo>
                        <a:pt x="1224" y="2676"/>
                      </a:lnTo>
                      <a:lnTo>
                        <a:pt x="1176" y="2710"/>
                      </a:lnTo>
                      <a:lnTo>
                        <a:pt x="1125" y="2739"/>
                      </a:lnTo>
                      <a:lnTo>
                        <a:pt x="1070" y="2766"/>
                      </a:lnTo>
                      <a:lnTo>
                        <a:pt x="1014" y="2788"/>
                      </a:lnTo>
                      <a:lnTo>
                        <a:pt x="954" y="2806"/>
                      </a:lnTo>
                      <a:lnTo>
                        <a:pt x="891" y="2819"/>
                      </a:lnTo>
                      <a:lnTo>
                        <a:pt x="826" y="2827"/>
                      </a:lnTo>
                      <a:lnTo>
                        <a:pt x="758" y="2830"/>
                      </a:lnTo>
                      <a:lnTo>
                        <a:pt x="693" y="2828"/>
                      </a:lnTo>
                      <a:lnTo>
                        <a:pt x="629" y="2821"/>
                      </a:lnTo>
                      <a:lnTo>
                        <a:pt x="569" y="2809"/>
                      </a:lnTo>
                      <a:lnTo>
                        <a:pt x="513" y="2793"/>
                      </a:lnTo>
                      <a:lnTo>
                        <a:pt x="459" y="2773"/>
                      </a:lnTo>
                      <a:lnTo>
                        <a:pt x="409" y="2750"/>
                      </a:lnTo>
                      <a:lnTo>
                        <a:pt x="361" y="2723"/>
                      </a:lnTo>
                      <a:lnTo>
                        <a:pt x="316" y="2692"/>
                      </a:lnTo>
                      <a:lnTo>
                        <a:pt x="275" y="2660"/>
                      </a:lnTo>
                      <a:lnTo>
                        <a:pt x="237" y="2624"/>
                      </a:lnTo>
                      <a:lnTo>
                        <a:pt x="201" y="2586"/>
                      </a:lnTo>
                      <a:lnTo>
                        <a:pt x="168" y="2546"/>
                      </a:lnTo>
                      <a:lnTo>
                        <a:pt x="139" y="2503"/>
                      </a:lnTo>
                      <a:lnTo>
                        <a:pt x="112" y="2459"/>
                      </a:lnTo>
                      <a:lnTo>
                        <a:pt x="89" y="2414"/>
                      </a:lnTo>
                      <a:lnTo>
                        <a:pt x="67" y="2368"/>
                      </a:lnTo>
                      <a:lnTo>
                        <a:pt x="50" y="2321"/>
                      </a:lnTo>
                      <a:lnTo>
                        <a:pt x="35" y="2273"/>
                      </a:lnTo>
                      <a:lnTo>
                        <a:pt x="22" y="2224"/>
                      </a:lnTo>
                      <a:lnTo>
                        <a:pt x="12" y="2176"/>
                      </a:lnTo>
                      <a:lnTo>
                        <a:pt x="5" y="2128"/>
                      </a:lnTo>
                      <a:lnTo>
                        <a:pt x="1" y="2080"/>
                      </a:lnTo>
                      <a:lnTo>
                        <a:pt x="0" y="2032"/>
                      </a:lnTo>
                      <a:lnTo>
                        <a:pt x="1" y="1980"/>
                      </a:lnTo>
                      <a:lnTo>
                        <a:pt x="4" y="1929"/>
                      </a:lnTo>
                      <a:lnTo>
                        <a:pt x="10" y="1876"/>
                      </a:lnTo>
                      <a:lnTo>
                        <a:pt x="18" y="1822"/>
                      </a:lnTo>
                      <a:lnTo>
                        <a:pt x="29" y="1767"/>
                      </a:lnTo>
                      <a:lnTo>
                        <a:pt x="42" y="1711"/>
                      </a:lnTo>
                      <a:lnTo>
                        <a:pt x="58" y="1654"/>
                      </a:lnTo>
                      <a:lnTo>
                        <a:pt x="78" y="1595"/>
                      </a:lnTo>
                      <a:lnTo>
                        <a:pt x="99" y="1536"/>
                      </a:lnTo>
                      <a:lnTo>
                        <a:pt x="124" y="1476"/>
                      </a:lnTo>
                      <a:lnTo>
                        <a:pt x="152" y="1415"/>
                      </a:lnTo>
                      <a:lnTo>
                        <a:pt x="184" y="1352"/>
                      </a:lnTo>
                      <a:lnTo>
                        <a:pt x="218" y="1288"/>
                      </a:lnTo>
                      <a:lnTo>
                        <a:pt x="256" y="1222"/>
                      </a:lnTo>
                      <a:lnTo>
                        <a:pt x="298" y="1154"/>
                      </a:lnTo>
                      <a:lnTo>
                        <a:pt x="344" y="1085"/>
                      </a:lnTo>
                      <a:lnTo>
                        <a:pt x="393" y="1014"/>
                      </a:lnTo>
                      <a:lnTo>
                        <a:pt x="446" y="942"/>
                      </a:lnTo>
                      <a:lnTo>
                        <a:pt x="503" y="866"/>
                      </a:lnTo>
                      <a:lnTo>
                        <a:pt x="565" y="790"/>
                      </a:lnTo>
                      <a:lnTo>
                        <a:pt x="630" y="711"/>
                      </a:lnTo>
                      <a:lnTo>
                        <a:pt x="700" y="631"/>
                      </a:lnTo>
                      <a:lnTo>
                        <a:pt x="774" y="547"/>
                      </a:lnTo>
                      <a:lnTo>
                        <a:pt x="853" y="463"/>
                      </a:lnTo>
                      <a:lnTo>
                        <a:pt x="936" y="375"/>
                      </a:lnTo>
                      <a:lnTo>
                        <a:pt x="1024" y="285"/>
                      </a:lnTo>
                      <a:lnTo>
                        <a:pt x="1117" y="193"/>
                      </a:lnTo>
                      <a:lnTo>
                        <a:pt x="1215" y="97"/>
                      </a:lnTo>
                      <a:lnTo>
                        <a:pt x="1317" y="0"/>
                      </a:lnTo>
                      <a:close/>
                    </a:path>
                  </a:pathLst>
                </a:custGeom>
                <a:solidFill>
                  <a:schemeClr val="accent6"/>
                </a:solidFill>
                <a:ln w="0">
                  <a:noFill/>
                  <a:prstDash val="solid"/>
                  <a:round/>
                  <a:headEnd/>
                  <a:tailEnd/>
                </a:ln>
              </p:spPr>
              <p:txBody>
                <a:bodyPr vert="horz" wrap="square" lIns="130629" tIns="65314" rIns="130629" bIns="65314" numCol="1" anchor="t" anchorCtr="0" compatLnSpc="1">
                  <a:prstTxWarp prst="textNoShape">
                    <a:avLst/>
                  </a:prstTxWarp>
                </a:bodyPr>
                <a:ls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endParaRPr lang="en-US" sz="1857">
                    <a:solidFill>
                      <a:schemeClr val="bg1"/>
                    </a:solidFill>
                  </a:endParaRPr>
                </a:p>
              </p:txBody>
            </p:sp>
          </p:grpSp>
        </p:grpSp>
        <p:cxnSp>
          <p:nvCxnSpPr>
            <p:cNvPr id="12" name="Straight Connector 11">
              <a:extLst>
                <a:ext uri="{FF2B5EF4-FFF2-40B4-BE49-F238E27FC236}">
                  <a16:creationId xmlns:a16="http://schemas.microsoft.com/office/drawing/2014/main" id="{9BED00BE-FC0A-44AA-B7DF-71F5004DA59B}"/>
                </a:ext>
              </a:extLst>
            </p:cNvPr>
            <p:cNvCxnSpPr/>
            <p:nvPr/>
          </p:nvCxnSpPr>
          <p:spPr bwMode="gray">
            <a:xfrm>
              <a:off x="5674733" y="4032614"/>
              <a:ext cx="842533"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3" name="Text Placeholder">
              <a:extLst>
                <a:ext uri="{FF2B5EF4-FFF2-40B4-BE49-F238E27FC236}">
                  <a16:creationId xmlns:a16="http://schemas.microsoft.com/office/drawing/2014/main" id="{CD0B949A-934A-4208-96FF-FAE498C9E9A0}"/>
                </a:ext>
              </a:extLst>
            </p:cNvPr>
            <p:cNvSpPr txBox="1">
              <a:spLocks/>
            </p:cNvSpPr>
            <p:nvPr/>
          </p:nvSpPr>
          <p:spPr bwMode="gray">
            <a:xfrm>
              <a:off x="4746231" y="4207795"/>
              <a:ext cx="2699537" cy="446532"/>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gn="ctr">
                <a:buNone/>
              </a:pPr>
              <a:r>
                <a:rPr lang="en-US" sz="1201" b="1" i="1"/>
                <a:t>Program Director, Value Analysis</a:t>
              </a:r>
            </a:p>
            <a:p>
              <a:pPr marL="0" indent="0" algn="ctr">
                <a:buNone/>
              </a:pPr>
              <a:r>
                <a:rPr lang="en-US" sz="1201" i="1">
                  <a:solidFill>
                    <a:schemeClr val="accent3"/>
                  </a:solidFill>
                </a:rPr>
                <a:t>Large health system in the Midwest</a:t>
              </a:r>
            </a:p>
          </p:txBody>
        </p:sp>
      </p:grpSp>
    </p:spTree>
    <p:extLst>
      <p:ext uri="{BB962C8B-B14F-4D97-AF65-F5344CB8AC3E}">
        <p14:creationId xmlns:p14="http://schemas.microsoft.com/office/powerpoint/2010/main" val="426214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3555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818640"/>
      </p:ext>
    </p:extLst>
  </p:cSld>
  <p:clrMapOvr>
    <a:masterClrMapping/>
  </p:clrMapOvr>
</p:sld>
</file>

<file path=ppt/theme/theme1.xml><?xml version="1.0" encoding="utf-8"?>
<a:theme xmlns:a="http://schemas.openxmlformats.org/drawingml/2006/main" name="ab1 projection 16x9">
  <a:themeElements>
    <a:clrScheme name="Advisory Board 2020 Theme">
      <a:dk1>
        <a:srgbClr val="323E48"/>
      </a:dk1>
      <a:lt1>
        <a:srgbClr val="FFFFFF"/>
      </a:lt1>
      <a:dk2>
        <a:srgbClr val="FFFFFF"/>
      </a:dk2>
      <a:lt2>
        <a:srgbClr val="E5E5E5"/>
      </a:lt2>
      <a:accent1>
        <a:srgbClr val="D6D9DA"/>
      </a:accent1>
      <a:accent2>
        <a:srgbClr val="999FA3"/>
      </a:accent2>
      <a:accent3>
        <a:srgbClr val="70787E"/>
      </a:accent3>
      <a:accent4>
        <a:srgbClr val="445460"/>
      </a:accent4>
      <a:accent5>
        <a:srgbClr val="222A30"/>
      </a:accent5>
      <a:accent6>
        <a:srgbClr val="CE0E2D"/>
      </a:accent6>
      <a:hlink>
        <a:srgbClr val="323E48"/>
      </a:hlink>
      <a:folHlink>
        <a:srgbClr val="75757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9050">
          <a:solidFill>
            <a:schemeClr val="accent2"/>
          </a:solidFill>
          <a:headEnd type="none" w="med" len="med"/>
          <a:tailEnd w="med" len="med"/>
        </a:ln>
      </a:spPr>
      <a:bodyPr/>
      <a:lstStyle/>
      <a:style>
        <a:lnRef idx="1">
          <a:schemeClr val="accent1"/>
        </a:lnRef>
        <a:fillRef idx="0">
          <a:schemeClr val="accent1"/>
        </a:fillRef>
        <a:effectRef idx="0">
          <a:schemeClr val="accent1"/>
        </a:effectRef>
        <a:fontRef idx="minor">
          <a:schemeClr val="tx1"/>
        </a:fontRef>
      </a:style>
    </a:lnDef>
    <a:txDef>
      <a:spPr bwMode="gray"/>
      <a:bodyPr vert="horz" wrap="square" lIns="0" tIns="0" rIns="0" bIns="0" rtlCol="0">
        <a:spAutoFit/>
      </a:bodyPr>
      <a:lstStyle>
        <a:defPPr>
          <a:spcBef>
            <a:spcPts val="600"/>
          </a:spcBef>
          <a:buClr>
            <a:schemeClr val="accent6"/>
          </a:buClr>
          <a:defRPr sz="1500" dirty="0" err="1" smtClean="0"/>
        </a:defPPr>
      </a:lstStyle>
    </a:txDef>
  </a:objectDefaults>
  <a:extraClrSchemeLst/>
  <a:custClrLst>
    <a:custClr name="Data Viz 1">
      <a:srgbClr val="D6D9DA"/>
    </a:custClr>
    <a:custClr name="Data Viz 2">
      <a:srgbClr val="7C99AE"/>
    </a:custClr>
    <a:custClr name="Data Viz 3">
      <a:srgbClr val="667E90"/>
    </a:custClr>
    <a:custClr name="Data Viz 4">
      <a:srgbClr val="445460"/>
    </a:custClr>
    <a:custClr name="Data Viz 5">
      <a:srgbClr val="222A30"/>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Teal">
      <a:srgbClr val="00AEA1"/>
    </a:custClr>
    <a:custClr name="Blue">
      <a:srgbClr val="0071BB"/>
    </a:custClr>
    <a:custClr name="Green">
      <a:srgbClr val="00A253"/>
    </a:custClr>
    <a:custClr name="Purple">
      <a:srgbClr val="5736F7"/>
    </a:custClr>
    <a:custClr name="Orange">
      <a:srgbClr val="FC5027"/>
    </a:custClr>
    <a:custClr name="Yellow">
      <a:srgbClr val="FFFF51"/>
    </a:custClr>
    <a:custClr name="Error Red">
      <a:srgbClr val="EE0000"/>
    </a:custClr>
    <a:custClr name="Unused">
      <a:srgbClr val="FFFFFF"/>
    </a:custClr>
    <a:custClr name="Unused">
      <a:srgbClr val="FFFFFF"/>
    </a:custClr>
    <a:custClr name="Unused">
      <a:srgbClr val="FFFFFF"/>
    </a:custClr>
    <a:custClr name="Teal Tint">
      <a:srgbClr val="B4FBF6"/>
    </a:custClr>
    <a:custClr name="Blue Tint">
      <a:srgbClr val="64BAF3"/>
    </a:custClr>
    <a:custClr name="Green Tint">
      <a:srgbClr val="5CFFAF"/>
    </a:custClr>
    <a:custClr name="Purple Tint">
      <a:srgbClr val="9999FC"/>
    </a:custClr>
    <a:custClr name="Orange Tint">
      <a:srgbClr val="FFAE9B"/>
    </a:custClr>
    <a:custClr name="Unused">
      <a:srgbClr val="FFFFFF"/>
    </a:custClr>
    <a:custClr name="Unused">
      <a:srgbClr val="FFFFFF"/>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1-projection-16x9-100920.potx" id="{AA3CD9C7-65F5-426E-A5DF-03F7E6763B2D}" vid="{5A74A56C-C4DC-44CD-B87B-412145963EF0}"/>
    </a:ext>
  </a:extLst>
</a:theme>
</file>

<file path=ppt/theme/theme2.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5632831-6ee5-486c-8527-79d002af8bc8">
      <UserInfo>
        <DisplayName>Lambert, Olivia J</DisplayName>
        <AccountId>16</AccountId>
        <AccountType/>
      </UserInfo>
      <UserInfo>
        <DisplayName>League, John A</DisplayName>
        <AccountId>32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48C1C1E281D441B5AA62C175E56CBA" ma:contentTypeVersion="10" ma:contentTypeDescription="Create a new document." ma:contentTypeScope="" ma:versionID="7dd19a5cd3b926be32c5ba811c3925ca">
  <xsd:schema xmlns:xsd="http://www.w3.org/2001/XMLSchema" xmlns:xs="http://www.w3.org/2001/XMLSchema" xmlns:p="http://schemas.microsoft.com/office/2006/metadata/properties" xmlns:ns2="d233c1ba-8ffa-4dc0-baf7-fe77c0bb4de0" xmlns:ns3="65632831-6ee5-486c-8527-79d002af8bc8" targetNamespace="http://schemas.microsoft.com/office/2006/metadata/properties" ma:root="true" ma:fieldsID="6277efb1ab6de945e390b0305916ee57" ns2:_="" ns3:_="">
    <xsd:import namespace="d233c1ba-8ffa-4dc0-baf7-fe77c0bb4de0"/>
    <xsd:import namespace="65632831-6ee5-486c-8527-79d002af8bc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33c1ba-8ffa-4dc0-baf7-fe77c0bb4d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5632831-6ee5-486c-8527-79d002af8bc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141E0A-B027-4DEB-8478-7CD6DB7CE0C1}">
  <ds:schemaRefs>
    <ds:schemaRef ds:uri="http://schemas.microsoft.com/office/2006/metadata/properties"/>
    <ds:schemaRef ds:uri="http://purl.org/dc/terms/"/>
    <ds:schemaRef ds:uri="http://schemas.openxmlformats.org/package/2006/metadata/core-properties"/>
    <ds:schemaRef ds:uri="65632831-6ee5-486c-8527-79d002af8bc8"/>
    <ds:schemaRef ds:uri="http://schemas.microsoft.com/office/2006/documentManagement/types"/>
    <ds:schemaRef ds:uri="http://schemas.microsoft.com/office/infopath/2007/PartnerControls"/>
    <ds:schemaRef ds:uri="d233c1ba-8ffa-4dc0-baf7-fe77c0bb4de0"/>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D7A2D753-A403-49CB-B686-3E1739875D5E}">
  <ds:schemaRefs>
    <ds:schemaRef ds:uri="http://schemas.microsoft.com/sharepoint/v3/contenttype/forms"/>
  </ds:schemaRefs>
</ds:datastoreItem>
</file>

<file path=customXml/itemProps3.xml><?xml version="1.0" encoding="utf-8"?>
<ds:datastoreItem xmlns:ds="http://schemas.openxmlformats.org/officeDocument/2006/customXml" ds:itemID="{2D961ABF-B4DE-480A-8CC6-592631E11A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33c1ba-8ffa-4dc0-baf7-fe77c0bb4de0"/>
    <ds:schemaRef ds:uri="65632831-6ee5-486c-8527-79d002af8b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ab1-projection-16x9-102620 (1)</Template>
  <TotalTime>14</TotalTime>
  <Words>667</Words>
  <Application>Microsoft Office PowerPoint</Application>
  <PresentationFormat>Widescreen</PresentationFormat>
  <Paragraphs>42</Paragraphs>
  <Slides>6</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ab1 projection 16x9</vt:lpstr>
      <vt:lpstr>PowerPoint Presentation</vt:lpstr>
      <vt:lpstr>Clinical trials remain focused on launching products</vt:lpstr>
      <vt:lpstr>Yet our evidence needs are rapidly evolving</vt:lpstr>
      <vt:lpstr>Cost, clinician burden limit additional experimentation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health system supply chain mandate</dc:title>
  <dc:creator>Hula, Nicholas V</dc:creator>
  <dc:description/>
  <cp:lastModifiedBy>Katie Schmalkuche</cp:lastModifiedBy>
  <cp:revision>3</cp:revision>
  <dcterms:created xsi:type="dcterms:W3CDTF">2020-12-02T20:47:54Z</dcterms:created>
  <dcterms:modified xsi:type="dcterms:W3CDTF">2021-12-02T22:16:00Z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0x010100E048C1C1E281D441B5AA62C175E56CBA</vt:lpwstr>
  </property>
</Properties>
</file>